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389" r:id="rId3"/>
    <p:sldId id="370" r:id="rId4"/>
    <p:sldId id="371" r:id="rId5"/>
    <p:sldId id="372" r:id="rId6"/>
    <p:sldId id="268" r:id="rId7"/>
    <p:sldId id="266" r:id="rId8"/>
    <p:sldId id="391" r:id="rId9"/>
    <p:sldId id="390" r:id="rId10"/>
    <p:sldId id="347" r:id="rId11"/>
    <p:sldId id="348" r:id="rId12"/>
    <p:sldId id="360" r:id="rId13"/>
    <p:sldId id="361" r:id="rId14"/>
    <p:sldId id="363" r:id="rId15"/>
    <p:sldId id="366" r:id="rId16"/>
    <p:sldId id="349" r:id="rId17"/>
    <p:sldId id="350" r:id="rId18"/>
    <p:sldId id="352" r:id="rId19"/>
    <p:sldId id="351" r:id="rId20"/>
    <p:sldId id="353" r:id="rId21"/>
    <p:sldId id="354" r:id="rId22"/>
    <p:sldId id="383" r:id="rId23"/>
    <p:sldId id="357" r:id="rId24"/>
    <p:sldId id="358" r:id="rId25"/>
    <p:sldId id="385" r:id="rId26"/>
    <p:sldId id="392" r:id="rId27"/>
  </p:sldIdLst>
  <p:sldSz cx="12192000" cy="6858000"/>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43" autoAdjust="0"/>
    <p:restoredTop sz="88862" autoAdjust="0"/>
  </p:normalViewPr>
  <p:slideViewPr>
    <p:cSldViewPr snapToGrid="0">
      <p:cViewPr>
        <p:scale>
          <a:sx n="87" d="100"/>
          <a:sy n="87" d="100"/>
        </p:scale>
        <p:origin x="724" y="3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81C0374-604D-4EF5-8808-E48AE0F1378C}" type="datetimeFigureOut">
              <a:t>3-3-2026</a:t>
            </a:fld>
            <a:endParaRPr lang="es-ES"/>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F901D42-FE32-416B-8C29-B02CFA2E2B32}" type="slidenum">
              <a:t>‹#›</a:t>
            </a:fld>
            <a:endParaRPr lang="es-ES"/>
          </a:p>
        </p:txBody>
      </p:sp>
    </p:spTree>
    <p:extLst>
      <p:ext uri="{BB962C8B-B14F-4D97-AF65-F5344CB8AC3E}">
        <p14:creationId xmlns:p14="http://schemas.microsoft.com/office/powerpoint/2010/main" val="3987456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entinel-hub.com/explore/copernicus-data-space-ecosyste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1963" y="693738"/>
            <a:ext cx="6161087" cy="3465512"/>
          </a:xfrm>
        </p:spPr>
      </p:sp>
      <p:sp>
        <p:nvSpPr>
          <p:cNvPr id="3" name="Notes Placeholder 2"/>
          <p:cNvSpPr>
            <a:spLocks noGrp="1"/>
          </p:cNvSpPr>
          <p:nvPr>
            <p:ph type="body" idx="1"/>
          </p:nvPr>
        </p:nvSpPr>
        <p:spPr/>
        <p:txBody>
          <a:bodyPr/>
          <a:lstStyle/>
          <a:p>
            <a:r>
              <a:rPr lang="en-US" dirty="0"/>
              <a:t>Acknowledge, Pablo, Emma, David</a:t>
            </a: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1822512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Here we mention the 2 novelties:</a:t>
            </a:r>
          </a:p>
          <a:p>
            <a:pPr marL="228600" indent="-228600">
              <a:buAutoNum type="arabicParenR"/>
            </a:pPr>
            <a:r>
              <a:rPr lang="en-GB" dirty="0"/>
              <a:t>Release of SYN data made need for developing models specific for SYN. Not in GEE, so we needed to make the models applicable in </a:t>
            </a:r>
            <a:r>
              <a:rPr lang="en-GB" dirty="0" err="1"/>
              <a:t>OpenEO</a:t>
            </a:r>
            <a:endParaRPr lang="en-GB" dirty="0"/>
          </a:p>
          <a:p>
            <a:pPr marL="228600" indent="-228600">
              <a:buAutoNum type="arabicParenR"/>
            </a:pPr>
            <a:r>
              <a:rPr lang="en-GB" dirty="0"/>
              <a:t>GBOV dataset for validation</a:t>
            </a:r>
          </a:p>
          <a:p>
            <a:pPr marL="0" indent="0">
              <a:buNone/>
            </a:pPr>
            <a:r>
              <a:rPr lang="en-GB" dirty="0"/>
              <a:t>GBOV: Ground-Based Observations for Validation</a:t>
            </a:r>
          </a:p>
        </p:txBody>
      </p:sp>
      <p:sp>
        <p:nvSpPr>
          <p:cNvPr id="4" name="Marcador de número de diapositiva 3"/>
          <p:cNvSpPr>
            <a:spLocks noGrp="1"/>
          </p:cNvSpPr>
          <p:nvPr>
            <p:ph type="sldNum" sz="quarter" idx="5"/>
          </p:nvPr>
        </p:nvSpPr>
        <p:spPr/>
        <p:txBody>
          <a:bodyPr/>
          <a:lstStyle/>
          <a:p>
            <a:fld id="{AF901D42-FE32-416B-8C29-B02CFA2E2B32}" type="slidenum">
              <a:rPr lang="en-GB" smtClean="0"/>
              <a:t>11</a:t>
            </a:fld>
            <a:endParaRPr lang="en-GB"/>
          </a:p>
        </p:txBody>
      </p:sp>
    </p:spTree>
    <p:extLst>
      <p:ext uri="{BB962C8B-B14F-4D97-AF65-F5344CB8AC3E}">
        <p14:creationId xmlns:p14="http://schemas.microsoft.com/office/powerpoint/2010/main" val="3009310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CLMS: </a:t>
            </a:r>
            <a:r>
              <a:rPr lang="es-ES" dirty="0" err="1"/>
              <a:t>Copernicus</a:t>
            </a:r>
            <a:r>
              <a:rPr lang="es-ES" dirty="0"/>
              <a:t> </a:t>
            </a:r>
            <a:r>
              <a:rPr lang="es-ES" dirty="0" err="1"/>
              <a:t>Land</a:t>
            </a:r>
            <a:r>
              <a:rPr lang="es-ES" dirty="0"/>
              <a:t> </a:t>
            </a:r>
            <a:r>
              <a:rPr lang="es-ES" dirty="0" err="1"/>
              <a:t>Monitoring</a:t>
            </a:r>
            <a:r>
              <a:rPr lang="es-ES" dirty="0"/>
              <a:t> </a:t>
            </a:r>
            <a:r>
              <a:rPr lang="es-ES" dirty="0" err="1"/>
              <a:t>Service</a:t>
            </a:r>
            <a:endParaRPr lang="nl-NL" dirty="0"/>
          </a:p>
        </p:txBody>
      </p:sp>
      <p:sp>
        <p:nvSpPr>
          <p:cNvPr id="4" name="Slide Number Placeholder 3"/>
          <p:cNvSpPr>
            <a:spLocks noGrp="1"/>
          </p:cNvSpPr>
          <p:nvPr>
            <p:ph type="sldNum" sz="quarter" idx="5"/>
          </p:nvPr>
        </p:nvSpPr>
        <p:spPr/>
        <p:txBody>
          <a:bodyPr/>
          <a:lstStyle/>
          <a:p>
            <a:fld id="{AF901D42-FE32-416B-8C29-B02CFA2E2B32}" type="slidenum">
              <a:rPr lang="nl-NL" smtClean="0"/>
              <a:t>12</a:t>
            </a:fld>
            <a:endParaRPr lang="nl-NL"/>
          </a:p>
        </p:txBody>
      </p:sp>
    </p:spTree>
    <p:extLst>
      <p:ext uri="{BB962C8B-B14F-4D97-AF65-F5344CB8AC3E}">
        <p14:creationId xmlns:p14="http://schemas.microsoft.com/office/powerpoint/2010/main" val="1113192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AF901D42-FE32-416B-8C29-B02CFA2E2B32}" type="slidenum">
              <a:rPr lang="nl-NL" smtClean="0"/>
              <a:t>13</a:t>
            </a:fld>
            <a:endParaRPr lang="nl-NL"/>
          </a:p>
        </p:txBody>
      </p:sp>
    </p:spTree>
    <p:extLst>
      <p:ext uri="{BB962C8B-B14F-4D97-AF65-F5344CB8AC3E}">
        <p14:creationId xmlns:p14="http://schemas.microsoft.com/office/powerpoint/2010/main" val="1117385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Rigorous</a:t>
            </a:r>
            <a:r>
              <a:rPr lang="es-ES" dirty="0"/>
              <a:t> </a:t>
            </a:r>
            <a:r>
              <a:rPr lang="es-ES" dirty="0" err="1"/>
              <a:t>validation</a:t>
            </a:r>
            <a:endParaRPr lang="nl-NL" dirty="0"/>
          </a:p>
        </p:txBody>
      </p:sp>
      <p:sp>
        <p:nvSpPr>
          <p:cNvPr id="4" name="Slide Number Placeholder 3"/>
          <p:cNvSpPr>
            <a:spLocks noGrp="1"/>
          </p:cNvSpPr>
          <p:nvPr>
            <p:ph type="sldNum" sz="quarter" idx="5"/>
          </p:nvPr>
        </p:nvSpPr>
        <p:spPr/>
        <p:txBody>
          <a:bodyPr/>
          <a:lstStyle/>
          <a:p>
            <a:fld id="{AF901D42-FE32-416B-8C29-B02CFA2E2B32}" type="slidenum">
              <a:rPr lang="nl-NL" smtClean="0"/>
              <a:t>14</a:t>
            </a:fld>
            <a:endParaRPr lang="nl-NL"/>
          </a:p>
        </p:txBody>
      </p:sp>
    </p:spTree>
    <p:extLst>
      <p:ext uri="{BB962C8B-B14F-4D97-AF65-F5344CB8AC3E}">
        <p14:creationId xmlns:p14="http://schemas.microsoft.com/office/powerpoint/2010/main" val="4180323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Check</a:t>
            </a:r>
            <a:r>
              <a:rPr lang="es-ES" dirty="0"/>
              <a:t> </a:t>
            </a:r>
            <a:r>
              <a:rPr lang="es-ES" dirty="0" err="1"/>
              <a:t>what</a:t>
            </a:r>
            <a:r>
              <a:rPr lang="es-ES" dirty="0"/>
              <a:t> </a:t>
            </a:r>
            <a:r>
              <a:rPr lang="es-ES" dirty="0" err="1"/>
              <a:t>type</a:t>
            </a:r>
            <a:r>
              <a:rPr lang="es-ES" dirty="0"/>
              <a:t> </a:t>
            </a:r>
            <a:r>
              <a:rPr lang="es-ES" dirty="0" err="1"/>
              <a:t>of</a:t>
            </a:r>
            <a:r>
              <a:rPr lang="es-ES" dirty="0"/>
              <a:t> </a:t>
            </a:r>
            <a:r>
              <a:rPr lang="es-ES" dirty="0" err="1"/>
              <a:t>maps</a:t>
            </a:r>
            <a:r>
              <a:rPr lang="es-ES" dirty="0"/>
              <a:t> </a:t>
            </a:r>
            <a:r>
              <a:rPr lang="es-ES" dirty="0" err="1"/>
              <a:t>they</a:t>
            </a:r>
            <a:r>
              <a:rPr lang="es-ES" dirty="0"/>
              <a:t> are… </a:t>
            </a:r>
            <a:r>
              <a:rPr lang="es-ES" dirty="0" err="1"/>
              <a:t>monthly</a:t>
            </a:r>
            <a:r>
              <a:rPr lang="es-ES" dirty="0"/>
              <a:t> composite?</a:t>
            </a:r>
          </a:p>
          <a:p>
            <a:endParaRPr lang="en-GB" dirty="0"/>
          </a:p>
        </p:txBody>
      </p:sp>
      <p:sp>
        <p:nvSpPr>
          <p:cNvPr id="4" name="Marcador de número de diapositiva 3"/>
          <p:cNvSpPr>
            <a:spLocks noGrp="1"/>
          </p:cNvSpPr>
          <p:nvPr>
            <p:ph type="sldNum" sz="quarter" idx="5"/>
          </p:nvPr>
        </p:nvSpPr>
        <p:spPr/>
        <p:txBody>
          <a:bodyPr/>
          <a:lstStyle/>
          <a:p>
            <a:fld id="{AF901D42-FE32-416B-8C29-B02CFA2E2B32}" type="slidenum">
              <a:rPr lang="en-GB" smtClean="0"/>
              <a:t>15</a:t>
            </a:fld>
            <a:endParaRPr lang="en-GB"/>
          </a:p>
        </p:txBody>
      </p:sp>
    </p:spTree>
    <p:extLst>
      <p:ext uri="{BB962C8B-B14F-4D97-AF65-F5344CB8AC3E}">
        <p14:creationId xmlns:p14="http://schemas.microsoft.com/office/powerpoint/2010/main" val="4010252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Two</a:t>
            </a:r>
            <a:r>
              <a:rPr lang="es-ES" dirty="0"/>
              <a:t> </a:t>
            </a:r>
            <a:r>
              <a:rPr lang="es-ES" dirty="0" err="1"/>
              <a:t>novelties</a:t>
            </a:r>
            <a:r>
              <a:rPr lang="es-ES" dirty="0"/>
              <a:t>: </a:t>
            </a:r>
          </a:p>
          <a:p>
            <a:pPr marL="228600" indent="-228600">
              <a:buAutoNum type="arabicParenBoth"/>
            </a:pPr>
            <a:r>
              <a:rPr lang="es-ES" dirty="0" err="1"/>
              <a:t>Inspired</a:t>
            </a:r>
            <a:r>
              <a:rPr lang="es-ES" dirty="0"/>
              <a:t> </a:t>
            </a:r>
            <a:r>
              <a:rPr lang="es-ES" dirty="0" err="1"/>
              <a:t>by</a:t>
            </a:r>
            <a:r>
              <a:rPr lang="es-ES" dirty="0"/>
              <a:t> </a:t>
            </a:r>
            <a:r>
              <a:rPr lang="es-ES" dirty="0" err="1"/>
              <a:t>the</a:t>
            </a:r>
            <a:r>
              <a:rPr lang="es-ES" dirty="0"/>
              <a:t> S2 </a:t>
            </a:r>
            <a:r>
              <a:rPr lang="es-ES" dirty="0" err="1"/>
              <a:t>community</a:t>
            </a:r>
            <a:r>
              <a:rPr lang="es-ES" dirty="0"/>
              <a:t>, </a:t>
            </a:r>
            <a:r>
              <a:rPr lang="es-ES" dirty="0" err="1"/>
              <a:t>used</a:t>
            </a:r>
            <a:r>
              <a:rPr lang="es-ES" dirty="0"/>
              <a:t> GBOV </a:t>
            </a:r>
            <a:r>
              <a:rPr lang="es-ES" dirty="0" err="1"/>
              <a:t>for</a:t>
            </a:r>
            <a:r>
              <a:rPr lang="es-ES" dirty="0"/>
              <a:t> training. More </a:t>
            </a:r>
            <a:r>
              <a:rPr lang="es-ES" dirty="0" err="1"/>
              <a:t>realistic</a:t>
            </a:r>
            <a:r>
              <a:rPr lang="es-ES" dirty="0"/>
              <a:t>, </a:t>
            </a:r>
            <a:r>
              <a:rPr lang="es-ES" dirty="0" err="1"/>
              <a:t>with</a:t>
            </a:r>
            <a:r>
              <a:rPr lang="es-ES" dirty="0"/>
              <a:t> </a:t>
            </a:r>
            <a:r>
              <a:rPr lang="es-ES" dirty="0" err="1"/>
              <a:t>realy</a:t>
            </a:r>
            <a:r>
              <a:rPr lang="es-ES" dirty="0"/>
              <a:t> SYN </a:t>
            </a:r>
            <a:r>
              <a:rPr lang="es-ES" dirty="0" err="1"/>
              <a:t>reflectance</a:t>
            </a:r>
            <a:r>
              <a:rPr lang="es-ES" dirty="0"/>
              <a:t> data. GPR </a:t>
            </a:r>
            <a:r>
              <a:rPr lang="es-ES" dirty="0" err="1"/>
              <a:t>perfectly</a:t>
            </a:r>
            <a:r>
              <a:rPr lang="es-ES" dirty="0"/>
              <a:t> </a:t>
            </a:r>
            <a:r>
              <a:rPr lang="es-ES" dirty="0" err="1"/>
              <a:t>suited</a:t>
            </a:r>
            <a:endParaRPr lang="es-ES" dirty="0"/>
          </a:p>
          <a:p>
            <a:pPr marL="228600" indent="-228600">
              <a:buAutoNum type="arabicParenBoth"/>
            </a:pPr>
            <a:r>
              <a:rPr lang="es-ES" dirty="0"/>
              <a:t>Explore </a:t>
            </a:r>
            <a:r>
              <a:rPr lang="es-ES" dirty="0" err="1"/>
              <a:t>also</a:t>
            </a:r>
            <a:r>
              <a:rPr lang="es-ES" dirty="0"/>
              <a:t> </a:t>
            </a:r>
            <a:r>
              <a:rPr lang="es-ES" dirty="0" err="1"/>
              <a:t>the</a:t>
            </a:r>
            <a:r>
              <a:rPr lang="es-ES" dirty="0"/>
              <a:t> </a:t>
            </a:r>
            <a:r>
              <a:rPr lang="es-ES" dirty="0" err="1"/>
              <a:t>image</a:t>
            </a:r>
            <a:r>
              <a:rPr lang="es-ES" dirty="0"/>
              <a:t> </a:t>
            </a:r>
            <a:r>
              <a:rPr lang="es-ES" dirty="0" err="1"/>
              <a:t>noises</a:t>
            </a:r>
            <a:r>
              <a:rPr lang="es-ES" dirty="0"/>
              <a:t> </a:t>
            </a:r>
            <a:r>
              <a:rPr lang="es-ES" dirty="0" err="1"/>
              <a:t>for</a:t>
            </a:r>
            <a:r>
              <a:rPr lang="es-ES" dirty="0"/>
              <a:t> </a:t>
            </a:r>
            <a:r>
              <a:rPr lang="es-ES" dirty="0" err="1"/>
              <a:t>uncertainty</a:t>
            </a:r>
            <a:r>
              <a:rPr lang="es-ES" dirty="0"/>
              <a:t> </a:t>
            </a:r>
            <a:r>
              <a:rPr lang="es-ES" dirty="0" err="1"/>
              <a:t>propagation</a:t>
            </a:r>
            <a:r>
              <a:rPr lang="es-ES" dirty="0"/>
              <a:t> </a:t>
            </a:r>
            <a:r>
              <a:rPr lang="es-ES" dirty="0" err="1"/>
              <a:t>asuming</a:t>
            </a:r>
            <a:r>
              <a:rPr lang="es-ES" dirty="0"/>
              <a:t> </a:t>
            </a:r>
            <a:r>
              <a:rPr lang="es-ES" dirty="0" err="1"/>
              <a:t>vegetation</a:t>
            </a:r>
            <a:r>
              <a:rPr lang="es-ES" dirty="0"/>
              <a:t> </a:t>
            </a:r>
            <a:r>
              <a:rPr lang="es-ES" dirty="0" err="1"/>
              <a:t>stationary</a:t>
            </a:r>
            <a:endParaRPr lang="nl-NL" dirty="0"/>
          </a:p>
        </p:txBody>
      </p:sp>
      <p:sp>
        <p:nvSpPr>
          <p:cNvPr id="4" name="Slide Number Placeholder 3"/>
          <p:cNvSpPr>
            <a:spLocks noGrp="1"/>
          </p:cNvSpPr>
          <p:nvPr>
            <p:ph type="sldNum" sz="quarter" idx="5"/>
          </p:nvPr>
        </p:nvSpPr>
        <p:spPr/>
        <p:txBody>
          <a:bodyPr/>
          <a:lstStyle/>
          <a:p>
            <a:fld id="{AF901D42-FE32-416B-8C29-B02CFA2E2B32}" type="slidenum">
              <a:rPr lang="nl-NL" smtClean="0"/>
              <a:t>16</a:t>
            </a:fld>
            <a:endParaRPr lang="nl-NL"/>
          </a:p>
        </p:txBody>
      </p:sp>
    </p:spTree>
    <p:extLst>
      <p:ext uri="{BB962C8B-B14F-4D97-AF65-F5344CB8AC3E}">
        <p14:creationId xmlns:p14="http://schemas.microsoft.com/office/powerpoint/2010/main" val="2543843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Quality</a:t>
            </a:r>
            <a:r>
              <a:rPr lang="es-ES" dirty="0"/>
              <a:t> </a:t>
            </a:r>
            <a:r>
              <a:rPr lang="es-ES" dirty="0" err="1"/>
              <a:t>indicator</a:t>
            </a:r>
            <a:r>
              <a:rPr lang="es-ES" dirty="0"/>
              <a:t> </a:t>
            </a:r>
            <a:r>
              <a:rPr lang="es-ES" dirty="0" err="1"/>
              <a:t>map</a:t>
            </a:r>
            <a:r>
              <a:rPr lang="es-ES" dirty="0"/>
              <a:t>: </a:t>
            </a:r>
            <a:r>
              <a:rPr lang="en-GB" dirty="0"/>
              <a:t>It gives you the percentage of reliability that a pixel is actually a let's say crop pixel</a:t>
            </a:r>
            <a:endParaRPr lang="es-ES" dirty="0"/>
          </a:p>
          <a:p>
            <a:endParaRPr lang="es-ES" dirty="0"/>
          </a:p>
          <a:p>
            <a:r>
              <a:rPr lang="en-GB" sz="1200" b="0" i="0" u="none" strike="noStrike" kern="1200" baseline="0" dirty="0">
                <a:solidFill>
                  <a:schemeClr val="tx1"/>
                </a:solidFill>
                <a:latin typeface="+mn-lt"/>
                <a:ea typeface="+mn-ea"/>
                <a:cs typeface="+mn-cs"/>
              </a:rPr>
              <a:t>Over 3,650 GBOV samples for training</a:t>
            </a:r>
          </a:p>
          <a:p>
            <a:r>
              <a:rPr lang="en-GB" sz="1200" b="0" i="0" u="none" strike="noStrike" kern="1200" baseline="0" dirty="0">
                <a:solidFill>
                  <a:schemeClr val="tx1"/>
                </a:solidFill>
                <a:latin typeface="+mn-lt"/>
                <a:ea typeface="+mn-ea"/>
                <a:cs typeface="+mn-cs"/>
              </a:rPr>
              <a:t>over 1,700 for validation</a:t>
            </a:r>
          </a:p>
          <a:p>
            <a:r>
              <a:rPr lang="en-GB" sz="1200" b="0" i="0" u="none" strike="noStrike" kern="1200" baseline="0" dirty="0">
                <a:solidFill>
                  <a:schemeClr val="tx1"/>
                </a:solidFill>
                <a:latin typeface="+mn-lt"/>
                <a:ea typeface="+mn-ea"/>
                <a:cs typeface="+mn-cs"/>
              </a:rPr>
              <a:t>(2022–2024)</a:t>
            </a:r>
            <a:endParaRPr lang="en-GB" dirty="0"/>
          </a:p>
        </p:txBody>
      </p:sp>
      <p:sp>
        <p:nvSpPr>
          <p:cNvPr id="4" name="Marcador de número de diapositiva 3"/>
          <p:cNvSpPr>
            <a:spLocks noGrp="1"/>
          </p:cNvSpPr>
          <p:nvPr>
            <p:ph type="sldNum" sz="quarter" idx="5"/>
          </p:nvPr>
        </p:nvSpPr>
        <p:spPr/>
        <p:txBody>
          <a:bodyPr/>
          <a:lstStyle/>
          <a:p>
            <a:fld id="{AF901D42-FE32-416B-8C29-B02CFA2E2B32}" type="slidenum">
              <a:rPr lang="en-GB" smtClean="0"/>
              <a:t>17</a:t>
            </a:fld>
            <a:endParaRPr lang="en-GB"/>
          </a:p>
        </p:txBody>
      </p:sp>
    </p:spTree>
    <p:extLst>
      <p:ext uri="{BB962C8B-B14F-4D97-AF65-F5344CB8AC3E}">
        <p14:creationId xmlns:p14="http://schemas.microsoft.com/office/powerpoint/2010/main" val="3384806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We</a:t>
            </a:r>
            <a:r>
              <a:rPr lang="es-ES" dirty="0"/>
              <a:t> </a:t>
            </a:r>
            <a:r>
              <a:rPr lang="es-ES" dirty="0" err="1"/>
              <a:t>should</a:t>
            </a:r>
            <a:r>
              <a:rPr lang="es-ES" dirty="0"/>
              <a:t> </a:t>
            </a:r>
            <a:r>
              <a:rPr lang="es-ES" dirty="0" err="1"/>
              <a:t>ask</a:t>
            </a:r>
            <a:r>
              <a:rPr lang="es-ES" dirty="0"/>
              <a:t> Pablo </a:t>
            </a:r>
            <a:r>
              <a:rPr lang="es-ES" dirty="0" err="1"/>
              <a:t>how</a:t>
            </a:r>
            <a:r>
              <a:rPr lang="es-ES" dirty="0"/>
              <a:t> come </a:t>
            </a:r>
            <a:r>
              <a:rPr lang="es-ES" dirty="0" err="1"/>
              <a:t>there</a:t>
            </a:r>
            <a:r>
              <a:rPr lang="es-ES" dirty="0"/>
              <a:t> are </a:t>
            </a:r>
            <a:r>
              <a:rPr lang="es-ES" dirty="0" err="1"/>
              <a:t>values</a:t>
            </a:r>
            <a:r>
              <a:rPr lang="es-ES" dirty="0"/>
              <a:t> </a:t>
            </a:r>
            <a:r>
              <a:rPr lang="es-ES" dirty="0" err="1"/>
              <a:t>higher</a:t>
            </a:r>
            <a:r>
              <a:rPr lang="es-ES" dirty="0"/>
              <a:t> tan 1</a:t>
            </a:r>
          </a:p>
          <a:p>
            <a:endParaRPr lang="nl-NL" dirty="0"/>
          </a:p>
        </p:txBody>
      </p:sp>
      <p:sp>
        <p:nvSpPr>
          <p:cNvPr id="4" name="Slide Number Placeholder 3"/>
          <p:cNvSpPr>
            <a:spLocks noGrp="1"/>
          </p:cNvSpPr>
          <p:nvPr>
            <p:ph type="sldNum" sz="quarter" idx="5"/>
          </p:nvPr>
        </p:nvSpPr>
        <p:spPr/>
        <p:txBody>
          <a:bodyPr/>
          <a:lstStyle/>
          <a:p>
            <a:fld id="{AF901D42-FE32-416B-8C29-B02CFA2E2B32}" type="slidenum">
              <a:rPr lang="nl-NL" smtClean="0"/>
              <a:t>18</a:t>
            </a:fld>
            <a:endParaRPr lang="nl-NL"/>
          </a:p>
        </p:txBody>
      </p:sp>
    </p:spTree>
    <p:extLst>
      <p:ext uri="{BB962C8B-B14F-4D97-AF65-F5344CB8AC3E}">
        <p14:creationId xmlns:p14="http://schemas.microsoft.com/office/powerpoint/2010/main" val="3377484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CGLS: </a:t>
            </a:r>
            <a:r>
              <a:rPr lang="es-ES" dirty="0" err="1"/>
              <a:t>Copernicus</a:t>
            </a:r>
            <a:r>
              <a:rPr lang="es-ES" dirty="0"/>
              <a:t> Global </a:t>
            </a:r>
            <a:r>
              <a:rPr lang="es-ES" dirty="0" err="1"/>
              <a:t>Land</a:t>
            </a:r>
            <a:r>
              <a:rPr lang="es-ES" dirty="0"/>
              <a:t> </a:t>
            </a:r>
            <a:r>
              <a:rPr lang="es-ES" dirty="0" err="1"/>
              <a:t>Service</a:t>
            </a:r>
            <a:endParaRPr lang="es-ES" dirty="0"/>
          </a:p>
          <a:p>
            <a:r>
              <a:rPr lang="es-ES" dirty="0"/>
              <a:t>Processing done </a:t>
            </a:r>
            <a:endParaRPr lang="nl-NL" dirty="0"/>
          </a:p>
        </p:txBody>
      </p:sp>
      <p:sp>
        <p:nvSpPr>
          <p:cNvPr id="4" name="Slide Number Placeholder 3"/>
          <p:cNvSpPr>
            <a:spLocks noGrp="1"/>
          </p:cNvSpPr>
          <p:nvPr>
            <p:ph type="sldNum" sz="quarter" idx="5"/>
          </p:nvPr>
        </p:nvSpPr>
        <p:spPr/>
        <p:txBody>
          <a:bodyPr/>
          <a:lstStyle/>
          <a:p>
            <a:fld id="{AF901D42-FE32-416B-8C29-B02CFA2E2B32}" type="slidenum">
              <a:rPr lang="nl-NL" smtClean="0"/>
              <a:t>19</a:t>
            </a:fld>
            <a:endParaRPr lang="nl-NL"/>
          </a:p>
        </p:txBody>
      </p:sp>
    </p:spTree>
    <p:extLst>
      <p:ext uri="{BB962C8B-B14F-4D97-AF65-F5344CB8AC3E}">
        <p14:creationId xmlns:p14="http://schemas.microsoft.com/office/powerpoint/2010/main" val="32995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AF901D42-FE32-416B-8C29-B02CFA2E2B32}" type="slidenum">
              <a:rPr lang="en-GB" smtClean="0"/>
              <a:t>20</a:t>
            </a:fld>
            <a:endParaRPr lang="en-GB"/>
          </a:p>
        </p:txBody>
      </p:sp>
    </p:spTree>
    <p:extLst>
      <p:ext uri="{BB962C8B-B14F-4D97-AF65-F5344CB8AC3E}">
        <p14:creationId xmlns:p14="http://schemas.microsoft.com/office/powerpoint/2010/main" val="1715283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2C63F-2345-F35B-8665-D1F88E8C404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74C051A-39D2-91E4-42F7-52EAD6B9DA3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1715F16-9728-4D7A-810F-C4626C5056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CDSE: </a:t>
            </a:r>
            <a:r>
              <a:rPr lang="nl-NL" sz="1200" b="0" i="0" u="sng" strike="noStrike" kern="1200" dirty="0">
                <a:solidFill>
                  <a:schemeClr val="tx1"/>
                </a:solidFill>
                <a:effectLst/>
                <a:latin typeface="+mn-lt"/>
                <a:ea typeface="+mn-ea"/>
                <a:cs typeface="+mn-cs"/>
                <a:hlinkClick r:id="rId3"/>
              </a:rPr>
              <a:t>Copernicus Data Space </a:t>
            </a:r>
            <a:r>
              <a:rPr lang="nl-NL" sz="1200" b="0" i="0" u="sng" strike="noStrike" kern="1200" dirty="0" err="1">
                <a:solidFill>
                  <a:schemeClr val="tx1"/>
                </a:solidFill>
                <a:effectLst/>
                <a:latin typeface="+mn-lt"/>
                <a:ea typeface="+mn-ea"/>
                <a:cs typeface="+mn-cs"/>
                <a:hlinkClick r:id="rId3"/>
              </a:rPr>
              <a:t>Ecosystem</a:t>
            </a:r>
            <a:endParaRPr lang="nl-NL" sz="1200" b="0" i="0" u="sng" strike="noStrike" kern="1200" dirty="0">
              <a:solidFill>
                <a:schemeClr val="tx1"/>
              </a:solidFill>
              <a:effectLst/>
              <a:latin typeface="+mn-lt"/>
              <a:ea typeface="+mn-ea"/>
              <a:cs typeface="+mn-cs"/>
              <a:hlinkClick r:id="rId3"/>
            </a:endParaRPr>
          </a:p>
          <a:p>
            <a:endParaRPr lang="en-GB" dirty="0"/>
          </a:p>
        </p:txBody>
      </p:sp>
      <p:sp>
        <p:nvSpPr>
          <p:cNvPr id="4" name="Marcador de número de diapositiva 3">
            <a:extLst>
              <a:ext uri="{FF2B5EF4-FFF2-40B4-BE49-F238E27FC236}">
                <a16:creationId xmlns:a16="http://schemas.microsoft.com/office/drawing/2014/main" id="{E1AC562E-634D-E8EA-502D-C54C19B23EE4}"/>
              </a:ext>
            </a:extLst>
          </p:cNvPr>
          <p:cNvSpPr>
            <a:spLocks noGrp="1"/>
          </p:cNvSpPr>
          <p:nvPr>
            <p:ph type="sldNum" sz="quarter" idx="5"/>
          </p:nvPr>
        </p:nvSpPr>
        <p:spPr/>
        <p:txBody>
          <a:bodyPr/>
          <a:lstStyle/>
          <a:p>
            <a:fld id="{AF901D42-FE32-416B-8C29-B02CFA2E2B32}" type="slidenum">
              <a:rPr lang="en-GB" smtClean="0"/>
              <a:t>2</a:t>
            </a:fld>
            <a:endParaRPr lang="en-GB"/>
          </a:p>
        </p:txBody>
      </p:sp>
    </p:spTree>
    <p:extLst>
      <p:ext uri="{BB962C8B-B14F-4D97-AF65-F5344CB8AC3E}">
        <p14:creationId xmlns:p14="http://schemas.microsoft.com/office/powerpoint/2010/main" val="2259638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AF901D42-FE32-416B-8C29-B02CFA2E2B32}" type="slidenum">
              <a:rPr lang="en-GB" smtClean="0"/>
              <a:t>21</a:t>
            </a:fld>
            <a:endParaRPr lang="en-GB"/>
          </a:p>
        </p:txBody>
      </p:sp>
    </p:spTree>
    <p:extLst>
      <p:ext uri="{BB962C8B-B14F-4D97-AF65-F5344CB8AC3E}">
        <p14:creationId xmlns:p14="http://schemas.microsoft.com/office/powerpoint/2010/main" val="2195860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AF901D42-FE32-416B-8C29-B02CFA2E2B32}" type="slidenum">
              <a:rPr lang="nl-NL" smtClean="0"/>
              <a:t>22</a:t>
            </a:fld>
            <a:endParaRPr lang="nl-NL"/>
          </a:p>
        </p:txBody>
      </p:sp>
    </p:spTree>
    <p:extLst>
      <p:ext uri="{BB962C8B-B14F-4D97-AF65-F5344CB8AC3E}">
        <p14:creationId xmlns:p14="http://schemas.microsoft.com/office/powerpoint/2010/main" val="2118015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Perhaps</a:t>
            </a:r>
            <a:r>
              <a:rPr lang="es-ES" dirty="0"/>
              <a:t> </a:t>
            </a:r>
            <a:r>
              <a:rPr lang="es-ES" dirty="0" err="1"/>
              <a:t>here</a:t>
            </a:r>
            <a:r>
              <a:rPr lang="es-ES" dirty="0"/>
              <a:t> </a:t>
            </a:r>
            <a:r>
              <a:rPr lang="es-ES" dirty="0" err="1"/>
              <a:t>we</a:t>
            </a:r>
            <a:r>
              <a:rPr lang="es-ES" dirty="0"/>
              <a:t> </a:t>
            </a:r>
            <a:r>
              <a:rPr lang="es-ES" dirty="0" err="1"/>
              <a:t>canalso</a:t>
            </a:r>
            <a:r>
              <a:rPr lang="es-ES" dirty="0"/>
              <a:t> </a:t>
            </a:r>
            <a:r>
              <a:rPr lang="es-ES" dirty="0" err="1"/>
              <a:t>mention</a:t>
            </a:r>
            <a:r>
              <a:rPr lang="es-ES" dirty="0"/>
              <a:t> </a:t>
            </a:r>
            <a:r>
              <a:rPr lang="es-ES" dirty="0" err="1"/>
              <a:t>the</a:t>
            </a:r>
            <a:r>
              <a:rPr lang="es-ES" dirty="0"/>
              <a:t> </a:t>
            </a:r>
            <a:r>
              <a:rPr lang="es-ES" dirty="0" err="1"/>
              <a:t>theoretical</a:t>
            </a:r>
            <a:r>
              <a:rPr lang="es-ES" dirty="0"/>
              <a:t> </a:t>
            </a:r>
            <a:r>
              <a:rPr lang="es-ES" dirty="0" err="1"/>
              <a:t>framework</a:t>
            </a:r>
            <a:r>
              <a:rPr lang="es-ES" dirty="0"/>
              <a:t> </a:t>
            </a:r>
            <a:r>
              <a:rPr lang="es-ES" dirty="0" err="1"/>
              <a:t>uncertianty</a:t>
            </a:r>
            <a:endParaRPr lang="nl-NL" dirty="0"/>
          </a:p>
        </p:txBody>
      </p:sp>
      <p:sp>
        <p:nvSpPr>
          <p:cNvPr id="4" name="Slide Number Placeholder 3"/>
          <p:cNvSpPr>
            <a:spLocks noGrp="1"/>
          </p:cNvSpPr>
          <p:nvPr>
            <p:ph type="sldNum" sz="quarter" idx="5"/>
          </p:nvPr>
        </p:nvSpPr>
        <p:spPr/>
        <p:txBody>
          <a:bodyPr/>
          <a:lstStyle/>
          <a:p>
            <a:fld id="{AF901D42-FE32-416B-8C29-B02CFA2E2B32}" type="slidenum">
              <a:rPr lang="nl-NL" smtClean="0"/>
              <a:t>24</a:t>
            </a:fld>
            <a:endParaRPr lang="nl-NL"/>
          </a:p>
        </p:txBody>
      </p:sp>
    </p:spTree>
    <p:extLst>
      <p:ext uri="{BB962C8B-B14F-4D97-AF65-F5344CB8AC3E}">
        <p14:creationId xmlns:p14="http://schemas.microsoft.com/office/powerpoint/2010/main" val="4140837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GEE:</a:t>
            </a:r>
            <a:r>
              <a:rPr lang="en-US" dirty="0"/>
              <a:t> needs EE access; noncommercial research is allowed but now </a:t>
            </a:r>
            <a:r>
              <a:rPr lang="en-US" b="1" dirty="0"/>
              <a:t>monthly quota-limited</a:t>
            </a:r>
            <a:r>
              <a:rPr lang="en-US" dirty="0"/>
              <a:t>; commercial/operational use is </a:t>
            </a:r>
            <a:r>
              <a:rPr lang="en-US" b="1" dirty="0"/>
              <a:t>paid on Google Cloud</a:t>
            </a:r>
            <a:r>
              <a:rPr lang="en-US" dirty="0"/>
              <a:t> (</a:t>
            </a:r>
            <a:r>
              <a:rPr lang="en-US" dirty="0" err="1"/>
              <a:t>compute+storage+platform</a:t>
            </a:r>
            <a:r>
              <a:rPr lang="en-US" dirty="0"/>
              <a:t> fee). </a:t>
            </a:r>
          </a:p>
          <a:p>
            <a:pPr marL="171450" indent="-171450">
              <a:buFont typeface="Arial" panose="020B0604020202020204" pitchFamily="34" charset="0"/>
              <a:buChar char="•"/>
            </a:pPr>
            <a:r>
              <a:rPr lang="en-US" b="1" dirty="0" err="1"/>
              <a:t>openEO</a:t>
            </a:r>
            <a:r>
              <a:rPr lang="en-US" b="1" dirty="0"/>
              <a:t>/CDSE:</a:t>
            </a:r>
            <a:r>
              <a:rPr lang="en-US" dirty="0"/>
              <a:t> needs CDSE account; free tier with </a:t>
            </a:r>
            <a:r>
              <a:rPr lang="en-US" b="1" dirty="0"/>
              <a:t>monthly credits/quotas</a:t>
            </a:r>
            <a:r>
              <a:rPr lang="en-US" dirty="0"/>
              <a:t>; scale-up via </a:t>
            </a:r>
            <a:r>
              <a:rPr lang="en-US" b="1" dirty="0"/>
              <a:t>paid credits/subscriptions</a:t>
            </a:r>
            <a:r>
              <a:rPr lang="en-US" dirty="0"/>
              <a:t>. </a:t>
            </a:r>
          </a:p>
          <a:p>
            <a:endParaRPr lang="nl-NL" dirty="0"/>
          </a:p>
        </p:txBody>
      </p:sp>
      <p:sp>
        <p:nvSpPr>
          <p:cNvPr id="4" name="Slide Number Placeholder 3"/>
          <p:cNvSpPr>
            <a:spLocks noGrp="1"/>
          </p:cNvSpPr>
          <p:nvPr>
            <p:ph type="sldNum" sz="quarter" idx="5"/>
          </p:nvPr>
        </p:nvSpPr>
        <p:spPr/>
        <p:txBody>
          <a:bodyPr/>
          <a:lstStyle/>
          <a:p>
            <a:fld id="{AF901D42-FE32-416B-8C29-B02CFA2E2B32}" type="slidenum">
              <a:rPr lang="nl-NL" smtClean="0"/>
              <a:t>25</a:t>
            </a:fld>
            <a:endParaRPr lang="nl-NL"/>
          </a:p>
        </p:txBody>
      </p:sp>
    </p:spTree>
    <p:extLst>
      <p:ext uri="{BB962C8B-B14F-4D97-AF65-F5344CB8AC3E}">
        <p14:creationId xmlns:p14="http://schemas.microsoft.com/office/powerpoint/2010/main" val="1581470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GPR: </a:t>
            </a:r>
            <a:r>
              <a:rPr lang="es-ES" dirty="0" err="1"/>
              <a:t>matrix</a:t>
            </a:r>
            <a:r>
              <a:rPr lang="es-ES" dirty="0"/>
              <a:t> algebra</a:t>
            </a:r>
            <a:endParaRPr lang="nl-NL" dirty="0"/>
          </a:p>
        </p:txBody>
      </p:sp>
      <p:sp>
        <p:nvSpPr>
          <p:cNvPr id="4" name="Slide Number Placeholder 3"/>
          <p:cNvSpPr>
            <a:spLocks noGrp="1"/>
          </p:cNvSpPr>
          <p:nvPr>
            <p:ph type="sldNum" sz="quarter" idx="5"/>
          </p:nvPr>
        </p:nvSpPr>
        <p:spPr/>
        <p:txBody>
          <a:bodyPr/>
          <a:lstStyle/>
          <a:p>
            <a:fld id="{AF901D42-FE32-416B-8C29-B02CFA2E2B32}" type="slidenum">
              <a:rPr lang="nl-NL" smtClean="0"/>
              <a:t>3</a:t>
            </a:fld>
            <a:endParaRPr lang="nl-NL"/>
          </a:p>
        </p:txBody>
      </p:sp>
    </p:spTree>
    <p:extLst>
      <p:ext uri="{BB962C8B-B14F-4D97-AF65-F5344CB8AC3E}">
        <p14:creationId xmlns:p14="http://schemas.microsoft.com/office/powerpoint/2010/main" val="545550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CGLS: </a:t>
            </a:r>
            <a:r>
              <a:rPr lang="nl-NL" b="1" dirty="0"/>
              <a:t>Copernicus Global Land Service</a:t>
            </a:r>
            <a:endParaRPr lang="en-GB" dirty="0"/>
          </a:p>
        </p:txBody>
      </p:sp>
      <p:sp>
        <p:nvSpPr>
          <p:cNvPr id="4" name="Marcador de número de diapositiva 3"/>
          <p:cNvSpPr>
            <a:spLocks noGrp="1"/>
          </p:cNvSpPr>
          <p:nvPr>
            <p:ph type="sldNum" sz="quarter" idx="5"/>
          </p:nvPr>
        </p:nvSpPr>
        <p:spPr/>
        <p:txBody>
          <a:bodyPr/>
          <a:lstStyle/>
          <a:p>
            <a:fld id="{AF901D42-FE32-416B-8C29-B02CFA2E2B32}" type="slidenum">
              <a:rPr lang="en-GB" smtClean="0"/>
              <a:t>4</a:t>
            </a:fld>
            <a:endParaRPr lang="en-GB"/>
          </a:p>
        </p:txBody>
      </p:sp>
    </p:spTree>
    <p:extLst>
      <p:ext uri="{BB962C8B-B14F-4D97-AF65-F5344CB8AC3E}">
        <p14:creationId xmlns:p14="http://schemas.microsoft.com/office/powerpoint/2010/main" val="1950859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Unlike OTCI which gives weird values, LCC give quantitative values, plus uncertainties.</a:t>
            </a:r>
          </a:p>
          <a:p>
            <a:r>
              <a:rPr lang="en-GB" dirty="0"/>
              <a:t>The only problem of LCC is that there is little validation data</a:t>
            </a:r>
          </a:p>
        </p:txBody>
      </p:sp>
      <p:sp>
        <p:nvSpPr>
          <p:cNvPr id="4" name="Marcador de número de diapositiva 3"/>
          <p:cNvSpPr>
            <a:spLocks noGrp="1"/>
          </p:cNvSpPr>
          <p:nvPr>
            <p:ph type="sldNum" sz="quarter" idx="5"/>
          </p:nvPr>
        </p:nvSpPr>
        <p:spPr/>
        <p:txBody>
          <a:bodyPr/>
          <a:lstStyle/>
          <a:p>
            <a:fld id="{AF901D42-FE32-416B-8C29-B02CFA2E2B32}" type="slidenum">
              <a:rPr lang="en-GB" smtClean="0"/>
              <a:t>5</a:t>
            </a:fld>
            <a:endParaRPr lang="en-GB"/>
          </a:p>
        </p:txBody>
      </p:sp>
    </p:spTree>
    <p:extLst>
      <p:ext uri="{BB962C8B-B14F-4D97-AF65-F5344CB8AC3E}">
        <p14:creationId xmlns:p14="http://schemas.microsoft.com/office/powerpoint/2010/main" val="2910334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ea typeface="Calibri"/>
                <a:cs typeface="Calibri"/>
              </a:rPr>
              <a:t>The models were also explored at a regional scale, over part of the Iberian peninsula, and we found that the relative uncertainties, that is to say the absolute uncertainties divided by the estimate values were much higher on surfaces with scarce vegetation. On the other hand, we modelled time series, on 4 large areas, belonging to diverse land cover types: Non-irrigated arable lands, rice fields, pastures and broad-leaved forest. And here we found that the consistency of the time series improved significatively when applying a temporal smoother, based on the same GPR method but applied along the temporal dimension.</a:t>
            </a:r>
          </a:p>
          <a:p>
            <a:endParaRPr lang="en-US">
              <a:ea typeface="Calibri"/>
              <a:cs typeface="Calibri"/>
            </a:endParaRPr>
          </a:p>
          <a:p>
            <a:r>
              <a:rPr lang="en-US">
                <a:ea typeface="Calibri"/>
                <a:cs typeface="Calibri"/>
              </a:rPr>
              <a:t>LAI and LCC are non-linearly correlated with radiances, meanwhile FAPAR and FVC are more correlated.</a:t>
            </a:r>
            <a:endParaRPr lang="en-US"/>
          </a:p>
          <a:p>
            <a:endParaRPr lang="en-US">
              <a:ea typeface="Calibri"/>
              <a:cs typeface="Calibri"/>
            </a:endParaRPr>
          </a:p>
          <a:p>
            <a:r>
              <a:rPr lang="en-US">
                <a:ea typeface="Calibri"/>
                <a:cs typeface="Calibri"/>
              </a:rPr>
              <a:t>Scarce vegetated areas are subjected to changes in bare soil cover, unrecognizable by our models.</a:t>
            </a:r>
          </a:p>
        </p:txBody>
      </p:sp>
      <p:sp>
        <p:nvSpPr>
          <p:cNvPr id="4" name="Marcador de número de diapositiva 3"/>
          <p:cNvSpPr>
            <a:spLocks noGrp="1"/>
          </p:cNvSpPr>
          <p:nvPr>
            <p:ph type="sldNum" sz="quarter" idx="5"/>
          </p:nvPr>
        </p:nvSpPr>
        <p:spPr/>
        <p:txBody>
          <a:bodyPr/>
          <a:lstStyle/>
          <a:p>
            <a:fld id="{A783F47A-692E-4147-B1E5-BC254BA8A14B}" type="slidenum">
              <a:rPr lang="es-ES"/>
              <a:t>6</a:t>
            </a:fld>
            <a:endParaRPr lang="es-ES"/>
          </a:p>
        </p:txBody>
      </p:sp>
    </p:spTree>
    <p:extLst>
      <p:ext uri="{BB962C8B-B14F-4D97-AF65-F5344CB8AC3E}">
        <p14:creationId xmlns:p14="http://schemas.microsoft.com/office/powerpoint/2010/main" val="834150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ea typeface="Calibri"/>
                <a:cs typeface="Calibri"/>
              </a:rPr>
              <a:t>Are </a:t>
            </a:r>
            <a:r>
              <a:rPr lang="es-ES" dirty="0" err="1">
                <a:ea typeface="Calibri"/>
                <a:cs typeface="Calibri"/>
              </a:rPr>
              <a:t>these</a:t>
            </a:r>
            <a:r>
              <a:rPr lang="es-ES" dirty="0">
                <a:ea typeface="Calibri"/>
                <a:cs typeface="Calibri"/>
              </a:rPr>
              <a:t> </a:t>
            </a:r>
            <a:r>
              <a:rPr lang="es-ES" dirty="0" err="1">
                <a:ea typeface="Calibri"/>
                <a:cs typeface="Calibri"/>
              </a:rPr>
              <a:t>differences</a:t>
            </a:r>
            <a:r>
              <a:rPr lang="es-ES" dirty="0">
                <a:ea typeface="Calibri"/>
                <a:cs typeface="Calibri"/>
              </a:rPr>
              <a:t> </a:t>
            </a:r>
            <a:r>
              <a:rPr lang="es-ES" dirty="0" err="1">
                <a:ea typeface="Calibri"/>
                <a:cs typeface="Calibri"/>
              </a:rPr>
              <a:t>maps</a:t>
            </a:r>
            <a:r>
              <a:rPr lang="es-ES" dirty="0">
                <a:ea typeface="Calibri"/>
                <a:cs typeface="Calibri"/>
              </a:rPr>
              <a:t> </a:t>
            </a:r>
            <a:r>
              <a:rPr lang="es-ES" dirty="0" err="1">
                <a:ea typeface="Calibri"/>
                <a:cs typeface="Calibri"/>
              </a:rPr>
              <a:t>also</a:t>
            </a:r>
            <a:r>
              <a:rPr lang="es-ES" dirty="0">
                <a:ea typeface="Calibri"/>
                <a:cs typeface="Calibri"/>
              </a:rPr>
              <a:t> </a:t>
            </a:r>
            <a:r>
              <a:rPr lang="es-ES" dirty="0" err="1">
                <a:ea typeface="Calibri"/>
                <a:cs typeface="Calibri"/>
              </a:rPr>
              <a:t>generated</a:t>
            </a:r>
            <a:r>
              <a:rPr lang="es-ES" dirty="0">
                <a:ea typeface="Calibri"/>
                <a:cs typeface="Calibri"/>
              </a:rPr>
              <a:t> in GEE? Time series?</a:t>
            </a:r>
          </a:p>
          <a:p>
            <a:r>
              <a:rPr lang="es-ES" dirty="0" err="1">
                <a:ea typeface="Calibri"/>
                <a:cs typeface="Calibri"/>
              </a:rPr>
              <a:t>Spatial</a:t>
            </a:r>
            <a:r>
              <a:rPr lang="es-ES" dirty="0">
                <a:ea typeface="Calibri"/>
                <a:cs typeface="Calibri"/>
              </a:rPr>
              <a:t> </a:t>
            </a:r>
            <a:r>
              <a:rPr lang="es-ES" dirty="0" err="1">
                <a:ea typeface="Calibri"/>
                <a:cs typeface="Calibri"/>
              </a:rPr>
              <a:t>resolution</a:t>
            </a:r>
            <a:r>
              <a:rPr lang="es-ES" dirty="0">
                <a:ea typeface="Calibri"/>
                <a:cs typeface="Calibri"/>
              </a:rPr>
              <a:t>? </a:t>
            </a:r>
            <a:r>
              <a:rPr lang="es-ES" dirty="0" err="1">
                <a:ea typeface="Calibri"/>
                <a:cs typeface="Calibri"/>
              </a:rPr>
              <a:t>Also</a:t>
            </a:r>
            <a:r>
              <a:rPr lang="es-ES" dirty="0">
                <a:ea typeface="Calibri"/>
                <a:cs typeface="Calibri"/>
              </a:rPr>
              <a:t> 300m</a:t>
            </a:r>
          </a:p>
          <a:p>
            <a:endParaRPr lang="es-ES" dirty="0">
              <a:ea typeface="Calibri"/>
              <a:cs typeface="Calibri"/>
            </a:endParaRPr>
          </a:p>
          <a:p>
            <a:endParaRPr lang="es-ES" dirty="0">
              <a:ea typeface="Calibri"/>
              <a:cs typeface="Calibri"/>
            </a:endParaRPr>
          </a:p>
          <a:p>
            <a:endParaRPr lang="es-ES" dirty="0">
              <a:ea typeface="Calibri"/>
              <a:cs typeface="Calibri"/>
            </a:endParaRPr>
          </a:p>
          <a:p>
            <a:r>
              <a:rPr lang="es-ES" dirty="0" err="1">
                <a:ea typeface="Calibri"/>
                <a:cs typeface="Calibri"/>
              </a:rPr>
              <a:t>The</a:t>
            </a:r>
            <a:r>
              <a:rPr lang="es-ES" dirty="0">
                <a:ea typeface="Calibri"/>
                <a:cs typeface="Calibri"/>
              </a:rPr>
              <a:t> time series </a:t>
            </a:r>
            <a:r>
              <a:rPr lang="es-ES" dirty="0" err="1">
                <a:ea typeface="Calibri"/>
                <a:cs typeface="Calibri"/>
              </a:rPr>
              <a:t>of</a:t>
            </a:r>
            <a:r>
              <a:rPr lang="es-ES" dirty="0">
                <a:ea typeface="Calibri"/>
                <a:cs typeface="Calibri"/>
              </a:rPr>
              <a:t> LAI and FAPAR </a:t>
            </a:r>
            <a:r>
              <a:rPr lang="es-ES" dirty="0" err="1">
                <a:ea typeface="Calibri"/>
                <a:cs typeface="Calibri"/>
              </a:rPr>
              <a:t>were</a:t>
            </a:r>
            <a:r>
              <a:rPr lang="es-ES" dirty="0">
                <a:ea typeface="Calibri"/>
                <a:cs typeface="Calibri"/>
              </a:rPr>
              <a:t> </a:t>
            </a:r>
            <a:r>
              <a:rPr lang="es-ES" dirty="0" err="1">
                <a:ea typeface="Calibri"/>
                <a:cs typeface="Calibri"/>
              </a:rPr>
              <a:t>also</a:t>
            </a:r>
            <a:r>
              <a:rPr lang="es-ES" dirty="0">
                <a:ea typeface="Calibri"/>
                <a:cs typeface="Calibri"/>
              </a:rPr>
              <a:t> </a:t>
            </a:r>
            <a:r>
              <a:rPr lang="es-ES" dirty="0" err="1">
                <a:ea typeface="Calibri"/>
                <a:cs typeface="Calibri"/>
              </a:rPr>
              <a:t>intercompared</a:t>
            </a:r>
            <a:r>
              <a:rPr lang="es-ES" dirty="0">
                <a:ea typeface="Calibri"/>
                <a:cs typeface="Calibri"/>
              </a:rPr>
              <a:t> </a:t>
            </a:r>
            <a:r>
              <a:rPr lang="es-ES" dirty="0" err="1">
                <a:ea typeface="Calibri"/>
                <a:cs typeface="Calibri"/>
              </a:rPr>
              <a:t>against</a:t>
            </a:r>
            <a:r>
              <a:rPr lang="es-ES" dirty="0">
                <a:ea typeface="Calibri"/>
                <a:cs typeface="Calibri"/>
              </a:rPr>
              <a:t> a MODIS </a:t>
            </a:r>
            <a:r>
              <a:rPr lang="es-ES" dirty="0" err="1">
                <a:ea typeface="Calibri"/>
                <a:cs typeface="Calibri"/>
              </a:rPr>
              <a:t>product</a:t>
            </a:r>
            <a:r>
              <a:rPr lang="es-ES" dirty="0">
                <a:ea typeface="Calibri"/>
                <a:cs typeface="Calibri"/>
              </a:rPr>
              <a:t>, </a:t>
            </a:r>
            <a:r>
              <a:rPr lang="es-ES" dirty="0" err="1">
                <a:ea typeface="Calibri"/>
                <a:cs typeface="Calibri"/>
              </a:rPr>
              <a:t>reflecting</a:t>
            </a:r>
            <a:r>
              <a:rPr lang="es-ES" dirty="0">
                <a:ea typeface="Calibri"/>
                <a:cs typeface="Calibri"/>
              </a:rPr>
              <a:t> </a:t>
            </a:r>
            <a:r>
              <a:rPr lang="es-ES" dirty="0" err="1">
                <a:ea typeface="Calibri"/>
                <a:cs typeface="Calibri"/>
              </a:rPr>
              <a:t>overall</a:t>
            </a:r>
            <a:r>
              <a:rPr lang="es-ES" dirty="0">
                <a:ea typeface="Calibri"/>
                <a:cs typeface="Calibri"/>
              </a:rPr>
              <a:t> a </a:t>
            </a:r>
            <a:r>
              <a:rPr lang="es-ES" dirty="0" err="1">
                <a:ea typeface="Calibri"/>
                <a:cs typeface="Calibri"/>
              </a:rPr>
              <a:t>good</a:t>
            </a:r>
            <a:r>
              <a:rPr lang="es-ES" dirty="0">
                <a:ea typeface="Calibri"/>
                <a:cs typeface="Calibri"/>
              </a:rPr>
              <a:t> temporal </a:t>
            </a:r>
            <a:r>
              <a:rPr lang="es-ES" dirty="0" err="1">
                <a:ea typeface="Calibri"/>
                <a:cs typeface="Calibri"/>
              </a:rPr>
              <a:t>agreement</a:t>
            </a:r>
            <a:r>
              <a:rPr lang="es-ES" dirty="0">
                <a:ea typeface="Calibri"/>
                <a:cs typeface="Calibri"/>
              </a:rPr>
              <a:t>, </a:t>
            </a:r>
            <a:r>
              <a:rPr lang="es-ES" dirty="0" err="1">
                <a:ea typeface="Calibri"/>
                <a:cs typeface="Calibri"/>
              </a:rPr>
              <a:t>with</a:t>
            </a:r>
            <a:r>
              <a:rPr lang="es-ES" dirty="0">
                <a:ea typeface="Calibri"/>
                <a:cs typeface="Calibri"/>
              </a:rPr>
              <a:t> </a:t>
            </a:r>
            <a:r>
              <a:rPr lang="es-ES" dirty="0" err="1">
                <a:ea typeface="Calibri"/>
                <a:cs typeface="Calibri"/>
              </a:rPr>
              <a:t>the</a:t>
            </a:r>
            <a:r>
              <a:rPr lang="es-ES" dirty="0">
                <a:ea typeface="Calibri"/>
                <a:cs typeface="Calibri"/>
              </a:rPr>
              <a:t> </a:t>
            </a:r>
            <a:r>
              <a:rPr lang="es-ES" dirty="0" err="1">
                <a:ea typeface="Calibri"/>
                <a:cs typeface="Calibri"/>
              </a:rPr>
              <a:t>best</a:t>
            </a:r>
            <a:r>
              <a:rPr lang="es-ES" dirty="0">
                <a:ea typeface="Calibri"/>
                <a:cs typeface="Calibri"/>
              </a:rPr>
              <a:t> </a:t>
            </a:r>
            <a:r>
              <a:rPr lang="es-ES" dirty="0" err="1">
                <a:ea typeface="Calibri"/>
                <a:cs typeface="Calibri"/>
              </a:rPr>
              <a:t>matching</a:t>
            </a:r>
            <a:r>
              <a:rPr lang="es-ES" dirty="0">
                <a:ea typeface="Calibri"/>
                <a:cs typeface="Calibri"/>
              </a:rPr>
              <a:t> </a:t>
            </a:r>
            <a:r>
              <a:rPr lang="es-ES" dirty="0" err="1">
                <a:ea typeface="Calibri"/>
                <a:cs typeface="Calibri"/>
              </a:rPr>
              <a:t>on</a:t>
            </a:r>
            <a:r>
              <a:rPr lang="es-ES" dirty="0">
                <a:ea typeface="Calibri"/>
                <a:cs typeface="Calibri"/>
              </a:rPr>
              <a:t> </a:t>
            </a:r>
            <a:r>
              <a:rPr lang="es-ES" dirty="0" err="1">
                <a:ea typeface="Calibri"/>
                <a:cs typeface="Calibri"/>
              </a:rPr>
              <a:t>broadleaf</a:t>
            </a:r>
            <a:r>
              <a:rPr lang="es-ES" dirty="0">
                <a:ea typeface="Calibri"/>
                <a:cs typeface="Calibri"/>
              </a:rPr>
              <a:t> </a:t>
            </a:r>
            <a:r>
              <a:rPr lang="es-ES" dirty="0" err="1">
                <a:ea typeface="Calibri"/>
                <a:cs typeface="Calibri"/>
              </a:rPr>
              <a:t>forests</a:t>
            </a:r>
            <a:r>
              <a:rPr lang="es-ES" dirty="0">
                <a:ea typeface="Calibri"/>
                <a:cs typeface="Calibri"/>
              </a:rPr>
              <a:t> and in </a:t>
            </a:r>
            <a:r>
              <a:rPr lang="es-ES" dirty="0" err="1">
                <a:ea typeface="Calibri"/>
                <a:cs typeface="Calibri"/>
              </a:rPr>
              <a:t>the</a:t>
            </a:r>
            <a:r>
              <a:rPr lang="es-ES" dirty="0">
                <a:ea typeface="Calibri"/>
                <a:cs typeface="Calibri"/>
              </a:rPr>
              <a:t> case </a:t>
            </a:r>
            <a:r>
              <a:rPr lang="es-ES" dirty="0" err="1">
                <a:ea typeface="Calibri"/>
                <a:cs typeface="Calibri"/>
              </a:rPr>
              <a:t>of</a:t>
            </a:r>
            <a:r>
              <a:rPr lang="es-ES" dirty="0">
                <a:ea typeface="Calibri"/>
                <a:cs typeface="Calibri"/>
              </a:rPr>
              <a:t> LAI, </a:t>
            </a:r>
            <a:r>
              <a:rPr lang="es-ES" dirty="0" err="1">
                <a:ea typeface="Calibri"/>
                <a:cs typeface="Calibri"/>
              </a:rPr>
              <a:t>on</a:t>
            </a:r>
            <a:r>
              <a:rPr lang="es-ES" dirty="0">
                <a:ea typeface="Calibri"/>
                <a:cs typeface="Calibri"/>
              </a:rPr>
              <a:t> rice </a:t>
            </a:r>
            <a:r>
              <a:rPr lang="es-ES" dirty="0" err="1">
                <a:ea typeface="Calibri"/>
                <a:cs typeface="Calibri"/>
              </a:rPr>
              <a:t>fields</a:t>
            </a:r>
            <a:r>
              <a:rPr lang="es-ES" dirty="0">
                <a:ea typeface="Calibri"/>
                <a:cs typeface="Calibri"/>
              </a:rPr>
              <a:t>, and </a:t>
            </a:r>
            <a:r>
              <a:rPr lang="es-ES" dirty="0" err="1">
                <a:ea typeface="Calibri"/>
                <a:cs typeface="Calibri"/>
              </a:rPr>
              <a:t>with</a:t>
            </a:r>
            <a:r>
              <a:rPr lang="es-ES" dirty="0">
                <a:ea typeface="Calibri"/>
                <a:cs typeface="Calibri"/>
              </a:rPr>
              <a:t> </a:t>
            </a:r>
            <a:r>
              <a:rPr lang="es-ES" dirty="0" err="1">
                <a:ea typeface="Calibri"/>
                <a:cs typeface="Calibri"/>
              </a:rPr>
              <a:t>poorer</a:t>
            </a:r>
            <a:r>
              <a:rPr lang="es-ES" dirty="0">
                <a:ea typeface="Calibri"/>
                <a:cs typeface="Calibri"/>
              </a:rPr>
              <a:t> </a:t>
            </a:r>
            <a:r>
              <a:rPr lang="es-ES" dirty="0" err="1">
                <a:ea typeface="Calibri"/>
                <a:cs typeface="Calibri"/>
              </a:rPr>
              <a:t>matchings</a:t>
            </a:r>
            <a:r>
              <a:rPr lang="es-ES" dirty="0">
                <a:ea typeface="Calibri"/>
                <a:cs typeface="Calibri"/>
              </a:rPr>
              <a:t> </a:t>
            </a:r>
            <a:r>
              <a:rPr lang="es-ES" dirty="0" err="1">
                <a:ea typeface="Calibri"/>
                <a:cs typeface="Calibri"/>
              </a:rPr>
              <a:t>on</a:t>
            </a:r>
            <a:r>
              <a:rPr lang="es-ES" dirty="0">
                <a:ea typeface="Calibri"/>
                <a:cs typeface="Calibri"/>
              </a:rPr>
              <a:t> non-</a:t>
            </a:r>
            <a:r>
              <a:rPr lang="es-ES" dirty="0" err="1">
                <a:ea typeface="Calibri"/>
                <a:cs typeface="Calibri"/>
              </a:rPr>
              <a:t>irrigated</a:t>
            </a:r>
            <a:r>
              <a:rPr lang="es-ES" dirty="0">
                <a:ea typeface="Calibri"/>
                <a:cs typeface="Calibri"/>
              </a:rPr>
              <a:t> arable </a:t>
            </a:r>
            <a:r>
              <a:rPr lang="es-ES" dirty="0" err="1">
                <a:ea typeface="Calibri"/>
                <a:cs typeface="Calibri"/>
              </a:rPr>
              <a:t>land</a:t>
            </a:r>
            <a:r>
              <a:rPr lang="es-ES" dirty="0">
                <a:ea typeface="Calibri"/>
                <a:cs typeface="Calibri"/>
              </a:rPr>
              <a:t>, </a:t>
            </a:r>
            <a:r>
              <a:rPr lang="es-ES" dirty="0" err="1">
                <a:ea typeface="Calibri"/>
                <a:cs typeface="Calibri"/>
              </a:rPr>
              <a:t>which</a:t>
            </a:r>
            <a:r>
              <a:rPr lang="es-ES" dirty="0">
                <a:ea typeface="Calibri" panose="020F0502020204030204"/>
                <a:cs typeface="Calibri" panose="020F0502020204030204"/>
              </a:rPr>
              <a:t> </a:t>
            </a:r>
            <a:r>
              <a:rPr lang="es-ES" dirty="0" err="1">
                <a:ea typeface="Calibri" panose="020F0502020204030204"/>
                <a:cs typeface="Calibri" panose="020F0502020204030204"/>
              </a:rPr>
              <a:t>may</a:t>
            </a:r>
            <a:r>
              <a:rPr lang="es-ES" dirty="0">
                <a:ea typeface="Calibri" panose="020F0502020204030204"/>
                <a:cs typeface="Calibri" panose="020F0502020204030204"/>
              </a:rPr>
              <a:t> be </a:t>
            </a:r>
            <a:r>
              <a:rPr lang="es-ES" dirty="0" err="1">
                <a:ea typeface="Calibri" panose="020F0502020204030204"/>
                <a:cs typeface="Calibri" panose="020F0502020204030204"/>
              </a:rPr>
              <a:t>subjected</a:t>
            </a:r>
            <a:r>
              <a:rPr lang="es-ES" dirty="0">
                <a:ea typeface="Calibri" panose="020F0502020204030204"/>
                <a:cs typeface="Calibri" panose="020F0502020204030204"/>
              </a:rPr>
              <a:t> </a:t>
            </a:r>
            <a:r>
              <a:rPr lang="es-ES" dirty="0" err="1">
                <a:ea typeface="Calibri" panose="020F0502020204030204"/>
                <a:cs typeface="Calibri" panose="020F0502020204030204"/>
              </a:rPr>
              <a:t>to</a:t>
            </a:r>
            <a:r>
              <a:rPr lang="es-ES" dirty="0">
                <a:ea typeface="Calibri" panose="020F0502020204030204"/>
                <a:cs typeface="Calibri" panose="020F0502020204030204"/>
              </a:rPr>
              <a:t> a more variable </a:t>
            </a:r>
            <a:r>
              <a:rPr lang="es-ES" dirty="0" err="1">
                <a:ea typeface="Calibri" panose="020F0502020204030204"/>
                <a:cs typeface="Calibri" panose="020F0502020204030204"/>
              </a:rPr>
              <a:t>phenology</a:t>
            </a:r>
            <a:r>
              <a:rPr lang="es-ES" dirty="0">
                <a:ea typeface="Calibri" panose="020F0502020204030204"/>
                <a:cs typeface="Calibri" panose="020F0502020204030204"/>
              </a:rPr>
              <a:t> (</a:t>
            </a:r>
            <a:r>
              <a:rPr lang="es-ES" dirty="0" err="1">
                <a:ea typeface="Calibri" panose="020F0502020204030204"/>
                <a:cs typeface="Calibri" panose="020F0502020204030204"/>
              </a:rPr>
              <a:t>depending</a:t>
            </a:r>
            <a:r>
              <a:rPr lang="es-ES" dirty="0">
                <a:ea typeface="Calibri" panose="020F0502020204030204"/>
                <a:cs typeface="Calibri" panose="020F0502020204030204"/>
              </a:rPr>
              <a:t> </a:t>
            </a:r>
            <a:r>
              <a:rPr lang="es-ES" dirty="0" err="1">
                <a:ea typeface="Calibri" panose="020F0502020204030204"/>
                <a:cs typeface="Calibri" panose="020F0502020204030204"/>
              </a:rPr>
              <a:t>on</a:t>
            </a:r>
            <a:r>
              <a:rPr lang="es-ES" dirty="0">
                <a:ea typeface="Calibri" panose="020F0502020204030204"/>
                <a:cs typeface="Calibri" panose="020F0502020204030204"/>
              </a:rPr>
              <a:t> </a:t>
            </a:r>
            <a:r>
              <a:rPr lang="es-ES" dirty="0" err="1">
                <a:ea typeface="Calibri" panose="020F0502020204030204"/>
                <a:cs typeface="Calibri" panose="020F0502020204030204"/>
              </a:rPr>
              <a:t>climate</a:t>
            </a:r>
            <a:r>
              <a:rPr lang="es-ES" dirty="0">
                <a:ea typeface="Calibri" panose="020F0502020204030204"/>
                <a:cs typeface="Calibri" panose="020F0502020204030204"/>
              </a:rPr>
              <a:t> </a:t>
            </a:r>
            <a:r>
              <a:rPr lang="es-ES" dirty="0" err="1">
                <a:ea typeface="Calibri" panose="020F0502020204030204"/>
                <a:cs typeface="Calibri" panose="020F0502020204030204"/>
              </a:rPr>
              <a:t>inter-annual</a:t>
            </a:r>
            <a:r>
              <a:rPr lang="es-ES" dirty="0">
                <a:ea typeface="Calibri" panose="020F0502020204030204"/>
                <a:cs typeface="Calibri" panose="020F0502020204030204"/>
              </a:rPr>
              <a:t> </a:t>
            </a:r>
            <a:r>
              <a:rPr lang="es-ES" dirty="0" err="1">
                <a:ea typeface="Calibri" panose="020F0502020204030204"/>
                <a:cs typeface="Calibri" panose="020F0502020204030204"/>
              </a:rPr>
              <a:t>variability</a:t>
            </a:r>
            <a:r>
              <a:rPr lang="es-ES" dirty="0"/>
              <a:t> and human </a:t>
            </a:r>
            <a:r>
              <a:rPr lang="es-ES" dirty="0" err="1"/>
              <a:t>intervention</a:t>
            </a:r>
            <a:r>
              <a:rPr lang="es-ES" dirty="0"/>
              <a:t>), </a:t>
            </a:r>
            <a:r>
              <a:rPr lang="es-ES" dirty="0" err="1"/>
              <a:t>causing</a:t>
            </a:r>
            <a:r>
              <a:rPr lang="es-ES" dirty="0"/>
              <a:t> a </a:t>
            </a:r>
            <a:r>
              <a:rPr lang="es-ES" dirty="0" err="1"/>
              <a:t>different</a:t>
            </a:r>
            <a:r>
              <a:rPr lang="es-ES" dirty="0"/>
              <a:t> temporal response </a:t>
            </a:r>
            <a:r>
              <a:rPr lang="es-ES" dirty="0" err="1"/>
              <a:t>of</a:t>
            </a:r>
            <a:r>
              <a:rPr lang="es-ES" dirty="0"/>
              <a:t> </a:t>
            </a:r>
            <a:r>
              <a:rPr lang="es-ES" dirty="0" err="1"/>
              <a:t>the</a:t>
            </a:r>
            <a:r>
              <a:rPr lang="es-ES" dirty="0"/>
              <a:t> </a:t>
            </a:r>
            <a:r>
              <a:rPr lang="es-ES" dirty="0" err="1"/>
              <a:t>models</a:t>
            </a:r>
            <a:r>
              <a:rPr lang="es-ES" dirty="0"/>
              <a:t>.</a:t>
            </a:r>
            <a:endParaRPr lang="es-ES" dirty="0">
              <a:ea typeface="Calibri" panose="020F0502020204030204"/>
              <a:cs typeface="Calibri" panose="020F0502020204030204"/>
            </a:endParaRPr>
          </a:p>
          <a:p>
            <a:r>
              <a:rPr lang="es-ES" dirty="0">
                <a:ea typeface="Calibri" panose="020F0502020204030204"/>
                <a:cs typeface="Calibri" panose="020F0502020204030204"/>
              </a:rPr>
              <a:t>So, </a:t>
            </a:r>
            <a:r>
              <a:rPr lang="es-ES" dirty="0" err="1">
                <a:ea typeface="Calibri" panose="020F0502020204030204"/>
                <a:cs typeface="Calibri" panose="020F0502020204030204"/>
              </a:rPr>
              <a:t>further</a:t>
            </a:r>
            <a:r>
              <a:rPr lang="es-ES" dirty="0">
                <a:ea typeface="Calibri" panose="020F0502020204030204"/>
                <a:cs typeface="Calibri" panose="020F0502020204030204"/>
              </a:rPr>
              <a:t> </a:t>
            </a:r>
            <a:r>
              <a:rPr lang="es-ES" dirty="0" err="1">
                <a:ea typeface="Calibri" panose="020F0502020204030204"/>
                <a:cs typeface="Calibri" panose="020F0502020204030204"/>
              </a:rPr>
              <a:t>on</a:t>
            </a:r>
            <a:r>
              <a:rPr lang="es-ES" dirty="0">
                <a:ea typeface="Calibri" panose="020F0502020204030204"/>
                <a:cs typeface="Calibri" panose="020F0502020204030204"/>
              </a:rPr>
              <a:t>, </a:t>
            </a:r>
            <a:r>
              <a:rPr lang="es-ES" dirty="0" err="1">
                <a:ea typeface="Calibri" panose="020F0502020204030204"/>
                <a:cs typeface="Calibri" panose="020F0502020204030204"/>
              </a:rPr>
              <a:t>the</a:t>
            </a:r>
            <a:r>
              <a:rPr lang="es-ES" dirty="0">
                <a:ea typeface="Calibri" panose="020F0502020204030204"/>
                <a:cs typeface="Calibri" panose="020F0502020204030204"/>
              </a:rPr>
              <a:t> </a:t>
            </a:r>
            <a:r>
              <a:rPr lang="es-ES" dirty="0" err="1">
                <a:ea typeface="Calibri" panose="020F0502020204030204"/>
                <a:cs typeface="Calibri" panose="020F0502020204030204"/>
              </a:rPr>
              <a:t>models</a:t>
            </a:r>
            <a:r>
              <a:rPr lang="es-ES" dirty="0">
                <a:ea typeface="Calibri" panose="020F0502020204030204"/>
                <a:cs typeface="Calibri" panose="020F0502020204030204"/>
              </a:rPr>
              <a:t> </a:t>
            </a:r>
            <a:r>
              <a:rPr lang="es-ES" dirty="0" err="1">
                <a:ea typeface="Calibri" panose="020F0502020204030204"/>
                <a:cs typeface="Calibri" panose="020F0502020204030204"/>
              </a:rPr>
              <a:t>were</a:t>
            </a:r>
            <a:r>
              <a:rPr lang="es-ES" dirty="0">
                <a:ea typeface="Calibri" panose="020F0502020204030204"/>
                <a:cs typeface="Calibri" panose="020F0502020204030204"/>
              </a:rPr>
              <a:t> </a:t>
            </a:r>
            <a:r>
              <a:rPr lang="es-ES" dirty="0" err="1">
                <a:ea typeface="Calibri" panose="020F0502020204030204"/>
                <a:cs typeface="Calibri" panose="020F0502020204030204"/>
              </a:rPr>
              <a:t>intercompared</a:t>
            </a:r>
            <a:r>
              <a:rPr lang="es-ES" dirty="0">
                <a:ea typeface="Calibri" panose="020F0502020204030204"/>
                <a:cs typeface="Calibri" panose="020F0502020204030204"/>
              </a:rPr>
              <a:t> </a:t>
            </a:r>
            <a:r>
              <a:rPr lang="es-ES" dirty="0" err="1">
                <a:ea typeface="Calibri" panose="020F0502020204030204"/>
                <a:cs typeface="Calibri" panose="020F0502020204030204"/>
              </a:rPr>
              <a:t>locally</a:t>
            </a:r>
            <a:r>
              <a:rPr lang="es-ES" dirty="0">
                <a:ea typeface="Calibri" panose="020F0502020204030204"/>
                <a:cs typeface="Calibri" panose="020F0502020204030204"/>
              </a:rPr>
              <a:t> </a:t>
            </a:r>
            <a:r>
              <a:rPr lang="es-ES" dirty="0" err="1">
                <a:ea typeface="Calibri" panose="020F0502020204030204"/>
                <a:cs typeface="Calibri" panose="020F0502020204030204"/>
              </a:rPr>
              <a:t>against</a:t>
            </a:r>
            <a:r>
              <a:rPr lang="es-ES" dirty="0">
                <a:ea typeface="Calibri" panose="020F0502020204030204"/>
                <a:cs typeface="Calibri" panose="020F0502020204030204"/>
              </a:rPr>
              <a:t> </a:t>
            </a:r>
            <a:r>
              <a:rPr lang="es-ES" dirty="0" err="1">
                <a:ea typeface="Calibri" panose="020F0502020204030204"/>
                <a:cs typeface="Calibri" panose="020F0502020204030204"/>
              </a:rPr>
              <a:t>field-campaigns</a:t>
            </a:r>
            <a:r>
              <a:rPr lang="es-ES" dirty="0">
                <a:ea typeface="Calibri" panose="020F0502020204030204"/>
                <a:cs typeface="Calibri" panose="020F0502020204030204"/>
              </a:rPr>
              <a:t> data </a:t>
            </a:r>
            <a:r>
              <a:rPr lang="es-ES" dirty="0" err="1">
                <a:ea typeface="Calibri" panose="020F0502020204030204"/>
                <a:cs typeface="Calibri" panose="020F0502020204030204"/>
              </a:rPr>
              <a:t>coming</a:t>
            </a:r>
            <a:r>
              <a:rPr lang="es-ES" dirty="0">
                <a:ea typeface="Calibri" panose="020F0502020204030204"/>
                <a:cs typeface="Calibri" panose="020F0502020204030204"/>
              </a:rPr>
              <a:t> </a:t>
            </a:r>
            <a:r>
              <a:rPr lang="es-ES" dirty="0" err="1">
                <a:ea typeface="Calibri" panose="020F0502020204030204"/>
                <a:cs typeface="Calibri" panose="020F0502020204030204"/>
              </a:rPr>
              <a:t>from</a:t>
            </a:r>
            <a:r>
              <a:rPr lang="es-ES" dirty="0">
                <a:ea typeface="Calibri" panose="020F0502020204030204"/>
                <a:cs typeface="Calibri" panose="020F0502020204030204"/>
              </a:rPr>
              <a:t> a </a:t>
            </a:r>
            <a:r>
              <a:rPr lang="es-ES" dirty="0" err="1">
                <a:ea typeface="Calibri" panose="020F0502020204030204"/>
                <a:cs typeface="Calibri" panose="020F0502020204030204"/>
              </a:rPr>
              <a:t>nework</a:t>
            </a:r>
            <a:r>
              <a:rPr lang="es-ES" dirty="0">
                <a:ea typeface="Calibri" panose="020F0502020204030204"/>
                <a:cs typeface="Calibri" panose="020F0502020204030204"/>
              </a:rPr>
              <a:t> </a:t>
            </a:r>
            <a:r>
              <a:rPr lang="es-ES" dirty="0" err="1">
                <a:ea typeface="Calibri" panose="020F0502020204030204"/>
                <a:cs typeface="Calibri" panose="020F0502020204030204"/>
              </a:rPr>
              <a:t>called</a:t>
            </a:r>
            <a:r>
              <a:rPr lang="es-ES" dirty="0">
                <a:ea typeface="Calibri" panose="020F0502020204030204"/>
                <a:cs typeface="Calibri" panose="020F0502020204030204"/>
              </a:rPr>
              <a:t> VALERI, standing as </a:t>
            </a:r>
            <a:r>
              <a:rPr lang="es-ES" dirty="0" err="1">
                <a:ea typeface="Calibri" panose="020F0502020204030204"/>
                <a:cs typeface="Calibri" panose="020F0502020204030204"/>
              </a:rPr>
              <a:t>VAlidation</a:t>
            </a:r>
            <a:r>
              <a:rPr lang="es-ES" dirty="0">
                <a:ea typeface="Calibri" panose="020F0502020204030204"/>
                <a:cs typeface="Calibri" panose="020F0502020204030204"/>
              </a:rPr>
              <a:t> </a:t>
            </a:r>
            <a:r>
              <a:rPr lang="es-ES" dirty="0" err="1">
                <a:ea typeface="Calibri" panose="020F0502020204030204"/>
                <a:cs typeface="Calibri" panose="020F0502020204030204"/>
              </a:rPr>
              <a:t>of</a:t>
            </a:r>
            <a:r>
              <a:rPr lang="es-ES" dirty="0">
                <a:ea typeface="Calibri" panose="020F0502020204030204"/>
                <a:cs typeface="Calibri" panose="020F0502020204030204"/>
              </a:rPr>
              <a:t> </a:t>
            </a:r>
            <a:r>
              <a:rPr lang="es-ES" dirty="0" err="1">
                <a:ea typeface="Calibri" panose="020F0502020204030204"/>
                <a:cs typeface="Calibri" panose="020F0502020204030204"/>
              </a:rPr>
              <a:t>European</a:t>
            </a:r>
            <a:r>
              <a:rPr lang="es-ES" dirty="0">
                <a:ea typeface="Calibri" panose="020F0502020204030204"/>
                <a:cs typeface="Calibri" panose="020F0502020204030204"/>
              </a:rPr>
              <a:t> Remote </a:t>
            </a:r>
            <a:r>
              <a:rPr lang="es-ES" dirty="0" err="1">
                <a:ea typeface="Calibri" panose="020F0502020204030204"/>
                <a:cs typeface="Calibri" panose="020F0502020204030204"/>
              </a:rPr>
              <a:t>Sensing</a:t>
            </a:r>
            <a:r>
              <a:rPr lang="es-ES" dirty="0">
                <a:ea typeface="Calibri" panose="020F0502020204030204"/>
                <a:cs typeface="Calibri" panose="020F0502020204030204"/>
              </a:rPr>
              <a:t> </a:t>
            </a:r>
            <a:r>
              <a:rPr lang="es-ES" dirty="0" err="1">
                <a:ea typeface="Calibri" panose="020F0502020204030204"/>
                <a:cs typeface="Calibri" panose="020F0502020204030204"/>
              </a:rPr>
              <a:t>Istruments</a:t>
            </a:r>
            <a:r>
              <a:rPr lang="es-ES" dirty="0">
                <a:ea typeface="Calibri" panose="020F0502020204030204"/>
                <a:cs typeface="Calibri" panose="020F0502020204030204"/>
              </a:rPr>
              <a:t>, and </a:t>
            </a:r>
            <a:r>
              <a:rPr lang="es-ES" dirty="0" err="1">
                <a:ea typeface="Calibri" panose="020F0502020204030204"/>
                <a:cs typeface="Calibri" panose="020F0502020204030204"/>
              </a:rPr>
              <a:t>which</a:t>
            </a:r>
            <a:r>
              <a:rPr lang="es-ES" dirty="0">
                <a:ea typeface="Calibri" panose="020F0502020204030204"/>
                <a:cs typeface="Calibri" panose="020F0502020204030204"/>
              </a:rPr>
              <a:t> </a:t>
            </a:r>
            <a:r>
              <a:rPr lang="es-ES" dirty="0" err="1">
                <a:ea typeface="Calibri" panose="020F0502020204030204"/>
                <a:cs typeface="Calibri" panose="020F0502020204030204"/>
              </a:rPr>
              <a:t>provide</a:t>
            </a:r>
            <a:r>
              <a:rPr lang="es-ES" dirty="0">
                <a:ea typeface="Calibri" panose="020F0502020204030204"/>
                <a:cs typeface="Calibri" panose="020F0502020204030204"/>
              </a:rPr>
              <a:t> pixel-</a:t>
            </a:r>
            <a:r>
              <a:rPr lang="es-ES" dirty="0" err="1">
                <a:ea typeface="Calibri" panose="020F0502020204030204"/>
                <a:cs typeface="Calibri" panose="020F0502020204030204"/>
              </a:rPr>
              <a:t>upscaled</a:t>
            </a:r>
            <a:r>
              <a:rPr lang="es-ES" dirty="0">
                <a:ea typeface="Calibri" panose="020F0502020204030204"/>
                <a:cs typeface="Calibri" panose="020F0502020204030204"/>
              </a:rPr>
              <a:t> LAI and FAPAR, </a:t>
            </a:r>
            <a:r>
              <a:rPr lang="es-ES" dirty="0" err="1">
                <a:ea typeface="Calibri" panose="020F0502020204030204"/>
                <a:cs typeface="Calibri" panose="020F0502020204030204"/>
              </a:rPr>
              <a:t>that</a:t>
            </a:r>
            <a:r>
              <a:rPr lang="es-ES" dirty="0">
                <a:ea typeface="Calibri" panose="020F0502020204030204"/>
                <a:cs typeface="Calibri" panose="020F0502020204030204"/>
              </a:rPr>
              <a:t> </a:t>
            </a:r>
            <a:r>
              <a:rPr lang="es-ES" dirty="0" err="1">
                <a:ea typeface="Calibri" panose="020F0502020204030204"/>
                <a:cs typeface="Calibri" panose="020F0502020204030204"/>
              </a:rPr>
              <a:t>were</a:t>
            </a:r>
            <a:r>
              <a:rPr lang="es-ES" dirty="0">
                <a:ea typeface="Calibri" panose="020F0502020204030204"/>
                <a:cs typeface="Calibri" panose="020F0502020204030204"/>
              </a:rPr>
              <a:t> </a:t>
            </a:r>
            <a:r>
              <a:rPr lang="es-ES" dirty="0" err="1">
                <a:ea typeface="Calibri" panose="020F0502020204030204"/>
                <a:cs typeface="Calibri" panose="020F0502020204030204"/>
              </a:rPr>
              <a:t>used</a:t>
            </a:r>
            <a:r>
              <a:rPr lang="es-ES" dirty="0">
                <a:ea typeface="Calibri" panose="020F0502020204030204"/>
                <a:cs typeface="Calibri" panose="020F0502020204030204"/>
              </a:rPr>
              <a:t> </a:t>
            </a:r>
            <a:r>
              <a:rPr lang="es-ES" dirty="0" err="1">
                <a:ea typeface="Calibri" panose="020F0502020204030204"/>
                <a:cs typeface="Calibri" panose="020F0502020204030204"/>
              </a:rPr>
              <a:t>to</a:t>
            </a:r>
            <a:r>
              <a:rPr lang="es-ES" dirty="0">
                <a:ea typeface="Calibri" panose="020F0502020204030204"/>
                <a:cs typeface="Calibri" panose="020F0502020204030204"/>
              </a:rPr>
              <a:t> compare </a:t>
            </a:r>
            <a:r>
              <a:rPr lang="es-ES" dirty="0" err="1">
                <a:ea typeface="Calibri" panose="020F0502020204030204"/>
                <a:cs typeface="Calibri" panose="020F0502020204030204"/>
              </a:rPr>
              <a:t>our</a:t>
            </a:r>
            <a:r>
              <a:rPr lang="es-ES" dirty="0">
                <a:ea typeface="Calibri" panose="020F0502020204030204"/>
                <a:cs typeface="Calibri" panose="020F0502020204030204"/>
              </a:rPr>
              <a:t> </a:t>
            </a:r>
            <a:r>
              <a:rPr lang="es-ES" dirty="0" err="1">
                <a:ea typeface="Calibri" panose="020F0502020204030204"/>
                <a:cs typeface="Calibri" panose="020F0502020204030204"/>
              </a:rPr>
              <a:t>model</a:t>
            </a:r>
            <a:r>
              <a:rPr lang="es-ES" dirty="0">
                <a:ea typeface="Calibri" panose="020F0502020204030204"/>
                <a:cs typeface="Calibri" panose="020F0502020204030204"/>
              </a:rPr>
              <a:t> output at pixel </a:t>
            </a:r>
            <a:r>
              <a:rPr lang="es-ES" dirty="0" err="1">
                <a:ea typeface="Calibri" panose="020F0502020204030204"/>
                <a:cs typeface="Calibri" panose="020F0502020204030204"/>
              </a:rPr>
              <a:t>scale</a:t>
            </a:r>
            <a:r>
              <a:rPr lang="es-ES" dirty="0">
                <a:ea typeface="Calibri" panose="020F0502020204030204"/>
                <a:cs typeface="Calibri" panose="020F0502020204030204"/>
              </a:rPr>
              <a:t>. </a:t>
            </a:r>
            <a:r>
              <a:rPr lang="es-ES" dirty="0" err="1">
                <a:ea typeface="Calibri" panose="020F0502020204030204"/>
                <a:cs typeface="Calibri" panose="020F0502020204030204"/>
              </a:rPr>
              <a:t>However</a:t>
            </a:r>
            <a:r>
              <a:rPr lang="es-ES" dirty="0">
                <a:ea typeface="Calibri" panose="020F0502020204030204"/>
                <a:cs typeface="Calibri" panose="020F0502020204030204"/>
              </a:rPr>
              <a:t>, </a:t>
            </a:r>
            <a:r>
              <a:rPr lang="es-ES" dirty="0" err="1">
                <a:ea typeface="Calibri" panose="020F0502020204030204"/>
                <a:cs typeface="Calibri" panose="020F0502020204030204"/>
              </a:rPr>
              <a:t>due</a:t>
            </a:r>
            <a:r>
              <a:rPr lang="es-ES" dirty="0">
                <a:ea typeface="Calibri" panose="020F0502020204030204"/>
                <a:cs typeface="Calibri" panose="020F0502020204030204"/>
              </a:rPr>
              <a:t> </a:t>
            </a:r>
            <a:r>
              <a:rPr lang="es-ES" dirty="0" err="1">
                <a:ea typeface="Calibri" panose="020F0502020204030204"/>
                <a:cs typeface="Calibri" panose="020F0502020204030204"/>
              </a:rPr>
              <a:t>that</a:t>
            </a:r>
            <a:r>
              <a:rPr lang="es-ES" dirty="0">
                <a:ea typeface="Calibri" panose="020F0502020204030204"/>
                <a:cs typeface="Calibri" panose="020F0502020204030204"/>
              </a:rPr>
              <a:t> </a:t>
            </a:r>
            <a:r>
              <a:rPr lang="es-ES" dirty="0" err="1">
                <a:ea typeface="Calibri" panose="020F0502020204030204"/>
                <a:cs typeface="Calibri" panose="020F0502020204030204"/>
              </a:rPr>
              <a:t>these</a:t>
            </a:r>
            <a:r>
              <a:rPr lang="es-ES" dirty="0">
                <a:ea typeface="Calibri" panose="020F0502020204030204"/>
                <a:cs typeface="Calibri" panose="020F0502020204030204"/>
              </a:rPr>
              <a:t> </a:t>
            </a:r>
            <a:r>
              <a:rPr lang="es-ES" dirty="0" err="1">
                <a:ea typeface="Calibri" panose="020F0502020204030204"/>
                <a:cs typeface="Calibri" panose="020F0502020204030204"/>
              </a:rPr>
              <a:t>campaigns</a:t>
            </a:r>
            <a:r>
              <a:rPr lang="es-ES" dirty="0">
                <a:ea typeface="Calibri" panose="020F0502020204030204"/>
                <a:cs typeface="Calibri" panose="020F0502020204030204"/>
              </a:rPr>
              <a:t> </a:t>
            </a:r>
            <a:r>
              <a:rPr lang="es-ES" dirty="0" err="1">
                <a:ea typeface="Calibri" panose="020F0502020204030204"/>
                <a:cs typeface="Calibri" panose="020F0502020204030204"/>
              </a:rPr>
              <a:t>were</a:t>
            </a:r>
            <a:r>
              <a:rPr lang="es-ES" dirty="0">
                <a:ea typeface="Calibri" panose="020F0502020204030204"/>
                <a:cs typeface="Calibri" panose="020F0502020204030204"/>
              </a:rPr>
              <a:t> </a:t>
            </a:r>
            <a:r>
              <a:rPr lang="es-ES" dirty="0" err="1">
                <a:ea typeface="Calibri" panose="020F0502020204030204"/>
                <a:cs typeface="Calibri" panose="020F0502020204030204"/>
              </a:rPr>
              <a:t>previous</a:t>
            </a:r>
            <a:r>
              <a:rPr lang="es-ES" dirty="0">
                <a:ea typeface="Calibri" panose="020F0502020204030204"/>
                <a:cs typeface="Calibri" panose="020F0502020204030204"/>
              </a:rPr>
              <a:t> </a:t>
            </a:r>
            <a:r>
              <a:rPr lang="es-ES" dirty="0" err="1">
                <a:ea typeface="Calibri" panose="020F0502020204030204"/>
                <a:cs typeface="Calibri" panose="020F0502020204030204"/>
              </a:rPr>
              <a:t>to</a:t>
            </a:r>
            <a:r>
              <a:rPr lang="es-ES" dirty="0">
                <a:ea typeface="Calibri" panose="020F0502020204030204"/>
                <a:cs typeface="Calibri" panose="020F0502020204030204"/>
              </a:rPr>
              <a:t> </a:t>
            </a:r>
            <a:r>
              <a:rPr lang="es-ES" dirty="0" err="1">
                <a:ea typeface="Calibri" panose="020F0502020204030204"/>
                <a:cs typeface="Calibri" panose="020F0502020204030204"/>
              </a:rPr>
              <a:t>the</a:t>
            </a:r>
            <a:r>
              <a:rPr lang="es-ES" dirty="0">
                <a:ea typeface="Calibri" panose="020F0502020204030204"/>
                <a:cs typeface="Calibri" panose="020F0502020204030204"/>
              </a:rPr>
              <a:t> S3 </a:t>
            </a:r>
            <a:r>
              <a:rPr lang="es-ES" dirty="0" err="1">
                <a:ea typeface="Calibri" panose="020F0502020204030204"/>
                <a:cs typeface="Calibri" panose="020F0502020204030204"/>
              </a:rPr>
              <a:t>launch</a:t>
            </a:r>
            <a:r>
              <a:rPr lang="es-ES" dirty="0">
                <a:ea typeface="Calibri" panose="020F0502020204030204"/>
                <a:cs typeface="Calibri" panose="020F0502020204030204"/>
              </a:rPr>
              <a:t>, </a:t>
            </a:r>
            <a:r>
              <a:rPr lang="es-ES" dirty="0" err="1">
                <a:ea typeface="Calibri" panose="020F0502020204030204"/>
                <a:cs typeface="Calibri" panose="020F0502020204030204"/>
              </a:rPr>
              <a:t>we</a:t>
            </a:r>
            <a:r>
              <a:rPr lang="es-ES" dirty="0">
                <a:ea typeface="Calibri" panose="020F0502020204030204"/>
                <a:cs typeface="Calibri" panose="020F0502020204030204"/>
              </a:rPr>
              <a:t> </a:t>
            </a:r>
            <a:r>
              <a:rPr lang="es-ES" dirty="0" err="1">
                <a:ea typeface="Calibri" panose="020F0502020204030204"/>
                <a:cs typeface="Calibri" panose="020F0502020204030204"/>
              </a:rPr>
              <a:t>had</a:t>
            </a:r>
            <a:r>
              <a:rPr lang="es-ES" dirty="0">
                <a:ea typeface="Calibri" panose="020F0502020204030204"/>
                <a:cs typeface="Calibri" panose="020F0502020204030204"/>
              </a:rPr>
              <a:t> </a:t>
            </a:r>
            <a:r>
              <a:rPr lang="es-ES" dirty="0" err="1">
                <a:ea typeface="Calibri" panose="020F0502020204030204"/>
                <a:cs typeface="Calibri" panose="020F0502020204030204"/>
              </a:rPr>
              <a:t>to</a:t>
            </a:r>
            <a:r>
              <a:rPr lang="es-ES" dirty="0">
                <a:ea typeface="Calibri" panose="020F0502020204030204"/>
                <a:cs typeface="Calibri" panose="020F0502020204030204"/>
              </a:rPr>
              <a:t> </a:t>
            </a:r>
            <a:r>
              <a:rPr lang="es-ES" dirty="0" err="1">
                <a:ea typeface="Calibri" panose="020F0502020204030204"/>
                <a:cs typeface="Calibri" panose="020F0502020204030204"/>
              </a:rPr>
              <a:t>indirectly</a:t>
            </a:r>
            <a:r>
              <a:rPr lang="es-ES" dirty="0">
                <a:ea typeface="Calibri" panose="020F0502020204030204"/>
                <a:cs typeface="Calibri" panose="020F0502020204030204"/>
              </a:rPr>
              <a:t> use Landsat </a:t>
            </a:r>
            <a:r>
              <a:rPr lang="es-ES" dirty="0" err="1">
                <a:ea typeface="Calibri" panose="020F0502020204030204"/>
                <a:cs typeface="Calibri" panose="020F0502020204030204"/>
              </a:rPr>
              <a:t>images</a:t>
            </a:r>
            <a:r>
              <a:rPr lang="es-ES" dirty="0">
                <a:ea typeface="Calibri" panose="020F0502020204030204"/>
                <a:cs typeface="Calibri" panose="020F0502020204030204"/>
              </a:rPr>
              <a:t> </a:t>
            </a:r>
            <a:r>
              <a:rPr lang="es-ES" dirty="0" err="1">
                <a:ea typeface="Calibri" panose="020F0502020204030204"/>
                <a:cs typeface="Calibri" panose="020F0502020204030204"/>
              </a:rPr>
              <a:t>which</a:t>
            </a:r>
            <a:r>
              <a:rPr lang="es-ES" dirty="0">
                <a:ea typeface="Calibri" panose="020F0502020204030204"/>
                <a:cs typeface="Calibri" panose="020F0502020204030204"/>
              </a:rPr>
              <a:t> </a:t>
            </a:r>
            <a:r>
              <a:rPr lang="es-ES" dirty="0" err="1">
                <a:ea typeface="Calibri" panose="020F0502020204030204"/>
                <a:cs typeface="Calibri" panose="020F0502020204030204"/>
              </a:rPr>
              <a:t>were</a:t>
            </a:r>
            <a:r>
              <a:rPr lang="es-ES" dirty="0">
                <a:ea typeface="Calibri" panose="020F0502020204030204"/>
                <a:cs typeface="Calibri" panose="020F0502020204030204"/>
              </a:rPr>
              <a:t> </a:t>
            </a:r>
            <a:r>
              <a:rPr lang="es-ES" dirty="0" err="1">
                <a:ea typeface="Calibri" panose="020F0502020204030204"/>
                <a:cs typeface="Calibri" panose="020F0502020204030204"/>
              </a:rPr>
              <a:t>spectrally</a:t>
            </a:r>
            <a:r>
              <a:rPr lang="es-ES" dirty="0">
                <a:ea typeface="Calibri" panose="020F0502020204030204"/>
                <a:cs typeface="Calibri" panose="020F0502020204030204"/>
              </a:rPr>
              <a:t> and </a:t>
            </a:r>
            <a:r>
              <a:rPr lang="es-ES" dirty="0" err="1">
                <a:ea typeface="Calibri" panose="020F0502020204030204"/>
                <a:cs typeface="Calibri" panose="020F0502020204030204"/>
              </a:rPr>
              <a:t>spatially</a:t>
            </a:r>
            <a:r>
              <a:rPr lang="es-ES" dirty="0">
                <a:ea typeface="Calibri" panose="020F0502020204030204"/>
                <a:cs typeface="Calibri" panose="020F0502020204030204"/>
              </a:rPr>
              <a:t> </a:t>
            </a:r>
            <a:r>
              <a:rPr lang="es-ES" dirty="0" err="1">
                <a:ea typeface="Calibri" panose="020F0502020204030204"/>
                <a:cs typeface="Calibri" panose="020F0502020204030204"/>
              </a:rPr>
              <a:t>resampled</a:t>
            </a:r>
            <a:r>
              <a:rPr lang="es-ES" dirty="0">
                <a:ea typeface="Calibri" panose="020F0502020204030204"/>
                <a:cs typeface="Calibri" panose="020F0502020204030204"/>
              </a:rPr>
              <a:t> </a:t>
            </a:r>
            <a:r>
              <a:rPr lang="es-ES" dirty="0" err="1">
                <a:ea typeface="Calibri" panose="020F0502020204030204"/>
                <a:cs typeface="Calibri" panose="020F0502020204030204"/>
              </a:rPr>
              <a:t>to</a:t>
            </a:r>
            <a:r>
              <a:rPr lang="es-ES" dirty="0">
                <a:ea typeface="Calibri" panose="020F0502020204030204"/>
                <a:cs typeface="Calibri" panose="020F0502020204030204"/>
              </a:rPr>
              <a:t> </a:t>
            </a:r>
            <a:r>
              <a:rPr lang="es-ES" dirty="0" err="1">
                <a:ea typeface="Calibri" panose="020F0502020204030204"/>
                <a:cs typeface="Calibri" panose="020F0502020204030204"/>
              </a:rPr>
              <a:t>fetch</a:t>
            </a:r>
            <a:r>
              <a:rPr lang="es-ES" dirty="0">
                <a:ea typeface="Calibri" panose="020F0502020204030204"/>
                <a:cs typeface="Calibri" panose="020F0502020204030204"/>
              </a:rPr>
              <a:t> S3 </a:t>
            </a:r>
            <a:r>
              <a:rPr lang="es-ES" dirty="0" err="1">
                <a:ea typeface="Calibri" panose="020F0502020204030204"/>
                <a:cs typeface="Calibri" panose="020F0502020204030204"/>
              </a:rPr>
              <a:t>features</a:t>
            </a:r>
            <a:r>
              <a:rPr lang="es-ES" dirty="0">
                <a:ea typeface="Calibri" panose="020F0502020204030204"/>
                <a:cs typeface="Calibri" panose="020F0502020204030204"/>
              </a:rPr>
              <a:t>, </a:t>
            </a:r>
            <a:r>
              <a:rPr lang="es-ES" dirty="0" err="1">
                <a:ea typeface="Calibri" panose="020F0502020204030204"/>
                <a:cs typeface="Calibri" panose="020F0502020204030204"/>
              </a:rPr>
              <a:t>providing</a:t>
            </a:r>
            <a:r>
              <a:rPr lang="es-ES" dirty="0">
                <a:ea typeface="Calibri" panose="020F0502020204030204"/>
                <a:cs typeface="Calibri" panose="020F0502020204030204"/>
              </a:rPr>
              <a:t> </a:t>
            </a:r>
            <a:r>
              <a:rPr lang="es-ES" dirty="0" err="1">
                <a:ea typeface="Calibri" panose="020F0502020204030204"/>
                <a:cs typeface="Calibri" panose="020F0502020204030204"/>
              </a:rPr>
              <a:t>therefore</a:t>
            </a:r>
            <a:r>
              <a:rPr lang="es-ES" dirty="0">
                <a:ea typeface="Calibri" panose="020F0502020204030204"/>
                <a:cs typeface="Calibri" panose="020F0502020204030204"/>
              </a:rPr>
              <a:t> </a:t>
            </a:r>
            <a:r>
              <a:rPr lang="es-ES" dirty="0" err="1">
                <a:ea typeface="Calibri" panose="020F0502020204030204"/>
                <a:cs typeface="Calibri" panose="020F0502020204030204"/>
              </a:rPr>
              <a:t>rather</a:t>
            </a:r>
            <a:r>
              <a:rPr lang="es-ES" dirty="0">
                <a:ea typeface="Calibri" panose="020F0502020204030204"/>
                <a:cs typeface="Calibri" panose="020F0502020204030204"/>
              </a:rPr>
              <a:t> </a:t>
            </a:r>
            <a:r>
              <a:rPr lang="es-ES" dirty="0" err="1">
                <a:ea typeface="Calibri" panose="020F0502020204030204"/>
                <a:cs typeface="Calibri" panose="020F0502020204030204"/>
              </a:rPr>
              <a:t>an</a:t>
            </a:r>
            <a:r>
              <a:rPr lang="es-ES" dirty="0">
                <a:ea typeface="Calibri" panose="020F0502020204030204"/>
                <a:cs typeface="Calibri" panose="020F0502020204030204"/>
              </a:rPr>
              <a:t> </a:t>
            </a:r>
            <a:r>
              <a:rPr lang="es-ES" dirty="0" err="1">
                <a:ea typeface="Calibri" panose="020F0502020204030204"/>
                <a:cs typeface="Calibri" panose="020F0502020204030204"/>
              </a:rPr>
              <a:t>indirect</a:t>
            </a:r>
            <a:r>
              <a:rPr lang="es-ES" dirty="0">
                <a:ea typeface="Calibri" panose="020F0502020204030204"/>
                <a:cs typeface="Calibri" panose="020F0502020204030204"/>
              </a:rPr>
              <a:t> </a:t>
            </a:r>
            <a:r>
              <a:rPr lang="es-ES" dirty="0" err="1">
                <a:ea typeface="Calibri" panose="020F0502020204030204"/>
                <a:cs typeface="Calibri" panose="020F0502020204030204"/>
              </a:rPr>
              <a:t>validation</a:t>
            </a:r>
            <a:r>
              <a:rPr lang="es-ES" dirty="0">
                <a:ea typeface="Calibri" panose="020F0502020204030204"/>
                <a:cs typeface="Calibri" panose="020F0502020204030204"/>
              </a:rPr>
              <a:t>.</a:t>
            </a:r>
          </a:p>
          <a:p>
            <a:endParaRPr lang="es-ES" dirty="0"/>
          </a:p>
          <a:p>
            <a:r>
              <a:rPr lang="es-ES" dirty="0" err="1"/>
              <a:t>Assessment</a:t>
            </a:r>
            <a:r>
              <a:rPr lang="es-ES" dirty="0"/>
              <a:t> </a:t>
            </a:r>
            <a:r>
              <a:rPr lang="es-ES" dirty="0" err="1"/>
              <a:t>of</a:t>
            </a:r>
            <a:r>
              <a:rPr lang="es-ES" dirty="0"/>
              <a:t> TS outputs </a:t>
            </a:r>
            <a:r>
              <a:rPr lang="es-ES" dirty="0" err="1"/>
              <a:t>on</a:t>
            </a:r>
            <a:r>
              <a:rPr lang="es-ES" dirty="0"/>
              <a:t> </a:t>
            </a:r>
            <a:r>
              <a:rPr lang="es-ES" dirty="0" err="1"/>
              <a:t>other</a:t>
            </a:r>
            <a:r>
              <a:rPr lang="es-ES" dirty="0"/>
              <a:t> </a:t>
            </a:r>
            <a:r>
              <a:rPr lang="es-ES" dirty="0" err="1"/>
              <a:t>areas</a:t>
            </a:r>
            <a:r>
              <a:rPr lang="es-ES" dirty="0"/>
              <a:t> (</a:t>
            </a:r>
            <a:r>
              <a:rPr lang="es-ES" dirty="0" err="1"/>
              <a:t>e.g</a:t>
            </a:r>
            <a:r>
              <a:rPr lang="es-ES" dirty="0"/>
              <a:t>. </a:t>
            </a:r>
            <a:r>
              <a:rPr lang="es-ES" dirty="0" err="1"/>
              <a:t>typically</a:t>
            </a:r>
            <a:r>
              <a:rPr lang="es-ES" dirty="0"/>
              <a:t> </a:t>
            </a:r>
            <a:r>
              <a:rPr lang="es-ES" dirty="0" err="1"/>
              <a:t>evergreen</a:t>
            </a:r>
            <a:r>
              <a:rPr lang="es-ES" dirty="0"/>
              <a:t> </a:t>
            </a:r>
            <a:r>
              <a:rPr lang="es-ES" dirty="0" err="1"/>
              <a:t>vegetation</a:t>
            </a:r>
            <a:r>
              <a:rPr lang="es-ES" dirty="0"/>
              <a:t> </a:t>
            </a:r>
            <a:r>
              <a:rPr lang="es-ES" dirty="0" err="1"/>
              <a:t>such</a:t>
            </a:r>
            <a:r>
              <a:rPr lang="es-ES" dirty="0"/>
              <a:t> as olive </a:t>
            </a:r>
            <a:r>
              <a:rPr lang="es-ES" dirty="0" err="1"/>
              <a:t>groves</a:t>
            </a:r>
            <a:r>
              <a:rPr lang="es-ES" dirty="0"/>
              <a:t> </a:t>
            </a:r>
            <a:r>
              <a:rPr lang="es-ES" dirty="0" err="1"/>
              <a:t>or</a:t>
            </a:r>
            <a:r>
              <a:rPr lang="es-ES" dirty="0"/>
              <a:t> </a:t>
            </a:r>
            <a:r>
              <a:rPr lang="es-ES" dirty="0" err="1"/>
              <a:t>some</a:t>
            </a:r>
            <a:r>
              <a:rPr lang="es-ES" dirty="0"/>
              <a:t> </a:t>
            </a:r>
            <a:r>
              <a:rPr lang="es-ES" dirty="0" err="1"/>
              <a:t>fruit</a:t>
            </a:r>
            <a:r>
              <a:rPr lang="es-ES" dirty="0"/>
              <a:t> </a:t>
            </a:r>
            <a:r>
              <a:rPr lang="es-ES" dirty="0" err="1"/>
              <a:t>trees</a:t>
            </a:r>
            <a:r>
              <a:rPr lang="es-ES" dirty="0"/>
              <a:t>) </a:t>
            </a:r>
            <a:r>
              <a:rPr lang="es-ES" dirty="0" err="1"/>
              <a:t>were</a:t>
            </a:r>
            <a:r>
              <a:rPr lang="es-ES" dirty="0"/>
              <a:t> </a:t>
            </a:r>
            <a:r>
              <a:rPr lang="es-ES" dirty="0" err="1"/>
              <a:t>linked</a:t>
            </a:r>
            <a:r>
              <a:rPr lang="es-ES" dirty="0"/>
              <a:t> </a:t>
            </a:r>
            <a:r>
              <a:rPr lang="es-ES" dirty="0" err="1"/>
              <a:t>with</a:t>
            </a:r>
            <a:r>
              <a:rPr lang="es-ES" dirty="0"/>
              <a:t> </a:t>
            </a:r>
            <a:r>
              <a:rPr lang="es-ES" dirty="0" err="1"/>
              <a:t>higher</a:t>
            </a:r>
            <a:r>
              <a:rPr lang="es-ES" dirty="0"/>
              <a:t> </a:t>
            </a:r>
            <a:r>
              <a:rPr lang="es-ES" dirty="0" err="1"/>
              <a:t>variability</a:t>
            </a:r>
            <a:r>
              <a:rPr lang="es-ES" dirty="0"/>
              <a:t> </a:t>
            </a:r>
            <a:r>
              <a:rPr lang="es-ES" dirty="0" err="1"/>
              <a:t>when</a:t>
            </a:r>
            <a:r>
              <a:rPr lang="es-ES" dirty="0"/>
              <a:t> </a:t>
            </a:r>
            <a:r>
              <a:rPr lang="es-ES" dirty="0" err="1"/>
              <a:t>intercompared</a:t>
            </a:r>
            <a:r>
              <a:rPr lang="es-ES" dirty="0"/>
              <a:t>. </a:t>
            </a:r>
            <a:r>
              <a:rPr lang="es-ES" dirty="0" err="1"/>
              <a:t>On</a:t>
            </a:r>
            <a:r>
              <a:rPr lang="es-ES" dirty="0"/>
              <a:t> </a:t>
            </a:r>
            <a:r>
              <a:rPr lang="es-ES" dirty="0" err="1"/>
              <a:t>these</a:t>
            </a:r>
            <a:r>
              <a:rPr lang="es-ES" dirty="0"/>
              <a:t> </a:t>
            </a:r>
            <a:r>
              <a:rPr lang="es-ES" dirty="0" err="1"/>
              <a:t>land</a:t>
            </a:r>
            <a:r>
              <a:rPr lang="es-ES" dirty="0"/>
              <a:t> </a:t>
            </a:r>
            <a:r>
              <a:rPr lang="es-ES" dirty="0" err="1"/>
              <a:t>covers</a:t>
            </a:r>
            <a:r>
              <a:rPr lang="es-ES" dirty="0"/>
              <a:t>, diverse </a:t>
            </a:r>
            <a:r>
              <a:rPr lang="es-ES" dirty="0" err="1"/>
              <a:t>factors</a:t>
            </a:r>
            <a:r>
              <a:rPr lang="es-ES" dirty="0"/>
              <a:t> </a:t>
            </a:r>
            <a:r>
              <a:rPr lang="es-ES" dirty="0" err="1"/>
              <a:t>such</a:t>
            </a:r>
            <a:r>
              <a:rPr lang="es-ES" dirty="0"/>
              <a:t> as </a:t>
            </a:r>
            <a:r>
              <a:rPr lang="es-ES" dirty="0" err="1"/>
              <a:t>understory</a:t>
            </a:r>
            <a:r>
              <a:rPr lang="es-ES" dirty="0"/>
              <a:t> </a:t>
            </a:r>
            <a:r>
              <a:rPr lang="es-ES" dirty="0" err="1"/>
              <a:t>dynamics</a:t>
            </a:r>
            <a:r>
              <a:rPr lang="es-ES" dirty="0"/>
              <a:t>, </a:t>
            </a:r>
            <a:r>
              <a:rPr lang="es-ES" dirty="0" err="1"/>
              <a:t>observation</a:t>
            </a:r>
            <a:r>
              <a:rPr lang="es-ES" dirty="0"/>
              <a:t> </a:t>
            </a:r>
            <a:r>
              <a:rPr lang="es-ES" dirty="0" err="1"/>
              <a:t>geometries</a:t>
            </a:r>
            <a:r>
              <a:rPr lang="es-ES" dirty="0"/>
              <a:t>, </a:t>
            </a:r>
            <a:r>
              <a:rPr lang="es-ES" dirty="0" err="1"/>
              <a:t>phenology</a:t>
            </a:r>
            <a:r>
              <a:rPr lang="es-ES" dirty="0"/>
              <a:t>, </a:t>
            </a:r>
            <a:r>
              <a:rPr lang="es-ES" dirty="0" err="1"/>
              <a:t>pathogens</a:t>
            </a:r>
            <a:r>
              <a:rPr lang="es-ES" dirty="0"/>
              <a:t>, </a:t>
            </a:r>
            <a:r>
              <a:rPr lang="es-ES" dirty="0" err="1"/>
              <a:t>etc</a:t>
            </a:r>
            <a:r>
              <a:rPr lang="es-ES" dirty="0"/>
              <a:t> </a:t>
            </a:r>
            <a:r>
              <a:rPr lang="es-ES" dirty="0" err="1"/>
              <a:t>may</a:t>
            </a:r>
            <a:r>
              <a:rPr lang="es-ES" dirty="0"/>
              <a:t> </a:t>
            </a:r>
            <a:r>
              <a:rPr lang="es-ES" dirty="0" err="1"/>
              <a:t>play</a:t>
            </a:r>
            <a:r>
              <a:rPr lang="es-ES" dirty="0"/>
              <a:t> a </a:t>
            </a:r>
            <a:r>
              <a:rPr lang="es-ES" dirty="0" err="1"/>
              <a:t>major</a:t>
            </a:r>
            <a:r>
              <a:rPr lang="es-ES" dirty="0"/>
              <a:t> role in </a:t>
            </a:r>
            <a:r>
              <a:rPr lang="es-ES" dirty="0" err="1"/>
              <a:t>the</a:t>
            </a:r>
            <a:r>
              <a:rPr lang="es-ES" dirty="0"/>
              <a:t> </a:t>
            </a:r>
            <a:r>
              <a:rPr lang="es-ES" dirty="0" err="1"/>
              <a:t>dynamics</a:t>
            </a:r>
            <a:r>
              <a:rPr lang="es-ES" dirty="0"/>
              <a:t> </a:t>
            </a:r>
            <a:r>
              <a:rPr lang="es-ES" dirty="0" err="1"/>
              <a:t>of</a:t>
            </a:r>
            <a:r>
              <a:rPr lang="es-ES" dirty="0"/>
              <a:t> </a:t>
            </a:r>
            <a:r>
              <a:rPr lang="es-ES" dirty="0" err="1"/>
              <a:t>the</a:t>
            </a:r>
            <a:r>
              <a:rPr lang="es-ES" dirty="0"/>
              <a:t> </a:t>
            </a:r>
            <a:r>
              <a:rPr lang="es-ES" dirty="0" err="1"/>
              <a:t>biophysical</a:t>
            </a:r>
            <a:r>
              <a:rPr lang="es-ES" dirty="0"/>
              <a:t> </a:t>
            </a:r>
            <a:r>
              <a:rPr lang="es-ES" dirty="0" err="1"/>
              <a:t>parameters</a:t>
            </a:r>
            <a:r>
              <a:rPr lang="es-ES" dirty="0"/>
              <a:t>, </a:t>
            </a:r>
            <a:r>
              <a:rPr lang="es-ES" dirty="0" err="1"/>
              <a:t>which</a:t>
            </a:r>
            <a:r>
              <a:rPr lang="es-ES" dirty="0"/>
              <a:t> are </a:t>
            </a:r>
            <a:r>
              <a:rPr lang="es-ES" dirty="0" err="1"/>
              <a:t>disparetely</a:t>
            </a:r>
            <a:r>
              <a:rPr lang="es-ES" dirty="0"/>
              <a:t> </a:t>
            </a:r>
            <a:r>
              <a:rPr lang="es-ES" dirty="0" err="1"/>
              <a:t>captured</a:t>
            </a:r>
            <a:r>
              <a:rPr lang="es-ES" dirty="0"/>
              <a:t> </a:t>
            </a:r>
            <a:r>
              <a:rPr lang="es-ES" dirty="0" err="1"/>
              <a:t>by</a:t>
            </a:r>
            <a:r>
              <a:rPr lang="es-ES" dirty="0"/>
              <a:t> </a:t>
            </a:r>
            <a:r>
              <a:rPr lang="es-ES" dirty="0" err="1"/>
              <a:t>different</a:t>
            </a:r>
            <a:r>
              <a:rPr lang="es-ES" dirty="0"/>
              <a:t> </a:t>
            </a:r>
            <a:r>
              <a:rPr lang="es-ES" dirty="0" err="1"/>
              <a:t>models</a:t>
            </a:r>
            <a:r>
              <a:rPr lang="es-ES" dirty="0"/>
              <a:t> and </a:t>
            </a:r>
            <a:r>
              <a:rPr lang="es-ES" dirty="0" err="1"/>
              <a:t>sensors</a:t>
            </a:r>
            <a:r>
              <a:rPr lang="es-ES" dirty="0"/>
              <a:t>.</a:t>
            </a:r>
            <a:endParaRPr lang="es-ES" dirty="0">
              <a:ea typeface="Calibri"/>
              <a:cs typeface="Calibri"/>
            </a:endParaRPr>
          </a:p>
          <a:p>
            <a:endParaRPr lang="es-ES" dirty="0">
              <a:ea typeface="Calibri"/>
              <a:cs typeface="Calibri"/>
            </a:endParaRPr>
          </a:p>
          <a:p>
            <a:r>
              <a:rPr lang="es-ES" dirty="0">
                <a:ea typeface="Calibri"/>
                <a:cs typeface="Calibri"/>
              </a:rPr>
              <a:t>Landsat data </a:t>
            </a:r>
            <a:r>
              <a:rPr lang="es-ES" dirty="0" err="1">
                <a:ea typeface="Calibri"/>
                <a:cs typeface="Calibri"/>
              </a:rPr>
              <a:t>were</a:t>
            </a:r>
            <a:r>
              <a:rPr lang="es-ES" dirty="0">
                <a:ea typeface="Calibri"/>
                <a:cs typeface="Calibri"/>
              </a:rPr>
              <a:t> </a:t>
            </a:r>
            <a:r>
              <a:rPr lang="es-ES" dirty="0" err="1">
                <a:ea typeface="Calibri"/>
                <a:cs typeface="Calibri"/>
              </a:rPr>
              <a:t>matching</a:t>
            </a:r>
            <a:r>
              <a:rPr lang="es-ES" dirty="0">
                <a:ea typeface="Calibri"/>
                <a:cs typeface="Calibri"/>
              </a:rPr>
              <a:t> </a:t>
            </a:r>
            <a:r>
              <a:rPr lang="es-ES" dirty="0" err="1">
                <a:ea typeface="Calibri"/>
                <a:cs typeface="Calibri"/>
              </a:rPr>
              <a:t>the</a:t>
            </a:r>
            <a:r>
              <a:rPr lang="es-ES" dirty="0">
                <a:ea typeface="Calibri"/>
                <a:cs typeface="Calibri"/>
              </a:rPr>
              <a:t> </a:t>
            </a:r>
            <a:r>
              <a:rPr lang="es-ES" dirty="0" err="1">
                <a:ea typeface="Calibri"/>
                <a:cs typeface="Calibri"/>
              </a:rPr>
              <a:t>exact</a:t>
            </a:r>
            <a:r>
              <a:rPr lang="es-ES" dirty="0">
                <a:ea typeface="Calibri"/>
                <a:cs typeface="Calibri"/>
              </a:rPr>
              <a:t> </a:t>
            </a:r>
            <a:r>
              <a:rPr lang="es-ES" dirty="0" err="1">
                <a:ea typeface="Calibri"/>
                <a:cs typeface="Calibri"/>
              </a:rPr>
              <a:t>footprint</a:t>
            </a:r>
            <a:r>
              <a:rPr lang="es-ES" dirty="0">
                <a:ea typeface="Calibri"/>
                <a:cs typeface="Calibri"/>
              </a:rPr>
              <a:t> </a:t>
            </a:r>
            <a:r>
              <a:rPr lang="es-ES" dirty="0" err="1">
                <a:ea typeface="Calibri"/>
                <a:cs typeface="Calibri"/>
              </a:rPr>
              <a:t>of</a:t>
            </a:r>
            <a:r>
              <a:rPr lang="es-ES" dirty="0">
                <a:ea typeface="Calibri"/>
                <a:cs typeface="Calibri"/>
              </a:rPr>
              <a:t> </a:t>
            </a:r>
            <a:r>
              <a:rPr lang="es-ES" dirty="0" err="1">
                <a:ea typeface="Calibri"/>
                <a:cs typeface="Calibri"/>
              </a:rPr>
              <a:t>provided</a:t>
            </a:r>
            <a:r>
              <a:rPr lang="es-ES" dirty="0">
                <a:ea typeface="Calibri"/>
                <a:cs typeface="Calibri"/>
              </a:rPr>
              <a:t> VALERI data and </a:t>
            </a:r>
            <a:r>
              <a:rPr lang="es-ES" dirty="0" err="1">
                <a:ea typeface="Calibri"/>
                <a:cs typeface="Calibri"/>
              </a:rPr>
              <a:t>that</a:t>
            </a:r>
            <a:r>
              <a:rPr lang="es-ES" dirty="0">
                <a:ea typeface="Calibri"/>
                <a:cs typeface="Calibri"/>
              </a:rPr>
              <a:t> </a:t>
            </a:r>
            <a:r>
              <a:rPr lang="es-ES" dirty="0" err="1">
                <a:ea typeface="Calibri"/>
                <a:cs typeface="Calibri"/>
              </a:rPr>
              <a:t>is</a:t>
            </a:r>
            <a:r>
              <a:rPr lang="es-ES" dirty="0">
                <a:ea typeface="Calibri"/>
                <a:cs typeface="Calibri"/>
              </a:rPr>
              <a:t> </a:t>
            </a:r>
            <a:r>
              <a:rPr lang="es-ES" dirty="0" err="1">
                <a:ea typeface="Calibri"/>
                <a:cs typeface="Calibri"/>
              </a:rPr>
              <a:t>because</a:t>
            </a:r>
            <a:r>
              <a:rPr lang="es-ES" dirty="0">
                <a:ea typeface="Calibri"/>
                <a:cs typeface="Calibri"/>
              </a:rPr>
              <a:t> </a:t>
            </a:r>
            <a:r>
              <a:rPr lang="es-ES" dirty="0" err="1">
                <a:ea typeface="Calibri"/>
                <a:cs typeface="Calibri"/>
              </a:rPr>
              <a:t>they</a:t>
            </a:r>
            <a:r>
              <a:rPr lang="es-ES" dirty="0">
                <a:ea typeface="Calibri"/>
                <a:cs typeface="Calibri"/>
              </a:rPr>
              <a:t> </a:t>
            </a:r>
            <a:r>
              <a:rPr lang="es-ES" dirty="0" err="1">
                <a:ea typeface="Calibri"/>
                <a:cs typeface="Calibri"/>
              </a:rPr>
              <a:t>were</a:t>
            </a:r>
            <a:r>
              <a:rPr lang="es-ES" dirty="0">
                <a:ea typeface="Calibri"/>
                <a:cs typeface="Calibri"/>
              </a:rPr>
              <a:t> </a:t>
            </a:r>
            <a:r>
              <a:rPr lang="es-ES" dirty="0" err="1">
                <a:ea typeface="Calibri"/>
                <a:cs typeface="Calibri"/>
              </a:rPr>
              <a:t>used</a:t>
            </a:r>
            <a:r>
              <a:rPr lang="es-ES" dirty="0">
                <a:ea typeface="Calibri"/>
                <a:cs typeface="Calibri"/>
              </a:rPr>
              <a:t>.</a:t>
            </a:r>
          </a:p>
        </p:txBody>
      </p:sp>
      <p:sp>
        <p:nvSpPr>
          <p:cNvPr id="4" name="Marcador de número de diapositiva 3"/>
          <p:cNvSpPr>
            <a:spLocks noGrp="1"/>
          </p:cNvSpPr>
          <p:nvPr>
            <p:ph type="sldNum" sz="quarter" idx="5"/>
          </p:nvPr>
        </p:nvSpPr>
        <p:spPr/>
        <p:txBody>
          <a:bodyPr/>
          <a:lstStyle/>
          <a:p>
            <a:fld id="{A783F47A-692E-4147-B1E5-BC254BA8A14B}" type="slidenum">
              <a:rPr lang="es-ES"/>
              <a:t>7</a:t>
            </a:fld>
            <a:endParaRPr lang="es-ES"/>
          </a:p>
        </p:txBody>
      </p:sp>
    </p:spTree>
    <p:extLst>
      <p:ext uri="{BB962C8B-B14F-4D97-AF65-F5344CB8AC3E}">
        <p14:creationId xmlns:p14="http://schemas.microsoft.com/office/powerpoint/2010/main" val="3254365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Only</a:t>
            </a:r>
            <a:r>
              <a:rPr lang="es-ES" dirty="0"/>
              <a:t> </a:t>
            </a:r>
            <a:r>
              <a:rPr lang="es-ES" dirty="0" err="1"/>
              <a:t>one</a:t>
            </a:r>
            <a:r>
              <a:rPr lang="es-ES" dirty="0"/>
              <a:t> line </a:t>
            </a:r>
            <a:r>
              <a:rPr lang="es-ES" dirty="0" err="1"/>
              <a:t>of</a:t>
            </a:r>
            <a:r>
              <a:rPr lang="es-ES" dirty="0"/>
              <a:t> </a:t>
            </a:r>
            <a:r>
              <a:rPr lang="es-ES" dirty="0" err="1"/>
              <a:t>code</a:t>
            </a:r>
            <a:r>
              <a:rPr lang="es-ES" dirty="0"/>
              <a:t>: </a:t>
            </a:r>
            <a:r>
              <a:rPr lang="es-ES" dirty="0" err="1"/>
              <a:t>model</a:t>
            </a:r>
            <a:r>
              <a:rPr lang="es-ES" dirty="0"/>
              <a:t>, </a:t>
            </a:r>
            <a:r>
              <a:rPr lang="es-ES" dirty="0" err="1"/>
              <a:t>spatial</a:t>
            </a:r>
            <a:r>
              <a:rPr lang="es-ES" dirty="0"/>
              <a:t> box, and temporal </a:t>
            </a:r>
            <a:r>
              <a:rPr lang="es-ES" dirty="0" err="1"/>
              <a:t>window</a:t>
            </a:r>
            <a:endParaRPr lang="nl-NL" dirty="0"/>
          </a:p>
        </p:txBody>
      </p:sp>
      <p:sp>
        <p:nvSpPr>
          <p:cNvPr id="4" name="Slide Number Placeholder 3"/>
          <p:cNvSpPr>
            <a:spLocks noGrp="1"/>
          </p:cNvSpPr>
          <p:nvPr>
            <p:ph type="sldNum" sz="quarter" idx="5"/>
          </p:nvPr>
        </p:nvSpPr>
        <p:spPr/>
        <p:txBody>
          <a:bodyPr/>
          <a:lstStyle/>
          <a:p>
            <a:fld id="{AF901D42-FE32-416B-8C29-B02CFA2E2B32}" type="slidenum">
              <a:rPr lang="nl-NL" smtClean="0"/>
              <a:t>8</a:t>
            </a:fld>
            <a:endParaRPr lang="nl-NL"/>
          </a:p>
        </p:txBody>
      </p:sp>
    </p:spTree>
    <p:extLst>
      <p:ext uri="{BB962C8B-B14F-4D97-AF65-F5344CB8AC3E}">
        <p14:creationId xmlns:p14="http://schemas.microsoft.com/office/powerpoint/2010/main" val="1199937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409CF-3EC3-015B-6268-1D0E3D9C07B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F28DA7F-C335-8590-99DC-71A7111BDEE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44BB274-3233-1C7C-A13B-D26B5DC281E9}"/>
              </a:ext>
            </a:extLst>
          </p:cNvPr>
          <p:cNvSpPr>
            <a:spLocks noGrp="1"/>
          </p:cNvSpPr>
          <p:nvPr>
            <p:ph type="body" idx="1"/>
          </p:nvPr>
        </p:nvSpPr>
        <p:spPr/>
        <p:txBody>
          <a:bodyPr/>
          <a:lstStyle/>
          <a:p>
            <a:r>
              <a:rPr lang="en-US" dirty="0">
                <a:ea typeface="Calibri"/>
                <a:cs typeface="Calibri"/>
              </a:rPr>
              <a:t>Finally, We also analyzed the spatial distribution of the GPR models in comparison with the CGLS vegetation products, yearly aggregated, and we found that the GPR LAI model overestimated Copernicus LAI, especially in croplands, evergreen forests and heterogeneous landscapes over Europe, and with FAPAR and FVC providing more balanced outputs, with however some marked discrepancies in areas composed of mixed land cover types, which is also observed in the uncertainties layers, especially in FAPAR and LAI.</a:t>
            </a:r>
            <a:endParaRPr lang="es-ES" dirty="0"/>
          </a:p>
          <a:p>
            <a:endParaRPr lang="en-US" dirty="0">
              <a:ea typeface="Calibri"/>
              <a:cs typeface="Calibri"/>
            </a:endParaRPr>
          </a:p>
          <a:p>
            <a:r>
              <a:rPr lang="en-US" dirty="0">
                <a:ea typeface="Calibri"/>
                <a:cs typeface="Calibri"/>
              </a:rPr>
              <a:t>In general, models uncertainties increase as the conditions deviate from the ones included in the training data set, with special attention on high solar geometries, high heterogeneity, high proportion of bare soils, or deviations of atmospheric conditions. </a:t>
            </a:r>
          </a:p>
          <a:p>
            <a:endParaRPr lang="en-US" dirty="0">
              <a:ea typeface="Calibri"/>
              <a:cs typeface="Calibri"/>
            </a:endParaRPr>
          </a:p>
          <a:p>
            <a:endParaRPr lang="en-US" dirty="0">
              <a:ea typeface="Calibri"/>
              <a:cs typeface="Calibri"/>
            </a:endParaRPr>
          </a:p>
          <a:p>
            <a:r>
              <a:rPr lang="en-US" dirty="0">
                <a:ea typeface="Calibri"/>
                <a:cs typeface="Calibri"/>
              </a:rPr>
              <a:t>There may be a problem of S3-TOA data in </a:t>
            </a:r>
            <a:endParaRPr lang="en-US" dirty="0"/>
          </a:p>
        </p:txBody>
      </p:sp>
      <p:sp>
        <p:nvSpPr>
          <p:cNvPr id="4" name="Marcador de número de diapositiva 3">
            <a:extLst>
              <a:ext uri="{FF2B5EF4-FFF2-40B4-BE49-F238E27FC236}">
                <a16:creationId xmlns:a16="http://schemas.microsoft.com/office/drawing/2014/main" id="{65DA5ABF-F35B-AA9A-0C8C-E37C5DC52A83}"/>
              </a:ext>
            </a:extLst>
          </p:cNvPr>
          <p:cNvSpPr>
            <a:spLocks noGrp="1"/>
          </p:cNvSpPr>
          <p:nvPr>
            <p:ph type="sldNum" sz="quarter" idx="5"/>
          </p:nvPr>
        </p:nvSpPr>
        <p:spPr/>
        <p:txBody>
          <a:bodyPr/>
          <a:lstStyle/>
          <a:p>
            <a:fld id="{A783F47A-692E-4147-B1E5-BC254BA8A14B}" type="slidenum">
              <a:rPr lang="es-ES"/>
              <a:t>10</a:t>
            </a:fld>
            <a:endParaRPr lang="es-ES"/>
          </a:p>
        </p:txBody>
      </p:sp>
    </p:spTree>
    <p:extLst>
      <p:ext uri="{BB962C8B-B14F-4D97-AF65-F5344CB8AC3E}">
        <p14:creationId xmlns:p14="http://schemas.microsoft.com/office/powerpoint/2010/main" val="480261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40771E8B-6CA5-40B2-8038-0E112F3DAC1C}" type="datetimeFigureOut">
              <a:rPr lang="es-ES" smtClean="0"/>
              <a:t>03/03/2026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2288191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03/03/2026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541863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03/03/2026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2215096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323" name="Rectangle 2"/>
          <p:cNvSpPr>
            <a:spLocks noGrp="1" noChangeArrowheads="1"/>
          </p:cNvSpPr>
          <p:nvPr>
            <p:ph type="subTitle" idx="1" hasCustomPrompt="1"/>
          </p:nvPr>
        </p:nvSpPr>
        <p:spPr>
          <a:xfrm>
            <a:off x="118272" y="5770082"/>
            <a:ext cx="10598400" cy="333617"/>
          </a:xfrm>
          <a:prstGeom prst="rect">
            <a:avLst/>
          </a:prstGeom>
        </p:spPr>
        <p:txBody>
          <a:bodyPr wrap="square">
            <a:spAutoFit/>
          </a:bodyPr>
          <a:lstStyle>
            <a:lvl1pPr marL="0" indent="0">
              <a:buFont typeface="Verdana" pitchFamily="34" charset="0"/>
              <a:buNone/>
              <a:defRPr sz="1731"/>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18273" y="4888314"/>
            <a:ext cx="11833243" cy="707886"/>
          </a:xfrm>
          <a:prstGeom prst="rect">
            <a:avLst/>
          </a:prstGeom>
        </p:spPr>
        <p:txBody>
          <a:bodyPr/>
          <a:lstStyle>
            <a:lvl1pPr algn="l">
              <a:defRPr sz="3989">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1435" y="6422971"/>
            <a:ext cx="1173600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65004" y="4756228"/>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01313" y="5406991"/>
            <a:ext cx="227325" cy="276999"/>
          </a:xfrm>
          <a:prstGeom prst="rect">
            <a:avLst/>
          </a:prstGeom>
          <a:noFill/>
          <a:ln>
            <a:noFill/>
          </a:ln>
          <a:effectLst/>
        </p:spPr>
        <p:txBody>
          <a:bodyPr wrap="none">
            <a:spAutoFit/>
          </a:bodyPr>
          <a:lstStyle/>
          <a:p>
            <a:pPr algn="r">
              <a:spcBef>
                <a:spcPts val="0"/>
              </a:spcBef>
            </a:pPr>
            <a:r>
              <a:rPr lang="en-GB" sz="1197"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779244" y="6156810"/>
            <a:ext cx="227326" cy="276999"/>
          </a:xfrm>
          <a:prstGeom prst="rect">
            <a:avLst/>
          </a:prstGeom>
          <a:noFill/>
          <a:ln>
            <a:noFill/>
          </a:ln>
          <a:effectLst/>
        </p:spPr>
        <p:txBody>
          <a:bodyPr wrap="none">
            <a:spAutoFit/>
          </a:bodyPr>
          <a:lstStyle/>
          <a:p>
            <a:pPr algn="r">
              <a:spcBef>
                <a:spcPts val="0"/>
              </a:spcBef>
            </a:pPr>
            <a:r>
              <a:rPr lang="en-GB" sz="1197"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094664" y="5811879"/>
            <a:ext cx="911906"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197"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2592" y="6213933"/>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chemeClr val="bg1"/>
                </a:solidFill>
                <a:latin typeface="Arial" panose="020B0604020202020204" pitchFamily="34" charset="0"/>
                <a:cs typeface="Arial" panose="020B0604020202020204" pitchFamily="34" charset="0"/>
              </a:rPr>
              <a:t>‹#›</a:t>
            </a:fld>
            <a:endParaRPr lang="en-GB" sz="798"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2" y="6457665"/>
            <a:ext cx="10132231" cy="430721"/>
          </a:xfrm>
          <a:prstGeom prst="rect">
            <a:avLst/>
          </a:prstGeom>
        </p:spPr>
      </p:pic>
      <p:sp>
        <p:nvSpPr>
          <p:cNvPr id="2" name="TextBox 1">
            <a:extLst>
              <a:ext uri="{FF2B5EF4-FFF2-40B4-BE49-F238E27FC236}">
                <a16:creationId xmlns:a16="http://schemas.microsoft.com/office/drawing/2014/main" id="{46E3D2CF-30BA-E421-9405-BF45369EE7EC}"/>
              </a:ext>
            </a:extLst>
          </p:cNvPr>
          <p:cNvSpPr txBox="1"/>
          <p:nvPr userDrawn="1"/>
        </p:nvSpPr>
        <p:spPr>
          <a:xfrm>
            <a:off x="1016793" y="728273"/>
            <a:ext cx="9832731" cy="1231106"/>
          </a:xfrm>
          <a:prstGeom prst="rect">
            <a:avLst/>
          </a:prstGeom>
          <a:noFill/>
        </p:spPr>
        <p:txBody>
          <a:bodyPr wrap="square" rtlCol="0">
            <a:spAutoFit/>
          </a:bodyPr>
          <a:lstStyle/>
          <a:p>
            <a:pPr marL="0" marR="0" lvl="0" indent="0" algn="ctr" defTabSz="911931" rtl="0" eaLnBrk="1" fontAlgn="base" latinLnBrk="0" hangingPunct="1">
              <a:lnSpc>
                <a:spcPct val="100000"/>
              </a:lnSpc>
              <a:spcBef>
                <a:spcPct val="0"/>
              </a:spcBef>
              <a:spcAft>
                <a:spcPct val="0"/>
              </a:spcAft>
              <a:buClrTx/>
              <a:buSzTx/>
              <a:buFontTx/>
              <a:buNone/>
              <a:tabLst/>
              <a:defRPr/>
            </a:pPr>
            <a:r>
              <a:rPr lang="en-GB" sz="3191" b="1" dirty="0">
                <a:solidFill>
                  <a:schemeClr val="bg1"/>
                </a:solidFill>
              </a:rPr>
              <a:t>FLEX-Fluorescence 2026 Workshop</a:t>
            </a:r>
            <a:br>
              <a:rPr lang="en-GB" sz="2792" b="1" dirty="0">
                <a:solidFill>
                  <a:schemeClr val="bg1"/>
                </a:solidFill>
              </a:rPr>
            </a:br>
            <a:r>
              <a:rPr lang="en-GB" sz="2394" b="0" dirty="0">
                <a:solidFill>
                  <a:schemeClr val="bg1"/>
                </a:solidFill>
              </a:rPr>
              <a:t>03 – 06 March |</a:t>
            </a:r>
            <a:r>
              <a:rPr lang="en-GB" sz="2394" b="1" dirty="0">
                <a:solidFill>
                  <a:schemeClr val="bg1"/>
                </a:solidFill>
              </a:rPr>
              <a:t> </a:t>
            </a:r>
            <a:r>
              <a:rPr lang="en-GB" sz="2394" dirty="0">
                <a:solidFill>
                  <a:schemeClr val="bg1"/>
                </a:solidFill>
              </a:rPr>
              <a:t>Bonn University, Germany </a:t>
            </a:r>
            <a:endParaRPr lang="en-GB" sz="2792" b="1" dirty="0">
              <a:solidFill>
                <a:schemeClr val="bg1"/>
              </a:solidFill>
            </a:endParaRPr>
          </a:p>
          <a:p>
            <a:pPr algn="ctr"/>
            <a:endParaRPr lang="en-GB" sz="1795" dirty="0">
              <a:solidFill>
                <a:srgbClr val="8197A6"/>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077417519"/>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03/03/2026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3398174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40771E8B-6CA5-40B2-8038-0E112F3DAC1C}" type="datetimeFigureOut">
              <a:rPr lang="es-ES" smtClean="0"/>
              <a:t>03/03/2026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2339700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40771E8B-6CA5-40B2-8038-0E112F3DAC1C}" type="datetimeFigureOut">
              <a:rPr lang="es-ES" smtClean="0"/>
              <a:t>03/03/2026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979029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40771E8B-6CA5-40B2-8038-0E112F3DAC1C}" type="datetimeFigureOut">
              <a:rPr lang="es-ES" smtClean="0"/>
              <a:t>03/03/2026</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1752394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40771E8B-6CA5-40B2-8038-0E112F3DAC1C}" type="datetimeFigureOut">
              <a:rPr lang="es-ES" smtClean="0"/>
              <a:t>03/03/2026</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3630658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0771E8B-6CA5-40B2-8038-0E112F3DAC1C}" type="datetimeFigureOut">
              <a:rPr lang="es-ES" smtClean="0"/>
              <a:t>03/03/2026</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3682375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0771E8B-6CA5-40B2-8038-0E112F3DAC1C}" type="datetimeFigureOut">
              <a:rPr lang="es-ES" smtClean="0"/>
              <a:t>03/03/2026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1360449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0771E8B-6CA5-40B2-8038-0E112F3DAC1C}" type="datetimeFigureOut">
              <a:rPr lang="es-ES" smtClean="0"/>
              <a:t>03/03/2026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383603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0771E8B-6CA5-40B2-8038-0E112F3DAC1C}" type="datetimeFigureOut">
              <a:rPr lang="es-ES" smtClean="0"/>
              <a:t>03/03/2026</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F1556C4-DFC3-4611-A7CC-780699185E26}" type="slidenum">
              <a:rPr lang="es-ES" smtClean="0"/>
              <a:t>‹#›</a:t>
            </a:fld>
            <a:endParaRPr lang="es-ES"/>
          </a:p>
        </p:txBody>
      </p:sp>
    </p:spTree>
    <p:extLst>
      <p:ext uri="{BB962C8B-B14F-4D97-AF65-F5344CB8AC3E}">
        <p14:creationId xmlns:p14="http://schemas.microsoft.com/office/powerpoint/2010/main" val="2933118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1.png"/><Relationship Id="rId3" Type="http://schemas.openxmlformats.org/officeDocument/2006/relationships/image" Target="../media/image33.png"/><Relationship Id="rId7" Type="http://schemas.openxmlformats.org/officeDocument/2006/relationships/image" Target="../media/image29.png"/><Relationship Id="rId12" Type="http://schemas.openxmlformats.org/officeDocument/2006/relationships/image" Target="../media/image40.png"/><Relationship Id="rId17" Type="http://schemas.openxmlformats.org/officeDocument/2006/relationships/image" Target="../media/image42.png"/><Relationship Id="rId2" Type="http://schemas.openxmlformats.org/officeDocument/2006/relationships/notesSlide" Target="../notesSlides/notesSlide9.xml"/><Relationship Id="rId16"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39.png"/><Relationship Id="rId5" Type="http://schemas.openxmlformats.org/officeDocument/2006/relationships/image" Target="../media/image35.png"/><Relationship Id="rId15" Type="http://schemas.openxmlformats.org/officeDocument/2006/relationships/image" Target="../media/image16.png"/><Relationship Id="rId10" Type="http://schemas.openxmlformats.org/officeDocument/2006/relationships/image" Target="../media/image38.png"/><Relationship Id="rId4" Type="http://schemas.openxmlformats.org/officeDocument/2006/relationships/image" Target="../media/image34.svg"/><Relationship Id="rId9" Type="http://schemas.openxmlformats.org/officeDocument/2006/relationships/image" Target="../media/image30.png"/><Relationship Id="rId1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3.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0.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9.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38.png"/><Relationship Id="rId4" Type="http://schemas.openxmlformats.org/officeDocument/2006/relationships/image" Target="../media/image53.pn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6.jpg"/><Relationship Id="rId4" Type="http://schemas.openxmlformats.org/officeDocument/2006/relationships/image" Target="../media/image9.png"/><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8.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30.pn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29.png"/><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hyperlink" Target="https://pypi.org/project/pyeogpr/" TargetMode="External"/><Relationship Id="rId3" Type="http://schemas.openxmlformats.org/officeDocument/2006/relationships/image" Target="../media/image29.png"/><Relationship Id="rId7" Type="http://schemas.openxmlformats.org/officeDocument/2006/relationships/image" Target="../media/image64.png"/><Relationship Id="rId12"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11.png"/><Relationship Id="rId5" Type="http://schemas.openxmlformats.org/officeDocument/2006/relationships/image" Target="../media/image22.png"/><Relationship Id="rId10" Type="http://schemas.openxmlformats.org/officeDocument/2006/relationships/image" Target="../media/image7.png"/><Relationship Id="rId4" Type="http://schemas.openxmlformats.org/officeDocument/2006/relationships/image" Target="../media/image74.png"/><Relationship Id="rId9" Type="http://schemas.openxmlformats.org/officeDocument/2006/relationships/image" Target="../media/image8.jpe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jpe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doi.org/10.3390/rs14061347" TargetMode="External"/><Relationship Id="rId4" Type="http://schemas.openxmlformats.org/officeDocument/2006/relationships/image" Target="../media/image16.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2.png"/><Relationship Id="rId2" Type="http://schemas.openxmlformats.org/officeDocument/2006/relationships/hyperlink" Target="https://declerckemma.users.earthengine.app/view/gpr-vegetation-trait-retrieval" TargetMode="Externa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59819" y="3494687"/>
            <a:ext cx="11880914" cy="1196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961" tIns="43981" rIns="87961" bIns="43981" numCol="1" anchor="b" anchorCtr="0" compatLnSpc="1">
            <a:prstTxWarp prst="textNoShape">
              <a:avLst/>
            </a:prstTxWarp>
            <a:spAutoFit/>
          </a:bodyPr>
          <a:lstStyle/>
          <a:p>
            <a:pPr defTabSz="879649">
              <a:defRPr/>
            </a:pPr>
            <a:r>
              <a:rPr lang="nl-NL" sz="3600" b="1" dirty="0">
                <a:solidFill>
                  <a:schemeClr val="bg1"/>
                </a:solidFill>
              </a:rPr>
              <a:t>Cloud-</a:t>
            </a:r>
            <a:r>
              <a:rPr lang="nl-NL" sz="3600" b="1" dirty="0" err="1">
                <a:solidFill>
                  <a:schemeClr val="bg1"/>
                </a:solidFill>
              </a:rPr>
              <a:t>Operational</a:t>
            </a:r>
            <a:r>
              <a:rPr lang="nl-NL" sz="3600" b="1" dirty="0">
                <a:solidFill>
                  <a:schemeClr val="bg1"/>
                </a:solidFill>
              </a:rPr>
              <a:t> Sentinel-3 </a:t>
            </a:r>
            <a:r>
              <a:rPr lang="nl-NL" sz="3600" b="1" dirty="0" err="1">
                <a:solidFill>
                  <a:schemeClr val="bg1"/>
                </a:solidFill>
              </a:rPr>
              <a:t>Vegetation</a:t>
            </a:r>
            <a:r>
              <a:rPr lang="nl-NL" sz="3600" b="1" dirty="0">
                <a:solidFill>
                  <a:schemeClr val="bg1"/>
                </a:solidFill>
              </a:rPr>
              <a:t> </a:t>
            </a:r>
            <a:r>
              <a:rPr lang="nl-NL" sz="3600" b="1" dirty="0" err="1">
                <a:solidFill>
                  <a:schemeClr val="bg1"/>
                </a:solidFill>
              </a:rPr>
              <a:t>Trait</a:t>
            </a:r>
            <a:r>
              <a:rPr lang="nl-NL" sz="3600" b="1" dirty="0">
                <a:solidFill>
                  <a:schemeClr val="bg1"/>
                </a:solidFill>
              </a:rPr>
              <a:t> </a:t>
            </a:r>
            <a:r>
              <a:rPr lang="nl-NL" sz="3600" b="1" dirty="0" err="1">
                <a:solidFill>
                  <a:schemeClr val="bg1"/>
                </a:solidFill>
              </a:rPr>
              <a:t>Retrievals</a:t>
            </a:r>
            <a:r>
              <a:rPr lang="nl-NL" sz="3600" b="1" dirty="0">
                <a:solidFill>
                  <a:schemeClr val="bg1"/>
                </a:solidFill>
              </a:rPr>
              <a:t> </a:t>
            </a:r>
            <a:r>
              <a:rPr lang="nl-NL" sz="3600" b="1" dirty="0" err="1">
                <a:solidFill>
                  <a:schemeClr val="bg1"/>
                </a:solidFill>
              </a:rPr>
              <a:t>to</a:t>
            </a:r>
            <a:r>
              <a:rPr lang="nl-NL" sz="3600" b="1" dirty="0">
                <a:solidFill>
                  <a:schemeClr val="bg1"/>
                </a:solidFill>
              </a:rPr>
              <a:t> Support FLEX L2/L3/L4 </a:t>
            </a:r>
            <a:r>
              <a:rPr lang="nl-NL" sz="3600" b="1" dirty="0" err="1">
                <a:solidFill>
                  <a:schemeClr val="bg1"/>
                </a:solidFill>
              </a:rPr>
              <a:t>Products</a:t>
            </a:r>
            <a:endParaRPr lang="en-GB" sz="3989" b="1" dirty="0">
              <a:solidFill>
                <a:schemeClr val="bg1"/>
              </a:solidFill>
              <a:latin typeface="Arial" panose="020B0604020202020204" pitchFamily="34" charset="0"/>
              <a:ea typeface="+mj-ea"/>
              <a:cs typeface="Arial" panose="020B0604020202020204" pitchFamily="34" charset="0"/>
            </a:endParaRPr>
          </a:p>
        </p:txBody>
      </p:sp>
      <p:sp>
        <p:nvSpPr>
          <p:cNvPr id="7" name="Text Box 24"/>
          <p:cNvSpPr txBox="1">
            <a:spLocks noChangeArrowheads="1"/>
          </p:cNvSpPr>
          <p:nvPr/>
        </p:nvSpPr>
        <p:spPr bwMode="auto">
          <a:xfrm>
            <a:off x="6896847" y="5219249"/>
            <a:ext cx="5109724" cy="276244"/>
          </a:xfrm>
          <a:prstGeom prst="rect">
            <a:avLst/>
          </a:prstGeom>
          <a:noFill/>
          <a:ln>
            <a:noFill/>
          </a:ln>
          <a:effectLst/>
        </p:spPr>
        <p:txBody>
          <a:bodyPr wrap="square">
            <a:spAutoFit/>
          </a:bodyPr>
          <a:lstStyle/>
          <a:p>
            <a:pPr algn="r"/>
            <a:r>
              <a:rPr lang="en-GB" sz="1197" dirty="0">
                <a:solidFill>
                  <a:schemeClr val="bg1"/>
                </a:solidFill>
                <a:latin typeface="Arial" panose="020B0604020202020204" pitchFamily="34" charset="0"/>
                <a:cs typeface="Arial" panose="020B0604020202020204" pitchFamily="34" charset="0"/>
              </a:rPr>
              <a:t> </a:t>
            </a:r>
          </a:p>
        </p:txBody>
      </p:sp>
      <p:sp>
        <p:nvSpPr>
          <p:cNvPr id="8" name="Text Box 25"/>
          <p:cNvSpPr txBox="1">
            <a:spLocks noChangeArrowheads="1"/>
          </p:cNvSpPr>
          <p:nvPr/>
        </p:nvSpPr>
        <p:spPr bwMode="auto">
          <a:xfrm>
            <a:off x="6896822" y="5878769"/>
            <a:ext cx="5109748" cy="276244"/>
          </a:xfrm>
          <a:prstGeom prst="rect">
            <a:avLst/>
          </a:prstGeom>
          <a:noFill/>
          <a:ln>
            <a:noFill/>
          </a:ln>
          <a:effectLst/>
        </p:spPr>
        <p:txBody>
          <a:bodyPr wrap="square">
            <a:spAutoFit/>
          </a:bodyPr>
          <a:lstStyle/>
          <a:p>
            <a:pPr algn="r"/>
            <a:r>
              <a:rPr lang="en-GB" sz="1197" dirty="0">
                <a:solidFill>
                  <a:schemeClr val="bg1"/>
                </a:solidFill>
                <a:latin typeface="Arial" panose="020B0604020202020204" pitchFamily="34" charset="0"/>
                <a:cs typeface="Arial" panose="020B0604020202020204" pitchFamily="34" charset="0"/>
              </a:rPr>
              <a:t> </a:t>
            </a:r>
          </a:p>
        </p:txBody>
      </p:sp>
      <p:sp>
        <p:nvSpPr>
          <p:cNvPr id="2" name="Text Box 99">
            <a:extLst>
              <a:ext uri="{FF2B5EF4-FFF2-40B4-BE49-F238E27FC236}">
                <a16:creationId xmlns:a16="http://schemas.microsoft.com/office/drawing/2014/main" id="{B06A49EE-0921-4A0E-99D9-29F5A2AC6E1F}"/>
              </a:ext>
            </a:extLst>
          </p:cNvPr>
          <p:cNvSpPr/>
          <p:nvPr/>
        </p:nvSpPr>
        <p:spPr>
          <a:xfrm>
            <a:off x="7268691" y="5584764"/>
            <a:ext cx="4737879" cy="216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197" dirty="0">
              <a:latin typeface="Arial" panose="020B0604020202020204" pitchFamily="34" charset="0"/>
              <a:cs typeface="Arial" panose="020B0604020202020204" pitchFamily="34" charset="0"/>
            </a:endParaRPr>
          </a:p>
        </p:txBody>
      </p:sp>
      <p:sp>
        <p:nvSpPr>
          <p:cNvPr id="3" name="Rectangle 19">
            <a:extLst>
              <a:ext uri="{FF2B5EF4-FFF2-40B4-BE49-F238E27FC236}">
                <a16:creationId xmlns:a16="http://schemas.microsoft.com/office/drawing/2014/main" id="{B2C3755C-2E51-30E0-6A86-EC109AAEE8A9}"/>
              </a:ext>
            </a:extLst>
          </p:cNvPr>
          <p:cNvSpPr txBox="1">
            <a:spLocks noChangeArrowheads="1"/>
          </p:cNvSpPr>
          <p:nvPr/>
        </p:nvSpPr>
        <p:spPr bwMode="auto">
          <a:xfrm>
            <a:off x="185429" y="5535661"/>
            <a:ext cx="10567915" cy="75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961" tIns="43981" rIns="87961" bIns="43981" numCol="1" anchor="b" anchorCtr="0" compatLnSpc="1">
            <a:prstTxWarp prst="textNoShape">
              <a:avLst/>
            </a:prstTxWarp>
            <a:sp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400" b="0" i="1" u="none" strike="noStrike" kern="1200" cap="none" spc="0" normalizeH="0" baseline="0" noProof="0" dirty="0">
                <a:ln>
                  <a:noFill/>
                </a:ln>
                <a:solidFill>
                  <a:schemeClr val="bg1"/>
                </a:solidFill>
                <a:effectLst/>
                <a:uLnTx/>
                <a:uFillTx/>
                <a:latin typeface="Aptos" panose="020B0004020202020204"/>
                <a:ea typeface="+mn-ea"/>
                <a:cs typeface="+mn-cs"/>
              </a:rPr>
              <a:t>Jochem Verrelst, David Kovacs, Emma De Clerck, </a:t>
            </a:r>
            <a:r>
              <a:rPr kumimoji="0" lang="nl-NL" sz="2400" b="0" i="1" u="none" strike="noStrike" kern="1200" cap="none" spc="0" normalizeH="0" baseline="0" noProof="0" dirty="0" err="1">
                <a:ln>
                  <a:noFill/>
                </a:ln>
                <a:solidFill>
                  <a:schemeClr val="bg1"/>
                </a:solidFill>
                <a:effectLst/>
                <a:uLnTx/>
                <a:uFillTx/>
                <a:latin typeface="Aptos" panose="020B0004020202020204"/>
                <a:ea typeface="+mn-ea"/>
                <a:cs typeface="+mn-cs"/>
              </a:rPr>
              <a:t>Yuxin</a:t>
            </a:r>
            <a:r>
              <a:rPr kumimoji="0" lang="nl-NL" sz="2400" b="0" i="1" u="none" strike="noStrike" kern="1200" cap="none" spc="0" normalizeH="0" baseline="0" noProof="0" dirty="0">
                <a:ln>
                  <a:noFill/>
                </a:ln>
                <a:solidFill>
                  <a:schemeClr val="bg1"/>
                </a:solidFill>
                <a:effectLst/>
                <a:uLnTx/>
                <a:uFillTx/>
                <a:latin typeface="Aptos" panose="020B0004020202020204"/>
                <a:ea typeface="+mn-ea"/>
                <a:cs typeface="+mn-cs"/>
              </a:rPr>
              <a:t> Zhang, Miguel </a:t>
            </a:r>
            <a:r>
              <a:rPr kumimoji="0" lang="nl-NL" sz="2400" b="0" i="1" u="none" strike="noStrike" kern="1200" cap="none" spc="0" normalizeH="0" baseline="0" noProof="0" dirty="0" err="1">
                <a:ln>
                  <a:noFill/>
                </a:ln>
                <a:solidFill>
                  <a:schemeClr val="bg1"/>
                </a:solidFill>
                <a:effectLst/>
                <a:uLnTx/>
                <a:uFillTx/>
                <a:latin typeface="Aptos" panose="020B0004020202020204"/>
                <a:ea typeface="+mn-ea"/>
                <a:cs typeface="+mn-cs"/>
              </a:rPr>
              <a:t>Morata</a:t>
            </a:r>
            <a:r>
              <a:rPr kumimoji="0" lang="nl-NL" sz="2400" b="0" i="1" u="none" strike="noStrike" kern="1200" cap="none" spc="0" normalizeH="0" baseline="0" noProof="0" dirty="0">
                <a:ln>
                  <a:noFill/>
                </a:ln>
                <a:solidFill>
                  <a:schemeClr val="bg1"/>
                </a:solidFill>
                <a:effectLst/>
                <a:uLnTx/>
                <a:uFillTx/>
                <a:latin typeface="Aptos" panose="020B0004020202020204"/>
                <a:ea typeface="+mn-ea"/>
                <a:cs typeface="+mn-cs"/>
              </a:rPr>
              <a:t>, Jose Luis </a:t>
            </a:r>
            <a:r>
              <a:rPr kumimoji="0" lang="nl-NL" sz="2400" b="0" i="1" u="none" strike="noStrike" kern="1200" cap="none" spc="0" normalizeH="0" baseline="0" noProof="0" dirty="0" err="1">
                <a:ln>
                  <a:noFill/>
                </a:ln>
                <a:solidFill>
                  <a:schemeClr val="bg1"/>
                </a:solidFill>
                <a:effectLst/>
                <a:uLnTx/>
                <a:uFillTx/>
                <a:latin typeface="Aptos" panose="020B0004020202020204"/>
                <a:ea typeface="+mn-ea"/>
                <a:cs typeface="+mn-cs"/>
              </a:rPr>
              <a:t>Garcia</a:t>
            </a:r>
            <a:r>
              <a:rPr kumimoji="0" lang="nl-NL" sz="2400" b="0" i="1" u="none" strike="noStrike" kern="1200" cap="none" spc="0" normalizeH="0" baseline="0" noProof="0" dirty="0">
                <a:ln>
                  <a:noFill/>
                </a:ln>
                <a:solidFill>
                  <a:schemeClr val="bg1"/>
                </a:solidFill>
                <a:effectLst/>
                <a:uLnTx/>
                <a:uFillTx/>
                <a:latin typeface="Aptos" panose="020B0004020202020204"/>
                <a:ea typeface="+mn-ea"/>
                <a:cs typeface="+mn-cs"/>
              </a:rPr>
              <a:t>, Pablo </a:t>
            </a:r>
            <a:r>
              <a:rPr kumimoji="0" lang="nl-NL" sz="2400" b="0" i="1" u="none" strike="noStrike" kern="1200" cap="none" spc="0" normalizeH="0" baseline="0" noProof="0" dirty="0" err="1">
                <a:ln>
                  <a:noFill/>
                </a:ln>
                <a:solidFill>
                  <a:schemeClr val="bg1"/>
                </a:solidFill>
                <a:effectLst/>
                <a:uLnTx/>
                <a:uFillTx/>
                <a:latin typeface="Aptos" panose="020B0004020202020204"/>
                <a:ea typeface="+mn-ea"/>
                <a:cs typeface="+mn-cs"/>
              </a:rPr>
              <a:t>Reyes</a:t>
            </a:r>
            <a:r>
              <a:rPr kumimoji="0" lang="nl-NL" sz="2400" b="0" i="1" u="none" strike="noStrike" kern="1200" cap="none" spc="0" normalizeH="0" baseline="0" noProof="0" dirty="0">
                <a:ln>
                  <a:noFill/>
                </a:ln>
                <a:solidFill>
                  <a:schemeClr val="bg1"/>
                </a:solidFill>
                <a:effectLst/>
                <a:uLnTx/>
                <a:uFillTx/>
                <a:latin typeface="Aptos" panose="020B0004020202020204"/>
                <a:ea typeface="+mn-ea"/>
                <a:cs typeface="+mn-cs"/>
              </a:rPr>
              <a:t> </a:t>
            </a:r>
            <a:r>
              <a:rPr kumimoji="0" lang="nl-NL" sz="2400" b="0" i="1" u="none" strike="noStrike" kern="1200" cap="none" spc="0" normalizeH="0" baseline="0" noProof="0" dirty="0" err="1">
                <a:ln>
                  <a:noFill/>
                </a:ln>
                <a:solidFill>
                  <a:schemeClr val="bg1"/>
                </a:solidFill>
                <a:effectLst/>
                <a:uLnTx/>
                <a:uFillTx/>
                <a:latin typeface="Aptos" panose="020B0004020202020204"/>
                <a:ea typeface="+mn-ea"/>
                <a:cs typeface="+mn-cs"/>
              </a:rPr>
              <a:t>Muñoz</a:t>
            </a:r>
            <a:endParaRPr kumimoji="0" lang="nl-NL" sz="2400" b="0" i="0" u="none" strike="noStrike" kern="1200" cap="none" spc="0" normalizeH="0" baseline="0" noProof="0" dirty="0">
              <a:ln>
                <a:noFill/>
              </a:ln>
              <a:solidFill>
                <a:schemeClr val="bg1"/>
              </a:solidFill>
              <a:effectLst/>
              <a:uLnTx/>
              <a:uFillTx/>
              <a:latin typeface="Aptos" panose="020B0004020202020204"/>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B3C58-9498-02EC-1EF6-9F126A8885E9}"/>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6090764C-3872-DD40-8EA6-ECE346B4F20B}"/>
              </a:ext>
            </a:extLst>
          </p:cNvPr>
          <p:cNvSpPr txBox="1"/>
          <p:nvPr/>
        </p:nvSpPr>
        <p:spPr>
          <a:xfrm>
            <a:off x="336884" y="766732"/>
            <a:ext cx="8185490"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s-ES" sz="2000" b="1" dirty="0"/>
              <a:t>SCOPE-GPR-</a:t>
            </a:r>
            <a:r>
              <a:rPr lang="es-ES" sz="2000" b="1" dirty="0" err="1"/>
              <a:t>FVTs</a:t>
            </a:r>
            <a:r>
              <a:rPr lang="es-ES" sz="2000" b="1" dirty="0"/>
              <a:t> </a:t>
            </a:r>
            <a:r>
              <a:rPr lang="es-ES" sz="2000" b="1" dirty="0" err="1"/>
              <a:t>models</a:t>
            </a:r>
            <a:r>
              <a:rPr lang="es-ES" sz="2000" b="1" dirty="0"/>
              <a:t> </a:t>
            </a:r>
            <a:r>
              <a:rPr lang="es-ES" sz="2000" b="1" dirty="0" err="1"/>
              <a:t>were</a:t>
            </a:r>
            <a:r>
              <a:rPr lang="es-ES" sz="2000" b="1" dirty="0"/>
              <a:t> </a:t>
            </a:r>
            <a:r>
              <a:rPr lang="es-ES" sz="2000" b="1" dirty="0" err="1"/>
              <a:t>successfully</a:t>
            </a:r>
            <a:r>
              <a:rPr lang="es-ES" sz="2000" b="1" dirty="0"/>
              <a:t> </a:t>
            </a:r>
            <a:r>
              <a:rPr lang="es-ES" sz="2000" b="1" dirty="0" err="1"/>
              <a:t>implemented</a:t>
            </a:r>
            <a:r>
              <a:rPr lang="es-ES" sz="2000" b="1" dirty="0"/>
              <a:t> in GEE, </a:t>
            </a:r>
            <a:r>
              <a:rPr lang="es-ES" sz="2000" b="1" dirty="0" err="1"/>
              <a:t>reproducing</a:t>
            </a:r>
            <a:r>
              <a:rPr lang="es-ES" sz="2000" b="1" dirty="0"/>
              <a:t> </a:t>
            </a:r>
            <a:r>
              <a:rPr lang="es-ES" sz="2000" b="1" dirty="0" err="1"/>
              <a:t>consistently</a:t>
            </a:r>
            <a:r>
              <a:rPr lang="es-ES" sz="2000" b="1" dirty="0"/>
              <a:t> </a:t>
            </a:r>
            <a:r>
              <a:rPr lang="es-ES" sz="2000" b="1" dirty="0" err="1"/>
              <a:t>spatiotemporal</a:t>
            </a:r>
            <a:r>
              <a:rPr lang="es-ES" sz="2000" b="1" dirty="0"/>
              <a:t> </a:t>
            </a:r>
            <a:r>
              <a:rPr lang="es-ES" sz="2000" b="1" dirty="0" err="1"/>
              <a:t>dynamics</a:t>
            </a:r>
            <a:r>
              <a:rPr lang="es-ES" sz="2000" dirty="0"/>
              <a:t> </a:t>
            </a:r>
            <a:r>
              <a:rPr lang="es-ES" sz="2000" b="1" dirty="0" err="1"/>
              <a:t>over</a:t>
            </a:r>
            <a:r>
              <a:rPr lang="es-ES" sz="2000" b="1" dirty="0"/>
              <a:t> </a:t>
            </a:r>
            <a:r>
              <a:rPr lang="es-ES" sz="2000" b="1" dirty="0" err="1"/>
              <a:t>Europe</a:t>
            </a:r>
            <a:r>
              <a:rPr lang="es-ES" sz="2000" b="1" dirty="0"/>
              <a:t> and </a:t>
            </a:r>
            <a:r>
              <a:rPr lang="es-ES" sz="2000" b="1" dirty="0" err="1"/>
              <a:t>globally</a:t>
            </a:r>
            <a:r>
              <a:rPr lang="es-ES" sz="2000" b="1" dirty="0"/>
              <a:t>.</a:t>
            </a:r>
          </a:p>
          <a:p>
            <a:pPr marL="285750" indent="-285750">
              <a:buFont typeface="Arial"/>
              <a:buChar char="•"/>
            </a:pPr>
            <a:endParaRPr lang="es-ES" sz="2000" b="1" dirty="0"/>
          </a:p>
          <a:p>
            <a:pPr marL="285750" indent="-285750">
              <a:buFont typeface="Arial"/>
              <a:buChar char="•"/>
            </a:pPr>
            <a:r>
              <a:rPr lang="es-ES" sz="2000" b="1" dirty="0" err="1"/>
              <a:t>The</a:t>
            </a:r>
            <a:r>
              <a:rPr lang="es-ES" sz="2000" b="1" dirty="0"/>
              <a:t> </a:t>
            </a:r>
            <a:r>
              <a:rPr lang="es-ES" sz="2000" b="1" dirty="0" err="1"/>
              <a:t>provided</a:t>
            </a:r>
            <a:r>
              <a:rPr lang="es-ES" sz="2000" b="1" dirty="0"/>
              <a:t> GPR </a:t>
            </a:r>
            <a:r>
              <a:rPr lang="es-ES" sz="2000" b="1" u="sng" dirty="0" err="1"/>
              <a:t>epistemic</a:t>
            </a:r>
            <a:r>
              <a:rPr lang="es-ES" sz="2000" b="1" u="sng" dirty="0"/>
              <a:t> </a:t>
            </a:r>
            <a:r>
              <a:rPr lang="es-ES" sz="2000" b="1" u="sng" dirty="0" err="1"/>
              <a:t>uncertainties</a:t>
            </a:r>
            <a:r>
              <a:rPr lang="es-ES" sz="2000" b="1" u="sng" dirty="0"/>
              <a:t> </a:t>
            </a:r>
            <a:r>
              <a:rPr lang="es-ES" sz="2000" b="1" dirty="0" err="1"/>
              <a:t>indicate</a:t>
            </a:r>
            <a:r>
              <a:rPr lang="es-ES" sz="2000" b="1" dirty="0"/>
              <a:t> </a:t>
            </a:r>
            <a:r>
              <a:rPr lang="es-ES" sz="2000" b="1" dirty="0" err="1"/>
              <a:t>conditions</a:t>
            </a:r>
            <a:r>
              <a:rPr lang="es-ES" sz="2000" b="1" dirty="0"/>
              <a:t> </a:t>
            </a:r>
            <a:r>
              <a:rPr lang="es-ES" sz="2000" b="1" dirty="0" err="1"/>
              <a:t>linked</a:t>
            </a:r>
            <a:r>
              <a:rPr lang="es-ES" sz="2000" b="1" dirty="0"/>
              <a:t> </a:t>
            </a:r>
            <a:r>
              <a:rPr lang="es-ES" sz="2000" b="1" dirty="0" err="1"/>
              <a:t>with</a:t>
            </a:r>
            <a:r>
              <a:rPr lang="es-ES" sz="2000" b="1" dirty="0"/>
              <a:t> </a:t>
            </a:r>
            <a:r>
              <a:rPr lang="es-ES" sz="2000" b="1" dirty="0" err="1"/>
              <a:t>low</a:t>
            </a:r>
            <a:r>
              <a:rPr lang="es-ES" sz="2000" b="1" dirty="0"/>
              <a:t> </a:t>
            </a:r>
            <a:r>
              <a:rPr lang="es-ES" sz="2000" b="1" dirty="0" err="1"/>
              <a:t>model</a:t>
            </a:r>
            <a:r>
              <a:rPr lang="es-ES" sz="2000" b="1" dirty="0"/>
              <a:t> </a:t>
            </a:r>
            <a:r>
              <a:rPr lang="es-ES" sz="2000" b="1" dirty="0" err="1"/>
              <a:t>responsiveness</a:t>
            </a:r>
            <a:r>
              <a:rPr lang="es-ES" sz="2000" b="1" dirty="0"/>
              <a:t>, </a:t>
            </a:r>
            <a:r>
              <a:rPr lang="es-ES" sz="2000" dirty="0" err="1"/>
              <a:t>allowing</a:t>
            </a:r>
            <a:r>
              <a:rPr lang="es-ES" sz="2000" dirty="0"/>
              <a:t> </a:t>
            </a:r>
            <a:r>
              <a:rPr lang="es-ES" sz="2000" dirty="0" err="1"/>
              <a:t>for</a:t>
            </a:r>
            <a:r>
              <a:rPr lang="es-ES" sz="2000" dirty="0"/>
              <a:t> </a:t>
            </a:r>
            <a:r>
              <a:rPr lang="es-ES" sz="2000" dirty="0" err="1"/>
              <a:t>continuous</a:t>
            </a:r>
            <a:r>
              <a:rPr lang="es-ES" sz="2000" dirty="0"/>
              <a:t> </a:t>
            </a:r>
            <a:r>
              <a:rPr lang="es-ES" sz="2000" dirty="0" err="1"/>
              <a:t>improvement</a:t>
            </a:r>
            <a:r>
              <a:rPr lang="es-ES" sz="2000" dirty="0"/>
              <a:t>.</a:t>
            </a:r>
            <a:r>
              <a:rPr lang="es-ES" sz="2000" b="1" dirty="0"/>
              <a:t>  </a:t>
            </a:r>
          </a:p>
          <a:p>
            <a:pPr marL="285750" indent="-285750">
              <a:buFont typeface="Arial"/>
              <a:buChar char="•"/>
            </a:pPr>
            <a:endParaRPr lang="es-ES" sz="2000" b="1" dirty="0"/>
          </a:p>
          <a:p>
            <a:pPr marL="285750" indent="-285750">
              <a:buFont typeface="Arial"/>
              <a:buChar char="•"/>
            </a:pPr>
            <a:r>
              <a:rPr lang="es-ES" sz="2000" b="1" dirty="0"/>
              <a:t>GPR </a:t>
            </a:r>
            <a:r>
              <a:rPr lang="es-ES" sz="2000" b="1" u="sng" dirty="0" err="1"/>
              <a:t>epistemic</a:t>
            </a:r>
            <a:r>
              <a:rPr lang="es-ES" sz="2000" b="1" u="sng" dirty="0"/>
              <a:t> </a:t>
            </a:r>
            <a:r>
              <a:rPr lang="es-ES" sz="2000" b="1" u="sng" dirty="0" err="1"/>
              <a:t>uncertainties</a:t>
            </a:r>
            <a:r>
              <a:rPr lang="es-ES" sz="2000" b="1" u="sng" dirty="0"/>
              <a:t> </a:t>
            </a:r>
            <a:r>
              <a:rPr lang="es-ES" sz="2000" b="1" dirty="0" err="1"/>
              <a:t>depend</a:t>
            </a:r>
            <a:r>
              <a:rPr lang="es-ES" sz="2000" b="1" dirty="0"/>
              <a:t> </a:t>
            </a:r>
            <a:r>
              <a:rPr lang="es-ES" sz="2000" b="1" dirty="0" err="1"/>
              <a:t>on</a:t>
            </a:r>
            <a:r>
              <a:rPr lang="es-ES" sz="2000" b="1" dirty="0"/>
              <a:t> </a:t>
            </a:r>
            <a:r>
              <a:rPr lang="es-ES" sz="2000" b="1" dirty="0" err="1"/>
              <a:t>the</a:t>
            </a:r>
            <a:r>
              <a:rPr lang="es-ES" sz="2000" b="1" dirty="0"/>
              <a:t> </a:t>
            </a:r>
            <a:r>
              <a:rPr lang="es-ES" sz="2000" b="1" dirty="0" err="1"/>
              <a:t>distance</a:t>
            </a:r>
            <a:r>
              <a:rPr lang="es-ES" sz="2000" b="1" dirty="0"/>
              <a:t> </a:t>
            </a:r>
            <a:r>
              <a:rPr lang="es-ES" sz="2000" b="1" dirty="0" err="1"/>
              <a:t>between</a:t>
            </a:r>
            <a:r>
              <a:rPr lang="es-ES" sz="2000" b="1" dirty="0"/>
              <a:t> </a:t>
            </a:r>
            <a:r>
              <a:rPr lang="es-ES" sz="2000" b="1" dirty="0" err="1"/>
              <a:t>conditions</a:t>
            </a:r>
            <a:r>
              <a:rPr lang="es-ES" sz="2000" b="1" dirty="0"/>
              <a:t> at training and </a:t>
            </a:r>
            <a:r>
              <a:rPr lang="es-ES" sz="2000" b="1" dirty="0" err="1"/>
              <a:t>prediction</a:t>
            </a:r>
            <a:r>
              <a:rPr lang="es-ES" sz="2000" b="1" dirty="0"/>
              <a:t> </a:t>
            </a:r>
            <a:r>
              <a:rPr lang="es-ES" sz="2000" b="1" dirty="0" err="1"/>
              <a:t>points</a:t>
            </a:r>
            <a:r>
              <a:rPr lang="es-ES" sz="2000" b="1" dirty="0"/>
              <a:t>. </a:t>
            </a:r>
            <a:r>
              <a:rPr lang="es-ES" sz="2000" dirty="0"/>
              <a:t> </a:t>
            </a:r>
          </a:p>
          <a:p>
            <a:pPr marL="742950" lvl="1" indent="-285750">
              <a:buFont typeface="Courier New"/>
              <a:buChar char="o"/>
            </a:pPr>
            <a:r>
              <a:rPr lang="es-ES" sz="2000" dirty="0" err="1"/>
              <a:t>Assumptions</a:t>
            </a:r>
            <a:r>
              <a:rPr lang="es-ES" sz="2000" dirty="0"/>
              <a:t> </a:t>
            </a:r>
            <a:r>
              <a:rPr lang="es-ES" sz="2000" dirty="0" err="1"/>
              <a:t>of</a:t>
            </a:r>
            <a:r>
              <a:rPr lang="es-ES" sz="2000" dirty="0"/>
              <a:t> </a:t>
            </a:r>
            <a:r>
              <a:rPr lang="es-ES" sz="2000" dirty="0" err="1"/>
              <a:t>the</a:t>
            </a:r>
            <a:r>
              <a:rPr lang="es-ES" sz="2000" dirty="0"/>
              <a:t> RTM -&gt; 1D </a:t>
            </a:r>
            <a:r>
              <a:rPr lang="es-ES" sz="2000" dirty="0" err="1"/>
              <a:t>homogeneous</a:t>
            </a:r>
            <a:r>
              <a:rPr lang="es-ES" sz="2000" dirty="0"/>
              <a:t> </a:t>
            </a:r>
            <a:r>
              <a:rPr lang="es-ES" sz="2000" dirty="0" err="1"/>
              <a:t>turbid</a:t>
            </a:r>
            <a:r>
              <a:rPr lang="es-ES" sz="2000" dirty="0"/>
              <a:t> </a:t>
            </a:r>
            <a:r>
              <a:rPr lang="es-ES" sz="2000" dirty="0" err="1"/>
              <a:t>medium</a:t>
            </a:r>
            <a:endParaRPr lang="es-ES" sz="2000" dirty="0"/>
          </a:p>
          <a:p>
            <a:pPr marL="742950" lvl="1" indent="-285750">
              <a:buFont typeface="Courier New"/>
              <a:buChar char="o"/>
            </a:pPr>
            <a:r>
              <a:rPr lang="es-ES" sz="2000" dirty="0" err="1"/>
              <a:t>Sub-pixel</a:t>
            </a:r>
            <a:r>
              <a:rPr lang="es-ES" sz="2000" dirty="0"/>
              <a:t> </a:t>
            </a:r>
            <a:r>
              <a:rPr lang="es-ES" sz="2000" dirty="0" err="1"/>
              <a:t>heterogeneity</a:t>
            </a:r>
            <a:endParaRPr lang="es-ES" sz="2000" dirty="0"/>
          </a:p>
          <a:p>
            <a:pPr marL="742950" lvl="1" indent="-285750">
              <a:buFont typeface="Courier New,monospace"/>
              <a:buChar char="o"/>
            </a:pPr>
            <a:r>
              <a:rPr lang="es-ES" sz="2000" dirty="0" err="1"/>
              <a:t>Clouds</a:t>
            </a:r>
            <a:r>
              <a:rPr lang="es-ES" sz="2000" dirty="0"/>
              <a:t> and </a:t>
            </a:r>
            <a:r>
              <a:rPr lang="es-ES" sz="2000" dirty="0" err="1"/>
              <a:t>atmospheric</a:t>
            </a:r>
            <a:r>
              <a:rPr lang="es-ES" sz="2000" dirty="0"/>
              <a:t> </a:t>
            </a:r>
            <a:r>
              <a:rPr lang="es-ES" sz="2000" dirty="0" err="1"/>
              <a:t>conditions</a:t>
            </a:r>
            <a:endParaRPr lang="es-ES" sz="2000" dirty="0"/>
          </a:p>
          <a:p>
            <a:pPr marL="742950" lvl="1" indent="-285750">
              <a:buFont typeface="Courier New"/>
              <a:buChar char="o"/>
            </a:pPr>
            <a:r>
              <a:rPr lang="es-ES" sz="2000" dirty="0" err="1"/>
              <a:t>Optimization</a:t>
            </a:r>
            <a:r>
              <a:rPr lang="es-ES" sz="2000" dirty="0"/>
              <a:t> and </a:t>
            </a:r>
            <a:r>
              <a:rPr lang="es-ES" sz="2000" dirty="0" err="1"/>
              <a:t>size</a:t>
            </a:r>
            <a:r>
              <a:rPr lang="es-ES" sz="2000" dirty="0"/>
              <a:t> </a:t>
            </a:r>
            <a:r>
              <a:rPr lang="es-ES" sz="2000" dirty="0" err="1"/>
              <a:t>of</a:t>
            </a:r>
            <a:r>
              <a:rPr lang="es-ES" sz="2000" dirty="0"/>
              <a:t> </a:t>
            </a:r>
            <a:r>
              <a:rPr lang="es-ES" sz="2000" dirty="0" err="1"/>
              <a:t>the</a:t>
            </a:r>
            <a:r>
              <a:rPr lang="es-ES" sz="2000" dirty="0"/>
              <a:t> training data </a:t>
            </a:r>
            <a:r>
              <a:rPr lang="es-ES" sz="2000" dirty="0" err="1"/>
              <a:t>to</a:t>
            </a:r>
            <a:r>
              <a:rPr lang="es-ES" sz="2000" dirty="0"/>
              <a:t> </a:t>
            </a:r>
            <a:r>
              <a:rPr lang="es-ES" sz="2000" dirty="0" err="1"/>
              <a:t>keep</a:t>
            </a:r>
            <a:r>
              <a:rPr lang="es-ES" sz="2000" dirty="0"/>
              <a:t> a </a:t>
            </a:r>
            <a:r>
              <a:rPr lang="es-ES" sz="2000" dirty="0" err="1"/>
              <a:t>balanced</a:t>
            </a:r>
            <a:r>
              <a:rPr lang="es-ES" sz="2000" dirty="0"/>
              <a:t> light </a:t>
            </a:r>
            <a:r>
              <a:rPr lang="es-ES" sz="2000" dirty="0" err="1"/>
              <a:t>model</a:t>
            </a:r>
            <a:r>
              <a:rPr lang="es-ES" sz="2000" dirty="0"/>
              <a:t> </a:t>
            </a:r>
            <a:r>
              <a:rPr lang="es-ES" sz="2000" dirty="0" err="1"/>
              <a:t>avoiding</a:t>
            </a:r>
            <a:r>
              <a:rPr lang="es-ES" sz="2000" dirty="0"/>
              <a:t> </a:t>
            </a:r>
            <a:r>
              <a:rPr lang="es-ES" sz="2000" dirty="0" err="1"/>
              <a:t>memory</a:t>
            </a:r>
            <a:r>
              <a:rPr lang="es-ES" sz="2000" dirty="0"/>
              <a:t> </a:t>
            </a:r>
            <a:r>
              <a:rPr lang="es-ES" sz="2000" dirty="0" err="1"/>
              <a:t>problems</a:t>
            </a:r>
            <a:endParaRPr lang="es-ES" sz="2000" dirty="0"/>
          </a:p>
          <a:p>
            <a:pPr marL="742950" lvl="1" indent="-285750">
              <a:buFont typeface="Courier New"/>
              <a:buChar char="o"/>
            </a:pPr>
            <a:endParaRPr lang="es-ES" sz="2000" dirty="0"/>
          </a:p>
          <a:p>
            <a:pPr marL="285750" indent="-285750">
              <a:buFont typeface="Arial"/>
              <a:buChar char="•"/>
            </a:pPr>
            <a:endParaRPr lang="es-ES" sz="2000" dirty="0"/>
          </a:p>
        </p:txBody>
      </p:sp>
      <p:sp>
        <p:nvSpPr>
          <p:cNvPr id="2" name="Título 1">
            <a:extLst>
              <a:ext uri="{FF2B5EF4-FFF2-40B4-BE49-F238E27FC236}">
                <a16:creationId xmlns:a16="http://schemas.microsoft.com/office/drawing/2014/main" id="{48F2CEAD-A19A-EEE6-E2B0-A9EE3997BACB}"/>
              </a:ext>
            </a:extLst>
          </p:cNvPr>
          <p:cNvSpPr>
            <a:spLocks noGrp="1"/>
          </p:cNvSpPr>
          <p:nvPr>
            <p:ph type="title"/>
          </p:nvPr>
        </p:nvSpPr>
        <p:spPr>
          <a:xfrm>
            <a:off x="94129" y="25298"/>
            <a:ext cx="10515600" cy="877662"/>
          </a:xfrm>
        </p:spPr>
        <p:txBody>
          <a:bodyPr/>
          <a:lstStyle/>
          <a:p>
            <a:r>
              <a:rPr lang="es-ES" sz="3600" b="1" dirty="0" err="1"/>
              <a:t>Summary</a:t>
            </a:r>
            <a:r>
              <a:rPr lang="es-ES" sz="3600" b="1" dirty="0"/>
              <a:t> </a:t>
            </a:r>
            <a:r>
              <a:rPr lang="en-GB" sz="3600" b="1" dirty="0"/>
              <a:t>S3-TOA-GPR models</a:t>
            </a:r>
            <a:endParaRPr lang="es-ES" sz="3600" dirty="0"/>
          </a:p>
        </p:txBody>
      </p:sp>
      <p:pic>
        <p:nvPicPr>
          <p:cNvPr id="14" name="Gráfico 13" descr="Comentario importante contorno">
            <a:extLst>
              <a:ext uri="{FF2B5EF4-FFF2-40B4-BE49-F238E27FC236}">
                <a16:creationId xmlns:a16="http://schemas.microsoft.com/office/drawing/2014/main" id="{5006D07C-801F-BA9B-258A-4266A61D7D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762" y="4182848"/>
            <a:ext cx="457200" cy="457200"/>
          </a:xfrm>
          <a:prstGeom prst="rect">
            <a:avLst/>
          </a:prstGeom>
        </p:spPr>
      </p:pic>
      <p:pic>
        <p:nvPicPr>
          <p:cNvPr id="16" name="Gráfico 15" descr="Comentario importante contorno">
            <a:extLst>
              <a:ext uri="{FF2B5EF4-FFF2-40B4-BE49-F238E27FC236}">
                <a16:creationId xmlns:a16="http://schemas.microsoft.com/office/drawing/2014/main" id="{A3D0678A-9322-AC3A-24B4-8DF2B1BEDE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087" y="3787400"/>
            <a:ext cx="457200" cy="457200"/>
          </a:xfrm>
          <a:prstGeom prst="rect">
            <a:avLst/>
          </a:prstGeom>
        </p:spPr>
      </p:pic>
      <p:pic>
        <p:nvPicPr>
          <p:cNvPr id="18" name="Gráfico 17" descr="Marca de verificación con relleno sólido">
            <a:extLst>
              <a:ext uri="{FF2B5EF4-FFF2-40B4-BE49-F238E27FC236}">
                <a16:creationId xmlns:a16="http://schemas.microsoft.com/office/drawing/2014/main" id="{353DABE7-C129-5F0C-2EB8-E738E73D15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179" y="858775"/>
            <a:ext cx="289749" cy="346946"/>
          </a:xfrm>
          <a:prstGeom prst="rect">
            <a:avLst/>
          </a:prstGeom>
        </p:spPr>
      </p:pic>
      <p:pic>
        <p:nvPicPr>
          <p:cNvPr id="12" name="Gráfico 11" descr="Marca de verificación con relleno sólido">
            <a:extLst>
              <a:ext uri="{FF2B5EF4-FFF2-40B4-BE49-F238E27FC236}">
                <a16:creationId xmlns:a16="http://schemas.microsoft.com/office/drawing/2014/main" id="{692438E9-B147-DF33-780B-1074103597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429" y="1926763"/>
            <a:ext cx="289749" cy="346946"/>
          </a:xfrm>
          <a:prstGeom prst="rect">
            <a:avLst/>
          </a:prstGeom>
        </p:spPr>
      </p:pic>
      <p:pic>
        <p:nvPicPr>
          <p:cNvPr id="15" name="Gráfico 14" descr="Comentario importante contorno">
            <a:extLst>
              <a:ext uri="{FF2B5EF4-FFF2-40B4-BE49-F238E27FC236}">
                <a16:creationId xmlns:a16="http://schemas.microsoft.com/office/drawing/2014/main" id="{FCD41061-3653-5B0F-64AA-85F88A2018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575" y="4640048"/>
            <a:ext cx="457200" cy="457200"/>
          </a:xfrm>
          <a:prstGeom prst="rect">
            <a:avLst/>
          </a:prstGeom>
        </p:spPr>
      </p:pic>
      <p:pic>
        <p:nvPicPr>
          <p:cNvPr id="3" name="Imagen 2">
            <a:extLst>
              <a:ext uri="{FF2B5EF4-FFF2-40B4-BE49-F238E27FC236}">
                <a16:creationId xmlns:a16="http://schemas.microsoft.com/office/drawing/2014/main" id="{AAACBACF-72E1-A0C6-5983-F632C8766DDF}"/>
              </a:ext>
            </a:extLst>
          </p:cNvPr>
          <p:cNvPicPr>
            <a:picLocks noChangeAspect="1"/>
          </p:cNvPicPr>
          <p:nvPr/>
        </p:nvPicPr>
        <p:blipFill>
          <a:blip r:embed="rId7"/>
          <a:stretch>
            <a:fillRect/>
          </a:stretch>
        </p:blipFill>
        <p:spPr>
          <a:xfrm>
            <a:off x="9326554" y="5563449"/>
            <a:ext cx="1065427" cy="1065427"/>
          </a:xfrm>
          <a:prstGeom prst="rect">
            <a:avLst/>
          </a:prstGeom>
        </p:spPr>
      </p:pic>
      <p:pic>
        <p:nvPicPr>
          <p:cNvPr id="13" name="Imagen 12" descr="Código QR&#10;&#10;El contenido generado por IA puede ser incorrecto.">
            <a:extLst>
              <a:ext uri="{FF2B5EF4-FFF2-40B4-BE49-F238E27FC236}">
                <a16:creationId xmlns:a16="http://schemas.microsoft.com/office/drawing/2014/main" id="{E94E1027-B324-18DB-3E2A-FEACF6E500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75826" y="5469569"/>
            <a:ext cx="1368000" cy="1368000"/>
          </a:xfrm>
          <a:prstGeom prst="rect">
            <a:avLst/>
          </a:prstGeom>
        </p:spPr>
      </p:pic>
      <p:pic>
        <p:nvPicPr>
          <p:cNvPr id="20" name="Imagen 19" descr="Código QR&#10;&#10;El contenido generado por IA puede ser incorrecto.">
            <a:extLst>
              <a:ext uri="{FF2B5EF4-FFF2-40B4-BE49-F238E27FC236}">
                <a16:creationId xmlns:a16="http://schemas.microsoft.com/office/drawing/2014/main" id="{65C0635F-8267-DF91-BE95-790F7CF8E1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91981" y="5383970"/>
            <a:ext cx="1368000" cy="1368000"/>
          </a:xfrm>
          <a:prstGeom prst="rect">
            <a:avLst/>
          </a:prstGeom>
        </p:spPr>
      </p:pic>
      <p:pic>
        <p:nvPicPr>
          <p:cNvPr id="1036" name="Picture 12" descr="Cloud processing - Free seo and web icons">
            <a:extLst>
              <a:ext uri="{FF2B5EF4-FFF2-40B4-BE49-F238E27FC236}">
                <a16:creationId xmlns:a16="http://schemas.microsoft.com/office/drawing/2014/main" id="{6AADC421-69E7-793D-5BA2-C1DFFE54B1B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17723" y="5630072"/>
            <a:ext cx="978029" cy="978029"/>
          </a:xfrm>
          <a:prstGeom prst="rect">
            <a:avLst/>
          </a:prstGeom>
          <a:noFill/>
          <a:extLst>
            <a:ext uri="{909E8E84-426E-40DD-AFC4-6F175D3DCCD1}">
              <a14:hiddenFill xmlns:a14="http://schemas.microsoft.com/office/drawing/2010/main">
                <a:solidFill>
                  <a:srgbClr val="FFFFFF"/>
                </a:solidFill>
              </a14:hiddenFill>
            </a:ext>
          </a:extLst>
        </p:spPr>
      </p:pic>
      <p:sp>
        <p:nvSpPr>
          <p:cNvPr id="23" name="CuadroTexto 22">
            <a:extLst>
              <a:ext uri="{FF2B5EF4-FFF2-40B4-BE49-F238E27FC236}">
                <a16:creationId xmlns:a16="http://schemas.microsoft.com/office/drawing/2014/main" id="{BF265F01-43F2-D557-1861-6034782BFFB0}"/>
              </a:ext>
            </a:extLst>
          </p:cNvPr>
          <p:cNvSpPr txBox="1"/>
          <p:nvPr/>
        </p:nvSpPr>
        <p:spPr>
          <a:xfrm>
            <a:off x="1245054" y="5733202"/>
            <a:ext cx="2456658" cy="707886"/>
          </a:xfrm>
          <a:prstGeom prst="rect">
            <a:avLst/>
          </a:prstGeom>
          <a:noFill/>
        </p:spPr>
        <p:txBody>
          <a:bodyPr wrap="square">
            <a:spAutoFit/>
          </a:bodyPr>
          <a:lstStyle/>
          <a:p>
            <a:r>
              <a:rPr lang="en-GB" sz="2000" dirty="0">
                <a:solidFill>
                  <a:schemeClr val="accent1"/>
                </a:solidFill>
                <a:latin typeface="Calibri" panose="020F0502020204030204" pitchFamily="34" charset="0"/>
                <a:ea typeface="Calibri" panose="020F0502020204030204" pitchFamily="34" charset="0"/>
                <a:cs typeface="Calibri" panose="020F0502020204030204" pitchFamily="34" charset="0"/>
              </a:rPr>
              <a:t>Operational cloud implementation</a:t>
            </a:r>
          </a:p>
        </p:txBody>
      </p:sp>
      <p:pic>
        <p:nvPicPr>
          <p:cNvPr id="25" name="Imagen 24" descr="Código QR&#10;&#10;El contenido generado por IA puede ser incorrecto.">
            <a:extLst>
              <a:ext uri="{FF2B5EF4-FFF2-40B4-BE49-F238E27FC236}">
                <a16:creationId xmlns:a16="http://schemas.microsoft.com/office/drawing/2014/main" id="{5EB4AD7E-6605-DDBE-DFCD-F78772C5B90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32838" y="5464701"/>
            <a:ext cx="1368000" cy="1368000"/>
          </a:xfrm>
          <a:prstGeom prst="rect">
            <a:avLst/>
          </a:prstGeom>
        </p:spPr>
      </p:pic>
      <p:pic>
        <p:nvPicPr>
          <p:cNvPr id="26" name="Imagen 25">
            <a:extLst>
              <a:ext uri="{FF2B5EF4-FFF2-40B4-BE49-F238E27FC236}">
                <a16:creationId xmlns:a16="http://schemas.microsoft.com/office/drawing/2014/main" id="{8F0D4E48-622F-1DDF-4362-C5D7FA28822D}"/>
              </a:ext>
            </a:extLst>
          </p:cNvPr>
          <p:cNvPicPr>
            <a:picLocks noChangeAspect="1"/>
          </p:cNvPicPr>
          <p:nvPr/>
        </p:nvPicPr>
        <p:blipFill>
          <a:blip r:embed="rId12"/>
          <a:stretch>
            <a:fillRect/>
          </a:stretch>
        </p:blipFill>
        <p:spPr>
          <a:xfrm>
            <a:off x="8461846" y="106030"/>
            <a:ext cx="3613725" cy="2409150"/>
          </a:xfrm>
          <a:prstGeom prst="rect">
            <a:avLst/>
          </a:prstGeom>
        </p:spPr>
      </p:pic>
      <p:pic>
        <p:nvPicPr>
          <p:cNvPr id="6" name="Picture 2" descr="flexinel">
            <a:extLst>
              <a:ext uri="{FF2B5EF4-FFF2-40B4-BE49-F238E27FC236}">
                <a16:creationId xmlns:a16="http://schemas.microsoft.com/office/drawing/2014/main" id="{31EF7FF4-C1A3-2B40-7DCB-D0D91C9F1B4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7554" y="6679580"/>
            <a:ext cx="794485" cy="14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Logo">
            <a:extLst>
              <a:ext uri="{FF2B5EF4-FFF2-40B4-BE49-F238E27FC236}">
                <a16:creationId xmlns:a16="http://schemas.microsoft.com/office/drawing/2014/main" id="{7377F594-D39C-8D81-B085-BC9E3746B25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837" y="6679580"/>
            <a:ext cx="720001" cy="1440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1" descr="Icono&#10;&#10;El contenido generado por IA puede ser incorrecto.">
            <a:extLst>
              <a:ext uri="{FF2B5EF4-FFF2-40B4-BE49-F238E27FC236}">
                <a16:creationId xmlns:a16="http://schemas.microsoft.com/office/drawing/2014/main" id="{0856B7F9-68AE-C96D-2620-954945D6D68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03143" y="5754614"/>
            <a:ext cx="728943" cy="728943"/>
          </a:xfrm>
          <a:prstGeom prst="rect">
            <a:avLst/>
          </a:prstGeom>
        </p:spPr>
      </p:pic>
      <p:grpSp>
        <p:nvGrpSpPr>
          <p:cNvPr id="24" name="Group 23">
            <a:extLst>
              <a:ext uri="{FF2B5EF4-FFF2-40B4-BE49-F238E27FC236}">
                <a16:creationId xmlns:a16="http://schemas.microsoft.com/office/drawing/2014/main" id="{EE4CD16C-3A74-98D2-E5F8-2C78E7F44EC6}"/>
              </a:ext>
            </a:extLst>
          </p:cNvPr>
          <p:cNvGrpSpPr/>
          <p:nvPr/>
        </p:nvGrpSpPr>
        <p:grpSpPr>
          <a:xfrm>
            <a:off x="8419525" y="2964771"/>
            <a:ext cx="3613725" cy="1532812"/>
            <a:chOff x="8578275" y="2939143"/>
            <a:chExt cx="3613725" cy="1532812"/>
          </a:xfrm>
        </p:grpSpPr>
        <p:pic>
          <p:nvPicPr>
            <p:cNvPr id="11" name="Picture 10">
              <a:extLst>
                <a:ext uri="{FF2B5EF4-FFF2-40B4-BE49-F238E27FC236}">
                  <a16:creationId xmlns:a16="http://schemas.microsoft.com/office/drawing/2014/main" id="{E94E83E0-AD1B-DC64-3245-CC7E78ABF933}"/>
                </a:ext>
              </a:extLst>
            </p:cNvPr>
            <p:cNvPicPr>
              <a:picLocks noChangeAspect="1"/>
            </p:cNvPicPr>
            <p:nvPr/>
          </p:nvPicPr>
          <p:blipFill>
            <a:blip r:embed="rId16"/>
            <a:srcRect t="10916"/>
            <a:stretch>
              <a:fillRect/>
            </a:stretch>
          </p:blipFill>
          <p:spPr>
            <a:xfrm>
              <a:off x="8578275" y="2939143"/>
              <a:ext cx="3613725" cy="1532812"/>
            </a:xfrm>
            <a:prstGeom prst="rect">
              <a:avLst/>
            </a:prstGeom>
          </p:spPr>
        </p:pic>
        <p:cxnSp>
          <p:nvCxnSpPr>
            <p:cNvPr id="19" name="Straight Connector 18">
              <a:extLst>
                <a:ext uri="{FF2B5EF4-FFF2-40B4-BE49-F238E27FC236}">
                  <a16:creationId xmlns:a16="http://schemas.microsoft.com/office/drawing/2014/main" id="{0B30DF35-C1C6-D80A-8737-070623424DCB}"/>
                </a:ext>
              </a:extLst>
            </p:cNvPr>
            <p:cNvCxnSpPr>
              <a:cxnSpLocks/>
            </p:cNvCxnSpPr>
            <p:nvPr/>
          </p:nvCxnSpPr>
          <p:spPr>
            <a:xfrm>
              <a:off x="10437388" y="2939143"/>
              <a:ext cx="0" cy="1367246"/>
            </a:xfrm>
            <a:prstGeom prst="line">
              <a:avLst/>
            </a:prstGeom>
          </p:spPr>
          <p:style>
            <a:lnRef idx="2">
              <a:schemeClr val="dk1"/>
            </a:lnRef>
            <a:fillRef idx="0">
              <a:schemeClr val="dk1"/>
            </a:fillRef>
            <a:effectRef idx="1">
              <a:schemeClr val="dk1"/>
            </a:effectRef>
            <a:fontRef idx="minor">
              <a:schemeClr val="tx1"/>
            </a:fontRef>
          </p:style>
        </p:cxnSp>
      </p:grpSp>
      <p:sp>
        <p:nvSpPr>
          <p:cNvPr id="27" name="TextBox 26">
            <a:extLst>
              <a:ext uri="{FF2B5EF4-FFF2-40B4-BE49-F238E27FC236}">
                <a16:creationId xmlns:a16="http://schemas.microsoft.com/office/drawing/2014/main" id="{F64A9D76-020C-CAD0-243E-A6B3FCA6BC84}"/>
              </a:ext>
            </a:extLst>
          </p:cNvPr>
          <p:cNvSpPr txBox="1"/>
          <p:nvPr/>
        </p:nvSpPr>
        <p:spPr>
          <a:xfrm>
            <a:off x="8699972" y="4110162"/>
            <a:ext cx="914400" cy="246221"/>
          </a:xfrm>
          <a:prstGeom prst="rect">
            <a:avLst/>
          </a:prstGeom>
          <a:noFill/>
        </p:spPr>
        <p:txBody>
          <a:bodyPr wrap="square" rtlCol="0">
            <a:spAutoFit/>
          </a:bodyPr>
          <a:lstStyle/>
          <a:p>
            <a:r>
              <a:rPr lang="es-ES" sz="1000" b="1" dirty="0"/>
              <a:t>LCC</a:t>
            </a:r>
            <a:endParaRPr lang="nl-NL" sz="1000" b="1" dirty="0"/>
          </a:p>
        </p:txBody>
      </p:sp>
      <p:sp>
        <p:nvSpPr>
          <p:cNvPr id="28" name="TextBox 27">
            <a:extLst>
              <a:ext uri="{FF2B5EF4-FFF2-40B4-BE49-F238E27FC236}">
                <a16:creationId xmlns:a16="http://schemas.microsoft.com/office/drawing/2014/main" id="{4092A6EC-534C-E643-7D92-932F8FB14F05}"/>
              </a:ext>
            </a:extLst>
          </p:cNvPr>
          <p:cNvSpPr txBox="1"/>
          <p:nvPr/>
        </p:nvSpPr>
        <p:spPr>
          <a:xfrm>
            <a:off x="10273055" y="4110162"/>
            <a:ext cx="914400" cy="246221"/>
          </a:xfrm>
          <a:prstGeom prst="rect">
            <a:avLst/>
          </a:prstGeom>
          <a:noFill/>
        </p:spPr>
        <p:txBody>
          <a:bodyPr wrap="square" rtlCol="0">
            <a:spAutoFit/>
          </a:bodyPr>
          <a:lstStyle/>
          <a:p>
            <a:r>
              <a:rPr lang="es-ES" sz="1000" b="1" dirty="0" err="1"/>
              <a:t>uncertainty</a:t>
            </a:r>
            <a:endParaRPr lang="nl-NL" sz="1000" b="1" dirty="0"/>
          </a:p>
        </p:txBody>
      </p:sp>
      <p:pic>
        <p:nvPicPr>
          <p:cNvPr id="1026" name="Picture 2" descr="Github Logo - Free social media icons">
            <a:extLst>
              <a:ext uri="{FF2B5EF4-FFF2-40B4-BE49-F238E27FC236}">
                <a16:creationId xmlns:a16="http://schemas.microsoft.com/office/drawing/2014/main" id="{E78F9725-6091-1245-C179-5C03B009D71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83960" y="5928373"/>
            <a:ext cx="455286" cy="45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552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E80E9-8922-6E49-377D-DB56ABD4AE61}"/>
              </a:ext>
            </a:extLst>
          </p:cNvPr>
          <p:cNvSpPr>
            <a:spLocks noGrp="1"/>
          </p:cNvSpPr>
          <p:nvPr>
            <p:ph type="title"/>
          </p:nvPr>
        </p:nvSpPr>
        <p:spPr>
          <a:xfrm>
            <a:off x="99261" y="75940"/>
            <a:ext cx="10515600" cy="970809"/>
          </a:xfrm>
        </p:spPr>
        <p:txBody>
          <a:bodyPr>
            <a:noAutofit/>
          </a:bodyPr>
          <a:lstStyle/>
          <a:p>
            <a:r>
              <a:rPr lang="en-GB" sz="8800" dirty="0"/>
              <a:t>2: </a:t>
            </a:r>
            <a:r>
              <a:rPr lang="en-GB" b="1" dirty="0"/>
              <a:t>SCOPE-SYN-GPR</a:t>
            </a:r>
            <a:endParaRPr lang="en-GB" sz="3200" dirty="0"/>
          </a:p>
        </p:txBody>
      </p:sp>
      <p:pic>
        <p:nvPicPr>
          <p:cNvPr id="8" name="Imagen 7">
            <a:extLst>
              <a:ext uri="{FF2B5EF4-FFF2-40B4-BE49-F238E27FC236}">
                <a16:creationId xmlns:a16="http://schemas.microsoft.com/office/drawing/2014/main" id="{A7520B1D-D1D3-5589-7021-46AB051D59A4}"/>
              </a:ext>
            </a:extLst>
          </p:cNvPr>
          <p:cNvPicPr>
            <a:picLocks noChangeAspect="1"/>
          </p:cNvPicPr>
          <p:nvPr/>
        </p:nvPicPr>
        <p:blipFill>
          <a:blip r:embed="rId3"/>
          <a:stretch>
            <a:fillRect/>
          </a:stretch>
        </p:blipFill>
        <p:spPr>
          <a:xfrm>
            <a:off x="6120064" y="2491929"/>
            <a:ext cx="5960647" cy="3973765"/>
          </a:xfrm>
          <a:prstGeom prst="rect">
            <a:avLst/>
          </a:prstGeom>
        </p:spPr>
      </p:pic>
      <p:pic>
        <p:nvPicPr>
          <p:cNvPr id="11" name="Imagen 10">
            <a:extLst>
              <a:ext uri="{FF2B5EF4-FFF2-40B4-BE49-F238E27FC236}">
                <a16:creationId xmlns:a16="http://schemas.microsoft.com/office/drawing/2014/main" id="{50C09BE8-573A-91E0-44DC-5FF815C99A8F}"/>
              </a:ext>
            </a:extLst>
          </p:cNvPr>
          <p:cNvPicPr>
            <a:picLocks noChangeAspect="1"/>
          </p:cNvPicPr>
          <p:nvPr/>
        </p:nvPicPr>
        <p:blipFill>
          <a:blip r:embed="rId4"/>
          <a:stretch>
            <a:fillRect/>
          </a:stretch>
        </p:blipFill>
        <p:spPr>
          <a:xfrm>
            <a:off x="63165" y="2484253"/>
            <a:ext cx="5960646" cy="3973763"/>
          </a:xfrm>
          <a:prstGeom prst="rect">
            <a:avLst/>
          </a:prstGeom>
        </p:spPr>
      </p:pic>
      <p:sp>
        <p:nvSpPr>
          <p:cNvPr id="13" name="CuadroTexto 12">
            <a:extLst>
              <a:ext uri="{FF2B5EF4-FFF2-40B4-BE49-F238E27FC236}">
                <a16:creationId xmlns:a16="http://schemas.microsoft.com/office/drawing/2014/main" id="{8D493389-5352-ADA0-5DF0-E454C483BC91}"/>
              </a:ext>
            </a:extLst>
          </p:cNvPr>
          <p:cNvSpPr txBox="1"/>
          <p:nvPr/>
        </p:nvSpPr>
        <p:spPr>
          <a:xfrm>
            <a:off x="99261" y="1204980"/>
            <a:ext cx="12029574" cy="1015663"/>
          </a:xfrm>
          <a:prstGeom prst="rect">
            <a:avLst/>
          </a:prstGeom>
          <a:noFill/>
        </p:spPr>
        <p:txBody>
          <a:bodyPr wrap="square">
            <a:spAutoFit/>
          </a:bodyPr>
          <a:lstStyle/>
          <a:p>
            <a:pPr marL="457200" indent="-457200">
              <a:buFont typeface="Arial" panose="020B0604020202020204" pitchFamily="34" charset="0"/>
              <a:buChar char="•"/>
            </a:pPr>
            <a:r>
              <a:rPr lang="en-GB" sz="3000" b="1" dirty="0"/>
              <a:t>SYNERGY surface reflectance </a:t>
            </a:r>
            <a:r>
              <a:rPr lang="en-GB" sz="3000" dirty="0"/>
              <a:t>data in </a:t>
            </a:r>
            <a:r>
              <a:rPr lang="en-GB" sz="3000" b="1" dirty="0" err="1"/>
              <a:t>openEO</a:t>
            </a:r>
            <a:r>
              <a:rPr lang="en-GB" sz="3000" b="1" dirty="0"/>
              <a:t>/CDSE since  2020</a:t>
            </a:r>
          </a:p>
          <a:p>
            <a:pPr marL="457200" indent="-457200">
              <a:buFont typeface="Arial" panose="020B0604020202020204" pitchFamily="34" charset="0"/>
              <a:buChar char="•"/>
            </a:pPr>
            <a:r>
              <a:rPr lang="en-GB" sz="3000" b="1" dirty="0">
                <a:solidFill>
                  <a:schemeClr val="tx2">
                    <a:lumMod val="90000"/>
                    <a:lumOff val="10000"/>
                  </a:schemeClr>
                </a:solidFill>
              </a:rPr>
              <a:t>Hybrid</a:t>
            </a:r>
            <a:r>
              <a:rPr lang="en-GB" sz="3000" dirty="0"/>
              <a:t> models trained on </a:t>
            </a:r>
            <a:r>
              <a:rPr lang="en-GB" sz="3000" b="1" dirty="0"/>
              <a:t>S3 SYN surface reflectance</a:t>
            </a:r>
            <a:endParaRPr lang="en-GB" sz="3000" dirty="0"/>
          </a:p>
        </p:txBody>
      </p:sp>
      <p:pic>
        <p:nvPicPr>
          <p:cNvPr id="14" name="Picture 2" descr="Welcome | EODC Public Wiki">
            <a:extLst>
              <a:ext uri="{FF2B5EF4-FFF2-40B4-BE49-F238E27FC236}">
                <a16:creationId xmlns:a16="http://schemas.microsoft.com/office/drawing/2014/main" id="{1F3CD595-8B9C-F7C3-6CBD-E079E0C964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5172" y="388628"/>
            <a:ext cx="916883" cy="6253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elease of the new CDSE STAC catalogue | Copernicus Data Space Ecosystem">
            <a:extLst>
              <a:ext uri="{FF2B5EF4-FFF2-40B4-BE49-F238E27FC236}">
                <a16:creationId xmlns:a16="http://schemas.microsoft.com/office/drawing/2014/main" id="{7F6A8051-CE32-0F75-F270-160F750F83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69775" y="342669"/>
            <a:ext cx="1370563" cy="717261"/>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81B46B-BB04-76F8-F678-E85F62ACEEAB}"/>
              </a:ext>
            </a:extLst>
          </p:cNvPr>
          <p:cNvSpPr txBox="1"/>
          <p:nvPr/>
        </p:nvSpPr>
        <p:spPr>
          <a:xfrm>
            <a:off x="2185850" y="6611779"/>
            <a:ext cx="9975065" cy="230832"/>
          </a:xfrm>
          <a:prstGeom prst="rect">
            <a:avLst/>
          </a:prstGeom>
          <a:noFill/>
        </p:spPr>
        <p:txBody>
          <a:bodyPr wrap="square">
            <a:spAutoFit/>
          </a:bodyPr>
          <a:lstStyle/>
          <a:p>
            <a:r>
              <a:rPr lang="en-GB" sz="900" b="1" i="0" dirty="0">
                <a:solidFill>
                  <a:srgbClr val="222222"/>
                </a:solidFill>
                <a:effectLst/>
                <a:latin typeface="Helvetica Neue"/>
              </a:rPr>
              <a:t>Kovács, D</a:t>
            </a:r>
            <a:r>
              <a:rPr lang="en-GB" sz="900" b="0" i="0" dirty="0">
                <a:solidFill>
                  <a:srgbClr val="222222"/>
                </a:solidFill>
                <a:effectLst/>
                <a:latin typeface="Helvetica Neue"/>
              </a:rPr>
              <a:t>, De Clerck, E., Brown L., Reyes-Muñoz., P., Verrelst J. Hybrid FAPAR and FVC retrieval from Sentinel-3 SYNERGY with Gaussian processes: development, validation</a:t>
            </a:r>
            <a:r>
              <a:rPr lang="en-GB" sz="900" i="1" dirty="0">
                <a:solidFill>
                  <a:srgbClr val="222222"/>
                </a:solidFill>
                <a:latin typeface="Helvetica Neue"/>
              </a:rPr>
              <a:t>.</a:t>
            </a:r>
            <a:r>
              <a:rPr lang="en-GB" sz="900" b="0" i="1" dirty="0">
                <a:solidFill>
                  <a:srgbClr val="222222"/>
                </a:solidFill>
                <a:effectLst/>
                <a:latin typeface="Helvetica Neue"/>
              </a:rPr>
              <a:t>  In review</a:t>
            </a:r>
            <a:r>
              <a:rPr lang="en-GB" sz="900" b="0" i="0" dirty="0">
                <a:solidFill>
                  <a:srgbClr val="222222"/>
                </a:solidFill>
                <a:effectLst/>
                <a:latin typeface="Helvetica Neue"/>
              </a:rPr>
              <a:t>.</a:t>
            </a:r>
            <a:endParaRPr lang="en-GB" sz="900" dirty="0"/>
          </a:p>
        </p:txBody>
      </p:sp>
      <p:pic>
        <p:nvPicPr>
          <p:cNvPr id="4" name="Picture 2" descr="flexinel">
            <a:extLst>
              <a:ext uri="{FF2B5EF4-FFF2-40B4-BE49-F238E27FC236}">
                <a16:creationId xmlns:a16="http://schemas.microsoft.com/office/drawing/2014/main" id="{99E6A5C4-8602-1632-85C2-B1DD9E1FC6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7554" y="6679580"/>
            <a:ext cx="794485" cy="144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
            <a:extLst>
              <a:ext uri="{FF2B5EF4-FFF2-40B4-BE49-F238E27FC236}">
                <a16:creationId xmlns:a16="http://schemas.microsoft.com/office/drawing/2014/main" id="{B477977E-66A8-F204-5428-02873969F0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837" y="6679580"/>
            <a:ext cx="720001" cy="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372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descr="Diagrama&#10;&#10;El contenido generado por IA puede ser incorrecto.">
            <a:extLst>
              <a:ext uri="{FF2B5EF4-FFF2-40B4-BE49-F238E27FC236}">
                <a16:creationId xmlns:a16="http://schemas.microsoft.com/office/drawing/2014/main" id="{B8E4F916-828A-526F-2FEC-7500CD359F1C}"/>
              </a:ext>
            </a:extLst>
          </p:cNvPr>
          <p:cNvPicPr>
            <a:picLocks noGrp="1" noChangeAspect="1"/>
          </p:cNvPicPr>
          <p:nvPr>
            <p:ph idx="1"/>
          </p:nvPr>
        </p:nvPicPr>
        <p:blipFill>
          <a:blip r:embed="rId3"/>
          <a:stretch>
            <a:fillRect/>
          </a:stretch>
        </p:blipFill>
        <p:spPr>
          <a:xfrm>
            <a:off x="5760789" y="1159181"/>
            <a:ext cx="6431211" cy="5493812"/>
          </a:xfrm>
          <a:prstGeom prst="rect">
            <a:avLst/>
          </a:prstGeom>
        </p:spPr>
      </p:pic>
      <p:sp>
        <p:nvSpPr>
          <p:cNvPr id="2" name="Título 1">
            <a:extLst>
              <a:ext uri="{FF2B5EF4-FFF2-40B4-BE49-F238E27FC236}">
                <a16:creationId xmlns:a16="http://schemas.microsoft.com/office/drawing/2014/main" id="{C2059F7D-26C6-C0DF-30C7-4C486DF904D5}"/>
              </a:ext>
            </a:extLst>
          </p:cNvPr>
          <p:cNvSpPr>
            <a:spLocks noGrp="1"/>
          </p:cNvSpPr>
          <p:nvPr>
            <p:ph type="title"/>
          </p:nvPr>
        </p:nvSpPr>
        <p:spPr>
          <a:xfrm>
            <a:off x="0" y="1"/>
            <a:ext cx="12036376" cy="998806"/>
          </a:xfrm>
        </p:spPr>
        <p:txBody>
          <a:bodyPr>
            <a:normAutofit/>
          </a:bodyPr>
          <a:lstStyle/>
          <a:p>
            <a:r>
              <a:rPr lang="es-ES" b="1" dirty="0" err="1"/>
              <a:t>Method</a:t>
            </a:r>
            <a:r>
              <a:rPr lang="es-ES" b="1" dirty="0"/>
              <a:t> </a:t>
            </a:r>
            <a:r>
              <a:rPr lang="en-GB" b="1" dirty="0"/>
              <a:t>SCOPE-SYN-GPR models</a:t>
            </a:r>
            <a:endParaRPr lang="es-ES" b="1" dirty="0"/>
          </a:p>
        </p:txBody>
      </p:sp>
      <p:sp>
        <p:nvSpPr>
          <p:cNvPr id="3" name="CuadroTexto 2">
            <a:extLst>
              <a:ext uri="{FF2B5EF4-FFF2-40B4-BE49-F238E27FC236}">
                <a16:creationId xmlns:a16="http://schemas.microsoft.com/office/drawing/2014/main" id="{41FC1F28-569E-D869-E855-73D9DDB6291D}"/>
              </a:ext>
            </a:extLst>
          </p:cNvPr>
          <p:cNvSpPr txBox="1"/>
          <p:nvPr/>
        </p:nvSpPr>
        <p:spPr>
          <a:xfrm>
            <a:off x="143593" y="921366"/>
            <a:ext cx="5775944" cy="4015395"/>
          </a:xfrm>
          <a:prstGeom prst="rect">
            <a:avLst/>
          </a:prstGeom>
          <a:noFill/>
        </p:spPr>
        <p:txBody>
          <a:bodyPr wrap="square" rtlCol="0">
            <a:spAutoFit/>
          </a:bodyPr>
          <a:lstStyle/>
          <a:p>
            <a:r>
              <a:rPr lang="en-GB" sz="2400" b="1" dirty="0"/>
              <a:t>🚀 Operational Deployment of GPR Models</a:t>
            </a:r>
          </a:p>
          <a:p>
            <a:pPr marL="514350" indent="-514350">
              <a:lnSpc>
                <a:spcPct val="150000"/>
              </a:lnSpc>
              <a:buFont typeface="+mj-lt"/>
              <a:buAutoNum type="arabicPeriod"/>
            </a:pPr>
            <a:r>
              <a:rPr lang="nl-NL" sz="2000" dirty="0"/>
              <a:t>🌱⚙️ </a:t>
            </a:r>
            <a:r>
              <a:rPr lang="nl-NL" sz="2000" b="1" dirty="0"/>
              <a:t>SCOPE training</a:t>
            </a:r>
          </a:p>
          <a:p>
            <a:pPr marL="514350" indent="-514350">
              <a:lnSpc>
                <a:spcPct val="150000"/>
              </a:lnSpc>
              <a:buFont typeface="+mj-lt"/>
              <a:buAutoNum type="arabicPeriod"/>
            </a:pPr>
            <a:r>
              <a:rPr lang="en-GB" sz="2000" b="1" dirty="0"/>
              <a:t>🛰️ </a:t>
            </a:r>
            <a:r>
              <a:rPr lang="nl-NL" sz="2000" b="1" dirty="0"/>
              <a:t>S3-SYN </a:t>
            </a:r>
            <a:r>
              <a:rPr lang="nl-NL" sz="2000" b="1" dirty="0" err="1"/>
              <a:t>ingestion</a:t>
            </a:r>
            <a:r>
              <a:rPr lang="nl-NL" sz="2000" b="1" dirty="0"/>
              <a:t> (NV spectra)</a:t>
            </a:r>
          </a:p>
          <a:p>
            <a:pPr marL="514350" indent="-514350">
              <a:lnSpc>
                <a:spcPct val="150000"/>
              </a:lnSpc>
              <a:buFont typeface="+mj-lt"/>
              <a:buAutoNum type="arabicPeriod"/>
            </a:pPr>
            <a:r>
              <a:rPr lang="nl-NL" sz="2000" dirty="0"/>
              <a:t>🧮 </a:t>
            </a:r>
            <a:r>
              <a:rPr lang="nl-NL" sz="2000" b="1" dirty="0"/>
              <a:t>Matrix-</a:t>
            </a:r>
            <a:r>
              <a:rPr lang="nl-NL" sz="2000" b="1" dirty="0" err="1"/>
              <a:t>based</a:t>
            </a:r>
            <a:r>
              <a:rPr lang="nl-NL" sz="2000" b="1" dirty="0"/>
              <a:t> GPR </a:t>
            </a:r>
            <a:r>
              <a:rPr lang="nl-NL" sz="2000" b="1" dirty="0" err="1"/>
              <a:t>models</a:t>
            </a:r>
            <a:endParaRPr lang="nl-NL" sz="2000" b="1" dirty="0"/>
          </a:p>
          <a:p>
            <a:pPr marL="514350" indent="-514350">
              <a:lnSpc>
                <a:spcPct val="150000"/>
              </a:lnSpc>
              <a:buFont typeface="+mj-lt"/>
              <a:buAutoNum type="arabicPeriod"/>
            </a:pPr>
            <a:r>
              <a:rPr lang="nl-NL" sz="2000" dirty="0"/>
              <a:t>📊 </a:t>
            </a:r>
            <a:r>
              <a:rPr lang="nl-NL" sz="2000" b="1" dirty="0"/>
              <a:t>Pixel-</a:t>
            </a:r>
            <a:r>
              <a:rPr lang="nl-NL" sz="2000" b="1" dirty="0" err="1"/>
              <a:t>wise</a:t>
            </a:r>
            <a:r>
              <a:rPr lang="nl-NL" sz="2000" b="1" dirty="0"/>
              <a:t> </a:t>
            </a:r>
            <a:r>
              <a:rPr lang="nl-NL" sz="2000" b="1" dirty="0" err="1"/>
              <a:t>uncertainty</a:t>
            </a:r>
            <a:r>
              <a:rPr lang="nl-NL" sz="2000" b="1" dirty="0"/>
              <a:t> </a:t>
            </a:r>
            <a:r>
              <a:rPr lang="nl-NL" sz="2000" b="1" dirty="0" err="1"/>
              <a:t>estimation</a:t>
            </a:r>
            <a:endParaRPr lang="nl-NL" sz="2000" b="1" dirty="0"/>
          </a:p>
          <a:p>
            <a:pPr marL="514350" indent="-514350">
              <a:lnSpc>
                <a:spcPct val="150000"/>
              </a:lnSpc>
              <a:buFont typeface="+mj-lt"/>
              <a:buAutoNum type="arabicPeriod"/>
            </a:pPr>
            <a:r>
              <a:rPr lang="nl-NL" sz="2000" dirty="0"/>
              <a:t>🗺 </a:t>
            </a:r>
            <a:r>
              <a:rPr lang="nl-NL" sz="2000" b="1" dirty="0" err="1"/>
              <a:t>Continental</a:t>
            </a:r>
            <a:r>
              <a:rPr lang="nl-NL" sz="2000" b="1" dirty="0"/>
              <a:t> </a:t>
            </a:r>
            <a:r>
              <a:rPr lang="nl-NL" sz="2000" b="1" dirty="0" err="1"/>
              <a:t>mapping</a:t>
            </a:r>
            <a:endParaRPr lang="nl-NL" sz="2000" b="1" dirty="0"/>
          </a:p>
          <a:p>
            <a:pPr marL="514350" indent="-514350">
              <a:lnSpc>
                <a:spcPct val="150000"/>
              </a:lnSpc>
              <a:buFont typeface="+mj-lt"/>
              <a:buAutoNum type="arabicPeriod"/>
            </a:pPr>
            <a:r>
              <a:rPr lang="nl-NL" sz="2000" dirty="0"/>
              <a:t>☁ </a:t>
            </a:r>
            <a:r>
              <a:rPr lang="nl-NL" sz="2000" b="1" dirty="0"/>
              <a:t>Cloud </a:t>
            </a:r>
            <a:r>
              <a:rPr lang="nl-NL" sz="2000" b="1" dirty="0" err="1"/>
              <a:t>integration</a:t>
            </a:r>
            <a:r>
              <a:rPr lang="nl-NL" sz="2000" b="1" dirty="0"/>
              <a:t> (</a:t>
            </a:r>
            <a:r>
              <a:rPr lang="nl-NL" sz="2000" b="1" dirty="0" err="1"/>
              <a:t>openEO</a:t>
            </a:r>
            <a:r>
              <a:rPr lang="nl-NL" sz="2000" b="1" dirty="0"/>
              <a:t>)</a:t>
            </a:r>
          </a:p>
          <a:p>
            <a:pPr marL="514350" indent="-514350">
              <a:lnSpc>
                <a:spcPct val="150000"/>
              </a:lnSpc>
              <a:buFont typeface="+mj-lt"/>
              <a:buAutoNum type="arabicPeriod"/>
            </a:pPr>
            <a:r>
              <a:rPr lang="nl-NL" sz="2000" dirty="0"/>
              <a:t>📍 </a:t>
            </a:r>
            <a:r>
              <a:rPr lang="nl-NL" sz="2000" b="1" dirty="0"/>
              <a:t>GBOV </a:t>
            </a:r>
            <a:r>
              <a:rPr lang="nl-NL" sz="2000" b="1" dirty="0" err="1"/>
              <a:t>validation</a:t>
            </a:r>
            <a:r>
              <a:rPr lang="nl-NL" sz="2000" b="1" dirty="0"/>
              <a:t> &amp; CLMS </a:t>
            </a:r>
            <a:r>
              <a:rPr lang="nl-NL" sz="2000" b="1" dirty="0" err="1"/>
              <a:t>comparison</a:t>
            </a:r>
            <a:endParaRPr lang="en-GB" sz="2400" dirty="0"/>
          </a:p>
        </p:txBody>
      </p:sp>
      <p:pic>
        <p:nvPicPr>
          <p:cNvPr id="6" name="Picture 2" descr="Welcome | EODC Public Wiki">
            <a:extLst>
              <a:ext uri="{FF2B5EF4-FFF2-40B4-BE49-F238E27FC236}">
                <a16:creationId xmlns:a16="http://schemas.microsoft.com/office/drawing/2014/main" id="{0556E456-91DD-885F-A1D3-4CF6F415C5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85563" y="19432"/>
            <a:ext cx="916883" cy="6253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ease of the new CDSE STAC catalogue | Copernicus Data Space Ecosystem">
            <a:extLst>
              <a:ext uri="{FF2B5EF4-FFF2-40B4-BE49-F238E27FC236}">
                <a16:creationId xmlns:a16="http://schemas.microsoft.com/office/drawing/2014/main" id="{6881B930-7073-A096-5CA7-B5DD96B428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437" y="0"/>
            <a:ext cx="1370563" cy="7172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lexinel">
            <a:extLst>
              <a:ext uri="{FF2B5EF4-FFF2-40B4-BE49-F238E27FC236}">
                <a16:creationId xmlns:a16="http://schemas.microsoft.com/office/drawing/2014/main" id="{ED81C3E7-0A33-E3CE-E936-8155F929F6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554" y="6679580"/>
            <a:ext cx="794485" cy="144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ogo">
            <a:extLst>
              <a:ext uri="{FF2B5EF4-FFF2-40B4-BE49-F238E27FC236}">
                <a16:creationId xmlns:a16="http://schemas.microsoft.com/office/drawing/2014/main" id="{A1B0E44A-C0E1-FADB-3EE7-AF8FCD96354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37" y="6679580"/>
            <a:ext cx="720001" cy="144000"/>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14">
            <a:extLst>
              <a:ext uri="{FF2B5EF4-FFF2-40B4-BE49-F238E27FC236}">
                <a16:creationId xmlns:a16="http://schemas.microsoft.com/office/drawing/2014/main" id="{72325F6A-735C-02B1-52CE-10704EBA7DA4}"/>
              </a:ext>
            </a:extLst>
          </p:cNvPr>
          <p:cNvSpPr txBox="1"/>
          <p:nvPr/>
        </p:nvSpPr>
        <p:spPr>
          <a:xfrm>
            <a:off x="8162457" y="1179117"/>
            <a:ext cx="1985211" cy="523220"/>
          </a:xfrm>
          <a:prstGeom prst="rect">
            <a:avLst/>
          </a:prstGeom>
          <a:noFill/>
        </p:spPr>
        <p:txBody>
          <a:bodyPr wrap="square">
            <a:spAutoFit/>
          </a:bodyPr>
          <a:lstStyle/>
          <a:p>
            <a:pPr algn="ctr"/>
            <a:r>
              <a:rPr lang="en-US" sz="2800" b="1" dirty="0"/>
              <a:t>Workflow</a:t>
            </a:r>
            <a:endParaRPr lang="en-GB" sz="2800" dirty="0"/>
          </a:p>
        </p:txBody>
      </p:sp>
      <p:pic>
        <p:nvPicPr>
          <p:cNvPr id="12" name="Marcador de contenido 3" descr="Mapa&#10;&#10;El contenido generado por IA puede ser incorrecto.">
            <a:extLst>
              <a:ext uri="{FF2B5EF4-FFF2-40B4-BE49-F238E27FC236}">
                <a16:creationId xmlns:a16="http://schemas.microsoft.com/office/drawing/2014/main" id="{E5F41917-D0BD-3924-1C9B-2F548B764FF7}"/>
              </a:ext>
            </a:extLst>
          </p:cNvPr>
          <p:cNvPicPr>
            <a:picLocks noChangeAspect="1"/>
          </p:cNvPicPr>
          <p:nvPr/>
        </p:nvPicPr>
        <p:blipFill>
          <a:blip r:embed="rId8"/>
          <a:srcRect l="2560" t="10314" r="3922"/>
          <a:stretch>
            <a:fillRect/>
          </a:stretch>
        </p:blipFill>
        <p:spPr>
          <a:xfrm>
            <a:off x="1326488" y="4888922"/>
            <a:ext cx="3887701" cy="1790658"/>
          </a:xfrm>
          <a:prstGeom prst="rect">
            <a:avLst/>
          </a:prstGeom>
        </p:spPr>
      </p:pic>
      <p:pic>
        <p:nvPicPr>
          <p:cNvPr id="13" name="Picture 12">
            <a:extLst>
              <a:ext uri="{FF2B5EF4-FFF2-40B4-BE49-F238E27FC236}">
                <a16:creationId xmlns:a16="http://schemas.microsoft.com/office/drawing/2014/main" id="{A43450B7-AA63-2ED5-D2E9-010A70B3A84A}"/>
              </a:ext>
            </a:extLst>
          </p:cNvPr>
          <p:cNvPicPr>
            <a:picLocks noChangeAspect="1"/>
          </p:cNvPicPr>
          <p:nvPr/>
        </p:nvPicPr>
        <p:blipFill>
          <a:blip r:embed="rId9"/>
          <a:stretch>
            <a:fillRect/>
          </a:stretch>
        </p:blipFill>
        <p:spPr>
          <a:xfrm>
            <a:off x="88673" y="6056929"/>
            <a:ext cx="2167889" cy="463101"/>
          </a:xfrm>
          <a:prstGeom prst="rect">
            <a:avLst/>
          </a:prstGeom>
        </p:spPr>
      </p:pic>
    </p:spTree>
    <p:extLst>
      <p:ext uri="{BB962C8B-B14F-4D97-AF65-F5344CB8AC3E}">
        <p14:creationId xmlns:p14="http://schemas.microsoft.com/office/powerpoint/2010/main" val="868052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descr="Gráfico, Gráfico de dispersión&#10;&#10;El contenido generado por IA puede ser incorrecto.">
            <a:extLst>
              <a:ext uri="{FF2B5EF4-FFF2-40B4-BE49-F238E27FC236}">
                <a16:creationId xmlns:a16="http://schemas.microsoft.com/office/drawing/2014/main" id="{EBFEFE97-0479-6774-ACE3-D04794688D92}"/>
              </a:ext>
            </a:extLst>
          </p:cNvPr>
          <p:cNvPicPr>
            <a:picLocks noGrp="1" noChangeAspect="1"/>
          </p:cNvPicPr>
          <p:nvPr>
            <p:ph idx="1"/>
          </p:nvPr>
        </p:nvPicPr>
        <p:blipFill>
          <a:blip r:embed="rId3"/>
          <a:srcRect t="8872" r="2504" b="3334"/>
          <a:stretch>
            <a:fillRect/>
          </a:stretch>
        </p:blipFill>
        <p:spPr>
          <a:xfrm>
            <a:off x="6461669" y="109655"/>
            <a:ext cx="5730331" cy="2571751"/>
          </a:xfrm>
          <a:prstGeom prst="rect">
            <a:avLst/>
          </a:prstGeom>
        </p:spPr>
      </p:pic>
      <p:sp>
        <p:nvSpPr>
          <p:cNvPr id="2" name="Título 1">
            <a:extLst>
              <a:ext uri="{FF2B5EF4-FFF2-40B4-BE49-F238E27FC236}">
                <a16:creationId xmlns:a16="http://schemas.microsoft.com/office/drawing/2014/main" id="{A785B808-C4C7-BE3E-B7F6-0F59E3D06601}"/>
              </a:ext>
            </a:extLst>
          </p:cNvPr>
          <p:cNvSpPr>
            <a:spLocks noGrp="1"/>
          </p:cNvSpPr>
          <p:nvPr>
            <p:ph type="title"/>
          </p:nvPr>
        </p:nvSpPr>
        <p:spPr>
          <a:xfrm>
            <a:off x="0" y="1"/>
            <a:ext cx="6689558" cy="942200"/>
          </a:xfrm>
        </p:spPr>
        <p:txBody>
          <a:bodyPr>
            <a:noAutofit/>
          </a:bodyPr>
          <a:lstStyle/>
          <a:p>
            <a:r>
              <a:rPr lang="es-ES" sz="3200" b="1" dirty="0" err="1"/>
              <a:t>Results</a:t>
            </a:r>
            <a:r>
              <a:rPr lang="es-ES" sz="3200" b="1" dirty="0"/>
              <a:t>: GPR </a:t>
            </a:r>
            <a:r>
              <a:rPr lang="es-ES" sz="3200" b="1" u="sng" dirty="0"/>
              <a:t>training</a:t>
            </a:r>
            <a:r>
              <a:rPr lang="es-ES" sz="3200" b="1" dirty="0"/>
              <a:t> SCOPE-SYN</a:t>
            </a:r>
          </a:p>
        </p:txBody>
      </p:sp>
      <p:pic>
        <p:nvPicPr>
          <p:cNvPr id="5" name="Imagen 4" descr="Gráfico, Gráfico de barras&#10;&#10;El contenido generado por IA puede ser incorrecto.">
            <a:extLst>
              <a:ext uri="{FF2B5EF4-FFF2-40B4-BE49-F238E27FC236}">
                <a16:creationId xmlns:a16="http://schemas.microsoft.com/office/drawing/2014/main" id="{B14C8017-4E21-9580-0784-A239D28F8878}"/>
              </a:ext>
            </a:extLst>
          </p:cNvPr>
          <p:cNvPicPr>
            <a:picLocks noChangeAspect="1"/>
          </p:cNvPicPr>
          <p:nvPr/>
        </p:nvPicPr>
        <p:blipFill>
          <a:blip r:embed="rId4"/>
          <a:srcRect l="2437" t="8038" r="2477" b="3486"/>
          <a:stretch>
            <a:fillRect/>
          </a:stretch>
        </p:blipFill>
        <p:spPr>
          <a:xfrm>
            <a:off x="4858390" y="3037868"/>
            <a:ext cx="7333610" cy="3191535"/>
          </a:xfrm>
          <a:prstGeom prst="rect">
            <a:avLst/>
          </a:prstGeom>
        </p:spPr>
      </p:pic>
      <p:sp>
        <p:nvSpPr>
          <p:cNvPr id="3" name="CuadroTexto 2">
            <a:extLst>
              <a:ext uri="{FF2B5EF4-FFF2-40B4-BE49-F238E27FC236}">
                <a16:creationId xmlns:a16="http://schemas.microsoft.com/office/drawing/2014/main" id="{EEEB190D-D8AF-7DBD-BD8E-AF8BCD532D3E}"/>
              </a:ext>
            </a:extLst>
          </p:cNvPr>
          <p:cNvSpPr txBox="1"/>
          <p:nvPr/>
        </p:nvSpPr>
        <p:spPr>
          <a:xfrm>
            <a:off x="170269" y="981937"/>
            <a:ext cx="5440490" cy="5578450"/>
          </a:xfrm>
          <a:prstGeom prst="rect">
            <a:avLst/>
          </a:prstGeom>
          <a:noFill/>
        </p:spPr>
        <p:txBody>
          <a:bodyPr wrap="square" rtlCol="0">
            <a:spAutoFit/>
          </a:bodyPr>
          <a:lstStyle/>
          <a:p>
            <a:r>
              <a:rPr lang="en-GB" sz="2000" b="1" dirty="0"/>
              <a:t>SYN Band Relevance (GPR ARD Importance)</a:t>
            </a:r>
          </a:p>
          <a:p>
            <a:endParaRPr lang="en-GB" sz="1600" dirty="0"/>
          </a:p>
          <a:p>
            <a:r>
              <a:rPr lang="en-GB" sz="1600" b="1" dirty="0"/>
              <a:t>🔴 Red &amp; Red-Edge Dominate:</a:t>
            </a:r>
          </a:p>
          <a:p>
            <a:r>
              <a:rPr lang="en-GB" sz="1600" b="1" dirty="0"/>
              <a:t>Oa08</a:t>
            </a:r>
            <a:r>
              <a:rPr lang="en-GB" sz="1600" dirty="0"/>
              <a:t> (665 nm), </a:t>
            </a:r>
            <a:r>
              <a:rPr lang="en-GB" sz="1600" b="1" dirty="0"/>
              <a:t>Oa10</a:t>
            </a:r>
            <a:r>
              <a:rPr lang="en-GB" sz="1600" dirty="0"/>
              <a:t> (681 nm), </a:t>
            </a:r>
            <a:r>
              <a:rPr lang="en-GB" sz="1600" b="1" dirty="0"/>
              <a:t>Oa16</a:t>
            </a:r>
            <a:r>
              <a:rPr lang="en-GB" sz="1600" dirty="0"/>
              <a:t> (778 nm) most influential</a:t>
            </a:r>
          </a:p>
          <a:p>
            <a:r>
              <a:rPr lang="en-GB" sz="1600" dirty="0"/>
              <a:t>Capture chlorophyll absorption + red-edge slope</a:t>
            </a:r>
          </a:p>
          <a:p>
            <a:r>
              <a:rPr lang="en-GB" sz="1600" dirty="0"/>
              <a:t>Core drivers of both </a:t>
            </a:r>
            <a:r>
              <a:rPr lang="en-GB" sz="1600" b="1" dirty="0"/>
              <a:t>FAPAR</a:t>
            </a:r>
            <a:r>
              <a:rPr lang="en-GB" sz="1600" dirty="0"/>
              <a:t> and </a:t>
            </a:r>
            <a:r>
              <a:rPr lang="en-GB" sz="1600" b="1" dirty="0"/>
              <a:t>FVC</a:t>
            </a:r>
            <a:br>
              <a:rPr lang="en-GB" sz="1600" dirty="0"/>
            </a:br>
            <a:endParaRPr lang="en-GB" sz="1600" dirty="0"/>
          </a:p>
          <a:p>
            <a:r>
              <a:rPr lang="en-GB" sz="1600" b="1" dirty="0"/>
              <a:t>💧 SLSTR SWIR Adds Structural Power:</a:t>
            </a:r>
          </a:p>
          <a:p>
            <a:r>
              <a:rPr lang="en-GB" sz="1600" b="1" dirty="0"/>
              <a:t>S5N</a:t>
            </a:r>
            <a:r>
              <a:rPr lang="en-GB" sz="1600" dirty="0"/>
              <a:t> (1613 nm) &amp; </a:t>
            </a:r>
            <a:r>
              <a:rPr lang="en-GB" sz="1600" b="1" dirty="0"/>
              <a:t>S6N</a:t>
            </a:r>
            <a:r>
              <a:rPr lang="en-GB" sz="1600" dirty="0"/>
              <a:t> (2256 nm) highly relevant</a:t>
            </a:r>
          </a:p>
          <a:p>
            <a:r>
              <a:rPr lang="en-GB" sz="1600" dirty="0"/>
              <a:t>Sensitive to water content &amp; canopy structure</a:t>
            </a:r>
          </a:p>
          <a:p>
            <a:r>
              <a:rPr lang="en-GB" sz="1600" dirty="0">
                <a:solidFill>
                  <a:schemeClr val="accent2">
                    <a:lumMod val="50000"/>
                  </a:schemeClr>
                </a:solidFill>
              </a:rPr>
              <a:t>Confirms added value of </a:t>
            </a:r>
            <a:r>
              <a:rPr lang="en-GB" sz="1600" b="1" dirty="0">
                <a:solidFill>
                  <a:schemeClr val="accent2">
                    <a:lumMod val="50000"/>
                  </a:schemeClr>
                </a:solidFill>
              </a:rPr>
              <a:t>SLSTR bands</a:t>
            </a:r>
            <a:endParaRPr lang="en-GB" sz="1600" dirty="0">
              <a:solidFill>
                <a:schemeClr val="accent2">
                  <a:lumMod val="50000"/>
                </a:schemeClr>
              </a:solidFill>
            </a:endParaRPr>
          </a:p>
          <a:p>
            <a:br>
              <a:rPr lang="en-GB" sz="1600" dirty="0"/>
            </a:br>
            <a:endParaRPr lang="en-GB" sz="1600" dirty="0"/>
          </a:p>
          <a:p>
            <a:r>
              <a:rPr lang="en-GB" sz="1600" b="1" dirty="0"/>
              <a:t>⚖️ FAPAR vs FVC Differences:</a:t>
            </a:r>
          </a:p>
          <a:p>
            <a:r>
              <a:rPr lang="en-GB" sz="1600" b="1" dirty="0"/>
              <a:t>FAPAR</a:t>
            </a:r>
            <a:r>
              <a:rPr lang="en-GB" sz="1600" dirty="0"/>
              <a:t> → slightly stronger red absorption influence</a:t>
            </a:r>
          </a:p>
          <a:p>
            <a:r>
              <a:rPr lang="en-GB" sz="1600" b="1" dirty="0"/>
              <a:t>FVC</a:t>
            </a:r>
            <a:r>
              <a:rPr lang="en-GB" sz="1600" dirty="0"/>
              <a:t> → stronger red-edge &amp; SWIR sensitivity</a:t>
            </a:r>
          </a:p>
          <a:p>
            <a:r>
              <a:rPr lang="en-GB" sz="1600" dirty="0"/>
              <a:t>Reflects absorption vs structural canopy effects</a:t>
            </a:r>
            <a:br>
              <a:rPr lang="en-GB" sz="1600" dirty="0"/>
            </a:br>
            <a:endParaRPr lang="en-GB" sz="1050" dirty="0"/>
          </a:p>
          <a:p>
            <a:r>
              <a:rPr lang="en-GB" b="1" dirty="0"/>
              <a:t>🛰️ Key Takeaway</a:t>
            </a:r>
          </a:p>
          <a:p>
            <a:r>
              <a:rPr lang="en-GB" b="1" dirty="0"/>
              <a:t>SY 2 SYN synergy (OLCI + SLSTR) improves trait retrieval beyond OLCI alone</a:t>
            </a:r>
            <a:endParaRPr lang="en-GB" dirty="0"/>
          </a:p>
        </p:txBody>
      </p:sp>
      <p:sp>
        <p:nvSpPr>
          <p:cNvPr id="6" name="CuadroTexto 5">
            <a:extLst>
              <a:ext uri="{FF2B5EF4-FFF2-40B4-BE49-F238E27FC236}">
                <a16:creationId xmlns:a16="http://schemas.microsoft.com/office/drawing/2014/main" id="{1C8D8A6D-0720-6854-59EA-59A57CC080DF}"/>
              </a:ext>
            </a:extLst>
          </p:cNvPr>
          <p:cNvSpPr txBox="1"/>
          <p:nvPr/>
        </p:nvSpPr>
        <p:spPr>
          <a:xfrm>
            <a:off x="7026852" y="184413"/>
            <a:ext cx="861133" cy="369332"/>
          </a:xfrm>
          <a:prstGeom prst="rect">
            <a:avLst/>
          </a:prstGeom>
          <a:noFill/>
        </p:spPr>
        <p:txBody>
          <a:bodyPr wrap="none" rtlCol="0">
            <a:spAutoFit/>
          </a:bodyPr>
          <a:lstStyle/>
          <a:p>
            <a:r>
              <a:rPr lang="es-ES" b="1" dirty="0"/>
              <a:t>FAPAR</a:t>
            </a:r>
            <a:endParaRPr lang="en-GB" b="1" dirty="0"/>
          </a:p>
        </p:txBody>
      </p:sp>
      <p:sp>
        <p:nvSpPr>
          <p:cNvPr id="7" name="CuadroTexto 6">
            <a:extLst>
              <a:ext uri="{FF2B5EF4-FFF2-40B4-BE49-F238E27FC236}">
                <a16:creationId xmlns:a16="http://schemas.microsoft.com/office/drawing/2014/main" id="{673F8BB0-5E25-9A7A-FF8B-E35395795510}"/>
              </a:ext>
            </a:extLst>
          </p:cNvPr>
          <p:cNvSpPr txBox="1"/>
          <p:nvPr/>
        </p:nvSpPr>
        <p:spPr>
          <a:xfrm>
            <a:off x="9838231" y="181697"/>
            <a:ext cx="611065" cy="369332"/>
          </a:xfrm>
          <a:prstGeom prst="rect">
            <a:avLst/>
          </a:prstGeom>
          <a:noFill/>
        </p:spPr>
        <p:txBody>
          <a:bodyPr wrap="none" rtlCol="0">
            <a:spAutoFit/>
          </a:bodyPr>
          <a:lstStyle/>
          <a:p>
            <a:r>
              <a:rPr lang="es-ES" b="1" dirty="0"/>
              <a:t>FVC</a:t>
            </a:r>
            <a:endParaRPr lang="en-GB" b="1" dirty="0"/>
          </a:p>
        </p:txBody>
      </p:sp>
      <p:sp>
        <p:nvSpPr>
          <p:cNvPr id="8" name="CuadroTexto 7">
            <a:extLst>
              <a:ext uri="{FF2B5EF4-FFF2-40B4-BE49-F238E27FC236}">
                <a16:creationId xmlns:a16="http://schemas.microsoft.com/office/drawing/2014/main" id="{EF2674B6-F967-ED35-DFE2-9F98F2781A76}"/>
              </a:ext>
            </a:extLst>
          </p:cNvPr>
          <p:cNvSpPr txBox="1"/>
          <p:nvPr/>
        </p:nvSpPr>
        <p:spPr>
          <a:xfrm>
            <a:off x="5249763" y="2668536"/>
            <a:ext cx="3554178" cy="369332"/>
          </a:xfrm>
          <a:prstGeom prst="rect">
            <a:avLst/>
          </a:prstGeom>
          <a:noFill/>
        </p:spPr>
        <p:txBody>
          <a:bodyPr wrap="none" rtlCol="0">
            <a:spAutoFit/>
          </a:bodyPr>
          <a:lstStyle/>
          <a:p>
            <a:r>
              <a:rPr lang="es-ES" b="1" dirty="0"/>
              <a:t>GPR relative band </a:t>
            </a:r>
            <a:r>
              <a:rPr lang="es-ES" b="1" dirty="0" err="1"/>
              <a:t>relevance</a:t>
            </a:r>
            <a:r>
              <a:rPr lang="es-ES" b="1" dirty="0"/>
              <a:t> (%)</a:t>
            </a:r>
            <a:endParaRPr lang="en-GB" b="1" dirty="0"/>
          </a:p>
        </p:txBody>
      </p:sp>
      <p:pic>
        <p:nvPicPr>
          <p:cNvPr id="9" name="Picture 2" descr="flexinel">
            <a:extLst>
              <a:ext uri="{FF2B5EF4-FFF2-40B4-BE49-F238E27FC236}">
                <a16:creationId xmlns:a16="http://schemas.microsoft.com/office/drawing/2014/main" id="{1AAEAAB1-EB2F-20CA-4B41-AC30FCE81E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554" y="6679580"/>
            <a:ext cx="794485" cy="144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Logo">
            <a:extLst>
              <a:ext uri="{FF2B5EF4-FFF2-40B4-BE49-F238E27FC236}">
                <a16:creationId xmlns:a16="http://schemas.microsoft.com/office/drawing/2014/main" id="{906831AC-2E1B-B82D-8889-C27F29AC01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837" y="6679580"/>
            <a:ext cx="720001" cy="144000"/>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5">
            <a:extLst>
              <a:ext uri="{FF2B5EF4-FFF2-40B4-BE49-F238E27FC236}">
                <a16:creationId xmlns:a16="http://schemas.microsoft.com/office/drawing/2014/main" id="{33C35270-5ACF-606E-788A-72847E3F78FF}"/>
              </a:ext>
            </a:extLst>
          </p:cNvPr>
          <p:cNvSpPr txBox="1"/>
          <p:nvPr/>
        </p:nvSpPr>
        <p:spPr>
          <a:xfrm>
            <a:off x="7283592" y="3197615"/>
            <a:ext cx="698717" cy="369332"/>
          </a:xfrm>
          <a:prstGeom prst="rect">
            <a:avLst/>
          </a:prstGeom>
          <a:noFill/>
        </p:spPr>
        <p:txBody>
          <a:bodyPr wrap="none" rtlCol="0">
            <a:spAutoFit/>
          </a:bodyPr>
          <a:lstStyle/>
          <a:p>
            <a:r>
              <a:rPr lang="es-ES" b="1" dirty="0"/>
              <a:t>OLCI</a:t>
            </a:r>
            <a:endParaRPr lang="en-GB" b="1" dirty="0"/>
          </a:p>
        </p:txBody>
      </p:sp>
      <p:sp>
        <p:nvSpPr>
          <p:cNvPr id="12" name="CuadroTexto 5">
            <a:extLst>
              <a:ext uri="{FF2B5EF4-FFF2-40B4-BE49-F238E27FC236}">
                <a16:creationId xmlns:a16="http://schemas.microsoft.com/office/drawing/2014/main" id="{F0E0BF00-DCC4-B946-E409-1F779BD23D51}"/>
              </a:ext>
            </a:extLst>
          </p:cNvPr>
          <p:cNvSpPr txBox="1"/>
          <p:nvPr/>
        </p:nvSpPr>
        <p:spPr>
          <a:xfrm>
            <a:off x="10753153" y="3197615"/>
            <a:ext cx="838050" cy="369332"/>
          </a:xfrm>
          <a:prstGeom prst="rect">
            <a:avLst/>
          </a:prstGeom>
          <a:noFill/>
        </p:spPr>
        <p:txBody>
          <a:bodyPr wrap="none" rtlCol="0">
            <a:spAutoFit/>
          </a:bodyPr>
          <a:lstStyle/>
          <a:p>
            <a:r>
              <a:rPr lang="es-ES" b="1" dirty="0"/>
              <a:t>SLSTR</a:t>
            </a:r>
            <a:endParaRPr lang="en-GB" b="1" dirty="0"/>
          </a:p>
        </p:txBody>
      </p:sp>
      <p:sp>
        <p:nvSpPr>
          <p:cNvPr id="13" name="Smiley Face 12">
            <a:extLst>
              <a:ext uri="{FF2B5EF4-FFF2-40B4-BE49-F238E27FC236}">
                <a16:creationId xmlns:a16="http://schemas.microsoft.com/office/drawing/2014/main" id="{B6EBDCA8-22E6-103B-E464-E6E871B8460E}"/>
              </a:ext>
            </a:extLst>
          </p:cNvPr>
          <p:cNvSpPr/>
          <p:nvPr/>
        </p:nvSpPr>
        <p:spPr>
          <a:xfrm>
            <a:off x="5127434" y="3084823"/>
            <a:ext cx="292784" cy="30797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nl-NL"/>
          </a:p>
        </p:txBody>
      </p:sp>
      <p:sp>
        <p:nvSpPr>
          <p:cNvPr id="14" name="Smiley Face 13">
            <a:extLst>
              <a:ext uri="{FF2B5EF4-FFF2-40B4-BE49-F238E27FC236}">
                <a16:creationId xmlns:a16="http://schemas.microsoft.com/office/drawing/2014/main" id="{30724C4B-99B9-AD3C-0A96-698C82F5016C}"/>
              </a:ext>
            </a:extLst>
          </p:cNvPr>
          <p:cNvSpPr/>
          <p:nvPr/>
        </p:nvSpPr>
        <p:spPr>
          <a:xfrm>
            <a:off x="5127434" y="5570038"/>
            <a:ext cx="292784" cy="307970"/>
          </a:xfrm>
          <a:prstGeom prst="smileyFace">
            <a:avLst>
              <a:gd name="adj" fmla="val -465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728582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Gráfico, Gráfico de dispersión&#10;&#10;El contenido generado por IA puede ser incorrecto.">
            <a:extLst>
              <a:ext uri="{FF2B5EF4-FFF2-40B4-BE49-F238E27FC236}">
                <a16:creationId xmlns:a16="http://schemas.microsoft.com/office/drawing/2014/main" id="{79A14086-387D-1228-69A7-F949E6C543A6}"/>
              </a:ext>
            </a:extLst>
          </p:cNvPr>
          <p:cNvPicPr>
            <a:picLocks noChangeAspect="1"/>
          </p:cNvPicPr>
          <p:nvPr/>
        </p:nvPicPr>
        <p:blipFill>
          <a:blip r:embed="rId3"/>
          <a:stretch>
            <a:fillRect/>
          </a:stretch>
        </p:blipFill>
        <p:spPr>
          <a:xfrm>
            <a:off x="5941850" y="3952643"/>
            <a:ext cx="6201953" cy="2855286"/>
          </a:xfrm>
          <a:prstGeom prst="rect">
            <a:avLst/>
          </a:prstGeom>
        </p:spPr>
      </p:pic>
      <p:pic>
        <p:nvPicPr>
          <p:cNvPr id="5" name="Imagen 4" descr="Gráfico, Gráfico de dispersión&#10;&#10;El contenido generado por IA puede ser incorrecto.">
            <a:extLst>
              <a:ext uri="{FF2B5EF4-FFF2-40B4-BE49-F238E27FC236}">
                <a16:creationId xmlns:a16="http://schemas.microsoft.com/office/drawing/2014/main" id="{0E3E753B-A870-5FFE-B1DB-1D5666E582F1}"/>
              </a:ext>
            </a:extLst>
          </p:cNvPr>
          <p:cNvPicPr>
            <a:picLocks noChangeAspect="1"/>
          </p:cNvPicPr>
          <p:nvPr/>
        </p:nvPicPr>
        <p:blipFill>
          <a:blip r:embed="rId4"/>
          <a:stretch>
            <a:fillRect/>
          </a:stretch>
        </p:blipFill>
        <p:spPr>
          <a:xfrm>
            <a:off x="5941850" y="537671"/>
            <a:ext cx="6065666" cy="3050997"/>
          </a:xfrm>
          <a:prstGeom prst="rect">
            <a:avLst/>
          </a:prstGeom>
        </p:spPr>
      </p:pic>
      <p:pic>
        <p:nvPicPr>
          <p:cNvPr id="4" name="Marcador de contenido 3" descr="Imagen que contiene Forma&#10;&#10;El contenido generado por IA puede ser incorrecto.">
            <a:extLst>
              <a:ext uri="{FF2B5EF4-FFF2-40B4-BE49-F238E27FC236}">
                <a16:creationId xmlns:a16="http://schemas.microsoft.com/office/drawing/2014/main" id="{3F5FF4A3-8ED5-DCD7-75EA-01FABF643F72}"/>
              </a:ext>
            </a:extLst>
          </p:cNvPr>
          <p:cNvPicPr>
            <a:picLocks noGrp="1" noChangeAspect="1"/>
          </p:cNvPicPr>
          <p:nvPr>
            <p:ph idx="1"/>
          </p:nvPr>
        </p:nvPicPr>
        <p:blipFill>
          <a:blip r:embed="rId5"/>
          <a:srcRect t="-5126"/>
          <a:stretch>
            <a:fillRect/>
          </a:stretch>
        </p:blipFill>
        <p:spPr>
          <a:xfrm>
            <a:off x="48196" y="413165"/>
            <a:ext cx="5796052" cy="6444835"/>
          </a:xfrm>
          <a:prstGeom prst="rect">
            <a:avLst/>
          </a:prstGeom>
        </p:spPr>
      </p:pic>
      <p:sp>
        <p:nvSpPr>
          <p:cNvPr id="9" name="CuadroTexto 8">
            <a:extLst>
              <a:ext uri="{FF2B5EF4-FFF2-40B4-BE49-F238E27FC236}">
                <a16:creationId xmlns:a16="http://schemas.microsoft.com/office/drawing/2014/main" id="{A5E3E9DC-A483-51BA-C600-201CE3ED6FA8}"/>
              </a:ext>
            </a:extLst>
          </p:cNvPr>
          <p:cNvSpPr txBox="1"/>
          <p:nvPr/>
        </p:nvSpPr>
        <p:spPr>
          <a:xfrm>
            <a:off x="1159441" y="413165"/>
            <a:ext cx="861133" cy="369332"/>
          </a:xfrm>
          <a:prstGeom prst="rect">
            <a:avLst/>
          </a:prstGeom>
          <a:noFill/>
        </p:spPr>
        <p:txBody>
          <a:bodyPr wrap="none" rtlCol="0">
            <a:spAutoFit/>
          </a:bodyPr>
          <a:lstStyle/>
          <a:p>
            <a:r>
              <a:rPr lang="es-ES" b="1" dirty="0"/>
              <a:t>FAPAR</a:t>
            </a:r>
            <a:endParaRPr lang="en-GB" b="1" dirty="0"/>
          </a:p>
        </p:txBody>
      </p:sp>
      <p:sp>
        <p:nvSpPr>
          <p:cNvPr id="10" name="CuadroTexto 9">
            <a:extLst>
              <a:ext uri="{FF2B5EF4-FFF2-40B4-BE49-F238E27FC236}">
                <a16:creationId xmlns:a16="http://schemas.microsoft.com/office/drawing/2014/main" id="{80C8D890-43B5-1FB5-7179-6FB2E1000230}"/>
              </a:ext>
            </a:extLst>
          </p:cNvPr>
          <p:cNvSpPr txBox="1"/>
          <p:nvPr/>
        </p:nvSpPr>
        <p:spPr>
          <a:xfrm>
            <a:off x="4341594" y="413165"/>
            <a:ext cx="611065" cy="369332"/>
          </a:xfrm>
          <a:prstGeom prst="rect">
            <a:avLst/>
          </a:prstGeom>
          <a:noFill/>
        </p:spPr>
        <p:txBody>
          <a:bodyPr wrap="none" rtlCol="0">
            <a:spAutoFit/>
          </a:bodyPr>
          <a:lstStyle/>
          <a:p>
            <a:r>
              <a:rPr lang="es-ES" b="1" dirty="0"/>
              <a:t>FVC</a:t>
            </a:r>
            <a:endParaRPr lang="en-GB" b="1" dirty="0"/>
          </a:p>
        </p:txBody>
      </p:sp>
      <p:sp>
        <p:nvSpPr>
          <p:cNvPr id="11" name="CuadroTexto 10">
            <a:extLst>
              <a:ext uri="{FF2B5EF4-FFF2-40B4-BE49-F238E27FC236}">
                <a16:creationId xmlns:a16="http://schemas.microsoft.com/office/drawing/2014/main" id="{00452EBA-D6A2-474C-4D12-0338FA952A97}"/>
              </a:ext>
            </a:extLst>
          </p:cNvPr>
          <p:cNvSpPr txBox="1"/>
          <p:nvPr/>
        </p:nvSpPr>
        <p:spPr>
          <a:xfrm>
            <a:off x="86144" y="54739"/>
            <a:ext cx="5689378" cy="338554"/>
          </a:xfrm>
          <a:prstGeom prst="rect">
            <a:avLst/>
          </a:prstGeom>
          <a:noFill/>
        </p:spPr>
        <p:txBody>
          <a:bodyPr wrap="none" rtlCol="0">
            <a:spAutoFit/>
          </a:bodyPr>
          <a:lstStyle/>
          <a:p>
            <a:r>
              <a:rPr lang="es-ES" sz="1600" b="1" dirty="0" err="1"/>
              <a:t>Intercomparison</a:t>
            </a:r>
            <a:r>
              <a:rPr lang="es-ES" sz="1600" b="1" dirty="0"/>
              <a:t> </a:t>
            </a:r>
            <a:r>
              <a:rPr lang="es-ES" sz="1600" b="1" dirty="0">
                <a:solidFill>
                  <a:schemeClr val="tx2">
                    <a:lumMod val="90000"/>
                    <a:lumOff val="10000"/>
                  </a:schemeClr>
                </a:solidFill>
              </a:rPr>
              <a:t>GPR-SYN </a:t>
            </a:r>
            <a:r>
              <a:rPr lang="es-ES" sz="1600" b="1" dirty="0" err="1"/>
              <a:t>against</a:t>
            </a:r>
            <a:r>
              <a:rPr lang="es-ES" sz="1600" b="1" dirty="0"/>
              <a:t> </a:t>
            </a:r>
            <a:r>
              <a:rPr lang="es-ES" sz="1600" b="1" dirty="0">
                <a:solidFill>
                  <a:srgbClr val="C00000"/>
                </a:solidFill>
              </a:rPr>
              <a:t>CLMS</a:t>
            </a:r>
            <a:r>
              <a:rPr lang="es-ES" sz="1600" b="1" dirty="0"/>
              <a:t> and </a:t>
            </a:r>
            <a:r>
              <a:rPr lang="es-ES" sz="1600" b="1" dirty="0">
                <a:solidFill>
                  <a:schemeClr val="accent3">
                    <a:lumMod val="75000"/>
                  </a:schemeClr>
                </a:solidFill>
              </a:rPr>
              <a:t>GBOV </a:t>
            </a:r>
            <a:r>
              <a:rPr lang="es-ES" sz="1600" b="1" dirty="0"/>
              <a:t>per PFT</a:t>
            </a:r>
            <a:endParaRPr lang="en-GB" sz="1600" b="1" dirty="0"/>
          </a:p>
        </p:txBody>
      </p:sp>
      <p:sp>
        <p:nvSpPr>
          <p:cNvPr id="12" name="CuadroTexto 11">
            <a:extLst>
              <a:ext uri="{FF2B5EF4-FFF2-40B4-BE49-F238E27FC236}">
                <a16:creationId xmlns:a16="http://schemas.microsoft.com/office/drawing/2014/main" id="{73DE5829-C749-AD9D-7B81-A1AFA328124F}"/>
              </a:ext>
            </a:extLst>
          </p:cNvPr>
          <p:cNvSpPr txBox="1"/>
          <p:nvPr/>
        </p:nvSpPr>
        <p:spPr>
          <a:xfrm>
            <a:off x="6123309" y="54739"/>
            <a:ext cx="6120586" cy="369332"/>
          </a:xfrm>
          <a:prstGeom prst="rect">
            <a:avLst/>
          </a:prstGeom>
          <a:noFill/>
        </p:spPr>
        <p:txBody>
          <a:bodyPr wrap="none" rtlCol="0">
            <a:spAutoFit/>
          </a:bodyPr>
          <a:lstStyle/>
          <a:p>
            <a:r>
              <a:rPr lang="es-ES" b="1" dirty="0">
                <a:solidFill>
                  <a:schemeClr val="tx2">
                    <a:lumMod val="90000"/>
                    <a:lumOff val="10000"/>
                  </a:schemeClr>
                </a:solidFill>
              </a:rPr>
              <a:t>GPR-SYN</a:t>
            </a:r>
            <a:r>
              <a:rPr lang="es-ES" b="1" dirty="0"/>
              <a:t> and </a:t>
            </a:r>
            <a:r>
              <a:rPr lang="es-ES" b="1" dirty="0">
                <a:solidFill>
                  <a:srgbClr val="C00000"/>
                </a:solidFill>
              </a:rPr>
              <a:t>CLMS</a:t>
            </a:r>
            <a:r>
              <a:rPr lang="es-ES" b="1" dirty="0"/>
              <a:t> </a:t>
            </a:r>
            <a:r>
              <a:rPr lang="es-ES" b="1" dirty="0" err="1"/>
              <a:t>validated</a:t>
            </a:r>
            <a:r>
              <a:rPr lang="es-ES" b="1" dirty="0"/>
              <a:t> </a:t>
            </a:r>
            <a:r>
              <a:rPr lang="es-ES" b="1" dirty="0" err="1"/>
              <a:t>against</a:t>
            </a:r>
            <a:r>
              <a:rPr lang="es-ES" b="1" dirty="0"/>
              <a:t> </a:t>
            </a:r>
            <a:r>
              <a:rPr lang="es-ES" b="1" dirty="0">
                <a:solidFill>
                  <a:schemeClr val="accent3">
                    <a:lumMod val="75000"/>
                  </a:schemeClr>
                </a:solidFill>
              </a:rPr>
              <a:t>GBOV</a:t>
            </a:r>
            <a:r>
              <a:rPr lang="es-ES" b="1" dirty="0"/>
              <a:t> data per PFT </a:t>
            </a:r>
            <a:endParaRPr lang="en-GB" b="1" dirty="0"/>
          </a:p>
        </p:txBody>
      </p:sp>
      <p:sp>
        <p:nvSpPr>
          <p:cNvPr id="13" name="CuadroTexto 12">
            <a:extLst>
              <a:ext uri="{FF2B5EF4-FFF2-40B4-BE49-F238E27FC236}">
                <a16:creationId xmlns:a16="http://schemas.microsoft.com/office/drawing/2014/main" id="{4D5D8A6A-B152-C855-F94E-16E614426D53}"/>
              </a:ext>
            </a:extLst>
          </p:cNvPr>
          <p:cNvSpPr txBox="1"/>
          <p:nvPr/>
        </p:nvSpPr>
        <p:spPr>
          <a:xfrm>
            <a:off x="8544116" y="334531"/>
            <a:ext cx="861133" cy="369332"/>
          </a:xfrm>
          <a:prstGeom prst="rect">
            <a:avLst/>
          </a:prstGeom>
          <a:noFill/>
        </p:spPr>
        <p:txBody>
          <a:bodyPr wrap="none" rtlCol="0">
            <a:spAutoFit/>
          </a:bodyPr>
          <a:lstStyle/>
          <a:p>
            <a:r>
              <a:rPr lang="es-ES" b="1" dirty="0"/>
              <a:t>FAPAR</a:t>
            </a:r>
            <a:endParaRPr lang="en-GB" b="1" dirty="0"/>
          </a:p>
        </p:txBody>
      </p:sp>
      <p:sp>
        <p:nvSpPr>
          <p:cNvPr id="14" name="CuadroTexto 13">
            <a:extLst>
              <a:ext uri="{FF2B5EF4-FFF2-40B4-BE49-F238E27FC236}">
                <a16:creationId xmlns:a16="http://schemas.microsoft.com/office/drawing/2014/main" id="{50F9B218-06EF-BAF9-5870-DD600D638CA2}"/>
              </a:ext>
            </a:extLst>
          </p:cNvPr>
          <p:cNvSpPr txBox="1"/>
          <p:nvPr/>
        </p:nvSpPr>
        <p:spPr>
          <a:xfrm>
            <a:off x="8699571" y="3704344"/>
            <a:ext cx="611065" cy="369332"/>
          </a:xfrm>
          <a:prstGeom prst="rect">
            <a:avLst/>
          </a:prstGeom>
          <a:noFill/>
        </p:spPr>
        <p:txBody>
          <a:bodyPr wrap="none" rtlCol="0">
            <a:spAutoFit/>
          </a:bodyPr>
          <a:lstStyle/>
          <a:p>
            <a:r>
              <a:rPr lang="es-ES" b="1" dirty="0"/>
              <a:t>FVC</a:t>
            </a:r>
            <a:endParaRPr lang="en-GB" b="1" dirty="0"/>
          </a:p>
        </p:txBody>
      </p:sp>
      <p:sp>
        <p:nvSpPr>
          <p:cNvPr id="16" name="CuadroTexto 15">
            <a:extLst>
              <a:ext uri="{FF2B5EF4-FFF2-40B4-BE49-F238E27FC236}">
                <a16:creationId xmlns:a16="http://schemas.microsoft.com/office/drawing/2014/main" id="{B383AA67-0529-44E6-C2DC-1D9104808088}"/>
              </a:ext>
            </a:extLst>
          </p:cNvPr>
          <p:cNvSpPr txBox="1"/>
          <p:nvPr/>
        </p:nvSpPr>
        <p:spPr>
          <a:xfrm>
            <a:off x="6824467" y="1442241"/>
            <a:ext cx="543739" cy="338554"/>
          </a:xfrm>
          <a:prstGeom prst="rect">
            <a:avLst/>
          </a:prstGeom>
          <a:noFill/>
        </p:spPr>
        <p:txBody>
          <a:bodyPr wrap="none" rtlCol="0">
            <a:spAutoFit/>
          </a:bodyPr>
          <a:lstStyle/>
          <a:p>
            <a:r>
              <a:rPr lang="es-ES" sz="800" dirty="0">
                <a:solidFill>
                  <a:schemeClr val="tx2">
                    <a:lumMod val="75000"/>
                    <a:lumOff val="25000"/>
                  </a:schemeClr>
                </a:solidFill>
              </a:rPr>
              <a:t>R2: 0.81</a:t>
            </a:r>
          </a:p>
          <a:p>
            <a:r>
              <a:rPr lang="es-ES" sz="800" dirty="0">
                <a:solidFill>
                  <a:srgbClr val="C00000"/>
                </a:solidFill>
              </a:rPr>
              <a:t>R2: 0.88</a:t>
            </a:r>
            <a:endParaRPr lang="en-GB" sz="800" dirty="0">
              <a:solidFill>
                <a:srgbClr val="C00000"/>
              </a:solidFill>
            </a:endParaRPr>
          </a:p>
        </p:txBody>
      </p:sp>
      <p:sp>
        <p:nvSpPr>
          <p:cNvPr id="17" name="CuadroTexto 16">
            <a:extLst>
              <a:ext uri="{FF2B5EF4-FFF2-40B4-BE49-F238E27FC236}">
                <a16:creationId xmlns:a16="http://schemas.microsoft.com/office/drawing/2014/main" id="{78E44EFB-99D4-6428-BAC9-AEC28292DAB2}"/>
              </a:ext>
            </a:extLst>
          </p:cNvPr>
          <p:cNvSpPr txBox="1"/>
          <p:nvPr/>
        </p:nvSpPr>
        <p:spPr>
          <a:xfrm>
            <a:off x="8334821" y="1411624"/>
            <a:ext cx="543739" cy="338554"/>
          </a:xfrm>
          <a:prstGeom prst="rect">
            <a:avLst/>
          </a:prstGeom>
          <a:noFill/>
        </p:spPr>
        <p:txBody>
          <a:bodyPr wrap="none" rtlCol="0">
            <a:spAutoFit/>
          </a:bodyPr>
          <a:lstStyle/>
          <a:p>
            <a:r>
              <a:rPr lang="es-ES" sz="800" dirty="0">
                <a:solidFill>
                  <a:schemeClr val="tx2">
                    <a:lumMod val="75000"/>
                    <a:lumOff val="25000"/>
                  </a:schemeClr>
                </a:solidFill>
              </a:rPr>
              <a:t>R2: 0.74</a:t>
            </a:r>
          </a:p>
          <a:p>
            <a:r>
              <a:rPr lang="es-ES" sz="800" dirty="0">
                <a:solidFill>
                  <a:srgbClr val="C00000"/>
                </a:solidFill>
              </a:rPr>
              <a:t>R2: 0.64</a:t>
            </a:r>
            <a:endParaRPr lang="en-GB" sz="800" dirty="0">
              <a:solidFill>
                <a:srgbClr val="C00000"/>
              </a:solidFill>
            </a:endParaRPr>
          </a:p>
        </p:txBody>
      </p:sp>
      <p:sp>
        <p:nvSpPr>
          <p:cNvPr id="18" name="CuadroTexto 17">
            <a:extLst>
              <a:ext uri="{FF2B5EF4-FFF2-40B4-BE49-F238E27FC236}">
                <a16:creationId xmlns:a16="http://schemas.microsoft.com/office/drawing/2014/main" id="{5DDC6184-72EA-C596-AE77-F7FD518C54C3}"/>
              </a:ext>
            </a:extLst>
          </p:cNvPr>
          <p:cNvSpPr txBox="1"/>
          <p:nvPr/>
        </p:nvSpPr>
        <p:spPr>
          <a:xfrm>
            <a:off x="9838349" y="1442241"/>
            <a:ext cx="543739" cy="338554"/>
          </a:xfrm>
          <a:prstGeom prst="rect">
            <a:avLst/>
          </a:prstGeom>
          <a:noFill/>
        </p:spPr>
        <p:txBody>
          <a:bodyPr wrap="none" rtlCol="0">
            <a:spAutoFit/>
          </a:bodyPr>
          <a:lstStyle/>
          <a:p>
            <a:r>
              <a:rPr lang="es-ES" sz="800" dirty="0">
                <a:solidFill>
                  <a:schemeClr val="tx2">
                    <a:lumMod val="75000"/>
                    <a:lumOff val="25000"/>
                  </a:schemeClr>
                </a:solidFill>
              </a:rPr>
              <a:t>R2: 0.50</a:t>
            </a:r>
          </a:p>
          <a:p>
            <a:r>
              <a:rPr lang="es-ES" sz="800" dirty="0">
                <a:solidFill>
                  <a:srgbClr val="C00000"/>
                </a:solidFill>
              </a:rPr>
              <a:t>R2: 0.52</a:t>
            </a:r>
            <a:endParaRPr lang="en-GB" sz="800" dirty="0">
              <a:solidFill>
                <a:srgbClr val="C00000"/>
              </a:solidFill>
            </a:endParaRPr>
          </a:p>
        </p:txBody>
      </p:sp>
      <p:sp>
        <p:nvSpPr>
          <p:cNvPr id="19" name="CuadroTexto 18">
            <a:extLst>
              <a:ext uri="{FF2B5EF4-FFF2-40B4-BE49-F238E27FC236}">
                <a16:creationId xmlns:a16="http://schemas.microsoft.com/office/drawing/2014/main" id="{AF494652-E55C-4DCA-C866-922513D7E0D0}"/>
              </a:ext>
            </a:extLst>
          </p:cNvPr>
          <p:cNvSpPr txBox="1"/>
          <p:nvPr/>
        </p:nvSpPr>
        <p:spPr>
          <a:xfrm>
            <a:off x="11341877" y="1442241"/>
            <a:ext cx="543739" cy="338554"/>
          </a:xfrm>
          <a:prstGeom prst="rect">
            <a:avLst/>
          </a:prstGeom>
          <a:noFill/>
        </p:spPr>
        <p:txBody>
          <a:bodyPr wrap="none" rtlCol="0">
            <a:spAutoFit/>
          </a:bodyPr>
          <a:lstStyle/>
          <a:p>
            <a:r>
              <a:rPr lang="es-ES" sz="800" dirty="0">
                <a:solidFill>
                  <a:schemeClr val="tx2">
                    <a:lumMod val="75000"/>
                    <a:lumOff val="25000"/>
                  </a:schemeClr>
                </a:solidFill>
              </a:rPr>
              <a:t>R2: 0.88</a:t>
            </a:r>
          </a:p>
          <a:p>
            <a:r>
              <a:rPr lang="es-ES" sz="800" dirty="0">
                <a:solidFill>
                  <a:srgbClr val="C00000"/>
                </a:solidFill>
              </a:rPr>
              <a:t>R2: 0.59</a:t>
            </a:r>
            <a:endParaRPr lang="en-GB" sz="800" dirty="0">
              <a:solidFill>
                <a:srgbClr val="C00000"/>
              </a:solidFill>
            </a:endParaRPr>
          </a:p>
        </p:txBody>
      </p:sp>
      <p:sp>
        <p:nvSpPr>
          <p:cNvPr id="20" name="CuadroTexto 19">
            <a:extLst>
              <a:ext uri="{FF2B5EF4-FFF2-40B4-BE49-F238E27FC236}">
                <a16:creationId xmlns:a16="http://schemas.microsoft.com/office/drawing/2014/main" id="{ADB54397-A4A9-3B1B-E05B-EC436E6F548D}"/>
              </a:ext>
            </a:extLst>
          </p:cNvPr>
          <p:cNvSpPr txBox="1"/>
          <p:nvPr/>
        </p:nvSpPr>
        <p:spPr>
          <a:xfrm>
            <a:off x="6824468" y="2768348"/>
            <a:ext cx="543739" cy="338554"/>
          </a:xfrm>
          <a:prstGeom prst="rect">
            <a:avLst/>
          </a:prstGeom>
          <a:noFill/>
        </p:spPr>
        <p:txBody>
          <a:bodyPr wrap="none" rtlCol="0">
            <a:spAutoFit/>
          </a:bodyPr>
          <a:lstStyle/>
          <a:p>
            <a:r>
              <a:rPr lang="es-ES" sz="800" dirty="0">
                <a:solidFill>
                  <a:schemeClr val="tx2">
                    <a:lumMod val="75000"/>
                    <a:lumOff val="25000"/>
                  </a:schemeClr>
                </a:solidFill>
              </a:rPr>
              <a:t>R2: 0.88</a:t>
            </a:r>
          </a:p>
          <a:p>
            <a:r>
              <a:rPr lang="es-ES" sz="800" dirty="0">
                <a:solidFill>
                  <a:srgbClr val="C00000"/>
                </a:solidFill>
              </a:rPr>
              <a:t>R2: 0.90</a:t>
            </a:r>
            <a:endParaRPr lang="en-GB" sz="800" dirty="0">
              <a:solidFill>
                <a:srgbClr val="C00000"/>
              </a:solidFill>
            </a:endParaRPr>
          </a:p>
        </p:txBody>
      </p:sp>
      <p:sp>
        <p:nvSpPr>
          <p:cNvPr id="21" name="CuadroTexto 20">
            <a:extLst>
              <a:ext uri="{FF2B5EF4-FFF2-40B4-BE49-F238E27FC236}">
                <a16:creationId xmlns:a16="http://schemas.microsoft.com/office/drawing/2014/main" id="{376B14A7-2017-12E1-717B-1C7AD054882E}"/>
              </a:ext>
            </a:extLst>
          </p:cNvPr>
          <p:cNvSpPr txBox="1"/>
          <p:nvPr/>
        </p:nvSpPr>
        <p:spPr>
          <a:xfrm>
            <a:off x="8343341" y="2805935"/>
            <a:ext cx="543739" cy="338554"/>
          </a:xfrm>
          <a:prstGeom prst="rect">
            <a:avLst/>
          </a:prstGeom>
          <a:noFill/>
        </p:spPr>
        <p:txBody>
          <a:bodyPr wrap="none" rtlCol="0">
            <a:spAutoFit/>
          </a:bodyPr>
          <a:lstStyle/>
          <a:p>
            <a:r>
              <a:rPr lang="es-ES" sz="800" dirty="0">
                <a:solidFill>
                  <a:schemeClr val="tx2">
                    <a:lumMod val="75000"/>
                    <a:lumOff val="25000"/>
                  </a:schemeClr>
                </a:solidFill>
              </a:rPr>
              <a:t>R2: 0.85</a:t>
            </a:r>
          </a:p>
          <a:p>
            <a:r>
              <a:rPr lang="es-ES" sz="800" dirty="0">
                <a:solidFill>
                  <a:srgbClr val="C00000"/>
                </a:solidFill>
              </a:rPr>
              <a:t>R2: 0.83</a:t>
            </a:r>
            <a:endParaRPr lang="en-GB" sz="800" dirty="0">
              <a:solidFill>
                <a:srgbClr val="C00000"/>
              </a:solidFill>
            </a:endParaRPr>
          </a:p>
        </p:txBody>
      </p:sp>
      <p:sp>
        <p:nvSpPr>
          <p:cNvPr id="22" name="CuadroTexto 21">
            <a:extLst>
              <a:ext uri="{FF2B5EF4-FFF2-40B4-BE49-F238E27FC236}">
                <a16:creationId xmlns:a16="http://schemas.microsoft.com/office/drawing/2014/main" id="{7BCCE512-A5AB-18D2-F61B-55184F947E27}"/>
              </a:ext>
            </a:extLst>
          </p:cNvPr>
          <p:cNvSpPr txBox="1"/>
          <p:nvPr/>
        </p:nvSpPr>
        <p:spPr>
          <a:xfrm>
            <a:off x="9862214" y="2815376"/>
            <a:ext cx="543739" cy="338554"/>
          </a:xfrm>
          <a:prstGeom prst="rect">
            <a:avLst/>
          </a:prstGeom>
          <a:noFill/>
        </p:spPr>
        <p:txBody>
          <a:bodyPr wrap="none" rtlCol="0">
            <a:spAutoFit/>
          </a:bodyPr>
          <a:lstStyle/>
          <a:p>
            <a:r>
              <a:rPr lang="es-ES" sz="800" dirty="0">
                <a:solidFill>
                  <a:schemeClr val="tx2">
                    <a:lumMod val="75000"/>
                    <a:lumOff val="25000"/>
                  </a:schemeClr>
                </a:solidFill>
              </a:rPr>
              <a:t>R2: 0.86</a:t>
            </a:r>
          </a:p>
          <a:p>
            <a:r>
              <a:rPr lang="es-ES" sz="800" dirty="0">
                <a:solidFill>
                  <a:srgbClr val="C00000"/>
                </a:solidFill>
              </a:rPr>
              <a:t>R2: 0.92</a:t>
            </a:r>
            <a:endParaRPr lang="en-GB" sz="800" dirty="0">
              <a:solidFill>
                <a:srgbClr val="C00000"/>
              </a:solidFill>
            </a:endParaRPr>
          </a:p>
        </p:txBody>
      </p:sp>
      <p:sp>
        <p:nvSpPr>
          <p:cNvPr id="23" name="CuadroTexto 22">
            <a:extLst>
              <a:ext uri="{FF2B5EF4-FFF2-40B4-BE49-F238E27FC236}">
                <a16:creationId xmlns:a16="http://schemas.microsoft.com/office/drawing/2014/main" id="{D0708AE3-1598-013D-A222-B7E936D73DA3}"/>
              </a:ext>
            </a:extLst>
          </p:cNvPr>
          <p:cNvSpPr txBox="1"/>
          <p:nvPr/>
        </p:nvSpPr>
        <p:spPr>
          <a:xfrm>
            <a:off x="11344112" y="2805935"/>
            <a:ext cx="543739" cy="338554"/>
          </a:xfrm>
          <a:prstGeom prst="rect">
            <a:avLst/>
          </a:prstGeom>
          <a:noFill/>
        </p:spPr>
        <p:txBody>
          <a:bodyPr wrap="none" rtlCol="0">
            <a:spAutoFit/>
          </a:bodyPr>
          <a:lstStyle/>
          <a:p>
            <a:r>
              <a:rPr lang="es-ES" sz="800" dirty="0">
                <a:solidFill>
                  <a:schemeClr val="tx2">
                    <a:lumMod val="75000"/>
                    <a:lumOff val="25000"/>
                  </a:schemeClr>
                </a:solidFill>
              </a:rPr>
              <a:t>R2: 0.89</a:t>
            </a:r>
          </a:p>
          <a:p>
            <a:r>
              <a:rPr lang="es-ES" sz="800" dirty="0">
                <a:solidFill>
                  <a:srgbClr val="C00000"/>
                </a:solidFill>
              </a:rPr>
              <a:t>R2: 0.87</a:t>
            </a:r>
            <a:endParaRPr lang="en-GB" sz="800" dirty="0">
              <a:solidFill>
                <a:srgbClr val="C00000"/>
              </a:solidFill>
            </a:endParaRPr>
          </a:p>
        </p:txBody>
      </p:sp>
      <p:sp>
        <p:nvSpPr>
          <p:cNvPr id="24" name="CuadroTexto 23">
            <a:extLst>
              <a:ext uri="{FF2B5EF4-FFF2-40B4-BE49-F238E27FC236}">
                <a16:creationId xmlns:a16="http://schemas.microsoft.com/office/drawing/2014/main" id="{1CDB5EE4-6216-9972-B9AA-674E83D29C78}"/>
              </a:ext>
            </a:extLst>
          </p:cNvPr>
          <p:cNvSpPr txBox="1"/>
          <p:nvPr/>
        </p:nvSpPr>
        <p:spPr>
          <a:xfrm>
            <a:off x="6898625" y="4799842"/>
            <a:ext cx="543739" cy="338554"/>
          </a:xfrm>
          <a:prstGeom prst="rect">
            <a:avLst/>
          </a:prstGeom>
          <a:noFill/>
        </p:spPr>
        <p:txBody>
          <a:bodyPr wrap="none" rtlCol="0">
            <a:spAutoFit/>
          </a:bodyPr>
          <a:lstStyle/>
          <a:p>
            <a:r>
              <a:rPr lang="es-ES" sz="800" dirty="0">
                <a:solidFill>
                  <a:schemeClr val="tx2">
                    <a:lumMod val="75000"/>
                    <a:lumOff val="25000"/>
                  </a:schemeClr>
                </a:solidFill>
              </a:rPr>
              <a:t>R2: 0.69</a:t>
            </a:r>
          </a:p>
          <a:p>
            <a:r>
              <a:rPr lang="es-ES" sz="800" dirty="0">
                <a:solidFill>
                  <a:srgbClr val="C00000"/>
                </a:solidFill>
              </a:rPr>
              <a:t>R2: 0.79</a:t>
            </a:r>
            <a:endParaRPr lang="en-GB" sz="800" dirty="0">
              <a:solidFill>
                <a:srgbClr val="C00000"/>
              </a:solidFill>
            </a:endParaRPr>
          </a:p>
        </p:txBody>
      </p:sp>
      <p:sp>
        <p:nvSpPr>
          <p:cNvPr id="25" name="CuadroTexto 24">
            <a:extLst>
              <a:ext uri="{FF2B5EF4-FFF2-40B4-BE49-F238E27FC236}">
                <a16:creationId xmlns:a16="http://schemas.microsoft.com/office/drawing/2014/main" id="{C2DCE31C-42E1-D728-50A8-54DAD44C1793}"/>
              </a:ext>
            </a:extLst>
          </p:cNvPr>
          <p:cNvSpPr txBox="1"/>
          <p:nvPr/>
        </p:nvSpPr>
        <p:spPr>
          <a:xfrm>
            <a:off x="8430943" y="4799842"/>
            <a:ext cx="543739" cy="338554"/>
          </a:xfrm>
          <a:prstGeom prst="rect">
            <a:avLst/>
          </a:prstGeom>
          <a:noFill/>
        </p:spPr>
        <p:txBody>
          <a:bodyPr wrap="none" rtlCol="0">
            <a:spAutoFit/>
          </a:bodyPr>
          <a:lstStyle/>
          <a:p>
            <a:r>
              <a:rPr lang="es-ES" sz="800" dirty="0">
                <a:solidFill>
                  <a:schemeClr val="tx2">
                    <a:lumMod val="75000"/>
                    <a:lumOff val="25000"/>
                  </a:schemeClr>
                </a:solidFill>
              </a:rPr>
              <a:t>R2: 0.71</a:t>
            </a:r>
          </a:p>
          <a:p>
            <a:r>
              <a:rPr lang="es-ES" sz="800" dirty="0">
                <a:solidFill>
                  <a:srgbClr val="C00000"/>
                </a:solidFill>
              </a:rPr>
              <a:t>R2: 0.69</a:t>
            </a:r>
            <a:endParaRPr lang="en-GB" sz="800" dirty="0">
              <a:solidFill>
                <a:srgbClr val="C00000"/>
              </a:solidFill>
            </a:endParaRPr>
          </a:p>
        </p:txBody>
      </p:sp>
      <p:sp>
        <p:nvSpPr>
          <p:cNvPr id="26" name="CuadroTexto 25">
            <a:extLst>
              <a:ext uri="{FF2B5EF4-FFF2-40B4-BE49-F238E27FC236}">
                <a16:creationId xmlns:a16="http://schemas.microsoft.com/office/drawing/2014/main" id="{9C173B3D-3545-7B6B-A53F-6D3D2B8AAF8D}"/>
              </a:ext>
            </a:extLst>
          </p:cNvPr>
          <p:cNvSpPr txBox="1"/>
          <p:nvPr/>
        </p:nvSpPr>
        <p:spPr>
          <a:xfrm>
            <a:off x="9971612" y="4768322"/>
            <a:ext cx="543739" cy="338554"/>
          </a:xfrm>
          <a:prstGeom prst="rect">
            <a:avLst/>
          </a:prstGeom>
          <a:noFill/>
        </p:spPr>
        <p:txBody>
          <a:bodyPr wrap="none" rtlCol="0">
            <a:spAutoFit/>
          </a:bodyPr>
          <a:lstStyle/>
          <a:p>
            <a:r>
              <a:rPr lang="es-ES" sz="800" dirty="0">
                <a:solidFill>
                  <a:schemeClr val="tx2">
                    <a:lumMod val="75000"/>
                    <a:lumOff val="25000"/>
                  </a:schemeClr>
                </a:solidFill>
              </a:rPr>
              <a:t>R2: 0.21</a:t>
            </a:r>
          </a:p>
          <a:p>
            <a:r>
              <a:rPr lang="es-ES" sz="800" dirty="0">
                <a:solidFill>
                  <a:srgbClr val="C00000"/>
                </a:solidFill>
              </a:rPr>
              <a:t>R2: 0.40</a:t>
            </a:r>
            <a:endParaRPr lang="en-GB" sz="800" dirty="0">
              <a:solidFill>
                <a:srgbClr val="C00000"/>
              </a:solidFill>
            </a:endParaRPr>
          </a:p>
        </p:txBody>
      </p:sp>
      <p:sp>
        <p:nvSpPr>
          <p:cNvPr id="27" name="CuadroTexto 26">
            <a:extLst>
              <a:ext uri="{FF2B5EF4-FFF2-40B4-BE49-F238E27FC236}">
                <a16:creationId xmlns:a16="http://schemas.microsoft.com/office/drawing/2014/main" id="{2D6E4BDF-84EB-4F9D-B887-F3F4A94CF6B3}"/>
              </a:ext>
            </a:extLst>
          </p:cNvPr>
          <p:cNvSpPr txBox="1"/>
          <p:nvPr/>
        </p:nvSpPr>
        <p:spPr>
          <a:xfrm>
            <a:off x="11512281" y="4768038"/>
            <a:ext cx="543739" cy="338554"/>
          </a:xfrm>
          <a:prstGeom prst="rect">
            <a:avLst/>
          </a:prstGeom>
          <a:noFill/>
        </p:spPr>
        <p:txBody>
          <a:bodyPr wrap="none" rtlCol="0">
            <a:spAutoFit/>
          </a:bodyPr>
          <a:lstStyle/>
          <a:p>
            <a:r>
              <a:rPr lang="es-ES" sz="800" dirty="0">
                <a:solidFill>
                  <a:schemeClr val="tx2">
                    <a:lumMod val="75000"/>
                    <a:lumOff val="25000"/>
                  </a:schemeClr>
                </a:solidFill>
              </a:rPr>
              <a:t>R2: 0.79</a:t>
            </a:r>
          </a:p>
          <a:p>
            <a:r>
              <a:rPr lang="es-ES" sz="800" dirty="0">
                <a:solidFill>
                  <a:srgbClr val="C00000"/>
                </a:solidFill>
              </a:rPr>
              <a:t>R2: 0.71</a:t>
            </a:r>
            <a:endParaRPr lang="en-GB" sz="800" dirty="0">
              <a:solidFill>
                <a:srgbClr val="C00000"/>
              </a:solidFill>
            </a:endParaRPr>
          </a:p>
        </p:txBody>
      </p:sp>
      <p:sp>
        <p:nvSpPr>
          <p:cNvPr id="28" name="CuadroTexto 27">
            <a:extLst>
              <a:ext uri="{FF2B5EF4-FFF2-40B4-BE49-F238E27FC236}">
                <a16:creationId xmlns:a16="http://schemas.microsoft.com/office/drawing/2014/main" id="{29118FFF-4B85-E8E1-01B8-C6542AAACACE}"/>
              </a:ext>
            </a:extLst>
          </p:cNvPr>
          <p:cNvSpPr txBox="1"/>
          <p:nvPr/>
        </p:nvSpPr>
        <p:spPr>
          <a:xfrm>
            <a:off x="6873297" y="6071150"/>
            <a:ext cx="543739" cy="338554"/>
          </a:xfrm>
          <a:prstGeom prst="rect">
            <a:avLst/>
          </a:prstGeom>
          <a:noFill/>
        </p:spPr>
        <p:txBody>
          <a:bodyPr wrap="none" rtlCol="0">
            <a:spAutoFit/>
          </a:bodyPr>
          <a:lstStyle/>
          <a:p>
            <a:r>
              <a:rPr lang="es-ES" sz="800" dirty="0">
                <a:solidFill>
                  <a:schemeClr val="tx2">
                    <a:lumMod val="75000"/>
                    <a:lumOff val="25000"/>
                  </a:schemeClr>
                </a:solidFill>
              </a:rPr>
              <a:t>R2: 0.88</a:t>
            </a:r>
          </a:p>
          <a:p>
            <a:r>
              <a:rPr lang="es-ES" sz="800" dirty="0">
                <a:solidFill>
                  <a:srgbClr val="C00000"/>
                </a:solidFill>
              </a:rPr>
              <a:t>R2: 0.85</a:t>
            </a:r>
            <a:endParaRPr lang="en-GB" sz="800" dirty="0">
              <a:solidFill>
                <a:srgbClr val="C00000"/>
              </a:solidFill>
            </a:endParaRPr>
          </a:p>
        </p:txBody>
      </p:sp>
      <p:sp>
        <p:nvSpPr>
          <p:cNvPr id="29" name="CuadroTexto 28">
            <a:extLst>
              <a:ext uri="{FF2B5EF4-FFF2-40B4-BE49-F238E27FC236}">
                <a16:creationId xmlns:a16="http://schemas.microsoft.com/office/drawing/2014/main" id="{72883E59-78B5-CE23-797E-9A85239B5DDF}"/>
              </a:ext>
            </a:extLst>
          </p:cNvPr>
          <p:cNvSpPr txBox="1"/>
          <p:nvPr/>
        </p:nvSpPr>
        <p:spPr>
          <a:xfrm>
            <a:off x="8447104" y="6071150"/>
            <a:ext cx="543739" cy="338554"/>
          </a:xfrm>
          <a:prstGeom prst="rect">
            <a:avLst/>
          </a:prstGeom>
          <a:noFill/>
        </p:spPr>
        <p:txBody>
          <a:bodyPr wrap="none" rtlCol="0">
            <a:spAutoFit/>
          </a:bodyPr>
          <a:lstStyle/>
          <a:p>
            <a:r>
              <a:rPr lang="es-ES" sz="800" dirty="0">
                <a:solidFill>
                  <a:schemeClr val="tx2">
                    <a:lumMod val="75000"/>
                    <a:lumOff val="25000"/>
                  </a:schemeClr>
                </a:solidFill>
              </a:rPr>
              <a:t>R2: 0.86</a:t>
            </a:r>
          </a:p>
          <a:p>
            <a:r>
              <a:rPr lang="es-ES" sz="800" dirty="0">
                <a:solidFill>
                  <a:srgbClr val="C00000"/>
                </a:solidFill>
              </a:rPr>
              <a:t>R2: 0.83</a:t>
            </a:r>
            <a:endParaRPr lang="en-GB" sz="800" dirty="0">
              <a:solidFill>
                <a:srgbClr val="C00000"/>
              </a:solidFill>
            </a:endParaRPr>
          </a:p>
        </p:txBody>
      </p:sp>
      <p:sp>
        <p:nvSpPr>
          <p:cNvPr id="30" name="CuadroTexto 29">
            <a:extLst>
              <a:ext uri="{FF2B5EF4-FFF2-40B4-BE49-F238E27FC236}">
                <a16:creationId xmlns:a16="http://schemas.microsoft.com/office/drawing/2014/main" id="{512158BA-6269-B69F-98E7-72832B3957E7}"/>
              </a:ext>
            </a:extLst>
          </p:cNvPr>
          <p:cNvSpPr txBox="1"/>
          <p:nvPr/>
        </p:nvSpPr>
        <p:spPr>
          <a:xfrm>
            <a:off x="9981879" y="6080591"/>
            <a:ext cx="543739" cy="338554"/>
          </a:xfrm>
          <a:prstGeom prst="rect">
            <a:avLst/>
          </a:prstGeom>
          <a:noFill/>
        </p:spPr>
        <p:txBody>
          <a:bodyPr wrap="none" rtlCol="0">
            <a:spAutoFit/>
          </a:bodyPr>
          <a:lstStyle/>
          <a:p>
            <a:r>
              <a:rPr lang="es-ES" sz="800" dirty="0">
                <a:solidFill>
                  <a:schemeClr val="tx2">
                    <a:lumMod val="75000"/>
                    <a:lumOff val="25000"/>
                  </a:schemeClr>
                </a:solidFill>
              </a:rPr>
              <a:t>R2: 0.90</a:t>
            </a:r>
          </a:p>
          <a:p>
            <a:r>
              <a:rPr lang="es-ES" sz="800" dirty="0">
                <a:solidFill>
                  <a:srgbClr val="C00000"/>
                </a:solidFill>
              </a:rPr>
              <a:t>R2: 0.92</a:t>
            </a:r>
            <a:endParaRPr lang="en-GB" sz="800" dirty="0">
              <a:solidFill>
                <a:srgbClr val="C00000"/>
              </a:solidFill>
            </a:endParaRPr>
          </a:p>
        </p:txBody>
      </p:sp>
      <p:sp>
        <p:nvSpPr>
          <p:cNvPr id="31" name="CuadroTexto 30">
            <a:extLst>
              <a:ext uri="{FF2B5EF4-FFF2-40B4-BE49-F238E27FC236}">
                <a16:creationId xmlns:a16="http://schemas.microsoft.com/office/drawing/2014/main" id="{025710CA-A8E8-E468-9366-21ADA3B2AF66}"/>
              </a:ext>
            </a:extLst>
          </p:cNvPr>
          <p:cNvSpPr txBox="1"/>
          <p:nvPr/>
        </p:nvSpPr>
        <p:spPr>
          <a:xfrm>
            <a:off x="11535336" y="6071150"/>
            <a:ext cx="543739" cy="338554"/>
          </a:xfrm>
          <a:prstGeom prst="rect">
            <a:avLst/>
          </a:prstGeom>
          <a:noFill/>
        </p:spPr>
        <p:txBody>
          <a:bodyPr wrap="none" rtlCol="0">
            <a:spAutoFit/>
          </a:bodyPr>
          <a:lstStyle/>
          <a:p>
            <a:r>
              <a:rPr lang="es-ES" sz="800" dirty="0">
                <a:solidFill>
                  <a:schemeClr val="tx2">
                    <a:lumMod val="75000"/>
                    <a:lumOff val="25000"/>
                  </a:schemeClr>
                </a:solidFill>
              </a:rPr>
              <a:t>R2: 0.83</a:t>
            </a:r>
          </a:p>
          <a:p>
            <a:r>
              <a:rPr lang="es-ES" sz="800" dirty="0">
                <a:solidFill>
                  <a:srgbClr val="C00000"/>
                </a:solidFill>
              </a:rPr>
              <a:t>R2: 0.81</a:t>
            </a:r>
            <a:endParaRPr lang="en-GB" sz="800" dirty="0">
              <a:solidFill>
                <a:srgbClr val="C00000"/>
              </a:solidFill>
            </a:endParaRPr>
          </a:p>
        </p:txBody>
      </p:sp>
      <p:pic>
        <p:nvPicPr>
          <p:cNvPr id="2" name="Picture 2" descr="flexinel">
            <a:extLst>
              <a:ext uri="{FF2B5EF4-FFF2-40B4-BE49-F238E27FC236}">
                <a16:creationId xmlns:a16="http://schemas.microsoft.com/office/drawing/2014/main" id="{7BD924A8-DA05-CA0F-546C-811C48BA43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554" y="6679580"/>
            <a:ext cx="794485" cy="144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Logo">
            <a:extLst>
              <a:ext uri="{FF2B5EF4-FFF2-40B4-BE49-F238E27FC236}">
                <a16:creationId xmlns:a16="http://schemas.microsoft.com/office/drawing/2014/main" id="{E7846333-C2AE-0108-B4AB-8B63FA2EB1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37" y="6679580"/>
            <a:ext cx="720001" cy="144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FB42271-4097-1D61-FC2F-E935BD38EB33}"/>
              </a:ext>
            </a:extLst>
          </p:cNvPr>
          <p:cNvPicPr>
            <a:picLocks noChangeAspect="1"/>
          </p:cNvPicPr>
          <p:nvPr/>
        </p:nvPicPr>
        <p:blipFill>
          <a:blip r:embed="rId8"/>
          <a:stretch>
            <a:fillRect/>
          </a:stretch>
        </p:blipFill>
        <p:spPr>
          <a:xfrm>
            <a:off x="5081031" y="335635"/>
            <a:ext cx="1276846" cy="272758"/>
          </a:xfrm>
          <a:prstGeom prst="rect">
            <a:avLst/>
          </a:prstGeom>
        </p:spPr>
      </p:pic>
      <p:pic>
        <p:nvPicPr>
          <p:cNvPr id="15" name="Picture 14">
            <a:extLst>
              <a:ext uri="{FF2B5EF4-FFF2-40B4-BE49-F238E27FC236}">
                <a16:creationId xmlns:a16="http://schemas.microsoft.com/office/drawing/2014/main" id="{680B967B-D372-78A2-9E3B-C4553099A9DC}"/>
              </a:ext>
            </a:extLst>
          </p:cNvPr>
          <p:cNvPicPr>
            <a:picLocks noChangeAspect="1"/>
          </p:cNvPicPr>
          <p:nvPr/>
        </p:nvPicPr>
        <p:blipFill>
          <a:blip r:embed="rId8"/>
          <a:stretch>
            <a:fillRect/>
          </a:stretch>
        </p:blipFill>
        <p:spPr>
          <a:xfrm>
            <a:off x="10382088" y="335635"/>
            <a:ext cx="1276846" cy="272758"/>
          </a:xfrm>
          <a:prstGeom prst="rect">
            <a:avLst/>
          </a:prstGeom>
        </p:spPr>
      </p:pic>
      <p:sp>
        <p:nvSpPr>
          <p:cNvPr id="6" name="TextBox 5">
            <a:extLst>
              <a:ext uri="{FF2B5EF4-FFF2-40B4-BE49-F238E27FC236}">
                <a16:creationId xmlns:a16="http://schemas.microsoft.com/office/drawing/2014/main" id="{8F7FF09A-3641-4CE0-8D2D-1319FC557D9A}"/>
              </a:ext>
            </a:extLst>
          </p:cNvPr>
          <p:cNvSpPr txBox="1"/>
          <p:nvPr/>
        </p:nvSpPr>
        <p:spPr>
          <a:xfrm>
            <a:off x="10772686" y="2172614"/>
            <a:ext cx="399468" cy="307777"/>
          </a:xfrm>
          <a:prstGeom prst="rect">
            <a:avLst/>
          </a:prstGeom>
          <a:noFill/>
        </p:spPr>
        <p:txBody>
          <a:bodyPr wrap="none" rtlCol="0">
            <a:spAutoFit/>
          </a:bodyPr>
          <a:lstStyle/>
          <a:p>
            <a:r>
              <a:rPr lang="es-ES" sz="1400" b="1" dirty="0" err="1"/>
              <a:t>All</a:t>
            </a:r>
            <a:endParaRPr lang="nl-NL" sz="1400" b="1" dirty="0"/>
          </a:p>
        </p:txBody>
      </p:sp>
      <p:sp>
        <p:nvSpPr>
          <p:cNvPr id="32" name="TextBox 31">
            <a:extLst>
              <a:ext uri="{FF2B5EF4-FFF2-40B4-BE49-F238E27FC236}">
                <a16:creationId xmlns:a16="http://schemas.microsoft.com/office/drawing/2014/main" id="{6EFC40F0-B811-EFBD-B018-0FACCDC59030}"/>
              </a:ext>
            </a:extLst>
          </p:cNvPr>
          <p:cNvSpPr txBox="1"/>
          <p:nvPr/>
        </p:nvSpPr>
        <p:spPr>
          <a:xfrm>
            <a:off x="10942409" y="5458233"/>
            <a:ext cx="399468" cy="307777"/>
          </a:xfrm>
          <a:prstGeom prst="rect">
            <a:avLst/>
          </a:prstGeom>
          <a:noFill/>
        </p:spPr>
        <p:txBody>
          <a:bodyPr wrap="none" rtlCol="0">
            <a:spAutoFit/>
          </a:bodyPr>
          <a:lstStyle/>
          <a:p>
            <a:r>
              <a:rPr lang="es-ES" sz="1400" b="1" dirty="0" err="1"/>
              <a:t>All</a:t>
            </a:r>
            <a:endParaRPr lang="nl-NL" sz="1400" b="1" dirty="0"/>
          </a:p>
        </p:txBody>
      </p:sp>
    </p:spTree>
    <p:extLst>
      <p:ext uri="{BB962C8B-B14F-4D97-AF65-F5344CB8AC3E}">
        <p14:creationId xmlns:p14="http://schemas.microsoft.com/office/powerpoint/2010/main" val="3464525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E55C34-1B09-045A-169C-E6AEE7AFF96F}"/>
              </a:ext>
            </a:extLst>
          </p:cNvPr>
          <p:cNvSpPr>
            <a:spLocks noGrp="1"/>
          </p:cNvSpPr>
          <p:nvPr>
            <p:ph type="title"/>
          </p:nvPr>
        </p:nvSpPr>
        <p:spPr>
          <a:xfrm>
            <a:off x="0" y="0"/>
            <a:ext cx="10515600" cy="782053"/>
          </a:xfrm>
        </p:spPr>
        <p:txBody>
          <a:bodyPr>
            <a:normAutofit/>
          </a:bodyPr>
          <a:lstStyle/>
          <a:p>
            <a:r>
              <a:rPr lang="en-GB" sz="3600" b="1" dirty="0"/>
              <a:t>Summary: SCOPE–SYN–GPR Framework</a:t>
            </a:r>
            <a:endParaRPr lang="es-ES" sz="3600" b="1" dirty="0"/>
          </a:p>
        </p:txBody>
      </p:sp>
      <p:sp>
        <p:nvSpPr>
          <p:cNvPr id="3" name="Marcador de contenido 2">
            <a:extLst>
              <a:ext uri="{FF2B5EF4-FFF2-40B4-BE49-F238E27FC236}">
                <a16:creationId xmlns:a16="http://schemas.microsoft.com/office/drawing/2014/main" id="{879DC2CC-1341-3F16-DA23-2863C71402CC}"/>
              </a:ext>
            </a:extLst>
          </p:cNvPr>
          <p:cNvSpPr>
            <a:spLocks noGrp="1"/>
          </p:cNvSpPr>
          <p:nvPr>
            <p:ph idx="1"/>
          </p:nvPr>
        </p:nvSpPr>
        <p:spPr>
          <a:xfrm>
            <a:off x="66949" y="670081"/>
            <a:ext cx="11939337" cy="6075947"/>
          </a:xfrm>
        </p:spPr>
        <p:txBody>
          <a:bodyPr>
            <a:normAutofit/>
          </a:bodyPr>
          <a:lstStyle/>
          <a:p>
            <a:pPr marL="0" indent="0">
              <a:buNone/>
            </a:pPr>
            <a:r>
              <a:rPr lang="en-GB" sz="2000" b="1" dirty="0"/>
              <a:t>🌿 Hybrid Physics–ML Approach is Effective</a:t>
            </a:r>
          </a:p>
          <a:p>
            <a:pPr lvl="1"/>
            <a:r>
              <a:rPr lang="en-GB" sz="1200" dirty="0"/>
              <a:t>SCOPE-driven synthetic training ensures physical consistency</a:t>
            </a:r>
          </a:p>
          <a:p>
            <a:pPr lvl="1"/>
            <a:r>
              <a:rPr lang="en-GB" sz="1200" dirty="0"/>
              <a:t>GPR provides accurate retrievals </a:t>
            </a:r>
            <a:r>
              <a:rPr lang="en-GB" sz="1200" b="1" dirty="0"/>
              <a:t>and uncertainty estimates</a:t>
            </a:r>
          </a:p>
          <a:p>
            <a:pPr lvl="1"/>
            <a:r>
              <a:rPr lang="en-GB" sz="1200" dirty="0"/>
              <a:t>Robust performance across multiple vegetation types</a:t>
            </a:r>
          </a:p>
          <a:p>
            <a:pPr marL="0" indent="0">
              <a:buNone/>
            </a:pPr>
            <a:r>
              <a:rPr lang="en-GB" sz="2000" b="1" dirty="0"/>
              <a:t>🛰️ SYNERGY Adds Value</a:t>
            </a:r>
          </a:p>
          <a:p>
            <a:pPr lvl="1"/>
            <a:r>
              <a:rPr lang="en-GB" sz="1200" dirty="0"/>
              <a:t>Red-edge + SWIR bands strongly improve retrieval</a:t>
            </a:r>
          </a:p>
          <a:p>
            <a:pPr lvl="1"/>
            <a:r>
              <a:rPr lang="en-GB" sz="1200" b="1" dirty="0"/>
              <a:t>OLCI + SLSTR combination enhances structural sensitivity</a:t>
            </a:r>
          </a:p>
          <a:p>
            <a:pPr lvl="1"/>
            <a:r>
              <a:rPr lang="en-GB" sz="1200" dirty="0"/>
              <a:t>Clear benefit over OLCI-only approaches</a:t>
            </a:r>
          </a:p>
          <a:p>
            <a:pPr marL="0" indent="0">
              <a:buNone/>
            </a:pPr>
            <a:r>
              <a:rPr lang="en-GB" sz="2000" b="1" dirty="0"/>
              <a:t>📊 Validation Confirms Product Quality</a:t>
            </a:r>
          </a:p>
          <a:p>
            <a:pPr lvl="1"/>
            <a:r>
              <a:rPr lang="en-GB" sz="1200" dirty="0"/>
              <a:t>Strong agreement with GBOV reference maps</a:t>
            </a:r>
          </a:p>
          <a:p>
            <a:pPr lvl="1"/>
            <a:r>
              <a:rPr lang="en-GB" sz="1200" dirty="0"/>
              <a:t>Comparable or improved performance vs CLMS</a:t>
            </a:r>
          </a:p>
          <a:p>
            <a:pPr lvl="1"/>
            <a:r>
              <a:rPr lang="en-GB" sz="1200" dirty="0"/>
              <a:t>Uncertainty estimates consistent with reference uncertainty</a:t>
            </a:r>
            <a:endParaRPr lang="en-GB" sz="1400" dirty="0"/>
          </a:p>
          <a:p>
            <a:pPr marL="0" indent="0">
              <a:buNone/>
            </a:pPr>
            <a:r>
              <a:rPr lang="en-GB" sz="2400" b="1" dirty="0"/>
              <a:t>☁️ Operational &amp; Scalable</a:t>
            </a:r>
          </a:p>
          <a:p>
            <a:pPr lvl="1"/>
            <a:r>
              <a:rPr lang="en-GB" sz="1200" dirty="0"/>
              <a:t>Fully cloud-deployable (</a:t>
            </a:r>
            <a:r>
              <a:rPr lang="en-GB" sz="1200" b="1" dirty="0" err="1"/>
              <a:t>openEO</a:t>
            </a:r>
            <a:r>
              <a:rPr lang="en-GB" sz="1200" dirty="0"/>
              <a:t>)</a:t>
            </a:r>
          </a:p>
          <a:p>
            <a:pPr lvl="1"/>
            <a:r>
              <a:rPr lang="en-GB" sz="1200" dirty="0"/>
              <a:t>Continental-scale 300 m mapping demonstrated</a:t>
            </a:r>
          </a:p>
          <a:p>
            <a:pPr lvl="1"/>
            <a:r>
              <a:rPr lang="en-GB" sz="1200" b="1" dirty="0"/>
              <a:t>Efficient processing (~4.5 h Europe-wide)</a:t>
            </a:r>
          </a:p>
          <a:p>
            <a:pPr marL="0" indent="0">
              <a:buNone/>
            </a:pPr>
            <a:r>
              <a:rPr lang="en-GB" sz="1600" b="1" dirty="0"/>
              <a:t>🚀 Overall Message:</a:t>
            </a:r>
          </a:p>
          <a:p>
            <a:r>
              <a:rPr lang="en-GB" sz="1800" b="1" dirty="0"/>
              <a:t>SCOPE–SYN–GPR enables physically consistent, uncertainty-aware, and scalable retrieval of FAPAR and FVC from Sentinel-3 SYNERGY.</a:t>
            </a:r>
            <a:endParaRPr lang="en-GB" sz="1800" dirty="0"/>
          </a:p>
        </p:txBody>
      </p:sp>
      <p:pic>
        <p:nvPicPr>
          <p:cNvPr id="7" name="Imagen 6">
            <a:extLst>
              <a:ext uri="{FF2B5EF4-FFF2-40B4-BE49-F238E27FC236}">
                <a16:creationId xmlns:a16="http://schemas.microsoft.com/office/drawing/2014/main" id="{20B89B2E-BD1C-D2AD-9739-BCB6F5FFF4B7}"/>
              </a:ext>
            </a:extLst>
          </p:cNvPr>
          <p:cNvPicPr>
            <a:picLocks noChangeAspect="1"/>
          </p:cNvPicPr>
          <p:nvPr/>
        </p:nvPicPr>
        <p:blipFill>
          <a:blip r:embed="rId3"/>
          <a:stretch>
            <a:fillRect/>
          </a:stretch>
        </p:blipFill>
        <p:spPr>
          <a:xfrm>
            <a:off x="8643493" y="5969820"/>
            <a:ext cx="800248" cy="800248"/>
          </a:xfrm>
          <a:prstGeom prst="rect">
            <a:avLst/>
          </a:prstGeom>
        </p:spPr>
      </p:pic>
      <p:pic>
        <p:nvPicPr>
          <p:cNvPr id="8" name="Imagen 7" descr="Código QR&#10;&#10;El contenido generado por IA puede ser incorrecto.">
            <a:extLst>
              <a:ext uri="{FF2B5EF4-FFF2-40B4-BE49-F238E27FC236}">
                <a16:creationId xmlns:a16="http://schemas.microsoft.com/office/drawing/2014/main" id="{93068767-46B8-1538-B498-D2CF4A5EA9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0905" y="5969819"/>
            <a:ext cx="800248" cy="800248"/>
          </a:xfrm>
          <a:prstGeom prst="rect">
            <a:avLst/>
          </a:prstGeom>
        </p:spPr>
      </p:pic>
      <p:pic>
        <p:nvPicPr>
          <p:cNvPr id="9" name="Picture 12" descr="Cloud processing - Free seo and web icons">
            <a:extLst>
              <a:ext uri="{FF2B5EF4-FFF2-40B4-BE49-F238E27FC236}">
                <a16:creationId xmlns:a16="http://schemas.microsoft.com/office/drawing/2014/main" id="{22F1D0C8-7DB5-E047-C7B5-8760968AF1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0891" y="5934973"/>
            <a:ext cx="865844" cy="865844"/>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D6837542-66E2-695F-E28D-DDFFE0185D25}"/>
              </a:ext>
            </a:extLst>
          </p:cNvPr>
          <p:cNvSpPr txBox="1"/>
          <p:nvPr/>
        </p:nvSpPr>
        <p:spPr>
          <a:xfrm>
            <a:off x="3859805" y="5867510"/>
            <a:ext cx="2819978" cy="830997"/>
          </a:xfrm>
          <a:prstGeom prst="rect">
            <a:avLst/>
          </a:prstGeom>
          <a:noFill/>
        </p:spPr>
        <p:txBody>
          <a:bodyPr wrap="square">
            <a:spAutoFit/>
          </a:bodyPr>
          <a:lstStyle/>
          <a:p>
            <a:r>
              <a:rPr lang="en-GB" sz="2400" dirty="0">
                <a:solidFill>
                  <a:schemeClr val="accent1"/>
                </a:solidFill>
                <a:latin typeface="Calibri" panose="020F0502020204030204" pitchFamily="34" charset="0"/>
                <a:ea typeface="Calibri" panose="020F0502020204030204" pitchFamily="34" charset="0"/>
                <a:cs typeface="Calibri" panose="020F0502020204030204" pitchFamily="34" charset="0"/>
              </a:rPr>
              <a:t>Operational cloud implementation</a:t>
            </a:r>
          </a:p>
        </p:txBody>
      </p:sp>
      <p:pic>
        <p:nvPicPr>
          <p:cNvPr id="2050" name="Picture 2" descr="Welcome | EODC Public Wiki">
            <a:extLst>
              <a:ext uri="{FF2B5EF4-FFF2-40B4-BE49-F238E27FC236}">
                <a16:creationId xmlns:a16="http://schemas.microsoft.com/office/drawing/2014/main" id="{7D9EEF1D-D90A-4521-698F-33306798F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94939" y="5995266"/>
            <a:ext cx="1054570" cy="719252"/>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F1726642-9BDF-7EAF-24E5-A6D3B448C7C6}"/>
              </a:ext>
            </a:extLst>
          </p:cNvPr>
          <p:cNvPicPr>
            <a:picLocks noChangeAspect="1"/>
          </p:cNvPicPr>
          <p:nvPr/>
        </p:nvPicPr>
        <p:blipFill>
          <a:blip r:embed="rId7"/>
          <a:stretch>
            <a:fillRect/>
          </a:stretch>
        </p:blipFill>
        <p:spPr>
          <a:xfrm>
            <a:off x="4862161" y="890211"/>
            <a:ext cx="7248398" cy="4291712"/>
          </a:xfrm>
          <a:prstGeom prst="rect">
            <a:avLst/>
          </a:prstGeom>
        </p:spPr>
      </p:pic>
      <p:pic>
        <p:nvPicPr>
          <p:cNvPr id="4" name="Picture 2" descr="flexinel">
            <a:extLst>
              <a:ext uri="{FF2B5EF4-FFF2-40B4-BE49-F238E27FC236}">
                <a16:creationId xmlns:a16="http://schemas.microsoft.com/office/drawing/2014/main" id="{F566CCA7-084E-1EAC-7B03-14571CD3AAA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7554" y="6679580"/>
            <a:ext cx="794485" cy="144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
            <a:extLst>
              <a:ext uri="{FF2B5EF4-FFF2-40B4-BE49-F238E27FC236}">
                <a16:creationId xmlns:a16="http://schemas.microsoft.com/office/drawing/2014/main" id="{9926ACCE-A37B-41DF-2DE8-961DCA5770B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837" y="6679580"/>
            <a:ext cx="720001" cy="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437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1D3565-59FB-9350-FF8E-E74D9F51D46D}"/>
              </a:ext>
            </a:extLst>
          </p:cNvPr>
          <p:cNvSpPr>
            <a:spLocks noGrp="1"/>
          </p:cNvSpPr>
          <p:nvPr>
            <p:ph type="title"/>
          </p:nvPr>
        </p:nvSpPr>
        <p:spPr>
          <a:xfrm>
            <a:off x="0" y="115854"/>
            <a:ext cx="11778917" cy="1130968"/>
          </a:xfrm>
        </p:spPr>
        <p:txBody>
          <a:bodyPr>
            <a:noAutofit/>
          </a:bodyPr>
          <a:lstStyle/>
          <a:p>
            <a:r>
              <a:rPr lang="en-GB" sz="8800" dirty="0"/>
              <a:t>3. </a:t>
            </a:r>
            <a:r>
              <a:rPr lang="en-GB" b="1" dirty="0"/>
              <a:t>GBOV-SYN-GPR</a:t>
            </a:r>
            <a:br>
              <a:rPr lang="en-GB" sz="3200" dirty="0"/>
            </a:br>
            <a:endParaRPr lang="en-GB" sz="3200" b="1" dirty="0"/>
          </a:p>
        </p:txBody>
      </p:sp>
      <p:sp>
        <p:nvSpPr>
          <p:cNvPr id="10" name="CuadroTexto 9">
            <a:extLst>
              <a:ext uri="{FF2B5EF4-FFF2-40B4-BE49-F238E27FC236}">
                <a16:creationId xmlns:a16="http://schemas.microsoft.com/office/drawing/2014/main" id="{CB78BB7B-A71F-383D-F808-E4061DD159E4}"/>
              </a:ext>
            </a:extLst>
          </p:cNvPr>
          <p:cNvSpPr txBox="1"/>
          <p:nvPr/>
        </p:nvSpPr>
        <p:spPr>
          <a:xfrm>
            <a:off x="158416" y="1453960"/>
            <a:ext cx="11165514" cy="5232202"/>
          </a:xfrm>
          <a:prstGeom prst="rect">
            <a:avLst/>
          </a:prstGeom>
          <a:noFill/>
        </p:spPr>
        <p:txBody>
          <a:bodyPr wrap="square" rtlCol="0">
            <a:spAutoFit/>
          </a:bodyPr>
          <a:lstStyle/>
          <a:p>
            <a:r>
              <a:rPr lang="en-GB" sz="1600" b="1" dirty="0"/>
              <a:t>🛰️ Sentinel-3 SYNERGY (SY_2_SYN)</a:t>
            </a:r>
          </a:p>
          <a:p>
            <a:pPr marL="171450" indent="-171450">
              <a:buFont typeface="Arial" panose="020B0604020202020204" pitchFamily="34" charset="0"/>
              <a:buChar char="•"/>
            </a:pPr>
            <a:r>
              <a:rPr lang="en-GB" sz="1600" dirty="0"/>
              <a:t>OLCI + SLSTR fusion at 300 m</a:t>
            </a:r>
          </a:p>
          <a:p>
            <a:pPr marL="171450" indent="-171450">
              <a:buFont typeface="Arial" panose="020B0604020202020204" pitchFamily="34" charset="0"/>
              <a:buChar char="•"/>
            </a:pPr>
            <a:r>
              <a:rPr lang="en-GB" sz="1600" dirty="0"/>
              <a:t>BRDF-normalized surface reflectance</a:t>
            </a:r>
          </a:p>
          <a:p>
            <a:pPr marL="171450" indent="-171450">
              <a:buFont typeface="Arial" panose="020B0604020202020204" pitchFamily="34" charset="0"/>
              <a:buChar char="•"/>
            </a:pPr>
            <a:r>
              <a:rPr lang="en-GB" sz="1600" dirty="0"/>
              <a:t>Improved basis for vegetation trait retrieval</a:t>
            </a:r>
          </a:p>
          <a:p>
            <a:endParaRPr lang="en-GB" sz="1600" dirty="0"/>
          </a:p>
          <a:p>
            <a:r>
              <a:rPr lang="en-GB" sz="1600" b="1" dirty="0"/>
              <a:t>🌿 Vegetation Traits Need Reliability</a:t>
            </a:r>
          </a:p>
          <a:p>
            <a:pPr marL="171450" indent="-171450">
              <a:buFont typeface="Arial" panose="020B0604020202020204" pitchFamily="34" charset="0"/>
              <a:buChar char="•"/>
            </a:pPr>
            <a:r>
              <a:rPr lang="en-GB" sz="1600" dirty="0"/>
              <a:t>LAI, FAPAR, FVC critical for ecosystem monitoring &amp; FLEX</a:t>
            </a:r>
          </a:p>
          <a:p>
            <a:pPr marL="171450" indent="-171450">
              <a:buFont typeface="Arial" panose="020B0604020202020204" pitchFamily="34" charset="0"/>
              <a:buChar char="•"/>
            </a:pPr>
            <a:r>
              <a:rPr lang="en-GB" sz="1600" dirty="0"/>
              <a:t>Users require </a:t>
            </a:r>
            <a:r>
              <a:rPr lang="en-GB" sz="1600" b="1" dirty="0"/>
              <a:t>uncertainty-aware products</a:t>
            </a:r>
            <a:br>
              <a:rPr lang="en-GB" sz="1600" dirty="0"/>
            </a:br>
            <a:endParaRPr lang="en-GB" sz="1600" dirty="0"/>
          </a:p>
          <a:p>
            <a:r>
              <a:rPr lang="en-GB" sz="1600" b="1" dirty="0"/>
              <a:t>📏 GBOV as Training Resource</a:t>
            </a:r>
          </a:p>
          <a:p>
            <a:pPr marL="171450" indent="-171450">
              <a:buFont typeface="Arial" panose="020B0604020202020204" pitchFamily="34" charset="0"/>
              <a:buChar char="•"/>
            </a:pPr>
            <a:r>
              <a:rPr lang="en-GB" sz="1600" dirty="0"/>
              <a:t>Harmonized, upscaled in situ reference data</a:t>
            </a:r>
          </a:p>
          <a:p>
            <a:pPr marL="171450" indent="-171450">
              <a:buFont typeface="Arial" panose="020B0604020202020204" pitchFamily="34" charset="0"/>
              <a:buChar char="•"/>
            </a:pPr>
            <a:r>
              <a:rPr lang="en-GB" sz="1600" dirty="0"/>
              <a:t>Multi-biome, multi-year coverage</a:t>
            </a:r>
          </a:p>
          <a:p>
            <a:pPr marL="171450" indent="-171450">
              <a:buFont typeface="Arial" panose="020B0604020202020204" pitchFamily="34" charset="0"/>
              <a:buChar char="•"/>
            </a:pPr>
            <a:r>
              <a:rPr lang="en-GB" sz="1600" dirty="0"/>
              <a:t>Enables empirical model calibration</a:t>
            </a:r>
          </a:p>
          <a:p>
            <a:endParaRPr lang="en-GB" sz="1600" dirty="0"/>
          </a:p>
          <a:p>
            <a:r>
              <a:rPr lang="en-GB" sz="1600" b="1" dirty="0"/>
              <a:t>🤖 Uncertainty propagation</a:t>
            </a:r>
          </a:p>
          <a:p>
            <a:pPr marL="171450" indent="-171450">
              <a:buFont typeface="Arial" panose="020B0604020202020204" pitchFamily="34" charset="0"/>
              <a:buChar char="•"/>
            </a:pPr>
            <a:r>
              <a:rPr lang="en-GB" sz="1600" dirty="0"/>
              <a:t>Train </a:t>
            </a:r>
            <a:r>
              <a:rPr lang="en-GB" sz="1600" b="1" dirty="0"/>
              <a:t>GPR models</a:t>
            </a:r>
            <a:r>
              <a:rPr lang="en-GB" sz="1600" dirty="0"/>
              <a:t> directly on GBOV + SY_2_SYN</a:t>
            </a:r>
          </a:p>
          <a:p>
            <a:pPr marL="171450" indent="-171450">
              <a:buFont typeface="Arial" panose="020B0604020202020204" pitchFamily="34" charset="0"/>
              <a:buChar char="•"/>
            </a:pPr>
            <a:r>
              <a:rPr lang="en-GB" sz="1600" dirty="0"/>
              <a:t>Explicit decomposition of:</a:t>
            </a:r>
          </a:p>
          <a:p>
            <a:pPr marL="628650" lvl="1" indent="-171450">
              <a:buFont typeface="Arial" panose="020B0604020202020204" pitchFamily="34" charset="0"/>
              <a:buChar char="•"/>
            </a:pPr>
            <a:r>
              <a:rPr lang="en-GB" sz="1600" dirty="0"/>
              <a:t>🌫️ </a:t>
            </a:r>
            <a:r>
              <a:rPr lang="en-GB" sz="1600" b="1" dirty="0"/>
              <a:t>Aleatoric</a:t>
            </a:r>
            <a:r>
              <a:rPr lang="en-GB" sz="1600" dirty="0"/>
              <a:t> uncertainty: </a:t>
            </a:r>
            <a:r>
              <a:rPr lang="en-GB" sz="1600" b="1" dirty="0"/>
              <a:t>radiometric</a:t>
            </a:r>
            <a:r>
              <a:rPr lang="en-GB" sz="1600" dirty="0"/>
              <a:t> </a:t>
            </a:r>
            <a:r>
              <a:rPr lang="en-GB" sz="1600" b="1" dirty="0"/>
              <a:t>measurement (noise)-based</a:t>
            </a:r>
          </a:p>
          <a:p>
            <a:pPr marL="628650" lvl="1" indent="-171450">
              <a:buFont typeface="Arial" panose="020B0604020202020204" pitchFamily="34" charset="0"/>
              <a:buChar char="•"/>
            </a:pPr>
            <a:r>
              <a:rPr lang="en-GB" sz="1600" dirty="0"/>
              <a:t>🧠 </a:t>
            </a:r>
            <a:r>
              <a:rPr lang="en-GB" sz="1600" b="1" dirty="0"/>
              <a:t>Epistemic</a:t>
            </a:r>
            <a:r>
              <a:rPr lang="en-GB" sz="1600" dirty="0"/>
              <a:t> uncertainty: </a:t>
            </a:r>
            <a:r>
              <a:rPr lang="en-GB" sz="1600" b="1" dirty="0"/>
              <a:t>model-based</a:t>
            </a:r>
          </a:p>
          <a:p>
            <a:pPr>
              <a:spcBef>
                <a:spcPts val="1200"/>
              </a:spcBef>
            </a:pPr>
            <a:r>
              <a:rPr lang="en-GB" sz="2000" b="1" dirty="0"/>
              <a:t>🎯 Goal: Deliver scalable, uncertainty-quantified vegetation trait products from SY_2_SYN.</a:t>
            </a:r>
            <a:endParaRPr lang="en-GB" sz="1600" dirty="0"/>
          </a:p>
        </p:txBody>
      </p:sp>
      <p:sp>
        <p:nvSpPr>
          <p:cNvPr id="12" name="CuadroTexto 11">
            <a:extLst>
              <a:ext uri="{FF2B5EF4-FFF2-40B4-BE49-F238E27FC236}">
                <a16:creationId xmlns:a16="http://schemas.microsoft.com/office/drawing/2014/main" id="{B9B107C9-7FA0-053F-4994-B3AC22A3CD80}"/>
              </a:ext>
            </a:extLst>
          </p:cNvPr>
          <p:cNvSpPr txBox="1"/>
          <p:nvPr/>
        </p:nvSpPr>
        <p:spPr>
          <a:xfrm>
            <a:off x="178468" y="873707"/>
            <a:ext cx="7211827" cy="707886"/>
          </a:xfrm>
          <a:prstGeom prst="rect">
            <a:avLst/>
          </a:prstGeom>
          <a:noFill/>
        </p:spPr>
        <p:txBody>
          <a:bodyPr wrap="square">
            <a:spAutoFit/>
          </a:bodyPr>
          <a:lstStyle/>
          <a:p>
            <a:r>
              <a:rPr lang="en-GB" sz="2000" dirty="0"/>
              <a:t>→ GPR </a:t>
            </a:r>
            <a:r>
              <a:rPr lang="en-GB" sz="2000" b="1" dirty="0">
                <a:solidFill>
                  <a:schemeClr val="tx2">
                    <a:lumMod val="90000"/>
                    <a:lumOff val="10000"/>
                  </a:schemeClr>
                </a:solidFill>
              </a:rPr>
              <a:t>empirical</a:t>
            </a:r>
            <a:r>
              <a:rPr lang="en-GB" sz="2000" dirty="0"/>
              <a:t> models trained on upscaled </a:t>
            </a:r>
            <a:r>
              <a:rPr lang="en-GB" sz="2000" b="1" dirty="0"/>
              <a:t>GBOV reference data</a:t>
            </a:r>
            <a:endParaRPr lang="en-GB" sz="2000" dirty="0"/>
          </a:p>
        </p:txBody>
      </p:sp>
      <p:pic>
        <p:nvPicPr>
          <p:cNvPr id="3" name="Picture 2" descr="Welcome | EODC Public Wiki">
            <a:extLst>
              <a:ext uri="{FF2B5EF4-FFF2-40B4-BE49-F238E27FC236}">
                <a16:creationId xmlns:a16="http://schemas.microsoft.com/office/drawing/2014/main" id="{C8824531-F28E-1801-CE2D-511062BA93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9894" y="155582"/>
            <a:ext cx="916883" cy="6253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elease of the new CDSE STAC catalogue | Copernicus Data Space Ecosystem">
            <a:extLst>
              <a:ext uri="{FF2B5EF4-FFF2-40B4-BE49-F238E27FC236}">
                <a16:creationId xmlns:a16="http://schemas.microsoft.com/office/drawing/2014/main" id="{F9AD6767-BEBA-608E-F3DA-5819C22F00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101" y="136150"/>
            <a:ext cx="1370563" cy="71726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08468E1A-DEED-21DB-C09C-F1D442E599EB}"/>
              </a:ext>
            </a:extLst>
          </p:cNvPr>
          <p:cNvSpPr txBox="1"/>
          <p:nvPr/>
        </p:nvSpPr>
        <p:spPr>
          <a:xfrm>
            <a:off x="2571564" y="6635798"/>
            <a:ext cx="9601774" cy="200055"/>
          </a:xfrm>
          <a:prstGeom prst="rect">
            <a:avLst/>
          </a:prstGeom>
          <a:noFill/>
        </p:spPr>
        <p:txBody>
          <a:bodyPr wrap="square">
            <a:spAutoFit/>
          </a:bodyPr>
          <a:lstStyle/>
          <a:p>
            <a:r>
              <a:rPr lang="en-GB" sz="700" b="1" dirty="0">
                <a:solidFill>
                  <a:srgbClr val="222222"/>
                </a:solidFill>
                <a:latin typeface="Helvetica Neue"/>
              </a:rPr>
              <a:t>Reyes-Muñoz P</a:t>
            </a:r>
            <a:r>
              <a:rPr lang="en-GB" sz="700" dirty="0">
                <a:solidFill>
                  <a:srgbClr val="222222"/>
                </a:solidFill>
                <a:latin typeface="Helvetica Neue"/>
              </a:rPr>
              <a:t>., </a:t>
            </a:r>
            <a:r>
              <a:rPr lang="en-GB" sz="700" b="0" i="0" dirty="0">
                <a:solidFill>
                  <a:srgbClr val="222222"/>
                </a:solidFill>
                <a:effectLst/>
                <a:latin typeface="Helvetica Neue"/>
              </a:rPr>
              <a:t>De Clerck E., </a:t>
            </a:r>
            <a:r>
              <a:rPr lang="en-GB" sz="700" dirty="0">
                <a:solidFill>
                  <a:srgbClr val="222222"/>
                </a:solidFill>
                <a:latin typeface="Helvetica Neue"/>
              </a:rPr>
              <a:t>Zhang Y., García Soria J.L., </a:t>
            </a:r>
            <a:r>
              <a:rPr lang="en-GB" sz="700" b="0" i="0" dirty="0">
                <a:solidFill>
                  <a:srgbClr val="222222"/>
                </a:solidFill>
                <a:effectLst/>
                <a:latin typeface="Helvetica Neue"/>
              </a:rPr>
              <a:t>Brown L., Morata M., </a:t>
            </a:r>
            <a:r>
              <a:rPr lang="en-GB" sz="700" b="0" i="0" dirty="0" err="1">
                <a:solidFill>
                  <a:srgbClr val="222222"/>
                </a:solidFill>
                <a:effectLst/>
                <a:latin typeface="Helvetica Neue"/>
              </a:rPr>
              <a:t>Tenjo</a:t>
            </a:r>
            <a:r>
              <a:rPr lang="en-GB" sz="700" b="0" i="0" dirty="0">
                <a:solidFill>
                  <a:srgbClr val="222222"/>
                </a:solidFill>
                <a:effectLst/>
                <a:latin typeface="Helvetica Neue"/>
              </a:rPr>
              <a:t> C., Verrelst J. GBOV-Trained Gaussian Process Models for Sentinel-3 SYN Vegetation Traits with Decomposed Uncertainty Quantification</a:t>
            </a:r>
            <a:r>
              <a:rPr lang="en-GB" sz="700" i="1" dirty="0">
                <a:solidFill>
                  <a:srgbClr val="222222"/>
                </a:solidFill>
                <a:latin typeface="Helvetica Neue"/>
              </a:rPr>
              <a:t>.</a:t>
            </a:r>
            <a:r>
              <a:rPr lang="en-GB" sz="700" b="0" i="1" dirty="0">
                <a:solidFill>
                  <a:srgbClr val="222222"/>
                </a:solidFill>
                <a:effectLst/>
                <a:latin typeface="Helvetica Neue"/>
              </a:rPr>
              <a:t>  In review</a:t>
            </a:r>
            <a:r>
              <a:rPr lang="en-GB" sz="700" b="0" i="0" dirty="0">
                <a:solidFill>
                  <a:srgbClr val="222222"/>
                </a:solidFill>
                <a:effectLst/>
                <a:latin typeface="Helvetica Neue"/>
              </a:rPr>
              <a:t>.</a:t>
            </a:r>
            <a:endParaRPr lang="en-GB" sz="700" dirty="0"/>
          </a:p>
        </p:txBody>
      </p:sp>
      <p:pic>
        <p:nvPicPr>
          <p:cNvPr id="9" name="Marcador de contenido 8" descr="Interfaz de usuario gráfica, Aplicación&#10;&#10;El contenido generado por IA puede ser incorrecto.">
            <a:extLst>
              <a:ext uri="{FF2B5EF4-FFF2-40B4-BE49-F238E27FC236}">
                <a16:creationId xmlns:a16="http://schemas.microsoft.com/office/drawing/2014/main" id="{FADBA621-2B32-06AC-B9A3-F4858F810465}"/>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rcRect l="2892" r="2356"/>
          <a:stretch>
            <a:fillRect/>
          </a:stretch>
        </p:blipFill>
        <p:spPr>
          <a:xfrm>
            <a:off x="7248431" y="780926"/>
            <a:ext cx="4880138" cy="2927881"/>
          </a:xfrm>
          <a:prstGeom prst="rect">
            <a:avLst/>
          </a:prstGeom>
        </p:spPr>
      </p:pic>
      <p:pic>
        <p:nvPicPr>
          <p:cNvPr id="7" name="Picture 2" descr="flexinel">
            <a:extLst>
              <a:ext uri="{FF2B5EF4-FFF2-40B4-BE49-F238E27FC236}">
                <a16:creationId xmlns:a16="http://schemas.microsoft.com/office/drawing/2014/main" id="{04F672EF-B1C8-C79A-3364-1689A97393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554" y="6679580"/>
            <a:ext cx="794485" cy="144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ogo">
            <a:extLst>
              <a:ext uri="{FF2B5EF4-FFF2-40B4-BE49-F238E27FC236}">
                <a16:creationId xmlns:a16="http://schemas.microsoft.com/office/drawing/2014/main" id="{C8B15C09-5600-F2A7-DDDF-73F63C01B13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37" y="6679580"/>
            <a:ext cx="720001" cy="144000"/>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5">
            <a:extLst>
              <a:ext uri="{FF2B5EF4-FFF2-40B4-BE49-F238E27FC236}">
                <a16:creationId xmlns:a16="http://schemas.microsoft.com/office/drawing/2014/main" id="{42F69069-C78A-95F9-945B-856EF6087467}"/>
              </a:ext>
            </a:extLst>
          </p:cNvPr>
          <p:cNvSpPr txBox="1"/>
          <p:nvPr/>
        </p:nvSpPr>
        <p:spPr>
          <a:xfrm>
            <a:off x="9257395" y="342814"/>
            <a:ext cx="1186543" cy="369332"/>
          </a:xfrm>
          <a:prstGeom prst="rect">
            <a:avLst/>
          </a:prstGeom>
          <a:noFill/>
        </p:spPr>
        <p:txBody>
          <a:bodyPr wrap="none" rtlCol="0">
            <a:spAutoFit/>
          </a:bodyPr>
          <a:lstStyle/>
          <a:p>
            <a:r>
              <a:rPr lang="es-ES" b="1" dirty="0" err="1"/>
              <a:t>Workflow</a:t>
            </a:r>
            <a:endParaRPr lang="en-GB" b="1" dirty="0"/>
          </a:p>
        </p:txBody>
      </p:sp>
      <p:pic>
        <p:nvPicPr>
          <p:cNvPr id="13" name="Picture 12">
            <a:extLst>
              <a:ext uri="{FF2B5EF4-FFF2-40B4-BE49-F238E27FC236}">
                <a16:creationId xmlns:a16="http://schemas.microsoft.com/office/drawing/2014/main" id="{212A31D7-ED49-A474-E3A9-DD0A119346E5}"/>
              </a:ext>
            </a:extLst>
          </p:cNvPr>
          <p:cNvPicPr>
            <a:picLocks noChangeAspect="1"/>
          </p:cNvPicPr>
          <p:nvPr/>
        </p:nvPicPr>
        <p:blipFill>
          <a:blip r:embed="rId8"/>
          <a:stretch>
            <a:fillRect/>
          </a:stretch>
        </p:blipFill>
        <p:spPr>
          <a:xfrm>
            <a:off x="5497411" y="1264085"/>
            <a:ext cx="1276846" cy="272758"/>
          </a:xfrm>
          <a:prstGeom prst="rect">
            <a:avLst/>
          </a:prstGeom>
        </p:spPr>
      </p:pic>
      <p:pic>
        <p:nvPicPr>
          <p:cNvPr id="14" name="Picture 13">
            <a:extLst>
              <a:ext uri="{FF2B5EF4-FFF2-40B4-BE49-F238E27FC236}">
                <a16:creationId xmlns:a16="http://schemas.microsoft.com/office/drawing/2014/main" id="{21ACD7F8-F381-52D9-9514-D3161FB0D2E5}"/>
              </a:ext>
            </a:extLst>
          </p:cNvPr>
          <p:cNvPicPr>
            <a:picLocks noChangeAspect="1"/>
          </p:cNvPicPr>
          <p:nvPr/>
        </p:nvPicPr>
        <p:blipFill>
          <a:blip r:embed="rId9"/>
          <a:stretch>
            <a:fillRect/>
          </a:stretch>
        </p:blipFill>
        <p:spPr>
          <a:xfrm>
            <a:off x="7390295" y="3655315"/>
            <a:ext cx="4783044" cy="2690462"/>
          </a:xfrm>
          <a:prstGeom prst="rect">
            <a:avLst/>
          </a:prstGeom>
        </p:spPr>
      </p:pic>
    </p:spTree>
    <p:extLst>
      <p:ext uri="{BB962C8B-B14F-4D97-AF65-F5344CB8AC3E}">
        <p14:creationId xmlns:p14="http://schemas.microsoft.com/office/powerpoint/2010/main" val="2938590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9D9810-2B08-110E-55EE-F66DA30612E9}"/>
              </a:ext>
            </a:extLst>
          </p:cNvPr>
          <p:cNvSpPr>
            <a:spLocks noGrp="1"/>
          </p:cNvSpPr>
          <p:nvPr>
            <p:ph type="title"/>
          </p:nvPr>
        </p:nvSpPr>
        <p:spPr>
          <a:xfrm>
            <a:off x="0" y="22803"/>
            <a:ext cx="5617521" cy="716871"/>
          </a:xfrm>
        </p:spPr>
        <p:txBody>
          <a:bodyPr>
            <a:normAutofit/>
          </a:bodyPr>
          <a:lstStyle/>
          <a:p>
            <a:r>
              <a:rPr lang="es-ES" sz="3600" b="1" dirty="0"/>
              <a:t>GBOV data </a:t>
            </a:r>
            <a:r>
              <a:rPr lang="es-ES" sz="3600" b="1" dirty="0" err="1"/>
              <a:t>distribution</a:t>
            </a:r>
            <a:endParaRPr lang="es-ES" sz="3600" b="1" dirty="0"/>
          </a:p>
        </p:txBody>
      </p:sp>
      <p:pic>
        <p:nvPicPr>
          <p:cNvPr id="4" name="Marcador de contenido 3" descr="Gráfico, Histograma&#10;&#10;El contenido generado por IA puede ser incorrecto.">
            <a:extLst>
              <a:ext uri="{FF2B5EF4-FFF2-40B4-BE49-F238E27FC236}">
                <a16:creationId xmlns:a16="http://schemas.microsoft.com/office/drawing/2014/main" id="{71394780-EEB2-FF46-E710-86CA33EE9F23}"/>
              </a:ext>
            </a:extLst>
          </p:cNvPr>
          <p:cNvPicPr>
            <a:picLocks noGrp="1" noChangeAspect="1"/>
          </p:cNvPicPr>
          <p:nvPr>
            <p:ph idx="1"/>
          </p:nvPr>
        </p:nvPicPr>
        <p:blipFill>
          <a:blip r:embed="rId3"/>
          <a:srcRect t="4187"/>
          <a:stretch>
            <a:fillRect/>
          </a:stretch>
        </p:blipFill>
        <p:spPr>
          <a:xfrm>
            <a:off x="0" y="986589"/>
            <a:ext cx="6096000" cy="5692991"/>
          </a:xfrm>
          <a:prstGeom prst="rect">
            <a:avLst/>
          </a:prstGeom>
        </p:spPr>
      </p:pic>
      <p:sp>
        <p:nvSpPr>
          <p:cNvPr id="7" name="CuadroTexto 6">
            <a:extLst>
              <a:ext uri="{FF2B5EF4-FFF2-40B4-BE49-F238E27FC236}">
                <a16:creationId xmlns:a16="http://schemas.microsoft.com/office/drawing/2014/main" id="{8744D442-B202-88CF-D33F-0C8543C0EB45}"/>
              </a:ext>
            </a:extLst>
          </p:cNvPr>
          <p:cNvSpPr txBox="1"/>
          <p:nvPr/>
        </p:nvSpPr>
        <p:spPr>
          <a:xfrm>
            <a:off x="455082" y="772305"/>
            <a:ext cx="2082621" cy="276999"/>
          </a:xfrm>
          <a:prstGeom prst="rect">
            <a:avLst/>
          </a:prstGeom>
          <a:noFill/>
        </p:spPr>
        <p:txBody>
          <a:bodyPr wrap="none" rtlCol="0">
            <a:spAutoFit/>
          </a:bodyPr>
          <a:lstStyle/>
          <a:p>
            <a:r>
              <a:rPr lang="es-ES" sz="1200" b="1" dirty="0" err="1"/>
              <a:t>All</a:t>
            </a:r>
            <a:r>
              <a:rPr lang="es-ES" sz="1200" b="1" dirty="0"/>
              <a:t> data: #5350  </a:t>
            </a:r>
            <a:r>
              <a:rPr lang="en-GB" sz="1200" b="1" dirty="0"/>
              <a:t>(2022–2024)</a:t>
            </a:r>
          </a:p>
        </p:txBody>
      </p:sp>
      <p:sp>
        <p:nvSpPr>
          <p:cNvPr id="8" name="CuadroTexto 7">
            <a:extLst>
              <a:ext uri="{FF2B5EF4-FFF2-40B4-BE49-F238E27FC236}">
                <a16:creationId xmlns:a16="http://schemas.microsoft.com/office/drawing/2014/main" id="{57EBE9BC-2374-0568-7DE7-C532998FF0A7}"/>
              </a:ext>
            </a:extLst>
          </p:cNvPr>
          <p:cNvSpPr txBox="1"/>
          <p:nvPr/>
        </p:nvSpPr>
        <p:spPr>
          <a:xfrm>
            <a:off x="2783672" y="739674"/>
            <a:ext cx="3435556" cy="276999"/>
          </a:xfrm>
          <a:prstGeom prst="rect">
            <a:avLst/>
          </a:prstGeom>
          <a:noFill/>
        </p:spPr>
        <p:txBody>
          <a:bodyPr wrap="none" rtlCol="0">
            <a:spAutoFit/>
          </a:bodyPr>
          <a:lstStyle/>
          <a:p>
            <a:r>
              <a:rPr lang="es-ES" sz="1200" b="1" dirty="0"/>
              <a:t>Spread training (#3650) /</a:t>
            </a:r>
            <a:r>
              <a:rPr lang="es-ES" sz="1200" b="1" dirty="0" err="1"/>
              <a:t>testing</a:t>
            </a:r>
            <a:r>
              <a:rPr lang="es-ES" sz="1200" b="1" dirty="0"/>
              <a:t> (#1700) per PFT</a:t>
            </a:r>
            <a:endParaRPr lang="en-GB" sz="1200" b="1" dirty="0"/>
          </a:p>
        </p:txBody>
      </p:sp>
      <p:pic>
        <p:nvPicPr>
          <p:cNvPr id="10" name="Imagen 9">
            <a:extLst>
              <a:ext uri="{FF2B5EF4-FFF2-40B4-BE49-F238E27FC236}">
                <a16:creationId xmlns:a16="http://schemas.microsoft.com/office/drawing/2014/main" id="{4793676D-BB6B-2096-9BE9-A285B5B71F94}"/>
              </a:ext>
            </a:extLst>
          </p:cNvPr>
          <p:cNvPicPr>
            <a:picLocks noChangeAspect="1"/>
          </p:cNvPicPr>
          <p:nvPr/>
        </p:nvPicPr>
        <p:blipFill>
          <a:blip r:embed="rId4"/>
          <a:stretch>
            <a:fillRect/>
          </a:stretch>
        </p:blipFill>
        <p:spPr>
          <a:xfrm>
            <a:off x="6230201" y="41317"/>
            <a:ext cx="4110900" cy="1541149"/>
          </a:xfrm>
          <a:prstGeom prst="rect">
            <a:avLst/>
          </a:prstGeom>
        </p:spPr>
      </p:pic>
      <p:sp>
        <p:nvSpPr>
          <p:cNvPr id="12" name="CuadroTexto 11">
            <a:extLst>
              <a:ext uri="{FF2B5EF4-FFF2-40B4-BE49-F238E27FC236}">
                <a16:creationId xmlns:a16="http://schemas.microsoft.com/office/drawing/2014/main" id="{8C7BC9DF-4C33-EEAC-5D17-360EA8AA2A43}"/>
              </a:ext>
            </a:extLst>
          </p:cNvPr>
          <p:cNvSpPr txBox="1"/>
          <p:nvPr/>
        </p:nvSpPr>
        <p:spPr>
          <a:xfrm>
            <a:off x="11041039" y="4900073"/>
            <a:ext cx="1164609" cy="1223412"/>
          </a:xfrm>
          <a:prstGeom prst="rect">
            <a:avLst/>
          </a:prstGeom>
          <a:noFill/>
        </p:spPr>
        <p:txBody>
          <a:bodyPr wrap="square">
            <a:spAutoFit/>
          </a:bodyPr>
          <a:lstStyle/>
          <a:p>
            <a:pPr algn="ctr"/>
            <a:r>
              <a:rPr lang="en-GB" sz="1050" dirty="0"/>
              <a:t>Number of cloud-free S3 observations per pixel within the 10 day temporal range 14-23 July 2024</a:t>
            </a:r>
          </a:p>
        </p:txBody>
      </p:sp>
      <p:sp>
        <p:nvSpPr>
          <p:cNvPr id="13" name="CuadroTexto 12">
            <a:extLst>
              <a:ext uri="{FF2B5EF4-FFF2-40B4-BE49-F238E27FC236}">
                <a16:creationId xmlns:a16="http://schemas.microsoft.com/office/drawing/2014/main" id="{0343A25C-92FF-5FBE-74DD-FF5346A53151}"/>
              </a:ext>
            </a:extLst>
          </p:cNvPr>
          <p:cNvSpPr txBox="1"/>
          <p:nvPr/>
        </p:nvSpPr>
        <p:spPr>
          <a:xfrm>
            <a:off x="11020007" y="2097525"/>
            <a:ext cx="1164609" cy="738664"/>
          </a:xfrm>
          <a:prstGeom prst="rect">
            <a:avLst/>
          </a:prstGeom>
          <a:noFill/>
        </p:spPr>
        <p:txBody>
          <a:bodyPr wrap="square">
            <a:spAutoFit/>
          </a:bodyPr>
          <a:lstStyle/>
          <a:p>
            <a:pPr algn="ctr"/>
            <a:r>
              <a:rPr lang="en-GB" sz="1050" dirty="0"/>
              <a:t>Selected areas for aleatoric uncertainty propagation</a:t>
            </a:r>
          </a:p>
        </p:txBody>
      </p:sp>
      <p:sp>
        <p:nvSpPr>
          <p:cNvPr id="14" name="CuadroTexto 13">
            <a:extLst>
              <a:ext uri="{FF2B5EF4-FFF2-40B4-BE49-F238E27FC236}">
                <a16:creationId xmlns:a16="http://schemas.microsoft.com/office/drawing/2014/main" id="{C6226B7B-4E2C-DDC4-39ED-AFC93BEAB200}"/>
              </a:ext>
            </a:extLst>
          </p:cNvPr>
          <p:cNvSpPr txBox="1"/>
          <p:nvPr/>
        </p:nvSpPr>
        <p:spPr>
          <a:xfrm>
            <a:off x="10230038" y="518389"/>
            <a:ext cx="1164609" cy="253916"/>
          </a:xfrm>
          <a:prstGeom prst="rect">
            <a:avLst/>
          </a:prstGeom>
          <a:noFill/>
        </p:spPr>
        <p:txBody>
          <a:bodyPr wrap="square">
            <a:spAutoFit/>
          </a:bodyPr>
          <a:lstStyle/>
          <a:p>
            <a:pPr algn="ctr"/>
            <a:r>
              <a:rPr lang="en-GB" sz="1050" dirty="0"/>
              <a:t>GBOV sites</a:t>
            </a:r>
          </a:p>
        </p:txBody>
      </p:sp>
      <p:pic>
        <p:nvPicPr>
          <p:cNvPr id="3" name="Picture 2" descr="flexinel">
            <a:extLst>
              <a:ext uri="{FF2B5EF4-FFF2-40B4-BE49-F238E27FC236}">
                <a16:creationId xmlns:a16="http://schemas.microsoft.com/office/drawing/2014/main" id="{B36BA4FB-E738-F2E5-605E-C7576941948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554" y="6679580"/>
            <a:ext cx="794485" cy="14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ogo">
            <a:extLst>
              <a:ext uri="{FF2B5EF4-FFF2-40B4-BE49-F238E27FC236}">
                <a16:creationId xmlns:a16="http://schemas.microsoft.com/office/drawing/2014/main" id="{4C93D3FF-D982-EB55-CB11-DE2F21F481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837" y="6679580"/>
            <a:ext cx="720001" cy="144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7D05F21-F229-6A9B-8A3A-C94F4CBBC474}"/>
              </a:ext>
            </a:extLst>
          </p:cNvPr>
          <p:cNvPicPr>
            <a:picLocks noChangeAspect="1"/>
          </p:cNvPicPr>
          <p:nvPr/>
        </p:nvPicPr>
        <p:blipFill>
          <a:blip r:embed="rId7"/>
          <a:stretch>
            <a:fillRect/>
          </a:stretch>
        </p:blipFill>
        <p:spPr>
          <a:xfrm>
            <a:off x="9995808" y="245631"/>
            <a:ext cx="1276846" cy="272758"/>
          </a:xfrm>
          <a:prstGeom prst="rect">
            <a:avLst/>
          </a:prstGeom>
        </p:spPr>
      </p:pic>
      <p:grpSp>
        <p:nvGrpSpPr>
          <p:cNvPr id="15" name="Group 14">
            <a:extLst>
              <a:ext uri="{FF2B5EF4-FFF2-40B4-BE49-F238E27FC236}">
                <a16:creationId xmlns:a16="http://schemas.microsoft.com/office/drawing/2014/main" id="{8969AE59-972B-647E-1C81-18DBFC0B5100}"/>
              </a:ext>
            </a:extLst>
          </p:cNvPr>
          <p:cNvGrpSpPr/>
          <p:nvPr/>
        </p:nvGrpSpPr>
        <p:grpSpPr>
          <a:xfrm>
            <a:off x="6945665" y="1650091"/>
            <a:ext cx="4193830" cy="5158136"/>
            <a:chOff x="6945665" y="1650091"/>
            <a:chExt cx="4193830" cy="5158136"/>
          </a:xfrm>
        </p:grpSpPr>
        <p:pic>
          <p:nvPicPr>
            <p:cNvPr id="5" name="Imagen 4" descr="Mapa&#10;&#10;El contenido generado por IA puede ser incorrecto.">
              <a:extLst>
                <a:ext uri="{FF2B5EF4-FFF2-40B4-BE49-F238E27FC236}">
                  <a16:creationId xmlns:a16="http://schemas.microsoft.com/office/drawing/2014/main" id="{8BD5A8D6-DEF9-BF17-51F5-680972E4F41B}"/>
                </a:ext>
              </a:extLst>
            </p:cNvPr>
            <p:cNvPicPr>
              <a:picLocks noChangeAspect="1"/>
            </p:cNvPicPr>
            <p:nvPr/>
          </p:nvPicPr>
          <p:blipFill>
            <a:blip r:embed="rId8"/>
            <a:srcRect l="7230" r="3894" b="2151"/>
            <a:stretch>
              <a:fillRect/>
            </a:stretch>
          </p:blipFill>
          <p:spPr>
            <a:xfrm>
              <a:off x="6945665" y="1650091"/>
              <a:ext cx="4193830" cy="5158136"/>
            </a:xfrm>
            <a:prstGeom prst="rect">
              <a:avLst/>
            </a:prstGeom>
          </p:spPr>
        </p:pic>
        <p:sp>
          <p:nvSpPr>
            <p:cNvPr id="11" name="TextBox 10">
              <a:extLst>
                <a:ext uri="{FF2B5EF4-FFF2-40B4-BE49-F238E27FC236}">
                  <a16:creationId xmlns:a16="http://schemas.microsoft.com/office/drawing/2014/main" id="{010F44DE-2EE7-7E3F-026C-4849E938CF52}"/>
                </a:ext>
              </a:extLst>
            </p:cNvPr>
            <p:cNvSpPr txBox="1"/>
            <p:nvPr/>
          </p:nvSpPr>
          <p:spPr>
            <a:xfrm>
              <a:off x="7381038" y="4638463"/>
              <a:ext cx="1253869" cy="261610"/>
            </a:xfrm>
            <a:prstGeom prst="rect">
              <a:avLst/>
            </a:prstGeom>
            <a:noFill/>
          </p:spPr>
          <p:txBody>
            <a:bodyPr wrap="none" rtlCol="0">
              <a:spAutoFit/>
            </a:bodyPr>
            <a:lstStyle/>
            <a:p>
              <a:r>
                <a:rPr lang="es-ES" sz="1100" b="1" dirty="0" err="1"/>
                <a:t>Quality</a:t>
              </a:r>
              <a:r>
                <a:rPr lang="es-ES" sz="1100" b="1" dirty="0"/>
                <a:t> </a:t>
              </a:r>
              <a:r>
                <a:rPr lang="es-ES" sz="1100" b="1" dirty="0" err="1"/>
                <a:t>indicator</a:t>
              </a:r>
              <a:endParaRPr lang="nl-NL" sz="1100" b="1" dirty="0"/>
            </a:p>
          </p:txBody>
        </p:sp>
      </p:grpSp>
    </p:spTree>
    <p:extLst>
      <p:ext uri="{BB962C8B-B14F-4D97-AF65-F5344CB8AC3E}">
        <p14:creationId xmlns:p14="http://schemas.microsoft.com/office/powerpoint/2010/main" val="2589944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7FF4F-B4B6-1528-CEAB-F43092526294}"/>
              </a:ext>
            </a:extLst>
          </p:cNvPr>
          <p:cNvSpPr>
            <a:spLocks noGrp="1"/>
          </p:cNvSpPr>
          <p:nvPr>
            <p:ph type="title"/>
          </p:nvPr>
        </p:nvSpPr>
        <p:spPr>
          <a:xfrm>
            <a:off x="0" y="1"/>
            <a:ext cx="12068362" cy="669370"/>
          </a:xfrm>
        </p:spPr>
        <p:txBody>
          <a:bodyPr>
            <a:normAutofit fontScale="90000"/>
          </a:bodyPr>
          <a:lstStyle/>
          <a:p>
            <a:r>
              <a:rPr lang="es-ES" b="1" dirty="0" err="1"/>
              <a:t>Validation</a:t>
            </a:r>
            <a:r>
              <a:rPr lang="es-ES" b="1" dirty="0"/>
              <a:t>  </a:t>
            </a:r>
            <a:r>
              <a:rPr lang="es-ES" b="1" dirty="0" err="1"/>
              <a:t>against</a:t>
            </a:r>
            <a:r>
              <a:rPr lang="es-ES" b="1" dirty="0"/>
              <a:t> </a:t>
            </a:r>
            <a:r>
              <a:rPr lang="es-ES" b="1" dirty="0" err="1"/>
              <a:t>independent</a:t>
            </a:r>
            <a:r>
              <a:rPr lang="es-ES" b="1" dirty="0"/>
              <a:t> GBOV data (#1700)</a:t>
            </a:r>
          </a:p>
        </p:txBody>
      </p:sp>
      <p:pic>
        <p:nvPicPr>
          <p:cNvPr id="4" name="Marcador de contenido 3" descr="Gráfico&#10;&#10;El contenido generado por IA puede ser incorrecto.">
            <a:extLst>
              <a:ext uri="{FF2B5EF4-FFF2-40B4-BE49-F238E27FC236}">
                <a16:creationId xmlns:a16="http://schemas.microsoft.com/office/drawing/2014/main" id="{FC308435-FB54-DA49-1435-886D2A40D4C8}"/>
              </a:ext>
            </a:extLst>
          </p:cNvPr>
          <p:cNvPicPr>
            <a:picLocks noGrp="1" noChangeAspect="1"/>
          </p:cNvPicPr>
          <p:nvPr>
            <p:ph idx="1"/>
          </p:nvPr>
        </p:nvPicPr>
        <p:blipFill>
          <a:blip r:embed="rId3"/>
          <a:srcRect t="7048" r="983" b="4135"/>
          <a:stretch>
            <a:fillRect/>
          </a:stretch>
        </p:blipFill>
        <p:spPr>
          <a:xfrm>
            <a:off x="137431" y="1114028"/>
            <a:ext cx="11930931" cy="3034893"/>
          </a:xfrm>
          <a:prstGeom prst="rect">
            <a:avLst/>
          </a:prstGeom>
        </p:spPr>
      </p:pic>
      <p:sp>
        <p:nvSpPr>
          <p:cNvPr id="3" name="CuadroTexto 2">
            <a:extLst>
              <a:ext uri="{FF2B5EF4-FFF2-40B4-BE49-F238E27FC236}">
                <a16:creationId xmlns:a16="http://schemas.microsoft.com/office/drawing/2014/main" id="{EDBD1108-820B-7F53-5484-BC1513BF156C}"/>
              </a:ext>
            </a:extLst>
          </p:cNvPr>
          <p:cNvSpPr txBox="1"/>
          <p:nvPr/>
        </p:nvSpPr>
        <p:spPr>
          <a:xfrm>
            <a:off x="5281239" y="824998"/>
            <a:ext cx="1851789" cy="461665"/>
          </a:xfrm>
          <a:prstGeom prst="rect">
            <a:avLst/>
          </a:prstGeom>
          <a:noFill/>
        </p:spPr>
        <p:txBody>
          <a:bodyPr wrap="none" rtlCol="0">
            <a:spAutoFit/>
          </a:bodyPr>
          <a:lstStyle/>
          <a:p>
            <a:r>
              <a:rPr lang="es-ES" sz="2400" b="1" dirty="0"/>
              <a:t>FAPAR (µ,</a:t>
            </a:r>
            <a:r>
              <a:rPr lang="el-GR" sz="2400" b="1" dirty="0"/>
              <a:t> σ</a:t>
            </a:r>
            <a:r>
              <a:rPr lang="es-ES" sz="2400" b="1" dirty="0"/>
              <a:t>)</a:t>
            </a:r>
            <a:endParaRPr lang="en-GB" sz="2400" b="1" dirty="0"/>
          </a:p>
        </p:txBody>
      </p:sp>
      <p:sp>
        <p:nvSpPr>
          <p:cNvPr id="5" name="CuadroTexto 4">
            <a:extLst>
              <a:ext uri="{FF2B5EF4-FFF2-40B4-BE49-F238E27FC236}">
                <a16:creationId xmlns:a16="http://schemas.microsoft.com/office/drawing/2014/main" id="{2FB90138-F6BC-6E46-59FE-FEE6CE519026}"/>
              </a:ext>
            </a:extLst>
          </p:cNvPr>
          <p:cNvSpPr txBox="1"/>
          <p:nvPr/>
        </p:nvSpPr>
        <p:spPr>
          <a:xfrm>
            <a:off x="8982336" y="824998"/>
            <a:ext cx="1515158" cy="461665"/>
          </a:xfrm>
          <a:prstGeom prst="rect">
            <a:avLst/>
          </a:prstGeom>
          <a:noFill/>
        </p:spPr>
        <p:txBody>
          <a:bodyPr wrap="none" rtlCol="0">
            <a:spAutoFit/>
          </a:bodyPr>
          <a:lstStyle/>
          <a:p>
            <a:r>
              <a:rPr lang="es-ES" sz="2400" b="1" dirty="0"/>
              <a:t>FVC (µ,</a:t>
            </a:r>
            <a:r>
              <a:rPr lang="el-GR" sz="2400" b="1" dirty="0"/>
              <a:t> σ</a:t>
            </a:r>
            <a:r>
              <a:rPr lang="es-ES" sz="2400" b="1" dirty="0"/>
              <a:t>)</a:t>
            </a:r>
            <a:endParaRPr lang="en-GB" sz="2400" b="1" dirty="0"/>
          </a:p>
        </p:txBody>
      </p:sp>
      <p:sp>
        <p:nvSpPr>
          <p:cNvPr id="6" name="CuadroTexto 5">
            <a:extLst>
              <a:ext uri="{FF2B5EF4-FFF2-40B4-BE49-F238E27FC236}">
                <a16:creationId xmlns:a16="http://schemas.microsoft.com/office/drawing/2014/main" id="{883C1309-60BC-BB00-F5E8-C3DC03AA4BED}"/>
              </a:ext>
            </a:extLst>
          </p:cNvPr>
          <p:cNvSpPr txBox="1"/>
          <p:nvPr/>
        </p:nvSpPr>
        <p:spPr>
          <a:xfrm>
            <a:off x="1648384" y="824998"/>
            <a:ext cx="1390124" cy="461665"/>
          </a:xfrm>
          <a:prstGeom prst="rect">
            <a:avLst/>
          </a:prstGeom>
          <a:noFill/>
        </p:spPr>
        <p:txBody>
          <a:bodyPr wrap="none" rtlCol="0">
            <a:spAutoFit/>
          </a:bodyPr>
          <a:lstStyle/>
          <a:p>
            <a:r>
              <a:rPr lang="es-ES" sz="2400" b="1" dirty="0"/>
              <a:t>LAI (µ,</a:t>
            </a:r>
            <a:r>
              <a:rPr lang="el-GR" sz="2400" b="1" dirty="0"/>
              <a:t> σ</a:t>
            </a:r>
            <a:r>
              <a:rPr lang="es-ES" sz="2400" b="1" dirty="0"/>
              <a:t>)</a:t>
            </a:r>
            <a:endParaRPr lang="en-GB" sz="2400" b="1" dirty="0"/>
          </a:p>
        </p:txBody>
      </p:sp>
      <p:sp>
        <p:nvSpPr>
          <p:cNvPr id="7" name="CuadroTexto 6">
            <a:extLst>
              <a:ext uri="{FF2B5EF4-FFF2-40B4-BE49-F238E27FC236}">
                <a16:creationId xmlns:a16="http://schemas.microsoft.com/office/drawing/2014/main" id="{F5895EB6-7AB4-5CFF-72FB-884055EA7154}"/>
              </a:ext>
            </a:extLst>
          </p:cNvPr>
          <p:cNvSpPr txBox="1"/>
          <p:nvPr/>
        </p:nvSpPr>
        <p:spPr>
          <a:xfrm>
            <a:off x="137431" y="4169363"/>
            <a:ext cx="3599101" cy="1200329"/>
          </a:xfrm>
          <a:prstGeom prst="rect">
            <a:avLst/>
          </a:prstGeom>
          <a:noFill/>
        </p:spPr>
        <p:txBody>
          <a:bodyPr wrap="square" rtlCol="0">
            <a:spAutoFit/>
          </a:bodyPr>
          <a:lstStyle/>
          <a:p>
            <a:r>
              <a:rPr lang="en-GB" b="1" dirty="0"/>
              <a:t>📈 Strong Overall Agreement</a:t>
            </a:r>
          </a:p>
          <a:p>
            <a:pPr marL="285750" indent="-285750">
              <a:buFont typeface="Arial" panose="020B0604020202020204" pitchFamily="34" charset="0"/>
              <a:buChar char="•"/>
            </a:pPr>
            <a:r>
              <a:rPr lang="en-GB" b="1" dirty="0"/>
              <a:t>LAI:</a:t>
            </a:r>
            <a:r>
              <a:rPr lang="en-GB" dirty="0"/>
              <a:t> R² ≈ 0.68 (RMSE ≈ 0.91)</a:t>
            </a:r>
          </a:p>
          <a:p>
            <a:pPr marL="285750" indent="-285750">
              <a:buFont typeface="Arial" panose="020B0604020202020204" pitchFamily="34" charset="0"/>
              <a:buChar char="•"/>
            </a:pPr>
            <a:r>
              <a:rPr lang="en-GB" b="1" dirty="0"/>
              <a:t>FAPAR:</a:t>
            </a:r>
            <a:r>
              <a:rPr lang="en-GB" dirty="0"/>
              <a:t> R² ≈ 0.67 (RMSE ≈ 0.14)</a:t>
            </a:r>
          </a:p>
          <a:p>
            <a:pPr marL="285750" indent="-285750">
              <a:buFont typeface="Arial" panose="020B0604020202020204" pitchFamily="34" charset="0"/>
              <a:buChar char="•"/>
            </a:pPr>
            <a:r>
              <a:rPr lang="en-GB" b="1" dirty="0"/>
              <a:t>FVC:</a:t>
            </a:r>
            <a:r>
              <a:rPr lang="en-GB" dirty="0"/>
              <a:t> R² ≈ 0.62 (RMSE ≈ 0.16)</a:t>
            </a:r>
          </a:p>
        </p:txBody>
      </p:sp>
      <p:sp>
        <p:nvSpPr>
          <p:cNvPr id="9" name="CuadroTexto 8">
            <a:extLst>
              <a:ext uri="{FF2B5EF4-FFF2-40B4-BE49-F238E27FC236}">
                <a16:creationId xmlns:a16="http://schemas.microsoft.com/office/drawing/2014/main" id="{04BBB063-7D09-E20A-EC74-543FE20A8612}"/>
              </a:ext>
            </a:extLst>
          </p:cNvPr>
          <p:cNvSpPr txBox="1"/>
          <p:nvPr/>
        </p:nvSpPr>
        <p:spPr>
          <a:xfrm>
            <a:off x="148741" y="5319632"/>
            <a:ext cx="6220326" cy="1200329"/>
          </a:xfrm>
          <a:prstGeom prst="rect">
            <a:avLst/>
          </a:prstGeom>
          <a:noFill/>
        </p:spPr>
        <p:txBody>
          <a:bodyPr wrap="square">
            <a:spAutoFit/>
          </a:bodyPr>
          <a:lstStyle/>
          <a:p>
            <a:r>
              <a:rPr lang="en-GB" b="1" dirty="0"/>
              <a:t>🌍 Robust Across Biomes</a:t>
            </a:r>
          </a:p>
          <a:p>
            <a:pPr marL="285750" indent="-285750">
              <a:buFont typeface="Arial" panose="020B0604020202020204" pitchFamily="34" charset="0"/>
              <a:buChar char="•"/>
            </a:pPr>
            <a:r>
              <a:rPr lang="en-GB" dirty="0"/>
              <a:t>Good performance in forests (DBF, ENF, MF)</a:t>
            </a:r>
          </a:p>
          <a:p>
            <a:pPr marL="285750" indent="-285750">
              <a:buFont typeface="Arial" panose="020B0604020202020204" pitchFamily="34" charset="0"/>
              <a:buChar char="•"/>
            </a:pPr>
            <a:r>
              <a:rPr lang="en-GB" dirty="0"/>
              <a:t>Larger spread in croplands &amp; grasslands</a:t>
            </a:r>
          </a:p>
          <a:p>
            <a:pPr marL="285750" indent="-285750">
              <a:buFont typeface="Arial" panose="020B0604020202020204" pitchFamily="34" charset="0"/>
              <a:buChar char="•"/>
            </a:pPr>
            <a:r>
              <a:rPr lang="en-GB" dirty="0"/>
              <a:t>Increased variability at high vegetation density</a:t>
            </a:r>
          </a:p>
        </p:txBody>
      </p:sp>
      <p:sp>
        <p:nvSpPr>
          <p:cNvPr id="11" name="CuadroTexto 10">
            <a:extLst>
              <a:ext uri="{FF2B5EF4-FFF2-40B4-BE49-F238E27FC236}">
                <a16:creationId xmlns:a16="http://schemas.microsoft.com/office/drawing/2014/main" id="{C59CAC33-03BC-8C0F-373D-F9C57A2F1ACB}"/>
              </a:ext>
            </a:extLst>
          </p:cNvPr>
          <p:cNvSpPr txBox="1"/>
          <p:nvPr/>
        </p:nvSpPr>
        <p:spPr>
          <a:xfrm>
            <a:off x="6120064" y="4292195"/>
            <a:ext cx="5719011" cy="923330"/>
          </a:xfrm>
          <a:prstGeom prst="rect">
            <a:avLst/>
          </a:prstGeom>
          <a:noFill/>
        </p:spPr>
        <p:txBody>
          <a:bodyPr wrap="square">
            <a:spAutoFit/>
          </a:bodyPr>
          <a:lstStyle/>
          <a:p>
            <a:r>
              <a:rPr lang="en-GB" b="1" dirty="0"/>
              <a:t>⚖️ Expected Saturation Behaviour</a:t>
            </a:r>
          </a:p>
          <a:p>
            <a:pPr marL="285750" indent="-285750">
              <a:buFont typeface="Arial" panose="020B0604020202020204" pitchFamily="34" charset="0"/>
              <a:buChar char="•"/>
            </a:pPr>
            <a:r>
              <a:rPr lang="en-GB" dirty="0"/>
              <a:t>Slight underestimation at high values</a:t>
            </a:r>
          </a:p>
          <a:p>
            <a:pPr marL="285750" indent="-285750">
              <a:buFont typeface="Arial" panose="020B0604020202020204" pitchFamily="34" charset="0"/>
              <a:buChar char="•"/>
            </a:pPr>
            <a:r>
              <a:rPr lang="en-GB" dirty="0"/>
              <a:t>Typical reflectance-based saturation effects</a:t>
            </a:r>
          </a:p>
        </p:txBody>
      </p:sp>
      <p:sp>
        <p:nvSpPr>
          <p:cNvPr id="13" name="CuadroTexto 12">
            <a:extLst>
              <a:ext uri="{FF2B5EF4-FFF2-40B4-BE49-F238E27FC236}">
                <a16:creationId xmlns:a16="http://schemas.microsoft.com/office/drawing/2014/main" id="{45770AB3-3E10-1A99-7314-210A2341253E}"/>
              </a:ext>
            </a:extLst>
          </p:cNvPr>
          <p:cNvSpPr txBox="1"/>
          <p:nvPr/>
        </p:nvSpPr>
        <p:spPr>
          <a:xfrm>
            <a:off x="6120064" y="5401057"/>
            <a:ext cx="5858307" cy="369332"/>
          </a:xfrm>
          <a:prstGeom prst="rect">
            <a:avLst/>
          </a:prstGeom>
          <a:noFill/>
        </p:spPr>
        <p:txBody>
          <a:bodyPr wrap="square">
            <a:spAutoFit/>
          </a:bodyPr>
          <a:lstStyle/>
          <a:p>
            <a:pPr marL="285750" indent="-285750">
              <a:buFont typeface="Arial" panose="020B0604020202020204" pitchFamily="34" charset="0"/>
              <a:buChar char="•"/>
            </a:pPr>
            <a:r>
              <a:rPr lang="en-GB" b="1" dirty="0"/>
              <a:t>Epistemic uncertainty is Consistent</a:t>
            </a:r>
          </a:p>
        </p:txBody>
      </p:sp>
      <p:pic>
        <p:nvPicPr>
          <p:cNvPr id="8" name="Picture 2" descr="flexinel">
            <a:extLst>
              <a:ext uri="{FF2B5EF4-FFF2-40B4-BE49-F238E27FC236}">
                <a16:creationId xmlns:a16="http://schemas.microsoft.com/office/drawing/2014/main" id="{E0111F8D-9ADE-3014-F61F-233C610E31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554" y="6679580"/>
            <a:ext cx="794485" cy="144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Logo">
            <a:extLst>
              <a:ext uri="{FF2B5EF4-FFF2-40B4-BE49-F238E27FC236}">
                <a16:creationId xmlns:a16="http://schemas.microsoft.com/office/drawing/2014/main" id="{9EA23D91-C9B8-4AA1-C042-5EB76F8820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37" y="6679580"/>
            <a:ext cx="720001" cy="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553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descr="Mapa&#10;&#10;El contenido generado por IA puede ser incorrecto.">
            <a:extLst>
              <a:ext uri="{FF2B5EF4-FFF2-40B4-BE49-F238E27FC236}">
                <a16:creationId xmlns:a16="http://schemas.microsoft.com/office/drawing/2014/main" id="{09E8CB7A-573C-30B1-B9AB-3F448D5AC9FF}"/>
              </a:ext>
            </a:extLst>
          </p:cNvPr>
          <p:cNvPicPr>
            <a:picLocks noGrp="1" noChangeAspect="1"/>
          </p:cNvPicPr>
          <p:nvPr>
            <p:ph idx="1"/>
          </p:nvPr>
        </p:nvPicPr>
        <p:blipFill>
          <a:blip r:embed="rId3"/>
          <a:stretch>
            <a:fillRect/>
          </a:stretch>
        </p:blipFill>
        <p:spPr>
          <a:xfrm>
            <a:off x="0" y="756962"/>
            <a:ext cx="12192000" cy="5915511"/>
          </a:xfrm>
          <a:prstGeom prst="rect">
            <a:avLst/>
          </a:prstGeom>
        </p:spPr>
      </p:pic>
      <p:sp>
        <p:nvSpPr>
          <p:cNvPr id="3" name="CuadroTexto 2">
            <a:extLst>
              <a:ext uri="{FF2B5EF4-FFF2-40B4-BE49-F238E27FC236}">
                <a16:creationId xmlns:a16="http://schemas.microsoft.com/office/drawing/2014/main" id="{09CE8F9E-6209-0DC6-D5F3-8B960A0EE42F}"/>
              </a:ext>
            </a:extLst>
          </p:cNvPr>
          <p:cNvSpPr txBox="1"/>
          <p:nvPr/>
        </p:nvSpPr>
        <p:spPr>
          <a:xfrm>
            <a:off x="2350165" y="208281"/>
            <a:ext cx="1340432" cy="584775"/>
          </a:xfrm>
          <a:prstGeom prst="rect">
            <a:avLst/>
          </a:prstGeom>
          <a:noFill/>
        </p:spPr>
        <p:txBody>
          <a:bodyPr wrap="none" rtlCol="0">
            <a:spAutoFit/>
          </a:bodyPr>
          <a:lstStyle/>
          <a:p>
            <a:r>
              <a:rPr lang="es-ES" sz="3200" b="1" dirty="0"/>
              <a:t>LAI (µ)</a:t>
            </a:r>
            <a:endParaRPr lang="en-GB" sz="3200" b="1" dirty="0"/>
          </a:p>
        </p:txBody>
      </p:sp>
      <p:sp>
        <p:nvSpPr>
          <p:cNvPr id="5" name="CuadroTexto 4">
            <a:extLst>
              <a:ext uri="{FF2B5EF4-FFF2-40B4-BE49-F238E27FC236}">
                <a16:creationId xmlns:a16="http://schemas.microsoft.com/office/drawing/2014/main" id="{B49EC4A9-FB06-4C19-3CF0-D7F4CD94921C}"/>
              </a:ext>
            </a:extLst>
          </p:cNvPr>
          <p:cNvSpPr txBox="1"/>
          <p:nvPr/>
        </p:nvSpPr>
        <p:spPr>
          <a:xfrm>
            <a:off x="8945596" y="208281"/>
            <a:ext cx="1345240" cy="584775"/>
          </a:xfrm>
          <a:prstGeom prst="rect">
            <a:avLst/>
          </a:prstGeom>
          <a:noFill/>
        </p:spPr>
        <p:txBody>
          <a:bodyPr wrap="none" rtlCol="0">
            <a:spAutoFit/>
          </a:bodyPr>
          <a:lstStyle/>
          <a:p>
            <a:r>
              <a:rPr lang="es-ES" sz="3200" b="1" dirty="0"/>
              <a:t>LAI (</a:t>
            </a:r>
            <a:r>
              <a:rPr lang="el-GR" sz="3200" b="1" dirty="0"/>
              <a:t>σ</a:t>
            </a:r>
            <a:r>
              <a:rPr lang="es-ES" sz="3200" b="1" dirty="0"/>
              <a:t>)</a:t>
            </a:r>
            <a:endParaRPr lang="en-GB" sz="3200" b="1" dirty="0"/>
          </a:p>
        </p:txBody>
      </p:sp>
      <p:pic>
        <p:nvPicPr>
          <p:cNvPr id="2" name="Marcador de contenido 3" descr="Mapa&#10;&#10;El contenido generado por IA puede ser incorrecto.">
            <a:extLst>
              <a:ext uri="{FF2B5EF4-FFF2-40B4-BE49-F238E27FC236}">
                <a16:creationId xmlns:a16="http://schemas.microsoft.com/office/drawing/2014/main" id="{71BD720C-AE14-22AC-94D5-8EAE141B431F}"/>
              </a:ext>
            </a:extLst>
          </p:cNvPr>
          <p:cNvPicPr>
            <a:picLocks noChangeAspect="1"/>
          </p:cNvPicPr>
          <p:nvPr/>
        </p:nvPicPr>
        <p:blipFill>
          <a:blip r:embed="rId4"/>
          <a:srcRect r="66222"/>
          <a:stretch>
            <a:fillRect/>
          </a:stretch>
        </p:blipFill>
        <p:spPr>
          <a:xfrm>
            <a:off x="5213060" y="208281"/>
            <a:ext cx="1967934" cy="2047900"/>
          </a:xfrm>
          <a:prstGeom prst="rect">
            <a:avLst/>
          </a:prstGeom>
        </p:spPr>
      </p:pic>
      <p:sp>
        <p:nvSpPr>
          <p:cNvPr id="6" name="CuadroTexto 5">
            <a:extLst>
              <a:ext uri="{FF2B5EF4-FFF2-40B4-BE49-F238E27FC236}">
                <a16:creationId xmlns:a16="http://schemas.microsoft.com/office/drawing/2014/main" id="{DA97AA7E-8CB8-CC10-6C91-0B409396AC45}"/>
              </a:ext>
            </a:extLst>
          </p:cNvPr>
          <p:cNvSpPr txBox="1"/>
          <p:nvPr/>
        </p:nvSpPr>
        <p:spPr>
          <a:xfrm>
            <a:off x="5526810" y="62416"/>
            <a:ext cx="1654184" cy="261610"/>
          </a:xfrm>
          <a:prstGeom prst="rect">
            <a:avLst/>
          </a:prstGeom>
          <a:noFill/>
        </p:spPr>
        <p:txBody>
          <a:bodyPr wrap="square">
            <a:spAutoFit/>
          </a:bodyPr>
          <a:lstStyle/>
          <a:p>
            <a:pPr algn="ctr"/>
            <a:r>
              <a:rPr lang="en-GB" sz="1100" b="1" i="0" u="none" strike="noStrike" baseline="0" dirty="0">
                <a:latin typeface="Arial" panose="020B0604020202020204" pitchFamily="34" charset="0"/>
                <a:cs typeface="Arial" panose="020B0604020202020204" pitchFamily="34" charset="0"/>
              </a:rPr>
              <a:t>Comparison vs CLMS</a:t>
            </a:r>
            <a:endParaRPr lang="en-GB" sz="2400" b="1"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FE87E36F-04A8-323E-D415-C84B11111533}"/>
              </a:ext>
            </a:extLst>
          </p:cNvPr>
          <p:cNvSpPr txBox="1"/>
          <p:nvPr/>
        </p:nvSpPr>
        <p:spPr>
          <a:xfrm>
            <a:off x="5526810" y="6423470"/>
            <a:ext cx="2031478" cy="400110"/>
          </a:xfrm>
          <a:prstGeom prst="rect">
            <a:avLst/>
          </a:prstGeom>
          <a:noFill/>
        </p:spPr>
        <p:txBody>
          <a:bodyPr wrap="square">
            <a:spAutoFit/>
          </a:bodyPr>
          <a:lstStyle/>
          <a:p>
            <a:pPr algn="ctr"/>
            <a:r>
              <a:rPr lang="en-GB" sz="2000" b="1" i="0" u="none" strike="noStrike" baseline="0" dirty="0">
                <a:latin typeface="SFRM1000"/>
              </a:rPr>
              <a:t>14-23 July 2024</a:t>
            </a:r>
            <a:endParaRPr lang="en-GB" sz="2000" b="1" dirty="0"/>
          </a:p>
        </p:txBody>
      </p:sp>
      <p:pic>
        <p:nvPicPr>
          <p:cNvPr id="4" name="Picture 2" descr="flexinel">
            <a:extLst>
              <a:ext uri="{FF2B5EF4-FFF2-40B4-BE49-F238E27FC236}">
                <a16:creationId xmlns:a16="http://schemas.microsoft.com/office/drawing/2014/main" id="{045195BD-518E-A266-EF05-30EC33CAF5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554" y="6679580"/>
            <a:ext cx="794485" cy="144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ogo">
            <a:extLst>
              <a:ext uri="{FF2B5EF4-FFF2-40B4-BE49-F238E27FC236}">
                <a16:creationId xmlns:a16="http://schemas.microsoft.com/office/drawing/2014/main" id="{D858730C-A7C9-101A-9992-5CB1969DF3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837" y="6679580"/>
            <a:ext cx="720001" cy="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B382B-256E-CF17-A9FF-CC5BCDBFB5A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8669D96-A882-0F75-E642-05E1D1FF397C}"/>
              </a:ext>
            </a:extLst>
          </p:cNvPr>
          <p:cNvSpPr>
            <a:spLocks noGrp="1"/>
          </p:cNvSpPr>
          <p:nvPr>
            <p:ph type="title"/>
          </p:nvPr>
        </p:nvSpPr>
        <p:spPr>
          <a:xfrm>
            <a:off x="0" y="18256"/>
            <a:ext cx="7005918" cy="802015"/>
          </a:xfrm>
        </p:spPr>
        <p:txBody>
          <a:bodyPr/>
          <a:lstStyle/>
          <a:p>
            <a:r>
              <a:rPr lang="es-ES" b="1" dirty="0" err="1"/>
              <a:t>Background</a:t>
            </a:r>
            <a:endParaRPr lang="en-GB" b="1" dirty="0"/>
          </a:p>
        </p:txBody>
      </p:sp>
      <p:sp>
        <p:nvSpPr>
          <p:cNvPr id="3" name="Marcador de contenido 2">
            <a:extLst>
              <a:ext uri="{FF2B5EF4-FFF2-40B4-BE49-F238E27FC236}">
                <a16:creationId xmlns:a16="http://schemas.microsoft.com/office/drawing/2014/main" id="{B3D71603-FE9A-BDBF-DC11-565C7D447020}"/>
              </a:ext>
            </a:extLst>
          </p:cNvPr>
          <p:cNvSpPr>
            <a:spLocks noGrp="1"/>
          </p:cNvSpPr>
          <p:nvPr>
            <p:ph idx="1"/>
          </p:nvPr>
        </p:nvSpPr>
        <p:spPr>
          <a:xfrm>
            <a:off x="146145" y="763908"/>
            <a:ext cx="8175614" cy="5900239"/>
          </a:xfrm>
        </p:spPr>
        <p:txBody>
          <a:bodyPr>
            <a:noAutofit/>
          </a:bodyPr>
          <a:lstStyle/>
          <a:p>
            <a:pPr marL="0" indent="0">
              <a:lnSpc>
                <a:spcPct val="140000"/>
              </a:lnSpc>
              <a:buNone/>
            </a:pPr>
            <a:r>
              <a:rPr lang="en-GB" sz="2000" b="1" dirty="0"/>
              <a:t>🌍 FLEX–Sentinel-3 Synergy for Photosynthesis Monitoring</a:t>
            </a:r>
          </a:p>
          <a:p>
            <a:pPr marL="0" indent="0">
              <a:lnSpc>
                <a:spcPct val="140000"/>
              </a:lnSpc>
              <a:buNone/>
            </a:pPr>
            <a:r>
              <a:rPr lang="en-GB" sz="2000" dirty="0"/>
              <a:t>🛰️ </a:t>
            </a:r>
            <a:r>
              <a:rPr lang="en-GB" sz="2000" b="1" dirty="0"/>
              <a:t>FLEX mission: spectrally resolved SIF </a:t>
            </a:r>
            <a:r>
              <a:rPr lang="en-GB" sz="1600" dirty="0"/>
              <a:t>→ Direct observation of photosynthetic function and plant stress</a:t>
            </a:r>
            <a:endParaRPr lang="en-GB" sz="2000" dirty="0"/>
          </a:p>
          <a:p>
            <a:pPr marL="0" indent="0">
              <a:lnSpc>
                <a:spcPct val="140000"/>
              </a:lnSpc>
              <a:buNone/>
            </a:pPr>
            <a:r>
              <a:rPr lang="en-GB" sz="2000" dirty="0"/>
              <a:t>🌱 </a:t>
            </a:r>
            <a:r>
              <a:rPr lang="en-GB" sz="2000" b="1" dirty="0"/>
              <a:t>Sentinel-3: Essential Vegetation Traits (EVTs):</a:t>
            </a:r>
            <a:br>
              <a:rPr lang="en-GB" sz="2000" dirty="0"/>
            </a:br>
            <a:r>
              <a:rPr lang="en-GB" sz="2000" dirty="0"/>
              <a:t>→ Structural, biochemical, and radiative vegetation context</a:t>
            </a:r>
            <a:br>
              <a:rPr lang="en-GB" sz="2000" dirty="0"/>
            </a:br>
            <a:r>
              <a:rPr lang="en-GB" sz="2000" dirty="0"/>
              <a:t>→ Enables uncertainty-aware ecosystem characterization</a:t>
            </a:r>
          </a:p>
          <a:p>
            <a:pPr marL="0" indent="0">
              <a:lnSpc>
                <a:spcPct val="140000"/>
              </a:lnSpc>
              <a:buNone/>
            </a:pPr>
            <a:r>
              <a:rPr lang="en-GB" sz="2000" dirty="0"/>
              <a:t>🔗 </a:t>
            </a:r>
            <a:r>
              <a:rPr lang="en-GB" sz="2000" b="1" dirty="0"/>
              <a:t>Joint FLEX–S3 interpretation is essential:</a:t>
            </a:r>
            <a:br>
              <a:rPr lang="en-GB" sz="2000" dirty="0"/>
            </a:br>
            <a:r>
              <a:rPr lang="en-GB" sz="1600" dirty="0"/>
              <a:t>→ EVTs support robust FLEX L2 SIF retrieval→ </a:t>
            </a:r>
            <a:r>
              <a:rPr lang="en-GB" sz="1600" b="1" dirty="0"/>
              <a:t>Foundation for L3/L4 products</a:t>
            </a:r>
            <a:r>
              <a:rPr lang="en-GB" sz="1600" dirty="0"/>
              <a:t> (e.g., </a:t>
            </a:r>
            <a:r>
              <a:rPr lang="en-GB" sz="1600" dirty="0" err="1"/>
              <a:t>GPP,stress</a:t>
            </a:r>
            <a:r>
              <a:rPr lang="en-GB" sz="1600" dirty="0"/>
              <a:t>,  ecosystem productivity)</a:t>
            </a:r>
          </a:p>
          <a:p>
            <a:pPr marL="0" indent="0">
              <a:lnSpc>
                <a:spcPct val="140000"/>
              </a:lnSpc>
              <a:buNone/>
            </a:pPr>
            <a:r>
              <a:rPr lang="en-GB" sz="2000" dirty="0"/>
              <a:t>☁️ </a:t>
            </a:r>
            <a:r>
              <a:rPr lang="en-GB" sz="2000" b="1" dirty="0"/>
              <a:t>Cloud-native S3 access enables scalable processing:</a:t>
            </a:r>
            <a:br>
              <a:rPr lang="en-GB" sz="2000" dirty="0"/>
            </a:br>
            <a:r>
              <a:rPr lang="en-GB" sz="2000" dirty="0"/>
              <a:t>→ </a:t>
            </a:r>
            <a:r>
              <a:rPr lang="en-GB" sz="2000" b="1" dirty="0"/>
              <a:t>Since </a:t>
            </a:r>
            <a:r>
              <a:rPr lang="en-GB" sz="2000" b="1" dirty="0">
                <a:solidFill>
                  <a:srgbClr val="C00000"/>
                </a:solidFill>
              </a:rPr>
              <a:t>2016</a:t>
            </a:r>
            <a:r>
              <a:rPr lang="en-GB" sz="2000" b="1" dirty="0"/>
              <a:t>:</a:t>
            </a:r>
            <a:r>
              <a:rPr lang="en-GB" sz="2000" dirty="0"/>
              <a:t> </a:t>
            </a:r>
            <a:r>
              <a:rPr lang="en-GB" sz="2000" b="1" dirty="0">
                <a:solidFill>
                  <a:schemeClr val="tx2">
                    <a:lumMod val="90000"/>
                    <a:lumOff val="10000"/>
                  </a:schemeClr>
                </a:solidFill>
              </a:rPr>
              <a:t>OLCI</a:t>
            </a:r>
            <a:r>
              <a:rPr lang="en-GB" sz="2000" dirty="0"/>
              <a:t> </a:t>
            </a:r>
            <a:r>
              <a:rPr lang="en-GB" sz="2000" b="1" dirty="0">
                <a:solidFill>
                  <a:schemeClr val="tx2">
                    <a:lumMod val="90000"/>
                    <a:lumOff val="10000"/>
                  </a:schemeClr>
                </a:solidFill>
              </a:rPr>
              <a:t>L1 TOA radiance</a:t>
            </a:r>
            <a:r>
              <a:rPr lang="en-GB" sz="2000" dirty="0"/>
              <a:t> data in </a:t>
            </a:r>
            <a:r>
              <a:rPr lang="en-GB" sz="2000" b="1" dirty="0">
                <a:solidFill>
                  <a:schemeClr val="tx2">
                    <a:lumMod val="75000"/>
                    <a:lumOff val="25000"/>
                  </a:schemeClr>
                </a:solidFill>
              </a:rPr>
              <a:t>Google Earth Engine </a:t>
            </a:r>
          </a:p>
          <a:p>
            <a:pPr marL="0" indent="0">
              <a:lnSpc>
                <a:spcPct val="140000"/>
              </a:lnSpc>
              <a:buNone/>
            </a:pPr>
            <a:r>
              <a:rPr lang="en-GB" sz="2000" dirty="0"/>
              <a:t>→ </a:t>
            </a:r>
            <a:r>
              <a:rPr lang="en-GB" sz="2000" b="1" dirty="0"/>
              <a:t>Since ~</a:t>
            </a:r>
            <a:r>
              <a:rPr lang="en-GB" sz="2000" b="1" dirty="0">
                <a:solidFill>
                  <a:srgbClr val="C00000"/>
                </a:solidFill>
              </a:rPr>
              <a:t>2020</a:t>
            </a:r>
            <a:r>
              <a:rPr lang="en-GB" sz="2000" b="1" dirty="0"/>
              <a:t>:</a:t>
            </a:r>
            <a:r>
              <a:rPr lang="en-GB" sz="2000" dirty="0"/>
              <a:t> </a:t>
            </a:r>
            <a:r>
              <a:rPr lang="en-GB" sz="2000" b="1" dirty="0">
                <a:solidFill>
                  <a:schemeClr val="tx2">
                    <a:lumMod val="90000"/>
                    <a:lumOff val="10000"/>
                  </a:schemeClr>
                </a:solidFill>
              </a:rPr>
              <a:t>L2 SYNERGY surface reflectance </a:t>
            </a:r>
            <a:r>
              <a:rPr lang="en-GB" sz="2000" dirty="0"/>
              <a:t>in </a:t>
            </a:r>
            <a:r>
              <a:rPr lang="en-GB" sz="2000" b="1" dirty="0">
                <a:solidFill>
                  <a:schemeClr val="tx2">
                    <a:lumMod val="75000"/>
                    <a:lumOff val="25000"/>
                  </a:schemeClr>
                </a:solidFill>
              </a:rPr>
              <a:t>CDSE /</a:t>
            </a:r>
            <a:r>
              <a:rPr lang="en-GB" sz="2000" b="1" dirty="0" err="1">
                <a:solidFill>
                  <a:schemeClr val="tx2">
                    <a:lumMod val="75000"/>
                    <a:lumOff val="25000"/>
                  </a:schemeClr>
                </a:solidFill>
              </a:rPr>
              <a:t>openEO</a:t>
            </a:r>
            <a:r>
              <a:rPr lang="en-GB" sz="2000" b="1" dirty="0">
                <a:solidFill>
                  <a:schemeClr val="tx2">
                    <a:lumMod val="75000"/>
                    <a:lumOff val="25000"/>
                  </a:schemeClr>
                </a:solidFill>
              </a:rPr>
              <a:t> API</a:t>
            </a:r>
            <a:r>
              <a:rPr lang="en-GB" sz="2200" dirty="0"/>
              <a:t>	</a:t>
            </a:r>
          </a:p>
        </p:txBody>
      </p:sp>
      <p:pic>
        <p:nvPicPr>
          <p:cNvPr id="7" name="Picture 2" descr="undefined">
            <a:extLst>
              <a:ext uri="{FF2B5EF4-FFF2-40B4-BE49-F238E27FC236}">
                <a16:creationId xmlns:a16="http://schemas.microsoft.com/office/drawing/2014/main" id="{4B23AD86-6621-D15D-D17F-7ABAD1A0B1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1262" y="0"/>
            <a:ext cx="4090738" cy="30680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Welcome | EODC Public Wiki">
            <a:extLst>
              <a:ext uri="{FF2B5EF4-FFF2-40B4-BE49-F238E27FC236}">
                <a16:creationId xmlns:a16="http://schemas.microsoft.com/office/drawing/2014/main" id="{A41B4CA9-3686-CF4D-9081-114EEE11EA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29584" y="5925316"/>
            <a:ext cx="1228555" cy="8379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CC8F6342-F37A-9E71-442A-DF764D506C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4037"/>
          <a:stretch>
            <a:fillRect/>
          </a:stretch>
        </p:blipFill>
        <p:spPr bwMode="auto">
          <a:xfrm>
            <a:off x="8240250" y="5925315"/>
            <a:ext cx="1105693" cy="93268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Release of the new CDSE STAC catalogue | Copernicus Data Space Ecosystem">
            <a:extLst>
              <a:ext uri="{FF2B5EF4-FFF2-40B4-BE49-F238E27FC236}">
                <a16:creationId xmlns:a16="http://schemas.microsoft.com/office/drawing/2014/main" id="{6ACDBD44-BFD8-4425-16D4-EF304651CC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22796" y="5925315"/>
            <a:ext cx="1601114" cy="837916"/>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2">
            <a:extLst>
              <a:ext uri="{FF2B5EF4-FFF2-40B4-BE49-F238E27FC236}">
                <a16:creationId xmlns:a16="http://schemas.microsoft.com/office/drawing/2014/main" id="{71558F45-ABA6-344C-9578-E8BC070C4B0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 name="Picture 9">
            <a:extLst>
              <a:ext uri="{FF2B5EF4-FFF2-40B4-BE49-F238E27FC236}">
                <a16:creationId xmlns:a16="http://schemas.microsoft.com/office/drawing/2014/main" id="{E32FA3A2-4493-1004-C45D-773153993471}"/>
              </a:ext>
            </a:extLst>
          </p:cNvPr>
          <p:cNvPicPr>
            <a:picLocks noChangeAspect="1"/>
          </p:cNvPicPr>
          <p:nvPr/>
        </p:nvPicPr>
        <p:blipFill>
          <a:blip r:embed="rId7"/>
          <a:stretch>
            <a:fillRect/>
          </a:stretch>
        </p:blipFill>
        <p:spPr>
          <a:xfrm>
            <a:off x="8101261" y="3068053"/>
            <a:ext cx="4090738" cy="2732901"/>
          </a:xfrm>
          <a:prstGeom prst="rect">
            <a:avLst/>
          </a:prstGeom>
        </p:spPr>
      </p:pic>
      <p:pic>
        <p:nvPicPr>
          <p:cNvPr id="6" name="Picture 2" descr="flexinel">
            <a:extLst>
              <a:ext uri="{FF2B5EF4-FFF2-40B4-BE49-F238E27FC236}">
                <a16:creationId xmlns:a16="http://schemas.microsoft.com/office/drawing/2014/main" id="{1D5931D8-5EB9-A388-9C52-1EC08A9E35E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7554" y="6679580"/>
            <a:ext cx="794485" cy="144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
            <a:extLst>
              <a:ext uri="{FF2B5EF4-FFF2-40B4-BE49-F238E27FC236}">
                <a16:creationId xmlns:a16="http://schemas.microsoft.com/office/drawing/2014/main" id="{3BC5B98F-6891-B8A4-3723-E41A0BA07CF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837" y="6679580"/>
            <a:ext cx="720001" cy="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988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descr="Mapa&#10;&#10;El contenido generado por IA puede ser incorrecto.">
            <a:extLst>
              <a:ext uri="{FF2B5EF4-FFF2-40B4-BE49-F238E27FC236}">
                <a16:creationId xmlns:a16="http://schemas.microsoft.com/office/drawing/2014/main" id="{9AFA9C44-6897-423B-E5A2-D5F691ED38E3}"/>
              </a:ext>
            </a:extLst>
          </p:cNvPr>
          <p:cNvPicPr>
            <a:picLocks noGrp="1" noChangeAspect="1"/>
          </p:cNvPicPr>
          <p:nvPr>
            <p:ph idx="1"/>
          </p:nvPr>
        </p:nvPicPr>
        <p:blipFill>
          <a:blip r:embed="rId3"/>
          <a:stretch>
            <a:fillRect/>
          </a:stretch>
        </p:blipFill>
        <p:spPr>
          <a:xfrm>
            <a:off x="120693" y="839627"/>
            <a:ext cx="11911776" cy="5921801"/>
          </a:xfrm>
          <a:prstGeom prst="rect">
            <a:avLst/>
          </a:prstGeom>
        </p:spPr>
      </p:pic>
      <p:sp>
        <p:nvSpPr>
          <p:cNvPr id="3" name="CuadroTexto 2">
            <a:extLst>
              <a:ext uri="{FF2B5EF4-FFF2-40B4-BE49-F238E27FC236}">
                <a16:creationId xmlns:a16="http://schemas.microsoft.com/office/drawing/2014/main" id="{9FE8D83A-12BE-6D8D-CDE0-158748E08E04}"/>
              </a:ext>
            </a:extLst>
          </p:cNvPr>
          <p:cNvSpPr txBox="1"/>
          <p:nvPr/>
        </p:nvSpPr>
        <p:spPr>
          <a:xfrm>
            <a:off x="2350165" y="208281"/>
            <a:ext cx="1954381" cy="584775"/>
          </a:xfrm>
          <a:prstGeom prst="rect">
            <a:avLst/>
          </a:prstGeom>
          <a:noFill/>
        </p:spPr>
        <p:txBody>
          <a:bodyPr wrap="none" rtlCol="0">
            <a:spAutoFit/>
          </a:bodyPr>
          <a:lstStyle/>
          <a:p>
            <a:r>
              <a:rPr lang="es-ES" sz="3200" b="1" dirty="0"/>
              <a:t>FAPAR (µ)</a:t>
            </a:r>
            <a:endParaRPr lang="en-GB" sz="3200" b="1" dirty="0"/>
          </a:p>
        </p:txBody>
      </p:sp>
      <p:sp>
        <p:nvSpPr>
          <p:cNvPr id="5" name="CuadroTexto 4">
            <a:extLst>
              <a:ext uri="{FF2B5EF4-FFF2-40B4-BE49-F238E27FC236}">
                <a16:creationId xmlns:a16="http://schemas.microsoft.com/office/drawing/2014/main" id="{34FCB4D0-58BB-342C-1D37-F74A0E746FEE}"/>
              </a:ext>
            </a:extLst>
          </p:cNvPr>
          <p:cNvSpPr txBox="1"/>
          <p:nvPr/>
        </p:nvSpPr>
        <p:spPr>
          <a:xfrm>
            <a:off x="8945596" y="208281"/>
            <a:ext cx="1959383" cy="584775"/>
          </a:xfrm>
          <a:prstGeom prst="rect">
            <a:avLst/>
          </a:prstGeom>
          <a:noFill/>
        </p:spPr>
        <p:txBody>
          <a:bodyPr wrap="none" rtlCol="0">
            <a:spAutoFit/>
          </a:bodyPr>
          <a:lstStyle/>
          <a:p>
            <a:r>
              <a:rPr lang="es-ES" sz="3200" b="1" dirty="0"/>
              <a:t>FAPAR (</a:t>
            </a:r>
            <a:r>
              <a:rPr lang="el-GR" sz="3200" b="1" dirty="0"/>
              <a:t>σ</a:t>
            </a:r>
            <a:r>
              <a:rPr lang="es-ES" sz="3200" b="1" dirty="0"/>
              <a:t>)</a:t>
            </a:r>
            <a:endParaRPr lang="en-GB" sz="3200" b="1" dirty="0"/>
          </a:p>
        </p:txBody>
      </p:sp>
      <p:pic>
        <p:nvPicPr>
          <p:cNvPr id="2" name="Marcador de contenido 3" descr="Mapa&#10;&#10;El contenido generado por IA puede ser incorrecto.">
            <a:extLst>
              <a:ext uri="{FF2B5EF4-FFF2-40B4-BE49-F238E27FC236}">
                <a16:creationId xmlns:a16="http://schemas.microsoft.com/office/drawing/2014/main" id="{6BBD6A78-ED05-7F41-0F5F-7B9ABC873D70}"/>
              </a:ext>
            </a:extLst>
          </p:cNvPr>
          <p:cNvPicPr>
            <a:picLocks noChangeAspect="1"/>
          </p:cNvPicPr>
          <p:nvPr/>
        </p:nvPicPr>
        <p:blipFill>
          <a:blip r:embed="rId4"/>
          <a:srcRect l="33640" r="33098" b="4675"/>
          <a:stretch>
            <a:fillRect/>
          </a:stretch>
        </p:blipFill>
        <p:spPr>
          <a:xfrm>
            <a:off x="5325228" y="208281"/>
            <a:ext cx="1954380" cy="1968798"/>
          </a:xfrm>
          <a:prstGeom prst="rect">
            <a:avLst/>
          </a:prstGeom>
        </p:spPr>
      </p:pic>
      <p:sp>
        <p:nvSpPr>
          <p:cNvPr id="7" name="CuadroTexto 6">
            <a:extLst>
              <a:ext uri="{FF2B5EF4-FFF2-40B4-BE49-F238E27FC236}">
                <a16:creationId xmlns:a16="http://schemas.microsoft.com/office/drawing/2014/main" id="{7D239F8E-C355-FCE6-70BA-CCAE9935AAD2}"/>
              </a:ext>
            </a:extLst>
          </p:cNvPr>
          <p:cNvSpPr txBox="1"/>
          <p:nvPr/>
        </p:nvSpPr>
        <p:spPr>
          <a:xfrm>
            <a:off x="5456038" y="77476"/>
            <a:ext cx="1692761" cy="261610"/>
          </a:xfrm>
          <a:prstGeom prst="rect">
            <a:avLst/>
          </a:prstGeom>
          <a:noFill/>
        </p:spPr>
        <p:txBody>
          <a:bodyPr wrap="square">
            <a:spAutoFit/>
          </a:bodyPr>
          <a:lstStyle/>
          <a:p>
            <a:pPr algn="ctr"/>
            <a:r>
              <a:rPr lang="en-GB" sz="1100" b="1" i="0" u="none" strike="noStrike" baseline="0" dirty="0">
                <a:latin typeface="Arial" panose="020B0604020202020204" pitchFamily="34" charset="0"/>
                <a:cs typeface="Arial" panose="020B0604020202020204" pitchFamily="34" charset="0"/>
              </a:rPr>
              <a:t>Comparison  vs CLMS</a:t>
            </a:r>
            <a:endParaRPr lang="en-GB" sz="2400" b="1" dirty="0">
              <a:latin typeface="Arial" panose="020B0604020202020204" pitchFamily="34" charset="0"/>
              <a:cs typeface="Arial" panose="020B0604020202020204" pitchFamily="34" charset="0"/>
            </a:endParaRPr>
          </a:p>
        </p:txBody>
      </p:sp>
      <p:pic>
        <p:nvPicPr>
          <p:cNvPr id="8" name="Picture 2" descr="flexinel">
            <a:extLst>
              <a:ext uri="{FF2B5EF4-FFF2-40B4-BE49-F238E27FC236}">
                <a16:creationId xmlns:a16="http://schemas.microsoft.com/office/drawing/2014/main" id="{31E0F2C9-E431-B664-3F5B-6A22790D9D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554" y="6679580"/>
            <a:ext cx="794485" cy="144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
            <a:extLst>
              <a:ext uri="{FF2B5EF4-FFF2-40B4-BE49-F238E27FC236}">
                <a16:creationId xmlns:a16="http://schemas.microsoft.com/office/drawing/2014/main" id="{3FB54767-7CA2-4F47-F638-97BE4EEC161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837" y="6679580"/>
            <a:ext cx="720001" cy="14400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8">
            <a:extLst>
              <a:ext uri="{FF2B5EF4-FFF2-40B4-BE49-F238E27FC236}">
                <a16:creationId xmlns:a16="http://schemas.microsoft.com/office/drawing/2014/main" id="{FC0672EC-9092-C9FD-1DCA-0A2E3BE0518E}"/>
              </a:ext>
            </a:extLst>
          </p:cNvPr>
          <p:cNvSpPr txBox="1"/>
          <p:nvPr/>
        </p:nvSpPr>
        <p:spPr>
          <a:xfrm>
            <a:off x="5526810" y="6423470"/>
            <a:ext cx="2031478" cy="400110"/>
          </a:xfrm>
          <a:prstGeom prst="rect">
            <a:avLst/>
          </a:prstGeom>
          <a:noFill/>
        </p:spPr>
        <p:txBody>
          <a:bodyPr wrap="square">
            <a:spAutoFit/>
          </a:bodyPr>
          <a:lstStyle/>
          <a:p>
            <a:pPr algn="ctr"/>
            <a:r>
              <a:rPr lang="en-GB" sz="2000" b="1" i="0" u="none" strike="noStrike" baseline="0" dirty="0">
                <a:latin typeface="SFRM1000"/>
              </a:rPr>
              <a:t>14-23 July 2024</a:t>
            </a:r>
            <a:endParaRPr lang="en-GB" sz="2000" b="1" dirty="0"/>
          </a:p>
        </p:txBody>
      </p:sp>
    </p:spTree>
    <p:extLst>
      <p:ext uri="{BB962C8B-B14F-4D97-AF65-F5344CB8AC3E}">
        <p14:creationId xmlns:p14="http://schemas.microsoft.com/office/powerpoint/2010/main" val="3237580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descr="Mapa&#10;&#10;El contenido generado por IA puede ser incorrecto.">
            <a:extLst>
              <a:ext uri="{FF2B5EF4-FFF2-40B4-BE49-F238E27FC236}">
                <a16:creationId xmlns:a16="http://schemas.microsoft.com/office/drawing/2014/main" id="{E0DAC816-651A-A269-B223-64F8EEE3C49B}"/>
              </a:ext>
            </a:extLst>
          </p:cNvPr>
          <p:cNvPicPr>
            <a:picLocks noGrp="1" noChangeAspect="1"/>
          </p:cNvPicPr>
          <p:nvPr>
            <p:ph idx="1"/>
          </p:nvPr>
        </p:nvPicPr>
        <p:blipFill>
          <a:blip r:embed="rId3"/>
          <a:srcRect l="39" t="-550" r="-39" b="2507"/>
          <a:stretch>
            <a:fillRect/>
          </a:stretch>
        </p:blipFill>
        <p:spPr>
          <a:xfrm>
            <a:off x="153662" y="943996"/>
            <a:ext cx="11893967" cy="5705723"/>
          </a:xfrm>
          <a:prstGeom prst="rect">
            <a:avLst/>
          </a:prstGeom>
        </p:spPr>
      </p:pic>
      <p:sp>
        <p:nvSpPr>
          <p:cNvPr id="6" name="CuadroTexto 5">
            <a:extLst>
              <a:ext uri="{FF2B5EF4-FFF2-40B4-BE49-F238E27FC236}">
                <a16:creationId xmlns:a16="http://schemas.microsoft.com/office/drawing/2014/main" id="{50DE58BB-75C0-1986-EA7E-E8F9DE229C56}"/>
              </a:ext>
            </a:extLst>
          </p:cNvPr>
          <p:cNvSpPr txBox="1"/>
          <p:nvPr/>
        </p:nvSpPr>
        <p:spPr>
          <a:xfrm>
            <a:off x="2350165" y="208281"/>
            <a:ext cx="1505540" cy="584775"/>
          </a:xfrm>
          <a:prstGeom prst="rect">
            <a:avLst/>
          </a:prstGeom>
          <a:noFill/>
        </p:spPr>
        <p:txBody>
          <a:bodyPr wrap="none" rtlCol="0">
            <a:spAutoFit/>
          </a:bodyPr>
          <a:lstStyle/>
          <a:p>
            <a:r>
              <a:rPr lang="es-ES" sz="3200" b="1" dirty="0"/>
              <a:t>FVC (µ)</a:t>
            </a:r>
            <a:endParaRPr lang="en-GB" sz="3200" b="1" dirty="0"/>
          </a:p>
        </p:txBody>
      </p:sp>
      <p:sp>
        <p:nvSpPr>
          <p:cNvPr id="7" name="CuadroTexto 6">
            <a:extLst>
              <a:ext uri="{FF2B5EF4-FFF2-40B4-BE49-F238E27FC236}">
                <a16:creationId xmlns:a16="http://schemas.microsoft.com/office/drawing/2014/main" id="{6074D53B-2FC0-8AE9-4765-3B88007D0E4C}"/>
              </a:ext>
            </a:extLst>
          </p:cNvPr>
          <p:cNvSpPr txBox="1"/>
          <p:nvPr/>
        </p:nvSpPr>
        <p:spPr>
          <a:xfrm>
            <a:off x="8945596" y="208281"/>
            <a:ext cx="1510350" cy="584775"/>
          </a:xfrm>
          <a:prstGeom prst="rect">
            <a:avLst/>
          </a:prstGeom>
          <a:noFill/>
        </p:spPr>
        <p:txBody>
          <a:bodyPr wrap="none" rtlCol="0">
            <a:spAutoFit/>
          </a:bodyPr>
          <a:lstStyle/>
          <a:p>
            <a:r>
              <a:rPr lang="es-ES" sz="3200" b="1" dirty="0"/>
              <a:t>FVC (</a:t>
            </a:r>
            <a:r>
              <a:rPr lang="el-GR" sz="3200" b="1" dirty="0"/>
              <a:t>σ</a:t>
            </a:r>
            <a:r>
              <a:rPr lang="es-ES" sz="3200" b="1" dirty="0"/>
              <a:t>)</a:t>
            </a:r>
            <a:endParaRPr lang="en-GB" sz="3200" b="1" dirty="0"/>
          </a:p>
        </p:txBody>
      </p:sp>
      <p:pic>
        <p:nvPicPr>
          <p:cNvPr id="2" name="Marcador de contenido 3" descr="Mapa&#10;&#10;El contenido generado por IA puede ser incorrecto.">
            <a:extLst>
              <a:ext uri="{FF2B5EF4-FFF2-40B4-BE49-F238E27FC236}">
                <a16:creationId xmlns:a16="http://schemas.microsoft.com/office/drawing/2014/main" id="{5368B661-A56A-A5B5-5229-D3ADCFB8820F}"/>
              </a:ext>
            </a:extLst>
          </p:cNvPr>
          <p:cNvPicPr>
            <a:picLocks noChangeAspect="1"/>
          </p:cNvPicPr>
          <p:nvPr/>
        </p:nvPicPr>
        <p:blipFill>
          <a:blip r:embed="rId4"/>
          <a:srcRect l="66476" t="4539" r="1755" b="4322"/>
          <a:stretch>
            <a:fillRect/>
          </a:stretch>
        </p:blipFill>
        <p:spPr>
          <a:xfrm>
            <a:off x="5215646" y="208281"/>
            <a:ext cx="2033516" cy="2050576"/>
          </a:xfrm>
          <a:prstGeom prst="rect">
            <a:avLst/>
          </a:prstGeom>
        </p:spPr>
      </p:pic>
      <p:sp>
        <p:nvSpPr>
          <p:cNvPr id="5" name="CuadroTexto 4">
            <a:extLst>
              <a:ext uri="{FF2B5EF4-FFF2-40B4-BE49-F238E27FC236}">
                <a16:creationId xmlns:a16="http://schemas.microsoft.com/office/drawing/2014/main" id="{D4141677-0EC7-8803-B1BD-B0F559428E0C}"/>
              </a:ext>
            </a:extLst>
          </p:cNvPr>
          <p:cNvSpPr txBox="1"/>
          <p:nvPr/>
        </p:nvSpPr>
        <p:spPr>
          <a:xfrm>
            <a:off x="5456038" y="9236"/>
            <a:ext cx="1692761" cy="261610"/>
          </a:xfrm>
          <a:prstGeom prst="rect">
            <a:avLst/>
          </a:prstGeom>
          <a:noFill/>
        </p:spPr>
        <p:txBody>
          <a:bodyPr wrap="square">
            <a:spAutoFit/>
          </a:bodyPr>
          <a:lstStyle/>
          <a:p>
            <a:pPr algn="ctr"/>
            <a:r>
              <a:rPr lang="en-GB" sz="1100" b="1" i="0" u="none" strike="noStrike" baseline="0" dirty="0">
                <a:latin typeface="Arial" panose="020B0604020202020204" pitchFamily="34" charset="0"/>
                <a:cs typeface="Arial" panose="020B0604020202020204" pitchFamily="34" charset="0"/>
              </a:rPr>
              <a:t>Comparison  vs CLMS</a:t>
            </a:r>
            <a:endParaRPr lang="en-GB" sz="2400" b="1" dirty="0">
              <a:latin typeface="Arial" panose="020B0604020202020204" pitchFamily="34" charset="0"/>
              <a:cs typeface="Arial" panose="020B0604020202020204" pitchFamily="34" charset="0"/>
            </a:endParaRPr>
          </a:p>
        </p:txBody>
      </p:sp>
      <p:sp>
        <p:nvSpPr>
          <p:cNvPr id="8" name="CuadroTexto 8">
            <a:extLst>
              <a:ext uri="{FF2B5EF4-FFF2-40B4-BE49-F238E27FC236}">
                <a16:creationId xmlns:a16="http://schemas.microsoft.com/office/drawing/2014/main" id="{93D6A871-CFFA-5AE3-281F-98EA80FA30A3}"/>
              </a:ext>
            </a:extLst>
          </p:cNvPr>
          <p:cNvSpPr txBox="1"/>
          <p:nvPr/>
        </p:nvSpPr>
        <p:spPr>
          <a:xfrm>
            <a:off x="5526810" y="6423470"/>
            <a:ext cx="2031478" cy="400110"/>
          </a:xfrm>
          <a:prstGeom prst="rect">
            <a:avLst/>
          </a:prstGeom>
          <a:noFill/>
        </p:spPr>
        <p:txBody>
          <a:bodyPr wrap="square">
            <a:spAutoFit/>
          </a:bodyPr>
          <a:lstStyle/>
          <a:p>
            <a:pPr algn="ctr"/>
            <a:r>
              <a:rPr lang="en-GB" sz="2000" b="1" i="0" u="none" strike="noStrike" baseline="0" dirty="0">
                <a:latin typeface="SFRM1000"/>
              </a:rPr>
              <a:t>14-23 July 2024</a:t>
            </a:r>
            <a:endParaRPr lang="en-GB" sz="2000" b="1" dirty="0"/>
          </a:p>
        </p:txBody>
      </p:sp>
    </p:spTree>
    <p:extLst>
      <p:ext uri="{BB962C8B-B14F-4D97-AF65-F5344CB8AC3E}">
        <p14:creationId xmlns:p14="http://schemas.microsoft.com/office/powerpoint/2010/main" val="110946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1B185841-6CE9-A184-1C91-2DD4719C8944}"/>
                  </a:ext>
                </a:extLst>
              </p:cNvPr>
              <p:cNvSpPr txBox="1"/>
              <p:nvPr/>
            </p:nvSpPr>
            <p:spPr>
              <a:xfrm>
                <a:off x="203279" y="111874"/>
                <a:ext cx="5517708" cy="6289479"/>
              </a:xfrm>
              <a:prstGeom prst="rect">
                <a:avLst/>
              </a:prstGeom>
              <a:noFill/>
            </p:spPr>
            <p:txBody>
              <a:bodyPr wrap="square" rtlCol="0">
                <a:spAutoFit/>
              </a:bodyPr>
              <a:lstStyle/>
              <a:p>
                <a:pPr>
                  <a:spcAft>
                    <a:spcPts val="1200"/>
                  </a:spcAft>
                </a:pPr>
                <a:r>
                  <a:rPr lang="en-GB" sz="3200" b="1" dirty="0"/>
                  <a:t>Aleatoric uncertainty</a:t>
                </a:r>
              </a:p>
              <a:p>
                <a:r>
                  <a:rPr lang="en-GB" b="1" dirty="0"/>
                  <a:t>🛰️ Reflectance Variability (10-day window)</a:t>
                </a:r>
              </a:p>
              <a:p>
                <a:pPr marL="285750" indent="-285750">
                  <a:buFont typeface="Arial" panose="020B0604020202020204" pitchFamily="34" charset="0"/>
                  <a:buChar char="•"/>
                </a:pPr>
                <a:r>
                  <a:rPr lang="en-GB" dirty="0"/>
                  <a:t>Multiple SY_2_SYN acquisitions per pixel</a:t>
                </a:r>
              </a:p>
              <a:p>
                <a:pPr marL="285750" indent="-285750">
                  <a:buFont typeface="Arial" panose="020B0604020202020204" pitchFamily="34" charset="0"/>
                  <a:buChar char="•"/>
                </a:pPr>
                <a:r>
                  <a:rPr lang="en-GB" dirty="0"/>
                  <a:t>Per-band </a:t>
                </a:r>
                <a:r>
                  <a:rPr lang="en-GB" b="1" dirty="0"/>
                  <a:t>standard deviation</a:t>
                </a:r>
              </a:p>
              <a:p>
                <a:pPr marL="285750" indent="-285750">
                  <a:buFont typeface="Arial" panose="020B0604020202020204" pitchFamily="34" charset="0"/>
                  <a:buChar char="•"/>
                </a:pPr>
                <a:r>
                  <a:rPr lang="en-GB" dirty="0"/>
                  <a:t>Construct reflectance </a:t>
                </a:r>
                <a:r>
                  <a:rPr lang="en-GB" b="1" dirty="0"/>
                  <a:t>covariance matrix (</a:t>
                </a:r>
                <a:r>
                  <a:rPr lang="el-GR" b="1" dirty="0"/>
                  <a:t>Σ_</a:t>
                </a:r>
                <a:r>
                  <a:rPr lang="en-GB" b="1" dirty="0" err="1"/>
                  <a:t>refl</a:t>
                </a:r>
                <a:r>
                  <a:rPr lang="en-GB" b="1" dirty="0"/>
                  <a:t>)</a:t>
                </a:r>
              </a:p>
              <a:p>
                <a:endParaRPr lang="en-GB" sz="1200" dirty="0"/>
              </a:p>
              <a:p>
                <a:r>
                  <a:rPr lang="en-GB" b="1" dirty="0"/>
                  <a:t>🎲 Monte Carlo Sampling</a:t>
                </a:r>
              </a:p>
              <a:p>
                <a:pPr marL="285750" indent="-285750">
                  <a:buFont typeface="Arial" panose="020B0604020202020204" pitchFamily="34" charset="0"/>
                  <a:buChar char="•"/>
                </a:pPr>
                <a:r>
                  <a:rPr lang="en-GB" dirty="0"/>
                  <a:t>Sample reflectance vectors from:</a:t>
                </a:r>
              </a:p>
              <a:p>
                <a:pPr/>
                <a14:m>
                  <m:oMathPara xmlns:m="http://schemas.openxmlformats.org/officeDocument/2006/math">
                    <m:oMathParaPr>
                      <m:jc m:val="centerGroup"/>
                    </m:oMathParaPr>
                    <m:oMath xmlns:m="http://schemas.openxmlformats.org/officeDocument/2006/math">
                      <m:r>
                        <a:rPr lang="en-GB">
                          <a:latin typeface="Cambria Math" panose="02040503050406030204" pitchFamily="18" charset="0"/>
                        </a:rPr>
                        <m:t>𝒩</m:t>
                      </m:r>
                      <m:d>
                        <m:dPr>
                          <m:sepChr m:val=","/>
                          <m:ctrlPr>
                            <a:rPr lang="ar-AE" i="1">
                              <a:latin typeface="Cambria Math" panose="02040503050406030204" pitchFamily="18" charset="0"/>
                            </a:rPr>
                          </m:ctrlPr>
                        </m:dPr>
                        <m:e>
                          <m:sSub>
                            <m:sSubPr>
                              <m:ctrlPr>
                                <a:rPr lang="ar-AE" i="1">
                                  <a:latin typeface="Cambria Math" panose="02040503050406030204" pitchFamily="18" charset="0"/>
                                </a:rPr>
                              </m:ctrlPr>
                            </m:sSubPr>
                            <m:e>
                              <m:r>
                                <a:rPr lang="ar-AE" i="1">
                                  <a:latin typeface="Cambria Math" panose="02040503050406030204" pitchFamily="18" charset="0"/>
                                </a:rPr>
                                <m:t>𝜇</m:t>
                              </m:r>
                            </m:e>
                            <m:sub>
                              <m:r>
                                <a:rPr lang="ar-AE" i="1">
                                  <a:latin typeface="Cambria Math" panose="02040503050406030204" pitchFamily="18" charset="0"/>
                                </a:rPr>
                                <m:t>𝑟𝑒𝑓𝑙</m:t>
                              </m:r>
                            </m:sub>
                          </m:sSub>
                        </m:e>
                        <m:e>
                          <m:sSub>
                            <m:sSubPr>
                              <m:ctrlPr>
                                <a:rPr lang="ar-AE" i="1">
                                  <a:latin typeface="Cambria Math" panose="02040503050406030204" pitchFamily="18" charset="0"/>
                                </a:rPr>
                              </m:ctrlPr>
                            </m:sSubPr>
                            <m:e>
                              <m:r>
                                <m:rPr>
                                  <m:sty m:val="p"/>
                                </m:rPr>
                                <a:rPr lang="el-GR">
                                  <a:latin typeface="Cambria Math" panose="02040503050406030204" pitchFamily="18" charset="0"/>
                                </a:rPr>
                                <m:t>Σ</m:t>
                              </m:r>
                            </m:e>
                            <m:sub>
                              <m:r>
                                <a:rPr lang="ar-AE" i="1">
                                  <a:latin typeface="Cambria Math" panose="02040503050406030204" pitchFamily="18" charset="0"/>
                                </a:rPr>
                                <m:t>𝑟𝑒𝑓𝑙</m:t>
                              </m:r>
                            </m:sub>
                          </m:sSub>
                        </m:e>
                      </m:d>
                    </m:oMath>
                  </m:oMathPara>
                </a14:m>
                <a:endParaRPr lang="ar-AE" dirty="0"/>
              </a:p>
              <a:p>
                <a:pPr marL="285750" indent="-285750">
                  <a:buFont typeface="Arial" panose="020B0604020202020204" pitchFamily="34" charset="0"/>
                  <a:buChar char="•"/>
                </a:pPr>
                <a:r>
                  <a:rPr lang="es-ES" dirty="0"/>
                  <a:t> </a:t>
                </a:r>
                <a:r>
                  <a:rPr lang="ar-AE" dirty="0"/>
                  <a:t>100</a:t>
                </a:r>
                <a:r>
                  <a:rPr lang="es-ES" dirty="0"/>
                  <a:t> </a:t>
                </a:r>
                <a:r>
                  <a:rPr lang="ar-AE" dirty="0"/>
                  <a:t> </a:t>
                </a:r>
                <a:r>
                  <a:rPr lang="en-GB" dirty="0"/>
                  <a:t>perturbations per pixel</a:t>
                </a:r>
                <a:br>
                  <a:rPr lang="en-GB" sz="1200" dirty="0"/>
                </a:br>
                <a:endParaRPr lang="en-GB" sz="1200" dirty="0"/>
              </a:p>
              <a:p>
                <a:r>
                  <a:rPr lang="en-GB" b="1" dirty="0"/>
                  <a:t>🤖 Propagation Through GPR</a:t>
                </a:r>
              </a:p>
              <a:p>
                <a:pPr marL="285750" indent="-285750">
                  <a:buFont typeface="Arial" panose="020B0604020202020204" pitchFamily="34" charset="0"/>
                  <a:buChar char="•"/>
                </a:pPr>
                <a:r>
                  <a:rPr lang="en-GB" dirty="0"/>
                  <a:t>Each sample → trait prediction</a:t>
                </a:r>
              </a:p>
              <a:p>
                <a:pPr marL="285750" indent="-285750">
                  <a:buFont typeface="Arial" panose="020B0604020202020204" pitchFamily="34" charset="0"/>
                  <a:buChar char="•"/>
                </a:pPr>
                <a:r>
                  <a:rPr lang="en-GB" dirty="0"/>
                  <a:t>Ensemble of LAI / FAPAR / FVC outputs</a:t>
                </a:r>
              </a:p>
              <a:p>
                <a:endParaRPr lang="en-GB" sz="1200" dirty="0"/>
              </a:p>
              <a:p>
                <a:r>
                  <a:rPr lang="en-GB" b="1" dirty="0"/>
                  <a:t>📊 Aleatoric Variance</a:t>
                </a:r>
              </a:p>
              <a:p>
                <a:pPr/>
                <a14:m>
                  <m:oMathPara xmlns:m="http://schemas.openxmlformats.org/officeDocument/2006/math">
                    <m:oMathParaPr>
                      <m:jc m:val="centerGroup"/>
                    </m:oMathParaPr>
                    <m:oMath xmlns:m="http://schemas.openxmlformats.org/officeDocument/2006/math">
                      <m:sSubSup>
                        <m:sSubSupPr>
                          <m:ctrlPr>
                            <a:rPr lang="ar-AE" i="1">
                              <a:latin typeface="Cambria Math" panose="02040503050406030204" pitchFamily="18" charset="0"/>
                            </a:rPr>
                          </m:ctrlPr>
                        </m:sSubSupPr>
                        <m:e>
                          <m:r>
                            <a:rPr lang="ar-AE" i="1">
                              <a:latin typeface="Cambria Math" panose="02040503050406030204" pitchFamily="18" charset="0"/>
                            </a:rPr>
                            <m:t>𝜎</m:t>
                          </m:r>
                        </m:e>
                        <m:sub>
                          <m:r>
                            <a:rPr lang="ar-AE" i="1">
                              <a:latin typeface="Cambria Math" panose="02040503050406030204" pitchFamily="18" charset="0"/>
                            </a:rPr>
                            <m:t>𝑎𝑙𝑒𝑎𝑡𝑜𝑟𝑖𝑐</m:t>
                          </m:r>
                        </m:sub>
                        <m:sup>
                          <m:r>
                            <a:rPr lang="ar-AE">
                              <a:latin typeface="Cambria Math" panose="02040503050406030204" pitchFamily="18" charset="0"/>
                            </a:rPr>
                            <m:t>2</m:t>
                          </m:r>
                        </m:sup>
                      </m:sSubSup>
                      <m:r>
                        <a:rPr lang="ar-AE">
                          <a:latin typeface="Cambria Math" panose="02040503050406030204" pitchFamily="18" charset="0"/>
                        </a:rPr>
                        <m:t>=</m:t>
                      </m:r>
                      <m:r>
                        <a:rPr lang="ar-AE" i="1">
                          <a:latin typeface="Cambria Math" panose="02040503050406030204" pitchFamily="18" charset="0"/>
                        </a:rPr>
                        <m:t>𝑉𝑎𝑟</m:t>
                      </m:r>
                      <m:r>
                        <a:rPr lang="ar-AE">
                          <a:latin typeface="Cambria Math" panose="02040503050406030204" pitchFamily="18" charset="0"/>
                        </a:rPr>
                        <m:t>(</m:t>
                      </m:r>
                      <m:r>
                        <a:rPr lang="ar-AE" i="1">
                          <a:latin typeface="Cambria Math" panose="02040503050406030204" pitchFamily="18" charset="0"/>
                        </a:rPr>
                        <m:t>𝑓</m:t>
                      </m:r>
                      <m:d>
                        <m:dPr>
                          <m:ctrlPr>
                            <a:rPr lang="ar-AE" i="1">
                              <a:latin typeface="Cambria Math" panose="02040503050406030204" pitchFamily="18" charset="0"/>
                            </a:rPr>
                          </m:ctrlPr>
                        </m:dPr>
                        <m:e>
                          <m:sSub>
                            <m:sSubPr>
                              <m:ctrlPr>
                                <a:rPr lang="ar-AE" i="1">
                                  <a:latin typeface="Cambria Math" panose="02040503050406030204" pitchFamily="18" charset="0"/>
                                </a:rPr>
                              </m:ctrlPr>
                            </m:sSubPr>
                            <m:e>
                              <m:r>
                                <a:rPr lang="ar-AE" i="1">
                                  <a:latin typeface="Cambria Math" panose="02040503050406030204" pitchFamily="18" charset="0"/>
                                </a:rPr>
                                <m:t>𝑥</m:t>
                              </m:r>
                            </m:e>
                            <m:sub>
                              <m:r>
                                <a:rPr lang="ar-AE" i="1">
                                  <a:latin typeface="Cambria Math" panose="02040503050406030204" pitchFamily="18" charset="0"/>
                                </a:rPr>
                                <m:t>𝑘</m:t>
                              </m:r>
                            </m:sub>
                          </m:sSub>
                        </m:e>
                      </m:d>
                      <m:r>
                        <a:rPr lang="ar-AE">
                          <a:latin typeface="Cambria Math" panose="02040503050406030204" pitchFamily="18" charset="0"/>
                        </a:rPr>
                        <m:t>)</m:t>
                      </m:r>
                    </m:oMath>
                  </m:oMathPara>
                </a14:m>
                <a:endParaRPr lang="ar-AE" dirty="0"/>
              </a:p>
              <a:p>
                <a:pPr marL="285750" indent="-285750">
                  <a:buFont typeface="Arial" panose="020B0604020202020204" pitchFamily="34" charset="0"/>
                  <a:buChar char="•"/>
                </a:pPr>
                <a:r>
                  <a:rPr lang="en-GB" dirty="0"/>
                  <a:t>Pixel-wise variance of MC predictions</a:t>
                </a:r>
              </a:p>
              <a:p>
                <a:pPr marL="285750" indent="-285750">
                  <a:spcAft>
                    <a:spcPts val="600"/>
                  </a:spcAft>
                  <a:buFont typeface="Arial" panose="020B0604020202020204" pitchFamily="34" charset="0"/>
                  <a:buChar char="•"/>
                </a:pPr>
                <a:r>
                  <a:rPr lang="en-GB" dirty="0"/>
                  <a:t>Captures observation-driven uncertainty</a:t>
                </a:r>
              </a:p>
              <a:p>
                <a:r>
                  <a:rPr lang="en-US" dirty="0"/>
                  <a:t>⚖️ </a:t>
                </a:r>
                <a:r>
                  <a:rPr lang="en-US" b="1" dirty="0"/>
                  <a:t>Total Uncertainty</a:t>
                </a:r>
              </a:p>
              <a:p>
                <a:pPr marL="285750" indent="-285750">
                  <a:buFont typeface="Arial" panose="020B0604020202020204" pitchFamily="34" charset="0"/>
                  <a:buChar char="•"/>
                </a:pPr>
                <a:r>
                  <a:rPr lang="en-US" sz="1600" dirty="0"/>
                  <a:t>Combined pixel-wise uncertainty</a:t>
                </a:r>
                <a:endParaRPr lang="en-GB" sz="1600" dirty="0"/>
              </a:p>
            </p:txBody>
          </p:sp>
        </mc:Choice>
        <mc:Fallback xmlns="">
          <p:sp>
            <p:nvSpPr>
              <p:cNvPr id="4" name="CuadroTexto 3">
                <a:extLst>
                  <a:ext uri="{FF2B5EF4-FFF2-40B4-BE49-F238E27FC236}">
                    <a16:creationId xmlns:a16="http://schemas.microsoft.com/office/drawing/2014/main" id="{1B185841-6CE9-A184-1C91-2DD4719C8944}"/>
                  </a:ext>
                </a:extLst>
              </p:cNvPr>
              <p:cNvSpPr txBox="1">
                <a:spLocks noRot="1" noChangeAspect="1" noMove="1" noResize="1" noEditPoints="1" noAdjustHandles="1" noChangeArrowheads="1" noChangeShapeType="1" noTextEdit="1"/>
              </p:cNvSpPr>
              <p:nvPr/>
            </p:nvSpPr>
            <p:spPr>
              <a:xfrm>
                <a:off x="203279" y="111874"/>
                <a:ext cx="5517708" cy="6289479"/>
              </a:xfrm>
              <a:prstGeom prst="rect">
                <a:avLst/>
              </a:prstGeom>
              <a:blipFill>
                <a:blip r:embed="rId3"/>
                <a:stretch>
                  <a:fillRect l="-2762" t="-1163"/>
                </a:stretch>
              </a:blipFill>
            </p:spPr>
            <p:txBody>
              <a:bodyPr/>
              <a:lstStyle/>
              <a:p>
                <a:r>
                  <a:rPr lang="nl-NL">
                    <a:noFill/>
                  </a:rPr>
                  <a:t> </a:t>
                </a:r>
              </a:p>
            </p:txBody>
          </p:sp>
        </mc:Fallback>
      </mc:AlternateContent>
      <p:pic>
        <p:nvPicPr>
          <p:cNvPr id="5" name="Imagen 4">
            <a:extLst>
              <a:ext uri="{FF2B5EF4-FFF2-40B4-BE49-F238E27FC236}">
                <a16:creationId xmlns:a16="http://schemas.microsoft.com/office/drawing/2014/main" id="{FA478463-4672-D6C2-4C99-60DADAC5E058}"/>
              </a:ext>
            </a:extLst>
          </p:cNvPr>
          <p:cNvPicPr>
            <a:picLocks noChangeAspect="1"/>
          </p:cNvPicPr>
          <p:nvPr/>
        </p:nvPicPr>
        <p:blipFill>
          <a:blip r:embed="rId4"/>
          <a:srcRect l="36968" t="2139" b="44094"/>
          <a:stretch>
            <a:fillRect/>
          </a:stretch>
        </p:blipFill>
        <p:spPr>
          <a:xfrm>
            <a:off x="5091599" y="111874"/>
            <a:ext cx="1089640" cy="1143000"/>
          </a:xfrm>
          <a:prstGeom prst="rect">
            <a:avLst/>
          </a:prstGeom>
        </p:spPr>
      </p:pic>
      <p:pic>
        <p:nvPicPr>
          <p:cNvPr id="7" name="Marcador de contenido 3">
            <a:extLst>
              <a:ext uri="{FF2B5EF4-FFF2-40B4-BE49-F238E27FC236}">
                <a16:creationId xmlns:a16="http://schemas.microsoft.com/office/drawing/2014/main" id="{4D2D2BDE-C0E1-4462-0183-AC4048E8FA9F}"/>
              </a:ext>
            </a:extLst>
          </p:cNvPr>
          <p:cNvPicPr>
            <a:picLocks noChangeAspect="1"/>
          </p:cNvPicPr>
          <p:nvPr/>
        </p:nvPicPr>
        <p:blipFill>
          <a:blip r:embed="rId5"/>
          <a:stretch>
            <a:fillRect/>
          </a:stretch>
        </p:blipFill>
        <p:spPr>
          <a:xfrm>
            <a:off x="6376740" y="487529"/>
            <a:ext cx="5819993" cy="6370471"/>
          </a:xfrm>
          <a:prstGeom prst="rect">
            <a:avLst/>
          </a:prstGeom>
        </p:spPr>
      </p:pic>
      <p:sp>
        <p:nvSpPr>
          <p:cNvPr id="8" name="CuadroTexto 7">
            <a:extLst>
              <a:ext uri="{FF2B5EF4-FFF2-40B4-BE49-F238E27FC236}">
                <a16:creationId xmlns:a16="http://schemas.microsoft.com/office/drawing/2014/main" id="{CD51B716-99C1-A335-A08E-EB9AE4AA81B4}"/>
              </a:ext>
            </a:extLst>
          </p:cNvPr>
          <p:cNvSpPr txBox="1"/>
          <p:nvPr/>
        </p:nvSpPr>
        <p:spPr>
          <a:xfrm>
            <a:off x="8862552" y="-32505"/>
            <a:ext cx="776175" cy="584775"/>
          </a:xfrm>
          <a:prstGeom prst="rect">
            <a:avLst/>
          </a:prstGeom>
          <a:noFill/>
        </p:spPr>
        <p:txBody>
          <a:bodyPr wrap="none" rtlCol="0">
            <a:spAutoFit/>
          </a:bodyPr>
          <a:lstStyle/>
          <a:p>
            <a:r>
              <a:rPr lang="es-ES" sz="3200" b="1" dirty="0"/>
              <a:t>LAI</a:t>
            </a:r>
            <a:endParaRPr lang="en-GB" sz="3200" b="1" dirty="0"/>
          </a:p>
        </p:txBody>
      </p:sp>
      <p:sp>
        <p:nvSpPr>
          <p:cNvPr id="9" name="CuadroTexto 8">
            <a:extLst>
              <a:ext uri="{FF2B5EF4-FFF2-40B4-BE49-F238E27FC236}">
                <a16:creationId xmlns:a16="http://schemas.microsoft.com/office/drawing/2014/main" id="{E6D34A40-331C-A3F5-4EB5-1B1F837468BE}"/>
              </a:ext>
            </a:extLst>
          </p:cNvPr>
          <p:cNvSpPr txBox="1"/>
          <p:nvPr/>
        </p:nvSpPr>
        <p:spPr>
          <a:xfrm rot="16200000">
            <a:off x="5732162" y="901761"/>
            <a:ext cx="1119217" cy="369332"/>
          </a:xfrm>
          <a:prstGeom prst="rect">
            <a:avLst/>
          </a:prstGeom>
          <a:noFill/>
        </p:spPr>
        <p:txBody>
          <a:bodyPr wrap="none" rtlCol="0">
            <a:spAutoFit/>
          </a:bodyPr>
          <a:lstStyle/>
          <a:p>
            <a:r>
              <a:rPr lang="es-ES" b="1" dirty="0" err="1"/>
              <a:t>Estimate</a:t>
            </a:r>
            <a:endParaRPr lang="en-GB" b="1" dirty="0"/>
          </a:p>
        </p:txBody>
      </p:sp>
      <p:sp>
        <p:nvSpPr>
          <p:cNvPr id="10" name="CuadroTexto 9">
            <a:extLst>
              <a:ext uri="{FF2B5EF4-FFF2-40B4-BE49-F238E27FC236}">
                <a16:creationId xmlns:a16="http://schemas.microsoft.com/office/drawing/2014/main" id="{56DDBE0F-3673-C443-544D-23CBB5349576}"/>
              </a:ext>
            </a:extLst>
          </p:cNvPr>
          <p:cNvSpPr txBox="1"/>
          <p:nvPr/>
        </p:nvSpPr>
        <p:spPr>
          <a:xfrm rot="16200000">
            <a:off x="5674454" y="2282513"/>
            <a:ext cx="1234633" cy="369332"/>
          </a:xfrm>
          <a:prstGeom prst="rect">
            <a:avLst/>
          </a:prstGeom>
          <a:noFill/>
        </p:spPr>
        <p:txBody>
          <a:bodyPr wrap="none" rtlCol="0">
            <a:spAutoFit/>
          </a:bodyPr>
          <a:lstStyle/>
          <a:p>
            <a:r>
              <a:rPr lang="es-ES" b="1" dirty="0" err="1"/>
              <a:t>Epistemic</a:t>
            </a:r>
            <a:endParaRPr lang="en-GB" b="1" dirty="0"/>
          </a:p>
        </p:txBody>
      </p:sp>
      <p:sp>
        <p:nvSpPr>
          <p:cNvPr id="11" name="CuadroTexto 10">
            <a:extLst>
              <a:ext uri="{FF2B5EF4-FFF2-40B4-BE49-F238E27FC236}">
                <a16:creationId xmlns:a16="http://schemas.microsoft.com/office/drawing/2014/main" id="{AB244029-DF71-F6B7-6037-B503BC157E63}"/>
              </a:ext>
            </a:extLst>
          </p:cNvPr>
          <p:cNvSpPr txBox="1"/>
          <p:nvPr/>
        </p:nvSpPr>
        <p:spPr>
          <a:xfrm rot="16200000">
            <a:off x="5730559" y="3640804"/>
            <a:ext cx="1122423" cy="369332"/>
          </a:xfrm>
          <a:prstGeom prst="rect">
            <a:avLst/>
          </a:prstGeom>
          <a:noFill/>
        </p:spPr>
        <p:txBody>
          <a:bodyPr wrap="none" rtlCol="0">
            <a:spAutoFit/>
          </a:bodyPr>
          <a:lstStyle/>
          <a:p>
            <a:r>
              <a:rPr lang="es-ES" b="1" dirty="0" err="1"/>
              <a:t>aleatoric</a:t>
            </a:r>
            <a:endParaRPr lang="en-GB" b="1" dirty="0"/>
          </a:p>
        </p:txBody>
      </p:sp>
      <p:sp>
        <p:nvSpPr>
          <p:cNvPr id="12" name="CuadroTexto 11">
            <a:extLst>
              <a:ext uri="{FF2B5EF4-FFF2-40B4-BE49-F238E27FC236}">
                <a16:creationId xmlns:a16="http://schemas.microsoft.com/office/drawing/2014/main" id="{A107D689-7113-897D-049A-AAA7AEA16052}"/>
              </a:ext>
            </a:extLst>
          </p:cNvPr>
          <p:cNvSpPr txBox="1"/>
          <p:nvPr/>
        </p:nvSpPr>
        <p:spPr>
          <a:xfrm rot="16200000">
            <a:off x="5945361" y="4764286"/>
            <a:ext cx="692818" cy="369332"/>
          </a:xfrm>
          <a:prstGeom prst="rect">
            <a:avLst/>
          </a:prstGeom>
          <a:noFill/>
        </p:spPr>
        <p:txBody>
          <a:bodyPr wrap="none" rtlCol="0">
            <a:spAutoFit/>
          </a:bodyPr>
          <a:lstStyle/>
          <a:p>
            <a:r>
              <a:rPr lang="es-ES" b="1" dirty="0"/>
              <a:t>Total</a:t>
            </a:r>
            <a:endParaRPr lang="en-GB" b="1" dirty="0"/>
          </a:p>
        </p:txBody>
      </p:sp>
      <p:sp>
        <p:nvSpPr>
          <p:cNvPr id="13" name="CuadroTexto 12">
            <a:extLst>
              <a:ext uri="{FF2B5EF4-FFF2-40B4-BE49-F238E27FC236}">
                <a16:creationId xmlns:a16="http://schemas.microsoft.com/office/drawing/2014/main" id="{027D4F8D-97D6-A22D-B6C6-5B57DA7C8282}"/>
              </a:ext>
            </a:extLst>
          </p:cNvPr>
          <p:cNvSpPr txBox="1"/>
          <p:nvPr/>
        </p:nvSpPr>
        <p:spPr>
          <a:xfrm rot="16200000">
            <a:off x="5724147" y="5978397"/>
            <a:ext cx="1135247" cy="369332"/>
          </a:xfrm>
          <a:prstGeom prst="rect">
            <a:avLst/>
          </a:prstGeom>
          <a:noFill/>
        </p:spPr>
        <p:txBody>
          <a:bodyPr wrap="none" rtlCol="0">
            <a:spAutoFit/>
          </a:bodyPr>
          <a:lstStyle/>
          <a:p>
            <a:r>
              <a:rPr lang="es-ES" b="1" dirty="0"/>
              <a:t>Rel. total</a:t>
            </a:r>
            <a:endParaRPr lang="en-GB" b="1" dirty="0"/>
          </a:p>
        </p:txBody>
      </p:sp>
      <p:pic>
        <p:nvPicPr>
          <p:cNvPr id="2" name="Picture 2" descr="flexinel">
            <a:extLst>
              <a:ext uri="{FF2B5EF4-FFF2-40B4-BE49-F238E27FC236}">
                <a16:creationId xmlns:a16="http://schemas.microsoft.com/office/drawing/2014/main" id="{6B8C77DD-E8EC-22FD-7240-75C26BC9C7E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554" y="6679580"/>
            <a:ext cx="794485" cy="144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Logo">
            <a:extLst>
              <a:ext uri="{FF2B5EF4-FFF2-40B4-BE49-F238E27FC236}">
                <a16:creationId xmlns:a16="http://schemas.microsoft.com/office/drawing/2014/main" id="{AAF1C4E4-D0BF-F725-BEF1-0801F80284C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37" y="6679580"/>
            <a:ext cx="720001" cy="144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147C0533-9DED-A910-B63E-73BAB49F0EF5}"/>
              </a:ext>
            </a:extLst>
          </p:cNvPr>
          <p:cNvPicPr>
            <a:picLocks noChangeAspect="1"/>
          </p:cNvPicPr>
          <p:nvPr/>
        </p:nvPicPr>
        <p:blipFill>
          <a:blip r:embed="rId8"/>
          <a:srcRect l="36217" t="70175" r="28257" b="22467"/>
          <a:stretch>
            <a:fillRect/>
          </a:stretch>
        </p:blipFill>
        <p:spPr>
          <a:xfrm>
            <a:off x="1322974" y="6174766"/>
            <a:ext cx="3473981" cy="404699"/>
          </a:xfrm>
          <a:prstGeom prst="rect">
            <a:avLst/>
          </a:prstGeom>
        </p:spPr>
      </p:pic>
      <p:sp>
        <p:nvSpPr>
          <p:cNvPr id="23" name="TextBox 22">
            <a:extLst>
              <a:ext uri="{FF2B5EF4-FFF2-40B4-BE49-F238E27FC236}">
                <a16:creationId xmlns:a16="http://schemas.microsoft.com/office/drawing/2014/main" id="{1AD9E5C6-5F3F-FEB9-07A0-EFA2EE18F972}"/>
              </a:ext>
            </a:extLst>
          </p:cNvPr>
          <p:cNvSpPr txBox="1"/>
          <p:nvPr/>
        </p:nvSpPr>
        <p:spPr>
          <a:xfrm>
            <a:off x="6547127" y="371075"/>
            <a:ext cx="1608133" cy="307777"/>
          </a:xfrm>
          <a:prstGeom prst="rect">
            <a:avLst/>
          </a:prstGeom>
          <a:noFill/>
        </p:spPr>
        <p:txBody>
          <a:bodyPr wrap="none" rtlCol="0">
            <a:spAutoFit/>
          </a:bodyPr>
          <a:lstStyle/>
          <a:p>
            <a:r>
              <a:rPr lang="es-ES" sz="1400" b="1" dirty="0" err="1"/>
              <a:t>Iberian</a:t>
            </a:r>
            <a:r>
              <a:rPr lang="es-ES" sz="1400" b="1" dirty="0"/>
              <a:t> </a:t>
            </a:r>
            <a:r>
              <a:rPr lang="es-ES" sz="1400" b="1" dirty="0" err="1"/>
              <a:t>peninsula</a:t>
            </a:r>
            <a:endParaRPr lang="nl-NL" sz="1400" b="1" dirty="0"/>
          </a:p>
        </p:txBody>
      </p:sp>
      <p:sp>
        <p:nvSpPr>
          <p:cNvPr id="24" name="TextBox 23">
            <a:extLst>
              <a:ext uri="{FF2B5EF4-FFF2-40B4-BE49-F238E27FC236}">
                <a16:creationId xmlns:a16="http://schemas.microsoft.com/office/drawing/2014/main" id="{8EC9BE6A-91C8-6F22-4AAD-CEBBE93BC5DD}"/>
              </a:ext>
            </a:extLst>
          </p:cNvPr>
          <p:cNvSpPr txBox="1"/>
          <p:nvPr/>
        </p:nvSpPr>
        <p:spPr>
          <a:xfrm>
            <a:off x="8772023" y="371075"/>
            <a:ext cx="1255472" cy="307777"/>
          </a:xfrm>
          <a:prstGeom prst="rect">
            <a:avLst/>
          </a:prstGeom>
          <a:noFill/>
        </p:spPr>
        <p:txBody>
          <a:bodyPr wrap="none" rtlCol="0">
            <a:spAutoFit/>
          </a:bodyPr>
          <a:lstStyle/>
          <a:p>
            <a:r>
              <a:rPr lang="es-ES" sz="1400" b="1" dirty="0"/>
              <a:t>West  </a:t>
            </a:r>
            <a:r>
              <a:rPr lang="es-ES" sz="1400" b="1" dirty="0" err="1"/>
              <a:t>Europe</a:t>
            </a:r>
            <a:endParaRPr lang="nl-NL" sz="1400" b="1" dirty="0"/>
          </a:p>
        </p:txBody>
      </p:sp>
      <p:sp>
        <p:nvSpPr>
          <p:cNvPr id="25" name="TextBox 24">
            <a:extLst>
              <a:ext uri="{FF2B5EF4-FFF2-40B4-BE49-F238E27FC236}">
                <a16:creationId xmlns:a16="http://schemas.microsoft.com/office/drawing/2014/main" id="{0A6AD547-07D0-480C-D0AF-3307CC05F520}"/>
              </a:ext>
            </a:extLst>
          </p:cNvPr>
          <p:cNvSpPr txBox="1"/>
          <p:nvPr/>
        </p:nvSpPr>
        <p:spPr>
          <a:xfrm>
            <a:off x="10554846" y="371075"/>
            <a:ext cx="1300356" cy="307777"/>
          </a:xfrm>
          <a:prstGeom prst="rect">
            <a:avLst/>
          </a:prstGeom>
          <a:noFill/>
        </p:spPr>
        <p:txBody>
          <a:bodyPr wrap="none" rtlCol="0">
            <a:spAutoFit/>
          </a:bodyPr>
          <a:lstStyle/>
          <a:p>
            <a:r>
              <a:rPr lang="es-ES" sz="1400" b="1" dirty="0"/>
              <a:t>North </a:t>
            </a:r>
            <a:r>
              <a:rPr lang="es-ES" sz="1400" b="1" dirty="0" err="1"/>
              <a:t>Finland</a:t>
            </a:r>
            <a:endParaRPr lang="nl-NL" sz="1400" b="1" dirty="0"/>
          </a:p>
        </p:txBody>
      </p:sp>
    </p:spTree>
    <p:extLst>
      <p:ext uri="{BB962C8B-B14F-4D97-AF65-F5344CB8AC3E}">
        <p14:creationId xmlns:p14="http://schemas.microsoft.com/office/powerpoint/2010/main" val="2105964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Marcador de contenido 3">
            <a:extLst>
              <a:ext uri="{FF2B5EF4-FFF2-40B4-BE49-F238E27FC236}">
                <a16:creationId xmlns:a16="http://schemas.microsoft.com/office/drawing/2014/main" id="{A69504E2-EE9A-332F-EB02-4B1988A1BBE6}"/>
              </a:ext>
            </a:extLst>
          </p:cNvPr>
          <p:cNvPicPr>
            <a:picLocks noGrp="1" noChangeAspect="1"/>
          </p:cNvPicPr>
          <p:nvPr>
            <p:ph idx="1"/>
          </p:nvPr>
        </p:nvPicPr>
        <p:blipFill>
          <a:blip r:embed="rId2"/>
          <a:srcRect r="2877" b="2193"/>
          <a:stretch>
            <a:fillRect/>
          </a:stretch>
        </p:blipFill>
        <p:spPr>
          <a:xfrm>
            <a:off x="6382523" y="461039"/>
            <a:ext cx="5766917" cy="6055266"/>
          </a:xfrm>
          <a:prstGeom prst="rect">
            <a:avLst/>
          </a:prstGeom>
        </p:spPr>
      </p:pic>
      <p:pic>
        <p:nvPicPr>
          <p:cNvPr id="5" name="Imagen 4" descr="Imagen que contiene Diagrama&#10;&#10;El contenido generado por IA puede ser incorrecto.">
            <a:extLst>
              <a:ext uri="{FF2B5EF4-FFF2-40B4-BE49-F238E27FC236}">
                <a16:creationId xmlns:a16="http://schemas.microsoft.com/office/drawing/2014/main" id="{D614DFE0-1608-86D7-AC68-231EC5A86D6D}"/>
              </a:ext>
            </a:extLst>
          </p:cNvPr>
          <p:cNvPicPr>
            <a:picLocks noChangeAspect="1"/>
          </p:cNvPicPr>
          <p:nvPr/>
        </p:nvPicPr>
        <p:blipFill>
          <a:blip r:embed="rId3"/>
          <a:stretch>
            <a:fillRect/>
          </a:stretch>
        </p:blipFill>
        <p:spPr>
          <a:xfrm>
            <a:off x="154350" y="412911"/>
            <a:ext cx="5875815" cy="6203870"/>
          </a:xfrm>
          <a:prstGeom prst="rect">
            <a:avLst/>
          </a:prstGeom>
        </p:spPr>
      </p:pic>
      <p:sp>
        <p:nvSpPr>
          <p:cNvPr id="3" name="CuadroTexto 2">
            <a:extLst>
              <a:ext uri="{FF2B5EF4-FFF2-40B4-BE49-F238E27FC236}">
                <a16:creationId xmlns:a16="http://schemas.microsoft.com/office/drawing/2014/main" id="{21D9AD86-93C6-E5E0-920A-DDDABAE48D42}"/>
              </a:ext>
            </a:extLst>
          </p:cNvPr>
          <p:cNvSpPr txBox="1"/>
          <p:nvPr/>
        </p:nvSpPr>
        <p:spPr>
          <a:xfrm rot="16200000">
            <a:off x="-350089" y="787856"/>
            <a:ext cx="1119217" cy="369332"/>
          </a:xfrm>
          <a:prstGeom prst="rect">
            <a:avLst/>
          </a:prstGeom>
          <a:noFill/>
        </p:spPr>
        <p:txBody>
          <a:bodyPr wrap="none" rtlCol="0">
            <a:spAutoFit/>
          </a:bodyPr>
          <a:lstStyle/>
          <a:p>
            <a:r>
              <a:rPr lang="es-ES" b="1" dirty="0" err="1"/>
              <a:t>Estimate</a:t>
            </a:r>
            <a:endParaRPr lang="en-GB" b="1" dirty="0"/>
          </a:p>
        </p:txBody>
      </p:sp>
      <p:sp>
        <p:nvSpPr>
          <p:cNvPr id="6" name="CuadroTexto 5">
            <a:extLst>
              <a:ext uri="{FF2B5EF4-FFF2-40B4-BE49-F238E27FC236}">
                <a16:creationId xmlns:a16="http://schemas.microsoft.com/office/drawing/2014/main" id="{3417EAD5-616E-3F38-9351-72DADA645725}"/>
              </a:ext>
            </a:extLst>
          </p:cNvPr>
          <p:cNvSpPr txBox="1"/>
          <p:nvPr/>
        </p:nvSpPr>
        <p:spPr>
          <a:xfrm rot="16200000">
            <a:off x="-407797" y="2168608"/>
            <a:ext cx="1234633" cy="369332"/>
          </a:xfrm>
          <a:prstGeom prst="rect">
            <a:avLst/>
          </a:prstGeom>
          <a:noFill/>
        </p:spPr>
        <p:txBody>
          <a:bodyPr wrap="none" rtlCol="0">
            <a:spAutoFit/>
          </a:bodyPr>
          <a:lstStyle/>
          <a:p>
            <a:r>
              <a:rPr lang="es-ES" b="1" dirty="0" err="1"/>
              <a:t>Epistemic</a:t>
            </a:r>
            <a:endParaRPr lang="en-GB" b="1" dirty="0"/>
          </a:p>
        </p:txBody>
      </p:sp>
      <p:sp>
        <p:nvSpPr>
          <p:cNvPr id="7" name="CuadroTexto 6">
            <a:extLst>
              <a:ext uri="{FF2B5EF4-FFF2-40B4-BE49-F238E27FC236}">
                <a16:creationId xmlns:a16="http://schemas.microsoft.com/office/drawing/2014/main" id="{D7142E36-C9F3-51F8-BDBD-B36637E59B14}"/>
              </a:ext>
            </a:extLst>
          </p:cNvPr>
          <p:cNvSpPr txBox="1"/>
          <p:nvPr/>
        </p:nvSpPr>
        <p:spPr>
          <a:xfrm rot="16200000">
            <a:off x="-351692" y="3526899"/>
            <a:ext cx="1122423" cy="369332"/>
          </a:xfrm>
          <a:prstGeom prst="rect">
            <a:avLst/>
          </a:prstGeom>
          <a:noFill/>
        </p:spPr>
        <p:txBody>
          <a:bodyPr wrap="none" rtlCol="0">
            <a:spAutoFit/>
          </a:bodyPr>
          <a:lstStyle/>
          <a:p>
            <a:r>
              <a:rPr lang="es-ES" b="1" dirty="0" err="1"/>
              <a:t>aleatoric</a:t>
            </a:r>
            <a:endParaRPr lang="en-GB" b="1" dirty="0"/>
          </a:p>
        </p:txBody>
      </p:sp>
      <p:sp>
        <p:nvSpPr>
          <p:cNvPr id="8" name="CuadroTexto 7">
            <a:extLst>
              <a:ext uri="{FF2B5EF4-FFF2-40B4-BE49-F238E27FC236}">
                <a16:creationId xmlns:a16="http://schemas.microsoft.com/office/drawing/2014/main" id="{80D8551F-BE83-BF4B-0D52-FD0DBBDF50B7}"/>
              </a:ext>
            </a:extLst>
          </p:cNvPr>
          <p:cNvSpPr txBox="1"/>
          <p:nvPr/>
        </p:nvSpPr>
        <p:spPr>
          <a:xfrm rot="16200000">
            <a:off x="-136890" y="4650381"/>
            <a:ext cx="692818" cy="369332"/>
          </a:xfrm>
          <a:prstGeom prst="rect">
            <a:avLst/>
          </a:prstGeom>
          <a:noFill/>
        </p:spPr>
        <p:txBody>
          <a:bodyPr wrap="none" rtlCol="0">
            <a:spAutoFit/>
          </a:bodyPr>
          <a:lstStyle/>
          <a:p>
            <a:r>
              <a:rPr lang="es-ES" b="1" dirty="0"/>
              <a:t>Total</a:t>
            </a:r>
            <a:endParaRPr lang="en-GB" b="1" dirty="0"/>
          </a:p>
        </p:txBody>
      </p:sp>
      <p:sp>
        <p:nvSpPr>
          <p:cNvPr id="9" name="CuadroTexto 8">
            <a:extLst>
              <a:ext uri="{FF2B5EF4-FFF2-40B4-BE49-F238E27FC236}">
                <a16:creationId xmlns:a16="http://schemas.microsoft.com/office/drawing/2014/main" id="{8D523B33-2865-553C-37FC-FC9237D74104}"/>
              </a:ext>
            </a:extLst>
          </p:cNvPr>
          <p:cNvSpPr txBox="1"/>
          <p:nvPr/>
        </p:nvSpPr>
        <p:spPr>
          <a:xfrm rot="16200000">
            <a:off x="-358104" y="6032940"/>
            <a:ext cx="1135247" cy="369332"/>
          </a:xfrm>
          <a:prstGeom prst="rect">
            <a:avLst/>
          </a:prstGeom>
          <a:noFill/>
        </p:spPr>
        <p:txBody>
          <a:bodyPr wrap="none" rtlCol="0">
            <a:spAutoFit/>
          </a:bodyPr>
          <a:lstStyle/>
          <a:p>
            <a:r>
              <a:rPr lang="es-ES" b="1" dirty="0"/>
              <a:t>Rel. total</a:t>
            </a:r>
            <a:endParaRPr lang="en-GB" b="1" dirty="0"/>
          </a:p>
        </p:txBody>
      </p:sp>
      <p:sp>
        <p:nvSpPr>
          <p:cNvPr id="10" name="CuadroTexto 9">
            <a:extLst>
              <a:ext uri="{FF2B5EF4-FFF2-40B4-BE49-F238E27FC236}">
                <a16:creationId xmlns:a16="http://schemas.microsoft.com/office/drawing/2014/main" id="{E89F0FFC-7F74-9EED-365C-F8B10D1DD852}"/>
              </a:ext>
            </a:extLst>
          </p:cNvPr>
          <p:cNvSpPr txBox="1"/>
          <p:nvPr/>
        </p:nvSpPr>
        <p:spPr>
          <a:xfrm rot="16200000">
            <a:off x="5747089" y="787855"/>
            <a:ext cx="1119217" cy="369332"/>
          </a:xfrm>
          <a:prstGeom prst="rect">
            <a:avLst/>
          </a:prstGeom>
          <a:noFill/>
        </p:spPr>
        <p:txBody>
          <a:bodyPr wrap="none" rtlCol="0">
            <a:spAutoFit/>
          </a:bodyPr>
          <a:lstStyle/>
          <a:p>
            <a:r>
              <a:rPr lang="es-ES" b="1" dirty="0" err="1"/>
              <a:t>Estimate</a:t>
            </a:r>
            <a:endParaRPr lang="en-GB" b="1" dirty="0"/>
          </a:p>
        </p:txBody>
      </p:sp>
      <p:sp>
        <p:nvSpPr>
          <p:cNvPr id="11" name="CuadroTexto 10">
            <a:extLst>
              <a:ext uri="{FF2B5EF4-FFF2-40B4-BE49-F238E27FC236}">
                <a16:creationId xmlns:a16="http://schemas.microsoft.com/office/drawing/2014/main" id="{3CDFD5F2-ED1B-A657-3D0C-E26CE8D0F829}"/>
              </a:ext>
            </a:extLst>
          </p:cNvPr>
          <p:cNvSpPr txBox="1"/>
          <p:nvPr/>
        </p:nvSpPr>
        <p:spPr>
          <a:xfrm rot="16200000">
            <a:off x="5689381" y="2168607"/>
            <a:ext cx="1234633" cy="369332"/>
          </a:xfrm>
          <a:prstGeom prst="rect">
            <a:avLst/>
          </a:prstGeom>
          <a:noFill/>
        </p:spPr>
        <p:txBody>
          <a:bodyPr wrap="none" rtlCol="0">
            <a:spAutoFit/>
          </a:bodyPr>
          <a:lstStyle/>
          <a:p>
            <a:r>
              <a:rPr lang="es-ES" b="1" dirty="0" err="1"/>
              <a:t>Epistemic</a:t>
            </a:r>
            <a:endParaRPr lang="en-GB" b="1" dirty="0"/>
          </a:p>
        </p:txBody>
      </p:sp>
      <p:sp>
        <p:nvSpPr>
          <p:cNvPr id="12" name="CuadroTexto 11">
            <a:extLst>
              <a:ext uri="{FF2B5EF4-FFF2-40B4-BE49-F238E27FC236}">
                <a16:creationId xmlns:a16="http://schemas.microsoft.com/office/drawing/2014/main" id="{67BC6AF5-0255-FB81-3682-454363FC0C8F}"/>
              </a:ext>
            </a:extLst>
          </p:cNvPr>
          <p:cNvSpPr txBox="1"/>
          <p:nvPr/>
        </p:nvSpPr>
        <p:spPr>
          <a:xfrm rot="16200000">
            <a:off x="5745486" y="3526898"/>
            <a:ext cx="1122423" cy="369332"/>
          </a:xfrm>
          <a:prstGeom prst="rect">
            <a:avLst/>
          </a:prstGeom>
          <a:noFill/>
        </p:spPr>
        <p:txBody>
          <a:bodyPr wrap="none" rtlCol="0">
            <a:spAutoFit/>
          </a:bodyPr>
          <a:lstStyle/>
          <a:p>
            <a:r>
              <a:rPr lang="es-ES" b="1" dirty="0" err="1"/>
              <a:t>aleatoric</a:t>
            </a:r>
            <a:endParaRPr lang="en-GB" b="1" dirty="0"/>
          </a:p>
        </p:txBody>
      </p:sp>
      <p:sp>
        <p:nvSpPr>
          <p:cNvPr id="13" name="CuadroTexto 12">
            <a:extLst>
              <a:ext uri="{FF2B5EF4-FFF2-40B4-BE49-F238E27FC236}">
                <a16:creationId xmlns:a16="http://schemas.microsoft.com/office/drawing/2014/main" id="{1F731910-A70C-4E13-1877-F8AFEF69586E}"/>
              </a:ext>
            </a:extLst>
          </p:cNvPr>
          <p:cNvSpPr txBox="1"/>
          <p:nvPr/>
        </p:nvSpPr>
        <p:spPr>
          <a:xfrm rot="16200000">
            <a:off x="5960288" y="4650380"/>
            <a:ext cx="692818" cy="369332"/>
          </a:xfrm>
          <a:prstGeom prst="rect">
            <a:avLst/>
          </a:prstGeom>
          <a:noFill/>
        </p:spPr>
        <p:txBody>
          <a:bodyPr wrap="none" rtlCol="0">
            <a:spAutoFit/>
          </a:bodyPr>
          <a:lstStyle/>
          <a:p>
            <a:r>
              <a:rPr lang="es-ES" b="1" dirty="0"/>
              <a:t>Total</a:t>
            </a:r>
            <a:endParaRPr lang="en-GB" b="1" dirty="0"/>
          </a:p>
        </p:txBody>
      </p:sp>
      <p:sp>
        <p:nvSpPr>
          <p:cNvPr id="14" name="CuadroTexto 13">
            <a:extLst>
              <a:ext uri="{FF2B5EF4-FFF2-40B4-BE49-F238E27FC236}">
                <a16:creationId xmlns:a16="http://schemas.microsoft.com/office/drawing/2014/main" id="{6744E181-150F-FF63-F9A3-1837DE9AAC80}"/>
              </a:ext>
            </a:extLst>
          </p:cNvPr>
          <p:cNvSpPr txBox="1"/>
          <p:nvPr/>
        </p:nvSpPr>
        <p:spPr>
          <a:xfrm rot="16200000">
            <a:off x="5739074" y="6032939"/>
            <a:ext cx="1135247" cy="369332"/>
          </a:xfrm>
          <a:prstGeom prst="rect">
            <a:avLst/>
          </a:prstGeom>
          <a:noFill/>
        </p:spPr>
        <p:txBody>
          <a:bodyPr wrap="none" rtlCol="0">
            <a:spAutoFit/>
          </a:bodyPr>
          <a:lstStyle/>
          <a:p>
            <a:r>
              <a:rPr lang="es-ES" b="1" dirty="0"/>
              <a:t>Rel. total</a:t>
            </a:r>
            <a:endParaRPr lang="en-GB" b="1" dirty="0"/>
          </a:p>
        </p:txBody>
      </p:sp>
      <p:sp>
        <p:nvSpPr>
          <p:cNvPr id="18" name="CuadroTexto 17">
            <a:extLst>
              <a:ext uri="{FF2B5EF4-FFF2-40B4-BE49-F238E27FC236}">
                <a16:creationId xmlns:a16="http://schemas.microsoft.com/office/drawing/2014/main" id="{D8EDDB37-501F-01BF-C40E-D36AEE3074F9}"/>
              </a:ext>
            </a:extLst>
          </p:cNvPr>
          <p:cNvSpPr txBox="1"/>
          <p:nvPr/>
        </p:nvSpPr>
        <p:spPr>
          <a:xfrm>
            <a:off x="2770004" y="72771"/>
            <a:ext cx="1390124" cy="584775"/>
          </a:xfrm>
          <a:prstGeom prst="rect">
            <a:avLst/>
          </a:prstGeom>
          <a:noFill/>
        </p:spPr>
        <p:txBody>
          <a:bodyPr wrap="none" rtlCol="0">
            <a:spAutoFit/>
          </a:bodyPr>
          <a:lstStyle/>
          <a:p>
            <a:r>
              <a:rPr lang="es-ES" sz="3200" b="1" dirty="0"/>
              <a:t>FAPAR</a:t>
            </a:r>
            <a:endParaRPr lang="en-GB" sz="3200" b="1" dirty="0"/>
          </a:p>
        </p:txBody>
      </p:sp>
      <p:sp>
        <p:nvSpPr>
          <p:cNvPr id="19" name="CuadroTexto 18">
            <a:extLst>
              <a:ext uri="{FF2B5EF4-FFF2-40B4-BE49-F238E27FC236}">
                <a16:creationId xmlns:a16="http://schemas.microsoft.com/office/drawing/2014/main" id="{AF03FD0A-0C97-3E64-12D7-25F8890798F0}"/>
              </a:ext>
            </a:extLst>
          </p:cNvPr>
          <p:cNvSpPr txBox="1"/>
          <p:nvPr/>
        </p:nvSpPr>
        <p:spPr>
          <a:xfrm>
            <a:off x="8862552" y="-32505"/>
            <a:ext cx="941283" cy="584775"/>
          </a:xfrm>
          <a:prstGeom prst="rect">
            <a:avLst/>
          </a:prstGeom>
          <a:noFill/>
        </p:spPr>
        <p:txBody>
          <a:bodyPr wrap="none" rtlCol="0">
            <a:spAutoFit/>
          </a:bodyPr>
          <a:lstStyle/>
          <a:p>
            <a:r>
              <a:rPr lang="es-ES" sz="3200" b="1"/>
              <a:t>FVC</a:t>
            </a:r>
            <a:endParaRPr lang="en-GB" sz="3200" b="1" dirty="0"/>
          </a:p>
        </p:txBody>
      </p:sp>
      <p:pic>
        <p:nvPicPr>
          <p:cNvPr id="2" name="Picture 2" descr="flexinel">
            <a:extLst>
              <a:ext uri="{FF2B5EF4-FFF2-40B4-BE49-F238E27FC236}">
                <a16:creationId xmlns:a16="http://schemas.microsoft.com/office/drawing/2014/main" id="{468CB031-4CA6-3E9B-CF38-9C79C7523D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554" y="6679580"/>
            <a:ext cx="794485" cy="144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Logo">
            <a:extLst>
              <a:ext uri="{FF2B5EF4-FFF2-40B4-BE49-F238E27FC236}">
                <a16:creationId xmlns:a16="http://schemas.microsoft.com/office/drawing/2014/main" id="{5FE1F510-FCD9-37B0-2971-A61F819BBB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37" y="6679580"/>
            <a:ext cx="720001" cy="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003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30EB31-3502-A4CF-1015-4658F7158D42}"/>
              </a:ext>
            </a:extLst>
          </p:cNvPr>
          <p:cNvSpPr>
            <a:spLocks noGrp="1"/>
          </p:cNvSpPr>
          <p:nvPr>
            <p:ph type="title"/>
          </p:nvPr>
        </p:nvSpPr>
        <p:spPr>
          <a:xfrm>
            <a:off x="7832558" y="593727"/>
            <a:ext cx="3521242" cy="1325563"/>
          </a:xfrm>
        </p:spPr>
        <p:txBody>
          <a:bodyPr/>
          <a:lstStyle/>
          <a:p>
            <a:endParaRPr lang="es-ES"/>
          </a:p>
        </p:txBody>
      </p:sp>
      <p:pic>
        <p:nvPicPr>
          <p:cNvPr id="5" name="Imagen 4" descr="Gráfico, Diagrama&#10;&#10;El contenido generado por IA puede ser incorrecto.">
            <a:extLst>
              <a:ext uri="{FF2B5EF4-FFF2-40B4-BE49-F238E27FC236}">
                <a16:creationId xmlns:a16="http://schemas.microsoft.com/office/drawing/2014/main" id="{D6FB8826-88BE-7171-1713-6D65B17A8EB9}"/>
              </a:ext>
            </a:extLst>
          </p:cNvPr>
          <p:cNvPicPr>
            <a:picLocks noChangeAspect="1"/>
          </p:cNvPicPr>
          <p:nvPr/>
        </p:nvPicPr>
        <p:blipFill>
          <a:blip r:embed="rId3"/>
          <a:srcRect t="4673" r="807"/>
          <a:stretch>
            <a:fillRect/>
          </a:stretch>
        </p:blipFill>
        <p:spPr>
          <a:xfrm>
            <a:off x="13202" y="96253"/>
            <a:ext cx="12078535" cy="4054643"/>
          </a:xfrm>
          <a:prstGeom prst="rect">
            <a:avLst/>
          </a:prstGeom>
        </p:spPr>
      </p:pic>
      <p:sp>
        <p:nvSpPr>
          <p:cNvPr id="6" name="Marcador de contenido 5">
            <a:extLst>
              <a:ext uri="{FF2B5EF4-FFF2-40B4-BE49-F238E27FC236}">
                <a16:creationId xmlns:a16="http://schemas.microsoft.com/office/drawing/2014/main" id="{C017D0BA-7767-9587-2B0B-0FFB63DEC188}"/>
              </a:ext>
            </a:extLst>
          </p:cNvPr>
          <p:cNvSpPr>
            <a:spLocks noGrp="1"/>
          </p:cNvSpPr>
          <p:nvPr>
            <p:ph idx="1"/>
          </p:nvPr>
        </p:nvSpPr>
        <p:spPr>
          <a:xfrm>
            <a:off x="37267" y="4000159"/>
            <a:ext cx="4594891" cy="1878517"/>
          </a:xfrm>
        </p:spPr>
        <p:txBody>
          <a:bodyPr>
            <a:normAutofit/>
          </a:bodyPr>
          <a:lstStyle/>
          <a:p>
            <a:r>
              <a:rPr lang="en-GB" sz="1400" b="1" dirty="0"/>
              <a:t>🌍 Clear Regional Gradient in Trait Estimates</a:t>
            </a:r>
          </a:p>
          <a:p>
            <a:r>
              <a:rPr lang="en-GB" sz="1400" dirty="0"/>
              <a:t>🌊 </a:t>
            </a:r>
            <a:r>
              <a:rPr lang="en-GB" sz="1400" b="1" dirty="0"/>
              <a:t>Iberian Peninsula:</a:t>
            </a:r>
            <a:r>
              <a:rPr lang="en-GB" sz="1400" dirty="0"/>
              <a:t> lowest LAI / FAPAR / FVC</a:t>
            </a:r>
          </a:p>
          <a:p>
            <a:r>
              <a:rPr lang="en-GB" sz="1400" dirty="0"/>
              <a:t>🌳 </a:t>
            </a:r>
            <a:r>
              <a:rPr lang="en-GB" sz="1400" b="1" dirty="0"/>
              <a:t>West of Europe:</a:t>
            </a:r>
            <a:r>
              <a:rPr lang="en-GB" sz="1400" dirty="0"/>
              <a:t> intermediate values</a:t>
            </a:r>
          </a:p>
          <a:p>
            <a:r>
              <a:rPr lang="en-GB" sz="1400" dirty="0"/>
              <a:t>🌲 </a:t>
            </a:r>
            <a:r>
              <a:rPr lang="en-GB" sz="1400" b="1" dirty="0"/>
              <a:t>North of Finland:</a:t>
            </a:r>
            <a:r>
              <a:rPr lang="en-GB" sz="1400" dirty="0"/>
              <a:t> highest vegetation levels</a:t>
            </a:r>
          </a:p>
          <a:p>
            <a:r>
              <a:rPr lang="en-GB" sz="1400" dirty="0"/>
              <a:t>➡️ Retrieval captures expected biogeographical contrast</a:t>
            </a:r>
          </a:p>
          <a:p>
            <a:pPr marL="0" indent="0">
              <a:buNone/>
            </a:pPr>
            <a:endParaRPr lang="en-GB" sz="1400" dirty="0"/>
          </a:p>
        </p:txBody>
      </p:sp>
      <p:sp>
        <p:nvSpPr>
          <p:cNvPr id="8" name="CuadroTexto 7">
            <a:extLst>
              <a:ext uri="{FF2B5EF4-FFF2-40B4-BE49-F238E27FC236}">
                <a16:creationId xmlns:a16="http://schemas.microsoft.com/office/drawing/2014/main" id="{5F0DB94B-13A7-D7DF-C649-E277C3B750C2}"/>
              </a:ext>
            </a:extLst>
          </p:cNvPr>
          <p:cNvSpPr txBox="1"/>
          <p:nvPr/>
        </p:nvSpPr>
        <p:spPr>
          <a:xfrm>
            <a:off x="4220076" y="4000159"/>
            <a:ext cx="4081713" cy="954107"/>
          </a:xfrm>
          <a:prstGeom prst="rect">
            <a:avLst/>
          </a:prstGeom>
          <a:noFill/>
        </p:spPr>
        <p:txBody>
          <a:bodyPr wrap="square">
            <a:spAutoFit/>
          </a:bodyPr>
          <a:lstStyle/>
          <a:p>
            <a:pPr>
              <a:buNone/>
            </a:pPr>
            <a:r>
              <a:rPr lang="en-GB" sz="1400" b="1" dirty="0"/>
              <a:t>🌫️ Aleatoric Uncertainty is Smaller</a:t>
            </a:r>
          </a:p>
          <a:p>
            <a:pPr marL="285750" indent="-285750">
              <a:buFont typeface="Arial" panose="020B0604020202020204" pitchFamily="34" charset="0"/>
              <a:buChar char="•"/>
            </a:pPr>
            <a:r>
              <a:rPr lang="en-GB" sz="1400" dirty="0"/>
              <a:t>Lower magnitude across all traits</a:t>
            </a:r>
          </a:p>
          <a:p>
            <a:pPr marL="285750" indent="-285750">
              <a:buFont typeface="Arial" panose="020B0604020202020204" pitchFamily="34" charset="0"/>
              <a:buChar char="•"/>
            </a:pPr>
            <a:r>
              <a:rPr lang="en-GB" sz="1400" dirty="0"/>
              <a:t>Slightly higher in heterogeneous regions (Iberia)</a:t>
            </a:r>
          </a:p>
          <a:p>
            <a:pPr marL="285750" indent="-285750">
              <a:buFont typeface="Arial" panose="020B0604020202020204" pitchFamily="34" charset="0"/>
              <a:buChar char="•"/>
            </a:pPr>
            <a:r>
              <a:rPr lang="en-GB" sz="1400" dirty="0"/>
              <a:t>Reflects observation-driven variability</a:t>
            </a:r>
          </a:p>
        </p:txBody>
      </p:sp>
      <p:sp>
        <p:nvSpPr>
          <p:cNvPr id="10" name="CuadroTexto 9">
            <a:extLst>
              <a:ext uri="{FF2B5EF4-FFF2-40B4-BE49-F238E27FC236}">
                <a16:creationId xmlns:a16="http://schemas.microsoft.com/office/drawing/2014/main" id="{2315EB8B-0386-65AF-1398-72AC18A1528A}"/>
              </a:ext>
            </a:extLst>
          </p:cNvPr>
          <p:cNvSpPr txBox="1"/>
          <p:nvPr/>
        </p:nvSpPr>
        <p:spPr>
          <a:xfrm>
            <a:off x="4220076" y="4941107"/>
            <a:ext cx="4141871" cy="1169551"/>
          </a:xfrm>
          <a:prstGeom prst="rect">
            <a:avLst/>
          </a:prstGeom>
          <a:noFill/>
        </p:spPr>
        <p:txBody>
          <a:bodyPr wrap="square">
            <a:spAutoFit/>
          </a:bodyPr>
          <a:lstStyle/>
          <a:p>
            <a:pPr>
              <a:buNone/>
            </a:pPr>
            <a:r>
              <a:rPr lang="en-GB" sz="1400" b="1" dirty="0"/>
              <a:t>🧠 Epistemic Uncertainty Dominates</a:t>
            </a:r>
          </a:p>
          <a:p>
            <a:pPr marL="285750" indent="-285750">
              <a:buFont typeface="Arial" panose="020B0604020202020204" pitchFamily="34" charset="0"/>
              <a:buChar char="•"/>
            </a:pPr>
            <a:r>
              <a:rPr lang="en-GB" sz="1400" dirty="0"/>
              <a:t>Generally larger than aleatoric component</a:t>
            </a:r>
          </a:p>
          <a:p>
            <a:pPr marL="285750" indent="-285750">
              <a:buFont typeface="Arial" panose="020B0604020202020204" pitchFamily="34" charset="0"/>
              <a:buChar char="•"/>
            </a:pPr>
            <a:r>
              <a:rPr lang="en-GB" sz="1400" dirty="0"/>
              <a:t>Indicates model/training limitations remain primary source</a:t>
            </a:r>
          </a:p>
          <a:p>
            <a:pPr marL="285750" indent="-285750">
              <a:buFont typeface="Arial" panose="020B0604020202020204" pitchFamily="34" charset="0"/>
              <a:buChar char="•"/>
            </a:pPr>
            <a:r>
              <a:rPr lang="en-GB" sz="1400" dirty="0"/>
              <a:t>More pronounced at higher trait values</a:t>
            </a:r>
          </a:p>
        </p:txBody>
      </p:sp>
      <p:sp>
        <p:nvSpPr>
          <p:cNvPr id="12" name="CuadroTexto 11">
            <a:extLst>
              <a:ext uri="{FF2B5EF4-FFF2-40B4-BE49-F238E27FC236}">
                <a16:creationId xmlns:a16="http://schemas.microsoft.com/office/drawing/2014/main" id="{434F88AB-1BFF-1283-525D-D1C360F06487}"/>
              </a:ext>
            </a:extLst>
          </p:cNvPr>
          <p:cNvSpPr txBox="1"/>
          <p:nvPr/>
        </p:nvSpPr>
        <p:spPr>
          <a:xfrm>
            <a:off x="8316419" y="4000159"/>
            <a:ext cx="3681664" cy="1169551"/>
          </a:xfrm>
          <a:prstGeom prst="rect">
            <a:avLst/>
          </a:prstGeom>
          <a:noFill/>
        </p:spPr>
        <p:txBody>
          <a:bodyPr wrap="square">
            <a:spAutoFit/>
          </a:bodyPr>
          <a:lstStyle/>
          <a:p>
            <a:pPr>
              <a:buNone/>
            </a:pPr>
            <a:r>
              <a:rPr lang="en-GB" sz="1400" b="1" dirty="0"/>
              <a:t>⚖️ Total Uncertainty Follows Epistemic Pattern</a:t>
            </a:r>
          </a:p>
          <a:p>
            <a:pPr marL="285750" indent="-285750">
              <a:buFont typeface="Arial" panose="020B0604020202020204" pitchFamily="34" charset="0"/>
              <a:buChar char="•"/>
            </a:pPr>
            <a:r>
              <a:rPr lang="en-GB" sz="1400" dirty="0"/>
              <a:t>Total ≈ strongly driven by epistemic term</a:t>
            </a:r>
          </a:p>
          <a:p>
            <a:pPr marL="285750" indent="-285750">
              <a:buFont typeface="Arial" panose="020B0604020202020204" pitchFamily="34" charset="0"/>
              <a:buChar char="•"/>
            </a:pPr>
            <a:r>
              <a:rPr lang="en-GB" sz="1400" dirty="0"/>
              <a:t>Regional differences preserved in total uncertainty</a:t>
            </a:r>
          </a:p>
        </p:txBody>
      </p:sp>
      <p:pic>
        <p:nvPicPr>
          <p:cNvPr id="15" name="Imagen 14">
            <a:extLst>
              <a:ext uri="{FF2B5EF4-FFF2-40B4-BE49-F238E27FC236}">
                <a16:creationId xmlns:a16="http://schemas.microsoft.com/office/drawing/2014/main" id="{FF1A3556-3F63-EEB2-BE98-1FAC1C420511}"/>
              </a:ext>
            </a:extLst>
          </p:cNvPr>
          <p:cNvPicPr>
            <a:picLocks noChangeAspect="1"/>
          </p:cNvPicPr>
          <p:nvPr/>
        </p:nvPicPr>
        <p:blipFill>
          <a:blip r:embed="rId4"/>
          <a:stretch>
            <a:fillRect/>
          </a:stretch>
        </p:blipFill>
        <p:spPr>
          <a:xfrm>
            <a:off x="5687488" y="6225242"/>
            <a:ext cx="550224" cy="550224"/>
          </a:xfrm>
          <a:prstGeom prst="rect">
            <a:avLst/>
          </a:prstGeom>
        </p:spPr>
      </p:pic>
      <p:pic>
        <p:nvPicPr>
          <p:cNvPr id="16" name="Imagen 15" descr="Código QR&#10;&#10;El contenido generado por IA puede ser incorrecto.">
            <a:extLst>
              <a:ext uri="{FF2B5EF4-FFF2-40B4-BE49-F238E27FC236}">
                <a16:creationId xmlns:a16="http://schemas.microsoft.com/office/drawing/2014/main" id="{4DA8DC28-E017-9DEE-1226-4516AD8EE0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504" y="6207130"/>
            <a:ext cx="606929" cy="606929"/>
          </a:xfrm>
          <a:prstGeom prst="rect">
            <a:avLst/>
          </a:prstGeom>
        </p:spPr>
      </p:pic>
      <p:pic>
        <p:nvPicPr>
          <p:cNvPr id="17" name="Picture 12" descr="Cloud processing - Free seo and web icons">
            <a:extLst>
              <a:ext uri="{FF2B5EF4-FFF2-40B4-BE49-F238E27FC236}">
                <a16:creationId xmlns:a16="http://schemas.microsoft.com/office/drawing/2014/main" id="{5D8DEE4B-3E97-EBE4-CCEB-2ECA34598B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4224" y="6224337"/>
            <a:ext cx="619342" cy="619342"/>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082460A6-3FD8-1EC4-F3B3-DF37C9FFC190}"/>
              </a:ext>
            </a:extLst>
          </p:cNvPr>
          <p:cNvSpPr txBox="1"/>
          <p:nvPr/>
        </p:nvSpPr>
        <p:spPr>
          <a:xfrm>
            <a:off x="2940679" y="6209025"/>
            <a:ext cx="1892726" cy="646331"/>
          </a:xfrm>
          <a:prstGeom prst="rect">
            <a:avLst/>
          </a:prstGeom>
          <a:noFill/>
        </p:spPr>
        <p:txBody>
          <a:bodyPr wrap="square">
            <a:spAutoFit/>
          </a:bodyPr>
          <a:lstStyle/>
          <a:p>
            <a:r>
              <a:rPr lang="en-GB" dirty="0">
                <a:solidFill>
                  <a:schemeClr val="accent1"/>
                </a:solidFill>
                <a:latin typeface="Calibri" panose="020F0502020204030204" pitchFamily="34" charset="0"/>
                <a:ea typeface="Calibri" panose="020F0502020204030204" pitchFamily="34" charset="0"/>
                <a:cs typeface="Calibri" panose="020F0502020204030204" pitchFamily="34" charset="0"/>
              </a:rPr>
              <a:t>Operational cloud implementation</a:t>
            </a:r>
          </a:p>
        </p:txBody>
      </p:sp>
      <p:pic>
        <p:nvPicPr>
          <p:cNvPr id="19" name="Picture 2" descr="Welcome | EODC Public Wiki">
            <a:extLst>
              <a:ext uri="{FF2B5EF4-FFF2-40B4-BE49-F238E27FC236}">
                <a16:creationId xmlns:a16="http://schemas.microsoft.com/office/drawing/2014/main" id="{269407B1-EE61-6671-8C8E-00D8757EA97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8627" y="6226543"/>
            <a:ext cx="861420" cy="5875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lexinel">
            <a:extLst>
              <a:ext uri="{FF2B5EF4-FFF2-40B4-BE49-F238E27FC236}">
                <a16:creationId xmlns:a16="http://schemas.microsoft.com/office/drawing/2014/main" id="{7D6F18B5-2983-2001-5F58-50E8FF1519A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7554" y="6679580"/>
            <a:ext cx="794485" cy="144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Logo">
            <a:extLst>
              <a:ext uri="{FF2B5EF4-FFF2-40B4-BE49-F238E27FC236}">
                <a16:creationId xmlns:a16="http://schemas.microsoft.com/office/drawing/2014/main" id="{76FA9AD2-258E-5107-01AA-EB0126A3978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837" y="6679580"/>
            <a:ext cx="720001" cy="144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FD24955-17AD-5464-11F1-126AA8D9283D}"/>
              </a:ext>
            </a:extLst>
          </p:cNvPr>
          <p:cNvSpPr txBox="1"/>
          <p:nvPr/>
        </p:nvSpPr>
        <p:spPr>
          <a:xfrm>
            <a:off x="8410073" y="5930953"/>
            <a:ext cx="3681664" cy="861774"/>
          </a:xfrm>
          <a:prstGeom prst="rect">
            <a:avLst/>
          </a:prstGeom>
          <a:noFill/>
          <a:ln>
            <a:solidFill>
              <a:schemeClr val="bg1">
                <a:lumMod val="50000"/>
              </a:schemeClr>
            </a:solidFill>
          </a:ln>
        </p:spPr>
        <p:txBody>
          <a:bodyPr wrap="square">
            <a:spAutoFit/>
          </a:bodyPr>
          <a:lstStyle/>
          <a:p>
            <a:pPr algn="just"/>
            <a:r>
              <a:rPr lang="nl-NL" sz="1000" b="1" i="0" dirty="0">
                <a:solidFill>
                  <a:srgbClr val="FF0000"/>
                </a:solidFill>
                <a:effectLst/>
                <a:latin typeface="Arial" panose="020B0604020202020204" pitchFamily="34" charset="0"/>
              </a:rPr>
              <a:t>See </a:t>
            </a:r>
            <a:r>
              <a:rPr lang="nl-NL" sz="1000" b="1" i="0" dirty="0" err="1">
                <a:solidFill>
                  <a:srgbClr val="FF0000"/>
                </a:solidFill>
                <a:effectLst/>
                <a:latin typeface="Arial" panose="020B0604020202020204" pitchFamily="34" charset="0"/>
              </a:rPr>
              <a:t>also</a:t>
            </a:r>
            <a:r>
              <a:rPr lang="nl-NL" sz="1000" b="0" i="0" dirty="0">
                <a:solidFill>
                  <a:srgbClr val="222222"/>
                </a:solidFill>
                <a:effectLst/>
                <a:latin typeface="Arial" panose="020B0604020202020204" pitchFamily="34" charset="0"/>
              </a:rPr>
              <a:t>: Verrelst, J., </a:t>
            </a:r>
            <a:r>
              <a:rPr lang="nl-NL" sz="1000" b="0" i="0" dirty="0" err="1">
                <a:solidFill>
                  <a:srgbClr val="222222"/>
                </a:solidFill>
                <a:effectLst/>
                <a:latin typeface="Arial" panose="020B0604020202020204" pitchFamily="34" charset="0"/>
              </a:rPr>
              <a:t>García-Soria</a:t>
            </a:r>
            <a:r>
              <a:rPr lang="nl-NL" sz="1000" b="0" i="0" dirty="0">
                <a:solidFill>
                  <a:srgbClr val="222222"/>
                </a:solidFill>
                <a:effectLst/>
                <a:latin typeface="Arial" panose="020B0604020202020204" pitchFamily="34" charset="0"/>
              </a:rPr>
              <a:t>, J. L., </a:t>
            </a:r>
            <a:r>
              <a:rPr lang="nl-NL" sz="1000" b="0" i="0" dirty="0" err="1">
                <a:solidFill>
                  <a:srgbClr val="222222"/>
                </a:solidFill>
                <a:effectLst/>
                <a:latin typeface="Arial" panose="020B0604020202020204" pitchFamily="34" charset="0"/>
              </a:rPr>
              <a:t>Reyes-Muñoz</a:t>
            </a:r>
            <a:r>
              <a:rPr lang="nl-NL" sz="1000" b="0" i="0" dirty="0">
                <a:solidFill>
                  <a:srgbClr val="222222"/>
                </a:solidFill>
                <a:effectLst/>
                <a:latin typeface="Arial" panose="020B0604020202020204" pitchFamily="34" charset="0"/>
              </a:rPr>
              <a:t>, P., De Clerck, E., </a:t>
            </a:r>
            <a:r>
              <a:rPr lang="nl-NL" sz="1000" b="0" i="0" dirty="0" err="1">
                <a:solidFill>
                  <a:srgbClr val="222222"/>
                </a:solidFill>
                <a:effectLst/>
                <a:latin typeface="Arial" panose="020B0604020202020204" pitchFamily="34" charset="0"/>
              </a:rPr>
              <a:t>Morata</a:t>
            </a:r>
            <a:r>
              <a:rPr lang="nl-NL" sz="1000" b="0" i="0" dirty="0">
                <a:solidFill>
                  <a:srgbClr val="222222"/>
                </a:solidFill>
                <a:effectLst/>
                <a:latin typeface="Arial" panose="020B0604020202020204" pitchFamily="34" charset="0"/>
              </a:rPr>
              <a:t>, M., &amp; </a:t>
            </a:r>
            <a:r>
              <a:rPr lang="nl-NL" sz="1000" b="0" i="0" dirty="0" err="1">
                <a:solidFill>
                  <a:srgbClr val="222222"/>
                </a:solidFill>
                <a:effectLst/>
                <a:latin typeface="Arial" panose="020B0604020202020204" pitchFamily="34" charset="0"/>
              </a:rPr>
              <a:t>Rivera-Caicedo</a:t>
            </a:r>
            <a:r>
              <a:rPr lang="nl-NL" sz="1000" b="0" i="0" dirty="0">
                <a:solidFill>
                  <a:srgbClr val="222222"/>
                </a:solidFill>
                <a:effectLst/>
                <a:latin typeface="Arial" panose="020B0604020202020204" pitchFamily="34" charset="0"/>
              </a:rPr>
              <a:t>, J. P. (</a:t>
            </a:r>
            <a:r>
              <a:rPr lang="nl-NL" sz="1000" b="1" i="0" dirty="0">
                <a:solidFill>
                  <a:srgbClr val="222222"/>
                </a:solidFill>
                <a:effectLst/>
                <a:latin typeface="Arial" panose="020B0604020202020204" pitchFamily="34" charset="0"/>
              </a:rPr>
              <a:t>2026</a:t>
            </a:r>
            <a:r>
              <a:rPr lang="nl-NL" sz="1000" b="0" i="0" dirty="0">
                <a:solidFill>
                  <a:srgbClr val="222222"/>
                </a:solidFill>
                <a:effectLst/>
                <a:latin typeface="Arial" panose="020B0604020202020204" pitchFamily="34" charset="0"/>
              </a:rPr>
              <a:t>). </a:t>
            </a:r>
            <a:r>
              <a:rPr lang="nl-NL" sz="1000" b="1" i="0" dirty="0" err="1">
                <a:solidFill>
                  <a:srgbClr val="FF0000"/>
                </a:solidFill>
                <a:effectLst/>
                <a:latin typeface="Arial" panose="020B0604020202020204" pitchFamily="34" charset="0"/>
              </a:rPr>
              <a:t>Epistemic</a:t>
            </a:r>
            <a:r>
              <a:rPr lang="nl-NL" sz="1000" b="1" i="0" dirty="0">
                <a:solidFill>
                  <a:srgbClr val="FF0000"/>
                </a:solidFill>
                <a:effectLst/>
                <a:latin typeface="Arial" panose="020B0604020202020204" pitchFamily="34" charset="0"/>
              </a:rPr>
              <a:t> </a:t>
            </a:r>
            <a:r>
              <a:rPr lang="nl-NL" sz="1000" b="1" i="0" dirty="0" err="1">
                <a:solidFill>
                  <a:srgbClr val="FF0000"/>
                </a:solidFill>
                <a:effectLst/>
                <a:latin typeface="Arial" panose="020B0604020202020204" pitchFamily="34" charset="0"/>
              </a:rPr>
              <a:t>and</a:t>
            </a:r>
            <a:r>
              <a:rPr lang="nl-NL" sz="1000" b="1" i="0" dirty="0">
                <a:solidFill>
                  <a:srgbClr val="FF0000"/>
                </a:solidFill>
                <a:effectLst/>
                <a:latin typeface="Arial" panose="020B0604020202020204" pitchFamily="34" charset="0"/>
              </a:rPr>
              <a:t> </a:t>
            </a:r>
            <a:r>
              <a:rPr lang="nl-NL" sz="1000" b="1" i="0" dirty="0" err="1">
                <a:solidFill>
                  <a:srgbClr val="FF0000"/>
                </a:solidFill>
                <a:effectLst/>
                <a:latin typeface="Arial" panose="020B0604020202020204" pitchFamily="34" charset="0"/>
              </a:rPr>
              <a:t>aleatoric</a:t>
            </a:r>
            <a:r>
              <a:rPr lang="nl-NL" sz="1000" b="1" i="0" dirty="0">
                <a:solidFill>
                  <a:srgbClr val="FF0000"/>
                </a:solidFill>
                <a:effectLst/>
                <a:latin typeface="Arial" panose="020B0604020202020204" pitchFamily="34" charset="0"/>
              </a:rPr>
              <a:t> </a:t>
            </a:r>
            <a:r>
              <a:rPr lang="nl-NL" sz="1000" b="1" i="0" dirty="0" err="1">
                <a:solidFill>
                  <a:srgbClr val="FF0000"/>
                </a:solidFill>
                <a:effectLst/>
                <a:latin typeface="Arial" panose="020B0604020202020204" pitchFamily="34" charset="0"/>
              </a:rPr>
              <a:t>uncertainty</a:t>
            </a:r>
            <a:r>
              <a:rPr lang="nl-NL" sz="1000" b="1" i="0" dirty="0">
                <a:solidFill>
                  <a:srgbClr val="FF0000"/>
                </a:solidFill>
                <a:effectLst/>
                <a:latin typeface="Arial" panose="020B0604020202020204" pitchFamily="34" charset="0"/>
              </a:rPr>
              <a:t> in </a:t>
            </a:r>
            <a:r>
              <a:rPr lang="nl-NL" sz="1000" b="1" i="0" dirty="0" err="1">
                <a:solidFill>
                  <a:srgbClr val="FF0000"/>
                </a:solidFill>
                <a:effectLst/>
                <a:latin typeface="Arial" panose="020B0604020202020204" pitchFamily="34" charset="0"/>
              </a:rPr>
              <a:t>optical</a:t>
            </a:r>
            <a:r>
              <a:rPr lang="nl-NL" sz="1000" b="1" i="0" dirty="0">
                <a:solidFill>
                  <a:srgbClr val="FF0000"/>
                </a:solidFill>
                <a:effectLst/>
                <a:latin typeface="Arial" panose="020B0604020202020204" pitchFamily="34" charset="0"/>
              </a:rPr>
              <a:t> </a:t>
            </a:r>
            <a:r>
              <a:rPr lang="nl-NL" sz="1000" b="1" i="0" dirty="0" err="1">
                <a:solidFill>
                  <a:srgbClr val="FF0000"/>
                </a:solidFill>
                <a:effectLst/>
                <a:latin typeface="Arial" panose="020B0604020202020204" pitchFamily="34" charset="0"/>
              </a:rPr>
              <a:t>vegetation</a:t>
            </a:r>
            <a:r>
              <a:rPr lang="nl-NL" sz="1000" b="1" i="0" dirty="0">
                <a:solidFill>
                  <a:srgbClr val="FF0000"/>
                </a:solidFill>
                <a:effectLst/>
                <a:latin typeface="Arial" panose="020B0604020202020204" pitchFamily="34" charset="0"/>
              </a:rPr>
              <a:t> </a:t>
            </a:r>
            <a:r>
              <a:rPr lang="nl-NL" sz="1000" b="1" i="0" dirty="0" err="1">
                <a:solidFill>
                  <a:srgbClr val="FF0000"/>
                </a:solidFill>
                <a:effectLst/>
                <a:latin typeface="Arial" panose="020B0604020202020204" pitchFamily="34" charset="0"/>
              </a:rPr>
              <a:t>trait</a:t>
            </a:r>
            <a:r>
              <a:rPr lang="nl-NL" sz="1000" b="1" i="0" dirty="0">
                <a:solidFill>
                  <a:srgbClr val="FF0000"/>
                </a:solidFill>
                <a:effectLst/>
                <a:latin typeface="Arial" panose="020B0604020202020204" pitchFamily="34" charset="0"/>
              </a:rPr>
              <a:t> retrieval: </a:t>
            </a:r>
            <a:r>
              <a:rPr lang="nl-NL" sz="1000" b="1" i="0" dirty="0" err="1">
                <a:solidFill>
                  <a:srgbClr val="FF0000"/>
                </a:solidFill>
                <a:effectLst/>
                <a:latin typeface="Arial" panose="020B0604020202020204" pitchFamily="34" charset="0"/>
              </a:rPr>
              <a:t>Concepts</a:t>
            </a:r>
            <a:r>
              <a:rPr lang="nl-NL" sz="1000" b="1" i="0" dirty="0">
                <a:solidFill>
                  <a:srgbClr val="FF0000"/>
                </a:solidFill>
                <a:effectLst/>
                <a:latin typeface="Arial" panose="020B0604020202020204" pitchFamily="34" charset="0"/>
              </a:rPr>
              <a:t>, </a:t>
            </a:r>
            <a:r>
              <a:rPr lang="nl-NL" sz="1000" b="1" i="0" dirty="0" err="1">
                <a:solidFill>
                  <a:srgbClr val="FF0000"/>
                </a:solidFill>
                <a:effectLst/>
                <a:latin typeface="Arial" panose="020B0604020202020204" pitchFamily="34" charset="0"/>
              </a:rPr>
              <a:t>Methods</a:t>
            </a:r>
            <a:r>
              <a:rPr lang="nl-NL" sz="1000" b="1" i="0" dirty="0">
                <a:solidFill>
                  <a:srgbClr val="FF0000"/>
                </a:solidFill>
                <a:effectLst/>
                <a:latin typeface="Arial" panose="020B0604020202020204" pitchFamily="34" charset="0"/>
              </a:rPr>
              <a:t>, </a:t>
            </a:r>
            <a:r>
              <a:rPr lang="nl-NL" sz="1000" b="1" i="0" dirty="0" err="1">
                <a:solidFill>
                  <a:srgbClr val="FF0000"/>
                </a:solidFill>
                <a:effectLst/>
                <a:latin typeface="Arial" panose="020B0604020202020204" pitchFamily="34" charset="0"/>
              </a:rPr>
              <a:t>and</a:t>
            </a:r>
            <a:r>
              <a:rPr lang="nl-NL" sz="1000" b="1" i="0" dirty="0">
                <a:solidFill>
                  <a:srgbClr val="FF0000"/>
                </a:solidFill>
                <a:effectLst/>
                <a:latin typeface="Arial" panose="020B0604020202020204" pitchFamily="34" charset="0"/>
              </a:rPr>
              <a:t> Outlook.</a:t>
            </a:r>
            <a:r>
              <a:rPr lang="nl-NL" sz="1000" b="0" i="0" dirty="0">
                <a:solidFill>
                  <a:srgbClr val="222222"/>
                </a:solidFill>
                <a:effectLst/>
                <a:latin typeface="Arial" panose="020B0604020202020204" pitchFamily="34" charset="0"/>
              </a:rPr>
              <a:t> </a:t>
            </a:r>
            <a:r>
              <a:rPr lang="nl-NL" sz="1000" b="0" i="1" dirty="0">
                <a:solidFill>
                  <a:srgbClr val="222222"/>
                </a:solidFill>
                <a:effectLst/>
                <a:latin typeface="Arial" panose="020B0604020202020204" pitchFamily="34" charset="0"/>
              </a:rPr>
              <a:t>ISPRS Journal of </a:t>
            </a:r>
            <a:r>
              <a:rPr lang="nl-NL" sz="1000" b="0" i="1" dirty="0" err="1">
                <a:solidFill>
                  <a:srgbClr val="222222"/>
                </a:solidFill>
                <a:effectLst/>
                <a:latin typeface="Arial" panose="020B0604020202020204" pitchFamily="34" charset="0"/>
              </a:rPr>
              <a:t>Photogrammetry</a:t>
            </a:r>
            <a:r>
              <a:rPr lang="nl-NL" sz="1000" b="0" i="1" dirty="0">
                <a:solidFill>
                  <a:srgbClr val="222222"/>
                </a:solidFill>
                <a:effectLst/>
                <a:latin typeface="Arial" panose="020B0604020202020204" pitchFamily="34" charset="0"/>
              </a:rPr>
              <a:t> </a:t>
            </a:r>
            <a:r>
              <a:rPr lang="nl-NL" sz="1000" b="0" i="1" dirty="0" err="1">
                <a:solidFill>
                  <a:srgbClr val="222222"/>
                </a:solidFill>
                <a:effectLst/>
                <a:latin typeface="Arial" panose="020B0604020202020204" pitchFamily="34" charset="0"/>
              </a:rPr>
              <a:t>and</a:t>
            </a:r>
            <a:r>
              <a:rPr lang="nl-NL" sz="1000" b="0" i="1" dirty="0">
                <a:solidFill>
                  <a:srgbClr val="222222"/>
                </a:solidFill>
                <a:effectLst/>
                <a:latin typeface="Arial" panose="020B0604020202020204" pitchFamily="34" charset="0"/>
              </a:rPr>
              <a:t> Remote </a:t>
            </a:r>
            <a:r>
              <a:rPr lang="nl-NL" sz="1000" b="0" i="1" dirty="0" err="1">
                <a:solidFill>
                  <a:srgbClr val="222222"/>
                </a:solidFill>
                <a:effectLst/>
                <a:latin typeface="Arial" panose="020B0604020202020204" pitchFamily="34" charset="0"/>
              </a:rPr>
              <a:t>Sensing</a:t>
            </a:r>
            <a:r>
              <a:rPr lang="nl-NL" sz="1000" b="0" i="0" dirty="0">
                <a:solidFill>
                  <a:srgbClr val="222222"/>
                </a:solidFill>
                <a:effectLst/>
                <a:latin typeface="Arial" panose="020B0604020202020204" pitchFamily="34" charset="0"/>
              </a:rPr>
              <a:t>, </a:t>
            </a:r>
            <a:r>
              <a:rPr lang="nl-NL" sz="1000" b="0" i="1" dirty="0">
                <a:solidFill>
                  <a:srgbClr val="222222"/>
                </a:solidFill>
                <a:effectLst/>
                <a:latin typeface="Arial" panose="020B0604020202020204" pitchFamily="34" charset="0"/>
              </a:rPr>
              <a:t>234</a:t>
            </a:r>
            <a:r>
              <a:rPr lang="nl-NL" sz="1000" b="0" i="0" dirty="0">
                <a:solidFill>
                  <a:srgbClr val="222222"/>
                </a:solidFill>
                <a:effectLst/>
                <a:latin typeface="Arial" panose="020B0604020202020204" pitchFamily="34" charset="0"/>
              </a:rPr>
              <a:t>, 20-45.</a:t>
            </a:r>
            <a:endParaRPr lang="nl-NL" sz="1000" dirty="0"/>
          </a:p>
        </p:txBody>
      </p:sp>
    </p:spTree>
    <p:extLst>
      <p:ext uri="{BB962C8B-B14F-4D97-AF65-F5344CB8AC3E}">
        <p14:creationId xmlns:p14="http://schemas.microsoft.com/office/powerpoint/2010/main" val="3810868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375671-43E8-2B27-58EF-2332B696AB66}"/>
              </a:ext>
            </a:extLst>
          </p:cNvPr>
          <p:cNvSpPr>
            <a:spLocks noGrp="1"/>
          </p:cNvSpPr>
          <p:nvPr>
            <p:ph type="title"/>
          </p:nvPr>
        </p:nvSpPr>
        <p:spPr>
          <a:xfrm>
            <a:off x="0" y="18256"/>
            <a:ext cx="10515600" cy="799891"/>
          </a:xfrm>
        </p:spPr>
        <p:txBody>
          <a:bodyPr/>
          <a:lstStyle/>
          <a:p>
            <a:r>
              <a:rPr lang="es-ES" b="1" dirty="0" err="1"/>
              <a:t>Conclusions</a:t>
            </a:r>
            <a:endParaRPr lang="en-GB" b="1" dirty="0"/>
          </a:p>
        </p:txBody>
      </p:sp>
      <p:sp>
        <p:nvSpPr>
          <p:cNvPr id="3" name="Marcador de contenido 2">
            <a:extLst>
              <a:ext uri="{FF2B5EF4-FFF2-40B4-BE49-F238E27FC236}">
                <a16:creationId xmlns:a16="http://schemas.microsoft.com/office/drawing/2014/main" id="{1A1A608F-06CA-56D0-64D1-15AC5CB0C4B7}"/>
              </a:ext>
            </a:extLst>
          </p:cNvPr>
          <p:cNvSpPr>
            <a:spLocks noGrp="1"/>
          </p:cNvSpPr>
          <p:nvPr>
            <p:ph idx="1"/>
          </p:nvPr>
        </p:nvSpPr>
        <p:spPr>
          <a:xfrm>
            <a:off x="324852" y="818147"/>
            <a:ext cx="11542295" cy="5329989"/>
          </a:xfrm>
        </p:spPr>
        <p:txBody>
          <a:bodyPr/>
          <a:lstStyle/>
          <a:p>
            <a:pPr marL="457200" lvl="1" indent="0">
              <a:buNone/>
            </a:pPr>
            <a:r>
              <a:rPr lang="es-ES" dirty="0"/>
              <a:t>	</a:t>
            </a:r>
            <a:endParaRPr lang="en-GB" dirty="0"/>
          </a:p>
        </p:txBody>
      </p:sp>
      <p:sp>
        <p:nvSpPr>
          <p:cNvPr id="4" name="Marcador de contenido 2">
            <a:extLst>
              <a:ext uri="{FF2B5EF4-FFF2-40B4-BE49-F238E27FC236}">
                <a16:creationId xmlns:a16="http://schemas.microsoft.com/office/drawing/2014/main" id="{27FE98FA-8484-BCF9-C177-BD4BD52210A4}"/>
              </a:ext>
            </a:extLst>
          </p:cNvPr>
          <p:cNvSpPr txBox="1">
            <a:spLocks/>
          </p:cNvSpPr>
          <p:nvPr/>
        </p:nvSpPr>
        <p:spPr>
          <a:xfrm>
            <a:off x="156307" y="757989"/>
            <a:ext cx="9525499" cy="5943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 </a:t>
            </a:r>
            <a:r>
              <a:rPr lang="en-GB" sz="2400" b="1" dirty="0"/>
              <a:t>Three GPR model families validated and publicly operational: </a:t>
            </a:r>
          </a:p>
          <a:p>
            <a:pPr marL="457200" indent="-457200">
              <a:buFont typeface="+mj-lt"/>
              <a:buAutoNum type="arabicPeriod"/>
            </a:pPr>
            <a:r>
              <a:rPr lang="en-GB" sz="2400" dirty="0"/>
              <a:t>🛰️ </a:t>
            </a:r>
            <a:r>
              <a:rPr lang="en-GB" sz="2400" b="1" dirty="0"/>
              <a:t>S3-TOA-GPR</a:t>
            </a:r>
            <a:br>
              <a:rPr lang="en-GB" sz="2400" dirty="0"/>
            </a:br>
            <a:r>
              <a:rPr lang="en-GB" sz="2400" dirty="0"/>
              <a:t>→ </a:t>
            </a:r>
            <a:r>
              <a:rPr lang="en-GB" sz="2400" b="1" dirty="0">
                <a:solidFill>
                  <a:schemeClr val="accent1"/>
                </a:solidFill>
              </a:rPr>
              <a:t>Hybrid</a:t>
            </a:r>
            <a:r>
              <a:rPr lang="en-GB" sz="2400" dirty="0"/>
              <a:t> models trained on </a:t>
            </a:r>
            <a:r>
              <a:rPr lang="en-GB" sz="2400" b="1" dirty="0"/>
              <a:t>SCOPE</a:t>
            </a:r>
            <a:r>
              <a:rPr lang="en-GB" sz="2400" dirty="0"/>
              <a:t> </a:t>
            </a:r>
            <a:r>
              <a:rPr lang="en-GB" sz="2400" b="1" dirty="0"/>
              <a:t>Top-Of-Atmosphere reflectance</a:t>
            </a:r>
            <a:r>
              <a:rPr lang="en-GB" sz="2400" dirty="0"/>
              <a:t>): LCC, LAI, FVC, FAPAR</a:t>
            </a:r>
          </a:p>
          <a:p>
            <a:pPr marL="514350" indent="-514350">
              <a:buFont typeface="+mj-lt"/>
              <a:buAutoNum type="arabicPeriod"/>
            </a:pPr>
            <a:r>
              <a:rPr lang="en-GB" sz="2400" dirty="0"/>
              <a:t>🌍 </a:t>
            </a:r>
            <a:r>
              <a:rPr lang="en-GB" sz="2400" b="1" dirty="0"/>
              <a:t>SCOPE-SYN-GPR</a:t>
            </a:r>
            <a:br>
              <a:rPr lang="en-GB" sz="2400" dirty="0"/>
            </a:br>
            <a:r>
              <a:rPr lang="en-GB" sz="2400" dirty="0"/>
              <a:t>→ </a:t>
            </a:r>
            <a:r>
              <a:rPr lang="en-GB" sz="2400" b="1" dirty="0">
                <a:solidFill>
                  <a:schemeClr val="accent1"/>
                </a:solidFill>
              </a:rPr>
              <a:t>Hybrid</a:t>
            </a:r>
            <a:r>
              <a:rPr lang="en-GB" sz="2400" dirty="0"/>
              <a:t> models trained on </a:t>
            </a:r>
            <a:r>
              <a:rPr lang="en-GB" sz="2400" b="1" dirty="0"/>
              <a:t>SCOPE surface reflectance (SYN S3): </a:t>
            </a:r>
            <a:r>
              <a:rPr lang="en-GB" sz="2400" dirty="0"/>
              <a:t>FAPAR, FVC</a:t>
            </a:r>
          </a:p>
          <a:p>
            <a:pPr marL="514350" indent="-514350">
              <a:buFont typeface="+mj-lt"/>
              <a:buAutoNum type="arabicPeriod"/>
            </a:pPr>
            <a:r>
              <a:rPr lang="en-GB" sz="2400" dirty="0"/>
              <a:t>🌱 </a:t>
            </a:r>
            <a:r>
              <a:rPr lang="en-GB" sz="2400" b="1" dirty="0"/>
              <a:t>GBOV-SYN-GPR</a:t>
            </a:r>
            <a:br>
              <a:rPr lang="en-GB" sz="2400" dirty="0"/>
            </a:br>
            <a:r>
              <a:rPr lang="en-GB" sz="2400" dirty="0"/>
              <a:t>→ </a:t>
            </a:r>
            <a:r>
              <a:rPr lang="en-GB" sz="2400" b="1" dirty="0">
                <a:solidFill>
                  <a:schemeClr val="accent1"/>
                </a:solidFill>
              </a:rPr>
              <a:t>Empirical</a:t>
            </a:r>
            <a:r>
              <a:rPr lang="en-GB" sz="2400" dirty="0"/>
              <a:t> models trained on upscaled </a:t>
            </a:r>
            <a:r>
              <a:rPr lang="en-GB" sz="2400" b="1" dirty="0"/>
              <a:t>GBOV reference data (SYN S3): </a:t>
            </a:r>
            <a:r>
              <a:rPr lang="en-GB" sz="2400" dirty="0"/>
              <a:t>LAI, FAPAR, FVC </a:t>
            </a:r>
          </a:p>
          <a:p>
            <a:r>
              <a:rPr lang="en-GB" sz="2400" b="1" dirty="0"/>
              <a:t>☁️ </a:t>
            </a:r>
            <a:r>
              <a:rPr lang="en-GB" sz="2400" dirty="0"/>
              <a:t>All models are globally applicable in the cloud through </a:t>
            </a:r>
            <a:r>
              <a:rPr lang="en-GB" sz="2400" b="1" dirty="0" err="1">
                <a:solidFill>
                  <a:srgbClr val="C00000"/>
                </a:solidFill>
              </a:rPr>
              <a:t>PyEOGPR</a:t>
            </a:r>
            <a:endParaRPr lang="en-GB" sz="2400" b="1" dirty="0">
              <a:solidFill>
                <a:srgbClr val="C00000"/>
              </a:solidFill>
            </a:endParaRPr>
          </a:p>
          <a:p>
            <a:r>
              <a:rPr lang="en-GB" sz="2400" b="1" dirty="0"/>
              <a:t>⚖️ All models provide epistemic uncertainty</a:t>
            </a:r>
            <a:r>
              <a:rPr lang="en-GB" sz="2400" dirty="0"/>
              <a:t>; we move towards propagating aleatoric uncertainty</a:t>
            </a:r>
          </a:p>
          <a:p>
            <a:r>
              <a:rPr lang="nl-NL" sz="2400" dirty="0"/>
              <a:t>⚙️ </a:t>
            </a:r>
            <a:r>
              <a:rPr lang="en-GB" sz="2400" dirty="0"/>
              <a:t>The products can support </a:t>
            </a:r>
            <a:r>
              <a:rPr lang="en-GB" sz="2400" b="1" dirty="0"/>
              <a:t>FLEX L2/L3/L4 </a:t>
            </a:r>
            <a:r>
              <a:rPr lang="en-GB" sz="2400" dirty="0"/>
              <a:t>products</a:t>
            </a:r>
          </a:p>
        </p:txBody>
      </p:sp>
      <p:pic>
        <p:nvPicPr>
          <p:cNvPr id="5" name="Imagen 4">
            <a:extLst>
              <a:ext uri="{FF2B5EF4-FFF2-40B4-BE49-F238E27FC236}">
                <a16:creationId xmlns:a16="http://schemas.microsoft.com/office/drawing/2014/main" id="{3DE85D3B-0E42-F3C8-5DDD-269FC107627D}"/>
              </a:ext>
            </a:extLst>
          </p:cNvPr>
          <p:cNvPicPr>
            <a:picLocks noChangeAspect="1"/>
          </p:cNvPicPr>
          <p:nvPr/>
        </p:nvPicPr>
        <p:blipFill>
          <a:blip r:embed="rId3"/>
          <a:stretch>
            <a:fillRect/>
          </a:stretch>
        </p:blipFill>
        <p:spPr>
          <a:xfrm>
            <a:off x="7666728" y="5940977"/>
            <a:ext cx="830997" cy="830997"/>
          </a:xfrm>
          <a:prstGeom prst="rect">
            <a:avLst/>
          </a:prstGeom>
        </p:spPr>
      </p:pic>
      <p:pic>
        <p:nvPicPr>
          <p:cNvPr id="6" name="Imagen 5" descr="Código QR&#10;&#10;El contenido generado por IA puede ser incorrecto.">
            <a:extLst>
              <a:ext uri="{FF2B5EF4-FFF2-40B4-BE49-F238E27FC236}">
                <a16:creationId xmlns:a16="http://schemas.microsoft.com/office/drawing/2014/main" id="{24E58828-F7CA-5F7B-2CD4-CDEF3AEA0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3413" y="5873208"/>
            <a:ext cx="966536" cy="966536"/>
          </a:xfrm>
          <a:prstGeom prst="rect">
            <a:avLst/>
          </a:prstGeom>
        </p:spPr>
      </p:pic>
      <p:pic>
        <p:nvPicPr>
          <p:cNvPr id="7" name="Imagen 6" descr="Mapa&#10;&#10;El contenido generado por IA puede ser incorrecto.">
            <a:extLst>
              <a:ext uri="{FF2B5EF4-FFF2-40B4-BE49-F238E27FC236}">
                <a16:creationId xmlns:a16="http://schemas.microsoft.com/office/drawing/2014/main" id="{DB66785D-1F19-8E20-12B4-8983488BD8CA}"/>
              </a:ext>
            </a:extLst>
          </p:cNvPr>
          <p:cNvPicPr>
            <a:picLocks noChangeAspect="1"/>
          </p:cNvPicPr>
          <p:nvPr/>
        </p:nvPicPr>
        <p:blipFill>
          <a:blip r:embed="rId5"/>
          <a:stretch>
            <a:fillRect/>
          </a:stretch>
        </p:blipFill>
        <p:spPr>
          <a:xfrm>
            <a:off x="9681808" y="1818251"/>
            <a:ext cx="2475664" cy="1667898"/>
          </a:xfrm>
          <a:prstGeom prst="rect">
            <a:avLst/>
          </a:prstGeom>
        </p:spPr>
      </p:pic>
      <p:pic>
        <p:nvPicPr>
          <p:cNvPr id="8" name="Imagen 7">
            <a:extLst>
              <a:ext uri="{FF2B5EF4-FFF2-40B4-BE49-F238E27FC236}">
                <a16:creationId xmlns:a16="http://schemas.microsoft.com/office/drawing/2014/main" id="{6BF5D25C-F431-381C-1CE0-36B7DBF5DE46}"/>
              </a:ext>
            </a:extLst>
          </p:cNvPr>
          <p:cNvPicPr>
            <a:picLocks noChangeAspect="1"/>
          </p:cNvPicPr>
          <p:nvPr/>
        </p:nvPicPr>
        <p:blipFill>
          <a:blip r:embed="rId6"/>
          <a:srcRect r="60892" b="50000"/>
          <a:stretch>
            <a:fillRect/>
          </a:stretch>
        </p:blipFill>
        <p:spPr>
          <a:xfrm>
            <a:off x="9760926" y="3438331"/>
            <a:ext cx="2396545" cy="1667898"/>
          </a:xfrm>
          <a:prstGeom prst="rect">
            <a:avLst/>
          </a:prstGeom>
        </p:spPr>
      </p:pic>
      <p:pic>
        <p:nvPicPr>
          <p:cNvPr id="9" name="Marcador de contenido 3" descr="Mapa&#10;&#10;El contenido generado por IA puede ser incorrecto.">
            <a:extLst>
              <a:ext uri="{FF2B5EF4-FFF2-40B4-BE49-F238E27FC236}">
                <a16:creationId xmlns:a16="http://schemas.microsoft.com/office/drawing/2014/main" id="{0E6AFAE7-B010-8731-E8D7-7F234FCAB12A}"/>
              </a:ext>
            </a:extLst>
          </p:cNvPr>
          <p:cNvPicPr>
            <a:picLocks noChangeAspect="1"/>
          </p:cNvPicPr>
          <p:nvPr/>
        </p:nvPicPr>
        <p:blipFill>
          <a:blip r:embed="rId7"/>
          <a:srcRect r="49837"/>
          <a:stretch>
            <a:fillRect/>
          </a:stretch>
        </p:blipFill>
        <p:spPr>
          <a:xfrm>
            <a:off x="9795457" y="5059049"/>
            <a:ext cx="2396544" cy="1780695"/>
          </a:xfrm>
          <a:prstGeom prst="rect">
            <a:avLst/>
          </a:prstGeom>
        </p:spPr>
      </p:pic>
      <p:pic>
        <p:nvPicPr>
          <p:cNvPr id="10" name="Imagen 5">
            <a:extLst>
              <a:ext uri="{FF2B5EF4-FFF2-40B4-BE49-F238E27FC236}">
                <a16:creationId xmlns:a16="http://schemas.microsoft.com/office/drawing/2014/main" id="{4670AD28-1CEB-A0BC-A492-BC480DDF9461}"/>
              </a:ext>
            </a:extLst>
          </p:cNvPr>
          <p:cNvPicPr>
            <a:picLocks noChangeAspect="1"/>
          </p:cNvPicPr>
          <p:nvPr/>
        </p:nvPicPr>
        <p:blipFill>
          <a:blip r:embed="rId8"/>
          <a:stretch>
            <a:fillRect/>
          </a:stretch>
        </p:blipFill>
        <p:spPr>
          <a:xfrm>
            <a:off x="9795455" y="0"/>
            <a:ext cx="2396545" cy="1797409"/>
          </a:xfrm>
          <a:prstGeom prst="rect">
            <a:avLst/>
          </a:prstGeom>
        </p:spPr>
      </p:pic>
      <p:pic>
        <p:nvPicPr>
          <p:cNvPr id="11" name="Picture 6">
            <a:extLst>
              <a:ext uri="{FF2B5EF4-FFF2-40B4-BE49-F238E27FC236}">
                <a16:creationId xmlns:a16="http://schemas.microsoft.com/office/drawing/2014/main" id="{A8BE29AC-7997-8554-40A1-C6A7E8C97FC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34037"/>
          <a:stretch>
            <a:fillRect/>
          </a:stretch>
        </p:blipFill>
        <p:spPr bwMode="auto">
          <a:xfrm>
            <a:off x="555217" y="1098119"/>
            <a:ext cx="638004" cy="5381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Welcome | EODC Public Wiki">
            <a:extLst>
              <a:ext uri="{FF2B5EF4-FFF2-40B4-BE49-F238E27FC236}">
                <a16:creationId xmlns:a16="http://schemas.microsoft.com/office/drawing/2014/main" id="{99A16860-32BC-6C4B-1F86-A05FE236CB4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6221" y="2304312"/>
            <a:ext cx="638004" cy="4351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Welcome | EODC Public Wiki">
            <a:extLst>
              <a:ext uri="{FF2B5EF4-FFF2-40B4-BE49-F238E27FC236}">
                <a16:creationId xmlns:a16="http://schemas.microsoft.com/office/drawing/2014/main" id="{8C99A7FB-A1DA-FA24-003C-7C1C9004FC0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9275" y="3429000"/>
            <a:ext cx="638004" cy="4351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exinel">
            <a:extLst>
              <a:ext uri="{FF2B5EF4-FFF2-40B4-BE49-F238E27FC236}">
                <a16:creationId xmlns:a16="http://schemas.microsoft.com/office/drawing/2014/main" id="{06DE723A-6A6F-EB43-E39E-3B05851AED9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7554" y="6679580"/>
            <a:ext cx="794485" cy="144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go">
            <a:extLst>
              <a:ext uri="{FF2B5EF4-FFF2-40B4-BE49-F238E27FC236}">
                <a16:creationId xmlns:a16="http://schemas.microsoft.com/office/drawing/2014/main" id="{9F493D6B-B2F4-948F-C0EB-2CBDE84888C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837" y="6679580"/>
            <a:ext cx="720001" cy="144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C9FABF8-BF55-8AC9-0B96-BD77CBE3BF7D}"/>
              </a:ext>
            </a:extLst>
          </p:cNvPr>
          <p:cNvSpPr txBox="1"/>
          <p:nvPr/>
        </p:nvSpPr>
        <p:spPr>
          <a:xfrm>
            <a:off x="3200742" y="6310309"/>
            <a:ext cx="4970425" cy="461665"/>
          </a:xfrm>
          <a:prstGeom prst="rect">
            <a:avLst/>
          </a:prstGeom>
          <a:noFill/>
        </p:spPr>
        <p:txBody>
          <a:bodyPr wrap="square">
            <a:spAutoFit/>
          </a:bodyPr>
          <a:lstStyle/>
          <a:p>
            <a:r>
              <a:rPr lang="nl-NL" sz="2400" dirty="0">
                <a:hlinkClick r:id="rId13"/>
              </a:rPr>
              <a:t>https://pypi.org/project/pyeogpr/</a:t>
            </a:r>
            <a:r>
              <a:rPr lang="nl-NL" sz="2400" dirty="0"/>
              <a:t> </a:t>
            </a:r>
          </a:p>
        </p:txBody>
      </p:sp>
    </p:spTree>
    <p:extLst>
      <p:ext uri="{BB962C8B-B14F-4D97-AF65-F5344CB8AC3E}">
        <p14:creationId xmlns:p14="http://schemas.microsoft.com/office/powerpoint/2010/main" val="867655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a:extLst>
              <a:ext uri="{FF2B5EF4-FFF2-40B4-BE49-F238E27FC236}">
                <a16:creationId xmlns:a16="http://schemas.microsoft.com/office/drawing/2014/main" id="{2A67A04F-0E3D-B275-9DA9-D424FF3A9455}"/>
              </a:ext>
            </a:extLst>
          </p:cNvPr>
          <p:cNvPicPr>
            <a:picLocks noChangeAspect="1"/>
          </p:cNvPicPr>
          <p:nvPr/>
        </p:nvPicPr>
        <p:blipFill>
          <a:blip r:embed="rId2"/>
          <a:stretch>
            <a:fillRect/>
          </a:stretch>
        </p:blipFill>
        <p:spPr>
          <a:xfrm>
            <a:off x="-197507" y="-1343473"/>
            <a:ext cx="13119620" cy="8514404"/>
          </a:xfrm>
          <a:prstGeom prst="rect">
            <a:avLst/>
          </a:prstGeom>
        </p:spPr>
      </p:pic>
      <p:sp>
        <p:nvSpPr>
          <p:cNvPr id="5" name="TextBox 4">
            <a:extLst>
              <a:ext uri="{FF2B5EF4-FFF2-40B4-BE49-F238E27FC236}">
                <a16:creationId xmlns:a16="http://schemas.microsoft.com/office/drawing/2014/main" id="{42D70212-8513-6A11-D24B-0F54A000D8AC}"/>
              </a:ext>
            </a:extLst>
          </p:cNvPr>
          <p:cNvSpPr txBox="1"/>
          <p:nvPr/>
        </p:nvSpPr>
        <p:spPr>
          <a:xfrm>
            <a:off x="1295400" y="2133600"/>
            <a:ext cx="3023585" cy="1200329"/>
          </a:xfrm>
          <a:prstGeom prst="rect">
            <a:avLst/>
          </a:prstGeom>
          <a:noFill/>
        </p:spPr>
        <p:txBody>
          <a:bodyPr wrap="none" rtlCol="0">
            <a:spAutoFit/>
          </a:bodyPr>
          <a:lstStyle/>
          <a:p>
            <a:r>
              <a:rPr lang="es-ES" sz="7200" dirty="0" err="1">
                <a:solidFill>
                  <a:schemeClr val="bg1"/>
                </a:solidFill>
              </a:rPr>
              <a:t>Thanks</a:t>
            </a:r>
            <a:endParaRPr lang="nl-NL" sz="7200" dirty="0">
              <a:solidFill>
                <a:schemeClr val="bg1"/>
              </a:solidFill>
            </a:endParaRPr>
          </a:p>
        </p:txBody>
      </p:sp>
    </p:spTree>
    <p:extLst>
      <p:ext uri="{BB962C8B-B14F-4D97-AF65-F5344CB8AC3E}">
        <p14:creationId xmlns:p14="http://schemas.microsoft.com/office/powerpoint/2010/main" val="3399129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C1F7BA9-D632-27D3-CD54-8DF3C7A225E8}"/>
              </a:ext>
            </a:extLst>
          </p:cNvPr>
          <p:cNvSpPr>
            <a:spLocks noGrp="1"/>
          </p:cNvSpPr>
          <p:nvPr>
            <p:ph idx="1"/>
          </p:nvPr>
        </p:nvSpPr>
        <p:spPr>
          <a:xfrm>
            <a:off x="27831" y="279657"/>
            <a:ext cx="7455619" cy="6779952"/>
          </a:xfrm>
        </p:spPr>
        <p:txBody>
          <a:bodyPr>
            <a:normAutofit lnSpcReduction="10000"/>
          </a:bodyPr>
          <a:lstStyle/>
          <a:p>
            <a:pPr marL="0" indent="0">
              <a:buNone/>
            </a:pPr>
            <a:r>
              <a:rPr lang="en-GB" sz="3200" dirty="0"/>
              <a:t>📊 </a:t>
            </a:r>
            <a:r>
              <a:rPr lang="en-GB" sz="3200" b="1" dirty="0"/>
              <a:t>Three GPR model families for S3 EVTs retrieval applicable in the cloud: </a:t>
            </a:r>
            <a:r>
              <a:rPr lang="en-GB" sz="2000" b="1" dirty="0">
                <a:solidFill>
                  <a:schemeClr val="tx2">
                    <a:lumMod val="90000"/>
                    <a:lumOff val="10000"/>
                  </a:schemeClr>
                </a:solidFill>
              </a:rPr>
              <a:t>(2022–2025 releases)</a:t>
            </a:r>
          </a:p>
          <a:p>
            <a:pPr marL="0" indent="0">
              <a:buNone/>
            </a:pPr>
            <a:endParaRPr lang="en-GB" sz="2000" b="1" dirty="0"/>
          </a:p>
          <a:p>
            <a:pPr marL="0" indent="0">
              <a:buNone/>
            </a:pPr>
            <a:r>
              <a:rPr lang="en-GB" sz="3200" b="1" dirty="0"/>
              <a:t>Gaussian Process Regression (GPR)</a:t>
            </a:r>
            <a:br>
              <a:rPr lang="en-GB" sz="3200" dirty="0"/>
            </a:br>
            <a:r>
              <a:rPr lang="en-GB" dirty="0"/>
              <a:t>→ Designed for </a:t>
            </a:r>
            <a:r>
              <a:rPr lang="en-GB" b="1" dirty="0"/>
              <a:t>cloud-native S3 EVT retrieval:</a:t>
            </a:r>
          </a:p>
          <a:p>
            <a:pPr marL="0" indent="0">
              <a:buNone/>
            </a:pPr>
            <a:endParaRPr lang="en-GB" dirty="0"/>
          </a:p>
          <a:p>
            <a:pPr marL="514350" indent="-514350">
              <a:buFont typeface="+mj-lt"/>
              <a:buAutoNum type="arabicPeriod"/>
            </a:pPr>
            <a:r>
              <a:rPr lang="en-GB" dirty="0"/>
              <a:t>🌍 </a:t>
            </a:r>
            <a:r>
              <a:rPr lang="en-GB" b="1" dirty="0"/>
              <a:t>S3-TOA-GPR </a:t>
            </a:r>
            <a:r>
              <a:rPr lang="en-GB" b="1" dirty="0">
                <a:solidFill>
                  <a:schemeClr val="tx2">
                    <a:lumMod val="90000"/>
                    <a:lumOff val="10000"/>
                  </a:schemeClr>
                </a:solidFill>
              </a:rPr>
              <a:t>hybrid</a:t>
            </a:r>
            <a:br>
              <a:rPr lang="en-GB" dirty="0"/>
            </a:br>
            <a:r>
              <a:rPr lang="en-GB" dirty="0"/>
              <a:t>→ Simulation-based models (</a:t>
            </a:r>
            <a:r>
              <a:rPr lang="en-GB" b="1" dirty="0"/>
              <a:t>Top-Of-Atmosphere reflectance</a:t>
            </a:r>
            <a:r>
              <a:rPr lang="en-GB" dirty="0"/>
              <a:t>)</a:t>
            </a:r>
          </a:p>
          <a:p>
            <a:pPr marL="514350" indent="-514350">
              <a:buFont typeface="+mj-lt"/>
              <a:buAutoNum type="arabicPeriod"/>
            </a:pPr>
            <a:r>
              <a:rPr lang="en-GB" dirty="0"/>
              <a:t>🌍 </a:t>
            </a:r>
            <a:r>
              <a:rPr lang="en-GB" b="1" dirty="0"/>
              <a:t>SCOPE-SYN-GPR </a:t>
            </a:r>
            <a:r>
              <a:rPr lang="en-GB" b="1" dirty="0">
                <a:solidFill>
                  <a:schemeClr val="tx2">
                    <a:lumMod val="90000"/>
                    <a:lumOff val="10000"/>
                  </a:schemeClr>
                </a:solidFill>
              </a:rPr>
              <a:t>hybrid</a:t>
            </a:r>
            <a:br>
              <a:rPr lang="en-GB" dirty="0"/>
            </a:br>
            <a:r>
              <a:rPr lang="en-GB" dirty="0"/>
              <a:t>→ Hybrid models trained on </a:t>
            </a:r>
            <a:r>
              <a:rPr lang="en-GB" b="1" dirty="0"/>
              <a:t>S3 SYNERGY surface reflectance</a:t>
            </a:r>
            <a:endParaRPr lang="en-GB" dirty="0"/>
          </a:p>
          <a:p>
            <a:pPr marL="514350" indent="-514350">
              <a:buFont typeface="+mj-lt"/>
              <a:buAutoNum type="arabicPeriod"/>
            </a:pPr>
            <a:r>
              <a:rPr lang="en-GB" dirty="0"/>
              <a:t>🌍 </a:t>
            </a:r>
            <a:r>
              <a:rPr lang="en-GB" b="1" dirty="0"/>
              <a:t>GBOV-SYN-GPR </a:t>
            </a:r>
            <a:r>
              <a:rPr lang="en-GB" b="1" dirty="0">
                <a:solidFill>
                  <a:schemeClr val="tx2">
                    <a:lumMod val="90000"/>
                    <a:lumOff val="10000"/>
                  </a:schemeClr>
                </a:solidFill>
              </a:rPr>
              <a:t>empirical</a:t>
            </a:r>
            <a:br>
              <a:rPr lang="en-GB" dirty="0"/>
            </a:br>
            <a:r>
              <a:rPr lang="en-GB" dirty="0"/>
              <a:t>→ Empirical models trained on </a:t>
            </a:r>
            <a:r>
              <a:rPr lang="en-GB" b="1" dirty="0"/>
              <a:t>SYNERGY</a:t>
            </a:r>
            <a:r>
              <a:rPr lang="en-GB" dirty="0"/>
              <a:t> and upscaled </a:t>
            </a:r>
            <a:r>
              <a:rPr lang="en-GB" b="1" dirty="0"/>
              <a:t>CLMS-GBOV reference data</a:t>
            </a:r>
          </a:p>
        </p:txBody>
      </p:sp>
      <p:pic>
        <p:nvPicPr>
          <p:cNvPr id="12" name="Imagen 11">
            <a:extLst>
              <a:ext uri="{FF2B5EF4-FFF2-40B4-BE49-F238E27FC236}">
                <a16:creationId xmlns:a16="http://schemas.microsoft.com/office/drawing/2014/main" id="{6C070597-9B14-2DCE-01B3-B2802751881F}"/>
              </a:ext>
            </a:extLst>
          </p:cNvPr>
          <p:cNvPicPr>
            <a:picLocks noChangeAspect="1"/>
          </p:cNvPicPr>
          <p:nvPr/>
        </p:nvPicPr>
        <p:blipFill>
          <a:blip r:embed="rId3"/>
          <a:srcRect l="4787" t="2479" r="2234" b="5817"/>
          <a:stretch>
            <a:fillRect/>
          </a:stretch>
        </p:blipFill>
        <p:spPr>
          <a:xfrm>
            <a:off x="7338873" y="-1952"/>
            <a:ext cx="4852013" cy="3190320"/>
          </a:xfrm>
          <a:prstGeom prst="rect">
            <a:avLst/>
          </a:prstGeom>
        </p:spPr>
      </p:pic>
      <p:pic>
        <p:nvPicPr>
          <p:cNvPr id="4" name="Imagen 3">
            <a:extLst>
              <a:ext uri="{FF2B5EF4-FFF2-40B4-BE49-F238E27FC236}">
                <a16:creationId xmlns:a16="http://schemas.microsoft.com/office/drawing/2014/main" id="{DE3F40F6-C10F-F09C-DE30-DB6D0CDB4A50}"/>
              </a:ext>
            </a:extLst>
          </p:cNvPr>
          <p:cNvPicPr>
            <a:picLocks noChangeAspect="1"/>
          </p:cNvPicPr>
          <p:nvPr/>
        </p:nvPicPr>
        <p:blipFill>
          <a:blip r:embed="rId4"/>
          <a:stretch>
            <a:fillRect/>
          </a:stretch>
        </p:blipFill>
        <p:spPr>
          <a:xfrm>
            <a:off x="7378689" y="3429000"/>
            <a:ext cx="4785480" cy="3190320"/>
          </a:xfrm>
          <a:prstGeom prst="rect">
            <a:avLst/>
          </a:prstGeom>
        </p:spPr>
      </p:pic>
      <p:pic>
        <p:nvPicPr>
          <p:cNvPr id="5" name="Picture 6">
            <a:extLst>
              <a:ext uri="{FF2B5EF4-FFF2-40B4-BE49-F238E27FC236}">
                <a16:creationId xmlns:a16="http://schemas.microsoft.com/office/drawing/2014/main" id="{41835648-B6B8-1B8A-B77A-1E807798E40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4037"/>
          <a:stretch>
            <a:fillRect/>
          </a:stretch>
        </p:blipFill>
        <p:spPr bwMode="auto">
          <a:xfrm>
            <a:off x="576200" y="2955365"/>
            <a:ext cx="638004" cy="538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elcome | EODC Public Wiki">
            <a:extLst>
              <a:ext uri="{FF2B5EF4-FFF2-40B4-BE49-F238E27FC236}">
                <a16:creationId xmlns:a16="http://schemas.microsoft.com/office/drawing/2014/main" id="{190999AC-44B0-6799-0523-F7313AA2530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6221" y="4205421"/>
            <a:ext cx="638004" cy="4351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Welcome | EODC Public Wiki">
            <a:extLst>
              <a:ext uri="{FF2B5EF4-FFF2-40B4-BE49-F238E27FC236}">
                <a16:creationId xmlns:a16="http://schemas.microsoft.com/office/drawing/2014/main" id="{CC33E472-2285-24E4-3FA4-6F66507375C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200" y="5400786"/>
            <a:ext cx="638004" cy="4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lexinel">
            <a:extLst>
              <a:ext uri="{FF2B5EF4-FFF2-40B4-BE49-F238E27FC236}">
                <a16:creationId xmlns:a16="http://schemas.microsoft.com/office/drawing/2014/main" id="{2BCBD56E-E410-E525-A17F-C0E1E81F781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7554" y="6679580"/>
            <a:ext cx="794485" cy="144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ogo">
            <a:extLst>
              <a:ext uri="{FF2B5EF4-FFF2-40B4-BE49-F238E27FC236}">
                <a16:creationId xmlns:a16="http://schemas.microsoft.com/office/drawing/2014/main" id="{78B45519-AD9A-6F20-2BD1-6146B74250B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837" y="6679580"/>
            <a:ext cx="720001" cy="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396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6284FA-8932-00AF-9A0F-55BD6C077C47}"/>
              </a:ext>
            </a:extLst>
          </p:cNvPr>
          <p:cNvSpPr>
            <a:spLocks noGrp="1"/>
          </p:cNvSpPr>
          <p:nvPr>
            <p:ph type="title"/>
          </p:nvPr>
        </p:nvSpPr>
        <p:spPr>
          <a:xfrm>
            <a:off x="60417" y="44605"/>
            <a:ext cx="4216421" cy="858146"/>
          </a:xfrm>
        </p:spPr>
        <p:txBody>
          <a:bodyPr>
            <a:noAutofit/>
          </a:bodyPr>
          <a:lstStyle/>
          <a:p>
            <a:r>
              <a:rPr lang="en-GB" sz="8800" dirty="0"/>
              <a:t>1</a:t>
            </a:r>
            <a:r>
              <a:rPr lang="en-GB" sz="2800" b="1" dirty="0"/>
              <a:t>: S3-TOA-GPR models</a:t>
            </a:r>
            <a:endParaRPr lang="en-GB" sz="2800" dirty="0"/>
          </a:p>
        </p:txBody>
      </p:sp>
      <p:pic>
        <p:nvPicPr>
          <p:cNvPr id="6" name="Imagen 5">
            <a:extLst>
              <a:ext uri="{FF2B5EF4-FFF2-40B4-BE49-F238E27FC236}">
                <a16:creationId xmlns:a16="http://schemas.microsoft.com/office/drawing/2014/main" id="{76B51E2A-40FA-EFEC-841B-CB09661D06EC}"/>
              </a:ext>
            </a:extLst>
          </p:cNvPr>
          <p:cNvPicPr>
            <a:picLocks noChangeAspect="1"/>
          </p:cNvPicPr>
          <p:nvPr/>
        </p:nvPicPr>
        <p:blipFill>
          <a:blip r:embed="rId3"/>
          <a:stretch>
            <a:fillRect/>
          </a:stretch>
        </p:blipFill>
        <p:spPr>
          <a:xfrm>
            <a:off x="7243008" y="1908626"/>
            <a:ext cx="4876091" cy="3874464"/>
          </a:xfrm>
          <a:prstGeom prst="rect">
            <a:avLst/>
          </a:prstGeom>
        </p:spPr>
      </p:pic>
      <p:sp>
        <p:nvSpPr>
          <p:cNvPr id="5" name="CuadroTexto 4">
            <a:extLst>
              <a:ext uri="{FF2B5EF4-FFF2-40B4-BE49-F238E27FC236}">
                <a16:creationId xmlns:a16="http://schemas.microsoft.com/office/drawing/2014/main" id="{C81998D0-77AE-B921-75C4-51FB977E067A}"/>
              </a:ext>
            </a:extLst>
          </p:cNvPr>
          <p:cNvSpPr txBox="1"/>
          <p:nvPr/>
        </p:nvSpPr>
        <p:spPr>
          <a:xfrm>
            <a:off x="149737" y="890130"/>
            <a:ext cx="11455830" cy="830997"/>
          </a:xfrm>
          <a:prstGeom prst="rect">
            <a:avLst/>
          </a:prstGeom>
          <a:noFill/>
        </p:spPr>
        <p:txBody>
          <a:bodyPr wrap="square">
            <a:spAutoFit/>
          </a:bodyPr>
          <a:lstStyle/>
          <a:p>
            <a:pPr marL="285750" indent="-285750">
              <a:buFont typeface="Arial" panose="020B0604020202020204" pitchFamily="34" charset="0"/>
              <a:buChar char="•"/>
            </a:pPr>
            <a:r>
              <a:rPr lang="en-GB" sz="2400" b="1" dirty="0"/>
              <a:t>OLCI TOA radiance data </a:t>
            </a:r>
            <a:r>
              <a:rPr lang="en-GB" sz="2400" dirty="0"/>
              <a:t>in GEE since  </a:t>
            </a:r>
            <a:r>
              <a:rPr lang="en-GB" sz="2400" b="1" dirty="0"/>
              <a:t>2016</a:t>
            </a:r>
          </a:p>
          <a:p>
            <a:pPr marL="285750" indent="-285750">
              <a:buFont typeface="Arial" panose="020B0604020202020204" pitchFamily="34" charset="0"/>
              <a:buChar char="•"/>
            </a:pPr>
            <a:r>
              <a:rPr lang="en-GB" sz="2400" dirty="0"/>
              <a:t> </a:t>
            </a:r>
            <a:r>
              <a:rPr lang="en-GB" sz="2400" b="1" dirty="0"/>
              <a:t>SCOPE-6SV</a:t>
            </a:r>
            <a:r>
              <a:rPr lang="en-GB" sz="2400" dirty="0"/>
              <a:t>-based </a:t>
            </a:r>
            <a:r>
              <a:rPr lang="en-GB" sz="2400" b="1" dirty="0">
                <a:solidFill>
                  <a:schemeClr val="tx2">
                    <a:lumMod val="90000"/>
                    <a:lumOff val="10000"/>
                  </a:schemeClr>
                </a:solidFill>
              </a:rPr>
              <a:t>hybrid</a:t>
            </a:r>
            <a:r>
              <a:rPr lang="en-GB" sz="2400" dirty="0"/>
              <a:t> models</a:t>
            </a:r>
          </a:p>
        </p:txBody>
      </p:sp>
      <p:sp>
        <p:nvSpPr>
          <p:cNvPr id="15" name="CuadroTexto 14">
            <a:extLst>
              <a:ext uri="{FF2B5EF4-FFF2-40B4-BE49-F238E27FC236}">
                <a16:creationId xmlns:a16="http://schemas.microsoft.com/office/drawing/2014/main" id="{A13770EB-35B5-AE7E-02AB-8EA49FA23210}"/>
              </a:ext>
            </a:extLst>
          </p:cNvPr>
          <p:cNvSpPr txBox="1"/>
          <p:nvPr/>
        </p:nvSpPr>
        <p:spPr>
          <a:xfrm>
            <a:off x="8804141" y="1385406"/>
            <a:ext cx="1985211" cy="523220"/>
          </a:xfrm>
          <a:prstGeom prst="rect">
            <a:avLst/>
          </a:prstGeom>
          <a:noFill/>
        </p:spPr>
        <p:txBody>
          <a:bodyPr wrap="square">
            <a:spAutoFit/>
          </a:bodyPr>
          <a:lstStyle/>
          <a:p>
            <a:pPr algn="ctr"/>
            <a:r>
              <a:rPr lang="en-US" sz="2800" b="1" dirty="0"/>
              <a:t>Workflow</a:t>
            </a:r>
            <a:endParaRPr lang="en-GB" sz="2800" dirty="0"/>
          </a:p>
        </p:txBody>
      </p:sp>
      <p:pic>
        <p:nvPicPr>
          <p:cNvPr id="17" name="Imagen 16" descr="Icono&#10;&#10;El contenido generado por IA puede ser incorrecto.">
            <a:extLst>
              <a:ext uri="{FF2B5EF4-FFF2-40B4-BE49-F238E27FC236}">
                <a16:creationId xmlns:a16="http://schemas.microsoft.com/office/drawing/2014/main" id="{003349B7-410C-7099-06FE-B81AE4EAEF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3630" y="806781"/>
            <a:ext cx="522729" cy="522729"/>
          </a:xfrm>
          <a:prstGeom prst="rect">
            <a:avLst/>
          </a:prstGeom>
        </p:spPr>
      </p:pic>
      <p:sp>
        <p:nvSpPr>
          <p:cNvPr id="4" name="CuadroTexto 3">
            <a:extLst>
              <a:ext uri="{FF2B5EF4-FFF2-40B4-BE49-F238E27FC236}">
                <a16:creationId xmlns:a16="http://schemas.microsoft.com/office/drawing/2014/main" id="{25FB7E81-456B-E0DC-33AF-D0FF82B3B733}"/>
              </a:ext>
            </a:extLst>
          </p:cNvPr>
          <p:cNvSpPr txBox="1"/>
          <p:nvPr/>
        </p:nvSpPr>
        <p:spPr>
          <a:xfrm>
            <a:off x="2342146" y="6428215"/>
            <a:ext cx="9139963" cy="400110"/>
          </a:xfrm>
          <a:prstGeom prst="rect">
            <a:avLst/>
          </a:prstGeom>
          <a:noFill/>
        </p:spPr>
        <p:txBody>
          <a:bodyPr wrap="square">
            <a:spAutoFit/>
          </a:bodyPr>
          <a:lstStyle/>
          <a:p>
            <a:pPr algn="r"/>
            <a:r>
              <a:rPr lang="en-GB" sz="1000" b="1" i="0" dirty="0">
                <a:solidFill>
                  <a:srgbClr val="222222"/>
                </a:solidFill>
                <a:effectLst/>
                <a:latin typeface="Helvetica Neue"/>
              </a:rPr>
              <a:t>Reyes-Muñoz P</a:t>
            </a:r>
            <a:r>
              <a:rPr lang="en-GB" sz="1000" b="0" i="0" dirty="0">
                <a:solidFill>
                  <a:srgbClr val="222222"/>
                </a:solidFill>
                <a:effectLst/>
                <a:latin typeface="Helvetica Neue"/>
              </a:rPr>
              <a:t>, Pipia L, Salinero-Delgado M, Belda S, Berger K, Estévez J, Morata M, Rivera-Caicedo JP, Verrelst J. Quantifying Fundamental Vegetation Traits over Europe Using the Sentinel-3 OLCI Catalogue in Google Earth Engine. </a:t>
            </a:r>
            <a:r>
              <a:rPr lang="en-GB" sz="1000" b="0" i="1" dirty="0">
                <a:solidFill>
                  <a:srgbClr val="222222"/>
                </a:solidFill>
                <a:effectLst/>
                <a:latin typeface="Helvetica Neue"/>
              </a:rPr>
              <a:t>Remote Sensing</a:t>
            </a:r>
            <a:r>
              <a:rPr lang="en-GB" sz="1000" b="0" i="0" dirty="0">
                <a:solidFill>
                  <a:srgbClr val="222222"/>
                </a:solidFill>
                <a:effectLst/>
                <a:latin typeface="Helvetica Neue"/>
              </a:rPr>
              <a:t>. 2022; 14(6):1347. </a:t>
            </a:r>
            <a:r>
              <a:rPr lang="en-GB" sz="1000" b="0" i="0" dirty="0">
                <a:solidFill>
                  <a:srgbClr val="222222"/>
                </a:solidFill>
                <a:effectLst/>
                <a:latin typeface="Helvetica Neue"/>
                <a:hlinkClick r:id="rId5"/>
              </a:rPr>
              <a:t>https://doi.org/10.3390/rs14061347</a:t>
            </a:r>
            <a:r>
              <a:rPr lang="en-GB" sz="1000" b="0" i="0" dirty="0">
                <a:solidFill>
                  <a:srgbClr val="222222"/>
                </a:solidFill>
                <a:effectLst/>
                <a:latin typeface="Helvetica Neue"/>
              </a:rPr>
              <a:t> </a:t>
            </a:r>
            <a:endParaRPr lang="en-GB" sz="1000" dirty="0"/>
          </a:p>
        </p:txBody>
      </p:sp>
      <p:pic>
        <p:nvPicPr>
          <p:cNvPr id="9" name="Imagen 8">
            <a:extLst>
              <a:ext uri="{FF2B5EF4-FFF2-40B4-BE49-F238E27FC236}">
                <a16:creationId xmlns:a16="http://schemas.microsoft.com/office/drawing/2014/main" id="{9E6820C4-6EDD-3896-E673-336AF32F95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82110" y="6175050"/>
            <a:ext cx="669073" cy="669073"/>
          </a:xfrm>
          <a:prstGeom prst="rect">
            <a:avLst/>
          </a:prstGeom>
        </p:spPr>
      </p:pic>
      <p:pic>
        <p:nvPicPr>
          <p:cNvPr id="3" name="Picture 2">
            <a:extLst>
              <a:ext uri="{FF2B5EF4-FFF2-40B4-BE49-F238E27FC236}">
                <a16:creationId xmlns:a16="http://schemas.microsoft.com/office/drawing/2014/main" id="{2270E7CD-EA6B-F76A-B6F4-FDF7C1900631}"/>
              </a:ext>
            </a:extLst>
          </p:cNvPr>
          <p:cNvPicPr>
            <a:picLocks noChangeAspect="1"/>
          </p:cNvPicPr>
          <p:nvPr/>
        </p:nvPicPr>
        <p:blipFill>
          <a:blip r:embed="rId7"/>
          <a:stretch>
            <a:fillRect/>
          </a:stretch>
        </p:blipFill>
        <p:spPr>
          <a:xfrm>
            <a:off x="157461" y="1848898"/>
            <a:ext cx="6806047" cy="4537365"/>
          </a:xfrm>
          <a:prstGeom prst="rect">
            <a:avLst/>
          </a:prstGeom>
        </p:spPr>
      </p:pic>
      <p:pic>
        <p:nvPicPr>
          <p:cNvPr id="7" name="Picture 2" descr="flexinel">
            <a:extLst>
              <a:ext uri="{FF2B5EF4-FFF2-40B4-BE49-F238E27FC236}">
                <a16:creationId xmlns:a16="http://schemas.microsoft.com/office/drawing/2014/main" id="{1FD6DF35-D3BC-6C1C-06E4-CA987DE0D29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7554" y="6679580"/>
            <a:ext cx="794485" cy="144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ogo">
            <a:extLst>
              <a:ext uri="{FF2B5EF4-FFF2-40B4-BE49-F238E27FC236}">
                <a16:creationId xmlns:a16="http://schemas.microsoft.com/office/drawing/2014/main" id="{B445D2BF-406A-5A22-1577-F92C007278A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837" y="6679580"/>
            <a:ext cx="720001" cy="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131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5" descr="Mapa&#10;&#10;El contenido generado por IA puede ser incorrecto.">
            <a:extLst>
              <a:ext uri="{FF2B5EF4-FFF2-40B4-BE49-F238E27FC236}">
                <a16:creationId xmlns:a16="http://schemas.microsoft.com/office/drawing/2014/main" id="{81504542-916F-1414-6134-AF65C040F8B0}"/>
              </a:ext>
            </a:extLst>
          </p:cNvPr>
          <p:cNvPicPr>
            <a:picLocks noChangeAspect="1"/>
          </p:cNvPicPr>
          <p:nvPr/>
        </p:nvPicPr>
        <p:blipFill>
          <a:blip r:embed="rId3"/>
          <a:stretch>
            <a:fillRect/>
          </a:stretch>
        </p:blipFill>
        <p:spPr>
          <a:xfrm>
            <a:off x="7000837" y="323765"/>
            <a:ext cx="4877546" cy="3240000"/>
          </a:xfrm>
          <a:prstGeom prst="rect">
            <a:avLst/>
          </a:prstGeom>
        </p:spPr>
      </p:pic>
      <p:pic>
        <p:nvPicPr>
          <p:cNvPr id="5" name="Imagen 4" descr="Mapa&#10;&#10;El contenido generado por IA puede ser incorrecto.">
            <a:extLst>
              <a:ext uri="{FF2B5EF4-FFF2-40B4-BE49-F238E27FC236}">
                <a16:creationId xmlns:a16="http://schemas.microsoft.com/office/drawing/2014/main" id="{F9ADF9FE-5BDA-A214-B42C-C7B4C3910DFE}"/>
              </a:ext>
            </a:extLst>
          </p:cNvPr>
          <p:cNvPicPr>
            <a:picLocks noChangeAspect="1"/>
          </p:cNvPicPr>
          <p:nvPr/>
        </p:nvPicPr>
        <p:blipFill>
          <a:blip r:embed="rId4"/>
          <a:stretch>
            <a:fillRect/>
          </a:stretch>
        </p:blipFill>
        <p:spPr>
          <a:xfrm>
            <a:off x="754838" y="308259"/>
            <a:ext cx="4768373" cy="3240000"/>
          </a:xfrm>
          <a:prstGeom prst="rect">
            <a:avLst/>
          </a:prstGeom>
        </p:spPr>
      </p:pic>
      <p:sp>
        <p:nvSpPr>
          <p:cNvPr id="6" name="CuadroTexto 5">
            <a:extLst>
              <a:ext uri="{FF2B5EF4-FFF2-40B4-BE49-F238E27FC236}">
                <a16:creationId xmlns:a16="http://schemas.microsoft.com/office/drawing/2014/main" id="{C09268FA-62B9-A85A-BD7A-AEC6BB594428}"/>
              </a:ext>
            </a:extLst>
          </p:cNvPr>
          <p:cNvSpPr txBox="1"/>
          <p:nvPr/>
        </p:nvSpPr>
        <p:spPr>
          <a:xfrm rot="16200000">
            <a:off x="4970393" y="1553511"/>
            <a:ext cx="357632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200" dirty="0"/>
              <a:t>LAI [m</a:t>
            </a:r>
            <a:r>
              <a:rPr lang="es-ES" sz="2200" baseline="30000" dirty="0"/>
              <a:t>-2</a:t>
            </a:r>
            <a:r>
              <a:rPr lang="es-ES" sz="2200" dirty="0"/>
              <a:t>·m</a:t>
            </a:r>
            <a:r>
              <a:rPr lang="es-ES" sz="2200" baseline="30000" dirty="0"/>
              <a:t>-2</a:t>
            </a:r>
            <a:r>
              <a:rPr lang="es-ES" sz="2200" dirty="0"/>
              <a:t>]</a:t>
            </a:r>
          </a:p>
        </p:txBody>
      </p:sp>
      <p:sp>
        <p:nvSpPr>
          <p:cNvPr id="7" name="CuadroTexto 6">
            <a:extLst>
              <a:ext uri="{FF2B5EF4-FFF2-40B4-BE49-F238E27FC236}">
                <a16:creationId xmlns:a16="http://schemas.microsoft.com/office/drawing/2014/main" id="{8A7D7528-421A-4071-7EDE-FA6698C3E591}"/>
              </a:ext>
            </a:extLst>
          </p:cNvPr>
          <p:cNvSpPr txBox="1"/>
          <p:nvPr/>
        </p:nvSpPr>
        <p:spPr>
          <a:xfrm rot="16200000">
            <a:off x="-1388781" y="1599077"/>
            <a:ext cx="357632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200" dirty="0"/>
              <a:t>LCC [</a:t>
            </a:r>
            <a:r>
              <a:rPr lang="en" sz="2200" dirty="0">
                <a:ea typeface="+mn-lt"/>
                <a:cs typeface="+mn-lt"/>
              </a:rPr>
              <a:t>μg</a:t>
            </a:r>
            <a:r>
              <a:rPr lang="en" sz="2200" dirty="0"/>
              <a:t> cm</a:t>
            </a:r>
            <a:r>
              <a:rPr lang="en" sz="2200" baseline="30000" dirty="0"/>
              <a:t>-2</a:t>
            </a:r>
            <a:r>
              <a:rPr lang="es-ES" sz="2200" dirty="0"/>
              <a:t>]</a:t>
            </a:r>
          </a:p>
        </p:txBody>
      </p:sp>
      <p:pic>
        <p:nvPicPr>
          <p:cNvPr id="8" name="Imagen 7" descr="Mapa&#10;&#10;El contenido generado por IA puede ser incorrecto.">
            <a:extLst>
              <a:ext uri="{FF2B5EF4-FFF2-40B4-BE49-F238E27FC236}">
                <a16:creationId xmlns:a16="http://schemas.microsoft.com/office/drawing/2014/main" id="{870DF0F6-0751-3AEC-18C9-DC294F638F41}"/>
              </a:ext>
            </a:extLst>
          </p:cNvPr>
          <p:cNvPicPr>
            <a:picLocks noChangeAspect="1"/>
          </p:cNvPicPr>
          <p:nvPr/>
        </p:nvPicPr>
        <p:blipFill>
          <a:blip r:embed="rId5"/>
          <a:stretch>
            <a:fillRect/>
          </a:stretch>
        </p:blipFill>
        <p:spPr>
          <a:xfrm>
            <a:off x="7008204" y="3579215"/>
            <a:ext cx="4979988" cy="3240000"/>
          </a:xfrm>
          <a:prstGeom prst="rect">
            <a:avLst/>
          </a:prstGeom>
        </p:spPr>
      </p:pic>
      <p:pic>
        <p:nvPicPr>
          <p:cNvPr id="9" name="Imagen 8" descr="Mapa&#10;&#10;El contenido generado por IA puede ser incorrecto.">
            <a:extLst>
              <a:ext uri="{FF2B5EF4-FFF2-40B4-BE49-F238E27FC236}">
                <a16:creationId xmlns:a16="http://schemas.microsoft.com/office/drawing/2014/main" id="{F01B84A5-735C-D14E-383F-67CDB0B83531}"/>
              </a:ext>
            </a:extLst>
          </p:cNvPr>
          <p:cNvPicPr>
            <a:picLocks noChangeAspect="1"/>
          </p:cNvPicPr>
          <p:nvPr/>
        </p:nvPicPr>
        <p:blipFill>
          <a:blip r:embed="rId6"/>
          <a:stretch>
            <a:fillRect/>
          </a:stretch>
        </p:blipFill>
        <p:spPr>
          <a:xfrm>
            <a:off x="718439" y="3585867"/>
            <a:ext cx="4809138" cy="3240000"/>
          </a:xfrm>
          <a:prstGeom prst="rect">
            <a:avLst/>
          </a:prstGeom>
        </p:spPr>
      </p:pic>
      <p:sp>
        <p:nvSpPr>
          <p:cNvPr id="10" name="CuadroTexto 9">
            <a:extLst>
              <a:ext uri="{FF2B5EF4-FFF2-40B4-BE49-F238E27FC236}">
                <a16:creationId xmlns:a16="http://schemas.microsoft.com/office/drawing/2014/main" id="{1E044344-A1C0-4D12-DB40-7CFD24432E11}"/>
              </a:ext>
            </a:extLst>
          </p:cNvPr>
          <p:cNvSpPr txBox="1"/>
          <p:nvPr/>
        </p:nvSpPr>
        <p:spPr>
          <a:xfrm rot="16200000">
            <a:off x="-1388781" y="5158584"/>
            <a:ext cx="357632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200" dirty="0"/>
              <a:t>FAPAR [-]</a:t>
            </a:r>
          </a:p>
        </p:txBody>
      </p:sp>
      <p:sp>
        <p:nvSpPr>
          <p:cNvPr id="11" name="CuadroTexto 10">
            <a:extLst>
              <a:ext uri="{FF2B5EF4-FFF2-40B4-BE49-F238E27FC236}">
                <a16:creationId xmlns:a16="http://schemas.microsoft.com/office/drawing/2014/main" id="{BFC5D4DE-9D54-0AFC-C9B9-65BEDF229C3D}"/>
              </a:ext>
            </a:extLst>
          </p:cNvPr>
          <p:cNvSpPr txBox="1"/>
          <p:nvPr/>
        </p:nvSpPr>
        <p:spPr>
          <a:xfrm rot="16200000">
            <a:off x="5306773" y="5158583"/>
            <a:ext cx="290356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200" dirty="0"/>
              <a:t>FVC [-]</a:t>
            </a:r>
          </a:p>
        </p:txBody>
      </p:sp>
      <p:sp>
        <p:nvSpPr>
          <p:cNvPr id="3" name="CuadroTexto 2">
            <a:extLst>
              <a:ext uri="{FF2B5EF4-FFF2-40B4-BE49-F238E27FC236}">
                <a16:creationId xmlns:a16="http://schemas.microsoft.com/office/drawing/2014/main" id="{CADA8FC0-1F2F-F8E7-217D-E409974A535F}"/>
              </a:ext>
            </a:extLst>
          </p:cNvPr>
          <p:cNvSpPr txBox="1"/>
          <p:nvPr/>
        </p:nvSpPr>
        <p:spPr>
          <a:xfrm>
            <a:off x="3994902" y="-61073"/>
            <a:ext cx="4583430" cy="369332"/>
          </a:xfrm>
          <a:prstGeom prst="rect">
            <a:avLst/>
          </a:prstGeom>
          <a:noFill/>
        </p:spPr>
        <p:txBody>
          <a:bodyPr wrap="square">
            <a:spAutoFit/>
          </a:bodyPr>
          <a:lstStyle/>
          <a:p>
            <a:r>
              <a:rPr lang="en-US" sz="1800" b="1" dirty="0"/>
              <a:t>Monthly averaged </a:t>
            </a:r>
            <a:r>
              <a:rPr lang="en-US" b="1" dirty="0"/>
              <a:t>over July 2018; 300m</a:t>
            </a:r>
            <a:endParaRPr lang="en-GB" b="1" dirty="0"/>
          </a:p>
        </p:txBody>
      </p:sp>
      <p:pic>
        <p:nvPicPr>
          <p:cNvPr id="2" name="Imagen 1" descr="Icono&#10;&#10;El contenido generado por IA puede ser incorrecto.">
            <a:extLst>
              <a:ext uri="{FF2B5EF4-FFF2-40B4-BE49-F238E27FC236}">
                <a16:creationId xmlns:a16="http://schemas.microsoft.com/office/drawing/2014/main" id="{CDF839B6-B49E-0D45-BEC1-00AFADAD38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76335" y="308259"/>
            <a:ext cx="426759" cy="426759"/>
          </a:xfrm>
          <a:prstGeom prst="rect">
            <a:avLst/>
          </a:prstGeom>
        </p:spPr>
      </p:pic>
      <p:pic>
        <p:nvPicPr>
          <p:cNvPr id="12" name="Picture 2" descr="flexinel">
            <a:extLst>
              <a:ext uri="{FF2B5EF4-FFF2-40B4-BE49-F238E27FC236}">
                <a16:creationId xmlns:a16="http://schemas.microsoft.com/office/drawing/2014/main" id="{28D1D8A5-E4AB-C2B1-A346-B2456ACDCBE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7554" y="6679580"/>
            <a:ext cx="794485" cy="14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Logo">
            <a:extLst>
              <a:ext uri="{FF2B5EF4-FFF2-40B4-BE49-F238E27FC236}">
                <a16:creationId xmlns:a16="http://schemas.microsoft.com/office/drawing/2014/main" id="{89E4FC7C-3C81-E84F-3708-EF3913AFFB8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837" y="6679580"/>
            <a:ext cx="720001" cy="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02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E9BC9-DBF5-EBEC-C0FF-9E0C6DD21553}"/>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114D6F54-7664-C3E2-578B-9ABEB79587F7}"/>
              </a:ext>
            </a:extLst>
          </p:cNvPr>
          <p:cNvSpPr txBox="1"/>
          <p:nvPr/>
        </p:nvSpPr>
        <p:spPr>
          <a:xfrm>
            <a:off x="-3932" y="1653871"/>
            <a:ext cx="3412815"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s-ES" dirty="0"/>
              <a:t>GPR </a:t>
            </a:r>
            <a:r>
              <a:rPr lang="es-ES" dirty="0" err="1"/>
              <a:t>delivers</a:t>
            </a:r>
            <a:r>
              <a:rPr lang="es-ES" dirty="0"/>
              <a:t> </a:t>
            </a:r>
            <a:r>
              <a:rPr lang="es-ES" b="1" dirty="0" err="1"/>
              <a:t>epistemic</a:t>
            </a:r>
            <a:r>
              <a:rPr lang="es-ES" dirty="0"/>
              <a:t> </a:t>
            </a:r>
            <a:r>
              <a:rPr lang="es-ES" dirty="0" err="1"/>
              <a:t>uncertainty</a:t>
            </a:r>
            <a:r>
              <a:rPr lang="es-ES" dirty="0"/>
              <a:t> (</a:t>
            </a:r>
            <a:r>
              <a:rPr lang="es-ES" b="1" dirty="0" err="1"/>
              <a:t>model-based</a:t>
            </a:r>
            <a:r>
              <a:rPr lang="es-ES" dirty="0"/>
              <a:t>)</a:t>
            </a:r>
          </a:p>
          <a:p>
            <a:pPr marL="285750" indent="-285750">
              <a:buFont typeface="Arial"/>
              <a:buChar char="•"/>
            </a:pPr>
            <a:endParaRPr lang="es-ES" dirty="0"/>
          </a:p>
          <a:p>
            <a:pPr marL="285750" indent="-285750">
              <a:buFont typeface="Arial"/>
              <a:buChar char="•"/>
            </a:pPr>
            <a:r>
              <a:rPr lang="es-ES" dirty="0" err="1"/>
              <a:t>Spatial</a:t>
            </a:r>
            <a:r>
              <a:rPr lang="es-ES" dirty="0"/>
              <a:t> </a:t>
            </a:r>
            <a:r>
              <a:rPr lang="es-ES" dirty="0" err="1"/>
              <a:t>distribution</a:t>
            </a:r>
            <a:r>
              <a:rPr lang="es-ES" dirty="0"/>
              <a:t> </a:t>
            </a:r>
            <a:r>
              <a:rPr lang="es-ES" dirty="0" err="1"/>
              <a:t>of</a:t>
            </a:r>
            <a:r>
              <a:rPr lang="es-ES" dirty="0"/>
              <a:t> </a:t>
            </a:r>
            <a:r>
              <a:rPr lang="es-ES" b="1" dirty="0"/>
              <a:t>absolute and relative </a:t>
            </a:r>
            <a:r>
              <a:rPr lang="es-ES" b="1" dirty="0" err="1"/>
              <a:t>uncertainties</a:t>
            </a:r>
            <a:r>
              <a:rPr lang="es-ES" dirty="0"/>
              <a:t> </a:t>
            </a:r>
            <a:r>
              <a:rPr lang="es-ES" dirty="0" err="1"/>
              <a:t>were</a:t>
            </a:r>
            <a:r>
              <a:rPr lang="es-ES" dirty="0"/>
              <a:t> </a:t>
            </a:r>
            <a:r>
              <a:rPr lang="es-ES" dirty="0" err="1"/>
              <a:t>investigated</a:t>
            </a:r>
            <a:r>
              <a:rPr lang="es-ES" dirty="0"/>
              <a:t> </a:t>
            </a:r>
            <a:r>
              <a:rPr lang="es-ES" dirty="0" err="1"/>
              <a:t>over</a:t>
            </a:r>
            <a:r>
              <a:rPr lang="es-ES" dirty="0"/>
              <a:t> </a:t>
            </a:r>
            <a:r>
              <a:rPr lang="es-ES" dirty="0" err="1"/>
              <a:t>part</a:t>
            </a:r>
            <a:r>
              <a:rPr lang="es-ES" dirty="0"/>
              <a:t> </a:t>
            </a:r>
            <a:r>
              <a:rPr lang="es-ES" dirty="0" err="1"/>
              <a:t>of</a:t>
            </a:r>
            <a:r>
              <a:rPr lang="es-ES" dirty="0"/>
              <a:t> </a:t>
            </a:r>
            <a:r>
              <a:rPr lang="es-ES" dirty="0" err="1"/>
              <a:t>the</a:t>
            </a:r>
            <a:r>
              <a:rPr lang="es-ES" b="1" dirty="0"/>
              <a:t> </a:t>
            </a:r>
            <a:r>
              <a:rPr lang="es-ES" b="1" dirty="0" err="1"/>
              <a:t>Iberian</a:t>
            </a:r>
            <a:r>
              <a:rPr lang="es-ES" b="1" dirty="0"/>
              <a:t> </a:t>
            </a:r>
            <a:r>
              <a:rPr lang="es-ES" b="1" dirty="0" err="1"/>
              <a:t>peninsula</a:t>
            </a:r>
            <a:r>
              <a:rPr lang="es-ES" b="1" dirty="0"/>
              <a:t> </a:t>
            </a:r>
            <a:r>
              <a:rPr lang="es-ES" dirty="0"/>
              <a:t>(20th June 2019)</a:t>
            </a:r>
          </a:p>
          <a:p>
            <a:pPr marL="285750" indent="-285750">
              <a:buFont typeface="Arial"/>
              <a:buChar char="•"/>
            </a:pPr>
            <a:endParaRPr lang="es-ES" b="1" dirty="0"/>
          </a:p>
          <a:p>
            <a:pPr marL="285750" indent="-285750">
              <a:buFont typeface="Arial"/>
              <a:buChar char="•"/>
            </a:pPr>
            <a:r>
              <a:rPr lang="es-ES" b="1" dirty="0" err="1"/>
              <a:t>Increase</a:t>
            </a:r>
            <a:r>
              <a:rPr lang="es-ES" b="1" dirty="0"/>
              <a:t> in relative </a:t>
            </a:r>
            <a:r>
              <a:rPr lang="es-ES" b="1" dirty="0" err="1"/>
              <a:t>uncertainties</a:t>
            </a:r>
            <a:r>
              <a:rPr lang="es-ES" dirty="0"/>
              <a:t> </a:t>
            </a:r>
            <a:r>
              <a:rPr lang="es-ES" dirty="0" err="1"/>
              <a:t>was</a:t>
            </a:r>
            <a:r>
              <a:rPr lang="es-ES" dirty="0"/>
              <a:t> </a:t>
            </a:r>
            <a:r>
              <a:rPr lang="es-ES" dirty="0" err="1"/>
              <a:t>especially</a:t>
            </a:r>
            <a:r>
              <a:rPr lang="es-ES" dirty="0"/>
              <a:t> </a:t>
            </a:r>
            <a:r>
              <a:rPr lang="es-ES" dirty="0" err="1"/>
              <a:t>evident</a:t>
            </a:r>
            <a:r>
              <a:rPr lang="es-ES" dirty="0"/>
              <a:t> </a:t>
            </a:r>
            <a:r>
              <a:rPr lang="es-ES" b="1" dirty="0"/>
              <a:t>in </a:t>
            </a:r>
            <a:r>
              <a:rPr lang="es-ES" b="1" dirty="0" err="1"/>
              <a:t>heterogeneous</a:t>
            </a:r>
            <a:r>
              <a:rPr lang="es-ES" b="1" dirty="0"/>
              <a:t> </a:t>
            </a:r>
            <a:r>
              <a:rPr lang="es-ES" b="1" dirty="0" err="1"/>
              <a:t>surfaces</a:t>
            </a:r>
            <a:r>
              <a:rPr lang="es-ES" dirty="0"/>
              <a:t>  (</a:t>
            </a:r>
            <a:r>
              <a:rPr lang="es-ES" dirty="0" err="1"/>
              <a:t>e.g</a:t>
            </a:r>
            <a:r>
              <a:rPr lang="es-ES" dirty="0"/>
              <a:t>. </a:t>
            </a:r>
            <a:r>
              <a:rPr lang="es-ES" dirty="0" err="1"/>
              <a:t>multiple</a:t>
            </a:r>
            <a:r>
              <a:rPr lang="es-ES" dirty="0"/>
              <a:t> </a:t>
            </a:r>
            <a:r>
              <a:rPr lang="es-ES" dirty="0" err="1"/>
              <a:t>crops</a:t>
            </a:r>
            <a:r>
              <a:rPr lang="es-ES" dirty="0"/>
              <a:t>, </a:t>
            </a:r>
            <a:r>
              <a:rPr lang="es-ES" dirty="0" err="1"/>
              <a:t>fallow</a:t>
            </a:r>
            <a:r>
              <a:rPr lang="es-ES" dirty="0"/>
              <a:t> </a:t>
            </a:r>
            <a:r>
              <a:rPr lang="es-ES" dirty="0" err="1"/>
              <a:t>stages</a:t>
            </a:r>
            <a:r>
              <a:rPr lang="es-ES" dirty="0"/>
              <a:t>, </a:t>
            </a:r>
            <a:r>
              <a:rPr lang="es-ES" dirty="0" err="1"/>
              <a:t>bare</a:t>
            </a:r>
            <a:r>
              <a:rPr lang="es-ES" dirty="0"/>
              <a:t> </a:t>
            </a:r>
            <a:r>
              <a:rPr lang="es-ES" dirty="0" err="1"/>
              <a:t>soil</a:t>
            </a:r>
            <a:r>
              <a:rPr lang="es-ES" dirty="0"/>
              <a:t>)</a:t>
            </a:r>
          </a:p>
          <a:p>
            <a:pPr marL="285750" indent="-285750">
              <a:buFont typeface="Arial"/>
              <a:buChar char="•"/>
            </a:pPr>
            <a:endParaRPr lang="es-ES" dirty="0"/>
          </a:p>
          <a:p>
            <a:endParaRPr lang="en-US" dirty="0"/>
          </a:p>
        </p:txBody>
      </p:sp>
      <p:sp>
        <p:nvSpPr>
          <p:cNvPr id="19" name="CuadroTexto 18">
            <a:extLst>
              <a:ext uri="{FF2B5EF4-FFF2-40B4-BE49-F238E27FC236}">
                <a16:creationId xmlns:a16="http://schemas.microsoft.com/office/drawing/2014/main" id="{3CDE79A6-73A2-05A7-AE3A-DC9352BED485}"/>
              </a:ext>
            </a:extLst>
          </p:cNvPr>
          <p:cNvSpPr txBox="1"/>
          <p:nvPr/>
        </p:nvSpPr>
        <p:spPr>
          <a:xfrm rot="16200000">
            <a:off x="11031670" y="3157671"/>
            <a:ext cx="19244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b="1" dirty="0"/>
              <a:t>20th June 2019</a:t>
            </a:r>
          </a:p>
        </p:txBody>
      </p:sp>
      <p:pic>
        <p:nvPicPr>
          <p:cNvPr id="7" name="Imagen 6">
            <a:extLst>
              <a:ext uri="{FF2B5EF4-FFF2-40B4-BE49-F238E27FC236}">
                <a16:creationId xmlns:a16="http://schemas.microsoft.com/office/drawing/2014/main" id="{5831811F-3B21-100E-5921-8E3EA1698F50}"/>
              </a:ext>
            </a:extLst>
          </p:cNvPr>
          <p:cNvPicPr>
            <a:picLocks noChangeAspect="1"/>
          </p:cNvPicPr>
          <p:nvPr/>
        </p:nvPicPr>
        <p:blipFill>
          <a:blip r:embed="rId3"/>
          <a:stretch>
            <a:fillRect/>
          </a:stretch>
        </p:blipFill>
        <p:spPr>
          <a:xfrm>
            <a:off x="3292833" y="335246"/>
            <a:ext cx="8567431" cy="5741962"/>
          </a:xfrm>
          <a:prstGeom prst="rect">
            <a:avLst/>
          </a:prstGeom>
        </p:spPr>
      </p:pic>
      <p:sp>
        <p:nvSpPr>
          <p:cNvPr id="11" name="CuadroTexto 10">
            <a:extLst>
              <a:ext uri="{FF2B5EF4-FFF2-40B4-BE49-F238E27FC236}">
                <a16:creationId xmlns:a16="http://schemas.microsoft.com/office/drawing/2014/main" id="{EA16B050-B8A7-BDDF-1389-2B51D4D83B78}"/>
              </a:ext>
            </a:extLst>
          </p:cNvPr>
          <p:cNvSpPr txBox="1"/>
          <p:nvPr/>
        </p:nvSpPr>
        <p:spPr>
          <a:xfrm rot="16200000">
            <a:off x="823898" y="3114359"/>
            <a:ext cx="53227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t>Rel. </a:t>
            </a:r>
            <a:r>
              <a:rPr lang="es-ES" b="1" dirty="0" err="1"/>
              <a:t>uncertainty</a:t>
            </a:r>
            <a:r>
              <a:rPr lang="es-ES" b="1" dirty="0"/>
              <a:t>        </a:t>
            </a:r>
            <a:r>
              <a:rPr lang="es-ES" b="1" dirty="0" err="1"/>
              <a:t>Abs</a:t>
            </a:r>
            <a:r>
              <a:rPr lang="es-ES" b="1" dirty="0"/>
              <a:t>. </a:t>
            </a:r>
            <a:r>
              <a:rPr lang="es-ES" b="1" dirty="0" err="1"/>
              <a:t>Uncertainty</a:t>
            </a:r>
            <a:r>
              <a:rPr lang="es-ES" b="1" dirty="0"/>
              <a:t>          </a:t>
            </a:r>
            <a:r>
              <a:rPr lang="es-ES" b="1" dirty="0" err="1"/>
              <a:t>Estimate</a:t>
            </a:r>
            <a:endParaRPr lang="es-ES" b="1" dirty="0"/>
          </a:p>
        </p:txBody>
      </p:sp>
      <p:sp>
        <p:nvSpPr>
          <p:cNvPr id="6" name="CuadroTexto 5">
            <a:extLst>
              <a:ext uri="{FF2B5EF4-FFF2-40B4-BE49-F238E27FC236}">
                <a16:creationId xmlns:a16="http://schemas.microsoft.com/office/drawing/2014/main" id="{408661EB-E187-A73B-8E3E-E118585ECC70}"/>
              </a:ext>
            </a:extLst>
          </p:cNvPr>
          <p:cNvSpPr txBox="1"/>
          <p:nvPr/>
        </p:nvSpPr>
        <p:spPr>
          <a:xfrm>
            <a:off x="3886862" y="119802"/>
            <a:ext cx="71628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t> LCC </a:t>
            </a:r>
            <a:r>
              <a:rPr lang="es-ES" sz="2200" b="1" dirty="0"/>
              <a:t>[</a:t>
            </a:r>
            <a:r>
              <a:rPr lang="en" sz="2200" b="1" dirty="0"/>
              <a:t>μg cm</a:t>
            </a:r>
            <a:r>
              <a:rPr lang="en" b="1" baseline="30000" dirty="0"/>
              <a:t>-2</a:t>
            </a:r>
            <a:r>
              <a:rPr lang="es-ES" sz="2200" b="1" dirty="0"/>
              <a:t>]</a:t>
            </a:r>
            <a:r>
              <a:rPr lang="es-ES" b="1" dirty="0"/>
              <a:t>       LAI </a:t>
            </a:r>
            <a:r>
              <a:rPr lang="es-ES" sz="2200" b="1" dirty="0"/>
              <a:t>[m</a:t>
            </a:r>
            <a:r>
              <a:rPr lang="es-ES" b="1" baseline="30000" dirty="0"/>
              <a:t>-2</a:t>
            </a:r>
            <a:r>
              <a:rPr lang="es-ES" sz="2200" b="1" dirty="0"/>
              <a:t>·m</a:t>
            </a:r>
            <a:r>
              <a:rPr lang="es-ES" b="1" baseline="30000" dirty="0"/>
              <a:t>-2</a:t>
            </a:r>
            <a:r>
              <a:rPr lang="es-ES" sz="2200" b="1" dirty="0"/>
              <a:t>]         </a:t>
            </a:r>
            <a:r>
              <a:rPr lang="es-ES" b="1" dirty="0"/>
              <a:t>  FAPAR [-]      FVC [-]</a:t>
            </a:r>
            <a:endParaRPr lang="en-US" sz="2200" b="1" dirty="0"/>
          </a:p>
        </p:txBody>
      </p:sp>
      <p:pic>
        <p:nvPicPr>
          <p:cNvPr id="2" name="Imagen 1" descr="Mapa&#10;&#10;El contenido generado por IA puede ser incorrecto.">
            <a:extLst>
              <a:ext uri="{FF2B5EF4-FFF2-40B4-BE49-F238E27FC236}">
                <a16:creationId xmlns:a16="http://schemas.microsoft.com/office/drawing/2014/main" id="{9E0330EF-F1AC-37A3-1D4B-9EA671B89348}"/>
              </a:ext>
            </a:extLst>
          </p:cNvPr>
          <p:cNvPicPr>
            <a:picLocks noChangeAspect="1"/>
          </p:cNvPicPr>
          <p:nvPr/>
        </p:nvPicPr>
        <p:blipFill>
          <a:blip r:embed="rId4"/>
          <a:srcRect t="55851" r="58950"/>
          <a:stretch>
            <a:fillRect/>
          </a:stretch>
        </p:blipFill>
        <p:spPr>
          <a:xfrm>
            <a:off x="948182" y="64261"/>
            <a:ext cx="1957398" cy="1430429"/>
          </a:xfrm>
          <a:prstGeom prst="rect">
            <a:avLst/>
          </a:prstGeom>
        </p:spPr>
      </p:pic>
      <p:sp>
        <p:nvSpPr>
          <p:cNvPr id="3" name="Rectángulo 2">
            <a:extLst>
              <a:ext uri="{FF2B5EF4-FFF2-40B4-BE49-F238E27FC236}">
                <a16:creationId xmlns:a16="http://schemas.microsoft.com/office/drawing/2014/main" id="{CD3B55DE-5A1F-85FD-D980-CB5F14C42BAD}"/>
              </a:ext>
            </a:extLst>
          </p:cNvPr>
          <p:cNvSpPr/>
          <p:nvPr/>
        </p:nvSpPr>
        <p:spPr>
          <a:xfrm>
            <a:off x="1572543" y="779475"/>
            <a:ext cx="445828" cy="28993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Imagen 3" descr="Icono&#10;&#10;El contenido generado por IA puede ser incorrecto.">
            <a:extLst>
              <a:ext uri="{FF2B5EF4-FFF2-40B4-BE49-F238E27FC236}">
                <a16:creationId xmlns:a16="http://schemas.microsoft.com/office/drawing/2014/main" id="{E96EAE33-641B-8157-9A25-9014D791EE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417" y="93307"/>
            <a:ext cx="426759" cy="426759"/>
          </a:xfrm>
          <a:prstGeom prst="rect">
            <a:avLst/>
          </a:prstGeom>
        </p:spPr>
      </p:pic>
      <p:pic>
        <p:nvPicPr>
          <p:cNvPr id="8" name="Picture 2" descr="flexinel">
            <a:extLst>
              <a:ext uri="{FF2B5EF4-FFF2-40B4-BE49-F238E27FC236}">
                <a16:creationId xmlns:a16="http://schemas.microsoft.com/office/drawing/2014/main" id="{BB0B03F4-B8FC-CAC0-CDFA-FDEF75A22C4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554" y="6679580"/>
            <a:ext cx="794485" cy="144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Logo">
            <a:extLst>
              <a:ext uri="{FF2B5EF4-FFF2-40B4-BE49-F238E27FC236}">
                <a16:creationId xmlns:a16="http://schemas.microsoft.com/office/drawing/2014/main" id="{02FE07CF-7078-F19B-804C-29FFB3F8C31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37" y="6679580"/>
            <a:ext cx="720001" cy="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802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BD716-B6E4-3467-E724-B14689FA199F}"/>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52D30B16-110A-085C-4C55-000467A2DC02}"/>
              </a:ext>
            </a:extLst>
          </p:cNvPr>
          <p:cNvSpPr txBox="1"/>
          <p:nvPr/>
        </p:nvSpPr>
        <p:spPr>
          <a:xfrm>
            <a:off x="87168" y="197667"/>
            <a:ext cx="4241715"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900" dirty="0"/>
              <a:t>A </a:t>
            </a:r>
            <a:r>
              <a:rPr lang="es-ES" sz="1900" b="1" dirty="0" err="1"/>
              <a:t>threefold</a:t>
            </a:r>
            <a:r>
              <a:rPr lang="es-ES" sz="1900" b="1" dirty="0"/>
              <a:t> </a:t>
            </a:r>
            <a:r>
              <a:rPr lang="es-ES" sz="1900" b="1" dirty="0" err="1"/>
              <a:t>evaluation</a:t>
            </a:r>
            <a:r>
              <a:rPr lang="es-ES" sz="1900" b="1" dirty="0"/>
              <a:t> </a:t>
            </a:r>
            <a:r>
              <a:rPr lang="es-ES" sz="1900" dirty="0" err="1"/>
              <a:t>was</a:t>
            </a:r>
            <a:r>
              <a:rPr lang="es-ES" sz="1900" dirty="0"/>
              <a:t> </a:t>
            </a:r>
            <a:r>
              <a:rPr lang="es-ES" sz="1900" dirty="0" err="1"/>
              <a:t>conducted</a:t>
            </a:r>
            <a:r>
              <a:rPr lang="es-ES" sz="1900" dirty="0"/>
              <a:t> </a:t>
            </a:r>
            <a:r>
              <a:rPr lang="es-ES" sz="1900" dirty="0" err="1"/>
              <a:t>against</a:t>
            </a:r>
            <a:r>
              <a:rPr lang="es-ES" sz="1900" dirty="0"/>
              <a:t>: </a:t>
            </a:r>
          </a:p>
          <a:p>
            <a:pPr marL="914400" lvl="1" indent="-288925">
              <a:buFont typeface="+mj-lt"/>
              <a:buAutoNum type="arabicPeriod"/>
            </a:pPr>
            <a:r>
              <a:rPr lang="es-ES" sz="1900" b="1" dirty="0"/>
              <a:t>MODIS-MCD15A3H,</a:t>
            </a:r>
          </a:p>
          <a:p>
            <a:pPr marL="914400" lvl="1" indent="-288925">
              <a:buFont typeface="+mj-lt"/>
              <a:buAutoNum type="arabicPeriod"/>
            </a:pPr>
            <a:r>
              <a:rPr lang="es-ES" sz="1900" b="1" dirty="0"/>
              <a:t> </a:t>
            </a:r>
            <a:r>
              <a:rPr lang="es-ES" sz="1900" b="1" dirty="0" err="1"/>
              <a:t>Copernicus</a:t>
            </a:r>
            <a:r>
              <a:rPr lang="es-ES" sz="1900" b="1" dirty="0"/>
              <a:t> CLMS</a:t>
            </a:r>
            <a:r>
              <a:rPr lang="es-ES" sz="1900" dirty="0"/>
              <a:t> </a:t>
            </a:r>
            <a:r>
              <a:rPr lang="es-ES" sz="1900" dirty="0" err="1"/>
              <a:t>products</a:t>
            </a:r>
            <a:endParaRPr lang="es-ES" sz="1900" dirty="0"/>
          </a:p>
          <a:p>
            <a:pPr marL="914400" lvl="1" indent="-288925">
              <a:buFont typeface="+mj-lt"/>
              <a:buAutoNum type="arabicPeriod"/>
            </a:pPr>
            <a:r>
              <a:rPr lang="es-ES" sz="1900" b="1" dirty="0"/>
              <a:t>VALERI </a:t>
            </a:r>
            <a:r>
              <a:rPr lang="es-ES" sz="1900" b="1" dirty="0" err="1"/>
              <a:t>field</a:t>
            </a:r>
            <a:r>
              <a:rPr lang="es-ES" sz="1900" b="1" dirty="0"/>
              <a:t> </a:t>
            </a:r>
            <a:r>
              <a:rPr lang="es-ES" sz="1900" b="1" dirty="0" err="1"/>
              <a:t>campaigns</a:t>
            </a:r>
            <a:endParaRPr lang="es-ES" sz="1900" dirty="0"/>
          </a:p>
          <a:p>
            <a:endParaRPr lang="es-ES" sz="1900" dirty="0"/>
          </a:p>
          <a:p>
            <a:r>
              <a:rPr lang="es-ES" sz="1900" dirty="0" err="1"/>
              <a:t>Overall</a:t>
            </a:r>
            <a:r>
              <a:rPr lang="es-ES" sz="1900" dirty="0"/>
              <a:t>, </a:t>
            </a:r>
            <a:r>
              <a:rPr lang="es-ES" sz="1900" dirty="0" err="1"/>
              <a:t>good</a:t>
            </a:r>
            <a:r>
              <a:rPr lang="es-ES" sz="1900" dirty="0"/>
              <a:t> </a:t>
            </a:r>
            <a:r>
              <a:rPr lang="es-ES" sz="1900" dirty="0" err="1"/>
              <a:t>seasonal</a:t>
            </a:r>
            <a:r>
              <a:rPr lang="es-ES" sz="1900" dirty="0"/>
              <a:t> and </a:t>
            </a:r>
            <a:r>
              <a:rPr lang="es-ES" sz="1900" dirty="0" err="1"/>
              <a:t>spatial</a:t>
            </a:r>
            <a:r>
              <a:rPr lang="es-ES" sz="1900" dirty="0"/>
              <a:t> </a:t>
            </a:r>
            <a:r>
              <a:rPr lang="es-ES" sz="1900" dirty="0" err="1"/>
              <a:t>agreement</a:t>
            </a:r>
            <a:r>
              <a:rPr lang="es-ES" sz="1900" dirty="0"/>
              <a:t> </a:t>
            </a:r>
            <a:r>
              <a:rPr lang="es-ES" sz="1900" dirty="0" err="1"/>
              <a:t>was</a:t>
            </a:r>
            <a:r>
              <a:rPr lang="es-ES" sz="1900" dirty="0"/>
              <a:t> </a:t>
            </a:r>
            <a:r>
              <a:rPr lang="es-ES" sz="1900" dirty="0" err="1"/>
              <a:t>found</a:t>
            </a:r>
            <a:r>
              <a:rPr lang="es-ES" sz="1900" dirty="0"/>
              <a:t> in </a:t>
            </a:r>
            <a:r>
              <a:rPr lang="es-ES" sz="1900" dirty="0" err="1"/>
              <a:t>surfaces</a:t>
            </a:r>
            <a:r>
              <a:rPr lang="es-ES" sz="1900" dirty="0"/>
              <a:t> </a:t>
            </a:r>
            <a:r>
              <a:rPr lang="es-ES" sz="1900" dirty="0" err="1"/>
              <a:t>well</a:t>
            </a:r>
            <a:r>
              <a:rPr lang="es-ES" sz="1900" dirty="0"/>
              <a:t> </a:t>
            </a:r>
            <a:r>
              <a:rPr lang="es-ES" sz="1900" dirty="0" err="1"/>
              <a:t>characterised</a:t>
            </a:r>
            <a:r>
              <a:rPr lang="es-ES" sz="1900" dirty="0"/>
              <a:t> (</a:t>
            </a:r>
            <a:r>
              <a:rPr lang="es-ES" sz="1900" dirty="0" err="1"/>
              <a:t>homogeneous</a:t>
            </a:r>
            <a:r>
              <a:rPr lang="es-ES" sz="1900" dirty="0"/>
              <a:t> </a:t>
            </a:r>
            <a:r>
              <a:rPr lang="es-ES" sz="1900" dirty="0" err="1"/>
              <a:t>vegetated</a:t>
            </a:r>
            <a:r>
              <a:rPr lang="es-ES" sz="1900" dirty="0"/>
              <a:t> </a:t>
            </a:r>
            <a:r>
              <a:rPr lang="es-ES" sz="1900" dirty="0" err="1"/>
              <a:t>surfaces</a:t>
            </a:r>
            <a:r>
              <a:rPr lang="es-ES" sz="1900" dirty="0"/>
              <a:t>), </a:t>
            </a:r>
            <a:r>
              <a:rPr lang="es-ES" sz="1900" dirty="0" err="1"/>
              <a:t>with</a:t>
            </a:r>
            <a:r>
              <a:rPr lang="es-ES" sz="1900" dirty="0"/>
              <a:t> </a:t>
            </a:r>
            <a:r>
              <a:rPr lang="es-ES" sz="1900" dirty="0" err="1"/>
              <a:t>marked</a:t>
            </a:r>
            <a:r>
              <a:rPr lang="es-ES" sz="1900" dirty="0"/>
              <a:t> </a:t>
            </a:r>
            <a:r>
              <a:rPr lang="es-ES" sz="1900" dirty="0" err="1"/>
              <a:t>seasonality</a:t>
            </a:r>
            <a:r>
              <a:rPr lang="es-ES" sz="1900" dirty="0"/>
              <a:t> and </a:t>
            </a:r>
            <a:r>
              <a:rPr lang="es-ES" sz="1900" dirty="0" err="1"/>
              <a:t>within</a:t>
            </a:r>
            <a:r>
              <a:rPr lang="es-ES" sz="1900" dirty="0"/>
              <a:t> </a:t>
            </a:r>
            <a:r>
              <a:rPr lang="es-ES" sz="1900" dirty="0" err="1"/>
              <a:t>the</a:t>
            </a:r>
            <a:r>
              <a:rPr lang="es-ES" sz="1900" dirty="0"/>
              <a:t> training </a:t>
            </a:r>
            <a:r>
              <a:rPr lang="es-ES" sz="1900" dirty="0" err="1"/>
              <a:t>range</a:t>
            </a:r>
            <a:endParaRPr lang="es-ES" sz="1900" dirty="0"/>
          </a:p>
          <a:p>
            <a:pPr marL="285750" indent="-285750">
              <a:buFont typeface="Arial"/>
              <a:buChar char="•"/>
            </a:pPr>
            <a:endParaRPr lang="es-ES" dirty="0"/>
          </a:p>
          <a:p>
            <a:pPr marL="285750" indent="-285750">
              <a:buFont typeface="Arial"/>
              <a:buChar char="•"/>
            </a:pPr>
            <a:endParaRPr lang="es-ES" dirty="0"/>
          </a:p>
          <a:p>
            <a:pPr marL="285750" indent="-285750">
              <a:buFont typeface="Arial"/>
              <a:buChar char="•"/>
            </a:pPr>
            <a:endParaRPr lang="es-ES" dirty="0"/>
          </a:p>
        </p:txBody>
      </p:sp>
      <p:pic>
        <p:nvPicPr>
          <p:cNvPr id="4" name="Imagen 3" descr="Gráfico&#10;&#10;El contenido generado por IA puede ser incorrecto.">
            <a:extLst>
              <a:ext uri="{FF2B5EF4-FFF2-40B4-BE49-F238E27FC236}">
                <a16:creationId xmlns:a16="http://schemas.microsoft.com/office/drawing/2014/main" id="{3D95A218-7A85-BD62-43EE-82D92BE8313E}"/>
              </a:ext>
            </a:extLst>
          </p:cNvPr>
          <p:cNvPicPr>
            <a:picLocks noChangeAspect="1"/>
          </p:cNvPicPr>
          <p:nvPr/>
        </p:nvPicPr>
        <p:blipFill>
          <a:blip r:embed="rId3"/>
          <a:stretch>
            <a:fillRect/>
          </a:stretch>
        </p:blipFill>
        <p:spPr>
          <a:xfrm>
            <a:off x="4765024" y="4183419"/>
            <a:ext cx="7419497" cy="2537793"/>
          </a:xfrm>
          <a:prstGeom prst="rect">
            <a:avLst/>
          </a:prstGeom>
        </p:spPr>
      </p:pic>
      <p:sp>
        <p:nvSpPr>
          <p:cNvPr id="6" name="CuadroTexto 5">
            <a:extLst>
              <a:ext uri="{FF2B5EF4-FFF2-40B4-BE49-F238E27FC236}">
                <a16:creationId xmlns:a16="http://schemas.microsoft.com/office/drawing/2014/main" id="{B468DA7B-886A-899A-57C7-44A09373E80A}"/>
              </a:ext>
            </a:extLst>
          </p:cNvPr>
          <p:cNvSpPr txBox="1"/>
          <p:nvPr/>
        </p:nvSpPr>
        <p:spPr>
          <a:xfrm>
            <a:off x="4555286" y="136788"/>
            <a:ext cx="75103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t>(1) Temporal </a:t>
            </a:r>
            <a:r>
              <a:rPr lang="es-ES" b="1" dirty="0" err="1"/>
              <a:t>intercomparison</a:t>
            </a:r>
            <a:r>
              <a:rPr lang="es-ES" b="1" dirty="0"/>
              <a:t> S3-GPR-FVTs Vs MCD15A3H (2016 - 2022)</a:t>
            </a:r>
          </a:p>
        </p:txBody>
      </p:sp>
      <p:sp>
        <p:nvSpPr>
          <p:cNvPr id="7" name="CuadroTexto 6">
            <a:extLst>
              <a:ext uri="{FF2B5EF4-FFF2-40B4-BE49-F238E27FC236}">
                <a16:creationId xmlns:a16="http://schemas.microsoft.com/office/drawing/2014/main" id="{F5B983CC-6989-CBD6-EA3A-E355E8477CBC}"/>
              </a:ext>
            </a:extLst>
          </p:cNvPr>
          <p:cNvSpPr txBox="1"/>
          <p:nvPr/>
        </p:nvSpPr>
        <p:spPr>
          <a:xfrm>
            <a:off x="4852738" y="3570539"/>
            <a:ext cx="73084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t>(3) </a:t>
            </a:r>
            <a:r>
              <a:rPr lang="es-ES" b="1" dirty="0" err="1"/>
              <a:t>Scatterplots</a:t>
            </a:r>
            <a:r>
              <a:rPr lang="es-ES" b="1" dirty="0"/>
              <a:t>: S3-GPR-FVTs </a:t>
            </a:r>
            <a:r>
              <a:rPr lang="es-ES" b="1" dirty="0" err="1"/>
              <a:t>estimates</a:t>
            </a:r>
            <a:r>
              <a:rPr lang="es-ES" b="1" dirty="0"/>
              <a:t> and VALERI </a:t>
            </a:r>
            <a:r>
              <a:rPr lang="es-ES" b="1" dirty="0" err="1"/>
              <a:t>field</a:t>
            </a:r>
            <a:r>
              <a:rPr lang="es-ES" b="1" dirty="0"/>
              <a:t> </a:t>
            </a:r>
            <a:r>
              <a:rPr lang="es-ES" b="1" dirty="0" err="1"/>
              <a:t>campaigns</a:t>
            </a:r>
            <a:endParaRPr lang="es-ES" b="1" dirty="0"/>
          </a:p>
        </p:txBody>
      </p:sp>
      <p:sp>
        <p:nvSpPr>
          <p:cNvPr id="15" name="CuadroTexto 14">
            <a:extLst>
              <a:ext uri="{FF2B5EF4-FFF2-40B4-BE49-F238E27FC236}">
                <a16:creationId xmlns:a16="http://schemas.microsoft.com/office/drawing/2014/main" id="{0D2DAAA1-60C3-2DEE-8CF5-8BD5E78CD75B}"/>
              </a:ext>
            </a:extLst>
          </p:cNvPr>
          <p:cNvSpPr txBox="1"/>
          <p:nvPr/>
        </p:nvSpPr>
        <p:spPr>
          <a:xfrm rot="16200000">
            <a:off x="2807983" y="1296525"/>
            <a:ext cx="3023937"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    </a:t>
            </a:r>
            <a:r>
              <a:rPr lang="es-ES" b="1" dirty="0"/>
              <a:t> FAPAR [-]  LAI </a:t>
            </a:r>
            <a:r>
              <a:rPr lang="es-ES" sz="2200" b="1" dirty="0"/>
              <a:t>[m</a:t>
            </a:r>
            <a:r>
              <a:rPr lang="es-ES" b="1" baseline="30000" dirty="0"/>
              <a:t>-2</a:t>
            </a:r>
            <a:r>
              <a:rPr lang="es-ES" sz="2200" b="1" dirty="0"/>
              <a:t>·m</a:t>
            </a:r>
            <a:r>
              <a:rPr lang="es-ES" b="1" baseline="30000" dirty="0"/>
              <a:t>-2</a:t>
            </a:r>
            <a:r>
              <a:rPr lang="es-ES" sz="2200" b="1" dirty="0"/>
              <a:t>]</a:t>
            </a:r>
            <a:r>
              <a:rPr lang="es-ES" b="1" dirty="0"/>
              <a:t> </a:t>
            </a:r>
          </a:p>
        </p:txBody>
      </p:sp>
      <p:sp>
        <p:nvSpPr>
          <p:cNvPr id="17" name="CuadroTexto 16">
            <a:extLst>
              <a:ext uri="{FF2B5EF4-FFF2-40B4-BE49-F238E27FC236}">
                <a16:creationId xmlns:a16="http://schemas.microsoft.com/office/drawing/2014/main" id="{EA281C90-F6FF-884D-8915-5DCB45EBAA3B}"/>
              </a:ext>
            </a:extLst>
          </p:cNvPr>
          <p:cNvSpPr txBox="1"/>
          <p:nvPr/>
        </p:nvSpPr>
        <p:spPr>
          <a:xfrm>
            <a:off x="5472144" y="3966420"/>
            <a:ext cx="606961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a:t>LAI </a:t>
            </a:r>
            <a:r>
              <a:rPr lang="es-ES" sz="2200" b="1"/>
              <a:t>[m</a:t>
            </a:r>
            <a:r>
              <a:rPr lang="es-ES" b="1" baseline="30000"/>
              <a:t>-2</a:t>
            </a:r>
            <a:r>
              <a:rPr lang="es-ES" sz="2200" b="1"/>
              <a:t>·m</a:t>
            </a:r>
            <a:r>
              <a:rPr lang="es-ES" b="1" baseline="30000"/>
              <a:t>-2</a:t>
            </a:r>
            <a:r>
              <a:rPr lang="es-ES" sz="2200" b="1"/>
              <a:t>]</a:t>
            </a:r>
            <a:r>
              <a:rPr lang="es-ES" b="1"/>
              <a:t>       FAPAR [-]      FVC [-]</a:t>
            </a:r>
          </a:p>
        </p:txBody>
      </p:sp>
      <p:pic>
        <p:nvPicPr>
          <p:cNvPr id="9" name="Imagen 8" descr="Mapa&#10;&#10;El contenido generado por IA puede ser incorrecto.">
            <a:extLst>
              <a:ext uri="{FF2B5EF4-FFF2-40B4-BE49-F238E27FC236}">
                <a16:creationId xmlns:a16="http://schemas.microsoft.com/office/drawing/2014/main" id="{6F74A118-9E08-83BF-CF1C-1A5800B1361C}"/>
              </a:ext>
            </a:extLst>
          </p:cNvPr>
          <p:cNvPicPr>
            <a:picLocks noChangeAspect="1"/>
          </p:cNvPicPr>
          <p:nvPr/>
        </p:nvPicPr>
        <p:blipFill>
          <a:blip r:embed="rId4"/>
          <a:stretch>
            <a:fillRect/>
          </a:stretch>
        </p:blipFill>
        <p:spPr>
          <a:xfrm>
            <a:off x="197150" y="4674660"/>
            <a:ext cx="2110847" cy="1476506"/>
          </a:xfrm>
          <a:prstGeom prst="rect">
            <a:avLst/>
          </a:prstGeom>
        </p:spPr>
      </p:pic>
      <p:pic>
        <p:nvPicPr>
          <p:cNvPr id="13" name="Imagen 12" descr="Mapa&#10;&#10;El contenido generado por IA puede ser incorrecto.">
            <a:extLst>
              <a:ext uri="{FF2B5EF4-FFF2-40B4-BE49-F238E27FC236}">
                <a16:creationId xmlns:a16="http://schemas.microsoft.com/office/drawing/2014/main" id="{0C589F9C-23C6-E84D-2401-4E7C20FAE7A0}"/>
              </a:ext>
            </a:extLst>
          </p:cNvPr>
          <p:cNvPicPr>
            <a:picLocks noChangeAspect="1"/>
          </p:cNvPicPr>
          <p:nvPr/>
        </p:nvPicPr>
        <p:blipFill>
          <a:blip r:embed="rId5"/>
          <a:stretch>
            <a:fillRect/>
          </a:stretch>
        </p:blipFill>
        <p:spPr>
          <a:xfrm>
            <a:off x="2530187" y="4678350"/>
            <a:ext cx="2110848" cy="1476018"/>
          </a:xfrm>
          <a:prstGeom prst="rect">
            <a:avLst/>
          </a:prstGeom>
        </p:spPr>
      </p:pic>
      <p:sp>
        <p:nvSpPr>
          <p:cNvPr id="19" name="CuadroTexto 18">
            <a:extLst>
              <a:ext uri="{FF2B5EF4-FFF2-40B4-BE49-F238E27FC236}">
                <a16:creationId xmlns:a16="http://schemas.microsoft.com/office/drawing/2014/main" id="{5669D12E-3D98-8F1C-3110-4B6343B8DD64}"/>
              </a:ext>
            </a:extLst>
          </p:cNvPr>
          <p:cNvSpPr txBox="1"/>
          <p:nvPr/>
        </p:nvSpPr>
        <p:spPr>
          <a:xfrm>
            <a:off x="300912" y="3841363"/>
            <a:ext cx="44515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t>(2) </a:t>
            </a:r>
            <a:r>
              <a:rPr lang="es-ES" b="1" dirty="0" err="1"/>
              <a:t>Diff</a:t>
            </a:r>
            <a:r>
              <a:rPr lang="es-ES" b="1" dirty="0"/>
              <a:t> [%] S3-GPR Vs CLMS (2019)</a:t>
            </a:r>
            <a:r>
              <a:rPr lang="es-ES" dirty="0"/>
              <a:t>    </a:t>
            </a:r>
          </a:p>
        </p:txBody>
      </p:sp>
      <p:sp>
        <p:nvSpPr>
          <p:cNvPr id="23" name="CuadroTexto 22">
            <a:extLst>
              <a:ext uri="{FF2B5EF4-FFF2-40B4-BE49-F238E27FC236}">
                <a16:creationId xmlns:a16="http://schemas.microsoft.com/office/drawing/2014/main" id="{071A7F81-77A3-618B-EA97-D63F5544ACCD}"/>
              </a:ext>
            </a:extLst>
          </p:cNvPr>
          <p:cNvSpPr txBox="1"/>
          <p:nvPr/>
        </p:nvSpPr>
        <p:spPr>
          <a:xfrm>
            <a:off x="457323" y="4136746"/>
            <a:ext cx="408867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t>LAI </a:t>
            </a:r>
            <a:r>
              <a:rPr lang="es-ES" sz="2200" b="1" dirty="0"/>
              <a:t>[m</a:t>
            </a:r>
            <a:r>
              <a:rPr lang="es-ES" sz="2200" b="1" baseline="30000" dirty="0"/>
              <a:t>-2</a:t>
            </a:r>
            <a:r>
              <a:rPr lang="es-ES" sz="2200" b="1" dirty="0"/>
              <a:t>·m</a:t>
            </a:r>
            <a:r>
              <a:rPr lang="es-ES" sz="2200" b="1" baseline="30000" dirty="0"/>
              <a:t>-2</a:t>
            </a:r>
            <a:r>
              <a:rPr lang="es-ES" sz="2200" b="1" dirty="0"/>
              <a:t>]</a:t>
            </a:r>
            <a:r>
              <a:rPr lang="es-ES" b="1" dirty="0"/>
              <a:t>       FAPAR [-]</a:t>
            </a:r>
            <a:r>
              <a:rPr lang="es-ES" dirty="0"/>
              <a:t> </a:t>
            </a:r>
          </a:p>
        </p:txBody>
      </p:sp>
      <p:pic>
        <p:nvPicPr>
          <p:cNvPr id="8" name="Imagen 7" descr="Gráfico, Histograma&#10;&#10;El contenido generado por IA puede ser incorrecto.">
            <a:extLst>
              <a:ext uri="{FF2B5EF4-FFF2-40B4-BE49-F238E27FC236}">
                <a16:creationId xmlns:a16="http://schemas.microsoft.com/office/drawing/2014/main" id="{F79862AB-B5E9-AFD5-9919-956B5187C789}"/>
              </a:ext>
            </a:extLst>
          </p:cNvPr>
          <p:cNvPicPr>
            <a:picLocks noChangeAspect="1"/>
          </p:cNvPicPr>
          <p:nvPr/>
        </p:nvPicPr>
        <p:blipFill>
          <a:blip r:embed="rId6"/>
          <a:stretch>
            <a:fillRect/>
          </a:stretch>
        </p:blipFill>
        <p:spPr>
          <a:xfrm>
            <a:off x="4555286" y="704284"/>
            <a:ext cx="7674430" cy="2258301"/>
          </a:xfrm>
          <a:prstGeom prst="rect">
            <a:avLst/>
          </a:prstGeom>
        </p:spPr>
      </p:pic>
      <p:pic>
        <p:nvPicPr>
          <p:cNvPr id="2" name="Imagen 1" descr="Icono&#10;&#10;El contenido generado por IA puede ser incorrecto.">
            <a:extLst>
              <a:ext uri="{FF2B5EF4-FFF2-40B4-BE49-F238E27FC236}">
                <a16:creationId xmlns:a16="http://schemas.microsoft.com/office/drawing/2014/main" id="{4873D8EB-58C6-E2F6-3EC1-85B3EFAEE4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14276" y="6203068"/>
            <a:ext cx="426759" cy="426759"/>
          </a:xfrm>
          <a:prstGeom prst="rect">
            <a:avLst/>
          </a:prstGeom>
        </p:spPr>
      </p:pic>
      <p:pic>
        <p:nvPicPr>
          <p:cNvPr id="3" name="Picture 2" descr="flexinel">
            <a:extLst>
              <a:ext uri="{FF2B5EF4-FFF2-40B4-BE49-F238E27FC236}">
                <a16:creationId xmlns:a16="http://schemas.microsoft.com/office/drawing/2014/main" id="{0E2455D7-7C1D-04C6-2EE9-D47D179DC95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7554" y="6679580"/>
            <a:ext cx="794485" cy="144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Logo">
            <a:extLst>
              <a:ext uri="{FF2B5EF4-FFF2-40B4-BE49-F238E27FC236}">
                <a16:creationId xmlns:a16="http://schemas.microsoft.com/office/drawing/2014/main" id="{F2167793-21EA-8FAB-00B6-EDF44086413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837" y="6679580"/>
            <a:ext cx="720001" cy="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515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2A03E38-5090-B5A7-8AEC-F1BE715DC851}"/>
              </a:ext>
            </a:extLst>
          </p:cNvPr>
          <p:cNvPicPr>
            <a:picLocks noChangeAspect="1"/>
          </p:cNvPicPr>
          <p:nvPr/>
        </p:nvPicPr>
        <p:blipFill>
          <a:blip r:embed="rId3"/>
          <a:stretch>
            <a:fillRect/>
          </a:stretch>
        </p:blipFill>
        <p:spPr>
          <a:xfrm>
            <a:off x="597270" y="837610"/>
            <a:ext cx="10532208" cy="5797969"/>
          </a:xfrm>
          <a:prstGeom prst="rect">
            <a:avLst/>
          </a:prstGeom>
        </p:spPr>
      </p:pic>
      <p:sp>
        <p:nvSpPr>
          <p:cNvPr id="2" name="Título 1">
            <a:extLst>
              <a:ext uri="{FF2B5EF4-FFF2-40B4-BE49-F238E27FC236}">
                <a16:creationId xmlns:a16="http://schemas.microsoft.com/office/drawing/2014/main" id="{69690E10-AAE1-EC71-10A4-78B695E9C9FE}"/>
              </a:ext>
            </a:extLst>
          </p:cNvPr>
          <p:cNvSpPr>
            <a:spLocks noGrp="1"/>
          </p:cNvSpPr>
          <p:nvPr>
            <p:ph type="title"/>
          </p:nvPr>
        </p:nvSpPr>
        <p:spPr>
          <a:xfrm>
            <a:off x="0" y="0"/>
            <a:ext cx="10515600" cy="597159"/>
          </a:xfrm>
        </p:spPr>
        <p:txBody>
          <a:bodyPr>
            <a:noAutofit/>
          </a:bodyPr>
          <a:lstStyle/>
          <a:p>
            <a:r>
              <a:rPr lang="es-ES" sz="3200" dirty="0" err="1"/>
              <a:t>Implementation</a:t>
            </a:r>
            <a:r>
              <a:rPr lang="es-ES" sz="3200" dirty="0"/>
              <a:t> </a:t>
            </a:r>
            <a:r>
              <a:rPr lang="es-ES" sz="3200" dirty="0" err="1"/>
              <a:t>of</a:t>
            </a:r>
            <a:r>
              <a:rPr lang="es-ES" sz="3200" dirty="0"/>
              <a:t> </a:t>
            </a:r>
            <a:r>
              <a:rPr lang="es-ES" sz="3200" dirty="0" err="1"/>
              <a:t>the</a:t>
            </a:r>
            <a:r>
              <a:rPr lang="es-ES" sz="3200" dirty="0"/>
              <a:t> </a:t>
            </a:r>
            <a:r>
              <a:rPr lang="en-GB" sz="3200" b="1" dirty="0"/>
              <a:t>S3-TOA-GPR</a:t>
            </a:r>
            <a:r>
              <a:rPr lang="es-ES" sz="3200" dirty="0"/>
              <a:t> </a:t>
            </a:r>
            <a:r>
              <a:rPr lang="es-ES" sz="3200" dirty="0" err="1"/>
              <a:t>models</a:t>
            </a:r>
            <a:r>
              <a:rPr lang="es-ES" sz="3200" dirty="0"/>
              <a:t> </a:t>
            </a:r>
            <a:r>
              <a:rPr lang="es-ES" sz="3200" dirty="0" err="1"/>
              <a:t>into</a:t>
            </a:r>
            <a:r>
              <a:rPr lang="es-ES" sz="3200" dirty="0"/>
              <a:t> </a:t>
            </a:r>
            <a:r>
              <a:rPr lang="es-ES" sz="3200" b="1" dirty="0" err="1"/>
              <a:t>PyEOGPR</a:t>
            </a:r>
            <a:endParaRPr lang="en-GB" sz="3200" b="1" dirty="0"/>
          </a:p>
        </p:txBody>
      </p:sp>
      <p:sp>
        <p:nvSpPr>
          <p:cNvPr id="3" name="Marcador de contenido 2">
            <a:extLst>
              <a:ext uri="{FF2B5EF4-FFF2-40B4-BE49-F238E27FC236}">
                <a16:creationId xmlns:a16="http://schemas.microsoft.com/office/drawing/2014/main" id="{CCCD21EE-77D4-2019-EEEF-FC981370680F}"/>
              </a:ext>
            </a:extLst>
          </p:cNvPr>
          <p:cNvSpPr>
            <a:spLocks noGrp="1"/>
          </p:cNvSpPr>
          <p:nvPr>
            <p:ph idx="1"/>
          </p:nvPr>
        </p:nvSpPr>
        <p:spPr>
          <a:xfrm>
            <a:off x="1510787" y="6644709"/>
            <a:ext cx="10888478" cy="230723"/>
          </a:xfrm>
        </p:spPr>
        <p:txBody>
          <a:bodyPr>
            <a:noAutofit/>
          </a:bodyPr>
          <a:lstStyle/>
          <a:p>
            <a:pPr marL="0" indent="0">
              <a:buNone/>
            </a:pPr>
            <a:r>
              <a:rPr lang="en-GB" sz="900" b="1" dirty="0"/>
              <a:t>Kovács, D</a:t>
            </a:r>
            <a:r>
              <a:rPr lang="en-GB" sz="900" dirty="0"/>
              <a:t>. D., De Clerck, E., &amp; Verrelst, J. (2025). </a:t>
            </a:r>
            <a:r>
              <a:rPr lang="en-GB" sz="900" dirty="0" err="1"/>
              <a:t>PyEOGPR</a:t>
            </a:r>
            <a:r>
              <a:rPr lang="en-GB" sz="900" dirty="0"/>
              <a:t>: A Python package for vegetation trait mapping with Gaussian Process Regression on Earth observation cloud platforms. </a:t>
            </a:r>
            <a:r>
              <a:rPr lang="en-GB" sz="900" i="1" dirty="0"/>
              <a:t>Ecological Informatics</a:t>
            </a:r>
            <a:r>
              <a:rPr lang="en-GB" sz="900" dirty="0"/>
              <a:t>, </a:t>
            </a:r>
            <a:r>
              <a:rPr lang="en-GB" sz="900" i="1" dirty="0"/>
              <a:t>92</a:t>
            </a:r>
            <a:r>
              <a:rPr lang="en-GB" sz="900" dirty="0"/>
              <a:t>, 103497</a:t>
            </a:r>
          </a:p>
        </p:txBody>
      </p:sp>
      <p:pic>
        <p:nvPicPr>
          <p:cNvPr id="5" name="Imagen 4">
            <a:extLst>
              <a:ext uri="{FF2B5EF4-FFF2-40B4-BE49-F238E27FC236}">
                <a16:creationId xmlns:a16="http://schemas.microsoft.com/office/drawing/2014/main" id="{7DB72FCF-0026-4A3A-65B4-E89812EFBB9A}"/>
              </a:ext>
            </a:extLst>
          </p:cNvPr>
          <p:cNvPicPr>
            <a:picLocks noChangeAspect="1"/>
          </p:cNvPicPr>
          <p:nvPr/>
        </p:nvPicPr>
        <p:blipFill>
          <a:blip r:embed="rId4"/>
          <a:stretch>
            <a:fillRect/>
          </a:stretch>
        </p:blipFill>
        <p:spPr>
          <a:xfrm>
            <a:off x="10294386" y="30712"/>
            <a:ext cx="797768" cy="797768"/>
          </a:xfrm>
          <a:prstGeom prst="rect">
            <a:avLst/>
          </a:prstGeom>
        </p:spPr>
      </p:pic>
      <p:pic>
        <p:nvPicPr>
          <p:cNvPr id="6" name="Imagen 5" descr="Código QR&#10;&#10;El contenido generado por IA puede ser incorrecto.">
            <a:extLst>
              <a:ext uri="{FF2B5EF4-FFF2-40B4-BE49-F238E27FC236}">
                <a16:creationId xmlns:a16="http://schemas.microsoft.com/office/drawing/2014/main" id="{C2CC5DB9-D380-FC99-B975-2E609BEDE6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1401" y="42895"/>
            <a:ext cx="990599" cy="990599"/>
          </a:xfrm>
          <a:prstGeom prst="rect">
            <a:avLst/>
          </a:prstGeom>
        </p:spPr>
      </p:pic>
      <p:sp>
        <p:nvSpPr>
          <p:cNvPr id="8" name="CuadroTexto 7">
            <a:extLst>
              <a:ext uri="{FF2B5EF4-FFF2-40B4-BE49-F238E27FC236}">
                <a16:creationId xmlns:a16="http://schemas.microsoft.com/office/drawing/2014/main" id="{241D25C7-AED9-F1F2-BFA9-B86FF4CE4DB3}"/>
              </a:ext>
            </a:extLst>
          </p:cNvPr>
          <p:cNvSpPr txBox="1"/>
          <p:nvPr/>
        </p:nvSpPr>
        <p:spPr>
          <a:xfrm>
            <a:off x="3100875" y="548695"/>
            <a:ext cx="5724330" cy="307777"/>
          </a:xfrm>
          <a:prstGeom prst="rect">
            <a:avLst/>
          </a:prstGeom>
          <a:noFill/>
        </p:spPr>
        <p:txBody>
          <a:bodyPr wrap="square">
            <a:spAutoFit/>
          </a:bodyPr>
          <a:lstStyle/>
          <a:p>
            <a:pPr algn="ctr"/>
            <a:r>
              <a:rPr lang="en-GB" sz="1400" b="1" dirty="0"/>
              <a:t>Monthly temporal composite 1-31st July 2020 (5 km)</a:t>
            </a:r>
          </a:p>
        </p:txBody>
      </p:sp>
      <p:pic>
        <p:nvPicPr>
          <p:cNvPr id="7" name="Picture 2" descr="flexinel">
            <a:extLst>
              <a:ext uri="{FF2B5EF4-FFF2-40B4-BE49-F238E27FC236}">
                <a16:creationId xmlns:a16="http://schemas.microsoft.com/office/drawing/2014/main" id="{9A0EE94D-5EA2-083A-B748-D67045E7DA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554" y="6679580"/>
            <a:ext cx="794485" cy="144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
            <a:extLst>
              <a:ext uri="{FF2B5EF4-FFF2-40B4-BE49-F238E27FC236}">
                <a16:creationId xmlns:a16="http://schemas.microsoft.com/office/drawing/2014/main" id="{07362904-2834-9B2F-255F-0DCA416A96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37" y="6679580"/>
            <a:ext cx="720001" cy="1440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1" descr="Icono&#10;&#10;El contenido generado por IA puede ser incorrecto.">
            <a:extLst>
              <a:ext uri="{FF2B5EF4-FFF2-40B4-BE49-F238E27FC236}">
                <a16:creationId xmlns:a16="http://schemas.microsoft.com/office/drawing/2014/main" id="{6208C22C-25A3-9A4E-0C82-D2109FE3AE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83320" y="1127561"/>
            <a:ext cx="426759" cy="426759"/>
          </a:xfrm>
          <a:prstGeom prst="rect">
            <a:avLst/>
          </a:prstGeom>
        </p:spPr>
      </p:pic>
    </p:spTree>
    <p:extLst>
      <p:ext uri="{BB962C8B-B14F-4D97-AF65-F5344CB8AC3E}">
        <p14:creationId xmlns:p14="http://schemas.microsoft.com/office/powerpoint/2010/main" val="2761822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BBD4D6-0C26-FF67-9A82-F12D400D734D}"/>
              </a:ext>
            </a:extLst>
          </p:cNvPr>
          <p:cNvSpPr>
            <a:spLocks noGrp="1"/>
          </p:cNvSpPr>
          <p:nvPr>
            <p:ph type="title"/>
          </p:nvPr>
        </p:nvSpPr>
        <p:spPr>
          <a:xfrm>
            <a:off x="0" y="0"/>
            <a:ext cx="10515600" cy="886408"/>
          </a:xfrm>
        </p:spPr>
        <p:txBody>
          <a:bodyPr/>
          <a:lstStyle/>
          <a:p>
            <a:r>
              <a:rPr lang="es-ES" b="1" dirty="0"/>
              <a:t>GEE </a:t>
            </a:r>
            <a:r>
              <a:rPr lang="es-ES" b="1" dirty="0" err="1"/>
              <a:t>vizualization</a:t>
            </a:r>
            <a:r>
              <a:rPr lang="es-ES" b="1" dirty="0"/>
              <a:t> </a:t>
            </a:r>
            <a:r>
              <a:rPr lang="es-ES" b="1" dirty="0" err="1"/>
              <a:t>tool</a:t>
            </a:r>
            <a:endParaRPr lang="en-GB" b="1" dirty="0"/>
          </a:p>
        </p:txBody>
      </p:sp>
      <p:sp>
        <p:nvSpPr>
          <p:cNvPr id="3" name="Marcador de contenido 2">
            <a:extLst>
              <a:ext uri="{FF2B5EF4-FFF2-40B4-BE49-F238E27FC236}">
                <a16:creationId xmlns:a16="http://schemas.microsoft.com/office/drawing/2014/main" id="{DE976EC5-E889-556F-202F-E64FDC9D360F}"/>
              </a:ext>
            </a:extLst>
          </p:cNvPr>
          <p:cNvSpPr>
            <a:spLocks noGrp="1"/>
          </p:cNvSpPr>
          <p:nvPr>
            <p:ph idx="1"/>
          </p:nvPr>
        </p:nvSpPr>
        <p:spPr>
          <a:xfrm>
            <a:off x="118965" y="674881"/>
            <a:ext cx="11954070" cy="423053"/>
          </a:xfrm>
        </p:spPr>
        <p:txBody>
          <a:bodyPr>
            <a:normAutofit/>
          </a:bodyPr>
          <a:lstStyle/>
          <a:p>
            <a:pPr marL="0" indent="0">
              <a:buNone/>
            </a:pPr>
            <a:r>
              <a:rPr lang="en-GB" sz="2400" dirty="0">
                <a:solidFill>
                  <a:srgbClr val="FF0000"/>
                </a:solidFill>
                <a:hlinkClick r:id="rId2"/>
              </a:rPr>
              <a:t>https://declerckemma.users.earthengine.app/view/gpr-vegetation-trait-retrieval</a:t>
            </a:r>
            <a:r>
              <a:rPr lang="en-GB" sz="2400" dirty="0">
                <a:solidFill>
                  <a:srgbClr val="FF0000"/>
                </a:solidFill>
              </a:rPr>
              <a:t> </a:t>
            </a:r>
          </a:p>
        </p:txBody>
      </p:sp>
      <p:pic>
        <p:nvPicPr>
          <p:cNvPr id="5" name="Imagen 4">
            <a:extLst>
              <a:ext uri="{FF2B5EF4-FFF2-40B4-BE49-F238E27FC236}">
                <a16:creationId xmlns:a16="http://schemas.microsoft.com/office/drawing/2014/main" id="{D27458F6-CA80-A347-70B1-EC4B8068A89C}"/>
              </a:ext>
            </a:extLst>
          </p:cNvPr>
          <p:cNvPicPr>
            <a:picLocks noChangeAspect="1"/>
          </p:cNvPicPr>
          <p:nvPr/>
        </p:nvPicPr>
        <p:blipFill>
          <a:blip r:embed="rId3"/>
          <a:stretch>
            <a:fillRect/>
          </a:stretch>
        </p:blipFill>
        <p:spPr>
          <a:xfrm>
            <a:off x="443980" y="1083192"/>
            <a:ext cx="8510061" cy="5522881"/>
          </a:xfrm>
          <a:prstGeom prst="rect">
            <a:avLst/>
          </a:prstGeom>
        </p:spPr>
      </p:pic>
      <p:pic>
        <p:nvPicPr>
          <p:cNvPr id="7" name="Imagen 6">
            <a:extLst>
              <a:ext uri="{FF2B5EF4-FFF2-40B4-BE49-F238E27FC236}">
                <a16:creationId xmlns:a16="http://schemas.microsoft.com/office/drawing/2014/main" id="{C5783D4F-A983-7E45-F86C-A275AAC0C6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3557" y="2180672"/>
            <a:ext cx="2829478" cy="2829478"/>
          </a:xfrm>
          <a:prstGeom prst="rect">
            <a:avLst/>
          </a:prstGeom>
        </p:spPr>
      </p:pic>
      <p:pic>
        <p:nvPicPr>
          <p:cNvPr id="8" name="Imagen 7" descr="Icono&#10;&#10;El contenido generado por IA puede ser incorrecto.">
            <a:extLst>
              <a:ext uri="{FF2B5EF4-FFF2-40B4-BE49-F238E27FC236}">
                <a16:creationId xmlns:a16="http://schemas.microsoft.com/office/drawing/2014/main" id="{A9C57BCF-3491-1DAB-4956-16FDFAD8AE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7575" y="1394513"/>
            <a:ext cx="756603" cy="756603"/>
          </a:xfrm>
          <a:prstGeom prst="rect">
            <a:avLst/>
          </a:prstGeom>
        </p:spPr>
      </p:pic>
      <p:pic>
        <p:nvPicPr>
          <p:cNvPr id="4" name="Picture 2" descr="flexinel">
            <a:extLst>
              <a:ext uri="{FF2B5EF4-FFF2-40B4-BE49-F238E27FC236}">
                <a16:creationId xmlns:a16="http://schemas.microsoft.com/office/drawing/2014/main" id="{AD5479D2-67FF-D6B0-77A0-45B3E05A96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554" y="6679580"/>
            <a:ext cx="794485" cy="14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ogo">
            <a:extLst>
              <a:ext uri="{FF2B5EF4-FFF2-40B4-BE49-F238E27FC236}">
                <a16:creationId xmlns:a16="http://schemas.microsoft.com/office/drawing/2014/main" id="{86965169-A08D-E5BF-36E6-A604C7424A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37" y="6679580"/>
            <a:ext cx="720001" cy="144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2F20E5B-3C52-F9AE-B954-E8CF6A9B3799}"/>
              </a:ext>
            </a:extLst>
          </p:cNvPr>
          <p:cNvSpPr txBox="1"/>
          <p:nvPr/>
        </p:nvSpPr>
        <p:spPr>
          <a:xfrm>
            <a:off x="8954041" y="5817806"/>
            <a:ext cx="3237959" cy="861774"/>
          </a:xfrm>
          <a:prstGeom prst="rect">
            <a:avLst/>
          </a:prstGeom>
          <a:noFill/>
        </p:spPr>
        <p:txBody>
          <a:bodyPr wrap="square">
            <a:spAutoFit/>
          </a:bodyPr>
          <a:lstStyle/>
          <a:p>
            <a:r>
              <a:rPr lang="nl-NL" sz="1000" b="1" i="0" dirty="0">
                <a:solidFill>
                  <a:srgbClr val="222222"/>
                </a:solidFill>
                <a:effectLst/>
                <a:latin typeface="Arial" panose="020B0604020202020204" pitchFamily="34" charset="0"/>
              </a:rPr>
              <a:t>De Clerck, E</a:t>
            </a:r>
            <a:r>
              <a:rPr lang="nl-NL" sz="1000" b="0" i="0" dirty="0">
                <a:solidFill>
                  <a:srgbClr val="222222"/>
                </a:solidFill>
                <a:effectLst/>
                <a:latin typeface="Arial" panose="020B0604020202020204" pitchFamily="34" charset="0"/>
              </a:rPr>
              <a:t>., &amp; Verrelst, J. (2026). A user-</a:t>
            </a:r>
            <a:r>
              <a:rPr lang="nl-NL" sz="1000" b="0" i="0" dirty="0" err="1">
                <a:solidFill>
                  <a:srgbClr val="222222"/>
                </a:solidFill>
                <a:effectLst/>
                <a:latin typeface="Arial" panose="020B0604020202020204" pitchFamily="34" charset="0"/>
              </a:rPr>
              <a:t>friendly</a:t>
            </a:r>
            <a:r>
              <a:rPr lang="nl-NL" sz="1000" b="0" i="0" dirty="0">
                <a:solidFill>
                  <a:srgbClr val="222222"/>
                </a:solidFill>
                <a:effectLst/>
                <a:latin typeface="Arial" panose="020B0604020202020204" pitchFamily="34" charset="0"/>
              </a:rPr>
              <a:t> Google Earth Engine Web Application </a:t>
            </a:r>
            <a:r>
              <a:rPr lang="nl-NL" sz="1000" b="0" i="0" dirty="0" err="1">
                <a:solidFill>
                  <a:srgbClr val="222222"/>
                </a:solidFill>
                <a:effectLst/>
                <a:latin typeface="Arial" panose="020B0604020202020204" pitchFamily="34" charset="0"/>
              </a:rPr>
              <a:t>for</a:t>
            </a:r>
            <a:r>
              <a:rPr lang="nl-NL" sz="1000" b="0" i="0" dirty="0">
                <a:solidFill>
                  <a:srgbClr val="222222"/>
                </a:solidFill>
                <a:effectLst/>
                <a:latin typeface="Arial" panose="020B0604020202020204" pitchFamily="34" charset="0"/>
              </a:rPr>
              <a:t> </a:t>
            </a:r>
            <a:r>
              <a:rPr lang="nl-NL" sz="1000" b="0" i="0" dirty="0" err="1">
                <a:solidFill>
                  <a:srgbClr val="222222"/>
                </a:solidFill>
                <a:effectLst/>
                <a:latin typeface="Arial" panose="020B0604020202020204" pitchFamily="34" charset="0"/>
              </a:rPr>
              <a:t>vegetation</a:t>
            </a:r>
            <a:r>
              <a:rPr lang="nl-NL" sz="1000" b="0" i="0" dirty="0">
                <a:solidFill>
                  <a:srgbClr val="222222"/>
                </a:solidFill>
                <a:effectLst/>
                <a:latin typeface="Arial" panose="020B0604020202020204" pitchFamily="34" charset="0"/>
              </a:rPr>
              <a:t> </a:t>
            </a:r>
            <a:r>
              <a:rPr lang="nl-NL" sz="1000" b="0" i="0" dirty="0" err="1">
                <a:solidFill>
                  <a:srgbClr val="222222"/>
                </a:solidFill>
                <a:effectLst/>
                <a:latin typeface="Arial" panose="020B0604020202020204" pitchFamily="34" charset="0"/>
              </a:rPr>
              <a:t>trait</a:t>
            </a:r>
            <a:r>
              <a:rPr lang="nl-NL" sz="1000" b="0" i="0" dirty="0">
                <a:solidFill>
                  <a:srgbClr val="222222"/>
                </a:solidFill>
                <a:effectLst/>
                <a:latin typeface="Arial" panose="020B0604020202020204" pitchFamily="34" charset="0"/>
              </a:rPr>
              <a:t> </a:t>
            </a:r>
            <a:r>
              <a:rPr lang="nl-NL" sz="1000" b="0" i="0" dirty="0" err="1">
                <a:solidFill>
                  <a:srgbClr val="222222"/>
                </a:solidFill>
                <a:effectLst/>
                <a:latin typeface="Arial" panose="020B0604020202020204" pitchFamily="34" charset="0"/>
              </a:rPr>
              <a:t>mapping</a:t>
            </a:r>
            <a:r>
              <a:rPr lang="nl-NL" sz="1000" b="0" i="0" dirty="0">
                <a:solidFill>
                  <a:srgbClr val="222222"/>
                </a:solidFill>
                <a:effectLst/>
                <a:latin typeface="Arial" panose="020B0604020202020204" pitchFamily="34" charset="0"/>
              </a:rPr>
              <a:t> </a:t>
            </a:r>
            <a:r>
              <a:rPr lang="nl-NL" sz="1000" b="0" i="0" dirty="0" err="1">
                <a:solidFill>
                  <a:srgbClr val="222222"/>
                </a:solidFill>
                <a:effectLst/>
                <a:latin typeface="Arial" panose="020B0604020202020204" pitchFamily="34" charset="0"/>
              </a:rPr>
              <a:t>and</a:t>
            </a:r>
            <a:r>
              <a:rPr lang="nl-NL" sz="1000" b="0" i="0" dirty="0">
                <a:solidFill>
                  <a:srgbClr val="222222"/>
                </a:solidFill>
                <a:effectLst/>
                <a:latin typeface="Arial" panose="020B0604020202020204" pitchFamily="34" charset="0"/>
              </a:rPr>
              <a:t> time series analysis </a:t>
            </a:r>
            <a:r>
              <a:rPr lang="nl-NL" sz="1000" b="0" i="0" dirty="0" err="1">
                <a:solidFill>
                  <a:srgbClr val="222222"/>
                </a:solidFill>
                <a:effectLst/>
                <a:latin typeface="Arial" panose="020B0604020202020204" pitchFamily="34" charset="0"/>
              </a:rPr>
              <a:t>from</a:t>
            </a:r>
            <a:r>
              <a:rPr lang="nl-NL" sz="1000" b="0" i="0" dirty="0">
                <a:solidFill>
                  <a:srgbClr val="222222"/>
                </a:solidFill>
                <a:effectLst/>
                <a:latin typeface="Arial" panose="020B0604020202020204" pitchFamily="34" charset="0"/>
              </a:rPr>
              <a:t> Sentinel-2 </a:t>
            </a:r>
            <a:r>
              <a:rPr lang="nl-NL" sz="1000" b="0" i="0" dirty="0" err="1">
                <a:solidFill>
                  <a:srgbClr val="222222"/>
                </a:solidFill>
                <a:effectLst/>
                <a:latin typeface="Arial" panose="020B0604020202020204" pitchFamily="34" charset="0"/>
              </a:rPr>
              <a:t>and</a:t>
            </a:r>
            <a:r>
              <a:rPr lang="nl-NL" sz="1000" b="0" i="0" dirty="0">
                <a:solidFill>
                  <a:srgbClr val="222222"/>
                </a:solidFill>
                <a:effectLst/>
                <a:latin typeface="Arial" panose="020B0604020202020204" pitchFamily="34" charset="0"/>
              </a:rPr>
              <a:t> Sentinel-3 </a:t>
            </a:r>
            <a:r>
              <a:rPr lang="nl-NL" sz="1000" b="0" i="0" dirty="0" err="1">
                <a:solidFill>
                  <a:srgbClr val="222222"/>
                </a:solidFill>
                <a:effectLst/>
                <a:latin typeface="Arial" panose="020B0604020202020204" pitchFamily="34" charset="0"/>
              </a:rPr>
              <a:t>imagery</a:t>
            </a:r>
            <a:r>
              <a:rPr lang="nl-NL" sz="1000" b="0" i="0" dirty="0">
                <a:solidFill>
                  <a:srgbClr val="222222"/>
                </a:solidFill>
                <a:effectLst/>
                <a:latin typeface="Arial" panose="020B0604020202020204" pitchFamily="34" charset="0"/>
              </a:rPr>
              <a:t>. </a:t>
            </a:r>
            <a:r>
              <a:rPr lang="nl-NL" sz="1000" b="0" i="1" dirty="0">
                <a:solidFill>
                  <a:srgbClr val="222222"/>
                </a:solidFill>
                <a:effectLst/>
                <a:latin typeface="Arial" panose="020B0604020202020204" pitchFamily="34" charset="0"/>
              </a:rPr>
              <a:t>IEEE </a:t>
            </a:r>
            <a:r>
              <a:rPr lang="nl-NL" sz="1000" b="0" i="1" dirty="0" err="1">
                <a:solidFill>
                  <a:srgbClr val="222222"/>
                </a:solidFill>
                <a:effectLst/>
                <a:latin typeface="Arial" panose="020B0604020202020204" pitchFamily="34" charset="0"/>
              </a:rPr>
              <a:t>Geoscience</a:t>
            </a:r>
            <a:r>
              <a:rPr lang="nl-NL" sz="1000" b="0" i="1" dirty="0">
                <a:solidFill>
                  <a:srgbClr val="222222"/>
                </a:solidFill>
                <a:effectLst/>
                <a:latin typeface="Arial" panose="020B0604020202020204" pitchFamily="34" charset="0"/>
              </a:rPr>
              <a:t> </a:t>
            </a:r>
            <a:r>
              <a:rPr lang="nl-NL" sz="1000" b="0" i="1" dirty="0" err="1">
                <a:solidFill>
                  <a:srgbClr val="222222"/>
                </a:solidFill>
                <a:effectLst/>
                <a:latin typeface="Arial" panose="020B0604020202020204" pitchFamily="34" charset="0"/>
              </a:rPr>
              <a:t>and</a:t>
            </a:r>
            <a:r>
              <a:rPr lang="nl-NL" sz="1000" b="0" i="1" dirty="0">
                <a:solidFill>
                  <a:srgbClr val="222222"/>
                </a:solidFill>
                <a:effectLst/>
                <a:latin typeface="Arial" panose="020B0604020202020204" pitchFamily="34" charset="0"/>
              </a:rPr>
              <a:t> Remote </a:t>
            </a:r>
            <a:r>
              <a:rPr lang="nl-NL" sz="1000" b="0" i="1" dirty="0" err="1">
                <a:solidFill>
                  <a:srgbClr val="222222"/>
                </a:solidFill>
                <a:effectLst/>
                <a:latin typeface="Arial" panose="020B0604020202020204" pitchFamily="34" charset="0"/>
              </a:rPr>
              <a:t>Sensing</a:t>
            </a:r>
            <a:r>
              <a:rPr lang="nl-NL" sz="1000" b="0" i="1" dirty="0">
                <a:solidFill>
                  <a:srgbClr val="222222"/>
                </a:solidFill>
                <a:effectLst/>
                <a:latin typeface="Arial" panose="020B0604020202020204" pitchFamily="34" charset="0"/>
              </a:rPr>
              <a:t> Letters</a:t>
            </a:r>
            <a:r>
              <a:rPr lang="nl-NL" sz="1000" b="0" i="0" dirty="0">
                <a:solidFill>
                  <a:srgbClr val="222222"/>
                </a:solidFill>
                <a:effectLst/>
                <a:latin typeface="Arial" panose="020B0604020202020204" pitchFamily="34" charset="0"/>
              </a:rPr>
              <a:t>.</a:t>
            </a:r>
            <a:endParaRPr lang="nl-NL" sz="1000" dirty="0"/>
          </a:p>
        </p:txBody>
      </p:sp>
    </p:spTree>
    <p:extLst>
      <p:ext uri="{BB962C8B-B14F-4D97-AF65-F5344CB8AC3E}">
        <p14:creationId xmlns:p14="http://schemas.microsoft.com/office/powerpoint/2010/main" val="183659325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2854</Words>
  <Application>Microsoft Office PowerPoint</Application>
  <PresentationFormat>Widescreen</PresentationFormat>
  <Paragraphs>366</Paragraphs>
  <Slides>26</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Courier New,monospace</vt:lpstr>
      <vt:lpstr>Helvetica Neue</vt:lpstr>
      <vt:lpstr>SFRM1000</vt:lpstr>
      <vt:lpstr>Aptos</vt:lpstr>
      <vt:lpstr>Aptos Display</vt:lpstr>
      <vt:lpstr>Arial</vt:lpstr>
      <vt:lpstr>Calibri</vt:lpstr>
      <vt:lpstr>Cambria Math</vt:lpstr>
      <vt:lpstr>Courier New</vt:lpstr>
      <vt:lpstr>Verdana</vt:lpstr>
      <vt:lpstr>Tema de Office</vt:lpstr>
      <vt:lpstr>PowerPoint Presentation</vt:lpstr>
      <vt:lpstr>Background</vt:lpstr>
      <vt:lpstr>PowerPoint Presentation</vt:lpstr>
      <vt:lpstr>1: S3-TOA-GPR models</vt:lpstr>
      <vt:lpstr>PowerPoint Presentation</vt:lpstr>
      <vt:lpstr>PowerPoint Presentation</vt:lpstr>
      <vt:lpstr>PowerPoint Presentation</vt:lpstr>
      <vt:lpstr>Implementation of the S3-TOA-GPR models into PyEOGPR</vt:lpstr>
      <vt:lpstr>GEE vizualization tool</vt:lpstr>
      <vt:lpstr>Summary S3-TOA-GPR models</vt:lpstr>
      <vt:lpstr>2: SCOPE-SYN-GPR</vt:lpstr>
      <vt:lpstr>Method SCOPE-SYN-GPR models</vt:lpstr>
      <vt:lpstr>Results: GPR training SCOPE-SYN</vt:lpstr>
      <vt:lpstr>PowerPoint Presentation</vt:lpstr>
      <vt:lpstr>Summary: SCOPE–SYN–GPR Framework</vt:lpstr>
      <vt:lpstr>3. GBOV-SYN-GPR </vt:lpstr>
      <vt:lpstr>GBOV data distribution</vt:lpstr>
      <vt:lpstr>Validation  against independent GBOV data (#1700)</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Jochem Verrelst</dc:creator>
  <cp:lastModifiedBy>Jochem Verrelst</cp:lastModifiedBy>
  <cp:revision>250</cp:revision>
  <cp:lastPrinted>2026-02-25T18:04:26Z</cp:lastPrinted>
  <dcterms:created xsi:type="dcterms:W3CDTF">2012-07-30T22:48:03Z</dcterms:created>
  <dcterms:modified xsi:type="dcterms:W3CDTF">2026-03-05T07:02:18Z</dcterms:modified>
</cp:coreProperties>
</file>