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tiff" ContentType="image/tiff"/>
  <Default Extension="gif" ContentType="image/gif"/>
  <Default Extension="emf" ContentType="image/x-emf"/>
  <Default Extension="rels" ContentType="application/vnd.openxmlformats-package.relationship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0.svg" ContentType="image/svg+xml"/>
  <Override PartName="/ppt/media/image40.svg" ContentType="image/svg+xml"/>
  <Override PartName="/ppt/media/image5.svg" ContentType="image/svg+xml"/>
  <Override PartName="/ppt/media/image50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theme/theme4.xml" ContentType="application/vnd.openxmlformats-officedocument.theme+xml"/>
  <Override PartName="/ppt/theme/theme40.xml" ContentType="application/vnd.openxmlformats-officedocument.theme+xml"/>
  <Override PartName="/ppt/theme/theme41.xml" ContentType="application/vnd.openxmlformats-officedocument.theme+xml"/>
  <Override PartName="/ppt/theme/theme42.xml" ContentType="application/vnd.openxmlformats-officedocument.theme+xml"/>
  <Override PartName="/ppt/theme/theme43.xml" ContentType="application/vnd.openxmlformats-officedocument.theme+xml"/>
  <Override PartName="/ppt/theme/theme44.xml" ContentType="application/vnd.openxmlformats-officedocument.theme+xml"/>
  <Override PartName="/ppt/theme/theme45.xml" ContentType="application/vnd.openxmlformats-officedocument.theme+xml"/>
  <Override PartName="/ppt/theme/theme46.xml" ContentType="application/vnd.openxmlformats-officedocument.theme+xml"/>
  <Override PartName="/ppt/theme/theme47.xml" ContentType="application/vnd.openxmlformats-officedocument.theme+xml"/>
  <Override PartName="/ppt/theme/theme48.xml" ContentType="application/vnd.openxmlformats-officedocument.theme+xml"/>
  <Override PartName="/ppt/theme/theme49.xml" ContentType="application/vnd.openxmlformats-officedocument.theme+xml"/>
  <Override PartName="/ppt/theme/theme5.xml" ContentType="application/vnd.openxmlformats-officedocument.theme+xml"/>
  <Override PartName="/ppt/theme/theme50.xml" ContentType="application/vnd.openxmlformats-officedocument.theme+xml"/>
  <Override PartName="/ppt/theme/theme51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  <p:sldMasterId id="2147483656" r:id="rId4"/>
    <p:sldMasterId id="2147483660" r:id="rId5"/>
    <p:sldMasterId id="2147483664" r:id="rId6"/>
    <p:sldMasterId id="2147483668" r:id="rId7"/>
    <p:sldMasterId id="2147483672" r:id="rId8"/>
    <p:sldMasterId id="2147483676" r:id="rId9"/>
    <p:sldMasterId id="2147483680" r:id="rId10"/>
    <p:sldMasterId id="2147483684" r:id="rId11"/>
    <p:sldMasterId id="2147483688" r:id="rId12"/>
    <p:sldMasterId id="2147483692" r:id="rId13"/>
    <p:sldMasterId id="2147483696" r:id="rId14"/>
    <p:sldMasterId id="2147483700" r:id="rId15"/>
    <p:sldMasterId id="2147483704" r:id="rId16"/>
    <p:sldMasterId id="2147483708" r:id="rId17"/>
    <p:sldMasterId id="2147483712" r:id="rId18"/>
    <p:sldMasterId id="2147483716" r:id="rId19"/>
    <p:sldMasterId id="2147483720" r:id="rId20"/>
    <p:sldMasterId id="2147483724" r:id="rId21"/>
    <p:sldMasterId id="2147483728" r:id="rId22"/>
    <p:sldMasterId id="2147483732" r:id="rId23"/>
    <p:sldMasterId id="2147483736" r:id="rId24"/>
    <p:sldMasterId id="2147483740" r:id="rId25"/>
    <p:sldMasterId id="2147483744" r:id="rId26"/>
    <p:sldMasterId id="2147483748" r:id="rId27"/>
    <p:sldMasterId id="2147483752" r:id="rId28"/>
    <p:sldMasterId id="2147483756" r:id="rId29"/>
    <p:sldMasterId id="2147483760" r:id="rId30"/>
    <p:sldMasterId id="2147483764" r:id="rId31"/>
    <p:sldMasterId id="2147483768" r:id="rId32"/>
    <p:sldMasterId id="2147483772" r:id="rId33"/>
    <p:sldMasterId id="2147483776" r:id="rId34"/>
    <p:sldMasterId id="2147483780" r:id="rId35"/>
    <p:sldMasterId id="2147483784" r:id="rId36"/>
    <p:sldMasterId id="2147483788" r:id="rId37"/>
    <p:sldMasterId id="2147483792" r:id="rId38"/>
    <p:sldMasterId id="2147483796" r:id="rId39"/>
    <p:sldMasterId id="2147483800" r:id="rId40"/>
    <p:sldMasterId id="2147483804" r:id="rId41"/>
    <p:sldMasterId id="2147483808" r:id="rId42"/>
    <p:sldMasterId id="2147483812" r:id="rId43"/>
    <p:sldMasterId id="2147483816" r:id="rId44"/>
    <p:sldMasterId id="2147483820" r:id="rId45"/>
    <p:sldMasterId id="2147483824" r:id="rId46"/>
    <p:sldMasterId id="2147483828" r:id="rId47"/>
    <p:sldMasterId id="2147483832" r:id="rId48"/>
    <p:sldMasterId id="2147483836" r:id="rId49"/>
    <p:sldMasterId id="2147483840" r:id="rId50"/>
  </p:sldMasterIdLst>
  <p:notesMasterIdLst>
    <p:notesMasterId r:id="rId52"/>
  </p:notesMasterIdLst>
  <p:handoutMasterIdLst>
    <p:handoutMasterId r:id="rId85"/>
  </p:handoutMasterIdLst>
  <p:sldIdLst>
    <p:sldId id="258" r:id="rId51"/>
    <p:sldId id="257" r:id="rId53"/>
    <p:sldId id="259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06" r:id="rId63"/>
    <p:sldId id="307" r:id="rId64"/>
    <p:sldId id="308" r:id="rId65"/>
    <p:sldId id="309" r:id="rId66"/>
    <p:sldId id="310" r:id="rId67"/>
    <p:sldId id="311" r:id="rId68"/>
    <p:sldId id="312" r:id="rId69"/>
    <p:sldId id="313" r:id="rId70"/>
    <p:sldId id="315" r:id="rId71"/>
    <p:sldId id="316" r:id="rId72"/>
    <p:sldId id="317" r:id="rId73"/>
    <p:sldId id="318" r:id="rId74"/>
    <p:sldId id="319" r:id="rId75"/>
    <p:sldId id="320" r:id="rId76"/>
    <p:sldId id="321" r:id="rId77"/>
    <p:sldId id="322" r:id="rId78"/>
    <p:sldId id="339" r:id="rId79"/>
    <p:sldId id="344" r:id="rId80"/>
    <p:sldId id="345" r:id="rId81"/>
    <p:sldId id="346" r:id="rId82"/>
    <p:sldId id="347" r:id="rId83"/>
    <p:sldId id="350" r:id="rId84"/>
  </p:sldIdLst>
  <p:sldSz cx="12225020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61087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122110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8319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24428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3053080" algn="l" defTabSz="1221105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3663950" algn="l" defTabSz="1221105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4274185" algn="l" defTabSz="1221105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4885055" algn="l" defTabSz="1221105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A05D06"/>
    <a:srgbClr val="F3890B"/>
    <a:srgbClr val="0000FF"/>
    <a:srgbClr val="8197A6"/>
    <a:srgbClr val="F1666A"/>
    <a:srgbClr val="D9D9D9"/>
    <a:srgbClr val="053249"/>
    <a:srgbClr val="003249"/>
    <a:srgbClr val="335E6F"/>
    <a:srgbClr val="0061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035" autoAdjust="0"/>
  </p:normalViewPr>
  <p:slideViewPr>
    <p:cSldViewPr snapToGrid="0" showGuides="1">
      <p:cViewPr varScale="1">
        <p:scale>
          <a:sx n="90" d="100"/>
          <a:sy n="90" d="100"/>
        </p:scale>
        <p:origin x="1776" y="68"/>
      </p:cViewPr>
      <p:guideLst>
        <p:guide orient="horz" pos="2160"/>
        <p:guide pos="38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59" y="-67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2" Type="http://schemas.openxmlformats.org/officeDocument/2006/relationships/customXml" Target="../customXml/item4.xml"/><Relationship Id="rId91" Type="http://schemas.openxmlformats.org/officeDocument/2006/relationships/customXml" Target="../customXml/item3.xml"/><Relationship Id="rId90" Type="http://schemas.openxmlformats.org/officeDocument/2006/relationships/customXml" Target="../customXml/item2.xml"/><Relationship Id="rId9" Type="http://schemas.openxmlformats.org/officeDocument/2006/relationships/slideMaster" Target="slideMasters/slideMaster8.xml"/><Relationship Id="rId89" Type="http://schemas.openxmlformats.org/officeDocument/2006/relationships/customXml" Target="../customXml/item1.xml"/><Relationship Id="rId88" Type="http://schemas.openxmlformats.org/officeDocument/2006/relationships/tableStyles" Target="tableStyles.xml"/><Relationship Id="rId87" Type="http://schemas.openxmlformats.org/officeDocument/2006/relationships/viewProps" Target="viewProps.xml"/><Relationship Id="rId86" Type="http://schemas.openxmlformats.org/officeDocument/2006/relationships/presProps" Target="presProps.xml"/><Relationship Id="rId85" Type="http://schemas.openxmlformats.org/officeDocument/2006/relationships/handoutMaster" Target="handoutMasters/handoutMaster1.xml"/><Relationship Id="rId84" Type="http://schemas.openxmlformats.org/officeDocument/2006/relationships/slide" Target="slides/slide33.xml"/><Relationship Id="rId83" Type="http://schemas.openxmlformats.org/officeDocument/2006/relationships/slide" Target="slides/slide32.xml"/><Relationship Id="rId82" Type="http://schemas.openxmlformats.org/officeDocument/2006/relationships/slide" Target="slides/slide31.xml"/><Relationship Id="rId81" Type="http://schemas.openxmlformats.org/officeDocument/2006/relationships/slide" Target="slides/slide30.xml"/><Relationship Id="rId80" Type="http://schemas.openxmlformats.org/officeDocument/2006/relationships/slide" Target="slides/slide29.xml"/><Relationship Id="rId8" Type="http://schemas.openxmlformats.org/officeDocument/2006/relationships/slideMaster" Target="slideMasters/slideMaster7.xml"/><Relationship Id="rId79" Type="http://schemas.openxmlformats.org/officeDocument/2006/relationships/slide" Target="slides/slide28.xml"/><Relationship Id="rId78" Type="http://schemas.openxmlformats.org/officeDocument/2006/relationships/slide" Target="slides/slide27.xml"/><Relationship Id="rId77" Type="http://schemas.openxmlformats.org/officeDocument/2006/relationships/slide" Target="slides/slide26.xml"/><Relationship Id="rId76" Type="http://schemas.openxmlformats.org/officeDocument/2006/relationships/slide" Target="slides/slide25.xml"/><Relationship Id="rId75" Type="http://schemas.openxmlformats.org/officeDocument/2006/relationships/slide" Target="slides/slide24.xml"/><Relationship Id="rId74" Type="http://schemas.openxmlformats.org/officeDocument/2006/relationships/slide" Target="slides/slide23.xml"/><Relationship Id="rId73" Type="http://schemas.openxmlformats.org/officeDocument/2006/relationships/slide" Target="slides/slide22.xml"/><Relationship Id="rId72" Type="http://schemas.openxmlformats.org/officeDocument/2006/relationships/slide" Target="slides/slide21.xml"/><Relationship Id="rId71" Type="http://schemas.openxmlformats.org/officeDocument/2006/relationships/slide" Target="slides/slide20.xml"/><Relationship Id="rId70" Type="http://schemas.openxmlformats.org/officeDocument/2006/relationships/slide" Target="slides/slide19.xml"/><Relationship Id="rId7" Type="http://schemas.openxmlformats.org/officeDocument/2006/relationships/slideMaster" Target="slideMasters/slideMaster6.xml"/><Relationship Id="rId69" Type="http://schemas.openxmlformats.org/officeDocument/2006/relationships/slide" Target="slides/slide18.xml"/><Relationship Id="rId68" Type="http://schemas.openxmlformats.org/officeDocument/2006/relationships/slide" Target="slides/slide17.xml"/><Relationship Id="rId67" Type="http://schemas.openxmlformats.org/officeDocument/2006/relationships/slide" Target="slides/slide16.xml"/><Relationship Id="rId66" Type="http://schemas.openxmlformats.org/officeDocument/2006/relationships/slide" Target="slides/slide15.xml"/><Relationship Id="rId65" Type="http://schemas.openxmlformats.org/officeDocument/2006/relationships/slide" Target="slides/slide14.xml"/><Relationship Id="rId64" Type="http://schemas.openxmlformats.org/officeDocument/2006/relationships/slide" Target="slides/slide13.xml"/><Relationship Id="rId63" Type="http://schemas.openxmlformats.org/officeDocument/2006/relationships/slide" Target="slides/slide12.xml"/><Relationship Id="rId62" Type="http://schemas.openxmlformats.org/officeDocument/2006/relationships/slide" Target="slides/slide11.xml"/><Relationship Id="rId61" Type="http://schemas.openxmlformats.org/officeDocument/2006/relationships/slide" Target="slides/slide10.xml"/><Relationship Id="rId60" Type="http://schemas.openxmlformats.org/officeDocument/2006/relationships/slide" Target="slides/slide9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8.xml"/><Relationship Id="rId58" Type="http://schemas.openxmlformats.org/officeDocument/2006/relationships/slide" Target="slides/slide7.xml"/><Relationship Id="rId57" Type="http://schemas.openxmlformats.org/officeDocument/2006/relationships/slide" Target="slides/slide6.xml"/><Relationship Id="rId56" Type="http://schemas.openxmlformats.org/officeDocument/2006/relationships/slide" Target="slides/slide5.xml"/><Relationship Id="rId55" Type="http://schemas.openxmlformats.org/officeDocument/2006/relationships/slide" Target="slides/slide4.xml"/><Relationship Id="rId54" Type="http://schemas.openxmlformats.org/officeDocument/2006/relationships/slide" Target="slides/slide3.xml"/><Relationship Id="rId53" Type="http://schemas.openxmlformats.org/officeDocument/2006/relationships/slide" Target="slides/slide2.xml"/><Relationship Id="rId52" Type="http://schemas.openxmlformats.org/officeDocument/2006/relationships/notesMaster" Target="notesMasters/notesMaster1.xml"/><Relationship Id="rId51" Type="http://schemas.openxmlformats.org/officeDocument/2006/relationships/slide" Target="slides/slide1.xml"/><Relationship Id="rId50" Type="http://schemas.openxmlformats.org/officeDocument/2006/relationships/slideMaster" Target="slideMasters/slideMaster49.xml"/><Relationship Id="rId5" Type="http://schemas.openxmlformats.org/officeDocument/2006/relationships/slideMaster" Target="slideMasters/slideMaster4.xml"/><Relationship Id="rId49" Type="http://schemas.openxmlformats.org/officeDocument/2006/relationships/slideMaster" Target="slideMasters/slideMaster48.xml"/><Relationship Id="rId48" Type="http://schemas.openxmlformats.org/officeDocument/2006/relationships/slideMaster" Target="slideMasters/slideMaster47.xml"/><Relationship Id="rId47" Type="http://schemas.openxmlformats.org/officeDocument/2006/relationships/slideMaster" Target="slideMasters/slideMaster46.xml"/><Relationship Id="rId46" Type="http://schemas.openxmlformats.org/officeDocument/2006/relationships/slideMaster" Target="slideMasters/slideMaster45.xml"/><Relationship Id="rId45" Type="http://schemas.openxmlformats.org/officeDocument/2006/relationships/slideMaster" Target="slideMasters/slideMaster44.xml"/><Relationship Id="rId44" Type="http://schemas.openxmlformats.org/officeDocument/2006/relationships/slideMaster" Target="slideMasters/slideMaster43.xml"/><Relationship Id="rId43" Type="http://schemas.openxmlformats.org/officeDocument/2006/relationships/slideMaster" Target="slideMasters/slideMaster42.xml"/><Relationship Id="rId42" Type="http://schemas.openxmlformats.org/officeDocument/2006/relationships/slideMaster" Target="slideMasters/slideMaster41.xml"/><Relationship Id="rId41" Type="http://schemas.openxmlformats.org/officeDocument/2006/relationships/slideMaster" Target="slideMasters/slideMaster40.xml"/><Relationship Id="rId40" Type="http://schemas.openxmlformats.org/officeDocument/2006/relationships/slideMaster" Target="slideMasters/slideMaster39.xml"/><Relationship Id="rId4" Type="http://schemas.openxmlformats.org/officeDocument/2006/relationships/slideMaster" Target="slideMasters/slideMaster3.xml"/><Relationship Id="rId39" Type="http://schemas.openxmlformats.org/officeDocument/2006/relationships/slideMaster" Target="slideMasters/slideMaster38.xml"/><Relationship Id="rId38" Type="http://schemas.openxmlformats.org/officeDocument/2006/relationships/slideMaster" Target="slideMasters/slideMaster37.xml"/><Relationship Id="rId37" Type="http://schemas.openxmlformats.org/officeDocument/2006/relationships/slideMaster" Target="slideMasters/slideMaster36.xml"/><Relationship Id="rId36" Type="http://schemas.openxmlformats.org/officeDocument/2006/relationships/slideMaster" Target="slideMasters/slideMaster35.xml"/><Relationship Id="rId35" Type="http://schemas.openxmlformats.org/officeDocument/2006/relationships/slideMaster" Target="slideMasters/slideMaster34.xml"/><Relationship Id="rId34" Type="http://schemas.openxmlformats.org/officeDocument/2006/relationships/slideMaster" Target="slideMasters/slideMaster33.xml"/><Relationship Id="rId33" Type="http://schemas.openxmlformats.org/officeDocument/2006/relationships/slideMaster" Target="slideMasters/slideMaster32.xml"/><Relationship Id="rId32" Type="http://schemas.openxmlformats.org/officeDocument/2006/relationships/slideMaster" Target="slideMasters/slideMaster31.xml"/><Relationship Id="rId31" Type="http://schemas.openxmlformats.org/officeDocument/2006/relationships/slideMaster" Target="slideMasters/slideMaster30.xml"/><Relationship Id="rId30" Type="http://schemas.openxmlformats.org/officeDocument/2006/relationships/slideMaster" Target="slideMasters/slideMaster29.xml"/><Relationship Id="rId3" Type="http://schemas.openxmlformats.org/officeDocument/2006/relationships/slideMaster" Target="slideMasters/slideMaster2.xml"/><Relationship Id="rId29" Type="http://schemas.openxmlformats.org/officeDocument/2006/relationships/slideMaster" Target="slideMasters/slideMaster28.xml"/><Relationship Id="rId28" Type="http://schemas.openxmlformats.org/officeDocument/2006/relationships/slideMaster" Target="slideMasters/slideMaster27.xml"/><Relationship Id="rId27" Type="http://schemas.openxmlformats.org/officeDocument/2006/relationships/slideMaster" Target="slideMasters/slideMaster26.xml"/><Relationship Id="rId26" Type="http://schemas.openxmlformats.org/officeDocument/2006/relationships/slideMaster" Target="slideMasters/slideMaster25.xml"/><Relationship Id="rId25" Type="http://schemas.openxmlformats.org/officeDocument/2006/relationships/slideMaster" Target="slideMasters/slideMaster24.xml"/><Relationship Id="rId24" Type="http://schemas.openxmlformats.org/officeDocument/2006/relationships/slideMaster" Target="slideMasters/slideMaster23.xml"/><Relationship Id="rId23" Type="http://schemas.openxmlformats.org/officeDocument/2006/relationships/slideMaster" Target="slideMasters/slideMaster22.xml"/><Relationship Id="rId22" Type="http://schemas.openxmlformats.org/officeDocument/2006/relationships/slideMaster" Target="slideMasters/slideMaster21.xml"/><Relationship Id="rId21" Type="http://schemas.openxmlformats.org/officeDocument/2006/relationships/slideMaster" Target="slideMasters/slideMaster20.xml"/><Relationship Id="rId20" Type="http://schemas.openxmlformats.org/officeDocument/2006/relationships/slideMaster" Target="slideMasters/slideMaster19.xml"/><Relationship Id="rId2" Type="http://schemas.openxmlformats.org/officeDocument/2006/relationships/theme" Target="theme/theme1.xml"/><Relationship Id="rId19" Type="http://schemas.openxmlformats.org/officeDocument/2006/relationships/slideMaster" Target="slideMasters/slideMaster18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89404" tIns="44702" rIns="89404" bIns="44702" numCol="1" anchor="t" anchorCtr="0" compatLnSpc="1"/>
          <a:lstStyle>
            <a:lvl1pPr defTabSz="892175">
              <a:defRPr sz="11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89404" tIns="44702" rIns="89404" bIns="44702" numCol="1" anchor="t" anchorCtr="0" compatLnSpc="1"/>
          <a:lstStyle>
            <a:lvl1pPr algn="r" defTabSz="892175">
              <a:defRPr sz="11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89404" tIns="44702" rIns="89404" bIns="44702" numCol="1" anchor="b" anchorCtr="0" compatLnSpc="1"/>
          <a:lstStyle>
            <a:lvl1pPr defTabSz="892175">
              <a:defRPr sz="11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89404" tIns="44702" rIns="89404" bIns="44702" numCol="1" anchor="b" anchorCtr="0" compatLnSpc="1"/>
          <a:lstStyle>
            <a:lvl1pPr algn="r" defTabSz="892175">
              <a:defRPr sz="11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86155" tIns="43077" rIns="86155" bIns="43077" numCol="1" anchor="t" anchorCtr="0" compatLnSpc="1"/>
          <a:lstStyle>
            <a:lvl1pPr defTabSz="862330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86155" tIns="43077" rIns="86155" bIns="43077" numCol="1" anchor="t" anchorCtr="0" compatLnSpc="1"/>
          <a:lstStyle>
            <a:lvl1pPr algn="r" defTabSz="862330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86155" tIns="43077" rIns="86155" bIns="43077" numCol="1" anchor="t" anchorCtr="0" compatLnSpc="1"/>
          <a:lstStyle/>
          <a:p>
            <a:pPr lvl="0"/>
            <a:r>
              <a:rPr lang="en-GB" dirty="0"/>
              <a:t>Click to edit Master text styles</a:t>
            </a:r>
            <a:endParaRPr lang="en-GB" dirty="0"/>
          </a:p>
          <a:p>
            <a:pPr lvl="1"/>
            <a:r>
              <a:rPr lang="en-GB" dirty="0"/>
              <a:t>Second level</a:t>
            </a:r>
            <a:endParaRPr lang="en-GB" dirty="0"/>
          </a:p>
          <a:p>
            <a:pPr lvl="2"/>
            <a:r>
              <a:rPr lang="en-GB" dirty="0"/>
              <a:t>Third level</a:t>
            </a:r>
            <a:endParaRPr lang="en-GB" dirty="0"/>
          </a:p>
          <a:p>
            <a:pPr lvl="3"/>
            <a:r>
              <a:rPr lang="en-GB" dirty="0"/>
              <a:t>Fourth level</a:t>
            </a:r>
            <a:endParaRPr lang="en-GB" dirty="0"/>
          </a:p>
          <a:p>
            <a:pPr lvl="4"/>
            <a:r>
              <a:rPr lang="en-GB" dirty="0"/>
              <a:t>Fifth level</a:t>
            </a:r>
            <a:endParaRPr lang="en-GB" dirty="0"/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86155" tIns="43077" rIns="86155" bIns="43077" numCol="1" anchor="b" anchorCtr="0" compatLnSpc="1"/>
          <a:lstStyle>
            <a:lvl1pPr defTabSz="862330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86155" tIns="43077" rIns="86155" bIns="43077" numCol="1" anchor="b" anchorCtr="0" compatLnSpc="1"/>
          <a:lstStyle>
            <a:lvl1pPr algn="r" defTabSz="862330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5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610870" algn="l" rtl="0" fontAlgn="base">
      <a:spcBef>
        <a:spcPct val="30000"/>
      </a:spcBef>
      <a:spcAft>
        <a:spcPct val="0"/>
      </a:spcAft>
      <a:defRPr sz="1605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221105" algn="l" rtl="0" fontAlgn="base">
      <a:spcBef>
        <a:spcPct val="30000"/>
      </a:spcBef>
      <a:spcAft>
        <a:spcPct val="0"/>
      </a:spcAft>
      <a:defRPr sz="1605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831975" algn="l" rtl="0" fontAlgn="base">
      <a:spcBef>
        <a:spcPct val="30000"/>
      </a:spcBef>
      <a:spcAft>
        <a:spcPct val="0"/>
      </a:spcAft>
      <a:defRPr sz="1605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442845" algn="l" rtl="0" fontAlgn="base">
      <a:spcBef>
        <a:spcPct val="30000"/>
      </a:spcBef>
      <a:spcAft>
        <a:spcPct val="0"/>
      </a:spcAft>
      <a:defRPr sz="1605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3053080" algn="l" defTabSz="1221105" rtl="0" eaLnBrk="1" latinLnBrk="0" hangingPunct="1">
      <a:defRPr sz="1605" kern="1200">
        <a:solidFill>
          <a:schemeClr val="tx1"/>
        </a:solidFill>
        <a:latin typeface="+mn-lt"/>
        <a:ea typeface="+mn-ea"/>
        <a:cs typeface="+mn-cs"/>
      </a:defRPr>
    </a:lvl6pPr>
    <a:lvl7pPr marL="3663950" algn="l" defTabSz="1221105" rtl="0" eaLnBrk="1" latinLnBrk="0" hangingPunct="1">
      <a:defRPr sz="1605" kern="1200">
        <a:solidFill>
          <a:schemeClr val="tx1"/>
        </a:solidFill>
        <a:latin typeface="+mn-lt"/>
        <a:ea typeface="+mn-ea"/>
        <a:cs typeface="+mn-cs"/>
      </a:defRPr>
    </a:lvl7pPr>
    <a:lvl8pPr marL="4274185" algn="l" defTabSz="1221105" rtl="0" eaLnBrk="1" latinLnBrk="0" hangingPunct="1">
      <a:defRPr sz="1605" kern="1200">
        <a:solidFill>
          <a:schemeClr val="tx1"/>
        </a:solidFill>
        <a:latin typeface="+mn-lt"/>
        <a:ea typeface="+mn-ea"/>
        <a:cs typeface="+mn-cs"/>
      </a:defRPr>
    </a:lvl8pPr>
    <a:lvl9pPr marL="4885055" algn="l" defTabSz="1221105" rtl="0" eaLnBrk="1" latinLnBrk="0" hangingPunct="1">
      <a:defRPr sz="160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693738"/>
            <a:ext cx="6161087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23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DF57D7-2670-4E78-96DD-D9B22805124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693738"/>
            <a:ext cx="6161087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23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DF57D7-2670-4E78-96DD-D9B22805124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00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10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06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6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0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12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8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115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9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1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0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12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12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2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127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30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4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13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136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6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13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142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8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145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9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2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8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5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9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8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0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7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7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76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7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82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8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85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9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88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0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91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9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97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sv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/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/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/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anose="020B0604030504040204" pitchFamily="34" charset="0"/>
              <a:buNone/>
              <a:defRPr sz="1735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  <a:endParaRPr lang="en-GB" noProof="0" dirty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cxnSp>
        <p:nvCxnSpPr>
          <p:cNvPr id="121" name="Straight Connector 64"/>
          <p:cNvCxnSpPr/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/>
          <p:cNvCxnSpPr/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/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 Box 99"/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4"/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/>
          <p:cNvPicPr/>
          <p:nvPr userDrawn="1"/>
        </p:nvPicPr>
        <p:blipFill>
          <a:blip r:embed="rId4" cstate="email"/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sz="1800" dirty="0">
              <a:solidFill>
                <a:srgbClr val="8197A6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hf sldNum="0" hd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  <a:endParaRPr lang="en-GB" noProof="0" dirty="0"/>
          </a:p>
          <a:p>
            <a:pPr lvl="2"/>
            <a:r>
              <a:rPr lang="en-GB" noProof="0" dirty="0"/>
              <a:t>Third level</a:t>
            </a:r>
            <a:endParaRPr lang="en-GB" noProof="0" dirty="0"/>
          </a:p>
          <a:p>
            <a:pPr lvl="3"/>
            <a:r>
              <a:rPr lang="en-GB" noProof="0" dirty="0"/>
              <a:t>Fourth level</a:t>
            </a:r>
            <a:endParaRPr lang="en-GB" noProof="0" dirty="0"/>
          </a:p>
          <a:p>
            <a:pPr lvl="4"/>
            <a:r>
              <a:rPr lang="en-GB" noProof="0" dirty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  <a:endParaRPr lang="en-GB" noProof="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2.png"/><Relationship Id="rId7" Type="http://schemas.openxmlformats.org/officeDocument/2006/relationships/image" Target="../media/image5.svg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7" Type="http://schemas.openxmlformats.org/officeDocument/2006/relationships/theme" Target="../theme/theme10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1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theme" Target="../theme/theme12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theme" Target="../theme/theme13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theme" Target="../theme/theme14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theme" Target="../theme/theme15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/Relationships>
</file>

<file path=ppt/slideMasters/_rels/slideMaster16.xml.rels><?xml version="1.0" encoding="UTF-8" standalone="yes"?>
<Relationships xmlns="http://schemas.openxmlformats.org/package/2006/relationships"><Relationship Id="rId9" Type="http://schemas.openxmlformats.org/officeDocument/2006/relationships/theme" Target="../theme/theme16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/Relationships>
</file>

<file path=ppt/slideMasters/_rels/slideMaster17.xml.rels><?xml version="1.0" encoding="UTF-8" standalone="yes"?>
<Relationships xmlns="http://schemas.openxmlformats.org/package/2006/relationships"><Relationship Id="rId9" Type="http://schemas.openxmlformats.org/officeDocument/2006/relationships/theme" Target="../theme/theme17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/Relationships>
</file>

<file path=ppt/slideMasters/_rels/slideMaster18.xml.rels><?xml version="1.0" encoding="UTF-8" standalone="yes"?>
<Relationships xmlns="http://schemas.openxmlformats.org/package/2006/relationships"><Relationship Id="rId9" Type="http://schemas.openxmlformats.org/officeDocument/2006/relationships/theme" Target="../theme/theme18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/Relationships>
</file>

<file path=ppt/slideMasters/_rels/slideMaster19.xml.rels><?xml version="1.0" encoding="UTF-8" standalone="yes"?>
<Relationships xmlns="http://schemas.openxmlformats.org/package/2006/relationships"><Relationship Id="rId9" Type="http://schemas.openxmlformats.org/officeDocument/2006/relationships/theme" Target="../theme/theme19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image" Target="../media/image2.png"/><Relationship Id="rId7" Type="http://schemas.openxmlformats.org/officeDocument/2006/relationships/image" Target="../media/image9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20.xml.rels><?xml version="1.0" encoding="UTF-8" standalone="yes"?>
<Relationships xmlns="http://schemas.openxmlformats.org/package/2006/relationships"><Relationship Id="rId9" Type="http://schemas.openxmlformats.org/officeDocument/2006/relationships/theme" Target="../theme/theme20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/Relationships>
</file>

<file path=ppt/slideMasters/_rels/slideMaster21.xml.rels><?xml version="1.0" encoding="UTF-8" standalone="yes"?>
<Relationships xmlns="http://schemas.openxmlformats.org/package/2006/relationships"><Relationship Id="rId9" Type="http://schemas.openxmlformats.org/officeDocument/2006/relationships/theme" Target="../theme/theme21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/Relationships>
</file>

<file path=ppt/slideMasters/_rels/slideMaster2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2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/Relationships>
</file>

<file path=ppt/slideMasters/_rels/slideMaster23.xml.rels><?xml version="1.0" encoding="UTF-8" standalone="yes"?>
<Relationships xmlns="http://schemas.openxmlformats.org/package/2006/relationships"><Relationship Id="rId9" Type="http://schemas.openxmlformats.org/officeDocument/2006/relationships/theme" Target="../theme/theme23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/Relationships>
</file>

<file path=ppt/slideMasters/_rels/slideMaster24.xml.rels><?xml version="1.0" encoding="UTF-8" standalone="yes"?>
<Relationships xmlns="http://schemas.openxmlformats.org/package/2006/relationships"><Relationship Id="rId9" Type="http://schemas.openxmlformats.org/officeDocument/2006/relationships/theme" Target="../theme/theme24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/Relationships>
</file>

<file path=ppt/slideMasters/_rels/slideMaster25.xml.rels><?xml version="1.0" encoding="UTF-8" standalone="yes"?>
<Relationships xmlns="http://schemas.openxmlformats.org/package/2006/relationships"><Relationship Id="rId9" Type="http://schemas.openxmlformats.org/officeDocument/2006/relationships/theme" Target="../theme/theme25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/Relationships>
</file>

<file path=ppt/slideMasters/_rels/slideMaster26.xml.rels><?xml version="1.0" encoding="UTF-8" standalone="yes"?>
<Relationships xmlns="http://schemas.openxmlformats.org/package/2006/relationships"><Relationship Id="rId9" Type="http://schemas.openxmlformats.org/officeDocument/2006/relationships/theme" Target="../theme/theme26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/Relationships>
</file>

<file path=ppt/slideMasters/_rels/slideMaster27.xml.rels><?xml version="1.0" encoding="UTF-8" standalone="yes"?>
<Relationships xmlns="http://schemas.openxmlformats.org/package/2006/relationships"><Relationship Id="rId9" Type="http://schemas.openxmlformats.org/officeDocument/2006/relationships/theme" Target="../theme/theme27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/Relationships>
</file>

<file path=ppt/slideMasters/_rels/slideMaster28.xml.rels><?xml version="1.0" encoding="UTF-8" standalone="yes"?>
<Relationships xmlns="http://schemas.openxmlformats.org/package/2006/relationships"><Relationship Id="rId9" Type="http://schemas.openxmlformats.org/officeDocument/2006/relationships/theme" Target="../theme/theme28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/Relationships>
</file>

<file path=ppt/slideMasters/_rels/slideMaster29.xml.rels><?xml version="1.0" encoding="UTF-8" standalone="yes"?>
<Relationships xmlns="http://schemas.openxmlformats.org/package/2006/relationships"><Relationship Id="rId9" Type="http://schemas.openxmlformats.org/officeDocument/2006/relationships/theme" Target="../theme/theme29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heme" Target="../theme/theme3.xml"/><Relationship Id="rId8" Type="http://schemas.openxmlformats.org/officeDocument/2006/relationships/image" Target="../media/image2.png"/><Relationship Id="rId7" Type="http://schemas.openxmlformats.org/officeDocument/2006/relationships/image" Target="../media/image9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30.xml.rels><?xml version="1.0" encoding="UTF-8" standalone="yes"?>
<Relationships xmlns="http://schemas.openxmlformats.org/package/2006/relationships"><Relationship Id="rId9" Type="http://schemas.openxmlformats.org/officeDocument/2006/relationships/theme" Target="../theme/theme30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/Relationships>
</file>

<file path=ppt/slideMasters/_rels/slideMaster31.xml.rels><?xml version="1.0" encoding="UTF-8" standalone="yes"?>
<Relationships xmlns="http://schemas.openxmlformats.org/package/2006/relationships"><Relationship Id="rId9" Type="http://schemas.openxmlformats.org/officeDocument/2006/relationships/theme" Target="../theme/theme31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/Relationships>
</file>

<file path=ppt/slideMasters/_rels/slideMaster32.xml.rels><?xml version="1.0" encoding="UTF-8" standalone="yes"?>
<Relationships xmlns="http://schemas.openxmlformats.org/package/2006/relationships"><Relationship Id="rId9" Type="http://schemas.openxmlformats.org/officeDocument/2006/relationships/theme" Target="../theme/theme32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/Relationships>
</file>

<file path=ppt/slideMasters/_rels/slideMaster33.xml.rels><?xml version="1.0" encoding="UTF-8" standalone="yes"?>
<Relationships xmlns="http://schemas.openxmlformats.org/package/2006/relationships"><Relationship Id="rId9" Type="http://schemas.openxmlformats.org/officeDocument/2006/relationships/theme" Target="../theme/theme33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/Relationships>
</file>

<file path=ppt/slideMasters/_rels/slideMaster34.xml.rels><?xml version="1.0" encoding="UTF-8" standalone="yes"?>
<Relationships xmlns="http://schemas.openxmlformats.org/package/2006/relationships"><Relationship Id="rId9" Type="http://schemas.openxmlformats.org/officeDocument/2006/relationships/theme" Target="../theme/theme34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/Relationships>
</file>

<file path=ppt/slideMasters/_rels/slideMaster35.xml.rels><?xml version="1.0" encoding="UTF-8" standalone="yes"?>
<Relationships xmlns="http://schemas.openxmlformats.org/package/2006/relationships"><Relationship Id="rId9" Type="http://schemas.openxmlformats.org/officeDocument/2006/relationships/theme" Target="../theme/theme35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/Relationships>
</file>

<file path=ppt/slideMasters/_rels/slideMaster36.xml.rels><?xml version="1.0" encoding="UTF-8" standalone="yes"?>
<Relationships xmlns="http://schemas.openxmlformats.org/package/2006/relationships"><Relationship Id="rId9" Type="http://schemas.openxmlformats.org/officeDocument/2006/relationships/theme" Target="../theme/theme36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/Relationships>
</file>

<file path=ppt/slideMasters/_rels/slideMaster37.xml.rels><?xml version="1.0" encoding="UTF-8" standalone="yes"?>
<Relationships xmlns="http://schemas.openxmlformats.org/package/2006/relationships"><Relationship Id="rId9" Type="http://schemas.openxmlformats.org/officeDocument/2006/relationships/theme" Target="../theme/theme37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/Relationships>
</file>

<file path=ppt/slideMasters/_rels/slideMaster38.xml.rels><?xml version="1.0" encoding="UTF-8" standalone="yes"?>
<Relationships xmlns="http://schemas.openxmlformats.org/package/2006/relationships"><Relationship Id="rId9" Type="http://schemas.openxmlformats.org/officeDocument/2006/relationships/theme" Target="../theme/theme38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/Relationships>
</file>

<file path=ppt/slideMasters/_rels/slideMaster39.xml.rels><?xml version="1.0" encoding="UTF-8" standalone="yes"?>
<Relationships xmlns="http://schemas.openxmlformats.org/package/2006/relationships"><Relationship Id="rId9" Type="http://schemas.openxmlformats.org/officeDocument/2006/relationships/theme" Target="../theme/theme39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image" Target="../media/image2.png"/><Relationship Id="rId7" Type="http://schemas.openxmlformats.org/officeDocument/2006/relationships/image" Target="../media/image9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40.xml.rels><?xml version="1.0" encoding="UTF-8" standalone="yes"?>
<Relationships xmlns="http://schemas.openxmlformats.org/package/2006/relationships"><Relationship Id="rId7" Type="http://schemas.openxmlformats.org/officeDocument/2006/relationships/theme" Target="../theme/theme40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/Relationships>
</file>

<file path=ppt/slideMasters/_rels/slideMaster41.xml.rels><?xml version="1.0" encoding="UTF-8" standalone="yes"?>
<Relationships xmlns="http://schemas.openxmlformats.org/package/2006/relationships"><Relationship Id="rId9" Type="http://schemas.openxmlformats.org/officeDocument/2006/relationships/theme" Target="../theme/theme41.xml"/><Relationship Id="rId8" Type="http://schemas.openxmlformats.org/officeDocument/2006/relationships/image" Target="../media/image2.png"/><Relationship Id="rId7" Type="http://schemas.openxmlformats.org/officeDocument/2006/relationships/image" Target="../media/image9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/Relationships>
</file>

<file path=ppt/slideMasters/_rels/slideMaster42.xml.rels><?xml version="1.0" encoding="UTF-8" standalone="yes"?>
<Relationships xmlns="http://schemas.openxmlformats.org/package/2006/relationships"><Relationship Id="rId9" Type="http://schemas.openxmlformats.org/officeDocument/2006/relationships/theme" Target="../theme/theme42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/Relationships>
</file>

<file path=ppt/slideMasters/_rels/slideMaster43.xml.rels><?xml version="1.0" encoding="UTF-8" standalone="yes"?>
<Relationships xmlns="http://schemas.openxmlformats.org/package/2006/relationships"><Relationship Id="rId9" Type="http://schemas.openxmlformats.org/officeDocument/2006/relationships/theme" Target="../theme/theme43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/Relationships>
</file>

<file path=ppt/slideMasters/_rels/slideMaster4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4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/Relationships>
</file>

<file path=ppt/slideMasters/_rels/slideMaster45.xml.rels><?xml version="1.0" encoding="UTF-8" standalone="yes"?>
<Relationships xmlns="http://schemas.openxmlformats.org/package/2006/relationships"><Relationship Id="rId9" Type="http://schemas.openxmlformats.org/officeDocument/2006/relationships/theme" Target="../theme/theme45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/Relationships>
</file>

<file path=ppt/slideMasters/_rels/slideMaster46.xml.rels><?xml version="1.0" encoding="UTF-8" standalone="yes"?>
<Relationships xmlns="http://schemas.openxmlformats.org/package/2006/relationships"><Relationship Id="rId9" Type="http://schemas.openxmlformats.org/officeDocument/2006/relationships/theme" Target="../theme/theme46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/Relationships>
</file>

<file path=ppt/slideMasters/_rels/slideMaster47.xml.rels><?xml version="1.0" encoding="UTF-8" standalone="yes"?>
<Relationships xmlns="http://schemas.openxmlformats.org/package/2006/relationships"><Relationship Id="rId9" Type="http://schemas.openxmlformats.org/officeDocument/2006/relationships/theme" Target="../theme/theme47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/Relationships>
</file>

<file path=ppt/slideMasters/_rels/slideMaster48.xml.rels><?xml version="1.0" encoding="UTF-8" standalone="yes"?>
<Relationships xmlns="http://schemas.openxmlformats.org/package/2006/relationships"><Relationship Id="rId9" Type="http://schemas.openxmlformats.org/officeDocument/2006/relationships/theme" Target="../theme/theme48.xml"/><Relationship Id="rId8" Type="http://schemas.openxmlformats.org/officeDocument/2006/relationships/image" Target="../media/image2.png"/><Relationship Id="rId7" Type="http://schemas.openxmlformats.org/officeDocument/2006/relationships/image" Target="../media/image10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/Relationships>
</file>

<file path=ppt/slideMasters/_rels/slideMaster49.xml.rels><?xml version="1.0" encoding="UTF-8" standalone="yes"?>
<Relationships xmlns="http://schemas.openxmlformats.org/package/2006/relationships"><Relationship Id="rId9" Type="http://schemas.openxmlformats.org/officeDocument/2006/relationships/theme" Target="../theme/theme49.xml"/><Relationship Id="rId8" Type="http://schemas.openxmlformats.org/officeDocument/2006/relationships/image" Target="../media/image2.png"/><Relationship Id="rId7" Type="http://schemas.openxmlformats.org/officeDocument/2006/relationships/image" Target="../media/image9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theme" Target="../theme/theme5.xml"/><Relationship Id="rId8" Type="http://schemas.openxmlformats.org/officeDocument/2006/relationships/image" Target="../media/image2.png"/><Relationship Id="rId7" Type="http://schemas.openxmlformats.org/officeDocument/2006/relationships/image" Target="../media/image9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theme" Target="../theme/theme6.xml"/><Relationship Id="rId8" Type="http://schemas.openxmlformats.org/officeDocument/2006/relationships/image" Target="../media/image2.png"/><Relationship Id="rId7" Type="http://schemas.openxmlformats.org/officeDocument/2006/relationships/image" Target="../media/image9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theme" Target="../theme/theme7.xml"/><Relationship Id="rId8" Type="http://schemas.openxmlformats.org/officeDocument/2006/relationships/image" Target="../media/image2.png"/><Relationship Id="rId7" Type="http://schemas.openxmlformats.org/officeDocument/2006/relationships/image" Target="../media/image9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8.xml.rels><?xml version="1.0" encoding="UTF-8" standalone="yes"?>
<Relationships xmlns="http://schemas.openxmlformats.org/package/2006/relationships"><Relationship Id="rId7" Type="http://schemas.openxmlformats.org/officeDocument/2006/relationships/theme" Target="../theme/theme8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theme" Target="../theme/theme9.xml"/><Relationship Id="rId8" Type="http://schemas.openxmlformats.org/officeDocument/2006/relationships/image" Target="../media/image2.png"/><Relationship Id="rId7" Type="http://schemas.openxmlformats.org/officeDocument/2006/relationships/image" Target="../media/image9.sv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/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/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/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GB" altLang="en-US" noProof="0" dirty="0"/>
              <a:t>Click to edit Master text styles</a:t>
            </a:r>
            <a:endParaRPr lang="en-GB" altLang="en-US" noProof="0" dirty="0"/>
          </a:p>
          <a:p>
            <a:pPr lvl="1"/>
            <a:r>
              <a:rPr lang="en-GB" altLang="en-US" noProof="0" dirty="0"/>
              <a:t>Second level</a:t>
            </a:r>
            <a:endParaRPr lang="en-GB" altLang="en-US" noProof="0" dirty="0"/>
          </a:p>
          <a:p>
            <a:pPr lvl="2"/>
            <a:r>
              <a:rPr lang="en-GB" altLang="en-US" noProof="0" dirty="0"/>
              <a:t>Third level</a:t>
            </a:r>
            <a:endParaRPr lang="en-GB" altLang="en-US" noProof="0" dirty="0"/>
          </a:p>
          <a:p>
            <a:pPr lvl="3"/>
            <a:r>
              <a:rPr lang="en-GB" altLang="en-US" noProof="0" dirty="0"/>
              <a:t>Fourth level</a:t>
            </a:r>
            <a:endParaRPr lang="en-GB" altLang="en-US" noProof="0" dirty="0"/>
          </a:p>
          <a:p>
            <a:pPr lvl="4"/>
            <a:r>
              <a:rPr lang="en-GB" altLang="en-US" noProof="0" dirty="0"/>
              <a:t>Fifth level</a:t>
            </a:r>
            <a:endParaRPr lang="en-GB" altLang="en-US" noProof="0" dirty="0"/>
          </a:p>
        </p:txBody>
      </p:sp>
      <p:sp>
        <p:nvSpPr>
          <p:cNvPr id="67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0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5pPr>
      <a:lvl6pPr marL="44132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6pPr>
      <a:lvl7pPr marL="882015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7pPr>
      <a:lvl8pPr marL="132334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8pPr>
      <a:lvl9pPr marL="1764030" algn="l" rtl="0" fontAlgn="base">
        <a:spcBef>
          <a:spcPct val="0"/>
        </a:spcBef>
        <a:spcAft>
          <a:spcPct val="0"/>
        </a:spcAft>
        <a:defRPr sz="2120" b="1"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78105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135763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9342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marL="251079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None/>
        <a:defRPr lang="en-GB" altLang="en-US" sz="1800" dirty="0">
          <a:solidFill>
            <a:srgbClr val="8197A6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335661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6pPr>
      <a:lvl7pPr marL="379793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7pPr>
      <a:lvl8pPr marL="4238625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8pPr>
      <a:lvl9pPr marL="4679950" indent="-40449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–"/>
        <a:defRPr sz="1545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1pPr>
      <a:lvl2pPr marL="44132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2pPr>
      <a:lvl3pPr marL="88201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3pPr>
      <a:lvl4pPr marL="132334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4pPr>
      <a:lvl5pPr marL="176403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5pPr>
      <a:lvl6pPr marL="220535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6pPr>
      <a:lvl7pPr marL="2646045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7pPr>
      <a:lvl8pPr marL="308737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8pPr>
      <a:lvl9pPr marL="3528060" algn="l" defTabSz="882015" rtl="0" eaLnBrk="1" latinLnBrk="0" hangingPunct="1">
        <a:defRPr sz="17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4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7.xml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0.xml"/><Relationship Id="rId1" Type="http://schemas.openxmlformats.org/officeDocument/2006/relationships/image" Target="../media/image33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3.xml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slideLayout" Target="../slideLayouts/slideLayout66.xml"/><Relationship Id="rId10" Type="http://schemas.openxmlformats.org/officeDocument/2006/relationships/tags" Target="../tags/tag9.xml"/><Relationship Id="rId1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9.xml"/><Relationship Id="rId1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2.xml"/><Relationship Id="rId1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5.xml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4.xml"/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image" Target="../media/image42.png"/><Relationship Id="rId1" Type="http://schemas.openxmlformats.org/officeDocument/2006/relationships/image" Target="../media/image41.GIF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0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7" Type="http://schemas.openxmlformats.org/officeDocument/2006/relationships/image" Target="../media/image50.svg"/><Relationship Id="rId6" Type="http://schemas.openxmlformats.org/officeDocument/2006/relationships/image" Target="../media/image49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2" Type="http://schemas.openxmlformats.org/officeDocument/2006/relationships/image" Target="../media/image54.emf"/><Relationship Id="rId1" Type="http://schemas.openxmlformats.org/officeDocument/2006/relationships/image" Target="../media/image53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02.xml"/><Relationship Id="rId6" Type="http://schemas.openxmlformats.org/officeDocument/2006/relationships/image" Target="../media/image58.emf"/><Relationship Id="rId5" Type="http://schemas.openxmlformats.org/officeDocument/2006/relationships/image" Target="../media/image57.png"/><Relationship Id="rId4" Type="http://schemas.openxmlformats.org/officeDocument/2006/relationships/image" Target="../media/image40.svg"/><Relationship Id="rId3" Type="http://schemas.openxmlformats.org/officeDocument/2006/relationships/image" Target="../media/image39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3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image" Target="../media/image59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8.xml"/><Relationship Id="rId1" Type="http://schemas.openxmlformats.org/officeDocument/2006/relationships/image" Target="../media/image6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1.xml"/><Relationship Id="rId1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4.xml"/><Relationship Id="rId1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5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2.xml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72053" y="3522055"/>
            <a:ext cx="11602448" cy="107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961" tIns="43981" rIns="87961" bIns="43981" numCol="1" anchor="b" anchorCtr="0" compatLnSpc="1">
            <a:spAutoFit/>
          </a:bodyPr>
          <a:lstStyle/>
          <a:p>
            <a:pPr algn="just" defTabSz="8794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Retrievals of Solar Induced Chlorophyll Fluorescence from Chinese Satellites</a:t>
            </a:r>
            <a:endParaRPr lang="en-US" sz="3200" b="1" dirty="0">
              <a:solidFill>
                <a:srgbClr val="FE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913357" y="5219249"/>
            <a:ext cx="5109724" cy="27559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 defTabSz="911860" fontAlgn="base">
              <a:spcAft>
                <a:spcPct val="0"/>
              </a:spcAft>
            </a:pPr>
            <a:r>
              <a:rPr lang="en-GB" sz="1195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195" dirty="0">
              <a:solidFill>
                <a:srgbClr val="FE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913332" y="5878769"/>
            <a:ext cx="5109748" cy="27559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 defTabSz="911860" fontAlgn="base">
              <a:spcAft>
                <a:spcPct val="0"/>
              </a:spcAft>
            </a:pPr>
            <a:r>
              <a:rPr lang="en-GB" sz="1195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195" dirty="0">
              <a:solidFill>
                <a:srgbClr val="FE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99"/>
          <p:cNvSpPr/>
          <p:nvPr/>
        </p:nvSpPr>
        <p:spPr>
          <a:xfrm>
            <a:off x="7285201" y="5584764"/>
            <a:ext cx="4737879" cy="216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1860" fontAlgn="base">
              <a:spcBef>
                <a:spcPct val="0"/>
              </a:spcBef>
              <a:spcAft>
                <a:spcPct val="0"/>
              </a:spcAft>
            </a:pPr>
            <a:endParaRPr lang="en-GB" sz="1195" dirty="0">
              <a:solidFill>
                <a:srgbClr val="FE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1939" y="4949697"/>
            <a:ext cx="9395893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8794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Yongguang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Zhang  and </a:t>
            </a:r>
            <a:r>
              <a:rPr lang="en-US" altLang="zh-CN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Zhaoying Zhang</a:t>
            </a:r>
            <a:endParaRPr lang="en-US" altLang="zh-CN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8794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</a:rPr>
              <a:t>Nanjing University, China</a:t>
            </a:r>
            <a:endParaRPr lang="en-US" altLang="zh-CN" b="1" dirty="0">
              <a:solidFill>
                <a:schemeClr val="bg1"/>
              </a:solidFill>
            </a:endParaRPr>
          </a:p>
          <a:p>
            <a:pPr algn="just" defTabSz="8794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chemeClr val="bg1"/>
                </a:solidFill>
              </a:rPr>
              <a:t>Max Planck Institute for Biogeochemistry , Germany</a:t>
            </a:r>
            <a:endParaRPr lang="en-US" altLang="zh-CN" b="1" dirty="0">
              <a:solidFill>
                <a:schemeClr val="bg1"/>
              </a:solidFill>
            </a:endParaRPr>
          </a:p>
          <a:p>
            <a:pPr algn="just" defTabSz="87947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CN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000" y="250559"/>
            <a:ext cx="10108800" cy="553085"/>
          </a:xfrm>
        </p:spPr>
        <p:txBody>
          <a:bodyPr/>
          <a:lstStyle/>
          <a:p>
            <a:r>
              <a:rPr lang="en-US" altLang="zh-CN" dirty="0"/>
              <a:t>Outline</a:t>
            </a:r>
            <a:endParaRPr lang="en-US" altLang="zh-CN" dirty="0"/>
          </a:p>
        </p:txBody>
      </p:sp>
      <p:sp>
        <p:nvSpPr>
          <p:cNvPr id="8" name="文本框 7"/>
          <p:cNvSpPr txBox="1"/>
          <p:nvPr/>
        </p:nvSpPr>
        <p:spPr>
          <a:xfrm>
            <a:off x="215900" y="2030730"/>
            <a:ext cx="12191999" cy="3281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lnSpc>
                <a:spcPct val="120000"/>
              </a:lnSpc>
              <a:spcBef>
                <a:spcPts val="2400"/>
              </a:spcBef>
              <a:spcAft>
                <a:spcPts val="600"/>
              </a:spcAft>
              <a:buClrTx/>
              <a:buSzTx/>
              <a:buFontTx/>
              <a:buAutoNum type="arabicPeriod"/>
              <a:defRPr/>
            </a:pPr>
            <a:r>
              <a:rPr lang="en-US" altLang="zh-CN" sz="2800" b="1" dirty="0">
                <a:latin typeface="+mj-lt"/>
                <a:ea typeface="微软雅黑" panose="020B0503020204020204" charset="-122"/>
                <a:cs typeface="+mj-lt"/>
              </a:rPr>
              <a:t>Satellite-Based SIF Remote Sensing</a:t>
            </a:r>
            <a:endParaRPr lang="en-US" altLang="zh-CN" sz="2800" b="1" dirty="0">
              <a:latin typeface="+mj-lt"/>
              <a:ea typeface="微软雅黑" panose="020B0503020204020204" charset="-122"/>
              <a:cs typeface="+mj-lt"/>
            </a:endParaRPr>
          </a:p>
          <a:p>
            <a:pPr marL="514350" indent="-514350">
              <a:lnSpc>
                <a:spcPct val="120000"/>
              </a:lnSpc>
              <a:spcBef>
                <a:spcPts val="2400"/>
              </a:spcBef>
              <a:spcAft>
                <a:spcPts val="600"/>
              </a:spcAft>
              <a:buAutoNum type="arabicPeriod"/>
              <a:defRPr/>
            </a:pPr>
            <a:r>
              <a:rPr lang="en-US" altLang="zh-CN" sz="2800" b="1" dirty="0">
                <a:solidFill>
                  <a:srgbClr val="0000FF"/>
                </a:solidFill>
                <a:latin typeface="+mj-lt"/>
                <a:ea typeface="微软雅黑" panose="020B0503020204020204" charset="-122"/>
                <a:cs typeface="+mj-lt"/>
              </a:rPr>
              <a:t>SIF Retrieval Based on </a:t>
            </a:r>
            <a:r>
              <a:rPr lang="en-US" altLang="zh-CN" sz="2800" b="1" dirty="0" err="1">
                <a:solidFill>
                  <a:srgbClr val="0000FF"/>
                </a:solidFill>
                <a:latin typeface="+mj-lt"/>
                <a:ea typeface="微软雅黑" panose="020B0503020204020204" charset="-122"/>
                <a:cs typeface="+mj-lt"/>
              </a:rPr>
              <a:t>Goumang</a:t>
            </a:r>
            <a:r>
              <a:rPr lang="en-US" altLang="zh-CN" sz="2800" b="1" dirty="0">
                <a:solidFill>
                  <a:srgbClr val="0000FF"/>
                </a:solidFill>
                <a:latin typeface="+mj-lt"/>
                <a:ea typeface="微软雅黑" panose="020B0503020204020204" charset="-122"/>
                <a:cs typeface="+mj-lt"/>
              </a:rPr>
              <a:t> Satellite </a:t>
            </a:r>
            <a:endParaRPr lang="en-US" altLang="zh-CN" sz="2800" b="1" dirty="0">
              <a:solidFill>
                <a:srgbClr val="0000FF"/>
              </a:solidFill>
              <a:latin typeface="+mj-lt"/>
              <a:ea typeface="微软雅黑" panose="020B0503020204020204" charset="-122"/>
              <a:cs typeface="+mj-lt"/>
            </a:endParaRPr>
          </a:p>
          <a:p>
            <a:pPr marL="514350" indent="-514350">
              <a:lnSpc>
                <a:spcPct val="120000"/>
              </a:lnSpc>
              <a:spcBef>
                <a:spcPts val="2400"/>
              </a:spcBef>
              <a:spcAft>
                <a:spcPts val="600"/>
              </a:spcAft>
              <a:buAutoNum type="arabicPeriod"/>
              <a:defRPr/>
            </a:pPr>
            <a:r>
              <a:rPr lang="en-US" altLang="zh-CN" sz="2800" b="1" dirty="0">
                <a:latin typeface="+mj-lt"/>
                <a:ea typeface="微软雅黑" panose="020B0503020204020204" charset="-122"/>
                <a:cs typeface="+mj-lt"/>
              </a:rPr>
              <a:t>Integrated Satellite–Airborne–Ground Validation Experiments for SIF Remote Sensing</a:t>
            </a:r>
            <a:endParaRPr lang="zh-CN" altLang="en-US" sz="4000" b="1" dirty="0">
              <a:solidFill>
                <a:srgbClr val="002060"/>
              </a:solidFill>
              <a:latin typeface="+mj-lt"/>
              <a:ea typeface="微软雅黑" panose="020B0503020204020204" charset="-122"/>
              <a:cs typeface="+mj-lt"/>
            </a:endParaRPr>
          </a:p>
          <a:p>
            <a:endParaRPr lang="zh-CN" altLang="en-US" sz="1800" dirty="0">
              <a:latin typeface="+mj-lt"/>
              <a:cs typeface="+mj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000" y="250559"/>
            <a:ext cx="10108800" cy="553085"/>
          </a:xfrm>
        </p:spPr>
        <p:txBody>
          <a:bodyPr/>
          <a:lstStyle/>
          <a:p>
            <a:r>
              <a:rPr lang="en-US" altLang="zh-CN" dirty="0"/>
              <a:t>2.1 Satellite-based retrieval methods for SIF</a:t>
            </a:r>
            <a:endParaRPr lang="en-US" altLang="zh-CN" dirty="0"/>
          </a:p>
        </p:txBody>
      </p:sp>
      <p:cxnSp>
        <p:nvCxnSpPr>
          <p:cNvPr id="10" name="直接箭头连接符 9"/>
          <p:cNvCxnSpPr>
            <a:stCxn id="7" idx="2"/>
            <a:endCxn id="9" idx="0"/>
          </p:cNvCxnSpPr>
          <p:nvPr/>
        </p:nvCxnSpPr>
        <p:spPr>
          <a:xfrm>
            <a:off x="3291920" y="2494325"/>
            <a:ext cx="0" cy="1880870"/>
          </a:xfrm>
          <a:prstGeom prst="straightConnector1">
            <a:avLst/>
          </a:prstGeom>
          <a:ln w="38100">
            <a:solidFill>
              <a:srgbClr val="0061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2427605" y="3048636"/>
            <a:ext cx="1728470" cy="73088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altLang="zh-CN" sz="15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Earth Atmospheric Absorption lines</a:t>
            </a:r>
            <a:endParaRPr lang="en-US" altLang="zh-CN" sz="15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64025" y="2489835"/>
            <a:ext cx="1539240" cy="617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altLang="zh-CN" sz="135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Look up table from MOTRAN model </a:t>
            </a:r>
            <a:endParaRPr lang="en-US" altLang="zh-CN" sz="135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276983" y="3829311"/>
            <a:ext cx="1525970" cy="50376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altLang="zh-CN" sz="135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Atmospheric parameters</a:t>
            </a:r>
            <a:endParaRPr lang="en-US" altLang="zh-CN" sz="135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92702" y="2124895"/>
            <a:ext cx="1398439" cy="3694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altLang="zh-CN" sz="15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TOA radiance</a:t>
            </a:r>
            <a:endParaRPr lang="en-US" altLang="zh-CN" sz="15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3" name="直接箭头连接符 12"/>
          <p:cNvCxnSpPr>
            <a:stCxn id="5" idx="2"/>
            <a:endCxn id="3" idx="0"/>
          </p:cNvCxnSpPr>
          <p:nvPr/>
        </p:nvCxnSpPr>
        <p:spPr>
          <a:xfrm>
            <a:off x="5033373" y="3107244"/>
            <a:ext cx="6350" cy="721995"/>
          </a:xfrm>
          <a:prstGeom prst="straightConnector1">
            <a:avLst/>
          </a:prstGeom>
          <a:ln w="38100">
            <a:solidFill>
              <a:srgbClr val="0061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>
            <a:stCxn id="3" idx="1"/>
          </p:cNvCxnSpPr>
          <p:nvPr/>
        </p:nvCxnSpPr>
        <p:spPr>
          <a:xfrm flipH="1">
            <a:off x="3291920" y="4081195"/>
            <a:ext cx="985064" cy="0"/>
          </a:xfrm>
          <a:prstGeom prst="straightConnector1">
            <a:avLst/>
          </a:prstGeom>
          <a:ln w="38100">
            <a:solidFill>
              <a:srgbClr val="0061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2592702" y="5097129"/>
            <a:ext cx="1398439" cy="42829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altLang="zh-CN" sz="15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SIF</a:t>
            </a:r>
            <a:endParaRPr lang="en-US" altLang="zh-CN" sz="15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9" name="直接箭头连接符 28"/>
          <p:cNvCxnSpPr>
            <a:endCxn id="28" idx="0"/>
          </p:cNvCxnSpPr>
          <p:nvPr/>
        </p:nvCxnSpPr>
        <p:spPr>
          <a:xfrm>
            <a:off x="3291920" y="4794956"/>
            <a:ext cx="0" cy="302172"/>
          </a:xfrm>
          <a:prstGeom prst="straightConnector1">
            <a:avLst/>
          </a:prstGeom>
          <a:ln w="38100">
            <a:solidFill>
              <a:srgbClr val="0061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1956707" y="1201583"/>
            <a:ext cx="3846246" cy="6451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Traditional atmospheric radiation transfer Model</a:t>
            </a:r>
            <a:endParaRPr lang="en-US" altLang="zh-CN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34" name="直接箭头连接符 33"/>
          <p:cNvCxnSpPr>
            <a:stCxn id="38" idx="2"/>
            <a:endCxn id="39" idx="0"/>
          </p:cNvCxnSpPr>
          <p:nvPr/>
        </p:nvCxnSpPr>
        <p:spPr>
          <a:xfrm>
            <a:off x="7665888" y="2534196"/>
            <a:ext cx="0" cy="1518285"/>
          </a:xfrm>
          <a:prstGeom prst="straightConnector1">
            <a:avLst/>
          </a:prstGeom>
          <a:ln w="38100">
            <a:solidFill>
              <a:srgbClr val="0061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6847840" y="3190240"/>
            <a:ext cx="1635760" cy="5029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altLang="zh-CN" sz="15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Solar </a:t>
            </a:r>
            <a:r>
              <a:rPr lang="en-US" altLang="zh-CN" sz="15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Fraunhofer</a:t>
            </a:r>
            <a:r>
              <a:rPr lang="en-US" altLang="zh-CN" sz="15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lines </a:t>
            </a:r>
            <a:endParaRPr lang="en-US" altLang="zh-CN" sz="15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650950" y="2596893"/>
            <a:ext cx="1525970" cy="50376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altLang="zh-CN" sz="135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Narrow window</a:t>
            </a:r>
            <a:endParaRPr lang="en-US" altLang="zh-CN" sz="135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6966669" y="2164766"/>
            <a:ext cx="1398439" cy="3694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altLang="zh-CN" sz="15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TOA radiance</a:t>
            </a:r>
            <a:endParaRPr lang="en-US" altLang="zh-CN" sz="15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966585" y="4052570"/>
            <a:ext cx="1398270" cy="46609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altLang="zh-CN" sz="15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Data driven model</a:t>
            </a:r>
            <a:endParaRPr lang="en-US" altLang="zh-CN" sz="15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41" name="直接箭头连接符 40"/>
          <p:cNvCxnSpPr>
            <a:stCxn id="37" idx="1"/>
          </p:cNvCxnSpPr>
          <p:nvPr/>
        </p:nvCxnSpPr>
        <p:spPr>
          <a:xfrm flipH="1">
            <a:off x="7665887" y="2848777"/>
            <a:ext cx="985064" cy="0"/>
          </a:xfrm>
          <a:prstGeom prst="straightConnector1">
            <a:avLst/>
          </a:prstGeom>
          <a:ln w="38100">
            <a:solidFill>
              <a:srgbClr val="0061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/>
          <p:nvPr/>
        </p:nvSpPr>
        <p:spPr>
          <a:xfrm>
            <a:off x="6966669" y="5137000"/>
            <a:ext cx="1398439" cy="42829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altLang="zh-CN" sz="15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SIF</a:t>
            </a:r>
            <a:endParaRPr lang="en-US" altLang="zh-CN" sz="15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43" name="直接箭头连接符 42"/>
          <p:cNvCxnSpPr>
            <a:stCxn id="39" idx="2"/>
            <a:endCxn id="42" idx="0"/>
          </p:cNvCxnSpPr>
          <p:nvPr/>
        </p:nvCxnSpPr>
        <p:spPr>
          <a:xfrm>
            <a:off x="7665888" y="4518417"/>
            <a:ext cx="0" cy="618490"/>
          </a:xfrm>
          <a:prstGeom prst="straightConnector1">
            <a:avLst/>
          </a:prstGeom>
          <a:ln w="38100">
            <a:solidFill>
              <a:srgbClr val="0061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/>
          <p:cNvSpPr/>
          <p:nvPr/>
        </p:nvSpPr>
        <p:spPr>
          <a:xfrm>
            <a:off x="8650950" y="4480952"/>
            <a:ext cx="1525970" cy="50376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altLang="zh-CN" sz="135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Non-vegetation pixels</a:t>
            </a:r>
            <a:endParaRPr lang="en-US" altLang="zh-CN" sz="135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46" name="直接箭头连接符 45"/>
          <p:cNvCxnSpPr>
            <a:stCxn id="45" idx="1"/>
          </p:cNvCxnSpPr>
          <p:nvPr/>
        </p:nvCxnSpPr>
        <p:spPr>
          <a:xfrm flipH="1">
            <a:off x="7665887" y="4732836"/>
            <a:ext cx="985064" cy="0"/>
          </a:xfrm>
          <a:prstGeom prst="straightConnector1">
            <a:avLst/>
          </a:prstGeom>
          <a:ln w="38100">
            <a:solidFill>
              <a:srgbClr val="0061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6712580" y="1205008"/>
            <a:ext cx="3464340" cy="6453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Data driven Model</a:t>
            </a:r>
            <a:endParaRPr lang="en-US" altLang="zh-CN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01496" y="5770245"/>
            <a:ext cx="4163695" cy="6451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Difficulties in obtaining atmospheric parameters;complex model structures</a:t>
            </a:r>
            <a:endParaRPr lang="en-US" altLang="zh-CN" b="1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277610" y="5772150"/>
            <a:ext cx="4164330" cy="6451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Mainstream satellite SIF </a:t>
            </a:r>
            <a:endParaRPr lang="en-US" altLang="zh-CN" b="1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  <a:p>
            <a:pPr algn="ctr" defTabSz="342900">
              <a:defRPr/>
            </a:pPr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retrieval algorithms</a:t>
            </a:r>
            <a:endParaRPr lang="en-US" altLang="zh-CN" b="1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801495" y="1062990"/>
            <a:ext cx="4163695" cy="5352415"/>
          </a:xfrm>
          <a:prstGeom prst="rect">
            <a:avLst/>
          </a:prstGeom>
          <a:noFill/>
          <a:ln w="1905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277610" y="1062990"/>
            <a:ext cx="4163695" cy="5352415"/>
          </a:xfrm>
          <a:prstGeom prst="rect">
            <a:avLst/>
          </a:prstGeom>
          <a:noFill/>
          <a:ln w="19050"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92705" y="4375150"/>
            <a:ext cx="1398270" cy="44704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altLang="zh-CN" sz="15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Surface radiance</a:t>
            </a:r>
            <a:endParaRPr lang="en-US" altLang="zh-CN" sz="1500" b="1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000" y="250559"/>
            <a:ext cx="10108800" cy="553085"/>
          </a:xfrm>
        </p:spPr>
        <p:txBody>
          <a:bodyPr/>
          <a:lstStyle/>
          <a:p>
            <a:r>
              <a:rPr lang="en-US" altLang="zh-CN" dirty="0"/>
              <a:t>2.1 Satellite-based retrieval methods for SIF</a:t>
            </a:r>
            <a:endParaRPr lang="en-US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7906098" y="279803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zh-CN" altLang="en-US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/>
              <p:cNvSpPr txBox="1"/>
              <p:nvPr/>
            </p:nvSpPr>
            <p:spPr>
              <a:xfrm>
                <a:off x="3278465" y="1776394"/>
                <a:ext cx="5132438" cy="9047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𝑭</m:t>
                      </m:r>
                      <m:d>
                        <m:dPr>
                          <m:ctrlPr>
                            <a:rPr lang="en-US" altLang="zh-CN" b="1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,</m:t>
                          </m:r>
                          <m:r>
                            <a:rPr lang="el-GR" altLang="zh-CN" b="1" i="1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𝜶</m:t>
                          </m:r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𝒔</m:t>
                              </m:r>
                            </m:sub>
                          </m:sSub>
                        </m:e>
                      </m:d>
                      <m:r>
                        <a:rPr lang="en-US" altLang="zh-CN" b="1" i="1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1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altLang="zh-CN" b="1" i="1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altLang="zh-CN" b="1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b="1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𝒑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l-GR" altLang="zh-CN" b="1" i="1">
                                  <a:latin typeface="Cambria Math" panose="02040503050406030204" pitchFamily="18" charset="0"/>
                                  <a:ea typeface="MS Mincho" charset="0"/>
                                  <a:cs typeface="Cambria Math" panose="02040503050406030204" pitchFamily="18" charset="0"/>
                                </a:rPr>
                                <m:t>𝝀</m:t>
                              </m:r>
                            </m:e>
                            <m:sup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𝒊</m:t>
                              </m:r>
                            </m:sup>
                          </m:sSup>
                        </m:e>
                      </m:nary>
                      <m:r>
                        <a:rPr lang="en-US" altLang="zh-CN" b="1" i="1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altLang="zh-CN" b="1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b="1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𝒋</m:t>
                          </m:r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𝒗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altLang="zh-CN" b="1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𝜶</m:t>
                              </m:r>
                            </m:e>
                            <m:sub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altLang="zh-CN" b="1" i="1">
                                  <a:latin typeface="Cambria Math" panose="02040503050406030204" pitchFamily="18" charset="0"/>
                                  <a:ea typeface="MS Mincho" charset="0"/>
                                  <a:cs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</m:e>
                      </m:nary>
                      <m:r>
                        <a:rPr lang="en-US" altLang="zh-CN" b="1" i="1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1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altLang="zh-CN" b="1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sSub>
                        <m:sSubPr>
                          <m:ctrlPr>
                            <a:rPr lang="en-US" altLang="zh-CN" b="1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b="1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𝑭</m:t>
                          </m:r>
                        </m:sub>
                      </m:sSub>
                    </m:oMath>
                  </m:oMathPara>
                </a14:m>
                <a:endParaRPr lang="zh-CN" altLang="en-US" b="1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8465" y="1776394"/>
                <a:ext cx="5132438" cy="904735"/>
              </a:xfrm>
              <a:prstGeom prst="rect">
                <a:avLst/>
              </a:prstGeom>
              <a:blipFill rotWithShape="1">
                <a:blip r:embed="rId1"/>
                <a:stretch>
                  <a:fillRect l="-12" t="-33" r="6" b="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2129791" y="2548890"/>
                <a:ext cx="4285615" cy="1644650"/>
              </a:xfrm>
              <a:prstGeom prst="rect">
                <a:avLst/>
              </a:prstGeom>
              <a:noFill/>
            </p:spPr>
            <p:txBody>
              <a:bodyPr wrap="square" numCol="3" rtlCol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sz="1600" b="1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zh-CN" altLang="en-US" sz="1600" b="1" i="1" dirty="0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i="1" dirty="0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Top-of-atmosphere radiance</a:t>
                </a:r>
                <a:endParaRPr lang="en-US" altLang="zh-CN" sz="1600" b="1" i="1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altLang="zh-CN" sz="1600" b="1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𝝀</m:t>
                        </m:r>
                      </m:e>
                      <m:sup>
                        <m:r>
                          <a:rPr lang="en-US" altLang="zh-CN" sz="1600" b="1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𝒊</m:t>
                        </m:r>
                      </m:sup>
                    </m:sSup>
                  </m:oMath>
                </a14:m>
                <a:r>
                  <a:rPr lang="zh-CN" altLang="en-US" sz="1600" b="1" i="1" dirty="0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i="1" dirty="0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Wavelength top-of-atmosphere radiance</a:t>
                </a:r>
                <a:endParaRPr lang="en-US" altLang="zh-CN" sz="1600" b="1" i="1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CN" sz="1600" b="1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altLang="zh-CN" sz="1600" b="1" i="1" dirty="0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 Polynomial coefficients</a:t>
                </a:r>
                <a:endParaRPr lang="en-US" altLang="zh-CN" sz="1600" b="1" i="1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CN" sz="1600" b="1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zh-CN" sz="1600" b="1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altLang="zh-CN" sz="1600" b="1" i="1" dirty="0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 Singular vectors</a:t>
                </a:r>
                <a:endParaRPr lang="en-US" altLang="zh-CN" sz="1600" b="1" i="1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altLang="zh-CN" sz="1600" b="1" i="1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9791" y="2548890"/>
                <a:ext cx="4285615" cy="1644650"/>
              </a:xfrm>
              <a:prstGeom prst="rect">
                <a:avLst/>
              </a:prstGeom>
              <a:blipFill rotWithShape="1">
                <a:blip r:embed="rId2"/>
                <a:stretch>
                  <a:fillRect b="-187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/>
          <p:cNvSpPr txBox="1"/>
          <p:nvPr/>
        </p:nvSpPr>
        <p:spPr>
          <a:xfrm>
            <a:off x="576368" y="4095369"/>
            <a:ext cx="8002229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</a:rPr>
              <a:t>Retrieval steps: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b="1" dirty="0">
                <a:latin typeface="Times New Roman" panose="02020603050405020304" pitchFamily="18" charset="0"/>
                <a:ea typeface="微软雅黑" panose="020B0503020204020204" charset="-122"/>
              </a:rPr>
              <a:t>Auxiliary data preprocessing: clouds, land cover</a:t>
            </a:r>
            <a:endParaRPr lang="en-US" altLang="zh-CN" b="1" dirty="0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b="1" dirty="0">
                <a:latin typeface="Times New Roman" panose="02020603050405020304" pitchFamily="18" charset="0"/>
                <a:ea typeface="微软雅黑" panose="020B0503020204020204" charset="-122"/>
              </a:rPr>
              <a:t>Training pixel extraction(non-fluorescent pixels: snow, desert, thick clouds)</a:t>
            </a:r>
            <a:endParaRPr lang="en-US" altLang="zh-CN" b="1" dirty="0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b="1" dirty="0">
                <a:latin typeface="Times New Roman" panose="02020603050405020304" pitchFamily="18" charset="0"/>
                <a:ea typeface="微软雅黑" panose="020B0503020204020204" charset="-122"/>
              </a:rPr>
              <a:t>Singular vector decomposition and determination of the number </a:t>
            </a:r>
            <a:endParaRPr lang="en-US" altLang="zh-CN" b="1" dirty="0">
              <a:latin typeface="Times New Roman" panose="02020603050405020304" pitchFamily="18" charset="0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b="1" dirty="0">
                <a:latin typeface="Times New Roman" panose="02020603050405020304" pitchFamily="18" charset="0"/>
                <a:ea typeface="微软雅黑" panose="020B0503020204020204" charset="-122"/>
              </a:rPr>
              <a:t>Fluorescence retrieval and uncertainty analysis</a:t>
            </a:r>
            <a:endParaRPr lang="en-US" altLang="zh-CN" b="1" dirty="0">
              <a:latin typeface="Times New Roman" panose="02020603050405020304" pitchFamily="18" charset="0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8145" y="1028700"/>
            <a:ext cx="115811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fontAlgn="base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en-US" altLang="zh-CN" sz="22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 data-driven SVD retrieval algorithm was developed for FSI’s </a:t>
            </a:r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high spectral and spatial resolution</a:t>
            </a:r>
            <a:r>
              <a:rPr lang="en-US" altLang="zh-CN" sz="22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, optimizing the retrieval window (743–758 nm) and improving retrieval accuracy.</a:t>
            </a:r>
            <a:endParaRPr lang="en-US" altLang="zh-CN" sz="22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254365" y="6161415"/>
            <a:ext cx="3970458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100" b="1" dirty="0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Zhang et al., Geophysical Research Letters (in revision)</a:t>
            </a:r>
            <a:endParaRPr lang="en-US" altLang="zh-CN" sz="1100" b="1" i="1" dirty="0">
              <a:solidFill>
                <a:srgbClr val="0070C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6518736" y="2585956"/>
                <a:ext cx="4020820" cy="1736725"/>
              </a:xfrm>
              <a:prstGeom prst="rect">
                <a:avLst/>
              </a:prstGeom>
              <a:noFill/>
            </p:spPr>
            <p:txBody>
              <a:bodyPr wrap="square" numCol="3" rtlCol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CN" sz="1600" b="1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zh-CN" sz="1600" b="1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altLang="zh-CN" sz="1600" b="1" i="1" dirty="0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 Singular vector weights</a:t>
                </a:r>
                <a:endParaRPr lang="en-US" altLang="zh-CN" sz="1600" b="1" i="1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altLang="zh-CN" sz="1600" b="1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𝑭</m:t>
                        </m:r>
                      </m:sub>
                    </m:sSub>
                  </m:oMath>
                </a14:m>
                <a:r>
                  <a:rPr lang="en-US" altLang="zh-CN" sz="1600" b="1" i="1" dirty="0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 Reference fluorescence spectrum</a:t>
                </a:r>
                <a:endParaRPr lang="en-US" altLang="zh-CN" sz="1600" b="1" i="1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altLang="zh-CN" sz="1600" b="1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zh-CN" altLang="en-US" sz="1600" b="1" i="1" dirty="0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600" b="1" i="1" dirty="0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</a:rPr>
                  <a:t>Fluorescence value</a:t>
                </a:r>
                <a:endParaRPr lang="en-US" altLang="zh-CN" sz="1600" b="1" i="1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8736" y="2585956"/>
                <a:ext cx="4020820" cy="1736725"/>
              </a:xfrm>
              <a:prstGeom prst="rect">
                <a:avLst/>
              </a:prstGeom>
              <a:blipFill rotWithShape="1">
                <a:blip r:embed="rId3"/>
                <a:stretch>
                  <a:fillRect l="-11" t="-14" r="11" b="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900" y="266383"/>
            <a:ext cx="10594340" cy="521970"/>
          </a:xfrm>
        </p:spPr>
        <p:txBody>
          <a:bodyPr wrap="square"/>
          <a:lstStyle/>
          <a:p>
            <a:r>
              <a:rPr lang="en-US" altLang="zh-CN" sz="2800" dirty="0"/>
              <a:t>2.2 Global Retrieval of SIF— Monthly Spatial Distribution Map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635" y="1012190"/>
            <a:ext cx="5841365" cy="54635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109595" y="2138045"/>
            <a:ext cx="598805" cy="4260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Jan</a:t>
            </a:r>
            <a:endParaRPr lang="en-US" altLang="zh-CN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97530" y="4732655"/>
            <a:ext cx="554990" cy="4260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Jul</a:t>
            </a:r>
            <a:endParaRPr lang="en-US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90080" y="3449320"/>
            <a:ext cx="736600" cy="4260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June</a:t>
            </a:r>
            <a:endParaRPr lang="en-US" altLang="zh-CN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29200" y="3481705"/>
            <a:ext cx="708025" cy="4260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May</a:t>
            </a:r>
            <a:endParaRPr lang="en-US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109595" y="3463925"/>
            <a:ext cx="646430" cy="4260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Apr</a:t>
            </a:r>
            <a:endParaRPr lang="en-US" altLang="zh-CN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990080" y="2159635"/>
            <a:ext cx="693420" cy="4260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Mar</a:t>
            </a:r>
            <a:endParaRPr lang="en-US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71745" y="2159635"/>
            <a:ext cx="598805" cy="4260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Feb</a:t>
            </a:r>
            <a:endParaRPr lang="en-US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12055" y="4732655"/>
            <a:ext cx="725170" cy="4260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Aug</a:t>
            </a:r>
            <a:endParaRPr lang="en-US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963795" y="6029960"/>
            <a:ext cx="730885" cy="4260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Nov</a:t>
            </a:r>
            <a:endParaRPr lang="en-US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940685" y="6029960"/>
            <a:ext cx="730885" cy="4260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Oct</a:t>
            </a:r>
            <a:endParaRPr lang="en-US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990080" y="4732655"/>
            <a:ext cx="635000" cy="4260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Sep</a:t>
            </a:r>
            <a:endParaRPr lang="en-US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908800" y="6022340"/>
            <a:ext cx="716915" cy="4260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Dec</a:t>
            </a:r>
            <a:endParaRPr lang="en-US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000" y="250559"/>
            <a:ext cx="10108800" cy="553085"/>
          </a:xfrm>
        </p:spPr>
        <p:txBody>
          <a:bodyPr/>
          <a:lstStyle/>
          <a:p>
            <a:r>
              <a:rPr lang="en-US" altLang="zh-CN" dirty="0"/>
              <a:t>2.2 Global Retrieval of SIF— Spatial Distribution Map</a:t>
            </a:r>
            <a:endParaRPr lang="en-US" altLang="zh-CN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61"/>
          <a:stretch>
            <a:fillRect/>
          </a:stretch>
        </p:blipFill>
        <p:spPr bwMode="auto">
          <a:xfrm>
            <a:off x="2068626" y="1552904"/>
            <a:ext cx="7632254" cy="3574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2178081" y="5582507"/>
            <a:ext cx="9205118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The global annual averaged SIFIS SIF over 2023 at the spatial resolution of 2°</a:t>
            </a:r>
            <a:endParaRPr lang="en-US" altLang="zh-CN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900" y="320040"/>
            <a:ext cx="11090910" cy="414020"/>
          </a:xfrm>
        </p:spPr>
        <p:txBody>
          <a:bodyPr wrap="square"/>
          <a:lstStyle/>
          <a:p>
            <a:r>
              <a:rPr lang="en-US" altLang="zh-CN" sz="2100" dirty="0"/>
              <a:t>2.2 Global Retrieval of SIF— Comparison between SIFIS SIF and flux tower GPP</a:t>
            </a:r>
            <a:endParaRPr lang="en-US" altLang="zh-CN" sz="21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8603" y="1585516"/>
            <a:ext cx="7015102" cy="3802657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649895" y="5799224"/>
            <a:ext cx="96919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Higher spatial resolution of SIFIS may better capture local vegetation photosynthetic activity</a:t>
            </a:r>
            <a:endParaRPr lang="zh-CN" altLang="en-US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000" y="296914"/>
            <a:ext cx="10108800" cy="460375"/>
          </a:xfrm>
        </p:spPr>
        <p:txBody>
          <a:bodyPr/>
          <a:lstStyle/>
          <a:p>
            <a:r>
              <a:rPr lang="en-US" altLang="zh-CN" sz="2400" dirty="0"/>
              <a:t>2.2 Global Retrieval of SIF— Comparison between SIF and NIRvR</a:t>
            </a:r>
            <a:endParaRPr lang="en-US" altLang="zh-CN" sz="2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2305"/>
          <a:stretch>
            <a:fillRect/>
          </a:stretch>
        </p:blipFill>
        <p:spPr>
          <a:xfrm>
            <a:off x="1699260" y="1028700"/>
            <a:ext cx="8676640" cy="5085715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 bwMode="auto">
          <a:xfrm>
            <a:off x="2450906" y="5945789"/>
            <a:ext cx="7395951" cy="54202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>
            <a:noAutofit/>
          </a:bodyPr>
          <a:lstStyle>
            <a:lvl1pPr marL="342900" indent="-342900" algn="l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algn="l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hangingPunct="1">
              <a:lnSpc>
                <a:spcPct val="130000"/>
              </a:lnSpc>
              <a:buClr>
                <a:srgbClr val="CC0000"/>
              </a:buClr>
              <a:buSzPct val="100000"/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Goumang SIF shows strong agreement with NIRvR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28997" y="1959726"/>
            <a:ext cx="1275532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Jan</a:t>
            </a:r>
            <a:endParaRPr lang="en-US" sz="20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7478053" y="3413179"/>
            <a:ext cx="1275532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Jul</a:t>
            </a:r>
            <a:endParaRPr lang="en-US" sz="20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5417820" y="3419476"/>
            <a:ext cx="1304290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June</a:t>
            </a:r>
            <a:endParaRPr lang="en-US" sz="20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443365" y="3413179"/>
            <a:ext cx="1275532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May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9509036" y="1959726"/>
            <a:ext cx="1275532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Apr</a:t>
            </a:r>
            <a:endParaRPr lang="en-US" sz="20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7495438" y="1959726"/>
            <a:ext cx="1275532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Mar</a:t>
            </a:r>
            <a:endParaRPr lang="en-US" sz="20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5511323" y="1959726"/>
            <a:ext cx="1275532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Feb</a:t>
            </a:r>
            <a:endParaRPr lang="en-US" sz="20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9473476" y="3420164"/>
            <a:ext cx="1275532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Aug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7485954" y="4895207"/>
            <a:ext cx="1275532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Nov</a:t>
            </a:r>
            <a:endParaRPr lang="en-US" sz="20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5510874" y="4879199"/>
            <a:ext cx="1275532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Oct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536075" y="4866632"/>
            <a:ext cx="1275532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Sep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10"/>
            </p:custDataLst>
          </p:nvPr>
        </p:nvSpPr>
        <p:spPr>
          <a:xfrm>
            <a:off x="9461604" y="4880602"/>
            <a:ext cx="1275532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Dec</a:t>
            </a:r>
            <a:endParaRPr lang="en-US" sz="20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000" y="296914"/>
            <a:ext cx="10108800" cy="460375"/>
          </a:xfrm>
        </p:spPr>
        <p:txBody>
          <a:bodyPr/>
          <a:lstStyle/>
          <a:p>
            <a:r>
              <a:rPr lang="en-US" altLang="zh-CN" sz="2400" dirty="0"/>
              <a:t>2.3 Comparison of Goumang SIF with other satellite products</a:t>
            </a:r>
            <a:endParaRPr lang="en-US" altLang="zh-CN" sz="2400" dirty="0"/>
          </a:p>
        </p:txBody>
      </p:sp>
      <p:sp>
        <p:nvSpPr>
          <p:cNvPr id="11" name="文本框 10"/>
          <p:cNvSpPr txBox="1"/>
          <p:nvPr/>
        </p:nvSpPr>
        <p:spPr>
          <a:xfrm>
            <a:off x="6979285" y="4129405"/>
            <a:ext cx="3496310" cy="16840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Goumang satellite outperforms OCO-2 and TROPOMI in its ability to resolve fine-scale ecological gradients.</a:t>
            </a:r>
            <a:endParaRPr lang="en-US" altLang="zh-CN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979206" y="1452053"/>
            <a:ext cx="3613380" cy="2168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On July 31, 2023, the Goumang, OCO-2, and TROPOMI satellites captured data along an ecological gradient transecting from Indiana to the suburbs of Chicago, Illinois.</a:t>
            </a:r>
            <a:endParaRPr lang="en-US" altLang="zh-CN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"/>
          <a:stretch>
            <a:fillRect/>
          </a:stretch>
        </p:blipFill>
        <p:spPr bwMode="auto">
          <a:xfrm>
            <a:off x="1599565" y="1021715"/>
            <a:ext cx="4820920" cy="541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000" y="296914"/>
            <a:ext cx="10108800" cy="460375"/>
          </a:xfrm>
        </p:spPr>
        <p:txBody>
          <a:bodyPr/>
          <a:lstStyle/>
          <a:p>
            <a:r>
              <a:rPr lang="en-US" altLang="zh-CN" sz="2400" dirty="0"/>
              <a:t>2.3 Comparison of Goumang SIF with other satellite products</a:t>
            </a:r>
            <a:endParaRPr lang="en-US" altLang="zh-CN" sz="2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b="40355"/>
          <a:stretch>
            <a:fillRect/>
          </a:stretch>
        </p:blipFill>
        <p:spPr>
          <a:xfrm>
            <a:off x="2345186" y="1469304"/>
            <a:ext cx="7501629" cy="457509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91081" y="941706"/>
            <a:ext cx="6834505" cy="5276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R2 Spatial Distribution between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Goumang SIF and TROPOMI SIF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/>
          <p:nvPr/>
        </p:nvSpPr>
        <p:spPr bwMode="auto">
          <a:xfrm>
            <a:off x="1830070" y="6015990"/>
            <a:ext cx="7098030" cy="5422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>
            <a:noAutofit/>
          </a:bodyPr>
          <a:lstStyle>
            <a:lvl1pPr marL="342900" indent="-342900" algn="l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algn="l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130000"/>
              </a:lnSpc>
              <a:buClr>
                <a:srgbClr val="CC0000"/>
              </a:buClr>
              <a:buSzPct val="100000"/>
              <a:defRPr/>
            </a:pPr>
            <a:r>
              <a:rPr lang="en-US" altLang="zh-CN" sz="19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Goumang SIF shows strong spatiotemporal agreement with TROPOMI and OCO-2 SIF across most regions of the world.</a:t>
            </a:r>
            <a:endParaRPr lang="en-US" altLang="zh-CN" sz="19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45056" y="3295651"/>
            <a:ext cx="6834505" cy="52768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R2 Spatial Distribution between 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Goumang SIF and OCO-2 SIF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000" y="296914"/>
            <a:ext cx="10108800" cy="460375"/>
          </a:xfrm>
        </p:spPr>
        <p:txBody>
          <a:bodyPr/>
          <a:lstStyle/>
          <a:p>
            <a:r>
              <a:rPr lang="en-US" altLang="zh-CN" sz="2400" dirty="0"/>
              <a:t>2.3 Comparison of Goumang SIF with other satellite products</a:t>
            </a:r>
            <a:endParaRPr lang="en-US" altLang="zh-CN" sz="2400" dirty="0"/>
          </a:p>
        </p:txBody>
      </p:sp>
      <p:sp>
        <p:nvSpPr>
          <p:cNvPr id="12" name="Title 1"/>
          <p:cNvSpPr txBox="1"/>
          <p:nvPr/>
        </p:nvSpPr>
        <p:spPr bwMode="auto">
          <a:xfrm>
            <a:off x="993913" y="5589084"/>
            <a:ext cx="10754139" cy="6629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>
            <a:noAutofit/>
          </a:bodyPr>
          <a:lstStyle>
            <a:lvl1pPr marL="342900" indent="-342900" algn="l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algn="l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130000"/>
              </a:lnSpc>
              <a:buClr>
                <a:srgbClr val="CC0000"/>
              </a:buClr>
              <a:buSzPct val="100000"/>
              <a:defRPr/>
            </a:pP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Across various vegetation types, Goumang SIF showed strong agreement with OCO-2 and TROPOMI SIF in their seasonal patterns.</a:t>
            </a:r>
            <a:endParaRPr lang="en-US" altLang="zh-CN" sz="18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59562"/>
          <a:stretch>
            <a:fillRect/>
          </a:stretch>
        </p:blipFill>
        <p:spPr>
          <a:xfrm>
            <a:off x="1524000" y="1476992"/>
            <a:ext cx="9083628" cy="375596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000" y="250559"/>
            <a:ext cx="10108800" cy="553085"/>
          </a:xfrm>
        </p:spPr>
        <p:txBody>
          <a:bodyPr/>
          <a:lstStyle/>
          <a:p>
            <a:r>
              <a:rPr lang="en-US" altLang="zh-CN" dirty="0"/>
              <a:t>Outline</a:t>
            </a:r>
            <a:endParaRPr lang="en-US" altLang="zh-CN" dirty="0"/>
          </a:p>
        </p:txBody>
      </p:sp>
      <p:sp>
        <p:nvSpPr>
          <p:cNvPr id="8" name="文本框 7"/>
          <p:cNvSpPr txBox="1"/>
          <p:nvPr/>
        </p:nvSpPr>
        <p:spPr>
          <a:xfrm>
            <a:off x="215900" y="2030730"/>
            <a:ext cx="12191999" cy="3281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20000"/>
              </a:lnSpc>
              <a:spcBef>
                <a:spcPts val="2400"/>
              </a:spcBef>
              <a:spcAft>
                <a:spcPts val="600"/>
              </a:spcAft>
              <a:buAutoNum type="arabicPeriod"/>
              <a:defRPr/>
            </a:pPr>
            <a:r>
              <a:rPr lang="en-US" altLang="zh-CN" sz="2800" b="1" dirty="0">
                <a:solidFill>
                  <a:srgbClr val="0000FF"/>
                </a:solidFill>
                <a:latin typeface="+mj-lt"/>
                <a:ea typeface="微软雅黑" panose="020B0503020204020204" charset="-122"/>
                <a:cs typeface="+mj-lt"/>
              </a:rPr>
              <a:t>Satellite-Based SIF Remote Sensing</a:t>
            </a:r>
            <a:endParaRPr lang="en-US" altLang="zh-CN" sz="2800" b="1" dirty="0">
              <a:solidFill>
                <a:srgbClr val="0000FF"/>
              </a:solidFill>
              <a:latin typeface="+mj-lt"/>
              <a:ea typeface="微软雅黑" panose="020B0503020204020204" charset="-122"/>
              <a:cs typeface="+mj-lt"/>
            </a:endParaRPr>
          </a:p>
          <a:p>
            <a:pPr marL="514350" indent="-514350">
              <a:lnSpc>
                <a:spcPct val="120000"/>
              </a:lnSpc>
              <a:spcBef>
                <a:spcPts val="2400"/>
              </a:spcBef>
              <a:spcAft>
                <a:spcPts val="600"/>
              </a:spcAft>
              <a:buAutoNum type="arabicPeriod"/>
              <a:defRPr/>
            </a:pPr>
            <a:r>
              <a:rPr lang="en-US" altLang="zh-CN" sz="2800" b="1" dirty="0">
                <a:latin typeface="+mj-lt"/>
                <a:ea typeface="微软雅黑" panose="020B0503020204020204" charset="-122"/>
                <a:cs typeface="+mj-lt"/>
              </a:rPr>
              <a:t>SIF Retrieval Based on </a:t>
            </a:r>
            <a:r>
              <a:rPr lang="en-US" altLang="zh-CN" sz="2800" b="1" dirty="0" err="1">
                <a:latin typeface="+mj-lt"/>
                <a:ea typeface="微软雅黑" panose="020B0503020204020204" charset="-122"/>
                <a:cs typeface="+mj-lt"/>
              </a:rPr>
              <a:t>Goumang</a:t>
            </a:r>
            <a:r>
              <a:rPr lang="en-US" altLang="zh-CN" sz="2800" b="1" dirty="0">
                <a:latin typeface="+mj-lt"/>
                <a:ea typeface="微软雅黑" panose="020B0503020204020204" charset="-122"/>
                <a:cs typeface="+mj-lt"/>
              </a:rPr>
              <a:t> Satellite </a:t>
            </a:r>
            <a:endParaRPr lang="en-US" altLang="zh-CN" sz="2800" b="1" dirty="0">
              <a:latin typeface="+mj-lt"/>
              <a:ea typeface="微软雅黑" panose="020B0503020204020204" charset="-122"/>
              <a:cs typeface="+mj-lt"/>
            </a:endParaRPr>
          </a:p>
          <a:p>
            <a:pPr marL="514350" indent="-514350">
              <a:lnSpc>
                <a:spcPct val="120000"/>
              </a:lnSpc>
              <a:spcBef>
                <a:spcPts val="2400"/>
              </a:spcBef>
              <a:spcAft>
                <a:spcPts val="600"/>
              </a:spcAft>
              <a:buAutoNum type="arabicPeriod"/>
              <a:defRPr/>
            </a:pPr>
            <a:r>
              <a:rPr lang="en-US" altLang="zh-CN" sz="2800" b="1" dirty="0">
                <a:latin typeface="+mj-lt"/>
                <a:ea typeface="微软雅黑" panose="020B0503020204020204" charset="-122"/>
                <a:cs typeface="+mj-lt"/>
              </a:rPr>
              <a:t>Integrated Satellite–Airborne–Ground Validation Experiments for SIF Remote Sensing</a:t>
            </a:r>
            <a:endParaRPr lang="zh-CN" altLang="en-US" sz="4000" b="1" dirty="0">
              <a:solidFill>
                <a:srgbClr val="002060"/>
              </a:solidFill>
              <a:latin typeface="+mj-lt"/>
              <a:ea typeface="微软雅黑" panose="020B0503020204020204" charset="-122"/>
              <a:cs typeface="+mj-lt"/>
            </a:endParaRPr>
          </a:p>
          <a:p>
            <a:endParaRPr lang="zh-CN" altLang="en-US" dirty="0">
              <a:latin typeface="+mj-lt"/>
              <a:cs typeface="+mj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000" y="250559"/>
            <a:ext cx="10108800" cy="553085"/>
          </a:xfrm>
        </p:spPr>
        <p:txBody>
          <a:bodyPr/>
          <a:lstStyle/>
          <a:p>
            <a:r>
              <a:rPr lang="en-US" altLang="zh-CN" dirty="0"/>
              <a:t>Outline</a:t>
            </a:r>
            <a:endParaRPr lang="en-US" altLang="zh-CN" dirty="0"/>
          </a:p>
        </p:txBody>
      </p:sp>
      <p:sp>
        <p:nvSpPr>
          <p:cNvPr id="8" name="文本框 7"/>
          <p:cNvSpPr txBox="1"/>
          <p:nvPr/>
        </p:nvSpPr>
        <p:spPr>
          <a:xfrm>
            <a:off x="215900" y="2030730"/>
            <a:ext cx="12191999" cy="3281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lnSpc>
                <a:spcPct val="120000"/>
              </a:lnSpc>
              <a:spcBef>
                <a:spcPts val="2400"/>
              </a:spcBef>
              <a:spcAft>
                <a:spcPts val="600"/>
              </a:spcAft>
              <a:buClrTx/>
              <a:buSzTx/>
              <a:buFontTx/>
              <a:buAutoNum type="arabicPeriod"/>
              <a:defRPr/>
            </a:pPr>
            <a:r>
              <a:rPr lang="en-US" altLang="zh-CN" sz="2800" b="1" dirty="0">
                <a:latin typeface="+mj-lt"/>
                <a:ea typeface="微软雅黑" panose="020B0503020204020204" charset="-122"/>
                <a:cs typeface="+mj-lt"/>
              </a:rPr>
              <a:t>Satellite-Based SIF Remote Sensing</a:t>
            </a:r>
            <a:endParaRPr lang="en-US" altLang="zh-CN" sz="2800" b="1" dirty="0">
              <a:latin typeface="+mj-lt"/>
              <a:ea typeface="微软雅黑" panose="020B0503020204020204" charset="-122"/>
              <a:cs typeface="+mj-lt"/>
            </a:endParaRPr>
          </a:p>
          <a:p>
            <a:pPr marL="514350" indent="-514350" algn="l">
              <a:lnSpc>
                <a:spcPct val="120000"/>
              </a:lnSpc>
              <a:spcBef>
                <a:spcPts val="2400"/>
              </a:spcBef>
              <a:spcAft>
                <a:spcPts val="600"/>
              </a:spcAft>
              <a:buClrTx/>
              <a:buSzTx/>
              <a:buFontTx/>
              <a:buAutoNum type="arabicPeriod"/>
              <a:defRPr/>
            </a:pPr>
            <a:r>
              <a:rPr lang="en-US" altLang="zh-CN" sz="2800" b="1" dirty="0">
                <a:latin typeface="+mj-lt"/>
                <a:ea typeface="微软雅黑" panose="020B0503020204020204" charset="-122"/>
                <a:cs typeface="+mj-lt"/>
              </a:rPr>
              <a:t>SIF Retrieval Based on Goumang Satellite </a:t>
            </a:r>
            <a:endParaRPr lang="en-US" altLang="zh-CN" sz="2800" b="1" dirty="0">
              <a:latin typeface="+mj-lt"/>
              <a:ea typeface="微软雅黑" panose="020B0503020204020204" charset="-122"/>
              <a:cs typeface="+mj-lt"/>
            </a:endParaRPr>
          </a:p>
          <a:p>
            <a:pPr marL="514350" indent="-514350">
              <a:lnSpc>
                <a:spcPct val="120000"/>
              </a:lnSpc>
              <a:spcBef>
                <a:spcPts val="2400"/>
              </a:spcBef>
              <a:spcAft>
                <a:spcPts val="600"/>
              </a:spcAft>
              <a:buAutoNum type="arabicPeriod"/>
              <a:defRPr/>
            </a:pPr>
            <a:r>
              <a:rPr lang="en-US" altLang="zh-CN" sz="2800" b="1" dirty="0">
                <a:solidFill>
                  <a:srgbClr val="0000FF"/>
                </a:solidFill>
                <a:latin typeface="+mj-lt"/>
                <a:ea typeface="微软雅黑" panose="020B0503020204020204" charset="-122"/>
                <a:cs typeface="+mj-lt"/>
              </a:rPr>
              <a:t>Integrated Satellite–Airborne–Ground Validation Experiments for SIF Remote Sensing</a:t>
            </a:r>
            <a:endParaRPr lang="zh-CN" altLang="en-US" sz="4000" b="1" dirty="0">
              <a:solidFill>
                <a:srgbClr val="0000FF"/>
              </a:solidFill>
              <a:latin typeface="+mj-lt"/>
              <a:ea typeface="微软雅黑" panose="020B0503020204020204" charset="-122"/>
              <a:cs typeface="+mj-lt"/>
            </a:endParaRPr>
          </a:p>
          <a:p>
            <a:endParaRPr lang="zh-CN" altLang="en-US" sz="4000" b="1" dirty="0">
              <a:solidFill>
                <a:srgbClr val="0000FF"/>
              </a:solidFill>
              <a:latin typeface="+mj-lt"/>
              <a:ea typeface="微软雅黑" panose="020B0503020204020204" charset="-122"/>
              <a:cs typeface="+mj-l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900" y="266065"/>
            <a:ext cx="10746740" cy="521970"/>
          </a:xfrm>
        </p:spPr>
        <p:txBody>
          <a:bodyPr wrap="square"/>
          <a:lstStyle/>
          <a:p>
            <a:r>
              <a:rPr lang="en-US" altLang="zh-CN" sz="2800" dirty="0"/>
              <a:t>3.1 Satellite-Airborne-Ground Experiments for  Satellite SIF</a:t>
            </a:r>
            <a:endParaRPr lang="en-US" altLang="zh-CN" sz="2800" dirty="0"/>
          </a:p>
        </p:txBody>
      </p:sp>
      <p:sp>
        <p:nvSpPr>
          <p:cNvPr id="8" name="文本框 7"/>
          <p:cNvSpPr txBox="1"/>
          <p:nvPr/>
        </p:nvSpPr>
        <p:spPr>
          <a:xfrm>
            <a:off x="3286878" y="6149949"/>
            <a:ext cx="584200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2023.09.01 11:10am Goumang passed over Saihanba</a:t>
            </a:r>
            <a:endParaRPr lang="en-US" altLang="zh-CN" sz="2000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149063" y="1923472"/>
            <a:ext cx="6117294" cy="4273834"/>
            <a:chOff x="1649779" y="1170491"/>
            <a:chExt cx="6632749" cy="468961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779" y="1170491"/>
              <a:ext cx="6632749" cy="4689612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2755466" y="1901432"/>
              <a:ext cx="2419748" cy="7767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altLang="zh-CN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Goumang satellite </a:t>
              </a:r>
              <a:endParaRPr lang="en-US" altLang="zh-CN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  <a:p>
              <a:pPr defTabSz="457200">
                <a:defRPr/>
              </a:pPr>
              <a:r>
                <a:rPr lang="en-US" altLang="zh-CN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overpass regions</a:t>
              </a:r>
              <a:endParaRPr lang="en-US" altLang="zh-CN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1" name="直接箭头连接符 10"/>
            <p:cNvCxnSpPr/>
            <p:nvPr/>
          </p:nvCxnSpPr>
          <p:spPr>
            <a:xfrm flipV="1">
              <a:off x="3854195" y="1388716"/>
              <a:ext cx="1459917" cy="619784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/>
          </p:nvCxnSpPr>
          <p:spPr>
            <a:xfrm>
              <a:off x="3694175" y="2609319"/>
              <a:ext cx="353385" cy="3000116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27" name="图形 26" descr="飞机 纯色填充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227734">
              <a:off x="4265621" y="5060708"/>
              <a:ext cx="612757" cy="612757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/>
        </p:nvSpPr>
        <p:spPr>
          <a:xfrm>
            <a:off x="206781" y="1001123"/>
            <a:ext cx="1198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Conducted Satellite-Airborne-Ground Validation for Goumang FSI radiance &amp; SIF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93089" y="1581731"/>
            <a:ext cx="430276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Experiment Period</a:t>
            </a: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：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2023.08.22-09.02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000" y="296914"/>
            <a:ext cx="10108800" cy="460375"/>
          </a:xfrm>
        </p:spPr>
        <p:txBody>
          <a:bodyPr/>
          <a:lstStyle/>
          <a:p>
            <a:r>
              <a:rPr lang="en-US" altLang="zh-CN" sz="2400" dirty="0"/>
              <a:t>3.1 Satellite-Airborne-Ground Experiment—Manned Flight Plan</a:t>
            </a:r>
            <a:endParaRPr lang="en-US" altLang="zh-CN" sz="2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75906" y="1045464"/>
            <a:ext cx="4992094" cy="352958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728" y="1173480"/>
            <a:ext cx="4389120" cy="329184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55922" y="4887461"/>
            <a:ext cx="8109344" cy="1715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9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The Airborne flies along the satellite’s track at the same time.</a:t>
            </a:r>
            <a:endParaRPr lang="en-US" altLang="zh-CN" sz="1900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indent="-342900" defTabSz="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9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Flight Plan: Four routes established (Route 1 repeated x4)</a:t>
            </a:r>
            <a:endParaRPr lang="en-US" altLang="zh-CN" sz="1900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42900" indent="-342900" defTabSz="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9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Flight time for all routes: 8:00am – 12:00am</a:t>
            </a:r>
            <a:endParaRPr lang="en-US" altLang="zh-CN" sz="1900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defTabSz="457200">
              <a:defRPr/>
            </a:pPr>
            <a:endParaRPr lang="zh-CN" altLang="en-US" sz="2000" b="1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/>
        </p:nvSpPr>
        <p:spPr>
          <a:xfrm>
            <a:off x="8529146" y="629162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C7BC882-8830-41C8-B01F-03642B92E4ED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95728" y="1383452"/>
            <a:ext cx="4836776" cy="368300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overpass route of </a:t>
            </a:r>
            <a:r>
              <a:rPr lang="en-US" altLang="zh-CN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Goumang</a:t>
            </a:r>
            <a:endParaRPr lang="en-US" altLang="zh-CN" dirty="0" err="1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329258" y="3320534"/>
            <a:ext cx="1990872" cy="369332"/>
          </a:xfrm>
          <a:prstGeom prst="rect">
            <a:avLst/>
          </a:prstGeom>
          <a:noFill/>
          <a:effectLst>
            <a:outerShdw blurRad="50800" dist="38100" dir="8100000" algn="tr" rotWithShape="0">
              <a:schemeClr val="bg1"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Airborne route</a:t>
            </a:r>
            <a:endParaRPr lang="en-US" altLang="zh-CN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900" y="335280"/>
            <a:ext cx="10795000" cy="383540"/>
          </a:xfrm>
        </p:spPr>
        <p:txBody>
          <a:bodyPr wrap="square"/>
          <a:lstStyle/>
          <a:p>
            <a:r>
              <a:rPr lang="en-US" altLang="zh-CN" sz="1900" dirty="0"/>
              <a:t>3.1 Satellite-Airborne-Ground Experiment—UAV and Tower Observation Location Selection</a:t>
            </a:r>
            <a:endParaRPr lang="en-US" altLang="zh-CN" sz="1900" dirty="0"/>
          </a:p>
        </p:txBody>
      </p:sp>
      <p:sp>
        <p:nvSpPr>
          <p:cNvPr id="4" name="文本框 3"/>
          <p:cNvSpPr txBox="1"/>
          <p:nvPr/>
        </p:nvSpPr>
        <p:spPr>
          <a:xfrm>
            <a:off x="1529081" y="972186"/>
            <a:ext cx="26612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CN" sz="16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Main Experimental Area: Saibei Courtyard</a:t>
            </a:r>
            <a:endParaRPr lang="en-US" altLang="zh-CN" sz="1600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642242" y="1484109"/>
            <a:ext cx="2772021" cy="2278435"/>
            <a:chOff x="231228" y="1765738"/>
            <a:chExt cx="3526768" cy="277473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/>
            <a:srcRect t="24032" b="5474"/>
            <a:stretch>
              <a:fillRect/>
            </a:stretch>
          </p:blipFill>
          <p:spPr>
            <a:xfrm>
              <a:off x="231228" y="1765738"/>
              <a:ext cx="3526768" cy="2774732"/>
            </a:xfrm>
            <a:prstGeom prst="rect">
              <a:avLst/>
            </a:prstGeom>
          </p:spPr>
        </p:pic>
        <p:sp>
          <p:nvSpPr>
            <p:cNvPr id="6" name="椭圆 5"/>
            <p:cNvSpPr/>
            <p:nvPr/>
          </p:nvSpPr>
          <p:spPr>
            <a:xfrm>
              <a:off x="2171346" y="2039527"/>
              <a:ext cx="262759" cy="26275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zh-CN" altLang="en-US" sz="135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189" y="3803928"/>
            <a:ext cx="2772022" cy="192106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304226"/>
            <a:ext cx="6022343" cy="4484187"/>
          </a:xfrm>
          <a:prstGeom prst="rect">
            <a:avLst/>
          </a:prstGeom>
        </p:spPr>
      </p:pic>
      <p:sp>
        <p:nvSpPr>
          <p:cNvPr id="10" name="流程图: 接点 9"/>
          <p:cNvSpPr/>
          <p:nvPr/>
        </p:nvSpPr>
        <p:spPr>
          <a:xfrm>
            <a:off x="5501640" y="3899506"/>
            <a:ext cx="137160" cy="144558"/>
          </a:xfrm>
          <a:prstGeom prst="flowChartConnector">
            <a:avLst/>
          </a:prstGeom>
          <a:solidFill>
            <a:srgbClr val="F3890B"/>
          </a:solidFill>
          <a:ln>
            <a:solidFill>
              <a:srgbClr val="A05D0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 dirty="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88384" y="3403817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altLang="zh-CN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Meadow</a:t>
            </a:r>
            <a:endParaRPr lang="en-US" altLang="zh-CN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流程图: 接点 11"/>
          <p:cNvSpPr/>
          <p:nvPr/>
        </p:nvSpPr>
        <p:spPr>
          <a:xfrm>
            <a:off x="7181088" y="2994170"/>
            <a:ext cx="137160" cy="144558"/>
          </a:xfrm>
          <a:prstGeom prst="flowChartConnector">
            <a:avLst/>
          </a:prstGeom>
          <a:solidFill>
            <a:srgbClr val="F3890B"/>
          </a:solidFill>
          <a:ln>
            <a:solidFill>
              <a:srgbClr val="A05D0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 dirty="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103364" y="2594060"/>
            <a:ext cx="1010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altLang="zh-CN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Sapling</a:t>
            </a:r>
            <a:endParaRPr lang="en-US" altLang="zh-CN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6" name="图形 15" descr="飞机 纯色填充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1904" y="3216585"/>
            <a:ext cx="534900" cy="534900"/>
          </a:xfrm>
          <a:prstGeom prst="rect">
            <a:avLst/>
          </a:prstGeom>
        </p:spPr>
      </p:pic>
      <p:pic>
        <p:nvPicPr>
          <p:cNvPr id="17" name="图形 16" descr="飞机 纯色填充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189332">
            <a:off x="5049573" y="1622537"/>
            <a:ext cx="534135" cy="61275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113280" y="5789295"/>
            <a:ext cx="7999095" cy="7404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defTabSz="457200"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We selected two sites (a homogeneous meadow and a sapling stand) for </a:t>
            </a:r>
            <a:endParaRPr lang="en-US" altLang="zh-CN" sz="2000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defTabSz="457200"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the tower-based SIF observation platform.</a:t>
            </a:r>
            <a:endParaRPr lang="en-US" altLang="zh-CN" sz="2000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3426 L -0.00521 -0.28588 L -0.00521 -0.28981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000" y="327711"/>
            <a:ext cx="10108800" cy="398780"/>
          </a:xfrm>
        </p:spPr>
        <p:txBody>
          <a:bodyPr/>
          <a:lstStyle/>
          <a:p>
            <a:r>
              <a:rPr lang="en-US" altLang="zh-CN" sz="2000" dirty="0"/>
              <a:t>3.1 Satellite-Airborne-Ground Experiment—UAV and Tower Data Acquisition</a:t>
            </a:r>
            <a:endParaRPr lang="en-US" altLang="zh-CN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5700" y="3827780"/>
            <a:ext cx="3782695" cy="25692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25011"/>
          <a:stretch>
            <a:fillRect/>
          </a:stretch>
        </p:blipFill>
        <p:spPr>
          <a:xfrm>
            <a:off x="6235700" y="1076960"/>
            <a:ext cx="3782695" cy="25895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680" y="1076960"/>
            <a:ext cx="3782695" cy="25888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680" y="3827780"/>
            <a:ext cx="3782695" cy="2570480"/>
          </a:xfrm>
          <a:prstGeom prst="rect">
            <a:avLst/>
          </a:prstGeom>
        </p:spPr>
      </p:pic>
      <p:sp>
        <p:nvSpPr>
          <p:cNvPr id="7" name="流程图: 接点 6"/>
          <p:cNvSpPr/>
          <p:nvPr/>
        </p:nvSpPr>
        <p:spPr>
          <a:xfrm>
            <a:off x="2749296" y="2797524"/>
            <a:ext cx="137160" cy="144558"/>
          </a:xfrm>
          <a:prstGeom prst="flowChartConnector">
            <a:avLst/>
          </a:prstGeom>
          <a:solidFill>
            <a:srgbClr val="F3890B"/>
          </a:solidFill>
          <a:ln>
            <a:solidFill>
              <a:srgbClr val="A05D0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 dirty="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流程图: 接点 7"/>
          <p:cNvSpPr/>
          <p:nvPr/>
        </p:nvSpPr>
        <p:spPr>
          <a:xfrm>
            <a:off x="3870960" y="4830445"/>
            <a:ext cx="137160" cy="135255"/>
          </a:xfrm>
          <a:prstGeom prst="flowChartConnector">
            <a:avLst/>
          </a:prstGeom>
          <a:solidFill>
            <a:srgbClr val="F3890B"/>
          </a:solidFill>
          <a:ln>
            <a:solidFill>
              <a:srgbClr val="A05D0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 dirty="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36040" y="2301835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altLang="zh-CN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meadow</a:t>
            </a:r>
            <a:endParaRPr lang="en-US" altLang="zh-CN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827366" y="1304377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altLang="zh-CN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meadow</a:t>
            </a:r>
            <a:endParaRPr lang="en-US" altLang="zh-CN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93490" y="4430395"/>
            <a:ext cx="958850" cy="3714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defTabSz="457200">
              <a:defRPr/>
            </a:pPr>
            <a:r>
              <a:rPr lang="en-US" altLang="zh-CN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sapling</a:t>
            </a:r>
            <a:endParaRPr lang="en-US" altLang="zh-CN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849360" y="3807460"/>
            <a:ext cx="958850" cy="3714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defTabSz="457200">
              <a:defRPr/>
            </a:pPr>
            <a:r>
              <a:rPr lang="en-US" altLang="zh-CN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sapling</a:t>
            </a:r>
            <a:endParaRPr lang="en-US" altLang="zh-CN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形 16" descr="飞机 纯色填充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550809" y="1127808"/>
            <a:ext cx="534135" cy="612757"/>
          </a:xfrm>
          <a:prstGeom prst="rect">
            <a:avLst/>
          </a:prstGeom>
        </p:spPr>
      </p:pic>
      <p:pic>
        <p:nvPicPr>
          <p:cNvPr id="18" name="图形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26310" y="1002337"/>
            <a:ext cx="700833" cy="700833"/>
          </a:xfrm>
          <a:prstGeom prst="rect">
            <a:avLst/>
          </a:prstGeom>
        </p:spPr>
      </p:pic>
      <p:pic>
        <p:nvPicPr>
          <p:cNvPr id="19" name="图形 18" descr="飞机 纯色填充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569210" y="3921125"/>
            <a:ext cx="497840" cy="612775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955" y="3729355"/>
            <a:ext cx="701040" cy="65341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900" y="250508"/>
            <a:ext cx="10594340" cy="553085"/>
          </a:xfrm>
        </p:spPr>
        <p:txBody>
          <a:bodyPr wrap="square"/>
          <a:lstStyle/>
          <a:p>
            <a:r>
              <a:rPr lang="en-US" altLang="zh-CN" dirty="0"/>
              <a:t>3.2 Drone and Tower-Based—SIF Retrieval Comparison</a:t>
            </a:r>
            <a:endParaRPr lang="en-US" altLang="zh-CN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62976"/>
            <a:ext cx="4020315" cy="35026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"/>
          <a:stretch>
            <a:fillRect/>
          </a:stretch>
        </p:blipFill>
        <p:spPr>
          <a:xfrm>
            <a:off x="1584839" y="2037886"/>
            <a:ext cx="4231754" cy="304591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12143" y="5192450"/>
            <a:ext cx="11653961" cy="128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  <a:defRPr/>
            </a:pP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The SIF derived from the atmospherically corrected drone data showed better agreement with the ground-based SIF measurements, demonstrating that the drone data after</a:t>
            </a:r>
            <a:r>
              <a: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atmospheric correction can be used to evaluate the quality of airborne data.</a:t>
            </a:r>
            <a:endParaRPr lang="en-US" altLang="zh-CN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81910" y="1725900"/>
            <a:ext cx="2228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altLang="zh-CN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Sapling</a:t>
            </a:r>
            <a:r>
              <a:rPr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2023.09.01</a:t>
            </a:r>
            <a:endParaRPr lang="zh-CN" alt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06295" y="1032643"/>
            <a:ext cx="10395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Comparison of the Satellite-Airborne-Ground Validation for FSI SIF 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900" y="250825"/>
            <a:ext cx="10584180" cy="553085"/>
          </a:xfrm>
        </p:spPr>
        <p:txBody>
          <a:bodyPr wrap="square"/>
          <a:lstStyle/>
          <a:p>
            <a:r>
              <a:rPr lang="en-US" altLang="zh-CN" dirty="0"/>
              <a:t>3.3 Airbone Remote Sensing— IBIS Hyperspectral Data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5664" y="1948211"/>
            <a:ext cx="6092337" cy="3046169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605454" y="1309662"/>
            <a:ext cx="3298580" cy="4947871"/>
            <a:chOff x="778657" y="392028"/>
            <a:chExt cx="4398107" cy="659716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8657" y="392028"/>
              <a:ext cx="4398107" cy="6597161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2336799" y="4747288"/>
              <a:ext cx="103163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altLang="zh-CN" b="1" dirty="0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Grass</a:t>
              </a:r>
              <a:endParaRPr lang="zh-CN" altLang="en-US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395046" y="4285623"/>
              <a:ext cx="128482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altLang="zh-CN" b="1" dirty="0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Forest</a:t>
              </a:r>
              <a:endParaRPr lang="zh-CN" altLang="en-US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246554" y="3198167"/>
              <a:ext cx="103163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altLang="zh-CN" b="1" dirty="0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Crop</a:t>
              </a:r>
              <a:endParaRPr lang="zh-CN" altLang="en-US" b="1" dirty="0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445495" y="5839141"/>
            <a:ext cx="8777659" cy="498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</a:t>
            </a:r>
            <a:r>
              <a:rPr lang="en-US" altLang="zh-CN" sz="2000" b="1" baseline="-250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A band clearly demonstrates the chlorophyll fluorescence filling-in effect</a:t>
            </a:r>
            <a:endParaRPr lang="en-US" altLang="zh-CN" sz="2000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94293" y="1060896"/>
            <a:ext cx="10750798" cy="5670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en-US" sz="24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To ensure whether the airborne platform detected the fluorescence signal.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215900" y="297180"/>
            <a:ext cx="10584180" cy="460375"/>
          </a:xfrm>
        </p:spPr>
        <p:txBody>
          <a:bodyPr wrap="square"/>
          <a:lstStyle/>
          <a:p>
            <a:r>
              <a:rPr lang="en-US" altLang="zh-CN" sz="2400" dirty="0"/>
              <a:t>3.3 Airborne Remote Sensing vs UAV Hyperspectral Platforms</a:t>
            </a:r>
            <a:endParaRPr lang="en-US" altLang="zh-CN" sz="2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t="5987"/>
          <a:stretch>
            <a:fillRect/>
          </a:stretch>
        </p:blipFill>
        <p:spPr>
          <a:xfrm>
            <a:off x="6351270" y="1421765"/>
            <a:ext cx="3705225" cy="24701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165" y="1421765"/>
            <a:ext cx="4603115" cy="5045710"/>
          </a:xfrm>
          <a:prstGeom prst="rect">
            <a:avLst/>
          </a:prstGeom>
        </p:spPr>
      </p:pic>
      <p:sp>
        <p:nvSpPr>
          <p:cNvPr id="6" name="流程图: 接点 4"/>
          <p:cNvSpPr/>
          <p:nvPr/>
        </p:nvSpPr>
        <p:spPr>
          <a:xfrm>
            <a:off x="3499657" y="2384488"/>
            <a:ext cx="228600" cy="235998"/>
          </a:xfrm>
          <a:prstGeom prst="flowChartConnector">
            <a:avLst/>
          </a:prstGeom>
          <a:solidFill>
            <a:srgbClr val="F3890B"/>
          </a:solidFill>
          <a:ln>
            <a:solidFill>
              <a:srgbClr val="A05D0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" name="流程图: 接点 5"/>
          <p:cNvSpPr/>
          <p:nvPr/>
        </p:nvSpPr>
        <p:spPr>
          <a:xfrm>
            <a:off x="9250695" y="1824649"/>
            <a:ext cx="438912" cy="455454"/>
          </a:xfrm>
          <a:prstGeom prst="flowChartConnec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8" name="图形 6" descr="飞机 纯色填充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6944" y="5454632"/>
            <a:ext cx="612757" cy="612757"/>
          </a:xfrm>
          <a:prstGeom prst="rect">
            <a:avLst/>
          </a:prstGeom>
        </p:spPr>
      </p:pic>
      <p:pic>
        <p:nvPicPr>
          <p:cNvPr id="9" name="图形 7" descr="飞机 纯色填充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6431379" y="1421091"/>
            <a:ext cx="612757" cy="612757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6733540" y="3891915"/>
            <a:ext cx="3529965" cy="2575560"/>
            <a:chOff x="5148036" y="3718218"/>
            <a:chExt cx="3592552" cy="2645147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/>
            <a:srcRect l="49121"/>
            <a:stretch>
              <a:fillRect/>
            </a:stretch>
          </p:blipFill>
          <p:spPr>
            <a:xfrm>
              <a:off x="5148036" y="3718218"/>
              <a:ext cx="3592552" cy="2645147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6"/>
            <a:srcRect l="13860" t="38726" r="70633" b="45880"/>
            <a:stretch>
              <a:fillRect/>
            </a:stretch>
          </p:blipFill>
          <p:spPr>
            <a:xfrm>
              <a:off x="5809128" y="5069258"/>
              <a:ext cx="1228165" cy="457201"/>
            </a:xfrm>
            <a:prstGeom prst="rect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183977" y="960628"/>
            <a:ext cx="853367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Evaluate the accuracy of the airborne radiance measurements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215900" y="297180"/>
            <a:ext cx="10584180" cy="460375"/>
          </a:xfrm>
        </p:spPr>
        <p:txBody>
          <a:bodyPr wrap="square"/>
          <a:lstStyle/>
          <a:p>
            <a:r>
              <a:rPr lang="en-US" altLang="zh-CN" sz="2400" dirty="0"/>
              <a:t>3.3 Airbone Remote Sensing—Remote Sensing Retrieval of SIF</a:t>
            </a:r>
            <a:endParaRPr lang="en-US" altLang="zh-CN" sz="2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36216" y="3849559"/>
            <a:ext cx="2700000" cy="2025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900" y="3849559"/>
            <a:ext cx="2700000" cy="2025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216" y="1637058"/>
            <a:ext cx="2700000" cy="2025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571" y="1640992"/>
            <a:ext cx="2700000" cy="2025000"/>
          </a:xfrm>
          <a:prstGeom prst="rect">
            <a:avLst/>
          </a:prstGeom>
        </p:spPr>
      </p:pic>
      <p:sp>
        <p:nvSpPr>
          <p:cNvPr id="11" name="箭头: 下 25"/>
          <p:cNvSpPr/>
          <p:nvPr/>
        </p:nvSpPr>
        <p:spPr>
          <a:xfrm flipV="1">
            <a:off x="3136357" y="2869872"/>
            <a:ext cx="100853" cy="18489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2" name="箭头: 下 26"/>
          <p:cNvSpPr/>
          <p:nvPr/>
        </p:nvSpPr>
        <p:spPr>
          <a:xfrm flipV="1">
            <a:off x="5579109" y="2514920"/>
            <a:ext cx="100853" cy="18489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3" name="箭头: 下 27"/>
          <p:cNvSpPr/>
          <p:nvPr/>
        </p:nvSpPr>
        <p:spPr>
          <a:xfrm flipV="1">
            <a:off x="3163252" y="4917761"/>
            <a:ext cx="100853" cy="18489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4" name="箭头: 下 28"/>
          <p:cNvSpPr/>
          <p:nvPr/>
        </p:nvSpPr>
        <p:spPr>
          <a:xfrm flipV="1">
            <a:off x="6268271" y="5008242"/>
            <a:ext cx="100853" cy="18489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947097" y="3689588"/>
            <a:ext cx="7967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CN" sz="135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11:15</a:t>
            </a:r>
            <a:endParaRPr lang="zh-CN" altLang="en-US" sz="135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586545" y="3705002"/>
            <a:ext cx="7967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CN" sz="135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10:58</a:t>
            </a:r>
            <a:endParaRPr lang="zh-CN" altLang="en-US" sz="135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039461" y="1475293"/>
            <a:ext cx="7967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CN" sz="135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10:09</a:t>
            </a:r>
            <a:endParaRPr lang="zh-CN" altLang="en-US" sz="135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678909" y="1490707"/>
            <a:ext cx="7967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CN" sz="135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09:00</a:t>
            </a:r>
            <a:endParaRPr lang="zh-CN" altLang="en-US" sz="135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581355" y="5391506"/>
            <a:ext cx="408667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Airborne data captured the diurnal variation in SIF</a:t>
            </a:r>
            <a:endParaRPr lang="en-US" altLang="zh-CN" sz="2000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rcRect r="5346"/>
          <a:stretch>
            <a:fillRect/>
          </a:stretch>
        </p:blipFill>
        <p:spPr>
          <a:xfrm>
            <a:off x="6522482" y="1822165"/>
            <a:ext cx="4137677" cy="327852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488156" y="1053329"/>
            <a:ext cx="9596120" cy="45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en-US" sz="24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Satellite-Airborne-Ground validation of FSI SIF: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Airborne Results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344742" y="5992546"/>
            <a:ext cx="6097772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diurnal variations of airborne SIF.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215900" y="250825"/>
            <a:ext cx="10584180" cy="553085"/>
          </a:xfrm>
        </p:spPr>
        <p:txBody>
          <a:bodyPr wrap="square"/>
          <a:lstStyle/>
          <a:p>
            <a:r>
              <a:rPr lang="en-US" altLang="zh-CN" dirty="0"/>
              <a:t>3.3 Airbone Remote Sensing—SIF Spatial Mapping</a:t>
            </a:r>
            <a:endParaRPr lang="en-US" altLang="zh-CN" dirty="0"/>
          </a:p>
        </p:txBody>
      </p:sp>
      <p:pic>
        <p:nvPicPr>
          <p:cNvPr id="5" name="图片 4"/>
          <p:cNvPicPr/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" b="2556"/>
          <a:stretch>
            <a:fillRect/>
          </a:stretch>
        </p:blipFill>
        <p:spPr bwMode="auto">
          <a:xfrm rot="5400000">
            <a:off x="4930771" y="-90283"/>
            <a:ext cx="3868325" cy="74740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457942" y="1862006"/>
            <a:ext cx="20743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altLang="zh-CN" sz="135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False Color Composite (Red-Near Infrared-Red)</a:t>
            </a:r>
            <a:endParaRPr lang="en-US" altLang="zh-CN" sz="1350" b="1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46195" y="3204071"/>
            <a:ext cx="12309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altLang="zh-CN" sz="135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NDVI</a:t>
            </a:r>
            <a:endParaRPr lang="en-US" altLang="zh-CN" sz="135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28519" y="4406124"/>
            <a:ext cx="12309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altLang="zh-CN" sz="135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SIF</a:t>
            </a:r>
            <a:endParaRPr lang="en-US" altLang="zh-CN" sz="135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814494" y="2850445"/>
            <a:ext cx="653846" cy="2908967"/>
            <a:chOff x="8475406" y="2477729"/>
            <a:chExt cx="871794" cy="3878622"/>
          </a:xfrm>
        </p:grpSpPr>
        <p:sp>
          <p:nvSpPr>
            <p:cNvPr id="10" name="椭圆 9"/>
            <p:cNvSpPr/>
            <p:nvPr/>
          </p:nvSpPr>
          <p:spPr bwMode="gray">
            <a:xfrm>
              <a:off x="8475406" y="2477729"/>
              <a:ext cx="871794" cy="1907458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defTabSz="342900">
                <a:defRPr/>
              </a:pPr>
              <a:endPara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椭圆 10"/>
            <p:cNvSpPr/>
            <p:nvPr/>
          </p:nvSpPr>
          <p:spPr bwMode="gray">
            <a:xfrm>
              <a:off x="8475406" y="4448893"/>
              <a:ext cx="871794" cy="1907458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defTabSz="342900">
                <a:defRPr/>
              </a:pPr>
              <a:endPara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797653" y="1712563"/>
            <a:ext cx="653846" cy="4022959"/>
            <a:chOff x="5786284" y="960553"/>
            <a:chExt cx="871794" cy="5363945"/>
          </a:xfrm>
        </p:grpSpPr>
        <p:sp>
          <p:nvSpPr>
            <p:cNvPr id="19" name="椭圆 18"/>
            <p:cNvSpPr/>
            <p:nvPr/>
          </p:nvSpPr>
          <p:spPr bwMode="gray">
            <a:xfrm>
              <a:off x="5786284" y="960553"/>
              <a:ext cx="871794" cy="1907458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defTabSz="342900">
                <a:defRPr/>
              </a:pPr>
              <a:endPara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椭圆 19"/>
            <p:cNvSpPr/>
            <p:nvPr/>
          </p:nvSpPr>
          <p:spPr bwMode="gray">
            <a:xfrm>
              <a:off x="5786284" y="4417040"/>
              <a:ext cx="871794" cy="1907458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 defTabSz="342900">
                <a:defRPr/>
              </a:pPr>
              <a:endPara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905420" y="4281039"/>
            <a:ext cx="346249" cy="1561201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pPr defTabSz="457200">
              <a:defRPr/>
            </a:pPr>
            <a:r>
              <a:rPr lang="en-US" altLang="zh-CN" sz="105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-0.5  0   0.5  1  1.5   2</a:t>
            </a:r>
            <a:endParaRPr lang="en-US" altLang="zh-CN" sz="105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07785" y="2994964"/>
            <a:ext cx="369332" cy="1286074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pPr defTabSz="457200">
              <a:defRPr/>
            </a:pPr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0                          1</a:t>
            </a:r>
            <a:endParaRPr lang="en-US" altLang="zh-CN" sz="12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06056" y="5813665"/>
            <a:ext cx="1132367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Airborne SIF can capture the high photosynthetic values of crops, and unlike NDVI, SIF shows no saturation phenomenon.</a:t>
            </a:r>
            <a:endParaRPr lang="en-US" altLang="zh-CN" sz="2000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65051" y="1037546"/>
            <a:ext cx="9337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en-US" sz="24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Satellite-Airborne-Ground validation of FSI SIF: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Airborne Results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000" y="250559"/>
            <a:ext cx="10108800" cy="553085"/>
          </a:xfrm>
        </p:spPr>
        <p:txBody>
          <a:bodyPr/>
          <a:lstStyle/>
          <a:p>
            <a:r>
              <a:rPr lang="en-US" altLang="zh-CN" dirty="0"/>
              <a:t>1. Vegetation Photosynthesis</a:t>
            </a:r>
            <a:endParaRPr lang="en-US" altLang="zh-CN" dirty="0"/>
          </a:p>
        </p:txBody>
      </p:sp>
      <p:sp>
        <p:nvSpPr>
          <p:cNvPr id="25" name="矩形 24"/>
          <p:cNvSpPr/>
          <p:nvPr/>
        </p:nvSpPr>
        <p:spPr>
          <a:xfrm>
            <a:off x="7604662" y="1549560"/>
            <a:ext cx="2200460" cy="395862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rcRect l="1409" t="1884" r="4150" b="70920"/>
          <a:stretch>
            <a:fillRect/>
          </a:stretch>
        </p:blipFill>
        <p:spPr>
          <a:xfrm>
            <a:off x="7871249" y="1605440"/>
            <a:ext cx="1754963" cy="103130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341626" y="1536486"/>
            <a:ext cx="4526956" cy="395862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文本框 113"/>
          <p:cNvSpPr txBox="1"/>
          <p:nvPr/>
        </p:nvSpPr>
        <p:spPr>
          <a:xfrm>
            <a:off x="1428081" y="5809985"/>
            <a:ext cx="4435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Traditional RS </a:t>
            </a: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indirectly</a:t>
            </a:r>
            <a:r>
              <a:rPr lang="en-US" altLang="zh-CN" sz="16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reflects photosynthesis</a:t>
            </a:r>
            <a:endParaRPr lang="zh-CN" altLang="en-US" sz="1600" b="1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5" name="文本框 114"/>
          <p:cNvSpPr txBox="1"/>
          <p:nvPr/>
        </p:nvSpPr>
        <p:spPr>
          <a:xfrm>
            <a:off x="6869865" y="5801468"/>
            <a:ext cx="4087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Fluorescence </a:t>
            </a:r>
            <a:r>
              <a: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directly</a:t>
            </a:r>
            <a:r>
              <a:rPr lang="en-US" altLang="zh-CN" sz="16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reflects photosynthesis</a:t>
            </a:r>
            <a:endParaRPr lang="zh-CN" altLang="en-US" sz="1600" b="1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2"/>
          <a:srcRect l="939" t="651" r="2359" b="2768"/>
          <a:stretch>
            <a:fillRect/>
          </a:stretch>
        </p:blipFill>
        <p:spPr>
          <a:xfrm>
            <a:off x="1420199" y="1532506"/>
            <a:ext cx="4255023" cy="3704896"/>
          </a:xfrm>
          <a:prstGeom prst="rect">
            <a:avLst/>
          </a:prstGeom>
        </p:spPr>
      </p:pic>
      <p:sp>
        <p:nvSpPr>
          <p:cNvPr id="45" name="箭头: 右 62"/>
          <p:cNvSpPr/>
          <p:nvPr/>
        </p:nvSpPr>
        <p:spPr>
          <a:xfrm>
            <a:off x="6475347" y="2002169"/>
            <a:ext cx="394879" cy="362981"/>
          </a:xfrm>
          <a:prstGeom prst="rightArrow">
            <a:avLst/>
          </a:prstGeom>
          <a:gradFill>
            <a:gsLst>
              <a:gs pos="23000">
                <a:srgbClr val="016AB7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48547" y="2536995"/>
            <a:ext cx="2106447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5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Structural Parameter</a:t>
            </a:r>
            <a:endParaRPr lang="en-US" altLang="zh-CN" sz="1500" b="1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54994" y="2536995"/>
            <a:ext cx="2106447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5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Biochemical Parameter</a:t>
            </a:r>
            <a:endParaRPr lang="en-US" altLang="zh-CN" sz="1500" b="1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20200" y="4244791"/>
            <a:ext cx="4255023" cy="369332"/>
          </a:xfrm>
          <a:prstGeom prst="rect">
            <a:avLst/>
          </a:prstGeom>
          <a:solidFill>
            <a:srgbClr val="BDD7E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Vegetation Reflectance Spectrum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28081" y="4819461"/>
            <a:ext cx="2057657" cy="584775"/>
          </a:xfrm>
          <a:prstGeom prst="rect">
            <a:avLst/>
          </a:prstGeom>
          <a:solidFill>
            <a:srgbClr val="BDD7E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Multispectral Remote Sensing</a:t>
            </a: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96727" y="4824867"/>
            <a:ext cx="2134796" cy="584775"/>
          </a:xfrm>
          <a:prstGeom prst="rect">
            <a:avLst/>
          </a:prstGeom>
          <a:solidFill>
            <a:srgbClr val="BDD7E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Hyperspectral  Remote Sensing</a:t>
            </a: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649179" y="4837586"/>
            <a:ext cx="2120024" cy="646331"/>
          </a:xfrm>
          <a:prstGeom prst="rect">
            <a:avLst/>
          </a:prstGeom>
          <a:solidFill>
            <a:srgbClr val="BDD7E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Fluorescence Remote Sensing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箭头: 右 62"/>
          <p:cNvSpPr/>
          <p:nvPr/>
        </p:nvSpPr>
        <p:spPr>
          <a:xfrm rot="16200000">
            <a:off x="8566167" y="4649020"/>
            <a:ext cx="365126" cy="316978"/>
          </a:xfrm>
          <a:prstGeom prst="rightArrow">
            <a:avLst/>
          </a:prstGeom>
          <a:gradFill>
            <a:gsLst>
              <a:gs pos="23000">
                <a:srgbClr val="016AB7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箭头: 右 62"/>
          <p:cNvSpPr/>
          <p:nvPr/>
        </p:nvSpPr>
        <p:spPr>
          <a:xfrm rot="16200000">
            <a:off x="8548556" y="2779303"/>
            <a:ext cx="354349" cy="362982"/>
          </a:xfrm>
          <a:prstGeom prst="rightArrow">
            <a:avLst/>
          </a:prstGeom>
          <a:gradFill>
            <a:gsLst>
              <a:gs pos="23000">
                <a:srgbClr val="016AB7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7862679" y="3222236"/>
            <a:ext cx="2034923" cy="887593"/>
            <a:chOff x="9985" y="6396"/>
            <a:chExt cx="3205" cy="1398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"/>
            <a:srcRect l="1409" t="44098" r="4150" b="30843"/>
            <a:stretch>
              <a:fillRect/>
            </a:stretch>
          </p:blipFill>
          <p:spPr>
            <a:xfrm>
              <a:off x="9985" y="6503"/>
              <a:ext cx="2383" cy="1291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10152" y="6474"/>
              <a:ext cx="1364" cy="2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en-US" altLang="zh-CN" sz="9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Fluorescence</a:t>
              </a:r>
              <a:endParaRPr lang="en-US" altLang="zh-CN" sz="9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1399" y="6396"/>
              <a:ext cx="1364" cy="2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en-US" altLang="zh-CN" sz="9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Incident light</a:t>
              </a:r>
              <a:endParaRPr lang="en-US" altLang="zh-CN" sz="9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1859" y="7156"/>
              <a:ext cx="459" cy="17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1709" y="7051"/>
              <a:ext cx="1481" cy="2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9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Photosynthesis</a:t>
              </a:r>
              <a:endParaRPr lang="en-US" altLang="zh-CN" sz="9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10797" y="7348"/>
              <a:ext cx="459" cy="1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0467" y="7149"/>
              <a:ext cx="1364" cy="2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9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Thermal dissipation</a:t>
              </a:r>
              <a:endParaRPr lang="en-US" altLang="zh-CN" sz="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7649180" y="2621968"/>
            <a:ext cx="2111424" cy="646331"/>
          </a:xfrm>
          <a:prstGeom prst="rect">
            <a:avLst/>
          </a:prstGeom>
          <a:solidFill>
            <a:srgbClr val="BDD7E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 Detection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649179" y="4016748"/>
            <a:ext cx="2120024" cy="646331"/>
          </a:xfrm>
          <a:prstGeom prst="rect">
            <a:avLst/>
          </a:prstGeom>
          <a:solidFill>
            <a:srgbClr val="BDD7EE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Fluorescence Emission Spectrum</a:t>
            </a:r>
            <a:endParaRPr lang="en-US" altLang="zh-CN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215900" y="250825"/>
            <a:ext cx="10584180" cy="553085"/>
          </a:xfrm>
        </p:spPr>
        <p:txBody>
          <a:bodyPr wrap="square"/>
          <a:lstStyle/>
          <a:p>
            <a:r>
              <a:rPr lang="en-US" altLang="zh-CN">
                <a:sym typeface="+mn-ea"/>
              </a:rPr>
              <a:t>3.3 Airbone Remote Sensing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7595" y="981710"/>
            <a:ext cx="8028940" cy="587629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215900" y="250825"/>
            <a:ext cx="10584180" cy="553085"/>
          </a:xfrm>
        </p:spPr>
        <p:txBody>
          <a:bodyPr wrap="square"/>
          <a:lstStyle/>
          <a:p>
            <a:r>
              <a:rPr lang="en-US" altLang="zh-CN" dirty="0"/>
              <a:t>3.4 Dataset</a:t>
            </a:r>
            <a:endParaRPr lang="en-US" altLang="zh-CN" dirty="0"/>
          </a:p>
        </p:txBody>
      </p:sp>
      <p:sp>
        <p:nvSpPr>
          <p:cNvPr id="13" name="文本框 12"/>
          <p:cNvSpPr txBox="1"/>
          <p:nvPr/>
        </p:nvSpPr>
        <p:spPr>
          <a:xfrm>
            <a:off x="1605454" y="6106958"/>
            <a:ext cx="479066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https://zenodo.org/records/16729341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54854"/>
            <a:ext cx="9144000" cy="434829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215900" y="250825"/>
            <a:ext cx="10584180" cy="553085"/>
          </a:xfrm>
        </p:spPr>
        <p:txBody>
          <a:bodyPr wrap="square"/>
          <a:lstStyle/>
          <a:p>
            <a:r>
              <a:rPr lang="en-US" altLang="zh-CN" dirty="0"/>
              <a:t>4.  Future Prospects</a:t>
            </a:r>
            <a:endParaRPr lang="en-US" altLang="zh-CN" dirty="0"/>
          </a:p>
        </p:txBody>
      </p:sp>
      <p:sp>
        <p:nvSpPr>
          <p:cNvPr id="50178" name="Rectangle 3"/>
          <p:cNvSpPr txBox="1">
            <a:spLocks noChangeArrowheads="1"/>
          </p:cNvSpPr>
          <p:nvPr/>
        </p:nvSpPr>
        <p:spPr bwMode="auto">
          <a:xfrm>
            <a:off x="933994" y="1943868"/>
            <a:ext cx="10068624" cy="361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34645" algn="l"/>
                <a:tab pos="791845" algn="l"/>
                <a:tab pos="1249045" algn="l"/>
                <a:tab pos="1706245" algn="l"/>
                <a:tab pos="2163445" algn="l"/>
                <a:tab pos="2620645" algn="l"/>
                <a:tab pos="3077845" algn="l"/>
                <a:tab pos="3535045" algn="l"/>
                <a:tab pos="3992245" algn="l"/>
                <a:tab pos="4449445" algn="l"/>
                <a:tab pos="4906645" algn="l"/>
                <a:tab pos="5363845" algn="l"/>
                <a:tab pos="5821045" algn="l"/>
                <a:tab pos="6278245" algn="l"/>
                <a:tab pos="6735445" algn="l"/>
                <a:tab pos="7192645" algn="l"/>
                <a:tab pos="7649845" algn="l"/>
                <a:tab pos="8107045" algn="l"/>
                <a:tab pos="8564245" algn="l"/>
                <a:tab pos="9021445" algn="l"/>
                <a:tab pos="947864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3105" indent="-255905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34645" algn="l"/>
                <a:tab pos="791845" algn="l"/>
                <a:tab pos="1249045" algn="l"/>
                <a:tab pos="1706245" algn="l"/>
                <a:tab pos="2163445" algn="l"/>
                <a:tab pos="2620645" algn="l"/>
                <a:tab pos="3077845" algn="l"/>
                <a:tab pos="3535045" algn="l"/>
                <a:tab pos="3992245" algn="l"/>
                <a:tab pos="4449445" algn="l"/>
                <a:tab pos="4906645" algn="l"/>
                <a:tab pos="5363845" algn="l"/>
                <a:tab pos="5821045" algn="l"/>
                <a:tab pos="6278245" algn="l"/>
                <a:tab pos="6735445" algn="l"/>
                <a:tab pos="7192645" algn="l"/>
                <a:tab pos="7649845" algn="l"/>
                <a:tab pos="8107045" algn="l"/>
                <a:tab pos="8564245" algn="l"/>
                <a:tab pos="9021445" algn="l"/>
                <a:tab pos="947864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334645" algn="l"/>
                <a:tab pos="791845" algn="l"/>
                <a:tab pos="1249045" algn="l"/>
                <a:tab pos="1706245" algn="l"/>
                <a:tab pos="2163445" algn="l"/>
                <a:tab pos="2620645" algn="l"/>
                <a:tab pos="3077845" algn="l"/>
                <a:tab pos="3535045" algn="l"/>
                <a:tab pos="3992245" algn="l"/>
                <a:tab pos="4449445" algn="l"/>
                <a:tab pos="4906645" algn="l"/>
                <a:tab pos="5363845" algn="l"/>
                <a:tab pos="5821045" algn="l"/>
                <a:tab pos="6278245" algn="l"/>
                <a:tab pos="6735445" algn="l"/>
                <a:tab pos="7192645" algn="l"/>
                <a:tab pos="7649845" algn="l"/>
                <a:tab pos="8107045" algn="l"/>
                <a:tab pos="8564245" algn="l"/>
                <a:tab pos="9021445" algn="l"/>
                <a:tab pos="947864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334645" algn="l"/>
                <a:tab pos="791845" algn="l"/>
                <a:tab pos="1249045" algn="l"/>
                <a:tab pos="1706245" algn="l"/>
                <a:tab pos="2163445" algn="l"/>
                <a:tab pos="2620645" algn="l"/>
                <a:tab pos="3077845" algn="l"/>
                <a:tab pos="3535045" algn="l"/>
                <a:tab pos="3992245" algn="l"/>
                <a:tab pos="4449445" algn="l"/>
                <a:tab pos="4906645" algn="l"/>
                <a:tab pos="5363845" algn="l"/>
                <a:tab pos="5821045" algn="l"/>
                <a:tab pos="6278245" algn="l"/>
                <a:tab pos="6735445" algn="l"/>
                <a:tab pos="7192645" algn="l"/>
                <a:tab pos="7649845" algn="l"/>
                <a:tab pos="8107045" algn="l"/>
                <a:tab pos="8564245" algn="l"/>
                <a:tab pos="9021445" algn="l"/>
                <a:tab pos="947864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334645" algn="l"/>
                <a:tab pos="791845" algn="l"/>
                <a:tab pos="1249045" algn="l"/>
                <a:tab pos="1706245" algn="l"/>
                <a:tab pos="2163445" algn="l"/>
                <a:tab pos="2620645" algn="l"/>
                <a:tab pos="3077845" algn="l"/>
                <a:tab pos="3535045" algn="l"/>
                <a:tab pos="3992245" algn="l"/>
                <a:tab pos="4449445" algn="l"/>
                <a:tab pos="4906645" algn="l"/>
                <a:tab pos="5363845" algn="l"/>
                <a:tab pos="5821045" algn="l"/>
                <a:tab pos="6278245" algn="l"/>
                <a:tab pos="6735445" algn="l"/>
                <a:tab pos="7192645" algn="l"/>
                <a:tab pos="7649845" algn="l"/>
                <a:tab pos="8107045" algn="l"/>
                <a:tab pos="8564245" algn="l"/>
                <a:tab pos="9021445" algn="l"/>
                <a:tab pos="947864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4645" algn="l"/>
                <a:tab pos="791845" algn="l"/>
                <a:tab pos="1249045" algn="l"/>
                <a:tab pos="1706245" algn="l"/>
                <a:tab pos="2163445" algn="l"/>
                <a:tab pos="2620645" algn="l"/>
                <a:tab pos="3077845" algn="l"/>
                <a:tab pos="3535045" algn="l"/>
                <a:tab pos="3992245" algn="l"/>
                <a:tab pos="4449445" algn="l"/>
                <a:tab pos="4906645" algn="l"/>
                <a:tab pos="5363845" algn="l"/>
                <a:tab pos="5821045" algn="l"/>
                <a:tab pos="6278245" algn="l"/>
                <a:tab pos="6735445" algn="l"/>
                <a:tab pos="7192645" algn="l"/>
                <a:tab pos="7649845" algn="l"/>
                <a:tab pos="8107045" algn="l"/>
                <a:tab pos="8564245" algn="l"/>
                <a:tab pos="9021445" algn="l"/>
                <a:tab pos="947864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4645" algn="l"/>
                <a:tab pos="791845" algn="l"/>
                <a:tab pos="1249045" algn="l"/>
                <a:tab pos="1706245" algn="l"/>
                <a:tab pos="2163445" algn="l"/>
                <a:tab pos="2620645" algn="l"/>
                <a:tab pos="3077845" algn="l"/>
                <a:tab pos="3535045" algn="l"/>
                <a:tab pos="3992245" algn="l"/>
                <a:tab pos="4449445" algn="l"/>
                <a:tab pos="4906645" algn="l"/>
                <a:tab pos="5363845" algn="l"/>
                <a:tab pos="5821045" algn="l"/>
                <a:tab pos="6278245" algn="l"/>
                <a:tab pos="6735445" algn="l"/>
                <a:tab pos="7192645" algn="l"/>
                <a:tab pos="7649845" algn="l"/>
                <a:tab pos="8107045" algn="l"/>
                <a:tab pos="8564245" algn="l"/>
                <a:tab pos="9021445" algn="l"/>
                <a:tab pos="947864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4645" algn="l"/>
                <a:tab pos="791845" algn="l"/>
                <a:tab pos="1249045" algn="l"/>
                <a:tab pos="1706245" algn="l"/>
                <a:tab pos="2163445" algn="l"/>
                <a:tab pos="2620645" algn="l"/>
                <a:tab pos="3077845" algn="l"/>
                <a:tab pos="3535045" algn="l"/>
                <a:tab pos="3992245" algn="l"/>
                <a:tab pos="4449445" algn="l"/>
                <a:tab pos="4906645" algn="l"/>
                <a:tab pos="5363845" algn="l"/>
                <a:tab pos="5821045" algn="l"/>
                <a:tab pos="6278245" algn="l"/>
                <a:tab pos="6735445" algn="l"/>
                <a:tab pos="7192645" algn="l"/>
                <a:tab pos="7649845" algn="l"/>
                <a:tab pos="8107045" algn="l"/>
                <a:tab pos="8564245" algn="l"/>
                <a:tab pos="9021445" algn="l"/>
                <a:tab pos="947864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334645" algn="l"/>
                <a:tab pos="791845" algn="l"/>
                <a:tab pos="1249045" algn="l"/>
                <a:tab pos="1706245" algn="l"/>
                <a:tab pos="2163445" algn="l"/>
                <a:tab pos="2620645" algn="l"/>
                <a:tab pos="3077845" algn="l"/>
                <a:tab pos="3535045" algn="l"/>
                <a:tab pos="3992245" algn="l"/>
                <a:tab pos="4449445" algn="l"/>
                <a:tab pos="4906645" algn="l"/>
                <a:tab pos="5363845" algn="l"/>
                <a:tab pos="5821045" algn="l"/>
                <a:tab pos="6278245" algn="l"/>
                <a:tab pos="6735445" algn="l"/>
                <a:tab pos="7192645" algn="l"/>
                <a:tab pos="7649845" algn="l"/>
                <a:tab pos="8107045" algn="l"/>
                <a:tab pos="8564245" algn="l"/>
                <a:tab pos="9021445" algn="l"/>
                <a:tab pos="947864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ts val="600"/>
              </a:spcBef>
              <a:spcAft>
                <a:spcPts val="600"/>
              </a:spcAft>
              <a:buSzPct val="105000"/>
              <a:buFont typeface="Arial" panose="020B0604020202020204" pitchFamily="34" charset="0"/>
              <a:buAutoNum type="arabicPeriod"/>
              <a:defRPr/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DejaVu Sans" panose="020B0603030804020204" charset="0"/>
                <a:cs typeface="Times New Roman" panose="02020603050405020304" pitchFamily="18" charset="0"/>
              </a:rPr>
              <a:t>Sentinel-5 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DejaVu Sans" panose="020B0603030804020204" charset="0"/>
                <a:cs typeface="Times New Roman" panose="02020603050405020304" pitchFamily="18" charset="0"/>
              </a:rPr>
              <a:t>(ESA/Copernicus):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DejaVu Sans" panose="020B060303080402020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DejaVu Sans" panose="020B0603030804020204" charset="0"/>
                <a:cs typeface="Times New Roman" panose="02020603050405020304" pitchFamily="18" charset="0"/>
              </a:rPr>
              <a:t>&gt;2026, similar to TROPOMI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ea typeface="DejaVu Sans" panose="020B0603030804020204" charset="0"/>
              <a:cs typeface="Times New Roman" panose="02020603050405020304" pitchFamily="18" charset="0"/>
            </a:endParaRPr>
          </a:p>
          <a:p>
            <a:pPr fontAlgn="base">
              <a:spcBef>
                <a:spcPts val="600"/>
              </a:spcBef>
              <a:spcAft>
                <a:spcPts val="600"/>
              </a:spcAft>
              <a:buSzPct val="105000"/>
              <a:buFont typeface="Arial" panose="020B0604020202020204" pitchFamily="34" charset="0"/>
              <a:buAutoNum type="arabicPeriod"/>
              <a:defRPr/>
            </a:pPr>
            <a:r>
              <a:rPr lang="en-US" altLang="en-US" sz="2800" b="1" u="sng" dirty="0">
                <a:solidFill>
                  <a:prstClr val="black"/>
                </a:solidFill>
                <a:latin typeface="Times New Roman" panose="02020603050405020304" pitchFamily="18" charset="0"/>
                <a:ea typeface="DejaVu Sans" panose="020B0603030804020204" charset="0"/>
                <a:cs typeface="Times New Roman" panose="02020603050405020304" pitchFamily="18" charset="0"/>
              </a:rPr>
              <a:t>Sentinel-4 </a:t>
            </a:r>
            <a:r>
              <a:rPr lang="en-US" altLang="en-US" sz="2800" u="sng" dirty="0">
                <a:solidFill>
                  <a:prstClr val="black"/>
                </a:solidFill>
                <a:latin typeface="Times New Roman" panose="02020603050405020304" pitchFamily="18" charset="0"/>
                <a:ea typeface="DejaVu Sans" panose="020B0603030804020204" charset="0"/>
                <a:cs typeface="Times New Roman" panose="02020603050405020304" pitchFamily="18" charset="0"/>
              </a:rPr>
              <a:t>(ESA/Copernicus)</a:t>
            </a:r>
            <a:r>
              <a:rPr lang="en-US" altLang="en-US" sz="2800" b="1" u="sng" dirty="0">
                <a:solidFill>
                  <a:prstClr val="black"/>
                </a:solidFill>
                <a:latin typeface="Times New Roman" panose="02020603050405020304" pitchFamily="18" charset="0"/>
                <a:ea typeface="DejaVu Sans" panose="020B0603030804020204" charset="0"/>
                <a:cs typeface="Times New Roman" panose="02020603050405020304" pitchFamily="18" charset="0"/>
              </a:rPr>
              <a:t>:</a:t>
            </a:r>
            <a:r>
              <a:rPr lang="en-US" altLang="en-US" sz="2800" u="sng" dirty="0">
                <a:solidFill>
                  <a:prstClr val="black"/>
                </a:solidFill>
                <a:latin typeface="Times New Roman" panose="02020603050405020304" pitchFamily="18" charset="0"/>
                <a:ea typeface="DejaVu Sans" panose="020B060303080402020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DejaVu Sans" panose="020B0603030804020204" charset="0"/>
                <a:cs typeface="Times New Roman" panose="02020603050405020304" pitchFamily="18" charset="0"/>
              </a:rPr>
              <a:t>&gt;2026, Geostationary orbit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ea typeface="DejaVu Sans" panose="020B0603030804020204" charset="0"/>
              <a:cs typeface="Times New Roman" panose="02020603050405020304" pitchFamily="18" charset="0"/>
            </a:endParaRPr>
          </a:p>
          <a:p>
            <a:pPr fontAlgn="base">
              <a:spcBef>
                <a:spcPts val="600"/>
              </a:spcBef>
              <a:spcAft>
                <a:spcPts val="600"/>
              </a:spcAft>
              <a:buSzPct val="105000"/>
              <a:buFont typeface="Arial" panose="020B0604020202020204" pitchFamily="34" charset="0"/>
              <a:buAutoNum type="arabicPeriod"/>
              <a:defRPr/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DejaVu Sans" panose="020B0603030804020204" charset="0"/>
                <a:cs typeface="Times New Roman" panose="02020603050405020304" pitchFamily="18" charset="0"/>
              </a:rPr>
              <a:t>ESA Earth Explorer 8</a:t>
            </a:r>
            <a:r>
              <a:rPr lang="en-US" altLang="en-US" sz="2800" b="1" baseline="30000" dirty="0">
                <a:solidFill>
                  <a:prstClr val="black"/>
                </a:solidFill>
                <a:latin typeface="Times New Roman" panose="02020603050405020304" pitchFamily="18" charset="0"/>
                <a:ea typeface="DejaVu Sans" panose="020B0603030804020204" charset="0"/>
                <a:cs typeface="Times New Roman" panose="02020603050405020304" pitchFamily="18" charset="0"/>
              </a:rPr>
              <a:t>th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DejaVu Sans" panose="020B0603030804020204" charset="0"/>
                <a:cs typeface="Times New Roman" panose="02020603050405020304" pitchFamily="18" charset="0"/>
              </a:rPr>
              <a:t>: FLEX , 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DejaVu Sans" panose="020B0603030804020204" charset="0"/>
                <a:cs typeface="Times New Roman" panose="02020603050405020304" pitchFamily="18" charset="0"/>
              </a:rPr>
              <a:t>launch &gt;2026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ea typeface="DejaVu Sans" panose="020B0603030804020204" charset="0"/>
              <a:cs typeface="Times New Roman" panose="02020603050405020304" pitchFamily="18" charset="0"/>
            </a:endParaRPr>
          </a:p>
          <a:p>
            <a:pPr fontAlgn="base">
              <a:spcBef>
                <a:spcPts val="600"/>
              </a:spcBef>
              <a:spcAft>
                <a:spcPts val="600"/>
              </a:spcAft>
              <a:buSzPct val="105000"/>
              <a:buFont typeface="Arial" panose="020B0604020202020204" pitchFamily="34" charset="0"/>
              <a:buAutoNum type="arabicPeriod"/>
              <a:defRPr/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DejaVu Sans" panose="020B0603030804020204" charset="0"/>
                <a:cs typeface="Times New Roman" panose="02020603050405020304" pitchFamily="18" charset="0"/>
              </a:rPr>
              <a:t>Terrestrial Carbon Satellite (China), 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DejaVu Sans" panose="020B0603030804020204" charset="0"/>
                <a:cs typeface="Times New Roman" panose="02020603050405020304" pitchFamily="18" charset="0"/>
              </a:rPr>
              <a:t>2022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ea typeface="DejaVu Sans" panose="020B0603030804020204" charset="0"/>
              <a:cs typeface="Times New Roman" panose="02020603050405020304" pitchFamily="18" charset="0"/>
            </a:endParaRPr>
          </a:p>
          <a:p>
            <a:pPr fontAlgn="base">
              <a:spcBef>
                <a:spcPts val="600"/>
              </a:spcBef>
              <a:spcAft>
                <a:spcPts val="600"/>
              </a:spcAft>
              <a:buSzPct val="105000"/>
              <a:buFont typeface="Arial" panose="020B0604020202020204" pitchFamily="34" charset="0"/>
              <a:buAutoNum type="arabicPeriod"/>
              <a:defRPr/>
            </a:pPr>
            <a:r>
              <a:rPr lang="en-US" altLang="zh-CN" sz="28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DejaVu Sans" panose="020B0603030804020204" charset="0"/>
                <a:cs typeface="Times New Roman" panose="02020603050405020304" pitchFamily="18" charset="0"/>
              </a:rPr>
              <a:t>GeoCARB</a:t>
            </a:r>
            <a:r>
              <a:rPr lang="en-US" altLang="zh-CN" sz="2800" b="1" u="sng" dirty="0">
                <a:solidFill>
                  <a:prstClr val="black"/>
                </a:solidFill>
                <a:latin typeface="Times New Roman" panose="02020603050405020304" pitchFamily="18" charset="0"/>
                <a:ea typeface="DejaVu Sans" panose="020B0603030804020204" charset="0"/>
                <a:cs typeface="Times New Roman" panose="02020603050405020304" pitchFamily="18" charset="0"/>
              </a:rPr>
              <a:t> and TEMPO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DejaVu Sans" panose="020B0603030804020204" charset="0"/>
                <a:cs typeface="Times New Roman" panose="02020603050405020304" pitchFamily="18" charset="0"/>
              </a:rPr>
              <a:t>, Geostationary orbit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DejaVu Sans" panose="020B0603030804020204" charset="0"/>
                <a:cs typeface="Times New Roman" panose="02020603050405020304" pitchFamily="18" charset="0"/>
              </a:rPr>
              <a:t>?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ea typeface="DejaVu Sans" panose="020B0603030804020204" charset="0"/>
              <a:cs typeface="Times New Roman" panose="02020603050405020304" pitchFamily="18" charset="0"/>
            </a:endParaRPr>
          </a:p>
          <a:p>
            <a:pPr fontAlgn="base">
              <a:spcBef>
                <a:spcPts val="600"/>
              </a:spcBef>
              <a:spcAft>
                <a:spcPts val="600"/>
              </a:spcAft>
              <a:buSzPct val="105000"/>
              <a:buFont typeface="Arial" panose="020B0604020202020204" pitchFamily="34" charset="0"/>
              <a:buAutoNum type="arabicPeriod"/>
              <a:defRPr/>
            </a:pP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DejaVu Sans" panose="020B0603030804020204" charset="0"/>
                <a:cs typeface="Times New Roman" panose="02020603050405020304" pitchFamily="18" charset="0"/>
              </a:rPr>
              <a:t>China’s geostationary orbit 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DejaVu Sans" panose="020B0603030804020204" charset="0"/>
                <a:cs typeface="Times New Roman" panose="02020603050405020304" pitchFamily="18" charset="0"/>
              </a:rPr>
              <a:t>SIF 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DejaVu Sans" panose="020B0603030804020204" charset="0"/>
                <a:cs typeface="Times New Roman" panose="02020603050405020304" pitchFamily="18" charset="0"/>
              </a:rPr>
              <a:t>satellite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DejaVu Sans" panose="020B0603030804020204" charset="0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solidFill>
                <a:prstClr val="black"/>
              </a:solidFill>
              <a:latin typeface="Times New Roman" panose="02020603050405020304" pitchFamily="18" charset="0"/>
              <a:ea typeface="DejaVu Sans" panose="020B060303080402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72053" y="2783550"/>
            <a:ext cx="11602448" cy="181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961" tIns="43981" rIns="87961" bIns="43981" numCol="1" anchor="b" anchorCtr="0" compatLnSpc="1">
            <a:spAutoFit/>
          </a:bodyPr>
          <a:lstStyle/>
          <a:p>
            <a:pPr algn="just" defTabSz="8794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Retrievals of Solar Induced Chlorophyll Fluorescence from Chinese Satellites</a:t>
            </a:r>
            <a:endParaRPr lang="en-US" sz="3200" b="1" dirty="0">
              <a:solidFill>
                <a:srgbClr val="FE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87947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FE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8794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b="1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Yongguang Zhang  and </a:t>
            </a:r>
            <a:r>
              <a:rPr lang="en-US" altLang="zh-CN" sz="1200" b="1" u="sng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Zhaoying Zhang</a:t>
            </a:r>
            <a:endParaRPr lang="en-US" altLang="zh-CN" sz="1200" b="1" dirty="0">
              <a:solidFill>
                <a:srgbClr val="FE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8794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b="1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Nanjing University, China</a:t>
            </a:r>
            <a:endParaRPr lang="en-US" altLang="zh-CN" sz="1200" b="1" dirty="0">
              <a:solidFill>
                <a:srgbClr val="FE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8794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b="1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Planck Institute for Biogeochemistry , Germany</a:t>
            </a:r>
            <a:endParaRPr lang="en-US" altLang="zh-CN" sz="1200" b="1" dirty="0">
              <a:solidFill>
                <a:srgbClr val="FE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913357" y="5219249"/>
            <a:ext cx="5109724" cy="27559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 defTabSz="911860" fontAlgn="base">
              <a:spcAft>
                <a:spcPct val="0"/>
              </a:spcAft>
            </a:pPr>
            <a:r>
              <a:rPr lang="en-GB" sz="1195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195" dirty="0">
              <a:solidFill>
                <a:srgbClr val="FE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913332" y="5878769"/>
            <a:ext cx="5109748" cy="27559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 defTabSz="911860" fontAlgn="base">
              <a:spcAft>
                <a:spcPct val="0"/>
              </a:spcAft>
            </a:pPr>
            <a:r>
              <a:rPr lang="en-GB" sz="1195" dirty="0">
                <a:solidFill>
                  <a:srgbClr val="FE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195" dirty="0">
              <a:solidFill>
                <a:srgbClr val="FE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99"/>
          <p:cNvSpPr/>
          <p:nvPr/>
        </p:nvSpPr>
        <p:spPr>
          <a:xfrm>
            <a:off x="7285201" y="5584764"/>
            <a:ext cx="4737879" cy="216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1860" fontAlgn="base">
              <a:spcBef>
                <a:spcPct val="0"/>
              </a:spcBef>
              <a:spcAft>
                <a:spcPct val="0"/>
              </a:spcAft>
            </a:pPr>
            <a:endParaRPr lang="en-GB" sz="1195" dirty="0">
              <a:solidFill>
                <a:srgbClr val="FE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1930" y="4756150"/>
            <a:ext cx="11821795" cy="1420495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 defTabSz="879475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charset="0"/>
                <a:ea typeface="隶书" panose="02010509060101010101" pitchFamily="49" charset="-122"/>
                <a:cs typeface="Arial Black" panose="020B0A04020102020204" charset="0"/>
                <a:sym typeface="+mn-ea"/>
              </a:rPr>
              <a:t>Thanks</a:t>
            </a:r>
            <a:r>
              <a:rPr lang="zh-CN" alt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charset="0"/>
                <a:ea typeface="隶书" panose="02010509060101010101" pitchFamily="49" charset="-122"/>
                <a:cs typeface="Arial Black" panose="020B0A04020102020204" charset="0"/>
                <a:sym typeface="+mn-ea"/>
              </a:rPr>
              <a:t>！</a:t>
            </a:r>
            <a:endParaRPr lang="en-US" altLang="zh-CN" sz="5400" b="1" u="sng" dirty="0">
              <a:solidFill>
                <a:schemeClr val="bg1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olo 1"/>
          <p:cNvSpPr>
            <a:spLocks noGrp="1"/>
          </p:cNvSpPr>
          <p:nvPr>
            <p:ph type="title"/>
          </p:nvPr>
        </p:nvSpPr>
        <p:spPr>
          <a:xfrm>
            <a:off x="216000" y="250559"/>
            <a:ext cx="10108800" cy="553085"/>
          </a:xfrm>
        </p:spPr>
        <p:txBody>
          <a:bodyPr/>
          <a:lstStyle/>
          <a:p>
            <a:r>
              <a:rPr lang="en-US" altLang="zh-CN" dirty="0"/>
              <a:t>1. Vegetation Photosynthesis</a:t>
            </a:r>
            <a:endParaRPr lang="en-US" altLang="zh-CN" dirty="0"/>
          </a:p>
        </p:txBody>
      </p:sp>
      <p:pic>
        <p:nvPicPr>
          <p:cNvPr id="47" name="Picture 4" descr="Image result for eddy covariance tower photosynthesi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267" y="2035352"/>
            <a:ext cx="2514537" cy="155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7"/>
          <p:cNvSpPr txBox="1"/>
          <p:nvPr/>
        </p:nvSpPr>
        <p:spPr>
          <a:xfrm>
            <a:off x="1793213" y="3588971"/>
            <a:ext cx="2429649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Leaf level</a:t>
            </a:r>
            <a:r>
              <a:rPr lang="zh-CN" altLang="en-US" sz="1400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LiCor</a:t>
            </a:r>
            <a:r>
              <a:rPr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6800</a:t>
            </a:r>
            <a:endParaRPr lang="en-GB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16"/>
          <p:cNvSpPr txBox="1"/>
          <p:nvPr/>
        </p:nvSpPr>
        <p:spPr>
          <a:xfrm>
            <a:off x="4694556" y="3607436"/>
            <a:ext cx="2388235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1350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Landscape</a:t>
            </a:r>
            <a:r>
              <a:rPr lang="zh-CN" altLang="en-US" sz="1350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350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Eddy covariance</a:t>
            </a:r>
            <a:endParaRPr lang="en-US" altLang="zh-CN" sz="1350" b="1" dirty="0">
              <a:solidFill>
                <a:srgbClr val="7030A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0" name="Picture 4" descr="Image result for FLUX N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167" y="2035352"/>
            <a:ext cx="2693915" cy="151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14"/>
          <p:cNvSpPr txBox="1"/>
          <p:nvPr/>
        </p:nvSpPr>
        <p:spPr>
          <a:xfrm>
            <a:off x="8664917" y="3586164"/>
            <a:ext cx="1185712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350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FLUXNET</a:t>
            </a:r>
            <a:endParaRPr lang="en-US" altLang="zh-CN" sz="1350" b="1" dirty="0">
              <a:solidFill>
                <a:srgbClr val="7030A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TextBox 6"/>
          <p:cNvSpPr txBox="1"/>
          <p:nvPr/>
        </p:nvSpPr>
        <p:spPr>
          <a:xfrm>
            <a:off x="7718144" y="3193546"/>
            <a:ext cx="9627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3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Group 10"/>
          <p:cNvGrpSpPr/>
          <p:nvPr/>
        </p:nvGrpSpPr>
        <p:grpSpPr>
          <a:xfrm>
            <a:off x="1766504" y="4009323"/>
            <a:ext cx="5380957" cy="1987466"/>
            <a:chOff x="118785" y="4529989"/>
            <a:chExt cx="7174609" cy="2649954"/>
          </a:xfrm>
        </p:grpSpPr>
        <p:grpSp>
          <p:nvGrpSpPr>
            <p:cNvPr id="54" name="Group 2"/>
            <p:cNvGrpSpPr/>
            <p:nvPr/>
          </p:nvGrpSpPr>
          <p:grpSpPr>
            <a:xfrm>
              <a:off x="335854" y="4557265"/>
              <a:ext cx="6957540" cy="2622678"/>
              <a:chOff x="4837529" y="1448390"/>
              <a:chExt cx="6957540" cy="2622678"/>
            </a:xfrm>
          </p:grpSpPr>
          <p:pic>
            <p:nvPicPr>
              <p:cNvPr id="55" name="Picture 4" descr="Image result for Global GPP map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15643" y="1448390"/>
                <a:ext cx="3479426" cy="21870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TextBox 3"/>
              <p:cNvSpPr txBox="1"/>
              <p:nvPr/>
            </p:nvSpPr>
            <p:spPr>
              <a:xfrm>
                <a:off x="4837529" y="3662128"/>
                <a:ext cx="6936828" cy="408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14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Global Scale.</a:t>
                </a:r>
                <a:r>
                  <a:rPr lang="zh-CN" altLang="en-US" sz="14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7030A0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Reflectance-&gt;APAR Remote sensing-&gt;MODIS NPP</a:t>
                </a:r>
                <a:endParaRPr lang="en-GB" sz="1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57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785" y="4529989"/>
              <a:ext cx="2623357" cy="1934772"/>
            </a:xfrm>
            <a:prstGeom prst="rect">
              <a:avLst/>
            </a:prstGeom>
          </p:spPr>
        </p:pic>
      </p:grpSp>
      <p:sp>
        <p:nvSpPr>
          <p:cNvPr id="58" name="Right Arrow 12"/>
          <p:cNvSpPr/>
          <p:nvPr/>
        </p:nvSpPr>
        <p:spPr>
          <a:xfrm>
            <a:off x="4006926" y="2712430"/>
            <a:ext cx="523690" cy="195626"/>
          </a:xfrm>
          <a:prstGeom prst="rightArrow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35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ight Arrow 32"/>
          <p:cNvSpPr/>
          <p:nvPr/>
        </p:nvSpPr>
        <p:spPr>
          <a:xfrm>
            <a:off x="7154139" y="2661467"/>
            <a:ext cx="523690" cy="195626"/>
          </a:xfrm>
          <a:prstGeom prst="rightArrow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135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13"/>
          <p:cNvSpPr txBox="1"/>
          <p:nvPr/>
        </p:nvSpPr>
        <p:spPr>
          <a:xfrm>
            <a:off x="7634835" y="5640890"/>
            <a:ext cx="2834054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Vegetation Fluorescence-</a:t>
            </a:r>
            <a:r>
              <a:rPr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direct</a:t>
            </a:r>
            <a:endParaRPr lang="en-US" altLang="zh-CN" sz="1400" b="1" dirty="0">
              <a:solidFill>
                <a:srgbClr val="7030A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1" name="Group 33"/>
          <p:cNvGrpSpPr/>
          <p:nvPr/>
        </p:nvGrpSpPr>
        <p:grpSpPr>
          <a:xfrm>
            <a:off x="7572027" y="3949599"/>
            <a:ext cx="2896863" cy="1749211"/>
            <a:chOff x="6883837" y="2011631"/>
            <a:chExt cx="4000776" cy="2702177"/>
          </a:xfrm>
        </p:grpSpPr>
        <p:pic>
          <p:nvPicPr>
            <p:cNvPr id="62" name="Picture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3837" y="2011631"/>
              <a:ext cx="3914033" cy="2333886"/>
            </a:xfrm>
            <a:prstGeom prst="rect">
              <a:avLst/>
            </a:prstGeom>
          </p:spPr>
        </p:pic>
        <p:sp>
          <p:nvSpPr>
            <p:cNvPr id="63" name="TextBox 35"/>
            <p:cNvSpPr txBox="1"/>
            <p:nvPr/>
          </p:nvSpPr>
          <p:spPr>
            <a:xfrm>
              <a:off x="9211975" y="4074231"/>
              <a:ext cx="1672638" cy="639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05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zh-CN" sz="105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Berry </a:t>
              </a:r>
              <a:r>
                <a:rPr lang="en-GB" sz="105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al., 2018)</a:t>
              </a:r>
              <a:endParaRPr lang="en-GB" sz="105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4" name="文本框 63"/>
          <p:cNvSpPr txBox="1"/>
          <p:nvPr/>
        </p:nvSpPr>
        <p:spPr>
          <a:xfrm>
            <a:off x="490330" y="1139403"/>
            <a:ext cx="10278728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阿里巴巴普惠体 H" panose="00020600040101010101" pitchFamily="18" charset="-122"/>
              </a:defRPr>
            </a:lvl1pPr>
          </a:lstStyle>
          <a:p>
            <a:pPr marL="342900" indent="-342900">
              <a:lnSpc>
                <a:spcPct val="15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Monitoring the dynamics of plant photosynthesis remains a major challenge.</a:t>
            </a:r>
            <a:endParaRPr lang="en-US" altLang="zh-CN" sz="20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6192" y="2023384"/>
            <a:ext cx="2403566" cy="154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000" y="250559"/>
            <a:ext cx="10108800" cy="553085"/>
          </a:xfrm>
        </p:spPr>
        <p:txBody>
          <a:bodyPr/>
          <a:lstStyle/>
          <a:p>
            <a:r>
              <a:rPr lang="en-US" altLang="zh-CN" dirty="0"/>
              <a:t>1. Satellite-Based SIF</a:t>
            </a:r>
            <a:endParaRPr lang="en-US" altLang="zh-CN" dirty="0"/>
          </a:p>
        </p:txBody>
      </p:sp>
      <p:grpSp>
        <p:nvGrpSpPr>
          <p:cNvPr id="3" name="组合 2"/>
          <p:cNvGrpSpPr/>
          <p:nvPr/>
        </p:nvGrpSpPr>
        <p:grpSpPr>
          <a:xfrm>
            <a:off x="1795933" y="1463283"/>
            <a:ext cx="9146539" cy="5085263"/>
            <a:chOff x="227925" y="986859"/>
            <a:chExt cx="9746353" cy="544872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4198">
              <a:off x="7796323" y="1395575"/>
              <a:ext cx="918109" cy="916235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 rot="19724251">
              <a:off x="696940" y="4077180"/>
              <a:ext cx="7554258" cy="228600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50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zh-CN" altLang="en-US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1305663" y="6040961"/>
              <a:ext cx="1169238" cy="394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GOME</a:t>
              </a:r>
              <a:r>
                <a:rPr lang="en-US" altLang="zh-CN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endPara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765473" y="5419903"/>
              <a:ext cx="682055" cy="394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1995</a:t>
              </a:r>
              <a:endPara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155865" y="6066448"/>
              <a:ext cx="180000" cy="180000"/>
            </a:xfrm>
            <a:prstGeom prst="flowChartConnector">
              <a:avLst/>
            </a:prstGeom>
            <a:solidFill>
              <a:schemeClr val="accent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zh-CN" altLang="en-US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2121494" y="5581658"/>
              <a:ext cx="1724084" cy="394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SCIAMACHY</a:t>
              </a:r>
              <a:endParaRPr lang="en-US" altLang="zh-CN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345412" y="5108566"/>
              <a:ext cx="682055" cy="394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2002</a:t>
              </a:r>
              <a:endPara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2154142" y="4650257"/>
              <a:ext cx="682055" cy="394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2007</a:t>
              </a:r>
              <a:endPara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2850811" y="5145639"/>
              <a:ext cx="1169238" cy="394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GOME</a:t>
              </a:r>
              <a:r>
                <a:rPr lang="en-US" altLang="zh-CN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-2</a:t>
              </a:r>
              <a:endPara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2892321" y="4240906"/>
              <a:ext cx="682055" cy="394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2009</a:t>
              </a:r>
              <a:endPara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3624455" y="4709620"/>
              <a:ext cx="1039429" cy="395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GOSAT</a:t>
              </a:r>
              <a:endParaRPr lang="en-US" altLang="zh-CN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流程图: 接点 65"/>
            <p:cNvSpPr/>
            <p:nvPr/>
          </p:nvSpPr>
          <p:spPr>
            <a:xfrm>
              <a:off x="1959476" y="5566023"/>
              <a:ext cx="180000" cy="180000"/>
            </a:xfrm>
            <a:prstGeom prst="flowChartConnector">
              <a:avLst/>
            </a:prstGeom>
            <a:solidFill>
              <a:schemeClr val="accent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zh-CN" altLang="en-US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流程图: 接点 66"/>
            <p:cNvSpPr/>
            <p:nvPr/>
          </p:nvSpPr>
          <p:spPr>
            <a:xfrm>
              <a:off x="2716499" y="5113632"/>
              <a:ext cx="180000" cy="180000"/>
            </a:xfrm>
            <a:prstGeom prst="flowChartConnector">
              <a:avLst/>
            </a:prstGeom>
            <a:solidFill>
              <a:schemeClr val="accent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zh-CN" altLang="en-US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流程图: 接点 67"/>
            <p:cNvSpPr/>
            <p:nvPr/>
          </p:nvSpPr>
          <p:spPr>
            <a:xfrm>
              <a:off x="3414254" y="4698363"/>
              <a:ext cx="180000" cy="180000"/>
            </a:xfrm>
            <a:prstGeom prst="flowChartConnector">
              <a:avLst/>
            </a:prstGeom>
            <a:solidFill>
              <a:schemeClr val="accent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zh-CN" altLang="en-US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流程图: 接点 68"/>
            <p:cNvSpPr/>
            <p:nvPr/>
          </p:nvSpPr>
          <p:spPr>
            <a:xfrm>
              <a:off x="4017162" y="4315800"/>
              <a:ext cx="180000" cy="180000"/>
            </a:xfrm>
            <a:prstGeom prst="flowChartConnector">
              <a:avLst/>
            </a:prstGeom>
            <a:solidFill>
              <a:schemeClr val="accent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zh-CN" altLang="en-US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流程图: 接点 69"/>
            <p:cNvSpPr/>
            <p:nvPr/>
          </p:nvSpPr>
          <p:spPr>
            <a:xfrm>
              <a:off x="4620600" y="3962400"/>
              <a:ext cx="180000" cy="180000"/>
            </a:xfrm>
            <a:prstGeom prst="flowChartConnector">
              <a:avLst/>
            </a:prstGeom>
            <a:solidFill>
              <a:schemeClr val="accent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zh-CN" altLang="en-US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流程图: 接点 70"/>
            <p:cNvSpPr/>
            <p:nvPr/>
          </p:nvSpPr>
          <p:spPr>
            <a:xfrm>
              <a:off x="5257800" y="3553800"/>
              <a:ext cx="180000" cy="180000"/>
            </a:xfrm>
            <a:prstGeom prst="flowChartConnector">
              <a:avLst/>
            </a:prstGeom>
            <a:solidFill>
              <a:schemeClr val="accent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zh-CN" altLang="en-US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流程图: 接点 71"/>
            <p:cNvSpPr/>
            <p:nvPr/>
          </p:nvSpPr>
          <p:spPr>
            <a:xfrm>
              <a:off x="5972268" y="3136206"/>
              <a:ext cx="180000" cy="180000"/>
            </a:xfrm>
            <a:prstGeom prst="flowChartConnector">
              <a:avLst/>
            </a:prstGeom>
            <a:solidFill>
              <a:schemeClr val="accent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zh-CN" altLang="en-US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流程图: 接点 72"/>
            <p:cNvSpPr/>
            <p:nvPr/>
          </p:nvSpPr>
          <p:spPr>
            <a:xfrm>
              <a:off x="6718155" y="2684137"/>
              <a:ext cx="180000" cy="180000"/>
            </a:xfrm>
            <a:prstGeom prst="flowChartConnector">
              <a:avLst/>
            </a:prstGeom>
            <a:solidFill>
              <a:schemeClr val="accent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zh-CN" altLang="en-US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流程图: 接点 73"/>
            <p:cNvSpPr/>
            <p:nvPr/>
          </p:nvSpPr>
          <p:spPr>
            <a:xfrm>
              <a:off x="7372554" y="2272167"/>
              <a:ext cx="180000" cy="180000"/>
            </a:xfrm>
            <a:prstGeom prst="flowChartConnector">
              <a:avLst/>
            </a:prstGeom>
            <a:solidFill>
              <a:schemeClr val="accent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endParaRPr lang="zh-CN" altLang="en-US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3484482" y="3859330"/>
              <a:ext cx="682055" cy="394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2014</a:t>
              </a:r>
              <a:endPara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4265974" y="4373538"/>
              <a:ext cx="952712" cy="394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OCO</a:t>
              </a:r>
              <a:r>
                <a:rPr lang="en-US" altLang="zh-CN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-2</a:t>
              </a:r>
              <a:endPara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4066482" y="3506623"/>
              <a:ext cx="682055" cy="394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2016</a:t>
              </a:r>
              <a:endPara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4830801" y="4006814"/>
              <a:ext cx="939469" cy="3957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TanSat</a:t>
              </a:r>
              <a:endParaRPr lang="en-US" altLang="zh-CN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4712813" y="3090819"/>
              <a:ext cx="682055" cy="394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2017</a:t>
              </a:r>
              <a:endPara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5455461" y="3675064"/>
              <a:ext cx="1385763" cy="394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TROPOMI</a:t>
              </a:r>
              <a:endParaRPr lang="en-US" altLang="zh-CN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5370664" y="2679402"/>
              <a:ext cx="682055" cy="394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2019</a:t>
              </a:r>
              <a:endPara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6137341" y="3255207"/>
              <a:ext cx="952712" cy="394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OCO</a:t>
              </a:r>
              <a:r>
                <a:rPr lang="en-US" altLang="zh-CN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-3</a:t>
              </a:r>
              <a:endPara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6131819" y="2210185"/>
              <a:ext cx="682055" cy="394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2022</a:t>
              </a:r>
              <a:endPara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6822645" y="2827872"/>
              <a:ext cx="1235316" cy="39573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Goumang</a:t>
              </a:r>
              <a:endPara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文本框 84"/>
            <p:cNvSpPr txBox="1"/>
            <p:nvPr/>
          </p:nvSpPr>
          <p:spPr>
            <a:xfrm>
              <a:off x="6808155" y="1815234"/>
              <a:ext cx="682055" cy="394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2026</a:t>
              </a:r>
              <a:endPara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文本框 85"/>
            <p:cNvSpPr txBox="1"/>
            <p:nvPr/>
          </p:nvSpPr>
          <p:spPr>
            <a:xfrm>
              <a:off x="7571931" y="2429204"/>
              <a:ext cx="844449" cy="39462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FLEX</a:t>
              </a:r>
              <a:endPara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0297" y="1625714"/>
              <a:ext cx="1187888" cy="668737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62179" flipV="1">
              <a:off x="3380944" y="2976128"/>
              <a:ext cx="1135257" cy="504657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6139" y="3426911"/>
              <a:ext cx="1241627" cy="761340"/>
            </a:xfrm>
            <a:prstGeom prst="rect">
              <a:avLst/>
            </a:prstGeom>
          </p:spPr>
        </p:pic>
        <p:sp>
          <p:nvSpPr>
            <p:cNvPr id="28" name="圆角矩形 27"/>
            <p:cNvSpPr/>
            <p:nvPr/>
          </p:nvSpPr>
          <p:spPr>
            <a:xfrm rot="16200000">
              <a:off x="3740537" y="-2524739"/>
              <a:ext cx="678345" cy="7701541"/>
            </a:xfrm>
            <a:prstGeom prst="roundRect">
              <a:avLst>
                <a:gd name="adj" fmla="val 10417"/>
              </a:avLst>
            </a:prstGeom>
            <a:ln w="158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endParaRPr lang="zh-CN" alt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圆角矩形 87"/>
            <p:cNvSpPr/>
            <p:nvPr/>
          </p:nvSpPr>
          <p:spPr>
            <a:xfrm>
              <a:off x="7210872" y="3316500"/>
              <a:ext cx="2737694" cy="3031119"/>
            </a:xfrm>
            <a:prstGeom prst="roundRect">
              <a:avLst>
                <a:gd name="adj" fmla="val 10417"/>
              </a:avLst>
            </a:prstGeom>
            <a:ln w="158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endParaRPr lang="zh-CN" alt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圆角矩形 88"/>
            <p:cNvSpPr/>
            <p:nvPr/>
          </p:nvSpPr>
          <p:spPr>
            <a:xfrm rot="5400000">
              <a:off x="1618279" y="436436"/>
              <a:ext cx="1159377" cy="3938734"/>
            </a:xfrm>
            <a:prstGeom prst="roundRect">
              <a:avLst>
                <a:gd name="adj" fmla="val 10417"/>
              </a:avLst>
            </a:prstGeom>
            <a:ln w="158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endParaRPr lang="zh-CN" alt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圆角矩形 89"/>
            <p:cNvSpPr/>
            <p:nvPr/>
          </p:nvSpPr>
          <p:spPr>
            <a:xfrm>
              <a:off x="5344693" y="4316667"/>
              <a:ext cx="1745737" cy="2031632"/>
            </a:xfrm>
            <a:prstGeom prst="roundRect">
              <a:avLst>
                <a:gd name="adj" fmla="val 10417"/>
              </a:avLst>
            </a:prstGeom>
            <a:ln w="158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endParaRPr lang="zh-CN" alt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圆角矩形 90"/>
            <p:cNvSpPr/>
            <p:nvPr/>
          </p:nvSpPr>
          <p:spPr>
            <a:xfrm rot="16200000">
              <a:off x="1190219" y="2197716"/>
              <a:ext cx="698076" cy="2622665"/>
            </a:xfrm>
            <a:prstGeom prst="roundRect">
              <a:avLst>
                <a:gd name="adj" fmla="val 10417"/>
              </a:avLst>
            </a:prstGeom>
            <a:ln w="158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endParaRPr lang="zh-CN" alt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圆角矩形 91"/>
            <p:cNvSpPr/>
            <p:nvPr/>
          </p:nvSpPr>
          <p:spPr>
            <a:xfrm rot="16200000">
              <a:off x="642939" y="3656028"/>
              <a:ext cx="899470" cy="1727468"/>
            </a:xfrm>
            <a:prstGeom prst="roundRect">
              <a:avLst>
                <a:gd name="adj" fmla="val 10417"/>
              </a:avLst>
            </a:prstGeom>
            <a:ln w="158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endParaRPr lang="zh-CN" alt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圆角矩形 92"/>
            <p:cNvSpPr/>
            <p:nvPr/>
          </p:nvSpPr>
          <p:spPr>
            <a:xfrm>
              <a:off x="4057042" y="5053525"/>
              <a:ext cx="1163148" cy="1294094"/>
            </a:xfrm>
            <a:prstGeom prst="roundRect">
              <a:avLst>
                <a:gd name="adj" fmla="val 10417"/>
              </a:avLst>
            </a:prstGeom>
            <a:ln w="158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eaLnBrk="1" hangingPunct="1"/>
              <a:endParaRPr lang="zh-CN" alt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7194632" y="3369570"/>
              <a:ext cx="2779646" cy="28174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en-US" altLang="zh-CN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Chinese terrestrial ecosystem carbon inventory satellite</a:t>
              </a:r>
              <a:endPara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en-US" altLang="zh-CN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650-800nm</a:t>
              </a:r>
              <a:endPara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en-US" altLang="zh-CN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800</a:t>
              </a:r>
              <a:r>
                <a:rPr lang="zh-CN" altLang="en-US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r>
                <a:rPr lang="en-US" altLang="zh-CN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370m</a:t>
              </a:r>
              <a:endPara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en-US" altLang="zh-CN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red &amp; near-infrared SIF</a:t>
              </a:r>
              <a:endPara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en-US" altLang="zh-CN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vegetation indices</a:t>
              </a:r>
              <a:endPara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文本框 97"/>
            <p:cNvSpPr txBox="1"/>
            <p:nvPr/>
          </p:nvSpPr>
          <p:spPr>
            <a:xfrm>
              <a:off x="249580" y="1001487"/>
              <a:ext cx="7528321" cy="625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en-US" altLang="zh-CN" sz="1600" b="1" dirty="0">
                  <a:solidFill>
                    <a:prstClr val="white">
                      <a:lumMod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FLEX satellite – red &amp; near-infrared canopy SIF at 300 m spatial resolution</a:t>
              </a:r>
              <a:endParaRPr lang="en-US" altLang="zh-CN" sz="1600" b="1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en-US" altLang="zh-CN" sz="1600" b="1" dirty="0">
                  <a:solidFill>
                    <a:prstClr val="white">
                      <a:lumMod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Various vegetation indices: NDVI, PRI (related to NPQ), etc.</a:t>
              </a:r>
              <a:endParaRPr lang="en-US" altLang="zh-CN" sz="1600" b="1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1" name="直接箭头连接符 30"/>
            <p:cNvCxnSpPr/>
            <p:nvPr/>
          </p:nvCxnSpPr>
          <p:spPr>
            <a:xfrm flipH="1" flipV="1">
              <a:off x="6778151" y="1680144"/>
              <a:ext cx="190137" cy="184525"/>
            </a:xfrm>
            <a:prstGeom prst="straightConnector1">
              <a:avLst/>
            </a:prstGeom>
            <a:ln>
              <a:solidFill>
                <a:schemeClr val="accent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箭头连接符 98"/>
            <p:cNvCxnSpPr>
              <a:endCxn id="88" idx="0"/>
            </p:cNvCxnSpPr>
            <p:nvPr/>
          </p:nvCxnSpPr>
          <p:spPr>
            <a:xfrm>
              <a:off x="8266442" y="3170187"/>
              <a:ext cx="313221" cy="146070"/>
            </a:xfrm>
            <a:prstGeom prst="straightConnector1">
              <a:avLst/>
            </a:prstGeom>
            <a:ln>
              <a:solidFill>
                <a:schemeClr val="accent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箭头连接符 105"/>
            <p:cNvCxnSpPr>
              <a:stCxn id="82" idx="1"/>
            </p:cNvCxnSpPr>
            <p:nvPr/>
          </p:nvCxnSpPr>
          <p:spPr>
            <a:xfrm flipH="1" flipV="1">
              <a:off x="4251539" y="2700294"/>
              <a:ext cx="1885802" cy="751826"/>
            </a:xfrm>
            <a:prstGeom prst="straightConnector1">
              <a:avLst/>
            </a:prstGeom>
            <a:ln>
              <a:solidFill>
                <a:schemeClr val="accent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文本框 110"/>
            <p:cNvSpPr txBox="1"/>
            <p:nvPr/>
          </p:nvSpPr>
          <p:spPr>
            <a:xfrm>
              <a:off x="239088" y="1864556"/>
              <a:ext cx="3927908" cy="1153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en-US" altLang="zh-CN" sz="1600" b="1" dirty="0">
                  <a:solidFill>
                    <a:prstClr val="white">
                      <a:lumMod val="50000"/>
                    </a:prstClr>
                  </a:solidFill>
                  <a:latin typeface="Times New Roman" panose="02020603050405020304" pitchFamily="18" charset="0"/>
                </a:rPr>
                <a:t>International Space Station (ISS)-mounted</a:t>
              </a:r>
              <a:endParaRPr lang="en-US" altLang="zh-CN" sz="1600" b="1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</a:endParaRPr>
            </a:p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en-US" altLang="zh-CN" sz="1600" b="1" dirty="0">
                  <a:solidFill>
                    <a:prstClr val="white">
                      <a:lumMod val="50000"/>
                    </a:prstClr>
                  </a:solidFill>
                  <a:latin typeface="Times New Roman" panose="02020603050405020304" pitchFamily="18" charset="0"/>
                </a:rPr>
                <a:t>High temporal resolution for diurnal monitoring</a:t>
              </a:r>
              <a:endParaRPr lang="en-US" altLang="zh-CN" sz="1600" b="1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2" name="文本框 111"/>
            <p:cNvSpPr txBox="1"/>
            <p:nvPr/>
          </p:nvSpPr>
          <p:spPr>
            <a:xfrm>
              <a:off x="5316954" y="4270062"/>
              <a:ext cx="1772803" cy="207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en-US" altLang="zh-CN" sz="1600" b="1" dirty="0">
                  <a:solidFill>
                    <a:prstClr val="white">
                      <a:lumMod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km</a:t>
              </a:r>
              <a:endParaRPr lang="en-US" altLang="zh-CN" sz="1600" b="1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en-US" altLang="zh-CN" sz="1600" b="1" dirty="0">
                  <a:solidFill>
                    <a:prstClr val="white">
                      <a:lumMod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day</a:t>
              </a:r>
              <a:endParaRPr lang="en-US" altLang="zh-CN" sz="1600" b="1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en-US" altLang="zh-CN" sz="1600" b="1" dirty="0">
                  <a:solidFill>
                    <a:prstClr val="white">
                      <a:lumMod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675-775 nm</a:t>
              </a:r>
              <a:endParaRPr lang="en-US" altLang="zh-CN" sz="1600" b="1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en-US" altLang="zh-CN" sz="1600" b="1" dirty="0">
                  <a:solidFill>
                    <a:prstClr val="white">
                      <a:lumMod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near-infrared SIF</a:t>
              </a:r>
              <a:endParaRPr lang="en-US" altLang="zh-CN" sz="1600" b="1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3" name="直接箭头连接符 112"/>
            <p:cNvCxnSpPr>
              <a:endCxn id="90" idx="0"/>
            </p:cNvCxnSpPr>
            <p:nvPr/>
          </p:nvCxnSpPr>
          <p:spPr>
            <a:xfrm>
              <a:off x="6097088" y="4053756"/>
              <a:ext cx="120131" cy="262438"/>
            </a:xfrm>
            <a:prstGeom prst="straightConnector1">
              <a:avLst/>
            </a:prstGeom>
            <a:ln>
              <a:solidFill>
                <a:schemeClr val="accent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箭头连接符 115"/>
            <p:cNvCxnSpPr/>
            <p:nvPr/>
          </p:nvCxnSpPr>
          <p:spPr>
            <a:xfrm flipH="1" flipV="1">
              <a:off x="2979824" y="3369843"/>
              <a:ext cx="1853174" cy="851328"/>
            </a:xfrm>
            <a:prstGeom prst="straightConnector1">
              <a:avLst/>
            </a:prstGeom>
            <a:ln>
              <a:solidFill>
                <a:schemeClr val="accent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文本框 118"/>
            <p:cNvSpPr txBox="1"/>
            <p:nvPr/>
          </p:nvSpPr>
          <p:spPr>
            <a:xfrm>
              <a:off x="290513" y="3160212"/>
              <a:ext cx="2616571" cy="625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en-US" altLang="zh-CN" sz="1600" b="1" dirty="0">
                  <a:solidFill>
                    <a:prstClr val="white">
                      <a:lumMod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First Chinese satellite for SIF retrieval</a:t>
              </a:r>
              <a:endParaRPr lang="en-US" altLang="zh-CN" sz="1600" b="1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0" name="直接箭头连接符 119"/>
            <p:cNvCxnSpPr>
              <a:endCxn id="137" idx="0"/>
            </p:cNvCxnSpPr>
            <p:nvPr/>
          </p:nvCxnSpPr>
          <p:spPr>
            <a:xfrm flipH="1">
              <a:off x="4617387" y="4622480"/>
              <a:ext cx="231412" cy="395304"/>
            </a:xfrm>
            <a:prstGeom prst="straightConnector1">
              <a:avLst/>
            </a:prstGeom>
            <a:ln>
              <a:solidFill>
                <a:schemeClr val="accent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文本框 121"/>
            <p:cNvSpPr txBox="1"/>
            <p:nvPr/>
          </p:nvSpPr>
          <p:spPr>
            <a:xfrm>
              <a:off x="238750" y="4072408"/>
              <a:ext cx="1816108" cy="84980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en-US" altLang="zh-CN" sz="1600" b="1" dirty="0">
                  <a:solidFill>
                    <a:prstClr val="white">
                      <a:lumMod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Low spatial resolution (&gt;10 km)</a:t>
              </a:r>
              <a:endParaRPr lang="en-US" altLang="zh-CN" sz="1600" b="1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3" name="直接箭头连接符 122"/>
            <p:cNvCxnSpPr>
              <a:stCxn id="65" idx="1"/>
            </p:cNvCxnSpPr>
            <p:nvPr/>
          </p:nvCxnSpPr>
          <p:spPr>
            <a:xfrm flipH="1" flipV="1">
              <a:off x="2004094" y="4264143"/>
              <a:ext cx="1620361" cy="643342"/>
            </a:xfrm>
            <a:prstGeom prst="straightConnector1">
              <a:avLst/>
            </a:prstGeom>
            <a:ln>
              <a:solidFill>
                <a:schemeClr val="accent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箭头连接符 125"/>
            <p:cNvCxnSpPr/>
            <p:nvPr/>
          </p:nvCxnSpPr>
          <p:spPr>
            <a:xfrm flipH="1" flipV="1">
              <a:off x="1982367" y="4887288"/>
              <a:ext cx="799403" cy="443017"/>
            </a:xfrm>
            <a:prstGeom prst="straightConnector1">
              <a:avLst/>
            </a:prstGeom>
            <a:ln>
              <a:solidFill>
                <a:schemeClr val="accent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接箭头连接符 128"/>
            <p:cNvCxnSpPr/>
            <p:nvPr/>
          </p:nvCxnSpPr>
          <p:spPr>
            <a:xfrm flipH="1" flipV="1">
              <a:off x="1755512" y="4990468"/>
              <a:ext cx="485115" cy="622925"/>
            </a:xfrm>
            <a:prstGeom prst="straightConnector1">
              <a:avLst/>
            </a:prstGeom>
            <a:ln>
              <a:solidFill>
                <a:schemeClr val="accent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箭头连接符 131"/>
            <p:cNvCxnSpPr/>
            <p:nvPr/>
          </p:nvCxnSpPr>
          <p:spPr>
            <a:xfrm flipH="1" flipV="1">
              <a:off x="1228559" y="4990468"/>
              <a:ext cx="431710" cy="1073068"/>
            </a:xfrm>
            <a:prstGeom prst="straightConnector1">
              <a:avLst/>
            </a:prstGeom>
            <a:ln>
              <a:solidFill>
                <a:schemeClr val="accent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文本框 136"/>
            <p:cNvSpPr txBox="1"/>
            <p:nvPr/>
          </p:nvSpPr>
          <p:spPr>
            <a:xfrm>
              <a:off x="4013740" y="5017806"/>
              <a:ext cx="1206453" cy="1284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en-US" altLang="zh-CN" sz="1600" b="1" dirty="0">
                  <a:solidFill>
                    <a:prstClr val="white">
                      <a:lumMod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2.3 km</a:t>
              </a:r>
              <a:endParaRPr lang="en-US" altLang="zh-CN" sz="1600" b="1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en-US" altLang="zh-CN" sz="1600" b="1" dirty="0">
                  <a:solidFill>
                    <a:prstClr val="white">
                      <a:lumMod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 days</a:t>
              </a:r>
              <a:endParaRPr lang="en-US" altLang="zh-CN" sz="1600" b="1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l"/>
              </a:pPr>
              <a:r>
                <a:rPr lang="en-US" altLang="zh-CN" sz="1600" b="1" dirty="0">
                  <a:solidFill>
                    <a:prstClr val="white">
                      <a:lumMod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SIF</a:t>
              </a:r>
              <a:endParaRPr lang="en-US" altLang="zh-CN" sz="1600" b="1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545249">
              <a:off x="4082821" y="2050930"/>
              <a:ext cx="1471479" cy="845678"/>
            </a:xfrm>
            <a:prstGeom prst="rect">
              <a:avLst/>
            </a:prstGeom>
          </p:spPr>
        </p:pic>
      </p:grpSp>
      <p:sp>
        <p:nvSpPr>
          <p:cNvPr id="87" name="Rectangle 4"/>
          <p:cNvSpPr/>
          <p:nvPr/>
        </p:nvSpPr>
        <p:spPr>
          <a:xfrm>
            <a:off x="38083" y="1045158"/>
            <a:ext cx="12188687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All the satellites are orginally designed for atmospheric component monitoring.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5900" y="335598"/>
            <a:ext cx="11120755" cy="383540"/>
          </a:xfrm>
        </p:spPr>
        <p:txBody>
          <a:bodyPr wrap="square"/>
          <a:lstStyle/>
          <a:p>
            <a:r>
              <a:rPr lang="en-US" altLang="zh-CN" sz="1900" dirty="0"/>
              <a:t>1. China's Carbon Sink Monitoring Enters the Space-Based Era: the “Goumang” Satellite</a:t>
            </a:r>
            <a:endParaRPr lang="en-US" altLang="zh-CN" sz="19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l="8905" r="3525"/>
          <a:stretch>
            <a:fillRect/>
          </a:stretch>
        </p:blipFill>
        <p:spPr>
          <a:xfrm>
            <a:off x="967740" y="1233170"/>
            <a:ext cx="4579620" cy="35325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23846" t="3820" r="33077"/>
          <a:stretch>
            <a:fillRect/>
          </a:stretch>
        </p:blipFill>
        <p:spPr>
          <a:xfrm>
            <a:off x="6588760" y="1242695"/>
            <a:ext cx="4355465" cy="353250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304" y="3382039"/>
            <a:ext cx="2185625" cy="1092813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8408702" y="2823641"/>
            <a:ext cx="81534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SIF</a:t>
            </a:r>
            <a:endParaRPr lang="en-US" altLang="zh-CN" sz="32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967105" y="4932680"/>
            <a:ext cx="4580255" cy="1419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>
              <a:lnSpc>
                <a:spcPct val="120000"/>
              </a:lnSpc>
              <a:buClr>
                <a:prstClr val="black"/>
              </a:buClr>
              <a:buSzPct val="80000"/>
              <a:defRPr/>
            </a:pP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On August 4, 2022, the Terrestrial Ecosystem Carbon Inventory Satellite (TECIS) “Goumang” was successfully launched from Taiyuan Satellite Launch Center.</a:t>
            </a:r>
            <a:endParaRPr lang="en-US" altLang="zh-CN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6589395" y="4953000"/>
            <a:ext cx="4354830" cy="1419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>
              <a:lnSpc>
                <a:spcPct val="120000"/>
              </a:lnSpc>
              <a:buClr>
                <a:prstClr val="black"/>
              </a:buClr>
              <a:buSzPct val="80000"/>
              <a:defRPr/>
            </a:pPr>
            <a:r>
              <a: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The satellite carries a unique SIF Imaging Spectrometer (SIFIS), the first spaceborne hyperspectral sensor specifically designed for global SIF retrieval. </a:t>
            </a:r>
            <a:endParaRPr lang="en-US" altLang="zh-CN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000" y="250559"/>
            <a:ext cx="10108800" cy="553085"/>
          </a:xfrm>
        </p:spPr>
        <p:txBody>
          <a:bodyPr/>
          <a:lstStyle/>
          <a:p>
            <a:r>
              <a:rPr lang="en-US" altLang="zh-CN" dirty="0"/>
              <a:t>1. Hyperspectral payload parameters of Goumang</a:t>
            </a:r>
            <a:endParaRPr lang="en-US" altLang="zh-CN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2909805" y="1016544"/>
          <a:ext cx="6419588" cy="253942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09794"/>
                <a:gridCol w="3209794"/>
              </a:tblGrid>
              <a:tr h="423238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Parameters of the TECIS Goumang</a:t>
                      </a:r>
                      <a:endParaRPr lang="en-US" altLang="zh-CN" sz="2000" b="1" i="0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 hMerge="1">
                  <a:tcPr/>
                </a:tc>
              </a:tr>
              <a:tr h="42323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Satellite code</a:t>
                      </a:r>
                      <a:endParaRPr lang="en-US" altLang="zh-CN" sz="18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CM-1</a:t>
                      </a:r>
                      <a:endParaRPr lang="en-US" altLang="zh-CN" sz="18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42323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Orbital altitude</a:t>
                      </a:r>
                      <a:endParaRPr lang="en-US" altLang="zh-CN" sz="18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506 km</a:t>
                      </a:r>
                      <a:endParaRPr lang="en-US" altLang="zh-CN" sz="18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42323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Orbital inclination</a:t>
                      </a:r>
                      <a:endParaRPr lang="en-US" altLang="zh-CN" sz="18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97.421°</a:t>
                      </a:r>
                      <a:endParaRPr lang="en-US" altLang="zh-CN" sz="18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42323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Orbital node period</a:t>
                      </a:r>
                      <a:endParaRPr lang="en-US" altLang="zh-CN" sz="18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94.716 min</a:t>
                      </a:r>
                      <a:endParaRPr lang="en-US" altLang="zh-CN" sz="18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42323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Revisit cycle</a:t>
                      </a:r>
                      <a:endParaRPr lang="en-US" altLang="zh-CN" sz="18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5 days</a:t>
                      </a:r>
                      <a:endParaRPr lang="en-US" altLang="zh-CN" sz="18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2909805" y="3735051"/>
          <a:ext cx="6419589" cy="272634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17994"/>
                <a:gridCol w="3201595"/>
              </a:tblGrid>
              <a:tr h="432152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Parameters of the hyperspectral payload (FSI)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 hMerge="1">
                  <a:tcPr/>
                </a:tc>
              </a:tr>
              <a:tr h="46750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 Spectral range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669.88 ~780.33nm</a:t>
                      </a:r>
                      <a:endParaRPr lang="en-US" altLang="zh-CN" sz="1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52285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Spectral resolution</a:t>
                      </a:r>
                      <a:endParaRPr lang="en-US" altLang="zh-CN" sz="1800" b="1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~ 0.23 nm</a:t>
                      </a:r>
                      <a:endParaRPr lang="en-US" altLang="zh-CN" sz="1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7950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Spectral sampling interval</a:t>
                      </a:r>
                      <a:endParaRPr lang="en-US" altLang="zh-CN" sz="1800" b="1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0.1 nm</a:t>
                      </a:r>
                      <a:endParaRPr lang="en-US" altLang="zh-CN" sz="1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121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Spatial resolution</a:t>
                      </a:r>
                      <a:endParaRPr lang="en-US" altLang="zh-CN" sz="1800" b="1" i="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0.8 km × 0.3 km</a:t>
                      </a:r>
                      <a:endParaRPr lang="en-US" altLang="zh-CN" sz="1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</a:tr>
              <a:tr h="4121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Swath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33.7 km</a:t>
                      </a:r>
                      <a:endParaRPr lang="en-US" altLang="zh-CN" sz="1800" b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000" y="250559"/>
            <a:ext cx="10108800" cy="553085"/>
          </a:xfrm>
        </p:spPr>
        <p:txBody>
          <a:bodyPr/>
          <a:lstStyle/>
          <a:p>
            <a:r>
              <a:rPr lang="en-US" altLang="zh-CN" dirty="0"/>
              <a:t>1.4  Observation of SIFIS on Goumang 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1131" y="1612047"/>
            <a:ext cx="8364101" cy="433074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23315" y="5839460"/>
            <a:ext cx="9978390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>
              <a:lnSpc>
                <a:spcPct val="150000"/>
              </a:lnSpc>
              <a:buClr>
                <a:prstClr val="black"/>
              </a:buClr>
              <a:buSzPct val="80000"/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Number of observations at each 0.05</a:t>
            </a:r>
            <a:r>
              <a:rPr lang="en-US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°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grid of SIFIS from 1 January to 31 December, 2023.</a:t>
            </a:r>
            <a:endParaRPr lang="zh-CN" altLang="en-US" sz="2000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16051" y="1068071"/>
            <a:ext cx="901509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en-US" altLang="zh-CN" sz="22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Effective observation performance of the hyperspectral sensor payload</a:t>
            </a:r>
            <a:endParaRPr lang="en-US" altLang="zh-CN" sz="22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6000" y="250559"/>
            <a:ext cx="10108800" cy="553085"/>
          </a:xfrm>
        </p:spPr>
        <p:txBody>
          <a:bodyPr/>
          <a:lstStyle/>
          <a:p>
            <a:r>
              <a:rPr lang="en-US" altLang="zh-CN" dirty="0"/>
              <a:t>2.1 Satellite-based retrieval methods for SIF</a:t>
            </a:r>
            <a:endParaRPr lang="en-US" altLang="zh-CN" dirty="0"/>
          </a:p>
        </p:txBody>
      </p:sp>
      <p:grpSp>
        <p:nvGrpSpPr>
          <p:cNvPr id="3" name="组合 2"/>
          <p:cNvGrpSpPr/>
          <p:nvPr/>
        </p:nvGrpSpPr>
        <p:grpSpPr>
          <a:xfrm>
            <a:off x="1524001" y="2136055"/>
            <a:ext cx="9028777" cy="3119291"/>
            <a:chOff x="-255716" y="1772505"/>
            <a:chExt cx="9467373" cy="3239355"/>
          </a:xfrm>
        </p:grpSpPr>
        <p:sp>
          <p:nvSpPr>
            <p:cNvPr id="20" name="文本框 19"/>
            <p:cNvSpPr txBox="1"/>
            <p:nvPr/>
          </p:nvSpPr>
          <p:spPr>
            <a:xfrm>
              <a:off x="4256171" y="1772505"/>
              <a:ext cx="4852220" cy="382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US" altLang="zh-CN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endPara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1"/>
            <a:srcRect t="6374" r="1104"/>
            <a:stretch>
              <a:fillRect/>
            </a:stretch>
          </p:blipFill>
          <p:spPr>
            <a:xfrm>
              <a:off x="-255716" y="1772505"/>
              <a:ext cx="9467373" cy="3239355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359437" y="2765215"/>
              <a:ext cx="4852220" cy="382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US" altLang="zh-CN" b="1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 </a:t>
              </a:r>
              <a:endParaRPr lang="en-US" altLang="zh-CN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970166" y="1840433"/>
              <a:ext cx="132954" cy="2628901"/>
            </a:xfrm>
            <a:prstGeom prst="rect">
              <a:avLst/>
            </a:prstGeom>
            <a:solidFill>
              <a:srgbClr val="D9D9D9">
                <a:alpha val="30000"/>
              </a:srgbClr>
            </a:solidFill>
            <a:ln w="12700">
              <a:solidFill>
                <a:srgbClr val="D9D9D9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zh-CN" altLang="en-US" b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437391" y="1840435"/>
              <a:ext cx="647700" cy="2628900"/>
            </a:xfrm>
            <a:prstGeom prst="rect">
              <a:avLst/>
            </a:prstGeom>
            <a:solidFill>
              <a:srgbClr val="D9D9D9">
                <a:alpha val="30000"/>
              </a:srgbClr>
            </a:solidFill>
            <a:ln w="12700">
              <a:solidFill>
                <a:srgbClr val="D9D9D9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zh-CN" altLang="en-US" b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837065" y="1840433"/>
              <a:ext cx="334879" cy="2628901"/>
            </a:xfrm>
            <a:prstGeom prst="rect">
              <a:avLst/>
            </a:prstGeom>
            <a:solidFill>
              <a:srgbClr val="D9D9D9">
                <a:alpha val="30000"/>
              </a:srgbClr>
            </a:solidFill>
            <a:ln w="12700">
              <a:solidFill>
                <a:srgbClr val="D9D9D9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zh-CN" altLang="en-US" b="1">
                <a:solidFill>
                  <a:prstClr val="white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769388" y="3591198"/>
              <a:ext cx="685800" cy="382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altLang="zh-CN" b="1" dirty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O</a:t>
              </a:r>
              <a:r>
                <a:rPr lang="en-US" altLang="zh-CN" b="1" baseline="-25000" dirty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2</a:t>
              </a:r>
              <a:r>
                <a:rPr lang="en-US" altLang="zh-CN" b="1" dirty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B</a:t>
              </a:r>
              <a:endPara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714466" y="3591198"/>
              <a:ext cx="685800" cy="382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altLang="zh-CN" b="1" dirty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H</a:t>
              </a:r>
              <a:r>
                <a:rPr lang="en-US" altLang="zh-CN" b="1" baseline="-25000" dirty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2</a:t>
              </a:r>
              <a:r>
                <a:rPr lang="en-US" altLang="zh-CN" b="1" dirty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O</a:t>
              </a:r>
              <a:endPara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442647" y="1840433"/>
              <a:ext cx="685800" cy="382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altLang="zh-CN" b="1" dirty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O</a:t>
              </a:r>
              <a:r>
                <a:rPr lang="en-US" altLang="zh-CN" b="1" baseline="-25000" dirty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2</a:t>
              </a:r>
              <a:r>
                <a:rPr lang="en-US" altLang="zh-CN" b="1" dirty="0">
                  <a:solidFill>
                    <a:prstClr val="black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A</a:t>
              </a:r>
              <a:endParaRPr lang="zh-CN" altLang="en-US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46002" y="5539629"/>
            <a:ext cx="12023035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Aft>
                <a:spcPct val="0"/>
              </a:spcAft>
              <a:buSzPct val="90000"/>
              <a:defRPr/>
            </a:pP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The radiance spectra clearly show multiple absorption lines, with high data quality suitable for SIF retrieval</a:t>
            </a:r>
            <a:r>
              <a:rPr lang="en-US" sz="20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.</a:t>
            </a:r>
            <a:endParaRPr lang="en-US" sz="20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/>
          <p:nvPr/>
        </p:nvSpPr>
        <p:spPr bwMode="auto">
          <a:xfrm>
            <a:off x="63208" y="1249884"/>
            <a:ext cx="11951104" cy="55472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>
            <a:noAutofit/>
          </a:bodyPr>
          <a:lstStyle>
            <a:lvl1pPr marL="342900" indent="-342900" algn="l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algn="l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algn="l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algn="l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algn="l" eaLnBrk="0" hangingPunct="0"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buSzPct val="100000"/>
              <a:buFont typeface="Wingdings" panose="05000000000000000000" pitchFamily="2" charset="2"/>
              <a:buChar char="n"/>
              <a:defRPr/>
            </a:pPr>
            <a:r>
              <a:rPr lang="en-US" altLang="zh-CN" sz="22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Examples of observed radiance spectra from the Goumang’s hyperspectral payload</a:t>
            </a:r>
            <a:endParaRPr lang="en-US" altLang="zh-CN" sz="22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273.47976377952756,&quot;left&quot;:303.07708661417325,&quot;top&quot;:164.80905511811022,&quot;width&quot;:426.10149606299217}"/>
</p:tagLst>
</file>

<file path=ppt/tags/tag2.xml><?xml version="1.0" encoding="utf-8"?>
<p:tagLst xmlns:p="http://schemas.openxmlformats.org/presentationml/2006/main">
  <p:tag name="KSO_WM_DIAGRAM_VIRTUALLY_FRAME" val="{&quot;height&quot;:273.47976377952756,&quot;left&quot;:303.07708661417325,&quot;top&quot;:164.80905511811022,&quot;width&quot;:426.10149606299217}"/>
</p:tagLst>
</file>

<file path=ppt/tags/tag3.xml><?xml version="1.0" encoding="utf-8"?>
<p:tagLst xmlns:p="http://schemas.openxmlformats.org/presentationml/2006/main">
  <p:tag name="KSO_WM_DIAGRAM_VIRTUALLY_FRAME" val="{&quot;height&quot;:273.47976377952756,&quot;left&quot;:303.07708661417325,&quot;top&quot;:164.80905511811022,&quot;width&quot;:426.10149606299217}"/>
</p:tagLst>
</file>

<file path=ppt/tags/tag4.xml><?xml version="1.0" encoding="utf-8"?>
<p:tagLst xmlns:p="http://schemas.openxmlformats.org/presentationml/2006/main">
  <p:tag name="KSO_WM_DIAGRAM_VIRTUALLY_FRAME" val="{&quot;height&quot;:273.47976377952756,&quot;left&quot;:303.07708661417325,&quot;top&quot;:164.80905511811022,&quot;width&quot;:426.10149606299217}"/>
</p:tagLst>
</file>

<file path=ppt/tags/tag5.xml><?xml version="1.0" encoding="utf-8"?>
<p:tagLst xmlns:p="http://schemas.openxmlformats.org/presentationml/2006/main">
  <p:tag name="KSO_WM_DIAGRAM_VIRTUALLY_FRAME" val="{&quot;height&quot;:273.47976377952756,&quot;left&quot;:303.07708661417325,&quot;top&quot;:164.80905511811022,&quot;width&quot;:426.10149606299217}"/>
</p:tagLst>
</file>

<file path=ppt/tags/tag6.xml><?xml version="1.0" encoding="utf-8"?>
<p:tagLst xmlns:p="http://schemas.openxmlformats.org/presentationml/2006/main">
  <p:tag name="KSO_WM_DIAGRAM_VIRTUALLY_FRAME" val="{&quot;height&quot;:273.47976377952756,&quot;left&quot;:303.07708661417325,&quot;top&quot;:164.80905511811022,&quot;width&quot;:426.10149606299217}"/>
</p:tagLst>
</file>

<file path=ppt/tags/tag7.xml><?xml version="1.0" encoding="utf-8"?>
<p:tagLst xmlns:p="http://schemas.openxmlformats.org/presentationml/2006/main">
  <p:tag name="KSO_WM_DIAGRAM_VIRTUALLY_FRAME" val="{&quot;height&quot;:273.47976377952756,&quot;left&quot;:303.07708661417325,&quot;top&quot;:164.80905511811022,&quot;width&quot;:426.10149606299217}"/>
</p:tagLst>
</file>

<file path=ppt/tags/tag8.xml><?xml version="1.0" encoding="utf-8"?>
<p:tagLst xmlns:p="http://schemas.openxmlformats.org/presentationml/2006/main">
  <p:tag name="KSO_WM_DIAGRAM_VIRTUALLY_FRAME" val="{&quot;height&quot;:273.47976377952756,&quot;left&quot;:303.07708661417325,&quot;top&quot;:164.80905511811022,&quot;width&quot;:426.10149606299217}"/>
</p:tagLst>
</file>

<file path=ppt/tags/tag9.xml><?xml version="1.0" encoding="utf-8"?>
<p:tagLst xmlns:p="http://schemas.openxmlformats.org/presentationml/2006/main">
  <p:tag name="KSO_WM_DIAGRAM_VIRTUALLY_FRAME" val="{&quot;height&quot;:273.47976377952756,&quot;left&quot;:303.07708661417325,&quot;top&quot;:164.80905511811022,&quot;width&quot;:426.10149606299217}"/>
</p:tagLst>
</file>

<file path=ppt/theme/theme1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9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0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1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2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3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24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25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26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7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28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29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30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31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32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33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34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35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36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37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38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0.xml><?xml version="1.0" encoding="utf-8"?>
<a:theme xmlns:a="http://schemas.openxmlformats.org/drawingml/2006/main" name="39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40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41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42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43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44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45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46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47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48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anose="020B0600070205080204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- For ESA Official Use Only</Classification>
    <Issue_x0020_Date xmlns="ddc99d1b-0883-4f2c-a8e6-6d8ebaa0e5d6">2020-08-04T22:00:00+00:00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PKKMWAM5UKCP-1108600927-1303</_dlc_DocId>
    <_dlc_DocIdUrl xmlns="ddc99d1b-0883-4f2c-a8e6-6d8ebaa0e5d6">
      <Url>https://esateamsite.sso.esa.int/support/EOT2018/_layouts/15/DocIdRedir.aspx?ID=PKKMWAM5UKCP-1108600927-1303</Url>
      <Description>PKKMWAM5UKCP-1108600927-1303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0.xml><?xml version="1.0" encoding="utf-8"?>
<ds:datastoreItem xmlns:ds="http://schemas.openxmlformats.org/officeDocument/2006/customXml" ds:itemID="{548D79E0-F545-4A75-B39D-7B8AF1D9BA85}">
  <ds:schemaRefs/>
</ds:datastoreItem>
</file>

<file path=customXml/itemProps11.xml><?xml version="1.0" encoding="utf-8"?>
<ds:datastoreItem xmlns:ds="http://schemas.openxmlformats.org/officeDocument/2006/customXml" ds:itemID="{8E22279E-2C4C-4C93-8498-455A58D1433E}">
  <ds:schemaRefs/>
</ds:datastoreItem>
</file>

<file path=customXml/itemProps12.xml><?xml version="1.0" encoding="utf-8"?>
<ds:datastoreItem xmlns:ds="http://schemas.openxmlformats.org/officeDocument/2006/customXml" ds:itemID="{32253E4B-BB15-4AC1-82DB-CDDE390D8876}">
  <ds:schemaRefs/>
</ds:datastoreItem>
</file>

<file path=customXml/itemProps13.xml><?xml version="1.0" encoding="utf-8"?>
<ds:datastoreItem xmlns:ds="http://schemas.openxmlformats.org/officeDocument/2006/customXml" ds:itemID="{52B14A63-63A1-4694-A9CB-C52F3967F032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0</TotalTime>
  <Words>8611</Words>
  <Application>WPS 演示</Application>
  <PresentationFormat>Custom</PresentationFormat>
  <Paragraphs>494</Paragraphs>
  <Slides>33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49</vt:i4>
      </vt:variant>
      <vt:variant>
        <vt:lpstr>幻灯片标题</vt:lpstr>
      </vt:variant>
      <vt:variant>
        <vt:i4>33</vt:i4>
      </vt:variant>
    </vt:vector>
  </HeadingPairs>
  <TitlesOfParts>
    <vt:vector size="102" baseType="lpstr">
      <vt:lpstr>Arial</vt:lpstr>
      <vt:lpstr>宋体</vt:lpstr>
      <vt:lpstr>Wingdings</vt:lpstr>
      <vt:lpstr>Verdana</vt:lpstr>
      <vt:lpstr>MS PGothic</vt:lpstr>
      <vt:lpstr>Calibri</vt:lpstr>
      <vt:lpstr>微软雅黑</vt:lpstr>
      <vt:lpstr>Times New Roman</vt:lpstr>
      <vt:lpstr>黑体</vt:lpstr>
      <vt:lpstr>思源黑体 CN Heavy</vt:lpstr>
      <vt:lpstr>阿里巴巴普惠体 H</vt:lpstr>
      <vt:lpstr>Cambria</vt:lpstr>
      <vt:lpstr>Arial Unicode MS</vt:lpstr>
      <vt:lpstr>Cambria Math</vt:lpstr>
      <vt:lpstr>MS Mincho</vt:lpstr>
      <vt:lpstr>Segoe Print</vt:lpstr>
      <vt:lpstr>Calibri</vt:lpstr>
      <vt:lpstr>DejaVu Sans</vt:lpstr>
      <vt:lpstr>Arial Black</vt:lpstr>
      <vt:lpstr>隶书</vt:lpstr>
      <vt:lpstr>ESA_Presentation_CLEAR</vt:lpstr>
      <vt:lpstr>1_ESA_Presentation_CLEAR</vt:lpstr>
      <vt:lpstr>2_ESA_Presentation_CLEAR</vt:lpstr>
      <vt:lpstr>3_ESA_Presentation_CLEAR</vt:lpstr>
      <vt:lpstr>4_ESA_Presentation_CLEAR</vt:lpstr>
      <vt:lpstr>5_ESA_Presentation_CLEAR</vt:lpstr>
      <vt:lpstr>6_ESA_Presentation_CLEAR</vt:lpstr>
      <vt:lpstr>7_ESA_Presentation_CLEAR</vt:lpstr>
      <vt:lpstr>8_ESA_Presentation_CLEAR</vt:lpstr>
      <vt:lpstr>9_ESA_Presentation_CLEAR</vt:lpstr>
      <vt:lpstr>10_ESA_Presentation_CLEAR</vt:lpstr>
      <vt:lpstr>11_ESA_Presentation_CLEAR</vt:lpstr>
      <vt:lpstr>12_ESA_Presentation_CLEAR</vt:lpstr>
      <vt:lpstr>13_ESA_Presentation_CLEAR</vt:lpstr>
      <vt:lpstr>14_ESA_Presentation_CLEAR</vt:lpstr>
      <vt:lpstr>15_ESA_Presentation_CLEAR</vt:lpstr>
      <vt:lpstr>16_ESA_Presentation_CLEAR</vt:lpstr>
      <vt:lpstr>17_ESA_Presentation_CLEAR</vt:lpstr>
      <vt:lpstr>18_ESA_Presentation_CLEAR</vt:lpstr>
      <vt:lpstr>19_ESA_Presentation_CLEAR</vt:lpstr>
      <vt:lpstr>20_ESA_Presentation_CLEAR</vt:lpstr>
      <vt:lpstr>21_ESA_Presentation_CLEAR</vt:lpstr>
      <vt:lpstr>22_ESA_Presentation_CLEAR</vt:lpstr>
      <vt:lpstr>23_ESA_Presentation_CLEAR</vt:lpstr>
      <vt:lpstr>24_ESA_Presentation_CLEAR</vt:lpstr>
      <vt:lpstr>25_ESA_Presentation_CLEAR</vt:lpstr>
      <vt:lpstr>26_ESA_Presentation_CLEAR</vt:lpstr>
      <vt:lpstr>27_ESA_Presentation_CLEAR</vt:lpstr>
      <vt:lpstr>28_ESA_Presentation_CLEAR</vt:lpstr>
      <vt:lpstr>29_ESA_Presentation_CLEAR</vt:lpstr>
      <vt:lpstr>30_ESA_Presentation_CLEAR</vt:lpstr>
      <vt:lpstr>31_ESA_Presentation_CLEAR</vt:lpstr>
      <vt:lpstr>32_ESA_Presentation_CLEAR</vt:lpstr>
      <vt:lpstr>33_ESA_Presentation_CLEAR</vt:lpstr>
      <vt:lpstr>34_ESA_Presentation_CLEAR</vt:lpstr>
      <vt:lpstr>35_ESA_Presentation_CLEAR</vt:lpstr>
      <vt:lpstr>36_ESA_Presentation_CLEAR</vt:lpstr>
      <vt:lpstr>37_ESA_Presentation_CLEAR</vt:lpstr>
      <vt:lpstr>38_ESA_Presentation_CLEAR</vt:lpstr>
      <vt:lpstr>39_ESA_Presentation_CLEAR</vt:lpstr>
      <vt:lpstr>40_ESA_Presentation_CLEAR</vt:lpstr>
      <vt:lpstr>41_ESA_Presentation_CLEAR</vt:lpstr>
      <vt:lpstr>42_ESA_Presentation_CLEAR</vt:lpstr>
      <vt:lpstr>43_ESA_Presentation_CLEAR</vt:lpstr>
      <vt:lpstr>44_ESA_Presentation_CLEAR</vt:lpstr>
      <vt:lpstr>45_ESA_Presentation_CLEAR</vt:lpstr>
      <vt:lpstr>46_ESA_Presentation_CLEAR</vt:lpstr>
      <vt:lpstr>47_ESA_Presentation_CLEAR</vt:lpstr>
      <vt:lpstr>48_ESA_Presentation_CLEAR</vt:lpstr>
      <vt:lpstr>PowerPoint 演示文稿</vt:lpstr>
      <vt:lpstr>Outline</vt:lpstr>
      <vt:lpstr>1. Vegetation Photosynthesis</vt:lpstr>
      <vt:lpstr>1. Vegetation Photosynthesis</vt:lpstr>
      <vt:lpstr>1. Satellite-Based SIF</vt:lpstr>
      <vt:lpstr>1. China's Carbon Sink Monitoring Enters the Space-Based Era: the “Goumang” Satellite</vt:lpstr>
      <vt:lpstr>1. Hyperspectral payload parameters of Goumang</vt:lpstr>
      <vt:lpstr>1.4  Observation of SIFIS on Goumang </vt:lpstr>
      <vt:lpstr>2.1 Satellite-based retrieval methods for SIF</vt:lpstr>
      <vt:lpstr>Outline</vt:lpstr>
      <vt:lpstr>2.1 Satellite-based retrieval methods for SIF</vt:lpstr>
      <vt:lpstr>2.1 Satellite-based retrieval methods for SIF</vt:lpstr>
      <vt:lpstr>2.2 Global Retrieval of SIF— Monthly Spatial Distribution Map</vt:lpstr>
      <vt:lpstr>2.2 Global Retrieval of SIF— Spatial Distribution Map</vt:lpstr>
      <vt:lpstr>2.2 Global Retrieval of SIF— Comparison between SIFIS SIF and flux tower GPP</vt:lpstr>
      <vt:lpstr>2.2 Global Retrieval of SIF— Comparison between SIF and NIRvR</vt:lpstr>
      <vt:lpstr>2.3 Comparison of Goumang SIF with other satellite products</vt:lpstr>
      <vt:lpstr>2.3 Comparison of Goumang SIF with other satellite products</vt:lpstr>
      <vt:lpstr>2.3 Comparison of Goumang SIF with other satellite products</vt:lpstr>
      <vt:lpstr>Outline</vt:lpstr>
      <vt:lpstr>3.1 Satellite-Airborne-Ground Experiments for  Satellite SIF</vt:lpstr>
      <vt:lpstr>3.1 Satellite-Airborne-Ground Experiment—Manned Flight Plan</vt:lpstr>
      <vt:lpstr>3.1 Satellite-Airborne-Ground Experiment—UAV and Tower Observation Location Selection</vt:lpstr>
      <vt:lpstr>3.1 Satellite-Airborne-Ground Experiment—UAV and Tower Data Acquisition</vt:lpstr>
      <vt:lpstr>3.2 Drone and Tower-Based—SIF Retrieval Comparison</vt:lpstr>
      <vt:lpstr>3.3 Airbone Remote Sensing— IBIS Hyperspectral Data</vt:lpstr>
      <vt:lpstr>3.3 Airborne Remote Sensing vs UAV Hyperspectral Platforms</vt:lpstr>
      <vt:lpstr>3.3 Airbone Remote Sensing—Remote Sensing Retrieval of SIF</vt:lpstr>
      <vt:lpstr>3.3 Airbone Remote Sensing—SIF Spatial Mapping</vt:lpstr>
      <vt:lpstr>3.3 Airbone Remote Sensing</vt:lpstr>
      <vt:lpstr>3.4 Dataset</vt:lpstr>
      <vt:lpstr>4.  Future Prospects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Ulla</dc:creator>
  <cp:lastModifiedBy>dell</cp:lastModifiedBy>
  <cp:revision>67</cp:revision>
  <cp:lastPrinted>2008-08-26T16:26:00Z</cp:lastPrinted>
  <dcterms:created xsi:type="dcterms:W3CDTF">2026-02-06T10:02:00Z</dcterms:created>
  <dcterms:modified xsi:type="dcterms:W3CDTF">2026-03-05T07:32:11Z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user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2020-08-05T23:00:00Z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5f0bab48-4ce0-4eab-83cc-d71b5b88219f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PKKMWAM5UKCP-1108600927-1303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  <property fmtid="{D5CDD505-2E9C-101B-9397-08002B2CF9AE}" pid="42" name="ICV">
    <vt:lpwstr>D385AB913A23467690BD75886C75F196_13</vt:lpwstr>
  </property>
  <property fmtid="{D5CDD505-2E9C-101B-9397-08002B2CF9AE}" pid="43" name="KSOProductBuildVer">
    <vt:lpwstr>2052-12.1.0.25225</vt:lpwstr>
  </property>
</Properties>
</file>