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225338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ndig, Juliane (j.bendig@fz-juelich.de)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99" autoAdjust="0"/>
  </p:normalViewPr>
  <p:slideViewPr>
    <p:cSldViewPr snapToGrid="0">
      <p:cViewPr>
        <p:scale>
          <a:sx n="60" d="100"/>
          <a:sy n="60" d="100"/>
        </p:scale>
        <p:origin x="22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Folie mittels Klicken verschieben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20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Format der Notizen mittels Klicken bearbeiten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&lt;Kopfzeile&gt;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&lt;Datum/Uhrzeit&gt;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&lt;Fußzeile&gt;</a:t>
            </a:r>
          </a:p>
        </p:txBody>
      </p:sp>
      <p:sp>
        <p:nvSpPr>
          <p:cNvPr id="55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148D6C6C-E335-4D75-8759-4EC4CB0048FC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‹#›</a:t>
            </a:fld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760" y="693720"/>
            <a:ext cx="6164640" cy="3456360"/>
          </a:xfrm>
          <a:prstGeom prst="rect">
            <a:avLst/>
          </a:prstGeom>
          <a:ln w="0">
            <a:noFill/>
          </a:ln>
        </p:spPr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905040" y="4435560"/>
            <a:ext cx="5191560" cy="4150080"/>
          </a:xfrm>
          <a:prstGeom prst="rect">
            <a:avLst/>
          </a:prstGeom>
          <a:noFill/>
          <a:ln w="9360">
            <a:noFill/>
          </a:ln>
        </p:spPr>
        <p:txBody>
          <a:bodyPr lIns="86040" tIns="43200" rIns="86040" bIns="43200" numCol="1" spcCol="0" anchor="t">
            <a:noAutofit/>
          </a:bodyPr>
          <a:lstStyle/>
          <a:p>
            <a:pPr indent="0">
              <a:buNone/>
            </a:pPr>
            <a:endParaRPr lang="en-GB" sz="1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sldNum" idx="4"/>
          </p:nvPr>
        </p:nvSpPr>
        <p:spPr>
          <a:xfrm>
            <a:off x="3995640" y="8871120"/>
            <a:ext cx="3005640" cy="406800"/>
          </a:xfrm>
          <a:prstGeom prst="rect">
            <a:avLst/>
          </a:prstGeom>
          <a:noFill/>
          <a:ln w="9360">
            <a:noFill/>
          </a:ln>
        </p:spPr>
        <p:txBody>
          <a:bodyPr lIns="86040" tIns="43200" rIns="86040" bIns="43200" numCol="1" spcCol="0" anchor="b">
            <a:noAutofit/>
          </a:bodyPr>
          <a:lstStyle>
            <a:lvl1pPr indent="0" algn="r" defTabSz="861840">
              <a:lnSpc>
                <a:spcPct val="100000"/>
              </a:lnSpc>
              <a:buNone/>
              <a:tabLst>
                <a:tab pos="0" algn="l"/>
              </a:tabLst>
              <a:defRPr lang="en-GB" sz="1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+mn-ea"/>
              </a:defRPr>
            </a:lvl1pPr>
          </a:lstStyle>
          <a:p>
            <a:pPr indent="0" algn="r" defTabSz="861840">
              <a:lnSpc>
                <a:spcPct val="100000"/>
              </a:lnSpc>
              <a:buNone/>
              <a:tabLst>
                <a:tab pos="0" algn="l"/>
              </a:tabLst>
            </a:pPr>
            <a:fld id="{E4947091-9E62-4880-81B5-2D97E1C712E7}" type="slidenum">
              <a:rPr lang="en-GB" sz="1100" b="0" u="none" strike="noStrike">
                <a:solidFill>
                  <a:schemeClr val="dk1"/>
                </a:solidFill>
                <a:effectLst/>
                <a:uFillTx/>
                <a:latin typeface="Verdana"/>
                <a:ea typeface="+mn-ea"/>
              </a:rPr>
              <a:t>1</a:t>
            </a:fld>
            <a:endParaRPr lang="de-DE" sz="11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812800"/>
            <a:ext cx="7134225" cy="4002088"/>
          </a:xfrm>
          <a:prstGeom prst="rect">
            <a:avLst/>
          </a:prstGeom>
          <a:ln w="0">
            <a:noFill/>
          </a:ln>
        </p:spPr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1520" cy="480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400" b="1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Agriculture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Selhausen /Campus Klein Altendorf (FZJ): Monitored crop sites with FloX  &amp; EC-Towers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Reinshof (UniGö): FLUXNET agricultural site with ICOS flux tower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Heydenhof (GFZ): Large-scale crop fields with HYPSTAR &amp; UAV hyperspectral data 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74560" cy="52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FD9E94D-C6D4-4A2F-8F2D-8BF46D5AC0A9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3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812800"/>
            <a:ext cx="7134225" cy="4002088"/>
          </a:xfrm>
          <a:prstGeom prst="rect">
            <a:avLst/>
          </a:prstGeom>
          <a:ln w="0">
            <a:noFill/>
          </a:ln>
        </p:spPr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1520" cy="480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de-DE" sz="1400" b="1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Forest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ECOSENSE (UniFr): Mixed forest with 45m EC tower &amp; continuous FloX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Leinefelde (UniGrö): Homogeneours beech forest, long-term flux measurements 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Auwald (LU): Floodplain forest with canopy crane &amp; crane-mounted FloX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Wandeforst (GFZ): Mixed forest with hyperspectral monitoring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</a:rPr>
              <a:t>Hakel (JKI): Oak-hornbeam forest reserve for structural validation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74560" cy="52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5161CCD-08B6-4412-AEDD-85D91FADC502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5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09550" y="812800"/>
            <a:ext cx="7134225" cy="4002088"/>
          </a:xfrm>
          <a:prstGeom prst="rect">
            <a:avLst/>
          </a:prstGeom>
          <a:ln w="0">
            <a:noFill/>
          </a:ln>
        </p:spPr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1520" cy="480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de-DE" sz="1200" b="1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SIF Retrieval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O2-A-based SIF retrieval framework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Application to HyPlant &amp; DESIS airborne and satellite data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Consideration of measurement errors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Estimation of retrieval uncertainties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Comparison with FLEX SIF products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de-DE" sz="1200" b="1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TROPOMI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Use of Sentinel-5P SIF time series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Large validation areas (10 x 10 km) 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Support from Sentinel-2 data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Analysis of radiation and vegetation effects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Comparison with FLEX products </a:t>
            </a:r>
            <a:br>
              <a:rPr sz="1200"/>
            </a:br>
            <a:r>
              <a:rPr lang="de-DE" sz="1200" b="0" u="none" strike="noStrike">
                <a:solidFill>
                  <a:srgbClr val="8197A6"/>
                </a:solidFill>
                <a:effectLst/>
                <a:uFillTx/>
                <a:latin typeface="+mn-lt"/>
                <a:ea typeface="MS PGothic"/>
              </a:rPr>
              <a:t> 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74560" cy="52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7B0C7FD-5674-48BD-B4C0-F973D78168F1}" type="slidenum">
              <a:rPr lang="de-DE" sz="1400" b="0" u="none" strike="noStrike">
                <a:solidFill>
                  <a:srgbClr val="FFFFFF"/>
                </a:solidFill>
                <a:effectLst/>
                <a:uFillTx/>
                <a:latin typeface="Calibri"/>
              </a:rPr>
              <a:t>9</a:t>
            </a:fld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page"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>
          <a:blip r:embed="rId3"/>
          <a:stretch/>
        </p:blipFill>
        <p:spPr>
          <a:xfrm>
            <a:off x="0" y="0"/>
            <a:ext cx="12216240" cy="99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5" name="Text Box 38"/>
          <p:cNvSpPr/>
          <p:nvPr/>
        </p:nvSpPr>
        <p:spPr>
          <a:xfrm>
            <a:off x="221400" y="6202800"/>
            <a:ext cx="11232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6" name="Text Box 34"/>
          <p:cNvSpPr/>
          <p:nvPr/>
        </p:nvSpPr>
        <p:spPr>
          <a:xfrm>
            <a:off x="8204400" y="6202800"/>
            <a:ext cx="374220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6E6C3E0E-AF43-4A31-B0F7-896493361FE8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‹#›</a:t>
            </a:fld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7" name="Picture 37"/>
          <p:cNvPicPr/>
          <p:nvPr/>
        </p:nvPicPr>
        <p:blipFill>
          <a:blip r:embed="rId4"/>
          <a:stretch/>
        </p:blipFill>
        <p:spPr>
          <a:xfrm>
            <a:off x="10343160" y="6585840"/>
            <a:ext cx="1627920" cy="9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Picture 36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0" y="6457680"/>
            <a:ext cx="10150920" cy="42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3"/>
          <p:cNvPicPr/>
          <p:nvPr/>
        </p:nvPicPr>
        <p:blipFill>
          <a:blip r:embed="rId7"/>
          <a:stretch/>
        </p:blipFill>
        <p:spPr>
          <a:xfrm>
            <a:off x="10331640" y="-216000"/>
            <a:ext cx="2084760" cy="130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0" name="Straight Connector 4"/>
          <p:cNvCxnSpPr/>
          <p:nvPr/>
        </p:nvCxnSpPr>
        <p:spPr>
          <a:xfrm>
            <a:off x="216000" y="6472800"/>
            <a:ext cx="11745000" cy="900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sp>
        <p:nvSpPr>
          <p:cNvPr id="11" name="PlaceHolder 1"/>
          <p:cNvSpPr>
            <a:spLocks noGrp="1"/>
          </p:cNvSpPr>
          <p:nvPr>
            <p:ph type="title" hasCustomPrompt="1"/>
          </p:nvPr>
        </p:nvSpPr>
        <p:spPr>
          <a:xfrm>
            <a:off x="118440" y="4888440"/>
            <a:ext cx="11856600" cy="69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NAME YOUR PRESENTATION</a:t>
            </a:r>
          </a:p>
        </p:txBody>
      </p:sp>
      <p:sp>
        <p:nvSpPr>
          <p:cNvPr id="12" name="Text Box 27"/>
          <p:cNvSpPr/>
          <p:nvPr/>
        </p:nvSpPr>
        <p:spPr>
          <a:xfrm>
            <a:off x="844560" y="642924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cxnSp>
        <p:nvCxnSpPr>
          <p:cNvPr id="13" name="Straight Connector 64"/>
          <p:cNvCxnSpPr/>
          <p:nvPr/>
        </p:nvCxnSpPr>
        <p:spPr>
          <a:xfrm>
            <a:off x="221760" y="6422760"/>
            <a:ext cx="11777040" cy="9000"/>
          </a:xfrm>
          <a:prstGeom prst="straightConnector1">
            <a:avLst/>
          </a:prstGeom>
          <a:ln w="0">
            <a:solidFill>
              <a:srgbClr val="FEFFFF"/>
            </a:solidFill>
          </a:ln>
        </p:spPr>
      </p:cxnSp>
      <p:cxnSp>
        <p:nvCxnSpPr>
          <p:cNvPr id="14" name="Straight Connector 152"/>
          <p:cNvCxnSpPr/>
          <p:nvPr/>
        </p:nvCxnSpPr>
        <p:spPr>
          <a:xfrm>
            <a:off x="65160" y="4755960"/>
            <a:ext cx="11777400" cy="9000"/>
          </a:xfrm>
          <a:prstGeom prst="straightConnector1">
            <a:avLst/>
          </a:prstGeom>
          <a:ln w="0">
            <a:solidFill>
              <a:srgbClr val="FEFFFF"/>
            </a:solidFill>
          </a:ln>
        </p:spPr>
      </p:cxnSp>
      <p:sp>
        <p:nvSpPr>
          <p:cNvPr id="15" name="Text Box 24"/>
          <p:cNvSpPr/>
          <p:nvPr/>
        </p:nvSpPr>
        <p:spPr>
          <a:xfrm>
            <a:off x="11829960" y="5406840"/>
            <a:ext cx="222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6" name="Text Box 25"/>
          <p:cNvSpPr/>
          <p:nvPr/>
        </p:nvSpPr>
        <p:spPr>
          <a:xfrm>
            <a:off x="11808000" y="6156720"/>
            <a:ext cx="2224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7" name="Text Box 99"/>
          <p:cNvSpPr/>
          <p:nvPr/>
        </p:nvSpPr>
        <p:spPr>
          <a:xfrm>
            <a:off x="11125080" y="5811840"/>
            <a:ext cx="905400" cy="20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8" name="Text Box 58"/>
          <p:cNvSpPr/>
          <p:nvPr/>
        </p:nvSpPr>
        <p:spPr>
          <a:xfrm>
            <a:off x="223200" y="6208920"/>
            <a:ext cx="6697800" cy="21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90000" bIns="45000" anchor="b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ESA UNCLASSIFIED - For ESA Official Use Only</a:t>
            </a:r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19" name="Text Box 34"/>
          <p:cNvSpPr/>
          <p:nvPr/>
        </p:nvSpPr>
        <p:spPr>
          <a:xfrm>
            <a:off x="11664360" y="6202800"/>
            <a:ext cx="28224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DC157CC0-43BD-4F06-BF7E-62FBEB035B3A}" type="slidenum"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‹#›</a:t>
            </a:fld>
            <a:endParaRPr lang="de-DE" sz="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pic>
        <p:nvPicPr>
          <p:cNvPr id="20" name="Picture 62"/>
          <p:cNvPicPr/>
          <p:nvPr/>
        </p:nvPicPr>
        <p:blipFill>
          <a:blip r:embed="rId7"/>
          <a:stretch/>
        </p:blipFill>
        <p:spPr>
          <a:xfrm>
            <a:off x="10331640" y="-216000"/>
            <a:ext cx="2084760" cy="130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" name="Picture 5"/>
          <p:cNvPicPr/>
          <p:nvPr/>
        </p:nvPicPr>
        <p:blipFill>
          <a:blip r:embed="rId8"/>
          <a:stretch/>
        </p:blipFill>
        <p:spPr>
          <a:xfrm>
            <a:off x="10342800" y="6584400"/>
            <a:ext cx="1632240" cy="9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" name="Picture 45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0" y="6457680"/>
            <a:ext cx="10150920" cy="42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" name="TextBox 1"/>
          <p:cNvSpPr/>
          <p:nvPr/>
        </p:nvSpPr>
        <p:spPr>
          <a:xfrm>
            <a:off x="1019520" y="728280"/>
            <a:ext cx="9850680" cy="122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3200" b="1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FLEX-Fluorescence 2026 Workshop</a:t>
            </a:r>
            <a:br>
              <a:rPr sz="2800"/>
            </a:br>
            <a:r>
              <a:rPr lang="en-GB" sz="2400" b="0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03 – 06 March |</a:t>
            </a:r>
            <a:r>
              <a:rPr lang="en-GB" sz="2400" b="1" u="none" strike="noStrike">
                <a:solidFill>
                  <a:schemeClr val="lt1"/>
                </a:solidFill>
                <a:effectLst/>
                <a:uFillTx/>
                <a:latin typeface="Verdana"/>
              </a:rPr>
              <a:t> Bonn University, Germany </a:t>
            </a:r>
            <a:endParaRPr lang="de-DE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  <a:p>
            <a:pPr algn="ctr" defTabSz="914400">
              <a:lnSpc>
                <a:spcPct val="100000"/>
              </a:lnSpc>
              <a:tabLst>
                <a:tab pos="0" algn="l"/>
              </a:tabLst>
            </a:pPr>
            <a:endParaRPr lang="de-DE" sz="2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10920" y="1604520"/>
            <a:ext cx="10993680" cy="3968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marL="432000" indent="-324000" defTabSz="914400">
              <a:lnSpc>
                <a:spcPct val="119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1pPr>
            <a:lvl2pPr marL="864000" lvl="1" indent="-324000" defTabSz="914400">
              <a:lnSpc>
                <a:spcPct val="119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2pPr>
            <a:lvl3pPr marL="1296000" lvl="2" indent="-288000" defTabSz="914400">
              <a:lnSpc>
                <a:spcPct val="119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3pPr>
            <a:lvl4pPr marL="1728000" lvl="3" indent="-216000" defTabSz="914400">
              <a:lnSpc>
                <a:spcPct val="119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4pPr>
            <a:lvl5pPr marL="2160000" lvl="4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5pPr>
            <a:lvl6pPr marL="2592000" lvl="5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6pPr>
            <a:lvl7pPr marL="3024000" lvl="6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  <a:def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defTabSz="914400">
              <a:lnSpc>
                <a:spcPct val="119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 defTabSz="914400">
              <a:lnSpc>
                <a:spcPct val="119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Zweite Gliederungsebene</a:t>
            </a:r>
          </a:p>
          <a:p>
            <a:pPr marL="1296000" lvl="2" indent="-288000" defTabSz="914400">
              <a:lnSpc>
                <a:spcPct val="119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Dritte Gliederungsebene</a:t>
            </a:r>
          </a:p>
          <a:p>
            <a:pPr marL="1728000" lvl="3" indent="-216000" defTabSz="914400">
              <a:lnSpc>
                <a:spcPct val="119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Vierte Gliederungsebene</a:t>
            </a:r>
          </a:p>
          <a:p>
            <a:pPr marL="2160000" lvl="4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Fünfte Gliederungsebene</a:t>
            </a:r>
          </a:p>
          <a:p>
            <a:pPr marL="2592000" lvl="5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Sechste Gliederungsebene</a:t>
            </a:r>
          </a:p>
          <a:p>
            <a:pPr marL="3024000" lvl="6" indent="-216000" defTabSz="914400">
              <a:lnSpc>
                <a:spcPct val="119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Siebte Gliederungsebene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page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216240" cy="99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7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28" name="Text Box 38"/>
          <p:cNvSpPr/>
          <p:nvPr/>
        </p:nvSpPr>
        <p:spPr>
          <a:xfrm>
            <a:off x="221400" y="6202800"/>
            <a:ext cx="11232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9" name="Text Box 34"/>
          <p:cNvSpPr/>
          <p:nvPr/>
        </p:nvSpPr>
        <p:spPr>
          <a:xfrm>
            <a:off x="8204400" y="6202800"/>
            <a:ext cx="374220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8DB2DC89-07D1-413F-8605-6B670409037E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‹#›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0" name="Picture 37"/>
          <p:cNvPicPr/>
          <p:nvPr/>
        </p:nvPicPr>
        <p:blipFill>
          <a:blip r:embed="rId3"/>
          <a:stretch/>
        </p:blipFill>
        <p:spPr>
          <a:xfrm>
            <a:off x="10343160" y="6585840"/>
            <a:ext cx="1627920" cy="9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Picture 3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6457680"/>
            <a:ext cx="10150920" cy="42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2" name="Picture 3"/>
          <p:cNvPicPr/>
          <p:nvPr/>
        </p:nvPicPr>
        <p:blipFill>
          <a:blip r:embed="rId6"/>
          <a:stretch/>
        </p:blipFill>
        <p:spPr>
          <a:xfrm>
            <a:off x="10331640" y="-216000"/>
            <a:ext cx="2084760" cy="130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3" name="Straight Connector 4"/>
          <p:cNvCxnSpPr/>
          <p:nvPr/>
        </p:nvCxnSpPr>
        <p:spPr>
          <a:xfrm>
            <a:off x="216000" y="6472800"/>
            <a:ext cx="11745000" cy="900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pic>
        <p:nvPicPr>
          <p:cNvPr id="3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12216240" cy="99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192600" y="1096560"/>
            <a:ext cx="11755800" cy="531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Click to edit Master text styles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Second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Third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Fourth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Fifth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37" name="Picture 8"/>
          <p:cNvPicPr/>
          <p:nvPr/>
        </p:nvPicPr>
        <p:blipFill>
          <a:blip r:embed="rId6"/>
          <a:stretch/>
        </p:blipFill>
        <p:spPr>
          <a:xfrm>
            <a:off x="10331640" y="-216000"/>
            <a:ext cx="2084760" cy="130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8" name="Straight Connector 9"/>
          <p:cNvCxnSpPr/>
          <p:nvPr/>
        </p:nvCxnSpPr>
        <p:spPr>
          <a:xfrm>
            <a:off x="216000" y="6472800"/>
            <a:ext cx="11745000" cy="900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sentation page 2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12216240" cy="99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1" name="Text Box DG"/>
          <p:cNvSpPr/>
          <p:nvPr/>
        </p:nvSpPr>
        <p:spPr>
          <a:xfrm>
            <a:off x="772920" y="447480"/>
            <a:ext cx="6697800" cy="20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386"/>
              </a:spcBef>
            </a:pPr>
            <a:endParaRPr lang="en-GB" sz="770" b="0" u="none" strike="noStrike">
              <a:solidFill>
                <a:schemeClr val="dk1"/>
              </a:solidFill>
              <a:effectLst/>
              <a:uFillTx/>
              <a:latin typeface="Verdana"/>
            </a:endParaRPr>
          </a:p>
        </p:txBody>
      </p:sp>
      <p:sp>
        <p:nvSpPr>
          <p:cNvPr id="42" name="Text Box 38"/>
          <p:cNvSpPr/>
          <p:nvPr/>
        </p:nvSpPr>
        <p:spPr>
          <a:xfrm>
            <a:off x="221400" y="6202800"/>
            <a:ext cx="11232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400"/>
              </a:spcBef>
            </a:pPr>
            <a:r>
              <a:rPr lang="en-GB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 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" name="Text Box 34"/>
          <p:cNvSpPr/>
          <p:nvPr/>
        </p:nvSpPr>
        <p:spPr>
          <a:xfrm>
            <a:off x="8204400" y="6202800"/>
            <a:ext cx="3742200" cy="20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0" bIns="45000" anchor="t" anchorCtr="1">
            <a:spAutoFit/>
          </a:bodyPr>
          <a:lstStyle/>
          <a:p>
            <a:pPr algn="r" defTabSz="914400">
              <a:lnSpc>
                <a:spcPct val="100000"/>
              </a:lnSpc>
              <a:spcBef>
                <a:spcPts val="400"/>
              </a:spcBef>
            </a:pPr>
            <a:r>
              <a:rPr lang="it-IT" sz="8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 </a:t>
            </a:r>
            <a:fld id="{7C573441-0E4A-41AA-9359-D9CDF04861EB}" type="slidenum">
              <a:rPr lang="it-IT" sz="800" b="0" u="none" strike="noStrike">
                <a:solidFill>
                  <a:srgbClr val="8197A6"/>
                </a:solidFill>
                <a:effectLst/>
                <a:uFillTx/>
                <a:latin typeface="Arial"/>
              </a:rPr>
              <a:t>‹#›</a:t>
            </a:fld>
            <a:endParaRPr lang="de-DE" sz="8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4" name="Picture 37"/>
          <p:cNvPicPr/>
          <p:nvPr/>
        </p:nvPicPr>
        <p:blipFill>
          <a:blip r:embed="rId3"/>
          <a:stretch/>
        </p:blipFill>
        <p:spPr>
          <a:xfrm>
            <a:off x="10343160" y="6585840"/>
            <a:ext cx="1627920" cy="9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5" name="Picture 3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0" y="6457680"/>
            <a:ext cx="10150920" cy="42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6" name="Picture 3"/>
          <p:cNvPicPr/>
          <p:nvPr/>
        </p:nvPicPr>
        <p:blipFill>
          <a:blip r:embed="rId6"/>
          <a:stretch/>
        </p:blipFill>
        <p:spPr>
          <a:xfrm>
            <a:off x="10331640" y="-216000"/>
            <a:ext cx="2084760" cy="13050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7" name="Straight Connector 4"/>
          <p:cNvCxnSpPr/>
          <p:nvPr/>
        </p:nvCxnSpPr>
        <p:spPr>
          <a:xfrm>
            <a:off x="216000" y="6472800"/>
            <a:ext cx="11745000" cy="9000"/>
          </a:xfrm>
          <a:prstGeom prst="straightConnector1">
            <a:avLst/>
          </a:prstGeom>
          <a:ln w="0">
            <a:solidFill>
              <a:srgbClr val="003249"/>
            </a:solidFill>
          </a:ln>
        </p:spPr>
      </p:cxnSp>
      <p:sp>
        <p:nvSpPr>
          <p:cNvPr id="48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219600" y="1107360"/>
            <a:ext cx="11755800" cy="531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Click to edit Master text styles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Second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Third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Fourth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rPr>
              <a:t>Fifth level</a:t>
            </a:r>
            <a:endParaRPr lang="en-US" sz="1800" b="0" u="none" strike="noStrike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9"/>
          <p:cNvSpPr/>
          <p:nvPr/>
        </p:nvSpPr>
        <p:spPr>
          <a:xfrm>
            <a:off x="0" y="4702680"/>
            <a:ext cx="11904480" cy="94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200" tIns="44280" rIns="88200" bIns="44280" numCol="1" spcCol="0" anchor="b">
            <a:spAutoFit/>
          </a:bodyPr>
          <a:lstStyle/>
          <a:p>
            <a:pPr algn="ctr" defTabSz="882000">
              <a:lnSpc>
                <a:spcPct val="100000"/>
              </a:lnSpc>
            </a:pPr>
            <a:r>
              <a:rPr lang="en-GB" sz="28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FLEXvalGER – in situ, UAV, Airborne &amp; Satellite Validation of FLEX L1C-L2C Products in Germany </a:t>
            </a:r>
            <a:endParaRPr lang="de-DE" sz="28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7" name="Text Box 24"/>
          <p:cNvSpPr/>
          <p:nvPr/>
        </p:nvSpPr>
        <p:spPr>
          <a:xfrm>
            <a:off x="6915600" y="5224320"/>
            <a:ext cx="511452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8" name="Text Box 25"/>
          <p:cNvSpPr/>
          <p:nvPr/>
        </p:nvSpPr>
        <p:spPr>
          <a:xfrm>
            <a:off x="6915600" y="5885640"/>
            <a:ext cx="51148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200" b="0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lang="de-DE" sz="12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59" name="Text Box 99"/>
          <p:cNvSpPr/>
          <p:nvPr/>
        </p:nvSpPr>
        <p:spPr>
          <a:xfrm>
            <a:off x="7288560" y="5590800"/>
            <a:ext cx="4741920" cy="208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endParaRPr lang="en-GB" sz="12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0" name="Rectangle 19"/>
          <p:cNvSpPr/>
          <p:nvPr/>
        </p:nvSpPr>
        <p:spPr>
          <a:xfrm>
            <a:off x="63000" y="5590800"/>
            <a:ext cx="119044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8200" tIns="44280" rIns="88200" bIns="44280" numCol="1" spcCol="0" anchor="b">
            <a:spAutoFit/>
          </a:bodyPr>
          <a:lstStyle/>
          <a:p>
            <a:pPr algn="ctr" defTabSz="882000">
              <a:lnSpc>
                <a:spcPct val="100000"/>
              </a:lnSpc>
            </a:pP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Bendig, J.; Bachmann, M.; Buffat, J.; Brede, B.; Burkart, A.; Carmona, E.; Chabrilat S.; Duveiller, G.; Goeritz, A.; Herold M.; Kleppert, I.;</a:t>
            </a:r>
            <a:r>
              <a:rPr lang="en-US" sz="1400" b="0" u="none" strike="noStrike" baseline="30000">
                <a:solidFill>
                  <a:schemeClr val="lt1"/>
                </a:solidFill>
                <a:effectLst/>
                <a:uFillTx/>
                <a:latin typeface="Calibri"/>
              </a:rPr>
              <a:t> </a:t>
            </a:r>
            <a:r>
              <a:rPr lang="en-US" sz="1400" b="0" u="none" strike="noStrike">
                <a:solidFill>
                  <a:schemeClr val="lt1"/>
                </a:solidFill>
                <a:effectLst/>
                <a:uFillTx/>
                <a:latin typeface="Calibri"/>
              </a:rPr>
              <a:t>Knohl, A.; Koehler, C.; Kuehl, K.; Lee, S.-C.; Magnabosco, D.; Markwitz, C.; Maier, S.; Meyerhoff P.; Milewski, R.; Pato, M.; Preidl, S.; Putzenlechner, B.; Rascher, U.; Richter, R.; Siegmann, B.; Storch, T.; Walz, S.; Wieneke S.</a:t>
            </a:r>
            <a:endParaRPr lang="de-DE" sz="1400" b="0" u="none" strike="noStrik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FLEX Products to be Validated</a:t>
            </a:r>
          </a:p>
        </p:txBody>
      </p:sp>
      <p:sp>
        <p:nvSpPr>
          <p:cNvPr id="127" name="PlaceHolder 2"/>
          <p:cNvSpPr/>
          <p:nvPr/>
        </p:nvSpPr>
        <p:spPr>
          <a:xfrm>
            <a:off x="4708440" y="5065200"/>
            <a:ext cx="6969600" cy="13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en-US" sz="14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TOA: top of atmosphere, LCC: Leaf Chlorophyll Content, LAI: Leaf Area Index, fAPAR: Fraction of absorbed PAR, fAPAR_chl: fAPAR by chlorophyll, APAR_chl: absorbed PAR by chlorophyll, fesc: escape fraction of fluorescence, LCARC: Leaf Carotenoid Content,  FQE: Fluorescence Quantum Efficiency</a:t>
            </a:r>
            <a:r>
              <a:rPr lang="de-DE" sz="14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, ETR: </a:t>
            </a:r>
            <a:r>
              <a:rPr lang="en-US" sz="1400" b="0" u="none" strike="noStrike">
                <a:solidFill>
                  <a:srgbClr val="003249"/>
                </a:solidFill>
                <a:effectLst/>
                <a:uFillTx/>
                <a:latin typeface="Arial"/>
                <a:ea typeface="MS PGothic"/>
              </a:rPr>
              <a:t>Electron Transport Rate (ETR), RED: Regulated Heat Dissipation (NPQ proxy), CWV: Columnar water vapor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624"/>
              </a:spcBef>
              <a:spcAft>
                <a:spcPts val="425"/>
              </a:spcAft>
              <a:tabLst>
                <a:tab pos="0" algn="l"/>
              </a:tabLst>
            </a:pPr>
            <a:endParaRPr lang="de-DE" sz="12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128" name="Table 1"/>
          <p:cNvGraphicFramePr/>
          <p:nvPr>
            <p:extLst>
              <p:ext uri="{D42A27DB-BD31-4B8C-83A1-F6EECF244321}">
                <p14:modId xmlns:p14="http://schemas.microsoft.com/office/powerpoint/2010/main" val="274694878"/>
              </p:ext>
            </p:extLst>
          </p:nvPr>
        </p:nvGraphicFramePr>
        <p:xfrm>
          <a:off x="379309" y="1219680"/>
          <a:ext cx="11466720" cy="3845520"/>
        </p:xfrm>
        <a:graphic>
          <a:graphicData uri="http://schemas.openxmlformats.org/drawingml/2006/table">
            <a:tbl>
              <a:tblPr/>
              <a:tblGrid>
                <a:gridCol w="982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7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7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0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Data type</a:t>
                      </a:r>
                      <a:endParaRPr lang="de-DE" sz="1800" b="0" u="none" strike="noStrike" dirty="0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FEFFFF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 kern="1200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  <a:ea typeface="+mn-ea"/>
                          <a:cs typeface="+mn-cs"/>
                        </a:rPr>
                        <a:t>Core Science</a:t>
                      </a:r>
                      <a:endParaRPr lang="de-DE" sz="1800" b="1" u="none" strike="noStrike" kern="1200" dirty="0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Supporting Science</a:t>
                      </a:r>
                      <a:endParaRPr lang="de-DE" sz="1800" b="0" u="none" strike="noStrike" dirty="0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dk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1" u="none" strike="noStrike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Experimental Science</a:t>
                      </a:r>
                      <a:endParaRPr lang="de-DE" sz="1800" b="0" u="none" strike="noStrike" dirty="0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FEFFFF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25200">
                      <a:solidFill>
                        <a:srgbClr val="FEFFFF"/>
                      </a:solidFill>
                      <a:prstDash val="solid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L1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TOA reflectance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C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FLORIS spec. central wavelength/FWHM</a:t>
                      </a:r>
                      <a:endParaRPr lang="de-DE" sz="1800" b="0" u="none" strike="noStrike" dirty="0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B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252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 rowSpan="4"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L2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FLORIS apparent reflectance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A,C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Direct/diffuse irradiance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 vMerge="1">
                  <a:txBody>
                    <a:bodyPr/>
                    <a:lstStyle/>
                    <a:p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SIF (O2A/B, peaks, peak positions, full spectrum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A,C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LCC, fAPAR fAPAR_chl, APAR_chl, LAI, LCARC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RED, ETR, PSI/PSII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00">
                <a:tc vMerge="1">
                  <a:txBody>
                    <a:bodyPr/>
                    <a:lstStyle/>
                    <a:p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Land surface temperature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FQE, fesc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A, C</a:t>
                      </a:r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00">
                <a:tc vMerge="1">
                  <a:txBody>
                    <a:bodyPr/>
                    <a:lstStyle/>
                    <a:p>
                      <a:endParaRPr lang="de-DE" sz="1800" b="0" u="none" strike="noStrik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marL="90000" marR="90000" marT="45000" marB="45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u="none" strike="noStrike">
                        <a:solidFill>
                          <a:schemeClr val="lt1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Aerosol optical thickness, CWV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Angstrom exponent, Asymmetry parameter</a:t>
                      </a:r>
                      <a:endParaRPr lang="de-DE" sz="1800" b="0" u="none" strike="noStrik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lang="en-US" sz="1800" b="0" u="none" strike="noStrike" dirty="0">
                          <a:solidFill>
                            <a:schemeClr val="lt1"/>
                          </a:solidFill>
                          <a:effectLst/>
                          <a:uFillTx/>
                          <a:latin typeface="Arial"/>
                        </a:rPr>
                        <a:t>A</a:t>
                      </a:r>
                      <a:endParaRPr lang="de-DE" sz="1800" b="0" u="none" strike="noStrike" dirty="0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>
                        <a:shade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9" name="PlaceHolder 2"/>
          <p:cNvSpPr/>
          <p:nvPr/>
        </p:nvSpPr>
        <p:spPr>
          <a:xfrm>
            <a:off x="0" y="5065200"/>
            <a:ext cx="4546080" cy="135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marL="228600"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Validation type (CEOS)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A: Direct validation (Satellite vs. in-situ comparison)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B: Indirect validation through numerical RTMs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defTabSz="914400">
              <a:lnSpc>
                <a:spcPct val="119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400" b="0" u="none" strike="noStrike">
                <a:solidFill>
                  <a:schemeClr val="dk1"/>
                </a:solidFill>
                <a:effectLst/>
                <a:uFillTx/>
                <a:latin typeface="Arial"/>
                <a:ea typeface="MS PGothic"/>
              </a:rPr>
              <a:t>C: Inter-comparison with space products 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FE65D6-4331-22BB-E010-97236776A808}"/>
              </a:ext>
            </a:extLst>
          </p:cNvPr>
          <p:cNvSpPr/>
          <p:nvPr/>
        </p:nvSpPr>
        <p:spPr>
          <a:xfrm>
            <a:off x="4445751" y="1084522"/>
            <a:ext cx="4206240" cy="4023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B3B334-5838-C3B6-BCD5-4169781CFAFD}"/>
              </a:ext>
            </a:extLst>
          </p:cNvPr>
          <p:cNvSpPr/>
          <p:nvPr/>
        </p:nvSpPr>
        <p:spPr>
          <a:xfrm>
            <a:off x="8616611" y="1084522"/>
            <a:ext cx="3291840" cy="4023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Unique data from FLEXvalGER</a:t>
            </a:r>
            <a:endParaRPr lang="en-GB" sz="3000" b="1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219600" y="1107360"/>
            <a:ext cx="11999160" cy="531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Multi-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scale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flourescence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data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Concurrent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Leaf,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tower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, UAV and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airborne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dirty="0" err="1">
                <a:solidFill>
                  <a:schemeClr val="tx1"/>
                </a:solidFill>
              </a:rPr>
              <a:t>Complemented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spectral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structural</a:t>
            </a:r>
            <a:r>
              <a:rPr lang="de-DE" dirty="0">
                <a:solidFill>
                  <a:schemeClr val="tx1"/>
                </a:solidFill>
              </a:rPr>
              <a:t>, &amp; in-situ </a:t>
            </a:r>
            <a:r>
              <a:rPr lang="de-DE" dirty="0" err="1">
                <a:solidFill>
                  <a:schemeClr val="tx1"/>
                </a:solidFill>
              </a:rPr>
              <a:t>reference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data</a:t>
            </a:r>
            <a:endParaRPr lang="de-DE" dirty="0">
              <a:solidFill>
                <a:schemeClr val="tx1"/>
              </a:solidFill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</a:rPr>
              <a:t>Spatial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</a:rPr>
              <a:t>scaling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</a:rPr>
              <a:t>to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</a:rPr>
              <a:t> FLEX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</a:rPr>
              <a:t>pixels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de-DE" b="1" dirty="0">
                <a:solidFill>
                  <a:schemeClr val="tx1"/>
                </a:solidFill>
              </a:rPr>
              <a:t>L2 </a:t>
            </a:r>
            <a:r>
              <a:rPr lang="de-DE" b="1" dirty="0" err="1">
                <a:solidFill>
                  <a:schemeClr val="tx1"/>
                </a:solidFill>
              </a:rPr>
              <a:t>novel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photosynthesis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parameters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FQE, ETR, RED,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APARchl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,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fesc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Cross-mission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datasets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tailored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for</a:t>
            </a:r>
            <a:r>
              <a:rPr lang="de-DE" sz="1800" b="1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FLEX </a:t>
            </a:r>
            <a:r>
              <a:rPr lang="de-DE" sz="1800" b="1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validation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Airborne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&amp;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spaceborne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hyperspectral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data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matched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to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FLEX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spectral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characteristics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Spatial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scaling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from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high-resolution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airborne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data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to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FLEX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pixel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size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  <a:p>
            <a:pPr marL="514440" indent="-285840" defTabSz="914400">
              <a:lnSpc>
                <a:spcPct val="119000"/>
              </a:lnSpc>
              <a:spcBef>
                <a:spcPts val="360"/>
              </a:spcBef>
              <a:buClr>
                <a:srgbClr val="8197A6"/>
              </a:buClr>
              <a:buFont typeface="Arial"/>
              <a:buChar char="•"/>
              <a:tabLst>
                <a:tab pos="0" algn="l"/>
              </a:tabLst>
            </a:pP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Characterized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de-DE" sz="1800" b="0" u="none" strike="noStrike" dirty="0" err="1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uncertainties</a:t>
            </a:r>
            <a:r>
              <a:rPr lang="de-DE" sz="1800" b="0" u="none" strike="noStrike" dirty="0">
                <a:solidFill>
                  <a:schemeClr val="tx1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en-US" sz="1800" b="0" u="none" strike="noStrike" dirty="0">
              <a:solidFill>
                <a:schemeClr val="tx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Project Partners </a:t>
            </a:r>
          </a:p>
        </p:txBody>
      </p:sp>
      <p:pic>
        <p:nvPicPr>
          <p:cNvPr id="62" name="Graphic 61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915182" y="3873204"/>
            <a:ext cx="1223640" cy="661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3" name="Picture 4"/>
          <p:cNvPicPr/>
          <p:nvPr/>
        </p:nvPicPr>
        <p:blipFill>
          <a:blip r:embed="rId4"/>
          <a:stretch/>
        </p:blipFill>
        <p:spPr>
          <a:xfrm>
            <a:off x="4699381" y="1723759"/>
            <a:ext cx="2045520" cy="59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TextBox 21"/>
          <p:cNvSpPr/>
          <p:nvPr/>
        </p:nvSpPr>
        <p:spPr>
          <a:xfrm>
            <a:off x="2636374" y="5877609"/>
            <a:ext cx="1953590" cy="367878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Crop </a:t>
            </a:r>
            <a:r>
              <a:rPr lang="en-US" sz="1800" b="0" u="none" strike="noStrike" dirty="0" err="1">
                <a:solidFill>
                  <a:schemeClr val="tx2"/>
                </a:solidFill>
                <a:effectLst/>
                <a:uFillTx/>
                <a:latin typeface="Arial"/>
              </a:rPr>
              <a:t>in-situ+UAV</a:t>
            </a:r>
            <a:endParaRPr lang="de-DE" sz="1800" b="0" u="none" strike="noStrike" dirty="0">
              <a:solidFill>
                <a:schemeClr val="tx2"/>
              </a:solidFill>
              <a:effectLst/>
              <a:uFillTx/>
              <a:latin typeface="Calibri"/>
            </a:endParaRPr>
          </a:p>
        </p:txBody>
      </p:sp>
      <p:sp>
        <p:nvSpPr>
          <p:cNvPr id="69" name="TextBox 23"/>
          <p:cNvSpPr/>
          <p:nvPr/>
        </p:nvSpPr>
        <p:spPr>
          <a:xfrm>
            <a:off x="7148211" y="5877609"/>
            <a:ext cx="2028417" cy="36787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Satellite – all sites</a:t>
            </a:r>
            <a:endParaRPr lang="de-DE" sz="1800" b="0" u="none" strike="noStrike" dirty="0">
              <a:solidFill>
                <a:schemeClr val="tx2"/>
              </a:solidFill>
              <a:effectLst/>
              <a:uFillTx/>
              <a:latin typeface="Calibri"/>
            </a:endParaRPr>
          </a:p>
        </p:txBody>
      </p:sp>
      <p:sp>
        <p:nvSpPr>
          <p:cNvPr id="71" name="TextBox 25"/>
          <p:cNvSpPr/>
          <p:nvPr/>
        </p:nvSpPr>
        <p:spPr>
          <a:xfrm>
            <a:off x="9415897" y="5877609"/>
            <a:ext cx="2565582" cy="367878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Instrument</a:t>
            </a:r>
            <a:r>
              <a:rPr lang="en-US" dirty="0">
                <a:solidFill>
                  <a:schemeClr val="tx2"/>
                </a:solidFill>
                <a:latin typeface="Arial"/>
              </a:rPr>
              <a:t> </a:t>
            </a: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calibration</a:t>
            </a:r>
            <a:endParaRPr lang="de-DE" sz="1800" b="0" u="none" strike="noStrike" dirty="0">
              <a:solidFill>
                <a:schemeClr val="tx2"/>
              </a:solidFill>
              <a:effectLst/>
              <a:uFillTx/>
              <a:latin typeface="Calibri"/>
            </a:endParaRPr>
          </a:p>
        </p:txBody>
      </p:sp>
      <p:sp>
        <p:nvSpPr>
          <p:cNvPr id="73" name="TextBox 7"/>
          <p:cNvSpPr/>
          <p:nvPr/>
        </p:nvSpPr>
        <p:spPr>
          <a:xfrm>
            <a:off x="4829231" y="5877609"/>
            <a:ext cx="2079713" cy="367878"/>
          </a:xfrm>
          <a:prstGeom prst="rect">
            <a:avLst/>
          </a:prstGeom>
          <a:solidFill>
            <a:schemeClr val="accent1">
              <a:alpha val="7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Airborne – all sites</a:t>
            </a:r>
            <a:endParaRPr lang="de-DE" sz="1800" b="0" u="none" strike="noStrike" dirty="0">
              <a:solidFill>
                <a:schemeClr val="tx2"/>
              </a:solidFill>
              <a:effectLst/>
              <a:uFillTx/>
              <a:latin typeface="Calibri"/>
            </a:endParaRPr>
          </a:p>
        </p:txBody>
      </p:sp>
      <p:pic>
        <p:nvPicPr>
          <p:cNvPr id="74" name="Picture 73"/>
          <p:cNvPicPr/>
          <p:nvPr/>
        </p:nvPicPr>
        <p:blipFill>
          <a:blip r:embed="rId5"/>
          <a:stretch/>
        </p:blipFill>
        <p:spPr>
          <a:xfrm>
            <a:off x="3152233" y="3736800"/>
            <a:ext cx="2386080" cy="44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Picture 74"/>
          <p:cNvPicPr/>
          <p:nvPr/>
        </p:nvPicPr>
        <p:blipFill>
          <a:blip r:embed="rId6"/>
          <a:stretch/>
        </p:blipFill>
        <p:spPr>
          <a:xfrm>
            <a:off x="6178889" y="3870360"/>
            <a:ext cx="1576800" cy="795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Picture 75"/>
          <p:cNvPicPr/>
          <p:nvPr/>
        </p:nvPicPr>
        <p:blipFill>
          <a:blip r:embed="rId7"/>
          <a:stretch/>
        </p:blipFill>
        <p:spPr>
          <a:xfrm>
            <a:off x="834669" y="2863420"/>
            <a:ext cx="2148480" cy="522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Picture 76"/>
          <p:cNvPicPr/>
          <p:nvPr/>
        </p:nvPicPr>
        <p:blipFill>
          <a:blip r:embed="rId8"/>
          <a:stretch/>
        </p:blipFill>
        <p:spPr>
          <a:xfrm>
            <a:off x="687720" y="3431089"/>
            <a:ext cx="2164320" cy="102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Picture 77"/>
          <p:cNvPicPr/>
          <p:nvPr/>
        </p:nvPicPr>
        <p:blipFill>
          <a:blip r:embed="rId9"/>
          <a:stretch/>
        </p:blipFill>
        <p:spPr>
          <a:xfrm>
            <a:off x="6449053" y="2529301"/>
            <a:ext cx="1264810" cy="104411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Picture 78"/>
          <p:cNvPicPr/>
          <p:nvPr/>
        </p:nvPicPr>
        <p:blipFill>
          <a:blip r:embed="rId10"/>
          <a:stretch/>
        </p:blipFill>
        <p:spPr>
          <a:xfrm>
            <a:off x="3137708" y="2771980"/>
            <a:ext cx="1311120" cy="705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Picture 79"/>
          <p:cNvPicPr/>
          <p:nvPr/>
        </p:nvPicPr>
        <p:blipFill>
          <a:blip r:embed="rId11"/>
          <a:stretch/>
        </p:blipFill>
        <p:spPr>
          <a:xfrm>
            <a:off x="834669" y="4523110"/>
            <a:ext cx="1542600" cy="988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Picture 80"/>
          <p:cNvPicPr/>
          <p:nvPr/>
        </p:nvPicPr>
        <p:blipFill>
          <a:blip r:embed="rId12"/>
          <a:stretch/>
        </p:blipFill>
        <p:spPr>
          <a:xfrm>
            <a:off x="9507353" y="2709420"/>
            <a:ext cx="2095200" cy="55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Picture 81"/>
          <p:cNvPicPr/>
          <p:nvPr/>
        </p:nvPicPr>
        <p:blipFill>
          <a:blip r:embed="rId13"/>
          <a:stretch/>
        </p:blipFill>
        <p:spPr>
          <a:xfrm>
            <a:off x="9538776" y="3512416"/>
            <a:ext cx="1428480" cy="599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A1FD5A1-F3C5-2AC4-DD73-950CEC615DA2}"/>
              </a:ext>
            </a:extLst>
          </p:cNvPr>
          <p:cNvSpPr/>
          <p:nvPr/>
        </p:nvSpPr>
        <p:spPr>
          <a:xfrm>
            <a:off x="933782" y="2137091"/>
            <a:ext cx="3422255" cy="3422255"/>
          </a:xfrm>
          <a:prstGeom prst="ellipse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16"/>
          <p:cNvSpPr/>
          <p:nvPr/>
        </p:nvSpPr>
        <p:spPr>
          <a:xfrm>
            <a:off x="289629" y="5877609"/>
            <a:ext cx="2107478" cy="367878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u="none" strike="noStrike" dirty="0">
                <a:solidFill>
                  <a:schemeClr val="tx2"/>
                </a:solidFill>
                <a:effectLst/>
                <a:uFillTx/>
                <a:latin typeface="Arial"/>
              </a:rPr>
              <a:t>Forest </a:t>
            </a:r>
            <a:r>
              <a:rPr lang="en-US" sz="1800" b="0" u="none" strike="noStrike" dirty="0" err="1">
                <a:solidFill>
                  <a:schemeClr val="tx2"/>
                </a:solidFill>
                <a:effectLst/>
                <a:uFillTx/>
                <a:latin typeface="Arial"/>
              </a:rPr>
              <a:t>in-situ+UAV</a:t>
            </a:r>
            <a:endParaRPr lang="de-DE" sz="1800" b="0" u="none" strike="noStrike" dirty="0">
              <a:solidFill>
                <a:schemeClr val="tx2"/>
              </a:solidFill>
              <a:effectLst/>
              <a:uFillTx/>
              <a:latin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32BA4F-8D89-73EE-BA72-BC5168916D61}"/>
              </a:ext>
            </a:extLst>
          </p:cNvPr>
          <p:cNvSpPr/>
          <p:nvPr/>
        </p:nvSpPr>
        <p:spPr>
          <a:xfrm>
            <a:off x="3474893" y="1595677"/>
            <a:ext cx="2788763" cy="2788763"/>
          </a:xfrm>
          <a:prstGeom prst="ellipse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4702B12-B2B7-404D-D349-C503D92BC735}"/>
              </a:ext>
            </a:extLst>
          </p:cNvPr>
          <p:cNvSpPr/>
          <p:nvPr/>
        </p:nvSpPr>
        <p:spPr>
          <a:xfrm>
            <a:off x="6205352" y="1023533"/>
            <a:ext cx="2788763" cy="2788763"/>
          </a:xfrm>
          <a:prstGeom prst="ellipse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4C4E25-4179-0664-CD63-A24DAB18B36B}"/>
              </a:ext>
            </a:extLst>
          </p:cNvPr>
          <p:cNvSpPr/>
          <p:nvPr/>
        </p:nvSpPr>
        <p:spPr>
          <a:xfrm>
            <a:off x="6238126" y="2529301"/>
            <a:ext cx="2788763" cy="2788763"/>
          </a:xfrm>
          <a:prstGeom prst="ellipse">
            <a:avLst/>
          </a:prstGeom>
          <a:solidFill>
            <a:schemeClr val="accent1">
              <a:lumMod val="75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CDA3A1-A9F3-E9D5-F997-5B9E92ED20EB}"/>
              </a:ext>
            </a:extLst>
          </p:cNvPr>
          <p:cNvSpPr/>
          <p:nvPr/>
        </p:nvSpPr>
        <p:spPr>
          <a:xfrm>
            <a:off x="9237816" y="2176820"/>
            <a:ext cx="2509562" cy="2509562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1" grpId="0" animBg="1"/>
      <p:bldP spid="73" grpId="0" animBg="1"/>
      <p:bldP spid="2" grpId="0" animBg="1"/>
      <p:bldP spid="65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crops – in-situ/UAV</a:t>
            </a:r>
          </a:p>
        </p:txBody>
      </p:sp>
      <p:pic>
        <p:nvPicPr>
          <p:cNvPr id="84" name="Picture 2"/>
          <p:cNvPicPr/>
          <p:nvPr/>
        </p:nvPicPr>
        <p:blipFill>
          <a:blip r:embed="rId3"/>
          <a:stretch/>
        </p:blipFill>
        <p:spPr>
          <a:xfrm>
            <a:off x="216000" y="1254960"/>
            <a:ext cx="5121000" cy="4924800"/>
          </a:xfrm>
          <a:prstGeom prst="rect">
            <a:avLst/>
          </a:prstGeom>
          <a:noFill/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5" name="Rectangle 3"/>
          <p:cNvSpPr/>
          <p:nvPr/>
        </p:nvSpPr>
        <p:spPr>
          <a:xfrm>
            <a:off x="3361320" y="3562920"/>
            <a:ext cx="1776960" cy="51588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86" name="Picture 71"/>
          <p:cNvPicPr/>
          <p:nvPr/>
        </p:nvPicPr>
        <p:blipFill>
          <a:blip r:embed="rId4"/>
          <a:srcRect l="384" b="1936"/>
          <a:stretch/>
        </p:blipFill>
        <p:spPr>
          <a:xfrm>
            <a:off x="3690000" y="1828800"/>
            <a:ext cx="8397720" cy="379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Rectangle 6"/>
          <p:cNvSpPr/>
          <p:nvPr/>
        </p:nvSpPr>
        <p:spPr>
          <a:xfrm>
            <a:off x="3690000" y="3429000"/>
            <a:ext cx="1591560" cy="113688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8" name="Rectangle 7"/>
          <p:cNvSpPr/>
          <p:nvPr/>
        </p:nvSpPr>
        <p:spPr>
          <a:xfrm>
            <a:off x="11322360" y="2469600"/>
            <a:ext cx="76536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89" name="Rectangle 8"/>
          <p:cNvSpPr/>
          <p:nvPr/>
        </p:nvSpPr>
        <p:spPr>
          <a:xfrm>
            <a:off x="9861120" y="3562920"/>
            <a:ext cx="60336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0C25809-58C7-8F43-AE86-D4009E0FC515}"/>
              </a:ext>
            </a:extLst>
          </p:cNvPr>
          <p:cNvSpPr/>
          <p:nvPr/>
        </p:nvSpPr>
        <p:spPr>
          <a:xfrm>
            <a:off x="760320" y="3726330"/>
            <a:ext cx="1663560" cy="14544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crops – in-situ/UAV</a:t>
            </a: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219599" y="1107360"/>
            <a:ext cx="6541419" cy="5319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FZJ – CKA,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Selhausen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, Morschenich: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&lt;4 m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towers, next to EC tower (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Selhausen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– ICOS DE-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RuS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)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mobile </a:t>
            </a:r>
            <a:r>
              <a:rPr lang="en-US" dirty="0" err="1">
                <a:solidFill>
                  <a:schemeClr val="dk2"/>
                </a:solidFill>
              </a:rPr>
              <a:t>FloX</a:t>
            </a:r>
            <a:r>
              <a:rPr lang="en-US" dirty="0">
                <a:solidFill>
                  <a:schemeClr val="dk2"/>
                </a:solidFill>
              </a:rPr>
              <a:t>, UAV </a:t>
            </a:r>
            <a:r>
              <a:rPr lang="en-US" dirty="0" err="1">
                <a:solidFill>
                  <a:schemeClr val="dk2"/>
                </a:solidFill>
              </a:rPr>
              <a:t>AirFloX</a:t>
            </a:r>
            <a:r>
              <a:rPr lang="en-US" dirty="0">
                <a:solidFill>
                  <a:schemeClr val="dk2"/>
                </a:solidFill>
              </a:rPr>
              <a:t> </a:t>
            </a:r>
            <a:endParaRPr lang="en-US" b="0" u="none" strike="noStrike" dirty="0">
              <a:solidFill>
                <a:schemeClr val="dk2"/>
              </a:solidFill>
              <a:effectLst/>
              <a:uFillTx/>
              <a:latin typeface="Arial"/>
              <a:ea typeface="MS PGothic"/>
            </a:endParaRP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MONI/MICRO-PAMs, LAI, LCC, LCARC</a:t>
            </a:r>
            <a:endParaRPr lang="en-US" dirty="0">
              <a:solidFill>
                <a:schemeClr val="dk2"/>
              </a:solidFill>
            </a:endParaRPr>
          </a:p>
          <a:p>
            <a:pPr marL="216000" indent="-21600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UniGö</a:t>
            </a:r>
            <a:r>
              <a:rPr lang="en-US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- </a:t>
            </a:r>
            <a:r>
              <a:rPr lang="en-US" b="1" dirty="0" err="1">
                <a:solidFill>
                  <a:schemeClr val="dk2"/>
                </a:solidFill>
              </a:rPr>
              <a:t>R</a:t>
            </a:r>
            <a:r>
              <a:rPr lang="en-US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einshof</a:t>
            </a:r>
            <a:r>
              <a:rPr lang="en-US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2 m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tower, next to EC flux tower 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LAI, leaf fluorescence, UAV </a:t>
            </a:r>
            <a:r>
              <a:rPr lang="en-US" dirty="0" err="1">
                <a:solidFill>
                  <a:schemeClr val="dk2"/>
                </a:solidFill>
              </a:rPr>
              <a:t>multispectral+thermal</a:t>
            </a:r>
            <a:endParaRPr lang="en-US" b="0" u="none" strike="noStrike" dirty="0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GFZ -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Heydenhof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  <a:endParaRPr lang="en-US" b="1" dirty="0">
              <a:solidFill>
                <a:schemeClr val="dk2"/>
              </a:solidFill>
            </a:endParaRP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HYPSTAR, atmospheric parameters, LAI, LCC, LST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UAV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HySpex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(hyperspectral) and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FluorSpec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  <a:r>
              <a:rPr lang="en-US" dirty="0">
                <a:solidFill>
                  <a:schemeClr val="dk2"/>
                </a:solidFill>
              </a:rPr>
              <a:t>(SIF)</a:t>
            </a:r>
          </a:p>
          <a:p>
            <a:pPr marL="768600" lvl="1" indent="-216000" algn="just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Leaf fluorescence (LI-6800)</a:t>
            </a:r>
          </a:p>
          <a:p>
            <a:pPr marL="768600" lvl="1" indent="-216000" algn="just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b="0" u="none" strike="noStrike" dirty="0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92" name="Picture 91"/>
          <p:cNvPicPr/>
          <p:nvPr/>
        </p:nvPicPr>
        <p:blipFill>
          <a:blip r:embed="rId2"/>
          <a:stretch/>
        </p:blipFill>
        <p:spPr>
          <a:xfrm>
            <a:off x="8147646" y="3414003"/>
            <a:ext cx="3396960" cy="2557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6" name="Picture 2" descr="Selhausen agricultural station">
            <a:extLst>
              <a:ext uri="{FF2B5EF4-FFF2-40B4-BE49-F238E27FC236}">
                <a16:creationId xmlns:a16="http://schemas.microsoft.com/office/drawing/2014/main" id="{D3AC0549-B576-0306-9E38-7E15DDA1B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3"/>
          <a:stretch>
            <a:fillRect/>
          </a:stretch>
        </p:blipFill>
        <p:spPr bwMode="auto">
          <a:xfrm>
            <a:off x="8147646" y="1136296"/>
            <a:ext cx="3396960" cy="215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E18F05-B8DF-2612-F648-50B3871DC46B}"/>
              </a:ext>
            </a:extLst>
          </p:cNvPr>
          <p:cNvSpPr txBox="1"/>
          <p:nvPr/>
        </p:nvSpPr>
        <p:spPr>
          <a:xfrm>
            <a:off x="9846126" y="2925350"/>
            <a:ext cx="17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Selhausen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000" dirty="0">
                <a:solidFill>
                  <a:schemeClr val="bg1"/>
                </a:solidFill>
              </a:rPr>
              <a:t>image: FZJ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B859E-95D2-28A1-A686-EB463C4B1852}"/>
              </a:ext>
            </a:extLst>
          </p:cNvPr>
          <p:cNvSpPr txBox="1"/>
          <p:nvPr/>
        </p:nvSpPr>
        <p:spPr>
          <a:xfrm>
            <a:off x="10653015" y="5663666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Reinshof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71"/>
          <p:cNvPicPr/>
          <p:nvPr/>
        </p:nvPicPr>
        <p:blipFill>
          <a:blip r:embed="rId3"/>
          <a:srcRect l="384" b="1936"/>
          <a:stretch/>
        </p:blipFill>
        <p:spPr>
          <a:xfrm>
            <a:off x="3690000" y="1828800"/>
            <a:ext cx="8397720" cy="3792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forest - in-situ/UAV</a:t>
            </a:r>
          </a:p>
        </p:txBody>
      </p:sp>
      <p:pic>
        <p:nvPicPr>
          <p:cNvPr id="95" name="Picture 2"/>
          <p:cNvPicPr/>
          <p:nvPr/>
        </p:nvPicPr>
        <p:blipFill>
          <a:blip r:embed="rId4"/>
          <a:stretch/>
        </p:blipFill>
        <p:spPr>
          <a:xfrm>
            <a:off x="216000" y="1254960"/>
            <a:ext cx="5121000" cy="4924800"/>
          </a:xfrm>
          <a:prstGeom prst="rect">
            <a:avLst/>
          </a:prstGeom>
          <a:noFill/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6" name="Rectangle 3"/>
          <p:cNvSpPr/>
          <p:nvPr/>
        </p:nvSpPr>
        <p:spPr>
          <a:xfrm>
            <a:off x="760320" y="3871800"/>
            <a:ext cx="1663560" cy="14544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97" name="Rectangle 6"/>
          <p:cNvSpPr/>
          <p:nvPr/>
        </p:nvSpPr>
        <p:spPr>
          <a:xfrm>
            <a:off x="5343120" y="3429000"/>
            <a:ext cx="648000" cy="113688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98" name="Rectangle 7"/>
          <p:cNvSpPr/>
          <p:nvPr/>
        </p:nvSpPr>
        <p:spPr>
          <a:xfrm>
            <a:off x="10076040" y="1976760"/>
            <a:ext cx="76536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99" name="Rectangle 8"/>
          <p:cNvSpPr/>
          <p:nvPr/>
        </p:nvSpPr>
        <p:spPr>
          <a:xfrm>
            <a:off x="10237680" y="3868920"/>
            <a:ext cx="60336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0" name="Rectangle 1"/>
          <p:cNvSpPr/>
          <p:nvPr/>
        </p:nvSpPr>
        <p:spPr>
          <a:xfrm>
            <a:off x="10829520" y="3117960"/>
            <a:ext cx="43308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1" name="Rectangle 2"/>
          <p:cNvSpPr/>
          <p:nvPr/>
        </p:nvSpPr>
        <p:spPr>
          <a:xfrm>
            <a:off x="11570040" y="3728160"/>
            <a:ext cx="517680" cy="303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02" name="Rectangle 5"/>
          <p:cNvSpPr/>
          <p:nvPr/>
        </p:nvSpPr>
        <p:spPr>
          <a:xfrm>
            <a:off x="3361320" y="3562920"/>
            <a:ext cx="1780920" cy="51588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forest – in-situ/UAV</a:t>
            </a: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228600" y="1143000"/>
            <a:ext cx="4738680" cy="5332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>
            <a:lvl1pPr marL="2286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1pPr>
            <a:lvl2pPr marL="78120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2pPr>
            <a:lvl3pPr marL="135792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3pPr>
            <a:lvl4pPr marL="193428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4pPr>
            <a:lvl5pPr marL="2510640" indent="0" defTabSz="914400">
              <a:lnSpc>
                <a:spcPct val="119000"/>
              </a:lnSpc>
              <a:spcBef>
                <a:spcPts val="360"/>
              </a:spcBef>
              <a:buNone/>
              <a:tabLst>
                <a:tab pos="0" algn="l"/>
              </a:tabLst>
              <a:defRPr lang="en-GB" sz="1800" b="0" u="none" strike="noStrike">
                <a:solidFill>
                  <a:srgbClr val="8197A6"/>
                </a:solidFill>
                <a:effectLst/>
                <a:uFillTx/>
                <a:latin typeface="Arial"/>
                <a:ea typeface="MS PGothic"/>
              </a:defRPr>
            </a:lvl5pPr>
          </a:lstStyle>
          <a:p>
            <a:pPr marL="216000" indent="-216000" algn="just" defTabSz="914400">
              <a:lnSpc>
                <a:spcPct val="119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UniFr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- ECOSENSE: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on 46 m EC flux tower</a:t>
            </a:r>
            <a:endParaRPr lang="en-US" dirty="0">
              <a:solidFill>
                <a:schemeClr val="dk2"/>
              </a:solidFill>
            </a:endParaRP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PAM, LAI, leaf pigments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UAV </a:t>
            </a:r>
            <a:r>
              <a:rPr lang="en-US" dirty="0">
                <a:solidFill>
                  <a:schemeClr val="dk2"/>
                </a:solidFill>
              </a:rPr>
              <a:t>LiDAR, </a:t>
            </a:r>
            <a:r>
              <a:rPr lang="en-US" dirty="0" err="1">
                <a:solidFill>
                  <a:schemeClr val="dk2"/>
                </a:solidFill>
              </a:rPr>
              <a:t>multispec</a:t>
            </a:r>
            <a:r>
              <a:rPr lang="en-US" dirty="0">
                <a:solidFill>
                  <a:schemeClr val="dk2"/>
                </a:solidFill>
              </a:rPr>
              <a:t>, thermal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, digital site modeling</a:t>
            </a:r>
            <a:endParaRPr lang="en-US" dirty="0">
              <a:solidFill>
                <a:schemeClr val="dk2"/>
              </a:solidFill>
            </a:endParaRP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planned atmospheric monitoring</a:t>
            </a:r>
            <a:endParaRPr lang="en-US" b="0" u="none" strike="noStrike" dirty="0">
              <a:solidFill>
                <a:srgbClr val="8197A6"/>
              </a:solidFill>
              <a:effectLst/>
              <a:uFillTx/>
              <a:latin typeface="Arial"/>
            </a:endParaRPr>
          </a:p>
          <a:p>
            <a:pPr marL="216000" indent="-216000" algn="just" defTabSz="914400">
              <a:lnSpc>
                <a:spcPct val="119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UniGö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-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Leinefelde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on EC tower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PAR, </a:t>
            </a:r>
            <a:r>
              <a:rPr lang="en-US" dirty="0" err="1">
                <a:solidFill>
                  <a:schemeClr val="dk2"/>
                </a:solidFill>
              </a:rPr>
              <a:t>fAPAR</a:t>
            </a:r>
            <a:r>
              <a:rPr lang="en-US" dirty="0">
                <a:solidFill>
                  <a:schemeClr val="dk2"/>
                </a:solidFill>
              </a:rPr>
              <a:t>, LAI, leaf fluorescence, UAV </a:t>
            </a:r>
            <a:r>
              <a:rPr lang="en-US" dirty="0" err="1">
                <a:solidFill>
                  <a:schemeClr val="dk2"/>
                </a:solidFill>
              </a:rPr>
              <a:t>multispectral+thermal</a:t>
            </a:r>
            <a:endParaRPr lang="en-US" dirty="0"/>
          </a:p>
          <a:p>
            <a:pPr marL="216000" indent="-216000" algn="just" defTabSz="914400">
              <a:lnSpc>
                <a:spcPct val="119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Carlito;Calibri"/>
                <a:ea typeface="MS PGothic"/>
              </a:rPr>
              <a:t>LU -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Carlito;Calibri"/>
                <a:ea typeface="MS PGothic"/>
              </a:rPr>
              <a:t>Auwald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movable crane-mounted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(40 m)</a:t>
            </a:r>
          </a:p>
          <a:p>
            <a:pPr marL="7686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PAM, FLUOWAT, PAR, LAI, LCC, CARC</a:t>
            </a:r>
            <a:endParaRPr lang="en-US" b="0" u="none" strike="noStrike" dirty="0">
              <a:solidFill>
                <a:srgbClr val="8197A6"/>
              </a:solidFill>
              <a:effectLst/>
              <a:uFillTx/>
              <a:latin typeface="Arial"/>
            </a:endParaRPr>
          </a:p>
        </p:txBody>
      </p:sp>
      <p:pic>
        <p:nvPicPr>
          <p:cNvPr id="105" name="Picture 3"/>
          <p:cNvPicPr/>
          <p:nvPr/>
        </p:nvPicPr>
        <p:blipFill>
          <a:blip r:embed="rId2"/>
          <a:srcRect r="183120" b="215838"/>
          <a:stretch/>
        </p:blipFill>
        <p:spPr>
          <a:xfrm>
            <a:off x="8688240" y="1371600"/>
            <a:ext cx="3128040" cy="218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Textfeld 3"/>
          <p:cNvSpPr/>
          <p:nvPr/>
        </p:nvSpPr>
        <p:spPr>
          <a:xfrm>
            <a:off x="5265900" y="3352300"/>
            <a:ext cx="6206040" cy="2922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spcAft>
                <a:spcPts val="1199"/>
              </a:spcAft>
            </a:pPr>
            <a:endParaRPr lang="de-DE" sz="20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GFZ -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Wendeforst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</a:p>
          <a:p>
            <a:pPr marL="6732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HYPSTAR &amp;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RoX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movable crane-mounted</a:t>
            </a:r>
          </a:p>
          <a:p>
            <a:pPr marL="6732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  <a:ea typeface="MS PGothic"/>
              </a:rPr>
              <a:t>UAV </a:t>
            </a:r>
            <a:r>
              <a:rPr lang="en-US" dirty="0" err="1">
                <a:solidFill>
                  <a:schemeClr val="dk2"/>
                </a:solidFill>
                <a:ea typeface="MS PGothic"/>
              </a:rPr>
              <a:t>HySpex</a:t>
            </a:r>
            <a:r>
              <a:rPr lang="en-US" dirty="0">
                <a:solidFill>
                  <a:schemeClr val="dk2"/>
                </a:solidFill>
                <a:ea typeface="MS PGothic"/>
              </a:rPr>
              <a:t> (hyperspectral) and </a:t>
            </a:r>
            <a:r>
              <a:rPr lang="en-US" dirty="0" err="1">
                <a:solidFill>
                  <a:schemeClr val="dk2"/>
                </a:solidFill>
                <a:ea typeface="MS PGothic"/>
              </a:rPr>
              <a:t>FluorSpec</a:t>
            </a:r>
            <a:r>
              <a:rPr lang="en-US" dirty="0">
                <a:solidFill>
                  <a:schemeClr val="dk2"/>
                </a:solidFill>
                <a:ea typeface="MS PGothic"/>
              </a:rPr>
              <a:t> </a:t>
            </a:r>
            <a:r>
              <a:rPr lang="en-US" dirty="0">
                <a:solidFill>
                  <a:schemeClr val="dk2"/>
                </a:solidFill>
              </a:rPr>
              <a:t>(SIF), Leaf fluorescence (LI-6800)</a:t>
            </a:r>
          </a:p>
          <a:p>
            <a:pPr marL="673200" lvl="1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chemeClr val="dk2"/>
                </a:solidFill>
              </a:rPr>
              <a:t>Atmospheric parameters</a:t>
            </a:r>
          </a:p>
          <a:p>
            <a:pPr marL="216000" indent="-216000" algn="just" defTabSz="91440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JKI - Hakel:</a:t>
            </a:r>
            <a:endParaRPr lang="en-US" dirty="0">
              <a:solidFill>
                <a:schemeClr val="dk2"/>
              </a:solidFill>
              <a:latin typeface="Arial"/>
              <a:ea typeface="MS PGothic"/>
            </a:endParaRPr>
          </a:p>
          <a:p>
            <a:pPr marL="673200" lvl="1" indent="-216000" algn="just"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LAI,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fAPAR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sensor network, UAV LiDAR </a:t>
            </a:r>
            <a:r>
              <a:rPr lang="en-US" dirty="0">
                <a:solidFill>
                  <a:schemeClr val="dk2"/>
                </a:solidFill>
                <a:latin typeface="Arial"/>
                <a:ea typeface="MS PGothic"/>
              </a:rPr>
              <a:t>&amp;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optical imagery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3"/>
          <a:stretch/>
        </p:blipFill>
        <p:spPr>
          <a:xfrm>
            <a:off x="7996860" y="3772169"/>
            <a:ext cx="1243080" cy="1795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Picture 107"/>
          <p:cNvPicPr/>
          <p:nvPr/>
        </p:nvPicPr>
        <p:blipFill>
          <a:blip r:embed="rId4"/>
          <a:stretch/>
        </p:blipFill>
        <p:spPr>
          <a:xfrm>
            <a:off x="9360360" y="3581009"/>
            <a:ext cx="2464200" cy="1986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Picture 108"/>
          <p:cNvPicPr/>
          <p:nvPr/>
        </p:nvPicPr>
        <p:blipFill>
          <a:blip r:embed="rId5"/>
          <a:stretch/>
        </p:blipFill>
        <p:spPr>
          <a:xfrm>
            <a:off x="8912205" y="1142999"/>
            <a:ext cx="2904075" cy="1989971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Picture 109"/>
          <p:cNvPicPr/>
          <p:nvPr/>
        </p:nvPicPr>
        <p:blipFill>
          <a:blip r:embed="rId6"/>
          <a:stretch/>
        </p:blipFill>
        <p:spPr>
          <a:xfrm>
            <a:off x="5858820" y="1181962"/>
            <a:ext cx="2904075" cy="2359977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pic>
      <p:pic>
        <p:nvPicPr>
          <p:cNvPr id="111" name="Picture 110"/>
          <p:cNvPicPr/>
          <p:nvPr/>
        </p:nvPicPr>
        <p:blipFill>
          <a:blip r:embed="rId7"/>
          <a:stretch/>
        </p:blipFill>
        <p:spPr>
          <a:xfrm>
            <a:off x="10662688" y="1131120"/>
            <a:ext cx="1027080" cy="309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9AA98A-51F4-E403-5B5B-802E482173F2}"/>
              </a:ext>
            </a:extLst>
          </p:cNvPr>
          <p:cNvSpPr txBox="1"/>
          <p:nvPr/>
        </p:nvSpPr>
        <p:spPr>
          <a:xfrm>
            <a:off x="10745385" y="5259712"/>
            <a:ext cx="1096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Wendeforst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instrument calibration</a:t>
            </a:r>
          </a:p>
        </p:txBody>
      </p:sp>
      <p:pic>
        <p:nvPicPr>
          <p:cNvPr id="113" name="Picture 2"/>
          <p:cNvPicPr/>
          <p:nvPr/>
        </p:nvPicPr>
        <p:blipFill>
          <a:blip r:embed="rId2"/>
          <a:stretch/>
        </p:blipFill>
        <p:spPr>
          <a:xfrm>
            <a:off x="216000" y="1254960"/>
            <a:ext cx="5121000" cy="4924800"/>
          </a:xfrm>
          <a:prstGeom prst="rect">
            <a:avLst/>
          </a:prstGeom>
          <a:noFill/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4" name="Rectangle 3"/>
          <p:cNvSpPr/>
          <p:nvPr/>
        </p:nvSpPr>
        <p:spPr>
          <a:xfrm>
            <a:off x="787320" y="3568680"/>
            <a:ext cx="1663560" cy="14544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sp>
        <p:nvSpPr>
          <p:cNvPr id="115" name="TextBox 5"/>
          <p:cNvSpPr/>
          <p:nvPr/>
        </p:nvSpPr>
        <p:spPr>
          <a:xfrm>
            <a:off x="5714640" y="1254960"/>
            <a:ext cx="5279040" cy="36559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JB Hyperspectral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On-site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FloX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calibration;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MoMo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real‑time data links</a:t>
            </a:r>
            <a:endParaRPr lang="en-US" dirty="0">
              <a:solidFill>
                <a:schemeClr val="dk2"/>
              </a:solidFill>
              <a:latin typeface="Arial"/>
              <a:ea typeface="MS PGothic"/>
            </a:endParaRP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unified processing chain feeding INSIF network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Walz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Central PAM calibration laboratory, regular device cross-calibrations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maintains calibrated loan units for continuous fluorescence measurements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- airborne</a:t>
            </a:r>
          </a:p>
        </p:txBody>
      </p:sp>
      <p:pic>
        <p:nvPicPr>
          <p:cNvPr id="117" name="Picture 2"/>
          <p:cNvPicPr/>
          <p:nvPr/>
        </p:nvPicPr>
        <p:blipFill>
          <a:blip r:embed="rId2"/>
          <a:stretch/>
        </p:blipFill>
        <p:spPr>
          <a:xfrm>
            <a:off x="216000" y="1254960"/>
            <a:ext cx="5121000" cy="4924800"/>
          </a:xfrm>
          <a:prstGeom prst="rect">
            <a:avLst/>
          </a:prstGeom>
          <a:noFill/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" name="Rectangle 3"/>
          <p:cNvSpPr/>
          <p:nvPr/>
        </p:nvSpPr>
        <p:spPr>
          <a:xfrm>
            <a:off x="787320" y="4612320"/>
            <a:ext cx="1731240" cy="36108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19" name="TextBox 5"/>
          <p:cNvSpPr/>
          <p:nvPr/>
        </p:nvSpPr>
        <p:spPr>
          <a:xfrm>
            <a:off x="5714639" y="1254960"/>
            <a:ext cx="5888781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FZJ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HyPlant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overflight of each field site once per vegetation period 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L2 reflectance, &amp; fluorescence products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DLR</a:t>
            </a: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HySpex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(VNIR &amp; SWIR, 400-2500 nm), spectral resolution of 3-5 nm, complements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HyPlant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observations </a:t>
            </a:r>
            <a:endParaRPr lang="de-DE" dirty="0">
              <a:solidFill>
                <a:srgbClr val="000000"/>
              </a:solidFill>
              <a:latin typeface="Calibri"/>
            </a:endParaRP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L1C + L2 radiance &amp; reflectance products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dirty="0">
                <a:solidFill>
                  <a:schemeClr val="dk2"/>
                </a:solidFill>
                <a:latin typeface="Arial"/>
                <a:ea typeface="MS PGothic"/>
              </a:rPr>
              <a:t>Spatial &amp; spectral resampling and </a:t>
            </a:r>
            <a:r>
              <a:rPr lang="en-US" dirty="0" err="1">
                <a:solidFill>
                  <a:schemeClr val="dk2"/>
                </a:solidFill>
                <a:latin typeface="Arial"/>
                <a:ea typeface="MS PGothic"/>
              </a:rPr>
              <a:t>harmonisation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0" name="Rectangle 1"/>
          <p:cNvSpPr/>
          <p:nvPr/>
        </p:nvSpPr>
        <p:spPr>
          <a:xfrm>
            <a:off x="3374640" y="4612320"/>
            <a:ext cx="1962360" cy="51012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 hasCustomPrompt="1"/>
          </p:nvPr>
        </p:nvSpPr>
        <p:spPr>
          <a:xfrm>
            <a:off x="216000" y="244440"/>
            <a:ext cx="10099800" cy="556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3000" b="1" u="none" strike="noStrike">
                <a:solidFill>
                  <a:schemeClr val="lt1"/>
                </a:solidFill>
                <a:effectLst/>
                <a:uFillTx/>
                <a:latin typeface="Arial"/>
              </a:rPr>
              <a:t>Work Packages – spaceborne </a:t>
            </a:r>
          </a:p>
        </p:txBody>
      </p:sp>
      <p:pic>
        <p:nvPicPr>
          <p:cNvPr id="122" name="Picture 2"/>
          <p:cNvPicPr/>
          <p:nvPr/>
        </p:nvPicPr>
        <p:blipFill>
          <a:blip r:embed="rId3"/>
          <a:stretch/>
        </p:blipFill>
        <p:spPr>
          <a:xfrm>
            <a:off x="216000" y="1254960"/>
            <a:ext cx="5121000" cy="4924800"/>
          </a:xfrm>
          <a:prstGeom prst="rect">
            <a:avLst/>
          </a:prstGeom>
          <a:noFill/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3" name="Rectangle 3"/>
          <p:cNvSpPr/>
          <p:nvPr/>
        </p:nvSpPr>
        <p:spPr>
          <a:xfrm>
            <a:off x="757440" y="5695920"/>
            <a:ext cx="1731240" cy="48420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accent2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Box 5"/>
          <p:cNvSpPr/>
          <p:nvPr/>
        </p:nvSpPr>
        <p:spPr>
          <a:xfrm>
            <a:off x="5714640" y="1254960"/>
            <a:ext cx="6294698" cy="43125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DLR: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DESIS &amp;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EnMAP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match ups (weather, orbits, ground targets)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FLEX spatial &amp; spectral scaling &amp; L1C/L2 product validation</a:t>
            </a:r>
          </a:p>
          <a:p>
            <a:pPr marL="216000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DLR, </a:t>
            </a:r>
            <a:r>
              <a:rPr lang="en-US" sz="1800" b="1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Maitec</a:t>
            </a: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, FZJ: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dirty="0">
                <a:solidFill>
                  <a:schemeClr val="dk2"/>
                </a:solidFill>
                <a:ea typeface="MS PGothic"/>
              </a:rPr>
              <a:t>O</a:t>
            </a:r>
            <a:r>
              <a:rPr lang="en-US" baseline="-25000" dirty="0">
                <a:solidFill>
                  <a:schemeClr val="dk2"/>
                </a:solidFill>
                <a:ea typeface="MS PGothic"/>
              </a:rPr>
              <a:t>2</a:t>
            </a:r>
            <a:r>
              <a:rPr lang="en-US" dirty="0">
                <a:solidFill>
                  <a:schemeClr val="dk2"/>
                </a:solidFill>
                <a:ea typeface="MS PGothic"/>
              </a:rPr>
              <a:t>A SIF retrieval </a:t>
            </a:r>
            <a:r>
              <a:rPr lang="en-US" dirty="0" err="1">
                <a:solidFill>
                  <a:schemeClr val="dk2"/>
                </a:solidFill>
                <a:ea typeface="MS PGothic"/>
              </a:rPr>
              <a:t>HyPlant</a:t>
            </a:r>
            <a:r>
              <a:rPr lang="en-US" dirty="0">
                <a:solidFill>
                  <a:schemeClr val="dk2"/>
                </a:solidFill>
                <a:ea typeface="MS PGothic"/>
              </a:rPr>
              <a:t> &amp; DESIS (SFMNN) with uncertainties</a:t>
            </a:r>
            <a:endParaRPr lang="de-DE" sz="1800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algn="just" defTabSz="91440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sz="1800" b="1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MPI-BGC: </a:t>
            </a:r>
          </a:p>
          <a:p>
            <a:pPr marL="673200" lvl="1" indent="-216000" algn="just">
              <a:spcBef>
                <a:spcPts val="360"/>
              </a:spcBef>
              <a:spcAft>
                <a:spcPts val="60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Sentinel‑5P/TROPOMI footprint‑level </a:t>
            </a:r>
            <a:r>
              <a:rPr lang="en-US" dirty="0">
                <a:solidFill>
                  <a:schemeClr val="dk2"/>
                </a:solidFill>
                <a:latin typeface="Arial"/>
                <a:ea typeface="MS PGothic"/>
              </a:rPr>
              <a:t>L2 products incl. SIF, FQE &amp; FLEX comparison</a:t>
            </a:r>
            <a:endParaRPr lang="en-US" dirty="0">
              <a:solidFill>
                <a:schemeClr val="dk2"/>
              </a:solidFill>
              <a:ea typeface="MS PGothic"/>
            </a:endParaRPr>
          </a:p>
          <a:p>
            <a:pPr marL="673200" lvl="1" indent="-216000" algn="just">
              <a:spcBef>
                <a:spcPts val="360"/>
              </a:spcBef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Sentinel‑2 </a:t>
            </a:r>
            <a:r>
              <a:rPr lang="en-US" b="0" u="none" strike="noStrike" dirty="0" err="1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NIRv</a:t>
            </a:r>
            <a:r>
              <a:rPr lang="en-US" dirty="0">
                <a:solidFill>
                  <a:schemeClr val="dk2"/>
                </a:solidFill>
                <a:latin typeface="Arial"/>
                <a:ea typeface="MS PGothic"/>
              </a:rPr>
              <a:t> to FLEX </a:t>
            </a:r>
            <a:r>
              <a:rPr lang="en-US" dirty="0" err="1">
                <a:solidFill>
                  <a:schemeClr val="dk2"/>
                </a:solidFill>
                <a:latin typeface="Arial"/>
                <a:ea typeface="MS PGothic"/>
              </a:rPr>
              <a:t>fesc</a:t>
            </a:r>
            <a:r>
              <a:rPr lang="en-US" dirty="0">
                <a:solidFill>
                  <a:schemeClr val="dk2"/>
                </a:solidFill>
                <a:latin typeface="Arial"/>
                <a:ea typeface="MS PGothic"/>
              </a:rPr>
              <a:t> comparison</a:t>
            </a:r>
            <a:r>
              <a:rPr lang="en-US" b="0" u="none" strike="noStrike" dirty="0">
                <a:solidFill>
                  <a:schemeClr val="dk2"/>
                </a:solidFill>
                <a:effectLst/>
                <a:uFillTx/>
                <a:latin typeface="Arial"/>
                <a:ea typeface="MS PGothic"/>
              </a:rPr>
              <a:t> </a:t>
            </a:r>
            <a:endParaRPr lang="de-DE" b="0" u="none" strike="noStrike" dirty="0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25" name="Rectangle 1"/>
          <p:cNvSpPr/>
          <p:nvPr/>
        </p:nvSpPr>
        <p:spPr>
          <a:xfrm>
            <a:off x="3384720" y="5695920"/>
            <a:ext cx="1817280" cy="484200"/>
          </a:xfrm>
          <a:prstGeom prst="rect">
            <a:avLst/>
          </a:prstGeom>
          <a:noFill/>
          <a:ln w="38100">
            <a:solidFill>
              <a:schemeClr val="accent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</a:majorFont>
      <a:minorFont>
        <a:latin typeface="Arial" panose="020B06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631</TotalTime>
  <Words>1011</Words>
  <Application>Microsoft Office PowerPoint</Application>
  <PresentationFormat>Custom</PresentationFormat>
  <Paragraphs>144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MS PGothic</vt:lpstr>
      <vt:lpstr>Arial</vt:lpstr>
      <vt:lpstr>Calibri</vt:lpstr>
      <vt:lpstr>Carlito;Calibri</vt:lpstr>
      <vt:lpstr>Symbol</vt:lpstr>
      <vt:lpstr>Verdana</vt:lpstr>
      <vt:lpstr>Wingdings</vt:lpstr>
      <vt:lpstr>ESA_Presentation_CLEAR</vt:lpstr>
      <vt:lpstr>PowerPoint Presentation</vt:lpstr>
      <vt:lpstr>Project Partners </vt:lpstr>
      <vt:lpstr>Work Packages – crops – in-situ/UAV</vt:lpstr>
      <vt:lpstr>Work Packages – crops – in-situ/UAV</vt:lpstr>
      <vt:lpstr>Work Packages – forest - in-situ/UAV</vt:lpstr>
      <vt:lpstr>Work Packages – forest – in-situ/UAV</vt:lpstr>
      <vt:lpstr>Work Packages – instrument calibration</vt:lpstr>
      <vt:lpstr>Work Packages - airborne</vt:lpstr>
      <vt:lpstr>Work Packages – spaceborne </vt:lpstr>
      <vt:lpstr>FLEX Products to be Validated</vt:lpstr>
      <vt:lpstr>Unique data from FLEXvalGER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Ulla</dc:creator>
  <dc:description/>
  <cp:lastModifiedBy>Bendig, Juliane</cp:lastModifiedBy>
  <cp:revision>44</cp:revision>
  <cp:lastPrinted>2008-08-26T16:26:23Z</cp:lastPrinted>
  <dcterms:created xsi:type="dcterms:W3CDTF">2026-02-06T10:02:23Z</dcterms:created>
  <dcterms:modified xsi:type="dcterms:W3CDTF">2026-03-03T08:44:57Z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ESA UNCLASSIFIED - For ESA Official Use Only</vt:lpwstr>
  </property>
  <property fmtid="{D5CDD505-2E9C-101B-9397-08002B2CF9AE}" pid="3" name="Classification Caveat">
    <vt:lpwstr/>
  </property>
  <property fmtid="{D5CDD505-2E9C-101B-9397-08002B2CF9AE}" pid="4" name="ContentTypeId">
    <vt:lpwstr>0x010100B93108F87DD4F24BAE6D0E809C37974D000FC206F40FA8F44792B0B25BFFF4A9D0</vt:lpwstr>
  </property>
  <property fmtid="{D5CDD505-2E9C-101B-9397-08002B2CF9AE}" pid="5" name="Distribution">
    <vt:lpwstr/>
  </property>
  <property fmtid="{D5CDD505-2E9C-101B-9397-08002B2CF9AE}" pid="6" name="Document ID Value">
    <vt:lpwstr>PKKMWAM5UKCP-1108600927-1303</vt:lpwstr>
  </property>
  <property fmtid="{D5CDD505-2E9C-101B-9397-08002B2CF9AE}" pid="7" name="Document Type">
    <vt:lpwstr>HO - Handout / Presentation</vt:lpwstr>
  </property>
  <property fmtid="{D5CDD505-2E9C-101B-9397-08002B2CF9AE}" pid="8" name="ESAVersion">
    <vt:lpwstr>5GV2.0</vt:lpwstr>
  </property>
  <property fmtid="{D5CDD505-2E9C-101B-9397-08002B2CF9AE}" pid="9" name="IconOverlay">
    <vt:lpwstr/>
  </property>
  <property fmtid="{D5CDD505-2E9C-101B-9397-08002B2CF9AE}" pid="10" name="Issue">
    <vt:r8>0</vt:r8>
  </property>
  <property fmtid="{D5CDD505-2E9C-101B-9397-08002B2CF9AE}" pid="11" name="Issue Date">
    <vt:filetime>2020-08-04T22:00:00Z</vt:filetime>
  </property>
  <property fmtid="{D5CDD505-2E9C-101B-9397-08002B2CF9AE}" pid="12" name="MSIP_Label_3976fa30-1907-4356-8241-62ea5e1c0256_ActionId">
    <vt:lpwstr>12cffb5a-e4fd-4993-a937-3b8906224a24</vt:lpwstr>
  </property>
  <property fmtid="{D5CDD505-2E9C-101B-9397-08002B2CF9AE}" pid="13" name="MSIP_Label_3976fa30-1907-4356-8241-62ea5e1c0256_ContentBits">
    <vt:lpwstr>0</vt:lpwstr>
  </property>
  <property fmtid="{D5CDD505-2E9C-101B-9397-08002B2CF9AE}" pid="14" name="MSIP_Label_3976fa30-1907-4356-8241-62ea5e1c0256_Enabled">
    <vt:lpwstr>true</vt:lpwstr>
  </property>
  <property fmtid="{D5CDD505-2E9C-101B-9397-08002B2CF9AE}" pid="15" name="MSIP_Label_3976fa30-1907-4356-8241-62ea5e1c0256_Method">
    <vt:lpwstr>Standard</vt:lpwstr>
  </property>
  <property fmtid="{D5CDD505-2E9C-101B-9397-08002B2CF9AE}" pid="16" name="MSIP_Label_3976fa30-1907-4356-8241-62ea5e1c0256_Name">
    <vt:lpwstr>ESA UNCLASSIFIED – For ESA Official Use Only</vt:lpwstr>
  </property>
  <property fmtid="{D5CDD505-2E9C-101B-9397-08002B2CF9AE}" pid="17" name="MSIP_Label_3976fa30-1907-4356-8241-62ea5e1c0256_SetDate">
    <vt:lpwstr>2020-09-30T12:03:24Z</vt:lpwstr>
  </property>
  <property fmtid="{D5CDD505-2E9C-101B-9397-08002B2CF9AE}" pid="18" name="MSIP_Label_3976fa30-1907-4356-8241-62ea5e1c0256_SiteId">
    <vt:lpwstr>9a5cacd0-2bef-4dd7-ac5c-7ebe1f54f495</vt:lpwstr>
  </property>
  <property fmtid="{D5CDD505-2E9C-101B-9397-08002B2CF9AE}" pid="19" name="Notes">
    <vt:i4>4</vt:i4>
  </property>
  <property fmtid="{D5CDD505-2E9C-101B-9397-08002B2CF9AE}" pid="20" name="Organisational entity">
    <vt:lpwstr/>
  </property>
  <property fmtid="{D5CDD505-2E9C-101B-9397-08002B2CF9AE}" pid="21" name="Organisational_x0020_entity">
    <vt:lpwstr/>
  </property>
  <property fmtid="{D5CDD505-2E9C-101B-9397-08002B2CF9AE}" pid="22" name="Originating Organisation">
    <vt:lpwstr/>
  </property>
  <property fmtid="{D5CDD505-2E9C-101B-9397-08002B2CF9AE}" pid="23" name="PAuthor">
    <vt:lpwstr>user</vt:lpwstr>
  </property>
  <property fmtid="{D5CDD505-2E9C-101B-9397-08002B2CF9AE}" pid="24" name="PClassification">
    <vt:lpwstr>ESA UNCLASSIFIED – For Official Use</vt:lpwstr>
  </property>
  <property fmtid="{D5CDD505-2E9C-101B-9397-08002B2CF9AE}" pid="25" name="PDate">
    <vt:lpwstr>DD/MM/YYYY</vt:lpwstr>
  </property>
  <property fmtid="{D5CDD505-2E9C-101B-9397-08002B2CF9AE}" pid="26" name="PEmail">
    <vt:lpwstr/>
  </property>
  <property fmtid="{D5CDD505-2E9C-101B-9397-08002B2CF9AE}" pid="27" name="POptionButton1">
    <vt:bool>true</vt:bool>
  </property>
  <property fmtid="{D5CDD505-2E9C-101B-9397-08002B2CF9AE}" pid="28" name="POptionButton2">
    <vt:bool>false</vt:bool>
  </property>
  <property fmtid="{D5CDD505-2E9C-101B-9397-08002B2CF9AE}" pid="29" name="PPlace">
    <vt:lpwstr/>
  </property>
  <property fmtid="{D5CDD505-2E9C-101B-9397-08002B2CF9AE}" pid="30" name="PProgramme">
    <vt:lpwstr/>
  </property>
  <property fmtid="{D5CDD505-2E9C-101B-9397-08002B2CF9AE}" pid="31" name="PSubtitle">
    <vt:lpwstr>TITLE OF PRESENTATION</vt:lpwstr>
  </property>
  <property fmtid="{D5CDD505-2E9C-101B-9397-08002B2CF9AE}" pid="32" name="PTitle">
    <vt:lpwstr>TITLE OF PRESENTATION</vt:lpwstr>
  </property>
  <property fmtid="{D5CDD505-2E9C-101B-9397-08002B2CF9AE}" pid="33" name="PresentationFormat">
    <vt:lpwstr>Custom</vt:lpwstr>
  </property>
  <property fmtid="{D5CDD505-2E9C-101B-9397-08002B2CF9AE}" pid="34" name="Reference">
    <vt:lpwstr/>
  </property>
  <property fmtid="{D5CDD505-2E9C-101B-9397-08002B2CF9AE}" pid="35" name="Revision">
    <vt:r8>0</vt:r8>
  </property>
  <property fmtid="{D5CDD505-2E9C-101B-9397-08002B2CF9AE}" pid="36" name="ShowESADialog1">
    <vt:bool>true</vt:bool>
  </property>
  <property fmtid="{D5CDD505-2E9C-101B-9397-08002B2CF9AE}" pid="37" name="Slides">
    <vt:i4>11</vt:i4>
  </property>
  <property fmtid="{D5CDD505-2E9C-101B-9397-08002B2CF9AE}" pid="38" name="Status">
    <vt:lpwstr>N/A</vt:lpwstr>
  </property>
  <property fmtid="{D5CDD505-2E9C-101B-9397-08002B2CF9AE}" pid="39" name="_dlc_DocIdItemGuid">
    <vt:lpwstr>5f0bab48-4ce0-4eab-83cc-d71b5b88219f</vt:lpwstr>
  </property>
  <property fmtid="{D5CDD505-2E9C-101B-9397-08002B2CF9AE}" pid="40" name="bmsAddress">
    <vt:lpwstr/>
  </property>
  <property fmtid="{D5CDD505-2E9C-101B-9397-08002B2CF9AE}" pid="41" name="bmsPhoneFax">
    <vt:lpwstr/>
  </property>
  <property fmtid="{D5CDD505-2E9C-101B-9397-08002B2CF9AE}" pid="42" name="bmsPlace">
    <vt:lpwstr/>
  </property>
  <property fmtid="{D5CDD505-2E9C-101B-9397-08002B2CF9AE}" pid="43" name="bmsSiteName">
    <vt:lpwstr/>
  </property>
  <property fmtid="{D5CDD505-2E9C-101B-9397-08002B2CF9AE}" pid="44" name="bmsSitename2">
    <vt:lpwstr/>
  </property>
</Properties>
</file>