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6858000" cx="12225325"/>
  <p:notesSz cx="7023100" cy="9309100"/>
  <p:embeddedFontLst>
    <p:embeddedFont>
      <p:font typeface="Open Sans SemiBold"/>
      <p:regular r:id="rId30"/>
      <p:bold r:id="rId31"/>
      <p:italic r:id="rId32"/>
      <p:boldItalic r:id="rId33"/>
    </p:embeddedFont>
    <p:embeddedFont>
      <p:font typeface="Open Sans Light"/>
      <p:regular r:id="rId34"/>
      <p:bold r:id="rId35"/>
      <p:italic r:id="rId36"/>
      <p:boldItalic r:id="rId37"/>
    </p:embeddedFont>
    <p:embeddedFont>
      <p:font typeface="Open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51">
          <p15:clr>
            <a:srgbClr val="A4A3A4"/>
          </p15:clr>
        </p15:guide>
      </p15:sldGuideLst>
    </p:ext>
    <p:ext uri="{2D200454-40CA-4A62-9FC3-DE9A4176ACB9}">
      <p15:notesGuideLst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  <p:ext uri="GoogleSlidesCustomDataVersion2">
      <go:slidesCustomData xmlns:go="http://customooxmlschemas.google.com/" r:id="rId42" roundtripDataSignature="AMtx7mjIhYRUj29v3Q+bwTi/Skd+Wh8O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51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32" orient="horz"/>
        <p:guide pos="2212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italic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OpenSans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SemiBold-bold.fntdata"/><Relationship Id="rId30" Type="http://schemas.openxmlformats.org/officeDocument/2006/relationships/font" Target="fonts/OpenSansSemiBold-regular.fntdata"/><Relationship Id="rId11" Type="http://schemas.openxmlformats.org/officeDocument/2006/relationships/slide" Target="slides/slide6.xml"/><Relationship Id="rId33" Type="http://schemas.openxmlformats.org/officeDocument/2006/relationships/font" Target="fonts/OpenSansSemiBold-boldItalic.fntdata"/><Relationship Id="rId10" Type="http://schemas.openxmlformats.org/officeDocument/2006/relationships/slide" Target="slides/slide5.xml"/><Relationship Id="rId32" Type="http://schemas.openxmlformats.org/officeDocument/2006/relationships/font" Target="fonts/OpenSansSemiBold-italic.fntdata"/><Relationship Id="rId13" Type="http://schemas.openxmlformats.org/officeDocument/2006/relationships/slide" Target="slides/slide8.xml"/><Relationship Id="rId35" Type="http://schemas.openxmlformats.org/officeDocument/2006/relationships/font" Target="fonts/OpenSansLight-bold.fntdata"/><Relationship Id="rId12" Type="http://schemas.openxmlformats.org/officeDocument/2006/relationships/slide" Target="slides/slide7.xml"/><Relationship Id="rId34" Type="http://schemas.openxmlformats.org/officeDocument/2006/relationships/font" Target="fonts/OpenSansLight-regular.fntdata"/><Relationship Id="rId15" Type="http://schemas.openxmlformats.org/officeDocument/2006/relationships/slide" Target="slides/slide10.xml"/><Relationship Id="rId37" Type="http://schemas.openxmlformats.org/officeDocument/2006/relationships/font" Target="fonts/OpenSansLight-boldItalic.fntdata"/><Relationship Id="rId14" Type="http://schemas.openxmlformats.org/officeDocument/2006/relationships/slide" Target="slides/slide9.xml"/><Relationship Id="rId36" Type="http://schemas.openxmlformats.org/officeDocument/2006/relationships/font" Target="fonts/OpenSansLight-italic.fntdata"/><Relationship Id="rId17" Type="http://schemas.openxmlformats.org/officeDocument/2006/relationships/slide" Target="slides/slide12.xml"/><Relationship Id="rId39" Type="http://schemas.openxmlformats.org/officeDocument/2006/relationships/font" Target="fonts/OpenSans-bold.fntdata"/><Relationship Id="rId16" Type="http://schemas.openxmlformats.org/officeDocument/2006/relationships/slide" Target="slides/slide11.xml"/><Relationship Id="rId38" Type="http://schemas.openxmlformats.org/officeDocument/2006/relationships/font" Target="fonts/OpenSans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14663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95738" y="0"/>
            <a:ext cx="30146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>
            <a:lvl1pPr indent="-228600" lvl="0" marL="457200" marR="0" rtl="0" algn="l">
              <a:spcBef>
                <a:spcPts val="481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81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81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81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81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0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70950"/>
            <a:ext cx="3014663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0" i="0" sz="1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/>
          <p:nvPr>
            <p:ph idx="2" type="sldImg"/>
          </p:nvPr>
        </p:nvSpPr>
        <p:spPr>
          <a:xfrm>
            <a:off x="454025" y="693738"/>
            <a:ext cx="6176963" cy="34655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:notes"/>
          <p:cNvSpPr txBox="1"/>
          <p:nvPr>
            <p:ph idx="12" type="sldNum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anchorCtr="0" anchor="b" bIns="43075" lIns="86150" spcFirstLastPara="1" rIns="86150" wrap="square" tIns="430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cc274d5052_0_270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cc274d5052_0_270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cc274d5052_0_278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cc274d5052_0_278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cc274d5052_0_287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cc274d5052_0_287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cc274d5052_0_308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cc274d5052_0_308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cc274d5052_0_317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cc274d5052_0_317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cc274d5052_0_325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cc274d5052_0_325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cc274d5052_0_334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cc274d5052_0_334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cc274d5052_0_343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cc274d5052_0_343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cc274d5052_0_350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cc274d5052_0_350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cc274d5052_0_358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cc274d5052_0_358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cc274d5052_0_104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cc274d5052_0_104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cc274d5052_0_366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cc274d5052_0_366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cc274d5052_0_377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cc274d5052_0_377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cc274d5052_0_384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cc274d5052_0_384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cc274d5052_0_395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cc274d5052_0_395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cc274d5052_0_403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cc274d5052_0_403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cc274d5052_0_213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cc274d5052_0_213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cc274d5052_0_222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cc274d5052_0_222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cc274d5052_0_233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cc274d5052_0_233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cc274d5052_0_243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cc274d5052_0_243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cc274d5052_0_251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cc274d5052_0_251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cc274d5052_0_201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cc274d5052_0_201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cc274d5052_0_262:notes"/>
          <p:cNvSpPr/>
          <p:nvPr>
            <p:ph idx="2" type="sldImg"/>
          </p:nvPr>
        </p:nvSpPr>
        <p:spPr>
          <a:xfrm>
            <a:off x="381948" y="698183"/>
            <a:ext cx="62598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cc274d5052_0_262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</p:spPr>
        <p:txBody>
          <a:bodyPr anchorCtr="0" anchor="t" bIns="43075" lIns="86150" spcFirstLastPara="1" rIns="86150" wrap="square" tIns="43075">
            <a:noAutofit/>
          </a:bodyPr>
          <a:lstStyle/>
          <a:p>
            <a:pPr indent="0" lvl="0" marL="0" rtl="0" algn="l">
              <a:spcBef>
                <a:spcPts val="481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page">
  <p:cSld name="Title pa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SzPts val="1736"/>
              <a:buFont typeface="Verdana"/>
              <a:buNone/>
              <a:defRPr sz="1736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type="ctrTitle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/>
        </p:nvSpPr>
        <p:spPr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5" name="Google Shape;25;p4"/>
          <p:cNvCxnSpPr/>
          <p:nvPr/>
        </p:nvCxnSpPr>
        <p:spPr>
          <a:xfrm>
            <a:off x="222041" y="6422971"/>
            <a:ext cx="11768092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" name="Google Shape;26;p4"/>
          <p:cNvCxnSpPr/>
          <p:nvPr/>
        </p:nvCxnSpPr>
        <p:spPr>
          <a:xfrm>
            <a:off x="65182" y="4756228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4"/>
          <p:cNvSpPr txBox="1"/>
          <p:nvPr/>
        </p:nvSpPr>
        <p:spPr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8" name="Google Shape;28;p4"/>
          <p:cNvSpPr txBox="1"/>
          <p:nvPr/>
        </p:nvSpPr>
        <p:spPr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0" name="Google Shape;30;p4"/>
          <p:cNvSpPr txBox="1"/>
          <p:nvPr/>
        </p:nvSpPr>
        <p:spPr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/>
          </a:p>
        </p:txBody>
      </p:sp>
      <p:sp>
        <p:nvSpPr>
          <p:cNvPr id="31" name="Google Shape;31;p4"/>
          <p:cNvSpPr txBox="1"/>
          <p:nvPr/>
        </p:nvSpPr>
        <p:spPr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2800" y="6584400"/>
            <a:ext cx="1641396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/>
          <p:nvPr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Verdana"/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FLEX-Fluorescence 2026 Workshop</a:t>
            </a:r>
            <a:br>
              <a:rPr b="1" i="0" lang="en-GB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en-GB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03 – 06 March |</a:t>
            </a:r>
            <a:r>
              <a:rPr b="1" i="0" lang="en-GB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0" i="0" lang="en-GB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Bonn University, Germany </a:t>
            </a:r>
            <a:endParaRPr b="1" i="0" sz="2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page 2">
  <p:cSld name="Presentation page 2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ation page">
  <p:cSld name="Presentation pag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225338" cy="100846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/>
          <p:nvPr>
            <p:ph type="title"/>
          </p:nvPr>
        </p:nvSpPr>
        <p:spPr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192635" y="1096443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Google Shape;44;p6"/>
          <p:cNvCxnSpPr/>
          <p:nvPr/>
        </p:nvCxnSpPr>
        <p:spPr>
          <a:xfrm>
            <a:off x="216000" y="6473118"/>
            <a:ext cx="117360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cc274d5052_0_97"/>
          <p:cNvSpPr txBox="1"/>
          <p:nvPr>
            <p:ph idx="12" type="sldNum"/>
          </p:nvPr>
        </p:nvSpPr>
        <p:spPr>
          <a:xfrm>
            <a:off x="11440230" y="6333134"/>
            <a:ext cx="7335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2125" lIns="122125" spcFirstLastPara="1" rIns="122125" wrap="square" tIns="122125">
            <a:noAutofit/>
          </a:bodyPr>
          <a:lstStyle>
            <a:lvl1pPr lvl="0">
              <a:buNone/>
              <a:defRPr b="1" sz="1900">
                <a:solidFill>
                  <a:srgbClr val="0D555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 b="1" sz="1900">
                <a:solidFill>
                  <a:srgbClr val="0D55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 b="1" sz="1900">
                <a:solidFill>
                  <a:srgbClr val="0D55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 b="1" sz="1900">
                <a:solidFill>
                  <a:srgbClr val="0D55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 b="1" sz="1900">
                <a:solidFill>
                  <a:srgbClr val="0D55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 b="1" sz="1900">
                <a:solidFill>
                  <a:srgbClr val="0D55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 b="1" sz="1900">
                <a:solidFill>
                  <a:srgbClr val="0D55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 b="1" sz="1900">
                <a:solidFill>
                  <a:srgbClr val="0D55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 b="1" sz="1900">
                <a:solidFill>
                  <a:srgbClr val="0D55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" name="Google Shape;47;g3cc274d5052_0_97"/>
          <p:cNvSpPr/>
          <p:nvPr/>
        </p:nvSpPr>
        <p:spPr>
          <a:xfrm>
            <a:off x="0" y="267"/>
            <a:ext cx="12225300" cy="903600"/>
          </a:xfrm>
          <a:prstGeom prst="rect">
            <a:avLst/>
          </a:prstGeom>
          <a:gradFill>
            <a:gsLst>
              <a:gs pos="0">
                <a:srgbClr val="0D555C"/>
              </a:gs>
              <a:gs pos="65000">
                <a:srgbClr val="0D555C"/>
              </a:gs>
              <a:gs pos="100000">
                <a:schemeClr val="lt1"/>
              </a:gs>
            </a:gsLst>
            <a:lin ang="5400012" scaled="0"/>
          </a:gradFill>
          <a:ln>
            <a:noFill/>
          </a:ln>
        </p:spPr>
        <p:txBody>
          <a:bodyPr anchorCtr="0" anchor="ctr" bIns="45775" lIns="91600" spcFirstLastPara="1" rIns="91600" wrap="square" tIns="457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g3cc274d5052_0_97"/>
          <p:cNvPicPr preferRelativeResize="0"/>
          <p:nvPr/>
        </p:nvPicPr>
        <p:blipFill rotWithShape="1">
          <a:blip r:embed="rId2">
            <a:alphaModFix/>
          </a:blip>
          <a:srcRect b="36491" l="0" r="72353" t="34913"/>
          <a:stretch/>
        </p:blipFill>
        <p:spPr>
          <a:xfrm>
            <a:off x="93896" y="-51234"/>
            <a:ext cx="785858" cy="784408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g3cc274d5052_0_97"/>
          <p:cNvSpPr txBox="1"/>
          <p:nvPr>
            <p:ph type="title"/>
          </p:nvPr>
        </p:nvSpPr>
        <p:spPr>
          <a:xfrm>
            <a:off x="881904" y="267"/>
            <a:ext cx="10007400" cy="73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 SemiBold"/>
              <a:buNone/>
              <a:defRPr sz="28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3cc274d5052_0_97"/>
          <p:cNvSpPr txBox="1"/>
          <p:nvPr>
            <p:ph idx="1" type="body"/>
          </p:nvPr>
        </p:nvSpPr>
        <p:spPr>
          <a:xfrm>
            <a:off x="302725" y="903633"/>
            <a:ext cx="11611800" cy="5696400"/>
          </a:xfrm>
          <a:prstGeom prst="rect">
            <a:avLst/>
          </a:prstGeom>
        </p:spPr>
        <p:txBody>
          <a:bodyPr anchorCtr="0" anchor="t" bIns="122125" lIns="0" spcFirstLastPara="1" rIns="122125" wrap="square" tIns="122125">
            <a:noAutofit/>
          </a:bodyPr>
          <a:lstStyle>
            <a:lvl1pPr indent="-228600" lvl="0" marL="45720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-228600" lvl="1" marL="91440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None/>
              <a:defRPr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Light"/>
              <a:buNone/>
              <a:defRPr sz="21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228600" lvl="3" marL="182880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None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228600" lvl="4" marL="228600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None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30200" lvl="5" marL="2743200">
              <a:spcBef>
                <a:spcPts val="30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–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30200" lvl="6" marL="3200400">
              <a:spcBef>
                <a:spcPts val="30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–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30200" lvl="7" marL="3657600">
              <a:spcBef>
                <a:spcPts val="30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–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30200" lvl="8" marL="4114800">
              <a:spcBef>
                <a:spcPts val="309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 Light"/>
              <a:buChar char="–"/>
              <a:defRPr sz="16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1" name="Google Shape;51;g3cc274d5052_0_97"/>
          <p:cNvSpPr txBox="1"/>
          <p:nvPr>
            <p:ph idx="2" type="title"/>
          </p:nvPr>
        </p:nvSpPr>
        <p:spPr>
          <a:xfrm>
            <a:off x="7587449" y="267"/>
            <a:ext cx="4637700" cy="732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"/>
              <a:buNone/>
              <a:defRPr sz="2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image" Target="../media/image8.png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225338" cy="10084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 txBox="1"/>
          <p:nvPr/>
        </p:nvSpPr>
        <p:spPr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2;p3"/>
          <p:cNvSpPr txBox="1"/>
          <p:nvPr>
            <p:ph type="title"/>
          </p:nvPr>
        </p:nvSpPr>
        <p:spPr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122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6580" lvl="5" marL="27432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6580" lvl="6" marL="32004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6580" lvl="7" marL="36576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6580" lvl="8" marL="4114800" marR="0" rtl="0" algn="l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b="0" i="0" sz="1543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"/>
          <p:cNvSpPr txBox="1"/>
          <p:nvPr/>
        </p:nvSpPr>
        <p:spPr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772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5;p3"/>
          <p:cNvSpPr txBox="1"/>
          <p:nvPr/>
        </p:nvSpPr>
        <p:spPr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" name="Google Shape;16;p3"/>
          <p:cNvSpPr txBox="1"/>
          <p:nvPr/>
        </p:nvSpPr>
        <p:spPr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6457517"/>
            <a:ext cx="10159937" cy="43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Google Shape;20;p3"/>
          <p:cNvCxnSpPr/>
          <p:nvPr/>
        </p:nvCxnSpPr>
        <p:spPr>
          <a:xfrm>
            <a:off x="216000" y="6473118"/>
            <a:ext cx="117360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5"/>
    <p:sldLayoutId id="2147483650" r:id="rId6"/>
    <p:sldLayoutId id="2147483651" r:id="rId7"/>
    <p:sldLayoutId id="214748365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Relationship Id="rId5" Type="http://schemas.openxmlformats.org/officeDocument/2006/relationships/image" Target="../media/image50.png"/><Relationship Id="rId6" Type="http://schemas.openxmlformats.org/officeDocument/2006/relationships/image" Target="../media/image54.png"/><Relationship Id="rId7" Type="http://schemas.openxmlformats.org/officeDocument/2006/relationships/image" Target="../media/image44.png"/><Relationship Id="rId8" Type="http://schemas.openxmlformats.org/officeDocument/2006/relationships/image" Target="../media/image5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Relationship Id="rId4" Type="http://schemas.openxmlformats.org/officeDocument/2006/relationships/image" Target="../media/image45.png"/><Relationship Id="rId5" Type="http://schemas.openxmlformats.org/officeDocument/2006/relationships/image" Target="../media/image4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png"/><Relationship Id="rId4" Type="http://schemas.openxmlformats.org/officeDocument/2006/relationships/image" Target="../media/image44.png"/><Relationship Id="rId5" Type="http://schemas.openxmlformats.org/officeDocument/2006/relationships/image" Target="../media/image5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62.png"/><Relationship Id="rId5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4.png"/><Relationship Id="rId4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Relationship Id="rId4" Type="http://schemas.openxmlformats.org/officeDocument/2006/relationships/image" Target="../media/image48.png"/><Relationship Id="rId5" Type="http://schemas.openxmlformats.org/officeDocument/2006/relationships/image" Target="../media/image60.png"/><Relationship Id="rId6" Type="http://schemas.openxmlformats.org/officeDocument/2006/relationships/image" Target="../media/image63.png"/><Relationship Id="rId7" Type="http://schemas.openxmlformats.org/officeDocument/2006/relationships/image" Target="../media/image6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8.png"/><Relationship Id="rId4" Type="http://schemas.openxmlformats.org/officeDocument/2006/relationships/image" Target="../media/image61.png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7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Relationship Id="rId7" Type="http://schemas.openxmlformats.org/officeDocument/2006/relationships/image" Target="../media/image6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Relationship Id="rId6" Type="http://schemas.openxmlformats.org/officeDocument/2006/relationships/image" Target="../media/image21.png"/><Relationship Id="rId7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14.png"/><Relationship Id="rId6" Type="http://schemas.openxmlformats.org/officeDocument/2006/relationships/image" Target="../media/image29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"/>
          <p:cNvSpPr txBox="1"/>
          <p:nvPr/>
        </p:nvSpPr>
        <p:spPr>
          <a:xfrm>
            <a:off x="126000" y="4021271"/>
            <a:ext cx="11913300" cy="175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4100" lIns="88200" spcFirstLastPara="1" rIns="88200" wrap="square" tIns="441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lt1"/>
                </a:solidFill>
              </a:rPr>
              <a:t>The FLEX Collaborative Platform: </a:t>
            </a:r>
            <a:br>
              <a:rPr b="1" lang="en-GB" sz="3600">
                <a:solidFill>
                  <a:schemeClr val="lt1"/>
                </a:solidFill>
              </a:rPr>
            </a:br>
            <a:r>
              <a:rPr b="1" lang="en-GB" sz="3600">
                <a:solidFill>
                  <a:schemeClr val="lt1"/>
                </a:solidFill>
              </a:rPr>
              <a:t>Enabling Data Processing, Validation, and Scientific Exploitation of FLEX Fluorescence Products</a:t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9" name="Google Shape;59;p1"/>
          <p:cNvSpPr txBox="1"/>
          <p:nvPr/>
        </p:nvSpPr>
        <p:spPr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60" name="Google Shape;60;p1"/>
          <p:cNvSpPr/>
          <p:nvPr/>
        </p:nvSpPr>
        <p:spPr>
          <a:xfrm>
            <a:off x="7288575" y="5590626"/>
            <a:ext cx="4750800" cy="7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Pedro Pereira Gonçalves</a:t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Simone Vaccari</a:t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</a:rPr>
              <a:t>Terradue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cc274d5052_0_270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Collaborative Platform: Community Forum </a:t>
            </a:r>
            <a:endParaRPr/>
          </a:p>
        </p:txBody>
      </p:sp>
      <p:pic>
        <p:nvPicPr>
          <p:cNvPr id="141" name="Google Shape;141;g3cc274d5052_0_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202" y="1158668"/>
            <a:ext cx="5393131" cy="350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cc274d5052_0_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7928" y="2293600"/>
            <a:ext cx="5263626" cy="35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cc274d5052_0_2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8136" y="3247500"/>
            <a:ext cx="5360887" cy="35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cc274d5052_0_278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Collaborative Platform: Community Forum </a:t>
            </a:r>
            <a:endParaRPr/>
          </a:p>
        </p:txBody>
      </p:sp>
      <p:pic>
        <p:nvPicPr>
          <p:cNvPr id="149" name="Google Shape;149;g3cc274d5052_0_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6284" y="1241168"/>
            <a:ext cx="5393131" cy="350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cc274d5052_0_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7449" y="3266367"/>
            <a:ext cx="4206133" cy="279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cc274d5052_0_2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1591" y="4230800"/>
            <a:ext cx="3284198" cy="214466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3cc274d5052_0_278"/>
          <p:cNvSpPr txBox="1"/>
          <p:nvPr>
            <p:ph idx="1" type="body"/>
          </p:nvPr>
        </p:nvSpPr>
        <p:spPr>
          <a:xfrm>
            <a:off x="192630" y="1096450"/>
            <a:ext cx="59208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Community space to share </a:t>
            </a:r>
            <a:br>
              <a:rPr lang="en-GB" sz="2400"/>
            </a:br>
            <a:r>
              <a:rPr lang="en-GB" sz="2400"/>
              <a:t>insights about the platform 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Topics in different categories 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Questions &amp; answers and </a:t>
            </a:r>
            <a:br>
              <a:rPr lang="en-GB" sz="2400"/>
            </a:br>
            <a:r>
              <a:rPr lang="en-GB" sz="2400"/>
              <a:t>chat messaging 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Aggregates the links to all the components of the platform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cc274d5052_0_287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Collaborative Platform</a:t>
            </a:r>
            <a:endParaRPr/>
          </a:p>
        </p:txBody>
      </p:sp>
      <p:pic>
        <p:nvPicPr>
          <p:cNvPr id="158" name="Google Shape;158;g3cc274d5052_0_287"/>
          <p:cNvPicPr preferRelativeResize="0"/>
          <p:nvPr/>
        </p:nvPicPr>
        <p:blipFill rotWithShape="1">
          <a:blip r:embed="rId3">
            <a:alphaModFix/>
          </a:blip>
          <a:srcRect b="53365" l="1307" r="75014" t="0"/>
          <a:stretch/>
        </p:blipFill>
        <p:spPr>
          <a:xfrm>
            <a:off x="54114" y="1025633"/>
            <a:ext cx="4050910" cy="51648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g3cc274d5052_0_287"/>
          <p:cNvGrpSpPr/>
          <p:nvPr/>
        </p:nvGrpSpPr>
        <p:grpSpPr>
          <a:xfrm>
            <a:off x="3242113" y="1242420"/>
            <a:ext cx="2950860" cy="4289490"/>
            <a:chOff x="3068039" y="1212400"/>
            <a:chExt cx="2207075" cy="3217198"/>
          </a:xfrm>
        </p:grpSpPr>
        <p:pic>
          <p:nvPicPr>
            <p:cNvPr id="160" name="Google Shape;160;g3cc274d5052_0_28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68039" y="1418300"/>
              <a:ext cx="2207075" cy="30112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g3cc274d5052_0_287"/>
            <p:cNvSpPr txBox="1"/>
            <p:nvPr/>
          </p:nvSpPr>
          <p:spPr>
            <a:xfrm>
              <a:off x="3218338" y="1212400"/>
              <a:ext cx="19065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2125" lIns="122125" spcFirstLastPara="1" rIns="122125" wrap="square" tIns="122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400">
                  <a:solidFill>
                    <a:schemeClr val="dk2"/>
                  </a:solidFill>
                </a:rPr>
                <a:t>Apps</a:t>
              </a:r>
              <a:endParaRPr b="1" sz="2400">
                <a:solidFill>
                  <a:schemeClr val="dk2"/>
                </a:solidFill>
              </a:endParaRPr>
            </a:p>
          </p:txBody>
        </p:sp>
      </p:grpSp>
      <p:grpSp>
        <p:nvGrpSpPr>
          <p:cNvPr id="162" name="Google Shape;162;g3cc274d5052_0_287"/>
          <p:cNvGrpSpPr/>
          <p:nvPr/>
        </p:nvGrpSpPr>
        <p:grpSpPr>
          <a:xfrm>
            <a:off x="6494409" y="944977"/>
            <a:ext cx="3466306" cy="2651921"/>
            <a:chOff x="4526805" y="708750"/>
            <a:chExt cx="2592600" cy="1988991"/>
          </a:xfrm>
        </p:grpSpPr>
        <p:pic>
          <p:nvPicPr>
            <p:cNvPr id="163" name="Google Shape;163;g3cc274d5052_0_28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26876" y="1014941"/>
              <a:ext cx="2592444" cy="168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g3cc274d5052_0_287"/>
            <p:cNvSpPr txBox="1"/>
            <p:nvPr/>
          </p:nvSpPr>
          <p:spPr>
            <a:xfrm>
              <a:off x="4526805" y="708750"/>
              <a:ext cx="25926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2125" lIns="122125" spcFirstLastPara="1" rIns="122125" wrap="square" tIns="122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400">
                  <a:solidFill>
                    <a:schemeClr val="dk2"/>
                  </a:solidFill>
                </a:rPr>
                <a:t>Geobrowser</a:t>
              </a:r>
              <a:endParaRPr b="1" sz="2400">
                <a:solidFill>
                  <a:schemeClr val="dk2"/>
                </a:solidFill>
              </a:endParaRPr>
            </a:p>
          </p:txBody>
        </p:sp>
      </p:grpSp>
      <p:grpSp>
        <p:nvGrpSpPr>
          <p:cNvPr id="165" name="Google Shape;165;g3cc274d5052_0_287"/>
          <p:cNvGrpSpPr/>
          <p:nvPr/>
        </p:nvGrpSpPr>
        <p:grpSpPr>
          <a:xfrm>
            <a:off x="8720869" y="1411468"/>
            <a:ext cx="3466312" cy="2622289"/>
            <a:chOff x="1356675" y="3176730"/>
            <a:chExt cx="2592604" cy="1966766"/>
          </a:xfrm>
        </p:grpSpPr>
        <p:pic>
          <p:nvPicPr>
            <p:cNvPr id="166" name="Google Shape;166;g3cc274d5052_0_28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56675" y="3434350"/>
              <a:ext cx="2592602" cy="1709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g3cc274d5052_0_287"/>
            <p:cNvSpPr txBox="1"/>
            <p:nvPr/>
          </p:nvSpPr>
          <p:spPr>
            <a:xfrm>
              <a:off x="1356680" y="3176730"/>
              <a:ext cx="2592600" cy="41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2125" lIns="122125" spcFirstLastPara="1" rIns="122125" wrap="square" tIns="122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400">
                  <a:solidFill>
                    <a:schemeClr val="dk2"/>
                  </a:solidFill>
                </a:rPr>
                <a:t>Gitlab</a:t>
              </a:r>
              <a:endParaRPr b="1" sz="2400">
                <a:solidFill>
                  <a:schemeClr val="dk2"/>
                </a:solidFill>
              </a:endParaRPr>
            </a:p>
          </p:txBody>
        </p:sp>
      </p:grpSp>
      <p:grpSp>
        <p:nvGrpSpPr>
          <p:cNvPr id="168" name="Google Shape;168;g3cc274d5052_0_287"/>
          <p:cNvGrpSpPr/>
          <p:nvPr/>
        </p:nvGrpSpPr>
        <p:grpSpPr>
          <a:xfrm>
            <a:off x="4980951" y="3423771"/>
            <a:ext cx="3723707" cy="2744963"/>
            <a:chOff x="6129154" y="2893126"/>
            <a:chExt cx="2785121" cy="2058774"/>
          </a:xfrm>
        </p:grpSpPr>
        <p:pic>
          <p:nvPicPr>
            <p:cNvPr id="169" name="Google Shape;169;g3cc274d5052_0_28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29154" y="3095875"/>
              <a:ext cx="2785121" cy="1856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g3cc274d5052_0_287"/>
            <p:cNvSpPr txBox="1"/>
            <p:nvPr/>
          </p:nvSpPr>
          <p:spPr>
            <a:xfrm>
              <a:off x="6225412" y="2893126"/>
              <a:ext cx="2592600" cy="37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2125" lIns="122125" spcFirstLastPara="1" rIns="122125" wrap="square" tIns="122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400">
                  <a:solidFill>
                    <a:schemeClr val="dk2"/>
                  </a:solidFill>
                </a:rPr>
                <a:t>Drive</a:t>
              </a:r>
              <a:endParaRPr b="1" sz="2400">
                <a:solidFill>
                  <a:schemeClr val="dk2"/>
                </a:solidFill>
              </a:endParaRPr>
            </a:p>
          </p:txBody>
        </p:sp>
      </p:grpSp>
      <p:grpSp>
        <p:nvGrpSpPr>
          <p:cNvPr id="171" name="Google Shape;171;g3cc274d5052_0_287"/>
          <p:cNvGrpSpPr/>
          <p:nvPr/>
        </p:nvGrpSpPr>
        <p:grpSpPr>
          <a:xfrm>
            <a:off x="7758106" y="3869420"/>
            <a:ext cx="4050977" cy="2523802"/>
            <a:chOff x="-400162" y="2840726"/>
            <a:chExt cx="3029901" cy="1892899"/>
          </a:xfrm>
        </p:grpSpPr>
        <p:pic>
          <p:nvPicPr>
            <p:cNvPr id="172" name="Google Shape;172;g3cc274d5052_0_287"/>
            <p:cNvPicPr preferRelativeResize="0"/>
            <p:nvPr/>
          </p:nvPicPr>
          <p:blipFill rotWithShape="1">
            <a:blip r:embed="rId8">
              <a:alphaModFix/>
            </a:blip>
            <a:srcRect b="16729" l="0" r="0" t="0"/>
            <a:stretch/>
          </p:blipFill>
          <p:spPr>
            <a:xfrm>
              <a:off x="-400162" y="3095875"/>
              <a:ext cx="3029901" cy="1637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g3cc274d5052_0_287"/>
            <p:cNvSpPr txBox="1"/>
            <p:nvPr/>
          </p:nvSpPr>
          <p:spPr>
            <a:xfrm>
              <a:off x="-181500" y="2840726"/>
              <a:ext cx="2592600" cy="37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2125" lIns="122125" spcFirstLastPara="1" rIns="122125" wrap="square" tIns="122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2400">
                  <a:solidFill>
                    <a:schemeClr val="dk2"/>
                  </a:solidFill>
                </a:rPr>
                <a:t>Catalogue</a:t>
              </a:r>
              <a:endParaRPr b="1" sz="2400"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cc274d5052_0_308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Collaborative Platform: Geobrowser</a:t>
            </a:r>
            <a:endParaRPr/>
          </a:p>
        </p:txBody>
      </p:sp>
      <p:sp>
        <p:nvSpPr>
          <p:cNvPr id="179" name="Google Shape;179;g3cc274d5052_0_308"/>
          <p:cNvSpPr txBox="1"/>
          <p:nvPr>
            <p:ph idx="1" type="body"/>
          </p:nvPr>
        </p:nvSpPr>
        <p:spPr>
          <a:xfrm>
            <a:off x="192630" y="1096450"/>
            <a:ext cx="59208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A specialised interface for registered users, the GeoPortal provides tools for data discovery, visualisation, </a:t>
            </a:r>
            <a:br>
              <a:rPr lang="en-GB" sz="2400"/>
            </a:br>
            <a:r>
              <a:rPr lang="en-GB" sz="2400"/>
              <a:t>and basic analysis. 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Provides  geospatial and </a:t>
            </a:r>
            <a:br>
              <a:rPr lang="en-GB" sz="2400"/>
            </a:br>
            <a:r>
              <a:rPr lang="en-GB" sz="2400"/>
              <a:t>metadata filters, visualise </a:t>
            </a:r>
            <a:br>
              <a:rPr lang="en-GB" sz="2400"/>
            </a:br>
            <a:r>
              <a:rPr lang="en-GB" sz="2400"/>
              <a:t>different geographic layers, </a:t>
            </a:r>
            <a:br>
              <a:rPr lang="en-GB" sz="2400"/>
            </a:br>
            <a:r>
              <a:rPr lang="en-GB" sz="2400"/>
              <a:t>and conduct preliminary </a:t>
            </a:r>
            <a:br>
              <a:rPr lang="en-GB" sz="2400"/>
            </a:br>
            <a:r>
              <a:rPr lang="en-GB" sz="2400"/>
              <a:t>analyses.</a:t>
            </a:r>
            <a:endParaRPr sz="2400"/>
          </a:p>
        </p:txBody>
      </p:sp>
      <p:pic>
        <p:nvPicPr>
          <p:cNvPr id="180" name="Google Shape;180;g3cc274d5052_0_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7448" y="3233122"/>
            <a:ext cx="4625202" cy="3366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cc274d5052_0_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1503" y="1106500"/>
            <a:ext cx="4555932" cy="331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cc274d5052_0_3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0188" y="2658800"/>
            <a:ext cx="4208967" cy="3063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cc274d5052_0_317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Collaborative Platform: Catalogue</a:t>
            </a:r>
            <a:endParaRPr/>
          </a:p>
        </p:txBody>
      </p:sp>
      <p:sp>
        <p:nvSpPr>
          <p:cNvPr id="188" name="Google Shape;188;g3cc274d5052_0_317"/>
          <p:cNvSpPr txBox="1"/>
          <p:nvPr>
            <p:ph idx="1" type="body"/>
          </p:nvPr>
        </p:nvSpPr>
        <p:spPr>
          <a:xfrm>
            <a:off x="192630" y="1096450"/>
            <a:ext cx="59208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Organises and indexes all </a:t>
            </a:r>
            <a:br>
              <a:rPr lang="en-GB" sz="2400"/>
            </a:br>
            <a:r>
              <a:rPr lang="en-GB" sz="2400"/>
              <a:t>available data on the platform, </a:t>
            </a:r>
            <a:br>
              <a:rPr lang="en-GB" sz="2400"/>
            </a:br>
            <a:r>
              <a:rPr lang="en-GB" sz="2400"/>
              <a:t>supporting advanced search </a:t>
            </a:r>
            <a:br>
              <a:rPr lang="en-GB" sz="2400"/>
            </a:br>
            <a:r>
              <a:rPr lang="en-GB" sz="2400"/>
              <a:t>and filtering options to help </a:t>
            </a:r>
            <a:br>
              <a:rPr lang="en-GB" sz="2400"/>
            </a:br>
            <a:r>
              <a:rPr lang="en-GB" sz="2400"/>
              <a:t>users locate relevant datasets.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Provides mechanisms for users to efficiently locate and utilise the data they need in S3 object storage.</a:t>
            </a:r>
            <a:endParaRPr sz="2400"/>
          </a:p>
        </p:txBody>
      </p:sp>
      <p:pic>
        <p:nvPicPr>
          <p:cNvPr id="189" name="Google Shape;189;g3cc274d5052_0_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3491" y="1241167"/>
            <a:ext cx="4244736" cy="308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cc274d5052_0_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1765" y="2909200"/>
            <a:ext cx="4988331" cy="367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cc274d5052_0_325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Collaborative Platform: Git</a:t>
            </a:r>
            <a:endParaRPr/>
          </a:p>
        </p:txBody>
      </p:sp>
      <p:sp>
        <p:nvSpPr>
          <p:cNvPr id="196" name="Google Shape;196;g3cc274d5052_0_325"/>
          <p:cNvSpPr txBox="1"/>
          <p:nvPr>
            <p:ph idx="1" type="body"/>
          </p:nvPr>
        </p:nvSpPr>
        <p:spPr>
          <a:xfrm>
            <a:off x="192625" y="1096450"/>
            <a:ext cx="99075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Contains the tools, notebooks, and</a:t>
            </a:r>
            <a:br>
              <a:rPr lang="en-GB" sz="2400"/>
            </a:br>
            <a:r>
              <a:rPr lang="en-GB" sz="2400"/>
              <a:t>application packages developed </a:t>
            </a:r>
            <a:br>
              <a:rPr lang="en-GB" sz="2400"/>
            </a:br>
            <a:r>
              <a:rPr lang="en-GB" sz="2400"/>
              <a:t>for the FLEX Community.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The repositories here support data</a:t>
            </a:r>
            <a:br>
              <a:rPr lang="en-GB" sz="2400"/>
            </a:br>
            <a:r>
              <a:rPr lang="en-GB" sz="2400"/>
              <a:t>analysis, workflow prototyping, </a:t>
            </a:r>
            <a:br>
              <a:rPr lang="en-GB" sz="2400"/>
            </a:br>
            <a:r>
              <a:rPr lang="en-GB" sz="2400"/>
              <a:t>algorithm development, and </a:t>
            </a:r>
            <a:br>
              <a:rPr lang="en-GB" sz="2400"/>
            </a:br>
            <a:r>
              <a:rPr lang="en-GB" sz="2400"/>
              <a:t>preparation for systematic processing.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Currently the access is limited to authorised project contributors.</a:t>
            </a:r>
            <a:endParaRPr sz="2400"/>
          </a:p>
        </p:txBody>
      </p:sp>
      <p:pic>
        <p:nvPicPr>
          <p:cNvPr id="197" name="Google Shape;197;g3cc274d5052_0_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3081" y="1082867"/>
            <a:ext cx="6006168" cy="395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3cc274d5052_0_3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1903" y="1631207"/>
            <a:ext cx="4476699" cy="325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3cc274d5052_0_3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7071" y="2699667"/>
            <a:ext cx="4082399" cy="297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c274d5052_0_334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Collaborative Platform: Shared Drive</a:t>
            </a:r>
            <a:endParaRPr/>
          </a:p>
        </p:txBody>
      </p:sp>
      <p:pic>
        <p:nvPicPr>
          <p:cNvPr id="205" name="Google Shape;205;g3cc274d5052_0_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822" y="887233"/>
            <a:ext cx="4625199" cy="360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cc274d5052_0_3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6358" y="2177267"/>
            <a:ext cx="6680801" cy="4452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3cc274d5052_0_3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7450" y="3705204"/>
            <a:ext cx="4447200" cy="2963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cc274d5052_0_334"/>
          <p:cNvSpPr txBox="1"/>
          <p:nvPr>
            <p:ph idx="1" type="body"/>
          </p:nvPr>
        </p:nvSpPr>
        <p:spPr>
          <a:xfrm>
            <a:off x="192630" y="1096450"/>
            <a:ext cx="59208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Personal storage space to keep</a:t>
            </a:r>
            <a:br>
              <a:rPr lang="en-GB" sz="2400"/>
            </a:br>
            <a:r>
              <a:rPr lang="en-GB" sz="2400"/>
              <a:t>and organise the files you need </a:t>
            </a:r>
            <a:br>
              <a:rPr lang="en-GB" sz="2400"/>
            </a:br>
            <a:r>
              <a:rPr lang="en-GB" sz="2400"/>
              <a:t>for your analysis work (datasets,</a:t>
            </a:r>
            <a:br>
              <a:rPr lang="en-GB" sz="2400"/>
            </a:br>
            <a:r>
              <a:rPr lang="en-GB" sz="2400"/>
              <a:t>notes, scripts, intermediate </a:t>
            </a:r>
            <a:br>
              <a:rPr lang="en-GB" sz="2400"/>
            </a:br>
            <a:r>
              <a:rPr lang="en-GB" sz="2400"/>
              <a:t>results, etc.). 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Everything here is private and can </a:t>
            </a:r>
            <a:br>
              <a:rPr lang="en-GB" sz="2400"/>
            </a:br>
            <a:r>
              <a:rPr lang="en-GB" sz="2400"/>
              <a:t>be shared with other users. </a:t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Includes project wide shared folders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cc274d5052_0_343"/>
          <p:cNvSpPr txBox="1"/>
          <p:nvPr>
            <p:ph idx="1" type="body"/>
          </p:nvPr>
        </p:nvSpPr>
        <p:spPr>
          <a:xfrm>
            <a:off x="192635" y="1096443"/>
            <a:ext cx="117648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609600" rtl="0" algn="l">
              <a:spcBef>
                <a:spcPts val="36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-304800" lvl="0" marL="609600" rtl="0" algn="l">
              <a:spcBef>
                <a:spcPts val="1300"/>
              </a:spcBef>
              <a:spcAft>
                <a:spcPts val="0"/>
              </a:spcAft>
              <a:buSzPts val="2800"/>
              <a:buNone/>
            </a:pPr>
            <a:r>
              <a:rPr lang="en-GB" sz="2800"/>
              <a:t>Users request and manage their </a:t>
            </a:r>
            <a:br>
              <a:rPr lang="en-GB" sz="2800"/>
            </a:br>
            <a:r>
              <a:rPr lang="en-GB" sz="2800"/>
              <a:t>computational environments and services.</a:t>
            </a:r>
            <a:endParaRPr sz="2800"/>
          </a:p>
          <a:p>
            <a:pPr indent="-304800" lvl="0" marL="609600" rtl="0" algn="l">
              <a:spcBef>
                <a:spcPts val="1300"/>
              </a:spcBef>
              <a:spcAft>
                <a:spcPts val="0"/>
              </a:spcAft>
              <a:buSzPts val="2800"/>
              <a:buNone/>
            </a:pPr>
            <a:r>
              <a:rPr lang="en-GB" sz="2800"/>
              <a:t>Software-as-a-Service offering a range </a:t>
            </a:r>
            <a:br>
              <a:rPr lang="en-GB" sz="2800"/>
            </a:br>
            <a:r>
              <a:rPr lang="en-GB" sz="2800"/>
              <a:t>of products, including Web Apps, Notebooks, </a:t>
            </a:r>
            <a:br>
              <a:rPr lang="en-GB" sz="2800"/>
            </a:br>
            <a:r>
              <a:rPr lang="en-GB" sz="2800"/>
              <a:t>Interactive Graphical Applications (e.g. QGIS),</a:t>
            </a:r>
            <a:br>
              <a:rPr lang="en-GB" sz="2800"/>
            </a:br>
            <a:r>
              <a:rPr lang="en-GB" sz="2800"/>
              <a:t>and other work environments</a:t>
            </a:r>
            <a:endParaRPr sz="2800"/>
          </a:p>
        </p:txBody>
      </p:sp>
      <p:sp>
        <p:nvSpPr>
          <p:cNvPr id="214" name="Google Shape;214;g3cc274d5052_0_343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Workspace Environments</a:t>
            </a:r>
            <a:endParaRPr/>
          </a:p>
        </p:txBody>
      </p:sp>
      <p:pic>
        <p:nvPicPr>
          <p:cNvPr id="215" name="Google Shape;215;g3cc274d5052_0_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4649" y="1087367"/>
            <a:ext cx="3911600" cy="53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cc274d5052_0_350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Collaborative Platform: User Apps</a:t>
            </a:r>
            <a:endParaRPr/>
          </a:p>
        </p:txBody>
      </p:sp>
      <p:pic>
        <p:nvPicPr>
          <p:cNvPr id="221" name="Google Shape;221;g3cc274d5052_0_3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88" y="1235533"/>
            <a:ext cx="3911600" cy="53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cc274d5052_0_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1627" y="1903733"/>
            <a:ext cx="5473900" cy="358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cc274d5052_0_3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2477" y="2920167"/>
            <a:ext cx="5473900" cy="358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cc274d5052_0_358"/>
          <p:cNvSpPr txBox="1"/>
          <p:nvPr>
            <p:ph idx="1" type="body"/>
          </p:nvPr>
        </p:nvSpPr>
        <p:spPr>
          <a:xfrm>
            <a:off x="192630" y="1096450"/>
            <a:ext cx="59208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609600" rtl="0" algn="l">
              <a:spcBef>
                <a:spcPts val="36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-304800" lvl="0" marL="609600" rtl="0" algn="l">
              <a:spcBef>
                <a:spcPts val="1300"/>
              </a:spcBef>
              <a:spcAft>
                <a:spcPts val="1300"/>
              </a:spcAft>
              <a:buSzPts val="2800"/>
              <a:buNone/>
            </a:pPr>
            <a:r>
              <a:rPr lang="en-GB" sz="2800"/>
              <a:t>Secured, personalised computational &amp; storage resources are shared between workspaces and SaaS offering</a:t>
            </a:r>
            <a:endParaRPr sz="2800"/>
          </a:p>
        </p:txBody>
      </p:sp>
      <p:sp>
        <p:nvSpPr>
          <p:cNvPr id="229" name="Google Shape;229;g3cc274d5052_0_358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Workspace Environments</a:t>
            </a:r>
            <a:endParaRPr/>
          </a:p>
        </p:txBody>
      </p:sp>
      <p:pic>
        <p:nvPicPr>
          <p:cNvPr id="230" name="Google Shape;230;g3cc274d5052_0_358"/>
          <p:cNvPicPr preferRelativeResize="0"/>
          <p:nvPr/>
        </p:nvPicPr>
        <p:blipFill rotWithShape="1">
          <a:blip r:embed="rId3">
            <a:alphaModFix/>
          </a:blip>
          <a:srcRect b="0" l="0" r="0" t="39774"/>
          <a:stretch/>
        </p:blipFill>
        <p:spPr>
          <a:xfrm>
            <a:off x="5068483" y="3429000"/>
            <a:ext cx="6930290" cy="32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cc274d5052_0_3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7092" y="1076333"/>
            <a:ext cx="1867966" cy="254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cc274d5052_0_104"/>
          <p:cNvSpPr txBox="1"/>
          <p:nvPr>
            <p:ph idx="1" type="body"/>
          </p:nvPr>
        </p:nvSpPr>
        <p:spPr>
          <a:xfrm>
            <a:off x="192635" y="1096443"/>
            <a:ext cx="117648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609600" rtl="0" algn="l">
              <a:spcBef>
                <a:spcPts val="1300"/>
              </a:spcBef>
              <a:spcAft>
                <a:spcPts val="0"/>
              </a:spcAft>
              <a:buSzPts val="2200"/>
              <a:buNone/>
            </a:pPr>
            <a:r>
              <a:rPr b="1" lang="en-GB" sz="2200"/>
              <a:t>Data Accessibility</a:t>
            </a:r>
            <a:r>
              <a:rPr lang="en-GB" sz="2200"/>
              <a:t>: Provide users with access to EO products and auxiliary data, including historical and simulated datasets</a:t>
            </a:r>
            <a:endParaRPr sz="2200"/>
          </a:p>
          <a:p>
            <a:pPr indent="-304800" lvl="0" marL="609600" rtl="0" algn="l">
              <a:spcBef>
                <a:spcPts val="1300"/>
              </a:spcBef>
              <a:spcAft>
                <a:spcPts val="0"/>
              </a:spcAft>
              <a:buSzPts val="2200"/>
              <a:buNone/>
            </a:pPr>
            <a:r>
              <a:rPr b="1" lang="en-GB" sz="2200"/>
              <a:t>Processing Capabilities</a:t>
            </a:r>
            <a:r>
              <a:rPr lang="en-GB" sz="2200"/>
              <a:t>: Offer computational resources and tools for processing EO products (multiple programming languages, containerized applications, and scalable processing workflows)</a:t>
            </a:r>
            <a:endParaRPr sz="2200"/>
          </a:p>
          <a:p>
            <a:pPr indent="-304800" lvl="0" marL="609600" rtl="0" algn="l">
              <a:spcBef>
                <a:spcPts val="1300"/>
              </a:spcBef>
              <a:spcAft>
                <a:spcPts val="0"/>
              </a:spcAft>
              <a:buSzPts val="2200"/>
              <a:buNone/>
            </a:pPr>
            <a:r>
              <a:rPr b="1" lang="en-GB" sz="2200"/>
              <a:t>Collaboration and Sharing</a:t>
            </a:r>
            <a:r>
              <a:rPr lang="en-GB" sz="2200"/>
              <a:t>: Collaborative code development, data visualisation, data sharing.</a:t>
            </a:r>
            <a:endParaRPr sz="2200"/>
          </a:p>
          <a:p>
            <a:pPr indent="-304800" lvl="0" marL="609600" rtl="0" algn="l">
              <a:spcBef>
                <a:spcPts val="1300"/>
              </a:spcBef>
              <a:spcAft>
                <a:spcPts val="0"/>
              </a:spcAft>
              <a:buSzPts val="2200"/>
              <a:buNone/>
            </a:pPr>
            <a:r>
              <a:rPr b="1" lang="en-GB" sz="2200"/>
              <a:t>Supervised Systematic Processing</a:t>
            </a:r>
            <a:r>
              <a:rPr lang="en-GB" sz="2200"/>
              <a:t>: Configuring and managing supervised systematic processing workflows defined by researchers and monitored by operators. </a:t>
            </a:r>
            <a:endParaRPr sz="2200"/>
          </a:p>
          <a:p>
            <a:pPr indent="-304800" lvl="0" marL="609600" rtl="0" algn="l">
              <a:spcBef>
                <a:spcPts val="1300"/>
              </a:spcBef>
              <a:spcAft>
                <a:spcPts val="1300"/>
              </a:spcAft>
              <a:buSzPts val="2200"/>
              <a:buNone/>
            </a:pPr>
            <a:r>
              <a:rPr b="1" lang="en-GB" sz="2200"/>
              <a:t>User Support and Outreach</a:t>
            </a:r>
            <a:r>
              <a:rPr lang="en-GB" sz="2200"/>
              <a:t>: Provide comprehensive support resources, including documentation, tutorials, and user forums.</a:t>
            </a:r>
            <a:endParaRPr sz="2200"/>
          </a:p>
        </p:txBody>
      </p:sp>
      <p:sp>
        <p:nvSpPr>
          <p:cNvPr id="66" name="Google Shape;66;g3cc274d5052_0_104"/>
          <p:cNvSpPr txBox="1"/>
          <p:nvPr>
            <p:ph type="title"/>
          </p:nvPr>
        </p:nvSpPr>
        <p:spPr>
          <a:xfrm>
            <a:off x="216000" y="244501"/>
            <a:ext cx="10108800" cy="569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/>
              <a:t>Collaborative Platform</a:t>
            </a:r>
            <a:endParaRPr sz="4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cc274d5052_0_366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Environments ... </a:t>
            </a:r>
            <a:endParaRPr/>
          </a:p>
        </p:txBody>
      </p:sp>
      <p:sp>
        <p:nvSpPr>
          <p:cNvPr id="237" name="Google Shape;237;g3cc274d5052_0_366"/>
          <p:cNvSpPr txBox="1"/>
          <p:nvPr>
            <p:ph idx="1" type="body"/>
          </p:nvPr>
        </p:nvSpPr>
        <p:spPr>
          <a:xfrm>
            <a:off x="192626" y="1096450"/>
            <a:ext cx="107859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60960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b="1" sz="2000"/>
          </a:p>
          <a:p>
            <a:pPr indent="-127000" lvl="0" marL="241300" rtl="0" algn="l">
              <a:spcBef>
                <a:spcPts val="1300"/>
              </a:spcBef>
              <a:spcAft>
                <a:spcPts val="0"/>
              </a:spcAft>
              <a:buSzPts val="2000"/>
              <a:buNone/>
            </a:pPr>
            <a:r>
              <a:rPr b="1" lang="en-GB" sz="2000"/>
              <a:t>Code Server</a:t>
            </a:r>
            <a:r>
              <a:rPr lang="en-GB" sz="2000"/>
              <a:t>: allow users to develop FLEX data processing and analysis application using VS Code (a lightweight and versatile source code editor)</a:t>
            </a:r>
            <a:endParaRPr sz="2000"/>
          </a:p>
          <a:p>
            <a:pPr indent="-127000" lvl="0" marL="241300" rtl="0" algn="l">
              <a:spcBef>
                <a:spcPts val="1300"/>
              </a:spcBef>
              <a:spcAft>
                <a:spcPts val="0"/>
              </a:spcAft>
              <a:buSzPts val="2000"/>
              <a:buNone/>
            </a:pPr>
            <a:r>
              <a:rPr b="1" lang="en-GB" sz="2000"/>
              <a:t>Jupyter Notebooks</a:t>
            </a:r>
            <a:r>
              <a:rPr lang="en-GB" sz="2000"/>
              <a:t>: flexible web-based IDE for efficient coding, data analysis, and interactive visualisations</a:t>
            </a:r>
            <a:endParaRPr sz="2000"/>
          </a:p>
          <a:p>
            <a:pPr indent="-127000" lvl="0" marL="241300" rtl="0" algn="l">
              <a:spcBef>
                <a:spcPts val="1300"/>
              </a:spcBef>
              <a:spcAft>
                <a:spcPts val="0"/>
              </a:spcAft>
              <a:buSzPts val="2000"/>
              <a:buNone/>
            </a:pPr>
            <a:r>
              <a:rPr b="1" lang="en-GB" sz="2000"/>
              <a:t>QGIS</a:t>
            </a:r>
            <a:r>
              <a:rPr lang="en-GB" sz="2000"/>
              <a:t>: remote desktop access to QGIS allowing users to view, edit, and analyse geospatial data in their workspace</a:t>
            </a:r>
            <a:endParaRPr sz="2000"/>
          </a:p>
          <a:p>
            <a:pPr indent="-127000" lvl="0" marL="241300" rtl="0" algn="l">
              <a:spcBef>
                <a:spcPts val="1300"/>
              </a:spcBef>
              <a:spcAft>
                <a:spcPts val="0"/>
              </a:spcAft>
              <a:buSzPts val="2000"/>
              <a:buNone/>
            </a:pPr>
            <a:r>
              <a:rPr b="1" lang="en-GB" sz="2000"/>
              <a:t>Dedicated repositories</a:t>
            </a:r>
            <a:r>
              <a:rPr lang="en-GB" sz="2000"/>
              <a:t>: provide a structured environment where users can discover, store, and manage resources </a:t>
            </a:r>
            <a:endParaRPr sz="2000"/>
          </a:p>
          <a:p>
            <a:pPr indent="-127000" lvl="0" marL="241300" rtl="0" algn="l">
              <a:spcBef>
                <a:spcPts val="1300"/>
              </a:spcBef>
              <a:spcAft>
                <a:spcPts val="0"/>
              </a:spcAft>
              <a:buSzPts val="2000"/>
              <a:buNone/>
            </a:pPr>
            <a:r>
              <a:rPr b="1" lang="en-GB" sz="2000"/>
              <a:t>GeoPortal and Metadata Browser</a:t>
            </a:r>
            <a:r>
              <a:rPr lang="en-GB" sz="2000"/>
              <a:t>: web apps designed for accessing and navigating metadata from cataloged data collections hosted on the CP</a:t>
            </a:r>
            <a:endParaRPr sz="2000"/>
          </a:p>
          <a:p>
            <a:pPr indent="-127000" lvl="0" marL="241300" rtl="0" algn="l">
              <a:spcBef>
                <a:spcPts val="1300"/>
              </a:spcBef>
              <a:spcAft>
                <a:spcPts val="1300"/>
              </a:spcAft>
              <a:buSzPts val="2000"/>
              <a:buNone/>
            </a:pPr>
            <a:r>
              <a:rPr lang="en-GB" sz="2000"/>
              <a:t>... and more to come …   </a:t>
            </a:r>
            <a:endParaRPr sz="2000"/>
          </a:p>
        </p:txBody>
      </p:sp>
      <p:pic>
        <p:nvPicPr>
          <p:cNvPr id="238" name="Google Shape;238;g3cc274d5052_0_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78426" y="1456959"/>
            <a:ext cx="807616" cy="80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3cc274d5052_0_3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2634" y="2316593"/>
            <a:ext cx="807600" cy="8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cc274d5052_0_3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42634" y="3176233"/>
            <a:ext cx="807600" cy="8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cc274d5052_0_3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42634" y="4137467"/>
            <a:ext cx="807599" cy="80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cc274d5052_0_3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42635" y="5088001"/>
            <a:ext cx="807601" cy="80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cc274d5052_0_377"/>
          <p:cNvSpPr txBox="1"/>
          <p:nvPr>
            <p:ph idx="1" type="body"/>
          </p:nvPr>
        </p:nvSpPr>
        <p:spPr>
          <a:xfrm>
            <a:off x="192635" y="1096443"/>
            <a:ext cx="117648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0" lvl="0" marL="241300" rtl="0" algn="l">
              <a:spcBef>
                <a:spcPts val="13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127000" lvl="0" marL="241300" rtl="0" algn="l">
              <a:spcBef>
                <a:spcPts val="1300"/>
              </a:spcBef>
              <a:spcAft>
                <a:spcPts val="0"/>
              </a:spcAft>
              <a:buSzPts val="2400"/>
              <a:buNone/>
            </a:pPr>
            <a:r>
              <a:rPr lang="en-GB" sz="2400"/>
              <a:t>Extensible architecture allowing the </a:t>
            </a:r>
            <a:br>
              <a:rPr lang="en-GB" sz="2400"/>
            </a:br>
            <a:r>
              <a:rPr lang="en-GB" sz="2400"/>
              <a:t>deployment of additional work environments </a:t>
            </a:r>
            <a:endParaRPr sz="2400"/>
          </a:p>
          <a:p>
            <a:pPr indent="-127000" lvl="0" marL="241300" rtl="0" algn="l">
              <a:spcBef>
                <a:spcPts val="1300"/>
              </a:spcBef>
              <a:spcAft>
                <a:spcPts val="0"/>
              </a:spcAft>
              <a:buSzPts val="2400"/>
              <a:buNone/>
            </a:pPr>
            <a:r>
              <a:rPr lang="en-GB" sz="2400"/>
              <a:t>Remote desktop tools, </a:t>
            </a:r>
            <a:br>
              <a:rPr lang="en-GB" sz="2400"/>
            </a:br>
            <a:r>
              <a:rPr lang="en-GB" sz="2400"/>
              <a:t>web apps, dashboards,</a:t>
            </a:r>
            <a:br>
              <a:rPr lang="en-GB" sz="2400"/>
            </a:br>
            <a:r>
              <a:rPr lang="en-GB" sz="2400"/>
              <a:t>CLI, toolboxes, </a:t>
            </a:r>
            <a:br>
              <a:rPr lang="en-GB" sz="2400"/>
            </a:br>
            <a:r>
              <a:rPr lang="en-GB" sz="2400"/>
              <a:t>workflows ... </a:t>
            </a:r>
            <a:endParaRPr sz="2400"/>
          </a:p>
          <a:p>
            <a:pPr indent="-127000" lvl="0" marL="241300" rtl="0" algn="l">
              <a:spcBef>
                <a:spcPts val="1300"/>
              </a:spcBef>
              <a:spcAft>
                <a:spcPts val="1300"/>
              </a:spcAft>
              <a:buSzPts val="2400"/>
              <a:buNone/>
            </a:pPr>
            <a:r>
              <a:rPr lang="en-GB" sz="2400"/>
              <a:t>Secure accessed </a:t>
            </a:r>
            <a:br>
              <a:rPr lang="en-GB" sz="2400"/>
            </a:br>
            <a:r>
              <a:rPr lang="en-GB" sz="2400"/>
              <a:t>through the </a:t>
            </a:r>
            <a:br>
              <a:rPr lang="en-GB" sz="2400"/>
            </a:br>
            <a:r>
              <a:rPr lang="en-GB" sz="2400"/>
              <a:t>marketplace </a:t>
            </a:r>
            <a:endParaRPr sz="2400"/>
          </a:p>
        </p:txBody>
      </p:sp>
      <p:sp>
        <p:nvSpPr>
          <p:cNvPr id="248" name="Google Shape;248;g3cc274d5052_0_377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User Environments</a:t>
            </a:r>
            <a:endParaRPr/>
          </a:p>
        </p:txBody>
      </p:sp>
      <p:pic>
        <p:nvPicPr>
          <p:cNvPr id="249" name="Google Shape;249;g3cc274d5052_0_3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8250" y="1088775"/>
            <a:ext cx="7442575" cy="524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cc274d5052_0_384"/>
          <p:cNvSpPr txBox="1"/>
          <p:nvPr>
            <p:ph idx="1" type="body"/>
          </p:nvPr>
        </p:nvSpPr>
        <p:spPr>
          <a:xfrm>
            <a:off x="192635" y="1096443"/>
            <a:ext cx="117648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2400"/>
              <a:t>Algorithm development, data catalogues and </a:t>
            </a:r>
            <a:br>
              <a:rPr lang="en-GB" sz="2400"/>
            </a:br>
            <a:r>
              <a:rPr lang="en-GB" sz="2400"/>
              <a:t>discovery tools,  analytics and processing ...</a:t>
            </a:r>
            <a:br>
              <a:rPr lang="en-GB" sz="2400"/>
            </a:br>
            <a:r>
              <a:rPr lang="en-GB" sz="2400"/>
              <a:t>all in the user workspace</a:t>
            </a:r>
            <a:endParaRPr sz="2400"/>
          </a:p>
        </p:txBody>
      </p:sp>
      <p:pic>
        <p:nvPicPr>
          <p:cNvPr id="255" name="Google Shape;255;g3cc274d5052_0_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2374" y="2400933"/>
            <a:ext cx="5091666" cy="3555002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pic>
        <p:nvPicPr>
          <p:cNvPr id="256" name="Google Shape;256;g3cc274d5052_0_3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8948" y="1132817"/>
            <a:ext cx="2832167" cy="2686206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sp>
        <p:nvSpPr>
          <p:cNvPr id="257" name="Google Shape;257;g3cc274d5052_0_384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User Environments</a:t>
            </a:r>
            <a:endParaRPr/>
          </a:p>
        </p:txBody>
      </p:sp>
      <p:pic>
        <p:nvPicPr>
          <p:cNvPr id="258" name="Google Shape;258;g3cc274d5052_0_3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289" y="2893500"/>
            <a:ext cx="3841739" cy="2712132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pic>
        <p:nvPicPr>
          <p:cNvPr id="259" name="Google Shape;259;g3cc274d5052_0_3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8222" y="3721400"/>
            <a:ext cx="4449900" cy="2559566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pic>
        <p:nvPicPr>
          <p:cNvPr id="260" name="Google Shape;260;g3cc274d5052_0_3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45901" y="3870162"/>
            <a:ext cx="2534265" cy="2414434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cc274d5052_0_395"/>
          <p:cNvSpPr txBox="1"/>
          <p:nvPr>
            <p:ph idx="1" type="body"/>
          </p:nvPr>
        </p:nvSpPr>
        <p:spPr>
          <a:xfrm>
            <a:off x="192635" y="1096443"/>
            <a:ext cx="117648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609600" rtl="0" algn="l">
              <a:spcBef>
                <a:spcPts val="360"/>
              </a:spcBef>
              <a:spcAft>
                <a:spcPts val="0"/>
              </a:spcAft>
              <a:buSzPts val="2000"/>
              <a:buNone/>
            </a:pPr>
            <a:r>
              <a:rPr lang="en-GB" sz="2000"/>
              <a:t>Compliant with different data access scenarios supporting multiple ingestion levels, event-driven automation, workflow orchestration</a:t>
            </a:r>
            <a:endParaRPr sz="2000"/>
          </a:p>
          <a:p>
            <a:pPr indent="-431800" lvl="1" marL="1219200" rtl="0" algn="l">
              <a:spcBef>
                <a:spcPts val="360"/>
              </a:spcBef>
              <a:spcAft>
                <a:spcPts val="0"/>
              </a:spcAft>
              <a:buSzPts val="2000"/>
              <a:buChar char="○"/>
            </a:pPr>
            <a:r>
              <a:rPr lang="en-GB" sz="2000"/>
              <a:t>Harvesting: Register products and metadata</a:t>
            </a:r>
            <a:endParaRPr sz="2000"/>
          </a:p>
          <a:p>
            <a:pPr indent="-431800" lvl="1" marL="1219200" rtl="0" algn="l">
              <a:spcBef>
                <a:spcPts val="360"/>
              </a:spcBef>
              <a:spcAft>
                <a:spcPts val="0"/>
              </a:spcAft>
              <a:buSzPts val="2000"/>
              <a:buChar char="○"/>
            </a:pPr>
            <a:r>
              <a:rPr lang="en-GB" sz="2000"/>
              <a:t>Metadata + Copy: Downloads, validates, and stores products</a:t>
            </a:r>
            <a:endParaRPr sz="2000"/>
          </a:p>
          <a:p>
            <a:pPr indent="-431800" lvl="1" marL="1219200" rtl="0" algn="l">
              <a:spcBef>
                <a:spcPts val="360"/>
              </a:spcBef>
              <a:spcAft>
                <a:spcPts val="1300"/>
              </a:spcAft>
              <a:buSzPts val="2000"/>
              <a:buChar char="○"/>
            </a:pPr>
            <a:r>
              <a:rPr lang="en-GB" sz="2000"/>
              <a:t>Preprocessing: Applies transformations like format conversion</a:t>
            </a:r>
            <a:endParaRPr sz="2000"/>
          </a:p>
        </p:txBody>
      </p:sp>
      <p:sp>
        <p:nvSpPr>
          <p:cNvPr id="266" name="Google Shape;266;g3cc274d5052_0_395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Harvesting/Ingestion </a:t>
            </a:r>
            <a:endParaRPr/>
          </a:p>
        </p:txBody>
      </p:sp>
      <p:pic>
        <p:nvPicPr>
          <p:cNvPr id="267" name="Google Shape;267;g3cc274d5052_0_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9900" y="3123525"/>
            <a:ext cx="8565749" cy="32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3cc274d5052_0_395"/>
          <p:cNvSpPr txBox="1"/>
          <p:nvPr/>
        </p:nvSpPr>
        <p:spPr>
          <a:xfrm>
            <a:off x="2270304" y="5688383"/>
            <a:ext cx="1809300" cy="640800"/>
          </a:xfrm>
          <a:prstGeom prst="rect">
            <a:avLst/>
          </a:prstGeom>
          <a:noFill/>
          <a:ln cap="flat" cmpd="sng" w="509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22125" lIns="122125" spcFirstLastPara="1" rIns="122125" wrap="square" tIns="122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2"/>
                </a:solidFill>
              </a:rPr>
              <a:t>Access facilitated </a:t>
            </a:r>
            <a:br>
              <a:rPr b="1" lang="en-GB" sz="1300">
                <a:solidFill>
                  <a:schemeClr val="dk2"/>
                </a:solidFill>
              </a:rPr>
            </a:br>
            <a:r>
              <a:rPr b="1" lang="en-GB" sz="1300">
                <a:solidFill>
                  <a:schemeClr val="dk2"/>
                </a:solidFill>
              </a:rPr>
              <a:t>by ASCEND</a:t>
            </a:r>
            <a:endParaRPr b="1"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cc274d5052_0_403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Demonstration </a:t>
            </a:r>
            <a:endParaRPr/>
          </a:p>
        </p:txBody>
      </p:sp>
      <p:sp>
        <p:nvSpPr>
          <p:cNvPr id="274" name="Google Shape;274;g3cc274d5052_0_403"/>
          <p:cNvSpPr txBox="1"/>
          <p:nvPr>
            <p:ph idx="1" type="body"/>
          </p:nvPr>
        </p:nvSpPr>
        <p:spPr>
          <a:xfrm>
            <a:off x="192635" y="1096443"/>
            <a:ext cx="117648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0" lvl="0" marL="241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sz="2400"/>
              <a:t>Collaborative Platform Webportal</a:t>
            </a:r>
            <a:endParaRPr sz="2400"/>
          </a:p>
          <a:p>
            <a:pPr indent="-266700" lvl="1" marL="482600" rtl="0" algn="l">
              <a:spcBef>
                <a:spcPts val="36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 Documentation and User forum supporting the community</a:t>
            </a:r>
            <a:endParaRPr sz="2400"/>
          </a:p>
          <a:p>
            <a:pPr indent="-127000" lvl="0" marL="2413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2400"/>
              <a:buNone/>
            </a:pPr>
            <a:r>
              <a:rPr lang="en-GB" sz="2400"/>
              <a:t>Geobrowser functionalities </a:t>
            </a:r>
            <a:endParaRPr sz="2400"/>
          </a:p>
          <a:p>
            <a:pPr indent="-279400" lvl="1" marL="482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 Search &amp; filter and visualise Sentinel-2 and FLEX L1 &amp; L2 products </a:t>
            </a:r>
            <a:endParaRPr sz="2400"/>
          </a:p>
          <a:p>
            <a:pPr indent="-279400" lvl="1" marL="482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 Copy search parameters and selected products IDs/URLs </a:t>
            </a:r>
            <a:endParaRPr sz="2400"/>
          </a:p>
          <a:p>
            <a:pPr indent="-127000" lvl="0" marL="24130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2400"/>
              <a:buNone/>
            </a:pPr>
            <a:r>
              <a:rPr lang="en-GB" sz="2400"/>
              <a:t> Interaction between Workspaces</a:t>
            </a:r>
            <a:endParaRPr sz="2400"/>
          </a:p>
          <a:p>
            <a:pPr indent="-279400" lvl="1" marL="482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 Search on Geobrowser and visualise / exploit in a notebook </a:t>
            </a:r>
            <a:endParaRPr sz="2400"/>
          </a:p>
          <a:p>
            <a:pPr indent="-279400" lvl="1" marL="482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 ... process it in the notebook and visualise in QGIS and Panoply</a:t>
            </a:r>
            <a:endParaRPr sz="2400"/>
          </a:p>
          <a:p>
            <a:pPr indent="-279400" lvl="1" marL="482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 ... do a time series analysis on notebook 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cc274d5052_0_213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Explorer</a:t>
            </a:r>
            <a:endParaRPr/>
          </a:p>
        </p:txBody>
      </p:sp>
      <p:pic>
        <p:nvPicPr>
          <p:cNvPr id="72" name="Google Shape;72;g3cc274d5052_0_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312" y="1920000"/>
            <a:ext cx="3012003" cy="2400001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01785">
              <a:srgbClr val="000000">
                <a:alpha val="50000"/>
              </a:srgbClr>
            </a:outerShdw>
          </a:effectLst>
        </p:spPr>
      </p:pic>
      <p:sp>
        <p:nvSpPr>
          <p:cNvPr id="73" name="Google Shape;73;g3cc274d5052_0_213"/>
          <p:cNvSpPr txBox="1"/>
          <p:nvPr>
            <p:ph idx="1" type="body"/>
          </p:nvPr>
        </p:nvSpPr>
        <p:spPr>
          <a:xfrm>
            <a:off x="192635" y="5040000"/>
            <a:ext cx="11764800" cy="144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130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Discover, access and explore EO data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Needs geospatial tools to browse datasets, analyse metadata and download assets (e.g. NetCDF, PDF quality reports)</a:t>
            </a:r>
            <a:endParaRPr sz="2200"/>
          </a:p>
        </p:txBody>
      </p:sp>
      <p:pic>
        <p:nvPicPr>
          <p:cNvPr id="74" name="Google Shape;74;g3cc274d5052_0_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294" y="1060233"/>
            <a:ext cx="3668833" cy="2630735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pic>
        <p:nvPicPr>
          <p:cNvPr id="75" name="Google Shape;75;g3cc274d5052_0_2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1702" y="2175566"/>
            <a:ext cx="4574992" cy="2630733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cc274d5052_0_222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Specialist / Expert</a:t>
            </a:r>
            <a:endParaRPr/>
          </a:p>
        </p:txBody>
      </p:sp>
      <p:sp>
        <p:nvSpPr>
          <p:cNvPr id="81" name="Google Shape;81;g3cc274d5052_0_222"/>
          <p:cNvSpPr txBox="1"/>
          <p:nvPr>
            <p:ph idx="1" type="body"/>
          </p:nvPr>
        </p:nvSpPr>
        <p:spPr>
          <a:xfrm>
            <a:off x="192635" y="5040000"/>
            <a:ext cx="11764800" cy="144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130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Data analysis to support cal/val and research activities.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Needs access to shared data, notebooks and desktop applications with computational resources for data processing and analysis</a:t>
            </a:r>
            <a:endParaRPr sz="2200"/>
          </a:p>
        </p:txBody>
      </p:sp>
      <p:pic>
        <p:nvPicPr>
          <p:cNvPr id="82" name="Google Shape;82;g3cc274d5052_0_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312" y="1920000"/>
            <a:ext cx="3013016" cy="2400001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01785">
              <a:srgbClr val="000000">
                <a:alpha val="50000"/>
              </a:srgbClr>
            </a:outerShdw>
          </a:effectLst>
        </p:spPr>
      </p:pic>
      <p:pic>
        <p:nvPicPr>
          <p:cNvPr id="83" name="Google Shape;83;g3cc274d5052_0_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3907" y="1082567"/>
            <a:ext cx="3360000" cy="2372881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pic>
        <p:nvPicPr>
          <p:cNvPr id="84" name="Google Shape;84;g3cc274d5052_0_2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8130" y="1787450"/>
            <a:ext cx="3360000" cy="2863245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pic>
        <p:nvPicPr>
          <p:cNvPr id="85" name="Google Shape;85;g3cc274d5052_0_2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1357" y="1082567"/>
            <a:ext cx="3658387" cy="2863234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pic>
        <p:nvPicPr>
          <p:cNvPr id="86" name="Google Shape;86;g3cc274d5052_0_2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4056" y="2529017"/>
            <a:ext cx="3360001" cy="2346602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cc274d5052_0_233"/>
          <p:cNvSpPr txBox="1"/>
          <p:nvPr>
            <p:ph idx="1" type="body"/>
          </p:nvPr>
        </p:nvSpPr>
        <p:spPr>
          <a:xfrm>
            <a:off x="192635" y="5040000"/>
            <a:ext cx="11764800" cy="144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Develops and packages algorithms for processing FLEX data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Needs access to an IDE, and computational resources to support algorithm development, debugging and testing.</a:t>
            </a:r>
            <a:endParaRPr sz="2200"/>
          </a:p>
        </p:txBody>
      </p:sp>
      <p:sp>
        <p:nvSpPr>
          <p:cNvPr id="92" name="Google Shape;92;g3cc274d5052_0_233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Developer</a:t>
            </a:r>
            <a:endParaRPr/>
          </a:p>
        </p:txBody>
      </p:sp>
      <p:pic>
        <p:nvPicPr>
          <p:cNvPr id="93" name="Google Shape;93;g3cc274d5052_0_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312" y="1920000"/>
            <a:ext cx="3015999" cy="2400001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01785">
              <a:srgbClr val="000000">
                <a:alpha val="50000"/>
              </a:srgbClr>
            </a:outerShdw>
          </a:effectLst>
        </p:spPr>
      </p:pic>
      <p:pic>
        <p:nvPicPr>
          <p:cNvPr id="94" name="Google Shape;94;g3cc274d5052_0_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8176" y="1172883"/>
            <a:ext cx="2893098" cy="2400001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pic>
        <p:nvPicPr>
          <p:cNvPr id="95" name="Google Shape;95;g3cc274d5052_0_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9147" y="1864993"/>
            <a:ext cx="2893099" cy="2509996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pic>
        <p:nvPicPr>
          <p:cNvPr id="96" name="Google Shape;96;g3cc274d5052_0_2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28225" y="1556801"/>
            <a:ext cx="3339134" cy="2636169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cc274d5052_0_243"/>
          <p:cNvSpPr txBox="1"/>
          <p:nvPr>
            <p:ph idx="1" type="body"/>
          </p:nvPr>
        </p:nvSpPr>
        <p:spPr>
          <a:xfrm>
            <a:off x="192635" y="5040000"/>
            <a:ext cx="11764800" cy="144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Deploy tools and oversee systematic processing workflows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Needs tools for application deployment &amp; management, adjust processing workflows with real-time monitoring and feedback</a:t>
            </a:r>
            <a:endParaRPr sz="2200"/>
          </a:p>
        </p:txBody>
      </p:sp>
      <p:sp>
        <p:nvSpPr>
          <p:cNvPr id="102" name="Google Shape;102;g3cc274d5052_0_243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Operator</a:t>
            </a:r>
            <a:endParaRPr/>
          </a:p>
        </p:txBody>
      </p:sp>
      <p:pic>
        <p:nvPicPr>
          <p:cNvPr id="103" name="Google Shape;103;g3cc274d5052_0_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312" y="1920000"/>
            <a:ext cx="3013016" cy="2400001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01785">
              <a:srgbClr val="000000">
                <a:alpha val="50000"/>
              </a:srgbClr>
            </a:outerShdw>
          </a:effectLst>
        </p:spPr>
      </p:pic>
      <p:pic>
        <p:nvPicPr>
          <p:cNvPr id="104" name="Google Shape;104;g3cc274d5052_0_243"/>
          <p:cNvPicPr preferRelativeResize="0"/>
          <p:nvPr/>
        </p:nvPicPr>
        <p:blipFill rotWithShape="1">
          <a:blip r:embed="rId4">
            <a:alphaModFix/>
          </a:blip>
          <a:srcRect b="29438" l="0" r="21881" t="0"/>
          <a:stretch/>
        </p:blipFill>
        <p:spPr>
          <a:xfrm>
            <a:off x="4736405" y="1514967"/>
            <a:ext cx="7119079" cy="2805031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3cc274d5052_0_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9642" y="993300"/>
            <a:ext cx="2647496" cy="2239308"/>
          </a:xfrm>
          <a:prstGeom prst="rect">
            <a:avLst/>
          </a:prstGeom>
          <a:noFill/>
          <a:ln cap="flat" cmpd="sng" w="12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sp>
        <p:nvSpPr>
          <p:cNvPr id="110" name="Google Shape;110;g3cc274d5052_0_251"/>
          <p:cNvSpPr txBox="1"/>
          <p:nvPr>
            <p:ph idx="1" type="body"/>
          </p:nvPr>
        </p:nvSpPr>
        <p:spPr>
          <a:xfrm>
            <a:off x="192635" y="5040000"/>
            <a:ext cx="11764800" cy="144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Deploy tools and oversee systematic processing workflows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Needs tools for application deployment &amp; management, adjust processing workflows with real-time monitoring and feedback</a:t>
            </a:r>
            <a:endParaRPr sz="2200"/>
          </a:p>
        </p:txBody>
      </p:sp>
      <p:sp>
        <p:nvSpPr>
          <p:cNvPr id="111" name="Google Shape;111;g3cc274d5052_0_251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Operator</a:t>
            </a:r>
            <a:endParaRPr/>
          </a:p>
        </p:txBody>
      </p:sp>
      <p:pic>
        <p:nvPicPr>
          <p:cNvPr id="112" name="Google Shape;112;g3cc274d5052_0_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312" y="1920000"/>
            <a:ext cx="3013016" cy="2400001"/>
          </a:xfrm>
          <a:prstGeom prst="rect">
            <a:avLst/>
          </a:prstGeom>
          <a:noFill/>
          <a:ln>
            <a:noFill/>
          </a:ln>
          <a:effectLst>
            <a:outerShdw blurRad="76339" rotWithShape="0" algn="bl" dir="5400000" dist="101785">
              <a:srgbClr val="000000">
                <a:alpha val="50000"/>
              </a:srgbClr>
            </a:outerShdw>
          </a:effectLst>
        </p:spPr>
      </p:pic>
      <p:pic>
        <p:nvPicPr>
          <p:cNvPr id="113" name="Google Shape;113;g3cc274d5052_0_2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4768" y="1498800"/>
            <a:ext cx="6007132" cy="2100166"/>
          </a:xfrm>
          <a:prstGeom prst="rect">
            <a:avLst/>
          </a:prstGeom>
          <a:noFill/>
          <a:ln cap="flat" cmpd="sng" w="12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pic>
        <p:nvPicPr>
          <p:cNvPr id="114" name="Google Shape;114;g3cc274d5052_0_2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02486" y="3492833"/>
            <a:ext cx="3203139" cy="1548400"/>
          </a:xfrm>
          <a:prstGeom prst="rect">
            <a:avLst/>
          </a:prstGeom>
          <a:noFill/>
          <a:ln cap="flat" cmpd="sng" w="12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  <p:pic>
        <p:nvPicPr>
          <p:cNvPr id="115" name="Google Shape;115;g3cc274d5052_0_2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0566" y="2194933"/>
            <a:ext cx="2157734" cy="2324636"/>
          </a:xfrm>
          <a:prstGeom prst="rect">
            <a:avLst/>
          </a:prstGeom>
          <a:noFill/>
          <a:ln cap="flat" cmpd="sng" w="127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76339" rotWithShape="0" algn="bl" dir="5400000" dist="152678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cc274d5052_0_201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Architecture</a:t>
            </a:r>
            <a:endParaRPr/>
          </a:p>
        </p:txBody>
      </p:sp>
      <p:sp>
        <p:nvSpPr>
          <p:cNvPr id="121" name="Google Shape;121;g3cc274d5052_0_201"/>
          <p:cNvSpPr txBox="1"/>
          <p:nvPr>
            <p:ph idx="1" type="body"/>
          </p:nvPr>
        </p:nvSpPr>
        <p:spPr>
          <a:xfrm>
            <a:off x="192631" y="1096450"/>
            <a:ext cx="4658100" cy="532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609600" rtl="0" algn="l">
              <a:spcBef>
                <a:spcPts val="360"/>
              </a:spcBef>
              <a:spcAft>
                <a:spcPts val="0"/>
              </a:spcAft>
              <a:buSzPts val="2100"/>
              <a:buNone/>
            </a:pPr>
            <a:r>
              <a:rPr lang="en-GB" sz="2100"/>
              <a:t>Open source tools and protocols designed to streamline operational processes involved in data management and application development</a:t>
            </a:r>
            <a:endParaRPr sz="2100"/>
          </a:p>
          <a:p>
            <a:pPr indent="-304800" lvl="0" marL="609600" rtl="0" algn="l">
              <a:spcBef>
                <a:spcPts val="1300"/>
              </a:spcBef>
              <a:spcAft>
                <a:spcPts val="1300"/>
              </a:spcAft>
              <a:buSzPts val="2100"/>
              <a:buNone/>
            </a:pPr>
            <a:r>
              <a:rPr lang="en-GB" sz="2100"/>
              <a:t>Provides an EO data hosting &amp; exploitation environment delivered as a cloud-agnostic PaaS</a:t>
            </a:r>
            <a:endParaRPr sz="2100"/>
          </a:p>
        </p:txBody>
      </p:sp>
      <p:pic>
        <p:nvPicPr>
          <p:cNvPr id="122" name="Google Shape;122;g3cc274d5052_0_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3714" y="5771767"/>
            <a:ext cx="3244976" cy="6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3cc274d5052_0_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66847" y="5734762"/>
            <a:ext cx="1920001" cy="6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cc274d5052_0_2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9200" y="5528783"/>
            <a:ext cx="2159200" cy="109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cc274d5052_0_2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8505" y="5559758"/>
            <a:ext cx="1970833" cy="83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cc274d5052_0_2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437" y="5660397"/>
            <a:ext cx="799434" cy="77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cc274d5052_0_2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60323" y="1119839"/>
            <a:ext cx="6629542" cy="4617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cc274d5052_0_262"/>
          <p:cNvSpPr txBox="1"/>
          <p:nvPr>
            <p:ph type="title"/>
          </p:nvPr>
        </p:nvSpPr>
        <p:spPr>
          <a:xfrm>
            <a:off x="216000" y="244501"/>
            <a:ext cx="10108800" cy="554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Collaborative Platform</a:t>
            </a:r>
            <a:endParaRPr/>
          </a:p>
        </p:txBody>
      </p:sp>
      <p:pic>
        <p:nvPicPr>
          <p:cNvPr id="133" name="Google Shape;133;g3cc274d5052_0_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170" y="1209700"/>
            <a:ext cx="5393113" cy="350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cc274d5052_0_2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1101" y="2408233"/>
            <a:ext cx="5393131" cy="350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cc274d5052_0_2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2227" y="3287600"/>
            <a:ext cx="5393131" cy="3500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2026-02-06T10:02:23Z</dcterms:created>
  <dc:creator>Ulla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