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7" r:id="rId5"/>
  </p:sldMasterIdLst>
  <p:notesMasterIdLst>
    <p:notesMasterId r:id="rId28"/>
  </p:notesMasterIdLst>
  <p:handoutMasterIdLst>
    <p:handoutMasterId r:id="rId29"/>
  </p:handoutMasterIdLst>
  <p:sldIdLst>
    <p:sldId id="256" r:id="rId6"/>
    <p:sldId id="257" r:id="rId7"/>
    <p:sldId id="270" r:id="rId8"/>
    <p:sldId id="259" r:id="rId9"/>
    <p:sldId id="260" r:id="rId10"/>
    <p:sldId id="261" r:id="rId11"/>
    <p:sldId id="262" r:id="rId12"/>
    <p:sldId id="263" r:id="rId13"/>
    <p:sldId id="279" r:id="rId14"/>
    <p:sldId id="272" r:id="rId15"/>
    <p:sldId id="265" r:id="rId16"/>
    <p:sldId id="266" r:id="rId17"/>
    <p:sldId id="267" r:id="rId18"/>
    <p:sldId id="268" r:id="rId19"/>
    <p:sldId id="271" r:id="rId20"/>
    <p:sldId id="273" r:id="rId21"/>
    <p:sldId id="274" r:id="rId22"/>
    <p:sldId id="275" r:id="rId23"/>
    <p:sldId id="276" r:id="rId24"/>
    <p:sldId id="278" r:id="rId25"/>
    <p:sldId id="269" r:id="rId26"/>
    <p:sldId id="277" r:id="rId27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C8AE"/>
    <a:srgbClr val="D9D9D9"/>
    <a:srgbClr val="8197A6"/>
    <a:srgbClr val="F1666A"/>
    <a:srgbClr val="053249"/>
    <a:srgbClr val="003249"/>
    <a:srgbClr val="335E6F"/>
    <a:srgbClr val="006196"/>
    <a:srgbClr val="6DCFF6"/>
    <a:srgbClr val="FFCC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3881BF-D8B6-4692-B4FC-B203F58B0A30}" v="2" dt="2026-02-06T10:16:55.9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035" autoAdjust="0"/>
  </p:normalViewPr>
  <p:slideViewPr>
    <p:cSldViewPr snapToGrid="0">
      <p:cViewPr varScale="1">
        <p:scale>
          <a:sx n="108" d="100"/>
          <a:sy n="108" d="100"/>
        </p:scale>
        <p:origin x="702" y="120"/>
      </p:cViewPr>
      <p:guideLst>
        <p:guide orient="horz" pos="2160"/>
        <p:guide pos="38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659" y="-67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3/1/2026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E3D2CF-30BA-E421-9405-BF45369EE7EC}"/>
              </a:ext>
            </a:extLst>
          </p:cNvPr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r>
              <a:rPr lang="en-GB" sz="2800" b="1" dirty="0">
                <a:solidFill>
                  <a:schemeClr val="bg1"/>
                </a:solidFill>
              </a:rPr>
              <a:t/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6364EF-61BA-BAF4-68F2-C6419046C3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1146-CECF-4BEB-96FB-3037BE9D3939}" type="datetimeFigureOut">
              <a:rPr lang="en-GB" smtClean="0"/>
              <a:t>01/03/2026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7572-BDE2-4036-8493-413FF2F0E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329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0EFB85-EE02-1252-6A2C-2B652C75BD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5060D9-A09D-4130-9267-1E715CE49C5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72C8FC-508D-77DF-8E51-E51B9A06C06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7281EA-2EF0-22CB-7949-83049C88CD6A}"/>
              </a:ext>
            </a:extLst>
          </p:cNvPr>
          <p:cNvCxnSpPr>
            <a:cxnSpLocks/>
          </p:cNvCxnSpPr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3" r:id="rId3"/>
    <p:sldLayoutId id="2147483977" r:id="rId4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48.png"/><Relationship Id="rId4" Type="http://schemas.openxmlformats.org/officeDocument/2006/relationships/image" Target="../media/image47.jpe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b-hyperspectral.com/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12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emf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97022" y="4842296"/>
            <a:ext cx="11913401" cy="132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defTabSz="882030">
              <a:defRPr/>
            </a:pPr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INSIF</a:t>
            </a:r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International Network of </a:t>
            </a:r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Sun-Induced Chlorophyll Fluorescence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6915706" y="5224144"/>
            <a:ext cx="5123696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6915681" y="5885467"/>
            <a:ext cx="512372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7288567" y="5590659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80" y="1076923"/>
            <a:ext cx="10996979" cy="53093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58139" y="3117273"/>
            <a:ext cx="5311833" cy="15169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063284" y="2521556"/>
            <a:ext cx="610154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221A3F"/>
                </a:solidFill>
                <a:latin typeface="FK Grotesk" panose="00000500000000000000" pitchFamily="50" charset="0"/>
              </a:rPr>
              <a:t>INSIF</a:t>
            </a:r>
          </a:p>
          <a:p>
            <a:pPr algn="ctr"/>
            <a:endParaRPr lang="en-GB" sz="2400" dirty="0">
              <a:solidFill>
                <a:srgbClr val="221A3F"/>
              </a:solidFill>
              <a:latin typeface="FK Grotesk" panose="00000500000000000000" pitchFamily="50" charset="0"/>
            </a:endParaRPr>
          </a:p>
          <a:p>
            <a:pPr algn="ctr"/>
            <a:r>
              <a:rPr lang="en-GB" sz="1600" dirty="0">
                <a:solidFill>
                  <a:srgbClr val="221A3F"/>
                </a:solidFill>
                <a:latin typeface="FK Grotesk" panose="00000500000000000000" pitchFamily="50" charset="0"/>
              </a:rPr>
              <a:t>The </a:t>
            </a:r>
            <a:r>
              <a:rPr lang="en-GB" b="1" dirty="0" smtClean="0">
                <a:solidFill>
                  <a:srgbClr val="221A3F"/>
                </a:solidFill>
                <a:latin typeface="FK Grotesk" panose="00000500000000000000" pitchFamily="50" charset="0"/>
              </a:rPr>
              <a:t>I</a:t>
            </a:r>
            <a:r>
              <a:rPr lang="en-GB" sz="1600" dirty="0">
                <a:solidFill>
                  <a:srgbClr val="221A3F"/>
                </a:solidFill>
                <a:latin typeface="FK Grotesk" panose="00000500000000000000" pitchFamily="50" charset="0"/>
              </a:rPr>
              <a:t>nternational </a:t>
            </a:r>
            <a:r>
              <a:rPr lang="en-GB" sz="1600" b="1" dirty="0">
                <a:solidFill>
                  <a:srgbClr val="221A3F"/>
                </a:solidFill>
                <a:latin typeface="FK Grotesk" panose="00000500000000000000" pitchFamily="50" charset="0"/>
              </a:rPr>
              <a:t>N</a:t>
            </a:r>
            <a:r>
              <a:rPr lang="en-GB" sz="1600" dirty="0">
                <a:solidFill>
                  <a:srgbClr val="221A3F"/>
                </a:solidFill>
                <a:latin typeface="FK Grotesk" panose="00000500000000000000" pitchFamily="50" charset="0"/>
              </a:rPr>
              <a:t>etwork of </a:t>
            </a:r>
            <a:r>
              <a:rPr lang="en-GB" sz="1600" b="1" dirty="0">
                <a:solidFill>
                  <a:srgbClr val="221A3F"/>
                </a:solidFill>
                <a:latin typeface="FK Grotesk" panose="00000500000000000000" pitchFamily="50" charset="0"/>
              </a:rPr>
              <a:t>S</a:t>
            </a:r>
            <a:r>
              <a:rPr lang="en-GB" sz="1600" dirty="0">
                <a:solidFill>
                  <a:srgbClr val="221A3F"/>
                </a:solidFill>
                <a:latin typeface="FK Grotesk" panose="00000500000000000000" pitchFamily="50" charset="0"/>
              </a:rPr>
              <a:t>un </a:t>
            </a:r>
            <a:r>
              <a:rPr lang="en-GB" sz="1600" b="1" dirty="0">
                <a:solidFill>
                  <a:srgbClr val="221A3F"/>
                </a:solidFill>
                <a:latin typeface="FK Grotesk" panose="00000500000000000000" pitchFamily="50" charset="0"/>
              </a:rPr>
              <a:t>I</a:t>
            </a:r>
            <a:r>
              <a:rPr lang="en-GB" sz="1600" dirty="0">
                <a:solidFill>
                  <a:srgbClr val="221A3F"/>
                </a:solidFill>
                <a:latin typeface="FK Grotesk" panose="00000500000000000000" pitchFamily="50" charset="0"/>
              </a:rPr>
              <a:t>nduced chlorophyll </a:t>
            </a:r>
            <a:r>
              <a:rPr lang="en-GB" sz="1600" b="1" dirty="0">
                <a:solidFill>
                  <a:srgbClr val="221A3F"/>
                </a:solidFill>
                <a:latin typeface="FK Grotesk" panose="00000500000000000000" pitchFamily="50" charset="0"/>
              </a:rPr>
              <a:t>F</a:t>
            </a:r>
            <a:r>
              <a:rPr lang="en-GB" sz="1600" dirty="0">
                <a:solidFill>
                  <a:srgbClr val="221A3F"/>
                </a:solidFill>
                <a:latin typeface="FK Grotesk" panose="00000500000000000000" pitchFamily="50" charset="0"/>
              </a:rPr>
              <a:t>luorescence</a:t>
            </a:r>
          </a:p>
          <a:p>
            <a:pPr algn="ctr"/>
            <a:endParaRPr lang="en-GB" sz="1600" dirty="0">
              <a:solidFill>
                <a:srgbClr val="221A3F"/>
              </a:solidFill>
              <a:latin typeface="FK Grotesk" panose="00000500000000000000" pitchFamily="50" charset="0"/>
            </a:endParaRPr>
          </a:p>
          <a:p>
            <a:pPr algn="ctr"/>
            <a:endParaRPr lang="en-GB" sz="1600" dirty="0">
              <a:solidFill>
                <a:srgbClr val="221A3F"/>
              </a:solidFill>
              <a:latin typeface="FK Grotesk" panose="00000500000000000000" pitchFamily="50" charset="0"/>
            </a:endParaRPr>
          </a:p>
          <a:p>
            <a:pPr algn="ctr"/>
            <a:r>
              <a:rPr lang="en-GB" sz="1600" dirty="0">
                <a:solidFill>
                  <a:srgbClr val="221A3F"/>
                </a:solidFill>
                <a:latin typeface="FK Grotesk" panose="00000500000000000000" pitchFamily="50" charset="0"/>
              </a:rPr>
              <a:t>…………..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138" y="4871260"/>
            <a:ext cx="939338" cy="4739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4301" y="116794"/>
            <a:ext cx="11196736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 smtClean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OUTLOOK</a:t>
            </a:r>
            <a:endParaRPr lang="en-GB" sz="2800" b="1" dirty="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433" t="10951" r="420" b="5066"/>
          <a:stretch/>
        </p:blipFill>
        <p:spPr>
          <a:xfrm>
            <a:off x="2068497" y="1746693"/>
            <a:ext cx="7670589" cy="47252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31469" y="5284207"/>
            <a:ext cx="8549196" cy="621436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493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4301" y="116794"/>
            <a:ext cx="11196736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 smtClean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OUTLOOK</a:t>
            </a:r>
            <a:endParaRPr lang="en-GB" sz="2800" b="1" dirty="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87"/>
          <a:stretch/>
        </p:blipFill>
        <p:spPr>
          <a:xfrm>
            <a:off x="726597" y="1140959"/>
            <a:ext cx="10772144" cy="521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57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4301" y="116794"/>
            <a:ext cx="11196736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 smtClean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OUTLOOK</a:t>
            </a:r>
            <a:endParaRPr lang="en-GB" sz="2800" b="1" dirty="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62" y="1190171"/>
            <a:ext cx="10825214" cy="5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85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4301" y="116794"/>
            <a:ext cx="11196736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 smtClean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OUTLOOK</a:t>
            </a:r>
            <a:endParaRPr lang="en-GB" sz="2800" b="1" dirty="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74" y="1113234"/>
            <a:ext cx="10811191" cy="5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2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669" y="1168400"/>
            <a:ext cx="12192000" cy="5080001"/>
            <a:chOff x="-3009900" y="-1076325"/>
            <a:chExt cx="18211800" cy="90106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009900" y="-1076325"/>
              <a:ext cx="18211800" cy="901065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911600" y="2963333"/>
              <a:ext cx="702733" cy="1862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Rectangle 4"/>
          <p:cNvSpPr/>
          <p:nvPr/>
        </p:nvSpPr>
        <p:spPr>
          <a:xfrm>
            <a:off x="514301" y="116794"/>
            <a:ext cx="11196736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 smtClean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OUTLOOK</a:t>
            </a:r>
            <a:endParaRPr lang="en-GB" sz="2800" b="1" dirty="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99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4" t="1180" r="750"/>
          <a:stretch/>
        </p:blipFill>
        <p:spPr>
          <a:xfrm>
            <a:off x="1153889" y="1033597"/>
            <a:ext cx="9917560" cy="53899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4301" y="116794"/>
            <a:ext cx="11196736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INSIF building up</a:t>
            </a:r>
          </a:p>
        </p:txBody>
      </p:sp>
    </p:spTree>
    <p:extLst>
      <p:ext uri="{BB962C8B-B14F-4D97-AF65-F5344CB8AC3E}">
        <p14:creationId xmlns:p14="http://schemas.microsoft.com/office/powerpoint/2010/main" val="625065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383" y="1155937"/>
            <a:ext cx="3773487" cy="5234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608" y="1155937"/>
            <a:ext cx="3707036" cy="52346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4301" y="116794"/>
            <a:ext cx="11196736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INSIF </a:t>
            </a:r>
            <a:r>
              <a:rPr lang="en-GB" sz="2800" b="1" dirty="0" smtClean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TERMS AND CONDITIONS</a:t>
            </a:r>
            <a:endParaRPr lang="en-GB" sz="2800" b="1" dirty="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</p:txBody>
      </p:sp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E9AD1D44-2DFC-7A21-9A84-DCA23246AA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192"/>
          <a:stretch/>
        </p:blipFill>
        <p:spPr>
          <a:xfrm>
            <a:off x="-108192" y="3462291"/>
            <a:ext cx="3415007" cy="215952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F2C68094-5013-0415-93EF-EAA1AF627374}"/>
              </a:ext>
            </a:extLst>
          </p:cNvPr>
          <p:cNvSpPr txBox="1">
            <a:spLocks/>
          </p:cNvSpPr>
          <p:nvPr/>
        </p:nvSpPr>
        <p:spPr>
          <a:xfrm>
            <a:off x="0" y="2073866"/>
            <a:ext cx="2767169" cy="3232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Community survey launched at PLS 2025</a:t>
            </a:r>
          </a:p>
          <a:p>
            <a:endParaRPr lang="de-DE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About 80 replies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Right Arrow 12">
            <a:extLst>
              <a:ext uri="{FF2B5EF4-FFF2-40B4-BE49-F238E27FC236}">
                <a16:creationId xmlns:a16="http://schemas.microsoft.com/office/drawing/2014/main" id="{01AB8035-65C3-47E3-BF58-896F675F93A5}"/>
              </a:ext>
            </a:extLst>
          </p:cNvPr>
          <p:cNvSpPr/>
          <p:nvPr/>
        </p:nvSpPr>
        <p:spPr>
          <a:xfrm>
            <a:off x="7285107" y="3036711"/>
            <a:ext cx="607142" cy="631834"/>
          </a:xfrm>
          <a:prstGeom prst="rightArrow">
            <a:avLst>
              <a:gd name="adj1" fmla="val 39930"/>
              <a:gd name="adj2" fmla="val 58121"/>
            </a:avLst>
          </a:prstGeom>
          <a:solidFill>
            <a:srgbClr val="D9D9D9"/>
          </a:solidFill>
          <a:ln>
            <a:solidFill>
              <a:srgbClr val="009E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901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593" y="1070523"/>
            <a:ext cx="6426838" cy="53281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4301" y="116794"/>
            <a:ext cx="11196736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INSIF </a:t>
            </a:r>
            <a:r>
              <a:rPr lang="en-GB" sz="2800" b="1" dirty="0" smtClean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TERMS AND CONDITIONS</a:t>
            </a:r>
            <a:endParaRPr lang="en-GB" sz="2800" b="1" dirty="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560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514301" y="116794"/>
            <a:ext cx="11196736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INSIF </a:t>
            </a:r>
            <a:r>
              <a:rPr lang="en-GB" sz="2800" b="1" dirty="0" smtClean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TERMS AND CONDITIONS</a:t>
            </a:r>
            <a:endParaRPr lang="en-GB" sz="2800" b="1" dirty="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238" y="136254"/>
            <a:ext cx="5089525" cy="6302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2464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0" r="4976"/>
          <a:stretch/>
        </p:blipFill>
        <p:spPr>
          <a:xfrm>
            <a:off x="209315" y="1700080"/>
            <a:ext cx="5100671" cy="44014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18288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algn="just">
              <a:spcBef>
                <a:spcPts val="1200"/>
              </a:spcBef>
              <a:spcAft>
                <a:spcPts val="1200"/>
              </a:spcAft>
            </a:pPr>
            <a:r>
              <a:rPr lang="en-GB" b="1" dirty="0" smtClean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M</a:t>
            </a:r>
            <a:r>
              <a:rPr lang="en-GB" dirty="0" smtClean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OVABLE CALIBRATION DEVICE B</a:t>
            </a:r>
            <a:r>
              <a:rPr lang="en-GB" b="1" dirty="0" smtClean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OX</a:t>
            </a:r>
            <a:r>
              <a:rPr lang="en-GB" dirty="0" smtClean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GB" b="1" dirty="0" smtClean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(MOX)</a:t>
            </a:r>
            <a:endParaRPr lang="en-GB" b="1" dirty="0"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207" y="2007583"/>
            <a:ext cx="3166101" cy="23745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508" y="3970637"/>
            <a:ext cx="1828800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24"/>
          <a:stretch/>
        </p:blipFill>
        <p:spPr>
          <a:xfrm rot="5400000">
            <a:off x="5617927" y="3500527"/>
            <a:ext cx="4401455" cy="14155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879" y="4247045"/>
            <a:ext cx="2882656" cy="21619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6739" y="807354"/>
            <a:ext cx="3543871" cy="148972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14301" y="116794"/>
            <a:ext cx="11196736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 smtClean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LONGER TERMS</a:t>
            </a:r>
            <a:endParaRPr lang="en-GB" sz="2800" b="1" dirty="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444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CONRIBUTORS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Tommaso</a:t>
            </a:r>
            <a:r>
              <a:rPr lang="en-GB" dirty="0"/>
              <a:t> </a:t>
            </a:r>
            <a:r>
              <a:rPr lang="en-GB" dirty="0" err="1" smtClean="0"/>
              <a:t>Julitta</a:t>
            </a:r>
            <a:r>
              <a:rPr lang="en-GB" dirty="0" smtClean="0"/>
              <a:t>, </a:t>
            </a:r>
            <a:r>
              <a:rPr lang="en-GB" dirty="0"/>
              <a:t>Mitchell </a:t>
            </a:r>
            <a:r>
              <a:rPr lang="en-GB" dirty="0" smtClean="0"/>
              <a:t>Kennedy, </a:t>
            </a:r>
            <a:r>
              <a:rPr lang="en-GB" dirty="0"/>
              <a:t>Andreas </a:t>
            </a:r>
            <a:r>
              <a:rPr lang="en-GB" dirty="0" err="1" smtClean="0"/>
              <a:t>Burkart</a:t>
            </a:r>
            <a:r>
              <a:rPr lang="en-GB" dirty="0" smtClean="0"/>
              <a:t>, </a:t>
            </a:r>
            <a:r>
              <a:rPr lang="en-GB" dirty="0"/>
              <a:t>Paul </a:t>
            </a:r>
            <a:r>
              <a:rPr lang="en-GB" dirty="0" smtClean="0"/>
              <a:t>Naethe, </a:t>
            </a:r>
            <a:r>
              <a:rPr lang="en-GB" dirty="0" err="1" smtClean="0"/>
              <a:t>Agnieszka</a:t>
            </a:r>
            <a:r>
              <a:rPr lang="en-GB" dirty="0" smtClean="0"/>
              <a:t> </a:t>
            </a:r>
            <a:r>
              <a:rPr lang="en-GB" dirty="0" err="1" smtClean="0"/>
              <a:t>Bialek</a:t>
            </a:r>
            <a:r>
              <a:rPr lang="en-GB" dirty="0" smtClean="0"/>
              <a:t>, </a:t>
            </a:r>
            <a:r>
              <a:rPr lang="en-GB" dirty="0"/>
              <a:t>Pieter De </a:t>
            </a:r>
            <a:r>
              <a:rPr lang="en-GB" dirty="0" smtClean="0"/>
              <a:t>Vis, </a:t>
            </a:r>
            <a:r>
              <a:rPr lang="en-GB" dirty="0"/>
              <a:t>Astrid </a:t>
            </a:r>
            <a:r>
              <a:rPr lang="en-GB" dirty="0" smtClean="0"/>
              <a:t>Zimmermann, Ashley Ramsay, </a:t>
            </a:r>
            <a:r>
              <a:rPr lang="en-GB" dirty="0"/>
              <a:t>Thomas </a:t>
            </a:r>
            <a:r>
              <a:rPr lang="en-GB" dirty="0" smtClean="0"/>
              <a:t>Storm, Laura Mihai, </a:t>
            </a:r>
            <a:r>
              <a:rPr lang="en-GB" dirty="0"/>
              <a:t>Javier </a:t>
            </a:r>
            <a:r>
              <a:rPr lang="en-GB" dirty="0" smtClean="0"/>
              <a:t>Pacheco-Labrador, </a:t>
            </a:r>
            <a:r>
              <a:rPr lang="en-GB" dirty="0"/>
              <a:t>Dirk </a:t>
            </a:r>
            <a:r>
              <a:rPr lang="en-GB" dirty="0" err="1" smtClean="0"/>
              <a:t>Schuettemeyer</a:t>
            </a:r>
            <a:r>
              <a:rPr lang="en-GB" dirty="0" smtClean="0"/>
              <a:t>, </a:t>
            </a:r>
            <a:r>
              <a:rPr lang="en-GB" dirty="0"/>
              <a:t>Marin </a:t>
            </a:r>
            <a:r>
              <a:rPr lang="en-GB" dirty="0" err="1" smtClean="0"/>
              <a:t>Tudoroiu</a:t>
            </a:r>
            <a:r>
              <a:rPr lang="en-GB" dirty="0" smtClean="0"/>
              <a:t>, Marco </a:t>
            </a:r>
            <a:r>
              <a:rPr lang="en-GB" dirty="0" err="1" smtClean="0"/>
              <a:t>Celesti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sz="1400" dirty="0" smtClean="0"/>
              <a:t>JB </a:t>
            </a:r>
            <a:r>
              <a:rPr lang="en-GB" sz="1400" dirty="0"/>
              <a:t>Hyperspectral Devices, Düsseldorf Germany</a:t>
            </a:r>
          </a:p>
          <a:p>
            <a:r>
              <a:rPr lang="en-GB" sz="1400" dirty="0" smtClean="0"/>
              <a:t>National </a:t>
            </a:r>
            <a:r>
              <a:rPr lang="en-GB" sz="1400" dirty="0"/>
              <a:t>Physics Laboratory. Teddington, United Kingdom</a:t>
            </a:r>
          </a:p>
          <a:p>
            <a:r>
              <a:rPr lang="en-GB" sz="1400" dirty="0" err="1" smtClean="0"/>
              <a:t>Brockmann</a:t>
            </a:r>
            <a:r>
              <a:rPr lang="en-GB" sz="1400" dirty="0" smtClean="0"/>
              <a:t> </a:t>
            </a:r>
            <a:r>
              <a:rPr lang="en-GB" sz="1400" dirty="0"/>
              <a:t>Consult. Hamburg, Germany</a:t>
            </a:r>
          </a:p>
          <a:p>
            <a:r>
              <a:rPr lang="en-GB" sz="1400" dirty="0" smtClean="0"/>
              <a:t>INFLPR</a:t>
            </a:r>
            <a:r>
              <a:rPr lang="en-GB" sz="1400" dirty="0"/>
              <a:t>. </a:t>
            </a:r>
            <a:r>
              <a:rPr lang="en-GB" sz="1400" dirty="0" err="1"/>
              <a:t>Magurele</a:t>
            </a:r>
            <a:r>
              <a:rPr lang="en-GB" sz="1400" dirty="0"/>
              <a:t>, Romania</a:t>
            </a:r>
          </a:p>
          <a:p>
            <a:r>
              <a:rPr lang="en-GB" sz="1400" dirty="0" smtClean="0"/>
              <a:t>Environmental </a:t>
            </a:r>
            <a:r>
              <a:rPr lang="en-GB" sz="1400" dirty="0"/>
              <a:t>Remote Sensing and Spectroscopy Laboratory (</a:t>
            </a:r>
            <a:r>
              <a:rPr lang="en-GB" sz="1400" dirty="0" err="1"/>
              <a:t>SpecLab</a:t>
            </a:r>
            <a:r>
              <a:rPr lang="en-GB" sz="1400" dirty="0"/>
              <a:t>),</a:t>
            </a:r>
          </a:p>
          <a:p>
            <a:r>
              <a:rPr lang="en-GB" sz="1400" dirty="0"/>
              <a:t>Spanish National Research Council (CSIC)</a:t>
            </a:r>
          </a:p>
          <a:p>
            <a:r>
              <a:rPr lang="en-GB" sz="1400" dirty="0" smtClean="0"/>
              <a:t>ESA</a:t>
            </a:r>
            <a:r>
              <a:rPr lang="en-GB" sz="1400" dirty="0"/>
              <a:t>. European Space Agency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1" y="2464066"/>
            <a:ext cx="1670916" cy="16709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38309" t="59485" r="23780"/>
          <a:stretch/>
        </p:blipFill>
        <p:spPr>
          <a:xfrm>
            <a:off x="2085546" y="2723514"/>
            <a:ext cx="1732393" cy="13547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t="32754" r="56247" b="41893"/>
          <a:stretch/>
        </p:blipFill>
        <p:spPr>
          <a:xfrm>
            <a:off x="8050483" y="2817283"/>
            <a:ext cx="1925976" cy="816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086" y="2967324"/>
            <a:ext cx="1852691" cy="4537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75211" t="20904" b="31146"/>
          <a:stretch/>
        </p:blipFill>
        <p:spPr>
          <a:xfrm>
            <a:off x="6496069" y="2361455"/>
            <a:ext cx="1355785" cy="19190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lumMod val="1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68" y="3066577"/>
            <a:ext cx="2280872" cy="49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1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0" r="4976"/>
          <a:stretch/>
        </p:blipFill>
        <p:spPr>
          <a:xfrm>
            <a:off x="209315" y="1700080"/>
            <a:ext cx="5100671" cy="44014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18288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algn="just">
              <a:spcBef>
                <a:spcPts val="1200"/>
              </a:spcBef>
              <a:spcAft>
                <a:spcPts val="1200"/>
              </a:spcAft>
            </a:pPr>
            <a:r>
              <a:rPr lang="en-GB" b="1" dirty="0" smtClean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M</a:t>
            </a:r>
            <a:r>
              <a:rPr lang="en-GB" dirty="0" smtClean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OVABLE CALIBRATION DEVICE B</a:t>
            </a:r>
            <a:r>
              <a:rPr lang="en-GB" b="1" dirty="0" smtClean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OX</a:t>
            </a:r>
            <a:r>
              <a:rPr lang="en-GB" dirty="0" smtClean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GB" b="1" dirty="0" smtClean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(MOX)</a:t>
            </a:r>
            <a:endParaRPr lang="en-GB" b="1" dirty="0"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207" y="2007583"/>
            <a:ext cx="3166101" cy="23745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508" y="3970637"/>
            <a:ext cx="1828800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24"/>
          <a:stretch/>
        </p:blipFill>
        <p:spPr>
          <a:xfrm rot="5400000">
            <a:off x="5617927" y="3500527"/>
            <a:ext cx="4401455" cy="14155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879" y="4247045"/>
            <a:ext cx="2882656" cy="21619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6739" y="807354"/>
            <a:ext cx="3543871" cy="148972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14301" y="116794"/>
            <a:ext cx="11196736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 smtClean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LONGER TERMS</a:t>
            </a:r>
            <a:endParaRPr lang="en-GB" sz="2800" b="1" dirty="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003177"/>
            <a:ext cx="12225338" cy="5854823"/>
          </a:xfrm>
          <a:prstGeom prst="rect">
            <a:avLst/>
          </a:prstGeom>
          <a:solidFill>
            <a:srgbClr val="75C8AE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6681" y="423862"/>
            <a:ext cx="4371975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72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0499" y="116794"/>
            <a:ext cx="11196736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CONCLUSIONS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0499" y="1144108"/>
            <a:ext cx="111055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ourier New" panose="02070309020205020404" pitchFamily="49" charset="0"/>
                <a:cs typeface="Courier New" panose="02070309020205020404" pitchFamily="49" charset="0"/>
              </a:rPr>
              <a:t>INSIF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is getting ready. Beta version is now under test </a:t>
            </a:r>
            <a:r>
              <a:rPr lang="en-GB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on 10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systems (number can increase in spring 2026)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Standard </a:t>
            </a:r>
            <a:r>
              <a:rPr lang="en-GB" b="1" dirty="0">
                <a:latin typeface="Courier New" panose="02070309020205020404" pitchFamily="49" charset="0"/>
                <a:cs typeface="Courier New" panose="02070309020205020404" pitchFamily="49" charset="0"/>
              </a:rPr>
              <a:t>processing pipeline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at different levels (L1, L2), including </a:t>
            </a:r>
            <a:r>
              <a:rPr lang="en-GB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uncertainty is </a:t>
            </a:r>
            <a:r>
              <a:rPr lang="en-GB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implmeneted</a:t>
            </a:r>
            <a:r>
              <a:rPr lang="en-GB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Terms and conditions (e.g. Data policy) </a:t>
            </a:r>
            <a:r>
              <a:rPr lang="en-GB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ready(shaped from the survey feedback)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Longer term </a:t>
            </a:r>
            <a:r>
              <a:rPr lang="en-GB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plan under discussion. Goal of covering at least the FLEX mission 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Benefit for the scientific community to explore the data for better ecological </a:t>
            </a:r>
            <a:r>
              <a:rPr lang="en-GB" b="1" dirty="0">
                <a:latin typeface="Courier New" panose="02070309020205020404" pitchFamily="49" charset="0"/>
                <a:cs typeface="Courier New" panose="02070309020205020404" pitchFamily="49" charset="0"/>
              </a:rPr>
              <a:t>process understanding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More update after </a:t>
            </a:r>
            <a:r>
              <a:rPr lang="en-GB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August 2026!</a:t>
            </a:r>
          </a:p>
        </p:txBody>
      </p:sp>
    </p:spTree>
    <p:extLst>
      <p:ext uri="{BB962C8B-B14F-4D97-AF65-F5344CB8AC3E}">
        <p14:creationId xmlns:p14="http://schemas.microsoft.com/office/powerpoint/2010/main" val="195905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0" t="1798" r="3864" b="1"/>
          <a:stretch/>
        </p:blipFill>
        <p:spPr>
          <a:xfrm>
            <a:off x="7145" y="828676"/>
            <a:ext cx="12201525" cy="6029325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C2330134-7DB6-B513-8C39-935503F47553}"/>
              </a:ext>
            </a:extLst>
          </p:cNvPr>
          <p:cNvSpPr txBox="1">
            <a:spLocks/>
          </p:cNvSpPr>
          <p:nvPr/>
        </p:nvSpPr>
        <p:spPr>
          <a:xfrm>
            <a:off x="3867703" y="1588807"/>
            <a:ext cx="8897814" cy="7078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  HANK YOU FOR LISTENING</a:t>
            </a:r>
            <a:endParaRPr lang="en-IT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8460" y="219600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www.jb-hyperspectral.com</a:t>
            </a:r>
            <a:endParaRPr lang="en-GB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info@jb-hyperspectral.com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58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735" y="3937642"/>
            <a:ext cx="1339734" cy="7994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950" y="1120422"/>
            <a:ext cx="1629519" cy="16295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133" y="589456"/>
            <a:ext cx="1960073" cy="19600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360" y="1403494"/>
            <a:ext cx="2037840" cy="20378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537" y="2703111"/>
            <a:ext cx="1105419" cy="11054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443" y="1460290"/>
            <a:ext cx="1638185" cy="16381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943" y="2540674"/>
            <a:ext cx="680857" cy="9006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216" y="3679416"/>
            <a:ext cx="2550339" cy="8956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38309" t="59485" r="23780"/>
          <a:stretch/>
        </p:blipFill>
        <p:spPr>
          <a:xfrm>
            <a:off x="805038" y="4534481"/>
            <a:ext cx="2032188" cy="15892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t="32754" r="56247" b="41893"/>
          <a:stretch/>
        </p:blipFill>
        <p:spPr>
          <a:xfrm>
            <a:off x="5599313" y="5084738"/>
            <a:ext cx="2259272" cy="9579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951" y="5804078"/>
            <a:ext cx="2173303" cy="5322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75211" t="20904" b="31146"/>
          <a:stretch/>
        </p:blipFill>
        <p:spPr>
          <a:xfrm>
            <a:off x="3496821" y="4203513"/>
            <a:ext cx="1590407" cy="2251176"/>
          </a:xfrm>
          <a:prstGeom prst="rect">
            <a:avLst/>
          </a:prstGeom>
        </p:spPr>
      </p:pic>
      <p:sp>
        <p:nvSpPr>
          <p:cNvPr id="19" name="Rettangolo 5">
            <a:extLst>
              <a:ext uri="{FF2B5EF4-FFF2-40B4-BE49-F238E27FC236}">
                <a16:creationId xmlns:a16="http://schemas.microsoft.com/office/drawing/2014/main" id="{A2965C19-C1D5-43E1-A2AA-1BCB0CB88E65}"/>
              </a:ext>
            </a:extLst>
          </p:cNvPr>
          <p:cNvSpPr/>
          <p:nvPr/>
        </p:nvSpPr>
        <p:spPr>
          <a:xfrm>
            <a:off x="0" y="132811"/>
            <a:ext cx="3669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THANKS!!!!</a:t>
            </a:r>
          </a:p>
        </p:txBody>
      </p:sp>
    </p:spTree>
    <p:extLst>
      <p:ext uri="{BB962C8B-B14F-4D97-AF65-F5344CB8AC3E}">
        <p14:creationId xmlns:p14="http://schemas.microsoft.com/office/powerpoint/2010/main" val="2900902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76974" y="1833081"/>
            <a:ext cx="6782181" cy="2198262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9" t="10714" r="17908" b="11555"/>
          <a:stretch/>
        </p:blipFill>
        <p:spPr bwMode="auto">
          <a:xfrm>
            <a:off x="223881" y="1433612"/>
            <a:ext cx="4140199" cy="2997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611" y="4796613"/>
            <a:ext cx="7365077" cy="135472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27909"/>
            <a:ext cx="5769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FloX: The Fluorescence </a:t>
            </a:r>
            <a:r>
              <a:rPr lang="en-GB" sz="28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boX</a:t>
            </a:r>
            <a:endParaRPr lang="en-GB" sz="28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3881" y="4698683"/>
            <a:ext cx="4023967" cy="1550588"/>
            <a:chOff x="207211" y="4698683"/>
            <a:chExt cx="4023967" cy="155058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7211" y="4698683"/>
              <a:ext cx="4023967" cy="155058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43948" r="47789" b="89049"/>
            <a:stretch/>
          </p:blipFill>
          <p:spPr>
            <a:xfrm>
              <a:off x="707279" y="4700286"/>
              <a:ext cx="332509" cy="169804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6426799" y="6148876"/>
            <a:ext cx="5492620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400" b="1" dirty="0"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Courtesy: John </a:t>
            </a:r>
            <a:r>
              <a:rPr lang="en-GB" sz="1400" b="1" dirty="0" err="1"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Gamon</a:t>
            </a:r>
            <a:endParaRPr lang="en-GB" sz="1400" b="1" dirty="0"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22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2594" y="1282850"/>
            <a:ext cx="1195209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spcBef>
                <a:spcPts val="1200"/>
              </a:spcBef>
              <a:spcAft>
                <a:spcPts val="1200"/>
              </a:spcAft>
            </a:pPr>
            <a:r>
              <a:rPr lang="en-GB" dirty="0" smtClean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Two years ESA funded project to implement a network. Main focus FLEX validation.</a:t>
            </a:r>
          </a:p>
          <a:p>
            <a:pPr marL="51435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1400" b="1" dirty="0"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51435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400" b="1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Automatic processing &amp; Uncertainty propagation</a:t>
            </a:r>
          </a:p>
          <a:p>
            <a:pPr marL="51435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400" b="1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Database implementation &amp; Online portal</a:t>
            </a:r>
          </a:p>
          <a:p>
            <a:pPr marL="51435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400" b="1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Data policy definition</a:t>
            </a:r>
          </a:p>
          <a:p>
            <a:pPr marL="51435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400" b="1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Longer terms plans(in situ Calibration)</a:t>
            </a:r>
          </a:p>
          <a:p>
            <a:pPr marL="228600" algn="just">
              <a:spcBef>
                <a:spcPts val="1200"/>
              </a:spcBef>
              <a:spcAft>
                <a:spcPts val="1200"/>
              </a:spcAft>
            </a:pPr>
            <a:endParaRPr lang="en-GB" sz="1400" b="1" dirty="0"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228600" algn="just">
              <a:spcBef>
                <a:spcPts val="1200"/>
              </a:spcBef>
              <a:spcAft>
                <a:spcPts val="1200"/>
              </a:spcAft>
            </a:pPr>
            <a:endParaRPr lang="en-GB" dirty="0"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868" y="1994131"/>
            <a:ext cx="5775819" cy="38875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309" t="59485" r="23780"/>
          <a:stretch/>
        </p:blipFill>
        <p:spPr>
          <a:xfrm>
            <a:off x="3895550" y="5234084"/>
            <a:ext cx="1639155" cy="12818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2754" r="56247" b="41893"/>
          <a:stretch/>
        </p:blipFill>
        <p:spPr>
          <a:xfrm>
            <a:off x="282270" y="5346570"/>
            <a:ext cx="1511243" cy="6407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19" y="5987362"/>
            <a:ext cx="1267653" cy="3104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211" t="20904" b="31146"/>
          <a:stretch/>
        </p:blipFill>
        <p:spPr>
          <a:xfrm>
            <a:off x="3145427" y="5048350"/>
            <a:ext cx="872929" cy="123560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14301" y="116794"/>
            <a:ext cx="11196736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 smtClean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INSIF</a:t>
            </a:r>
            <a:endParaRPr lang="en-GB" sz="2800" b="1" dirty="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481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293"/>
          <a:stretch/>
        </p:blipFill>
        <p:spPr>
          <a:xfrm>
            <a:off x="3533737" y="1166327"/>
            <a:ext cx="8429227" cy="45365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54625" y="5968876"/>
            <a:ext cx="4182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CREDIT: </a:t>
            </a:r>
            <a:r>
              <a:rPr lang="en-GB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Cendrero</a:t>
            </a:r>
            <a:r>
              <a:rPr lang="en-GB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b="1" dirty="0">
                <a:latin typeface="Courier New" panose="02070309020205020404" pitchFamily="49" charset="0"/>
                <a:cs typeface="Courier New" panose="02070309020205020404" pitchFamily="49" charset="0"/>
              </a:rPr>
              <a:t>et </a:t>
            </a:r>
            <a:r>
              <a:rPr lang="en-GB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al., 2022</a:t>
            </a:r>
            <a:endParaRPr lang="en-GB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4301" y="116794"/>
            <a:ext cx="11196736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UNCERTAINTY PROPAGATION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t="32754" r="56247" b="41893"/>
          <a:stretch/>
        </p:blipFill>
        <p:spPr>
          <a:xfrm>
            <a:off x="1654737" y="2950186"/>
            <a:ext cx="1925976" cy="8166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9" y="4234467"/>
            <a:ext cx="1852691" cy="4537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75211" t="20904" b="31146"/>
          <a:stretch/>
        </p:blipFill>
        <p:spPr>
          <a:xfrm>
            <a:off x="2282602" y="4234467"/>
            <a:ext cx="1355785" cy="19190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lumMod val="1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01" y="1992520"/>
            <a:ext cx="2280872" cy="49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77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4" b="30648"/>
          <a:stretch/>
        </p:blipFill>
        <p:spPr>
          <a:xfrm>
            <a:off x="9962134" y="1098031"/>
            <a:ext cx="2468955" cy="6012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4301" y="116794"/>
            <a:ext cx="11196736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DATA PROCESSING</a:t>
            </a:r>
          </a:p>
        </p:txBody>
      </p:sp>
      <p:pic>
        <p:nvPicPr>
          <p:cNvPr id="12" name="Grafik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10" y="1340026"/>
            <a:ext cx="1925593" cy="158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fik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10" y="2840647"/>
            <a:ext cx="2016009" cy="138747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253410" y="1007848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algn="just">
              <a:spcBef>
                <a:spcPts val="1200"/>
              </a:spcBef>
              <a:spcAft>
                <a:spcPts val="1200"/>
              </a:spcAft>
            </a:pPr>
            <a:r>
              <a:rPr lang="en-GB" b="1" dirty="0" smtClean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Level 0</a:t>
            </a:r>
            <a:r>
              <a:rPr lang="en-GB" b="1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. RAW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5331" y="1552720"/>
            <a:ext cx="2844561" cy="25522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691103" y="1009170"/>
            <a:ext cx="2759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algn="just">
              <a:spcBef>
                <a:spcPts val="1200"/>
              </a:spcBef>
              <a:spcAft>
                <a:spcPts val="1200"/>
              </a:spcAft>
            </a:pPr>
            <a:r>
              <a:rPr lang="en-GB" b="1" dirty="0" smtClean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Level 1. RADIANCE</a:t>
            </a:r>
            <a:endParaRPr lang="en-GB" b="1" dirty="0"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53360" y="1006457"/>
            <a:ext cx="3310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algn="just">
              <a:spcBef>
                <a:spcPts val="1200"/>
              </a:spcBef>
              <a:spcAft>
                <a:spcPts val="1200"/>
              </a:spcAft>
            </a:pPr>
            <a:r>
              <a:rPr lang="en-GB" b="1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Level 2A. REFLECTANCE</a:t>
            </a:r>
          </a:p>
        </p:txBody>
      </p:sp>
      <p:sp>
        <p:nvSpPr>
          <p:cNvPr id="19" name="Right Arrow 12">
            <a:extLst>
              <a:ext uri="{FF2B5EF4-FFF2-40B4-BE49-F238E27FC236}">
                <a16:creationId xmlns:a16="http://schemas.microsoft.com/office/drawing/2014/main" id="{01AB8035-65C3-47E3-BF58-896F675F93A5}"/>
              </a:ext>
            </a:extLst>
          </p:cNvPr>
          <p:cNvSpPr/>
          <p:nvPr/>
        </p:nvSpPr>
        <p:spPr>
          <a:xfrm>
            <a:off x="5671133" y="2512929"/>
            <a:ext cx="437264" cy="631834"/>
          </a:xfrm>
          <a:prstGeom prst="rightArrow">
            <a:avLst>
              <a:gd name="adj1" fmla="val 25880"/>
              <a:gd name="adj2" fmla="val 50000"/>
            </a:avLst>
          </a:prstGeom>
          <a:solidFill>
            <a:srgbClr val="009E4B"/>
          </a:solidFill>
          <a:ln>
            <a:solidFill>
              <a:srgbClr val="009E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5340" y="1552720"/>
            <a:ext cx="2876163" cy="25403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"/>
          <a:stretch/>
        </p:blipFill>
        <p:spPr>
          <a:xfrm>
            <a:off x="9221205" y="2321272"/>
            <a:ext cx="2987464" cy="2800505"/>
          </a:xfrm>
          <a:prstGeom prst="rect">
            <a:avLst/>
          </a:prstGeom>
        </p:spPr>
      </p:pic>
      <p:sp>
        <p:nvSpPr>
          <p:cNvPr id="24" name="Bent Arrow 23"/>
          <p:cNvSpPr/>
          <p:nvPr/>
        </p:nvSpPr>
        <p:spPr>
          <a:xfrm flipH="1" flipV="1">
            <a:off x="8917454" y="5066065"/>
            <a:ext cx="698037" cy="695593"/>
          </a:xfrm>
          <a:prstGeom prst="bentArrow">
            <a:avLst>
              <a:gd name="adj1" fmla="val 23648"/>
              <a:gd name="adj2" fmla="val 25000"/>
              <a:gd name="adj3" fmla="val 25000"/>
              <a:gd name="adj4" fmla="val 36131"/>
            </a:avLst>
          </a:prstGeom>
          <a:solidFill>
            <a:srgbClr val="009E4B"/>
          </a:solidFill>
          <a:ln>
            <a:solidFill>
              <a:srgbClr val="009E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6" name="Bent Arrow 25"/>
          <p:cNvSpPr/>
          <p:nvPr/>
        </p:nvSpPr>
        <p:spPr>
          <a:xfrm rot="16200000" flipH="1" flipV="1">
            <a:off x="8895048" y="1817337"/>
            <a:ext cx="698037" cy="695593"/>
          </a:xfrm>
          <a:prstGeom prst="bentArrow">
            <a:avLst>
              <a:gd name="adj1" fmla="val 21823"/>
              <a:gd name="adj2" fmla="val 25000"/>
              <a:gd name="adj3" fmla="val 25000"/>
              <a:gd name="adj4" fmla="val 36131"/>
            </a:avLst>
          </a:prstGeom>
          <a:solidFill>
            <a:srgbClr val="009E4B"/>
          </a:solidFill>
          <a:ln>
            <a:solidFill>
              <a:srgbClr val="009E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Right Arrow 12">
            <a:extLst>
              <a:ext uri="{FF2B5EF4-FFF2-40B4-BE49-F238E27FC236}">
                <a16:creationId xmlns:a16="http://schemas.microsoft.com/office/drawing/2014/main" id="{01AB8035-65C3-47E3-BF58-896F675F93A5}"/>
              </a:ext>
            </a:extLst>
          </p:cNvPr>
          <p:cNvSpPr/>
          <p:nvPr/>
        </p:nvSpPr>
        <p:spPr>
          <a:xfrm>
            <a:off x="2204490" y="2512929"/>
            <a:ext cx="437264" cy="631834"/>
          </a:xfrm>
          <a:prstGeom prst="rightArrow">
            <a:avLst>
              <a:gd name="adj1" fmla="val 25880"/>
              <a:gd name="adj2" fmla="val 50000"/>
            </a:avLst>
          </a:prstGeom>
          <a:solidFill>
            <a:srgbClr val="009E4B"/>
          </a:solidFill>
          <a:ln>
            <a:solidFill>
              <a:srgbClr val="009E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9527115" y="1601018"/>
            <a:ext cx="2207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algn="just">
              <a:spcBef>
                <a:spcPts val="1200"/>
              </a:spcBef>
              <a:spcAft>
                <a:spcPts val="1200"/>
              </a:spcAft>
            </a:pPr>
            <a:r>
              <a:rPr lang="en-GB" b="1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Level </a:t>
            </a:r>
            <a:r>
              <a:rPr lang="en-GB" b="1" dirty="0" smtClean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2B. SIF</a:t>
            </a:r>
            <a:endParaRPr lang="en-GB" b="1" dirty="0"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625313" y="2252134"/>
            <a:ext cx="109459" cy="2345267"/>
          </a:xfrm>
          <a:prstGeom prst="rect">
            <a:avLst/>
          </a:prstGeom>
          <a:solidFill>
            <a:srgbClr val="00AE9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9619767" y="1874743"/>
            <a:ext cx="1533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>
                <a:solidFill>
                  <a:srgbClr val="8197A6"/>
                </a:solidFill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Oxygen B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907405" y="2249056"/>
            <a:ext cx="109459" cy="2345267"/>
          </a:xfrm>
          <a:prstGeom prst="rect">
            <a:avLst/>
          </a:prstGeom>
          <a:solidFill>
            <a:srgbClr val="00AE9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/>
          <p:cNvSpPr txBox="1"/>
          <p:nvPr/>
        </p:nvSpPr>
        <p:spPr>
          <a:xfrm>
            <a:off x="11142384" y="1891895"/>
            <a:ext cx="1066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>
                <a:solidFill>
                  <a:srgbClr val="8197A6"/>
                </a:solidFill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Oxygen A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1" y="4284237"/>
            <a:ext cx="8856502" cy="2390498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8844785" y="5135336"/>
            <a:ext cx="33638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spcBef>
                <a:spcPts val="1200"/>
              </a:spcBef>
              <a:spcAft>
                <a:spcPts val="1200"/>
              </a:spcAft>
            </a:pPr>
            <a:r>
              <a:rPr lang="en-GB" sz="1600" b="1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Level </a:t>
            </a:r>
            <a:r>
              <a:rPr lang="en-GB" sz="1600" b="1" dirty="0" smtClean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2C. VIs</a:t>
            </a:r>
          </a:p>
          <a:p>
            <a:pPr marL="228600" algn="ctr">
              <a:spcBef>
                <a:spcPts val="1200"/>
              </a:spcBef>
              <a:spcAft>
                <a:spcPts val="1200"/>
              </a:spcAft>
            </a:pPr>
            <a:r>
              <a:rPr lang="en-GB" sz="1600" b="1" dirty="0" smtClean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+</a:t>
            </a:r>
          </a:p>
          <a:p>
            <a:pPr marL="228600" algn="ctr">
              <a:spcBef>
                <a:spcPts val="1200"/>
              </a:spcBef>
              <a:spcAft>
                <a:spcPts val="1200"/>
              </a:spcAft>
            </a:pPr>
            <a:r>
              <a:rPr lang="en-GB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Quality </a:t>
            </a:r>
            <a:r>
              <a:rPr lang="en-GB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Flag </a:t>
            </a:r>
            <a:r>
              <a:rPr lang="en-GB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Criteria</a:t>
            </a:r>
            <a:endParaRPr lang="en-GB" sz="1600" b="1" dirty="0"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533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80" y="1076923"/>
            <a:ext cx="10996979" cy="53093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4301" y="116794"/>
            <a:ext cx="11196736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 smtClean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OUTLOOK</a:t>
            </a:r>
            <a:endParaRPr lang="en-GB" sz="2800" b="1" dirty="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454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80" y="1076923"/>
            <a:ext cx="10996979" cy="53093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003177"/>
            <a:ext cx="12225338" cy="5854823"/>
          </a:xfrm>
          <a:prstGeom prst="rect">
            <a:avLst/>
          </a:prstGeom>
          <a:solidFill>
            <a:srgbClr val="75C8AE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514301" y="116794"/>
            <a:ext cx="11196736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 smtClean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OUTLOOK</a:t>
            </a:r>
            <a:endParaRPr lang="en-GB" sz="2800" b="1" dirty="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38309" t="59485" r="23780"/>
          <a:stretch/>
        </p:blipFill>
        <p:spPr>
          <a:xfrm>
            <a:off x="5398848" y="4312648"/>
            <a:ext cx="1639155" cy="128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65327"/>
      </p:ext>
    </p:extLst>
  </p:cSld>
  <p:clrMapOvr>
    <a:masterClrMapping/>
  </p:clrMapOvr>
</p:sld>
</file>

<file path=ppt/theme/theme1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5B9979CE-F6D6-4CDA-8589-F8B43FE72354}" vid="{6B3D98F0-8F27-4BB1-98E2-0EFA105C517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Revision xmlns="http://schemas.microsoft.com/sharepoint/v3/fields">0</Revision>
    <IconOverlay xmlns="http://schemas.microsoft.com/sharepoint/v4" xsi:nil="true"/>
    <In_iShare xmlns="ddc99d1b-0883-4f2c-a8e6-6d8ebaa0e5d6">false</In_iShare>
    <Classification xmlns="ddc99d1b-0883-4f2c-a8e6-6d8ebaa0e5d6">ESA UNCLASSIFIED - For ESA Official Use Only</Classification>
    <Issue_x0020_Date xmlns="ddc99d1b-0883-4f2c-a8e6-6d8ebaa0e5d6">2020-08-04T22:00:00+00:00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AutoSync xmlns="ddc99d1b-0883-4f2c-a8e6-6d8ebaa0e5d6">false</AutoSync>
    <Status xmlns="http://schemas.microsoft.com/sharepoint/v3/fields">N/A</Status>
    <_dlc_DocId xmlns="ddc99d1b-0883-4f2c-a8e6-6d8ebaa0e5d6">PKKMWAM5UKCP-1108600927-1303</_dlc_DocId>
    <_dlc_DocIdUrl xmlns="ddc99d1b-0883-4f2c-a8e6-6d8ebaa0e5d6">
      <Url>https://esateamsite.sso.esa.int/support/EOT2018/_layouts/15/DocIdRedir.aspx?ID=PKKMWAM5UKCP-1108600927-1303</Url>
      <Description>PKKMWAM5UKCP-1108600927-1303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B14A63-63A1-4694-A9CB-C52F3967F032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22279E-2C4C-4C93-8498-455A58D1433E}">
  <ds:schemaRefs>
    <ds:schemaRef ds:uri="ddc99d1b-0883-4f2c-a8e6-6d8ebaa0e5d6"/>
    <ds:schemaRef ds:uri="http://schemas.microsoft.com/sharepoint/v3/fields"/>
    <ds:schemaRef ds:uri="http://schemas.microsoft.com/office/2006/documentManagement/types"/>
    <ds:schemaRef ds:uri="http://schemas.openxmlformats.org/package/2006/metadata/core-properties"/>
    <ds:schemaRef ds:uri="http://schemas.microsoft.com/sharepoint/v4"/>
    <ds:schemaRef ds:uri="http://purl.org/dc/terms/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32253E4B-BB15-4AC1-82DB-CDDE390D88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c99d1b-0883-4f2c-a8e6-6d8ebaa0e5d6"/>
    <ds:schemaRef ds:uri="http://schemas.microsoft.com/sharepoint/v3/field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139</TotalTime>
  <Words>341</Words>
  <Application>Microsoft Office PowerPoint</Application>
  <PresentationFormat>Custom</PresentationFormat>
  <Paragraphs>81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MS PGothic</vt:lpstr>
      <vt:lpstr>Arial</vt:lpstr>
      <vt:lpstr>Calibri</vt:lpstr>
      <vt:lpstr>Courier New</vt:lpstr>
      <vt:lpstr>FK Grotesk</vt:lpstr>
      <vt:lpstr>Georgia</vt:lpstr>
      <vt:lpstr>Times New Roman</vt:lpstr>
      <vt:lpstr>Verdana</vt:lpstr>
      <vt:lpstr>ESA_Presentation_CLEAR</vt:lpstr>
      <vt:lpstr>PowerPoint Presentation</vt:lpstr>
      <vt:lpstr>CONRIBUTORS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Ulla</dc:creator>
  <cp:keywords/>
  <dc:description/>
  <cp:lastModifiedBy>TJ</cp:lastModifiedBy>
  <cp:revision>17</cp:revision>
  <cp:lastPrinted>2008-08-26T16:26:23Z</cp:lastPrinted>
  <dcterms:created xsi:type="dcterms:W3CDTF">2026-02-06T10:02:23Z</dcterms:created>
  <dcterms:modified xsi:type="dcterms:W3CDTF">2026-03-01T10:32:39Z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user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2020-08-04T22:00:00Z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5f0bab48-4ce0-4eab-83cc-d71b5b88219f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PKKMWAM5UKCP-1108600927-1303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