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75" r:id="rId7"/>
    <p:sldId id="272" r:id="rId8"/>
    <p:sldId id="273" r:id="rId9"/>
    <p:sldId id="274" r:id="rId10"/>
    <p:sldId id="276" r:id="rId11"/>
    <p:sldId id="271" r:id="rId12"/>
  </p:sldIdLst>
  <p:sldSz cx="12225338" cy="6858000"/>
  <p:notesSz cx="7023100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gGb9f8tXcxBsHcW2YvQRP+3Xaw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FF4"/>
    <a:srgbClr val="FFF5DB"/>
    <a:srgbClr val="F7FAFD"/>
    <a:srgbClr val="ECF2F1"/>
    <a:srgbClr val="589B52"/>
    <a:srgbClr val="8197A6"/>
    <a:srgbClr val="FFEBB8"/>
    <a:srgbClr val="003249"/>
    <a:srgbClr val="75C8AE"/>
    <a:srgbClr val="FFCC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6FC788-0610-4448-933D-E79AD44E17F9}">
  <a:tblStyle styleId="{926FC788-0610-4448-933D-E79AD44E17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68A8C4B-5DEF-41AE-A7BC-66D064B8CA97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8ACB9F1-B3DF-4BD8-9DD6-338BD12B34BB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7" y="58"/>
      </p:cViewPr>
      <p:guideLst>
        <p:guide orient="horz" pos="2160"/>
        <p:guide pos="38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4663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95738" y="0"/>
            <a:ext cx="3014662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t" anchorCtr="0">
            <a:noAutofit/>
          </a:bodyPr>
          <a:lstStyle>
            <a:lvl1pPr marL="457200" marR="0" lvl="0" indent="-228600" algn="l" rtl="0">
              <a:spcBef>
                <a:spcPts val="481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81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1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81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81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70950"/>
            <a:ext cx="3014663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95738" y="8870950"/>
            <a:ext cx="301466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‹Nº›</a:t>
            </a:fld>
            <a:endParaRPr sz="11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7" name="Google Shape;47;p1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:notes"/>
          <p:cNvSpPr txBox="1">
            <a:spLocks noGrp="1"/>
          </p:cNvSpPr>
          <p:nvPr>
            <p:ph type="sldNum" idx="12"/>
          </p:nvPr>
        </p:nvSpPr>
        <p:spPr>
          <a:xfrm>
            <a:off x="3995738" y="8870950"/>
            <a:ext cx="301466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c8616d58db_0_7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800" cy="41592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481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3c8616d58d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0568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c898030b9c_0_56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800" cy="41592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481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3c898030b9c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481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c8616d58db_0_7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800" cy="41592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481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3c8616d58d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c898030b9c_0_12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800" cy="41592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481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3c898030b9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c8616d58db_0_31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800" cy="41592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481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3c8616d58d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c898030b9c_0_12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800" cy="41592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481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3c898030b9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2754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c8616d58db_0_7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800" cy="41592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481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3c8616d58d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1670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c8616d58db_0_7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800" cy="41592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481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3c8616d58d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7825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c8616d58db_0_7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800" cy="41592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481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3c8616d58d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93738"/>
            <a:ext cx="617696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2286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">
  <p:cSld name="Title p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118596" y="5770081"/>
            <a:ext cx="10627380" cy="381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19000"/>
              </a:lnSpc>
              <a:spcBef>
                <a:spcPts val="347"/>
              </a:spcBef>
              <a:spcAft>
                <a:spcPts val="0"/>
              </a:spcAft>
              <a:buSzPts val="1736"/>
              <a:buFont typeface="Verdana"/>
              <a:buNone/>
              <a:defRPr sz="1736"/>
            </a:lvl1pPr>
            <a:lvl2pPr lvl="1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lvl="6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lvl="7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lvl="8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118596" y="4888314"/>
            <a:ext cx="118656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/>
          <p:nvPr/>
        </p:nvSpPr>
        <p:spPr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72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5" name="Google Shape;25;p4"/>
          <p:cNvCxnSpPr/>
          <p:nvPr/>
        </p:nvCxnSpPr>
        <p:spPr>
          <a:xfrm>
            <a:off x="222041" y="6422971"/>
            <a:ext cx="11768092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" name="Google Shape;26;p4"/>
          <p:cNvCxnSpPr/>
          <p:nvPr/>
        </p:nvCxnSpPr>
        <p:spPr>
          <a:xfrm>
            <a:off x="65182" y="4756228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4"/>
          <p:cNvSpPr txBox="1"/>
          <p:nvPr/>
        </p:nvSpPr>
        <p:spPr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8" name="Google Shape;28;p4"/>
          <p:cNvSpPr txBox="1"/>
          <p:nvPr/>
        </p:nvSpPr>
        <p:spPr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0" name="Google Shape;30;p4"/>
          <p:cNvSpPr txBox="1"/>
          <p:nvPr/>
        </p:nvSpPr>
        <p:spPr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ESA UNCLASSIFIED - For ESA Official Use Only</a:t>
            </a:r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42800" y="6584400"/>
            <a:ext cx="1641396" cy="10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6457664"/>
            <a:ext cx="10159937" cy="43072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/>
        </p:nvSpPr>
        <p:spPr>
          <a:xfrm>
            <a:off x="1019573" y="728273"/>
            <a:ext cx="9859618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</a:pPr>
            <a:r>
              <a:rPr lang="en-GB"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FLEX-Fluorescence 2026 Workshop</a:t>
            </a:r>
            <a:br>
              <a:rPr lang="en-GB"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GB"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03 – 06 March |</a:t>
            </a:r>
            <a:r>
              <a:rPr lang="en-GB" sz="2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Bonn University, Germany </a:t>
            </a:r>
            <a:endParaRPr sz="28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page 2">
  <p:cSld name="Presentation page 2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216000" y="244501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219600" y="1107477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page">
  <p:cSld name="Presentation pag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225338" cy="100846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216000" y="244501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92635" y="1096443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43" name="Google Shape;4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" name="Google Shape;44;p6"/>
          <p:cNvCxnSpPr/>
          <p:nvPr/>
        </p:nvCxnSpPr>
        <p:spPr>
          <a:xfrm>
            <a:off x="216000" y="6473118"/>
            <a:ext cx="11736000" cy="0"/>
          </a:xfrm>
          <a:prstGeom prst="straightConnector1">
            <a:avLst/>
          </a:prstGeom>
          <a:noFill/>
          <a:ln w="9525" cap="flat" cmpd="sng">
            <a:solidFill>
              <a:srgbClr val="003249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225338" cy="100846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 txBox="1"/>
          <p:nvPr/>
        </p:nvSpPr>
        <p:spPr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72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16000" y="244501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2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190800" y="1158441"/>
            <a:ext cx="11813134" cy="525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6580" algn="l" rtl="0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/>
          <p:nvPr/>
        </p:nvSpPr>
        <p:spPr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72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;p3"/>
          <p:cNvSpPr txBox="1"/>
          <p:nvPr/>
        </p:nvSpPr>
        <p:spPr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" name="Google Shape;16;p3"/>
          <p:cNvSpPr txBox="1"/>
          <p:nvPr/>
        </p:nvSpPr>
        <p:spPr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lang="en-GB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" y="6457517"/>
            <a:ext cx="10159937" cy="430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3"/>
          <p:cNvCxnSpPr/>
          <p:nvPr/>
        </p:nvCxnSpPr>
        <p:spPr>
          <a:xfrm>
            <a:off x="216000" y="6473118"/>
            <a:ext cx="11736000" cy="0"/>
          </a:xfrm>
          <a:prstGeom prst="straightConnector1">
            <a:avLst/>
          </a:prstGeom>
          <a:noFill/>
          <a:ln w="9525" cap="flat" cmpd="sng">
            <a:solidFill>
              <a:srgbClr val="003249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cmlpkdd.org/2025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huggingface.co/datasets/isp-uv-es/rtm_emulatio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atform.ai4eo.eu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platform.ai4eo.eu/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 txBox="1"/>
          <p:nvPr/>
        </p:nvSpPr>
        <p:spPr>
          <a:xfrm>
            <a:off x="126000" y="4773541"/>
            <a:ext cx="11913401" cy="119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00" tIns="44100" rIns="88200" bIns="44100" anchor="b" anchorCtr="0">
            <a:spAutoFit/>
          </a:bodyPr>
          <a:lstStyle/>
          <a:p>
            <a:pPr lvl="0"/>
            <a:r>
              <a:rPr lang="en-US" sz="3600" b="1" dirty="0">
                <a:solidFill>
                  <a:schemeClr val="lt1"/>
                </a:solidFill>
              </a:rPr>
              <a:t>AMLEC-2: Atmospheric Radiative Transfer Emulation Challenge </a:t>
            </a:r>
            <a:r>
              <a:rPr lang="en-US" sz="2800" b="1" dirty="0">
                <a:solidFill>
                  <a:schemeClr val="lt1"/>
                </a:solidFill>
              </a:rPr>
              <a:t>(FLEX Mission Edition)</a:t>
            </a:r>
            <a:endParaRPr sz="1200" dirty="0"/>
          </a:p>
        </p:txBody>
      </p:sp>
      <p:sp>
        <p:nvSpPr>
          <p:cNvPr id="51" name="Google Shape;51;p1"/>
          <p:cNvSpPr txBox="1"/>
          <p:nvPr/>
        </p:nvSpPr>
        <p:spPr>
          <a:xfrm>
            <a:off x="6915706" y="5224144"/>
            <a:ext cx="512369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2" name="Google Shape;52;p1"/>
          <p:cNvSpPr txBox="1"/>
          <p:nvPr/>
        </p:nvSpPr>
        <p:spPr>
          <a:xfrm>
            <a:off x="6915681" y="5885467"/>
            <a:ext cx="51237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3" name="Google Shape;53;p1"/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7843101" y="5570576"/>
            <a:ext cx="4197076" cy="64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00" tIns="44100" rIns="88200" bIns="44100" anchor="b" anchorCtr="0">
            <a:spAutoFit/>
          </a:bodyPr>
          <a:lstStyle/>
          <a:p>
            <a:pPr lvl="0" algn="r"/>
            <a:r>
              <a:rPr lang="en-GB" sz="1800" b="1" dirty="0">
                <a:solidFill>
                  <a:schemeClr val="lt1"/>
                </a:solidFill>
              </a:rPr>
              <a:t>Jorge </a:t>
            </a:r>
            <a:r>
              <a:rPr lang="en-GB" sz="1800" b="1" dirty="0" err="1">
                <a:solidFill>
                  <a:schemeClr val="lt1"/>
                </a:solidFill>
              </a:rPr>
              <a:t>Vicent</a:t>
            </a:r>
            <a:r>
              <a:rPr lang="en-GB" sz="1800" b="1" dirty="0">
                <a:solidFill>
                  <a:schemeClr val="lt1"/>
                </a:solidFill>
              </a:rPr>
              <a:t> </a:t>
            </a:r>
            <a:r>
              <a:rPr lang="en-GB" sz="1800" b="1" dirty="0" err="1">
                <a:solidFill>
                  <a:schemeClr val="lt1"/>
                </a:solidFill>
              </a:rPr>
              <a:t>Servera</a:t>
            </a:r>
            <a:r>
              <a:rPr lang="en-GB" sz="1800" dirty="0">
                <a:solidFill>
                  <a:schemeClr val="lt1"/>
                </a:solidFill>
              </a:rPr>
              <a:t>, Gabriele </a:t>
            </a:r>
            <a:r>
              <a:rPr lang="en-GB" sz="1800" dirty="0" err="1">
                <a:solidFill>
                  <a:schemeClr val="lt1"/>
                </a:solidFill>
              </a:rPr>
              <a:t>Meoni</a:t>
            </a:r>
            <a:r>
              <a:rPr lang="en-GB" sz="1800" dirty="0">
                <a:solidFill>
                  <a:schemeClr val="lt1"/>
                </a:solidFill>
              </a:rPr>
              <a:t>, </a:t>
            </a:r>
            <a:r>
              <a:rPr lang="en-GB" sz="1800" dirty="0" err="1">
                <a:solidFill>
                  <a:schemeClr val="lt1"/>
                </a:solidFill>
              </a:rPr>
              <a:t>Gustau</a:t>
            </a:r>
            <a:r>
              <a:rPr lang="en-GB" sz="1800" dirty="0">
                <a:solidFill>
                  <a:schemeClr val="lt1"/>
                </a:solidFill>
              </a:rPr>
              <a:t> Camps-Valls</a:t>
            </a:r>
            <a:endParaRPr sz="1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c8616d58db_0_7"/>
          <p:cNvSpPr txBox="1">
            <a:spLocks noGrp="1"/>
          </p:cNvSpPr>
          <p:nvPr>
            <p:ph type="title"/>
          </p:nvPr>
        </p:nvSpPr>
        <p:spPr>
          <a:xfrm>
            <a:off x="216000" y="244501"/>
            <a:ext cx="10108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AMLEC-2: Planning and status</a:t>
            </a:r>
            <a:endParaRPr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603F9306-D522-4951-A0AF-17A9F64EE0CA}"/>
              </a:ext>
            </a:extLst>
          </p:cNvPr>
          <p:cNvGrpSpPr/>
          <p:nvPr/>
        </p:nvGrpSpPr>
        <p:grpSpPr>
          <a:xfrm>
            <a:off x="216000" y="1341211"/>
            <a:ext cx="11768400" cy="2536309"/>
            <a:chOff x="216000" y="1341211"/>
            <a:chExt cx="11768400" cy="2536309"/>
          </a:xfrm>
        </p:grpSpPr>
        <p:sp>
          <p:nvSpPr>
            <p:cNvPr id="4" name="Flecha: cheurón 3">
              <a:extLst>
                <a:ext uri="{FF2B5EF4-FFF2-40B4-BE49-F238E27FC236}">
                  <a16:creationId xmlns:a16="http://schemas.microsoft.com/office/drawing/2014/main" id="{1971BA90-6B6A-4DE5-8226-7534A8713991}"/>
                </a:ext>
              </a:extLst>
            </p:cNvPr>
            <p:cNvSpPr/>
            <p:nvPr/>
          </p:nvSpPr>
          <p:spPr>
            <a:xfrm>
              <a:off x="216000" y="1346978"/>
              <a:ext cx="3916906" cy="554100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800" dirty="0" err="1">
                  <a:solidFill>
                    <a:schemeClr val="bg1"/>
                  </a:solidFill>
                </a:rPr>
                <a:t>Ideation</a:t>
              </a:r>
              <a:endParaRPr lang="es-ES" sz="1800" dirty="0">
                <a:solidFill>
                  <a:schemeClr val="bg1"/>
                </a:solidFill>
              </a:endParaRPr>
            </a:p>
          </p:txBody>
        </p:sp>
        <p:sp>
          <p:nvSpPr>
            <p:cNvPr id="11" name="Flecha: cheurón 10">
              <a:extLst>
                <a:ext uri="{FF2B5EF4-FFF2-40B4-BE49-F238E27FC236}">
                  <a16:creationId xmlns:a16="http://schemas.microsoft.com/office/drawing/2014/main" id="{A74F56D3-518F-4BAC-8151-A16664C28BB9}"/>
                </a:ext>
              </a:extLst>
            </p:cNvPr>
            <p:cNvSpPr/>
            <p:nvPr/>
          </p:nvSpPr>
          <p:spPr>
            <a:xfrm>
              <a:off x="4141747" y="1346978"/>
              <a:ext cx="3916906" cy="554100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800" dirty="0" err="1">
                  <a:solidFill>
                    <a:schemeClr val="bg1"/>
                  </a:solidFill>
                </a:rPr>
                <a:t>Preparation</a:t>
              </a:r>
              <a:endParaRPr lang="es-ES" sz="1800" dirty="0">
                <a:solidFill>
                  <a:schemeClr val="bg1"/>
                </a:solidFill>
              </a:endParaRPr>
            </a:p>
          </p:txBody>
        </p:sp>
        <p:sp>
          <p:nvSpPr>
            <p:cNvPr id="12" name="Flecha: cheurón 11">
              <a:extLst>
                <a:ext uri="{FF2B5EF4-FFF2-40B4-BE49-F238E27FC236}">
                  <a16:creationId xmlns:a16="http://schemas.microsoft.com/office/drawing/2014/main" id="{885F8F42-4A8C-4399-9F5E-8F4F3CEA9350}"/>
                </a:ext>
              </a:extLst>
            </p:cNvPr>
            <p:cNvSpPr/>
            <p:nvPr/>
          </p:nvSpPr>
          <p:spPr>
            <a:xfrm>
              <a:off x="8067494" y="1341211"/>
              <a:ext cx="3916906" cy="554100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800" dirty="0" err="1">
                  <a:solidFill>
                    <a:schemeClr val="bg1"/>
                  </a:solidFill>
                </a:rPr>
                <a:t>Implementation</a:t>
              </a:r>
              <a:endParaRPr lang="es-ES" sz="1800" dirty="0">
                <a:solidFill>
                  <a:schemeClr val="bg1"/>
                </a:solidFill>
              </a:endParaRPr>
            </a:p>
          </p:txBody>
        </p:sp>
        <p:sp>
          <p:nvSpPr>
            <p:cNvPr id="13" name="Google Shape;69;g3c8616d58db_0_7">
              <a:extLst>
                <a:ext uri="{FF2B5EF4-FFF2-40B4-BE49-F238E27FC236}">
                  <a16:creationId xmlns:a16="http://schemas.microsoft.com/office/drawing/2014/main" id="{31A22B1B-ECCE-427E-B095-3CE988B62400}"/>
                </a:ext>
              </a:extLst>
            </p:cNvPr>
            <p:cNvSpPr txBox="1">
              <a:spLocks/>
            </p:cNvSpPr>
            <p:nvPr/>
          </p:nvSpPr>
          <p:spPr>
            <a:xfrm>
              <a:off x="216000" y="1979271"/>
              <a:ext cx="3684668" cy="1898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l" rtl="0">
                <a:lnSpc>
                  <a:spcPct val="119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8197A6"/>
                </a:buClr>
                <a:buSzPts val="1800"/>
                <a:buFont typeface="Arial"/>
                <a:buNone/>
                <a:defRPr sz="1800" b="0" i="0" u="none" strike="noStrike" cap="none">
                  <a:solidFill>
                    <a:srgbClr val="8197A6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228600" algn="l" rtl="0">
                <a:lnSpc>
                  <a:spcPct val="119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Verdana"/>
                <a:buNone/>
                <a:defRPr sz="1800" b="0" i="0" u="none" strike="noStrike" cap="none">
                  <a:solidFill>
                    <a:srgbClr val="8197A6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228600" algn="l" rtl="0">
                <a:lnSpc>
                  <a:spcPct val="119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Verdana"/>
                <a:buNone/>
                <a:defRPr sz="1800" b="0" i="0" u="none" strike="noStrike" cap="none">
                  <a:solidFill>
                    <a:srgbClr val="8197A6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228600" algn="l" rtl="0">
                <a:lnSpc>
                  <a:spcPct val="119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Verdana"/>
                <a:buNone/>
                <a:defRPr sz="1800" b="0" i="0" u="none" strike="noStrike" cap="none">
                  <a:solidFill>
                    <a:srgbClr val="8197A6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228600" algn="l" rtl="0">
                <a:lnSpc>
                  <a:spcPct val="119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Verdana"/>
                <a:buNone/>
                <a:defRPr sz="1800" b="0" i="0" u="none" strike="noStrike" cap="none">
                  <a:solidFill>
                    <a:srgbClr val="8197A6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42900" algn="l" rtl="0">
                <a:lnSpc>
                  <a:spcPct val="119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Verdana"/>
                <a:buChar char="–"/>
                <a:defRPr sz="1543" b="0" i="0" u="none" strike="noStrike" cap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42900" algn="l" rtl="0">
                <a:lnSpc>
                  <a:spcPct val="119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Verdana"/>
                <a:buChar char="–"/>
                <a:defRPr sz="1543" b="0" i="0" u="none" strike="noStrike" cap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42900" algn="l" rtl="0">
                <a:lnSpc>
                  <a:spcPct val="119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Verdana"/>
                <a:buChar char="–"/>
                <a:defRPr sz="1543" b="0" i="0" u="none" strike="noStrike" cap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42900" algn="l" rtl="0">
                <a:lnSpc>
                  <a:spcPct val="119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Verdana"/>
                <a:buChar char="–"/>
                <a:defRPr sz="1543" b="0" i="0" u="none" strike="noStrike" cap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285750" indent="-285750" algn="just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s-ES" sz="1600" dirty="0" err="1">
                  <a:solidFill>
                    <a:srgbClr val="003249"/>
                  </a:solidFill>
                </a:rPr>
                <a:t>Ideating</a:t>
              </a:r>
              <a:r>
                <a:rPr lang="es-ES" sz="1600" dirty="0">
                  <a:solidFill>
                    <a:srgbClr val="003249"/>
                  </a:solidFill>
                </a:rPr>
                <a:t> </a:t>
              </a:r>
              <a:r>
                <a:rPr lang="es-ES" sz="1600" dirty="0" err="1">
                  <a:solidFill>
                    <a:srgbClr val="003249"/>
                  </a:solidFill>
                </a:rPr>
                <a:t>first</a:t>
              </a:r>
              <a:r>
                <a:rPr lang="es-ES" sz="1600" dirty="0">
                  <a:solidFill>
                    <a:srgbClr val="003249"/>
                  </a:solidFill>
                </a:rPr>
                <a:t> </a:t>
              </a:r>
              <a:r>
                <a:rPr lang="es-ES" sz="1600" b="1" dirty="0" err="1">
                  <a:solidFill>
                    <a:srgbClr val="003249"/>
                  </a:solidFill>
                </a:rPr>
                <a:t>challenge</a:t>
              </a:r>
              <a:r>
                <a:rPr lang="es-ES" sz="1600" b="1" dirty="0">
                  <a:solidFill>
                    <a:srgbClr val="003249"/>
                  </a:solidFill>
                </a:rPr>
                <a:t> idea*</a:t>
              </a:r>
            </a:p>
            <a:p>
              <a:pPr marL="285750" indent="-285750" algn="just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s-ES" sz="1600" dirty="0" err="1">
                  <a:solidFill>
                    <a:srgbClr val="003249"/>
                  </a:solidFill>
                </a:rPr>
                <a:t>Refinement</a:t>
              </a:r>
              <a:r>
                <a:rPr lang="es-ES" sz="1600" dirty="0">
                  <a:solidFill>
                    <a:srgbClr val="003249"/>
                  </a:solidFill>
                </a:rPr>
                <a:t> </a:t>
              </a:r>
              <a:r>
                <a:rPr lang="es-ES" sz="1600" dirty="0" err="1">
                  <a:solidFill>
                    <a:srgbClr val="003249"/>
                  </a:solidFill>
                </a:rPr>
                <a:t>of</a:t>
              </a:r>
              <a:r>
                <a:rPr lang="es-ES" sz="1600" dirty="0">
                  <a:solidFill>
                    <a:srgbClr val="003249"/>
                  </a:solidFill>
                </a:rPr>
                <a:t> </a:t>
              </a:r>
              <a:r>
                <a:rPr lang="es-ES" sz="1600" dirty="0" err="1">
                  <a:solidFill>
                    <a:srgbClr val="003249"/>
                  </a:solidFill>
                </a:rPr>
                <a:t>challenge</a:t>
              </a:r>
              <a:r>
                <a:rPr lang="es-ES" sz="1600" dirty="0">
                  <a:solidFill>
                    <a:srgbClr val="003249"/>
                  </a:solidFill>
                </a:rPr>
                <a:t> idea</a:t>
              </a:r>
            </a:p>
            <a:p>
              <a:pPr marL="285750" indent="-285750" algn="just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s-ES" sz="1600" b="1" dirty="0" err="1">
                  <a:solidFill>
                    <a:srgbClr val="003249"/>
                  </a:solidFill>
                </a:rPr>
                <a:t>Definition</a:t>
              </a:r>
              <a:r>
                <a:rPr lang="es-ES" sz="1600" dirty="0">
                  <a:solidFill>
                    <a:srgbClr val="003249"/>
                  </a:solidFill>
                </a:rPr>
                <a:t> </a:t>
              </a:r>
              <a:r>
                <a:rPr lang="es-ES" sz="1600" dirty="0" err="1">
                  <a:solidFill>
                    <a:srgbClr val="003249"/>
                  </a:solidFill>
                </a:rPr>
                <a:t>of</a:t>
              </a:r>
              <a:r>
                <a:rPr lang="es-ES" sz="1600" dirty="0">
                  <a:solidFill>
                    <a:srgbClr val="003249"/>
                  </a:solidFill>
                </a:rPr>
                <a:t> </a:t>
              </a:r>
              <a:r>
                <a:rPr lang="es-ES" sz="1600" dirty="0" err="1">
                  <a:solidFill>
                    <a:srgbClr val="003249"/>
                  </a:solidFill>
                </a:rPr>
                <a:t>datasets</a:t>
              </a:r>
              <a:r>
                <a:rPr lang="es-ES" sz="1600" dirty="0">
                  <a:solidFill>
                    <a:srgbClr val="003249"/>
                  </a:solidFill>
                </a:rPr>
                <a:t>, </a:t>
              </a:r>
              <a:r>
                <a:rPr lang="es-ES" sz="1600" dirty="0" err="1">
                  <a:solidFill>
                    <a:srgbClr val="003249"/>
                  </a:solidFill>
                </a:rPr>
                <a:t>metrics</a:t>
              </a:r>
              <a:r>
                <a:rPr lang="es-ES" sz="1600" dirty="0">
                  <a:solidFill>
                    <a:srgbClr val="003249"/>
                  </a:solidFill>
                </a:rPr>
                <a:t>, and </a:t>
              </a:r>
              <a:r>
                <a:rPr lang="es-ES" sz="1600" dirty="0" err="1">
                  <a:solidFill>
                    <a:srgbClr val="003249"/>
                  </a:solidFill>
                </a:rPr>
                <a:t>prizes</a:t>
              </a:r>
              <a:r>
                <a:rPr lang="es-ES" sz="1600" b="1" dirty="0">
                  <a:solidFill>
                    <a:srgbClr val="003249"/>
                  </a:solidFill>
                </a:rPr>
                <a:t>*</a:t>
              </a:r>
              <a:endParaRPr lang="es-ES" sz="1600" dirty="0">
                <a:solidFill>
                  <a:srgbClr val="003249"/>
                </a:solidFill>
              </a:endParaRPr>
            </a:p>
          </p:txBody>
        </p:sp>
        <p:sp>
          <p:nvSpPr>
            <p:cNvPr id="14" name="Google Shape;69;g3c8616d58db_0_7">
              <a:extLst>
                <a:ext uri="{FF2B5EF4-FFF2-40B4-BE49-F238E27FC236}">
                  <a16:creationId xmlns:a16="http://schemas.microsoft.com/office/drawing/2014/main" id="{CB5892B4-3FA2-44DB-90AA-EDA6032BE97B}"/>
                </a:ext>
              </a:extLst>
            </p:cNvPr>
            <p:cNvSpPr txBox="1">
              <a:spLocks/>
            </p:cNvSpPr>
            <p:nvPr/>
          </p:nvSpPr>
          <p:spPr>
            <a:xfrm>
              <a:off x="4132906" y="1979272"/>
              <a:ext cx="3684668" cy="18982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l" rtl="0">
                <a:lnSpc>
                  <a:spcPct val="119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8197A6"/>
                </a:buClr>
                <a:buSzPts val="1800"/>
                <a:buFont typeface="Arial"/>
                <a:buNone/>
                <a:defRPr sz="1800" b="0" i="0" u="none" strike="noStrike" cap="none">
                  <a:solidFill>
                    <a:srgbClr val="8197A6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228600" algn="l" rtl="0">
                <a:lnSpc>
                  <a:spcPct val="119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Verdana"/>
                <a:buNone/>
                <a:defRPr sz="1800" b="0" i="0" u="none" strike="noStrike" cap="none">
                  <a:solidFill>
                    <a:srgbClr val="8197A6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228600" algn="l" rtl="0">
                <a:lnSpc>
                  <a:spcPct val="119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Verdana"/>
                <a:buNone/>
                <a:defRPr sz="1800" b="0" i="0" u="none" strike="noStrike" cap="none">
                  <a:solidFill>
                    <a:srgbClr val="8197A6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228600" algn="l" rtl="0">
                <a:lnSpc>
                  <a:spcPct val="119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Verdana"/>
                <a:buNone/>
                <a:defRPr sz="1800" b="0" i="0" u="none" strike="noStrike" cap="none">
                  <a:solidFill>
                    <a:srgbClr val="8197A6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228600" algn="l" rtl="0">
                <a:lnSpc>
                  <a:spcPct val="119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Verdana"/>
                <a:buNone/>
                <a:defRPr sz="1800" b="0" i="0" u="none" strike="noStrike" cap="none">
                  <a:solidFill>
                    <a:srgbClr val="8197A6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42900" algn="l" rtl="0">
                <a:lnSpc>
                  <a:spcPct val="119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Verdana"/>
                <a:buChar char="–"/>
                <a:defRPr sz="1543" b="0" i="0" u="none" strike="noStrike" cap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42900" algn="l" rtl="0">
                <a:lnSpc>
                  <a:spcPct val="119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Verdana"/>
                <a:buChar char="–"/>
                <a:defRPr sz="1543" b="0" i="0" u="none" strike="noStrike" cap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42900" algn="l" rtl="0">
                <a:lnSpc>
                  <a:spcPct val="119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Verdana"/>
                <a:buChar char="–"/>
                <a:defRPr sz="1543" b="0" i="0" u="none" strike="noStrike" cap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42900" algn="l" rtl="0">
                <a:lnSpc>
                  <a:spcPct val="119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Verdana"/>
                <a:buChar char="–"/>
                <a:defRPr sz="1543" b="0" i="0" u="none" strike="noStrike" cap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285750" indent="-285750" algn="just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s-ES" sz="1600" dirty="0" err="1">
                  <a:solidFill>
                    <a:srgbClr val="003249"/>
                  </a:solidFill>
                </a:rPr>
                <a:t>Preparing</a:t>
              </a:r>
              <a:r>
                <a:rPr lang="es-ES" sz="1600" dirty="0">
                  <a:solidFill>
                    <a:srgbClr val="003249"/>
                  </a:solidFill>
                </a:rPr>
                <a:t> </a:t>
              </a:r>
              <a:r>
                <a:rPr lang="es-ES" sz="1600" dirty="0" err="1">
                  <a:solidFill>
                    <a:srgbClr val="003249"/>
                  </a:solidFill>
                </a:rPr>
                <a:t>datasets</a:t>
              </a:r>
              <a:endParaRPr lang="es-ES" sz="1600" dirty="0">
                <a:solidFill>
                  <a:srgbClr val="003249"/>
                </a:solidFill>
              </a:endParaRPr>
            </a:p>
            <a:p>
              <a:pPr marL="285750" indent="-285750" algn="just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s-ES" sz="1600" dirty="0" err="1">
                  <a:solidFill>
                    <a:srgbClr val="003249"/>
                  </a:solidFill>
                </a:rPr>
                <a:t>Ingesting</a:t>
              </a:r>
              <a:r>
                <a:rPr lang="es-ES" sz="1600" dirty="0">
                  <a:solidFill>
                    <a:srgbClr val="003249"/>
                  </a:solidFill>
                </a:rPr>
                <a:t> data </a:t>
              </a:r>
              <a:r>
                <a:rPr lang="es-ES" sz="1600" dirty="0" err="1">
                  <a:solidFill>
                    <a:srgbClr val="003249"/>
                  </a:solidFill>
                </a:rPr>
                <a:t>to</a:t>
              </a:r>
              <a:r>
                <a:rPr lang="es-ES" sz="1600" dirty="0">
                  <a:solidFill>
                    <a:srgbClr val="003249"/>
                  </a:solidFill>
                </a:rPr>
                <a:t> EOTDL</a:t>
              </a:r>
            </a:p>
            <a:p>
              <a:pPr marL="285750" indent="-285750" algn="just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s-ES" sz="1600" dirty="0" err="1">
                  <a:solidFill>
                    <a:srgbClr val="003249"/>
                  </a:solidFill>
                </a:rPr>
                <a:t>Preparing</a:t>
              </a:r>
              <a:r>
                <a:rPr lang="es-ES" sz="1600" dirty="0">
                  <a:solidFill>
                    <a:srgbClr val="003249"/>
                  </a:solidFill>
                </a:rPr>
                <a:t> </a:t>
              </a:r>
              <a:r>
                <a:rPr lang="es-ES" sz="1600" dirty="0" err="1">
                  <a:solidFill>
                    <a:srgbClr val="003249"/>
                  </a:solidFill>
                </a:rPr>
                <a:t>Jupyter</a:t>
              </a:r>
              <a:r>
                <a:rPr lang="es-ES" sz="1600" dirty="0">
                  <a:solidFill>
                    <a:srgbClr val="003249"/>
                  </a:solidFill>
                </a:rPr>
                <a:t> Notebook</a:t>
              </a:r>
              <a:r>
                <a:rPr lang="es-ES" sz="1600" b="1" dirty="0">
                  <a:solidFill>
                    <a:srgbClr val="003249"/>
                  </a:solidFill>
                </a:rPr>
                <a:t>*</a:t>
              </a:r>
            </a:p>
            <a:p>
              <a:pPr marL="285750" indent="-285750" algn="just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s-ES" sz="1600" dirty="0" err="1">
                  <a:solidFill>
                    <a:srgbClr val="003249"/>
                  </a:solidFill>
                </a:rPr>
                <a:t>Setting</a:t>
              </a:r>
              <a:r>
                <a:rPr lang="es-ES" sz="1600" dirty="0">
                  <a:solidFill>
                    <a:srgbClr val="003249"/>
                  </a:solidFill>
                </a:rPr>
                <a:t> up </a:t>
              </a:r>
              <a:r>
                <a:rPr lang="es-ES" sz="1600" dirty="0" err="1">
                  <a:solidFill>
                    <a:srgbClr val="003249"/>
                  </a:solidFill>
                </a:rPr>
                <a:t>the</a:t>
              </a:r>
              <a:r>
                <a:rPr lang="es-ES" sz="1600" dirty="0">
                  <a:solidFill>
                    <a:srgbClr val="003249"/>
                  </a:solidFill>
                </a:rPr>
                <a:t> </a:t>
              </a:r>
              <a:r>
                <a:rPr lang="es-ES" sz="1600" dirty="0" err="1">
                  <a:solidFill>
                    <a:srgbClr val="003249"/>
                  </a:solidFill>
                </a:rPr>
                <a:t>live</a:t>
              </a:r>
              <a:r>
                <a:rPr lang="es-ES" sz="1600" dirty="0">
                  <a:solidFill>
                    <a:srgbClr val="003249"/>
                  </a:solidFill>
                </a:rPr>
                <a:t> </a:t>
              </a:r>
              <a:r>
                <a:rPr lang="es-ES" sz="1600" dirty="0" err="1">
                  <a:solidFill>
                    <a:srgbClr val="003249"/>
                  </a:solidFill>
                </a:rPr>
                <a:t>scoring</a:t>
              </a:r>
              <a:r>
                <a:rPr lang="es-ES" sz="1600" dirty="0">
                  <a:solidFill>
                    <a:srgbClr val="003249"/>
                  </a:solidFill>
                </a:rPr>
                <a:t> </a:t>
              </a:r>
              <a:r>
                <a:rPr lang="es-ES" sz="1600" dirty="0" err="1">
                  <a:solidFill>
                    <a:srgbClr val="003249"/>
                  </a:solidFill>
                </a:rPr>
                <a:t>tool</a:t>
              </a:r>
              <a:r>
                <a:rPr lang="es-ES" sz="1600" b="1" dirty="0">
                  <a:solidFill>
                    <a:srgbClr val="003249"/>
                  </a:solidFill>
                </a:rPr>
                <a:t>*</a:t>
              </a:r>
              <a:endParaRPr lang="es-ES" sz="1600" dirty="0">
                <a:solidFill>
                  <a:srgbClr val="003249"/>
                </a:solidFill>
              </a:endParaRPr>
            </a:p>
            <a:p>
              <a:pPr marL="285750" indent="-285750" algn="just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s-ES" sz="1600" dirty="0" err="1">
                  <a:solidFill>
                    <a:srgbClr val="003249"/>
                  </a:solidFill>
                </a:rPr>
                <a:t>Preparing</a:t>
              </a:r>
              <a:r>
                <a:rPr lang="es-ES" sz="1600" dirty="0">
                  <a:solidFill>
                    <a:srgbClr val="003249"/>
                  </a:solidFill>
                </a:rPr>
                <a:t> </a:t>
              </a:r>
              <a:r>
                <a:rPr lang="es-ES" sz="1600" dirty="0" err="1">
                  <a:solidFill>
                    <a:srgbClr val="003249"/>
                  </a:solidFill>
                </a:rPr>
                <a:t>the</a:t>
              </a:r>
              <a:r>
                <a:rPr lang="es-ES" sz="1600" dirty="0">
                  <a:solidFill>
                    <a:srgbClr val="003249"/>
                  </a:solidFill>
                </a:rPr>
                <a:t> </a:t>
              </a:r>
              <a:r>
                <a:rPr lang="es-ES" sz="1600" dirty="0" err="1">
                  <a:solidFill>
                    <a:srgbClr val="003249"/>
                  </a:solidFill>
                </a:rPr>
                <a:t>website</a:t>
              </a:r>
              <a:r>
                <a:rPr lang="es-ES" sz="1600" b="1" dirty="0">
                  <a:solidFill>
                    <a:srgbClr val="003249"/>
                  </a:solidFill>
                </a:rPr>
                <a:t>*</a:t>
              </a:r>
              <a:endParaRPr lang="es-ES" sz="1600" dirty="0">
                <a:solidFill>
                  <a:srgbClr val="003249"/>
                </a:solidFill>
              </a:endParaRPr>
            </a:p>
            <a:p>
              <a:pPr marL="285750" indent="-285750" algn="just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s-ES" sz="1600" dirty="0" err="1">
                  <a:solidFill>
                    <a:srgbClr val="003249"/>
                  </a:solidFill>
                </a:rPr>
                <a:t>Preparing</a:t>
              </a:r>
              <a:r>
                <a:rPr lang="es-ES" sz="1600" dirty="0">
                  <a:solidFill>
                    <a:srgbClr val="003249"/>
                  </a:solidFill>
                </a:rPr>
                <a:t> </a:t>
              </a:r>
              <a:r>
                <a:rPr lang="es-ES" sz="1600" dirty="0" err="1">
                  <a:solidFill>
                    <a:srgbClr val="003249"/>
                  </a:solidFill>
                </a:rPr>
                <a:t>outreach</a:t>
              </a:r>
              <a:r>
                <a:rPr lang="es-ES" sz="1600" dirty="0">
                  <a:solidFill>
                    <a:srgbClr val="003249"/>
                  </a:solidFill>
                </a:rPr>
                <a:t> material</a:t>
              </a:r>
              <a:r>
                <a:rPr lang="es-ES" sz="1600" b="1" dirty="0">
                  <a:solidFill>
                    <a:srgbClr val="003249"/>
                  </a:solidFill>
                </a:rPr>
                <a:t>*</a:t>
              </a:r>
              <a:endParaRPr lang="es-ES" sz="1600" dirty="0">
                <a:solidFill>
                  <a:srgbClr val="003249"/>
                </a:solidFill>
              </a:endParaRPr>
            </a:p>
          </p:txBody>
        </p:sp>
        <p:sp>
          <p:nvSpPr>
            <p:cNvPr id="15" name="Google Shape;69;g3c8616d58db_0_7">
              <a:extLst>
                <a:ext uri="{FF2B5EF4-FFF2-40B4-BE49-F238E27FC236}">
                  <a16:creationId xmlns:a16="http://schemas.microsoft.com/office/drawing/2014/main" id="{F31FF95F-2B0D-46BF-A96C-523B7217418E}"/>
                </a:ext>
              </a:extLst>
            </p:cNvPr>
            <p:cNvSpPr txBox="1">
              <a:spLocks/>
            </p:cNvSpPr>
            <p:nvPr/>
          </p:nvSpPr>
          <p:spPr>
            <a:xfrm>
              <a:off x="8067494" y="1979271"/>
              <a:ext cx="3684668" cy="1898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l" rtl="0">
                <a:lnSpc>
                  <a:spcPct val="119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8197A6"/>
                </a:buClr>
                <a:buSzPts val="1800"/>
                <a:buFont typeface="Arial"/>
                <a:buNone/>
                <a:defRPr sz="1800" b="0" i="0" u="none" strike="noStrike" cap="none">
                  <a:solidFill>
                    <a:srgbClr val="8197A6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228600" algn="l" rtl="0">
                <a:lnSpc>
                  <a:spcPct val="119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Verdana"/>
                <a:buNone/>
                <a:defRPr sz="1800" b="0" i="0" u="none" strike="noStrike" cap="none">
                  <a:solidFill>
                    <a:srgbClr val="8197A6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228600" algn="l" rtl="0">
                <a:lnSpc>
                  <a:spcPct val="119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Verdana"/>
                <a:buNone/>
                <a:defRPr sz="1800" b="0" i="0" u="none" strike="noStrike" cap="none">
                  <a:solidFill>
                    <a:srgbClr val="8197A6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228600" algn="l" rtl="0">
                <a:lnSpc>
                  <a:spcPct val="119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Verdana"/>
                <a:buNone/>
                <a:defRPr sz="1800" b="0" i="0" u="none" strike="noStrike" cap="none">
                  <a:solidFill>
                    <a:srgbClr val="8197A6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228600" algn="l" rtl="0">
                <a:lnSpc>
                  <a:spcPct val="119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Verdana"/>
                <a:buNone/>
                <a:defRPr sz="1800" b="0" i="0" u="none" strike="noStrike" cap="none">
                  <a:solidFill>
                    <a:srgbClr val="8197A6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42900" algn="l" rtl="0">
                <a:lnSpc>
                  <a:spcPct val="119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Verdana"/>
                <a:buChar char="–"/>
                <a:defRPr sz="1543" b="0" i="0" u="none" strike="noStrike" cap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42900" algn="l" rtl="0">
                <a:lnSpc>
                  <a:spcPct val="119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Verdana"/>
                <a:buChar char="–"/>
                <a:defRPr sz="1543" b="0" i="0" u="none" strike="noStrike" cap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42900" algn="l" rtl="0">
                <a:lnSpc>
                  <a:spcPct val="119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Verdana"/>
                <a:buChar char="–"/>
                <a:defRPr sz="1543" b="0" i="0" u="none" strike="noStrike" cap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42900" algn="l" rtl="0">
                <a:lnSpc>
                  <a:spcPct val="119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Verdana"/>
                <a:buChar char="–"/>
                <a:defRPr sz="1543" b="0" i="0" u="none" strike="noStrike" cap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285750" indent="-285750" algn="just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s-ES" sz="1600" dirty="0" err="1">
                  <a:solidFill>
                    <a:srgbClr val="003249"/>
                  </a:solidFill>
                </a:rPr>
                <a:t>Implementing</a:t>
              </a:r>
              <a:r>
                <a:rPr lang="es-ES" sz="1600" dirty="0">
                  <a:solidFill>
                    <a:srgbClr val="003249"/>
                  </a:solidFill>
                </a:rPr>
                <a:t> </a:t>
              </a:r>
              <a:r>
                <a:rPr lang="es-ES" sz="1600" dirty="0" err="1">
                  <a:solidFill>
                    <a:srgbClr val="003249"/>
                  </a:solidFill>
                </a:rPr>
                <a:t>outreach</a:t>
              </a:r>
              <a:endParaRPr lang="es-ES" sz="1600" dirty="0">
                <a:solidFill>
                  <a:srgbClr val="003249"/>
                </a:solidFill>
              </a:endParaRPr>
            </a:p>
            <a:p>
              <a:pPr marL="285750" indent="-285750" algn="just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s-ES" sz="1600" dirty="0" err="1">
                  <a:solidFill>
                    <a:srgbClr val="003249"/>
                  </a:solidFill>
                </a:rPr>
                <a:t>Maintain</a:t>
              </a:r>
              <a:r>
                <a:rPr lang="es-ES" sz="1600" dirty="0">
                  <a:solidFill>
                    <a:srgbClr val="003249"/>
                  </a:solidFill>
                </a:rPr>
                <a:t> </a:t>
              </a:r>
              <a:r>
                <a:rPr lang="es-ES" sz="1600" dirty="0" err="1">
                  <a:solidFill>
                    <a:srgbClr val="003249"/>
                  </a:solidFill>
                </a:rPr>
                <a:t>platform</a:t>
              </a:r>
              <a:endParaRPr lang="es-ES" sz="1600" dirty="0">
                <a:solidFill>
                  <a:srgbClr val="003249"/>
                </a:solidFill>
              </a:endParaRPr>
            </a:p>
            <a:p>
              <a:pPr marL="285750" indent="-285750" algn="just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s-ES" sz="1600" dirty="0" err="1">
                  <a:solidFill>
                    <a:srgbClr val="003249"/>
                  </a:solidFill>
                </a:rPr>
                <a:t>Support</a:t>
              </a:r>
              <a:r>
                <a:rPr lang="es-ES" sz="1600" dirty="0">
                  <a:solidFill>
                    <a:srgbClr val="003249"/>
                  </a:solidFill>
                </a:rPr>
                <a:t> </a:t>
              </a:r>
              <a:r>
                <a:rPr lang="es-ES" sz="1600" dirty="0" err="1">
                  <a:solidFill>
                    <a:srgbClr val="003249"/>
                  </a:solidFill>
                </a:rPr>
                <a:t>to</a:t>
              </a:r>
              <a:r>
                <a:rPr lang="es-ES" sz="1600" dirty="0">
                  <a:solidFill>
                    <a:srgbClr val="003249"/>
                  </a:solidFill>
                </a:rPr>
                <a:t> </a:t>
              </a:r>
              <a:r>
                <a:rPr lang="es-ES" sz="1600" dirty="0" err="1">
                  <a:solidFill>
                    <a:srgbClr val="003249"/>
                  </a:solidFill>
                </a:rPr>
                <a:t>participants</a:t>
              </a:r>
              <a:r>
                <a:rPr lang="es-ES" sz="1600" b="1" dirty="0">
                  <a:solidFill>
                    <a:srgbClr val="003249"/>
                  </a:solidFill>
                </a:rPr>
                <a:t>*</a:t>
              </a:r>
              <a:endParaRPr lang="es-ES" sz="1600" dirty="0">
                <a:solidFill>
                  <a:srgbClr val="003249"/>
                </a:solidFill>
              </a:endParaRPr>
            </a:p>
            <a:p>
              <a:pPr marL="285750" indent="-285750" algn="just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s-ES" sz="1600" dirty="0">
                  <a:solidFill>
                    <a:srgbClr val="003249"/>
                  </a:solidFill>
                </a:rPr>
                <a:t>After </a:t>
              </a:r>
              <a:r>
                <a:rPr lang="es-ES" sz="1600" dirty="0" err="1">
                  <a:solidFill>
                    <a:srgbClr val="003249"/>
                  </a:solidFill>
                </a:rPr>
                <a:t>preparation</a:t>
              </a:r>
              <a:r>
                <a:rPr lang="es-ES" sz="1600" dirty="0">
                  <a:solidFill>
                    <a:srgbClr val="003249"/>
                  </a:solidFill>
                </a:rPr>
                <a:t> and </a:t>
              </a:r>
              <a:r>
                <a:rPr lang="es-ES" sz="1600" dirty="0" err="1">
                  <a:solidFill>
                    <a:srgbClr val="003249"/>
                  </a:solidFill>
                </a:rPr>
                <a:t>prices</a:t>
              </a:r>
              <a:endParaRPr lang="es-ES" sz="1600" dirty="0">
                <a:solidFill>
                  <a:srgbClr val="003249"/>
                </a:solidFill>
              </a:endParaRPr>
            </a:p>
          </p:txBody>
        </p:sp>
        <p:sp>
          <p:nvSpPr>
            <p:cNvPr id="17" name="Google Shape;69;g3c8616d58db_0_7">
              <a:extLst>
                <a:ext uri="{FF2B5EF4-FFF2-40B4-BE49-F238E27FC236}">
                  <a16:creationId xmlns:a16="http://schemas.microsoft.com/office/drawing/2014/main" id="{F2B2A1D4-3037-46E9-AE31-43E7ED1E3E55}"/>
                </a:ext>
              </a:extLst>
            </p:cNvPr>
            <p:cNvSpPr txBox="1">
              <a:spLocks/>
            </p:cNvSpPr>
            <p:nvPr/>
          </p:nvSpPr>
          <p:spPr>
            <a:xfrm>
              <a:off x="9956482" y="3327971"/>
              <a:ext cx="1795680" cy="3429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l" rtl="0">
                <a:lnSpc>
                  <a:spcPct val="119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8197A6"/>
                </a:buClr>
                <a:buSzPts val="1800"/>
                <a:buFont typeface="Arial"/>
                <a:buNone/>
                <a:defRPr sz="1800" b="0" i="0" u="none" strike="noStrike" cap="none">
                  <a:solidFill>
                    <a:srgbClr val="8197A6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228600" algn="l" rtl="0">
                <a:lnSpc>
                  <a:spcPct val="119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Verdana"/>
                <a:buNone/>
                <a:defRPr sz="1800" b="0" i="0" u="none" strike="noStrike" cap="none">
                  <a:solidFill>
                    <a:srgbClr val="8197A6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228600" algn="l" rtl="0">
                <a:lnSpc>
                  <a:spcPct val="119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Verdana"/>
                <a:buNone/>
                <a:defRPr sz="1800" b="0" i="0" u="none" strike="noStrike" cap="none">
                  <a:solidFill>
                    <a:srgbClr val="8197A6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228600" algn="l" rtl="0">
                <a:lnSpc>
                  <a:spcPct val="119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Verdana"/>
                <a:buNone/>
                <a:defRPr sz="1800" b="0" i="0" u="none" strike="noStrike" cap="none">
                  <a:solidFill>
                    <a:srgbClr val="8197A6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228600" algn="l" rtl="0">
                <a:lnSpc>
                  <a:spcPct val="119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Verdana"/>
                <a:buNone/>
                <a:defRPr sz="1800" b="0" i="0" u="none" strike="noStrike" cap="none">
                  <a:solidFill>
                    <a:srgbClr val="8197A6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42900" algn="l" rtl="0">
                <a:lnSpc>
                  <a:spcPct val="119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Verdana"/>
                <a:buChar char="–"/>
                <a:defRPr sz="1543" b="0" i="0" u="none" strike="noStrike" cap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42900" algn="l" rtl="0">
                <a:lnSpc>
                  <a:spcPct val="119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Verdana"/>
                <a:buChar char="–"/>
                <a:defRPr sz="1543" b="0" i="0" u="none" strike="noStrike" cap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42900" algn="l" rtl="0">
                <a:lnSpc>
                  <a:spcPct val="119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Verdana"/>
                <a:buChar char="–"/>
                <a:defRPr sz="1543" b="0" i="0" u="none" strike="noStrike" cap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42900" algn="l" rtl="0">
                <a:lnSpc>
                  <a:spcPct val="119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Verdana"/>
                <a:buChar char="–"/>
                <a:defRPr sz="1543" b="0" i="0" u="none" strike="noStrike" cap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just">
                <a:spcBef>
                  <a:spcPts val="0"/>
                </a:spcBef>
              </a:pPr>
              <a:r>
                <a:rPr lang="es-ES" sz="1400" b="1" dirty="0">
                  <a:solidFill>
                    <a:schemeClr val="bg2"/>
                  </a:solidFill>
                </a:rPr>
                <a:t>*</a:t>
              </a:r>
              <a:r>
                <a:rPr lang="es-ES" sz="1400" dirty="0">
                  <a:solidFill>
                    <a:schemeClr val="bg2"/>
                  </a:solidFill>
                </a:rPr>
                <a:t> UVEG </a:t>
              </a:r>
              <a:r>
                <a:rPr lang="es-ES" sz="1400" dirty="0" err="1">
                  <a:solidFill>
                    <a:schemeClr val="bg2"/>
                  </a:solidFill>
                </a:rPr>
                <a:t>contribution</a:t>
              </a:r>
              <a:endParaRPr lang="es-ES" sz="1400" b="1" dirty="0">
                <a:solidFill>
                  <a:schemeClr val="bg2"/>
                </a:solidFill>
              </a:endParaRPr>
            </a:p>
          </p:txBody>
        </p:sp>
      </p:grp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52B6AB9F-6B0A-4C9C-B865-657CBAD9D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37542"/>
              </p:ext>
            </p:extLst>
          </p:nvPr>
        </p:nvGraphicFramePr>
        <p:xfrm>
          <a:off x="216000" y="3885336"/>
          <a:ext cx="7601574" cy="1112520"/>
        </p:xfrm>
        <a:graphic>
          <a:graphicData uri="http://schemas.openxmlformats.org/drawingml/2006/table">
            <a:tbl>
              <a:tblPr firstRow="1" bandRow="1">
                <a:tableStyleId>{926FC788-0610-4448-933D-E79AD44E17F9}</a:tableStyleId>
              </a:tblPr>
              <a:tblGrid>
                <a:gridCol w="1589651">
                  <a:extLst>
                    <a:ext uri="{9D8B030D-6E8A-4147-A177-3AD203B41FA5}">
                      <a16:colId xmlns:a16="http://schemas.microsoft.com/office/drawing/2014/main" val="4115746499"/>
                    </a:ext>
                  </a:extLst>
                </a:gridCol>
                <a:gridCol w="6011923">
                  <a:extLst>
                    <a:ext uri="{9D8B030D-6E8A-4147-A177-3AD203B41FA5}">
                      <a16:colId xmlns:a16="http://schemas.microsoft.com/office/drawing/2014/main" val="1506478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600" dirty="0" err="1">
                          <a:solidFill>
                            <a:schemeClr val="bg1"/>
                          </a:solidFill>
                        </a:rPr>
                        <a:t>Ideation</a:t>
                      </a:r>
                      <a:endParaRPr lang="es-E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err="1"/>
                        <a:t>Nearly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finished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376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err="1">
                          <a:solidFill>
                            <a:schemeClr val="bg1"/>
                          </a:solidFill>
                        </a:rPr>
                        <a:t>Preparation</a:t>
                      </a:r>
                      <a:endParaRPr lang="es-E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err="1"/>
                        <a:t>On-going</a:t>
                      </a:r>
                      <a:r>
                        <a:rPr lang="es-ES" sz="1600" dirty="0"/>
                        <a:t> (data </a:t>
                      </a:r>
                      <a:r>
                        <a:rPr lang="es-ES" sz="1600" dirty="0" err="1"/>
                        <a:t>preparation</a:t>
                      </a:r>
                      <a:r>
                        <a:rPr lang="es-ES" sz="1600" dirty="0"/>
                        <a:t>). </a:t>
                      </a:r>
                      <a:r>
                        <a:rPr lang="es-ES" sz="1600" dirty="0" err="1"/>
                        <a:t>Other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activities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to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start</a:t>
                      </a:r>
                      <a:r>
                        <a:rPr lang="es-ES" sz="1600" dirty="0"/>
                        <a:t> in May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307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err="1">
                          <a:solidFill>
                            <a:schemeClr val="bg1"/>
                          </a:solidFill>
                        </a:rPr>
                        <a:t>Implementation</a:t>
                      </a:r>
                      <a:endParaRPr lang="es-E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err="1"/>
                        <a:t>Challenge</a:t>
                      </a:r>
                      <a:r>
                        <a:rPr lang="es-ES" sz="1600" dirty="0"/>
                        <a:t> </a:t>
                      </a:r>
                      <a:r>
                        <a:rPr lang="es-ES" sz="1600" b="1" dirty="0" err="1"/>
                        <a:t>start</a:t>
                      </a:r>
                      <a:r>
                        <a:rPr lang="es-ES" sz="1600" b="1" dirty="0"/>
                        <a:t> date </a:t>
                      </a:r>
                      <a:r>
                        <a:rPr lang="es-ES" sz="1600" dirty="0"/>
                        <a:t>(TBC): </a:t>
                      </a:r>
                      <a:r>
                        <a:rPr lang="es-ES" sz="1600" dirty="0" err="1"/>
                        <a:t>July</a:t>
                      </a:r>
                      <a:r>
                        <a:rPr lang="es-ES" sz="1600" dirty="0"/>
                        <a:t>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476543"/>
                  </a:ext>
                </a:extLst>
              </a:tr>
            </a:tbl>
          </a:graphicData>
        </a:graphic>
      </p:graphicFrame>
      <p:grpSp>
        <p:nvGrpSpPr>
          <p:cNvPr id="30" name="Grupo 29">
            <a:extLst>
              <a:ext uri="{FF2B5EF4-FFF2-40B4-BE49-F238E27FC236}">
                <a16:creationId xmlns:a16="http://schemas.microsoft.com/office/drawing/2014/main" id="{10CE2663-2AFB-4E6C-BCBF-694780115C60}"/>
              </a:ext>
            </a:extLst>
          </p:cNvPr>
          <p:cNvGrpSpPr>
            <a:grpSpLocks noChangeAspect="1"/>
          </p:cNvGrpSpPr>
          <p:nvPr/>
        </p:nvGrpSpPr>
        <p:grpSpPr>
          <a:xfrm>
            <a:off x="8918087" y="5132938"/>
            <a:ext cx="3066313" cy="992090"/>
            <a:chOff x="7603952" y="4899437"/>
            <a:chExt cx="4380448" cy="1417272"/>
          </a:xfrm>
        </p:grpSpPr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DAD7B8AF-6310-4400-8088-9F04042B28B6}"/>
                </a:ext>
              </a:extLst>
            </p:cNvPr>
            <p:cNvGrpSpPr/>
            <p:nvPr/>
          </p:nvGrpSpPr>
          <p:grpSpPr>
            <a:xfrm>
              <a:off x="7603952" y="4899437"/>
              <a:ext cx="3321501" cy="443286"/>
              <a:chOff x="594249" y="3512427"/>
              <a:chExt cx="3321501" cy="443286"/>
            </a:xfrm>
          </p:grpSpPr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104BE5FB-5447-48F8-AA0E-75334DCE6D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4249" y="3512427"/>
                <a:ext cx="476545" cy="443286"/>
              </a:xfrm>
              <a:prstGeom prst="rect">
                <a:avLst/>
              </a:prstGeom>
            </p:spPr>
          </p:pic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2006ABED-B884-4788-B6B0-01B137583E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73360" y="3512427"/>
                <a:ext cx="2842390" cy="443286"/>
              </a:xfrm>
              <a:prstGeom prst="rect">
                <a:avLst/>
              </a:prstGeom>
            </p:spPr>
          </p:pic>
        </p:grpSp>
        <p:pic>
          <p:nvPicPr>
            <p:cNvPr id="1028" name="Picture 4" descr="Plik:ESA logo.svg – Wikipedia, wolna encyklopedia">
              <a:extLst>
                <a:ext uri="{FF2B5EF4-FFF2-40B4-BE49-F238E27FC236}">
                  <a16:creationId xmlns:a16="http://schemas.microsoft.com/office/drawing/2014/main" id="{286FD098-B6DD-473C-A373-7FB27B08D4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0550" y="4929770"/>
              <a:ext cx="1053850" cy="382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2FC0FA8A-D118-4CAD-B09C-D6618A47C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53772" y="5477753"/>
              <a:ext cx="1549021" cy="249468"/>
            </a:xfrm>
            <a:prstGeom prst="rect">
              <a:avLst/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D7AA93B4-A372-4406-850A-E2E84202D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229359" y="5446816"/>
              <a:ext cx="1450722" cy="311342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3F5480B0-37DD-4551-BA5D-F74BD1A80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485898" y="5786200"/>
              <a:ext cx="1053850" cy="530509"/>
            </a:xfrm>
            <a:prstGeom prst="rect">
              <a:avLst/>
            </a:prstGeom>
          </p:spPr>
        </p:pic>
        <p:pic>
          <p:nvPicPr>
            <p:cNvPr id="1036" name="Picture 12" descr="https://static.wixstatic.com/media/8a1d60_f1d7ec9a24ee4d2193b51de2cf7f967f~mv2.png/v1/fill/w_294,h_61,al_c,q_85,usm_0.66_1.00_0.01,enc_avif,quality_auto/gmatics%20logo.png">
              <a:extLst>
                <a:ext uri="{FF2B5EF4-FFF2-40B4-BE49-F238E27FC236}">
                  <a16:creationId xmlns:a16="http://schemas.microsoft.com/office/drawing/2014/main" id="{F15F712C-5D32-403D-9E85-A84F880389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824" y="5814802"/>
              <a:ext cx="1317576" cy="273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Google Shape;69;g3c8616d58db_0_7">
            <a:extLst>
              <a:ext uri="{FF2B5EF4-FFF2-40B4-BE49-F238E27FC236}">
                <a16:creationId xmlns:a16="http://schemas.microsoft.com/office/drawing/2014/main" id="{369F8588-41FE-43FD-A367-67F579A9A926}"/>
              </a:ext>
            </a:extLst>
          </p:cNvPr>
          <p:cNvSpPr txBox="1">
            <a:spLocks/>
          </p:cNvSpPr>
          <p:nvPr/>
        </p:nvSpPr>
        <p:spPr>
          <a:xfrm>
            <a:off x="7718766" y="5106112"/>
            <a:ext cx="1426934" cy="36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s-ES" sz="1400" dirty="0" err="1">
                <a:solidFill>
                  <a:srgbClr val="003249"/>
                </a:solidFill>
              </a:rPr>
              <a:t>Organized</a:t>
            </a:r>
            <a:r>
              <a:rPr lang="es-ES" sz="1400" dirty="0">
                <a:solidFill>
                  <a:srgbClr val="003249"/>
                </a:solidFill>
              </a:rPr>
              <a:t> </a:t>
            </a:r>
            <a:r>
              <a:rPr lang="es-ES" sz="1400" dirty="0" err="1">
                <a:solidFill>
                  <a:srgbClr val="003249"/>
                </a:solidFill>
              </a:rPr>
              <a:t>by</a:t>
            </a:r>
            <a:r>
              <a:rPr lang="es-ES" sz="1400" dirty="0">
                <a:solidFill>
                  <a:srgbClr val="003249"/>
                </a:solidFill>
              </a:rPr>
              <a:t>: </a:t>
            </a:r>
          </a:p>
          <a:p>
            <a:pPr marL="0" indent="0">
              <a:spcBef>
                <a:spcPts val="0"/>
              </a:spcBef>
            </a:pPr>
            <a:endParaRPr lang="es-ES" sz="1400" dirty="0">
              <a:solidFill>
                <a:srgbClr val="003249"/>
              </a:solidFill>
            </a:endParaRPr>
          </a:p>
        </p:txBody>
      </p:sp>
      <p:sp>
        <p:nvSpPr>
          <p:cNvPr id="33" name="Google Shape;69;g3c8616d58db_0_7">
            <a:extLst>
              <a:ext uri="{FF2B5EF4-FFF2-40B4-BE49-F238E27FC236}">
                <a16:creationId xmlns:a16="http://schemas.microsoft.com/office/drawing/2014/main" id="{4C8998A7-C05A-4672-980A-86C395229557}"/>
              </a:ext>
            </a:extLst>
          </p:cNvPr>
          <p:cNvSpPr txBox="1">
            <a:spLocks/>
          </p:cNvSpPr>
          <p:nvPr/>
        </p:nvSpPr>
        <p:spPr>
          <a:xfrm>
            <a:off x="8357158" y="5439394"/>
            <a:ext cx="1351280" cy="37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s-ES" sz="1400" dirty="0" err="1">
                <a:solidFill>
                  <a:srgbClr val="003249"/>
                </a:solidFill>
              </a:rPr>
              <a:t>Supported</a:t>
            </a:r>
            <a:r>
              <a:rPr lang="es-ES" sz="1400" dirty="0">
                <a:solidFill>
                  <a:srgbClr val="003249"/>
                </a:solidFill>
              </a:rPr>
              <a:t> </a:t>
            </a:r>
            <a:r>
              <a:rPr lang="es-ES" sz="1400" dirty="0" err="1">
                <a:solidFill>
                  <a:srgbClr val="003249"/>
                </a:solidFill>
              </a:rPr>
              <a:t>by</a:t>
            </a:r>
            <a:r>
              <a:rPr lang="es-ES" sz="1400" dirty="0">
                <a:solidFill>
                  <a:srgbClr val="003249"/>
                </a:solidFill>
              </a:rPr>
              <a:t>: </a:t>
            </a:r>
          </a:p>
          <a:p>
            <a:pPr marL="0" indent="0">
              <a:spcBef>
                <a:spcPts val="0"/>
              </a:spcBef>
            </a:pPr>
            <a:endParaRPr lang="es-ES" sz="1400" dirty="0">
              <a:solidFill>
                <a:srgbClr val="0032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657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c898030b9c_0_56"/>
          <p:cNvSpPr txBox="1">
            <a:spLocks noGrp="1"/>
          </p:cNvSpPr>
          <p:nvPr>
            <p:ph type="body" idx="1"/>
          </p:nvPr>
        </p:nvSpPr>
        <p:spPr>
          <a:xfrm>
            <a:off x="219600" y="1107475"/>
            <a:ext cx="116727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lnSpc>
                <a:spcPct val="115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J. </a:t>
            </a:r>
            <a:r>
              <a:rPr lang="en-GB" sz="1600" dirty="0" err="1">
                <a:solidFill>
                  <a:schemeClr val="tx1"/>
                </a:solidFill>
              </a:rPr>
              <a:t>Vicent</a:t>
            </a:r>
            <a:r>
              <a:rPr lang="en-GB" sz="1600" dirty="0">
                <a:solidFill>
                  <a:schemeClr val="tx1"/>
                </a:solidFill>
              </a:rPr>
              <a:t> et al., “</a:t>
            </a:r>
            <a:r>
              <a:rPr lang="en-US" sz="1600" b="1" dirty="0">
                <a:solidFill>
                  <a:schemeClr val="tx1"/>
                </a:solidFill>
              </a:rPr>
              <a:t>Evaluating Machine Learning Emulators for Atmospheric Radiative Transfer: The AMLEC Challenge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  <a:r>
              <a:rPr lang="en-GB" sz="1600" dirty="0">
                <a:solidFill>
                  <a:schemeClr val="tx1"/>
                </a:solidFill>
              </a:rPr>
              <a:t>” </a:t>
            </a:r>
            <a:r>
              <a:rPr lang="en-GB" sz="1600" i="1" dirty="0">
                <a:solidFill>
                  <a:schemeClr val="tx1"/>
                </a:solidFill>
              </a:rPr>
              <a:t>IEEE GRSM</a:t>
            </a:r>
            <a:r>
              <a:rPr lang="en-GB" sz="1600" dirty="0">
                <a:solidFill>
                  <a:schemeClr val="tx1"/>
                </a:solidFill>
              </a:rPr>
              <a:t>, 2026 (in review).</a:t>
            </a:r>
          </a:p>
          <a:p>
            <a:pPr marL="285750" lvl="0" indent="-285750">
              <a:lnSpc>
                <a:spcPct val="115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R. Poirier et al., “</a:t>
            </a:r>
            <a:r>
              <a:rPr lang="en-US" sz="1600" b="1" dirty="0">
                <a:solidFill>
                  <a:schemeClr val="tx1"/>
                </a:solidFill>
              </a:rPr>
              <a:t>Neural network for radiative transfer emulation</a:t>
            </a:r>
            <a:r>
              <a:rPr lang="en-US" sz="1600" dirty="0">
                <a:solidFill>
                  <a:schemeClr val="tx1"/>
                </a:solidFill>
              </a:rPr>
              <a:t>,” in </a:t>
            </a:r>
            <a:r>
              <a:rPr lang="en-US" sz="1600" i="1" dirty="0">
                <a:solidFill>
                  <a:schemeClr val="tx1"/>
                </a:solidFill>
              </a:rPr>
              <a:t>2025 European Conference on Machine Learning and Principles and Practice of Knowledge Discovery in Databases (ECMLPKDD)</a:t>
            </a:r>
            <a:r>
              <a:rPr lang="en-US" sz="1600" dirty="0">
                <a:solidFill>
                  <a:schemeClr val="tx1"/>
                </a:solidFill>
              </a:rPr>
              <a:t>, Porto, Portugal, Sep 2025, pp. 183–185.</a:t>
            </a:r>
          </a:p>
          <a:p>
            <a:pPr marL="285750" indent="-285750">
              <a:lnSpc>
                <a:spcPct val="115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J. </a:t>
            </a:r>
            <a:r>
              <a:rPr lang="en-US" sz="1600" dirty="0" err="1">
                <a:solidFill>
                  <a:schemeClr val="tx1"/>
                </a:solidFill>
              </a:rPr>
              <a:t>Verrelst</a:t>
            </a:r>
            <a:r>
              <a:rPr lang="en-US" sz="1600" dirty="0">
                <a:solidFill>
                  <a:schemeClr val="tx1"/>
                </a:solidFill>
              </a:rPr>
              <a:t> et al., “</a:t>
            </a:r>
            <a:r>
              <a:rPr lang="en-US" sz="1600" b="1" dirty="0">
                <a:solidFill>
                  <a:schemeClr val="tx1"/>
                </a:solidFill>
              </a:rPr>
              <a:t>RTM Surrogate Modeling in Optical Remote Sensing: A Review of Emulation for Vegetation and Atmosphere Applications</a:t>
            </a:r>
            <a:r>
              <a:rPr lang="en-US" sz="1600" dirty="0">
                <a:solidFill>
                  <a:schemeClr val="tx1"/>
                </a:solidFill>
              </a:rPr>
              <a:t>,” </a:t>
            </a:r>
            <a:r>
              <a:rPr lang="en-US" sz="1600" i="1" dirty="0">
                <a:solidFill>
                  <a:schemeClr val="tx1"/>
                </a:solidFill>
              </a:rPr>
              <a:t>Remote Sensing</a:t>
            </a:r>
            <a:r>
              <a:rPr lang="en-US" sz="1600" dirty="0">
                <a:solidFill>
                  <a:schemeClr val="tx1"/>
                </a:solidFill>
              </a:rPr>
              <a:t>, vol. 17, no. 21, 2025</a:t>
            </a:r>
            <a:endParaRPr lang="en-GB" sz="1600" dirty="0">
              <a:solidFill>
                <a:schemeClr val="tx1"/>
              </a:solidFill>
            </a:endParaRPr>
          </a:p>
          <a:p>
            <a:pPr marL="285750" lvl="0" indent="-285750">
              <a:lnSpc>
                <a:spcPct val="115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</a:rPr>
              <a:t>J. Vicent et al., “</a:t>
            </a:r>
            <a:r>
              <a:rPr lang="es-ES" sz="1600" b="1" dirty="0" err="1">
                <a:solidFill>
                  <a:schemeClr val="tx1"/>
                </a:solidFill>
              </a:rPr>
              <a:t>Comparative</a:t>
            </a:r>
            <a:r>
              <a:rPr lang="es-ES" sz="1600" b="1" dirty="0">
                <a:solidFill>
                  <a:schemeClr val="tx1"/>
                </a:solidFill>
              </a:rPr>
              <a:t> </a:t>
            </a:r>
            <a:r>
              <a:rPr lang="es-ES" sz="1600" b="1" dirty="0" err="1">
                <a:solidFill>
                  <a:schemeClr val="tx1"/>
                </a:solidFill>
              </a:rPr>
              <a:t>analysis</a:t>
            </a:r>
            <a:r>
              <a:rPr lang="es-ES" sz="1600" b="1" dirty="0">
                <a:solidFill>
                  <a:schemeClr val="tx1"/>
                </a:solidFill>
              </a:rPr>
              <a:t> </a:t>
            </a:r>
            <a:r>
              <a:rPr lang="es-ES" sz="1600" b="1" dirty="0" err="1">
                <a:solidFill>
                  <a:schemeClr val="tx1"/>
                </a:solidFill>
              </a:rPr>
              <a:t>of</a:t>
            </a:r>
            <a:r>
              <a:rPr lang="es-ES" sz="1600" b="1" dirty="0">
                <a:solidFill>
                  <a:schemeClr val="tx1"/>
                </a:solidFill>
              </a:rPr>
              <a:t> </a:t>
            </a:r>
            <a:r>
              <a:rPr lang="es-ES" sz="1600" b="1" dirty="0" err="1">
                <a:solidFill>
                  <a:schemeClr val="tx1"/>
                </a:solidFill>
              </a:rPr>
              <a:t>atmospheric</a:t>
            </a:r>
            <a:r>
              <a:rPr lang="es-ES" sz="1600" b="1" dirty="0">
                <a:solidFill>
                  <a:schemeClr val="tx1"/>
                </a:solidFill>
              </a:rPr>
              <a:t> </a:t>
            </a:r>
            <a:r>
              <a:rPr lang="es-ES" sz="1600" b="1" dirty="0" err="1">
                <a:solidFill>
                  <a:schemeClr val="tx1"/>
                </a:solidFill>
              </a:rPr>
              <a:t>radiative</a:t>
            </a:r>
            <a:r>
              <a:rPr lang="es-ES" sz="1600" b="1" dirty="0">
                <a:solidFill>
                  <a:schemeClr val="tx1"/>
                </a:solidFill>
              </a:rPr>
              <a:t> transfer </a:t>
            </a:r>
            <a:r>
              <a:rPr lang="es-ES" sz="1600" b="1" dirty="0" err="1">
                <a:solidFill>
                  <a:schemeClr val="tx1"/>
                </a:solidFill>
              </a:rPr>
              <a:t>models</a:t>
            </a:r>
            <a:r>
              <a:rPr lang="es-ES" sz="1600" b="1" dirty="0">
                <a:solidFill>
                  <a:schemeClr val="tx1"/>
                </a:solidFill>
              </a:rPr>
              <a:t> </a:t>
            </a:r>
            <a:r>
              <a:rPr lang="es-ES" sz="1600" b="1" dirty="0" err="1">
                <a:solidFill>
                  <a:schemeClr val="tx1"/>
                </a:solidFill>
              </a:rPr>
              <a:t>using</a:t>
            </a:r>
            <a:r>
              <a:rPr lang="es-ES" sz="1600" b="1" dirty="0">
                <a:solidFill>
                  <a:schemeClr val="tx1"/>
                </a:solidFill>
              </a:rPr>
              <a:t> </a:t>
            </a:r>
            <a:r>
              <a:rPr lang="es-ES" sz="1600" b="1" dirty="0" err="1">
                <a:solidFill>
                  <a:schemeClr val="tx1"/>
                </a:solidFill>
              </a:rPr>
              <a:t>the</a:t>
            </a:r>
            <a:r>
              <a:rPr lang="es-ES" sz="1600" b="1" dirty="0">
                <a:solidFill>
                  <a:schemeClr val="tx1"/>
                </a:solidFill>
              </a:rPr>
              <a:t> </a:t>
            </a:r>
            <a:r>
              <a:rPr lang="es-ES" sz="1600" b="1" dirty="0" err="1">
                <a:solidFill>
                  <a:schemeClr val="tx1"/>
                </a:solidFill>
              </a:rPr>
              <a:t>Atmospheric</a:t>
            </a:r>
            <a:r>
              <a:rPr lang="es-ES" sz="1600" b="1" dirty="0">
                <a:solidFill>
                  <a:schemeClr val="tx1"/>
                </a:solidFill>
              </a:rPr>
              <a:t> Look-up table </a:t>
            </a:r>
            <a:r>
              <a:rPr lang="es-ES" sz="1600" b="1" dirty="0" err="1">
                <a:solidFill>
                  <a:schemeClr val="tx1"/>
                </a:solidFill>
              </a:rPr>
              <a:t>Generator</a:t>
            </a:r>
            <a:r>
              <a:rPr lang="es-ES" sz="1600" b="1" dirty="0">
                <a:solidFill>
                  <a:schemeClr val="tx1"/>
                </a:solidFill>
              </a:rPr>
              <a:t> (ALG) </a:t>
            </a:r>
            <a:r>
              <a:rPr lang="es-ES" sz="1600" b="1" dirty="0" err="1">
                <a:solidFill>
                  <a:schemeClr val="tx1"/>
                </a:solidFill>
              </a:rPr>
              <a:t>toolbox</a:t>
            </a:r>
            <a:r>
              <a:rPr lang="es-ES" sz="1600" b="1" dirty="0">
                <a:solidFill>
                  <a:schemeClr val="tx1"/>
                </a:solidFill>
              </a:rPr>
              <a:t> (</a:t>
            </a:r>
            <a:r>
              <a:rPr lang="es-ES" sz="1600" b="1" dirty="0" err="1">
                <a:solidFill>
                  <a:schemeClr val="tx1"/>
                </a:solidFill>
              </a:rPr>
              <a:t>version</a:t>
            </a:r>
            <a:r>
              <a:rPr lang="es-ES" sz="1600" b="1" dirty="0">
                <a:solidFill>
                  <a:schemeClr val="tx1"/>
                </a:solidFill>
              </a:rPr>
              <a:t> 2.0)</a:t>
            </a:r>
            <a:r>
              <a:rPr lang="es-ES" sz="1600" dirty="0">
                <a:solidFill>
                  <a:schemeClr val="tx1"/>
                </a:solidFill>
              </a:rPr>
              <a:t>,” </a:t>
            </a:r>
            <a:r>
              <a:rPr lang="es-ES" sz="1600" i="1" dirty="0">
                <a:solidFill>
                  <a:schemeClr val="tx1"/>
                </a:solidFill>
              </a:rPr>
              <a:t>GMD</a:t>
            </a:r>
            <a:r>
              <a:rPr lang="es-ES" sz="1600" dirty="0">
                <a:solidFill>
                  <a:schemeClr val="tx1"/>
                </a:solidFill>
              </a:rPr>
              <a:t>, vol. 13, no. 4, 2020.</a:t>
            </a:r>
          </a:p>
          <a:p>
            <a:pPr marL="285750" lvl="0" indent="-285750">
              <a:lnSpc>
                <a:spcPct val="115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</a:rPr>
              <a:t>J. Vicent et al., “</a:t>
            </a:r>
            <a:r>
              <a:rPr lang="es-ES" sz="1600" b="1" dirty="0" err="1">
                <a:solidFill>
                  <a:schemeClr val="tx1"/>
                </a:solidFill>
              </a:rPr>
              <a:t>Emulation</a:t>
            </a:r>
            <a:r>
              <a:rPr lang="es-ES" sz="1600" b="1" dirty="0">
                <a:solidFill>
                  <a:schemeClr val="tx1"/>
                </a:solidFill>
              </a:rPr>
              <a:t> as </a:t>
            </a:r>
            <a:r>
              <a:rPr lang="es-ES" sz="1600" b="1" dirty="0" err="1">
                <a:solidFill>
                  <a:schemeClr val="tx1"/>
                </a:solidFill>
              </a:rPr>
              <a:t>an</a:t>
            </a:r>
            <a:r>
              <a:rPr lang="es-ES" sz="1600" b="1" dirty="0">
                <a:solidFill>
                  <a:schemeClr val="tx1"/>
                </a:solidFill>
              </a:rPr>
              <a:t> </a:t>
            </a:r>
            <a:r>
              <a:rPr lang="es-ES" sz="1600" b="1" dirty="0" err="1">
                <a:solidFill>
                  <a:schemeClr val="tx1"/>
                </a:solidFill>
              </a:rPr>
              <a:t>accurate</a:t>
            </a:r>
            <a:r>
              <a:rPr lang="es-ES" sz="1600" b="1" dirty="0">
                <a:solidFill>
                  <a:schemeClr val="tx1"/>
                </a:solidFill>
              </a:rPr>
              <a:t> </a:t>
            </a:r>
            <a:r>
              <a:rPr lang="es-ES" sz="1600" b="1" dirty="0" err="1">
                <a:solidFill>
                  <a:schemeClr val="tx1"/>
                </a:solidFill>
              </a:rPr>
              <a:t>alternative</a:t>
            </a:r>
            <a:r>
              <a:rPr lang="es-ES" sz="1600" b="1" dirty="0">
                <a:solidFill>
                  <a:schemeClr val="tx1"/>
                </a:solidFill>
              </a:rPr>
              <a:t> </a:t>
            </a:r>
            <a:r>
              <a:rPr lang="es-ES" sz="1600" b="1" dirty="0" err="1">
                <a:solidFill>
                  <a:schemeClr val="tx1"/>
                </a:solidFill>
              </a:rPr>
              <a:t>to</a:t>
            </a:r>
            <a:r>
              <a:rPr lang="es-ES" sz="1600" b="1" dirty="0">
                <a:solidFill>
                  <a:schemeClr val="tx1"/>
                </a:solidFill>
              </a:rPr>
              <a:t> </a:t>
            </a:r>
            <a:r>
              <a:rPr lang="es-ES" sz="1600" b="1" dirty="0" err="1">
                <a:solidFill>
                  <a:schemeClr val="tx1"/>
                </a:solidFill>
              </a:rPr>
              <a:t>interpolation</a:t>
            </a:r>
            <a:r>
              <a:rPr lang="es-ES" sz="1600" b="1" dirty="0">
                <a:solidFill>
                  <a:schemeClr val="tx1"/>
                </a:solidFill>
              </a:rPr>
              <a:t> in </a:t>
            </a:r>
            <a:r>
              <a:rPr lang="es-ES" sz="1600" b="1" dirty="0" err="1">
                <a:solidFill>
                  <a:schemeClr val="tx1"/>
                </a:solidFill>
              </a:rPr>
              <a:t>sampling</a:t>
            </a:r>
            <a:r>
              <a:rPr lang="es-ES" sz="1600" b="1" dirty="0">
                <a:solidFill>
                  <a:schemeClr val="tx1"/>
                </a:solidFill>
              </a:rPr>
              <a:t> </a:t>
            </a:r>
            <a:r>
              <a:rPr lang="es-ES" sz="1600" b="1" dirty="0" err="1">
                <a:solidFill>
                  <a:schemeClr val="tx1"/>
                </a:solidFill>
              </a:rPr>
              <a:t>radiative</a:t>
            </a:r>
            <a:r>
              <a:rPr lang="es-ES" sz="1600" b="1" dirty="0">
                <a:solidFill>
                  <a:schemeClr val="tx1"/>
                </a:solidFill>
              </a:rPr>
              <a:t> transfer </a:t>
            </a:r>
            <a:r>
              <a:rPr lang="es-ES" sz="1600" b="1" dirty="0" err="1">
                <a:solidFill>
                  <a:schemeClr val="tx1"/>
                </a:solidFill>
              </a:rPr>
              <a:t>codes</a:t>
            </a:r>
            <a:r>
              <a:rPr lang="es-ES" sz="1600" dirty="0">
                <a:solidFill>
                  <a:schemeClr val="tx1"/>
                </a:solidFill>
              </a:rPr>
              <a:t>,” </a:t>
            </a:r>
            <a:r>
              <a:rPr lang="es-ES" sz="1600" i="1" dirty="0">
                <a:solidFill>
                  <a:schemeClr val="tx1"/>
                </a:solidFill>
              </a:rPr>
              <a:t>IEEE JSTARS</a:t>
            </a:r>
            <a:r>
              <a:rPr lang="es-ES" sz="1600" dirty="0">
                <a:solidFill>
                  <a:schemeClr val="tx1"/>
                </a:solidFill>
              </a:rPr>
              <a:t>, vol. 11, no. 12, pp. 1–14, 10 2018.</a:t>
            </a:r>
          </a:p>
        </p:txBody>
      </p:sp>
      <p:sp>
        <p:nvSpPr>
          <p:cNvPr id="187" name="Google Shape;187;g3c898030b9c_0_56"/>
          <p:cNvSpPr txBox="1">
            <a:spLocks noGrp="1"/>
          </p:cNvSpPr>
          <p:nvPr>
            <p:ph type="title"/>
          </p:nvPr>
        </p:nvSpPr>
        <p:spPr>
          <a:xfrm>
            <a:off x="216000" y="244501"/>
            <a:ext cx="10108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References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8C050E09-B50C-490C-96DC-FD43FE6BCF61}"/>
              </a:ext>
            </a:extLst>
          </p:cNvPr>
          <p:cNvSpPr/>
          <p:nvPr/>
        </p:nvSpPr>
        <p:spPr>
          <a:xfrm>
            <a:off x="5861691" y="3429000"/>
            <a:ext cx="6144047" cy="2880360"/>
          </a:xfrm>
          <a:prstGeom prst="roundRect">
            <a:avLst/>
          </a:prstGeom>
          <a:solidFill>
            <a:srgbClr val="EEEFF4"/>
          </a:solidFill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b="1" dirty="0">
                <a:solidFill>
                  <a:srgbClr val="003249"/>
                </a:solidFill>
              </a:rPr>
              <a:t>Characteristics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249"/>
                </a:solidFill>
              </a:rPr>
              <a:t>Accurate physics-based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249"/>
                </a:solidFill>
              </a:rPr>
              <a:t>Plethora of models based on various approximations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249"/>
                </a:solidFill>
              </a:rPr>
              <a:t>Slow for operational use → </a:t>
            </a:r>
            <a:r>
              <a:rPr lang="en-US" sz="1800" b="1" dirty="0">
                <a:solidFill>
                  <a:srgbClr val="003249"/>
                </a:solidFill>
              </a:rPr>
              <a:t>LUT interpolation</a:t>
            </a:r>
          </a:p>
          <a:p>
            <a:endParaRPr lang="en-US" sz="1800" b="1" dirty="0">
              <a:solidFill>
                <a:srgbClr val="003249"/>
              </a:solidFill>
            </a:endParaRPr>
          </a:p>
          <a:p>
            <a:endParaRPr lang="en-US" sz="1800" b="1" dirty="0">
              <a:solidFill>
                <a:srgbClr val="003249"/>
              </a:solidFill>
            </a:endParaRPr>
          </a:p>
          <a:p>
            <a:r>
              <a:rPr lang="en-US" sz="1800" b="1" dirty="0">
                <a:solidFill>
                  <a:schemeClr val="accent2"/>
                </a:solidFill>
              </a:rPr>
              <a:t>Question</a:t>
            </a:r>
            <a:r>
              <a:rPr lang="en-US" sz="1800" dirty="0">
                <a:solidFill>
                  <a:srgbClr val="003249"/>
                </a:solidFill>
              </a:rPr>
              <a:t>: Can we use machine learning to improve accuracy, computational efficiency, and flexibility? </a:t>
            </a:r>
          </a:p>
          <a:p>
            <a:pPr algn="r"/>
            <a:r>
              <a:rPr lang="en-US" sz="1600" dirty="0">
                <a:solidFill>
                  <a:srgbClr val="003249"/>
                </a:solidFill>
              </a:rPr>
              <a:t>Short answer: yes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B9D3D2B8-D58A-4627-BAE6-24692B2537ED}"/>
              </a:ext>
            </a:extLst>
          </p:cNvPr>
          <p:cNvSpPr/>
          <p:nvPr/>
        </p:nvSpPr>
        <p:spPr>
          <a:xfrm>
            <a:off x="209037" y="3429000"/>
            <a:ext cx="5097779" cy="2880360"/>
          </a:xfrm>
          <a:prstGeom prst="roundRect">
            <a:avLst/>
          </a:prstGeom>
          <a:solidFill>
            <a:srgbClr val="EEEFF4"/>
          </a:solidFill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b="1" dirty="0">
                <a:solidFill>
                  <a:srgbClr val="003249"/>
                </a:solidFill>
              </a:rPr>
              <a:t>Applications</a:t>
            </a:r>
            <a:r>
              <a:rPr lang="en-US" sz="1800" dirty="0">
                <a:solidFill>
                  <a:srgbClr val="003249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249"/>
                </a:solidFill>
              </a:rPr>
              <a:t>Data processing </a:t>
            </a:r>
            <a:r>
              <a:rPr lang="en-US" sz="1600" dirty="0">
                <a:solidFill>
                  <a:srgbClr val="003249"/>
                </a:solidFill>
              </a:rPr>
              <a:t>(inversion, atm. correction)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249"/>
                </a:solidFill>
              </a:rPr>
              <a:t>Scene generation and mission simulators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249"/>
                </a:solidFill>
              </a:rPr>
              <a:t>Atmospheric chemistry and physics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249"/>
                </a:solidFill>
              </a:rPr>
              <a:t>Climate modelling and weather forecasting</a:t>
            </a:r>
          </a:p>
        </p:txBody>
      </p:sp>
      <p:sp>
        <p:nvSpPr>
          <p:cNvPr id="59" name="Google Shape;59;p2"/>
          <p:cNvSpPr txBox="1">
            <a:spLocks noGrp="1"/>
          </p:cNvSpPr>
          <p:nvPr>
            <p:ph type="title"/>
          </p:nvPr>
        </p:nvSpPr>
        <p:spPr>
          <a:xfrm>
            <a:off x="216000" y="244501"/>
            <a:ext cx="10108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Atmospheric radiative transfer models</a:t>
            </a:r>
            <a:endParaRPr dirty="0"/>
          </a:p>
        </p:txBody>
      </p:sp>
      <p:sp>
        <p:nvSpPr>
          <p:cNvPr id="60" name="Google Shape;60;p2"/>
          <p:cNvSpPr txBox="1">
            <a:spLocks noGrp="1"/>
          </p:cNvSpPr>
          <p:nvPr>
            <p:ph type="body" idx="1"/>
          </p:nvPr>
        </p:nvSpPr>
        <p:spPr>
          <a:xfrm>
            <a:off x="219600" y="1107475"/>
            <a:ext cx="7697484" cy="211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</a:pPr>
            <a:r>
              <a:rPr lang="en-US" dirty="0">
                <a:solidFill>
                  <a:srgbClr val="003249"/>
                </a:solidFill>
              </a:rPr>
              <a:t>Atmospheric </a:t>
            </a:r>
            <a:r>
              <a:rPr lang="en-US" sz="2000" b="1" dirty="0">
                <a:solidFill>
                  <a:srgbClr val="003249"/>
                </a:solidFill>
              </a:rPr>
              <a:t>radiative transfer models</a:t>
            </a:r>
            <a:r>
              <a:rPr lang="en-US" sz="2000" dirty="0">
                <a:solidFill>
                  <a:srgbClr val="003249"/>
                </a:solidFill>
              </a:rPr>
              <a:t> </a:t>
            </a:r>
            <a:r>
              <a:rPr lang="en-US" dirty="0">
                <a:solidFill>
                  <a:srgbClr val="003249"/>
                </a:solidFill>
              </a:rPr>
              <a:t>(RTMs) are computer codes that describe the physical interaction of light with atmospheric constituents.</a:t>
            </a:r>
          </a:p>
          <a:p>
            <a:pPr marL="0" lvl="0" indent="0" algn="just">
              <a:spcBef>
                <a:spcPts val="0"/>
              </a:spcBef>
            </a:pPr>
            <a:endParaRPr lang="en-US" dirty="0">
              <a:solidFill>
                <a:srgbClr val="003249"/>
              </a:solidFill>
            </a:endParaRPr>
          </a:p>
          <a:p>
            <a:pPr marL="0" lvl="0" indent="0" algn="just">
              <a:spcBef>
                <a:spcPts val="0"/>
              </a:spcBef>
            </a:pPr>
            <a:r>
              <a:rPr lang="en-US" dirty="0">
                <a:solidFill>
                  <a:srgbClr val="003249"/>
                </a:solidFill>
              </a:rPr>
              <a:t>Widely used in Earth Observation scientific and technological applications.</a:t>
            </a:r>
            <a:endParaRPr dirty="0">
              <a:solidFill>
                <a:srgbClr val="003249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FBA7369-F38C-4FBE-ACA4-B1C3962E01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75" t="9364" r="13770" b="21070"/>
          <a:stretch/>
        </p:blipFill>
        <p:spPr>
          <a:xfrm>
            <a:off x="8257984" y="1107475"/>
            <a:ext cx="3342640" cy="211328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AC67A4C-DAAB-48B1-8EAD-BC0F565919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78" t="33481" r="7001" b="29186"/>
          <a:stretch/>
        </p:blipFill>
        <p:spPr>
          <a:xfrm>
            <a:off x="561440" y="4983480"/>
            <a:ext cx="4334208" cy="12496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c8616d58db_0_7"/>
          <p:cNvSpPr txBox="1">
            <a:spLocks noGrp="1"/>
          </p:cNvSpPr>
          <p:nvPr>
            <p:ph type="title"/>
          </p:nvPr>
        </p:nvSpPr>
        <p:spPr>
          <a:xfrm>
            <a:off x="216000" y="244501"/>
            <a:ext cx="10108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Surrogate </a:t>
            </a:r>
            <a:r>
              <a:rPr lang="en-GB" dirty="0" err="1"/>
              <a:t>modeling</a:t>
            </a:r>
            <a:r>
              <a:rPr lang="en-GB" dirty="0"/>
              <a:t>: Emulators</a:t>
            </a:r>
            <a:endParaRPr dirty="0"/>
          </a:p>
        </p:txBody>
      </p:sp>
      <p:sp>
        <p:nvSpPr>
          <p:cNvPr id="69" name="Google Shape;69;g3c8616d58db_0_7"/>
          <p:cNvSpPr txBox="1">
            <a:spLocks noGrp="1"/>
          </p:cNvSpPr>
          <p:nvPr>
            <p:ph type="body" idx="1"/>
          </p:nvPr>
        </p:nvSpPr>
        <p:spPr>
          <a:xfrm>
            <a:off x="219600" y="1107477"/>
            <a:ext cx="5893067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</a:pPr>
            <a:r>
              <a:rPr lang="en-GB" b="1" dirty="0">
                <a:solidFill>
                  <a:srgbClr val="003249"/>
                </a:solidFill>
              </a:rPr>
              <a:t>Emulators</a:t>
            </a:r>
            <a:r>
              <a:rPr lang="en-GB" sz="2000" b="1" dirty="0">
                <a:solidFill>
                  <a:srgbClr val="003249"/>
                </a:solidFill>
              </a:rPr>
              <a:t> </a:t>
            </a:r>
            <a:r>
              <a:rPr lang="en-GB" dirty="0">
                <a:solidFill>
                  <a:srgbClr val="003249"/>
                </a:solidFill>
              </a:rPr>
              <a:t>are</a:t>
            </a:r>
            <a:r>
              <a:rPr lang="en-GB" sz="2000" dirty="0">
                <a:solidFill>
                  <a:srgbClr val="003249"/>
                </a:solidFill>
              </a:rPr>
              <a:t> </a:t>
            </a:r>
            <a:r>
              <a:rPr lang="en-US" dirty="0">
                <a:solidFill>
                  <a:srgbClr val="003249"/>
                </a:solidFill>
              </a:rPr>
              <a:t>machine-learning algorithms that approximate RTM outputs through statistical regression. Their high accuracy and computational efficiency offer a flexible </a:t>
            </a:r>
            <a:r>
              <a:rPr lang="en-US" b="1" dirty="0">
                <a:solidFill>
                  <a:schemeClr val="accent3"/>
                </a:solidFill>
              </a:rPr>
              <a:t>alternative </a:t>
            </a:r>
            <a:r>
              <a:rPr lang="en-US" dirty="0">
                <a:solidFill>
                  <a:srgbClr val="003249"/>
                </a:solidFill>
              </a:rPr>
              <a:t>to classical LUT interpolation.</a:t>
            </a:r>
          </a:p>
          <a:p>
            <a:pPr marL="0" indent="0" algn="just">
              <a:spcBef>
                <a:spcPts val="0"/>
              </a:spcBef>
            </a:pPr>
            <a:endParaRPr lang="en-US" dirty="0">
              <a:solidFill>
                <a:srgbClr val="003249"/>
              </a:solidFill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8187688F-DC6B-4B00-A66E-BBE36BED2FA3}"/>
              </a:ext>
            </a:extLst>
          </p:cNvPr>
          <p:cNvSpPr/>
          <p:nvPr/>
        </p:nvSpPr>
        <p:spPr>
          <a:xfrm>
            <a:off x="6920428" y="1318729"/>
            <a:ext cx="4921371" cy="3010346"/>
          </a:xfrm>
          <a:prstGeom prst="roundRect">
            <a:avLst/>
          </a:prstGeom>
          <a:solidFill>
            <a:srgbClr val="EEEFF4"/>
          </a:solidFill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800" b="1" dirty="0">
                <a:solidFill>
                  <a:srgbClr val="003249"/>
                </a:solidFill>
              </a:rPr>
              <a:t>The challenge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249"/>
                </a:solidFill>
              </a:rPr>
              <a:t>High</a:t>
            </a:r>
            <a:r>
              <a:rPr lang="en-US" sz="1800" b="1" dirty="0">
                <a:solidFill>
                  <a:srgbClr val="003249"/>
                </a:solidFill>
              </a:rPr>
              <a:t> dimensionality</a:t>
            </a:r>
            <a:r>
              <a:rPr lang="en-US" sz="1800" dirty="0">
                <a:solidFill>
                  <a:srgbClr val="003249"/>
                </a:solidFill>
              </a:rPr>
              <a:t> in input variables and output spectra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3249"/>
                </a:solidFill>
              </a:rPr>
              <a:t>Physical complexity </a:t>
            </a:r>
            <a:r>
              <a:rPr lang="en-US" sz="1800" dirty="0">
                <a:solidFill>
                  <a:srgbClr val="003249"/>
                </a:solidFill>
              </a:rPr>
              <a:t>of absorption and scattering processes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3249"/>
                </a:solidFill>
              </a:rPr>
              <a:t>Diverse emulation approaches:</a:t>
            </a:r>
            <a:endParaRPr lang="en-US" sz="1800" dirty="0">
              <a:solidFill>
                <a:srgbClr val="003249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249"/>
                </a:solidFill>
              </a:rPr>
              <a:t>regression algorithm,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249"/>
                </a:solidFill>
              </a:rPr>
              <a:t>architectures,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249"/>
                </a:solidFill>
              </a:rPr>
              <a:t>machine-learning methods,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249"/>
                </a:solidFill>
              </a:rPr>
              <a:t>other design choices. </a:t>
            </a:r>
          </a:p>
        </p:txBody>
      </p:sp>
      <p:sp>
        <p:nvSpPr>
          <p:cNvPr id="16" name="Google Shape;69;g3c8616d58db_0_7">
            <a:extLst>
              <a:ext uri="{FF2B5EF4-FFF2-40B4-BE49-F238E27FC236}">
                <a16:creationId xmlns:a16="http://schemas.microsoft.com/office/drawing/2014/main" id="{E671390C-557B-4353-BF35-E3F7982D2D10}"/>
              </a:ext>
            </a:extLst>
          </p:cNvPr>
          <p:cNvSpPr txBox="1">
            <a:spLocks/>
          </p:cNvSpPr>
          <p:nvPr/>
        </p:nvSpPr>
        <p:spPr>
          <a:xfrm>
            <a:off x="7084367" y="5108050"/>
            <a:ext cx="4921371" cy="770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</a:pPr>
            <a:endParaRPr lang="en-US" dirty="0">
              <a:solidFill>
                <a:srgbClr val="003249"/>
              </a:solidFill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DEA4B7F-AC05-4445-9FE2-0ED35FEA188B}"/>
              </a:ext>
            </a:extLst>
          </p:cNvPr>
          <p:cNvGrpSpPr>
            <a:grpSpLocks noChangeAspect="1"/>
          </p:cNvGrpSpPr>
          <p:nvPr/>
        </p:nvGrpSpPr>
        <p:grpSpPr>
          <a:xfrm>
            <a:off x="705448" y="2688618"/>
            <a:ext cx="4921371" cy="3280914"/>
            <a:chOff x="6498354" y="1956683"/>
            <a:chExt cx="4907280" cy="3271520"/>
          </a:xfrm>
        </p:grpSpPr>
        <p:sp>
          <p:nvSpPr>
            <p:cNvPr id="9" name="Rectángulo: esquinas diagonales redondeadas 8">
              <a:extLst>
                <a:ext uri="{FF2B5EF4-FFF2-40B4-BE49-F238E27FC236}">
                  <a16:creationId xmlns:a16="http://schemas.microsoft.com/office/drawing/2014/main" id="{6AA757AD-4BC6-47CB-98AF-52522904766A}"/>
                </a:ext>
              </a:extLst>
            </p:cNvPr>
            <p:cNvSpPr/>
            <p:nvPr/>
          </p:nvSpPr>
          <p:spPr>
            <a:xfrm>
              <a:off x="6498354" y="1956683"/>
              <a:ext cx="4907280" cy="3271520"/>
            </a:xfrm>
            <a:prstGeom prst="round2Diag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60D6C9F7-F67D-4082-B011-75E084420FE2}"/>
                </a:ext>
              </a:extLst>
            </p:cNvPr>
            <p:cNvSpPr/>
            <p:nvPr/>
          </p:nvSpPr>
          <p:spPr>
            <a:xfrm>
              <a:off x="8583930" y="2379345"/>
              <a:ext cx="512445" cy="144780"/>
            </a:xfrm>
            <a:prstGeom prst="rect">
              <a:avLst/>
            </a:prstGeom>
            <a:solidFill>
              <a:srgbClr val="ECF2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932E4FD8-077C-4940-BB95-156910A3389E}"/>
                </a:ext>
              </a:extLst>
            </p:cNvPr>
            <p:cNvSpPr txBox="1"/>
            <p:nvPr/>
          </p:nvSpPr>
          <p:spPr>
            <a:xfrm>
              <a:off x="8528694" y="2289810"/>
              <a:ext cx="627011" cy="286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 err="1">
                  <a:solidFill>
                    <a:srgbClr val="589B52"/>
                  </a:solidFill>
                </a:rPr>
                <a:t>testing</a:t>
              </a:r>
              <a:endParaRPr lang="es-ES" sz="1000" dirty="0">
                <a:solidFill>
                  <a:srgbClr val="589B52"/>
                </a:solidFill>
              </a:endParaRPr>
            </a:p>
          </p:txBody>
        </p:sp>
      </p:grp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2A433B1B-2846-4230-98C3-96DC3CEAF898}"/>
              </a:ext>
            </a:extLst>
          </p:cNvPr>
          <p:cNvSpPr/>
          <p:nvPr/>
        </p:nvSpPr>
        <p:spPr>
          <a:xfrm>
            <a:off x="6920428" y="4765865"/>
            <a:ext cx="4921371" cy="1203667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The idea</a:t>
            </a:r>
            <a:r>
              <a:rPr lang="en-US" sz="1800" dirty="0">
                <a:solidFill>
                  <a:srgbClr val="003249"/>
                </a:solidFill>
              </a:rPr>
              <a:t>: </a:t>
            </a:r>
            <a:r>
              <a:rPr lang="en-US" sz="1800" b="1" dirty="0">
                <a:solidFill>
                  <a:srgbClr val="003249"/>
                </a:solidFill>
              </a:rPr>
              <a:t>benchmark</a:t>
            </a:r>
            <a:r>
              <a:rPr lang="en-US" sz="1800" dirty="0">
                <a:solidFill>
                  <a:srgbClr val="003249"/>
                </a:solidFill>
              </a:rPr>
              <a:t> </a:t>
            </a:r>
            <a:r>
              <a:rPr lang="en-US" sz="1800" b="1" dirty="0">
                <a:solidFill>
                  <a:srgbClr val="003249"/>
                </a:solidFill>
              </a:rPr>
              <a:t>emulators</a:t>
            </a:r>
            <a:r>
              <a:rPr lang="en-US" sz="1800" dirty="0">
                <a:solidFill>
                  <a:srgbClr val="003249"/>
                </a:solidFill>
              </a:rPr>
              <a:t> for atmospheric RTM under common evaluation protocols and datasets.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B7A305DE-800E-42E7-A7CD-1988230DE971}"/>
              </a:ext>
            </a:extLst>
          </p:cNvPr>
          <p:cNvCxnSpPr>
            <a:cxnSpLocks/>
          </p:cNvCxnSpPr>
          <p:nvPr/>
        </p:nvCxnSpPr>
        <p:spPr>
          <a:xfrm>
            <a:off x="6516547" y="1107477"/>
            <a:ext cx="0" cy="4862055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21752214-16A6-4572-AAA0-F0B753375026}"/>
              </a:ext>
            </a:extLst>
          </p:cNvPr>
          <p:cNvSpPr/>
          <p:nvPr/>
        </p:nvSpPr>
        <p:spPr>
          <a:xfrm>
            <a:off x="5442565" y="2968939"/>
            <a:ext cx="6462592" cy="2444664"/>
          </a:xfrm>
          <a:prstGeom prst="roundRect">
            <a:avLst/>
          </a:prstGeom>
          <a:solidFill>
            <a:srgbClr val="EEEFF4"/>
          </a:solidFill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800" b="1" dirty="0">
                <a:solidFill>
                  <a:schemeClr val="tx1"/>
                </a:solidFill>
              </a:rPr>
              <a:t>2 </a:t>
            </a:r>
            <a:r>
              <a:rPr lang="es-ES" sz="1800" b="1" dirty="0" err="1">
                <a:solidFill>
                  <a:schemeClr val="tx1"/>
                </a:solidFill>
              </a:rPr>
              <a:t>scenarios</a:t>
            </a:r>
            <a:r>
              <a:rPr lang="es-ES" sz="1800" b="1" dirty="0">
                <a:solidFill>
                  <a:schemeClr val="tx1"/>
                </a:solidFill>
              </a:rPr>
              <a:t> and 2 </a:t>
            </a:r>
            <a:r>
              <a:rPr lang="es-ES" sz="1800" b="1" dirty="0" err="1">
                <a:solidFill>
                  <a:schemeClr val="tx1"/>
                </a:solidFill>
              </a:rPr>
              <a:t>tracks</a:t>
            </a:r>
            <a:r>
              <a:rPr lang="es-ES" sz="1800" b="1" dirty="0">
                <a:solidFill>
                  <a:schemeClr val="tx1"/>
                </a:solidFill>
              </a:rPr>
              <a:t> (</a:t>
            </a:r>
            <a:r>
              <a:rPr lang="es-ES" sz="1800" b="1" dirty="0" err="1">
                <a:solidFill>
                  <a:schemeClr val="tx1"/>
                </a:solidFill>
              </a:rPr>
              <a:t>interpolation</a:t>
            </a:r>
            <a:r>
              <a:rPr lang="es-ES" sz="1800" b="1" dirty="0">
                <a:solidFill>
                  <a:schemeClr val="tx1"/>
                </a:solidFill>
              </a:rPr>
              <a:t> &amp; </a:t>
            </a:r>
            <a:r>
              <a:rPr lang="es-ES" sz="1800" b="1" dirty="0" err="1">
                <a:solidFill>
                  <a:schemeClr val="tx1"/>
                </a:solidFill>
              </a:rPr>
              <a:t>extrapolation</a:t>
            </a:r>
            <a:r>
              <a:rPr lang="es-ES" sz="18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D15658C2-E98E-4B8E-B07B-3B399CF535B5}"/>
              </a:ext>
            </a:extLst>
          </p:cNvPr>
          <p:cNvSpPr/>
          <p:nvPr/>
        </p:nvSpPr>
        <p:spPr>
          <a:xfrm>
            <a:off x="8622922" y="1161500"/>
            <a:ext cx="3282236" cy="1444540"/>
          </a:xfrm>
          <a:prstGeom prst="roundRect">
            <a:avLst/>
          </a:prstGeom>
          <a:gradFill flip="none" rotWithShape="1">
            <a:gsLst>
              <a:gs pos="39000">
                <a:srgbClr val="FFEBB8">
                  <a:alpha val="25098"/>
                </a:srgbClr>
              </a:gs>
              <a:gs pos="0">
                <a:srgbClr val="FFEBB8">
                  <a:alpha val="0"/>
                </a:srgb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705BCBF8-A3DA-476F-8C84-DB6954897A65}"/>
              </a:ext>
            </a:extLst>
          </p:cNvPr>
          <p:cNvSpPr/>
          <p:nvPr/>
        </p:nvSpPr>
        <p:spPr>
          <a:xfrm>
            <a:off x="209038" y="2968939"/>
            <a:ext cx="4971828" cy="2444664"/>
          </a:xfrm>
          <a:prstGeom prst="roundRect">
            <a:avLst/>
          </a:prstGeom>
          <a:solidFill>
            <a:srgbClr val="EEEFF4"/>
          </a:solidFill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4300">
              <a:buClr>
                <a:srgbClr val="003249"/>
              </a:buClr>
            </a:pPr>
            <a:r>
              <a:rPr lang="en-US" sz="1800" b="1" dirty="0">
                <a:solidFill>
                  <a:srgbClr val="003249"/>
                </a:solidFill>
              </a:rPr>
              <a:t>Key information</a:t>
            </a:r>
          </a:p>
          <a:p>
            <a:pPr marL="400050" indent="-285750">
              <a:buClr>
                <a:srgbClr val="003249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3249"/>
                </a:solidFill>
              </a:rPr>
              <a:t>Duration: </a:t>
            </a:r>
            <a:r>
              <a:rPr lang="en-US" sz="1800" dirty="0">
                <a:solidFill>
                  <a:srgbClr val="003249"/>
                </a:solidFill>
              </a:rPr>
              <a:t>2 months </a:t>
            </a:r>
            <a:r>
              <a:rPr lang="en-US" sz="1600" dirty="0">
                <a:solidFill>
                  <a:srgbClr val="003249"/>
                </a:solidFill>
              </a:rPr>
              <a:t>(May-June 2025)</a:t>
            </a:r>
            <a:endParaRPr lang="en-US" sz="1800" dirty="0">
              <a:solidFill>
                <a:srgbClr val="003249"/>
              </a:solidFill>
            </a:endParaRPr>
          </a:p>
          <a:p>
            <a:pPr marL="400050" lvl="7" indent="-285750">
              <a:buClr>
                <a:srgbClr val="003249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3249"/>
                </a:solidFill>
                <a:sym typeface="Wingdings" panose="05000000000000000000" pitchFamily="2" charset="2"/>
              </a:rPr>
              <a:t>Participants: </a:t>
            </a:r>
            <a:r>
              <a:rPr lang="en-US" sz="1800" dirty="0">
                <a:solidFill>
                  <a:srgbClr val="003249"/>
                </a:solidFill>
                <a:sym typeface="Wingdings" panose="05000000000000000000" pitchFamily="2" charset="2"/>
              </a:rPr>
              <a:t>8 models</a:t>
            </a:r>
          </a:p>
          <a:p>
            <a:pPr marL="400050" indent="-285750">
              <a:buClr>
                <a:srgbClr val="003249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3249"/>
                </a:solidFill>
              </a:rPr>
              <a:t>Venue</a:t>
            </a:r>
            <a:r>
              <a:rPr lang="en-US" sz="1800" dirty="0">
                <a:solidFill>
                  <a:srgbClr val="003249"/>
                </a:solidFill>
              </a:rPr>
              <a:t>: ECML PKDD 2025 </a:t>
            </a:r>
            <a:r>
              <a:rPr lang="en-US" sz="1600" dirty="0">
                <a:solidFill>
                  <a:srgbClr val="003249"/>
                </a:solidFill>
              </a:rPr>
              <a:t>(</a:t>
            </a:r>
            <a:r>
              <a:rPr lang="en-US" sz="1600" dirty="0">
                <a:solidFill>
                  <a:srgbClr val="00324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ecmlpkdd.org/2025</a:t>
            </a:r>
            <a:r>
              <a:rPr lang="en-US" sz="1600" dirty="0">
                <a:solidFill>
                  <a:srgbClr val="003249"/>
                </a:solidFill>
              </a:rPr>
              <a:t>)</a:t>
            </a:r>
          </a:p>
          <a:p>
            <a:pPr marL="400050" indent="-285750">
              <a:buClr>
                <a:srgbClr val="003249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3249"/>
                </a:solidFill>
                <a:sym typeface="Wingdings" panose="05000000000000000000" pitchFamily="2" charset="2"/>
              </a:rPr>
              <a:t>Metrics</a:t>
            </a:r>
            <a:r>
              <a:rPr lang="en-US" sz="1800" dirty="0">
                <a:solidFill>
                  <a:srgbClr val="003249"/>
                </a:solidFill>
                <a:sym typeface="Wingdings" panose="05000000000000000000" pitchFamily="2" charset="2"/>
              </a:rPr>
              <a:t>: accuracy </a:t>
            </a:r>
            <a:r>
              <a:rPr lang="en-US" sz="1600" dirty="0">
                <a:solidFill>
                  <a:srgbClr val="003249"/>
                </a:solidFill>
                <a:sym typeface="Wingdings" panose="05000000000000000000" pitchFamily="2" charset="2"/>
              </a:rPr>
              <a:t>(MRE)</a:t>
            </a:r>
            <a:endParaRPr lang="en-US" sz="1800" dirty="0">
              <a:solidFill>
                <a:srgbClr val="003249"/>
              </a:solidFill>
              <a:sym typeface="Wingdings" panose="05000000000000000000" pitchFamily="2" charset="2"/>
            </a:endParaRPr>
          </a:p>
          <a:p>
            <a:pPr marL="400050" indent="-285750">
              <a:buClr>
                <a:srgbClr val="003249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sym typeface="Wingdings" panose="05000000000000000000" pitchFamily="2" charset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huggingface.co/datasets/isp-uv-es/rtm_emulation</a:t>
            </a:r>
            <a:endParaRPr lang="en-US" sz="1800" b="1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14" name="Google Shape;85;g3c898030b9c_0_12">
            <a:extLst>
              <a:ext uri="{FF2B5EF4-FFF2-40B4-BE49-F238E27FC236}">
                <a16:creationId xmlns:a16="http://schemas.microsoft.com/office/drawing/2014/main" id="{3ADC339B-260C-43C5-825B-097EAFF4EEE8}"/>
              </a:ext>
            </a:extLst>
          </p:cNvPr>
          <p:cNvSpPr txBox="1">
            <a:spLocks/>
          </p:cNvSpPr>
          <p:nvPr/>
        </p:nvSpPr>
        <p:spPr>
          <a:xfrm>
            <a:off x="9397173" y="1778939"/>
            <a:ext cx="2364917" cy="70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spcBef>
                <a:spcPts val="0"/>
              </a:spcBef>
            </a:pPr>
            <a:r>
              <a:rPr lang="en-US" sz="1200" b="1" dirty="0"/>
              <a:t>Activity funded under EU’s Horizon </a:t>
            </a:r>
            <a:r>
              <a:rPr lang="en-US" sz="1200" b="1" dirty="0" err="1"/>
              <a:t>programme</a:t>
            </a:r>
            <a:endParaRPr lang="en-US" sz="1200" b="1" dirty="0"/>
          </a:p>
          <a:p>
            <a:pPr marL="0" indent="0" algn="r">
              <a:spcBef>
                <a:spcPts val="0"/>
              </a:spcBef>
            </a:pPr>
            <a:r>
              <a:rPr lang="en-US" sz="1200" b="1" dirty="0"/>
              <a:t>(grant  agreement 101120237)</a:t>
            </a:r>
          </a:p>
        </p:txBody>
      </p:sp>
      <p:sp>
        <p:nvSpPr>
          <p:cNvPr id="84" name="Google Shape;84;g3c898030b9c_0_12"/>
          <p:cNvSpPr txBox="1">
            <a:spLocks noGrp="1"/>
          </p:cNvSpPr>
          <p:nvPr>
            <p:ph type="title"/>
          </p:nvPr>
        </p:nvSpPr>
        <p:spPr>
          <a:xfrm>
            <a:off x="216000" y="244501"/>
            <a:ext cx="10108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AMLEC-1: Challenge overview</a:t>
            </a:r>
            <a:endParaRPr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FC9B710-CFF3-4DBA-B4DD-8BD644D272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491" r="480"/>
          <a:stretch/>
        </p:blipFill>
        <p:spPr>
          <a:xfrm>
            <a:off x="8804711" y="3469441"/>
            <a:ext cx="2779068" cy="1870325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B0388A0D-8ADD-43F3-AB4A-7B4E544644B8}"/>
              </a:ext>
            </a:extLst>
          </p:cNvPr>
          <p:cNvGrpSpPr>
            <a:grpSpLocks noChangeAspect="1"/>
          </p:cNvGrpSpPr>
          <p:nvPr/>
        </p:nvGrpSpPr>
        <p:grpSpPr>
          <a:xfrm>
            <a:off x="5770270" y="3473472"/>
            <a:ext cx="2772741" cy="1866294"/>
            <a:chOff x="2229285" y="4023359"/>
            <a:chExt cx="3155516" cy="2123935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EAE47AC3-1F99-4F07-9100-4AAD989F14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57977"/>
            <a:stretch/>
          </p:blipFill>
          <p:spPr>
            <a:xfrm>
              <a:off x="2229285" y="4023359"/>
              <a:ext cx="3155516" cy="2123935"/>
            </a:xfrm>
            <a:prstGeom prst="rect">
              <a:avLst/>
            </a:prstGeom>
          </p:spPr>
        </p:pic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98B56492-AC47-4ECC-B4FF-E69C6D0B5B37}"/>
                </a:ext>
              </a:extLst>
            </p:cNvPr>
            <p:cNvSpPr/>
            <p:nvPr/>
          </p:nvSpPr>
          <p:spPr>
            <a:xfrm>
              <a:off x="4231640" y="5387340"/>
              <a:ext cx="988060" cy="109220"/>
            </a:xfrm>
            <a:prstGeom prst="rect">
              <a:avLst/>
            </a:prstGeom>
            <a:solidFill>
              <a:srgbClr val="EEE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028" name="Picture 4" descr="https://elias-ai.eu/wp-content/uploads/2023/09/elias_logo_big-1.png">
            <a:extLst>
              <a:ext uri="{FF2B5EF4-FFF2-40B4-BE49-F238E27FC236}">
                <a16:creationId xmlns:a16="http://schemas.microsoft.com/office/drawing/2014/main" id="{1E8A14E3-EF8A-47C1-91D8-0F7A00453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313" y="1264397"/>
            <a:ext cx="799642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thumb/b/b7/Flag_of_Europe.svg/1280px-Flag_of_Europe.svg.png?20260220050732">
            <a:extLst>
              <a:ext uri="{FF2B5EF4-FFF2-40B4-BE49-F238E27FC236}">
                <a16:creationId xmlns:a16="http://schemas.microsoft.com/office/drawing/2014/main" id="{BED931E1-6A7A-42B6-B0D3-EC26BAF64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529" y="1264397"/>
            <a:ext cx="53925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85;g3c898030b9c_0_12">
            <a:extLst>
              <a:ext uri="{FF2B5EF4-FFF2-40B4-BE49-F238E27FC236}">
                <a16:creationId xmlns:a16="http://schemas.microsoft.com/office/drawing/2014/main" id="{14BE0FD8-E209-4829-B942-50B24FDABE7A}"/>
              </a:ext>
            </a:extLst>
          </p:cNvPr>
          <p:cNvSpPr txBox="1">
            <a:spLocks/>
          </p:cNvSpPr>
          <p:nvPr/>
        </p:nvSpPr>
        <p:spPr>
          <a:xfrm>
            <a:off x="240938" y="1161500"/>
            <a:ext cx="9248502" cy="1444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spcBef>
                <a:spcPts val="0"/>
              </a:spcBef>
              <a:buClr>
                <a:srgbClr val="003249"/>
              </a:buClr>
            </a:pPr>
            <a:r>
              <a:rPr lang="en-US" sz="2000" b="1" dirty="0">
                <a:solidFill>
                  <a:schemeClr val="tx1"/>
                </a:solidFill>
              </a:rPr>
              <a:t>Atmospheric Machine Learning Emulation Challenge (AMLEC-1)</a:t>
            </a:r>
          </a:p>
          <a:p>
            <a:pPr marL="400050" indent="-285750">
              <a:spcBef>
                <a:spcPts val="0"/>
              </a:spcBef>
              <a:buClr>
                <a:srgbClr val="003249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Benchmark emulators for atmospheric RTMs.</a:t>
            </a:r>
          </a:p>
          <a:p>
            <a:pPr marL="400050" indent="-285750">
              <a:spcBef>
                <a:spcPts val="0"/>
              </a:spcBef>
              <a:buClr>
                <a:srgbClr val="003249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Foster scientific progress and share advanced design concepts.</a:t>
            </a:r>
          </a:p>
          <a:p>
            <a:pPr marL="400050" indent="-285750">
              <a:spcBef>
                <a:spcPts val="0"/>
              </a:spcBef>
              <a:buClr>
                <a:srgbClr val="003249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Community building for future editions.</a:t>
            </a:r>
          </a:p>
          <a:p>
            <a:pPr marL="400050" indent="-285750">
              <a:spcBef>
                <a:spcPts val="0"/>
              </a:spcBef>
              <a:buClr>
                <a:srgbClr val="003249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AF6D65A7-E76D-42A7-8505-75B44653356C}"/>
              </a:ext>
            </a:extLst>
          </p:cNvPr>
          <p:cNvGrpSpPr>
            <a:grpSpLocks noChangeAspect="1"/>
          </p:cNvGrpSpPr>
          <p:nvPr/>
        </p:nvGrpSpPr>
        <p:grpSpPr>
          <a:xfrm>
            <a:off x="6203616" y="3507740"/>
            <a:ext cx="5762798" cy="2842047"/>
            <a:chOff x="6533555" y="2778760"/>
            <a:chExt cx="7001852" cy="3453113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7F663403-4EF3-45D8-A0CD-EE2F323C79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524" b="53462"/>
            <a:stretch/>
          </p:blipFill>
          <p:spPr>
            <a:xfrm>
              <a:off x="6533555" y="2778760"/>
              <a:ext cx="7001852" cy="2971763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B93616DA-0457-4B6F-8F6C-8F1A9B9229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92709"/>
            <a:stretch/>
          </p:blipFill>
          <p:spPr>
            <a:xfrm>
              <a:off x="6533555" y="5750523"/>
              <a:ext cx="7001852" cy="481350"/>
            </a:xfrm>
            <a:prstGeom prst="rect">
              <a:avLst/>
            </a:prstGeom>
          </p:spPr>
        </p:pic>
      </p:grpSp>
      <p:sp>
        <p:nvSpPr>
          <p:cNvPr id="92" name="Google Shape;92;g3c8616d58db_0_31"/>
          <p:cNvSpPr txBox="1">
            <a:spLocks noGrp="1"/>
          </p:cNvSpPr>
          <p:nvPr>
            <p:ph type="title"/>
          </p:nvPr>
        </p:nvSpPr>
        <p:spPr>
          <a:xfrm>
            <a:off x="216000" y="244501"/>
            <a:ext cx="10108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AMLEC-1: Results</a:t>
            </a:r>
            <a:endParaRPr dirty="0"/>
          </a:p>
        </p:txBody>
      </p:sp>
      <p:sp>
        <p:nvSpPr>
          <p:cNvPr id="9" name="Google Shape;93;g3c8616d58db_0_31">
            <a:extLst>
              <a:ext uri="{FF2B5EF4-FFF2-40B4-BE49-F238E27FC236}">
                <a16:creationId xmlns:a16="http://schemas.microsoft.com/office/drawing/2014/main" id="{A0C15948-0FA9-4696-95E5-13A02ACB911A}"/>
              </a:ext>
            </a:extLst>
          </p:cNvPr>
          <p:cNvSpPr txBox="1">
            <a:spLocks/>
          </p:cNvSpPr>
          <p:nvPr/>
        </p:nvSpPr>
        <p:spPr>
          <a:xfrm>
            <a:off x="1770606" y="1107477"/>
            <a:ext cx="10235132" cy="105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b="1" dirty="0">
                <a:solidFill>
                  <a:srgbClr val="003249"/>
                </a:solidFill>
              </a:rPr>
              <a:t>GP-based models</a:t>
            </a:r>
            <a:r>
              <a:rPr lang="en-US" dirty="0">
                <a:solidFill>
                  <a:srgbClr val="003249"/>
                </a:solidFill>
              </a:rPr>
              <a:t>: </a:t>
            </a:r>
            <a:r>
              <a:rPr lang="en-US" dirty="0">
                <a:solidFill>
                  <a:srgbClr val="00324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JasdeepE3, Hugo2, rpgprv2, </a:t>
            </a:r>
            <a:r>
              <a:rPr lang="en-US" dirty="0" err="1">
                <a:solidFill>
                  <a:srgbClr val="00324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Krtek</a:t>
            </a:r>
            <a:endParaRPr lang="en-US" dirty="0">
              <a:solidFill>
                <a:srgbClr val="00324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249"/>
                </a:solidFill>
              </a:rPr>
              <a:t>Differ in kernels (Gaussian, </a:t>
            </a:r>
            <a:r>
              <a:rPr lang="en-US" dirty="0" err="1">
                <a:solidFill>
                  <a:srgbClr val="003249"/>
                </a:solidFill>
              </a:rPr>
              <a:t>Matérn</a:t>
            </a:r>
            <a:r>
              <a:rPr lang="en-US" dirty="0">
                <a:solidFill>
                  <a:srgbClr val="003249"/>
                </a:solidFill>
              </a:rPr>
              <a:t>, ARD-Gaussian) and # of PCs for dimensionality reduction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249"/>
                </a:solidFill>
              </a:rPr>
              <a:t>Efficient under scarce training data (&lt;2000 samples)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003249"/>
              </a:solidFill>
            </a:endParaRPr>
          </a:p>
          <a:p>
            <a:pPr marL="0" indent="0">
              <a:spcBef>
                <a:spcPts val="0"/>
              </a:spcBef>
            </a:pPr>
            <a:endParaRPr lang="en-US" dirty="0">
              <a:solidFill>
                <a:srgbClr val="003249"/>
              </a:solidFill>
            </a:endParaRPr>
          </a:p>
        </p:txBody>
      </p:sp>
      <p:sp>
        <p:nvSpPr>
          <p:cNvPr id="10" name="Google Shape;93;g3c8616d58db_0_31">
            <a:extLst>
              <a:ext uri="{FF2B5EF4-FFF2-40B4-BE49-F238E27FC236}">
                <a16:creationId xmlns:a16="http://schemas.microsoft.com/office/drawing/2014/main" id="{E0B35330-12E2-4EE6-9673-105F2617B336}"/>
              </a:ext>
            </a:extLst>
          </p:cNvPr>
          <p:cNvSpPr txBox="1">
            <a:spLocks/>
          </p:cNvSpPr>
          <p:nvPr/>
        </p:nvSpPr>
        <p:spPr>
          <a:xfrm>
            <a:off x="1770607" y="2291867"/>
            <a:ext cx="10235131" cy="1058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b="1" dirty="0">
                <a:solidFill>
                  <a:srgbClr val="003249"/>
                </a:solidFill>
              </a:rPr>
              <a:t>NN-based models</a:t>
            </a:r>
            <a:r>
              <a:rPr lang="en-US" dirty="0">
                <a:solidFill>
                  <a:srgbClr val="003249"/>
                </a:solidFill>
              </a:rPr>
              <a:t>: </a:t>
            </a:r>
            <a:r>
              <a:rPr lang="en-US" dirty="0">
                <a:solidFill>
                  <a:srgbClr val="00324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rpnn1, JasdeepE2, </a:t>
            </a:r>
            <a:r>
              <a:rPr lang="en-US" dirty="0" err="1">
                <a:solidFill>
                  <a:srgbClr val="00324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rpcvae</a:t>
            </a:r>
            <a:r>
              <a:rPr lang="en-US" dirty="0">
                <a:solidFill>
                  <a:srgbClr val="00324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Jobaman1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249"/>
                </a:solidFill>
              </a:rPr>
              <a:t>Deep architectures (RNN/GRU, CVAE)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249"/>
                </a:solidFill>
              </a:rPr>
              <a:t>Competitive against GP-based models when enough training data (&gt;10000 samples)</a:t>
            </a:r>
          </a:p>
          <a:p>
            <a:pPr marL="0" indent="0">
              <a:spcBef>
                <a:spcPts val="0"/>
              </a:spcBef>
            </a:pPr>
            <a:endParaRPr lang="en-US" dirty="0">
              <a:solidFill>
                <a:srgbClr val="003249"/>
              </a:solidFill>
            </a:endParaRPr>
          </a:p>
        </p:txBody>
      </p:sp>
      <p:graphicFrame>
        <p:nvGraphicFramePr>
          <p:cNvPr id="11" name="Google Shape;124;g3c898030b9c_0_62">
            <a:extLst>
              <a:ext uri="{FF2B5EF4-FFF2-40B4-BE49-F238E27FC236}">
                <a16:creationId xmlns:a16="http://schemas.microsoft.com/office/drawing/2014/main" id="{184DC4DF-211C-465A-BA3E-986484891E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0249769"/>
              </p:ext>
            </p:extLst>
          </p:nvPr>
        </p:nvGraphicFramePr>
        <p:xfrm>
          <a:off x="240937" y="3542465"/>
          <a:ext cx="5871731" cy="2690650"/>
        </p:xfrm>
        <a:graphic>
          <a:graphicData uri="http://schemas.openxmlformats.org/drawingml/2006/table">
            <a:tbl>
              <a:tblPr bandRow="1" bandCol="1">
                <a:noFill/>
                <a:tableStyleId>{068A8C4B-5DEF-41AE-A7BC-66D064B8CA97}</a:tableStyleId>
              </a:tblPr>
              <a:tblGrid>
                <a:gridCol w="785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8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7616">
                  <a:extLst>
                    <a:ext uri="{9D8B030D-6E8A-4147-A177-3AD203B41FA5}">
                      <a16:colId xmlns:a16="http://schemas.microsoft.com/office/drawing/2014/main" val="183567928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395150122"/>
                    </a:ext>
                  </a:extLst>
                </a:gridCol>
                <a:gridCol w="569450">
                  <a:extLst>
                    <a:ext uri="{9D8B030D-6E8A-4147-A177-3AD203B41FA5}">
                      <a16:colId xmlns:a16="http://schemas.microsoft.com/office/drawing/2014/main" val="3977080245"/>
                    </a:ext>
                  </a:extLst>
                </a:gridCol>
                <a:gridCol w="836694">
                  <a:extLst>
                    <a:ext uri="{9D8B030D-6E8A-4147-A177-3AD203B41FA5}">
                      <a16:colId xmlns:a16="http://schemas.microsoft.com/office/drawing/2014/main" val="3421114301"/>
                    </a:ext>
                  </a:extLst>
                </a:gridCol>
                <a:gridCol w="981868">
                  <a:extLst>
                    <a:ext uri="{9D8B030D-6E8A-4147-A177-3AD203B41FA5}">
                      <a16:colId xmlns:a16="http://schemas.microsoft.com/office/drawing/2014/main" val="60436175"/>
                    </a:ext>
                  </a:extLst>
                </a:gridCol>
              </a:tblGrid>
              <a:tr h="801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600" b="1" u="none" strike="noStrike" cap="none" dirty="0">
                          <a:solidFill>
                            <a:schemeClr val="lt1"/>
                          </a:solidFill>
                        </a:rPr>
                        <a:t>Score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24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600" b="1" u="none" strike="noStrike" cap="none" dirty="0">
                          <a:solidFill>
                            <a:schemeClr val="lt1"/>
                          </a:solidFill>
                        </a:rPr>
                        <a:t>Model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0" marB="0" anchor="b">
                    <a:lnL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24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600" b="1" u="none" strike="noStrike" cap="none" dirty="0">
                          <a:solidFill>
                            <a:schemeClr val="lt1"/>
                          </a:solidFill>
                        </a:rPr>
                        <a:t>MRE (%)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0" marB="0" anchor="b">
                    <a:lnL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24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6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0" marB="0">
                    <a:lnL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24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6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0" marB="0">
                    <a:lnL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24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6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0" marB="0">
                    <a:lnL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24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600" b="1" u="none" strike="noStrike" cap="none" dirty="0">
                          <a:solidFill>
                            <a:schemeClr val="lt1"/>
                          </a:solidFill>
                        </a:rPr>
                        <a:t>Time (s)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0" marB="0" anchor="b">
                    <a:lnL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2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50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6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24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6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0" marB="0">
                    <a:lnL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2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600" b="1" u="none" strike="noStrike" cap="none" dirty="0">
                          <a:solidFill>
                            <a:schemeClr val="lt1"/>
                          </a:solidFill>
                        </a:rPr>
                        <a:t>A1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0" marB="0" anchor="b">
                    <a:lnL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2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600" b="1" u="none" strike="noStrike" cap="none" dirty="0">
                          <a:solidFill>
                            <a:schemeClr val="lt1"/>
                          </a:solidFill>
                        </a:rPr>
                        <a:t>A2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0" marB="0" anchor="b">
                    <a:lnL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2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600" b="1" u="none" strike="noStrike" cap="none" dirty="0">
                          <a:solidFill>
                            <a:schemeClr val="lt1"/>
                          </a:solidFill>
                        </a:rPr>
                        <a:t>B1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0" marB="0" anchor="b">
                    <a:lnL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2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600" b="1" u="none" strike="noStrike" cap="none" dirty="0">
                          <a:solidFill>
                            <a:schemeClr val="lt1"/>
                          </a:solidFill>
                        </a:rPr>
                        <a:t>B2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0" marB="0" anchor="b">
                    <a:lnL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24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6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0" marB="0">
                    <a:lnL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2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52597"/>
                  </a:ext>
                </a:extLst>
              </a:tr>
              <a:tr h="80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600" u="none" strike="noStrike" cap="none" dirty="0">
                          <a:solidFill>
                            <a:srgbClr val="003249"/>
                          </a:solidFill>
                        </a:rPr>
                        <a:t>1.5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600" u="none" strike="noStrike" cap="none" dirty="0">
                          <a:solidFill>
                            <a:srgbClr val="003249"/>
                          </a:solidFill>
                        </a:rPr>
                        <a:t>JasdeepE3</a:t>
                      </a:r>
                      <a:endParaRPr sz="1600" u="none" strike="noStrike" cap="none" baseline="30000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600" b="1" u="none" strike="noStrike" cap="none" dirty="0">
                          <a:solidFill>
                            <a:schemeClr val="accent2"/>
                          </a:solidFill>
                        </a:rPr>
                        <a:t>0.09</a:t>
                      </a:r>
                      <a:endParaRPr sz="1600" b="1" u="none" strike="noStrike" cap="none" baseline="30000" dirty="0">
                        <a:solidFill>
                          <a:schemeClr val="accent2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kumimoji="0" lang="es-E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3249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3.1</a:t>
                      </a:r>
                      <a:endParaRPr sz="1600" u="none" strike="noStrike" cap="none" baseline="30000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kumimoji="0" lang="es-E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0.57</a:t>
                      </a:r>
                      <a:endParaRPr sz="1600" b="1" u="none" strike="noStrike" cap="none" baseline="30000" dirty="0">
                        <a:solidFill>
                          <a:schemeClr val="accent2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kumimoji="0" lang="es-E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3249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6.1</a:t>
                      </a:r>
                      <a:endParaRPr sz="1600" u="none" strike="noStrike" cap="none" baseline="30000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kumimoji="0" lang="es-E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3249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89.4</a:t>
                      </a:r>
                      <a:endParaRPr sz="1600" u="none" strike="noStrike" cap="none" baseline="30000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600" u="none" strike="noStrike" cap="none" dirty="0">
                          <a:solidFill>
                            <a:srgbClr val="003249"/>
                          </a:solidFill>
                        </a:rPr>
                        <a:t>2.3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600" u="none" strike="noStrike" cap="none" dirty="0">
                          <a:solidFill>
                            <a:srgbClr val="003249"/>
                          </a:solidFill>
                        </a:rPr>
                        <a:t>Hugo2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600" u="none" strike="noStrike" cap="none" dirty="0">
                          <a:solidFill>
                            <a:srgbClr val="003249"/>
                          </a:solidFill>
                        </a:rPr>
                        <a:t>0.14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kumimoji="0" lang="es-E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2.9</a:t>
                      </a:r>
                      <a:endParaRPr sz="1600" b="1" u="none" strike="noStrike" cap="none" dirty="0">
                        <a:solidFill>
                          <a:schemeClr val="accent2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kumimoji="0" lang="es-E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3249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0.61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kumimoji="0" lang="es-E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5.0</a:t>
                      </a:r>
                      <a:endParaRPr sz="1600" b="1" u="none" strike="noStrike" cap="none" dirty="0">
                        <a:solidFill>
                          <a:schemeClr val="accent2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kumimoji="0" lang="es-E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3249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5.4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600" u="none" strike="noStrike" cap="none" dirty="0">
                          <a:solidFill>
                            <a:srgbClr val="003249"/>
                          </a:solidFill>
                        </a:rPr>
                        <a:t>2.5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600" u="none" strike="noStrike" cap="none" dirty="0">
                          <a:solidFill>
                            <a:srgbClr val="003249"/>
                          </a:solidFill>
                        </a:rPr>
                        <a:t>rpnn1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600" u="none" strike="noStrike" cap="none" dirty="0">
                          <a:solidFill>
                            <a:srgbClr val="003249"/>
                          </a:solidFill>
                        </a:rPr>
                        <a:t>0.13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kumimoji="0" lang="es-E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3249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5.9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kumimoji="0" lang="es-E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3249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0.58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kumimoji="0" lang="es-E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3249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5.6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kumimoji="0" lang="es-E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3249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19.1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600" u="none" strike="noStrike" cap="none" dirty="0">
                          <a:solidFill>
                            <a:srgbClr val="003249"/>
                          </a:solidFill>
                        </a:rPr>
                        <a:t>4.0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600" u="none" strike="noStrike" cap="none" dirty="0">
                          <a:solidFill>
                            <a:srgbClr val="003249"/>
                          </a:solidFill>
                        </a:rPr>
                        <a:t>rpgprv2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kumimoji="0" lang="es-E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3249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0.18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kumimoji="0" lang="es-E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3249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3.8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kumimoji="0" lang="es-E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3249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0.64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kumimoji="0" lang="es-E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3249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7.1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kumimoji="0" lang="es-E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3249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35.7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600" u="none" strike="noStrike" cap="none" dirty="0">
                          <a:solidFill>
                            <a:srgbClr val="003249"/>
                          </a:solidFill>
                        </a:rPr>
                        <a:t>5.6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600" u="none" strike="noStrike" cap="none" dirty="0">
                          <a:solidFill>
                            <a:srgbClr val="003249"/>
                          </a:solidFill>
                        </a:rPr>
                        <a:t>JasdeepE2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kumimoji="0" lang="es-E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3249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0.89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kumimoji="0" lang="es-E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3249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3.9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kumimoji="0" lang="es-E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3249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0.77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kumimoji="0" lang="es-E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3249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6.2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kumimoji="0" lang="es-E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3249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2.1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600" u="none" strike="noStrike" cap="none" dirty="0">
                          <a:solidFill>
                            <a:srgbClr val="003249"/>
                          </a:solidFill>
                        </a:rPr>
                        <a:t>6.5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600" u="none" strike="noStrike" cap="none" dirty="0" err="1">
                          <a:solidFill>
                            <a:srgbClr val="003249"/>
                          </a:solidFill>
                        </a:rPr>
                        <a:t>Krtek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kumimoji="0" lang="es-E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3249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0.55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kumimoji="0" lang="es-E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3249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7.7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kumimoji="0" lang="es-E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3249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0.82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kumimoji="0" lang="es-E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3249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7.9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kumimoji="0" lang="es-E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3249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0.8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8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600" u="none" strike="noStrike" cap="none" dirty="0">
                          <a:solidFill>
                            <a:srgbClr val="003249"/>
                          </a:solidFill>
                        </a:rPr>
                        <a:t>6.7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600" u="none" strike="noStrike" cap="none" dirty="0" err="1">
                          <a:solidFill>
                            <a:srgbClr val="003249"/>
                          </a:solidFill>
                        </a:rPr>
                        <a:t>rpcvae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kumimoji="0" lang="es-E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3249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0.19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kumimoji="0" lang="es-E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3249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12.0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kumimoji="0" lang="es-E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3249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0.92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kumimoji="0" lang="es-E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3249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15.3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kumimoji="0" lang="es-E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3249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0.5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8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600" u="none" strike="noStrike" cap="none" dirty="0">
                          <a:solidFill>
                            <a:srgbClr val="003249"/>
                          </a:solidFill>
                        </a:rPr>
                        <a:t>7.7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600" u="none" strike="noStrike" cap="none" dirty="0">
                          <a:solidFill>
                            <a:srgbClr val="003249"/>
                          </a:solidFill>
                        </a:rPr>
                        <a:t>Jobaman1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kumimoji="0" lang="es-E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3249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0.30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kumimoji="0" lang="es-E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3249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10.1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kumimoji="0" lang="es-E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3249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0.94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kumimoji="0" lang="es-E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3249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23.3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kumimoji="0" lang="es-E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3249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6.2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544246"/>
                  </a:ext>
                </a:extLst>
              </a:tr>
              <a:tr h="148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600" u="none" strike="noStrike" cap="none" dirty="0">
                          <a:solidFill>
                            <a:srgbClr val="003249"/>
                          </a:solidFill>
                        </a:rPr>
                        <a:t>8.2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600" u="none" strike="noStrike" cap="none" dirty="0" err="1">
                          <a:solidFill>
                            <a:srgbClr val="003249"/>
                          </a:solidFill>
                        </a:rPr>
                        <a:t>Baseline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kumimoji="0" lang="es-E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3249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1.00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kumimoji="0" lang="es-E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3249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12.6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kumimoji="0" lang="es-E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3249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1.08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kumimoji="0" lang="es-E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3249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7.1</a:t>
                      </a:r>
                      <a:endParaRPr sz="1600" u="none" strike="noStrike" cap="none" dirty="0">
                        <a:solidFill>
                          <a:srgbClr val="003249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kumimoji="0" lang="es-E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0.2</a:t>
                      </a:r>
                      <a:endParaRPr sz="1600" b="1" u="none" strike="noStrike" cap="none" dirty="0">
                        <a:solidFill>
                          <a:schemeClr val="accent2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454584"/>
                  </a:ext>
                </a:extLst>
              </a:tr>
            </a:tbl>
          </a:graphicData>
        </a:graphic>
      </p:graphicFrame>
      <p:sp>
        <p:nvSpPr>
          <p:cNvPr id="4" name="Rectángulo: esquinas diagonales redondeadas 3">
            <a:extLst>
              <a:ext uri="{FF2B5EF4-FFF2-40B4-BE49-F238E27FC236}">
                <a16:creationId xmlns:a16="http://schemas.microsoft.com/office/drawing/2014/main" id="{5F74D75B-C138-4A5A-B884-9FB58BAA19A4}"/>
              </a:ext>
            </a:extLst>
          </p:cNvPr>
          <p:cNvSpPr/>
          <p:nvPr/>
        </p:nvSpPr>
        <p:spPr>
          <a:xfrm>
            <a:off x="1280160" y="1127797"/>
            <a:ext cx="10599246" cy="997200"/>
          </a:xfrm>
          <a:prstGeom prst="round2DiagRect">
            <a:avLst>
              <a:gd name="adj1" fmla="val 28248"/>
              <a:gd name="adj2" fmla="val 0"/>
            </a:avLst>
          </a:prstGeom>
          <a:noFill/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4DFDED9-1D51-4BBB-A5E6-CCDBB65BD9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0612"/>
          <a:stretch/>
        </p:blipFill>
        <p:spPr>
          <a:xfrm>
            <a:off x="240939" y="1107477"/>
            <a:ext cx="1529668" cy="1058393"/>
          </a:xfrm>
          <a:prstGeom prst="rect">
            <a:avLst/>
          </a:prstGeom>
        </p:spPr>
      </p:pic>
      <p:sp>
        <p:nvSpPr>
          <p:cNvPr id="12" name="Rectángulo: esquinas diagonales redondeadas 11">
            <a:extLst>
              <a:ext uri="{FF2B5EF4-FFF2-40B4-BE49-F238E27FC236}">
                <a16:creationId xmlns:a16="http://schemas.microsoft.com/office/drawing/2014/main" id="{DC7C7BAB-D0C3-4631-84EB-AEB1274792C8}"/>
              </a:ext>
            </a:extLst>
          </p:cNvPr>
          <p:cNvSpPr/>
          <p:nvPr/>
        </p:nvSpPr>
        <p:spPr>
          <a:xfrm>
            <a:off x="1280160" y="2314744"/>
            <a:ext cx="10599246" cy="997200"/>
          </a:xfrm>
          <a:prstGeom prst="round2DiagRect">
            <a:avLst>
              <a:gd name="adj1" fmla="val 28248"/>
              <a:gd name="adj2" fmla="val 0"/>
            </a:avLst>
          </a:prstGeom>
          <a:noFill/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CED19E6-9291-47CF-B8D5-05EAF01C2C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332" t="425" r="280" b="-425"/>
          <a:stretch/>
        </p:blipFill>
        <p:spPr>
          <a:xfrm>
            <a:off x="240938" y="2291867"/>
            <a:ext cx="1529669" cy="10583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c898030b9c_0_12"/>
          <p:cNvSpPr txBox="1">
            <a:spLocks noGrp="1"/>
          </p:cNvSpPr>
          <p:nvPr>
            <p:ph type="title"/>
          </p:nvPr>
        </p:nvSpPr>
        <p:spPr>
          <a:xfrm>
            <a:off x="216000" y="244501"/>
            <a:ext cx="10108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en-GB" dirty="0"/>
              <a:t>AMLEC-1: Lessons learned &amp; path to AMLEC-2</a:t>
            </a:r>
            <a:endParaRPr dirty="0"/>
          </a:p>
        </p:txBody>
      </p:sp>
      <p:sp>
        <p:nvSpPr>
          <p:cNvPr id="18" name="Google Shape;85;g3c898030b9c_0_12">
            <a:extLst>
              <a:ext uri="{FF2B5EF4-FFF2-40B4-BE49-F238E27FC236}">
                <a16:creationId xmlns:a16="http://schemas.microsoft.com/office/drawing/2014/main" id="{14BE0FD8-E209-4829-B942-50B24FDABE7A}"/>
              </a:ext>
            </a:extLst>
          </p:cNvPr>
          <p:cNvSpPr txBox="1">
            <a:spLocks/>
          </p:cNvSpPr>
          <p:nvPr/>
        </p:nvSpPr>
        <p:spPr>
          <a:xfrm>
            <a:off x="240938" y="1155886"/>
            <a:ext cx="5731599" cy="458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>
              <a:buClr>
                <a:srgbClr val="003249"/>
              </a:buClr>
            </a:pPr>
            <a:r>
              <a:rPr lang="en-US" sz="2000" b="1" dirty="0">
                <a:solidFill>
                  <a:srgbClr val="003249"/>
                </a:solidFill>
              </a:rPr>
              <a:t>Lessons learned</a:t>
            </a:r>
          </a:p>
        </p:txBody>
      </p:sp>
      <p:sp>
        <p:nvSpPr>
          <p:cNvPr id="15" name="Google Shape;85;g3c898030b9c_0_12">
            <a:extLst>
              <a:ext uri="{FF2B5EF4-FFF2-40B4-BE49-F238E27FC236}">
                <a16:creationId xmlns:a16="http://schemas.microsoft.com/office/drawing/2014/main" id="{CC008EEB-316F-4AED-8374-BE9485C213D5}"/>
              </a:ext>
            </a:extLst>
          </p:cNvPr>
          <p:cNvSpPr txBox="1">
            <a:spLocks/>
          </p:cNvSpPr>
          <p:nvPr/>
        </p:nvSpPr>
        <p:spPr>
          <a:xfrm>
            <a:off x="6252801" y="1155886"/>
            <a:ext cx="5731599" cy="458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3249"/>
              </a:buClr>
            </a:pPr>
            <a:r>
              <a:rPr lang="en-US" sz="2000" b="1" dirty="0">
                <a:solidFill>
                  <a:schemeClr val="tx1"/>
                </a:solidFill>
              </a:rPr>
              <a:t>Value and successes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A7EF09F-7AE0-44F2-A6A8-9AAF7E205ED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6000" y="1737989"/>
            <a:ext cx="309028" cy="3090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BD03CAB-E746-4DD6-A105-B43F4764F55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0938" y="3033298"/>
            <a:ext cx="392979" cy="323496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C514FC36-B200-4D46-8C98-2BD4F4E78861}"/>
              </a:ext>
            </a:extLst>
          </p:cNvPr>
          <p:cNvSpPr/>
          <p:nvPr/>
        </p:nvSpPr>
        <p:spPr>
          <a:xfrm>
            <a:off x="1508244" y="5254541"/>
            <a:ext cx="8344120" cy="72984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b="1" dirty="0">
                <a:solidFill>
                  <a:schemeClr val="tx1"/>
                </a:solidFill>
              </a:rPr>
              <a:t>Key Takeaway: </a:t>
            </a:r>
            <a:r>
              <a:rPr lang="en-US" sz="1800" dirty="0">
                <a:solidFill>
                  <a:schemeClr val="tx1"/>
                </a:solidFill>
              </a:rPr>
              <a:t>AMLEC-1 proved the scientific viability of emulators; AMLEC-2 shifts focus toward operational readiness (accuracy, uncertainty, and runtime). </a:t>
            </a:r>
            <a:endParaRPr lang="es-ES" sz="1800" dirty="0">
              <a:solidFill>
                <a:schemeClr val="tx1"/>
              </a:solidFill>
            </a:endParaRPr>
          </a:p>
        </p:txBody>
      </p:sp>
      <p:sp>
        <p:nvSpPr>
          <p:cNvPr id="22" name="Google Shape;85;g3c898030b9c_0_12">
            <a:extLst>
              <a:ext uri="{FF2B5EF4-FFF2-40B4-BE49-F238E27FC236}">
                <a16:creationId xmlns:a16="http://schemas.microsoft.com/office/drawing/2014/main" id="{FF58ECB0-2179-4667-963E-5090B8A01B92}"/>
              </a:ext>
            </a:extLst>
          </p:cNvPr>
          <p:cNvSpPr txBox="1">
            <a:spLocks/>
          </p:cNvSpPr>
          <p:nvPr/>
        </p:nvSpPr>
        <p:spPr>
          <a:xfrm>
            <a:off x="633917" y="1614842"/>
            <a:ext cx="5338620" cy="337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>
              <a:spcBef>
                <a:spcPts val="0"/>
              </a:spcBef>
              <a:buClr>
                <a:srgbClr val="003249"/>
              </a:buClr>
            </a:pPr>
            <a:r>
              <a:rPr lang="en-US" b="1" dirty="0">
                <a:solidFill>
                  <a:srgbClr val="003249"/>
                </a:solidFill>
              </a:rPr>
              <a:t>Narrow participation</a:t>
            </a:r>
            <a:r>
              <a:rPr lang="en-US" dirty="0">
                <a:solidFill>
                  <a:srgbClr val="003249"/>
                </a:solidFill>
              </a:rPr>
              <a:t>: </a:t>
            </a:r>
          </a:p>
          <a:p>
            <a:pPr marL="0" indent="0">
              <a:buClr>
                <a:srgbClr val="003249"/>
              </a:buClr>
            </a:pPr>
            <a:r>
              <a:rPr lang="en-US" sz="1600" dirty="0">
                <a:solidFill>
                  <a:srgbClr val="003249"/>
                </a:solidFill>
              </a:rPr>
              <a:t>Technical specialization limited appeal to broader communities </a:t>
            </a:r>
            <a:r>
              <a:rPr lang="en-US" sz="1600" dirty="0">
                <a:solidFill>
                  <a:srgbClr val="003249"/>
                </a:solidFill>
                <a:sym typeface="Wingdings" panose="05000000000000000000" pitchFamily="2" charset="2"/>
              </a:rPr>
              <a:t> </a:t>
            </a:r>
            <a:r>
              <a:rPr lang="en-US" sz="1600" dirty="0">
                <a:solidFill>
                  <a:srgbClr val="003249"/>
                </a:solidFill>
              </a:rPr>
              <a:t>Prizes and industrial sponsorship to increase visibility and technology transfer.</a:t>
            </a:r>
          </a:p>
          <a:p>
            <a:pPr marL="0">
              <a:buClr>
                <a:srgbClr val="003249"/>
              </a:buClr>
            </a:pPr>
            <a:r>
              <a:rPr lang="en-US" b="1" dirty="0">
                <a:solidFill>
                  <a:srgbClr val="003249"/>
                </a:solidFill>
              </a:rPr>
              <a:t>Constrained timeline </a:t>
            </a:r>
          </a:p>
          <a:p>
            <a:pPr marL="0" indent="0">
              <a:buClr>
                <a:srgbClr val="003249"/>
              </a:buClr>
            </a:pPr>
            <a:r>
              <a:rPr lang="en-US" sz="1600" dirty="0">
                <a:solidFill>
                  <a:srgbClr val="003249"/>
                </a:solidFill>
              </a:rPr>
              <a:t>The short window before launch restricted outreach </a:t>
            </a:r>
            <a:r>
              <a:rPr lang="en-US" sz="1600" dirty="0">
                <a:solidFill>
                  <a:srgbClr val="003249"/>
                </a:solidFill>
                <a:sym typeface="Wingdings" panose="05000000000000000000" pitchFamily="2" charset="2"/>
              </a:rPr>
              <a:t> </a:t>
            </a:r>
            <a:r>
              <a:rPr lang="en-US" sz="1600" dirty="0">
                <a:solidFill>
                  <a:srgbClr val="003249"/>
                </a:solidFill>
              </a:rPr>
              <a:t>Promotion and partnership with ESA’s Φ-lab.</a:t>
            </a:r>
          </a:p>
          <a:p>
            <a:pPr marL="114300">
              <a:buClr>
                <a:srgbClr val="003249"/>
              </a:buClr>
            </a:pPr>
            <a:r>
              <a:rPr lang="en-US" b="1" dirty="0">
                <a:solidFill>
                  <a:srgbClr val="003249"/>
                </a:solidFill>
              </a:rPr>
              <a:t>Platform visibility</a:t>
            </a:r>
          </a:p>
          <a:p>
            <a:pPr marL="114300" indent="0">
              <a:buClr>
                <a:srgbClr val="003249"/>
              </a:buClr>
            </a:pPr>
            <a:r>
              <a:rPr lang="en-US" sz="1600" dirty="0">
                <a:solidFill>
                  <a:srgbClr val="003249"/>
                </a:solidFill>
              </a:rPr>
              <a:t>Move to Φ-lab’s competition platform to automate evaluation.</a:t>
            </a:r>
            <a:endParaRPr lang="en-US" sz="16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051C750-8FA0-4413-A928-AF310F95E84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6000" y="4038065"/>
            <a:ext cx="417917" cy="357383"/>
          </a:xfrm>
          <a:prstGeom prst="rect">
            <a:avLst/>
          </a:prstGeom>
        </p:spPr>
      </p:pic>
      <p:sp>
        <p:nvSpPr>
          <p:cNvPr id="25" name="Google Shape;85;g3c898030b9c_0_12">
            <a:extLst>
              <a:ext uri="{FF2B5EF4-FFF2-40B4-BE49-F238E27FC236}">
                <a16:creationId xmlns:a16="http://schemas.microsoft.com/office/drawing/2014/main" id="{8B611593-6D76-447B-BE6A-D50FA090B3C9}"/>
              </a:ext>
            </a:extLst>
          </p:cNvPr>
          <p:cNvSpPr txBox="1">
            <a:spLocks/>
          </p:cNvSpPr>
          <p:nvPr/>
        </p:nvSpPr>
        <p:spPr>
          <a:xfrm>
            <a:off x="6645780" y="1614842"/>
            <a:ext cx="5338620" cy="337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3249"/>
              </a:buClr>
            </a:pPr>
            <a:r>
              <a:rPr lang="en-US" b="1" dirty="0">
                <a:solidFill>
                  <a:schemeClr val="tx1"/>
                </a:solidFill>
              </a:rPr>
              <a:t>Educational Impact</a:t>
            </a:r>
          </a:p>
          <a:p>
            <a:pPr marL="0" indent="0">
              <a:buClr>
                <a:srgbClr val="003249"/>
              </a:buClr>
            </a:pPr>
            <a:r>
              <a:rPr lang="en-US" sz="1600" dirty="0">
                <a:solidFill>
                  <a:schemeClr val="tx1"/>
                </a:solidFill>
              </a:rPr>
              <a:t>Fostered collaborations between academia and industry.</a:t>
            </a:r>
          </a:p>
          <a:p>
            <a:pPr marL="0" indent="0">
              <a:spcBef>
                <a:spcPts val="0"/>
              </a:spcBef>
              <a:buClr>
                <a:srgbClr val="003249"/>
              </a:buClr>
            </a:pPr>
            <a:r>
              <a:rPr lang="en-US" sz="1600" dirty="0">
                <a:solidFill>
                  <a:schemeClr val="tx1"/>
                </a:solidFill>
              </a:rPr>
              <a:t>Successful integration into Master’s theses and industrial internships.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Clr>
                <a:srgbClr val="003249"/>
              </a:buClr>
            </a:pPr>
            <a:r>
              <a:rPr lang="en-US" b="1" dirty="0">
                <a:solidFill>
                  <a:schemeClr val="tx1"/>
                </a:solidFill>
              </a:rPr>
              <a:t>Technical Foundation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Clr>
                <a:srgbClr val="003249"/>
              </a:buClr>
            </a:pPr>
            <a:r>
              <a:rPr lang="en-US" sz="1600" dirty="0">
                <a:solidFill>
                  <a:schemeClr val="tx1"/>
                </a:solidFill>
              </a:rPr>
              <a:t>First benchmark for atmospheric RTM emulators. Curated datasets and automatic evaluation protocols.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Clr>
                <a:srgbClr val="003249"/>
              </a:buClr>
            </a:pPr>
            <a:r>
              <a:rPr lang="en-US" b="1" dirty="0">
                <a:solidFill>
                  <a:schemeClr val="tx1"/>
                </a:solidFill>
              </a:rPr>
              <a:t>Research Output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Clr>
                <a:srgbClr val="003249"/>
              </a:buClr>
            </a:pPr>
            <a:r>
              <a:rPr lang="en-US" sz="1600" dirty="0">
                <a:solidFill>
                  <a:schemeClr val="tx1"/>
                </a:solidFill>
              </a:rPr>
              <a:t>Led to scientific publications in IEEE GRSM and ECML PKDD.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227A1BD-69C6-4B4B-9E06-911877F81A7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54663" y="1737989"/>
            <a:ext cx="413086" cy="33406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5254309-6222-49B4-9AEF-EAE8F12EC7C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95449" y="3033298"/>
            <a:ext cx="331513" cy="33767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1B08758-0FD4-43AC-9E3A-BCCBA1BCECF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90454" y="4038065"/>
            <a:ext cx="335550" cy="33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33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c8616d58db_0_7"/>
          <p:cNvSpPr txBox="1">
            <a:spLocks noGrp="1"/>
          </p:cNvSpPr>
          <p:nvPr>
            <p:ph type="title"/>
          </p:nvPr>
        </p:nvSpPr>
        <p:spPr>
          <a:xfrm>
            <a:off x="216000" y="244501"/>
            <a:ext cx="10108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AMLEC-2: FLEX mission scenario</a:t>
            </a:r>
            <a:endParaRPr dirty="0"/>
          </a:p>
        </p:txBody>
      </p:sp>
      <p:sp>
        <p:nvSpPr>
          <p:cNvPr id="69" name="Google Shape;69;g3c8616d58db_0_7"/>
          <p:cNvSpPr txBox="1">
            <a:spLocks noGrp="1"/>
          </p:cNvSpPr>
          <p:nvPr>
            <p:ph type="body" idx="1"/>
          </p:nvPr>
        </p:nvSpPr>
        <p:spPr>
          <a:xfrm>
            <a:off x="219600" y="1107477"/>
            <a:ext cx="11764800" cy="142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s-ES" b="1" dirty="0" err="1">
                <a:solidFill>
                  <a:srgbClr val="003249"/>
                </a:solidFill>
              </a:rPr>
              <a:t>From</a:t>
            </a:r>
            <a:r>
              <a:rPr lang="es-ES" b="1" dirty="0">
                <a:solidFill>
                  <a:srgbClr val="003249"/>
                </a:solidFill>
              </a:rPr>
              <a:t> </a:t>
            </a:r>
            <a:r>
              <a:rPr lang="es-ES" b="1" dirty="0">
                <a:solidFill>
                  <a:schemeClr val="tx1"/>
                </a:solidFill>
              </a:rPr>
              <a:t>benchmarking</a:t>
            </a:r>
            <a:r>
              <a:rPr lang="es-ES" b="1" dirty="0">
                <a:solidFill>
                  <a:srgbClr val="003249"/>
                </a:solidFill>
              </a:rPr>
              <a:t> </a:t>
            </a:r>
            <a:r>
              <a:rPr lang="es-ES" b="1" dirty="0" err="1">
                <a:solidFill>
                  <a:srgbClr val="003249"/>
                </a:solidFill>
              </a:rPr>
              <a:t>to</a:t>
            </a:r>
            <a:r>
              <a:rPr lang="es-ES" b="1" dirty="0">
                <a:solidFill>
                  <a:srgbClr val="003249"/>
                </a:solidFill>
              </a:rPr>
              <a:t> </a:t>
            </a:r>
            <a:r>
              <a:rPr lang="es-ES" b="1" dirty="0" err="1">
                <a:solidFill>
                  <a:srgbClr val="003249"/>
                </a:solidFill>
              </a:rPr>
              <a:t>operational</a:t>
            </a:r>
            <a:r>
              <a:rPr lang="es-ES" b="1" dirty="0">
                <a:solidFill>
                  <a:srgbClr val="003249"/>
                </a:solidFill>
              </a:rPr>
              <a:t> </a:t>
            </a:r>
            <a:r>
              <a:rPr lang="es-ES" b="1" dirty="0" err="1">
                <a:solidFill>
                  <a:srgbClr val="003249"/>
                </a:solidFill>
              </a:rPr>
              <a:t>conditions</a:t>
            </a:r>
            <a:endParaRPr lang="es-ES" b="1" dirty="0">
              <a:solidFill>
                <a:srgbClr val="003249"/>
              </a:solidFill>
            </a:endParaRP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3249"/>
                </a:solidFill>
              </a:rPr>
              <a:t>AMLEC-1: </a:t>
            </a:r>
            <a:r>
              <a:rPr lang="es-ES" dirty="0" err="1">
                <a:solidFill>
                  <a:srgbClr val="003249"/>
                </a:solidFill>
              </a:rPr>
              <a:t>first</a:t>
            </a:r>
            <a:r>
              <a:rPr lang="es-ES" dirty="0">
                <a:solidFill>
                  <a:srgbClr val="003249"/>
                </a:solidFill>
              </a:rPr>
              <a:t> </a:t>
            </a:r>
            <a:r>
              <a:rPr lang="es-ES" dirty="0" err="1">
                <a:solidFill>
                  <a:srgbClr val="003249"/>
                </a:solidFill>
              </a:rPr>
              <a:t>standardized</a:t>
            </a:r>
            <a:r>
              <a:rPr lang="es-ES" dirty="0">
                <a:solidFill>
                  <a:srgbClr val="003249"/>
                </a:solidFill>
              </a:rPr>
              <a:t> </a:t>
            </a:r>
            <a:r>
              <a:rPr lang="es-ES" dirty="0" err="1">
                <a:solidFill>
                  <a:srgbClr val="003249"/>
                </a:solidFill>
              </a:rPr>
              <a:t>benchmark</a:t>
            </a:r>
            <a:r>
              <a:rPr lang="es-ES" dirty="0">
                <a:solidFill>
                  <a:srgbClr val="003249"/>
                </a:solidFill>
              </a:rPr>
              <a:t> </a:t>
            </a:r>
            <a:r>
              <a:rPr lang="es-ES" dirty="0" err="1">
                <a:solidFill>
                  <a:srgbClr val="003249"/>
                </a:solidFill>
              </a:rPr>
              <a:t>for</a:t>
            </a:r>
            <a:r>
              <a:rPr lang="es-ES" dirty="0">
                <a:solidFill>
                  <a:srgbClr val="003249"/>
                </a:solidFill>
              </a:rPr>
              <a:t> </a:t>
            </a:r>
            <a:r>
              <a:rPr lang="es-ES" dirty="0" err="1">
                <a:solidFill>
                  <a:srgbClr val="003249"/>
                </a:solidFill>
              </a:rPr>
              <a:t>atmospheric</a:t>
            </a:r>
            <a:r>
              <a:rPr lang="es-ES" dirty="0">
                <a:solidFill>
                  <a:srgbClr val="003249"/>
                </a:solidFill>
              </a:rPr>
              <a:t> RTM </a:t>
            </a:r>
            <a:r>
              <a:rPr lang="es-ES" dirty="0" err="1">
                <a:solidFill>
                  <a:srgbClr val="003249"/>
                </a:solidFill>
              </a:rPr>
              <a:t>emulators</a:t>
            </a:r>
            <a:r>
              <a:rPr lang="es-ES" dirty="0">
                <a:solidFill>
                  <a:srgbClr val="003249"/>
                </a:solidFill>
              </a:rPr>
              <a:t>.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accent2"/>
                </a:solidFill>
              </a:rPr>
              <a:t>AMLEC-2</a:t>
            </a:r>
            <a:r>
              <a:rPr lang="es-ES" dirty="0">
                <a:solidFill>
                  <a:srgbClr val="003249"/>
                </a:solidFill>
              </a:rPr>
              <a:t>: </a:t>
            </a:r>
            <a:r>
              <a:rPr lang="es-ES" dirty="0" err="1">
                <a:solidFill>
                  <a:srgbClr val="003249"/>
                </a:solidFill>
              </a:rPr>
              <a:t>mission-oriented</a:t>
            </a:r>
            <a:r>
              <a:rPr lang="es-ES" dirty="0">
                <a:solidFill>
                  <a:srgbClr val="003249"/>
                </a:solidFill>
              </a:rPr>
              <a:t> </a:t>
            </a:r>
            <a:r>
              <a:rPr lang="es-ES" dirty="0" err="1">
                <a:solidFill>
                  <a:srgbClr val="003249"/>
                </a:solidFill>
              </a:rPr>
              <a:t>edition</a:t>
            </a:r>
            <a:r>
              <a:rPr lang="es-ES" dirty="0">
                <a:solidFill>
                  <a:srgbClr val="003249"/>
                </a:solidFill>
              </a:rPr>
              <a:t> (FLEX </a:t>
            </a:r>
            <a:r>
              <a:rPr lang="es-ES" dirty="0" err="1">
                <a:solidFill>
                  <a:srgbClr val="003249"/>
                </a:solidFill>
              </a:rPr>
              <a:t>hyperspectral</a:t>
            </a:r>
            <a:r>
              <a:rPr lang="es-ES" dirty="0">
                <a:solidFill>
                  <a:srgbClr val="003249"/>
                </a:solidFill>
              </a:rPr>
              <a:t> </a:t>
            </a:r>
            <a:r>
              <a:rPr lang="es-ES" dirty="0" err="1">
                <a:solidFill>
                  <a:srgbClr val="003249"/>
                </a:solidFill>
              </a:rPr>
              <a:t>scenario</a:t>
            </a:r>
            <a:r>
              <a:rPr lang="es-ES" dirty="0">
                <a:solidFill>
                  <a:srgbClr val="003249"/>
                </a:solidFill>
              </a:rPr>
              <a:t>).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3249"/>
                </a:solidFill>
              </a:rPr>
              <a:t>Objective</a:t>
            </a:r>
            <a:r>
              <a:rPr lang="es-ES" dirty="0">
                <a:solidFill>
                  <a:srgbClr val="003249"/>
                </a:solidFill>
              </a:rPr>
              <a:t>: </a:t>
            </a:r>
            <a:r>
              <a:rPr lang="es-ES" dirty="0" err="1">
                <a:solidFill>
                  <a:srgbClr val="003249"/>
                </a:solidFill>
              </a:rPr>
              <a:t>operationally</a:t>
            </a:r>
            <a:r>
              <a:rPr lang="es-ES" dirty="0">
                <a:solidFill>
                  <a:srgbClr val="003249"/>
                </a:solidFill>
              </a:rPr>
              <a:t> viable ML </a:t>
            </a:r>
            <a:r>
              <a:rPr lang="es-ES" dirty="0" err="1">
                <a:solidFill>
                  <a:srgbClr val="003249"/>
                </a:solidFill>
              </a:rPr>
              <a:t>surrogates</a:t>
            </a:r>
            <a:r>
              <a:rPr lang="es-ES" dirty="0">
                <a:solidFill>
                  <a:srgbClr val="003249"/>
                </a:solidFill>
              </a:rPr>
              <a:t> in </a:t>
            </a:r>
            <a:r>
              <a:rPr lang="es-ES" dirty="0" err="1">
                <a:solidFill>
                  <a:srgbClr val="003249"/>
                </a:solidFill>
              </a:rPr>
              <a:t>terms</a:t>
            </a:r>
            <a:r>
              <a:rPr lang="es-ES" dirty="0">
                <a:solidFill>
                  <a:srgbClr val="003249"/>
                </a:solidFill>
              </a:rPr>
              <a:t> </a:t>
            </a:r>
            <a:r>
              <a:rPr lang="es-ES" dirty="0" err="1">
                <a:solidFill>
                  <a:srgbClr val="003249"/>
                </a:solidFill>
              </a:rPr>
              <a:t>of</a:t>
            </a:r>
            <a:r>
              <a:rPr lang="es-ES" dirty="0">
                <a:solidFill>
                  <a:srgbClr val="003249"/>
                </a:solidFill>
              </a:rPr>
              <a:t> </a:t>
            </a:r>
            <a:r>
              <a:rPr lang="es-ES" dirty="0" err="1">
                <a:solidFill>
                  <a:srgbClr val="003249"/>
                </a:solidFill>
              </a:rPr>
              <a:t>accuracy</a:t>
            </a:r>
            <a:r>
              <a:rPr lang="es-ES" dirty="0">
                <a:solidFill>
                  <a:srgbClr val="003249"/>
                </a:solidFill>
              </a:rPr>
              <a:t>, </a:t>
            </a:r>
            <a:r>
              <a:rPr lang="es-ES" dirty="0" err="1">
                <a:solidFill>
                  <a:srgbClr val="003249"/>
                </a:solidFill>
              </a:rPr>
              <a:t>uncertainty</a:t>
            </a:r>
            <a:r>
              <a:rPr lang="es-ES" dirty="0">
                <a:solidFill>
                  <a:srgbClr val="003249"/>
                </a:solidFill>
              </a:rPr>
              <a:t>, and </a:t>
            </a:r>
            <a:r>
              <a:rPr lang="es-ES" dirty="0" err="1">
                <a:solidFill>
                  <a:srgbClr val="003249"/>
                </a:solidFill>
              </a:rPr>
              <a:t>runtime</a:t>
            </a:r>
            <a:r>
              <a:rPr lang="es-ES" dirty="0">
                <a:solidFill>
                  <a:srgbClr val="003249"/>
                </a:solidFill>
              </a:rPr>
              <a:t>.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AF1D80B3-3038-4C1F-BB26-21CBC1EE4B83}"/>
              </a:ext>
            </a:extLst>
          </p:cNvPr>
          <p:cNvSpPr/>
          <p:nvPr/>
        </p:nvSpPr>
        <p:spPr>
          <a:xfrm>
            <a:off x="216000" y="2744454"/>
            <a:ext cx="4800600" cy="2139748"/>
          </a:xfrm>
          <a:prstGeom prst="roundRect">
            <a:avLst/>
          </a:prstGeom>
          <a:solidFill>
            <a:srgbClr val="EEEFF4"/>
          </a:solidFill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800" b="1" dirty="0">
                <a:solidFill>
                  <a:srgbClr val="003249"/>
                </a:solidFill>
              </a:rPr>
              <a:t>In a </a:t>
            </a:r>
            <a:r>
              <a:rPr lang="es-ES" sz="1800" b="1" dirty="0" err="1">
                <a:solidFill>
                  <a:srgbClr val="003249"/>
                </a:solidFill>
              </a:rPr>
              <a:t>nutshell</a:t>
            </a:r>
            <a:endParaRPr lang="es-ES" sz="1800" b="1" dirty="0">
              <a:solidFill>
                <a:srgbClr val="003249"/>
              </a:solidFill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800" b="1" dirty="0" err="1">
                <a:solidFill>
                  <a:srgbClr val="003249"/>
                </a:solidFill>
              </a:rPr>
              <a:t>Organisers</a:t>
            </a:r>
            <a:r>
              <a:rPr lang="es-ES" sz="1800" dirty="0">
                <a:solidFill>
                  <a:srgbClr val="003249"/>
                </a:solidFill>
              </a:rPr>
              <a:t>: UVEG/ISP + </a:t>
            </a:r>
            <a:r>
              <a:rPr lang="es-ES" sz="1800" dirty="0" err="1">
                <a:solidFill>
                  <a:srgbClr val="003249"/>
                </a:solidFill>
              </a:rPr>
              <a:t>ESA’s</a:t>
            </a:r>
            <a:r>
              <a:rPr lang="es-ES" sz="1800" dirty="0">
                <a:solidFill>
                  <a:srgbClr val="003249"/>
                </a:solidFill>
              </a:rPr>
              <a:t> phi-</a:t>
            </a:r>
            <a:r>
              <a:rPr lang="es-ES" sz="1800" dirty="0" err="1">
                <a:solidFill>
                  <a:srgbClr val="003249"/>
                </a:solidFill>
              </a:rPr>
              <a:t>lab</a:t>
            </a:r>
            <a:endParaRPr lang="en-US" sz="1800" b="1" dirty="0">
              <a:solidFill>
                <a:srgbClr val="003249"/>
              </a:solidFill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3249"/>
                </a:solidFill>
              </a:rPr>
              <a:t>Start</a:t>
            </a:r>
            <a:r>
              <a:rPr lang="en-US" sz="1800" dirty="0">
                <a:solidFill>
                  <a:srgbClr val="003249"/>
                </a:solidFill>
              </a:rPr>
              <a:t>: July 2026 </a:t>
            </a:r>
            <a:r>
              <a:rPr lang="en-US" sz="1600" dirty="0">
                <a:solidFill>
                  <a:srgbClr val="003249"/>
                </a:solidFill>
              </a:rPr>
              <a:t>(TBC)</a:t>
            </a:r>
            <a:endParaRPr lang="en-US" sz="1600" b="1" dirty="0">
              <a:solidFill>
                <a:srgbClr val="003249"/>
              </a:solidFill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3249"/>
                </a:solidFill>
              </a:rPr>
              <a:t>Metrics</a:t>
            </a:r>
            <a:r>
              <a:rPr lang="en-US" sz="1800" dirty="0">
                <a:solidFill>
                  <a:srgbClr val="003249"/>
                </a:solidFill>
              </a:rPr>
              <a:t>: accuracy + uncertainty + runtime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3249"/>
                </a:solidFill>
              </a:rPr>
              <a:t>Scenario</a:t>
            </a:r>
            <a:r>
              <a:rPr lang="en-US" sz="1800" dirty="0">
                <a:solidFill>
                  <a:srgbClr val="003249"/>
                </a:solidFill>
              </a:rPr>
              <a:t>: FLEX atmospheric correction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AD326BD-B75B-4127-AFC0-8D56608A03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51" t="28222" r="5683" b="45392"/>
          <a:stretch/>
        </p:blipFill>
        <p:spPr>
          <a:xfrm>
            <a:off x="5056483" y="3179388"/>
            <a:ext cx="6927917" cy="1591141"/>
          </a:xfrm>
          <a:prstGeom prst="rect">
            <a:avLst/>
          </a:prstGeom>
        </p:spPr>
      </p:pic>
      <p:sp>
        <p:nvSpPr>
          <p:cNvPr id="22" name="Google Shape;69;g3c8616d58db_0_7">
            <a:extLst>
              <a:ext uri="{FF2B5EF4-FFF2-40B4-BE49-F238E27FC236}">
                <a16:creationId xmlns:a16="http://schemas.microsoft.com/office/drawing/2014/main" id="{663297F0-9F79-4E36-A61A-5E76421D4B6D}"/>
              </a:ext>
            </a:extLst>
          </p:cNvPr>
          <p:cNvSpPr txBox="1">
            <a:spLocks/>
          </p:cNvSpPr>
          <p:nvPr/>
        </p:nvSpPr>
        <p:spPr>
          <a:xfrm>
            <a:off x="5056484" y="2742444"/>
            <a:ext cx="6927917" cy="436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54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s-ES" b="1" dirty="0" err="1">
                <a:solidFill>
                  <a:srgbClr val="003249"/>
                </a:solidFill>
              </a:rPr>
              <a:t>Four</a:t>
            </a:r>
            <a:r>
              <a:rPr lang="es-ES" b="1" dirty="0">
                <a:solidFill>
                  <a:srgbClr val="003249"/>
                </a:solidFill>
              </a:rPr>
              <a:t> </a:t>
            </a:r>
            <a:r>
              <a:rPr lang="es-ES" b="1" dirty="0" err="1">
                <a:solidFill>
                  <a:srgbClr val="003249"/>
                </a:solidFill>
              </a:rPr>
              <a:t>phases</a:t>
            </a:r>
            <a:r>
              <a:rPr lang="es-ES" b="1" dirty="0">
                <a:solidFill>
                  <a:srgbClr val="003249"/>
                </a:solidFill>
              </a:rPr>
              <a:t> </a:t>
            </a:r>
            <a:r>
              <a:rPr lang="es-ES" b="1" dirty="0" err="1">
                <a:solidFill>
                  <a:srgbClr val="003249"/>
                </a:solidFill>
              </a:rPr>
              <a:t>of</a:t>
            </a:r>
            <a:r>
              <a:rPr lang="es-ES" b="1" dirty="0">
                <a:solidFill>
                  <a:srgbClr val="003249"/>
                </a:solidFill>
              </a:rPr>
              <a:t> AMLEC-2 </a:t>
            </a:r>
            <a:r>
              <a:rPr lang="es-ES" b="1" dirty="0" err="1">
                <a:solidFill>
                  <a:srgbClr val="003249"/>
                </a:solidFill>
              </a:rPr>
              <a:t>organisation</a:t>
            </a:r>
            <a:endParaRPr lang="es-ES" b="1" dirty="0">
              <a:solidFill>
                <a:srgbClr val="003249"/>
              </a:solidFill>
            </a:endParaRP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4EC81268-DF31-42DE-B0C1-9359E44DE9BF}"/>
              </a:ext>
            </a:extLst>
          </p:cNvPr>
          <p:cNvSpPr/>
          <p:nvPr/>
        </p:nvSpPr>
        <p:spPr>
          <a:xfrm>
            <a:off x="3701700" y="5047500"/>
            <a:ext cx="4800600" cy="13134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r>
              <a:rPr lang="en-US" sz="2400" b="1" dirty="0">
                <a:solidFill>
                  <a:srgbClr val="003249"/>
                </a:solidFill>
              </a:rPr>
              <a:t>Join AMLEC-2</a:t>
            </a:r>
          </a:p>
          <a:p>
            <a:pPr algn="ctr">
              <a:spcBef>
                <a:spcPts val="300"/>
              </a:spcBef>
            </a:pPr>
            <a:r>
              <a:rPr lang="es-ES" sz="2400" dirty="0">
                <a:solidFill>
                  <a:srgbClr val="003249"/>
                </a:solidFill>
                <a:hlinkClick r:id="rId4"/>
              </a:rPr>
              <a:t>https://platform.ai4eo.eu/</a:t>
            </a:r>
            <a:endParaRPr lang="en-US" sz="2400" dirty="0">
              <a:solidFill>
                <a:srgbClr val="0032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53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c8616d58db_0_7"/>
          <p:cNvSpPr txBox="1">
            <a:spLocks noGrp="1"/>
          </p:cNvSpPr>
          <p:nvPr>
            <p:ph type="title"/>
          </p:nvPr>
        </p:nvSpPr>
        <p:spPr>
          <a:xfrm>
            <a:off x="216000" y="244501"/>
            <a:ext cx="10108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AMLEC-2: Workflow for participants</a:t>
            </a:r>
            <a:endParaRPr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5F19B78A-45EA-4A8E-987F-C4780CD1439A}"/>
              </a:ext>
            </a:extLst>
          </p:cNvPr>
          <p:cNvGrpSpPr/>
          <p:nvPr/>
        </p:nvGrpSpPr>
        <p:grpSpPr>
          <a:xfrm>
            <a:off x="216000" y="1383448"/>
            <a:ext cx="11793338" cy="3027646"/>
            <a:chOff x="216000" y="1198253"/>
            <a:chExt cx="11793338" cy="3027646"/>
          </a:xfrm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5630F68F-53D4-408E-A0A1-6A006021AF8E}"/>
                </a:ext>
              </a:extLst>
            </p:cNvPr>
            <p:cNvSpPr/>
            <p:nvPr/>
          </p:nvSpPr>
          <p:spPr>
            <a:xfrm>
              <a:off x="216000" y="1198253"/>
              <a:ext cx="2690087" cy="302764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800" b="1" dirty="0">
                  <a:solidFill>
                    <a:srgbClr val="003249"/>
                  </a:solidFill>
                </a:rPr>
                <a:t>ACCESS</a:t>
              </a:r>
            </a:p>
            <a:p>
              <a:pPr algn="ctr"/>
              <a:r>
                <a:rPr lang="en-US" sz="1600" dirty="0">
                  <a:solidFill>
                    <a:srgbClr val="003249"/>
                  </a:solidFill>
                </a:rPr>
                <a:t>Register at ESA’s AI4EO platform: </a:t>
              </a:r>
              <a:r>
                <a:rPr lang="en-US" sz="1600" b="1" dirty="0">
                  <a:solidFill>
                    <a:srgbClr val="003249"/>
                  </a:solidFill>
                  <a:hlinkClick r:id="rId3"/>
                </a:rPr>
                <a:t>platform.ai4eo.eu</a:t>
              </a:r>
              <a:endParaRPr lang="en-US" sz="1600" b="1" dirty="0">
                <a:solidFill>
                  <a:srgbClr val="003249"/>
                </a:solidFill>
              </a:endParaRPr>
            </a:p>
            <a:p>
              <a:endParaRPr lang="en-US" sz="1600" dirty="0">
                <a:solidFill>
                  <a:srgbClr val="003249"/>
                </a:solidFill>
              </a:endParaRPr>
            </a:p>
            <a:p>
              <a:pPr algn="just"/>
              <a:endParaRPr lang="en-US" sz="1600" dirty="0">
                <a:solidFill>
                  <a:srgbClr val="003249"/>
                </a:solidFill>
              </a:endParaRPr>
            </a:p>
          </p:txBody>
        </p:sp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38CFD640-87F8-465A-B3B1-3683D9C26E77}"/>
                </a:ext>
              </a:extLst>
            </p:cNvPr>
            <p:cNvSpPr/>
            <p:nvPr/>
          </p:nvSpPr>
          <p:spPr>
            <a:xfrm>
              <a:off x="3250417" y="1198253"/>
              <a:ext cx="2690087" cy="302764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800" b="1" dirty="0">
                  <a:solidFill>
                    <a:srgbClr val="003249"/>
                  </a:solidFill>
                </a:rPr>
                <a:t>TRAINING</a:t>
              </a:r>
            </a:p>
            <a:p>
              <a:pPr algn="ctr"/>
              <a:r>
                <a:rPr lang="en-US" sz="1600" dirty="0">
                  <a:solidFill>
                    <a:srgbClr val="003249"/>
                  </a:solidFill>
                </a:rPr>
                <a:t>Select dataset size based on model needs.</a:t>
              </a:r>
            </a:p>
            <a:p>
              <a:pPr algn="just"/>
              <a:endParaRPr lang="en-US" sz="1600" dirty="0">
                <a:solidFill>
                  <a:srgbClr val="003249"/>
                </a:solidFill>
              </a:endParaRPr>
            </a:p>
            <a:p>
              <a:pPr algn="just"/>
              <a:endParaRPr lang="en-US" sz="1600" dirty="0">
                <a:solidFill>
                  <a:srgbClr val="003249"/>
                </a:solidFill>
              </a:endParaRPr>
            </a:p>
            <a:p>
              <a:pPr algn="just"/>
              <a:endParaRPr lang="en-US" sz="1600" dirty="0">
                <a:solidFill>
                  <a:srgbClr val="003249"/>
                </a:solidFill>
              </a:endParaRPr>
            </a:p>
          </p:txBody>
        </p: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05700792-41CE-4674-8949-02AB847BDEA5}"/>
                </a:ext>
              </a:extLst>
            </p:cNvPr>
            <p:cNvSpPr/>
            <p:nvPr/>
          </p:nvSpPr>
          <p:spPr>
            <a:xfrm>
              <a:off x="6284834" y="1198253"/>
              <a:ext cx="2690087" cy="302764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800" b="1" dirty="0">
                  <a:solidFill>
                    <a:srgbClr val="003249"/>
                  </a:solidFill>
                </a:rPr>
                <a:t>CONFIGURE</a:t>
              </a:r>
            </a:p>
            <a:p>
              <a:pPr algn="ctr"/>
              <a:r>
                <a:rPr lang="en-US" sz="1600" dirty="0">
                  <a:solidFill>
                    <a:srgbClr val="003249"/>
                  </a:solidFill>
                </a:rPr>
                <a:t>Optimize for accuracy, uncertainty, and speed</a:t>
              </a:r>
            </a:p>
            <a:p>
              <a:pPr algn="just"/>
              <a:r>
                <a:rPr lang="en-US" sz="1500" b="1" dirty="0">
                  <a:solidFill>
                    <a:schemeClr val="accent2"/>
                  </a:solidFill>
                </a:rPr>
                <a:t>⚠️</a:t>
              </a:r>
              <a:r>
                <a:rPr lang="en-US" sz="1500" dirty="0">
                  <a:solidFill>
                    <a:schemeClr val="accent2"/>
                  </a:solidFill>
                </a:rPr>
                <a:t> Max. 2 models per participant</a:t>
              </a:r>
            </a:p>
            <a:p>
              <a:pPr algn="just"/>
              <a:endParaRPr lang="en-US" sz="1600" dirty="0">
                <a:solidFill>
                  <a:schemeClr val="accent2"/>
                </a:solidFill>
              </a:endParaRPr>
            </a:p>
          </p:txBody>
        </p:sp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07BD2BBF-6543-4B71-A576-662F3E70D1A0}"/>
                </a:ext>
              </a:extLst>
            </p:cNvPr>
            <p:cNvSpPr/>
            <p:nvPr/>
          </p:nvSpPr>
          <p:spPr>
            <a:xfrm>
              <a:off x="9319251" y="1198253"/>
              <a:ext cx="2690087" cy="302764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800" b="1" dirty="0">
                  <a:solidFill>
                    <a:srgbClr val="003249"/>
                  </a:solidFill>
                </a:rPr>
                <a:t>SUBMISSION</a:t>
              </a:r>
            </a:p>
            <a:p>
              <a:pPr algn="ctr"/>
              <a:r>
                <a:rPr lang="en-US" sz="1600" dirty="0">
                  <a:solidFill>
                    <a:srgbClr val="003249"/>
                  </a:solidFill>
                </a:rPr>
                <a:t>Upload your model to the hosting platform.</a:t>
              </a:r>
            </a:p>
            <a:p>
              <a:pPr algn="ctr"/>
              <a:r>
                <a:rPr lang="en-US" sz="1500" dirty="0">
                  <a:solidFill>
                    <a:srgbClr val="003249"/>
                  </a:solidFill>
                </a:rPr>
                <a:t>Automatic execution and runtime ranking.</a:t>
              </a:r>
            </a:p>
            <a:p>
              <a:pPr algn="just"/>
              <a:endParaRPr lang="en-US" sz="1600" dirty="0">
                <a:solidFill>
                  <a:srgbClr val="003249"/>
                </a:solidFill>
              </a:endParaRPr>
            </a:p>
          </p:txBody>
        </p:sp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0B378112-DA4D-4C0E-AA3D-F89B345E4F2C}"/>
                </a:ext>
              </a:extLst>
            </p:cNvPr>
            <p:cNvSpPr/>
            <p:nvPr/>
          </p:nvSpPr>
          <p:spPr>
            <a:xfrm>
              <a:off x="3789681" y="3338233"/>
              <a:ext cx="2150824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dirty="0">
                  <a:solidFill>
                    <a:srgbClr val="003249"/>
                  </a:solidFill>
                </a:rPr>
                <a:t>Small (1k samples)</a:t>
              </a:r>
            </a:p>
            <a:p>
              <a:r>
                <a:rPr lang="en-US" sz="1500" dirty="0">
                  <a:solidFill>
                    <a:srgbClr val="003249"/>
                  </a:solidFill>
                </a:rPr>
                <a:t>Medium (3k samples)</a:t>
              </a:r>
            </a:p>
            <a:p>
              <a:r>
                <a:rPr lang="en-US" sz="1500" dirty="0">
                  <a:solidFill>
                    <a:srgbClr val="003249"/>
                  </a:solidFill>
                </a:rPr>
                <a:t>Large (1k samples)</a:t>
              </a:r>
            </a:p>
          </p:txBody>
        </p:sp>
        <p:cxnSp>
          <p:nvCxnSpPr>
            <p:cNvPr id="13" name="Conector: curvado 12">
              <a:extLst>
                <a:ext uri="{FF2B5EF4-FFF2-40B4-BE49-F238E27FC236}">
                  <a16:creationId xmlns:a16="http://schemas.microsoft.com/office/drawing/2014/main" id="{F121FC09-7301-40D9-BC67-2EB75C4BD36B}"/>
                </a:ext>
              </a:extLst>
            </p:cNvPr>
            <p:cNvCxnSpPr>
              <a:cxnSpLocks/>
            </p:cNvCxnSpPr>
            <p:nvPr/>
          </p:nvCxnSpPr>
          <p:spPr>
            <a:xfrm>
              <a:off x="3495040" y="3312160"/>
              <a:ext cx="375920" cy="172720"/>
            </a:xfrm>
            <a:prstGeom prst="curvedConnector3">
              <a:avLst>
                <a:gd name="adj1" fmla="val 1351"/>
              </a:avLst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: curvado 17">
              <a:extLst>
                <a:ext uri="{FF2B5EF4-FFF2-40B4-BE49-F238E27FC236}">
                  <a16:creationId xmlns:a16="http://schemas.microsoft.com/office/drawing/2014/main" id="{C8CCF6D1-9D0D-4D03-906F-AC0A90B7F02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474204" y="3332996"/>
              <a:ext cx="417594" cy="375922"/>
            </a:xfrm>
            <a:prstGeom prst="curvedConnector3">
              <a:avLst>
                <a:gd name="adj1" fmla="val 98051"/>
              </a:avLst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: curvado 25">
              <a:extLst>
                <a:ext uri="{FF2B5EF4-FFF2-40B4-BE49-F238E27FC236}">
                  <a16:creationId xmlns:a16="http://schemas.microsoft.com/office/drawing/2014/main" id="{16190F98-D5C2-4E6C-BBB5-758418BA7DBD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355576" y="3451619"/>
              <a:ext cx="654847" cy="375923"/>
            </a:xfrm>
            <a:prstGeom prst="curvedConnector3">
              <a:avLst>
                <a:gd name="adj1" fmla="val 101200"/>
              </a:avLst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39C622C4-C192-471C-9050-AF67A2BC1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0676" y="1332974"/>
              <a:ext cx="960733" cy="960733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E1057665-D774-45FC-908C-00FEA9EC0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4089649" y="1332973"/>
              <a:ext cx="1011621" cy="1011621"/>
            </a:xfrm>
            <a:prstGeom prst="rect">
              <a:avLst/>
            </a:prstGeom>
          </p:spPr>
        </p:pic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7D8400DB-8292-404C-8B81-212E28F72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43668" y="1332973"/>
              <a:ext cx="960734" cy="960734"/>
            </a:xfrm>
            <a:prstGeom prst="rect">
              <a:avLst/>
            </a:prstGeom>
          </p:spPr>
        </p:pic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954BB760-5F27-410B-8845-84CA9626D2A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190807" y="1335774"/>
              <a:ext cx="946974" cy="960734"/>
              <a:chOff x="1194307" y="1906266"/>
              <a:chExt cx="4880815" cy="4951734"/>
            </a:xfrm>
          </p:grpSpPr>
          <p:pic>
            <p:nvPicPr>
              <p:cNvPr id="36" name="Imagen 35">
                <a:extLst>
                  <a:ext uri="{FF2B5EF4-FFF2-40B4-BE49-F238E27FC236}">
                    <a16:creationId xmlns:a16="http://schemas.microsoft.com/office/drawing/2014/main" id="{6E61D37E-19CE-4688-B5DB-9B44922FE7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42605"/>
              <a:stretch/>
            </p:blipFill>
            <p:spPr>
              <a:xfrm>
                <a:off x="1198322" y="3124200"/>
                <a:ext cx="4876800" cy="2799080"/>
              </a:xfrm>
              <a:prstGeom prst="rect">
                <a:avLst/>
              </a:prstGeom>
            </p:spPr>
          </p:pic>
          <p:pic>
            <p:nvPicPr>
              <p:cNvPr id="37" name="Imagen 36">
                <a:extLst>
                  <a:ext uri="{FF2B5EF4-FFF2-40B4-BE49-F238E27FC236}">
                    <a16:creationId xmlns:a16="http://schemas.microsoft.com/office/drawing/2014/main" id="{EFB30180-3E3B-429B-B99F-0A2764E5B3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t="37547" b="39230"/>
              <a:stretch/>
            </p:blipFill>
            <p:spPr>
              <a:xfrm>
                <a:off x="1198322" y="5725436"/>
                <a:ext cx="4876800" cy="1132564"/>
              </a:xfrm>
              <a:prstGeom prst="rect">
                <a:avLst/>
              </a:prstGeom>
            </p:spPr>
          </p:pic>
          <p:pic>
            <p:nvPicPr>
              <p:cNvPr id="39" name="Imagen 38">
                <a:extLst>
                  <a:ext uri="{FF2B5EF4-FFF2-40B4-BE49-F238E27FC236}">
                    <a16:creationId xmlns:a16="http://schemas.microsoft.com/office/drawing/2014/main" id="{E6D614DE-87D5-4BAC-98C2-1D916EA8D7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b="70148"/>
              <a:stretch/>
            </p:blipFill>
            <p:spPr>
              <a:xfrm>
                <a:off x="1194307" y="1906266"/>
                <a:ext cx="4876800" cy="1455835"/>
              </a:xfrm>
              <a:prstGeom prst="rect">
                <a:avLst/>
              </a:prstGeom>
            </p:spPr>
          </p:pic>
        </p:grpSp>
        <p:sp>
          <p:nvSpPr>
            <p:cNvPr id="43" name="Flecha: a la derecha 42">
              <a:extLst>
                <a:ext uri="{FF2B5EF4-FFF2-40B4-BE49-F238E27FC236}">
                  <a16:creationId xmlns:a16="http://schemas.microsoft.com/office/drawing/2014/main" id="{E9D11137-4175-44D7-A062-973868885A52}"/>
                </a:ext>
              </a:extLst>
            </p:cNvPr>
            <p:cNvSpPr/>
            <p:nvPr/>
          </p:nvSpPr>
          <p:spPr>
            <a:xfrm>
              <a:off x="2696181" y="2468039"/>
              <a:ext cx="798856" cy="488073"/>
            </a:xfrm>
            <a:prstGeom prst="rightArrow">
              <a:avLst>
                <a:gd name="adj1" fmla="val 50000"/>
                <a:gd name="adj2" fmla="val 8747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5" name="Flecha: a la derecha 44">
              <a:extLst>
                <a:ext uri="{FF2B5EF4-FFF2-40B4-BE49-F238E27FC236}">
                  <a16:creationId xmlns:a16="http://schemas.microsoft.com/office/drawing/2014/main" id="{F6E925CC-C433-4D52-A281-11543003F904}"/>
                </a:ext>
              </a:extLst>
            </p:cNvPr>
            <p:cNvSpPr/>
            <p:nvPr/>
          </p:nvSpPr>
          <p:spPr>
            <a:xfrm>
              <a:off x="5713241" y="2464466"/>
              <a:ext cx="798856" cy="488073"/>
            </a:xfrm>
            <a:prstGeom prst="rightArrow">
              <a:avLst>
                <a:gd name="adj1" fmla="val 50000"/>
                <a:gd name="adj2" fmla="val 8747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6" name="Flecha: a la derecha 45">
              <a:extLst>
                <a:ext uri="{FF2B5EF4-FFF2-40B4-BE49-F238E27FC236}">
                  <a16:creationId xmlns:a16="http://schemas.microsoft.com/office/drawing/2014/main" id="{4D28E50F-3498-429C-A9A3-873216BBE4F7}"/>
                </a:ext>
              </a:extLst>
            </p:cNvPr>
            <p:cNvSpPr/>
            <p:nvPr/>
          </p:nvSpPr>
          <p:spPr>
            <a:xfrm>
              <a:off x="8747658" y="2460570"/>
              <a:ext cx="798856" cy="488073"/>
            </a:xfrm>
            <a:prstGeom prst="rightArrow">
              <a:avLst>
                <a:gd name="adj1" fmla="val 50000"/>
                <a:gd name="adj2" fmla="val 8747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7" name="Google Shape;69;g3c8616d58db_0_7">
            <a:extLst>
              <a:ext uri="{FF2B5EF4-FFF2-40B4-BE49-F238E27FC236}">
                <a16:creationId xmlns:a16="http://schemas.microsoft.com/office/drawing/2014/main" id="{F1C9D205-0048-453E-9A74-DA82619DB3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72670" y="4797371"/>
            <a:ext cx="3879998" cy="142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s-ES" b="1" dirty="0" err="1">
                <a:solidFill>
                  <a:srgbClr val="003249"/>
                </a:solidFill>
              </a:rPr>
              <a:t>Platform</a:t>
            </a:r>
            <a:r>
              <a:rPr lang="es-ES" b="1" dirty="0">
                <a:solidFill>
                  <a:srgbClr val="003249"/>
                </a:solidFill>
              </a:rPr>
              <a:t> </a:t>
            </a:r>
            <a:r>
              <a:rPr lang="es-ES" b="1" dirty="0" err="1">
                <a:solidFill>
                  <a:srgbClr val="003249"/>
                </a:solidFill>
              </a:rPr>
              <a:t>features</a:t>
            </a:r>
            <a:endParaRPr lang="es-ES" b="1" dirty="0">
              <a:solidFill>
                <a:srgbClr val="003249"/>
              </a:solidFill>
            </a:endParaRPr>
          </a:p>
          <a:p>
            <a:pPr marL="0" lvl="0" indent="0">
              <a:spcBef>
                <a:spcPts val="0"/>
              </a:spcBef>
            </a:pPr>
            <a:r>
              <a:rPr lang="es-ES" dirty="0" err="1">
                <a:solidFill>
                  <a:srgbClr val="003249"/>
                </a:solidFill>
              </a:rPr>
              <a:t>Fully</a:t>
            </a:r>
            <a:r>
              <a:rPr lang="es-ES" dirty="0">
                <a:solidFill>
                  <a:srgbClr val="003249"/>
                </a:solidFill>
              </a:rPr>
              <a:t> </a:t>
            </a:r>
            <a:r>
              <a:rPr lang="es-ES" dirty="0" err="1">
                <a:solidFill>
                  <a:srgbClr val="003249"/>
                </a:solidFill>
              </a:rPr>
              <a:t>containerized</a:t>
            </a:r>
            <a:r>
              <a:rPr lang="es-ES" dirty="0">
                <a:solidFill>
                  <a:srgbClr val="003249"/>
                </a:solidFill>
              </a:rPr>
              <a:t> </a:t>
            </a:r>
            <a:r>
              <a:rPr lang="es-ES" dirty="0" err="1">
                <a:solidFill>
                  <a:srgbClr val="003249"/>
                </a:solidFill>
              </a:rPr>
              <a:t>submissions</a:t>
            </a:r>
            <a:r>
              <a:rPr lang="es-ES" dirty="0">
                <a:solidFill>
                  <a:srgbClr val="003249"/>
                </a:solidFill>
              </a:rPr>
              <a:t>.</a:t>
            </a:r>
          </a:p>
          <a:p>
            <a:pPr marL="0" lvl="0" indent="0">
              <a:spcBef>
                <a:spcPts val="0"/>
              </a:spcBef>
            </a:pPr>
            <a:r>
              <a:rPr lang="es-ES" dirty="0" err="1">
                <a:solidFill>
                  <a:srgbClr val="003249"/>
                </a:solidFill>
              </a:rPr>
              <a:t>Automatic</a:t>
            </a:r>
            <a:r>
              <a:rPr lang="es-ES" dirty="0">
                <a:solidFill>
                  <a:srgbClr val="003249"/>
                </a:solidFill>
              </a:rPr>
              <a:t> </a:t>
            </a:r>
            <a:r>
              <a:rPr lang="es-ES" dirty="0" err="1">
                <a:solidFill>
                  <a:srgbClr val="003249"/>
                </a:solidFill>
              </a:rPr>
              <a:t>execution</a:t>
            </a:r>
            <a:r>
              <a:rPr lang="es-ES" dirty="0">
                <a:solidFill>
                  <a:srgbClr val="003249"/>
                </a:solidFill>
              </a:rPr>
              <a:t> and </a:t>
            </a:r>
            <a:r>
              <a:rPr lang="es-ES" dirty="0" err="1">
                <a:solidFill>
                  <a:srgbClr val="003249"/>
                </a:solidFill>
              </a:rPr>
              <a:t>evaluation</a:t>
            </a:r>
            <a:r>
              <a:rPr lang="es-ES" dirty="0">
                <a:solidFill>
                  <a:srgbClr val="003249"/>
                </a:solidFill>
              </a:rPr>
              <a:t>.</a:t>
            </a:r>
          </a:p>
          <a:p>
            <a:pPr marL="0" lvl="0" indent="0">
              <a:spcBef>
                <a:spcPts val="0"/>
              </a:spcBef>
            </a:pPr>
            <a:r>
              <a:rPr lang="es-ES" dirty="0" err="1">
                <a:solidFill>
                  <a:srgbClr val="003249"/>
                </a:solidFill>
              </a:rPr>
              <a:t>Public</a:t>
            </a:r>
            <a:r>
              <a:rPr lang="es-ES" dirty="0">
                <a:solidFill>
                  <a:srgbClr val="003249"/>
                </a:solidFill>
              </a:rPr>
              <a:t> </a:t>
            </a:r>
            <a:r>
              <a:rPr lang="es-ES" dirty="0" err="1">
                <a:solidFill>
                  <a:srgbClr val="003249"/>
                </a:solidFill>
              </a:rPr>
              <a:t>leaderboard</a:t>
            </a:r>
            <a:r>
              <a:rPr lang="es-ES" dirty="0">
                <a:solidFill>
                  <a:srgbClr val="00324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4765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c8616d58db_0_7"/>
          <p:cNvSpPr txBox="1">
            <a:spLocks noGrp="1"/>
          </p:cNvSpPr>
          <p:nvPr>
            <p:ph type="title"/>
          </p:nvPr>
        </p:nvSpPr>
        <p:spPr>
          <a:xfrm>
            <a:off x="216000" y="244501"/>
            <a:ext cx="10108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en-GB" dirty="0"/>
              <a:t>AMLEC-2: Assessment process</a:t>
            </a:r>
            <a:endParaRPr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27217FF5-3395-460E-A027-22E07F68CE85}"/>
              </a:ext>
            </a:extLst>
          </p:cNvPr>
          <p:cNvSpPr/>
          <p:nvPr/>
        </p:nvSpPr>
        <p:spPr>
          <a:xfrm>
            <a:off x="216000" y="1186405"/>
            <a:ext cx="3778477" cy="3089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1800" b="1" dirty="0">
                <a:solidFill>
                  <a:schemeClr val="tx1"/>
                </a:solidFill>
              </a:rPr>
              <a:t>ACCURACY</a:t>
            </a:r>
          </a:p>
          <a:p>
            <a:pPr algn="ctr"/>
            <a:endParaRPr lang="es-ES" sz="1800" b="1" dirty="0">
              <a:solidFill>
                <a:schemeClr val="tx1"/>
              </a:solidFill>
            </a:endParaRPr>
          </a:p>
          <a:p>
            <a:pPr algn="ctr"/>
            <a:endParaRPr lang="es-ES" sz="1800" b="1" dirty="0">
              <a:solidFill>
                <a:schemeClr val="tx1"/>
              </a:solidFill>
            </a:endParaRPr>
          </a:p>
          <a:p>
            <a:pPr algn="ctr"/>
            <a:endParaRPr lang="es-ES" sz="1800" b="1" dirty="0">
              <a:solidFill>
                <a:schemeClr val="tx1"/>
              </a:solidFill>
            </a:endParaRPr>
          </a:p>
          <a:p>
            <a:pPr algn="ctr"/>
            <a:endParaRPr lang="es-ES" sz="1800" b="1" dirty="0">
              <a:solidFill>
                <a:schemeClr val="tx1"/>
              </a:solidFill>
            </a:endParaRPr>
          </a:p>
          <a:p>
            <a:pPr algn="ctr"/>
            <a:r>
              <a:rPr lang="es-ES" sz="1800" b="1" dirty="0">
                <a:solidFill>
                  <a:schemeClr val="tx1"/>
                </a:solidFill>
              </a:rPr>
              <a:t>Mean </a:t>
            </a:r>
            <a:r>
              <a:rPr lang="es-ES" sz="1800" b="1" dirty="0" err="1">
                <a:solidFill>
                  <a:schemeClr val="tx1"/>
                </a:solidFill>
              </a:rPr>
              <a:t>relative</a:t>
            </a:r>
            <a:r>
              <a:rPr lang="es-ES" sz="1800" b="1" dirty="0">
                <a:solidFill>
                  <a:schemeClr val="tx1"/>
                </a:solidFill>
              </a:rPr>
              <a:t> error (MRE)</a:t>
            </a:r>
          </a:p>
          <a:p>
            <a:pPr algn="ctr"/>
            <a:r>
              <a:rPr lang="es-ES" sz="1800" dirty="0">
                <a:solidFill>
                  <a:schemeClr val="tx1"/>
                </a:solidFill>
              </a:rPr>
              <a:t>in </a:t>
            </a:r>
            <a:r>
              <a:rPr lang="es-ES" sz="1800" dirty="0" err="1">
                <a:solidFill>
                  <a:schemeClr val="tx1"/>
                </a:solidFill>
              </a:rPr>
              <a:t>surface</a:t>
            </a:r>
            <a:r>
              <a:rPr lang="es-ES" sz="1800" dirty="0">
                <a:solidFill>
                  <a:schemeClr val="tx1"/>
                </a:solidFill>
              </a:rPr>
              <a:t> </a:t>
            </a:r>
            <a:r>
              <a:rPr lang="es-ES" sz="1800" dirty="0" err="1">
                <a:solidFill>
                  <a:schemeClr val="tx1"/>
                </a:solidFill>
              </a:rPr>
              <a:t>reflectance</a:t>
            </a:r>
            <a:r>
              <a:rPr lang="es-ES" sz="1800" dirty="0">
                <a:solidFill>
                  <a:schemeClr val="tx1"/>
                </a:solidFill>
              </a:rPr>
              <a:t> after </a:t>
            </a:r>
            <a:r>
              <a:rPr lang="es-ES" sz="1800" dirty="0" err="1">
                <a:solidFill>
                  <a:schemeClr val="tx1"/>
                </a:solidFill>
              </a:rPr>
              <a:t>atmospheric</a:t>
            </a:r>
            <a:r>
              <a:rPr lang="es-ES" sz="1800" dirty="0">
                <a:solidFill>
                  <a:schemeClr val="tx1"/>
                </a:solidFill>
              </a:rPr>
              <a:t> </a:t>
            </a:r>
            <a:r>
              <a:rPr lang="es-ES" sz="1800" dirty="0" err="1">
                <a:solidFill>
                  <a:schemeClr val="tx1"/>
                </a:solidFill>
              </a:rPr>
              <a:t>correction</a:t>
            </a:r>
            <a:r>
              <a:rPr lang="es-ES" sz="1800" dirty="0">
                <a:solidFill>
                  <a:schemeClr val="tx1"/>
                </a:solidFill>
              </a:rPr>
              <a:t> </a:t>
            </a:r>
            <a:r>
              <a:rPr lang="es-ES" sz="1800" dirty="0" err="1">
                <a:solidFill>
                  <a:schemeClr val="tx1"/>
                </a:solidFill>
              </a:rPr>
              <a:t>of</a:t>
            </a:r>
            <a:r>
              <a:rPr lang="es-ES" sz="1800" dirty="0">
                <a:solidFill>
                  <a:schemeClr val="tx1"/>
                </a:solidFill>
              </a:rPr>
              <a:t> FLEX-</a:t>
            </a:r>
            <a:r>
              <a:rPr lang="es-ES" sz="1800" dirty="0" err="1">
                <a:solidFill>
                  <a:schemeClr val="tx1"/>
                </a:solidFill>
              </a:rPr>
              <a:t>like</a:t>
            </a:r>
            <a:r>
              <a:rPr lang="es-ES" sz="1800" dirty="0">
                <a:solidFill>
                  <a:schemeClr val="tx1"/>
                </a:solidFill>
              </a:rPr>
              <a:t> data.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04AF061-563D-47C3-B467-677EB1DBC621}"/>
              </a:ext>
            </a:extLst>
          </p:cNvPr>
          <p:cNvSpPr/>
          <p:nvPr/>
        </p:nvSpPr>
        <p:spPr>
          <a:xfrm>
            <a:off x="4223430" y="1177724"/>
            <a:ext cx="3778477" cy="30894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1800" b="1" dirty="0">
                <a:solidFill>
                  <a:schemeClr val="tx1"/>
                </a:solidFill>
              </a:rPr>
              <a:t>UNCERTAINTY</a:t>
            </a:r>
          </a:p>
          <a:p>
            <a:pPr algn="ctr"/>
            <a:endParaRPr lang="es-ES" sz="1800" b="1" dirty="0">
              <a:solidFill>
                <a:schemeClr val="tx1"/>
              </a:solidFill>
            </a:endParaRPr>
          </a:p>
          <a:p>
            <a:pPr algn="ctr"/>
            <a:endParaRPr lang="es-ES" sz="1800" b="1" dirty="0">
              <a:solidFill>
                <a:schemeClr val="tx1"/>
              </a:solidFill>
            </a:endParaRPr>
          </a:p>
          <a:p>
            <a:pPr algn="ctr"/>
            <a:endParaRPr lang="es-ES" sz="1800" b="1" dirty="0">
              <a:solidFill>
                <a:schemeClr val="tx1"/>
              </a:solidFill>
            </a:endParaRPr>
          </a:p>
          <a:p>
            <a:pPr algn="ctr"/>
            <a:endParaRPr lang="es-ES" sz="1800" b="1" dirty="0">
              <a:solidFill>
                <a:schemeClr val="tx1"/>
              </a:solidFill>
            </a:endParaRPr>
          </a:p>
          <a:p>
            <a:pPr algn="ctr"/>
            <a:r>
              <a:rPr lang="es-ES" sz="1800" b="1" dirty="0">
                <a:solidFill>
                  <a:schemeClr val="tx1"/>
                </a:solidFill>
              </a:rPr>
              <a:t>Mean Absolute </a:t>
            </a:r>
            <a:r>
              <a:rPr lang="es-ES" sz="1800" b="1" dirty="0" err="1">
                <a:solidFill>
                  <a:schemeClr val="tx1"/>
                </a:solidFill>
              </a:rPr>
              <a:t>Calibration</a:t>
            </a:r>
            <a:r>
              <a:rPr lang="es-ES" sz="1800" b="1" dirty="0">
                <a:solidFill>
                  <a:schemeClr val="tx1"/>
                </a:solidFill>
              </a:rPr>
              <a:t> Error (MACE)</a:t>
            </a:r>
          </a:p>
          <a:p>
            <a:pPr algn="ctr"/>
            <a:r>
              <a:rPr lang="es-ES" sz="1800" dirty="0" err="1">
                <a:solidFill>
                  <a:schemeClr val="tx1"/>
                </a:solidFill>
              </a:rPr>
              <a:t>Self-awareness</a:t>
            </a:r>
            <a:r>
              <a:rPr lang="es-ES" sz="1800" dirty="0">
                <a:solidFill>
                  <a:schemeClr val="tx1"/>
                </a:solidFill>
              </a:rPr>
              <a:t> </a:t>
            </a:r>
            <a:r>
              <a:rPr lang="es-ES" sz="1800" dirty="0" err="1">
                <a:solidFill>
                  <a:schemeClr val="tx1"/>
                </a:solidFill>
              </a:rPr>
              <a:t>check</a:t>
            </a:r>
            <a:r>
              <a:rPr lang="es-ES" sz="1800" dirty="0">
                <a:solidFill>
                  <a:schemeClr val="tx1"/>
                </a:solidFill>
              </a:rPr>
              <a:t>: </a:t>
            </a:r>
            <a:r>
              <a:rPr lang="es-ES" sz="1800" dirty="0" err="1">
                <a:solidFill>
                  <a:schemeClr val="tx1"/>
                </a:solidFill>
              </a:rPr>
              <a:t>does</a:t>
            </a:r>
            <a:r>
              <a:rPr lang="es-ES" sz="1800" dirty="0">
                <a:solidFill>
                  <a:schemeClr val="tx1"/>
                </a:solidFill>
              </a:rPr>
              <a:t> </a:t>
            </a:r>
            <a:r>
              <a:rPr lang="es-ES" sz="1800" dirty="0" err="1">
                <a:solidFill>
                  <a:schemeClr val="tx1"/>
                </a:solidFill>
              </a:rPr>
              <a:t>the</a:t>
            </a:r>
            <a:r>
              <a:rPr lang="es-ES" sz="1800" dirty="0">
                <a:solidFill>
                  <a:schemeClr val="tx1"/>
                </a:solidFill>
              </a:rPr>
              <a:t> </a:t>
            </a:r>
            <a:r>
              <a:rPr lang="es-ES" sz="1800" dirty="0" err="1">
                <a:solidFill>
                  <a:schemeClr val="tx1"/>
                </a:solidFill>
              </a:rPr>
              <a:t>model</a:t>
            </a:r>
            <a:r>
              <a:rPr lang="es-ES" sz="1800" dirty="0">
                <a:solidFill>
                  <a:schemeClr val="tx1"/>
                </a:solidFill>
              </a:rPr>
              <a:t> </a:t>
            </a:r>
            <a:r>
              <a:rPr lang="es-ES" sz="1800" dirty="0" err="1">
                <a:solidFill>
                  <a:schemeClr val="tx1"/>
                </a:solidFill>
              </a:rPr>
              <a:t>know</a:t>
            </a:r>
            <a:r>
              <a:rPr lang="es-ES" sz="1800" dirty="0">
                <a:solidFill>
                  <a:schemeClr val="tx1"/>
                </a:solidFill>
              </a:rPr>
              <a:t> </a:t>
            </a:r>
            <a:r>
              <a:rPr lang="es-ES" sz="1800" dirty="0" err="1">
                <a:solidFill>
                  <a:schemeClr val="tx1"/>
                </a:solidFill>
              </a:rPr>
              <a:t>when</a:t>
            </a:r>
            <a:r>
              <a:rPr lang="es-ES" sz="1800" dirty="0">
                <a:solidFill>
                  <a:schemeClr val="tx1"/>
                </a:solidFill>
              </a:rPr>
              <a:t> </a:t>
            </a:r>
            <a:r>
              <a:rPr lang="es-ES" sz="1800" dirty="0" err="1">
                <a:solidFill>
                  <a:schemeClr val="tx1"/>
                </a:solidFill>
              </a:rPr>
              <a:t>it’s</a:t>
            </a:r>
            <a:r>
              <a:rPr lang="es-ES" sz="1800" dirty="0">
                <a:solidFill>
                  <a:schemeClr val="tx1"/>
                </a:solidFill>
              </a:rPr>
              <a:t> </a:t>
            </a:r>
            <a:r>
              <a:rPr lang="es-ES" sz="1800" dirty="0" err="1">
                <a:solidFill>
                  <a:schemeClr val="tx1"/>
                </a:solidFill>
              </a:rPr>
              <a:t>wrong</a:t>
            </a:r>
            <a:r>
              <a:rPr lang="es-ES" sz="1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BAD5D900-B223-4F2F-83A9-576A87BD2790}"/>
              </a:ext>
            </a:extLst>
          </p:cNvPr>
          <p:cNvSpPr/>
          <p:nvPr/>
        </p:nvSpPr>
        <p:spPr>
          <a:xfrm>
            <a:off x="8230861" y="1177724"/>
            <a:ext cx="3778477" cy="30894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1800" b="1" dirty="0">
                <a:solidFill>
                  <a:schemeClr val="tx1"/>
                </a:solidFill>
              </a:rPr>
              <a:t>EFFICIENCY</a:t>
            </a:r>
          </a:p>
          <a:p>
            <a:pPr algn="ctr"/>
            <a:endParaRPr lang="es-ES" sz="1800" b="1" dirty="0">
              <a:solidFill>
                <a:schemeClr val="tx1"/>
              </a:solidFill>
            </a:endParaRPr>
          </a:p>
          <a:p>
            <a:pPr algn="ctr"/>
            <a:endParaRPr lang="es-ES" sz="1800" b="1" dirty="0">
              <a:solidFill>
                <a:schemeClr val="tx1"/>
              </a:solidFill>
            </a:endParaRPr>
          </a:p>
          <a:p>
            <a:pPr algn="ctr"/>
            <a:endParaRPr lang="es-ES" sz="1800" b="1" dirty="0">
              <a:solidFill>
                <a:schemeClr val="tx1"/>
              </a:solidFill>
            </a:endParaRPr>
          </a:p>
          <a:p>
            <a:pPr algn="ctr"/>
            <a:endParaRPr lang="es-ES" sz="1800" b="1" dirty="0">
              <a:solidFill>
                <a:schemeClr val="tx1"/>
              </a:solidFill>
            </a:endParaRPr>
          </a:p>
          <a:p>
            <a:pPr algn="ctr"/>
            <a:r>
              <a:rPr lang="es-ES" sz="1800" b="1" dirty="0" err="1">
                <a:solidFill>
                  <a:schemeClr val="tx1"/>
                </a:solidFill>
              </a:rPr>
              <a:t>Runtime</a:t>
            </a:r>
            <a:endParaRPr lang="es-ES" sz="1800" b="1" dirty="0">
              <a:solidFill>
                <a:schemeClr val="tx1"/>
              </a:solidFill>
            </a:endParaRPr>
          </a:p>
          <a:p>
            <a:pPr algn="ctr"/>
            <a:r>
              <a:rPr lang="es-ES" sz="1800" dirty="0" err="1">
                <a:solidFill>
                  <a:schemeClr val="tx1"/>
                </a:solidFill>
              </a:rPr>
              <a:t>Critical</a:t>
            </a:r>
            <a:r>
              <a:rPr lang="es-ES" sz="1800" dirty="0">
                <a:solidFill>
                  <a:schemeClr val="tx1"/>
                </a:solidFill>
              </a:rPr>
              <a:t> </a:t>
            </a:r>
            <a:r>
              <a:rPr lang="es-ES" sz="1800" dirty="0" err="1">
                <a:solidFill>
                  <a:schemeClr val="tx1"/>
                </a:solidFill>
              </a:rPr>
              <a:t>for</a:t>
            </a:r>
            <a:r>
              <a:rPr lang="es-ES" sz="1800" dirty="0">
                <a:solidFill>
                  <a:schemeClr val="tx1"/>
                </a:solidFill>
              </a:rPr>
              <a:t> </a:t>
            </a:r>
            <a:r>
              <a:rPr lang="es-ES" sz="1800" dirty="0" err="1">
                <a:solidFill>
                  <a:schemeClr val="tx1"/>
                </a:solidFill>
              </a:rPr>
              <a:t>operational</a:t>
            </a:r>
            <a:r>
              <a:rPr lang="es-ES" sz="1800" dirty="0">
                <a:solidFill>
                  <a:schemeClr val="tx1"/>
                </a:solidFill>
              </a:rPr>
              <a:t> </a:t>
            </a:r>
            <a:r>
              <a:rPr lang="es-ES" sz="1800" dirty="0" err="1">
                <a:solidFill>
                  <a:schemeClr val="tx1"/>
                </a:solidFill>
              </a:rPr>
              <a:t>satellite</a:t>
            </a:r>
            <a:r>
              <a:rPr lang="es-ES" sz="1800" dirty="0">
                <a:solidFill>
                  <a:schemeClr val="tx1"/>
                </a:solidFill>
              </a:rPr>
              <a:t> data </a:t>
            </a:r>
            <a:r>
              <a:rPr lang="es-ES" sz="1800" dirty="0" err="1">
                <a:solidFill>
                  <a:schemeClr val="tx1"/>
                </a:solidFill>
              </a:rPr>
              <a:t>processing</a:t>
            </a:r>
            <a:r>
              <a:rPr lang="es-ES" sz="1800" dirty="0">
                <a:solidFill>
                  <a:schemeClr val="tx1"/>
                </a:solidFill>
              </a:rPr>
              <a:t>.</a:t>
            </a:r>
          </a:p>
          <a:p>
            <a:pPr algn="r"/>
            <a:endParaRPr lang="es-ES" sz="1600" dirty="0">
              <a:solidFill>
                <a:schemeClr val="tx1"/>
              </a:solidFill>
            </a:endParaRPr>
          </a:p>
          <a:p>
            <a:pPr algn="r"/>
            <a:r>
              <a:rPr lang="es-ES" sz="1600" dirty="0" err="1">
                <a:solidFill>
                  <a:schemeClr val="tx1"/>
                </a:solidFill>
              </a:rPr>
              <a:t>Measured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on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platform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execution</a:t>
            </a:r>
            <a:r>
              <a:rPr lang="es-ES" sz="16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B84EF73-C7F2-4DE0-BF8C-C8E157BEF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427" y="1668475"/>
            <a:ext cx="1011622" cy="101162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0945AF0-6116-4254-A1EE-CE4327E76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6857" y="1668475"/>
            <a:ext cx="1011622" cy="101162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14CA488-239B-4BC3-8398-D972205933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652" b="14979"/>
          <a:stretch/>
        </p:blipFill>
        <p:spPr>
          <a:xfrm>
            <a:off x="9636135" y="1668475"/>
            <a:ext cx="967927" cy="1011622"/>
          </a:xfrm>
          <a:prstGeom prst="rect">
            <a:avLst/>
          </a:prstGeom>
        </p:spPr>
      </p:pic>
      <p:sp>
        <p:nvSpPr>
          <p:cNvPr id="12" name="Google Shape;69;g3c8616d58db_0_7">
            <a:extLst>
              <a:ext uri="{FF2B5EF4-FFF2-40B4-BE49-F238E27FC236}">
                <a16:creationId xmlns:a16="http://schemas.microsoft.com/office/drawing/2014/main" id="{CA033DDA-2EB0-418E-A6FC-56C2EF7BE8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9600" y="4439920"/>
            <a:ext cx="11764800" cy="180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s-ES" b="1" dirty="0">
                <a:solidFill>
                  <a:schemeClr val="tx1"/>
                </a:solidFill>
              </a:rPr>
              <a:t>Ranking </a:t>
            </a:r>
            <a:r>
              <a:rPr lang="es-ES" b="1" dirty="0" err="1">
                <a:solidFill>
                  <a:schemeClr val="tx1"/>
                </a:solidFill>
              </a:rPr>
              <a:t>procedure</a:t>
            </a:r>
            <a:endParaRPr lang="es-ES" b="1" dirty="0">
              <a:solidFill>
                <a:schemeClr val="tx1"/>
              </a:solidFill>
            </a:endParaRP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Metric Ranking</a:t>
            </a:r>
            <a:r>
              <a:rPr lang="en-US" dirty="0">
                <a:solidFill>
                  <a:schemeClr val="tx1"/>
                </a:solidFill>
              </a:rPr>
              <a:t>: For each track </a:t>
            </a:r>
            <a:r>
              <a:rPr lang="en-US" sz="1600" dirty="0">
                <a:solidFill>
                  <a:schemeClr val="tx1"/>
                </a:solidFill>
              </a:rPr>
              <a:t>(interpolation/extrapolation)</a:t>
            </a:r>
            <a:r>
              <a:rPr lang="en-US" dirty="0">
                <a:solidFill>
                  <a:schemeClr val="tx1"/>
                </a:solidFill>
              </a:rPr>
              <a:t>, submissions are ranked separately on each metric. Ties receive the average rank.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Track Score</a:t>
            </a:r>
            <a:r>
              <a:rPr lang="en-US" dirty="0">
                <a:solidFill>
                  <a:schemeClr val="tx1"/>
                </a:solidFill>
              </a:rPr>
              <a:t>: Ranks are combined using a weighted average: 0.5 (accuracy), 0.3 (runtime), 0.2 (uncertainty).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Final Score</a:t>
            </a:r>
            <a:r>
              <a:rPr lang="en-US" dirty="0">
                <a:solidFill>
                  <a:schemeClr val="tx1"/>
                </a:solidFill>
              </a:rPr>
              <a:t>: Weighted average of track scores, prioritizing interpolation (0.65) over extrapolation (0.35).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06342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1166</Words>
  <Application>Microsoft Office PowerPoint</Application>
  <PresentationFormat>Personalizado</PresentationFormat>
  <Paragraphs>235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Verdana</vt:lpstr>
      <vt:lpstr>Wingdings</vt:lpstr>
      <vt:lpstr>ESA_Presentation_CLEAR</vt:lpstr>
      <vt:lpstr>Presentación de PowerPoint</vt:lpstr>
      <vt:lpstr>Atmospheric radiative transfer models</vt:lpstr>
      <vt:lpstr>Surrogate modeling: Emulators</vt:lpstr>
      <vt:lpstr>AMLEC-1: Challenge overview</vt:lpstr>
      <vt:lpstr>AMLEC-1: Results</vt:lpstr>
      <vt:lpstr>AMLEC-1: Lessons learned &amp; path to AMLEC-2</vt:lpstr>
      <vt:lpstr>AMLEC-2: FLEX mission scenario</vt:lpstr>
      <vt:lpstr>AMLEC-2: Workflow for participants</vt:lpstr>
      <vt:lpstr>AMLEC-2: Assessment process</vt:lpstr>
      <vt:lpstr>AMLEC-2: Planning and status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Ulla</dc:creator>
  <cp:lastModifiedBy>Usuario</cp:lastModifiedBy>
  <cp:revision>79</cp:revision>
  <dcterms:created xsi:type="dcterms:W3CDTF">2026-02-06T10:02:23Z</dcterms:created>
  <dcterms:modified xsi:type="dcterms:W3CDTF">2026-02-26T16:35:37Z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user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2020-08-04T22:00:00Z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