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85" r:id="rId2"/>
    <p:sldId id="38660" r:id="rId3"/>
    <p:sldId id="38662" r:id="rId4"/>
    <p:sldId id="38535" r:id="rId5"/>
    <p:sldId id="38663" r:id="rId6"/>
    <p:sldId id="38670" r:id="rId7"/>
    <p:sldId id="38671" r:id="rId8"/>
    <p:sldId id="38546" r:id="rId9"/>
    <p:sldId id="38632" r:id="rId10"/>
    <p:sldId id="38668" r:id="rId11"/>
    <p:sldId id="38669" r:id="rId12"/>
    <p:sldId id="38665" r:id="rId13"/>
    <p:sldId id="38672" r:id="rId14"/>
    <p:sldId id="38675" r:id="rId15"/>
    <p:sldId id="38677" r:id="rId16"/>
    <p:sldId id="38676" r:id="rId17"/>
    <p:sldId id="38678" r:id="rId18"/>
    <p:sldId id="38666" r:id="rId19"/>
    <p:sldId id="38674" r:id="rId20"/>
    <p:sldId id="268" r:id="rId21"/>
    <p:sldId id="269" r:id="rId22"/>
    <p:sldId id="38556" r:id="rId23"/>
    <p:sldId id="38664" r:id="rId24"/>
    <p:sldId id="282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70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B72AD"/>
    <a:srgbClr val="FE7E00"/>
    <a:srgbClr val="FF3399"/>
    <a:srgbClr val="D9117E"/>
    <a:srgbClr val="5DC1FF"/>
    <a:srgbClr val="37B0FB"/>
    <a:srgbClr val="009AD0"/>
    <a:srgbClr val="94B333"/>
    <a:srgbClr val="BE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84" y="252"/>
      </p:cViewPr>
      <p:guideLst>
        <p:guide orient="horz" pos="2184"/>
        <p:guide pos="70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5" d="100"/>
          <a:sy n="75" d="100"/>
        </p:scale>
        <p:origin x="1911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3CC217A-F9D7-47C3-B542-AAA915BA41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7CD6EC-38D3-4F9F-824F-27FD60C73D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980D6-5DF0-463D-BFB7-BC7EA5530348}" type="datetimeFigureOut">
              <a:rPr lang="de-DE" smtClean="0"/>
              <a:t>05.03.2026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3B72A2-2A97-46A2-B0E6-3DFA689BB9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749A1E-B8C3-415F-AC4C-200E5AD788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9C69D-BBB7-4804-A517-DD8710202B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584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35C94-B646-4D4D-A5E3-882C7E78FF5D}" type="datetimeFigureOut">
              <a:rPr lang="de-DE" smtClean="0"/>
              <a:t>05.03.2026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8433A-3D12-444A-8A1F-2969B3EF30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61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82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5735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Hot </a:t>
            </a:r>
            <a:r>
              <a:rPr lang="de-DE" dirty="0" err="1"/>
              <a:t>potato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Emiliano</a:t>
            </a:r>
          </a:p>
          <a:p>
            <a:pPr marL="171450" indent="-171450">
              <a:buFontTx/>
              <a:buChar char="-"/>
            </a:pPr>
            <a:r>
              <a:rPr lang="de-DE" dirty="0"/>
              <a:t>L1 </a:t>
            </a:r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issue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DESIS</a:t>
            </a:r>
          </a:p>
          <a:p>
            <a:pPr marL="171450" indent="-171450">
              <a:buFontTx/>
              <a:buChar char="-"/>
            </a:pPr>
            <a:r>
              <a:rPr lang="de-DE" dirty="0"/>
              <a:t>Problem </a:t>
            </a:r>
            <a:r>
              <a:rPr lang="de-DE" dirty="0" err="1"/>
              <a:t>coming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TOA, not a </a:t>
            </a:r>
            <a:r>
              <a:rPr lang="de-DE" dirty="0" err="1"/>
              <a:t>problem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ATM </a:t>
            </a:r>
            <a:r>
              <a:rPr lang="de-DE" dirty="0" err="1"/>
              <a:t>correction</a:t>
            </a:r>
            <a:r>
              <a:rPr lang="de-DE" dirty="0"/>
              <a:t> – </a:t>
            </a:r>
            <a:r>
              <a:rPr lang="de-DE" dirty="0" err="1"/>
              <a:t>deviation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RADCALNET</a:t>
            </a:r>
          </a:p>
          <a:p>
            <a:pPr marL="171450" indent="-171450">
              <a:buFontTx/>
              <a:buChar char="-"/>
            </a:pPr>
            <a:r>
              <a:rPr lang="de-DE" dirty="0"/>
              <a:t>Not </a:t>
            </a:r>
            <a:r>
              <a:rPr lang="de-DE" dirty="0" err="1"/>
              <a:t>systematic</a:t>
            </a:r>
            <a:r>
              <a:rPr lang="de-DE" dirty="0"/>
              <a:t> –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scenes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not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effect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Unclear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  <a:p>
            <a:pPr marL="0" indent="0">
              <a:buFontTx/>
              <a:buNone/>
            </a:pPr>
            <a:r>
              <a:rPr lang="de-DE" dirty="0"/>
              <a:t>Emiliano:</a:t>
            </a:r>
          </a:p>
          <a:p>
            <a:pPr marL="0" indent="0">
              <a:buFontTx/>
              <a:buNone/>
            </a:pPr>
            <a:r>
              <a:rPr lang="de-DE" dirty="0"/>
              <a:t>Below 480 not so </a:t>
            </a:r>
            <a:r>
              <a:rPr lang="de-DE" dirty="0" err="1"/>
              <a:t>much</a:t>
            </a:r>
            <a:r>
              <a:rPr lang="de-DE" dirty="0"/>
              <a:t> reliable – </a:t>
            </a:r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difficult</a:t>
            </a:r>
            <a:r>
              <a:rPr lang="de-DE" dirty="0"/>
              <a:t>, </a:t>
            </a:r>
            <a:r>
              <a:rPr lang="de-DE" dirty="0" err="1"/>
              <a:t>previously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was </a:t>
            </a:r>
            <a:r>
              <a:rPr lang="de-DE" dirty="0" err="1"/>
              <a:t>degrading</a:t>
            </a:r>
            <a:r>
              <a:rPr lang="de-DE" dirty="0"/>
              <a:t>,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stopped</a:t>
            </a:r>
            <a:endParaRPr lang="de-DE" dirty="0"/>
          </a:p>
          <a:p>
            <a:pPr marL="0" indent="0">
              <a:buFontTx/>
              <a:buNone/>
            </a:pPr>
            <a:r>
              <a:rPr lang="de-DE" dirty="0"/>
              <a:t>First 6 bands </a:t>
            </a:r>
            <a:r>
              <a:rPr lang="de-DE" dirty="0" err="1"/>
              <a:t>careful</a:t>
            </a:r>
            <a:endParaRPr lang="de-DE" dirty="0"/>
          </a:p>
          <a:p>
            <a:pPr marL="0" indent="0">
              <a:buFontTx/>
              <a:buNone/>
            </a:pP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6777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6CD5ED-DD47-44F0-990C-90E12BE540E2}" type="slidenum">
              <a:rPr lang="de-DE" altLang="de-DE" sz="1200"/>
              <a:pPr eaLnBrk="1" hangingPunct="1">
                <a:spcBef>
                  <a:spcPct val="0"/>
                </a:spcBef>
              </a:pPr>
              <a:t>23</a:t>
            </a:fld>
            <a:endParaRPr lang="de-DE" altLang="de-DE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5407"/>
            <a:ext cx="5438748" cy="4467470"/>
          </a:xfrm>
          <a:noFill/>
        </p:spPr>
        <p:txBody>
          <a:bodyPr/>
          <a:lstStyle/>
          <a:p>
            <a:pPr eaLnBrk="1" hangingPunct="1"/>
            <a:endParaRPr lang="de-DE" altLang="de-DE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92B943-63E8-4E1E-B31E-5FE386090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3809454"/>
            <a:ext cx="9697665" cy="1141439"/>
          </a:xfr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323750"/>
            <a:ext cx="9541821" cy="3221856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Add title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B16576-B954-4493-9E58-E9C5386E8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58F85F-E39F-6DF2-648B-F85C48FB19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76295D-E20E-919F-946F-82E3A703EF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25599" y="6544800"/>
            <a:ext cx="7156425" cy="257774"/>
          </a:xfrm>
        </p:spPr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199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1C20BEF9-F6A4-4E18-813E-7C7A4A89EFB4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51400423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FA15C25-778F-45D2-A70E-06F46D1BF03A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</a:t>
            </a:r>
            <a:r>
              <a:rPr lang="de-DE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endParaRPr lang="de-D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CAA27B-59B5-D915-6398-75A94668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22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5A43E47-9416-3DCC-8243-87AE52AE2064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0EB41DB-513E-D1FC-EB6E-F88FF4034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420EE52-882B-A637-C5E2-47028BC68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1313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4EDC0B4-4839-D67D-DEEC-401133DF66D9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560AFC3-57D0-F888-0409-6E4AE04E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graphicFrame>
        <p:nvGraphicFramePr>
          <p:cNvPr id="5" name="Tabellenplatzhalter 7">
            <a:extLst>
              <a:ext uri="{FF2B5EF4-FFF2-40B4-BE49-F238E27FC236}">
                <a16:creationId xmlns:a16="http://schemas.microsoft.com/office/drawing/2014/main" id="{0D05A9C7-78D0-EE06-3C91-0B44CAD5C348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73544782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414B1055-33F2-706A-B987-AD219F01C4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64DEE5FA-1A0F-5F55-0896-0246BC7D6F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EC8C11A2-D458-BDE8-F2BF-ADAFB4188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6806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3B56E86-EFEB-4205-AA4A-9F3E82413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3803209"/>
            <a:ext cx="9697665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lnSpc>
                <a:spcPct val="100000"/>
              </a:lnSpc>
              <a:spcBef>
                <a:spcPts val="1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Add title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4066C5-F371-4079-BEC5-D83B78D0C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C05F074-4978-BB63-F797-D5FCF9961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09CECA-60EA-35F9-5F27-CF64A7C89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685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>
            <a:extLst>
              <a:ext uri="{FF2B5EF4-FFF2-40B4-BE49-F238E27FC236}">
                <a16:creationId xmlns:a16="http://schemas.microsoft.com/office/drawing/2014/main" id="{AF35D6C1-0699-3B81-DD6A-0016F7A8D7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TITLe</a:t>
            </a:r>
            <a:endParaRPr lang="de-DE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5FBA6571-CE1B-47EB-8C1E-D5A1391EA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32C7237-52B1-CB5D-D118-2836DC556EC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F1FF6555-F43F-4F6F-8557-7775ED911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600966" y="3917193"/>
            <a:ext cx="4388725" cy="262943"/>
          </a:xfrm>
        </p:spPr>
        <p:txBody>
          <a:bodyPr lIns="0" tIns="54000" rIns="0" bIns="54000">
            <a:sp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4226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4300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263446-0FBB-7B9F-7376-C85F4725E6D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9630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BB571AC-F556-C50A-DAD2-4638503AA73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43C99AA0-30B9-CB68-5447-173C21DF9A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066055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E5E99BBD-0EE1-272A-B9CD-BB38CD6536A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9"/>
            <a:ext cx="5156200" cy="477389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160246-4126-D54D-D8F2-4EA41312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2E4B575B-830B-4042-B5E3-854ED6742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0475" y="6261682"/>
            <a:ext cx="5156200" cy="262943"/>
          </a:xfrm>
        </p:spPr>
        <p:txBody>
          <a:bodyPr lIns="0" tIns="54000" rIns="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5126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B0949BCE-540C-4310-9432-ECBCD4F9E8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C8D3D5-3F24-32BA-B9E4-6239FD09AAD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4738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A1BCFDDC-E704-4456-842B-CA12D08661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38C3D2-DF70-153A-B8DF-4CECDC0728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3D74F0FA-8F68-4378-8DBC-19E1F6A0E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8D0D31E6-199E-4219-A707-84C3133E30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4979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3B652E60-BB22-4CDC-B46E-3983789A55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14637" y="4687047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004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F87A75-3F72-6661-3C8C-5F55ECF6EF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1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TITLe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3246B2-203D-4635-9023-C83C1FB1E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2C564B2-3B65-9088-DFD7-AB7EDE92BA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48B4FDF-C91E-4E63-9070-D94BAC1B27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600966" y="3917193"/>
            <a:ext cx="4388725" cy="262943"/>
          </a:xfrm>
        </p:spPr>
        <p:txBody>
          <a:bodyPr lIns="0" tIns="54000" rIns="0" bIns="54000">
            <a:sp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450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6FFF96C-003A-2C95-0C20-6A5ECF67AE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82C0F5C3-8222-0817-ECCA-D675DF1CE7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A4678D57-D387-497F-BE8F-CC4BED8016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5400000">
            <a:off x="9180145" y="3945152"/>
            <a:ext cx="4896003" cy="262943"/>
          </a:xfrm>
        </p:spPr>
        <p:txBody>
          <a:bodyPr lIns="54000" tIns="54000" rIns="54000" bIns="54000">
            <a:spAutoFit/>
          </a:bodyPr>
          <a:lstStyle>
            <a:lvl1pPr marL="0" indent="0" algn="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Bildquelle hier angeben</a:t>
            </a:r>
          </a:p>
        </p:txBody>
      </p:sp>
    </p:spTree>
    <p:extLst>
      <p:ext uri="{BB962C8B-B14F-4D97-AF65-F5344CB8AC3E}">
        <p14:creationId xmlns:p14="http://schemas.microsoft.com/office/powerpoint/2010/main" val="74391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1EFB8F-681F-B958-6016-DE1F84F28F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9577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0D3ABB45-EB62-4087-B3EF-39BEE25E708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562190330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3D336417-AA09-48C9-BDF2-558668A9C82D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</a:t>
            </a:r>
            <a:r>
              <a:rPr lang="de-DE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endParaRPr lang="de-D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407347F-35E4-52BE-8323-09918044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0633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6133B2B-12C4-FE1C-E575-FCC33EDD08E8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C0A269-0A22-1F24-8A6F-92CF83B25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D6C117F-FFC7-BDD4-24D7-796BC82D0E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A68C062-180C-99B8-FA50-EA5C79290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0473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D7E6995-96CC-3982-D5B2-C86FEE3250A0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4835C53-91E7-6F9B-B923-BC1D5AC13F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B2529C76-0D8A-EF87-45E6-0ADDE5F1D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1F05D1-9FC5-816E-FCE9-742956FC2E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2" name="Titel 4">
            <a:extLst>
              <a:ext uri="{FF2B5EF4-FFF2-40B4-BE49-F238E27FC236}">
                <a16:creationId xmlns:a16="http://schemas.microsoft.com/office/drawing/2014/main" id="{E6EC0CBA-DCD5-B2B0-E997-0F914B7AC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graphicFrame>
        <p:nvGraphicFramePr>
          <p:cNvPr id="13" name="Tabellenplatzhalter 7">
            <a:extLst>
              <a:ext uri="{FF2B5EF4-FFF2-40B4-BE49-F238E27FC236}">
                <a16:creationId xmlns:a16="http://schemas.microsoft.com/office/drawing/2014/main" id="{E4A06E74-DBC5-BFB5-A583-5D6E319BBD46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95061288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267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1DD6DF-B176-485D-B01F-0D026F51E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6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3803208"/>
            <a:ext cx="9697665" cy="1141439"/>
          </a:xfrm>
          <a:solidFill>
            <a:srgbClr val="BE9600">
              <a:alpha val="80000"/>
            </a:srgb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Add title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79A18D-BDEC-4A1A-B4E8-0BBF0FB0AB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338560D-8EC4-B53A-7006-5B5A972DC7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945"/>
            <a:ext cx="4114800" cy="257774"/>
          </a:xfrm>
        </p:spPr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02EDA2-8AA2-0466-B051-008CD77640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3366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29A4717-2733-B1CC-C548-EE7EB957DA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rgbClr val="BE9600">
              <a:alpha val="80000"/>
            </a:srgb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TITLe</a:t>
            </a: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24BD797-BDE4-4F8B-BD63-88445F304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C9E1831-352F-2D39-ACE5-21BCE2855B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320569E-7EBB-42F9-B989-19AC2BA590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600966" y="3917193"/>
            <a:ext cx="4388725" cy="262943"/>
          </a:xfrm>
        </p:spPr>
        <p:txBody>
          <a:bodyPr lIns="0" tIns="54000" rIns="0" bIns="54000">
            <a:sp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528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3392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07BD53-6A79-8877-2BE1-B0C49A39BD9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6290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4" y="2095625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8187CB7-2C33-1C03-52A8-8996E6753E4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56228A2-CAF9-B1A1-1C97-DA91AB6BED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066055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CA1CEBC5-E31D-F865-99F9-F5B2C3A4B1C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9"/>
            <a:ext cx="5156200" cy="477389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1A145E-844F-C173-0E1A-4D5807A9AB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20E4FEBA-B0DE-4B79-99F8-C969B4E3A9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0475" y="6261682"/>
            <a:ext cx="5156200" cy="262943"/>
          </a:xfrm>
        </p:spPr>
        <p:txBody>
          <a:bodyPr lIns="0" tIns="54000" rIns="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35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627200"/>
            <a:ext cx="10801349" cy="4895850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8553450" cy="257774"/>
          </a:xfrm>
        </p:spPr>
        <p:txBody>
          <a:bodyPr/>
          <a:lstStyle/>
          <a:p>
            <a:r>
              <a:rPr lang="en-GB" dirty="0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574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59E7F815-FED3-4D8F-9D9B-35CCAF3B26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093030-8FCB-CEE5-FAC4-DF786DEBF90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3013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9D0FAF78-2A5F-4E8E-B1EE-D7C4255495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09EDA4-178A-19BE-891D-96E3D2B19D2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C4CA3CBF-84EB-43B9-A448-AE66CF1B19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8648652F-2A78-4696-BEDF-2827E67835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4979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4D0E809D-C311-4031-A613-368FF399A7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14637" y="4687047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47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05F4847-2276-AAFB-108E-DBA5E7360C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7BE329DB-A001-C66F-6040-0E345285523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35316FE-8476-4572-87B2-B715CCF583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5400000">
            <a:off x="9180145" y="3945152"/>
            <a:ext cx="4896003" cy="262943"/>
          </a:xfrm>
        </p:spPr>
        <p:txBody>
          <a:bodyPr lIns="54000" tIns="54000" rIns="54000" bIns="54000">
            <a:spAutoFit/>
          </a:bodyPr>
          <a:lstStyle>
            <a:lvl1pPr marL="0" indent="0" algn="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1654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0E2FA4-B336-450E-D6C0-FA99C883B4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7354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7" name="Tabellenplatzhalter 7">
            <a:extLst>
              <a:ext uri="{FF2B5EF4-FFF2-40B4-BE49-F238E27FC236}">
                <a16:creationId xmlns:a16="http://schemas.microsoft.com/office/drawing/2014/main" id="{215C28A5-80CD-4F42-9C77-C690E11449E6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926700702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598141AE-B519-4BF8-86A2-54973B0ADDE5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</a:t>
            </a:r>
            <a:r>
              <a:rPr lang="de-DE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endParaRPr lang="de-D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75B4983-3911-6B34-D420-98DD812B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4166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14E77E2-5257-225C-6093-789249091B84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1913AF20-2093-81B8-D3CF-3988C0D0E2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601CA69-20CF-6A99-B9FF-A1A445743A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9AA2D8C-E67C-1DBB-33C4-8FC8AE2C9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41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0B2BD55-0944-2EB8-30AE-4EC0EBD1C778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8E332830-1B76-0834-BFD4-B0A738EACD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392DD0-9A3C-88DC-7FA4-612131847E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8A8560D2-D042-38FC-1DF9-D8044861589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023C8A-8B07-0D4C-F346-2C1B9789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graphicFrame>
        <p:nvGraphicFramePr>
          <p:cNvPr id="13" name="Tabellenplatzhalter 7">
            <a:extLst>
              <a:ext uri="{FF2B5EF4-FFF2-40B4-BE49-F238E27FC236}">
                <a16:creationId xmlns:a16="http://schemas.microsoft.com/office/drawing/2014/main" id="{C345DDFB-6457-0140-C751-BBDEB3109C3B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88028885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725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/Fullscreen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C2226DF2-778A-4612-9F78-6765D18406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1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87F97911-DA70-4C70-822A-1814FBD79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7EBD16-097C-4A05-9018-8E300558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D7813AC-780E-0FEE-8DD2-961C8464CAC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8395D497-4BD0-4044-AB65-1F72BFD0F1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5400000">
            <a:off x="9347327" y="3965472"/>
            <a:ext cx="4896003" cy="262943"/>
          </a:xfrm>
        </p:spPr>
        <p:txBody>
          <a:bodyPr lIns="54000" tIns="54000" rIns="54000" bIns="54000">
            <a:spAutoFit/>
          </a:bodyPr>
          <a:lstStyle>
            <a:lvl1pPr marL="0" indent="0" algn="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2057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4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783FE90B-8144-4EE7-83DD-1BF890852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E07709-F5D6-04F5-13BA-175ED85264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524625"/>
            <a:ext cx="5002948" cy="278094"/>
          </a:xfrm>
        </p:spPr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043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E99B02-7125-B0DB-A965-82CB442B29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169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A67A15-EB3D-B357-6153-033E99D34267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951DB75-C581-BF8A-0FC7-DF33D2FBE0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066055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2C0EA8B-EF64-0432-2FB0-872635D2E4F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9"/>
            <a:ext cx="5156200" cy="477389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BECCF2-24E5-51A8-E7D9-E053B81C2C0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284FDF0-9695-432C-8311-6A507C0F1D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0475" y="6261682"/>
            <a:ext cx="5156200" cy="262943"/>
          </a:xfrm>
        </p:spPr>
        <p:txBody>
          <a:bodyPr lIns="0" tIns="54000" rIns="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790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783FE90B-8144-4EE7-83DD-1BF890852B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E07709-F5D6-04F5-13BA-175ED85264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31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1415D85-ECEE-44AA-B226-4998B44E25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424654-2778-EA1B-0192-6D8875E1171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118AD26C-52C9-4C02-983C-1ED47C3EED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1D192FC4-FD48-4D17-AF60-7541FACA3F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4979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0DFB2603-4141-4F7E-B0B2-4354CE1418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14637" y="4687047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292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E12AEFA-037C-13A6-D9D9-349DFD23D7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C38032FD-A923-4443-A1D8-3B56F7A36E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5400000">
            <a:off x="9180145" y="3945152"/>
            <a:ext cx="4896003" cy="262943"/>
          </a:xfrm>
        </p:spPr>
        <p:txBody>
          <a:bodyPr lIns="54000" tIns="54000" rIns="54000" bIns="54000">
            <a:spAutoFit/>
          </a:bodyPr>
          <a:lstStyle>
            <a:lvl1pPr marL="0" indent="0" algn="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Bildquelle hier angeben</a:t>
            </a:r>
          </a:p>
        </p:txBody>
      </p:sp>
    </p:spTree>
    <p:extLst>
      <p:ext uri="{BB962C8B-B14F-4D97-AF65-F5344CB8AC3E}">
        <p14:creationId xmlns:p14="http://schemas.microsoft.com/office/powerpoint/2010/main" val="70329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7100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A21C0A-576F-4448-A405-945F7FEA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DA8A30-87AB-49C6-AE8C-F7B24CECF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28775"/>
            <a:ext cx="10801349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096809-C3E5-439C-AF0A-E75CD81D7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8822AB-459F-739F-855B-F69C7435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44945"/>
            <a:ext cx="6686550" cy="2577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438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72" r:id="rId4"/>
    <p:sldLayoutId id="2147483674" r:id="rId5"/>
    <p:sldLayoutId id="2147483656" r:id="rId6"/>
    <p:sldLayoutId id="2147483653" r:id="rId7"/>
    <p:sldLayoutId id="2147483680" r:id="rId8"/>
    <p:sldLayoutId id="2147483654" r:id="rId9"/>
    <p:sldLayoutId id="2147483679" r:id="rId10"/>
    <p:sldLayoutId id="2147483686" r:id="rId11"/>
    <p:sldLayoutId id="2147483683" r:id="rId12"/>
    <p:sldLayoutId id="2147483662" r:id="rId13"/>
    <p:sldLayoutId id="2147483658" r:id="rId14"/>
    <p:sldLayoutId id="2147483663" r:id="rId15"/>
    <p:sldLayoutId id="2147483671" r:id="rId16"/>
    <p:sldLayoutId id="2147483675" r:id="rId17"/>
    <p:sldLayoutId id="2147483664" r:id="rId18"/>
    <p:sldLayoutId id="2147483665" r:id="rId19"/>
    <p:sldLayoutId id="2147483681" r:id="rId20"/>
    <p:sldLayoutId id="2147483670" r:id="rId21"/>
    <p:sldLayoutId id="2147483678" r:id="rId22"/>
    <p:sldLayoutId id="2147483687" r:id="rId23"/>
    <p:sldLayoutId id="2147483684" r:id="rId24"/>
    <p:sldLayoutId id="2147483661" r:id="rId25"/>
    <p:sldLayoutId id="2147483659" r:id="rId26"/>
    <p:sldLayoutId id="2147483667" r:id="rId27"/>
    <p:sldLayoutId id="2147483673" r:id="rId28"/>
    <p:sldLayoutId id="2147483676" r:id="rId29"/>
    <p:sldLayoutId id="2147483668" r:id="rId30"/>
    <p:sldLayoutId id="2147483669" r:id="rId31"/>
    <p:sldLayoutId id="2147483682" r:id="rId32"/>
    <p:sldLayoutId id="2147483666" r:id="rId33"/>
    <p:sldLayoutId id="2147483677" r:id="rId34"/>
    <p:sldLayoutId id="2147483688" r:id="rId35"/>
    <p:sldLayoutId id="2147483685" r:id="rId36"/>
    <p:sldLayoutId id="2147483655" r:id="rId37"/>
    <p:sldLayoutId id="2147483693" r:id="rId3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orient="horz" pos="210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1026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hyperlink" Target="https://teledyne.tcloudhost.com/" TargetMode="External"/><Relationship Id="rId4" Type="http://schemas.openxmlformats.org/officeDocument/2006/relationships/hyperlink" Target="https://eoweb.dlr.de/egp/" TargetMode="External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eoweb.dlr.de/egp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866522C6-15B9-4AE8-9B42-91782BB9BA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Emiliano Carmona</a:t>
            </a:r>
            <a:r>
              <a:rPr lang="it-IT" baseline="30000" dirty="0"/>
              <a:t>1</a:t>
            </a:r>
            <a:r>
              <a:rPr lang="it-IT" dirty="0"/>
              <a:t>, Martin Bachmann</a:t>
            </a:r>
            <a:r>
              <a:rPr lang="it-IT" baseline="30000" dirty="0"/>
              <a:t>1</a:t>
            </a:r>
            <a:r>
              <a:rPr lang="it-IT" dirty="0"/>
              <a:t>, Uta Heiden</a:t>
            </a:r>
            <a:r>
              <a:rPr lang="it-IT" baseline="30000" dirty="0"/>
              <a:t>1</a:t>
            </a:r>
            <a:r>
              <a:rPr lang="it-IT" dirty="0"/>
              <a:t>, Laura La Porta</a:t>
            </a:r>
            <a:r>
              <a:rPr lang="it-IT" baseline="30000" dirty="0"/>
              <a:t>2</a:t>
            </a:r>
            <a:r>
              <a:rPr lang="it-IT" dirty="0"/>
              <a:t>, Miguel Pato</a:t>
            </a:r>
            <a:r>
              <a:rPr lang="it-IT" baseline="30000" dirty="0"/>
              <a:t>1</a:t>
            </a:r>
            <a:r>
              <a:rPr lang="it-IT" dirty="0"/>
              <a:t> </a:t>
            </a:r>
          </a:p>
          <a:p>
            <a:r>
              <a:rPr lang="en-GB" sz="18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German Aerospace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(DLR), Earth Observation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(EOC), Germany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cap="all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German Aerospace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(DLR), German Space Agency, Germany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98C5F92-6142-46B9-BFE5-4AB8AFE10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719666"/>
            <a:ext cx="9541821" cy="2825939"/>
          </a:xfrm>
        </p:spPr>
        <p:txBody>
          <a:bodyPr/>
          <a:lstStyle/>
          <a:p>
            <a:r>
              <a:rPr lang="en-GB" sz="4400" dirty="0"/>
              <a:t>DESIS and </a:t>
            </a:r>
            <a:r>
              <a:rPr lang="en-GB" sz="4400" dirty="0" err="1"/>
              <a:t>EnMAP</a:t>
            </a:r>
            <a:r>
              <a:rPr lang="en-GB" sz="4400" dirty="0"/>
              <a:t> imaging spectroscopy data in support of the FLEX Mission</a:t>
            </a:r>
            <a:endParaRPr lang="de-DE" sz="4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AF9B05-84A9-4D6B-9A24-29C7168333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A0F753-30A9-47D5-BD82-BEEB10DA0A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6CA0C-AB1A-BB18-A6CD-37750DDEE6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03"/>
          <a:stretch/>
        </p:blipFill>
        <p:spPr>
          <a:xfrm>
            <a:off x="695324" y="0"/>
            <a:ext cx="11496675" cy="1003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52424-9D20-597B-DAC0-AA30701C32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1F4729-6FEA-192E-E281-F678A1DD5AB4}"/>
              </a:ext>
            </a:extLst>
          </p:cNvPr>
          <p:cNvSpPr txBox="1"/>
          <p:nvPr/>
        </p:nvSpPr>
        <p:spPr>
          <a:xfrm>
            <a:off x="600441" y="92955"/>
            <a:ext cx="6878666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000" b="0" dirty="0">
                <a:solidFill>
                  <a:schemeClr val="bg1"/>
                </a:solidFill>
              </a:rPr>
              <a:t>03 – 06 March |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Bonn University, Germany 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/>
            <a:endParaRPr lang="en-GB" sz="1600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9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2AA25C31-F078-4F11-9EE2-EFC294F878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2839" y="1444348"/>
          <a:ext cx="4715235" cy="480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906997" imgH="6345677" progId="Visio.Drawing.11">
                  <p:embed/>
                </p:oleObj>
              </mc:Choice>
              <mc:Fallback>
                <p:oleObj name="Visio" r:id="rId2" imgW="5906997" imgH="6345677" progId="Visio.Drawing.11">
                  <p:embed/>
                  <p:pic>
                    <p:nvPicPr>
                      <p:cNvPr id="6" name="Object 6">
                        <a:extLst>
                          <a:ext uri="{FF2B5EF4-FFF2-40B4-BE49-F238E27FC236}">
                            <a16:creationId xmlns:a16="http://schemas.microsoft.com/office/drawing/2014/main" id="{2AA25C31-F078-4F11-9EE2-EFC294F878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39" y="1444348"/>
                        <a:ext cx="4715235" cy="4800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4">
            <a:extLst>
              <a:ext uri="{FF2B5EF4-FFF2-40B4-BE49-F238E27FC236}">
                <a16:creationId xmlns:a16="http://schemas.microsoft.com/office/drawing/2014/main" id="{217E2A7E-9EE1-49FA-9A05-0AD3870A4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5734503" cy="985286"/>
          </a:xfrm>
        </p:spPr>
        <p:txBody>
          <a:bodyPr>
            <a:normAutofit fontScale="90000"/>
          </a:bodyPr>
          <a:lstStyle/>
          <a:p>
            <a:r>
              <a:rPr lang="en-US" dirty="0"/>
              <a:t>DESIS – Operational processors (DLR + Amazon Cloud)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EBD51DA5-2991-48CA-98FE-7E42788C1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885" y="1318661"/>
            <a:ext cx="6951889" cy="5463737"/>
          </a:xfrm>
        </p:spPr>
        <p:txBody>
          <a:bodyPr>
            <a:normAutofit/>
          </a:bodyPr>
          <a:lstStyle/>
          <a:p>
            <a:r>
              <a:rPr lang="en-GB" sz="1800" dirty="0"/>
              <a:t>Same processing logic. </a:t>
            </a:r>
            <a:r>
              <a:rPr lang="en-GB" sz="1800" dirty="0" err="1"/>
              <a:t>EnMAP</a:t>
            </a:r>
            <a:r>
              <a:rPr lang="en-GB" sz="1800" dirty="0"/>
              <a:t> data has richer metadata annotation and better georeferencing </a:t>
            </a:r>
          </a:p>
          <a:p>
            <a:r>
              <a:rPr lang="en-GB" sz="1800" dirty="0"/>
              <a:t>Processing Levels:</a:t>
            </a:r>
          </a:p>
          <a:p>
            <a:pPr lvl="1"/>
            <a:r>
              <a:rPr lang="en-GB" sz="1600" b="1" dirty="0"/>
              <a:t>Level 0 (</a:t>
            </a:r>
            <a:r>
              <a:rPr lang="en-GB" sz="1600" b="1" dirty="0" err="1"/>
              <a:t>EnMAP</a:t>
            </a:r>
            <a:r>
              <a:rPr lang="en-GB" sz="1600" b="1" dirty="0"/>
              <a:t>) / Level 1A (DESIS)</a:t>
            </a:r>
            <a:endParaRPr lang="en-US" sz="1600" dirty="0"/>
          </a:p>
          <a:p>
            <a:pPr lvl="2"/>
            <a:r>
              <a:rPr lang="en-GB" sz="1600" dirty="0"/>
              <a:t>Tiled images, metadata, quality flags</a:t>
            </a:r>
          </a:p>
          <a:p>
            <a:pPr lvl="1"/>
            <a:r>
              <a:rPr lang="en-GB" sz="1600" b="1" dirty="0">
                <a:solidFill>
                  <a:srgbClr val="0070C0"/>
                </a:solidFill>
              </a:rPr>
              <a:t>Level 1B (L1B)</a:t>
            </a:r>
            <a:endParaRPr lang="en-US" sz="1600" baseline="30000" dirty="0">
              <a:solidFill>
                <a:srgbClr val="0070C0"/>
              </a:solidFill>
            </a:endParaRPr>
          </a:p>
          <a:p>
            <a:pPr lvl="2"/>
            <a:r>
              <a:rPr lang="en-GB" sz="1600" dirty="0"/>
              <a:t>Top of Atmosphere (TOA) radiance (W·m</a:t>
            </a:r>
            <a:r>
              <a:rPr lang="en-GB" sz="1600" baseline="30000" dirty="0"/>
              <a:t>-2</a:t>
            </a:r>
            <a:r>
              <a:rPr lang="en-GB" sz="1600" dirty="0"/>
              <a:t>·sr</a:t>
            </a:r>
            <a:r>
              <a:rPr lang="en-GB" sz="1600" baseline="30000" dirty="0"/>
              <a:t>-1</a:t>
            </a:r>
            <a:r>
              <a:rPr lang="en-GB" sz="1600" dirty="0"/>
              <a:t>·</a:t>
            </a:r>
            <a:r>
              <a:rPr lang="el-GR" sz="1600" dirty="0"/>
              <a:t>μ</a:t>
            </a:r>
            <a:r>
              <a:rPr lang="en-GB" sz="1600" dirty="0"/>
              <a:t>m</a:t>
            </a:r>
            <a:r>
              <a:rPr lang="en-GB" sz="1600" baseline="30000" dirty="0"/>
              <a:t>-1</a:t>
            </a:r>
            <a:r>
              <a:rPr lang="en-GB" sz="1600" dirty="0"/>
              <a:t>)</a:t>
            </a:r>
          </a:p>
          <a:p>
            <a:pPr lvl="2"/>
            <a:r>
              <a:rPr lang="en-GB" sz="1600" dirty="0"/>
              <a:t>Radiometric correction, Spectral referencing (DESIS extra corrections: rolling shutter, spectral, etc.)</a:t>
            </a:r>
          </a:p>
          <a:p>
            <a:pPr lvl="1"/>
            <a:r>
              <a:rPr lang="en-GB" sz="1600" b="1" dirty="0">
                <a:solidFill>
                  <a:srgbClr val="0070C0"/>
                </a:solidFill>
              </a:rPr>
              <a:t>Level 1C (L1C)</a:t>
            </a:r>
            <a:endParaRPr lang="en-US" sz="1600" baseline="30000" dirty="0">
              <a:solidFill>
                <a:srgbClr val="0070C0"/>
              </a:solidFill>
            </a:endParaRPr>
          </a:p>
          <a:p>
            <a:pPr lvl="2"/>
            <a:r>
              <a:rPr lang="en-GB" sz="1600" dirty="0"/>
              <a:t>Level 1B data ortho-rectified, re-sampled to a specified grid</a:t>
            </a:r>
          </a:p>
          <a:p>
            <a:pPr lvl="2"/>
            <a:r>
              <a:rPr lang="en-GB" sz="1600" dirty="0"/>
              <a:t>Global DEM (</a:t>
            </a:r>
            <a:r>
              <a:rPr lang="en-GB" sz="1600" b="1" dirty="0"/>
              <a:t>DESIS</a:t>
            </a:r>
            <a:r>
              <a:rPr lang="en-GB" sz="1600" dirty="0"/>
              <a:t> SRTM 1arcsec, </a:t>
            </a:r>
            <a:r>
              <a:rPr lang="en-GB" sz="1600" b="1" dirty="0" err="1"/>
              <a:t>EnMAP</a:t>
            </a:r>
            <a:r>
              <a:rPr lang="en-GB" sz="1600" dirty="0"/>
              <a:t> Copernicus DEM GLO-30), sensor model refinement using global reference image (</a:t>
            </a:r>
            <a:r>
              <a:rPr lang="en-GB" sz="1600" b="1" dirty="0"/>
              <a:t>DESIS</a:t>
            </a:r>
            <a:r>
              <a:rPr lang="en-GB" sz="1600" dirty="0"/>
              <a:t> Landsat-8 </a:t>
            </a:r>
            <a:r>
              <a:rPr lang="de-DE" sz="1600" dirty="0"/>
              <a:t>PAN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acc</a:t>
            </a:r>
            <a:r>
              <a:rPr lang="de-DE" sz="1600" dirty="0"/>
              <a:t>. 18m CE90, </a:t>
            </a:r>
            <a:r>
              <a:rPr lang="de-DE" sz="1600" b="1" dirty="0" err="1"/>
              <a:t>EnMAP</a:t>
            </a:r>
            <a:r>
              <a:rPr lang="de-DE" sz="1600" dirty="0"/>
              <a:t> Sentinel-2, acc. 10m)</a:t>
            </a:r>
            <a:endParaRPr lang="en-US" sz="1600" dirty="0"/>
          </a:p>
          <a:p>
            <a:pPr lvl="1"/>
            <a:r>
              <a:rPr lang="en-GB" sz="1600" b="1" dirty="0">
                <a:solidFill>
                  <a:srgbClr val="0070C0"/>
                </a:solidFill>
              </a:rPr>
              <a:t>Level 2A (L2A)</a:t>
            </a:r>
            <a:endParaRPr lang="en-US" sz="1600" baseline="30000" dirty="0">
              <a:solidFill>
                <a:srgbClr val="0070C0"/>
              </a:solidFill>
            </a:endParaRPr>
          </a:p>
          <a:p>
            <a:pPr lvl="2"/>
            <a:r>
              <a:rPr lang="en-GB" sz="1600" dirty="0"/>
              <a:t>Ground surface reflectance (i.e. after atmospheric corrections)</a:t>
            </a:r>
          </a:p>
          <a:p>
            <a:pPr lvl="2"/>
            <a:r>
              <a:rPr lang="en-GB" sz="1600" dirty="0" err="1"/>
              <a:t>EnMAP</a:t>
            </a:r>
            <a:r>
              <a:rPr lang="en-GB" sz="1600" dirty="0"/>
              <a:t> includes a dedicated L2A-water product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373676-D7E2-4057-9BBB-B17C7289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&gt; FLEX - Fluorescence 2026 Workshop &gt; E. Carmona et al.  &gt; 05.03.2026</a:t>
            </a:r>
            <a:endParaRPr lang="en-GB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1021E03-5080-43BE-9177-4E60ED5BBD63}"/>
              </a:ext>
            </a:extLst>
          </p:cNvPr>
          <p:cNvSpPr txBox="1"/>
          <p:nvPr/>
        </p:nvSpPr>
        <p:spPr>
          <a:xfrm>
            <a:off x="2838634" y="1186873"/>
            <a:ext cx="9233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26">
              <a:defRPr/>
            </a:pPr>
            <a:r>
              <a:rPr lang="de-DE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Raw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106A622-60CD-9E3B-6CFE-6BC2725371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8181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DAF0FC39-4537-4D2D-8F73-0A265F59EDC9}"/>
              </a:ext>
            </a:extLst>
          </p:cNvPr>
          <p:cNvSpPr txBox="1"/>
          <p:nvPr/>
        </p:nvSpPr>
        <p:spPr>
          <a:xfrm>
            <a:off x="6387278" y="3445578"/>
            <a:ext cx="4958145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L1B Top-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-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Atmosphere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(TOA)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Radiance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  <a:p>
            <a:pPr defTabSz="914126"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L1C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Geocoded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&amp;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Orthorectified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(TOA)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Radiance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  <a:p>
            <a:pPr defTabSz="914126"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L2A Bottom-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-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Atmosphere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(BOA)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Reflectance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AB6B68D-A002-4EDB-B674-28C3472E3610}"/>
              </a:ext>
            </a:extLst>
          </p:cNvPr>
          <p:cNvSpPr/>
          <p:nvPr/>
        </p:nvSpPr>
        <p:spPr>
          <a:xfrm>
            <a:off x="5893940" y="2556785"/>
            <a:ext cx="5857854" cy="25772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>
              <a:defRPr/>
            </a:pPr>
            <a:endParaRPr lang="de-DE" sz="179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994AD7C-3A41-49BF-8BA2-0FE58A7298CF}"/>
              </a:ext>
            </a:extLst>
          </p:cNvPr>
          <p:cNvSpPr/>
          <p:nvPr/>
        </p:nvSpPr>
        <p:spPr>
          <a:xfrm>
            <a:off x="6246148" y="3038499"/>
            <a:ext cx="5250527" cy="1944216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>
              <a:defRPr/>
            </a:pPr>
            <a:endParaRPr lang="de-DE" sz="179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7ED23F4-BC70-43F2-BBC8-C4D83544A1DD}"/>
              </a:ext>
            </a:extLst>
          </p:cNvPr>
          <p:cNvSpPr txBox="1"/>
          <p:nvPr/>
        </p:nvSpPr>
        <p:spPr>
          <a:xfrm>
            <a:off x="7056206" y="2820582"/>
            <a:ext cx="3011900" cy="36923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914126">
              <a:defRPr/>
            </a:pPr>
            <a:r>
              <a:rPr lang="de-DE" sz="23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Analysis Ready Data 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4A5CA9AC-A6DB-46FB-88CF-12C291AD3DDD}"/>
              </a:ext>
            </a:extLst>
          </p:cNvPr>
          <p:cNvSpPr/>
          <p:nvPr/>
        </p:nvSpPr>
        <p:spPr>
          <a:xfrm>
            <a:off x="6246148" y="1552844"/>
            <a:ext cx="5243778" cy="841758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>
              <a:defRPr/>
            </a:pPr>
            <a:endParaRPr lang="de-DE" sz="179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0746965-835E-46F8-9B06-79C826CD3321}"/>
              </a:ext>
            </a:extLst>
          </p:cNvPr>
          <p:cNvSpPr txBox="1"/>
          <p:nvPr/>
        </p:nvSpPr>
        <p:spPr>
          <a:xfrm>
            <a:off x="7056206" y="1317610"/>
            <a:ext cx="1095208" cy="36923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914126">
              <a:defRPr/>
            </a:pPr>
            <a:r>
              <a:rPr lang="de-DE" sz="23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Archive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00F48B5-8858-42AB-96A1-383DFDB46280}"/>
              </a:ext>
            </a:extLst>
          </p:cNvPr>
          <p:cNvSpPr/>
          <p:nvPr/>
        </p:nvSpPr>
        <p:spPr>
          <a:xfrm>
            <a:off x="6280953" y="1671100"/>
            <a:ext cx="4999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L1A  Raw Data </a:t>
            </a:r>
          </a:p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(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prepared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for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selection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&amp;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ordering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&amp;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processing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)</a:t>
            </a:r>
          </a:p>
        </p:txBody>
      </p:sp>
      <p:sp>
        <p:nvSpPr>
          <p:cNvPr id="40" name="Legende: mit Linie mit Rahmen und Akzentuierungsbalken 39">
            <a:extLst>
              <a:ext uri="{FF2B5EF4-FFF2-40B4-BE49-F238E27FC236}">
                <a16:creationId xmlns:a16="http://schemas.microsoft.com/office/drawing/2014/main" id="{0EF7F565-7768-4D9D-941B-88E31E195A7A}"/>
              </a:ext>
            </a:extLst>
          </p:cNvPr>
          <p:cNvSpPr/>
          <p:nvPr/>
        </p:nvSpPr>
        <p:spPr>
          <a:xfrm>
            <a:off x="501133" y="1511802"/>
            <a:ext cx="4786608" cy="907710"/>
          </a:xfrm>
          <a:prstGeom prst="accentBorderCallout1">
            <a:avLst>
              <a:gd name="adj1" fmla="val 49642"/>
              <a:gd name="adj2" fmla="val 102152"/>
              <a:gd name="adj3" fmla="val 230766"/>
              <a:gd name="adj4" fmla="val 120184"/>
            </a:avLst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noAutofit/>
          </a:bodyPr>
          <a:lstStyle/>
          <a:p>
            <a:pPr defTabSz="914126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Absolute radiometric calibration is well</a:t>
            </a:r>
          </a:p>
          <a:p>
            <a:pPr defTabSz="914126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within ~5% at the Top-of-Atmosphere (TOA)</a:t>
            </a:r>
          </a:p>
          <a:p>
            <a:pPr defTabSz="914126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radiance and TOA reflectance level </a:t>
            </a:r>
          </a:p>
          <a:p>
            <a:pPr defTabSz="914126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when validated against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RadCalNet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Legende: mit Linie mit Rahmen und Akzentuierungsbalken 40">
            <a:extLst>
              <a:ext uri="{FF2B5EF4-FFF2-40B4-BE49-F238E27FC236}">
                <a16:creationId xmlns:a16="http://schemas.microsoft.com/office/drawing/2014/main" id="{3E34CA42-940D-4CEA-8BEF-2ED42EB1619E}"/>
              </a:ext>
            </a:extLst>
          </p:cNvPr>
          <p:cNvSpPr/>
          <p:nvPr/>
        </p:nvSpPr>
        <p:spPr>
          <a:xfrm>
            <a:off x="501133" y="2725955"/>
            <a:ext cx="4786608" cy="696176"/>
          </a:xfrm>
          <a:prstGeom prst="accentBorderCallout1">
            <a:avLst>
              <a:gd name="adj1" fmla="val 49642"/>
              <a:gd name="adj2" fmla="val 102152"/>
              <a:gd name="adj3" fmla="val 206512"/>
              <a:gd name="adj4" fmla="val 120044"/>
            </a:avLst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defTabSz="914126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Geometric accuracy with respect to </a:t>
            </a:r>
          </a:p>
          <a:p>
            <a:pPr defTabSz="914126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Landsat-8 reference is ~20 m (~0.7 pixel) </a:t>
            </a:r>
          </a:p>
          <a:p>
            <a:pPr defTabSz="914126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linear RMSE</a:t>
            </a:r>
          </a:p>
        </p:txBody>
      </p:sp>
      <p:sp>
        <p:nvSpPr>
          <p:cNvPr id="42" name="Legende: mit Linie mit Rahmen und Akzentuierungsbalken 41">
            <a:extLst>
              <a:ext uri="{FF2B5EF4-FFF2-40B4-BE49-F238E27FC236}">
                <a16:creationId xmlns:a16="http://schemas.microsoft.com/office/drawing/2014/main" id="{D5659B9D-0779-443E-9FBA-B4995CAB68F0}"/>
              </a:ext>
            </a:extLst>
          </p:cNvPr>
          <p:cNvSpPr/>
          <p:nvPr/>
        </p:nvSpPr>
        <p:spPr>
          <a:xfrm>
            <a:off x="501133" y="3733172"/>
            <a:ext cx="4786608" cy="968814"/>
          </a:xfrm>
          <a:prstGeom prst="accentBorderCallout1">
            <a:avLst>
              <a:gd name="adj1" fmla="val 49642"/>
              <a:gd name="adj2" fmla="val 102152"/>
              <a:gd name="adj3" fmla="val 98023"/>
              <a:gd name="adj4" fmla="val 120184"/>
            </a:avLst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defTabSz="914126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Agreement of Bottom-Of-Atmosphere (BOA) reflectance within ~ 5% to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RadCalNet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sites, significant agreement within uncertainties with other sensors processed with DESIS L2A processor (PACO) </a:t>
            </a:r>
          </a:p>
        </p:txBody>
      </p:sp>
      <p:sp>
        <p:nvSpPr>
          <p:cNvPr id="15" name="Titel 11">
            <a:extLst>
              <a:ext uri="{FF2B5EF4-FFF2-40B4-BE49-F238E27FC236}">
                <a16:creationId xmlns:a16="http://schemas.microsoft.com/office/drawing/2014/main" id="{F2C771FE-86D9-42C7-B741-3284A3D53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760074" cy="4788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de-DE" dirty="0"/>
              <a:t>DESIS Data </a:t>
            </a:r>
            <a:r>
              <a:rPr lang="de-DE" dirty="0" err="1"/>
              <a:t>products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6C45CEA-271C-47AF-AFB9-287153748A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196" y="4982715"/>
            <a:ext cx="1327798" cy="1327798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081D39D3-D7DE-4B35-AB26-82F255E589FB}"/>
              </a:ext>
            </a:extLst>
          </p:cNvPr>
          <p:cNvSpPr/>
          <p:nvPr/>
        </p:nvSpPr>
        <p:spPr>
          <a:xfrm>
            <a:off x="2451741" y="5423991"/>
            <a:ext cx="4786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/>
              <a:t>Alonso et al.,</a:t>
            </a:r>
            <a:r>
              <a:rPr lang="en-US" sz="1600" dirty="0"/>
              <a:t> Data Products, Quality and Validation of the DLR Earth Sensing Imaging Spectrometer (DESIS)</a:t>
            </a:r>
            <a:r>
              <a:rPr lang="de-DE" sz="1600" dirty="0"/>
              <a:t> Sensors, 2019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BE3CC5-3FB6-41F2-BB6A-879EA3EE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E1630E-D289-4A39-6FC0-CBAD3510AB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11" name="Grafik 42">
            <a:extLst>
              <a:ext uri="{FF2B5EF4-FFF2-40B4-BE49-F238E27FC236}">
                <a16:creationId xmlns:a16="http://schemas.microsoft.com/office/drawing/2014/main" id="{10E84715-4906-BA63-BB76-13A5E5A381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920" y="5056904"/>
            <a:ext cx="1788160" cy="14466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BF8D90-7A4D-7226-47B7-090F1B94B6A3}"/>
              </a:ext>
            </a:extLst>
          </p:cNvPr>
          <p:cNvSpPr txBox="1"/>
          <p:nvPr/>
        </p:nvSpPr>
        <p:spPr>
          <a:xfrm>
            <a:off x="8007781" y="5415459"/>
            <a:ext cx="2939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>
              <a:defRPr/>
            </a:pPr>
            <a:r>
              <a:rPr lang="en-US" alt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L2A data is CEOS-ARD </a:t>
            </a:r>
            <a:br>
              <a:rPr lang="en-US" alt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at threshold specification</a:t>
            </a:r>
          </a:p>
        </p:txBody>
      </p:sp>
    </p:spTree>
    <p:extLst>
      <p:ext uri="{BB962C8B-B14F-4D97-AF65-F5344CB8AC3E}">
        <p14:creationId xmlns:p14="http://schemas.microsoft.com/office/powerpoint/2010/main" val="3149442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DAF0FC39-4537-4D2D-8F73-0A265F59EDC9}"/>
              </a:ext>
            </a:extLst>
          </p:cNvPr>
          <p:cNvSpPr txBox="1"/>
          <p:nvPr/>
        </p:nvSpPr>
        <p:spPr>
          <a:xfrm>
            <a:off x="6387278" y="3346518"/>
            <a:ext cx="495814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L1B Top-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-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Atmosphere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(TOA)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Radiance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  <a:p>
            <a:pPr defTabSz="914126"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L1C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Geocoded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&amp;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Orthorectified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(TOA)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Radiance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  <a:p>
            <a:pPr defTabSz="914126"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L2A Bottom-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-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Atmosphere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(BOA)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Reflectance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(Land and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water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)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AB6B68D-A002-4EDB-B674-28C3472E3610}"/>
              </a:ext>
            </a:extLst>
          </p:cNvPr>
          <p:cNvSpPr/>
          <p:nvPr/>
        </p:nvSpPr>
        <p:spPr>
          <a:xfrm>
            <a:off x="5893940" y="2556785"/>
            <a:ext cx="5857854" cy="25772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>
              <a:defRPr/>
            </a:pPr>
            <a:endParaRPr lang="de-DE" sz="179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994AD7C-3A41-49BF-8BA2-0FE58A7298CF}"/>
              </a:ext>
            </a:extLst>
          </p:cNvPr>
          <p:cNvSpPr/>
          <p:nvPr/>
        </p:nvSpPr>
        <p:spPr>
          <a:xfrm>
            <a:off x="6246148" y="3038499"/>
            <a:ext cx="5250527" cy="1944216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>
              <a:defRPr/>
            </a:pPr>
            <a:endParaRPr lang="de-DE" sz="179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7ED23F4-BC70-43F2-BBC8-C4D83544A1DD}"/>
              </a:ext>
            </a:extLst>
          </p:cNvPr>
          <p:cNvSpPr txBox="1"/>
          <p:nvPr/>
        </p:nvSpPr>
        <p:spPr>
          <a:xfrm>
            <a:off x="7056206" y="2820582"/>
            <a:ext cx="3011900" cy="36923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914126">
              <a:defRPr/>
            </a:pPr>
            <a:r>
              <a:rPr lang="de-DE" sz="23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Analysis Ready Data 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4A5CA9AC-A6DB-46FB-88CF-12C291AD3DDD}"/>
              </a:ext>
            </a:extLst>
          </p:cNvPr>
          <p:cNvSpPr/>
          <p:nvPr/>
        </p:nvSpPr>
        <p:spPr>
          <a:xfrm>
            <a:off x="6246148" y="1552844"/>
            <a:ext cx="5243778" cy="841758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>
              <a:defRPr/>
            </a:pPr>
            <a:endParaRPr lang="de-DE" sz="179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0746965-835E-46F8-9B06-79C826CD3321}"/>
              </a:ext>
            </a:extLst>
          </p:cNvPr>
          <p:cNvSpPr txBox="1"/>
          <p:nvPr/>
        </p:nvSpPr>
        <p:spPr>
          <a:xfrm>
            <a:off x="7056206" y="1317610"/>
            <a:ext cx="1095208" cy="36923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914126">
              <a:defRPr/>
            </a:pPr>
            <a:r>
              <a:rPr lang="de-DE" sz="23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Archive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00F48B5-8858-42AB-96A1-383DFDB46280}"/>
              </a:ext>
            </a:extLst>
          </p:cNvPr>
          <p:cNvSpPr/>
          <p:nvPr/>
        </p:nvSpPr>
        <p:spPr>
          <a:xfrm>
            <a:off x="6280953" y="1671100"/>
            <a:ext cx="4999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L0  Raw Data </a:t>
            </a:r>
          </a:p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(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prepared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for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selection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&amp;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ordering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&amp;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processing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)</a:t>
            </a:r>
          </a:p>
        </p:txBody>
      </p:sp>
      <p:sp>
        <p:nvSpPr>
          <p:cNvPr id="40" name="Legende: mit Linie mit Rahmen und Akzentuierungsbalken 39">
            <a:extLst>
              <a:ext uri="{FF2B5EF4-FFF2-40B4-BE49-F238E27FC236}">
                <a16:creationId xmlns:a16="http://schemas.microsoft.com/office/drawing/2014/main" id="{0EF7F565-7768-4D9D-941B-88E31E195A7A}"/>
              </a:ext>
            </a:extLst>
          </p:cNvPr>
          <p:cNvSpPr/>
          <p:nvPr/>
        </p:nvSpPr>
        <p:spPr>
          <a:xfrm>
            <a:off x="501133" y="1511802"/>
            <a:ext cx="4786608" cy="907710"/>
          </a:xfrm>
          <a:prstGeom prst="accentBorderCallout1">
            <a:avLst>
              <a:gd name="adj1" fmla="val 49642"/>
              <a:gd name="adj2" fmla="val 102152"/>
              <a:gd name="adj3" fmla="val 230766"/>
              <a:gd name="adj4" fmla="val 120184"/>
            </a:avLst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noAutofit/>
          </a:bodyPr>
          <a:lstStyle/>
          <a:p>
            <a:pPr defTabSz="914126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Absolute radiometric calibration is well</a:t>
            </a:r>
          </a:p>
          <a:p>
            <a:pPr defTabSz="914126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within &lt;5% at the Top-of-Atmosphere (TOA, validated)</a:t>
            </a:r>
          </a:p>
          <a:p>
            <a:pPr defTabSz="914126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Radiance requirement. Additionally &lt;&lt;2% difference between consecutive calibrations (~1 or ~2 months)</a:t>
            </a:r>
          </a:p>
        </p:txBody>
      </p:sp>
      <p:sp>
        <p:nvSpPr>
          <p:cNvPr id="41" name="Legende: mit Linie mit Rahmen und Akzentuierungsbalken 40">
            <a:extLst>
              <a:ext uri="{FF2B5EF4-FFF2-40B4-BE49-F238E27FC236}">
                <a16:creationId xmlns:a16="http://schemas.microsoft.com/office/drawing/2014/main" id="{3E34CA42-940D-4CEA-8BEF-2ED42EB1619E}"/>
              </a:ext>
            </a:extLst>
          </p:cNvPr>
          <p:cNvSpPr/>
          <p:nvPr/>
        </p:nvSpPr>
        <p:spPr>
          <a:xfrm>
            <a:off x="501133" y="2587404"/>
            <a:ext cx="4786608" cy="907709"/>
          </a:xfrm>
          <a:prstGeom prst="accentBorderCallout1">
            <a:avLst>
              <a:gd name="adj1" fmla="val 49642"/>
              <a:gd name="adj2" fmla="val 102152"/>
              <a:gd name="adj3" fmla="val 168116"/>
              <a:gd name="adj4" fmla="val 119999"/>
            </a:avLst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defTabSz="914126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Geometric accuracy with respect to Sentinel 2 reference</a:t>
            </a:r>
          </a:p>
          <a:p>
            <a:pPr defTabSz="914126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&lt;0.5 pixel RMSE</a:t>
            </a:r>
          </a:p>
          <a:p>
            <a:pPr defTabSz="914126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VNIR-SWIR Co-registration &lt;0.1 pixel (mean)</a:t>
            </a:r>
          </a:p>
        </p:txBody>
      </p:sp>
      <p:sp>
        <p:nvSpPr>
          <p:cNvPr id="42" name="Legende: mit Linie mit Rahmen und Akzentuierungsbalken 41">
            <a:extLst>
              <a:ext uri="{FF2B5EF4-FFF2-40B4-BE49-F238E27FC236}">
                <a16:creationId xmlns:a16="http://schemas.microsoft.com/office/drawing/2014/main" id="{D5659B9D-0779-443E-9FBA-B4995CAB68F0}"/>
              </a:ext>
            </a:extLst>
          </p:cNvPr>
          <p:cNvSpPr/>
          <p:nvPr/>
        </p:nvSpPr>
        <p:spPr>
          <a:xfrm>
            <a:off x="501133" y="3733171"/>
            <a:ext cx="4786608" cy="1414703"/>
          </a:xfrm>
          <a:prstGeom prst="accentBorderCallout1">
            <a:avLst>
              <a:gd name="adj1" fmla="val 49642"/>
              <a:gd name="adj2" fmla="val 102152"/>
              <a:gd name="adj3" fmla="val 66715"/>
              <a:gd name="adj4" fmla="val 119886"/>
            </a:avLst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defTabSz="914126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Agreement of Bottom-Of-Atmosphere (BOA) reflectance within Mission requirements:</a:t>
            </a:r>
          </a:p>
          <a:p>
            <a:pPr defTabSz="914126"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itel 11">
            <a:extLst>
              <a:ext uri="{FF2B5EF4-FFF2-40B4-BE49-F238E27FC236}">
                <a16:creationId xmlns:a16="http://schemas.microsoft.com/office/drawing/2014/main" id="{F2C771FE-86D9-42C7-B741-3284A3D53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760074" cy="4788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de-DE" dirty="0" err="1"/>
              <a:t>EnMAP</a:t>
            </a:r>
            <a:r>
              <a:rPr lang="de-DE" dirty="0"/>
              <a:t> Data </a:t>
            </a:r>
            <a:r>
              <a:rPr lang="de-DE" dirty="0" err="1"/>
              <a:t>products</a:t>
            </a:r>
            <a:endParaRPr lang="de-DE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81D39D3-D7DE-4B35-AB26-82F255E589FB}"/>
              </a:ext>
            </a:extLst>
          </p:cNvPr>
          <p:cNvSpPr/>
          <p:nvPr/>
        </p:nvSpPr>
        <p:spPr>
          <a:xfrm>
            <a:off x="2595422" y="5641535"/>
            <a:ext cx="5244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Storch et al., </a:t>
            </a:r>
            <a:r>
              <a:rPr lang="en-US" sz="1600" dirty="0"/>
              <a:t>The EnMAP imaging spectroscopy mission towards operations. Remote Sensing of Environment, 294, 113632. </a:t>
            </a:r>
            <a:endParaRPr lang="de-DE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B4FCE5-2A0C-4983-85F2-BC5ABCDE530E}"/>
              </a:ext>
            </a:extLst>
          </p:cNvPr>
          <p:cNvSpPr/>
          <p:nvPr/>
        </p:nvSpPr>
        <p:spPr>
          <a:xfrm>
            <a:off x="695325" y="4286100"/>
            <a:ext cx="20927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u="sng" dirty="0">
                <a:solidFill>
                  <a:srgbClr val="00B050"/>
                </a:solidFill>
              </a:rPr>
              <a:t>Land </a:t>
            </a:r>
            <a:r>
              <a:rPr lang="en-GB" sz="1400" b="1" u="sng" dirty="0">
                <a:solidFill>
                  <a:srgbClr val="00B050"/>
                </a:solidFill>
                <a:latin typeface="Symbol" panose="05050102010706020507" pitchFamily="18" charset="2"/>
              </a:rPr>
              <a:t>r</a:t>
            </a:r>
            <a:r>
              <a:rPr lang="en-GB" sz="1400" b="1" u="sng" dirty="0">
                <a:solidFill>
                  <a:srgbClr val="00B050"/>
                </a:solidFill>
              </a:rPr>
              <a:t> Uncertainty</a:t>
            </a:r>
            <a:endParaRPr lang="en-GB" sz="1200" b="1" u="sng" dirty="0">
              <a:solidFill>
                <a:srgbClr val="00B050"/>
              </a:solidFill>
            </a:endParaRPr>
          </a:p>
          <a:p>
            <a:r>
              <a:rPr lang="en-GB" sz="1200" dirty="0">
                <a:solidFill>
                  <a:srgbClr val="00B050"/>
                </a:solidFill>
              </a:rPr>
              <a:t>&lt; 0.01 for ρ &lt; 0.1 and</a:t>
            </a:r>
          </a:p>
          <a:p>
            <a:r>
              <a:rPr lang="en-GB" sz="1200" dirty="0">
                <a:solidFill>
                  <a:srgbClr val="00B050"/>
                </a:solidFill>
              </a:rPr>
              <a:t>&lt; 0.02 for 0.1 ≤ ρ &lt; 0.3 and</a:t>
            </a:r>
          </a:p>
          <a:p>
            <a:r>
              <a:rPr lang="en-GB" sz="1200" dirty="0">
                <a:solidFill>
                  <a:srgbClr val="00B050"/>
                </a:solidFill>
              </a:rPr>
              <a:t>&lt; 0.05 for 0.3 ≤ </a:t>
            </a:r>
            <a:r>
              <a:rPr lang="el-GR" sz="1200" dirty="0">
                <a:solidFill>
                  <a:srgbClr val="00B050"/>
                </a:solidFill>
              </a:rPr>
              <a:t>ρ ≤ 0.6</a:t>
            </a:r>
            <a:endParaRPr lang="de-DE" sz="1200" dirty="0">
              <a:solidFill>
                <a:srgbClr val="00B050"/>
              </a:solidFill>
              <a:ea typeface="Cambria Math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71F206-EB31-4C8E-BB86-ACA5BF20BBA5}"/>
              </a:ext>
            </a:extLst>
          </p:cNvPr>
          <p:cNvSpPr/>
          <p:nvPr/>
        </p:nvSpPr>
        <p:spPr>
          <a:xfrm>
            <a:off x="3036515" y="4286100"/>
            <a:ext cx="20927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u="sng" dirty="0">
                <a:solidFill>
                  <a:srgbClr val="004D95"/>
                </a:solidFill>
              </a:rPr>
              <a:t>Water </a:t>
            </a:r>
            <a:r>
              <a:rPr lang="en-GB" sz="1400" b="1" u="sng" dirty="0" err="1">
                <a:solidFill>
                  <a:srgbClr val="004D95"/>
                </a:solidFill>
              </a:rPr>
              <a:t>Rrs</a:t>
            </a:r>
            <a:r>
              <a:rPr lang="en-GB" sz="1400" b="1" u="sng" dirty="0">
                <a:solidFill>
                  <a:srgbClr val="004D95"/>
                </a:solidFill>
              </a:rPr>
              <a:t> Uncertainty</a:t>
            </a:r>
            <a:endParaRPr lang="en-GB" sz="1200" b="1" u="sng" dirty="0">
              <a:solidFill>
                <a:srgbClr val="004D95"/>
              </a:solidFill>
            </a:endParaRPr>
          </a:p>
          <a:p>
            <a:r>
              <a:rPr lang="en-GB" sz="1200" dirty="0">
                <a:solidFill>
                  <a:srgbClr val="004D95"/>
                </a:solidFill>
              </a:rPr>
              <a:t>&lt; 0.01 for ρ &lt; 0.1 and</a:t>
            </a:r>
          </a:p>
          <a:p>
            <a:r>
              <a:rPr lang="en-GB" sz="1200" dirty="0">
                <a:solidFill>
                  <a:srgbClr val="004D95"/>
                </a:solidFill>
              </a:rPr>
              <a:t>&lt; 0.02 for 0.1 ≤ ρ &lt; 0.3 and</a:t>
            </a:r>
          </a:p>
          <a:p>
            <a:r>
              <a:rPr lang="en-GB" sz="1200" dirty="0">
                <a:solidFill>
                  <a:srgbClr val="004D95"/>
                </a:solidFill>
              </a:rPr>
              <a:t>&lt; 0.05 for 0.3 ≤ </a:t>
            </a:r>
            <a:r>
              <a:rPr lang="el-GR" sz="1200" dirty="0">
                <a:solidFill>
                  <a:srgbClr val="004D95"/>
                </a:solidFill>
              </a:rPr>
              <a:t>ρ ≤ 0.6</a:t>
            </a:r>
            <a:endParaRPr lang="de-DE" sz="1200" dirty="0">
              <a:solidFill>
                <a:srgbClr val="004D95"/>
              </a:solidFill>
              <a:ea typeface="Cambria Math" panose="020405030504060302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69EFB6-5F73-440E-B4A6-A0D659998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6C45CEA-271C-47AF-AFB9-287153748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81" y="5284334"/>
            <a:ext cx="1254354" cy="1254354"/>
          </a:xfrm>
          <a:prstGeom prst="rect">
            <a:avLst/>
          </a:prstGeom>
        </p:spPr>
      </p:pic>
      <p:pic>
        <p:nvPicPr>
          <p:cNvPr id="11" name="Grafik 42">
            <a:extLst>
              <a:ext uri="{FF2B5EF4-FFF2-40B4-BE49-F238E27FC236}">
                <a16:creationId xmlns:a16="http://schemas.microsoft.com/office/drawing/2014/main" id="{A1089892-DA83-2770-9144-4A8362D216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920" y="5056904"/>
            <a:ext cx="1788160" cy="144660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A308B-AC05-414B-A37B-6AFB0A461A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4FD46-F142-0C8A-A5CC-F93718B78ACB}"/>
              </a:ext>
            </a:extLst>
          </p:cNvPr>
          <p:cNvSpPr txBox="1"/>
          <p:nvPr/>
        </p:nvSpPr>
        <p:spPr>
          <a:xfrm>
            <a:off x="8007781" y="5415459"/>
            <a:ext cx="2939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>
              <a:defRPr/>
            </a:pPr>
            <a:r>
              <a:rPr lang="en-US" alt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L2A data is CEOS-ARD </a:t>
            </a:r>
            <a:br>
              <a:rPr lang="en-US" alt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at threshold specification</a:t>
            </a:r>
          </a:p>
        </p:txBody>
      </p:sp>
    </p:spTree>
    <p:extLst>
      <p:ext uri="{BB962C8B-B14F-4D97-AF65-F5344CB8AC3E}">
        <p14:creationId xmlns:p14="http://schemas.microsoft.com/office/powerpoint/2010/main" val="217283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EEA88-C75B-4ACA-823B-62EC46951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249" y="1739216"/>
            <a:ext cx="3970365" cy="31264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32B2E69-9C60-4CFC-9716-FF54C04EC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EnMAP</a:t>
            </a:r>
            <a:r>
              <a:rPr lang="en-US" dirty="0"/>
              <a:t> Tasking and Data </a:t>
            </a:r>
            <a:r>
              <a:rPr lang="en-US" dirty="0" err="1"/>
              <a:t>Acces</a:t>
            </a:r>
            <a:endParaRPr lang="en-US" dirty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FA37EE22-FDC9-4127-ABB4-4336BAB901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8" y="4989376"/>
            <a:ext cx="11904001" cy="1545024"/>
          </a:xfrm>
        </p:spPr>
        <p:txBody>
          <a:bodyPr tIns="0" bIns="0" anchor="ctr" anchorCtr="0">
            <a:normAutofit/>
          </a:bodyPr>
          <a:lstStyle/>
          <a:p>
            <a:pPr>
              <a:lnSpc>
                <a:spcPct val="160000"/>
              </a:lnSpc>
            </a:pP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Instrument Planning Portal </a:t>
            </a:r>
            <a:r>
              <a:rPr lang="en-US" b="1" dirty="0"/>
              <a:t> registration</a:t>
            </a:r>
            <a:r>
              <a:rPr lang="en-US" dirty="0"/>
              <a:t>, proposal submission and </a:t>
            </a:r>
            <a:r>
              <a:rPr lang="en-US" b="1" dirty="0"/>
              <a:t>tasking</a:t>
            </a:r>
            <a:r>
              <a:rPr lang="en-US" dirty="0"/>
              <a:t> of </a:t>
            </a:r>
            <a:r>
              <a:rPr lang="en-US" dirty="0" err="1"/>
              <a:t>EnMAP</a:t>
            </a:r>
            <a:endParaRPr lang="en-US" dirty="0"/>
          </a:p>
          <a:p>
            <a:pPr>
              <a:lnSpc>
                <a:spcPct val="160000"/>
              </a:lnSpc>
            </a:pP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EOWEB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</a:t>
            </a:r>
            <a:r>
              <a:rPr lang="en-US" dirty="0"/>
              <a:t>access to catalogue for on-demand processing of L1B, L1C, L2A products</a:t>
            </a:r>
          </a:p>
          <a:p>
            <a:pPr>
              <a:lnSpc>
                <a:spcPct val="160000"/>
              </a:lnSpc>
            </a:pP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EOC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GeoService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/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EOLab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/>
              <a:t>provide access to archived </a:t>
            </a:r>
            <a:r>
              <a:rPr lang="en-US" b="1" dirty="0"/>
              <a:t>processed</a:t>
            </a:r>
            <a:r>
              <a:rPr lang="en-US" dirty="0"/>
              <a:t> </a:t>
            </a:r>
            <a:r>
              <a:rPr lang="en-US" dirty="0" err="1"/>
              <a:t>EnMAP</a:t>
            </a:r>
            <a:r>
              <a:rPr lang="en-US" dirty="0"/>
              <a:t> L2A ARD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B7B166-FF5E-214A-8FB3-20A27757775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4" y="6524624"/>
            <a:ext cx="6348413" cy="309151"/>
          </a:xfrm>
        </p:spPr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0563E9-58ED-4865-B381-602C4B959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19" y="1739217"/>
            <a:ext cx="3285288" cy="3131508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2C207ECC-F9CC-4EA2-B7F8-98319BAFD9C5}"/>
              </a:ext>
            </a:extLst>
          </p:cNvPr>
          <p:cNvGrpSpPr/>
          <p:nvPr/>
        </p:nvGrpSpPr>
        <p:grpSpPr>
          <a:xfrm>
            <a:off x="7647206" y="1701618"/>
            <a:ext cx="4547314" cy="3285287"/>
            <a:chOff x="7589150" y="1606368"/>
            <a:chExt cx="4547314" cy="328528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F5B8BCC-C580-46A8-B2B1-816A55F71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9150" y="3995688"/>
              <a:ext cx="4547314" cy="89596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20F64E-1CA7-4E2C-ACB6-5751C7311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234"/>
            <a:stretch/>
          </p:blipFill>
          <p:spPr>
            <a:xfrm>
              <a:off x="9739313" y="1887166"/>
              <a:ext cx="2132082" cy="229551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05AA1C-9B6A-4E13-B62D-7460DF769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3894"/>
            <a:stretch/>
          </p:blipFill>
          <p:spPr>
            <a:xfrm>
              <a:off x="7839074" y="1890042"/>
              <a:ext cx="1900238" cy="2295512"/>
            </a:xfrm>
            <a:prstGeom prst="rect">
              <a:avLst/>
            </a:prstGeom>
            <a:ln>
              <a:solidFill>
                <a:schemeClr val="bg2">
                  <a:lumMod val="95000"/>
                </a:schemeClr>
              </a:solidFill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F80F261-0558-4F32-A49F-06FB800776DC}"/>
                </a:ext>
              </a:extLst>
            </p:cNvPr>
            <p:cNvSpPr txBox="1"/>
            <p:nvPr/>
          </p:nvSpPr>
          <p:spPr>
            <a:xfrm>
              <a:off x="8536095" y="1606368"/>
              <a:ext cx="26500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EOC Geoservice  /  </a:t>
              </a:r>
              <a:r>
                <a:rPr lang="en-US" sz="1600" dirty="0" err="1"/>
                <a:t>EOLab</a:t>
              </a:r>
              <a:endParaRPr lang="en-US" sz="1600" dirty="0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BB29D8D7-78A4-44E5-90A7-1E9A66C966F2}"/>
                </a:ext>
              </a:extLst>
            </p:cNvPr>
            <p:cNvSpPr/>
            <p:nvPr/>
          </p:nvSpPr>
          <p:spPr>
            <a:xfrm>
              <a:off x="7732157" y="1643966"/>
              <a:ext cx="4242726" cy="3126489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CB4426-C0C1-5414-8F51-F217C4A99A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48BE61-5E61-FB32-E456-FFD023CC6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918971"/>
            <a:ext cx="11001374" cy="1125187"/>
          </a:xfrm>
        </p:spPr>
        <p:txBody>
          <a:bodyPr>
            <a:normAutofit/>
          </a:bodyPr>
          <a:lstStyle/>
          <a:p>
            <a:r>
              <a:rPr lang="en-US" sz="2000" dirty="0"/>
              <a:t>Acquisition plan based on user’s requests plus acquisitions planned from the Foreground Mission program and the Background Mission program </a:t>
            </a:r>
          </a:p>
        </p:txBody>
      </p:sp>
    </p:spTree>
    <p:extLst>
      <p:ext uri="{BB962C8B-B14F-4D97-AF65-F5344CB8AC3E}">
        <p14:creationId xmlns:p14="http://schemas.microsoft.com/office/powerpoint/2010/main" val="2965564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B2E69-9C60-4CFC-9716-FF54C04EC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DESIS Tasking and Data </a:t>
            </a:r>
            <a:r>
              <a:rPr lang="en-US" dirty="0" err="1"/>
              <a:t>Acces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B7B166-FF5E-214A-8FB3-20A27757775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4" y="6524624"/>
            <a:ext cx="6348413" cy="309151"/>
          </a:xfrm>
        </p:spPr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CB4426-C0C1-5414-8F51-F217C4A99A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48BE61-5E61-FB32-E456-FFD023CC6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918971"/>
            <a:ext cx="11001374" cy="1125187"/>
          </a:xfrm>
        </p:spPr>
        <p:txBody>
          <a:bodyPr>
            <a:normAutofit/>
          </a:bodyPr>
          <a:lstStyle/>
          <a:p>
            <a:r>
              <a:rPr lang="en-US" sz="2000" dirty="0"/>
              <a:t>Tasking only possible using TBE tasking tool. Access to archived data using TBE catalogue or DLR catalogue, but DLR catalogue contains ~12% of total DESIS products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FF566D-2A1F-4563-4F1A-6E65D582CA98}"/>
              </a:ext>
            </a:extLst>
          </p:cNvPr>
          <p:cNvGrpSpPr/>
          <p:nvPr/>
        </p:nvGrpSpPr>
        <p:grpSpPr>
          <a:xfrm>
            <a:off x="3543645" y="1701618"/>
            <a:ext cx="4242726" cy="3164087"/>
            <a:chOff x="3327176" y="1786356"/>
            <a:chExt cx="4242726" cy="31640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1AB98E-B2C0-09A5-FEE1-7B41B5CB1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85078" y="2061871"/>
              <a:ext cx="3212218" cy="174860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D2E231-038F-8207-2F7B-4A2D80AC5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4844" y="2308572"/>
              <a:ext cx="3042088" cy="211723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D1AA260-5373-86EE-8745-0F30DC0E4C6D}"/>
                </a:ext>
              </a:extLst>
            </p:cNvPr>
            <p:cNvGrpSpPr/>
            <p:nvPr/>
          </p:nvGrpSpPr>
          <p:grpSpPr>
            <a:xfrm>
              <a:off x="3327176" y="1786356"/>
              <a:ext cx="4242726" cy="3164087"/>
              <a:chOff x="7732157" y="1606368"/>
              <a:chExt cx="4242726" cy="3164087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1F338B6-60C5-A1C0-8624-C3C2F556EAEF}"/>
                  </a:ext>
                </a:extLst>
              </p:cNvPr>
              <p:cNvSpPr/>
              <p:nvPr/>
            </p:nvSpPr>
            <p:spPr>
              <a:xfrm>
                <a:off x="7732157" y="1643966"/>
                <a:ext cx="4242726" cy="3126489"/>
              </a:xfrm>
              <a:prstGeom prst="roundRect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D35CC-FF47-2471-D34A-DDE6191D1B0C}"/>
                  </a:ext>
                </a:extLst>
              </p:cNvPr>
              <p:cNvSpPr txBox="1"/>
              <p:nvPr/>
            </p:nvSpPr>
            <p:spPr>
              <a:xfrm>
                <a:off x="9393345" y="1606368"/>
                <a:ext cx="94769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EOWEB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7C3CE1-BCBC-38C9-2294-6A7056FE1327}"/>
                </a:ext>
              </a:extLst>
            </p:cNvPr>
            <p:cNvSpPr/>
            <p:nvPr/>
          </p:nvSpPr>
          <p:spPr>
            <a:xfrm>
              <a:off x="4159540" y="4507162"/>
              <a:ext cx="220237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26945"/>
              <a:r>
                <a:rPr lang="en-US" sz="1100" b="1" dirty="0">
                  <a:solidFill>
                    <a:srgbClr val="00B0F0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https://eoweb.dlr.de/egp/</a:t>
              </a:r>
              <a:endParaRPr lang="en-US" sz="1000" b="1" dirty="0">
                <a:solidFill>
                  <a:srgbClr val="00B0F0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0F85E4-54CE-7D91-8203-2D5FA7867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945" b="7722"/>
            <a:stretch/>
          </p:blipFill>
          <p:spPr>
            <a:xfrm>
              <a:off x="6186764" y="4439484"/>
              <a:ext cx="529463" cy="46769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8A2C83-0913-3CD1-22C0-8315ADEB5CF4}"/>
              </a:ext>
            </a:extLst>
          </p:cNvPr>
          <p:cNvGrpSpPr/>
          <p:nvPr/>
        </p:nvGrpSpPr>
        <p:grpSpPr>
          <a:xfrm>
            <a:off x="7885463" y="1701618"/>
            <a:ext cx="4242726" cy="3164087"/>
            <a:chOff x="7790213" y="1701618"/>
            <a:chExt cx="4242726" cy="31640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213379-DBF0-F4A3-00EB-7001968B8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2313"/>
            <a:stretch/>
          </p:blipFill>
          <p:spPr>
            <a:xfrm>
              <a:off x="8415634" y="1975652"/>
              <a:ext cx="2886017" cy="2344019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C207ECC-F9CC-4EA2-B7F8-98319BAFD9C5}"/>
                </a:ext>
              </a:extLst>
            </p:cNvPr>
            <p:cNvGrpSpPr/>
            <p:nvPr/>
          </p:nvGrpSpPr>
          <p:grpSpPr>
            <a:xfrm>
              <a:off x="7790213" y="1701618"/>
              <a:ext cx="4242726" cy="3164087"/>
              <a:chOff x="7732157" y="1606368"/>
              <a:chExt cx="4242726" cy="3164087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BB29D8D7-78A4-44E5-90A7-1E9A66C966F2}"/>
                  </a:ext>
                </a:extLst>
              </p:cNvPr>
              <p:cNvSpPr/>
              <p:nvPr/>
            </p:nvSpPr>
            <p:spPr>
              <a:xfrm>
                <a:off x="7732157" y="1643966"/>
                <a:ext cx="4242726" cy="3126489"/>
              </a:xfrm>
              <a:prstGeom prst="roundRect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F80F261-0558-4F32-A49F-06FB800776DC}"/>
                  </a:ext>
                </a:extLst>
              </p:cNvPr>
              <p:cNvSpPr txBox="1"/>
              <p:nvPr/>
            </p:nvSpPr>
            <p:spPr>
              <a:xfrm>
                <a:off x="8986945" y="1606368"/>
                <a:ext cx="17235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EOC Geoservice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C59328-A829-B589-DDFC-7F685D6BE821}"/>
                </a:ext>
              </a:extLst>
            </p:cNvPr>
            <p:cNvSpPr txBox="1"/>
            <p:nvPr/>
          </p:nvSpPr>
          <p:spPr>
            <a:xfrm>
              <a:off x="8134826" y="4469419"/>
              <a:ext cx="295989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00B0F0"/>
                  </a:solidFill>
                </a:rPr>
                <a:t>https://geoservice.dlr.de/web/datasets/desis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E7B8793-6C54-D90B-8B05-897691D5D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3" b="5833"/>
            <a:stretch/>
          </p:blipFill>
          <p:spPr>
            <a:xfrm>
              <a:off x="11042645" y="4390674"/>
              <a:ext cx="487712" cy="430816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CC23C8A-0917-648B-27CF-80771C94A3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92" y="2132857"/>
            <a:ext cx="2476821" cy="12245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D8A6DD-0658-30F0-7AB1-FFD7A0AC3B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96"/>
          <a:stretch/>
        </p:blipFill>
        <p:spPr>
          <a:xfrm>
            <a:off x="388036" y="2969789"/>
            <a:ext cx="2822042" cy="14188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4AC7037-6F0C-2CFD-8254-96A7391A9943}"/>
              </a:ext>
            </a:extLst>
          </p:cNvPr>
          <p:cNvSpPr txBox="1"/>
          <p:nvPr/>
        </p:nvSpPr>
        <p:spPr>
          <a:xfrm>
            <a:off x="1120055" y="1670840"/>
            <a:ext cx="1608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TCloud</a:t>
            </a:r>
            <a:r>
              <a:rPr lang="en-US" dirty="0"/>
              <a:t> Portal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12F63B0-64D2-AC0C-5CB6-C9458320F9E0}"/>
              </a:ext>
            </a:extLst>
          </p:cNvPr>
          <p:cNvSpPr/>
          <p:nvPr/>
        </p:nvSpPr>
        <p:spPr>
          <a:xfrm>
            <a:off x="319825" y="1739216"/>
            <a:ext cx="3124046" cy="312648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C41086-404B-DDF5-FB64-2D904D96F194}"/>
              </a:ext>
            </a:extLst>
          </p:cNvPr>
          <p:cNvSpPr/>
          <p:nvPr/>
        </p:nvSpPr>
        <p:spPr>
          <a:xfrm>
            <a:off x="204482" y="4463110"/>
            <a:ext cx="24167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6945"/>
            <a:r>
              <a:rPr lang="en-US" sz="1100" dirty="0">
                <a:solidFill>
                  <a:schemeClr val="accent4">
                    <a:lumMod val="50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https://teledyne.tcloudhost.com/</a:t>
            </a:r>
            <a:endParaRPr lang="en-US" sz="11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0EC8621-F0B6-F03B-3A4C-8C7C6A4E4E2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27" b="6607"/>
          <a:stretch/>
        </p:blipFill>
        <p:spPr>
          <a:xfrm>
            <a:off x="2476911" y="4403374"/>
            <a:ext cx="507385" cy="44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38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B2E69-9C60-4CFC-9716-FF54C04EC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DESIS Tasking and Data </a:t>
            </a:r>
            <a:r>
              <a:rPr lang="en-US" dirty="0" err="1"/>
              <a:t>Acces</a:t>
            </a:r>
            <a:endParaRPr lang="en-US" dirty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FA37EE22-FDC9-4127-ABB4-4336BAB901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8" y="4989376"/>
            <a:ext cx="11904001" cy="1545024"/>
          </a:xfrm>
        </p:spPr>
        <p:txBody>
          <a:bodyPr tIns="0" bIns="0" anchor="ctr" anchorCtr="0">
            <a:norm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Since 31/05/2024, Teledyne has stopped the DESIS tasking portal. Instrument still operational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Services at DLR (archive + processing) are available and will continue to be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Access to full catalogue and tasking</a:t>
            </a:r>
            <a:r>
              <a:rPr lang="en-US" dirty="0"/>
              <a:t> is still possible but only through DLR:</a:t>
            </a:r>
            <a:r>
              <a:rPr lang="de-DE" i="1" dirty="0">
                <a:solidFill>
                  <a:schemeClr val="accent4"/>
                </a:solidFill>
              </a:rPr>
              <a:t> desis-scientific@dlr.de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B7B166-FF5E-214A-8FB3-20A27757775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4" y="6524624"/>
            <a:ext cx="6348413" cy="309151"/>
          </a:xfrm>
        </p:spPr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CB4426-C0C1-5414-8F51-F217C4A99A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48BE61-5E61-FB32-E456-FFD023CC6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918971"/>
            <a:ext cx="11001374" cy="1125187"/>
          </a:xfrm>
        </p:spPr>
        <p:txBody>
          <a:bodyPr>
            <a:normAutofit/>
          </a:bodyPr>
          <a:lstStyle/>
          <a:p>
            <a:r>
              <a:rPr lang="en-US" sz="2000" dirty="0"/>
              <a:t>Tasking only possible using TBE tasking tool. Access to archived data using TBE catalogue or DLR catalogue, but DLR catalogue contains ~12% of total DESIS products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FF566D-2A1F-4563-4F1A-6E65D582CA98}"/>
              </a:ext>
            </a:extLst>
          </p:cNvPr>
          <p:cNvGrpSpPr/>
          <p:nvPr/>
        </p:nvGrpSpPr>
        <p:grpSpPr>
          <a:xfrm>
            <a:off x="3543645" y="1701618"/>
            <a:ext cx="4242726" cy="3164087"/>
            <a:chOff x="3327176" y="1786356"/>
            <a:chExt cx="4242726" cy="31640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1AB98E-B2C0-09A5-FEE1-7B41B5CB1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85078" y="2061871"/>
              <a:ext cx="3212218" cy="174860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D2E231-038F-8207-2F7B-4A2D80AC5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4844" y="2308572"/>
              <a:ext cx="3042088" cy="211723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D1AA260-5373-86EE-8745-0F30DC0E4C6D}"/>
                </a:ext>
              </a:extLst>
            </p:cNvPr>
            <p:cNvGrpSpPr/>
            <p:nvPr/>
          </p:nvGrpSpPr>
          <p:grpSpPr>
            <a:xfrm>
              <a:off x="3327176" y="1786356"/>
              <a:ext cx="4242726" cy="3164087"/>
              <a:chOff x="7732157" y="1606368"/>
              <a:chExt cx="4242726" cy="3164087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1F338B6-60C5-A1C0-8624-C3C2F556EAEF}"/>
                  </a:ext>
                </a:extLst>
              </p:cNvPr>
              <p:cNvSpPr/>
              <p:nvPr/>
            </p:nvSpPr>
            <p:spPr>
              <a:xfrm>
                <a:off x="7732157" y="1643966"/>
                <a:ext cx="4242726" cy="3126489"/>
              </a:xfrm>
              <a:prstGeom prst="roundRect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D35CC-FF47-2471-D34A-DDE6191D1B0C}"/>
                  </a:ext>
                </a:extLst>
              </p:cNvPr>
              <p:cNvSpPr txBox="1"/>
              <p:nvPr/>
            </p:nvSpPr>
            <p:spPr>
              <a:xfrm>
                <a:off x="9393345" y="1606368"/>
                <a:ext cx="94769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EOWEB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7C3CE1-BCBC-38C9-2294-6A7056FE1327}"/>
                </a:ext>
              </a:extLst>
            </p:cNvPr>
            <p:cNvSpPr/>
            <p:nvPr/>
          </p:nvSpPr>
          <p:spPr>
            <a:xfrm>
              <a:off x="4159540" y="4507162"/>
              <a:ext cx="220237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26945"/>
              <a:r>
                <a:rPr lang="en-US" sz="1100" b="1" dirty="0">
                  <a:solidFill>
                    <a:srgbClr val="00B0F0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https://eoweb.dlr.de/egp/</a:t>
              </a:r>
              <a:endParaRPr lang="en-US" sz="1000" b="1" dirty="0">
                <a:solidFill>
                  <a:srgbClr val="00B0F0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0F85E4-54CE-7D91-8203-2D5FA7867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945" b="7722"/>
            <a:stretch/>
          </p:blipFill>
          <p:spPr>
            <a:xfrm>
              <a:off x="6186764" y="4439484"/>
              <a:ext cx="529463" cy="46769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8A2C83-0913-3CD1-22C0-8315ADEB5CF4}"/>
              </a:ext>
            </a:extLst>
          </p:cNvPr>
          <p:cNvGrpSpPr/>
          <p:nvPr/>
        </p:nvGrpSpPr>
        <p:grpSpPr>
          <a:xfrm>
            <a:off x="7885463" y="1701618"/>
            <a:ext cx="4242726" cy="3164087"/>
            <a:chOff x="7790213" y="1701618"/>
            <a:chExt cx="4242726" cy="31640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213379-DBF0-F4A3-00EB-7001968B8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2313"/>
            <a:stretch/>
          </p:blipFill>
          <p:spPr>
            <a:xfrm>
              <a:off x="8415634" y="1975652"/>
              <a:ext cx="2886017" cy="2344019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C207ECC-F9CC-4EA2-B7F8-98319BAFD9C5}"/>
                </a:ext>
              </a:extLst>
            </p:cNvPr>
            <p:cNvGrpSpPr/>
            <p:nvPr/>
          </p:nvGrpSpPr>
          <p:grpSpPr>
            <a:xfrm>
              <a:off x="7790213" y="1701618"/>
              <a:ext cx="4242726" cy="3164087"/>
              <a:chOff x="7732157" y="1606368"/>
              <a:chExt cx="4242726" cy="3164087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BB29D8D7-78A4-44E5-90A7-1E9A66C966F2}"/>
                  </a:ext>
                </a:extLst>
              </p:cNvPr>
              <p:cNvSpPr/>
              <p:nvPr/>
            </p:nvSpPr>
            <p:spPr>
              <a:xfrm>
                <a:off x="7732157" y="1643966"/>
                <a:ext cx="4242726" cy="3126489"/>
              </a:xfrm>
              <a:prstGeom prst="roundRect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F80F261-0558-4F32-A49F-06FB800776DC}"/>
                  </a:ext>
                </a:extLst>
              </p:cNvPr>
              <p:cNvSpPr txBox="1"/>
              <p:nvPr/>
            </p:nvSpPr>
            <p:spPr>
              <a:xfrm>
                <a:off x="8986945" y="1606368"/>
                <a:ext cx="17235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EOC Geoservice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C59328-A829-B589-DDFC-7F685D6BE821}"/>
                </a:ext>
              </a:extLst>
            </p:cNvPr>
            <p:cNvSpPr txBox="1"/>
            <p:nvPr/>
          </p:nvSpPr>
          <p:spPr>
            <a:xfrm>
              <a:off x="8134826" y="4469419"/>
              <a:ext cx="295989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00B0F0"/>
                  </a:solidFill>
                </a:rPr>
                <a:t>https://geoservice.dlr.de/web/datasets/desis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E7B8793-6C54-D90B-8B05-897691D5D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3" b="5833"/>
            <a:stretch/>
          </p:blipFill>
          <p:spPr>
            <a:xfrm>
              <a:off x="11042645" y="4390674"/>
              <a:ext cx="487712" cy="43081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6F2D85A-70A7-F32C-5680-3100E81538C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198448" y="1636757"/>
            <a:ext cx="3255546" cy="324335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F3246D-43F8-7ABE-304E-B86750AFB3EA}"/>
              </a:ext>
            </a:extLst>
          </p:cNvPr>
          <p:cNvCxnSpPr/>
          <p:nvPr/>
        </p:nvCxnSpPr>
        <p:spPr>
          <a:xfrm flipH="1">
            <a:off x="376989" y="1628775"/>
            <a:ext cx="3077005" cy="3192715"/>
          </a:xfrm>
          <a:prstGeom prst="line">
            <a:avLst/>
          </a:prstGeom>
          <a:ln w="57150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11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C46F8-B5DE-5F12-CC51-DFF81F22C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Synergies with the FLEX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F2663-1196-9E42-77C4-6BA979D75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7199"/>
            <a:ext cx="10801349" cy="5155199"/>
          </a:xfrm>
        </p:spPr>
        <p:txBody>
          <a:bodyPr>
            <a:normAutofit fontScale="92500"/>
          </a:bodyPr>
          <a:lstStyle/>
          <a:p>
            <a:r>
              <a:rPr lang="en-US"/>
              <a:t>Comparison </a:t>
            </a:r>
            <a:r>
              <a:rPr lang="en-US" dirty="0"/>
              <a:t>of TOA radiance and BOA reflectance products with well and long validated instruments and processing software</a:t>
            </a:r>
          </a:p>
          <a:p>
            <a:r>
              <a:rPr lang="en-US" dirty="0"/>
              <a:t>The </a:t>
            </a:r>
            <a:r>
              <a:rPr lang="en-US" dirty="0" err="1"/>
              <a:t>EnMAP</a:t>
            </a:r>
            <a:r>
              <a:rPr lang="en-US" dirty="0"/>
              <a:t> / DESIS 30 m finer spatial resolution can help overcome FLEX limitations with 300 m pixels over heterogeneous areas</a:t>
            </a:r>
          </a:p>
          <a:p>
            <a:pPr lvl="1"/>
            <a:r>
              <a:rPr lang="en-US" dirty="0"/>
              <a:t>Stress indices, </a:t>
            </a:r>
            <a:r>
              <a:rPr lang="en-US" dirty="0" err="1"/>
              <a:t>chlorofyll</a:t>
            </a:r>
            <a:r>
              <a:rPr lang="en-US" dirty="0"/>
              <a:t>, pigments, leaf/canopy structure could be studied on DESIS/</a:t>
            </a:r>
            <a:r>
              <a:rPr lang="en-US" dirty="0" err="1"/>
              <a:t>EnMAP</a:t>
            </a:r>
            <a:r>
              <a:rPr lang="en-US" dirty="0"/>
              <a:t> data for interpretation or uncertainty estimation of FLEX data</a:t>
            </a:r>
          </a:p>
          <a:p>
            <a:pPr lvl="1"/>
            <a:r>
              <a:rPr lang="en-US" dirty="0"/>
              <a:t>Endmember libraries or F-Cover estimates at 30 m resolution</a:t>
            </a:r>
          </a:p>
          <a:p>
            <a:r>
              <a:rPr lang="en-US" dirty="0"/>
              <a:t>Create denser time series by tasking </a:t>
            </a:r>
            <a:r>
              <a:rPr lang="en-US" dirty="0" err="1"/>
              <a:t>EnMAP</a:t>
            </a:r>
            <a:r>
              <a:rPr lang="en-US" dirty="0"/>
              <a:t> / DESIS with new acquisitions. With days difference (</a:t>
            </a:r>
            <a:r>
              <a:rPr lang="en-US" dirty="0" err="1"/>
              <a:t>EnMAP</a:t>
            </a:r>
            <a:r>
              <a:rPr lang="en-US" dirty="0"/>
              <a:t>/DESIS) but potentially same day at different hours with DESIS. Availability of long-term archived data (~4 years </a:t>
            </a:r>
            <a:r>
              <a:rPr lang="en-US" dirty="0" err="1"/>
              <a:t>EnMAP</a:t>
            </a:r>
            <a:r>
              <a:rPr lang="en-US" dirty="0"/>
              <a:t>, ~7 years DESIS)</a:t>
            </a:r>
          </a:p>
          <a:p>
            <a:r>
              <a:rPr lang="en-US" dirty="0"/>
              <a:t>Opportunities for data fusion</a:t>
            </a:r>
          </a:p>
          <a:p>
            <a:r>
              <a:rPr lang="en-US" dirty="0"/>
              <a:t>Readers for </a:t>
            </a:r>
            <a:r>
              <a:rPr lang="en-US" dirty="0" err="1"/>
              <a:t>EnMAP</a:t>
            </a:r>
            <a:r>
              <a:rPr lang="en-US" dirty="0"/>
              <a:t> L1/L2 data in </a:t>
            </a:r>
            <a:r>
              <a:rPr lang="en-US" b="1" dirty="0" err="1"/>
              <a:t>EnMAP</a:t>
            </a:r>
            <a:r>
              <a:rPr lang="en-US" b="1" dirty="0"/>
              <a:t>-Box</a:t>
            </a:r>
            <a:r>
              <a:rPr lang="en-US" dirty="0"/>
              <a:t> as well as DESIS, PRISMA L1/L2, EMIT L2A, Landsat L2, Sentinel-2 L2A  and </a:t>
            </a:r>
            <a:r>
              <a:rPr lang="en-US" dirty="0" err="1"/>
              <a:t>Planetscope</a:t>
            </a:r>
            <a:r>
              <a:rPr lang="en-US" dirty="0"/>
              <a:t> L1/L3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DB94E-A34D-D3E1-3870-E4A76CDB02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9ED71-ADD1-AB8F-9FDB-76EAC845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191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4A7EDB-14D0-1C16-FC8C-1DC807409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753" y="1553200"/>
            <a:ext cx="7045467" cy="3852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51D22-59DD-3579-7613-275DFDF51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 estimates with DESIS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44477-2097-F0E3-310A-42CCFC8DA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145940"/>
            <a:ext cx="10801349" cy="985286"/>
          </a:xfrm>
        </p:spPr>
        <p:txBody>
          <a:bodyPr>
            <a:normAutofit fontScale="92500"/>
          </a:bodyPr>
          <a:lstStyle/>
          <a:p>
            <a:r>
              <a:rPr lang="en-US" dirty="0"/>
              <a:t>DESIS data has been successfully employed to derive SIF over the O</a:t>
            </a:r>
            <a:r>
              <a:rPr lang="en-US" baseline="-25000" dirty="0"/>
              <a:t>2</a:t>
            </a:r>
            <a:r>
              <a:rPr lang="en-US" dirty="0"/>
              <a:t>-A band making use of a realistic sensor simulation framework for DESIS (and </a:t>
            </a:r>
            <a:r>
              <a:rPr lang="en-US" dirty="0" err="1"/>
              <a:t>HyPlant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D955D-073E-890A-F18A-49D73C79AE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ABF82-1D9D-31E5-EFAA-E5113ABF8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FE4825-A0C6-0BA0-5734-EBF7B18C1E63}"/>
              </a:ext>
            </a:extLst>
          </p:cNvPr>
          <p:cNvSpPr txBox="1"/>
          <p:nvPr/>
        </p:nvSpPr>
        <p:spPr>
          <a:xfrm>
            <a:off x="497303" y="5788527"/>
            <a:ext cx="5181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See Contribution by J. Buffat et al. at this workshop “</a:t>
            </a:r>
            <a:r>
              <a:rPr lang="en-GB" sz="1400" i="1" dirty="0"/>
              <a:t>Towards an emulation-based SIF retrieval method for FLEX data</a:t>
            </a:r>
            <a:r>
              <a:rPr lang="en-GB" sz="1400" dirty="0"/>
              <a:t>”</a:t>
            </a:r>
            <a:r>
              <a:rPr lang="en-US" sz="1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33A563-588C-E986-83C3-661C873ACB0E}"/>
              </a:ext>
            </a:extLst>
          </p:cNvPr>
          <p:cNvSpPr txBox="1"/>
          <p:nvPr/>
        </p:nvSpPr>
        <p:spPr>
          <a:xfrm>
            <a:off x="1088356" y="5265925"/>
            <a:ext cx="10156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z="1400" dirty="0"/>
              <a:t>Buffat, J. et al. (2024). Computer Vision – CVPPA 2024. https://doi.org/10.1007/978-3-031-91835-3_6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C396EB-246A-1C62-ADE1-9FC25A4B6CEA}"/>
              </a:ext>
            </a:extLst>
          </p:cNvPr>
          <p:cNvSpPr txBox="1"/>
          <p:nvPr/>
        </p:nvSpPr>
        <p:spPr>
          <a:xfrm>
            <a:off x="1083145" y="5515714"/>
            <a:ext cx="61160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 M. Pato et al. RSE 330 (2025) 114944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A1968C-162E-1074-5F08-A416175197AA}"/>
              </a:ext>
            </a:extLst>
          </p:cNvPr>
          <p:cNvSpPr txBox="1"/>
          <p:nvPr/>
        </p:nvSpPr>
        <p:spPr>
          <a:xfrm>
            <a:off x="5981698" y="5785961"/>
            <a:ext cx="5181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See Contribution by M. Pato et al. at this workshop “</a:t>
            </a:r>
            <a:r>
              <a:rPr lang="en-GB" sz="1400" i="1" dirty="0"/>
              <a:t>Physics-based emulation of at-sensor radiances as a tool for novel SIF retrieval schemes</a:t>
            </a:r>
            <a:r>
              <a:rPr lang="en-GB" sz="1400" dirty="0"/>
              <a:t>”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0912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43B4-454C-860D-24FF-D9C17E2FD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547E5-1B5C-8221-C265-87F30232B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DESIS and </a:t>
            </a:r>
            <a:r>
              <a:rPr lang="en-US" dirty="0" err="1"/>
              <a:t>EnMAP</a:t>
            </a:r>
            <a:r>
              <a:rPr lang="en-US" dirty="0"/>
              <a:t> offer common characteristics:</a:t>
            </a:r>
          </a:p>
          <a:p>
            <a:pPr lvl="1"/>
            <a:r>
              <a:rPr lang="en-US" dirty="0"/>
              <a:t>Possibility of matchups or close-in-time observations with FLEX</a:t>
            </a:r>
          </a:p>
          <a:p>
            <a:pPr lvl="1"/>
            <a:r>
              <a:rPr lang="en-US" dirty="0"/>
              <a:t>Large volume of hyperspectral historic data (from 2018 DESIS, from 2022 </a:t>
            </a:r>
            <a:r>
              <a:rPr lang="en-US" dirty="0" err="1"/>
              <a:t>EnMAP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Very similar processing chains (in particular L2A)</a:t>
            </a:r>
          </a:p>
          <a:p>
            <a:pPr lvl="1"/>
            <a:r>
              <a:rPr lang="en-US" dirty="0"/>
              <a:t>Free access (scientific use) through DLR’s multi-mission platforms (EOWEB, EOC-Geoservice)</a:t>
            </a:r>
          </a:p>
          <a:p>
            <a:r>
              <a:rPr lang="en-US" dirty="0"/>
              <a:t>But also complementary characteristics:</a:t>
            </a:r>
          </a:p>
          <a:p>
            <a:pPr lvl="1"/>
            <a:r>
              <a:rPr lang="en-US" dirty="0" err="1"/>
              <a:t>EnMAP</a:t>
            </a:r>
            <a:r>
              <a:rPr lang="en-US" dirty="0"/>
              <a:t>: high SNR, very stable , SWIR range</a:t>
            </a:r>
          </a:p>
          <a:p>
            <a:pPr lvl="1"/>
            <a:r>
              <a:rPr lang="en-US" dirty="0"/>
              <a:t>DESIS: high spectral sampling distance, successfully employed to derive SIF products</a:t>
            </a:r>
          </a:p>
          <a:p>
            <a:pPr marL="914400" lvl="2" indent="0">
              <a:buNone/>
            </a:pPr>
            <a:r>
              <a:rPr lang="en-US" dirty="0">
                <a:solidFill>
                  <a:srgbClr val="002060"/>
                </a:solidFill>
              </a:rPr>
              <a:t>See: J. Buffat et al. and M. Pato et al. contributions in this Workshop</a:t>
            </a:r>
          </a:p>
          <a:p>
            <a:pPr lvl="1"/>
            <a:r>
              <a:rPr lang="en-US" dirty="0"/>
              <a:t>Passage local time fix (</a:t>
            </a:r>
            <a:r>
              <a:rPr lang="en-US" dirty="0" err="1"/>
              <a:t>EnMAP</a:t>
            </a:r>
            <a:r>
              <a:rPr lang="en-US" dirty="0"/>
              <a:t>) and variable (DESIS)</a:t>
            </a:r>
          </a:p>
          <a:p>
            <a:r>
              <a:rPr lang="en-US" dirty="0"/>
              <a:t>High potential to support FLEX observations: from validation to improved data interpretation, denser time series and data fusion</a:t>
            </a:r>
          </a:p>
          <a:p>
            <a:pPr marL="914400" lvl="2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6D9C4-4D78-F100-5855-63C6583D10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6E457-D31B-EE49-0B6A-10511F98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6337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5984C0-FA0B-CBC1-146C-1D6402272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452728-8EAC-89B9-DD47-B3854BE4A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DB94E-A34D-D3E1-3870-E4A76CDB02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14849D-EFEC-00C7-E6D6-884BAADD32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307975" indent="0">
              <a:buNone/>
            </a:pPr>
            <a:r>
              <a:rPr lang="en-US" sz="4800" b="1" dirty="0"/>
              <a:t>EXTRA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9ED71-ADD1-AB8F-9FDB-76EAC845B50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4766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11" y="1744907"/>
            <a:ext cx="6881361" cy="439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DESIS instrument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A568F-DD4C-4F90-B18B-3F2692F24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993445"/>
            <a:ext cx="7267575" cy="1606880"/>
          </a:xfrm>
        </p:spPr>
        <p:txBody>
          <a:bodyPr>
            <a:normAutofit/>
          </a:bodyPr>
          <a:lstStyle/>
          <a:p>
            <a:r>
              <a:rPr lang="en-GB" sz="1800" dirty="0"/>
              <a:t>Collaboration between TBE (platform, operations) and DLR (instrument, processors)</a:t>
            </a:r>
          </a:p>
          <a:p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&gt; FLEX - Fluorescence 2026 Workshop &gt; E. Carmona et al.  &gt; 05.03.2026</a:t>
            </a:r>
            <a:endParaRPr lang="en-GB" noProof="0" dirty="0"/>
          </a:p>
        </p:txBody>
      </p:sp>
      <p:sp>
        <p:nvSpPr>
          <p:cNvPr id="13" name="Textfeld 1"/>
          <p:cNvSpPr txBox="1"/>
          <p:nvPr/>
        </p:nvSpPr>
        <p:spPr>
          <a:xfrm>
            <a:off x="421153" y="5489990"/>
            <a:ext cx="2398814" cy="8615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088265"/>
            <a:r>
              <a:rPr lang="de-DE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FEE: </a:t>
            </a:r>
            <a:r>
              <a:rPr lang="de-DE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Front End Electronic</a:t>
            </a:r>
          </a:p>
          <a:p>
            <a:pPr defTabSz="1088265"/>
            <a:r>
              <a:rPr lang="de-DE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FPA</a:t>
            </a:r>
            <a:r>
              <a:rPr lang="de-DE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DE" sz="14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Focal</a:t>
            </a:r>
            <a:r>
              <a:rPr lang="de-DE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Plane Array</a:t>
            </a:r>
          </a:p>
          <a:p>
            <a:pPr defTabSz="1088265"/>
            <a:r>
              <a:rPr lang="de-DE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TMA: </a:t>
            </a:r>
            <a:r>
              <a:rPr lang="de-DE" sz="14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Three</a:t>
            </a:r>
            <a:r>
              <a:rPr lang="de-DE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Mirror Anastigmat</a:t>
            </a:r>
          </a:p>
          <a:p>
            <a:pPr defTabSz="1088265"/>
            <a:r>
              <a:rPr lang="de-DE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POI: </a:t>
            </a:r>
            <a:r>
              <a:rPr lang="de-DE" sz="14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Pointing</a:t>
            </a:r>
            <a:r>
              <a:rPr lang="de-DE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Unit</a:t>
            </a:r>
          </a:p>
        </p:txBody>
      </p:sp>
      <p:sp>
        <p:nvSpPr>
          <p:cNvPr id="9" name="Textfeld 10"/>
          <p:cNvSpPr txBox="1"/>
          <p:nvPr/>
        </p:nvSpPr>
        <p:spPr>
          <a:xfrm>
            <a:off x="2699957" y="6030532"/>
            <a:ext cx="4517661" cy="1846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Sensors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2019, 19(7), 1622; https://doi.org/10.3390/s19071622</a:t>
            </a:r>
            <a:endParaRPr lang="de-DE" sz="1200" i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600625"/>
              </p:ext>
            </p:extLst>
          </p:nvPr>
        </p:nvGraphicFramePr>
        <p:xfrm>
          <a:off x="7326535" y="2473452"/>
          <a:ext cx="4804676" cy="347478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159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9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DESIS Specification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>
                    <a:solidFill>
                      <a:srgbClr val="A6BF5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>
                    <a:solidFill>
                      <a:srgbClr val="A6B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8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Spectral range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>
                    <a:solidFill>
                      <a:srgbClr val="A6BF5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400 nm to 1000 nm</a:t>
                      </a:r>
                      <a:endParaRPr lang="de-DE" sz="12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/>
                </a:tc>
                <a:extLst>
                  <a:ext uri="{0D108BD9-81ED-4DB2-BD59-A6C34878D82A}">
                    <a16:rowId xmlns:a16="http://schemas.microsoft.com/office/drawing/2014/main" val="1548263379"/>
                  </a:ext>
                </a:extLst>
              </a:tr>
              <a:tr h="2536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Spectral Sampling </a:t>
                      </a:r>
                      <a:r>
                        <a:rPr lang="en-US" sz="1200" baseline="0" dirty="0">
                          <a:effectLst/>
                        </a:rPr>
                        <a:t>(res.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acc</a:t>
                      </a:r>
                      <a:r>
                        <a:rPr lang="en-US" sz="1200" dirty="0">
                          <a:effectLst/>
                        </a:rPr>
                        <a:t>.,bands)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>
                    <a:solidFill>
                      <a:srgbClr val="A6BF5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2.55 nm, 0.5</a:t>
                      </a:r>
                      <a:r>
                        <a:rPr lang="en-US" sz="1200" baseline="0" dirty="0">
                          <a:effectLst/>
                        </a:rPr>
                        <a:t> nm</a:t>
                      </a:r>
                      <a:r>
                        <a:rPr lang="en-US" sz="1200" dirty="0">
                          <a:effectLst/>
                        </a:rPr>
                        <a:t>, 235 bands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826" marR="43826" marT="0" marB="0"/>
                </a:tc>
                <a:extLst>
                  <a:ext uri="{0D108BD9-81ED-4DB2-BD59-A6C34878D82A}">
                    <a16:rowId xmlns:a16="http://schemas.microsoft.com/office/drawing/2014/main" val="1448306179"/>
                  </a:ext>
                </a:extLst>
              </a:tr>
              <a:tr h="2258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Software</a:t>
                      </a:r>
                      <a:r>
                        <a:rPr lang="de-DE" sz="1200" baseline="0" dirty="0">
                          <a:effectLst/>
                        </a:rPr>
                        <a:t> </a:t>
                      </a:r>
                      <a:r>
                        <a:rPr lang="de-DE" sz="1200" baseline="0" dirty="0" err="1">
                          <a:effectLst/>
                        </a:rPr>
                        <a:t>Binning</a:t>
                      </a:r>
                      <a:r>
                        <a:rPr lang="de-DE" sz="1200" baseline="0" dirty="0">
                          <a:effectLst/>
                        </a:rPr>
                        <a:t> (</a:t>
                      </a:r>
                      <a:r>
                        <a:rPr lang="de-DE" sz="1200" baseline="0" dirty="0" err="1">
                          <a:effectLst/>
                        </a:rPr>
                        <a:t>sampling</a:t>
                      </a:r>
                      <a:r>
                        <a:rPr lang="de-DE" sz="1200" baseline="0" dirty="0">
                          <a:effectLst/>
                        </a:rPr>
                        <a:t> </a:t>
                      </a:r>
                      <a:r>
                        <a:rPr lang="de-DE" sz="1200" baseline="0" dirty="0" err="1">
                          <a:effectLst/>
                        </a:rPr>
                        <a:t>distance</a:t>
                      </a:r>
                      <a:r>
                        <a:rPr lang="de-DE" sz="1200" baseline="0" dirty="0">
                          <a:effectLst/>
                        </a:rPr>
                        <a:t>, </a:t>
                      </a:r>
                      <a:r>
                        <a:rPr lang="de-DE" sz="1200" baseline="0" dirty="0" err="1">
                          <a:effectLst/>
                        </a:rPr>
                        <a:t>number</a:t>
                      </a:r>
                      <a:r>
                        <a:rPr lang="de-DE" sz="1200" baseline="0" dirty="0">
                          <a:effectLst/>
                        </a:rPr>
                        <a:t> </a:t>
                      </a:r>
                      <a:r>
                        <a:rPr lang="de-DE" sz="1200" baseline="0" dirty="0" err="1">
                          <a:effectLst/>
                        </a:rPr>
                        <a:t>bands</a:t>
                      </a:r>
                      <a:r>
                        <a:rPr lang="de-DE" sz="1200" baseline="0" dirty="0">
                          <a:effectLst/>
                        </a:rPr>
                        <a:t>)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>
                    <a:solidFill>
                      <a:srgbClr val="A6BF5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Binning 2 (</a:t>
                      </a:r>
                      <a:r>
                        <a:rPr lang="en-US" sz="1200" baseline="0" dirty="0">
                          <a:effectLst/>
                        </a:rPr>
                        <a:t>5.1 nm, 118 bands)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effectLst/>
                        </a:rPr>
                        <a:t>Binning 3 (7.6 nm, 79 bands)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effectLst/>
                        </a:rPr>
                        <a:t>Binning 4 (10.1 nm, 60 bands)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826" marR="43826" marT="0" marB="0"/>
                </a:tc>
                <a:extLst>
                  <a:ext uri="{0D108BD9-81ED-4DB2-BD59-A6C34878D82A}">
                    <a16:rowId xmlns:a16="http://schemas.microsoft.com/office/drawing/2014/main" val="2845988049"/>
                  </a:ext>
                </a:extLst>
              </a:tr>
              <a:tr h="22588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Spectral response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>
                    <a:solidFill>
                      <a:srgbClr val="A6BF5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</a:rPr>
                        <a:t>Gaussian shape, 3.5 nm FWHM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826" marR="43826" marT="0" marB="0"/>
                </a:tc>
                <a:extLst>
                  <a:ext uri="{0D108BD9-81ED-4DB2-BD59-A6C34878D82A}">
                    <a16:rowId xmlns:a16="http://schemas.microsoft.com/office/drawing/2014/main" val="3949391690"/>
                  </a:ext>
                </a:extLst>
              </a:tr>
              <a:tr h="2368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Spectral accuracy, stability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>
                    <a:solidFill>
                      <a:srgbClr val="A6BF5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~0.5 nm </a:t>
                      </a:r>
                      <a:endParaRPr lang="de-DE" sz="1200" dirty="0"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1936393015"/>
                  </a:ext>
                </a:extLst>
              </a:tr>
              <a:tr h="2258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200" kern="1200" dirty="0" err="1">
                          <a:effectLst/>
                        </a:rPr>
                        <a:t>Radiometry</a:t>
                      </a:r>
                      <a:r>
                        <a:rPr lang="de-DE" sz="1200" kern="1200" dirty="0">
                          <a:effectLst/>
                        </a:rPr>
                        <a:t> (</a:t>
                      </a:r>
                      <a:r>
                        <a:rPr lang="de-DE" sz="1200" kern="1200" dirty="0" err="1">
                          <a:effectLst/>
                        </a:rPr>
                        <a:t>res</a:t>
                      </a:r>
                      <a:r>
                        <a:rPr lang="de-DE" sz="1200" kern="1200" dirty="0">
                          <a:effectLst/>
                        </a:rPr>
                        <a:t>., </a:t>
                      </a:r>
                      <a:r>
                        <a:rPr lang="de-DE" sz="1200" kern="1200" dirty="0" err="1">
                          <a:effectLst/>
                        </a:rPr>
                        <a:t>acc</a:t>
                      </a:r>
                      <a:r>
                        <a:rPr lang="de-DE" sz="1200" kern="1200" dirty="0">
                          <a:effectLst/>
                        </a:rPr>
                        <a:t>.)</a:t>
                      </a:r>
                      <a:endParaRPr lang="de-DE" sz="12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3826" marR="43826" marT="0" marB="0">
                    <a:solidFill>
                      <a:srgbClr val="A6BF5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200" kern="1200" dirty="0">
                          <a:effectLst/>
                        </a:rPr>
                        <a:t>13 </a:t>
                      </a:r>
                      <a:r>
                        <a:rPr lang="de-DE" sz="1200" kern="1200" dirty="0" err="1">
                          <a:effectLst/>
                        </a:rPr>
                        <a:t>bits</a:t>
                      </a:r>
                      <a:r>
                        <a:rPr lang="de-DE" sz="1200" kern="1200" dirty="0">
                          <a:effectLst/>
                        </a:rPr>
                        <a:t>, </a:t>
                      </a:r>
                      <a:r>
                        <a:rPr lang="en-US" sz="1200" dirty="0">
                          <a:effectLst/>
                        </a:rPr>
                        <a:t>~10% (typically &lt;5%)</a:t>
                      </a:r>
                      <a:endParaRPr lang="de-DE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3826" marR="43826" marT="0" marB="0"/>
                </a:tc>
                <a:extLst>
                  <a:ext uri="{0D108BD9-81ED-4DB2-BD59-A6C34878D82A}">
                    <a16:rowId xmlns:a16="http://schemas.microsoft.com/office/drawing/2014/main" val="1565820124"/>
                  </a:ext>
                </a:extLst>
              </a:tr>
              <a:tr h="2258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Off-nadir tilting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(across-track, along-track)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>
                    <a:solidFill>
                      <a:srgbClr val="A6BF5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-45° (backboard) to +5° (starboard),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-40° to +40° (by MUSES and DESIS)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9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Spatial (res., swath)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>
                    <a:solidFill>
                      <a:srgbClr val="A6BF5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 m, 30</a:t>
                      </a:r>
                      <a:r>
                        <a:rPr lang="en-US" sz="1200" baseline="0" dirty="0">
                          <a:effectLst/>
                        </a:rPr>
                        <a:t> km</a:t>
                      </a:r>
                      <a:r>
                        <a:rPr lang="en-US" sz="1200" dirty="0">
                          <a:effectLst/>
                        </a:rPr>
                        <a:t> (@ 400 km nadir)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2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solidFill>
                            <a:schemeClr val="bg1"/>
                          </a:solidFill>
                          <a:effectLst/>
                        </a:rPr>
                        <a:t>Geometric</a:t>
                      </a:r>
                      <a:r>
                        <a:rPr lang="de-DE" sz="1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de-DE" sz="1200" dirty="0" err="1">
                          <a:solidFill>
                            <a:schemeClr val="bg1"/>
                          </a:solidFill>
                          <a:effectLst/>
                        </a:rPr>
                        <a:t>accuracy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>
                    <a:solidFill>
                      <a:srgbClr val="A6BF5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</a:rPr>
                        <a:t>&lt;1 </a:t>
                      </a:r>
                      <a:r>
                        <a:rPr lang="de-DE" sz="1200" dirty="0" err="1">
                          <a:solidFill>
                            <a:schemeClr val="tx1"/>
                          </a:solidFill>
                          <a:effectLst/>
                        </a:rPr>
                        <a:t>pix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</a:rPr>
                        <a:t> (30 m) GCPs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2311672510"/>
                  </a:ext>
                </a:extLst>
              </a:tr>
              <a:tr h="2258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SNR (signal-to-noise)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>
                    <a:solidFill>
                      <a:srgbClr val="A6BF5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195 (w/o bin.) / 386 (4 bin.)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@ 550 nm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29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Swath length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>
                    <a:solidFill>
                      <a:srgbClr val="A6BF5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3000 km / </a:t>
                      </a:r>
                      <a:r>
                        <a:rPr lang="de-DE" sz="12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orbit</a:t>
                      </a: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; &gt;7000 km / </a:t>
                      </a:r>
                      <a:r>
                        <a:rPr lang="de-DE" sz="12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day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2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effectLst/>
                        </a:rPr>
                        <a:t>Product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r>
                        <a:rPr lang="de-DE" sz="1200" dirty="0" err="1">
                          <a:effectLst/>
                        </a:rPr>
                        <a:t>size</a:t>
                      </a:r>
                      <a:endParaRPr lang="de-DE" sz="12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>
                    <a:solidFill>
                      <a:srgbClr val="A6BF5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30 km x 30 km</a:t>
                      </a:r>
                      <a:endParaRPr lang="de-DE" sz="1200" dirty="0"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2670598355"/>
                  </a:ext>
                </a:extLst>
              </a:tr>
            </a:tbl>
          </a:graphicData>
        </a:graphic>
      </p:graphicFrame>
      <p:pic>
        <p:nvPicPr>
          <p:cNvPr id="10" name="Picture 2" descr="D:\19_Brno\image001.jpg">
            <a:extLst>
              <a:ext uri="{FF2B5EF4-FFF2-40B4-BE49-F238E27FC236}">
                <a16:creationId xmlns:a16="http://schemas.microsoft.com/office/drawing/2014/main" id="{211F75E4-632F-4F00-96B6-748ADEFB3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0" t="17134" b="37995"/>
          <a:stretch/>
        </p:blipFill>
        <p:spPr bwMode="auto">
          <a:xfrm>
            <a:off x="8037940" y="10722"/>
            <a:ext cx="3850555" cy="23654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3">
            <a:extLst>
              <a:ext uri="{FF2B5EF4-FFF2-40B4-BE49-F238E27FC236}">
                <a16:creationId xmlns:a16="http://schemas.microsoft.com/office/drawing/2014/main" id="{39A85B88-0E7E-403F-BD6C-44B3A0E2B5F6}"/>
              </a:ext>
            </a:extLst>
          </p:cNvPr>
          <p:cNvSpPr/>
          <p:nvPr/>
        </p:nvSpPr>
        <p:spPr>
          <a:xfrm>
            <a:off x="10969946" y="1640887"/>
            <a:ext cx="490527" cy="519035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de-DE" sz="1799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95AEBC2-0D22-42CE-85F6-5BBB3842C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8709" y="6514012"/>
            <a:ext cx="457200" cy="346765"/>
          </a:xfrm>
        </p:spPr>
        <p:txBody>
          <a:bodyPr>
            <a:normAutofit fontScale="77500" lnSpcReduction="20000"/>
          </a:bodyPr>
          <a:lstStyle/>
          <a:p>
            <a:fld id="{30ADABB7-F9A6-4A4D-9415-296AC5E687F8}" type="slidenum">
              <a:rPr lang="de-DE" sz="1600" smtClean="0">
                <a:solidFill>
                  <a:schemeClr val="bg2">
                    <a:lumMod val="85000"/>
                  </a:schemeClr>
                </a:solidFill>
              </a:rPr>
              <a:pPr/>
              <a:t>2</a:t>
            </a:fld>
            <a:endParaRPr lang="de-DE" sz="1600" dirty="0">
              <a:solidFill>
                <a:schemeClr val="bg2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22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 9">
            <a:extLst>
              <a:ext uri="{FF2B5EF4-FFF2-40B4-BE49-F238E27FC236}">
                <a16:creationId xmlns:a16="http://schemas.microsoft.com/office/drawing/2014/main" id="{4CA4082E-A31A-4AAE-A8A4-BFC961785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rgbClr val="BFBFBF"/>
                </a:solidFill>
              </a:rPr>
              <a:t>3 </a:t>
            </a:r>
            <a:r>
              <a:rPr lang="en-US" sz="1400" dirty="0">
                <a:solidFill>
                  <a:srgbClr val="BFBFBF"/>
                </a:solidFill>
              </a:rPr>
              <a:t>●</a:t>
            </a:r>
            <a:r>
              <a:rPr lang="en-US" sz="1800" dirty="0">
                <a:solidFill>
                  <a:srgbClr val="BFBFBF"/>
                </a:solidFill>
              </a:rPr>
              <a:t> </a:t>
            </a:r>
            <a:r>
              <a:rPr lang="en-GB" sz="1800" dirty="0">
                <a:solidFill>
                  <a:schemeClr val="bg1">
                    <a:lumMod val="75000"/>
                  </a:schemeClr>
                </a:solidFill>
              </a:rPr>
              <a:t>DESIS Data Products </a:t>
            </a:r>
            <a:br>
              <a:rPr lang="en-GB" sz="1600" dirty="0"/>
            </a:br>
            <a:r>
              <a:rPr lang="en-GB" dirty="0"/>
              <a:t>Synergies – DESIS &amp; </a:t>
            </a:r>
            <a:r>
              <a:rPr lang="en-GB" dirty="0" err="1"/>
              <a:t>EnMAP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695325" y="6574441"/>
            <a:ext cx="6576332" cy="2897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&gt; FLEX - Fluorescence 2026 Workshop &gt; E. Carmona et al.  &gt; 05.03.2026</a:t>
            </a:r>
            <a:endParaRPr lang="en-GB" noProof="0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B631BA3-5E9E-4FAD-B520-4929BFD44800}"/>
              </a:ext>
            </a:extLst>
          </p:cNvPr>
          <p:cNvSpPr txBox="1">
            <a:spLocks/>
          </p:cNvSpPr>
          <p:nvPr/>
        </p:nvSpPr>
        <p:spPr>
          <a:xfrm>
            <a:off x="425731" y="1750210"/>
            <a:ext cx="12528283" cy="2470231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99" dirty="0" err="1"/>
              <a:t>Gobabeb</a:t>
            </a:r>
            <a:r>
              <a:rPr lang="en-GB" sz="1799" dirty="0"/>
              <a:t>, Namibia; DESIS + </a:t>
            </a:r>
            <a:r>
              <a:rPr lang="en-GB" sz="1799" dirty="0" err="1"/>
              <a:t>EnMAP</a:t>
            </a:r>
            <a:r>
              <a:rPr lang="en-GB" sz="1799" dirty="0"/>
              <a:t> </a:t>
            </a:r>
            <a:r>
              <a:rPr lang="en-GB" sz="1799" dirty="0" err="1"/>
              <a:t>cal</a:t>
            </a:r>
            <a:r>
              <a:rPr lang="en-GB" sz="1799" dirty="0"/>
              <a:t>/</a:t>
            </a:r>
            <a:r>
              <a:rPr lang="en-GB" sz="1799" dirty="0" err="1"/>
              <a:t>val</a:t>
            </a:r>
            <a:r>
              <a:rPr lang="en-GB" sz="1799" dirty="0"/>
              <a:t> site, </a:t>
            </a:r>
          </a:p>
          <a:p>
            <a:r>
              <a:rPr lang="en-GB" sz="1799" dirty="0"/>
              <a:t>DESIS: SAA 72°, SZA 47°, 02/10/2022, 07:52 (UTC)</a:t>
            </a:r>
          </a:p>
          <a:p>
            <a:r>
              <a:rPr lang="en-GB" sz="1799" dirty="0" err="1"/>
              <a:t>EnMAP</a:t>
            </a:r>
            <a:r>
              <a:rPr lang="en-GB" sz="1799" dirty="0"/>
              <a:t>: SAA 40.9 xx°, SZA 25.6°, 02/10/2022, 09:43 (UTC)</a:t>
            </a:r>
          </a:p>
          <a:p>
            <a:r>
              <a:rPr lang="en-GB" sz="1799" dirty="0"/>
              <a:t>Same L2A processing pipeline: PACO</a:t>
            </a:r>
          </a:p>
          <a:p>
            <a:r>
              <a:rPr lang="en-GB" sz="1799" dirty="0"/>
              <a:t>BRDF correction: DESIS none, </a:t>
            </a:r>
            <a:r>
              <a:rPr lang="en-GB" sz="1799" dirty="0" err="1"/>
              <a:t>EnMAP</a:t>
            </a:r>
            <a:r>
              <a:rPr lang="en-GB" sz="1799" dirty="0"/>
              <a:t> – yes</a:t>
            </a:r>
          </a:p>
          <a:p>
            <a:r>
              <a:rPr lang="en-GB" sz="1799" dirty="0"/>
              <a:t>RGB both sensors: R: 801/801 nm, G:675/672 nm, B: 501/501 nm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AEFCED2-415F-4CCA-9EFE-3BCA03EF7D56}"/>
              </a:ext>
            </a:extLst>
          </p:cNvPr>
          <p:cNvSpPr/>
          <p:nvPr/>
        </p:nvSpPr>
        <p:spPr>
          <a:xfrm>
            <a:off x="-65296" y="5465299"/>
            <a:ext cx="12341186" cy="147496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799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BA7B1B-20DA-432A-9265-BF0D02E5284F}"/>
              </a:ext>
            </a:extLst>
          </p:cNvPr>
          <p:cNvGrpSpPr/>
          <p:nvPr/>
        </p:nvGrpSpPr>
        <p:grpSpPr>
          <a:xfrm>
            <a:off x="1" y="4154658"/>
            <a:ext cx="6031239" cy="2533120"/>
            <a:chOff x="0" y="4155641"/>
            <a:chExt cx="6032810" cy="2533780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47295D59-39EF-44FE-A5BE-7E967ECCDD3C}"/>
                </a:ext>
              </a:extLst>
            </p:cNvPr>
            <p:cNvGrpSpPr/>
            <p:nvPr/>
          </p:nvGrpSpPr>
          <p:grpSpPr>
            <a:xfrm>
              <a:off x="0" y="4155641"/>
              <a:ext cx="6032810" cy="2533780"/>
              <a:chOff x="5992825" y="648000"/>
              <a:chExt cx="6032810" cy="2533780"/>
            </a:xfrm>
          </p:grpSpPr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44892CFD-7773-4706-AAA1-244E004DE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92825" y="648000"/>
                <a:ext cx="6032810" cy="2533780"/>
              </a:xfrm>
              <a:prstGeom prst="rect">
                <a:avLst/>
              </a:prstGeom>
            </p:spPr>
          </p:pic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3AD6F53E-DE3C-4E74-B8B4-9FAF1C1E42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35188" y="1475470"/>
                <a:ext cx="190800" cy="1908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sz="1799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7A2BAE26-718C-43CA-B64A-CBE8ECE5EF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41988" y="1459888"/>
                <a:ext cx="190800" cy="1908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sz="1799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6592A330-A76D-435A-A9BB-D15BE7113F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21295" y="1867477"/>
                <a:ext cx="190800" cy="1908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sz="1799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0FFEBB0-0595-4151-9E68-313601E9FF6F}"/>
                </a:ext>
              </a:extLst>
            </p:cNvPr>
            <p:cNvSpPr txBox="1"/>
            <p:nvPr/>
          </p:nvSpPr>
          <p:spPr>
            <a:xfrm>
              <a:off x="560819" y="4658412"/>
              <a:ext cx="15388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799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E88C2128-33C1-44D0-BB32-B615B9959855}"/>
                </a:ext>
              </a:extLst>
            </p:cNvPr>
            <p:cNvSpPr txBox="1"/>
            <p:nvPr/>
          </p:nvSpPr>
          <p:spPr>
            <a:xfrm>
              <a:off x="4167619" y="4663578"/>
              <a:ext cx="15388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799" dirty="0"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DC1F243B-032B-4906-9B53-495661EDF5CF}"/>
                </a:ext>
              </a:extLst>
            </p:cNvPr>
            <p:cNvSpPr txBox="1"/>
            <p:nvPr/>
          </p:nvSpPr>
          <p:spPr>
            <a:xfrm>
              <a:off x="4540514" y="5059034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799" dirty="0"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500EB45E-1279-46C7-B145-AED2016826C9}"/>
                </a:ext>
              </a:extLst>
            </p:cNvPr>
            <p:cNvSpPr txBox="1"/>
            <p:nvPr/>
          </p:nvSpPr>
          <p:spPr>
            <a:xfrm>
              <a:off x="5042263" y="6277785"/>
              <a:ext cx="69249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799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DESIS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2FDB7CD-F804-46CE-B598-79B098E3DE1B}"/>
              </a:ext>
            </a:extLst>
          </p:cNvPr>
          <p:cNvGrpSpPr/>
          <p:nvPr/>
        </p:nvGrpSpPr>
        <p:grpSpPr>
          <a:xfrm>
            <a:off x="6147731" y="4154658"/>
            <a:ext cx="6037588" cy="2533120"/>
            <a:chOff x="6149332" y="4155641"/>
            <a:chExt cx="6039160" cy="2533780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19AE2329-062D-4E98-A34C-9596B844387F}"/>
                </a:ext>
              </a:extLst>
            </p:cNvPr>
            <p:cNvGrpSpPr/>
            <p:nvPr/>
          </p:nvGrpSpPr>
          <p:grpSpPr>
            <a:xfrm>
              <a:off x="6149332" y="4155641"/>
              <a:ext cx="6039160" cy="2533780"/>
              <a:chOff x="5986475" y="3351068"/>
              <a:chExt cx="6039160" cy="2533780"/>
            </a:xfrm>
          </p:grpSpPr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832E5EF7-FE4E-43A4-B1D1-24212538D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86475" y="3351068"/>
                <a:ext cx="6039160" cy="2533780"/>
              </a:xfrm>
              <a:prstGeom prst="rect">
                <a:avLst/>
              </a:prstGeom>
            </p:spPr>
          </p:pic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252618D8-9EFA-4445-AB0C-81B8014991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35188" y="4174643"/>
                <a:ext cx="190800" cy="1908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sz="1799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Rechteck 29">
                <a:extLst>
                  <a:ext uri="{FF2B5EF4-FFF2-40B4-BE49-F238E27FC236}">
                    <a16:creationId xmlns:a16="http://schemas.microsoft.com/office/drawing/2014/main" id="{CC31B30D-9F32-42CF-8275-0D995ECFA3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41988" y="4159061"/>
                <a:ext cx="190800" cy="1908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sz="1799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Rechteck 30">
                <a:extLst>
                  <a:ext uri="{FF2B5EF4-FFF2-40B4-BE49-F238E27FC236}">
                    <a16:creationId xmlns:a16="http://schemas.microsoft.com/office/drawing/2014/main" id="{EC74E7FF-21DE-4E47-81D6-684CE20D87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21295" y="4566650"/>
                <a:ext cx="190800" cy="1908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sz="1799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6E3C012A-DFE5-4990-8F1B-B93BF0732D32}"/>
                </a:ext>
              </a:extLst>
            </p:cNvPr>
            <p:cNvSpPr txBox="1"/>
            <p:nvPr/>
          </p:nvSpPr>
          <p:spPr>
            <a:xfrm>
              <a:off x="6734957" y="4686635"/>
              <a:ext cx="15388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799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237723CA-4DC7-42B5-8AF8-0045D09D236A}"/>
                </a:ext>
              </a:extLst>
            </p:cNvPr>
            <p:cNvSpPr txBox="1"/>
            <p:nvPr/>
          </p:nvSpPr>
          <p:spPr>
            <a:xfrm>
              <a:off x="10341757" y="4691801"/>
              <a:ext cx="15388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799" dirty="0"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4C6034E2-C9AE-455A-BDE0-44D476CE827F}"/>
                </a:ext>
              </a:extLst>
            </p:cNvPr>
            <p:cNvSpPr txBox="1"/>
            <p:nvPr/>
          </p:nvSpPr>
          <p:spPr>
            <a:xfrm>
              <a:off x="10714652" y="5087257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799" dirty="0"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FAFE9BAF-8104-401A-93A5-FDB99C1C7878}"/>
                </a:ext>
              </a:extLst>
            </p:cNvPr>
            <p:cNvSpPr txBox="1"/>
            <p:nvPr/>
          </p:nvSpPr>
          <p:spPr>
            <a:xfrm>
              <a:off x="6352903" y="6277785"/>
              <a:ext cx="150338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799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EnMAP</a:t>
              </a:r>
              <a:endParaRPr lang="de-DE" sz="17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2" name="Footer Placeholder 3">
            <a:extLst>
              <a:ext uri="{FF2B5EF4-FFF2-40B4-BE49-F238E27FC236}">
                <a16:creationId xmlns:a16="http://schemas.microsoft.com/office/drawing/2014/main" id="{950318F0-DD78-4D8F-A216-270D7EC8590E}"/>
              </a:ext>
            </a:extLst>
          </p:cNvPr>
          <p:cNvSpPr txBox="1">
            <a:spLocks/>
          </p:cNvSpPr>
          <p:nvPr/>
        </p:nvSpPr>
        <p:spPr>
          <a:xfrm>
            <a:off x="847725" y="6737805"/>
            <a:ext cx="5576002" cy="2577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E. Carmona et al., 13th </a:t>
            </a:r>
            <a:r>
              <a:rPr lang="en-US" dirty="0" err="1"/>
              <a:t>EARSeL</a:t>
            </a:r>
            <a:r>
              <a:rPr lang="en-US" dirty="0"/>
              <a:t> Workshop on Imaging Spectroscopy, 17.04.2024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D3A8C-CF1B-C6D6-4F96-5BFE1C8C5A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0673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5">
            <a:extLst>
              <a:ext uri="{FF2B5EF4-FFF2-40B4-BE49-F238E27FC236}">
                <a16:creationId xmlns:a16="http://schemas.microsoft.com/office/drawing/2014/main" id="{AD695FA5-EF0B-4624-8500-E323B20376BE}"/>
              </a:ext>
            </a:extLst>
          </p:cNvPr>
          <p:cNvSpPr/>
          <p:nvPr/>
        </p:nvSpPr>
        <p:spPr>
          <a:xfrm>
            <a:off x="-65296" y="5465299"/>
            <a:ext cx="12341186" cy="147496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799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itel 9">
            <a:extLst>
              <a:ext uri="{FF2B5EF4-FFF2-40B4-BE49-F238E27FC236}">
                <a16:creationId xmlns:a16="http://schemas.microsoft.com/office/drawing/2014/main" id="{E49E4BB3-F4A1-41BF-845F-4F38DB8FD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Synergies – DESIS &amp; </a:t>
            </a:r>
            <a:r>
              <a:rPr lang="en-GB" dirty="0" err="1"/>
              <a:t>EnMAP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7B75A3E-4246-485D-9ED0-081EB8B4A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6122CA-254E-48DE-A0A9-0EC28A400DE6}"/>
              </a:ext>
            </a:extLst>
          </p:cNvPr>
          <p:cNvGrpSpPr/>
          <p:nvPr/>
        </p:nvGrpSpPr>
        <p:grpSpPr>
          <a:xfrm>
            <a:off x="1" y="4154658"/>
            <a:ext cx="6031239" cy="2533120"/>
            <a:chOff x="0" y="4155641"/>
            <a:chExt cx="6032810" cy="2533780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27C91267-4F4C-4257-8318-2774E59DFD43}"/>
                </a:ext>
              </a:extLst>
            </p:cNvPr>
            <p:cNvGrpSpPr/>
            <p:nvPr/>
          </p:nvGrpSpPr>
          <p:grpSpPr>
            <a:xfrm>
              <a:off x="0" y="4155641"/>
              <a:ext cx="6032810" cy="2533780"/>
              <a:chOff x="5992825" y="648000"/>
              <a:chExt cx="6032810" cy="2533780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DF6F8CCC-4469-4FF8-BD24-9DA752E92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92825" y="648000"/>
                <a:ext cx="6032810" cy="2533780"/>
              </a:xfrm>
              <a:prstGeom prst="rect">
                <a:avLst/>
              </a:prstGeom>
            </p:spPr>
          </p:pic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AE12A37F-B7F4-4ED2-9F3B-A0532391C0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35188" y="1475470"/>
                <a:ext cx="190800" cy="1908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sz="1799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DEB3F035-0574-491C-BD93-D591D48B4F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41988" y="1459888"/>
                <a:ext cx="190800" cy="1908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sz="1799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2AAE974D-F502-449E-9C34-914A44262B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21295" y="1867477"/>
                <a:ext cx="190800" cy="1908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sz="1799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102B7759-C556-4A12-8E6C-A0636FE4C3EF}"/>
                </a:ext>
              </a:extLst>
            </p:cNvPr>
            <p:cNvSpPr txBox="1"/>
            <p:nvPr/>
          </p:nvSpPr>
          <p:spPr>
            <a:xfrm>
              <a:off x="560819" y="4658412"/>
              <a:ext cx="15388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799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73BE8E00-25CD-4653-9C64-0AFDFA8D84A4}"/>
                </a:ext>
              </a:extLst>
            </p:cNvPr>
            <p:cNvSpPr txBox="1"/>
            <p:nvPr/>
          </p:nvSpPr>
          <p:spPr>
            <a:xfrm>
              <a:off x="4167619" y="4663578"/>
              <a:ext cx="15388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799" dirty="0"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4BEAD95D-E8EA-464C-BA34-1EC9A4170930}"/>
                </a:ext>
              </a:extLst>
            </p:cNvPr>
            <p:cNvSpPr txBox="1"/>
            <p:nvPr/>
          </p:nvSpPr>
          <p:spPr>
            <a:xfrm>
              <a:off x="4540514" y="5059034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799" dirty="0"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84F91623-F537-4760-90AA-A599092AD337}"/>
                </a:ext>
              </a:extLst>
            </p:cNvPr>
            <p:cNvSpPr txBox="1"/>
            <p:nvPr/>
          </p:nvSpPr>
          <p:spPr>
            <a:xfrm>
              <a:off x="5042263" y="6277785"/>
              <a:ext cx="69249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799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DESIS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F21EE0E-3FD0-46E9-92CF-485067AE77D7}"/>
              </a:ext>
            </a:extLst>
          </p:cNvPr>
          <p:cNvGrpSpPr/>
          <p:nvPr/>
        </p:nvGrpSpPr>
        <p:grpSpPr>
          <a:xfrm>
            <a:off x="6147731" y="4154658"/>
            <a:ext cx="6037588" cy="2533120"/>
            <a:chOff x="6149332" y="4155641"/>
            <a:chExt cx="6039160" cy="2533780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E2FFD0B4-725A-4D98-8DD3-E11A4D9BDB86}"/>
                </a:ext>
              </a:extLst>
            </p:cNvPr>
            <p:cNvGrpSpPr/>
            <p:nvPr/>
          </p:nvGrpSpPr>
          <p:grpSpPr>
            <a:xfrm>
              <a:off x="6149332" y="4155641"/>
              <a:ext cx="6039160" cy="2533780"/>
              <a:chOff x="5986475" y="3351068"/>
              <a:chExt cx="6039160" cy="2533780"/>
            </a:xfrm>
          </p:grpSpPr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545E70CF-8ACA-42C3-98C5-77FDB11E0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86475" y="3351068"/>
                <a:ext cx="6039160" cy="2533780"/>
              </a:xfrm>
              <a:prstGeom prst="rect">
                <a:avLst/>
              </a:prstGeom>
            </p:spPr>
          </p:pic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48B6DB56-D986-4A9D-A109-CDF8281B4F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35188" y="4174643"/>
                <a:ext cx="190800" cy="1908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sz="1799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8B634410-0AA8-4DC1-AF01-21916700F1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41988" y="4159061"/>
                <a:ext cx="190800" cy="1908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sz="1799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4197B024-D942-44BD-A9E1-4FE9505F27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21295" y="4566650"/>
                <a:ext cx="190800" cy="1908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sz="1799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70E7A8C6-561A-4BF7-84BF-F82BAF46E3AA}"/>
                </a:ext>
              </a:extLst>
            </p:cNvPr>
            <p:cNvSpPr txBox="1"/>
            <p:nvPr/>
          </p:nvSpPr>
          <p:spPr>
            <a:xfrm>
              <a:off x="6734957" y="4686635"/>
              <a:ext cx="15388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799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0515597F-039A-4162-AABA-21E35C2C5B6E}"/>
                </a:ext>
              </a:extLst>
            </p:cNvPr>
            <p:cNvSpPr txBox="1"/>
            <p:nvPr/>
          </p:nvSpPr>
          <p:spPr>
            <a:xfrm>
              <a:off x="10341757" y="4691801"/>
              <a:ext cx="15388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799" dirty="0"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16CC2E18-77C0-451A-BDFF-F3D6663D6D85}"/>
                </a:ext>
              </a:extLst>
            </p:cNvPr>
            <p:cNvSpPr txBox="1"/>
            <p:nvPr/>
          </p:nvSpPr>
          <p:spPr>
            <a:xfrm>
              <a:off x="10714652" y="5087257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799" dirty="0"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FB9FCE17-9A83-47C8-B9BB-65509D066026}"/>
                </a:ext>
              </a:extLst>
            </p:cNvPr>
            <p:cNvSpPr txBox="1"/>
            <p:nvPr/>
          </p:nvSpPr>
          <p:spPr>
            <a:xfrm>
              <a:off x="6352903" y="6277785"/>
              <a:ext cx="150338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799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EnMAP</a:t>
              </a:r>
              <a:endParaRPr lang="de-DE" sz="17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F857B9E2-41F5-4FB9-881D-F6B866989CAC}"/>
              </a:ext>
            </a:extLst>
          </p:cNvPr>
          <p:cNvSpPr txBox="1"/>
          <p:nvPr/>
        </p:nvSpPr>
        <p:spPr>
          <a:xfrm>
            <a:off x="9182256" y="376782"/>
            <a:ext cx="949919" cy="276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799" dirty="0">
                <a:latin typeface="Arial" pitchFamily="34" charset="0"/>
                <a:cs typeface="Arial" pitchFamily="34" charset="0"/>
              </a:rPr>
              <a:t>DESIS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0FC6F5-D522-42E7-BFE2-653227BB5B95}"/>
              </a:ext>
            </a:extLst>
          </p:cNvPr>
          <p:cNvGrpSpPr/>
          <p:nvPr/>
        </p:nvGrpSpPr>
        <p:grpSpPr>
          <a:xfrm>
            <a:off x="7708115" y="359256"/>
            <a:ext cx="1284180" cy="870633"/>
            <a:chOff x="8238340" y="187806"/>
            <a:chExt cx="1284180" cy="870633"/>
          </a:xfrm>
        </p:grpSpPr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D8D5FDA3-A9EF-4A48-96AC-761E4F282C42}"/>
                </a:ext>
              </a:extLst>
            </p:cNvPr>
            <p:cNvCxnSpPr>
              <a:cxnSpLocks/>
            </p:cNvCxnSpPr>
            <p:nvPr/>
          </p:nvCxnSpPr>
          <p:spPr>
            <a:xfrm>
              <a:off x="8238340" y="187806"/>
              <a:ext cx="12841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A96D3346-0161-425C-98E6-8B37727C4291}"/>
                </a:ext>
              </a:extLst>
            </p:cNvPr>
            <p:cNvCxnSpPr>
              <a:cxnSpLocks/>
            </p:cNvCxnSpPr>
            <p:nvPr/>
          </p:nvCxnSpPr>
          <p:spPr>
            <a:xfrm>
              <a:off x="8238340" y="340166"/>
              <a:ext cx="1284180" cy="0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1C24AE4D-585B-4DC2-86AD-6B4BB81E6E48}"/>
                </a:ext>
              </a:extLst>
            </p:cNvPr>
            <p:cNvCxnSpPr>
              <a:cxnSpLocks/>
            </p:cNvCxnSpPr>
            <p:nvPr/>
          </p:nvCxnSpPr>
          <p:spPr>
            <a:xfrm>
              <a:off x="8238340" y="492529"/>
              <a:ext cx="12841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E9AC0FE6-365A-41B2-AEC5-ACF541C9FE5D}"/>
                </a:ext>
              </a:extLst>
            </p:cNvPr>
            <p:cNvCxnSpPr>
              <a:cxnSpLocks/>
            </p:cNvCxnSpPr>
            <p:nvPr/>
          </p:nvCxnSpPr>
          <p:spPr>
            <a:xfrm>
              <a:off x="8238340" y="753717"/>
              <a:ext cx="128418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4BACB2CF-A2B5-4421-A070-B1E1F176F059}"/>
                </a:ext>
              </a:extLst>
            </p:cNvPr>
            <p:cNvCxnSpPr>
              <a:cxnSpLocks/>
            </p:cNvCxnSpPr>
            <p:nvPr/>
          </p:nvCxnSpPr>
          <p:spPr>
            <a:xfrm>
              <a:off x="8238340" y="906077"/>
              <a:ext cx="1284180" cy="0"/>
            </a:xfrm>
            <a:prstGeom prst="line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C188F446-6889-47EC-9CC1-57F1871AB4B6}"/>
                </a:ext>
              </a:extLst>
            </p:cNvPr>
            <p:cNvCxnSpPr>
              <a:cxnSpLocks/>
            </p:cNvCxnSpPr>
            <p:nvPr/>
          </p:nvCxnSpPr>
          <p:spPr>
            <a:xfrm>
              <a:off x="8238340" y="1058439"/>
              <a:ext cx="128418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feld 52">
            <a:extLst>
              <a:ext uri="{FF2B5EF4-FFF2-40B4-BE49-F238E27FC236}">
                <a16:creationId xmlns:a16="http://schemas.microsoft.com/office/drawing/2014/main" id="{5EE2771F-AA0F-4E3F-BCD5-24729FFD91D6}"/>
              </a:ext>
            </a:extLst>
          </p:cNvPr>
          <p:cNvSpPr txBox="1"/>
          <p:nvPr/>
        </p:nvSpPr>
        <p:spPr>
          <a:xfrm>
            <a:off x="9193137" y="942693"/>
            <a:ext cx="949919" cy="2769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sz="1799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EnMAP</a:t>
            </a:r>
            <a:endParaRPr lang="de-DE" sz="1799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ooter Placeholder 3">
            <a:extLst>
              <a:ext uri="{FF2B5EF4-FFF2-40B4-BE49-F238E27FC236}">
                <a16:creationId xmlns:a16="http://schemas.microsoft.com/office/drawing/2014/main" id="{512C6C10-1049-4016-B345-CF519AAC98BD}"/>
              </a:ext>
            </a:extLst>
          </p:cNvPr>
          <p:cNvSpPr txBox="1">
            <a:spLocks/>
          </p:cNvSpPr>
          <p:nvPr/>
        </p:nvSpPr>
        <p:spPr>
          <a:xfrm>
            <a:off x="847725" y="6737805"/>
            <a:ext cx="5576002" cy="2577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E. Carmona et al., 13th </a:t>
            </a:r>
            <a:r>
              <a:rPr lang="en-US" dirty="0" err="1"/>
              <a:t>EARSeL</a:t>
            </a:r>
            <a:r>
              <a:rPr lang="en-US" dirty="0"/>
              <a:t> Workshop on Imaging Spectroscopy, 17.04.2024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5DE58-7F8A-DCAB-4C30-BF28C1F29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7E3FB5-EBFF-5EE6-4055-9068DC5445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21</a:t>
            </a:fld>
            <a:endParaRPr lang="de-DE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287DA1-8422-1905-283D-E7D98A359EE9}"/>
              </a:ext>
            </a:extLst>
          </p:cNvPr>
          <p:cNvGrpSpPr/>
          <p:nvPr/>
        </p:nvGrpSpPr>
        <p:grpSpPr>
          <a:xfrm>
            <a:off x="239943" y="1335905"/>
            <a:ext cx="4152157" cy="2823383"/>
            <a:chOff x="239943" y="1335905"/>
            <a:chExt cx="4152157" cy="2823383"/>
          </a:xfrm>
        </p:grpSpPr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75ED6985-88BD-4276-B618-FC63270BA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387" y="1335905"/>
              <a:ext cx="3988613" cy="2734874"/>
            </a:xfrm>
            <a:prstGeom prst="rect">
              <a:avLst/>
            </a:prstGeom>
          </p:spPr>
        </p:pic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FFF837C4-ED1F-42E1-8508-990AD76FCDA6}"/>
                </a:ext>
              </a:extLst>
            </p:cNvPr>
            <p:cNvSpPr txBox="1"/>
            <p:nvPr/>
          </p:nvSpPr>
          <p:spPr>
            <a:xfrm>
              <a:off x="809627" y="1515973"/>
              <a:ext cx="153848" cy="2769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799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E97C8C-D49B-AE8E-2761-4FE8DBA6C904}"/>
                </a:ext>
              </a:extLst>
            </p:cNvPr>
            <p:cNvSpPr txBox="1"/>
            <p:nvPr/>
          </p:nvSpPr>
          <p:spPr>
            <a:xfrm>
              <a:off x="3383491" y="3943844"/>
              <a:ext cx="10086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+mj-lt"/>
                </a:rPr>
                <a:t>Wavelength (</a:t>
              </a:r>
              <a:r>
                <a:rPr lang="en-US" sz="800" b="1" dirty="0">
                  <a:latin typeface="Symbol" panose="05050102010706020507" pitchFamily="18" charset="2"/>
                </a:rPr>
                <a:t>m</a:t>
              </a:r>
              <a:r>
                <a:rPr lang="en-US" sz="800" b="1" dirty="0">
                  <a:latin typeface="+mj-lt"/>
                </a:rPr>
                <a:t>m)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09A8FB-220A-9588-FD4A-ABC450FE1855}"/>
                </a:ext>
              </a:extLst>
            </p:cNvPr>
            <p:cNvSpPr txBox="1"/>
            <p:nvPr/>
          </p:nvSpPr>
          <p:spPr>
            <a:xfrm rot="16200000">
              <a:off x="-127786" y="2022162"/>
              <a:ext cx="95090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Reflectance (%)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35FCBC-13D1-5746-6C8E-C104118F6FE9}"/>
              </a:ext>
            </a:extLst>
          </p:cNvPr>
          <p:cNvGrpSpPr/>
          <p:nvPr/>
        </p:nvGrpSpPr>
        <p:grpSpPr>
          <a:xfrm>
            <a:off x="4125974" y="1335905"/>
            <a:ext cx="4074302" cy="2823383"/>
            <a:chOff x="4125974" y="1335905"/>
            <a:chExt cx="4074302" cy="2823383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4E8A6BC9-3635-4927-AA49-CBCA833BC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7808" y="1335905"/>
              <a:ext cx="3982468" cy="2741019"/>
            </a:xfrm>
            <a:prstGeom prst="rect">
              <a:avLst/>
            </a:prstGeom>
          </p:spPr>
        </p:pic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38FEFE54-7F04-421D-B7AB-36F44C0BEDBB}"/>
                </a:ext>
              </a:extLst>
            </p:cNvPr>
            <p:cNvSpPr txBox="1"/>
            <p:nvPr/>
          </p:nvSpPr>
          <p:spPr>
            <a:xfrm>
              <a:off x="4644834" y="1515972"/>
              <a:ext cx="153848" cy="2769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799" dirty="0"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D0C2A5-B8B4-F00F-D52F-42B88CF18D11}"/>
                </a:ext>
              </a:extLst>
            </p:cNvPr>
            <p:cNvSpPr txBox="1"/>
            <p:nvPr/>
          </p:nvSpPr>
          <p:spPr>
            <a:xfrm>
              <a:off x="7160106" y="3943844"/>
              <a:ext cx="10086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+mj-lt"/>
                </a:rPr>
                <a:t>Wavelength (</a:t>
              </a:r>
              <a:r>
                <a:rPr lang="en-US" sz="800" b="1" dirty="0">
                  <a:latin typeface="Symbol" panose="05050102010706020507" pitchFamily="18" charset="2"/>
                </a:rPr>
                <a:t>m</a:t>
              </a:r>
              <a:r>
                <a:rPr lang="en-US" sz="800" b="1" dirty="0">
                  <a:latin typeface="+mj-lt"/>
                </a:rPr>
                <a:t>m)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E0EA23-1F3F-B6E0-BA9E-8D8C42F21B9B}"/>
                </a:ext>
              </a:extLst>
            </p:cNvPr>
            <p:cNvSpPr txBox="1"/>
            <p:nvPr/>
          </p:nvSpPr>
          <p:spPr>
            <a:xfrm rot="16200000">
              <a:off x="3758245" y="2022162"/>
              <a:ext cx="95090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Reflectance (%)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0E9A3DD-4109-63F1-61AE-605E02EEEFA5}"/>
              </a:ext>
            </a:extLst>
          </p:cNvPr>
          <p:cNvGrpSpPr/>
          <p:nvPr/>
        </p:nvGrpSpPr>
        <p:grpSpPr>
          <a:xfrm>
            <a:off x="8092555" y="1335905"/>
            <a:ext cx="3996413" cy="2823383"/>
            <a:chOff x="8092555" y="1335905"/>
            <a:chExt cx="3996413" cy="2823383"/>
          </a:xfrm>
        </p:grpSpPr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012035F9-9F88-442A-806E-FF237067E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1084" y="1335905"/>
              <a:ext cx="3957884" cy="2728727"/>
            </a:xfrm>
            <a:prstGeom prst="rect">
              <a:avLst/>
            </a:prstGeom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318AC735-DFEF-48AD-A8DF-8E84F77D9DC7}"/>
                </a:ext>
              </a:extLst>
            </p:cNvPr>
            <p:cNvSpPr txBox="1"/>
            <p:nvPr/>
          </p:nvSpPr>
          <p:spPr>
            <a:xfrm>
              <a:off x="8512139" y="1515972"/>
              <a:ext cx="166669" cy="2769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799" dirty="0"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3DE71A-FDF8-A653-4D6A-D7EBF8DA69E9}"/>
                </a:ext>
              </a:extLst>
            </p:cNvPr>
            <p:cNvSpPr txBox="1"/>
            <p:nvPr/>
          </p:nvSpPr>
          <p:spPr>
            <a:xfrm>
              <a:off x="11004190" y="3943844"/>
              <a:ext cx="10086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+mj-lt"/>
                </a:rPr>
                <a:t>Wavelength (</a:t>
              </a:r>
              <a:r>
                <a:rPr lang="en-US" sz="800" b="1" dirty="0">
                  <a:latin typeface="Symbol" panose="05050102010706020507" pitchFamily="18" charset="2"/>
                </a:rPr>
                <a:t>m</a:t>
              </a:r>
              <a:r>
                <a:rPr lang="en-US" sz="800" b="1" dirty="0">
                  <a:latin typeface="+mj-lt"/>
                </a:rPr>
                <a:t>m)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BF9764-6DA6-EACE-E189-FEB5772BA165}"/>
                </a:ext>
              </a:extLst>
            </p:cNvPr>
            <p:cNvSpPr txBox="1"/>
            <p:nvPr/>
          </p:nvSpPr>
          <p:spPr>
            <a:xfrm rot="16200000">
              <a:off x="7724826" y="2022162"/>
              <a:ext cx="95090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Reflectance (%)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9348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5DAA278-C20B-454A-9285-BD3B0840C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79" y="1063083"/>
            <a:ext cx="4458247" cy="3590053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CA9D735D-7C9B-4503-9CBC-04144194A7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7" y="5175463"/>
            <a:ext cx="1413563" cy="1375136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890BC945-FF05-4D01-B4C5-1501D3A3E1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223" y="5175463"/>
            <a:ext cx="1413563" cy="1375136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DC94A72-8600-4CD4-A5B9-24856F2A1B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89" y="5175463"/>
            <a:ext cx="1413563" cy="13751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848EEF5-F7BC-4895-94DA-485D4B7A73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755" y="5175463"/>
            <a:ext cx="1413562" cy="1375134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257C06B4-3416-4AA9-BC37-5547B30B3D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020" y="5175463"/>
            <a:ext cx="1413562" cy="1375135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44981FB8-FE77-4CAC-8328-625018E78CA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285" y="5175463"/>
            <a:ext cx="1413562" cy="1375135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2BEA5D03-7684-44E2-A8D4-9DDE55A704A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550" y="5175463"/>
            <a:ext cx="1413562" cy="1375136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06726247-DEC4-49FD-9D4F-655359D958F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818" y="5175463"/>
            <a:ext cx="1413562" cy="1375135"/>
          </a:xfrm>
          <a:prstGeom prst="rect">
            <a:avLst/>
          </a:prstGeom>
        </p:spPr>
      </p:pic>
      <p:sp>
        <p:nvSpPr>
          <p:cNvPr id="29" name="TextBox 12">
            <a:extLst>
              <a:ext uri="{FF2B5EF4-FFF2-40B4-BE49-F238E27FC236}">
                <a16:creationId xmlns:a16="http://schemas.microsoft.com/office/drawing/2014/main" id="{3E18C84A-928F-4E35-B2FC-F61003F93D41}"/>
              </a:ext>
            </a:extLst>
          </p:cNvPr>
          <p:cNvSpPr txBox="1"/>
          <p:nvPr/>
        </p:nvSpPr>
        <p:spPr>
          <a:xfrm>
            <a:off x="357360" y="4925690"/>
            <a:ext cx="15290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Land Mask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09511FBF-BF33-4E3F-8269-55FDEF4B98A8}"/>
              </a:ext>
            </a:extLst>
          </p:cNvPr>
          <p:cNvSpPr txBox="1"/>
          <p:nvPr/>
        </p:nvSpPr>
        <p:spPr>
          <a:xfrm>
            <a:off x="1853420" y="4925690"/>
            <a:ext cx="15782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Water Mask</a:t>
            </a:r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033E5293-0131-4D67-9D60-CA424A3AD95A}"/>
              </a:ext>
            </a:extLst>
          </p:cNvPr>
          <p:cNvSpPr txBox="1"/>
          <p:nvPr/>
        </p:nvSpPr>
        <p:spPr>
          <a:xfrm>
            <a:off x="3359696" y="4925690"/>
            <a:ext cx="15290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Cloud Mask</a:t>
            </a: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4D486723-7006-48AE-B997-C509D4E0511A}"/>
              </a:ext>
            </a:extLst>
          </p:cNvPr>
          <p:cNvSpPr txBox="1"/>
          <p:nvPr/>
        </p:nvSpPr>
        <p:spPr>
          <a:xfrm>
            <a:off x="4799856" y="4683475"/>
            <a:ext cx="16230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Cloud Shadow </a:t>
            </a:r>
          </a:p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over land</a:t>
            </a: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F7DB8319-FE18-4F6A-80A4-BE62B0FB4C0B}"/>
              </a:ext>
            </a:extLst>
          </p:cNvPr>
          <p:cNvSpPr txBox="1"/>
          <p:nvPr/>
        </p:nvSpPr>
        <p:spPr>
          <a:xfrm>
            <a:off x="6273147" y="4925690"/>
            <a:ext cx="16230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Haze over land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4ACCC2C8-3855-4D8F-A767-A00256A08104}"/>
              </a:ext>
            </a:extLst>
          </p:cNvPr>
          <p:cNvSpPr txBox="1"/>
          <p:nvPr/>
        </p:nvSpPr>
        <p:spPr>
          <a:xfrm>
            <a:off x="7752184" y="4925689"/>
            <a:ext cx="15441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Haze over water</a:t>
            </a: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EDF422FC-08DF-472A-8F44-0AAB867F186A}"/>
              </a:ext>
            </a:extLst>
          </p:cNvPr>
          <p:cNvSpPr txBox="1"/>
          <p:nvPr/>
        </p:nvSpPr>
        <p:spPr>
          <a:xfrm>
            <a:off x="9255831" y="4925690"/>
            <a:ext cx="14486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AOT Map</a:t>
            </a: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46C1846D-F409-4489-8E9E-95D2BC7B9910}"/>
              </a:ext>
            </a:extLst>
          </p:cNvPr>
          <p:cNvSpPr txBox="1"/>
          <p:nvPr/>
        </p:nvSpPr>
        <p:spPr>
          <a:xfrm>
            <a:off x="10704512" y="4925690"/>
            <a:ext cx="14486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WV Map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064A892F-CE9D-47E5-8FBB-A56BB9DE5B70}"/>
              </a:ext>
            </a:extLst>
          </p:cNvPr>
          <p:cNvSpPr txBox="1"/>
          <p:nvPr/>
        </p:nvSpPr>
        <p:spPr>
          <a:xfrm>
            <a:off x="6387278" y="3108696"/>
            <a:ext cx="4958145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L1B Top-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-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Atmosphere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(TOA)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Radiance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  <a:p>
            <a:pPr defTabSz="914126"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L1C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Geocoded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&amp;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Orthorectified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  <a:p>
            <a:pPr defTabSz="914126"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L2A Bottom-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-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Atmosphere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(BOA)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Reflectance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6832216E-9223-40C6-B9BB-8CF633A25FD2}"/>
              </a:ext>
            </a:extLst>
          </p:cNvPr>
          <p:cNvSpPr/>
          <p:nvPr/>
        </p:nvSpPr>
        <p:spPr>
          <a:xfrm>
            <a:off x="5893940" y="2219903"/>
            <a:ext cx="5857854" cy="25772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>
              <a:defRPr/>
            </a:pPr>
            <a:endParaRPr lang="de-DE" sz="179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A3644752-5CCF-432F-B733-2342DFF7D447}"/>
              </a:ext>
            </a:extLst>
          </p:cNvPr>
          <p:cNvSpPr/>
          <p:nvPr/>
        </p:nvSpPr>
        <p:spPr>
          <a:xfrm>
            <a:off x="6246148" y="2701617"/>
            <a:ext cx="5250527" cy="1944216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>
              <a:defRPr/>
            </a:pPr>
            <a:endParaRPr lang="de-DE" sz="179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43253015-FB51-441B-9D8F-E4944AA9D9C9}"/>
              </a:ext>
            </a:extLst>
          </p:cNvPr>
          <p:cNvSpPr txBox="1"/>
          <p:nvPr/>
        </p:nvSpPr>
        <p:spPr>
          <a:xfrm>
            <a:off x="7056206" y="2483700"/>
            <a:ext cx="3011900" cy="36923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914126">
              <a:defRPr/>
            </a:pPr>
            <a:r>
              <a:rPr lang="de-DE" sz="23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Analysis Ready Data 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25324A4E-892A-48B5-9475-4E92A7E4192B}"/>
              </a:ext>
            </a:extLst>
          </p:cNvPr>
          <p:cNvSpPr/>
          <p:nvPr/>
        </p:nvSpPr>
        <p:spPr>
          <a:xfrm>
            <a:off x="6246148" y="1215962"/>
            <a:ext cx="5243778" cy="841758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>
              <a:defRPr/>
            </a:pPr>
            <a:endParaRPr lang="de-DE" sz="179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AE56528C-E83D-44C5-8CC3-FBDB8F529F93}"/>
              </a:ext>
            </a:extLst>
          </p:cNvPr>
          <p:cNvSpPr txBox="1"/>
          <p:nvPr/>
        </p:nvSpPr>
        <p:spPr>
          <a:xfrm>
            <a:off x="7056206" y="980728"/>
            <a:ext cx="1095208" cy="36923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914126">
              <a:defRPr/>
            </a:pPr>
            <a:r>
              <a:rPr lang="de-DE" sz="23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Archive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1B44C989-8D6E-43E1-8BCC-47D69B69BBCD}"/>
              </a:ext>
            </a:extLst>
          </p:cNvPr>
          <p:cNvSpPr/>
          <p:nvPr/>
        </p:nvSpPr>
        <p:spPr>
          <a:xfrm>
            <a:off x="6280953" y="1334218"/>
            <a:ext cx="4999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L1A  Raw Data </a:t>
            </a:r>
          </a:p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(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prepared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for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selection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&amp;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ordering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&amp;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processing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)</a:t>
            </a:r>
          </a:p>
        </p:txBody>
      </p:sp>
      <p:sp>
        <p:nvSpPr>
          <p:cNvPr id="47" name="Titel 11">
            <a:extLst>
              <a:ext uri="{FF2B5EF4-FFF2-40B4-BE49-F238E27FC236}">
                <a16:creationId xmlns:a16="http://schemas.microsoft.com/office/drawing/2014/main" id="{BE48BF2F-BF79-4488-A1AB-59453F62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760074" cy="47885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000" dirty="0">
                <a:solidFill>
                  <a:srgbClr val="BFBFBF"/>
                </a:solidFill>
              </a:rPr>
              <a:t>3 </a:t>
            </a:r>
            <a:r>
              <a:rPr lang="en-US" sz="1600" dirty="0">
                <a:solidFill>
                  <a:srgbClr val="BFBFBF"/>
                </a:solidFill>
              </a:rPr>
              <a:t>●</a:t>
            </a:r>
            <a:r>
              <a:rPr lang="en-US" sz="2000" dirty="0">
                <a:solidFill>
                  <a:srgbClr val="BFBFBF"/>
                </a:solidFill>
              </a:rPr>
              <a:t> DESIS Data Products</a:t>
            </a:r>
            <a:br>
              <a:rPr lang="en-US" sz="2000" dirty="0">
                <a:solidFill>
                  <a:srgbClr val="BFBFBF"/>
                </a:solidFill>
              </a:rPr>
            </a:br>
            <a:r>
              <a:rPr lang="de-DE" sz="3100" dirty="0"/>
              <a:t>Data </a:t>
            </a:r>
            <a:r>
              <a:rPr lang="de-DE" sz="3100" dirty="0" err="1"/>
              <a:t>products</a:t>
            </a:r>
            <a:endParaRPr lang="de-DE" sz="3100" dirty="0"/>
          </a:p>
        </p:txBody>
      </p:sp>
      <p:sp>
        <p:nvSpPr>
          <p:cNvPr id="38" name="Footer Placeholder 3">
            <a:extLst>
              <a:ext uri="{FF2B5EF4-FFF2-40B4-BE49-F238E27FC236}">
                <a16:creationId xmlns:a16="http://schemas.microsoft.com/office/drawing/2014/main" id="{8CA01256-8A48-4849-A9FF-0517540E3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74441"/>
            <a:ext cx="6576332" cy="2897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/>
              <a:t>&gt; FLEX - Fluorescence 2026 Workshop &gt; E. Carmona et al.  &gt; 05.03.2026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155334-A2B3-EAD6-F617-3B269A9C18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7243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117A8D8-172F-46DE-8CFA-78E544EC7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51" y="918283"/>
            <a:ext cx="5828706" cy="5454508"/>
          </a:xfrm>
          <a:prstGeom prst="rect">
            <a:avLst/>
          </a:prstGeom>
        </p:spPr>
      </p:pic>
      <p:sp>
        <p:nvSpPr>
          <p:cNvPr id="22" name="Rectangle 4">
            <a:extLst>
              <a:ext uri="{FF2B5EF4-FFF2-40B4-BE49-F238E27FC236}">
                <a16:creationId xmlns:a16="http://schemas.microsoft.com/office/drawing/2014/main" id="{60ABCB31-4ED7-4D25-B4A6-65988A872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1017390"/>
            <a:ext cx="5567727" cy="51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9017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254125" indent="-173038" algn="l" rtl="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619250" indent="-184150" algn="l" rtl="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076450" indent="-184150" algn="l" rtl="0" fontAlgn="base">
              <a:spcBef>
                <a:spcPct val="20000"/>
              </a:spcBef>
              <a:spcAft>
                <a:spcPct val="0"/>
              </a:spcAft>
              <a:buSzPct val="11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533650" indent="-184150" algn="l" rtl="0" fontAlgn="base">
              <a:spcBef>
                <a:spcPct val="20000"/>
              </a:spcBef>
              <a:spcAft>
                <a:spcPct val="0"/>
              </a:spcAft>
              <a:buSzPct val="11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990850" indent="-184150" algn="l" rtl="0" fontAlgn="base">
              <a:spcBef>
                <a:spcPct val="20000"/>
              </a:spcBef>
              <a:spcAft>
                <a:spcPct val="0"/>
              </a:spcAft>
              <a:buSzPct val="11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448050" indent="-184150" algn="l" rtl="0" fontAlgn="base">
              <a:spcBef>
                <a:spcPct val="20000"/>
              </a:spcBef>
              <a:spcAft>
                <a:spcPct val="0"/>
              </a:spcAft>
              <a:buSzPct val="11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In-flight calibration observations are processed to generate updated calibration tables</a:t>
            </a:r>
          </a:p>
          <a:p>
            <a:pPr lvl="1" eaLnBrk="1" hangingPunct="1">
              <a:defRPr/>
            </a:pPr>
            <a:endParaRPr lang="en-US" alt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US" alt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Three level of users products can be ordered (L1B / L1C / L2A) from Earth observations. Dedicated L2A water processor (</a:t>
            </a:r>
            <a:r>
              <a:rPr lang="en-US" altLang="de-DE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2 types of water products</a:t>
            </a:r>
            <a:r>
              <a:rPr lang="en-US" alt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2" eaLnBrk="1" hangingPunct="1">
              <a:defRPr/>
            </a:pPr>
            <a:r>
              <a:rPr lang="en-US" alt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Processing on demand with user defined parameters</a:t>
            </a:r>
          </a:p>
          <a:p>
            <a:pPr lvl="1" eaLnBrk="1" hangingPunct="1">
              <a:defRPr/>
            </a:pPr>
            <a:endParaRPr lang="en-US" alt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US" alt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User products annotated with quality information (metadata) plus periodic quality and validation reports</a:t>
            </a:r>
          </a:p>
          <a:p>
            <a:pPr lvl="1" eaLnBrk="1" hangingPunct="1">
              <a:defRPr/>
            </a:pPr>
            <a:endParaRPr lang="en-US" alt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US" alt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Quality Control (GS) and Independent Validation (GFZ) performed on user products</a:t>
            </a:r>
          </a:p>
          <a:p>
            <a:pPr lvl="1" eaLnBrk="1" hangingPunct="1">
              <a:defRPr/>
            </a:pPr>
            <a:endParaRPr lang="en-US" alt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US" altLang="de-DE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EnMAP</a:t>
            </a:r>
            <a:r>
              <a:rPr lang="en-US" alt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 L2A data complaint</a:t>
            </a:r>
            <a:br>
              <a:rPr lang="en-US" alt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with CEOS CARD4L at </a:t>
            </a:r>
            <a:br>
              <a:rPr lang="en-US" alt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threshold specification</a:t>
            </a:r>
          </a:p>
          <a:p>
            <a:pPr lvl="1" eaLnBrk="1" hangingPunct="1">
              <a:defRPr/>
            </a:pPr>
            <a:endParaRPr lang="en-US" alt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6AAE8D7C-C8EE-4552-82B7-373B30C04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Processing chain and </a:t>
            </a:r>
            <a:r>
              <a:rPr lang="en-GB" dirty="0" err="1"/>
              <a:t>EnMAP</a:t>
            </a:r>
            <a:r>
              <a:rPr lang="en-GB" dirty="0"/>
              <a:t> Products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0F0604-A950-430A-9721-491CE72BC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BA3B74-7A11-4FBF-BDAB-F7D936DEBF7F}"/>
              </a:ext>
            </a:extLst>
          </p:cNvPr>
          <p:cNvSpPr txBox="1"/>
          <p:nvPr/>
        </p:nvSpPr>
        <p:spPr>
          <a:xfrm>
            <a:off x="5443873" y="6150427"/>
            <a:ext cx="507286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+ </a:t>
            </a:r>
            <a:r>
              <a:rPr lang="en-US" dirty="0" err="1">
                <a:solidFill>
                  <a:srgbClr val="C00000"/>
                </a:solidFill>
              </a:rPr>
              <a:t>EnMAP</a:t>
            </a:r>
            <a:r>
              <a:rPr lang="en-US" dirty="0">
                <a:solidFill>
                  <a:srgbClr val="C00000"/>
                </a:solidFill>
              </a:rPr>
              <a:t> Box coordinated by Science Segment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561FCC-8FCD-1DD7-AEB1-12A433FBA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3826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EnMAP</a:t>
            </a:r>
            <a:r>
              <a:rPr lang="en-GB" dirty="0"/>
              <a:t> Onboard Calibration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idx="1"/>
          </p:nvPr>
        </p:nvSpPr>
        <p:spPr>
          <a:xfrm>
            <a:off x="3471276" y="1318661"/>
            <a:ext cx="5055127" cy="5386939"/>
          </a:xfrm>
        </p:spPr>
        <p:txBody>
          <a:bodyPr>
            <a:normAutofit fontScale="92500"/>
          </a:bodyPr>
          <a:lstStyle/>
          <a:p>
            <a:pPr marL="457063" indent="-457063">
              <a:spcAft>
                <a:spcPts val="600"/>
              </a:spcAft>
              <a:buFont typeface="+mj-lt"/>
              <a:buAutoNum type="arabicPeriod"/>
            </a:pPr>
            <a:r>
              <a:rPr lang="en-GB" sz="1999" b="1" dirty="0"/>
              <a:t>OBCA-Radiometric Stability </a:t>
            </a:r>
            <a:r>
              <a:rPr lang="en-GB" sz="1999" dirty="0"/>
              <a:t>Lamp calibration with white </a:t>
            </a:r>
            <a:r>
              <a:rPr lang="en-GB" sz="1999" dirty="0" err="1"/>
              <a:t>spectralon</a:t>
            </a:r>
            <a:r>
              <a:rPr lang="en-GB" sz="1999" dirty="0"/>
              <a:t> sphere, frequency: weekly</a:t>
            </a:r>
          </a:p>
          <a:p>
            <a:pPr marL="457063" indent="-457063">
              <a:spcAft>
                <a:spcPts val="600"/>
              </a:spcAft>
              <a:buFont typeface="+mj-lt"/>
              <a:buAutoNum type="arabicPeriod"/>
            </a:pPr>
            <a:r>
              <a:rPr lang="en-GB" sz="1999" b="1" dirty="0"/>
              <a:t>OBCA-Spectral</a:t>
            </a:r>
            <a:r>
              <a:rPr lang="en-GB" sz="1999" dirty="0"/>
              <a:t> Spectral calibration with doped </a:t>
            </a:r>
            <a:r>
              <a:rPr lang="en-GB" sz="1999" dirty="0" err="1"/>
              <a:t>spectralon</a:t>
            </a:r>
            <a:r>
              <a:rPr lang="en-GB" sz="1999" dirty="0"/>
              <a:t> sphere, frequency: 2 weeks</a:t>
            </a:r>
            <a:endParaRPr lang="en-GB" sz="1999" b="1" dirty="0"/>
          </a:p>
          <a:p>
            <a:pPr marL="457063" indent="-457063">
              <a:spcAft>
                <a:spcPts val="600"/>
              </a:spcAft>
              <a:buFont typeface="+mj-lt"/>
              <a:buAutoNum type="arabicPeriod"/>
            </a:pPr>
            <a:r>
              <a:rPr lang="en-GB" sz="1999" b="1" dirty="0"/>
              <a:t>Absolute Radiometric </a:t>
            </a:r>
            <a:r>
              <a:rPr lang="en-GB" sz="1999" dirty="0"/>
              <a:t>Sun calibration with sun diffuser, frequency: monthly</a:t>
            </a:r>
          </a:p>
          <a:p>
            <a:pPr marL="457063" indent="-457063">
              <a:spcAft>
                <a:spcPts val="600"/>
              </a:spcAft>
              <a:buFont typeface="+mj-lt"/>
              <a:buAutoNum type="arabicPeriod"/>
            </a:pPr>
            <a:r>
              <a:rPr lang="en-GB" sz="1999" b="1" dirty="0"/>
              <a:t>Linearity Calibration </a:t>
            </a:r>
            <a:r>
              <a:rPr lang="en-GB" sz="1999" dirty="0"/>
              <a:t>with LEDs in front of focal plane, frequency: monthly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1999" b="1" dirty="0"/>
              <a:t>5A. Shutter Calibration Mechanism </a:t>
            </a:r>
            <a:r>
              <a:rPr lang="en-GB" sz="1999" dirty="0"/>
              <a:t>Deep Space calibration, frequency: monthly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1999" b="1" dirty="0"/>
              <a:t>5B. Shutter Calibration Mechanism </a:t>
            </a:r>
            <a:r>
              <a:rPr lang="en-GB" sz="1999" dirty="0"/>
              <a:t>dark measurement, frequency: before and after every image acquisition</a:t>
            </a:r>
          </a:p>
          <a:p>
            <a:endParaRPr lang="en-GB" dirty="0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C01E577-F46C-4DD3-882F-493BE4B323A3}"/>
              </a:ext>
            </a:extLst>
          </p:cNvPr>
          <p:cNvGrpSpPr/>
          <p:nvPr/>
        </p:nvGrpSpPr>
        <p:grpSpPr>
          <a:xfrm>
            <a:off x="8615625" y="4246634"/>
            <a:ext cx="3385099" cy="1921848"/>
            <a:chOff x="192091" y="1554095"/>
            <a:chExt cx="2737909" cy="1413045"/>
          </a:xfrm>
        </p:grpSpPr>
        <p:grpSp>
          <p:nvGrpSpPr>
            <p:cNvPr id="10" name="Group 38">
              <a:extLst>
                <a:ext uri="{FF2B5EF4-FFF2-40B4-BE49-F238E27FC236}">
                  <a16:creationId xmlns:a16="http://schemas.microsoft.com/office/drawing/2014/main" id="{ADF4260A-58FF-4D76-825D-762035152498}"/>
                </a:ext>
              </a:extLst>
            </p:cNvPr>
            <p:cNvGrpSpPr/>
            <p:nvPr/>
          </p:nvGrpSpPr>
          <p:grpSpPr>
            <a:xfrm rot="17298097">
              <a:off x="973292" y="772894"/>
              <a:ext cx="1175507" cy="2737909"/>
              <a:chOff x="4032248" y="253613"/>
              <a:chExt cx="3571879" cy="7911313"/>
            </a:xfrm>
            <a:effectLst/>
          </p:grpSpPr>
          <p:pic>
            <p:nvPicPr>
              <p:cNvPr id="12" name="Picture 40">
                <a:extLst>
                  <a:ext uri="{FF2B5EF4-FFF2-40B4-BE49-F238E27FC236}">
                    <a16:creationId xmlns:a16="http://schemas.microsoft.com/office/drawing/2014/main" id="{A73173E7-9636-46E0-9220-E5C891879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32251" y="466745"/>
                <a:ext cx="3571876" cy="3657600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13" name="Rectangle 41">
                <a:extLst>
                  <a:ext uri="{FF2B5EF4-FFF2-40B4-BE49-F238E27FC236}">
                    <a16:creationId xmlns:a16="http://schemas.microsoft.com/office/drawing/2014/main" id="{727AE3D7-EC42-462F-84E5-40BD6B95A7F9}"/>
                  </a:ext>
                </a:extLst>
              </p:cNvPr>
              <p:cNvSpPr/>
              <p:nvPr/>
            </p:nvSpPr>
            <p:spPr>
              <a:xfrm>
                <a:off x="4032250" y="253613"/>
                <a:ext cx="3571875" cy="457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4" name="Rectangle 42">
                <a:extLst>
                  <a:ext uri="{FF2B5EF4-FFF2-40B4-BE49-F238E27FC236}">
                    <a16:creationId xmlns:a16="http://schemas.microsoft.com/office/drawing/2014/main" id="{27305832-EE59-491C-B146-967CF03A491C}"/>
                  </a:ext>
                </a:extLst>
              </p:cNvPr>
              <p:cNvSpPr/>
              <p:nvPr/>
            </p:nvSpPr>
            <p:spPr>
              <a:xfrm>
                <a:off x="4032248" y="7707726"/>
                <a:ext cx="3571875" cy="457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15" name="Picture 43">
                <a:extLst>
                  <a:ext uri="{FF2B5EF4-FFF2-40B4-BE49-F238E27FC236}">
                    <a16:creationId xmlns:a16="http://schemas.microsoft.com/office/drawing/2014/main" id="{2601F7E3-3892-4F6D-B558-5996D529A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32250" y="4124345"/>
                <a:ext cx="3571875" cy="36576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sp>
          <p:nvSpPr>
            <p:cNvPr id="11" name="Rectangle 39">
              <a:extLst>
                <a:ext uri="{FF2B5EF4-FFF2-40B4-BE49-F238E27FC236}">
                  <a16:creationId xmlns:a16="http://schemas.microsoft.com/office/drawing/2014/main" id="{6D244383-27CE-4A5B-B91C-C1DB225A1BD5}"/>
                </a:ext>
              </a:extLst>
            </p:cNvPr>
            <p:cNvSpPr/>
            <p:nvPr/>
          </p:nvSpPr>
          <p:spPr>
            <a:xfrm rot="1175807">
              <a:off x="1703422" y="2797464"/>
              <a:ext cx="921851" cy="1696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900" dirty="0">
                  <a:solidFill>
                    <a:schemeClr val="bg1">
                      <a:lumMod val="95000"/>
                    </a:schemeClr>
                  </a:solidFill>
                </a:rPr>
                <a:t>Source: DLR, GFZ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40A5740-CC0B-4721-873F-DE65882BD7E1}"/>
              </a:ext>
            </a:extLst>
          </p:cNvPr>
          <p:cNvGrpSpPr/>
          <p:nvPr/>
        </p:nvGrpSpPr>
        <p:grpSpPr>
          <a:xfrm>
            <a:off x="341384" y="3179107"/>
            <a:ext cx="1913107" cy="1659080"/>
            <a:chOff x="241490" y="3056378"/>
            <a:chExt cx="1913605" cy="1659512"/>
          </a:xfrm>
        </p:grpSpPr>
        <p:pic>
          <p:nvPicPr>
            <p:cNvPr id="17" name="Picture 27">
              <a:extLst>
                <a:ext uri="{FF2B5EF4-FFF2-40B4-BE49-F238E27FC236}">
                  <a16:creationId xmlns:a16="http://schemas.microsoft.com/office/drawing/2014/main" id="{DF99C6A2-C3C9-4684-A77B-BEDD52E8C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490" y="3056378"/>
              <a:ext cx="1762731" cy="162994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A0252478-9B8C-4D3F-AA94-0F5D9A9F5C5B}"/>
                </a:ext>
              </a:extLst>
            </p:cNvPr>
            <p:cNvSpPr/>
            <p:nvPr/>
          </p:nvSpPr>
          <p:spPr>
            <a:xfrm>
              <a:off x="1309992" y="4485058"/>
              <a:ext cx="84510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900" dirty="0">
                  <a:solidFill>
                    <a:schemeClr val="bg1">
                      <a:lumMod val="95000"/>
                    </a:schemeClr>
                  </a:solidFill>
                </a:rPr>
                <a:t>Source: ESA</a:t>
              </a: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C131B1B-C9D2-43D1-BA91-7E8594D28EF3}"/>
              </a:ext>
            </a:extLst>
          </p:cNvPr>
          <p:cNvGrpSpPr/>
          <p:nvPr/>
        </p:nvGrpSpPr>
        <p:grpSpPr>
          <a:xfrm>
            <a:off x="8412508" y="520792"/>
            <a:ext cx="1551147" cy="1463210"/>
            <a:chOff x="9903266" y="585992"/>
            <a:chExt cx="1551551" cy="1463591"/>
          </a:xfrm>
        </p:grpSpPr>
        <p:pic>
          <p:nvPicPr>
            <p:cNvPr id="20" name="Picture 30">
              <a:extLst>
                <a:ext uri="{FF2B5EF4-FFF2-40B4-BE49-F238E27FC236}">
                  <a16:creationId xmlns:a16="http://schemas.microsoft.com/office/drawing/2014/main" id="{CCBCF888-D133-49BB-AFAA-A8017AF41D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03266" y="637937"/>
              <a:ext cx="1507994" cy="141164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1" name="Rectangle 31">
              <a:extLst>
                <a:ext uri="{FF2B5EF4-FFF2-40B4-BE49-F238E27FC236}">
                  <a16:creationId xmlns:a16="http://schemas.microsoft.com/office/drawing/2014/main" id="{1BC8E575-5BC6-49D4-BE88-445A9845E711}"/>
                </a:ext>
              </a:extLst>
            </p:cNvPr>
            <p:cNvSpPr/>
            <p:nvPr/>
          </p:nvSpPr>
          <p:spPr>
            <a:xfrm rot="16200000">
              <a:off x="10853604" y="956373"/>
              <a:ext cx="97159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9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Source: OHB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8561AF89-11FC-47E6-86EB-1F951F7B06E8}"/>
              </a:ext>
            </a:extLst>
          </p:cNvPr>
          <p:cNvGrpSpPr/>
          <p:nvPr/>
        </p:nvGrpSpPr>
        <p:grpSpPr>
          <a:xfrm>
            <a:off x="1131854" y="5009338"/>
            <a:ext cx="1762273" cy="1594460"/>
            <a:chOff x="1157138" y="4768491"/>
            <a:chExt cx="2061539" cy="1851384"/>
          </a:xfrm>
        </p:grpSpPr>
        <p:pic>
          <p:nvPicPr>
            <p:cNvPr id="26" name="Picture 21">
              <a:extLst>
                <a:ext uri="{FF2B5EF4-FFF2-40B4-BE49-F238E27FC236}">
                  <a16:creationId xmlns:a16="http://schemas.microsoft.com/office/drawing/2014/main" id="{07B7FE60-90B5-4BE9-BAA9-F02F392D9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419" y="4768491"/>
              <a:ext cx="2051258" cy="1821187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id="{750B802A-8D43-459B-A8A1-996F45CF15F6}"/>
                </a:ext>
              </a:extLst>
            </p:cNvPr>
            <p:cNvSpPr/>
            <p:nvPr/>
          </p:nvSpPr>
          <p:spPr>
            <a:xfrm>
              <a:off x="1157138" y="6351918"/>
              <a:ext cx="1085845" cy="267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900" dirty="0">
                  <a:solidFill>
                    <a:schemeClr val="bg1">
                      <a:lumMod val="95000"/>
                    </a:schemeClr>
                  </a:solidFill>
                </a:rPr>
                <a:t>Source: NASA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5256639D-EFCA-4507-A380-54FBBAD5BA5D}"/>
              </a:ext>
            </a:extLst>
          </p:cNvPr>
          <p:cNvGrpSpPr/>
          <p:nvPr/>
        </p:nvGrpSpPr>
        <p:grpSpPr>
          <a:xfrm>
            <a:off x="9897207" y="2021392"/>
            <a:ext cx="1771804" cy="1552053"/>
            <a:chOff x="9956898" y="2496114"/>
            <a:chExt cx="1772265" cy="1552457"/>
          </a:xfrm>
        </p:grpSpPr>
        <p:pic>
          <p:nvPicPr>
            <p:cNvPr id="29" name="Picture 18" descr="fig3-4">
              <a:extLst>
                <a:ext uri="{FF2B5EF4-FFF2-40B4-BE49-F238E27FC236}">
                  <a16:creationId xmlns:a16="http://schemas.microsoft.com/office/drawing/2014/main" id="{A13305CB-85D9-4467-ADBD-BF1CA6C2740E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6898" y="2496114"/>
              <a:ext cx="1570908" cy="1513533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19">
              <a:extLst>
                <a:ext uri="{FF2B5EF4-FFF2-40B4-BE49-F238E27FC236}">
                  <a16:creationId xmlns:a16="http://schemas.microsoft.com/office/drawing/2014/main" id="{EF816FA8-6FCC-4C0B-8860-84A1DDA58719}"/>
                </a:ext>
              </a:extLst>
            </p:cNvPr>
            <p:cNvSpPr/>
            <p:nvPr/>
          </p:nvSpPr>
          <p:spPr>
            <a:xfrm>
              <a:off x="10864824" y="3817739"/>
              <a:ext cx="864339" cy="230832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de-DE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Source: OHB</a:t>
              </a: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B26CE0C9-6E1B-4927-A4A1-5D7EB9F9A973}"/>
              </a:ext>
            </a:extLst>
          </p:cNvPr>
          <p:cNvGrpSpPr/>
          <p:nvPr/>
        </p:nvGrpSpPr>
        <p:grpSpPr>
          <a:xfrm>
            <a:off x="1260321" y="1178243"/>
            <a:ext cx="1660164" cy="1910132"/>
            <a:chOff x="297131" y="1034466"/>
            <a:chExt cx="1660596" cy="1910629"/>
          </a:xfrm>
        </p:grpSpPr>
        <p:pic>
          <p:nvPicPr>
            <p:cNvPr id="32" name="Picture 24">
              <a:extLst>
                <a:ext uri="{FF2B5EF4-FFF2-40B4-BE49-F238E27FC236}">
                  <a16:creationId xmlns:a16="http://schemas.microsoft.com/office/drawing/2014/main" id="{93601716-CD53-4B5E-BCE7-CCAFD1C21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7131" y="1034466"/>
              <a:ext cx="1512514" cy="1904039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513897EE-A44B-4CA4-BB39-CD58394B97CF}"/>
                </a:ext>
              </a:extLst>
            </p:cNvPr>
            <p:cNvSpPr/>
            <p:nvPr/>
          </p:nvSpPr>
          <p:spPr>
            <a:xfrm>
              <a:off x="1093388" y="2714263"/>
              <a:ext cx="86433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9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Source: OHB</a:t>
              </a:r>
            </a:p>
          </p:txBody>
        </p:sp>
        <p:sp>
          <p:nvSpPr>
            <p:cNvPr id="34" name="TextBox 36">
              <a:extLst>
                <a:ext uri="{FF2B5EF4-FFF2-40B4-BE49-F238E27FC236}">
                  <a16:creationId xmlns:a16="http://schemas.microsoft.com/office/drawing/2014/main" id="{E2EA66B8-0A11-42A0-A72F-4CD5514A52BC}"/>
                </a:ext>
              </a:extLst>
            </p:cNvPr>
            <p:cNvSpPr txBox="1"/>
            <p:nvPr/>
          </p:nvSpPr>
          <p:spPr>
            <a:xfrm>
              <a:off x="331936" y="1039729"/>
              <a:ext cx="485597" cy="276999"/>
            </a:xfrm>
            <a:prstGeom prst="rect">
              <a:avLst/>
            </a:prstGeom>
            <a:solidFill>
              <a:srgbClr val="000000">
                <a:alpha val="10196"/>
              </a:srgbClr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White</a:t>
              </a:r>
            </a:p>
          </p:txBody>
        </p:sp>
      </p:grpSp>
      <p:sp>
        <p:nvSpPr>
          <p:cNvPr id="61" name="Textfeld 60">
            <a:extLst>
              <a:ext uri="{FF2B5EF4-FFF2-40B4-BE49-F238E27FC236}">
                <a16:creationId xmlns:a16="http://schemas.microsoft.com/office/drawing/2014/main" id="{7419BBF0-2057-4E11-A1A8-783A481F5F2C}"/>
              </a:ext>
            </a:extLst>
          </p:cNvPr>
          <p:cNvSpPr txBox="1"/>
          <p:nvPr/>
        </p:nvSpPr>
        <p:spPr>
          <a:xfrm>
            <a:off x="1018385" y="1183504"/>
            <a:ext cx="246149" cy="276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799" dirty="0">
                <a:latin typeface="Arial" pitchFamily="34" charset="0"/>
                <a:cs typeface="Arial" pitchFamily="34" charset="0"/>
              </a:rPr>
              <a:t>1.</a:t>
            </a:r>
            <a:endParaRPr lang="en-US" sz="1799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54FF6ED3-DB35-4DEF-A1C0-FF2ABA93CC8B}"/>
              </a:ext>
            </a:extLst>
          </p:cNvPr>
          <p:cNvSpPr txBox="1"/>
          <p:nvPr/>
        </p:nvSpPr>
        <p:spPr>
          <a:xfrm>
            <a:off x="9962775" y="888266"/>
            <a:ext cx="246149" cy="276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799" dirty="0">
                <a:latin typeface="Arial" pitchFamily="34" charset="0"/>
                <a:cs typeface="Arial" pitchFamily="34" charset="0"/>
              </a:rPr>
              <a:t>2.</a:t>
            </a:r>
            <a:endParaRPr lang="en-US" sz="1799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AC53F796-ACAE-4E1C-9B74-532B2C545D82}"/>
              </a:ext>
            </a:extLst>
          </p:cNvPr>
          <p:cNvSpPr txBox="1"/>
          <p:nvPr/>
        </p:nvSpPr>
        <p:spPr>
          <a:xfrm>
            <a:off x="364255" y="2872622"/>
            <a:ext cx="246149" cy="276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799" dirty="0">
                <a:latin typeface="Arial" pitchFamily="34" charset="0"/>
                <a:cs typeface="Arial" pitchFamily="34" charset="0"/>
              </a:rPr>
              <a:t>3.</a:t>
            </a:r>
            <a:endParaRPr lang="en-US" sz="1799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29A85499-FC51-4ECF-8F23-B48D4E94DA63}"/>
              </a:ext>
            </a:extLst>
          </p:cNvPr>
          <p:cNvSpPr txBox="1"/>
          <p:nvPr/>
        </p:nvSpPr>
        <p:spPr>
          <a:xfrm>
            <a:off x="11478353" y="2111306"/>
            <a:ext cx="246149" cy="276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799" dirty="0">
                <a:latin typeface="Arial" pitchFamily="34" charset="0"/>
                <a:cs typeface="Arial" pitchFamily="34" charset="0"/>
              </a:rPr>
              <a:t>4.</a:t>
            </a:r>
            <a:endParaRPr lang="en-US" sz="1799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D56B8F13-317D-476B-8FD7-43166357ADF8}"/>
              </a:ext>
            </a:extLst>
          </p:cNvPr>
          <p:cNvSpPr txBox="1"/>
          <p:nvPr/>
        </p:nvSpPr>
        <p:spPr>
          <a:xfrm>
            <a:off x="696807" y="5027283"/>
            <a:ext cx="435047" cy="276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799" dirty="0">
                <a:latin typeface="Arial" pitchFamily="34" charset="0"/>
                <a:cs typeface="Arial" pitchFamily="34" charset="0"/>
              </a:rPr>
              <a:t>5A.</a:t>
            </a:r>
            <a:endParaRPr lang="en-US" sz="1799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6F2BF73D-3B89-4A8D-8A2E-721657E96049}"/>
              </a:ext>
            </a:extLst>
          </p:cNvPr>
          <p:cNvSpPr txBox="1"/>
          <p:nvPr/>
        </p:nvSpPr>
        <p:spPr>
          <a:xfrm>
            <a:off x="11570341" y="4327810"/>
            <a:ext cx="415520" cy="276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799" dirty="0">
                <a:latin typeface="Arial" pitchFamily="34" charset="0"/>
                <a:cs typeface="Arial" pitchFamily="34" charset="0"/>
              </a:rPr>
              <a:t>5B.</a:t>
            </a:r>
            <a:endParaRPr lang="en-US" sz="1799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3B8D07-7722-4586-B197-9361DFAF1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F37D1D-F0BC-055A-E68A-B0F046F1C2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369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A96CA-23F5-429B-8992-C5CBE749E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EnMAP</a:t>
            </a:r>
            <a:r>
              <a:rPr lang="en-US" dirty="0"/>
              <a:t> Instrument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C0879-1145-4FD5-A6F4-60F5E634A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B9429E-D178-4557-9555-D835706D6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142" y="265098"/>
            <a:ext cx="1095429" cy="85580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C310F77-BB6A-933D-FB69-3DC45C3C6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r="-1" b="7416"/>
          <a:stretch/>
        </p:blipFill>
        <p:spPr bwMode="auto">
          <a:xfrm>
            <a:off x="1078299" y="2800668"/>
            <a:ext cx="4882551" cy="368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edia2">
            <a:hlinkClick r:id="" action="ppaction://media"/>
            <a:extLst>
              <a:ext uri="{FF2B5EF4-FFF2-40B4-BE49-F238E27FC236}">
                <a16:creationId xmlns:a16="http://schemas.microsoft.com/office/drawing/2014/main" id="{CDCEA3DB-1486-454A-BB19-EA621CC128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0932" y="948826"/>
            <a:ext cx="3503449" cy="18432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7955A3-8F09-1E18-E61E-01E5A7AC9E12}"/>
              </a:ext>
            </a:extLst>
          </p:cNvPr>
          <p:cNvSpPr/>
          <p:nvPr/>
        </p:nvSpPr>
        <p:spPr>
          <a:xfrm>
            <a:off x="265898" y="3192052"/>
            <a:ext cx="134724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Source: </a:t>
            </a:r>
            <a:r>
              <a:rPr lang="fr-FR" sz="1050" b="1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L. Guanter et al., Remote Sens. 2015, 7, 8830-8857. https://doi.org/10.3390/rs70708830</a:t>
            </a:r>
            <a:endParaRPr lang="en-US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1" name="Tabelle 15">
            <a:extLst>
              <a:ext uri="{FF2B5EF4-FFF2-40B4-BE49-F238E27FC236}">
                <a16:creationId xmlns:a16="http://schemas.microsoft.com/office/drawing/2014/main" id="{4994BAA3-B250-ED64-C6FB-AF18E686C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443667"/>
              </p:ext>
            </p:extLst>
          </p:nvPr>
        </p:nvGraphicFramePr>
        <p:xfrm>
          <a:off x="6269884" y="1628775"/>
          <a:ext cx="5656218" cy="45158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9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6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0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647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 err="1">
                          <a:effectLst/>
                        </a:rPr>
                        <a:t>EnMAP</a:t>
                      </a:r>
                      <a:r>
                        <a:rPr lang="de-DE" sz="1400" kern="1200" dirty="0">
                          <a:effectLst/>
                        </a:rPr>
                        <a:t> </a:t>
                      </a:r>
                      <a:r>
                        <a:rPr lang="de-DE" sz="1400" kern="1200" dirty="0" err="1">
                          <a:effectLst/>
                        </a:rPr>
                        <a:t>specification</a:t>
                      </a:r>
                      <a:endParaRPr lang="de-DE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effectLst/>
                        </a:rPr>
                        <a:t>VNIR</a:t>
                      </a:r>
                      <a:endParaRPr lang="de-DE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effectLst/>
                        </a:rPr>
                        <a:t>SWIR</a:t>
                      </a:r>
                      <a:endParaRPr lang="de-DE" sz="1400" b="1" kern="12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Spectral range</a:t>
                      </a:r>
                      <a:endParaRPr lang="de-DE" sz="12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420 – 1000 nm</a:t>
                      </a:r>
                      <a:endParaRPr lang="de-DE" sz="1200" dirty="0"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900 – 2445 nm</a:t>
                      </a:r>
                      <a:endParaRPr lang="de-DE" sz="1200" dirty="0">
                        <a:effectLst/>
                        <a:latin typeface="Corbel" panose="020B0503020204020204" pitchFamily="34" charset="0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Number of spectral bands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91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133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Spectral sampling distance</a:t>
                      </a:r>
                      <a:endParaRPr lang="de-DE" sz="12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6.5 nm</a:t>
                      </a:r>
                      <a:endParaRPr lang="de-DE" sz="1200" dirty="0"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10 nm</a:t>
                      </a:r>
                      <a:endParaRPr lang="de-DE" sz="1200" dirty="0">
                        <a:effectLst/>
                        <a:latin typeface="Corbel" panose="020B0503020204020204" pitchFamily="34" charset="0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Spectral full width at half maximum</a:t>
                      </a:r>
                      <a:endParaRPr lang="de-DE" sz="12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6 – 11 nm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7 – 11 nm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1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Spectral accuracy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0.5 nm</a:t>
                      </a:r>
                      <a:endParaRPr lang="de-DE" sz="1200" dirty="0"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 nm</a:t>
                      </a:r>
                      <a:endParaRPr lang="de-DE" sz="1200" dirty="0">
                        <a:effectLst/>
                        <a:latin typeface="Corbel" panose="020B0503020204020204" pitchFamily="34" charset="0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3927250473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solidFill>
                            <a:schemeClr val="bg1"/>
                          </a:solidFill>
                          <a:effectLst/>
                        </a:rPr>
                        <a:t>Spectral</a:t>
                      </a:r>
                      <a:r>
                        <a:rPr lang="de-DE" sz="1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de-DE" sz="1200" dirty="0" err="1">
                          <a:solidFill>
                            <a:schemeClr val="bg1"/>
                          </a:solidFill>
                          <a:effectLst/>
                        </a:rPr>
                        <a:t>stability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0.5 </a:t>
                      </a:r>
                      <a:r>
                        <a:rPr lang="de-DE" sz="1200" dirty="0" err="1">
                          <a:effectLst/>
                        </a:rPr>
                        <a:t>nm</a:t>
                      </a:r>
                      <a:endParaRPr lang="de-DE" sz="1200" dirty="0"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705795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solidFill>
                            <a:schemeClr val="bg1"/>
                          </a:solidFill>
                          <a:effectLst/>
                        </a:rPr>
                        <a:t>Spectral</a:t>
                      </a:r>
                      <a:r>
                        <a:rPr lang="de-DE" sz="1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de-DE" sz="1200" dirty="0" err="1">
                          <a:solidFill>
                            <a:schemeClr val="bg1"/>
                          </a:solidFill>
                          <a:effectLst/>
                        </a:rPr>
                        <a:t>smile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&lt;0.2 </a:t>
                      </a:r>
                      <a:r>
                        <a:rPr lang="de-DE" sz="1200" dirty="0" err="1">
                          <a:effectLst/>
                        </a:rPr>
                        <a:t>pix</a:t>
                      </a:r>
                      <a:endParaRPr lang="de-DE" sz="1200" dirty="0"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Corbel" panose="020B0503020204020204" pitchFamily="34" charset="0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125523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chemeClr val="bg1"/>
                          </a:solidFill>
                          <a:effectLst/>
                        </a:rPr>
                        <a:t>Signal-</a:t>
                      </a:r>
                      <a:r>
                        <a:rPr lang="de-DE" sz="1200" dirty="0" err="1">
                          <a:solidFill>
                            <a:schemeClr val="bg1"/>
                          </a:solidFill>
                          <a:effectLst/>
                        </a:rPr>
                        <a:t>to</a:t>
                      </a:r>
                      <a:r>
                        <a:rPr lang="de-DE" sz="12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de-DE" sz="1200" dirty="0" err="1">
                          <a:solidFill>
                            <a:schemeClr val="bg1"/>
                          </a:solidFill>
                          <a:effectLst/>
                        </a:rPr>
                        <a:t>noise</a:t>
                      </a:r>
                      <a:r>
                        <a:rPr lang="de-DE" sz="1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de-DE" sz="1200" dirty="0" err="1">
                          <a:solidFill>
                            <a:schemeClr val="bg1"/>
                          </a:solidFill>
                          <a:effectLst/>
                        </a:rPr>
                        <a:t>ratio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&gt;500 (at 495 </a:t>
                      </a:r>
                      <a:r>
                        <a:rPr lang="de-DE" sz="1200" dirty="0" err="1">
                          <a:effectLst/>
                        </a:rPr>
                        <a:t>nm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200" dirty="0">
                        <a:effectLst/>
                        <a:latin typeface="+mj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&gt;150 (at 2200 </a:t>
                      </a:r>
                      <a:r>
                        <a:rPr lang="de-DE" sz="1200" dirty="0" err="1">
                          <a:effectLst/>
                        </a:rPr>
                        <a:t>nm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200" dirty="0">
                        <a:effectLst/>
                        <a:latin typeface="+mj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3761557880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Radiometric accuracy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&lt;5%</a:t>
                      </a:r>
                      <a:endParaRPr lang="de-DE" sz="1200" dirty="0"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Corbel" panose="020B0503020204020204" pitchFamily="34" charset="0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Radiometric stability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&lt;2.5%</a:t>
                      </a:r>
                      <a:endParaRPr lang="de-DE" sz="1200" dirty="0"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Corbel" panose="020B0503020204020204" pitchFamily="34" charset="0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51601829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solidFill>
                            <a:schemeClr val="bg1"/>
                          </a:solidFill>
                          <a:effectLst/>
                        </a:rPr>
                        <a:t>Geometric</a:t>
                      </a:r>
                      <a:r>
                        <a:rPr lang="de-DE" sz="1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de-DE" sz="1200" dirty="0" err="1">
                          <a:solidFill>
                            <a:schemeClr val="bg1"/>
                          </a:solidFill>
                          <a:effectLst/>
                        </a:rPr>
                        <a:t>accuracy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r>
                        <a:rPr lang="de-DE" sz="1200" dirty="0" err="1">
                          <a:solidFill>
                            <a:schemeClr val="tx1"/>
                          </a:solidFill>
                          <a:effectLst/>
                        </a:rPr>
                        <a:t>pix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</a:rPr>
                        <a:t> (30 m) </a:t>
                      </a:r>
                      <a:r>
                        <a:rPr lang="de-DE" sz="1200" dirty="0" err="1">
                          <a:solidFill>
                            <a:schemeClr val="tx1"/>
                          </a:solidFill>
                          <a:effectLst/>
                        </a:rPr>
                        <a:t>with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</a:rPr>
                        <a:t> GCPs, </a:t>
                      </a:r>
                      <a:r>
                        <a:rPr lang="de-DE" sz="1200" dirty="0" err="1">
                          <a:solidFill>
                            <a:schemeClr val="tx1"/>
                          </a:solidFill>
                          <a:effectLst/>
                        </a:rPr>
                        <a:t>otherwise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</a:rPr>
                        <a:t> 100 m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016728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chemeClr val="bg1"/>
                          </a:solidFill>
                          <a:effectLst/>
                        </a:rPr>
                        <a:t>VNIR/SWIR </a:t>
                      </a:r>
                      <a:r>
                        <a:rPr lang="de-DE" sz="1200" dirty="0" err="1">
                          <a:solidFill>
                            <a:schemeClr val="bg1"/>
                          </a:solidFill>
                          <a:effectLst/>
                        </a:rPr>
                        <a:t>co</a:t>
                      </a:r>
                      <a:r>
                        <a:rPr lang="de-DE" sz="1200" dirty="0">
                          <a:solidFill>
                            <a:schemeClr val="bg1"/>
                          </a:solidFill>
                          <a:effectLst/>
                        </a:rPr>
                        <a:t>-registration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</a:rPr>
                        <a:t>0.2 </a:t>
                      </a:r>
                      <a:r>
                        <a:rPr lang="de-DE" sz="1200" dirty="0" err="1">
                          <a:solidFill>
                            <a:schemeClr val="tx1"/>
                          </a:solidFill>
                          <a:effectLst/>
                        </a:rPr>
                        <a:t>pix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649616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Off-nadir tilting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(across-track, along-track)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-30° to +30° across-track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826" marR="43826" marT="0" marB="0"/>
                </a:tc>
                <a:extLst>
                  <a:ext uri="{0D108BD9-81ED-4DB2-BD59-A6C34878D82A}">
                    <a16:rowId xmlns:a16="http://schemas.microsoft.com/office/drawing/2014/main" val="4145974784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Ground sampling distance</a:t>
                      </a:r>
                      <a:endParaRPr lang="de-DE" sz="12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30 m (at nadir; sea level)</a:t>
                      </a:r>
                      <a:endParaRPr lang="de-DE" sz="1200" dirty="0"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212470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Swath width</a:t>
                      </a:r>
                      <a:endParaRPr lang="de-DE" sz="12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30 km (2.63° across track)</a:t>
                      </a:r>
                      <a:endParaRPr lang="de-DE" sz="1200" dirty="0"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596722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Swath length</a:t>
                      </a:r>
                      <a:endParaRPr lang="de-DE" sz="12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1000 km / orbit; &gt;5000 km / day</a:t>
                      </a:r>
                      <a:endParaRPr lang="de-DE" sz="1200" dirty="0"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06198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effectLst/>
                        </a:rPr>
                        <a:t>Product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r>
                        <a:rPr lang="de-DE" sz="1200" dirty="0" err="1">
                          <a:effectLst/>
                        </a:rPr>
                        <a:t>size</a:t>
                      </a:r>
                      <a:endParaRPr lang="de-DE" sz="12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30 km x 30 km</a:t>
                      </a:r>
                      <a:endParaRPr lang="de-DE" sz="1200" dirty="0">
                        <a:effectLst/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68562" marR="68562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01473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650C0C3-8723-6B18-BAE9-7F1A30C6C522}"/>
              </a:ext>
            </a:extLst>
          </p:cNvPr>
          <p:cNvSpPr txBox="1"/>
          <p:nvPr/>
        </p:nvSpPr>
        <p:spPr>
          <a:xfrm>
            <a:off x="4839153" y="2312323"/>
            <a:ext cx="8124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Source: </a:t>
            </a:r>
            <a:r>
              <a:rPr lang="fr-FR" sz="1100" b="1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DLR</a:t>
            </a:r>
            <a:endParaRPr lang="en-US" sz="110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C54EDBC-5456-B32F-70A8-D57EFFC935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31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ußzeilenplatzhalter 1">
            <a:extLst>
              <a:ext uri="{FF2B5EF4-FFF2-40B4-BE49-F238E27FC236}">
                <a16:creationId xmlns:a16="http://schemas.microsoft.com/office/drawing/2014/main" id="{E83C6A5E-A962-4187-B73A-B342ED88E433}"/>
              </a:ext>
            </a:extLst>
          </p:cNvPr>
          <p:cNvSpPr txBox="1">
            <a:spLocks/>
          </p:cNvSpPr>
          <p:nvPr/>
        </p:nvSpPr>
        <p:spPr>
          <a:xfrm>
            <a:off x="1530131" y="126096"/>
            <a:ext cx="10176906" cy="143996"/>
          </a:xfrm>
          <a:prstGeom prst="rect">
            <a:avLst/>
          </a:prstGeom>
        </p:spPr>
        <p:txBody>
          <a:bodyPr vert="horz" wrap="none" lIns="35999" tIns="89998" rIns="35999" bIns="89998" rtlCol="0" anchor="b">
            <a:normAutofit fontScale="25000" lnSpcReduction="20000"/>
          </a:bodyPr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&gt; Lecture &gt; Author  •  Document &gt; Date</a:t>
            </a:r>
            <a:endParaRPr lang="en-GB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 lIns="91437" tIns="45719" rIns="91437" bIns="45719" numCol="1" rtlCol="0" anchor="t" anchorCtr="0" compatLnSpc="1">
            <a:prstTxWarp prst="textNoShape">
              <a:avLst/>
            </a:prstTxWarp>
            <a:normAutofit/>
          </a:bodyPr>
          <a:lstStyle/>
          <a:p>
            <a:pPr defTabSz="914309"/>
            <a:r>
              <a:rPr lang="en-GB" dirty="0"/>
              <a:t>DESIS orbit details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8010F-F9AA-4509-BBEB-913C6AD32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74441"/>
            <a:ext cx="6576332" cy="2897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pic>
        <p:nvPicPr>
          <p:cNvPr id="10" name="iss_enmap.wmv">
            <a:hlinkClick r:id="" action="ppaction://media"/>
            <a:extLst>
              <a:ext uri="{FF2B5EF4-FFF2-40B4-BE49-F238E27FC236}">
                <a16:creationId xmlns:a16="http://schemas.microsoft.com/office/drawing/2014/main" id="{E055CD05-B5A2-40B9-B5F7-66C181D19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"/>
          <a:stretch>
            <a:fillRect/>
          </a:stretch>
        </p:blipFill>
        <p:spPr bwMode="auto">
          <a:xfrm>
            <a:off x="553132" y="1320803"/>
            <a:ext cx="10978508" cy="530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le 8">
            <a:extLst>
              <a:ext uri="{FF2B5EF4-FFF2-40B4-BE49-F238E27FC236}">
                <a16:creationId xmlns:a16="http://schemas.microsoft.com/office/drawing/2014/main" id="{7BFA195D-2D2C-4B61-AA56-A35937AEE9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400913"/>
              </p:ext>
            </p:extLst>
          </p:nvPr>
        </p:nvGraphicFramePr>
        <p:xfrm>
          <a:off x="4495800" y="4558678"/>
          <a:ext cx="7000875" cy="1937987"/>
        </p:xfrm>
        <a:graphic>
          <a:graphicData uri="http://schemas.openxmlformats.org/drawingml/2006/table">
            <a:tbl>
              <a:tblPr firstRow="1" firstCol="1" bandRow="1"/>
              <a:tblGrid>
                <a:gridCol w="278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9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33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Mission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Instrument</a:t>
                      </a:r>
                      <a:endParaRPr lang="de-DE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26" marR="4382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ISS/MUSES DESIS</a:t>
                      </a:r>
                      <a:endParaRPr lang="de-DE" sz="1400" kern="120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3826" marR="4382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33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Target lifetime</a:t>
                      </a:r>
                      <a:endParaRPr lang="de-DE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26" marR="4382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2018-2023 (nominal), 2026 in operation*</a:t>
                      </a:r>
                      <a:endParaRPr lang="de-DE" sz="1400" kern="120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3826" marR="4382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6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Orbit type, altitude and inclination </a:t>
                      </a:r>
                    </a:p>
                  </a:txBody>
                  <a:tcPr marL="43826" marR="4382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not Sun-synchronous, 51.6°, 400-420 km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no repeat cycle</a:t>
                      </a:r>
                      <a:endParaRPr lang="de-DE" sz="1400" b="1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26" marR="4382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02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Orbit period and repeat cycle</a:t>
                      </a:r>
                      <a:endParaRPr lang="de-DE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26" marR="4382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~93 minutes, no repeat cycle</a:t>
                      </a:r>
                      <a:endParaRPr lang="de-DE" sz="1400" b="1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26" marR="4382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50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>
                          <a:solidFill>
                            <a:schemeClr val="bg1"/>
                          </a:solidFill>
                          <a:effectLst/>
                        </a:rPr>
                        <a:t>Revisit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 time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826" marR="43826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 – 5 days but depends on latitude and can be 10-12 days</a:t>
                      </a:r>
                      <a:endParaRPr lang="de-DE" sz="1400" b="1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26" marR="43826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538869"/>
                  </a:ext>
                </a:extLst>
              </a:tr>
              <a:tr h="243833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Coverage</a:t>
                      </a:r>
                      <a:endParaRPr lang="de-DE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26" marR="4382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55° N to 52° S</a:t>
                      </a:r>
                      <a:endParaRPr lang="de-DE" sz="140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26" marR="4382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7F94D-70AB-CA0D-B630-DBC7EBCCEC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396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ußzeilenplatzhalter 1">
            <a:extLst>
              <a:ext uri="{FF2B5EF4-FFF2-40B4-BE49-F238E27FC236}">
                <a16:creationId xmlns:a16="http://schemas.microsoft.com/office/drawing/2014/main" id="{E83C6A5E-A962-4187-B73A-B342ED88E433}"/>
              </a:ext>
            </a:extLst>
          </p:cNvPr>
          <p:cNvSpPr txBox="1">
            <a:spLocks/>
          </p:cNvSpPr>
          <p:nvPr/>
        </p:nvSpPr>
        <p:spPr>
          <a:xfrm>
            <a:off x="1530131" y="126096"/>
            <a:ext cx="10176906" cy="143996"/>
          </a:xfrm>
          <a:prstGeom prst="rect">
            <a:avLst/>
          </a:prstGeom>
        </p:spPr>
        <p:txBody>
          <a:bodyPr vert="horz" wrap="none" lIns="35999" tIns="89998" rIns="35999" bIns="89998" rtlCol="0" anchor="b">
            <a:normAutofit fontScale="25000" lnSpcReduction="20000"/>
          </a:bodyPr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&gt; Lecture &gt; Author  •  Document &gt; Date</a:t>
            </a:r>
            <a:endParaRPr lang="en-GB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 lIns="91437" tIns="45719" rIns="91437" bIns="45719" numCol="1" rtlCol="0" anchor="t" anchorCtr="0" compatLnSpc="1">
            <a:prstTxWarp prst="textNoShape">
              <a:avLst/>
            </a:prstTxWarp>
            <a:normAutofit/>
          </a:bodyPr>
          <a:lstStyle/>
          <a:p>
            <a:pPr defTabSz="914309"/>
            <a:r>
              <a:rPr lang="en-GB" dirty="0" err="1"/>
              <a:t>EnMAP</a:t>
            </a:r>
            <a:r>
              <a:rPr lang="en-GB" dirty="0"/>
              <a:t> orbit details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8010F-F9AA-4509-BBEB-913C6AD32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74441"/>
            <a:ext cx="6576332" cy="2897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pic>
        <p:nvPicPr>
          <p:cNvPr id="10" name="iss_enmap.wmv">
            <a:hlinkClick r:id="" action="ppaction://media"/>
            <a:extLst>
              <a:ext uri="{FF2B5EF4-FFF2-40B4-BE49-F238E27FC236}">
                <a16:creationId xmlns:a16="http://schemas.microsoft.com/office/drawing/2014/main" id="{E055CD05-B5A2-40B9-B5F7-66C181D19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"/>
          <a:stretch>
            <a:fillRect/>
          </a:stretch>
        </p:blipFill>
        <p:spPr bwMode="auto">
          <a:xfrm>
            <a:off x="553132" y="1320803"/>
            <a:ext cx="10978508" cy="530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7F94D-70AB-CA0D-B630-DBC7EBCCEC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5</a:t>
            </a:fld>
            <a:endParaRPr lang="de-DE"/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F9B5F58D-794D-E69B-5462-4BF50619B2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7957812"/>
              </p:ext>
            </p:extLst>
          </p:nvPr>
        </p:nvGraphicFramePr>
        <p:xfrm>
          <a:off x="4507299" y="4527576"/>
          <a:ext cx="6989376" cy="1949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2600">
                  <a:extLst>
                    <a:ext uri="{9D8B030D-6E8A-4147-A177-3AD203B41FA5}">
                      <a16:colId xmlns:a16="http://schemas.microsoft.com/office/drawing/2014/main" val="1375311674"/>
                    </a:ext>
                  </a:extLst>
                </a:gridCol>
                <a:gridCol w="4676776">
                  <a:extLst>
                    <a:ext uri="{9D8B030D-6E8A-4147-A177-3AD203B41FA5}">
                      <a16:colId xmlns:a16="http://schemas.microsoft.com/office/drawing/2014/main" val="3227760287"/>
                    </a:ext>
                  </a:extLst>
                </a:gridCol>
              </a:tblGrid>
              <a:tr h="254235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Mission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Instrument</a:t>
                      </a:r>
                      <a:endParaRPr lang="de-DE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26" marR="43826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EnMAP</a:t>
                      </a:r>
                      <a:endParaRPr lang="de-DE" sz="1400" kern="12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3826" marR="43826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797568"/>
                  </a:ext>
                </a:extLst>
              </a:tr>
              <a:tr h="254235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Target lifetime</a:t>
                      </a:r>
                      <a:endParaRPr lang="de-DE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26" marR="43826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04.2022-09.2027 (nominal), extension under consideration</a:t>
                      </a:r>
                      <a:endParaRPr lang="de-DE" sz="1400" kern="12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3826" marR="43826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133566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chemeClr val="bg1"/>
                          </a:solidFill>
                          <a:effectLst/>
                        </a:rPr>
                        <a:t>Orbit type, </a:t>
                      </a:r>
                      <a:r>
                        <a:rPr lang="de-DE" sz="1200" dirty="0" err="1">
                          <a:solidFill>
                            <a:schemeClr val="bg1"/>
                          </a:solidFill>
                          <a:effectLst/>
                        </a:rPr>
                        <a:t>altitude</a:t>
                      </a:r>
                      <a:r>
                        <a:rPr lang="de-DE" sz="1200" dirty="0">
                          <a:solidFill>
                            <a:schemeClr val="bg1"/>
                          </a:solidFill>
                          <a:effectLst/>
                        </a:rPr>
                        <a:t> and </a:t>
                      </a:r>
                      <a:r>
                        <a:rPr lang="de-DE" sz="1200" dirty="0" err="1">
                          <a:solidFill>
                            <a:schemeClr val="bg1"/>
                          </a:solidFill>
                          <a:effectLst/>
                        </a:rPr>
                        <a:t>inclination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Sun-</a:t>
                      </a:r>
                      <a:r>
                        <a:rPr lang="de-DE" sz="1400" kern="1200" dirty="0" err="1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synchronous</a:t>
                      </a:r>
                      <a:r>
                        <a:rPr lang="de-DE" sz="1400" kern="12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, 653 km, 97.96°</a:t>
                      </a:r>
                    </a:p>
                  </a:txBody>
                  <a:tcPr marL="68562" marR="68562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761508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Orbit </a:t>
                      </a:r>
                      <a:r>
                        <a:rPr lang="de-DE" sz="1200" err="1">
                          <a:effectLst/>
                        </a:rPr>
                        <a:t>period</a:t>
                      </a:r>
                      <a:r>
                        <a:rPr lang="de-DE" sz="1200">
                          <a:effectLst/>
                        </a:rPr>
                        <a:t> and repeat </a:t>
                      </a:r>
                      <a:r>
                        <a:rPr lang="de-DE" sz="1200" dirty="0" err="1">
                          <a:effectLst/>
                        </a:rPr>
                        <a:t>cycle</a:t>
                      </a:r>
                      <a:endParaRPr lang="de-DE" sz="12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1.6 h, 398 </a:t>
                      </a:r>
                      <a:r>
                        <a:rPr lang="de-DE" sz="1200" dirty="0" err="1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revolutions</a:t>
                      </a:r>
                      <a:r>
                        <a:rPr lang="de-DE" sz="12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 in 27 </a:t>
                      </a:r>
                      <a:r>
                        <a:rPr lang="de-DE" sz="1200" dirty="0" err="1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days</a:t>
                      </a:r>
                      <a:endParaRPr lang="de-DE" sz="12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994160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effectLst/>
                        </a:rPr>
                        <a:t>Local</a:t>
                      </a:r>
                      <a:r>
                        <a:rPr lang="de-DE" sz="1200" dirty="0">
                          <a:effectLst/>
                        </a:rPr>
                        <a:t> time </a:t>
                      </a:r>
                      <a:r>
                        <a:rPr lang="de-DE" sz="1200" dirty="0" err="1">
                          <a:effectLst/>
                        </a:rPr>
                        <a:t>descending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r>
                        <a:rPr lang="de-DE" sz="1200" dirty="0" err="1">
                          <a:effectLst/>
                        </a:rPr>
                        <a:t>node</a:t>
                      </a:r>
                      <a:endParaRPr lang="de-DE" sz="12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11:00 h ± 18 min</a:t>
                      </a:r>
                      <a:endParaRPr lang="de-DE" sz="12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088196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effectLst/>
                        </a:rPr>
                        <a:t>Revisit</a:t>
                      </a:r>
                      <a:r>
                        <a:rPr lang="de-DE" sz="1200" dirty="0">
                          <a:effectLst/>
                        </a:rPr>
                        <a:t> time</a:t>
                      </a:r>
                      <a:endParaRPr lang="de-DE" sz="12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days (±30° off-nadir tilt)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days (±5° off-nadir tilt)</a:t>
                      </a:r>
                      <a:endParaRPr lang="de-DE" sz="1200" kern="12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2" marR="68562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446490"/>
                  </a:ext>
                </a:extLst>
              </a:tr>
              <a:tr h="2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Coverage</a:t>
                      </a:r>
                      <a:endParaRPr lang="de-DE" sz="12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62" marR="68562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84° N to 84° S</a:t>
                      </a:r>
                      <a:endParaRPr lang="de-DE" sz="1200" kern="12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2" marR="68562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577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852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FB5CC67-016E-4A61-BD67-77B603321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10" y="3605518"/>
            <a:ext cx="4289995" cy="2918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6F4BE5-B9C4-4564-92B6-3405A04D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DESIS Calibration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E0228-2212-4197-BAC0-C230D9B9B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3" y="879250"/>
            <a:ext cx="7408229" cy="4895850"/>
          </a:xfrm>
        </p:spPr>
        <p:txBody>
          <a:bodyPr>
            <a:normAutofit/>
          </a:bodyPr>
          <a:lstStyle/>
          <a:p>
            <a:r>
              <a:rPr lang="en-US" sz="2000" dirty="0"/>
              <a:t>Calibration unit equipped with 9 different LEDs. </a:t>
            </a:r>
            <a:br>
              <a:rPr lang="en-US" sz="2000" dirty="0"/>
            </a:br>
            <a:r>
              <a:rPr lang="en-US" sz="2000" dirty="0"/>
              <a:t>Weekly measurements. Used for spectral calibration</a:t>
            </a:r>
          </a:p>
          <a:p>
            <a:r>
              <a:rPr lang="en-US" sz="2000" dirty="0"/>
              <a:t>Spectral calibration after corrections better than ~0.5 nm. </a:t>
            </a:r>
            <a:br>
              <a:rPr lang="en-US" sz="2000" dirty="0"/>
            </a:br>
            <a:r>
              <a:rPr lang="en-US" sz="2000" dirty="0"/>
              <a:t>RMS ~0.1 nm</a:t>
            </a:r>
          </a:p>
          <a:p>
            <a:r>
              <a:rPr lang="en-US" sz="2000" b="1" dirty="0"/>
              <a:t>Vicarious radiometric calibration </a:t>
            </a:r>
            <a:r>
              <a:rPr lang="en-US" sz="2000" dirty="0"/>
              <a:t>with </a:t>
            </a:r>
            <a:r>
              <a:rPr lang="en-US" sz="2000" dirty="0" err="1"/>
              <a:t>RadCalNet</a:t>
            </a:r>
            <a:r>
              <a:rPr lang="en-US" sz="2000" dirty="0"/>
              <a:t> sites</a:t>
            </a:r>
            <a:br>
              <a:rPr lang="en-US" sz="2000" dirty="0"/>
            </a:br>
            <a:r>
              <a:rPr lang="en-US" sz="2000" dirty="0"/>
              <a:t>used as reference. High variability for wavelengths below 480 nm. More stable above 500 nm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4DC0C-8377-4F57-97A9-CB1F4009C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&gt; FLEX - Fluorescence 2026 Workshop &gt; E. Carmona et al.  &gt; 05.03.2026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C1E591-AD0E-45F9-B7A6-AA4792A92D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742" y="826018"/>
            <a:ext cx="3393120" cy="21735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3DB43-6908-D9EA-64BF-B4C22D56CE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49F064F-A9AE-4E98-AC77-3044EC251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34" y="3619767"/>
            <a:ext cx="4409784" cy="3000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450318-16BD-5D13-39FA-78B241065E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90" t="8269" r="9964" b="1658"/>
          <a:stretch/>
        </p:blipFill>
        <p:spPr>
          <a:xfrm>
            <a:off x="8301480" y="3858406"/>
            <a:ext cx="3814323" cy="2713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956C6E-F74F-11A7-6798-41DB27BB50C8}"/>
              </a:ext>
            </a:extLst>
          </p:cNvPr>
          <p:cNvSpPr txBox="1"/>
          <p:nvPr/>
        </p:nvSpPr>
        <p:spPr>
          <a:xfrm>
            <a:off x="6387326" y="3716246"/>
            <a:ext cx="1701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On-board calibration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A409D2-F8CB-4CF0-4420-4EB769873CF4}"/>
              </a:ext>
            </a:extLst>
          </p:cNvPr>
          <p:cNvSpPr txBox="1"/>
          <p:nvPr/>
        </p:nvSpPr>
        <p:spPr>
          <a:xfrm>
            <a:off x="10324681" y="3716246"/>
            <a:ext cx="1696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Vicarious calibration</a:t>
            </a:r>
          </a:p>
        </p:txBody>
      </p:sp>
    </p:spTree>
    <p:extLst>
      <p:ext uri="{BB962C8B-B14F-4D97-AF65-F5344CB8AC3E}">
        <p14:creationId xmlns:p14="http://schemas.microsoft.com/office/powerpoint/2010/main" val="843840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3F671-4C10-28D0-20A8-AEF0A4D80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EnMAP</a:t>
            </a:r>
            <a:r>
              <a:rPr lang="en-US" dirty="0"/>
              <a:t>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C7803-9567-CA42-18ED-17634724E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483707"/>
            <a:ext cx="10801349" cy="4895850"/>
          </a:xfrm>
        </p:spPr>
        <p:txBody>
          <a:bodyPr/>
          <a:lstStyle/>
          <a:p>
            <a:r>
              <a:rPr lang="en-US" dirty="0" err="1"/>
              <a:t>EnMAP</a:t>
            </a:r>
            <a:r>
              <a:rPr lang="en-US" dirty="0"/>
              <a:t> equipped with 5 on-board calibration/monitoring methods (spectral, radiometric, lamp, linearity, deep-space calibrations)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3A158-7ECF-BF2A-5C7E-D92037F35D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6D675-175D-2A78-2E6A-F7269F9D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pic>
        <p:nvPicPr>
          <p:cNvPr id="8" name="Grafik 31">
            <a:extLst>
              <a:ext uri="{FF2B5EF4-FFF2-40B4-BE49-F238E27FC236}">
                <a16:creationId xmlns:a16="http://schemas.microsoft.com/office/drawing/2014/main" id="{1B2CC673-43FB-2ECF-DC98-3363FE2B4D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324" y="2793998"/>
            <a:ext cx="2611755" cy="1829361"/>
          </a:xfrm>
          <a:prstGeom prst="rect">
            <a:avLst/>
          </a:prstGeom>
        </p:spPr>
      </p:pic>
      <p:pic>
        <p:nvPicPr>
          <p:cNvPr id="9" name="Grafik 32">
            <a:extLst>
              <a:ext uri="{FF2B5EF4-FFF2-40B4-BE49-F238E27FC236}">
                <a16:creationId xmlns:a16="http://schemas.microsoft.com/office/drawing/2014/main" id="{002F8C08-AAA0-1D3D-69BE-4E3025B5C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324" y="4660292"/>
            <a:ext cx="2611755" cy="18293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3B6202-0E16-26F9-111B-F145E89C233F}"/>
              </a:ext>
            </a:extLst>
          </p:cNvPr>
          <p:cNvSpPr txBox="1"/>
          <p:nvPr/>
        </p:nvSpPr>
        <p:spPr>
          <a:xfrm>
            <a:off x="1165860" y="2533097"/>
            <a:ext cx="1369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</a:rPr>
              <a:t>Spectral calibration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28E61C-DBFA-78BB-D09F-05F5141CB994}"/>
              </a:ext>
            </a:extLst>
          </p:cNvPr>
          <p:cNvSpPr txBox="1"/>
          <p:nvPr/>
        </p:nvSpPr>
        <p:spPr>
          <a:xfrm>
            <a:off x="5300984" y="2533097"/>
            <a:ext cx="16049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</a:rPr>
              <a:t>Radiometric calibration</a:t>
            </a:r>
          </a:p>
        </p:txBody>
      </p:sp>
      <p:pic>
        <p:nvPicPr>
          <p:cNvPr id="15" name="Grafik 29">
            <a:extLst>
              <a:ext uri="{FF2B5EF4-FFF2-40B4-BE49-F238E27FC236}">
                <a16:creationId xmlns:a16="http://schemas.microsoft.com/office/drawing/2014/main" id="{CD6E485C-01F5-6504-3AE5-A52596E805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6911" y="2741057"/>
            <a:ext cx="4847097" cy="1900282"/>
          </a:xfrm>
          <a:prstGeom prst="rect">
            <a:avLst/>
          </a:prstGeom>
        </p:spPr>
      </p:pic>
      <p:pic>
        <p:nvPicPr>
          <p:cNvPr id="16" name="Grafik 29">
            <a:extLst>
              <a:ext uri="{FF2B5EF4-FFF2-40B4-BE49-F238E27FC236}">
                <a16:creationId xmlns:a16="http://schemas.microsoft.com/office/drawing/2014/main" id="{1656002D-9E78-29CE-F6EB-45F396107A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6911" y="4615147"/>
            <a:ext cx="4860908" cy="1874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67889-E96C-B723-5681-1F849B858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8945" y="4657147"/>
            <a:ext cx="2077060" cy="19912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BFBDBB-38BE-9E34-5671-C15A96242D25}"/>
              </a:ext>
            </a:extLst>
          </p:cNvPr>
          <p:cNvSpPr txBox="1"/>
          <p:nvPr/>
        </p:nvSpPr>
        <p:spPr>
          <a:xfrm>
            <a:off x="9639300" y="4727257"/>
            <a:ext cx="5533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SWIR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2DD4F0-15E7-C198-A729-89C11A1DB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8945" y="2720102"/>
            <a:ext cx="2077060" cy="19913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E3B9F1-AF68-0AD5-D6BA-3840B4326ECB}"/>
              </a:ext>
            </a:extLst>
          </p:cNvPr>
          <p:cNvSpPr txBox="1"/>
          <p:nvPr/>
        </p:nvSpPr>
        <p:spPr>
          <a:xfrm>
            <a:off x="9362911" y="2535159"/>
            <a:ext cx="150233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rgbClr val="002060"/>
                </a:solidFill>
              </a:rPr>
              <a:t>Instument</a:t>
            </a:r>
            <a:r>
              <a:rPr lang="en-US" sz="1000" b="1" dirty="0">
                <a:solidFill>
                  <a:srgbClr val="002060"/>
                </a:solidFill>
              </a:rPr>
              <a:t> monitoring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EAA86B-D30F-3BA2-F32F-3854A7668A86}"/>
              </a:ext>
            </a:extLst>
          </p:cNvPr>
          <p:cNvSpPr txBox="1"/>
          <p:nvPr/>
        </p:nvSpPr>
        <p:spPr>
          <a:xfrm>
            <a:off x="9639300" y="2793998"/>
            <a:ext cx="5229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VNIR</a:t>
            </a:r>
          </a:p>
        </p:txBody>
      </p:sp>
    </p:spTree>
    <p:extLst>
      <p:ext uri="{BB962C8B-B14F-4D97-AF65-F5344CB8AC3E}">
        <p14:creationId xmlns:p14="http://schemas.microsoft.com/office/powerpoint/2010/main" val="1023056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83BC79-B4B8-4EC5-82DF-A9CA276FC5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666" y="1031116"/>
            <a:ext cx="10227733" cy="4863400"/>
          </a:xfrm>
          <a:prstGeom prst="rect">
            <a:avLst/>
          </a:prstGeom>
        </p:spPr>
      </p:pic>
      <p:sp>
        <p:nvSpPr>
          <p:cNvPr id="3" name="Titel 9">
            <a:extLst>
              <a:ext uri="{FF2B5EF4-FFF2-40B4-BE49-F238E27FC236}">
                <a16:creationId xmlns:a16="http://schemas.microsoft.com/office/drawing/2014/main" id="{8297B437-E13B-4F58-8D96-563C19BAF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DESIS 6 years of  acquisitions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77D458-3844-6A84-CDF8-41C15B3C11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4F6792-810E-76C1-B488-65ADFA87B4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660636"/>
            <a:ext cx="11208676" cy="848612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de-DE" sz="2000" dirty="0"/>
              <a:t>Data </a:t>
            </a:r>
            <a:r>
              <a:rPr lang="de-DE" sz="2000" dirty="0" err="1"/>
              <a:t>since</a:t>
            </a:r>
            <a:r>
              <a:rPr lang="de-DE" sz="2000" dirty="0"/>
              <a:t> 2018. </a:t>
            </a:r>
            <a:r>
              <a:rPr lang="de-DE" dirty="0" err="1"/>
              <a:t>Certain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 </a:t>
            </a:r>
            <a:r>
              <a:rPr lang="de-DE" dirty="0" err="1"/>
              <a:t>imaged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120 </a:t>
            </a:r>
            <a:r>
              <a:rPr lang="de-DE" dirty="0" err="1"/>
              <a:t>times</a:t>
            </a:r>
            <a:endParaRPr lang="de-DE" dirty="0"/>
          </a:p>
          <a:p>
            <a:pPr>
              <a:spcBef>
                <a:spcPts val="600"/>
              </a:spcBef>
            </a:pPr>
            <a:r>
              <a:rPr lang="de-DE" sz="2000" dirty="0"/>
              <a:t>&gt; 240000 </a:t>
            </a:r>
            <a:r>
              <a:rPr lang="de-DE" sz="2000" dirty="0" err="1"/>
              <a:t>products</a:t>
            </a:r>
            <a:r>
              <a:rPr lang="de-DE" sz="2000" dirty="0"/>
              <a:t> </a:t>
            </a:r>
            <a:r>
              <a:rPr lang="de-DE" sz="2000" dirty="0" err="1"/>
              <a:t>until</a:t>
            </a:r>
            <a:r>
              <a:rPr lang="de-DE" sz="2000" dirty="0"/>
              <a:t>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F25E87-6177-4295-B418-C8BEB8B9730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8BAF0BE-F7E8-4D2B-A0B6-25A4D1B12D26}"/>
              </a:ext>
            </a:extLst>
          </p:cNvPr>
          <p:cNvGrpSpPr/>
          <p:nvPr/>
        </p:nvGrpSpPr>
        <p:grpSpPr>
          <a:xfrm>
            <a:off x="10170814" y="1230980"/>
            <a:ext cx="1027110" cy="3046195"/>
            <a:chOff x="11052048" y="1463435"/>
            <a:chExt cx="1027377" cy="3046988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0DC31234-2C51-4328-9EFA-B1E373E84C66}"/>
                </a:ext>
              </a:extLst>
            </p:cNvPr>
            <p:cNvSpPr txBox="1"/>
            <p:nvPr/>
          </p:nvSpPr>
          <p:spPr>
            <a:xfrm>
              <a:off x="11052048" y="1463435"/>
              <a:ext cx="1027377" cy="3046988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600" dirty="0">
                  <a:latin typeface="Arial" pitchFamily="34" charset="0"/>
                  <a:cs typeface="Arial" pitchFamily="34" charset="0"/>
                </a:rPr>
                <a:t>N° </a:t>
              </a:r>
              <a:r>
                <a:rPr lang="de-DE" sz="1600" dirty="0" err="1"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>
                  <a:latin typeface="Arial" pitchFamily="34" charset="0"/>
                  <a:cs typeface="Arial" pitchFamily="34" charset="0"/>
                </a:rPr>
                <a:t>available</a:t>
              </a:r>
              <a:r>
                <a:rPr lang="de-DE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>
                  <a:latin typeface="Arial" pitchFamily="34" charset="0"/>
                  <a:cs typeface="Arial" pitchFamily="34" charset="0"/>
                </a:rPr>
                <a:t>scenes</a:t>
              </a:r>
              <a:endParaRPr lang="de-DE" sz="1600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A563E84-F77A-402D-8688-1D1061BDA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49754" y="2335652"/>
              <a:ext cx="483394" cy="1999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6886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F7E5E6-C574-44EB-B041-3EC0B2982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683" y="981944"/>
            <a:ext cx="10348291" cy="4822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A0EEDC-0C2E-43C8-ACAD-9C3D162D4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EnMAP</a:t>
            </a:r>
            <a:r>
              <a:rPr lang="en-US" dirty="0"/>
              <a:t> 4 years of acquisitions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DCAC4-0784-5A94-ADFD-F0894D20D0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198561-2812-4CB4-9629-EDA36B1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FLEX - Fluorescence 2026 Workshop &gt; E. Carmona et al.  &gt; 05.03.2026</a:t>
            </a:r>
            <a:endParaRPr lang="de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8C21BA-D811-4259-B04B-754563AF5296}"/>
              </a:ext>
            </a:extLst>
          </p:cNvPr>
          <p:cNvSpPr txBox="1"/>
          <p:nvPr/>
        </p:nvSpPr>
        <p:spPr>
          <a:xfrm rot="5400000">
            <a:off x="10405201" y="4639156"/>
            <a:ext cx="1030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Source: DLR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3698F1-74CA-75A4-A082-52F90B0ABD93}"/>
              </a:ext>
            </a:extLst>
          </p:cNvPr>
          <p:cNvGrpSpPr/>
          <p:nvPr/>
        </p:nvGrpSpPr>
        <p:grpSpPr>
          <a:xfrm>
            <a:off x="1006022" y="2368698"/>
            <a:ext cx="1027110" cy="3046195"/>
            <a:chOff x="1006022" y="2368698"/>
            <a:chExt cx="1027110" cy="3046195"/>
          </a:xfrm>
        </p:grpSpPr>
        <p:sp>
          <p:nvSpPr>
            <p:cNvPr id="14" name="Textfeld 5">
              <a:extLst>
                <a:ext uri="{FF2B5EF4-FFF2-40B4-BE49-F238E27FC236}">
                  <a16:creationId xmlns:a16="http://schemas.microsoft.com/office/drawing/2014/main" id="{61BE3927-AA5D-A505-A97C-4320E34C2C1C}"/>
                </a:ext>
              </a:extLst>
            </p:cNvPr>
            <p:cNvSpPr txBox="1"/>
            <p:nvPr/>
          </p:nvSpPr>
          <p:spPr>
            <a:xfrm>
              <a:off x="1006022" y="2368698"/>
              <a:ext cx="1027110" cy="3046195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600" dirty="0">
                  <a:latin typeface="Arial" pitchFamily="34" charset="0"/>
                  <a:cs typeface="Arial" pitchFamily="34" charset="0"/>
                </a:rPr>
                <a:t>N° </a:t>
              </a:r>
              <a:r>
                <a:rPr lang="de-DE" sz="1600" dirty="0" err="1"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>
                  <a:latin typeface="Arial" pitchFamily="34" charset="0"/>
                  <a:cs typeface="Arial" pitchFamily="34" charset="0"/>
                </a:rPr>
                <a:t>available</a:t>
              </a:r>
              <a:r>
                <a:rPr lang="de-DE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>
                  <a:latin typeface="Arial" pitchFamily="34" charset="0"/>
                  <a:cs typeface="Arial" pitchFamily="34" charset="0"/>
                </a:rPr>
                <a:t>scenes</a:t>
              </a:r>
              <a:endParaRPr lang="de-DE" sz="1600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234EEA2-1B4D-F9B4-9A4F-A01A52615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rcRect l="22813" r="22352"/>
            <a:stretch/>
          </p:blipFill>
          <p:spPr>
            <a:xfrm>
              <a:off x="1220333" y="3167895"/>
              <a:ext cx="585788" cy="2104171"/>
            </a:xfrm>
            <a:prstGeom prst="rect">
              <a:avLst/>
            </a:prstGeom>
          </p:spPr>
        </p:pic>
      </p:grp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5BDDF37-215E-8D3E-DC35-7420520F033E}"/>
              </a:ext>
            </a:extLst>
          </p:cNvPr>
          <p:cNvSpPr txBox="1">
            <a:spLocks/>
          </p:cNvSpPr>
          <p:nvPr/>
        </p:nvSpPr>
        <p:spPr>
          <a:xfrm>
            <a:off x="289565" y="5664412"/>
            <a:ext cx="11208676" cy="85195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54864" rIns="91440" bIns="45720" rtlCol="0" anchor="ctr" anchorCtr="0">
            <a:normAutofit/>
          </a:bodyPr>
          <a:lstStyle>
            <a:lvl1pPr marL="539750" indent="-231775" algn="l" defTabSz="53975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9750" indent="-231775" algn="l" defTabSz="53975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9750" indent="-231775" algn="l" defTabSz="53975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9750" indent="-231775" algn="l" defTabSz="53975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39750" indent="-231775" algn="l" defTabSz="53975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800" dirty="0"/>
              <a:t>More </a:t>
            </a:r>
            <a:r>
              <a:rPr lang="de-DE" sz="1800" dirty="0" err="1"/>
              <a:t>than</a:t>
            </a:r>
            <a:r>
              <a:rPr lang="de-DE" sz="1800" dirty="0"/>
              <a:t> 22200 Earth </a:t>
            </a:r>
            <a:r>
              <a:rPr lang="de-DE" sz="1800" dirty="0" err="1"/>
              <a:t>datatakes</a:t>
            </a:r>
            <a:r>
              <a:rPr lang="de-DE" sz="1800" dirty="0"/>
              <a:t> (DTs)  </a:t>
            </a:r>
            <a:r>
              <a:rPr lang="de-DE" sz="1800" dirty="0" err="1"/>
              <a:t>since</a:t>
            </a:r>
            <a:r>
              <a:rPr lang="de-DE" sz="1800" dirty="0"/>
              <a:t> April 2022</a:t>
            </a:r>
          </a:p>
          <a:p>
            <a:pPr>
              <a:spcBef>
                <a:spcPts val="600"/>
              </a:spcBef>
            </a:pPr>
            <a:r>
              <a:rPr lang="de-DE" sz="1800" dirty="0"/>
              <a:t>More </a:t>
            </a:r>
            <a:r>
              <a:rPr lang="de-DE" sz="1800" dirty="0" err="1"/>
              <a:t>than</a:t>
            </a:r>
            <a:r>
              <a:rPr lang="de-DE" sz="1800" dirty="0"/>
              <a:t> 202500 Earth </a:t>
            </a:r>
            <a:r>
              <a:rPr lang="de-DE" sz="1800" dirty="0" err="1"/>
              <a:t>products</a:t>
            </a:r>
            <a:r>
              <a:rPr lang="de-DE" sz="1800" dirty="0"/>
              <a:t> </a:t>
            </a:r>
            <a:r>
              <a:rPr lang="de-DE" sz="1800" dirty="0" err="1"/>
              <a:t>archived</a:t>
            </a:r>
            <a:r>
              <a:rPr lang="de-DE" sz="1800" dirty="0"/>
              <a:t> and </a:t>
            </a:r>
            <a:r>
              <a:rPr lang="de-DE" sz="1800" dirty="0" err="1"/>
              <a:t>available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ordering</a:t>
            </a:r>
            <a:r>
              <a:rPr lang="de-DE" sz="1800" dirty="0"/>
              <a:t>. </a:t>
            </a:r>
            <a:r>
              <a:rPr lang="de-DE" sz="1800" dirty="0" err="1"/>
              <a:t>Some</a:t>
            </a:r>
            <a:r>
              <a:rPr lang="de-DE" sz="1800" dirty="0"/>
              <a:t> </a:t>
            </a:r>
            <a:r>
              <a:rPr lang="de-DE" sz="1800" dirty="0" err="1"/>
              <a:t>areas</a:t>
            </a:r>
            <a:r>
              <a:rPr lang="de-DE" sz="1800" dirty="0"/>
              <a:t> </a:t>
            </a:r>
            <a:r>
              <a:rPr lang="de-DE" sz="1800" dirty="0" err="1"/>
              <a:t>imaged</a:t>
            </a:r>
            <a:r>
              <a:rPr lang="de-DE" sz="1800" dirty="0"/>
              <a:t> &gt; 70 </a:t>
            </a:r>
            <a:r>
              <a:rPr lang="de-DE" sz="1800" dirty="0" err="1"/>
              <a:t>times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680649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 1">
      <a:srgbClr val="00658B"/>
    </a:custClr>
    <a:custClr name="Blau 2">
      <a:srgbClr val="3B98CB"/>
    </a:custClr>
    <a:custClr name="Blau 3">
      <a:srgbClr val="6CB9DC"/>
    </a:custClr>
    <a:custClr name="Blau 4">
      <a:srgbClr val="A7D3EC"/>
    </a:custClr>
    <a:custClr name="Blau 5">
      <a:srgbClr val="D1E8FA"/>
    </a:custClr>
    <a:custClr name="Gelb 1">
      <a:srgbClr val="D2AE3D"/>
    </a:custClr>
    <a:custClr name="Gelb 2">
      <a:srgbClr val="F2CD51"/>
    </a:custClr>
    <a:custClr name="Gelb 3">
      <a:srgbClr val="F8DE53"/>
    </a:custClr>
    <a:custClr name="Gelb 4">
      <a:srgbClr val="FCEA7A"/>
    </a:custClr>
    <a:custClr name="Gelb 5">
      <a:srgbClr val="FFF8BE"/>
    </a:custClr>
    <a:custClr name="Grün 1">
      <a:srgbClr val="82A043"/>
    </a:custClr>
    <a:custClr name="Grün 2">
      <a:srgbClr val="A6BF51"/>
    </a:custClr>
    <a:custClr name="Grün 3">
      <a:srgbClr val="CAD55C"/>
    </a:custClr>
    <a:custClr name="Grün 4">
      <a:srgbClr val="D9DF78"/>
    </a:custClr>
    <a:custClr name="Grün 5">
      <a:srgbClr val="E6EAAF"/>
    </a:custClr>
    <a:custClr name="Grau 1">
      <a:srgbClr val="666666"/>
    </a:custClr>
    <a:custClr name="Grau 2">
      <a:srgbClr val="868585"/>
    </a:custClr>
    <a:custClr name="Grau 3">
      <a:srgbClr val="B1B1B1"/>
    </a:custClr>
    <a:custClr name="Grau 4">
      <a:srgbClr val="CFCFCF"/>
    </a:custClr>
    <a:custClr name="Grau 5">
      <a:srgbClr val="EBEBEB"/>
    </a:custClr>
  </a:custClrLst>
  <a:extLst>
    <a:ext uri="{05A4C25C-085E-4340-85A3-A5531E510DB2}">
      <thm15:themeFamily xmlns:thm15="http://schemas.microsoft.com/office/thememl/2012/main" name="DLR-PPT-Master_1.30_EN.pptx" id="{6250988B-F8D4-4672-99CB-10E86376C3D6}" vid="{13BA9046-8FD7-4B45-83ED-4CF3CC1D07E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DLR_Präsentation_16zu9_EN</Template>
  <TotalTime>0</TotalTime>
  <Words>2858</Words>
  <Application>Microsoft Office PowerPoint</Application>
  <PresentationFormat>Widescreen</PresentationFormat>
  <Paragraphs>413</Paragraphs>
  <Slides>24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Cambria Math</vt:lpstr>
      <vt:lpstr>Corbel</vt:lpstr>
      <vt:lpstr>helvetica neue</vt:lpstr>
      <vt:lpstr>Symbol</vt:lpstr>
      <vt:lpstr>Times New Roman</vt:lpstr>
      <vt:lpstr>Wingdings</vt:lpstr>
      <vt:lpstr>Office</vt:lpstr>
      <vt:lpstr>Visio</vt:lpstr>
      <vt:lpstr>DESIS and EnMAP imaging spectroscopy data in support of the FLEX Mission</vt:lpstr>
      <vt:lpstr>DESIS instrument</vt:lpstr>
      <vt:lpstr>EnMAP Instrument</vt:lpstr>
      <vt:lpstr>DESIS orbit details</vt:lpstr>
      <vt:lpstr>EnMAP orbit details</vt:lpstr>
      <vt:lpstr>DESIS Calibration</vt:lpstr>
      <vt:lpstr>EnMAP Calibration</vt:lpstr>
      <vt:lpstr>DESIS 6 years of  acquisitions</vt:lpstr>
      <vt:lpstr>EnMAP 4 years of acquisitions</vt:lpstr>
      <vt:lpstr>DESIS – Operational processors (DLR + Amazon Cloud) </vt:lpstr>
      <vt:lpstr>DESIS Data products</vt:lpstr>
      <vt:lpstr>EnMAP Data products</vt:lpstr>
      <vt:lpstr>EnMAP Tasking and Data Acces</vt:lpstr>
      <vt:lpstr>DESIS Tasking and Data Acces</vt:lpstr>
      <vt:lpstr>DESIS Tasking and Data Acces</vt:lpstr>
      <vt:lpstr>Synergies with the FLEX Mission</vt:lpstr>
      <vt:lpstr>SIF estimates with DESIS</vt:lpstr>
      <vt:lpstr>Summary</vt:lpstr>
      <vt:lpstr>PowerPoint Presentation</vt:lpstr>
      <vt:lpstr>3 ● DESIS Data Products  Synergies – DESIS &amp; EnMAP</vt:lpstr>
      <vt:lpstr>Synergies – DESIS &amp; EnMAP</vt:lpstr>
      <vt:lpstr>3 ● DESIS Data Products Data products</vt:lpstr>
      <vt:lpstr>Processing chain and EnMAP Products</vt:lpstr>
      <vt:lpstr>EnMAP Onboard Calibration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Carmona Flores, Emiliano</dc:creator>
  <cp:lastModifiedBy>Carmona Flores, Emiliano</cp:lastModifiedBy>
  <cp:revision>60</cp:revision>
  <dcterms:created xsi:type="dcterms:W3CDTF">2026-02-25T14:25:01Z</dcterms:created>
  <dcterms:modified xsi:type="dcterms:W3CDTF">2026-03-05T07:36:11Z</dcterms:modified>
</cp:coreProperties>
</file>