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5"/>
  </p:sldMasterIdLst>
  <p:notesMasterIdLst>
    <p:notesMasterId r:id="rId20"/>
  </p:notesMasterIdLst>
  <p:handoutMasterIdLst>
    <p:handoutMasterId r:id="rId21"/>
  </p:handoutMasterIdLst>
  <p:sldIdLst>
    <p:sldId id="256" r:id="rId6"/>
    <p:sldId id="257" r:id="rId7"/>
    <p:sldId id="269" r:id="rId8"/>
    <p:sldId id="258" r:id="rId9"/>
    <p:sldId id="259" r:id="rId10"/>
    <p:sldId id="260" r:id="rId11"/>
    <p:sldId id="261" r:id="rId12"/>
    <p:sldId id="263" r:id="rId13"/>
    <p:sldId id="264" r:id="rId14"/>
    <p:sldId id="265" r:id="rId15"/>
    <p:sldId id="266" r:id="rId16"/>
    <p:sldId id="268" r:id="rId17"/>
    <p:sldId id="267" r:id="rId18"/>
    <p:sldId id="270" r:id="rId19"/>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97A6"/>
    <a:srgbClr val="003249"/>
    <a:srgbClr val="335E6F"/>
    <a:srgbClr val="F1666A"/>
    <a:srgbClr val="D9D9D9"/>
    <a:srgbClr val="053249"/>
    <a:srgbClr val="006196"/>
    <a:srgbClr val="6DCFF6"/>
    <a:srgbClr val="FFCC4E"/>
    <a:srgbClr val="76C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4286" autoAdjust="0"/>
  </p:normalViewPr>
  <p:slideViewPr>
    <p:cSldViewPr snapToGrid="0">
      <p:cViewPr>
        <p:scale>
          <a:sx n="106" d="100"/>
          <a:sy n="106" d="100"/>
        </p:scale>
        <p:origin x="774" y="-564"/>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3/4/26</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txBody>
          <a:bodyPr/>
          <a:lstStyle/>
          <a:p>
            <a:endParaRPr lang="zh-CN" altLang="en-US"/>
          </a:p>
        </p:txBody>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t>Good morning.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t>I’m </a:t>
            </a:r>
            <a:r>
              <a:rPr lang="en-US" altLang="zh-CN" sz="1800" dirty="0" err="1"/>
              <a:t>Yuxin</a:t>
            </a:r>
            <a:r>
              <a:rPr lang="en-US" altLang="zh-CN" sz="1800" dirty="0"/>
              <a:t> Zhang, from the University of Valencia, Spain. Today I will present a cloud-computing framework we developed to generate the first global 300-metre, 4-day SIF product  by fusing Sentinel-3 OLCI data with TROPOM SIF using a Random Forest model on Google Earth Engine.</a:t>
            </a: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sz="1800" dirty="0"/>
              <a:t>This slide highlights the climatic sensitivity of S3-SIF by comparing two contrasting </a:t>
            </a:r>
            <a:r>
              <a:rPr lang="en-US" altLang="zh-CN" sz="1800" dirty="0" err="1"/>
              <a:t>Köppen</a:t>
            </a:r>
            <a:r>
              <a:rPr lang="en-US" altLang="zh-CN" sz="1800" dirty="0"/>
              <a:t> climate zones in the Peninsula: </a:t>
            </a:r>
          </a:p>
          <a:p>
            <a:r>
              <a:rPr lang="en-US" altLang="zh-CN" sz="1800" dirty="0"/>
              <a:t>hot-summer Mediterranean in the central and southern Peninsula, which experiences wet winters and dry summers with strong water limitation, and temperate oceanic along the northern Atlantic coast, which has more evenly distributed rainfall. </a:t>
            </a:r>
          </a:p>
          <a:p>
            <a:r>
              <a:rPr lang="en-US" altLang="zh-CN" sz="1800" dirty="0"/>
              <a:t>S3-SIF743 clearly captures their phenological contrasts more clearly. </a:t>
            </a:r>
          </a:p>
          <a:p>
            <a:r>
              <a:rPr lang="en-US" altLang="zh-CN" sz="1800" dirty="0"/>
              <a:t>While TROPOSIF reproduces the general seasonal pattern, but less distinct signal, with a weaker summer decline in hot-summer Mediterranean and a flatter, prolonged peak in temperate oceanic due to coarser resolution and higher noise. </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195849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dirty="0"/>
              <a:t>We quantified the spatial advantage of S3-SIF using two metrics in irrigated croplands. The first, </a:t>
            </a:r>
            <a:r>
              <a:rPr lang="en-US" altLang="zh-CN" sz="1600" dirty="0"/>
              <a:t>standard deviation</a:t>
            </a:r>
            <a:r>
              <a:rPr lang="en-US" altLang="zh-CN" dirty="0"/>
              <a:t>, represents the average local spatial variability and reflects how much internal detail is preserved within the land cover. </a:t>
            </a:r>
          </a:p>
          <a:p>
            <a:r>
              <a:rPr lang="en-US" altLang="zh-CN" dirty="0"/>
              <a:t>The second, the Sobel gradient magnitude along boundaries between irrigated and non-irrigated areas, indicating edge sharpness, how clearly the product distinguish the transition between field and surrounding landscape.</a:t>
            </a:r>
          </a:p>
          <a:p>
            <a:r>
              <a:rPr lang="en-US" altLang="zh-CN" dirty="0"/>
              <a:t>Across the year S3-SIF shows consistently higher variability and sharper edges. The monthly-averaged SIF map for August on the right provides a more visual example.</a:t>
            </a:r>
          </a:p>
          <a:p>
            <a:r>
              <a:rPr lang="en-US" altLang="zh-CN" dirty="0"/>
              <a:t>So S3-SIF743 is not a resampled version of TROPOSIF743 but contains sub-kilometer spatial information derived from 300 m Sentinel-3 observations</a:t>
            </a:r>
            <a:endParaRPr lang="zh-CN" alt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258202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dirty="0"/>
              <a:t>In conclusion, the key strength of this work lies in its full implementation in Google Earth Engine, enabling the generation of 300 m global SIF product without local computing. The framework is scalable and openly accessible.  By using Sentinel-3 OLCI—consistent with the FLEX mission flying in tandem—it provides a natural bridge toward the FLEX SIF monitoring. </a:t>
            </a:r>
          </a:p>
          <a:p>
            <a:r>
              <a:rPr lang="en-US" altLang="zh-CN" dirty="0"/>
              <a:t>However, The Random Forest model shows regression-to-the-mean at high SIF values, leading to underestimation of extremes. Training was restricted to European data because TROPOSIF retrieval quality in tropical and arid regions is relatively poor, which would introduce large uncertainties. In addition, the current product retrieves only far-red SIF, and post-2021 Sentinel-3 data quality issues in GEE limit temporary continuity.</a:t>
            </a:r>
          </a:p>
          <a:p>
            <a:r>
              <a:rPr lang="en-US" altLang="zh-CN" dirty="0"/>
              <a:t>Future work will focus on full-spectrum SIF reconstruction using all 21 bands</a:t>
            </a:r>
            <a:r>
              <a:rPr lang="en-US" altLang="zh-CN"/>
              <a:t>, enhancing </a:t>
            </a:r>
            <a:r>
              <a:rPr lang="en-US" altLang="zh-CN" dirty="0"/>
              <a:t>transparency through platforms such as openEO or CDSE, and finally developing a fusion framework with FLEX.</a:t>
            </a:r>
          </a:p>
          <a:p>
            <a:endParaRPr lang="en-US" altLang="zh-CN"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1443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sz="1800" dirty="0"/>
              <a:t>So in this study we developed our SIF data which has good agreement with both ground based and </a:t>
            </a:r>
            <a:r>
              <a:rPr lang="en-US" altLang="zh-CN" sz="1800" dirty="0" err="1"/>
              <a:t>TROPOMI</a:t>
            </a:r>
            <a:r>
              <a:rPr lang="en-US" altLang="zh-CN" sz="1800" dirty="0"/>
              <a:t> SIF data, our data resolves sub kilometer heterogeneity and shows a reduced retrieval noise compared to </a:t>
            </a:r>
            <a:r>
              <a:rPr lang="en-US" altLang="zh-CN" sz="1800" dirty="0" err="1"/>
              <a:t>TROPOMI</a:t>
            </a:r>
            <a:r>
              <a:rPr lang="en-US" altLang="zh-CN" sz="1800" dirty="0"/>
              <a:t> SIF. We hope that our product can be a direct bridge to FLEX mission by matching the resolution and providing a baseline for data cross validation. </a:t>
            </a:r>
          </a:p>
          <a:p>
            <a:endParaRPr lang="en-US" altLang="zh-CN" sz="1800" dirty="0"/>
          </a:p>
          <a:p>
            <a:endParaRPr lang="en-US" altLang="zh-CN" sz="1800"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13</a:t>
            </a:fld>
            <a:endParaRPr lang="en-US" dirty="0"/>
          </a:p>
        </p:txBody>
      </p:sp>
    </p:spTree>
    <p:extLst>
      <p:ext uri="{BB962C8B-B14F-4D97-AF65-F5344CB8AC3E}">
        <p14:creationId xmlns:p14="http://schemas.microsoft.com/office/powerpoint/2010/main" val="19808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t>Thank you. I am happy to take questions.</a:t>
            </a:r>
          </a:p>
          <a:p>
            <a:endParaRPr lang="zh-CN" alt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14</a:t>
            </a:fld>
            <a:endParaRPr lang="en-US" dirty="0"/>
          </a:p>
        </p:txBody>
      </p:sp>
    </p:spTree>
    <p:extLst>
      <p:ext uri="{BB962C8B-B14F-4D97-AF65-F5344CB8AC3E}">
        <p14:creationId xmlns:p14="http://schemas.microsoft.com/office/powerpoint/2010/main" val="406800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sz="1800" dirty="0"/>
              <a:t>As we know SIF is one of the most powerful indicators for photosynthetic activity.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t>The problem is resolution which limits their use for monitoring spatially heterogeneous landscapes like irrigated fields. </a:t>
            </a:r>
            <a:r>
              <a:rPr lang="en-US" altLang="zh-CN" sz="1603" b="0" i="0" kern="1200" dirty="0">
                <a:solidFill>
                  <a:schemeClr val="tx1"/>
                </a:solidFill>
                <a:effectLst/>
                <a:latin typeface="Calibri" pitchFamily="34" charset="0"/>
                <a:ea typeface="+mn-ea"/>
                <a:cs typeface="+mn-cs"/>
              </a:rPr>
              <a:t>While there have been many downscaled SIF products, they all have limited resolution or spatial coverage.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t>FLEX mission will address this by its full-spectrum SIF at 300 m. But until then, the scientific community urgently needs </a:t>
            </a:r>
            <a:r>
              <a:rPr lang="en-US" altLang="zh-CN" sz="1800" dirty="0" err="1"/>
              <a:t>sub-kilometre</a:t>
            </a:r>
            <a:r>
              <a:rPr lang="en-US" altLang="zh-CN" sz="1800" dirty="0"/>
              <a:t> datasets to develop the methods, workflows, and benchmarks that will maximise FLEX’s scientific return</a:t>
            </a:r>
          </a:p>
          <a:p>
            <a:r>
              <a:rPr lang="en-US" altLang="zh-CN" sz="1800" dirty="0"/>
              <a:t>Another challenge is the computational cost of working with global, high-resolution data. </a:t>
            </a:r>
          </a:p>
          <a:p>
            <a:r>
              <a:rPr lang="en-US" altLang="zh-CN" sz="1800" dirty="0"/>
              <a:t>Our solution addresses these issues at once: we fuse Sentinel-3 OLCI — which already has 300 m resolution — with TROPOMI SIF through a Random Forest model running entirely within Google Earth Engine, producing a global 300 m, 4-day SIF product.</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292870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sz="1800" dirty="0"/>
              <a:t>So in this study, first we generate our data the validate it against ground-based tower SIF measurements as well as against the TROPOSIF satellite reference.</a:t>
            </a:r>
          </a:p>
          <a:p>
            <a:r>
              <a:rPr lang="en-US" altLang="zh-CN" sz="1800" dirty="0"/>
              <a:t>Then we show that the 300 m resolution resolves landscape features — including irrigated croplands, and contrasting phenological patterns across climate zones.</a:t>
            </a:r>
          </a:p>
          <a:p>
            <a:r>
              <a:rPr lang="en-US" altLang="zh-CN" sz="1800" dirty="0"/>
              <a:t>our product matches FLEX's 300 m footprint, uses Sentinel-3 data that FLEX will fly in tandem with, and provides a baseline for upcoming FLEX cross-validation.</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98357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t>To generate the data, the target is the retrieved TROPOSIF using the 743–758 nm spectral fitting window. We chose this window because its higher quality. Before training, we applied quality filtering, The filtered data were resampled to a 0.05-degree grid and aggregated into 4-day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t>All features are from Sentinel-3 OLCI at its native 300 m resolution include:</a:t>
            </a:r>
          </a:p>
          <a:p>
            <a:r>
              <a:rPr lang="en-US" altLang="zh-CN" sz="1800" dirty="0"/>
              <a:t>- Bands 12 and 13, which fall within or nearby the TROPOSIF retrieval window and the O2-A absorption region — these are the most SIF-sensitive bands.</a:t>
            </a:r>
          </a:p>
          <a:p>
            <a:r>
              <a:rPr lang="en-US" altLang="zh-CN" sz="1800" dirty="0"/>
              <a:t>- Then</a:t>
            </a:r>
            <a:r>
              <a:rPr lang="zh-CN" altLang="en-US" sz="1800" dirty="0"/>
              <a:t> </a:t>
            </a:r>
            <a:r>
              <a:rPr lang="en-US" altLang="zh-CN" sz="1800" dirty="0"/>
              <a:t>the bands 17 and 18, which help correct for background reflectance and atmospheric effects.</a:t>
            </a:r>
          </a:p>
          <a:p>
            <a:r>
              <a:rPr lang="en-US" altLang="zh-CN" sz="1800" dirty="0"/>
              <a:t>- Then we calculated 4 indices, one is the ratio between band 10 and band 15, which are located in the two peaks of SIF respectively. Another one is the O2-A absorption depth, then NDVI and </a:t>
            </a:r>
            <a:r>
              <a:rPr lang="en-US" altLang="zh-CN" sz="1800" dirty="0" err="1"/>
              <a:t>NIRvR</a:t>
            </a:r>
            <a:r>
              <a:rPr lang="en-US" altLang="zh-CN" sz="1800" dirty="0"/>
              <a:t> which have strong relationship with SIF</a:t>
            </a:r>
          </a:p>
          <a:p>
            <a:r>
              <a:rPr lang="en-US" altLang="zh-CN" sz="1800" dirty="0"/>
              <a:t>- Mean radiance across 400–700 nm, capturing the photosynthetically active radiation region.</a:t>
            </a:r>
          </a:p>
          <a:p>
            <a:r>
              <a:rPr lang="en-US" altLang="zh-CN" sz="1800" dirty="0"/>
              <a:t>- Then Leaf Chlorophyll Content and Fractional Vegetation Cover — retrieved also from S3 using our previously developed Gaussian Process Regression models.</a:t>
            </a:r>
          </a:p>
          <a:p>
            <a:r>
              <a:rPr lang="en-US" altLang="zh-CN" sz="1800" dirty="0"/>
              <a:t>- Finally, latitude and longitude, to give geographic context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zh-CN" sz="1800" dirty="0"/>
          </a:p>
          <a:p>
            <a:endParaRPr lang="zh-CN" alt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136200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t>On the test set, the model performs well, with an R2 of 0.76 against the TROPOSIF. Predictions closely follow the 1:1 line when TROPOSIF is positive. </a:t>
            </a:r>
          </a:p>
          <a:p>
            <a:r>
              <a:rPr lang="en-US" altLang="zh-CN" dirty="0"/>
              <a:t>However high SIF values are underestimated, likely due to the property of Random Forest models called regression-to-mean, where the ensemble average compresses extreme predictions toward the centre of the training distribution, and negative TROPOSIF values—mainly caused by retrieval noise —are not well reproduced. The latter can be viewed positively, as it suggests that S3-SIF₇₄₃ captures physically meaningful SIF patterns rather than noise. These effects together result in a fitted slope less than 1 </a:t>
            </a:r>
            <a:endParaRPr lang="zh-CN" alt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39126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sz="1800" dirty="0"/>
              <a:t>To validate seasonal </a:t>
            </a:r>
            <a:r>
              <a:rPr lang="en-US" altLang="zh-CN" sz="1800"/>
              <a:t>dynamics we </a:t>
            </a:r>
            <a:r>
              <a:rPr lang="en-US" altLang="zh-CN" sz="1800" dirty="0"/>
              <a:t>compared S3-SIF743 with tower-based SIF measurements at four sites span three continents and three ecosystem types:</a:t>
            </a:r>
          </a:p>
          <a:p>
            <a:pPr marL="285750" indent="-285750">
              <a:buFontTx/>
              <a:buChar char="-"/>
            </a:pPr>
            <a:r>
              <a:rPr lang="en-US" altLang="zh-CN" sz="1800" dirty="0" err="1"/>
              <a:t>Majadas</a:t>
            </a:r>
            <a:r>
              <a:rPr lang="en-US" altLang="zh-CN" sz="1800" dirty="0"/>
              <a:t> de </a:t>
            </a:r>
            <a:r>
              <a:rPr lang="en-US" altLang="zh-CN" sz="1800" dirty="0" err="1"/>
              <a:t>Tiétar</a:t>
            </a:r>
            <a:r>
              <a:rPr lang="en-US" altLang="zh-CN" sz="1800" dirty="0"/>
              <a:t> in Spain: a Mediterranean savanna</a:t>
            </a:r>
          </a:p>
          <a:p>
            <a:pPr marL="285750" indent="-285750">
              <a:buFontTx/>
              <a:buChar char="-"/>
            </a:pPr>
            <a:r>
              <a:rPr lang="en-US" altLang="zh-CN" sz="1800" dirty="0"/>
              <a:t> </a:t>
            </a:r>
            <a:r>
              <a:rPr lang="en-US" altLang="zh-CN" sz="1800" dirty="0" err="1"/>
              <a:t>XiaoTangshan</a:t>
            </a:r>
            <a:r>
              <a:rPr lang="en-US" altLang="zh-CN" sz="1800" dirty="0"/>
              <a:t> cropland in China</a:t>
            </a:r>
          </a:p>
          <a:p>
            <a:pPr marL="285750" indent="-285750">
              <a:buFontTx/>
              <a:buChar char="-"/>
            </a:pPr>
            <a:r>
              <a:rPr lang="en-US" altLang="zh-CN" sz="1800" dirty="0"/>
              <a:t> US-Ne2 also cropland in the US</a:t>
            </a:r>
          </a:p>
          <a:p>
            <a:pPr marL="285750" indent="-285750">
              <a:buFontTx/>
              <a:buChar char="-"/>
            </a:pPr>
            <a:r>
              <a:rPr lang="en-US" altLang="zh-CN" sz="1800" dirty="0"/>
              <a:t> HuaiLai, a mixed grassland and trees ecosystem in China</a:t>
            </a:r>
          </a:p>
          <a:p>
            <a:pPr marL="285750" indent="-285750">
              <a:buFontTx/>
              <a:buChar char="-"/>
            </a:pPr>
            <a:endParaRPr lang="en-US" altLang="zh-CN" sz="1800" dirty="0"/>
          </a:p>
          <a:p>
            <a:r>
              <a:rPr lang="en-US" altLang="zh-CN" sz="1800" dirty="0"/>
              <a:t>Across all four sites, S3-SIF consistently captures the seasonal phenological cycle— matching the timing and shape of the observations, and all p-values are below 0.001.</a:t>
            </a:r>
          </a:p>
          <a:p>
            <a:endParaRPr lang="en-US" altLang="zh-CN" sz="1800" dirty="0"/>
          </a:p>
          <a:p>
            <a:r>
              <a:rPr lang="en-US" altLang="zh-CN" sz="1800" dirty="0"/>
              <a:t>Here S3-SIF743 values are consistently lower in absolute magnitude than the tower measurements. it is an expected consequence of spatial scale mismatch and observation view. A 300 m pixel will aggregate heterogeneous surface conditions including non-photosynthetic elements, while the tower observes a point-scale canopy footprint. On the other hand, only parts of the canopy SIF can be captured by satellites, which we call the escape probability. The value of this comparison lies in the timing and shape of the seasonal signal, that agreement is significant at all sites.</a:t>
            </a:r>
          </a:p>
          <a:p>
            <a:endParaRPr lang="zh-CN" alt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3921719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t>Moving to spatial validation: The S3-SIF and TROPOSIF have good consistency at the global scale. Both identify the same SIF hotspots and low-SIF regions.</a:t>
            </a:r>
          </a:p>
          <a:p>
            <a:r>
              <a:rPr lang="en-US" altLang="zh-CN" dirty="0"/>
              <a:t>But also some differences: S3-SIF tends to show slightly higher values in the Amazon, and slightly lower values over Europe. </a:t>
            </a:r>
          </a:p>
          <a:p>
            <a:endParaRPr lang="en-US" altLang="zh-CN" dirty="0"/>
          </a:p>
          <a:p>
            <a:r>
              <a:rPr lang="en-US" altLang="zh-CN" dirty="0"/>
              <a:t>According to the pixel-wise R² map, </a:t>
            </a:r>
          </a:p>
          <a:p>
            <a:r>
              <a:rPr lang="en-US" altLang="zh-CN" dirty="0"/>
              <a:t>- The highest agreement is in the temperate croplands, achieve R² above 0.8</a:t>
            </a:r>
          </a:p>
          <a:p>
            <a:r>
              <a:rPr lang="en-US" altLang="zh-CN" dirty="0"/>
              <a:t>- In Boreal forests and grasslands the R2 fall in the 0.4–0.6 range.</a:t>
            </a:r>
          </a:p>
          <a:p>
            <a:r>
              <a:rPr lang="en-US" altLang="zh-CN" dirty="0"/>
              <a:t>- In Arid regions and tropical forests drop below 0.4, may reflect the fundamental challenge of optical satellite retrievals in these environments.</a:t>
            </a:r>
          </a:p>
          <a:p>
            <a:endParaRPr lang="en-US" altLang="zh-CN"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204168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sz="1800" dirty="0"/>
              <a:t>Over the annual cycle across eight main vegetation types, the blue line is S3-SIF743 and the orange line is TROPOSIF743, with the shaded band of ±1 standard deviation. The S3-SIF shaded bands are consistently narrower than those of TROPOSIF across all vegetation types, which indicate a reduction of retrieval noise.</a:t>
            </a:r>
          </a:p>
          <a:p>
            <a:r>
              <a:rPr lang="en-US" altLang="zh-CN" sz="1800" dirty="0"/>
              <a:t>the strongest R² values appear where seasonal dynamics are sharpest. Like in deciduous broadleaf needleleaf forests, croplands, and grasses. where spring green-up and autumn fading create large, clearly SIF swings that the Random Forest can learn reliably.</a:t>
            </a:r>
          </a:p>
          <a:p>
            <a:endParaRPr lang="en-US" altLang="zh-CN" sz="1800" dirty="0"/>
          </a:p>
          <a:p>
            <a:r>
              <a:rPr lang="en-US" altLang="zh-CN" sz="1800" dirty="0"/>
              <a:t>The weakest agreement appears in evergreen broadleaf forests —probably the complex tropical environment with a relatively flat seasonal SIF signal, making both training and prediction challenging. </a:t>
            </a:r>
          </a:p>
          <a:p>
            <a:endParaRPr lang="en-US" altLang="zh-CN" sz="1800"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4160724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t>Here we show the monthly SIF maps at 300 </a:t>
            </a:r>
            <a:r>
              <a:rPr lang="en-US" altLang="zh-CN" sz="1800" kern="1200" dirty="0">
                <a:solidFill>
                  <a:schemeClr val="tx1"/>
                </a:solidFill>
                <a:latin typeface="Calibri" pitchFamily="34" charset="0"/>
                <a:ea typeface="+mn-ea"/>
                <a:cs typeface="+mn-cs"/>
              </a:rPr>
              <a:t>m resolution in </a:t>
            </a:r>
            <a:r>
              <a:rPr lang="en-US" altLang="zh-CN" sz="1800" kern="1200" noProof="0" dirty="0">
                <a:solidFill>
                  <a:schemeClr val="tx1"/>
                </a:solidFill>
                <a:latin typeface="Calibri" pitchFamily="34" charset="0"/>
                <a:ea typeface="+mn-ea"/>
                <a:cs typeface="+mn-cs"/>
              </a:rPr>
              <a:t>Iberian Peninsula </a:t>
            </a:r>
            <a:r>
              <a:rPr lang="en-US" altLang="zh-CN" sz="1800" dirty="0"/>
              <a:t>for a fine-scale detailed spatial study.</a:t>
            </a:r>
            <a:endParaRPr lang="en-US" altLang="zh-CN" sz="1800" kern="1200" dirty="0">
              <a:solidFill>
                <a:schemeClr val="tx1"/>
              </a:solidFill>
              <a:latin typeface="Calibri" pitchFamily="34" charset="0"/>
              <a:ea typeface="+mn-ea"/>
              <a:cs typeface="+mn-cs"/>
            </a:endParaRPr>
          </a:p>
          <a:p>
            <a:r>
              <a:rPr lang="en-US" altLang="zh-CN" sz="1800" kern="1200" dirty="0">
                <a:solidFill>
                  <a:schemeClr val="tx1"/>
                </a:solidFill>
                <a:latin typeface="Calibri" pitchFamily="34" charset="0"/>
                <a:ea typeface="+mn-ea"/>
                <a:cs typeface="+mn-cs"/>
              </a:rPr>
              <a:t>In 2019, January to March: SIF is near-dormant across the peninsula</a:t>
            </a:r>
          </a:p>
          <a:p>
            <a:r>
              <a:rPr lang="en-US" altLang="zh-CN" dirty="0"/>
              <a:t>April to June: A rapid green-up as temperatures rise. </a:t>
            </a:r>
          </a:p>
          <a:p>
            <a:r>
              <a:rPr lang="en-US" altLang="zh-CN" dirty="0"/>
              <a:t>July to August: This is the most striking transition. In the central and southern — the classic hot-summer Mediterranean domain — SIF values decreases sharply, photosynthesis is downregulated due to water stress.</a:t>
            </a:r>
          </a:p>
          <a:p>
            <a:r>
              <a:rPr lang="en-US" altLang="zh-CN" dirty="0"/>
              <a:t>In these summer maps. Scattered across the otherwise stressed landscape, you can see bright parts of elevated SIF — these are irrigated agricultural zones. This demonstrates the capability of the 300 m product to capture water management effects.</a:t>
            </a:r>
            <a:endParaRPr lang="zh-CN" alt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451143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323" name="Rectangle 2"/>
          <p:cNvSpPr>
            <a:spLocks noGrp="1" noChangeArrowheads="1"/>
          </p:cNvSpPr>
          <p:nvPr>
            <p:ph type="subTitle" idx="1" hasCustomPrompt="1"/>
          </p:nvPr>
        </p:nvSpPr>
        <p:spPr>
          <a:xfrm>
            <a:off x="118596" y="5770081"/>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18596" y="4888314"/>
            <a:ext cx="118656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65182" y="4756228"/>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 y="6457664"/>
            <a:ext cx="10159937" cy="430721"/>
          </a:xfrm>
          <a:prstGeom prst="rect">
            <a:avLst/>
          </a:prstGeom>
        </p:spPr>
      </p:pic>
      <p:sp>
        <p:nvSpPr>
          <p:cNvPr id="2" name="TextBox 1">
            <a:extLst>
              <a:ext uri="{FF2B5EF4-FFF2-40B4-BE49-F238E27FC236}">
                <a16:creationId xmlns:a16="http://schemas.microsoft.com/office/drawing/2014/main" id="{46E3D2CF-30BA-E421-9405-BF45369EE7EC}"/>
              </a:ext>
            </a:extLst>
          </p:cNvPr>
          <p:cNvSpPr txBox="1"/>
          <p:nvPr userDrawn="1"/>
        </p:nvSpPr>
        <p:spPr>
          <a:xfrm>
            <a:off x="1019573" y="728273"/>
            <a:ext cx="9859618" cy="123110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dirty="0">
                <a:solidFill>
                  <a:schemeClr val="bg1"/>
                </a:solidFill>
              </a:rPr>
              <a:t>FLEX-Fluorescence 2026 Workshop</a:t>
            </a:r>
            <a:br>
              <a:rPr lang="en-GB" sz="2800" b="1" dirty="0">
                <a:solidFill>
                  <a:schemeClr val="bg1"/>
                </a:solidFill>
              </a:rPr>
            </a:br>
            <a:r>
              <a:rPr lang="en-GB" sz="2400" b="0" dirty="0">
                <a:solidFill>
                  <a:schemeClr val="bg1"/>
                </a:solidFill>
              </a:rPr>
              <a:t>03 – 06 March |</a:t>
            </a:r>
            <a:r>
              <a:rPr lang="en-GB" sz="2400" b="1" dirty="0">
                <a:solidFill>
                  <a:schemeClr val="bg1"/>
                </a:solidFill>
              </a:rPr>
              <a:t> </a:t>
            </a:r>
            <a:r>
              <a:rPr lang="en-GB" sz="2400" dirty="0">
                <a:solidFill>
                  <a:schemeClr val="bg1"/>
                </a:solidFill>
              </a:rPr>
              <a:t>Bonn University, Germany </a:t>
            </a:r>
            <a:endParaRPr lang="en-GB" sz="2800" b="1" dirty="0">
              <a:solidFill>
                <a:schemeClr val="bg1"/>
              </a:solidFill>
            </a:endParaRPr>
          </a:p>
          <a:p>
            <a:pPr algn="ctr"/>
            <a:endParaRPr lang="en-GB" dirty="0">
              <a:solidFill>
                <a:srgbClr val="8197A6"/>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13994339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364EF-61BA-BAF4-68F2-C6419046C3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25338" cy="1008464"/>
          </a:xfrm>
          <a:prstGeom prst="rect">
            <a:avLst/>
          </a:prstGeom>
        </p:spPr>
      </p:pic>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192635" y="1096443"/>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16000" y="6473118"/>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page 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1107477"/>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Tree>
    <p:extLst>
      <p:ext uri="{BB962C8B-B14F-4D97-AF65-F5344CB8AC3E}">
        <p14:creationId xmlns:p14="http://schemas.microsoft.com/office/powerpoint/2010/main" val="104735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EFB85-EE02-1252-6A2C-2B652C75BD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225338" cy="1008464"/>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244501"/>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190800" y="1158441"/>
            <a:ext cx="11813134" cy="525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37" name="Picture 36">
            <a:extLst>
              <a:ext uri="{FF2B5EF4-FFF2-40B4-BE49-F238E27FC236}">
                <a16:creationId xmlns:a16="http://schemas.microsoft.com/office/drawing/2014/main" id="{EBB965BA-5FAA-5543-9444-B14F3D19DD2B}"/>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 y="6457517"/>
            <a:ext cx="10159937" cy="430721"/>
          </a:xfrm>
          <a:prstGeom prst="rect">
            <a:avLst/>
          </a:prstGeom>
        </p:spPr>
      </p:pic>
      <p:pic>
        <p:nvPicPr>
          <p:cNvPr id="4" name="Picture 3">
            <a:extLst>
              <a:ext uri="{FF2B5EF4-FFF2-40B4-BE49-F238E27FC236}">
                <a16:creationId xmlns:a16="http://schemas.microsoft.com/office/drawing/2014/main" id="{F872C8FC-508D-77DF-8E51-E51B9A06C067}"/>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5" name="Straight Connector 4">
            <a:extLst>
              <a:ext uri="{FF2B5EF4-FFF2-40B4-BE49-F238E27FC236}">
                <a16:creationId xmlns:a16="http://schemas.microsoft.com/office/drawing/2014/main" id="{BC7281EA-2EF0-22CB-7949-83049C88CD6A}"/>
              </a:ext>
            </a:extLst>
          </p:cNvPr>
          <p:cNvCxnSpPr>
            <a:cxnSpLocks/>
          </p:cNvCxnSpPr>
          <p:nvPr userDrawn="1"/>
        </p:nvCxnSpPr>
        <p:spPr>
          <a:xfrm>
            <a:off x="216000" y="6473118"/>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3" r:id="rId3"/>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4"/>
          <p:cNvSpPr txBox="1">
            <a:spLocks noChangeArrowheads="1"/>
          </p:cNvSpPr>
          <p:nvPr/>
        </p:nvSpPr>
        <p:spPr bwMode="auto">
          <a:xfrm>
            <a:off x="6915706" y="5224144"/>
            <a:ext cx="5123696"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solidFill>
                <a:schemeClr val="bg1"/>
              </a:solidFill>
              <a:latin typeface="Arial" panose="020B0604020202020204" pitchFamily="34" charset="0"/>
              <a:cs typeface="Arial" panose="020B0604020202020204" pitchFamily="34" charset="0"/>
            </a:endParaRPr>
          </a:p>
        </p:txBody>
      </p:sp>
      <p:sp>
        <p:nvSpPr>
          <p:cNvPr id="8" name="Text Box 25"/>
          <p:cNvSpPr txBox="1">
            <a:spLocks noChangeArrowheads="1"/>
          </p:cNvSpPr>
          <p:nvPr/>
        </p:nvSpPr>
        <p:spPr bwMode="auto">
          <a:xfrm>
            <a:off x="6915703" y="5885467"/>
            <a:ext cx="5123697" cy="461665"/>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Yuxin Zhang, Pablo Reyes-Muñoz, Jochem </a:t>
            </a:r>
            <a:r>
              <a:rPr lang="en-GB" sz="1200" dirty="0" err="1">
                <a:solidFill>
                  <a:schemeClr val="bg1"/>
                </a:solidFill>
                <a:latin typeface="Arial" panose="020B0604020202020204" pitchFamily="34" charset="0"/>
                <a:cs typeface="Arial" panose="020B0604020202020204" pitchFamily="34" charset="0"/>
              </a:rPr>
              <a:t>Verrelst</a:t>
            </a:r>
            <a:endParaRPr lang="en-GB" sz="1200" dirty="0">
              <a:solidFill>
                <a:schemeClr val="bg1"/>
              </a:solidFill>
              <a:latin typeface="Arial" panose="020B0604020202020204" pitchFamily="34" charset="0"/>
              <a:cs typeface="Arial" panose="020B0604020202020204" pitchFamily="34" charset="0"/>
            </a:endParaRPr>
          </a:p>
          <a:p>
            <a:pPr algn="r">
              <a:spcBef>
                <a:spcPts val="0"/>
              </a:spcBef>
            </a:pPr>
            <a:r>
              <a:rPr lang="en-US" altLang="zh-CN" sz="1200" dirty="0">
                <a:solidFill>
                  <a:schemeClr val="bg1"/>
                </a:solidFill>
              </a:rPr>
              <a:t>Image Processing Laboratory (IPL), </a:t>
            </a:r>
            <a:r>
              <a:rPr lang="en-GB" sz="1200" dirty="0">
                <a:solidFill>
                  <a:schemeClr val="bg1"/>
                </a:solidFill>
                <a:latin typeface="Arial" panose="020B0604020202020204" pitchFamily="34" charset="0"/>
                <a:cs typeface="Arial" panose="020B0604020202020204" pitchFamily="34" charset="0"/>
              </a:rPr>
              <a:t>University of Valencia, Spain</a:t>
            </a:r>
          </a:p>
        </p:txBody>
      </p:sp>
      <p:sp>
        <p:nvSpPr>
          <p:cNvPr id="4" name="Rectangle 19"/>
          <p:cNvSpPr txBox="1">
            <a:spLocks noChangeArrowheads="1"/>
          </p:cNvSpPr>
          <p:nvPr/>
        </p:nvSpPr>
        <p:spPr bwMode="auto">
          <a:xfrm>
            <a:off x="125999" y="4861107"/>
            <a:ext cx="11913401" cy="11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US" altLang="zh-CN" sz="2400" b="1" dirty="0">
                <a:solidFill>
                  <a:schemeClr val="bg1"/>
                </a:solidFill>
                <a:latin typeface="+mj-lt"/>
              </a:rPr>
              <a:t>Bridging the Gap to the FLEX Era: </a:t>
            </a:r>
          </a:p>
          <a:p>
            <a:pPr defTabSz="882030">
              <a:defRPr/>
            </a:pPr>
            <a:r>
              <a:rPr lang="en-US" altLang="zh-CN" sz="2400" b="1" dirty="0">
                <a:solidFill>
                  <a:schemeClr val="bg1"/>
                </a:solidFill>
                <a:latin typeface="+mj-lt"/>
              </a:rPr>
              <a:t>A Cloud-Computing Framework for 300 m Global SIF Retrieval from Sentinel-3 and TROPOSIF</a:t>
            </a:r>
            <a:endParaRPr lang="en-GB" sz="4800" b="1" dirty="0">
              <a:solidFill>
                <a:schemeClr val="bg1"/>
              </a:solidFill>
              <a:latin typeface="+mj-lt"/>
              <a:ea typeface="+mj-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4158-6335-B5DD-FD88-B610683797EA}"/>
              </a:ext>
            </a:extLst>
          </p:cNvPr>
          <p:cNvSpPr>
            <a:spLocks noGrp="1"/>
          </p:cNvSpPr>
          <p:nvPr>
            <p:ph type="title"/>
          </p:nvPr>
        </p:nvSpPr>
        <p:spPr>
          <a:xfrm>
            <a:off x="216000" y="265491"/>
            <a:ext cx="10108800" cy="523220"/>
          </a:xfrm>
        </p:spPr>
        <p:txBody>
          <a:bodyPr/>
          <a:lstStyle/>
          <a:p>
            <a:r>
              <a:rPr kumimoji="0" lang="en-US" altLang="zh-CN" sz="2800" b="1" i="0" u="none" strike="noStrike" kern="1200" cap="none" spc="0" normalizeH="0" baseline="0" noProof="0" dirty="0">
                <a:ln>
                  <a:noFill/>
                </a:ln>
                <a:solidFill>
                  <a:srgbClr val="FFFFFF"/>
                </a:solidFill>
                <a:effectLst/>
                <a:uLnTx/>
                <a:uFillTx/>
                <a:latin typeface="Georgia" pitchFamily="34" charset="0"/>
                <a:ea typeface="Georgia" pitchFamily="34" charset="-122"/>
                <a:cs typeface="Georgia" pitchFamily="34" charset="-120"/>
              </a:rPr>
              <a:t>Fine-Scale Spatial Heterogeneity — Iberian Peninsula</a:t>
            </a:r>
            <a:endParaRPr lang="zh-CN" altLang="en-US" dirty="0"/>
          </a:p>
        </p:txBody>
      </p:sp>
      <p:pic>
        <p:nvPicPr>
          <p:cNvPr id="4" name="Content Placeholder 4">
            <a:extLst>
              <a:ext uri="{FF2B5EF4-FFF2-40B4-BE49-F238E27FC236}">
                <a16:creationId xmlns:a16="http://schemas.microsoft.com/office/drawing/2014/main" id="{4C566448-A89F-32D2-9B4F-85B2F9558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6849" y="2018911"/>
            <a:ext cx="5969259" cy="3281116"/>
          </a:xfrm>
        </p:spPr>
      </p:pic>
      <p:grpSp>
        <p:nvGrpSpPr>
          <p:cNvPr id="27" name="Group 26">
            <a:extLst>
              <a:ext uri="{FF2B5EF4-FFF2-40B4-BE49-F238E27FC236}">
                <a16:creationId xmlns:a16="http://schemas.microsoft.com/office/drawing/2014/main" id="{4EA1CCAC-B6BA-56B2-B6FC-31A33D5DE73C}"/>
              </a:ext>
            </a:extLst>
          </p:cNvPr>
          <p:cNvGrpSpPr/>
          <p:nvPr/>
        </p:nvGrpSpPr>
        <p:grpSpPr>
          <a:xfrm>
            <a:off x="48885" y="1394107"/>
            <a:ext cx="6116955" cy="4785360"/>
            <a:chOff x="464820" y="1491615"/>
            <a:chExt cx="5120640" cy="4160520"/>
          </a:xfrm>
        </p:grpSpPr>
        <p:sp>
          <p:nvSpPr>
            <p:cNvPr id="5" name="Shape 2">
              <a:extLst>
                <a:ext uri="{FF2B5EF4-FFF2-40B4-BE49-F238E27FC236}">
                  <a16:creationId xmlns:a16="http://schemas.microsoft.com/office/drawing/2014/main" id="{E6D93A85-647A-2AB5-01C4-650D3A92C545}"/>
                </a:ext>
              </a:extLst>
            </p:cNvPr>
            <p:cNvSpPr/>
            <p:nvPr/>
          </p:nvSpPr>
          <p:spPr>
            <a:xfrm>
              <a:off x="464820" y="1491615"/>
              <a:ext cx="5120640" cy="4160520"/>
            </a:xfrm>
            <a:prstGeom prst="rect">
              <a:avLst/>
            </a:prstGeom>
            <a:solidFill>
              <a:srgbClr val="FFFFFF"/>
            </a:solidFill>
            <a:ln w="12700">
              <a:solidFill>
                <a:srgbClr val="E8EEE4"/>
              </a:solidFill>
              <a:prstDash val="solid"/>
            </a:ln>
            <a:effectLst>
              <a:outerShdw blurRad="101600" dist="38100" dir="8100000" algn="bl" rotWithShape="0">
                <a:srgbClr val="000000">
                  <a:alpha val="15000"/>
                </a:srgbClr>
              </a:outerShdw>
            </a:effectLst>
          </p:spPr>
          <p:txBody>
            <a:bodyPr/>
            <a:lstStyle/>
            <a:p>
              <a:endParaRPr lang="zh-CN" altLang="en-US" sz="2800"/>
            </a:p>
          </p:txBody>
        </p:sp>
        <p:sp>
          <p:nvSpPr>
            <p:cNvPr id="6" name="Text 3">
              <a:extLst>
                <a:ext uri="{FF2B5EF4-FFF2-40B4-BE49-F238E27FC236}">
                  <a16:creationId xmlns:a16="http://schemas.microsoft.com/office/drawing/2014/main" id="{F1CED508-48EB-E62C-77A2-67902D7EB141}"/>
                </a:ext>
              </a:extLst>
            </p:cNvPr>
            <p:cNvSpPr/>
            <p:nvPr/>
          </p:nvSpPr>
          <p:spPr>
            <a:xfrm>
              <a:off x="601980" y="1555623"/>
              <a:ext cx="4846320" cy="365760"/>
            </a:xfrm>
            <a:prstGeom prst="rect">
              <a:avLst/>
            </a:prstGeom>
            <a:noFill/>
            <a:ln/>
          </p:spPr>
          <p:txBody>
            <a:bodyPr wrap="square" rtlCol="0" anchor="ctr"/>
            <a:lstStyle/>
            <a:p>
              <a:pPr marL="0" indent="0" algn="ctr">
                <a:buNone/>
              </a:pPr>
              <a:r>
                <a:rPr lang="en-US" sz="1600" b="1" dirty="0">
                  <a:solidFill>
                    <a:srgbClr val="2C5F2D"/>
                  </a:solidFill>
                  <a:latin typeface="Georgia" pitchFamily="34" charset="0"/>
                  <a:ea typeface="Georgia" pitchFamily="34" charset="-122"/>
                  <a:cs typeface="Georgia" pitchFamily="34" charset="-120"/>
                </a:rPr>
                <a:t>Köppen Climate Types — Iberian Peninsula 2019</a:t>
              </a:r>
              <a:endParaRPr lang="en-US" sz="1600" dirty="0"/>
            </a:p>
          </p:txBody>
        </p:sp>
        <p:sp>
          <p:nvSpPr>
            <p:cNvPr id="7" name="Shape 4">
              <a:extLst>
                <a:ext uri="{FF2B5EF4-FFF2-40B4-BE49-F238E27FC236}">
                  <a16:creationId xmlns:a16="http://schemas.microsoft.com/office/drawing/2014/main" id="{6F8B91BB-BF26-591A-E080-10F6959A432A}"/>
                </a:ext>
              </a:extLst>
            </p:cNvPr>
            <p:cNvSpPr/>
            <p:nvPr/>
          </p:nvSpPr>
          <p:spPr>
            <a:xfrm>
              <a:off x="601980" y="2040255"/>
              <a:ext cx="4846320" cy="1572768"/>
            </a:xfrm>
            <a:prstGeom prst="rect">
              <a:avLst/>
            </a:prstGeom>
            <a:solidFill>
              <a:schemeClr val="tx1">
                <a:lumMod val="10000"/>
                <a:lumOff val="90000"/>
              </a:schemeClr>
            </a:solidFill>
            <a:ln w="25400">
              <a:solidFill>
                <a:schemeClr val="tx2"/>
              </a:solidFill>
              <a:prstDash val="solid"/>
            </a:ln>
          </p:spPr>
          <p:txBody>
            <a:bodyPr/>
            <a:lstStyle/>
            <a:p>
              <a:endParaRPr lang="zh-CN" altLang="en-US" sz="2800"/>
            </a:p>
          </p:txBody>
        </p:sp>
        <p:sp>
          <p:nvSpPr>
            <p:cNvPr id="8" name="Shape 5">
              <a:extLst>
                <a:ext uri="{FF2B5EF4-FFF2-40B4-BE49-F238E27FC236}">
                  <a16:creationId xmlns:a16="http://schemas.microsoft.com/office/drawing/2014/main" id="{0C2D0243-0CFC-17B0-8B36-442DDCB6CAB1}"/>
                </a:ext>
              </a:extLst>
            </p:cNvPr>
            <p:cNvSpPr/>
            <p:nvPr/>
          </p:nvSpPr>
          <p:spPr>
            <a:xfrm>
              <a:off x="601980" y="2040255"/>
              <a:ext cx="822960" cy="1572768"/>
            </a:xfrm>
            <a:prstGeom prst="rect">
              <a:avLst/>
            </a:prstGeom>
            <a:solidFill>
              <a:schemeClr val="tx1">
                <a:lumMod val="75000"/>
                <a:lumOff val="25000"/>
              </a:schemeClr>
            </a:solidFill>
            <a:ln/>
          </p:spPr>
          <p:txBody>
            <a:bodyPr/>
            <a:lstStyle/>
            <a:p>
              <a:endParaRPr lang="zh-CN" altLang="en-US" sz="2800"/>
            </a:p>
          </p:txBody>
        </p:sp>
        <p:sp>
          <p:nvSpPr>
            <p:cNvPr id="9" name="Text 6">
              <a:extLst>
                <a:ext uri="{FF2B5EF4-FFF2-40B4-BE49-F238E27FC236}">
                  <a16:creationId xmlns:a16="http://schemas.microsoft.com/office/drawing/2014/main" id="{212A37C2-50A5-E138-8C77-68D79CB7536D}"/>
                </a:ext>
              </a:extLst>
            </p:cNvPr>
            <p:cNvSpPr/>
            <p:nvPr/>
          </p:nvSpPr>
          <p:spPr>
            <a:xfrm>
              <a:off x="601980" y="2314575"/>
              <a:ext cx="822960" cy="457200"/>
            </a:xfrm>
            <a:prstGeom prst="rect">
              <a:avLst/>
            </a:prstGeom>
            <a:noFill/>
            <a:ln/>
          </p:spPr>
          <p:txBody>
            <a:bodyPr wrap="square" rtlCol="0" anchor="ctr"/>
            <a:lstStyle/>
            <a:p>
              <a:pPr marL="0" indent="0" algn="ctr">
                <a:buNone/>
              </a:pPr>
              <a:r>
                <a:rPr lang="en-US" sz="2400" b="1" dirty="0">
                  <a:solidFill>
                    <a:srgbClr val="FFFFFF"/>
                  </a:solidFill>
                  <a:latin typeface="Georgia" pitchFamily="34" charset="0"/>
                  <a:ea typeface="Georgia" pitchFamily="34" charset="-122"/>
                  <a:cs typeface="Georgia" pitchFamily="34" charset="-120"/>
                </a:rPr>
                <a:t>Csa</a:t>
              </a:r>
              <a:endParaRPr lang="en-US" sz="2400" dirty="0"/>
            </a:p>
          </p:txBody>
        </p:sp>
        <p:sp>
          <p:nvSpPr>
            <p:cNvPr id="10" name="Text 7">
              <a:extLst>
                <a:ext uri="{FF2B5EF4-FFF2-40B4-BE49-F238E27FC236}">
                  <a16:creationId xmlns:a16="http://schemas.microsoft.com/office/drawing/2014/main" id="{A9F783C1-1189-47E2-815D-2C75B1F6CD58}"/>
                </a:ext>
              </a:extLst>
            </p:cNvPr>
            <p:cNvSpPr/>
            <p:nvPr/>
          </p:nvSpPr>
          <p:spPr>
            <a:xfrm>
              <a:off x="1488948" y="2085975"/>
              <a:ext cx="3840480" cy="320040"/>
            </a:xfrm>
            <a:prstGeom prst="rect">
              <a:avLst/>
            </a:prstGeom>
            <a:noFill/>
            <a:ln/>
          </p:spPr>
          <p:txBody>
            <a:bodyPr wrap="square" rtlCol="0" anchor="ctr"/>
            <a:lstStyle/>
            <a:p>
              <a:pPr marL="0" indent="0">
                <a:buNone/>
              </a:pPr>
              <a:r>
                <a:rPr lang="en-US" sz="1600" b="1" dirty="0">
                  <a:solidFill>
                    <a:srgbClr val="1C2B1C"/>
                  </a:solidFill>
                  <a:latin typeface="Georgia" pitchFamily="34" charset="0"/>
                  <a:ea typeface="Georgia" pitchFamily="34" charset="-122"/>
                  <a:cs typeface="Georgia" pitchFamily="34" charset="-120"/>
                </a:rPr>
                <a:t>Hot-Summer Mediterranean</a:t>
              </a:r>
              <a:endParaRPr lang="en-US" sz="1600" dirty="0"/>
            </a:p>
          </p:txBody>
        </p:sp>
        <p:sp>
          <p:nvSpPr>
            <p:cNvPr id="11" name="Shape 8">
              <a:extLst>
                <a:ext uri="{FF2B5EF4-FFF2-40B4-BE49-F238E27FC236}">
                  <a16:creationId xmlns:a16="http://schemas.microsoft.com/office/drawing/2014/main" id="{95E865A5-132B-5BFC-6F1D-B454DF52B8DD}"/>
                </a:ext>
              </a:extLst>
            </p:cNvPr>
            <p:cNvSpPr/>
            <p:nvPr/>
          </p:nvSpPr>
          <p:spPr>
            <a:xfrm>
              <a:off x="1488948" y="2554720"/>
              <a:ext cx="91440" cy="91440"/>
            </a:xfrm>
            <a:prstGeom prst="ellipse">
              <a:avLst/>
            </a:prstGeom>
            <a:solidFill>
              <a:srgbClr val="2C5F2D"/>
            </a:solidFill>
            <a:ln w="12700">
              <a:solidFill>
                <a:srgbClr val="2C5F2D"/>
              </a:solidFill>
              <a:prstDash val="solid"/>
            </a:ln>
          </p:spPr>
          <p:txBody>
            <a:bodyPr/>
            <a:lstStyle/>
            <a:p>
              <a:endParaRPr lang="zh-CN" altLang="en-US" sz="2800"/>
            </a:p>
          </p:txBody>
        </p:sp>
        <p:sp>
          <p:nvSpPr>
            <p:cNvPr id="12" name="Text 9">
              <a:extLst>
                <a:ext uri="{FF2B5EF4-FFF2-40B4-BE49-F238E27FC236}">
                  <a16:creationId xmlns:a16="http://schemas.microsoft.com/office/drawing/2014/main" id="{3AA068D0-1E3F-E146-BCDF-F9A8BCD4484B}"/>
                </a:ext>
              </a:extLst>
            </p:cNvPr>
            <p:cNvSpPr/>
            <p:nvPr/>
          </p:nvSpPr>
          <p:spPr>
            <a:xfrm>
              <a:off x="1603248" y="2506598"/>
              <a:ext cx="3611880" cy="384048"/>
            </a:xfrm>
            <a:prstGeom prst="rect">
              <a:avLst/>
            </a:prstGeom>
            <a:noFill/>
            <a:ln/>
          </p:spPr>
          <p:txBody>
            <a:bodyPr wrap="square" rtlCol="0" anchor="ctr"/>
            <a:lstStyle/>
            <a:p>
              <a:pPr marL="0" indent="0">
                <a:buNone/>
              </a:pPr>
              <a:r>
                <a:rPr lang="en-US" sz="1400" b="1" dirty="0">
                  <a:solidFill>
                    <a:schemeClr val="tx2"/>
                  </a:solidFill>
                  <a:latin typeface="Calibri" pitchFamily="34" charset="0"/>
                  <a:ea typeface="Calibri" pitchFamily="34" charset="-122"/>
                  <a:cs typeface="Calibri" pitchFamily="34" charset="-120"/>
                </a:rPr>
                <a:t>S3-SIF₇₄₃: Sharp spring peak (Apr–May), pronounced summer decline</a:t>
              </a:r>
              <a:endParaRPr lang="en-US" sz="1400" dirty="0">
                <a:solidFill>
                  <a:schemeClr val="tx2"/>
                </a:solidFill>
              </a:endParaRPr>
            </a:p>
          </p:txBody>
        </p:sp>
        <p:sp>
          <p:nvSpPr>
            <p:cNvPr id="13" name="Shape 10">
              <a:extLst>
                <a:ext uri="{FF2B5EF4-FFF2-40B4-BE49-F238E27FC236}">
                  <a16:creationId xmlns:a16="http://schemas.microsoft.com/office/drawing/2014/main" id="{5D7F4D07-8FF1-031E-E45D-82897EA374D5}"/>
                </a:ext>
              </a:extLst>
            </p:cNvPr>
            <p:cNvSpPr/>
            <p:nvPr/>
          </p:nvSpPr>
          <p:spPr>
            <a:xfrm>
              <a:off x="1488948" y="3052999"/>
              <a:ext cx="91440" cy="91440"/>
            </a:xfrm>
            <a:prstGeom prst="ellipse">
              <a:avLst/>
            </a:prstGeom>
            <a:solidFill>
              <a:srgbClr val="64748B"/>
            </a:solidFill>
            <a:ln w="12700">
              <a:solidFill>
                <a:srgbClr val="64748B"/>
              </a:solidFill>
              <a:prstDash val="solid"/>
            </a:ln>
          </p:spPr>
          <p:txBody>
            <a:bodyPr/>
            <a:lstStyle/>
            <a:p>
              <a:endParaRPr lang="zh-CN" altLang="en-US" sz="2800"/>
            </a:p>
          </p:txBody>
        </p:sp>
        <p:sp>
          <p:nvSpPr>
            <p:cNvPr id="14" name="Text 11">
              <a:extLst>
                <a:ext uri="{FF2B5EF4-FFF2-40B4-BE49-F238E27FC236}">
                  <a16:creationId xmlns:a16="http://schemas.microsoft.com/office/drawing/2014/main" id="{1CAD70CD-D479-E6F8-87EF-15A648FC64A6}"/>
                </a:ext>
              </a:extLst>
            </p:cNvPr>
            <p:cNvSpPr/>
            <p:nvPr/>
          </p:nvSpPr>
          <p:spPr>
            <a:xfrm>
              <a:off x="1562100" y="3009518"/>
              <a:ext cx="3611880" cy="384048"/>
            </a:xfrm>
            <a:prstGeom prst="rect">
              <a:avLst/>
            </a:prstGeom>
            <a:noFill/>
            <a:ln/>
          </p:spPr>
          <p:txBody>
            <a:bodyPr wrap="square" rtlCol="0" anchor="ctr"/>
            <a:lstStyle/>
            <a:p>
              <a:pPr marL="0" indent="0">
                <a:buNone/>
              </a:pPr>
              <a:r>
                <a:rPr lang="en-US" sz="1400" dirty="0">
                  <a:solidFill>
                    <a:srgbClr val="64748B"/>
                  </a:solidFill>
                  <a:latin typeface="Calibri" pitchFamily="34" charset="0"/>
                  <a:ea typeface="Calibri" pitchFamily="34" charset="-122"/>
                  <a:cs typeface="Calibri" pitchFamily="34" charset="-120"/>
                </a:rPr>
                <a:t>TROPOSIF₇₄₃: Dampened peak, less-defined summer decline</a:t>
              </a:r>
              <a:endParaRPr lang="en-US" sz="1400" dirty="0"/>
            </a:p>
          </p:txBody>
        </p:sp>
        <p:sp>
          <p:nvSpPr>
            <p:cNvPr id="17" name="Shape 14">
              <a:extLst>
                <a:ext uri="{FF2B5EF4-FFF2-40B4-BE49-F238E27FC236}">
                  <a16:creationId xmlns:a16="http://schemas.microsoft.com/office/drawing/2014/main" id="{0D8F1A5A-E564-B9A1-C2D0-84A21BD4BCDF}"/>
                </a:ext>
              </a:extLst>
            </p:cNvPr>
            <p:cNvSpPr/>
            <p:nvPr/>
          </p:nvSpPr>
          <p:spPr>
            <a:xfrm>
              <a:off x="601980" y="3777615"/>
              <a:ext cx="4846320" cy="1572768"/>
            </a:xfrm>
            <a:prstGeom prst="rect">
              <a:avLst/>
            </a:prstGeom>
            <a:solidFill>
              <a:srgbClr val="F0F5EC"/>
            </a:solidFill>
            <a:ln w="25400">
              <a:solidFill>
                <a:srgbClr val="4DAC26"/>
              </a:solidFill>
              <a:prstDash val="solid"/>
            </a:ln>
          </p:spPr>
          <p:txBody>
            <a:bodyPr/>
            <a:lstStyle/>
            <a:p>
              <a:endParaRPr lang="zh-CN" altLang="en-US" sz="2800"/>
            </a:p>
          </p:txBody>
        </p:sp>
        <p:sp>
          <p:nvSpPr>
            <p:cNvPr id="18" name="Shape 15">
              <a:extLst>
                <a:ext uri="{FF2B5EF4-FFF2-40B4-BE49-F238E27FC236}">
                  <a16:creationId xmlns:a16="http://schemas.microsoft.com/office/drawing/2014/main" id="{F9C28D01-754C-D667-9BAB-8DA47974C9DF}"/>
                </a:ext>
              </a:extLst>
            </p:cNvPr>
            <p:cNvSpPr/>
            <p:nvPr/>
          </p:nvSpPr>
          <p:spPr>
            <a:xfrm>
              <a:off x="601980" y="3777615"/>
              <a:ext cx="822960" cy="1572768"/>
            </a:xfrm>
            <a:prstGeom prst="rect">
              <a:avLst/>
            </a:prstGeom>
            <a:solidFill>
              <a:srgbClr val="4DAC26"/>
            </a:solidFill>
            <a:ln/>
          </p:spPr>
          <p:txBody>
            <a:bodyPr/>
            <a:lstStyle/>
            <a:p>
              <a:endParaRPr lang="zh-CN" altLang="en-US" sz="2800"/>
            </a:p>
          </p:txBody>
        </p:sp>
        <p:sp>
          <p:nvSpPr>
            <p:cNvPr id="19" name="Text 16">
              <a:extLst>
                <a:ext uri="{FF2B5EF4-FFF2-40B4-BE49-F238E27FC236}">
                  <a16:creationId xmlns:a16="http://schemas.microsoft.com/office/drawing/2014/main" id="{9B7F76F4-F4BB-735A-5FCC-758ECC5A982F}"/>
                </a:ext>
              </a:extLst>
            </p:cNvPr>
            <p:cNvSpPr/>
            <p:nvPr/>
          </p:nvSpPr>
          <p:spPr>
            <a:xfrm>
              <a:off x="601980" y="4051935"/>
              <a:ext cx="822960" cy="786384"/>
            </a:xfrm>
            <a:prstGeom prst="rect">
              <a:avLst/>
            </a:prstGeom>
            <a:noFill/>
            <a:ln/>
          </p:spPr>
          <p:txBody>
            <a:bodyPr wrap="square" rtlCol="0" anchor="ctr"/>
            <a:lstStyle/>
            <a:p>
              <a:pPr marL="0" indent="0" algn="ctr">
                <a:buNone/>
              </a:pPr>
              <a:r>
                <a:rPr lang="en-US" sz="2400" b="1" dirty="0">
                  <a:solidFill>
                    <a:srgbClr val="FFFFFF"/>
                  </a:solidFill>
                  <a:latin typeface="Georgia" pitchFamily="34" charset="0"/>
                  <a:ea typeface="Georgia" pitchFamily="34" charset="-122"/>
                  <a:cs typeface="Georgia" pitchFamily="34" charset="-120"/>
                </a:rPr>
                <a:t>Cfb</a:t>
              </a:r>
              <a:endParaRPr lang="en-US" sz="2400" dirty="0"/>
            </a:p>
          </p:txBody>
        </p:sp>
        <p:sp>
          <p:nvSpPr>
            <p:cNvPr id="20" name="Text 17">
              <a:extLst>
                <a:ext uri="{FF2B5EF4-FFF2-40B4-BE49-F238E27FC236}">
                  <a16:creationId xmlns:a16="http://schemas.microsoft.com/office/drawing/2014/main" id="{907D3469-9C32-BA90-F19E-D959E2A95219}"/>
                </a:ext>
              </a:extLst>
            </p:cNvPr>
            <p:cNvSpPr/>
            <p:nvPr/>
          </p:nvSpPr>
          <p:spPr>
            <a:xfrm>
              <a:off x="1500481" y="3872612"/>
              <a:ext cx="3840480" cy="320040"/>
            </a:xfrm>
            <a:prstGeom prst="rect">
              <a:avLst/>
            </a:prstGeom>
            <a:noFill/>
            <a:ln/>
          </p:spPr>
          <p:txBody>
            <a:bodyPr wrap="square" rtlCol="0" anchor="ctr"/>
            <a:lstStyle/>
            <a:p>
              <a:pPr marL="0" indent="0">
                <a:buNone/>
              </a:pPr>
              <a:r>
                <a:rPr lang="en-US" sz="1600" b="1" dirty="0">
                  <a:solidFill>
                    <a:srgbClr val="1C2B1C"/>
                  </a:solidFill>
                  <a:latin typeface="Georgia" pitchFamily="34" charset="0"/>
                  <a:ea typeface="Georgia" pitchFamily="34" charset="-122"/>
                  <a:cs typeface="Georgia" pitchFamily="34" charset="-120"/>
                </a:rPr>
                <a:t>Temperate Oceanic</a:t>
              </a:r>
              <a:endParaRPr lang="en-US" sz="1600" dirty="0"/>
            </a:p>
          </p:txBody>
        </p:sp>
        <p:sp>
          <p:nvSpPr>
            <p:cNvPr id="21" name="Shape 18">
              <a:extLst>
                <a:ext uri="{FF2B5EF4-FFF2-40B4-BE49-F238E27FC236}">
                  <a16:creationId xmlns:a16="http://schemas.microsoft.com/office/drawing/2014/main" id="{C266F2F3-4B25-D99E-AAD1-39C0A22088AF}"/>
                </a:ext>
              </a:extLst>
            </p:cNvPr>
            <p:cNvSpPr/>
            <p:nvPr/>
          </p:nvSpPr>
          <p:spPr>
            <a:xfrm>
              <a:off x="1488948" y="4334385"/>
              <a:ext cx="91440" cy="91440"/>
            </a:xfrm>
            <a:prstGeom prst="ellipse">
              <a:avLst/>
            </a:prstGeom>
            <a:solidFill>
              <a:srgbClr val="2C5F2D"/>
            </a:solidFill>
            <a:ln w="12700">
              <a:solidFill>
                <a:srgbClr val="2C5F2D"/>
              </a:solidFill>
              <a:prstDash val="solid"/>
            </a:ln>
          </p:spPr>
          <p:txBody>
            <a:bodyPr/>
            <a:lstStyle/>
            <a:p>
              <a:endParaRPr lang="zh-CN" altLang="en-US" sz="2800"/>
            </a:p>
          </p:txBody>
        </p:sp>
        <p:sp>
          <p:nvSpPr>
            <p:cNvPr id="22" name="Text 19">
              <a:extLst>
                <a:ext uri="{FF2B5EF4-FFF2-40B4-BE49-F238E27FC236}">
                  <a16:creationId xmlns:a16="http://schemas.microsoft.com/office/drawing/2014/main" id="{A29073BA-1A28-BCD2-EC34-4C35479BF20B}"/>
                </a:ext>
              </a:extLst>
            </p:cNvPr>
            <p:cNvSpPr/>
            <p:nvPr/>
          </p:nvSpPr>
          <p:spPr>
            <a:xfrm>
              <a:off x="1548391" y="4289677"/>
              <a:ext cx="3822192" cy="384048"/>
            </a:xfrm>
            <a:prstGeom prst="rect">
              <a:avLst/>
            </a:prstGeom>
            <a:noFill/>
            <a:ln/>
          </p:spPr>
          <p:txBody>
            <a:bodyPr wrap="square" rtlCol="0" anchor="ctr"/>
            <a:lstStyle/>
            <a:p>
              <a:pPr marL="0" indent="0">
                <a:buNone/>
              </a:pPr>
              <a:r>
                <a:rPr lang="en-US" sz="1400" b="1" dirty="0">
                  <a:solidFill>
                    <a:srgbClr val="2C5F2D"/>
                  </a:solidFill>
                  <a:latin typeface="Calibri" pitchFamily="34" charset="0"/>
                  <a:ea typeface="Calibri" pitchFamily="34" charset="-122"/>
                  <a:cs typeface="Calibri" pitchFamily="34" charset="-120"/>
                </a:rPr>
                <a:t>S3-SIF₇₄₃: Higher peak magnitude, sustained plateau, rapid senescence</a:t>
              </a:r>
              <a:endParaRPr lang="en-US" sz="1400" b="1" dirty="0"/>
            </a:p>
          </p:txBody>
        </p:sp>
        <p:sp>
          <p:nvSpPr>
            <p:cNvPr id="23" name="Shape 20">
              <a:extLst>
                <a:ext uri="{FF2B5EF4-FFF2-40B4-BE49-F238E27FC236}">
                  <a16:creationId xmlns:a16="http://schemas.microsoft.com/office/drawing/2014/main" id="{887A98BD-BD8C-81FD-47C0-BA2306EF22C9}"/>
                </a:ext>
              </a:extLst>
            </p:cNvPr>
            <p:cNvSpPr/>
            <p:nvPr/>
          </p:nvSpPr>
          <p:spPr>
            <a:xfrm>
              <a:off x="1488948" y="4838319"/>
              <a:ext cx="91440" cy="91440"/>
            </a:xfrm>
            <a:prstGeom prst="ellipse">
              <a:avLst/>
            </a:prstGeom>
            <a:solidFill>
              <a:srgbClr val="64748B"/>
            </a:solidFill>
            <a:ln w="12700">
              <a:solidFill>
                <a:srgbClr val="64748B"/>
              </a:solidFill>
              <a:prstDash val="solid"/>
            </a:ln>
          </p:spPr>
          <p:txBody>
            <a:bodyPr/>
            <a:lstStyle/>
            <a:p>
              <a:endParaRPr lang="zh-CN" altLang="en-US" sz="2800"/>
            </a:p>
          </p:txBody>
        </p:sp>
        <p:sp>
          <p:nvSpPr>
            <p:cNvPr id="24" name="Text 21">
              <a:extLst>
                <a:ext uri="{FF2B5EF4-FFF2-40B4-BE49-F238E27FC236}">
                  <a16:creationId xmlns:a16="http://schemas.microsoft.com/office/drawing/2014/main" id="{C05041C8-C264-FC1E-A834-412A468DEA67}"/>
                </a:ext>
              </a:extLst>
            </p:cNvPr>
            <p:cNvSpPr/>
            <p:nvPr/>
          </p:nvSpPr>
          <p:spPr>
            <a:xfrm>
              <a:off x="1548391" y="4673726"/>
              <a:ext cx="3977625" cy="384048"/>
            </a:xfrm>
            <a:prstGeom prst="rect">
              <a:avLst/>
            </a:prstGeom>
            <a:noFill/>
            <a:ln/>
          </p:spPr>
          <p:txBody>
            <a:bodyPr wrap="square" rtlCol="0" anchor="ctr"/>
            <a:lstStyle/>
            <a:p>
              <a:pPr marL="0" indent="0">
                <a:buNone/>
              </a:pPr>
              <a:r>
                <a:rPr lang="en-US" sz="1400" dirty="0">
                  <a:solidFill>
                    <a:srgbClr val="64748B"/>
                  </a:solidFill>
                  <a:latin typeface="Calibri" pitchFamily="34" charset="0"/>
                  <a:ea typeface="Calibri" pitchFamily="34" charset="-122"/>
                  <a:cs typeface="Calibri" pitchFamily="34" charset="-120"/>
                </a:rPr>
                <a:t>TROPOSIF₇₄₃: Prolonged persistence, masks climatic sensitivity</a:t>
              </a:r>
              <a:endParaRPr lang="en-US" sz="1400" dirty="0"/>
            </a:p>
          </p:txBody>
        </p:sp>
        <p:sp>
          <p:nvSpPr>
            <p:cNvPr id="26" name="Text 23">
              <a:extLst>
                <a:ext uri="{FF2B5EF4-FFF2-40B4-BE49-F238E27FC236}">
                  <a16:creationId xmlns:a16="http://schemas.microsoft.com/office/drawing/2014/main" id="{4F4DF128-F701-7E3E-3B58-16056B447C00}"/>
                </a:ext>
              </a:extLst>
            </p:cNvPr>
            <p:cNvSpPr/>
            <p:nvPr/>
          </p:nvSpPr>
          <p:spPr>
            <a:xfrm>
              <a:off x="1488948" y="5057775"/>
              <a:ext cx="1645920" cy="201168"/>
            </a:xfrm>
            <a:prstGeom prst="rect">
              <a:avLst/>
            </a:prstGeom>
            <a:noFill/>
            <a:ln/>
          </p:spPr>
          <p:txBody>
            <a:bodyPr wrap="square" rtlCol="0" anchor="ctr"/>
            <a:lstStyle/>
            <a:p>
              <a:pPr marL="0" indent="0">
                <a:buNone/>
              </a:pPr>
              <a:endParaRPr lang="en-US" sz="1050" dirty="0"/>
            </a:p>
          </p:txBody>
        </p:sp>
      </p:grpSp>
      <p:sp>
        <p:nvSpPr>
          <p:cNvPr id="15" name="TextBox 14">
            <a:extLst>
              <a:ext uri="{FF2B5EF4-FFF2-40B4-BE49-F238E27FC236}">
                <a16:creationId xmlns:a16="http://schemas.microsoft.com/office/drawing/2014/main" id="{11DE19BF-7875-1AEE-CFF2-076CBADAC97D}"/>
              </a:ext>
            </a:extLst>
          </p:cNvPr>
          <p:cNvSpPr txBox="1"/>
          <p:nvPr/>
        </p:nvSpPr>
        <p:spPr>
          <a:xfrm>
            <a:off x="6782533" y="5374917"/>
            <a:ext cx="6252754" cy="323165"/>
          </a:xfrm>
          <a:prstGeom prst="rect">
            <a:avLst/>
          </a:prstGeom>
          <a:noFill/>
        </p:spPr>
        <p:txBody>
          <a:bodyPr wrap="square">
            <a:spAutoFit/>
          </a:bodyPr>
          <a:lstStyle/>
          <a:p>
            <a:r>
              <a:rPr lang="en-US" altLang="zh-CN" sz="1500" dirty="0">
                <a:latin typeface="+mj-lt"/>
              </a:rPr>
              <a:t>SIF in the Iberian Peninsula for different climate types in 2019. </a:t>
            </a:r>
            <a:endParaRPr lang="zh-CN" altLang="en-US" sz="1500" dirty="0">
              <a:latin typeface="+mj-lt"/>
            </a:endParaRPr>
          </a:p>
        </p:txBody>
      </p:sp>
    </p:spTree>
    <p:extLst>
      <p:ext uri="{BB962C8B-B14F-4D97-AF65-F5344CB8AC3E}">
        <p14:creationId xmlns:p14="http://schemas.microsoft.com/office/powerpoint/2010/main" val="23510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BB7936-D921-2316-54A7-ECED41D831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870055" y="1639780"/>
            <a:ext cx="7455644" cy="419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le 1">
            <a:extLst>
              <a:ext uri="{FF2B5EF4-FFF2-40B4-BE49-F238E27FC236}">
                <a16:creationId xmlns:a16="http://schemas.microsoft.com/office/drawing/2014/main" id="{8AAEE88E-F389-2105-F162-E2D83081351A}"/>
              </a:ext>
            </a:extLst>
          </p:cNvPr>
          <p:cNvSpPr>
            <a:spLocks noGrp="1"/>
          </p:cNvSpPr>
          <p:nvPr>
            <p:ph type="title"/>
          </p:nvPr>
        </p:nvSpPr>
        <p:spPr>
          <a:xfrm>
            <a:off x="216000" y="265491"/>
            <a:ext cx="10108800" cy="523220"/>
          </a:xfrm>
        </p:spPr>
        <p:txBody>
          <a:bodyPr/>
          <a:lstStyle/>
          <a:p>
            <a:r>
              <a:rPr kumimoji="0" lang="en-US" altLang="zh-CN" sz="2800" b="1" i="0" u="none" strike="noStrike" kern="1200" cap="none" spc="0" normalizeH="0" baseline="0" noProof="0" dirty="0">
                <a:ln>
                  <a:noFill/>
                </a:ln>
                <a:solidFill>
                  <a:srgbClr val="FFFFFF"/>
                </a:solidFill>
                <a:effectLst/>
                <a:uLnTx/>
                <a:uFillTx/>
                <a:latin typeface="Georgia" pitchFamily="34" charset="0"/>
                <a:ea typeface="Georgia" pitchFamily="34" charset="-122"/>
                <a:cs typeface="Georgia" pitchFamily="34" charset="-120"/>
              </a:rPr>
              <a:t>Fine-Scale Spatial Heterogeneity — Iberian Peninsula</a:t>
            </a:r>
            <a:endParaRPr lang="zh-CN" altLang="en-US" dirty="0"/>
          </a:p>
        </p:txBody>
      </p:sp>
      <p:pic>
        <p:nvPicPr>
          <p:cNvPr id="49" name="Picture 48">
            <a:extLst>
              <a:ext uri="{FF2B5EF4-FFF2-40B4-BE49-F238E27FC236}">
                <a16:creationId xmlns:a16="http://schemas.microsoft.com/office/drawing/2014/main" id="{01EBD997-33EC-7C57-9444-25BD6D473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60" y="4044895"/>
            <a:ext cx="5834892" cy="2204760"/>
          </a:xfrm>
          <a:prstGeom prst="rect">
            <a:avLst/>
          </a:prstGeom>
        </p:spPr>
      </p:pic>
      <p:pic>
        <p:nvPicPr>
          <p:cNvPr id="51" name="Picture 50">
            <a:extLst>
              <a:ext uri="{FF2B5EF4-FFF2-40B4-BE49-F238E27FC236}">
                <a16:creationId xmlns:a16="http://schemas.microsoft.com/office/drawing/2014/main" id="{7F2DAF8C-69A9-3185-DA95-07FECF994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36" y="1375431"/>
            <a:ext cx="5816368" cy="2204760"/>
          </a:xfrm>
          <a:prstGeom prst="rect">
            <a:avLst/>
          </a:prstGeom>
        </p:spPr>
      </p:pic>
      <p:sp>
        <p:nvSpPr>
          <p:cNvPr id="54" name="TextBox 53">
            <a:extLst>
              <a:ext uri="{FF2B5EF4-FFF2-40B4-BE49-F238E27FC236}">
                <a16:creationId xmlns:a16="http://schemas.microsoft.com/office/drawing/2014/main" id="{13817F8D-1990-13C9-57DE-AC0DA38DA4DB}"/>
              </a:ext>
            </a:extLst>
          </p:cNvPr>
          <p:cNvSpPr txBox="1"/>
          <p:nvPr/>
        </p:nvSpPr>
        <p:spPr>
          <a:xfrm>
            <a:off x="365329" y="3681797"/>
            <a:ext cx="7717734" cy="369332"/>
          </a:xfrm>
          <a:prstGeom prst="rect">
            <a:avLst/>
          </a:prstGeom>
          <a:noFill/>
        </p:spPr>
        <p:txBody>
          <a:bodyPr wrap="square">
            <a:spAutoFit/>
          </a:bodyPr>
          <a:lstStyle/>
          <a:p>
            <a:r>
              <a:rPr lang="en-US" altLang="zh-CN" sz="1800" i="1" dirty="0" err="1">
                <a:solidFill>
                  <a:srgbClr val="64748B"/>
                </a:solidFill>
                <a:latin typeface="Calibri" pitchFamily="34" charset="0"/>
                <a:ea typeface="Calibri" pitchFamily="34" charset="-122"/>
                <a:cs typeface="Calibri" pitchFamily="34" charset="-120"/>
              </a:rPr>
              <a:t>Ḡ</a:t>
            </a:r>
            <a:r>
              <a:rPr lang="en-US" altLang="zh-CN" sz="1800" i="1" baseline="-25000" dirty="0" err="1">
                <a:solidFill>
                  <a:srgbClr val="64748B"/>
                </a:solidFill>
                <a:latin typeface="Calibri" pitchFamily="34" charset="0"/>
                <a:ea typeface="Calibri" pitchFamily="34" charset="-122"/>
                <a:cs typeface="Calibri" pitchFamily="34" charset="-120"/>
              </a:rPr>
              <a:t>edge</a:t>
            </a:r>
            <a:r>
              <a:rPr lang="en-US" altLang="zh-CN" sz="1800" i="1" dirty="0">
                <a:solidFill>
                  <a:srgbClr val="64748B"/>
                </a:solidFill>
                <a:latin typeface="Calibri" pitchFamily="34" charset="0"/>
                <a:ea typeface="Calibri" pitchFamily="34" charset="-122"/>
                <a:cs typeface="Calibri" pitchFamily="34" charset="-120"/>
              </a:rPr>
              <a:t> (Boundary sharpness)</a:t>
            </a:r>
            <a:endParaRPr lang="zh-CN" altLang="en-US" dirty="0"/>
          </a:p>
        </p:txBody>
      </p:sp>
      <p:sp>
        <p:nvSpPr>
          <p:cNvPr id="56" name="TextBox 55">
            <a:extLst>
              <a:ext uri="{FF2B5EF4-FFF2-40B4-BE49-F238E27FC236}">
                <a16:creationId xmlns:a16="http://schemas.microsoft.com/office/drawing/2014/main" id="{20E56D51-7687-AF80-213B-9DDBAF5165B5}"/>
              </a:ext>
            </a:extLst>
          </p:cNvPr>
          <p:cNvSpPr txBox="1"/>
          <p:nvPr/>
        </p:nvSpPr>
        <p:spPr>
          <a:xfrm>
            <a:off x="365329" y="1022906"/>
            <a:ext cx="7717734" cy="369332"/>
          </a:xfrm>
          <a:prstGeom prst="rect">
            <a:avLst/>
          </a:prstGeom>
          <a:noFill/>
        </p:spPr>
        <p:txBody>
          <a:bodyPr wrap="square">
            <a:spAutoFit/>
          </a:bodyPr>
          <a:lstStyle/>
          <a:p>
            <a:r>
              <a:rPr lang="en-US" altLang="zh-CN" sz="1800" i="1" dirty="0" err="1">
                <a:solidFill>
                  <a:srgbClr val="64748B"/>
                </a:solidFill>
                <a:latin typeface="Calibri" pitchFamily="34" charset="0"/>
                <a:ea typeface="Calibri" pitchFamily="34" charset="-122"/>
                <a:cs typeface="Calibri" pitchFamily="34" charset="-120"/>
              </a:rPr>
              <a:t>σ̄</a:t>
            </a:r>
            <a:r>
              <a:rPr lang="en-US" altLang="zh-CN" sz="1800" i="1" baseline="-25000" dirty="0" err="1">
                <a:solidFill>
                  <a:srgbClr val="64748B"/>
                </a:solidFill>
                <a:latin typeface="Calibri" pitchFamily="34" charset="0"/>
                <a:ea typeface="Calibri" pitchFamily="34" charset="-122"/>
                <a:cs typeface="Calibri" pitchFamily="34" charset="-120"/>
              </a:rPr>
              <a:t>area</a:t>
            </a:r>
            <a:r>
              <a:rPr lang="en-US" altLang="zh-CN" sz="1800" i="1" dirty="0">
                <a:solidFill>
                  <a:srgbClr val="64748B"/>
                </a:solidFill>
                <a:latin typeface="Calibri" pitchFamily="34" charset="0"/>
                <a:ea typeface="Calibri" pitchFamily="34" charset="-122"/>
                <a:cs typeface="Calibri" pitchFamily="34" charset="-120"/>
              </a:rPr>
              <a:t> (Internal variability) </a:t>
            </a:r>
            <a:endParaRPr lang="zh-CN" altLang="en-US" dirty="0"/>
          </a:p>
        </p:txBody>
      </p:sp>
      <p:sp>
        <p:nvSpPr>
          <p:cNvPr id="4" name="TextBox 3">
            <a:extLst>
              <a:ext uri="{FF2B5EF4-FFF2-40B4-BE49-F238E27FC236}">
                <a16:creationId xmlns:a16="http://schemas.microsoft.com/office/drawing/2014/main" id="{D45503D4-488B-759C-F38E-6A5486324967}"/>
              </a:ext>
            </a:extLst>
          </p:cNvPr>
          <p:cNvSpPr txBox="1"/>
          <p:nvPr/>
        </p:nvSpPr>
        <p:spPr>
          <a:xfrm>
            <a:off x="5603241" y="5814549"/>
            <a:ext cx="6558684" cy="461665"/>
          </a:xfrm>
          <a:prstGeom prst="rect">
            <a:avLst/>
          </a:prstGeom>
          <a:noFill/>
        </p:spPr>
        <p:txBody>
          <a:bodyPr wrap="square">
            <a:spAutoFit/>
          </a:bodyPr>
          <a:lstStyle/>
          <a:p>
            <a:r>
              <a:rPr lang="en-US" altLang="zh-CN" sz="1200" dirty="0">
                <a:latin typeface="+mj-lt"/>
              </a:rPr>
              <a:t>Monthly-averaged SIF in the Iberian Peninsula in Aug, 2019. (a) S3-SIF</a:t>
            </a:r>
            <a:r>
              <a:rPr lang="en-US" altLang="zh-CN" sz="1200" baseline="-25000" dirty="0">
                <a:latin typeface="+mj-lt"/>
              </a:rPr>
              <a:t>743</a:t>
            </a:r>
            <a:r>
              <a:rPr lang="en-US" altLang="zh-CN" sz="1200" dirty="0">
                <a:latin typeface="+mj-lt"/>
              </a:rPr>
              <a:t> (b) TROPOSIF</a:t>
            </a:r>
            <a:r>
              <a:rPr lang="en-US" altLang="zh-CN" sz="1200" baseline="-25000" dirty="0">
                <a:latin typeface="+mj-lt"/>
              </a:rPr>
              <a:t>743</a:t>
            </a:r>
            <a:r>
              <a:rPr lang="en-US" altLang="zh-CN" sz="1200" dirty="0">
                <a:latin typeface="+mj-lt"/>
              </a:rPr>
              <a:t> </a:t>
            </a:r>
          </a:p>
          <a:p>
            <a:r>
              <a:rPr lang="en-US" altLang="zh-CN" sz="1200" dirty="0">
                <a:latin typeface="+mj-lt"/>
              </a:rPr>
              <a:t>(c) Irrigated or post-flooding croplands in the Iberian Peninsula </a:t>
            </a:r>
            <a:endParaRPr lang="zh-CN" altLang="en-US" sz="1200" dirty="0">
              <a:latin typeface="+mj-lt"/>
            </a:endParaRPr>
          </a:p>
        </p:txBody>
      </p:sp>
    </p:spTree>
    <p:extLst>
      <p:ext uri="{BB962C8B-B14F-4D97-AF65-F5344CB8AC3E}">
        <p14:creationId xmlns:p14="http://schemas.microsoft.com/office/powerpoint/2010/main" val="384550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CAE3-8DC0-A41F-78F2-57E5D0A9181C}"/>
              </a:ext>
            </a:extLst>
          </p:cNvPr>
          <p:cNvSpPr>
            <a:spLocks noGrp="1"/>
          </p:cNvSpPr>
          <p:nvPr>
            <p:ph type="title"/>
          </p:nvPr>
        </p:nvSpPr>
        <p:spPr>
          <a:xfrm>
            <a:off x="216000" y="234713"/>
            <a:ext cx="10108800" cy="584775"/>
          </a:xfrm>
        </p:spPr>
        <p:txBody>
          <a:bodyPr/>
          <a:lstStyle/>
          <a:p>
            <a:r>
              <a:rPr lang="en-US" altLang="zh-CN" sz="3200" dirty="0">
                <a:solidFill>
                  <a:srgbClr val="FFFFFF"/>
                </a:solidFill>
                <a:latin typeface="Georgia" pitchFamily="34" charset="0"/>
                <a:ea typeface="Georgia" pitchFamily="34" charset="-122"/>
                <a:cs typeface="Georgia" pitchFamily="34" charset="-120"/>
              </a:rPr>
              <a:t>Strengths, Limitations &amp; Future Work</a:t>
            </a:r>
            <a:endParaRPr lang="zh-CN" altLang="en-US" dirty="0"/>
          </a:p>
        </p:txBody>
      </p:sp>
      <p:sp>
        <p:nvSpPr>
          <p:cNvPr id="4" name="Shape 2">
            <a:extLst>
              <a:ext uri="{FF2B5EF4-FFF2-40B4-BE49-F238E27FC236}">
                <a16:creationId xmlns:a16="http://schemas.microsoft.com/office/drawing/2014/main" id="{A284EC0A-5DB7-F88B-F0BA-1341B7C66737}"/>
              </a:ext>
            </a:extLst>
          </p:cNvPr>
          <p:cNvSpPr/>
          <p:nvPr/>
        </p:nvSpPr>
        <p:spPr>
          <a:xfrm>
            <a:off x="540719" y="1507744"/>
            <a:ext cx="3384735" cy="4699092"/>
          </a:xfrm>
          <a:prstGeom prst="rect">
            <a:avLst/>
          </a:prstGeom>
          <a:solidFill>
            <a:srgbClr val="FFFFFF"/>
          </a:solidFill>
          <a:ln/>
          <a:effectLst>
            <a:outerShdw blurRad="101600" dist="38100" dir="8100000" algn="bl" rotWithShape="0">
              <a:srgbClr val="000000">
                <a:alpha val="10000"/>
              </a:srgbClr>
            </a:outerShdw>
          </a:effectLst>
        </p:spPr>
        <p:txBody>
          <a:bodyPr/>
          <a:lstStyle/>
          <a:p>
            <a:endParaRPr lang="zh-CN" altLang="en-US" sz="3200"/>
          </a:p>
        </p:txBody>
      </p:sp>
      <p:sp>
        <p:nvSpPr>
          <p:cNvPr id="5" name="Shape 3">
            <a:extLst>
              <a:ext uri="{FF2B5EF4-FFF2-40B4-BE49-F238E27FC236}">
                <a16:creationId xmlns:a16="http://schemas.microsoft.com/office/drawing/2014/main" id="{FCA6A8BA-418D-4287-9922-FC3038CBE62C}"/>
              </a:ext>
            </a:extLst>
          </p:cNvPr>
          <p:cNvSpPr/>
          <p:nvPr/>
        </p:nvSpPr>
        <p:spPr>
          <a:xfrm>
            <a:off x="540719" y="1507744"/>
            <a:ext cx="3384735" cy="533988"/>
          </a:xfrm>
          <a:prstGeom prst="rect">
            <a:avLst/>
          </a:prstGeom>
          <a:solidFill>
            <a:srgbClr val="13A89E"/>
          </a:solidFill>
          <a:ln w="12700">
            <a:solidFill>
              <a:srgbClr val="333333"/>
            </a:solidFill>
            <a:prstDash val="solid"/>
          </a:ln>
        </p:spPr>
        <p:txBody>
          <a:bodyPr/>
          <a:lstStyle/>
          <a:p>
            <a:endParaRPr lang="zh-CN" altLang="en-US" sz="2800"/>
          </a:p>
        </p:txBody>
      </p:sp>
      <p:sp>
        <p:nvSpPr>
          <p:cNvPr id="6" name="Text 4">
            <a:extLst>
              <a:ext uri="{FF2B5EF4-FFF2-40B4-BE49-F238E27FC236}">
                <a16:creationId xmlns:a16="http://schemas.microsoft.com/office/drawing/2014/main" id="{BD557AC0-8F0B-6E3C-5017-F5066196A784}"/>
              </a:ext>
            </a:extLst>
          </p:cNvPr>
          <p:cNvSpPr/>
          <p:nvPr/>
        </p:nvSpPr>
        <p:spPr>
          <a:xfrm>
            <a:off x="632160" y="1507744"/>
            <a:ext cx="3159086" cy="533988"/>
          </a:xfrm>
          <a:prstGeom prst="rect">
            <a:avLst/>
          </a:prstGeom>
          <a:noFill/>
          <a:ln/>
        </p:spPr>
        <p:txBody>
          <a:bodyPr wrap="square" lIns="0" tIns="0" rIns="0" bIns="0" rtlCol="0" anchor="ctr"/>
          <a:lstStyle/>
          <a:p>
            <a:pPr marL="0" indent="0">
              <a:buNone/>
            </a:pPr>
            <a:r>
              <a:rPr lang="en-US" sz="1600" b="1" dirty="0">
                <a:solidFill>
                  <a:srgbClr val="FFFFFF"/>
                </a:solidFill>
              </a:rPr>
              <a:t>Methodological Advantages</a:t>
            </a:r>
            <a:endParaRPr lang="en-US" sz="1600" dirty="0"/>
          </a:p>
        </p:txBody>
      </p:sp>
      <p:sp>
        <p:nvSpPr>
          <p:cNvPr id="7" name="Shape 5">
            <a:extLst>
              <a:ext uri="{FF2B5EF4-FFF2-40B4-BE49-F238E27FC236}">
                <a16:creationId xmlns:a16="http://schemas.microsoft.com/office/drawing/2014/main" id="{4C27C82C-7522-2FD3-216D-1D538FF4C22F}"/>
              </a:ext>
            </a:extLst>
          </p:cNvPr>
          <p:cNvSpPr/>
          <p:nvPr/>
        </p:nvSpPr>
        <p:spPr>
          <a:xfrm>
            <a:off x="714825" y="2440254"/>
            <a:ext cx="203084" cy="192236"/>
          </a:xfrm>
          <a:prstGeom prst="ellipse">
            <a:avLst/>
          </a:prstGeom>
          <a:solidFill>
            <a:srgbClr val="13A89E"/>
          </a:solidFill>
          <a:ln w="12700">
            <a:solidFill>
              <a:srgbClr val="333333"/>
            </a:solidFill>
            <a:prstDash val="solid"/>
          </a:ln>
        </p:spPr>
        <p:txBody>
          <a:bodyPr/>
          <a:lstStyle/>
          <a:p>
            <a:endParaRPr lang="zh-CN" altLang="en-US" sz="3200"/>
          </a:p>
        </p:txBody>
      </p:sp>
      <p:sp>
        <p:nvSpPr>
          <p:cNvPr id="8" name="Text 6">
            <a:extLst>
              <a:ext uri="{FF2B5EF4-FFF2-40B4-BE49-F238E27FC236}">
                <a16:creationId xmlns:a16="http://schemas.microsoft.com/office/drawing/2014/main" id="{274255C1-68E3-3E13-FCE4-04957D787FDA}"/>
              </a:ext>
            </a:extLst>
          </p:cNvPr>
          <p:cNvSpPr/>
          <p:nvPr/>
        </p:nvSpPr>
        <p:spPr>
          <a:xfrm>
            <a:off x="961713" y="2385389"/>
            <a:ext cx="2764200" cy="726223"/>
          </a:xfrm>
          <a:prstGeom prst="rect">
            <a:avLst/>
          </a:prstGeom>
          <a:noFill/>
          <a:ln/>
        </p:spPr>
        <p:txBody>
          <a:bodyPr wrap="square" lIns="0" tIns="0" rIns="0" bIns="0" rtlCol="0" anchor="t"/>
          <a:lstStyle/>
          <a:p>
            <a:pPr marL="0" indent="0">
              <a:buNone/>
            </a:pPr>
            <a:r>
              <a:rPr lang="en-US" sz="1200" dirty="0">
                <a:solidFill>
                  <a:srgbClr val="1C3144"/>
                </a:solidFill>
              </a:rPr>
              <a:t>First global 300 m SIF product built entirely within GEE — scalable, reproducible, open-access</a:t>
            </a:r>
            <a:endParaRPr lang="en-US" sz="1200" dirty="0"/>
          </a:p>
        </p:txBody>
      </p:sp>
      <p:sp>
        <p:nvSpPr>
          <p:cNvPr id="9" name="Shape 7">
            <a:extLst>
              <a:ext uri="{FF2B5EF4-FFF2-40B4-BE49-F238E27FC236}">
                <a16:creationId xmlns:a16="http://schemas.microsoft.com/office/drawing/2014/main" id="{F82B40CC-ED52-4728-B3C2-6D1909DD35E2}"/>
              </a:ext>
            </a:extLst>
          </p:cNvPr>
          <p:cNvSpPr/>
          <p:nvPr/>
        </p:nvSpPr>
        <p:spPr>
          <a:xfrm>
            <a:off x="714825" y="3153486"/>
            <a:ext cx="203084" cy="192236"/>
          </a:xfrm>
          <a:prstGeom prst="ellipse">
            <a:avLst/>
          </a:prstGeom>
          <a:solidFill>
            <a:srgbClr val="13A89E"/>
          </a:solidFill>
          <a:ln w="12700">
            <a:solidFill>
              <a:srgbClr val="333333"/>
            </a:solidFill>
            <a:prstDash val="solid"/>
          </a:ln>
        </p:spPr>
        <p:txBody>
          <a:bodyPr/>
          <a:lstStyle/>
          <a:p>
            <a:endParaRPr lang="zh-CN" altLang="en-US" sz="3200"/>
          </a:p>
        </p:txBody>
      </p:sp>
      <p:sp>
        <p:nvSpPr>
          <p:cNvPr id="10" name="Text 8">
            <a:extLst>
              <a:ext uri="{FF2B5EF4-FFF2-40B4-BE49-F238E27FC236}">
                <a16:creationId xmlns:a16="http://schemas.microsoft.com/office/drawing/2014/main" id="{A0C30841-BEC4-AE01-6AEB-593BA4E27EC7}"/>
              </a:ext>
            </a:extLst>
          </p:cNvPr>
          <p:cNvSpPr/>
          <p:nvPr/>
        </p:nvSpPr>
        <p:spPr>
          <a:xfrm>
            <a:off x="961713" y="3098621"/>
            <a:ext cx="2764200" cy="726223"/>
          </a:xfrm>
          <a:prstGeom prst="rect">
            <a:avLst/>
          </a:prstGeom>
          <a:noFill/>
          <a:ln/>
        </p:spPr>
        <p:txBody>
          <a:bodyPr wrap="square" lIns="0" tIns="0" rIns="0" bIns="0" rtlCol="0" anchor="t"/>
          <a:lstStyle/>
          <a:p>
            <a:pPr marL="0" indent="0">
              <a:buNone/>
            </a:pPr>
            <a:r>
              <a:rPr lang="en-US" sz="1200" dirty="0">
                <a:solidFill>
                  <a:srgbClr val="1C3144"/>
                </a:solidFill>
              </a:rPr>
              <a:t>Finer spatial resolution (300 m) vs. all existing products that rely on MODIS (~500 m–5 km)</a:t>
            </a:r>
            <a:endParaRPr lang="en-US" sz="1200" dirty="0"/>
          </a:p>
        </p:txBody>
      </p:sp>
      <p:sp>
        <p:nvSpPr>
          <p:cNvPr id="11" name="Shape 9">
            <a:extLst>
              <a:ext uri="{FF2B5EF4-FFF2-40B4-BE49-F238E27FC236}">
                <a16:creationId xmlns:a16="http://schemas.microsoft.com/office/drawing/2014/main" id="{55DCAD5D-AFC0-18F8-823F-FEEF4A85A27C}"/>
              </a:ext>
            </a:extLst>
          </p:cNvPr>
          <p:cNvSpPr/>
          <p:nvPr/>
        </p:nvSpPr>
        <p:spPr>
          <a:xfrm>
            <a:off x="714825" y="3866718"/>
            <a:ext cx="203084" cy="192236"/>
          </a:xfrm>
          <a:prstGeom prst="ellipse">
            <a:avLst/>
          </a:prstGeom>
          <a:solidFill>
            <a:srgbClr val="13A89E"/>
          </a:solidFill>
          <a:ln w="12700">
            <a:solidFill>
              <a:srgbClr val="333333"/>
            </a:solidFill>
            <a:prstDash val="solid"/>
          </a:ln>
        </p:spPr>
        <p:txBody>
          <a:bodyPr/>
          <a:lstStyle/>
          <a:p>
            <a:endParaRPr lang="zh-CN" altLang="en-US" sz="3200"/>
          </a:p>
        </p:txBody>
      </p:sp>
      <p:sp>
        <p:nvSpPr>
          <p:cNvPr id="12" name="Text 10">
            <a:extLst>
              <a:ext uri="{FF2B5EF4-FFF2-40B4-BE49-F238E27FC236}">
                <a16:creationId xmlns:a16="http://schemas.microsoft.com/office/drawing/2014/main" id="{A8F08555-476A-EA83-B489-6F47870D4AFB}"/>
              </a:ext>
            </a:extLst>
          </p:cNvPr>
          <p:cNvSpPr/>
          <p:nvPr/>
        </p:nvSpPr>
        <p:spPr>
          <a:xfrm>
            <a:off x="961713" y="3811853"/>
            <a:ext cx="2764200" cy="726223"/>
          </a:xfrm>
          <a:prstGeom prst="rect">
            <a:avLst/>
          </a:prstGeom>
          <a:noFill/>
          <a:ln/>
        </p:spPr>
        <p:txBody>
          <a:bodyPr wrap="square" lIns="0" tIns="0" rIns="0" bIns="0" rtlCol="0" anchor="t"/>
          <a:lstStyle/>
          <a:p>
            <a:pPr marL="0" indent="0">
              <a:buNone/>
            </a:pPr>
            <a:r>
              <a:rPr lang="en-US" sz="1200" dirty="0">
                <a:solidFill>
                  <a:srgbClr val="1C3144"/>
                </a:solidFill>
              </a:rPr>
              <a:t>S3 OLCI spectral richness (21 bands) + FVC/LCC vegetation traits improve model predictors</a:t>
            </a:r>
            <a:endParaRPr lang="en-US" sz="1200" dirty="0"/>
          </a:p>
        </p:txBody>
      </p:sp>
      <p:sp>
        <p:nvSpPr>
          <p:cNvPr id="13" name="Shape 11">
            <a:extLst>
              <a:ext uri="{FF2B5EF4-FFF2-40B4-BE49-F238E27FC236}">
                <a16:creationId xmlns:a16="http://schemas.microsoft.com/office/drawing/2014/main" id="{1B48E675-25AE-ABBC-3590-A461D10A2C04}"/>
              </a:ext>
            </a:extLst>
          </p:cNvPr>
          <p:cNvSpPr/>
          <p:nvPr/>
        </p:nvSpPr>
        <p:spPr>
          <a:xfrm>
            <a:off x="714825" y="4579950"/>
            <a:ext cx="203084" cy="192236"/>
          </a:xfrm>
          <a:prstGeom prst="ellipse">
            <a:avLst/>
          </a:prstGeom>
          <a:solidFill>
            <a:srgbClr val="13A89E"/>
          </a:solidFill>
          <a:ln w="12700">
            <a:solidFill>
              <a:srgbClr val="333333"/>
            </a:solidFill>
            <a:prstDash val="solid"/>
          </a:ln>
        </p:spPr>
        <p:txBody>
          <a:bodyPr/>
          <a:lstStyle/>
          <a:p>
            <a:endParaRPr lang="zh-CN" altLang="en-US" sz="3200"/>
          </a:p>
        </p:txBody>
      </p:sp>
      <p:sp>
        <p:nvSpPr>
          <p:cNvPr id="14" name="Text 12">
            <a:extLst>
              <a:ext uri="{FF2B5EF4-FFF2-40B4-BE49-F238E27FC236}">
                <a16:creationId xmlns:a16="http://schemas.microsoft.com/office/drawing/2014/main" id="{BB5789B6-44C6-AD69-E03F-2B0D21005682}"/>
              </a:ext>
            </a:extLst>
          </p:cNvPr>
          <p:cNvSpPr/>
          <p:nvPr/>
        </p:nvSpPr>
        <p:spPr>
          <a:xfrm>
            <a:off x="961713" y="4525085"/>
            <a:ext cx="2764200" cy="726223"/>
          </a:xfrm>
          <a:prstGeom prst="rect">
            <a:avLst/>
          </a:prstGeom>
          <a:noFill/>
          <a:ln/>
        </p:spPr>
        <p:txBody>
          <a:bodyPr wrap="square" lIns="0" tIns="0" rIns="0" bIns="0" rtlCol="0" anchor="t"/>
          <a:lstStyle/>
          <a:p>
            <a:pPr marL="0" indent="0">
              <a:buNone/>
            </a:pPr>
            <a:r>
              <a:rPr lang="en-US" sz="1200" dirty="0">
                <a:solidFill>
                  <a:srgbClr val="1C3144"/>
                </a:solidFill>
              </a:rPr>
              <a:t>Scalable: can generate 2016–</a:t>
            </a:r>
            <a:r>
              <a:rPr lang="en-US" altLang="zh-CN" sz="1200" dirty="0">
                <a:solidFill>
                  <a:srgbClr val="1C3144"/>
                </a:solidFill>
              </a:rPr>
              <a:t>present </a:t>
            </a:r>
            <a:r>
              <a:rPr lang="en-US" sz="1200" dirty="0">
                <a:solidFill>
                  <a:srgbClr val="1C3144"/>
                </a:solidFill>
              </a:rPr>
              <a:t>global time series operationally</a:t>
            </a:r>
            <a:endParaRPr lang="en-US" sz="1200" dirty="0"/>
          </a:p>
        </p:txBody>
      </p:sp>
      <p:sp>
        <p:nvSpPr>
          <p:cNvPr id="15" name="Shape 13">
            <a:extLst>
              <a:ext uri="{FF2B5EF4-FFF2-40B4-BE49-F238E27FC236}">
                <a16:creationId xmlns:a16="http://schemas.microsoft.com/office/drawing/2014/main" id="{DADB2F30-10D5-3FF4-5341-C18F937FD977}"/>
              </a:ext>
            </a:extLst>
          </p:cNvPr>
          <p:cNvSpPr/>
          <p:nvPr/>
        </p:nvSpPr>
        <p:spPr>
          <a:xfrm>
            <a:off x="4510356" y="1507744"/>
            <a:ext cx="3384735" cy="4699092"/>
          </a:xfrm>
          <a:prstGeom prst="rect">
            <a:avLst/>
          </a:prstGeom>
          <a:solidFill>
            <a:srgbClr val="FFFFFF"/>
          </a:solidFill>
          <a:ln/>
          <a:effectLst>
            <a:outerShdw blurRad="101600" dist="38100" dir="8100000" algn="bl" rotWithShape="0">
              <a:srgbClr val="000000">
                <a:alpha val="10000"/>
              </a:srgbClr>
            </a:outerShdw>
          </a:effectLst>
        </p:spPr>
        <p:txBody>
          <a:bodyPr/>
          <a:lstStyle/>
          <a:p>
            <a:endParaRPr lang="zh-CN" altLang="en-US" sz="3200"/>
          </a:p>
        </p:txBody>
      </p:sp>
      <p:sp>
        <p:nvSpPr>
          <p:cNvPr id="16" name="Shape 14">
            <a:extLst>
              <a:ext uri="{FF2B5EF4-FFF2-40B4-BE49-F238E27FC236}">
                <a16:creationId xmlns:a16="http://schemas.microsoft.com/office/drawing/2014/main" id="{025359EF-FEB5-C2B3-D003-DA530C90D158}"/>
              </a:ext>
            </a:extLst>
          </p:cNvPr>
          <p:cNvSpPr/>
          <p:nvPr/>
        </p:nvSpPr>
        <p:spPr>
          <a:xfrm>
            <a:off x="4510356" y="1507744"/>
            <a:ext cx="3384735" cy="533988"/>
          </a:xfrm>
          <a:prstGeom prst="rect">
            <a:avLst/>
          </a:prstGeom>
          <a:solidFill>
            <a:srgbClr val="F4A261"/>
          </a:solidFill>
          <a:ln w="12700">
            <a:solidFill>
              <a:srgbClr val="333333"/>
            </a:solidFill>
            <a:prstDash val="solid"/>
          </a:ln>
        </p:spPr>
        <p:txBody>
          <a:bodyPr/>
          <a:lstStyle/>
          <a:p>
            <a:endParaRPr lang="zh-CN" altLang="en-US" sz="2800"/>
          </a:p>
        </p:txBody>
      </p:sp>
      <p:sp>
        <p:nvSpPr>
          <p:cNvPr id="17" name="Text 15">
            <a:extLst>
              <a:ext uri="{FF2B5EF4-FFF2-40B4-BE49-F238E27FC236}">
                <a16:creationId xmlns:a16="http://schemas.microsoft.com/office/drawing/2014/main" id="{5DA2E366-8C43-3F82-A0EC-882916030396}"/>
              </a:ext>
            </a:extLst>
          </p:cNvPr>
          <p:cNvSpPr/>
          <p:nvPr/>
        </p:nvSpPr>
        <p:spPr>
          <a:xfrm>
            <a:off x="4601796" y="1507744"/>
            <a:ext cx="3159086" cy="533988"/>
          </a:xfrm>
          <a:prstGeom prst="rect">
            <a:avLst/>
          </a:prstGeom>
          <a:noFill/>
          <a:ln/>
        </p:spPr>
        <p:txBody>
          <a:bodyPr wrap="square" lIns="0" tIns="0" rIns="0" bIns="0" rtlCol="0" anchor="ctr"/>
          <a:lstStyle/>
          <a:p>
            <a:pPr marL="0" indent="0">
              <a:buNone/>
            </a:pPr>
            <a:r>
              <a:rPr lang="en-US" sz="1600" b="1" dirty="0">
                <a:solidFill>
                  <a:srgbClr val="FFFFFF"/>
                </a:solidFill>
              </a:rPr>
              <a:t>Known Limitations</a:t>
            </a:r>
            <a:endParaRPr lang="en-US" sz="1600" dirty="0"/>
          </a:p>
        </p:txBody>
      </p:sp>
      <p:sp>
        <p:nvSpPr>
          <p:cNvPr id="18" name="Shape 16">
            <a:extLst>
              <a:ext uri="{FF2B5EF4-FFF2-40B4-BE49-F238E27FC236}">
                <a16:creationId xmlns:a16="http://schemas.microsoft.com/office/drawing/2014/main" id="{0BD43162-6716-A6DA-26D4-C91B3BC561D9}"/>
              </a:ext>
            </a:extLst>
          </p:cNvPr>
          <p:cNvSpPr/>
          <p:nvPr/>
        </p:nvSpPr>
        <p:spPr>
          <a:xfrm>
            <a:off x="4601796" y="2368327"/>
            <a:ext cx="203085" cy="192235"/>
          </a:xfrm>
          <a:prstGeom prst="ellipse">
            <a:avLst/>
          </a:prstGeom>
          <a:solidFill>
            <a:srgbClr val="F4A261"/>
          </a:solidFill>
          <a:ln w="12700">
            <a:solidFill>
              <a:srgbClr val="333333"/>
            </a:solidFill>
            <a:prstDash val="solid"/>
          </a:ln>
        </p:spPr>
        <p:txBody>
          <a:bodyPr/>
          <a:lstStyle/>
          <a:p>
            <a:endParaRPr lang="zh-CN" altLang="en-US" sz="3200"/>
          </a:p>
        </p:txBody>
      </p:sp>
      <p:sp>
        <p:nvSpPr>
          <p:cNvPr id="19" name="Text 17">
            <a:extLst>
              <a:ext uri="{FF2B5EF4-FFF2-40B4-BE49-F238E27FC236}">
                <a16:creationId xmlns:a16="http://schemas.microsoft.com/office/drawing/2014/main" id="{7984930C-F335-4D45-DBD1-F4150902F5EC}"/>
              </a:ext>
            </a:extLst>
          </p:cNvPr>
          <p:cNvSpPr/>
          <p:nvPr/>
        </p:nvSpPr>
        <p:spPr>
          <a:xfrm>
            <a:off x="4848685" y="2313463"/>
            <a:ext cx="2764200" cy="726223"/>
          </a:xfrm>
          <a:prstGeom prst="rect">
            <a:avLst/>
          </a:prstGeom>
          <a:noFill/>
          <a:ln/>
        </p:spPr>
        <p:txBody>
          <a:bodyPr wrap="square" lIns="0" tIns="0" rIns="0" bIns="0" rtlCol="0" anchor="t"/>
          <a:lstStyle/>
          <a:p>
            <a:pPr marL="0" indent="0">
              <a:buNone/>
            </a:pPr>
            <a:r>
              <a:rPr lang="en-US" sz="1200" dirty="0">
                <a:solidFill>
                  <a:srgbClr val="1C3144"/>
                </a:solidFill>
              </a:rPr>
              <a:t>RF regression-to-mean: underestimates very high SIF (&gt; 0.8 mW m⁻² sr⁻¹ nm⁻¹)</a:t>
            </a:r>
            <a:endParaRPr lang="en-US" sz="1200" dirty="0"/>
          </a:p>
        </p:txBody>
      </p:sp>
      <p:sp>
        <p:nvSpPr>
          <p:cNvPr id="20" name="Shape 18">
            <a:extLst>
              <a:ext uri="{FF2B5EF4-FFF2-40B4-BE49-F238E27FC236}">
                <a16:creationId xmlns:a16="http://schemas.microsoft.com/office/drawing/2014/main" id="{5F85BFEA-2282-CF86-F5E9-041B54E9CEAD}"/>
              </a:ext>
            </a:extLst>
          </p:cNvPr>
          <p:cNvSpPr/>
          <p:nvPr/>
        </p:nvSpPr>
        <p:spPr>
          <a:xfrm>
            <a:off x="4601796" y="3081559"/>
            <a:ext cx="203085" cy="192235"/>
          </a:xfrm>
          <a:prstGeom prst="ellipse">
            <a:avLst/>
          </a:prstGeom>
          <a:solidFill>
            <a:srgbClr val="F4A261"/>
          </a:solidFill>
          <a:ln w="12700">
            <a:solidFill>
              <a:srgbClr val="333333"/>
            </a:solidFill>
            <a:prstDash val="solid"/>
          </a:ln>
        </p:spPr>
        <p:txBody>
          <a:bodyPr/>
          <a:lstStyle/>
          <a:p>
            <a:endParaRPr lang="zh-CN" altLang="en-US" sz="3200"/>
          </a:p>
        </p:txBody>
      </p:sp>
      <p:sp>
        <p:nvSpPr>
          <p:cNvPr id="21" name="Text 19">
            <a:extLst>
              <a:ext uri="{FF2B5EF4-FFF2-40B4-BE49-F238E27FC236}">
                <a16:creationId xmlns:a16="http://schemas.microsoft.com/office/drawing/2014/main" id="{8ED2931A-0F27-EEF8-92F8-3265D433D568}"/>
              </a:ext>
            </a:extLst>
          </p:cNvPr>
          <p:cNvSpPr/>
          <p:nvPr/>
        </p:nvSpPr>
        <p:spPr>
          <a:xfrm>
            <a:off x="4848685" y="3026695"/>
            <a:ext cx="2764200" cy="726223"/>
          </a:xfrm>
          <a:prstGeom prst="rect">
            <a:avLst/>
          </a:prstGeom>
          <a:noFill/>
          <a:ln/>
        </p:spPr>
        <p:txBody>
          <a:bodyPr wrap="square" lIns="0" tIns="0" rIns="0" bIns="0" rtlCol="0" anchor="t"/>
          <a:lstStyle/>
          <a:p>
            <a:pPr marL="0" indent="0">
              <a:buNone/>
            </a:pPr>
            <a:r>
              <a:rPr lang="en-US" sz="1200" dirty="0">
                <a:solidFill>
                  <a:srgbClr val="1C3144"/>
                </a:solidFill>
              </a:rPr>
              <a:t>Training limited to Europe: potential bias in tropical &amp; arid extrapolation</a:t>
            </a:r>
            <a:endParaRPr lang="en-US" sz="1200" dirty="0"/>
          </a:p>
        </p:txBody>
      </p:sp>
      <p:sp>
        <p:nvSpPr>
          <p:cNvPr id="22" name="Shape 20">
            <a:extLst>
              <a:ext uri="{FF2B5EF4-FFF2-40B4-BE49-F238E27FC236}">
                <a16:creationId xmlns:a16="http://schemas.microsoft.com/office/drawing/2014/main" id="{CB0FC8D6-DCCF-C0DD-4C66-A84D782EA30F}"/>
              </a:ext>
            </a:extLst>
          </p:cNvPr>
          <p:cNvSpPr/>
          <p:nvPr/>
        </p:nvSpPr>
        <p:spPr>
          <a:xfrm>
            <a:off x="4601796" y="3794791"/>
            <a:ext cx="203085" cy="192235"/>
          </a:xfrm>
          <a:prstGeom prst="ellipse">
            <a:avLst/>
          </a:prstGeom>
          <a:solidFill>
            <a:srgbClr val="F4A261"/>
          </a:solidFill>
          <a:ln w="12700">
            <a:solidFill>
              <a:srgbClr val="333333"/>
            </a:solidFill>
            <a:prstDash val="solid"/>
          </a:ln>
        </p:spPr>
        <p:txBody>
          <a:bodyPr/>
          <a:lstStyle/>
          <a:p>
            <a:endParaRPr lang="zh-CN" altLang="en-US" sz="3200"/>
          </a:p>
        </p:txBody>
      </p:sp>
      <p:sp>
        <p:nvSpPr>
          <p:cNvPr id="23" name="Text 21">
            <a:extLst>
              <a:ext uri="{FF2B5EF4-FFF2-40B4-BE49-F238E27FC236}">
                <a16:creationId xmlns:a16="http://schemas.microsoft.com/office/drawing/2014/main" id="{D9CCD739-AEB1-094A-2D74-A73730FF6E93}"/>
              </a:ext>
            </a:extLst>
          </p:cNvPr>
          <p:cNvSpPr/>
          <p:nvPr/>
        </p:nvSpPr>
        <p:spPr>
          <a:xfrm>
            <a:off x="4848685" y="3739927"/>
            <a:ext cx="2764200" cy="726223"/>
          </a:xfrm>
          <a:prstGeom prst="rect">
            <a:avLst/>
          </a:prstGeom>
          <a:noFill/>
          <a:ln/>
        </p:spPr>
        <p:txBody>
          <a:bodyPr wrap="square" lIns="0" tIns="0" rIns="0" bIns="0" rtlCol="0" anchor="t"/>
          <a:lstStyle/>
          <a:p>
            <a:pPr marL="0" indent="0">
              <a:buNone/>
            </a:pPr>
            <a:r>
              <a:rPr lang="en-US" sz="1200" dirty="0">
                <a:solidFill>
                  <a:srgbClr val="1C3144"/>
                </a:solidFill>
              </a:rPr>
              <a:t>Inherits TROPOSIF₇₄₃ 743–758 nm window; no full spectrum </a:t>
            </a:r>
            <a:endParaRPr lang="en-US" sz="1200" dirty="0"/>
          </a:p>
        </p:txBody>
      </p:sp>
      <p:sp>
        <p:nvSpPr>
          <p:cNvPr id="24" name="Shape 22">
            <a:extLst>
              <a:ext uri="{FF2B5EF4-FFF2-40B4-BE49-F238E27FC236}">
                <a16:creationId xmlns:a16="http://schemas.microsoft.com/office/drawing/2014/main" id="{A3F1C5A0-1830-1699-7D0E-D8333D1BF5A8}"/>
              </a:ext>
            </a:extLst>
          </p:cNvPr>
          <p:cNvSpPr/>
          <p:nvPr/>
        </p:nvSpPr>
        <p:spPr>
          <a:xfrm>
            <a:off x="4601796" y="4508023"/>
            <a:ext cx="203085" cy="192235"/>
          </a:xfrm>
          <a:prstGeom prst="ellipse">
            <a:avLst/>
          </a:prstGeom>
          <a:solidFill>
            <a:srgbClr val="F4A261"/>
          </a:solidFill>
          <a:ln w="12700">
            <a:solidFill>
              <a:srgbClr val="333333"/>
            </a:solidFill>
            <a:prstDash val="solid"/>
          </a:ln>
        </p:spPr>
        <p:txBody>
          <a:bodyPr/>
          <a:lstStyle/>
          <a:p>
            <a:endParaRPr lang="zh-CN" altLang="en-US" sz="3200"/>
          </a:p>
        </p:txBody>
      </p:sp>
      <p:sp>
        <p:nvSpPr>
          <p:cNvPr id="25" name="Text 23">
            <a:extLst>
              <a:ext uri="{FF2B5EF4-FFF2-40B4-BE49-F238E27FC236}">
                <a16:creationId xmlns:a16="http://schemas.microsoft.com/office/drawing/2014/main" id="{36483912-5DB3-60BC-97A7-0DB20983160D}"/>
              </a:ext>
            </a:extLst>
          </p:cNvPr>
          <p:cNvSpPr/>
          <p:nvPr/>
        </p:nvSpPr>
        <p:spPr>
          <a:xfrm>
            <a:off x="4848685" y="4453159"/>
            <a:ext cx="2764200" cy="726223"/>
          </a:xfrm>
          <a:prstGeom prst="rect">
            <a:avLst/>
          </a:prstGeom>
          <a:noFill/>
          <a:ln/>
        </p:spPr>
        <p:txBody>
          <a:bodyPr wrap="square" lIns="0" tIns="0" rIns="0" bIns="0" rtlCol="0" anchor="t"/>
          <a:lstStyle/>
          <a:p>
            <a:pPr marL="0" indent="0">
              <a:buNone/>
            </a:pPr>
            <a:r>
              <a:rPr lang="en-US" sz="1200" dirty="0">
                <a:solidFill>
                  <a:srgbClr val="1C3144"/>
                </a:solidFill>
              </a:rPr>
              <a:t>S3 data quality on GEE degraded post-2021, limiting temporal continuity</a:t>
            </a:r>
            <a:endParaRPr lang="en-US" sz="1200" dirty="0"/>
          </a:p>
        </p:txBody>
      </p:sp>
      <p:sp>
        <p:nvSpPr>
          <p:cNvPr id="26" name="Shape 24">
            <a:extLst>
              <a:ext uri="{FF2B5EF4-FFF2-40B4-BE49-F238E27FC236}">
                <a16:creationId xmlns:a16="http://schemas.microsoft.com/office/drawing/2014/main" id="{D51E662F-B30D-758D-5E5C-37CEA7F23AB2}"/>
              </a:ext>
            </a:extLst>
          </p:cNvPr>
          <p:cNvSpPr/>
          <p:nvPr/>
        </p:nvSpPr>
        <p:spPr>
          <a:xfrm>
            <a:off x="8479992" y="1507744"/>
            <a:ext cx="3204627" cy="4699092"/>
          </a:xfrm>
          <a:prstGeom prst="rect">
            <a:avLst/>
          </a:prstGeom>
          <a:solidFill>
            <a:srgbClr val="FFFFFF"/>
          </a:solidFill>
          <a:ln/>
          <a:effectLst>
            <a:outerShdw blurRad="101600" dist="38100" dir="8100000" algn="bl" rotWithShape="0">
              <a:srgbClr val="000000">
                <a:alpha val="10000"/>
              </a:srgbClr>
            </a:outerShdw>
          </a:effectLst>
        </p:spPr>
        <p:txBody>
          <a:bodyPr/>
          <a:lstStyle/>
          <a:p>
            <a:endParaRPr lang="zh-CN" altLang="en-US" sz="3200"/>
          </a:p>
        </p:txBody>
      </p:sp>
      <p:sp>
        <p:nvSpPr>
          <p:cNvPr id="27" name="Shape 25">
            <a:extLst>
              <a:ext uri="{FF2B5EF4-FFF2-40B4-BE49-F238E27FC236}">
                <a16:creationId xmlns:a16="http://schemas.microsoft.com/office/drawing/2014/main" id="{9FFBC608-6826-815B-CADB-87B312678678}"/>
              </a:ext>
            </a:extLst>
          </p:cNvPr>
          <p:cNvSpPr/>
          <p:nvPr/>
        </p:nvSpPr>
        <p:spPr>
          <a:xfrm>
            <a:off x="8479992" y="1507743"/>
            <a:ext cx="3204627" cy="533987"/>
          </a:xfrm>
          <a:prstGeom prst="rect">
            <a:avLst/>
          </a:prstGeom>
          <a:solidFill>
            <a:srgbClr val="52B788"/>
          </a:solidFill>
          <a:ln w="12700">
            <a:solidFill>
              <a:srgbClr val="333333"/>
            </a:solidFill>
            <a:prstDash val="solid"/>
          </a:ln>
        </p:spPr>
        <p:txBody>
          <a:bodyPr/>
          <a:lstStyle/>
          <a:p>
            <a:endParaRPr lang="zh-CN" altLang="en-US" sz="2800"/>
          </a:p>
        </p:txBody>
      </p:sp>
      <p:sp>
        <p:nvSpPr>
          <p:cNvPr id="28" name="Text 26">
            <a:extLst>
              <a:ext uri="{FF2B5EF4-FFF2-40B4-BE49-F238E27FC236}">
                <a16:creationId xmlns:a16="http://schemas.microsoft.com/office/drawing/2014/main" id="{D914B9A3-483F-7D87-C66A-E9C95CBA0DEE}"/>
              </a:ext>
            </a:extLst>
          </p:cNvPr>
          <p:cNvSpPr/>
          <p:nvPr/>
        </p:nvSpPr>
        <p:spPr>
          <a:xfrm>
            <a:off x="8571432" y="1507743"/>
            <a:ext cx="2990985" cy="533987"/>
          </a:xfrm>
          <a:prstGeom prst="rect">
            <a:avLst/>
          </a:prstGeom>
          <a:noFill/>
          <a:ln/>
        </p:spPr>
        <p:txBody>
          <a:bodyPr wrap="square" lIns="0" tIns="0" rIns="0" bIns="0" rtlCol="0" anchor="ctr"/>
          <a:lstStyle/>
          <a:p>
            <a:pPr marL="0" indent="0">
              <a:buNone/>
            </a:pPr>
            <a:r>
              <a:rPr lang="en-US" sz="1600" b="1" dirty="0">
                <a:solidFill>
                  <a:srgbClr val="FFFFFF"/>
                </a:solidFill>
              </a:rPr>
              <a:t>Future Work</a:t>
            </a:r>
            <a:endParaRPr lang="en-US" sz="1600" dirty="0"/>
          </a:p>
        </p:txBody>
      </p:sp>
      <p:sp>
        <p:nvSpPr>
          <p:cNvPr id="29" name="Shape 27">
            <a:extLst>
              <a:ext uri="{FF2B5EF4-FFF2-40B4-BE49-F238E27FC236}">
                <a16:creationId xmlns:a16="http://schemas.microsoft.com/office/drawing/2014/main" id="{0EDEB424-E059-B3C5-E117-564D5B87DEE1}"/>
              </a:ext>
            </a:extLst>
          </p:cNvPr>
          <p:cNvSpPr/>
          <p:nvPr/>
        </p:nvSpPr>
        <p:spPr>
          <a:xfrm>
            <a:off x="8698416" y="2368327"/>
            <a:ext cx="192278" cy="192236"/>
          </a:xfrm>
          <a:prstGeom prst="ellipse">
            <a:avLst/>
          </a:prstGeom>
          <a:solidFill>
            <a:srgbClr val="52B788"/>
          </a:solidFill>
          <a:ln w="12700">
            <a:solidFill>
              <a:srgbClr val="333333"/>
            </a:solidFill>
            <a:prstDash val="solid"/>
          </a:ln>
        </p:spPr>
        <p:txBody>
          <a:bodyPr/>
          <a:lstStyle/>
          <a:p>
            <a:endParaRPr lang="zh-CN" altLang="en-US" sz="3200"/>
          </a:p>
        </p:txBody>
      </p:sp>
      <p:sp>
        <p:nvSpPr>
          <p:cNvPr id="30" name="Text 28">
            <a:extLst>
              <a:ext uri="{FF2B5EF4-FFF2-40B4-BE49-F238E27FC236}">
                <a16:creationId xmlns:a16="http://schemas.microsoft.com/office/drawing/2014/main" id="{ABD01863-59F0-EB9E-F21C-89E9C0EFDE03}"/>
              </a:ext>
            </a:extLst>
          </p:cNvPr>
          <p:cNvSpPr/>
          <p:nvPr/>
        </p:nvSpPr>
        <p:spPr>
          <a:xfrm>
            <a:off x="8945305" y="2313463"/>
            <a:ext cx="2617112" cy="726223"/>
          </a:xfrm>
          <a:prstGeom prst="rect">
            <a:avLst/>
          </a:prstGeom>
          <a:noFill/>
          <a:ln/>
        </p:spPr>
        <p:txBody>
          <a:bodyPr wrap="square" lIns="0" tIns="0" rIns="0" bIns="0" rtlCol="0" anchor="t"/>
          <a:lstStyle/>
          <a:p>
            <a:pPr marL="0" indent="0">
              <a:buNone/>
            </a:pPr>
            <a:r>
              <a:rPr lang="en-US" sz="1200" dirty="0">
                <a:solidFill>
                  <a:srgbClr val="1C3144"/>
                </a:solidFill>
              </a:rPr>
              <a:t>Extend to full-spectrum SIF </a:t>
            </a:r>
            <a:endParaRPr lang="en-US" sz="1200" dirty="0"/>
          </a:p>
        </p:txBody>
      </p:sp>
      <p:sp>
        <p:nvSpPr>
          <p:cNvPr id="33" name="Shape 31">
            <a:extLst>
              <a:ext uri="{FF2B5EF4-FFF2-40B4-BE49-F238E27FC236}">
                <a16:creationId xmlns:a16="http://schemas.microsoft.com/office/drawing/2014/main" id="{B47D2A9F-2188-BEE8-E026-822CEBCFFF56}"/>
              </a:ext>
            </a:extLst>
          </p:cNvPr>
          <p:cNvSpPr/>
          <p:nvPr/>
        </p:nvSpPr>
        <p:spPr>
          <a:xfrm>
            <a:off x="8703371" y="2773776"/>
            <a:ext cx="192278" cy="192236"/>
          </a:xfrm>
          <a:prstGeom prst="ellipse">
            <a:avLst/>
          </a:prstGeom>
          <a:solidFill>
            <a:srgbClr val="52B788"/>
          </a:solidFill>
          <a:ln w="12700">
            <a:solidFill>
              <a:srgbClr val="333333"/>
            </a:solidFill>
            <a:prstDash val="solid"/>
          </a:ln>
        </p:spPr>
        <p:txBody>
          <a:bodyPr/>
          <a:lstStyle/>
          <a:p>
            <a:endParaRPr lang="zh-CN" altLang="en-US" sz="3200"/>
          </a:p>
        </p:txBody>
      </p:sp>
      <p:sp>
        <p:nvSpPr>
          <p:cNvPr id="34" name="Text 32">
            <a:extLst>
              <a:ext uri="{FF2B5EF4-FFF2-40B4-BE49-F238E27FC236}">
                <a16:creationId xmlns:a16="http://schemas.microsoft.com/office/drawing/2014/main" id="{B16B99D5-F9B1-262B-D5DD-C42DF433D442}"/>
              </a:ext>
            </a:extLst>
          </p:cNvPr>
          <p:cNvSpPr/>
          <p:nvPr/>
        </p:nvSpPr>
        <p:spPr>
          <a:xfrm>
            <a:off x="8945305" y="2716939"/>
            <a:ext cx="2617112" cy="726223"/>
          </a:xfrm>
          <a:prstGeom prst="rect">
            <a:avLst/>
          </a:prstGeom>
          <a:noFill/>
          <a:ln/>
        </p:spPr>
        <p:txBody>
          <a:bodyPr wrap="square" lIns="0" tIns="0" rIns="0" bIns="0" rtlCol="0" anchor="t"/>
          <a:lstStyle/>
          <a:p>
            <a:pPr marL="0" indent="0">
              <a:buNone/>
            </a:pPr>
            <a:r>
              <a:rPr lang="en-US" sz="1200" dirty="0" err="1">
                <a:solidFill>
                  <a:srgbClr val="1C3144"/>
                </a:solidFill>
              </a:rPr>
              <a:t>OpenEO</a:t>
            </a:r>
            <a:r>
              <a:rPr lang="en-US" sz="1200" dirty="0">
                <a:solidFill>
                  <a:srgbClr val="1C3144"/>
                </a:solidFill>
              </a:rPr>
              <a:t> / CDSE for greater transparency &amp; reproducibility</a:t>
            </a:r>
            <a:endParaRPr lang="en-US" sz="1200" dirty="0"/>
          </a:p>
        </p:txBody>
      </p:sp>
      <p:sp>
        <p:nvSpPr>
          <p:cNvPr id="35" name="Shape 33">
            <a:extLst>
              <a:ext uri="{FF2B5EF4-FFF2-40B4-BE49-F238E27FC236}">
                <a16:creationId xmlns:a16="http://schemas.microsoft.com/office/drawing/2014/main" id="{2B30B045-9FA9-A0B8-707A-577A6D609AE0}"/>
              </a:ext>
            </a:extLst>
          </p:cNvPr>
          <p:cNvSpPr/>
          <p:nvPr/>
        </p:nvSpPr>
        <p:spPr>
          <a:xfrm>
            <a:off x="8698906" y="3250926"/>
            <a:ext cx="192278" cy="192236"/>
          </a:xfrm>
          <a:prstGeom prst="ellipse">
            <a:avLst/>
          </a:prstGeom>
          <a:solidFill>
            <a:srgbClr val="52B788"/>
          </a:solidFill>
          <a:ln w="12700">
            <a:solidFill>
              <a:srgbClr val="333333"/>
            </a:solidFill>
            <a:prstDash val="solid"/>
          </a:ln>
        </p:spPr>
        <p:txBody>
          <a:bodyPr/>
          <a:lstStyle/>
          <a:p>
            <a:endParaRPr lang="zh-CN" altLang="en-US" sz="3200"/>
          </a:p>
        </p:txBody>
      </p:sp>
      <p:sp>
        <p:nvSpPr>
          <p:cNvPr id="36" name="Text 34">
            <a:extLst>
              <a:ext uri="{FF2B5EF4-FFF2-40B4-BE49-F238E27FC236}">
                <a16:creationId xmlns:a16="http://schemas.microsoft.com/office/drawing/2014/main" id="{636FC44A-3F3C-8A57-8317-7E5E06CCEC0F}"/>
              </a:ext>
            </a:extLst>
          </p:cNvPr>
          <p:cNvSpPr/>
          <p:nvPr/>
        </p:nvSpPr>
        <p:spPr>
          <a:xfrm>
            <a:off x="8945305" y="3195883"/>
            <a:ext cx="2617112" cy="595869"/>
          </a:xfrm>
          <a:prstGeom prst="rect">
            <a:avLst/>
          </a:prstGeom>
          <a:noFill/>
          <a:ln/>
        </p:spPr>
        <p:txBody>
          <a:bodyPr wrap="square" lIns="0" tIns="0" rIns="0" bIns="0" rtlCol="0" anchor="t"/>
          <a:lstStyle/>
          <a:p>
            <a:pPr marL="0" indent="0">
              <a:buNone/>
            </a:pPr>
            <a:r>
              <a:rPr lang="en-US" sz="1200" dirty="0">
                <a:solidFill>
                  <a:srgbClr val="1C3144"/>
                </a:solidFill>
              </a:rPr>
              <a:t>Synergistic integration with ESA FLEX data (launch 2026)</a:t>
            </a:r>
            <a:endParaRPr lang="en-US" sz="1200" dirty="0"/>
          </a:p>
        </p:txBody>
      </p:sp>
    </p:spTree>
    <p:extLst>
      <p:ext uri="{BB962C8B-B14F-4D97-AF65-F5344CB8AC3E}">
        <p14:creationId xmlns:p14="http://schemas.microsoft.com/office/powerpoint/2010/main" val="336132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CA15-B837-EEE2-8293-8C74808D36F1}"/>
              </a:ext>
            </a:extLst>
          </p:cNvPr>
          <p:cNvSpPr>
            <a:spLocks noGrp="1"/>
          </p:cNvSpPr>
          <p:nvPr>
            <p:ph type="title"/>
          </p:nvPr>
        </p:nvSpPr>
        <p:spPr>
          <a:xfrm>
            <a:off x="216000" y="234714"/>
            <a:ext cx="10108800" cy="584775"/>
          </a:xfrm>
        </p:spPr>
        <p:txBody>
          <a:bodyPr/>
          <a:lstStyle/>
          <a:p>
            <a:r>
              <a:rPr lang="en-US" altLang="zh-CN" sz="3200" dirty="0">
                <a:solidFill>
                  <a:srgbClr val="F5C842"/>
                </a:solidFill>
                <a:latin typeface="Georgia" pitchFamily="34" charset="0"/>
                <a:ea typeface="Georgia" pitchFamily="34" charset="-122"/>
                <a:cs typeface="Georgia" pitchFamily="34" charset="-120"/>
              </a:rPr>
              <a:t>Conclusions</a:t>
            </a:r>
            <a:endParaRPr lang="zh-CN" altLang="en-US" dirty="0"/>
          </a:p>
        </p:txBody>
      </p:sp>
      <p:sp>
        <p:nvSpPr>
          <p:cNvPr id="4" name="Shape 3">
            <a:extLst>
              <a:ext uri="{FF2B5EF4-FFF2-40B4-BE49-F238E27FC236}">
                <a16:creationId xmlns:a16="http://schemas.microsoft.com/office/drawing/2014/main" id="{1E4BBA02-E077-F8C7-E68E-6918FEAA04B5}"/>
              </a:ext>
            </a:extLst>
          </p:cNvPr>
          <p:cNvSpPr/>
          <p:nvPr/>
        </p:nvSpPr>
        <p:spPr>
          <a:xfrm>
            <a:off x="330418" y="1279783"/>
            <a:ext cx="536118" cy="506931"/>
          </a:xfrm>
          <a:prstGeom prst="ellipse">
            <a:avLst/>
          </a:prstGeom>
          <a:solidFill>
            <a:srgbClr val="F5C842"/>
          </a:solidFill>
          <a:ln w="12700">
            <a:solidFill>
              <a:srgbClr val="F5C842"/>
            </a:solidFill>
            <a:prstDash val="solid"/>
          </a:ln>
        </p:spPr>
        <p:txBody>
          <a:bodyPr/>
          <a:lstStyle/>
          <a:p>
            <a:pPr algn="ctr"/>
            <a:endParaRPr lang="zh-CN" altLang="en-US" sz="3600">
              <a:solidFill>
                <a:schemeClr val="accent6">
                  <a:lumMod val="10000"/>
                </a:schemeClr>
              </a:solidFill>
              <a:latin typeface="+mj-lt"/>
            </a:endParaRPr>
          </a:p>
        </p:txBody>
      </p:sp>
      <p:sp>
        <p:nvSpPr>
          <p:cNvPr id="5" name="Text 4">
            <a:extLst>
              <a:ext uri="{FF2B5EF4-FFF2-40B4-BE49-F238E27FC236}">
                <a16:creationId xmlns:a16="http://schemas.microsoft.com/office/drawing/2014/main" id="{E20E34CE-3D69-3A8D-AAC7-DE4D8E6B1E9B}"/>
              </a:ext>
            </a:extLst>
          </p:cNvPr>
          <p:cNvSpPr/>
          <p:nvPr/>
        </p:nvSpPr>
        <p:spPr>
          <a:xfrm>
            <a:off x="330418" y="1264691"/>
            <a:ext cx="536118" cy="506931"/>
          </a:xfrm>
          <a:prstGeom prst="rect">
            <a:avLst/>
          </a:prstGeom>
          <a:noFill/>
          <a:ln/>
        </p:spPr>
        <p:txBody>
          <a:bodyPr wrap="square" rtlCol="0" anchor="ctr"/>
          <a:lstStyle/>
          <a:p>
            <a:pPr marL="0" indent="0" algn="ctr">
              <a:buNone/>
            </a:pPr>
            <a:r>
              <a:rPr lang="en-US" sz="2800" b="1" dirty="0">
                <a:solidFill>
                  <a:schemeClr val="accent6">
                    <a:lumMod val="10000"/>
                  </a:schemeClr>
                </a:solidFill>
                <a:latin typeface="+mj-lt"/>
                <a:ea typeface="Georgia" pitchFamily="34" charset="-122"/>
                <a:cs typeface="Georgia" pitchFamily="34" charset="-120"/>
              </a:rPr>
              <a:t>1</a:t>
            </a:r>
            <a:endParaRPr lang="en-US" sz="2800" dirty="0">
              <a:solidFill>
                <a:schemeClr val="accent6">
                  <a:lumMod val="10000"/>
                </a:schemeClr>
              </a:solidFill>
              <a:latin typeface="+mj-lt"/>
            </a:endParaRPr>
          </a:p>
        </p:txBody>
      </p:sp>
      <p:sp>
        <p:nvSpPr>
          <p:cNvPr id="6" name="Text 5">
            <a:extLst>
              <a:ext uri="{FF2B5EF4-FFF2-40B4-BE49-F238E27FC236}">
                <a16:creationId xmlns:a16="http://schemas.microsoft.com/office/drawing/2014/main" id="{37864C93-BA8B-2AAE-00DD-50B04D587565}"/>
              </a:ext>
            </a:extLst>
          </p:cNvPr>
          <p:cNvSpPr/>
          <p:nvPr/>
        </p:nvSpPr>
        <p:spPr>
          <a:xfrm>
            <a:off x="978250" y="1265288"/>
            <a:ext cx="5876271" cy="790963"/>
          </a:xfrm>
          <a:prstGeom prst="rect">
            <a:avLst/>
          </a:prstGeom>
          <a:noFill/>
          <a:ln/>
        </p:spPr>
        <p:txBody>
          <a:bodyPr wrap="square" rtlCol="0" anchor="ctr"/>
          <a:lstStyle/>
          <a:p>
            <a:pPr marL="0" indent="0" algn="just">
              <a:buNone/>
            </a:pPr>
            <a:r>
              <a:rPr lang="en-US" sz="2000" dirty="0">
                <a:solidFill>
                  <a:schemeClr val="accent6">
                    <a:lumMod val="10000"/>
                  </a:schemeClr>
                </a:solidFill>
                <a:latin typeface="Calibri" pitchFamily="34" charset="0"/>
                <a:ea typeface="Calibri" pitchFamily="34" charset="-122"/>
                <a:cs typeface="Calibri" pitchFamily="34" charset="-120"/>
              </a:rPr>
              <a:t>First global 300 m, 4-day SIF product (S3-SIF₇₄₃) derived from Sentinel-3 OLCI via Random Forest on Google Earth Engine — operational 2016–</a:t>
            </a:r>
            <a:r>
              <a:rPr lang="en-US" altLang="zh-CN" sz="2000" dirty="0">
                <a:solidFill>
                  <a:schemeClr val="accent6">
                    <a:lumMod val="10000"/>
                  </a:schemeClr>
                </a:solidFill>
                <a:latin typeface="Calibri" pitchFamily="34" charset="0"/>
                <a:ea typeface="Calibri" pitchFamily="34" charset="-122"/>
                <a:cs typeface="Calibri" pitchFamily="34" charset="-120"/>
              </a:rPr>
              <a:t>present</a:t>
            </a:r>
            <a:endParaRPr lang="en-US" sz="2000" dirty="0">
              <a:solidFill>
                <a:schemeClr val="accent6">
                  <a:lumMod val="10000"/>
                </a:schemeClr>
              </a:solidFill>
            </a:endParaRPr>
          </a:p>
        </p:txBody>
      </p:sp>
      <p:sp>
        <p:nvSpPr>
          <p:cNvPr id="7" name="Shape 6">
            <a:extLst>
              <a:ext uri="{FF2B5EF4-FFF2-40B4-BE49-F238E27FC236}">
                <a16:creationId xmlns:a16="http://schemas.microsoft.com/office/drawing/2014/main" id="{BC079B4F-7D66-9AE0-CA9A-9C044EDBAA58}"/>
              </a:ext>
            </a:extLst>
          </p:cNvPr>
          <p:cNvSpPr/>
          <p:nvPr/>
        </p:nvSpPr>
        <p:spPr>
          <a:xfrm>
            <a:off x="311081" y="2346740"/>
            <a:ext cx="536118" cy="506931"/>
          </a:xfrm>
          <a:prstGeom prst="ellipse">
            <a:avLst/>
          </a:prstGeom>
          <a:solidFill>
            <a:srgbClr val="F5C842"/>
          </a:solidFill>
          <a:ln w="12700">
            <a:solidFill>
              <a:srgbClr val="F5C842"/>
            </a:solidFill>
            <a:prstDash val="solid"/>
          </a:ln>
        </p:spPr>
        <p:txBody>
          <a:bodyPr/>
          <a:lstStyle/>
          <a:p>
            <a:pPr algn="ctr"/>
            <a:endParaRPr lang="zh-CN" altLang="en-US" sz="3600">
              <a:solidFill>
                <a:schemeClr val="accent6">
                  <a:lumMod val="10000"/>
                </a:schemeClr>
              </a:solidFill>
              <a:latin typeface="+mj-lt"/>
            </a:endParaRPr>
          </a:p>
        </p:txBody>
      </p:sp>
      <p:sp>
        <p:nvSpPr>
          <p:cNvPr id="8" name="Text 7">
            <a:extLst>
              <a:ext uri="{FF2B5EF4-FFF2-40B4-BE49-F238E27FC236}">
                <a16:creationId xmlns:a16="http://schemas.microsoft.com/office/drawing/2014/main" id="{40615AC3-DB8F-ED60-C5FE-333A95246D0F}"/>
              </a:ext>
            </a:extLst>
          </p:cNvPr>
          <p:cNvSpPr/>
          <p:nvPr/>
        </p:nvSpPr>
        <p:spPr>
          <a:xfrm>
            <a:off x="311081" y="2346740"/>
            <a:ext cx="536118" cy="506931"/>
          </a:xfrm>
          <a:prstGeom prst="rect">
            <a:avLst/>
          </a:prstGeom>
          <a:noFill/>
          <a:ln/>
        </p:spPr>
        <p:txBody>
          <a:bodyPr wrap="square" rtlCol="0" anchor="ctr"/>
          <a:lstStyle/>
          <a:p>
            <a:pPr marL="0" indent="0" algn="ctr">
              <a:buNone/>
            </a:pPr>
            <a:r>
              <a:rPr lang="en-US" sz="2800" b="1" dirty="0">
                <a:solidFill>
                  <a:schemeClr val="accent6">
                    <a:lumMod val="10000"/>
                  </a:schemeClr>
                </a:solidFill>
                <a:latin typeface="+mj-lt"/>
                <a:ea typeface="Georgia" pitchFamily="34" charset="-122"/>
                <a:cs typeface="Georgia" pitchFamily="34" charset="-120"/>
              </a:rPr>
              <a:t>2</a:t>
            </a:r>
            <a:endParaRPr lang="en-US" sz="2800" dirty="0">
              <a:solidFill>
                <a:schemeClr val="accent6">
                  <a:lumMod val="10000"/>
                </a:schemeClr>
              </a:solidFill>
              <a:latin typeface="+mj-lt"/>
            </a:endParaRPr>
          </a:p>
        </p:txBody>
      </p:sp>
      <p:sp>
        <p:nvSpPr>
          <p:cNvPr id="9" name="Text 8">
            <a:extLst>
              <a:ext uri="{FF2B5EF4-FFF2-40B4-BE49-F238E27FC236}">
                <a16:creationId xmlns:a16="http://schemas.microsoft.com/office/drawing/2014/main" id="{F7E3008E-E1C0-DC70-EE24-7C8E1FCFF82A}"/>
              </a:ext>
            </a:extLst>
          </p:cNvPr>
          <p:cNvSpPr/>
          <p:nvPr/>
        </p:nvSpPr>
        <p:spPr>
          <a:xfrm>
            <a:off x="978250" y="2304082"/>
            <a:ext cx="5876271" cy="790963"/>
          </a:xfrm>
          <a:prstGeom prst="rect">
            <a:avLst/>
          </a:prstGeom>
          <a:noFill/>
          <a:ln/>
        </p:spPr>
        <p:txBody>
          <a:bodyPr wrap="square" rtlCol="0" anchor="ctr"/>
          <a:lstStyle/>
          <a:p>
            <a:pPr marL="0" indent="0" algn="just">
              <a:buNone/>
            </a:pPr>
            <a:r>
              <a:rPr lang="en-US" sz="2000" dirty="0">
                <a:solidFill>
                  <a:schemeClr val="accent6">
                    <a:lumMod val="10000"/>
                  </a:schemeClr>
                </a:solidFill>
                <a:latin typeface="Calibri" pitchFamily="34" charset="0"/>
                <a:ea typeface="Calibri" pitchFamily="34" charset="-122"/>
                <a:cs typeface="Calibri" pitchFamily="34" charset="-120"/>
              </a:rPr>
              <a:t>Good temporal agreement with ground-based towers across 4 sites and spatial consistency with TROPOSIF₇₄₃</a:t>
            </a:r>
            <a:endParaRPr lang="en-US" sz="2000" dirty="0">
              <a:solidFill>
                <a:schemeClr val="accent6">
                  <a:lumMod val="10000"/>
                </a:schemeClr>
              </a:solidFill>
            </a:endParaRPr>
          </a:p>
        </p:txBody>
      </p:sp>
      <p:sp>
        <p:nvSpPr>
          <p:cNvPr id="12" name="Text 11">
            <a:extLst>
              <a:ext uri="{FF2B5EF4-FFF2-40B4-BE49-F238E27FC236}">
                <a16:creationId xmlns:a16="http://schemas.microsoft.com/office/drawing/2014/main" id="{F2FE20E5-F218-EEAF-CE36-5A560EE3F1CB}"/>
              </a:ext>
            </a:extLst>
          </p:cNvPr>
          <p:cNvSpPr/>
          <p:nvPr/>
        </p:nvSpPr>
        <p:spPr>
          <a:xfrm>
            <a:off x="978250" y="3150997"/>
            <a:ext cx="5876271" cy="599454"/>
          </a:xfrm>
          <a:prstGeom prst="rect">
            <a:avLst/>
          </a:prstGeom>
          <a:noFill/>
          <a:ln/>
        </p:spPr>
        <p:txBody>
          <a:bodyPr wrap="square" rtlCol="0" anchor="ctr"/>
          <a:lstStyle/>
          <a:p>
            <a:pPr marL="0" indent="0" algn="just">
              <a:buNone/>
            </a:pPr>
            <a:r>
              <a:rPr lang="en-US" sz="2000" dirty="0">
                <a:solidFill>
                  <a:schemeClr val="accent6">
                    <a:lumMod val="10000"/>
                  </a:schemeClr>
                </a:solidFill>
                <a:latin typeface="Calibri" pitchFamily="34" charset="0"/>
                <a:ea typeface="Calibri" pitchFamily="34" charset="-122"/>
                <a:cs typeface="Calibri" pitchFamily="34" charset="-120"/>
              </a:rPr>
              <a:t>Resolves sub-kilometer heterogeneity: irrigated croplands, climate boundaries</a:t>
            </a:r>
          </a:p>
        </p:txBody>
      </p:sp>
      <p:sp>
        <p:nvSpPr>
          <p:cNvPr id="13" name="Shape 12">
            <a:extLst>
              <a:ext uri="{FF2B5EF4-FFF2-40B4-BE49-F238E27FC236}">
                <a16:creationId xmlns:a16="http://schemas.microsoft.com/office/drawing/2014/main" id="{411CAE40-0951-3B91-808F-916439093FB8}"/>
              </a:ext>
            </a:extLst>
          </p:cNvPr>
          <p:cNvSpPr/>
          <p:nvPr/>
        </p:nvSpPr>
        <p:spPr>
          <a:xfrm>
            <a:off x="330418" y="3902328"/>
            <a:ext cx="536118" cy="506931"/>
          </a:xfrm>
          <a:prstGeom prst="ellipse">
            <a:avLst/>
          </a:prstGeom>
          <a:solidFill>
            <a:srgbClr val="F5C842"/>
          </a:solidFill>
          <a:ln w="12700">
            <a:solidFill>
              <a:srgbClr val="F5C842"/>
            </a:solidFill>
            <a:prstDash val="solid"/>
          </a:ln>
        </p:spPr>
        <p:txBody>
          <a:bodyPr/>
          <a:lstStyle/>
          <a:p>
            <a:pPr algn="ctr"/>
            <a:endParaRPr lang="zh-CN" altLang="en-US" sz="3600">
              <a:solidFill>
                <a:schemeClr val="accent6">
                  <a:lumMod val="10000"/>
                </a:schemeClr>
              </a:solidFill>
              <a:latin typeface="+mj-lt"/>
            </a:endParaRPr>
          </a:p>
        </p:txBody>
      </p:sp>
      <p:sp>
        <p:nvSpPr>
          <p:cNvPr id="14" name="Text 13">
            <a:extLst>
              <a:ext uri="{FF2B5EF4-FFF2-40B4-BE49-F238E27FC236}">
                <a16:creationId xmlns:a16="http://schemas.microsoft.com/office/drawing/2014/main" id="{A5EAAA85-1B82-250C-1984-AD90B3C0DBFF}"/>
              </a:ext>
            </a:extLst>
          </p:cNvPr>
          <p:cNvSpPr/>
          <p:nvPr/>
        </p:nvSpPr>
        <p:spPr>
          <a:xfrm>
            <a:off x="323812" y="3887236"/>
            <a:ext cx="536118" cy="506931"/>
          </a:xfrm>
          <a:prstGeom prst="rect">
            <a:avLst/>
          </a:prstGeom>
          <a:noFill/>
          <a:ln/>
        </p:spPr>
        <p:txBody>
          <a:bodyPr wrap="square" rtlCol="0" anchor="ctr"/>
          <a:lstStyle/>
          <a:p>
            <a:pPr marL="0" indent="0" algn="ctr">
              <a:buNone/>
            </a:pPr>
            <a:r>
              <a:rPr lang="en-US" sz="2800" b="1" dirty="0">
                <a:solidFill>
                  <a:schemeClr val="accent6">
                    <a:lumMod val="10000"/>
                  </a:schemeClr>
                </a:solidFill>
                <a:latin typeface="+mj-lt"/>
                <a:ea typeface="Georgia" pitchFamily="34" charset="-122"/>
                <a:cs typeface="Georgia" pitchFamily="34" charset="-120"/>
              </a:rPr>
              <a:t>4</a:t>
            </a:r>
            <a:endParaRPr lang="en-US" sz="2800" dirty="0">
              <a:solidFill>
                <a:schemeClr val="accent6">
                  <a:lumMod val="10000"/>
                </a:schemeClr>
              </a:solidFill>
              <a:latin typeface="+mj-lt"/>
            </a:endParaRPr>
          </a:p>
        </p:txBody>
      </p:sp>
      <p:sp>
        <p:nvSpPr>
          <p:cNvPr id="15" name="Text 14">
            <a:extLst>
              <a:ext uri="{FF2B5EF4-FFF2-40B4-BE49-F238E27FC236}">
                <a16:creationId xmlns:a16="http://schemas.microsoft.com/office/drawing/2014/main" id="{3E2F285F-4878-F03B-842F-8524BE9409E1}"/>
              </a:ext>
            </a:extLst>
          </p:cNvPr>
          <p:cNvSpPr/>
          <p:nvPr/>
        </p:nvSpPr>
        <p:spPr>
          <a:xfrm>
            <a:off x="978251" y="4045392"/>
            <a:ext cx="5757948" cy="382167"/>
          </a:xfrm>
          <a:prstGeom prst="rect">
            <a:avLst/>
          </a:prstGeom>
          <a:noFill/>
          <a:ln/>
        </p:spPr>
        <p:txBody>
          <a:bodyPr wrap="square" rtlCol="0" anchor="ctr"/>
          <a:lstStyle/>
          <a:p>
            <a:pPr marL="0" indent="0" algn="just">
              <a:buNone/>
            </a:pPr>
            <a:r>
              <a:rPr lang="en-US" sz="2000" dirty="0">
                <a:solidFill>
                  <a:schemeClr val="accent6">
                    <a:lumMod val="10000"/>
                  </a:schemeClr>
                </a:solidFill>
                <a:latin typeface="Calibri" pitchFamily="34" charset="0"/>
                <a:ea typeface="Calibri" pitchFamily="34" charset="-122"/>
                <a:cs typeface="Calibri" pitchFamily="34" charset="-120"/>
              </a:rPr>
              <a:t>Reduced retrieval noise vs TROPOSIF₇₄₃ across all biomes</a:t>
            </a:r>
            <a:endParaRPr lang="en-US" sz="2000" dirty="0">
              <a:solidFill>
                <a:schemeClr val="accent6">
                  <a:lumMod val="10000"/>
                </a:schemeClr>
              </a:solidFill>
            </a:endParaRPr>
          </a:p>
        </p:txBody>
      </p:sp>
      <p:sp>
        <p:nvSpPr>
          <p:cNvPr id="16" name="Shape 15">
            <a:extLst>
              <a:ext uri="{FF2B5EF4-FFF2-40B4-BE49-F238E27FC236}">
                <a16:creationId xmlns:a16="http://schemas.microsoft.com/office/drawing/2014/main" id="{0FEE1FA2-40C6-C1B7-E119-1CDC8CD8DA84}"/>
              </a:ext>
            </a:extLst>
          </p:cNvPr>
          <p:cNvSpPr/>
          <p:nvPr/>
        </p:nvSpPr>
        <p:spPr>
          <a:xfrm>
            <a:off x="330418" y="4685635"/>
            <a:ext cx="536118" cy="506931"/>
          </a:xfrm>
          <a:prstGeom prst="ellipse">
            <a:avLst/>
          </a:prstGeom>
          <a:solidFill>
            <a:srgbClr val="F5C842"/>
          </a:solidFill>
          <a:ln w="12700">
            <a:solidFill>
              <a:srgbClr val="F5C842"/>
            </a:solidFill>
            <a:prstDash val="solid"/>
          </a:ln>
        </p:spPr>
        <p:txBody>
          <a:bodyPr/>
          <a:lstStyle/>
          <a:p>
            <a:pPr algn="ctr"/>
            <a:endParaRPr lang="zh-CN" altLang="en-US" sz="3600">
              <a:solidFill>
                <a:schemeClr val="accent6">
                  <a:lumMod val="10000"/>
                </a:schemeClr>
              </a:solidFill>
              <a:latin typeface="+mj-lt"/>
            </a:endParaRPr>
          </a:p>
        </p:txBody>
      </p:sp>
      <p:sp>
        <p:nvSpPr>
          <p:cNvPr id="17" name="Text 16">
            <a:extLst>
              <a:ext uri="{FF2B5EF4-FFF2-40B4-BE49-F238E27FC236}">
                <a16:creationId xmlns:a16="http://schemas.microsoft.com/office/drawing/2014/main" id="{2FA22AE1-6356-0D13-EA35-07D8113D81CC}"/>
              </a:ext>
            </a:extLst>
          </p:cNvPr>
          <p:cNvSpPr/>
          <p:nvPr/>
        </p:nvSpPr>
        <p:spPr>
          <a:xfrm>
            <a:off x="330418" y="4685635"/>
            <a:ext cx="536118" cy="506931"/>
          </a:xfrm>
          <a:prstGeom prst="rect">
            <a:avLst/>
          </a:prstGeom>
          <a:noFill/>
          <a:ln/>
        </p:spPr>
        <p:txBody>
          <a:bodyPr wrap="square" rtlCol="0" anchor="ctr"/>
          <a:lstStyle/>
          <a:p>
            <a:pPr marL="0" indent="0" algn="ctr">
              <a:buNone/>
            </a:pPr>
            <a:r>
              <a:rPr lang="en-US" sz="2800" b="1" dirty="0">
                <a:solidFill>
                  <a:schemeClr val="accent6">
                    <a:lumMod val="10000"/>
                  </a:schemeClr>
                </a:solidFill>
                <a:latin typeface="+mj-lt"/>
                <a:ea typeface="Georgia" pitchFamily="34" charset="-122"/>
                <a:cs typeface="Georgia" pitchFamily="34" charset="-120"/>
              </a:rPr>
              <a:t>5</a:t>
            </a:r>
            <a:endParaRPr lang="en-US" sz="2800" dirty="0">
              <a:solidFill>
                <a:schemeClr val="accent6">
                  <a:lumMod val="10000"/>
                </a:schemeClr>
              </a:solidFill>
              <a:latin typeface="+mj-lt"/>
            </a:endParaRPr>
          </a:p>
        </p:txBody>
      </p:sp>
      <p:sp>
        <p:nvSpPr>
          <p:cNvPr id="18" name="Text 17">
            <a:extLst>
              <a:ext uri="{FF2B5EF4-FFF2-40B4-BE49-F238E27FC236}">
                <a16:creationId xmlns:a16="http://schemas.microsoft.com/office/drawing/2014/main" id="{8DB49F0A-8A8F-F045-E5B0-E7A667647227}"/>
              </a:ext>
            </a:extLst>
          </p:cNvPr>
          <p:cNvSpPr/>
          <p:nvPr/>
        </p:nvSpPr>
        <p:spPr>
          <a:xfrm>
            <a:off x="978250" y="4837989"/>
            <a:ext cx="5876269" cy="584775"/>
          </a:xfrm>
          <a:prstGeom prst="rect">
            <a:avLst/>
          </a:prstGeom>
          <a:noFill/>
          <a:ln/>
        </p:spPr>
        <p:txBody>
          <a:bodyPr wrap="square" rtlCol="0" anchor="ctr"/>
          <a:lstStyle/>
          <a:p>
            <a:pPr marL="0" indent="0" algn="just">
              <a:buNone/>
            </a:pPr>
            <a:r>
              <a:rPr lang="en-US" sz="2000" dirty="0">
                <a:solidFill>
                  <a:schemeClr val="accent6">
                    <a:lumMod val="10000"/>
                  </a:schemeClr>
                </a:solidFill>
                <a:latin typeface="Calibri" pitchFamily="34" charset="0"/>
                <a:ea typeface="Calibri" pitchFamily="34" charset="-122"/>
                <a:cs typeface="Calibri" pitchFamily="34" charset="-120"/>
              </a:rPr>
              <a:t>Direct bridge to ESA FLEX mission: matching 300 m footprint provides a historical SIF baseline for upcoming FLEX cross-validation</a:t>
            </a:r>
            <a:endParaRPr lang="en-US" sz="2000" dirty="0">
              <a:solidFill>
                <a:schemeClr val="accent6">
                  <a:lumMod val="10000"/>
                </a:schemeClr>
              </a:solidFill>
            </a:endParaRPr>
          </a:p>
        </p:txBody>
      </p:sp>
      <p:pic>
        <p:nvPicPr>
          <p:cNvPr id="20" name="Content Placeholder 4">
            <a:extLst>
              <a:ext uri="{FF2B5EF4-FFF2-40B4-BE49-F238E27FC236}">
                <a16:creationId xmlns:a16="http://schemas.microsoft.com/office/drawing/2014/main" id="{E92EF81E-DF2F-65C4-6F03-3520302D9927}"/>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6854520" y="1332879"/>
            <a:ext cx="5316693" cy="299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pic>
      <p:pic>
        <p:nvPicPr>
          <p:cNvPr id="22" name="Content Placeholder 4">
            <a:extLst>
              <a:ext uri="{FF2B5EF4-FFF2-40B4-BE49-F238E27FC236}">
                <a16:creationId xmlns:a16="http://schemas.microsoft.com/office/drawing/2014/main" id="{A24E14A3-8B26-D513-2821-5D7590C6B3B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82997" y="4374463"/>
            <a:ext cx="5059738" cy="1981061"/>
          </a:xfrm>
        </p:spPr>
      </p:pic>
      <p:sp>
        <p:nvSpPr>
          <p:cNvPr id="30" name="Shape 12">
            <a:extLst>
              <a:ext uri="{FF2B5EF4-FFF2-40B4-BE49-F238E27FC236}">
                <a16:creationId xmlns:a16="http://schemas.microsoft.com/office/drawing/2014/main" id="{3FCC881F-C08E-43DF-005B-5FE9BBB1823D}"/>
              </a:ext>
            </a:extLst>
          </p:cNvPr>
          <p:cNvSpPr/>
          <p:nvPr/>
        </p:nvSpPr>
        <p:spPr>
          <a:xfrm>
            <a:off x="323812" y="3088837"/>
            <a:ext cx="536118" cy="506931"/>
          </a:xfrm>
          <a:prstGeom prst="ellipse">
            <a:avLst/>
          </a:prstGeom>
          <a:solidFill>
            <a:srgbClr val="F5C842"/>
          </a:solidFill>
          <a:ln w="12700">
            <a:solidFill>
              <a:srgbClr val="F5C842"/>
            </a:solidFill>
            <a:prstDash val="solid"/>
          </a:ln>
        </p:spPr>
        <p:txBody>
          <a:bodyPr/>
          <a:lstStyle/>
          <a:p>
            <a:pPr algn="ctr"/>
            <a:endParaRPr lang="zh-CN" altLang="en-US" sz="3600">
              <a:solidFill>
                <a:schemeClr val="accent6">
                  <a:lumMod val="10000"/>
                </a:schemeClr>
              </a:solidFill>
              <a:latin typeface="+mj-lt"/>
            </a:endParaRPr>
          </a:p>
        </p:txBody>
      </p:sp>
      <p:sp>
        <p:nvSpPr>
          <p:cNvPr id="32" name="Text 10">
            <a:extLst>
              <a:ext uri="{FF2B5EF4-FFF2-40B4-BE49-F238E27FC236}">
                <a16:creationId xmlns:a16="http://schemas.microsoft.com/office/drawing/2014/main" id="{B20BF478-1C41-C3BA-2522-D2D12A8BCBEB}"/>
              </a:ext>
            </a:extLst>
          </p:cNvPr>
          <p:cNvSpPr/>
          <p:nvPr/>
        </p:nvSpPr>
        <p:spPr>
          <a:xfrm>
            <a:off x="324290" y="3230687"/>
            <a:ext cx="536118" cy="259825"/>
          </a:xfrm>
          <a:prstGeom prst="rect">
            <a:avLst/>
          </a:prstGeom>
          <a:noFill/>
          <a:ln/>
        </p:spPr>
        <p:txBody>
          <a:bodyPr wrap="square" rtlCol="0" anchor="ctr"/>
          <a:lstStyle/>
          <a:p>
            <a:pPr marL="0" indent="0" algn="ctr">
              <a:buNone/>
            </a:pPr>
            <a:r>
              <a:rPr lang="en-US" sz="2800" b="1" dirty="0">
                <a:solidFill>
                  <a:schemeClr val="accent6">
                    <a:lumMod val="10000"/>
                  </a:schemeClr>
                </a:solidFill>
                <a:latin typeface="+mj-lt"/>
                <a:ea typeface="Georgia" pitchFamily="34" charset="-122"/>
                <a:cs typeface="Georgia" pitchFamily="34" charset="-120"/>
              </a:rPr>
              <a:t>3</a:t>
            </a:r>
            <a:endParaRPr lang="en-US" sz="2800" dirty="0">
              <a:solidFill>
                <a:schemeClr val="accent6">
                  <a:lumMod val="10000"/>
                </a:schemeClr>
              </a:solidFill>
              <a:latin typeface="+mj-lt"/>
            </a:endParaRPr>
          </a:p>
        </p:txBody>
      </p:sp>
      <p:pic>
        <p:nvPicPr>
          <p:cNvPr id="33" name="图片 32">
            <a:extLst>
              <a:ext uri="{FF2B5EF4-FFF2-40B4-BE49-F238E27FC236}">
                <a16:creationId xmlns:a16="http://schemas.microsoft.com/office/drawing/2014/main" id="{1DE7948F-C3AA-E5C4-36C2-863ECA9FAD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4371" y="5267280"/>
            <a:ext cx="1131828" cy="1131828"/>
          </a:xfrm>
          <a:prstGeom prst="rect">
            <a:avLst/>
          </a:prstGeom>
        </p:spPr>
      </p:pic>
      <p:sp>
        <p:nvSpPr>
          <p:cNvPr id="35" name="Text 8">
            <a:extLst>
              <a:ext uri="{FF2B5EF4-FFF2-40B4-BE49-F238E27FC236}">
                <a16:creationId xmlns:a16="http://schemas.microsoft.com/office/drawing/2014/main" id="{3D455974-A1E4-F21D-FB4E-2E69A2EB94A8}"/>
              </a:ext>
            </a:extLst>
          </p:cNvPr>
          <p:cNvSpPr/>
          <p:nvPr/>
        </p:nvSpPr>
        <p:spPr>
          <a:xfrm>
            <a:off x="2560000" y="5592712"/>
            <a:ext cx="3402751" cy="1030574"/>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050" b="1" dirty="0">
                <a:solidFill>
                  <a:srgbClr val="13A89E"/>
                </a:solidFill>
              </a:rPr>
              <a:t>🔗  github.com/YuxinZhang1998/S3-SIF</a:t>
            </a:r>
            <a:endParaRPr lang="en-US" sz="1050" dirty="0"/>
          </a:p>
        </p:txBody>
      </p:sp>
    </p:spTree>
    <p:extLst>
      <p:ext uri="{BB962C8B-B14F-4D97-AF65-F5344CB8AC3E}">
        <p14:creationId xmlns:p14="http://schemas.microsoft.com/office/powerpoint/2010/main" val="286570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A85E-0074-368C-CA9E-629744B54016}"/>
              </a:ext>
            </a:extLst>
          </p:cNvPr>
          <p:cNvSpPr>
            <a:spLocks noGrp="1"/>
          </p:cNvSpPr>
          <p:nvPr>
            <p:ph type="title"/>
          </p:nvPr>
        </p:nvSpPr>
        <p:spPr/>
        <p:txBody>
          <a:bodyPr/>
          <a:lstStyle/>
          <a:p>
            <a:endParaRPr lang="zh-CN" altLang="en-US"/>
          </a:p>
        </p:txBody>
      </p:sp>
      <p:sp>
        <p:nvSpPr>
          <p:cNvPr id="3" name="Content Placeholder 2">
            <a:extLst>
              <a:ext uri="{FF2B5EF4-FFF2-40B4-BE49-F238E27FC236}">
                <a16:creationId xmlns:a16="http://schemas.microsoft.com/office/drawing/2014/main" id="{1158BADA-BD97-8F3F-1886-059B9EA16BAE}"/>
              </a:ext>
            </a:extLst>
          </p:cNvPr>
          <p:cNvSpPr>
            <a:spLocks noGrp="1"/>
          </p:cNvSpPr>
          <p:nvPr>
            <p:ph idx="1"/>
          </p:nvPr>
        </p:nvSpPr>
        <p:spPr>
          <a:xfrm>
            <a:off x="230269" y="6146510"/>
            <a:ext cx="11764800" cy="435271"/>
          </a:xfrm>
        </p:spPr>
        <p:txBody>
          <a:bodyPr/>
          <a:lstStyle/>
          <a:p>
            <a:r>
              <a:rPr lang="en-US" altLang="zh-CN" sz="1200" dirty="0">
                <a:solidFill>
                  <a:srgbClr val="4A6B8A"/>
                </a:solidFill>
              </a:rPr>
              <a:t>Funded by ERC · FLEXINEL · 101086622</a:t>
            </a:r>
            <a:endParaRPr lang="en-US" altLang="zh-CN" sz="1200" dirty="0"/>
          </a:p>
          <a:p>
            <a:endParaRPr lang="zh-CN" altLang="en-US" dirty="0"/>
          </a:p>
        </p:txBody>
      </p:sp>
      <p:sp>
        <p:nvSpPr>
          <p:cNvPr id="5" name="Text 3">
            <a:extLst>
              <a:ext uri="{FF2B5EF4-FFF2-40B4-BE49-F238E27FC236}">
                <a16:creationId xmlns:a16="http://schemas.microsoft.com/office/drawing/2014/main" id="{887B05D0-4907-65C0-C060-BCCADAF2FDE5}"/>
              </a:ext>
            </a:extLst>
          </p:cNvPr>
          <p:cNvSpPr/>
          <p:nvPr/>
        </p:nvSpPr>
        <p:spPr>
          <a:xfrm>
            <a:off x="4832509" y="1417708"/>
            <a:ext cx="2560320" cy="256032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4800" b="1" dirty="0">
                <a:solidFill>
                  <a:srgbClr val="13A89E"/>
                </a:solidFill>
              </a:rPr>
              <a:t>Thank</a:t>
            </a:r>
            <a:endParaRPr lang="en-US" sz="4800" dirty="0"/>
          </a:p>
          <a:p>
            <a:pPr marL="0" indent="0" algn="ctr">
              <a:buNone/>
            </a:pPr>
            <a:r>
              <a:rPr lang="en-US" sz="4800" b="1" dirty="0">
                <a:solidFill>
                  <a:srgbClr val="13A89E"/>
                </a:solidFill>
              </a:rPr>
              <a:t>You</a:t>
            </a:r>
            <a:endParaRPr lang="en-US" sz="4800" dirty="0"/>
          </a:p>
        </p:txBody>
      </p:sp>
      <p:sp>
        <p:nvSpPr>
          <p:cNvPr id="6" name="Text 4">
            <a:extLst>
              <a:ext uri="{FF2B5EF4-FFF2-40B4-BE49-F238E27FC236}">
                <a16:creationId xmlns:a16="http://schemas.microsoft.com/office/drawing/2014/main" id="{65A4F5C2-0DC5-BFA4-46DD-FF18BA052544}"/>
              </a:ext>
            </a:extLst>
          </p:cNvPr>
          <p:cNvSpPr/>
          <p:nvPr/>
        </p:nvSpPr>
        <p:spPr>
          <a:xfrm>
            <a:off x="3826669" y="3719213"/>
            <a:ext cx="4572000" cy="41148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400" b="1" dirty="0">
                <a:solidFill>
                  <a:srgbClr val="FFFFFF"/>
                </a:solidFill>
              </a:rPr>
              <a:t>Questions &amp; Discussion Welcome</a:t>
            </a:r>
            <a:endParaRPr lang="en-US" sz="1400" dirty="0"/>
          </a:p>
        </p:txBody>
      </p:sp>
      <p:sp>
        <p:nvSpPr>
          <p:cNvPr id="7" name="Text 6">
            <a:extLst>
              <a:ext uri="{FF2B5EF4-FFF2-40B4-BE49-F238E27FC236}">
                <a16:creationId xmlns:a16="http://schemas.microsoft.com/office/drawing/2014/main" id="{1302D60F-A351-C976-30D6-0DC4210596A6}"/>
              </a:ext>
            </a:extLst>
          </p:cNvPr>
          <p:cNvSpPr/>
          <p:nvPr/>
        </p:nvSpPr>
        <p:spPr>
          <a:xfrm>
            <a:off x="3369469" y="4496453"/>
            <a:ext cx="5486400" cy="27432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000" dirty="0">
                <a:ln w="0"/>
                <a:solidFill>
                  <a:schemeClr val="accent1"/>
                </a:solidFill>
                <a:effectLst>
                  <a:outerShdw blurRad="38100" dist="25400" dir="5400000" algn="ctr" rotWithShape="0">
                    <a:srgbClr val="6E747A">
                      <a:alpha val="43000"/>
                    </a:srgbClr>
                  </a:outerShdw>
                </a:effectLst>
              </a:rPr>
              <a:t>Image Processing Laboratory (IPL), University of Valencia, Spain</a:t>
            </a:r>
          </a:p>
        </p:txBody>
      </p:sp>
      <p:sp>
        <p:nvSpPr>
          <p:cNvPr id="8" name="Shape 7">
            <a:extLst>
              <a:ext uri="{FF2B5EF4-FFF2-40B4-BE49-F238E27FC236}">
                <a16:creationId xmlns:a16="http://schemas.microsoft.com/office/drawing/2014/main" id="{4093E284-8197-F867-8CAF-E324404B44DF}"/>
              </a:ext>
            </a:extLst>
          </p:cNvPr>
          <p:cNvSpPr/>
          <p:nvPr/>
        </p:nvSpPr>
        <p:spPr>
          <a:xfrm>
            <a:off x="4201138" y="4880501"/>
            <a:ext cx="4023360" cy="502920"/>
          </a:xfrm>
          <a:prstGeom prst="rect">
            <a:avLst/>
          </a:prstGeom>
          <a:solidFill>
            <a:srgbClr val="134074"/>
          </a:solidFill>
          <a:ln w="12700">
            <a:solidFill>
              <a:srgbClr val="13A89E"/>
            </a:solidFill>
            <a:prstDash val="solid"/>
          </a:ln>
        </p:spPr>
        <p:txBody>
          <a:bodyPr/>
          <a:lstStyle/>
          <a:p>
            <a:endParaRPr lang="zh-CN" altLang="en-US"/>
          </a:p>
        </p:txBody>
      </p:sp>
      <p:sp>
        <p:nvSpPr>
          <p:cNvPr id="9" name="Text 8">
            <a:extLst>
              <a:ext uri="{FF2B5EF4-FFF2-40B4-BE49-F238E27FC236}">
                <a16:creationId xmlns:a16="http://schemas.microsoft.com/office/drawing/2014/main" id="{DEF24554-B4B0-77E3-14AA-87E21F1CCE3E}"/>
              </a:ext>
            </a:extLst>
          </p:cNvPr>
          <p:cNvSpPr/>
          <p:nvPr/>
        </p:nvSpPr>
        <p:spPr>
          <a:xfrm>
            <a:off x="4201137" y="4880501"/>
            <a:ext cx="3923211" cy="50292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050" b="1" dirty="0">
                <a:solidFill>
                  <a:srgbClr val="13A89E"/>
                </a:solidFill>
              </a:rPr>
              <a:t>🔗  github.com/YuxinZhang1998/S3-SIF</a:t>
            </a:r>
            <a:endParaRPr lang="en-US" sz="1050" dirty="0"/>
          </a:p>
        </p:txBody>
      </p:sp>
      <p:sp>
        <p:nvSpPr>
          <p:cNvPr id="11" name="TextBox 10">
            <a:extLst>
              <a:ext uri="{FF2B5EF4-FFF2-40B4-BE49-F238E27FC236}">
                <a16:creationId xmlns:a16="http://schemas.microsoft.com/office/drawing/2014/main" id="{D9CB72EE-165E-A668-8791-B21558CA6297}"/>
              </a:ext>
            </a:extLst>
          </p:cNvPr>
          <p:cNvSpPr txBox="1"/>
          <p:nvPr/>
        </p:nvSpPr>
        <p:spPr>
          <a:xfrm>
            <a:off x="3489961" y="4025398"/>
            <a:ext cx="6213564" cy="369332"/>
          </a:xfrm>
          <a:prstGeom prst="rect">
            <a:avLst/>
          </a:prstGeom>
          <a:noFill/>
        </p:spPr>
        <p:txBody>
          <a:bodyPr wrap="square">
            <a:spAutoFit/>
          </a:bodyPr>
          <a:lstStyle/>
          <a:p>
            <a:r>
              <a:rPr lang="en-US" altLang="zh-CN" dirty="0">
                <a:latin typeface="+mj-lt"/>
              </a:rPr>
              <a:t>Yuxin Zhang,  Pablo Reyes-Muñoz, Jochem </a:t>
            </a:r>
            <a:r>
              <a:rPr lang="en-US" altLang="zh-CN" dirty="0" err="1">
                <a:latin typeface="+mj-lt"/>
              </a:rPr>
              <a:t>Verrelst</a:t>
            </a:r>
            <a:endParaRPr lang="en-US" altLang="zh-CN" dirty="0">
              <a:latin typeface="+mj-lt"/>
            </a:endParaRPr>
          </a:p>
        </p:txBody>
      </p:sp>
      <p:sp>
        <p:nvSpPr>
          <p:cNvPr id="12" name="Text 4">
            <a:extLst>
              <a:ext uri="{FF2B5EF4-FFF2-40B4-BE49-F238E27FC236}">
                <a16:creationId xmlns:a16="http://schemas.microsoft.com/office/drawing/2014/main" id="{7647D4BC-4A7F-42C6-3A0A-53226F012E34}"/>
              </a:ext>
            </a:extLst>
          </p:cNvPr>
          <p:cNvSpPr/>
          <p:nvPr/>
        </p:nvSpPr>
        <p:spPr>
          <a:xfrm>
            <a:off x="3926818" y="3512195"/>
            <a:ext cx="4572000" cy="411480"/>
          </a:xfrm>
          <a:prstGeom prst="rect">
            <a:avLst/>
          </a:prstGeom>
          <a:noFill/>
          <a:ln/>
        </p:spPr>
        <p:txBody>
          <a:bodyPr wrap="square"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Questions &amp; Discussion </a:t>
            </a:r>
            <a:r>
              <a:rPr lang="en-US" altLang="zh-CN" sz="1400" b="1" dirty="0"/>
              <a:t>Welcome</a:t>
            </a:r>
            <a:endParaRPr lang="en-US" sz="1400" dirty="0"/>
          </a:p>
        </p:txBody>
      </p:sp>
      <p:pic>
        <p:nvPicPr>
          <p:cNvPr id="10" name="图片 9">
            <a:extLst>
              <a:ext uri="{FF2B5EF4-FFF2-40B4-BE49-F238E27FC236}">
                <a16:creationId xmlns:a16="http://schemas.microsoft.com/office/drawing/2014/main" id="{EEFD6D2A-A51C-E96E-A80E-9AA42C995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342" y="4490849"/>
            <a:ext cx="1373183" cy="1373183"/>
          </a:xfrm>
          <a:prstGeom prst="rect">
            <a:avLst/>
          </a:prstGeom>
        </p:spPr>
      </p:pic>
    </p:spTree>
    <p:extLst>
      <p:ext uri="{BB962C8B-B14F-4D97-AF65-F5344CB8AC3E}">
        <p14:creationId xmlns:p14="http://schemas.microsoft.com/office/powerpoint/2010/main" val="114468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216000" y="234713"/>
            <a:ext cx="10108800" cy="584775"/>
          </a:xfrm>
        </p:spPr>
        <p:txBody>
          <a:bodyPr/>
          <a:lstStyle/>
          <a:p>
            <a:r>
              <a:rPr lang="en-US" altLang="zh-CN" sz="3200" dirty="0">
                <a:solidFill>
                  <a:srgbClr val="FFFFFF"/>
                </a:solidFill>
                <a:latin typeface="Georgia" pitchFamily="34" charset="0"/>
                <a:ea typeface="Georgia" pitchFamily="34" charset="-122"/>
                <a:cs typeface="Georgia" pitchFamily="34" charset="-120"/>
              </a:rPr>
              <a:t>Motivation &amp; Research Gap</a:t>
            </a:r>
            <a:endParaRPr lang="en-GB" dirty="0"/>
          </a:p>
        </p:txBody>
      </p:sp>
      <p:sp>
        <p:nvSpPr>
          <p:cNvPr id="4" name="Content Placeholder 3">
            <a:extLst>
              <a:ext uri="{FF2B5EF4-FFF2-40B4-BE49-F238E27FC236}">
                <a16:creationId xmlns:a16="http://schemas.microsoft.com/office/drawing/2014/main" id="{747CC4BC-7F17-82EE-93BA-BADAE4BDB2C2}"/>
              </a:ext>
            </a:extLst>
          </p:cNvPr>
          <p:cNvSpPr>
            <a:spLocks noGrp="1"/>
          </p:cNvSpPr>
          <p:nvPr>
            <p:ph idx="1"/>
          </p:nvPr>
        </p:nvSpPr>
        <p:spPr/>
        <p:txBody>
          <a:bodyPr/>
          <a:lstStyle/>
          <a:p>
            <a:r>
              <a:rPr lang="en-US" altLang="zh-CN" i="1" dirty="0">
                <a:solidFill>
                  <a:srgbClr val="64748B"/>
                </a:solidFill>
                <a:latin typeface="Calibri" pitchFamily="34" charset="0"/>
                <a:ea typeface="Calibri" pitchFamily="34" charset="-122"/>
                <a:cs typeface="Calibri" pitchFamily="34" charset="-120"/>
              </a:rPr>
              <a:t>Why do we need S3-based 300 m SIF products?</a:t>
            </a:r>
            <a:endParaRPr lang="en-US" altLang="zh-CN" dirty="0"/>
          </a:p>
          <a:p>
            <a:endParaRPr lang="zh-CN" altLang="en-US" dirty="0"/>
          </a:p>
        </p:txBody>
      </p:sp>
      <p:grpSp>
        <p:nvGrpSpPr>
          <p:cNvPr id="26" name="Group 25">
            <a:extLst>
              <a:ext uri="{FF2B5EF4-FFF2-40B4-BE49-F238E27FC236}">
                <a16:creationId xmlns:a16="http://schemas.microsoft.com/office/drawing/2014/main" id="{7C976689-F4B7-1548-D4E1-368231ADC5F3}"/>
              </a:ext>
            </a:extLst>
          </p:cNvPr>
          <p:cNvGrpSpPr/>
          <p:nvPr/>
        </p:nvGrpSpPr>
        <p:grpSpPr>
          <a:xfrm>
            <a:off x="216000" y="1693936"/>
            <a:ext cx="11764799" cy="3470127"/>
            <a:chOff x="609278" y="1961822"/>
            <a:chExt cx="10732975" cy="2700714"/>
          </a:xfrm>
        </p:grpSpPr>
        <p:sp>
          <p:nvSpPr>
            <p:cNvPr id="8" name="Shape 3">
              <a:extLst>
                <a:ext uri="{FF2B5EF4-FFF2-40B4-BE49-F238E27FC236}">
                  <a16:creationId xmlns:a16="http://schemas.microsoft.com/office/drawing/2014/main" id="{C785BFBE-1A4D-B692-8AEB-13BD2B02D026}"/>
                </a:ext>
              </a:extLst>
            </p:cNvPr>
            <p:cNvSpPr/>
            <p:nvPr/>
          </p:nvSpPr>
          <p:spPr>
            <a:xfrm>
              <a:off x="609278" y="1961822"/>
              <a:ext cx="2749203" cy="2700714"/>
            </a:xfrm>
            <a:prstGeom prst="rect">
              <a:avLst/>
            </a:prstGeom>
            <a:solidFill>
              <a:srgbClr val="FFFFFF"/>
            </a:solidFill>
            <a:ln w="12700">
              <a:solidFill>
                <a:srgbClr val="E8EEE4"/>
              </a:solidFill>
              <a:prstDash val="solid"/>
            </a:ln>
            <a:effectLst>
              <a:outerShdw blurRad="101600" dist="38100" dir="8100000" algn="bl" rotWithShape="0">
                <a:srgbClr val="000000">
                  <a:alpha val="15000"/>
                </a:srgbClr>
              </a:outerShdw>
            </a:effectLst>
          </p:spPr>
          <p:txBody>
            <a:bodyPr/>
            <a:lstStyle/>
            <a:p>
              <a:endParaRPr lang="zh-CN" altLang="en-US" sz="3200"/>
            </a:p>
          </p:txBody>
        </p:sp>
        <p:sp>
          <p:nvSpPr>
            <p:cNvPr id="9" name="Shape 4">
              <a:extLst>
                <a:ext uri="{FF2B5EF4-FFF2-40B4-BE49-F238E27FC236}">
                  <a16:creationId xmlns:a16="http://schemas.microsoft.com/office/drawing/2014/main" id="{0586A3BF-B62A-7120-2A95-F4504C2C1C66}"/>
                </a:ext>
              </a:extLst>
            </p:cNvPr>
            <p:cNvSpPr/>
            <p:nvPr/>
          </p:nvSpPr>
          <p:spPr>
            <a:xfrm>
              <a:off x="609278" y="1961822"/>
              <a:ext cx="2749203" cy="75810"/>
            </a:xfrm>
            <a:prstGeom prst="rect">
              <a:avLst/>
            </a:prstGeom>
            <a:solidFill>
              <a:srgbClr val="F5C842"/>
            </a:solidFill>
            <a:ln/>
          </p:spPr>
          <p:txBody>
            <a:bodyPr/>
            <a:lstStyle/>
            <a:p>
              <a:endParaRPr lang="zh-CN" altLang="en-US" sz="3200"/>
            </a:p>
          </p:txBody>
        </p:sp>
        <p:sp>
          <p:nvSpPr>
            <p:cNvPr id="10" name="Text 5">
              <a:extLst>
                <a:ext uri="{FF2B5EF4-FFF2-40B4-BE49-F238E27FC236}">
                  <a16:creationId xmlns:a16="http://schemas.microsoft.com/office/drawing/2014/main" id="{1D6BB128-3B94-5BBF-EB4F-37BC7CC49495}"/>
                </a:ext>
              </a:extLst>
            </p:cNvPr>
            <p:cNvSpPr/>
            <p:nvPr/>
          </p:nvSpPr>
          <p:spPr>
            <a:xfrm>
              <a:off x="609278" y="2098981"/>
              <a:ext cx="2749203" cy="473809"/>
            </a:xfrm>
            <a:prstGeom prst="rect">
              <a:avLst/>
            </a:prstGeom>
            <a:noFill/>
            <a:ln/>
          </p:spPr>
          <p:txBody>
            <a:bodyPr wrap="square" rtlCol="0" anchor="ctr"/>
            <a:lstStyle/>
            <a:p>
              <a:pPr marL="0" indent="0" algn="ctr">
                <a:buNone/>
              </a:pPr>
              <a:r>
                <a:rPr lang="en-US" sz="3600" dirty="0">
                  <a:solidFill>
                    <a:srgbClr val="000000"/>
                  </a:solidFill>
                </a:rPr>
                <a:t>🌍</a:t>
              </a:r>
              <a:endParaRPr lang="en-US" sz="3600" dirty="0"/>
            </a:p>
          </p:txBody>
        </p:sp>
        <p:sp>
          <p:nvSpPr>
            <p:cNvPr id="11" name="Text 6">
              <a:extLst>
                <a:ext uri="{FF2B5EF4-FFF2-40B4-BE49-F238E27FC236}">
                  <a16:creationId xmlns:a16="http://schemas.microsoft.com/office/drawing/2014/main" id="{7A3DEE83-3602-ECD5-A8B6-22B8AF8CD534}"/>
                </a:ext>
              </a:extLst>
            </p:cNvPr>
            <p:cNvSpPr/>
            <p:nvPr/>
          </p:nvSpPr>
          <p:spPr>
            <a:xfrm>
              <a:off x="719006" y="2556181"/>
              <a:ext cx="2525539" cy="426429"/>
            </a:xfrm>
            <a:prstGeom prst="rect">
              <a:avLst/>
            </a:prstGeom>
            <a:noFill/>
            <a:ln/>
          </p:spPr>
          <p:txBody>
            <a:bodyPr wrap="square" rtlCol="0" anchor="ctr"/>
            <a:lstStyle/>
            <a:p>
              <a:pPr marL="0" indent="0" algn="ctr">
                <a:buNone/>
              </a:pPr>
              <a:r>
                <a:rPr lang="en-US" sz="2000" b="1" dirty="0">
                  <a:solidFill>
                    <a:srgbClr val="2C5F2D"/>
                  </a:solidFill>
                  <a:latin typeface="Georgia" pitchFamily="34" charset="0"/>
                  <a:ea typeface="Georgia" pitchFamily="34" charset="-122"/>
                  <a:cs typeface="Georgia" pitchFamily="34" charset="-120"/>
                </a:rPr>
                <a:t>Coarse Resolution</a:t>
              </a:r>
              <a:endParaRPr lang="en-US" sz="2000" dirty="0"/>
            </a:p>
          </p:txBody>
        </p:sp>
        <p:sp>
          <p:nvSpPr>
            <p:cNvPr id="12" name="Text 7">
              <a:extLst>
                <a:ext uri="{FF2B5EF4-FFF2-40B4-BE49-F238E27FC236}">
                  <a16:creationId xmlns:a16="http://schemas.microsoft.com/office/drawing/2014/main" id="{332161F4-EDAF-8813-72B3-7F90A63C2455}"/>
                </a:ext>
              </a:extLst>
            </p:cNvPr>
            <p:cNvSpPr/>
            <p:nvPr/>
          </p:nvSpPr>
          <p:spPr>
            <a:xfrm>
              <a:off x="675379" y="2984521"/>
              <a:ext cx="2631983" cy="1516190"/>
            </a:xfrm>
            <a:prstGeom prst="rect">
              <a:avLst/>
            </a:prstGeom>
            <a:noFill/>
            <a:ln/>
          </p:spPr>
          <p:txBody>
            <a:bodyPr wrap="square" rtlCol="0" anchor="ctr"/>
            <a:lstStyle/>
            <a:p>
              <a:pPr marL="0" indent="0" algn="just">
                <a:buNone/>
              </a:pPr>
              <a:r>
                <a:rPr lang="en-US" altLang="zh-CN" sz="1600" dirty="0">
                  <a:solidFill>
                    <a:srgbClr val="3D4A3D"/>
                  </a:solidFill>
                  <a:latin typeface="Calibri" pitchFamily="34" charset="0"/>
                  <a:ea typeface="Calibri" pitchFamily="34" charset="-122"/>
                  <a:cs typeface="Calibri" pitchFamily="34" charset="-120"/>
                </a:rPr>
                <a:t>Most satellite SIF products (e.g., OCO-2, TROPOMI, GOME-2, and their downscaled datasets) are limited by their spatial resolution or regional coverage, preventing their effective use in fine-scale ecosystem studies and precision agriculture.</a:t>
              </a:r>
              <a:endParaRPr lang="en-US" sz="1600" dirty="0">
                <a:solidFill>
                  <a:srgbClr val="3D4A3D"/>
                </a:solidFill>
                <a:latin typeface="Calibri" pitchFamily="34" charset="0"/>
                <a:ea typeface="Calibri" pitchFamily="34" charset="-122"/>
                <a:cs typeface="Calibri" pitchFamily="34" charset="-120"/>
              </a:endParaRPr>
            </a:p>
          </p:txBody>
        </p:sp>
        <p:sp>
          <p:nvSpPr>
            <p:cNvPr id="13" name="Shape 8">
              <a:extLst>
                <a:ext uri="{FF2B5EF4-FFF2-40B4-BE49-F238E27FC236}">
                  <a16:creationId xmlns:a16="http://schemas.microsoft.com/office/drawing/2014/main" id="{86ED568D-D5E2-EF01-0A27-9C85BA74F1AC}"/>
                </a:ext>
              </a:extLst>
            </p:cNvPr>
            <p:cNvSpPr/>
            <p:nvPr/>
          </p:nvSpPr>
          <p:spPr>
            <a:xfrm>
              <a:off x="4678218" y="1961822"/>
              <a:ext cx="2749203" cy="2700714"/>
            </a:xfrm>
            <a:prstGeom prst="rect">
              <a:avLst/>
            </a:prstGeom>
            <a:solidFill>
              <a:srgbClr val="FFFFFF"/>
            </a:solidFill>
            <a:ln w="12700">
              <a:solidFill>
                <a:srgbClr val="E8EEE4"/>
              </a:solidFill>
              <a:prstDash val="solid"/>
            </a:ln>
            <a:effectLst>
              <a:outerShdw blurRad="101600" dist="38100" dir="8100000" algn="bl" rotWithShape="0">
                <a:srgbClr val="000000">
                  <a:alpha val="15000"/>
                </a:srgbClr>
              </a:outerShdw>
            </a:effectLst>
          </p:spPr>
          <p:txBody>
            <a:bodyPr/>
            <a:lstStyle/>
            <a:p>
              <a:endParaRPr lang="zh-CN" altLang="en-US" sz="3200"/>
            </a:p>
          </p:txBody>
        </p:sp>
        <p:sp>
          <p:nvSpPr>
            <p:cNvPr id="14" name="Shape 9">
              <a:extLst>
                <a:ext uri="{FF2B5EF4-FFF2-40B4-BE49-F238E27FC236}">
                  <a16:creationId xmlns:a16="http://schemas.microsoft.com/office/drawing/2014/main" id="{DDBC7D3D-3720-B5F8-68AA-0D50EB5EE72F}"/>
                </a:ext>
              </a:extLst>
            </p:cNvPr>
            <p:cNvSpPr/>
            <p:nvPr/>
          </p:nvSpPr>
          <p:spPr>
            <a:xfrm>
              <a:off x="4678218" y="1961822"/>
              <a:ext cx="2749203" cy="75810"/>
            </a:xfrm>
            <a:prstGeom prst="rect">
              <a:avLst/>
            </a:prstGeom>
            <a:solidFill>
              <a:srgbClr val="F5C842"/>
            </a:solidFill>
            <a:ln/>
          </p:spPr>
          <p:txBody>
            <a:bodyPr/>
            <a:lstStyle/>
            <a:p>
              <a:endParaRPr lang="zh-CN" altLang="en-US" sz="3200"/>
            </a:p>
          </p:txBody>
        </p:sp>
        <p:sp>
          <p:nvSpPr>
            <p:cNvPr id="15" name="Text 10">
              <a:extLst>
                <a:ext uri="{FF2B5EF4-FFF2-40B4-BE49-F238E27FC236}">
                  <a16:creationId xmlns:a16="http://schemas.microsoft.com/office/drawing/2014/main" id="{52CFC8D1-B7CC-4503-AFD8-EA3F6B3DA59B}"/>
                </a:ext>
              </a:extLst>
            </p:cNvPr>
            <p:cNvSpPr/>
            <p:nvPr/>
          </p:nvSpPr>
          <p:spPr>
            <a:xfrm>
              <a:off x="4678218" y="2098981"/>
              <a:ext cx="2749203" cy="473809"/>
            </a:xfrm>
            <a:prstGeom prst="rect">
              <a:avLst/>
            </a:prstGeom>
            <a:noFill/>
            <a:ln/>
          </p:spPr>
          <p:txBody>
            <a:bodyPr wrap="square" rtlCol="0" anchor="ctr"/>
            <a:lstStyle/>
            <a:p>
              <a:pPr marL="0" indent="0" algn="ctr">
                <a:buNone/>
              </a:pPr>
              <a:r>
                <a:rPr lang="en-US" sz="3600" dirty="0">
                  <a:solidFill>
                    <a:srgbClr val="000000"/>
                  </a:solidFill>
                </a:rPr>
                <a:t>⏳</a:t>
              </a:r>
              <a:endParaRPr lang="en-US" sz="3600" dirty="0"/>
            </a:p>
          </p:txBody>
        </p:sp>
        <p:sp>
          <p:nvSpPr>
            <p:cNvPr id="16" name="Text 11">
              <a:extLst>
                <a:ext uri="{FF2B5EF4-FFF2-40B4-BE49-F238E27FC236}">
                  <a16:creationId xmlns:a16="http://schemas.microsoft.com/office/drawing/2014/main" id="{94BD0AD0-8F3F-2CF7-C858-E5A9DDBB0CFD}"/>
                </a:ext>
              </a:extLst>
            </p:cNvPr>
            <p:cNvSpPr/>
            <p:nvPr/>
          </p:nvSpPr>
          <p:spPr>
            <a:xfrm>
              <a:off x="4787946" y="2556181"/>
              <a:ext cx="2525539" cy="426429"/>
            </a:xfrm>
            <a:prstGeom prst="rect">
              <a:avLst/>
            </a:prstGeom>
            <a:noFill/>
            <a:ln/>
          </p:spPr>
          <p:txBody>
            <a:bodyPr wrap="square" rtlCol="0" anchor="ctr"/>
            <a:lstStyle/>
            <a:p>
              <a:pPr marL="0" indent="0" algn="ctr">
                <a:buNone/>
              </a:pPr>
              <a:r>
                <a:rPr lang="en-US" sz="2000" b="1" dirty="0">
                  <a:solidFill>
                    <a:srgbClr val="2C5F2D"/>
                  </a:solidFill>
                  <a:latin typeface="Georgia" pitchFamily="34" charset="0"/>
                  <a:ea typeface="Georgia" pitchFamily="34" charset="-122"/>
                  <a:cs typeface="Georgia" pitchFamily="34" charset="-120"/>
                </a:rPr>
                <a:t>FLEX Not Yet Available</a:t>
              </a:r>
              <a:endParaRPr lang="en-US" sz="2000" dirty="0"/>
            </a:p>
          </p:txBody>
        </p:sp>
        <p:sp>
          <p:nvSpPr>
            <p:cNvPr id="17" name="Text 12">
              <a:extLst>
                <a:ext uri="{FF2B5EF4-FFF2-40B4-BE49-F238E27FC236}">
                  <a16:creationId xmlns:a16="http://schemas.microsoft.com/office/drawing/2014/main" id="{CBD33EA3-CD8F-F84D-2B84-8B65E6370B3B}"/>
                </a:ext>
              </a:extLst>
            </p:cNvPr>
            <p:cNvSpPr/>
            <p:nvPr/>
          </p:nvSpPr>
          <p:spPr>
            <a:xfrm>
              <a:off x="4859606" y="2856083"/>
              <a:ext cx="2525539" cy="1516190"/>
            </a:xfrm>
            <a:prstGeom prst="rect">
              <a:avLst/>
            </a:prstGeom>
            <a:noFill/>
            <a:ln/>
          </p:spPr>
          <p:txBody>
            <a:bodyPr wrap="square" rtlCol="0" anchor="ctr"/>
            <a:lstStyle/>
            <a:p>
              <a:pPr marL="0" indent="0" algn="just">
                <a:buNone/>
              </a:pPr>
              <a:r>
                <a:rPr lang="en-US" sz="1600" dirty="0">
                  <a:solidFill>
                    <a:srgbClr val="3D4A3D"/>
                  </a:solidFill>
                  <a:latin typeface="Calibri" pitchFamily="34" charset="0"/>
                  <a:ea typeface="Calibri" pitchFamily="34" charset="-122"/>
                  <a:cs typeface="Calibri" pitchFamily="34" charset="-120"/>
                </a:rPr>
                <a:t>ESA's FLEX mission will provide dedicated 300 m SIF. The scientific community urgently needs preparatory sub-km datasets NOW to maximize FLEX's impact.</a:t>
              </a:r>
              <a:endParaRPr lang="en-US" sz="1600" dirty="0"/>
            </a:p>
          </p:txBody>
        </p:sp>
        <p:sp>
          <p:nvSpPr>
            <p:cNvPr id="18" name="Shape 13">
              <a:extLst>
                <a:ext uri="{FF2B5EF4-FFF2-40B4-BE49-F238E27FC236}">
                  <a16:creationId xmlns:a16="http://schemas.microsoft.com/office/drawing/2014/main" id="{C97AA71B-26AC-B0FA-D056-667A2C547E2C}"/>
                </a:ext>
              </a:extLst>
            </p:cNvPr>
            <p:cNvSpPr/>
            <p:nvPr/>
          </p:nvSpPr>
          <p:spPr>
            <a:xfrm>
              <a:off x="8593050" y="1961822"/>
              <a:ext cx="2749203" cy="2700714"/>
            </a:xfrm>
            <a:prstGeom prst="rect">
              <a:avLst/>
            </a:prstGeom>
            <a:solidFill>
              <a:srgbClr val="FFFFFF"/>
            </a:solidFill>
            <a:ln w="12700">
              <a:solidFill>
                <a:srgbClr val="E8EEE4"/>
              </a:solidFill>
              <a:prstDash val="solid"/>
            </a:ln>
            <a:effectLst>
              <a:outerShdw blurRad="101600" dist="38100" dir="8100000" algn="bl" rotWithShape="0">
                <a:srgbClr val="000000">
                  <a:alpha val="15000"/>
                </a:srgbClr>
              </a:outerShdw>
            </a:effectLst>
          </p:spPr>
          <p:txBody>
            <a:bodyPr/>
            <a:lstStyle/>
            <a:p>
              <a:endParaRPr lang="zh-CN" altLang="en-US" sz="3200"/>
            </a:p>
          </p:txBody>
        </p:sp>
        <p:sp>
          <p:nvSpPr>
            <p:cNvPr id="19" name="Shape 14">
              <a:extLst>
                <a:ext uri="{FF2B5EF4-FFF2-40B4-BE49-F238E27FC236}">
                  <a16:creationId xmlns:a16="http://schemas.microsoft.com/office/drawing/2014/main" id="{DE898AAB-F28D-FFA2-20F5-7D9FF522452C}"/>
                </a:ext>
              </a:extLst>
            </p:cNvPr>
            <p:cNvSpPr/>
            <p:nvPr/>
          </p:nvSpPr>
          <p:spPr>
            <a:xfrm>
              <a:off x="8593050" y="1961822"/>
              <a:ext cx="2749203" cy="75810"/>
            </a:xfrm>
            <a:prstGeom prst="rect">
              <a:avLst/>
            </a:prstGeom>
            <a:solidFill>
              <a:srgbClr val="F5C842"/>
            </a:solidFill>
            <a:ln/>
          </p:spPr>
          <p:txBody>
            <a:bodyPr/>
            <a:lstStyle/>
            <a:p>
              <a:endParaRPr lang="zh-CN" altLang="en-US" sz="3200"/>
            </a:p>
          </p:txBody>
        </p:sp>
        <p:sp>
          <p:nvSpPr>
            <p:cNvPr id="20" name="Text 15">
              <a:extLst>
                <a:ext uri="{FF2B5EF4-FFF2-40B4-BE49-F238E27FC236}">
                  <a16:creationId xmlns:a16="http://schemas.microsoft.com/office/drawing/2014/main" id="{25C7BA0C-E49E-AFC8-4AC4-7EB91B093ABF}"/>
                </a:ext>
              </a:extLst>
            </p:cNvPr>
            <p:cNvSpPr/>
            <p:nvPr/>
          </p:nvSpPr>
          <p:spPr>
            <a:xfrm>
              <a:off x="8593050" y="2098981"/>
              <a:ext cx="2749203" cy="473809"/>
            </a:xfrm>
            <a:prstGeom prst="rect">
              <a:avLst/>
            </a:prstGeom>
            <a:noFill/>
            <a:ln/>
          </p:spPr>
          <p:txBody>
            <a:bodyPr wrap="square" rtlCol="0" anchor="ctr"/>
            <a:lstStyle/>
            <a:p>
              <a:pPr marL="0" indent="0" algn="ctr">
                <a:buNone/>
              </a:pPr>
              <a:r>
                <a:rPr lang="en-US" sz="3600" dirty="0">
                  <a:solidFill>
                    <a:srgbClr val="000000"/>
                  </a:solidFill>
                </a:rPr>
                <a:t>💻</a:t>
              </a:r>
              <a:endParaRPr lang="en-US" sz="3600" dirty="0"/>
            </a:p>
          </p:txBody>
        </p:sp>
        <p:sp>
          <p:nvSpPr>
            <p:cNvPr id="21" name="Text 16">
              <a:extLst>
                <a:ext uri="{FF2B5EF4-FFF2-40B4-BE49-F238E27FC236}">
                  <a16:creationId xmlns:a16="http://schemas.microsoft.com/office/drawing/2014/main" id="{75932521-3AB2-47D5-B6A3-F208B47D77ED}"/>
                </a:ext>
              </a:extLst>
            </p:cNvPr>
            <p:cNvSpPr/>
            <p:nvPr/>
          </p:nvSpPr>
          <p:spPr>
            <a:xfrm>
              <a:off x="8702778" y="2556181"/>
              <a:ext cx="2525539" cy="426429"/>
            </a:xfrm>
            <a:prstGeom prst="rect">
              <a:avLst/>
            </a:prstGeom>
            <a:noFill/>
            <a:ln/>
          </p:spPr>
          <p:txBody>
            <a:bodyPr wrap="square" rtlCol="0" anchor="ctr"/>
            <a:lstStyle/>
            <a:p>
              <a:pPr marL="0" indent="0" algn="ctr">
                <a:buNone/>
              </a:pPr>
              <a:r>
                <a:rPr lang="en-US" sz="2000" b="1" dirty="0">
                  <a:solidFill>
                    <a:srgbClr val="2C5F2D"/>
                  </a:solidFill>
                  <a:latin typeface="Georgia" pitchFamily="34" charset="0"/>
                  <a:ea typeface="Georgia" pitchFamily="34" charset="-122"/>
                  <a:cs typeface="Georgia" pitchFamily="34" charset="-120"/>
                </a:rPr>
                <a:t>Scalability Challenge</a:t>
              </a:r>
              <a:endParaRPr lang="en-US" sz="2000" dirty="0"/>
            </a:p>
          </p:txBody>
        </p:sp>
        <p:sp>
          <p:nvSpPr>
            <p:cNvPr id="22" name="Text 17">
              <a:extLst>
                <a:ext uri="{FF2B5EF4-FFF2-40B4-BE49-F238E27FC236}">
                  <a16:creationId xmlns:a16="http://schemas.microsoft.com/office/drawing/2014/main" id="{624689A7-2BE4-B04E-217E-CEC598699A3C}"/>
                </a:ext>
              </a:extLst>
            </p:cNvPr>
            <p:cNvSpPr/>
            <p:nvPr/>
          </p:nvSpPr>
          <p:spPr>
            <a:xfrm>
              <a:off x="8702778" y="2877622"/>
              <a:ext cx="2525539" cy="1516190"/>
            </a:xfrm>
            <a:prstGeom prst="rect">
              <a:avLst/>
            </a:prstGeom>
            <a:noFill/>
            <a:ln/>
          </p:spPr>
          <p:txBody>
            <a:bodyPr wrap="square" rtlCol="0" anchor="ctr"/>
            <a:lstStyle/>
            <a:p>
              <a:pPr marL="0" indent="0" algn="just">
                <a:buNone/>
              </a:pPr>
              <a:r>
                <a:rPr lang="en-US" sz="1600" dirty="0">
                  <a:solidFill>
                    <a:srgbClr val="3D4A3D"/>
                  </a:solidFill>
                  <a:latin typeface="Calibri" pitchFamily="34" charset="0"/>
                  <a:ea typeface="Calibri" pitchFamily="34" charset="-122"/>
                  <a:cs typeface="Calibri" pitchFamily="34" charset="-120"/>
                </a:rPr>
                <a:t>Generating and managing large-scale high-resolution SIF datasets is computationally intensive—traditional local workflows cannot handle petabyte-scale S3 archives.</a:t>
              </a:r>
              <a:endParaRPr lang="en-US" sz="1600" dirty="0"/>
            </a:p>
          </p:txBody>
        </p:sp>
      </p:grpSp>
      <p:sp>
        <p:nvSpPr>
          <p:cNvPr id="23" name="Shape 18">
            <a:extLst>
              <a:ext uri="{FF2B5EF4-FFF2-40B4-BE49-F238E27FC236}">
                <a16:creationId xmlns:a16="http://schemas.microsoft.com/office/drawing/2014/main" id="{18BF65E7-1357-D9EE-3E3F-650FE5F08492}"/>
              </a:ext>
            </a:extLst>
          </p:cNvPr>
          <p:cNvSpPr/>
          <p:nvPr/>
        </p:nvSpPr>
        <p:spPr>
          <a:xfrm>
            <a:off x="216000" y="5598200"/>
            <a:ext cx="11849087" cy="804672"/>
          </a:xfrm>
          <a:prstGeom prst="rect">
            <a:avLst/>
          </a:prstGeom>
          <a:solidFill>
            <a:srgbClr val="2C5F2D"/>
          </a:solidFill>
          <a:ln/>
          <a:effectLst>
            <a:outerShdw blurRad="101600" dist="38100" dir="8100000" algn="bl" rotWithShape="0">
              <a:srgbClr val="000000">
                <a:alpha val="15000"/>
              </a:srgbClr>
            </a:outerShdw>
          </a:effectLst>
        </p:spPr>
        <p:txBody>
          <a:bodyPr/>
          <a:lstStyle/>
          <a:p>
            <a:endParaRPr lang="zh-CN" altLang="en-US"/>
          </a:p>
        </p:txBody>
      </p:sp>
      <p:sp>
        <p:nvSpPr>
          <p:cNvPr id="24" name="Text 19">
            <a:extLst>
              <a:ext uri="{FF2B5EF4-FFF2-40B4-BE49-F238E27FC236}">
                <a16:creationId xmlns:a16="http://schemas.microsoft.com/office/drawing/2014/main" id="{5FF1459D-13BC-640C-B71E-4941EE856676}"/>
              </a:ext>
            </a:extLst>
          </p:cNvPr>
          <p:cNvSpPr/>
          <p:nvPr/>
        </p:nvSpPr>
        <p:spPr>
          <a:xfrm>
            <a:off x="216000" y="5779420"/>
            <a:ext cx="1911143" cy="457200"/>
          </a:xfrm>
          <a:prstGeom prst="rect">
            <a:avLst/>
          </a:prstGeom>
          <a:noFill/>
          <a:ln/>
        </p:spPr>
        <p:txBody>
          <a:bodyPr wrap="square" rtlCol="0" anchor="ctr"/>
          <a:lstStyle/>
          <a:p>
            <a:pPr marL="0" indent="0">
              <a:buNone/>
            </a:pPr>
            <a:r>
              <a:rPr lang="en-US" sz="1600" b="1" dirty="0">
                <a:solidFill>
                  <a:srgbClr val="F5C842"/>
                </a:solidFill>
                <a:latin typeface="Georgia" pitchFamily="34" charset="0"/>
                <a:ea typeface="Georgia" pitchFamily="34" charset="-122"/>
                <a:cs typeface="Georgia" pitchFamily="34" charset="-120"/>
              </a:rPr>
              <a:t>Our Solution: </a:t>
            </a:r>
            <a:endParaRPr lang="en-US" sz="1600" dirty="0"/>
          </a:p>
        </p:txBody>
      </p:sp>
      <p:sp>
        <p:nvSpPr>
          <p:cNvPr id="25" name="Text 20">
            <a:extLst>
              <a:ext uri="{FF2B5EF4-FFF2-40B4-BE49-F238E27FC236}">
                <a16:creationId xmlns:a16="http://schemas.microsoft.com/office/drawing/2014/main" id="{7B819F36-87DE-904D-AF06-3924BE80AFFD}"/>
              </a:ext>
            </a:extLst>
          </p:cNvPr>
          <p:cNvSpPr/>
          <p:nvPr/>
        </p:nvSpPr>
        <p:spPr>
          <a:xfrm>
            <a:off x="1765104" y="5721759"/>
            <a:ext cx="10259639" cy="572522"/>
          </a:xfrm>
          <a:prstGeom prst="rect">
            <a:avLst/>
          </a:prstGeom>
          <a:noFill/>
          <a:ln/>
        </p:spPr>
        <p:txBody>
          <a:bodyPr wrap="square" rtlCol="0" anchor="ctr"/>
          <a:lstStyle/>
          <a:p>
            <a:pPr marL="0" indent="0">
              <a:buNone/>
            </a:pPr>
            <a:r>
              <a:rPr lang="en-US" sz="1600" dirty="0">
                <a:solidFill>
                  <a:srgbClr val="FFFFFF"/>
                </a:solidFill>
                <a:latin typeface="Calibri" pitchFamily="34" charset="0"/>
                <a:ea typeface="Calibri" pitchFamily="34" charset="-122"/>
                <a:cs typeface="Calibri" pitchFamily="34" charset="-120"/>
              </a:rPr>
              <a:t>Fuse Sentinel-3 OLCI (300 m) with TROPOSIF₇₄₃ via Random Forest on Google Earth Engine → first global 300 m, 4-day SIF product operational from 2016</a:t>
            </a:r>
            <a:r>
              <a:rPr lang="en-US" sz="1200" dirty="0">
                <a:solidFill>
                  <a:srgbClr val="FFFFFF"/>
                </a:solidFill>
                <a:latin typeface="Calibri" pitchFamily="34" charset="0"/>
                <a:ea typeface="Calibri" pitchFamily="34" charset="-122"/>
                <a:cs typeface="Calibri" pitchFamily="34" charset="-120"/>
              </a:rPr>
              <a:t>.</a:t>
            </a:r>
            <a:endParaRPr lang="en-US" sz="1200" dirty="0"/>
          </a:p>
        </p:txBody>
      </p:sp>
    </p:spTree>
    <p:extLst>
      <p:ext uri="{BB962C8B-B14F-4D97-AF65-F5344CB8AC3E}">
        <p14:creationId xmlns:p14="http://schemas.microsoft.com/office/powerpoint/2010/main" val="26218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6504-B6E8-0098-A33D-5D838F8B7C8A}"/>
              </a:ext>
            </a:extLst>
          </p:cNvPr>
          <p:cNvSpPr>
            <a:spLocks noGrp="1"/>
          </p:cNvSpPr>
          <p:nvPr>
            <p:ph type="title"/>
          </p:nvPr>
        </p:nvSpPr>
        <p:spPr>
          <a:xfrm>
            <a:off x="216000" y="234713"/>
            <a:ext cx="10108800" cy="584775"/>
          </a:xfrm>
        </p:spPr>
        <p:txBody>
          <a:bodyPr/>
          <a:lstStyle/>
          <a:p>
            <a:r>
              <a:rPr lang="en-US" altLang="zh-CN" sz="3200" dirty="0">
                <a:solidFill>
                  <a:srgbClr val="FFFFFF"/>
                </a:solidFill>
              </a:rPr>
              <a:t>Research Objectives</a:t>
            </a:r>
            <a:endParaRPr lang="zh-CN" altLang="en-US" dirty="0"/>
          </a:p>
        </p:txBody>
      </p:sp>
      <p:sp>
        <p:nvSpPr>
          <p:cNvPr id="3" name="Content Placeholder 2">
            <a:extLst>
              <a:ext uri="{FF2B5EF4-FFF2-40B4-BE49-F238E27FC236}">
                <a16:creationId xmlns:a16="http://schemas.microsoft.com/office/drawing/2014/main" id="{0FCC5D12-1358-13C9-CA8A-0BEFE3A52CAC}"/>
              </a:ext>
            </a:extLst>
          </p:cNvPr>
          <p:cNvSpPr>
            <a:spLocks noGrp="1"/>
          </p:cNvSpPr>
          <p:nvPr>
            <p:ph idx="1"/>
          </p:nvPr>
        </p:nvSpPr>
        <p:spPr/>
        <p:txBody>
          <a:bodyPr/>
          <a:lstStyle/>
          <a:p>
            <a:endParaRPr lang="zh-CN" altLang="en-US" dirty="0"/>
          </a:p>
        </p:txBody>
      </p:sp>
      <p:sp>
        <p:nvSpPr>
          <p:cNvPr id="4" name="Shape 2">
            <a:extLst>
              <a:ext uri="{FF2B5EF4-FFF2-40B4-BE49-F238E27FC236}">
                <a16:creationId xmlns:a16="http://schemas.microsoft.com/office/drawing/2014/main" id="{747FE53F-C55D-8CD0-A45A-C075F30C9E94}"/>
              </a:ext>
            </a:extLst>
          </p:cNvPr>
          <p:cNvSpPr/>
          <p:nvPr/>
        </p:nvSpPr>
        <p:spPr>
          <a:xfrm>
            <a:off x="1135781" y="1514755"/>
            <a:ext cx="4163918" cy="1998466"/>
          </a:xfrm>
          <a:prstGeom prst="rect">
            <a:avLst/>
          </a:prstGeom>
          <a:solidFill>
            <a:srgbClr val="134074"/>
          </a:solidFill>
          <a:ln/>
          <a:effectLst>
            <a:outerShdw blurRad="127000" dist="50800" dir="8100000" algn="bl" rotWithShape="0">
              <a:srgbClr val="000000">
                <a:alpha val="20000"/>
              </a:srgbClr>
            </a:outerShdw>
          </a:effectLst>
        </p:spPr>
        <p:txBody>
          <a:bodyPr/>
          <a:lstStyle/>
          <a:p>
            <a:endParaRPr lang="zh-CN" altLang="en-US" sz="3200"/>
          </a:p>
        </p:txBody>
      </p:sp>
      <p:sp>
        <p:nvSpPr>
          <p:cNvPr id="5" name="Shape 3">
            <a:extLst>
              <a:ext uri="{FF2B5EF4-FFF2-40B4-BE49-F238E27FC236}">
                <a16:creationId xmlns:a16="http://schemas.microsoft.com/office/drawing/2014/main" id="{BCBDDE06-366F-7B3D-9F33-2F089CD922D2}"/>
              </a:ext>
            </a:extLst>
          </p:cNvPr>
          <p:cNvSpPr/>
          <p:nvPr/>
        </p:nvSpPr>
        <p:spPr>
          <a:xfrm>
            <a:off x="1135781" y="1514755"/>
            <a:ext cx="662442" cy="1998466"/>
          </a:xfrm>
          <a:prstGeom prst="rect">
            <a:avLst/>
          </a:prstGeom>
          <a:solidFill>
            <a:srgbClr val="13A89E"/>
          </a:solidFill>
          <a:ln w="12700">
            <a:solidFill>
              <a:srgbClr val="333333"/>
            </a:solidFill>
            <a:prstDash val="solid"/>
          </a:ln>
        </p:spPr>
        <p:txBody>
          <a:bodyPr/>
          <a:lstStyle/>
          <a:p>
            <a:endParaRPr lang="zh-CN" altLang="en-US" sz="3200"/>
          </a:p>
        </p:txBody>
      </p:sp>
      <p:sp>
        <p:nvSpPr>
          <p:cNvPr id="6" name="Text 4">
            <a:extLst>
              <a:ext uri="{FF2B5EF4-FFF2-40B4-BE49-F238E27FC236}">
                <a16:creationId xmlns:a16="http://schemas.microsoft.com/office/drawing/2014/main" id="{35C6E203-396B-475F-2E5C-A0D1A0A3F08A}"/>
              </a:ext>
            </a:extLst>
          </p:cNvPr>
          <p:cNvSpPr/>
          <p:nvPr/>
        </p:nvSpPr>
        <p:spPr>
          <a:xfrm>
            <a:off x="1135781" y="2063395"/>
            <a:ext cx="662442" cy="799386"/>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3600" b="1" dirty="0">
                <a:solidFill>
                  <a:srgbClr val="FFFFFF"/>
                </a:solidFill>
              </a:rPr>
              <a:t>01</a:t>
            </a:r>
            <a:endParaRPr lang="en-US" sz="3600" dirty="0"/>
          </a:p>
        </p:txBody>
      </p:sp>
      <p:sp>
        <p:nvSpPr>
          <p:cNvPr id="7" name="Text 5">
            <a:extLst>
              <a:ext uri="{FF2B5EF4-FFF2-40B4-BE49-F238E27FC236}">
                <a16:creationId xmlns:a16="http://schemas.microsoft.com/office/drawing/2014/main" id="{2BAAB7B4-EDB3-987E-1ED8-F1FBBC66C9A7}"/>
              </a:ext>
            </a:extLst>
          </p:cNvPr>
          <p:cNvSpPr/>
          <p:nvPr/>
        </p:nvSpPr>
        <p:spPr>
          <a:xfrm>
            <a:off x="1888814" y="1558595"/>
            <a:ext cx="3264891" cy="399694"/>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13A89E"/>
                </a:solidFill>
              </a:rPr>
              <a:t>Generate S3-SIF</a:t>
            </a:r>
            <a:r>
              <a:rPr lang="en-US" sz="2000" b="1" baseline="-25000" dirty="0">
                <a:solidFill>
                  <a:srgbClr val="13A89E"/>
                </a:solidFill>
              </a:rPr>
              <a:t>743</a:t>
            </a:r>
            <a:endParaRPr lang="en-US" sz="2000" baseline="-25000" dirty="0"/>
          </a:p>
        </p:txBody>
      </p:sp>
      <p:sp>
        <p:nvSpPr>
          <p:cNvPr id="8" name="Text 6">
            <a:extLst>
              <a:ext uri="{FF2B5EF4-FFF2-40B4-BE49-F238E27FC236}">
                <a16:creationId xmlns:a16="http://schemas.microsoft.com/office/drawing/2014/main" id="{3C5D42AC-4D9A-91BB-F823-BD30FC7733C5}"/>
              </a:ext>
            </a:extLst>
          </p:cNvPr>
          <p:cNvSpPr/>
          <p:nvPr/>
        </p:nvSpPr>
        <p:spPr>
          <a:xfrm>
            <a:off x="1948557" y="2017673"/>
            <a:ext cx="3264891" cy="1299003"/>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dirty="0">
                <a:solidFill>
                  <a:srgbClr val="D0E4F7"/>
                </a:solidFill>
              </a:rPr>
              <a:t>First global 300 m, 4-day SIF product derived from Sentinel-3 OLCI fused with TROPOSIF₇₄₃ via Random Forest on Google Earth Engine.</a:t>
            </a:r>
            <a:endParaRPr lang="en-US" sz="1600" dirty="0"/>
          </a:p>
        </p:txBody>
      </p:sp>
      <p:sp>
        <p:nvSpPr>
          <p:cNvPr id="9" name="Shape 7">
            <a:extLst>
              <a:ext uri="{FF2B5EF4-FFF2-40B4-BE49-F238E27FC236}">
                <a16:creationId xmlns:a16="http://schemas.microsoft.com/office/drawing/2014/main" id="{335677AC-0315-07B7-E6BD-C1F241527445}"/>
              </a:ext>
            </a:extLst>
          </p:cNvPr>
          <p:cNvSpPr/>
          <p:nvPr/>
        </p:nvSpPr>
        <p:spPr>
          <a:xfrm>
            <a:off x="6654877" y="1514755"/>
            <a:ext cx="4163918" cy="1998466"/>
          </a:xfrm>
          <a:prstGeom prst="rect">
            <a:avLst/>
          </a:prstGeom>
          <a:solidFill>
            <a:srgbClr val="134074"/>
          </a:solidFill>
          <a:ln/>
          <a:effectLst>
            <a:outerShdw blurRad="127000" dist="50800" dir="8100000" algn="bl" rotWithShape="0">
              <a:srgbClr val="000000">
                <a:alpha val="20000"/>
              </a:srgbClr>
            </a:outerShdw>
          </a:effectLst>
        </p:spPr>
        <p:txBody>
          <a:bodyPr/>
          <a:lstStyle/>
          <a:p>
            <a:endParaRPr lang="zh-CN" altLang="en-US" sz="3200"/>
          </a:p>
        </p:txBody>
      </p:sp>
      <p:sp>
        <p:nvSpPr>
          <p:cNvPr id="10" name="Shape 8">
            <a:extLst>
              <a:ext uri="{FF2B5EF4-FFF2-40B4-BE49-F238E27FC236}">
                <a16:creationId xmlns:a16="http://schemas.microsoft.com/office/drawing/2014/main" id="{C2C12943-4F4D-4A24-37CC-2B062AA4E6F4}"/>
              </a:ext>
            </a:extLst>
          </p:cNvPr>
          <p:cNvSpPr/>
          <p:nvPr/>
        </p:nvSpPr>
        <p:spPr>
          <a:xfrm>
            <a:off x="6650537" y="1514755"/>
            <a:ext cx="662442" cy="1998466"/>
          </a:xfrm>
          <a:prstGeom prst="rect">
            <a:avLst/>
          </a:prstGeom>
          <a:solidFill>
            <a:srgbClr val="13A89E"/>
          </a:solidFill>
          <a:ln w="12700">
            <a:solidFill>
              <a:srgbClr val="333333"/>
            </a:solidFill>
            <a:prstDash val="solid"/>
          </a:ln>
        </p:spPr>
        <p:txBody>
          <a:bodyPr/>
          <a:lstStyle/>
          <a:p>
            <a:endParaRPr lang="zh-CN" altLang="en-US" sz="3200"/>
          </a:p>
        </p:txBody>
      </p:sp>
      <p:sp>
        <p:nvSpPr>
          <p:cNvPr id="11" name="Text 9">
            <a:extLst>
              <a:ext uri="{FF2B5EF4-FFF2-40B4-BE49-F238E27FC236}">
                <a16:creationId xmlns:a16="http://schemas.microsoft.com/office/drawing/2014/main" id="{B49B8C8A-978F-98C1-EBEA-246BCE89EC3A}"/>
              </a:ext>
            </a:extLst>
          </p:cNvPr>
          <p:cNvSpPr/>
          <p:nvPr/>
        </p:nvSpPr>
        <p:spPr>
          <a:xfrm>
            <a:off x="6650537" y="2063395"/>
            <a:ext cx="662442" cy="799386"/>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3600" b="1" dirty="0">
                <a:solidFill>
                  <a:srgbClr val="FFFFFF"/>
                </a:solidFill>
              </a:rPr>
              <a:t>02</a:t>
            </a:r>
            <a:endParaRPr lang="en-US" sz="3600" dirty="0"/>
          </a:p>
        </p:txBody>
      </p:sp>
      <p:sp>
        <p:nvSpPr>
          <p:cNvPr id="12" name="Text 10">
            <a:extLst>
              <a:ext uri="{FF2B5EF4-FFF2-40B4-BE49-F238E27FC236}">
                <a16:creationId xmlns:a16="http://schemas.microsoft.com/office/drawing/2014/main" id="{A3BFD4AD-B90E-73C9-F0C5-201EE7483D93}"/>
              </a:ext>
            </a:extLst>
          </p:cNvPr>
          <p:cNvSpPr/>
          <p:nvPr/>
        </p:nvSpPr>
        <p:spPr>
          <a:xfrm>
            <a:off x="7433441" y="1566367"/>
            <a:ext cx="3264891" cy="399694"/>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13A89E"/>
                </a:solidFill>
              </a:rPr>
              <a:t>Validate the Product</a:t>
            </a:r>
            <a:endParaRPr lang="en-US" sz="2000" dirty="0"/>
          </a:p>
        </p:txBody>
      </p:sp>
      <p:sp>
        <p:nvSpPr>
          <p:cNvPr id="13" name="Text 11">
            <a:extLst>
              <a:ext uri="{FF2B5EF4-FFF2-40B4-BE49-F238E27FC236}">
                <a16:creationId xmlns:a16="http://schemas.microsoft.com/office/drawing/2014/main" id="{122FB510-C76A-FF7F-38EC-E9DF06BF9782}"/>
              </a:ext>
            </a:extLst>
          </p:cNvPr>
          <p:cNvSpPr/>
          <p:nvPr/>
        </p:nvSpPr>
        <p:spPr>
          <a:xfrm>
            <a:off x="7433441" y="1958289"/>
            <a:ext cx="3264891" cy="1299003"/>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D0E4F7"/>
                </a:solidFill>
              </a:rPr>
              <a:t>Validate against ground-based tower SIF observations across diverse ecosystems (savanna, cropland, mixed vegetation) and compare to </a:t>
            </a:r>
            <a:r>
              <a:rPr lang="en-US" altLang="zh-CN" sz="1600" dirty="0">
                <a:solidFill>
                  <a:srgbClr val="D0E4F7"/>
                </a:solidFill>
              </a:rPr>
              <a:t>TROPOSIF</a:t>
            </a:r>
            <a:endParaRPr lang="en-US" sz="1600" dirty="0">
              <a:solidFill>
                <a:srgbClr val="D0E4F7"/>
              </a:solidFill>
            </a:endParaRPr>
          </a:p>
        </p:txBody>
      </p:sp>
      <p:sp>
        <p:nvSpPr>
          <p:cNvPr id="14" name="Shape 12">
            <a:extLst>
              <a:ext uri="{FF2B5EF4-FFF2-40B4-BE49-F238E27FC236}">
                <a16:creationId xmlns:a16="http://schemas.microsoft.com/office/drawing/2014/main" id="{6530048A-22D0-3731-4309-0C99DB47CF81}"/>
              </a:ext>
            </a:extLst>
          </p:cNvPr>
          <p:cNvSpPr/>
          <p:nvPr/>
        </p:nvSpPr>
        <p:spPr>
          <a:xfrm>
            <a:off x="1140121" y="3755035"/>
            <a:ext cx="4163918" cy="1998466"/>
          </a:xfrm>
          <a:prstGeom prst="rect">
            <a:avLst/>
          </a:prstGeom>
          <a:solidFill>
            <a:srgbClr val="134074"/>
          </a:solidFill>
          <a:ln/>
          <a:effectLst>
            <a:outerShdw blurRad="127000" dist="50800" dir="8100000" algn="bl" rotWithShape="0">
              <a:srgbClr val="000000">
                <a:alpha val="20000"/>
              </a:srgbClr>
            </a:outerShdw>
          </a:effectLst>
        </p:spPr>
        <p:txBody>
          <a:bodyPr/>
          <a:lstStyle/>
          <a:p>
            <a:endParaRPr lang="zh-CN" altLang="en-US" sz="3200"/>
          </a:p>
        </p:txBody>
      </p:sp>
      <p:sp>
        <p:nvSpPr>
          <p:cNvPr id="15" name="Shape 13">
            <a:extLst>
              <a:ext uri="{FF2B5EF4-FFF2-40B4-BE49-F238E27FC236}">
                <a16:creationId xmlns:a16="http://schemas.microsoft.com/office/drawing/2014/main" id="{63CE43C6-102B-599B-5098-FD34780969EA}"/>
              </a:ext>
            </a:extLst>
          </p:cNvPr>
          <p:cNvSpPr/>
          <p:nvPr/>
        </p:nvSpPr>
        <p:spPr>
          <a:xfrm>
            <a:off x="1135781" y="3755035"/>
            <a:ext cx="662442" cy="1998466"/>
          </a:xfrm>
          <a:prstGeom prst="rect">
            <a:avLst/>
          </a:prstGeom>
          <a:solidFill>
            <a:srgbClr val="13A89E"/>
          </a:solidFill>
          <a:ln w="12700">
            <a:solidFill>
              <a:srgbClr val="333333"/>
            </a:solidFill>
            <a:prstDash val="solid"/>
          </a:ln>
        </p:spPr>
        <p:txBody>
          <a:bodyPr/>
          <a:lstStyle/>
          <a:p>
            <a:endParaRPr lang="zh-CN" altLang="en-US" sz="3200"/>
          </a:p>
        </p:txBody>
      </p:sp>
      <p:sp>
        <p:nvSpPr>
          <p:cNvPr id="16" name="Text 14">
            <a:extLst>
              <a:ext uri="{FF2B5EF4-FFF2-40B4-BE49-F238E27FC236}">
                <a16:creationId xmlns:a16="http://schemas.microsoft.com/office/drawing/2014/main" id="{1F8348DA-705A-F3AE-1E20-14B6C6C00B47}"/>
              </a:ext>
            </a:extLst>
          </p:cNvPr>
          <p:cNvSpPr/>
          <p:nvPr/>
        </p:nvSpPr>
        <p:spPr>
          <a:xfrm>
            <a:off x="1135781" y="4303675"/>
            <a:ext cx="662442" cy="799386"/>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3600" b="1" dirty="0">
                <a:solidFill>
                  <a:srgbClr val="FFFFFF"/>
                </a:solidFill>
              </a:rPr>
              <a:t>03</a:t>
            </a:r>
            <a:endParaRPr lang="en-US" sz="3600" dirty="0"/>
          </a:p>
        </p:txBody>
      </p:sp>
      <p:sp>
        <p:nvSpPr>
          <p:cNvPr id="17" name="Text 15">
            <a:extLst>
              <a:ext uri="{FF2B5EF4-FFF2-40B4-BE49-F238E27FC236}">
                <a16:creationId xmlns:a16="http://schemas.microsoft.com/office/drawing/2014/main" id="{8B68A0C3-880F-19C7-69B8-7EBA4B9C94D2}"/>
              </a:ext>
            </a:extLst>
          </p:cNvPr>
          <p:cNvSpPr/>
          <p:nvPr/>
        </p:nvSpPr>
        <p:spPr>
          <a:xfrm>
            <a:off x="1889198" y="3892195"/>
            <a:ext cx="3574279" cy="399694"/>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13A89E"/>
                </a:solidFill>
              </a:rPr>
              <a:t>Demonstrate Spatial Heterogeneity</a:t>
            </a:r>
            <a:endParaRPr lang="en-US" sz="2000" dirty="0"/>
          </a:p>
        </p:txBody>
      </p:sp>
      <p:sp>
        <p:nvSpPr>
          <p:cNvPr id="18" name="Text 16">
            <a:extLst>
              <a:ext uri="{FF2B5EF4-FFF2-40B4-BE49-F238E27FC236}">
                <a16:creationId xmlns:a16="http://schemas.microsoft.com/office/drawing/2014/main" id="{D619487E-4574-61F1-7CBF-6DCF1148FF7C}"/>
              </a:ext>
            </a:extLst>
          </p:cNvPr>
          <p:cNvSpPr/>
          <p:nvPr/>
        </p:nvSpPr>
        <p:spPr>
          <a:xfrm>
            <a:off x="1888814" y="4395114"/>
            <a:ext cx="3264891" cy="1299003"/>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dirty="0">
                <a:solidFill>
                  <a:srgbClr val="D0E4F7"/>
                </a:solidFill>
              </a:rPr>
              <a:t>Show the ability of the 300 m product to resolve sub-kilometer variability — irrigated croplands, climate zones, ecosystem boundaries.</a:t>
            </a:r>
            <a:endParaRPr lang="en-US" sz="1600" dirty="0"/>
          </a:p>
        </p:txBody>
      </p:sp>
      <p:sp>
        <p:nvSpPr>
          <p:cNvPr id="19" name="Shape 17">
            <a:extLst>
              <a:ext uri="{FF2B5EF4-FFF2-40B4-BE49-F238E27FC236}">
                <a16:creationId xmlns:a16="http://schemas.microsoft.com/office/drawing/2014/main" id="{1C110CBE-4CE7-074A-E724-71C7BE29713C}"/>
              </a:ext>
            </a:extLst>
          </p:cNvPr>
          <p:cNvSpPr/>
          <p:nvPr/>
        </p:nvSpPr>
        <p:spPr>
          <a:xfrm>
            <a:off x="6654877" y="3709315"/>
            <a:ext cx="4163918" cy="1998466"/>
          </a:xfrm>
          <a:prstGeom prst="rect">
            <a:avLst/>
          </a:prstGeom>
          <a:solidFill>
            <a:srgbClr val="134074"/>
          </a:solidFill>
          <a:ln/>
          <a:effectLst>
            <a:outerShdw blurRad="127000" dist="50800" dir="8100000" algn="bl" rotWithShape="0">
              <a:srgbClr val="000000">
                <a:alpha val="20000"/>
              </a:srgbClr>
            </a:outerShdw>
          </a:effectLst>
        </p:spPr>
        <p:txBody>
          <a:bodyPr/>
          <a:lstStyle/>
          <a:p>
            <a:endParaRPr lang="zh-CN" altLang="en-US" sz="3200"/>
          </a:p>
        </p:txBody>
      </p:sp>
      <p:sp>
        <p:nvSpPr>
          <p:cNvPr id="20" name="Shape 18">
            <a:extLst>
              <a:ext uri="{FF2B5EF4-FFF2-40B4-BE49-F238E27FC236}">
                <a16:creationId xmlns:a16="http://schemas.microsoft.com/office/drawing/2014/main" id="{F97226EA-D9BA-F23C-A498-0BD357E3B980}"/>
              </a:ext>
            </a:extLst>
          </p:cNvPr>
          <p:cNvSpPr/>
          <p:nvPr/>
        </p:nvSpPr>
        <p:spPr>
          <a:xfrm>
            <a:off x="6650537" y="3709315"/>
            <a:ext cx="662442" cy="1998466"/>
          </a:xfrm>
          <a:prstGeom prst="rect">
            <a:avLst/>
          </a:prstGeom>
          <a:solidFill>
            <a:srgbClr val="13A89E"/>
          </a:solidFill>
          <a:ln w="12700">
            <a:solidFill>
              <a:srgbClr val="333333"/>
            </a:solidFill>
            <a:prstDash val="solid"/>
          </a:ln>
        </p:spPr>
        <p:txBody>
          <a:bodyPr/>
          <a:lstStyle/>
          <a:p>
            <a:endParaRPr lang="zh-CN" altLang="en-US" sz="3200"/>
          </a:p>
        </p:txBody>
      </p:sp>
      <p:sp>
        <p:nvSpPr>
          <p:cNvPr id="21" name="Text 19">
            <a:extLst>
              <a:ext uri="{FF2B5EF4-FFF2-40B4-BE49-F238E27FC236}">
                <a16:creationId xmlns:a16="http://schemas.microsoft.com/office/drawing/2014/main" id="{2B4A6A23-5145-7858-8BFB-AC4A58FDFEC3}"/>
              </a:ext>
            </a:extLst>
          </p:cNvPr>
          <p:cNvSpPr/>
          <p:nvPr/>
        </p:nvSpPr>
        <p:spPr>
          <a:xfrm>
            <a:off x="6650537" y="4257955"/>
            <a:ext cx="662442" cy="799386"/>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3600" b="1" dirty="0">
                <a:solidFill>
                  <a:srgbClr val="FFFFFF"/>
                </a:solidFill>
              </a:rPr>
              <a:t>04</a:t>
            </a:r>
            <a:endParaRPr lang="en-US" sz="3600" dirty="0"/>
          </a:p>
        </p:txBody>
      </p:sp>
      <p:sp>
        <p:nvSpPr>
          <p:cNvPr id="22" name="Text 20">
            <a:extLst>
              <a:ext uri="{FF2B5EF4-FFF2-40B4-BE49-F238E27FC236}">
                <a16:creationId xmlns:a16="http://schemas.microsoft.com/office/drawing/2014/main" id="{3BE5B3A8-7CB8-B052-B6E9-164503C73420}"/>
              </a:ext>
            </a:extLst>
          </p:cNvPr>
          <p:cNvSpPr/>
          <p:nvPr/>
        </p:nvSpPr>
        <p:spPr>
          <a:xfrm>
            <a:off x="7403570" y="3771477"/>
            <a:ext cx="3264891" cy="399694"/>
          </a:xfrm>
          <a:prstGeom prst="rect">
            <a:avLst/>
          </a:prstGeom>
          <a:noFill/>
          <a:ln/>
        </p:spPr>
        <p:txBody>
          <a:bodyPr wrap="square" lIns="0" tIns="0" rIns="0" bIns="0"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13A89E"/>
                </a:solidFill>
              </a:rPr>
              <a:t>Bridge to ESA FLEX</a:t>
            </a:r>
            <a:endParaRPr lang="en-US" sz="2000" dirty="0"/>
          </a:p>
        </p:txBody>
      </p:sp>
      <p:sp>
        <p:nvSpPr>
          <p:cNvPr id="23" name="Text 21">
            <a:extLst>
              <a:ext uri="{FF2B5EF4-FFF2-40B4-BE49-F238E27FC236}">
                <a16:creationId xmlns:a16="http://schemas.microsoft.com/office/drawing/2014/main" id="{1A7B3A74-A5D4-08A8-B93E-5271464C5B9F}"/>
              </a:ext>
            </a:extLst>
          </p:cNvPr>
          <p:cNvSpPr/>
          <p:nvPr/>
        </p:nvSpPr>
        <p:spPr>
          <a:xfrm>
            <a:off x="7403570" y="4123125"/>
            <a:ext cx="3264891" cy="1299003"/>
          </a:xfrm>
          <a:prstGeom prst="rect">
            <a:avLst/>
          </a:prstGeom>
          <a:noFill/>
          <a:ln/>
        </p:spPr>
        <p:txBody>
          <a:bodyPr wrap="square" lIns="0" tIns="0" rIns="0" bIns="0"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D0E4F7"/>
                </a:solidFill>
              </a:rPr>
              <a:t>Provide a preparatory dataset and operational framework for the upcoming FLEX mission (launch 2026) at matching 300 m spatial resolution </a:t>
            </a:r>
            <a:r>
              <a:rPr lang="en-US" altLang="zh-CN" sz="1600" dirty="0">
                <a:solidFill>
                  <a:srgbClr val="D0E4F7"/>
                </a:solidFill>
              </a:rPr>
              <a:t>and using Sentinel-3 data that FLEX will fly in tandem with</a:t>
            </a:r>
            <a:r>
              <a:rPr lang="en-US" sz="1600" dirty="0">
                <a:solidFill>
                  <a:srgbClr val="D0E4F7"/>
                </a:solidFill>
              </a:rPr>
              <a:t>.</a:t>
            </a:r>
            <a:endParaRPr lang="en-US" sz="1600" dirty="0"/>
          </a:p>
        </p:txBody>
      </p:sp>
    </p:spTree>
    <p:extLst>
      <p:ext uri="{BB962C8B-B14F-4D97-AF65-F5344CB8AC3E}">
        <p14:creationId xmlns:p14="http://schemas.microsoft.com/office/powerpoint/2010/main" val="316689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0F72-CF96-FDC8-3C20-452DB975328F}"/>
              </a:ext>
            </a:extLst>
          </p:cNvPr>
          <p:cNvSpPr>
            <a:spLocks noGrp="1"/>
          </p:cNvSpPr>
          <p:nvPr>
            <p:ph type="title"/>
          </p:nvPr>
        </p:nvSpPr>
        <p:spPr>
          <a:xfrm>
            <a:off x="216000" y="234713"/>
            <a:ext cx="10108800" cy="584775"/>
          </a:xfrm>
        </p:spPr>
        <p:txBody>
          <a:bodyPr/>
          <a:lstStyle/>
          <a:p>
            <a:r>
              <a:rPr lang="en-US" altLang="zh-CN" sz="3200" dirty="0">
                <a:solidFill>
                  <a:srgbClr val="FFFFFF"/>
                </a:solidFill>
                <a:latin typeface="Georgia" pitchFamily="34" charset="0"/>
                <a:ea typeface="Georgia" pitchFamily="34" charset="-122"/>
                <a:cs typeface="Georgia" pitchFamily="34" charset="-120"/>
              </a:rPr>
              <a:t>Methodology: Downscaling Framework</a:t>
            </a:r>
            <a:endParaRPr lang="zh-CN" altLang="en-US" dirty="0"/>
          </a:p>
        </p:txBody>
      </p:sp>
      <p:grpSp>
        <p:nvGrpSpPr>
          <p:cNvPr id="9" name="Group 8">
            <a:extLst>
              <a:ext uri="{FF2B5EF4-FFF2-40B4-BE49-F238E27FC236}">
                <a16:creationId xmlns:a16="http://schemas.microsoft.com/office/drawing/2014/main" id="{3F547416-6D78-C081-9EDA-ED272982B966}"/>
              </a:ext>
            </a:extLst>
          </p:cNvPr>
          <p:cNvGrpSpPr/>
          <p:nvPr/>
        </p:nvGrpSpPr>
        <p:grpSpPr>
          <a:xfrm>
            <a:off x="5007119" y="1278370"/>
            <a:ext cx="7509163" cy="4281031"/>
            <a:chOff x="3850372" y="1262567"/>
            <a:chExt cx="8494247" cy="4778014"/>
          </a:xfrm>
        </p:grpSpPr>
        <p:pic>
          <p:nvPicPr>
            <p:cNvPr id="6" name="Content Placeholder 4">
              <a:extLst>
                <a:ext uri="{FF2B5EF4-FFF2-40B4-BE49-F238E27FC236}">
                  <a16:creationId xmlns:a16="http://schemas.microsoft.com/office/drawing/2014/main" id="{6D3C178D-4F2A-F486-0A57-862AB6C09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50372" y="1262567"/>
              <a:ext cx="8494247" cy="477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8" name="Rectangle 7">
              <a:extLst>
                <a:ext uri="{FF2B5EF4-FFF2-40B4-BE49-F238E27FC236}">
                  <a16:creationId xmlns:a16="http://schemas.microsoft.com/office/drawing/2014/main" id="{931932D0-9DD8-68E4-208A-C7460549C985}"/>
                </a:ext>
              </a:extLst>
            </p:cNvPr>
            <p:cNvSpPr/>
            <p:nvPr/>
          </p:nvSpPr>
          <p:spPr>
            <a:xfrm>
              <a:off x="11028327" y="3084945"/>
              <a:ext cx="221564" cy="4156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0CF45A55-A903-7549-B447-C7248386E486}"/>
                </a:ext>
              </a:extLst>
            </p:cNvPr>
            <p:cNvSpPr/>
            <p:nvPr/>
          </p:nvSpPr>
          <p:spPr>
            <a:xfrm>
              <a:off x="10751127" y="3103418"/>
              <a:ext cx="720381" cy="415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70,</a:t>
              </a:r>
            </a:p>
            <a:p>
              <a:pPr algn="ctr"/>
              <a:r>
                <a:rPr lang="en-US" altLang="zh-CN" sz="1200" dirty="0">
                  <a:solidFill>
                    <a:schemeClr val="accent6">
                      <a:lumMod val="10000"/>
                    </a:schemeClr>
                  </a:solidFill>
                  <a:latin typeface="Calibri" panose="020F0502020204030204" pitchFamily="34" charset="0"/>
                  <a:ea typeface="Calibri" panose="020F0502020204030204" pitchFamily="34" charset="0"/>
                  <a:cs typeface="Calibri" panose="020F0502020204030204" pitchFamily="34" charset="0"/>
                </a:rPr>
                <a:t>60</a:t>
              </a:r>
              <a:endParaRPr lang="zh-CN" altLang="en-US" sz="1200" dirty="0">
                <a:solidFill>
                  <a:schemeClr val="accent6">
                    <a:lumMod val="10000"/>
                  </a:schemeClr>
                </a:solidFill>
                <a:latin typeface="Calibri" panose="020F0502020204030204" pitchFamily="34" charset="0"/>
                <a:cs typeface="Calibri" panose="020F0502020204030204" pitchFamily="34" charset="0"/>
              </a:endParaRPr>
            </a:p>
          </p:txBody>
        </p:sp>
      </p:grpSp>
      <p:sp>
        <p:nvSpPr>
          <p:cNvPr id="23" name="Rectangle 1">
            <a:extLst>
              <a:ext uri="{FF2B5EF4-FFF2-40B4-BE49-F238E27FC236}">
                <a16:creationId xmlns:a16="http://schemas.microsoft.com/office/drawing/2014/main" id="{26FC364A-62F1-100E-6B41-65661B8DCB9D}"/>
              </a:ext>
            </a:extLst>
          </p:cNvPr>
          <p:cNvSpPr>
            <a:spLocks noGrp="1" noChangeArrowheads="1"/>
          </p:cNvSpPr>
          <p:nvPr>
            <p:ph idx="1"/>
          </p:nvPr>
        </p:nvSpPr>
        <p:spPr bwMode="auto">
          <a:xfrm>
            <a:off x="534003" y="2507072"/>
            <a:ext cx="3060453"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1800"/>
              </a:spcAft>
              <a:buClrTx/>
              <a:buSzTx/>
              <a:buFontTx/>
              <a:buChar char="•"/>
              <a:tabLst/>
            </a:pPr>
            <a:endParaRPr lang="en-US" altLang="zh-CN" dirty="0">
              <a:solidFill>
                <a:schemeClr val="tx1"/>
              </a:solidFill>
            </a:endParaRPr>
          </a:p>
          <a:p>
            <a:pPr marL="0" marR="0" lvl="0" indent="0" algn="l" defTabSz="914400" rtl="0" eaLnBrk="0" fontAlgn="base" latinLnBrk="0" hangingPunct="0">
              <a:lnSpc>
                <a:spcPct val="100000"/>
              </a:lnSpc>
              <a:spcBef>
                <a:spcPct val="0"/>
              </a:spcBef>
              <a:spcAft>
                <a:spcPts val="1800"/>
              </a:spcAft>
              <a:buClrTx/>
              <a:buSzTx/>
              <a:buFontTx/>
              <a:buChar char="•"/>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180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S3 radiances + indices</a:t>
            </a:r>
          </a:p>
          <a:p>
            <a:pPr marL="0" marR="0" lvl="0" indent="0" algn="l" defTabSz="914400" rtl="0" eaLnBrk="0" fontAlgn="base" latinLnBrk="0" hangingPunct="0">
              <a:lnSpc>
                <a:spcPct val="100000"/>
              </a:lnSpc>
              <a:spcBef>
                <a:spcPct val="0"/>
              </a:spcBef>
              <a:spcAft>
                <a:spcPts val="180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S3-GPR vegetation traits</a:t>
            </a:r>
          </a:p>
          <a:p>
            <a:pPr marL="0" marR="0" lvl="0" indent="0" algn="l" defTabSz="914400" rtl="0" eaLnBrk="0" fontAlgn="base" latinLnBrk="0" hangingPunct="0">
              <a:lnSpc>
                <a:spcPct val="100000"/>
              </a:lnSpc>
              <a:spcBef>
                <a:spcPct val="0"/>
              </a:spcBef>
              <a:spcAft>
                <a:spcPts val="180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Random Forest regression</a:t>
            </a:r>
            <a:r>
              <a:rPr kumimoji="0" lang="en-US" altLang="zh-CN" sz="1800" b="0" i="0" u="none" strike="noStrike" cap="none" normalizeH="0" baseline="0" dirty="0">
                <a:ln>
                  <a:noFill/>
                </a:ln>
                <a:solidFill>
                  <a:schemeClr val="tx1"/>
                </a:solidFill>
                <a:effectLst/>
                <a:latin typeface="Arial" panose="020B0604020202020204" pitchFamily="34" charset="0"/>
              </a:rPr>
              <a:t> </a:t>
            </a:r>
            <a:endParaRPr kumimoji="0" lang="zh-CN" altLang="zh-CN"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180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Global prediction</a:t>
            </a:r>
          </a:p>
        </p:txBody>
      </p:sp>
      <p:sp>
        <p:nvSpPr>
          <p:cNvPr id="24" name="Shape 53">
            <a:extLst>
              <a:ext uri="{FF2B5EF4-FFF2-40B4-BE49-F238E27FC236}">
                <a16:creationId xmlns:a16="http://schemas.microsoft.com/office/drawing/2014/main" id="{66EF9D39-BF7A-A118-F80E-5D82860DFC5E}"/>
              </a:ext>
            </a:extLst>
          </p:cNvPr>
          <p:cNvSpPr/>
          <p:nvPr/>
        </p:nvSpPr>
        <p:spPr>
          <a:xfrm>
            <a:off x="397164" y="5754255"/>
            <a:ext cx="11453090" cy="655781"/>
          </a:xfrm>
          <a:prstGeom prst="rect">
            <a:avLst/>
          </a:prstGeom>
          <a:solidFill>
            <a:srgbClr val="E8EEE4"/>
          </a:solidFill>
          <a:ln w="12700">
            <a:solidFill>
              <a:srgbClr val="97BC62"/>
            </a:solidFill>
            <a:prstDash val="solid"/>
          </a:ln>
        </p:spPr>
        <p:txBody>
          <a:bodyPr/>
          <a:lstStyle/>
          <a:p>
            <a:endParaRPr lang="zh-CN" altLang="en-US"/>
          </a:p>
        </p:txBody>
      </p:sp>
      <p:sp>
        <p:nvSpPr>
          <p:cNvPr id="25" name="Text 54">
            <a:extLst>
              <a:ext uri="{FF2B5EF4-FFF2-40B4-BE49-F238E27FC236}">
                <a16:creationId xmlns:a16="http://schemas.microsoft.com/office/drawing/2014/main" id="{929CC7D5-E3E4-7F29-1A9F-1BB41C771238}"/>
              </a:ext>
            </a:extLst>
          </p:cNvPr>
          <p:cNvSpPr/>
          <p:nvPr/>
        </p:nvSpPr>
        <p:spPr>
          <a:xfrm>
            <a:off x="595070" y="5798956"/>
            <a:ext cx="11021801" cy="546484"/>
          </a:xfrm>
          <a:prstGeom prst="rect">
            <a:avLst/>
          </a:prstGeom>
          <a:noFill/>
          <a:ln/>
        </p:spPr>
        <p:txBody>
          <a:bodyPr wrap="square" rtlCol="0" anchor="ctr"/>
          <a:lstStyle/>
          <a:p>
            <a:pPr marL="0" indent="0" algn="ctr">
              <a:buNone/>
            </a:pPr>
            <a:r>
              <a:rPr lang="en-US" sz="1400" i="1" dirty="0">
                <a:solidFill>
                  <a:srgbClr val="3D4A3D"/>
                </a:solidFill>
                <a:latin typeface="Calibri" pitchFamily="34" charset="0"/>
                <a:ea typeface="Calibri" pitchFamily="34" charset="-122"/>
                <a:cs typeface="Calibri" pitchFamily="34" charset="-120"/>
              </a:rPr>
              <a:t>Training: Europe, April–November 2019  |  Prediction: Global, 2016–</a:t>
            </a:r>
            <a:endParaRPr lang="en-US" sz="1400" dirty="0"/>
          </a:p>
        </p:txBody>
      </p:sp>
      <p:grpSp>
        <p:nvGrpSpPr>
          <p:cNvPr id="32" name="Group 31">
            <a:extLst>
              <a:ext uri="{FF2B5EF4-FFF2-40B4-BE49-F238E27FC236}">
                <a16:creationId xmlns:a16="http://schemas.microsoft.com/office/drawing/2014/main" id="{1BAD998F-A842-F0E0-FFEC-6E261BE7B1AA}"/>
              </a:ext>
            </a:extLst>
          </p:cNvPr>
          <p:cNvGrpSpPr/>
          <p:nvPr/>
        </p:nvGrpSpPr>
        <p:grpSpPr>
          <a:xfrm>
            <a:off x="534003" y="2875505"/>
            <a:ext cx="2743200" cy="548640"/>
            <a:chOff x="733248" y="2399866"/>
            <a:chExt cx="2743200" cy="548640"/>
          </a:xfrm>
        </p:grpSpPr>
        <p:sp>
          <p:nvSpPr>
            <p:cNvPr id="26" name="Shape 29">
              <a:extLst>
                <a:ext uri="{FF2B5EF4-FFF2-40B4-BE49-F238E27FC236}">
                  <a16:creationId xmlns:a16="http://schemas.microsoft.com/office/drawing/2014/main" id="{D6B2C80D-79BA-9573-404F-AA8810936834}"/>
                </a:ext>
              </a:extLst>
            </p:cNvPr>
            <p:cNvSpPr/>
            <p:nvPr/>
          </p:nvSpPr>
          <p:spPr>
            <a:xfrm>
              <a:off x="733248" y="2399866"/>
              <a:ext cx="2743200" cy="548640"/>
            </a:xfrm>
            <a:prstGeom prst="rect">
              <a:avLst/>
            </a:prstGeom>
            <a:solidFill>
              <a:schemeClr val="tx2">
                <a:lumMod val="60000"/>
                <a:lumOff val="40000"/>
              </a:schemeClr>
            </a:solidFill>
            <a:ln/>
            <a:effectLst>
              <a:outerShdw blurRad="63500" dist="25400" dir="8100000" algn="bl" rotWithShape="0">
                <a:srgbClr val="000000">
                  <a:alpha val="15000"/>
                </a:srgbClr>
              </a:outerShdw>
            </a:effectLst>
          </p:spPr>
          <p:txBody>
            <a:bodyPr/>
            <a:lstStyle/>
            <a:p>
              <a:endParaRPr lang="zh-CN" altLang="en-US"/>
            </a:p>
          </p:txBody>
        </p:sp>
        <p:sp>
          <p:nvSpPr>
            <p:cNvPr id="27" name="Text 30">
              <a:extLst>
                <a:ext uri="{FF2B5EF4-FFF2-40B4-BE49-F238E27FC236}">
                  <a16:creationId xmlns:a16="http://schemas.microsoft.com/office/drawing/2014/main" id="{F48115A1-A49D-B5D2-DE5C-3B978430E979}"/>
                </a:ext>
              </a:extLst>
            </p:cNvPr>
            <p:cNvSpPr/>
            <p:nvPr/>
          </p:nvSpPr>
          <p:spPr>
            <a:xfrm>
              <a:off x="733248" y="2399866"/>
              <a:ext cx="2743200" cy="548640"/>
            </a:xfrm>
            <a:prstGeom prst="rect">
              <a:avLst/>
            </a:prstGeom>
            <a:solidFill>
              <a:schemeClr val="tx2">
                <a:lumMod val="60000"/>
                <a:lumOff val="40000"/>
              </a:schemeClr>
            </a:solidFill>
            <a:ln/>
          </p:spPr>
          <p:txBody>
            <a:bodyPr wrap="square" rtlCol="0" anchor="ctr"/>
            <a:lstStyle/>
            <a:p>
              <a:pPr marL="0" indent="0" algn="ctr">
                <a:buNone/>
              </a:pPr>
              <a:r>
                <a:rPr lang="en-US" altLang="zh-CN" sz="1200" i="1" dirty="0">
                  <a:solidFill>
                    <a:schemeClr val="accent6">
                      <a:lumMod val="10000"/>
                    </a:schemeClr>
                  </a:solidFill>
                </a:rPr>
                <a:t>GEE cloud-computing platform</a:t>
              </a:r>
              <a:endParaRPr lang="en-US" sz="1200" dirty="0">
                <a:solidFill>
                  <a:schemeClr val="accent6">
                    <a:lumMod val="10000"/>
                  </a:schemeClr>
                </a:solidFill>
              </a:endParaRPr>
            </a:p>
          </p:txBody>
        </p:sp>
      </p:grpSp>
      <p:sp>
        <p:nvSpPr>
          <p:cNvPr id="31" name="TextBox 30">
            <a:extLst>
              <a:ext uri="{FF2B5EF4-FFF2-40B4-BE49-F238E27FC236}">
                <a16:creationId xmlns:a16="http://schemas.microsoft.com/office/drawing/2014/main" id="{9C20BB67-D80B-4DD5-403C-73A29AF985FD}"/>
              </a:ext>
            </a:extLst>
          </p:cNvPr>
          <p:cNvSpPr txBox="1"/>
          <p:nvPr/>
        </p:nvSpPr>
        <p:spPr>
          <a:xfrm>
            <a:off x="197919" y="2137740"/>
            <a:ext cx="3786909"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1800"/>
              </a:spcAft>
              <a:buClrTx/>
              <a:buSzTx/>
              <a:buFontTx/>
              <a:buChar char="•"/>
              <a:tabLst/>
            </a:pPr>
            <a:r>
              <a:rPr kumimoji="0" lang="zh-CN" altLang="zh-CN" sz="1800" b="0" i="0" u="none" strike="noStrike" cap="none" normalizeH="0" baseline="0" dirty="0">
                <a:ln>
                  <a:noFill/>
                </a:ln>
                <a:solidFill>
                  <a:schemeClr val="tx1"/>
                </a:solidFill>
                <a:effectLst/>
                <a:latin typeface="Arial" panose="020B0604020202020204" pitchFamily="34" charset="0"/>
              </a:rPr>
              <a:t>TROPOSIF</a:t>
            </a:r>
            <a:r>
              <a:rPr kumimoji="0" lang="zh-CN" altLang="zh-CN" sz="1800" b="0" i="0" u="none" strike="noStrike" cap="none" normalizeH="0" baseline="-25000" dirty="0">
                <a:ln>
                  <a:noFill/>
                </a:ln>
                <a:solidFill>
                  <a:schemeClr val="tx1"/>
                </a:solidFill>
                <a:effectLst/>
                <a:latin typeface="Arial" panose="020B0604020202020204" pitchFamily="34" charset="0"/>
              </a:rPr>
              <a:t>743 </a:t>
            </a:r>
            <a:r>
              <a:rPr kumimoji="0" lang="zh-CN" altLang="zh-CN" sz="1800" b="0" i="0" u="none" strike="noStrike" cap="none" normalizeH="0" baseline="0" dirty="0">
                <a:ln>
                  <a:noFill/>
                </a:ln>
                <a:solidFill>
                  <a:schemeClr val="tx1"/>
                </a:solidFill>
                <a:effectLst/>
                <a:latin typeface="Arial" panose="020B0604020202020204" pitchFamily="34" charset="0"/>
              </a:rPr>
              <a:t>→ reference target</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8" name="Shape 2">
            <a:extLst>
              <a:ext uri="{FF2B5EF4-FFF2-40B4-BE49-F238E27FC236}">
                <a16:creationId xmlns:a16="http://schemas.microsoft.com/office/drawing/2014/main" id="{2312E1F0-6628-5257-4807-BE4D93B66B07}"/>
              </a:ext>
            </a:extLst>
          </p:cNvPr>
          <p:cNvSpPr/>
          <p:nvPr/>
        </p:nvSpPr>
        <p:spPr>
          <a:xfrm>
            <a:off x="75075" y="1298599"/>
            <a:ext cx="5479759" cy="1316736"/>
          </a:xfrm>
          <a:prstGeom prst="rect">
            <a:avLst/>
          </a:prstGeom>
          <a:solidFill>
            <a:srgbClr val="FFFFFF"/>
          </a:solidFill>
          <a:ln w="12700">
            <a:solidFill>
              <a:srgbClr val="E8EEE4"/>
            </a:solidFill>
            <a:prstDash val="solid"/>
          </a:ln>
          <a:effectLst>
            <a:outerShdw blurRad="101600" dist="38100" dir="8100000" algn="bl" rotWithShape="0">
              <a:srgbClr val="000000">
                <a:alpha val="15000"/>
              </a:srgbClr>
            </a:outerShdw>
          </a:effectLst>
        </p:spPr>
        <p:txBody>
          <a:bodyPr/>
          <a:lstStyle/>
          <a:p>
            <a:endParaRPr lang="zh-CN" altLang="en-US"/>
          </a:p>
        </p:txBody>
      </p:sp>
      <p:sp>
        <p:nvSpPr>
          <p:cNvPr id="79" name="Shape 3">
            <a:extLst>
              <a:ext uri="{FF2B5EF4-FFF2-40B4-BE49-F238E27FC236}">
                <a16:creationId xmlns:a16="http://schemas.microsoft.com/office/drawing/2014/main" id="{ADA363AE-2169-4D56-5924-4249498CCB93}"/>
              </a:ext>
            </a:extLst>
          </p:cNvPr>
          <p:cNvSpPr/>
          <p:nvPr/>
        </p:nvSpPr>
        <p:spPr>
          <a:xfrm>
            <a:off x="75075" y="1298599"/>
            <a:ext cx="824807" cy="1316736"/>
          </a:xfrm>
          <a:prstGeom prst="rect">
            <a:avLst/>
          </a:prstGeom>
          <a:solidFill>
            <a:srgbClr val="3D7A3F"/>
          </a:solidFill>
          <a:ln/>
        </p:spPr>
        <p:txBody>
          <a:bodyPr/>
          <a:lstStyle/>
          <a:p>
            <a:endParaRPr lang="zh-CN" altLang="en-US"/>
          </a:p>
        </p:txBody>
      </p:sp>
      <p:sp>
        <p:nvSpPr>
          <p:cNvPr id="80" name="Text 4">
            <a:extLst>
              <a:ext uri="{FF2B5EF4-FFF2-40B4-BE49-F238E27FC236}">
                <a16:creationId xmlns:a16="http://schemas.microsoft.com/office/drawing/2014/main" id="{76B88A47-39ED-0E84-91AE-F7D791E82DFE}"/>
              </a:ext>
            </a:extLst>
          </p:cNvPr>
          <p:cNvSpPr/>
          <p:nvPr/>
        </p:nvSpPr>
        <p:spPr>
          <a:xfrm>
            <a:off x="75075" y="1298599"/>
            <a:ext cx="874362" cy="1316736"/>
          </a:xfrm>
          <a:prstGeom prst="rect">
            <a:avLst/>
          </a:prstGeom>
          <a:noFill/>
          <a:ln/>
        </p:spPr>
        <p:txBody>
          <a:bodyPr wrap="square"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S3 OLCI Bands</a:t>
            </a:r>
            <a:endParaRPr lang="en-US" sz="1200" dirty="0"/>
          </a:p>
        </p:txBody>
      </p:sp>
      <p:sp>
        <p:nvSpPr>
          <p:cNvPr id="81" name="Shape 5">
            <a:extLst>
              <a:ext uri="{FF2B5EF4-FFF2-40B4-BE49-F238E27FC236}">
                <a16:creationId xmlns:a16="http://schemas.microsoft.com/office/drawing/2014/main" id="{6632B4DF-F418-192A-3913-D5798296B08D}"/>
              </a:ext>
            </a:extLst>
          </p:cNvPr>
          <p:cNvSpPr/>
          <p:nvPr/>
        </p:nvSpPr>
        <p:spPr>
          <a:xfrm>
            <a:off x="972963" y="1550496"/>
            <a:ext cx="91440" cy="91440"/>
          </a:xfrm>
          <a:prstGeom prst="ellipse">
            <a:avLst/>
          </a:prstGeom>
          <a:solidFill>
            <a:srgbClr val="3D7A3F"/>
          </a:solidFill>
          <a:ln w="12700">
            <a:solidFill>
              <a:srgbClr val="3D7A3F"/>
            </a:solidFill>
            <a:prstDash val="solid"/>
          </a:ln>
        </p:spPr>
        <p:txBody>
          <a:bodyPr/>
          <a:lstStyle/>
          <a:p>
            <a:endParaRPr lang="zh-CN" altLang="en-US" sz="2800"/>
          </a:p>
        </p:txBody>
      </p:sp>
      <p:sp>
        <p:nvSpPr>
          <p:cNvPr id="82" name="Text 6">
            <a:extLst>
              <a:ext uri="{FF2B5EF4-FFF2-40B4-BE49-F238E27FC236}">
                <a16:creationId xmlns:a16="http://schemas.microsoft.com/office/drawing/2014/main" id="{46036883-88AD-D199-4CC9-E20FD81B4110}"/>
              </a:ext>
            </a:extLst>
          </p:cNvPr>
          <p:cNvSpPr/>
          <p:nvPr/>
        </p:nvSpPr>
        <p:spPr>
          <a:xfrm>
            <a:off x="1137555" y="1459056"/>
            <a:ext cx="2926080"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Oa12 (753.75 nm)</a:t>
            </a:r>
            <a:endParaRPr lang="en-US" sz="1200" dirty="0"/>
          </a:p>
        </p:txBody>
      </p:sp>
      <p:sp>
        <p:nvSpPr>
          <p:cNvPr id="83" name="Text 7">
            <a:extLst>
              <a:ext uri="{FF2B5EF4-FFF2-40B4-BE49-F238E27FC236}">
                <a16:creationId xmlns:a16="http://schemas.microsoft.com/office/drawing/2014/main" id="{F5AE507A-F31D-BD7B-7F2D-1AE8B106B9ED}"/>
              </a:ext>
            </a:extLst>
          </p:cNvPr>
          <p:cNvSpPr/>
          <p:nvPr/>
        </p:nvSpPr>
        <p:spPr>
          <a:xfrm>
            <a:off x="1137555" y="1715088"/>
            <a:ext cx="2926080"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Within TROPOSIF₇₄₃ retrieval window</a:t>
            </a:r>
            <a:endParaRPr lang="en-US" sz="1100" dirty="0"/>
          </a:p>
        </p:txBody>
      </p:sp>
      <p:sp>
        <p:nvSpPr>
          <p:cNvPr id="84" name="Shape 8">
            <a:extLst>
              <a:ext uri="{FF2B5EF4-FFF2-40B4-BE49-F238E27FC236}">
                <a16:creationId xmlns:a16="http://schemas.microsoft.com/office/drawing/2014/main" id="{FE687976-D3E9-EDC7-1734-9BCC5FE11AC8}"/>
              </a:ext>
            </a:extLst>
          </p:cNvPr>
          <p:cNvSpPr/>
          <p:nvPr/>
        </p:nvSpPr>
        <p:spPr>
          <a:xfrm>
            <a:off x="972963" y="2099136"/>
            <a:ext cx="91440" cy="91440"/>
          </a:xfrm>
          <a:prstGeom prst="ellipse">
            <a:avLst/>
          </a:prstGeom>
          <a:solidFill>
            <a:srgbClr val="3D7A3F"/>
          </a:solidFill>
          <a:ln w="12700">
            <a:solidFill>
              <a:srgbClr val="3D7A3F"/>
            </a:solidFill>
            <a:prstDash val="solid"/>
          </a:ln>
        </p:spPr>
        <p:txBody>
          <a:bodyPr/>
          <a:lstStyle/>
          <a:p>
            <a:endParaRPr lang="zh-CN" altLang="en-US" sz="2800"/>
          </a:p>
        </p:txBody>
      </p:sp>
      <p:sp>
        <p:nvSpPr>
          <p:cNvPr id="85" name="Text 9">
            <a:extLst>
              <a:ext uri="{FF2B5EF4-FFF2-40B4-BE49-F238E27FC236}">
                <a16:creationId xmlns:a16="http://schemas.microsoft.com/office/drawing/2014/main" id="{6BB6BA30-5792-8FB0-3DDF-DEDED3C28B4E}"/>
              </a:ext>
            </a:extLst>
          </p:cNvPr>
          <p:cNvSpPr/>
          <p:nvPr/>
        </p:nvSpPr>
        <p:spPr>
          <a:xfrm>
            <a:off x="1137555" y="2007696"/>
            <a:ext cx="2926080"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Oa13 (761.25 nm)</a:t>
            </a:r>
            <a:endParaRPr lang="en-US" sz="1200" dirty="0"/>
          </a:p>
        </p:txBody>
      </p:sp>
      <p:sp>
        <p:nvSpPr>
          <p:cNvPr id="86" name="Text 10">
            <a:extLst>
              <a:ext uri="{FF2B5EF4-FFF2-40B4-BE49-F238E27FC236}">
                <a16:creationId xmlns:a16="http://schemas.microsoft.com/office/drawing/2014/main" id="{478D0559-FE38-4129-2DEE-E4D228227C5F}"/>
              </a:ext>
            </a:extLst>
          </p:cNvPr>
          <p:cNvSpPr/>
          <p:nvPr/>
        </p:nvSpPr>
        <p:spPr>
          <a:xfrm>
            <a:off x="1137555" y="2263728"/>
            <a:ext cx="2926080"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O₂-A absorption — fluorescence proxy</a:t>
            </a:r>
            <a:endParaRPr lang="en-US" sz="1100" dirty="0"/>
          </a:p>
        </p:txBody>
      </p:sp>
      <p:sp>
        <p:nvSpPr>
          <p:cNvPr id="87" name="Shape 11">
            <a:extLst>
              <a:ext uri="{FF2B5EF4-FFF2-40B4-BE49-F238E27FC236}">
                <a16:creationId xmlns:a16="http://schemas.microsoft.com/office/drawing/2014/main" id="{BCAEBCF6-310B-D447-D756-9BA2186E35B8}"/>
              </a:ext>
            </a:extLst>
          </p:cNvPr>
          <p:cNvSpPr/>
          <p:nvPr/>
        </p:nvSpPr>
        <p:spPr>
          <a:xfrm>
            <a:off x="3374862" y="1520679"/>
            <a:ext cx="91440" cy="91440"/>
          </a:xfrm>
          <a:prstGeom prst="ellipse">
            <a:avLst/>
          </a:prstGeom>
          <a:solidFill>
            <a:srgbClr val="3D7A3F"/>
          </a:solidFill>
          <a:ln w="12700">
            <a:solidFill>
              <a:srgbClr val="3D7A3F"/>
            </a:solidFill>
            <a:prstDash val="solid"/>
          </a:ln>
        </p:spPr>
        <p:txBody>
          <a:bodyPr/>
          <a:lstStyle/>
          <a:p>
            <a:endParaRPr lang="zh-CN" altLang="en-US" sz="2800"/>
          </a:p>
        </p:txBody>
      </p:sp>
      <p:sp>
        <p:nvSpPr>
          <p:cNvPr id="88" name="Text 12">
            <a:extLst>
              <a:ext uri="{FF2B5EF4-FFF2-40B4-BE49-F238E27FC236}">
                <a16:creationId xmlns:a16="http://schemas.microsoft.com/office/drawing/2014/main" id="{DEAA950D-A75A-D3B4-93B0-B1A2B350AB47}"/>
              </a:ext>
            </a:extLst>
          </p:cNvPr>
          <p:cNvSpPr/>
          <p:nvPr/>
        </p:nvSpPr>
        <p:spPr>
          <a:xfrm>
            <a:off x="3489828" y="1426388"/>
            <a:ext cx="1877059"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Oa17 (865 nm)</a:t>
            </a:r>
            <a:endParaRPr lang="en-US" sz="1200" dirty="0"/>
          </a:p>
        </p:txBody>
      </p:sp>
      <p:sp>
        <p:nvSpPr>
          <p:cNvPr id="89" name="Text 13">
            <a:extLst>
              <a:ext uri="{FF2B5EF4-FFF2-40B4-BE49-F238E27FC236}">
                <a16:creationId xmlns:a16="http://schemas.microsoft.com/office/drawing/2014/main" id="{BF022EFD-EDC1-E0B2-308A-69FF813EEC63}"/>
              </a:ext>
            </a:extLst>
          </p:cNvPr>
          <p:cNvSpPr/>
          <p:nvPr/>
        </p:nvSpPr>
        <p:spPr>
          <a:xfrm>
            <a:off x="3489828" y="1682420"/>
            <a:ext cx="2274223"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Atmospheric/background correction</a:t>
            </a:r>
            <a:endParaRPr lang="en-US" sz="1100" dirty="0"/>
          </a:p>
        </p:txBody>
      </p:sp>
      <p:sp>
        <p:nvSpPr>
          <p:cNvPr id="90" name="Shape 14">
            <a:extLst>
              <a:ext uri="{FF2B5EF4-FFF2-40B4-BE49-F238E27FC236}">
                <a16:creationId xmlns:a16="http://schemas.microsoft.com/office/drawing/2014/main" id="{CE5DCFDA-F2B5-9A23-685A-751BFC125C0A}"/>
              </a:ext>
            </a:extLst>
          </p:cNvPr>
          <p:cNvSpPr/>
          <p:nvPr/>
        </p:nvSpPr>
        <p:spPr>
          <a:xfrm>
            <a:off x="3374862" y="2069319"/>
            <a:ext cx="91440" cy="91440"/>
          </a:xfrm>
          <a:prstGeom prst="ellipse">
            <a:avLst/>
          </a:prstGeom>
          <a:solidFill>
            <a:srgbClr val="3D7A3F"/>
          </a:solidFill>
          <a:ln w="12700">
            <a:solidFill>
              <a:srgbClr val="3D7A3F"/>
            </a:solidFill>
            <a:prstDash val="solid"/>
          </a:ln>
        </p:spPr>
        <p:txBody>
          <a:bodyPr/>
          <a:lstStyle/>
          <a:p>
            <a:endParaRPr lang="zh-CN" altLang="en-US" sz="2800"/>
          </a:p>
        </p:txBody>
      </p:sp>
      <p:sp>
        <p:nvSpPr>
          <p:cNvPr id="91" name="Text 15">
            <a:extLst>
              <a:ext uri="{FF2B5EF4-FFF2-40B4-BE49-F238E27FC236}">
                <a16:creationId xmlns:a16="http://schemas.microsoft.com/office/drawing/2014/main" id="{C28B782D-020B-E76E-C80A-0C4EB77B6C42}"/>
              </a:ext>
            </a:extLst>
          </p:cNvPr>
          <p:cNvSpPr/>
          <p:nvPr/>
        </p:nvSpPr>
        <p:spPr>
          <a:xfrm>
            <a:off x="3489828" y="1975028"/>
            <a:ext cx="2044136"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Oa18 (885 nm)</a:t>
            </a:r>
            <a:endParaRPr lang="en-US" sz="1200" dirty="0"/>
          </a:p>
        </p:txBody>
      </p:sp>
      <p:sp>
        <p:nvSpPr>
          <p:cNvPr id="92" name="Text 16">
            <a:extLst>
              <a:ext uri="{FF2B5EF4-FFF2-40B4-BE49-F238E27FC236}">
                <a16:creationId xmlns:a16="http://schemas.microsoft.com/office/drawing/2014/main" id="{2DE794E6-0013-6FD6-56C2-7712F3F611A3}"/>
              </a:ext>
            </a:extLst>
          </p:cNvPr>
          <p:cNvSpPr/>
          <p:nvPr/>
        </p:nvSpPr>
        <p:spPr>
          <a:xfrm>
            <a:off x="3466302" y="2295480"/>
            <a:ext cx="2342098" cy="217466"/>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Atmospheric/background correction</a:t>
            </a:r>
          </a:p>
          <a:p>
            <a:pPr marL="0" indent="0">
              <a:buNone/>
            </a:pPr>
            <a:r>
              <a:rPr lang="en-US" altLang="zh-CN" sz="1100" dirty="0">
                <a:solidFill>
                  <a:srgbClr val="64748B"/>
                </a:solidFill>
                <a:latin typeface="Calibri" pitchFamily="34" charset="0"/>
                <a:ea typeface="Calibri" pitchFamily="34" charset="-122"/>
                <a:cs typeface="Calibri" pitchFamily="34" charset="-120"/>
              </a:rPr>
              <a:t>Vegetation monitoring</a:t>
            </a:r>
            <a:endParaRPr lang="en-US" sz="1100" dirty="0">
              <a:solidFill>
                <a:srgbClr val="64748B"/>
              </a:solidFill>
              <a:latin typeface="Calibri" pitchFamily="34" charset="0"/>
              <a:ea typeface="Calibri" pitchFamily="34" charset="-122"/>
              <a:cs typeface="Calibri" pitchFamily="34" charset="-120"/>
            </a:endParaRPr>
          </a:p>
        </p:txBody>
      </p:sp>
      <p:sp>
        <p:nvSpPr>
          <p:cNvPr id="93" name="Shape 17">
            <a:extLst>
              <a:ext uri="{FF2B5EF4-FFF2-40B4-BE49-F238E27FC236}">
                <a16:creationId xmlns:a16="http://schemas.microsoft.com/office/drawing/2014/main" id="{1550A999-21BD-6402-77FF-D55F4CE9A3B1}"/>
              </a:ext>
            </a:extLst>
          </p:cNvPr>
          <p:cNvSpPr/>
          <p:nvPr/>
        </p:nvSpPr>
        <p:spPr>
          <a:xfrm>
            <a:off x="37955" y="2688487"/>
            <a:ext cx="5516880" cy="1316736"/>
          </a:xfrm>
          <a:prstGeom prst="rect">
            <a:avLst/>
          </a:prstGeom>
          <a:solidFill>
            <a:srgbClr val="FFFFFF"/>
          </a:solidFill>
          <a:ln w="12700">
            <a:solidFill>
              <a:srgbClr val="E8EEE4"/>
            </a:solidFill>
            <a:prstDash val="solid"/>
          </a:ln>
          <a:effectLst>
            <a:outerShdw blurRad="101600" dist="38100" dir="8100000" algn="bl" rotWithShape="0">
              <a:srgbClr val="000000">
                <a:alpha val="15000"/>
              </a:srgbClr>
            </a:outerShdw>
          </a:effectLst>
        </p:spPr>
        <p:txBody>
          <a:bodyPr/>
          <a:lstStyle/>
          <a:p>
            <a:endParaRPr lang="zh-CN" altLang="en-US"/>
          </a:p>
        </p:txBody>
      </p:sp>
      <p:sp>
        <p:nvSpPr>
          <p:cNvPr id="94" name="Shape 18">
            <a:extLst>
              <a:ext uri="{FF2B5EF4-FFF2-40B4-BE49-F238E27FC236}">
                <a16:creationId xmlns:a16="http://schemas.microsoft.com/office/drawing/2014/main" id="{C30AF077-8E50-AEDB-DF47-9BEE912DB3BF}"/>
              </a:ext>
            </a:extLst>
          </p:cNvPr>
          <p:cNvSpPr/>
          <p:nvPr/>
        </p:nvSpPr>
        <p:spPr>
          <a:xfrm>
            <a:off x="75075" y="2688487"/>
            <a:ext cx="824807" cy="1316736"/>
          </a:xfrm>
          <a:prstGeom prst="rect">
            <a:avLst/>
          </a:prstGeom>
          <a:solidFill>
            <a:srgbClr val="97BC62"/>
          </a:solidFill>
          <a:ln/>
        </p:spPr>
        <p:txBody>
          <a:bodyPr/>
          <a:lstStyle/>
          <a:p>
            <a:endParaRPr lang="zh-CN" altLang="en-US"/>
          </a:p>
        </p:txBody>
      </p:sp>
      <p:sp>
        <p:nvSpPr>
          <p:cNvPr id="95" name="Text 19">
            <a:extLst>
              <a:ext uri="{FF2B5EF4-FFF2-40B4-BE49-F238E27FC236}">
                <a16:creationId xmlns:a16="http://schemas.microsoft.com/office/drawing/2014/main" id="{3753C687-E87B-2A99-3609-A12D193F9787}"/>
              </a:ext>
            </a:extLst>
          </p:cNvPr>
          <p:cNvSpPr/>
          <p:nvPr/>
        </p:nvSpPr>
        <p:spPr>
          <a:xfrm>
            <a:off x="75075" y="2688487"/>
            <a:ext cx="897888" cy="1316736"/>
          </a:xfrm>
          <a:prstGeom prst="rect">
            <a:avLst/>
          </a:prstGeom>
          <a:noFill/>
          <a:ln/>
        </p:spPr>
        <p:txBody>
          <a:bodyPr wrap="square"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Spectral Indices</a:t>
            </a:r>
            <a:endParaRPr lang="en-US" sz="1200" dirty="0"/>
          </a:p>
        </p:txBody>
      </p:sp>
      <p:sp>
        <p:nvSpPr>
          <p:cNvPr id="96" name="Shape 20">
            <a:extLst>
              <a:ext uri="{FF2B5EF4-FFF2-40B4-BE49-F238E27FC236}">
                <a16:creationId xmlns:a16="http://schemas.microsoft.com/office/drawing/2014/main" id="{7353CCEB-7632-9401-FD67-8DF2C804D386}"/>
              </a:ext>
            </a:extLst>
          </p:cNvPr>
          <p:cNvSpPr/>
          <p:nvPr/>
        </p:nvSpPr>
        <p:spPr>
          <a:xfrm>
            <a:off x="1010083" y="2979105"/>
            <a:ext cx="91440" cy="91440"/>
          </a:xfrm>
          <a:prstGeom prst="ellipse">
            <a:avLst/>
          </a:prstGeom>
          <a:solidFill>
            <a:srgbClr val="97BC62"/>
          </a:solidFill>
          <a:ln w="12700">
            <a:solidFill>
              <a:srgbClr val="97BC62"/>
            </a:solidFill>
            <a:prstDash val="solid"/>
          </a:ln>
        </p:spPr>
        <p:txBody>
          <a:bodyPr/>
          <a:lstStyle/>
          <a:p>
            <a:endParaRPr lang="zh-CN" altLang="en-US" sz="2800"/>
          </a:p>
        </p:txBody>
      </p:sp>
      <p:sp>
        <p:nvSpPr>
          <p:cNvPr id="97" name="Text 21">
            <a:extLst>
              <a:ext uri="{FF2B5EF4-FFF2-40B4-BE49-F238E27FC236}">
                <a16:creationId xmlns:a16="http://schemas.microsoft.com/office/drawing/2014/main" id="{3658A3E9-9B6C-887D-7E7C-D4CA58E44859}"/>
              </a:ext>
            </a:extLst>
          </p:cNvPr>
          <p:cNvSpPr/>
          <p:nvPr/>
        </p:nvSpPr>
        <p:spPr>
          <a:xfrm>
            <a:off x="1174675" y="2887665"/>
            <a:ext cx="2926080"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k = Oa10 / Oa15</a:t>
            </a:r>
            <a:endParaRPr lang="en-US" sz="1200" dirty="0"/>
          </a:p>
        </p:txBody>
      </p:sp>
      <p:sp>
        <p:nvSpPr>
          <p:cNvPr id="98" name="Text 22">
            <a:extLst>
              <a:ext uri="{FF2B5EF4-FFF2-40B4-BE49-F238E27FC236}">
                <a16:creationId xmlns:a16="http://schemas.microsoft.com/office/drawing/2014/main" id="{D35DBBCC-EC22-21D5-1149-1510115FC894}"/>
              </a:ext>
            </a:extLst>
          </p:cNvPr>
          <p:cNvSpPr/>
          <p:nvPr/>
        </p:nvSpPr>
        <p:spPr>
          <a:xfrm>
            <a:off x="1174675" y="3143697"/>
            <a:ext cx="2926080"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SIF-sensitive ratio (681 nm / 767 nm)</a:t>
            </a:r>
            <a:endParaRPr lang="en-US" sz="1100" dirty="0"/>
          </a:p>
        </p:txBody>
      </p:sp>
      <p:sp>
        <p:nvSpPr>
          <p:cNvPr id="99" name="Shape 23">
            <a:extLst>
              <a:ext uri="{FF2B5EF4-FFF2-40B4-BE49-F238E27FC236}">
                <a16:creationId xmlns:a16="http://schemas.microsoft.com/office/drawing/2014/main" id="{CCA95CF1-5B33-8AEA-E3B5-AE3210FC08AA}"/>
              </a:ext>
            </a:extLst>
          </p:cNvPr>
          <p:cNvSpPr/>
          <p:nvPr/>
        </p:nvSpPr>
        <p:spPr>
          <a:xfrm>
            <a:off x="1010083" y="3527745"/>
            <a:ext cx="91440" cy="91440"/>
          </a:xfrm>
          <a:prstGeom prst="ellipse">
            <a:avLst/>
          </a:prstGeom>
          <a:solidFill>
            <a:srgbClr val="97BC62"/>
          </a:solidFill>
          <a:ln w="12700">
            <a:solidFill>
              <a:srgbClr val="97BC62"/>
            </a:solidFill>
            <a:prstDash val="solid"/>
          </a:ln>
        </p:spPr>
        <p:txBody>
          <a:bodyPr/>
          <a:lstStyle/>
          <a:p>
            <a:endParaRPr lang="zh-CN" altLang="en-US" sz="2800"/>
          </a:p>
        </p:txBody>
      </p:sp>
      <p:sp>
        <p:nvSpPr>
          <p:cNvPr id="100" name="Text 24">
            <a:extLst>
              <a:ext uri="{FF2B5EF4-FFF2-40B4-BE49-F238E27FC236}">
                <a16:creationId xmlns:a16="http://schemas.microsoft.com/office/drawing/2014/main" id="{701E3509-8985-E926-2A7A-1EFE19F2FEE2}"/>
              </a:ext>
            </a:extLst>
          </p:cNvPr>
          <p:cNvSpPr/>
          <p:nvPr/>
        </p:nvSpPr>
        <p:spPr>
          <a:xfrm>
            <a:off x="1174675" y="3436305"/>
            <a:ext cx="2926080"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L = Oa12 − 0.5×(Oa13+Oa15)</a:t>
            </a:r>
            <a:endParaRPr lang="en-US" sz="1200" dirty="0"/>
          </a:p>
        </p:txBody>
      </p:sp>
      <p:sp>
        <p:nvSpPr>
          <p:cNvPr id="101" name="Text 25">
            <a:extLst>
              <a:ext uri="{FF2B5EF4-FFF2-40B4-BE49-F238E27FC236}">
                <a16:creationId xmlns:a16="http://schemas.microsoft.com/office/drawing/2014/main" id="{C8212CF5-87DF-F92C-71C3-3E0E8DC30474}"/>
              </a:ext>
            </a:extLst>
          </p:cNvPr>
          <p:cNvSpPr/>
          <p:nvPr/>
        </p:nvSpPr>
        <p:spPr>
          <a:xfrm>
            <a:off x="1174675" y="3692337"/>
            <a:ext cx="2926080"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O₂-A absorption depth</a:t>
            </a:r>
            <a:endParaRPr lang="en-US" sz="1100" dirty="0"/>
          </a:p>
        </p:txBody>
      </p:sp>
      <p:sp>
        <p:nvSpPr>
          <p:cNvPr id="102" name="Shape 26">
            <a:extLst>
              <a:ext uri="{FF2B5EF4-FFF2-40B4-BE49-F238E27FC236}">
                <a16:creationId xmlns:a16="http://schemas.microsoft.com/office/drawing/2014/main" id="{F8446ECC-C06F-AA4F-64FF-751B0A91B3F5}"/>
              </a:ext>
            </a:extLst>
          </p:cNvPr>
          <p:cNvSpPr/>
          <p:nvPr/>
        </p:nvSpPr>
        <p:spPr>
          <a:xfrm>
            <a:off x="3355169" y="2951033"/>
            <a:ext cx="91440" cy="91440"/>
          </a:xfrm>
          <a:prstGeom prst="ellipse">
            <a:avLst/>
          </a:prstGeom>
          <a:solidFill>
            <a:srgbClr val="97BC62"/>
          </a:solidFill>
          <a:ln w="12700">
            <a:solidFill>
              <a:srgbClr val="97BC62"/>
            </a:solidFill>
            <a:prstDash val="solid"/>
          </a:ln>
        </p:spPr>
        <p:txBody>
          <a:bodyPr/>
          <a:lstStyle/>
          <a:p>
            <a:endParaRPr lang="zh-CN" altLang="en-US" sz="2800"/>
          </a:p>
        </p:txBody>
      </p:sp>
      <p:sp>
        <p:nvSpPr>
          <p:cNvPr id="103" name="Text 27">
            <a:extLst>
              <a:ext uri="{FF2B5EF4-FFF2-40B4-BE49-F238E27FC236}">
                <a16:creationId xmlns:a16="http://schemas.microsoft.com/office/drawing/2014/main" id="{C2D0AEA4-1DAA-1772-0530-4C8EEB4C80D6}"/>
              </a:ext>
            </a:extLst>
          </p:cNvPr>
          <p:cNvSpPr/>
          <p:nvPr/>
        </p:nvSpPr>
        <p:spPr>
          <a:xfrm>
            <a:off x="3519761" y="2859593"/>
            <a:ext cx="1847126"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NDVI</a:t>
            </a:r>
            <a:endParaRPr lang="en-US" sz="1200" dirty="0"/>
          </a:p>
        </p:txBody>
      </p:sp>
      <p:sp>
        <p:nvSpPr>
          <p:cNvPr id="104" name="Text 28">
            <a:extLst>
              <a:ext uri="{FF2B5EF4-FFF2-40B4-BE49-F238E27FC236}">
                <a16:creationId xmlns:a16="http://schemas.microsoft.com/office/drawing/2014/main" id="{8DD73617-FCE6-FEA5-0A6F-6383451E6206}"/>
              </a:ext>
            </a:extLst>
          </p:cNvPr>
          <p:cNvSpPr/>
          <p:nvPr/>
        </p:nvSpPr>
        <p:spPr>
          <a:xfrm>
            <a:off x="3519761" y="3115625"/>
            <a:ext cx="2014203"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Vegetation greenness (Oa17 vs Oa08)</a:t>
            </a:r>
            <a:endParaRPr lang="en-US" sz="1100" dirty="0"/>
          </a:p>
        </p:txBody>
      </p:sp>
      <p:sp>
        <p:nvSpPr>
          <p:cNvPr id="105" name="Shape 29">
            <a:extLst>
              <a:ext uri="{FF2B5EF4-FFF2-40B4-BE49-F238E27FC236}">
                <a16:creationId xmlns:a16="http://schemas.microsoft.com/office/drawing/2014/main" id="{A3FFC29A-4B89-AA2C-86FC-6AE6325601F4}"/>
              </a:ext>
            </a:extLst>
          </p:cNvPr>
          <p:cNvSpPr/>
          <p:nvPr/>
        </p:nvSpPr>
        <p:spPr>
          <a:xfrm>
            <a:off x="3355169" y="3499673"/>
            <a:ext cx="91440" cy="91440"/>
          </a:xfrm>
          <a:prstGeom prst="ellipse">
            <a:avLst/>
          </a:prstGeom>
          <a:solidFill>
            <a:srgbClr val="97BC62"/>
          </a:solidFill>
          <a:ln w="12700">
            <a:solidFill>
              <a:srgbClr val="97BC62"/>
            </a:solidFill>
            <a:prstDash val="solid"/>
          </a:ln>
        </p:spPr>
        <p:txBody>
          <a:bodyPr/>
          <a:lstStyle/>
          <a:p>
            <a:endParaRPr lang="zh-CN" altLang="en-US" sz="2800"/>
          </a:p>
        </p:txBody>
      </p:sp>
      <p:sp>
        <p:nvSpPr>
          <p:cNvPr id="106" name="Text 30">
            <a:extLst>
              <a:ext uri="{FF2B5EF4-FFF2-40B4-BE49-F238E27FC236}">
                <a16:creationId xmlns:a16="http://schemas.microsoft.com/office/drawing/2014/main" id="{5C123EA2-A78A-2C1A-A6C5-7922B1F85E4B}"/>
              </a:ext>
            </a:extLst>
          </p:cNvPr>
          <p:cNvSpPr/>
          <p:nvPr/>
        </p:nvSpPr>
        <p:spPr>
          <a:xfrm>
            <a:off x="3519761" y="3408233"/>
            <a:ext cx="1766770"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NIRvR = NDVI × Oa17</a:t>
            </a:r>
            <a:endParaRPr lang="en-US" sz="1200" dirty="0"/>
          </a:p>
        </p:txBody>
      </p:sp>
      <p:sp>
        <p:nvSpPr>
          <p:cNvPr id="107" name="Text 31">
            <a:extLst>
              <a:ext uri="{FF2B5EF4-FFF2-40B4-BE49-F238E27FC236}">
                <a16:creationId xmlns:a16="http://schemas.microsoft.com/office/drawing/2014/main" id="{C8AB6188-30C9-AFBF-0C0F-A38FCB3B6191}"/>
              </a:ext>
            </a:extLst>
          </p:cNvPr>
          <p:cNvSpPr/>
          <p:nvPr/>
        </p:nvSpPr>
        <p:spPr>
          <a:xfrm>
            <a:off x="3519761" y="3664265"/>
            <a:ext cx="1847126"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Near-infrared radiance of vegetation</a:t>
            </a:r>
            <a:endParaRPr lang="en-US" sz="1100" dirty="0"/>
          </a:p>
        </p:txBody>
      </p:sp>
      <p:sp>
        <p:nvSpPr>
          <p:cNvPr id="108" name="Shape 32">
            <a:extLst>
              <a:ext uri="{FF2B5EF4-FFF2-40B4-BE49-F238E27FC236}">
                <a16:creationId xmlns:a16="http://schemas.microsoft.com/office/drawing/2014/main" id="{DB9AE582-8171-3AF4-9083-3638466F1C59}"/>
              </a:ext>
            </a:extLst>
          </p:cNvPr>
          <p:cNvSpPr/>
          <p:nvPr/>
        </p:nvSpPr>
        <p:spPr>
          <a:xfrm>
            <a:off x="75076" y="4078375"/>
            <a:ext cx="5516880" cy="1316736"/>
          </a:xfrm>
          <a:prstGeom prst="rect">
            <a:avLst/>
          </a:prstGeom>
          <a:solidFill>
            <a:srgbClr val="FFFFFF"/>
          </a:solidFill>
          <a:ln w="12700">
            <a:solidFill>
              <a:srgbClr val="E8EEE4"/>
            </a:solidFill>
            <a:prstDash val="solid"/>
          </a:ln>
          <a:effectLst>
            <a:outerShdw blurRad="101600" dist="38100" dir="8100000" algn="bl" rotWithShape="0">
              <a:srgbClr val="000000">
                <a:alpha val="15000"/>
              </a:srgbClr>
            </a:outerShdw>
          </a:effectLst>
        </p:spPr>
        <p:txBody>
          <a:bodyPr/>
          <a:lstStyle/>
          <a:p>
            <a:endParaRPr lang="zh-CN" altLang="en-US"/>
          </a:p>
        </p:txBody>
      </p:sp>
      <p:sp>
        <p:nvSpPr>
          <p:cNvPr id="109" name="Shape 33">
            <a:extLst>
              <a:ext uri="{FF2B5EF4-FFF2-40B4-BE49-F238E27FC236}">
                <a16:creationId xmlns:a16="http://schemas.microsoft.com/office/drawing/2014/main" id="{EA710C1F-BC5F-5CBF-DAE2-B9FE01A46D8D}"/>
              </a:ext>
            </a:extLst>
          </p:cNvPr>
          <p:cNvSpPr/>
          <p:nvPr/>
        </p:nvSpPr>
        <p:spPr>
          <a:xfrm>
            <a:off x="75075" y="4078375"/>
            <a:ext cx="823046" cy="1316736"/>
          </a:xfrm>
          <a:prstGeom prst="rect">
            <a:avLst/>
          </a:prstGeom>
          <a:solidFill>
            <a:srgbClr val="F5C842"/>
          </a:solidFill>
          <a:ln/>
        </p:spPr>
        <p:txBody>
          <a:bodyPr/>
          <a:lstStyle/>
          <a:p>
            <a:endParaRPr lang="zh-CN" altLang="en-US"/>
          </a:p>
        </p:txBody>
      </p:sp>
      <p:sp>
        <p:nvSpPr>
          <p:cNvPr id="110" name="Text 34">
            <a:extLst>
              <a:ext uri="{FF2B5EF4-FFF2-40B4-BE49-F238E27FC236}">
                <a16:creationId xmlns:a16="http://schemas.microsoft.com/office/drawing/2014/main" id="{CC238739-D5B7-BEC8-835E-7277773C9F29}"/>
              </a:ext>
            </a:extLst>
          </p:cNvPr>
          <p:cNvSpPr/>
          <p:nvPr/>
        </p:nvSpPr>
        <p:spPr>
          <a:xfrm>
            <a:off x="27705" y="4078375"/>
            <a:ext cx="921732" cy="1316736"/>
          </a:xfrm>
          <a:prstGeom prst="rect">
            <a:avLst/>
          </a:prstGeom>
          <a:noFill/>
          <a:ln/>
        </p:spPr>
        <p:txBody>
          <a:bodyPr wrap="square"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Ancillary Features</a:t>
            </a:r>
            <a:endParaRPr lang="en-US" sz="1200" dirty="0"/>
          </a:p>
        </p:txBody>
      </p:sp>
      <p:sp>
        <p:nvSpPr>
          <p:cNvPr id="111" name="Shape 35">
            <a:extLst>
              <a:ext uri="{FF2B5EF4-FFF2-40B4-BE49-F238E27FC236}">
                <a16:creationId xmlns:a16="http://schemas.microsoft.com/office/drawing/2014/main" id="{24414A33-C74A-E6BC-FD28-44AB86BE9DA0}"/>
              </a:ext>
            </a:extLst>
          </p:cNvPr>
          <p:cNvSpPr/>
          <p:nvPr/>
        </p:nvSpPr>
        <p:spPr>
          <a:xfrm>
            <a:off x="972963" y="4383723"/>
            <a:ext cx="91440" cy="91440"/>
          </a:xfrm>
          <a:prstGeom prst="ellipse">
            <a:avLst/>
          </a:prstGeom>
          <a:solidFill>
            <a:srgbClr val="F5C842"/>
          </a:solidFill>
          <a:ln w="12700">
            <a:solidFill>
              <a:srgbClr val="F5C842"/>
            </a:solidFill>
            <a:prstDash val="solid"/>
          </a:ln>
        </p:spPr>
        <p:txBody>
          <a:bodyPr/>
          <a:lstStyle/>
          <a:p>
            <a:endParaRPr lang="zh-CN" altLang="en-US" sz="2800"/>
          </a:p>
        </p:txBody>
      </p:sp>
      <p:sp>
        <p:nvSpPr>
          <p:cNvPr id="112" name="Text 36">
            <a:extLst>
              <a:ext uri="{FF2B5EF4-FFF2-40B4-BE49-F238E27FC236}">
                <a16:creationId xmlns:a16="http://schemas.microsoft.com/office/drawing/2014/main" id="{5314D02C-BCE7-8ECB-92B2-A6468B712969}"/>
              </a:ext>
            </a:extLst>
          </p:cNvPr>
          <p:cNvSpPr/>
          <p:nvPr/>
        </p:nvSpPr>
        <p:spPr>
          <a:xfrm>
            <a:off x="1137555" y="4292283"/>
            <a:ext cx="2926080"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Mean rad 400–700 nm</a:t>
            </a:r>
            <a:endParaRPr lang="en-US" sz="1200" dirty="0"/>
          </a:p>
        </p:txBody>
      </p:sp>
      <p:sp>
        <p:nvSpPr>
          <p:cNvPr id="113" name="Text 37">
            <a:extLst>
              <a:ext uri="{FF2B5EF4-FFF2-40B4-BE49-F238E27FC236}">
                <a16:creationId xmlns:a16="http://schemas.microsoft.com/office/drawing/2014/main" id="{A3D19995-AA10-C103-9BBC-31D12CCB5BF2}"/>
              </a:ext>
            </a:extLst>
          </p:cNvPr>
          <p:cNvSpPr/>
          <p:nvPr/>
        </p:nvSpPr>
        <p:spPr>
          <a:xfrm>
            <a:off x="1137555" y="4548315"/>
            <a:ext cx="2926080"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Photosynthetically active radiation band</a:t>
            </a:r>
            <a:endParaRPr lang="en-US" sz="1100" dirty="0"/>
          </a:p>
        </p:txBody>
      </p:sp>
      <p:sp>
        <p:nvSpPr>
          <p:cNvPr id="114" name="Shape 38">
            <a:extLst>
              <a:ext uri="{FF2B5EF4-FFF2-40B4-BE49-F238E27FC236}">
                <a16:creationId xmlns:a16="http://schemas.microsoft.com/office/drawing/2014/main" id="{D76CD070-52A8-FB24-8C08-BD2FC3115E35}"/>
              </a:ext>
            </a:extLst>
          </p:cNvPr>
          <p:cNvSpPr/>
          <p:nvPr/>
        </p:nvSpPr>
        <p:spPr>
          <a:xfrm>
            <a:off x="972963" y="4932363"/>
            <a:ext cx="91440" cy="91440"/>
          </a:xfrm>
          <a:prstGeom prst="ellipse">
            <a:avLst/>
          </a:prstGeom>
          <a:solidFill>
            <a:srgbClr val="F5C842"/>
          </a:solidFill>
          <a:ln w="12700">
            <a:solidFill>
              <a:srgbClr val="F5C842"/>
            </a:solidFill>
            <a:prstDash val="solid"/>
          </a:ln>
        </p:spPr>
        <p:txBody>
          <a:bodyPr/>
          <a:lstStyle/>
          <a:p>
            <a:endParaRPr lang="zh-CN" altLang="en-US" sz="2800"/>
          </a:p>
        </p:txBody>
      </p:sp>
      <p:sp>
        <p:nvSpPr>
          <p:cNvPr id="115" name="Text 39">
            <a:extLst>
              <a:ext uri="{FF2B5EF4-FFF2-40B4-BE49-F238E27FC236}">
                <a16:creationId xmlns:a16="http://schemas.microsoft.com/office/drawing/2014/main" id="{6C303000-777F-81B6-25FB-F7516920A7F1}"/>
              </a:ext>
            </a:extLst>
          </p:cNvPr>
          <p:cNvSpPr/>
          <p:nvPr/>
        </p:nvSpPr>
        <p:spPr>
          <a:xfrm>
            <a:off x="1137555" y="4840923"/>
            <a:ext cx="2926080"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FVC (GPR model)</a:t>
            </a:r>
            <a:endParaRPr lang="en-US" sz="1200" dirty="0"/>
          </a:p>
        </p:txBody>
      </p:sp>
      <p:sp>
        <p:nvSpPr>
          <p:cNvPr id="116" name="Text 40">
            <a:extLst>
              <a:ext uri="{FF2B5EF4-FFF2-40B4-BE49-F238E27FC236}">
                <a16:creationId xmlns:a16="http://schemas.microsoft.com/office/drawing/2014/main" id="{EFD9AED2-4B6E-C0B2-BF73-9D840A6718AB}"/>
              </a:ext>
            </a:extLst>
          </p:cNvPr>
          <p:cNvSpPr/>
          <p:nvPr/>
        </p:nvSpPr>
        <p:spPr>
          <a:xfrm>
            <a:off x="1137555" y="5096955"/>
            <a:ext cx="2926080"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Fractional Vegetation Cover from S3-GPR</a:t>
            </a:r>
            <a:endParaRPr lang="en-US" sz="1100" dirty="0"/>
          </a:p>
        </p:txBody>
      </p:sp>
      <p:sp>
        <p:nvSpPr>
          <p:cNvPr id="117" name="Shape 41">
            <a:extLst>
              <a:ext uri="{FF2B5EF4-FFF2-40B4-BE49-F238E27FC236}">
                <a16:creationId xmlns:a16="http://schemas.microsoft.com/office/drawing/2014/main" id="{EC21FDA5-7E67-79E9-9BEF-F9BAEA98E389}"/>
              </a:ext>
            </a:extLst>
          </p:cNvPr>
          <p:cNvSpPr/>
          <p:nvPr/>
        </p:nvSpPr>
        <p:spPr>
          <a:xfrm>
            <a:off x="3402482" y="4383723"/>
            <a:ext cx="91440" cy="91440"/>
          </a:xfrm>
          <a:prstGeom prst="ellipse">
            <a:avLst/>
          </a:prstGeom>
          <a:solidFill>
            <a:srgbClr val="F5C842"/>
          </a:solidFill>
          <a:ln w="12700">
            <a:solidFill>
              <a:srgbClr val="F5C842"/>
            </a:solidFill>
            <a:prstDash val="solid"/>
          </a:ln>
        </p:spPr>
        <p:txBody>
          <a:bodyPr/>
          <a:lstStyle/>
          <a:p>
            <a:endParaRPr lang="zh-CN" altLang="en-US" sz="2800"/>
          </a:p>
        </p:txBody>
      </p:sp>
      <p:sp>
        <p:nvSpPr>
          <p:cNvPr id="118" name="Text 42">
            <a:extLst>
              <a:ext uri="{FF2B5EF4-FFF2-40B4-BE49-F238E27FC236}">
                <a16:creationId xmlns:a16="http://schemas.microsoft.com/office/drawing/2014/main" id="{F2844961-98E8-C626-C297-758019006DA9}"/>
              </a:ext>
            </a:extLst>
          </p:cNvPr>
          <p:cNvSpPr/>
          <p:nvPr/>
        </p:nvSpPr>
        <p:spPr>
          <a:xfrm>
            <a:off x="3567074" y="4292283"/>
            <a:ext cx="1717696"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LCC (GPR model)</a:t>
            </a:r>
            <a:endParaRPr lang="en-US" sz="1200" dirty="0"/>
          </a:p>
        </p:txBody>
      </p:sp>
      <p:sp>
        <p:nvSpPr>
          <p:cNvPr id="119" name="Text 43">
            <a:extLst>
              <a:ext uri="{FF2B5EF4-FFF2-40B4-BE49-F238E27FC236}">
                <a16:creationId xmlns:a16="http://schemas.microsoft.com/office/drawing/2014/main" id="{DE98F7B2-A1C8-4AEA-942A-196369336873}"/>
              </a:ext>
            </a:extLst>
          </p:cNvPr>
          <p:cNvSpPr/>
          <p:nvPr/>
        </p:nvSpPr>
        <p:spPr>
          <a:xfrm>
            <a:off x="3567074" y="4548315"/>
            <a:ext cx="1966890"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Leaf Chlorophyll Content from S3-GPR</a:t>
            </a:r>
            <a:endParaRPr lang="en-US" sz="1100" dirty="0"/>
          </a:p>
        </p:txBody>
      </p:sp>
      <p:sp>
        <p:nvSpPr>
          <p:cNvPr id="120" name="Shape 44">
            <a:extLst>
              <a:ext uri="{FF2B5EF4-FFF2-40B4-BE49-F238E27FC236}">
                <a16:creationId xmlns:a16="http://schemas.microsoft.com/office/drawing/2014/main" id="{3278E548-D5CE-D33B-424F-F2332B4C0603}"/>
              </a:ext>
            </a:extLst>
          </p:cNvPr>
          <p:cNvSpPr/>
          <p:nvPr/>
        </p:nvSpPr>
        <p:spPr>
          <a:xfrm>
            <a:off x="3402482" y="4932363"/>
            <a:ext cx="91440" cy="91440"/>
          </a:xfrm>
          <a:prstGeom prst="ellipse">
            <a:avLst/>
          </a:prstGeom>
          <a:solidFill>
            <a:srgbClr val="F5C842"/>
          </a:solidFill>
          <a:ln w="12700">
            <a:solidFill>
              <a:srgbClr val="F5C842"/>
            </a:solidFill>
            <a:prstDash val="solid"/>
          </a:ln>
        </p:spPr>
        <p:txBody>
          <a:bodyPr/>
          <a:lstStyle/>
          <a:p>
            <a:endParaRPr lang="zh-CN" altLang="en-US" sz="2800"/>
          </a:p>
        </p:txBody>
      </p:sp>
      <p:sp>
        <p:nvSpPr>
          <p:cNvPr id="121" name="Text 45">
            <a:extLst>
              <a:ext uri="{FF2B5EF4-FFF2-40B4-BE49-F238E27FC236}">
                <a16:creationId xmlns:a16="http://schemas.microsoft.com/office/drawing/2014/main" id="{BB0C1CBA-BAB1-2434-92F9-02DDA257EADB}"/>
              </a:ext>
            </a:extLst>
          </p:cNvPr>
          <p:cNvSpPr/>
          <p:nvPr/>
        </p:nvSpPr>
        <p:spPr>
          <a:xfrm>
            <a:off x="3567074" y="4840923"/>
            <a:ext cx="1563307" cy="274320"/>
          </a:xfrm>
          <a:prstGeom prst="rect">
            <a:avLst/>
          </a:prstGeom>
          <a:noFill/>
          <a:ln/>
        </p:spPr>
        <p:txBody>
          <a:bodyPr wrap="square" rtlCol="0" anchor="ctr"/>
          <a:lstStyle/>
          <a:p>
            <a:pPr marL="0" indent="0">
              <a:buNone/>
            </a:pPr>
            <a:r>
              <a:rPr lang="en-US" sz="1200" b="1" dirty="0">
                <a:solidFill>
                  <a:srgbClr val="1C2B1C"/>
                </a:solidFill>
                <a:latin typeface="Calibri" pitchFamily="34" charset="0"/>
                <a:ea typeface="Calibri" pitchFamily="34" charset="-122"/>
                <a:cs typeface="Calibri" pitchFamily="34" charset="-120"/>
              </a:rPr>
              <a:t>Latitude &amp; Longitude</a:t>
            </a:r>
            <a:endParaRPr lang="en-US" sz="1200" dirty="0"/>
          </a:p>
        </p:txBody>
      </p:sp>
      <p:sp>
        <p:nvSpPr>
          <p:cNvPr id="122" name="Text 46">
            <a:extLst>
              <a:ext uri="{FF2B5EF4-FFF2-40B4-BE49-F238E27FC236}">
                <a16:creationId xmlns:a16="http://schemas.microsoft.com/office/drawing/2014/main" id="{C27BA266-62DE-9ED8-57EC-E0F073DA8332}"/>
              </a:ext>
            </a:extLst>
          </p:cNvPr>
          <p:cNvSpPr/>
          <p:nvPr/>
        </p:nvSpPr>
        <p:spPr>
          <a:xfrm>
            <a:off x="3567074" y="5096955"/>
            <a:ext cx="2270868" cy="256032"/>
          </a:xfrm>
          <a:prstGeom prst="rect">
            <a:avLst/>
          </a:prstGeom>
          <a:noFill/>
          <a:ln/>
        </p:spPr>
        <p:txBody>
          <a:bodyPr wrap="square" rtlCol="0" anchor="ctr"/>
          <a:lstStyle/>
          <a:p>
            <a:pPr marL="0" indent="0">
              <a:buNone/>
            </a:pPr>
            <a:r>
              <a:rPr lang="en-US" sz="1100" dirty="0">
                <a:solidFill>
                  <a:srgbClr val="64748B"/>
                </a:solidFill>
                <a:latin typeface="Calibri" pitchFamily="34" charset="0"/>
                <a:ea typeface="Calibri" pitchFamily="34" charset="-122"/>
                <a:cs typeface="Calibri" pitchFamily="34" charset="-120"/>
              </a:rPr>
              <a:t>Geographic context for global generalization</a:t>
            </a:r>
            <a:endParaRPr lang="en-US" sz="1100" dirty="0"/>
          </a:p>
        </p:txBody>
      </p:sp>
      <p:sp>
        <p:nvSpPr>
          <p:cNvPr id="4" name="TextBox 3">
            <a:extLst>
              <a:ext uri="{FF2B5EF4-FFF2-40B4-BE49-F238E27FC236}">
                <a16:creationId xmlns:a16="http://schemas.microsoft.com/office/drawing/2014/main" id="{1A7B1A81-68A0-BD5F-78AF-7CD99FA7DAF7}"/>
              </a:ext>
            </a:extLst>
          </p:cNvPr>
          <p:cNvSpPr txBox="1"/>
          <p:nvPr/>
        </p:nvSpPr>
        <p:spPr>
          <a:xfrm>
            <a:off x="5881481" y="5208685"/>
            <a:ext cx="6307740" cy="523220"/>
          </a:xfrm>
          <a:prstGeom prst="rect">
            <a:avLst/>
          </a:prstGeom>
          <a:noFill/>
        </p:spPr>
        <p:txBody>
          <a:bodyPr wrap="square">
            <a:spAutoFit/>
          </a:bodyPr>
          <a:lstStyle/>
          <a:p>
            <a:r>
              <a:rPr lang="en-US" altLang="zh-CN" sz="1400" dirty="0"/>
              <a:t>Workflow for downscaled 300 m resolution S3-SIF</a:t>
            </a:r>
            <a:r>
              <a:rPr lang="en-US" altLang="zh-CN" sz="1400" baseline="-25000" dirty="0"/>
              <a:t>743</a:t>
            </a:r>
            <a:r>
              <a:rPr lang="en-US" altLang="zh-CN" sz="1400" dirty="0"/>
              <a:t> generation integrating S3 OLCI andTROPOSIF</a:t>
            </a:r>
            <a:r>
              <a:rPr lang="en-US" altLang="zh-CN" sz="1400" baseline="-25000" dirty="0"/>
              <a:t>743</a:t>
            </a:r>
            <a:r>
              <a:rPr lang="en-US" altLang="zh-CN" sz="1400" dirty="0"/>
              <a:t>.</a:t>
            </a:r>
            <a:endParaRPr lang="zh-CN" altLang="en-US" sz="1400" dirty="0"/>
          </a:p>
        </p:txBody>
      </p:sp>
    </p:spTree>
    <p:extLst>
      <p:ext uri="{BB962C8B-B14F-4D97-AF65-F5344CB8AC3E}">
        <p14:creationId xmlns:p14="http://schemas.microsoft.com/office/powerpoint/2010/main" val="22191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A46F-773C-7FA5-0F80-059CE8D90A32}"/>
              </a:ext>
            </a:extLst>
          </p:cNvPr>
          <p:cNvSpPr>
            <a:spLocks noGrp="1"/>
          </p:cNvSpPr>
          <p:nvPr>
            <p:ph type="title"/>
          </p:nvPr>
        </p:nvSpPr>
        <p:spPr>
          <a:xfrm>
            <a:off x="216000" y="234713"/>
            <a:ext cx="10108800" cy="584775"/>
          </a:xfrm>
        </p:spPr>
        <p:txBody>
          <a:bodyPr/>
          <a:lstStyle/>
          <a:p>
            <a:r>
              <a:rPr lang="en-US" altLang="zh-CN" sz="3200" dirty="0">
                <a:solidFill>
                  <a:srgbClr val="FFFFFF"/>
                </a:solidFill>
                <a:latin typeface="Georgia" pitchFamily="34" charset="0"/>
                <a:ea typeface="Georgia" pitchFamily="34" charset="-122"/>
                <a:cs typeface="Georgia" pitchFamily="34" charset="-120"/>
              </a:rPr>
              <a:t>Model Performance: European Test Set</a:t>
            </a:r>
            <a:endParaRPr lang="zh-CN" altLang="en-US" dirty="0"/>
          </a:p>
        </p:txBody>
      </p:sp>
      <p:sp>
        <p:nvSpPr>
          <p:cNvPr id="3" name="Content Placeholder 2">
            <a:extLst>
              <a:ext uri="{FF2B5EF4-FFF2-40B4-BE49-F238E27FC236}">
                <a16:creationId xmlns:a16="http://schemas.microsoft.com/office/drawing/2014/main" id="{E1CF046D-F616-723F-018F-C02AD6F0BC6A}"/>
              </a:ext>
            </a:extLst>
          </p:cNvPr>
          <p:cNvSpPr>
            <a:spLocks noGrp="1"/>
          </p:cNvSpPr>
          <p:nvPr>
            <p:ph idx="1"/>
          </p:nvPr>
        </p:nvSpPr>
        <p:spPr>
          <a:xfrm>
            <a:off x="219600" y="1107477"/>
            <a:ext cx="7231820" cy="5328000"/>
          </a:xfrm>
        </p:spPr>
        <p:txBody>
          <a:bodyPr/>
          <a:lstStyle/>
          <a:p>
            <a:endParaRPr lang="en-US" altLang="zh-CN" b="1" dirty="0">
              <a:solidFill>
                <a:srgbClr val="2C5F2D"/>
              </a:solidFill>
              <a:latin typeface="Georgia" pitchFamily="34" charset="0"/>
              <a:ea typeface="Georgia" pitchFamily="34" charset="-122"/>
              <a:cs typeface="Georgia" pitchFamily="34" charset="-120"/>
            </a:endParaRPr>
          </a:p>
          <a:p>
            <a:r>
              <a:rPr lang="en-US" altLang="zh-CN" sz="2000" b="1" dirty="0">
                <a:solidFill>
                  <a:srgbClr val="2C5F2D"/>
                </a:solidFill>
                <a:latin typeface="Georgia" pitchFamily="34" charset="0"/>
                <a:ea typeface="Georgia" pitchFamily="34" charset="-122"/>
                <a:cs typeface="Georgia" pitchFamily="34" charset="-120"/>
              </a:rPr>
              <a:t>Key Observations</a:t>
            </a:r>
          </a:p>
          <a:p>
            <a:endParaRPr lang="en-US" altLang="zh-CN" dirty="0"/>
          </a:p>
          <a:p>
            <a:pPr marL="342900" indent="-342900">
              <a:spcAft>
                <a:spcPts val="200"/>
              </a:spcAft>
              <a:buSzPct val="100000"/>
              <a:buChar char="•"/>
            </a:pPr>
            <a:r>
              <a:rPr lang="en-US" altLang="zh-CN" dirty="0">
                <a:solidFill>
                  <a:srgbClr val="1C3144"/>
                </a:solidFill>
              </a:rPr>
              <a:t>Strong positive linear relationship with TROPOSIF₇₄₃.</a:t>
            </a:r>
            <a:endParaRPr lang="en-US" altLang="zh-CN" dirty="0"/>
          </a:p>
          <a:p>
            <a:pPr marL="342900" indent="-342900">
              <a:spcAft>
                <a:spcPts val="200"/>
              </a:spcAft>
              <a:buSzPct val="100000"/>
              <a:buChar char="•"/>
            </a:pPr>
            <a:r>
              <a:rPr lang="en-US" altLang="zh-CN" dirty="0">
                <a:solidFill>
                  <a:srgbClr val="1C3144"/>
                </a:solidFill>
              </a:rPr>
              <a:t>Good agreement across the dominant value range when TROPOSIF₇₄₃ &gt; 0.</a:t>
            </a:r>
            <a:endParaRPr lang="en-US" altLang="zh-CN" dirty="0"/>
          </a:p>
          <a:p>
            <a:pPr marL="342900" indent="-342900">
              <a:spcAft>
                <a:spcPts val="200"/>
              </a:spcAft>
              <a:buSzPct val="100000"/>
              <a:buChar char="•"/>
            </a:pPr>
            <a:r>
              <a:rPr lang="en-US" altLang="zh-CN" dirty="0">
                <a:solidFill>
                  <a:srgbClr val="1C3144"/>
                </a:solidFill>
              </a:rPr>
              <a:t>Underestimation at high SIF values (&gt;0.8 </a:t>
            </a:r>
            <a:r>
              <a:rPr lang="en-US" altLang="zh-CN" dirty="0" err="1">
                <a:solidFill>
                  <a:srgbClr val="1C3144"/>
                </a:solidFill>
              </a:rPr>
              <a:t>mW</a:t>
            </a:r>
            <a:r>
              <a:rPr lang="en-US" altLang="zh-CN" dirty="0">
                <a:solidFill>
                  <a:srgbClr val="1C3144"/>
                </a:solidFill>
              </a:rPr>
              <a:t> m⁻² sr⁻¹ nm⁻¹) — typical RF regression-to-mean behavior.</a:t>
            </a:r>
            <a:endParaRPr lang="en-US" altLang="zh-CN" dirty="0"/>
          </a:p>
          <a:p>
            <a:pPr marL="342900" indent="-342900">
              <a:spcAft>
                <a:spcPts val="200"/>
              </a:spcAft>
              <a:buSzPct val="100000"/>
              <a:buChar char="•"/>
            </a:pPr>
            <a:r>
              <a:rPr lang="en-US" altLang="zh-CN" dirty="0">
                <a:solidFill>
                  <a:srgbClr val="1C3144"/>
                </a:solidFill>
              </a:rPr>
              <a:t>Limited reproduction of negative TROPOSIF₇₄₃ values (noise-driven artifacts).</a:t>
            </a:r>
            <a:endParaRPr lang="en-US" altLang="zh-CN" dirty="0"/>
          </a:p>
          <a:p>
            <a:endParaRPr lang="zh-CN" altLang="en-US" dirty="0"/>
          </a:p>
        </p:txBody>
      </p:sp>
      <p:pic>
        <p:nvPicPr>
          <p:cNvPr id="4" name="Content Placeholder 4">
            <a:extLst>
              <a:ext uri="{FF2B5EF4-FFF2-40B4-BE49-F238E27FC236}">
                <a16:creationId xmlns:a16="http://schemas.microsoft.com/office/drawing/2014/main" id="{E0471AAB-13C9-234E-C6B1-18C79774D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51420" y="1496619"/>
            <a:ext cx="4532979" cy="418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17" name="TextBox 16">
            <a:extLst>
              <a:ext uri="{FF2B5EF4-FFF2-40B4-BE49-F238E27FC236}">
                <a16:creationId xmlns:a16="http://schemas.microsoft.com/office/drawing/2014/main" id="{A0513872-81BB-516C-B94A-3EB83A1C037F}"/>
              </a:ext>
            </a:extLst>
          </p:cNvPr>
          <p:cNvSpPr txBox="1"/>
          <p:nvPr/>
        </p:nvSpPr>
        <p:spPr>
          <a:xfrm>
            <a:off x="8084126" y="5760936"/>
            <a:ext cx="3900273" cy="369332"/>
          </a:xfrm>
          <a:prstGeom prst="rect">
            <a:avLst/>
          </a:prstGeom>
          <a:noFill/>
        </p:spPr>
        <p:txBody>
          <a:bodyPr wrap="square">
            <a:spAutoFit/>
          </a:bodyPr>
          <a:lstStyle/>
          <a:p>
            <a:r>
              <a:rPr lang="en-US" altLang="zh-CN" b="1" dirty="0">
                <a:solidFill>
                  <a:srgbClr val="3D4A3D"/>
                </a:solidFill>
                <a:latin typeface="Calibri" pitchFamily="34" charset="0"/>
                <a:ea typeface="Calibri" pitchFamily="34" charset="-122"/>
                <a:cs typeface="Calibri" pitchFamily="34" charset="-120"/>
              </a:rPr>
              <a:t>Scatter Plot: S3-SIF₇₄₃ vs TROPOSIF₇₄₃</a:t>
            </a:r>
            <a:endParaRPr lang="en-US" altLang="zh-CN" dirty="0"/>
          </a:p>
        </p:txBody>
      </p:sp>
    </p:spTree>
    <p:extLst>
      <p:ext uri="{BB962C8B-B14F-4D97-AF65-F5344CB8AC3E}">
        <p14:creationId xmlns:p14="http://schemas.microsoft.com/office/powerpoint/2010/main" val="411534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4546-7D3B-4249-A909-7288530D3DC8}"/>
              </a:ext>
            </a:extLst>
          </p:cNvPr>
          <p:cNvSpPr>
            <a:spLocks noGrp="1"/>
          </p:cNvSpPr>
          <p:nvPr>
            <p:ph type="title"/>
          </p:nvPr>
        </p:nvSpPr>
        <p:spPr>
          <a:xfrm>
            <a:off x="216000" y="234714"/>
            <a:ext cx="11357164" cy="584775"/>
          </a:xfrm>
        </p:spPr>
        <p:txBody>
          <a:bodyPr/>
          <a:lstStyle/>
          <a:p>
            <a:pPr marL="0" indent="0">
              <a:buNone/>
            </a:pPr>
            <a:r>
              <a:rPr lang="en-US" altLang="zh-CN" sz="3200" dirty="0">
                <a:solidFill>
                  <a:srgbClr val="FFFFFF"/>
                </a:solidFill>
                <a:latin typeface="Georgia" pitchFamily="34" charset="0"/>
                <a:ea typeface="Georgia" pitchFamily="34" charset="-122"/>
                <a:cs typeface="Georgia" pitchFamily="34" charset="-120"/>
              </a:rPr>
              <a:t>Temporal Validation Against Tower-Based SIF</a:t>
            </a:r>
            <a:endParaRPr lang="en-US" altLang="zh-CN" sz="3200" dirty="0"/>
          </a:p>
        </p:txBody>
      </p:sp>
      <p:pic>
        <p:nvPicPr>
          <p:cNvPr id="4" name="Content Placeholder 4">
            <a:extLst>
              <a:ext uri="{FF2B5EF4-FFF2-40B4-BE49-F238E27FC236}">
                <a16:creationId xmlns:a16="http://schemas.microsoft.com/office/drawing/2014/main" id="{EDE99FCF-67F1-7BCC-05D3-BBB4568D1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19337" y="955621"/>
            <a:ext cx="10515600" cy="385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graphicFrame>
        <p:nvGraphicFramePr>
          <p:cNvPr id="5" name="Content Placeholder 4">
            <a:extLst>
              <a:ext uri="{FF2B5EF4-FFF2-40B4-BE49-F238E27FC236}">
                <a16:creationId xmlns:a16="http://schemas.microsoft.com/office/drawing/2014/main" id="{3ABC5A9B-B103-E511-F52D-897D107CD9EC}"/>
              </a:ext>
            </a:extLst>
          </p:cNvPr>
          <p:cNvGraphicFramePr>
            <a:graphicFrameLocks noGrp="1"/>
          </p:cNvGraphicFramePr>
          <p:nvPr>
            <p:ph idx="1"/>
            <p:extLst>
              <p:ext uri="{D42A27DB-BD31-4B8C-83A1-F6EECF244321}">
                <p14:modId xmlns:p14="http://schemas.microsoft.com/office/powerpoint/2010/main" val="3359449245"/>
              </p:ext>
            </p:extLst>
          </p:nvPr>
        </p:nvGraphicFramePr>
        <p:xfrm>
          <a:off x="0" y="4591960"/>
          <a:ext cx="12225337" cy="1779905"/>
        </p:xfrm>
        <a:graphic>
          <a:graphicData uri="http://schemas.openxmlformats.org/drawingml/2006/table">
            <a:tbl>
              <a:tblPr firstRow="1" bandRow="1">
                <a:tableStyleId>{5C22544A-7EE6-4342-B048-85BDC9FD1C3A}</a:tableStyleId>
              </a:tblPr>
              <a:tblGrid>
                <a:gridCol w="1976846">
                  <a:extLst>
                    <a:ext uri="{9D8B030D-6E8A-4147-A177-3AD203B41FA5}">
                      <a16:colId xmlns:a16="http://schemas.microsoft.com/office/drawing/2014/main" val="1748356340"/>
                    </a:ext>
                  </a:extLst>
                </a:gridCol>
                <a:gridCol w="1907177">
                  <a:extLst>
                    <a:ext uri="{9D8B030D-6E8A-4147-A177-3AD203B41FA5}">
                      <a16:colId xmlns:a16="http://schemas.microsoft.com/office/drawing/2014/main" val="132453242"/>
                    </a:ext>
                  </a:extLst>
                </a:gridCol>
                <a:gridCol w="2223835">
                  <a:extLst>
                    <a:ext uri="{9D8B030D-6E8A-4147-A177-3AD203B41FA5}">
                      <a16:colId xmlns:a16="http://schemas.microsoft.com/office/drawing/2014/main" val="1912238993"/>
                    </a:ext>
                  </a:extLst>
                </a:gridCol>
                <a:gridCol w="2039160">
                  <a:extLst>
                    <a:ext uri="{9D8B030D-6E8A-4147-A177-3AD203B41FA5}">
                      <a16:colId xmlns:a16="http://schemas.microsoft.com/office/drawing/2014/main" val="706332100"/>
                    </a:ext>
                  </a:extLst>
                </a:gridCol>
                <a:gridCol w="4078319">
                  <a:extLst>
                    <a:ext uri="{9D8B030D-6E8A-4147-A177-3AD203B41FA5}">
                      <a16:colId xmlns:a16="http://schemas.microsoft.com/office/drawing/2014/main" val="102619570"/>
                    </a:ext>
                  </a:extLst>
                </a:gridCol>
              </a:tblGrid>
              <a:tr h="159995">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Site </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Time period</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Position</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Observation system</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Ecosystem type</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1502681"/>
                  </a:ext>
                </a:extLst>
              </a:tr>
              <a:tr h="159995">
                <a:tc>
                  <a:txBody>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(a) </a:t>
                      </a:r>
                      <a:r>
                        <a:rPr lang="en-US" altLang="zh-CN" sz="1600" dirty="0" err="1">
                          <a:latin typeface="Calibri" panose="020F0502020204030204" pitchFamily="34" charset="0"/>
                          <a:ea typeface="Calibri" panose="020F0502020204030204" pitchFamily="34" charset="0"/>
                          <a:cs typeface="Calibri" panose="020F0502020204030204" pitchFamily="34" charset="0"/>
                        </a:rPr>
                        <a:t>Majadas</a:t>
                      </a:r>
                      <a:r>
                        <a:rPr lang="en-US" altLang="zh-CN" sz="1600" dirty="0">
                          <a:latin typeface="Calibri" panose="020F0502020204030204" pitchFamily="34" charset="0"/>
                          <a:ea typeface="Calibri" panose="020F0502020204030204" pitchFamily="34" charset="0"/>
                          <a:cs typeface="Calibri" panose="020F0502020204030204" pitchFamily="34" charset="0"/>
                        </a:rPr>
                        <a:t> de </a:t>
                      </a:r>
                      <a:r>
                        <a:rPr lang="en-US" altLang="zh-CN" sz="1600" dirty="0" err="1">
                          <a:latin typeface="Calibri" panose="020F0502020204030204" pitchFamily="34" charset="0"/>
                          <a:ea typeface="Calibri" panose="020F0502020204030204" pitchFamily="34" charset="0"/>
                          <a:cs typeface="Calibri" panose="020F0502020204030204" pitchFamily="34" charset="0"/>
                        </a:rPr>
                        <a:t>Tiétar</a:t>
                      </a:r>
                      <a:r>
                        <a:rPr lang="en-US" altLang="zh-CN" sz="1600" dirty="0">
                          <a:latin typeface="Calibri" panose="020F0502020204030204" pitchFamily="34" charset="0"/>
                          <a:ea typeface="Calibri" panose="020F0502020204030204" pitchFamily="34" charset="0"/>
                          <a:cs typeface="Calibri" panose="020F0502020204030204" pitchFamily="34" charset="0"/>
                        </a:rPr>
                        <a:t> </a:t>
                      </a:r>
                      <a:endParaRPr lang="zh-CN" altLang="en-US" sz="1600"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2017/03 - 2018/10</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39.9°N, 5.8°W (Spain)</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err="1">
                          <a:latin typeface="Calibri" panose="020F0502020204030204" pitchFamily="34" charset="0"/>
                          <a:ea typeface="Calibri" panose="020F0502020204030204" pitchFamily="34" charset="0"/>
                          <a:cs typeface="Calibri" panose="020F0502020204030204" pitchFamily="34" charset="0"/>
                        </a:rPr>
                        <a:t>FloX</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Savanna</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29442550"/>
                  </a:ext>
                </a:extLst>
              </a:tr>
              <a:tr h="0">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(b) </a:t>
                      </a:r>
                      <a:r>
                        <a:rPr lang="en-US" altLang="zh-CN" dirty="0" err="1">
                          <a:latin typeface="Calibri" panose="020F0502020204030204" pitchFamily="34" charset="0"/>
                          <a:ea typeface="Calibri" panose="020F0502020204030204" pitchFamily="34" charset="0"/>
                          <a:cs typeface="Calibri" panose="020F0502020204030204" pitchFamily="34" charset="0"/>
                        </a:rPr>
                        <a:t>XiaoTangshan</a:t>
                      </a:r>
                      <a:r>
                        <a:rPr lang="en-US" altLang="zh-CN" dirty="0">
                          <a:latin typeface="Calibri" panose="020F0502020204030204" pitchFamily="34" charset="0"/>
                          <a:ea typeface="Calibri" panose="020F0502020204030204" pitchFamily="34" charset="0"/>
                          <a:cs typeface="Calibri" panose="020F0502020204030204" pitchFamily="34" charset="0"/>
                        </a:rPr>
                        <a:t> </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2018/03 - 2020/11 </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40.2°N, 116.4°E (China)</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err="1">
                          <a:latin typeface="Calibri" panose="020F0502020204030204" pitchFamily="34" charset="0"/>
                          <a:ea typeface="Calibri" panose="020F0502020204030204" pitchFamily="34" charset="0"/>
                          <a:cs typeface="Calibri" panose="020F0502020204030204" pitchFamily="34" charset="0"/>
                        </a:rPr>
                        <a:t>AutoSIF</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Cropland (winter wheat and maize rotation)</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37866598"/>
                  </a:ext>
                </a:extLst>
              </a:tr>
              <a:tr h="159995">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(c) US-Ne2 </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2017/07 - 2018/10</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41.2°N, 96.5°W (USA)</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FluoSpec2 </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Cropland (Corn-soy rotation)</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5082752"/>
                  </a:ext>
                </a:extLst>
              </a:tr>
              <a:tr h="159995">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(d) HuaiLai </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2018/05 - 2020/11</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40.3°N, 115.8°E (China)</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err="1">
                          <a:latin typeface="Calibri" panose="020F0502020204030204" pitchFamily="34" charset="0"/>
                          <a:ea typeface="Calibri" panose="020F0502020204030204" pitchFamily="34" charset="0"/>
                          <a:cs typeface="Calibri" panose="020F0502020204030204" pitchFamily="34" charset="0"/>
                        </a:rPr>
                        <a:t>AutoSIF</a:t>
                      </a:r>
                      <a:endParaRPr lang="zh-CN" altLang="en-US" dirty="0">
                        <a:latin typeface="Calibri" panose="020F0502020204030204" pitchFamily="34" charset="0"/>
                        <a:cs typeface="Calibri" panose="020F0502020204030204" pitchFamily="34" charset="0"/>
                      </a:endParaRPr>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Mixture of </a:t>
                      </a:r>
                      <a:r>
                        <a:rPr lang="en-US" altLang="zh-CN" dirty="0" err="1">
                          <a:latin typeface="Calibri" panose="020F0502020204030204" pitchFamily="34" charset="0"/>
                          <a:ea typeface="Calibri" panose="020F0502020204030204" pitchFamily="34" charset="0"/>
                          <a:cs typeface="Calibri" panose="020F0502020204030204" pitchFamily="34" charset="0"/>
                        </a:rPr>
                        <a:t>grassand</a:t>
                      </a:r>
                      <a:r>
                        <a:rPr lang="en-US" altLang="zh-CN" dirty="0">
                          <a:latin typeface="Calibri" panose="020F0502020204030204" pitchFamily="34" charset="0"/>
                          <a:ea typeface="Calibri" panose="020F0502020204030204" pitchFamily="34" charset="0"/>
                          <a:cs typeface="Calibri" panose="020F0502020204030204" pitchFamily="34" charset="0"/>
                        </a:rPr>
                        <a:t> crabapple trees</a:t>
                      </a:r>
                      <a:endParaRPr lang="zh-CN"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68191957"/>
                  </a:ext>
                </a:extLst>
              </a:tr>
            </a:tbl>
          </a:graphicData>
        </a:graphic>
      </p:graphicFrame>
    </p:spTree>
    <p:extLst>
      <p:ext uri="{BB962C8B-B14F-4D97-AF65-F5344CB8AC3E}">
        <p14:creationId xmlns:p14="http://schemas.microsoft.com/office/powerpoint/2010/main" val="313115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2C2C-3FB7-0EFD-4A49-DCF28A9A5461}"/>
              </a:ext>
            </a:extLst>
          </p:cNvPr>
          <p:cNvSpPr>
            <a:spLocks noGrp="1"/>
          </p:cNvSpPr>
          <p:nvPr>
            <p:ph type="title"/>
          </p:nvPr>
        </p:nvSpPr>
        <p:spPr>
          <a:xfrm>
            <a:off x="151346" y="184666"/>
            <a:ext cx="11172436" cy="584775"/>
          </a:xfrm>
        </p:spPr>
        <p:txBody>
          <a:bodyPr/>
          <a:lstStyle/>
          <a:p>
            <a:r>
              <a:rPr lang="en-US" altLang="zh-CN" dirty="0">
                <a:latin typeface="Georgia" panose="02040502050405020303" pitchFamily="18" charset="0"/>
              </a:rPr>
              <a:t>Spatial Distribution</a:t>
            </a:r>
            <a:r>
              <a:rPr lang="en-US" altLang="zh-CN" sz="3200" dirty="0">
                <a:solidFill>
                  <a:srgbClr val="FFFFFF"/>
                </a:solidFill>
                <a:latin typeface="Georgia" panose="02040502050405020303" pitchFamily="18" charset="0"/>
              </a:rPr>
              <a:t> </a:t>
            </a:r>
            <a:r>
              <a:rPr lang="en-US" altLang="zh-CN" sz="3200" dirty="0">
                <a:solidFill>
                  <a:srgbClr val="0B2545"/>
                </a:solidFill>
                <a:latin typeface="Georgia" panose="02040502050405020303" pitchFamily="18" charset="0"/>
              </a:rPr>
              <a:t> </a:t>
            </a:r>
            <a:r>
              <a:rPr lang="en-US" altLang="zh-CN" sz="3200" dirty="0">
                <a:latin typeface="Georgia" panose="02040502050405020303" pitchFamily="18" charset="0"/>
              </a:rPr>
              <a:t>(0.05°, 2020 annual)</a:t>
            </a:r>
            <a:endParaRPr lang="zh-CN" altLang="en-US" dirty="0">
              <a:latin typeface="Georgia" panose="02040502050405020303" pitchFamily="18" charset="0"/>
            </a:endParaRPr>
          </a:p>
        </p:txBody>
      </p:sp>
      <p:pic>
        <p:nvPicPr>
          <p:cNvPr id="4" name="Content Placeholder 4">
            <a:extLst>
              <a:ext uri="{FF2B5EF4-FFF2-40B4-BE49-F238E27FC236}">
                <a16:creationId xmlns:a16="http://schemas.microsoft.com/office/drawing/2014/main" id="{453BEF68-F076-0794-A724-8934BFED3B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78" y="1185661"/>
            <a:ext cx="6573300" cy="2573673"/>
          </a:xfrm>
        </p:spPr>
      </p:pic>
      <p:sp>
        <p:nvSpPr>
          <p:cNvPr id="5" name="Shape 17">
            <a:extLst>
              <a:ext uri="{FF2B5EF4-FFF2-40B4-BE49-F238E27FC236}">
                <a16:creationId xmlns:a16="http://schemas.microsoft.com/office/drawing/2014/main" id="{495AFE8E-583D-C4D1-524C-5FD36922A0CC}"/>
              </a:ext>
            </a:extLst>
          </p:cNvPr>
          <p:cNvSpPr/>
          <p:nvPr/>
        </p:nvSpPr>
        <p:spPr>
          <a:xfrm>
            <a:off x="151345" y="4149451"/>
            <a:ext cx="3056443" cy="988568"/>
          </a:xfrm>
          <a:prstGeom prst="rect">
            <a:avLst/>
          </a:prstGeom>
          <a:solidFill>
            <a:srgbClr val="134074"/>
          </a:solidFill>
          <a:ln w="12700">
            <a:solidFill>
              <a:srgbClr val="333333"/>
            </a:solidFill>
            <a:prstDash val="solid"/>
          </a:ln>
        </p:spPr>
        <p:txBody>
          <a:bodyPr/>
          <a:lstStyle/>
          <a:p>
            <a:endParaRPr lang="zh-CN" altLang="en-US" sz="3600"/>
          </a:p>
        </p:txBody>
      </p:sp>
      <p:sp>
        <p:nvSpPr>
          <p:cNvPr id="6" name="Text 18">
            <a:extLst>
              <a:ext uri="{FF2B5EF4-FFF2-40B4-BE49-F238E27FC236}">
                <a16:creationId xmlns:a16="http://schemas.microsoft.com/office/drawing/2014/main" id="{0598CA90-C299-084D-4F7D-27B13B41059C}"/>
              </a:ext>
            </a:extLst>
          </p:cNvPr>
          <p:cNvSpPr/>
          <p:nvPr/>
        </p:nvSpPr>
        <p:spPr>
          <a:xfrm>
            <a:off x="242785" y="4167739"/>
            <a:ext cx="2849227" cy="380218"/>
          </a:xfrm>
          <a:prstGeom prst="rect">
            <a:avLst/>
          </a:prstGeom>
          <a:noFill/>
          <a:ln/>
        </p:spPr>
        <p:txBody>
          <a:bodyPr wrap="square" lIns="0" tIns="0" rIns="0" bIns="0" rtlCol="0" anchor="ctr"/>
          <a:lstStyle/>
          <a:p>
            <a:pPr marL="0" indent="0">
              <a:buNone/>
            </a:pPr>
            <a:r>
              <a:rPr lang="en-US" sz="1400" b="1" dirty="0">
                <a:solidFill>
                  <a:srgbClr val="13A89E"/>
                </a:solidFill>
              </a:rPr>
              <a:t>SIF Hotspots</a:t>
            </a:r>
            <a:endParaRPr lang="en-US" sz="1400" dirty="0"/>
          </a:p>
        </p:txBody>
      </p:sp>
      <p:sp>
        <p:nvSpPr>
          <p:cNvPr id="7" name="Text 19">
            <a:extLst>
              <a:ext uri="{FF2B5EF4-FFF2-40B4-BE49-F238E27FC236}">
                <a16:creationId xmlns:a16="http://schemas.microsoft.com/office/drawing/2014/main" id="{66336B99-CE97-5FDA-5D23-9DC17C82BEEE}"/>
              </a:ext>
            </a:extLst>
          </p:cNvPr>
          <p:cNvSpPr/>
          <p:nvPr/>
        </p:nvSpPr>
        <p:spPr>
          <a:xfrm>
            <a:off x="242785" y="4502752"/>
            <a:ext cx="3056443" cy="532306"/>
          </a:xfrm>
          <a:prstGeom prst="rect">
            <a:avLst/>
          </a:prstGeom>
          <a:noFill/>
          <a:ln/>
        </p:spPr>
        <p:txBody>
          <a:bodyPr wrap="square" lIns="0" tIns="0" rIns="0" bIns="0" rtlCol="0" anchor="ctr"/>
          <a:lstStyle/>
          <a:p>
            <a:pPr marL="0" indent="0">
              <a:buNone/>
            </a:pPr>
            <a:r>
              <a:rPr lang="en-US" sz="1200" dirty="0">
                <a:solidFill>
                  <a:srgbClr val="C8DCF0"/>
                </a:solidFill>
              </a:rPr>
              <a:t>Highest SIF &gt;0.6 mW m⁻² sr⁻¹ nm⁻¹: Amazon, Central Africa, SE Asia, US Corn Belt</a:t>
            </a:r>
            <a:endParaRPr lang="en-US" sz="1200" dirty="0"/>
          </a:p>
        </p:txBody>
      </p:sp>
      <p:sp>
        <p:nvSpPr>
          <p:cNvPr id="8" name="Shape 20">
            <a:extLst>
              <a:ext uri="{FF2B5EF4-FFF2-40B4-BE49-F238E27FC236}">
                <a16:creationId xmlns:a16="http://schemas.microsoft.com/office/drawing/2014/main" id="{CD0B834F-D0DC-2866-6ABB-6E25EEB8D64C}"/>
              </a:ext>
            </a:extLst>
          </p:cNvPr>
          <p:cNvSpPr/>
          <p:nvPr/>
        </p:nvSpPr>
        <p:spPr>
          <a:xfrm>
            <a:off x="151345" y="5310817"/>
            <a:ext cx="3056443" cy="988568"/>
          </a:xfrm>
          <a:prstGeom prst="rect">
            <a:avLst/>
          </a:prstGeom>
          <a:solidFill>
            <a:srgbClr val="134074"/>
          </a:solidFill>
          <a:ln w="12700">
            <a:solidFill>
              <a:srgbClr val="333333"/>
            </a:solidFill>
            <a:prstDash val="solid"/>
          </a:ln>
        </p:spPr>
        <p:txBody>
          <a:bodyPr/>
          <a:lstStyle/>
          <a:p>
            <a:endParaRPr lang="zh-CN" altLang="en-US" sz="3600"/>
          </a:p>
        </p:txBody>
      </p:sp>
      <p:sp>
        <p:nvSpPr>
          <p:cNvPr id="9" name="Text 21">
            <a:extLst>
              <a:ext uri="{FF2B5EF4-FFF2-40B4-BE49-F238E27FC236}">
                <a16:creationId xmlns:a16="http://schemas.microsoft.com/office/drawing/2014/main" id="{F2DD006C-6BB7-E70E-0FB7-7C7955C044F6}"/>
              </a:ext>
            </a:extLst>
          </p:cNvPr>
          <p:cNvSpPr/>
          <p:nvPr/>
        </p:nvSpPr>
        <p:spPr>
          <a:xfrm>
            <a:off x="242785" y="5329105"/>
            <a:ext cx="2849227" cy="380218"/>
          </a:xfrm>
          <a:prstGeom prst="rect">
            <a:avLst/>
          </a:prstGeom>
          <a:noFill/>
          <a:ln/>
        </p:spPr>
        <p:txBody>
          <a:bodyPr wrap="square" lIns="0" tIns="0" rIns="0" bIns="0" rtlCol="0" anchor="ctr"/>
          <a:lstStyle/>
          <a:p>
            <a:r>
              <a:rPr lang="en-US" altLang="zh-CN" sz="1400" b="1" dirty="0">
                <a:solidFill>
                  <a:srgbClr val="13A89E"/>
                </a:solidFill>
              </a:rPr>
              <a:t>Low-SIF regions:</a:t>
            </a:r>
          </a:p>
        </p:txBody>
      </p:sp>
      <p:sp>
        <p:nvSpPr>
          <p:cNvPr id="10" name="Text 22">
            <a:extLst>
              <a:ext uri="{FF2B5EF4-FFF2-40B4-BE49-F238E27FC236}">
                <a16:creationId xmlns:a16="http://schemas.microsoft.com/office/drawing/2014/main" id="{E0E02382-5E57-F8C6-0023-69648F3AFCCD}"/>
              </a:ext>
            </a:extLst>
          </p:cNvPr>
          <p:cNvSpPr/>
          <p:nvPr/>
        </p:nvSpPr>
        <p:spPr>
          <a:xfrm>
            <a:off x="242785" y="5594281"/>
            <a:ext cx="2849227" cy="532306"/>
          </a:xfrm>
          <a:prstGeom prst="rect">
            <a:avLst/>
          </a:prstGeom>
          <a:noFill/>
          <a:ln/>
        </p:spPr>
        <p:txBody>
          <a:bodyPr wrap="square" lIns="0" tIns="0" rIns="0" bIns="0" rtlCol="0" anchor="ctr"/>
          <a:lstStyle/>
          <a:p>
            <a:pPr marL="0" indent="0">
              <a:buNone/>
            </a:pPr>
            <a:r>
              <a:rPr lang="en-US" altLang="zh-CN" sz="1200" dirty="0">
                <a:solidFill>
                  <a:schemeClr val="bg1"/>
                </a:solidFill>
                <a:latin typeface="Calibri" pitchFamily="34" charset="0"/>
                <a:ea typeface="Calibri" pitchFamily="34" charset="-122"/>
                <a:cs typeface="Calibri" pitchFamily="34" charset="-120"/>
              </a:rPr>
              <a:t>Sahara, Arabian Peninsula, Arctic/Antarctic  (&lt; 0.2 </a:t>
            </a:r>
            <a:r>
              <a:rPr lang="en-US" altLang="zh-CN" sz="1200" dirty="0" err="1">
                <a:solidFill>
                  <a:schemeClr val="bg1"/>
                </a:solidFill>
                <a:latin typeface="Calibri" pitchFamily="34" charset="0"/>
                <a:ea typeface="Calibri" pitchFamily="34" charset="-122"/>
                <a:cs typeface="Calibri" pitchFamily="34" charset="-120"/>
              </a:rPr>
              <a:t>mW</a:t>
            </a:r>
            <a:r>
              <a:rPr lang="en-US" altLang="zh-CN" sz="1200" dirty="0">
                <a:solidFill>
                  <a:schemeClr val="bg1"/>
                </a:solidFill>
                <a:latin typeface="Calibri" pitchFamily="34" charset="0"/>
                <a:ea typeface="Calibri" pitchFamily="34" charset="-122"/>
                <a:cs typeface="Calibri" pitchFamily="34" charset="-120"/>
              </a:rPr>
              <a:t> m⁻² sr⁻¹ nm⁻¹)</a:t>
            </a:r>
            <a:endParaRPr lang="en-US" altLang="zh-CN" sz="1200" dirty="0">
              <a:solidFill>
                <a:schemeClr val="bg1"/>
              </a:solidFill>
            </a:endParaRPr>
          </a:p>
        </p:txBody>
      </p:sp>
      <p:sp>
        <p:nvSpPr>
          <p:cNvPr id="11" name="Shape 23">
            <a:extLst>
              <a:ext uri="{FF2B5EF4-FFF2-40B4-BE49-F238E27FC236}">
                <a16:creationId xmlns:a16="http://schemas.microsoft.com/office/drawing/2014/main" id="{573F5C5A-566A-FE2C-3814-DD25916BE141}"/>
              </a:ext>
            </a:extLst>
          </p:cNvPr>
          <p:cNvSpPr/>
          <p:nvPr/>
        </p:nvSpPr>
        <p:spPr>
          <a:xfrm>
            <a:off x="3368371" y="4137076"/>
            <a:ext cx="2940667" cy="988568"/>
          </a:xfrm>
          <a:prstGeom prst="rect">
            <a:avLst/>
          </a:prstGeom>
          <a:solidFill>
            <a:srgbClr val="134074"/>
          </a:solidFill>
          <a:ln w="12700">
            <a:solidFill>
              <a:srgbClr val="333333"/>
            </a:solidFill>
            <a:prstDash val="solid"/>
          </a:ln>
        </p:spPr>
        <p:txBody>
          <a:bodyPr/>
          <a:lstStyle/>
          <a:p>
            <a:endParaRPr lang="zh-CN" altLang="en-US" sz="3600"/>
          </a:p>
        </p:txBody>
      </p:sp>
      <p:sp>
        <p:nvSpPr>
          <p:cNvPr id="12" name="Text 24">
            <a:extLst>
              <a:ext uri="{FF2B5EF4-FFF2-40B4-BE49-F238E27FC236}">
                <a16:creationId xmlns:a16="http://schemas.microsoft.com/office/drawing/2014/main" id="{1C7A0248-9C40-BD38-CC6E-7F07B183BF63}"/>
              </a:ext>
            </a:extLst>
          </p:cNvPr>
          <p:cNvSpPr/>
          <p:nvPr/>
        </p:nvSpPr>
        <p:spPr>
          <a:xfrm>
            <a:off x="3459811" y="4155364"/>
            <a:ext cx="2849227" cy="380218"/>
          </a:xfrm>
          <a:prstGeom prst="rect">
            <a:avLst/>
          </a:prstGeom>
          <a:noFill/>
          <a:ln/>
        </p:spPr>
        <p:txBody>
          <a:bodyPr wrap="square" lIns="0" tIns="0" rIns="0" bIns="0" rtlCol="0" anchor="ctr"/>
          <a:lstStyle/>
          <a:p>
            <a:pPr marL="0" indent="0">
              <a:buNone/>
            </a:pPr>
            <a:r>
              <a:rPr lang="en-US" sz="1400" b="1" dirty="0">
                <a:solidFill>
                  <a:srgbClr val="13A89E"/>
                </a:solidFill>
              </a:rPr>
              <a:t>S3-SIF₇₄₃ vs TROPOSIF₇₄₃</a:t>
            </a:r>
            <a:endParaRPr lang="en-US" sz="1400" dirty="0"/>
          </a:p>
        </p:txBody>
      </p:sp>
      <p:sp>
        <p:nvSpPr>
          <p:cNvPr id="13" name="Text 25">
            <a:extLst>
              <a:ext uri="{FF2B5EF4-FFF2-40B4-BE49-F238E27FC236}">
                <a16:creationId xmlns:a16="http://schemas.microsoft.com/office/drawing/2014/main" id="{B93EC17E-F665-50DD-E802-9970A5FCC43B}"/>
              </a:ext>
            </a:extLst>
          </p:cNvPr>
          <p:cNvSpPr/>
          <p:nvPr/>
        </p:nvSpPr>
        <p:spPr>
          <a:xfrm>
            <a:off x="3459811" y="4420540"/>
            <a:ext cx="2849227" cy="532306"/>
          </a:xfrm>
          <a:prstGeom prst="rect">
            <a:avLst/>
          </a:prstGeom>
          <a:noFill/>
          <a:ln/>
        </p:spPr>
        <p:txBody>
          <a:bodyPr wrap="square" lIns="0" tIns="0" rIns="0" bIns="0" rtlCol="0" anchor="ctr"/>
          <a:lstStyle/>
          <a:p>
            <a:pPr marL="0" indent="0">
              <a:buNone/>
            </a:pPr>
            <a:r>
              <a:rPr lang="en-US" sz="1200" dirty="0">
                <a:solidFill>
                  <a:srgbClr val="C8DCF0"/>
                </a:solidFill>
              </a:rPr>
              <a:t>Slightly higher Amazonian values; slightly lower in Europe</a:t>
            </a:r>
            <a:endParaRPr lang="en-US" sz="1200" dirty="0"/>
          </a:p>
        </p:txBody>
      </p:sp>
      <p:pic>
        <p:nvPicPr>
          <p:cNvPr id="14" name="Content Placeholder 4">
            <a:extLst>
              <a:ext uri="{FF2B5EF4-FFF2-40B4-BE49-F238E27FC236}">
                <a16:creationId xmlns:a16="http://schemas.microsoft.com/office/drawing/2014/main" id="{6F5D92F9-782B-6F5C-43E2-96612CCD7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585878" y="1007941"/>
            <a:ext cx="5659248" cy="332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15" name="Shape 23">
            <a:extLst>
              <a:ext uri="{FF2B5EF4-FFF2-40B4-BE49-F238E27FC236}">
                <a16:creationId xmlns:a16="http://schemas.microsoft.com/office/drawing/2014/main" id="{C45FD6F7-927A-F4AC-F866-285DB573E46C}"/>
              </a:ext>
            </a:extLst>
          </p:cNvPr>
          <p:cNvSpPr/>
          <p:nvPr/>
        </p:nvSpPr>
        <p:spPr>
          <a:xfrm>
            <a:off x="7277327" y="4428048"/>
            <a:ext cx="4378964" cy="1925042"/>
          </a:xfrm>
          <a:prstGeom prst="rect">
            <a:avLst/>
          </a:prstGeom>
          <a:solidFill>
            <a:srgbClr val="F0F5EC"/>
          </a:solidFill>
          <a:ln w="12700">
            <a:solidFill>
              <a:srgbClr val="E8EEE4"/>
            </a:solidFill>
            <a:prstDash val="solid"/>
          </a:ln>
        </p:spPr>
        <p:txBody>
          <a:bodyPr/>
          <a:lstStyle/>
          <a:p>
            <a:endParaRPr lang="zh-CN" altLang="en-US" sz="4000"/>
          </a:p>
        </p:txBody>
      </p:sp>
      <p:sp>
        <p:nvSpPr>
          <p:cNvPr id="16" name="Text 24">
            <a:extLst>
              <a:ext uri="{FF2B5EF4-FFF2-40B4-BE49-F238E27FC236}">
                <a16:creationId xmlns:a16="http://schemas.microsoft.com/office/drawing/2014/main" id="{829441EB-3A93-4BA9-57CC-2D5F8CB93F4F}"/>
              </a:ext>
            </a:extLst>
          </p:cNvPr>
          <p:cNvSpPr/>
          <p:nvPr/>
        </p:nvSpPr>
        <p:spPr>
          <a:xfrm>
            <a:off x="7739566" y="4463234"/>
            <a:ext cx="3584216" cy="245017"/>
          </a:xfrm>
          <a:prstGeom prst="rect">
            <a:avLst/>
          </a:prstGeom>
          <a:noFill/>
          <a:ln/>
        </p:spPr>
        <p:txBody>
          <a:bodyPr wrap="square" rtlCol="0" anchor="ctr"/>
          <a:lstStyle/>
          <a:p>
            <a:pPr marL="0" indent="0" algn="ctr">
              <a:buNone/>
            </a:pPr>
            <a:r>
              <a:rPr lang="en-US" sz="2000" b="1" dirty="0">
                <a:solidFill>
                  <a:srgbClr val="2C5F2D"/>
                </a:solidFill>
                <a:latin typeface="Georgia" pitchFamily="34" charset="0"/>
                <a:ea typeface="Georgia" pitchFamily="34" charset="-122"/>
                <a:cs typeface="Georgia" pitchFamily="34" charset="-120"/>
              </a:rPr>
              <a:t>Pixel-wise Agreement</a:t>
            </a:r>
            <a:endParaRPr lang="en-US" sz="2000" dirty="0"/>
          </a:p>
        </p:txBody>
      </p:sp>
      <p:sp>
        <p:nvSpPr>
          <p:cNvPr id="17" name="Text 25">
            <a:extLst>
              <a:ext uri="{FF2B5EF4-FFF2-40B4-BE49-F238E27FC236}">
                <a16:creationId xmlns:a16="http://schemas.microsoft.com/office/drawing/2014/main" id="{1E39DE70-985C-DEF3-84B9-F027DF974337}"/>
              </a:ext>
            </a:extLst>
          </p:cNvPr>
          <p:cNvSpPr/>
          <p:nvPr/>
        </p:nvSpPr>
        <p:spPr>
          <a:xfrm>
            <a:off x="7393103" y="4840362"/>
            <a:ext cx="3888161" cy="377794"/>
          </a:xfrm>
          <a:prstGeom prst="rect">
            <a:avLst/>
          </a:prstGeom>
          <a:noFill/>
          <a:ln/>
        </p:spPr>
        <p:txBody>
          <a:bodyPr wrap="square" rtlCol="0" anchor="ctr"/>
          <a:lstStyle/>
          <a:p>
            <a:r>
              <a:rPr lang="en-US" sz="1600" b="1" dirty="0">
                <a:solidFill>
                  <a:srgbClr val="1C2B1C"/>
                </a:solidFill>
                <a:latin typeface="Calibri" pitchFamily="34" charset="0"/>
                <a:ea typeface="Calibri" pitchFamily="34" charset="-122"/>
                <a:cs typeface="Calibri" pitchFamily="34" charset="-120"/>
              </a:rPr>
              <a:t>Temperate Croplands                      </a:t>
            </a:r>
            <a:r>
              <a:rPr lang="en-US" altLang="zh-CN" sz="1600" b="1" dirty="0">
                <a:solidFill>
                  <a:srgbClr val="2C5F2D"/>
                </a:solidFill>
                <a:latin typeface="Calibri" pitchFamily="34" charset="0"/>
                <a:ea typeface="Calibri" pitchFamily="34" charset="-122"/>
                <a:cs typeface="Calibri" pitchFamily="34" charset="-120"/>
              </a:rPr>
              <a:t>R² &gt; 0.8</a:t>
            </a:r>
            <a:endParaRPr lang="en-US" altLang="zh-CN" sz="1600" dirty="0"/>
          </a:p>
          <a:p>
            <a:pPr marL="0" indent="0">
              <a:buNone/>
            </a:pPr>
            <a:endParaRPr lang="en-US" sz="1600" dirty="0"/>
          </a:p>
        </p:txBody>
      </p:sp>
      <p:grpSp>
        <p:nvGrpSpPr>
          <p:cNvPr id="34" name="Group 33">
            <a:extLst>
              <a:ext uri="{FF2B5EF4-FFF2-40B4-BE49-F238E27FC236}">
                <a16:creationId xmlns:a16="http://schemas.microsoft.com/office/drawing/2014/main" id="{118AC64A-CB8C-B980-28DB-BE18395D4C10}"/>
              </a:ext>
            </a:extLst>
          </p:cNvPr>
          <p:cNvGrpSpPr/>
          <p:nvPr/>
        </p:nvGrpSpPr>
        <p:grpSpPr>
          <a:xfrm>
            <a:off x="7393104" y="5122599"/>
            <a:ext cx="3878633" cy="301034"/>
            <a:chOff x="7355689" y="5135346"/>
            <a:chExt cx="3878633" cy="301034"/>
          </a:xfrm>
        </p:grpSpPr>
        <p:sp>
          <p:nvSpPr>
            <p:cNvPr id="20" name="Text 28">
              <a:extLst>
                <a:ext uri="{FF2B5EF4-FFF2-40B4-BE49-F238E27FC236}">
                  <a16:creationId xmlns:a16="http://schemas.microsoft.com/office/drawing/2014/main" id="{D1FAF4BF-269C-AB53-118C-96C84812D567}"/>
                </a:ext>
              </a:extLst>
            </p:cNvPr>
            <p:cNvSpPr/>
            <p:nvPr/>
          </p:nvSpPr>
          <p:spPr>
            <a:xfrm>
              <a:off x="7355690" y="5135346"/>
              <a:ext cx="3584216" cy="102091"/>
            </a:xfrm>
            <a:prstGeom prst="rect">
              <a:avLst/>
            </a:prstGeom>
            <a:noFill/>
            <a:ln/>
          </p:spPr>
          <p:txBody>
            <a:bodyPr wrap="square" rtlCol="0" anchor="ctr"/>
            <a:lstStyle/>
            <a:p>
              <a:pPr marL="0" indent="0">
                <a:buNone/>
              </a:pPr>
              <a:r>
                <a:rPr lang="en-US" sz="1600" b="1" dirty="0">
                  <a:solidFill>
                    <a:srgbClr val="1C2B1C"/>
                  </a:solidFill>
                  <a:latin typeface="Calibri" pitchFamily="34" charset="0"/>
                  <a:ea typeface="Calibri" pitchFamily="34" charset="-122"/>
                  <a:cs typeface="Calibri" pitchFamily="34" charset="-120"/>
                </a:rPr>
                <a:t>Boreal Forests</a:t>
              </a:r>
              <a:endParaRPr lang="en-US" sz="1600" dirty="0"/>
            </a:p>
          </p:txBody>
        </p:sp>
        <p:sp>
          <p:nvSpPr>
            <p:cNvPr id="22" name="Text 30">
              <a:extLst>
                <a:ext uri="{FF2B5EF4-FFF2-40B4-BE49-F238E27FC236}">
                  <a16:creationId xmlns:a16="http://schemas.microsoft.com/office/drawing/2014/main" id="{1544D637-39E5-03D5-4ADF-6671E19372CA}"/>
                </a:ext>
              </a:extLst>
            </p:cNvPr>
            <p:cNvSpPr/>
            <p:nvPr/>
          </p:nvSpPr>
          <p:spPr>
            <a:xfrm>
              <a:off x="10164407" y="5250983"/>
              <a:ext cx="1069915" cy="89840"/>
            </a:xfrm>
            <a:prstGeom prst="rect">
              <a:avLst/>
            </a:prstGeom>
            <a:noFill/>
            <a:ln/>
          </p:spPr>
          <p:txBody>
            <a:bodyPr wrap="square" rtlCol="0" anchor="ctr"/>
            <a:lstStyle/>
            <a:p>
              <a:pPr marL="0" indent="0">
                <a:buNone/>
              </a:pPr>
              <a:r>
                <a:rPr lang="en-US" sz="1600" b="1" dirty="0">
                  <a:solidFill>
                    <a:srgbClr val="3D7A3F"/>
                  </a:solidFill>
                  <a:latin typeface="Calibri" pitchFamily="34" charset="0"/>
                  <a:ea typeface="Calibri" pitchFamily="34" charset="-122"/>
                  <a:cs typeface="Calibri" pitchFamily="34" charset="-120"/>
                </a:rPr>
                <a:t>R² 0.4–0.6</a:t>
              </a:r>
              <a:endParaRPr lang="en-US" sz="1600" dirty="0"/>
            </a:p>
          </p:txBody>
        </p:sp>
        <p:sp>
          <p:nvSpPr>
            <p:cNvPr id="23" name="Text 31">
              <a:extLst>
                <a:ext uri="{FF2B5EF4-FFF2-40B4-BE49-F238E27FC236}">
                  <a16:creationId xmlns:a16="http://schemas.microsoft.com/office/drawing/2014/main" id="{D507FC74-A240-B523-1867-384461E79027}"/>
                </a:ext>
              </a:extLst>
            </p:cNvPr>
            <p:cNvSpPr/>
            <p:nvPr/>
          </p:nvSpPr>
          <p:spPr>
            <a:xfrm>
              <a:off x="7355689" y="5334289"/>
              <a:ext cx="3584216" cy="102091"/>
            </a:xfrm>
            <a:prstGeom prst="rect">
              <a:avLst/>
            </a:prstGeom>
            <a:noFill/>
            <a:ln/>
          </p:spPr>
          <p:txBody>
            <a:bodyPr wrap="square" rtlCol="0" anchor="ctr"/>
            <a:lstStyle/>
            <a:p>
              <a:pPr marL="0" indent="0">
                <a:buNone/>
              </a:pPr>
              <a:r>
                <a:rPr lang="en-US" sz="1600" b="1" dirty="0">
                  <a:solidFill>
                    <a:srgbClr val="1C2B1C"/>
                  </a:solidFill>
                  <a:latin typeface="Calibri" pitchFamily="34" charset="0"/>
                  <a:ea typeface="Calibri" pitchFamily="34" charset="-122"/>
                  <a:cs typeface="Calibri" pitchFamily="34" charset="-120"/>
                </a:rPr>
                <a:t>Grasslands</a:t>
              </a:r>
              <a:endParaRPr lang="en-US" sz="1600" dirty="0"/>
            </a:p>
          </p:txBody>
        </p:sp>
      </p:grpSp>
      <p:grpSp>
        <p:nvGrpSpPr>
          <p:cNvPr id="35" name="Group 34">
            <a:extLst>
              <a:ext uri="{FF2B5EF4-FFF2-40B4-BE49-F238E27FC236}">
                <a16:creationId xmlns:a16="http://schemas.microsoft.com/office/drawing/2014/main" id="{E1D62C5B-32CE-A248-4687-ED8744571830}"/>
              </a:ext>
            </a:extLst>
          </p:cNvPr>
          <p:cNvGrpSpPr/>
          <p:nvPr/>
        </p:nvGrpSpPr>
        <p:grpSpPr>
          <a:xfrm>
            <a:off x="7393103" y="5570070"/>
            <a:ext cx="3888161" cy="392158"/>
            <a:chOff x="7355689" y="5594281"/>
            <a:chExt cx="3888161" cy="392158"/>
          </a:xfrm>
        </p:grpSpPr>
        <p:sp>
          <p:nvSpPr>
            <p:cNvPr id="26" name="Text 34">
              <a:extLst>
                <a:ext uri="{FF2B5EF4-FFF2-40B4-BE49-F238E27FC236}">
                  <a16:creationId xmlns:a16="http://schemas.microsoft.com/office/drawing/2014/main" id="{EC2C9100-3D6B-1D89-0BFA-1F733913C41B}"/>
                </a:ext>
              </a:extLst>
            </p:cNvPr>
            <p:cNvSpPr/>
            <p:nvPr/>
          </p:nvSpPr>
          <p:spPr>
            <a:xfrm>
              <a:off x="7355689" y="5594281"/>
              <a:ext cx="1465038" cy="197303"/>
            </a:xfrm>
            <a:prstGeom prst="rect">
              <a:avLst/>
            </a:prstGeom>
            <a:noFill/>
            <a:ln/>
          </p:spPr>
          <p:txBody>
            <a:bodyPr wrap="square" rtlCol="0" anchor="ctr"/>
            <a:lstStyle/>
            <a:p>
              <a:pPr marL="0" indent="0">
                <a:buNone/>
              </a:pPr>
              <a:r>
                <a:rPr lang="en-US" sz="1600" b="1" dirty="0">
                  <a:solidFill>
                    <a:srgbClr val="1C2B1C"/>
                  </a:solidFill>
                  <a:latin typeface="Calibri" pitchFamily="34" charset="0"/>
                  <a:ea typeface="Calibri" pitchFamily="34" charset="-122"/>
                  <a:cs typeface="Calibri" pitchFamily="34" charset="-120"/>
                </a:rPr>
                <a:t>Arid Regions</a:t>
              </a:r>
              <a:endParaRPr lang="en-US" sz="1600" dirty="0"/>
            </a:p>
          </p:txBody>
        </p:sp>
        <p:sp>
          <p:nvSpPr>
            <p:cNvPr id="29" name="Text 37">
              <a:extLst>
                <a:ext uri="{FF2B5EF4-FFF2-40B4-BE49-F238E27FC236}">
                  <a16:creationId xmlns:a16="http://schemas.microsoft.com/office/drawing/2014/main" id="{ACBF07B5-58CA-AC1D-9034-08B4DFA42F63}"/>
                </a:ext>
              </a:extLst>
            </p:cNvPr>
            <p:cNvSpPr/>
            <p:nvPr/>
          </p:nvSpPr>
          <p:spPr>
            <a:xfrm>
              <a:off x="7355689" y="5821917"/>
              <a:ext cx="1649766" cy="164522"/>
            </a:xfrm>
            <a:prstGeom prst="rect">
              <a:avLst/>
            </a:prstGeom>
            <a:noFill/>
            <a:ln/>
          </p:spPr>
          <p:txBody>
            <a:bodyPr wrap="square" rtlCol="0" anchor="ctr"/>
            <a:lstStyle/>
            <a:p>
              <a:pPr marL="0" indent="0">
                <a:buNone/>
              </a:pPr>
              <a:r>
                <a:rPr lang="en-US" sz="1600" b="1" dirty="0">
                  <a:solidFill>
                    <a:srgbClr val="1C2B1C"/>
                  </a:solidFill>
                  <a:latin typeface="Calibri" pitchFamily="34" charset="0"/>
                  <a:ea typeface="Calibri" pitchFamily="34" charset="-122"/>
                  <a:cs typeface="Calibri" pitchFamily="34" charset="-120"/>
                </a:rPr>
                <a:t>Tropical Forests</a:t>
              </a:r>
              <a:endParaRPr lang="en-US" sz="1600" dirty="0"/>
            </a:p>
          </p:txBody>
        </p:sp>
        <p:sp>
          <p:nvSpPr>
            <p:cNvPr id="31" name="Text 39">
              <a:extLst>
                <a:ext uri="{FF2B5EF4-FFF2-40B4-BE49-F238E27FC236}">
                  <a16:creationId xmlns:a16="http://schemas.microsoft.com/office/drawing/2014/main" id="{AB9AFFC5-7E00-C051-1BBF-18A2B5ECEB7B}"/>
                </a:ext>
              </a:extLst>
            </p:cNvPr>
            <p:cNvSpPr/>
            <p:nvPr/>
          </p:nvSpPr>
          <p:spPr>
            <a:xfrm>
              <a:off x="10173935" y="5707495"/>
              <a:ext cx="1069915" cy="89840"/>
            </a:xfrm>
            <a:prstGeom prst="rect">
              <a:avLst/>
            </a:prstGeom>
            <a:noFill/>
            <a:ln/>
          </p:spPr>
          <p:txBody>
            <a:bodyPr wrap="square" rtlCol="0" anchor="ctr"/>
            <a:lstStyle/>
            <a:p>
              <a:pPr marL="0" indent="0">
                <a:buNone/>
              </a:pPr>
              <a:r>
                <a:rPr lang="en-US" sz="1600" b="1" dirty="0">
                  <a:solidFill>
                    <a:srgbClr val="E0A030"/>
                  </a:solidFill>
                  <a:latin typeface="Calibri" pitchFamily="34" charset="0"/>
                  <a:ea typeface="Calibri" pitchFamily="34" charset="-122"/>
                  <a:cs typeface="Calibri" pitchFamily="34" charset="-120"/>
                </a:rPr>
                <a:t>R² &lt; 0.4</a:t>
              </a:r>
              <a:endParaRPr lang="en-US" sz="1600" dirty="0"/>
            </a:p>
          </p:txBody>
        </p:sp>
      </p:grpSp>
      <p:sp>
        <p:nvSpPr>
          <p:cNvPr id="32" name="Text 40">
            <a:extLst>
              <a:ext uri="{FF2B5EF4-FFF2-40B4-BE49-F238E27FC236}">
                <a16:creationId xmlns:a16="http://schemas.microsoft.com/office/drawing/2014/main" id="{B84A5BDD-D1B3-F5C3-EA14-352BD9D17A9C}"/>
              </a:ext>
            </a:extLst>
          </p:cNvPr>
          <p:cNvSpPr/>
          <p:nvPr/>
        </p:nvSpPr>
        <p:spPr>
          <a:xfrm>
            <a:off x="7393103" y="5976278"/>
            <a:ext cx="5160399" cy="407708"/>
          </a:xfrm>
          <a:prstGeom prst="rect">
            <a:avLst/>
          </a:prstGeom>
          <a:noFill/>
          <a:ln/>
        </p:spPr>
        <p:txBody>
          <a:bodyPr wrap="square" rtlCol="0" anchor="ctr"/>
          <a:lstStyle/>
          <a:p>
            <a:pPr marL="0" indent="0">
              <a:buNone/>
            </a:pPr>
            <a:r>
              <a:rPr lang="en-US" sz="1400" i="1" dirty="0">
                <a:solidFill>
                  <a:schemeClr val="tx2">
                    <a:lumMod val="75000"/>
                  </a:schemeClr>
                </a:solidFill>
                <a:latin typeface="Calibri" pitchFamily="34" charset="0"/>
                <a:ea typeface="Calibri" pitchFamily="34" charset="-122"/>
                <a:cs typeface="Calibri" pitchFamily="34" charset="-120"/>
              </a:rPr>
              <a:t>RMSE &lt; 0.1 mW m⁻² sr⁻¹ nm⁻¹</a:t>
            </a:r>
            <a:r>
              <a:rPr lang="en-US" sz="1400" dirty="0">
                <a:solidFill>
                  <a:schemeClr val="tx2">
                    <a:lumMod val="75000"/>
                  </a:schemeClr>
                </a:solidFill>
              </a:rPr>
              <a:t> </a:t>
            </a:r>
            <a:r>
              <a:rPr lang="en-US" sz="1400" i="1" dirty="0">
                <a:solidFill>
                  <a:schemeClr val="tx2">
                    <a:lumMod val="75000"/>
                  </a:schemeClr>
                </a:solidFill>
                <a:latin typeface="Calibri" pitchFamily="34" charset="0"/>
                <a:ea typeface="Calibri" pitchFamily="34" charset="-122"/>
                <a:cs typeface="Calibri" pitchFamily="34" charset="-120"/>
              </a:rPr>
              <a:t>across most global regions</a:t>
            </a:r>
            <a:endParaRPr lang="en-US" sz="1400" dirty="0">
              <a:solidFill>
                <a:schemeClr val="tx2">
                  <a:lumMod val="75000"/>
                </a:schemeClr>
              </a:solidFill>
            </a:endParaRPr>
          </a:p>
        </p:txBody>
      </p:sp>
      <p:sp>
        <p:nvSpPr>
          <p:cNvPr id="18" name="TextBox 17">
            <a:extLst>
              <a:ext uri="{FF2B5EF4-FFF2-40B4-BE49-F238E27FC236}">
                <a16:creationId xmlns:a16="http://schemas.microsoft.com/office/drawing/2014/main" id="{7CD80749-C623-464C-DCA1-B17283E6C899}"/>
              </a:ext>
            </a:extLst>
          </p:cNvPr>
          <p:cNvSpPr txBox="1"/>
          <p:nvPr/>
        </p:nvSpPr>
        <p:spPr>
          <a:xfrm>
            <a:off x="45225" y="3596806"/>
            <a:ext cx="7347878" cy="307777"/>
          </a:xfrm>
          <a:prstGeom prst="rect">
            <a:avLst/>
          </a:prstGeom>
          <a:noFill/>
        </p:spPr>
        <p:txBody>
          <a:bodyPr wrap="square">
            <a:spAutoFit/>
          </a:bodyPr>
          <a:lstStyle/>
          <a:p>
            <a:r>
              <a:rPr lang="en-US" altLang="zh-CN" sz="1400" dirty="0">
                <a:latin typeface="+mj-lt"/>
              </a:rPr>
              <a:t>Spatial patterns of yearly-averaged S3-SIF</a:t>
            </a:r>
            <a:r>
              <a:rPr lang="en-US" altLang="zh-CN" sz="1400" baseline="-25000" dirty="0">
                <a:latin typeface="+mj-lt"/>
              </a:rPr>
              <a:t>743</a:t>
            </a:r>
            <a:r>
              <a:rPr lang="en-US" altLang="zh-CN" sz="1400" dirty="0">
                <a:latin typeface="+mj-lt"/>
              </a:rPr>
              <a:t> and TROPOSIF</a:t>
            </a:r>
            <a:r>
              <a:rPr lang="en-US" altLang="zh-CN" sz="1400" baseline="-25000" dirty="0">
                <a:latin typeface="+mj-lt"/>
              </a:rPr>
              <a:t>743</a:t>
            </a:r>
            <a:r>
              <a:rPr lang="en-US" altLang="zh-CN" sz="1400" dirty="0">
                <a:latin typeface="+mj-lt"/>
              </a:rPr>
              <a:t> at 0.05°in 2020.</a:t>
            </a:r>
            <a:endParaRPr lang="zh-CN" altLang="en-US" sz="1400" dirty="0">
              <a:latin typeface="+mj-lt"/>
            </a:endParaRPr>
          </a:p>
        </p:txBody>
      </p:sp>
      <p:sp>
        <p:nvSpPr>
          <p:cNvPr id="21" name="TextBox 20">
            <a:extLst>
              <a:ext uri="{FF2B5EF4-FFF2-40B4-BE49-F238E27FC236}">
                <a16:creationId xmlns:a16="http://schemas.microsoft.com/office/drawing/2014/main" id="{A3E1BE63-4C39-F285-EB19-6F09CBDF2875}"/>
              </a:ext>
            </a:extLst>
          </p:cNvPr>
          <p:cNvSpPr txBox="1"/>
          <p:nvPr/>
        </p:nvSpPr>
        <p:spPr>
          <a:xfrm>
            <a:off x="6392234" y="4137985"/>
            <a:ext cx="6278880" cy="307777"/>
          </a:xfrm>
          <a:prstGeom prst="rect">
            <a:avLst/>
          </a:prstGeom>
          <a:noFill/>
        </p:spPr>
        <p:txBody>
          <a:bodyPr wrap="square">
            <a:spAutoFit/>
          </a:bodyPr>
          <a:lstStyle/>
          <a:p>
            <a:r>
              <a:rPr lang="en-US" altLang="zh-CN" sz="1400" dirty="0">
                <a:latin typeface="+mn-lt"/>
              </a:rPr>
              <a:t>Intra-annual R</a:t>
            </a:r>
            <a:r>
              <a:rPr lang="en-US" altLang="zh-CN" sz="1400" baseline="30000" dirty="0">
                <a:latin typeface="+mn-lt"/>
              </a:rPr>
              <a:t>2</a:t>
            </a:r>
            <a:r>
              <a:rPr lang="en-US" altLang="zh-CN" sz="1400" dirty="0">
                <a:latin typeface="+mn-lt"/>
              </a:rPr>
              <a:t> and RMSE between S3-SIF</a:t>
            </a:r>
            <a:r>
              <a:rPr lang="en-US" altLang="zh-CN" sz="1400" baseline="-25000" dirty="0">
                <a:latin typeface="+mn-lt"/>
              </a:rPr>
              <a:t>743</a:t>
            </a:r>
            <a:r>
              <a:rPr lang="en-US" altLang="zh-CN" sz="1400" dirty="0">
                <a:latin typeface="+mn-lt"/>
              </a:rPr>
              <a:t> and TROPOSIF</a:t>
            </a:r>
            <a:r>
              <a:rPr lang="en-US" altLang="zh-CN" sz="1400" baseline="-25000" dirty="0">
                <a:latin typeface="+mn-lt"/>
              </a:rPr>
              <a:t>743</a:t>
            </a:r>
            <a:r>
              <a:rPr lang="en-US" altLang="zh-CN" sz="1400" dirty="0">
                <a:latin typeface="+mn-lt"/>
              </a:rPr>
              <a:t> in 2020.</a:t>
            </a:r>
            <a:endParaRPr lang="zh-CN" altLang="en-US" sz="1400" dirty="0">
              <a:latin typeface="+mn-lt"/>
            </a:endParaRPr>
          </a:p>
        </p:txBody>
      </p:sp>
    </p:spTree>
    <p:extLst>
      <p:ext uri="{BB962C8B-B14F-4D97-AF65-F5344CB8AC3E}">
        <p14:creationId xmlns:p14="http://schemas.microsoft.com/office/powerpoint/2010/main" val="109291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3D42-099F-6B2E-341E-7D17B0893C3F}"/>
              </a:ext>
            </a:extLst>
          </p:cNvPr>
          <p:cNvSpPr>
            <a:spLocks noGrp="1"/>
          </p:cNvSpPr>
          <p:nvPr>
            <p:ph type="title"/>
          </p:nvPr>
        </p:nvSpPr>
        <p:spPr>
          <a:xfrm>
            <a:off x="216000" y="234714"/>
            <a:ext cx="10108800" cy="584775"/>
          </a:xfrm>
        </p:spPr>
        <p:txBody>
          <a:bodyPr/>
          <a:lstStyle/>
          <a:p>
            <a:pPr marL="0" indent="0">
              <a:buNone/>
            </a:pPr>
            <a:r>
              <a:rPr lang="en-US" altLang="zh-CN" sz="3200" dirty="0">
                <a:solidFill>
                  <a:srgbClr val="FFFFFF"/>
                </a:solidFill>
                <a:latin typeface="Georgia" pitchFamily="34" charset="0"/>
                <a:ea typeface="Georgia" pitchFamily="34" charset="-122"/>
                <a:cs typeface="Georgia" pitchFamily="34" charset="-120"/>
              </a:rPr>
              <a:t>Seasonal Cycles by Vegetation Type</a:t>
            </a:r>
            <a:endParaRPr lang="en-US" altLang="zh-CN" sz="3200" dirty="0"/>
          </a:p>
        </p:txBody>
      </p:sp>
      <p:sp>
        <p:nvSpPr>
          <p:cNvPr id="3" name="Content Placeholder 2">
            <a:extLst>
              <a:ext uri="{FF2B5EF4-FFF2-40B4-BE49-F238E27FC236}">
                <a16:creationId xmlns:a16="http://schemas.microsoft.com/office/drawing/2014/main" id="{96465AE1-2A0B-528F-B6B5-396364919264}"/>
              </a:ext>
            </a:extLst>
          </p:cNvPr>
          <p:cNvSpPr>
            <a:spLocks noGrp="1"/>
          </p:cNvSpPr>
          <p:nvPr>
            <p:ph idx="1"/>
          </p:nvPr>
        </p:nvSpPr>
        <p:spPr/>
        <p:txBody>
          <a:bodyPr/>
          <a:lstStyle/>
          <a:p>
            <a:endParaRPr lang="zh-CN" altLang="en-US" dirty="0"/>
          </a:p>
        </p:txBody>
      </p:sp>
      <p:pic>
        <p:nvPicPr>
          <p:cNvPr id="4" name="Content Placeholder 4">
            <a:extLst>
              <a:ext uri="{FF2B5EF4-FFF2-40B4-BE49-F238E27FC236}">
                <a16:creationId xmlns:a16="http://schemas.microsoft.com/office/drawing/2014/main" id="{E672C71B-5542-A0BD-30DD-AC0E69716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049599"/>
            <a:ext cx="5482231"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graphicFrame>
        <p:nvGraphicFramePr>
          <p:cNvPr id="5" name="Table 0">
            <a:extLst>
              <a:ext uri="{FF2B5EF4-FFF2-40B4-BE49-F238E27FC236}">
                <a16:creationId xmlns:a16="http://schemas.microsoft.com/office/drawing/2014/main" id="{11A13D91-CD69-EBB9-8A2C-BF847BF9A294}"/>
              </a:ext>
            </a:extLst>
          </p:cNvPr>
          <p:cNvGraphicFramePr>
            <a:graphicFrameLocks noGrp="1"/>
          </p:cNvGraphicFramePr>
          <p:nvPr>
            <p:extLst>
              <p:ext uri="{D42A27DB-BD31-4B8C-83A1-F6EECF244321}">
                <p14:modId xmlns:p14="http://schemas.microsoft.com/office/powerpoint/2010/main" val="1887314249"/>
              </p:ext>
            </p:extLst>
          </p:nvPr>
        </p:nvGraphicFramePr>
        <p:xfrm>
          <a:off x="5378834" y="1217178"/>
          <a:ext cx="6800820" cy="4547800"/>
        </p:xfrm>
        <a:graphic>
          <a:graphicData uri="http://schemas.openxmlformats.org/drawingml/2006/table">
            <a:tbl>
              <a:tblPr/>
              <a:tblGrid>
                <a:gridCol w="2428865">
                  <a:extLst>
                    <a:ext uri="{9D8B030D-6E8A-4147-A177-3AD203B41FA5}">
                      <a16:colId xmlns:a16="http://schemas.microsoft.com/office/drawing/2014/main" val="20000"/>
                    </a:ext>
                  </a:extLst>
                </a:gridCol>
                <a:gridCol w="647697">
                  <a:extLst>
                    <a:ext uri="{9D8B030D-6E8A-4147-A177-3AD203B41FA5}">
                      <a16:colId xmlns:a16="http://schemas.microsoft.com/office/drawing/2014/main" val="20001"/>
                    </a:ext>
                  </a:extLst>
                </a:gridCol>
                <a:gridCol w="626995">
                  <a:extLst>
                    <a:ext uri="{9D8B030D-6E8A-4147-A177-3AD203B41FA5}">
                      <a16:colId xmlns:a16="http://schemas.microsoft.com/office/drawing/2014/main" val="20002"/>
                    </a:ext>
                  </a:extLst>
                </a:gridCol>
                <a:gridCol w="951766">
                  <a:extLst>
                    <a:ext uri="{9D8B030D-6E8A-4147-A177-3AD203B41FA5}">
                      <a16:colId xmlns:a16="http://schemas.microsoft.com/office/drawing/2014/main" val="20003"/>
                    </a:ext>
                  </a:extLst>
                </a:gridCol>
                <a:gridCol w="1126262">
                  <a:extLst>
                    <a:ext uri="{9D8B030D-6E8A-4147-A177-3AD203B41FA5}">
                      <a16:colId xmlns:a16="http://schemas.microsoft.com/office/drawing/2014/main" val="20004"/>
                    </a:ext>
                  </a:extLst>
                </a:gridCol>
                <a:gridCol w="1019235">
                  <a:extLst>
                    <a:ext uri="{9D8B030D-6E8A-4147-A177-3AD203B41FA5}">
                      <a16:colId xmlns:a16="http://schemas.microsoft.com/office/drawing/2014/main" val="20005"/>
                    </a:ext>
                  </a:extLst>
                </a:gridCol>
              </a:tblGrid>
              <a:tr h="503705">
                <a:tc>
                  <a:txBody>
                    <a:bodyPr/>
                    <a:lstStyle/>
                    <a:p>
                      <a:pPr marL="0" indent="0">
                        <a:buNone/>
                      </a:pPr>
                      <a:r>
                        <a:rPr lang="en-US" sz="1400" b="1" dirty="0">
                          <a:solidFill>
                            <a:srgbClr val="FFFFFF"/>
                          </a:solidFill>
                          <a:latin typeface="Calibri" pitchFamily="34" charset="0"/>
                          <a:ea typeface="Calibri" pitchFamily="34" charset="-122"/>
                          <a:cs typeface="Calibri" pitchFamily="34" charset="-120"/>
                        </a:rPr>
                        <a:t>Vegetation Type</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1A2E1A"/>
                    </a:solidFill>
                  </a:tcPr>
                </a:tc>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R²</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1A2E1A"/>
                    </a:solidFill>
                  </a:tcPr>
                </a:tc>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RMSE</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1A2E1A"/>
                    </a:solidFill>
                  </a:tcPr>
                </a:tc>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σ </a:t>
                      </a:r>
                    </a:p>
                    <a:p>
                      <a:pPr marL="0" indent="0" algn="ctr">
                        <a:buNone/>
                      </a:pPr>
                      <a:r>
                        <a:rPr lang="en-US" sz="1400" b="1" dirty="0">
                          <a:solidFill>
                            <a:srgbClr val="FFFFFF"/>
                          </a:solidFill>
                          <a:latin typeface="Calibri" pitchFamily="34" charset="0"/>
                          <a:ea typeface="Calibri" pitchFamily="34" charset="-122"/>
                          <a:cs typeface="Calibri" pitchFamily="34" charset="-120"/>
                        </a:rPr>
                        <a:t>S3-SIF₇₄₃</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1A2E1A"/>
                    </a:solidFill>
                  </a:tcPr>
                </a:tc>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σ TROPOSIF₇₄₃</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1A2E1A"/>
                    </a:solidFill>
                  </a:tcPr>
                </a:tc>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Agreement</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1A2E1A"/>
                    </a:solidFill>
                  </a:tcPr>
                </a:tc>
                <a:extLst>
                  <a:ext uri="{0D108BD9-81ED-4DB2-BD59-A6C34878D82A}">
                    <a16:rowId xmlns:a16="http://schemas.microsoft.com/office/drawing/2014/main" val="10000"/>
                  </a:ext>
                </a:extLst>
              </a:tr>
              <a:tr h="503705">
                <a:tc>
                  <a:txBody>
                    <a:bodyPr/>
                    <a:lstStyle/>
                    <a:p>
                      <a:pPr marL="0" indent="0">
                        <a:buNone/>
                      </a:pPr>
                      <a:r>
                        <a:rPr lang="en-US" sz="1400" b="1" dirty="0">
                          <a:solidFill>
                            <a:srgbClr val="1C2B1C"/>
                          </a:solidFill>
                          <a:latin typeface="Calibri" pitchFamily="34" charset="0"/>
                          <a:ea typeface="Calibri" pitchFamily="34" charset="-122"/>
                          <a:cs typeface="Calibri" pitchFamily="34" charset="-120"/>
                        </a:rPr>
                        <a:t>Deciduous Broadleaf Forest</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0.75</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0.16</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b="1" dirty="0">
                          <a:solidFill>
                            <a:srgbClr val="2C5F2D"/>
                          </a:solidFill>
                          <a:latin typeface="Calibri" pitchFamily="34" charset="0"/>
                          <a:ea typeface="Calibri" pitchFamily="34" charset="-122"/>
                          <a:cs typeface="Calibri" pitchFamily="34" charset="-120"/>
                        </a:rPr>
                        <a:t>0.23</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64748B"/>
                          </a:solidFill>
                          <a:latin typeface="Calibri" pitchFamily="34" charset="0"/>
                          <a:ea typeface="Calibri" pitchFamily="34" charset="-122"/>
                          <a:cs typeface="Calibri" pitchFamily="34" charset="-120"/>
                        </a:rPr>
                        <a:t>0.24</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High</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2C5F2D"/>
                    </a:solidFill>
                  </a:tcPr>
                </a:tc>
                <a:extLst>
                  <a:ext uri="{0D108BD9-81ED-4DB2-BD59-A6C34878D82A}">
                    <a16:rowId xmlns:a16="http://schemas.microsoft.com/office/drawing/2014/main" val="10001"/>
                  </a:ext>
                </a:extLst>
              </a:tr>
              <a:tr h="503705">
                <a:tc>
                  <a:txBody>
                    <a:bodyPr/>
                    <a:lstStyle/>
                    <a:p>
                      <a:pPr marL="0" indent="0">
                        <a:buNone/>
                      </a:pPr>
                      <a:r>
                        <a:rPr lang="en-US" sz="1400" b="1" dirty="0">
                          <a:solidFill>
                            <a:srgbClr val="1C2B1C"/>
                          </a:solidFill>
                          <a:latin typeface="Calibri" pitchFamily="34" charset="0"/>
                          <a:ea typeface="Calibri" pitchFamily="34" charset="-122"/>
                          <a:cs typeface="Calibri" pitchFamily="34" charset="-120"/>
                        </a:rPr>
                        <a:t>Deciduous Needleleaf Forest</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0.67</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0.15</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b="1" dirty="0">
                          <a:solidFill>
                            <a:srgbClr val="2C5F2D"/>
                          </a:solidFill>
                          <a:latin typeface="Calibri" pitchFamily="34" charset="0"/>
                          <a:ea typeface="Calibri" pitchFamily="34" charset="-122"/>
                          <a:cs typeface="Calibri" pitchFamily="34" charset="-120"/>
                        </a:rPr>
                        <a:t>0.08</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64748B"/>
                          </a:solidFill>
                          <a:latin typeface="Calibri" pitchFamily="34" charset="0"/>
                          <a:ea typeface="Calibri" pitchFamily="34" charset="-122"/>
                          <a:cs typeface="Calibri" pitchFamily="34" charset="-120"/>
                        </a:rPr>
                        <a:t>0.13</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High</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2C5F2D"/>
                    </a:solidFill>
                  </a:tcPr>
                </a:tc>
                <a:extLst>
                  <a:ext uri="{0D108BD9-81ED-4DB2-BD59-A6C34878D82A}">
                    <a16:rowId xmlns:a16="http://schemas.microsoft.com/office/drawing/2014/main" val="10002"/>
                  </a:ext>
                </a:extLst>
              </a:tr>
              <a:tr h="503705">
                <a:tc>
                  <a:txBody>
                    <a:bodyPr/>
                    <a:lstStyle/>
                    <a:p>
                      <a:pPr marL="0" indent="0">
                        <a:buNone/>
                      </a:pPr>
                      <a:r>
                        <a:rPr lang="en-US" sz="1400" b="1" dirty="0">
                          <a:solidFill>
                            <a:srgbClr val="1C2B1C"/>
                          </a:solidFill>
                          <a:latin typeface="Calibri" pitchFamily="34" charset="0"/>
                          <a:ea typeface="Calibri" pitchFamily="34" charset="-122"/>
                          <a:cs typeface="Calibri" pitchFamily="34" charset="-120"/>
                        </a:rPr>
                        <a:t>Broadleaf Crops / Croplands</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0.70</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0.15</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b="1" dirty="0">
                          <a:solidFill>
                            <a:srgbClr val="2C5F2D"/>
                          </a:solidFill>
                          <a:latin typeface="Calibri" pitchFamily="34" charset="0"/>
                          <a:ea typeface="Calibri" pitchFamily="34" charset="-122"/>
                          <a:cs typeface="Calibri" pitchFamily="34" charset="-120"/>
                        </a:rPr>
                        <a:t>0.24</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64748B"/>
                          </a:solidFill>
                          <a:latin typeface="Calibri" pitchFamily="34" charset="0"/>
                          <a:ea typeface="Calibri" pitchFamily="34" charset="-122"/>
                          <a:cs typeface="Calibri" pitchFamily="34" charset="-120"/>
                        </a:rPr>
                        <a:t>0.26</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High</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2C5F2D"/>
                    </a:solidFill>
                  </a:tcPr>
                </a:tc>
                <a:extLst>
                  <a:ext uri="{0D108BD9-81ED-4DB2-BD59-A6C34878D82A}">
                    <a16:rowId xmlns:a16="http://schemas.microsoft.com/office/drawing/2014/main" val="10003"/>
                  </a:ext>
                </a:extLst>
              </a:tr>
              <a:tr h="503705">
                <a:tc>
                  <a:txBody>
                    <a:bodyPr/>
                    <a:lstStyle/>
                    <a:p>
                      <a:pPr marL="0" indent="0">
                        <a:buNone/>
                      </a:pPr>
                      <a:r>
                        <a:rPr lang="en-US" sz="1400" dirty="0">
                          <a:solidFill>
                            <a:srgbClr val="1C2B1C"/>
                          </a:solidFill>
                          <a:latin typeface="Calibri" pitchFamily="34" charset="0"/>
                          <a:ea typeface="Calibri" pitchFamily="34" charset="-122"/>
                          <a:cs typeface="Calibri" pitchFamily="34" charset="-120"/>
                        </a:rPr>
                        <a:t>Grasses / Cereal</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0.66</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0.14</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b="1" dirty="0">
                          <a:solidFill>
                            <a:srgbClr val="2C5F2D"/>
                          </a:solidFill>
                          <a:latin typeface="Calibri" pitchFamily="34" charset="0"/>
                          <a:ea typeface="Calibri" pitchFamily="34" charset="-122"/>
                          <a:cs typeface="Calibri" pitchFamily="34" charset="-120"/>
                        </a:rPr>
                        <a:t>0.21</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64748B"/>
                          </a:solidFill>
                          <a:latin typeface="Calibri" pitchFamily="34" charset="0"/>
                          <a:ea typeface="Calibri" pitchFamily="34" charset="-122"/>
                          <a:cs typeface="Calibri" pitchFamily="34" charset="-120"/>
                        </a:rPr>
                        <a:t>0.23</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b="1" dirty="0">
                          <a:solidFill>
                            <a:srgbClr val="1C2B1C"/>
                          </a:solidFill>
                          <a:latin typeface="Calibri" pitchFamily="34" charset="0"/>
                          <a:ea typeface="Calibri" pitchFamily="34" charset="-122"/>
                          <a:cs typeface="Calibri" pitchFamily="34" charset="-120"/>
                        </a:rPr>
                        <a:t>Good</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97BC62"/>
                    </a:solidFill>
                  </a:tcPr>
                </a:tc>
                <a:extLst>
                  <a:ext uri="{0D108BD9-81ED-4DB2-BD59-A6C34878D82A}">
                    <a16:rowId xmlns:a16="http://schemas.microsoft.com/office/drawing/2014/main" val="10004"/>
                  </a:ext>
                </a:extLst>
              </a:tr>
              <a:tr h="503705">
                <a:tc>
                  <a:txBody>
                    <a:bodyPr/>
                    <a:lstStyle/>
                    <a:p>
                      <a:pPr marL="0" indent="0">
                        <a:buNone/>
                      </a:pPr>
                      <a:r>
                        <a:rPr lang="en-US" sz="1400" dirty="0">
                          <a:solidFill>
                            <a:srgbClr val="1C2B1C"/>
                          </a:solidFill>
                          <a:latin typeface="Calibri" pitchFamily="34" charset="0"/>
                          <a:ea typeface="Calibri" pitchFamily="34" charset="-122"/>
                          <a:cs typeface="Calibri" pitchFamily="34" charset="-120"/>
                        </a:rPr>
                        <a:t>Savannah</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0.60</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0.17</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b="1" dirty="0">
                          <a:solidFill>
                            <a:srgbClr val="2C5F2D"/>
                          </a:solidFill>
                          <a:latin typeface="Calibri" pitchFamily="34" charset="0"/>
                          <a:ea typeface="Calibri" pitchFamily="34" charset="-122"/>
                          <a:cs typeface="Calibri" pitchFamily="34" charset="-120"/>
                        </a:rPr>
                        <a:t>0.24</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64748B"/>
                          </a:solidFill>
                          <a:latin typeface="Calibri" pitchFamily="34" charset="0"/>
                          <a:ea typeface="Calibri" pitchFamily="34" charset="-122"/>
                          <a:cs typeface="Calibri" pitchFamily="34" charset="-120"/>
                        </a:rPr>
                        <a:t>0.25</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b="1" dirty="0">
                          <a:solidFill>
                            <a:srgbClr val="1C2B1C"/>
                          </a:solidFill>
                          <a:latin typeface="Calibri" pitchFamily="34" charset="0"/>
                          <a:ea typeface="Calibri" pitchFamily="34" charset="-122"/>
                          <a:cs typeface="Calibri" pitchFamily="34" charset="-120"/>
                        </a:rPr>
                        <a:t>Good</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97BC62"/>
                    </a:solidFill>
                  </a:tcPr>
                </a:tc>
                <a:extLst>
                  <a:ext uri="{0D108BD9-81ED-4DB2-BD59-A6C34878D82A}">
                    <a16:rowId xmlns:a16="http://schemas.microsoft.com/office/drawing/2014/main" val="10005"/>
                  </a:ext>
                </a:extLst>
              </a:tr>
              <a:tr h="503705">
                <a:tc>
                  <a:txBody>
                    <a:bodyPr/>
                    <a:lstStyle/>
                    <a:p>
                      <a:pPr marL="0" indent="0">
                        <a:buNone/>
                      </a:pPr>
                      <a:r>
                        <a:rPr lang="en-US" sz="1400" dirty="0">
                          <a:solidFill>
                            <a:srgbClr val="1C2B1C"/>
                          </a:solidFill>
                          <a:latin typeface="Calibri" pitchFamily="34" charset="0"/>
                          <a:ea typeface="Calibri" pitchFamily="34" charset="-122"/>
                          <a:cs typeface="Calibri" pitchFamily="34" charset="-120"/>
                        </a:rPr>
                        <a:t>Evergreen Needleleaf Forest</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0.53</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0.16</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b="1" dirty="0">
                          <a:solidFill>
                            <a:srgbClr val="2C5F2D"/>
                          </a:solidFill>
                          <a:latin typeface="Calibri" pitchFamily="34" charset="0"/>
                          <a:ea typeface="Calibri" pitchFamily="34" charset="-122"/>
                          <a:cs typeface="Calibri" pitchFamily="34" charset="-120"/>
                        </a:rPr>
                        <a:t>0.13</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64748B"/>
                          </a:solidFill>
                          <a:latin typeface="Calibri" pitchFamily="34" charset="0"/>
                          <a:ea typeface="Calibri" pitchFamily="34" charset="-122"/>
                          <a:cs typeface="Calibri" pitchFamily="34" charset="-120"/>
                        </a:rPr>
                        <a:t>0.17</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b="1" dirty="0">
                          <a:solidFill>
                            <a:srgbClr val="1C2B1C"/>
                          </a:solidFill>
                          <a:latin typeface="Calibri" pitchFamily="34" charset="0"/>
                          <a:ea typeface="Calibri" pitchFamily="34" charset="-122"/>
                          <a:cs typeface="Calibri" pitchFamily="34" charset="-120"/>
                        </a:rPr>
                        <a:t>Moderate</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5C842"/>
                    </a:solidFill>
                  </a:tcPr>
                </a:tc>
                <a:extLst>
                  <a:ext uri="{0D108BD9-81ED-4DB2-BD59-A6C34878D82A}">
                    <a16:rowId xmlns:a16="http://schemas.microsoft.com/office/drawing/2014/main" val="4227266527"/>
                  </a:ext>
                </a:extLst>
              </a:tr>
              <a:tr h="503705">
                <a:tc>
                  <a:txBody>
                    <a:bodyPr/>
                    <a:lstStyle/>
                    <a:p>
                      <a:pPr marL="0" indent="0">
                        <a:buNone/>
                      </a:pPr>
                      <a:r>
                        <a:rPr lang="en-US" sz="1400" dirty="0">
                          <a:solidFill>
                            <a:srgbClr val="1C2B1C"/>
                          </a:solidFill>
                          <a:latin typeface="Calibri" pitchFamily="34" charset="0"/>
                          <a:ea typeface="Calibri" pitchFamily="34" charset="-122"/>
                          <a:cs typeface="Calibri" pitchFamily="34" charset="-120"/>
                        </a:rPr>
                        <a:t>Shrubs</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0.37</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0.12</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b="1" dirty="0">
                          <a:solidFill>
                            <a:srgbClr val="2C5F2D"/>
                          </a:solidFill>
                          <a:latin typeface="Calibri" pitchFamily="34" charset="0"/>
                          <a:ea typeface="Calibri" pitchFamily="34" charset="-122"/>
                          <a:cs typeface="Calibri" pitchFamily="34" charset="-120"/>
                        </a:rPr>
                        <a:t>0.09</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dirty="0">
                          <a:solidFill>
                            <a:srgbClr val="64748B"/>
                          </a:solidFill>
                          <a:latin typeface="Calibri" pitchFamily="34" charset="0"/>
                          <a:ea typeface="Calibri" pitchFamily="34" charset="-122"/>
                          <a:cs typeface="Calibri" pitchFamily="34" charset="-120"/>
                        </a:rPr>
                        <a:t>0.14</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FFFFF"/>
                    </a:solidFill>
                  </a:tcPr>
                </a:tc>
                <a:tc>
                  <a:txBody>
                    <a:bodyPr/>
                    <a:lstStyle/>
                    <a:p>
                      <a:pPr marL="0" indent="0" algn="ctr">
                        <a:buNone/>
                      </a:pPr>
                      <a:r>
                        <a:rPr lang="en-US" sz="1400" b="1" dirty="0">
                          <a:solidFill>
                            <a:srgbClr val="1C2B1C"/>
                          </a:solidFill>
                          <a:latin typeface="Calibri" pitchFamily="34" charset="0"/>
                          <a:ea typeface="Calibri" pitchFamily="34" charset="-122"/>
                          <a:cs typeface="Calibri" pitchFamily="34" charset="-120"/>
                        </a:rPr>
                        <a:t>Moderate</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5C842"/>
                    </a:solidFill>
                  </a:tcPr>
                </a:tc>
                <a:extLst>
                  <a:ext uri="{0D108BD9-81ED-4DB2-BD59-A6C34878D82A}">
                    <a16:rowId xmlns:a16="http://schemas.microsoft.com/office/drawing/2014/main" val="10007"/>
                  </a:ext>
                </a:extLst>
              </a:tr>
              <a:tr h="503705">
                <a:tc>
                  <a:txBody>
                    <a:bodyPr/>
                    <a:lstStyle/>
                    <a:p>
                      <a:pPr marL="0" indent="0">
                        <a:buNone/>
                      </a:pPr>
                      <a:r>
                        <a:rPr lang="en-US" sz="1400" dirty="0">
                          <a:solidFill>
                            <a:srgbClr val="1C2B1C"/>
                          </a:solidFill>
                          <a:latin typeface="Calibri" pitchFamily="34" charset="0"/>
                          <a:ea typeface="Calibri" pitchFamily="34" charset="-122"/>
                          <a:cs typeface="Calibri" pitchFamily="34" charset="-120"/>
                        </a:rPr>
                        <a:t>Evergreen Broadleaf Forest</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0.16</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1C2B1C"/>
                          </a:solidFill>
                          <a:latin typeface="Calibri" pitchFamily="34" charset="0"/>
                          <a:ea typeface="Calibri" pitchFamily="34" charset="-122"/>
                          <a:cs typeface="Calibri" pitchFamily="34" charset="-120"/>
                        </a:rPr>
                        <a:t>0.23</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b="1" dirty="0">
                          <a:solidFill>
                            <a:srgbClr val="2C5F2D"/>
                          </a:solidFill>
                          <a:latin typeface="Calibri" pitchFamily="34" charset="0"/>
                          <a:ea typeface="Calibri" pitchFamily="34" charset="-122"/>
                          <a:cs typeface="Calibri" pitchFamily="34" charset="-120"/>
                        </a:rPr>
                        <a:t>0.20</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dirty="0">
                          <a:solidFill>
                            <a:srgbClr val="64748B"/>
                          </a:solidFill>
                          <a:latin typeface="Calibri" pitchFamily="34" charset="0"/>
                          <a:ea typeface="Calibri" pitchFamily="34" charset="-122"/>
                          <a:cs typeface="Calibri" pitchFamily="34" charset="-120"/>
                        </a:rPr>
                        <a:t>0.21</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F0F5EC"/>
                    </a:solidFill>
                  </a:tcPr>
                </a:tc>
                <a:tc>
                  <a:txBody>
                    <a:bodyPr/>
                    <a:lstStyle/>
                    <a:p>
                      <a:pPr marL="0" indent="0" algn="ctr">
                        <a:buNone/>
                      </a:pPr>
                      <a:r>
                        <a:rPr lang="en-US" sz="1400" b="1" dirty="0">
                          <a:solidFill>
                            <a:srgbClr val="FFFFFF"/>
                          </a:solidFill>
                          <a:latin typeface="Calibri" pitchFamily="34" charset="0"/>
                          <a:ea typeface="Calibri" pitchFamily="34" charset="-122"/>
                          <a:cs typeface="Calibri" pitchFamily="34" charset="-120"/>
                        </a:rPr>
                        <a:t>Low</a:t>
                      </a:r>
                      <a:endParaRPr lang="en-US" sz="1400" dirty="0">
                        <a:latin typeface="Calibri" charset="0"/>
                        <a:ea typeface="Calibri" charset="0"/>
                        <a:cs typeface="Calibri" charset="0"/>
                      </a:endParaRPr>
                    </a:p>
                  </a:txBody>
                  <a:tcPr>
                    <a:lnL w="6350" cap="flat" cmpd="sng" algn="ctr">
                      <a:solidFill>
                        <a:srgbClr val="E8EEE4"/>
                      </a:solidFill>
                      <a:prstDash val="solid"/>
                      <a:round/>
                      <a:headEnd type="none" w="med" len="med"/>
                      <a:tailEnd type="none" w="med" len="med"/>
                    </a:lnL>
                    <a:lnR w="6350" cap="flat" cmpd="sng" algn="ctr">
                      <a:solidFill>
                        <a:srgbClr val="E8EEE4"/>
                      </a:solidFill>
                      <a:prstDash val="solid"/>
                      <a:round/>
                      <a:headEnd type="none" w="med" len="med"/>
                      <a:tailEnd type="none" w="med" len="med"/>
                    </a:lnR>
                    <a:lnT w="6350" cap="flat" cmpd="sng" algn="ctr">
                      <a:solidFill>
                        <a:srgbClr val="E8EEE4"/>
                      </a:solidFill>
                      <a:prstDash val="solid"/>
                      <a:round/>
                      <a:headEnd type="none" w="med" len="med"/>
                      <a:tailEnd type="none" w="med" len="med"/>
                    </a:lnT>
                    <a:lnB w="6350" cap="flat" cmpd="sng" algn="ctr">
                      <a:solidFill>
                        <a:srgbClr val="E8EEE4"/>
                      </a:solidFill>
                      <a:prstDash val="solid"/>
                      <a:round/>
                      <a:headEnd type="none" w="med" len="med"/>
                      <a:tailEnd type="none" w="med" len="med"/>
                    </a:lnB>
                    <a:solidFill>
                      <a:srgbClr val="CC4400"/>
                    </a:solidFill>
                  </a:tcPr>
                </a:tc>
                <a:extLst>
                  <a:ext uri="{0D108BD9-81ED-4DB2-BD59-A6C34878D82A}">
                    <a16:rowId xmlns:a16="http://schemas.microsoft.com/office/drawing/2014/main" val="10008"/>
                  </a:ext>
                </a:extLst>
              </a:tr>
            </a:tbl>
          </a:graphicData>
        </a:graphic>
      </p:graphicFrame>
      <p:sp>
        <p:nvSpPr>
          <p:cNvPr id="6" name="Text 49">
            <a:extLst>
              <a:ext uri="{FF2B5EF4-FFF2-40B4-BE49-F238E27FC236}">
                <a16:creationId xmlns:a16="http://schemas.microsoft.com/office/drawing/2014/main" id="{71D56237-8830-7675-52FA-AAD4E627FE0E}"/>
              </a:ext>
            </a:extLst>
          </p:cNvPr>
          <p:cNvSpPr/>
          <p:nvPr/>
        </p:nvSpPr>
        <p:spPr>
          <a:xfrm>
            <a:off x="6247050" y="5874679"/>
            <a:ext cx="6222039" cy="502920"/>
          </a:xfrm>
          <a:prstGeom prst="rect">
            <a:avLst/>
          </a:prstGeom>
          <a:noFill/>
          <a:ln/>
        </p:spPr>
        <p:txBody>
          <a:bodyPr wrap="square" rtlCol="0" anchor="ctr"/>
          <a:lstStyle/>
          <a:p>
            <a:pPr marL="0" indent="0">
              <a:buNone/>
            </a:pPr>
            <a:r>
              <a:rPr lang="en-US" sz="1200" b="1" i="1" dirty="0">
                <a:solidFill>
                  <a:srgbClr val="13A89E"/>
                </a:solidFill>
              </a:rPr>
              <a:t>S3-SIF₇₄₃ consistently exhibits lower spatial std. deviation,</a:t>
            </a:r>
            <a:endParaRPr lang="en-US" sz="1200" b="1" dirty="0"/>
          </a:p>
          <a:p>
            <a:pPr marL="0" indent="0">
              <a:buNone/>
            </a:pPr>
            <a:r>
              <a:rPr lang="en-US" sz="1200" b="1" i="1" dirty="0">
                <a:solidFill>
                  <a:srgbClr val="13A89E"/>
                </a:solidFill>
              </a:rPr>
              <a:t>indicating reduced retrieval noise across all biomes.</a:t>
            </a:r>
            <a:endParaRPr lang="en-US" sz="1200" b="1" dirty="0"/>
          </a:p>
        </p:txBody>
      </p:sp>
      <p:sp>
        <p:nvSpPr>
          <p:cNvPr id="8" name="TextBox 7">
            <a:extLst>
              <a:ext uri="{FF2B5EF4-FFF2-40B4-BE49-F238E27FC236}">
                <a16:creationId xmlns:a16="http://schemas.microsoft.com/office/drawing/2014/main" id="{7870268E-17F1-487F-539E-E4A1971A0331}"/>
              </a:ext>
            </a:extLst>
          </p:cNvPr>
          <p:cNvSpPr txBox="1"/>
          <p:nvPr/>
        </p:nvSpPr>
        <p:spPr>
          <a:xfrm>
            <a:off x="216000" y="6155450"/>
            <a:ext cx="6235336" cy="276999"/>
          </a:xfrm>
          <a:prstGeom prst="rect">
            <a:avLst/>
          </a:prstGeom>
          <a:noFill/>
        </p:spPr>
        <p:txBody>
          <a:bodyPr wrap="square">
            <a:spAutoFit/>
          </a:bodyPr>
          <a:lstStyle/>
          <a:p>
            <a:r>
              <a:rPr lang="en-US" altLang="zh-CN" sz="1200" dirty="0">
                <a:latin typeface="+mn-lt"/>
              </a:rPr>
              <a:t>Comparison between S3-SIF</a:t>
            </a:r>
            <a:r>
              <a:rPr lang="en-US" altLang="zh-CN" sz="1200" baseline="-25000" dirty="0">
                <a:latin typeface="+mn-lt"/>
              </a:rPr>
              <a:t>743</a:t>
            </a:r>
            <a:r>
              <a:rPr lang="en-US" altLang="zh-CN" sz="1200" dirty="0">
                <a:latin typeface="+mn-lt"/>
              </a:rPr>
              <a:t> and TROPOSIF</a:t>
            </a:r>
            <a:r>
              <a:rPr lang="en-US" altLang="zh-CN" sz="1200" baseline="-25000" dirty="0">
                <a:latin typeface="+mn-lt"/>
              </a:rPr>
              <a:t>743</a:t>
            </a:r>
            <a:r>
              <a:rPr lang="en-US" altLang="zh-CN" sz="1200" dirty="0">
                <a:latin typeface="+mn-lt"/>
              </a:rPr>
              <a:t> for each vegetation type.</a:t>
            </a:r>
            <a:endParaRPr lang="zh-CN" altLang="en-US" sz="1200" dirty="0">
              <a:latin typeface="+mn-lt"/>
            </a:endParaRPr>
          </a:p>
        </p:txBody>
      </p:sp>
    </p:spTree>
    <p:extLst>
      <p:ext uri="{BB962C8B-B14F-4D97-AF65-F5344CB8AC3E}">
        <p14:creationId xmlns:p14="http://schemas.microsoft.com/office/powerpoint/2010/main" val="56687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2D6D-8DA5-8A94-A497-1626C8F4DFC4}"/>
              </a:ext>
            </a:extLst>
          </p:cNvPr>
          <p:cNvSpPr>
            <a:spLocks noGrp="1"/>
          </p:cNvSpPr>
          <p:nvPr>
            <p:ph type="title"/>
          </p:nvPr>
        </p:nvSpPr>
        <p:spPr>
          <a:xfrm>
            <a:off x="216000" y="265492"/>
            <a:ext cx="10108800" cy="5232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FFFF"/>
                </a:solidFill>
                <a:effectLst/>
                <a:uLnTx/>
                <a:uFillTx/>
                <a:latin typeface="Georgia" pitchFamily="34" charset="0"/>
                <a:ea typeface="Georgia" pitchFamily="34" charset="-122"/>
                <a:cs typeface="Georgia" pitchFamily="34" charset="-120"/>
              </a:rPr>
              <a:t>Fine-Scale Spatial Heterogeneity — Iberian Peninsula</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4E9401-6BB1-B82C-7A16-F0E3D4D23411}"/>
              </a:ext>
            </a:extLst>
          </p:cNvPr>
          <p:cNvSpPr>
            <a:spLocks noGrp="1"/>
          </p:cNvSpPr>
          <p:nvPr>
            <p:ph idx="1"/>
          </p:nvPr>
        </p:nvSpPr>
        <p:spPr>
          <a:xfrm>
            <a:off x="216000" y="1133808"/>
            <a:ext cx="11764800" cy="5328000"/>
          </a:xfrm>
        </p:spPr>
        <p:txBody>
          <a:bodyPr/>
          <a:lstStyle/>
          <a:p>
            <a:endParaRPr lang="zh-CN" altLang="en-US" dirty="0"/>
          </a:p>
        </p:txBody>
      </p:sp>
      <p:pic>
        <p:nvPicPr>
          <p:cNvPr id="4" name="Content Placeholder 4">
            <a:extLst>
              <a:ext uri="{FF2B5EF4-FFF2-40B4-BE49-F238E27FC236}">
                <a16:creationId xmlns:a16="http://schemas.microsoft.com/office/drawing/2014/main" id="{33D1177E-0DB2-7D28-CC79-D89979BC9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47037" y="1200483"/>
            <a:ext cx="5528803" cy="500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Shape 2">
            <a:extLst>
              <a:ext uri="{FF2B5EF4-FFF2-40B4-BE49-F238E27FC236}">
                <a16:creationId xmlns:a16="http://schemas.microsoft.com/office/drawing/2014/main" id="{953BFA99-28D3-2296-5E53-E39A72E5FB23}"/>
              </a:ext>
            </a:extLst>
          </p:cNvPr>
          <p:cNvSpPr/>
          <p:nvPr/>
        </p:nvSpPr>
        <p:spPr>
          <a:xfrm>
            <a:off x="307612" y="1211908"/>
            <a:ext cx="6239425" cy="5076492"/>
          </a:xfrm>
          <a:prstGeom prst="rect">
            <a:avLst/>
          </a:prstGeom>
          <a:solidFill>
            <a:srgbClr val="F0F5EC"/>
          </a:solidFill>
          <a:ln w="12700">
            <a:solidFill>
              <a:srgbClr val="E8EEE4"/>
            </a:solidFill>
            <a:prstDash val="solid"/>
          </a:ln>
        </p:spPr>
        <p:txBody>
          <a:bodyPr/>
          <a:lstStyle/>
          <a:p>
            <a:endParaRPr lang="zh-CN" altLang="en-US" sz="3200"/>
          </a:p>
        </p:txBody>
      </p:sp>
      <p:sp>
        <p:nvSpPr>
          <p:cNvPr id="7" name="Text 3">
            <a:extLst>
              <a:ext uri="{FF2B5EF4-FFF2-40B4-BE49-F238E27FC236}">
                <a16:creationId xmlns:a16="http://schemas.microsoft.com/office/drawing/2014/main" id="{0B367E8F-C360-0189-3768-34EB915036FB}"/>
              </a:ext>
            </a:extLst>
          </p:cNvPr>
          <p:cNvSpPr/>
          <p:nvPr/>
        </p:nvSpPr>
        <p:spPr>
          <a:xfrm>
            <a:off x="447824" y="1211908"/>
            <a:ext cx="5959001" cy="446285"/>
          </a:xfrm>
          <a:prstGeom prst="rect">
            <a:avLst/>
          </a:prstGeom>
          <a:noFill/>
          <a:ln/>
        </p:spPr>
        <p:txBody>
          <a:bodyPr wrap="square" rtlCol="0" anchor="ctr"/>
          <a:lstStyle/>
          <a:p>
            <a:pPr marL="0" indent="0" algn="ctr">
              <a:buNone/>
            </a:pPr>
            <a:r>
              <a:rPr lang="en-US" b="1" dirty="0">
                <a:solidFill>
                  <a:srgbClr val="2C5F2D"/>
                </a:solidFill>
                <a:latin typeface="Georgia" pitchFamily="34" charset="0"/>
                <a:ea typeface="Georgia" pitchFamily="34" charset="-122"/>
                <a:cs typeface="Georgia" pitchFamily="34" charset="-120"/>
              </a:rPr>
              <a:t>Annual Phenological Cycle (Monthly S3-SIF</a:t>
            </a:r>
            <a:r>
              <a:rPr lang="en-US" b="1" baseline="-25000" dirty="0">
                <a:solidFill>
                  <a:srgbClr val="2C5F2D"/>
                </a:solidFill>
                <a:latin typeface="Georgia" pitchFamily="34" charset="0"/>
                <a:ea typeface="Georgia" pitchFamily="34" charset="-122"/>
                <a:cs typeface="Georgia" pitchFamily="34" charset="-120"/>
              </a:rPr>
              <a:t>₇₄₃</a:t>
            </a:r>
            <a:r>
              <a:rPr lang="en-US" b="1" dirty="0">
                <a:solidFill>
                  <a:srgbClr val="2C5F2D"/>
                </a:solidFill>
                <a:latin typeface="Georgia" pitchFamily="34" charset="0"/>
                <a:ea typeface="Georgia" pitchFamily="34" charset="-122"/>
                <a:cs typeface="Georgia" pitchFamily="34" charset="-120"/>
              </a:rPr>
              <a:t>)</a:t>
            </a:r>
            <a:endParaRPr lang="en-US" dirty="0"/>
          </a:p>
        </p:txBody>
      </p:sp>
      <p:sp>
        <p:nvSpPr>
          <p:cNvPr id="8" name="Shape 4">
            <a:extLst>
              <a:ext uri="{FF2B5EF4-FFF2-40B4-BE49-F238E27FC236}">
                <a16:creationId xmlns:a16="http://schemas.microsoft.com/office/drawing/2014/main" id="{4D67E465-EA07-DAC0-EADF-93D95B7B3C03}"/>
              </a:ext>
            </a:extLst>
          </p:cNvPr>
          <p:cNvSpPr/>
          <p:nvPr/>
        </p:nvSpPr>
        <p:spPr>
          <a:xfrm>
            <a:off x="517930" y="1803236"/>
            <a:ext cx="1051588" cy="423971"/>
          </a:xfrm>
          <a:prstGeom prst="rect">
            <a:avLst/>
          </a:prstGeom>
          <a:solidFill>
            <a:srgbClr val="98A8B0"/>
          </a:solidFill>
          <a:ln w="12700">
            <a:solidFill>
              <a:srgbClr val="98A8B0"/>
            </a:solidFill>
            <a:prstDash val="solid"/>
          </a:ln>
        </p:spPr>
        <p:txBody>
          <a:bodyPr/>
          <a:lstStyle/>
          <a:p>
            <a:endParaRPr lang="zh-CN" altLang="en-US" sz="3600"/>
          </a:p>
        </p:txBody>
      </p:sp>
      <p:sp>
        <p:nvSpPr>
          <p:cNvPr id="9" name="Text 5">
            <a:extLst>
              <a:ext uri="{FF2B5EF4-FFF2-40B4-BE49-F238E27FC236}">
                <a16:creationId xmlns:a16="http://schemas.microsoft.com/office/drawing/2014/main" id="{52BD24DD-2DD9-D64A-ADD3-34553156D6C0}"/>
              </a:ext>
            </a:extLst>
          </p:cNvPr>
          <p:cNvSpPr/>
          <p:nvPr/>
        </p:nvSpPr>
        <p:spPr>
          <a:xfrm>
            <a:off x="517930" y="1803236"/>
            <a:ext cx="1051588" cy="423971"/>
          </a:xfrm>
          <a:prstGeom prst="rect">
            <a:avLst/>
          </a:prstGeom>
          <a:noFill/>
          <a:ln/>
        </p:spPr>
        <p:txBody>
          <a:bodyPr wrap="square"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Jan–Mar</a:t>
            </a:r>
            <a:endParaRPr lang="en-US" sz="1200" dirty="0"/>
          </a:p>
        </p:txBody>
      </p:sp>
      <p:sp>
        <p:nvSpPr>
          <p:cNvPr id="10" name="Text 6">
            <a:extLst>
              <a:ext uri="{FF2B5EF4-FFF2-40B4-BE49-F238E27FC236}">
                <a16:creationId xmlns:a16="http://schemas.microsoft.com/office/drawing/2014/main" id="{90F27A34-C063-D80C-0827-0DC8CC58311D}"/>
              </a:ext>
            </a:extLst>
          </p:cNvPr>
          <p:cNvSpPr/>
          <p:nvPr/>
        </p:nvSpPr>
        <p:spPr>
          <a:xfrm>
            <a:off x="1681688" y="1836707"/>
            <a:ext cx="4697095" cy="390499"/>
          </a:xfrm>
          <a:prstGeom prst="rect">
            <a:avLst/>
          </a:prstGeom>
          <a:noFill/>
          <a:ln/>
        </p:spPr>
        <p:txBody>
          <a:bodyPr wrap="square" rtlCol="0" anchor="ctr"/>
          <a:lstStyle/>
          <a:p>
            <a:pPr marL="0" indent="0">
              <a:buNone/>
            </a:pPr>
            <a:r>
              <a:rPr lang="en-US" sz="1600" dirty="0">
                <a:solidFill>
                  <a:srgbClr val="1C2B1C"/>
                </a:solidFill>
                <a:latin typeface="Calibri" pitchFamily="34" charset="0"/>
                <a:ea typeface="Calibri" pitchFamily="34" charset="-122"/>
                <a:cs typeface="Calibri" pitchFamily="34" charset="-120"/>
              </a:rPr>
              <a:t>Dormant  —  Near-zero SIF</a:t>
            </a:r>
            <a:endParaRPr lang="en-US" sz="1600" dirty="0"/>
          </a:p>
        </p:txBody>
      </p:sp>
      <p:sp>
        <p:nvSpPr>
          <p:cNvPr id="11" name="Shape 7">
            <a:extLst>
              <a:ext uri="{FF2B5EF4-FFF2-40B4-BE49-F238E27FC236}">
                <a16:creationId xmlns:a16="http://schemas.microsoft.com/office/drawing/2014/main" id="{198141B0-B648-A146-B1ED-2397D6677382}"/>
              </a:ext>
            </a:extLst>
          </p:cNvPr>
          <p:cNvSpPr/>
          <p:nvPr/>
        </p:nvSpPr>
        <p:spPr>
          <a:xfrm>
            <a:off x="517930" y="2416878"/>
            <a:ext cx="1051588" cy="423971"/>
          </a:xfrm>
          <a:prstGeom prst="rect">
            <a:avLst/>
          </a:prstGeom>
          <a:solidFill>
            <a:srgbClr val="7FBC41"/>
          </a:solidFill>
          <a:ln w="12700">
            <a:solidFill>
              <a:srgbClr val="7FBC41"/>
            </a:solidFill>
            <a:prstDash val="solid"/>
          </a:ln>
        </p:spPr>
        <p:txBody>
          <a:bodyPr/>
          <a:lstStyle/>
          <a:p>
            <a:endParaRPr lang="zh-CN" altLang="en-US" sz="3600"/>
          </a:p>
        </p:txBody>
      </p:sp>
      <p:sp>
        <p:nvSpPr>
          <p:cNvPr id="12" name="Text 8">
            <a:extLst>
              <a:ext uri="{FF2B5EF4-FFF2-40B4-BE49-F238E27FC236}">
                <a16:creationId xmlns:a16="http://schemas.microsoft.com/office/drawing/2014/main" id="{A2D64858-3335-52BC-73B0-FEAAAE268721}"/>
              </a:ext>
            </a:extLst>
          </p:cNvPr>
          <p:cNvSpPr/>
          <p:nvPr/>
        </p:nvSpPr>
        <p:spPr>
          <a:xfrm>
            <a:off x="517930" y="2416878"/>
            <a:ext cx="1051588" cy="423971"/>
          </a:xfrm>
          <a:prstGeom prst="rect">
            <a:avLst/>
          </a:prstGeom>
          <a:noFill/>
          <a:ln/>
        </p:spPr>
        <p:txBody>
          <a:bodyPr wrap="square"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Apr–May</a:t>
            </a:r>
            <a:endParaRPr lang="en-US" sz="1200" dirty="0"/>
          </a:p>
        </p:txBody>
      </p:sp>
      <p:sp>
        <p:nvSpPr>
          <p:cNvPr id="13" name="Text 9">
            <a:extLst>
              <a:ext uri="{FF2B5EF4-FFF2-40B4-BE49-F238E27FC236}">
                <a16:creationId xmlns:a16="http://schemas.microsoft.com/office/drawing/2014/main" id="{6C2B23B5-ACB0-3E52-A131-FB761B448E3E}"/>
              </a:ext>
            </a:extLst>
          </p:cNvPr>
          <p:cNvSpPr/>
          <p:nvPr/>
        </p:nvSpPr>
        <p:spPr>
          <a:xfrm>
            <a:off x="1681688" y="2450349"/>
            <a:ext cx="4697095" cy="390499"/>
          </a:xfrm>
          <a:prstGeom prst="rect">
            <a:avLst/>
          </a:prstGeom>
          <a:noFill/>
          <a:ln/>
        </p:spPr>
        <p:txBody>
          <a:bodyPr wrap="square" rtlCol="0" anchor="ctr"/>
          <a:lstStyle/>
          <a:p>
            <a:pPr marL="0" indent="0">
              <a:buNone/>
            </a:pPr>
            <a:r>
              <a:rPr lang="en-US" sz="1600" dirty="0">
                <a:solidFill>
                  <a:srgbClr val="1C2B1C"/>
                </a:solidFill>
                <a:latin typeface="Calibri" pitchFamily="34" charset="0"/>
                <a:ea typeface="Calibri" pitchFamily="34" charset="-122"/>
                <a:cs typeface="Calibri" pitchFamily="34" charset="-120"/>
              </a:rPr>
              <a:t>Green-up  —  Rapid SIF increase</a:t>
            </a:r>
            <a:endParaRPr lang="en-US" sz="1600" dirty="0"/>
          </a:p>
        </p:txBody>
      </p:sp>
      <p:sp>
        <p:nvSpPr>
          <p:cNvPr id="14" name="Shape 10">
            <a:extLst>
              <a:ext uri="{FF2B5EF4-FFF2-40B4-BE49-F238E27FC236}">
                <a16:creationId xmlns:a16="http://schemas.microsoft.com/office/drawing/2014/main" id="{9A6CAC5F-F96E-3BE6-9226-035770ECD2B9}"/>
              </a:ext>
            </a:extLst>
          </p:cNvPr>
          <p:cNvSpPr/>
          <p:nvPr/>
        </p:nvSpPr>
        <p:spPr>
          <a:xfrm>
            <a:off x="517930" y="3030519"/>
            <a:ext cx="1051588" cy="423971"/>
          </a:xfrm>
          <a:prstGeom prst="rect">
            <a:avLst/>
          </a:prstGeom>
          <a:solidFill>
            <a:srgbClr val="4DAC26"/>
          </a:solidFill>
          <a:ln w="12700">
            <a:solidFill>
              <a:srgbClr val="4DAC26"/>
            </a:solidFill>
            <a:prstDash val="solid"/>
          </a:ln>
        </p:spPr>
        <p:txBody>
          <a:bodyPr/>
          <a:lstStyle/>
          <a:p>
            <a:endParaRPr lang="zh-CN" altLang="en-US" sz="3600"/>
          </a:p>
        </p:txBody>
      </p:sp>
      <p:sp>
        <p:nvSpPr>
          <p:cNvPr id="15" name="Text 11">
            <a:extLst>
              <a:ext uri="{FF2B5EF4-FFF2-40B4-BE49-F238E27FC236}">
                <a16:creationId xmlns:a16="http://schemas.microsoft.com/office/drawing/2014/main" id="{C7E5D02E-9B62-8D88-2562-3A213BC4A8DF}"/>
              </a:ext>
            </a:extLst>
          </p:cNvPr>
          <p:cNvSpPr/>
          <p:nvPr/>
        </p:nvSpPr>
        <p:spPr>
          <a:xfrm>
            <a:off x="517930" y="3030519"/>
            <a:ext cx="1051588" cy="423971"/>
          </a:xfrm>
          <a:prstGeom prst="rect">
            <a:avLst/>
          </a:prstGeom>
          <a:noFill/>
          <a:ln/>
        </p:spPr>
        <p:txBody>
          <a:bodyPr wrap="square"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June</a:t>
            </a:r>
            <a:endParaRPr lang="en-US" sz="1200" dirty="0"/>
          </a:p>
        </p:txBody>
      </p:sp>
      <p:sp>
        <p:nvSpPr>
          <p:cNvPr id="16" name="Text 12">
            <a:extLst>
              <a:ext uri="{FF2B5EF4-FFF2-40B4-BE49-F238E27FC236}">
                <a16:creationId xmlns:a16="http://schemas.microsoft.com/office/drawing/2014/main" id="{1C52E5DB-49EB-C2A0-3C28-F59E5DF850E2}"/>
              </a:ext>
            </a:extLst>
          </p:cNvPr>
          <p:cNvSpPr/>
          <p:nvPr/>
        </p:nvSpPr>
        <p:spPr>
          <a:xfrm>
            <a:off x="1681688" y="3063991"/>
            <a:ext cx="4697095" cy="390499"/>
          </a:xfrm>
          <a:prstGeom prst="rect">
            <a:avLst/>
          </a:prstGeom>
          <a:noFill/>
          <a:ln/>
        </p:spPr>
        <p:txBody>
          <a:bodyPr wrap="square" rtlCol="0" anchor="ctr"/>
          <a:lstStyle/>
          <a:p>
            <a:pPr marL="0" indent="0">
              <a:buNone/>
            </a:pPr>
            <a:r>
              <a:rPr lang="en-US" sz="1600" dirty="0">
                <a:solidFill>
                  <a:srgbClr val="1C2B1C"/>
                </a:solidFill>
                <a:latin typeface="Calibri" pitchFamily="34" charset="0"/>
                <a:ea typeface="Calibri" pitchFamily="34" charset="-122"/>
                <a:cs typeface="Calibri" pitchFamily="34" charset="-120"/>
              </a:rPr>
              <a:t>Peak  —  Regional maximum</a:t>
            </a:r>
            <a:endParaRPr lang="en-US" sz="1600" dirty="0"/>
          </a:p>
        </p:txBody>
      </p:sp>
      <p:sp>
        <p:nvSpPr>
          <p:cNvPr id="17" name="Shape 13">
            <a:extLst>
              <a:ext uri="{FF2B5EF4-FFF2-40B4-BE49-F238E27FC236}">
                <a16:creationId xmlns:a16="http://schemas.microsoft.com/office/drawing/2014/main" id="{89B407EC-CE38-B465-E901-11338F1C27FE}"/>
              </a:ext>
            </a:extLst>
          </p:cNvPr>
          <p:cNvSpPr/>
          <p:nvPr/>
        </p:nvSpPr>
        <p:spPr>
          <a:xfrm>
            <a:off x="517930" y="3644161"/>
            <a:ext cx="1051588" cy="423971"/>
          </a:xfrm>
          <a:prstGeom prst="rect">
            <a:avLst/>
          </a:prstGeom>
          <a:solidFill>
            <a:srgbClr val="D6604D"/>
          </a:solidFill>
          <a:ln w="12700">
            <a:solidFill>
              <a:srgbClr val="D6604D"/>
            </a:solidFill>
            <a:prstDash val="solid"/>
          </a:ln>
        </p:spPr>
        <p:txBody>
          <a:bodyPr/>
          <a:lstStyle/>
          <a:p>
            <a:endParaRPr lang="zh-CN" altLang="en-US" sz="3600"/>
          </a:p>
        </p:txBody>
      </p:sp>
      <p:sp>
        <p:nvSpPr>
          <p:cNvPr id="18" name="Text 14">
            <a:extLst>
              <a:ext uri="{FF2B5EF4-FFF2-40B4-BE49-F238E27FC236}">
                <a16:creationId xmlns:a16="http://schemas.microsoft.com/office/drawing/2014/main" id="{E8BA8730-F599-2D50-55B2-336168556B0A}"/>
              </a:ext>
            </a:extLst>
          </p:cNvPr>
          <p:cNvSpPr/>
          <p:nvPr/>
        </p:nvSpPr>
        <p:spPr>
          <a:xfrm>
            <a:off x="517930" y="3644161"/>
            <a:ext cx="1051588" cy="423971"/>
          </a:xfrm>
          <a:prstGeom prst="rect">
            <a:avLst/>
          </a:prstGeom>
          <a:noFill/>
          <a:ln/>
        </p:spPr>
        <p:txBody>
          <a:bodyPr wrap="square"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Jul–Aug</a:t>
            </a:r>
            <a:endParaRPr lang="en-US" sz="1200" dirty="0"/>
          </a:p>
        </p:txBody>
      </p:sp>
      <p:sp>
        <p:nvSpPr>
          <p:cNvPr id="19" name="Text 15">
            <a:extLst>
              <a:ext uri="{FF2B5EF4-FFF2-40B4-BE49-F238E27FC236}">
                <a16:creationId xmlns:a16="http://schemas.microsoft.com/office/drawing/2014/main" id="{508179D7-D793-4481-60A5-42DED48A4510}"/>
              </a:ext>
            </a:extLst>
          </p:cNvPr>
          <p:cNvSpPr/>
          <p:nvPr/>
        </p:nvSpPr>
        <p:spPr>
          <a:xfrm>
            <a:off x="1681688" y="3677633"/>
            <a:ext cx="4697095" cy="390499"/>
          </a:xfrm>
          <a:prstGeom prst="rect">
            <a:avLst/>
          </a:prstGeom>
          <a:noFill/>
          <a:ln/>
        </p:spPr>
        <p:txBody>
          <a:bodyPr wrap="square" rtlCol="0" anchor="ctr"/>
          <a:lstStyle/>
          <a:p>
            <a:pPr marL="0" indent="0">
              <a:buNone/>
            </a:pPr>
            <a:r>
              <a:rPr lang="en-US" sz="1600" dirty="0">
                <a:solidFill>
                  <a:srgbClr val="1C2B1C"/>
                </a:solidFill>
                <a:latin typeface="Calibri" pitchFamily="34" charset="0"/>
                <a:ea typeface="Calibri" pitchFamily="34" charset="-122"/>
                <a:cs typeface="Calibri" pitchFamily="34" charset="-120"/>
              </a:rPr>
              <a:t>Drought stress  —  Sharp decline (Med. interior)</a:t>
            </a:r>
            <a:endParaRPr lang="en-US" sz="1600" dirty="0"/>
          </a:p>
        </p:txBody>
      </p:sp>
      <p:sp>
        <p:nvSpPr>
          <p:cNvPr id="20" name="Shape 16">
            <a:extLst>
              <a:ext uri="{FF2B5EF4-FFF2-40B4-BE49-F238E27FC236}">
                <a16:creationId xmlns:a16="http://schemas.microsoft.com/office/drawing/2014/main" id="{DC6AD799-B761-2F00-AFC9-BC61DC602E6C}"/>
              </a:ext>
            </a:extLst>
          </p:cNvPr>
          <p:cNvSpPr/>
          <p:nvPr/>
        </p:nvSpPr>
        <p:spPr>
          <a:xfrm>
            <a:off x="517930" y="4257803"/>
            <a:ext cx="1051588" cy="423971"/>
          </a:xfrm>
          <a:prstGeom prst="rect">
            <a:avLst/>
          </a:prstGeom>
          <a:solidFill>
            <a:srgbClr val="F4A582"/>
          </a:solidFill>
          <a:ln w="12700">
            <a:solidFill>
              <a:srgbClr val="F4A582"/>
            </a:solidFill>
            <a:prstDash val="solid"/>
          </a:ln>
        </p:spPr>
        <p:txBody>
          <a:bodyPr/>
          <a:lstStyle/>
          <a:p>
            <a:endParaRPr lang="zh-CN" altLang="en-US" sz="3600"/>
          </a:p>
        </p:txBody>
      </p:sp>
      <p:sp>
        <p:nvSpPr>
          <p:cNvPr id="21" name="Text 17">
            <a:extLst>
              <a:ext uri="{FF2B5EF4-FFF2-40B4-BE49-F238E27FC236}">
                <a16:creationId xmlns:a16="http://schemas.microsoft.com/office/drawing/2014/main" id="{D2F65D99-0882-8CDF-9342-DE9E5275A1D0}"/>
              </a:ext>
            </a:extLst>
          </p:cNvPr>
          <p:cNvSpPr/>
          <p:nvPr/>
        </p:nvSpPr>
        <p:spPr>
          <a:xfrm>
            <a:off x="517930" y="4257803"/>
            <a:ext cx="1051588" cy="423971"/>
          </a:xfrm>
          <a:prstGeom prst="rect">
            <a:avLst/>
          </a:prstGeom>
          <a:noFill/>
          <a:ln/>
        </p:spPr>
        <p:txBody>
          <a:bodyPr wrap="square"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Sep–Oct</a:t>
            </a:r>
            <a:endParaRPr lang="en-US" sz="1200" dirty="0"/>
          </a:p>
        </p:txBody>
      </p:sp>
      <p:sp>
        <p:nvSpPr>
          <p:cNvPr id="22" name="Text 18">
            <a:extLst>
              <a:ext uri="{FF2B5EF4-FFF2-40B4-BE49-F238E27FC236}">
                <a16:creationId xmlns:a16="http://schemas.microsoft.com/office/drawing/2014/main" id="{7C0F48A9-404B-F08D-B63A-7E09A8E1810B}"/>
              </a:ext>
            </a:extLst>
          </p:cNvPr>
          <p:cNvSpPr/>
          <p:nvPr/>
        </p:nvSpPr>
        <p:spPr>
          <a:xfrm>
            <a:off x="1681688" y="4291275"/>
            <a:ext cx="4697095" cy="390499"/>
          </a:xfrm>
          <a:prstGeom prst="rect">
            <a:avLst/>
          </a:prstGeom>
          <a:noFill/>
          <a:ln/>
        </p:spPr>
        <p:txBody>
          <a:bodyPr wrap="square" rtlCol="0" anchor="ctr"/>
          <a:lstStyle/>
          <a:p>
            <a:pPr marL="0" indent="0">
              <a:buNone/>
            </a:pPr>
            <a:r>
              <a:rPr lang="en-US" sz="1600" dirty="0">
                <a:solidFill>
                  <a:srgbClr val="1C2B1C"/>
                </a:solidFill>
                <a:latin typeface="Calibri" pitchFamily="34" charset="0"/>
                <a:ea typeface="Calibri" pitchFamily="34" charset="-122"/>
                <a:cs typeface="Calibri" pitchFamily="34" charset="-120"/>
              </a:rPr>
              <a:t>Recovery  —  Gradual decrease</a:t>
            </a:r>
            <a:endParaRPr lang="en-US" sz="1600" dirty="0"/>
          </a:p>
        </p:txBody>
      </p:sp>
      <p:sp>
        <p:nvSpPr>
          <p:cNvPr id="23" name="Shape 19">
            <a:extLst>
              <a:ext uri="{FF2B5EF4-FFF2-40B4-BE49-F238E27FC236}">
                <a16:creationId xmlns:a16="http://schemas.microsoft.com/office/drawing/2014/main" id="{6FEFEDD2-6B88-05D2-8E64-14DF61BC10AE}"/>
              </a:ext>
            </a:extLst>
          </p:cNvPr>
          <p:cNvSpPr/>
          <p:nvPr/>
        </p:nvSpPr>
        <p:spPr>
          <a:xfrm>
            <a:off x="517930" y="4871445"/>
            <a:ext cx="1051588" cy="423971"/>
          </a:xfrm>
          <a:prstGeom prst="rect">
            <a:avLst/>
          </a:prstGeom>
          <a:solidFill>
            <a:srgbClr val="BABABA"/>
          </a:solidFill>
          <a:ln w="12700">
            <a:solidFill>
              <a:srgbClr val="BABABA"/>
            </a:solidFill>
            <a:prstDash val="solid"/>
          </a:ln>
        </p:spPr>
        <p:txBody>
          <a:bodyPr/>
          <a:lstStyle/>
          <a:p>
            <a:endParaRPr lang="zh-CN" altLang="en-US" sz="3600"/>
          </a:p>
        </p:txBody>
      </p:sp>
      <p:sp>
        <p:nvSpPr>
          <p:cNvPr id="24" name="Text 20">
            <a:extLst>
              <a:ext uri="{FF2B5EF4-FFF2-40B4-BE49-F238E27FC236}">
                <a16:creationId xmlns:a16="http://schemas.microsoft.com/office/drawing/2014/main" id="{17EC50A6-4C2D-7CC3-FEE3-46BF65AEDA49}"/>
              </a:ext>
            </a:extLst>
          </p:cNvPr>
          <p:cNvSpPr/>
          <p:nvPr/>
        </p:nvSpPr>
        <p:spPr>
          <a:xfrm>
            <a:off x="517930" y="4871445"/>
            <a:ext cx="1051588" cy="423971"/>
          </a:xfrm>
          <a:prstGeom prst="rect">
            <a:avLst/>
          </a:prstGeom>
          <a:noFill/>
          <a:ln/>
        </p:spPr>
        <p:txBody>
          <a:bodyPr wrap="square" rtlCol="0" anchor="ctr"/>
          <a:lstStyle/>
          <a:p>
            <a:pPr marL="0" indent="0" algn="ctr">
              <a:buNone/>
            </a:pPr>
            <a:r>
              <a:rPr lang="en-US" sz="1200" b="1" dirty="0">
                <a:solidFill>
                  <a:srgbClr val="FFFFFF"/>
                </a:solidFill>
                <a:latin typeface="Calibri" pitchFamily="34" charset="0"/>
                <a:ea typeface="Calibri" pitchFamily="34" charset="-122"/>
                <a:cs typeface="Calibri" pitchFamily="34" charset="-120"/>
              </a:rPr>
              <a:t>Nov–Dec</a:t>
            </a:r>
            <a:endParaRPr lang="en-US" sz="1200" dirty="0"/>
          </a:p>
        </p:txBody>
      </p:sp>
      <p:sp>
        <p:nvSpPr>
          <p:cNvPr id="25" name="Text 21">
            <a:extLst>
              <a:ext uri="{FF2B5EF4-FFF2-40B4-BE49-F238E27FC236}">
                <a16:creationId xmlns:a16="http://schemas.microsoft.com/office/drawing/2014/main" id="{F4A24DB4-F48C-955F-45BC-E6DDB2EF6189}"/>
              </a:ext>
            </a:extLst>
          </p:cNvPr>
          <p:cNvSpPr/>
          <p:nvPr/>
        </p:nvSpPr>
        <p:spPr>
          <a:xfrm>
            <a:off x="1681688" y="4904916"/>
            <a:ext cx="4697095" cy="390499"/>
          </a:xfrm>
          <a:prstGeom prst="rect">
            <a:avLst/>
          </a:prstGeom>
          <a:noFill/>
          <a:ln/>
        </p:spPr>
        <p:txBody>
          <a:bodyPr wrap="square" rtlCol="0" anchor="ctr"/>
          <a:lstStyle/>
          <a:p>
            <a:pPr marL="0" indent="0">
              <a:buNone/>
            </a:pPr>
            <a:r>
              <a:rPr lang="en-US" sz="1600" dirty="0">
                <a:solidFill>
                  <a:srgbClr val="1C2B1C"/>
                </a:solidFill>
                <a:latin typeface="Calibri" pitchFamily="34" charset="0"/>
                <a:ea typeface="Calibri" pitchFamily="34" charset="-122"/>
                <a:cs typeface="Calibri" pitchFamily="34" charset="-120"/>
              </a:rPr>
              <a:t>Senescence  —  Return to dormancy</a:t>
            </a:r>
            <a:endParaRPr lang="en-US" sz="1600" dirty="0"/>
          </a:p>
        </p:txBody>
      </p:sp>
      <p:sp>
        <p:nvSpPr>
          <p:cNvPr id="26" name="Shape 22">
            <a:extLst>
              <a:ext uri="{FF2B5EF4-FFF2-40B4-BE49-F238E27FC236}">
                <a16:creationId xmlns:a16="http://schemas.microsoft.com/office/drawing/2014/main" id="{1F27A378-7B7C-DA57-AB50-F55BAD0332B9}"/>
              </a:ext>
            </a:extLst>
          </p:cNvPr>
          <p:cNvSpPr/>
          <p:nvPr/>
        </p:nvSpPr>
        <p:spPr>
          <a:xfrm>
            <a:off x="447824" y="5596658"/>
            <a:ext cx="5959001" cy="502071"/>
          </a:xfrm>
          <a:prstGeom prst="rect">
            <a:avLst/>
          </a:prstGeom>
          <a:solidFill>
            <a:srgbClr val="2C5F2D"/>
          </a:solidFill>
          <a:ln/>
        </p:spPr>
        <p:txBody>
          <a:bodyPr/>
          <a:lstStyle/>
          <a:p>
            <a:endParaRPr lang="zh-CN" altLang="en-US" sz="3200"/>
          </a:p>
        </p:txBody>
      </p:sp>
      <p:sp>
        <p:nvSpPr>
          <p:cNvPr id="27" name="Text 23">
            <a:extLst>
              <a:ext uri="{FF2B5EF4-FFF2-40B4-BE49-F238E27FC236}">
                <a16:creationId xmlns:a16="http://schemas.microsoft.com/office/drawing/2014/main" id="{26521D28-7B8D-F099-D90E-15B06AE1FDD2}"/>
              </a:ext>
            </a:extLst>
          </p:cNvPr>
          <p:cNvSpPr/>
          <p:nvPr/>
        </p:nvSpPr>
        <p:spPr>
          <a:xfrm>
            <a:off x="517930" y="5618972"/>
            <a:ext cx="5818790" cy="446285"/>
          </a:xfrm>
          <a:prstGeom prst="rect">
            <a:avLst/>
          </a:prstGeom>
          <a:noFill/>
          <a:ln/>
        </p:spPr>
        <p:txBody>
          <a:bodyPr wrap="square" rtlCol="0" anchor="ctr"/>
          <a:lstStyle/>
          <a:p>
            <a:pPr marL="0" indent="0">
              <a:buNone/>
            </a:pPr>
            <a:r>
              <a:rPr lang="en-US" sz="1600" b="1" dirty="0">
                <a:solidFill>
                  <a:srgbClr val="F5C842"/>
                </a:solidFill>
                <a:latin typeface="Calibri" pitchFamily="34" charset="0"/>
                <a:ea typeface="Calibri" pitchFamily="34" charset="-122"/>
                <a:cs typeface="Calibri" pitchFamily="34" charset="-120"/>
              </a:rPr>
              <a:t>Irrigated croplands remain green islands during summer drought </a:t>
            </a:r>
            <a:endParaRPr lang="en-US" sz="1600" b="1" dirty="0"/>
          </a:p>
        </p:txBody>
      </p:sp>
      <p:sp>
        <p:nvSpPr>
          <p:cNvPr id="29" name="TextBox 28">
            <a:extLst>
              <a:ext uri="{FF2B5EF4-FFF2-40B4-BE49-F238E27FC236}">
                <a16:creationId xmlns:a16="http://schemas.microsoft.com/office/drawing/2014/main" id="{0CED880C-4101-5530-319F-F343EC92FFE2}"/>
              </a:ext>
            </a:extLst>
          </p:cNvPr>
          <p:cNvSpPr txBox="1"/>
          <p:nvPr/>
        </p:nvSpPr>
        <p:spPr>
          <a:xfrm>
            <a:off x="6638649" y="6011401"/>
            <a:ext cx="6213564" cy="276999"/>
          </a:xfrm>
          <a:prstGeom prst="rect">
            <a:avLst/>
          </a:prstGeom>
          <a:noFill/>
        </p:spPr>
        <p:txBody>
          <a:bodyPr wrap="square">
            <a:spAutoFit/>
          </a:bodyPr>
          <a:lstStyle/>
          <a:p>
            <a:r>
              <a:rPr lang="en-US" altLang="zh-CN" sz="1200" dirty="0">
                <a:latin typeface="+mj-lt"/>
              </a:rPr>
              <a:t>Monthly-averaged S3-SIF</a:t>
            </a:r>
            <a:r>
              <a:rPr lang="en-US" altLang="zh-CN" sz="1200" baseline="-25000" dirty="0">
                <a:latin typeface="+mj-lt"/>
              </a:rPr>
              <a:t>743</a:t>
            </a:r>
            <a:r>
              <a:rPr lang="en-US" altLang="zh-CN" sz="1200" dirty="0">
                <a:latin typeface="+mj-lt"/>
              </a:rPr>
              <a:t> in the Iberian Peninsula at 300 m resolution in 2019.</a:t>
            </a:r>
            <a:endParaRPr lang="zh-CN" altLang="en-US" sz="1200" dirty="0">
              <a:latin typeface="+mj-lt"/>
            </a:endParaRPr>
          </a:p>
        </p:txBody>
      </p:sp>
    </p:spTree>
    <p:extLst>
      <p:ext uri="{BB962C8B-B14F-4D97-AF65-F5344CB8AC3E}">
        <p14:creationId xmlns:p14="http://schemas.microsoft.com/office/powerpoint/2010/main" val="789721638"/>
      </p:ext>
    </p:extLst>
  </p:cSld>
  <p:clrMapOvr>
    <a:masterClrMapping/>
  </p:clrMapOvr>
</p:sld>
</file>

<file path=ppt/theme/theme1.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B9979CE-F6D6-4CDA-8589-F8B43FE72354}" vid="{6B3D98F0-8F27-4BB1-98E2-0EFA105C517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2020-08-04T22:00:00+00:00</Issue_x0020_Dat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PKKMWAM5UKCP-1108600927-1303</_dlc_DocId>
    <_dlc_DocIdUrl xmlns="ddc99d1b-0883-4f2c-a8e6-6d8ebaa0e5d6">
      <Url>https://esateamsite.sso.esa.int/support/EOT2018/_layouts/15/DocIdRedir.aspx?ID=PKKMWAM5UKCP-1108600927-1303</Url>
      <Description>PKKMWAM5UKCP-1108600927-1303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2279E-2C4C-4C93-8498-455A58D1433E}">
  <ds:schemaRefs>
    <ds:schemaRef ds:uri="http://schemas.microsoft.com/office/2006/metadata/properties"/>
    <ds:schemaRef ds:uri="http://www.w3.org/2000/xmlns/"/>
    <ds:schemaRef ds:uri="ddc99d1b-0883-4f2c-a8e6-6d8ebaa0e5d6"/>
    <ds:schemaRef ds:uri="http://www.w3.org/2001/XMLSchema-instance"/>
    <ds:schemaRef ds:uri="http://schemas.microsoft.com/sharepoint/v3/fields"/>
    <ds:schemaRef ds:uri="http://schemas.microsoft.com/sharepoint/v4"/>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52B14A63-63A1-4694-A9CB-C52F3967F032}">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32253E4B-BB15-4AC1-82DB-CDDE390D8876}">
  <ds:schemaRefs>
    <ds:schemaRef ds:uri="http://schemas.microsoft.com/office/2006/metadata/contentType"/>
    <ds:schemaRef ds:uri="http://schemas.microsoft.com/office/2006/metadata/properties/metaAttributes"/>
    <ds:schemaRef ds:uri="http://www.w3.org/2000/xmlns/"/>
    <ds:schemaRef ds:uri="http://www.w3.org/2001/XMLSchema"/>
    <ds:schemaRef ds:uri="ddc99d1b-0883-4f2c-a8e6-6d8ebaa0e5d6"/>
    <ds:schemaRef ds:uri="http://schemas.microsoft.com/sharepoint/v3/fields"/>
    <ds:schemaRef ds:uri="http://schemas.microsoft.com/sharepoint/v4"/>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ESA Presentation</Template>
  <TotalTime>10067</TotalTime>
  <Words>3348</Words>
  <Application>Microsoft Office PowerPoint</Application>
  <PresentationFormat>自定义</PresentationFormat>
  <Paragraphs>332</Paragraphs>
  <Slides>14</Slides>
  <Notes>14</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ESA_Presentation_CLEAR</vt:lpstr>
      <vt:lpstr>PowerPoint 演示文稿</vt:lpstr>
      <vt:lpstr>Motivation &amp; Research Gap</vt:lpstr>
      <vt:lpstr>Research Objectives</vt:lpstr>
      <vt:lpstr>Methodology: Downscaling Framework</vt:lpstr>
      <vt:lpstr>Model Performance: European Test Set</vt:lpstr>
      <vt:lpstr>Temporal Validation Against Tower-Based SIF</vt:lpstr>
      <vt:lpstr>Spatial Distribution  (0.05°, 2020 annual)</vt:lpstr>
      <vt:lpstr>Seasonal Cycles by Vegetation Type</vt:lpstr>
      <vt:lpstr>Fine-Scale Spatial Heterogeneity — Iberian Peninsula</vt:lpstr>
      <vt:lpstr>Fine-Scale Spatial Heterogeneity — Iberian Peninsula</vt:lpstr>
      <vt:lpstr>Fine-Scale Spatial Heterogeneity — Iberian Peninsula</vt:lpstr>
      <vt:lpstr>Strengths, Limitations &amp; Future Work</vt:lpstr>
      <vt:lpstr>Conclusions</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Ulla</dc:creator>
  <cp:keywords/>
  <dc:description/>
  <cp:lastModifiedBy>Yuxin Zhang -</cp:lastModifiedBy>
  <cp:revision>20</cp:revision>
  <cp:lastPrinted>2008-08-26T16:26:23Z</cp:lastPrinted>
  <dcterms:created xsi:type="dcterms:W3CDTF">2026-02-06T10:02:23Z</dcterms:created>
  <dcterms:modified xsi:type="dcterms:W3CDTF">2026-03-04T17:59:41Z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user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2020-08-04T22:00:00Z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