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0" r:id="rId2"/>
    <p:sldId id="257" r:id="rId3"/>
    <p:sldId id="258" r:id="rId4"/>
    <p:sldId id="291" r:id="rId5"/>
    <p:sldId id="293" r:id="rId6"/>
    <p:sldId id="294" r:id="rId7"/>
    <p:sldId id="327" r:id="rId8"/>
    <p:sldId id="328" r:id="rId9"/>
    <p:sldId id="329" r:id="rId10"/>
    <p:sldId id="325" r:id="rId11"/>
    <p:sldId id="259" r:id="rId12"/>
    <p:sldId id="292" r:id="rId13"/>
    <p:sldId id="324" r:id="rId14"/>
    <p:sldId id="326" r:id="rId15"/>
    <p:sldId id="321" r:id="rId16"/>
    <p:sldId id="306" r:id="rId17"/>
    <p:sldId id="322" r:id="rId18"/>
    <p:sldId id="323" r:id="rId19"/>
    <p:sldId id="264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02" autoAdjust="0"/>
    <p:restoredTop sz="94680"/>
  </p:normalViewPr>
  <p:slideViewPr>
    <p:cSldViewPr snapToGrid="0" snapToObjects="1">
      <p:cViewPr>
        <p:scale>
          <a:sx n="100" d="100"/>
          <a:sy n="100" d="100"/>
        </p:scale>
        <p:origin x="28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B44925A-0B05-D440-A516-F5B09ACE10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045E58B-1E3A-334C-9DE1-539CE3F32F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28AA5-8228-C046-BA4B-C44DBD55831E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8C913E0-5CB5-DF40-9B03-BAFB081786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C7E41D9-D3AD-7E40-8AA7-6F72546C0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133F4-4B30-3B43-8B17-703B3FF77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41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087F5-8357-164C-8F12-2EFCA3C6D20B}" type="datetimeFigureOut">
              <a:rPr lang="fi-FI" smtClean="0"/>
              <a:t>26.2.2026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74E34-0749-9144-B79B-31DF5A3F88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30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22665E0D-75C2-E94B-8135-F621B99D0778}"/>
              </a:ext>
            </a:extLst>
          </p:cNvPr>
          <p:cNvSpPr>
            <a:spLocks noChangeAspect="1"/>
          </p:cNvSpPr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8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5_vaihdettava_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BED1C699-EA44-A547-A232-13BF6082DD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1100" y="0"/>
            <a:ext cx="6130900" cy="6858000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7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4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0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60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Otsikko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Otsikko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2153FE5C-2915-9542-B7E7-637DD7D0C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99561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4D06DFD-532A-724A-8E44-B62EC9AE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9720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825625"/>
            <a:ext cx="9720000" cy="4104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0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261685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11160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825625"/>
            <a:ext cx="11160000" cy="41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2000" y="6173475"/>
            <a:ext cx="813599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6469770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4311BB-BEF8-794C-BA05-DBD01601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1608F8-F562-D84A-9D25-FFC439164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1825625"/>
            <a:ext cx="5400000" cy="4104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997162A-713B-5043-BC9D-6CA883411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4000" y="1825625"/>
            <a:ext cx="5400000" cy="4104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0DF3E1-1A62-184C-9A83-F948EE63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59422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ihdettava_kuv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B32F1B1-92CC-6E47-8A18-FBD60440FA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2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23BF53-1DC5-094C-A3D3-8B787ABE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80D270C-7447-9B43-BF0E-891DF827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183472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061A0D-CC9F-6240-AA6D-3AC8E9EE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504000"/>
            <a:ext cx="43200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72E7B9-5049-1A4C-B842-9BC585C29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00" y="503999"/>
            <a:ext cx="6480000" cy="536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077EB74-AFAB-AB41-B32F-E1F631B1F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99" y="2160000"/>
            <a:ext cx="4320000" cy="3744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0A5BDFD-AD3C-3448-8009-09A5D52B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925131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FA6FC8-3666-5946-9C18-E5D459CE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504000"/>
            <a:ext cx="50400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0B233B5-4633-2D41-89B1-24D075B6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99" y="2160000"/>
            <a:ext cx="5040000" cy="3744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29A05BC-2CAA-1342-BE66-F55EF95E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Kuvan paikkamerkki 5">
            <a:extLst>
              <a:ext uri="{FF2B5EF4-FFF2-40B4-BE49-F238E27FC236}">
                <a16:creationId xmlns:a16="http://schemas.microsoft.com/office/drawing/2014/main" id="{92604AAA-D3E4-1A42-8F46-C8D92773FF7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066531" y="-15764"/>
            <a:ext cx="6125469" cy="68737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9382976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621040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1552492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1106F8-7F59-B944-BE59-3A978961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363DEF3-0DD5-BA47-B13F-1D549CD38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E4D2F1-7DEA-E04E-A5BF-9E5E1487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384189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D2A9FCC-51C5-364F-A93C-FCC1FEA7B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129DAA0-C274-F34D-8C89-9F49B0065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8000" y="365125"/>
            <a:ext cx="75600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D1879EF-E033-354B-A6C7-998939C8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211707" y="5587332"/>
            <a:ext cx="814137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F4C94E2-FCB5-FB43-A6E1-0F87AD1D6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512308" y="1296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21175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-15764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9144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E539FCD5-1A0A-4960-9B19-0D8D20650D93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8038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4045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dia_vari_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aerial view of islands in the water&#10;&#10;AI-generated content may be incorrect.">
            <a:extLst>
              <a:ext uri="{FF2B5EF4-FFF2-40B4-BE49-F238E27FC236}">
                <a16:creationId xmlns:a16="http://schemas.microsoft.com/office/drawing/2014/main" id="{8CC23CA7-3715-2EA6-7CBE-CC474A2BC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715" y="0"/>
            <a:ext cx="6138286" cy="6858000"/>
          </a:xfrm>
          <a:prstGeom prst="rect">
            <a:avLst/>
          </a:prstGeom>
        </p:spPr>
      </p:pic>
      <p:pic>
        <p:nvPicPr>
          <p:cNvPr id="19" name="Patterni">
            <a:extLst>
              <a:ext uri="{FF2B5EF4-FFF2-40B4-BE49-F238E27FC236}">
                <a16:creationId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pPr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1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FDA7807-8F90-6043-B36B-C98BEB406A1A}"/>
              </a:ext>
            </a:extLst>
          </p:cNvPr>
          <p:cNvSpPr/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2_vaihdettava_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B95B4754-AD77-014E-894F-8E16B5B0D8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0CA76E93-B1FC-EC47-9F63-8E678F6D8698}"/>
              </a:ext>
            </a:extLst>
          </p:cNvPr>
          <p:cNvSpPr/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3_vaihdettava_kuv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C53A3FB5-B917-1B47-BCB6-C18A4F0FC1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3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8C08878E-F531-6E49-8D14-C6A0A78E8FA1}"/>
              </a:ext>
            </a:extLst>
          </p:cNvPr>
          <p:cNvSpPr>
            <a:spLocks/>
          </p:cNvSpPr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4_vaihdettava_kuv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16BD1366-5B4D-0A44-817E-EAB6F9A7E7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4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1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0F591B0-4E4C-194E-8404-6E35A9F466AA}"/>
              </a:ext>
            </a:extLst>
          </p:cNvPr>
          <p:cNvSpPr/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0B6F790-057D-784A-9CB2-979D89E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11160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CD46ED-2A86-484D-B7D1-49D101183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825625"/>
            <a:ext cx="111600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F1E16D-A262-DF4D-A3E1-C8A4054B2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2000" y="6173475"/>
            <a:ext cx="81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BE8AB2-9B50-D544-A2BB-62673476E5E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127E30D-647A-BE42-8CD4-1C75FA6664E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432000" y="6120000"/>
            <a:ext cx="2329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2" r:id="rId3"/>
    <p:sldLayoutId id="2147483677" r:id="rId4"/>
    <p:sldLayoutId id="2147483673" r:id="rId5"/>
    <p:sldLayoutId id="2147483678" r:id="rId6"/>
    <p:sldLayoutId id="2147483674" r:id="rId7"/>
    <p:sldLayoutId id="2147483679" r:id="rId8"/>
    <p:sldLayoutId id="2147483675" r:id="rId9"/>
    <p:sldLayoutId id="2147483680" r:id="rId10"/>
    <p:sldLayoutId id="2147483661" r:id="rId11"/>
    <p:sldLayoutId id="2147483666" r:id="rId12"/>
    <p:sldLayoutId id="2147483667" r:id="rId13"/>
    <p:sldLayoutId id="2147483668" r:id="rId14"/>
    <p:sldLayoutId id="2147483669" r:id="rId15"/>
    <p:sldLayoutId id="2147483660" r:id="rId16"/>
    <p:sldLayoutId id="2147483670" r:id="rId17"/>
    <p:sldLayoutId id="2147483650" r:id="rId18"/>
    <p:sldLayoutId id="2147483652" r:id="rId19"/>
    <p:sldLayoutId id="2147483654" r:id="rId20"/>
    <p:sldLayoutId id="2147483656" r:id="rId21"/>
    <p:sldLayoutId id="2147483657" r:id="rId22"/>
    <p:sldLayoutId id="2147483655" r:id="rId23"/>
    <p:sldLayoutId id="2147483681" r:id="rId24"/>
    <p:sldLayoutId id="2147483658" r:id="rId25"/>
    <p:sldLayoutId id="2147483659" r:id="rId26"/>
    <p:sldLayoutId id="2147483671" r:id="rId27"/>
    <p:sldLayoutId id="2147483682" r:id="rId2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1280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1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11" Type="http://schemas.openxmlformats.org/officeDocument/2006/relationships/image" Target="../media/image1260.pn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14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E7846-F32C-B3EE-D205-88B3376D6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700" y="1800000"/>
            <a:ext cx="5330300" cy="2387600"/>
          </a:xfrm>
        </p:spPr>
        <p:txBody>
          <a:bodyPr>
            <a:normAutofit/>
          </a:bodyPr>
          <a:lstStyle/>
          <a:p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The Atmospheric Correction Processor of the FLEX Sentinel-3 Tandem Space Mission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21E411-FCA3-2469-3FE7-BEBA45CB0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2F3092"/>
              </a:buClr>
              <a:defRPr/>
            </a:pPr>
            <a:r>
              <a:rPr lang="en-GB" sz="1600" b="1" dirty="0">
                <a:solidFill>
                  <a:srgbClr val="FFFFFF"/>
                </a:solidFill>
              </a:rPr>
              <a:t>Pekka Kolmonen</a:t>
            </a:r>
            <a:r>
              <a:rPr lang="en-GB" sz="1600" baseline="30000" dirty="0">
                <a:solidFill>
                  <a:srgbClr val="FFFFFF"/>
                </a:solidFill>
              </a:rPr>
              <a:t>1</a:t>
            </a:r>
            <a:r>
              <a:rPr lang="en-GB" sz="1600" dirty="0">
                <a:solidFill>
                  <a:srgbClr val="FFFFFF"/>
                </a:solidFill>
              </a:rPr>
              <a:t>,</a:t>
            </a:r>
            <a:r>
              <a:rPr lang="en-GB" sz="1600" baseline="30000" dirty="0">
                <a:solidFill>
                  <a:srgbClr val="FFFFFF"/>
                </a:solidFill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Neus Sabater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Timo H. Virtanen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Sergio Cogliati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Pietro Chierichetti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Théo Paccoud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Jorge Vicent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3,4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Gwennaël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Matot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Marin Tudoroiu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309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Finnish Meteorological Institute, 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University of Milano Bicocca, 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Magellium Artal group, 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University of Valencia, 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European Space Agency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2AD1A-DD54-1225-6BBA-7688010D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7487-54D6-EC42-84F0-257FE4D1A122}" type="datetime1">
              <a:rPr lang="fi-FI" smtClean="0"/>
              <a:pPr/>
              <a:t>26.2.2026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C1EF-C6E4-573C-C242-F5AEC9AF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Pekka Kolmonen</a:t>
            </a:r>
          </a:p>
        </p:txBody>
      </p:sp>
      <p:pic>
        <p:nvPicPr>
          <p:cNvPr id="6" name="Picture 2" descr="ESA - FLEX">
            <a:extLst>
              <a:ext uri="{FF2B5EF4-FFF2-40B4-BE49-F238E27FC236}">
                <a16:creationId xmlns:a16="http://schemas.microsoft.com/office/drawing/2014/main" id="{0694DE63-5640-5A19-989D-A6EE5A41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49" y="281749"/>
            <a:ext cx="1073828" cy="10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86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ADF50-C080-FB7C-D962-05318BF1B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C3A790-4F0D-B5B9-8305-73D3F4A9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46838"/>
            <a:ext cx="11160000" cy="59623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BB6E36-E416-D10F-E0CF-C146CCF1E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123050"/>
            <a:ext cx="11425242" cy="2935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The FLEX atmospheric correction module</a:t>
            </a:r>
          </a:p>
          <a:p>
            <a:r>
              <a:rPr lang="en-US" sz="2400" dirty="0"/>
              <a:t>Fully tailored to the specific characteristics of the FLORIS instruments and demands for a reliable SIF retrieval</a:t>
            </a:r>
          </a:p>
          <a:p>
            <a:r>
              <a:rPr lang="en-US" sz="2400" dirty="0"/>
              <a:t>Takes advantage of the tandem-flying Sentinel-3</a:t>
            </a:r>
          </a:p>
          <a:p>
            <a:pPr lvl="1"/>
            <a:r>
              <a:rPr lang="en-US" sz="2000" i="1" dirty="0"/>
              <a:t>Contingency</a:t>
            </a:r>
            <a:r>
              <a:rPr lang="en-US" sz="2000" dirty="0"/>
              <a:t>: the module can be run without SLSTR and OLCI data</a:t>
            </a:r>
          </a:p>
          <a:p>
            <a:r>
              <a:rPr lang="en-US" sz="2400" dirty="0"/>
              <a:t>The resulting apparent reflectance has complete uncertainty characterization to support the SIF retrieval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8E6A685-ACAE-66E1-A88A-45A75203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10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6E8E04-1594-0DFD-A7AF-90129F9DD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" y="4468988"/>
            <a:ext cx="5170170" cy="564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BF3A37-AB12-BCB5-C661-7111A94E2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621" y="5148648"/>
            <a:ext cx="5144799" cy="5621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342B89-C8BB-D9CE-58CB-2E0B587DF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621" y="4468988"/>
            <a:ext cx="4896499" cy="535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8D2BF4-7639-4A6D-763A-8A4B5DEF7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70" y="5151160"/>
            <a:ext cx="5365776" cy="5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47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775436-1ADD-384A-BCE2-8C9EF73F3B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AB7A462-22C9-844F-9404-0DA48DF34E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F330AFF-1D12-244C-835E-A15F88B54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FCD5-1A0A-4960-9B19-0D8D20650D93}" type="datetime1">
              <a:rPr lang="fi-FI" smtClean="0"/>
              <a:t>26.2.2026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FAC5AD3-B6BA-CF43-96DC-EC196A17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Nimi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2016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0A542-F0B9-FEC4-ED12-F78E70EE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5CF21-CECF-EF48-49DA-6C86C70F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46838"/>
            <a:ext cx="11160000" cy="596230"/>
          </a:xfrm>
        </p:spPr>
        <p:txBody>
          <a:bodyPr>
            <a:normAutofit fontScale="90000"/>
          </a:bodyPr>
          <a:lstStyle/>
          <a:p>
            <a:r>
              <a:rPr lang="en-US" dirty="0"/>
              <a:t>Characterization of the atmosphere – Aerosol retrieval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6F21D4-DE8E-CB96-510A-AC2E5F061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391808"/>
            <a:ext cx="11425242" cy="116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Aerosols scatter and absorb light at wavelengths overlapping with the SIF emission spectral range </a:t>
            </a:r>
            <a:r>
              <a:rPr lang="en-US" sz="2200" dirty="0">
                <a:sym typeface="Wingdings" pitchFamily="2" charset="2"/>
              </a:rPr>
              <a:t> major source of uncertainty in the apparent reflectance</a:t>
            </a:r>
            <a:endParaRPr lang="fi-FI" sz="22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1CF8D94-832B-0348-3B5D-D8804AC9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12</a:t>
            </a:fld>
            <a:endParaRPr lang="fi-FI"/>
          </a:p>
        </p:txBody>
      </p:sp>
      <p:pic>
        <p:nvPicPr>
          <p:cNvPr id="5" name="Picture 4" descr="A group of diagrams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B4BADF89-36C6-97E0-3CE3-1243FCC21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2"/>
          <a:stretch/>
        </p:blipFill>
        <p:spPr>
          <a:xfrm>
            <a:off x="2303716" y="2161372"/>
            <a:ext cx="8293514" cy="4696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B890E-5662-83BC-1CF3-04177E980861}"/>
              </a:ext>
            </a:extLst>
          </p:cNvPr>
          <p:cNvSpPr txBox="1"/>
          <p:nvPr/>
        </p:nvSpPr>
        <p:spPr>
          <a:xfrm>
            <a:off x="607185" y="310906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C92DD-BC7F-16E4-EE13-B4D61E26C721}"/>
              </a:ext>
            </a:extLst>
          </p:cNvPr>
          <p:cNvSpPr txBox="1"/>
          <p:nvPr/>
        </p:nvSpPr>
        <p:spPr>
          <a:xfrm>
            <a:off x="607185" y="5143026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Absorption vs</a:t>
            </a:r>
          </a:p>
          <a:p>
            <a:r>
              <a:rPr lang="en-US" dirty="0"/>
              <a:t>scattering</a:t>
            </a:r>
          </a:p>
        </p:txBody>
      </p:sp>
    </p:spTree>
    <p:extLst>
      <p:ext uri="{BB962C8B-B14F-4D97-AF65-F5344CB8AC3E}">
        <p14:creationId xmlns:p14="http://schemas.microsoft.com/office/powerpoint/2010/main" val="1994774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776DF-D49D-D55A-6E15-4751E7309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F78BAC-F5BD-7BEB-D952-F032BAE1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46838"/>
            <a:ext cx="11160000" cy="596230"/>
          </a:xfrm>
        </p:spPr>
        <p:txBody>
          <a:bodyPr>
            <a:normAutofit fontScale="90000"/>
          </a:bodyPr>
          <a:lstStyle/>
          <a:p>
            <a:r>
              <a:rPr lang="en-US" dirty="0"/>
              <a:t>Atmospheric inversion – </a:t>
            </a:r>
            <a:r>
              <a:rPr lang="en-US" sz="3600" dirty="0"/>
              <a:t>Apparent reflectance + error covariance/uncertainties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409173F-CF9A-1456-7A3D-87C28864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13</a:t>
            </a:fld>
            <a:endParaRPr lang="fi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6D90E1-1FD8-2DA8-14F5-F308D1FD3345}"/>
              </a:ext>
            </a:extLst>
          </p:cNvPr>
          <p:cNvSpPr/>
          <p:nvPr/>
        </p:nvSpPr>
        <p:spPr>
          <a:xfrm>
            <a:off x="7120890" y="3436204"/>
            <a:ext cx="1314450" cy="335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DA68D-DA8D-CA11-FCDC-FD6EA1DE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124" y="1418159"/>
            <a:ext cx="3581315" cy="26859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509885-AE06-5ED2-D373-C1F08CF4D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124" y="4104146"/>
            <a:ext cx="3573450" cy="26800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579AD0-A453-C941-42A3-9418B1C42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9" y="4104146"/>
            <a:ext cx="3581315" cy="26859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73A2AA-AD62-DB75-5668-16C9B2845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0" y="1405953"/>
            <a:ext cx="3581315" cy="2685986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986BCD2-6AAF-A21F-9992-1BE9C12D67D8}"/>
              </a:ext>
            </a:extLst>
          </p:cNvPr>
          <p:cNvSpPr/>
          <p:nvPr/>
        </p:nvSpPr>
        <p:spPr>
          <a:xfrm>
            <a:off x="56169" y="1371726"/>
            <a:ext cx="7097270" cy="2704500"/>
          </a:xfrm>
          <a:prstGeom prst="roundRect">
            <a:avLst/>
          </a:prstGeom>
          <a:noFill/>
          <a:ln w="22225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124CB67-8832-47B5-1A5C-286A7A365269}"/>
              </a:ext>
            </a:extLst>
          </p:cNvPr>
          <p:cNvSpPr/>
          <p:nvPr/>
        </p:nvSpPr>
        <p:spPr>
          <a:xfrm>
            <a:off x="82869" y="4116352"/>
            <a:ext cx="10768011" cy="2667882"/>
          </a:xfrm>
          <a:prstGeom prst="roundRect">
            <a:avLst/>
          </a:prstGeom>
          <a:noFill/>
          <a:ln w="2222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E6F20-F4CD-B1FB-5BF7-5EF46417C8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39" r="6339"/>
          <a:stretch>
            <a:fillRect/>
          </a:stretch>
        </p:blipFill>
        <p:spPr>
          <a:xfrm>
            <a:off x="7399683" y="4091939"/>
            <a:ext cx="3363317" cy="2792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AE026-1A7E-E6D7-706B-67D5CEFCCA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500"/>
          <a:stretch>
            <a:fillRect/>
          </a:stretch>
        </p:blipFill>
        <p:spPr>
          <a:xfrm>
            <a:off x="7205170" y="1163107"/>
            <a:ext cx="3752342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3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F5BD9-E68B-FAA6-10A3-D77B057F9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75530F-E4D1-2F3C-5EF6-980BEF9C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46838"/>
            <a:ext cx="11160000" cy="596230"/>
          </a:xfrm>
        </p:spPr>
        <p:txBody>
          <a:bodyPr>
            <a:normAutofit fontScale="90000"/>
          </a:bodyPr>
          <a:lstStyle/>
          <a:p>
            <a:r>
              <a:rPr lang="en-US" dirty="0"/>
              <a:t>Atmospheric inversion – </a:t>
            </a:r>
            <a:r>
              <a:rPr lang="en-US" sz="3600" dirty="0"/>
              <a:t>Apparent reflectance uncertainties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B89A1F4-F320-87D2-B9D7-46FA5DD7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14</a:t>
            </a:fld>
            <a:endParaRPr lang="fi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E4F9C2-3A02-93C3-6C4E-73B005759CCC}"/>
              </a:ext>
            </a:extLst>
          </p:cNvPr>
          <p:cNvSpPr/>
          <p:nvPr/>
        </p:nvSpPr>
        <p:spPr>
          <a:xfrm>
            <a:off x="7120890" y="3436204"/>
            <a:ext cx="1314450" cy="335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images of different colored squares&#10;&#10;AI-generated content may be incorrect.">
            <a:extLst>
              <a:ext uri="{FF2B5EF4-FFF2-40B4-BE49-F238E27FC236}">
                <a16:creationId xmlns:a16="http://schemas.microsoft.com/office/drawing/2014/main" id="{E934D3DE-3F47-4DAD-017C-90B30F031D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55" r="7871" b="3772"/>
          <a:stretch>
            <a:fillRect/>
          </a:stretch>
        </p:blipFill>
        <p:spPr>
          <a:xfrm>
            <a:off x="384126" y="1537358"/>
            <a:ext cx="5489733" cy="4608431"/>
          </a:xfrm>
          <a:prstGeom prst="rect">
            <a:avLst/>
          </a:prstGeom>
        </p:spPr>
      </p:pic>
      <p:pic>
        <p:nvPicPr>
          <p:cNvPr id="9" name="Picture 8" descr="A map of different colors&#10;&#10;AI-generated content may be incorrect.">
            <a:extLst>
              <a:ext uri="{FF2B5EF4-FFF2-40B4-BE49-F238E27FC236}">
                <a16:creationId xmlns:a16="http://schemas.microsoft.com/office/drawing/2014/main" id="{42F4BD23-CD4B-3AFF-D997-4D851F997E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9" b="5348"/>
          <a:stretch>
            <a:fillRect/>
          </a:stretch>
        </p:blipFill>
        <p:spPr>
          <a:xfrm>
            <a:off x="6195866" y="1705903"/>
            <a:ext cx="5489733" cy="413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66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98BD2-68D2-F3EF-3C75-ED924C2A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15</a:t>
            </a:fld>
            <a:endParaRPr lang="fi-FI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7DF26E-60CB-7933-E4E6-967DB68466B4}"/>
              </a:ext>
            </a:extLst>
          </p:cNvPr>
          <p:cNvGrpSpPr/>
          <p:nvPr/>
        </p:nvGrpSpPr>
        <p:grpSpPr>
          <a:xfrm>
            <a:off x="1719971" y="134132"/>
            <a:ext cx="7527331" cy="344226"/>
            <a:chOff x="2147988" y="3073940"/>
            <a:chExt cx="7527331" cy="344226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D82379D-12B9-FA9E-A9EF-8F56E8AE6709}"/>
                </a:ext>
              </a:extLst>
            </p:cNvPr>
            <p:cNvSpPr/>
            <p:nvPr/>
          </p:nvSpPr>
          <p:spPr>
            <a:xfrm>
              <a:off x="2147988" y="3073940"/>
              <a:ext cx="7527331" cy="344226"/>
            </a:xfrm>
            <a:prstGeom prst="roundRect">
              <a:avLst/>
            </a:prstGeom>
            <a:solidFill>
              <a:srgbClr val="217A7C"/>
            </a:solidFill>
            <a:ln>
              <a:solidFill>
                <a:srgbClr val="217A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DD4D0F-93A1-E87D-F7A2-6DC29D52B65F}"/>
                </a:ext>
              </a:extLst>
            </p:cNvPr>
            <p:cNvGrpSpPr/>
            <p:nvPr/>
          </p:nvGrpSpPr>
          <p:grpSpPr>
            <a:xfrm>
              <a:off x="2210876" y="3173134"/>
              <a:ext cx="7271963" cy="175627"/>
              <a:chOff x="944937" y="2664156"/>
              <a:chExt cx="7271963" cy="175627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C1A8B66-B498-FB92-1E01-591DD54C6372}"/>
                  </a:ext>
                </a:extLst>
              </p:cNvPr>
              <p:cNvSpPr/>
              <p:nvPr/>
            </p:nvSpPr>
            <p:spPr>
              <a:xfrm>
                <a:off x="944937" y="2664156"/>
                <a:ext cx="1379163" cy="175627"/>
              </a:xfrm>
              <a:prstGeom prst="roundRect">
                <a:avLst/>
              </a:prstGeom>
              <a:solidFill>
                <a:srgbClr val="FFD579"/>
              </a:solidFill>
              <a:ln>
                <a:solidFill>
                  <a:srgbClr val="217A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+mj-lt"/>
                  </a:rPr>
                  <a:t>Clouds</a:t>
                </a: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CF0D0B0D-0782-7BB4-9FCC-202D968220A1}"/>
                  </a:ext>
                </a:extLst>
              </p:cNvPr>
              <p:cNvSpPr/>
              <p:nvPr/>
            </p:nvSpPr>
            <p:spPr>
              <a:xfrm>
                <a:off x="2900737" y="2664156"/>
                <a:ext cx="1379163" cy="17562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17A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Aerosols</a:t>
                </a:r>
                <a:endParaRPr lang="en-US" dirty="0">
                  <a:solidFill>
                    <a:schemeClr val="accent3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5850F8C0-5C78-44CC-AB26-0C28CBDD4958}"/>
                  </a:ext>
                </a:extLst>
              </p:cNvPr>
              <p:cNvSpPr/>
              <p:nvPr/>
            </p:nvSpPr>
            <p:spPr>
              <a:xfrm>
                <a:off x="4881937" y="2664156"/>
                <a:ext cx="1379163" cy="17562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17A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Water vapor</a:t>
                </a:r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F43F2D6-AFF9-2D01-A260-C21ED1026A06}"/>
                  </a:ext>
                </a:extLst>
              </p:cNvPr>
              <p:cNvSpPr/>
              <p:nvPr/>
            </p:nvSpPr>
            <p:spPr>
              <a:xfrm>
                <a:off x="6837737" y="2664156"/>
                <a:ext cx="1379163" cy="17562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17A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Atm. correction</a:t>
                </a:r>
              </a:p>
            </p:txBody>
          </p:sp>
        </p:grpSp>
      </p:grpSp>
      <p:sp>
        <p:nvSpPr>
          <p:cNvPr id="21" name="Down Arrow 20">
            <a:extLst>
              <a:ext uri="{FF2B5EF4-FFF2-40B4-BE49-F238E27FC236}">
                <a16:creationId xmlns:a16="http://schemas.microsoft.com/office/drawing/2014/main" id="{D66C0C44-AC6D-DB79-C202-1DB711149387}"/>
              </a:ext>
            </a:extLst>
          </p:cNvPr>
          <p:cNvSpPr/>
          <p:nvPr/>
        </p:nvSpPr>
        <p:spPr>
          <a:xfrm rot="16200000">
            <a:off x="3362528" y="81028"/>
            <a:ext cx="175625" cy="480221"/>
          </a:xfrm>
          <a:prstGeom prst="downArrow">
            <a:avLst>
              <a:gd name="adj1" fmla="val 100000"/>
              <a:gd name="adj2" fmla="val 46307"/>
            </a:avLst>
          </a:prstGeom>
          <a:gradFill flip="none" rotWithShape="1">
            <a:gsLst>
              <a:gs pos="0">
                <a:srgbClr val="217A7C">
                  <a:tint val="66000"/>
                  <a:satMod val="160000"/>
                </a:srgbClr>
              </a:gs>
              <a:gs pos="50000">
                <a:srgbClr val="217A7C">
                  <a:tint val="44500"/>
                  <a:satMod val="160000"/>
                </a:srgbClr>
              </a:gs>
              <a:gs pos="100000">
                <a:srgbClr val="217A7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6E8FA70C-FFA5-6443-24B3-7E9740B0543B}"/>
              </a:ext>
            </a:extLst>
          </p:cNvPr>
          <p:cNvSpPr/>
          <p:nvPr/>
        </p:nvSpPr>
        <p:spPr>
          <a:xfrm rot="16200000">
            <a:off x="5343728" y="81028"/>
            <a:ext cx="175625" cy="480221"/>
          </a:xfrm>
          <a:prstGeom prst="downArrow">
            <a:avLst>
              <a:gd name="adj1" fmla="val 100000"/>
              <a:gd name="adj2" fmla="val 46307"/>
            </a:avLst>
          </a:prstGeom>
          <a:gradFill flip="none" rotWithShape="1">
            <a:gsLst>
              <a:gs pos="0">
                <a:srgbClr val="217A7C">
                  <a:tint val="66000"/>
                  <a:satMod val="160000"/>
                </a:srgbClr>
              </a:gs>
              <a:gs pos="50000">
                <a:srgbClr val="217A7C">
                  <a:tint val="44500"/>
                  <a:satMod val="160000"/>
                </a:srgbClr>
              </a:gs>
              <a:gs pos="100000">
                <a:srgbClr val="217A7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9640E45A-5665-27A6-5BA3-0A21BAEC03F0}"/>
              </a:ext>
            </a:extLst>
          </p:cNvPr>
          <p:cNvSpPr/>
          <p:nvPr/>
        </p:nvSpPr>
        <p:spPr>
          <a:xfrm rot="16200000">
            <a:off x="7299528" y="81028"/>
            <a:ext cx="175625" cy="480221"/>
          </a:xfrm>
          <a:prstGeom prst="downArrow">
            <a:avLst>
              <a:gd name="adj1" fmla="val 100000"/>
              <a:gd name="adj2" fmla="val 46307"/>
            </a:avLst>
          </a:prstGeom>
          <a:gradFill flip="none" rotWithShape="1">
            <a:gsLst>
              <a:gs pos="0">
                <a:srgbClr val="217A7C">
                  <a:tint val="66000"/>
                  <a:satMod val="160000"/>
                </a:srgbClr>
              </a:gs>
              <a:gs pos="50000">
                <a:srgbClr val="217A7C">
                  <a:tint val="44500"/>
                  <a:satMod val="160000"/>
                </a:srgbClr>
              </a:gs>
              <a:gs pos="100000">
                <a:srgbClr val="217A7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89FF50-1CCD-54B7-670F-B331CE188C5C}"/>
              </a:ext>
            </a:extLst>
          </p:cNvPr>
          <p:cNvSpPr txBox="1"/>
          <p:nvPr/>
        </p:nvSpPr>
        <p:spPr>
          <a:xfrm>
            <a:off x="1943511" y="5679444"/>
            <a:ext cx="96690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accent3">
                    <a:lumMod val="50000"/>
                  </a:schemeClr>
                </a:solidFill>
              </a:rPr>
              <a:t>Example: histogram and dynamic threshold applied to SLSTR Brightness Temperature and  Brightness </a:t>
            </a:r>
            <a:endParaRPr lang="en-US" sz="1200" dirty="0"/>
          </a:p>
        </p:txBody>
      </p:sp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DA9FBFB4-A25F-55C9-753B-437FA9A25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00" y="1925791"/>
            <a:ext cx="3588143" cy="2868009"/>
          </a:xfrm>
          <a:prstGeom prst="rect">
            <a:avLst/>
          </a:prstGeom>
        </p:spPr>
      </p:pic>
      <p:pic>
        <p:nvPicPr>
          <p:cNvPr id="18" name="Picture 17" descr="A close-up of a map&#10;&#10;Description automatically generated">
            <a:extLst>
              <a:ext uri="{FF2B5EF4-FFF2-40B4-BE49-F238E27FC236}">
                <a16:creationId xmlns:a16="http://schemas.microsoft.com/office/drawing/2014/main" id="{B4AE8B7B-3B28-31CC-3662-92C44B9DE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477"/>
          <a:stretch/>
        </p:blipFill>
        <p:spPr>
          <a:xfrm>
            <a:off x="6071281" y="2006279"/>
            <a:ext cx="3302504" cy="27875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304B40-A2EE-3107-E400-D8A73505702C}"/>
              </a:ext>
            </a:extLst>
          </p:cNvPr>
          <p:cNvSpPr txBox="1"/>
          <p:nvPr/>
        </p:nvSpPr>
        <p:spPr>
          <a:xfrm>
            <a:off x="7316054" y="402278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2BD"/>
                </a:solidFill>
              </a:rPr>
              <a:t>Cloud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978638-C69B-D0D2-FE75-F9888B98954E}"/>
              </a:ext>
            </a:extLst>
          </p:cNvPr>
          <p:cNvSpPr txBox="1"/>
          <p:nvPr/>
        </p:nvSpPr>
        <p:spPr>
          <a:xfrm>
            <a:off x="3584001" y="2903478"/>
            <a:ext cx="84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D579"/>
                </a:solidFill>
              </a:rPr>
              <a:t>No cloud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A8C505-7871-4FE1-E91D-001F97D9A7EE}"/>
              </a:ext>
            </a:extLst>
          </p:cNvPr>
          <p:cNvSpPr txBox="1"/>
          <p:nvPr/>
        </p:nvSpPr>
        <p:spPr>
          <a:xfrm>
            <a:off x="6437328" y="2209645"/>
            <a:ext cx="68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D579"/>
                </a:solidFill>
              </a:rPr>
              <a:t>No cloud</a:t>
            </a:r>
          </a:p>
        </p:txBody>
      </p:sp>
      <p:pic>
        <p:nvPicPr>
          <p:cNvPr id="3" name="Graphic 2" descr="Cloud with solid fill">
            <a:extLst>
              <a:ext uri="{FF2B5EF4-FFF2-40B4-BE49-F238E27FC236}">
                <a16:creationId xmlns:a16="http://schemas.microsoft.com/office/drawing/2014/main" id="{4AABA635-3DCB-3E39-2185-051FC3D5A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3511" y="3517834"/>
            <a:ext cx="550539" cy="55053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EE504DC-29AD-C0B5-E559-3B14C2C28DB5}"/>
              </a:ext>
            </a:extLst>
          </p:cNvPr>
          <p:cNvGrpSpPr/>
          <p:nvPr/>
        </p:nvGrpSpPr>
        <p:grpSpPr>
          <a:xfrm>
            <a:off x="3857381" y="3359795"/>
            <a:ext cx="550539" cy="550539"/>
            <a:chOff x="3218244" y="5710335"/>
            <a:chExt cx="550539" cy="550539"/>
          </a:xfrm>
        </p:grpSpPr>
        <p:pic>
          <p:nvPicPr>
            <p:cNvPr id="6" name="Graphic 5" descr="Cloud with solid fill">
              <a:extLst>
                <a:ext uri="{FF2B5EF4-FFF2-40B4-BE49-F238E27FC236}">
                  <a16:creationId xmlns:a16="http://schemas.microsoft.com/office/drawing/2014/main" id="{6177EC0D-7ED8-525E-32E2-1D7B74776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18244" y="5710335"/>
              <a:ext cx="550539" cy="550539"/>
            </a:xfrm>
            <a:prstGeom prst="rect">
              <a:avLst/>
            </a:prstGeom>
          </p:spPr>
        </p:pic>
        <p:pic>
          <p:nvPicPr>
            <p:cNvPr id="9" name="Graphic 8" descr="No sign with solid fill">
              <a:extLst>
                <a:ext uri="{FF2B5EF4-FFF2-40B4-BE49-F238E27FC236}">
                  <a16:creationId xmlns:a16="http://schemas.microsoft.com/office/drawing/2014/main" id="{EF8E5679-F3EB-609B-B7A5-C85E97FC9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88885" y="5815401"/>
              <a:ext cx="384394" cy="38439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B76CF0-5050-9DDB-39AA-680446514023}"/>
              </a:ext>
            </a:extLst>
          </p:cNvPr>
          <p:cNvGrpSpPr/>
          <p:nvPr/>
        </p:nvGrpSpPr>
        <p:grpSpPr>
          <a:xfrm>
            <a:off x="2866432" y="4938494"/>
            <a:ext cx="550539" cy="550539"/>
            <a:chOff x="2864642" y="6173329"/>
            <a:chExt cx="550539" cy="550539"/>
          </a:xfrm>
        </p:grpSpPr>
        <p:pic>
          <p:nvPicPr>
            <p:cNvPr id="29" name="Graphic 28" descr="Cloud with solid fill">
              <a:extLst>
                <a:ext uri="{FF2B5EF4-FFF2-40B4-BE49-F238E27FC236}">
                  <a16:creationId xmlns:a16="http://schemas.microsoft.com/office/drawing/2014/main" id="{9C1772B7-E5E5-420F-3B34-945F2FFB0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64642" y="6173329"/>
              <a:ext cx="550539" cy="55053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FC033C-1558-3F81-24AE-4B4E1B0BF42A}"/>
                </a:ext>
              </a:extLst>
            </p:cNvPr>
            <p:cNvSpPr txBox="1"/>
            <p:nvPr/>
          </p:nvSpPr>
          <p:spPr>
            <a:xfrm>
              <a:off x="2967097" y="6302562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%</a:t>
              </a:r>
            </a:p>
          </p:txBody>
        </p:sp>
      </p:grpSp>
      <p:pic>
        <p:nvPicPr>
          <p:cNvPr id="32" name="Graphic 31" descr="Cloud with solid fill">
            <a:extLst>
              <a:ext uri="{FF2B5EF4-FFF2-40B4-BE49-F238E27FC236}">
                <a16:creationId xmlns:a16="http://schemas.microsoft.com/office/drawing/2014/main" id="{C4AA09D4-F477-FFBD-B79B-AB41C52CE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9650" y="3937717"/>
            <a:ext cx="550539" cy="55053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57F7983-827C-1134-420D-27607C59E0B1}"/>
              </a:ext>
            </a:extLst>
          </p:cNvPr>
          <p:cNvGrpSpPr/>
          <p:nvPr/>
        </p:nvGrpSpPr>
        <p:grpSpPr>
          <a:xfrm>
            <a:off x="6408454" y="2462432"/>
            <a:ext cx="550539" cy="550539"/>
            <a:chOff x="3218244" y="5710335"/>
            <a:chExt cx="550539" cy="550539"/>
          </a:xfrm>
        </p:grpSpPr>
        <p:pic>
          <p:nvPicPr>
            <p:cNvPr id="34" name="Graphic 33" descr="Cloud with solid fill">
              <a:extLst>
                <a:ext uri="{FF2B5EF4-FFF2-40B4-BE49-F238E27FC236}">
                  <a16:creationId xmlns:a16="http://schemas.microsoft.com/office/drawing/2014/main" id="{64A3C79B-3BDF-2A24-C335-5E30D6D42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18244" y="5710335"/>
              <a:ext cx="550539" cy="550539"/>
            </a:xfrm>
            <a:prstGeom prst="rect">
              <a:avLst/>
            </a:prstGeom>
          </p:spPr>
        </p:pic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DE03B4CF-754E-8CCC-5820-282E0266E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88885" y="5815401"/>
              <a:ext cx="384394" cy="38439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FE5715-5773-0434-FCC2-792F320614DA}"/>
              </a:ext>
            </a:extLst>
          </p:cNvPr>
          <p:cNvGrpSpPr/>
          <p:nvPr/>
        </p:nvGrpSpPr>
        <p:grpSpPr>
          <a:xfrm>
            <a:off x="6782119" y="4907456"/>
            <a:ext cx="550539" cy="550539"/>
            <a:chOff x="2864642" y="6173329"/>
            <a:chExt cx="550539" cy="550539"/>
          </a:xfrm>
        </p:grpSpPr>
        <p:pic>
          <p:nvPicPr>
            <p:cNvPr id="37" name="Graphic 36" descr="Cloud with solid fill">
              <a:extLst>
                <a:ext uri="{FF2B5EF4-FFF2-40B4-BE49-F238E27FC236}">
                  <a16:creationId xmlns:a16="http://schemas.microsoft.com/office/drawing/2014/main" id="{9E810BFE-D7D6-BE90-4921-AD9A76846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64642" y="6173329"/>
              <a:ext cx="550539" cy="55053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A50D161-C6A1-6F5A-E625-9F8B07BD94E7}"/>
                </a:ext>
              </a:extLst>
            </p:cNvPr>
            <p:cNvSpPr txBox="1"/>
            <p:nvPr/>
          </p:nvSpPr>
          <p:spPr>
            <a:xfrm>
              <a:off x="2967097" y="6302562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%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1868027-CABA-4855-F5FD-B06042E9B2C5}"/>
              </a:ext>
            </a:extLst>
          </p:cNvPr>
          <p:cNvSpPr txBox="1"/>
          <p:nvPr/>
        </p:nvSpPr>
        <p:spPr>
          <a:xfrm>
            <a:off x="1528020" y="387392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2BD"/>
                </a:solidFill>
              </a:rPr>
              <a:t>Cloud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3A08700-B651-0802-D2EF-F02536F2CEAE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3141701" y="4594668"/>
            <a:ext cx="1" cy="343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97CD14B-71B4-1A92-DF2A-F9395204DB6D}"/>
              </a:ext>
            </a:extLst>
          </p:cNvPr>
          <p:cNvCxnSpPr>
            <a:cxnSpLocks/>
          </p:cNvCxnSpPr>
          <p:nvPr/>
        </p:nvCxnSpPr>
        <p:spPr>
          <a:xfrm>
            <a:off x="7057387" y="4624391"/>
            <a:ext cx="1" cy="343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AF551F7-D94C-21A7-2058-EAB2B043235A}"/>
              </a:ext>
            </a:extLst>
          </p:cNvPr>
          <p:cNvSpPr txBox="1"/>
          <p:nvPr/>
        </p:nvSpPr>
        <p:spPr>
          <a:xfrm>
            <a:off x="3363548" y="4985992"/>
            <a:ext cx="180756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Histogram regions within the (0-100%) probability range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440953-EC8B-9F48-65C0-6C33CEBE7CD7}"/>
              </a:ext>
            </a:extLst>
          </p:cNvPr>
          <p:cNvSpPr txBox="1"/>
          <p:nvPr/>
        </p:nvSpPr>
        <p:spPr>
          <a:xfrm>
            <a:off x="7376879" y="4970857"/>
            <a:ext cx="180756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Histogram regions within the (0-100%) probability range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39403D-F188-BE4B-9C90-5B500F20BC6F}"/>
              </a:ext>
            </a:extLst>
          </p:cNvPr>
          <p:cNvSpPr txBox="1">
            <a:spLocks/>
          </p:cNvSpPr>
          <p:nvPr/>
        </p:nvSpPr>
        <p:spPr>
          <a:xfrm>
            <a:off x="179999" y="726847"/>
            <a:ext cx="10377753" cy="954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7A7C"/>
              </a:buClr>
              <a:buFont typeface="Wingdings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  </a:t>
            </a:r>
            <a:r>
              <a:rPr lang="en-US" sz="2000">
                <a:solidFill>
                  <a:schemeClr val="accent3">
                    <a:lumMod val="50000"/>
                  </a:schemeClr>
                </a:solidFill>
              </a:rPr>
              <a:t>Using </a:t>
            </a:r>
            <a:r>
              <a:rPr lang="en-US" sz="2000" u="sng">
                <a:solidFill>
                  <a:schemeClr val="accent3">
                    <a:lumMod val="50000"/>
                  </a:schemeClr>
                </a:solidFill>
              </a:rPr>
              <a:t>dynamic threshold criteria </a:t>
            </a:r>
            <a:r>
              <a:rPr lang="en-US" sz="2000">
                <a:solidFill>
                  <a:schemeClr val="accent3">
                    <a:lumMod val="50000"/>
                  </a:schemeClr>
                </a:solidFill>
              </a:rPr>
              <a:t>associated with the </a:t>
            </a:r>
            <a:r>
              <a:rPr lang="en-US" sz="2000" b="1" i="1">
                <a:solidFill>
                  <a:schemeClr val="accent3">
                    <a:lumMod val="50000"/>
                  </a:schemeClr>
                </a:solidFill>
              </a:rPr>
              <a:t>whiteness</a:t>
            </a:r>
            <a:r>
              <a:rPr lang="en-US" sz="200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000" b="1" i="1">
                <a:solidFill>
                  <a:schemeClr val="accent3">
                    <a:lumMod val="50000"/>
                  </a:schemeClr>
                </a:solidFill>
              </a:rPr>
              <a:t>brightness</a:t>
            </a:r>
            <a:r>
              <a:rPr lang="en-US" sz="200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sz="2000" b="1" i="1">
                <a:solidFill>
                  <a:schemeClr val="accent3">
                    <a:lumMod val="50000"/>
                  </a:schemeClr>
                </a:solidFill>
              </a:rPr>
              <a:t>coldness</a:t>
            </a:r>
            <a:r>
              <a:rPr lang="en-US" sz="2000">
                <a:solidFill>
                  <a:schemeClr val="accent3">
                    <a:lumMod val="50000"/>
                  </a:schemeClr>
                </a:solidFill>
              </a:rPr>
              <a:t> properties of clouds.</a:t>
            </a:r>
          </a:p>
          <a:p>
            <a:pPr lvl="1"/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01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0B0B7-C5F1-2E64-BFDD-10A995DF4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16</a:t>
            </a:fld>
            <a:endParaRPr lang="fi-FI" dirty="0"/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30C3A20A-B86D-3594-A161-3CD45213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983" y="331291"/>
            <a:ext cx="11215905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17A7C"/>
                </a:solidFill>
              </a:rPr>
              <a:t>Atmospheric correction on tower-based measurements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C7C40E-1061-9F1C-2252-64D594C47E3F}"/>
              </a:ext>
            </a:extLst>
          </p:cNvPr>
          <p:cNvGrpSpPr/>
          <p:nvPr/>
        </p:nvGrpSpPr>
        <p:grpSpPr>
          <a:xfrm>
            <a:off x="217641" y="206373"/>
            <a:ext cx="889342" cy="1172812"/>
            <a:chOff x="89713" y="4632627"/>
            <a:chExt cx="1082196" cy="1349370"/>
          </a:xfrm>
        </p:grpSpPr>
        <p:pic>
          <p:nvPicPr>
            <p:cNvPr id="7" name="Graphic 6" descr="Deciduous tree with solid fill">
              <a:extLst>
                <a:ext uri="{FF2B5EF4-FFF2-40B4-BE49-F238E27FC236}">
                  <a16:creationId xmlns:a16="http://schemas.microsoft.com/office/drawing/2014/main" id="{BE65F676-AAB5-7623-27F4-063C6ADDD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713" y="5213814"/>
              <a:ext cx="550724" cy="550724"/>
            </a:xfrm>
            <a:prstGeom prst="rect">
              <a:avLst/>
            </a:prstGeom>
          </p:spPr>
        </p:pic>
        <p:pic>
          <p:nvPicPr>
            <p:cNvPr id="8" name="Graphic 7" descr="Cell Tower with solid fill">
              <a:extLst>
                <a:ext uri="{FF2B5EF4-FFF2-40B4-BE49-F238E27FC236}">
                  <a16:creationId xmlns:a16="http://schemas.microsoft.com/office/drawing/2014/main" id="{ACC8801D-27B5-F4CA-FAD9-5B87532D3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0215" y="4632627"/>
              <a:ext cx="841694" cy="841694"/>
            </a:xfrm>
            <a:prstGeom prst="rect">
              <a:avLst/>
            </a:prstGeom>
          </p:spPr>
        </p:pic>
        <p:pic>
          <p:nvPicPr>
            <p:cNvPr id="9" name="Graphic 8" descr="Deciduous tree with solid fill">
              <a:extLst>
                <a:ext uri="{FF2B5EF4-FFF2-40B4-BE49-F238E27FC236}">
                  <a16:creationId xmlns:a16="http://schemas.microsoft.com/office/drawing/2014/main" id="{4BC434E5-3993-B999-15B9-5B571803A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0073" y="5285788"/>
              <a:ext cx="572953" cy="572953"/>
            </a:xfrm>
            <a:prstGeom prst="rect">
              <a:avLst/>
            </a:prstGeom>
          </p:spPr>
        </p:pic>
        <p:pic>
          <p:nvPicPr>
            <p:cNvPr id="10" name="Graphic 9" descr="Deciduous tree with solid fill">
              <a:extLst>
                <a:ext uri="{FF2B5EF4-FFF2-40B4-BE49-F238E27FC236}">
                  <a16:creationId xmlns:a16="http://schemas.microsoft.com/office/drawing/2014/main" id="{70BBF1F7-C7D9-4DB2-4E0F-EAB108812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7890" y="5388825"/>
              <a:ext cx="593172" cy="59317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F7004B6-DF53-97B1-307B-1833C13A86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4" t="51772" r="5611" b="2923"/>
          <a:stretch/>
        </p:blipFill>
        <p:spPr>
          <a:xfrm>
            <a:off x="99413" y="3108592"/>
            <a:ext cx="7182948" cy="2363931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7B399B51-608A-4D2F-5EB9-2644100CB1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8323" y="1626189"/>
            <a:ext cx="2890307" cy="853796"/>
          </a:xfrm>
          <a:prstGeom prst="rect">
            <a:avLst/>
          </a:prstGeom>
          <a:ln w="6350" cap="sq">
            <a:solidFill>
              <a:srgbClr val="217A7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12AD9486-9289-DB25-5B58-0A6909CAD1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0843" y="1626189"/>
            <a:ext cx="2530350" cy="843450"/>
          </a:xfrm>
          <a:prstGeom prst="rect">
            <a:avLst/>
          </a:prstGeom>
          <a:ln w="6350" cap="sq">
            <a:solidFill>
              <a:srgbClr val="217A7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F025D91-281D-053F-BA4A-BE26091407A3}"/>
                  </a:ext>
                </a:extLst>
              </p:cNvPr>
              <p:cNvSpPr/>
              <p:nvPr/>
            </p:nvSpPr>
            <p:spPr>
              <a:xfrm>
                <a:off x="7282361" y="1319993"/>
                <a:ext cx="1147314" cy="370936"/>
              </a:xfrm>
              <a:prstGeom prst="rect">
                <a:avLst/>
              </a:prstGeom>
              <a:solidFill>
                <a:srgbClr val="217A7C"/>
              </a:solidFill>
              <a:ln>
                <a:solidFill>
                  <a:srgbClr val="217A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fi-FI" sz="11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100" dirty="0"/>
                  <a:t> (function</a:t>
                </a:r>
                <a:r>
                  <a:rPr lang="en-US" sz="1400" dirty="0"/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F025D91-281D-053F-BA4A-BE2609140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361" y="1319993"/>
                <a:ext cx="1147314" cy="370936"/>
              </a:xfrm>
              <a:prstGeom prst="rect">
                <a:avLst/>
              </a:prstGeom>
              <a:blipFill>
                <a:blip r:embed="rId11"/>
                <a:stretch>
                  <a:fillRect b="-6452"/>
                </a:stretch>
              </a:blipFill>
              <a:ln>
                <a:solidFill>
                  <a:srgbClr val="217A7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CEB7D54-DB8B-21B9-3CCD-2D5CFD012E36}"/>
                  </a:ext>
                </a:extLst>
              </p:cNvPr>
              <p:cNvSpPr txBox="1"/>
              <p:nvPr/>
            </p:nvSpPr>
            <p:spPr>
              <a:xfrm>
                <a:off x="7268429" y="3298029"/>
                <a:ext cx="2631571" cy="15835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tx1"/>
                    </a:solidFill>
                  </a:rPr>
                  <a:t>Example of the error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i-FI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fi-FI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i-FI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for a sensor resolution of 0.3 nm of FWHM at different illumination angles (SZA).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CEB7D54-DB8B-21B9-3CCD-2D5CFD012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429" y="3298029"/>
                <a:ext cx="2631571" cy="1583575"/>
              </a:xfrm>
              <a:prstGeom prst="rect">
                <a:avLst/>
              </a:prstGeom>
              <a:blipFill>
                <a:blip r:embed="rId12"/>
                <a:stretch>
                  <a:fillRect l="-962" t="-794" r="-1442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1DD163A-F13E-7065-3EB4-431550C059BE}"/>
                  </a:ext>
                </a:extLst>
              </p:cNvPr>
              <p:cNvSpPr/>
              <p:nvPr/>
            </p:nvSpPr>
            <p:spPr>
              <a:xfrm>
                <a:off x="3346045" y="1327830"/>
                <a:ext cx="1354861" cy="3709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17A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i-FI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fi-FI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(error function</a:t>
                </a:r>
                <a:r>
                  <a:rPr lang="en-US" sz="1400" dirty="0">
                    <a:solidFill>
                      <a:schemeClr val="tx1"/>
                    </a:solidFill>
                  </a:rPr>
                  <a:t>)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1DD163A-F13E-7065-3EB4-431550C05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045" y="1327830"/>
                <a:ext cx="1354861" cy="370936"/>
              </a:xfrm>
              <a:prstGeom prst="rect">
                <a:avLst/>
              </a:prstGeom>
              <a:blipFill>
                <a:blip r:embed="rId13"/>
                <a:stretch>
                  <a:fillRect b="-6452"/>
                </a:stretch>
              </a:blipFill>
              <a:ln>
                <a:solidFill>
                  <a:srgbClr val="217A7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B5620B-F48C-EF0D-9BC0-1BB07B0E9D21}"/>
                  </a:ext>
                </a:extLst>
              </p:cNvPr>
              <p:cNvSpPr txBox="1"/>
              <p:nvPr/>
            </p:nvSpPr>
            <p:spPr>
              <a:xfrm>
                <a:off x="3089763" y="5709994"/>
                <a:ext cx="6694317" cy="844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chemeClr val="tx1"/>
                    </a:solidFill>
                  </a:rPr>
                  <a:t>Correct for the difference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rgbClr val="207A7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rgbClr val="207A7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fi-FI" sz="1600" b="0" i="1" dirty="0" smtClean="0">
                            <a:solidFill>
                              <a:srgbClr val="207A7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i-FI" sz="1600" b="0" i="1" dirty="0" smtClean="0">
                            <a:solidFill>
                              <a:srgbClr val="207A7C"/>
                            </a:solidFill>
                            <a:latin typeface="Cambria Math" panose="02040503050406030204" pitchFamily="18" charset="0"/>
                          </a:rPr>
                          <m:t>( </m:t>
                        </m:r>
                        <m:acc>
                          <m:accPr>
                            <m:chr m:val="̂"/>
                            <m:ctrlPr>
                              <a:rPr lang="en-US" sz="1600" i="1" dirty="0">
                                <a:solidFill>
                                  <a:srgbClr val="207A7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i-FI" sz="1600" b="0" i="1" dirty="0">
                                <a:solidFill>
                                  <a:srgbClr val="207A7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fi-FI" sz="1600" b="0" i="1" dirty="0">
                            <a:solidFill>
                              <a:srgbClr val="207A7C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i-FI" sz="1600" b="0" i="1" dirty="0">
                        <a:solidFill>
                          <a:srgbClr val="207A7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207A7C"/>
                    </a:solidFill>
                  </a:rPr>
                  <a:t>- </a:t>
                </a:r>
                <a14:m>
                  <m:oMath xmlns:m="http://schemas.openxmlformats.org/officeDocument/2006/math">
                    <m:r>
                      <a:rPr lang="fi-FI" sz="1600" b="0" i="1">
                        <a:solidFill>
                          <a:srgbClr val="207A7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fi-FI" sz="1600" b="0" i="1" smtClean="0">
                        <a:solidFill>
                          <a:srgbClr val="207A7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207A7C"/>
                    </a:solidFill>
                  </a:rPr>
                  <a:t> 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as part of the online processing with simulations tuned to the observation geometry and surface reflectance</a:t>
                </a:r>
                <a:endParaRPr lang="en-US" sz="16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B5620B-F48C-EF0D-9BC0-1BB07B0E9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763" y="5709994"/>
                <a:ext cx="6694317" cy="844911"/>
              </a:xfrm>
              <a:prstGeom prst="rect">
                <a:avLst/>
              </a:prstGeom>
              <a:blipFill>
                <a:blip r:embed="rId14"/>
                <a:stretch>
                  <a:fillRect l="-568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DF3E578F-8EDC-4D5D-65A0-405611C8D13D}"/>
              </a:ext>
            </a:extLst>
          </p:cNvPr>
          <p:cNvSpPr/>
          <p:nvPr/>
        </p:nvSpPr>
        <p:spPr>
          <a:xfrm>
            <a:off x="217641" y="2786181"/>
            <a:ext cx="10042359" cy="2743989"/>
          </a:xfrm>
          <a:prstGeom prst="rect">
            <a:avLst/>
          </a:prstGeom>
          <a:noFill/>
          <a:ln>
            <a:solidFill>
              <a:srgbClr val="207A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6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43FEC55-C1C8-0D1A-AD9C-0C3E9AFE5D36}"/>
              </a:ext>
            </a:extLst>
          </p:cNvPr>
          <p:cNvSpPr txBox="1"/>
          <p:nvPr/>
        </p:nvSpPr>
        <p:spPr>
          <a:xfrm>
            <a:off x="233737" y="211090"/>
            <a:ext cx="104938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Proposed atmospheric correction scheme for FLEX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DDF98F-ECCC-87AD-595F-A8C3C114D330}"/>
              </a:ext>
            </a:extLst>
          </p:cNvPr>
          <p:cNvSpPr txBox="1">
            <a:spLocks/>
          </p:cNvSpPr>
          <p:nvPr/>
        </p:nvSpPr>
        <p:spPr>
          <a:xfrm>
            <a:off x="386136" y="1019687"/>
            <a:ext cx="9720000" cy="954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7A7C"/>
              </a:buClr>
              <a:buFont typeface="Wingdings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 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Step 1: SLSTR dual view exploitation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1" name="Picture 20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FEDE1A78-7F27-8663-1E72-A291EA0F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50" y="2195571"/>
            <a:ext cx="3797958" cy="18293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D3F8A4-5557-F7C7-334E-CA08C5834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93575"/>
            <a:ext cx="1909478" cy="457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2F7CD-4A94-38D3-83AF-19EC0F57A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7923" r="1317" b="1"/>
          <a:stretch/>
        </p:blipFill>
        <p:spPr>
          <a:xfrm>
            <a:off x="6096000" y="3218512"/>
            <a:ext cx="2519078" cy="420976"/>
          </a:xfrm>
          <a:prstGeom prst="rect">
            <a:avLst/>
          </a:prstGeom>
        </p:spPr>
      </p:pic>
      <p:sp>
        <p:nvSpPr>
          <p:cNvPr id="34" name="Down Arrow 33">
            <a:extLst>
              <a:ext uri="{FF2B5EF4-FFF2-40B4-BE49-F238E27FC236}">
                <a16:creationId xmlns:a16="http://schemas.microsoft.com/office/drawing/2014/main" id="{851C5E27-E54B-BC9B-B99E-2E9799767CB6}"/>
              </a:ext>
            </a:extLst>
          </p:cNvPr>
          <p:cNvSpPr/>
          <p:nvPr/>
        </p:nvSpPr>
        <p:spPr>
          <a:xfrm rot="16200000">
            <a:off x="4060755" y="2528351"/>
            <a:ext cx="1829382" cy="1218072"/>
          </a:xfrm>
          <a:prstGeom prst="downArrow">
            <a:avLst>
              <a:gd name="adj1" fmla="val 79910"/>
              <a:gd name="adj2" fmla="val 50000"/>
            </a:avLst>
          </a:prstGeom>
          <a:gradFill flip="none" rotWithShape="1">
            <a:gsLst>
              <a:gs pos="0">
                <a:srgbClr val="217A7C">
                  <a:tint val="66000"/>
                  <a:satMod val="160000"/>
                </a:srgbClr>
              </a:gs>
              <a:gs pos="50000">
                <a:srgbClr val="217A7C">
                  <a:tint val="44500"/>
                  <a:satMod val="160000"/>
                </a:srgbClr>
              </a:gs>
              <a:gs pos="100000">
                <a:srgbClr val="217A7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57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2BAEA-F826-28F9-2ACF-C57B6E98F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18</a:t>
            </a:fld>
            <a:endParaRPr lang="fi-FI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3FEC55-C1C8-0D1A-AD9C-0C3E9AFE5D36}"/>
              </a:ext>
            </a:extLst>
          </p:cNvPr>
          <p:cNvSpPr txBox="1"/>
          <p:nvPr/>
        </p:nvSpPr>
        <p:spPr>
          <a:xfrm>
            <a:off x="233737" y="211090"/>
            <a:ext cx="104938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Proposed atmospheric correction scheme for FLEX</a:t>
            </a:r>
          </a:p>
        </p:txBody>
      </p:sp>
      <p:pic>
        <p:nvPicPr>
          <p:cNvPr id="7" name="Picture 6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A9BD6AE2-FEE7-DB24-8FF1-524547A7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78" y="2217514"/>
            <a:ext cx="9146915" cy="182938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DDF98F-ECCC-87AD-595F-A8C3C114D330}"/>
              </a:ext>
            </a:extLst>
          </p:cNvPr>
          <p:cNvSpPr txBox="1">
            <a:spLocks/>
          </p:cNvSpPr>
          <p:nvPr/>
        </p:nvSpPr>
        <p:spPr>
          <a:xfrm>
            <a:off x="386136" y="1019687"/>
            <a:ext cx="9720000" cy="954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7A7C"/>
              </a:buClr>
              <a:buFont typeface="Wingdings" pitchFamily="2" charset="2"/>
              <a:buChar char="v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 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Step 1: SLSTR dual view exploitation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E0DC726-8157-B04F-6ABB-CF0EED9B6E3F}"/>
              </a:ext>
            </a:extLst>
          </p:cNvPr>
          <p:cNvSpPr/>
          <p:nvPr/>
        </p:nvSpPr>
        <p:spPr>
          <a:xfrm>
            <a:off x="2786743" y="2525486"/>
            <a:ext cx="3048000" cy="725714"/>
          </a:xfrm>
          <a:prstGeom prst="roundRect">
            <a:avLst/>
          </a:prstGeom>
          <a:solidFill>
            <a:srgbClr val="217A7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DAAA4A7-28F7-FBC5-1448-73755BDF9030}"/>
              </a:ext>
            </a:extLst>
          </p:cNvPr>
          <p:cNvSpPr/>
          <p:nvPr/>
        </p:nvSpPr>
        <p:spPr>
          <a:xfrm>
            <a:off x="6168572" y="2525486"/>
            <a:ext cx="3047999" cy="725714"/>
          </a:xfrm>
          <a:prstGeom prst="roundRect">
            <a:avLst/>
          </a:prstGeom>
          <a:solidFill>
            <a:srgbClr val="217A7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4B183-61E4-D9A4-48D8-A70D3FD7678E}"/>
              </a:ext>
            </a:extLst>
          </p:cNvPr>
          <p:cNvSpPr txBox="1"/>
          <p:nvPr/>
        </p:nvSpPr>
        <p:spPr>
          <a:xfrm>
            <a:off x="3933371" y="1973795"/>
            <a:ext cx="754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3">
                    <a:lumMod val="50000"/>
                  </a:schemeClr>
                </a:solidFill>
              </a:rPr>
              <a:t>Nadir</a:t>
            </a:r>
            <a:endParaRPr lang="en-US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1FBBE-4A9A-1172-AAE9-5D64FD85E338}"/>
              </a:ext>
            </a:extLst>
          </p:cNvPr>
          <p:cNvSpPr txBox="1"/>
          <p:nvPr/>
        </p:nvSpPr>
        <p:spPr>
          <a:xfrm>
            <a:off x="7228113" y="1973795"/>
            <a:ext cx="1146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3">
                    <a:lumMod val="50000"/>
                  </a:schemeClr>
                </a:solidFill>
              </a:rPr>
              <a:t>Oblique</a:t>
            </a:r>
            <a:endParaRPr lang="en-US" i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32DF63B-90B5-EEBD-2BAF-B8D86D75A4F5}"/>
              </a:ext>
            </a:extLst>
          </p:cNvPr>
          <p:cNvSpPr/>
          <p:nvPr/>
        </p:nvSpPr>
        <p:spPr>
          <a:xfrm>
            <a:off x="5979886" y="2888343"/>
            <a:ext cx="188686" cy="362857"/>
          </a:xfrm>
          <a:prstGeom prst="ellipse">
            <a:avLst/>
          </a:prstGeom>
          <a:solidFill>
            <a:srgbClr val="FF0000">
              <a:alpha val="1607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F050A03-3543-2BDB-321E-4013C6EB75BF}"/>
              </a:ext>
            </a:extLst>
          </p:cNvPr>
          <p:cNvSpPr/>
          <p:nvPr/>
        </p:nvSpPr>
        <p:spPr>
          <a:xfrm>
            <a:off x="6492001" y="3564902"/>
            <a:ext cx="1316685" cy="481995"/>
          </a:xfrm>
          <a:prstGeom prst="roundRect">
            <a:avLst/>
          </a:prstGeom>
          <a:solidFill>
            <a:srgbClr val="217A7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09DDB33-4F71-826F-CEED-5D027BD35459}"/>
              </a:ext>
            </a:extLst>
          </p:cNvPr>
          <p:cNvSpPr/>
          <p:nvPr/>
        </p:nvSpPr>
        <p:spPr>
          <a:xfrm>
            <a:off x="8037772" y="3574038"/>
            <a:ext cx="1316685" cy="481995"/>
          </a:xfrm>
          <a:prstGeom prst="roundRect">
            <a:avLst/>
          </a:prstGeom>
          <a:solidFill>
            <a:srgbClr val="217A7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4A9D7-C488-9193-D947-051F81FDCB4C}"/>
              </a:ext>
            </a:extLst>
          </p:cNvPr>
          <p:cNvSpPr txBox="1"/>
          <p:nvPr/>
        </p:nvSpPr>
        <p:spPr>
          <a:xfrm>
            <a:off x="6662056" y="4075413"/>
            <a:ext cx="1146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3">
                    <a:lumMod val="50000"/>
                  </a:schemeClr>
                </a:solidFill>
              </a:rPr>
              <a:t>A priori</a:t>
            </a:r>
            <a:endParaRPr lang="en-US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E05A05-79D9-AFEB-09D3-70A755CE8622}"/>
              </a:ext>
            </a:extLst>
          </p:cNvPr>
          <p:cNvSpPr txBox="1"/>
          <p:nvPr/>
        </p:nvSpPr>
        <p:spPr>
          <a:xfrm>
            <a:off x="8265884" y="4105950"/>
            <a:ext cx="1146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accent3">
                    <a:lumMod val="50000"/>
                  </a:schemeClr>
                </a:solidFill>
              </a:rPr>
              <a:t>A priori</a:t>
            </a:r>
            <a:endParaRPr lang="en-US" i="1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1293D87-8BFB-DCE0-BF77-BF812575A904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4891314" y="3198061"/>
            <a:ext cx="1116204" cy="877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5486CD-ACF8-527B-2726-B9F05F0CAAAB}"/>
              </a:ext>
            </a:extLst>
          </p:cNvPr>
          <p:cNvSpPr txBox="1"/>
          <p:nvPr/>
        </p:nvSpPr>
        <p:spPr>
          <a:xfrm>
            <a:off x="2177142" y="4105950"/>
            <a:ext cx="3991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No assumption regarding albedo, just the assumption regarding the nadir and oblique relationship</a:t>
            </a:r>
          </a:p>
        </p:txBody>
      </p:sp>
    </p:spTree>
    <p:extLst>
      <p:ext uri="{BB962C8B-B14F-4D97-AF65-F5344CB8AC3E}">
        <p14:creationId xmlns:p14="http://schemas.microsoft.com/office/powerpoint/2010/main" val="3440202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2CAABF-9082-DB3F-4067-7DE74DAAC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19</a:t>
            </a:fld>
            <a:endParaRPr lang="fi-FI"/>
          </a:p>
        </p:txBody>
      </p:sp>
      <p:pic>
        <p:nvPicPr>
          <p:cNvPr id="3" name="Picture 2" descr="A logo of a satellite&#10;&#10;Description automatically generated">
            <a:extLst>
              <a:ext uri="{FF2B5EF4-FFF2-40B4-BE49-F238E27FC236}">
                <a16:creationId xmlns:a16="http://schemas.microsoft.com/office/drawing/2014/main" id="{6C39628F-E033-0420-D47F-1FF7F29C2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460" y="95070"/>
            <a:ext cx="1510301" cy="1510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86C025-1F05-10E7-B8D3-57B3ACE9872C}"/>
              </a:ext>
            </a:extLst>
          </p:cNvPr>
          <p:cNvSpPr txBox="1"/>
          <p:nvPr/>
        </p:nvSpPr>
        <p:spPr>
          <a:xfrm>
            <a:off x="233737" y="211090"/>
            <a:ext cx="101957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17A7C"/>
                </a:solidFill>
                <a:latin typeface="+mj-lt"/>
              </a:rPr>
              <a:t>Need for atmospheric correction when aiming to estimate spectrally-resolved fluorescence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A457AA-CC19-E8C4-BDFA-29165F29E23C}"/>
              </a:ext>
            </a:extLst>
          </p:cNvPr>
          <p:cNvGrpSpPr/>
          <p:nvPr/>
        </p:nvGrpSpPr>
        <p:grpSpPr>
          <a:xfrm>
            <a:off x="108070" y="1366461"/>
            <a:ext cx="5727652" cy="4609699"/>
            <a:chOff x="2467730" y="1009356"/>
            <a:chExt cx="7226603" cy="57570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FF8711-8A8D-9B04-E30D-163924019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" r="6353" b="2850"/>
            <a:stretch/>
          </p:blipFill>
          <p:spPr>
            <a:xfrm>
              <a:off x="2467730" y="1009356"/>
              <a:ext cx="7226603" cy="5757016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A7F4ED-A4D0-67F6-EBAF-634895F45910}"/>
                </a:ext>
              </a:extLst>
            </p:cNvPr>
            <p:cNvSpPr/>
            <p:nvPr/>
          </p:nvSpPr>
          <p:spPr>
            <a:xfrm>
              <a:off x="4236740" y="5484577"/>
              <a:ext cx="194733" cy="19473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9C9127-E291-E674-AB6F-9872D223FE48}"/>
                </a:ext>
              </a:extLst>
            </p:cNvPr>
            <p:cNvSpPr/>
            <p:nvPr/>
          </p:nvSpPr>
          <p:spPr>
            <a:xfrm>
              <a:off x="7130989" y="5747044"/>
              <a:ext cx="194733" cy="19473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52FA1D-47B8-B128-FFE8-7FAC85F4D47C}"/>
                </a:ext>
              </a:extLst>
            </p:cNvPr>
            <p:cNvSpPr/>
            <p:nvPr/>
          </p:nvSpPr>
          <p:spPr>
            <a:xfrm>
              <a:off x="7324895" y="5800253"/>
              <a:ext cx="194733" cy="19473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05F4AD-1C86-1F6C-E59B-0A787EE1E015}"/>
                </a:ext>
              </a:extLst>
            </p:cNvPr>
            <p:cNvSpPr/>
            <p:nvPr/>
          </p:nvSpPr>
          <p:spPr>
            <a:xfrm>
              <a:off x="7527268" y="5861930"/>
              <a:ext cx="194733" cy="19473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11CEF8A-4FB6-5132-1BF9-7B1A82EBCA4E}"/>
                </a:ext>
              </a:extLst>
            </p:cNvPr>
            <p:cNvSpPr/>
            <p:nvPr/>
          </p:nvSpPr>
          <p:spPr>
            <a:xfrm>
              <a:off x="3280007" y="6009485"/>
              <a:ext cx="194733" cy="19473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77FA607-F621-4000-5158-3F2472332D19}"/>
                </a:ext>
              </a:extLst>
            </p:cNvPr>
            <p:cNvSpPr/>
            <p:nvPr/>
          </p:nvSpPr>
          <p:spPr>
            <a:xfrm>
              <a:off x="8234538" y="5970172"/>
              <a:ext cx="194733" cy="19473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7EAB1E6-D1BA-DE60-0128-C182B9A5EE01}"/>
                </a:ext>
              </a:extLst>
            </p:cNvPr>
            <p:cNvSpPr/>
            <p:nvPr/>
          </p:nvSpPr>
          <p:spPr>
            <a:xfrm>
              <a:off x="8391901" y="6002816"/>
              <a:ext cx="194733" cy="19473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75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C82AD1-4486-9041-B85A-C85372F25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18072"/>
            <a:ext cx="9144000" cy="1818323"/>
          </a:xfrm>
        </p:spPr>
        <p:txBody>
          <a:bodyPr/>
          <a:lstStyle/>
          <a:p>
            <a:r>
              <a:rPr lang="en-US" noProof="0" dirty="0"/>
              <a:t>Purpose of the Processor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07F1B5F-A39F-E347-BCBA-97C6B26D0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1988214"/>
            <a:ext cx="9144000" cy="1136217"/>
          </a:xfrm>
        </p:spPr>
        <p:txBody>
          <a:bodyPr/>
          <a:lstStyle/>
          <a:p>
            <a:r>
              <a:rPr lang="en-US" noProof="0" dirty="0"/>
              <a:t>Perform the atmospheric correction to the FLORIS-measured radiance to enable reliable SIF retrieval – Exploit the Sentinel-3 tandem mission data/algorithms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B8CC949-DF49-474E-8A9E-6ED33667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6977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FD8F1998-053A-7C4C-8389-77DDC2187E02}"/>
              </a:ext>
            </a:extLst>
          </p:cNvPr>
          <p:cNvSpPr/>
          <p:nvPr/>
        </p:nvSpPr>
        <p:spPr>
          <a:xfrm rot="16200000">
            <a:off x="824475" y="4706241"/>
            <a:ext cx="1554645" cy="495995"/>
          </a:xfrm>
          <a:prstGeom prst="downArrow">
            <a:avLst>
              <a:gd name="adj1" fmla="val 79288"/>
              <a:gd name="adj2" fmla="val 50000"/>
            </a:avLst>
          </a:prstGeom>
          <a:gradFill flip="none" rotWithShape="1">
            <a:gsLst>
              <a:gs pos="0">
                <a:srgbClr val="217A7C">
                  <a:tint val="66000"/>
                  <a:satMod val="160000"/>
                </a:srgbClr>
              </a:gs>
              <a:gs pos="50000">
                <a:srgbClr val="217A7C">
                  <a:tint val="44500"/>
                  <a:satMod val="160000"/>
                </a:srgbClr>
              </a:gs>
              <a:gs pos="100000">
                <a:srgbClr val="217A7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51BC4B3C-FD53-97E6-87E5-39C0368278DE}"/>
              </a:ext>
            </a:extLst>
          </p:cNvPr>
          <p:cNvSpPr/>
          <p:nvPr/>
        </p:nvSpPr>
        <p:spPr>
          <a:xfrm rot="16200000">
            <a:off x="8808254" y="4771408"/>
            <a:ext cx="1554645" cy="320485"/>
          </a:xfrm>
          <a:prstGeom prst="downArrow">
            <a:avLst>
              <a:gd name="adj1" fmla="val 79288"/>
              <a:gd name="adj2" fmla="val 50000"/>
            </a:avLst>
          </a:prstGeom>
          <a:gradFill flip="none" rotWithShape="1">
            <a:gsLst>
              <a:gs pos="0">
                <a:srgbClr val="217A7C">
                  <a:tint val="66000"/>
                  <a:satMod val="160000"/>
                </a:srgbClr>
              </a:gs>
              <a:gs pos="50000">
                <a:srgbClr val="217A7C">
                  <a:tint val="44500"/>
                  <a:satMod val="160000"/>
                </a:srgbClr>
              </a:gs>
              <a:gs pos="100000">
                <a:srgbClr val="217A7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05B8C5E-9D38-3779-790C-F320E5DB9B5B}"/>
              </a:ext>
            </a:extLst>
          </p:cNvPr>
          <p:cNvSpPr/>
          <p:nvPr/>
        </p:nvSpPr>
        <p:spPr>
          <a:xfrm>
            <a:off x="9794027" y="4695669"/>
            <a:ext cx="951709" cy="461665"/>
          </a:xfrm>
          <a:prstGeom prst="roundRect">
            <a:avLst/>
          </a:prstGeom>
          <a:solidFill>
            <a:srgbClr val="217A7C"/>
          </a:solidFill>
          <a:ln>
            <a:solidFill>
              <a:srgbClr val="217A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FLEX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C7A566-A8B7-8F6D-3338-3429AE73572A}"/>
              </a:ext>
            </a:extLst>
          </p:cNvPr>
          <p:cNvSpPr txBox="1"/>
          <p:nvPr/>
        </p:nvSpPr>
        <p:spPr>
          <a:xfrm>
            <a:off x="108015" y="3429000"/>
            <a:ext cx="1542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+mj-lt"/>
              </a:rPr>
              <a:t>TOA radiance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738BB1-2123-B513-9DF1-DAB8F629C6B4}"/>
              </a:ext>
            </a:extLst>
          </p:cNvPr>
          <p:cNvGrpSpPr/>
          <p:nvPr/>
        </p:nvGrpSpPr>
        <p:grpSpPr>
          <a:xfrm>
            <a:off x="1849795" y="3934992"/>
            <a:ext cx="7527331" cy="1534915"/>
            <a:chOff x="2147988" y="2494195"/>
            <a:chExt cx="7527331" cy="153491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3C170E0-34F5-42FE-9535-2CB350BFC266}"/>
                </a:ext>
              </a:extLst>
            </p:cNvPr>
            <p:cNvSpPr/>
            <p:nvPr/>
          </p:nvSpPr>
          <p:spPr>
            <a:xfrm>
              <a:off x="2147988" y="2972061"/>
              <a:ext cx="7527331" cy="1057049"/>
            </a:xfrm>
            <a:prstGeom prst="roundRect">
              <a:avLst/>
            </a:prstGeom>
            <a:solidFill>
              <a:srgbClr val="217A7C"/>
            </a:solidFill>
            <a:ln>
              <a:solidFill>
                <a:srgbClr val="217A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E86455-9B81-024B-72BD-5C59E026BA7A}"/>
                </a:ext>
              </a:extLst>
            </p:cNvPr>
            <p:cNvGrpSpPr/>
            <p:nvPr/>
          </p:nvGrpSpPr>
          <p:grpSpPr>
            <a:xfrm>
              <a:off x="2210876" y="3018331"/>
              <a:ext cx="7271963" cy="945048"/>
              <a:chOff x="944937" y="2509353"/>
              <a:chExt cx="7271963" cy="945048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275FCB29-5C06-CB58-CAD8-F6354E954213}"/>
                  </a:ext>
                </a:extLst>
              </p:cNvPr>
              <p:cNvSpPr/>
              <p:nvPr/>
            </p:nvSpPr>
            <p:spPr>
              <a:xfrm>
                <a:off x="944937" y="2664156"/>
                <a:ext cx="1379163" cy="62514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17A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Clouds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4960290A-62B6-FCF5-2638-EB3C2C2626CB}"/>
                  </a:ext>
                </a:extLst>
              </p:cNvPr>
              <p:cNvSpPr/>
              <p:nvPr/>
            </p:nvSpPr>
            <p:spPr>
              <a:xfrm>
                <a:off x="2900737" y="2664156"/>
                <a:ext cx="1379163" cy="62514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17A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Aerosols</a:t>
                </a: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7CF22335-FFBB-B96E-028E-F52AAD78104F}"/>
                  </a:ext>
                </a:extLst>
              </p:cNvPr>
              <p:cNvSpPr/>
              <p:nvPr/>
            </p:nvSpPr>
            <p:spPr>
              <a:xfrm>
                <a:off x="4881937" y="2664156"/>
                <a:ext cx="1379163" cy="62514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17A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Water vapor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DCBCC658-EAEE-0A15-C66B-DFF8A453C7B0}"/>
                  </a:ext>
                </a:extLst>
              </p:cNvPr>
              <p:cNvSpPr/>
              <p:nvPr/>
            </p:nvSpPr>
            <p:spPr>
              <a:xfrm>
                <a:off x="6837737" y="2664156"/>
                <a:ext cx="1379163" cy="62514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217A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3">
                        <a:lumMod val="50000"/>
                      </a:schemeClr>
                    </a:solidFill>
                    <a:latin typeface="+mj-lt"/>
                  </a:rPr>
                  <a:t>Atm. correction</a:t>
                </a:r>
              </a:p>
            </p:txBody>
          </p:sp>
          <p:sp>
            <p:nvSpPr>
              <p:cNvPr id="17" name="Down Arrow 16">
                <a:extLst>
                  <a:ext uri="{FF2B5EF4-FFF2-40B4-BE49-F238E27FC236}">
                    <a16:creationId xmlns:a16="http://schemas.microsoft.com/office/drawing/2014/main" id="{DE677C29-9CCA-5C2F-DD2B-88BC12717D52}"/>
                  </a:ext>
                </a:extLst>
              </p:cNvPr>
              <p:cNvSpPr/>
              <p:nvPr/>
            </p:nvSpPr>
            <p:spPr>
              <a:xfrm rot="16200000">
                <a:off x="2169148" y="2712513"/>
                <a:ext cx="934750" cy="528429"/>
              </a:xfrm>
              <a:prstGeom prst="downArrow">
                <a:avLst>
                  <a:gd name="adj1" fmla="val 79288"/>
                  <a:gd name="adj2" fmla="val 50000"/>
                </a:avLst>
              </a:prstGeom>
              <a:gradFill flip="none" rotWithShape="1">
                <a:gsLst>
                  <a:gs pos="0">
                    <a:srgbClr val="217A7C">
                      <a:tint val="66000"/>
                      <a:satMod val="160000"/>
                    </a:srgbClr>
                  </a:gs>
                  <a:gs pos="50000">
                    <a:srgbClr val="217A7C">
                      <a:tint val="44500"/>
                      <a:satMod val="160000"/>
                    </a:srgbClr>
                  </a:gs>
                  <a:gs pos="100000">
                    <a:srgbClr val="217A7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Down Arrow 17">
                <a:extLst>
                  <a:ext uri="{FF2B5EF4-FFF2-40B4-BE49-F238E27FC236}">
                    <a16:creationId xmlns:a16="http://schemas.microsoft.com/office/drawing/2014/main" id="{A8A89F0A-3F18-8642-F2CB-76CE6846ED14}"/>
                  </a:ext>
                </a:extLst>
              </p:cNvPr>
              <p:cNvSpPr/>
              <p:nvPr/>
            </p:nvSpPr>
            <p:spPr>
              <a:xfrm rot="16200000">
                <a:off x="4137648" y="2712514"/>
                <a:ext cx="934750" cy="528429"/>
              </a:xfrm>
              <a:prstGeom prst="downArrow">
                <a:avLst>
                  <a:gd name="adj1" fmla="val 79288"/>
                  <a:gd name="adj2" fmla="val 50000"/>
                </a:avLst>
              </a:prstGeom>
              <a:gradFill flip="none" rotWithShape="1">
                <a:gsLst>
                  <a:gs pos="0">
                    <a:srgbClr val="217A7C">
                      <a:tint val="66000"/>
                      <a:satMod val="160000"/>
                    </a:srgbClr>
                  </a:gs>
                  <a:gs pos="50000">
                    <a:srgbClr val="217A7C">
                      <a:tint val="44500"/>
                      <a:satMod val="160000"/>
                    </a:srgbClr>
                  </a:gs>
                  <a:gs pos="100000">
                    <a:srgbClr val="217A7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Down Arrow 18">
                <a:extLst>
                  <a:ext uri="{FF2B5EF4-FFF2-40B4-BE49-F238E27FC236}">
                    <a16:creationId xmlns:a16="http://schemas.microsoft.com/office/drawing/2014/main" id="{F9DF1DB6-7348-BC29-40A7-44D9FE4CEB9D}"/>
                  </a:ext>
                </a:extLst>
              </p:cNvPr>
              <p:cNvSpPr/>
              <p:nvPr/>
            </p:nvSpPr>
            <p:spPr>
              <a:xfrm rot="16200000">
                <a:off x="6106148" y="2722811"/>
                <a:ext cx="934750" cy="528429"/>
              </a:xfrm>
              <a:prstGeom prst="downArrow">
                <a:avLst>
                  <a:gd name="adj1" fmla="val 79288"/>
                  <a:gd name="adj2" fmla="val 50000"/>
                </a:avLst>
              </a:prstGeom>
              <a:gradFill flip="none" rotWithShape="1">
                <a:gsLst>
                  <a:gs pos="0">
                    <a:srgbClr val="217A7C">
                      <a:tint val="66000"/>
                      <a:satMod val="160000"/>
                    </a:srgbClr>
                  </a:gs>
                  <a:gs pos="50000">
                    <a:srgbClr val="217A7C">
                      <a:tint val="44500"/>
                      <a:satMod val="160000"/>
                    </a:srgbClr>
                  </a:gs>
                  <a:gs pos="100000">
                    <a:srgbClr val="217A7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364E69-8F08-60EB-3B15-EEC3A18346C1}"/>
                </a:ext>
              </a:extLst>
            </p:cNvPr>
            <p:cNvSpPr txBox="1"/>
            <p:nvPr/>
          </p:nvSpPr>
          <p:spPr>
            <a:xfrm>
              <a:off x="4062995" y="2494195"/>
              <a:ext cx="36973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217A7C"/>
                  </a:solidFill>
                  <a:latin typeface="+mj-lt"/>
                </a:rPr>
                <a:t>Atmospheric Correction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BDE056D-F2F7-A159-DCBD-8A9785C695B6}"/>
              </a:ext>
            </a:extLst>
          </p:cNvPr>
          <p:cNvSpPr/>
          <p:nvPr/>
        </p:nvSpPr>
        <p:spPr>
          <a:xfrm>
            <a:off x="370647" y="4494795"/>
            <a:ext cx="951709" cy="461665"/>
          </a:xfrm>
          <a:prstGeom prst="roundRect">
            <a:avLst/>
          </a:prstGeom>
          <a:solidFill>
            <a:srgbClr val="217A7C"/>
          </a:solidFill>
          <a:ln>
            <a:solidFill>
              <a:srgbClr val="217A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FLEX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FCAD933-29A5-5031-9A6B-B861F80F0729}"/>
              </a:ext>
            </a:extLst>
          </p:cNvPr>
          <p:cNvSpPr/>
          <p:nvPr/>
        </p:nvSpPr>
        <p:spPr>
          <a:xfrm>
            <a:off x="370647" y="4991825"/>
            <a:ext cx="951709" cy="461665"/>
          </a:xfrm>
          <a:prstGeom prst="roundRect">
            <a:avLst/>
          </a:prstGeom>
          <a:solidFill>
            <a:srgbClr val="217A7C"/>
          </a:solidFill>
          <a:ln>
            <a:solidFill>
              <a:srgbClr val="217A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S3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18F10D-20B9-3BC9-5974-76440D820566}"/>
              </a:ext>
            </a:extLst>
          </p:cNvPr>
          <p:cNvSpPr txBox="1"/>
          <p:nvPr/>
        </p:nvSpPr>
        <p:spPr>
          <a:xfrm>
            <a:off x="3604269" y="5858390"/>
            <a:ext cx="335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TOA: Top Of Atmosphere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TOC: Top Of Canopy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53DEBF-5C41-6307-2C8F-5CC030A5E178}"/>
              </a:ext>
            </a:extLst>
          </p:cNvPr>
          <p:cNvSpPr txBox="1"/>
          <p:nvPr/>
        </p:nvSpPr>
        <p:spPr>
          <a:xfrm>
            <a:off x="9227408" y="3428999"/>
            <a:ext cx="23933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</a:rPr>
              <a:t>TOC apparent reflectance</a:t>
            </a:r>
          </a:p>
          <a:p>
            <a:pPr algn="ctr"/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</a:rPr>
              <a:t>(irradiance)</a:t>
            </a:r>
          </a:p>
        </p:txBody>
      </p:sp>
    </p:spTree>
    <p:extLst>
      <p:ext uri="{BB962C8B-B14F-4D97-AF65-F5344CB8AC3E}">
        <p14:creationId xmlns:p14="http://schemas.microsoft.com/office/powerpoint/2010/main" val="2925895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Purpose of the Processor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7239C12-3E5D-6C40-A4D5-6935E3CCD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376999"/>
            <a:ext cx="11160000" cy="425116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Interfacing with the FLEX L1C data</a:t>
            </a:r>
          </a:p>
          <a:p>
            <a:r>
              <a:rPr lang="en-US" b="1" dirty="0"/>
              <a:t>Cloud screening</a:t>
            </a:r>
          </a:p>
          <a:p>
            <a:pPr lvl="1"/>
            <a:r>
              <a:rPr lang="en-US" dirty="0"/>
              <a:t>Reliable atmospheric/spectrally resolved SIF retrieval can be done only for clear skies (S3 SLSTR/OLCI)</a:t>
            </a:r>
          </a:p>
          <a:p>
            <a:r>
              <a:rPr lang="en-US" b="1" dirty="0"/>
              <a:t>Characterization of the atmosphere</a:t>
            </a:r>
          </a:p>
          <a:p>
            <a:pPr lvl="1"/>
            <a:r>
              <a:rPr lang="en-US" dirty="0"/>
              <a:t>Retrieval of the properties of the atmospheric aerosols (S3 SLSTR + FLEX FLORIS)</a:t>
            </a:r>
          </a:p>
          <a:p>
            <a:pPr lvl="1"/>
            <a:r>
              <a:rPr lang="en-US" dirty="0"/>
              <a:t>Retrieval of the columnar water vapor (S3 OLCI)</a:t>
            </a:r>
          </a:p>
          <a:p>
            <a:pPr lvl="1"/>
            <a:r>
              <a:rPr lang="en-US" dirty="0"/>
              <a:t>Contingency in the potential absence of S3 data (CAMS + MACv2 climatology)</a:t>
            </a:r>
          </a:p>
          <a:p>
            <a:r>
              <a:rPr lang="en-US" b="1" dirty="0"/>
              <a:t>Atmospheric inversion</a:t>
            </a:r>
          </a:p>
          <a:p>
            <a:pPr lvl="1"/>
            <a:r>
              <a:rPr lang="en-US" dirty="0"/>
              <a:t>FLORIS Apparent reflectance for SIF retrieval, S3 reflectance, irradiance</a:t>
            </a:r>
          </a:p>
          <a:p>
            <a:r>
              <a:rPr lang="en-US" b="1" dirty="0"/>
              <a:t>Feasible uncertainty determination </a:t>
            </a:r>
            <a:r>
              <a:rPr lang="en-US" dirty="0"/>
              <a:t>(full error covariance – atmosphere, FLORIS instrument)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1875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EAD2C-4882-7B5A-44ED-DB376933B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780CE9-3F48-87D0-B2B8-145D2041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46838"/>
            <a:ext cx="11160000" cy="596230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screening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939065-2AA7-AA05-D685-B62388E28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51" y="1129336"/>
            <a:ext cx="3364176" cy="30440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Based on a combination of various threshold criteria applied to OLCI and SLSTR L1C data.</a:t>
            </a:r>
          </a:p>
          <a:p>
            <a:r>
              <a:rPr lang="en-US" dirty="0"/>
              <a:t>Cloud mask for the atmospheric correction purposes</a:t>
            </a:r>
          </a:p>
          <a:p>
            <a:r>
              <a:rPr lang="en-US" dirty="0"/>
              <a:t>Output: cloud probability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D80958D-3D04-F511-C49C-F6219E9D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</a:t>
            </a:fld>
            <a:endParaRPr lang="fi-FI"/>
          </a:p>
        </p:txBody>
      </p:sp>
      <p:pic>
        <p:nvPicPr>
          <p:cNvPr id="6" name="Picture 5" descr="A collage of images of the earth and the clouds&#10;&#10;AI-generated content may be incorrect.">
            <a:extLst>
              <a:ext uri="{FF2B5EF4-FFF2-40B4-BE49-F238E27FC236}">
                <a16:creationId xmlns:a16="http://schemas.microsoft.com/office/drawing/2014/main" id="{D08D137D-A903-673B-D819-5C2DDB81B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744" y="897695"/>
            <a:ext cx="6225604" cy="304409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 descr="A close-up of a chart&#10;&#10;AI-generated content may be incorrect.">
            <a:extLst>
              <a:ext uri="{FF2B5EF4-FFF2-40B4-BE49-F238E27FC236}">
                <a16:creationId xmlns:a16="http://schemas.microsoft.com/office/drawing/2014/main" id="{004645FE-FB14-EF6B-4519-9B10BB6D0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744" y="3941794"/>
            <a:ext cx="6225604" cy="27344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A3B26-0709-24F3-96D6-13A005CBE372}"/>
              </a:ext>
            </a:extLst>
          </p:cNvPr>
          <p:cNvSpPr txBox="1"/>
          <p:nvPr/>
        </p:nvSpPr>
        <p:spPr>
          <a:xfrm>
            <a:off x="10141587" y="2096578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Combination</a:t>
            </a:r>
          </a:p>
          <a:p>
            <a:r>
              <a:rPr lang="en-US" dirty="0"/>
              <a:t>of cloud tests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FEC82-0B31-4C7F-77D3-7C116D24F761}"/>
              </a:ext>
            </a:extLst>
          </p:cNvPr>
          <p:cNvSpPr txBox="1"/>
          <p:nvPr/>
        </p:nvSpPr>
        <p:spPr>
          <a:xfrm>
            <a:off x="10076693" y="4985871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Cloud test 2</a:t>
            </a:r>
          </a:p>
          <a:p>
            <a:r>
              <a:rPr lang="en-US" dirty="0"/>
              <a:t>cloud probability</a:t>
            </a:r>
          </a:p>
        </p:txBody>
      </p:sp>
    </p:spTree>
    <p:extLst>
      <p:ext uri="{BB962C8B-B14F-4D97-AF65-F5344CB8AC3E}">
        <p14:creationId xmlns:p14="http://schemas.microsoft.com/office/powerpoint/2010/main" val="140601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E9724-D329-DFC7-CDC5-40CFC2FA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9CBB89-9F7B-E65C-EE36-DB9F48B0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46838"/>
            <a:ext cx="11160000" cy="596230"/>
          </a:xfrm>
        </p:spPr>
        <p:txBody>
          <a:bodyPr>
            <a:normAutofit fontScale="90000"/>
          </a:bodyPr>
          <a:lstStyle/>
          <a:p>
            <a:r>
              <a:rPr lang="en-US" dirty="0"/>
              <a:t>Characterization of the atmosphere – Aerosol retrieval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425EF6-EC38-8B0C-D2A9-4B7C065DA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391807"/>
            <a:ext cx="11425242" cy="21502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dirty="0"/>
              <a:t>Aerosols scatter and absorb light at wavelengths overlapping with the SIF emission spectral range </a:t>
            </a:r>
            <a:r>
              <a:rPr lang="en-US" sz="2200" dirty="0">
                <a:sym typeface="Wingdings" pitchFamily="2" charset="2"/>
              </a:rPr>
              <a:t> major source of uncertainty in the apparent reflectance</a:t>
            </a: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Two-phase process</a:t>
            </a:r>
          </a:p>
          <a:p>
            <a:r>
              <a:rPr lang="en-US" sz="2200" dirty="0"/>
              <a:t>Retrieve the aerosol optical properties using the Sentinel-3 SLSTR data with approximation error augmentation. SLSTR dual-view: no assumptions about the surface reflectance amplitude</a:t>
            </a:r>
          </a:p>
          <a:p>
            <a:r>
              <a:rPr lang="en-US" sz="2200" dirty="0"/>
              <a:t>For the SIF retrieval, fine-tune mainly the asymmetry (HG) of the aerosol particles using the FLEX FLORIS data at the O</a:t>
            </a:r>
            <a:r>
              <a:rPr lang="en-US" sz="2200" baseline="-25000" dirty="0"/>
              <a:t>2</a:t>
            </a:r>
            <a:r>
              <a:rPr lang="en-US" sz="2200" dirty="0"/>
              <a:t>A band. </a:t>
            </a:r>
            <a:r>
              <a:rPr lang="en-US" sz="2200" i="1" dirty="0"/>
              <a:t>Method</a:t>
            </a:r>
            <a:r>
              <a:rPr lang="en-US" sz="2200" dirty="0"/>
              <a:t>: minimize spectral distortions caused by errors in the retrieved aerosol at the absorption band</a:t>
            </a:r>
            <a:endParaRPr lang="fi-FI" sz="22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3B6F81A-08FD-0D72-96EF-3B41EBD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5</a:t>
            </a:fld>
            <a:endParaRPr lang="fi-FI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26121B-84FD-E51D-AC49-2F0DF938CDBC}"/>
              </a:ext>
            </a:extLst>
          </p:cNvPr>
          <p:cNvGrpSpPr/>
          <p:nvPr/>
        </p:nvGrpSpPr>
        <p:grpSpPr>
          <a:xfrm>
            <a:off x="2250756" y="3542018"/>
            <a:ext cx="8249707" cy="2756749"/>
            <a:chOff x="1818956" y="3542018"/>
            <a:chExt cx="8249707" cy="275674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AD812B6-1755-AE0C-00A2-A295F5FEBAF2}"/>
                </a:ext>
              </a:extLst>
            </p:cNvPr>
            <p:cNvSpPr/>
            <p:nvPr/>
          </p:nvSpPr>
          <p:spPr>
            <a:xfrm>
              <a:off x="1818956" y="3868127"/>
              <a:ext cx="2612570" cy="2110916"/>
            </a:xfrm>
            <a:prstGeom prst="roundRect">
              <a:avLst/>
            </a:prstGeom>
            <a:noFill/>
            <a:ln w="76200">
              <a:solidFill>
                <a:srgbClr val="217A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5ED8B63-4DFC-DDDB-B509-DA5B9D022654}"/>
                </a:ext>
              </a:extLst>
            </p:cNvPr>
            <p:cNvSpPr/>
            <p:nvPr/>
          </p:nvSpPr>
          <p:spPr>
            <a:xfrm>
              <a:off x="6796550" y="3542018"/>
              <a:ext cx="1915783" cy="2110916"/>
            </a:xfrm>
            <a:prstGeom prst="roundRect">
              <a:avLst/>
            </a:prstGeom>
            <a:noFill/>
            <a:ln w="76200">
              <a:solidFill>
                <a:srgbClr val="217A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934FA6-08BE-00B5-D7AA-D724B895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0460" y="3621910"/>
              <a:ext cx="8168203" cy="2015063"/>
            </a:xfrm>
            <a:prstGeom prst="rect">
              <a:avLst/>
            </a:prstGeom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0706790-8AE2-61AA-EC6A-6DB632A39A8A}"/>
                </a:ext>
              </a:extLst>
            </p:cNvPr>
            <p:cNvSpPr/>
            <p:nvPr/>
          </p:nvSpPr>
          <p:spPr>
            <a:xfrm>
              <a:off x="2284966" y="5802153"/>
              <a:ext cx="1680550" cy="496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17A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SLSTR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1814071-41B3-FF07-277C-7DC78C8FE753}"/>
                </a:ext>
              </a:extLst>
            </p:cNvPr>
            <p:cNvSpPr/>
            <p:nvPr/>
          </p:nvSpPr>
          <p:spPr>
            <a:xfrm>
              <a:off x="6914166" y="5482429"/>
              <a:ext cx="1680550" cy="496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17A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FLEX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1475E4-C12D-9BD2-0150-BBB2E6BB36F5}"/>
                </a:ext>
              </a:extLst>
            </p:cNvPr>
            <p:cNvSpPr txBox="1"/>
            <p:nvPr/>
          </p:nvSpPr>
          <p:spPr>
            <a:xfrm>
              <a:off x="9005341" y="4792784"/>
              <a:ext cx="770313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22C947-310A-F3F2-1BB4-BE0E659ED690}"/>
                </a:ext>
              </a:extLst>
            </p:cNvPr>
            <p:cNvSpPr txBox="1"/>
            <p:nvPr/>
          </p:nvSpPr>
          <p:spPr>
            <a:xfrm>
              <a:off x="8984831" y="4762006"/>
              <a:ext cx="10838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Angs</a:t>
              </a:r>
              <a:r>
                <a:rPr lang="en-US" sz="1100" dirty="0"/>
                <a:t>*, HG*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058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C066B-6F33-225E-778F-D8181B7D1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54D65D-AA08-2DE0-3C89-1CE7ECCEF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46838"/>
            <a:ext cx="11160000" cy="596230"/>
          </a:xfrm>
        </p:spPr>
        <p:txBody>
          <a:bodyPr>
            <a:normAutofit fontScale="90000"/>
          </a:bodyPr>
          <a:lstStyle/>
          <a:p>
            <a:r>
              <a:rPr lang="en-US" dirty="0"/>
              <a:t>Characterization of the atmosphere – Columnar water vapor retrieval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08E313-976E-30B9-4C60-05A1CA15C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625970"/>
            <a:ext cx="11425242" cy="11563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dirty="0"/>
              <a:t>The H</a:t>
            </a:r>
            <a:r>
              <a:rPr lang="en-US" sz="2200" baseline="-25000" dirty="0"/>
              <a:t>2</a:t>
            </a:r>
            <a:r>
              <a:rPr lang="en-US" sz="2200" dirty="0"/>
              <a:t>O vapor retrieval strategy using Sentinel-3 OLCI data</a:t>
            </a:r>
            <a:r>
              <a:rPr lang="en-US" sz="2200" b="1" dirty="0"/>
              <a:t>. </a:t>
            </a:r>
            <a:r>
              <a:rPr lang="en-US" sz="2200" dirty="0"/>
              <a:t>Implemented strategy based on a differential absorption technique with solver options:</a:t>
            </a:r>
          </a:p>
          <a:p>
            <a:r>
              <a:rPr lang="en-US" sz="2200" dirty="0"/>
              <a:t>Function evaluation – Fast</a:t>
            </a:r>
          </a:p>
          <a:p>
            <a:r>
              <a:rPr lang="en-US" sz="2200" dirty="0"/>
              <a:t>MAP solution – Provides contribution to the </a:t>
            </a:r>
            <a:r>
              <a:rPr lang="en-US" sz="2200"/>
              <a:t>full atmospheric </a:t>
            </a:r>
            <a:r>
              <a:rPr lang="en-US" sz="2200" dirty="0"/>
              <a:t>uncertainty covariance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842F289-5021-415A-4AC2-7A0355EB5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6</a:t>
            </a:fld>
            <a:endParaRPr lang="fi-FI"/>
          </a:p>
        </p:txBody>
      </p:sp>
      <p:pic>
        <p:nvPicPr>
          <p:cNvPr id="5" name="Picture 4" descr="A graph with numbers and symbols&#10;&#10;Description automatically generated">
            <a:extLst>
              <a:ext uri="{FF2B5EF4-FFF2-40B4-BE49-F238E27FC236}">
                <a16:creationId xmlns:a16="http://schemas.microsoft.com/office/drawing/2014/main" id="{E5F09AF4-2F2D-E9FB-5929-3836E814C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85" y="2950604"/>
            <a:ext cx="5270509" cy="3222871"/>
          </a:xfrm>
          <a:prstGeom prst="rect">
            <a:avLst/>
          </a:prstGeom>
        </p:spPr>
      </p:pic>
      <p:pic>
        <p:nvPicPr>
          <p:cNvPr id="6" name="Picture 5" descr="A graph with black dots&#10;&#10;Description automatically generated">
            <a:extLst>
              <a:ext uri="{FF2B5EF4-FFF2-40B4-BE49-F238E27FC236}">
                <a16:creationId xmlns:a16="http://schemas.microsoft.com/office/drawing/2014/main" id="{FC399819-9C7F-676E-4CC2-C106126EE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269" y="2879938"/>
            <a:ext cx="3683878" cy="3195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5904EE-1F43-C58A-00F8-AB8AC7DAF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104" y="6153322"/>
            <a:ext cx="2255817" cy="4578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4C36EF-0502-63BF-F9B7-04A222106246}"/>
              </a:ext>
            </a:extLst>
          </p:cNvPr>
          <p:cNvSpPr/>
          <p:nvPr/>
        </p:nvSpPr>
        <p:spPr>
          <a:xfrm>
            <a:off x="7120890" y="3436204"/>
            <a:ext cx="1314450" cy="335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78E248-8A33-B129-B7D2-753FE9888EB1}"/>
              </a:ext>
            </a:extLst>
          </p:cNvPr>
          <p:cNvSpPr txBox="1"/>
          <p:nvPr/>
        </p:nvSpPr>
        <p:spPr>
          <a:xfrm rot="16200000">
            <a:off x="5494438" y="4323983"/>
            <a:ext cx="21685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WV retrieved (g/cm</a:t>
            </a:r>
            <a:r>
              <a:rPr lang="en-US" sz="1400" baseline="30000" dirty="0"/>
              <a:t>2</a:t>
            </a:r>
            <a:r>
              <a:rPr lang="en-US" sz="1400" dirty="0"/>
              <a:t>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6A1D53-B2D8-930D-4625-EFB53FC634E6}"/>
              </a:ext>
            </a:extLst>
          </p:cNvPr>
          <p:cNvSpPr txBox="1"/>
          <p:nvPr/>
        </p:nvSpPr>
        <p:spPr>
          <a:xfrm>
            <a:off x="7436759" y="5766810"/>
            <a:ext cx="21685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WV AERONET (g/cm</a:t>
            </a:r>
            <a:r>
              <a:rPr lang="en-US" sz="1400" baseline="30000" dirty="0"/>
              <a:t>2</a:t>
            </a:r>
            <a:r>
              <a:rPr lang="en-US" sz="1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128163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5CF89-F936-A69B-5D49-88260479A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B55E6F9-47FF-8469-4066-395D40DE0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83" r="53137"/>
          <a:stretch>
            <a:fillRect/>
          </a:stretch>
        </p:blipFill>
        <p:spPr>
          <a:xfrm>
            <a:off x="3606540" y="3567807"/>
            <a:ext cx="2874256" cy="291647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D29D9C6-CE7D-C226-12BF-CA5CB0AA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46838"/>
            <a:ext cx="11160000" cy="596230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0C0E5E-9451-28E2-F79C-AC67DC009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026682"/>
            <a:ext cx="2637406" cy="25672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200" dirty="0"/>
              <a:t>Performance of the atmospheric correction module has been evaluated throughout the development process with simulated Test Data Sets</a:t>
            </a:r>
          </a:p>
          <a:p>
            <a:r>
              <a:rPr lang="en-US" sz="2200" dirty="0"/>
              <a:t>Example: simulated scene in Catalonia, Spain</a:t>
            </a:r>
            <a:endParaRPr lang="fi-FI" sz="22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3B737D2-824B-3962-F513-52CE752E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7</a:t>
            </a:fld>
            <a:endParaRPr lang="fi-FI"/>
          </a:p>
        </p:txBody>
      </p:sp>
      <p:pic>
        <p:nvPicPr>
          <p:cNvPr id="6" name="Picture 5" descr="A map of a green square with different colors&#10;&#10;AI-generated content may be incorrect.">
            <a:extLst>
              <a:ext uri="{FF2B5EF4-FFF2-40B4-BE49-F238E27FC236}">
                <a16:creationId xmlns:a16="http://schemas.microsoft.com/office/drawing/2014/main" id="{E7B37AAC-341B-1FD7-8678-D69A155D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15" t="4817" r="11343" b="6903"/>
          <a:stretch>
            <a:fillRect/>
          </a:stretch>
        </p:blipFill>
        <p:spPr>
          <a:xfrm>
            <a:off x="3769893" y="929198"/>
            <a:ext cx="2874256" cy="2337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91D2DE-F476-29CA-A3FF-94B9C5A761EA}"/>
              </a:ext>
            </a:extLst>
          </p:cNvPr>
          <p:cNvSpPr txBox="1"/>
          <p:nvPr/>
        </p:nvSpPr>
        <p:spPr>
          <a:xfrm>
            <a:off x="4271236" y="3260016"/>
            <a:ext cx="1471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Pixel classification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71B72C-F746-E7B9-1513-66980E074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621" y="762000"/>
            <a:ext cx="3556000" cy="2667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9E4CA2-1AD2-C13A-442C-2EBF01CC449F}"/>
              </a:ext>
            </a:extLst>
          </p:cNvPr>
          <p:cNvSpPr txBox="1"/>
          <p:nvPr/>
        </p:nvSpPr>
        <p:spPr>
          <a:xfrm>
            <a:off x="7031153" y="3362709"/>
            <a:ext cx="335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Columnar water vapor and aerosol evaluation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173DF3-057A-6DB3-0CEC-322CD4D0855F}"/>
              </a:ext>
            </a:extLst>
          </p:cNvPr>
          <p:cNvSpPr txBox="1"/>
          <p:nvPr/>
        </p:nvSpPr>
        <p:spPr>
          <a:xfrm>
            <a:off x="3642371" y="6355655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Apparent reflectance Mission Requirement evaluation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8FD6E3-3F0A-90DF-3978-F8ACBD7AC6B5}"/>
              </a:ext>
            </a:extLst>
          </p:cNvPr>
          <p:cNvSpPr txBox="1"/>
          <p:nvPr/>
        </p:nvSpPr>
        <p:spPr>
          <a:xfrm>
            <a:off x="6759197" y="6345780"/>
            <a:ext cx="355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Apparent reflectance uncertainty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C8E76B-E322-0531-AA05-41D91AAAF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311" y="3634648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44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3B946-CE9C-32CD-3317-64629E8D8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0ACE65-AE4F-78D9-7B31-DB64147D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46838"/>
            <a:ext cx="11160000" cy="596230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1316A9-5CB3-3D61-7B2E-06CF1DA1E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8517" y="431800"/>
            <a:ext cx="3484607" cy="36203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b="1" dirty="0"/>
              <a:t>🚀 Getting ready for launch</a:t>
            </a:r>
          </a:p>
          <a:p>
            <a:pPr marL="0" indent="0">
              <a:buNone/>
            </a:pPr>
            <a:r>
              <a:rPr lang="en-US" sz="2200" dirty="0"/>
              <a:t>The Phase I of the aerosol retrieval is being tested with SLSTR data from the currently operational Sentinel-3s</a:t>
            </a:r>
          </a:p>
          <a:p>
            <a:r>
              <a:rPr lang="en-US" sz="2200" dirty="0"/>
              <a:t>AERONET ground reference</a:t>
            </a:r>
          </a:p>
          <a:p>
            <a:r>
              <a:rPr lang="en-US" sz="2200" dirty="0"/>
              <a:t>Atmospheric correction </a:t>
            </a:r>
            <a:r>
              <a:rPr lang="en-US" sz="2200" dirty="0">
                <a:sym typeface="Wingdings" pitchFamily="2" charset="2"/>
              </a:rPr>
              <a:t> Analyze results based on surface properties</a:t>
            </a:r>
            <a:endParaRPr lang="en-US" sz="2200" dirty="0"/>
          </a:p>
          <a:p>
            <a:r>
              <a:rPr lang="en-US" sz="2200" dirty="0"/>
              <a:t>For vegetation/urban land classes, the retrieval gives generally bias-free AOD estimates</a:t>
            </a:r>
            <a:endParaRPr lang="fi-FI" sz="22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E69F2AF-E75F-BB6E-33BB-642F7651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8</a:t>
            </a:fld>
            <a:endParaRPr lang="fi-FI"/>
          </a:p>
        </p:txBody>
      </p:sp>
      <p:pic>
        <p:nvPicPr>
          <p:cNvPr id="6" name="Picture 5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07D3888F-1A86-7B53-55D1-AA96E9A1E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1080041"/>
            <a:ext cx="7772400" cy="4697917"/>
          </a:xfrm>
          <a:prstGeom prst="rect">
            <a:avLst/>
          </a:prstGeom>
        </p:spPr>
      </p:pic>
      <p:pic>
        <p:nvPicPr>
          <p:cNvPr id="8" name="Picture 7" descr="A map of the world with different colored circles&#10;&#10;AI-generated content may be incorrect.">
            <a:extLst>
              <a:ext uri="{FF2B5EF4-FFF2-40B4-BE49-F238E27FC236}">
                <a16:creationId xmlns:a16="http://schemas.microsoft.com/office/drawing/2014/main" id="{9FF19AD5-7AC5-2143-4294-27154E9C1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654" y="4289075"/>
            <a:ext cx="5436973" cy="248242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554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DB08C-F7BD-8FFC-0E84-0D213D377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E1D325-91C8-916D-241A-6C9B8745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46838"/>
            <a:ext cx="11160000" cy="596230"/>
          </a:xfrm>
        </p:spPr>
        <p:txBody>
          <a:bodyPr>
            <a:normAutofit fontScale="90000"/>
          </a:bodyPr>
          <a:lstStyle/>
          <a:p>
            <a:r>
              <a:rPr lang="en-US" dirty="0"/>
              <a:t>Contingency – Sentinel-3 data unavailable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D4B41B-FEBD-9AEA-915B-714763C24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391807"/>
            <a:ext cx="5682948" cy="4677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Contingency process</a:t>
            </a:r>
            <a:endParaRPr lang="en-US" sz="2200" b="1" dirty="0"/>
          </a:p>
          <a:p>
            <a:r>
              <a:rPr lang="en-US" sz="2200" dirty="0"/>
              <a:t>S3 </a:t>
            </a:r>
            <a:r>
              <a:rPr lang="en-US" sz="2200" b="1" dirty="0"/>
              <a:t>cloud screening </a:t>
            </a:r>
            <a:r>
              <a:rPr lang="en-US" sz="2200" dirty="0"/>
              <a:t>replaced by applying FLORIS data to some of the SLSTR cloud tests</a:t>
            </a:r>
          </a:p>
          <a:p>
            <a:r>
              <a:rPr lang="en-US" sz="2200" dirty="0"/>
              <a:t>S3 SLSTR </a:t>
            </a:r>
            <a:r>
              <a:rPr lang="en-US" sz="2200" b="1" dirty="0"/>
              <a:t>aerosol retrieval </a:t>
            </a:r>
            <a:r>
              <a:rPr lang="en-US" sz="2200" dirty="0"/>
              <a:t>replaced with CAMS forecast product (AOD, Ångström) and MACv2 global aerosol climatology (asymmetry, SSA)</a:t>
            </a:r>
          </a:p>
          <a:p>
            <a:pPr lvl="1"/>
            <a:r>
              <a:rPr lang="en-US" sz="1800" dirty="0"/>
              <a:t>Phase II aerosol retrieval with FLORIS data run as normal</a:t>
            </a:r>
          </a:p>
          <a:p>
            <a:r>
              <a:rPr lang="en-US" sz="2200" dirty="0"/>
              <a:t>S3 OLCI columnar </a:t>
            </a:r>
            <a:r>
              <a:rPr lang="en-US" sz="2200" b="1" dirty="0"/>
              <a:t>water vapor retrieval </a:t>
            </a:r>
            <a:r>
              <a:rPr lang="en-US" sz="2200" dirty="0"/>
              <a:t>replaced with CAMS forecast product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06635FA-97C8-0B59-723C-82FFC709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9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38276-0AA0-F4C4-0810-AA5205A52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212" y="973025"/>
            <a:ext cx="4442866" cy="54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99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Ilmatieteen laitos">
      <a:dk1>
        <a:srgbClr val="000000"/>
      </a:dk1>
      <a:lt1>
        <a:srgbClr val="FFFFFF"/>
      </a:lt1>
      <a:dk2>
        <a:srgbClr val="2F3092"/>
      </a:dk2>
      <a:lt2>
        <a:srgbClr val="E7E6E6"/>
      </a:lt2>
      <a:accent1>
        <a:srgbClr val="2F3092"/>
      </a:accent1>
      <a:accent2>
        <a:srgbClr val="3A66E2"/>
      </a:accent2>
      <a:accent3>
        <a:srgbClr val="02B8CE"/>
      </a:accent3>
      <a:accent4>
        <a:srgbClr val="52C1A0"/>
      </a:accent4>
      <a:accent5>
        <a:srgbClr val="000000"/>
      </a:accent5>
      <a:accent6>
        <a:srgbClr val="70AD47"/>
      </a:accent6>
      <a:hlink>
        <a:srgbClr val="3A66E2"/>
      </a:hlink>
      <a:folHlink>
        <a:srgbClr val="3A66E2"/>
      </a:folHlink>
    </a:clrScheme>
    <a:fontScheme name="Ilmatieteen laito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3" id="{7D0DD100-CB5F-724C-88F6-C214024DFA3A}" vid="{BB17C83F-F532-8E46-AF80-93DC1A45F7A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6374</TotalTime>
  <Words>892</Words>
  <Application>Microsoft Macintosh PowerPoint</Application>
  <PresentationFormat>Widescreen</PresentationFormat>
  <Paragraphs>132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Cambria Math</vt:lpstr>
      <vt:lpstr>Courier New</vt:lpstr>
      <vt:lpstr>Wingdings</vt:lpstr>
      <vt:lpstr>Office-teema</vt:lpstr>
      <vt:lpstr>The Atmospheric Correction Processor of the FLEX Sentinel-3 Tandem Space Mission</vt:lpstr>
      <vt:lpstr>Purpose of the Processor</vt:lpstr>
      <vt:lpstr>Purpose of the Processor</vt:lpstr>
      <vt:lpstr>Cloud screening</vt:lpstr>
      <vt:lpstr>Characterization of the atmosphere – Aerosol retrieval</vt:lpstr>
      <vt:lpstr>Characterization of the atmosphere – Columnar water vapor retrieval</vt:lpstr>
      <vt:lpstr>Performance Evaluation</vt:lpstr>
      <vt:lpstr>Performance Evaluation</vt:lpstr>
      <vt:lpstr>Contingency – Sentinel-3 data unavailable</vt:lpstr>
      <vt:lpstr>Summary</vt:lpstr>
      <vt:lpstr>PowerPoint Presentation</vt:lpstr>
      <vt:lpstr>Characterization of the atmosphere – Aerosol retrieval</vt:lpstr>
      <vt:lpstr>Atmospheric inversion – Apparent reflectance + error covariance/uncertainties</vt:lpstr>
      <vt:lpstr>Atmospheric inversion – Apparent reflectance uncertainties</vt:lpstr>
      <vt:lpstr>PowerPoint Presentation</vt:lpstr>
      <vt:lpstr>Atmospheric correction on tower-based measurements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Kolmonen Pekka (FMI)</dc:creator>
  <cp:lastModifiedBy>Kolmonen Pekka (FMI)</cp:lastModifiedBy>
  <cp:revision>46</cp:revision>
  <dcterms:created xsi:type="dcterms:W3CDTF">2025-06-10T06:38:55Z</dcterms:created>
  <dcterms:modified xsi:type="dcterms:W3CDTF">2026-03-02T07:16:40Z</dcterms:modified>
</cp:coreProperties>
</file>