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225338" cy="6858000"/>
  <p:notesSz cx="7023100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gGb9f8tXcxBsHcW2YvQRP+3Xaw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600"/>
    <a:srgbClr val="6F9EED"/>
    <a:srgbClr val="980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26FC788-0610-4448-933D-E79AD44E17F9}">
  <a:tblStyle styleId="{926FC788-0610-4448-933D-E79AD44E17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68A8C4B-5DEF-41AE-A7BC-66D064B8CA97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8ACB9F1-B3DF-4BD8-9DD6-338BD12B34BB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87" y="62"/>
      </p:cViewPr>
      <p:guideLst>
        <p:guide orient="horz" pos="2160"/>
        <p:guide pos="38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4663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95738" y="0"/>
            <a:ext cx="3014662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4025" y="693738"/>
            <a:ext cx="617696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t" anchorCtr="0">
            <a:noAutofit/>
          </a:bodyPr>
          <a:lstStyle>
            <a:lvl1pPr marL="457200" marR="0" lvl="0" indent="-228600" algn="l" rtl="0">
              <a:spcBef>
                <a:spcPts val="481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81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1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81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81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70950"/>
            <a:ext cx="3014663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95738" y="8870950"/>
            <a:ext cx="301466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‹Nº›</a:t>
            </a:fld>
            <a:endParaRPr sz="11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93738"/>
            <a:ext cx="617696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7" name="Google Shape;47;p1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:notes"/>
          <p:cNvSpPr txBox="1">
            <a:spLocks noGrp="1"/>
          </p:cNvSpPr>
          <p:nvPr>
            <p:ph type="sldNum" idx="12"/>
          </p:nvPr>
        </p:nvSpPr>
        <p:spPr>
          <a:xfrm>
            <a:off x="3995738" y="8870950"/>
            <a:ext cx="301466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c898030b9c_0_106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800" cy="41592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481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3c898030b9c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93738"/>
            <a:ext cx="617696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c8616d58db_0_17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800" cy="41592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481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3c8616d58d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93738"/>
            <a:ext cx="617696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c898030b9c_0_138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800" cy="41592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481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3c898030b9c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93738"/>
            <a:ext cx="617696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c898030b9c_0_152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800" cy="41592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481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3c898030b9c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93738"/>
            <a:ext cx="617696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c898030b9c_0_116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800" cy="41592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481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3c898030b9c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93738"/>
            <a:ext cx="617696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c898030b9c_0_47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800" cy="41592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481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3c898030b9c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93738"/>
            <a:ext cx="617696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c898030b9c_0_56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800" cy="41592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481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3c898030b9c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93738"/>
            <a:ext cx="617696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481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93738"/>
            <a:ext cx="617696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c8616d58db_0_7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800" cy="41592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481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3c8616d58d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93738"/>
            <a:ext cx="617696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c898030b9c_0_12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800" cy="41592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481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3c898030b9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93738"/>
            <a:ext cx="617696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c8616d58db_0_31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800" cy="41592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481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3c8616d58d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93738"/>
            <a:ext cx="617696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c898030b9c_0_38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800" cy="41592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481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3c898030b9c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93738"/>
            <a:ext cx="617696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c898030b9c_0_77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800" cy="41592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481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3c898030b9c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93738"/>
            <a:ext cx="617696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c898030b9c_0_62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800" cy="41592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481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3c898030b9c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93738"/>
            <a:ext cx="617696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c898030b9c_0_70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800" cy="41592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481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3c898030b9c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93738"/>
            <a:ext cx="617696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">
  <p:cSld name="Title p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118596" y="5770081"/>
            <a:ext cx="10627380" cy="381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19000"/>
              </a:lnSpc>
              <a:spcBef>
                <a:spcPts val="347"/>
              </a:spcBef>
              <a:spcAft>
                <a:spcPts val="0"/>
              </a:spcAft>
              <a:buSzPts val="1736"/>
              <a:buFont typeface="Verdana"/>
              <a:buNone/>
              <a:defRPr sz="1736"/>
            </a:lvl1pPr>
            <a:lvl2pPr lvl="1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lvl="6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lvl="7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lvl="8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118596" y="4888314"/>
            <a:ext cx="118656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/>
          <p:nvPr/>
        </p:nvSpPr>
        <p:spPr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72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5" name="Google Shape;25;p4"/>
          <p:cNvCxnSpPr/>
          <p:nvPr/>
        </p:nvCxnSpPr>
        <p:spPr>
          <a:xfrm>
            <a:off x="222041" y="6422971"/>
            <a:ext cx="11768092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" name="Google Shape;26;p4"/>
          <p:cNvCxnSpPr/>
          <p:nvPr/>
        </p:nvCxnSpPr>
        <p:spPr>
          <a:xfrm>
            <a:off x="65182" y="4756228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4"/>
          <p:cNvSpPr txBox="1"/>
          <p:nvPr/>
        </p:nvSpPr>
        <p:spPr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8" name="Google Shape;28;p4"/>
          <p:cNvSpPr txBox="1"/>
          <p:nvPr/>
        </p:nvSpPr>
        <p:spPr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0" name="Google Shape;30;p4"/>
          <p:cNvSpPr txBox="1"/>
          <p:nvPr/>
        </p:nvSpPr>
        <p:spPr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ESA UNCLASSIFIED - For ESA Official Use Only</a:t>
            </a:r>
            <a:endParaRPr/>
          </a:p>
        </p:txBody>
      </p:sp>
      <p:sp>
        <p:nvSpPr>
          <p:cNvPr id="31" name="Google Shape;31;p4"/>
          <p:cNvSpPr txBox="1"/>
          <p:nvPr/>
        </p:nvSpPr>
        <p:spPr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42800" y="6584400"/>
            <a:ext cx="1641396" cy="10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6457664"/>
            <a:ext cx="10159937" cy="43072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/>
        </p:nvSpPr>
        <p:spPr>
          <a:xfrm>
            <a:off x="1019573" y="728273"/>
            <a:ext cx="9859618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</a:pPr>
            <a:r>
              <a:rPr lang="en-GB"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FLEX-Fluorescence 2026 Workshop</a:t>
            </a:r>
            <a:br>
              <a:rPr lang="en-GB"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GB"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03 – 06 March |</a:t>
            </a:r>
            <a:r>
              <a:rPr lang="en-GB" sz="2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Bonn University, Germany </a:t>
            </a:r>
            <a:endParaRPr sz="28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page 2">
  <p:cSld name="Presentation page 2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216000" y="244501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219600" y="1107477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page">
  <p:cSld name="Presentation pag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225338" cy="1008464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216000" y="244501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92635" y="1096443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43" name="Google Shape;4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" name="Google Shape;44;p6"/>
          <p:cNvCxnSpPr/>
          <p:nvPr/>
        </p:nvCxnSpPr>
        <p:spPr>
          <a:xfrm>
            <a:off x="216000" y="6473118"/>
            <a:ext cx="11736000" cy="0"/>
          </a:xfrm>
          <a:prstGeom prst="straightConnector1">
            <a:avLst/>
          </a:prstGeom>
          <a:noFill/>
          <a:ln w="9525" cap="flat" cmpd="sng">
            <a:solidFill>
              <a:srgbClr val="003249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225338" cy="100846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 txBox="1"/>
          <p:nvPr/>
        </p:nvSpPr>
        <p:spPr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72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16000" y="244501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190800" y="1158441"/>
            <a:ext cx="11813134" cy="525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/>
          <p:nvPr/>
        </p:nvSpPr>
        <p:spPr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72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5;p3"/>
          <p:cNvSpPr txBox="1"/>
          <p:nvPr/>
        </p:nvSpPr>
        <p:spPr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" name="Google Shape;16;p3"/>
          <p:cNvSpPr txBox="1"/>
          <p:nvPr/>
        </p:nvSpPr>
        <p:spPr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lang="en-GB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" y="6457517"/>
            <a:ext cx="10159937" cy="430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3"/>
          <p:cNvCxnSpPr/>
          <p:nvPr/>
        </p:nvCxnSpPr>
        <p:spPr>
          <a:xfrm>
            <a:off x="216000" y="6473118"/>
            <a:ext cx="11736000" cy="0"/>
          </a:xfrm>
          <a:prstGeom prst="straightConnector1">
            <a:avLst/>
          </a:prstGeom>
          <a:noFill/>
          <a:ln w="9525" cap="flat" cmpd="sng">
            <a:solidFill>
              <a:srgbClr val="003249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"/>
          <p:cNvSpPr txBox="1"/>
          <p:nvPr/>
        </p:nvSpPr>
        <p:spPr>
          <a:xfrm>
            <a:off x="126000" y="4871836"/>
            <a:ext cx="11913401" cy="70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00" tIns="44100" rIns="88200" bIns="441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chemeClr val="lt1"/>
                </a:solidFill>
              </a:rPr>
              <a:t>FLEX mission products and validation status</a:t>
            </a:r>
            <a:endParaRPr/>
          </a:p>
        </p:txBody>
      </p:sp>
      <p:sp>
        <p:nvSpPr>
          <p:cNvPr id="51" name="Google Shape;51;p1"/>
          <p:cNvSpPr txBox="1"/>
          <p:nvPr/>
        </p:nvSpPr>
        <p:spPr>
          <a:xfrm>
            <a:off x="6915706" y="5224144"/>
            <a:ext cx="512369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2" name="Google Shape;52;p1"/>
          <p:cNvSpPr txBox="1"/>
          <p:nvPr/>
        </p:nvSpPr>
        <p:spPr>
          <a:xfrm>
            <a:off x="6915681" y="5885467"/>
            <a:ext cx="51237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3" name="Google Shape;53;p1"/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"/>
          <p:cNvSpPr txBox="1"/>
          <p:nvPr/>
        </p:nvSpPr>
        <p:spPr>
          <a:xfrm>
            <a:off x="126877" y="5504446"/>
            <a:ext cx="119133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00" tIns="44100" rIns="88200" bIns="4410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</a:rPr>
              <a:t>Jorge Vicent Servera</a:t>
            </a:r>
            <a:r>
              <a:rPr lang="en-GB" sz="1800">
                <a:solidFill>
                  <a:schemeClr val="lt1"/>
                </a:solidFill>
              </a:rPr>
              <a:t>, Theo Paccoud, Pekka Kolmonen, Neus Sabater Medina, Sergio Cogliati, Pietro Chierichetti, Christiaan van der Tol, Gwennael Matot, Roberto Colombo, Brice Mora, Marco Celesti, Marin Tudoroiu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c898030b9c_0_106"/>
          <p:cNvSpPr txBox="1">
            <a:spLocks noGrp="1"/>
          </p:cNvSpPr>
          <p:nvPr>
            <p:ph type="title"/>
          </p:nvPr>
        </p:nvSpPr>
        <p:spPr>
          <a:xfrm>
            <a:off x="216000" y="244501"/>
            <a:ext cx="10108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Level-2 (L2) products overview</a:t>
            </a:r>
            <a:endParaRPr/>
          </a:p>
        </p:txBody>
      </p:sp>
      <p:graphicFrame>
        <p:nvGraphicFramePr>
          <p:cNvPr id="140" name="Google Shape;140;g3c898030b9c_0_106"/>
          <p:cNvGraphicFramePr/>
          <p:nvPr>
            <p:extLst>
              <p:ext uri="{D42A27DB-BD31-4B8C-83A1-F6EECF244321}">
                <p14:modId xmlns:p14="http://schemas.microsoft.com/office/powerpoint/2010/main" val="2424928066"/>
              </p:ext>
            </p:extLst>
          </p:nvPr>
        </p:nvGraphicFramePr>
        <p:xfrm>
          <a:off x="264675" y="1170860"/>
          <a:ext cx="11697600" cy="4325493"/>
        </p:xfrm>
        <a:graphic>
          <a:graphicData uri="http://schemas.openxmlformats.org/drawingml/2006/table">
            <a:tbl>
              <a:tblPr>
                <a:noFill/>
                <a:tableStyleId>{B8ACB9F1-B3DF-4BD8-9DD6-338BD12B34BB}</a:tableStyleId>
              </a:tblPr>
              <a:tblGrid>
                <a:gridCol w="1169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chemeClr val="dk1"/>
                          </a:solidFill>
                        </a:rPr>
                        <a:t>Level-1C product (L2_vegetation)                                                                                                     </a:t>
                      </a:r>
                      <a:r>
                        <a:rPr lang="en-GB" sz="1600" b="1" dirty="0">
                          <a:solidFill>
                            <a:schemeClr val="lt1"/>
                          </a:solidFill>
                        </a:rPr>
                        <a:t>(C. van der Tol)</a:t>
                      </a:r>
                      <a:endParaRPr sz="1800" b="1" dirty="0">
                        <a:solidFill>
                          <a:schemeClr val="dk1"/>
                        </a:solidFill>
                      </a:endParaRPr>
                    </a:p>
                  </a:txBody>
                  <a:tcPr marL="63500" marR="63500" marT="63500" marB="6350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3249"/>
                          </a:solidFill>
                        </a:rPr>
                        <a:t>Biophysical parameters: LCC, LCCAR, LAI, FAPAR</a:t>
                      </a:r>
                      <a:endParaRPr sz="1800">
                        <a:solidFill>
                          <a:srgbClr val="003249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3249"/>
                          </a:solidFill>
                        </a:rPr>
                        <a:t>Photosynthetic Active Radiation Absorbed by Chlorophyll</a:t>
                      </a:r>
                      <a:endParaRPr sz="1800" b="1">
                        <a:solidFill>
                          <a:srgbClr val="003249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3249"/>
                          </a:solidFill>
                        </a:rPr>
                        <a:t>Fraction of Absorbed Photosynthetic Active Radiation by Chlorophyll (FAPAR_Chl)</a:t>
                      </a:r>
                      <a:endParaRPr sz="1800" b="1">
                        <a:solidFill>
                          <a:srgbClr val="003249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3249"/>
                          </a:solidFill>
                        </a:rPr>
                        <a:t>Reversible energy dissipation (RED) </a:t>
                      </a:r>
                      <a:r>
                        <a:rPr lang="en-GB" sz="1800">
                          <a:solidFill>
                            <a:srgbClr val="003249"/>
                          </a:solidFill>
                        </a:rPr>
                        <a:t>expressed as the unnormalized portion of the photon flux of APAR_Chl </a:t>
                      </a:r>
                      <a:r>
                        <a:rPr lang="en-GB" sz="1600">
                          <a:solidFill>
                            <a:srgbClr val="003249"/>
                          </a:solidFill>
                        </a:rPr>
                        <a:t>(μmol m-2 s-1)</a:t>
                      </a:r>
                      <a:endParaRPr sz="1600" b="1">
                        <a:solidFill>
                          <a:srgbClr val="003249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3249"/>
                          </a:solidFill>
                        </a:rPr>
                        <a:t>Fluorescence Quantum Efficiency (FQE)</a:t>
                      </a:r>
                      <a:r>
                        <a:rPr lang="en-GB" sz="1800">
                          <a:solidFill>
                            <a:srgbClr val="003249"/>
                          </a:solidFill>
                        </a:rPr>
                        <a:t> dimensionless ratio of SIF_photons over APAR_Chl_photons</a:t>
                      </a:r>
                      <a:endParaRPr sz="1800">
                        <a:solidFill>
                          <a:srgbClr val="003249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3249"/>
                          </a:solidFill>
                        </a:rPr>
                        <a:t>Electron Transport Rate (ETR)</a:t>
                      </a:r>
                      <a:r>
                        <a:rPr lang="en-GB" sz="1800">
                          <a:solidFill>
                            <a:srgbClr val="003249"/>
                          </a:solidFill>
                        </a:rPr>
                        <a:t> through PSII, expressed as a molar flux density per unit of land surface</a:t>
                      </a:r>
                      <a:endParaRPr sz="1800">
                        <a:solidFill>
                          <a:srgbClr val="003249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3249"/>
                          </a:solidFill>
                        </a:rPr>
                        <a:t>Escape probability (fesc)</a:t>
                      </a:r>
                      <a:r>
                        <a:rPr lang="en-GB" sz="1800">
                          <a:solidFill>
                            <a:srgbClr val="003249"/>
                          </a:solidFill>
                        </a:rPr>
                        <a:t> is the probability </a:t>
                      </a:r>
                      <a:r>
                        <a:rPr lang="en-GB" sz="1600">
                          <a:solidFill>
                            <a:srgbClr val="003249"/>
                          </a:solidFill>
                        </a:rPr>
                        <a:t>(</a:t>
                      </a:r>
                      <a:r>
                        <a:rPr lang="en-GB" sz="1600">
                          <a:solidFill>
                            <a:schemeClr val="dk1"/>
                          </a:solidFill>
                        </a:rPr>
                        <a:t>in sensor direction times pi</a:t>
                      </a:r>
                      <a:r>
                        <a:rPr lang="en-GB" sz="1600">
                          <a:solidFill>
                            <a:srgbClr val="003249"/>
                          </a:solidFill>
                        </a:rPr>
                        <a:t>)</a:t>
                      </a:r>
                      <a:r>
                        <a:rPr lang="en-GB" sz="1800">
                          <a:solidFill>
                            <a:srgbClr val="003249"/>
                          </a:solidFill>
                        </a:rPr>
                        <a:t> that a SIF photon escapes the leaf and vegetation canopy towards the sensor. Provided in the same wavelengths as the SIF spectrum</a:t>
                      </a:r>
                      <a:endParaRPr sz="1800">
                        <a:solidFill>
                          <a:srgbClr val="003249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003249"/>
                          </a:solidFill>
                        </a:rPr>
                        <a:t>PSI relative contribution</a:t>
                      </a:r>
                      <a:endParaRPr sz="1800" dirty="0">
                        <a:solidFill>
                          <a:srgbClr val="003249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c8616d58db_0_17"/>
          <p:cNvSpPr txBox="1">
            <a:spLocks noGrp="1"/>
          </p:cNvSpPr>
          <p:nvPr>
            <p:ph type="title"/>
          </p:nvPr>
        </p:nvSpPr>
        <p:spPr>
          <a:xfrm>
            <a:off x="216000" y="244501"/>
            <a:ext cx="10108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Validation results</a:t>
            </a:r>
            <a:endParaRPr/>
          </a:p>
        </p:txBody>
      </p:sp>
      <p:sp>
        <p:nvSpPr>
          <p:cNvPr id="146" name="Google Shape;146;g3c8616d58db_0_17"/>
          <p:cNvSpPr txBox="1">
            <a:spLocks noGrp="1"/>
          </p:cNvSpPr>
          <p:nvPr>
            <p:ph type="body" idx="1"/>
          </p:nvPr>
        </p:nvSpPr>
        <p:spPr>
          <a:xfrm>
            <a:off x="219600" y="1107477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3249"/>
              </a:buClr>
              <a:buSzPts val="1800"/>
              <a:buChar char="●"/>
            </a:pPr>
            <a:r>
              <a:rPr lang="en-GB">
                <a:solidFill>
                  <a:srgbClr val="003249"/>
                </a:solidFill>
              </a:rPr>
              <a:t>L2 prototype (L2PP v3.0) has been validated within an E2ES framework</a:t>
            </a:r>
            <a:endParaRPr>
              <a:solidFill>
                <a:srgbClr val="00324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3249"/>
              </a:buClr>
              <a:buSzPts val="1800"/>
              <a:buChar char="●"/>
            </a:pPr>
            <a:r>
              <a:rPr lang="en-GB">
                <a:solidFill>
                  <a:srgbClr val="003249"/>
                </a:solidFill>
              </a:rPr>
              <a:t>Several test datasets of synthetic simulation allowed us testing performance under various instrument configurations, atmospheric conditions, surface variability, and topography.</a:t>
            </a:r>
            <a:endParaRPr>
              <a:solidFill>
                <a:srgbClr val="00324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3249"/>
              </a:buClr>
              <a:buSzPts val="1800"/>
              <a:buChar char="●"/>
            </a:pPr>
            <a:r>
              <a:rPr lang="en-GB">
                <a:solidFill>
                  <a:srgbClr val="003249"/>
                </a:solidFill>
              </a:rPr>
              <a:t>Results are fully described in the RPER v3.0. Further insight is given in the </a:t>
            </a:r>
            <a:r>
              <a:rPr lang="en-GB" b="1">
                <a:solidFill>
                  <a:srgbClr val="003249"/>
                </a:solidFill>
              </a:rPr>
              <a:t>next session</a:t>
            </a:r>
            <a:r>
              <a:rPr lang="en-GB">
                <a:solidFill>
                  <a:srgbClr val="003249"/>
                </a:solidFill>
              </a:rPr>
              <a:t> presentations</a:t>
            </a:r>
            <a:endParaRPr>
              <a:solidFill>
                <a:srgbClr val="003249"/>
              </a:solidFill>
            </a:endParaRPr>
          </a:p>
        </p:txBody>
      </p:sp>
      <p:graphicFrame>
        <p:nvGraphicFramePr>
          <p:cNvPr id="147" name="Google Shape;147;g3c8616d58db_0_17"/>
          <p:cNvGraphicFramePr/>
          <p:nvPr>
            <p:extLst>
              <p:ext uri="{D42A27DB-BD31-4B8C-83A1-F6EECF244321}">
                <p14:modId xmlns:p14="http://schemas.microsoft.com/office/powerpoint/2010/main" val="228983160"/>
              </p:ext>
            </p:extLst>
          </p:nvPr>
        </p:nvGraphicFramePr>
        <p:xfrm>
          <a:off x="216000" y="2595125"/>
          <a:ext cx="11764800" cy="3383280"/>
        </p:xfrm>
        <a:graphic>
          <a:graphicData uri="http://schemas.openxmlformats.org/drawingml/2006/table">
            <a:tbl>
              <a:tblPr bandRow="1" bandCol="1">
                <a:noFill/>
                <a:tableStyleId>{068A8C4B-5DEF-41AE-A7BC-66D064B8CA97}</a:tableStyleId>
              </a:tblPr>
              <a:tblGrid>
                <a:gridCol w="2027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9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97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306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8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800" b="1">
                          <a:solidFill>
                            <a:schemeClr val="lt1"/>
                          </a:solidFill>
                        </a:rPr>
                        <a:t>Variable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2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800" b="1">
                          <a:solidFill>
                            <a:schemeClr val="lt1"/>
                          </a:solidFill>
                        </a:rPr>
                        <a:t>Requirement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0" marB="0">
                    <a:lnL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2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chemeClr val="lt1"/>
                          </a:solidFill>
                        </a:rPr>
                        <a:t>Result</a:t>
                      </a:r>
                      <a:endParaRPr sz="1800" b="1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2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chemeClr val="lt1"/>
                          </a:solidFill>
                        </a:rPr>
                        <a:t>Comments</a:t>
                      </a:r>
                      <a:endParaRPr sz="1800" b="1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2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525">
                <a:tc rowSpan="2"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dirty="0">
                          <a:solidFill>
                            <a:srgbClr val="003249"/>
                          </a:solidFill>
                        </a:rPr>
                        <a:t>App. reflectance</a:t>
                      </a:r>
                      <a:endParaRPr sz="1700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700">
                          <a:solidFill>
                            <a:srgbClr val="003249"/>
                          </a:solidFill>
                        </a:rPr>
                        <a:t>Systematic: 0.01</a:t>
                      </a:r>
                      <a:endParaRPr sz="1700" u="none" strike="noStrike" cap="none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dirty="0">
                          <a:solidFill>
                            <a:srgbClr val="003249"/>
                          </a:solidFill>
                        </a:rPr>
                        <a:t>0.0005 to 0.01 </a:t>
                      </a:r>
                      <a:r>
                        <a:rPr lang="en-GB" sz="1700" b="1" dirty="0">
                          <a:solidFill>
                            <a:schemeClr val="accent1"/>
                          </a:solidFill>
                        </a:rPr>
                        <a:t>✅</a:t>
                      </a:r>
                      <a:endParaRPr sz="1700" b="1" u="none" strike="noStrike" cap="none" dirty="0">
                        <a:solidFill>
                          <a:schemeClr val="accent1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003249"/>
                          </a:solidFill>
                        </a:rPr>
                        <a:t>Direct propagation from L1B abs. calibration bias (3.5%)</a:t>
                      </a:r>
                      <a:endParaRPr sz="170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5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700" dirty="0">
                          <a:solidFill>
                            <a:srgbClr val="003249"/>
                          </a:solidFill>
                        </a:rPr>
                        <a:t>Random: 0.002</a:t>
                      </a:r>
                      <a:endParaRPr sz="1700" baseline="30000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dirty="0">
                          <a:solidFill>
                            <a:srgbClr val="003249"/>
                          </a:solidFill>
                        </a:rPr>
                        <a:t>8e-4 to 0.01 </a:t>
                      </a:r>
                      <a:r>
                        <a:rPr lang="en-GB" sz="1700" dirty="0">
                          <a:solidFill>
                            <a:schemeClr val="accent2"/>
                          </a:solidFill>
                        </a:rPr>
                        <a:t>❌</a:t>
                      </a:r>
                      <a:endParaRPr sz="1700" dirty="0">
                        <a:solidFill>
                          <a:schemeClr val="accent2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003249"/>
                          </a:solidFill>
                        </a:rPr>
                        <a:t>Any minor noise makes the requirement unreachable</a:t>
                      </a:r>
                      <a:endParaRPr sz="170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525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dirty="0">
                          <a:solidFill>
                            <a:srgbClr val="003249"/>
                          </a:solidFill>
                        </a:rPr>
                        <a:t>Solar irradiance</a:t>
                      </a:r>
                      <a:endParaRPr sz="17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dirty="0">
                          <a:solidFill>
                            <a:srgbClr val="003249"/>
                          </a:solidFill>
                        </a:rPr>
                        <a:t>5% to 10%</a:t>
                      </a:r>
                      <a:endParaRPr sz="1700" baseline="30000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dirty="0">
                          <a:solidFill>
                            <a:srgbClr val="003249"/>
                          </a:solidFill>
                        </a:rPr>
                        <a:t>&lt;1.5% </a:t>
                      </a:r>
                      <a:r>
                        <a:rPr lang="en-GB" sz="1700" b="1" dirty="0">
                          <a:solidFill>
                            <a:schemeClr val="accent1"/>
                          </a:solidFill>
                        </a:rPr>
                        <a:t>✅</a:t>
                      </a:r>
                      <a:endParaRPr sz="1700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525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dirty="0">
                          <a:solidFill>
                            <a:srgbClr val="003249"/>
                          </a:solidFill>
                        </a:rPr>
                        <a:t>SIF at O2</a:t>
                      </a:r>
                      <a:endParaRPr sz="1700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dirty="0">
                          <a:solidFill>
                            <a:srgbClr val="003249"/>
                          </a:solidFill>
                        </a:rPr>
                        <a:t>0.2 </a:t>
                      </a:r>
                      <a:r>
                        <a:rPr lang="en-GB" sz="1700" dirty="0" err="1">
                          <a:solidFill>
                            <a:srgbClr val="003249"/>
                          </a:solidFill>
                        </a:rPr>
                        <a:t>mW</a:t>
                      </a:r>
                      <a:r>
                        <a:rPr lang="en-GB" sz="1700" dirty="0">
                          <a:solidFill>
                            <a:srgbClr val="003249"/>
                          </a:solidFill>
                        </a:rPr>
                        <a:t>/m2/</a:t>
                      </a:r>
                      <a:r>
                        <a:rPr lang="en-GB" sz="1700" dirty="0" err="1">
                          <a:solidFill>
                            <a:srgbClr val="003249"/>
                          </a:solidFill>
                        </a:rPr>
                        <a:t>sr</a:t>
                      </a:r>
                      <a:r>
                        <a:rPr lang="en-GB" sz="1700" dirty="0">
                          <a:solidFill>
                            <a:srgbClr val="003249"/>
                          </a:solidFill>
                        </a:rPr>
                        <a:t>/nm </a:t>
                      </a:r>
                      <a:r>
                        <a:rPr lang="en-GB" sz="1400" dirty="0">
                          <a:solidFill>
                            <a:srgbClr val="003249"/>
                          </a:solidFill>
                        </a:rPr>
                        <a:t>(if SIF&lt;2mW/m2/</a:t>
                      </a:r>
                      <a:r>
                        <a:rPr lang="en-GB" sz="1400" dirty="0" err="1">
                          <a:solidFill>
                            <a:srgbClr val="003249"/>
                          </a:solidFill>
                        </a:rPr>
                        <a:t>sr</a:t>
                      </a:r>
                      <a:r>
                        <a:rPr lang="en-GB" sz="1400" dirty="0">
                          <a:solidFill>
                            <a:srgbClr val="003249"/>
                          </a:solidFill>
                        </a:rPr>
                        <a:t>/nm) </a:t>
                      </a:r>
                      <a:r>
                        <a:rPr lang="en-GB" sz="1700" dirty="0">
                          <a:solidFill>
                            <a:srgbClr val="003249"/>
                          </a:solidFill>
                        </a:rPr>
                        <a:t>or 10%</a:t>
                      </a:r>
                      <a:endParaRPr sz="1700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b="1" dirty="0">
                          <a:solidFill>
                            <a:srgbClr val="003249"/>
                          </a:solidFill>
                        </a:rPr>
                        <a:t>O2-B</a:t>
                      </a:r>
                      <a:r>
                        <a:rPr lang="en-GB" sz="1700" dirty="0">
                          <a:solidFill>
                            <a:srgbClr val="003249"/>
                          </a:solidFill>
                        </a:rPr>
                        <a:t>: 0.1 to 0.4 </a:t>
                      </a:r>
                      <a:r>
                        <a:rPr lang="en-GB" sz="1700" dirty="0" err="1">
                          <a:solidFill>
                            <a:srgbClr val="003249"/>
                          </a:solidFill>
                        </a:rPr>
                        <a:t>mW</a:t>
                      </a:r>
                      <a:r>
                        <a:rPr lang="en-GB" sz="1700" dirty="0">
                          <a:solidFill>
                            <a:srgbClr val="003249"/>
                          </a:solidFill>
                        </a:rPr>
                        <a:t>/m2/</a:t>
                      </a:r>
                      <a:r>
                        <a:rPr lang="en-GB" sz="1700" dirty="0" err="1">
                          <a:solidFill>
                            <a:srgbClr val="003249"/>
                          </a:solidFill>
                        </a:rPr>
                        <a:t>sr</a:t>
                      </a:r>
                      <a:r>
                        <a:rPr lang="en-GB" sz="1700" dirty="0">
                          <a:solidFill>
                            <a:srgbClr val="003249"/>
                          </a:solidFill>
                        </a:rPr>
                        <a:t>/nm</a:t>
                      </a:r>
                      <a:endParaRPr sz="1700" dirty="0">
                        <a:solidFill>
                          <a:srgbClr val="003249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b="1" dirty="0">
                          <a:solidFill>
                            <a:srgbClr val="003249"/>
                          </a:solidFill>
                        </a:rPr>
                        <a:t>O2-A</a:t>
                      </a:r>
                      <a:r>
                        <a:rPr lang="en-GB" sz="1700" dirty="0">
                          <a:solidFill>
                            <a:srgbClr val="003249"/>
                          </a:solidFill>
                        </a:rPr>
                        <a:t>: 0.05 to 0.5 </a:t>
                      </a:r>
                      <a:r>
                        <a:rPr lang="en-GB" sz="1700" dirty="0" err="1">
                          <a:solidFill>
                            <a:srgbClr val="003249"/>
                          </a:solidFill>
                        </a:rPr>
                        <a:t>mW</a:t>
                      </a:r>
                      <a:r>
                        <a:rPr lang="en-GB" sz="1700" dirty="0">
                          <a:solidFill>
                            <a:srgbClr val="003249"/>
                          </a:solidFill>
                        </a:rPr>
                        <a:t>/m2/</a:t>
                      </a:r>
                      <a:r>
                        <a:rPr lang="en-GB" sz="1700" dirty="0" err="1">
                          <a:solidFill>
                            <a:srgbClr val="003249"/>
                          </a:solidFill>
                        </a:rPr>
                        <a:t>sr</a:t>
                      </a:r>
                      <a:r>
                        <a:rPr lang="en-GB" sz="1700" dirty="0">
                          <a:solidFill>
                            <a:srgbClr val="003249"/>
                          </a:solidFill>
                        </a:rPr>
                        <a:t>/nm</a:t>
                      </a:r>
                      <a:endParaRPr sz="1700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b="1" dirty="0">
                          <a:solidFill>
                            <a:schemeClr val="accent1"/>
                          </a:solidFill>
                        </a:rPr>
                        <a:t>✅</a:t>
                      </a:r>
                      <a:r>
                        <a:rPr lang="en-GB" sz="1700" dirty="0">
                          <a:solidFill>
                            <a:schemeClr val="dk1"/>
                          </a:solidFill>
                        </a:rPr>
                        <a:t> in noise-free scenarios but </a:t>
                      </a:r>
                      <a:r>
                        <a:rPr lang="en-GB" sz="1700" dirty="0">
                          <a:solidFill>
                            <a:schemeClr val="accent2"/>
                          </a:solidFill>
                        </a:rPr>
                        <a:t>❌</a:t>
                      </a:r>
                      <a:r>
                        <a:rPr lang="en-GB" sz="1700" dirty="0">
                          <a:solidFill>
                            <a:schemeClr val="dk1"/>
                          </a:solidFill>
                        </a:rPr>
                        <a:t> mainly due to calibration bias </a:t>
                      </a:r>
                      <a:endParaRPr sz="1700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525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dirty="0">
                          <a:solidFill>
                            <a:srgbClr val="003249"/>
                          </a:solidFill>
                        </a:rPr>
                        <a:t>SIF peak values</a:t>
                      </a:r>
                      <a:endParaRPr sz="1700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dirty="0">
                          <a:solidFill>
                            <a:srgbClr val="003249"/>
                          </a:solidFill>
                        </a:rPr>
                        <a:t>idem</a:t>
                      </a:r>
                      <a:endParaRPr sz="1700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b="1" dirty="0">
                          <a:solidFill>
                            <a:srgbClr val="003249"/>
                          </a:solidFill>
                        </a:rPr>
                        <a:t>Red</a:t>
                      </a:r>
                      <a:r>
                        <a:rPr lang="en-GB" sz="1700" dirty="0">
                          <a:solidFill>
                            <a:srgbClr val="003249"/>
                          </a:solidFill>
                        </a:rPr>
                        <a:t>: 0.1 to 0.4 </a:t>
                      </a:r>
                      <a:r>
                        <a:rPr lang="en-GB" sz="1700" dirty="0" err="1">
                          <a:solidFill>
                            <a:srgbClr val="003249"/>
                          </a:solidFill>
                        </a:rPr>
                        <a:t>mW</a:t>
                      </a:r>
                      <a:r>
                        <a:rPr lang="en-GB" sz="1700" dirty="0">
                          <a:solidFill>
                            <a:srgbClr val="003249"/>
                          </a:solidFill>
                        </a:rPr>
                        <a:t>/m2/</a:t>
                      </a:r>
                      <a:r>
                        <a:rPr lang="en-GB" sz="1700" dirty="0" err="1">
                          <a:solidFill>
                            <a:srgbClr val="003249"/>
                          </a:solidFill>
                        </a:rPr>
                        <a:t>sr</a:t>
                      </a:r>
                      <a:r>
                        <a:rPr lang="en-GB" sz="1700" dirty="0">
                          <a:solidFill>
                            <a:srgbClr val="003249"/>
                          </a:solidFill>
                        </a:rPr>
                        <a:t>/nm</a:t>
                      </a:r>
                      <a:endParaRPr sz="1700" dirty="0">
                        <a:solidFill>
                          <a:srgbClr val="003249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b="1" dirty="0">
                          <a:solidFill>
                            <a:srgbClr val="003249"/>
                          </a:solidFill>
                        </a:rPr>
                        <a:t>Far-red</a:t>
                      </a:r>
                      <a:r>
                        <a:rPr lang="en-GB" sz="1700" dirty="0">
                          <a:solidFill>
                            <a:srgbClr val="003249"/>
                          </a:solidFill>
                        </a:rPr>
                        <a:t>: 0.1 to 0.3 </a:t>
                      </a:r>
                      <a:r>
                        <a:rPr lang="en-GB" sz="1700" dirty="0" err="1">
                          <a:solidFill>
                            <a:srgbClr val="003249"/>
                          </a:solidFill>
                        </a:rPr>
                        <a:t>mW</a:t>
                      </a:r>
                      <a:r>
                        <a:rPr lang="en-GB" sz="1700" dirty="0">
                          <a:solidFill>
                            <a:srgbClr val="003249"/>
                          </a:solidFill>
                        </a:rPr>
                        <a:t>/m2/</a:t>
                      </a:r>
                      <a:r>
                        <a:rPr lang="en-GB" sz="1700" dirty="0" err="1">
                          <a:solidFill>
                            <a:srgbClr val="003249"/>
                          </a:solidFill>
                        </a:rPr>
                        <a:t>sr</a:t>
                      </a:r>
                      <a:r>
                        <a:rPr lang="en-GB" sz="1700" dirty="0">
                          <a:solidFill>
                            <a:srgbClr val="003249"/>
                          </a:solidFill>
                        </a:rPr>
                        <a:t>/nm</a:t>
                      </a:r>
                      <a:endParaRPr sz="1700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dirty="0">
                          <a:solidFill>
                            <a:srgbClr val="003249"/>
                          </a:solidFill>
                        </a:rPr>
                        <a:t>idem</a:t>
                      </a:r>
                      <a:endParaRPr sz="1700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8525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dirty="0">
                          <a:solidFill>
                            <a:srgbClr val="003249"/>
                          </a:solidFill>
                        </a:rPr>
                        <a:t>SIF peak positions</a:t>
                      </a:r>
                      <a:endParaRPr sz="1700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dirty="0">
                          <a:solidFill>
                            <a:srgbClr val="003249"/>
                          </a:solidFill>
                        </a:rPr>
                        <a:t>5 nm</a:t>
                      </a:r>
                      <a:endParaRPr sz="1700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b="1" dirty="0">
                          <a:solidFill>
                            <a:srgbClr val="003249"/>
                          </a:solidFill>
                        </a:rPr>
                        <a:t>Red</a:t>
                      </a:r>
                      <a:r>
                        <a:rPr lang="en-GB" sz="1700" dirty="0">
                          <a:solidFill>
                            <a:srgbClr val="003249"/>
                          </a:solidFill>
                        </a:rPr>
                        <a:t>: 0.1 nm </a:t>
                      </a:r>
                      <a:r>
                        <a:rPr lang="en-GB" sz="1700" b="1" dirty="0">
                          <a:solidFill>
                            <a:schemeClr val="accent1"/>
                          </a:solidFill>
                        </a:rPr>
                        <a:t>✅</a:t>
                      </a:r>
                      <a:endParaRPr sz="1700" dirty="0">
                        <a:solidFill>
                          <a:srgbClr val="003249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b="1" dirty="0">
                          <a:solidFill>
                            <a:srgbClr val="003249"/>
                          </a:solidFill>
                        </a:rPr>
                        <a:t>Far-red</a:t>
                      </a:r>
                      <a:r>
                        <a:rPr lang="en-GB" sz="1700" dirty="0">
                          <a:solidFill>
                            <a:srgbClr val="003249"/>
                          </a:solidFill>
                        </a:rPr>
                        <a:t>: &lt;0.5 nm </a:t>
                      </a:r>
                      <a:r>
                        <a:rPr lang="en-GB" sz="1700" b="1" dirty="0">
                          <a:solidFill>
                            <a:schemeClr val="accent1"/>
                          </a:solidFill>
                        </a:rPr>
                        <a:t>✅</a:t>
                      </a:r>
                      <a:endParaRPr sz="1700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8525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dirty="0">
                          <a:solidFill>
                            <a:srgbClr val="003249"/>
                          </a:solidFill>
                        </a:rPr>
                        <a:t>Integrated SIF</a:t>
                      </a:r>
                      <a:endParaRPr sz="1700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003249"/>
                          </a:solidFill>
                        </a:rPr>
                        <a:t>10%</a:t>
                      </a:r>
                      <a:endParaRPr sz="170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dirty="0">
                          <a:solidFill>
                            <a:srgbClr val="003249"/>
                          </a:solidFill>
                        </a:rPr>
                        <a:t>10.5% (C1) to 30% (C4)</a:t>
                      </a:r>
                      <a:endParaRPr sz="1700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dirty="0">
                          <a:solidFill>
                            <a:srgbClr val="003249"/>
                          </a:solidFill>
                        </a:rPr>
                        <a:t>idem</a:t>
                      </a:r>
                      <a:endParaRPr sz="1700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c898030b9c_0_138"/>
          <p:cNvSpPr txBox="1">
            <a:spLocks noGrp="1"/>
          </p:cNvSpPr>
          <p:nvPr>
            <p:ph type="title"/>
          </p:nvPr>
        </p:nvSpPr>
        <p:spPr>
          <a:xfrm>
            <a:off x="216000" y="244501"/>
            <a:ext cx="10108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Validation results</a:t>
            </a:r>
            <a:endParaRPr/>
          </a:p>
        </p:txBody>
      </p:sp>
      <p:sp>
        <p:nvSpPr>
          <p:cNvPr id="153" name="Google Shape;153;g3c898030b9c_0_138"/>
          <p:cNvSpPr txBox="1">
            <a:spLocks noGrp="1"/>
          </p:cNvSpPr>
          <p:nvPr>
            <p:ph type="body" idx="1"/>
          </p:nvPr>
        </p:nvSpPr>
        <p:spPr>
          <a:xfrm>
            <a:off x="219600" y="1107477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003249"/>
                </a:solidFill>
              </a:rPr>
              <a:t>Illustrative results for L2_atmosphere validation</a:t>
            </a:r>
            <a:endParaRPr b="1">
              <a:solidFill>
                <a:srgbClr val="00324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3249"/>
              </a:buClr>
              <a:buSzPts val="1800"/>
              <a:buChar char="●"/>
            </a:pPr>
            <a:r>
              <a:rPr lang="en-GB">
                <a:solidFill>
                  <a:srgbClr val="003249"/>
                </a:solidFill>
              </a:rPr>
              <a:t>Histogram of systematic error</a:t>
            </a:r>
            <a:endParaRPr>
              <a:solidFill>
                <a:srgbClr val="00324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3249"/>
              </a:buClr>
              <a:buSzPts val="1800"/>
              <a:buChar char="●"/>
            </a:pPr>
            <a:r>
              <a:rPr lang="en-GB">
                <a:solidFill>
                  <a:srgbClr val="003249"/>
                </a:solidFill>
              </a:rPr>
              <a:t>Relative error in reflectance spectra (mean and std) w/ 2D map of errors in O2A region</a:t>
            </a:r>
            <a:endParaRPr>
              <a:solidFill>
                <a:srgbClr val="00324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3249"/>
              </a:buClr>
              <a:buSzPts val="1800"/>
              <a:buChar char="●"/>
            </a:pPr>
            <a:r>
              <a:rPr lang="en-GB">
                <a:solidFill>
                  <a:srgbClr val="003249"/>
                </a:solidFill>
              </a:rPr>
              <a:t>Error distribution of atmospheric parameters</a:t>
            </a:r>
            <a:endParaRPr>
              <a:solidFill>
                <a:srgbClr val="003249"/>
              </a:solidFill>
            </a:endParaRPr>
          </a:p>
        </p:txBody>
      </p:sp>
      <p:grpSp>
        <p:nvGrpSpPr>
          <p:cNvPr id="154" name="Google Shape;154;g3c898030b9c_0_138"/>
          <p:cNvGrpSpPr/>
          <p:nvPr/>
        </p:nvGrpSpPr>
        <p:grpSpPr>
          <a:xfrm>
            <a:off x="231074" y="2490642"/>
            <a:ext cx="11764800" cy="3861618"/>
            <a:chOff x="215999" y="2011476"/>
            <a:chExt cx="11764800" cy="3861618"/>
          </a:xfrm>
        </p:grpSpPr>
        <p:pic>
          <p:nvPicPr>
            <p:cNvPr id="155" name="Google Shape;155;g3c898030b9c_0_138"/>
            <p:cNvPicPr preferRelativeResize="0"/>
            <p:nvPr/>
          </p:nvPicPr>
          <p:blipFill rotWithShape="1">
            <a:blip r:embed="rId3">
              <a:alphaModFix/>
            </a:blip>
            <a:srcRect l="51432" t="3734" r="2584" b="3147"/>
            <a:stretch/>
          </p:blipFill>
          <p:spPr>
            <a:xfrm>
              <a:off x="215999" y="2268595"/>
              <a:ext cx="3106298" cy="30892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g3c898030b9c_0_138"/>
            <p:cNvPicPr preferRelativeResize="0"/>
            <p:nvPr/>
          </p:nvPicPr>
          <p:blipFill rotWithShape="1">
            <a:blip r:embed="rId4">
              <a:alphaModFix/>
            </a:blip>
            <a:srcRect l="7749" t="50437" r="7926" b="1000"/>
            <a:stretch/>
          </p:blipFill>
          <p:spPr>
            <a:xfrm>
              <a:off x="7808775" y="2011476"/>
              <a:ext cx="4172024" cy="360342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7" name="Google Shape;157;g3c898030b9c_0_138"/>
            <p:cNvGrpSpPr/>
            <p:nvPr/>
          </p:nvGrpSpPr>
          <p:grpSpPr>
            <a:xfrm>
              <a:off x="3322384" y="2036233"/>
              <a:ext cx="4690069" cy="3836861"/>
              <a:chOff x="2658056" y="1223988"/>
              <a:chExt cx="3057212" cy="2501050"/>
            </a:xfrm>
          </p:grpSpPr>
          <p:pic>
            <p:nvPicPr>
              <p:cNvPr id="158" name="Google Shape;158;g3c898030b9c_0_138"/>
              <p:cNvPicPr preferRelativeResize="0"/>
              <p:nvPr/>
            </p:nvPicPr>
            <p:blipFill rotWithShape="1">
              <a:blip r:embed="rId5">
                <a:alphaModFix/>
              </a:blip>
              <a:srcRect r="53095"/>
              <a:stretch/>
            </p:blipFill>
            <p:spPr>
              <a:xfrm>
                <a:off x="2658056" y="1223988"/>
                <a:ext cx="3057212" cy="250105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59" name="Google Shape;159;g3c898030b9c_0_138"/>
              <p:cNvGrpSpPr/>
              <p:nvPr/>
            </p:nvGrpSpPr>
            <p:grpSpPr>
              <a:xfrm>
                <a:off x="3157713" y="1444992"/>
                <a:ext cx="1251360" cy="1039204"/>
                <a:chOff x="3112200" y="1175225"/>
                <a:chExt cx="2404149" cy="1996550"/>
              </a:xfrm>
            </p:grpSpPr>
            <p:pic>
              <p:nvPicPr>
                <p:cNvPr id="160" name="Google Shape;160;g3c898030b9c_0_138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l="5369" r="54943" b="20229"/>
                <a:stretch/>
              </p:blipFill>
              <p:spPr>
                <a:xfrm>
                  <a:off x="3112200" y="1175225"/>
                  <a:ext cx="2404149" cy="1985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1" name="Google Shape;161;g3c898030b9c_0_138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l="15844" t="30346" r="63948" b="20229"/>
                <a:stretch/>
              </p:blipFill>
              <p:spPr>
                <a:xfrm>
                  <a:off x="3236575" y="1355150"/>
                  <a:ext cx="1808101" cy="18166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c898030b9c_0_152"/>
          <p:cNvSpPr txBox="1">
            <a:spLocks noGrp="1"/>
          </p:cNvSpPr>
          <p:nvPr>
            <p:ph type="title"/>
          </p:nvPr>
        </p:nvSpPr>
        <p:spPr>
          <a:xfrm>
            <a:off x="216000" y="244501"/>
            <a:ext cx="10108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Validation results</a:t>
            </a:r>
            <a:endParaRPr/>
          </a:p>
        </p:txBody>
      </p:sp>
      <p:sp>
        <p:nvSpPr>
          <p:cNvPr id="167" name="Google Shape;167;g3c898030b9c_0_152"/>
          <p:cNvSpPr txBox="1">
            <a:spLocks noGrp="1"/>
          </p:cNvSpPr>
          <p:nvPr>
            <p:ph type="body" idx="1"/>
          </p:nvPr>
        </p:nvSpPr>
        <p:spPr>
          <a:xfrm>
            <a:off x="219600" y="1107477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003249"/>
                </a:solidFill>
              </a:rPr>
              <a:t>Illustrative results for L2_fluorescence validation</a:t>
            </a:r>
            <a:endParaRPr>
              <a:solidFill>
                <a:srgbClr val="003249"/>
              </a:solidFill>
            </a:endParaRPr>
          </a:p>
        </p:txBody>
      </p:sp>
      <p:pic>
        <p:nvPicPr>
          <p:cNvPr id="168" name="Google Shape;168;g3c898030b9c_0_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000" y="1485075"/>
            <a:ext cx="6724218" cy="532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3c898030b9c_0_152"/>
          <p:cNvSpPr txBox="1"/>
          <p:nvPr/>
        </p:nvSpPr>
        <p:spPr>
          <a:xfrm>
            <a:off x="7020000" y="1485075"/>
            <a:ext cx="4964400" cy="47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003249"/>
              </a:buClr>
              <a:buSzPts val="1800"/>
              <a:buChar char="●"/>
            </a:pPr>
            <a:r>
              <a:rPr lang="en-GB" sz="1800">
                <a:solidFill>
                  <a:srgbClr val="003249"/>
                </a:solidFill>
              </a:rPr>
              <a:t>Histogram and scatter plots of errors in SIF parameters (O2, peaks, total SIF)</a:t>
            </a:r>
            <a:endParaRPr sz="1800">
              <a:solidFill>
                <a:srgbClr val="003249"/>
              </a:solidFill>
            </a:endParaRPr>
          </a:p>
          <a:p>
            <a:pPr marL="457200" lvl="0" indent="-34290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003249"/>
              </a:buClr>
              <a:buSzPts val="1800"/>
              <a:buChar char="●"/>
            </a:pPr>
            <a:r>
              <a:rPr lang="en-GB" sz="1800">
                <a:solidFill>
                  <a:srgbClr val="003249"/>
                </a:solidFill>
              </a:rPr>
              <a:t>Results for </a:t>
            </a:r>
            <a:r>
              <a:rPr lang="en-GB" sz="1800" b="1">
                <a:solidFill>
                  <a:srgbClr val="003249"/>
                </a:solidFill>
              </a:rPr>
              <a:t>C6</a:t>
            </a:r>
            <a:r>
              <a:rPr lang="en-GB" sz="1800">
                <a:solidFill>
                  <a:srgbClr val="003249"/>
                </a:solidFill>
              </a:rPr>
              <a:t> instrument configuration (noisy but no bias in abs. calibration)</a:t>
            </a:r>
            <a:endParaRPr sz="1800">
              <a:solidFill>
                <a:srgbClr val="00324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3249"/>
              </a:buClr>
              <a:buSzPts val="1800"/>
              <a:buChar char="●"/>
            </a:pPr>
            <a:r>
              <a:rPr lang="en-GB" sz="1800">
                <a:solidFill>
                  <a:srgbClr val="003249"/>
                </a:solidFill>
              </a:rPr>
              <a:t>Errors close to requirements, particularly in longer wavelengths (O2A, far-red peak)</a:t>
            </a:r>
            <a:endParaRPr sz="1800">
              <a:solidFill>
                <a:srgbClr val="00324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3249"/>
              </a:buClr>
              <a:buSzPts val="1800"/>
              <a:buChar char="●"/>
            </a:pPr>
            <a:r>
              <a:rPr lang="en-GB" sz="1800">
                <a:solidFill>
                  <a:srgbClr val="003249"/>
                </a:solidFill>
              </a:rPr>
              <a:t>Sensitivity for O2B and red peaks values</a:t>
            </a:r>
            <a:endParaRPr sz="1800">
              <a:solidFill>
                <a:srgbClr val="00324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3249"/>
              </a:buClr>
              <a:buSzPts val="1800"/>
              <a:buChar char="●"/>
            </a:pPr>
            <a:r>
              <a:rPr lang="en-GB" sz="1800">
                <a:solidFill>
                  <a:srgbClr val="003249"/>
                </a:solidFill>
              </a:rPr>
              <a:t>Large dispersion due to random noise/calibration but no bias</a:t>
            </a:r>
            <a:endParaRPr sz="1800">
              <a:solidFill>
                <a:srgbClr val="00324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c898030b9c_0_116"/>
          <p:cNvSpPr txBox="1">
            <a:spLocks noGrp="1"/>
          </p:cNvSpPr>
          <p:nvPr>
            <p:ph type="title"/>
          </p:nvPr>
        </p:nvSpPr>
        <p:spPr>
          <a:xfrm>
            <a:off x="216000" y="244501"/>
            <a:ext cx="10108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Validation results</a:t>
            </a:r>
            <a:endParaRPr/>
          </a:p>
        </p:txBody>
      </p:sp>
      <p:sp>
        <p:nvSpPr>
          <p:cNvPr id="175" name="Google Shape;175;g3c898030b9c_0_116"/>
          <p:cNvSpPr txBox="1">
            <a:spLocks noGrp="1"/>
          </p:cNvSpPr>
          <p:nvPr>
            <p:ph type="body" idx="1"/>
          </p:nvPr>
        </p:nvSpPr>
        <p:spPr>
          <a:xfrm>
            <a:off x="219600" y="3120551"/>
            <a:ext cx="117648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 b="1">
                <a:solidFill>
                  <a:srgbClr val="003249"/>
                </a:solidFill>
              </a:rPr>
              <a:t>BACK-UP SLIDES</a:t>
            </a:r>
            <a:endParaRPr sz="4200" b="1">
              <a:solidFill>
                <a:srgbClr val="003249"/>
              </a:solidFill>
            </a:endParaRPr>
          </a:p>
          <a:p>
            <a:pPr marL="457200" lvl="0" indent="-495300" algn="ctr" rtl="0">
              <a:spcBef>
                <a:spcPts val="0"/>
              </a:spcBef>
              <a:spcAft>
                <a:spcPts val="0"/>
              </a:spcAft>
              <a:buClr>
                <a:srgbClr val="8197A6"/>
              </a:buClr>
              <a:buSzPts val="4200"/>
              <a:buChar char="-"/>
            </a:pPr>
            <a:r>
              <a:rPr lang="en-GB" sz="4200">
                <a:solidFill>
                  <a:srgbClr val="8197A6"/>
                </a:solidFill>
              </a:rPr>
              <a:t>full product description - </a:t>
            </a:r>
            <a:endParaRPr sz="4200">
              <a:solidFill>
                <a:srgbClr val="8197A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c898030b9c_0_47"/>
          <p:cNvSpPr txBox="1">
            <a:spLocks noGrp="1"/>
          </p:cNvSpPr>
          <p:nvPr>
            <p:ph type="body" idx="1"/>
          </p:nvPr>
        </p:nvSpPr>
        <p:spPr>
          <a:xfrm>
            <a:off x="219600" y="1107475"/>
            <a:ext cx="116727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0000"/>
                </a:solidFill>
              </a:rPr>
              <a:t>📁 L1C product file (.nc) root</a:t>
            </a:r>
            <a:endParaRPr sz="16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</a:rPr>
              <a:t>├── 📂 </a:t>
            </a:r>
            <a:r>
              <a:rPr lang="en-GB" sz="1400" b="1">
                <a:solidFill>
                  <a:srgbClr val="000000"/>
                </a:solidFill>
              </a:rPr>
              <a:t>Measurement_data</a:t>
            </a:r>
            <a:r>
              <a:rPr lang="en-GB" sz="1400">
                <a:solidFill>
                  <a:srgbClr val="000000"/>
                </a:solidFill>
              </a:rPr>
              <a:t>: </a:t>
            </a:r>
            <a:r>
              <a:rPr lang="en-GB" sz="1300">
                <a:solidFill>
                  <a:srgbClr val="000000"/>
                </a:solidFill>
              </a:rPr>
              <a:t>📄 floris_toa_radiance 📄 floris_toa_radiance_coregis_uncertainty 📄 floris_toa_radiance_noise_uncertainty 📄 olci_toa_radiance 📄 olci_toa_radiance_uncertainty 📄 slstr_nadir_toa_radiance 📄 slstr_nadir_toa_radiance_uncertainty 📄 slstr_oblique_toa_radiance 📄 slstr_oblique_toa_radiance_uncertainty 📄 slstr_nadir_brightness_temperature 📄 slstr_nadir_brightness_temperature_uncertainty</a:t>
            </a:r>
            <a:endParaRPr sz="13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</a:rPr>
              <a:t>├── 📂 </a:t>
            </a:r>
            <a:r>
              <a:rPr lang="en-GB" sz="1400" b="1">
                <a:solidFill>
                  <a:srgbClr val="000000"/>
                </a:solidFill>
              </a:rPr>
              <a:t>Annotation_data</a:t>
            </a:r>
            <a:r>
              <a:rPr lang="en-GB" sz="1400">
                <a:solidFill>
                  <a:srgbClr val="000000"/>
                </a:solidFill>
              </a:rPr>
              <a:t> </a:t>
            </a:r>
            <a:endParaRPr sz="14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</a:rPr>
              <a:t>└── 📂 </a:t>
            </a:r>
            <a:r>
              <a:rPr lang="en-GB" sz="1400" b="1">
                <a:solidFill>
                  <a:srgbClr val="000000"/>
                </a:solidFill>
              </a:rPr>
              <a:t>Instrumental_information</a:t>
            </a:r>
            <a:r>
              <a:rPr lang="en-GB" sz="1400">
                <a:solidFill>
                  <a:srgbClr val="000000"/>
                </a:solidFill>
              </a:rPr>
              <a:t>: </a:t>
            </a:r>
            <a:r>
              <a:rPr lang="en-GB" sz="1300">
                <a:solidFill>
                  <a:srgbClr val="000000"/>
                </a:solidFill>
              </a:rPr>
              <a:t>📄 floris_spectral_channel_central_wavelengths 📄 floris_instrument_flag 📄 floris_spectral_channel_fwhm 📄 floris_spectral_channel_central_wavelengths_uncertainty 📄 floris_spectral_channel_fwhm_uncertainty 📄 olci_spectral_channel_central_wavelengths 📄 slstr_vswir_spectral_channel_central_wavelengths 📄 slstr_tir_spectral_channel_central_wavelengths 📄 crosscalibration_coefficients 📄 hr_lr_scaling_coefficients </a:t>
            </a:r>
            <a:endParaRPr sz="13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</a:rPr>
              <a:t>│ ├── 📂 </a:t>
            </a:r>
            <a:r>
              <a:rPr lang="en-GB" sz="1400" b="1">
                <a:solidFill>
                  <a:srgbClr val="000000"/>
                </a:solidFill>
              </a:rPr>
              <a:t>Meteorology:</a:t>
            </a:r>
            <a:r>
              <a:rPr lang="en-GB" sz="1400">
                <a:solidFill>
                  <a:srgbClr val="000000"/>
                </a:solidFill>
              </a:rPr>
              <a:t> </a:t>
            </a:r>
            <a:r>
              <a:rPr lang="en-GB" sz="1300">
                <a:solidFill>
                  <a:srgbClr val="000000"/>
                </a:solidFill>
              </a:rPr>
              <a:t>📄 aerosol_optical_thickness 📄 total_columnar_water_vapor 📄 tie_pressure_levels 📄 total_ozone 📄 temperature_profile </a:t>
            </a:r>
            <a:endParaRPr sz="13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</a:rPr>
              <a:t>│ ├── 📂 </a:t>
            </a:r>
            <a:r>
              <a:rPr lang="en-GB" sz="1400" b="1">
                <a:solidFill>
                  <a:srgbClr val="000000"/>
                </a:solidFill>
              </a:rPr>
              <a:t>Geometry:</a:t>
            </a:r>
            <a:r>
              <a:rPr lang="en-GB" sz="1400">
                <a:solidFill>
                  <a:srgbClr val="000000"/>
                </a:solidFill>
              </a:rPr>
              <a:t> </a:t>
            </a:r>
            <a:r>
              <a:rPr lang="en-GB" sz="1300">
                <a:solidFill>
                  <a:srgbClr val="000000"/>
                </a:solidFill>
              </a:rPr>
              <a:t>📄 surface_slope 📄 surface_aspect 📄 surface_elevation 📄 sun_zenith_angle 📄 viewing_zenith_angle 📄 sun_azimuth_angle 📄 relative_azimuth_angle 📄 latitude 📄 longitude 📄 average_coregistration_uncertainty </a:t>
            </a:r>
            <a:endParaRPr sz="1300">
              <a:solidFill>
                <a:srgbClr val="000000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</a:rPr>
              <a:t>│ ├── 📂 </a:t>
            </a:r>
            <a:r>
              <a:rPr lang="en-GB" sz="1400" b="1">
                <a:solidFill>
                  <a:srgbClr val="000000"/>
                </a:solidFill>
              </a:rPr>
              <a:t>Quality:</a:t>
            </a:r>
            <a:r>
              <a:rPr lang="en-GB" sz="1400">
                <a:solidFill>
                  <a:srgbClr val="000000"/>
                </a:solidFill>
              </a:rPr>
              <a:t> </a:t>
            </a:r>
            <a:r>
              <a:rPr lang="en-GB" sz="1300">
                <a:solidFill>
                  <a:srgbClr val="000000"/>
                </a:solidFill>
              </a:rPr>
              <a:t>📄 quality_flags_hr1 📄 quality_flags_hr2 📄 quality_flags_lr 📄 quality_flags_olci 📄 quality_flags_slstr </a:t>
            </a:r>
            <a:endParaRPr sz="1300">
              <a:solidFill>
                <a:srgbClr val="000000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</a:rPr>
              <a:t>│ ├── 📂 </a:t>
            </a:r>
            <a:r>
              <a:rPr lang="en-GB" sz="1400" b="1">
                <a:solidFill>
                  <a:srgbClr val="000000"/>
                </a:solidFill>
              </a:rPr>
              <a:t>Datation:</a:t>
            </a:r>
            <a:r>
              <a:rPr lang="en-GB" sz="1400">
                <a:solidFill>
                  <a:srgbClr val="000000"/>
                </a:solidFill>
              </a:rPr>
              <a:t> </a:t>
            </a:r>
            <a:r>
              <a:rPr lang="en-GB" sz="1300">
                <a:solidFill>
                  <a:srgbClr val="000000"/>
                </a:solidFill>
              </a:rPr>
              <a:t>📄 time_stamp</a:t>
            </a:r>
            <a:r>
              <a:rPr lang="en-GB" sz="1400">
                <a:solidFill>
                  <a:srgbClr val="000000"/>
                </a:solidFill>
              </a:rPr>
              <a:t> </a:t>
            </a:r>
            <a:endParaRPr sz="14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400">
                <a:solidFill>
                  <a:srgbClr val="000000"/>
                </a:solidFill>
              </a:rPr>
              <a:t>│ └── 📂 </a:t>
            </a:r>
            <a:r>
              <a:rPr lang="en-GB" sz="1400" b="1">
                <a:solidFill>
                  <a:srgbClr val="000000"/>
                </a:solidFill>
              </a:rPr>
              <a:t>Ancillary_data</a:t>
            </a:r>
            <a:r>
              <a:rPr lang="en-GB" sz="1400">
                <a:solidFill>
                  <a:srgbClr val="000000"/>
                </a:solidFill>
              </a:rPr>
              <a:t>: </a:t>
            </a:r>
            <a:r>
              <a:rPr lang="en-GB" sz="1300">
                <a:solidFill>
                  <a:srgbClr val="000000"/>
                </a:solidFill>
              </a:rPr>
              <a:t>📄 floris_extraterrestrial_solar_irradiance 📄 olci_extraterrestrial_solar_irradiance 📄 slstr_extraterrestrial_solar_irradiance 📄 pixel_classification</a:t>
            </a:r>
            <a:endParaRPr sz="1300">
              <a:solidFill>
                <a:srgbClr val="000000"/>
              </a:solidFill>
            </a:endParaRPr>
          </a:p>
        </p:txBody>
      </p:sp>
      <p:sp>
        <p:nvSpPr>
          <p:cNvPr id="181" name="Google Shape;181;g3c898030b9c_0_47"/>
          <p:cNvSpPr txBox="1">
            <a:spLocks noGrp="1"/>
          </p:cNvSpPr>
          <p:nvPr>
            <p:ph type="title"/>
          </p:nvPr>
        </p:nvSpPr>
        <p:spPr>
          <a:xfrm>
            <a:off x="216000" y="244501"/>
            <a:ext cx="10108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Level-1C (L1C) products overview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c898030b9c_0_56"/>
          <p:cNvSpPr txBox="1">
            <a:spLocks noGrp="1"/>
          </p:cNvSpPr>
          <p:nvPr>
            <p:ph type="body" idx="1"/>
          </p:nvPr>
        </p:nvSpPr>
        <p:spPr>
          <a:xfrm>
            <a:off x="219600" y="1107475"/>
            <a:ext cx="116727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0000"/>
                </a:solidFill>
              </a:rPr>
              <a:t>📁 L2 product file (.nc) root</a:t>
            </a:r>
            <a:endParaRPr sz="16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</a:rPr>
              <a:t>├── 📂 </a:t>
            </a:r>
            <a:r>
              <a:rPr lang="en-GB" sz="1400" b="1">
                <a:solidFill>
                  <a:srgbClr val="000000"/>
                </a:solidFill>
              </a:rPr>
              <a:t>L2_Atmosphere:</a:t>
            </a:r>
            <a:r>
              <a:rPr lang="en-GB" sz="1300">
                <a:solidFill>
                  <a:srgbClr val="000000"/>
                </a:solidFill>
              </a:rPr>
              <a:t> 📄 cloud_probability 📄 cirrus_cloud_mask 📄 floris_apparent_reflectance 📄 floris_apparent_reflectance_uncertainty 📄 olci_apparent_reflectance 📄 slstr_apparent_reflectance 📄 floris_spectral_channel_central_wavelengths 📄 olci_spectral_channel_central_wavelengths 📄 slstr_vswir_spectral_channel_central_wavelengths 📄 land_surface_temperature 📄 direct_irradiance 📄 direct_irradiance_uncertainty 📄 diffuse_irradiance 📄 diffuse_irradiance_uncertainty 📄 irradiance_wavelength_grid 📄 integrated_par 📄 aerosol_optical_thickness 📄 asymmetry_parameter 📄 angstrom_exponent 📄 columnar_water_vapor </a:t>
            </a:r>
            <a:endParaRPr sz="13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</a:rPr>
              <a:t>├── 📂 </a:t>
            </a:r>
            <a:r>
              <a:rPr lang="en-GB" sz="1400" b="1">
                <a:solidFill>
                  <a:srgbClr val="000000"/>
                </a:solidFill>
              </a:rPr>
              <a:t>L2_Fluorescence:</a:t>
            </a:r>
            <a:r>
              <a:rPr lang="en-GB" sz="1300">
                <a:solidFill>
                  <a:srgbClr val="000000"/>
                </a:solidFill>
              </a:rPr>
              <a:t> 📄 sif_emission_spectrum 📄 sif_emission_spectrum_uncertainty 📄 sif_wavelength_grid 📄 total_integrated_sif 📄 total_integrated_sif_uncertainty 📄 sif_peak_values 📄 sif_peak_values_uncertainty 📄 sif_peak_positions 📄 sif_peak_positions_uncertainty 📄 sif_O2_bands_value 📄 sif_O2_bands_value_uncertainty 📄 floris_real_reflectance 📄 floris_real_reflectance_uncertainty 📄 reflectance_wavelength_grid </a:t>
            </a:r>
            <a:r>
              <a:rPr lang="en-GB" sz="1400">
                <a:solidFill>
                  <a:srgbClr val="000000"/>
                </a:solidFill>
              </a:rPr>
              <a:t>├── 📂 </a:t>
            </a:r>
            <a:r>
              <a:rPr lang="en-GB" sz="1400" b="1">
                <a:solidFill>
                  <a:srgbClr val="000000"/>
                </a:solidFill>
              </a:rPr>
              <a:t>L2_Vegetation:</a:t>
            </a:r>
            <a:r>
              <a:rPr lang="en-GB" sz="1300">
                <a:solidFill>
                  <a:srgbClr val="000000"/>
                </a:solidFill>
              </a:rPr>
              <a:t> 📄 leaf_area_index 📄 leaf_area_index_uncertainty 📄 leaf_chlorophyll_content 📄 leaf_chlorophyll_content_uncertainty 📄 leaf_carotenoid_content 📄 leaf_carotenoid_content_uncertainty 📄 fraction_of_absorbed_photosynthetically_active_radiation 📄 fraction_of_absorbed_photosynthetically_active_radiation_uncertainty 📄 reversible_energy_dissipation 📄 apar_chlorophyll_photons 📄 apar_chlorophyll_photons_uncertainty 📄 fapar_chlorophyll 📄 fapar_chlorophyll_uncertainty 📄 fluorescence_quantum_efficiency 📄 fluorescence_quantum_efficiency_uncertainty 📄 electron_transport_rate 📄 electron_transport_rate_uncertainty 📄 fluorescence_escape_probability 📄 fluorescence_escape_probability_uncertainty 📄 PSI_PSII_relative_contribution </a:t>
            </a:r>
            <a:endParaRPr sz="13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</a:rPr>
              <a:t>├── 📂 </a:t>
            </a:r>
            <a:r>
              <a:rPr lang="en-GB" sz="1400" b="1">
                <a:solidFill>
                  <a:srgbClr val="000000"/>
                </a:solidFill>
              </a:rPr>
              <a:t>Ancillary_information:</a:t>
            </a:r>
            <a:r>
              <a:rPr lang="en-GB" sz="1300">
                <a:solidFill>
                  <a:srgbClr val="000000"/>
                </a:solidFill>
              </a:rPr>
              <a:t> 📄 longitude 📄 latitude 📄 elevation 📄 sun_zenith_angle 📄 viewing_zenith_angle 📄 relative_azimuth_angle </a:t>
            </a:r>
            <a:endParaRPr sz="13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400">
                <a:solidFill>
                  <a:srgbClr val="000000"/>
                </a:solidFill>
              </a:rPr>
              <a:t>└── 📂 </a:t>
            </a:r>
            <a:r>
              <a:rPr lang="en-GB" sz="1400" b="1">
                <a:solidFill>
                  <a:srgbClr val="000000"/>
                </a:solidFill>
              </a:rPr>
              <a:t>Quality:</a:t>
            </a:r>
            <a:r>
              <a:rPr lang="en-GB" sz="1300">
                <a:solidFill>
                  <a:srgbClr val="000000"/>
                </a:solidFill>
              </a:rPr>
              <a:t> 📄 pixel_classification 📄 quality_flags_atmosphere 📄 quality_flags_floris_app_reflectance 📄 quality_flags_s3_reflectance 📄 quality_flags_sif 📄 quality_flags_lst 📄 quality_flags_&lt;biovar&gt; </a:t>
            </a:r>
            <a:r>
              <a:rPr lang="en-GB" sz="1300" i="1">
                <a:solidFill>
                  <a:srgbClr val="000000"/>
                </a:solidFill>
              </a:rPr>
              <a:t>(lcc, lca, lai, fpar, fparch, fesc, fparchfesc)</a:t>
            </a:r>
            <a:r>
              <a:rPr lang="en-GB" sz="1300">
                <a:solidFill>
                  <a:srgbClr val="000000"/>
                </a:solidFill>
              </a:rPr>
              <a:t> 📄 quality_flags_fqe 📄 quality_flags_npq 📄 quality_flags_photo 📄 quality_flags_psi</a:t>
            </a:r>
            <a:endParaRPr sz="1300" b="1">
              <a:solidFill>
                <a:srgbClr val="000000"/>
              </a:solidFill>
            </a:endParaRPr>
          </a:p>
        </p:txBody>
      </p:sp>
      <p:sp>
        <p:nvSpPr>
          <p:cNvPr id="187" name="Google Shape;187;g3c898030b9c_0_56"/>
          <p:cNvSpPr txBox="1">
            <a:spLocks noGrp="1"/>
          </p:cNvSpPr>
          <p:nvPr>
            <p:ph type="title"/>
          </p:nvPr>
        </p:nvSpPr>
        <p:spPr>
          <a:xfrm>
            <a:off x="216000" y="244501"/>
            <a:ext cx="10108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Level-2 (L2) products overview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"/>
          <p:cNvSpPr txBox="1">
            <a:spLocks noGrp="1"/>
          </p:cNvSpPr>
          <p:nvPr>
            <p:ph type="title"/>
          </p:nvPr>
        </p:nvSpPr>
        <p:spPr>
          <a:xfrm>
            <a:off x="216000" y="244501"/>
            <a:ext cx="10108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FLEX DISC activities: current status</a:t>
            </a:r>
            <a:endParaRPr/>
          </a:p>
        </p:txBody>
      </p:sp>
      <p:sp>
        <p:nvSpPr>
          <p:cNvPr id="60" name="Google Shape;60;p2"/>
          <p:cNvSpPr txBox="1">
            <a:spLocks noGrp="1"/>
          </p:cNvSpPr>
          <p:nvPr>
            <p:ph type="body" idx="1"/>
          </p:nvPr>
        </p:nvSpPr>
        <p:spPr>
          <a:xfrm>
            <a:off x="219600" y="1107475"/>
            <a:ext cx="11764800" cy="6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FLEX Data Innovation and Science Cluster (DISC) goals: (1) develop and industrialize retrieval algorithms, (2) ensure efficient mission operations with the best data quality, and (3) involve future FLEX data users.</a:t>
            </a:r>
            <a:endParaRPr/>
          </a:p>
        </p:txBody>
      </p:sp>
      <p:sp>
        <p:nvSpPr>
          <p:cNvPr id="61" name="Google Shape;61;p2"/>
          <p:cNvSpPr txBox="1">
            <a:spLocks noGrp="1"/>
          </p:cNvSpPr>
          <p:nvPr>
            <p:ph type="body" idx="1"/>
          </p:nvPr>
        </p:nvSpPr>
        <p:spPr>
          <a:xfrm>
            <a:off x="231075" y="2046275"/>
            <a:ext cx="4313400" cy="4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Specifically: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accent1"/>
                </a:solidFill>
              </a:rPr>
              <a:t>■</a:t>
            </a:r>
            <a:endParaRPr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05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accent2"/>
                </a:solidFill>
              </a:rPr>
              <a:t>■</a:t>
            </a:r>
            <a:r>
              <a:rPr lang="en-GB" sz="2800" dirty="0">
                <a:solidFill>
                  <a:schemeClr val="dk1"/>
                </a:solidFill>
              </a:rPr>
              <a:t> </a:t>
            </a:r>
            <a:endParaRPr sz="2800"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</a:pPr>
            <a:endParaRPr lang="en-GB" sz="700" dirty="0">
              <a:solidFill>
                <a:schemeClr val="accent3"/>
              </a:solidFill>
            </a:endParaRPr>
          </a:p>
          <a:p>
            <a:pPr marL="0" lvl="0" indent="0">
              <a:spcBef>
                <a:spcPts val="0"/>
              </a:spcBef>
            </a:pPr>
            <a:r>
              <a:rPr lang="en-GB" sz="2800" dirty="0">
                <a:solidFill>
                  <a:schemeClr val="accent3"/>
                </a:solidFill>
              </a:rPr>
              <a:t>■</a:t>
            </a:r>
            <a:r>
              <a:rPr lang="en-GB" sz="2800" dirty="0">
                <a:solidFill>
                  <a:schemeClr val="dk1"/>
                </a:solidFill>
              </a:rPr>
              <a:t> </a:t>
            </a:r>
            <a:endParaRPr sz="2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accent4"/>
              </a:solidFill>
            </a:endParaRPr>
          </a:p>
          <a:p>
            <a:pPr marL="0" lvl="0" indent="0">
              <a:spcBef>
                <a:spcPts val="0"/>
              </a:spcBef>
            </a:pPr>
            <a:r>
              <a:rPr lang="en-GB" sz="2800" dirty="0">
                <a:solidFill>
                  <a:schemeClr val="accent4"/>
                </a:solidFill>
              </a:rPr>
              <a:t>■</a:t>
            </a:r>
            <a:r>
              <a:rPr lang="en-GB" sz="2800" dirty="0">
                <a:solidFill>
                  <a:schemeClr val="dk1"/>
                </a:solidFill>
              </a:rPr>
              <a:t> </a:t>
            </a:r>
            <a:endParaRPr sz="2800" dirty="0">
              <a:solidFill>
                <a:schemeClr val="dk1"/>
              </a:solidFill>
            </a:endParaRPr>
          </a:p>
          <a:p>
            <a:pPr marL="0" lvl="0" indent="0">
              <a:lnSpc>
                <a:spcPct val="60000"/>
              </a:lnSpc>
              <a:spcBef>
                <a:spcPts val="0"/>
              </a:spcBef>
            </a:pPr>
            <a:r>
              <a:rPr lang="en-GB" sz="2800" dirty="0">
                <a:solidFill>
                  <a:schemeClr val="accent5"/>
                </a:solidFill>
              </a:rPr>
              <a:t>■</a:t>
            </a:r>
            <a:r>
              <a:rPr lang="en-GB" sz="2800" dirty="0">
                <a:solidFill>
                  <a:schemeClr val="dk1"/>
                </a:solidFill>
              </a:rPr>
              <a:t> </a:t>
            </a:r>
            <a:endParaRPr sz="2800" dirty="0">
              <a:solidFill>
                <a:schemeClr val="dk1"/>
              </a:solidFill>
            </a:endParaRPr>
          </a:p>
        </p:txBody>
      </p:sp>
      <p:pic>
        <p:nvPicPr>
          <p:cNvPr id="62" name="Google Shape;62;p2" title="Copy of DISC_activities.png"/>
          <p:cNvPicPr preferRelativeResize="0"/>
          <p:nvPr/>
        </p:nvPicPr>
        <p:blipFill rotWithShape="1">
          <a:blip r:embed="rId3">
            <a:alphaModFix/>
          </a:blip>
          <a:srcRect l="7500" t="5471" r="7262" b="7260"/>
          <a:stretch/>
        </p:blipFill>
        <p:spPr>
          <a:xfrm>
            <a:off x="4484575" y="1991699"/>
            <a:ext cx="7680850" cy="442346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"/>
          <p:cNvSpPr txBox="1">
            <a:spLocks noGrp="1"/>
          </p:cNvSpPr>
          <p:nvPr>
            <p:ph type="body" idx="1"/>
          </p:nvPr>
        </p:nvSpPr>
        <p:spPr>
          <a:xfrm>
            <a:off x="586975" y="2369023"/>
            <a:ext cx="3957600" cy="4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Consolidate the scientific algorithms into an industrialized IPF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Develop a collaborative platform for data  exploitation </a:t>
            </a:r>
            <a:r>
              <a:rPr lang="en-GB" sz="1600" dirty="0">
                <a:solidFill>
                  <a:srgbClr val="8197A6"/>
                </a:solidFill>
              </a:rPr>
              <a:t>(P. Goncalves)</a:t>
            </a:r>
            <a:endParaRPr sz="1600" dirty="0">
              <a:solidFill>
                <a:srgbClr val="8197A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Run Cal/Val activities for commissioning &amp; operations </a:t>
            </a:r>
            <a:r>
              <a:rPr lang="en-GB" sz="1600" dirty="0">
                <a:solidFill>
                  <a:srgbClr val="8197A6"/>
                </a:solidFill>
              </a:rPr>
              <a:t>(R. Colombo)</a:t>
            </a:r>
            <a:endParaRPr sz="1600" dirty="0">
              <a:solidFill>
                <a:srgbClr val="8197A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FLEX data quality monitoring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Enable users to contribute with novel algorithms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c8616d58db_0_7"/>
          <p:cNvSpPr txBox="1">
            <a:spLocks noGrp="1"/>
          </p:cNvSpPr>
          <p:nvPr>
            <p:ph type="title"/>
          </p:nvPr>
        </p:nvSpPr>
        <p:spPr>
          <a:xfrm>
            <a:off x="216000" y="244501"/>
            <a:ext cx="10108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FLEX DISC activities: current status</a:t>
            </a:r>
            <a:endParaRPr/>
          </a:p>
        </p:txBody>
      </p:sp>
      <p:sp>
        <p:nvSpPr>
          <p:cNvPr id="69" name="Google Shape;69;g3c8616d58db_0_7"/>
          <p:cNvSpPr txBox="1">
            <a:spLocks noGrp="1"/>
          </p:cNvSpPr>
          <p:nvPr>
            <p:ph type="body" idx="1"/>
          </p:nvPr>
        </p:nvSpPr>
        <p:spPr>
          <a:xfrm>
            <a:off x="219600" y="1107477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003249"/>
                </a:solidFill>
              </a:rPr>
              <a:t>Status of activities</a:t>
            </a:r>
            <a:endParaRPr b="1">
              <a:solidFill>
                <a:srgbClr val="00324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3249"/>
              </a:buClr>
              <a:buSzPts val="1800"/>
              <a:buChar char="●"/>
            </a:pPr>
            <a:r>
              <a:rPr lang="en-GB">
                <a:solidFill>
                  <a:srgbClr val="003249"/>
                </a:solidFill>
              </a:rPr>
              <a:t>We have recently finished with Phase 1: </a:t>
            </a:r>
            <a:endParaRPr>
              <a:solidFill>
                <a:srgbClr val="003249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3249"/>
              </a:buClr>
              <a:buSzPts val="1800"/>
              <a:buChar char="○"/>
            </a:pPr>
            <a:r>
              <a:rPr lang="en-GB">
                <a:solidFill>
                  <a:srgbClr val="003249"/>
                </a:solidFill>
              </a:rPr>
              <a:t>solid prototyping of L2 algorithms (L2PP v3.1),</a:t>
            </a:r>
            <a:endParaRPr>
              <a:solidFill>
                <a:srgbClr val="003249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3249"/>
              </a:buClr>
              <a:buSzPts val="1800"/>
              <a:buChar char="○"/>
            </a:pPr>
            <a:r>
              <a:rPr lang="en-GB">
                <a:solidFill>
                  <a:srgbClr val="003249"/>
                </a:solidFill>
              </a:rPr>
              <a:t>conception of Cal/Val strategy and industrialization of tools, </a:t>
            </a:r>
            <a:endParaRPr>
              <a:solidFill>
                <a:srgbClr val="003249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3249"/>
              </a:buClr>
              <a:buSzPts val="1800"/>
              <a:buChar char="○"/>
            </a:pPr>
            <a:r>
              <a:rPr lang="en-GB">
                <a:solidFill>
                  <a:srgbClr val="003249"/>
                </a:solidFill>
              </a:rPr>
              <a:t>preparation of CP…</a:t>
            </a:r>
            <a:endParaRPr>
              <a:solidFill>
                <a:srgbClr val="00324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3249"/>
              </a:buClr>
              <a:buSzPts val="1800"/>
              <a:buChar char="●"/>
            </a:pPr>
            <a:r>
              <a:rPr lang="en-GB">
                <a:solidFill>
                  <a:srgbClr val="003249"/>
                </a:solidFill>
              </a:rPr>
              <a:t>We are entering into Phase 2: </a:t>
            </a:r>
            <a:endParaRPr>
              <a:solidFill>
                <a:srgbClr val="003249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3249"/>
              </a:buClr>
              <a:buSzPts val="1800"/>
              <a:buChar char="○"/>
            </a:pPr>
            <a:r>
              <a:rPr lang="en-GB">
                <a:solidFill>
                  <a:srgbClr val="003249"/>
                </a:solidFill>
              </a:rPr>
              <a:t>finalisation of tech. developments (robustification and industrialization of L2 prototype),</a:t>
            </a:r>
            <a:endParaRPr>
              <a:solidFill>
                <a:srgbClr val="003249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3249"/>
              </a:buClr>
              <a:buSzPts val="1800"/>
              <a:buChar char="○"/>
            </a:pPr>
            <a:r>
              <a:rPr lang="en-GB">
                <a:solidFill>
                  <a:srgbClr val="003249"/>
                </a:solidFill>
              </a:rPr>
              <a:t>preparation for commissioning: rehearsing CalVal plan, test CalVal tools</a:t>
            </a:r>
            <a:endParaRPr>
              <a:solidFill>
                <a:srgbClr val="003249"/>
              </a:solidFill>
            </a:endParaRPr>
          </a:p>
        </p:txBody>
      </p:sp>
      <p:graphicFrame>
        <p:nvGraphicFramePr>
          <p:cNvPr id="70" name="Google Shape;70;g3c8616d58db_0_7"/>
          <p:cNvGraphicFramePr/>
          <p:nvPr/>
        </p:nvGraphicFramePr>
        <p:xfrm>
          <a:off x="219600" y="4106990"/>
          <a:ext cx="11764800" cy="426690"/>
        </p:xfrm>
        <a:graphic>
          <a:graphicData uri="http://schemas.openxmlformats.org/drawingml/2006/table">
            <a:tbl>
              <a:tblPr>
                <a:noFill/>
                <a:tableStyleId>{926FC788-0610-4448-933D-E79AD44E17F9}</a:tableStyleId>
              </a:tblPr>
              <a:tblGrid>
                <a:gridCol w="294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4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Prototyping (Phase 1)</a:t>
                      </a:r>
                      <a:endParaRPr sz="1600" b="1"/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Industrialization (Phase 2)</a:t>
                      </a:r>
                      <a:endParaRPr sz="1600" b="1"/>
                    </a:p>
                  </a:txBody>
                  <a:tcPr marL="91425" marR="91425" marT="91425" marB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Rehearsal (Phase 2)</a:t>
                      </a:r>
                      <a:endParaRPr sz="1600" b="1"/>
                    </a:p>
                  </a:txBody>
                  <a:tcPr marL="91425" marR="91425" marT="91425" marB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Commissioning (Phase 3)</a:t>
                      </a:r>
                      <a:endParaRPr sz="1600" b="1"/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1" name="Google Shape;71;g3c8616d58db_0_7"/>
          <p:cNvSpPr/>
          <p:nvPr/>
        </p:nvSpPr>
        <p:spPr>
          <a:xfrm>
            <a:off x="2982063" y="4107015"/>
            <a:ext cx="367800" cy="426600"/>
          </a:xfrm>
          <a:prstGeom prst="rightArrow">
            <a:avLst>
              <a:gd name="adj1" fmla="val 50000"/>
              <a:gd name="adj2" fmla="val 5187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3c8616d58db_0_7"/>
          <p:cNvSpPr/>
          <p:nvPr/>
        </p:nvSpPr>
        <p:spPr>
          <a:xfrm>
            <a:off x="5923457" y="4107015"/>
            <a:ext cx="367800" cy="426600"/>
          </a:xfrm>
          <a:prstGeom prst="rightArrow">
            <a:avLst>
              <a:gd name="adj1" fmla="val 50000"/>
              <a:gd name="adj2" fmla="val 5187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3c8616d58db_0_7"/>
          <p:cNvSpPr/>
          <p:nvPr/>
        </p:nvSpPr>
        <p:spPr>
          <a:xfrm>
            <a:off x="8858726" y="4107015"/>
            <a:ext cx="367800" cy="426600"/>
          </a:xfrm>
          <a:prstGeom prst="rightArrow">
            <a:avLst>
              <a:gd name="adj1" fmla="val 50000"/>
              <a:gd name="adj2" fmla="val 5187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3c8616d58db_0_7"/>
          <p:cNvSpPr txBox="1">
            <a:spLocks noGrp="1"/>
          </p:cNvSpPr>
          <p:nvPr>
            <p:ph type="body" idx="1"/>
          </p:nvPr>
        </p:nvSpPr>
        <p:spPr>
          <a:xfrm>
            <a:off x="231075" y="4533666"/>
            <a:ext cx="1176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8197A6"/>
                </a:solidFill>
              </a:rPr>
              <a:t>21 months				6 months						3 months					3 months</a:t>
            </a:r>
            <a:endParaRPr sz="1600" b="1">
              <a:solidFill>
                <a:srgbClr val="8197A6"/>
              </a:solidFill>
            </a:endParaRPr>
          </a:p>
        </p:txBody>
      </p:sp>
      <p:pic>
        <p:nvPicPr>
          <p:cNvPr id="75" name="Google Shape;75;g3c8616d58db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8083" y="4533653"/>
            <a:ext cx="689100" cy="660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g3c8616d58db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001" y="4543639"/>
            <a:ext cx="668300" cy="640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g3c8616d58db_0_7"/>
          <p:cNvPicPr preferRelativeResize="0"/>
          <p:nvPr/>
        </p:nvPicPr>
        <p:blipFill rotWithShape="1">
          <a:blip r:embed="rId5">
            <a:alphaModFix/>
          </a:blip>
          <a:srcRect t="6194" b="5683"/>
          <a:stretch/>
        </p:blipFill>
        <p:spPr>
          <a:xfrm>
            <a:off x="2982075" y="4543641"/>
            <a:ext cx="758359" cy="64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g3c8616d58db_0_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74700" y="4533666"/>
            <a:ext cx="689100" cy="66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g3c898030b9c_0_12" title="Copy of L2 architecture and products.png"/>
          <p:cNvPicPr preferRelativeResize="0"/>
          <p:nvPr/>
        </p:nvPicPr>
        <p:blipFill rotWithShape="1">
          <a:blip r:embed="rId3">
            <a:alphaModFix/>
          </a:blip>
          <a:srcRect l="10578" t="21072" r="30715" b="27178"/>
          <a:stretch/>
        </p:blipFill>
        <p:spPr>
          <a:xfrm>
            <a:off x="4826925" y="2806077"/>
            <a:ext cx="7157477" cy="35487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3c898030b9c_0_12"/>
          <p:cNvSpPr txBox="1">
            <a:spLocks noGrp="1"/>
          </p:cNvSpPr>
          <p:nvPr>
            <p:ph type="title"/>
          </p:nvPr>
        </p:nvSpPr>
        <p:spPr>
          <a:xfrm>
            <a:off x="216000" y="244501"/>
            <a:ext cx="10108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FLEX DISC activities: current status</a:t>
            </a:r>
            <a:endParaRPr/>
          </a:p>
        </p:txBody>
      </p:sp>
      <p:sp>
        <p:nvSpPr>
          <p:cNvPr id="85" name="Google Shape;85;g3c898030b9c_0_12"/>
          <p:cNvSpPr txBox="1">
            <a:spLocks noGrp="1"/>
          </p:cNvSpPr>
          <p:nvPr>
            <p:ph type="body" idx="1"/>
          </p:nvPr>
        </p:nvSpPr>
        <p:spPr>
          <a:xfrm>
            <a:off x="219600" y="1107476"/>
            <a:ext cx="11764800" cy="16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003249"/>
                </a:solidFill>
              </a:rPr>
              <a:t>Level-1C and Level-2 IPF</a:t>
            </a:r>
            <a:endParaRPr b="1">
              <a:solidFill>
                <a:srgbClr val="00324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3249"/>
              </a:buClr>
              <a:buSzPts val="1800"/>
              <a:buChar char="●"/>
            </a:pPr>
            <a:r>
              <a:rPr lang="en-GB">
                <a:solidFill>
                  <a:srgbClr val="003249"/>
                </a:solidFill>
              </a:rPr>
              <a:t>Two IPF in charge of generating Level-1C and Level-2 products</a:t>
            </a:r>
            <a:endParaRPr>
              <a:solidFill>
                <a:srgbClr val="00324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3249"/>
              </a:buClr>
              <a:buSzPts val="1800"/>
              <a:buChar char="●"/>
            </a:pPr>
            <a:r>
              <a:rPr lang="en-GB">
                <a:solidFill>
                  <a:srgbClr val="003249"/>
                </a:solidFill>
              </a:rPr>
              <a:t>L1C IPF projects FLEX and Sentinel-3 data into a common working frame (FLORIS-HR) and harmonises radiances to account for different pointing of HR and LR spectrometers</a:t>
            </a:r>
            <a:endParaRPr>
              <a:solidFill>
                <a:srgbClr val="00324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3249"/>
              </a:buClr>
              <a:buSzPts val="1800"/>
              <a:buChar char="●"/>
            </a:pPr>
            <a:r>
              <a:rPr lang="en-GB">
                <a:solidFill>
                  <a:srgbClr val="003249"/>
                </a:solidFill>
              </a:rPr>
              <a:t>L2 IPF is divided into 4 high-level modules: L2A, L2B, L2C and L2P</a:t>
            </a:r>
            <a:endParaRPr>
              <a:solidFill>
                <a:srgbClr val="003249"/>
              </a:solidFill>
            </a:endParaRPr>
          </a:p>
        </p:txBody>
      </p:sp>
      <p:sp>
        <p:nvSpPr>
          <p:cNvPr id="86" name="Google Shape;86;g3c898030b9c_0_12"/>
          <p:cNvSpPr txBox="1">
            <a:spLocks noGrp="1"/>
          </p:cNvSpPr>
          <p:nvPr>
            <p:ph type="body" idx="1"/>
          </p:nvPr>
        </p:nvSpPr>
        <p:spPr>
          <a:xfrm>
            <a:off x="991275" y="2806075"/>
            <a:ext cx="3833400" cy="3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3249"/>
                </a:solidFill>
              </a:rPr>
              <a:t>L2A: characterises atmosphere (</a:t>
            </a:r>
            <a:r>
              <a:rPr lang="en-GB" sz="1600" dirty="0">
                <a:solidFill>
                  <a:srgbClr val="003249"/>
                </a:solidFill>
              </a:rPr>
              <a:t>CWV, aerosols, clouds)</a:t>
            </a:r>
            <a:r>
              <a:rPr lang="en-GB" dirty="0">
                <a:solidFill>
                  <a:srgbClr val="003249"/>
                </a:solidFill>
              </a:rPr>
              <a:t> and retrieves surface app. reflectance </a:t>
            </a:r>
            <a:r>
              <a:rPr lang="en-GB" sz="1600" dirty="0">
                <a:solidFill>
                  <a:srgbClr val="8197A6"/>
                </a:solidFill>
              </a:rPr>
              <a:t>(P. </a:t>
            </a:r>
            <a:r>
              <a:rPr lang="en-GB" sz="1600" dirty="0" err="1">
                <a:solidFill>
                  <a:srgbClr val="8197A6"/>
                </a:solidFill>
              </a:rPr>
              <a:t>Kolmonen</a:t>
            </a:r>
            <a:r>
              <a:rPr lang="en-GB" sz="1600" dirty="0">
                <a:solidFill>
                  <a:srgbClr val="8197A6"/>
                </a:solidFill>
              </a:rPr>
              <a:t>)</a:t>
            </a:r>
            <a:endParaRPr sz="1600" dirty="0">
              <a:solidFill>
                <a:srgbClr val="8197A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3249"/>
                </a:solidFill>
              </a:rPr>
              <a:t>L2B: retrieves SIF spectrum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sz="1600" dirty="0">
                <a:solidFill>
                  <a:srgbClr val="8197A6"/>
                </a:solidFill>
              </a:rPr>
              <a:t>(P. </a:t>
            </a:r>
            <a:r>
              <a:rPr lang="en-GB" sz="1600" dirty="0" err="1">
                <a:solidFill>
                  <a:srgbClr val="8197A6"/>
                </a:solidFill>
              </a:rPr>
              <a:t>Chierichetti</a:t>
            </a:r>
            <a:r>
              <a:rPr lang="en-GB" sz="1600" dirty="0">
                <a:solidFill>
                  <a:srgbClr val="8197A6"/>
                </a:solidFill>
              </a:rPr>
              <a:t>)</a:t>
            </a:r>
            <a:endParaRPr dirty="0">
              <a:solidFill>
                <a:srgbClr val="00324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3249"/>
                </a:solidFill>
              </a:rPr>
              <a:t>L2C: obtains biophysical properties of vegetation and photosynthesis related parameters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sz="1600" dirty="0">
                <a:solidFill>
                  <a:srgbClr val="8197A6"/>
                </a:solidFill>
              </a:rPr>
              <a:t>(C. van der Tol)</a:t>
            </a:r>
            <a:endParaRPr dirty="0">
              <a:solidFill>
                <a:srgbClr val="00324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3249"/>
                </a:solidFill>
              </a:rPr>
              <a:t>L2P: orthorectifies data in UTM grid</a:t>
            </a:r>
            <a:endParaRPr dirty="0">
              <a:solidFill>
                <a:srgbClr val="003249"/>
              </a:solidFill>
            </a:endParaRPr>
          </a:p>
        </p:txBody>
      </p:sp>
      <p:sp>
        <p:nvSpPr>
          <p:cNvPr id="7" name="Google Shape;61;p2">
            <a:extLst>
              <a:ext uri="{FF2B5EF4-FFF2-40B4-BE49-F238E27FC236}">
                <a16:creationId xmlns:a16="http://schemas.microsoft.com/office/drawing/2014/main" id="{C671B2BF-1CCE-48F0-AFD9-AB23B568067A}"/>
              </a:ext>
            </a:extLst>
          </p:cNvPr>
          <p:cNvSpPr txBox="1">
            <a:spLocks/>
          </p:cNvSpPr>
          <p:nvPr/>
        </p:nvSpPr>
        <p:spPr>
          <a:xfrm>
            <a:off x="669304" y="2806073"/>
            <a:ext cx="424206" cy="355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GB" sz="2800" dirty="0">
                <a:solidFill>
                  <a:schemeClr val="accent4"/>
                </a:solidFill>
              </a:rPr>
              <a:t>■</a:t>
            </a:r>
            <a:endParaRPr lang="en-GB" dirty="0">
              <a:solidFill>
                <a:schemeClr val="accent4"/>
              </a:solidFill>
            </a:endParaRPr>
          </a:p>
          <a:p>
            <a:pPr marL="0" indent="0">
              <a:spcBef>
                <a:spcPts val="0"/>
              </a:spcBef>
            </a:pPr>
            <a:endParaRPr lang="en-GB" sz="1050" dirty="0">
              <a:solidFill>
                <a:schemeClr val="dk1"/>
              </a:solidFill>
            </a:endParaRPr>
          </a:p>
          <a:p>
            <a:pPr marL="0" indent="0">
              <a:spcBef>
                <a:spcPts val="0"/>
              </a:spcBef>
            </a:pPr>
            <a:r>
              <a:rPr lang="en-GB" sz="2800" dirty="0">
                <a:solidFill>
                  <a:schemeClr val="dk1"/>
                </a:solidFill>
              </a:rPr>
              <a:t> </a:t>
            </a:r>
          </a:p>
          <a:p>
            <a:pPr marL="0" indent="0">
              <a:spcBef>
                <a:spcPts val="0"/>
              </a:spcBef>
            </a:pPr>
            <a:endParaRPr lang="en-GB" sz="700" dirty="0">
              <a:solidFill>
                <a:schemeClr val="accent3"/>
              </a:solidFill>
            </a:endParaRPr>
          </a:p>
          <a:p>
            <a:pPr marL="0" indent="0">
              <a:spcBef>
                <a:spcPts val="0"/>
              </a:spcBef>
            </a:pPr>
            <a:r>
              <a:rPr lang="en-GB" sz="2800" dirty="0">
                <a:solidFill>
                  <a:schemeClr val="accent2"/>
                </a:solidFill>
              </a:rPr>
              <a:t>■</a:t>
            </a:r>
            <a:r>
              <a:rPr lang="en-GB" sz="2800" dirty="0">
                <a:solidFill>
                  <a:schemeClr val="dk1"/>
                </a:solidFill>
              </a:rPr>
              <a:t> </a:t>
            </a:r>
          </a:p>
          <a:p>
            <a:pPr marL="0" indent="0">
              <a:spcBef>
                <a:spcPts val="0"/>
              </a:spcBef>
            </a:pPr>
            <a:endParaRPr lang="en-GB" sz="5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</a:pPr>
            <a:r>
              <a:rPr lang="en-GB" sz="2800" dirty="0">
                <a:solidFill>
                  <a:schemeClr val="accent1"/>
                </a:solidFill>
              </a:rPr>
              <a:t>■</a:t>
            </a:r>
            <a:r>
              <a:rPr lang="en-GB" sz="2800" dirty="0">
                <a:solidFill>
                  <a:schemeClr val="dk1"/>
                </a:solidFill>
              </a:rPr>
              <a:t> </a:t>
            </a:r>
          </a:p>
          <a:p>
            <a:pPr marL="0" indent="0">
              <a:lnSpc>
                <a:spcPct val="60000"/>
              </a:lnSpc>
              <a:spcBef>
                <a:spcPts val="0"/>
              </a:spcBef>
            </a:pPr>
            <a:endParaRPr lang="en-GB" sz="2400" dirty="0">
              <a:solidFill>
                <a:schemeClr val="accent3"/>
              </a:solidFill>
            </a:endParaRPr>
          </a:p>
          <a:p>
            <a:pPr marL="0" indent="0">
              <a:lnSpc>
                <a:spcPct val="60000"/>
              </a:lnSpc>
              <a:spcBef>
                <a:spcPts val="0"/>
              </a:spcBef>
            </a:pPr>
            <a:endParaRPr lang="en-GB" sz="2400" dirty="0">
              <a:solidFill>
                <a:schemeClr val="accent3"/>
              </a:solidFill>
            </a:endParaRPr>
          </a:p>
          <a:p>
            <a:pPr marL="0" indent="0">
              <a:lnSpc>
                <a:spcPct val="60000"/>
              </a:lnSpc>
              <a:spcBef>
                <a:spcPts val="0"/>
              </a:spcBef>
            </a:pPr>
            <a:endParaRPr lang="en-GB" sz="2400" dirty="0">
              <a:solidFill>
                <a:schemeClr val="accent3"/>
              </a:solidFill>
            </a:endParaRPr>
          </a:p>
          <a:p>
            <a:pPr marL="0" indent="0">
              <a:lnSpc>
                <a:spcPct val="60000"/>
              </a:lnSpc>
              <a:spcBef>
                <a:spcPts val="0"/>
              </a:spcBef>
            </a:pPr>
            <a:r>
              <a:rPr lang="en-GB" sz="2800" dirty="0">
                <a:solidFill>
                  <a:schemeClr val="accent3"/>
                </a:solidFill>
              </a:rPr>
              <a:t>■</a:t>
            </a:r>
            <a:r>
              <a:rPr lang="en-GB" sz="2800" dirty="0">
                <a:solidFill>
                  <a:schemeClr val="dk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c8616d58db_0_31"/>
          <p:cNvSpPr txBox="1">
            <a:spLocks noGrp="1"/>
          </p:cNvSpPr>
          <p:nvPr>
            <p:ph type="title"/>
          </p:nvPr>
        </p:nvSpPr>
        <p:spPr>
          <a:xfrm>
            <a:off x="216000" y="244501"/>
            <a:ext cx="10108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Level-1C (L1C) products overview</a:t>
            </a:r>
            <a:endParaRPr/>
          </a:p>
        </p:txBody>
      </p:sp>
      <p:sp>
        <p:nvSpPr>
          <p:cNvPr id="93" name="Google Shape;93;g3c8616d58db_0_31"/>
          <p:cNvSpPr txBox="1">
            <a:spLocks noGrp="1"/>
          </p:cNvSpPr>
          <p:nvPr>
            <p:ph type="body" idx="1"/>
          </p:nvPr>
        </p:nvSpPr>
        <p:spPr>
          <a:xfrm>
            <a:off x="219600" y="1107477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3249"/>
                </a:solidFill>
              </a:rPr>
              <a:t>Level-1C products consists of calibrated </a:t>
            </a:r>
            <a:r>
              <a:rPr lang="en-GB" b="1">
                <a:solidFill>
                  <a:srgbClr val="FFCC4D"/>
                </a:solidFill>
              </a:rPr>
              <a:t>TOA radiances</a:t>
            </a:r>
            <a:r>
              <a:rPr lang="en-GB">
                <a:solidFill>
                  <a:srgbClr val="003249"/>
                </a:solidFill>
              </a:rPr>
              <a:t> for FLEX (HR-LR merged), OLCI, and SLSTR. These are spatially resampled and </a:t>
            </a:r>
            <a:r>
              <a:rPr lang="en-GB" b="1">
                <a:solidFill>
                  <a:srgbClr val="FFCC4D"/>
                </a:solidFill>
              </a:rPr>
              <a:t>projected into the FLORIS-HR</a:t>
            </a:r>
            <a:r>
              <a:rPr lang="en-GB">
                <a:solidFill>
                  <a:srgbClr val="003249"/>
                </a:solidFill>
              </a:rPr>
              <a:t> focal plane geometry, with appended information (spectral, meteo, quality, uncertainties)</a:t>
            </a:r>
            <a:endParaRPr>
              <a:solidFill>
                <a:srgbClr val="00324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249"/>
              </a:solidFill>
            </a:endParaRPr>
          </a:p>
        </p:txBody>
      </p:sp>
      <p:pic>
        <p:nvPicPr>
          <p:cNvPr id="94" name="Google Shape;94;g3c8616d58db_0_31"/>
          <p:cNvPicPr preferRelativeResize="0"/>
          <p:nvPr/>
        </p:nvPicPr>
        <p:blipFill rotWithShape="1">
          <a:blip r:embed="rId3">
            <a:alphaModFix/>
          </a:blip>
          <a:srcRect l="6933" t="4689"/>
          <a:stretch/>
        </p:blipFill>
        <p:spPr>
          <a:xfrm>
            <a:off x="8950275" y="2257650"/>
            <a:ext cx="3034125" cy="38577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5" name="Google Shape;95;g3c8616d58db_0_31"/>
          <p:cNvGraphicFramePr/>
          <p:nvPr/>
        </p:nvGraphicFramePr>
        <p:xfrm>
          <a:off x="216000" y="2257638"/>
          <a:ext cx="8609450" cy="3626231"/>
        </p:xfrm>
        <a:graphic>
          <a:graphicData uri="http://schemas.openxmlformats.org/drawingml/2006/table">
            <a:tbl>
              <a:tblPr bandRow="1" bandCol="1">
                <a:noFill/>
                <a:tableStyleId>{068A8C4B-5DEF-41AE-A7BC-66D064B8CA97}</a:tableStyleId>
              </a:tblPr>
              <a:tblGrid>
                <a:gridCol w="240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1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612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800" b="1" u="none" strike="noStrike" cap="none">
                          <a:solidFill>
                            <a:schemeClr val="lt1"/>
                          </a:solidFill>
                        </a:rPr>
                        <a:t>Characteristics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24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800" b="1" u="none" strike="noStrike" cap="none">
                          <a:solidFill>
                            <a:schemeClr val="lt1"/>
                          </a:solidFill>
                        </a:rPr>
                        <a:t>Value/description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2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125"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003249"/>
                          </a:solidFill>
                        </a:rPr>
                        <a:t>Size</a:t>
                      </a:r>
                      <a:endParaRPr sz="1800" u="none" strike="noStrike" cap="none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003249"/>
                          </a:solidFill>
                        </a:rPr>
                        <a:t>161 x 1397km</a:t>
                      </a:r>
                      <a:r>
                        <a:rPr lang="en-GB" sz="1800" u="none" strike="noStrike" cap="none" baseline="30000">
                          <a:solidFill>
                            <a:srgbClr val="003249"/>
                          </a:solidFill>
                        </a:rPr>
                        <a:t>2</a:t>
                      </a:r>
                      <a:r>
                        <a:rPr lang="en-GB" sz="1800" u="none" strike="noStrike" cap="none">
                          <a:solidFill>
                            <a:srgbClr val="003249"/>
                          </a:solidFill>
                        </a:rPr>
                        <a:t> </a:t>
                      </a:r>
                      <a:r>
                        <a:rPr lang="en-GB" sz="1600" u="none" strike="noStrike" cap="none">
                          <a:solidFill>
                            <a:srgbClr val="003249"/>
                          </a:solidFill>
                        </a:rPr>
                        <a:t>(536x4656 pixels)</a:t>
                      </a:r>
                      <a:r>
                        <a:rPr lang="en-GB" sz="1800" u="none" strike="noStrike" cap="none">
                          <a:solidFill>
                            <a:srgbClr val="003249"/>
                          </a:solidFill>
                        </a:rPr>
                        <a:t> ← ~3min/slice + margin</a:t>
                      </a:r>
                      <a:endParaRPr sz="1800" u="none" strike="noStrike" cap="none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225"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003249"/>
                          </a:solidFill>
                        </a:rPr>
                        <a:t>Pixel size &amp; spatial sampling distance (SSD)</a:t>
                      </a:r>
                      <a:endParaRPr sz="1800" u="none" strike="noStrike" cap="none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003249"/>
                          </a:solidFill>
                        </a:rPr>
                        <a:t>300x300 m</a:t>
                      </a:r>
                      <a:r>
                        <a:rPr lang="en-GB" sz="1800" u="none" strike="noStrike" cap="none" baseline="30000">
                          <a:solidFill>
                            <a:srgbClr val="003249"/>
                          </a:solidFill>
                        </a:rPr>
                        <a:t>2</a:t>
                      </a:r>
                      <a:r>
                        <a:rPr lang="en-GB" sz="1800" u="none" strike="noStrike" cap="none">
                          <a:solidFill>
                            <a:srgbClr val="003249"/>
                          </a:solidFill>
                        </a:rPr>
                        <a:t>, 300 m</a:t>
                      </a:r>
                      <a:endParaRPr sz="1800" u="none" strike="noStrike" cap="none" baseline="3000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125"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003249"/>
                          </a:solidFill>
                        </a:rPr>
                        <a:t>Local observation time</a:t>
                      </a:r>
                      <a:endParaRPr sz="1800" u="none" strike="noStrike" cap="none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003249"/>
                          </a:solidFill>
                        </a:rPr>
                        <a:t>10:00 LTDN, 9:00 to 12:00 (south/north pole)</a:t>
                      </a:r>
                      <a:endParaRPr sz="1800" u="none" strike="noStrike" cap="none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400"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003249"/>
                          </a:solidFill>
                        </a:rPr>
                        <a:t>Accuracy</a:t>
                      </a:r>
                      <a:endParaRPr sz="1800" u="none" strike="noStrike" cap="none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003249"/>
                          </a:solidFill>
                        </a:rPr>
                        <a:t>&lt;0.1 SSD </a:t>
                      </a:r>
                      <a:r>
                        <a:rPr lang="en-GB" sz="1600" u="none" strike="noStrike" cap="none">
                          <a:solidFill>
                            <a:srgbClr val="003249"/>
                          </a:solidFill>
                        </a:rPr>
                        <a:t>(geometric)</a:t>
                      </a:r>
                      <a:r>
                        <a:rPr lang="en-GB" sz="1800" u="none" strike="noStrike" cap="none">
                          <a:solidFill>
                            <a:srgbClr val="003249"/>
                          </a:solidFill>
                        </a:rPr>
                        <a:t>, 2-5% </a:t>
                      </a:r>
                      <a:r>
                        <a:rPr lang="en-GB" sz="1600" u="none" strike="noStrike" cap="none">
                          <a:solidFill>
                            <a:srgbClr val="003249"/>
                          </a:solidFill>
                        </a:rPr>
                        <a:t>(abs. radiometric)</a:t>
                      </a:r>
                      <a:r>
                        <a:rPr lang="en-GB" sz="1800" u="none" strike="noStrike" cap="none">
                          <a:solidFill>
                            <a:srgbClr val="003249"/>
                          </a:solidFill>
                        </a:rPr>
                        <a:t>, &lt;1% </a:t>
                      </a:r>
                      <a:r>
                        <a:rPr lang="en-GB" sz="1600" u="none" strike="noStrike" cap="none">
                          <a:solidFill>
                            <a:srgbClr val="003249"/>
                          </a:solidFill>
                        </a:rPr>
                        <a:t>(rel. accuracy)</a:t>
                      </a:r>
                      <a:endParaRPr sz="1600" u="none" strike="noStrike" cap="none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125"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003249"/>
                          </a:solidFill>
                        </a:rPr>
                        <a:t>SNR@Lref</a:t>
                      </a:r>
                      <a:endParaRPr sz="1800" u="none" strike="noStrike" cap="none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003249"/>
                          </a:solidFill>
                        </a:rPr>
                        <a:t>175-1015</a:t>
                      </a:r>
                      <a:endParaRPr sz="1800" u="none" strike="noStrike" cap="none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775"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003249"/>
                          </a:solidFill>
                        </a:rPr>
                        <a:t>FLORIS spectral configuration</a:t>
                      </a:r>
                      <a:endParaRPr sz="1800" u="none" strike="noStrike" cap="none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003249"/>
                          </a:solidFill>
                        </a:rPr>
                        <a:t>Range: 500-780 nm </a:t>
                      </a:r>
                      <a:r>
                        <a:rPr lang="en-GB" sz="1600" u="none" strike="noStrike" cap="none">
                          <a:solidFill>
                            <a:srgbClr val="003249"/>
                          </a:solidFill>
                        </a:rPr>
                        <a:t>(580 spectral channels)</a:t>
                      </a:r>
                      <a:endParaRPr sz="1600" u="none" strike="noStrike" cap="none">
                        <a:solidFill>
                          <a:srgbClr val="003249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003249"/>
                          </a:solidFill>
                        </a:rPr>
                        <a:t>Spectral sampling/resolution: 0.1/0.28 nm </a:t>
                      </a:r>
                      <a:r>
                        <a:rPr lang="en-GB" sz="1600" u="none" strike="noStrike" cap="none">
                          <a:solidFill>
                            <a:srgbClr val="003249"/>
                          </a:solidFill>
                        </a:rPr>
                        <a:t>(inside O2)</a:t>
                      </a:r>
                      <a:endParaRPr sz="1600" u="none" strike="noStrike" cap="none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775"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003249"/>
                          </a:solidFill>
                        </a:rPr>
                        <a:t>OLCI/SLSTR spectral configuration</a:t>
                      </a:r>
                      <a:endParaRPr sz="1800" u="none" strike="noStrike" cap="none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003249"/>
                          </a:solidFill>
                        </a:rPr>
                        <a:t>OLCI: 400-1020 nm </a:t>
                      </a:r>
                      <a:r>
                        <a:rPr lang="en-GB" sz="1600" u="none" strike="noStrike" cap="none">
                          <a:solidFill>
                            <a:srgbClr val="003249"/>
                          </a:solidFill>
                        </a:rPr>
                        <a:t>(21 channels)</a:t>
                      </a:r>
                      <a:endParaRPr sz="1600" u="none" strike="noStrike" cap="none">
                        <a:solidFill>
                          <a:srgbClr val="003249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003249"/>
                          </a:solidFill>
                        </a:rPr>
                        <a:t>SLSTR: 555-10850 nm </a:t>
                      </a:r>
                      <a:r>
                        <a:rPr lang="en-GB" sz="1600" u="none" strike="noStrike" cap="none">
                          <a:solidFill>
                            <a:srgbClr val="003249"/>
                          </a:solidFill>
                        </a:rPr>
                        <a:t>(9 channels)</a:t>
                      </a:r>
                      <a:endParaRPr sz="1600" u="none" strike="noStrike" cap="none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6125"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003249"/>
                          </a:solidFill>
                        </a:rPr>
                        <a:t>Data volume</a:t>
                      </a:r>
                      <a:endParaRPr sz="1800" u="none" strike="noStrike" cap="none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003249"/>
                          </a:solidFill>
                        </a:rPr>
                        <a:t>6.5 GB</a:t>
                      </a:r>
                      <a:endParaRPr sz="1800" u="none" strike="noStrike" cap="none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6" name="Google Shape;96;g3c8616d58db_0_31"/>
          <p:cNvSpPr txBox="1"/>
          <p:nvPr/>
        </p:nvSpPr>
        <p:spPr>
          <a:xfrm>
            <a:off x="165025" y="5978825"/>
            <a:ext cx="9301500" cy="3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flx_</a:t>
            </a:r>
            <a:r>
              <a:rPr lang="en-GB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l1c</a:t>
            </a:r>
            <a:r>
              <a:rPr lang="en-GB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_flxsyn_20270314T101206_20270314T101521_20270314T120248_0195_005_179_2339_01.nc</a:t>
            </a:r>
            <a:endParaRPr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c898030b9c_0_38"/>
          <p:cNvSpPr txBox="1">
            <a:spLocks noGrp="1"/>
          </p:cNvSpPr>
          <p:nvPr>
            <p:ph type="title"/>
          </p:nvPr>
        </p:nvSpPr>
        <p:spPr>
          <a:xfrm>
            <a:off x="216000" y="244501"/>
            <a:ext cx="10108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Level-1C (L1C) products overview</a:t>
            </a:r>
            <a:endParaRPr/>
          </a:p>
        </p:txBody>
      </p:sp>
      <p:graphicFrame>
        <p:nvGraphicFramePr>
          <p:cNvPr id="102" name="Google Shape;102;g3c898030b9c_0_38"/>
          <p:cNvGraphicFramePr/>
          <p:nvPr/>
        </p:nvGraphicFramePr>
        <p:xfrm>
          <a:off x="219600" y="1176302"/>
          <a:ext cx="11764800" cy="3941953"/>
        </p:xfrm>
        <a:graphic>
          <a:graphicData uri="http://schemas.openxmlformats.org/drawingml/2006/table">
            <a:tbl>
              <a:tblPr>
                <a:noFill/>
                <a:tableStyleId>{B8ACB9F1-B3DF-4BD8-9DD6-338BD12B34BB}</a:tableStyleId>
              </a:tblPr>
              <a:tblGrid>
                <a:gridCol w="1176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3249"/>
                          </a:solidFill>
                        </a:rPr>
                        <a:t>Level-1C product: main variables</a:t>
                      </a:r>
                      <a:endParaRPr sz="1800" b="1">
                        <a:solidFill>
                          <a:srgbClr val="003249"/>
                        </a:solidFill>
                      </a:endParaRPr>
                    </a:p>
                  </a:txBody>
                  <a:tcPr marL="63500" marR="63500" marT="63500" marB="6350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3249"/>
                          </a:solidFill>
                        </a:rPr>
                        <a:t>FLORIS TOA radiance:</a:t>
                      </a:r>
                      <a:r>
                        <a:rPr lang="en-GB" sz="1800">
                          <a:solidFill>
                            <a:srgbClr val="003249"/>
                          </a:solidFill>
                        </a:rPr>
                        <a:t> Merged HR and LR hypercubes, w/ appended spectral information </a:t>
                      </a:r>
                      <a:r>
                        <a:rPr lang="en-GB" sz="1600">
                          <a:solidFill>
                            <a:srgbClr val="003249"/>
                          </a:solidFill>
                        </a:rPr>
                        <a:t>(and uncertainties)</a:t>
                      </a:r>
                      <a:r>
                        <a:rPr lang="en-GB" sz="1800">
                          <a:solidFill>
                            <a:srgbClr val="003249"/>
                          </a:solidFill>
                        </a:rPr>
                        <a:t> and radiometric uncertainties </a:t>
                      </a:r>
                      <a:r>
                        <a:rPr lang="en-GB" sz="1600">
                          <a:solidFill>
                            <a:srgbClr val="003249"/>
                          </a:solidFill>
                        </a:rPr>
                        <a:t>(absolute/relative radiometric accuracies and photon noise)</a:t>
                      </a:r>
                      <a:endParaRPr sz="1600">
                        <a:solidFill>
                          <a:srgbClr val="003249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3249"/>
                          </a:solidFill>
                        </a:rPr>
                        <a:t>FLORIS instrument flag</a:t>
                      </a:r>
                      <a:r>
                        <a:rPr lang="en-GB" sz="1800">
                          <a:solidFill>
                            <a:srgbClr val="003249"/>
                          </a:solidFill>
                        </a:rPr>
                        <a:t> Identified source spectrometer after merging</a:t>
                      </a:r>
                      <a:endParaRPr sz="1800">
                        <a:solidFill>
                          <a:srgbClr val="003249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3249"/>
                          </a:solidFill>
                        </a:rPr>
                        <a:t>OLCI TOA radiance, SLSTR nadir &amp; oblique TOA radiance</a:t>
                      </a:r>
                      <a:r>
                        <a:rPr lang="en-GB" sz="1800">
                          <a:solidFill>
                            <a:srgbClr val="003249"/>
                          </a:solidFill>
                        </a:rPr>
                        <a:t> </a:t>
                      </a:r>
                      <a:r>
                        <a:rPr lang="en-GB" sz="1600">
                          <a:solidFill>
                            <a:srgbClr val="003249"/>
                          </a:solidFill>
                        </a:rPr>
                        <a:t>(spectral channels S1 to S8)</a:t>
                      </a:r>
                      <a:endParaRPr sz="1600">
                        <a:solidFill>
                          <a:srgbClr val="003249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3249"/>
                          </a:solidFill>
                        </a:rPr>
                        <a:t>SLSTR nadir TIR TOA radiance </a:t>
                      </a:r>
                      <a:r>
                        <a:rPr lang="en-GB" sz="1600">
                          <a:solidFill>
                            <a:srgbClr val="003249"/>
                          </a:solidFill>
                        </a:rPr>
                        <a:t>(spectral channels S7 to S9)</a:t>
                      </a:r>
                      <a:endParaRPr sz="1600" b="1">
                        <a:solidFill>
                          <a:srgbClr val="003249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3249"/>
                          </a:solidFill>
                        </a:rPr>
                        <a:t>FLORIS, OLCI and SLSTR extraterrestrial solar irradiance </a:t>
                      </a:r>
                      <a:r>
                        <a:rPr lang="en-GB" sz="1600">
                          <a:solidFill>
                            <a:srgbClr val="003249"/>
                          </a:solidFill>
                        </a:rPr>
                        <a:t>(TSIS-1)</a:t>
                      </a:r>
                      <a:endParaRPr sz="1600">
                        <a:solidFill>
                          <a:srgbClr val="003249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3249"/>
                          </a:solidFill>
                        </a:rPr>
                        <a:t>Geolocation and geometry</a:t>
                      </a:r>
                      <a:r>
                        <a:rPr lang="en-GB" sz="1800">
                          <a:solidFill>
                            <a:srgbClr val="003249"/>
                          </a:solidFill>
                        </a:rPr>
                        <a:t>, including surface elevation/slope/aspect and view/solar angles</a:t>
                      </a:r>
                      <a:endParaRPr sz="1800">
                        <a:solidFill>
                          <a:srgbClr val="003249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3249"/>
                          </a:solidFill>
                        </a:rPr>
                        <a:t>Meteorological data</a:t>
                      </a:r>
                      <a:r>
                        <a:rPr lang="en-GB" sz="1800">
                          <a:solidFill>
                            <a:srgbClr val="003249"/>
                          </a:solidFill>
                        </a:rPr>
                        <a:t>, extracted from FLEX L1B product ECMWF meteorological data and CAMS forecasting data (CWV, O3, sea level pressure, AOT at 550/670/865 nm)</a:t>
                      </a:r>
                      <a:endParaRPr sz="1800">
                        <a:solidFill>
                          <a:srgbClr val="003249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c898030b9c_0_77"/>
          <p:cNvSpPr txBox="1">
            <a:spLocks noGrp="1"/>
          </p:cNvSpPr>
          <p:nvPr>
            <p:ph type="title"/>
          </p:nvPr>
        </p:nvSpPr>
        <p:spPr>
          <a:xfrm>
            <a:off x="216000" y="244501"/>
            <a:ext cx="10108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Level-1C (L1C) products overview</a:t>
            </a:r>
            <a:endParaRPr/>
          </a:p>
        </p:txBody>
      </p:sp>
      <p:sp>
        <p:nvSpPr>
          <p:cNvPr id="108" name="Google Shape;108;g3c898030b9c_0_77"/>
          <p:cNvSpPr txBox="1">
            <a:spLocks noGrp="1"/>
          </p:cNvSpPr>
          <p:nvPr>
            <p:ph type="body" idx="1"/>
          </p:nvPr>
        </p:nvSpPr>
        <p:spPr>
          <a:xfrm>
            <a:off x="219600" y="1107475"/>
            <a:ext cx="5683200" cy="16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GB" b="1" dirty="0">
                <a:solidFill>
                  <a:srgbClr val="FFCC4D"/>
                </a:solidFill>
              </a:rPr>
              <a:t>Uncertainty information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  <a:r>
              <a:rPr lang="en-GB" dirty="0">
                <a:solidFill>
                  <a:srgbClr val="003249"/>
                </a:solidFill>
              </a:rPr>
              <a:t>in L1C allows for propagation to L2 products. We treat uncertainties spatially uncorrelated, but spectrally we differentiate between fully correlated</a:t>
            </a:r>
            <a:r>
              <a:rPr lang="en-GB" dirty="0">
                <a:solidFill>
                  <a:srgbClr val="9801FF"/>
                </a:solidFill>
              </a:rPr>
              <a:t>■</a:t>
            </a:r>
            <a:r>
              <a:rPr lang="en-GB" dirty="0">
                <a:solidFill>
                  <a:srgbClr val="FF0000"/>
                </a:solidFill>
              </a:rPr>
              <a:t>■</a:t>
            </a:r>
            <a:r>
              <a:rPr lang="en-GB" dirty="0">
                <a:solidFill>
                  <a:srgbClr val="003249"/>
                </a:solidFill>
              </a:rPr>
              <a:t> and fully random</a:t>
            </a:r>
            <a:r>
              <a:rPr lang="en-GB" dirty="0">
                <a:solidFill>
                  <a:srgbClr val="6F9EED"/>
                </a:solidFill>
              </a:rPr>
              <a:t>■</a:t>
            </a:r>
            <a:r>
              <a:rPr lang="en-GB" dirty="0">
                <a:solidFill>
                  <a:srgbClr val="FF9600"/>
                </a:solidFill>
              </a:rPr>
              <a:t>■</a:t>
            </a:r>
            <a:endParaRPr dirty="0">
              <a:solidFill>
                <a:srgbClr val="FF96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3249"/>
              </a:solidFill>
            </a:endParaRPr>
          </a:p>
        </p:txBody>
      </p:sp>
      <p:sp>
        <p:nvSpPr>
          <p:cNvPr id="109" name="Google Shape;109;g3c898030b9c_0_77"/>
          <p:cNvSpPr txBox="1">
            <a:spLocks noGrp="1"/>
          </p:cNvSpPr>
          <p:nvPr>
            <p:ph type="body" idx="1"/>
          </p:nvPr>
        </p:nvSpPr>
        <p:spPr>
          <a:xfrm>
            <a:off x="231075" y="2895750"/>
            <a:ext cx="4514100" cy="32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3249"/>
                </a:solidFill>
              </a:rPr>
              <a:t>L1C product comes along with </a:t>
            </a:r>
            <a:r>
              <a:rPr lang="en-GB" b="1" dirty="0">
                <a:solidFill>
                  <a:srgbClr val="FFCC4D"/>
                </a:solidFill>
              </a:rPr>
              <a:t>Quality Indicators</a:t>
            </a:r>
            <a:r>
              <a:rPr lang="en-GB" dirty="0">
                <a:solidFill>
                  <a:srgbClr val="003249"/>
                </a:solidFill>
              </a:rPr>
              <a:t> and </a:t>
            </a:r>
            <a:r>
              <a:rPr lang="en-GB" b="1" dirty="0">
                <a:solidFill>
                  <a:srgbClr val="FFCC4D"/>
                </a:solidFill>
              </a:rPr>
              <a:t>meteorological information </a:t>
            </a:r>
            <a:r>
              <a:rPr lang="en-GB" dirty="0">
                <a:solidFill>
                  <a:srgbClr val="003249"/>
                </a:solidFill>
              </a:rPr>
              <a:t>(ECMWF + CAMS forecasting):</a:t>
            </a:r>
            <a:endParaRPr dirty="0">
              <a:solidFill>
                <a:srgbClr val="00324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3249"/>
              </a:buClr>
              <a:buSzPts val="1800"/>
              <a:buChar char="●"/>
            </a:pPr>
            <a:r>
              <a:rPr lang="en-GB" dirty="0">
                <a:solidFill>
                  <a:srgbClr val="003249"/>
                </a:solidFill>
              </a:rPr>
              <a:t>Temperature/pressure profile</a:t>
            </a:r>
            <a:endParaRPr dirty="0">
              <a:solidFill>
                <a:srgbClr val="00324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3249"/>
              </a:buClr>
              <a:buSzPts val="1800"/>
              <a:buChar char="●"/>
            </a:pPr>
            <a:r>
              <a:rPr lang="en-GB" dirty="0">
                <a:solidFill>
                  <a:srgbClr val="003249"/>
                </a:solidFill>
              </a:rPr>
              <a:t>Columnar water vapor</a:t>
            </a:r>
            <a:endParaRPr dirty="0">
              <a:solidFill>
                <a:srgbClr val="00324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3249"/>
              </a:buClr>
              <a:buSzPts val="1800"/>
              <a:buChar char="●"/>
            </a:pPr>
            <a:r>
              <a:rPr lang="en-GB" dirty="0">
                <a:solidFill>
                  <a:srgbClr val="003249"/>
                </a:solidFill>
              </a:rPr>
              <a:t>Aerosol optical depth at 3 wavelengths</a:t>
            </a:r>
            <a:endParaRPr dirty="0">
              <a:solidFill>
                <a:srgbClr val="00324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3249"/>
                </a:solidFill>
              </a:rPr>
              <a:t>⇒ </a:t>
            </a:r>
            <a:r>
              <a:rPr lang="en-GB" dirty="0" err="1">
                <a:solidFill>
                  <a:srgbClr val="003249"/>
                </a:solidFill>
              </a:rPr>
              <a:t>meteo</a:t>
            </a:r>
            <a:r>
              <a:rPr lang="en-GB" dirty="0">
                <a:solidFill>
                  <a:srgbClr val="003249"/>
                </a:solidFill>
              </a:rPr>
              <a:t> is used for no-S3 contingency scenario</a:t>
            </a:r>
            <a:endParaRPr dirty="0">
              <a:solidFill>
                <a:srgbClr val="00324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3249"/>
              </a:solidFill>
            </a:endParaRPr>
          </a:p>
        </p:txBody>
      </p:sp>
      <p:graphicFrame>
        <p:nvGraphicFramePr>
          <p:cNvPr id="110" name="Google Shape;110;g3c898030b9c_0_77"/>
          <p:cNvGraphicFramePr/>
          <p:nvPr/>
        </p:nvGraphicFramePr>
        <p:xfrm>
          <a:off x="4745288" y="2895750"/>
          <a:ext cx="7236625" cy="3619477"/>
        </p:xfrm>
        <a:graphic>
          <a:graphicData uri="http://schemas.openxmlformats.org/drawingml/2006/table">
            <a:tbl>
              <a:tblPr>
                <a:noFill/>
                <a:tableStyleId>{926FC788-0610-4448-933D-E79AD44E17F9}</a:tableStyleId>
              </a:tblPr>
              <a:tblGrid>
                <a:gridCol w="206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2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990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3249"/>
                          </a:solidFill>
                        </a:rPr>
                        <a:t>Quality indicator</a:t>
                      </a:r>
                      <a:endParaRPr sz="1800" b="1">
                        <a:solidFill>
                          <a:srgbClr val="00324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3249"/>
                          </a:solidFill>
                        </a:rPr>
                        <a:t>Key Flags / Insights</a:t>
                      </a:r>
                      <a:endParaRPr sz="1800" b="1">
                        <a:solidFill>
                          <a:srgbClr val="00324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65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3249"/>
                          </a:solidFill>
                        </a:rPr>
                        <a:t>Common Surface </a:t>
                      </a:r>
                      <a:r>
                        <a:rPr lang="en-GB" sz="1800">
                          <a:solidFill>
                            <a:schemeClr val="accent1"/>
                          </a:solidFill>
                        </a:rPr>
                        <a:t>pixel_classification</a:t>
                      </a:r>
                      <a:endParaRPr sz="1800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1800">
                          <a:solidFill>
                            <a:srgbClr val="003249"/>
                          </a:solidFill>
                        </a:rPr>
                        <a:t>Land/Water types, Cloud/Shadow detection, Vegetation density (NDVI-based).</a:t>
                      </a:r>
                      <a:endParaRPr sz="1800">
                        <a:solidFill>
                          <a:srgbClr val="00324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65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3249"/>
                          </a:solidFill>
                        </a:rPr>
                        <a:t>FLORIS Quality </a:t>
                      </a:r>
                      <a:r>
                        <a:rPr lang="en-GB" sz="1800">
                          <a:solidFill>
                            <a:schemeClr val="accent1"/>
                          </a:solidFill>
                        </a:rPr>
                        <a:t>quality_flags_floris</a:t>
                      </a:r>
                      <a:endParaRPr sz="1800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1800">
                          <a:solidFill>
                            <a:srgbClr val="003249"/>
                          </a:solidFill>
                        </a:rPr>
                        <a:t>Validity in O2-A, O2-B, and PRI bands; Saturation &amp; Dubious pixels.</a:t>
                      </a:r>
                      <a:endParaRPr sz="1800">
                        <a:solidFill>
                          <a:srgbClr val="00324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65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3249"/>
                          </a:solidFill>
                        </a:rPr>
                        <a:t>OLCI Quality </a:t>
                      </a:r>
                      <a:r>
                        <a:rPr lang="en-GB" sz="1800">
                          <a:solidFill>
                            <a:schemeClr val="accent1"/>
                          </a:solidFill>
                        </a:rPr>
                        <a:t>quality_flags_olci</a:t>
                      </a:r>
                      <a:endParaRPr sz="1800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1800">
                          <a:solidFill>
                            <a:srgbClr val="003249"/>
                          </a:solidFill>
                        </a:rPr>
                        <a:t>Full 32-bit L1B legacy flags; Stray light and per-band saturation.</a:t>
                      </a:r>
                      <a:endParaRPr sz="1800">
                        <a:solidFill>
                          <a:srgbClr val="00324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65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3249"/>
                          </a:solidFill>
                        </a:rPr>
                        <a:t>SLSTR Quality </a:t>
                      </a:r>
                      <a:r>
                        <a:rPr lang="en-GB" sz="1800">
                          <a:solidFill>
                            <a:schemeClr val="accent1"/>
                          </a:solidFill>
                        </a:rPr>
                        <a:t>quality_flags_slstr</a:t>
                      </a:r>
                      <a:endParaRPr sz="1800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1800">
                          <a:solidFill>
                            <a:srgbClr val="003249"/>
                          </a:solidFill>
                        </a:rPr>
                        <a:t>High-level status; Passed vs. Degraded/Failed processing.</a:t>
                      </a:r>
                      <a:endParaRPr sz="1800">
                        <a:solidFill>
                          <a:srgbClr val="00324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11" name="Google Shape;111;g3c898030b9c_0_77"/>
          <p:cNvGrpSpPr/>
          <p:nvPr/>
        </p:nvGrpSpPr>
        <p:grpSpPr>
          <a:xfrm>
            <a:off x="5933450" y="1107475"/>
            <a:ext cx="6048478" cy="1656800"/>
            <a:chOff x="5933450" y="1107475"/>
            <a:chExt cx="6048478" cy="1656800"/>
          </a:xfrm>
        </p:grpSpPr>
        <p:pic>
          <p:nvPicPr>
            <p:cNvPr id="112" name="Google Shape;112;g3c898030b9c_0_77"/>
            <p:cNvPicPr preferRelativeResize="0"/>
            <p:nvPr/>
          </p:nvPicPr>
          <p:blipFill rotWithShape="1">
            <a:blip r:embed="rId3">
              <a:alphaModFix/>
            </a:blip>
            <a:srcRect b="79917"/>
            <a:stretch/>
          </p:blipFill>
          <p:spPr>
            <a:xfrm>
              <a:off x="5933450" y="1107475"/>
              <a:ext cx="5971550" cy="470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g3c898030b9c_0_77"/>
            <p:cNvPicPr preferRelativeResize="0"/>
            <p:nvPr/>
          </p:nvPicPr>
          <p:blipFill rotWithShape="1">
            <a:blip r:embed="rId3">
              <a:alphaModFix/>
            </a:blip>
            <a:srcRect t="35300" r="64658" b="41061"/>
            <a:stretch/>
          </p:blipFill>
          <p:spPr>
            <a:xfrm>
              <a:off x="6271392" y="1533300"/>
              <a:ext cx="2110475" cy="554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g3c898030b9c_0_77"/>
            <p:cNvPicPr preferRelativeResize="0"/>
            <p:nvPr/>
          </p:nvPicPr>
          <p:blipFill rotWithShape="1">
            <a:blip r:embed="rId3">
              <a:alphaModFix/>
            </a:blip>
            <a:srcRect l="60153" t="46593" r="15523" b="22898"/>
            <a:stretch/>
          </p:blipFill>
          <p:spPr>
            <a:xfrm>
              <a:off x="9546589" y="1566875"/>
              <a:ext cx="1452450" cy="715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g3c898030b9c_0_77"/>
            <p:cNvPicPr preferRelativeResize="0"/>
            <p:nvPr/>
          </p:nvPicPr>
          <p:blipFill rotWithShape="1">
            <a:blip r:embed="rId3">
              <a:alphaModFix/>
            </a:blip>
            <a:srcRect l="33960" t="58933" r="40632" b="20982"/>
            <a:stretch/>
          </p:blipFill>
          <p:spPr>
            <a:xfrm>
              <a:off x="8693089" y="1566875"/>
              <a:ext cx="1517200" cy="470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g3c898030b9c_0_77"/>
            <p:cNvPicPr preferRelativeResize="0"/>
            <p:nvPr/>
          </p:nvPicPr>
          <p:blipFill rotWithShape="1">
            <a:blip r:embed="rId3">
              <a:alphaModFix/>
            </a:blip>
            <a:srcRect l="83819" t="44677" r="-1274" b="31684"/>
            <a:stretch/>
          </p:blipFill>
          <p:spPr>
            <a:xfrm>
              <a:off x="10939628" y="1566875"/>
              <a:ext cx="1042300" cy="554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g3c898030b9c_0_77"/>
            <p:cNvPicPr preferRelativeResize="0"/>
            <p:nvPr/>
          </p:nvPicPr>
          <p:blipFill rotWithShape="1">
            <a:blip r:embed="rId3">
              <a:alphaModFix/>
            </a:blip>
            <a:srcRect l="31832" t="78164" r="13993"/>
            <a:stretch/>
          </p:blipFill>
          <p:spPr>
            <a:xfrm>
              <a:off x="8655300" y="2252450"/>
              <a:ext cx="3235050" cy="5118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c898030b9c_0_62"/>
          <p:cNvSpPr txBox="1">
            <a:spLocks noGrp="1"/>
          </p:cNvSpPr>
          <p:nvPr>
            <p:ph type="title"/>
          </p:nvPr>
        </p:nvSpPr>
        <p:spPr>
          <a:xfrm>
            <a:off x="216000" y="244501"/>
            <a:ext cx="10108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Level-2 (L2) products overview</a:t>
            </a:r>
            <a:endParaRPr/>
          </a:p>
        </p:txBody>
      </p:sp>
      <p:sp>
        <p:nvSpPr>
          <p:cNvPr id="123" name="Google Shape;123;g3c898030b9c_0_62"/>
          <p:cNvSpPr txBox="1">
            <a:spLocks noGrp="1"/>
          </p:cNvSpPr>
          <p:nvPr>
            <p:ph type="body" idx="1"/>
          </p:nvPr>
        </p:nvSpPr>
        <p:spPr>
          <a:xfrm>
            <a:off x="219600" y="1107477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3249"/>
                </a:solidFill>
              </a:rPr>
              <a:t>Bio/geophysical variables, projected in UTM (S2 tiling), with appended information (spectral, quality, uncertainties). Divided into 3 groups: </a:t>
            </a:r>
            <a:r>
              <a:rPr lang="en-GB" b="1">
                <a:solidFill>
                  <a:schemeClr val="accent4"/>
                </a:solidFill>
              </a:rPr>
              <a:t>L2_atmosphere </a:t>
            </a:r>
            <a:r>
              <a:rPr lang="en-GB">
                <a:solidFill>
                  <a:srgbClr val="003249"/>
                </a:solidFill>
              </a:rPr>
              <a:t>(atm. variables, clouds, surf. app. reflectance, at-surface solar irradiance, </a:t>
            </a:r>
            <a:r>
              <a:rPr lang="en-GB">
                <a:solidFill>
                  <a:schemeClr val="dk1"/>
                </a:solidFill>
              </a:rPr>
              <a:t>Land Surf. Temperature</a:t>
            </a:r>
            <a:r>
              <a:rPr lang="en-GB">
                <a:solidFill>
                  <a:srgbClr val="003249"/>
                </a:solidFill>
              </a:rPr>
              <a:t>), </a:t>
            </a:r>
            <a:r>
              <a:rPr lang="en-GB" b="1">
                <a:solidFill>
                  <a:schemeClr val="accent2"/>
                </a:solidFill>
              </a:rPr>
              <a:t>L2_fluorescence </a:t>
            </a:r>
            <a:r>
              <a:rPr lang="en-GB">
                <a:solidFill>
                  <a:srgbClr val="003249"/>
                </a:solidFill>
              </a:rPr>
              <a:t>(SIF spectrum and real surf. reflectance) and </a:t>
            </a:r>
            <a:r>
              <a:rPr lang="en-GB" b="1">
                <a:solidFill>
                  <a:schemeClr val="accent1"/>
                </a:solidFill>
              </a:rPr>
              <a:t>L2_vegetation </a:t>
            </a:r>
            <a:r>
              <a:rPr lang="en-GB">
                <a:solidFill>
                  <a:srgbClr val="003249"/>
                </a:solidFill>
              </a:rPr>
              <a:t>(LCC, LAI, fAPAR_Chl…), photosynthesis-related parameters (RED, PSI/PSII…)</a:t>
            </a:r>
            <a:endParaRPr>
              <a:solidFill>
                <a:srgbClr val="00324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249"/>
              </a:solidFill>
            </a:endParaRPr>
          </a:p>
        </p:txBody>
      </p:sp>
      <p:graphicFrame>
        <p:nvGraphicFramePr>
          <p:cNvPr id="124" name="Google Shape;124;g3c898030b9c_0_62"/>
          <p:cNvGraphicFramePr/>
          <p:nvPr/>
        </p:nvGraphicFramePr>
        <p:xfrm>
          <a:off x="267000" y="2631988"/>
          <a:ext cx="8609450" cy="2506980"/>
        </p:xfrm>
        <a:graphic>
          <a:graphicData uri="http://schemas.openxmlformats.org/drawingml/2006/table">
            <a:tbl>
              <a:tblPr bandRow="1" bandCol="1">
                <a:noFill/>
                <a:tableStyleId>{068A8C4B-5DEF-41AE-A7BC-66D064B8CA97}</a:tableStyleId>
              </a:tblPr>
              <a:tblGrid>
                <a:gridCol w="240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1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1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800" b="1" u="none" strike="noStrike" cap="none">
                          <a:solidFill>
                            <a:schemeClr val="lt1"/>
                          </a:solidFill>
                        </a:rPr>
                        <a:t>Characteristics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24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800" b="1" u="none" strike="noStrike" cap="none">
                          <a:solidFill>
                            <a:schemeClr val="lt1"/>
                          </a:solidFill>
                        </a:rPr>
                        <a:t>Value/description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2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50"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003249"/>
                          </a:solidFill>
                        </a:rPr>
                        <a:t>Size (per tile)</a:t>
                      </a:r>
                      <a:endParaRPr sz="1800" u="none" strike="noStrike" cap="none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003249"/>
                          </a:solidFill>
                        </a:rPr>
                        <a:t>110 x 110 km</a:t>
                      </a:r>
                      <a:r>
                        <a:rPr lang="en-GB" sz="1800" u="none" strike="noStrike" cap="none" baseline="30000">
                          <a:solidFill>
                            <a:srgbClr val="003249"/>
                          </a:solidFill>
                        </a:rPr>
                        <a:t>2</a:t>
                      </a:r>
                      <a:r>
                        <a:rPr lang="en-GB" sz="1800" u="none" strike="noStrike" cap="none">
                          <a:solidFill>
                            <a:srgbClr val="003249"/>
                          </a:solidFill>
                        </a:rPr>
                        <a:t> </a:t>
                      </a:r>
                      <a:r>
                        <a:rPr lang="en-GB" sz="1600" u="none" strike="noStrike" cap="none">
                          <a:solidFill>
                            <a:srgbClr val="003249"/>
                          </a:solidFill>
                        </a:rPr>
                        <a:t>(366x366 pixels)</a:t>
                      </a:r>
                      <a:endParaRPr sz="1600" u="none" strike="noStrike" cap="none" baseline="3000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000"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003249"/>
                          </a:solidFill>
                        </a:rPr>
                        <a:t># of tiles per L1C slice</a:t>
                      </a:r>
                      <a:endParaRPr sz="1800" u="none" strike="noStrike" cap="none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003249"/>
                          </a:solidFill>
                        </a:rPr>
                        <a:t>18 to 21</a:t>
                      </a:r>
                      <a:endParaRPr sz="1800" u="none" strike="noStrike" cap="none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50"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003249"/>
                          </a:solidFill>
                        </a:rPr>
                        <a:t>Minimum # of valid pixels</a:t>
                      </a:r>
                      <a:endParaRPr sz="1800" u="none" strike="noStrike" cap="none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003249"/>
                          </a:solidFill>
                        </a:rPr>
                        <a:t>1340 </a:t>
                      </a:r>
                      <a:r>
                        <a:rPr lang="en-GB" sz="1600" u="none" strike="noStrike" cap="none">
                          <a:solidFill>
                            <a:srgbClr val="003249"/>
                          </a:solidFill>
                        </a:rPr>
                        <a:t>(i.e., 1% of a UTM tile)</a:t>
                      </a:r>
                      <a:endParaRPr sz="1600" u="none" strike="noStrike" cap="none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000"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003249"/>
                          </a:solidFill>
                        </a:rPr>
                        <a:t>Pixel size and SSD</a:t>
                      </a:r>
                      <a:endParaRPr sz="1800" u="none" strike="noStrike" cap="none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003249"/>
                          </a:solidFill>
                        </a:rPr>
                        <a:t>300x300 m</a:t>
                      </a:r>
                      <a:r>
                        <a:rPr lang="en-GB" sz="1800" u="none" strike="noStrike" cap="none" baseline="30000">
                          <a:solidFill>
                            <a:srgbClr val="003249"/>
                          </a:solidFill>
                        </a:rPr>
                        <a:t>2</a:t>
                      </a:r>
                      <a:r>
                        <a:rPr lang="en-GB" sz="1800" u="none" strike="noStrike" cap="none">
                          <a:solidFill>
                            <a:srgbClr val="003249"/>
                          </a:solidFill>
                        </a:rPr>
                        <a:t>, 300 m</a:t>
                      </a:r>
                      <a:endParaRPr sz="1800" u="none" strike="noStrike" cap="none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150"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003249"/>
                          </a:solidFill>
                        </a:rPr>
                        <a:t>Surf. apparent reflectance</a:t>
                      </a:r>
                      <a:endParaRPr sz="1800" u="none" strike="noStrike" cap="none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003249"/>
                          </a:solidFill>
                        </a:rPr>
                        <a:t>500-780 nm at FLORIS resolution/sampling</a:t>
                      </a:r>
                      <a:endParaRPr sz="1800" u="none" strike="noStrike" cap="none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250"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rgbClr val="003249"/>
                          </a:solidFill>
                        </a:rPr>
                        <a:t>S</a:t>
                      </a:r>
                      <a:r>
                        <a:rPr lang="en-GB" sz="1800" u="none" strike="noStrike" cap="none">
                          <a:solidFill>
                            <a:srgbClr val="003249"/>
                          </a:solidFill>
                        </a:rPr>
                        <a:t>pectral range, samplin</a:t>
                      </a:r>
                      <a:r>
                        <a:rPr lang="en-GB" sz="1800">
                          <a:solidFill>
                            <a:srgbClr val="003249"/>
                          </a:solidFill>
                        </a:rPr>
                        <a:t>g</a:t>
                      </a:r>
                      <a:endParaRPr sz="1800" u="none" strike="noStrike" cap="none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800" b="1" u="none" strike="noStrike" cap="none">
                          <a:solidFill>
                            <a:srgbClr val="003249"/>
                          </a:solidFill>
                        </a:rPr>
                        <a:t>SIF</a:t>
                      </a:r>
                      <a:r>
                        <a:rPr lang="en-GB" sz="1800" u="none" strike="noStrike" cap="none">
                          <a:solidFill>
                            <a:srgbClr val="003249"/>
                          </a:solidFill>
                        </a:rPr>
                        <a:t>: 670-780 nm at </a:t>
                      </a:r>
                      <a:r>
                        <a:rPr lang="en-GB" sz="1800">
                          <a:solidFill>
                            <a:srgbClr val="003249"/>
                          </a:solidFill>
                        </a:rPr>
                        <a:t>1</a:t>
                      </a:r>
                      <a:r>
                        <a:rPr lang="en-GB" sz="1800" u="none" strike="noStrike" cap="none">
                          <a:solidFill>
                            <a:srgbClr val="003249"/>
                          </a:solidFill>
                        </a:rPr>
                        <a:t> nm sampling</a:t>
                      </a:r>
                      <a:endParaRPr sz="1800" u="none" strike="noStrike" cap="none">
                        <a:solidFill>
                          <a:srgbClr val="003249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800" b="1" u="none" strike="noStrike" cap="none">
                          <a:solidFill>
                            <a:srgbClr val="003249"/>
                          </a:solidFill>
                        </a:rPr>
                        <a:t>Real refl.:</a:t>
                      </a:r>
                      <a:r>
                        <a:rPr lang="en-GB" sz="1800" u="none" strike="noStrike" cap="none">
                          <a:solidFill>
                            <a:srgbClr val="003249"/>
                          </a:solidFill>
                        </a:rPr>
                        <a:t> 500-780 nm at </a:t>
                      </a:r>
                      <a:r>
                        <a:rPr lang="en-GB" sz="1800">
                          <a:solidFill>
                            <a:srgbClr val="003249"/>
                          </a:solidFill>
                        </a:rPr>
                        <a:t>1</a:t>
                      </a:r>
                      <a:r>
                        <a:rPr lang="en-GB" sz="1800" u="none" strike="noStrike" cap="none">
                          <a:solidFill>
                            <a:srgbClr val="003249"/>
                          </a:solidFill>
                        </a:rPr>
                        <a:t> nm sampling</a:t>
                      </a:r>
                      <a:endParaRPr sz="1800" u="none" strike="noStrike" cap="none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8650"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003249"/>
                          </a:solidFill>
                        </a:rPr>
                        <a:t>Data volume</a:t>
                      </a:r>
                      <a:endParaRPr sz="1800" u="none" strike="noStrike" cap="none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003249"/>
                          </a:solidFill>
                        </a:rPr>
                        <a:t>950 MB</a:t>
                      </a:r>
                      <a:endParaRPr sz="1800" u="none" strike="noStrike" cap="none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5" name="Google Shape;125;g3c898030b9c_0_62"/>
          <p:cNvSpPr txBox="1"/>
          <p:nvPr/>
        </p:nvSpPr>
        <p:spPr>
          <a:xfrm>
            <a:off x="219600" y="5265750"/>
            <a:ext cx="8906100" cy="3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flx_</a:t>
            </a:r>
            <a:r>
              <a:rPr lang="en-GB" b="1">
                <a:latin typeface="Courier New"/>
                <a:ea typeface="Courier New"/>
                <a:cs typeface="Courier New"/>
                <a:sym typeface="Courier New"/>
              </a:rPr>
              <a:t>l2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_flxsyn_20270314T101206_20270314T101521_20270314T120248_31sdd_005_179_01.nc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26" name="Google Shape;126;g3c898030b9c_0_62"/>
          <p:cNvPicPr preferRelativeResize="0"/>
          <p:nvPr/>
        </p:nvPicPr>
        <p:blipFill rotWithShape="1">
          <a:blip r:embed="rId3">
            <a:alphaModFix/>
          </a:blip>
          <a:srcRect l="10985" t="16431" r="30425" b="22143"/>
          <a:stretch/>
        </p:blipFill>
        <p:spPr>
          <a:xfrm>
            <a:off x="9122125" y="2632000"/>
            <a:ext cx="2862275" cy="3500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c898030b9c_0_70"/>
          <p:cNvSpPr txBox="1">
            <a:spLocks noGrp="1"/>
          </p:cNvSpPr>
          <p:nvPr>
            <p:ph type="title"/>
          </p:nvPr>
        </p:nvSpPr>
        <p:spPr>
          <a:xfrm>
            <a:off x="216000" y="244501"/>
            <a:ext cx="10108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Level-2 (L2) products overview</a:t>
            </a:r>
            <a:endParaRPr/>
          </a:p>
        </p:txBody>
      </p:sp>
      <p:graphicFrame>
        <p:nvGraphicFramePr>
          <p:cNvPr id="132" name="Google Shape;132;g3c898030b9c_0_70"/>
          <p:cNvGraphicFramePr/>
          <p:nvPr/>
        </p:nvGraphicFramePr>
        <p:xfrm>
          <a:off x="264675" y="1172954"/>
          <a:ext cx="11697600" cy="2895346"/>
        </p:xfrm>
        <a:graphic>
          <a:graphicData uri="http://schemas.openxmlformats.org/drawingml/2006/table">
            <a:tbl>
              <a:tblPr>
                <a:noFill/>
                <a:tableStyleId>{B8ACB9F1-B3DF-4BD8-9DD6-338BD12B34BB}</a:tableStyleId>
              </a:tblPr>
              <a:tblGrid>
                <a:gridCol w="1169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3249"/>
                          </a:solidFill>
                        </a:rPr>
                        <a:t>Level-1C product (L2_atmosphere)          </a:t>
                      </a:r>
                      <a:r>
                        <a:rPr lang="en-GB" sz="1800" b="1">
                          <a:solidFill>
                            <a:schemeClr val="dk1"/>
                          </a:solidFill>
                        </a:rPr>
                        <a:t>                                                             </a:t>
                      </a:r>
                      <a:r>
                        <a:rPr lang="en-GB" sz="1800" b="1">
                          <a:solidFill>
                            <a:srgbClr val="003249"/>
                          </a:solidFill>
                        </a:rPr>
                        <a:t>                              </a:t>
                      </a:r>
                      <a:r>
                        <a:rPr lang="en-GB" sz="1600" b="1">
                          <a:solidFill>
                            <a:schemeClr val="lt1"/>
                          </a:solidFill>
                        </a:rPr>
                        <a:t>(P. Kolmonen)</a:t>
                      </a:r>
                      <a:endParaRPr sz="1600" b="1">
                        <a:solidFill>
                          <a:schemeClr val="lt1"/>
                        </a:solidFill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8197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8197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8197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8197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3249"/>
                          </a:solidFill>
                        </a:rPr>
                        <a:t>Cloud type (cirrus) and probability</a:t>
                      </a:r>
                      <a:endParaRPr sz="1800">
                        <a:solidFill>
                          <a:srgbClr val="003249"/>
                        </a:solidFill>
                      </a:endParaRPr>
                    </a:p>
                  </a:txBody>
                  <a:tcPr marL="63500" marR="63500" marT="63500" marB="63500">
                    <a:lnT w="12700" cap="flat" cmpd="sng">
                      <a:solidFill>
                        <a:srgbClr val="8197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3249"/>
                          </a:solidFill>
                        </a:rPr>
                        <a:t>Atmospheric properties: </a:t>
                      </a:r>
                      <a:r>
                        <a:rPr lang="en-GB" sz="1800">
                          <a:solidFill>
                            <a:srgbClr val="003249"/>
                          </a:solidFill>
                        </a:rPr>
                        <a:t>columnar water vapor and aerosol optical properties </a:t>
                      </a:r>
                      <a:r>
                        <a:rPr lang="en-GB" sz="1600">
                          <a:solidFill>
                            <a:srgbClr val="003249"/>
                          </a:solidFill>
                        </a:rPr>
                        <a:t>(AOD, Angstrom, Asymmetry)</a:t>
                      </a:r>
                      <a:endParaRPr sz="1600">
                        <a:solidFill>
                          <a:srgbClr val="003249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3249"/>
                          </a:solidFill>
                        </a:rPr>
                        <a:t>FLORIS surface apparent reflectance</a:t>
                      </a:r>
                      <a:r>
                        <a:rPr lang="en-GB" sz="1800">
                          <a:solidFill>
                            <a:srgbClr val="003249"/>
                          </a:solidFill>
                        </a:rPr>
                        <a:t> in the SIF spectral region (670-780 nm)</a:t>
                      </a:r>
                      <a:endParaRPr sz="1800">
                        <a:solidFill>
                          <a:srgbClr val="003249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3249"/>
                          </a:solidFill>
                        </a:rPr>
                        <a:t>OLCI and SLSTR (nadir) surface reflectance</a:t>
                      </a:r>
                      <a:endParaRPr sz="1800">
                        <a:solidFill>
                          <a:srgbClr val="003249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3249"/>
                          </a:solidFill>
                        </a:rPr>
                        <a:t>Land surface temperature</a:t>
                      </a:r>
                      <a:endParaRPr sz="1800">
                        <a:solidFill>
                          <a:srgbClr val="003249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3249"/>
                          </a:solidFill>
                        </a:rPr>
                        <a:t>Direct/diffuse at-surface solar irradiance</a:t>
                      </a:r>
                      <a:r>
                        <a:rPr lang="en-GB" sz="1800">
                          <a:solidFill>
                            <a:srgbClr val="003249"/>
                          </a:solidFill>
                        </a:rPr>
                        <a:t> from 400-780 nm</a:t>
                      </a:r>
                      <a:endParaRPr sz="1800" b="1">
                        <a:solidFill>
                          <a:srgbClr val="003249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3" name="Google Shape;133;g3c898030b9c_0_70"/>
          <p:cNvSpPr txBox="1"/>
          <p:nvPr/>
        </p:nvSpPr>
        <p:spPr>
          <a:xfrm>
            <a:off x="264675" y="5962431"/>
            <a:ext cx="11697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Note: all variables come with uncertainties and spectral information</a:t>
            </a:r>
            <a:endParaRPr/>
          </a:p>
        </p:txBody>
      </p:sp>
      <p:graphicFrame>
        <p:nvGraphicFramePr>
          <p:cNvPr id="134" name="Google Shape;134;g3c898030b9c_0_70"/>
          <p:cNvGraphicFramePr/>
          <p:nvPr/>
        </p:nvGraphicFramePr>
        <p:xfrm>
          <a:off x="264675" y="4452219"/>
          <a:ext cx="11697600" cy="1232662"/>
        </p:xfrm>
        <a:graphic>
          <a:graphicData uri="http://schemas.openxmlformats.org/drawingml/2006/table">
            <a:tbl>
              <a:tblPr>
                <a:noFill/>
                <a:tableStyleId>{B8ACB9F1-B3DF-4BD8-9DD6-338BD12B34BB}</a:tableStyleId>
              </a:tblPr>
              <a:tblGrid>
                <a:gridCol w="1169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3249"/>
                          </a:solidFill>
                        </a:rPr>
                        <a:t>Level-1C product (L2_fluorescence)</a:t>
                      </a:r>
                      <a:r>
                        <a:rPr lang="en-GB" sz="1800" b="1">
                          <a:solidFill>
                            <a:schemeClr val="dk1"/>
                          </a:solidFill>
                        </a:rPr>
                        <a:t>                                                                                                 </a:t>
                      </a:r>
                      <a:r>
                        <a:rPr lang="en-GB" sz="1600" b="1">
                          <a:solidFill>
                            <a:schemeClr val="lt1"/>
                          </a:solidFill>
                        </a:rPr>
                        <a:t>(P. Chierichetti)</a:t>
                      </a:r>
                      <a:endParaRPr sz="1800" b="1">
                        <a:solidFill>
                          <a:schemeClr val="lt1"/>
                        </a:solidFill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3249"/>
                          </a:solidFill>
                        </a:rPr>
                        <a:t>Sun-induced fluorescence (SIF)</a:t>
                      </a:r>
                      <a:r>
                        <a:rPr lang="en-GB" sz="1800">
                          <a:solidFill>
                            <a:srgbClr val="003249"/>
                          </a:solidFill>
                        </a:rPr>
                        <a:t> in the 670-780 nm spectral region at 1 nm sampling</a:t>
                      </a:r>
                      <a:endParaRPr sz="1800">
                        <a:solidFill>
                          <a:srgbClr val="003249"/>
                        </a:solidFill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3249"/>
                          </a:solidFill>
                        </a:rPr>
                        <a:t>Real surface reflectance </a:t>
                      </a:r>
                      <a:r>
                        <a:rPr lang="en-GB" sz="1800">
                          <a:solidFill>
                            <a:srgbClr val="003249"/>
                          </a:solidFill>
                        </a:rPr>
                        <a:t>in the 500-780 nm spectral range at 1 nm sampling</a:t>
                      </a:r>
                      <a:endParaRPr sz="1800" b="1">
                        <a:solidFill>
                          <a:srgbClr val="003249"/>
                        </a:solidFill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2584</Words>
  <Application>Microsoft Office PowerPoint</Application>
  <PresentationFormat>Personalizado</PresentationFormat>
  <Paragraphs>213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Courier New</vt:lpstr>
      <vt:lpstr>Verdana</vt:lpstr>
      <vt:lpstr>ESA_Presentation_CLEAR</vt:lpstr>
      <vt:lpstr>Presentación de PowerPoint</vt:lpstr>
      <vt:lpstr>FLEX DISC activities: current status</vt:lpstr>
      <vt:lpstr>FLEX DISC activities: current status</vt:lpstr>
      <vt:lpstr>FLEX DISC activities: current status</vt:lpstr>
      <vt:lpstr>Level-1C (L1C) products overview</vt:lpstr>
      <vt:lpstr>Level-1C (L1C) products overview</vt:lpstr>
      <vt:lpstr>Level-1C (L1C) products overview</vt:lpstr>
      <vt:lpstr>Level-2 (L2) products overview</vt:lpstr>
      <vt:lpstr>Level-2 (L2) products overview</vt:lpstr>
      <vt:lpstr>Level-2 (L2) products overview</vt:lpstr>
      <vt:lpstr>Validation results</vt:lpstr>
      <vt:lpstr>Validation results</vt:lpstr>
      <vt:lpstr>Validation results</vt:lpstr>
      <vt:lpstr>Validation results</vt:lpstr>
      <vt:lpstr>Level-1C (L1C) products overview</vt:lpstr>
      <vt:lpstr>Level-2 (L2) products overview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Ulla</dc:creator>
  <cp:lastModifiedBy>Usuario</cp:lastModifiedBy>
  <cp:revision>2</cp:revision>
  <dcterms:created xsi:type="dcterms:W3CDTF">2026-02-06T10:02:23Z</dcterms:created>
  <dcterms:modified xsi:type="dcterms:W3CDTF">2026-03-03T08:05:40Z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user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2020-08-04T22:00:00Z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