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7" r:id="rId5"/>
  </p:sldMasterIdLst>
  <p:notesMasterIdLst>
    <p:notesMasterId r:id="rId22"/>
  </p:notesMasterIdLst>
  <p:handoutMasterIdLst>
    <p:handoutMasterId r:id="rId23"/>
  </p:handoutMasterIdLst>
  <p:sldIdLst>
    <p:sldId id="256" r:id="rId6"/>
    <p:sldId id="258" r:id="rId7"/>
    <p:sldId id="259" r:id="rId8"/>
    <p:sldId id="257" r:id="rId9"/>
    <p:sldId id="261" r:id="rId10"/>
    <p:sldId id="260" r:id="rId11"/>
    <p:sldId id="333" r:id="rId12"/>
    <p:sldId id="326" r:id="rId13"/>
    <p:sldId id="327" r:id="rId14"/>
    <p:sldId id="328" r:id="rId15"/>
    <p:sldId id="329" r:id="rId16"/>
    <p:sldId id="323" r:id="rId17"/>
    <p:sldId id="325" r:id="rId18"/>
    <p:sldId id="332" r:id="rId19"/>
    <p:sldId id="330" r:id="rId20"/>
    <p:sldId id="331" r:id="rId21"/>
  </p:sldIdLst>
  <p:sldSz cx="12192000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clrMru>
    <a:srgbClr val="8197A6"/>
    <a:srgbClr val="FFCC4E"/>
    <a:srgbClr val="053249"/>
    <a:srgbClr val="D9D9D9"/>
    <a:srgbClr val="F1666A"/>
    <a:srgbClr val="003249"/>
    <a:srgbClr val="335E6F"/>
    <a:srgbClr val="006196"/>
    <a:srgbClr val="6DCFF6"/>
    <a:srgbClr val="76C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0BE37C-175A-D66B-34BC-83365B2B105C}" v="444" dt="2026-03-02T13:53:03.450"/>
    <p1510:client id="{132250BE-503E-631C-A15B-B336F01D923D}" v="465" dt="2026-03-02T11:33:04.409"/>
    <p1510:client id="{21932EAF-FBFF-2704-AFAC-22F5F28778B3}" v="64" dt="2026-03-03T09:43:57.835"/>
    <p1510:client id="{4CF03184-2B88-9903-FF42-767425DFED5A}" v="3" dt="2026-03-02T13:55:18.253"/>
    <p1510:client id="{88DE219B-E7CE-CE0C-CC95-36A447AF1078}" v="5" dt="2026-03-03T20:55:43.762"/>
    <p1510:client id="{C338A838-EACB-B0C4-D962-D23DFFA0A669}" v="339" dt="2026-03-02T19:48:13.648"/>
    <p1510:client id="{CC107BC4-D3DB-7066-0925-614CCD1ECCA7}" v="89" dt="2026-03-03T14:31:12.571"/>
    <p1510:client id="{D70A2055-F19C-BDC4-317F-AA1F79F00778}" v="40" dt="2026-03-04T06:42:50.379"/>
    <p1510:client id="{DBF1A825-1136-3890-83FC-3774C7342F3A}" v="581" dt="2026-03-02T13:18:11.7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3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E1EC65-53F4-4946-B09A-1CD8CF021A5C}" type="doc">
      <dgm:prSet loTypeId="urn:microsoft.com/office/officeart/2005/8/layout/vProcess5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5AD549F-217A-481D-815D-4D8684E04376}">
      <dgm:prSet/>
      <dgm:spPr/>
      <dgm:t>
        <a:bodyPr/>
        <a:lstStyle/>
        <a:p>
          <a:pPr rtl="0"/>
          <a:r>
            <a:rPr lang="es-ES" dirty="0">
              <a:latin typeface="Aptos Display" panose="020F0302020204030204"/>
            </a:rPr>
            <a:t> </a:t>
          </a:r>
          <a:r>
            <a:rPr lang="es-ES" sz="1100" dirty="0">
              <a:latin typeface="Calibri"/>
              <a:ea typeface="Calibri"/>
              <a:cs typeface="Calibri"/>
            </a:rPr>
            <a:t>A </a:t>
          </a:r>
          <a:r>
            <a:rPr lang="es-ES" sz="1100" dirty="0" err="1">
              <a:latin typeface="Calibri"/>
              <a:ea typeface="Calibri"/>
              <a:cs typeface="Calibri"/>
            </a:rPr>
            <a:t>probabilistic</a:t>
          </a:r>
          <a:r>
            <a:rPr lang="es-ES" sz="1100" dirty="0">
              <a:latin typeface="Calibri"/>
              <a:ea typeface="Calibri"/>
              <a:cs typeface="Calibri"/>
            </a:rPr>
            <a:t> </a:t>
          </a:r>
          <a:r>
            <a:rPr lang="es-ES" sz="1100" dirty="0" err="1">
              <a:latin typeface="Calibri"/>
              <a:ea typeface="Calibri"/>
              <a:cs typeface="Calibri"/>
            </a:rPr>
            <a:t>approach</a:t>
          </a:r>
          <a:r>
            <a:rPr lang="es-ES" sz="1100" dirty="0">
              <a:latin typeface="Calibri"/>
              <a:ea typeface="Calibri"/>
              <a:cs typeface="Calibri"/>
            </a:rPr>
            <a:t> </a:t>
          </a:r>
          <a:r>
            <a:rPr lang="es-ES" sz="1100" dirty="0" err="1">
              <a:latin typeface="Calibri"/>
              <a:ea typeface="Calibri"/>
              <a:cs typeface="Calibri"/>
            </a:rPr>
            <a:t>implemented</a:t>
          </a:r>
          <a:r>
            <a:rPr lang="es-ES" sz="1100" dirty="0">
              <a:latin typeface="Calibri"/>
              <a:ea typeface="Calibri"/>
              <a:cs typeface="Calibri"/>
            </a:rPr>
            <a:t> </a:t>
          </a:r>
          <a:r>
            <a:rPr lang="es-ES" sz="1100" dirty="0" err="1">
              <a:latin typeface="Calibri"/>
              <a:ea typeface="Calibri"/>
              <a:cs typeface="Calibri"/>
            </a:rPr>
            <a:t>through</a:t>
          </a:r>
          <a:r>
            <a:rPr lang="es-ES" sz="1100" dirty="0">
              <a:latin typeface="Calibri"/>
              <a:ea typeface="Calibri"/>
              <a:cs typeface="Calibri"/>
            </a:rPr>
            <a:t> </a:t>
          </a:r>
          <a:r>
            <a:rPr lang="es-ES" sz="1100" dirty="0" err="1">
              <a:latin typeface="Calibri"/>
              <a:ea typeface="Calibri"/>
              <a:cs typeface="Calibri"/>
            </a:rPr>
            <a:t>kernel</a:t>
          </a:r>
          <a:r>
            <a:rPr lang="es-ES" sz="1100" dirty="0">
              <a:latin typeface="Calibri"/>
              <a:ea typeface="Calibri"/>
              <a:cs typeface="Calibri"/>
            </a:rPr>
            <a:t> </a:t>
          </a:r>
          <a:r>
            <a:rPr lang="es-ES" sz="1100" dirty="0" err="1">
              <a:latin typeface="Calibri"/>
              <a:ea typeface="Calibri"/>
              <a:cs typeface="Calibri"/>
            </a:rPr>
            <a:t>functions</a:t>
          </a:r>
          <a:r>
            <a:rPr lang="es-ES" sz="1100" dirty="0">
              <a:latin typeface="Calibri"/>
              <a:ea typeface="Calibri"/>
              <a:cs typeface="Calibri"/>
            </a:rPr>
            <a:t>.</a:t>
          </a:r>
          <a:endParaRPr lang="en-US" sz="1100" dirty="0" err="1">
            <a:latin typeface="Calibri"/>
            <a:ea typeface="Calibri"/>
            <a:cs typeface="Calibri"/>
          </a:endParaRPr>
        </a:p>
      </dgm:t>
    </dgm:pt>
    <dgm:pt modelId="{24ABEAAF-92A5-4B0F-B445-F6B40B3D86D8}" type="parTrans" cxnId="{E776079B-33CB-4A18-9A8A-E348BE21828D}">
      <dgm:prSet/>
      <dgm:spPr/>
      <dgm:t>
        <a:bodyPr/>
        <a:lstStyle/>
        <a:p>
          <a:endParaRPr lang="en-US"/>
        </a:p>
      </dgm:t>
    </dgm:pt>
    <dgm:pt modelId="{57F35CA5-E46A-468B-8553-EBAAACD3085E}" type="sibTrans" cxnId="{E776079B-33CB-4A18-9A8A-E348BE21828D}">
      <dgm:prSet/>
      <dgm:spPr/>
      <dgm:t>
        <a:bodyPr/>
        <a:lstStyle/>
        <a:p>
          <a:endParaRPr lang="en-US"/>
        </a:p>
      </dgm:t>
    </dgm:pt>
    <dgm:pt modelId="{E9167140-75C1-4E48-BA50-B6B56D523D19}">
      <dgm:prSet/>
      <dgm:spPr/>
      <dgm:t>
        <a:bodyPr/>
        <a:lstStyle/>
        <a:p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model</a:t>
          </a:r>
          <a:r>
            <a:rPr lang="es-ES" dirty="0"/>
            <a:t> </a:t>
          </a:r>
          <a:r>
            <a:rPr lang="es-ES" dirty="0" err="1"/>
            <a:t>is</a:t>
          </a:r>
          <a:r>
            <a:rPr lang="es-ES" dirty="0"/>
            <a:t> </a:t>
          </a:r>
          <a:r>
            <a:rPr lang="es-ES" dirty="0" err="1"/>
            <a:t>applied</a:t>
          </a:r>
          <a:r>
            <a:rPr lang="es-ES" dirty="0"/>
            <a:t> in Google </a:t>
          </a:r>
          <a:r>
            <a:rPr lang="es-ES" dirty="0" err="1"/>
            <a:t>Earth</a:t>
          </a:r>
          <a:r>
            <a:rPr lang="es-ES" dirty="0"/>
            <a:t> </a:t>
          </a:r>
          <a:r>
            <a:rPr lang="es-ES" dirty="0" err="1"/>
            <a:t>Engine</a:t>
          </a:r>
          <a:r>
            <a:rPr lang="es-ES" dirty="0"/>
            <a:t> </a:t>
          </a:r>
          <a:r>
            <a:rPr lang="es-ES" dirty="0" err="1"/>
            <a:t>through</a:t>
          </a:r>
          <a:r>
            <a:rPr lang="es-ES" dirty="0"/>
            <a:t> algebra </a:t>
          </a:r>
          <a:r>
            <a:rPr lang="es-ES" dirty="0" err="1"/>
            <a:t>of</a:t>
          </a:r>
          <a:r>
            <a:rPr lang="es-ES" dirty="0"/>
            <a:t> multidimensional </a:t>
          </a:r>
          <a:r>
            <a:rPr lang="es-ES" dirty="0" err="1"/>
            <a:t>arrays</a:t>
          </a:r>
          <a:r>
            <a:rPr lang="es-ES" dirty="0">
              <a:latin typeface="Aptos Display" panose="020F0302020204030204"/>
            </a:rPr>
            <a:t>.</a:t>
          </a:r>
          <a:endParaRPr lang="en-US" dirty="0" err="1"/>
        </a:p>
      </dgm:t>
    </dgm:pt>
    <dgm:pt modelId="{3DCFB6FF-3099-4497-B04E-9880FA2B163E}" type="parTrans" cxnId="{605B999A-52C1-4565-8450-D724DEA8EC9D}">
      <dgm:prSet/>
      <dgm:spPr/>
      <dgm:t>
        <a:bodyPr/>
        <a:lstStyle/>
        <a:p>
          <a:endParaRPr lang="en-US"/>
        </a:p>
      </dgm:t>
    </dgm:pt>
    <dgm:pt modelId="{8A3A55E1-137C-471A-9E95-77004B89DF59}" type="sibTrans" cxnId="{605B999A-52C1-4565-8450-D724DEA8EC9D}">
      <dgm:prSet/>
      <dgm:spPr/>
      <dgm:t>
        <a:bodyPr/>
        <a:lstStyle/>
        <a:p>
          <a:endParaRPr lang="en-US"/>
        </a:p>
      </dgm:t>
    </dgm:pt>
    <dgm:pt modelId="{23AADD12-44F8-45A0-8B6D-2823B5F0C47B}">
      <dgm:prSet phldr="0"/>
      <dgm:spPr/>
      <dgm:t>
        <a:bodyPr/>
        <a:lstStyle/>
        <a:p>
          <a:pPr rtl="0"/>
          <a:r>
            <a:rPr lang="es-ES" dirty="0">
              <a:latin typeface="Aptos Display" panose="020F0302020204030204"/>
            </a:rPr>
            <a:t>GPR </a:t>
          </a:r>
          <a:r>
            <a:rPr lang="es-ES" dirty="0" err="1">
              <a:latin typeface="Aptos Display" panose="020F0302020204030204"/>
            </a:rPr>
            <a:t>facilitates</a:t>
          </a:r>
          <a:r>
            <a:rPr lang="es-ES" dirty="0">
              <a:latin typeface="Aptos Display" panose="020F0302020204030204"/>
            </a:rPr>
            <a:t> </a:t>
          </a:r>
          <a:r>
            <a:rPr lang="es-ES" b="1" dirty="0">
              <a:latin typeface="Aptos Display" panose="020F0302020204030204"/>
            </a:rPr>
            <a:t>band ranking </a:t>
          </a:r>
          <a:r>
            <a:rPr lang="es-ES" b="1" dirty="0" err="1">
              <a:latin typeface="Aptos Display" panose="020F0302020204030204"/>
            </a:rPr>
            <a:t>analysis</a:t>
          </a:r>
          <a:r>
            <a:rPr lang="es-ES" b="1" dirty="0">
              <a:latin typeface="Aptos Display" panose="020F0302020204030204"/>
            </a:rPr>
            <a:t> and </a:t>
          </a:r>
          <a:r>
            <a:rPr lang="es-ES" sz="1100" b="0" dirty="0" err="1">
              <a:latin typeface="Calibri"/>
              <a:ea typeface="Calibri"/>
              <a:cs typeface="Calibri"/>
            </a:rPr>
            <a:t>provides</a:t>
          </a:r>
          <a:r>
            <a:rPr lang="es-ES" sz="1100" b="0" dirty="0">
              <a:latin typeface="Calibri"/>
              <a:ea typeface="Calibri"/>
              <a:cs typeface="Calibri"/>
            </a:rPr>
            <a:t> </a:t>
          </a:r>
          <a:r>
            <a:rPr lang="es-ES" sz="1100" b="1" dirty="0" err="1">
              <a:latin typeface="Calibri"/>
              <a:ea typeface="Calibri"/>
              <a:cs typeface="Calibri"/>
            </a:rPr>
            <a:t>epistemic</a:t>
          </a:r>
          <a:r>
            <a:rPr lang="es-ES" sz="1100" b="1" dirty="0">
              <a:latin typeface="Calibri"/>
              <a:ea typeface="Calibri"/>
              <a:cs typeface="Calibri"/>
            </a:rPr>
            <a:t> </a:t>
          </a:r>
          <a:r>
            <a:rPr lang="es-ES" sz="1100" b="1" dirty="0" err="1">
              <a:latin typeface="Calibri"/>
              <a:ea typeface="Calibri"/>
              <a:cs typeface="Calibri"/>
            </a:rPr>
            <a:t>uncertainty</a:t>
          </a:r>
          <a:r>
            <a:rPr lang="es-ES" sz="1100" b="1" dirty="0">
              <a:latin typeface="Calibri"/>
              <a:ea typeface="Calibri"/>
              <a:cs typeface="Calibri"/>
            </a:rPr>
            <a:t> </a:t>
          </a:r>
          <a:r>
            <a:rPr lang="es-ES" sz="1100" b="1" dirty="0" err="1">
              <a:latin typeface="Calibri"/>
              <a:ea typeface="Calibri"/>
              <a:cs typeface="Calibri"/>
            </a:rPr>
            <a:t>estimates</a:t>
          </a:r>
          <a:endParaRPr lang="en-US" sz="1100" b="1" dirty="0" err="1">
            <a:latin typeface="Calibri"/>
            <a:ea typeface="Calibri"/>
            <a:cs typeface="Calibri"/>
          </a:endParaRPr>
        </a:p>
      </dgm:t>
    </dgm:pt>
    <dgm:pt modelId="{3FD8B1F5-AD91-41BC-AB44-4604F5C241A1}" type="parTrans" cxnId="{5793306B-232C-47EC-8620-29BD1567AC7B}">
      <dgm:prSet/>
      <dgm:spPr/>
    </dgm:pt>
    <dgm:pt modelId="{F5F002A1-5C06-474A-8DE2-C2F228AA4E3B}" type="sibTrans" cxnId="{5793306B-232C-47EC-8620-29BD1567AC7B}">
      <dgm:prSet/>
      <dgm:spPr/>
      <dgm:t>
        <a:bodyPr/>
        <a:lstStyle/>
        <a:p>
          <a:endParaRPr lang="es-ES"/>
        </a:p>
      </dgm:t>
    </dgm:pt>
    <dgm:pt modelId="{4B14E150-11CB-456F-8DEC-E10F45C17ECD}" type="pres">
      <dgm:prSet presAssocID="{A9E1EC65-53F4-4946-B09A-1CD8CF021A5C}" presName="outerComposite" presStyleCnt="0">
        <dgm:presLayoutVars>
          <dgm:chMax val="5"/>
          <dgm:dir/>
          <dgm:resizeHandles val="exact"/>
        </dgm:presLayoutVars>
      </dgm:prSet>
      <dgm:spPr/>
    </dgm:pt>
    <dgm:pt modelId="{6E427F5B-0607-404D-835F-6D33374E7148}" type="pres">
      <dgm:prSet presAssocID="{A9E1EC65-53F4-4946-B09A-1CD8CF021A5C}" presName="dummyMaxCanvas" presStyleCnt="0">
        <dgm:presLayoutVars/>
      </dgm:prSet>
      <dgm:spPr/>
    </dgm:pt>
    <dgm:pt modelId="{4ECBA191-CD89-41C2-9AEA-D0C2A297B6DA}" type="pres">
      <dgm:prSet presAssocID="{A9E1EC65-53F4-4946-B09A-1CD8CF021A5C}" presName="ThreeNodes_1" presStyleLbl="node1" presStyleIdx="0" presStyleCnt="3">
        <dgm:presLayoutVars>
          <dgm:bulletEnabled val="1"/>
        </dgm:presLayoutVars>
      </dgm:prSet>
      <dgm:spPr/>
    </dgm:pt>
    <dgm:pt modelId="{F3DBD9C2-64E9-4862-A920-ABD4B01ADBB0}" type="pres">
      <dgm:prSet presAssocID="{A9E1EC65-53F4-4946-B09A-1CD8CF021A5C}" presName="ThreeNodes_2" presStyleLbl="node1" presStyleIdx="1" presStyleCnt="3">
        <dgm:presLayoutVars>
          <dgm:bulletEnabled val="1"/>
        </dgm:presLayoutVars>
      </dgm:prSet>
      <dgm:spPr/>
    </dgm:pt>
    <dgm:pt modelId="{F188DC64-BFAD-4A8A-8F38-417948C8B5FB}" type="pres">
      <dgm:prSet presAssocID="{A9E1EC65-53F4-4946-B09A-1CD8CF021A5C}" presName="ThreeNodes_3" presStyleLbl="node1" presStyleIdx="2" presStyleCnt="3">
        <dgm:presLayoutVars>
          <dgm:bulletEnabled val="1"/>
        </dgm:presLayoutVars>
      </dgm:prSet>
      <dgm:spPr/>
    </dgm:pt>
    <dgm:pt modelId="{10F810B2-F101-4444-BF5B-A5FC45516651}" type="pres">
      <dgm:prSet presAssocID="{A9E1EC65-53F4-4946-B09A-1CD8CF021A5C}" presName="ThreeConn_1-2" presStyleLbl="fgAccFollowNode1" presStyleIdx="0" presStyleCnt="2">
        <dgm:presLayoutVars>
          <dgm:bulletEnabled val="1"/>
        </dgm:presLayoutVars>
      </dgm:prSet>
      <dgm:spPr/>
    </dgm:pt>
    <dgm:pt modelId="{2248A8D0-B5ED-4DB2-A146-9AD7BC6FA667}" type="pres">
      <dgm:prSet presAssocID="{A9E1EC65-53F4-4946-B09A-1CD8CF021A5C}" presName="ThreeConn_2-3" presStyleLbl="fgAccFollowNode1" presStyleIdx="1" presStyleCnt="2">
        <dgm:presLayoutVars>
          <dgm:bulletEnabled val="1"/>
        </dgm:presLayoutVars>
      </dgm:prSet>
      <dgm:spPr/>
    </dgm:pt>
    <dgm:pt modelId="{AE6B75A1-590D-45C1-850C-2B7F4BE4B448}" type="pres">
      <dgm:prSet presAssocID="{A9E1EC65-53F4-4946-B09A-1CD8CF021A5C}" presName="ThreeNodes_1_text" presStyleLbl="node1" presStyleIdx="2" presStyleCnt="3">
        <dgm:presLayoutVars>
          <dgm:bulletEnabled val="1"/>
        </dgm:presLayoutVars>
      </dgm:prSet>
      <dgm:spPr/>
    </dgm:pt>
    <dgm:pt modelId="{F81A342A-7482-467C-83F2-DBE528DB561A}" type="pres">
      <dgm:prSet presAssocID="{A9E1EC65-53F4-4946-B09A-1CD8CF021A5C}" presName="ThreeNodes_2_text" presStyleLbl="node1" presStyleIdx="2" presStyleCnt="3">
        <dgm:presLayoutVars>
          <dgm:bulletEnabled val="1"/>
        </dgm:presLayoutVars>
      </dgm:prSet>
      <dgm:spPr/>
    </dgm:pt>
    <dgm:pt modelId="{C76749B9-8489-4A2D-BE72-9F9A34990C3F}" type="pres">
      <dgm:prSet presAssocID="{A9E1EC65-53F4-4946-B09A-1CD8CF021A5C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4186472A-63A5-4F6D-AB2F-834F16891C1B}" type="presOf" srcId="{E9167140-75C1-4E48-BA50-B6B56D523D19}" destId="{F188DC64-BFAD-4A8A-8F38-417948C8B5FB}" srcOrd="0" destOrd="0" presId="urn:microsoft.com/office/officeart/2005/8/layout/vProcess5"/>
    <dgm:cxn modelId="{6BDE1342-E7A0-4E99-A2FD-A2595AE71D2A}" type="presOf" srcId="{F5F002A1-5C06-474A-8DE2-C2F228AA4E3B}" destId="{2248A8D0-B5ED-4DB2-A146-9AD7BC6FA667}" srcOrd="0" destOrd="0" presId="urn:microsoft.com/office/officeart/2005/8/layout/vProcess5"/>
    <dgm:cxn modelId="{5793306B-232C-47EC-8620-29BD1567AC7B}" srcId="{A9E1EC65-53F4-4946-B09A-1CD8CF021A5C}" destId="{23AADD12-44F8-45A0-8B6D-2823B5F0C47B}" srcOrd="1" destOrd="0" parTransId="{3FD8B1F5-AD91-41BC-AB44-4604F5C241A1}" sibTransId="{F5F002A1-5C06-474A-8DE2-C2F228AA4E3B}"/>
    <dgm:cxn modelId="{E5412250-0CC6-447A-A629-6E6D62AF8677}" type="presOf" srcId="{E9167140-75C1-4E48-BA50-B6B56D523D19}" destId="{C76749B9-8489-4A2D-BE72-9F9A34990C3F}" srcOrd="1" destOrd="0" presId="urn:microsoft.com/office/officeart/2005/8/layout/vProcess5"/>
    <dgm:cxn modelId="{CA4B6A78-56CA-4871-8161-6CF54400EA1D}" type="presOf" srcId="{57F35CA5-E46A-468B-8553-EBAAACD3085E}" destId="{10F810B2-F101-4444-BF5B-A5FC45516651}" srcOrd="0" destOrd="0" presId="urn:microsoft.com/office/officeart/2005/8/layout/vProcess5"/>
    <dgm:cxn modelId="{B6915A80-696B-42F5-A1BF-99F6B6F95E18}" type="presOf" srcId="{A9E1EC65-53F4-4946-B09A-1CD8CF021A5C}" destId="{4B14E150-11CB-456F-8DEC-E10F45C17ECD}" srcOrd="0" destOrd="0" presId="urn:microsoft.com/office/officeart/2005/8/layout/vProcess5"/>
    <dgm:cxn modelId="{605B999A-52C1-4565-8450-D724DEA8EC9D}" srcId="{A9E1EC65-53F4-4946-B09A-1CD8CF021A5C}" destId="{E9167140-75C1-4E48-BA50-B6B56D523D19}" srcOrd="2" destOrd="0" parTransId="{3DCFB6FF-3099-4497-B04E-9880FA2B163E}" sibTransId="{8A3A55E1-137C-471A-9E95-77004B89DF59}"/>
    <dgm:cxn modelId="{E776079B-33CB-4A18-9A8A-E348BE21828D}" srcId="{A9E1EC65-53F4-4946-B09A-1CD8CF021A5C}" destId="{C5AD549F-217A-481D-815D-4D8684E04376}" srcOrd="0" destOrd="0" parTransId="{24ABEAAF-92A5-4B0F-B445-F6B40B3D86D8}" sibTransId="{57F35CA5-E46A-468B-8553-EBAAACD3085E}"/>
    <dgm:cxn modelId="{CCE69CAC-1017-4DF4-B96B-CAB6763C0158}" type="presOf" srcId="{23AADD12-44F8-45A0-8B6D-2823B5F0C47B}" destId="{F3DBD9C2-64E9-4862-A920-ABD4B01ADBB0}" srcOrd="0" destOrd="0" presId="urn:microsoft.com/office/officeart/2005/8/layout/vProcess5"/>
    <dgm:cxn modelId="{3A23CAC4-B4EA-47A9-9C82-287C1ABE4419}" type="presOf" srcId="{C5AD549F-217A-481D-815D-4D8684E04376}" destId="{4ECBA191-CD89-41C2-9AEA-D0C2A297B6DA}" srcOrd="0" destOrd="0" presId="urn:microsoft.com/office/officeart/2005/8/layout/vProcess5"/>
    <dgm:cxn modelId="{F3DADDF8-5367-4AB0-918D-F27F6723386F}" type="presOf" srcId="{23AADD12-44F8-45A0-8B6D-2823B5F0C47B}" destId="{F81A342A-7482-467C-83F2-DBE528DB561A}" srcOrd="1" destOrd="0" presId="urn:microsoft.com/office/officeart/2005/8/layout/vProcess5"/>
    <dgm:cxn modelId="{B3D3DAFB-3CFA-4DEE-B9DB-E7AAACF88DC7}" type="presOf" srcId="{C5AD549F-217A-481D-815D-4D8684E04376}" destId="{AE6B75A1-590D-45C1-850C-2B7F4BE4B448}" srcOrd="1" destOrd="0" presId="urn:microsoft.com/office/officeart/2005/8/layout/vProcess5"/>
    <dgm:cxn modelId="{CB58E662-9D53-45AF-86EF-C9F7274A6709}" type="presParOf" srcId="{4B14E150-11CB-456F-8DEC-E10F45C17ECD}" destId="{6E427F5B-0607-404D-835F-6D33374E7148}" srcOrd="0" destOrd="0" presId="urn:microsoft.com/office/officeart/2005/8/layout/vProcess5"/>
    <dgm:cxn modelId="{F0C152A9-FF54-43BD-906F-E6EED9C1FBCD}" type="presParOf" srcId="{4B14E150-11CB-456F-8DEC-E10F45C17ECD}" destId="{4ECBA191-CD89-41C2-9AEA-D0C2A297B6DA}" srcOrd="1" destOrd="0" presId="urn:microsoft.com/office/officeart/2005/8/layout/vProcess5"/>
    <dgm:cxn modelId="{F23FCF53-B7EC-4CEE-B368-D243796586EB}" type="presParOf" srcId="{4B14E150-11CB-456F-8DEC-E10F45C17ECD}" destId="{F3DBD9C2-64E9-4862-A920-ABD4B01ADBB0}" srcOrd="2" destOrd="0" presId="urn:microsoft.com/office/officeart/2005/8/layout/vProcess5"/>
    <dgm:cxn modelId="{35B9C61F-144E-4478-923A-2DE46D5FFD02}" type="presParOf" srcId="{4B14E150-11CB-456F-8DEC-E10F45C17ECD}" destId="{F188DC64-BFAD-4A8A-8F38-417948C8B5FB}" srcOrd="3" destOrd="0" presId="urn:microsoft.com/office/officeart/2005/8/layout/vProcess5"/>
    <dgm:cxn modelId="{E150C30B-6FA8-409E-9A95-E0668D118F34}" type="presParOf" srcId="{4B14E150-11CB-456F-8DEC-E10F45C17ECD}" destId="{10F810B2-F101-4444-BF5B-A5FC45516651}" srcOrd="4" destOrd="0" presId="urn:microsoft.com/office/officeart/2005/8/layout/vProcess5"/>
    <dgm:cxn modelId="{0B2BE912-01EE-46B5-81F7-840EB85509F6}" type="presParOf" srcId="{4B14E150-11CB-456F-8DEC-E10F45C17ECD}" destId="{2248A8D0-B5ED-4DB2-A146-9AD7BC6FA667}" srcOrd="5" destOrd="0" presId="urn:microsoft.com/office/officeart/2005/8/layout/vProcess5"/>
    <dgm:cxn modelId="{9BF7F333-7193-4DB9-B901-01EFBBF98C86}" type="presParOf" srcId="{4B14E150-11CB-456F-8DEC-E10F45C17ECD}" destId="{AE6B75A1-590D-45C1-850C-2B7F4BE4B448}" srcOrd="6" destOrd="0" presId="urn:microsoft.com/office/officeart/2005/8/layout/vProcess5"/>
    <dgm:cxn modelId="{53122CCA-7439-445D-8684-518D6B3E2472}" type="presParOf" srcId="{4B14E150-11CB-456F-8DEC-E10F45C17ECD}" destId="{F81A342A-7482-467C-83F2-DBE528DB561A}" srcOrd="7" destOrd="0" presId="urn:microsoft.com/office/officeart/2005/8/layout/vProcess5"/>
    <dgm:cxn modelId="{06122E51-B768-4F54-906D-026840BBEB53}" type="presParOf" srcId="{4B14E150-11CB-456F-8DEC-E10F45C17ECD}" destId="{C76749B9-8489-4A2D-BE72-9F9A34990C3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CBA191-CD89-41C2-9AEA-D0C2A297B6DA}">
      <dsp:nvSpPr>
        <dsp:cNvPr id="0" name=""/>
        <dsp:cNvSpPr/>
      </dsp:nvSpPr>
      <dsp:spPr>
        <a:xfrm>
          <a:off x="0" y="0"/>
          <a:ext cx="4714296" cy="94743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latin typeface="Aptos Display" panose="020F0302020204030204"/>
            </a:rPr>
            <a:t> </a:t>
          </a:r>
          <a:r>
            <a:rPr lang="es-ES" sz="1700" kern="1200" dirty="0">
              <a:latin typeface="Calibri"/>
              <a:ea typeface="Calibri"/>
              <a:cs typeface="Calibri"/>
            </a:rPr>
            <a:t>A </a:t>
          </a:r>
          <a:r>
            <a:rPr lang="es-ES" sz="1700" kern="1200" dirty="0" err="1">
              <a:latin typeface="Calibri"/>
              <a:ea typeface="Calibri"/>
              <a:cs typeface="Calibri"/>
            </a:rPr>
            <a:t>probabilistic</a:t>
          </a:r>
          <a:r>
            <a:rPr lang="es-ES" sz="1700" kern="1200" dirty="0">
              <a:latin typeface="Calibri"/>
              <a:ea typeface="Calibri"/>
              <a:cs typeface="Calibri"/>
            </a:rPr>
            <a:t> </a:t>
          </a:r>
          <a:r>
            <a:rPr lang="es-ES" sz="1700" kern="1200" dirty="0" err="1">
              <a:latin typeface="Calibri"/>
              <a:ea typeface="Calibri"/>
              <a:cs typeface="Calibri"/>
            </a:rPr>
            <a:t>approach</a:t>
          </a:r>
          <a:r>
            <a:rPr lang="es-ES" sz="1700" kern="1200" dirty="0">
              <a:latin typeface="Calibri"/>
              <a:ea typeface="Calibri"/>
              <a:cs typeface="Calibri"/>
            </a:rPr>
            <a:t> </a:t>
          </a:r>
          <a:r>
            <a:rPr lang="es-ES" sz="1700" kern="1200" dirty="0" err="1">
              <a:latin typeface="Calibri"/>
              <a:ea typeface="Calibri"/>
              <a:cs typeface="Calibri"/>
            </a:rPr>
            <a:t>implemented</a:t>
          </a:r>
          <a:r>
            <a:rPr lang="es-ES" sz="1700" kern="1200" dirty="0">
              <a:latin typeface="Calibri"/>
              <a:ea typeface="Calibri"/>
              <a:cs typeface="Calibri"/>
            </a:rPr>
            <a:t> </a:t>
          </a:r>
          <a:r>
            <a:rPr lang="es-ES" sz="1700" kern="1200" dirty="0" err="1">
              <a:latin typeface="Calibri"/>
              <a:ea typeface="Calibri"/>
              <a:cs typeface="Calibri"/>
            </a:rPr>
            <a:t>through</a:t>
          </a:r>
          <a:r>
            <a:rPr lang="es-ES" sz="1700" kern="1200" dirty="0">
              <a:latin typeface="Calibri"/>
              <a:ea typeface="Calibri"/>
              <a:cs typeface="Calibri"/>
            </a:rPr>
            <a:t> </a:t>
          </a:r>
          <a:r>
            <a:rPr lang="es-ES" sz="1700" kern="1200" dirty="0" err="1">
              <a:latin typeface="Calibri"/>
              <a:ea typeface="Calibri"/>
              <a:cs typeface="Calibri"/>
            </a:rPr>
            <a:t>kernel</a:t>
          </a:r>
          <a:r>
            <a:rPr lang="es-ES" sz="1700" kern="1200" dirty="0">
              <a:latin typeface="Calibri"/>
              <a:ea typeface="Calibri"/>
              <a:cs typeface="Calibri"/>
            </a:rPr>
            <a:t> </a:t>
          </a:r>
          <a:r>
            <a:rPr lang="es-ES" sz="1700" kern="1200" dirty="0" err="1">
              <a:latin typeface="Calibri"/>
              <a:ea typeface="Calibri"/>
              <a:cs typeface="Calibri"/>
            </a:rPr>
            <a:t>functions</a:t>
          </a:r>
          <a:r>
            <a:rPr lang="es-ES" sz="1700" kern="1200" dirty="0">
              <a:latin typeface="Calibri"/>
              <a:ea typeface="Calibri"/>
              <a:cs typeface="Calibri"/>
            </a:rPr>
            <a:t>.</a:t>
          </a:r>
          <a:endParaRPr lang="en-US" sz="1700" kern="1200" dirty="0" err="1">
            <a:latin typeface="Calibri"/>
            <a:ea typeface="Calibri"/>
            <a:cs typeface="Calibri"/>
          </a:endParaRPr>
        </a:p>
      </dsp:txBody>
      <dsp:txXfrm>
        <a:off x="27749" y="27749"/>
        <a:ext cx="3691945" cy="891932"/>
      </dsp:txXfrm>
    </dsp:sp>
    <dsp:sp modelId="{F3DBD9C2-64E9-4862-A920-ABD4B01ADBB0}">
      <dsp:nvSpPr>
        <dsp:cNvPr id="0" name=""/>
        <dsp:cNvSpPr/>
      </dsp:nvSpPr>
      <dsp:spPr>
        <a:xfrm>
          <a:off x="415967" y="1105335"/>
          <a:ext cx="4714296" cy="94743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latin typeface="Aptos Display" panose="020F0302020204030204"/>
            </a:rPr>
            <a:t>GPR </a:t>
          </a:r>
          <a:r>
            <a:rPr lang="es-ES" sz="1700" kern="1200" dirty="0" err="1">
              <a:latin typeface="Aptos Display" panose="020F0302020204030204"/>
            </a:rPr>
            <a:t>facilitates</a:t>
          </a:r>
          <a:r>
            <a:rPr lang="es-ES" sz="1700" kern="1200" dirty="0">
              <a:latin typeface="Aptos Display" panose="020F0302020204030204"/>
            </a:rPr>
            <a:t> </a:t>
          </a:r>
          <a:r>
            <a:rPr lang="es-ES" sz="1700" b="1" kern="1200" dirty="0">
              <a:latin typeface="Aptos Display" panose="020F0302020204030204"/>
            </a:rPr>
            <a:t>band ranking </a:t>
          </a:r>
          <a:r>
            <a:rPr lang="es-ES" sz="1700" b="1" kern="1200" dirty="0" err="1">
              <a:latin typeface="Aptos Display" panose="020F0302020204030204"/>
            </a:rPr>
            <a:t>analysis</a:t>
          </a:r>
          <a:r>
            <a:rPr lang="es-ES" sz="1700" b="1" kern="1200" dirty="0">
              <a:latin typeface="Aptos Display" panose="020F0302020204030204"/>
            </a:rPr>
            <a:t> and </a:t>
          </a:r>
          <a:r>
            <a:rPr lang="es-ES" sz="1700" b="0" kern="1200" dirty="0" err="1">
              <a:latin typeface="Calibri"/>
              <a:ea typeface="Calibri"/>
              <a:cs typeface="Calibri"/>
            </a:rPr>
            <a:t>provides</a:t>
          </a:r>
          <a:r>
            <a:rPr lang="es-ES" sz="1700" b="0" kern="1200" dirty="0">
              <a:latin typeface="Calibri"/>
              <a:ea typeface="Calibri"/>
              <a:cs typeface="Calibri"/>
            </a:rPr>
            <a:t> </a:t>
          </a:r>
          <a:r>
            <a:rPr lang="es-ES" sz="1700" b="1" kern="1200" dirty="0" err="1">
              <a:latin typeface="Calibri"/>
              <a:ea typeface="Calibri"/>
              <a:cs typeface="Calibri"/>
            </a:rPr>
            <a:t>epistemic</a:t>
          </a:r>
          <a:r>
            <a:rPr lang="es-ES" sz="1700" b="1" kern="1200" dirty="0">
              <a:latin typeface="Calibri"/>
              <a:ea typeface="Calibri"/>
              <a:cs typeface="Calibri"/>
            </a:rPr>
            <a:t> </a:t>
          </a:r>
          <a:r>
            <a:rPr lang="es-ES" sz="1700" b="1" kern="1200" dirty="0" err="1">
              <a:latin typeface="Calibri"/>
              <a:ea typeface="Calibri"/>
              <a:cs typeface="Calibri"/>
            </a:rPr>
            <a:t>uncertainty</a:t>
          </a:r>
          <a:r>
            <a:rPr lang="es-ES" sz="1700" b="1" kern="1200" dirty="0">
              <a:latin typeface="Calibri"/>
              <a:ea typeface="Calibri"/>
              <a:cs typeface="Calibri"/>
            </a:rPr>
            <a:t> </a:t>
          </a:r>
          <a:r>
            <a:rPr lang="es-ES" sz="1700" b="1" kern="1200" dirty="0" err="1">
              <a:latin typeface="Calibri"/>
              <a:ea typeface="Calibri"/>
              <a:cs typeface="Calibri"/>
            </a:rPr>
            <a:t>estimates</a:t>
          </a:r>
          <a:endParaRPr lang="en-US" sz="1700" b="1" kern="1200" dirty="0" err="1">
            <a:latin typeface="Calibri"/>
            <a:ea typeface="Calibri"/>
            <a:cs typeface="Calibri"/>
          </a:endParaRPr>
        </a:p>
      </dsp:txBody>
      <dsp:txXfrm>
        <a:off x="443716" y="1133084"/>
        <a:ext cx="3627001" cy="891932"/>
      </dsp:txXfrm>
    </dsp:sp>
    <dsp:sp modelId="{F188DC64-BFAD-4A8A-8F38-417948C8B5FB}">
      <dsp:nvSpPr>
        <dsp:cNvPr id="0" name=""/>
        <dsp:cNvSpPr/>
      </dsp:nvSpPr>
      <dsp:spPr>
        <a:xfrm>
          <a:off x="831934" y="2210671"/>
          <a:ext cx="4714296" cy="94743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 err="1"/>
            <a:t>The</a:t>
          </a:r>
          <a:r>
            <a:rPr lang="es-ES" sz="1700" kern="1200" dirty="0"/>
            <a:t> </a:t>
          </a:r>
          <a:r>
            <a:rPr lang="es-ES" sz="1700" kern="1200" dirty="0" err="1"/>
            <a:t>model</a:t>
          </a:r>
          <a:r>
            <a:rPr lang="es-ES" sz="1700" kern="1200" dirty="0"/>
            <a:t> </a:t>
          </a:r>
          <a:r>
            <a:rPr lang="es-ES" sz="1700" kern="1200" dirty="0" err="1"/>
            <a:t>is</a:t>
          </a:r>
          <a:r>
            <a:rPr lang="es-ES" sz="1700" kern="1200" dirty="0"/>
            <a:t> </a:t>
          </a:r>
          <a:r>
            <a:rPr lang="es-ES" sz="1700" kern="1200" dirty="0" err="1"/>
            <a:t>applied</a:t>
          </a:r>
          <a:r>
            <a:rPr lang="es-ES" sz="1700" kern="1200" dirty="0"/>
            <a:t> in Google </a:t>
          </a:r>
          <a:r>
            <a:rPr lang="es-ES" sz="1700" kern="1200" dirty="0" err="1"/>
            <a:t>Earth</a:t>
          </a:r>
          <a:r>
            <a:rPr lang="es-ES" sz="1700" kern="1200" dirty="0"/>
            <a:t> </a:t>
          </a:r>
          <a:r>
            <a:rPr lang="es-ES" sz="1700" kern="1200" dirty="0" err="1"/>
            <a:t>Engine</a:t>
          </a:r>
          <a:r>
            <a:rPr lang="es-ES" sz="1700" kern="1200" dirty="0"/>
            <a:t> </a:t>
          </a:r>
          <a:r>
            <a:rPr lang="es-ES" sz="1700" kern="1200" dirty="0" err="1"/>
            <a:t>through</a:t>
          </a:r>
          <a:r>
            <a:rPr lang="es-ES" sz="1700" kern="1200" dirty="0"/>
            <a:t> algebra </a:t>
          </a:r>
          <a:r>
            <a:rPr lang="es-ES" sz="1700" kern="1200" dirty="0" err="1"/>
            <a:t>of</a:t>
          </a:r>
          <a:r>
            <a:rPr lang="es-ES" sz="1700" kern="1200" dirty="0"/>
            <a:t> multidimensional </a:t>
          </a:r>
          <a:r>
            <a:rPr lang="es-ES" sz="1700" kern="1200" dirty="0" err="1"/>
            <a:t>arrays</a:t>
          </a:r>
          <a:r>
            <a:rPr lang="es-ES" sz="1700" kern="1200" dirty="0">
              <a:latin typeface="Aptos Display" panose="020F0302020204030204"/>
            </a:rPr>
            <a:t>.</a:t>
          </a:r>
          <a:endParaRPr lang="en-US" sz="1700" kern="1200" dirty="0" err="1"/>
        </a:p>
      </dsp:txBody>
      <dsp:txXfrm>
        <a:off x="859683" y="2238420"/>
        <a:ext cx="3627001" cy="891932"/>
      </dsp:txXfrm>
    </dsp:sp>
    <dsp:sp modelId="{10F810B2-F101-4444-BF5B-A5FC45516651}">
      <dsp:nvSpPr>
        <dsp:cNvPr id="0" name=""/>
        <dsp:cNvSpPr/>
      </dsp:nvSpPr>
      <dsp:spPr>
        <a:xfrm>
          <a:off x="4098466" y="718468"/>
          <a:ext cx="615829" cy="615829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4237028" y="718468"/>
        <a:ext cx="338705" cy="463411"/>
      </dsp:txXfrm>
    </dsp:sp>
    <dsp:sp modelId="{2248A8D0-B5ED-4DB2-A146-9AD7BC6FA667}">
      <dsp:nvSpPr>
        <dsp:cNvPr id="0" name=""/>
        <dsp:cNvSpPr/>
      </dsp:nvSpPr>
      <dsp:spPr>
        <a:xfrm>
          <a:off x="4514433" y="1817487"/>
          <a:ext cx="615829" cy="615829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900" kern="1200"/>
        </a:p>
      </dsp:txBody>
      <dsp:txXfrm>
        <a:off x="4652995" y="1817487"/>
        <a:ext cx="338705" cy="4634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3/3/2026</a:t>
            </a:fld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1963" y="693738"/>
            <a:ext cx="6161087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272" y="5770082"/>
            <a:ext cx="1059840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1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273" y="4888314"/>
            <a:ext cx="11833243" cy="707886"/>
          </a:xfrm>
          <a:prstGeom prst="rect">
            <a:avLst/>
          </a:prstGeom>
        </p:spPr>
        <p:txBody>
          <a:bodyPr/>
          <a:lstStyle>
            <a:lvl1pPr algn="l">
              <a:defRPr sz="3989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2434" y="6429376"/>
            <a:ext cx="668866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65004" y="4756228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01313" y="5406991"/>
            <a:ext cx="227325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19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9244" y="6156810"/>
            <a:ext cx="227326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19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094664" y="5811879"/>
            <a:ext cx="911906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197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2592" y="6213933"/>
            <a:ext cx="668866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8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32687" y="6202800"/>
            <a:ext cx="290311" cy="33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8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‹Nº›</a:t>
            </a:fld>
            <a:endParaRPr lang="en-GB" sz="798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pic>
        <p:nvPicPr>
          <p:cNvPr id="65" name="Picture 5">
            <a:extLst>
              <a:ext uri="{FF2B5EF4-FFF2-40B4-BE49-F238E27FC236}">
                <a16:creationId xmlns:a16="http://schemas.microsoft.com/office/drawing/2014/main" id="{BBC9EEE5-B210-445C-81EF-FEA569E56083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596" y="6584400"/>
            <a:ext cx="1636920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" y="6457665"/>
            <a:ext cx="10132231" cy="4307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E3D2CF-30BA-E421-9405-BF45369EE7EC}"/>
              </a:ext>
            </a:extLst>
          </p:cNvPr>
          <p:cNvSpPr txBox="1"/>
          <p:nvPr userDrawn="1"/>
        </p:nvSpPr>
        <p:spPr>
          <a:xfrm>
            <a:off x="1016793" y="728273"/>
            <a:ext cx="98327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19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191" b="1">
                <a:solidFill>
                  <a:schemeClr val="bg1"/>
                </a:solidFill>
              </a:rPr>
              <a:t>FLEX-Fluorescence 2026 Workshop</a:t>
            </a:r>
            <a:br>
              <a:rPr lang="en-GB" sz="2792" b="1">
                <a:solidFill>
                  <a:schemeClr val="bg1"/>
                </a:solidFill>
              </a:rPr>
            </a:br>
            <a:r>
              <a:rPr lang="en-GB" sz="2394" b="0">
                <a:solidFill>
                  <a:schemeClr val="bg1"/>
                </a:solidFill>
              </a:rPr>
              <a:t>03 – 06 March |</a:t>
            </a:r>
            <a:r>
              <a:rPr lang="en-GB" sz="2394" b="1">
                <a:solidFill>
                  <a:schemeClr val="bg1"/>
                </a:solidFill>
              </a:rPr>
              <a:t> </a:t>
            </a:r>
            <a:r>
              <a:rPr lang="en-GB" sz="2394">
                <a:solidFill>
                  <a:schemeClr val="bg1"/>
                </a:solidFill>
              </a:rPr>
              <a:t>Bonn University, Germany </a:t>
            </a:r>
            <a:endParaRPr lang="en-GB" sz="2792" b="1">
              <a:solidFill>
                <a:schemeClr val="bg1"/>
              </a:solidFill>
            </a:endParaRPr>
          </a:p>
          <a:p>
            <a:pPr algn="ctr"/>
            <a:endParaRPr lang="en-GB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6364EF-61BA-BAF4-68F2-C6419046C3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0846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110" y="1096443"/>
            <a:ext cx="1173271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15411" y="6473118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001" y="1107477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Modelling terrestrial carbon fluxes from the synergy of Sentinel-3&amp;5P and ERA5-Land with Gaussian process regression - Valencia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973139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0EFB85-EE02-1252-6A2C-2B652C75BD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0887" y="447366"/>
            <a:ext cx="668866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5411" y="244501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0280" y="1158442"/>
            <a:ext cx="11780920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0887" y="447366"/>
            <a:ext cx="668866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0801" y="6202800"/>
            <a:ext cx="12085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8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82027" y="6202800"/>
            <a:ext cx="374097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8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‹Nº›</a:t>
            </a:fld>
            <a:endParaRPr lang="en-GB" sz="798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A5060D9-A09D-4130-9267-1E715CE49C5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039" y="6585917"/>
            <a:ext cx="1632456" cy="10591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2" y="6457518"/>
            <a:ext cx="10132231" cy="4307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72C8FC-508D-77DF-8E51-E51B9A06C06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7281EA-2EF0-22CB-7949-83049C88CD6A}"/>
              </a:ext>
            </a:extLst>
          </p:cNvPr>
          <p:cNvCxnSpPr>
            <a:cxnSpLocks/>
          </p:cNvCxnSpPr>
          <p:nvPr userDrawn="1"/>
        </p:nvCxnSpPr>
        <p:spPr>
          <a:xfrm>
            <a:off x="215411" y="6473118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3" r:id="rId3"/>
    <p:sldLayoutId id="2147483977" r:id="rId4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3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69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6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4.jpe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123889" y="2688615"/>
            <a:ext cx="11880914" cy="193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961" tIns="43981" rIns="87961" bIns="43981" numCol="1" anchor="b" anchorCtr="0" compatLnSpc="1">
            <a:prstTxWarp prst="textNoShape">
              <a:avLst/>
            </a:prstTxWarp>
            <a:spAutoFit/>
          </a:bodyPr>
          <a:lstStyle/>
          <a:p>
            <a:pPr defTabSz="879649">
              <a:defRPr/>
            </a:pPr>
            <a:r>
              <a:rPr lang="en-GB" sz="3989" b="1" err="1">
                <a:solidFill>
                  <a:schemeClr val="bg1"/>
                </a:solidFill>
                <a:latin typeface="Arial"/>
                <a:ea typeface="+mj-ea"/>
                <a:cs typeface="Arial"/>
              </a:rPr>
              <a:t>Analyzing</a:t>
            </a:r>
            <a:r>
              <a:rPr lang="en-GB" sz="3989" b="1">
                <a:solidFill>
                  <a:schemeClr val="bg1"/>
                </a:solidFill>
                <a:latin typeface="Arial"/>
                <a:ea typeface="+mj-ea"/>
                <a:cs typeface="Arial"/>
              </a:rPr>
              <a:t> the global role of TROPOMI-derived SIF and Sentinel-3 fundamental vegetation traits as proxy predictors in GPP models </a:t>
            </a:r>
            <a:endParaRPr lang="en-GB" sz="3989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6896847" y="5219249"/>
            <a:ext cx="5109724" cy="2762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19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648892" y="5908456"/>
            <a:ext cx="9855919" cy="36907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191" tIns="45595" rIns="91191" bIns="45595" anchor="t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15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Pablo Reyes Muñoz, </a:t>
            </a:r>
            <a:r>
              <a:rPr lang="en-GB" err="1">
                <a:solidFill>
                  <a:schemeClr val="bg1"/>
                </a:solidFill>
                <a:latin typeface="Arial"/>
                <a:cs typeface="Arial"/>
              </a:rPr>
              <a:t>Dàvid</a:t>
            </a: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 D. </a:t>
            </a:r>
            <a:r>
              <a:rPr lang="en-GB" err="1">
                <a:solidFill>
                  <a:schemeClr val="bg1"/>
                </a:solidFill>
                <a:latin typeface="Arial"/>
                <a:cs typeface="Arial"/>
              </a:rPr>
              <a:t>Kovacks</a:t>
            </a: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, Yuxin Zhang, Jochem </a:t>
            </a:r>
            <a:r>
              <a:rPr lang="en-GB" err="1">
                <a:solidFill>
                  <a:schemeClr val="bg1"/>
                </a:solidFill>
                <a:latin typeface="Arial"/>
                <a:cs typeface="Arial"/>
              </a:rPr>
              <a:t>Verrelst</a:t>
            </a: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 - University of Valencia</a:t>
            </a:r>
            <a:endParaRPr lang="en-GB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7268691" y="5584764"/>
            <a:ext cx="4737879" cy="216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91" tIns="45595" rIns="91191" bIns="45595" rtlCol="0" anchor="ctr"/>
          <a:lstStyle/>
          <a:p>
            <a:pPr algn="r"/>
            <a:endParaRPr lang="en-GB" sz="1197">
              <a:cs typeface="Arial"/>
            </a:endParaRPr>
          </a:p>
        </p:txBody>
      </p:sp>
      <p:pic>
        <p:nvPicPr>
          <p:cNvPr id="6" name="Imagen 5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9F4B0C81-8567-6C26-738C-9E6B2ACB6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220" y="4812507"/>
            <a:ext cx="6322291" cy="109668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4D0F33C-3DDB-096B-DD8C-FAD4422AD2CC}"/>
              </a:ext>
            </a:extLst>
          </p:cNvPr>
          <p:cNvSpPr txBox="1"/>
          <p:nvPr/>
        </p:nvSpPr>
        <p:spPr>
          <a:xfrm>
            <a:off x="3048000" y="3429000"/>
            <a:ext cx="6096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u</a:t>
            </a:r>
          </a:p>
          <a:p>
            <a:pPr algn="l"/>
            <a:endParaRPr lang="es-ES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A05F-F275-0725-2CC6-A44E8F1D0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477437-2320-B58E-CEFB-1F9BD62CD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err="1">
                <a:latin typeface="Arial"/>
                <a:cs typeface="Arial"/>
              </a:rPr>
              <a:t>Results</a:t>
            </a:r>
            <a:r>
              <a:rPr lang="es-ES">
                <a:latin typeface="Arial"/>
                <a:cs typeface="Arial"/>
              </a:rPr>
              <a:t> – Tower-</a:t>
            </a:r>
            <a:r>
              <a:rPr lang="es-ES" err="1">
                <a:latin typeface="Arial"/>
                <a:cs typeface="Arial"/>
              </a:rPr>
              <a:t>based</a:t>
            </a:r>
            <a:r>
              <a:rPr lang="es-ES">
                <a:latin typeface="Arial"/>
                <a:cs typeface="Arial"/>
              </a:rPr>
              <a:t> </a:t>
            </a:r>
            <a:r>
              <a:rPr lang="es-ES" err="1">
                <a:latin typeface="Arial"/>
                <a:cs typeface="Arial"/>
              </a:rPr>
              <a:t>models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244939-9E7B-113F-172D-B1B1C5ED9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GPR-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based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GPP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products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:</a:t>
            </a:r>
          </a:p>
          <a:p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 - 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EC-GPR-GPP</a:t>
            </a:r>
            <a:r>
              <a:rPr lang="es-ES" sz="1750" baseline="3000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2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-&gt; A data-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driven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empirical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model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trained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with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GPR</a:t>
            </a:r>
            <a:endParaRPr lang="es-ES" sz="1750" dirty="0">
              <a:solidFill>
                <a:schemeClr val="tx1"/>
              </a:solidFill>
            </a:endParaRPr>
          </a:p>
          <a:p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  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It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includes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10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predictors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-&gt; 9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meteorological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variables</a:t>
            </a:r>
            <a:endParaRPr lang="es-ES" sz="1750" dirty="0">
              <a:solidFill>
                <a:schemeClr val="tx1"/>
              </a:solidFill>
            </a:endParaRPr>
          </a:p>
          <a:p>
            <a:endParaRPr lang="es-ES">
              <a:solidFill>
                <a:schemeClr val="tx1"/>
              </a:solidFill>
            </a:endParaRPr>
          </a:p>
        </p:txBody>
      </p:sp>
      <p:sp>
        <p:nvSpPr>
          <p:cNvPr id="8" name="CuadroTexto 19">
            <a:extLst>
              <a:ext uri="{FF2B5EF4-FFF2-40B4-BE49-F238E27FC236}">
                <a16:creationId xmlns:a16="http://schemas.microsoft.com/office/drawing/2014/main" id="{8C6C2190-C303-4277-4C99-56D3FF02FCBE}"/>
              </a:ext>
            </a:extLst>
          </p:cNvPr>
          <p:cNvSpPr txBox="1"/>
          <p:nvPr/>
        </p:nvSpPr>
        <p:spPr>
          <a:xfrm>
            <a:off x="5247543" y="2361671"/>
            <a:ext cx="1671829" cy="368325"/>
          </a:xfrm>
          <a:prstGeom prst="rect">
            <a:avLst/>
          </a:prstGeom>
          <a:noFill/>
        </p:spPr>
        <p:txBody>
          <a:bodyPr rot="0" spcFirstLastPara="0" vert="horz" wrap="square" lIns="91191" tIns="45595" rIns="91191" bIns="45595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795" b="1" err="1"/>
              <a:t>Estimates</a:t>
            </a:r>
            <a:endParaRPr lang="es-ES" sz="1795" b="1"/>
          </a:p>
        </p:txBody>
      </p:sp>
      <p:sp>
        <p:nvSpPr>
          <p:cNvPr id="9" name="CuadroTexto 20">
            <a:extLst>
              <a:ext uri="{FF2B5EF4-FFF2-40B4-BE49-F238E27FC236}">
                <a16:creationId xmlns:a16="http://schemas.microsoft.com/office/drawing/2014/main" id="{07149789-1B49-D0EF-7488-543CD615C197}"/>
              </a:ext>
            </a:extLst>
          </p:cNvPr>
          <p:cNvSpPr txBox="1"/>
          <p:nvPr/>
        </p:nvSpPr>
        <p:spPr>
          <a:xfrm>
            <a:off x="8966552" y="2361543"/>
            <a:ext cx="1671829" cy="368325"/>
          </a:xfrm>
          <a:prstGeom prst="rect">
            <a:avLst/>
          </a:prstGeom>
          <a:noFill/>
        </p:spPr>
        <p:txBody>
          <a:bodyPr rot="0" spcFirstLastPara="0" vert="horz" wrap="square" lIns="91191" tIns="45595" rIns="91191" bIns="45595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795" b="1" err="1"/>
              <a:t>Uncertainties</a:t>
            </a:r>
            <a:endParaRPr lang="es-ES" sz="1795" b="1"/>
          </a:p>
        </p:txBody>
      </p:sp>
      <p:sp>
        <p:nvSpPr>
          <p:cNvPr id="10" name="CuadroTexto 21">
            <a:extLst>
              <a:ext uri="{FF2B5EF4-FFF2-40B4-BE49-F238E27FC236}">
                <a16:creationId xmlns:a16="http://schemas.microsoft.com/office/drawing/2014/main" id="{36A48B7E-27C6-F751-771B-4552274833E7}"/>
              </a:ext>
            </a:extLst>
          </p:cNvPr>
          <p:cNvSpPr txBox="1"/>
          <p:nvPr/>
        </p:nvSpPr>
        <p:spPr>
          <a:xfrm>
            <a:off x="6284096" y="2652090"/>
            <a:ext cx="3523609" cy="361385"/>
          </a:xfrm>
          <a:prstGeom prst="rect">
            <a:avLst/>
          </a:prstGeom>
          <a:noFill/>
        </p:spPr>
        <p:txBody>
          <a:bodyPr rot="0" spcFirstLastPara="0" vert="horz" wrap="square" lIns="91191" tIns="45595" rIns="91191" bIns="45595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750" err="1"/>
              <a:t>Yearly</a:t>
            </a:r>
            <a:r>
              <a:rPr lang="es-ES" sz="1750"/>
              <a:t> </a:t>
            </a:r>
            <a:r>
              <a:rPr lang="es-ES" sz="1450"/>
              <a:t>(g C ·m</a:t>
            </a:r>
            <a:r>
              <a:rPr lang="es-ES" sz="1450" baseline="30000"/>
              <a:t>-2 </a:t>
            </a:r>
            <a:r>
              <a:rPr lang="es-ES" sz="1450"/>
              <a:t>·</a:t>
            </a:r>
            <a:r>
              <a:rPr lang="es-ES" sz="1450" baseline="30000"/>
              <a:t> </a:t>
            </a:r>
            <a:r>
              <a:rPr lang="es-ES" sz="1450"/>
              <a:t>year</a:t>
            </a:r>
            <a:r>
              <a:rPr lang="es-ES" sz="1450" baseline="30000"/>
              <a:t>-1</a:t>
            </a:r>
            <a:r>
              <a:rPr lang="es-ES" sz="1450"/>
              <a:t>) 2004-2023</a:t>
            </a:r>
            <a:endParaRPr lang="es-ES" sz="1496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0B079AE-B40D-C862-7A72-B3FD0816D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965" y="3117167"/>
            <a:ext cx="3716380" cy="2627662"/>
          </a:xfrm>
          <a:prstGeom prst="rect">
            <a:avLst/>
          </a:prstGeom>
        </p:spPr>
      </p:pic>
      <p:pic>
        <p:nvPicPr>
          <p:cNvPr id="5" name="Imagen 4" descr="Diagrama&#10;&#10;El contenido generado por IA puede ser incorrecto.">
            <a:extLst>
              <a:ext uri="{FF2B5EF4-FFF2-40B4-BE49-F238E27FC236}">
                <a16:creationId xmlns:a16="http://schemas.microsoft.com/office/drawing/2014/main" id="{94B70226-5A9C-D153-BB02-66480C7D1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2787" y="3115106"/>
            <a:ext cx="3818461" cy="2629722"/>
          </a:xfrm>
          <a:prstGeom prst="rect">
            <a:avLst/>
          </a:prstGeom>
        </p:spPr>
      </p:pic>
      <p:pic>
        <p:nvPicPr>
          <p:cNvPr id="11" name="Imagen 10" descr="Gráfico, Gráfico radial&#10;&#10;El contenido generado por IA puede ser incorrecto.">
            <a:extLst>
              <a:ext uri="{FF2B5EF4-FFF2-40B4-BE49-F238E27FC236}">
                <a16:creationId xmlns:a16="http://schemas.microsoft.com/office/drawing/2014/main" id="{FB5037A4-A8A2-C041-D10F-63DB1DC48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32" y="2836316"/>
            <a:ext cx="3061056" cy="291618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607BDCD-795E-B222-D202-BC744EC77206}"/>
              </a:ext>
            </a:extLst>
          </p:cNvPr>
          <p:cNvSpPr txBox="1"/>
          <p:nvPr/>
        </p:nvSpPr>
        <p:spPr>
          <a:xfrm>
            <a:off x="771895" y="2365168"/>
            <a:ext cx="302820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>
                <a:solidFill>
                  <a:srgbClr val="053249"/>
                </a:solidFill>
                <a:latin typeface="Arial"/>
                <a:ea typeface="MS PGothic"/>
                <a:cs typeface="Arial"/>
              </a:rPr>
              <a:t>GPR – training polar </a:t>
            </a:r>
            <a:r>
              <a:rPr lang="es-ES" b="1" err="1">
                <a:solidFill>
                  <a:srgbClr val="053249"/>
                </a:solidFill>
                <a:latin typeface="Arial"/>
                <a:ea typeface="MS PGothic"/>
                <a:cs typeface="Arial"/>
              </a:rPr>
              <a:t>plot</a:t>
            </a:r>
            <a:endParaRPr lang="es-ES" b="1" err="1">
              <a:solidFill>
                <a:srgbClr val="053249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3B37A17-4E12-43A9-9B77-2D713C577FA7}"/>
              </a:ext>
            </a:extLst>
          </p:cNvPr>
          <p:cNvSpPr txBox="1"/>
          <p:nvPr/>
        </p:nvSpPr>
        <p:spPr>
          <a:xfrm>
            <a:off x="413925" y="5846702"/>
            <a:ext cx="11731037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Verdana"/>
                <a:ea typeface="Verdana"/>
              </a:rPr>
              <a:t>Reyes-Muñoz, Pablo, Dávid D. Kovács, and Jochem </a:t>
            </a:r>
            <a:r>
              <a:rPr lang="en-US" sz="1400" dirty="0" err="1">
                <a:latin typeface="Verdana"/>
                <a:ea typeface="Verdana"/>
              </a:rPr>
              <a:t>Verrelst</a:t>
            </a:r>
            <a:r>
              <a:rPr lang="en-US" sz="1400" dirty="0">
                <a:latin typeface="Verdana"/>
                <a:ea typeface="Verdana"/>
              </a:rPr>
              <a:t>. "Tower-to-global upscaling of terrestrial carbon fluxes driven by MODIS-LAI, Sentinel-3-LAI and ERA5-Land data." </a:t>
            </a:r>
            <a:r>
              <a:rPr lang="en-US" sz="1400" i="1" dirty="0">
                <a:latin typeface="Verdana"/>
                <a:ea typeface="Verdana"/>
              </a:rPr>
              <a:t>Ecological Indicators</a:t>
            </a:r>
            <a:endParaRPr lang="en-US" sz="1400" dirty="0">
              <a:latin typeface="Verdana"/>
              <a:ea typeface="Verdana"/>
            </a:endParaRPr>
          </a:p>
          <a:p>
            <a:pPr algn="l"/>
            <a:endParaRPr lang="es-ES" sz="1400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685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E3A49-BC4C-DD59-08C0-7D975F1EA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B85115-1840-6AE9-4CF2-4FF239610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err="1">
                <a:latin typeface="Arial"/>
                <a:cs typeface="Arial"/>
              </a:rPr>
              <a:t>Results</a:t>
            </a:r>
            <a:r>
              <a:rPr lang="es-ES">
                <a:latin typeface="Arial"/>
                <a:cs typeface="Arial"/>
              </a:rPr>
              <a:t> – </a:t>
            </a:r>
            <a:r>
              <a:rPr lang="es-ES" err="1">
                <a:latin typeface="Arial"/>
                <a:cs typeface="Arial"/>
              </a:rPr>
              <a:t>Intercomparison</a:t>
            </a:r>
            <a:r>
              <a:rPr lang="es-ES">
                <a:latin typeface="Arial"/>
                <a:cs typeface="Arial"/>
              </a:rPr>
              <a:t> </a:t>
            </a:r>
            <a:r>
              <a:rPr lang="es-ES" err="1">
                <a:latin typeface="Arial"/>
                <a:cs typeface="Arial"/>
              </a:rPr>
              <a:t>between</a:t>
            </a:r>
            <a:r>
              <a:rPr lang="es-ES">
                <a:latin typeface="Arial"/>
                <a:cs typeface="Arial"/>
              </a:rPr>
              <a:t> GPP </a:t>
            </a:r>
            <a:r>
              <a:rPr lang="es-ES" err="1">
                <a:latin typeface="Arial"/>
                <a:cs typeface="Arial"/>
              </a:rPr>
              <a:t>products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9518E4-E9CD-0960-C79D-A8D2EEB4F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Intercomparison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between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GPR-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based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GPP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products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(2019):</a:t>
            </a:r>
          </a:p>
          <a:p>
            <a:endParaRPr lang="es-ES">
              <a:solidFill>
                <a:schemeClr val="tx1"/>
              </a:solidFill>
              <a:latin typeface="Arial"/>
              <a:ea typeface="MS PGothic"/>
              <a:cs typeface="Arial"/>
            </a:endParaRPr>
          </a:p>
          <a:p>
            <a:pPr marL="284480" indent="-2844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</a:pPr>
            <a:r>
              <a:rPr lang="es-ES" sz="1750" dirty="0" err="1">
                <a:solidFill>
                  <a:srgbClr val="000000"/>
                </a:solidFill>
                <a:latin typeface="Aptos"/>
                <a:ea typeface="MS PGothic"/>
                <a:cs typeface="Arial"/>
              </a:rPr>
              <a:t>Agreement</a:t>
            </a:r>
            <a:r>
              <a:rPr lang="es-ES" sz="1750" dirty="0">
                <a:solidFill>
                  <a:srgbClr val="000000"/>
                </a:solidFill>
                <a:latin typeface="Aptos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rgbClr val="000000"/>
                </a:solidFill>
                <a:latin typeface="Aptos"/>
                <a:ea typeface="MS PGothic"/>
                <a:cs typeface="Arial"/>
              </a:rPr>
              <a:t>between</a:t>
            </a:r>
            <a:r>
              <a:rPr lang="es-ES" sz="1750" dirty="0">
                <a:solidFill>
                  <a:srgbClr val="000000"/>
                </a:solidFill>
                <a:latin typeface="Aptos"/>
                <a:ea typeface="MS PGothic"/>
                <a:cs typeface="Arial"/>
              </a:rPr>
              <a:t> </a:t>
            </a:r>
            <a:r>
              <a:rPr lang="es-ES" sz="1750" b="1" dirty="0">
                <a:solidFill>
                  <a:srgbClr val="000000"/>
                </a:solidFill>
                <a:latin typeface="Aptos"/>
                <a:ea typeface="MS PGothic"/>
                <a:cs typeface="Arial"/>
              </a:rPr>
              <a:t>SCOPE-GPR-GPP</a:t>
            </a:r>
            <a:r>
              <a:rPr lang="es-ES" sz="1750" dirty="0">
                <a:solidFill>
                  <a:srgbClr val="000000"/>
                </a:solidFill>
                <a:latin typeface="Aptos"/>
                <a:ea typeface="MS PGothic"/>
                <a:cs typeface="Arial"/>
              </a:rPr>
              <a:t> and </a:t>
            </a:r>
            <a:r>
              <a:rPr lang="es-ES" sz="1750" b="1" dirty="0">
                <a:solidFill>
                  <a:srgbClr val="000000"/>
                </a:solidFill>
                <a:latin typeface="Aptos"/>
                <a:ea typeface="MS PGothic"/>
                <a:cs typeface="Arial"/>
              </a:rPr>
              <a:t>EC-GPR-GPP</a:t>
            </a:r>
            <a:r>
              <a:rPr lang="es-ES" sz="1750" dirty="0">
                <a:solidFill>
                  <a:srgbClr val="000000"/>
                </a:solidFill>
                <a:latin typeface="Aptos"/>
                <a:ea typeface="MS PGothic"/>
                <a:cs typeface="Arial"/>
              </a:rPr>
              <a:t> </a:t>
            </a:r>
            <a:r>
              <a:rPr lang="es-ES" sz="1750" b="1" dirty="0" err="1">
                <a:solidFill>
                  <a:srgbClr val="000000"/>
                </a:solidFill>
                <a:latin typeface="Aptos"/>
                <a:ea typeface="MS PGothic"/>
                <a:cs typeface="Arial"/>
              </a:rPr>
              <a:t>suggest</a:t>
            </a:r>
            <a:r>
              <a:rPr lang="es-ES" sz="1750" b="1" dirty="0">
                <a:solidFill>
                  <a:srgbClr val="000000"/>
                </a:solidFill>
                <a:latin typeface="Aptos"/>
                <a:ea typeface="MS PGothic"/>
                <a:cs typeface="Arial"/>
              </a:rPr>
              <a:t> </a:t>
            </a:r>
            <a:r>
              <a:rPr lang="es-ES" sz="1750" b="1" dirty="0" err="1">
                <a:solidFill>
                  <a:srgbClr val="000000"/>
                </a:solidFill>
                <a:latin typeface="Aptos"/>
                <a:ea typeface="MS PGothic"/>
                <a:cs typeface="Arial"/>
              </a:rPr>
              <a:t>that</a:t>
            </a:r>
            <a:r>
              <a:rPr lang="es-ES" sz="1750" dirty="0">
                <a:solidFill>
                  <a:srgbClr val="000000"/>
                </a:solidFill>
                <a:latin typeface="Aptos"/>
                <a:ea typeface="MS PGothic"/>
                <a:cs typeface="Arial"/>
              </a:rPr>
              <a:t> </a:t>
            </a:r>
            <a:r>
              <a:rPr lang="es-ES" sz="1750" b="1" dirty="0">
                <a:solidFill>
                  <a:srgbClr val="000000"/>
                </a:solidFill>
                <a:latin typeface="Aptos"/>
                <a:ea typeface="MS PGothic"/>
                <a:cs typeface="Arial"/>
              </a:rPr>
              <a:t>TROPOSIF </a:t>
            </a:r>
            <a:r>
              <a:rPr lang="es-ES" sz="1750" b="1" dirty="0" err="1">
                <a:solidFill>
                  <a:srgbClr val="000000"/>
                </a:solidFill>
                <a:latin typeface="Aptos"/>
                <a:ea typeface="MS PGothic"/>
                <a:cs typeface="Arial"/>
              </a:rPr>
              <a:t>along</a:t>
            </a:r>
            <a:r>
              <a:rPr lang="es-ES" sz="1750" b="1" dirty="0">
                <a:solidFill>
                  <a:srgbClr val="000000"/>
                </a:solidFill>
                <a:latin typeface="Aptos"/>
                <a:ea typeface="MS PGothic"/>
                <a:cs typeface="Arial"/>
              </a:rPr>
              <a:t> </a:t>
            </a:r>
            <a:r>
              <a:rPr lang="es-ES" sz="1750" b="1" dirty="0" err="1">
                <a:solidFill>
                  <a:srgbClr val="000000"/>
                </a:solidFill>
                <a:latin typeface="Aptos"/>
                <a:ea typeface="MS PGothic"/>
                <a:cs typeface="Arial"/>
              </a:rPr>
              <a:t>with</a:t>
            </a:r>
            <a:r>
              <a:rPr lang="es-ES" sz="1750" b="1" dirty="0">
                <a:solidFill>
                  <a:srgbClr val="000000"/>
                </a:solidFill>
                <a:latin typeface="Aptos"/>
                <a:ea typeface="MS PGothic"/>
                <a:cs typeface="Arial"/>
              </a:rPr>
              <a:t> S3-derived </a:t>
            </a:r>
            <a:r>
              <a:rPr lang="es-ES" sz="1750" b="1" dirty="0" err="1">
                <a:solidFill>
                  <a:srgbClr val="000000"/>
                </a:solidFill>
                <a:latin typeface="Aptos"/>
                <a:ea typeface="MS PGothic"/>
                <a:cs typeface="Arial"/>
              </a:rPr>
              <a:t>vegetation</a:t>
            </a:r>
            <a:r>
              <a:rPr lang="es-ES" sz="1750" b="1" dirty="0">
                <a:solidFill>
                  <a:srgbClr val="000000"/>
                </a:solidFill>
                <a:latin typeface="Aptos"/>
                <a:ea typeface="MS PGothic"/>
                <a:cs typeface="Arial"/>
              </a:rPr>
              <a:t> </a:t>
            </a:r>
            <a:r>
              <a:rPr lang="es-ES" sz="1750" b="1" dirty="0" err="1">
                <a:solidFill>
                  <a:srgbClr val="000000"/>
                </a:solidFill>
                <a:latin typeface="Aptos"/>
                <a:ea typeface="MS PGothic"/>
                <a:cs typeface="Arial"/>
              </a:rPr>
              <a:t>products</a:t>
            </a:r>
            <a:r>
              <a:rPr lang="es-ES" sz="1750" b="1" dirty="0">
                <a:solidFill>
                  <a:srgbClr val="000000"/>
                </a:solidFill>
                <a:latin typeface="Aptos"/>
                <a:ea typeface="MS PGothic"/>
                <a:cs typeface="Arial"/>
              </a:rPr>
              <a:t> </a:t>
            </a:r>
            <a:r>
              <a:rPr lang="es-ES" sz="1750" b="1" dirty="0" err="1">
                <a:solidFill>
                  <a:srgbClr val="000000"/>
                </a:solidFill>
                <a:latin typeface="Aptos"/>
                <a:ea typeface="MS PGothic"/>
                <a:cs typeface="Arial"/>
              </a:rPr>
              <a:t>may</a:t>
            </a:r>
            <a:r>
              <a:rPr lang="es-ES" sz="1750" b="1" dirty="0">
                <a:solidFill>
                  <a:srgbClr val="000000"/>
                </a:solidFill>
                <a:latin typeface="Aptos"/>
                <a:ea typeface="MS PGothic"/>
                <a:cs typeface="Arial"/>
              </a:rPr>
              <a:t> </a:t>
            </a:r>
            <a:r>
              <a:rPr lang="es-ES" sz="1750" b="1" dirty="0" err="1">
                <a:solidFill>
                  <a:srgbClr val="000000"/>
                </a:solidFill>
                <a:latin typeface="Aptos"/>
                <a:ea typeface="MS PGothic"/>
                <a:cs typeface="Arial"/>
              </a:rPr>
              <a:t>act</a:t>
            </a:r>
            <a:r>
              <a:rPr lang="es-ES" sz="1750" b="1" dirty="0">
                <a:solidFill>
                  <a:srgbClr val="000000"/>
                </a:solidFill>
                <a:latin typeface="Aptos"/>
                <a:ea typeface="MS PGothic"/>
                <a:cs typeface="Arial"/>
              </a:rPr>
              <a:t> as </a:t>
            </a:r>
            <a:r>
              <a:rPr lang="es-ES" sz="1750" b="1" dirty="0" err="1">
                <a:solidFill>
                  <a:srgbClr val="000000"/>
                </a:solidFill>
                <a:latin typeface="Aptos"/>
                <a:ea typeface="MS PGothic"/>
                <a:cs typeface="Arial"/>
              </a:rPr>
              <a:t>proxies</a:t>
            </a:r>
            <a:r>
              <a:rPr lang="es-ES" sz="1750" b="1" dirty="0">
                <a:solidFill>
                  <a:srgbClr val="000000"/>
                </a:solidFill>
                <a:latin typeface="Aptos"/>
                <a:ea typeface="MS PGothic"/>
                <a:cs typeface="Arial"/>
              </a:rPr>
              <a:t> </a:t>
            </a:r>
            <a:r>
              <a:rPr lang="es-ES" sz="1750" b="1" dirty="0" err="1">
                <a:solidFill>
                  <a:srgbClr val="000000"/>
                </a:solidFill>
                <a:latin typeface="Aptos"/>
                <a:ea typeface="MS PGothic"/>
                <a:cs typeface="Arial"/>
              </a:rPr>
              <a:t>of</a:t>
            </a:r>
            <a:r>
              <a:rPr lang="es-ES" sz="1750" b="1" dirty="0">
                <a:solidFill>
                  <a:srgbClr val="000000"/>
                </a:solidFill>
                <a:latin typeface="Aptos"/>
                <a:ea typeface="MS PGothic"/>
                <a:cs typeface="Arial"/>
              </a:rPr>
              <a:t> </a:t>
            </a:r>
            <a:r>
              <a:rPr lang="es-ES" sz="1750" b="1" dirty="0" err="1">
                <a:solidFill>
                  <a:srgbClr val="000000"/>
                </a:solidFill>
                <a:latin typeface="Aptos"/>
                <a:ea typeface="MS PGothic"/>
                <a:cs typeface="Arial"/>
              </a:rPr>
              <a:t>meteorological</a:t>
            </a:r>
            <a:r>
              <a:rPr lang="es-ES" sz="1750" b="1" dirty="0">
                <a:solidFill>
                  <a:srgbClr val="000000"/>
                </a:solidFill>
                <a:latin typeface="Aptos"/>
                <a:ea typeface="MS PGothic"/>
                <a:cs typeface="Arial"/>
              </a:rPr>
              <a:t> variables </a:t>
            </a:r>
            <a:r>
              <a:rPr lang="es-ES" sz="1750" b="1" dirty="0" err="1">
                <a:solidFill>
                  <a:srgbClr val="000000"/>
                </a:solidFill>
                <a:latin typeface="Aptos"/>
                <a:ea typeface="MS PGothic"/>
                <a:cs typeface="Arial"/>
              </a:rPr>
              <a:t>for</a:t>
            </a:r>
            <a:r>
              <a:rPr lang="es-ES" sz="1750" b="1" dirty="0">
                <a:solidFill>
                  <a:srgbClr val="000000"/>
                </a:solidFill>
                <a:latin typeface="Aptos"/>
                <a:ea typeface="MS PGothic"/>
                <a:cs typeface="Arial"/>
              </a:rPr>
              <a:t> </a:t>
            </a:r>
            <a:r>
              <a:rPr lang="es-ES" sz="1750" b="1" dirty="0" err="1">
                <a:solidFill>
                  <a:srgbClr val="000000"/>
                </a:solidFill>
                <a:latin typeface="Aptos"/>
                <a:ea typeface="MS PGothic"/>
                <a:cs typeface="Arial"/>
              </a:rPr>
              <a:t>predicting</a:t>
            </a:r>
            <a:r>
              <a:rPr lang="es-ES" sz="1750" b="1" dirty="0">
                <a:solidFill>
                  <a:srgbClr val="000000"/>
                </a:solidFill>
                <a:latin typeface="Aptos"/>
                <a:ea typeface="MS PGothic"/>
                <a:cs typeface="Arial"/>
              </a:rPr>
              <a:t> GPP</a:t>
            </a:r>
          </a:p>
          <a:p>
            <a:endParaRPr lang="es-ES"/>
          </a:p>
        </p:txBody>
      </p:sp>
      <p:pic>
        <p:nvPicPr>
          <p:cNvPr id="6" name="Imagen 5" descr="Mapa&#10;&#10;El contenido generado por IA puede ser incorrecto.">
            <a:extLst>
              <a:ext uri="{FF2B5EF4-FFF2-40B4-BE49-F238E27FC236}">
                <a16:creationId xmlns:a16="http://schemas.microsoft.com/office/drawing/2014/main" id="{550E125E-9DAE-B0CF-54EB-A407B6730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172" y="3234178"/>
            <a:ext cx="4509185" cy="2328349"/>
          </a:xfrm>
          <a:prstGeom prst="rect">
            <a:avLst/>
          </a:prstGeom>
        </p:spPr>
      </p:pic>
      <p:pic>
        <p:nvPicPr>
          <p:cNvPr id="7" name="Imagen 6" descr="Mapa&#10;&#10;El contenido generado por IA puede ser incorrecto.">
            <a:extLst>
              <a:ext uri="{FF2B5EF4-FFF2-40B4-BE49-F238E27FC236}">
                <a16:creationId xmlns:a16="http://schemas.microsoft.com/office/drawing/2014/main" id="{0FDB144D-85E4-54E1-3CD4-5325EBD66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143" y="3238264"/>
            <a:ext cx="4419658" cy="2320162"/>
          </a:xfrm>
          <a:prstGeom prst="rect">
            <a:avLst/>
          </a:prstGeom>
        </p:spPr>
      </p:pic>
      <p:pic>
        <p:nvPicPr>
          <p:cNvPr id="12" name="Imagen 11" descr="Escala de tiempo&#10;&#10;El contenido generado por IA puede ser incorrecto.">
            <a:extLst>
              <a:ext uri="{FF2B5EF4-FFF2-40B4-BE49-F238E27FC236}">
                <a16:creationId xmlns:a16="http://schemas.microsoft.com/office/drawing/2014/main" id="{C2DAB53A-180F-1D0E-5CB0-E2F466247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560" y="5661111"/>
            <a:ext cx="2355621" cy="465452"/>
          </a:xfrm>
          <a:prstGeom prst="rect">
            <a:avLst/>
          </a:prstGeom>
        </p:spPr>
      </p:pic>
      <p:sp>
        <p:nvSpPr>
          <p:cNvPr id="14" name="CuadroTexto 15">
            <a:extLst>
              <a:ext uri="{FF2B5EF4-FFF2-40B4-BE49-F238E27FC236}">
                <a16:creationId xmlns:a16="http://schemas.microsoft.com/office/drawing/2014/main" id="{5E80E46B-E304-F4B9-CE0B-000BF3ACC3A9}"/>
              </a:ext>
            </a:extLst>
          </p:cNvPr>
          <p:cNvSpPr txBox="1"/>
          <p:nvPr/>
        </p:nvSpPr>
        <p:spPr>
          <a:xfrm>
            <a:off x="2511658" y="2490937"/>
            <a:ext cx="3688155" cy="368325"/>
          </a:xfrm>
          <a:prstGeom prst="rect">
            <a:avLst/>
          </a:prstGeom>
          <a:noFill/>
        </p:spPr>
        <p:txBody>
          <a:bodyPr rot="0" spcFirstLastPara="0" vert="horz" wrap="square" lIns="91191" tIns="45595" rIns="91191" bIns="45595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750" b="1"/>
              <a:t>R EC-GPR Vs SCOPE-GPR</a:t>
            </a:r>
            <a:endParaRPr lang="es-ES" sz="1750" b="1">
              <a:cs typeface="Arial"/>
            </a:endParaRPr>
          </a:p>
        </p:txBody>
      </p:sp>
      <p:sp>
        <p:nvSpPr>
          <p:cNvPr id="15" name="CuadroTexto 23">
            <a:extLst>
              <a:ext uri="{FF2B5EF4-FFF2-40B4-BE49-F238E27FC236}">
                <a16:creationId xmlns:a16="http://schemas.microsoft.com/office/drawing/2014/main" id="{33B0F5A8-91EC-6D54-9F0C-690BF260E8EB}"/>
              </a:ext>
            </a:extLst>
          </p:cNvPr>
          <p:cNvSpPr txBox="1"/>
          <p:nvPr/>
        </p:nvSpPr>
        <p:spPr>
          <a:xfrm>
            <a:off x="7531473" y="2490936"/>
            <a:ext cx="3688155" cy="368325"/>
          </a:xfrm>
          <a:prstGeom prst="rect">
            <a:avLst/>
          </a:prstGeom>
          <a:noFill/>
        </p:spPr>
        <p:txBody>
          <a:bodyPr rot="0" spcFirstLastPara="0" vert="horz" wrap="square" lIns="91191" tIns="45595" rIns="91191" bIns="45595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750" b="1"/>
              <a:t>RMSE EC-GPR Vs SCOPE-GPR</a:t>
            </a:r>
            <a:endParaRPr lang="es-ES" sz="1750" b="1">
              <a:cs typeface="Arial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15B7CCD-45F5-F4BC-2600-100A2023B1D9}"/>
              </a:ext>
            </a:extLst>
          </p:cNvPr>
          <p:cNvSpPr txBox="1"/>
          <p:nvPr/>
        </p:nvSpPr>
        <p:spPr>
          <a:xfrm>
            <a:off x="2345376" y="2859974"/>
            <a:ext cx="450272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solidFill>
                  <a:srgbClr val="8197A6"/>
                </a:solidFill>
                <a:latin typeface="Arial"/>
                <a:ea typeface="MS PGothic"/>
                <a:cs typeface="Arial"/>
              </a:rPr>
              <a:t>Median = 0.76 </a:t>
            </a:r>
            <a:r>
              <a:rPr lang="es-ES" sz="1600" err="1">
                <a:solidFill>
                  <a:srgbClr val="8197A6"/>
                </a:solidFill>
                <a:latin typeface="Arial"/>
                <a:ea typeface="MS PGothic"/>
                <a:cs typeface="Arial"/>
              </a:rPr>
              <a:t>Std</a:t>
            </a:r>
            <a:r>
              <a:rPr lang="es-ES" sz="1600">
                <a:solidFill>
                  <a:srgbClr val="8197A6"/>
                </a:solidFill>
                <a:latin typeface="Arial"/>
                <a:ea typeface="MS PGothic"/>
                <a:cs typeface="Arial"/>
              </a:rPr>
              <a:t>. </a:t>
            </a:r>
            <a:r>
              <a:rPr lang="es-ES" sz="1600" err="1">
                <a:solidFill>
                  <a:srgbClr val="8197A6"/>
                </a:solidFill>
                <a:latin typeface="Arial"/>
                <a:ea typeface="MS PGothic"/>
                <a:cs typeface="Arial"/>
              </a:rPr>
              <a:t>dev</a:t>
            </a:r>
            <a:r>
              <a:rPr lang="es-ES" sz="1600">
                <a:solidFill>
                  <a:srgbClr val="8197A6"/>
                </a:solidFill>
                <a:latin typeface="Arial"/>
                <a:ea typeface="MS PGothic"/>
                <a:cs typeface="Arial"/>
              </a:rPr>
              <a:t>. = 0.33</a:t>
            </a:r>
            <a:endParaRPr lang="es-ES" sz="160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E7A21D6-6C8D-4144-8910-209F626119FC}"/>
              </a:ext>
            </a:extLst>
          </p:cNvPr>
          <p:cNvSpPr txBox="1"/>
          <p:nvPr/>
        </p:nvSpPr>
        <p:spPr>
          <a:xfrm>
            <a:off x="6613896" y="2859974"/>
            <a:ext cx="55220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solidFill>
                  <a:srgbClr val="8197A6"/>
                </a:solidFill>
                <a:latin typeface="Arial"/>
                <a:ea typeface="MS PGothic"/>
                <a:cs typeface="Arial"/>
              </a:rPr>
              <a:t>Median = 500 g C·m</a:t>
            </a:r>
            <a:r>
              <a:rPr lang="es-ES" sz="1600" baseline="30000">
                <a:solidFill>
                  <a:srgbClr val="8197A6"/>
                </a:solidFill>
                <a:latin typeface="Arial"/>
                <a:ea typeface="MS PGothic"/>
                <a:cs typeface="Arial"/>
              </a:rPr>
              <a:t>⁻2 </a:t>
            </a:r>
            <a:r>
              <a:rPr lang="es-ES" sz="1600">
                <a:solidFill>
                  <a:srgbClr val="8197A6"/>
                </a:solidFill>
                <a:latin typeface="Arial"/>
                <a:ea typeface="MS PGothic"/>
                <a:cs typeface="Arial"/>
              </a:rPr>
              <a:t>y</a:t>
            </a:r>
            <a:r>
              <a:rPr lang="es-ES" sz="1600" baseline="30000">
                <a:solidFill>
                  <a:srgbClr val="8197A6"/>
                </a:solidFill>
                <a:latin typeface="Arial"/>
                <a:ea typeface="MS PGothic"/>
                <a:cs typeface="Arial"/>
              </a:rPr>
              <a:t>-1</a:t>
            </a:r>
            <a:r>
              <a:rPr lang="es-ES" sz="1600">
                <a:solidFill>
                  <a:srgbClr val="8197A6"/>
                </a:solidFill>
                <a:latin typeface="Arial"/>
                <a:ea typeface="MS PGothic"/>
                <a:cs typeface="Arial"/>
              </a:rPr>
              <a:t> </a:t>
            </a:r>
            <a:r>
              <a:rPr lang="es-ES" sz="1600" err="1">
                <a:solidFill>
                  <a:srgbClr val="8197A6"/>
                </a:solidFill>
                <a:latin typeface="Arial"/>
                <a:ea typeface="MS PGothic"/>
                <a:cs typeface="Arial"/>
              </a:rPr>
              <a:t>Std</a:t>
            </a:r>
            <a:r>
              <a:rPr lang="es-ES" sz="1600">
                <a:solidFill>
                  <a:srgbClr val="8197A6"/>
                </a:solidFill>
                <a:latin typeface="Arial"/>
                <a:ea typeface="MS PGothic"/>
                <a:cs typeface="Arial"/>
              </a:rPr>
              <a:t>. </a:t>
            </a:r>
            <a:r>
              <a:rPr lang="es-ES" sz="1600" err="1">
                <a:solidFill>
                  <a:srgbClr val="8197A6"/>
                </a:solidFill>
                <a:latin typeface="Arial"/>
                <a:ea typeface="MS PGothic"/>
                <a:cs typeface="Arial"/>
              </a:rPr>
              <a:t>dev</a:t>
            </a:r>
            <a:r>
              <a:rPr lang="es-ES" sz="1600">
                <a:solidFill>
                  <a:srgbClr val="8197A6"/>
                </a:solidFill>
                <a:latin typeface="Arial"/>
                <a:ea typeface="MS PGothic"/>
                <a:cs typeface="Arial"/>
              </a:rPr>
              <a:t>. = 300 g C·m</a:t>
            </a:r>
            <a:r>
              <a:rPr lang="es-ES" sz="1600" baseline="30000">
                <a:solidFill>
                  <a:srgbClr val="8197A6"/>
                </a:solidFill>
                <a:latin typeface="Arial"/>
                <a:ea typeface="MS PGothic"/>
                <a:cs typeface="Arial"/>
              </a:rPr>
              <a:t>⁻2 </a:t>
            </a:r>
            <a:r>
              <a:rPr lang="es-ES" sz="1600">
                <a:solidFill>
                  <a:srgbClr val="8197A6"/>
                </a:solidFill>
                <a:latin typeface="Arial"/>
                <a:ea typeface="MS PGothic"/>
                <a:cs typeface="Arial"/>
              </a:rPr>
              <a:t>y</a:t>
            </a:r>
            <a:r>
              <a:rPr lang="es-ES" sz="1600" baseline="30000">
                <a:solidFill>
                  <a:srgbClr val="8197A6"/>
                </a:solidFill>
                <a:latin typeface="Arial"/>
                <a:ea typeface="MS PGothic"/>
                <a:cs typeface="Arial"/>
              </a:rPr>
              <a:t>-1</a:t>
            </a:r>
            <a:endParaRPr lang="es-ES" sz="160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F456C6AF-2941-D64C-219E-5F272BBF7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4944" y="5562028"/>
            <a:ext cx="2633849" cy="68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45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965ED5-D0C5-E848-76B7-6C7C8F880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813" y="270623"/>
            <a:ext cx="10486925" cy="552487"/>
          </a:xfrm>
        </p:spPr>
        <p:txBody>
          <a:bodyPr/>
          <a:lstStyle/>
          <a:p>
            <a:r>
              <a:rPr lang="es-ES" dirty="0" err="1">
                <a:latin typeface="Arial"/>
                <a:cs typeface="Arial"/>
              </a:rPr>
              <a:t>Results</a:t>
            </a:r>
            <a:r>
              <a:rPr lang="es-ES" dirty="0">
                <a:latin typeface="Arial"/>
                <a:cs typeface="Arial"/>
              </a:rPr>
              <a:t> – </a:t>
            </a:r>
            <a:r>
              <a:rPr lang="es-ES" dirty="0" err="1">
                <a:latin typeface="Arial"/>
                <a:cs typeface="Arial"/>
              </a:rPr>
              <a:t>Multiple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correlation</a:t>
            </a:r>
            <a:r>
              <a:rPr lang="es-ES" dirty="0">
                <a:latin typeface="Arial"/>
                <a:cs typeface="Arial"/>
              </a:rPr>
              <a:t> (</a:t>
            </a:r>
            <a:r>
              <a:rPr lang="es-ES" err="1">
                <a:latin typeface="Arial"/>
                <a:cs typeface="Arial"/>
              </a:rPr>
              <a:t>year</a:t>
            </a:r>
            <a:r>
              <a:rPr lang="es-ES">
                <a:latin typeface="Arial"/>
                <a:cs typeface="Arial"/>
              </a:rPr>
              <a:t> 2019</a:t>
            </a:r>
            <a:r>
              <a:rPr lang="es-ES" dirty="0">
                <a:latin typeface="Arial"/>
                <a:cs typeface="Arial"/>
              </a:rPr>
              <a:t>)</a:t>
            </a:r>
            <a:endParaRPr lang="es-ES" dirty="0" err="1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25DC2C60-FC83-8FDB-FB92-B60B78BD0AFC}"/>
              </a:ext>
            </a:extLst>
          </p:cNvPr>
          <p:cNvSpPr/>
          <p:nvPr/>
        </p:nvSpPr>
        <p:spPr>
          <a:xfrm>
            <a:off x="5255721" y="1172180"/>
            <a:ext cx="1487571" cy="69387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995"/>
              <a:t>GPP</a:t>
            </a:r>
            <a:endParaRPr lang="es-ES" sz="1795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B95FF289-19FD-3FCE-89C0-2B568CCB55D3}"/>
              </a:ext>
            </a:extLst>
          </p:cNvPr>
          <p:cNvSpPr/>
          <p:nvPr/>
        </p:nvSpPr>
        <p:spPr>
          <a:xfrm>
            <a:off x="10422873" y="4891056"/>
            <a:ext cx="1583356" cy="153096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91" tIns="45595" rIns="91191" bIns="45595" rtlCol="0" anchor="ctr"/>
          <a:lstStyle/>
          <a:p>
            <a:pPr algn="ctr"/>
            <a:r>
              <a:rPr lang="es-ES" sz="1995" err="1"/>
              <a:t>VPs</a:t>
            </a:r>
            <a:r>
              <a:rPr lang="es-ES" sz="1995"/>
              <a:t>/SIF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5290042E-5B32-7B80-1421-0CA0A1F3F417}"/>
              </a:ext>
            </a:extLst>
          </p:cNvPr>
          <p:cNvSpPr/>
          <p:nvPr/>
        </p:nvSpPr>
        <p:spPr>
          <a:xfrm>
            <a:off x="4548012" y="3797326"/>
            <a:ext cx="2904215" cy="48747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91" tIns="45595" rIns="91191" bIns="45595" rtlCol="0" anchor="ctr"/>
          <a:lstStyle/>
          <a:p>
            <a:pPr algn="ctr"/>
            <a:r>
              <a:rPr lang="es-ES" sz="1995" err="1"/>
              <a:t>Vegetation</a:t>
            </a:r>
            <a:endParaRPr lang="es-ES" sz="1795" err="1"/>
          </a:p>
        </p:txBody>
      </p:sp>
      <p:sp>
        <p:nvSpPr>
          <p:cNvPr id="8" name="Flecha: hacia arriba 7">
            <a:extLst>
              <a:ext uri="{FF2B5EF4-FFF2-40B4-BE49-F238E27FC236}">
                <a16:creationId xmlns:a16="http://schemas.microsoft.com/office/drawing/2014/main" id="{F28F8C1D-6F21-E637-EE10-7744D92A6DB4}"/>
              </a:ext>
            </a:extLst>
          </p:cNvPr>
          <p:cNvSpPr/>
          <p:nvPr/>
        </p:nvSpPr>
        <p:spPr>
          <a:xfrm>
            <a:off x="5895225" y="1960990"/>
            <a:ext cx="395159" cy="1180224"/>
          </a:xfrm>
          <a:prstGeom prst="upArrow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795"/>
          </a:p>
        </p:txBody>
      </p:sp>
      <p:sp>
        <p:nvSpPr>
          <p:cNvPr id="9" name="Flecha: hacia la izquierda 8">
            <a:extLst>
              <a:ext uri="{FF2B5EF4-FFF2-40B4-BE49-F238E27FC236}">
                <a16:creationId xmlns:a16="http://schemas.microsoft.com/office/drawing/2014/main" id="{10C2BB8D-03A8-2433-1E3E-5753D7451F50}"/>
              </a:ext>
            </a:extLst>
          </p:cNvPr>
          <p:cNvSpPr/>
          <p:nvPr/>
        </p:nvSpPr>
        <p:spPr>
          <a:xfrm rot="11940000">
            <a:off x="7431949" y="4412032"/>
            <a:ext cx="3022214" cy="31749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795"/>
          </a:p>
        </p:txBody>
      </p:sp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id="{EBBEC3F6-8248-3F52-B15C-14B7235C9518}"/>
              </a:ext>
            </a:extLst>
          </p:cNvPr>
          <p:cNvSpPr/>
          <p:nvPr/>
        </p:nvSpPr>
        <p:spPr>
          <a:xfrm>
            <a:off x="3961853" y="4404509"/>
            <a:ext cx="4073182" cy="233043"/>
          </a:xfrm>
          <a:prstGeom prst="rightArrow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795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D3ADF320-78C0-9A20-A9CC-474E8382CBB7}"/>
              </a:ext>
            </a:extLst>
          </p:cNvPr>
          <p:cNvSpPr txBox="1"/>
          <p:nvPr/>
        </p:nvSpPr>
        <p:spPr>
          <a:xfrm>
            <a:off x="3180749" y="4572284"/>
            <a:ext cx="5842578" cy="368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191" tIns="45595" rIns="91191" bIns="4559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795" err="1"/>
              <a:t>Multivariate</a:t>
            </a:r>
            <a:r>
              <a:rPr lang="es-ES" sz="1795"/>
              <a:t> </a:t>
            </a:r>
            <a:r>
              <a:rPr lang="es-ES" sz="1795" err="1"/>
              <a:t>correlation</a:t>
            </a:r>
            <a:r>
              <a:rPr lang="es-ES" sz="1795"/>
              <a:t> LAI/FAPAR/SIF Vs </a:t>
            </a:r>
            <a:r>
              <a:rPr lang="es-ES" sz="1795" err="1"/>
              <a:t>meteo</a:t>
            </a:r>
            <a:endParaRPr lang="es-ES" sz="1795"/>
          </a:p>
        </p:txBody>
      </p:sp>
      <p:sp>
        <p:nvSpPr>
          <p:cNvPr id="28" name="Flecha: a la izquierda, derecha y arriba 27">
            <a:extLst>
              <a:ext uri="{FF2B5EF4-FFF2-40B4-BE49-F238E27FC236}">
                <a16:creationId xmlns:a16="http://schemas.microsoft.com/office/drawing/2014/main" id="{193AF915-FFA9-33B7-0910-172F19E6B494}"/>
              </a:ext>
            </a:extLst>
          </p:cNvPr>
          <p:cNvSpPr/>
          <p:nvPr/>
        </p:nvSpPr>
        <p:spPr>
          <a:xfrm>
            <a:off x="3716037" y="3330491"/>
            <a:ext cx="4768557" cy="466086"/>
          </a:xfrm>
          <a:prstGeom prst="leftRightUpArrow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795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EF0C519C-98A3-8C0B-40A8-8817E4F03FAF}"/>
              </a:ext>
            </a:extLst>
          </p:cNvPr>
          <p:cNvSpPr txBox="1"/>
          <p:nvPr/>
        </p:nvSpPr>
        <p:spPr>
          <a:xfrm>
            <a:off x="4122455" y="3068553"/>
            <a:ext cx="5035750" cy="368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191" tIns="45595" rIns="91191" bIns="4559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795" err="1"/>
              <a:t>Correlation</a:t>
            </a:r>
            <a:r>
              <a:rPr lang="es-ES" sz="1795"/>
              <a:t> </a:t>
            </a:r>
            <a:r>
              <a:rPr lang="es-ES" sz="1795" err="1"/>
              <a:t>all</a:t>
            </a:r>
            <a:r>
              <a:rPr lang="es-ES" sz="1795"/>
              <a:t> Vs EC-GPR-GPP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2A87864-6A3B-3E1F-AC23-7EFC8EEA8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9" y="2969292"/>
            <a:ext cx="2781906" cy="154117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98CE0EC-F723-523F-D638-0282109A3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424" y="1516970"/>
            <a:ext cx="2917074" cy="1544292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0002D30-DB81-DC72-2BF7-E4FA74A52E16}"/>
              </a:ext>
            </a:extLst>
          </p:cNvPr>
          <p:cNvSpPr txBox="1"/>
          <p:nvPr/>
        </p:nvSpPr>
        <p:spPr>
          <a:xfrm>
            <a:off x="7080848" y="1128189"/>
            <a:ext cx="3231463" cy="368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191" tIns="45595" rIns="91191" bIns="4559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latin typeface="Arial"/>
                <a:ea typeface="MS PGothic"/>
                <a:cs typeface="Arial"/>
              </a:rPr>
              <a:t>EC-GPR-GPP Vs LAI</a:t>
            </a:r>
            <a:endParaRPr lang="es-ES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155F8A2D-0A2B-BB5E-039E-AED318060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982" y="1516969"/>
            <a:ext cx="2727840" cy="1391109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8E9FF034-0E6F-4958-BE19-349A46A315A8}"/>
              </a:ext>
            </a:extLst>
          </p:cNvPr>
          <p:cNvSpPr txBox="1"/>
          <p:nvPr/>
        </p:nvSpPr>
        <p:spPr>
          <a:xfrm>
            <a:off x="2499754" y="1128189"/>
            <a:ext cx="3099759" cy="3690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191" tIns="45595" rIns="91191" bIns="4559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latin typeface="Arial"/>
                <a:ea typeface="MS PGothic"/>
                <a:cs typeface="Arial"/>
              </a:rPr>
              <a:t>EC-GPR-GPP Vs FAPAR</a:t>
            </a:r>
            <a:endParaRPr lang="es-ES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D1109FFD-73EF-120D-5B12-8808CF60D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9201" y="5180083"/>
            <a:ext cx="2529597" cy="1237583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4DD475B-20D3-2ACD-E57E-40F2AFD95B2D}"/>
              </a:ext>
            </a:extLst>
          </p:cNvPr>
          <p:cNvSpPr txBox="1"/>
          <p:nvPr/>
        </p:nvSpPr>
        <p:spPr>
          <a:xfrm>
            <a:off x="2241002" y="4855026"/>
            <a:ext cx="1523487" cy="368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191" tIns="45595" rIns="91191" bIns="4559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latin typeface="Arial"/>
                <a:ea typeface="MS PGothic"/>
                <a:cs typeface="Arial"/>
              </a:rPr>
              <a:t>LAI Vs ERA5</a:t>
            </a:r>
            <a:endParaRPr lang="es-ES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A35871B8-8381-0352-8C1C-A9B3BEE64A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9866" y="5180082"/>
            <a:ext cx="2917073" cy="1237584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EDB452FC-E15D-38EB-6D9C-D0A0976A118F}"/>
              </a:ext>
            </a:extLst>
          </p:cNvPr>
          <p:cNvSpPr txBox="1"/>
          <p:nvPr/>
        </p:nvSpPr>
        <p:spPr>
          <a:xfrm>
            <a:off x="4836154" y="4891069"/>
            <a:ext cx="2064152" cy="368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191" tIns="45595" rIns="91191" bIns="4559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latin typeface="Arial"/>
                <a:ea typeface="MS PGothic"/>
                <a:cs typeface="Arial"/>
              </a:rPr>
              <a:t>FAPAR Vs ERA5</a:t>
            </a:r>
            <a:endParaRPr lang="es-ES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683C90B-1E59-99C6-79A5-D344624E72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5485" y="3066850"/>
            <a:ext cx="2783605" cy="1454184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AB4C2DCB-DC9E-DD83-CA6C-CDD4F286EF0B}"/>
              </a:ext>
            </a:extLst>
          </p:cNvPr>
          <p:cNvSpPr txBox="1"/>
          <p:nvPr/>
        </p:nvSpPr>
        <p:spPr>
          <a:xfrm>
            <a:off x="9675569" y="2558372"/>
            <a:ext cx="2446832" cy="3690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191" tIns="45595" rIns="91191" bIns="4559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latin typeface="Arial"/>
                <a:ea typeface="MS PGothic"/>
                <a:cs typeface="Arial"/>
              </a:rPr>
              <a:t>EC-GPR-GPP Vs SIF</a:t>
            </a:r>
            <a:endParaRPr lang="es-ES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87378AFB-2368-C4BA-7D0D-A3E6507E7F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2435" y="5177749"/>
            <a:ext cx="2702505" cy="1242256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170E4F2C-C700-1DAF-2A91-5DFDF3113DCF}"/>
              </a:ext>
            </a:extLst>
          </p:cNvPr>
          <p:cNvSpPr txBox="1"/>
          <p:nvPr/>
        </p:nvSpPr>
        <p:spPr>
          <a:xfrm>
            <a:off x="7908850" y="4855026"/>
            <a:ext cx="2064152" cy="368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191" tIns="45595" rIns="91191" bIns="4559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latin typeface="Arial"/>
                <a:ea typeface="MS PGothic"/>
                <a:cs typeface="Arial"/>
              </a:rPr>
              <a:t>SIF Vs ERA5</a:t>
            </a:r>
            <a:endParaRPr lang="es-ES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49F35959-CAE2-5AC7-E125-C0A369D08732}"/>
              </a:ext>
            </a:extLst>
          </p:cNvPr>
          <p:cNvSpPr/>
          <p:nvPr/>
        </p:nvSpPr>
        <p:spPr>
          <a:xfrm>
            <a:off x="-2491" y="4751757"/>
            <a:ext cx="2090638" cy="166801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91" tIns="45595" rIns="91191" bIns="45595" rtlCol="0" anchor="ctr"/>
          <a:lstStyle/>
          <a:p>
            <a:pPr algn="ctr"/>
            <a:r>
              <a:rPr lang="es-ES" sz="1995" err="1"/>
              <a:t>Meteo</a:t>
            </a:r>
            <a:r>
              <a:rPr lang="es-ES" sz="1995"/>
              <a:t>/ERA5 (SW, T, SWC, LE)</a:t>
            </a:r>
            <a:endParaRPr lang="es-ES" sz="1795" err="1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F9728EF-CA42-296E-ED81-1CC4D67B15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912" y="1130754"/>
            <a:ext cx="2107994" cy="578675"/>
          </a:xfrm>
          <a:prstGeom prst="rect">
            <a:avLst/>
          </a:prstGeom>
        </p:spPr>
      </p:pic>
      <p:pic>
        <p:nvPicPr>
          <p:cNvPr id="14" name="Imagen 13" descr="Imagen que contiene Rectángulo&#10;&#10;El contenido generado por IA puede ser incorrecto.">
            <a:extLst>
              <a:ext uri="{FF2B5EF4-FFF2-40B4-BE49-F238E27FC236}">
                <a16:creationId xmlns:a16="http://schemas.microsoft.com/office/drawing/2014/main" id="{68E12720-4D72-B0AD-A7A6-38805A2464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1093" y="1130754"/>
            <a:ext cx="2107994" cy="578675"/>
          </a:xfrm>
          <a:prstGeom prst="rect">
            <a:avLst/>
          </a:prstGeom>
        </p:spPr>
      </p:pic>
      <p:sp>
        <p:nvSpPr>
          <p:cNvPr id="21" name="Elipse 20">
            <a:extLst>
              <a:ext uri="{FF2B5EF4-FFF2-40B4-BE49-F238E27FC236}">
                <a16:creationId xmlns:a16="http://schemas.microsoft.com/office/drawing/2014/main" id="{7F0D854C-6141-08CE-EA81-CF83E3E9F7CD}"/>
              </a:ext>
            </a:extLst>
          </p:cNvPr>
          <p:cNvSpPr/>
          <p:nvPr/>
        </p:nvSpPr>
        <p:spPr>
          <a:xfrm>
            <a:off x="10014857" y="3671454"/>
            <a:ext cx="405740" cy="26719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838C63FD-CBAB-8476-A758-00FA91857833}"/>
              </a:ext>
            </a:extLst>
          </p:cNvPr>
          <p:cNvSpPr/>
          <p:nvPr/>
        </p:nvSpPr>
        <p:spPr>
          <a:xfrm>
            <a:off x="11528961" y="3908960"/>
            <a:ext cx="405740" cy="26719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0DBE591-7536-FFD3-2FDC-1D425696A706}"/>
              </a:ext>
            </a:extLst>
          </p:cNvPr>
          <p:cNvSpPr txBox="1"/>
          <p:nvPr/>
        </p:nvSpPr>
        <p:spPr>
          <a:xfrm>
            <a:off x="-2048" y="2554232"/>
            <a:ext cx="2734380" cy="3690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191" tIns="45595" rIns="91191" bIns="4559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latin typeface="Arial"/>
                <a:ea typeface="MS PGothic"/>
                <a:cs typeface="Arial"/>
              </a:rPr>
              <a:t>EC-GPR-GPP Vs ERA5</a:t>
            </a:r>
            <a:endParaRPr lang="es-ES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0" name="Flecha: hacia la izquierda 9">
            <a:extLst>
              <a:ext uri="{FF2B5EF4-FFF2-40B4-BE49-F238E27FC236}">
                <a16:creationId xmlns:a16="http://schemas.microsoft.com/office/drawing/2014/main" id="{DC38EF2A-5618-D6E4-6AD9-C4C68BB8C250}"/>
              </a:ext>
            </a:extLst>
          </p:cNvPr>
          <p:cNvSpPr/>
          <p:nvPr/>
        </p:nvSpPr>
        <p:spPr>
          <a:xfrm rot="9840000">
            <a:off x="1708624" y="4353079"/>
            <a:ext cx="2755383" cy="319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795"/>
          </a:p>
        </p:txBody>
      </p:sp>
    </p:spTree>
    <p:extLst>
      <p:ext uri="{BB962C8B-B14F-4D97-AF65-F5344CB8AC3E}">
        <p14:creationId xmlns:p14="http://schemas.microsoft.com/office/powerpoint/2010/main" val="1569849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BB62D-02D2-B862-2FB5-B819437BE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1143FD-EABF-80A0-AEAD-7F22BB3F9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latin typeface="Arial"/>
                <a:cs typeface="Arial"/>
              </a:rPr>
              <a:t>Results</a:t>
            </a:r>
            <a:r>
              <a:rPr lang="es-ES" dirty="0">
                <a:latin typeface="Arial"/>
                <a:cs typeface="Arial"/>
              </a:rPr>
              <a:t> – </a:t>
            </a:r>
            <a:r>
              <a:rPr lang="es-ES" dirty="0" err="1">
                <a:latin typeface="Arial"/>
                <a:cs typeface="Arial"/>
              </a:rPr>
              <a:t>Granger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causality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of</a:t>
            </a:r>
            <a:r>
              <a:rPr lang="es-ES" dirty="0">
                <a:latin typeface="Arial"/>
                <a:cs typeface="Arial"/>
              </a:rPr>
              <a:t> SIF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078D5C-D345-1EC4-3901-3FE609CA6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1443945"/>
            <a:ext cx="3974173" cy="5278520"/>
          </a:xfrm>
        </p:spPr>
        <p:txBody>
          <a:bodyPr/>
          <a:lstStyle/>
          <a:p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Multivariate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Granger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F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statistic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:  ERA5-Land data: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shortwave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incoming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radiation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-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soil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temperature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– soil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water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content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– latent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heat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flux) and LAI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causality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on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b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SIF</a:t>
            </a:r>
            <a:endParaRPr lang="es-ES" sz="1750" b="1">
              <a:solidFill>
                <a:schemeClr val="tx1"/>
              </a:solidFill>
            </a:endParaRPr>
          </a:p>
          <a:p>
            <a:endParaRPr lang="es-ES" sz="1750" b="1">
              <a:solidFill>
                <a:schemeClr val="tx1"/>
              </a:solidFill>
            </a:endParaRPr>
          </a:p>
          <a:p>
            <a:r>
              <a:rPr lang="es-ES" sz="1750" b="1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Significance</a:t>
            </a:r>
            <a:r>
              <a:rPr lang="es-ES" sz="1750" b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b="1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of</a:t>
            </a:r>
            <a:r>
              <a:rPr lang="es-ES" sz="1750" b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test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b="1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causality</a:t>
            </a:r>
            <a:r>
              <a:rPr lang="es-ES" sz="1750" b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b="1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drastically</a:t>
            </a:r>
            <a:r>
              <a:rPr lang="es-ES" sz="1750" b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b="1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expanded</a:t>
            </a:r>
            <a:r>
              <a:rPr lang="es-ES" sz="1750" b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b="1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when</a:t>
            </a:r>
            <a:r>
              <a:rPr lang="es-ES" sz="1750" b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b="1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adding</a:t>
            </a:r>
            <a:r>
              <a:rPr lang="es-ES" sz="1750" b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LAI as predictor</a:t>
            </a:r>
            <a:endParaRPr lang="es-ES" sz="1750" b="1">
              <a:solidFill>
                <a:schemeClr val="tx1"/>
              </a:solidFill>
            </a:endParaRPr>
          </a:p>
        </p:txBody>
      </p:sp>
      <p:pic>
        <p:nvPicPr>
          <p:cNvPr id="4" name="Imagen 3" descr="Mapa&#10;&#10;El contenido generado por IA puede ser incorrecto.">
            <a:extLst>
              <a:ext uri="{FF2B5EF4-FFF2-40B4-BE49-F238E27FC236}">
                <a16:creationId xmlns:a16="http://schemas.microsoft.com/office/drawing/2014/main" id="{1F428425-81AC-7A74-94FB-083702AC8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520" y="1584871"/>
            <a:ext cx="3537580" cy="2407653"/>
          </a:xfrm>
          <a:prstGeom prst="rect">
            <a:avLst/>
          </a:prstGeom>
        </p:spPr>
      </p:pic>
      <p:pic>
        <p:nvPicPr>
          <p:cNvPr id="7" name="Imagen 6" descr="Mapa&#10;&#10;El contenido generado por IA puede ser incorrecto.">
            <a:extLst>
              <a:ext uri="{FF2B5EF4-FFF2-40B4-BE49-F238E27FC236}">
                <a16:creationId xmlns:a16="http://schemas.microsoft.com/office/drawing/2014/main" id="{8246A010-7AC5-A5A4-8272-89B169C91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983" y="4073740"/>
            <a:ext cx="3547147" cy="2404355"/>
          </a:xfrm>
          <a:prstGeom prst="rect">
            <a:avLst/>
          </a:prstGeom>
        </p:spPr>
      </p:pic>
      <p:pic>
        <p:nvPicPr>
          <p:cNvPr id="6" name="Imagen 5" descr="Mapa&#10;&#10;El contenido generado por IA puede ser incorrecto.">
            <a:extLst>
              <a:ext uri="{FF2B5EF4-FFF2-40B4-BE49-F238E27FC236}">
                <a16:creationId xmlns:a16="http://schemas.microsoft.com/office/drawing/2014/main" id="{2C725FD0-BEE6-3115-D953-E6319E27E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5231" y="1580830"/>
            <a:ext cx="3465381" cy="2403730"/>
          </a:xfrm>
          <a:prstGeom prst="rect">
            <a:avLst/>
          </a:prstGeom>
        </p:spPr>
      </p:pic>
      <p:pic>
        <p:nvPicPr>
          <p:cNvPr id="9" name="Imagen 8" descr="Mapa&#10;&#10;El contenido generado por IA puede ser incorrecto.">
            <a:extLst>
              <a:ext uri="{FF2B5EF4-FFF2-40B4-BE49-F238E27FC236}">
                <a16:creationId xmlns:a16="http://schemas.microsoft.com/office/drawing/2014/main" id="{89601955-C97A-5418-8FE8-B62E0C87A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1227" y="4077121"/>
            <a:ext cx="3468917" cy="240538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67AEA2B-1E78-85F4-23C0-A439FF50AF90}"/>
              </a:ext>
            </a:extLst>
          </p:cNvPr>
          <p:cNvSpPr txBox="1"/>
          <p:nvPr/>
        </p:nvSpPr>
        <p:spPr>
          <a:xfrm>
            <a:off x="8728364" y="1217220"/>
            <a:ext cx="26917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latin typeface="Arial"/>
                <a:ea typeface="MS PGothic"/>
                <a:cs typeface="Arial"/>
              </a:rPr>
              <a:t>ERA5-Land + LAI -&gt; SIF</a:t>
            </a:r>
            <a:endParaRPr lang="es-ES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1259056-5888-64C2-CD46-1BA1223D3215}"/>
              </a:ext>
            </a:extLst>
          </p:cNvPr>
          <p:cNvSpPr txBox="1"/>
          <p:nvPr/>
        </p:nvSpPr>
        <p:spPr>
          <a:xfrm>
            <a:off x="5254831" y="1217220"/>
            <a:ext cx="26917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latin typeface="Arial"/>
                <a:ea typeface="MS PGothic"/>
                <a:cs typeface="Arial"/>
              </a:rPr>
              <a:t>ERA5-Land -&gt; SIF</a:t>
            </a:r>
            <a:endParaRPr lang="es-ES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F93408-87B8-29AC-D390-C27F5B810C61}"/>
              </a:ext>
            </a:extLst>
          </p:cNvPr>
          <p:cNvSpPr txBox="1"/>
          <p:nvPr/>
        </p:nvSpPr>
        <p:spPr>
          <a:xfrm rot="16200000">
            <a:off x="2949038" y="1939636"/>
            <a:ext cx="26125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solidFill>
                  <a:srgbClr val="8197A6"/>
                </a:solidFill>
                <a:latin typeface="Arial"/>
                <a:ea typeface="MS PGothic"/>
                <a:cs typeface="Arial"/>
              </a:rPr>
              <a:t>F- </a:t>
            </a:r>
            <a:r>
              <a:rPr lang="es-ES" err="1">
                <a:solidFill>
                  <a:srgbClr val="8197A6"/>
                </a:solidFill>
                <a:latin typeface="Arial"/>
                <a:ea typeface="MS PGothic"/>
                <a:cs typeface="Arial"/>
              </a:rPr>
              <a:t>statistic</a:t>
            </a:r>
            <a:endParaRPr lang="es-ES" err="1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D818B94-E9E1-13F2-B461-4C2A6A243AF1}"/>
              </a:ext>
            </a:extLst>
          </p:cNvPr>
          <p:cNvSpPr txBox="1"/>
          <p:nvPr/>
        </p:nvSpPr>
        <p:spPr>
          <a:xfrm rot="16200000">
            <a:off x="2949038" y="4878778"/>
            <a:ext cx="26125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 err="1">
                <a:solidFill>
                  <a:srgbClr val="8197A6"/>
                </a:solidFill>
                <a:latin typeface="Arial"/>
                <a:ea typeface="MS PGothic"/>
                <a:cs typeface="Arial"/>
              </a:rPr>
              <a:t>Statistical</a:t>
            </a:r>
            <a:r>
              <a:rPr lang="es-ES" dirty="0">
                <a:solidFill>
                  <a:srgbClr val="8197A6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dirty="0" err="1">
                <a:solidFill>
                  <a:srgbClr val="8197A6"/>
                </a:solidFill>
                <a:latin typeface="Arial"/>
                <a:ea typeface="MS PGothic"/>
                <a:cs typeface="Arial"/>
              </a:rPr>
              <a:t>significance</a:t>
            </a:r>
            <a:endParaRPr lang="es-ES" dirty="0" err="1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418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D4C81-0642-2CAD-94F1-50B2460B8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16B4D-AE20-043C-8D27-01097C91E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latin typeface="Arial"/>
                <a:cs typeface="Arial"/>
              </a:rPr>
              <a:t>Results</a:t>
            </a:r>
            <a:r>
              <a:rPr lang="es-ES" dirty="0">
                <a:latin typeface="Arial"/>
                <a:cs typeface="Arial"/>
              </a:rPr>
              <a:t> – </a:t>
            </a:r>
            <a:r>
              <a:rPr lang="es-ES" dirty="0" err="1">
                <a:latin typeface="Arial"/>
                <a:cs typeface="Arial"/>
              </a:rPr>
              <a:t>Granger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causality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of</a:t>
            </a:r>
            <a:r>
              <a:rPr lang="es-ES" dirty="0">
                <a:latin typeface="Arial"/>
                <a:cs typeface="Arial"/>
              </a:rPr>
              <a:t> SIF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D67072-74C1-9B45-B041-C770E64EA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Multivariate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Granger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-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Causality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significance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(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Meteo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-&gt; SIF)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was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more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frequent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 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on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open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deciduous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forests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,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with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maximum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of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 ~50% in open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deciduous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needle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leaf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.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The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areas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linked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with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significant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causality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drastically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increase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when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adding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LAI (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right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plot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) 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in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the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multivariate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Granger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analysis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.</a:t>
            </a:r>
            <a:endParaRPr lang="es-ES" sz="1750" dirty="0">
              <a:solidFill>
                <a:schemeClr val="tx1"/>
              </a:solidFill>
            </a:endParaRPr>
          </a:p>
          <a:p>
            <a:endParaRPr lang="es-ES" b="1">
              <a:solidFill>
                <a:schemeClr val="tx1"/>
              </a:solidFill>
            </a:endParaRPr>
          </a:p>
          <a:p>
            <a:endParaRPr lang="es-ES"/>
          </a:p>
        </p:txBody>
      </p:sp>
      <p:pic>
        <p:nvPicPr>
          <p:cNvPr id="8" name="Imagen 7" descr="Gráfico, Gráfico de barras&#10;&#10;El contenido generado por IA puede ser incorrecto.">
            <a:extLst>
              <a:ext uri="{FF2B5EF4-FFF2-40B4-BE49-F238E27FC236}">
                <a16:creationId xmlns:a16="http://schemas.microsoft.com/office/drawing/2014/main" id="{843EC1C8-CC3C-E57E-9F60-FC010FF56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421" y="2391307"/>
            <a:ext cx="6109173" cy="3741065"/>
          </a:xfrm>
          <a:prstGeom prst="rect">
            <a:avLst/>
          </a:prstGeom>
        </p:spPr>
      </p:pic>
      <p:pic>
        <p:nvPicPr>
          <p:cNvPr id="5" name="Imagen 4" descr="Gráfico, Gráfico de barras&#10;&#10;El contenido generado por IA puede ser incorrecto.">
            <a:extLst>
              <a:ext uri="{FF2B5EF4-FFF2-40B4-BE49-F238E27FC236}">
                <a16:creationId xmlns:a16="http://schemas.microsoft.com/office/drawing/2014/main" id="{D415DED6-D701-651B-D4D0-77431A10C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" y="2387384"/>
            <a:ext cx="6076337" cy="374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76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61D7A9-7442-CB38-1B08-D05196E4C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>
                <a:latin typeface="Arial"/>
                <a:cs typeface="Arial"/>
              </a:rPr>
              <a:t>Outlook and future </a:t>
            </a:r>
            <a:r>
              <a:rPr lang="es-ES" err="1">
                <a:latin typeface="Arial"/>
                <a:cs typeface="Arial"/>
              </a:rPr>
              <a:t>work</a:t>
            </a:r>
            <a:endParaRPr lang="es-ES" err="1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3D642F-10DD-5F35-427B-06FE26F67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1113808"/>
            <a:ext cx="11644711" cy="5313471"/>
          </a:xfrm>
        </p:spPr>
        <p:txBody>
          <a:bodyPr/>
          <a:lstStyle/>
          <a:p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    In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preparation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for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FLEX,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this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study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advances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in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the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interpretation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of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the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SIF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dynamics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from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satellite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data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,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particularly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as a predictor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of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GPP.</a:t>
            </a:r>
          </a:p>
          <a:p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    </a:t>
            </a:r>
          </a:p>
          <a:p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   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The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analysis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of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this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work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highlighted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a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good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match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between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two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GPP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models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,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suggesting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that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 TROPOSIF and S3-derived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vegetation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products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proxy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meteorological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information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for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prediction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of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GPP.</a:t>
            </a:r>
            <a:endParaRPr lang="es-ES" sz="1750" dirty="0">
              <a:solidFill>
                <a:schemeClr val="tx1"/>
              </a:solidFill>
              <a:latin typeface="Arial"/>
              <a:ea typeface="MS PGothic"/>
              <a:cs typeface="Arial"/>
            </a:endParaRPr>
          </a:p>
          <a:p>
            <a:endParaRPr lang="es-ES" b="1">
              <a:solidFill>
                <a:schemeClr val="tx1"/>
              </a:solidFill>
              <a:latin typeface="Arial"/>
              <a:ea typeface="MS PGothic"/>
              <a:cs typeface="Arial"/>
            </a:endParaRPr>
          </a:p>
          <a:p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    TROPOSIF data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enhanced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the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consistency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of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the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hybrid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GPP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models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,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reducing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the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epistemic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uncertainty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.</a:t>
            </a:r>
            <a:endParaRPr lang="en-US" sz="1750" dirty="0">
              <a:solidFill>
                <a:schemeClr val="tx1"/>
              </a:solidFill>
              <a:latin typeface="Arial"/>
              <a:ea typeface="MS PGothic"/>
              <a:cs typeface="Arial"/>
            </a:endParaRPr>
          </a:p>
          <a:p>
            <a:endParaRPr lang="es-ES">
              <a:solidFill>
                <a:schemeClr val="tx1"/>
              </a:solidFill>
              <a:latin typeface="Arial"/>
              <a:ea typeface="MS PGothic"/>
              <a:cs typeface="Arial"/>
            </a:endParaRPr>
          </a:p>
          <a:p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   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Granger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causality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helps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to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identify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sites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where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satellite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-SIF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dynamics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are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caused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by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 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combined-meteorological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dynamics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.</a:t>
            </a:r>
            <a:endParaRPr lang="es-ES" sz="1750" dirty="0">
              <a:solidFill>
                <a:schemeClr val="tx1"/>
              </a:solidFill>
              <a:latin typeface="Arial"/>
              <a:ea typeface="MS PGothic"/>
              <a:cs typeface="Arial"/>
            </a:endParaRPr>
          </a:p>
          <a:p>
            <a:endParaRPr lang="es-ES" sz="1750" b="1">
              <a:solidFill>
                <a:schemeClr val="tx1"/>
              </a:solidFill>
              <a:latin typeface="Arial"/>
              <a:ea typeface="MS PGothic"/>
              <a:cs typeface="Arial"/>
            </a:endParaRPr>
          </a:p>
          <a:p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   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The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analysis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was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experimentally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conducted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with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TROPOSIF 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for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one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year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of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data (2019). 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The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workflows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will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be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applied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to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improved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SIF data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from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FLEX.</a:t>
            </a:r>
            <a:endParaRPr lang="es-ES" sz="1750" b="1" dirty="0">
              <a:solidFill>
                <a:schemeClr val="tx1"/>
              </a:solidFill>
            </a:endParaRPr>
          </a:p>
          <a:p>
            <a:pPr marL="284480" indent="-284480">
              <a:buFont typeface="Calibri" panose="020B0604020202020204" pitchFamily="34" charset="0"/>
              <a:buChar char="-"/>
            </a:pPr>
            <a:endParaRPr lang="es-ES" sz="1750" b="1" dirty="0">
              <a:solidFill>
                <a:schemeClr val="tx1"/>
              </a:solidFill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3D431534-74C4-3D15-E5A7-B81C8C9DCBE1}"/>
              </a:ext>
            </a:extLst>
          </p:cNvPr>
          <p:cNvSpPr/>
          <p:nvPr/>
        </p:nvSpPr>
        <p:spPr>
          <a:xfrm>
            <a:off x="210384" y="1203439"/>
            <a:ext cx="299308" cy="32720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795"/>
              <a:t>1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9B1BF823-CD4C-F4E9-C8BE-EE8FA6A14A82}"/>
              </a:ext>
            </a:extLst>
          </p:cNvPr>
          <p:cNvSpPr/>
          <p:nvPr/>
        </p:nvSpPr>
        <p:spPr>
          <a:xfrm>
            <a:off x="220917" y="2225183"/>
            <a:ext cx="288770" cy="33774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91" tIns="45595" rIns="91191" bIns="45595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795"/>
              <a:t>2</a:t>
            </a:r>
            <a:endParaRPr lang="es-ES" sz="1795">
              <a:cs typeface="Arial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584626EB-0A93-7EFD-8615-B56F94F773C3}"/>
              </a:ext>
            </a:extLst>
          </p:cNvPr>
          <p:cNvSpPr/>
          <p:nvPr/>
        </p:nvSpPr>
        <p:spPr>
          <a:xfrm>
            <a:off x="220917" y="3302217"/>
            <a:ext cx="288770" cy="33774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91" tIns="45595" rIns="91191" bIns="45595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795">
                <a:cs typeface="Arial"/>
              </a:rPr>
              <a:t>3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96F0685E-3F80-8A9A-0DD8-92AFE9659CC0}"/>
              </a:ext>
            </a:extLst>
          </p:cNvPr>
          <p:cNvSpPr/>
          <p:nvPr/>
        </p:nvSpPr>
        <p:spPr>
          <a:xfrm>
            <a:off x="220918" y="3985354"/>
            <a:ext cx="288770" cy="33774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91" tIns="45595" rIns="91191" bIns="45595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795"/>
              <a:t>4</a:t>
            </a:r>
            <a:endParaRPr lang="es-ES" sz="1795">
              <a:cs typeface="Arial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264C4FE4-7B51-86F7-8E36-45AFF5A3B3B3}"/>
              </a:ext>
            </a:extLst>
          </p:cNvPr>
          <p:cNvSpPr/>
          <p:nvPr/>
        </p:nvSpPr>
        <p:spPr>
          <a:xfrm>
            <a:off x="220917" y="5069943"/>
            <a:ext cx="288770" cy="33774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91" tIns="45595" rIns="91191" bIns="45595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795"/>
              <a:t>5</a:t>
            </a:r>
            <a:endParaRPr lang="es-ES" sz="1795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7692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605AC-6144-774C-73D0-47A8587EF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7CF421-713F-3DCE-6368-2F6EE1613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err="1">
                <a:latin typeface="Arial"/>
                <a:cs typeface="Arial"/>
              </a:rPr>
              <a:t>Questions</a:t>
            </a:r>
            <a:endParaRPr lang="es-ES" err="1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F5A594-2C3E-C696-9B80-060725730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b="1"/>
          </a:p>
          <a:p>
            <a:pPr marL="284978" indent="-284978">
              <a:buFont typeface="Calibri" panose="020B0604020202020204" pitchFamily="34" charset="0"/>
              <a:buChar char="-"/>
            </a:pPr>
            <a:endParaRPr lang="es-ES"/>
          </a:p>
        </p:txBody>
      </p:sp>
      <p:pic>
        <p:nvPicPr>
          <p:cNvPr id="5" name="Imagen 4" descr="Mapa&#10;&#10;El contenido generado por IA puede ser incorrecto.">
            <a:extLst>
              <a:ext uri="{FF2B5EF4-FFF2-40B4-BE49-F238E27FC236}">
                <a16:creationId xmlns:a16="http://schemas.microsoft.com/office/drawing/2014/main" id="{12A2DC99-5FDE-0626-4EBC-AB703FAA1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019" y="3198580"/>
            <a:ext cx="5077131" cy="2657276"/>
          </a:xfrm>
          <a:prstGeom prst="rect">
            <a:avLst/>
          </a:prstGeom>
        </p:spPr>
      </p:pic>
      <p:pic>
        <p:nvPicPr>
          <p:cNvPr id="7" name="Imagen 6" descr="Mapa&#10;&#10;El contenido generado por IA puede ser incorrecto.">
            <a:extLst>
              <a:ext uri="{FF2B5EF4-FFF2-40B4-BE49-F238E27FC236}">
                <a16:creationId xmlns:a16="http://schemas.microsoft.com/office/drawing/2014/main" id="{B83051E8-085A-52FA-F616-5C7A89799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924" y="3236342"/>
            <a:ext cx="4923164" cy="258986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5E2AB68-4DD9-430C-5675-25FB5579169A}"/>
              </a:ext>
            </a:extLst>
          </p:cNvPr>
          <p:cNvSpPr txBox="1"/>
          <p:nvPr/>
        </p:nvSpPr>
        <p:spPr>
          <a:xfrm>
            <a:off x="2750993" y="1562467"/>
            <a:ext cx="9615014" cy="8594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191" tIns="45595" rIns="91191" bIns="4559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4987" err="1">
                <a:latin typeface="Arial"/>
                <a:ea typeface="MS PGothic"/>
                <a:cs typeface="Arial"/>
              </a:rPr>
              <a:t>Thanks</a:t>
            </a:r>
            <a:r>
              <a:rPr lang="es-ES" sz="4987">
                <a:latin typeface="Arial"/>
                <a:ea typeface="MS PGothic"/>
                <a:cs typeface="Arial"/>
              </a:rPr>
              <a:t> </a:t>
            </a:r>
            <a:r>
              <a:rPr lang="es-ES" sz="4987" err="1">
                <a:latin typeface="Arial"/>
                <a:ea typeface="MS PGothic"/>
                <a:cs typeface="Arial"/>
              </a:rPr>
              <a:t>for</a:t>
            </a:r>
            <a:r>
              <a:rPr lang="es-ES" sz="4987">
                <a:latin typeface="Arial"/>
                <a:ea typeface="MS PGothic"/>
                <a:cs typeface="Arial"/>
              </a:rPr>
              <a:t> </a:t>
            </a:r>
            <a:r>
              <a:rPr lang="es-ES" sz="4987" err="1">
                <a:latin typeface="Arial"/>
                <a:ea typeface="MS PGothic"/>
                <a:cs typeface="Arial"/>
              </a:rPr>
              <a:t>your</a:t>
            </a:r>
            <a:r>
              <a:rPr lang="es-ES" sz="4987">
                <a:latin typeface="Arial"/>
                <a:ea typeface="MS PGothic"/>
                <a:cs typeface="Arial"/>
              </a:rPr>
              <a:t> </a:t>
            </a:r>
            <a:r>
              <a:rPr lang="es-ES" sz="4987" err="1">
                <a:latin typeface="Arial"/>
                <a:ea typeface="MS PGothic"/>
                <a:cs typeface="Arial"/>
              </a:rPr>
              <a:t>attention</a:t>
            </a:r>
            <a:endParaRPr lang="es-ES" sz="4987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6" name="Imagen 5" descr="Escala de tiempo&#10;&#10;El contenido generado por IA puede ser incorrecto.">
            <a:extLst>
              <a:ext uri="{FF2B5EF4-FFF2-40B4-BE49-F238E27FC236}">
                <a16:creationId xmlns:a16="http://schemas.microsoft.com/office/drawing/2014/main" id="{2A297D8E-FDC3-8EED-3FD3-E28B16F65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086" y="2612413"/>
            <a:ext cx="2355621" cy="465452"/>
          </a:xfrm>
          <a:prstGeom prst="rect">
            <a:avLst/>
          </a:prstGeom>
        </p:spPr>
      </p:pic>
      <p:pic>
        <p:nvPicPr>
          <p:cNvPr id="10" name="Imagen 9" descr="Gráfico&#10;&#10;El contenido generado por IA puede ser incorrecto.">
            <a:extLst>
              <a:ext uri="{FF2B5EF4-FFF2-40B4-BE49-F238E27FC236}">
                <a16:creationId xmlns:a16="http://schemas.microsoft.com/office/drawing/2014/main" id="{8170EBD5-B7A4-C52B-DA8B-3119372EE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940" y="2617161"/>
            <a:ext cx="2152897" cy="530394"/>
          </a:xfrm>
          <a:prstGeom prst="rect">
            <a:avLst/>
          </a:prstGeom>
        </p:spPr>
      </p:pic>
      <p:pic>
        <p:nvPicPr>
          <p:cNvPr id="9" name="Imagen 8" descr="Código QR&#10;&#10;El contenido generado por IA puede ser incorrecto.">
            <a:extLst>
              <a:ext uri="{FF2B5EF4-FFF2-40B4-BE49-F238E27FC236}">
                <a16:creationId xmlns:a16="http://schemas.microsoft.com/office/drawing/2014/main" id="{2B0A0ECA-BB32-BDC8-9D92-0F088E1299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9703" y="1517401"/>
            <a:ext cx="1073134" cy="933534"/>
          </a:xfrm>
          <a:prstGeom prst="rect">
            <a:avLst/>
          </a:prstGeom>
        </p:spPr>
      </p:pic>
      <p:pic>
        <p:nvPicPr>
          <p:cNvPr id="12" name="Imagen 11" descr="Código QR&#10;&#10;El contenido generado por IA puede ser incorrecto.">
            <a:extLst>
              <a:ext uri="{FF2B5EF4-FFF2-40B4-BE49-F238E27FC236}">
                <a16:creationId xmlns:a16="http://schemas.microsoft.com/office/drawing/2014/main" id="{EE59FB90-CBD4-11D5-B4AC-C7ED1CB43C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580" y="1485789"/>
            <a:ext cx="994229" cy="101270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3D1CAFF-6D7A-8107-39C9-890F94B3AD63}"/>
              </a:ext>
            </a:extLst>
          </p:cNvPr>
          <p:cNvSpPr txBox="1"/>
          <p:nvPr/>
        </p:nvSpPr>
        <p:spPr>
          <a:xfrm>
            <a:off x="8767947" y="5987142"/>
            <a:ext cx="226620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>
                <a:solidFill>
                  <a:srgbClr val="8197A6"/>
                </a:solidFill>
                <a:latin typeface="Arial"/>
                <a:ea typeface="MS PGothic"/>
                <a:cs typeface="Arial"/>
              </a:rPr>
              <a:t>pablo.reyes@uv.es</a:t>
            </a:r>
            <a:endParaRPr lang="es-ES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363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agrama&#10;&#10;El contenido generado por IA puede ser incorrecto.">
            <a:extLst>
              <a:ext uri="{FF2B5EF4-FFF2-40B4-BE49-F238E27FC236}">
                <a16:creationId xmlns:a16="http://schemas.microsoft.com/office/drawing/2014/main" id="{87ED7FC7-84E4-2E88-DAFF-27A300B21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019" y="1721502"/>
            <a:ext cx="6939823" cy="391747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D01C4D4-2E10-3D32-C3B2-150B60739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err="1">
                <a:latin typeface="Arial"/>
                <a:cs typeface="Arial"/>
              </a:rPr>
              <a:t>Introduction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42D39A-8985-4565-A5F9-0FDD36F83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2" y="1320166"/>
            <a:ext cx="5376607" cy="5313471"/>
          </a:xfrm>
        </p:spPr>
        <p:txBody>
          <a:bodyPr/>
          <a:lstStyle/>
          <a:p>
            <a:pPr marL="284480" indent="-284480">
              <a:buFont typeface="Calibri" panose="020B0604020202020204" pitchFamily="34" charset="0"/>
              <a:buChar char="-"/>
            </a:pP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SIF,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the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most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 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direct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measurable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indicator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of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photosynthesis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activity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from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satellite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, 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represents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a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physiological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response (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energy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regulation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).</a:t>
            </a:r>
            <a:endParaRPr lang="es-ES" sz="1750">
              <a:solidFill>
                <a:schemeClr val="tx1"/>
              </a:solidFill>
            </a:endParaRPr>
          </a:p>
          <a:p>
            <a:pPr marL="284480" indent="-284480">
              <a:buFont typeface="Calibri" panose="020B0604020202020204" pitchFamily="34" charset="0"/>
              <a:buChar char="-"/>
            </a:pPr>
            <a:endParaRPr lang="es-ES" sz="1750">
              <a:solidFill>
                <a:schemeClr val="tx1"/>
              </a:solidFill>
              <a:latin typeface="Arial"/>
              <a:ea typeface="MS PGothic"/>
              <a:cs typeface="Arial"/>
            </a:endParaRPr>
          </a:p>
          <a:p>
            <a:pPr marL="284480" indent="-284480">
              <a:buFont typeface="Calibri" panose="020B0604020202020204" pitchFamily="34" charset="0"/>
              <a:buChar char="-"/>
            </a:pP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At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canopy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, SIF and GPP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have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positive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correlation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with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APAR (Absorbed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Photosynthetically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Active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Radiation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)</a:t>
            </a:r>
          </a:p>
          <a:p>
            <a:pPr marL="284480" indent="-284480">
              <a:buFont typeface="Calibri" panose="020B0604020202020204" pitchFamily="34" charset="0"/>
              <a:buChar char="-"/>
            </a:pPr>
            <a:endParaRPr lang="es-ES" sz="1750">
              <a:solidFill>
                <a:schemeClr val="tx1"/>
              </a:solidFill>
              <a:latin typeface="Arial"/>
              <a:ea typeface="MS PGothic"/>
              <a:cs typeface="Arial"/>
            </a:endParaRPr>
          </a:p>
          <a:p>
            <a:pPr marL="284480" indent="-284480">
              <a:buFont typeface="Calibri" panose="020B0604020202020204" pitchFamily="34" charset="0"/>
              <a:buChar char="-"/>
            </a:pP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APAR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depends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on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canopy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structural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variables: LAI, FAPAR and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meteorology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(PAR)</a:t>
            </a:r>
          </a:p>
          <a:p>
            <a:pPr marL="284480" indent="-284480">
              <a:buFont typeface="Calibri" panose="020B0604020202020204" pitchFamily="34" charset="0"/>
              <a:buChar char="-"/>
            </a:pPr>
            <a:endParaRPr lang="es-ES" sz="1750">
              <a:solidFill>
                <a:schemeClr val="tx1"/>
              </a:solidFill>
              <a:latin typeface="Arial"/>
              <a:ea typeface="MS PGothic"/>
              <a:cs typeface="Arial"/>
            </a:endParaRPr>
          </a:p>
          <a:p>
            <a:pPr marL="284480" indent="-284480">
              <a:buFont typeface="Calibri" panose="020B0604020202020204" pitchFamily="34" charset="0"/>
              <a:buChar char="-"/>
            </a:pP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LAI and FAPAR, derivable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from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Sentinel-3,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flying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in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tandem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with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FLEX are crucial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therefore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for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the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interpretation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of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the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SIF </a:t>
            </a:r>
            <a:r>
              <a:rPr lang="es-ES" sz="175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signal</a:t>
            </a:r>
            <a:r>
              <a:rPr lang="es-ES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and GPP. </a:t>
            </a:r>
            <a:endParaRPr lang="es-ES" sz="1750">
              <a:solidFill>
                <a:schemeClr val="tx1"/>
              </a:solidFill>
            </a:endParaRPr>
          </a:p>
          <a:p>
            <a:endParaRPr lang="es-ES">
              <a:solidFill>
                <a:schemeClr val="tx1"/>
              </a:solidFill>
            </a:endParaRPr>
          </a:p>
          <a:p>
            <a:pPr marL="284978" indent="-284978">
              <a:buFont typeface="Calibri" panose="020B0604020202020204" pitchFamily="34" charset="0"/>
              <a:buChar char="-"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6873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C8AD67-B9D2-8C94-E34A-995133473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err="1">
                <a:latin typeface="Arial"/>
                <a:cs typeface="Arial"/>
              </a:rPr>
              <a:t>Introduction</a:t>
            </a:r>
            <a:endParaRPr lang="es-ES" err="1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E8E2EA-4675-30E7-3619-197293146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Assessing</a:t>
            </a:r>
            <a:r>
              <a:rPr lang="es-ES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b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SIF as a </a:t>
            </a:r>
            <a:r>
              <a:rPr lang="es-ES" b="1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prox</a:t>
            </a:r>
            <a:r>
              <a:rPr lang="es-ES" b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y variable </a:t>
            </a:r>
            <a:r>
              <a:rPr lang="es-ES" b="1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for</a:t>
            </a:r>
            <a:r>
              <a:rPr lang="es-ES" b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b="1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prediction</a:t>
            </a:r>
            <a:r>
              <a:rPr lang="es-ES" b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b="1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of</a:t>
            </a:r>
            <a:r>
              <a:rPr lang="es-ES" b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GPP</a:t>
            </a:r>
          </a:p>
          <a:p>
            <a:pPr marL="284978" indent="-284978">
              <a:buFont typeface="Calibri" panose="020B0604020202020204" pitchFamily="34" charset="0"/>
              <a:buChar char="-"/>
            </a:pPr>
            <a:r>
              <a:rPr lang="es-ES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Meteorology</a:t>
            </a:r>
            <a:r>
              <a:rPr lang="es-ES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influences</a:t>
            </a:r>
            <a:r>
              <a:rPr lang="es-ES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vegetation</a:t>
            </a:r>
            <a:r>
              <a:rPr lang="es-ES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dynamics</a:t>
            </a:r>
            <a:r>
              <a:rPr lang="es-ES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, </a:t>
            </a:r>
            <a:r>
              <a:rPr lang="es-ES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including</a:t>
            </a:r>
            <a:r>
              <a:rPr lang="es-ES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SIF and GPP</a:t>
            </a:r>
          </a:p>
          <a:p>
            <a:pPr marL="284978" indent="-284978">
              <a:buFont typeface="Calibri" panose="020B0604020202020204" pitchFamily="34" charset="0"/>
              <a:buChar char="-"/>
            </a:pPr>
            <a:r>
              <a:rPr lang="es-ES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SIF </a:t>
            </a:r>
            <a:r>
              <a:rPr lang="es-ES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is</a:t>
            </a:r>
            <a:r>
              <a:rPr lang="es-ES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measureable</a:t>
            </a:r>
            <a:r>
              <a:rPr lang="es-ES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from</a:t>
            </a:r>
            <a:r>
              <a:rPr lang="es-ES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satellite</a:t>
            </a:r>
            <a:r>
              <a:rPr lang="es-ES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and </a:t>
            </a:r>
            <a:r>
              <a:rPr lang="es-ES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it</a:t>
            </a:r>
            <a:r>
              <a:rPr lang="es-ES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is</a:t>
            </a:r>
            <a:r>
              <a:rPr lang="es-ES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correlated</a:t>
            </a:r>
            <a:r>
              <a:rPr lang="es-ES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with</a:t>
            </a:r>
            <a:r>
              <a:rPr lang="es-ES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GPP and </a:t>
            </a:r>
            <a:r>
              <a:rPr lang="es-ES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indirectly</a:t>
            </a:r>
            <a:r>
              <a:rPr lang="es-ES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controlled</a:t>
            </a:r>
            <a:r>
              <a:rPr lang="es-ES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by</a:t>
            </a:r>
            <a:r>
              <a:rPr lang="es-ES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meteorology</a:t>
            </a:r>
            <a:r>
              <a:rPr lang="es-ES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.</a:t>
            </a:r>
            <a:endParaRPr lang="es-ES">
              <a:solidFill>
                <a:schemeClr val="tx1"/>
              </a:solidFill>
            </a:endParaRPr>
          </a:p>
          <a:p>
            <a:pPr marL="284978" indent="-284978">
              <a:buFont typeface="Calibri" panose="020B0604020202020204" pitchFamily="34" charset="0"/>
              <a:buChar char="-"/>
            </a:pPr>
            <a:endParaRPr lang="es-ES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2D8C3077-5D58-5A7D-9C2F-96730FC8D443}"/>
              </a:ext>
            </a:extLst>
          </p:cNvPr>
          <p:cNvSpPr/>
          <p:nvPr/>
        </p:nvSpPr>
        <p:spPr>
          <a:xfrm>
            <a:off x="9880773" y="3451642"/>
            <a:ext cx="2122262" cy="1247976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593">
                <a:cs typeface="Arial"/>
              </a:rPr>
              <a:t>GPP</a:t>
            </a:r>
            <a:endParaRPr lang="es-ES" sz="2593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31B4A5C5-945E-30FF-0980-7EABF3BA1205}"/>
              </a:ext>
            </a:extLst>
          </p:cNvPr>
          <p:cNvSpPr/>
          <p:nvPr/>
        </p:nvSpPr>
        <p:spPr>
          <a:xfrm>
            <a:off x="369197" y="2659148"/>
            <a:ext cx="5180059" cy="339999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593" err="1">
                <a:solidFill>
                  <a:schemeClr val="tx1"/>
                </a:solidFill>
                <a:cs typeface="Arial"/>
              </a:rPr>
              <a:t>Meteorology</a:t>
            </a:r>
            <a:endParaRPr lang="es-ES" sz="2593" err="1">
              <a:solidFill>
                <a:schemeClr val="tx1"/>
              </a:solidFill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99D230F9-7110-C509-6CF5-FD55D6A4D659}"/>
              </a:ext>
            </a:extLst>
          </p:cNvPr>
          <p:cNvSpPr/>
          <p:nvPr/>
        </p:nvSpPr>
        <p:spPr>
          <a:xfrm>
            <a:off x="1065718" y="3314975"/>
            <a:ext cx="1582079" cy="579768"/>
          </a:xfrm>
          <a:prstGeom prst="ellipse">
            <a:avLst/>
          </a:prstGeom>
          <a:solidFill>
            <a:srgbClr val="FFFF0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tx1"/>
                </a:solidFill>
                <a:cs typeface="Arial"/>
              </a:rPr>
              <a:t>PAR</a:t>
            </a:r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2FC33D86-A285-8E40-4565-5A2199F66104}"/>
              </a:ext>
            </a:extLst>
          </p:cNvPr>
          <p:cNvSpPr/>
          <p:nvPr/>
        </p:nvSpPr>
        <p:spPr>
          <a:xfrm>
            <a:off x="1213211" y="4810314"/>
            <a:ext cx="1582079" cy="778009"/>
          </a:xfrm>
          <a:prstGeom prst="ellipse">
            <a:avLst/>
          </a:prstGeom>
          <a:solidFill>
            <a:srgbClr val="FFC00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91" tIns="45595" rIns="91191" bIns="45595" rtlCol="0" anchor="ctr"/>
          <a:lstStyle/>
          <a:p>
            <a:pPr algn="ctr"/>
            <a:r>
              <a:rPr lang="es-ES">
                <a:solidFill>
                  <a:schemeClr val="tx1"/>
                </a:solidFill>
                <a:cs typeface="Arial"/>
              </a:rPr>
              <a:t>T</a:t>
            </a:r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2B491D9A-17DF-CEEF-3FAC-AAF7ABE39B4B}"/>
              </a:ext>
            </a:extLst>
          </p:cNvPr>
          <p:cNvSpPr/>
          <p:nvPr/>
        </p:nvSpPr>
        <p:spPr>
          <a:xfrm>
            <a:off x="3235391" y="4812839"/>
            <a:ext cx="1375782" cy="76647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91" tIns="45595" rIns="91191" bIns="45595" rtlCol="0" anchor="ctr"/>
          <a:lstStyle/>
          <a:p>
            <a:pPr algn="ctr"/>
            <a:r>
              <a:rPr lang="es-ES">
                <a:cs typeface="Arial"/>
              </a:rPr>
              <a:t>Energy </a:t>
            </a:r>
            <a:r>
              <a:rPr lang="es-ES" err="1">
                <a:cs typeface="Arial"/>
              </a:rPr>
              <a:t>fluxes</a:t>
            </a:r>
            <a:endParaRPr lang="es-ES" err="1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AFFD359D-5B8D-5F1E-4426-D20810D5561E}"/>
              </a:ext>
            </a:extLst>
          </p:cNvPr>
          <p:cNvSpPr/>
          <p:nvPr/>
        </p:nvSpPr>
        <p:spPr>
          <a:xfrm>
            <a:off x="6238065" y="4243867"/>
            <a:ext cx="2898840" cy="198496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91" tIns="45595" rIns="91191" bIns="45595" rtlCol="0" anchor="ctr"/>
          <a:lstStyle/>
          <a:p>
            <a:pPr algn="ctr"/>
            <a:r>
              <a:rPr lang="es-ES" sz="2593" err="1">
                <a:cs typeface="Arial"/>
              </a:rPr>
              <a:t>Vegetation</a:t>
            </a:r>
            <a:r>
              <a:rPr lang="es-ES" sz="2593">
                <a:cs typeface="Arial"/>
              </a:rPr>
              <a:t> </a:t>
            </a:r>
            <a:r>
              <a:rPr lang="es-ES" sz="2593" err="1">
                <a:cs typeface="Arial"/>
              </a:rPr>
              <a:t>dynamics</a:t>
            </a: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D2F32EB9-EAB0-E412-1B75-E8B535B5D5CB}"/>
              </a:ext>
            </a:extLst>
          </p:cNvPr>
          <p:cNvSpPr/>
          <p:nvPr/>
        </p:nvSpPr>
        <p:spPr>
          <a:xfrm rot="1860000">
            <a:off x="5456027" y="4831870"/>
            <a:ext cx="471675" cy="91387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B7639B8E-8F32-6B0F-44F6-E24C5416C933}"/>
              </a:ext>
            </a:extLst>
          </p:cNvPr>
          <p:cNvSpPr/>
          <p:nvPr/>
        </p:nvSpPr>
        <p:spPr>
          <a:xfrm rot="19620000">
            <a:off x="9285908" y="4772057"/>
            <a:ext cx="412811" cy="76647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lecha: hacia arriba 12">
            <a:extLst>
              <a:ext uri="{FF2B5EF4-FFF2-40B4-BE49-F238E27FC236}">
                <a16:creationId xmlns:a16="http://schemas.microsoft.com/office/drawing/2014/main" id="{B101FE19-EE9B-F22D-36E9-4DDF84CF68A7}"/>
              </a:ext>
            </a:extLst>
          </p:cNvPr>
          <p:cNvSpPr/>
          <p:nvPr/>
        </p:nvSpPr>
        <p:spPr>
          <a:xfrm>
            <a:off x="7367405" y="3432300"/>
            <a:ext cx="648666" cy="725612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C9FF4A87-4450-27E4-9D74-C7CCA091DFF4}"/>
              </a:ext>
            </a:extLst>
          </p:cNvPr>
          <p:cNvSpPr/>
          <p:nvPr/>
        </p:nvSpPr>
        <p:spPr>
          <a:xfrm>
            <a:off x="6375043" y="2563562"/>
            <a:ext cx="2633523" cy="7566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91" tIns="45595" rIns="91191" bIns="45595" rtlCol="0" anchor="ctr"/>
          <a:lstStyle/>
          <a:p>
            <a:pPr algn="ctr"/>
            <a:r>
              <a:rPr lang="es-ES" sz="2593">
                <a:solidFill>
                  <a:schemeClr val="tx1"/>
                </a:solidFill>
                <a:cs typeface="Arial"/>
              </a:rPr>
              <a:t>SIF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DDFA3348-0B99-37D3-628E-7ED206107CAF}"/>
              </a:ext>
            </a:extLst>
          </p:cNvPr>
          <p:cNvSpPr/>
          <p:nvPr/>
        </p:nvSpPr>
        <p:spPr>
          <a:xfrm rot="19440000">
            <a:off x="5339628" y="3015459"/>
            <a:ext cx="1022122" cy="619074"/>
          </a:xfrm>
          <a:prstGeom prst="rightArrow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0342A9AD-53CC-0F03-5AB6-9FA0F5071C15}"/>
              </a:ext>
            </a:extLst>
          </p:cNvPr>
          <p:cNvSpPr/>
          <p:nvPr/>
        </p:nvSpPr>
        <p:spPr>
          <a:xfrm rot="2040000">
            <a:off x="9005769" y="3003925"/>
            <a:ext cx="1022122" cy="619074"/>
          </a:xfrm>
          <a:prstGeom prst="rightArrow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93279113-4F4C-CC38-5E0D-115AD1791C72}"/>
              </a:ext>
            </a:extLst>
          </p:cNvPr>
          <p:cNvSpPr/>
          <p:nvPr/>
        </p:nvSpPr>
        <p:spPr>
          <a:xfrm>
            <a:off x="5631991" y="3901616"/>
            <a:ext cx="4206792" cy="255552"/>
          </a:xfrm>
          <a:prstGeom prst="rightArrow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 descr="Icono&#10;&#10;El contenido generado por IA puede ser incorrecto.">
            <a:extLst>
              <a:ext uri="{FF2B5EF4-FFF2-40B4-BE49-F238E27FC236}">
                <a16:creationId xmlns:a16="http://schemas.microsoft.com/office/drawing/2014/main" id="{48CB1E8A-53B9-319F-2E9D-3DDEDA72C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44" y="4051619"/>
            <a:ext cx="673837" cy="732408"/>
          </a:xfrm>
          <a:prstGeom prst="rect">
            <a:avLst/>
          </a:prstGeom>
        </p:spPr>
      </p:pic>
      <p:pic>
        <p:nvPicPr>
          <p:cNvPr id="20" name="Imagen 19" descr="Icono&#10;&#10;El contenido generado por IA puede ser incorrecto.">
            <a:extLst>
              <a:ext uri="{FF2B5EF4-FFF2-40B4-BE49-F238E27FC236}">
                <a16:creationId xmlns:a16="http://schemas.microsoft.com/office/drawing/2014/main" id="{FCA1CEB5-9731-C8F8-321B-01F34981F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705" y="5213835"/>
            <a:ext cx="406073" cy="744200"/>
          </a:xfrm>
          <a:prstGeom prst="rect">
            <a:avLst/>
          </a:prstGeom>
        </p:spPr>
      </p:pic>
      <p:pic>
        <p:nvPicPr>
          <p:cNvPr id="21" name="Imagen 20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84A4A6FB-C1AD-FABE-F27A-411E38FC1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046" y="4032964"/>
            <a:ext cx="406400" cy="589922"/>
          </a:xfrm>
          <a:prstGeom prst="rect">
            <a:avLst/>
          </a:prstGeom>
        </p:spPr>
      </p:pic>
      <p:pic>
        <p:nvPicPr>
          <p:cNvPr id="18" name="Imagen 17" descr="Icono&#10;&#10;El contenido generado por IA puede ser incorrecto.">
            <a:extLst>
              <a:ext uri="{FF2B5EF4-FFF2-40B4-BE49-F238E27FC236}">
                <a16:creationId xmlns:a16="http://schemas.microsoft.com/office/drawing/2014/main" id="{A2E3A5AB-DEEB-E088-7C40-DC3B93C9D4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9893" y="4431312"/>
            <a:ext cx="1397164" cy="1139883"/>
          </a:xfrm>
          <a:prstGeom prst="rect">
            <a:avLst/>
          </a:prstGeom>
        </p:spPr>
      </p:pic>
      <p:sp>
        <p:nvSpPr>
          <p:cNvPr id="22" name="CuadroTexto 5">
            <a:extLst>
              <a:ext uri="{FF2B5EF4-FFF2-40B4-BE49-F238E27FC236}">
                <a16:creationId xmlns:a16="http://schemas.microsoft.com/office/drawing/2014/main" id="{CD47B23C-3A98-889D-4DBA-84199E30C2FC}"/>
              </a:ext>
            </a:extLst>
          </p:cNvPr>
          <p:cNvSpPr txBox="1"/>
          <p:nvPr/>
        </p:nvSpPr>
        <p:spPr>
          <a:xfrm>
            <a:off x="10289549" y="4873506"/>
            <a:ext cx="1316948" cy="368325"/>
          </a:xfrm>
          <a:prstGeom prst="rect">
            <a:avLst/>
          </a:prstGeom>
          <a:noFill/>
        </p:spPr>
        <p:txBody>
          <a:bodyPr rot="0" spcFirstLastPara="0" vert="horz" wrap="square" lIns="91191" tIns="45595" rIns="91191" bIns="45595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l"/>
            <a:r>
              <a:rPr lang="es-ES">
                <a:latin typeface="Arial"/>
                <a:ea typeface="MS PGothic"/>
                <a:cs typeface="Arial"/>
              </a:rPr>
              <a:t>C</a:t>
            </a:r>
            <a:r>
              <a:rPr lang="es-ES" baseline="-25000">
                <a:latin typeface="Arial"/>
                <a:ea typeface="MS PGothic"/>
                <a:cs typeface="Arial"/>
              </a:rPr>
              <a:t>6</a:t>
            </a:r>
            <a:r>
              <a:rPr lang="es-ES">
                <a:latin typeface="Arial"/>
                <a:ea typeface="MS PGothic"/>
                <a:cs typeface="Arial"/>
              </a:rPr>
              <a:t>H</a:t>
            </a:r>
            <a:r>
              <a:rPr lang="es-ES" baseline="-25000">
                <a:latin typeface="Arial"/>
                <a:ea typeface="MS PGothic"/>
                <a:cs typeface="Arial"/>
              </a:rPr>
              <a:t>12</a:t>
            </a:r>
            <a:r>
              <a:rPr lang="es-ES">
                <a:latin typeface="Arial"/>
                <a:ea typeface="MS PGothic"/>
                <a:cs typeface="Arial"/>
              </a:rPr>
              <a:t>O</a:t>
            </a:r>
            <a:r>
              <a:rPr lang="es-ES" baseline="-25000">
                <a:latin typeface="Arial"/>
                <a:ea typeface="MS PGothic"/>
                <a:cs typeface="Arial"/>
              </a:rPr>
              <a:t>6</a:t>
            </a:r>
            <a:endParaRPr lang="es-ES" baseline="-2500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23" name="Imagen 22" descr="Gráfico&#10;&#10;El contenido generado por IA puede ser incorrecto.">
            <a:extLst>
              <a:ext uri="{FF2B5EF4-FFF2-40B4-BE49-F238E27FC236}">
                <a16:creationId xmlns:a16="http://schemas.microsoft.com/office/drawing/2014/main" id="{F0BA8712-9574-85A2-55F9-8EFCDCDF64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4089" y="2495473"/>
            <a:ext cx="963822" cy="825435"/>
          </a:xfrm>
          <a:prstGeom prst="rect">
            <a:avLst/>
          </a:prstGeom>
        </p:spPr>
      </p:pic>
      <p:sp>
        <p:nvSpPr>
          <p:cNvPr id="25" name="Flecha: curvada hacia la izquierda 24">
            <a:extLst>
              <a:ext uri="{FF2B5EF4-FFF2-40B4-BE49-F238E27FC236}">
                <a16:creationId xmlns:a16="http://schemas.microsoft.com/office/drawing/2014/main" id="{086DD225-F935-6FA5-8465-6745E9602AE3}"/>
              </a:ext>
            </a:extLst>
          </p:cNvPr>
          <p:cNvSpPr/>
          <p:nvPr/>
        </p:nvSpPr>
        <p:spPr>
          <a:xfrm rot="10800000">
            <a:off x="7046025" y="4324597"/>
            <a:ext cx="346363" cy="435428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4" name="Flecha: curvada hacia la derecha 23">
            <a:extLst>
              <a:ext uri="{FF2B5EF4-FFF2-40B4-BE49-F238E27FC236}">
                <a16:creationId xmlns:a16="http://schemas.microsoft.com/office/drawing/2014/main" id="{D175909A-DEEB-B1BF-1B6A-BE33590B96FD}"/>
              </a:ext>
            </a:extLst>
          </p:cNvPr>
          <p:cNvSpPr/>
          <p:nvPr/>
        </p:nvSpPr>
        <p:spPr>
          <a:xfrm rot="10800000">
            <a:off x="7798129" y="4324597"/>
            <a:ext cx="376051" cy="45522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966F9899-0874-0FC3-8C02-9F2EB2DDD1F5}"/>
              </a:ext>
            </a:extLst>
          </p:cNvPr>
          <p:cNvSpPr/>
          <p:nvPr/>
        </p:nvSpPr>
        <p:spPr>
          <a:xfrm>
            <a:off x="3044938" y="3314974"/>
            <a:ext cx="1760208" cy="540184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err="1">
                <a:solidFill>
                  <a:schemeClr val="bg1"/>
                </a:solidFill>
                <a:cs typeface="Arial"/>
              </a:rPr>
              <a:t>Soil</a:t>
            </a:r>
            <a:r>
              <a:rPr lang="es-ES">
                <a:solidFill>
                  <a:schemeClr val="bg1"/>
                </a:solidFill>
                <a:cs typeface="Arial"/>
              </a:rPr>
              <a:t> </a:t>
            </a:r>
            <a:r>
              <a:rPr lang="es-ES" err="1">
                <a:solidFill>
                  <a:schemeClr val="bg1"/>
                </a:solidFill>
                <a:cs typeface="Arial"/>
              </a:rPr>
              <a:t>water</a:t>
            </a:r>
            <a:endParaRPr lang="es-ES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48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Objectives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C819FE-71DD-4432-ACCA-09AB45CF9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422" y="1330070"/>
            <a:ext cx="6998865" cy="5313471"/>
          </a:xfrm>
        </p:spPr>
        <p:txBody>
          <a:bodyPr/>
          <a:lstStyle/>
          <a:p>
            <a:r>
              <a:rPr lang="en-GB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Interpretation of the link between SIF, GPP and meteorological constraints through satellite-derived products.</a:t>
            </a:r>
            <a:endParaRPr lang="en-GB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GB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n-GB" sz="1750" b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Intercomparison of GPP</a:t>
            </a:r>
            <a:r>
              <a:rPr lang="en-GB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products driven by diverse inputs, including </a:t>
            </a:r>
            <a:r>
              <a:rPr lang="en-GB" sz="1750" b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satellite-SIF</a:t>
            </a:r>
            <a:r>
              <a:rPr lang="en-GB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and </a:t>
            </a:r>
            <a:r>
              <a:rPr lang="en-GB" sz="1750" b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soil meteorological information.</a:t>
            </a:r>
          </a:p>
          <a:p>
            <a:pPr marL="342900" indent="-342900">
              <a:buAutoNum type="arabicPeriod"/>
            </a:pPr>
            <a:r>
              <a:rPr lang="en-GB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To analyse </a:t>
            </a:r>
            <a:r>
              <a:rPr lang="en-GB" sz="180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the </a:t>
            </a:r>
            <a:r>
              <a:rPr lang="en-GB" sz="1800" b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correlation/causality</a:t>
            </a:r>
            <a:r>
              <a:rPr lang="en-GB" sz="180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of diverse meteorological constraints on satellite-SIF response at large scale.</a:t>
            </a:r>
            <a:endParaRPr lang="en-US" sz="1800">
              <a:solidFill>
                <a:schemeClr val="tx1"/>
              </a:solidFill>
              <a:latin typeface="Arial"/>
              <a:ea typeface="MS PGothic"/>
              <a:cs typeface="Arial"/>
            </a:endParaRPr>
          </a:p>
          <a:p>
            <a:endParaRPr lang="en-GB" sz="1800" dirty="0">
              <a:solidFill>
                <a:schemeClr val="tx1"/>
              </a:solidFill>
              <a:latin typeface="Arial"/>
              <a:ea typeface="MS PGothic"/>
              <a:cs typeface="Arial"/>
            </a:endParaRPr>
          </a:p>
          <a:p>
            <a:r>
              <a:rPr lang="en-GB" sz="175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 </a:t>
            </a:r>
            <a:endParaRPr lang="en-GB" sz="1750">
              <a:solidFill>
                <a:schemeClr val="tx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83E7C4B-B9C9-2DB7-F753-1E2005ED0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823" y="1881362"/>
            <a:ext cx="4194018" cy="4207230"/>
          </a:xfrm>
          <a:prstGeom prst="rect">
            <a:avLst/>
          </a:prstGeom>
        </p:spPr>
      </p:pic>
      <p:pic>
        <p:nvPicPr>
          <p:cNvPr id="5" name="Imagen 4" descr="Forma, Flecha&#10;&#10;El contenido generado por IA puede ser incorrecto.">
            <a:extLst>
              <a:ext uri="{FF2B5EF4-FFF2-40B4-BE49-F238E27FC236}">
                <a16:creationId xmlns:a16="http://schemas.microsoft.com/office/drawing/2014/main" id="{591CD951-BF85-4127-E1F7-CDAE56A8D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423" y="3666741"/>
            <a:ext cx="2038986" cy="1910318"/>
          </a:xfrm>
          <a:prstGeom prst="rect">
            <a:avLst/>
          </a:prstGeom>
        </p:spPr>
      </p:pic>
      <p:pic>
        <p:nvPicPr>
          <p:cNvPr id="3" name="Imagen 2" descr="Icono&#10;&#10;El contenido generado por IA puede ser incorrecto.">
            <a:extLst>
              <a:ext uri="{FF2B5EF4-FFF2-40B4-BE49-F238E27FC236}">
                <a16:creationId xmlns:a16="http://schemas.microsoft.com/office/drawing/2014/main" id="{F55FEFF6-7E55-BDDD-5FF3-F1AB9903F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598" y="945077"/>
            <a:ext cx="2365170" cy="118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1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57F5C2-C512-9188-68FA-782E5302E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latin typeface="Arial"/>
                <a:cs typeface="Arial"/>
              </a:rPr>
              <a:t>Methods</a:t>
            </a:r>
            <a:r>
              <a:rPr lang="es-ES" dirty="0">
                <a:latin typeface="Arial"/>
                <a:cs typeface="Arial"/>
              </a:rPr>
              <a:t> - Predictive </a:t>
            </a:r>
            <a:r>
              <a:rPr lang="es-ES" dirty="0" err="1">
                <a:latin typeface="Arial"/>
                <a:cs typeface="Arial"/>
              </a:rPr>
              <a:t>causality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F81DE2-3637-4EF8-C24E-64AE55A1C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1113808"/>
            <a:ext cx="7591161" cy="5313471"/>
          </a:xfrm>
        </p:spPr>
        <p:txBody>
          <a:bodyPr/>
          <a:lstStyle/>
          <a:p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Analyzing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inter-variables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relationships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:  </a:t>
            </a:r>
          </a:p>
          <a:p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1)  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Pearson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Correlation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: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Measures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linear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co-variation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(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symmetric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):</a:t>
            </a:r>
            <a:endParaRPr lang="es-ES" sz="1750" dirty="0">
              <a:solidFill>
                <a:schemeClr val="tx1"/>
              </a:solidFill>
            </a:endParaRPr>
          </a:p>
          <a:p>
            <a:endParaRPr lang="es-ES">
              <a:solidFill>
                <a:schemeClr val="tx1"/>
              </a:solidFill>
              <a:latin typeface="Arial"/>
              <a:ea typeface="MS PGothic"/>
              <a:cs typeface="Arial"/>
            </a:endParaRPr>
          </a:p>
          <a:p>
            <a:endParaRPr lang="es-ES">
              <a:solidFill>
                <a:schemeClr val="tx1"/>
              </a:solidFill>
              <a:latin typeface="Arial"/>
              <a:ea typeface="MS PGothic"/>
              <a:cs typeface="Arial"/>
            </a:endParaRPr>
          </a:p>
          <a:p>
            <a:endParaRPr lang="es-ES">
              <a:solidFill>
                <a:schemeClr val="tx1"/>
              </a:solidFill>
              <a:latin typeface="Arial"/>
              <a:ea typeface="MS PGothic"/>
              <a:cs typeface="Arial"/>
            </a:endParaRPr>
          </a:p>
          <a:p>
            <a:endParaRPr lang="es-ES">
              <a:solidFill>
                <a:schemeClr val="tx1"/>
              </a:solidFill>
              <a:latin typeface="Arial"/>
              <a:ea typeface="MS PGothic"/>
              <a:cs typeface="Arial"/>
            </a:endParaRPr>
          </a:p>
          <a:p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2) 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Granger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Causality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: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Test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prediction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information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flow</a:t>
            </a:r>
            <a:endParaRPr lang="es-ES" sz="1750" dirty="0">
              <a:solidFill>
                <a:schemeClr val="tx1"/>
              </a:solidFill>
              <a:latin typeface="Arial"/>
              <a:ea typeface="MS PGothic"/>
              <a:cs typeface="Arial"/>
            </a:endParaRPr>
          </a:p>
          <a:p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(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directionality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,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autoregression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).</a:t>
            </a:r>
            <a:endParaRPr lang="es-ES" sz="1750" dirty="0">
              <a:solidFill>
                <a:schemeClr val="tx1"/>
              </a:solidFill>
            </a:endParaRPr>
          </a:p>
        </p:txBody>
      </p:sp>
      <p:pic>
        <p:nvPicPr>
          <p:cNvPr id="5" name="Imagen 4" descr="Texto, Pizarra&#10;&#10;El contenido generado por IA puede ser incorrecto.">
            <a:extLst>
              <a:ext uri="{FF2B5EF4-FFF2-40B4-BE49-F238E27FC236}">
                <a16:creationId xmlns:a16="http://schemas.microsoft.com/office/drawing/2014/main" id="{0B4ABE10-3A5A-B4F9-752F-C648445A2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23" y="2141881"/>
            <a:ext cx="2394000" cy="1178463"/>
          </a:xfrm>
          <a:prstGeom prst="rect">
            <a:avLst/>
          </a:prstGeom>
        </p:spPr>
      </p:pic>
      <p:pic>
        <p:nvPicPr>
          <p:cNvPr id="4" name="Imagen 3" descr="Esquemático&#10;&#10;El contenido generado por IA puede ser incorrecto.">
            <a:extLst>
              <a:ext uri="{FF2B5EF4-FFF2-40B4-BE49-F238E27FC236}">
                <a16:creationId xmlns:a16="http://schemas.microsoft.com/office/drawing/2014/main" id="{690793CF-E6E7-8594-21A4-CA5819516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16" y="4491942"/>
            <a:ext cx="2939228" cy="16348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24EAEA6-98E1-DFF3-142F-466CC5478EA2}"/>
              </a:ext>
            </a:extLst>
          </p:cNvPr>
          <p:cNvSpPr txBox="1"/>
          <p:nvPr/>
        </p:nvSpPr>
        <p:spPr>
          <a:xfrm>
            <a:off x="7275344" y="1530063"/>
            <a:ext cx="2899265" cy="368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191" tIns="45595" rIns="91191" bIns="4559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>
                <a:latin typeface="Arial"/>
                <a:ea typeface="MS PGothic"/>
                <a:cs typeface="Arial"/>
              </a:rPr>
              <a:t>3) </a:t>
            </a:r>
            <a:r>
              <a:rPr lang="es-ES" b="1" dirty="0" err="1">
                <a:latin typeface="Arial"/>
                <a:ea typeface="MS PGothic"/>
                <a:cs typeface="Arial"/>
              </a:rPr>
              <a:t>Multivariate</a:t>
            </a:r>
            <a:r>
              <a:rPr lang="es-ES" b="1" dirty="0">
                <a:latin typeface="Arial"/>
                <a:ea typeface="MS PGothic"/>
                <a:cs typeface="Arial"/>
              </a:rPr>
              <a:t> </a:t>
            </a:r>
            <a:r>
              <a:rPr lang="es-ES" b="1" dirty="0" err="1">
                <a:latin typeface="Arial"/>
                <a:ea typeface="MS PGothic"/>
                <a:cs typeface="Arial"/>
              </a:rPr>
              <a:t>Granger</a:t>
            </a:r>
            <a:endParaRPr lang="es-ES" b="1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7" name="Imagen 6" descr="Texto&#10;&#10;El contenido generado por IA puede ser incorrecto.">
            <a:extLst>
              <a:ext uri="{FF2B5EF4-FFF2-40B4-BE49-F238E27FC236}">
                <a16:creationId xmlns:a16="http://schemas.microsoft.com/office/drawing/2014/main" id="{A40AB4EB-89DA-CE16-4697-20031837B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777" y="5756034"/>
            <a:ext cx="1968211" cy="380543"/>
          </a:xfrm>
          <a:prstGeom prst="rect">
            <a:avLst/>
          </a:prstGeom>
        </p:spPr>
      </p:pic>
      <p:pic>
        <p:nvPicPr>
          <p:cNvPr id="8" name="Imagen 7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1E8D99D2-059F-023A-25C8-4DF52256DF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9170" y="2334694"/>
            <a:ext cx="2639856" cy="80199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D147374-0060-0653-8F28-2E04C720DED5}"/>
              </a:ext>
            </a:extLst>
          </p:cNvPr>
          <p:cNvSpPr txBox="1"/>
          <p:nvPr/>
        </p:nvSpPr>
        <p:spPr>
          <a:xfrm>
            <a:off x="7273620" y="3462932"/>
            <a:ext cx="3942984" cy="6445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191" tIns="45595" rIns="91191" bIns="4559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>
                <a:latin typeface="Arial"/>
                <a:ea typeface="MS PGothic"/>
                <a:cs typeface="Arial"/>
              </a:rPr>
              <a:t>4) </a:t>
            </a:r>
            <a:r>
              <a:rPr lang="es-ES" b="1" dirty="0" err="1">
                <a:latin typeface="Arial"/>
                <a:ea typeface="MS PGothic"/>
                <a:cs typeface="Arial"/>
              </a:rPr>
              <a:t>Statistical</a:t>
            </a:r>
            <a:r>
              <a:rPr lang="es-ES" b="1" dirty="0">
                <a:latin typeface="Arial"/>
                <a:ea typeface="MS PGothic"/>
                <a:cs typeface="Arial"/>
              </a:rPr>
              <a:t> </a:t>
            </a:r>
            <a:r>
              <a:rPr lang="es-ES" b="1" dirty="0" err="1">
                <a:latin typeface="Arial"/>
                <a:ea typeface="MS PGothic"/>
                <a:cs typeface="Arial"/>
              </a:rPr>
              <a:t>significance</a:t>
            </a:r>
            <a:r>
              <a:rPr lang="es-ES" dirty="0">
                <a:latin typeface="Arial"/>
                <a:ea typeface="MS PGothic"/>
                <a:cs typeface="Arial"/>
              </a:rPr>
              <a:t> </a:t>
            </a:r>
            <a:r>
              <a:rPr lang="es-ES" dirty="0" err="1">
                <a:latin typeface="Arial"/>
                <a:ea typeface="MS PGothic"/>
                <a:cs typeface="Arial"/>
              </a:rPr>
              <a:t>through</a:t>
            </a:r>
            <a:r>
              <a:rPr lang="es-ES" dirty="0">
                <a:latin typeface="Arial"/>
                <a:ea typeface="MS PGothic"/>
                <a:cs typeface="Arial"/>
              </a:rPr>
              <a:t> </a:t>
            </a:r>
            <a:r>
              <a:rPr lang="es-ES" dirty="0" err="1">
                <a:latin typeface="Arial"/>
                <a:ea typeface="MS PGothic"/>
                <a:cs typeface="Arial"/>
              </a:rPr>
              <a:t>multiple</a:t>
            </a:r>
            <a:r>
              <a:rPr lang="es-ES" dirty="0">
                <a:latin typeface="Arial"/>
                <a:ea typeface="MS PGothic"/>
                <a:cs typeface="Arial"/>
              </a:rPr>
              <a:t> </a:t>
            </a:r>
            <a:r>
              <a:rPr lang="es-ES" dirty="0" err="1">
                <a:latin typeface="Arial"/>
                <a:ea typeface="MS PGothic"/>
                <a:cs typeface="Arial"/>
              </a:rPr>
              <a:t>tests</a:t>
            </a:r>
            <a:r>
              <a:rPr lang="es-ES" dirty="0">
                <a:latin typeface="Arial"/>
                <a:ea typeface="MS PGothic"/>
                <a:cs typeface="Arial"/>
              </a:rPr>
              <a:t>: </a:t>
            </a:r>
            <a:r>
              <a:rPr lang="es-ES" dirty="0" err="1">
                <a:latin typeface="Arial"/>
                <a:ea typeface="MS PGothic"/>
                <a:cs typeface="Arial"/>
              </a:rPr>
              <a:t>Benjamin</a:t>
            </a:r>
            <a:r>
              <a:rPr lang="es-ES" dirty="0">
                <a:latin typeface="Arial"/>
                <a:ea typeface="MS PGothic"/>
                <a:cs typeface="Arial"/>
              </a:rPr>
              <a:t> </a:t>
            </a:r>
            <a:r>
              <a:rPr lang="es-ES" dirty="0" err="1">
                <a:latin typeface="Arial"/>
                <a:ea typeface="MS PGothic"/>
                <a:cs typeface="Arial"/>
              </a:rPr>
              <a:t>Hochberg</a:t>
            </a:r>
            <a:endParaRPr lang="es-ES" dirty="0" err="1">
              <a:latin typeface="Verdana"/>
              <a:ea typeface="Verdana"/>
              <a:cs typeface="Arial" panose="020B0604020202020204" pitchFamily="34" charset="0"/>
            </a:endParaRPr>
          </a:p>
        </p:txBody>
      </p:sp>
      <p:pic>
        <p:nvPicPr>
          <p:cNvPr id="10" name="Imagen 9" descr="Texto, Pizarra&#10;&#10;El contenido generado por IA puede ser incorrecto.">
            <a:extLst>
              <a:ext uri="{FF2B5EF4-FFF2-40B4-BE49-F238E27FC236}">
                <a16:creationId xmlns:a16="http://schemas.microsoft.com/office/drawing/2014/main" id="{50A8C9F1-7F19-ED7B-AC85-E8B3EF2DF7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2045" y="4323601"/>
            <a:ext cx="1185852" cy="1136007"/>
          </a:xfrm>
          <a:prstGeom prst="rect">
            <a:avLst/>
          </a:prstGeom>
        </p:spPr>
      </p:pic>
      <p:pic>
        <p:nvPicPr>
          <p:cNvPr id="13" name="Imagen 12" descr="Gráfico&#10;&#10;El contenido generado por IA puede ser incorrecto.">
            <a:extLst>
              <a:ext uri="{FF2B5EF4-FFF2-40B4-BE49-F238E27FC236}">
                <a16:creationId xmlns:a16="http://schemas.microsoft.com/office/drawing/2014/main" id="{2C8DD849-EFC6-595D-9188-B9145369C0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0740" y="2010543"/>
            <a:ext cx="3084646" cy="145044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8D574D0-2D09-BBD0-E08B-2DCC293FF4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2421" y="4615189"/>
            <a:ext cx="3011742" cy="151034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5155688-66DF-DE2F-5C73-B71E80D60C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4234" y="5056909"/>
            <a:ext cx="2241923" cy="139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14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9D941-11EC-1CCD-786C-3F6499241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Diagrama&#10;&#10;El contenido generado por IA puede ser incorrecto.">
            <a:extLst>
              <a:ext uri="{FF2B5EF4-FFF2-40B4-BE49-F238E27FC236}">
                <a16:creationId xmlns:a16="http://schemas.microsoft.com/office/drawing/2014/main" id="{AA925BC1-A77D-B373-35D4-41D49633B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61" y="4826597"/>
            <a:ext cx="1016832" cy="128910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0C67965-1AD6-31F1-D7B9-10FEC14C5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latin typeface="Arial"/>
                <a:cs typeface="Arial"/>
              </a:rPr>
              <a:t>Methods</a:t>
            </a:r>
            <a:r>
              <a:rPr lang="es-ES" dirty="0">
                <a:latin typeface="Arial"/>
                <a:cs typeface="Arial"/>
              </a:rPr>
              <a:t> - Data</a:t>
            </a:r>
            <a:endParaRPr lang="es-ES" dirty="0" err="1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1E94D2-4B8C-3156-F14C-4986FC24B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457" y="1103912"/>
            <a:ext cx="8034000" cy="5322615"/>
          </a:xfrm>
        </p:spPr>
        <p:txBody>
          <a:bodyPr/>
          <a:lstStyle/>
          <a:p>
            <a:r>
              <a:rPr lang="es-ES" sz="200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Data </a:t>
            </a:r>
            <a:r>
              <a:rPr lang="es-ES" sz="200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used</a:t>
            </a:r>
            <a:r>
              <a:rPr lang="es-ES" sz="200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in </a:t>
            </a:r>
            <a:r>
              <a:rPr lang="es-ES" sz="200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this</a:t>
            </a:r>
            <a:r>
              <a:rPr lang="es-ES" sz="200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2000" b="1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study</a:t>
            </a:r>
            <a:r>
              <a:rPr lang="es-ES" sz="200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:</a:t>
            </a:r>
            <a:endParaRPr lang="es-ES" sz="2000" b="1" dirty="0" err="1">
              <a:solidFill>
                <a:schemeClr val="tx1"/>
              </a:solidFill>
            </a:endParaRPr>
          </a:p>
          <a:p>
            <a:pPr marL="284480" indent="-284480">
              <a:buFont typeface="Calibri" panose="020B0604020202020204" pitchFamily="34" charset="0"/>
              <a:buChar char="-"/>
            </a:pPr>
            <a:endParaRPr lang="es-ES" sz="1750" dirty="0">
              <a:solidFill>
                <a:schemeClr val="tx1"/>
              </a:solidFill>
              <a:latin typeface="Arial"/>
              <a:ea typeface="MS PGothic"/>
              <a:cs typeface="Arial"/>
            </a:endParaRPr>
          </a:p>
          <a:p>
            <a:pPr marL="779145" lvl="1">
              <a:buClr>
                <a:srgbClr val="75C8AE"/>
              </a:buClr>
            </a:pP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TROPOSIF</a:t>
            </a:r>
            <a:r>
              <a:rPr lang="es-ES" sz="1750" baseline="3000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1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: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daily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scaled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at 7 x 3.5 km, global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coverage</a:t>
            </a:r>
            <a:endParaRPr lang="es-ES" sz="1750" dirty="0">
              <a:solidFill>
                <a:schemeClr val="tx1"/>
              </a:solidFill>
              <a:latin typeface="Arial"/>
              <a:ea typeface="MS PGothic"/>
              <a:cs typeface="Arial"/>
            </a:endParaRPr>
          </a:p>
          <a:p>
            <a:pPr marL="778941" lvl="1">
              <a:buClr>
                <a:srgbClr val="75C8AE"/>
              </a:buClr>
            </a:pPr>
            <a:endParaRPr lang="es-ES">
              <a:solidFill>
                <a:schemeClr val="tx1"/>
              </a:solidFill>
              <a:latin typeface="Arial"/>
              <a:ea typeface="MS PGothic"/>
              <a:cs typeface="Arial"/>
            </a:endParaRPr>
          </a:p>
          <a:p>
            <a:pPr marL="779145" lvl="1">
              <a:buClr>
                <a:srgbClr val="75C8AE"/>
              </a:buClr>
            </a:pP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ERA5-Land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: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reanalysis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product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~9Km, global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coverage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,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meteorology</a:t>
            </a:r>
            <a:endParaRPr lang="es-ES" sz="1750" dirty="0" err="1">
              <a:solidFill>
                <a:schemeClr val="tx1"/>
              </a:solidFill>
            </a:endParaRPr>
          </a:p>
          <a:p>
            <a:pPr marL="779145" lvl="1"/>
            <a:endParaRPr lang="es-ES" sz="1750">
              <a:solidFill>
                <a:schemeClr val="tx1"/>
              </a:solidFill>
            </a:endParaRPr>
          </a:p>
          <a:p>
            <a:pPr marL="1063920" lvl="1" indent="-284978">
              <a:buClr>
                <a:srgbClr val="75C8AE"/>
              </a:buClr>
              <a:buFont typeface="Courier New" panose="020B0604020202020204" pitchFamily="34" charset="0"/>
              <a:buChar char="o"/>
            </a:pPr>
            <a:endParaRPr lang="es-ES">
              <a:solidFill>
                <a:srgbClr val="003249"/>
              </a:solidFill>
            </a:endParaRPr>
          </a:p>
          <a:p>
            <a:pPr marL="779145" lvl="1">
              <a:buClr>
                <a:srgbClr val="75C8AE"/>
              </a:buClr>
            </a:pPr>
            <a:r>
              <a:rPr lang="es-ES" sz="1750" b="1" dirty="0">
                <a:solidFill>
                  <a:schemeClr val="accent3">
                    <a:lumMod val="76000"/>
                  </a:schemeClr>
                </a:solidFill>
                <a:latin typeface="Arial"/>
                <a:ea typeface="MS PGothic"/>
                <a:cs typeface="Arial"/>
              </a:rPr>
              <a:t>SCOPE-GPR-GPP</a:t>
            </a:r>
            <a:r>
              <a:rPr lang="es-ES" sz="1750" b="1" baseline="30000" dirty="0">
                <a:solidFill>
                  <a:schemeClr val="accent3">
                    <a:lumMod val="76000"/>
                  </a:schemeClr>
                </a:solidFill>
                <a:latin typeface="Arial"/>
                <a:ea typeface="MS PGothic"/>
                <a:cs typeface="Arial"/>
              </a:rPr>
              <a:t>2</a:t>
            </a:r>
            <a:r>
              <a:rPr lang="es-ES" sz="1750" dirty="0">
                <a:solidFill>
                  <a:schemeClr val="accent3">
                    <a:lumMod val="76000"/>
                  </a:schemeClr>
                </a:solidFill>
                <a:latin typeface="Arial"/>
                <a:ea typeface="MS PGothic"/>
                <a:cs typeface="Arial"/>
              </a:rPr>
              <a:t>: </a:t>
            </a:r>
            <a:r>
              <a:rPr lang="es-ES" sz="1750" dirty="0" err="1">
                <a:solidFill>
                  <a:schemeClr val="accent3">
                    <a:lumMod val="76000"/>
                  </a:schemeClr>
                </a:solidFill>
                <a:latin typeface="Arial"/>
                <a:ea typeface="MS PGothic"/>
                <a:cs typeface="Arial"/>
              </a:rPr>
              <a:t>Hybrid</a:t>
            </a:r>
            <a:r>
              <a:rPr lang="es-ES" sz="1750" dirty="0">
                <a:solidFill>
                  <a:schemeClr val="accent3">
                    <a:lumMod val="76000"/>
                  </a:schemeClr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accent3">
                    <a:lumMod val="76000"/>
                  </a:schemeClr>
                </a:solidFill>
                <a:latin typeface="Arial"/>
                <a:ea typeface="MS PGothic"/>
                <a:cs typeface="Arial"/>
              </a:rPr>
              <a:t>model</a:t>
            </a:r>
            <a:r>
              <a:rPr lang="es-ES" sz="1750" dirty="0">
                <a:solidFill>
                  <a:schemeClr val="accent3">
                    <a:lumMod val="76000"/>
                  </a:schemeClr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accent3">
                    <a:lumMod val="76000"/>
                  </a:schemeClr>
                </a:solidFill>
                <a:latin typeface="Arial"/>
                <a:ea typeface="MS PGothic"/>
                <a:cs typeface="Arial"/>
              </a:rPr>
              <a:t>of</a:t>
            </a:r>
            <a:r>
              <a:rPr lang="es-ES" sz="1750" dirty="0">
                <a:solidFill>
                  <a:schemeClr val="accent3">
                    <a:lumMod val="76000"/>
                  </a:schemeClr>
                </a:solidFill>
                <a:latin typeface="Arial"/>
                <a:ea typeface="MS PGothic"/>
                <a:cs typeface="Arial"/>
              </a:rPr>
              <a:t> GPP </a:t>
            </a:r>
            <a:r>
              <a:rPr lang="es-ES" sz="1750" dirty="0" err="1">
                <a:solidFill>
                  <a:schemeClr val="accent3">
                    <a:lumMod val="76000"/>
                  </a:schemeClr>
                </a:solidFill>
                <a:latin typeface="Arial"/>
                <a:ea typeface="MS PGothic"/>
                <a:cs typeface="Arial"/>
              </a:rPr>
              <a:t>driven</a:t>
            </a:r>
            <a:r>
              <a:rPr lang="es-ES" sz="1750" dirty="0">
                <a:solidFill>
                  <a:schemeClr val="accent3">
                    <a:lumMod val="76000"/>
                  </a:schemeClr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accent3">
                    <a:lumMod val="76000"/>
                  </a:schemeClr>
                </a:solidFill>
                <a:latin typeface="Arial"/>
                <a:ea typeface="MS PGothic"/>
                <a:cs typeface="Arial"/>
              </a:rPr>
              <a:t>by</a:t>
            </a:r>
            <a:r>
              <a:rPr lang="es-ES" sz="1750" dirty="0">
                <a:solidFill>
                  <a:schemeClr val="accent3">
                    <a:lumMod val="76000"/>
                  </a:schemeClr>
                </a:solidFill>
                <a:latin typeface="Arial"/>
                <a:ea typeface="MS PGothic"/>
                <a:cs typeface="Arial"/>
              </a:rPr>
              <a:t> TROPOSIF, S3-derived </a:t>
            </a:r>
            <a:r>
              <a:rPr lang="es-ES" sz="1750" dirty="0" err="1">
                <a:solidFill>
                  <a:schemeClr val="accent3">
                    <a:lumMod val="76000"/>
                  </a:schemeClr>
                </a:solidFill>
                <a:latin typeface="Arial"/>
                <a:ea typeface="MS PGothic"/>
                <a:cs typeface="Arial"/>
              </a:rPr>
              <a:t>vegetation</a:t>
            </a:r>
            <a:r>
              <a:rPr lang="es-ES" sz="1750" dirty="0">
                <a:solidFill>
                  <a:schemeClr val="accent3">
                    <a:lumMod val="76000"/>
                  </a:schemeClr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accent3">
                    <a:lumMod val="76000"/>
                  </a:schemeClr>
                </a:solidFill>
                <a:latin typeface="Arial"/>
                <a:ea typeface="MS PGothic"/>
                <a:cs typeface="Arial"/>
              </a:rPr>
              <a:t>traits</a:t>
            </a:r>
            <a:r>
              <a:rPr lang="es-ES" sz="1750" dirty="0">
                <a:solidFill>
                  <a:schemeClr val="accent3">
                    <a:lumMod val="76000"/>
                  </a:schemeClr>
                </a:solidFill>
                <a:latin typeface="Arial"/>
                <a:ea typeface="MS PGothic"/>
                <a:cs typeface="Arial"/>
              </a:rPr>
              <a:t> and ERA5-Land as input </a:t>
            </a:r>
            <a:r>
              <a:rPr lang="es-ES" sz="1750" dirty="0" err="1">
                <a:solidFill>
                  <a:schemeClr val="accent3">
                    <a:lumMod val="76000"/>
                  </a:schemeClr>
                </a:solidFill>
                <a:latin typeface="Arial"/>
                <a:ea typeface="MS PGothic"/>
                <a:cs typeface="Arial"/>
              </a:rPr>
              <a:t>features</a:t>
            </a:r>
            <a:endParaRPr lang="es-ES" sz="1750" dirty="0">
              <a:solidFill>
                <a:schemeClr val="accent3">
                  <a:lumMod val="76000"/>
                </a:schemeClr>
              </a:solidFill>
            </a:endParaRPr>
          </a:p>
          <a:p>
            <a:pPr marL="1063920" lvl="1" indent="-284978">
              <a:buClr>
                <a:srgbClr val="75C8AE"/>
              </a:buClr>
              <a:buFont typeface="Courier New" panose="020B0604020202020204" pitchFamily="34" charset="0"/>
              <a:buChar char="o"/>
            </a:pPr>
            <a:endParaRPr lang="es-ES">
              <a:solidFill>
                <a:schemeClr val="tx1"/>
              </a:solidFill>
            </a:endParaRPr>
          </a:p>
          <a:p>
            <a:pPr marL="1063625" lvl="1" indent="-284480">
              <a:buClr>
                <a:srgbClr val="75C8AE"/>
              </a:buClr>
              <a:buFont typeface="Courier New" panose="020B0604020202020204" pitchFamily="34" charset="0"/>
              <a:buChar char="o"/>
            </a:pPr>
            <a:endParaRPr lang="es-ES" sz="1750">
              <a:solidFill>
                <a:schemeClr val="tx1"/>
              </a:solidFill>
              <a:latin typeface="Arial"/>
              <a:ea typeface="MS PGothic"/>
              <a:cs typeface="Arial"/>
            </a:endParaRPr>
          </a:p>
          <a:p>
            <a:pPr marL="779145" lvl="1">
              <a:buClr>
                <a:srgbClr val="75C8AE"/>
              </a:buClr>
            </a:pPr>
            <a:r>
              <a:rPr lang="es-ES" sz="1750" b="1" dirty="0">
                <a:solidFill>
                  <a:schemeClr val="accent3">
                    <a:lumMod val="49000"/>
                  </a:schemeClr>
                </a:solidFill>
                <a:latin typeface="Arial"/>
                <a:ea typeface="MS PGothic"/>
                <a:cs typeface="Arial"/>
              </a:rPr>
              <a:t>EC-GPR-GPP</a:t>
            </a:r>
            <a:r>
              <a:rPr lang="es-ES" sz="1750" b="1" baseline="30000" dirty="0">
                <a:solidFill>
                  <a:schemeClr val="accent3">
                    <a:lumMod val="49000"/>
                  </a:schemeClr>
                </a:solidFill>
                <a:latin typeface="Arial"/>
                <a:ea typeface="MS PGothic"/>
                <a:cs typeface="Arial"/>
              </a:rPr>
              <a:t>3</a:t>
            </a:r>
            <a:r>
              <a:rPr lang="es-ES" sz="1750" dirty="0">
                <a:solidFill>
                  <a:schemeClr val="accent3">
                    <a:lumMod val="49000"/>
                  </a:schemeClr>
                </a:solidFill>
                <a:latin typeface="Arial"/>
                <a:ea typeface="MS PGothic"/>
                <a:cs typeface="Arial"/>
              </a:rPr>
              <a:t>: Data-</a:t>
            </a:r>
            <a:r>
              <a:rPr lang="es-ES" sz="1750" dirty="0" err="1">
                <a:solidFill>
                  <a:schemeClr val="accent3">
                    <a:lumMod val="49000"/>
                  </a:schemeClr>
                </a:solidFill>
                <a:latin typeface="Arial"/>
                <a:ea typeface="MS PGothic"/>
                <a:cs typeface="Arial"/>
              </a:rPr>
              <a:t>driven</a:t>
            </a:r>
            <a:r>
              <a:rPr lang="es-ES" sz="1750" dirty="0">
                <a:solidFill>
                  <a:schemeClr val="accent3">
                    <a:lumMod val="49000"/>
                  </a:schemeClr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accent3">
                    <a:lumMod val="49000"/>
                  </a:schemeClr>
                </a:solidFill>
                <a:latin typeface="Arial"/>
                <a:ea typeface="MS PGothic"/>
                <a:cs typeface="Arial"/>
              </a:rPr>
              <a:t>model</a:t>
            </a:r>
            <a:r>
              <a:rPr lang="es-ES" sz="1750" dirty="0">
                <a:solidFill>
                  <a:schemeClr val="accent3">
                    <a:lumMod val="49000"/>
                  </a:schemeClr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accent3">
                    <a:lumMod val="49000"/>
                  </a:schemeClr>
                </a:solidFill>
                <a:latin typeface="Arial"/>
                <a:ea typeface="MS PGothic"/>
                <a:cs typeface="Arial"/>
              </a:rPr>
              <a:t>of</a:t>
            </a:r>
            <a:r>
              <a:rPr lang="es-ES" sz="1750" dirty="0">
                <a:solidFill>
                  <a:schemeClr val="accent3">
                    <a:lumMod val="49000"/>
                  </a:schemeClr>
                </a:solidFill>
                <a:latin typeface="Arial"/>
                <a:ea typeface="MS PGothic"/>
                <a:cs typeface="Arial"/>
              </a:rPr>
              <a:t> GPP </a:t>
            </a:r>
            <a:r>
              <a:rPr lang="es-ES" sz="1750" dirty="0" err="1">
                <a:solidFill>
                  <a:schemeClr val="accent3">
                    <a:lumMod val="49000"/>
                  </a:schemeClr>
                </a:solidFill>
                <a:latin typeface="Arial"/>
                <a:ea typeface="MS PGothic"/>
                <a:cs typeface="Arial"/>
              </a:rPr>
              <a:t>with</a:t>
            </a:r>
            <a:r>
              <a:rPr lang="es-ES" sz="1750" dirty="0">
                <a:solidFill>
                  <a:schemeClr val="accent3">
                    <a:lumMod val="49000"/>
                  </a:schemeClr>
                </a:solidFill>
                <a:latin typeface="Arial"/>
                <a:ea typeface="MS PGothic"/>
                <a:cs typeface="Arial"/>
              </a:rPr>
              <a:t> ERA5-Land and MODIS-</a:t>
            </a:r>
            <a:r>
              <a:rPr lang="es-ES" sz="1750" dirty="0" err="1">
                <a:solidFill>
                  <a:schemeClr val="accent3">
                    <a:lumMod val="49000"/>
                  </a:schemeClr>
                </a:solidFill>
                <a:latin typeface="Arial"/>
                <a:ea typeface="MS PGothic"/>
                <a:cs typeface="Arial"/>
              </a:rPr>
              <a:t>derived</a:t>
            </a:r>
            <a:r>
              <a:rPr lang="es-ES" sz="1750" dirty="0">
                <a:solidFill>
                  <a:schemeClr val="accent3">
                    <a:lumMod val="49000"/>
                  </a:schemeClr>
                </a:solidFill>
                <a:latin typeface="Arial"/>
                <a:ea typeface="MS PGothic"/>
                <a:cs typeface="Arial"/>
              </a:rPr>
              <a:t> LAI</a:t>
            </a:r>
            <a:endParaRPr lang="es-ES" sz="1750" dirty="0">
              <a:solidFill>
                <a:schemeClr val="accent3">
                  <a:lumMod val="49000"/>
                </a:schemeClr>
              </a:solidFill>
            </a:endParaRPr>
          </a:p>
          <a:p>
            <a:pPr marL="1063920" lvl="1" indent="-284978">
              <a:buClr>
                <a:srgbClr val="75C8AE"/>
              </a:buClr>
              <a:buFont typeface="Courier New" panose="020B0604020202020204" pitchFamily="34" charset="0"/>
              <a:buChar char="o"/>
            </a:pPr>
            <a:endParaRPr lang="es-ES">
              <a:solidFill>
                <a:schemeClr val="tx1"/>
              </a:solidFill>
            </a:endParaRPr>
          </a:p>
          <a:p>
            <a:pPr marL="1063920" lvl="1" indent="-284978">
              <a:buClr>
                <a:srgbClr val="75C8AE"/>
              </a:buClr>
              <a:buFont typeface="Courier New" panose="020B0604020202020204" pitchFamily="34" charset="0"/>
              <a:buChar char="o"/>
            </a:pPr>
            <a:endParaRPr lang="es-ES"/>
          </a:p>
        </p:txBody>
      </p:sp>
      <p:sp>
        <p:nvSpPr>
          <p:cNvPr id="5" name="Diagrama de flujo: disco magnético 4">
            <a:extLst>
              <a:ext uri="{FF2B5EF4-FFF2-40B4-BE49-F238E27FC236}">
                <a16:creationId xmlns:a16="http://schemas.microsoft.com/office/drawing/2014/main" id="{F26E921B-4C4B-1654-BED2-69C922ADE1D6}"/>
              </a:ext>
            </a:extLst>
          </p:cNvPr>
          <p:cNvSpPr/>
          <p:nvPr/>
        </p:nvSpPr>
        <p:spPr>
          <a:xfrm>
            <a:off x="8955014" y="2488795"/>
            <a:ext cx="1470922" cy="1136661"/>
          </a:xfrm>
          <a:prstGeom prst="flowChartMagneticDisk">
            <a:avLst/>
          </a:prstGeom>
          <a:solidFill>
            <a:srgbClr val="D9D9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91" tIns="45595" rIns="91191" bIns="45595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795">
                <a:solidFill>
                  <a:schemeClr val="tx1"/>
                </a:solidFill>
              </a:rPr>
              <a:t>ERA5-Land </a:t>
            </a:r>
            <a:r>
              <a:rPr lang="es-ES" sz="1795" b="1" err="1">
                <a:solidFill>
                  <a:schemeClr val="tx1"/>
                </a:solidFill>
              </a:rPr>
              <a:t>Meteo</a:t>
            </a:r>
            <a:endParaRPr lang="es-ES" sz="1795" b="1">
              <a:solidFill>
                <a:schemeClr val="tx1"/>
              </a:solidFill>
              <a:cs typeface="Arial"/>
            </a:endParaRPr>
          </a:p>
        </p:txBody>
      </p:sp>
      <p:sp>
        <p:nvSpPr>
          <p:cNvPr id="7" name="Diagrama de flujo: disco magnético 6">
            <a:extLst>
              <a:ext uri="{FF2B5EF4-FFF2-40B4-BE49-F238E27FC236}">
                <a16:creationId xmlns:a16="http://schemas.microsoft.com/office/drawing/2014/main" id="{25D7552C-362A-84D5-11FF-0AC8D4F772AD}"/>
              </a:ext>
            </a:extLst>
          </p:cNvPr>
          <p:cNvSpPr/>
          <p:nvPr/>
        </p:nvSpPr>
        <p:spPr>
          <a:xfrm>
            <a:off x="9008268" y="1346482"/>
            <a:ext cx="1377056" cy="1041822"/>
          </a:xfrm>
          <a:prstGeom prst="flowChartMagneticDisk">
            <a:avLst/>
          </a:prstGeom>
          <a:solidFill>
            <a:srgbClr val="D9D9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91" tIns="45595" rIns="91191" bIns="45595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795">
                <a:solidFill>
                  <a:schemeClr val="tx1"/>
                </a:solidFill>
              </a:rPr>
              <a:t>TROPO</a:t>
            </a:r>
            <a:r>
              <a:rPr lang="es-ES" sz="1795" b="1">
                <a:solidFill>
                  <a:schemeClr val="tx1"/>
                </a:solidFill>
              </a:rPr>
              <a:t>SIF</a:t>
            </a:r>
            <a:endParaRPr lang="es-ES" sz="1795" b="1">
              <a:solidFill>
                <a:schemeClr val="tx1"/>
              </a:solidFill>
              <a:cs typeface="Arial"/>
            </a:endParaRPr>
          </a:p>
        </p:txBody>
      </p:sp>
      <p:sp>
        <p:nvSpPr>
          <p:cNvPr id="8" name="Diagrama de flujo: disco magnético 7">
            <a:extLst>
              <a:ext uri="{FF2B5EF4-FFF2-40B4-BE49-F238E27FC236}">
                <a16:creationId xmlns:a16="http://schemas.microsoft.com/office/drawing/2014/main" id="{561E2A8A-952C-DD51-9643-61EF963BECE5}"/>
              </a:ext>
            </a:extLst>
          </p:cNvPr>
          <p:cNvSpPr/>
          <p:nvPr/>
        </p:nvSpPr>
        <p:spPr>
          <a:xfrm>
            <a:off x="8885691" y="3762749"/>
            <a:ext cx="1620896" cy="980862"/>
          </a:xfrm>
          <a:prstGeom prst="flowChartMagneticDisk">
            <a:avLst/>
          </a:prstGeom>
          <a:solidFill>
            <a:srgbClr val="D9D9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91" tIns="45595" rIns="91191" bIns="45595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750">
                <a:solidFill>
                  <a:schemeClr val="accent3">
                    <a:lumMod val="76000"/>
                  </a:schemeClr>
                </a:solidFill>
              </a:rPr>
              <a:t>SCOPE-GPR-</a:t>
            </a:r>
            <a:r>
              <a:rPr lang="es-ES" sz="1750" b="1">
                <a:solidFill>
                  <a:schemeClr val="accent3">
                    <a:lumMod val="76000"/>
                  </a:schemeClr>
                </a:solidFill>
              </a:rPr>
              <a:t>GPP</a:t>
            </a:r>
            <a:endParaRPr lang="es-ES" sz="1750" b="1">
              <a:solidFill>
                <a:schemeClr val="accent3">
                  <a:lumMod val="76000"/>
                </a:schemeClr>
              </a:solidFill>
              <a:cs typeface="Arial"/>
            </a:endParaRPr>
          </a:p>
        </p:txBody>
      </p:sp>
      <p:sp>
        <p:nvSpPr>
          <p:cNvPr id="13" name="Diagrama de flujo: disco magnético 12">
            <a:extLst>
              <a:ext uri="{FF2B5EF4-FFF2-40B4-BE49-F238E27FC236}">
                <a16:creationId xmlns:a16="http://schemas.microsoft.com/office/drawing/2014/main" id="{6820477F-2F1A-C117-D0FB-0C296D2E9C73}"/>
              </a:ext>
            </a:extLst>
          </p:cNvPr>
          <p:cNvSpPr/>
          <p:nvPr/>
        </p:nvSpPr>
        <p:spPr>
          <a:xfrm>
            <a:off x="8677185" y="4828689"/>
            <a:ext cx="2017136" cy="1143422"/>
          </a:xfrm>
          <a:prstGeom prst="flowChartMagneticDisk">
            <a:avLst/>
          </a:prstGeom>
          <a:solidFill>
            <a:srgbClr val="D9D9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91" tIns="45595" rIns="91191" bIns="45595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750">
                <a:solidFill>
                  <a:schemeClr val="accent3">
                    <a:lumMod val="49000"/>
                  </a:schemeClr>
                </a:solidFill>
              </a:rPr>
              <a:t>EC-GPR-</a:t>
            </a:r>
            <a:r>
              <a:rPr lang="es-ES" sz="1750" b="1">
                <a:solidFill>
                  <a:schemeClr val="accent3">
                    <a:lumMod val="49000"/>
                  </a:schemeClr>
                </a:solidFill>
              </a:rPr>
              <a:t>GPP</a:t>
            </a:r>
            <a:endParaRPr lang="es-ES" sz="1750" b="1">
              <a:solidFill>
                <a:schemeClr val="accent3">
                  <a:lumMod val="49000"/>
                </a:schemeClr>
              </a:solidFill>
              <a:cs typeface="Arial"/>
            </a:endParaRPr>
          </a:p>
        </p:txBody>
      </p:sp>
      <p:pic>
        <p:nvPicPr>
          <p:cNvPr id="14" name="Imagen 13" descr="Branding guidelines | Copernicus">
            <a:extLst>
              <a:ext uri="{FF2B5EF4-FFF2-40B4-BE49-F238E27FC236}">
                <a16:creationId xmlns:a16="http://schemas.microsoft.com/office/drawing/2014/main" id="{4F5FBE6E-B383-8E35-AD83-7A9EFCA31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70" y="2488862"/>
            <a:ext cx="1823811" cy="925896"/>
          </a:xfrm>
          <a:prstGeom prst="rect">
            <a:avLst/>
          </a:prstGeom>
        </p:spPr>
      </p:pic>
      <p:pic>
        <p:nvPicPr>
          <p:cNvPr id="15" name="Imagen 14" descr="SIF – Solar Induced Chlorophyll Fluorescence">
            <a:extLst>
              <a:ext uri="{FF2B5EF4-FFF2-40B4-BE49-F238E27FC236}">
                <a16:creationId xmlns:a16="http://schemas.microsoft.com/office/drawing/2014/main" id="{AA0C7C83-94DD-6327-0BE6-2E004F90F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56" y="1674201"/>
            <a:ext cx="825726" cy="749373"/>
          </a:xfrm>
          <a:prstGeom prst="rect">
            <a:avLst/>
          </a:prstGeom>
        </p:spPr>
      </p:pic>
      <p:pic>
        <p:nvPicPr>
          <p:cNvPr id="17" name="Imagen 16" descr="Diagrama&#10;&#10;El contenido generado por IA puede ser incorrecto.">
            <a:extLst>
              <a:ext uri="{FF2B5EF4-FFF2-40B4-BE49-F238E27FC236}">
                <a16:creationId xmlns:a16="http://schemas.microsoft.com/office/drawing/2014/main" id="{BD0732A1-8D26-4396-3E3B-D5B0BE268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16" y="3430199"/>
            <a:ext cx="1008139" cy="113398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992808C-4E12-863C-2A9E-D56D9990574E}"/>
              </a:ext>
            </a:extLst>
          </p:cNvPr>
          <p:cNvSpPr txBox="1"/>
          <p:nvPr/>
        </p:nvSpPr>
        <p:spPr>
          <a:xfrm>
            <a:off x="494805" y="6086104"/>
            <a:ext cx="417615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400" i="1" baseline="30000">
                <a:latin typeface="Arial"/>
                <a:ea typeface="MS PGothic"/>
                <a:cs typeface="Arial"/>
              </a:rPr>
              <a:t>1</a:t>
            </a:r>
            <a:r>
              <a:rPr lang="es-ES" sz="1400" i="1">
                <a:latin typeface="Arial"/>
                <a:ea typeface="MS PGothic"/>
                <a:cs typeface="Arial"/>
              </a:rPr>
              <a:t>Guanter et al., 2021</a:t>
            </a:r>
            <a:endParaRPr lang="es-ES" sz="1400" i="1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C6AD3C1-DD44-9B46-942F-586E31B61001}"/>
              </a:ext>
            </a:extLst>
          </p:cNvPr>
          <p:cNvSpPr txBox="1"/>
          <p:nvPr/>
        </p:nvSpPr>
        <p:spPr>
          <a:xfrm>
            <a:off x="2602676" y="6096001"/>
            <a:ext cx="413657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400" i="1" baseline="30000">
                <a:latin typeface="Arial"/>
                <a:ea typeface="MS PGothic"/>
                <a:cs typeface="Arial"/>
              </a:rPr>
              <a:t>2</a:t>
            </a:r>
            <a:r>
              <a:rPr lang="es-ES" sz="1400" i="1">
                <a:latin typeface="Arial"/>
                <a:ea typeface="MS PGothic"/>
                <a:cs typeface="Arial"/>
              </a:rPr>
              <a:t>Reyes-Muñoz et al., 2024</a:t>
            </a:r>
            <a:endParaRPr lang="es-ES" sz="1400" i="1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4C56CE0-C735-408F-1D18-05D51B3AFC4F}"/>
              </a:ext>
            </a:extLst>
          </p:cNvPr>
          <p:cNvSpPr txBox="1"/>
          <p:nvPr/>
        </p:nvSpPr>
        <p:spPr>
          <a:xfrm>
            <a:off x="5254831" y="6096488"/>
            <a:ext cx="425532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400" i="1" baseline="30000">
                <a:latin typeface="Arial"/>
                <a:ea typeface="MS PGothic"/>
                <a:cs typeface="Arial"/>
              </a:rPr>
              <a:t>3</a:t>
            </a:r>
            <a:r>
              <a:rPr lang="es-ES" sz="1400" i="1">
                <a:latin typeface="Arial"/>
                <a:ea typeface="MS PGothic"/>
                <a:cs typeface="Arial"/>
              </a:rPr>
              <a:t>Reyes-Muñoz et al., 2025</a:t>
            </a:r>
            <a:endParaRPr lang="es-ES" sz="1400" i="1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D92F1EC-383F-C6BD-1344-03A6A0307D6B}"/>
              </a:ext>
            </a:extLst>
          </p:cNvPr>
          <p:cNvSpPr txBox="1"/>
          <p:nvPr/>
        </p:nvSpPr>
        <p:spPr>
          <a:xfrm>
            <a:off x="396211" y="4563447"/>
            <a:ext cx="19059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>
                <a:solidFill>
                  <a:srgbClr val="053249"/>
                </a:solidFill>
                <a:latin typeface="Arial"/>
                <a:ea typeface="MS PGothic"/>
                <a:cs typeface="Arial"/>
              </a:rPr>
              <a:t>Eddy-</a:t>
            </a:r>
            <a:r>
              <a:rPr lang="es-ES" err="1">
                <a:solidFill>
                  <a:srgbClr val="053249"/>
                </a:solidFill>
                <a:latin typeface="Arial"/>
                <a:ea typeface="MS PGothic"/>
                <a:cs typeface="Arial"/>
              </a:rPr>
              <a:t>covariance</a:t>
            </a:r>
            <a:endParaRPr lang="es-ES" err="1">
              <a:solidFill>
                <a:srgbClr val="053249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10" name="Imagen 9" descr="Código QR&#10;&#10;El contenido generado por IA puede ser incorrecto.">
            <a:extLst>
              <a:ext uri="{FF2B5EF4-FFF2-40B4-BE49-F238E27FC236}">
                <a16:creationId xmlns:a16="http://schemas.microsoft.com/office/drawing/2014/main" id="{7889BB5D-2F84-F259-194B-5372BFF666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7728" y="3556000"/>
            <a:ext cx="1310640" cy="1270000"/>
          </a:xfrm>
          <a:prstGeom prst="rect">
            <a:avLst/>
          </a:prstGeom>
        </p:spPr>
      </p:pic>
      <p:pic>
        <p:nvPicPr>
          <p:cNvPr id="12" name="Imagen 11" descr="Código QR&#10;&#10;El contenido generado por IA puede ser incorrecto.">
            <a:extLst>
              <a:ext uri="{FF2B5EF4-FFF2-40B4-BE49-F238E27FC236}">
                <a16:creationId xmlns:a16="http://schemas.microsoft.com/office/drawing/2014/main" id="{A84295F3-BB12-F6C3-42E6-FDC5BDC86D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67503" y="4929633"/>
            <a:ext cx="1320800" cy="127000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B82BF2F6-0E15-6BB0-8ECC-3FF20B07C21F}"/>
              </a:ext>
            </a:extLst>
          </p:cNvPr>
          <p:cNvSpPr txBox="1"/>
          <p:nvPr/>
        </p:nvSpPr>
        <p:spPr>
          <a:xfrm>
            <a:off x="10759308" y="3060270"/>
            <a:ext cx="16357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 err="1">
                <a:solidFill>
                  <a:srgbClr val="8197A6"/>
                </a:solidFill>
                <a:latin typeface="Arial"/>
                <a:ea typeface="MS PGothic"/>
                <a:cs typeface="Arial"/>
              </a:rPr>
              <a:t>Workflow</a:t>
            </a:r>
            <a:r>
              <a:rPr lang="es-ES" dirty="0">
                <a:solidFill>
                  <a:srgbClr val="8197A6"/>
                </a:solidFill>
                <a:latin typeface="Arial"/>
                <a:ea typeface="MS PGothic"/>
                <a:cs typeface="Arial"/>
              </a:rPr>
              <a:t> </a:t>
            </a:r>
            <a:endParaRPr lang="es-ES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559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64E62-0055-690A-CD91-EF04D63C5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agen 110" descr="Mapa&#10;&#10;El contenido generado por IA puede ser incorrecto.">
            <a:extLst>
              <a:ext uri="{FF2B5EF4-FFF2-40B4-BE49-F238E27FC236}">
                <a16:creationId xmlns:a16="http://schemas.microsoft.com/office/drawing/2014/main" id="{84E10574-B6EC-3208-3AB4-1AF50FE44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8411" y="2728261"/>
            <a:ext cx="1795661" cy="122936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F52E641-9523-1C9B-0F3D-B4978ABD3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latin typeface="Arial"/>
                <a:cs typeface="Arial"/>
              </a:rPr>
              <a:t>Methods</a:t>
            </a:r>
            <a:r>
              <a:rPr lang="es-ES" dirty="0">
                <a:latin typeface="Arial"/>
                <a:cs typeface="Arial"/>
              </a:rPr>
              <a:t> - Gaussian </a:t>
            </a:r>
            <a:r>
              <a:rPr lang="es-ES" dirty="0" err="1">
                <a:latin typeface="Arial"/>
                <a:cs typeface="Arial"/>
              </a:rPr>
              <a:t>process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err="1">
                <a:latin typeface="Arial"/>
                <a:cs typeface="Arial"/>
              </a:rPr>
              <a:t>regression</a:t>
            </a:r>
            <a:endParaRPr lang="es-ES" dirty="0" err="1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01F354-F7DD-E5AF-D332-B1DF72209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14683" y="1875808"/>
            <a:ext cx="7961533" cy="5332775"/>
          </a:xfrm>
        </p:spPr>
        <p:txBody>
          <a:bodyPr/>
          <a:lstStyle/>
          <a:p>
            <a:pPr marL="1063920" lvl="1" indent="-284978">
              <a:buClr>
                <a:srgbClr val="75C8AE"/>
              </a:buClr>
              <a:buFont typeface="Courier New" panose="020B0604020202020204" pitchFamily="34" charset="0"/>
              <a:buChar char="o"/>
            </a:pPr>
            <a:endParaRPr lang="es-ES">
              <a:solidFill>
                <a:schemeClr val="tx1"/>
              </a:solidFill>
            </a:endParaRPr>
          </a:p>
          <a:p>
            <a:pPr marL="1063920" lvl="1" indent="-284978">
              <a:buClr>
                <a:srgbClr val="75C8AE"/>
              </a:buClr>
              <a:buFont typeface="Courier New" panose="020B0604020202020204" pitchFamily="34" charset="0"/>
              <a:buChar char="o"/>
            </a:pPr>
            <a:endParaRPr lang="es-ES"/>
          </a:p>
        </p:txBody>
      </p:sp>
      <p:graphicFrame>
        <p:nvGraphicFramePr>
          <p:cNvPr id="10" name="Marcador de contenido 2">
            <a:extLst>
              <a:ext uri="{FF2B5EF4-FFF2-40B4-BE49-F238E27FC236}">
                <a16:creationId xmlns:a16="http://schemas.microsoft.com/office/drawing/2014/main" id="{80F11022-BFAE-1A08-4D58-276A522BC6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810611"/>
              </p:ext>
            </p:extLst>
          </p:nvPr>
        </p:nvGraphicFramePr>
        <p:xfrm>
          <a:off x="215807" y="1082441"/>
          <a:ext cx="5546231" cy="3158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5" name="Imagen 24" descr="Gráfico, Histograma&#10;&#10;El contenido generado por IA puede ser incorrecto.">
            <a:extLst>
              <a:ext uri="{FF2B5EF4-FFF2-40B4-BE49-F238E27FC236}">
                <a16:creationId xmlns:a16="http://schemas.microsoft.com/office/drawing/2014/main" id="{C7FF89F0-802C-D335-5D67-7B1B2C6DDA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774" y="4354524"/>
            <a:ext cx="4435946" cy="1545402"/>
          </a:xfrm>
          <a:prstGeom prst="rect">
            <a:avLst/>
          </a:prstGeom>
        </p:spPr>
      </p:pic>
      <p:pic>
        <p:nvPicPr>
          <p:cNvPr id="34" name="Imagen 33" descr="Mapa&#10;&#10;El contenido generado por IA puede ser incorrecto.">
            <a:extLst>
              <a:ext uri="{FF2B5EF4-FFF2-40B4-BE49-F238E27FC236}">
                <a16:creationId xmlns:a16="http://schemas.microsoft.com/office/drawing/2014/main" id="{891159F3-056E-5BBE-3F74-9C488061C9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2281" y="1347853"/>
            <a:ext cx="1689594" cy="1095705"/>
          </a:xfrm>
          <a:prstGeom prst="rect">
            <a:avLst/>
          </a:prstGeom>
        </p:spPr>
      </p:pic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A23F48D0-7225-01B3-C3D8-EDA885CE7A84}"/>
              </a:ext>
            </a:extLst>
          </p:cNvPr>
          <p:cNvSpPr/>
          <p:nvPr/>
        </p:nvSpPr>
        <p:spPr>
          <a:xfrm>
            <a:off x="7395095" y="1764553"/>
            <a:ext cx="1079713" cy="14546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>
              <a:solidFill>
                <a:schemeClr val="tx1"/>
              </a:solidFill>
            </a:endParaRPr>
          </a:p>
          <a:p>
            <a:pPr algn="ctr"/>
            <a:endParaRPr lang="es-ES">
              <a:solidFill>
                <a:schemeClr val="tx1"/>
              </a:solidFill>
            </a:endParaRPr>
          </a:p>
          <a:p>
            <a:pPr algn="ctr"/>
            <a:r>
              <a:rPr lang="es-ES">
                <a:solidFill>
                  <a:schemeClr val="tx1"/>
                </a:solidFill>
              </a:rPr>
              <a:t>GPR </a:t>
            </a:r>
            <a:r>
              <a:rPr lang="es-ES" err="1">
                <a:solidFill>
                  <a:schemeClr val="tx1"/>
                </a:solidFill>
              </a:rPr>
              <a:t>model</a:t>
            </a:r>
            <a:endParaRPr lang="es-ES">
              <a:solidFill>
                <a:schemeClr val="tx1"/>
              </a:solidFill>
              <a:cs typeface="Arial"/>
            </a:endParaRP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0EBA352D-3097-66B4-3EC2-5E9B11FEDA31}"/>
              </a:ext>
            </a:extLst>
          </p:cNvPr>
          <p:cNvSpPr/>
          <p:nvPr/>
        </p:nvSpPr>
        <p:spPr>
          <a:xfrm>
            <a:off x="5451881" y="1084072"/>
            <a:ext cx="1584720" cy="13645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>
                <a:solidFill>
                  <a:schemeClr val="tx1"/>
                </a:solidFill>
              </a:rPr>
              <a:t>      S3, S5P </a:t>
            </a:r>
            <a:r>
              <a:rPr lang="es-ES" dirty="0" err="1">
                <a:solidFill>
                  <a:schemeClr val="tx1"/>
                </a:solidFill>
              </a:rPr>
              <a:t>products</a:t>
            </a:r>
            <a:endParaRPr lang="es-ES" dirty="0" err="1">
              <a:solidFill>
                <a:schemeClr val="tx1"/>
              </a:solidFill>
              <a:cs typeface="Arial"/>
            </a:endParaRP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408AD2EC-9ECB-5A74-FDE8-D37E4BDB50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60786" y="1091870"/>
            <a:ext cx="1182370" cy="565785"/>
          </a:xfrm>
          <a:prstGeom prst="rect">
            <a:avLst/>
          </a:prstGeom>
        </p:spPr>
      </p:pic>
      <p:sp>
        <p:nvSpPr>
          <p:cNvPr id="55" name="Flecha: a la derecha 54">
            <a:extLst>
              <a:ext uri="{FF2B5EF4-FFF2-40B4-BE49-F238E27FC236}">
                <a16:creationId xmlns:a16="http://schemas.microsoft.com/office/drawing/2014/main" id="{D1AFE8DA-BD50-ADFF-D07F-F2A6C5EEBD5B}"/>
              </a:ext>
            </a:extLst>
          </p:cNvPr>
          <p:cNvSpPr/>
          <p:nvPr/>
        </p:nvSpPr>
        <p:spPr>
          <a:xfrm>
            <a:off x="7046333" y="2271651"/>
            <a:ext cx="351458" cy="56960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  <p:sp>
        <p:nvSpPr>
          <p:cNvPr id="57" name="Rectángulo: esquinas redondeadas 56">
            <a:extLst>
              <a:ext uri="{FF2B5EF4-FFF2-40B4-BE49-F238E27FC236}">
                <a16:creationId xmlns:a16="http://schemas.microsoft.com/office/drawing/2014/main" id="{77540B68-15BB-733C-EDBC-1D8DE8816BDF}"/>
              </a:ext>
            </a:extLst>
          </p:cNvPr>
          <p:cNvSpPr/>
          <p:nvPr/>
        </p:nvSpPr>
        <p:spPr>
          <a:xfrm>
            <a:off x="5863826" y="2748845"/>
            <a:ext cx="1200385" cy="9369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err="1">
                <a:solidFill>
                  <a:schemeClr val="tx1"/>
                </a:solidFill>
              </a:rPr>
              <a:t>Meteo</a:t>
            </a:r>
            <a:r>
              <a:rPr lang="es-ES">
                <a:solidFill>
                  <a:schemeClr val="tx1"/>
                </a:solidFill>
              </a:rPr>
              <a:t> data</a:t>
            </a:r>
            <a:endParaRPr lang="es-ES">
              <a:solidFill>
                <a:schemeClr val="tx1"/>
              </a:solidFill>
              <a:cs typeface="Arial"/>
            </a:endParaRPr>
          </a:p>
        </p:txBody>
      </p:sp>
      <p:sp>
        <p:nvSpPr>
          <p:cNvPr id="59" name="Flecha: a la derecha 58">
            <a:extLst>
              <a:ext uri="{FF2B5EF4-FFF2-40B4-BE49-F238E27FC236}">
                <a16:creationId xmlns:a16="http://schemas.microsoft.com/office/drawing/2014/main" id="{3D3B340F-6763-76B1-CBD1-C92087E9DB6C}"/>
              </a:ext>
            </a:extLst>
          </p:cNvPr>
          <p:cNvSpPr/>
          <p:nvPr/>
        </p:nvSpPr>
        <p:spPr>
          <a:xfrm>
            <a:off x="8585014" y="2273420"/>
            <a:ext cx="962939" cy="57901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  <p:sp>
        <p:nvSpPr>
          <p:cNvPr id="112" name="CuadroTexto 111">
            <a:extLst>
              <a:ext uri="{FF2B5EF4-FFF2-40B4-BE49-F238E27FC236}">
                <a16:creationId xmlns:a16="http://schemas.microsoft.com/office/drawing/2014/main" id="{431B5981-0E67-4D2A-6375-2F4A09DC47D8}"/>
              </a:ext>
            </a:extLst>
          </p:cNvPr>
          <p:cNvSpPr txBox="1"/>
          <p:nvPr/>
        </p:nvSpPr>
        <p:spPr>
          <a:xfrm>
            <a:off x="9866097" y="968211"/>
            <a:ext cx="26720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 err="1">
                <a:latin typeface="Arial"/>
                <a:ea typeface="MS PGothic"/>
                <a:cs typeface="Arial"/>
              </a:rPr>
              <a:t>Model</a:t>
            </a:r>
            <a:r>
              <a:rPr lang="es-ES" dirty="0">
                <a:latin typeface="Arial"/>
                <a:ea typeface="MS PGothic"/>
                <a:cs typeface="Arial"/>
              </a:rPr>
              <a:t> </a:t>
            </a:r>
            <a:r>
              <a:rPr lang="es-ES" dirty="0" err="1">
                <a:latin typeface="Arial"/>
                <a:ea typeface="MS PGothic"/>
                <a:cs typeface="Arial"/>
              </a:rPr>
              <a:t>estimates</a:t>
            </a:r>
            <a:endParaRPr lang="es-ES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13" name="CuadroTexto 112">
            <a:extLst>
              <a:ext uri="{FF2B5EF4-FFF2-40B4-BE49-F238E27FC236}">
                <a16:creationId xmlns:a16="http://schemas.microsoft.com/office/drawing/2014/main" id="{4F403656-8130-7DA5-3098-B815651FDCE2}"/>
              </a:ext>
            </a:extLst>
          </p:cNvPr>
          <p:cNvSpPr txBox="1"/>
          <p:nvPr/>
        </p:nvSpPr>
        <p:spPr>
          <a:xfrm>
            <a:off x="9700307" y="2371418"/>
            <a:ext cx="26720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 err="1">
                <a:latin typeface="Arial"/>
                <a:ea typeface="MS PGothic"/>
                <a:cs typeface="Arial"/>
              </a:rPr>
              <a:t>Model</a:t>
            </a:r>
            <a:r>
              <a:rPr lang="es-ES" dirty="0">
                <a:latin typeface="Arial"/>
                <a:ea typeface="MS PGothic"/>
                <a:cs typeface="Arial"/>
              </a:rPr>
              <a:t> </a:t>
            </a:r>
            <a:r>
              <a:rPr lang="es-ES" dirty="0" err="1">
                <a:latin typeface="Arial"/>
                <a:ea typeface="MS PGothic"/>
                <a:cs typeface="Arial"/>
              </a:rPr>
              <a:t>uncertainties</a:t>
            </a:r>
            <a:endParaRPr lang="es-ES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13" name="Imagen 12" descr="Gráfico, Gráfico de líneas&#10;&#10;El contenido generado por IA puede ser incorrecto.">
            <a:extLst>
              <a:ext uri="{FF2B5EF4-FFF2-40B4-BE49-F238E27FC236}">
                <a16:creationId xmlns:a16="http://schemas.microsoft.com/office/drawing/2014/main" id="{16E7DA5F-DD12-B45C-A868-7E3987E2B4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73479" y="1838325"/>
            <a:ext cx="923338" cy="660165"/>
          </a:xfrm>
          <a:prstGeom prst="rect">
            <a:avLst/>
          </a:prstGeom>
        </p:spPr>
      </p:pic>
      <p:pic>
        <p:nvPicPr>
          <p:cNvPr id="21" name="Imagen 20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2653E6BF-B421-76D1-7A30-94BBAB912F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3802" y="1150234"/>
            <a:ext cx="452501" cy="460541"/>
          </a:xfrm>
          <a:prstGeom prst="rect">
            <a:avLst/>
          </a:prstGeom>
        </p:spPr>
      </p:pic>
      <p:pic>
        <p:nvPicPr>
          <p:cNvPr id="14" name="Imagen 13" descr="Google earth engine - free Icon PNG, SVG">
            <a:extLst>
              <a:ext uri="{FF2B5EF4-FFF2-40B4-BE49-F238E27FC236}">
                <a16:creationId xmlns:a16="http://schemas.microsoft.com/office/drawing/2014/main" id="{2EFCC69C-D65A-E3DF-B650-09280C438F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86375" y="1404526"/>
            <a:ext cx="795397" cy="737541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4F09DE4-A372-9340-EAB4-2D37CBCF360C}"/>
              </a:ext>
            </a:extLst>
          </p:cNvPr>
          <p:cNvSpPr txBox="1"/>
          <p:nvPr/>
        </p:nvSpPr>
        <p:spPr>
          <a:xfrm>
            <a:off x="8479461" y="2751479"/>
            <a:ext cx="154582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 err="1">
                <a:latin typeface="Arial"/>
                <a:ea typeface="MS PGothic"/>
                <a:cs typeface="Arial"/>
              </a:rPr>
              <a:t>Large</a:t>
            </a:r>
            <a:r>
              <a:rPr lang="es-ES" dirty="0">
                <a:latin typeface="Arial"/>
                <a:ea typeface="MS PGothic"/>
                <a:cs typeface="Arial"/>
              </a:rPr>
              <a:t> </a:t>
            </a:r>
            <a:r>
              <a:rPr lang="es-ES" dirty="0" err="1">
                <a:latin typeface="Arial"/>
                <a:ea typeface="MS PGothic"/>
                <a:cs typeface="Arial"/>
              </a:rPr>
              <a:t>scale</a:t>
            </a:r>
            <a:r>
              <a:rPr lang="es-ES" dirty="0">
                <a:latin typeface="Arial"/>
                <a:ea typeface="MS PGothic"/>
                <a:cs typeface="Arial"/>
              </a:rPr>
              <a:t> </a:t>
            </a:r>
            <a:r>
              <a:rPr lang="es-ES" dirty="0" err="1">
                <a:latin typeface="Arial"/>
                <a:ea typeface="MS PGothic"/>
                <a:cs typeface="Arial"/>
              </a:rPr>
              <a:t>processing</a:t>
            </a:r>
            <a:endParaRPr lang="es-ES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D90051C-0377-FAC0-7AA4-35FB472BA04D}"/>
              </a:ext>
            </a:extLst>
          </p:cNvPr>
          <p:cNvSpPr txBox="1"/>
          <p:nvPr/>
        </p:nvSpPr>
        <p:spPr>
          <a:xfrm>
            <a:off x="5765613" y="4052710"/>
            <a:ext cx="6298821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arenR"/>
            </a:pPr>
            <a:r>
              <a:rPr lang="es-ES" b="1" dirty="0">
                <a:latin typeface="Arial"/>
                <a:ea typeface="MS PGothic"/>
                <a:cs typeface="Arial"/>
              </a:rPr>
              <a:t>SCOPE-GPR-GPP</a:t>
            </a:r>
            <a:r>
              <a:rPr lang="es-ES" dirty="0">
                <a:latin typeface="Arial"/>
                <a:ea typeface="MS PGothic"/>
                <a:cs typeface="Arial"/>
              </a:rPr>
              <a:t>: Global time series 2019, 8-days </a:t>
            </a:r>
            <a:r>
              <a:rPr lang="es-ES" dirty="0" err="1">
                <a:latin typeface="Arial"/>
                <a:ea typeface="MS PGothic"/>
                <a:cs typeface="Arial"/>
              </a:rPr>
              <a:t>steps</a:t>
            </a:r>
            <a:r>
              <a:rPr lang="es-ES" dirty="0">
                <a:latin typeface="Arial"/>
                <a:ea typeface="MS PGothic"/>
                <a:cs typeface="Arial"/>
              </a:rPr>
              <a:t>. </a:t>
            </a:r>
            <a:r>
              <a:rPr lang="es-ES" dirty="0" err="1">
                <a:latin typeface="Arial"/>
                <a:ea typeface="MS PGothic"/>
                <a:cs typeface="Arial"/>
              </a:rPr>
              <a:t>Driven</a:t>
            </a:r>
            <a:r>
              <a:rPr lang="es-ES" dirty="0">
                <a:latin typeface="Arial"/>
                <a:ea typeface="MS PGothic"/>
                <a:cs typeface="Arial"/>
              </a:rPr>
              <a:t> </a:t>
            </a:r>
            <a:r>
              <a:rPr lang="es-ES" dirty="0" err="1">
                <a:latin typeface="Arial"/>
                <a:ea typeface="MS PGothic"/>
                <a:cs typeface="Arial"/>
              </a:rPr>
              <a:t>by</a:t>
            </a:r>
            <a:r>
              <a:rPr lang="es-ES" dirty="0">
                <a:latin typeface="Arial"/>
                <a:ea typeface="MS PGothic"/>
                <a:cs typeface="Arial"/>
              </a:rPr>
              <a:t> TROPOSIF, S3-derived </a:t>
            </a:r>
            <a:r>
              <a:rPr lang="es-ES" dirty="0" err="1">
                <a:latin typeface="Arial"/>
                <a:ea typeface="MS PGothic"/>
                <a:cs typeface="Arial"/>
              </a:rPr>
              <a:t>vegetation</a:t>
            </a:r>
            <a:r>
              <a:rPr lang="es-ES" dirty="0">
                <a:latin typeface="Arial"/>
                <a:ea typeface="MS PGothic"/>
                <a:cs typeface="Arial"/>
              </a:rPr>
              <a:t> </a:t>
            </a:r>
            <a:r>
              <a:rPr lang="es-ES" dirty="0" err="1">
                <a:latin typeface="Arial"/>
                <a:ea typeface="MS PGothic"/>
                <a:cs typeface="Arial"/>
              </a:rPr>
              <a:t>products</a:t>
            </a:r>
            <a:r>
              <a:rPr lang="es-ES" dirty="0">
                <a:latin typeface="Arial"/>
                <a:ea typeface="MS PGothic"/>
                <a:cs typeface="Arial"/>
              </a:rPr>
              <a:t> and ERA5-Land (3 variables)</a:t>
            </a:r>
          </a:p>
          <a:p>
            <a:endParaRPr lang="es-ES">
              <a:latin typeface="Arial"/>
              <a:ea typeface="MS PGothic"/>
              <a:cs typeface="Arial"/>
            </a:endParaRPr>
          </a:p>
          <a:p>
            <a:r>
              <a:rPr lang="es-ES" dirty="0">
                <a:latin typeface="Arial"/>
                <a:ea typeface="MS PGothic"/>
                <a:cs typeface="Arial"/>
              </a:rPr>
              <a:t>2)  </a:t>
            </a:r>
            <a:r>
              <a:rPr lang="es-ES" b="1" dirty="0">
                <a:latin typeface="Arial"/>
                <a:ea typeface="MS PGothic"/>
                <a:cs typeface="Arial"/>
              </a:rPr>
              <a:t>EC-GPR-GPP</a:t>
            </a:r>
            <a:r>
              <a:rPr lang="es-ES" dirty="0">
                <a:latin typeface="Arial"/>
                <a:ea typeface="MS PGothic"/>
                <a:cs typeface="Arial"/>
              </a:rPr>
              <a:t>: Global time series 2004-2023, 8 </a:t>
            </a:r>
            <a:r>
              <a:rPr lang="es-ES" dirty="0" err="1">
                <a:latin typeface="Arial"/>
                <a:ea typeface="MS PGothic"/>
                <a:cs typeface="Arial"/>
              </a:rPr>
              <a:t>days</a:t>
            </a:r>
            <a:r>
              <a:rPr lang="es-ES" dirty="0">
                <a:latin typeface="Arial"/>
                <a:ea typeface="MS PGothic"/>
                <a:cs typeface="Arial"/>
              </a:rPr>
              <a:t>     </a:t>
            </a:r>
            <a:r>
              <a:rPr lang="es-ES" dirty="0" err="1">
                <a:latin typeface="Arial"/>
                <a:ea typeface="MS PGothic"/>
                <a:cs typeface="Arial"/>
              </a:rPr>
              <a:t>steps</a:t>
            </a:r>
            <a:r>
              <a:rPr lang="es-ES" dirty="0">
                <a:latin typeface="Arial"/>
                <a:ea typeface="MS PGothic"/>
                <a:cs typeface="Arial"/>
              </a:rPr>
              <a:t>. </a:t>
            </a:r>
            <a:r>
              <a:rPr lang="es-ES" dirty="0" err="1">
                <a:latin typeface="Arial"/>
                <a:ea typeface="MS PGothic"/>
                <a:cs typeface="Arial"/>
              </a:rPr>
              <a:t>Driven</a:t>
            </a:r>
            <a:r>
              <a:rPr lang="es-ES" dirty="0">
                <a:latin typeface="Arial"/>
                <a:ea typeface="MS PGothic"/>
                <a:cs typeface="Arial"/>
              </a:rPr>
              <a:t> </a:t>
            </a:r>
            <a:r>
              <a:rPr lang="es-ES" dirty="0" err="1">
                <a:latin typeface="Arial"/>
                <a:ea typeface="MS PGothic"/>
                <a:cs typeface="Arial"/>
              </a:rPr>
              <a:t>by</a:t>
            </a:r>
            <a:r>
              <a:rPr lang="es-ES" dirty="0">
                <a:latin typeface="Arial"/>
                <a:ea typeface="MS PGothic"/>
                <a:cs typeface="Arial"/>
              </a:rPr>
              <a:t> LAI and ERA5-Land (9 variables)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FCAFF79-8155-FFE0-EDCB-9E4F7DD14C50}"/>
              </a:ext>
            </a:extLst>
          </p:cNvPr>
          <p:cNvSpPr txBox="1"/>
          <p:nvPr/>
        </p:nvSpPr>
        <p:spPr>
          <a:xfrm>
            <a:off x="217123" y="5894681"/>
            <a:ext cx="1144956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400" dirty="0">
                <a:latin typeface="Verdana"/>
                <a:ea typeface="Verdana"/>
                <a:cs typeface="Arial"/>
              </a:rPr>
              <a:t>Reyes-Muñoz, Pablo, et al. "</a:t>
            </a:r>
            <a:r>
              <a:rPr lang="es-ES" sz="1400" dirty="0" err="1">
                <a:latin typeface="Verdana"/>
                <a:ea typeface="Verdana"/>
                <a:cs typeface="Arial"/>
              </a:rPr>
              <a:t>Inferring</a:t>
            </a:r>
            <a:r>
              <a:rPr lang="es-ES" sz="1400" dirty="0">
                <a:latin typeface="Verdana"/>
                <a:ea typeface="Verdana"/>
                <a:cs typeface="Arial"/>
              </a:rPr>
              <a:t> global </a:t>
            </a:r>
            <a:r>
              <a:rPr lang="es-ES" sz="1400" dirty="0" err="1">
                <a:latin typeface="Verdana"/>
                <a:ea typeface="Verdana"/>
                <a:cs typeface="Arial"/>
              </a:rPr>
              <a:t>terrestrial</a:t>
            </a:r>
            <a:r>
              <a:rPr lang="es-ES" sz="1400" dirty="0">
                <a:latin typeface="Verdana"/>
                <a:ea typeface="Verdana"/>
                <a:cs typeface="Arial"/>
              </a:rPr>
              <a:t> </a:t>
            </a:r>
            <a:r>
              <a:rPr lang="es-ES" sz="1400" dirty="0" err="1">
                <a:latin typeface="Verdana"/>
                <a:ea typeface="Verdana"/>
                <a:cs typeface="Arial"/>
              </a:rPr>
              <a:t>carbon</a:t>
            </a:r>
            <a:r>
              <a:rPr lang="es-ES" sz="1400" dirty="0">
                <a:latin typeface="Verdana"/>
                <a:ea typeface="Verdana"/>
                <a:cs typeface="Arial"/>
              </a:rPr>
              <a:t> </a:t>
            </a:r>
            <a:r>
              <a:rPr lang="es-ES" sz="1400" dirty="0" err="1">
                <a:latin typeface="Verdana"/>
                <a:ea typeface="Verdana"/>
                <a:cs typeface="Arial"/>
              </a:rPr>
              <a:t>fluxes</a:t>
            </a:r>
            <a:r>
              <a:rPr lang="es-ES" sz="1400" dirty="0">
                <a:latin typeface="Verdana"/>
                <a:ea typeface="Verdana"/>
                <a:cs typeface="Arial"/>
              </a:rPr>
              <a:t> </a:t>
            </a:r>
            <a:r>
              <a:rPr lang="es-ES" sz="1400" dirty="0" err="1">
                <a:latin typeface="Verdana"/>
                <a:ea typeface="Verdana"/>
                <a:cs typeface="Arial"/>
              </a:rPr>
              <a:t>from</a:t>
            </a:r>
            <a:r>
              <a:rPr lang="es-ES" sz="1400" dirty="0">
                <a:latin typeface="Verdana"/>
                <a:ea typeface="Verdana"/>
                <a:cs typeface="Arial"/>
              </a:rPr>
              <a:t> </a:t>
            </a:r>
            <a:r>
              <a:rPr lang="es-ES" sz="1400" dirty="0" err="1">
                <a:latin typeface="Verdana"/>
                <a:ea typeface="Verdana"/>
                <a:cs typeface="Arial"/>
              </a:rPr>
              <a:t>the</a:t>
            </a:r>
            <a:r>
              <a:rPr lang="es-ES" sz="1400" dirty="0">
                <a:latin typeface="Verdana"/>
                <a:ea typeface="Verdana"/>
                <a:cs typeface="Arial"/>
              </a:rPr>
              <a:t> </a:t>
            </a:r>
            <a:r>
              <a:rPr lang="es-ES" sz="1400" dirty="0" err="1">
                <a:latin typeface="Verdana"/>
                <a:ea typeface="Verdana"/>
                <a:cs typeface="Arial"/>
              </a:rPr>
              <a:t>synergy</a:t>
            </a:r>
            <a:r>
              <a:rPr lang="es-ES" sz="1400" dirty="0">
                <a:latin typeface="Verdana"/>
                <a:ea typeface="Verdana"/>
                <a:cs typeface="Arial"/>
              </a:rPr>
              <a:t> </a:t>
            </a:r>
            <a:r>
              <a:rPr lang="es-ES" sz="1400" dirty="0" err="1">
                <a:latin typeface="Verdana"/>
                <a:ea typeface="Verdana"/>
                <a:cs typeface="Arial"/>
              </a:rPr>
              <a:t>of</a:t>
            </a:r>
            <a:r>
              <a:rPr lang="es-ES" sz="1400" dirty="0">
                <a:latin typeface="Verdana"/>
                <a:ea typeface="Verdana"/>
                <a:cs typeface="Arial"/>
              </a:rPr>
              <a:t> </a:t>
            </a:r>
            <a:r>
              <a:rPr lang="es-ES" sz="1400" dirty="0" err="1">
                <a:latin typeface="Verdana"/>
                <a:ea typeface="Verdana"/>
                <a:cs typeface="Arial"/>
              </a:rPr>
              <a:t>Sentinel</a:t>
            </a:r>
            <a:r>
              <a:rPr lang="es-ES" sz="1400" dirty="0">
                <a:latin typeface="Verdana"/>
                <a:ea typeface="Verdana"/>
                <a:cs typeface="Arial"/>
              </a:rPr>
              <a:t> 3 &amp; 5P </a:t>
            </a:r>
            <a:r>
              <a:rPr lang="es-ES" sz="1400" dirty="0" err="1">
                <a:latin typeface="Verdana"/>
                <a:ea typeface="Verdana"/>
                <a:cs typeface="Arial"/>
              </a:rPr>
              <a:t>with</a:t>
            </a:r>
            <a:r>
              <a:rPr lang="es-ES" sz="1400" dirty="0">
                <a:latin typeface="Verdana"/>
                <a:ea typeface="Verdana"/>
                <a:cs typeface="Arial"/>
              </a:rPr>
              <a:t> Gaussian </a:t>
            </a:r>
            <a:r>
              <a:rPr lang="es-ES" sz="1400" dirty="0" err="1">
                <a:latin typeface="Verdana"/>
                <a:ea typeface="Verdana"/>
                <a:cs typeface="Arial"/>
              </a:rPr>
              <a:t>process</a:t>
            </a:r>
            <a:r>
              <a:rPr lang="es-ES" sz="1400" dirty="0">
                <a:latin typeface="Verdana"/>
                <a:ea typeface="Verdana"/>
                <a:cs typeface="Arial"/>
              </a:rPr>
              <a:t> </a:t>
            </a:r>
            <a:r>
              <a:rPr lang="es-ES" sz="1400" dirty="0" err="1">
                <a:latin typeface="Verdana"/>
                <a:ea typeface="Verdana"/>
                <a:cs typeface="Arial"/>
              </a:rPr>
              <a:t>hybrid</a:t>
            </a:r>
            <a:r>
              <a:rPr lang="es-ES" sz="1400" dirty="0">
                <a:latin typeface="Verdana"/>
                <a:ea typeface="Verdana"/>
                <a:cs typeface="Arial"/>
              </a:rPr>
              <a:t> </a:t>
            </a:r>
            <a:r>
              <a:rPr lang="es-ES" sz="1400" dirty="0" err="1">
                <a:latin typeface="Verdana"/>
                <a:ea typeface="Verdana"/>
                <a:cs typeface="Arial"/>
              </a:rPr>
              <a:t>models</a:t>
            </a:r>
            <a:r>
              <a:rPr lang="es-ES" sz="1400" dirty="0">
                <a:latin typeface="Verdana"/>
                <a:ea typeface="Verdana"/>
                <a:cs typeface="Arial"/>
              </a:rPr>
              <a:t>." </a:t>
            </a:r>
            <a:r>
              <a:rPr lang="es-ES" sz="1400" i="1" dirty="0">
                <a:latin typeface="Verdana"/>
                <a:ea typeface="Verdana"/>
                <a:cs typeface="Arial"/>
              </a:rPr>
              <a:t>Remote </a:t>
            </a:r>
            <a:r>
              <a:rPr lang="es-ES" sz="1400" i="1" dirty="0" err="1">
                <a:latin typeface="Verdana"/>
                <a:ea typeface="Verdana"/>
                <a:cs typeface="Arial"/>
              </a:rPr>
              <a:t>Sensing</a:t>
            </a:r>
            <a:r>
              <a:rPr lang="es-ES" sz="1400" i="1" dirty="0">
                <a:latin typeface="Verdana"/>
                <a:ea typeface="Verdana"/>
                <a:cs typeface="Arial"/>
              </a:rPr>
              <a:t> </a:t>
            </a:r>
            <a:r>
              <a:rPr lang="es-ES" sz="1400" i="1" dirty="0" err="1">
                <a:latin typeface="Verdana"/>
                <a:ea typeface="Verdana"/>
                <a:cs typeface="Arial"/>
              </a:rPr>
              <a:t>of</a:t>
            </a:r>
            <a:r>
              <a:rPr lang="es-ES" sz="1400" i="1" dirty="0">
                <a:latin typeface="Verdana"/>
                <a:ea typeface="Verdana"/>
                <a:cs typeface="Arial"/>
              </a:rPr>
              <a:t> </a:t>
            </a:r>
            <a:r>
              <a:rPr lang="es-ES" sz="1400" i="1" dirty="0" err="1">
                <a:latin typeface="Verdana"/>
                <a:ea typeface="Verdana"/>
                <a:cs typeface="Arial"/>
              </a:rPr>
              <a:t>Environment</a:t>
            </a:r>
            <a:r>
              <a:rPr lang="es-ES" sz="1400" dirty="0">
                <a:latin typeface="Verdana"/>
                <a:ea typeface="Verdana"/>
                <a:cs typeface="Arial"/>
              </a:rPr>
              <a:t> </a:t>
            </a:r>
            <a:endParaRPr lang="es-ES" sz="1400" dirty="0">
              <a:ea typeface="Verdana"/>
              <a:cs typeface="Arial"/>
            </a:endParaRPr>
          </a:p>
        </p:txBody>
      </p:sp>
      <p:pic>
        <p:nvPicPr>
          <p:cNvPr id="22" name="Imagen 21" descr="Imagen que contiene objeto, reloj&#10;&#10;El contenido generado por IA puede ser incorrecto.">
            <a:extLst>
              <a:ext uri="{FF2B5EF4-FFF2-40B4-BE49-F238E27FC236}">
                <a16:creationId xmlns:a16="http://schemas.microsoft.com/office/drawing/2014/main" id="{E694F65B-CD79-B2E2-66BD-95151D89BA5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49599" y="1941615"/>
            <a:ext cx="728725" cy="43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0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47EAB-C550-38C9-3EFE-2267D52E9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1995B9-B328-7BA2-E36A-1926A6A4B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err="1">
                <a:latin typeface="Arial"/>
                <a:cs typeface="Arial"/>
              </a:rPr>
              <a:t>Results</a:t>
            </a:r>
            <a:r>
              <a:rPr lang="es-ES">
                <a:latin typeface="Arial"/>
                <a:cs typeface="Arial"/>
              </a:rPr>
              <a:t> – </a:t>
            </a:r>
            <a:r>
              <a:rPr lang="es-ES" err="1">
                <a:latin typeface="Arial"/>
                <a:cs typeface="Arial"/>
              </a:rPr>
              <a:t>Intercomparing</a:t>
            </a:r>
            <a:r>
              <a:rPr lang="es-ES">
                <a:latin typeface="Arial"/>
                <a:cs typeface="Arial"/>
              </a:rPr>
              <a:t> GPP </a:t>
            </a:r>
            <a:r>
              <a:rPr lang="es-ES" err="1">
                <a:latin typeface="Arial"/>
                <a:cs typeface="Arial"/>
              </a:rPr>
              <a:t>products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215089-372C-C568-B72F-2C6C4C6A4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GPR-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based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GPP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products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:</a:t>
            </a:r>
          </a:p>
          <a:p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 - 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SCOPE-GPR-GPP</a:t>
            </a:r>
            <a:r>
              <a:rPr lang="es-ES" sz="1750" baseline="3000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1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-&gt; A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hybrid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physically-informed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model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trained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with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GPR.</a:t>
            </a:r>
            <a:endParaRPr lang="es-ES" sz="1750" dirty="0">
              <a:solidFill>
                <a:schemeClr val="tx1"/>
              </a:solidFill>
            </a:endParaRPr>
          </a:p>
          <a:p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 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It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includes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8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predictors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-&gt; 5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vegetation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products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(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with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SIF)</a:t>
            </a:r>
            <a:endParaRPr lang="es-ES" sz="1750">
              <a:solidFill>
                <a:schemeClr val="tx1"/>
              </a:solidFill>
            </a:endParaRPr>
          </a:p>
          <a:p>
            <a:endParaRPr lang="es-ES">
              <a:solidFill>
                <a:schemeClr val="tx1"/>
              </a:solidFill>
            </a:endParaRPr>
          </a:p>
        </p:txBody>
      </p:sp>
      <p:pic>
        <p:nvPicPr>
          <p:cNvPr id="7" name="Imagen 6" descr="Gráfico, Gráfico radial&#10;&#10;El contenido generado por IA puede ser incorrecto.">
            <a:extLst>
              <a:ext uri="{FF2B5EF4-FFF2-40B4-BE49-F238E27FC236}">
                <a16:creationId xmlns:a16="http://schemas.microsoft.com/office/drawing/2014/main" id="{50574EB6-3EE8-5123-0105-FE3D2F896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30" y="2850238"/>
            <a:ext cx="3141426" cy="2971840"/>
          </a:xfrm>
          <a:prstGeom prst="rect">
            <a:avLst/>
          </a:prstGeom>
        </p:spPr>
      </p:pic>
      <p:sp>
        <p:nvSpPr>
          <p:cNvPr id="8" name="CuadroTexto 19">
            <a:extLst>
              <a:ext uri="{FF2B5EF4-FFF2-40B4-BE49-F238E27FC236}">
                <a16:creationId xmlns:a16="http://schemas.microsoft.com/office/drawing/2014/main" id="{AC593A5D-F8C9-B21C-F9DF-AF9CA8D874E8}"/>
              </a:ext>
            </a:extLst>
          </p:cNvPr>
          <p:cNvSpPr txBox="1"/>
          <p:nvPr/>
        </p:nvSpPr>
        <p:spPr>
          <a:xfrm>
            <a:off x="5022266" y="2260027"/>
            <a:ext cx="1671829" cy="368325"/>
          </a:xfrm>
          <a:prstGeom prst="rect">
            <a:avLst/>
          </a:prstGeom>
          <a:noFill/>
        </p:spPr>
        <p:txBody>
          <a:bodyPr rot="0" spcFirstLastPara="0" vert="horz" wrap="square" lIns="91191" tIns="45595" rIns="91191" bIns="45595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795" b="1" err="1"/>
              <a:t>Estimates</a:t>
            </a:r>
            <a:endParaRPr lang="es-ES" sz="1795" b="1"/>
          </a:p>
        </p:txBody>
      </p:sp>
      <p:sp>
        <p:nvSpPr>
          <p:cNvPr id="9" name="CuadroTexto 20">
            <a:extLst>
              <a:ext uri="{FF2B5EF4-FFF2-40B4-BE49-F238E27FC236}">
                <a16:creationId xmlns:a16="http://schemas.microsoft.com/office/drawing/2014/main" id="{22639AE2-8B97-DB3F-AA8D-07981E48F533}"/>
              </a:ext>
            </a:extLst>
          </p:cNvPr>
          <p:cNvSpPr txBox="1"/>
          <p:nvPr/>
        </p:nvSpPr>
        <p:spPr>
          <a:xfrm>
            <a:off x="8312973" y="2259899"/>
            <a:ext cx="1671829" cy="368325"/>
          </a:xfrm>
          <a:prstGeom prst="rect">
            <a:avLst/>
          </a:prstGeom>
          <a:noFill/>
        </p:spPr>
        <p:txBody>
          <a:bodyPr rot="0" spcFirstLastPara="0" vert="horz" wrap="square" lIns="91191" tIns="45595" rIns="91191" bIns="45595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795" b="1" err="1"/>
              <a:t>Uncertainties</a:t>
            </a:r>
            <a:endParaRPr lang="es-ES" sz="1795" b="1"/>
          </a:p>
        </p:txBody>
      </p:sp>
      <p:sp>
        <p:nvSpPr>
          <p:cNvPr id="10" name="CuadroTexto 21">
            <a:extLst>
              <a:ext uri="{FF2B5EF4-FFF2-40B4-BE49-F238E27FC236}">
                <a16:creationId xmlns:a16="http://schemas.microsoft.com/office/drawing/2014/main" id="{4B2FE448-AC53-3FFE-528D-A83C0CDFD814}"/>
              </a:ext>
            </a:extLst>
          </p:cNvPr>
          <p:cNvSpPr txBox="1"/>
          <p:nvPr/>
        </p:nvSpPr>
        <p:spPr>
          <a:xfrm>
            <a:off x="6004940" y="2559457"/>
            <a:ext cx="3450252" cy="368325"/>
          </a:xfrm>
          <a:prstGeom prst="rect">
            <a:avLst/>
          </a:prstGeom>
          <a:noFill/>
        </p:spPr>
        <p:txBody>
          <a:bodyPr rot="0" spcFirstLastPara="0" vert="horz" wrap="square" lIns="91191" tIns="45595" rIns="91191" bIns="45595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795" err="1"/>
              <a:t>Yearly</a:t>
            </a:r>
            <a:r>
              <a:rPr lang="es-ES" sz="1795"/>
              <a:t> GPP </a:t>
            </a:r>
            <a:r>
              <a:rPr lang="es-ES" sz="1496"/>
              <a:t>(g C ·m</a:t>
            </a:r>
            <a:r>
              <a:rPr lang="es-ES" sz="1496" baseline="30000"/>
              <a:t>-2 </a:t>
            </a:r>
            <a:r>
              <a:rPr lang="es-ES" sz="1496"/>
              <a:t>·</a:t>
            </a:r>
            <a:r>
              <a:rPr lang="es-ES" sz="1496" baseline="30000"/>
              <a:t> </a:t>
            </a:r>
            <a:r>
              <a:rPr lang="es-ES" sz="1496"/>
              <a:t>year</a:t>
            </a:r>
            <a:r>
              <a:rPr lang="es-ES" sz="1496" baseline="30000"/>
              <a:t>-1</a:t>
            </a:r>
            <a:r>
              <a:rPr lang="es-ES" sz="1496"/>
              <a:t>) 2019</a:t>
            </a:r>
          </a:p>
        </p:txBody>
      </p:sp>
      <p:pic>
        <p:nvPicPr>
          <p:cNvPr id="11" name="Imagen 10" descr="Diagrama&#10;&#10;El contenido generado por IA puede ser incorrecto.">
            <a:extLst>
              <a:ext uri="{FF2B5EF4-FFF2-40B4-BE49-F238E27FC236}">
                <a16:creationId xmlns:a16="http://schemas.microsoft.com/office/drawing/2014/main" id="{16A7F689-EFE1-DCB4-F71D-AA106B6D2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386" y="2926699"/>
            <a:ext cx="8275888" cy="282356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9897649-1388-8CE5-18CB-9D321B02CB06}"/>
              </a:ext>
            </a:extLst>
          </p:cNvPr>
          <p:cNvSpPr txBox="1"/>
          <p:nvPr/>
        </p:nvSpPr>
        <p:spPr>
          <a:xfrm>
            <a:off x="217714" y="2266207"/>
            <a:ext cx="452251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 dirty="0">
                <a:solidFill>
                  <a:srgbClr val="053249"/>
                </a:solidFill>
                <a:latin typeface="Arial"/>
                <a:ea typeface="MS PGothic"/>
                <a:cs typeface="Arial"/>
              </a:rPr>
              <a:t>SCOPE-GPR – band ranking </a:t>
            </a:r>
            <a:r>
              <a:rPr lang="es-ES" b="1" dirty="0" err="1">
                <a:solidFill>
                  <a:srgbClr val="053249"/>
                </a:solidFill>
                <a:latin typeface="Arial"/>
                <a:ea typeface="MS PGothic"/>
                <a:cs typeface="Arial"/>
              </a:rPr>
              <a:t>relevance</a:t>
            </a:r>
            <a:endParaRPr lang="es-ES" b="1" dirty="0" err="1">
              <a:solidFill>
                <a:srgbClr val="053249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FB7921E-C85B-0F2D-78C9-6B3CA970BD8E}"/>
              </a:ext>
            </a:extLst>
          </p:cNvPr>
          <p:cNvSpPr txBox="1"/>
          <p:nvPr/>
        </p:nvSpPr>
        <p:spPr>
          <a:xfrm>
            <a:off x="217123" y="5894681"/>
            <a:ext cx="1144956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400" dirty="0">
                <a:latin typeface="Verdana"/>
                <a:ea typeface="Verdana"/>
                <a:cs typeface="Arial"/>
              </a:rPr>
              <a:t>Reyes-Muñoz, Pablo, et al. "</a:t>
            </a:r>
            <a:r>
              <a:rPr lang="es-ES" sz="1400" dirty="0" err="1">
                <a:latin typeface="Verdana"/>
                <a:ea typeface="Verdana"/>
                <a:cs typeface="Arial"/>
              </a:rPr>
              <a:t>Inferring</a:t>
            </a:r>
            <a:r>
              <a:rPr lang="es-ES" sz="1400" dirty="0">
                <a:latin typeface="Verdana"/>
                <a:ea typeface="Verdana"/>
                <a:cs typeface="Arial"/>
              </a:rPr>
              <a:t> global </a:t>
            </a:r>
            <a:r>
              <a:rPr lang="es-ES" sz="1400" dirty="0" err="1">
                <a:latin typeface="Verdana"/>
                <a:ea typeface="Verdana"/>
                <a:cs typeface="Arial"/>
              </a:rPr>
              <a:t>terrestrial</a:t>
            </a:r>
            <a:r>
              <a:rPr lang="es-ES" sz="1400" dirty="0">
                <a:latin typeface="Verdana"/>
                <a:ea typeface="Verdana"/>
                <a:cs typeface="Arial"/>
              </a:rPr>
              <a:t> </a:t>
            </a:r>
            <a:r>
              <a:rPr lang="es-ES" sz="1400" dirty="0" err="1">
                <a:latin typeface="Verdana"/>
                <a:ea typeface="Verdana"/>
                <a:cs typeface="Arial"/>
              </a:rPr>
              <a:t>carbon</a:t>
            </a:r>
            <a:r>
              <a:rPr lang="es-ES" sz="1400" dirty="0">
                <a:latin typeface="Verdana"/>
                <a:ea typeface="Verdana"/>
                <a:cs typeface="Arial"/>
              </a:rPr>
              <a:t> </a:t>
            </a:r>
            <a:r>
              <a:rPr lang="es-ES" sz="1400" dirty="0" err="1">
                <a:latin typeface="Verdana"/>
                <a:ea typeface="Verdana"/>
                <a:cs typeface="Arial"/>
              </a:rPr>
              <a:t>fluxes</a:t>
            </a:r>
            <a:r>
              <a:rPr lang="es-ES" sz="1400" dirty="0">
                <a:latin typeface="Verdana"/>
                <a:ea typeface="Verdana"/>
                <a:cs typeface="Arial"/>
              </a:rPr>
              <a:t> </a:t>
            </a:r>
            <a:r>
              <a:rPr lang="es-ES" sz="1400" dirty="0" err="1">
                <a:latin typeface="Verdana"/>
                <a:ea typeface="Verdana"/>
                <a:cs typeface="Arial"/>
              </a:rPr>
              <a:t>from</a:t>
            </a:r>
            <a:r>
              <a:rPr lang="es-ES" sz="1400" dirty="0">
                <a:latin typeface="Verdana"/>
                <a:ea typeface="Verdana"/>
                <a:cs typeface="Arial"/>
              </a:rPr>
              <a:t> </a:t>
            </a:r>
            <a:r>
              <a:rPr lang="es-ES" sz="1400" dirty="0" err="1">
                <a:latin typeface="Verdana"/>
                <a:ea typeface="Verdana"/>
                <a:cs typeface="Arial"/>
              </a:rPr>
              <a:t>the</a:t>
            </a:r>
            <a:r>
              <a:rPr lang="es-ES" sz="1400" dirty="0">
                <a:latin typeface="Verdana"/>
                <a:ea typeface="Verdana"/>
                <a:cs typeface="Arial"/>
              </a:rPr>
              <a:t> </a:t>
            </a:r>
            <a:r>
              <a:rPr lang="es-ES" sz="1400" dirty="0" err="1">
                <a:latin typeface="Verdana"/>
                <a:ea typeface="Verdana"/>
                <a:cs typeface="Arial"/>
              </a:rPr>
              <a:t>synergy</a:t>
            </a:r>
            <a:r>
              <a:rPr lang="es-ES" sz="1400" dirty="0">
                <a:latin typeface="Verdana"/>
                <a:ea typeface="Verdana"/>
                <a:cs typeface="Arial"/>
              </a:rPr>
              <a:t> </a:t>
            </a:r>
            <a:r>
              <a:rPr lang="es-ES" sz="1400" dirty="0" err="1">
                <a:latin typeface="Verdana"/>
                <a:ea typeface="Verdana"/>
                <a:cs typeface="Arial"/>
              </a:rPr>
              <a:t>of</a:t>
            </a:r>
            <a:r>
              <a:rPr lang="es-ES" sz="1400" dirty="0">
                <a:latin typeface="Verdana"/>
                <a:ea typeface="Verdana"/>
                <a:cs typeface="Arial"/>
              </a:rPr>
              <a:t> </a:t>
            </a:r>
            <a:r>
              <a:rPr lang="es-ES" sz="1400" dirty="0" err="1">
                <a:latin typeface="Verdana"/>
                <a:ea typeface="Verdana"/>
                <a:cs typeface="Arial"/>
              </a:rPr>
              <a:t>Sentinel</a:t>
            </a:r>
            <a:r>
              <a:rPr lang="es-ES" sz="1400" dirty="0">
                <a:latin typeface="Verdana"/>
                <a:ea typeface="Verdana"/>
                <a:cs typeface="Arial"/>
              </a:rPr>
              <a:t> 3 &amp; 5P </a:t>
            </a:r>
            <a:r>
              <a:rPr lang="es-ES" sz="1400" dirty="0" err="1">
                <a:latin typeface="Verdana"/>
                <a:ea typeface="Verdana"/>
                <a:cs typeface="Arial"/>
              </a:rPr>
              <a:t>with</a:t>
            </a:r>
            <a:r>
              <a:rPr lang="es-ES" sz="1400" dirty="0">
                <a:latin typeface="Verdana"/>
                <a:ea typeface="Verdana"/>
                <a:cs typeface="Arial"/>
              </a:rPr>
              <a:t> Gaussian </a:t>
            </a:r>
            <a:r>
              <a:rPr lang="es-ES" sz="1400" dirty="0" err="1">
                <a:latin typeface="Verdana"/>
                <a:ea typeface="Verdana"/>
                <a:cs typeface="Arial"/>
              </a:rPr>
              <a:t>process</a:t>
            </a:r>
            <a:r>
              <a:rPr lang="es-ES" sz="1400" dirty="0">
                <a:latin typeface="Verdana"/>
                <a:ea typeface="Verdana"/>
                <a:cs typeface="Arial"/>
              </a:rPr>
              <a:t> </a:t>
            </a:r>
            <a:r>
              <a:rPr lang="es-ES" sz="1400" dirty="0" err="1">
                <a:latin typeface="Verdana"/>
                <a:ea typeface="Verdana"/>
                <a:cs typeface="Arial"/>
              </a:rPr>
              <a:t>hybrid</a:t>
            </a:r>
            <a:r>
              <a:rPr lang="es-ES" sz="1400" dirty="0">
                <a:latin typeface="Verdana"/>
                <a:ea typeface="Verdana"/>
                <a:cs typeface="Arial"/>
              </a:rPr>
              <a:t> </a:t>
            </a:r>
            <a:r>
              <a:rPr lang="es-ES" sz="1400" dirty="0" err="1">
                <a:latin typeface="Verdana"/>
                <a:ea typeface="Verdana"/>
                <a:cs typeface="Arial"/>
              </a:rPr>
              <a:t>models</a:t>
            </a:r>
            <a:r>
              <a:rPr lang="es-ES" sz="1400" dirty="0">
                <a:latin typeface="Verdana"/>
                <a:ea typeface="Verdana"/>
                <a:cs typeface="Arial"/>
              </a:rPr>
              <a:t>." </a:t>
            </a:r>
            <a:r>
              <a:rPr lang="es-ES" sz="1400" i="1" dirty="0">
                <a:latin typeface="Verdana"/>
                <a:ea typeface="Verdana"/>
                <a:cs typeface="Arial"/>
              </a:rPr>
              <a:t>Remote </a:t>
            </a:r>
            <a:r>
              <a:rPr lang="es-ES" sz="1400" i="1" dirty="0" err="1">
                <a:latin typeface="Verdana"/>
                <a:ea typeface="Verdana"/>
                <a:cs typeface="Arial"/>
              </a:rPr>
              <a:t>Sensing</a:t>
            </a:r>
            <a:r>
              <a:rPr lang="es-ES" sz="1400" i="1" dirty="0">
                <a:latin typeface="Verdana"/>
                <a:ea typeface="Verdana"/>
                <a:cs typeface="Arial"/>
              </a:rPr>
              <a:t> </a:t>
            </a:r>
            <a:r>
              <a:rPr lang="es-ES" sz="1400" i="1" dirty="0" err="1">
                <a:latin typeface="Verdana"/>
                <a:ea typeface="Verdana"/>
                <a:cs typeface="Arial"/>
              </a:rPr>
              <a:t>of</a:t>
            </a:r>
            <a:r>
              <a:rPr lang="es-ES" sz="1400" i="1" dirty="0">
                <a:latin typeface="Verdana"/>
                <a:ea typeface="Verdana"/>
                <a:cs typeface="Arial"/>
              </a:rPr>
              <a:t> </a:t>
            </a:r>
            <a:r>
              <a:rPr lang="es-ES" sz="1400" i="1" dirty="0" err="1">
                <a:latin typeface="Verdana"/>
                <a:ea typeface="Verdana"/>
                <a:cs typeface="Arial"/>
              </a:rPr>
              <a:t>Environment</a:t>
            </a:r>
            <a:r>
              <a:rPr lang="es-ES" sz="1400" dirty="0">
                <a:latin typeface="Verdana"/>
                <a:ea typeface="Verdana"/>
                <a:cs typeface="Arial"/>
              </a:rPr>
              <a:t> </a:t>
            </a:r>
            <a:endParaRPr lang="es-ES" dirty="0">
              <a:ea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6126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66297-CE35-1768-5710-ED82B040D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1CCA08-9336-77C1-74F8-B3D893F75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err="1">
                <a:latin typeface="Arial"/>
                <a:cs typeface="Arial"/>
              </a:rPr>
              <a:t>Results</a:t>
            </a:r>
            <a:r>
              <a:rPr lang="es-ES">
                <a:latin typeface="Arial"/>
                <a:cs typeface="Arial"/>
              </a:rPr>
              <a:t> – SIF and </a:t>
            </a:r>
            <a:r>
              <a:rPr lang="es-ES" err="1">
                <a:latin typeface="Arial"/>
                <a:cs typeface="Arial"/>
              </a:rPr>
              <a:t>hybrid</a:t>
            </a:r>
            <a:r>
              <a:rPr lang="es-ES">
                <a:latin typeface="Arial"/>
                <a:cs typeface="Arial"/>
              </a:rPr>
              <a:t> GPP </a:t>
            </a:r>
            <a:r>
              <a:rPr lang="es-ES" err="1">
                <a:latin typeface="Arial"/>
                <a:cs typeface="Arial"/>
              </a:rPr>
              <a:t>model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A19590-44CF-B9D3-8309-4A0943D29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GPR-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based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GPP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products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:</a:t>
            </a:r>
          </a:p>
          <a:p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 - </a:t>
            </a:r>
            <a:r>
              <a:rPr lang="es-ES" sz="175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SCOPE-GPR-GPP</a:t>
            </a:r>
            <a:r>
              <a:rPr lang="es-ES" sz="1750" b="1" baseline="3000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1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-&gt;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An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hybrid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physically-informed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model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trained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s-ES" sz="175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with</a:t>
            </a:r>
            <a:r>
              <a:rPr lang="es-ES" sz="175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GPR</a:t>
            </a:r>
            <a:endParaRPr lang="es-ES" sz="1750" dirty="0">
              <a:solidFill>
                <a:schemeClr val="tx1"/>
              </a:solidFill>
            </a:endParaRPr>
          </a:p>
          <a:p>
            <a:endParaRPr lang="es-ES">
              <a:solidFill>
                <a:schemeClr val="tx1"/>
              </a:solidFill>
            </a:endParaRPr>
          </a:p>
        </p:txBody>
      </p:sp>
      <p:sp>
        <p:nvSpPr>
          <p:cNvPr id="4" name="CuadroTexto 14">
            <a:extLst>
              <a:ext uri="{FF2B5EF4-FFF2-40B4-BE49-F238E27FC236}">
                <a16:creationId xmlns:a16="http://schemas.microsoft.com/office/drawing/2014/main" id="{8FD7A5B2-9A40-144D-237D-EC9C3799ED56}"/>
              </a:ext>
            </a:extLst>
          </p:cNvPr>
          <p:cNvSpPr txBox="1"/>
          <p:nvPr/>
        </p:nvSpPr>
        <p:spPr>
          <a:xfrm>
            <a:off x="4480649" y="1900285"/>
            <a:ext cx="3221409" cy="368325"/>
          </a:xfrm>
          <a:prstGeom prst="rect">
            <a:avLst/>
          </a:prstGeom>
          <a:noFill/>
        </p:spPr>
        <p:txBody>
          <a:bodyPr rot="0" spcFirstLastPara="0" vert="horz" wrap="square" lIns="91191" tIns="45595" rIns="91191" bIns="45595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795" b="1" err="1"/>
              <a:t>Estimates</a:t>
            </a:r>
            <a:r>
              <a:rPr lang="es-ES" sz="1795" b="1"/>
              <a:t> </a:t>
            </a:r>
            <a:r>
              <a:rPr lang="es-ES" sz="1795"/>
              <a:t>(</a:t>
            </a:r>
            <a:r>
              <a:rPr lang="en" sz="1795" err="1"/>
              <a:t>μmol</a:t>
            </a:r>
            <a:r>
              <a:rPr lang="en" sz="1795"/>
              <a:t> C · m</a:t>
            </a:r>
            <a:r>
              <a:rPr lang="en" sz="1795" baseline="30000"/>
              <a:t>-2</a:t>
            </a:r>
            <a:r>
              <a:rPr lang="en" sz="1197" baseline="30000"/>
              <a:t> </a:t>
            </a:r>
            <a:r>
              <a:rPr lang="en" sz="1795"/>
              <a:t>· s</a:t>
            </a:r>
            <a:r>
              <a:rPr lang="en" sz="1795" baseline="30000"/>
              <a:t>-1</a:t>
            </a:r>
            <a:r>
              <a:rPr lang="es-ES" sz="1795"/>
              <a:t>)</a:t>
            </a:r>
          </a:p>
        </p:txBody>
      </p:sp>
      <p:pic>
        <p:nvPicPr>
          <p:cNvPr id="5" name="Imagen 4" descr="Mapa&#10;&#10;El contenido generado por IA puede ser incorrecto.">
            <a:extLst>
              <a:ext uri="{FF2B5EF4-FFF2-40B4-BE49-F238E27FC236}">
                <a16:creationId xmlns:a16="http://schemas.microsoft.com/office/drawing/2014/main" id="{9DE2125A-F479-7E28-9F8A-59CE1FFC4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092" y="2488734"/>
            <a:ext cx="2923045" cy="1862034"/>
          </a:xfrm>
          <a:prstGeom prst="rect">
            <a:avLst/>
          </a:prstGeom>
        </p:spPr>
      </p:pic>
      <p:pic>
        <p:nvPicPr>
          <p:cNvPr id="6" name="Imagen 5" descr="Mapa&#10;&#10;El contenido generado por IA puede ser incorrecto.">
            <a:extLst>
              <a:ext uri="{FF2B5EF4-FFF2-40B4-BE49-F238E27FC236}">
                <a16:creationId xmlns:a16="http://schemas.microsoft.com/office/drawing/2014/main" id="{8406A002-86CA-BAB7-CA48-C8DD89F1E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167" y="4354837"/>
            <a:ext cx="2917676" cy="201401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AE39E0B-934F-BF06-0E75-641E92A6B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4372" y="2485227"/>
            <a:ext cx="2836313" cy="1940977"/>
          </a:xfrm>
          <a:prstGeom prst="rect">
            <a:avLst/>
          </a:prstGeom>
        </p:spPr>
      </p:pic>
      <p:pic>
        <p:nvPicPr>
          <p:cNvPr id="13" name="Imagen 12" descr="Mapa del mundo&#10;&#10;El contenido generado por IA puede ser incorrecto.">
            <a:extLst>
              <a:ext uri="{FF2B5EF4-FFF2-40B4-BE49-F238E27FC236}">
                <a16:creationId xmlns:a16="http://schemas.microsoft.com/office/drawing/2014/main" id="{52AD1D19-5565-3410-EA6E-EFE9461D1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3364" y="4443902"/>
            <a:ext cx="2789568" cy="193292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CC95DFF-582D-0E5C-4749-31D03CC47AF5}"/>
              </a:ext>
            </a:extLst>
          </p:cNvPr>
          <p:cNvSpPr txBox="1"/>
          <p:nvPr/>
        </p:nvSpPr>
        <p:spPr>
          <a:xfrm>
            <a:off x="7690880" y="1870678"/>
            <a:ext cx="3615313" cy="429712"/>
          </a:xfrm>
          <a:prstGeom prst="rect">
            <a:avLst/>
          </a:prstGeom>
          <a:noFill/>
        </p:spPr>
        <p:txBody>
          <a:bodyPr rot="0" spcFirstLastPara="0" vert="horz" wrap="square" lIns="91191" tIns="45595" rIns="91191" bIns="45595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795" b="1" err="1"/>
              <a:t>Uncertainties</a:t>
            </a:r>
            <a:r>
              <a:rPr lang="es-ES" sz="1795" b="1"/>
              <a:t> </a:t>
            </a:r>
            <a:r>
              <a:rPr lang="es-ES" sz="1795"/>
              <a:t>(</a:t>
            </a:r>
            <a:r>
              <a:rPr lang="en" sz="1795" err="1"/>
              <a:t>μmol</a:t>
            </a:r>
            <a:r>
              <a:rPr lang="en" sz="1795"/>
              <a:t> C · m</a:t>
            </a:r>
            <a:r>
              <a:rPr lang="en" sz="1795" baseline="30000"/>
              <a:t>-2</a:t>
            </a:r>
            <a:r>
              <a:rPr lang="en" sz="1197" baseline="30000"/>
              <a:t> </a:t>
            </a:r>
            <a:r>
              <a:rPr lang="en" sz="1795"/>
              <a:t>· s</a:t>
            </a:r>
            <a:r>
              <a:rPr lang="en" sz="1795" baseline="30000"/>
              <a:t>-1</a:t>
            </a:r>
            <a:r>
              <a:rPr lang="es-ES" sz="2194"/>
              <a:t>)</a:t>
            </a:r>
            <a:r>
              <a:rPr lang="es-ES" sz="1795" b="1"/>
              <a:t> </a:t>
            </a:r>
            <a:endParaRPr lang="es-ES" sz="1795"/>
          </a:p>
        </p:txBody>
      </p:sp>
      <p:pic>
        <p:nvPicPr>
          <p:cNvPr id="15" name="Imagen 14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184C7B26-9CF7-8A0A-1143-F90D1626D7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9836966" y="3831278"/>
            <a:ext cx="2948353" cy="72733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5685917-682A-E5B2-CA84-843290240E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659662" y="4034028"/>
            <a:ext cx="2619335" cy="646235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D5EB8D93-3A6B-A7B0-9620-D5B755D7E107}"/>
              </a:ext>
            </a:extLst>
          </p:cNvPr>
          <p:cNvSpPr txBox="1"/>
          <p:nvPr/>
        </p:nvSpPr>
        <p:spPr>
          <a:xfrm>
            <a:off x="443796" y="2086371"/>
            <a:ext cx="3203442" cy="14426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191" tIns="45595" rIns="91191" bIns="4559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4978" lvl="0" indent="-284978" algn="l" rtl="0">
              <a:lnSpc>
                <a:spcPts val="2073"/>
              </a:lnSpc>
              <a:buFont typeface="Arial,Sans-Serif"/>
              <a:buChar char="•"/>
            </a:pPr>
            <a:r>
              <a:rPr lang="es-ES" b="1">
                <a:solidFill>
                  <a:srgbClr val="000000"/>
                </a:solidFill>
                <a:latin typeface="Aptos"/>
                <a:ea typeface="Arial"/>
                <a:cs typeface="Arial"/>
              </a:rPr>
              <a:t>SCOPE-GPR-GPP</a:t>
            </a:r>
            <a:r>
              <a:rPr lang="es-ES" sz="1795" b="0" i="0" u="none" strike="noStrike" baseline="0">
                <a:solidFill>
                  <a:srgbClr val="000000"/>
                </a:solidFill>
                <a:latin typeface="Aptos"/>
                <a:ea typeface="Arial"/>
                <a:cs typeface="Arial"/>
              </a:rPr>
              <a:t> </a:t>
            </a:r>
            <a:r>
              <a:rPr lang="es-ES" sz="1795" b="0" i="0" u="none" strike="noStrike" baseline="0" err="1">
                <a:solidFill>
                  <a:srgbClr val="000000"/>
                </a:solidFill>
                <a:latin typeface="Aptos"/>
                <a:ea typeface="Arial"/>
                <a:cs typeface="Arial"/>
              </a:rPr>
              <a:t>models</a:t>
            </a:r>
            <a:r>
              <a:rPr lang="es-ES" sz="1795" b="0" i="0" u="none" strike="noStrike" baseline="0">
                <a:solidFill>
                  <a:srgbClr val="000000"/>
                </a:solidFill>
                <a:latin typeface="Aptos"/>
                <a:ea typeface="Arial"/>
                <a:cs typeface="Arial"/>
              </a:rPr>
              <a:t> </a:t>
            </a:r>
            <a:r>
              <a:rPr lang="es-ES" sz="1795" b="0" i="0" u="none" strike="noStrike" baseline="0" err="1">
                <a:solidFill>
                  <a:srgbClr val="000000"/>
                </a:solidFill>
                <a:latin typeface="Aptos"/>
                <a:ea typeface="Arial"/>
                <a:cs typeface="Arial"/>
              </a:rPr>
              <a:t>were</a:t>
            </a:r>
            <a:r>
              <a:rPr lang="es-ES" sz="1795" b="0" i="0" u="none" strike="noStrike" baseline="0">
                <a:solidFill>
                  <a:srgbClr val="000000"/>
                </a:solidFill>
                <a:latin typeface="Aptos"/>
                <a:ea typeface="Arial"/>
                <a:cs typeface="Arial"/>
              </a:rPr>
              <a:t> </a:t>
            </a:r>
            <a:r>
              <a:rPr lang="es-ES" sz="1795" b="0" i="0" u="none" strike="noStrike" baseline="0" err="1">
                <a:solidFill>
                  <a:srgbClr val="000000"/>
                </a:solidFill>
                <a:latin typeface="Aptos"/>
                <a:ea typeface="Arial"/>
                <a:cs typeface="Arial"/>
              </a:rPr>
              <a:t>applied</a:t>
            </a:r>
            <a:r>
              <a:rPr lang="es-ES" sz="1795" b="0" i="0" u="none" strike="noStrike" baseline="0">
                <a:solidFill>
                  <a:srgbClr val="000000"/>
                </a:solidFill>
                <a:latin typeface="Aptos"/>
                <a:ea typeface="Arial"/>
                <a:cs typeface="Arial"/>
              </a:rPr>
              <a:t> at </a:t>
            </a:r>
            <a:r>
              <a:rPr lang="es-ES" sz="1795" b="0" i="0" u="none" strike="noStrike" baseline="0" err="1">
                <a:solidFill>
                  <a:srgbClr val="000000"/>
                </a:solidFill>
                <a:latin typeface="Aptos"/>
                <a:ea typeface="Arial"/>
                <a:cs typeface="Arial"/>
              </a:rPr>
              <a:t>the</a:t>
            </a:r>
            <a:r>
              <a:rPr lang="es-ES" sz="1795" b="0" i="0" u="none" strike="noStrike" baseline="0">
                <a:solidFill>
                  <a:srgbClr val="000000"/>
                </a:solidFill>
                <a:latin typeface="Aptos"/>
                <a:ea typeface="Arial"/>
                <a:cs typeface="Arial"/>
              </a:rPr>
              <a:t> </a:t>
            </a:r>
            <a:r>
              <a:rPr lang="es-ES" sz="1795" b="1" i="0" u="none" strike="noStrike" baseline="0" err="1">
                <a:solidFill>
                  <a:srgbClr val="000000"/>
                </a:solidFill>
                <a:latin typeface="Aptos"/>
                <a:ea typeface="Arial"/>
                <a:cs typeface="Arial"/>
              </a:rPr>
              <a:t>Iberian</a:t>
            </a:r>
            <a:r>
              <a:rPr lang="es-ES" sz="1795" b="1" i="0" u="none" strike="noStrike" baseline="0">
                <a:solidFill>
                  <a:srgbClr val="000000"/>
                </a:solidFill>
                <a:latin typeface="Aptos"/>
                <a:ea typeface="Arial"/>
                <a:cs typeface="Arial"/>
              </a:rPr>
              <a:t> </a:t>
            </a:r>
            <a:r>
              <a:rPr lang="es-ES" sz="1795" b="1" i="0" u="none" strike="noStrike" baseline="0" err="1">
                <a:solidFill>
                  <a:srgbClr val="000000"/>
                </a:solidFill>
                <a:latin typeface="Aptos"/>
                <a:ea typeface="Arial"/>
                <a:cs typeface="Arial"/>
              </a:rPr>
              <a:t>peninsula</a:t>
            </a:r>
            <a:r>
              <a:rPr lang="es-ES" sz="1795" b="1" i="0" u="none" strike="noStrike" baseline="0">
                <a:solidFill>
                  <a:srgbClr val="000000"/>
                </a:solidFill>
                <a:latin typeface="Aptos"/>
                <a:ea typeface="Arial"/>
                <a:cs typeface="Arial"/>
              </a:rPr>
              <a:t> at 300 m </a:t>
            </a:r>
            <a:r>
              <a:rPr lang="es-ES" sz="1795" b="1" i="0" u="none" strike="noStrike" baseline="0" err="1">
                <a:solidFill>
                  <a:srgbClr val="000000"/>
                </a:solidFill>
                <a:latin typeface="Aptos"/>
                <a:ea typeface="Arial"/>
                <a:cs typeface="Arial"/>
              </a:rPr>
              <a:t>resolution</a:t>
            </a:r>
            <a:r>
              <a:rPr lang="es-ES" sz="1795" b="1" i="0" u="none" strike="noStrike" baseline="0">
                <a:solidFill>
                  <a:srgbClr val="000000"/>
                </a:solidFill>
                <a:latin typeface="Aptos"/>
                <a:ea typeface="Arial"/>
                <a:cs typeface="Arial"/>
              </a:rPr>
              <a:t>.</a:t>
            </a:r>
            <a:r>
              <a:rPr lang="en-US" sz="1795" b="0" i="0">
                <a:latin typeface="Aptos"/>
                <a:ea typeface="Arial"/>
                <a:cs typeface="Arial"/>
              </a:rPr>
              <a:t>​</a:t>
            </a:r>
          </a:p>
          <a:p>
            <a:pPr algn="l"/>
            <a:endParaRPr lang="es-ES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4814EC1-00F3-61DA-A064-EAFD52AB68BD}"/>
              </a:ext>
            </a:extLst>
          </p:cNvPr>
          <p:cNvSpPr txBox="1"/>
          <p:nvPr/>
        </p:nvSpPr>
        <p:spPr>
          <a:xfrm>
            <a:off x="443796" y="3429000"/>
            <a:ext cx="3203442" cy="19797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191" tIns="45595" rIns="91191" bIns="4559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4978" lvl="0" indent="-284978" algn="l" rtl="0">
              <a:lnSpc>
                <a:spcPts val="2073"/>
              </a:lnSpc>
              <a:buFont typeface="Arial,Sans-Serif"/>
              <a:buChar char="•"/>
            </a:pPr>
            <a:r>
              <a:rPr lang="es-ES" sz="1795" b="0" i="0" u="none" strike="noStrike" baseline="0">
                <a:solidFill>
                  <a:srgbClr val="000000"/>
                </a:solidFill>
                <a:latin typeface="Aptos"/>
                <a:ea typeface="Arial"/>
                <a:cs typeface="Arial"/>
              </a:rPr>
              <a:t>At the </a:t>
            </a:r>
            <a:r>
              <a:rPr lang="es-ES" sz="1795" b="1" i="0" u="none" strike="noStrike" baseline="0">
                <a:solidFill>
                  <a:srgbClr val="000000"/>
                </a:solidFill>
                <a:latin typeface="Aptos"/>
                <a:ea typeface="Arial"/>
                <a:cs typeface="Arial"/>
              </a:rPr>
              <a:t>production stage</a:t>
            </a:r>
            <a:r>
              <a:rPr lang="es-ES" sz="1795" b="0" i="0" u="none" strike="noStrike" baseline="0">
                <a:solidFill>
                  <a:srgbClr val="000000"/>
                </a:solidFill>
                <a:latin typeface="Aptos"/>
                <a:ea typeface="Arial"/>
                <a:cs typeface="Arial"/>
              </a:rPr>
              <a:t> </a:t>
            </a:r>
            <a:r>
              <a:rPr lang="es-ES" sz="1795" b="1" i="0" u="none" strike="noStrike" baseline="0">
                <a:solidFill>
                  <a:srgbClr val="000000"/>
                </a:solidFill>
                <a:latin typeface="Aptos"/>
                <a:ea typeface="Arial"/>
                <a:cs typeface="Arial"/>
              </a:rPr>
              <a:t>the importance of predictors</a:t>
            </a:r>
            <a:r>
              <a:rPr lang="es-ES" sz="1795" b="0" i="0" u="none" strike="noStrike" baseline="0">
                <a:solidFill>
                  <a:srgbClr val="000000"/>
                </a:solidFill>
                <a:latin typeface="Aptos"/>
                <a:ea typeface="Arial"/>
                <a:cs typeface="Arial"/>
              </a:rPr>
              <a:t> were tested through versions of the model excluding  these predictors. </a:t>
            </a:r>
            <a:r>
              <a:rPr lang="en-US" sz="1795" b="0" i="0">
                <a:latin typeface="Aptos"/>
                <a:ea typeface="Arial"/>
                <a:cs typeface="Arial"/>
              </a:rPr>
              <a:t>​</a:t>
            </a:r>
          </a:p>
          <a:p>
            <a:pPr algn="l"/>
            <a:endParaRPr lang="es-ES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6A63524-1976-D631-28CB-EC1FBFAF45BB}"/>
              </a:ext>
            </a:extLst>
          </p:cNvPr>
          <p:cNvSpPr txBox="1"/>
          <p:nvPr/>
        </p:nvSpPr>
        <p:spPr>
          <a:xfrm>
            <a:off x="6778831" y="2206830"/>
            <a:ext cx="255319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err="1">
                <a:latin typeface="Arial"/>
                <a:ea typeface="MS PGothic"/>
                <a:cs typeface="Arial"/>
              </a:rPr>
              <a:t>Hourly</a:t>
            </a:r>
            <a:r>
              <a:rPr lang="es-ES">
                <a:latin typeface="Arial"/>
                <a:ea typeface="MS PGothic"/>
                <a:cs typeface="Arial"/>
              </a:rPr>
              <a:t> – 19-06-2019</a:t>
            </a:r>
            <a:endParaRPr lang="es-ES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E9544B8-D395-847A-C4F2-4F4DC244DACF}"/>
              </a:ext>
            </a:extLst>
          </p:cNvPr>
          <p:cNvSpPr txBox="1"/>
          <p:nvPr/>
        </p:nvSpPr>
        <p:spPr>
          <a:xfrm>
            <a:off x="445325" y="5774377"/>
            <a:ext cx="60960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400" i="1" baseline="30000">
                <a:solidFill>
                  <a:srgbClr val="003249"/>
                </a:solidFill>
                <a:latin typeface="Arial"/>
                <a:ea typeface="Arial"/>
                <a:cs typeface="Arial"/>
              </a:rPr>
              <a:t>1</a:t>
            </a:r>
            <a:r>
              <a:rPr lang="es-ES" sz="1400" i="1">
                <a:solidFill>
                  <a:srgbClr val="003249"/>
                </a:solidFill>
                <a:latin typeface="Arial"/>
                <a:ea typeface="Arial"/>
                <a:cs typeface="Arial"/>
              </a:rPr>
              <a:t>Reyes-Muñoz</a:t>
            </a:r>
            <a:r>
              <a:rPr lang="es-ES" sz="1400" b="0" i="1" u="none" strike="noStrike" baseline="0">
                <a:solidFill>
                  <a:srgbClr val="003249"/>
                </a:solidFill>
                <a:latin typeface="Arial"/>
                <a:ea typeface="Arial"/>
                <a:cs typeface="Arial"/>
              </a:rPr>
              <a:t> et al., 2024</a:t>
            </a:r>
            <a:endParaRPr lang="es-ES" sz="1400" i="1"/>
          </a:p>
          <a:p>
            <a:pPr algn="l"/>
            <a:endParaRPr lang="es-ES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8C42728-0E3C-53BC-3BB6-D864B6DB4724}"/>
              </a:ext>
            </a:extLst>
          </p:cNvPr>
          <p:cNvSpPr txBox="1"/>
          <p:nvPr/>
        </p:nvSpPr>
        <p:spPr>
          <a:xfrm rot="16200000">
            <a:off x="3155207" y="2862447"/>
            <a:ext cx="285997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latin typeface="Arial"/>
                <a:ea typeface="MS PGothic"/>
                <a:cs typeface="Arial"/>
              </a:rPr>
              <a:t>Reference – 8 </a:t>
            </a:r>
            <a:r>
              <a:rPr lang="es-ES" err="1">
                <a:latin typeface="Arial"/>
                <a:ea typeface="MS PGothic"/>
                <a:cs typeface="Arial"/>
              </a:rPr>
              <a:t>Vars</a:t>
            </a:r>
            <a:endParaRPr lang="es-ES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2BCFA25-316A-4739-F180-2212BA08551D}"/>
              </a:ext>
            </a:extLst>
          </p:cNvPr>
          <p:cNvSpPr txBox="1"/>
          <p:nvPr/>
        </p:nvSpPr>
        <p:spPr>
          <a:xfrm rot="16200000">
            <a:off x="4045446" y="4881665"/>
            <a:ext cx="14605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err="1">
                <a:solidFill>
                  <a:srgbClr val="FF0000"/>
                </a:solidFill>
                <a:latin typeface="Arial"/>
                <a:cs typeface="Arial"/>
              </a:rPr>
              <a:t>Without</a:t>
            </a:r>
            <a:r>
              <a:rPr lang="es-ES">
                <a:solidFill>
                  <a:srgbClr val="FF0000"/>
                </a:solidFill>
                <a:latin typeface="Arial"/>
                <a:cs typeface="Arial"/>
              </a:rPr>
              <a:t> SIF</a:t>
            </a:r>
          </a:p>
          <a:p>
            <a:pPr algn="l"/>
            <a:endParaRPr lang="es-ES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35307"/>
      </p:ext>
    </p:extLst>
  </p:cSld>
  <p:clrMapOvr>
    <a:masterClrMapping/>
  </p:clrMapOvr>
</p:sld>
</file>

<file path=ppt/theme/theme1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5B9979CE-F6D6-4CDA-8589-F8B43FE72354}" vid="{6B3D98F0-8F27-4BB1-98E2-0EFA105C517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0FC206F40FA8F44792B0B25BFFF4A9D0" ma:contentTypeVersion="43" ma:contentTypeDescription="" ma:contentTypeScope="" ma:versionID="9b1703045571109d1041c6f1d6402cb6">
  <xsd:schema xmlns:xsd="http://www.w3.org/2001/XMLSchema" xmlns:xs="http://www.w3.org/2001/XMLSchema" xmlns:p="http://schemas.microsoft.com/office/2006/metadata/properties" xmlns:ns2="ddc99d1b-0883-4f2c-a8e6-6d8ebaa0e5d6" xmlns:ns3="http://schemas.microsoft.com/sharepoint/v3/fields" xmlns:ns4="http://schemas.microsoft.com/sharepoint/v4" targetNamespace="http://schemas.microsoft.com/office/2006/metadata/properties" ma:root="true" ma:fieldsID="8aee6ade98337e03742b7c59ef1ca971" ns2:_="" ns3:_="" ns4:_="">
    <xsd:import namespace="ddc99d1b-0883-4f2c-a8e6-6d8ebaa0e5d6"/>
    <xsd:import namespace="http://schemas.microsoft.com/sharepoint/v3/fields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3:Revision" minOccurs="0"/>
                <xsd:element ref="ns3:Status" minOccurs="0"/>
                <xsd:element ref="ns2:Distribution" minOccurs="0"/>
                <xsd:element ref="ns2:Organisational_x0020_entity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 ma:readOnly="false">
      <xsd:simpleType>
        <xsd:restriction base="dms:Choice">
          <xsd:enumeration value="ESA UNCLASSIFIED – Releasable to the Public"/>
          <xsd:enumeration value="ESA UNCLASSIFIED – For ESA Official Use Only"/>
          <xsd:enumeration value="ESA UNCLASSIFIED – Limited Distribution"/>
          <xsd:enumeration value="ESA UNCLASSIFIED – Sensitive Personal Data"/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_dlc_DocId" ma:index="2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5" nillable="true" ma:displayName="In_iShare" ma:default="0" ma:internalName="In_iShare">
      <xsd:simpleType>
        <xsd:restriction base="dms:Boolean"/>
      </xsd:simpleType>
    </xsd:element>
    <xsd:element name="AutoSync" ma:index="26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tribution xmlns="ddc99d1b-0883-4f2c-a8e6-6d8ebaa0e5d6" xsi:nil="true"/>
    <Organisational_x0020_entity xmlns="ddc99d1b-0883-4f2c-a8e6-6d8ebaa0e5d6" xsi:nil="true"/>
    <Document_x0020_Type xmlns="ddc99d1b-0883-4f2c-a8e6-6d8ebaa0e5d6">HO - Handout / Presentation</Document_x0020_Type>
    <Revision xmlns="http://schemas.microsoft.com/sharepoint/v3/fields">0</Revision>
    <IconOverlay xmlns="http://schemas.microsoft.com/sharepoint/v4" xsi:nil="true"/>
    <In_iShare xmlns="ddc99d1b-0883-4f2c-a8e6-6d8ebaa0e5d6">false</In_iShare>
    <Classification xmlns="ddc99d1b-0883-4f2c-a8e6-6d8ebaa0e5d6">ESA UNCLASSIFIED - For ESA Official Use Only</Classification>
    <Issue_x0020_Date xmlns="ddc99d1b-0883-4f2c-a8e6-6d8ebaa0e5d6">2020-08-04T22:00:00+00:00</Issue_x0020_Date>
    <Issue xmlns="ddc99d1b-0883-4f2c-a8e6-6d8ebaa0e5d6">0</Issue>
    <Reference xmlns="ddc99d1b-0883-4f2c-a8e6-6d8ebaa0e5d6" xsi:nil="true"/>
    <Assign_x0020_document_x0020_reference xmlns="ddc99d1b-0883-4f2c-a8e6-6d8ebaa0e5d6">false</Assign_x0020_document_x0020_reference>
    <Classification_x0020_Caveat xmlns="ddc99d1b-0883-4f2c-a8e6-6d8ebaa0e5d6" xsi:nil="true"/>
    <AutoSync xmlns="ddc99d1b-0883-4f2c-a8e6-6d8ebaa0e5d6">false</AutoSync>
    <Status xmlns="http://schemas.microsoft.com/sharepoint/v3/fields">N/A</Status>
    <_dlc_DocId xmlns="ddc99d1b-0883-4f2c-a8e6-6d8ebaa0e5d6">PKKMWAM5UKCP-1108600927-1303</_dlc_DocId>
    <_dlc_DocIdUrl xmlns="ddc99d1b-0883-4f2c-a8e6-6d8ebaa0e5d6">
      <Url>https://esateamsite.sso.esa.int/support/EOT2018/_layouts/15/DocIdRedir.aspx?ID=PKKMWAM5UKCP-1108600927-1303</Url>
      <Description>PKKMWAM5UKCP-1108600927-1303</Description>
    </_dlc_DocIdUrl>
  </documentManagement>
</p:properties>
</file>

<file path=customXml/itemProps1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B14A63-63A1-4694-A9CB-C52F3967F032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32253E4B-BB15-4AC1-82DB-CDDE390D8876}">
  <ds:schemaRefs>
    <ds:schemaRef ds:uri="ddc99d1b-0883-4f2c-a8e6-6d8ebaa0e5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microsoft.com/sharepoint/v4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8E22279E-2C4C-4C93-8498-455A58D1433E}">
  <ds:schemaRefs>
    <ds:schemaRef ds:uri="ddc99d1b-0883-4f2c-a8e6-6d8ebaa0e5d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/fields"/>
    <ds:schemaRef ds:uri="http://schemas.microsoft.com/sharepoint/v4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Application>Microsoft Office PowerPoint</Application>
  <PresentationFormat>Panorámica</PresentationFormat>
  <Slides>16</Slides>
  <Notes>1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ESA_Presentation_CLEAR</vt:lpstr>
      <vt:lpstr>Presentación de PowerPoint</vt:lpstr>
      <vt:lpstr>Introduction</vt:lpstr>
      <vt:lpstr>Introduction</vt:lpstr>
      <vt:lpstr>Objectives</vt:lpstr>
      <vt:lpstr>Methods - Predictive causality</vt:lpstr>
      <vt:lpstr>Methods - Data</vt:lpstr>
      <vt:lpstr>Methods - Gaussian process regression</vt:lpstr>
      <vt:lpstr>Results – Intercomparing GPP products</vt:lpstr>
      <vt:lpstr>Results – SIF and hybrid GPP model</vt:lpstr>
      <vt:lpstr>Results – Tower-based models</vt:lpstr>
      <vt:lpstr>Results – Intercomparison between GPP products</vt:lpstr>
      <vt:lpstr>Results – Multiple correlation (year 2019)</vt:lpstr>
      <vt:lpstr>Results – Granger causality of SIF</vt:lpstr>
      <vt:lpstr>Results – Granger causality of SIF</vt:lpstr>
      <vt:lpstr>Outlook and future work</vt:lpstr>
      <vt:lpstr>Questions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Ulla</dc:creator>
  <cp:keywords/>
  <dc:description/>
  <cp:revision>212</cp:revision>
  <cp:lastPrinted>2008-08-26T16:26:23Z</cp:lastPrinted>
  <dcterms:created xsi:type="dcterms:W3CDTF">2026-02-06T10:02:23Z</dcterms:created>
  <dcterms:modified xsi:type="dcterms:W3CDTF">2026-03-04T06:43:10Z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user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0x010100B93108F87DD4F24BAE6D0E809C37974D000FC206F40FA8F44792B0B25BFFF4A9D0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2020-08-04T22:00:00Z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5f0bab48-4ce0-4eab-83cc-d71b5b88219f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PKKMWAM5UKCP-1108600927-1303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