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7" r:id="rId5"/>
  </p:sldMasterIdLst>
  <p:notesMasterIdLst>
    <p:notesMasterId r:id="rId26"/>
  </p:notesMasterIdLst>
  <p:handoutMasterIdLst>
    <p:handoutMasterId r:id="rId27"/>
  </p:handoutMasterIdLst>
  <p:sldIdLst>
    <p:sldId id="256" r:id="rId6"/>
    <p:sldId id="257" r:id="rId7"/>
    <p:sldId id="258" r:id="rId8"/>
    <p:sldId id="259" r:id="rId9"/>
    <p:sldId id="260" r:id="rId10"/>
    <p:sldId id="275" r:id="rId11"/>
    <p:sldId id="274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9" r:id="rId20"/>
    <p:sldId id="268" r:id="rId21"/>
    <p:sldId id="270" r:id="rId22"/>
    <p:sldId id="271" r:id="rId23"/>
    <p:sldId id="272" r:id="rId24"/>
    <p:sldId id="273" r:id="rId25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08E31DF-D036-8344-A3EF-A3B2233332C7}">
          <p14:sldIdLst>
            <p14:sldId id="256"/>
            <p14:sldId id="257"/>
            <p14:sldId id="258"/>
            <p14:sldId id="259"/>
            <p14:sldId id="260"/>
            <p14:sldId id="275"/>
            <p14:sldId id="274"/>
            <p14:sldId id="261"/>
            <p14:sldId id="262"/>
            <p14:sldId id="263"/>
            <p14:sldId id="264"/>
            <p14:sldId id="265"/>
            <p14:sldId id="266"/>
          </p14:sldIdLst>
        </p14:section>
        <p14:section name="supplementary" id="{0FC18B78-B27F-014C-AF4B-3A102A43A381}">
          <p14:sldIdLst>
            <p14:sldId id="267"/>
            <p14:sldId id="269"/>
            <p14:sldId id="268"/>
            <p14:sldId id="270"/>
            <p14:sldId id="271"/>
            <p14:sldId id="272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97A6"/>
    <a:srgbClr val="F1666A"/>
    <a:srgbClr val="D9D9D9"/>
    <a:srgbClr val="053249"/>
    <a:srgbClr val="003249"/>
    <a:srgbClr val="335E6F"/>
    <a:srgbClr val="006196"/>
    <a:srgbClr val="6DCFF6"/>
    <a:srgbClr val="FFCC4E"/>
    <a:srgbClr val="76C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3881BF-D8B6-4692-B4FC-B203F58B0A30}" v="2" dt="2026-02-06T10:16:55.9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95" autoAdjust="0"/>
    <p:restoredTop sz="81515" autoAdjust="0"/>
  </p:normalViewPr>
  <p:slideViewPr>
    <p:cSldViewPr snapToGrid="0">
      <p:cViewPr varScale="1">
        <p:scale>
          <a:sx n="110" d="100"/>
          <a:sy n="110" d="100"/>
        </p:scale>
        <p:origin x="728" y="168"/>
      </p:cViewPr>
      <p:guideLst>
        <p:guide orient="horz" pos="2160"/>
        <p:guide pos="38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659" y="-67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3/3/26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404040"/>
                </a:solidFill>
                <a:effectLst/>
                <a:latin typeface="DeepSeek-CJK-patch"/>
              </a:rPr>
              <a:t>Hello</a:t>
            </a:r>
            <a:r>
              <a:rPr lang="zh-CN" altLang="en-US" b="0" i="0" dirty="0">
                <a:solidFill>
                  <a:srgbClr val="404040"/>
                </a:solidFill>
                <a:effectLst/>
                <a:latin typeface="DeepSeek-CJK-patch"/>
              </a:rPr>
              <a:t> </a:t>
            </a:r>
            <a:r>
              <a:rPr lang="en-US" b="0" i="0" dirty="0">
                <a:solidFill>
                  <a:srgbClr val="404040"/>
                </a:solidFill>
                <a:effectLst/>
                <a:latin typeface="DeepSeek-CJK-patch"/>
              </a:rPr>
              <a:t>everyone. I’m Zhaohui Li, and today I’m honored to present our work titled </a:t>
            </a:r>
            <a:r>
              <a:rPr lang="en-US" b="0" i="1" dirty="0">
                <a:solidFill>
                  <a:srgbClr val="404040"/>
                </a:solidFill>
                <a:effectLst/>
                <a:latin typeface="DeepSeek-CJK-patch"/>
              </a:rPr>
              <a:t>‘Atmospheric Dryness Effects on Canopy Chlorophyll Fluorescence and Gross Primary Production in a Deciduous Forest During Heat Waves’</a:t>
            </a:r>
            <a:r>
              <a:rPr lang="en-US" b="0" i="0" dirty="0">
                <a:solidFill>
                  <a:srgbClr val="404040"/>
                </a:solidFill>
                <a:effectLst/>
                <a:latin typeface="DeepSeek-CJK-patch"/>
              </a:rPr>
              <a:t>. </a:t>
            </a:r>
            <a:endParaRPr lang="en-C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get rid of the influence of PAR and focus on the physiological effects of atmospheric dryness , let’s look at the daily scale. We can see stronger correlations of </a:t>
            </a:r>
            <a:r>
              <a:rPr lang="en-US" dirty="0" err="1"/>
              <a:t>FyieldLIF</a:t>
            </a:r>
            <a:r>
              <a:rPr lang="en-US" dirty="0"/>
              <a:t> vs SIF, GPP vs </a:t>
            </a:r>
            <a:r>
              <a:rPr lang="en-US" dirty="0" err="1"/>
              <a:t>FyieldLIF</a:t>
            </a:r>
            <a:r>
              <a:rPr lang="en-US" dirty="0"/>
              <a:t> under HAD than NAD. And </a:t>
            </a:r>
            <a:r>
              <a:rPr lang="en-US" dirty="0" err="1"/>
              <a:t>FyieldLIF</a:t>
            </a:r>
            <a:r>
              <a:rPr lang="en-US" dirty="0"/>
              <a:t> was more closely related to GPP than SIF was when the plants were under stress. So overall, </a:t>
            </a:r>
            <a:r>
              <a:rPr lang="en-US" dirty="0" err="1"/>
              <a:t>FyieldLIF</a:t>
            </a:r>
            <a:r>
              <a:rPr lang="en-US" dirty="0"/>
              <a:t> exhibited the strongest correlation with photosynthesis under HAD conditions</a:t>
            </a:r>
            <a:r>
              <a:rPr lang="en-US" b="0" i="0" dirty="0">
                <a:solidFill>
                  <a:srgbClr val="404040"/>
                </a:solidFill>
                <a:effectLst/>
                <a:latin typeface="DeepSeek-CJK-patch"/>
              </a:rPr>
              <a:t>.</a:t>
            </a:r>
            <a:endParaRPr lang="en-US" dirty="0"/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392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/>
              <a:t>To dig deeper, </a:t>
            </a:r>
            <a:r>
              <a:rPr lang="en-US" altLang="zh-CN" sz="1800" b="0" dirty="0"/>
              <a:t>we want to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get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rid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of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the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influence of both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diurnal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and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seasonal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variation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of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PAR. Here </a:t>
            </a:r>
            <a:r>
              <a:rPr lang="en-US" sz="1800" b="0" dirty="0"/>
              <a:t>we used a light-response curve to estimate Amax, the max rate of photosynthesis. This helps us separate light from other environmental effects.</a:t>
            </a:r>
            <a:endParaRPr lang="en-US" altLang="zh-CN" sz="1000" b="0" dirty="0"/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852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 we separate cloudy and clear sky conditions. We can see </a:t>
            </a:r>
            <a:r>
              <a:rPr lang="en-US" altLang="zh-CN" dirty="0"/>
              <a:t>h</a:t>
            </a:r>
            <a:r>
              <a:rPr lang="en-US" dirty="0"/>
              <a:t>igher correlations of Amax vs </a:t>
            </a:r>
            <a:r>
              <a:rPr lang="en-US" dirty="0" err="1"/>
              <a:t>FyieldLIF</a:t>
            </a:r>
            <a:r>
              <a:rPr lang="en-US" dirty="0"/>
              <a:t> than Amax vs </a:t>
            </a:r>
            <a:r>
              <a:rPr lang="en-US" dirty="0" err="1"/>
              <a:t>SIFy</a:t>
            </a:r>
            <a:r>
              <a:rPr lang="en-US" dirty="0"/>
              <a:t>. And the strongest link was between Amax and </a:t>
            </a:r>
            <a:r>
              <a:rPr lang="en-US" dirty="0" err="1"/>
              <a:t>FyieldLIF</a:t>
            </a:r>
            <a:r>
              <a:rPr lang="en-US" dirty="0"/>
              <a:t> under clear sky conditions. This shows that </a:t>
            </a:r>
            <a:r>
              <a:rPr lang="en-US" dirty="0" err="1"/>
              <a:t>FyieldLIF</a:t>
            </a:r>
            <a:r>
              <a:rPr lang="en-US" dirty="0"/>
              <a:t> is a powerful tool for understanding how plants respond to </a:t>
            </a:r>
            <a:r>
              <a:rPr lang="en-US" altLang="zh-CN" dirty="0"/>
              <a:t>stress</a:t>
            </a:r>
            <a:r>
              <a:rPr lang="zh-CN" altLang="en-US" dirty="0"/>
              <a:t> </a:t>
            </a:r>
            <a:r>
              <a:rPr lang="en-US" dirty="0"/>
              <a:t>conditions. </a:t>
            </a:r>
            <a:r>
              <a:rPr lang="en-US" dirty="0" err="1"/>
              <a:t>FyieldLIF</a:t>
            </a:r>
            <a:r>
              <a:rPr lang="en-US" dirty="0"/>
              <a:t> directly reflects how efficiently the plant is working—even when it’s stressed. That makes it a great way to track how photosynthesis changes under tough conditions.</a:t>
            </a:r>
            <a:endParaRPr lang="en-US" altLang="zh-CN" sz="1800" b="1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399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zh-CN" sz="1800" dirty="0">
                <a:solidFill>
                  <a:schemeClr val="tx1"/>
                </a:solidFill>
              </a:rPr>
              <a:t>At the end of my presentation, here are two take-home messages I want to share with you. </a:t>
            </a:r>
            <a:r>
              <a:rPr lang="zh-CN" altLang="en-US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>
                <a:solidFill>
                  <a:schemeClr val="tx1"/>
                </a:solidFill>
              </a:rPr>
              <a:t>First,</a:t>
            </a:r>
            <a:r>
              <a:rPr lang="zh-CN" altLang="en-US" sz="18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 correlation between SIF and GPP weakens under increasing atmospheric dryness, while the </a:t>
            </a:r>
            <a:r>
              <a:rPr lang="en-US" sz="18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relationship between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</a:t>
            </a:r>
            <a:r>
              <a:rPr lang="en-US" sz="1800" b="1" baseline="-25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yieldLIF</a:t>
            </a:r>
            <a:r>
              <a:rPr lang="en-US" sz="18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and GPP strengthens</a:t>
            </a:r>
            <a:r>
              <a:rPr lang="en-US" altLang="zh-CN" sz="18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r>
              <a:rPr lang="zh-CN" altLang="en-US" sz="18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Second,</a:t>
            </a:r>
            <a:r>
              <a:rPr lang="zh-CN" altLang="en-US" sz="18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</a:t>
            </a:r>
            <a:r>
              <a:rPr lang="en-US" sz="1800" baseline="-25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yieldLIF</a:t>
            </a:r>
            <a:r>
              <a:rPr lang="en-US" sz="18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8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outperforms passive </a:t>
            </a:r>
            <a:r>
              <a:rPr lang="en-US" altLang="zh-CN" sz="1800" b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ChlF</a:t>
            </a:r>
            <a:r>
              <a:rPr lang="en-US" altLang="zh-CN" sz="18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yield (SIF/PAR)</a:t>
            </a:r>
            <a:r>
              <a:rPr lang="en-US" sz="18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in </a:t>
            </a:r>
            <a:r>
              <a:rPr lang="en-US" sz="18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tracking photosynthetic capacity (Amax)</a:t>
            </a:r>
            <a:r>
              <a:rPr lang="en-US" sz="18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especially under conditions of high atmospheric dryness.</a:t>
            </a:r>
            <a:endParaRPr lang="en-US" altLang="zh-CN" sz="180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Our future’s work will focus on having more measurements at other ecosystems and also simulating the photosynthesis inhibition by abiotic factors using models.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Big thanks to my co-authors and to our supporters at CNES and CLAND. Thank you for your attention!</a:t>
            </a:r>
            <a:endParaRPr lang="en-US" altLang="zh-CN" sz="1800" dirty="0">
              <a:solidFill>
                <a:schemeClr val="tx1"/>
              </a:solidFill>
            </a:endParaRPr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968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052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0" i="0" dirty="0">
                <a:solidFill>
                  <a:srgbClr val="404040"/>
                </a:solidFill>
                <a:effectLst/>
                <a:latin typeface="DeepSeek-CJK-patch"/>
              </a:rPr>
              <a:t>Chlorophyll Fluorescence i</a:t>
            </a:r>
            <a:r>
              <a:rPr lang="en-US" altLang="zh-CN" sz="3600" b="0" i="0" dirty="0">
                <a:solidFill>
                  <a:srgbClr val="404040"/>
                </a:solidFill>
                <a:effectLst/>
                <a:latin typeface="DeepSeek-CJK-patch"/>
              </a:rPr>
              <a:t>s</a:t>
            </a:r>
            <a:r>
              <a:rPr lang="en-US" sz="3600" b="0" i="0" dirty="0">
                <a:solidFill>
                  <a:srgbClr val="404040"/>
                </a:solidFill>
                <a:effectLst/>
                <a:latin typeface="DeepSeek-CJK-patch"/>
              </a:rPr>
              <a:t> an optical signal directly linked to photosynthesis. Previous studies have reported its strong correlation with GPP across </a:t>
            </a:r>
            <a:r>
              <a:rPr lang="en-US" altLang="zh-CN" sz="3600" b="0" i="0" dirty="0">
                <a:solidFill>
                  <a:srgbClr val="404040"/>
                </a:solidFill>
                <a:effectLst/>
                <a:latin typeface="DeepSeek-CJK-patch"/>
              </a:rPr>
              <a:t>multiple</a:t>
            </a:r>
            <a:r>
              <a:rPr lang="en-US" sz="3600" b="0" i="0" dirty="0">
                <a:solidFill>
                  <a:srgbClr val="404040"/>
                </a:solidFill>
                <a:effectLst/>
                <a:latin typeface="DeepSeek-CJK-patch"/>
              </a:rPr>
              <a:t> scales. </a:t>
            </a:r>
            <a:r>
              <a:rPr lang="en-US" sz="1200" b="0" i="0" dirty="0">
                <a:solidFill>
                  <a:srgbClr val="404040"/>
                </a:solidFill>
                <a:effectLst/>
                <a:latin typeface="DeepSeek-CJK-patch"/>
              </a:rPr>
              <a:t>As shown here, we can measure this fluorescence at three levels: leaf, canop</a:t>
            </a:r>
            <a:r>
              <a:rPr lang="en-US" altLang="zh-CN" sz="1200" b="0" i="0" dirty="0">
                <a:solidFill>
                  <a:srgbClr val="404040"/>
                </a:solidFill>
                <a:effectLst/>
                <a:latin typeface="DeepSeek-CJK-patch"/>
              </a:rPr>
              <a:t>y</a:t>
            </a:r>
            <a:r>
              <a:rPr lang="en-US" sz="1200" b="0" i="0" dirty="0">
                <a:solidFill>
                  <a:srgbClr val="404040"/>
                </a:solidFill>
                <a:effectLst/>
                <a:latin typeface="DeepSeek-CJK-patch"/>
              </a:rPr>
              <a:t>, and global levels. </a:t>
            </a:r>
            <a:r>
              <a:rPr lang="en-US" sz="1800" dirty="0"/>
              <a:t>Canopy-level is especially useful because it can measure high-temporal fluorescence continuously, and it can connect leaf-level measurements and global-level measurements. Last, we can use both passive and active sensors to get around some of the limitations of using just one method.</a:t>
            </a:r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55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DeepSeek-CJK-patch"/>
              </a:rPr>
              <a:t>In this study, we measured the chlorophyll fluorescence using both </a:t>
            </a:r>
            <a:r>
              <a:rPr lang="en-US" sz="1800" b="0" i="0" dirty="0">
                <a:solidFill>
                  <a:srgbClr val="404040"/>
                </a:solidFill>
                <a:effectLst/>
                <a:latin typeface="DeepSeek-CJK-patch"/>
              </a:rPr>
              <a:t>passive and active methods</a:t>
            </a:r>
            <a:r>
              <a:rPr lang="en-US" sz="1800" b="0" dirty="0"/>
              <a:t>: one that captures sun-induced fluorescence (SIF), and another that captures the laser-induced fluorescence (LIF)</a:t>
            </a:r>
            <a:r>
              <a:rPr lang="en-US" sz="1200" b="0" i="0" dirty="0">
                <a:solidFill>
                  <a:srgbClr val="404040"/>
                </a:solidFill>
                <a:effectLst/>
                <a:latin typeface="DeepSeek-CJK-patch"/>
              </a:rPr>
              <a:t>. Similar to the light use efficiency model, SIF can be expressed by the product of PAR, </a:t>
            </a:r>
            <a:r>
              <a:rPr lang="en-US" sz="1200" b="0" i="0" dirty="0" err="1">
                <a:solidFill>
                  <a:srgbClr val="404040"/>
                </a:solidFill>
                <a:effectLst/>
                <a:latin typeface="DeepSeek-CJK-patch"/>
              </a:rPr>
              <a:t>fAPAR</a:t>
            </a:r>
            <a:r>
              <a:rPr lang="en-US" sz="1200" b="0" i="0" dirty="0">
                <a:solidFill>
                  <a:srgbClr val="404040"/>
                </a:solidFill>
                <a:effectLst/>
                <a:latin typeface="DeepSeek-CJK-patch"/>
              </a:rPr>
              <a:t>, FY and </a:t>
            </a:r>
            <a:r>
              <a:rPr lang="en-US" sz="1200" b="0" i="0" dirty="0" err="1">
                <a:solidFill>
                  <a:srgbClr val="404040"/>
                </a:solidFill>
                <a:effectLst/>
                <a:latin typeface="DeepSeek-CJK-patch"/>
              </a:rPr>
              <a:t>Fesc</a:t>
            </a:r>
            <a:r>
              <a:rPr lang="en-US" sz="1200" b="0" i="0" dirty="0">
                <a:solidFill>
                  <a:srgbClr val="404040"/>
                </a:solidFill>
                <a:effectLst/>
                <a:latin typeface="DeepSeek-CJK-patch"/>
              </a:rPr>
              <a:t>. </a:t>
            </a:r>
            <a:r>
              <a:rPr lang="en-US" sz="1800" b="0" dirty="0"/>
              <a:t>LIF focuses more directly on the fluorescence yield, and we call that </a:t>
            </a:r>
            <a:r>
              <a:rPr lang="en-US" sz="1800" b="0" dirty="0" err="1"/>
              <a:t>FyieldLIF</a:t>
            </a:r>
            <a:r>
              <a:rPr lang="en-US" sz="1800" b="0" dirty="0"/>
              <a:t>. </a:t>
            </a:r>
            <a:r>
              <a:rPr lang="en-US" sz="1800" b="0" dirty="0" err="1"/>
              <a:t>FyieldLIF</a:t>
            </a:r>
            <a:r>
              <a:rPr lang="en-US" sz="1800" b="0" dirty="0"/>
              <a:t> gives us fast, detailed data and isn’t affected by reflected sunlight, which is great when we’re trying to understand how plants react to stressful weather. So our main questions are: How do SIF and </a:t>
            </a:r>
            <a:r>
              <a:rPr lang="en-US" sz="1800" b="0" dirty="0" err="1"/>
              <a:t>FyieldLIF</a:t>
            </a:r>
            <a:r>
              <a:rPr lang="en-US" sz="1800" b="0" dirty="0"/>
              <a:t> vary under different atmospheric dryness conditions? And How SIF and </a:t>
            </a:r>
            <a:r>
              <a:rPr lang="en-US" sz="1800" b="0" dirty="0" err="1"/>
              <a:t>FyieldLIF</a:t>
            </a:r>
            <a:r>
              <a:rPr lang="en-US" sz="1800" b="0" dirty="0"/>
              <a:t> are linked to GPP under high atmospheric dryness conditions?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533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did our measurements in the Barbeau station during a heatwave in 2022. This station is part of the ICOS network in France. At the top of the tower, we had three things: a eddy covariance system to measure carbon flux, a passive fluorescence sensor – SIF3, and an active fluorescence sensor - LIF.</a:t>
            </a:r>
            <a:endParaRPr lang="en-CN" dirty="0"/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865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>
                <a:solidFill>
                  <a:srgbClr val="404040"/>
                </a:solidFill>
                <a:effectLst/>
                <a:latin typeface="DeepSeek-CJK-patch"/>
              </a:rPr>
              <a:t>We picked two types of dry air situations: </a:t>
            </a:r>
            <a:r>
              <a:rPr lang="en-US" sz="1800" b="1" i="0" dirty="0">
                <a:solidFill>
                  <a:srgbClr val="404040"/>
                </a:solidFill>
                <a:effectLst/>
                <a:latin typeface="DeepSeek-CJK-patch"/>
              </a:rPr>
              <a:t>High Atmospheric Dryness (HAD)</a:t>
            </a:r>
            <a:r>
              <a:rPr lang="en-US" sz="1800" b="0" i="0" dirty="0">
                <a:solidFill>
                  <a:srgbClr val="404040"/>
                </a:solidFill>
                <a:effectLst/>
                <a:latin typeface="DeepSeek-CJK-patch"/>
              </a:rPr>
              <a:t> and </a:t>
            </a:r>
            <a:r>
              <a:rPr lang="en-US" sz="1800" b="1" i="0" dirty="0">
                <a:solidFill>
                  <a:srgbClr val="404040"/>
                </a:solidFill>
                <a:effectLst/>
                <a:latin typeface="DeepSeek-CJK-patch"/>
              </a:rPr>
              <a:t>No Atmospheric Dryness (NAD). C</a:t>
            </a:r>
            <a:r>
              <a:rPr lang="en-US" altLang="zh-CN" sz="1800" dirty="0"/>
              <a:t>onsecutive days of high VPD were selected as HAD, and two consecutive days after HAD and without rainfall were selected as NAD.</a:t>
            </a:r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699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W</a:t>
            </a:r>
            <a:r>
              <a:rPr lang="en-US" dirty="0"/>
              <a:t>e analyzed the difference of abiotic factors between HAD and NAD conditions. Significant differences in PAR, Ta and VPD can be observed at both the half-hourly and the daily scales. However,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Soil moisture (SWC) remained relatively stable across both periods. Therefore, it was 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unlikely to be a limiting factor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our study.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521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figure shows the variations of canopy structure, chlorophyll content, and light absorption capacity during the study period. </a:t>
            </a:r>
            <a:r>
              <a:rPr lang="en-US" altLang="zh-CN" dirty="0"/>
              <a:t>CV is the </a:t>
            </a:r>
            <a:r>
              <a:rPr lang="en-US" altLang="zh-CN" sz="2800" b="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c</a:t>
            </a:r>
            <a:r>
              <a:rPr lang="en-US" sz="2800" b="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oefficient</a:t>
            </a:r>
            <a:r>
              <a:rPr lang="en-US" altLang="zh-CN" dirty="0"/>
              <a:t> of variation, which is quite small</a:t>
            </a:r>
            <a:r>
              <a:rPr lang="en-US" dirty="0"/>
              <a:t>. Therefore, the plants 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did not undergo substantial phenological changes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during the study period.</a:t>
            </a:r>
            <a:endParaRPr lang="en-US" dirty="0"/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481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404040"/>
                </a:solidFill>
                <a:effectLst/>
                <a:latin typeface="DeepSeek-CJK-patch"/>
              </a:rPr>
              <a:t>Here are some results. </a:t>
            </a:r>
            <a:r>
              <a:rPr lang="en-US" altLang="zh-CN" dirty="0"/>
              <a:t>U</a:t>
            </a:r>
            <a:r>
              <a:rPr lang="en-US" dirty="0"/>
              <a:t>nder HAD</a:t>
            </a:r>
            <a:r>
              <a:rPr lang="zh-CN" altLang="en-US" dirty="0"/>
              <a:t> </a:t>
            </a:r>
            <a:r>
              <a:rPr lang="en-US" altLang="zh-CN" dirty="0"/>
              <a:t>conditions</a:t>
            </a:r>
            <a:r>
              <a:rPr lang="en-US" dirty="0"/>
              <a:t>, GPP peaked early in the day—before light (PAR) and SIF peaked, it indicates the 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stress-induced decoupling of photosynthesis from light availability</a:t>
            </a:r>
            <a:r>
              <a:rPr lang="en-US" dirty="0"/>
              <a:t>. </a:t>
            </a:r>
            <a:r>
              <a:rPr lang="en-US" dirty="0" err="1"/>
              <a:t>FyieldLIF</a:t>
            </a:r>
            <a:r>
              <a:rPr lang="en-US" dirty="0"/>
              <a:t> dropped a lot on those dry days, showing the plant was downregulating its efficiency. But on NAD conditions, </a:t>
            </a:r>
            <a:r>
              <a:rPr lang="en-US" dirty="0" err="1"/>
              <a:t>FyieldLIF</a:t>
            </a:r>
            <a:r>
              <a:rPr lang="en-US" dirty="0"/>
              <a:t> stayed pretty stable all day.</a:t>
            </a:r>
            <a:endParaRPr lang="en-US" altLang="zh-CN" sz="1800" dirty="0">
              <a:solidFill>
                <a:schemeClr val="tx1"/>
              </a:solidFill>
            </a:endParaRPr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922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404040"/>
                </a:solidFill>
                <a:effectLst/>
                <a:latin typeface="DeepSeek-CJK-patch"/>
              </a:rPr>
              <a:t>Here we compared four relationships under varying dryness at half-hourly scale. Our results are comparable to previous studies. We can see that the difference of these correlations between HAD and NAD conditions, indicating the 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impacts of atmospheric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dryness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stress. However, it looks noisy at the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half-hourly scale because we have the influence of diurnal variation of PAR.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300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E3D2CF-30BA-E421-9405-BF45369EE7EC}"/>
              </a:ext>
            </a:extLst>
          </p:cNvPr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6364EF-61BA-BAF4-68F2-C6419046C3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0EFB85-EE02-1252-6A2C-2B652C75BD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5060D9-A09D-4130-9267-1E715CE49C5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72C8FC-508D-77DF-8E51-E51B9A06C06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7281EA-2EF0-22CB-7949-83049C88CD6A}"/>
              </a:ext>
            </a:extLst>
          </p:cNvPr>
          <p:cNvCxnSpPr>
            <a:cxnSpLocks/>
          </p:cNvCxnSpPr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3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18" Type="http://schemas.openxmlformats.org/officeDocument/2006/relationships/image" Target="../media/image50.png"/><Relationship Id="rId3" Type="http://schemas.openxmlformats.org/officeDocument/2006/relationships/image" Target="../media/image36.png"/><Relationship Id="rId21" Type="http://schemas.openxmlformats.org/officeDocument/2006/relationships/image" Target="../media/image53.jpe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6" Type="http://schemas.microsoft.com/office/2007/relationships/hdphoto" Target="../media/hdphoto1.wdp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image" Target="../media/image51.jpe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Relationship Id="rId22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hyperlink" Target="https://barbeau.ese.cnrs.fr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0.png"/><Relationship Id="rId4" Type="http://schemas.openxmlformats.org/officeDocument/2006/relationships/image" Target="../media/image2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25997" y="2552801"/>
            <a:ext cx="11913401" cy="175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algn="ctr" defTabSz="882030"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dryness effects on canopy chlorophyll fluorescence and Gross Primary Production (GPP) in a deciduous forest during heat waves</a:t>
            </a:r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6915706" y="5224144"/>
            <a:ext cx="5123696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6915681" y="5885467"/>
            <a:ext cx="512372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7288567" y="5590659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06FED9-AC66-7379-BE01-50AA603FCE56}"/>
              </a:ext>
            </a:extLst>
          </p:cNvPr>
          <p:cNvSpPr txBox="1"/>
          <p:nvPr/>
        </p:nvSpPr>
        <p:spPr>
          <a:xfrm>
            <a:off x="1532809" y="4877087"/>
            <a:ext cx="90997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800"/>
              </a:spcAft>
            </a:pPr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Zhaohui Li, Gabriel </a:t>
            </a:r>
            <a:r>
              <a:rPr lang="en-US" sz="1800" b="1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Hmimina</a:t>
            </a:r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Gwendal </a:t>
            </a:r>
            <a:r>
              <a:rPr lang="en-US" sz="1800" b="1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Latouche</a:t>
            </a:r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Daniel </a:t>
            </a:r>
            <a:r>
              <a:rPr lang="en-US" sz="1800" b="1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Berveiller</a:t>
            </a:r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Abderrahmane</a:t>
            </a:r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Ounis</a:t>
            </a:r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Yves </a:t>
            </a:r>
            <a:r>
              <a:rPr lang="en-US" sz="1800" b="1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Goulas</a:t>
            </a:r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Kamel </a:t>
            </a:r>
            <a:r>
              <a:rPr lang="en-US" sz="1800" b="1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Soudani</a:t>
            </a:r>
            <a:endParaRPr lang="en-US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6E960-1A22-864B-CFF7-B1D85576C79D}"/>
              </a:ext>
            </a:extLst>
          </p:cNvPr>
          <p:cNvSpPr txBox="1"/>
          <p:nvPr/>
        </p:nvSpPr>
        <p:spPr>
          <a:xfrm>
            <a:off x="436875" y="5590659"/>
            <a:ext cx="11291649" cy="687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800"/>
              </a:spcAft>
            </a:pPr>
            <a:r>
              <a:rPr lang="fr-FR" sz="1600" b="0" u="none" strike="noStrike" dirty="0">
                <a:solidFill>
                  <a:schemeClr val="bg1"/>
                </a:solidFill>
                <a:effectLst/>
                <a:latin typeface="+mn-lt"/>
              </a:rPr>
              <a:t>Ecologie Société Evolution (ESE), Université Paris-Saclay, CNRS,  France </a:t>
            </a:r>
            <a:endParaRPr lang="fr-FR" sz="1600" b="0" dirty="0">
              <a:solidFill>
                <a:schemeClr val="bg1"/>
              </a:solidFill>
              <a:effectLst/>
              <a:latin typeface="+mn-lt"/>
            </a:endParaRPr>
          </a:p>
          <a:p>
            <a:pPr algn="ctr"/>
            <a:r>
              <a:rPr lang="fr-FR" sz="1600" b="0" u="none" strike="noStrike" dirty="0">
                <a:solidFill>
                  <a:schemeClr val="bg1"/>
                </a:solidFill>
                <a:effectLst/>
                <a:latin typeface="+mn-lt"/>
              </a:rPr>
              <a:t>Laboratoire de Météorologie Dynamique (LMD), Sorbonne Université, IPSL, CNRS, École polytechnique, France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"/>
    </mc:Choice>
    <mc:Fallback xmlns="">
      <p:transition spd="slow" advTm="74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D9290-FD0E-5952-C615-7F12ADE82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07C20-BA70-B3CF-CE71-FF79CFA4E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9269"/>
            <a:ext cx="10108800" cy="1015663"/>
          </a:xfrm>
        </p:spPr>
        <p:txBody>
          <a:bodyPr/>
          <a:lstStyle/>
          <a:p>
            <a:r>
              <a:rPr lang="en-US" altLang="zh-CN" dirty="0"/>
              <a:t>Correlations in different conditions of atmospheric dryness at the daily scale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616803-FABA-6C45-A1EE-BD93E16CD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ABEADF-FC25-13E1-3089-ABABEE839C55}"/>
              </a:ext>
            </a:extLst>
          </p:cNvPr>
          <p:cNvGrpSpPr/>
          <p:nvPr/>
        </p:nvGrpSpPr>
        <p:grpSpPr>
          <a:xfrm>
            <a:off x="161983" y="1048436"/>
            <a:ext cx="8023167" cy="4622785"/>
            <a:chOff x="161983" y="1349440"/>
            <a:chExt cx="8023167" cy="4622785"/>
          </a:xfrm>
        </p:grpSpPr>
        <p:pic>
          <p:nvPicPr>
            <p:cNvPr id="4" name="Picture 3" descr="A group of graphs with numbers and symbols&#10;&#10;Description automatically generated with medium confidence">
              <a:extLst>
                <a:ext uri="{FF2B5EF4-FFF2-40B4-BE49-F238E27FC236}">
                  <a16:creationId xmlns:a16="http://schemas.microsoft.com/office/drawing/2014/main" id="{42E3932B-AA1E-F3E7-2B09-F2B0BB265E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2" b="36154"/>
            <a:stretch/>
          </p:blipFill>
          <p:spPr>
            <a:xfrm>
              <a:off x="161983" y="1349440"/>
              <a:ext cx="7489059" cy="4249823"/>
            </a:xfrm>
            <a:prstGeom prst="rect">
              <a:avLst/>
            </a:prstGeom>
          </p:spPr>
        </p:pic>
        <p:pic>
          <p:nvPicPr>
            <p:cNvPr id="5" name="Picture 4" descr="A group of graphs showing different colored dots&#10;&#10;Description automatically generated with medium confidence">
              <a:extLst>
                <a:ext uri="{FF2B5EF4-FFF2-40B4-BE49-F238E27FC236}">
                  <a16:creationId xmlns:a16="http://schemas.microsoft.com/office/drawing/2014/main" id="{11C57BF1-1319-A856-61F8-184C77FDF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5" t="93375" r="7091" b="3321"/>
            <a:stretch/>
          </p:blipFill>
          <p:spPr>
            <a:xfrm>
              <a:off x="1046248" y="5609250"/>
              <a:ext cx="6604794" cy="226558"/>
            </a:xfrm>
            <a:prstGeom prst="rect">
              <a:avLst/>
            </a:prstGeom>
          </p:spPr>
        </p:pic>
        <p:pic>
          <p:nvPicPr>
            <p:cNvPr id="7" name="image5.jpg" descr="A group of graphs showing different numbers&#10;&#10;Description automatically generated with medium confidence">
              <a:extLst>
                <a:ext uri="{FF2B5EF4-FFF2-40B4-BE49-F238E27FC236}">
                  <a16:creationId xmlns:a16="http://schemas.microsoft.com/office/drawing/2014/main" id="{8F861011-D423-60A2-3464-BA2B0683E693}"/>
                </a:ext>
              </a:extLst>
            </p:cNvPr>
            <p:cNvPicPr/>
            <p:nvPr/>
          </p:nvPicPr>
          <p:blipFill rotWithShape="1">
            <a:blip r:embed="rId5"/>
            <a:srcRect l="93516" r="202"/>
            <a:stretch/>
          </p:blipFill>
          <p:spPr>
            <a:xfrm>
              <a:off x="7731711" y="1349440"/>
              <a:ext cx="453439" cy="4622785"/>
            </a:xfrm>
            <a:prstGeom prst="rect">
              <a:avLst/>
            </a:prstGeom>
            <a:ln/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80DD0DE-0B34-B6C4-FB66-7FAD651C50D4}"/>
              </a:ext>
            </a:extLst>
          </p:cNvPr>
          <p:cNvSpPr txBox="1"/>
          <p:nvPr/>
        </p:nvSpPr>
        <p:spPr>
          <a:xfrm>
            <a:off x="1580642" y="5732180"/>
            <a:ext cx="9245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</a:t>
            </a:r>
            <a:r>
              <a:rPr lang="en-US" sz="1800" b="1" baseline="-25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yieldLIF</a:t>
            </a:r>
            <a:r>
              <a:rPr lang="en-US" sz="18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exhibited</a:t>
            </a:r>
            <a:r>
              <a:rPr lang="en-US" sz="18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the strong</a:t>
            </a:r>
            <a:r>
              <a:rPr lang="en-US" altLang="zh-CN" sz="18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est</a:t>
            </a:r>
            <a:r>
              <a:rPr lang="en-US" sz="18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correlation </a:t>
            </a:r>
            <a:r>
              <a:rPr lang="en-US" altLang="zh-CN" sz="18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with</a:t>
            </a:r>
            <a:r>
              <a:rPr lang="en-US" sz="18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photosynthesis under HAD conditions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phic 8" descr="Chevron arrows with solid fill">
            <a:extLst>
              <a:ext uri="{FF2B5EF4-FFF2-40B4-BE49-F238E27FC236}">
                <a16:creationId xmlns:a16="http://schemas.microsoft.com/office/drawing/2014/main" id="{B3FAF904-C7BB-C792-CC0B-8B36D04E8F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0250" y="5732180"/>
            <a:ext cx="914400" cy="6109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349615-7966-ADA4-EF87-670B039255C2}"/>
              </a:ext>
            </a:extLst>
          </p:cNvPr>
          <p:cNvSpPr txBox="1"/>
          <p:nvPr/>
        </p:nvSpPr>
        <p:spPr>
          <a:xfrm>
            <a:off x="8074019" y="2829554"/>
            <a:ext cx="430887" cy="1060547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VPD (kPa)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52D5BE-4722-8AA4-7374-A1E0503BBD38}"/>
              </a:ext>
            </a:extLst>
          </p:cNvPr>
          <p:cNvSpPr txBox="1"/>
          <p:nvPr/>
        </p:nvSpPr>
        <p:spPr>
          <a:xfrm>
            <a:off x="8432800" y="1317557"/>
            <a:ext cx="334344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correlations of </a:t>
            </a:r>
            <a:r>
              <a:rPr lang="en-US" altLang="zh-CN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zh-CN" sz="1800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yieldLIF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SIF, </a:t>
            </a:r>
            <a:r>
              <a:rPr lang="en-US" altLang="zh-CN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zh-CN" sz="1800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yieldLIF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GPP under HAD conditions improved markedly from half-hourly to daily scale. 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altLang="zh-CN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Stronger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correlations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zh-CN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yieldLIF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SIF (c),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GPP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zh-CN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yieldLIF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(d) under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HAD than NAD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Stronger correlations of GPP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zh-CN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yieldLIF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(d) than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GPP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SIF (b) under HAD condition</a:t>
            </a:r>
            <a:endParaRPr lang="en-US" altLang="zh-CN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A13D7F-E007-6DB5-79EC-6E6147BDD2FB}"/>
              </a:ext>
            </a:extLst>
          </p:cNvPr>
          <p:cNvSpPr/>
          <p:nvPr/>
        </p:nvSpPr>
        <p:spPr>
          <a:xfrm>
            <a:off x="6639326" y="2794144"/>
            <a:ext cx="971550" cy="3111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D442DF-13BA-139F-A7F3-65FB3A8A38C3}"/>
              </a:ext>
            </a:extLst>
          </p:cNvPr>
          <p:cNvSpPr/>
          <p:nvPr/>
        </p:nvSpPr>
        <p:spPr>
          <a:xfrm>
            <a:off x="3172226" y="2784619"/>
            <a:ext cx="971550" cy="3111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EC655E-5586-AA30-D6B1-4571A1751F9F}"/>
              </a:ext>
            </a:extLst>
          </p:cNvPr>
          <p:cNvSpPr/>
          <p:nvPr/>
        </p:nvSpPr>
        <p:spPr>
          <a:xfrm>
            <a:off x="6639674" y="2793680"/>
            <a:ext cx="971550" cy="3111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34D862-630B-CF1E-7899-6DF4424C2F15}"/>
              </a:ext>
            </a:extLst>
          </p:cNvPr>
          <p:cNvSpPr/>
          <p:nvPr/>
        </p:nvSpPr>
        <p:spPr>
          <a:xfrm>
            <a:off x="4857265" y="2793680"/>
            <a:ext cx="971550" cy="3111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E56B80-D40D-385E-046F-C1D62A002C08}"/>
              </a:ext>
            </a:extLst>
          </p:cNvPr>
          <p:cNvSpPr/>
          <p:nvPr/>
        </p:nvSpPr>
        <p:spPr>
          <a:xfrm>
            <a:off x="6639674" y="4801380"/>
            <a:ext cx="971550" cy="3111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A73A78-4D76-59B0-167A-3C6409BC8E25}"/>
              </a:ext>
            </a:extLst>
          </p:cNvPr>
          <p:cNvSpPr/>
          <p:nvPr/>
        </p:nvSpPr>
        <p:spPr>
          <a:xfrm>
            <a:off x="4857265" y="4801380"/>
            <a:ext cx="971550" cy="3111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ZoneTexte 5">
            <a:extLst>
              <a:ext uri="{FF2B5EF4-FFF2-40B4-BE49-F238E27FC236}">
                <a16:creationId xmlns:a16="http://schemas.microsoft.com/office/drawing/2014/main" id="{7AFEF5B5-6D8B-B146-090C-29194EF1D451}"/>
              </a:ext>
            </a:extLst>
          </p:cNvPr>
          <p:cNvSpPr txBox="1"/>
          <p:nvPr/>
        </p:nvSpPr>
        <p:spPr>
          <a:xfrm>
            <a:off x="7071117" y="5495635"/>
            <a:ext cx="1655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1000" i="1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et al., 20</a:t>
            </a:r>
            <a:r>
              <a:rPr lang="en-US" altLang="zh-CN" sz="1000" i="1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0867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DE5F8-13BE-E863-40C0-0164BDF95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898598-725D-0290-ADD6-7A509DDD0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9270"/>
            <a:ext cx="10108800" cy="1015663"/>
          </a:xfrm>
        </p:spPr>
        <p:txBody>
          <a:bodyPr/>
          <a:lstStyle/>
          <a:p>
            <a:r>
              <a:rPr lang="en-US" altLang="zh-CN" dirty="0"/>
              <a:t>Analysis of the differences between </a:t>
            </a:r>
            <a:r>
              <a:rPr lang="en-US" altLang="zh-CN" dirty="0" err="1"/>
              <a:t>F</a:t>
            </a:r>
            <a:r>
              <a:rPr lang="en-US" altLang="zh-CN" baseline="-25000" dirty="0" err="1"/>
              <a:t>yieldLIF</a:t>
            </a:r>
            <a:r>
              <a:rPr lang="en-US" altLang="zh-CN" dirty="0"/>
              <a:t> and </a:t>
            </a:r>
            <a:r>
              <a:rPr lang="en-US" altLang="zh-CN" dirty="0" err="1"/>
              <a:t>SIFy</a:t>
            </a:r>
            <a:r>
              <a:rPr lang="en-US" altLang="zh-CN" dirty="0"/>
              <a:t> in detecting plant responses to abiotic</a:t>
            </a:r>
            <a:r>
              <a:rPr lang="zh-CN" altLang="en-US" dirty="0"/>
              <a:t> </a:t>
            </a:r>
            <a:r>
              <a:rPr lang="en-US" altLang="zh-CN" dirty="0"/>
              <a:t>constraints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1EF2D1-4D4E-352E-89E7-C408AD7D3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F1CB7EE-ED5B-123A-72AE-4198C0D71F42}"/>
                  </a:ext>
                </a:extLst>
              </p:cNvPr>
              <p:cNvSpPr txBox="1"/>
              <p:nvPr/>
            </p:nvSpPr>
            <p:spPr>
              <a:xfrm>
                <a:off x="1355522" y="3350383"/>
                <a:ext cx="3759616" cy="6173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𝐺𝑃𝑃</m:t>
                      </m:r>
                      <m:r>
                        <a:rPr lang="en-US" sz="18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𝐴𝑚𝑎𝑥</m:t>
                          </m:r>
                          <m:r>
                            <a:rPr lang="en-US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× 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𝑃𝐴𝑅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𝐴𝑚𝑎𝑥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𝑃𝐴𝑅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F1CB7EE-ED5B-123A-72AE-4198C0D71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522" y="3350383"/>
                <a:ext cx="3759616" cy="617348"/>
              </a:xfrm>
              <a:prstGeom prst="rect">
                <a:avLst/>
              </a:prstGeom>
              <a:blipFill>
                <a:blip r:embed="rId3"/>
                <a:stretch>
                  <a:fillRect t="-2041" b="-204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8F70830-B3B5-D142-F06A-17FC8F3BDB22}"/>
              </a:ext>
            </a:extLst>
          </p:cNvPr>
          <p:cNvSpPr txBox="1"/>
          <p:nvPr/>
        </p:nvSpPr>
        <p:spPr>
          <a:xfrm>
            <a:off x="488223" y="1905765"/>
            <a:ext cx="63914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zh-CN" sz="18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 </a:t>
            </a:r>
            <a:r>
              <a:rPr lang="en-US" sz="18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maximal rate of photosynthesis (Amax) was derived using a photosynthetic light-response curve fitting model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B5572-C93C-B706-6337-19D2691E7E76}"/>
              </a:ext>
            </a:extLst>
          </p:cNvPr>
          <p:cNvSpPr txBox="1"/>
          <p:nvPr/>
        </p:nvSpPr>
        <p:spPr>
          <a:xfrm>
            <a:off x="655722" y="4979633"/>
            <a:ext cx="5796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Amax is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“proxy” </a:t>
            </a:r>
            <a:r>
              <a:rPr lang="en-CN" b="1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physiological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GPP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abiotic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constraints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7D35A1A8-6DC5-2891-0D75-63B9F8025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9637" y="1978309"/>
            <a:ext cx="4801493" cy="42451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59AC63-914D-4976-4AC9-CDC4FAA0554C}"/>
              </a:ext>
            </a:extLst>
          </p:cNvPr>
          <p:cNvSpPr txBox="1"/>
          <p:nvPr/>
        </p:nvSpPr>
        <p:spPr>
          <a:xfrm>
            <a:off x="7148260" y="1259434"/>
            <a:ext cx="414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The</a:t>
            </a:r>
            <a:r>
              <a:rPr lang="zh-CN" alt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relationship</a:t>
            </a:r>
            <a:r>
              <a:rPr lang="zh-CN" alt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between</a:t>
            </a:r>
            <a:r>
              <a:rPr lang="zh-CN" alt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GPP</a:t>
            </a:r>
            <a:r>
              <a:rPr lang="zh-CN" alt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and</a:t>
            </a:r>
            <a:r>
              <a:rPr lang="zh-CN" alt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PAR</a:t>
            </a:r>
            <a:r>
              <a:rPr lang="zh-CN" alt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in</a:t>
            </a:r>
            <a:r>
              <a:rPr lang="zh-CN" alt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Fr-Fon</a:t>
            </a:r>
            <a:r>
              <a:rPr lang="zh-CN" alt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endParaRPr lang="en-CN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759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9BE94-B157-44C7-3BA5-EC080044B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09FB5B-6A20-A3BE-74D4-5C0077D76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9270"/>
            <a:ext cx="10108800" cy="1015663"/>
          </a:xfrm>
        </p:spPr>
        <p:txBody>
          <a:bodyPr/>
          <a:lstStyle/>
          <a:p>
            <a:r>
              <a:rPr lang="en-US" altLang="zh-CN" dirty="0"/>
              <a:t>Analysis of the differences between </a:t>
            </a:r>
            <a:r>
              <a:rPr lang="en-US" altLang="zh-CN" dirty="0" err="1"/>
              <a:t>F</a:t>
            </a:r>
            <a:r>
              <a:rPr lang="en-US" altLang="zh-CN" baseline="-25000" dirty="0" err="1"/>
              <a:t>yieldLIF</a:t>
            </a:r>
            <a:r>
              <a:rPr lang="en-US" altLang="zh-CN" dirty="0"/>
              <a:t> and </a:t>
            </a:r>
            <a:r>
              <a:rPr lang="en-US" altLang="zh-CN" dirty="0" err="1"/>
              <a:t>SIFy</a:t>
            </a:r>
            <a:r>
              <a:rPr lang="en-US" altLang="zh-CN" dirty="0"/>
              <a:t> in detecting plant responses to abiotic</a:t>
            </a:r>
            <a:r>
              <a:rPr lang="zh-CN" altLang="en-US" dirty="0"/>
              <a:t> </a:t>
            </a:r>
            <a:r>
              <a:rPr lang="en-US" altLang="zh-CN" dirty="0"/>
              <a:t>constraints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39E690-352A-0702-CC85-D88BCF082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C084DA-904F-E0AF-5B22-484B592E47C5}"/>
              </a:ext>
            </a:extLst>
          </p:cNvPr>
          <p:cNvSpPr txBox="1"/>
          <p:nvPr/>
        </p:nvSpPr>
        <p:spPr>
          <a:xfrm>
            <a:off x="457969" y="2037710"/>
            <a:ext cx="373806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correlations 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altLang="zh-CN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Amax vs </a:t>
            </a:r>
            <a:r>
              <a:rPr lang="en-US" altLang="zh-CN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zh-CN" sz="1800" b="1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yieldLIF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than Amax vs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SIFy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altLang="zh-CN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altLang="zh-CN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correlation 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observed between Amax and </a:t>
            </a:r>
            <a:r>
              <a:rPr lang="en-US" altLang="zh-CN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zh-CN" sz="1800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yieldLIF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under clear sky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 (R</a:t>
            </a:r>
            <a:r>
              <a:rPr lang="en-US" altLang="zh-CN" sz="18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0.66). 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altLang="zh-CN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c 3" descr="Chevron arrows with solid fill">
            <a:extLst>
              <a:ext uri="{FF2B5EF4-FFF2-40B4-BE49-F238E27FC236}">
                <a16:creationId xmlns:a16="http://schemas.microsoft.com/office/drawing/2014/main" id="{619F754C-D4AC-EBED-9E76-B92DE2AB3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8099" y="5467297"/>
            <a:ext cx="914400" cy="6109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48B9C7-8584-F0A5-490E-63A3C24BBC1C}"/>
              </a:ext>
            </a:extLst>
          </p:cNvPr>
          <p:cNvSpPr txBox="1"/>
          <p:nvPr/>
        </p:nvSpPr>
        <p:spPr>
          <a:xfrm>
            <a:off x="1672499" y="5322053"/>
            <a:ext cx="9169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 significant and strong relationship of Amax vs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</a:t>
            </a:r>
            <a:r>
              <a:rPr lang="en-US" sz="1800" b="1" baseline="-25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yieldLIF</a:t>
            </a:r>
            <a:r>
              <a:rPr lang="en-US" sz="18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underscores the advantages of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</a:t>
            </a:r>
            <a:r>
              <a:rPr lang="en-US" sz="1800" b="1" baseline="-25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yieldLIF</a:t>
            </a:r>
            <a:r>
              <a:rPr lang="en-US" sz="18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in capturing plant photosynthetic responses to abiotic constraints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comparison of a diagram of a cloudy day&#10;&#10;Description automatically generated with medium confidence">
            <a:extLst>
              <a:ext uri="{FF2B5EF4-FFF2-40B4-BE49-F238E27FC236}">
                <a16:creationId xmlns:a16="http://schemas.microsoft.com/office/drawing/2014/main" id="{695DFECE-542D-C1FA-72B0-37ADF62E2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2122" y="1429620"/>
            <a:ext cx="7049010" cy="35245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604737-0B74-92C0-25F8-E53E2EFE91F2}"/>
              </a:ext>
            </a:extLst>
          </p:cNvPr>
          <p:cNvSpPr/>
          <p:nvPr/>
        </p:nvSpPr>
        <p:spPr>
          <a:xfrm>
            <a:off x="5915425" y="2288346"/>
            <a:ext cx="1715863" cy="3111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5">
            <a:extLst>
              <a:ext uri="{FF2B5EF4-FFF2-40B4-BE49-F238E27FC236}">
                <a16:creationId xmlns:a16="http://schemas.microsoft.com/office/drawing/2014/main" id="{0E8C9E62-9E5C-2468-A526-96CFB7942DFA}"/>
              </a:ext>
            </a:extLst>
          </p:cNvPr>
          <p:cNvSpPr txBox="1"/>
          <p:nvPr/>
        </p:nvSpPr>
        <p:spPr>
          <a:xfrm>
            <a:off x="10097616" y="4096088"/>
            <a:ext cx="1655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1000" i="1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et al., 20</a:t>
            </a:r>
            <a:r>
              <a:rPr lang="en-US" altLang="zh-CN" sz="1000" i="1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5550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0C964-A915-7512-3D73-650A80DCD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E20957-32F0-54DE-B68F-525805BAE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Take-Home</a:t>
            </a:r>
            <a:r>
              <a:rPr lang="zh-CN" altLang="en-US" dirty="0"/>
              <a:t> </a:t>
            </a:r>
            <a:r>
              <a:rPr lang="en-US" altLang="zh-CN" dirty="0"/>
              <a:t>Messages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Future</a:t>
            </a:r>
            <a:r>
              <a:rPr lang="zh-CN" altLang="en-US" dirty="0"/>
              <a:t> </a:t>
            </a:r>
            <a:r>
              <a:rPr lang="en-US" altLang="zh-CN" dirty="0"/>
              <a:t>Work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AA9CB-4947-F473-E16C-9E72C8BBD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8D9D5B-8ED8-5876-6F74-DC929C2F76EA}"/>
              </a:ext>
            </a:extLst>
          </p:cNvPr>
          <p:cNvGrpSpPr/>
          <p:nvPr/>
        </p:nvGrpSpPr>
        <p:grpSpPr>
          <a:xfrm>
            <a:off x="457613" y="5929650"/>
            <a:ext cx="10443935" cy="419100"/>
            <a:chOff x="347729" y="5941770"/>
            <a:chExt cx="9568071" cy="4191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A02816B-987C-B94F-24BB-DC4FB266E16C}"/>
                </a:ext>
              </a:extLst>
            </p:cNvPr>
            <p:cNvSpPr txBox="1"/>
            <p:nvPr/>
          </p:nvSpPr>
          <p:spPr>
            <a:xfrm>
              <a:off x="4334454" y="5997431"/>
              <a:ext cx="558134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N" sz="1400" u="sng" dirty="0"/>
                <a:t>https://www.researchgate.net/profile/Li-Zhaohui-3?ev=hdr_xprf</a:t>
              </a:r>
            </a:p>
          </p:txBody>
        </p:sp>
        <p:sp>
          <p:nvSpPr>
            <p:cNvPr id="5" name="矩形 8">
              <a:extLst>
                <a:ext uri="{FF2B5EF4-FFF2-40B4-BE49-F238E27FC236}">
                  <a16:creationId xmlns:a16="http://schemas.microsoft.com/office/drawing/2014/main" id="{0F555F4B-02AF-7D05-0491-A6FC6A486366}"/>
                </a:ext>
              </a:extLst>
            </p:cNvPr>
            <p:cNvSpPr/>
            <p:nvPr/>
          </p:nvSpPr>
          <p:spPr>
            <a:xfrm>
              <a:off x="804185" y="5985010"/>
              <a:ext cx="306365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u="sng" kern="0" dirty="0" err="1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zhaohui.li@universite-paris-saclay.fr</a:t>
              </a:r>
              <a:endParaRPr lang="en-US" altLang="zh-CN" sz="1400" u="sng" kern="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36B0D64-64BE-B7B3-29D1-175333BDD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729" y="5941770"/>
              <a:ext cx="533400" cy="419100"/>
            </a:xfrm>
            <a:prstGeom prst="rect">
              <a:avLst/>
            </a:prstGeom>
          </p:spPr>
        </p:pic>
        <p:pic>
          <p:nvPicPr>
            <p:cNvPr id="8" name="Picture 12">
              <a:extLst>
                <a:ext uri="{FF2B5EF4-FFF2-40B4-BE49-F238E27FC236}">
                  <a16:creationId xmlns:a16="http://schemas.microsoft.com/office/drawing/2014/main" id="{B8AD0E63-4DB1-B52E-484C-3F46B65662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3241" y="5997431"/>
              <a:ext cx="307777" cy="307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C179356-EE91-A614-D165-E600A667499F}"/>
              </a:ext>
            </a:extLst>
          </p:cNvPr>
          <p:cNvSpPr txBox="1"/>
          <p:nvPr/>
        </p:nvSpPr>
        <p:spPr>
          <a:xfrm>
            <a:off x="275007" y="1126823"/>
            <a:ext cx="11916992" cy="312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 correlation between SIF and GPP weakens under increasing atmospheric dryness, while the </a:t>
            </a:r>
            <a:r>
              <a:rPr lang="en-US" sz="24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relationship between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</a:t>
            </a:r>
            <a:r>
              <a:rPr lang="en-US" sz="2400" b="1" baseline="-25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yieldLIF</a:t>
            </a:r>
            <a:r>
              <a:rPr lang="en-US" sz="24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and GPP strengthens</a:t>
            </a:r>
            <a:r>
              <a:rPr lang="en-US" sz="24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1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</a:t>
            </a:r>
            <a:r>
              <a:rPr lang="en-US" sz="2400" baseline="-25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yieldLIF</a:t>
            </a:r>
            <a:r>
              <a:rPr lang="en-US" sz="24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outperforms passive </a:t>
            </a:r>
            <a:r>
              <a:rPr lang="en-US" altLang="zh-CN" sz="2400" b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ChlF</a:t>
            </a:r>
            <a:r>
              <a:rPr lang="en-US" altLang="zh-CN" sz="24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yield (SIF/PAR)</a:t>
            </a:r>
            <a:r>
              <a:rPr lang="en-US" sz="24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in </a:t>
            </a:r>
            <a:r>
              <a:rPr lang="en-US" sz="24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tracking photosynthetic capacity (Amax)</a:t>
            </a:r>
            <a:r>
              <a:rPr lang="en-US" sz="24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especially under conditions of high atmospheric dryness.</a:t>
            </a:r>
          </a:p>
          <a:p>
            <a:endParaRPr lang="en-US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1257300" lvl="2" indent="-342900">
              <a:buFont typeface="Wingdings" pitchFamily="2" charset="2"/>
              <a:buChar char="Ø"/>
            </a:pPr>
            <a:r>
              <a:rPr lang="en-US" altLang="zh-CN" sz="2400" u="sng" dirty="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zh-CN" alt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u="sng" dirty="0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zh-CN" alt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u="sng" dirty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zh-CN" alt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u="sng" dirty="0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zh-CN" alt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u="sng" dirty="0">
                <a:latin typeface="Arial" panose="020B0604020202020204" pitchFamily="34" charset="0"/>
                <a:cs typeface="Arial" panose="020B0604020202020204" pitchFamily="34" charset="0"/>
              </a:rPr>
              <a:t>ecosystems</a:t>
            </a:r>
            <a:endParaRPr lang="en-US" altLang="zh-CN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Wingdings" pitchFamily="2" charset="2"/>
              <a:buChar char="Ø"/>
            </a:pPr>
            <a:r>
              <a:rPr lang="en-US" altLang="zh-CN" sz="2400" u="sng" dirty="0">
                <a:latin typeface="Arial" panose="020B0604020202020204" pitchFamily="34" charset="0"/>
                <a:cs typeface="Arial" panose="020B0604020202020204" pitchFamily="34" charset="0"/>
              </a:rPr>
              <a:t>Modeling</a:t>
            </a:r>
            <a:r>
              <a:rPr lang="zh-CN" alt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u="sng" dirty="0">
                <a:latin typeface="Arial" panose="020B0604020202020204" pitchFamily="34" charset="0"/>
                <a:cs typeface="Arial" panose="020B0604020202020204" pitchFamily="34" charset="0"/>
              </a:rPr>
              <a:t>photosynthesis</a:t>
            </a:r>
            <a:r>
              <a:rPr lang="zh-CN" alt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u="sng" dirty="0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zh-CN" alt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u="sng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zh-CN" alt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u="sng" dirty="0">
                <a:latin typeface="Arial" panose="020B0604020202020204" pitchFamily="34" charset="0"/>
                <a:cs typeface="Arial" panose="020B0604020202020204" pitchFamily="34" charset="0"/>
              </a:rPr>
              <a:t>abiotic</a:t>
            </a:r>
            <a:r>
              <a:rPr lang="zh-CN" alt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u="sng" dirty="0"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endParaRPr lang="en-CN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22F3A0-E04E-A3F3-A93D-FA9200C38D9B}"/>
              </a:ext>
            </a:extLst>
          </p:cNvPr>
          <p:cNvGrpSpPr/>
          <p:nvPr/>
        </p:nvGrpSpPr>
        <p:grpSpPr>
          <a:xfrm>
            <a:off x="7239053" y="3938271"/>
            <a:ext cx="4677940" cy="1917027"/>
            <a:chOff x="7145760" y="4422273"/>
            <a:chExt cx="4677940" cy="1917027"/>
          </a:xfrm>
        </p:grpSpPr>
        <p:pic>
          <p:nvPicPr>
            <p:cNvPr id="11" name="Picture 6" descr="Home">
              <a:extLst>
                <a:ext uri="{FF2B5EF4-FFF2-40B4-BE49-F238E27FC236}">
                  <a16:creationId xmlns:a16="http://schemas.microsoft.com/office/drawing/2014/main" id="{29766E3F-91DB-BD18-9807-596FBD6078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8724" y="5328447"/>
              <a:ext cx="1268229" cy="360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08669501-C63A-42EF-ADA0-527C0FAAE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230854" y="4483805"/>
              <a:ext cx="1368135" cy="481738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C06DED67-CAD1-89A7-EB12-574F21DAF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061863" y="4422273"/>
              <a:ext cx="985733" cy="573707"/>
            </a:xfrm>
            <a:prstGeom prst="rect">
              <a:avLst/>
            </a:prstGeom>
          </p:spPr>
        </p:pic>
        <p:pic>
          <p:nvPicPr>
            <p:cNvPr id="14" name="Picture 13" descr="A logo with blue and green letters&#10;&#10;Description automatically generated">
              <a:extLst>
                <a:ext uri="{FF2B5EF4-FFF2-40B4-BE49-F238E27FC236}">
                  <a16:creationId xmlns:a16="http://schemas.microsoft.com/office/drawing/2014/main" id="{B3F1C0F0-7E09-371D-A466-24EF5EA87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67985" y="4624679"/>
              <a:ext cx="910621" cy="350239"/>
            </a:xfrm>
            <a:prstGeom prst="rect">
              <a:avLst/>
            </a:prstGeom>
          </p:spPr>
        </p:pic>
        <p:pic>
          <p:nvPicPr>
            <p:cNvPr id="15" name="Picture 14" descr="logo IPSL">
              <a:extLst>
                <a:ext uri="{FF2B5EF4-FFF2-40B4-BE49-F238E27FC236}">
                  <a16:creationId xmlns:a16="http://schemas.microsoft.com/office/drawing/2014/main" id="{92CA3E34-2EF3-DB99-B21E-EE468941AC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26"/>
            <a:stretch/>
          </p:blipFill>
          <p:spPr bwMode="auto">
            <a:xfrm>
              <a:off x="7211452" y="4496960"/>
              <a:ext cx="605922" cy="595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4BAF775-49F3-2A77-4318-4CA92ADC0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255231" y="5184980"/>
              <a:ext cx="605922" cy="605922"/>
            </a:xfrm>
            <a:prstGeom prst="rect">
              <a:avLst/>
            </a:prstGeom>
          </p:spPr>
        </p:pic>
        <p:pic>
          <p:nvPicPr>
            <p:cNvPr id="17" name="Image 14">
              <a:extLst>
                <a:ext uri="{FF2B5EF4-FFF2-40B4-BE49-F238E27FC236}">
                  <a16:creationId xmlns:a16="http://schemas.microsoft.com/office/drawing/2014/main" id="{533F500F-BEA6-5067-1E22-FADF38945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80746" y="5039232"/>
              <a:ext cx="777244" cy="823469"/>
            </a:xfrm>
            <a:prstGeom prst="rect">
              <a:avLst/>
            </a:prstGeom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82AF95E6-1357-98D6-2440-F757196D71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4187" y="5241432"/>
              <a:ext cx="1622376" cy="489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2">
              <a:extLst>
                <a:ext uri="{FF2B5EF4-FFF2-40B4-BE49-F238E27FC236}">
                  <a16:creationId xmlns:a16="http://schemas.microsoft.com/office/drawing/2014/main" id="{B53484CB-D43B-C0FB-E4A8-DE6E464083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5760" y="5879751"/>
              <a:ext cx="4677940" cy="459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0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197A6"/>
                </a:buClr>
                <a:buFont typeface="Verdana" pitchFamily="34" charset="0"/>
                <a:buNone/>
                <a:defRPr lang="en-US" altLang="en-US" sz="1736">
                  <a:solidFill>
                    <a:schemeClr val="accent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81326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 dirty="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357771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 dirty="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934216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 dirty="0">
                  <a:solidFill>
                    <a:srgbClr val="8197A6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510661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GB" altLang="en-US" sz="1800" dirty="0">
                  <a:solidFill>
                    <a:srgbClr val="8197A6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3356615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6pPr>
              <a:lvl7pPr marL="3797630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7pPr>
              <a:lvl8pPr marL="4238645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8pPr>
              <a:lvl9pPr marL="4679660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9pPr>
            </a:lstStyle>
            <a:p>
              <a:pPr algn="ctr"/>
              <a:r>
                <a:rPr lang="en-GB" sz="1050" i="1" kern="0" dirty="0">
                  <a:solidFill>
                    <a:schemeClr val="tx1"/>
                  </a:solidFill>
                </a:rPr>
                <a:t>This work is supported by Centre</a:t>
              </a:r>
              <a:r>
                <a:rPr lang="en-GB" sz="1050" i="1" kern="0" baseline="0" dirty="0">
                  <a:solidFill>
                    <a:schemeClr val="tx1"/>
                  </a:solidFill>
                </a:rPr>
                <a:t> National </a:t>
              </a:r>
              <a:r>
                <a:rPr lang="en-GB" sz="1050" i="1" kern="0" baseline="0" dirty="0" err="1">
                  <a:solidFill>
                    <a:schemeClr val="tx1"/>
                  </a:solidFill>
                </a:rPr>
                <a:t>d’Etudes</a:t>
              </a:r>
              <a:r>
                <a:rPr lang="en-GB" sz="1050" i="1" kern="0" baseline="0" dirty="0">
                  <a:solidFill>
                    <a:schemeClr val="tx1"/>
                  </a:solidFill>
                </a:rPr>
                <a:t> </a:t>
              </a:r>
              <a:r>
                <a:rPr lang="en-GB" sz="1050" i="1" kern="0" baseline="0" dirty="0" err="1">
                  <a:solidFill>
                    <a:schemeClr val="tx1"/>
                  </a:solidFill>
                </a:rPr>
                <a:t>Spatiales</a:t>
              </a:r>
              <a:r>
                <a:rPr lang="en-GB" sz="1050" i="1" kern="0" baseline="0" dirty="0">
                  <a:solidFill>
                    <a:schemeClr val="tx1"/>
                  </a:solidFill>
                </a:rPr>
                <a:t> (CNES) and </a:t>
              </a:r>
              <a:r>
                <a:rPr lang="en-US" sz="1050" i="1" kern="0" dirty="0">
                  <a:solidFill>
                    <a:schemeClr val="tx1"/>
                  </a:solidFill>
                </a:rPr>
                <a:t>Climate change and land use </a:t>
              </a:r>
              <a:r>
                <a:rPr lang="en-US" altLang="zh-CN" sz="1050" i="1" kern="0" dirty="0">
                  <a:solidFill>
                    <a:schemeClr val="tx1"/>
                  </a:solidFill>
                </a:rPr>
                <a:t>c</a:t>
              </a:r>
              <a:r>
                <a:rPr lang="en-US" sz="1050" i="1" kern="0" dirty="0">
                  <a:solidFill>
                    <a:schemeClr val="tx1"/>
                  </a:solidFill>
                </a:rPr>
                <a:t>onvergence institute (</a:t>
              </a:r>
              <a:r>
                <a:rPr lang="en-GB" sz="1050" i="1" kern="0" baseline="0" dirty="0" err="1">
                  <a:solidFill>
                    <a:schemeClr val="tx1"/>
                  </a:solidFill>
                </a:rPr>
                <a:t>Cland</a:t>
              </a:r>
              <a:r>
                <a:rPr lang="en-GB" sz="1050" i="1" kern="0" baseline="0" dirty="0">
                  <a:solidFill>
                    <a:schemeClr val="tx1"/>
                  </a:solidFill>
                </a:rPr>
                <a:t>)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40872A5-05CF-CF70-C9EC-7963751D3236}"/>
              </a:ext>
            </a:extLst>
          </p:cNvPr>
          <p:cNvGrpSpPr/>
          <p:nvPr/>
        </p:nvGrpSpPr>
        <p:grpSpPr>
          <a:xfrm>
            <a:off x="492890" y="4461687"/>
            <a:ext cx="6537566" cy="1547546"/>
            <a:chOff x="572400" y="4443449"/>
            <a:chExt cx="6537566" cy="154754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94B157A-9B19-73C2-C765-AE3CA53AC14B}"/>
                </a:ext>
              </a:extLst>
            </p:cNvPr>
            <p:cNvGrpSpPr/>
            <p:nvPr/>
          </p:nvGrpSpPr>
          <p:grpSpPr>
            <a:xfrm>
              <a:off x="572400" y="4443449"/>
              <a:ext cx="6537566" cy="1547546"/>
              <a:chOff x="572400" y="4513299"/>
              <a:chExt cx="6537566" cy="1547546"/>
            </a:xfrm>
          </p:grpSpPr>
          <p:pic>
            <p:nvPicPr>
              <p:cNvPr id="23" name="Image 38">
                <a:extLst>
                  <a:ext uri="{FF2B5EF4-FFF2-40B4-BE49-F238E27FC236}">
                    <a16:creationId xmlns:a16="http://schemas.microsoft.com/office/drawing/2014/main" id="{213DA9FD-F66A-0229-18A3-9572681C3C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/>
              <a:srcRect l="18235" r="5145" b="30130"/>
              <a:stretch/>
            </p:blipFill>
            <p:spPr>
              <a:xfrm>
                <a:off x="1680919" y="4519709"/>
                <a:ext cx="1072583" cy="1085452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BC9119E-A951-374E-E237-6999BDA388AD}"/>
                  </a:ext>
                </a:extLst>
              </p:cNvPr>
              <p:cNvSpPr/>
              <p:nvPr/>
            </p:nvSpPr>
            <p:spPr>
              <a:xfrm>
                <a:off x="1846884" y="5624414"/>
                <a:ext cx="708848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:r>
                  <a:rPr lang="fr-FR" sz="1050" i="1" dirty="0">
                    <a:solidFill>
                      <a:schemeClr val="accent1">
                        <a:lumMod val="50000"/>
                      </a:schemeClr>
                    </a:solidFill>
                    <a:latin typeface="Berlin Sans FB Demi" panose="020E0802020502020306" pitchFamily="34" charset="0"/>
                    <a:cs typeface="Arial" panose="020B0604020202020204" pitchFamily="34" charset="0"/>
                  </a:rPr>
                  <a:t>Dr. Yves </a:t>
                </a:r>
              </a:p>
              <a:p>
                <a:pPr algn="just"/>
                <a:r>
                  <a:rPr lang="fr-FR" sz="1050" i="1" dirty="0">
                    <a:solidFill>
                      <a:schemeClr val="accent1">
                        <a:lumMod val="50000"/>
                      </a:schemeClr>
                    </a:solidFill>
                    <a:latin typeface="Berlin Sans FB Demi" panose="020E0802020502020306" pitchFamily="34" charset="0"/>
                    <a:cs typeface="Arial" panose="020B0604020202020204" pitchFamily="34" charset="0"/>
                  </a:rPr>
                  <a:t>GOULAS</a:t>
                </a:r>
              </a:p>
            </p:txBody>
          </p:sp>
          <p:pic>
            <p:nvPicPr>
              <p:cNvPr id="25" name="Image 41">
                <a:extLst>
                  <a:ext uri="{FF2B5EF4-FFF2-40B4-BE49-F238E27FC236}">
                    <a16:creationId xmlns:a16="http://schemas.microsoft.com/office/drawing/2014/main" id="{0894E849-F40A-CA4D-3E37-82F104527A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/>
              <a:srcRect l="6823" t="34018" r="1629" b="2798"/>
              <a:stretch/>
            </p:blipFill>
            <p:spPr>
              <a:xfrm>
                <a:off x="2784344" y="4519709"/>
                <a:ext cx="1072584" cy="1085452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D857195-7197-702E-5F94-B1C1AF0DBA32}"/>
                  </a:ext>
                </a:extLst>
              </p:cNvPr>
              <p:cNvSpPr/>
              <p:nvPr/>
            </p:nvSpPr>
            <p:spPr>
              <a:xfrm>
                <a:off x="2891825" y="5635068"/>
                <a:ext cx="881973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:r>
                  <a:rPr lang="fr-FR" sz="1050" i="1" dirty="0">
                    <a:solidFill>
                      <a:schemeClr val="accent1">
                        <a:lumMod val="50000"/>
                      </a:schemeClr>
                    </a:solidFill>
                    <a:latin typeface="Berlin Sans FB Demi" panose="020E0802020502020306" pitchFamily="34" charset="0"/>
                    <a:cs typeface="Arial" panose="020B0604020202020204" pitchFamily="34" charset="0"/>
                  </a:rPr>
                  <a:t>Dr. Gabriel </a:t>
                </a:r>
              </a:p>
              <a:p>
                <a:pPr algn="just"/>
                <a:r>
                  <a:rPr lang="fr-FR" sz="1050" i="1" dirty="0">
                    <a:solidFill>
                      <a:schemeClr val="accent1">
                        <a:lumMod val="50000"/>
                      </a:schemeClr>
                    </a:solidFill>
                    <a:latin typeface="Berlin Sans FB Demi" panose="020E0802020502020306" pitchFamily="34" charset="0"/>
                    <a:cs typeface="Arial" panose="020B0604020202020204" pitchFamily="34" charset="0"/>
                  </a:rPr>
                  <a:t>HMIMINA</a:t>
                </a:r>
              </a:p>
            </p:txBody>
          </p:sp>
          <p:pic>
            <p:nvPicPr>
              <p:cNvPr id="27" name="Picture 14" descr="Kamel SOUDANI - Laboratoire Écologie, Systématique et Évolution">
                <a:extLst>
                  <a:ext uri="{FF2B5EF4-FFF2-40B4-BE49-F238E27FC236}">
                    <a16:creationId xmlns:a16="http://schemas.microsoft.com/office/drawing/2014/main" id="{A943AEA1-E800-4BE7-4662-DF8BD59F07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00" y="4513299"/>
                <a:ext cx="1072582" cy="10725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068D323-81D1-8463-2D0B-282432FC2C67}"/>
                  </a:ext>
                </a:extLst>
              </p:cNvPr>
              <p:cNvSpPr/>
              <p:nvPr/>
            </p:nvSpPr>
            <p:spPr>
              <a:xfrm>
                <a:off x="703713" y="5629577"/>
                <a:ext cx="816249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:r>
                  <a:rPr lang="fr-FR" sz="1050" i="1" dirty="0">
                    <a:solidFill>
                      <a:schemeClr val="accent1">
                        <a:lumMod val="50000"/>
                      </a:schemeClr>
                    </a:solidFill>
                    <a:latin typeface="Berlin Sans FB Demi" panose="020E0802020502020306" pitchFamily="34" charset="0"/>
                    <a:cs typeface="Arial" panose="020B0604020202020204" pitchFamily="34" charset="0"/>
                  </a:rPr>
                  <a:t>Pr. Kamel </a:t>
                </a:r>
              </a:p>
              <a:p>
                <a:pPr algn="just"/>
                <a:r>
                  <a:rPr lang="fr-FR" sz="1050" i="1" dirty="0">
                    <a:solidFill>
                      <a:schemeClr val="accent1">
                        <a:lumMod val="50000"/>
                      </a:schemeClr>
                    </a:solidFill>
                    <a:latin typeface="Berlin Sans FB Demi" panose="020E0802020502020306" pitchFamily="34" charset="0"/>
                    <a:cs typeface="Arial" panose="020B0604020202020204" pitchFamily="34" charset="0"/>
                  </a:rPr>
                  <a:t>SOUDANI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4A6D1E4-C6DE-9F16-2CBA-692268C3DA4B}"/>
                  </a:ext>
                </a:extLst>
              </p:cNvPr>
              <p:cNvSpPr/>
              <p:nvPr/>
            </p:nvSpPr>
            <p:spPr>
              <a:xfrm>
                <a:off x="3945993" y="5645347"/>
                <a:ext cx="974947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:r>
                  <a:rPr lang="fr-FR" sz="1050" i="1" dirty="0">
                    <a:solidFill>
                      <a:schemeClr val="accent1">
                        <a:lumMod val="50000"/>
                      </a:schemeClr>
                    </a:solidFill>
                    <a:latin typeface="Berlin Sans FB Demi" panose="020E0802020502020306" pitchFamily="34" charset="0"/>
                    <a:cs typeface="Arial" panose="020B0604020202020204" pitchFamily="34" charset="0"/>
                  </a:rPr>
                  <a:t>Dr. Gwendal </a:t>
                </a:r>
              </a:p>
              <a:p>
                <a:pPr algn="just"/>
                <a:r>
                  <a:rPr lang="fr-FR" sz="1050" i="1" dirty="0">
                    <a:solidFill>
                      <a:schemeClr val="accent1">
                        <a:lumMod val="50000"/>
                      </a:schemeClr>
                    </a:solidFill>
                    <a:latin typeface="Berlin Sans FB Demi" panose="020E0802020502020306" pitchFamily="34" charset="0"/>
                    <a:cs typeface="Arial" panose="020B0604020202020204" pitchFamily="34" charset="0"/>
                  </a:rPr>
                  <a:t>LATOUCHE</a:t>
                </a:r>
              </a:p>
            </p:txBody>
          </p:sp>
          <p:pic>
            <p:nvPicPr>
              <p:cNvPr id="30" name="Image 1">
                <a:extLst>
                  <a:ext uri="{FF2B5EF4-FFF2-40B4-BE49-F238E27FC236}">
                    <a16:creationId xmlns:a16="http://schemas.microsoft.com/office/drawing/2014/main" id="{80129880-315A-0C08-3EBC-2D15D1E20D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897176" y="4516168"/>
                <a:ext cx="1072582" cy="1085452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2808D507-7B0A-963E-F3AD-ABB55FCF2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048936" y="4540474"/>
                <a:ext cx="1061030" cy="1082204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A8DF986-4F46-C386-C4AC-D611823E8808}"/>
                  </a:ext>
                </a:extLst>
              </p:cNvPr>
              <p:cNvSpPr/>
              <p:nvPr/>
            </p:nvSpPr>
            <p:spPr>
              <a:xfrm>
                <a:off x="6213757" y="5614837"/>
                <a:ext cx="829073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:r>
                  <a:rPr lang="en-US" altLang="zh-CN" sz="1050" i="1" dirty="0">
                    <a:solidFill>
                      <a:schemeClr val="accent1">
                        <a:lumMod val="50000"/>
                      </a:schemeClr>
                    </a:solidFill>
                    <a:latin typeface="Berlin Sans FB Demi" panose="020E0802020502020306" pitchFamily="34" charset="0"/>
                    <a:cs typeface="Arial" panose="020B0604020202020204" pitchFamily="34" charset="0"/>
                  </a:rPr>
                  <a:t>Dr. </a:t>
                </a:r>
                <a:r>
                  <a:rPr lang="fr-FR" sz="1050" i="1" dirty="0">
                    <a:solidFill>
                      <a:schemeClr val="accent1">
                        <a:lumMod val="50000"/>
                      </a:schemeClr>
                    </a:solidFill>
                    <a:latin typeface="Berlin Sans FB Demi" panose="020E0802020502020306" pitchFamily="34" charset="0"/>
                    <a:cs typeface="Arial" panose="020B0604020202020204" pitchFamily="34" charset="0"/>
                  </a:rPr>
                  <a:t>Daniel </a:t>
                </a:r>
              </a:p>
              <a:p>
                <a:pPr algn="just"/>
                <a:r>
                  <a:rPr lang="fr-FR" sz="1050" i="1" dirty="0" err="1">
                    <a:solidFill>
                      <a:schemeClr val="accent1">
                        <a:lumMod val="50000"/>
                      </a:schemeClr>
                    </a:solidFill>
                    <a:latin typeface="Berlin Sans FB Demi" panose="020E0802020502020306" pitchFamily="34" charset="0"/>
                    <a:cs typeface="Arial" panose="020B0604020202020204" pitchFamily="34" charset="0"/>
                  </a:rPr>
                  <a:t>Berveiller</a:t>
                </a:r>
                <a:endParaRPr lang="fr-FR" sz="1050" i="1" dirty="0">
                  <a:solidFill>
                    <a:schemeClr val="accent1">
                      <a:lumMod val="50000"/>
                    </a:schemeClr>
                  </a:solidFill>
                  <a:latin typeface="Berlin Sans FB Demi" panose="020E0802020502020306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AA86195-894F-36B9-AD82-3B7A8DE8F7F4}"/>
                  </a:ext>
                </a:extLst>
              </p:cNvPr>
              <p:cNvSpPr/>
              <p:nvPr/>
            </p:nvSpPr>
            <p:spPr>
              <a:xfrm>
                <a:off x="4860484" y="5645083"/>
                <a:ext cx="1346182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1050" i="1" dirty="0">
                    <a:solidFill>
                      <a:schemeClr val="accent1">
                        <a:lumMod val="50000"/>
                      </a:schemeClr>
                    </a:solidFill>
                    <a:latin typeface="Berlin Sans FB Demi" panose="020E0802020502020306" pitchFamily="34" charset="0"/>
                    <a:cs typeface="Arial" panose="020B0604020202020204" pitchFamily="34" charset="0"/>
                  </a:rPr>
                  <a:t>Dr. </a:t>
                </a:r>
                <a:r>
                  <a:rPr lang="en-US" altLang="zh-CN" sz="1050" i="1" dirty="0" err="1">
                    <a:solidFill>
                      <a:schemeClr val="accent1">
                        <a:lumMod val="50000"/>
                      </a:schemeClr>
                    </a:solidFill>
                    <a:latin typeface="Berlin Sans FB Demi" panose="020E0802020502020306" pitchFamily="34" charset="0"/>
                    <a:cs typeface="Arial" panose="020B0604020202020204" pitchFamily="34" charset="0"/>
                  </a:rPr>
                  <a:t>Abderrahmane</a:t>
                </a:r>
                <a:r>
                  <a:rPr lang="en-US" altLang="zh-CN" sz="1050" i="1" dirty="0">
                    <a:solidFill>
                      <a:schemeClr val="accent1">
                        <a:lumMod val="50000"/>
                      </a:schemeClr>
                    </a:solidFill>
                    <a:latin typeface="Berlin Sans FB Demi" panose="020E0802020502020306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/>
                <a:r>
                  <a:rPr lang="en-US" altLang="zh-CN" sz="1050" i="1" dirty="0" err="1">
                    <a:solidFill>
                      <a:schemeClr val="accent1">
                        <a:lumMod val="50000"/>
                      </a:schemeClr>
                    </a:solidFill>
                    <a:latin typeface="Berlin Sans FB Demi" panose="020E0802020502020306" pitchFamily="34" charset="0"/>
                    <a:cs typeface="Arial" panose="020B0604020202020204" pitchFamily="34" charset="0"/>
                  </a:rPr>
                  <a:t>Ounis</a:t>
                </a:r>
                <a:endParaRPr lang="en-US" altLang="zh-CN" sz="1050" i="1" dirty="0">
                  <a:solidFill>
                    <a:schemeClr val="accent1">
                      <a:lumMod val="50000"/>
                    </a:schemeClr>
                  </a:solidFill>
                  <a:latin typeface="Berlin Sans FB Demi" panose="020E0802020502020306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5801D005-8A25-7F34-6CBF-8A21E30B09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0006" y="4453904"/>
              <a:ext cx="959439" cy="1091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CC39031-8777-C710-05EE-F2DF4135A56C}"/>
              </a:ext>
            </a:extLst>
          </p:cNvPr>
          <p:cNvSpPr txBox="1"/>
          <p:nvPr/>
        </p:nvSpPr>
        <p:spPr>
          <a:xfrm>
            <a:off x="440047" y="3913967"/>
            <a:ext cx="466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b="1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For</a:t>
            </a:r>
            <a:r>
              <a:rPr lang="zh-CN" altLang="en-US" b="1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more</a:t>
            </a:r>
            <a:r>
              <a:rPr lang="zh-CN" altLang="en-US" b="1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details,</a:t>
            </a:r>
            <a:r>
              <a:rPr lang="zh-CN" altLang="en-US" b="1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see</a:t>
            </a:r>
            <a:r>
              <a:rPr lang="zh-CN" altLang="en-US" b="1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zh-CN" b="1" i="1" u="sng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Li</a:t>
            </a:r>
            <a:r>
              <a:rPr lang="zh-CN" altLang="en-US" b="1" i="1" u="sng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zh-CN" b="1" i="1" u="sng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et</a:t>
            </a:r>
            <a:r>
              <a:rPr lang="zh-CN" altLang="en-US" b="1" i="1" u="sng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zh-CN" b="1" i="1" u="sng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al.,</a:t>
            </a:r>
            <a:r>
              <a:rPr lang="zh-CN" altLang="en-US" b="1" i="1" u="sng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zh-CN" b="1" i="1" u="sng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RSE,</a:t>
            </a:r>
            <a:r>
              <a:rPr lang="zh-CN" altLang="en-US" b="1" i="1" u="sng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zh-CN" b="1" i="1" u="sng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2026</a:t>
            </a:r>
            <a:r>
              <a:rPr lang="en-US" altLang="zh-CN" b="1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.</a:t>
            </a:r>
            <a:endParaRPr lang="en-CN" b="1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240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B2B0E-D326-F8DF-1FA6-C3BCB87A8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8BB501-4432-8A3D-81C8-D0BDE1CFB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9270"/>
            <a:ext cx="10108800" cy="1015663"/>
          </a:xfrm>
        </p:spPr>
        <p:txBody>
          <a:bodyPr/>
          <a:lstStyle/>
          <a:p>
            <a:r>
              <a:rPr lang="en-US" altLang="zh-CN" dirty="0"/>
              <a:t>Correlations among </a:t>
            </a:r>
            <a:r>
              <a:rPr lang="en-US" altLang="zh-CN" dirty="0" err="1"/>
              <a:t>SIFy</a:t>
            </a:r>
            <a:r>
              <a:rPr lang="en-US" altLang="zh-CN" dirty="0"/>
              <a:t>, </a:t>
            </a:r>
            <a:r>
              <a:rPr lang="en-US" altLang="zh-CN" dirty="0" err="1"/>
              <a:t>GPPy</a:t>
            </a:r>
            <a:r>
              <a:rPr lang="en-US" altLang="zh-CN" dirty="0"/>
              <a:t> and </a:t>
            </a:r>
            <a:r>
              <a:rPr lang="en-US" altLang="zh-CN" dirty="0" err="1"/>
              <a:t>F</a:t>
            </a:r>
            <a:r>
              <a:rPr lang="en-US" altLang="zh-CN" baseline="-25000" dirty="0" err="1"/>
              <a:t>yieldLIF</a:t>
            </a:r>
            <a:r>
              <a:rPr lang="en-US" altLang="zh-CN" dirty="0"/>
              <a:t> in different conditions of atmospheric dryness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6C7014-CCA8-4163-D790-835CCBD40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90F6EE-6F69-93F1-FDF9-F8369935AC77}"/>
              </a:ext>
            </a:extLst>
          </p:cNvPr>
          <p:cNvSpPr txBox="1"/>
          <p:nvPr/>
        </p:nvSpPr>
        <p:spPr>
          <a:xfrm>
            <a:off x="8297331" y="1677365"/>
            <a:ext cx="332951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strong correlation of </a:t>
            </a:r>
            <a:r>
              <a:rPr lang="en-US" altLang="zh-CN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zh-CN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yieldLIF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GPP under HAD conditions can largely be attributed to the strong correlation of </a:t>
            </a:r>
            <a:r>
              <a:rPr lang="en-US" altLang="zh-CN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zh-CN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yieldLIF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</a:t>
            </a:r>
            <a:r>
              <a:rPr lang="en-US" altLang="zh-CN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GPPy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(b, d)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altLang="zh-CN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Stronger correlation of </a:t>
            </a:r>
            <a:r>
              <a:rPr lang="en-US" altLang="zh-CN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GPPy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</a:t>
            </a:r>
            <a:r>
              <a:rPr lang="en-US" altLang="zh-CN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zh-CN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yieldLIF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 </a:t>
            </a:r>
            <a:r>
              <a:rPr lang="en-US" altLang="zh-CN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GPPy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</a:t>
            </a:r>
            <a:r>
              <a:rPr lang="en-US" altLang="zh-CN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SIFy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under HAD conditions at half-hourly scale.</a:t>
            </a:r>
          </a:p>
        </p:txBody>
      </p:sp>
      <p:pic>
        <p:nvPicPr>
          <p:cNvPr id="14" name="Graphic 13" descr="Chevron arrows with solid fill">
            <a:extLst>
              <a:ext uri="{FF2B5EF4-FFF2-40B4-BE49-F238E27FC236}">
                <a16:creationId xmlns:a16="http://schemas.microsoft.com/office/drawing/2014/main" id="{79582100-EDF1-944C-97F0-71226EC2B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250" y="5755932"/>
            <a:ext cx="914400" cy="61099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978C35F-6678-EAD0-F22B-4C77199F6D1D}"/>
              </a:ext>
            </a:extLst>
          </p:cNvPr>
          <p:cNvGrpSpPr/>
          <p:nvPr/>
        </p:nvGrpSpPr>
        <p:grpSpPr>
          <a:xfrm>
            <a:off x="161983" y="1072187"/>
            <a:ext cx="8023167" cy="4622786"/>
            <a:chOff x="161983" y="1285939"/>
            <a:chExt cx="8023167" cy="4622786"/>
          </a:xfrm>
        </p:grpSpPr>
        <p:pic>
          <p:nvPicPr>
            <p:cNvPr id="16" name="image5.jpg" descr="A group of graphs showing different numbers&#10;&#10;Description automatically generated with medium confidence">
              <a:extLst>
                <a:ext uri="{FF2B5EF4-FFF2-40B4-BE49-F238E27FC236}">
                  <a16:creationId xmlns:a16="http://schemas.microsoft.com/office/drawing/2014/main" id="{12A9377B-FFE7-FBEB-B37B-C923B4E8F0B4}"/>
                </a:ext>
              </a:extLst>
            </p:cNvPr>
            <p:cNvPicPr/>
            <p:nvPr/>
          </p:nvPicPr>
          <p:blipFill rotWithShape="1">
            <a:blip r:embed="rId4"/>
            <a:srcRect r="6357" b="35836"/>
            <a:stretch/>
          </p:blipFill>
          <p:spPr>
            <a:xfrm>
              <a:off x="161983" y="1285939"/>
              <a:ext cx="7489059" cy="4276281"/>
            </a:xfrm>
            <a:prstGeom prst="rect">
              <a:avLst/>
            </a:prstGeom>
            <a:ln/>
          </p:spPr>
        </p:pic>
        <p:pic>
          <p:nvPicPr>
            <p:cNvPr id="17" name="image5.jpg" descr="A group of graphs showing different numbers&#10;&#10;Description automatically generated with medium confidence">
              <a:extLst>
                <a:ext uri="{FF2B5EF4-FFF2-40B4-BE49-F238E27FC236}">
                  <a16:creationId xmlns:a16="http://schemas.microsoft.com/office/drawing/2014/main" id="{C6E49A0C-8167-3702-860A-3BF61F404193}"/>
                </a:ext>
              </a:extLst>
            </p:cNvPr>
            <p:cNvPicPr/>
            <p:nvPr/>
          </p:nvPicPr>
          <p:blipFill rotWithShape="1">
            <a:blip r:embed="rId4"/>
            <a:srcRect l="93516" r="202"/>
            <a:stretch/>
          </p:blipFill>
          <p:spPr>
            <a:xfrm>
              <a:off x="7731711" y="1285940"/>
              <a:ext cx="453439" cy="4622785"/>
            </a:xfrm>
            <a:prstGeom prst="rect">
              <a:avLst/>
            </a:prstGeom>
            <a:ln/>
          </p:spPr>
        </p:pic>
        <p:pic>
          <p:nvPicPr>
            <p:cNvPr id="18" name="image5.jpg" descr="A group of graphs showing different numbers&#10;&#10;Description automatically generated with medium confidence">
              <a:extLst>
                <a:ext uri="{FF2B5EF4-FFF2-40B4-BE49-F238E27FC236}">
                  <a16:creationId xmlns:a16="http://schemas.microsoft.com/office/drawing/2014/main" id="{70512035-E762-5750-CA31-F3452B165018}"/>
                </a:ext>
              </a:extLst>
            </p:cNvPr>
            <p:cNvPicPr/>
            <p:nvPr/>
          </p:nvPicPr>
          <p:blipFill rotWithShape="1">
            <a:blip r:embed="rId4"/>
            <a:srcRect t="93612" r="6357" b="3530"/>
            <a:stretch/>
          </p:blipFill>
          <p:spPr>
            <a:xfrm>
              <a:off x="161983" y="5518890"/>
              <a:ext cx="7489059" cy="190500"/>
            </a:xfrm>
            <a:prstGeom prst="rect">
              <a:avLst/>
            </a:prstGeom>
            <a:ln/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32E7EC6-CD65-F817-59FB-A5D55B41FCFA}"/>
              </a:ext>
            </a:extLst>
          </p:cNvPr>
          <p:cNvSpPr/>
          <p:nvPr/>
        </p:nvSpPr>
        <p:spPr>
          <a:xfrm>
            <a:off x="4876800" y="1462648"/>
            <a:ext cx="971550" cy="3111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A3910A-6404-30AF-25FF-73EDD8A88038}"/>
              </a:ext>
            </a:extLst>
          </p:cNvPr>
          <p:cNvSpPr/>
          <p:nvPr/>
        </p:nvSpPr>
        <p:spPr>
          <a:xfrm>
            <a:off x="1409700" y="1453123"/>
            <a:ext cx="971550" cy="3111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632DD8-4104-8089-E110-8202EEA00714}"/>
              </a:ext>
            </a:extLst>
          </p:cNvPr>
          <p:cNvSpPr txBox="1"/>
          <p:nvPr/>
        </p:nvSpPr>
        <p:spPr>
          <a:xfrm>
            <a:off x="1174750" y="5755932"/>
            <a:ext cx="9639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</a:t>
            </a:r>
            <a:r>
              <a:rPr lang="en-US" sz="1800" b="1" baseline="-25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yieldLIF</a:t>
            </a:r>
            <a:r>
              <a:rPr lang="en-US" sz="18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outperforms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SIFy</a:t>
            </a:r>
            <a:r>
              <a:rPr lang="en-US" sz="18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to capture high-temporal-resolution variations in photosynthesis efficiency under HAD conditions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01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1067D-A9FB-4E96-80E3-BC39C7A48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01B432-2149-DCFB-C4EC-86C2C513D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2"/>
            <a:ext cx="10108800" cy="553998"/>
          </a:xfrm>
        </p:spPr>
        <p:txBody>
          <a:bodyPr/>
          <a:lstStyle/>
          <a:p>
            <a:r>
              <a:rPr lang="en-US" dirty="0"/>
              <a:t>The light-response curve fitting model 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17064A-F071-ACF7-EF4E-07069AB07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Picture 2" descr="A group of graphs showing different colored dots&#10;&#10;Description automatically generated with medium confidence">
            <a:extLst>
              <a:ext uri="{FF2B5EF4-FFF2-40B4-BE49-F238E27FC236}">
                <a16:creationId xmlns:a16="http://schemas.microsoft.com/office/drawing/2014/main" id="{CF5285E6-2764-A313-601D-BFBB785F6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600" y="1027906"/>
            <a:ext cx="8597598" cy="57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43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20504-1D28-D74C-EA71-A7D87F5D5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2B21D7-332C-371E-6623-35C92E7FF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2"/>
            <a:ext cx="10108800" cy="553998"/>
          </a:xfrm>
        </p:spPr>
        <p:txBody>
          <a:bodyPr/>
          <a:lstStyle/>
          <a:p>
            <a:r>
              <a:rPr lang="en-US" altLang="zh-CN" dirty="0"/>
              <a:t>Analysis of the differences between </a:t>
            </a:r>
            <a:r>
              <a:rPr lang="en-US" altLang="zh-CN" dirty="0" err="1"/>
              <a:t>F</a:t>
            </a:r>
            <a:r>
              <a:rPr lang="en-US" altLang="zh-CN" baseline="-25000" dirty="0" err="1"/>
              <a:t>yieldLIF</a:t>
            </a:r>
            <a:r>
              <a:rPr lang="en-US" altLang="zh-CN" dirty="0"/>
              <a:t> and </a:t>
            </a:r>
            <a:r>
              <a:rPr lang="en-US" altLang="zh-CN" dirty="0" err="1"/>
              <a:t>SIFy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362A9F-EF87-67A5-2C0D-D9E6EBCEE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Picture 2" descr="A comparison of a diagram of a cloudy day and clear sky&#10;&#10;Description automatically generated">
            <a:extLst>
              <a:ext uri="{FF2B5EF4-FFF2-40B4-BE49-F238E27FC236}">
                <a16:creationId xmlns:a16="http://schemas.microsoft.com/office/drawing/2014/main" id="{15F4647E-1066-44E5-6D6C-F0B6E315B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894" y="1801488"/>
            <a:ext cx="7049010" cy="35245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130538-28C0-C9DB-5C42-4AF072E6A55A}"/>
              </a:ext>
            </a:extLst>
          </p:cNvPr>
          <p:cNvSpPr txBox="1"/>
          <p:nvPr/>
        </p:nvSpPr>
        <p:spPr>
          <a:xfrm>
            <a:off x="4257748" y="5480060"/>
            <a:ext cx="3315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Cloudy day: </a:t>
            </a:r>
            <a:r>
              <a:rPr lang="en-US" dirty="0" err="1"/>
              <a:t>PAR</a:t>
            </a:r>
            <a:r>
              <a:rPr lang="en-US" baseline="-25000" dirty="0" err="1"/>
              <a:t>diffuse</a:t>
            </a:r>
            <a:r>
              <a:rPr lang="en-US" dirty="0"/>
              <a:t>/</a:t>
            </a:r>
            <a:r>
              <a:rPr lang="en-US" dirty="0" err="1"/>
              <a:t>PAR</a:t>
            </a:r>
            <a:r>
              <a:rPr lang="en-US" baseline="-25000" dirty="0" err="1"/>
              <a:t>total</a:t>
            </a:r>
            <a:r>
              <a:rPr lang="en-US" dirty="0"/>
              <a:t> &gt;0.6</a:t>
            </a:r>
          </a:p>
          <a:p>
            <a:r>
              <a:rPr lang="en-US" dirty="0"/>
              <a:t>Clear sky: </a:t>
            </a:r>
            <a:r>
              <a:rPr lang="en-US" dirty="0" err="1"/>
              <a:t>PAR</a:t>
            </a:r>
            <a:r>
              <a:rPr lang="en-US" baseline="-25000" dirty="0" err="1"/>
              <a:t>diffuse</a:t>
            </a:r>
            <a:r>
              <a:rPr lang="en-US" dirty="0"/>
              <a:t>/</a:t>
            </a:r>
            <a:r>
              <a:rPr lang="en-US" dirty="0" err="1"/>
              <a:t>PAR</a:t>
            </a:r>
            <a:r>
              <a:rPr lang="en-US" baseline="-25000" dirty="0" err="1"/>
              <a:t>total</a:t>
            </a:r>
            <a:r>
              <a:rPr lang="en-US" dirty="0"/>
              <a:t> &lt;= 0.3</a:t>
            </a:r>
          </a:p>
        </p:txBody>
      </p:sp>
    </p:spTree>
    <p:extLst>
      <p:ext uri="{BB962C8B-B14F-4D97-AF65-F5344CB8AC3E}">
        <p14:creationId xmlns:p14="http://schemas.microsoft.com/office/powerpoint/2010/main" val="1543768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1DF77-1C58-19C3-9B42-787B6AEA7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830119-CC25-8260-E9C2-34ECF8868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Active </a:t>
            </a:r>
            <a:r>
              <a:rPr lang="en-US" altLang="zh-CN" dirty="0" err="1"/>
              <a:t>ChlF</a:t>
            </a:r>
            <a:r>
              <a:rPr lang="en-US" altLang="zh-CN" dirty="0"/>
              <a:t> measurement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BE949B-39B3-5F3B-BE31-10925644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252502A9-5B9C-12A4-2702-35511D665A68}"/>
              </a:ext>
            </a:extLst>
          </p:cNvPr>
          <p:cNvSpPr txBox="1">
            <a:spLocks/>
          </p:cNvSpPr>
          <p:nvPr/>
        </p:nvSpPr>
        <p:spPr bwMode="auto">
          <a:xfrm>
            <a:off x="474479" y="4906957"/>
            <a:ext cx="5735206" cy="133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1600" kern="0"/>
              <a:t>Detected signal is the sum of 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kern="0"/>
              <a:t>Reflected sunlight in the spectral band of the filter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kern="0"/>
              <a:t>Sun-Induced fluorescence (SIF)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kern="0"/>
              <a:t>LED-Induced Fluorescence (LIF)</a:t>
            </a:r>
            <a:endParaRPr lang="en-US" sz="1600" kern="0" dirty="0"/>
          </a:p>
        </p:txBody>
      </p:sp>
      <p:pic>
        <p:nvPicPr>
          <p:cNvPr id="4" name="Image 5" descr="Capture d’écran 2012-03-01 à 17.01.42.png">
            <a:extLst>
              <a:ext uri="{FF2B5EF4-FFF2-40B4-BE49-F238E27FC236}">
                <a16:creationId xmlns:a16="http://schemas.microsoft.com/office/drawing/2014/main" id="{53289B9D-5E54-8CC7-D86B-65CB21E503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6127" y="2580371"/>
            <a:ext cx="1167813" cy="1571636"/>
          </a:xfrm>
          <a:prstGeom prst="rect">
            <a:avLst/>
          </a:prstGeom>
        </p:spPr>
      </p:pic>
      <p:sp>
        <p:nvSpPr>
          <p:cNvPr id="5" name="ZoneTexte 7">
            <a:extLst>
              <a:ext uri="{FF2B5EF4-FFF2-40B4-BE49-F238E27FC236}">
                <a16:creationId xmlns:a16="http://schemas.microsoft.com/office/drawing/2014/main" id="{EE30CBF9-256F-F350-82C7-8B9AF23DDEB1}"/>
              </a:ext>
            </a:extLst>
          </p:cNvPr>
          <p:cNvSpPr txBox="1"/>
          <p:nvPr/>
        </p:nvSpPr>
        <p:spPr>
          <a:xfrm>
            <a:off x="2998193" y="1308557"/>
            <a:ext cx="2163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Pulsed light from</a:t>
            </a:r>
          </a:p>
          <a:p>
            <a:r>
              <a:rPr lang="en-US" sz="1400"/>
              <a:t>Light Emiting Diodes</a:t>
            </a:r>
          </a:p>
        </p:txBody>
      </p:sp>
      <p:grpSp>
        <p:nvGrpSpPr>
          <p:cNvPr id="7" name="Groupe 9">
            <a:extLst>
              <a:ext uri="{FF2B5EF4-FFF2-40B4-BE49-F238E27FC236}">
                <a16:creationId xmlns:a16="http://schemas.microsoft.com/office/drawing/2014/main" id="{E5EA3813-0630-F56B-7F5F-E2CF8158B0F7}"/>
              </a:ext>
            </a:extLst>
          </p:cNvPr>
          <p:cNvGrpSpPr/>
          <p:nvPr/>
        </p:nvGrpSpPr>
        <p:grpSpPr>
          <a:xfrm>
            <a:off x="916813" y="1762110"/>
            <a:ext cx="857250" cy="914398"/>
            <a:chOff x="1926431" y="1057278"/>
            <a:chExt cx="857250" cy="914398"/>
          </a:xfrm>
        </p:grpSpPr>
        <p:sp>
          <p:nvSpPr>
            <p:cNvPr id="8" name="Ellipse 8">
              <a:extLst>
                <a:ext uri="{FF2B5EF4-FFF2-40B4-BE49-F238E27FC236}">
                  <a16:creationId xmlns:a16="http://schemas.microsoft.com/office/drawing/2014/main" id="{5E4169A7-7D16-AA0D-0D14-EFB7C0FA7C9E}"/>
                </a:ext>
              </a:extLst>
            </p:cNvPr>
            <p:cNvSpPr/>
            <p:nvPr/>
          </p:nvSpPr>
          <p:spPr>
            <a:xfrm>
              <a:off x="2183579" y="1357298"/>
              <a:ext cx="357190" cy="35719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Connecteur droit 10">
              <a:extLst>
                <a:ext uri="{FF2B5EF4-FFF2-40B4-BE49-F238E27FC236}">
                  <a16:creationId xmlns:a16="http://schemas.microsoft.com/office/drawing/2014/main" id="{3A3FCC05-8C42-B779-701F-53FD37F2A9F6}"/>
                </a:ext>
              </a:extLst>
            </p:cNvPr>
            <p:cNvCxnSpPr>
              <a:stCxn id="8" idx="0"/>
            </p:cNvCxnSpPr>
            <p:nvPr/>
          </p:nvCxnSpPr>
          <p:spPr>
            <a:xfrm rot="5400000" flipH="1" flipV="1">
              <a:off x="2213366" y="1206085"/>
              <a:ext cx="300022" cy="2407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14">
              <a:extLst>
                <a:ext uri="{FF2B5EF4-FFF2-40B4-BE49-F238E27FC236}">
                  <a16:creationId xmlns:a16="http://schemas.microsoft.com/office/drawing/2014/main" id="{10DC625D-E090-6FA8-1198-12E2CED5AB99}"/>
                </a:ext>
              </a:extLst>
            </p:cNvPr>
            <p:cNvCxnSpPr>
              <a:stCxn id="8" idx="4"/>
            </p:cNvCxnSpPr>
            <p:nvPr/>
          </p:nvCxnSpPr>
          <p:spPr>
            <a:xfrm rot="5400000">
              <a:off x="2232402" y="1841904"/>
              <a:ext cx="257188" cy="2356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7">
              <a:extLst>
                <a:ext uri="{FF2B5EF4-FFF2-40B4-BE49-F238E27FC236}">
                  <a16:creationId xmlns:a16="http://schemas.microsoft.com/office/drawing/2014/main" id="{563D1C1B-0100-7C07-BC09-D7863FEA4C82}"/>
                </a:ext>
              </a:extLst>
            </p:cNvPr>
            <p:cNvCxnSpPr>
              <a:stCxn id="8" idx="5"/>
            </p:cNvCxnSpPr>
            <p:nvPr/>
          </p:nvCxnSpPr>
          <p:spPr>
            <a:xfrm rot="16200000" flipH="1">
              <a:off x="2512279" y="1638361"/>
              <a:ext cx="204725" cy="252361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8">
              <a:extLst>
                <a:ext uri="{FF2B5EF4-FFF2-40B4-BE49-F238E27FC236}">
                  <a16:creationId xmlns:a16="http://schemas.microsoft.com/office/drawing/2014/main" id="{7EB48B5E-3061-ECA7-AF90-40A027086C98}"/>
                </a:ext>
              </a:extLst>
            </p:cNvPr>
            <p:cNvCxnSpPr>
              <a:stCxn id="8" idx="6"/>
            </p:cNvCxnSpPr>
            <p:nvPr/>
          </p:nvCxnSpPr>
          <p:spPr>
            <a:xfrm flipV="1">
              <a:off x="2540769" y="1533527"/>
              <a:ext cx="242912" cy="2367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9">
              <a:extLst>
                <a:ext uri="{FF2B5EF4-FFF2-40B4-BE49-F238E27FC236}">
                  <a16:creationId xmlns:a16="http://schemas.microsoft.com/office/drawing/2014/main" id="{BB490590-A632-DA28-4619-0419F2AD57BC}"/>
                </a:ext>
              </a:extLst>
            </p:cNvPr>
            <p:cNvCxnSpPr>
              <a:stCxn id="8" idx="7"/>
            </p:cNvCxnSpPr>
            <p:nvPr/>
          </p:nvCxnSpPr>
          <p:spPr>
            <a:xfrm rot="5400000" flipH="1" flipV="1">
              <a:off x="2476578" y="1216800"/>
              <a:ext cx="204691" cy="180924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20">
              <a:extLst>
                <a:ext uri="{FF2B5EF4-FFF2-40B4-BE49-F238E27FC236}">
                  <a16:creationId xmlns:a16="http://schemas.microsoft.com/office/drawing/2014/main" id="{9D64A012-CA11-A5B0-34DF-7A7E24BBDC49}"/>
                </a:ext>
              </a:extLst>
            </p:cNvPr>
            <p:cNvCxnSpPr>
              <a:stCxn id="8" idx="1"/>
            </p:cNvCxnSpPr>
            <p:nvPr/>
          </p:nvCxnSpPr>
          <p:spPr>
            <a:xfrm rot="16200000" flipV="1">
              <a:off x="2038345" y="1212064"/>
              <a:ext cx="195166" cy="19992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21">
              <a:extLst>
                <a:ext uri="{FF2B5EF4-FFF2-40B4-BE49-F238E27FC236}">
                  <a16:creationId xmlns:a16="http://schemas.microsoft.com/office/drawing/2014/main" id="{61321C5F-F4EC-AE88-3CDE-CA6C679708D2}"/>
                </a:ext>
              </a:extLst>
            </p:cNvPr>
            <p:cNvCxnSpPr>
              <a:stCxn id="8" idx="2"/>
            </p:cNvCxnSpPr>
            <p:nvPr/>
          </p:nvCxnSpPr>
          <p:spPr>
            <a:xfrm rot="10800000">
              <a:off x="1926431" y="1533528"/>
              <a:ext cx="257148" cy="2367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22">
              <a:extLst>
                <a:ext uri="{FF2B5EF4-FFF2-40B4-BE49-F238E27FC236}">
                  <a16:creationId xmlns:a16="http://schemas.microsoft.com/office/drawing/2014/main" id="{BEA44CAE-CD00-EBDF-CF2F-36F00DD09D63}"/>
                </a:ext>
              </a:extLst>
            </p:cNvPr>
            <p:cNvCxnSpPr>
              <a:stCxn id="8" idx="3"/>
            </p:cNvCxnSpPr>
            <p:nvPr/>
          </p:nvCxnSpPr>
          <p:spPr>
            <a:xfrm rot="5400000">
              <a:off x="2057378" y="1659819"/>
              <a:ext cx="176150" cy="18087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Connecteur droit avec flèche 42">
            <a:extLst>
              <a:ext uri="{FF2B5EF4-FFF2-40B4-BE49-F238E27FC236}">
                <a16:creationId xmlns:a16="http://schemas.microsoft.com/office/drawing/2014/main" id="{3AE7ABC3-77DA-FD76-38BA-6D05A1334769}"/>
              </a:ext>
            </a:extLst>
          </p:cNvPr>
          <p:cNvCxnSpPr>
            <a:cxnSpLocks/>
          </p:cNvCxnSpPr>
          <p:nvPr/>
        </p:nvCxnSpPr>
        <p:spPr>
          <a:xfrm>
            <a:off x="1555349" y="2575965"/>
            <a:ext cx="561120" cy="611223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13CBF26-BD60-CB86-B315-0F580616AF8C}"/>
              </a:ext>
            </a:extLst>
          </p:cNvPr>
          <p:cNvSpPr/>
          <p:nvPr/>
        </p:nvSpPr>
        <p:spPr>
          <a:xfrm rot="19400452">
            <a:off x="2930126" y="2118415"/>
            <a:ext cx="823912" cy="36671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Connecteur droit avec flèche 46">
            <a:extLst>
              <a:ext uri="{FF2B5EF4-FFF2-40B4-BE49-F238E27FC236}">
                <a16:creationId xmlns:a16="http://schemas.microsoft.com/office/drawing/2014/main" id="{0B501D1E-9BFB-31F8-45B2-0C392E0C30C8}"/>
              </a:ext>
            </a:extLst>
          </p:cNvPr>
          <p:cNvCxnSpPr>
            <a:stCxn id="18" idx="1"/>
          </p:cNvCxnSpPr>
          <p:nvPr/>
        </p:nvCxnSpPr>
        <p:spPr>
          <a:xfrm rot="10800000" flipV="1">
            <a:off x="2263376" y="2547731"/>
            <a:ext cx="748234" cy="585096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F6F99B83-220D-D09E-C717-264F7C741572}"/>
              </a:ext>
            </a:extLst>
          </p:cNvPr>
          <p:cNvSpPr/>
          <p:nvPr/>
        </p:nvSpPr>
        <p:spPr>
          <a:xfrm>
            <a:off x="3325414" y="2936788"/>
            <a:ext cx="160072" cy="762344"/>
          </a:xfrm>
          <a:prstGeom prst="rect">
            <a:avLst/>
          </a:prstGeom>
          <a:solidFill>
            <a:srgbClr val="C00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02B973-A3D4-BD62-94CA-BD946B8AAD3F}"/>
              </a:ext>
            </a:extLst>
          </p:cNvPr>
          <p:cNvSpPr/>
          <p:nvPr/>
        </p:nvSpPr>
        <p:spPr>
          <a:xfrm>
            <a:off x="3716055" y="3006455"/>
            <a:ext cx="80962" cy="68103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onnecteur droit avec flèche 49">
            <a:extLst>
              <a:ext uri="{FF2B5EF4-FFF2-40B4-BE49-F238E27FC236}">
                <a16:creationId xmlns:a16="http://schemas.microsoft.com/office/drawing/2014/main" id="{0CB7CC46-9D1E-1E35-C63E-1DD20FA282C5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2487330" y="3177904"/>
            <a:ext cx="1228725" cy="16907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50">
            <a:extLst>
              <a:ext uri="{FF2B5EF4-FFF2-40B4-BE49-F238E27FC236}">
                <a16:creationId xmlns:a16="http://schemas.microsoft.com/office/drawing/2014/main" id="{BC5849A5-2EDD-942A-905F-B2EE21178B5F}"/>
              </a:ext>
            </a:extLst>
          </p:cNvPr>
          <p:cNvCxnSpPr>
            <a:cxnSpLocks/>
          </p:cNvCxnSpPr>
          <p:nvPr/>
        </p:nvCxnSpPr>
        <p:spPr>
          <a:xfrm>
            <a:off x="2120311" y="3217973"/>
            <a:ext cx="1602657" cy="25157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57">
            <a:extLst>
              <a:ext uri="{FF2B5EF4-FFF2-40B4-BE49-F238E27FC236}">
                <a16:creationId xmlns:a16="http://schemas.microsoft.com/office/drawing/2014/main" id="{C8E60830-9B39-6F4B-E2FC-434DC4E4F694}"/>
              </a:ext>
            </a:extLst>
          </p:cNvPr>
          <p:cNvSpPr txBox="1"/>
          <p:nvPr/>
        </p:nvSpPr>
        <p:spPr>
          <a:xfrm>
            <a:off x="2614752" y="3714751"/>
            <a:ext cx="91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Red optical filter</a:t>
            </a:r>
          </a:p>
        </p:txBody>
      </p:sp>
      <p:sp>
        <p:nvSpPr>
          <p:cNvPr id="25" name="ZoneTexte 58">
            <a:extLst>
              <a:ext uri="{FF2B5EF4-FFF2-40B4-BE49-F238E27FC236}">
                <a16:creationId xmlns:a16="http://schemas.microsoft.com/office/drawing/2014/main" id="{C105780A-9EA3-866D-AE75-7CD7F96B0980}"/>
              </a:ext>
            </a:extLst>
          </p:cNvPr>
          <p:cNvSpPr txBox="1"/>
          <p:nvPr/>
        </p:nvSpPr>
        <p:spPr>
          <a:xfrm>
            <a:off x="3888035" y="2373332"/>
            <a:ext cx="985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Detector</a:t>
            </a:r>
          </a:p>
        </p:txBody>
      </p:sp>
      <p:cxnSp>
        <p:nvCxnSpPr>
          <p:cNvPr id="26" name="Connecteur droit 80">
            <a:extLst>
              <a:ext uri="{FF2B5EF4-FFF2-40B4-BE49-F238E27FC236}">
                <a16:creationId xmlns:a16="http://schemas.microsoft.com/office/drawing/2014/main" id="{68EA1AE4-2BF8-9638-AA3F-F6F392C7CC4F}"/>
              </a:ext>
            </a:extLst>
          </p:cNvPr>
          <p:cNvCxnSpPr>
            <a:cxnSpLocks/>
          </p:cNvCxnSpPr>
          <p:nvPr/>
        </p:nvCxnSpPr>
        <p:spPr>
          <a:xfrm flipH="1">
            <a:off x="3803930" y="3292363"/>
            <a:ext cx="148333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55A173DE-301B-AFC7-5255-061E22C385E2}"/>
              </a:ext>
            </a:extLst>
          </p:cNvPr>
          <p:cNvSpPr/>
          <p:nvPr/>
        </p:nvSpPr>
        <p:spPr>
          <a:xfrm>
            <a:off x="3880823" y="3658599"/>
            <a:ext cx="163902" cy="4313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Connecteur droit 82">
            <a:extLst>
              <a:ext uri="{FF2B5EF4-FFF2-40B4-BE49-F238E27FC236}">
                <a16:creationId xmlns:a16="http://schemas.microsoft.com/office/drawing/2014/main" id="{74636019-8627-8D0B-9600-4D01AC36F588}"/>
              </a:ext>
            </a:extLst>
          </p:cNvPr>
          <p:cNvCxnSpPr>
            <a:stCxn id="27" idx="0"/>
          </p:cNvCxnSpPr>
          <p:nvPr/>
        </p:nvCxnSpPr>
        <p:spPr>
          <a:xfrm rot="16200000" flipV="1">
            <a:off x="3778923" y="3474747"/>
            <a:ext cx="357190" cy="10513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83">
            <a:extLst>
              <a:ext uri="{FF2B5EF4-FFF2-40B4-BE49-F238E27FC236}">
                <a16:creationId xmlns:a16="http://schemas.microsoft.com/office/drawing/2014/main" id="{E4C028C1-D1F5-20FD-C52D-F704BFF1A1E3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3962774" y="4089920"/>
            <a:ext cx="0" cy="173735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86">
            <a:extLst>
              <a:ext uri="{FF2B5EF4-FFF2-40B4-BE49-F238E27FC236}">
                <a16:creationId xmlns:a16="http://schemas.microsoft.com/office/drawing/2014/main" id="{0CFBD3B5-CA31-755A-928E-68EB95D95870}"/>
              </a:ext>
            </a:extLst>
          </p:cNvPr>
          <p:cNvCxnSpPr/>
          <p:nvPr/>
        </p:nvCxnSpPr>
        <p:spPr>
          <a:xfrm>
            <a:off x="3891456" y="4280274"/>
            <a:ext cx="142876" cy="1588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88">
            <a:extLst>
              <a:ext uri="{FF2B5EF4-FFF2-40B4-BE49-F238E27FC236}">
                <a16:creationId xmlns:a16="http://schemas.microsoft.com/office/drawing/2014/main" id="{2E42F250-C0C8-B11F-390E-03C378A3932B}"/>
              </a:ext>
            </a:extLst>
          </p:cNvPr>
          <p:cNvCxnSpPr>
            <a:cxnSpLocks/>
          </p:cNvCxnSpPr>
          <p:nvPr/>
        </p:nvCxnSpPr>
        <p:spPr>
          <a:xfrm>
            <a:off x="3952261" y="3301408"/>
            <a:ext cx="417720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90">
            <a:extLst>
              <a:ext uri="{FF2B5EF4-FFF2-40B4-BE49-F238E27FC236}">
                <a16:creationId xmlns:a16="http://schemas.microsoft.com/office/drawing/2014/main" id="{50933C12-6C6C-3C04-8B4A-97BE218A20C2}"/>
              </a:ext>
            </a:extLst>
          </p:cNvPr>
          <p:cNvCxnSpPr/>
          <p:nvPr/>
        </p:nvCxnSpPr>
        <p:spPr>
          <a:xfrm rot="5400000">
            <a:off x="4095137" y="3301408"/>
            <a:ext cx="428628" cy="1588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91">
            <a:extLst>
              <a:ext uri="{FF2B5EF4-FFF2-40B4-BE49-F238E27FC236}">
                <a16:creationId xmlns:a16="http://schemas.microsoft.com/office/drawing/2014/main" id="{3A38CB4B-968B-97FE-F318-AE1B0415815E}"/>
              </a:ext>
            </a:extLst>
          </p:cNvPr>
          <p:cNvCxnSpPr/>
          <p:nvPr/>
        </p:nvCxnSpPr>
        <p:spPr>
          <a:xfrm rot="5400000">
            <a:off x="4167369" y="3300614"/>
            <a:ext cx="428628" cy="1588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92">
            <a:extLst>
              <a:ext uri="{FF2B5EF4-FFF2-40B4-BE49-F238E27FC236}">
                <a16:creationId xmlns:a16="http://schemas.microsoft.com/office/drawing/2014/main" id="{FE3C6E0B-12A6-EF80-BA66-32A52E3EE8BC}"/>
              </a:ext>
            </a:extLst>
          </p:cNvPr>
          <p:cNvCxnSpPr/>
          <p:nvPr/>
        </p:nvCxnSpPr>
        <p:spPr>
          <a:xfrm>
            <a:off x="4380889" y="3301408"/>
            <a:ext cx="357190" cy="1588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riangle isocèle 94">
            <a:extLst>
              <a:ext uri="{FF2B5EF4-FFF2-40B4-BE49-F238E27FC236}">
                <a16:creationId xmlns:a16="http://schemas.microsoft.com/office/drawing/2014/main" id="{68570803-E817-521C-570F-4163AA6BA63F}"/>
              </a:ext>
            </a:extLst>
          </p:cNvPr>
          <p:cNvSpPr/>
          <p:nvPr/>
        </p:nvSpPr>
        <p:spPr>
          <a:xfrm rot="5400000">
            <a:off x="4738079" y="3087094"/>
            <a:ext cx="428628" cy="428628"/>
          </a:xfrm>
          <a:prstGeom prst="triangle">
            <a:avLst>
              <a:gd name="adj" fmla="val 5150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Connecteur droit 95">
            <a:extLst>
              <a:ext uri="{FF2B5EF4-FFF2-40B4-BE49-F238E27FC236}">
                <a16:creationId xmlns:a16="http://schemas.microsoft.com/office/drawing/2014/main" id="{1D298DD7-8CBC-FBF4-52AF-36DFCF390772}"/>
              </a:ext>
            </a:extLst>
          </p:cNvPr>
          <p:cNvCxnSpPr/>
          <p:nvPr/>
        </p:nvCxnSpPr>
        <p:spPr>
          <a:xfrm>
            <a:off x="5166707" y="3301408"/>
            <a:ext cx="357190" cy="1588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96">
            <a:extLst>
              <a:ext uri="{FF2B5EF4-FFF2-40B4-BE49-F238E27FC236}">
                <a16:creationId xmlns:a16="http://schemas.microsoft.com/office/drawing/2014/main" id="{F5676D9D-3AD9-B2BE-869E-A258F605FA9C}"/>
              </a:ext>
            </a:extLst>
          </p:cNvPr>
          <p:cNvSpPr txBox="1"/>
          <p:nvPr/>
        </p:nvSpPr>
        <p:spPr>
          <a:xfrm>
            <a:off x="4309452" y="4143381"/>
            <a:ext cx="1000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Highpass </a:t>
            </a:r>
            <a:br>
              <a:rPr lang="en-US" sz="1200"/>
            </a:br>
            <a:r>
              <a:rPr lang="en-US" sz="1200"/>
              <a:t>electronic filter</a:t>
            </a:r>
          </a:p>
        </p:txBody>
      </p:sp>
      <p:sp>
        <p:nvSpPr>
          <p:cNvPr id="38" name="ZoneTexte 97">
            <a:extLst>
              <a:ext uri="{FF2B5EF4-FFF2-40B4-BE49-F238E27FC236}">
                <a16:creationId xmlns:a16="http://schemas.microsoft.com/office/drawing/2014/main" id="{5EC1D3A8-CE96-9623-7872-3BA1A510E37B}"/>
              </a:ext>
            </a:extLst>
          </p:cNvPr>
          <p:cNvSpPr txBox="1"/>
          <p:nvPr/>
        </p:nvSpPr>
        <p:spPr>
          <a:xfrm>
            <a:off x="4625073" y="3567997"/>
            <a:ext cx="941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Amplifier</a:t>
            </a:r>
          </a:p>
        </p:txBody>
      </p:sp>
      <p:sp>
        <p:nvSpPr>
          <p:cNvPr id="39" name="ZoneTexte 110">
            <a:extLst>
              <a:ext uri="{FF2B5EF4-FFF2-40B4-BE49-F238E27FC236}">
                <a16:creationId xmlns:a16="http://schemas.microsoft.com/office/drawing/2014/main" id="{E8F6EDA8-1FF9-EF27-1462-466A1E372DC4}"/>
              </a:ext>
            </a:extLst>
          </p:cNvPr>
          <p:cNvSpPr txBox="1"/>
          <p:nvPr/>
        </p:nvSpPr>
        <p:spPr>
          <a:xfrm>
            <a:off x="5050667" y="2692490"/>
            <a:ext cx="1172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Fluorescence signal</a:t>
            </a:r>
          </a:p>
        </p:txBody>
      </p:sp>
      <p:cxnSp>
        <p:nvCxnSpPr>
          <p:cNvPr id="40" name="Connecteur droit avec flèche 112">
            <a:extLst>
              <a:ext uri="{FF2B5EF4-FFF2-40B4-BE49-F238E27FC236}">
                <a16:creationId xmlns:a16="http://schemas.microsoft.com/office/drawing/2014/main" id="{2616E0BF-6BD3-6259-C3F3-55101AFB6995}"/>
              </a:ext>
            </a:extLst>
          </p:cNvPr>
          <p:cNvCxnSpPr>
            <a:cxnSpLocks/>
          </p:cNvCxnSpPr>
          <p:nvPr/>
        </p:nvCxnSpPr>
        <p:spPr>
          <a:xfrm flipH="1" flipV="1">
            <a:off x="4187126" y="3658599"/>
            <a:ext cx="265201" cy="35719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113">
            <a:extLst>
              <a:ext uri="{FF2B5EF4-FFF2-40B4-BE49-F238E27FC236}">
                <a16:creationId xmlns:a16="http://schemas.microsoft.com/office/drawing/2014/main" id="{11CCC379-1862-A017-0176-6618ECAA73AF}"/>
              </a:ext>
            </a:extLst>
          </p:cNvPr>
          <p:cNvCxnSpPr>
            <a:cxnSpLocks/>
          </p:cNvCxnSpPr>
          <p:nvPr/>
        </p:nvCxnSpPr>
        <p:spPr>
          <a:xfrm flipH="1">
            <a:off x="3829919" y="2650331"/>
            <a:ext cx="136272" cy="286457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115">
            <a:extLst>
              <a:ext uri="{FF2B5EF4-FFF2-40B4-BE49-F238E27FC236}">
                <a16:creationId xmlns:a16="http://schemas.microsoft.com/office/drawing/2014/main" id="{BA777A2D-A265-43C4-8F3E-B3055C2BC67F}"/>
              </a:ext>
            </a:extLst>
          </p:cNvPr>
          <p:cNvCxnSpPr/>
          <p:nvPr/>
        </p:nvCxnSpPr>
        <p:spPr>
          <a:xfrm rot="5400000" flipH="1" flipV="1">
            <a:off x="3166443" y="3786190"/>
            <a:ext cx="214314" cy="71438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64">
            <a:extLst>
              <a:ext uri="{FF2B5EF4-FFF2-40B4-BE49-F238E27FC236}">
                <a16:creationId xmlns:a16="http://schemas.microsoft.com/office/drawing/2014/main" id="{9B5DF314-A5BE-A877-41C2-EA25D5F6CE29}"/>
              </a:ext>
            </a:extLst>
          </p:cNvPr>
          <p:cNvCxnSpPr>
            <a:cxnSpLocks/>
          </p:cNvCxnSpPr>
          <p:nvPr/>
        </p:nvCxnSpPr>
        <p:spPr>
          <a:xfrm>
            <a:off x="2293244" y="3388734"/>
            <a:ext cx="1021658" cy="140085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66">
            <a:extLst>
              <a:ext uri="{FF2B5EF4-FFF2-40B4-BE49-F238E27FC236}">
                <a16:creationId xmlns:a16="http://schemas.microsoft.com/office/drawing/2014/main" id="{EC86939D-0802-B8CA-0190-EB5442CD9AA7}"/>
              </a:ext>
            </a:extLst>
          </p:cNvPr>
          <p:cNvCxnSpPr>
            <a:cxnSpLocks/>
          </p:cNvCxnSpPr>
          <p:nvPr/>
        </p:nvCxnSpPr>
        <p:spPr>
          <a:xfrm flipV="1">
            <a:off x="2530681" y="3076950"/>
            <a:ext cx="794733" cy="7355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70">
            <a:extLst>
              <a:ext uri="{FF2B5EF4-FFF2-40B4-BE49-F238E27FC236}">
                <a16:creationId xmlns:a16="http://schemas.microsoft.com/office/drawing/2014/main" id="{036725E3-D989-E707-F0C2-C63C7DB3037C}"/>
              </a:ext>
            </a:extLst>
          </p:cNvPr>
          <p:cNvCxnSpPr>
            <a:cxnSpLocks/>
          </p:cNvCxnSpPr>
          <p:nvPr/>
        </p:nvCxnSpPr>
        <p:spPr>
          <a:xfrm>
            <a:off x="3389649" y="3518608"/>
            <a:ext cx="319493" cy="3399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89">
            <a:extLst>
              <a:ext uri="{FF2B5EF4-FFF2-40B4-BE49-F238E27FC236}">
                <a16:creationId xmlns:a16="http://schemas.microsoft.com/office/drawing/2014/main" id="{4F122C1F-769D-E0AB-80DE-77CF9904322C}"/>
              </a:ext>
            </a:extLst>
          </p:cNvPr>
          <p:cNvSpPr txBox="1"/>
          <p:nvPr/>
        </p:nvSpPr>
        <p:spPr>
          <a:xfrm>
            <a:off x="175739" y="2792535"/>
            <a:ext cx="1421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Actinic light</a:t>
            </a:r>
          </a:p>
          <a:p>
            <a:r>
              <a:rPr lang="en-US" sz="1400"/>
              <a:t>e.g. sunlight</a:t>
            </a:r>
          </a:p>
        </p:txBody>
      </p:sp>
      <p:sp>
        <p:nvSpPr>
          <p:cNvPr id="47" name="ZoneTexte 55">
            <a:extLst>
              <a:ext uri="{FF2B5EF4-FFF2-40B4-BE49-F238E27FC236}">
                <a16:creationId xmlns:a16="http://schemas.microsoft.com/office/drawing/2014/main" id="{253ADE97-96F5-83B2-EF81-669A2E524FF9}"/>
              </a:ext>
            </a:extLst>
          </p:cNvPr>
          <p:cNvSpPr txBox="1"/>
          <p:nvPr/>
        </p:nvSpPr>
        <p:spPr>
          <a:xfrm flipH="1">
            <a:off x="6890582" y="2053693"/>
            <a:ext cx="72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Leaf</a:t>
            </a:r>
          </a:p>
        </p:txBody>
      </p:sp>
      <p:sp>
        <p:nvSpPr>
          <p:cNvPr id="48" name="Accolade ouvrante 56">
            <a:extLst>
              <a:ext uri="{FF2B5EF4-FFF2-40B4-BE49-F238E27FC236}">
                <a16:creationId xmlns:a16="http://schemas.microsoft.com/office/drawing/2014/main" id="{8AD77ECA-C4A6-BDD8-34C3-FEEC591682FE}"/>
              </a:ext>
            </a:extLst>
          </p:cNvPr>
          <p:cNvSpPr/>
          <p:nvPr/>
        </p:nvSpPr>
        <p:spPr>
          <a:xfrm>
            <a:off x="7814217" y="1403712"/>
            <a:ext cx="184163" cy="1739963"/>
          </a:xfrm>
          <a:prstGeom prst="leftBrace">
            <a:avLst/>
          </a:prstGeom>
          <a:ln>
            <a:solidFill>
              <a:srgbClr val="05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9" name="ZoneTexte 99">
            <a:extLst>
              <a:ext uri="{FF2B5EF4-FFF2-40B4-BE49-F238E27FC236}">
                <a16:creationId xmlns:a16="http://schemas.microsoft.com/office/drawing/2014/main" id="{2C104C19-C317-7652-F366-4C9C0C2FB5E6}"/>
              </a:ext>
            </a:extLst>
          </p:cNvPr>
          <p:cNvSpPr txBox="1"/>
          <p:nvPr/>
        </p:nvSpPr>
        <p:spPr>
          <a:xfrm flipH="1">
            <a:off x="6461826" y="3797403"/>
            <a:ext cx="182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Photodetector</a:t>
            </a:r>
          </a:p>
        </p:txBody>
      </p:sp>
      <p:sp>
        <p:nvSpPr>
          <p:cNvPr id="50" name="ZoneTexte 101">
            <a:extLst>
              <a:ext uri="{FF2B5EF4-FFF2-40B4-BE49-F238E27FC236}">
                <a16:creationId xmlns:a16="http://schemas.microsoft.com/office/drawing/2014/main" id="{4E3561F5-23F4-FEE1-923D-394A49785301}"/>
              </a:ext>
            </a:extLst>
          </p:cNvPr>
          <p:cNvSpPr txBox="1"/>
          <p:nvPr/>
        </p:nvSpPr>
        <p:spPr>
          <a:xfrm flipH="1">
            <a:off x="6804493" y="5200643"/>
            <a:ext cx="1172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Amplifier</a:t>
            </a:r>
          </a:p>
        </p:txBody>
      </p:sp>
      <p:pic>
        <p:nvPicPr>
          <p:cNvPr id="51" name="Image 59">
            <a:extLst>
              <a:ext uri="{FF2B5EF4-FFF2-40B4-BE49-F238E27FC236}">
                <a16:creationId xmlns:a16="http://schemas.microsoft.com/office/drawing/2014/main" id="{0F839E3D-3BCB-F8DA-230A-FBDB9406B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168" y="1150539"/>
            <a:ext cx="3562530" cy="507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31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E4F98-92DC-B160-0C6E-9B6C7D462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1C85E6-31D9-D7F5-A153-81E6A90D0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Active </a:t>
            </a:r>
            <a:r>
              <a:rPr lang="en-US" altLang="zh-CN" dirty="0" err="1"/>
              <a:t>ChlF</a:t>
            </a:r>
            <a:r>
              <a:rPr lang="en-US" altLang="zh-CN" dirty="0"/>
              <a:t> measurement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5A14F2-929E-0AB8-0276-C6BE89AF1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Espace réservé du contenu 3">
            <a:extLst>
              <a:ext uri="{FF2B5EF4-FFF2-40B4-BE49-F238E27FC236}">
                <a16:creationId xmlns:a16="http://schemas.microsoft.com/office/drawing/2014/main" id="{17F19592-092F-D83F-8FCD-7B97F5BDD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944653" y="1472306"/>
            <a:ext cx="6859103" cy="482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4" name="ZoneTexte 4">
            <a:extLst>
              <a:ext uri="{FF2B5EF4-FFF2-40B4-BE49-F238E27FC236}">
                <a16:creationId xmlns:a16="http://schemas.microsoft.com/office/drawing/2014/main" id="{7916E14F-36DB-6C3D-1A95-06661E2A913A}"/>
              </a:ext>
            </a:extLst>
          </p:cNvPr>
          <p:cNvSpPr txBox="1"/>
          <p:nvPr/>
        </p:nvSpPr>
        <p:spPr>
          <a:xfrm>
            <a:off x="7947835" y="2173611"/>
            <a:ext cx="171184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Fluorescence (Fs)</a:t>
            </a:r>
          </a:p>
        </p:txBody>
      </p:sp>
      <p:sp>
        <p:nvSpPr>
          <p:cNvPr id="5" name="ZoneTexte 5">
            <a:extLst>
              <a:ext uri="{FF2B5EF4-FFF2-40B4-BE49-F238E27FC236}">
                <a16:creationId xmlns:a16="http://schemas.microsoft.com/office/drawing/2014/main" id="{F22B3609-74E5-C160-404E-3E84CC680B76}"/>
              </a:ext>
            </a:extLst>
          </p:cNvPr>
          <p:cNvSpPr txBox="1"/>
          <p:nvPr/>
        </p:nvSpPr>
        <p:spPr>
          <a:xfrm>
            <a:off x="7479887" y="3429000"/>
            <a:ext cx="175182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PAR</a:t>
            </a:r>
          </a:p>
        </p:txBody>
      </p:sp>
      <p:sp>
        <p:nvSpPr>
          <p:cNvPr id="7" name="ZoneTexte 7">
            <a:extLst>
              <a:ext uri="{FF2B5EF4-FFF2-40B4-BE49-F238E27FC236}">
                <a16:creationId xmlns:a16="http://schemas.microsoft.com/office/drawing/2014/main" id="{E9CEE42C-EA92-1DB8-29AF-98AA6E3EE267}"/>
              </a:ext>
            </a:extLst>
          </p:cNvPr>
          <p:cNvSpPr txBox="1"/>
          <p:nvPr/>
        </p:nvSpPr>
        <p:spPr>
          <a:xfrm>
            <a:off x="7560787" y="4550553"/>
            <a:ext cx="175182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Background light</a:t>
            </a:r>
          </a:p>
        </p:txBody>
      </p:sp>
      <p:sp>
        <p:nvSpPr>
          <p:cNvPr id="8" name="ZoneTexte 8">
            <a:extLst>
              <a:ext uri="{FF2B5EF4-FFF2-40B4-BE49-F238E27FC236}">
                <a16:creationId xmlns:a16="http://schemas.microsoft.com/office/drawing/2014/main" id="{0829FD20-83B8-F8B7-4B90-31DE3751BCA8}"/>
              </a:ext>
            </a:extLst>
          </p:cNvPr>
          <p:cNvSpPr txBox="1"/>
          <p:nvPr/>
        </p:nvSpPr>
        <p:spPr>
          <a:xfrm>
            <a:off x="7603048" y="5885423"/>
            <a:ext cx="343531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Temperatures (LED, photodiode, box)</a:t>
            </a:r>
          </a:p>
        </p:txBody>
      </p:sp>
      <p:sp>
        <p:nvSpPr>
          <p:cNvPr id="9" name="ZoneTexte 9">
            <a:extLst>
              <a:ext uri="{FF2B5EF4-FFF2-40B4-BE49-F238E27FC236}">
                <a16:creationId xmlns:a16="http://schemas.microsoft.com/office/drawing/2014/main" id="{D1423BEB-2F82-5D04-4528-A23030CE6266}"/>
              </a:ext>
            </a:extLst>
          </p:cNvPr>
          <p:cNvSpPr txBox="1"/>
          <p:nvPr/>
        </p:nvSpPr>
        <p:spPr>
          <a:xfrm>
            <a:off x="192826" y="1770037"/>
            <a:ext cx="175182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Frequency control</a:t>
            </a:r>
          </a:p>
        </p:txBody>
      </p:sp>
      <p:sp>
        <p:nvSpPr>
          <p:cNvPr id="10" name="ZoneTexte 10">
            <a:extLst>
              <a:ext uri="{FF2B5EF4-FFF2-40B4-BE49-F238E27FC236}">
                <a16:creationId xmlns:a16="http://schemas.microsoft.com/office/drawing/2014/main" id="{3D7B0190-3729-62CB-0744-46B3258025B3}"/>
              </a:ext>
            </a:extLst>
          </p:cNvPr>
          <p:cNvSpPr txBox="1"/>
          <p:nvPr/>
        </p:nvSpPr>
        <p:spPr>
          <a:xfrm>
            <a:off x="192825" y="2892625"/>
            <a:ext cx="175182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Data sampling information</a:t>
            </a:r>
          </a:p>
        </p:txBody>
      </p:sp>
      <p:sp>
        <p:nvSpPr>
          <p:cNvPr id="11" name="ZoneTexte 11">
            <a:extLst>
              <a:ext uri="{FF2B5EF4-FFF2-40B4-BE49-F238E27FC236}">
                <a16:creationId xmlns:a16="http://schemas.microsoft.com/office/drawing/2014/main" id="{B9E97CB7-7A3F-62D4-BA6E-7418BD4E893A}"/>
              </a:ext>
            </a:extLst>
          </p:cNvPr>
          <p:cNvSpPr txBox="1"/>
          <p:nvPr/>
        </p:nvSpPr>
        <p:spPr>
          <a:xfrm>
            <a:off x="192824" y="4015213"/>
            <a:ext cx="175182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Time and GPS information</a:t>
            </a:r>
          </a:p>
        </p:txBody>
      </p:sp>
      <p:sp>
        <p:nvSpPr>
          <p:cNvPr id="12" name="ZoneTexte 12">
            <a:extLst>
              <a:ext uri="{FF2B5EF4-FFF2-40B4-BE49-F238E27FC236}">
                <a16:creationId xmlns:a16="http://schemas.microsoft.com/office/drawing/2014/main" id="{ACB27F27-0951-EC4C-DC10-5C6ED0159DA5}"/>
              </a:ext>
            </a:extLst>
          </p:cNvPr>
          <p:cNvSpPr txBox="1"/>
          <p:nvPr/>
        </p:nvSpPr>
        <p:spPr>
          <a:xfrm>
            <a:off x="216000" y="1054854"/>
            <a:ext cx="663136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Acquisition and control-command software written in </a:t>
            </a:r>
            <a:r>
              <a:rPr lang="en-US" sz="1400" b="1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Labview</a:t>
            </a:r>
            <a:endParaRPr lang="en-US" sz="1400" b="1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201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1D8F9-AEDC-3CD8-C00C-FCD583F5B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97946B-CD38-8EB4-6F34-EBD086754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Diurnal cycle of fluorescence yield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AEA445-3ECA-B56F-1503-3F0625A9A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Espace réservé du contenu 5">
            <a:extLst>
              <a:ext uri="{FF2B5EF4-FFF2-40B4-BE49-F238E27FC236}">
                <a16:creationId xmlns:a16="http://schemas.microsoft.com/office/drawing/2014/main" id="{1EFDEBC5-70B1-4E34-D438-DE1E43F2D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53596" y="1249363"/>
            <a:ext cx="10137195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349494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9270"/>
            <a:ext cx="10108800" cy="1015663"/>
          </a:xfrm>
        </p:spPr>
        <p:txBody>
          <a:bodyPr/>
          <a:lstStyle/>
          <a:p>
            <a:r>
              <a:rPr lang="en-US" altLang="zh-CN" dirty="0"/>
              <a:t>C</a:t>
            </a:r>
            <a:r>
              <a:rPr lang="en-US" dirty="0"/>
              <a:t>hlorophyll Fluorescence (</a:t>
            </a:r>
            <a:r>
              <a:rPr lang="en-US" dirty="0" err="1"/>
              <a:t>ChlF</a:t>
            </a:r>
            <a:r>
              <a:rPr lang="en-US" dirty="0"/>
              <a:t>) and its relationship to GPP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C819FE-71DD-4432-ACCA-09AB45CF9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7A7F09-4A73-F00D-77F9-B25804934FEB}"/>
              </a:ext>
            </a:extLst>
          </p:cNvPr>
          <p:cNvSpPr txBox="1"/>
          <p:nvPr/>
        </p:nvSpPr>
        <p:spPr>
          <a:xfrm>
            <a:off x="193713" y="1052294"/>
            <a:ext cx="115728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Chlorophyll Fluorescence (</a:t>
            </a:r>
            <a:r>
              <a:rPr lang="en-US" altLang="zh-CN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ChlF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) is an optical signal </a:t>
            </a:r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strongly related to photosynthesis 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and can be monitored </a:t>
            </a:r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across multiple scales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: leaf,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canopy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and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global scales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0CD043-EC4A-D182-519C-F0BC54B68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81" y="1664757"/>
            <a:ext cx="4343080" cy="263316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E15AB7-3CC7-3AF2-C324-16642C32B331}"/>
              </a:ext>
            </a:extLst>
          </p:cNvPr>
          <p:cNvSpPr txBox="1"/>
          <p:nvPr/>
        </p:nvSpPr>
        <p:spPr>
          <a:xfrm>
            <a:off x="4902592" y="4443053"/>
            <a:ext cx="6908407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💡 </a:t>
            </a:r>
            <a:r>
              <a:rPr lang="en-US" altLang="zh-CN" sz="1700" b="1" dirty="0">
                <a:latin typeface="Arial" panose="020B0604020202020204" pitchFamily="34" charset="0"/>
                <a:cs typeface="Arial" panose="020B0604020202020204" pitchFamily="34" charset="0"/>
              </a:rPr>
              <a:t>Continuous</a:t>
            </a:r>
            <a:r>
              <a:rPr lang="zh-CN" alt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700" b="1" dirty="0">
                <a:latin typeface="Arial" panose="020B0604020202020204" pitchFamily="34" charset="0"/>
                <a:cs typeface="Arial" panose="020B0604020202020204" pitchFamily="34" charset="0"/>
              </a:rPr>
              <a:t>high-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temporal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resolution</a:t>
            </a:r>
            <a:r>
              <a:rPr lang="zh-CN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700" dirty="0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2569DD9-D23E-A25E-548B-34587195AF79}"/>
              </a:ext>
            </a:extLst>
          </p:cNvPr>
          <p:cNvGrpSpPr/>
          <p:nvPr/>
        </p:nvGrpSpPr>
        <p:grpSpPr>
          <a:xfrm>
            <a:off x="5014397" y="1705379"/>
            <a:ext cx="6683988" cy="2552363"/>
            <a:chOff x="5014397" y="1705379"/>
            <a:chExt cx="6683988" cy="2552363"/>
          </a:xfrm>
        </p:grpSpPr>
        <p:pic>
          <p:nvPicPr>
            <p:cNvPr id="5" name="Picture 2" descr="Image result for licor photosynthesis">
              <a:extLst>
                <a:ext uri="{FF2B5EF4-FFF2-40B4-BE49-F238E27FC236}">
                  <a16:creationId xmlns:a16="http://schemas.microsoft.com/office/drawing/2014/main" id="{C8CD5068-F047-1BAF-6811-397E94A828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4397" y="2185887"/>
              <a:ext cx="2148403" cy="1708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FLEX_Auto1A">
              <a:extLst>
                <a:ext uri="{FF2B5EF4-FFF2-40B4-BE49-F238E27FC236}">
                  <a16:creationId xmlns:a16="http://schemas.microsoft.com/office/drawing/2014/main" id="{1EE14780-83F3-F97A-C193-C20B0AB22E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5492" y="2179537"/>
              <a:ext cx="2032893" cy="1708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325408-FAA1-10F5-E480-2F28678CA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24407" y="2179537"/>
              <a:ext cx="1979477" cy="170887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423B99C-AD03-4397-C82B-57C78F66018A}"/>
                </a:ext>
              </a:extLst>
            </p:cNvPr>
            <p:cNvSpPr txBox="1"/>
            <p:nvPr/>
          </p:nvSpPr>
          <p:spPr>
            <a:xfrm>
              <a:off x="5740980" y="3879850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ctive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6360DE-A71B-BC98-EFD5-DF24E9AEED90}"/>
                </a:ext>
              </a:extLst>
            </p:cNvPr>
            <p:cNvSpPr txBox="1"/>
            <p:nvPr/>
          </p:nvSpPr>
          <p:spPr>
            <a:xfrm>
              <a:off x="10251530" y="3879850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Passive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2D42C1A-9463-BF78-0A52-1E71BE271CD6}"/>
                </a:ext>
              </a:extLst>
            </p:cNvPr>
            <p:cNvSpPr txBox="1"/>
            <p:nvPr/>
          </p:nvSpPr>
          <p:spPr>
            <a:xfrm>
              <a:off x="7398481" y="388841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Active &amp; Passive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BAF38DE9-311F-17EF-1519-47BBB520D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14397" y="1705379"/>
              <a:ext cx="2148403" cy="45818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DB1E0EE-1675-C52A-9586-AC5C5F9DB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424406" y="1715325"/>
              <a:ext cx="1979477" cy="45818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997451E7-B604-CF4D-E86A-C7CA9E06F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665491" y="1715325"/>
              <a:ext cx="2032893" cy="45818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3979D7-832F-5210-D6FB-220DD4F8BAB3}"/>
                </a:ext>
              </a:extLst>
            </p:cNvPr>
            <p:cNvSpPr txBox="1"/>
            <p:nvPr/>
          </p:nvSpPr>
          <p:spPr>
            <a:xfrm>
              <a:off x="5567856" y="1759750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leaf scale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E3FAA73-A06E-F94B-81FF-EA0C69564F24}"/>
                </a:ext>
              </a:extLst>
            </p:cNvPr>
            <p:cNvSpPr txBox="1"/>
            <p:nvPr/>
          </p:nvSpPr>
          <p:spPr>
            <a:xfrm>
              <a:off x="7597255" y="1744882"/>
              <a:ext cx="1633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canopy scale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74009D2-11E8-A528-7600-96488EEFFDF6}"/>
                </a:ext>
              </a:extLst>
            </p:cNvPr>
            <p:cNvSpPr txBox="1"/>
            <p:nvPr/>
          </p:nvSpPr>
          <p:spPr>
            <a:xfrm>
              <a:off x="10046346" y="1759750"/>
              <a:ext cx="1402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scale</a:t>
              </a:r>
            </a:p>
          </p:txBody>
        </p:sp>
        <p:sp>
          <p:nvSpPr>
            <p:cNvPr id="19" name="Arrow: Left-Right 18">
              <a:extLst>
                <a:ext uri="{FF2B5EF4-FFF2-40B4-BE49-F238E27FC236}">
                  <a16:creationId xmlns:a16="http://schemas.microsoft.com/office/drawing/2014/main" id="{6D78C10A-5F61-A9AD-9531-F1F06840EB7E}"/>
                </a:ext>
              </a:extLst>
            </p:cNvPr>
            <p:cNvSpPr/>
            <p:nvPr/>
          </p:nvSpPr>
          <p:spPr>
            <a:xfrm>
              <a:off x="7134853" y="2781300"/>
              <a:ext cx="317500" cy="188290"/>
            </a:xfrm>
            <a:prstGeom prst="left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row: Left-Right 32">
              <a:extLst>
                <a:ext uri="{FF2B5EF4-FFF2-40B4-BE49-F238E27FC236}">
                  <a16:creationId xmlns:a16="http://schemas.microsoft.com/office/drawing/2014/main" id="{0B36CA8E-3A32-823B-AFB2-A4F5835AF35D}"/>
                </a:ext>
              </a:extLst>
            </p:cNvPr>
            <p:cNvSpPr/>
            <p:nvPr/>
          </p:nvSpPr>
          <p:spPr>
            <a:xfrm>
              <a:off x="9375938" y="2786323"/>
              <a:ext cx="317500" cy="188290"/>
            </a:xfrm>
            <a:prstGeom prst="left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D296830-19E7-C803-9030-D447C7609BC7}"/>
              </a:ext>
            </a:extLst>
          </p:cNvPr>
          <p:cNvSpPr txBox="1"/>
          <p:nvPr/>
        </p:nvSpPr>
        <p:spPr>
          <a:xfrm>
            <a:off x="4902593" y="4855890"/>
            <a:ext cx="690840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💡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Bridges the leaf-level </a:t>
            </a:r>
            <a:r>
              <a:rPr lang="en-US" altLang="zh-CN" sz="1700" b="1" dirty="0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 and global-scale remote    sensing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, supporting upscaling and model calibration.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5D4966-5E3D-5436-DAEB-CBB6C878A53C}"/>
              </a:ext>
            </a:extLst>
          </p:cNvPr>
          <p:cNvSpPr txBox="1"/>
          <p:nvPr/>
        </p:nvSpPr>
        <p:spPr>
          <a:xfrm>
            <a:off x="4902593" y="5530336"/>
            <a:ext cx="6908407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💡 </a:t>
            </a:r>
            <a:r>
              <a:rPr lang="en-US" altLang="zh-CN" sz="1700" dirty="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be measured using both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passive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sun-induced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laser-induced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) techniques,</a:t>
            </a:r>
            <a:r>
              <a:rPr lang="zh-CN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providing more perspectives for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chlorophyll fluorescence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700" b="1" dirty="0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6D758A-98F4-2656-7553-63EA71EB6F91}"/>
              </a:ext>
            </a:extLst>
          </p:cNvPr>
          <p:cNvSpPr/>
          <p:nvPr/>
        </p:nvSpPr>
        <p:spPr>
          <a:xfrm>
            <a:off x="7386281" y="1664757"/>
            <a:ext cx="2055725" cy="2550557"/>
          </a:xfrm>
          <a:custGeom>
            <a:avLst/>
            <a:gdLst>
              <a:gd name="csX0" fmla="*/ 0 w 2055725"/>
              <a:gd name="csY0" fmla="*/ 0 h 2550557"/>
              <a:gd name="csX1" fmla="*/ 472817 w 2055725"/>
              <a:gd name="csY1" fmla="*/ 0 h 2550557"/>
              <a:gd name="csX2" fmla="*/ 966191 w 2055725"/>
              <a:gd name="csY2" fmla="*/ 0 h 2550557"/>
              <a:gd name="csX3" fmla="*/ 1459565 w 2055725"/>
              <a:gd name="csY3" fmla="*/ 0 h 2550557"/>
              <a:gd name="csX4" fmla="*/ 2055725 w 2055725"/>
              <a:gd name="csY4" fmla="*/ 0 h 2550557"/>
              <a:gd name="csX5" fmla="*/ 2055725 w 2055725"/>
              <a:gd name="csY5" fmla="*/ 561123 h 2550557"/>
              <a:gd name="csX6" fmla="*/ 2055725 w 2055725"/>
              <a:gd name="csY6" fmla="*/ 1045728 h 2550557"/>
              <a:gd name="csX7" fmla="*/ 2055725 w 2055725"/>
              <a:gd name="csY7" fmla="*/ 1606851 h 2550557"/>
              <a:gd name="csX8" fmla="*/ 2055725 w 2055725"/>
              <a:gd name="csY8" fmla="*/ 2091457 h 2550557"/>
              <a:gd name="csX9" fmla="*/ 2055725 w 2055725"/>
              <a:gd name="csY9" fmla="*/ 2550557 h 2550557"/>
              <a:gd name="csX10" fmla="*/ 1603466 w 2055725"/>
              <a:gd name="csY10" fmla="*/ 2550557 h 2550557"/>
              <a:gd name="csX11" fmla="*/ 1068977 w 2055725"/>
              <a:gd name="csY11" fmla="*/ 2550557 h 2550557"/>
              <a:gd name="csX12" fmla="*/ 534489 w 2055725"/>
              <a:gd name="csY12" fmla="*/ 2550557 h 2550557"/>
              <a:gd name="csX13" fmla="*/ 0 w 2055725"/>
              <a:gd name="csY13" fmla="*/ 2550557 h 2550557"/>
              <a:gd name="csX14" fmla="*/ 0 w 2055725"/>
              <a:gd name="csY14" fmla="*/ 2116962 h 2550557"/>
              <a:gd name="csX15" fmla="*/ 0 w 2055725"/>
              <a:gd name="csY15" fmla="*/ 1632356 h 2550557"/>
              <a:gd name="csX16" fmla="*/ 0 w 2055725"/>
              <a:gd name="csY16" fmla="*/ 1096740 h 2550557"/>
              <a:gd name="csX17" fmla="*/ 0 w 2055725"/>
              <a:gd name="csY17" fmla="*/ 612134 h 2550557"/>
              <a:gd name="csX18" fmla="*/ 0 w 2055725"/>
              <a:gd name="csY18" fmla="*/ 0 h 255055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2055725" h="2550557" extrusionOk="0">
                <a:moveTo>
                  <a:pt x="0" y="0"/>
                </a:moveTo>
                <a:cubicBezTo>
                  <a:pt x="184743" y="-17592"/>
                  <a:pt x="250794" y="46975"/>
                  <a:pt x="472817" y="0"/>
                </a:cubicBezTo>
                <a:cubicBezTo>
                  <a:pt x="694840" y="-46975"/>
                  <a:pt x="728522" y="23143"/>
                  <a:pt x="966191" y="0"/>
                </a:cubicBezTo>
                <a:cubicBezTo>
                  <a:pt x="1203860" y="-23143"/>
                  <a:pt x="1271889" y="24902"/>
                  <a:pt x="1459565" y="0"/>
                </a:cubicBezTo>
                <a:cubicBezTo>
                  <a:pt x="1647241" y="-24902"/>
                  <a:pt x="1858182" y="67004"/>
                  <a:pt x="2055725" y="0"/>
                </a:cubicBezTo>
                <a:cubicBezTo>
                  <a:pt x="2101540" y="186580"/>
                  <a:pt x="1997969" y="283897"/>
                  <a:pt x="2055725" y="561123"/>
                </a:cubicBezTo>
                <a:cubicBezTo>
                  <a:pt x="2113481" y="838349"/>
                  <a:pt x="2051470" y="884838"/>
                  <a:pt x="2055725" y="1045728"/>
                </a:cubicBezTo>
                <a:cubicBezTo>
                  <a:pt x="2059980" y="1206619"/>
                  <a:pt x="2027866" y="1486027"/>
                  <a:pt x="2055725" y="1606851"/>
                </a:cubicBezTo>
                <a:cubicBezTo>
                  <a:pt x="2083584" y="1727675"/>
                  <a:pt x="2054500" y="1969285"/>
                  <a:pt x="2055725" y="2091457"/>
                </a:cubicBezTo>
                <a:cubicBezTo>
                  <a:pt x="2056950" y="2213629"/>
                  <a:pt x="2048025" y="2435324"/>
                  <a:pt x="2055725" y="2550557"/>
                </a:cubicBezTo>
                <a:cubicBezTo>
                  <a:pt x="1888814" y="2592073"/>
                  <a:pt x="1829252" y="2524821"/>
                  <a:pt x="1603466" y="2550557"/>
                </a:cubicBezTo>
                <a:cubicBezTo>
                  <a:pt x="1377680" y="2576293"/>
                  <a:pt x="1268907" y="2508296"/>
                  <a:pt x="1068977" y="2550557"/>
                </a:cubicBezTo>
                <a:cubicBezTo>
                  <a:pt x="869047" y="2592818"/>
                  <a:pt x="750108" y="2523946"/>
                  <a:pt x="534489" y="2550557"/>
                </a:cubicBezTo>
                <a:cubicBezTo>
                  <a:pt x="318870" y="2577168"/>
                  <a:pt x="120245" y="2490015"/>
                  <a:pt x="0" y="2550557"/>
                </a:cubicBezTo>
                <a:cubicBezTo>
                  <a:pt x="-5304" y="2384264"/>
                  <a:pt x="10238" y="2286356"/>
                  <a:pt x="0" y="2116962"/>
                </a:cubicBezTo>
                <a:cubicBezTo>
                  <a:pt x="-10238" y="1947568"/>
                  <a:pt x="30512" y="1819036"/>
                  <a:pt x="0" y="1632356"/>
                </a:cubicBezTo>
                <a:cubicBezTo>
                  <a:pt x="-30512" y="1445676"/>
                  <a:pt x="36827" y="1236519"/>
                  <a:pt x="0" y="1096740"/>
                </a:cubicBezTo>
                <a:cubicBezTo>
                  <a:pt x="-36827" y="956961"/>
                  <a:pt x="41700" y="740353"/>
                  <a:pt x="0" y="612134"/>
                </a:cubicBezTo>
                <a:cubicBezTo>
                  <a:pt x="-41700" y="483915"/>
                  <a:pt x="28904" y="207698"/>
                  <a:pt x="0" y="0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12918283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3">
            <a:extLst>
              <a:ext uri="{FF2B5EF4-FFF2-40B4-BE49-F238E27FC236}">
                <a16:creationId xmlns:a16="http://schemas.microsoft.com/office/drawing/2014/main" id="{441A781A-D5F1-7B38-2F75-3DADE53692A9}"/>
              </a:ext>
            </a:extLst>
          </p:cNvPr>
          <p:cNvSpPr/>
          <p:nvPr/>
        </p:nvSpPr>
        <p:spPr>
          <a:xfrm>
            <a:off x="8093133" y="4262861"/>
            <a:ext cx="533400" cy="23472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1F2643C-9EB7-709D-F34F-1C51B19DF628}"/>
              </a:ext>
            </a:extLst>
          </p:cNvPr>
          <p:cNvGrpSpPr/>
          <p:nvPr/>
        </p:nvGrpSpPr>
        <p:grpSpPr>
          <a:xfrm>
            <a:off x="-31345" y="4251427"/>
            <a:ext cx="4789677" cy="2273180"/>
            <a:chOff x="-31345" y="4251427"/>
            <a:chExt cx="4789677" cy="2273180"/>
          </a:xfrm>
        </p:grpSpPr>
        <p:pic>
          <p:nvPicPr>
            <p:cNvPr id="26" name="Image 4">
              <a:extLst>
                <a:ext uri="{FF2B5EF4-FFF2-40B4-BE49-F238E27FC236}">
                  <a16:creationId xmlns:a16="http://schemas.microsoft.com/office/drawing/2014/main" id="{CE1446ED-9E63-4A75-A6C5-BD12AF103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1149"/>
            <a:stretch/>
          </p:blipFill>
          <p:spPr>
            <a:xfrm>
              <a:off x="264109" y="4382832"/>
              <a:ext cx="4494223" cy="1909859"/>
            </a:xfrm>
            <a:prstGeom prst="rect">
              <a:avLst/>
            </a:prstGeom>
          </p:spPr>
        </p:pic>
        <p:sp>
          <p:nvSpPr>
            <p:cNvPr id="27" name="ZoneTexte 5">
              <a:extLst>
                <a:ext uri="{FF2B5EF4-FFF2-40B4-BE49-F238E27FC236}">
                  <a16:creationId xmlns:a16="http://schemas.microsoft.com/office/drawing/2014/main" id="{97B92A66-0C61-B142-7210-3110A9DB7ADF}"/>
                </a:ext>
              </a:extLst>
            </p:cNvPr>
            <p:cNvSpPr txBox="1"/>
            <p:nvPr/>
          </p:nvSpPr>
          <p:spPr>
            <a:xfrm>
              <a:off x="2847393" y="4251427"/>
              <a:ext cx="16551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(Frankenberg et al., 2011)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0F2D268-3387-37F6-1B39-C7E26B1B47EE}"/>
                </a:ext>
              </a:extLst>
            </p:cNvPr>
            <p:cNvSpPr txBox="1"/>
            <p:nvPr/>
          </p:nvSpPr>
          <p:spPr>
            <a:xfrm>
              <a:off x="-31345" y="4306216"/>
              <a:ext cx="461665" cy="1909859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CN" dirty="0"/>
                <a:t>GP</a:t>
              </a:r>
              <a:r>
                <a:rPr lang="en-US" altLang="zh-CN" dirty="0"/>
                <a:t>P</a:t>
              </a:r>
              <a:r>
                <a:rPr lang="zh-CN" altLang="en-US" dirty="0"/>
                <a:t> </a:t>
              </a:r>
              <a:r>
                <a:rPr lang="en-US" altLang="zh-CN" dirty="0"/>
                <a:t>(gCm</a:t>
              </a:r>
              <a:r>
                <a:rPr lang="en-US" altLang="zh-CN" baseline="30000" dirty="0"/>
                <a:t>-2</a:t>
              </a:r>
              <a:r>
                <a:rPr lang="en-US" altLang="zh-CN" dirty="0"/>
                <a:t>d</a:t>
              </a:r>
              <a:r>
                <a:rPr lang="en-US" altLang="zh-CN" baseline="30000" dirty="0"/>
                <a:t>-1</a:t>
              </a:r>
              <a:r>
                <a:rPr lang="en-US" altLang="zh-CN" dirty="0"/>
                <a:t>)</a:t>
              </a:r>
              <a:endParaRPr lang="en-CN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A41531A-55C9-4E09-FAE0-9DD290DE5E52}"/>
                </a:ext>
              </a:extLst>
            </p:cNvPr>
            <p:cNvSpPr txBox="1"/>
            <p:nvPr/>
          </p:nvSpPr>
          <p:spPr>
            <a:xfrm>
              <a:off x="1225506" y="6155275"/>
              <a:ext cx="259158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dirty="0" err="1"/>
                <a:t>ChlF</a:t>
              </a:r>
              <a:r>
                <a:rPr lang="zh-CN" altLang="en-US" dirty="0"/>
                <a:t> </a:t>
              </a:r>
              <a:r>
                <a:rPr lang="en-US" dirty="0"/>
                <a:t>(Wm</a:t>
              </a:r>
              <a:r>
                <a:rPr lang="en-US" baseline="30000" dirty="0"/>
                <a:t>-2</a:t>
              </a:r>
              <a:r>
                <a:rPr lang="en-US" dirty="0"/>
                <a:t>μm</a:t>
              </a:r>
              <a:r>
                <a:rPr lang="en-US" baseline="30000" dirty="0"/>
                <a:t>-1</a:t>
              </a:r>
              <a:r>
                <a:rPr lang="en-US" altLang="zh-CN" dirty="0"/>
                <a:t>sr</a:t>
              </a:r>
              <a:r>
                <a:rPr lang="en-US" altLang="zh-CN" baseline="30000" dirty="0"/>
                <a:t>-1</a:t>
              </a:r>
              <a:r>
                <a:rPr lang="en-US" dirty="0"/>
                <a:t>)</a:t>
              </a:r>
              <a:endParaRPr lang="en-CN" dirty="0"/>
            </a:p>
          </p:txBody>
        </p:sp>
      </p:grpSp>
      <p:sp>
        <p:nvSpPr>
          <p:cNvPr id="30" name="ZoneTexte 5">
            <a:extLst>
              <a:ext uri="{FF2B5EF4-FFF2-40B4-BE49-F238E27FC236}">
                <a16:creationId xmlns:a16="http://schemas.microsoft.com/office/drawing/2014/main" id="{6179C982-83CE-E029-1CD2-2E9C8F928405}"/>
              </a:ext>
            </a:extLst>
          </p:cNvPr>
          <p:cNvSpPr txBox="1"/>
          <p:nvPr/>
        </p:nvSpPr>
        <p:spPr>
          <a:xfrm>
            <a:off x="3086342" y="1744882"/>
            <a:ext cx="1651325" cy="25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Smorenburg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et al., 2002)</a:t>
            </a:r>
          </a:p>
        </p:txBody>
      </p:sp>
    </p:spTree>
    <p:extLst>
      <p:ext uri="{BB962C8B-B14F-4D97-AF65-F5344CB8AC3E}">
        <p14:creationId xmlns:p14="http://schemas.microsoft.com/office/powerpoint/2010/main" val="26218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02"/>
    </mc:Choice>
    <mc:Fallback xmlns="">
      <p:transition spd="slow" advTm="2240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D24EB-24D9-DE71-3801-4FE4C8876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3E1538-94FF-9731-3D28-D3163B74F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Diurnal and seasonal cycles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C2E7EF-8ABB-9B1D-6F9A-7EBADBE06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Image 2">
            <a:extLst>
              <a:ext uri="{FF2B5EF4-FFF2-40B4-BE49-F238E27FC236}">
                <a16:creationId xmlns:a16="http://schemas.microsoft.com/office/drawing/2014/main" id="{A3D7362E-C7CD-B5EC-F330-79B95F738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664" y="1039400"/>
            <a:ext cx="4687814" cy="5159829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261B470A-D90E-611B-4A2E-FCAE41F4547E}"/>
              </a:ext>
            </a:extLst>
          </p:cNvPr>
          <p:cNvSpPr txBox="1">
            <a:spLocks/>
          </p:cNvSpPr>
          <p:nvPr/>
        </p:nvSpPr>
        <p:spPr bwMode="auto">
          <a:xfrm>
            <a:off x="2049839" y="6132414"/>
            <a:ext cx="2367782" cy="36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defRPr>
                <a:solidFill>
                  <a:srgbClr val="0D0D0D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rgbClr val="0D0D0D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–"/>
              <a:defRPr sz="1600">
                <a:solidFill>
                  <a:srgbClr val="0D0D0D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–"/>
              <a:defRPr sz="1600">
                <a:solidFill>
                  <a:srgbClr val="0D0D0D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–"/>
              <a:defRPr sz="1600">
                <a:solidFill>
                  <a:srgbClr val="0D0D0D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1400" kern="0" dirty="0" err="1"/>
              <a:t>Balde</a:t>
            </a:r>
            <a:r>
              <a:rPr lang="en-US" sz="1400" kern="0" dirty="0"/>
              <a:t> et al., 2023</a:t>
            </a:r>
          </a:p>
        </p:txBody>
      </p:sp>
      <p:pic>
        <p:nvPicPr>
          <p:cNvPr id="9" name="Picture 2" descr="A diagram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FAA2BF4A-DEFC-0095-3FDE-46D977F0D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523" y="851234"/>
            <a:ext cx="3906802" cy="564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628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98D5E-8B5D-5C48-1988-780922B6D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D908F3-D27A-CFBB-0B9B-B7ACB6F9C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9269"/>
            <a:ext cx="10108800" cy="1015663"/>
          </a:xfrm>
        </p:spPr>
        <p:txBody>
          <a:bodyPr/>
          <a:lstStyle/>
          <a:p>
            <a:r>
              <a:rPr lang="en-US" dirty="0"/>
              <a:t>Passive (SIF) and active (LIF) </a:t>
            </a:r>
            <a:r>
              <a:rPr lang="en-US" dirty="0" err="1"/>
              <a:t>ChlF</a:t>
            </a:r>
            <a:r>
              <a:rPr lang="en-US" dirty="0"/>
              <a:t> measurement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dirty="0"/>
              <a:t>Fontainebleau</a:t>
            </a:r>
            <a:r>
              <a:rPr lang="en-US" altLang="zh-CN" dirty="0"/>
              <a:t>-</a:t>
            </a:r>
            <a:r>
              <a:rPr lang="en-US" dirty="0"/>
              <a:t>Barbeau</a:t>
            </a:r>
            <a:r>
              <a:rPr lang="zh-CN" altLang="en-US" dirty="0"/>
              <a:t> </a:t>
            </a:r>
            <a:r>
              <a:rPr lang="en-US" altLang="zh-CN" dirty="0"/>
              <a:t>forest</a:t>
            </a:r>
            <a:r>
              <a:rPr lang="zh-CN" altLang="en-US" dirty="0"/>
              <a:t> </a:t>
            </a:r>
            <a:r>
              <a:rPr lang="en-US" altLang="zh-CN" dirty="0"/>
              <a:t>(ICOS</a:t>
            </a:r>
            <a:r>
              <a:rPr lang="zh-CN" altLang="en-US" dirty="0"/>
              <a:t> </a:t>
            </a:r>
            <a:r>
              <a:rPr lang="en-US" altLang="zh-CN" dirty="0"/>
              <a:t>FR-Fon)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567A7A-AD3A-EC6D-D058-D108E1569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SIF: </a:t>
            </a:r>
            <a:r>
              <a:rPr lang="en-US" dirty="0">
                <a:solidFill>
                  <a:schemeClr val="tx1"/>
                </a:solidFill>
              </a:rPr>
              <a:t>Sun-Induced chlorophyll Fluorescence</a:t>
            </a:r>
            <a:r>
              <a:rPr lang="en-US" b="1" dirty="0">
                <a:solidFill>
                  <a:schemeClr val="tx1"/>
                </a:solidFill>
              </a:rPr>
              <a:t>, LIF: </a:t>
            </a:r>
            <a:r>
              <a:rPr lang="en-US" dirty="0">
                <a:solidFill>
                  <a:schemeClr val="tx1"/>
                </a:solidFill>
              </a:rPr>
              <a:t>Laser-Induced chlorophyll Fluorescence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B924BC-77A0-EB90-E201-D794E24C3257}"/>
              </a:ext>
            </a:extLst>
          </p:cNvPr>
          <p:cNvSpPr txBox="1"/>
          <p:nvPr/>
        </p:nvSpPr>
        <p:spPr>
          <a:xfrm>
            <a:off x="1727616" y="5639125"/>
            <a:ext cx="9626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How do SIF and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yieldLIF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vary under different atmospheric dryness conditions?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ABCF7C-46DE-85F5-8909-587D24B3327B}"/>
              </a:ext>
            </a:extLst>
          </p:cNvPr>
          <p:cNvSpPr txBox="1"/>
          <p:nvPr/>
        </p:nvSpPr>
        <p:spPr>
          <a:xfrm>
            <a:off x="7590285" y="5173357"/>
            <a:ext cx="4098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yieldLIF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apparent FY measured by LIF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D56D1B-6EB2-90A0-8FB7-361EC4D2FD16}"/>
              </a:ext>
            </a:extLst>
          </p:cNvPr>
          <p:cNvGrpSpPr/>
          <p:nvPr/>
        </p:nvGrpSpPr>
        <p:grpSpPr>
          <a:xfrm>
            <a:off x="838937" y="1506872"/>
            <a:ext cx="6157003" cy="4098354"/>
            <a:chOff x="440647" y="1439462"/>
            <a:chExt cx="6510768" cy="433383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F3BB63B-0CE7-4B96-F64A-0C42F2B43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0647" y="1439462"/>
              <a:ext cx="6510768" cy="4333834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CE33DA3-6CB1-E17B-630C-839A606BAB9A}"/>
                </a:ext>
              </a:extLst>
            </p:cNvPr>
            <p:cNvCxnSpPr/>
            <p:nvPr/>
          </p:nvCxnSpPr>
          <p:spPr>
            <a:xfrm>
              <a:off x="3622153" y="2762135"/>
              <a:ext cx="488950" cy="533400"/>
            </a:xfrm>
            <a:prstGeom prst="straightConnector1">
              <a:avLst/>
            </a:prstGeom>
            <a:ln>
              <a:solidFill>
                <a:srgbClr val="0000FF"/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73E0D32-52E3-E172-8A8A-DFFDEFDE7C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17900" y="2840178"/>
              <a:ext cx="476250" cy="533400"/>
            </a:xfrm>
            <a:prstGeom prst="straightConnector1">
              <a:avLst/>
            </a:prstGeom>
            <a:ln>
              <a:solidFill>
                <a:srgbClr val="0000FF"/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06E6C53-BD8F-B1A1-980A-DACBBBE9E7C0}"/>
                </a:ext>
              </a:extLst>
            </p:cNvPr>
            <p:cNvSpPr txBox="1"/>
            <p:nvPr/>
          </p:nvSpPr>
          <p:spPr>
            <a:xfrm rot="3056341">
              <a:off x="3223719" y="3073985"/>
              <a:ext cx="897050" cy="292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microlidar</a:t>
              </a:r>
            </a:p>
          </p:txBody>
        </p:sp>
      </p:grpSp>
      <p:pic>
        <p:nvPicPr>
          <p:cNvPr id="15" name="Graphic 14" descr="Help with solid fill">
            <a:extLst>
              <a:ext uri="{FF2B5EF4-FFF2-40B4-BE49-F238E27FC236}">
                <a16:creationId xmlns:a16="http://schemas.microsoft.com/office/drawing/2014/main" id="{DF64852F-CA99-62A2-02A7-D319FF90F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7732" y="5680040"/>
            <a:ext cx="659883" cy="6598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69427C-E823-35F8-68B7-6C5968FAE538}"/>
              </a:ext>
            </a:extLst>
          </p:cNvPr>
          <p:cNvSpPr txBox="1"/>
          <p:nvPr/>
        </p:nvSpPr>
        <p:spPr>
          <a:xfrm>
            <a:off x="1727615" y="6047499"/>
            <a:ext cx="96261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How SIF and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yieldLIF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linked to GPP under high atmospheric dryness conditions?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42E0FD6-93F0-694B-52B6-238E4F5C2072}"/>
              </a:ext>
            </a:extLst>
          </p:cNvPr>
          <p:cNvGrpSpPr/>
          <p:nvPr/>
        </p:nvGrpSpPr>
        <p:grpSpPr>
          <a:xfrm>
            <a:off x="7758571" y="2288759"/>
            <a:ext cx="3761666" cy="2558327"/>
            <a:chOff x="7758571" y="2288759"/>
            <a:chExt cx="3761666" cy="2558327"/>
          </a:xfrm>
        </p:grpSpPr>
        <p:sp>
          <p:nvSpPr>
            <p:cNvPr id="7" name="Espace réservé du contenu 2">
              <a:extLst>
                <a:ext uri="{FF2B5EF4-FFF2-40B4-BE49-F238E27FC236}">
                  <a16:creationId xmlns:a16="http://schemas.microsoft.com/office/drawing/2014/main" id="{D3EA36B7-4BAE-1DAC-B809-07C8525095C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758571" y="3590452"/>
              <a:ext cx="3541935" cy="1256634"/>
            </a:xfrm>
            <a:prstGeom prst="rect">
              <a:avLst/>
            </a:prstGeom>
            <a:ln w="3175" cap="flat" cmpd="sng" algn="ctr">
              <a:solidFill>
                <a:schemeClr val="dk1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anose="020B0604030504040204" pitchFamily="34" charset="0"/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1227138" indent="-419100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825625" indent="-419100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anose="020B0604030504040204" pitchFamily="34" charset="0"/>
                <a:buChar char="–"/>
                <a:defRPr sz="16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2424113" indent="-419100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anose="020B0604030504040204" pitchFamily="34" charset="0"/>
                <a:buChar char="–"/>
                <a:defRPr sz="16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3022600" indent="-419100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anose="020B0604030504040204" pitchFamily="34" charset="0"/>
                <a:buChar char="–"/>
                <a:defRPr sz="16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3479800" indent="-419100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3937000" indent="-419100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4394200" indent="-419100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4851400" indent="-419100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400" b="1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PAR</a:t>
              </a:r>
              <a:r>
                <a:rPr lang="fr-FR" sz="1400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 : </a:t>
              </a:r>
              <a:r>
                <a:rPr lang="fr-FR" sz="1400" i="1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Photosynthetically</a:t>
              </a:r>
              <a:r>
                <a:rPr lang="fr-FR" sz="1400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 Active Radiation</a:t>
              </a:r>
            </a:p>
            <a:p>
              <a:r>
                <a:rPr lang="fr-FR" sz="1400" b="1" i="1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fAPAR</a:t>
              </a:r>
              <a:r>
                <a:rPr lang="fr-FR" sz="1400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 : fraction of </a:t>
              </a:r>
              <a:r>
                <a:rPr lang="fr-FR" sz="1400" i="1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Absorbed</a:t>
              </a:r>
              <a:r>
                <a:rPr lang="fr-FR" sz="1400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 PAR</a:t>
              </a:r>
            </a:p>
            <a:p>
              <a:r>
                <a:rPr lang="fr-FR" sz="1400" b="1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FY</a:t>
              </a:r>
              <a:r>
                <a:rPr lang="fr-FR" sz="1400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 : Fluorescence </a:t>
              </a:r>
              <a:r>
                <a:rPr lang="fr-FR" sz="1400" i="1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Yield</a:t>
              </a:r>
              <a:endParaRPr lang="fr-FR" sz="1400" i="1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fr-FR" sz="1400" b="1" i="1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Fesc</a:t>
              </a:r>
              <a:r>
                <a:rPr lang="fr-FR" sz="1400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 : </a:t>
              </a:r>
              <a:r>
                <a:rPr lang="en-US" altLang="zh-CN" sz="1400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fraction</a:t>
              </a:r>
              <a:r>
                <a:rPr lang="zh-CN" altLang="en-US" sz="1400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zh-CN" altLang="en-US" sz="1400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SIF</a:t>
              </a:r>
              <a:r>
                <a:rPr lang="zh-CN" altLang="en-US" sz="1400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escaping</a:t>
              </a:r>
              <a:r>
                <a:rPr lang="zh-CN" altLang="en-US" sz="1400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zh-CN" altLang="en-US" sz="1400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canopy</a:t>
              </a:r>
              <a:endParaRPr lang="fr-FR" sz="1400" i="1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ZoneTexte 5">
              <a:extLst>
                <a:ext uri="{FF2B5EF4-FFF2-40B4-BE49-F238E27FC236}">
                  <a16:creationId xmlns:a16="http://schemas.microsoft.com/office/drawing/2014/main" id="{5FB074D6-A571-22BB-33A3-CCF808AAE640}"/>
                </a:ext>
              </a:extLst>
            </p:cNvPr>
            <p:cNvSpPr txBox="1"/>
            <p:nvPr/>
          </p:nvSpPr>
          <p:spPr>
            <a:xfrm>
              <a:off x="7758571" y="2288759"/>
              <a:ext cx="3761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SIF = PAR </a:t>
              </a:r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b="1" dirty="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fAPAR</a:t>
              </a: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fr-FR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FY</a:t>
              </a: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b="1" dirty="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Fesc</a:t>
              </a: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8" name="Flèche : bas 14">
            <a:extLst>
              <a:ext uri="{FF2B5EF4-FFF2-40B4-BE49-F238E27FC236}">
                <a16:creationId xmlns:a16="http://schemas.microsoft.com/office/drawing/2014/main" id="{C6DFA5F5-64A1-026F-5092-39D551FCD05F}"/>
              </a:ext>
            </a:extLst>
          </p:cNvPr>
          <p:cNvSpPr/>
          <p:nvPr/>
        </p:nvSpPr>
        <p:spPr>
          <a:xfrm>
            <a:off x="7946149" y="2028062"/>
            <a:ext cx="155197" cy="3077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lèche : bas 17">
            <a:extLst>
              <a:ext uri="{FF2B5EF4-FFF2-40B4-BE49-F238E27FC236}">
                <a16:creationId xmlns:a16="http://schemas.microsoft.com/office/drawing/2014/main" id="{8826CA86-A8DF-F5BD-3ADF-4D47BF6F8575}"/>
              </a:ext>
            </a:extLst>
          </p:cNvPr>
          <p:cNvSpPr/>
          <p:nvPr/>
        </p:nvSpPr>
        <p:spPr>
          <a:xfrm flipV="1">
            <a:off x="10232867" y="2580114"/>
            <a:ext cx="155197" cy="3077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4C6CB8-BEA8-3402-D054-07EF82316E9F}"/>
              </a:ext>
            </a:extLst>
          </p:cNvPr>
          <p:cNvSpPr/>
          <p:nvPr/>
        </p:nvSpPr>
        <p:spPr>
          <a:xfrm>
            <a:off x="7770092" y="1609813"/>
            <a:ext cx="2975413" cy="37920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Passive instrument (SIF3)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058276-8FD1-779C-4235-58B13CDBA28B}"/>
              </a:ext>
            </a:extLst>
          </p:cNvPr>
          <p:cNvSpPr/>
          <p:nvPr/>
        </p:nvSpPr>
        <p:spPr>
          <a:xfrm>
            <a:off x="7770092" y="2904929"/>
            <a:ext cx="2975413" cy="38853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instrument (L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ZoneTexte 5">
            <a:extLst>
              <a:ext uri="{FF2B5EF4-FFF2-40B4-BE49-F238E27FC236}">
                <a16:creationId xmlns:a16="http://schemas.microsoft.com/office/drawing/2014/main" id="{55A9C564-2581-5583-1091-06BDF78F0904}"/>
              </a:ext>
            </a:extLst>
          </p:cNvPr>
          <p:cNvSpPr txBox="1"/>
          <p:nvPr/>
        </p:nvSpPr>
        <p:spPr>
          <a:xfrm>
            <a:off x="5488729" y="4965884"/>
            <a:ext cx="1655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1000" i="1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et al., 20</a:t>
            </a:r>
            <a:r>
              <a:rPr lang="en-US" altLang="zh-CN" sz="1000" i="1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09787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61782-EC5B-651E-59EF-A54F99E72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3BB1B5-F7EE-850C-22F2-8F86C52EB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9269"/>
            <a:ext cx="10108800" cy="1015663"/>
          </a:xfrm>
        </p:spPr>
        <p:txBody>
          <a:bodyPr/>
          <a:lstStyle/>
          <a:p>
            <a:r>
              <a:rPr lang="en-US" dirty="0"/>
              <a:t>The Fontainebleau</a:t>
            </a:r>
            <a:r>
              <a:rPr lang="en-US" altLang="zh-CN" dirty="0"/>
              <a:t>-</a:t>
            </a:r>
            <a:r>
              <a:rPr lang="en-US" dirty="0"/>
              <a:t>Barbeau </a:t>
            </a:r>
            <a:r>
              <a:rPr lang="en-US" altLang="zh-CN" dirty="0"/>
              <a:t>F</a:t>
            </a:r>
            <a:r>
              <a:rPr lang="en-US" dirty="0"/>
              <a:t>orest </a:t>
            </a:r>
            <a:r>
              <a:rPr lang="en-US" altLang="zh-CN" dirty="0"/>
              <a:t>(ICOS</a:t>
            </a:r>
            <a:r>
              <a:rPr lang="zh-CN" altLang="en-US" dirty="0"/>
              <a:t> </a:t>
            </a:r>
            <a:r>
              <a:rPr lang="en-US" altLang="zh-CN" dirty="0"/>
              <a:t>FR-Fon)</a:t>
            </a:r>
            <a:r>
              <a:rPr lang="zh-CN" altLang="en-US" dirty="0"/>
              <a:t> </a:t>
            </a:r>
            <a:r>
              <a:rPr lang="en-US" dirty="0"/>
              <a:t>Research Station (France)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1A290-E86A-BF36-1681-FD02311DB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7092758E-2412-5775-559D-BFC34BDFB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836" y="4140490"/>
            <a:ext cx="2410252" cy="2398422"/>
          </a:xfrm>
          <a:prstGeom prst="rect">
            <a:avLst/>
          </a:prstGeom>
        </p:spPr>
      </p:pic>
      <p:pic>
        <p:nvPicPr>
          <p:cNvPr id="4" name="Image 13">
            <a:extLst>
              <a:ext uri="{FF2B5EF4-FFF2-40B4-BE49-F238E27FC236}">
                <a16:creationId xmlns:a16="http://schemas.microsoft.com/office/drawing/2014/main" id="{1F113189-93C5-12C3-66DC-7E61EA6C9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86" y="1171605"/>
            <a:ext cx="6762066" cy="5374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34CEA6-BE9E-54D2-F033-BD40CB417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836" y="1171605"/>
            <a:ext cx="5153978" cy="2907279"/>
          </a:xfrm>
          <a:prstGeom prst="rect">
            <a:avLst/>
          </a:prstGeom>
        </p:spPr>
      </p:pic>
      <p:pic>
        <p:nvPicPr>
          <p:cNvPr id="7" name="Espace réservé du contenu 3">
            <a:extLst>
              <a:ext uri="{FF2B5EF4-FFF2-40B4-BE49-F238E27FC236}">
                <a16:creationId xmlns:a16="http://schemas.microsoft.com/office/drawing/2014/main" id="{043042C5-9617-2DA3-E0E4-54CDEF1B5B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891" r="11602" b="38994"/>
          <a:stretch/>
        </p:blipFill>
        <p:spPr bwMode="auto">
          <a:xfrm>
            <a:off x="9456672" y="4140490"/>
            <a:ext cx="2646142" cy="239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D32571B-51E4-3344-0313-BF2D9ECFC172}"/>
              </a:ext>
            </a:extLst>
          </p:cNvPr>
          <p:cNvSpPr/>
          <p:nvPr/>
        </p:nvSpPr>
        <p:spPr>
          <a:xfrm>
            <a:off x="2235200" y="3124200"/>
            <a:ext cx="1009650" cy="933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232B2DD-0D87-7081-855E-FAA338EFBDF4}"/>
              </a:ext>
            </a:extLst>
          </p:cNvPr>
          <p:cNvSpPr/>
          <p:nvPr/>
        </p:nvSpPr>
        <p:spPr>
          <a:xfrm>
            <a:off x="4724400" y="2635250"/>
            <a:ext cx="1828800" cy="1257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61DA532-0D1B-B487-C326-E1EF006B90D3}"/>
              </a:ext>
            </a:extLst>
          </p:cNvPr>
          <p:cNvSpPr/>
          <p:nvPr/>
        </p:nvSpPr>
        <p:spPr>
          <a:xfrm>
            <a:off x="488950" y="1001091"/>
            <a:ext cx="4102100" cy="16341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E77BBB-BDEB-64C3-AA68-479105F4EDD6}"/>
              </a:ext>
            </a:extLst>
          </p:cNvPr>
          <p:cNvSpPr txBox="1"/>
          <p:nvPr/>
        </p:nvSpPr>
        <p:spPr>
          <a:xfrm>
            <a:off x="4496750" y="3892550"/>
            <a:ext cx="23022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SIF3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Passive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ChlF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46F641-4079-A252-D1EC-49C047EEC9C9}"/>
              </a:ext>
            </a:extLst>
          </p:cNvPr>
          <p:cNvSpPr txBox="1"/>
          <p:nvPr/>
        </p:nvSpPr>
        <p:spPr>
          <a:xfrm>
            <a:off x="170899" y="3075124"/>
            <a:ext cx="20217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ChlF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9FB4DF-25F6-9034-BAA3-2F56BDE63DA9}"/>
              </a:ext>
            </a:extLst>
          </p:cNvPr>
          <p:cNvSpPr txBox="1"/>
          <p:nvPr/>
        </p:nvSpPr>
        <p:spPr>
          <a:xfrm>
            <a:off x="4604470" y="1556561"/>
            <a:ext cx="1732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 flux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994CA6-0512-252A-6DAA-FDABD4545F6A}"/>
              </a:ext>
            </a:extLst>
          </p:cNvPr>
          <p:cNvSpPr txBox="1"/>
          <p:nvPr/>
        </p:nvSpPr>
        <p:spPr>
          <a:xfrm>
            <a:off x="6997700" y="5591830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(LIF)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3692D5-AC19-966D-075A-BCBFD0FB3BAE}"/>
              </a:ext>
            </a:extLst>
          </p:cNvPr>
          <p:cNvSpPr txBox="1"/>
          <p:nvPr/>
        </p:nvSpPr>
        <p:spPr>
          <a:xfrm>
            <a:off x="7024741" y="1474321"/>
            <a:ext cx="1183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(SIF3)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BDE703-2296-DA53-BECF-E278FA41841A}"/>
              </a:ext>
            </a:extLst>
          </p:cNvPr>
          <p:cNvSpPr txBox="1"/>
          <p:nvPr/>
        </p:nvSpPr>
        <p:spPr>
          <a:xfrm>
            <a:off x="10582893" y="4369603"/>
            <a:ext cx="1732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(EC flux)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BC9130-5450-62DB-B378-6F927BE4FC9E}"/>
              </a:ext>
            </a:extLst>
          </p:cNvPr>
          <p:cNvSpPr txBox="1"/>
          <p:nvPr/>
        </p:nvSpPr>
        <p:spPr>
          <a:xfrm>
            <a:off x="89186" y="6034956"/>
            <a:ext cx="3203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https://barbeau.ese.cnrs.fr</a:t>
            </a:r>
            <a:endParaRPr lang="en-US" sz="1800" b="1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43295C81-0DF8-3395-F2E9-178DEB235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977" y="5682302"/>
            <a:ext cx="2794657" cy="84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53A01336-1070-809A-C0A6-0B5BD9CD9FF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F3B518BF-BEC9-2749-8AE4-5BDE5E81773C}" type="slidenum">
              <a:rPr lang="en-CN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759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4CA02-BE98-3554-2311-EDA9FE812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D2E226-8233-489A-757C-57F0B9EC3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9270"/>
            <a:ext cx="10108800" cy="1015663"/>
          </a:xfrm>
        </p:spPr>
        <p:txBody>
          <a:bodyPr/>
          <a:lstStyle/>
          <a:p>
            <a:r>
              <a:rPr lang="en-US" altLang="zh-CN" dirty="0"/>
              <a:t>High Atmospheric Dryness and No Atmospheric Dryness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4BA2A0-6CDB-9C58-512A-B23577D1B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 descr="A graph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9D9565C7-2A65-ADB8-3F16-F166920B41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8" t="50224" r="-773" b="38568"/>
          <a:stretch/>
        </p:blipFill>
        <p:spPr>
          <a:xfrm>
            <a:off x="912590" y="2114902"/>
            <a:ext cx="9984617" cy="1898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B03BB8-7E4E-EC0F-D479-DD758CAA9EE8}"/>
              </a:ext>
            </a:extLst>
          </p:cNvPr>
          <p:cNvSpPr txBox="1"/>
          <p:nvPr/>
        </p:nvSpPr>
        <p:spPr>
          <a:xfrm>
            <a:off x="1156569" y="4493489"/>
            <a:ext cx="1019723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zh-CN" alt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</a:t>
            </a:r>
            <a:r>
              <a:rPr lang="zh-CN" alt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Dryness</a:t>
            </a:r>
            <a:r>
              <a:rPr lang="zh-CN" alt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</a:t>
            </a:r>
            <a:r>
              <a:rPr lang="en-US" altLang="zh-CN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r>
              <a:rPr lang="zh-CN" alt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Consecutive days of</a:t>
            </a:r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high Vapor</a:t>
            </a:r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Deficit</a:t>
            </a:r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(VPD)</a:t>
            </a:r>
          </a:p>
          <a:p>
            <a:r>
              <a:rPr lang="en-US" altLang="zh-CN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zh-CN" alt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</a:t>
            </a:r>
            <a:r>
              <a:rPr lang="zh-CN" alt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Dryness</a:t>
            </a:r>
            <a:r>
              <a:rPr lang="zh-CN" alt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</a:t>
            </a:r>
            <a:r>
              <a:rPr lang="en-US" altLang="zh-CN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r>
              <a:rPr lang="zh-CN" alt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Two consecutive days after</a:t>
            </a:r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HAD</a:t>
            </a:r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without rainfall.</a:t>
            </a:r>
          </a:p>
        </p:txBody>
      </p:sp>
      <p:pic>
        <p:nvPicPr>
          <p:cNvPr id="7" name="Picture 6" descr="A graph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81DE1FCD-AA14-8B3C-EBC2-9C82E1E4C6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8" t="95135" r="-773" b="1255"/>
          <a:stretch/>
        </p:blipFill>
        <p:spPr>
          <a:xfrm>
            <a:off x="912590" y="3951300"/>
            <a:ext cx="9984617" cy="611532"/>
          </a:xfrm>
          <a:prstGeom prst="rect">
            <a:avLst/>
          </a:prstGeom>
        </p:spPr>
      </p:pic>
      <p:sp>
        <p:nvSpPr>
          <p:cNvPr id="8" name="Flèche : bas 18">
            <a:extLst>
              <a:ext uri="{FF2B5EF4-FFF2-40B4-BE49-F238E27FC236}">
                <a16:creationId xmlns:a16="http://schemas.microsoft.com/office/drawing/2014/main" id="{D07FEC32-3C69-D6A7-3384-6A61A6506D8A}"/>
              </a:ext>
            </a:extLst>
          </p:cNvPr>
          <p:cNvSpPr/>
          <p:nvPr/>
        </p:nvSpPr>
        <p:spPr>
          <a:xfrm>
            <a:off x="6888640" y="1658327"/>
            <a:ext cx="124801" cy="456575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èche : bas 18">
            <a:extLst>
              <a:ext uri="{FF2B5EF4-FFF2-40B4-BE49-F238E27FC236}">
                <a16:creationId xmlns:a16="http://schemas.microsoft.com/office/drawing/2014/main" id="{40FA9FE0-7C0F-4CDD-C5EE-1D1CF1A41427}"/>
              </a:ext>
            </a:extLst>
          </p:cNvPr>
          <p:cNvSpPr/>
          <p:nvPr/>
        </p:nvSpPr>
        <p:spPr>
          <a:xfrm>
            <a:off x="8120540" y="1669804"/>
            <a:ext cx="124801" cy="456575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èche : bas 18">
            <a:extLst>
              <a:ext uri="{FF2B5EF4-FFF2-40B4-BE49-F238E27FC236}">
                <a16:creationId xmlns:a16="http://schemas.microsoft.com/office/drawing/2014/main" id="{8E4AA095-6795-9541-BB87-68B82AB1DEE3}"/>
              </a:ext>
            </a:extLst>
          </p:cNvPr>
          <p:cNvSpPr/>
          <p:nvPr/>
        </p:nvSpPr>
        <p:spPr>
          <a:xfrm>
            <a:off x="7669690" y="1658327"/>
            <a:ext cx="124801" cy="456575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èche : bas 18">
            <a:extLst>
              <a:ext uri="{FF2B5EF4-FFF2-40B4-BE49-F238E27FC236}">
                <a16:creationId xmlns:a16="http://schemas.microsoft.com/office/drawing/2014/main" id="{2D8CC477-2828-951B-1782-17342473A832}"/>
              </a:ext>
            </a:extLst>
          </p:cNvPr>
          <p:cNvSpPr/>
          <p:nvPr/>
        </p:nvSpPr>
        <p:spPr>
          <a:xfrm>
            <a:off x="6626214" y="1651129"/>
            <a:ext cx="124801" cy="456575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èche : bas 18">
            <a:extLst>
              <a:ext uri="{FF2B5EF4-FFF2-40B4-BE49-F238E27FC236}">
                <a16:creationId xmlns:a16="http://schemas.microsoft.com/office/drawing/2014/main" id="{ED4B88FA-A374-D4A6-2034-C143DA8EFDC4}"/>
              </a:ext>
            </a:extLst>
          </p:cNvPr>
          <p:cNvSpPr/>
          <p:nvPr/>
        </p:nvSpPr>
        <p:spPr>
          <a:xfrm>
            <a:off x="5374523" y="1669804"/>
            <a:ext cx="124801" cy="456575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3CD65A-E2E4-0948-71F8-C06A694B1D7F}"/>
              </a:ext>
            </a:extLst>
          </p:cNvPr>
          <p:cNvSpPr txBox="1"/>
          <p:nvPr/>
        </p:nvSpPr>
        <p:spPr>
          <a:xfrm>
            <a:off x="1156569" y="1250029"/>
            <a:ext cx="10020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The</a:t>
            </a:r>
            <a:r>
              <a:rPr lang="zh-CN" altLang="en-US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temporal</a:t>
            </a:r>
            <a:r>
              <a:rPr lang="zh-CN" altLang="en-US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variation</a:t>
            </a:r>
            <a:r>
              <a:rPr lang="zh-CN" altLang="en-US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of</a:t>
            </a:r>
            <a:r>
              <a:rPr lang="zh-CN" altLang="en-US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Vapor</a:t>
            </a:r>
            <a:r>
              <a:rPr lang="zh-CN" altLang="en-US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Pressure</a:t>
            </a:r>
            <a:r>
              <a:rPr lang="zh-CN" altLang="en-US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Deficit</a:t>
            </a:r>
            <a:r>
              <a:rPr lang="zh-CN" altLang="en-US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(VPD)</a:t>
            </a:r>
            <a:r>
              <a:rPr lang="zh-CN" altLang="en-US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over</a:t>
            </a:r>
            <a:r>
              <a:rPr lang="zh-CN" altLang="en-US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FR-Fon</a:t>
            </a:r>
            <a:r>
              <a:rPr lang="zh-CN" altLang="en-US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forest</a:t>
            </a:r>
            <a:r>
              <a:rPr lang="zh-CN" altLang="en-US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in</a:t>
            </a:r>
            <a:r>
              <a:rPr lang="zh-CN" altLang="en-US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summer</a:t>
            </a:r>
            <a:r>
              <a:rPr lang="zh-CN" altLang="en-US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2022</a:t>
            </a:r>
            <a:endParaRPr lang="en-CN" b="1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348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2C4A8-89EF-4257-8859-601EE4451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124D39-BA9E-7CC6-8C9D-3457181D4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-11507"/>
            <a:ext cx="10108800" cy="1077218"/>
          </a:xfrm>
        </p:spPr>
        <p:txBody>
          <a:bodyPr/>
          <a:lstStyle/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Environmental differences, soil water availability, and phenological stability</a:t>
            </a:r>
            <a:endParaRPr lang="en-C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936452-CD3E-5A47-1574-9274E382E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Picture 2" descr="A diagram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8BFB7DC7-E6B4-728B-C480-CA52CF1E9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032" y="986341"/>
            <a:ext cx="5000384" cy="544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352DE0-0A43-F6F0-8BB1-2C5DE3E6AF41}"/>
              </a:ext>
            </a:extLst>
          </p:cNvPr>
          <p:cNvSpPr txBox="1"/>
          <p:nvPr/>
        </p:nvSpPr>
        <p:spPr>
          <a:xfrm>
            <a:off x="586822" y="4425058"/>
            <a:ext cx="42883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zh-CN" alt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Soil moisture (SWC) remained relatively stable across both periods and was 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unlikely to be a limiting factor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our study.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5B7F4A-2EFC-CF56-3FE5-32C2B8448DC6}"/>
              </a:ext>
            </a:extLst>
          </p:cNvPr>
          <p:cNvSpPr txBox="1"/>
          <p:nvPr/>
        </p:nvSpPr>
        <p:spPr>
          <a:xfrm>
            <a:off x="586822" y="2883544"/>
            <a:ext cx="45496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Significant differences in environmental conditions (PAR, Ta, VPD), while 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similar SWC levels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between the HAD and NAD periods.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E7E00F-C631-8094-BB82-20D8FB4C92A9}"/>
              </a:ext>
            </a:extLst>
          </p:cNvPr>
          <p:cNvSpPr/>
          <p:nvPr/>
        </p:nvSpPr>
        <p:spPr>
          <a:xfrm>
            <a:off x="645994" y="1245298"/>
            <a:ext cx="4170054" cy="13568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8B7F48-C6D0-DA36-F4DC-77B2F8D510CE}"/>
              </a:ext>
            </a:extLst>
          </p:cNvPr>
          <p:cNvSpPr txBox="1"/>
          <p:nvPr/>
        </p:nvSpPr>
        <p:spPr>
          <a:xfrm>
            <a:off x="645994" y="1342030"/>
            <a:ext cx="39635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PAR: Photosynthetically Active Radiation</a:t>
            </a:r>
          </a:p>
          <a:p>
            <a:r>
              <a:rPr lang="en-US" dirty="0"/>
              <a:t>Ta: Air temperature</a:t>
            </a:r>
          </a:p>
          <a:p>
            <a:r>
              <a:rPr lang="en-US" dirty="0"/>
              <a:t>VPD: Vapor Pressure Deficit</a:t>
            </a:r>
          </a:p>
          <a:p>
            <a:r>
              <a:rPr lang="en-US" dirty="0"/>
              <a:t>SWC: Soil Water Content</a:t>
            </a:r>
          </a:p>
        </p:txBody>
      </p:sp>
    </p:spTree>
    <p:extLst>
      <p:ext uri="{BB962C8B-B14F-4D97-AF65-F5344CB8AC3E}">
        <p14:creationId xmlns:p14="http://schemas.microsoft.com/office/powerpoint/2010/main" val="1266296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76F29-3ED9-131B-CF17-840152FF3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73A74E-4C98-E051-A775-B828B9671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-11507"/>
            <a:ext cx="10108800" cy="1077218"/>
          </a:xfrm>
        </p:spPr>
        <p:txBody>
          <a:bodyPr/>
          <a:lstStyle/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Environmental differences, soil water availability, and phenological stability</a:t>
            </a:r>
            <a:endParaRPr lang="en-C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CE5354-DE1F-EC33-61D9-D05568C3A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382B700A-BB92-A165-BDCB-99D2B1D7A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647" y="1128097"/>
            <a:ext cx="8004113" cy="482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17AAE3-4A6A-A146-3FC2-D1008F1012A4}"/>
              </a:ext>
            </a:extLst>
          </p:cNvPr>
          <p:cNvSpPr txBox="1"/>
          <p:nvPr/>
        </p:nvSpPr>
        <p:spPr>
          <a:xfrm>
            <a:off x="586578" y="2316706"/>
            <a:ext cx="281278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Canopy structure: </a:t>
            </a: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Chlorophyll content: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Light absorption capacity: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B0B763-DC02-9300-2A80-A8074C40ECF2}"/>
              </a:ext>
            </a:extLst>
          </p:cNvPr>
          <p:cNvSpPr txBox="1"/>
          <p:nvPr/>
        </p:nvSpPr>
        <p:spPr>
          <a:xfrm>
            <a:off x="567399" y="1302454"/>
            <a:ext cx="28127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Representations of canopy </a:t>
            </a:r>
            <a:r>
              <a:rPr lang="en-US" b="1" dirty="0"/>
              <a:t>properties: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7DDEFA-5FD2-336C-602E-9E959E61C2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3168"/>
          <a:stretch/>
        </p:blipFill>
        <p:spPr>
          <a:xfrm>
            <a:off x="586528" y="2848692"/>
            <a:ext cx="2620604" cy="500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339CFA-DDD5-7E50-1CFE-F6001D40D8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255"/>
          <a:stretch/>
        </p:blipFill>
        <p:spPr>
          <a:xfrm>
            <a:off x="682669" y="3901449"/>
            <a:ext cx="2620604" cy="4678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684B08-F1F0-5200-BABD-56161E3CD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528" y="5081074"/>
            <a:ext cx="2812787" cy="39616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9D53778-959C-E0DE-C544-1507AA13AC38}"/>
              </a:ext>
            </a:extLst>
          </p:cNvPr>
          <p:cNvSpPr/>
          <p:nvPr/>
        </p:nvSpPr>
        <p:spPr>
          <a:xfrm>
            <a:off x="548272" y="1228392"/>
            <a:ext cx="2851043" cy="45322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4354D5-81FB-1018-1503-04299A45758B}"/>
              </a:ext>
            </a:extLst>
          </p:cNvPr>
          <p:cNvSpPr txBox="1"/>
          <p:nvPr/>
        </p:nvSpPr>
        <p:spPr>
          <a:xfrm>
            <a:off x="1626969" y="5992854"/>
            <a:ext cx="9690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plants 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did not undergo substantial phenological changes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during the study period.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417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B7D93-D89B-0A9D-0F8D-35F33078A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0BD0EB-06F6-AE67-7395-54080E56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9270"/>
            <a:ext cx="10108800" cy="1015663"/>
          </a:xfrm>
        </p:spPr>
        <p:txBody>
          <a:bodyPr/>
          <a:lstStyle/>
          <a:p>
            <a:r>
              <a:rPr lang="en-US" altLang="zh-CN" dirty="0"/>
              <a:t>Diurnal variations of SIF, </a:t>
            </a:r>
            <a:r>
              <a:rPr lang="en-US" altLang="zh-CN" dirty="0" err="1"/>
              <a:t>F</a:t>
            </a:r>
            <a:r>
              <a:rPr lang="en-US" altLang="zh-CN" baseline="-25000" dirty="0" err="1"/>
              <a:t>yieldLIF</a:t>
            </a:r>
            <a:r>
              <a:rPr lang="en-US" altLang="zh-CN" dirty="0"/>
              <a:t>, GPP and environmental variables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B7A691-0019-55F5-E008-CA72B6149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B5AE8B-03F2-B94C-8894-B5E2FC1E0E8C}"/>
              </a:ext>
            </a:extLst>
          </p:cNvPr>
          <p:cNvSpPr txBox="1"/>
          <p:nvPr/>
        </p:nvSpPr>
        <p:spPr>
          <a:xfrm>
            <a:off x="734314" y="5349016"/>
            <a:ext cx="110353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HAD, GPP peaked earlier than both PAR and SIF, indicating a stress-induced decoupling of photosynthesis from light availability.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zh-CN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yieldLIF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stable under NAD, but showed a marked decline under HAD, reflecting dynamic downregulation of fluorescence yield.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7AD482-523A-E18D-01C0-93077621C0DB}"/>
              </a:ext>
            </a:extLst>
          </p:cNvPr>
          <p:cNvSpPr txBox="1"/>
          <p:nvPr/>
        </p:nvSpPr>
        <p:spPr>
          <a:xfrm>
            <a:off x="2493677" y="5143591"/>
            <a:ext cx="60761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(Each</a:t>
            </a:r>
            <a:r>
              <a:rPr lang="zh-CN" altLang="en-US" sz="1400" i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400" i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d</a:t>
            </a:r>
            <a:r>
              <a:rPr lang="en-CN" sz="1400" i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ot represent mean values of data at each </a:t>
            </a:r>
            <a:r>
              <a:rPr lang="en-US" altLang="zh-CN" sz="1400" i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same</a:t>
            </a:r>
            <a:r>
              <a:rPr lang="zh-CN" altLang="en-US" sz="1400" i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CN" sz="1400" i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half-hour interval</a:t>
            </a:r>
            <a:r>
              <a:rPr lang="en-US" sz="1400" i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)</a:t>
            </a:r>
            <a:endParaRPr lang="en-CN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4.jpg" descr="A group of graphs showing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A220BF12-5B45-8F85-D5C9-866AF4BD9717}"/>
              </a:ext>
            </a:extLst>
          </p:cNvPr>
          <p:cNvPicPr/>
          <p:nvPr/>
        </p:nvPicPr>
        <p:blipFill>
          <a:blip r:embed="rId3"/>
          <a:srcRect l="2564" r="2846"/>
          <a:stretch>
            <a:fillRect/>
          </a:stretch>
        </p:blipFill>
        <p:spPr>
          <a:xfrm>
            <a:off x="555657" y="995010"/>
            <a:ext cx="9952164" cy="4208721"/>
          </a:xfrm>
          <a:prstGeom prst="rect">
            <a:avLst/>
          </a:prstGeom>
          <a:ln/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2A7C5949-D5E2-9859-64A2-EE3B04D2647C}"/>
              </a:ext>
            </a:extLst>
          </p:cNvPr>
          <p:cNvSpPr/>
          <p:nvPr/>
        </p:nvSpPr>
        <p:spPr>
          <a:xfrm rot="979501">
            <a:off x="6119715" y="4503582"/>
            <a:ext cx="1436183" cy="17981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8" name="Flèche : bas 18">
            <a:extLst>
              <a:ext uri="{FF2B5EF4-FFF2-40B4-BE49-F238E27FC236}">
                <a16:creationId xmlns:a16="http://schemas.microsoft.com/office/drawing/2014/main" id="{81A61890-C7A9-4719-8DBD-E6FBB1CF8276}"/>
              </a:ext>
            </a:extLst>
          </p:cNvPr>
          <p:cNvSpPr/>
          <p:nvPr/>
        </p:nvSpPr>
        <p:spPr>
          <a:xfrm>
            <a:off x="1418473" y="2895649"/>
            <a:ext cx="124801" cy="45657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A7326AB-2AF8-D626-4675-5CFF634BC044}"/>
                  </a:ext>
                </a:extLst>
              </p:cNvPr>
              <p:cNvSpPr txBox="1"/>
              <p:nvPr/>
            </p:nvSpPr>
            <p:spPr>
              <a:xfrm>
                <a:off x="10407650" y="1836406"/>
                <a:ext cx="128188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𝑆𝐼𝐹𝑦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𝑆𝐼𝐹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𝑃𝐴𝑅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A7326AB-2AF8-D626-4675-5CFF634BC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7650" y="1836406"/>
                <a:ext cx="1281889" cy="518604"/>
              </a:xfrm>
              <a:prstGeom prst="rect">
                <a:avLst/>
              </a:prstGeom>
              <a:blipFill>
                <a:blip r:embed="rId4"/>
                <a:stretch>
                  <a:fillRect l="-5882" t="-4762" r="-2941" b="-1428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AB3445F-59A4-3DDE-138C-C2BE9806E1FA}"/>
                  </a:ext>
                </a:extLst>
              </p:cNvPr>
              <p:cNvSpPr txBox="1"/>
              <p:nvPr/>
            </p:nvSpPr>
            <p:spPr>
              <a:xfrm>
                <a:off x="10407650" y="3759548"/>
                <a:ext cx="1362040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𝐺𝑃𝑃𝑦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𝐺𝑃𝑃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𝑃𝐴𝑅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AB3445F-59A4-3DDE-138C-C2BE9806E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7650" y="3759548"/>
                <a:ext cx="1362040" cy="518604"/>
              </a:xfrm>
              <a:prstGeom prst="rect">
                <a:avLst/>
              </a:prstGeom>
              <a:blipFill>
                <a:blip r:embed="rId5"/>
                <a:stretch>
                  <a:fillRect l="-5556" t="-7317" r="-3704" b="-1463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5">
            <a:extLst>
              <a:ext uri="{FF2B5EF4-FFF2-40B4-BE49-F238E27FC236}">
                <a16:creationId xmlns:a16="http://schemas.microsoft.com/office/drawing/2014/main" id="{BACD19AF-DCEA-992F-3CDC-20E0FC978263}"/>
              </a:ext>
            </a:extLst>
          </p:cNvPr>
          <p:cNvSpPr txBox="1"/>
          <p:nvPr/>
        </p:nvSpPr>
        <p:spPr>
          <a:xfrm>
            <a:off x="9188728" y="3440684"/>
            <a:ext cx="1655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1000" i="1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et al., 20</a:t>
            </a:r>
            <a:r>
              <a:rPr lang="en-US" altLang="zh-CN" sz="1000" i="1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05590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6F8D3-D74B-3D93-E4F7-F78EE25B3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364571-FE42-BC30-D189-9733F3006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9269"/>
            <a:ext cx="10108800" cy="1015663"/>
          </a:xfrm>
        </p:spPr>
        <p:txBody>
          <a:bodyPr/>
          <a:lstStyle/>
          <a:p>
            <a:r>
              <a:rPr lang="en-US" altLang="zh-CN" dirty="0"/>
              <a:t>Correlations in different conditions of atmospheric dryness at the half-hourly scale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9ED99E-2C5E-9BDF-9223-87C53FA3E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67D0BE-DC27-852E-B420-5146177C8A55}"/>
              </a:ext>
            </a:extLst>
          </p:cNvPr>
          <p:cNvGrpSpPr/>
          <p:nvPr/>
        </p:nvGrpSpPr>
        <p:grpSpPr>
          <a:xfrm>
            <a:off x="161983" y="1084065"/>
            <a:ext cx="8023167" cy="4622785"/>
            <a:chOff x="214843" y="1071088"/>
            <a:chExt cx="8023167" cy="4622785"/>
          </a:xfrm>
        </p:grpSpPr>
        <p:pic>
          <p:nvPicPr>
            <p:cNvPr id="4" name="Picture 3" descr="A group of graphs showing different colored dots&#10;&#10;Description automatically generated with medium confidence">
              <a:extLst>
                <a:ext uri="{FF2B5EF4-FFF2-40B4-BE49-F238E27FC236}">
                  <a16:creationId xmlns:a16="http://schemas.microsoft.com/office/drawing/2014/main" id="{644823F3-7620-7B9C-CED0-7C0625478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63" b="36369"/>
            <a:stretch/>
          </p:blipFill>
          <p:spPr>
            <a:xfrm>
              <a:off x="214843" y="1071089"/>
              <a:ext cx="7489059" cy="4236484"/>
            </a:xfrm>
            <a:prstGeom prst="rect">
              <a:avLst/>
            </a:prstGeom>
          </p:spPr>
        </p:pic>
        <p:pic>
          <p:nvPicPr>
            <p:cNvPr id="5" name="Picture 4" descr="A group of graphs showing different colored dots&#10;&#10;Description automatically generated with medium confidence">
              <a:extLst>
                <a:ext uri="{FF2B5EF4-FFF2-40B4-BE49-F238E27FC236}">
                  <a16:creationId xmlns:a16="http://schemas.microsoft.com/office/drawing/2014/main" id="{3920EF97-6AAD-9EB8-D812-49233D499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5" t="93375" r="7091" b="3321"/>
            <a:stretch/>
          </p:blipFill>
          <p:spPr>
            <a:xfrm>
              <a:off x="1099108" y="5330898"/>
              <a:ext cx="6604794" cy="226558"/>
            </a:xfrm>
            <a:prstGeom prst="rect">
              <a:avLst/>
            </a:prstGeom>
          </p:spPr>
        </p:pic>
        <p:pic>
          <p:nvPicPr>
            <p:cNvPr id="7" name="image5.jpg" descr="A group of graphs showing different numbers&#10;&#10;Description automatically generated with medium confidence">
              <a:extLst>
                <a:ext uri="{FF2B5EF4-FFF2-40B4-BE49-F238E27FC236}">
                  <a16:creationId xmlns:a16="http://schemas.microsoft.com/office/drawing/2014/main" id="{03B23331-64F7-DEB7-4C24-553CA9E1C859}"/>
                </a:ext>
              </a:extLst>
            </p:cNvPr>
            <p:cNvPicPr/>
            <p:nvPr/>
          </p:nvPicPr>
          <p:blipFill rotWithShape="1">
            <a:blip r:embed="rId4"/>
            <a:srcRect l="93516" r="202"/>
            <a:stretch/>
          </p:blipFill>
          <p:spPr>
            <a:xfrm>
              <a:off x="7784571" y="1071088"/>
              <a:ext cx="453439" cy="4622785"/>
            </a:xfrm>
            <a:prstGeom prst="rect">
              <a:avLst/>
            </a:prstGeom>
            <a:ln/>
          </p:spPr>
        </p:pic>
      </p:grpSp>
      <p:pic>
        <p:nvPicPr>
          <p:cNvPr id="8" name="Graphic 7" descr="Chevron arrows with solid fill">
            <a:extLst>
              <a:ext uri="{FF2B5EF4-FFF2-40B4-BE49-F238E27FC236}">
                <a16:creationId xmlns:a16="http://schemas.microsoft.com/office/drawing/2014/main" id="{1E174074-2BBB-7642-484E-8D81E8FA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0250" y="5708434"/>
            <a:ext cx="914400" cy="6109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00533C-3326-3404-22BE-C1E94B5C4F5A}"/>
              </a:ext>
            </a:extLst>
          </p:cNvPr>
          <p:cNvSpPr txBox="1"/>
          <p:nvPr/>
        </p:nvSpPr>
        <p:spPr>
          <a:xfrm>
            <a:off x="8074019" y="2865183"/>
            <a:ext cx="430887" cy="1060547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VPD (kPa)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7C099A-48B3-A8B2-AE50-D4B832D89D2B}"/>
              </a:ext>
            </a:extLst>
          </p:cNvPr>
          <p:cNvSpPr txBox="1"/>
          <p:nvPr/>
        </p:nvSpPr>
        <p:spPr>
          <a:xfrm>
            <a:off x="8461553" y="1414348"/>
            <a:ext cx="323878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PAR,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GPP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Dechant</a:t>
            </a:r>
            <a:r>
              <a:rPr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 et al., 2020; Miao et al., 2018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impacts of atmospheric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dryness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Influence of the diurnal variation of PAR on both SIF and GPP</a:t>
            </a:r>
            <a:endParaRPr lang="en-US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671455-7A74-64F6-8FB6-6AA32F0277AA}"/>
              </a:ext>
            </a:extLst>
          </p:cNvPr>
          <p:cNvSpPr txBox="1"/>
          <p:nvPr/>
        </p:nvSpPr>
        <p:spPr>
          <a:xfrm>
            <a:off x="1580642" y="5708434"/>
            <a:ext cx="9245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It’s noisy at </a:t>
            </a:r>
            <a:r>
              <a:rPr lang="en-US" altLang="zh-CN" sz="18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</a:t>
            </a:r>
            <a:r>
              <a:rPr lang="zh-CN" altLang="en-US" sz="18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8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half-hourly scale due to the influence of diurnal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variation</a:t>
            </a:r>
            <a:r>
              <a:rPr lang="en-US" sz="18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of PAR.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How about the daily scale?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31F3DC-830D-3D91-E592-2493229A94A3}"/>
              </a:ext>
            </a:extLst>
          </p:cNvPr>
          <p:cNvSpPr/>
          <p:nvPr/>
        </p:nvSpPr>
        <p:spPr>
          <a:xfrm>
            <a:off x="3155465" y="2816787"/>
            <a:ext cx="971550" cy="3111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613419-BD4D-EE60-BAB6-F925F1D1E40B}"/>
              </a:ext>
            </a:extLst>
          </p:cNvPr>
          <p:cNvSpPr/>
          <p:nvPr/>
        </p:nvSpPr>
        <p:spPr>
          <a:xfrm>
            <a:off x="1415565" y="2816787"/>
            <a:ext cx="971550" cy="3111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EBCCF1-A861-8F86-A207-567231D111B0}"/>
              </a:ext>
            </a:extLst>
          </p:cNvPr>
          <p:cNvSpPr/>
          <p:nvPr/>
        </p:nvSpPr>
        <p:spPr>
          <a:xfrm>
            <a:off x="3155465" y="4822649"/>
            <a:ext cx="971550" cy="3111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844ADF-B58B-B079-EC7B-1A40954069CF}"/>
              </a:ext>
            </a:extLst>
          </p:cNvPr>
          <p:cNvSpPr/>
          <p:nvPr/>
        </p:nvSpPr>
        <p:spPr>
          <a:xfrm>
            <a:off x="1415565" y="4822649"/>
            <a:ext cx="971550" cy="3111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5">
            <a:extLst>
              <a:ext uri="{FF2B5EF4-FFF2-40B4-BE49-F238E27FC236}">
                <a16:creationId xmlns:a16="http://schemas.microsoft.com/office/drawing/2014/main" id="{7A46637A-6E45-AE11-B498-300C0F35A1F4}"/>
              </a:ext>
            </a:extLst>
          </p:cNvPr>
          <p:cNvSpPr txBox="1"/>
          <p:nvPr/>
        </p:nvSpPr>
        <p:spPr>
          <a:xfrm>
            <a:off x="7016446" y="5475230"/>
            <a:ext cx="1655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1000" i="1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et al., 20</a:t>
            </a:r>
            <a:r>
              <a:rPr lang="en-US" altLang="zh-CN" sz="1000" i="1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264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5B9979CE-F6D6-4CDA-8589-F8B43FE72354}" vid="{6B3D98F0-8F27-4BB1-98E2-0EFA105C517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Revision xmlns="http://schemas.microsoft.com/sharepoint/v3/fields">0</Revision>
    <IconOverlay xmlns="http://schemas.microsoft.com/sharepoint/v4" xsi:nil="true"/>
    <In_iShare xmlns="ddc99d1b-0883-4f2c-a8e6-6d8ebaa0e5d6">false</In_iShare>
    <Classification xmlns="ddc99d1b-0883-4f2c-a8e6-6d8ebaa0e5d6">ESA UNCLASSIFIED - For ESA Official Use Only</Classification>
    <Issue_x0020_Date xmlns="ddc99d1b-0883-4f2c-a8e6-6d8ebaa0e5d6">2020-08-04T22:00:00+00:00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AutoSync xmlns="ddc99d1b-0883-4f2c-a8e6-6d8ebaa0e5d6">false</AutoSync>
    <Status xmlns="http://schemas.microsoft.com/sharepoint/v3/fields">N/A</Status>
    <_dlc_DocId xmlns="ddc99d1b-0883-4f2c-a8e6-6d8ebaa0e5d6">PKKMWAM5UKCP-1108600927-1303</_dlc_DocId>
    <_dlc_DocIdUrl xmlns="ddc99d1b-0883-4f2c-a8e6-6d8ebaa0e5d6">
      <Url>https://esateamsite.sso.esa.int/support/EOT2018/_layouts/15/DocIdRedir.aspx?ID=PKKMWAM5UKCP-1108600927-1303</Url>
      <Description>PKKMWAM5UKCP-1108600927-1303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22279E-2C4C-4C93-8498-455A58D1433E}">
  <ds:schemaRefs>
    <ds:schemaRef ds:uri="http://purl.org/dc/elements/1.1/"/>
    <ds:schemaRef ds:uri="http://schemas.microsoft.com/office/2006/metadata/properties"/>
    <ds:schemaRef ds:uri="http://schemas.microsoft.com/sharepoint/v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sharepoint/v3/fields"/>
    <ds:schemaRef ds:uri="ddc99d1b-0883-4f2c-a8e6-6d8ebaa0e5d6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2253E4B-BB15-4AC1-82DB-CDDE390D88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c99d1b-0883-4f2c-a8e6-6d8ebaa0e5d6"/>
    <ds:schemaRef ds:uri="http://schemas.microsoft.com/sharepoint/v3/field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2B14A63-63A1-4694-A9CB-C52F3967F032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3840</TotalTime>
  <Words>2190</Words>
  <Application>Microsoft Macintosh PowerPoint</Application>
  <PresentationFormat>Custom</PresentationFormat>
  <Paragraphs>200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DeepSeek-CJK-patch</vt:lpstr>
      <vt:lpstr>Arial</vt:lpstr>
      <vt:lpstr>Berlin Sans FB Demi</vt:lpstr>
      <vt:lpstr>Calibri</vt:lpstr>
      <vt:lpstr>Cambria Math</vt:lpstr>
      <vt:lpstr>Times New Roman</vt:lpstr>
      <vt:lpstr>Verdana</vt:lpstr>
      <vt:lpstr>Wingdings</vt:lpstr>
      <vt:lpstr>ESA_Presentation_CLEAR</vt:lpstr>
      <vt:lpstr>PowerPoint Presentation</vt:lpstr>
      <vt:lpstr>Chlorophyll Fluorescence (ChlF) and its relationship to GPP</vt:lpstr>
      <vt:lpstr>Passive (SIF) and active (LIF) ChlF measurement in Fontainebleau-Barbeau forest (ICOS FR-Fon)</vt:lpstr>
      <vt:lpstr>The Fontainebleau-Barbeau Forest (ICOS FR-Fon) Research Station (France)</vt:lpstr>
      <vt:lpstr>High Atmospheric Dryness and No Atmospheric Dryness</vt:lpstr>
      <vt:lpstr>Environmental differences, soil water availability, and phenological stability</vt:lpstr>
      <vt:lpstr>Environmental differences, soil water availability, and phenological stability</vt:lpstr>
      <vt:lpstr>Diurnal variations of SIF, FyieldLIF, GPP and environmental variables</vt:lpstr>
      <vt:lpstr>Correlations in different conditions of atmospheric dryness at the half-hourly scale</vt:lpstr>
      <vt:lpstr>Correlations in different conditions of atmospheric dryness at the daily scale</vt:lpstr>
      <vt:lpstr>Analysis of the differences between FyieldLIF and SIFy in detecting plant responses to abiotic constraints</vt:lpstr>
      <vt:lpstr>Analysis of the differences between FyieldLIF and SIFy in detecting plant responses to abiotic constraints</vt:lpstr>
      <vt:lpstr>Take-Home Messages and Future Work</vt:lpstr>
      <vt:lpstr>Correlations among SIFy, GPPy and FyieldLIF in different conditions of atmospheric dryness</vt:lpstr>
      <vt:lpstr>The light-response curve fitting model </vt:lpstr>
      <vt:lpstr>Analysis of the differences between FyieldLIF and SIFy</vt:lpstr>
      <vt:lpstr>Active ChlF measurement</vt:lpstr>
      <vt:lpstr>Active ChlF measurement</vt:lpstr>
      <vt:lpstr>Diurnal cycle of fluorescence yield</vt:lpstr>
      <vt:lpstr>Diurnal and seasonal cycles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Ulla</dc:creator>
  <cp:keywords/>
  <dc:description/>
  <cp:lastModifiedBy>d45620</cp:lastModifiedBy>
  <cp:revision>82</cp:revision>
  <cp:lastPrinted>2008-08-26T16:26:23Z</cp:lastPrinted>
  <dcterms:created xsi:type="dcterms:W3CDTF">2026-02-06T10:02:23Z</dcterms:created>
  <dcterms:modified xsi:type="dcterms:W3CDTF">2026-03-04T06:20:18Z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user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2020-08-04T22:00:00Z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5f0bab48-4ce0-4eab-83cc-d71b5b88219f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PKKMWAM5UKCP-1108600927-1303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