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9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</p:sldIdLst>
  <p:sldSz cy="5143500" cx="9144000"/>
  <p:notesSz cx="6858000" cy="9144000"/>
  <p:embeddedFontLst>
    <p:embeddedFont>
      <p:font typeface="Dosis"/>
      <p:regular r:id="rId50"/>
      <p:bold r:id="rId51"/>
    </p:embeddedFont>
    <p:embeddedFont>
      <p:font typeface="Comfortaa Light"/>
      <p:regular r:id="rId52"/>
      <p:bold r:id="rId53"/>
    </p:embeddedFont>
    <p:embeddedFont>
      <p:font typeface="Roboto"/>
      <p:regular r:id="rId54"/>
      <p:bold r:id="rId55"/>
      <p:italic r:id="rId56"/>
      <p:boldItalic r:id="rId57"/>
    </p:embeddedFont>
    <p:embeddedFont>
      <p:font typeface="Open Sans SemiBold"/>
      <p:regular r:id="rId58"/>
      <p:bold r:id="rId59"/>
      <p:italic r:id="rId60"/>
      <p:boldItalic r:id="rId61"/>
    </p:embeddedFont>
    <p:embeddedFont>
      <p:font typeface="Comfortaa Medium"/>
      <p:regular r:id="rId62"/>
      <p:bold r:id="rId63"/>
    </p:embeddedFont>
    <p:embeddedFont>
      <p:font typeface="Open Sans Light"/>
      <p:regular r:id="rId64"/>
      <p:bold r:id="rId65"/>
      <p:italic r:id="rId66"/>
      <p:boldItalic r:id="rId67"/>
    </p:embeddedFont>
    <p:embeddedFont>
      <p:font typeface="Comfortaa"/>
      <p:regular r:id="rId68"/>
      <p:bold r:id="rId69"/>
    </p:embeddedFont>
    <p:embeddedFont>
      <p:font typeface="Open Sans"/>
      <p:regular r:id="rId70"/>
      <p:bold r:id="rId71"/>
      <p:italic r:id="rId72"/>
      <p:boldItalic r:id="rId73"/>
    </p:embeddedFont>
    <p:embeddedFont>
      <p:font typeface="Century Gothic"/>
      <p:regular r:id="rId74"/>
      <p:bold r:id="rId75"/>
      <p:italic r:id="rId76"/>
      <p:boldItalic r:id="rId7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73" Type="http://schemas.openxmlformats.org/officeDocument/2006/relationships/font" Target="fonts/OpenSans-boldItalic.fntdata"/><Relationship Id="rId72" Type="http://schemas.openxmlformats.org/officeDocument/2006/relationships/font" Target="fonts/OpenSans-italic.fntdata"/><Relationship Id="rId31" Type="http://schemas.openxmlformats.org/officeDocument/2006/relationships/slide" Target="slides/slide26.xml"/><Relationship Id="rId75" Type="http://schemas.openxmlformats.org/officeDocument/2006/relationships/font" Target="fonts/CenturyGothic-bold.fntdata"/><Relationship Id="rId30" Type="http://schemas.openxmlformats.org/officeDocument/2006/relationships/slide" Target="slides/slide25.xml"/><Relationship Id="rId74" Type="http://schemas.openxmlformats.org/officeDocument/2006/relationships/font" Target="fonts/CenturyGothic-regular.fntdata"/><Relationship Id="rId33" Type="http://schemas.openxmlformats.org/officeDocument/2006/relationships/slide" Target="slides/slide28.xml"/><Relationship Id="rId77" Type="http://schemas.openxmlformats.org/officeDocument/2006/relationships/font" Target="fonts/CenturyGothic-boldItalic.fntdata"/><Relationship Id="rId32" Type="http://schemas.openxmlformats.org/officeDocument/2006/relationships/slide" Target="slides/slide27.xml"/><Relationship Id="rId76" Type="http://schemas.openxmlformats.org/officeDocument/2006/relationships/font" Target="fonts/CenturyGothic-italic.fntdata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71" Type="http://schemas.openxmlformats.org/officeDocument/2006/relationships/font" Target="fonts/OpenSans-bold.fntdata"/><Relationship Id="rId70" Type="http://schemas.openxmlformats.org/officeDocument/2006/relationships/font" Target="fonts/OpenSans-regular.fntdata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font" Target="fonts/ComfortaaMedium-regular.fntdata"/><Relationship Id="rId61" Type="http://schemas.openxmlformats.org/officeDocument/2006/relationships/font" Target="fonts/OpenSansSemiBold-boldItalic.fntdata"/><Relationship Id="rId20" Type="http://schemas.openxmlformats.org/officeDocument/2006/relationships/slide" Target="slides/slide15.xml"/><Relationship Id="rId64" Type="http://schemas.openxmlformats.org/officeDocument/2006/relationships/font" Target="fonts/OpenSansLight-regular.fntdata"/><Relationship Id="rId63" Type="http://schemas.openxmlformats.org/officeDocument/2006/relationships/font" Target="fonts/ComfortaaMedium-bold.fntdata"/><Relationship Id="rId22" Type="http://schemas.openxmlformats.org/officeDocument/2006/relationships/slide" Target="slides/slide17.xml"/><Relationship Id="rId66" Type="http://schemas.openxmlformats.org/officeDocument/2006/relationships/font" Target="fonts/OpenSansLight-italic.fntdata"/><Relationship Id="rId21" Type="http://schemas.openxmlformats.org/officeDocument/2006/relationships/slide" Target="slides/slide16.xml"/><Relationship Id="rId65" Type="http://schemas.openxmlformats.org/officeDocument/2006/relationships/font" Target="fonts/OpenSansLight-bold.fntdata"/><Relationship Id="rId24" Type="http://schemas.openxmlformats.org/officeDocument/2006/relationships/slide" Target="slides/slide19.xml"/><Relationship Id="rId68" Type="http://schemas.openxmlformats.org/officeDocument/2006/relationships/font" Target="fonts/Comfortaa-regular.fntdata"/><Relationship Id="rId23" Type="http://schemas.openxmlformats.org/officeDocument/2006/relationships/slide" Target="slides/slide18.xml"/><Relationship Id="rId67" Type="http://schemas.openxmlformats.org/officeDocument/2006/relationships/font" Target="fonts/OpenSansLight-boldItalic.fntdata"/><Relationship Id="rId60" Type="http://schemas.openxmlformats.org/officeDocument/2006/relationships/font" Target="fonts/OpenSansSemiBold-italic.fntdata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69" Type="http://schemas.openxmlformats.org/officeDocument/2006/relationships/font" Target="fonts/Comfortaa-bold.fntdata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font" Target="fonts/Dosis-bold.fntdata"/><Relationship Id="rId50" Type="http://schemas.openxmlformats.org/officeDocument/2006/relationships/font" Target="fonts/Dosis-regular.fntdata"/><Relationship Id="rId53" Type="http://schemas.openxmlformats.org/officeDocument/2006/relationships/font" Target="fonts/ComfortaaLight-bold.fntdata"/><Relationship Id="rId52" Type="http://schemas.openxmlformats.org/officeDocument/2006/relationships/font" Target="fonts/ComfortaaLight-regular.fntdata"/><Relationship Id="rId11" Type="http://schemas.openxmlformats.org/officeDocument/2006/relationships/slide" Target="slides/slide6.xml"/><Relationship Id="rId55" Type="http://schemas.openxmlformats.org/officeDocument/2006/relationships/font" Target="fonts/Roboto-bold.fntdata"/><Relationship Id="rId10" Type="http://schemas.openxmlformats.org/officeDocument/2006/relationships/slide" Target="slides/slide5.xml"/><Relationship Id="rId54" Type="http://schemas.openxmlformats.org/officeDocument/2006/relationships/font" Target="fonts/Roboto-regular.fntdata"/><Relationship Id="rId13" Type="http://schemas.openxmlformats.org/officeDocument/2006/relationships/slide" Target="slides/slide8.xml"/><Relationship Id="rId57" Type="http://schemas.openxmlformats.org/officeDocument/2006/relationships/font" Target="fonts/Roboto-boldItalic.fntdata"/><Relationship Id="rId12" Type="http://schemas.openxmlformats.org/officeDocument/2006/relationships/slide" Target="slides/slide7.xml"/><Relationship Id="rId56" Type="http://schemas.openxmlformats.org/officeDocument/2006/relationships/font" Target="fonts/Roboto-italic.fntdata"/><Relationship Id="rId15" Type="http://schemas.openxmlformats.org/officeDocument/2006/relationships/slide" Target="slides/slide10.xml"/><Relationship Id="rId59" Type="http://schemas.openxmlformats.org/officeDocument/2006/relationships/font" Target="fonts/OpenSansSemiBold-bold.fntdata"/><Relationship Id="rId14" Type="http://schemas.openxmlformats.org/officeDocument/2006/relationships/slide" Target="slides/slide9.xml"/><Relationship Id="rId58" Type="http://schemas.openxmlformats.org/officeDocument/2006/relationships/font" Target="fonts/OpenSansSemiBold-regular.fnt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g3cc8d94371c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0" name="Google Shape;330;g3cc8d94371c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g3ae8ba3c5fe_0_31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9" name="Google Shape;339;g3ae8ba3c5fe_0_3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40" name="Google Shape;340;g3ae8ba3c5fe_0_31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g3ae8ba3c5fe_0_5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1" name="Google Shape;351;g3ae8ba3c5fe_0_5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g3ae8ba3c5fe_0_30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5" name="Google Shape;375;g3ae8ba3c5fe_0_30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6" name="Google Shape;376;g3ae8ba3c5fe_0_30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3ae8ba3c5fe_0_376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2" name="Google Shape;392;g3ae8ba3c5fe_0_37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93" name="Google Shape;393;g3ae8ba3c5fe_0_376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3ae8ba3c5fe_0_360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0" name="Google Shape;410;g3ae8ba3c5fe_0_36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11" name="Google Shape;411;g3ae8ba3c5fe_0_360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3ae8ba3c5fe_0_7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2" name="Google Shape;422;g3ae8ba3c5fe_0_7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23" name="Google Shape;423;g3ae8ba3c5fe_0_75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g3af346b926f_0_1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6" name="Google Shape;536;g3af346b926f_0_1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3af346b926f_0_5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9" name="Google Shape;549;g3af346b926f_0_5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50" name="Google Shape;550;g3af346b926f_0_51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0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g3ae8ba3c5fe_0_16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2" name="Google Shape;562;g3ae8ba3c5fe_0_16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g3ae8ba3c5fe_0_167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7" name="Google Shape;577;g3ae8ba3c5fe_0_16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78" name="Google Shape;578;g3ae8ba3c5fe_0_167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2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g3ae8ba3c5fe_0_176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4" name="Google Shape;664;g3ae8ba3c5fe_0_17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65" name="Google Shape;665;g3ae8ba3c5fe_0_176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2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Google Shape;763;g3ae8ba3c5fe_0_18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4" name="Google Shape;764;g3ae8ba3c5fe_0_18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6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g3ae8ba3c5fe_0_196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48" name="Google Shape;848;g3ae8ba3c5fe_0_19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849" name="Google Shape;849;g3ae8ba3c5fe_0_196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9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3ae8ba3c5fe_0_19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3ae8ba3c5fe_0_19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7" name="Shape 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8" name="Google Shape;918;g3ae8ba3c5fe_0_21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9" name="Google Shape;919;g3ae8ba3c5fe_0_21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4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g3ae8ba3c5fe_0_21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6" name="Google Shape;926;g3ae8ba3c5fe_0_21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6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7" name="Google Shape;937;g3ae8ba3c5fe_0_2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8" name="Google Shape;938;g3ae8ba3c5fe_0_2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8" name="Shape 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Google Shape;959;g3cc8d94371c_0_38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60" name="Google Shape;960;g3cc8d94371c_0_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961" name="Google Shape;961;g3cc8d94371c_0_38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9" name="Shape 9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0" name="Google Shape;970;g3ae8ba3c5fe_0_318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1" name="Google Shape;971;g3ae8ba3c5fe_0_31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0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1" name="Google Shape;981;g3ae8ba3c5fe_0_31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2" name="Google Shape;982;g3ae8ba3c5fe_0_31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2" name="Shape 9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" name="Google Shape;993;g3ae8ba3c5fe_0_320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4" name="Google Shape;994;g3ae8ba3c5fe_0_3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3" name="Shape 10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3ae8ba3c5fe_0_32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3ae8ba3c5fe_0_3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4" name="Shape 10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" name="Google Shape;1015;g3ae8ba3c5fe_0_352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6" name="Google Shape;1016;g3ae8ba3c5fe_0_35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g3ae8ba3c5fe_0_353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5" name="Google Shape;1025;g3ae8ba3c5fe_0_35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3" name="Shape 1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Google Shape;1034;g3ae8ba3c5fe_0_357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5" name="Google Shape;1035;g3ae8ba3c5fe_0_3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2" name="Shape 1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3" name="Google Shape;1043;g3cc8d94371c_0_2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4" name="Google Shape;1044;g3cc8d94371c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5" name="Shape 1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Google Shape;1056;g3af346b926f_0_12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7" name="Google Shape;1057;g3af346b926f_0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3" name="Shape 1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Google Shape;1064;g3ae8ba3c5fe_0_6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5" name="Google Shape;1065;g3ae8ba3c5fe_0_6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66" name="Google Shape;1066;g3ae8ba3c5fe_0_61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3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4" name="Google Shape;1074;g3ae8ba3c5fe_0_405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5" name="Google Shape;1075;g3ae8ba3c5fe_0_40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4" name="Shape 10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Google Shape;1085;g3ae8ba3c5fe_0_42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Google Shape;1086;g3ae8ba3c5fe_0_42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6" name="Shape 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Google Shape;1097;g3ae8ba3c5fe_0_42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8" name="Google Shape;1098;g3ae8ba3c5fe_0_42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1" name="Shape 1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2" name="Google Shape;1112;g3ae8ba3c5fe_0_32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3" name="Google Shape;1113;g3ae8ba3c5fe_0_3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3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3a5ebf09cdb_1_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3a5ebf09cdb_1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7" name="Shape 1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8" name="Google Shape;1138;g3cc8d94371c_0_27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9" name="Google Shape;1139;g3cc8d94371c_0_2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40" name="Google Shape;1140;g3cc8d94371c_0_27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8" name="Shape 1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9" name="Google Shape;1149;g3cc8d94371c_0_28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50" name="Google Shape;1150;g3cc8d94371c_0_2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51" name="Google Shape;1151;g3cc8d94371c_0_28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9" name="Shape 1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0" name="Google Shape;1170;g3cc8d94371c_0_3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71" name="Google Shape;1171;g3cc8d94371c_0_3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72" name="Google Shape;1172;g3cc8d94371c_0_30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0" name="Shape 1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Google Shape;1181;g3ae8ba3c5fe_0_22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2" name="Google Shape;1182;g3ae8ba3c5fe_0_22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7" name="Shape 1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8" name="Google Shape;1188;g3ae8ba3c5fe_0_22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9" name="Google Shape;1189;g3ae8ba3c5fe_0_22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7" name="Shape 1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" name="Google Shape;1198;g3ae8ba3c5fe_0_24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9" name="Google Shape;1199;g3ae8ba3c5fe_0_24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2" name="Shape 1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" name="Google Shape;1223;g3ae8ba3c5fe_0_11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4" name="Google Shape;1224;g3ae8ba3c5fe_0_1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7" name="Shape 1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" name="Google Shape;1238;g3af346b926f_0_7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9" name="Google Shape;1239;g3af346b926f_0_7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6" name="Shape 1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7" name="Google Shape;1247;g3af346b926f_0_8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8" name="Google Shape;1248;g3af346b926f_0_8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7" name="Shape 1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8" name="Google Shape;1258;g3af346b926f_0_85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9" name="Google Shape;1259;g3af346b926f_0_8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2.png"/><Relationship Id="rId4" Type="http://schemas.openxmlformats.org/officeDocument/2006/relationships/image" Target="../media/image13.png"/><Relationship Id="rId5" Type="http://schemas.openxmlformats.org/officeDocument/2006/relationships/image" Target="../media/image3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10.png"/><Relationship Id="rId4" Type="http://schemas.openxmlformats.org/officeDocument/2006/relationships/image" Target="../media/image9.jpg"/><Relationship Id="rId5" Type="http://schemas.openxmlformats.org/officeDocument/2006/relationships/image" Target="../media/image5.png"/><Relationship Id="rId6" Type="http://schemas.openxmlformats.org/officeDocument/2006/relationships/image" Target="../media/image8.png"/></Relationships>
</file>

<file path=ppt/slideLayouts/_rels/slideLayout7.xml.rels><?xml version="1.0" encoding="UTF-8" standalone="yes"?><Relationships xmlns="http://schemas.openxmlformats.org/package/2006/relationships"><Relationship Id="rId20" Type="http://schemas.openxmlformats.org/officeDocument/2006/relationships/image" Target="../media/image27.png"/><Relationship Id="rId11" Type="http://schemas.openxmlformats.org/officeDocument/2006/relationships/image" Target="../media/image14.png"/><Relationship Id="rId22" Type="http://schemas.openxmlformats.org/officeDocument/2006/relationships/image" Target="../media/image32.png"/><Relationship Id="rId10" Type="http://schemas.openxmlformats.org/officeDocument/2006/relationships/image" Target="../media/image20.png"/><Relationship Id="rId21" Type="http://schemas.openxmlformats.org/officeDocument/2006/relationships/image" Target="../media/image29.png"/><Relationship Id="rId13" Type="http://schemas.openxmlformats.org/officeDocument/2006/relationships/image" Target="../media/image25.png"/><Relationship Id="rId1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10.png"/><Relationship Id="rId4" Type="http://schemas.openxmlformats.org/officeDocument/2006/relationships/image" Target="../media/image12.png"/><Relationship Id="rId9" Type="http://schemas.openxmlformats.org/officeDocument/2006/relationships/image" Target="../media/image18.png"/><Relationship Id="rId15" Type="http://schemas.openxmlformats.org/officeDocument/2006/relationships/image" Target="../media/image16.png"/><Relationship Id="rId14" Type="http://schemas.openxmlformats.org/officeDocument/2006/relationships/image" Target="../media/image17.png"/><Relationship Id="rId17" Type="http://schemas.openxmlformats.org/officeDocument/2006/relationships/image" Target="../media/image23.png"/><Relationship Id="rId16" Type="http://schemas.openxmlformats.org/officeDocument/2006/relationships/image" Target="../media/image22.png"/><Relationship Id="rId5" Type="http://schemas.openxmlformats.org/officeDocument/2006/relationships/image" Target="../media/image21.png"/><Relationship Id="rId19" Type="http://schemas.openxmlformats.org/officeDocument/2006/relationships/image" Target="../media/image19.png"/><Relationship Id="rId6" Type="http://schemas.openxmlformats.org/officeDocument/2006/relationships/image" Target="../media/image26.png"/><Relationship Id="rId18" Type="http://schemas.openxmlformats.org/officeDocument/2006/relationships/image" Target="../media/image24.png"/><Relationship Id="rId7" Type="http://schemas.openxmlformats.org/officeDocument/2006/relationships/image" Target="../media/image30.png"/><Relationship Id="rId8" Type="http://schemas.openxmlformats.org/officeDocument/2006/relationships/image" Target="../media/image28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7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gradFill>
          <a:gsLst>
            <a:gs pos="0">
              <a:srgbClr val="0D555C"/>
            </a:gs>
            <a:gs pos="100000">
              <a:schemeClr val="lt1"/>
            </a:gs>
          </a:gsLst>
          <a:lin ang="5400700" scaled="0"/>
        </a:gra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 b="36943" l="0" r="0" t="36252"/>
          <a:stretch/>
        </p:blipFill>
        <p:spPr>
          <a:xfrm>
            <a:off x="4470911" y="301403"/>
            <a:ext cx="3716903" cy="99633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0" y="4914900"/>
            <a:ext cx="9144000" cy="228600"/>
          </a:xfrm>
          <a:prstGeom prst="rect">
            <a:avLst/>
          </a:prstGeom>
          <a:solidFill>
            <a:srgbClr val="0D555C"/>
          </a:solidFill>
          <a:ln cap="flat" cmpd="sng" w="12700">
            <a:solidFill>
              <a:srgbClr val="42719B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 txBox="1"/>
          <p:nvPr/>
        </p:nvSpPr>
        <p:spPr>
          <a:xfrm>
            <a:off x="2728926" y="4886202"/>
            <a:ext cx="14973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F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eo@magellium.fr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 txBox="1"/>
          <p:nvPr/>
        </p:nvSpPr>
        <p:spPr>
          <a:xfrm>
            <a:off x="5086350" y="4886202"/>
            <a:ext cx="26184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earthobservation.magellium.com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" name="Google Shape;14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914900" y="4940590"/>
            <a:ext cx="171450" cy="17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15;p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557463" y="4940590"/>
            <a:ext cx="171450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2"/>
          <p:cNvSpPr/>
          <p:nvPr/>
        </p:nvSpPr>
        <p:spPr>
          <a:xfrm>
            <a:off x="-226345" y="1678787"/>
            <a:ext cx="7481400" cy="1578900"/>
          </a:xfrm>
          <a:prstGeom prst="roundRect">
            <a:avLst>
              <a:gd fmla="val 16667" name="adj"/>
            </a:avLst>
          </a:prstGeom>
          <a:solidFill>
            <a:schemeClr val="lt1">
              <a:alpha val="90980"/>
            </a:schemeClr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" name="Google Shape;17;p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734139" y="105956"/>
            <a:ext cx="1989547" cy="1183692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2"/>
          <p:cNvSpPr txBox="1"/>
          <p:nvPr>
            <p:ph type="ctrTitle"/>
          </p:nvPr>
        </p:nvSpPr>
        <p:spPr>
          <a:xfrm>
            <a:off x="554325" y="2032575"/>
            <a:ext cx="6050700" cy="577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3300"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9" name="Google Shape;19;p2"/>
          <p:cNvSpPr txBox="1"/>
          <p:nvPr>
            <p:ph idx="1" type="subTitle"/>
          </p:nvPr>
        </p:nvSpPr>
        <p:spPr>
          <a:xfrm>
            <a:off x="664475" y="2864075"/>
            <a:ext cx="56262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20" name="Google Shape;20;p2"/>
          <p:cNvSpPr/>
          <p:nvPr>
            <p:ph idx="2" type="pic"/>
          </p:nvPr>
        </p:nvSpPr>
        <p:spPr>
          <a:xfrm>
            <a:off x="2878925" y="3544550"/>
            <a:ext cx="1197300" cy="996300"/>
          </a:xfrm>
          <a:prstGeom prst="rect">
            <a:avLst/>
          </a:prstGeom>
          <a:noFill/>
          <a:ln>
            <a:noFill/>
          </a:ln>
        </p:spPr>
      </p:sp>
      <p:sp>
        <p:nvSpPr>
          <p:cNvPr id="21" name="Google Shape;21;p2"/>
          <p:cNvSpPr/>
          <p:nvPr>
            <p:ph idx="3" type="pic"/>
          </p:nvPr>
        </p:nvSpPr>
        <p:spPr>
          <a:xfrm>
            <a:off x="4612175" y="3544550"/>
            <a:ext cx="1197300" cy="996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rtie">
  <p:cSld name="CUSTOM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0" y="0"/>
            <a:ext cx="9144000" cy="2722500"/>
          </a:xfrm>
          <a:prstGeom prst="rect">
            <a:avLst/>
          </a:prstGeom>
          <a:gradFill>
            <a:gsLst>
              <a:gs pos="0">
                <a:srgbClr val="0D555C"/>
              </a:gs>
              <a:gs pos="29000">
                <a:srgbClr val="0D555C"/>
              </a:gs>
              <a:gs pos="85000">
                <a:srgbClr val="FFFFFF"/>
              </a:gs>
              <a:gs pos="100000">
                <a:srgbClr val="FFFFFF"/>
              </a:gs>
            </a:gsLst>
            <a:lin ang="5400012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5" name="Google Shape;25;p3"/>
          <p:cNvPicPr preferRelativeResize="0"/>
          <p:nvPr/>
        </p:nvPicPr>
        <p:blipFill rotWithShape="1">
          <a:blip r:embed="rId2">
            <a:alphaModFix/>
          </a:blip>
          <a:srcRect b="36943" l="0" r="0" t="36252"/>
          <a:stretch/>
        </p:blipFill>
        <p:spPr>
          <a:xfrm>
            <a:off x="4470911" y="301403"/>
            <a:ext cx="3716903" cy="9963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26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734139" y="105956"/>
            <a:ext cx="1989547" cy="1183692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Google Shape;27;p3"/>
          <p:cNvSpPr txBox="1"/>
          <p:nvPr>
            <p:ph type="title"/>
          </p:nvPr>
        </p:nvSpPr>
        <p:spPr>
          <a:xfrm>
            <a:off x="762000" y="2131425"/>
            <a:ext cx="7620000" cy="118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500"/>
              <a:buFont typeface="Open Sans SemiBold"/>
              <a:buNone/>
              <a:defRPr sz="4500"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8" name="Google Shape;28;p3"/>
          <p:cNvSpPr txBox="1"/>
          <p:nvPr>
            <p:ph idx="1" type="subTitle"/>
          </p:nvPr>
        </p:nvSpPr>
        <p:spPr>
          <a:xfrm>
            <a:off x="523800" y="3552350"/>
            <a:ext cx="8096400" cy="8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Font typeface="Open Sans"/>
              <a:buNone/>
              <a:defRPr i="1" sz="3000">
                <a:latin typeface="Open Sans"/>
                <a:ea typeface="Open Sans"/>
                <a:cs typeface="Open Sans"/>
                <a:sym typeface="Open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Open Sans"/>
              <a:buNone/>
              <a:defRPr i="1"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29" name="Google Shape;29;p3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" type="obj">
  <p:cSld name="OBJECT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32" name="Google Shape;32;p4"/>
          <p:cNvSpPr/>
          <p:nvPr/>
        </p:nvSpPr>
        <p:spPr>
          <a:xfrm>
            <a:off x="0" y="200"/>
            <a:ext cx="9144000" cy="6777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3" name="Google Shape;33;p4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70230" y="-38425"/>
            <a:ext cx="589393" cy="588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Google Shape;34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19981" y="142"/>
            <a:ext cx="801842" cy="460381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4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sz="2100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SemiBold"/>
              <a:buChar char="●"/>
              <a:defRPr sz="16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Char char="○"/>
              <a:defRPr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Light"/>
              <a:buChar char="■"/>
              <a:defRPr sz="16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 Light"/>
              <a:buChar char="●"/>
              <a:defRPr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●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9pPr>
          </a:lstStyle>
          <a:p/>
        </p:txBody>
      </p:sp>
      <p:sp>
        <p:nvSpPr>
          <p:cNvPr id="37" name="Google Shape;37;p4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double colonnes">
  <p:cSld name="OBJECT_2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40" name="Google Shape;40;p5"/>
          <p:cNvSpPr/>
          <p:nvPr/>
        </p:nvSpPr>
        <p:spPr>
          <a:xfrm>
            <a:off x="0" y="200"/>
            <a:ext cx="9144000" cy="6777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1" name="Google Shape;41;p5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70230" y="-38425"/>
            <a:ext cx="589393" cy="588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Google Shape;42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19981" y="142"/>
            <a:ext cx="801842" cy="460381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43;p5"/>
          <p:cNvSpPr txBox="1"/>
          <p:nvPr>
            <p:ph idx="1" type="body"/>
          </p:nvPr>
        </p:nvSpPr>
        <p:spPr>
          <a:xfrm>
            <a:off x="226425" y="677725"/>
            <a:ext cx="42783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SemiBold"/>
              <a:buChar char="●"/>
              <a:defRPr sz="16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Char char="○"/>
              <a:defRPr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Light"/>
              <a:buChar char="■"/>
              <a:defRPr sz="16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3pPr>
            <a:lvl4pPr indent="-317500" lvl="3" marL="1828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 Light"/>
              <a:buChar char="●"/>
              <a:defRPr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●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9pPr>
          </a:lstStyle>
          <a:p/>
        </p:txBody>
      </p:sp>
      <p:sp>
        <p:nvSpPr>
          <p:cNvPr id="44" name="Google Shape;44;p5"/>
          <p:cNvSpPr txBox="1"/>
          <p:nvPr>
            <p:ph idx="2" type="body"/>
          </p:nvPr>
        </p:nvSpPr>
        <p:spPr>
          <a:xfrm>
            <a:off x="4504725" y="677725"/>
            <a:ext cx="42783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SemiBold"/>
              <a:buChar char="●"/>
              <a:defRPr sz="16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Char char="○"/>
              <a:defRPr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Light"/>
              <a:buChar char="■"/>
              <a:defRPr sz="16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3pPr>
            <a:lvl4pPr indent="-317500" lvl="3" marL="1828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 Light"/>
              <a:buChar char="●"/>
              <a:defRPr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●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9pPr>
          </a:lstStyle>
          <a:p/>
        </p:txBody>
      </p:sp>
      <p:sp>
        <p:nvSpPr>
          <p:cNvPr id="45" name="Google Shape;45;p5"/>
          <p:cNvSpPr txBox="1"/>
          <p:nvPr>
            <p:ph idx="3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5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sz="2100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illustration">
  <p:cSld name="OBJECT_1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6"/>
          <p:cNvSpPr/>
          <p:nvPr/>
        </p:nvSpPr>
        <p:spPr>
          <a:xfrm>
            <a:off x="0" y="200"/>
            <a:ext cx="9144000" cy="6777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6"/>
          <p:cNvSpPr/>
          <p:nvPr/>
        </p:nvSpPr>
        <p:spPr>
          <a:xfrm>
            <a:off x="5363675" y="50"/>
            <a:ext cx="3786600" cy="5143500"/>
          </a:xfrm>
          <a:prstGeom prst="rect">
            <a:avLst/>
          </a:prstGeom>
          <a:solidFill>
            <a:srgbClr val="0D555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b="1" sz="1400">
                <a:solidFill>
                  <a:schemeClr val="lt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51" name="Google Shape;51;p6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70230" y="-38425"/>
            <a:ext cx="589393" cy="588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52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19981" y="142"/>
            <a:ext cx="801842" cy="460381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6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SemiBold"/>
              <a:buChar char="●"/>
              <a:defRPr sz="16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Char char="○"/>
              <a:defRPr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 Light"/>
              <a:buChar char="■"/>
              <a:defRPr sz="16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3pPr>
            <a:lvl4pPr indent="-317500" lvl="3" marL="1828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 Light"/>
              <a:buChar char="●"/>
              <a:defRPr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●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○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 Light"/>
              <a:buChar char="■"/>
              <a:defRPr sz="1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9pPr>
          </a:lstStyle>
          <a:p/>
        </p:txBody>
      </p:sp>
      <p:sp>
        <p:nvSpPr>
          <p:cNvPr id="54" name="Google Shape;54;p6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sz="2100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5" name="Google Shape;55;p6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100">
                <a:solidFill>
                  <a:srgbClr val="F2F2F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1400"/>
              <a:buNone/>
              <a:defRPr>
                <a:solidFill>
                  <a:srgbClr val="F2F2F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fin">
  <p:cSld name="CUSTOM_2">
    <p:bg>
      <p:bgPr>
        <a:solidFill>
          <a:srgbClr val="0D555C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57;p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331441" y="173537"/>
            <a:ext cx="2044034" cy="1216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61074" y="4358971"/>
            <a:ext cx="507206" cy="507206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7"/>
          <p:cNvSpPr txBox="1"/>
          <p:nvPr/>
        </p:nvSpPr>
        <p:spPr>
          <a:xfrm>
            <a:off x="1268280" y="4439450"/>
            <a:ext cx="3831300" cy="3462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earthobservation.magellium.com</a:t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0" name="Google Shape;60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99641" y="1478612"/>
            <a:ext cx="2722500" cy="2041800"/>
          </a:xfrm>
          <a:prstGeom prst="roundRect">
            <a:avLst>
              <a:gd fmla="val 16667" name="adj"/>
            </a:avLst>
          </a:prstGeom>
          <a:noFill/>
          <a:ln>
            <a:noFill/>
          </a:ln>
          <a:effectLst>
            <a:outerShdw blurRad="152400" kx="109970" rotWithShape="0" algn="tl" dir="900000" dist="12000" sy="98000" ky="199851">
              <a:srgbClr val="000000">
                <a:alpha val="29800"/>
              </a:srgbClr>
            </a:outerShdw>
          </a:effectLst>
        </p:spPr>
      </p:pic>
      <p:pic>
        <p:nvPicPr>
          <p:cNvPr id="61" name="Google Shape;61;p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004586" y="4358971"/>
            <a:ext cx="521495" cy="521495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7"/>
          <p:cNvSpPr txBox="1"/>
          <p:nvPr/>
        </p:nvSpPr>
        <p:spPr>
          <a:xfrm>
            <a:off x="6526080" y="4446593"/>
            <a:ext cx="1839300" cy="3462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eo@magellium.fr</a:t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7"/>
          <p:cNvSpPr txBox="1"/>
          <p:nvPr/>
        </p:nvSpPr>
        <p:spPr>
          <a:xfrm>
            <a:off x="944123" y="2003182"/>
            <a:ext cx="4086300" cy="9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3000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Thank you for your attention.</a:t>
            </a:r>
            <a:endParaRPr sz="3000">
              <a:solidFill>
                <a:schemeClr val="lt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id="64" name="Google Shape;64;p7"/>
          <p:cNvPicPr preferRelativeResize="0"/>
          <p:nvPr/>
        </p:nvPicPr>
        <p:blipFill rotWithShape="1">
          <a:blip r:embed="rId6">
            <a:alphaModFix/>
          </a:blip>
          <a:srcRect b="36943" l="0" r="0" t="36252"/>
          <a:stretch/>
        </p:blipFill>
        <p:spPr>
          <a:xfrm>
            <a:off x="6004586" y="415548"/>
            <a:ext cx="2856673" cy="76574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ge de ressources">
  <p:cSld name="CUSTOM_3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"/>
          <p:cNvSpPr txBox="1"/>
          <p:nvPr/>
        </p:nvSpPr>
        <p:spPr>
          <a:xfrm>
            <a:off x="757325" y="200"/>
            <a:ext cx="7387200" cy="46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SemiBold"/>
              <a:buNone/>
            </a:pPr>
            <a:r>
              <a:rPr lang="fr-FR" sz="2100">
                <a:latin typeface="Open Sans SemiBold"/>
                <a:ea typeface="Open Sans SemiBold"/>
                <a:cs typeface="Open Sans SemiBold"/>
                <a:sym typeface="Open Sans SemiBold"/>
              </a:rPr>
              <a:t>Titre en Open Sans Semi bold</a:t>
            </a:r>
            <a:endParaRPr sz="21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id="67" name="Google Shape;67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1174247" y="4352561"/>
            <a:ext cx="521495" cy="521495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190888" y="4348256"/>
            <a:ext cx="507206" cy="507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298548" y="4348256"/>
            <a:ext cx="507206" cy="507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856783" y="3336503"/>
            <a:ext cx="1709893" cy="448147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3244691" y="2611960"/>
            <a:ext cx="1033962" cy="1033962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6155948" y="656663"/>
            <a:ext cx="789357" cy="78935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6115733" y="1611467"/>
            <a:ext cx="788771" cy="788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7612410" y="653399"/>
            <a:ext cx="816251" cy="816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7642044" y="1609798"/>
            <a:ext cx="816252" cy="816252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8"/>
          <p:cNvSpPr txBox="1"/>
          <p:nvPr/>
        </p:nvSpPr>
        <p:spPr>
          <a:xfrm>
            <a:off x="295524" y="1525221"/>
            <a:ext cx="3897900" cy="42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"/>
              <a:buNone/>
            </a:pPr>
            <a:r>
              <a:rPr lang="fr-FR" sz="2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Corps de texte en Open Sans</a:t>
            </a:r>
            <a:endParaRPr sz="21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77" name="Google Shape;77;p8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5787737" y="3237457"/>
            <a:ext cx="633983" cy="391916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8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5781287" y="3586377"/>
            <a:ext cx="640432" cy="480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8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5685899" y="4066701"/>
            <a:ext cx="859669" cy="213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8"/>
          <p:cNvPicPr preferRelativeResize="0"/>
          <p:nvPr/>
        </p:nvPicPr>
        <p:blipFill rotWithShape="1">
          <a:blip r:embed="rId14">
            <a:alphaModFix/>
          </a:blip>
          <a:srcRect b="0" l="0" r="0" t="0"/>
          <a:stretch/>
        </p:blipFill>
        <p:spPr>
          <a:xfrm>
            <a:off x="5869873" y="4760209"/>
            <a:ext cx="664369" cy="23242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8"/>
          <p:cNvPicPr preferRelativeResize="0"/>
          <p:nvPr/>
        </p:nvPicPr>
        <p:blipFill rotWithShape="1">
          <a:blip r:embed="rId15">
            <a:alphaModFix/>
          </a:blip>
          <a:srcRect b="0" l="0" r="0" t="0"/>
          <a:stretch/>
        </p:blipFill>
        <p:spPr>
          <a:xfrm>
            <a:off x="7821984" y="4004263"/>
            <a:ext cx="743198" cy="278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8"/>
          <p:cNvPicPr preferRelativeResize="0"/>
          <p:nvPr/>
        </p:nvPicPr>
        <p:blipFill rotWithShape="1">
          <a:blip r:embed="rId16">
            <a:alphaModFix/>
          </a:blip>
          <a:srcRect b="0" l="0" r="0" t="0"/>
          <a:stretch/>
        </p:blipFill>
        <p:spPr>
          <a:xfrm>
            <a:off x="5729523" y="4420963"/>
            <a:ext cx="1016716" cy="247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8"/>
          <p:cNvPicPr preferRelativeResize="0"/>
          <p:nvPr/>
        </p:nvPicPr>
        <p:blipFill rotWithShape="1">
          <a:blip r:embed="rId17">
            <a:alphaModFix/>
          </a:blip>
          <a:srcRect b="0" l="0" r="0" t="0"/>
          <a:stretch/>
        </p:blipFill>
        <p:spPr>
          <a:xfrm>
            <a:off x="7923510" y="4301654"/>
            <a:ext cx="549414" cy="242841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8"/>
          <p:cNvPicPr preferRelativeResize="0"/>
          <p:nvPr/>
        </p:nvPicPr>
        <p:blipFill rotWithShape="1">
          <a:blip r:embed="rId18">
            <a:alphaModFix/>
          </a:blip>
          <a:srcRect b="0" l="0" r="0" t="0"/>
          <a:stretch/>
        </p:blipFill>
        <p:spPr>
          <a:xfrm>
            <a:off x="7166516" y="2967569"/>
            <a:ext cx="477531" cy="2429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8"/>
          <p:cNvPicPr preferRelativeResize="0"/>
          <p:nvPr/>
        </p:nvPicPr>
        <p:blipFill rotWithShape="1">
          <a:blip r:embed="rId19">
            <a:alphaModFix/>
          </a:blip>
          <a:srcRect b="0" l="0" r="0" t="0"/>
          <a:stretch/>
        </p:blipFill>
        <p:spPr>
          <a:xfrm>
            <a:off x="7113351" y="3337488"/>
            <a:ext cx="417801" cy="431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8"/>
          <p:cNvPicPr preferRelativeResize="0"/>
          <p:nvPr/>
        </p:nvPicPr>
        <p:blipFill rotWithShape="1">
          <a:blip r:embed="rId20">
            <a:alphaModFix/>
          </a:blip>
          <a:srcRect b="0" l="0" r="0" t="0"/>
          <a:stretch/>
        </p:blipFill>
        <p:spPr>
          <a:xfrm>
            <a:off x="7923510" y="4570013"/>
            <a:ext cx="681688" cy="120992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8"/>
          <p:cNvSpPr txBox="1"/>
          <p:nvPr/>
        </p:nvSpPr>
        <p:spPr>
          <a:xfrm>
            <a:off x="239172" y="116032"/>
            <a:ext cx="4838100" cy="4203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"/>
              <a:buNone/>
            </a:pPr>
            <a:r>
              <a:rPr b="1" lang="fr-FR" sz="2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PAGE DE RESSOURCES MASQUÉE</a:t>
            </a:r>
            <a:endParaRPr b="1" sz="21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8" name="Google Shape;88;p8"/>
          <p:cNvSpPr txBox="1"/>
          <p:nvPr/>
        </p:nvSpPr>
        <p:spPr>
          <a:xfrm>
            <a:off x="5769558" y="271267"/>
            <a:ext cx="1390500" cy="1872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</a:pPr>
            <a:r>
              <a:rPr b="1" lang="fr-FR"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Pictogrammes</a:t>
            </a:r>
            <a:endParaRPr b="1" sz="1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9" name="Google Shape;89;p8"/>
          <p:cNvSpPr txBox="1"/>
          <p:nvPr/>
        </p:nvSpPr>
        <p:spPr>
          <a:xfrm>
            <a:off x="321117" y="872867"/>
            <a:ext cx="1390500" cy="1872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</a:pPr>
            <a:r>
              <a:rPr b="1" lang="fr-FR"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Polices</a:t>
            </a:r>
            <a:endParaRPr b="1" sz="1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0" name="Google Shape;90;p8"/>
          <p:cNvSpPr txBox="1"/>
          <p:nvPr/>
        </p:nvSpPr>
        <p:spPr>
          <a:xfrm>
            <a:off x="318310" y="4161157"/>
            <a:ext cx="695400" cy="1872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</a:pPr>
            <a:r>
              <a:rPr b="1" lang="fr-FR"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Icônes</a:t>
            </a:r>
            <a:endParaRPr b="1" sz="1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1" name="Google Shape;91;p8"/>
          <p:cNvSpPr txBox="1"/>
          <p:nvPr/>
        </p:nvSpPr>
        <p:spPr>
          <a:xfrm>
            <a:off x="327182" y="2283571"/>
            <a:ext cx="695400" cy="1872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</a:pPr>
            <a:r>
              <a:rPr b="1" lang="fr-FR"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Logos</a:t>
            </a:r>
            <a:endParaRPr b="1" sz="1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2" name="Google Shape;92;p8"/>
          <p:cNvSpPr txBox="1"/>
          <p:nvPr/>
        </p:nvSpPr>
        <p:spPr>
          <a:xfrm>
            <a:off x="5707082" y="2821213"/>
            <a:ext cx="1098000" cy="187200"/>
          </a:xfrm>
          <a:prstGeom prst="rect">
            <a:avLst/>
          </a:prstGeom>
          <a:solidFill>
            <a:srgbClr val="F2F2F2"/>
          </a:solidFill>
          <a:ln cap="flat" cmpd="sng" w="28575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</a:pPr>
            <a:r>
              <a:rPr b="1" lang="fr-FR"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Autres logos</a:t>
            </a:r>
            <a:endParaRPr b="1" sz="1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3" name="Google Shape;93;p8"/>
          <p:cNvSpPr/>
          <p:nvPr/>
        </p:nvSpPr>
        <p:spPr>
          <a:xfrm>
            <a:off x="5622131" y="2707296"/>
            <a:ext cx="3225000" cy="2389200"/>
          </a:xfrm>
          <a:prstGeom prst="rect">
            <a:avLst/>
          </a:prstGeom>
          <a:noFill/>
          <a:ln cap="flat" cmpd="sng" w="19050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8"/>
          <p:cNvSpPr/>
          <p:nvPr/>
        </p:nvSpPr>
        <p:spPr>
          <a:xfrm>
            <a:off x="239172" y="2217504"/>
            <a:ext cx="4243800" cy="1711500"/>
          </a:xfrm>
          <a:prstGeom prst="rect">
            <a:avLst/>
          </a:prstGeom>
          <a:noFill/>
          <a:ln cap="flat" cmpd="sng" w="19050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8"/>
          <p:cNvSpPr/>
          <p:nvPr/>
        </p:nvSpPr>
        <p:spPr>
          <a:xfrm>
            <a:off x="5622132" y="195674"/>
            <a:ext cx="3225000" cy="2353500"/>
          </a:xfrm>
          <a:prstGeom prst="rect">
            <a:avLst/>
          </a:prstGeom>
          <a:noFill/>
          <a:ln cap="flat" cmpd="sng" w="19050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8"/>
          <p:cNvSpPr/>
          <p:nvPr/>
        </p:nvSpPr>
        <p:spPr>
          <a:xfrm>
            <a:off x="247082" y="4081219"/>
            <a:ext cx="4236000" cy="911400"/>
          </a:xfrm>
          <a:prstGeom prst="rect">
            <a:avLst/>
          </a:prstGeom>
          <a:noFill/>
          <a:ln cap="flat" cmpd="sng" w="19050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8"/>
          <p:cNvSpPr/>
          <p:nvPr/>
        </p:nvSpPr>
        <p:spPr>
          <a:xfrm>
            <a:off x="239172" y="808225"/>
            <a:ext cx="4247100" cy="1267500"/>
          </a:xfrm>
          <a:prstGeom prst="rect">
            <a:avLst/>
          </a:prstGeom>
          <a:noFill/>
          <a:ln cap="flat" cmpd="sng" w="19050">
            <a:solidFill>
              <a:srgbClr val="0D555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8" name="Google Shape;98;p8"/>
          <p:cNvPicPr preferRelativeResize="0"/>
          <p:nvPr/>
        </p:nvPicPr>
        <p:blipFill rotWithShape="1">
          <a:blip r:embed="rId21">
            <a:alphaModFix/>
          </a:blip>
          <a:srcRect b="0" l="0" r="0" t="0"/>
          <a:stretch/>
        </p:blipFill>
        <p:spPr>
          <a:xfrm>
            <a:off x="2105509" y="2410020"/>
            <a:ext cx="950098" cy="547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8"/>
          <p:cNvPicPr preferRelativeResize="0"/>
          <p:nvPr/>
        </p:nvPicPr>
        <p:blipFill rotWithShape="1">
          <a:blip r:embed="rId22">
            <a:alphaModFix/>
          </a:blip>
          <a:srcRect b="0" l="0" r="0" t="0"/>
          <a:stretch/>
        </p:blipFill>
        <p:spPr>
          <a:xfrm>
            <a:off x="609163" y="2489753"/>
            <a:ext cx="1223919" cy="7281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">
  <p:cSld name="OBJECT_3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9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9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3" name="Google Shape;103;p9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4" name="Google Shape;104;p9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05" name="Google Shape;105;p9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">
  <p:cSld name="OBJECT_4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0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0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0" name="Google Shape;110;p10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1" name="Google Shape;111;p10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12" name="Google Shape;112;p10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3">
  <p:cSld name="OBJECT_5"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1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1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7" name="Google Shape;117;p11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8" name="Google Shape;118;p11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19" name="Google Shape;119;p11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4">
  <p:cSld name="OBJECT_6"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2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3" name="Google Shape;123;p12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25" name="Google Shape;125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89849" y="-73199"/>
            <a:ext cx="815626" cy="485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5">
  <p:cSld name="OBJECT_7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3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13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9" name="Google Shape;129;p13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0" name="Google Shape;130;p13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31" name="Google Shape;131;p13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6">
  <p:cSld name="OBJECT_8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1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14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7" name="Google Shape;137;p14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38" name="Google Shape;138;p14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7">
  <p:cSld name="OBJECT_9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5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5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3" name="Google Shape;143;p15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4" name="Google Shape;144;p15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45" name="Google Shape;145;p15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titre 1">
  <p:cSld name="TITLE_1"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6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49" name="Google Shape;149;p16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50" name="Google Shape;150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3" name="Google Shape;153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54" name="Google Shape;154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8">
  <p:cSld name="OBJECT_10"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8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18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8" name="Google Shape;158;p18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59" name="Google Shape;159;p18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60" name="Google Shape;160;p18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9">
  <p:cSld name="OBJECT_11"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9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19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65" name="Google Shape;165;p19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66" name="Google Shape;166;p19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67" name="Google Shape;167;p19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0">
  <p:cSld name="OBJECT_12"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0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20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72" name="Google Shape;172;p20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73" name="Google Shape;173;p20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74" name="Google Shape;174;p20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>
  <p:cSld name="OBJECT_13"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1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78" name="Google Shape;178;p21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179" name="Google Shape;179;p21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80" name="Google Shape;180;p21"/>
          <p:cNvSpPr txBox="1"/>
          <p:nvPr>
            <p:ph idx="11" type="ftr"/>
          </p:nvPr>
        </p:nvSpPr>
        <p:spPr>
          <a:xfrm>
            <a:off x="3028950" y="4869588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81" name="Google Shape;181;p21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 1">
  <p:cSld name="OBJECT_14"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2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4" name="Google Shape;184;p22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185" name="Google Shape;185;p22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86" name="Google Shape;186;p22"/>
          <p:cNvSpPr txBox="1"/>
          <p:nvPr>
            <p:ph idx="11" type="ftr"/>
          </p:nvPr>
        </p:nvSpPr>
        <p:spPr>
          <a:xfrm>
            <a:off x="3028950" y="4869588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87" name="Google Shape;187;p22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 2">
  <p:cSld name="OBJECT_15"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3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0" name="Google Shape;190;p23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191" name="Google Shape;191;p23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92" name="Google Shape;192;p23"/>
          <p:cNvSpPr txBox="1"/>
          <p:nvPr>
            <p:ph idx="11" type="ftr"/>
          </p:nvPr>
        </p:nvSpPr>
        <p:spPr>
          <a:xfrm>
            <a:off x="3028950" y="4869588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193" name="Google Shape;193;p23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1">
  <p:cSld name="OBJECT_16"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4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2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7" name="Google Shape;197;p24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8" name="Google Shape;198;p24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99" name="Google Shape;199;p24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2">
  <p:cSld name="OBJECT_17"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5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25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04" name="Google Shape;204;p25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05" name="Google Shape;205;p25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06" name="Google Shape;206;p25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3">
  <p:cSld name="OBJECT_18"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6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6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11" name="Google Shape;211;p26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2" name="Google Shape;212;p26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13" name="Google Shape;213;p26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titre 2">
  <p:cSld name="TITLE_2"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7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217" name="Google Shape;217;p27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218" name="Google Shape;218;p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el und Inhalt">
  <p:cSld name="OBJECT_19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8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1" name="Google Shape;221;p28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222" name="Google Shape;222;p28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23" name="Google Shape;223;p28"/>
          <p:cNvSpPr txBox="1"/>
          <p:nvPr>
            <p:ph idx="11" type="ftr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24" name="Google Shape;224;p28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 sz="1000">
              <a:solidFill>
                <a:schemeClr val="dk2"/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elfolie">
  <p:cSld name="TITLE_3"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9"/>
          <p:cNvSpPr txBox="1"/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7" name="Google Shape;227;p29"/>
          <p:cNvSpPr txBox="1"/>
          <p:nvPr>
            <p:ph idx="1" type="subTitle"/>
          </p:nvPr>
        </p:nvSpPr>
        <p:spPr>
          <a:xfrm>
            <a:off x="1143000" y="2701529"/>
            <a:ext cx="6858000" cy="1241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/>
        </p:txBody>
      </p:sp>
      <p:sp>
        <p:nvSpPr>
          <p:cNvPr id="228" name="Google Shape;228;p29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29" name="Google Shape;229;p29"/>
          <p:cNvSpPr txBox="1"/>
          <p:nvPr>
            <p:ph idx="11" type="ftr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30" name="Google Shape;230;p29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 sz="1000">
              <a:solidFill>
                <a:schemeClr val="dk2"/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elfolie 1">
  <p:cSld name="TITLE_4"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0"/>
          <p:cNvSpPr txBox="1"/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33" name="Google Shape;233;p30"/>
          <p:cNvSpPr txBox="1"/>
          <p:nvPr>
            <p:ph idx="1" type="subTitle"/>
          </p:nvPr>
        </p:nvSpPr>
        <p:spPr>
          <a:xfrm>
            <a:off x="1143000" y="2701529"/>
            <a:ext cx="6858000" cy="1241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/>
        </p:txBody>
      </p:sp>
      <p:sp>
        <p:nvSpPr>
          <p:cNvPr id="234" name="Google Shape;234;p30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35" name="Google Shape;235;p30"/>
          <p:cNvSpPr txBox="1"/>
          <p:nvPr>
            <p:ph idx="11" type="ftr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36" name="Google Shape;236;p30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 sz="1000">
              <a:solidFill>
                <a:schemeClr val="dk2"/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1">
  <p:cSld name="TITLE_5"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1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239" name="Google Shape;239;p3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240" name="Google Shape;240;p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4">
  <p:cSld name="OBJECT_20"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2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3" name="Google Shape;243;p32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sp>
        <p:nvSpPr>
          <p:cNvPr id="244" name="Google Shape;244;p3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45" name="Google Shape;245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89849" y="-73199"/>
            <a:ext cx="815626" cy="485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5">
  <p:cSld name="OBJECT_21"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3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8" name="Google Shape;248;p33"/>
          <p:cNvPicPr preferRelativeResize="0"/>
          <p:nvPr/>
        </p:nvPicPr>
        <p:blipFill rotWithShape="1">
          <a:blip r:embed="rId2">
            <a:alphaModFix/>
          </a:blip>
          <a:srcRect b="36491" l="0" r="72353" t="34913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3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>
            <a:lvl1pPr lvl="0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>
              <a:buNone/>
              <a:defRPr b="1" sz="1400">
                <a:solidFill>
                  <a:srgbClr val="0D555C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50" name="Google Shape;250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89849" y="-73199"/>
            <a:ext cx="815626" cy="485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6">
  <p:cSld name="OBJECT_22"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4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3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4" name="Google Shape;254;p34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pic>
        <p:nvPicPr>
          <p:cNvPr id="255" name="Google Shape;255;p34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7">
  <p:cSld name="OBJECT_23"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5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35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0" name="Google Shape;260;p35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1" name="Google Shape;261;p35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62" name="Google Shape;262;p35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8">
  <p:cSld name="OBJECT_24"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36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36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7" name="Google Shape;267;p36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8" name="Google Shape;268;p36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69" name="Google Shape;269;p36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" name="Google Shape;270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19">
  <p:cSld name="OBJECT_25"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7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37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74" name="Google Shape;274;p37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75" name="Google Shape;275;p37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76" name="Google Shape;276;p37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Google Shape;277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el und Inhalt 1">
  <p:cSld name="Titel und Inhalt"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3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 3">
  <p:cSld name="OBJECT_26"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39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82" name="Google Shape;282;p39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283" name="Google Shape;283;p39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84" name="Google Shape;284;p39"/>
          <p:cNvSpPr txBox="1"/>
          <p:nvPr>
            <p:ph idx="11" type="ftr"/>
          </p:nvPr>
        </p:nvSpPr>
        <p:spPr>
          <a:xfrm>
            <a:off x="3028950" y="4869588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285" name="Google Shape;285;p39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0">
  <p:cSld name="OBJECT_27"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40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40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89" name="Google Shape;289;p40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90" name="Google Shape;290;p40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91" name="Google Shape;291;p40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92" name="Google Shape;292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1">
  <p:cSld name="OBJECT_28"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41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41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96" name="Google Shape;296;p41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97" name="Google Shape;297;p41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298" name="Google Shape;298;p41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2">
  <p:cSld name="OBJECT_29"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42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42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03" name="Google Shape;303;p42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04" name="Google Shape;304;p42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305" name="Google Shape;305;p42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306" name="Google Shape;306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3">
  <p:cSld name="OBJECT_30"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43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43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10" name="Google Shape;310;p43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11" name="Google Shape;311;p43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312" name="Google Shape;312;p43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313" name="Google Shape;313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4">
  <p:cSld name="OBJECT_31"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44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4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17" name="Google Shape;317;p44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18" name="Google Shape;318;p44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319" name="Google Shape;319;p44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0" name="Google Shape;320;p4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 25">
  <p:cSld name="OBJECT_32"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45"/>
          <p:cNvSpPr/>
          <p:nvPr/>
        </p:nvSpPr>
        <p:spPr>
          <a:xfrm>
            <a:off x="-71437" y="-92305"/>
            <a:ext cx="9301200" cy="733200"/>
          </a:xfrm>
          <a:prstGeom prst="rect">
            <a:avLst/>
          </a:prstGeom>
          <a:gradFill>
            <a:gsLst>
              <a:gs pos="0">
                <a:srgbClr val="0D555C"/>
              </a:gs>
              <a:gs pos="65000">
                <a:srgbClr val="0D555C"/>
              </a:gs>
              <a:gs pos="100000">
                <a:schemeClr val="lt1"/>
              </a:gs>
            </a:gsLst>
            <a:lin ang="5400012" scaled="0"/>
          </a:gra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45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marR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pen Sans SemiBold"/>
              <a:buNone/>
              <a:defRPr b="0" i="0" sz="2100" u="none" cap="none" strike="noStrike">
                <a:solidFill>
                  <a:schemeClr val="lt1"/>
                </a:solidFill>
                <a:latin typeface="Open Sans SemiBold"/>
                <a:ea typeface="Open Sans SemiBold"/>
                <a:cs typeface="Open Sans SemiBold"/>
                <a:sym typeface="Open Sans SemiBold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24" name="Google Shape;324;p45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-361950" lvl="0" marL="457200" marR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42900" lvl="1" marL="914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23850" lvl="2" marL="1371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25" name="Google Shape;325;p45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>
            <a:lvl1pPr indent="0" lvl="0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D555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326" name="Google Shape;326;p45"/>
          <p:cNvPicPr preferRelativeResize="0"/>
          <p:nvPr/>
        </p:nvPicPr>
        <p:blipFill rotWithShape="1">
          <a:blip r:embed="rId2">
            <a:alphaModFix/>
          </a:blip>
          <a:srcRect b="36492" l="0" r="72353" t="34911"/>
          <a:stretch/>
        </p:blipFill>
        <p:spPr>
          <a:xfrm>
            <a:off x="0" y="-113852"/>
            <a:ext cx="599525" cy="620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4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3888" y="-18149"/>
            <a:ext cx="720579" cy="4287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20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22.xml"/><Relationship Id="rId44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21.xml"/><Relationship Id="rId43" Type="http://schemas.openxmlformats.org/officeDocument/2006/relationships/slideLayout" Target="../slideLayouts/slideLayout43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45" Type="http://schemas.openxmlformats.org/officeDocument/2006/relationships/theme" Target="../theme/theme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39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16.xml"/><Relationship Id="rId38" Type="http://schemas.openxmlformats.org/officeDocument/2006/relationships/slideLayout" Target="../slideLayouts/slideLayout38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noFill/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 sz="1400"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 sz="1400"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400"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 sz="1400"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 sz="1400"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400"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 sz="1400"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 sz="1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tristan.harmel@magellium.fr" TargetMode="External"/><Relationship Id="rId4" Type="http://schemas.openxmlformats.org/officeDocument/2006/relationships/image" Target="../media/image74.png"/><Relationship Id="rId5" Type="http://schemas.openxmlformats.org/officeDocument/2006/relationships/image" Target="../media/image6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1.jpg"/><Relationship Id="rId4" Type="http://schemas.openxmlformats.org/officeDocument/2006/relationships/image" Target="../media/image89.gif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9.gif"/><Relationship Id="rId4" Type="http://schemas.openxmlformats.org/officeDocument/2006/relationships/image" Target="../media/image89.gif"/><Relationship Id="rId9" Type="http://schemas.openxmlformats.org/officeDocument/2006/relationships/image" Target="../media/image66.png"/><Relationship Id="rId5" Type="http://schemas.openxmlformats.org/officeDocument/2006/relationships/image" Target="../media/image69.png"/><Relationship Id="rId6" Type="http://schemas.openxmlformats.org/officeDocument/2006/relationships/image" Target="../media/image71.png"/><Relationship Id="rId7" Type="http://schemas.openxmlformats.org/officeDocument/2006/relationships/image" Target="../media/image64.png"/><Relationship Id="rId8" Type="http://schemas.openxmlformats.org/officeDocument/2006/relationships/image" Target="../media/image65.png"/><Relationship Id="rId10" Type="http://schemas.openxmlformats.org/officeDocument/2006/relationships/image" Target="../media/image6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2.jpg"/><Relationship Id="rId4" Type="http://schemas.openxmlformats.org/officeDocument/2006/relationships/image" Target="../media/image6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0.png"/><Relationship Id="rId4" Type="http://schemas.openxmlformats.org/officeDocument/2006/relationships/image" Target="../media/image6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5.png"/><Relationship Id="rId4" Type="http://schemas.openxmlformats.org/officeDocument/2006/relationships/image" Target="../media/image103.png"/><Relationship Id="rId9" Type="http://schemas.openxmlformats.org/officeDocument/2006/relationships/image" Target="../media/image78.png"/><Relationship Id="rId5" Type="http://schemas.openxmlformats.org/officeDocument/2006/relationships/image" Target="../media/image101.png"/><Relationship Id="rId6" Type="http://schemas.openxmlformats.org/officeDocument/2006/relationships/image" Target="../media/image104.png"/><Relationship Id="rId7" Type="http://schemas.openxmlformats.org/officeDocument/2006/relationships/image" Target="../media/image90.png"/><Relationship Id="rId8" Type="http://schemas.openxmlformats.org/officeDocument/2006/relationships/image" Target="../media/image98.png"/><Relationship Id="rId11" Type="http://schemas.openxmlformats.org/officeDocument/2006/relationships/image" Target="../media/image73.png"/><Relationship Id="rId10" Type="http://schemas.openxmlformats.org/officeDocument/2006/relationships/image" Target="../media/image79.png"/><Relationship Id="rId13" Type="http://schemas.openxmlformats.org/officeDocument/2006/relationships/image" Target="../media/image83.png"/><Relationship Id="rId12" Type="http://schemas.openxmlformats.org/officeDocument/2006/relationships/image" Target="../media/image72.png"/><Relationship Id="rId15" Type="http://schemas.openxmlformats.org/officeDocument/2006/relationships/image" Target="../media/image86.png"/><Relationship Id="rId14" Type="http://schemas.openxmlformats.org/officeDocument/2006/relationships/image" Target="../media/image7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0.png"/><Relationship Id="rId4" Type="http://schemas.openxmlformats.org/officeDocument/2006/relationships/image" Target="../media/image7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2.png"/><Relationship Id="rId4" Type="http://schemas.openxmlformats.org/officeDocument/2006/relationships/image" Target="../media/image81.png"/><Relationship Id="rId5" Type="http://schemas.openxmlformats.org/officeDocument/2006/relationships/image" Target="../media/image84.png"/><Relationship Id="rId6" Type="http://schemas.openxmlformats.org/officeDocument/2006/relationships/image" Target="../media/image6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7.png"/><Relationship Id="rId4" Type="http://schemas.openxmlformats.org/officeDocument/2006/relationships/image" Target="../media/image9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1.png"/><Relationship Id="rId4" Type="http://schemas.openxmlformats.org/officeDocument/2006/relationships/image" Target="../media/image95.jpg"/><Relationship Id="rId5" Type="http://schemas.openxmlformats.org/officeDocument/2006/relationships/image" Target="../media/image94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1.png"/><Relationship Id="rId4" Type="http://schemas.openxmlformats.org/officeDocument/2006/relationships/image" Target="../media/image95.jpg"/><Relationship Id="rId5" Type="http://schemas.openxmlformats.org/officeDocument/2006/relationships/image" Target="../media/image94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6.png"/><Relationship Id="rId4" Type="http://schemas.openxmlformats.org/officeDocument/2006/relationships/image" Target="../media/image95.jpg"/><Relationship Id="rId5" Type="http://schemas.openxmlformats.org/officeDocument/2006/relationships/image" Target="../media/image94.jpg"/><Relationship Id="rId6" Type="http://schemas.openxmlformats.org/officeDocument/2006/relationships/image" Target="../media/image115.png"/><Relationship Id="rId7" Type="http://schemas.openxmlformats.org/officeDocument/2006/relationships/image" Target="../media/image1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95.jpg"/><Relationship Id="rId4" Type="http://schemas.openxmlformats.org/officeDocument/2006/relationships/image" Target="../media/image94.jpg"/><Relationship Id="rId5" Type="http://schemas.openxmlformats.org/officeDocument/2006/relationships/image" Target="../media/image108.png"/><Relationship Id="rId6" Type="http://schemas.openxmlformats.org/officeDocument/2006/relationships/image" Target="../media/image110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3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11.png"/><Relationship Id="rId4" Type="http://schemas.openxmlformats.org/officeDocument/2006/relationships/image" Target="../media/image10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12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07.png"/><Relationship Id="rId4" Type="http://schemas.openxmlformats.org/officeDocument/2006/relationships/image" Target="../media/image117.png"/><Relationship Id="rId9" Type="http://schemas.openxmlformats.org/officeDocument/2006/relationships/image" Target="../media/image130.png"/><Relationship Id="rId5" Type="http://schemas.openxmlformats.org/officeDocument/2006/relationships/image" Target="../media/image120.png"/><Relationship Id="rId6" Type="http://schemas.openxmlformats.org/officeDocument/2006/relationships/image" Target="../media/image119.png"/><Relationship Id="rId7" Type="http://schemas.openxmlformats.org/officeDocument/2006/relationships/image" Target="../media/image118.png"/><Relationship Id="rId8" Type="http://schemas.openxmlformats.org/officeDocument/2006/relationships/image" Target="../media/image127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21.png"/><Relationship Id="rId4" Type="http://schemas.openxmlformats.org/officeDocument/2006/relationships/image" Target="../media/image123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22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24.png"/><Relationship Id="rId4" Type="http://schemas.openxmlformats.org/officeDocument/2006/relationships/image" Target="../media/image126.png"/><Relationship Id="rId5" Type="http://schemas.openxmlformats.org/officeDocument/2006/relationships/image" Target="../media/image125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32.png"/><Relationship Id="rId4" Type="http://schemas.openxmlformats.org/officeDocument/2006/relationships/image" Target="../media/image128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29.png"/><Relationship Id="rId4" Type="http://schemas.openxmlformats.org/officeDocument/2006/relationships/image" Target="../media/image134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31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33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35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37.png"/><Relationship Id="rId4" Type="http://schemas.openxmlformats.org/officeDocument/2006/relationships/image" Target="../media/image138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hyperlink" Target="mailto:tristan.harmel@magellium.fr" TargetMode="External"/><Relationship Id="rId4" Type="http://schemas.openxmlformats.org/officeDocument/2006/relationships/image" Target="../media/image170.gif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41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39.png"/><Relationship Id="rId4" Type="http://schemas.openxmlformats.org/officeDocument/2006/relationships/image" Target="../media/image140.png"/><Relationship Id="rId5" Type="http://schemas.openxmlformats.org/officeDocument/2006/relationships/image" Target="../media/image152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51.png"/><Relationship Id="rId4" Type="http://schemas.openxmlformats.org/officeDocument/2006/relationships/image" Target="../media/image155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147.png"/><Relationship Id="rId4" Type="http://schemas.openxmlformats.org/officeDocument/2006/relationships/image" Target="../media/image142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143.png"/><Relationship Id="rId4" Type="http://schemas.openxmlformats.org/officeDocument/2006/relationships/image" Target="../media/image146.png"/><Relationship Id="rId5" Type="http://schemas.openxmlformats.org/officeDocument/2006/relationships/image" Target="../media/image150.png"/><Relationship Id="rId6" Type="http://schemas.openxmlformats.org/officeDocument/2006/relationships/image" Target="../media/image154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144.png"/><Relationship Id="rId4" Type="http://schemas.openxmlformats.org/officeDocument/2006/relationships/image" Target="../media/image145.png"/><Relationship Id="rId5" Type="http://schemas.openxmlformats.org/officeDocument/2006/relationships/image" Target="../media/image148.png"/><Relationship Id="rId6" Type="http://schemas.openxmlformats.org/officeDocument/2006/relationships/image" Target="../media/image149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153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153.png"/><Relationship Id="rId4" Type="http://schemas.openxmlformats.org/officeDocument/2006/relationships/image" Target="../media/image157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159.png"/><Relationship Id="rId4" Type="http://schemas.openxmlformats.org/officeDocument/2006/relationships/image" Target="../media/image158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162.png"/><Relationship Id="rId4" Type="http://schemas.openxmlformats.org/officeDocument/2006/relationships/image" Target="../media/image163.pn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160.png"/><Relationship Id="rId4" Type="http://schemas.openxmlformats.org/officeDocument/2006/relationships/image" Target="../media/image165.png"/><Relationship Id="rId5" Type="http://schemas.openxmlformats.org/officeDocument/2006/relationships/image" Target="../media/image167.png"/><Relationship Id="rId6" Type="http://schemas.openxmlformats.org/officeDocument/2006/relationships/image" Target="../media/image161.png"/><Relationship Id="rId7" Type="http://schemas.openxmlformats.org/officeDocument/2006/relationships/image" Target="../media/image168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69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166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166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16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46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46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334" name="Google Shape;334;p46"/>
          <p:cNvSpPr txBox="1"/>
          <p:nvPr>
            <p:ph idx="4294967295" type="ctrTitle"/>
          </p:nvPr>
        </p:nvSpPr>
        <p:spPr>
          <a:xfrm>
            <a:off x="131250" y="596992"/>
            <a:ext cx="8928000" cy="298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fr-FR" sz="1979">
                <a:latin typeface="Century Gothic"/>
                <a:ea typeface="Century Gothic"/>
                <a:cs typeface="Century Gothic"/>
                <a:sym typeface="Century Gothic"/>
              </a:rPr>
              <a:t>The PHY2FLEX project: PHYsiology and species mapping of global water PHYtoplankton from FLEX-Sentinel 3 synergy</a:t>
            </a:r>
            <a:endParaRPr b="1" sz="1979"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fr-FR" sz="1979">
                <a:latin typeface="Century Gothic"/>
                <a:ea typeface="Century Gothic"/>
                <a:cs typeface="Century Gothic"/>
                <a:sym typeface="Century Gothic"/>
              </a:rPr>
              <a:t>Focus on the top-of-atmosphere hyperspectral signature including the sun-induced fluorescence </a:t>
            </a:r>
            <a:endParaRPr sz="1800">
              <a:solidFill>
                <a:srgbClr val="222222"/>
              </a:solidFill>
              <a:highlight>
                <a:srgbClr val="FFFFFF"/>
              </a:highlight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fr-FR" sz="1300" u="sng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Tristan Harmel</a:t>
            </a:r>
            <a:r>
              <a:rPr baseline="30000" lang="fr-FR" sz="121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Soham Mukherjee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Martin Hieronymi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Rüdiger Röttgers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Claudia Giardino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Mariano Bresciani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Lodovica Panizza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Vittorio Brando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Sabine Marty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r>
              <a:rPr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, Marco Celesti</a:t>
            </a:r>
            <a:r>
              <a:rPr baseline="30000" lang="fr-FR" sz="13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990"/>
              <a:buNone/>
            </a:pPr>
            <a:r>
              <a:rPr lang="fr-FR" sz="1100">
                <a:solidFill>
                  <a:srgbClr val="222222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</a:rPr>
              <a:t>contact: </a:t>
            </a:r>
            <a:r>
              <a:rPr lang="fr-FR" sz="1100" u="sng">
                <a:solidFill>
                  <a:schemeClr val="hlink"/>
                </a:solidFill>
                <a:highlight>
                  <a:srgbClr val="FFFFFF"/>
                </a:highlight>
                <a:latin typeface="Century Gothic"/>
                <a:ea typeface="Century Gothic"/>
                <a:cs typeface="Century Gothic"/>
                <a:sym typeface="Century Gothic"/>
                <a:hlinkClick r:id="rId3"/>
              </a:rPr>
              <a:t>tristan.harmel@magellium.fr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990"/>
              <a:buNone/>
            </a:pP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1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Earth Observation Unit, Magellium, France; </a:t>
            </a: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2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Department of Optical Oceanography, Helmholtz-Zentrum Hereon, Geesthacht, Germany</a:t>
            </a:r>
            <a:b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3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Institute for Electromagnetic Sensing of the Environment, CNR, Milano, Italy; </a:t>
            </a: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4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Institute of Marine Sciences, CNR, Rome, Italy; </a:t>
            </a: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5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Department of Oceanography, NIVA, Oslo, Norway; </a:t>
            </a:r>
            <a:r>
              <a:rPr baseline="30000" i="1" lang="fr-FR" sz="1000">
                <a:latin typeface="Century Gothic"/>
                <a:ea typeface="Century Gothic"/>
                <a:cs typeface="Century Gothic"/>
                <a:sym typeface="Century Gothic"/>
              </a:rPr>
              <a:t>6 </a:t>
            </a:r>
            <a:r>
              <a:rPr i="1" lang="fr-FR" sz="1000">
                <a:latin typeface="Century Gothic"/>
                <a:ea typeface="Century Gothic"/>
                <a:cs typeface="Century Gothic"/>
                <a:sym typeface="Century Gothic"/>
              </a:rPr>
              <a:t>European Space Agency, ESA-ESTEC, the Netherlands</a:t>
            </a:r>
            <a:endParaRPr i="1" sz="2620">
              <a:solidFill>
                <a:srgbClr val="0D555C"/>
              </a:solidFill>
            </a:endParaRPr>
          </a:p>
        </p:txBody>
      </p:sp>
      <p:pic>
        <p:nvPicPr>
          <p:cNvPr id="335" name="Google Shape;335;p46" title="Logo-PHY2FLEX.png"/>
          <p:cNvPicPr preferRelativeResize="0"/>
          <p:nvPr/>
        </p:nvPicPr>
        <p:blipFill rotWithShape="1">
          <a:blip r:embed="rId4">
            <a:alphaModFix/>
          </a:blip>
          <a:srcRect b="0" l="-10" r="10" t="0"/>
          <a:stretch/>
        </p:blipFill>
        <p:spPr>
          <a:xfrm>
            <a:off x="69325" y="3635525"/>
            <a:ext cx="7075799" cy="117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Google Shape;336;p4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288675" y="3869590"/>
            <a:ext cx="1770399" cy="70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7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Project Overview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343" name="Google Shape;343;p47"/>
          <p:cNvSpPr/>
          <p:nvPr/>
        </p:nvSpPr>
        <p:spPr>
          <a:xfrm>
            <a:off x="303906" y="2101264"/>
            <a:ext cx="83439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4" name="Google Shape;344;p47"/>
          <p:cNvSpPr/>
          <p:nvPr/>
        </p:nvSpPr>
        <p:spPr>
          <a:xfrm>
            <a:off x="303906" y="1793487"/>
            <a:ext cx="27816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5" name="Google Shape;345;p47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descr="phyto_soupe.jpg" id="346" name="Google Shape;346;p4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5400000">
            <a:off x="5930664" y="1723047"/>
            <a:ext cx="4088830" cy="1999612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7825" y="1201781"/>
            <a:ext cx="6272306" cy="3520332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47"/>
          <p:cNvSpPr txBox="1"/>
          <p:nvPr/>
        </p:nvSpPr>
        <p:spPr>
          <a:xfrm>
            <a:off x="225281" y="730219"/>
            <a:ext cx="6465000" cy="3729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800">
                <a:latin typeface="Roboto"/>
                <a:ea typeface="Roboto"/>
                <a:cs typeface="Roboto"/>
                <a:sym typeface="Roboto"/>
              </a:rPr>
              <a:t>Phytoplankton - from diversity to primary production</a:t>
            </a:r>
            <a:endParaRPr b="1" sz="18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48"/>
          <p:cNvSpPr txBox="1"/>
          <p:nvPr>
            <p:ph type="title"/>
          </p:nvPr>
        </p:nvSpPr>
        <p:spPr>
          <a:xfrm>
            <a:off x="25950" y="35025"/>
            <a:ext cx="9076800" cy="50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400">
                <a:latin typeface="Comfortaa"/>
                <a:ea typeface="Comfortaa"/>
                <a:cs typeface="Comfortaa"/>
                <a:sym typeface="Comfortaa"/>
              </a:rPr>
              <a:t>Passive optical remote sensing of the aquatic environment</a:t>
            </a:r>
            <a:endParaRPr b="1" sz="2400"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354" name="Google Shape;354;p48" title="2007_001_AR_EN-ezgif.com-video-to-gif-converter.gif"/>
          <p:cNvPicPr preferRelativeResize="0"/>
          <p:nvPr/>
        </p:nvPicPr>
        <p:blipFill rotWithShape="1">
          <a:blip r:embed="rId3">
            <a:alphaModFix/>
          </a:blip>
          <a:srcRect b="0" l="1606" r="5569" t="0"/>
          <a:stretch/>
        </p:blipFill>
        <p:spPr>
          <a:xfrm>
            <a:off x="1003250" y="661763"/>
            <a:ext cx="2832275" cy="17163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3600000" dist="38100">
              <a:srgbClr val="000000">
                <a:alpha val="50000"/>
              </a:srgbClr>
            </a:outerShdw>
          </a:effectLst>
        </p:spPr>
      </p:pic>
      <p:pic>
        <p:nvPicPr>
          <p:cNvPr id="355" name="Google Shape;355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20725" y="607725"/>
            <a:ext cx="3359910" cy="18857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3600000" dist="38100">
              <a:srgbClr val="000000">
                <a:alpha val="50000"/>
              </a:srgbClr>
            </a:outerShdw>
          </a:effectLst>
        </p:spPr>
      </p:pic>
      <p:pic>
        <p:nvPicPr>
          <p:cNvPr id="356" name="Google Shape;356;p48"/>
          <p:cNvPicPr preferRelativeResize="0"/>
          <p:nvPr/>
        </p:nvPicPr>
        <p:blipFill rotWithShape="1">
          <a:blip r:embed="rId5">
            <a:alphaModFix/>
          </a:blip>
          <a:srcRect b="3773" l="57259" r="1273" t="3976"/>
          <a:stretch/>
        </p:blipFill>
        <p:spPr>
          <a:xfrm>
            <a:off x="6126025" y="2801750"/>
            <a:ext cx="1550900" cy="1424975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3600000" dist="38100">
              <a:srgbClr val="000000">
                <a:alpha val="50000"/>
              </a:srgbClr>
            </a:outerShdw>
          </a:effectLst>
        </p:spPr>
      </p:pic>
      <p:pic>
        <p:nvPicPr>
          <p:cNvPr id="357" name="Google Shape;357;p48"/>
          <p:cNvPicPr preferRelativeResize="0"/>
          <p:nvPr/>
        </p:nvPicPr>
        <p:blipFill rotWithShape="1">
          <a:blip r:embed="rId6">
            <a:alphaModFix/>
          </a:blip>
          <a:srcRect b="4420" l="62443" r="1326" t="15220"/>
          <a:stretch/>
        </p:blipFill>
        <p:spPr>
          <a:xfrm>
            <a:off x="7348125" y="3123375"/>
            <a:ext cx="1598399" cy="1464242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3600000" dist="38100">
              <a:srgbClr val="000000">
                <a:alpha val="50000"/>
              </a:srgbClr>
            </a:outerShdw>
          </a:effectLst>
        </p:spPr>
      </p:pic>
      <p:pic>
        <p:nvPicPr>
          <p:cNvPr id="358" name="Google Shape;358;p4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2592764" y="2755216"/>
            <a:ext cx="1201716" cy="124150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28575">
              <a:srgbClr val="000000">
                <a:alpha val="50000"/>
              </a:srgbClr>
            </a:outerShdw>
          </a:effectLst>
        </p:spPr>
      </p:pic>
      <p:pic>
        <p:nvPicPr>
          <p:cNvPr id="359" name="Google Shape;359;p4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3757213" y="3170013"/>
            <a:ext cx="1200003" cy="124150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28575">
              <a:srgbClr val="000000">
                <a:alpha val="50000"/>
              </a:srgbClr>
            </a:outerShdw>
          </a:effectLst>
        </p:spPr>
      </p:pic>
      <p:pic>
        <p:nvPicPr>
          <p:cNvPr id="360" name="Google Shape;360;p4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4996176" y="3809102"/>
            <a:ext cx="1170004" cy="124150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28575">
              <a:srgbClr val="000000">
                <a:alpha val="50000"/>
              </a:srgbClr>
            </a:outerShdw>
          </a:effectLst>
        </p:spPr>
      </p:pic>
      <p:sp>
        <p:nvSpPr>
          <p:cNvPr id="361" name="Google Shape;361;p48"/>
          <p:cNvSpPr txBox="1"/>
          <p:nvPr/>
        </p:nvSpPr>
        <p:spPr>
          <a:xfrm rot="2406224">
            <a:off x="3597523" y="3732884"/>
            <a:ext cx="1225291" cy="45732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rgbClr val="000000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Suspended sediment</a:t>
            </a:r>
            <a:endParaRPr sz="1100">
              <a:solidFill>
                <a:srgbClr val="000000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</p:txBody>
      </p:sp>
      <p:sp>
        <p:nvSpPr>
          <p:cNvPr id="362" name="Google Shape;362;p48"/>
          <p:cNvSpPr txBox="1"/>
          <p:nvPr/>
        </p:nvSpPr>
        <p:spPr>
          <a:xfrm rot="2543386">
            <a:off x="4707244" y="4343822"/>
            <a:ext cx="1294925" cy="27860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rgbClr val="000000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Transparency</a:t>
            </a:r>
            <a:endParaRPr sz="1100">
              <a:solidFill>
                <a:srgbClr val="000000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</p:txBody>
      </p:sp>
      <p:sp>
        <p:nvSpPr>
          <p:cNvPr id="363" name="Google Shape;363;p48"/>
          <p:cNvSpPr txBox="1"/>
          <p:nvPr/>
        </p:nvSpPr>
        <p:spPr>
          <a:xfrm rot="2500222">
            <a:off x="2392271" y="3239955"/>
            <a:ext cx="1201635" cy="4254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rgbClr val="000000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Chlorophyll-a</a:t>
            </a:r>
            <a:endParaRPr sz="1100">
              <a:solidFill>
                <a:srgbClr val="000000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</p:txBody>
      </p:sp>
      <p:pic>
        <p:nvPicPr>
          <p:cNvPr id="364" name="Google Shape;364;p4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169993" y="2755229"/>
            <a:ext cx="2161772" cy="216177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4140000" dist="28575">
              <a:srgbClr val="000000">
                <a:alpha val="50000"/>
              </a:srgbClr>
            </a:outerShdw>
          </a:effectLst>
        </p:spPr>
      </p:pic>
      <p:sp>
        <p:nvSpPr>
          <p:cNvPr id="365" name="Google Shape;365;p48"/>
          <p:cNvSpPr txBox="1"/>
          <p:nvPr/>
        </p:nvSpPr>
        <p:spPr>
          <a:xfrm>
            <a:off x="61100" y="2650450"/>
            <a:ext cx="1598400" cy="309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 u="sng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water quality</a:t>
            </a:r>
            <a:endParaRPr sz="1500" u="sng"/>
          </a:p>
        </p:txBody>
      </p:sp>
      <p:sp>
        <p:nvSpPr>
          <p:cNvPr id="366" name="Google Shape;366;p48"/>
          <p:cNvSpPr/>
          <p:nvPr/>
        </p:nvSpPr>
        <p:spPr>
          <a:xfrm>
            <a:off x="1399437" y="3915619"/>
            <a:ext cx="448800" cy="622200"/>
          </a:xfrm>
          <a:prstGeom prst="rect">
            <a:avLst/>
          </a:prstGeom>
          <a:noFill/>
          <a:ln cap="flat" cmpd="sng" w="28575">
            <a:solidFill>
              <a:srgbClr val="CC0000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67" name="Google Shape;367;p48"/>
          <p:cNvCxnSpPr>
            <a:stCxn id="366" idx="3"/>
          </p:cNvCxnSpPr>
          <p:nvPr/>
        </p:nvCxnSpPr>
        <p:spPr>
          <a:xfrm flipH="1" rot="10800000">
            <a:off x="1848237" y="3917119"/>
            <a:ext cx="990900" cy="309600"/>
          </a:xfrm>
          <a:prstGeom prst="curvedConnector3">
            <a:avLst>
              <a:gd fmla="val 50000" name="adj1"/>
            </a:avLst>
          </a:prstGeom>
          <a:noFill/>
          <a:ln cap="flat" cmpd="sng" w="28575">
            <a:solidFill>
              <a:srgbClr val="CC0000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368" name="Google Shape;368;p48"/>
          <p:cNvSpPr txBox="1"/>
          <p:nvPr/>
        </p:nvSpPr>
        <p:spPr>
          <a:xfrm>
            <a:off x="706300" y="543750"/>
            <a:ext cx="1144200" cy="3459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 u="sng">
                <a:latin typeface="Comfortaa"/>
                <a:ea typeface="Comfortaa"/>
                <a:cs typeface="Comfortaa"/>
                <a:sym typeface="Comfortaa"/>
              </a:rPr>
              <a:t>aerosols</a:t>
            </a:r>
            <a:endParaRPr sz="1500" u="sng"/>
          </a:p>
        </p:txBody>
      </p:sp>
      <p:sp>
        <p:nvSpPr>
          <p:cNvPr id="369" name="Google Shape;369;p48"/>
          <p:cNvSpPr txBox="1"/>
          <p:nvPr/>
        </p:nvSpPr>
        <p:spPr>
          <a:xfrm>
            <a:off x="4756925" y="543750"/>
            <a:ext cx="2354400" cy="309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 u="sng">
                <a:latin typeface="Comfortaa"/>
                <a:ea typeface="Comfortaa"/>
                <a:cs typeface="Comfortaa"/>
                <a:sym typeface="Comfortaa"/>
              </a:rPr>
              <a:t>primary production</a:t>
            </a:r>
            <a:endParaRPr sz="1500" u="sng"/>
          </a:p>
        </p:txBody>
      </p:sp>
      <p:sp>
        <p:nvSpPr>
          <p:cNvPr id="370" name="Google Shape;370;p48"/>
          <p:cNvSpPr txBox="1"/>
          <p:nvPr/>
        </p:nvSpPr>
        <p:spPr>
          <a:xfrm>
            <a:off x="5887575" y="2650450"/>
            <a:ext cx="1741800" cy="309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 u="sng">
                <a:latin typeface="Comfortaa"/>
                <a:ea typeface="Comfortaa"/>
                <a:cs typeface="Comfortaa"/>
                <a:sym typeface="Comfortaa"/>
              </a:rPr>
              <a:t>harmful algae</a:t>
            </a:r>
            <a:endParaRPr sz="1500" u="sng"/>
          </a:p>
        </p:txBody>
      </p:sp>
      <p:sp>
        <p:nvSpPr>
          <p:cNvPr id="371" name="Google Shape;371;p48"/>
          <p:cNvSpPr txBox="1"/>
          <p:nvPr/>
        </p:nvSpPr>
        <p:spPr>
          <a:xfrm>
            <a:off x="6759650" y="4676575"/>
            <a:ext cx="2354400" cy="34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3900" u="sng"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rPr>
              <a:t>etc.</a:t>
            </a:r>
            <a:endParaRPr sz="3900" u="sng">
              <a:solidFill>
                <a:schemeClr val="dk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372" name="Google Shape;372;p48"/>
          <p:cNvSpPr txBox="1"/>
          <p:nvPr/>
        </p:nvSpPr>
        <p:spPr>
          <a:xfrm>
            <a:off x="86950" y="4842450"/>
            <a:ext cx="51258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000">
                <a:solidFill>
                  <a:srgbClr val="666666"/>
                </a:solidFill>
              </a:rPr>
              <a:t>© contains modified Copernicus Sentinel data, processed by ESA</a:t>
            </a:r>
            <a:endParaRPr i="1" sz="1000">
              <a:solidFill>
                <a:srgbClr val="666666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49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379" name="Google Shape;379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3727" y="983307"/>
            <a:ext cx="4889453" cy="3852991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49"/>
          <p:cNvSpPr/>
          <p:nvPr/>
        </p:nvSpPr>
        <p:spPr>
          <a:xfrm>
            <a:off x="2161106" y="1020656"/>
            <a:ext cx="1513800" cy="1049700"/>
          </a:xfrm>
          <a:prstGeom prst="ellipse">
            <a:avLst/>
          </a:prstGeom>
          <a:noFill/>
          <a:ln cap="flat" cmpd="sng" w="214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381" name="Google Shape;381;p49"/>
          <p:cNvSpPr/>
          <p:nvPr/>
        </p:nvSpPr>
        <p:spPr>
          <a:xfrm>
            <a:off x="1731131" y="1560881"/>
            <a:ext cx="498600" cy="509400"/>
          </a:xfrm>
          <a:prstGeom prst="ellipse">
            <a:avLst/>
          </a:prstGeom>
          <a:noFill/>
          <a:ln cap="flat" cmpd="sng" w="214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cxnSp>
        <p:nvCxnSpPr>
          <p:cNvPr id="382" name="Google Shape;382;p49"/>
          <p:cNvCxnSpPr>
            <a:stCxn id="380" idx="6"/>
          </p:cNvCxnSpPr>
          <p:nvPr/>
        </p:nvCxnSpPr>
        <p:spPr>
          <a:xfrm flipH="1" rot="10800000">
            <a:off x="3674906" y="1335506"/>
            <a:ext cx="2079600" cy="210000"/>
          </a:xfrm>
          <a:prstGeom prst="straightConnector1">
            <a:avLst/>
          </a:prstGeom>
          <a:noFill/>
          <a:ln cap="flat" cmpd="sng" w="21425">
            <a:solidFill>
              <a:schemeClr val="accent6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383" name="Google Shape;383;p49"/>
          <p:cNvCxnSpPr>
            <a:stCxn id="381" idx="5"/>
          </p:cNvCxnSpPr>
          <p:nvPr/>
        </p:nvCxnSpPr>
        <p:spPr>
          <a:xfrm>
            <a:off x="2156713" y="1995681"/>
            <a:ext cx="3627300" cy="1830900"/>
          </a:xfrm>
          <a:prstGeom prst="straightConnector1">
            <a:avLst/>
          </a:prstGeom>
          <a:noFill/>
          <a:ln cap="flat" cmpd="sng" w="21425">
            <a:solidFill>
              <a:srgbClr val="FF0000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384" name="Google Shape;384;p49"/>
          <p:cNvSpPr txBox="1"/>
          <p:nvPr/>
        </p:nvSpPr>
        <p:spPr>
          <a:xfrm>
            <a:off x="5713725" y="1111931"/>
            <a:ext cx="3240600" cy="10497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FLEX: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FLORIS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 u="sng"/>
              <a:t>higher spectral resolution</a:t>
            </a:r>
            <a:endParaRPr sz="1800" u="sng"/>
          </a:p>
        </p:txBody>
      </p:sp>
      <p:sp>
        <p:nvSpPr>
          <p:cNvPr id="385" name="Google Shape;385;p49"/>
          <p:cNvSpPr txBox="1"/>
          <p:nvPr/>
        </p:nvSpPr>
        <p:spPr>
          <a:xfrm>
            <a:off x="5762025" y="3588900"/>
            <a:ext cx="3381900" cy="12474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Sentinel-3: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OLCI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SLSTR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 u="sng"/>
              <a:t>wider spectrum</a:t>
            </a:r>
            <a:endParaRPr sz="1800" u="sng"/>
          </a:p>
        </p:txBody>
      </p:sp>
      <p:sp>
        <p:nvSpPr>
          <p:cNvPr id="386" name="Google Shape;386;p49"/>
          <p:cNvSpPr txBox="1"/>
          <p:nvPr/>
        </p:nvSpPr>
        <p:spPr>
          <a:xfrm>
            <a:off x="6534769" y="2335931"/>
            <a:ext cx="1157100" cy="93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700"/>
              <a:t>Same spatial resolution</a:t>
            </a:r>
            <a:endParaRPr sz="1700"/>
          </a:p>
        </p:txBody>
      </p:sp>
      <p:sp>
        <p:nvSpPr>
          <p:cNvPr id="387" name="Google Shape;387;p49"/>
          <p:cNvSpPr/>
          <p:nvPr/>
        </p:nvSpPr>
        <p:spPr>
          <a:xfrm rot="5400000">
            <a:off x="5788069" y="2423456"/>
            <a:ext cx="747600" cy="755700"/>
          </a:xfrm>
          <a:prstGeom prst="chevron">
            <a:avLst>
              <a:gd fmla="val 21090" name="adj"/>
            </a:avLst>
          </a:prstGeom>
          <a:gradFill>
            <a:gsLst>
              <a:gs pos="0">
                <a:srgbClr val="FFFF00">
                  <a:alpha val="61820"/>
                </a:srgbClr>
              </a:gs>
              <a:gs pos="25000">
                <a:srgbClr val="FF00FF">
                  <a:alpha val="61820"/>
                </a:srgbClr>
              </a:gs>
              <a:gs pos="49000">
                <a:srgbClr val="9900FF">
                  <a:alpha val="61820"/>
                </a:srgbClr>
              </a:gs>
              <a:gs pos="67000">
                <a:srgbClr val="434343">
                  <a:alpha val="61820"/>
                </a:srgbClr>
              </a:gs>
              <a:gs pos="74000">
                <a:srgbClr val="00FF00">
                  <a:alpha val="61820"/>
                </a:srgbClr>
              </a:gs>
              <a:gs pos="81000">
                <a:schemeClr val="accent2">
                  <a:alpha val="61820"/>
                </a:schemeClr>
              </a:gs>
              <a:gs pos="100000">
                <a:srgbClr val="FF9900">
                  <a:alpha val="61820"/>
                </a:srgbClr>
              </a:gs>
            </a:gsLst>
            <a:lin ang="0" scaled="0"/>
          </a:gradFill>
          <a:ln cap="flat" cmpd="sng" w="71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388" name="Google Shape;388;p49"/>
          <p:cNvSpPr/>
          <p:nvPr/>
        </p:nvSpPr>
        <p:spPr>
          <a:xfrm rot="-5400000">
            <a:off x="7694644" y="2389294"/>
            <a:ext cx="776100" cy="781500"/>
          </a:xfrm>
          <a:prstGeom prst="chevron">
            <a:avLst>
              <a:gd fmla="val 24012" name="adj"/>
            </a:avLst>
          </a:prstGeom>
          <a:gradFill>
            <a:gsLst>
              <a:gs pos="0">
                <a:srgbClr val="0B5394">
                  <a:alpha val="61820"/>
                </a:srgbClr>
              </a:gs>
              <a:gs pos="17000">
                <a:srgbClr val="5B9BD5">
                  <a:alpha val="61820"/>
                </a:srgbClr>
              </a:gs>
              <a:gs pos="40000">
                <a:schemeClr val="accent6">
                  <a:alpha val="61820"/>
                </a:schemeClr>
              </a:gs>
              <a:gs pos="64000">
                <a:srgbClr val="FFC000">
                  <a:alpha val="61820"/>
                </a:srgbClr>
              </a:gs>
              <a:gs pos="100000">
                <a:srgbClr val="CC0000">
                  <a:alpha val="61820"/>
                </a:srgbClr>
              </a:gs>
            </a:gsLst>
            <a:lin ang="0" scaled="0"/>
          </a:gradFill>
          <a:ln cap="flat" cmpd="sng" w="71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389" name="Google Shape;389;p49"/>
          <p:cNvSpPr txBox="1"/>
          <p:nvPr/>
        </p:nvSpPr>
        <p:spPr>
          <a:xfrm>
            <a:off x="1337606" y="539006"/>
            <a:ext cx="6388800" cy="36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2300">
                <a:latin typeface="Comfortaa"/>
                <a:ea typeface="Comfortaa"/>
                <a:cs typeface="Comfortaa"/>
                <a:sym typeface="Comfortaa"/>
              </a:rPr>
              <a:t>Synergistic approach</a:t>
            </a:r>
            <a:endParaRPr sz="23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0"/>
          <p:cNvSpPr/>
          <p:nvPr/>
        </p:nvSpPr>
        <p:spPr>
          <a:xfrm>
            <a:off x="303906" y="2101264"/>
            <a:ext cx="83439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6" name="Google Shape;396;p50"/>
          <p:cNvSpPr/>
          <p:nvPr/>
        </p:nvSpPr>
        <p:spPr>
          <a:xfrm>
            <a:off x="303906" y="1793487"/>
            <a:ext cx="27816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7" name="Google Shape;397;p50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grpSp>
        <p:nvGrpSpPr>
          <p:cNvPr id="398" name="Google Shape;398;p50"/>
          <p:cNvGrpSpPr/>
          <p:nvPr/>
        </p:nvGrpSpPr>
        <p:grpSpPr>
          <a:xfrm>
            <a:off x="2020388" y="518726"/>
            <a:ext cx="7075338" cy="2813649"/>
            <a:chOff x="2465250" y="920235"/>
            <a:chExt cx="9433784" cy="3751531"/>
          </a:xfrm>
        </p:grpSpPr>
        <p:pic>
          <p:nvPicPr>
            <p:cNvPr id="399" name="Google Shape;399;p5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465250" y="920235"/>
              <a:ext cx="9433738" cy="334111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00" name="Google Shape;400;p50"/>
            <p:cNvSpPr txBox="1"/>
            <p:nvPr/>
          </p:nvSpPr>
          <p:spPr>
            <a:xfrm>
              <a:off x="5568434" y="4261367"/>
              <a:ext cx="63306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FR" sz="1100">
                  <a:solidFill>
                    <a:srgbClr val="666666"/>
                  </a:solidFill>
                </a:rPr>
                <a:t>(Illustration by Natalie Renier, © Woods Hole Oceanographic Institution)</a:t>
              </a:r>
              <a:endParaRPr sz="1100">
                <a:solidFill>
                  <a:srgbClr val="666666"/>
                </a:solidFill>
              </a:endParaRPr>
            </a:p>
          </p:txBody>
        </p:sp>
      </p:grpSp>
      <p:grpSp>
        <p:nvGrpSpPr>
          <p:cNvPr id="401" name="Google Shape;401;p50"/>
          <p:cNvGrpSpPr/>
          <p:nvPr/>
        </p:nvGrpSpPr>
        <p:grpSpPr>
          <a:xfrm>
            <a:off x="186975" y="1706269"/>
            <a:ext cx="3843844" cy="3295744"/>
            <a:chOff x="249300" y="2275025"/>
            <a:chExt cx="5125125" cy="4394325"/>
          </a:xfrm>
        </p:grpSpPr>
        <p:pic>
          <p:nvPicPr>
            <p:cNvPr id="402" name="Google Shape;402;p50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53600" y="4131550"/>
              <a:ext cx="3152775" cy="2524125"/>
            </a:xfrm>
            <a:prstGeom prst="rect">
              <a:avLst/>
            </a:prstGeom>
            <a:noFill/>
            <a:ln cap="flat" cmpd="sng" w="143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</p:pic>
        <p:cxnSp>
          <p:nvCxnSpPr>
            <p:cNvPr id="403" name="Google Shape;403;p50"/>
            <p:cNvCxnSpPr/>
            <p:nvPr/>
          </p:nvCxnSpPr>
          <p:spPr>
            <a:xfrm flipH="1">
              <a:off x="249300" y="2275025"/>
              <a:ext cx="5110500" cy="1857000"/>
            </a:xfrm>
            <a:prstGeom prst="straightConnector1">
              <a:avLst/>
            </a:prstGeom>
            <a:noFill/>
            <a:ln cap="flat" cmpd="sng" w="14300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404" name="Google Shape;404;p50"/>
            <p:cNvCxnSpPr/>
            <p:nvPr/>
          </p:nvCxnSpPr>
          <p:spPr>
            <a:xfrm flipH="1">
              <a:off x="3414700" y="2275025"/>
              <a:ext cx="1952400" cy="1842300"/>
            </a:xfrm>
            <a:prstGeom prst="straightConnector1">
              <a:avLst/>
            </a:prstGeom>
            <a:noFill/>
            <a:ln cap="flat" cmpd="sng" w="14300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405" name="Google Shape;405;p50"/>
            <p:cNvCxnSpPr/>
            <p:nvPr/>
          </p:nvCxnSpPr>
          <p:spPr>
            <a:xfrm flipH="1">
              <a:off x="3400125" y="2289650"/>
              <a:ext cx="1974300" cy="4379700"/>
            </a:xfrm>
            <a:prstGeom prst="straightConnector1">
              <a:avLst/>
            </a:prstGeom>
            <a:noFill/>
            <a:ln cap="flat" cmpd="sng" w="14300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406" name="Google Shape;406;p50"/>
          <p:cNvSpPr txBox="1"/>
          <p:nvPr/>
        </p:nvSpPr>
        <p:spPr>
          <a:xfrm>
            <a:off x="126581" y="867300"/>
            <a:ext cx="1716300" cy="14532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latin typeface="Roboto"/>
                <a:ea typeface="Roboto"/>
                <a:cs typeface="Roboto"/>
                <a:sym typeface="Roboto"/>
              </a:rPr>
              <a:t>Fundamental impact on climate and ocean biodiversity…</a:t>
            </a:r>
            <a:endParaRPr b="1" sz="17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7" name="Google Shape;407;p50"/>
          <p:cNvSpPr txBox="1"/>
          <p:nvPr/>
        </p:nvSpPr>
        <p:spPr>
          <a:xfrm>
            <a:off x="3448706" y="3372413"/>
            <a:ext cx="5646900" cy="14532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-203200" lvl="0" marL="203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latin typeface="Roboto"/>
                <a:ea typeface="Roboto"/>
                <a:cs typeface="Roboto"/>
                <a:sym typeface="Roboto"/>
              </a:rPr>
              <a:t>… with highly complex (photosynthesis) light harvesting and energy dissipation depending on species and cells’ photophysiology</a:t>
            </a:r>
            <a:endParaRPr b="1" sz="1700">
              <a:latin typeface="Roboto"/>
              <a:ea typeface="Roboto"/>
              <a:cs typeface="Roboto"/>
              <a:sym typeface="Roboto"/>
            </a:endParaRPr>
          </a:p>
          <a:p>
            <a:pPr indent="-203200" lvl="0" marL="203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800">
              <a:latin typeface="Roboto"/>
              <a:ea typeface="Roboto"/>
              <a:cs typeface="Roboto"/>
              <a:sym typeface="Roboto"/>
            </a:endParaRPr>
          </a:p>
          <a:p>
            <a:pPr indent="-203200" lvl="0" marL="203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latin typeface="Roboto"/>
                <a:ea typeface="Roboto"/>
                <a:cs typeface="Roboto"/>
                <a:sym typeface="Roboto"/>
              </a:rPr>
              <a:t>… inducing a variable fluorescence signal</a:t>
            </a:r>
            <a:endParaRPr b="1" sz="17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51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414" name="Google Shape;414;p51"/>
          <p:cNvSpPr txBox="1"/>
          <p:nvPr/>
        </p:nvSpPr>
        <p:spPr>
          <a:xfrm>
            <a:off x="578681" y="561096"/>
            <a:ext cx="7979100" cy="4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/>
              <a:t>Retrieving fluorescence quantum yield </a:t>
            </a:r>
            <a:r>
              <a:rPr b="1" i="1" lang="fr-FR" sz="1700">
                <a:latin typeface="Times New Roman"/>
                <a:ea typeface="Times New Roman"/>
                <a:cs typeface="Times New Roman"/>
                <a:sym typeface="Times New Roman"/>
              </a:rPr>
              <a:t>Φ</a:t>
            </a:r>
            <a:r>
              <a:rPr b="1" baseline="-25000" i="1" lang="fr-FR" sz="1700">
                <a:latin typeface="Times New Roman"/>
                <a:ea typeface="Times New Roman"/>
                <a:cs typeface="Times New Roman"/>
                <a:sym typeface="Times New Roman"/>
              </a:rPr>
              <a:t>c</a:t>
            </a:r>
            <a:endParaRPr b="1" baseline="-25000" i="1" sz="17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5" name="Google Shape;415;p51"/>
          <p:cNvSpPr txBox="1"/>
          <p:nvPr/>
        </p:nvSpPr>
        <p:spPr>
          <a:xfrm>
            <a:off x="150206" y="4164713"/>
            <a:ext cx="2103900" cy="4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100"/>
              <a:t>(plots from Ocean Optics web-book, Mobley et al.)</a:t>
            </a:r>
            <a:endParaRPr i="1" sz="1100"/>
          </a:p>
        </p:txBody>
      </p:sp>
      <p:pic>
        <p:nvPicPr>
          <p:cNvPr id="416" name="Google Shape;416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2388" y="1128956"/>
            <a:ext cx="4644750" cy="3129731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51"/>
          <p:cNvSpPr txBox="1"/>
          <p:nvPr/>
        </p:nvSpPr>
        <p:spPr>
          <a:xfrm>
            <a:off x="5178244" y="836813"/>
            <a:ext cx="3754800" cy="27654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FR" sz="1200">
                <a:solidFill>
                  <a:schemeClr val="dk1"/>
                </a:solidFill>
              </a:rPr>
              <a:t>Quantum yield of photosynthesis (ϕ</a:t>
            </a:r>
            <a:r>
              <a:rPr baseline="-25000" lang="fr-FR" sz="1200">
                <a:solidFill>
                  <a:schemeClr val="dk1"/>
                </a:solidFill>
              </a:rPr>
              <a:t>c</a:t>
            </a:r>
            <a:r>
              <a:rPr lang="fr-FR" sz="1200">
                <a:solidFill>
                  <a:schemeClr val="dk1"/>
                </a:solidFill>
              </a:rPr>
              <a:t>) </a:t>
            </a:r>
            <a:r>
              <a:rPr b="1" lang="fr-FR" sz="1200">
                <a:solidFill>
                  <a:schemeClr val="dk1"/>
                </a:solidFill>
              </a:rPr>
              <a:t>expresses the efficiency of phytoplankton carbon fixation given certain amount of absorbed light</a:t>
            </a:r>
            <a:r>
              <a:rPr lang="fr-FR" sz="1200">
                <a:solidFill>
                  <a:schemeClr val="dk1"/>
                </a:solidFill>
              </a:rPr>
              <a:t>.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FR" sz="1200">
                <a:solidFill>
                  <a:schemeClr val="dk1"/>
                </a:solidFill>
              </a:rPr>
              <a:t>This photophysiological parameter is key to obtaining reliable estimates of </a:t>
            </a:r>
            <a:r>
              <a:rPr b="1" lang="fr-FR" sz="1400">
                <a:solidFill>
                  <a:schemeClr val="dk1"/>
                </a:solidFill>
              </a:rPr>
              <a:t>primary production</a:t>
            </a:r>
            <a:r>
              <a:rPr lang="fr-FR" sz="1400">
                <a:solidFill>
                  <a:schemeClr val="dk1"/>
                </a:solidFill>
              </a:rPr>
              <a:t> (PP)</a:t>
            </a:r>
            <a:r>
              <a:rPr lang="fr-FR" sz="1200">
                <a:solidFill>
                  <a:schemeClr val="dk1"/>
                </a:solidFill>
              </a:rPr>
              <a:t> in the ocean based on remote sensing information.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500">
                <a:solidFill>
                  <a:schemeClr val="dk1"/>
                </a:solidFill>
              </a:rPr>
              <a:t>PHY2FLEX will develop forward/inverse model for retrieving </a:t>
            </a:r>
            <a:r>
              <a:rPr b="1" i="1" lang="fr-FR" sz="1500">
                <a:solidFill>
                  <a:schemeClr val="dk1"/>
                </a:solidFill>
              </a:rPr>
              <a:t>ϕ</a:t>
            </a:r>
            <a:r>
              <a:rPr b="1" baseline="-25000" i="1" lang="fr-FR" sz="1500">
                <a:solidFill>
                  <a:schemeClr val="dk1"/>
                </a:solidFill>
              </a:rPr>
              <a:t>c</a:t>
            </a:r>
            <a:r>
              <a:rPr b="1" lang="fr-FR" sz="1500">
                <a:solidFill>
                  <a:schemeClr val="dk1"/>
                </a:solidFill>
              </a:rPr>
              <a:t> along with Chl-a</a:t>
            </a:r>
            <a:r>
              <a:rPr lang="fr-FR" sz="1500">
                <a:solidFill>
                  <a:schemeClr val="dk1"/>
                </a:solidFill>
              </a:rPr>
              <a:t> thanks to synergy between fluorescence retrieval from FLEX and Chl-a related parameter from Sentinel 3</a:t>
            </a:r>
            <a:endParaRPr sz="1500">
              <a:solidFill>
                <a:schemeClr val="dk1"/>
              </a:solidFill>
            </a:endParaRPr>
          </a:p>
        </p:txBody>
      </p:sp>
      <p:pic>
        <p:nvPicPr>
          <p:cNvPr id="418" name="Google Shape;418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39394" y="3515250"/>
            <a:ext cx="2804985" cy="656212"/>
          </a:xfrm>
          <a:prstGeom prst="rect">
            <a:avLst/>
          </a:prstGeom>
          <a:noFill/>
          <a:ln>
            <a:noFill/>
          </a:ln>
        </p:spPr>
      </p:pic>
      <p:sp>
        <p:nvSpPr>
          <p:cNvPr id="419" name="Google Shape;419;p51"/>
          <p:cNvSpPr txBox="1"/>
          <p:nvPr/>
        </p:nvSpPr>
        <p:spPr>
          <a:xfrm>
            <a:off x="5178244" y="4062825"/>
            <a:ext cx="3918900" cy="8157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100"/>
              <a:t>with E for available photon energy (representing photosynthetic available radiation, PAR, 400–700 nm, quanta/m2), a</a:t>
            </a:r>
            <a:r>
              <a:rPr baseline="30000" i="1" lang="fr-FR" sz="1100"/>
              <a:t>⁎</a:t>
            </a:r>
            <a:r>
              <a:rPr baseline="-25000" i="1" lang="fr-FR" sz="1100"/>
              <a:t>ph</a:t>
            </a:r>
            <a:r>
              <a:rPr i="1" lang="fr-FR" sz="1100"/>
              <a:t> the species dependent specific absorption, Chl concentration in chlorophyll-a.</a:t>
            </a:r>
            <a:endParaRPr i="1" sz="11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4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52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PHY2FLEX - </a:t>
            </a: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Worklogic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426" name="Google Shape;426;p52"/>
          <p:cNvSpPr/>
          <p:nvPr/>
        </p:nvSpPr>
        <p:spPr>
          <a:xfrm>
            <a:off x="1618356" y="2079237"/>
            <a:ext cx="27816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7" name="Google Shape;427;p52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cxnSp>
        <p:nvCxnSpPr>
          <p:cNvPr id="428" name="Google Shape;428;p52"/>
          <p:cNvCxnSpPr>
            <a:endCxn id="429" idx="2"/>
          </p:cNvCxnSpPr>
          <p:nvPr/>
        </p:nvCxnSpPr>
        <p:spPr>
          <a:xfrm flipH="1" rot="10800000">
            <a:off x="3035331" y="1974760"/>
            <a:ext cx="478800" cy="120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430" name="Google Shape;430;p52"/>
          <p:cNvSpPr txBox="1"/>
          <p:nvPr/>
        </p:nvSpPr>
        <p:spPr>
          <a:xfrm>
            <a:off x="1824356" y="927281"/>
            <a:ext cx="1640400" cy="34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900">
                <a:solidFill>
                  <a:srgbClr val="666666"/>
                </a:solidFill>
              </a:rPr>
              <a:t>Process review, in situ databases, prioritized areas</a:t>
            </a:r>
            <a:endParaRPr i="1" sz="900">
              <a:solidFill>
                <a:srgbClr val="666666"/>
              </a:solidFill>
            </a:endParaRPr>
          </a:p>
        </p:txBody>
      </p:sp>
      <p:sp>
        <p:nvSpPr>
          <p:cNvPr id="431" name="Google Shape;431;p52"/>
          <p:cNvSpPr txBox="1"/>
          <p:nvPr/>
        </p:nvSpPr>
        <p:spPr>
          <a:xfrm>
            <a:off x="1285875" y="4021631"/>
            <a:ext cx="914100" cy="297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800">
                <a:solidFill>
                  <a:srgbClr val="666666"/>
                </a:solidFill>
              </a:rPr>
              <a:t>Complementary field works</a:t>
            </a:r>
            <a:endParaRPr i="1" sz="800">
              <a:solidFill>
                <a:srgbClr val="666666"/>
              </a:solidFill>
            </a:endParaRPr>
          </a:p>
        </p:txBody>
      </p:sp>
      <p:grpSp>
        <p:nvGrpSpPr>
          <p:cNvPr id="432" name="Google Shape;432;p52"/>
          <p:cNvGrpSpPr/>
          <p:nvPr/>
        </p:nvGrpSpPr>
        <p:grpSpPr>
          <a:xfrm>
            <a:off x="4320291" y="1626260"/>
            <a:ext cx="709559" cy="709600"/>
            <a:chOff x="2662213" y="676344"/>
            <a:chExt cx="3814835" cy="3790597"/>
          </a:xfrm>
        </p:grpSpPr>
        <p:sp>
          <p:nvSpPr>
            <p:cNvPr id="433" name="Google Shape;433;p52"/>
            <p:cNvSpPr/>
            <p:nvPr/>
          </p:nvSpPr>
          <p:spPr>
            <a:xfrm rot="3600185">
              <a:off x="3169983" y="1184511"/>
              <a:ext cx="2774659" cy="2774659"/>
            </a:xfrm>
            <a:prstGeom prst="blockArc">
              <a:avLst>
                <a:gd fmla="val 12622480" name="adj1"/>
                <a:gd fmla="val 19781569" name="adj2"/>
                <a:gd fmla="val 20773" name="adj3"/>
              </a:avLst>
            </a:prstGeom>
            <a:solidFill>
              <a:srgbClr val="155B55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" name="Google Shape;434;p52"/>
            <p:cNvSpPr/>
            <p:nvPr/>
          </p:nvSpPr>
          <p:spPr>
            <a:xfrm rot="10800000">
              <a:off x="3183490" y="1163229"/>
              <a:ext cx="2774700" cy="2774700"/>
            </a:xfrm>
            <a:prstGeom prst="blockArc">
              <a:avLst>
                <a:gd fmla="val 12622480" name="adj1"/>
                <a:gd fmla="val 19662822" name="adj2"/>
                <a:gd fmla="val 20729" name="adj3"/>
              </a:avLst>
            </a:prstGeom>
            <a:solidFill>
              <a:srgbClr val="1D7E75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" name="Google Shape;435;p52"/>
            <p:cNvSpPr/>
            <p:nvPr/>
          </p:nvSpPr>
          <p:spPr>
            <a:xfrm rot="-3600185">
              <a:off x="3194618" y="1184114"/>
              <a:ext cx="2774659" cy="2774659"/>
            </a:xfrm>
            <a:prstGeom prst="blockArc">
              <a:avLst>
                <a:gd fmla="val 12622480" name="adj1"/>
                <a:gd fmla="val 19703271" name="adj2"/>
                <a:gd fmla="val 20851" name="adj3"/>
              </a:avLst>
            </a:prstGeom>
            <a:solidFill>
              <a:srgbClr val="249C91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36" name="Google Shape;436;p52"/>
            <p:cNvGrpSpPr/>
            <p:nvPr/>
          </p:nvGrpSpPr>
          <p:grpSpPr>
            <a:xfrm rot="-7200165">
              <a:off x="3337679" y="2826785"/>
              <a:ext cx="585011" cy="585536"/>
              <a:chOff x="1967628" y="812211"/>
              <a:chExt cx="588000" cy="588000"/>
            </a:xfrm>
          </p:grpSpPr>
          <p:sp>
            <p:nvSpPr>
              <p:cNvPr id="437" name="Google Shape;437;p52"/>
              <p:cNvSpPr/>
              <p:nvPr/>
            </p:nvSpPr>
            <p:spPr>
              <a:xfrm rot="39023">
                <a:off x="1970909" y="815492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249C91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8" name="Google Shape;438;p52"/>
              <p:cNvSpPr/>
              <p:nvPr/>
            </p:nvSpPr>
            <p:spPr>
              <a:xfrm rot="10800000">
                <a:off x="1970875" y="815525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249C91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39" name="Google Shape;439;p52"/>
            <p:cNvGrpSpPr/>
            <p:nvPr/>
          </p:nvGrpSpPr>
          <p:grpSpPr>
            <a:xfrm>
              <a:off x="4264097" y="1180331"/>
              <a:ext cx="585001" cy="585530"/>
              <a:chOff x="1970048" y="811613"/>
              <a:chExt cx="588000" cy="588000"/>
            </a:xfrm>
          </p:grpSpPr>
          <p:sp>
            <p:nvSpPr>
              <p:cNvPr id="440" name="Google Shape;440;p52"/>
              <p:cNvSpPr/>
              <p:nvPr/>
            </p:nvSpPr>
            <p:spPr>
              <a:xfrm rot="39023">
                <a:off x="1973329" y="814894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155B55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1" name="Google Shape;441;p52"/>
              <p:cNvSpPr/>
              <p:nvPr/>
            </p:nvSpPr>
            <p:spPr>
              <a:xfrm rot="10800000">
                <a:off x="1973295" y="814927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155B55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42" name="Google Shape;442;p52"/>
            <p:cNvGrpSpPr/>
            <p:nvPr/>
          </p:nvGrpSpPr>
          <p:grpSpPr>
            <a:xfrm rot="7200165">
              <a:off x="5229930" y="2804716"/>
              <a:ext cx="585011" cy="585536"/>
              <a:chOff x="1977085" y="811649"/>
              <a:chExt cx="588000" cy="588000"/>
            </a:xfrm>
          </p:grpSpPr>
          <p:sp>
            <p:nvSpPr>
              <p:cNvPr id="443" name="Google Shape;443;p52"/>
              <p:cNvSpPr/>
              <p:nvPr/>
            </p:nvSpPr>
            <p:spPr>
              <a:xfrm rot="39023">
                <a:off x="1980366" y="814930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1D7E75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4" name="Google Shape;444;p52"/>
              <p:cNvSpPr/>
              <p:nvPr/>
            </p:nvSpPr>
            <p:spPr>
              <a:xfrm rot="10800000">
                <a:off x="1980332" y="814963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1D7E75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445" name="Google Shape;445;p52"/>
          <p:cNvGrpSpPr/>
          <p:nvPr/>
        </p:nvGrpSpPr>
        <p:grpSpPr>
          <a:xfrm>
            <a:off x="3514131" y="1699812"/>
            <a:ext cx="433358" cy="548468"/>
            <a:chOff x="680375" y="566975"/>
            <a:chExt cx="822000" cy="1394175"/>
          </a:xfrm>
        </p:grpSpPr>
        <p:sp>
          <p:nvSpPr>
            <p:cNvPr id="446" name="Google Shape;446;p52"/>
            <p:cNvSpPr/>
            <p:nvPr/>
          </p:nvSpPr>
          <p:spPr>
            <a:xfrm>
              <a:off x="680375" y="1433750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249C91"/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429" name="Google Shape;429;p52"/>
            <p:cNvSpPr/>
            <p:nvPr/>
          </p:nvSpPr>
          <p:spPr>
            <a:xfrm>
              <a:off x="680375" y="1002175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1D7E75"/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447" name="Google Shape;447;p52"/>
            <p:cNvSpPr/>
            <p:nvPr/>
          </p:nvSpPr>
          <p:spPr>
            <a:xfrm>
              <a:off x="680375" y="566975"/>
              <a:ext cx="822000" cy="527400"/>
            </a:xfrm>
            <a:prstGeom prst="can">
              <a:avLst>
                <a:gd fmla="val 25000" name="adj"/>
              </a:avLst>
            </a:prstGeom>
            <a:gradFill>
              <a:gsLst>
                <a:gs pos="0">
                  <a:srgbClr val="134F5C"/>
                </a:gs>
                <a:gs pos="100000">
                  <a:srgbClr val="203E13"/>
                </a:gs>
              </a:gsLst>
              <a:path path="circle">
                <a:fillToRect b="50%" l="50%" r="50%" t="50%"/>
              </a:path>
              <a:tileRect/>
            </a:gra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</p:grpSp>
      <p:sp>
        <p:nvSpPr>
          <p:cNvPr id="448" name="Google Shape;448;p52"/>
          <p:cNvSpPr txBox="1"/>
          <p:nvPr/>
        </p:nvSpPr>
        <p:spPr>
          <a:xfrm>
            <a:off x="3296194" y="1350394"/>
            <a:ext cx="869100" cy="34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Common database</a:t>
            </a:r>
            <a:endParaRPr sz="900">
              <a:solidFill>
                <a:srgbClr val="595959"/>
              </a:solidFill>
            </a:endParaRPr>
          </a:p>
        </p:txBody>
      </p:sp>
      <p:sp>
        <p:nvSpPr>
          <p:cNvPr id="449" name="Google Shape;449;p52"/>
          <p:cNvSpPr txBox="1"/>
          <p:nvPr/>
        </p:nvSpPr>
        <p:spPr>
          <a:xfrm>
            <a:off x="4240500" y="1386188"/>
            <a:ext cx="914100" cy="27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Radiative Transfer</a:t>
            </a:r>
            <a:endParaRPr sz="900">
              <a:solidFill>
                <a:srgbClr val="595959"/>
              </a:solidFill>
            </a:endParaRPr>
          </a:p>
        </p:txBody>
      </p:sp>
      <p:cxnSp>
        <p:nvCxnSpPr>
          <p:cNvPr id="450" name="Google Shape;450;p52"/>
          <p:cNvCxnSpPr>
            <a:stCxn id="429" idx="4"/>
          </p:cNvCxnSpPr>
          <p:nvPr/>
        </p:nvCxnSpPr>
        <p:spPr>
          <a:xfrm flipH="1" rot="10800000">
            <a:off x="3947489" y="1970860"/>
            <a:ext cx="478800" cy="390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none"/>
            <a:tailEnd len="med" w="med" type="stealth"/>
          </a:ln>
        </p:spPr>
      </p:cxnSp>
      <p:grpSp>
        <p:nvGrpSpPr>
          <p:cNvPr id="451" name="Google Shape;451;p52"/>
          <p:cNvGrpSpPr/>
          <p:nvPr/>
        </p:nvGrpSpPr>
        <p:grpSpPr>
          <a:xfrm>
            <a:off x="5425856" y="1596721"/>
            <a:ext cx="843105" cy="812822"/>
            <a:chOff x="3100075" y="1735475"/>
            <a:chExt cx="2810349" cy="2707600"/>
          </a:xfrm>
        </p:grpSpPr>
        <p:pic>
          <p:nvPicPr>
            <p:cNvPr id="452" name="Google Shape;452;p5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3989075" y="173547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3" name="Google Shape;453;p5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3836675" y="193867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4" name="Google Shape;454;p5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611325" y="208472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5" name="Google Shape;455;p5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3404875" y="224347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6" name="Google Shape;456;p52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3227075" y="238317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7" name="Google Shape;457;p52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3100075" y="256222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58" name="Google Shape;458;p52"/>
          <p:cNvGrpSpPr/>
          <p:nvPr/>
        </p:nvGrpSpPr>
        <p:grpSpPr>
          <a:xfrm>
            <a:off x="6330422" y="1594389"/>
            <a:ext cx="780097" cy="769180"/>
            <a:chOff x="642625" y="1771650"/>
            <a:chExt cx="2600325" cy="2562225"/>
          </a:xfrm>
        </p:grpSpPr>
        <p:pic>
          <p:nvPicPr>
            <p:cNvPr id="459" name="Google Shape;459;p52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642625" y="1771650"/>
              <a:ext cx="2600325" cy="25622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0" name="Google Shape;460;p52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642625" y="2453025"/>
              <a:ext cx="1921349" cy="188085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61" name="Google Shape;461;p52"/>
          <p:cNvSpPr txBox="1"/>
          <p:nvPr/>
        </p:nvSpPr>
        <p:spPr>
          <a:xfrm>
            <a:off x="6000703" y="1130869"/>
            <a:ext cx="1744800" cy="23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Analysis of proxy L1C data</a:t>
            </a:r>
            <a:endParaRPr sz="900">
              <a:solidFill>
                <a:srgbClr val="595959"/>
              </a:solidFill>
            </a:endParaRPr>
          </a:p>
        </p:txBody>
      </p:sp>
      <p:sp>
        <p:nvSpPr>
          <p:cNvPr id="462" name="Google Shape;462;p52"/>
          <p:cNvSpPr txBox="1"/>
          <p:nvPr/>
        </p:nvSpPr>
        <p:spPr>
          <a:xfrm>
            <a:off x="5627888" y="1371131"/>
            <a:ext cx="780000" cy="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700">
                <a:solidFill>
                  <a:srgbClr val="595959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Multispectral</a:t>
            </a:r>
            <a:endParaRPr sz="700">
              <a:solidFill>
                <a:srgbClr val="595959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700">
                <a:solidFill>
                  <a:srgbClr val="595959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S3-like</a:t>
            </a:r>
            <a:endParaRPr sz="700">
              <a:solidFill>
                <a:srgbClr val="595959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</p:txBody>
      </p:sp>
      <p:sp>
        <p:nvSpPr>
          <p:cNvPr id="463" name="Google Shape;463;p52"/>
          <p:cNvSpPr txBox="1"/>
          <p:nvPr/>
        </p:nvSpPr>
        <p:spPr>
          <a:xfrm>
            <a:off x="6483000" y="1371131"/>
            <a:ext cx="780000" cy="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700">
                <a:solidFill>
                  <a:srgbClr val="595959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Hyperspectral</a:t>
            </a:r>
            <a:endParaRPr sz="700">
              <a:solidFill>
                <a:srgbClr val="595959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700">
                <a:solidFill>
                  <a:srgbClr val="595959"/>
                </a:solidFill>
                <a:latin typeface="Comfortaa Light"/>
                <a:ea typeface="Comfortaa Light"/>
                <a:cs typeface="Comfortaa Light"/>
                <a:sym typeface="Comfortaa Light"/>
              </a:rPr>
              <a:t>FLEX-like</a:t>
            </a:r>
            <a:endParaRPr sz="700">
              <a:solidFill>
                <a:srgbClr val="595959"/>
              </a:solidFill>
              <a:latin typeface="Comfortaa Light"/>
              <a:ea typeface="Comfortaa Light"/>
              <a:cs typeface="Comfortaa Light"/>
              <a:sym typeface="Comfortaa Light"/>
            </a:endParaRPr>
          </a:p>
        </p:txBody>
      </p:sp>
      <p:grpSp>
        <p:nvGrpSpPr>
          <p:cNvPr id="464" name="Google Shape;464;p52"/>
          <p:cNvGrpSpPr/>
          <p:nvPr/>
        </p:nvGrpSpPr>
        <p:grpSpPr>
          <a:xfrm>
            <a:off x="6564043" y="3420415"/>
            <a:ext cx="433358" cy="548468"/>
            <a:chOff x="680375" y="566975"/>
            <a:chExt cx="822000" cy="1394175"/>
          </a:xfrm>
        </p:grpSpPr>
        <p:sp>
          <p:nvSpPr>
            <p:cNvPr id="465" name="Google Shape;465;p52"/>
            <p:cNvSpPr/>
            <p:nvPr/>
          </p:nvSpPr>
          <p:spPr>
            <a:xfrm>
              <a:off x="680375" y="1433750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0097A7">
                <a:alpha val="74090"/>
              </a:srgbClr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466" name="Google Shape;466;p52"/>
            <p:cNvSpPr/>
            <p:nvPr/>
          </p:nvSpPr>
          <p:spPr>
            <a:xfrm>
              <a:off x="680375" y="1002175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FFC000">
                <a:alpha val="76820"/>
              </a:srgbClr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467" name="Google Shape;467;p52"/>
            <p:cNvSpPr/>
            <p:nvPr/>
          </p:nvSpPr>
          <p:spPr>
            <a:xfrm>
              <a:off x="680375" y="566975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634B00">
                <a:alpha val="67270"/>
              </a:srgbClr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</p:grpSp>
      <p:grpSp>
        <p:nvGrpSpPr>
          <p:cNvPr id="468" name="Google Shape;468;p52"/>
          <p:cNvGrpSpPr/>
          <p:nvPr/>
        </p:nvGrpSpPr>
        <p:grpSpPr>
          <a:xfrm>
            <a:off x="1314457" y="1240769"/>
            <a:ext cx="1744777" cy="1515382"/>
            <a:chOff x="161648" y="1993666"/>
            <a:chExt cx="2896858" cy="2750239"/>
          </a:xfrm>
        </p:grpSpPr>
        <p:pic>
          <p:nvPicPr>
            <p:cNvPr id="469" name="Google Shape;469;p52"/>
            <p:cNvPicPr preferRelativeResize="0"/>
            <p:nvPr/>
          </p:nvPicPr>
          <p:blipFill rotWithShape="1">
            <a:blip r:embed="rId11">
              <a:alphaModFix/>
            </a:blip>
            <a:srcRect b="0" l="0" r="17512" t="0"/>
            <a:stretch/>
          </p:blipFill>
          <p:spPr>
            <a:xfrm>
              <a:off x="161648" y="1993666"/>
              <a:ext cx="2896858" cy="27502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0" name="Google Shape;470;p52"/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 flipH="1">
              <a:off x="2153000" y="3285598"/>
              <a:ext cx="199900" cy="319200"/>
            </a:xfrm>
            <a:prstGeom prst="rect">
              <a:avLst/>
            </a:prstGeom>
            <a:noFill/>
            <a:ln>
              <a:noFill/>
            </a:ln>
            <a:effectLst>
              <a:outerShdw blurRad="42863" rotWithShape="0" algn="bl" dir="3540000" dist="42862">
                <a:srgbClr val="000000">
                  <a:alpha val="50000"/>
                </a:srgbClr>
              </a:outerShdw>
            </a:effectLst>
          </p:spPr>
        </p:pic>
        <p:pic>
          <p:nvPicPr>
            <p:cNvPr id="471" name="Google Shape;471;p52"/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 flipH="1">
              <a:off x="916300" y="3962348"/>
              <a:ext cx="199900" cy="319200"/>
            </a:xfrm>
            <a:prstGeom prst="rect">
              <a:avLst/>
            </a:prstGeom>
            <a:noFill/>
            <a:ln>
              <a:noFill/>
            </a:ln>
            <a:effectLst>
              <a:outerShdw blurRad="42863" rotWithShape="0" algn="bl" dir="3540000" dist="42862">
                <a:srgbClr val="000000">
                  <a:alpha val="50000"/>
                </a:srgbClr>
              </a:outerShdw>
            </a:effectLst>
          </p:spPr>
        </p:pic>
        <p:pic>
          <p:nvPicPr>
            <p:cNvPr id="472" name="Google Shape;472;p52"/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 flipH="1">
              <a:off x="2007050" y="2539073"/>
              <a:ext cx="199900" cy="319200"/>
            </a:xfrm>
            <a:prstGeom prst="rect">
              <a:avLst/>
            </a:prstGeom>
            <a:noFill/>
            <a:ln>
              <a:noFill/>
            </a:ln>
            <a:effectLst>
              <a:outerShdw blurRad="42863" rotWithShape="0" algn="bl" dir="3540000" dist="42862">
                <a:srgbClr val="000000">
                  <a:alpha val="50000"/>
                </a:srgbClr>
              </a:outerShdw>
            </a:effectLst>
          </p:spPr>
        </p:pic>
        <p:pic>
          <p:nvPicPr>
            <p:cNvPr id="473" name="Google Shape;473;p52"/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 flipH="1">
              <a:off x="1662700" y="2142148"/>
              <a:ext cx="199900" cy="319200"/>
            </a:xfrm>
            <a:prstGeom prst="rect">
              <a:avLst/>
            </a:prstGeom>
            <a:noFill/>
            <a:ln>
              <a:noFill/>
            </a:ln>
            <a:effectLst>
              <a:outerShdw blurRad="42863" rotWithShape="0" algn="bl" dir="3540000" dist="42862">
                <a:srgbClr val="000000">
                  <a:alpha val="50000"/>
                </a:srgbClr>
              </a:outerShdw>
            </a:effectLst>
          </p:spPr>
        </p:pic>
      </p:grpSp>
      <p:sp>
        <p:nvSpPr>
          <p:cNvPr id="474" name="Google Shape;474;p52"/>
          <p:cNvSpPr txBox="1"/>
          <p:nvPr/>
        </p:nvSpPr>
        <p:spPr>
          <a:xfrm>
            <a:off x="6346106" y="3980681"/>
            <a:ext cx="869100" cy="34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L2A &amp; L2B</a:t>
            </a:r>
            <a:endParaRPr sz="900">
              <a:solidFill>
                <a:srgbClr val="595959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Products</a:t>
            </a:r>
            <a:endParaRPr sz="900">
              <a:solidFill>
                <a:srgbClr val="595959"/>
              </a:solidFill>
            </a:endParaRPr>
          </a:p>
        </p:txBody>
      </p:sp>
      <p:cxnSp>
        <p:nvCxnSpPr>
          <p:cNvPr id="475" name="Google Shape;475;p52"/>
          <p:cNvCxnSpPr>
            <a:endCxn id="467" idx="1"/>
          </p:cNvCxnSpPr>
          <p:nvPr/>
        </p:nvCxnSpPr>
        <p:spPr>
          <a:xfrm flipH="1">
            <a:off x="6780723" y="3127315"/>
            <a:ext cx="2400" cy="29310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476" name="Google Shape;476;p52"/>
          <p:cNvCxnSpPr/>
          <p:nvPr/>
        </p:nvCxnSpPr>
        <p:spPr>
          <a:xfrm flipH="1" rot="10800000">
            <a:off x="4937161" y="1979070"/>
            <a:ext cx="421800" cy="390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477" name="Google Shape;477;p52"/>
          <p:cNvCxnSpPr/>
          <p:nvPr/>
        </p:nvCxnSpPr>
        <p:spPr>
          <a:xfrm flipH="1">
            <a:off x="5451713" y="3646884"/>
            <a:ext cx="8100" cy="45270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oval"/>
            <a:tailEnd len="med" w="med" type="stealth"/>
          </a:ln>
        </p:spPr>
      </p:cxnSp>
      <p:sp>
        <p:nvSpPr>
          <p:cNvPr id="478" name="Google Shape;478;p52"/>
          <p:cNvSpPr txBox="1"/>
          <p:nvPr/>
        </p:nvSpPr>
        <p:spPr>
          <a:xfrm>
            <a:off x="4774594" y="4057603"/>
            <a:ext cx="1347900" cy="636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100">
                <a:solidFill>
                  <a:srgbClr val="595959"/>
                </a:solidFill>
                <a:latin typeface="Comfortaa"/>
                <a:ea typeface="Comfortaa"/>
                <a:cs typeface="Comfortaa"/>
                <a:sym typeface="Comfortaa"/>
              </a:rPr>
              <a:t>Phy2Flex Roadmap</a:t>
            </a:r>
            <a:endParaRPr b="1" sz="1100">
              <a:solidFill>
                <a:srgbClr val="595959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479" name="Google Shape;479;p52"/>
          <p:cNvSpPr txBox="1"/>
          <p:nvPr/>
        </p:nvSpPr>
        <p:spPr>
          <a:xfrm>
            <a:off x="4431525" y="1216050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WP1</a:t>
            </a:r>
            <a:r>
              <a:rPr b="1" i="1" lang="fr-FR" sz="800"/>
              <a:t>20</a:t>
            </a:r>
            <a:endParaRPr b="1" i="1" sz="800">
              <a:solidFill>
                <a:srgbClr val="000000"/>
              </a:solidFill>
            </a:endParaRPr>
          </a:p>
        </p:txBody>
      </p:sp>
      <p:pic>
        <p:nvPicPr>
          <p:cNvPr id="480" name="Google Shape;480;p52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1746244" y="3053700"/>
            <a:ext cx="1025748" cy="837901"/>
          </a:xfrm>
          <a:prstGeom prst="rect">
            <a:avLst/>
          </a:prstGeom>
          <a:noFill/>
          <a:ln>
            <a:noFill/>
          </a:ln>
        </p:spPr>
      </p:pic>
      <p:sp>
        <p:nvSpPr>
          <p:cNvPr id="481" name="Google Shape;481;p52"/>
          <p:cNvSpPr txBox="1"/>
          <p:nvPr/>
        </p:nvSpPr>
        <p:spPr>
          <a:xfrm>
            <a:off x="5452481" y="1166644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WP2</a:t>
            </a:r>
            <a:r>
              <a:rPr b="1" i="1" lang="fr-FR" sz="800"/>
              <a:t>1</a:t>
            </a:r>
            <a:r>
              <a:rPr b="1" i="1" lang="fr-FR" sz="800">
                <a:solidFill>
                  <a:srgbClr val="000000"/>
                </a:solidFill>
              </a:rPr>
              <a:t>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482" name="Google Shape;482;p52"/>
          <p:cNvSpPr txBox="1"/>
          <p:nvPr/>
        </p:nvSpPr>
        <p:spPr>
          <a:xfrm>
            <a:off x="4211325" y="3490181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WP2</a:t>
            </a:r>
            <a:r>
              <a:rPr b="1" i="1" lang="fr-FR" sz="800"/>
              <a:t>30</a:t>
            </a:r>
            <a:endParaRPr b="1" i="1" sz="800">
              <a:solidFill>
                <a:srgbClr val="000000"/>
              </a:solidFill>
            </a:endParaRPr>
          </a:p>
        </p:txBody>
      </p:sp>
      <p:grpSp>
        <p:nvGrpSpPr>
          <p:cNvPr id="483" name="Google Shape;483;p52"/>
          <p:cNvGrpSpPr/>
          <p:nvPr/>
        </p:nvGrpSpPr>
        <p:grpSpPr>
          <a:xfrm>
            <a:off x="6425916" y="2499101"/>
            <a:ext cx="709559" cy="709600"/>
            <a:chOff x="2662213" y="676344"/>
            <a:chExt cx="3814835" cy="3790597"/>
          </a:xfrm>
        </p:grpSpPr>
        <p:sp>
          <p:nvSpPr>
            <p:cNvPr id="484" name="Google Shape;484;p52"/>
            <p:cNvSpPr/>
            <p:nvPr/>
          </p:nvSpPr>
          <p:spPr>
            <a:xfrm rot="3600185">
              <a:off x="3169983" y="1184511"/>
              <a:ext cx="2774659" cy="2774659"/>
            </a:xfrm>
            <a:prstGeom prst="blockArc">
              <a:avLst>
                <a:gd fmla="val 12622480" name="adj1"/>
                <a:gd fmla="val 19781569" name="adj2"/>
                <a:gd fmla="val 20773" name="adj3"/>
              </a:avLst>
            </a:prstGeom>
            <a:solidFill>
              <a:srgbClr val="7F6000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52"/>
            <p:cNvSpPr/>
            <p:nvPr/>
          </p:nvSpPr>
          <p:spPr>
            <a:xfrm rot="10800000">
              <a:off x="3183490" y="1163229"/>
              <a:ext cx="2774700" cy="2774700"/>
            </a:xfrm>
            <a:prstGeom prst="blockArc">
              <a:avLst>
                <a:gd fmla="val 12622480" name="adj1"/>
                <a:gd fmla="val 19662822" name="adj2"/>
                <a:gd fmla="val 20729" name="adj3"/>
              </a:avLst>
            </a:prstGeom>
            <a:solidFill>
              <a:srgbClr val="FFC000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" name="Google Shape;486;p52"/>
            <p:cNvSpPr/>
            <p:nvPr/>
          </p:nvSpPr>
          <p:spPr>
            <a:xfrm rot="-3600185">
              <a:off x="3194618" y="1184114"/>
              <a:ext cx="2774659" cy="2774659"/>
            </a:xfrm>
            <a:prstGeom prst="blockArc">
              <a:avLst>
                <a:gd fmla="val 12622480" name="adj1"/>
                <a:gd fmla="val 19703271" name="adj2"/>
                <a:gd fmla="val 20851" name="adj3"/>
              </a:avLst>
            </a:prstGeom>
            <a:solidFill>
              <a:srgbClr val="249C91"/>
            </a:solidFill>
            <a:ln>
              <a:noFill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87" name="Google Shape;487;p52"/>
            <p:cNvGrpSpPr/>
            <p:nvPr/>
          </p:nvGrpSpPr>
          <p:grpSpPr>
            <a:xfrm rot="-7200165">
              <a:off x="3337679" y="2826785"/>
              <a:ext cx="585011" cy="585536"/>
              <a:chOff x="1967628" y="812211"/>
              <a:chExt cx="588000" cy="588000"/>
            </a:xfrm>
          </p:grpSpPr>
          <p:sp>
            <p:nvSpPr>
              <p:cNvPr id="488" name="Google Shape;488;p52"/>
              <p:cNvSpPr/>
              <p:nvPr/>
            </p:nvSpPr>
            <p:spPr>
              <a:xfrm rot="39023">
                <a:off x="1970909" y="815492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249C91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9" name="Google Shape;489;p52"/>
              <p:cNvSpPr/>
              <p:nvPr/>
            </p:nvSpPr>
            <p:spPr>
              <a:xfrm rot="10800000">
                <a:off x="1970875" y="815525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249C91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0" name="Google Shape;490;p52"/>
            <p:cNvGrpSpPr/>
            <p:nvPr/>
          </p:nvGrpSpPr>
          <p:grpSpPr>
            <a:xfrm>
              <a:off x="4264097" y="1180331"/>
              <a:ext cx="585001" cy="585530"/>
              <a:chOff x="1970048" y="811613"/>
              <a:chExt cx="588000" cy="588000"/>
            </a:xfrm>
          </p:grpSpPr>
          <p:sp>
            <p:nvSpPr>
              <p:cNvPr id="491" name="Google Shape;491;p52"/>
              <p:cNvSpPr/>
              <p:nvPr/>
            </p:nvSpPr>
            <p:spPr>
              <a:xfrm rot="39023">
                <a:off x="1973329" y="814894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7F6000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2" name="Google Shape;492;p52"/>
              <p:cNvSpPr/>
              <p:nvPr/>
            </p:nvSpPr>
            <p:spPr>
              <a:xfrm rot="10800000">
                <a:off x="1973295" y="814927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7F6000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3" name="Google Shape;493;p52"/>
            <p:cNvGrpSpPr/>
            <p:nvPr/>
          </p:nvGrpSpPr>
          <p:grpSpPr>
            <a:xfrm rot="7200165">
              <a:off x="5229930" y="2804716"/>
              <a:ext cx="585011" cy="585536"/>
              <a:chOff x="1977085" y="811649"/>
              <a:chExt cx="588000" cy="588000"/>
            </a:xfrm>
          </p:grpSpPr>
          <p:sp>
            <p:nvSpPr>
              <p:cNvPr id="494" name="Google Shape;494;p52"/>
              <p:cNvSpPr/>
              <p:nvPr/>
            </p:nvSpPr>
            <p:spPr>
              <a:xfrm rot="39023">
                <a:off x="1980366" y="814930"/>
                <a:ext cx="581437" cy="581437"/>
              </a:xfrm>
              <a:prstGeom prst="pie">
                <a:avLst>
                  <a:gd fmla="val 6190354" name="adj1"/>
                  <a:gd fmla="val 14996165" name="adj2"/>
                </a:avLst>
              </a:prstGeom>
              <a:solidFill>
                <a:srgbClr val="FFC000"/>
              </a:solidFill>
              <a:ln>
                <a:noFill/>
              </a:ln>
              <a:effectLst>
                <a:outerShdw blurRad="107156" rotWithShape="0" algn="bl">
                  <a:srgbClr val="000000">
                    <a:alpha val="43000"/>
                  </a:srgbClr>
                </a:outerShdw>
              </a:effectLst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5" name="Google Shape;495;p52"/>
              <p:cNvSpPr/>
              <p:nvPr/>
            </p:nvSpPr>
            <p:spPr>
              <a:xfrm rot="10800000">
                <a:off x="1980332" y="814963"/>
                <a:ext cx="581400" cy="581400"/>
              </a:xfrm>
              <a:prstGeom prst="pie">
                <a:avLst>
                  <a:gd fmla="val 4028252" name="adj1"/>
                  <a:gd fmla="val 17183677" name="adj2"/>
                </a:avLst>
              </a:prstGeom>
              <a:solidFill>
                <a:srgbClr val="FFC000"/>
              </a:solidFill>
              <a:ln>
                <a:noFill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496" name="Google Shape;496;p52"/>
          <p:cNvSpPr txBox="1"/>
          <p:nvPr/>
        </p:nvSpPr>
        <p:spPr>
          <a:xfrm>
            <a:off x="4881919" y="4003191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WP3</a:t>
            </a:r>
            <a:r>
              <a:rPr b="1" i="1" lang="fr-FR" sz="800"/>
              <a:t>40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497" name="Google Shape;497;p52"/>
          <p:cNvSpPr txBox="1"/>
          <p:nvPr/>
        </p:nvSpPr>
        <p:spPr>
          <a:xfrm>
            <a:off x="1368900" y="3880809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WP3</a:t>
            </a:r>
            <a:r>
              <a:rPr b="1" i="1" lang="fr-FR" sz="800"/>
              <a:t>20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498" name="Google Shape;498;p52"/>
          <p:cNvSpPr txBox="1"/>
          <p:nvPr/>
        </p:nvSpPr>
        <p:spPr>
          <a:xfrm>
            <a:off x="3464719" y="4003191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WP3</a:t>
            </a:r>
            <a:r>
              <a:rPr b="1" i="1" lang="fr-FR" sz="800"/>
              <a:t>30</a:t>
            </a:r>
            <a:endParaRPr b="1" i="1" sz="800">
              <a:solidFill>
                <a:srgbClr val="000000"/>
              </a:solidFill>
            </a:endParaRPr>
          </a:p>
        </p:txBody>
      </p:sp>
      <p:grpSp>
        <p:nvGrpSpPr>
          <p:cNvPr id="499" name="Google Shape;499;p52"/>
          <p:cNvGrpSpPr/>
          <p:nvPr/>
        </p:nvGrpSpPr>
        <p:grpSpPr>
          <a:xfrm>
            <a:off x="3514131" y="3420425"/>
            <a:ext cx="433358" cy="548468"/>
            <a:chOff x="680375" y="566975"/>
            <a:chExt cx="822000" cy="1394175"/>
          </a:xfrm>
        </p:grpSpPr>
        <p:sp>
          <p:nvSpPr>
            <p:cNvPr id="500" name="Google Shape;500;p52"/>
            <p:cNvSpPr/>
            <p:nvPr/>
          </p:nvSpPr>
          <p:spPr>
            <a:xfrm>
              <a:off x="680375" y="1433750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249C91">
                <a:alpha val="31820"/>
              </a:srgbClr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501" name="Google Shape;501;p52"/>
            <p:cNvSpPr/>
            <p:nvPr/>
          </p:nvSpPr>
          <p:spPr>
            <a:xfrm>
              <a:off x="680375" y="1002175"/>
              <a:ext cx="822000" cy="527400"/>
            </a:xfrm>
            <a:prstGeom prst="can">
              <a:avLst>
                <a:gd fmla="val 25000" name="adj"/>
              </a:avLst>
            </a:prstGeom>
            <a:solidFill>
              <a:srgbClr val="1D7E75">
                <a:alpha val="61820"/>
              </a:srgbClr>
            </a:soli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502" name="Google Shape;502;p52"/>
            <p:cNvSpPr/>
            <p:nvPr/>
          </p:nvSpPr>
          <p:spPr>
            <a:xfrm>
              <a:off x="680375" y="566975"/>
              <a:ext cx="822000" cy="527400"/>
            </a:xfrm>
            <a:prstGeom prst="can">
              <a:avLst>
                <a:gd fmla="val 25000" name="adj"/>
              </a:avLst>
            </a:prstGeom>
            <a:gradFill>
              <a:gsLst>
                <a:gs pos="0">
                  <a:srgbClr val="FFFFFF">
                    <a:alpha val="0"/>
                  </a:srgbClr>
                </a:gs>
                <a:gs pos="100000">
                  <a:srgbClr val="203E13"/>
                </a:gs>
              </a:gsLst>
              <a:path path="circle">
                <a:fillToRect b="50%" l="50%" r="50%" t="50%"/>
              </a:path>
              <a:tileRect/>
            </a:gra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</p:grpSp>
      <p:pic>
        <p:nvPicPr>
          <p:cNvPr id="503" name="Google Shape;503;p52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1445381" y="3023117"/>
            <a:ext cx="514215" cy="2384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04" name="Google Shape;504;p52"/>
          <p:cNvGrpSpPr/>
          <p:nvPr/>
        </p:nvGrpSpPr>
        <p:grpSpPr>
          <a:xfrm>
            <a:off x="1482015" y="4048666"/>
            <a:ext cx="1233138" cy="680296"/>
            <a:chOff x="223420" y="4179021"/>
            <a:chExt cx="1644184" cy="907062"/>
          </a:xfrm>
        </p:grpSpPr>
        <p:grpSp>
          <p:nvGrpSpPr>
            <p:cNvPr id="505" name="Google Shape;505;p52"/>
            <p:cNvGrpSpPr/>
            <p:nvPr/>
          </p:nvGrpSpPr>
          <p:grpSpPr>
            <a:xfrm>
              <a:off x="223420" y="4179021"/>
              <a:ext cx="1644184" cy="907062"/>
              <a:chOff x="582413" y="2114688"/>
              <a:chExt cx="2129772" cy="1198549"/>
            </a:xfrm>
          </p:grpSpPr>
          <p:sp>
            <p:nvSpPr>
              <p:cNvPr id="506" name="Google Shape;506;p52"/>
              <p:cNvSpPr/>
              <p:nvPr/>
            </p:nvSpPr>
            <p:spPr>
              <a:xfrm rot="10800000">
                <a:off x="638700" y="2848525"/>
                <a:ext cx="1542300" cy="198300"/>
              </a:xfrm>
              <a:prstGeom prst="trapezoid">
                <a:avLst>
                  <a:gd fmla="val 75010" name="adj"/>
                </a:avLst>
              </a:prstGeom>
              <a:gradFill>
                <a:gsLst>
                  <a:gs pos="0">
                    <a:srgbClr val="DDDDDD"/>
                  </a:gs>
                  <a:gs pos="100000">
                    <a:srgbClr val="919191"/>
                  </a:gs>
                </a:gsLst>
                <a:path path="circle">
                  <a:fillToRect b="100%" l="0%" r="100%" t="0%"/>
                </a:path>
                <a:tileRect b="0%" l="-100%" r="0%" t="-100%"/>
              </a:gra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  <p:pic>
            <p:nvPicPr>
              <p:cNvPr id="507" name="Google Shape;507;p52"/>
              <p:cNvPicPr preferRelativeResize="0"/>
              <p:nvPr/>
            </p:nvPicPr>
            <p:blipFill rotWithShape="1">
              <a:blip r:embed="rId15">
                <a:alphaModFix/>
              </a:blip>
              <a:srcRect b="9970" l="13950" r="18102" t="18967"/>
              <a:stretch/>
            </p:blipFill>
            <p:spPr>
              <a:xfrm>
                <a:off x="582413" y="2114688"/>
                <a:ext cx="2129772" cy="1198549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08" name="Google Shape;508;p52"/>
              <p:cNvSpPr/>
              <p:nvPr/>
            </p:nvSpPr>
            <p:spPr>
              <a:xfrm>
                <a:off x="1440350" y="2623825"/>
                <a:ext cx="516000" cy="220800"/>
              </a:xfrm>
              <a:prstGeom prst="rect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B3B3B3"/>
                  </a:gs>
                </a:gsLst>
                <a:lin ang="5400012" scaled="0"/>
              </a:gra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  <p:sp>
            <p:nvSpPr>
              <p:cNvPr id="509" name="Google Shape;509;p52"/>
              <p:cNvSpPr/>
              <p:nvPr/>
            </p:nvSpPr>
            <p:spPr>
              <a:xfrm>
                <a:off x="1525375" y="2708475"/>
                <a:ext cx="138600" cy="140100"/>
              </a:xfrm>
              <a:prstGeom prst="ellipse">
                <a:avLst/>
              </a:prstGeom>
              <a:solidFill>
                <a:srgbClr val="EEEEEE"/>
              </a:soli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  <p:sp>
            <p:nvSpPr>
              <p:cNvPr id="510" name="Google Shape;510;p52"/>
              <p:cNvSpPr/>
              <p:nvPr/>
            </p:nvSpPr>
            <p:spPr>
              <a:xfrm>
                <a:off x="1753975" y="2708475"/>
                <a:ext cx="138600" cy="140100"/>
              </a:xfrm>
              <a:prstGeom prst="ellipse">
                <a:avLst/>
              </a:prstGeom>
              <a:solidFill>
                <a:srgbClr val="EEEEEE"/>
              </a:soli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  <p:sp>
            <p:nvSpPr>
              <p:cNvPr id="511" name="Google Shape;511;p52"/>
              <p:cNvSpPr/>
              <p:nvPr/>
            </p:nvSpPr>
            <p:spPr>
              <a:xfrm>
                <a:off x="1899575" y="3190400"/>
                <a:ext cx="375900" cy="107700"/>
              </a:xfrm>
              <a:prstGeom prst="bevel">
                <a:avLst>
                  <a:gd fmla="val 12500" name="adj"/>
                </a:avLst>
              </a:prstGeom>
              <a:solidFill>
                <a:srgbClr val="EEEEEE"/>
              </a:soli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  <p:sp>
            <p:nvSpPr>
              <p:cNvPr id="512" name="Google Shape;512;p52"/>
              <p:cNvSpPr/>
              <p:nvPr/>
            </p:nvSpPr>
            <p:spPr>
              <a:xfrm>
                <a:off x="1872857" y="2813270"/>
                <a:ext cx="271550" cy="422475"/>
              </a:xfrm>
              <a:custGeom>
                <a:rect b="b" l="l" r="r" t="t"/>
                <a:pathLst>
                  <a:path extrusionOk="0" h="16899" w="10862">
                    <a:moveTo>
                      <a:pt x="4244" y="117"/>
                    </a:moveTo>
                    <a:cubicBezTo>
                      <a:pt x="7992" y="-821"/>
                      <a:pt x="12615" y="7129"/>
                      <a:pt x="10141" y="10096"/>
                    </a:cubicBezTo>
                    <a:cubicBezTo>
                      <a:pt x="8051" y="12603"/>
                      <a:pt x="2924" y="10056"/>
                      <a:pt x="616" y="12363"/>
                    </a:cubicBezTo>
                    <a:cubicBezTo>
                      <a:pt x="-465" y="13444"/>
                      <a:pt x="24" y="16051"/>
                      <a:pt x="1296" y="16899"/>
                    </a:cubicBezTo>
                  </a:path>
                </a:pathLst>
              </a:custGeom>
              <a:noFill/>
              <a:ln cap="flat" cmpd="sng" w="7150">
                <a:solidFill>
                  <a:srgbClr val="59595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sp>
          <p:sp>
            <p:nvSpPr>
              <p:cNvPr id="513" name="Google Shape;513;p52"/>
              <p:cNvSpPr/>
              <p:nvPr/>
            </p:nvSpPr>
            <p:spPr>
              <a:xfrm>
                <a:off x="1735175" y="2572400"/>
                <a:ext cx="56700" cy="51300"/>
              </a:xfrm>
              <a:prstGeom prst="rect">
                <a:avLst/>
              </a:prstGeom>
              <a:solidFill>
                <a:srgbClr val="EEEEEE"/>
              </a:solidFill>
              <a:ln cap="flat" cmpd="sng" w="715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8575" lIns="68575" spcFirstLastPara="1" rIns="68575" wrap="square" tIns="685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00"/>
              </a:p>
            </p:txBody>
          </p:sp>
        </p:grpSp>
        <p:sp>
          <p:nvSpPr>
            <p:cNvPr id="514" name="Google Shape;514;p52"/>
            <p:cNvSpPr/>
            <p:nvPr/>
          </p:nvSpPr>
          <p:spPr>
            <a:xfrm>
              <a:off x="1209225" y="4403988"/>
              <a:ext cx="147600" cy="2238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FFFFFF"/>
                </a:gs>
                <a:gs pos="100000">
                  <a:srgbClr val="B3B3B3"/>
                </a:gs>
              </a:gsLst>
              <a:path path="circle">
                <a:fillToRect b="50%" l="50%" r="50%" t="50%"/>
              </a:path>
              <a:tileRect/>
            </a:gradFill>
            <a:ln cap="flat" cmpd="sng" w="71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sp>
          <p:nvSpPr>
            <p:cNvPr id="515" name="Google Shape;515;p52"/>
            <p:cNvSpPr/>
            <p:nvPr/>
          </p:nvSpPr>
          <p:spPr>
            <a:xfrm>
              <a:off x="1353700" y="4484263"/>
              <a:ext cx="202925" cy="376850"/>
            </a:xfrm>
            <a:custGeom>
              <a:rect b="b" l="l" r="r" t="t"/>
              <a:pathLst>
                <a:path extrusionOk="0" h="15074" w="8117">
                  <a:moveTo>
                    <a:pt x="0" y="0"/>
                  </a:moveTo>
                  <a:cubicBezTo>
                    <a:pt x="2870" y="1146"/>
                    <a:pt x="1268" y="6208"/>
                    <a:pt x="2982" y="8779"/>
                  </a:cubicBezTo>
                  <a:cubicBezTo>
                    <a:pt x="4484" y="11032"/>
                    <a:pt x="8117" y="12366"/>
                    <a:pt x="8117" y="15074"/>
                  </a:cubicBezTo>
                </a:path>
              </a:pathLst>
            </a:custGeom>
            <a:noFill/>
            <a:ln cap="flat" cmpd="sng" w="7150">
              <a:solidFill>
                <a:srgbClr val="595959"/>
              </a:solidFill>
              <a:prstDash val="solid"/>
              <a:round/>
              <a:headEnd len="med" w="med" type="none"/>
              <a:tailEnd len="med" w="med" type="none"/>
            </a:ln>
          </p:spPr>
        </p:sp>
      </p:grpSp>
      <p:sp>
        <p:nvSpPr>
          <p:cNvPr id="516" name="Google Shape;516;p52"/>
          <p:cNvSpPr txBox="1"/>
          <p:nvPr/>
        </p:nvSpPr>
        <p:spPr>
          <a:xfrm>
            <a:off x="1368900" y="2843203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WP3</a:t>
            </a:r>
            <a:r>
              <a:rPr b="1" i="1" lang="fr-FR" sz="800"/>
              <a:t>10</a:t>
            </a:r>
            <a:endParaRPr b="1" i="1" sz="800">
              <a:solidFill>
                <a:srgbClr val="000000"/>
              </a:solidFill>
            </a:endParaRPr>
          </a:p>
        </p:txBody>
      </p:sp>
      <p:cxnSp>
        <p:nvCxnSpPr>
          <p:cNvPr id="517" name="Google Shape;517;p52"/>
          <p:cNvCxnSpPr>
            <a:stCxn id="501" idx="4"/>
            <a:endCxn id="466" idx="2"/>
          </p:cNvCxnSpPr>
          <p:nvPr/>
        </p:nvCxnSpPr>
        <p:spPr>
          <a:xfrm>
            <a:off x="3947489" y="3695372"/>
            <a:ext cx="2616600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round/>
            <a:headEnd len="med" w="med" type="stealth"/>
            <a:tailEnd len="med" w="med" type="stealth"/>
          </a:ln>
        </p:spPr>
      </p:cxnSp>
      <p:grpSp>
        <p:nvGrpSpPr>
          <p:cNvPr id="518" name="Google Shape;518;p52"/>
          <p:cNvGrpSpPr/>
          <p:nvPr/>
        </p:nvGrpSpPr>
        <p:grpSpPr>
          <a:xfrm>
            <a:off x="2814788" y="3053700"/>
            <a:ext cx="699326" cy="1650375"/>
            <a:chOff x="2000450" y="2852400"/>
            <a:chExt cx="932435" cy="2200500"/>
          </a:xfrm>
        </p:grpSpPr>
        <p:sp>
          <p:nvSpPr>
            <p:cNvPr id="519" name="Google Shape;519;p52"/>
            <p:cNvSpPr/>
            <p:nvPr/>
          </p:nvSpPr>
          <p:spPr>
            <a:xfrm>
              <a:off x="2000450" y="2852400"/>
              <a:ext cx="258600" cy="2200500"/>
            </a:xfrm>
            <a:prstGeom prst="rightBrace">
              <a:avLst>
                <a:gd fmla="val 82797" name="adj1"/>
                <a:gd fmla="val 39124" name="adj2"/>
              </a:avLst>
            </a:prstGeom>
            <a:noFill/>
            <a:ln cap="flat" cmpd="sng" w="2857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/>
            </a:p>
          </p:txBody>
        </p:sp>
        <p:cxnSp>
          <p:nvCxnSpPr>
            <p:cNvPr id="520" name="Google Shape;520;p52"/>
            <p:cNvCxnSpPr/>
            <p:nvPr/>
          </p:nvCxnSpPr>
          <p:spPr>
            <a:xfrm flipH="1" rot="10800000">
              <a:off x="2259085" y="3708047"/>
              <a:ext cx="673800" cy="2400"/>
            </a:xfrm>
            <a:prstGeom prst="straightConnector1">
              <a:avLst/>
            </a:prstGeom>
            <a:noFill/>
            <a:ln cap="flat" cmpd="sng" w="28575">
              <a:solidFill>
                <a:srgbClr val="595959"/>
              </a:solidFill>
              <a:prstDash val="solid"/>
              <a:round/>
              <a:headEnd len="med" w="med" type="none"/>
              <a:tailEnd len="med" w="med" type="stealth"/>
            </a:ln>
          </p:spPr>
        </p:cxnSp>
      </p:grpSp>
      <p:cxnSp>
        <p:nvCxnSpPr>
          <p:cNvPr id="521" name="Google Shape;521;p52"/>
          <p:cNvCxnSpPr>
            <a:endCxn id="502" idx="1"/>
          </p:cNvCxnSpPr>
          <p:nvPr/>
        </p:nvCxnSpPr>
        <p:spPr>
          <a:xfrm>
            <a:off x="3730810" y="2248325"/>
            <a:ext cx="0" cy="1172100"/>
          </a:xfrm>
          <a:prstGeom prst="straightConnector1">
            <a:avLst/>
          </a:prstGeom>
          <a:noFill/>
          <a:ln cap="flat" cmpd="sng" w="21425">
            <a:solidFill>
              <a:srgbClr val="595959"/>
            </a:solidFill>
            <a:prstDash val="dash"/>
            <a:round/>
            <a:headEnd len="med" w="med" type="none"/>
            <a:tailEnd len="med" w="med" type="stealth"/>
          </a:ln>
        </p:spPr>
      </p:cxnSp>
      <p:sp>
        <p:nvSpPr>
          <p:cNvPr id="522" name="Google Shape;522;p52"/>
          <p:cNvSpPr txBox="1"/>
          <p:nvPr/>
        </p:nvSpPr>
        <p:spPr>
          <a:xfrm>
            <a:off x="7040831" y="3004622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</a:t>
            </a:r>
            <a:r>
              <a:rPr b="1" i="1" lang="fr-FR" sz="800"/>
              <a:t>220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523" name="Google Shape;523;p52"/>
          <p:cNvSpPr txBox="1"/>
          <p:nvPr/>
        </p:nvSpPr>
        <p:spPr>
          <a:xfrm>
            <a:off x="1345556" y="1007606"/>
            <a:ext cx="514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WP1</a:t>
            </a:r>
            <a:r>
              <a:rPr b="1" i="1" lang="fr-FR" sz="800"/>
              <a:t>10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524" name="Google Shape;524;p52"/>
          <p:cNvSpPr/>
          <p:nvPr/>
        </p:nvSpPr>
        <p:spPr>
          <a:xfrm rot="5400000">
            <a:off x="6110175" y="1614731"/>
            <a:ext cx="194100" cy="1723500"/>
          </a:xfrm>
          <a:prstGeom prst="rightBrace">
            <a:avLst>
              <a:gd fmla="val 82797" name="adj1"/>
              <a:gd fmla="val 49938" name="adj2"/>
            </a:avLst>
          </a:prstGeom>
          <a:noFill/>
          <a:ln cap="flat" cmpd="sng" w="28575">
            <a:solidFill>
              <a:srgbClr val="66666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cxnSp>
        <p:nvCxnSpPr>
          <p:cNvPr id="525" name="Google Shape;525;p52"/>
          <p:cNvCxnSpPr>
            <a:stCxn id="524" idx="1"/>
          </p:cNvCxnSpPr>
          <p:nvPr/>
        </p:nvCxnSpPr>
        <p:spPr>
          <a:xfrm flipH="1" rot="-5400000">
            <a:off x="6218644" y="2563181"/>
            <a:ext cx="297000" cy="317700"/>
          </a:xfrm>
          <a:prstGeom prst="bentConnector4">
            <a:avLst>
              <a:gd fmla="val 49457" name="adj1"/>
              <a:gd fmla="val -325" name="adj2"/>
            </a:avLst>
          </a:prstGeom>
          <a:noFill/>
          <a:ln cap="flat" cmpd="sng" w="21425">
            <a:solidFill>
              <a:srgbClr val="595959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526" name="Google Shape;526;p52"/>
          <p:cNvSpPr txBox="1"/>
          <p:nvPr/>
        </p:nvSpPr>
        <p:spPr>
          <a:xfrm>
            <a:off x="5627888" y="2667797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WP1</a:t>
            </a:r>
            <a:r>
              <a:rPr b="1" i="1" lang="fr-FR" sz="800"/>
              <a:t>30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527" name="Google Shape;527;p52"/>
          <p:cNvSpPr txBox="1"/>
          <p:nvPr/>
        </p:nvSpPr>
        <p:spPr>
          <a:xfrm>
            <a:off x="6966356" y="3122756"/>
            <a:ext cx="914100" cy="46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Algorithm</a:t>
            </a:r>
            <a:endParaRPr sz="900">
              <a:solidFill>
                <a:srgbClr val="595959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implementation</a:t>
            </a:r>
            <a:endParaRPr sz="900">
              <a:solidFill>
                <a:srgbClr val="595959"/>
              </a:solidFill>
            </a:endParaRPr>
          </a:p>
        </p:txBody>
      </p:sp>
      <p:sp>
        <p:nvSpPr>
          <p:cNvPr id="528" name="Google Shape;528;p52"/>
          <p:cNvSpPr txBox="1"/>
          <p:nvPr/>
        </p:nvSpPr>
        <p:spPr>
          <a:xfrm>
            <a:off x="5554669" y="2750288"/>
            <a:ext cx="657300" cy="46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FLEX-S3 synergies</a:t>
            </a:r>
            <a:endParaRPr sz="900">
              <a:solidFill>
                <a:srgbClr val="595959"/>
              </a:solidFill>
            </a:endParaRPr>
          </a:p>
        </p:txBody>
      </p:sp>
      <p:sp>
        <p:nvSpPr>
          <p:cNvPr id="529" name="Google Shape;529;p52"/>
          <p:cNvSpPr txBox="1"/>
          <p:nvPr/>
        </p:nvSpPr>
        <p:spPr>
          <a:xfrm>
            <a:off x="4640494" y="3477131"/>
            <a:ext cx="1431900" cy="194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Validation/Performance</a:t>
            </a:r>
            <a:endParaRPr sz="900">
              <a:solidFill>
                <a:srgbClr val="595959"/>
              </a:solidFill>
            </a:endParaRPr>
          </a:p>
        </p:txBody>
      </p:sp>
      <p:sp>
        <p:nvSpPr>
          <p:cNvPr id="530" name="Google Shape;530;p52"/>
          <p:cNvSpPr txBox="1"/>
          <p:nvPr/>
        </p:nvSpPr>
        <p:spPr>
          <a:xfrm>
            <a:off x="3407569" y="4166194"/>
            <a:ext cx="1004400" cy="27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Data processing/QC</a:t>
            </a:r>
            <a:endParaRPr sz="900">
              <a:solidFill>
                <a:srgbClr val="595959"/>
              </a:solidFill>
            </a:endParaRPr>
          </a:p>
        </p:txBody>
      </p:sp>
      <p:cxnSp>
        <p:nvCxnSpPr>
          <p:cNvPr id="531" name="Google Shape;531;p52"/>
          <p:cNvCxnSpPr>
            <a:endCxn id="502" idx="1"/>
          </p:cNvCxnSpPr>
          <p:nvPr/>
        </p:nvCxnSpPr>
        <p:spPr>
          <a:xfrm rot="5400000">
            <a:off x="3641860" y="2376275"/>
            <a:ext cx="1133100" cy="955200"/>
          </a:xfrm>
          <a:prstGeom prst="bentConnector3">
            <a:avLst>
              <a:gd fmla="val 50000" name="adj1"/>
            </a:avLst>
          </a:prstGeom>
          <a:noFill/>
          <a:ln cap="flat" cmpd="sng" w="21425">
            <a:solidFill>
              <a:srgbClr val="595959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532" name="Google Shape;532;p52"/>
          <p:cNvSpPr txBox="1"/>
          <p:nvPr/>
        </p:nvSpPr>
        <p:spPr>
          <a:xfrm>
            <a:off x="7040831" y="2547422"/>
            <a:ext cx="532200" cy="16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800">
                <a:solidFill>
                  <a:srgbClr val="000000"/>
                </a:solidFill>
              </a:rPr>
              <a:t>WP1</a:t>
            </a:r>
            <a:r>
              <a:rPr b="1" i="1" lang="fr-FR" sz="800"/>
              <a:t>40</a:t>
            </a:r>
            <a:endParaRPr b="1" i="1" sz="800">
              <a:solidFill>
                <a:srgbClr val="000000"/>
              </a:solidFill>
            </a:endParaRPr>
          </a:p>
        </p:txBody>
      </p:sp>
      <p:sp>
        <p:nvSpPr>
          <p:cNvPr id="533" name="Google Shape;533;p52"/>
          <p:cNvSpPr txBox="1"/>
          <p:nvPr/>
        </p:nvSpPr>
        <p:spPr>
          <a:xfrm>
            <a:off x="6966356" y="2715281"/>
            <a:ext cx="780000" cy="249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900">
                <a:solidFill>
                  <a:srgbClr val="595959"/>
                </a:solidFill>
              </a:rPr>
              <a:t>Binning - Optimization</a:t>
            </a:r>
            <a:endParaRPr sz="900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7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5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539" name="Google Shape;539;p53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Acquisition mask – Aerosol deposition impacts</a:t>
            </a:r>
            <a:endParaRPr/>
          </a:p>
        </p:txBody>
      </p:sp>
      <p:sp>
        <p:nvSpPr>
          <p:cNvPr id="540" name="Google Shape;540;p53"/>
          <p:cNvSpPr txBox="1"/>
          <p:nvPr>
            <p:ph idx="1" type="body"/>
          </p:nvPr>
        </p:nvSpPr>
        <p:spPr>
          <a:xfrm>
            <a:off x="146250" y="549800"/>
            <a:ext cx="8851500" cy="4731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200"/>
              </a:spcAft>
              <a:buNone/>
            </a:pPr>
            <a:r>
              <a:rPr lang="fr-FR" sz="1800"/>
              <a:t>Information driven water acquisition mask</a:t>
            </a:r>
            <a:endParaRPr sz="1800"/>
          </a:p>
        </p:txBody>
      </p:sp>
      <p:pic>
        <p:nvPicPr>
          <p:cNvPr id="541" name="Google Shape;541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25" y="1375100"/>
            <a:ext cx="4840794" cy="2409425"/>
          </a:xfrm>
          <a:prstGeom prst="rect">
            <a:avLst/>
          </a:prstGeom>
          <a:noFill/>
          <a:ln>
            <a:noFill/>
          </a:ln>
        </p:spPr>
      </p:pic>
      <p:sp>
        <p:nvSpPr>
          <p:cNvPr id="542" name="Google Shape;542;p53"/>
          <p:cNvSpPr txBox="1"/>
          <p:nvPr/>
        </p:nvSpPr>
        <p:spPr>
          <a:xfrm>
            <a:off x="389450" y="1022900"/>
            <a:ext cx="4315800" cy="35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 u="sng">
                <a:solidFill>
                  <a:srgbClr val="FF0000"/>
                </a:solidFill>
              </a:rPr>
              <a:t>In red</a:t>
            </a:r>
            <a:r>
              <a:rPr lang="fr-FR" sz="1800">
                <a:solidFill>
                  <a:srgbClr val="FF0000"/>
                </a:solidFill>
              </a:rPr>
              <a:t>: Marine Protected areas</a:t>
            </a:r>
            <a:endParaRPr sz="1800">
              <a:solidFill>
                <a:srgbClr val="FF0000"/>
              </a:solidFill>
            </a:endParaRPr>
          </a:p>
        </p:txBody>
      </p:sp>
      <p:pic>
        <p:nvPicPr>
          <p:cNvPr id="543" name="Google Shape;543;p5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54525" y="2720800"/>
            <a:ext cx="4086951" cy="198262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44" name="Google Shape;544;p53"/>
          <p:cNvCxnSpPr>
            <a:endCxn id="543" idx="0"/>
          </p:cNvCxnSpPr>
          <p:nvPr/>
        </p:nvCxnSpPr>
        <p:spPr>
          <a:xfrm>
            <a:off x="4870701" y="1701700"/>
            <a:ext cx="2127300" cy="1019100"/>
          </a:xfrm>
          <a:prstGeom prst="curvedConnector2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545" name="Google Shape;545;p53"/>
          <p:cNvSpPr txBox="1"/>
          <p:nvPr/>
        </p:nvSpPr>
        <p:spPr>
          <a:xfrm>
            <a:off x="6221725" y="1493250"/>
            <a:ext cx="2127300" cy="107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Yearly mask = intersection of “high” priority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546" name="Google Shape;546;p53"/>
          <p:cNvSpPr txBox="1"/>
          <p:nvPr/>
        </p:nvSpPr>
        <p:spPr>
          <a:xfrm>
            <a:off x="500400" y="4134500"/>
            <a:ext cx="4071600" cy="8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800">
                <a:solidFill>
                  <a:schemeClr val="dk2"/>
                </a:solidFill>
              </a:rPr>
              <a:t>→ Mask available as raster file (netcdf) seasonal or static</a:t>
            </a:r>
            <a:endParaRPr b="1"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5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b="1" lang="fr-FR" sz="2200">
                <a:latin typeface="Arial"/>
                <a:ea typeface="Arial"/>
                <a:cs typeface="Arial"/>
                <a:sym typeface="Arial"/>
              </a:rPr>
              <a:t>Biogeochemical investigation and modeling</a:t>
            </a:r>
            <a:endParaRPr b="1" sz="33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553" name="Google Shape;553;p54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554" name="Google Shape;554;p54"/>
          <p:cNvPicPr preferRelativeResize="0"/>
          <p:nvPr/>
        </p:nvPicPr>
        <p:blipFill rotWithShape="1">
          <a:blip r:embed="rId3">
            <a:alphaModFix/>
          </a:blip>
          <a:srcRect b="0" l="54912" r="0" t="0"/>
          <a:stretch/>
        </p:blipFill>
        <p:spPr>
          <a:xfrm>
            <a:off x="1247236" y="2765751"/>
            <a:ext cx="2512704" cy="21453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55" name="Google Shape;555;p54"/>
          <p:cNvPicPr preferRelativeResize="0"/>
          <p:nvPr/>
        </p:nvPicPr>
        <p:blipFill rotWithShape="1">
          <a:blip r:embed="rId4">
            <a:alphaModFix/>
          </a:blip>
          <a:srcRect b="0" l="0" r="46857" t="0"/>
          <a:stretch/>
        </p:blipFill>
        <p:spPr>
          <a:xfrm>
            <a:off x="5863081" y="2800875"/>
            <a:ext cx="2380818" cy="214535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56" name="Google Shape;556;p54"/>
          <p:cNvSpPr txBox="1"/>
          <p:nvPr/>
        </p:nvSpPr>
        <p:spPr>
          <a:xfrm>
            <a:off x="-5" y="655676"/>
            <a:ext cx="48975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Open Sans SemiBold"/>
                <a:ea typeface="Open Sans SemiBold"/>
                <a:cs typeface="Open Sans SemiBold"/>
                <a:sym typeface="Open Sans SemiBold"/>
              </a:rPr>
              <a:t>open ocean - oligo to blooming conditions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557" name="Google Shape;557;p54"/>
          <p:cNvSpPr txBox="1"/>
          <p:nvPr/>
        </p:nvSpPr>
        <p:spPr>
          <a:xfrm>
            <a:off x="5285147" y="578263"/>
            <a:ext cx="3829500" cy="4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Open Sans SemiBold"/>
                <a:ea typeface="Open Sans SemiBold"/>
                <a:cs typeface="Open Sans SemiBold"/>
                <a:sym typeface="Open Sans SemiBold"/>
              </a:rPr>
              <a:t>massive bloom conditions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id="558" name="Google Shape;558;p54"/>
          <p:cNvPicPr preferRelativeResize="0"/>
          <p:nvPr/>
        </p:nvPicPr>
        <p:blipFill rotWithShape="1">
          <a:blip r:embed="rId5">
            <a:alphaModFix/>
          </a:blip>
          <a:srcRect b="21960" l="0" r="0" t="0"/>
          <a:stretch/>
        </p:blipFill>
        <p:spPr>
          <a:xfrm>
            <a:off x="752975" y="929576"/>
            <a:ext cx="3501214" cy="1836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59" name="Google Shape;559;p54"/>
          <p:cNvPicPr preferRelativeResize="0"/>
          <p:nvPr/>
        </p:nvPicPr>
        <p:blipFill rotWithShape="1">
          <a:blip r:embed="rId6">
            <a:alphaModFix/>
          </a:blip>
          <a:srcRect b="0" l="55563" r="0" t="0"/>
          <a:stretch/>
        </p:blipFill>
        <p:spPr>
          <a:xfrm>
            <a:off x="6212125" y="877725"/>
            <a:ext cx="1975549" cy="1836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3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4" name="Google Shape;564;p55"/>
          <p:cNvPicPr preferRelativeResize="0"/>
          <p:nvPr/>
        </p:nvPicPr>
        <p:blipFill rotWithShape="1">
          <a:blip r:embed="rId3">
            <a:alphaModFix/>
          </a:blip>
          <a:srcRect b="0" l="21680" r="12939" t="0"/>
          <a:stretch/>
        </p:blipFill>
        <p:spPr>
          <a:xfrm>
            <a:off x="268225" y="2874825"/>
            <a:ext cx="2360550" cy="2032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65" name="Google Shape;565;p5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6688" y="1017450"/>
            <a:ext cx="2703613" cy="10158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66" name="Google Shape;566;p55"/>
          <p:cNvSpPr txBox="1"/>
          <p:nvPr/>
        </p:nvSpPr>
        <p:spPr>
          <a:xfrm>
            <a:off x="0" y="0"/>
            <a:ext cx="86418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b="1" lang="fr-FR" sz="27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Inclusion of the AERONET-OC sites into the RadCalNet framework</a:t>
            </a:r>
            <a:endParaRPr b="1" sz="27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567" name="Google Shape;567;p55"/>
          <p:cNvSpPr/>
          <p:nvPr/>
        </p:nvSpPr>
        <p:spPr>
          <a:xfrm>
            <a:off x="5903100" y="1704525"/>
            <a:ext cx="2328600" cy="8301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76A5A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Comfortaa Medium"/>
                <a:ea typeface="Comfortaa Medium"/>
                <a:cs typeface="Comfortaa Medium"/>
                <a:sym typeface="Comfortaa Medium"/>
              </a:rPr>
              <a:t>Satellite signal simulation tool</a:t>
            </a:r>
            <a:endParaRPr>
              <a:latin typeface="Comfortaa Medium"/>
              <a:ea typeface="Comfortaa Medium"/>
              <a:cs typeface="Comfortaa Medium"/>
              <a:sym typeface="Comfortaa Medium"/>
            </a:endParaRPr>
          </a:p>
        </p:txBody>
      </p:sp>
      <p:sp>
        <p:nvSpPr>
          <p:cNvPr id="568" name="Google Shape;568;p55"/>
          <p:cNvSpPr/>
          <p:nvPr/>
        </p:nvSpPr>
        <p:spPr>
          <a:xfrm>
            <a:off x="6954875" y="592200"/>
            <a:ext cx="1985100" cy="8682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D0E0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Comfortaa Medium"/>
                <a:ea typeface="Comfortaa Medium"/>
                <a:cs typeface="Comfortaa Medium"/>
                <a:sym typeface="Comfortaa Medium"/>
              </a:rPr>
              <a:t>Cal/Val performances</a:t>
            </a:r>
            <a:endParaRPr>
              <a:latin typeface="Comfortaa Medium"/>
              <a:ea typeface="Comfortaa Medium"/>
              <a:cs typeface="Comfortaa Medium"/>
              <a:sym typeface="Comfortaa Medium"/>
            </a:endParaRPr>
          </a:p>
        </p:txBody>
      </p:sp>
      <p:sp>
        <p:nvSpPr>
          <p:cNvPr id="569" name="Google Shape;569;p55"/>
          <p:cNvSpPr/>
          <p:nvPr/>
        </p:nvSpPr>
        <p:spPr>
          <a:xfrm>
            <a:off x="2800300" y="3605000"/>
            <a:ext cx="2083200" cy="7788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0C343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Comfortaa Medium"/>
                <a:ea typeface="Comfortaa Medium"/>
                <a:cs typeface="Comfortaa Medium"/>
                <a:sym typeface="Comfortaa Medium"/>
              </a:rPr>
              <a:t>AERONET-OC products</a:t>
            </a:r>
            <a:endParaRPr b="1" sz="1800">
              <a:latin typeface="Comfortaa"/>
              <a:ea typeface="Comfortaa"/>
              <a:cs typeface="Comfortaa"/>
              <a:sym typeface="Comfortaa"/>
            </a:endParaRPr>
          </a:p>
        </p:txBody>
      </p:sp>
      <p:cxnSp>
        <p:nvCxnSpPr>
          <p:cNvPr id="570" name="Google Shape;570;p55"/>
          <p:cNvCxnSpPr/>
          <p:nvPr/>
        </p:nvCxnSpPr>
        <p:spPr>
          <a:xfrm flipH="1" rot="10800000">
            <a:off x="3336850" y="878025"/>
            <a:ext cx="3043800" cy="211200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cxnSp>
      <p:sp>
        <p:nvSpPr>
          <p:cNvPr id="571" name="Google Shape;571;p55"/>
          <p:cNvSpPr txBox="1"/>
          <p:nvPr/>
        </p:nvSpPr>
        <p:spPr>
          <a:xfrm>
            <a:off x="2603850" y="2325350"/>
            <a:ext cx="8697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300">
                <a:solidFill>
                  <a:schemeClr val="dk2"/>
                </a:solidFill>
              </a:rPr>
              <a:t>BOA</a:t>
            </a:r>
            <a:endParaRPr b="1" sz="2300">
              <a:solidFill>
                <a:schemeClr val="dk2"/>
              </a:solidFill>
            </a:endParaRPr>
          </a:p>
        </p:txBody>
      </p:sp>
      <p:sp>
        <p:nvSpPr>
          <p:cNvPr id="572" name="Google Shape;572;p55"/>
          <p:cNvSpPr txBox="1"/>
          <p:nvPr/>
        </p:nvSpPr>
        <p:spPr>
          <a:xfrm>
            <a:off x="5377700" y="528300"/>
            <a:ext cx="8697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300">
                <a:solidFill>
                  <a:schemeClr val="dk2"/>
                </a:solidFill>
              </a:rPr>
              <a:t>TOA</a:t>
            </a:r>
            <a:endParaRPr b="1" sz="2300">
              <a:solidFill>
                <a:schemeClr val="dk2"/>
              </a:solidFill>
            </a:endParaRPr>
          </a:p>
        </p:txBody>
      </p:sp>
      <p:sp>
        <p:nvSpPr>
          <p:cNvPr id="573" name="Google Shape;573;p55"/>
          <p:cNvSpPr/>
          <p:nvPr/>
        </p:nvSpPr>
        <p:spPr>
          <a:xfrm>
            <a:off x="4389675" y="2648350"/>
            <a:ext cx="2500500" cy="8301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134F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latin typeface="Comfortaa Medium"/>
                <a:ea typeface="Comfortaa Medium"/>
                <a:cs typeface="Comfortaa Medium"/>
                <a:sym typeface="Comfortaa Medium"/>
              </a:rPr>
              <a:t>Radiative transfer propagation</a:t>
            </a:r>
            <a:endParaRPr b="1" sz="1800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574" name="Google Shape;574;p55"/>
          <p:cNvSpPr txBox="1"/>
          <p:nvPr/>
        </p:nvSpPr>
        <p:spPr>
          <a:xfrm>
            <a:off x="5983150" y="3909375"/>
            <a:ext cx="3084300" cy="86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>
                <a:solidFill>
                  <a:schemeClr val="dk2"/>
                </a:solidFill>
              </a:rPr>
              <a:t>BOA: bottom of the atmosphere</a:t>
            </a:r>
            <a:endParaRPr sz="16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>
                <a:solidFill>
                  <a:schemeClr val="dk2"/>
                </a:solidFill>
              </a:rPr>
              <a:t>TOA: top of the atmosphere</a:t>
            </a:r>
            <a:endParaRPr sz="16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56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RadCalNet-OC</a:t>
            </a:r>
            <a:endParaRPr b="1" sz="24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581" name="Google Shape;581;p56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descr="sentinel-3_modif.png" id="582" name="Google Shape;582;p5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11086" y="1515643"/>
            <a:ext cx="1517182" cy="96439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83" name="Google Shape;583;p56"/>
          <p:cNvGrpSpPr/>
          <p:nvPr/>
        </p:nvGrpSpPr>
        <p:grpSpPr>
          <a:xfrm>
            <a:off x="1037379" y="3614548"/>
            <a:ext cx="4890460" cy="1180229"/>
            <a:chOff x="357158" y="4000508"/>
            <a:chExt cx="8431827" cy="1714950"/>
          </a:xfrm>
        </p:grpSpPr>
        <p:sp>
          <p:nvSpPr>
            <p:cNvPr id="584" name="Google Shape;584;p56"/>
            <p:cNvSpPr/>
            <p:nvPr/>
          </p:nvSpPr>
          <p:spPr>
            <a:xfrm>
              <a:off x="357158" y="4000508"/>
              <a:ext cx="8431827" cy="1714950"/>
            </a:xfrm>
            <a:custGeom>
              <a:rect b="b" l="l" r="r" t="t"/>
              <a:pathLst>
                <a:path extrusionOk="0" h="1244973" w="4143404">
                  <a:moveTo>
                    <a:pt x="0" y="292470"/>
                  </a:moveTo>
                  <a:cubicBezTo>
                    <a:pt x="0" y="241945"/>
                    <a:pt x="20071" y="193489"/>
                    <a:pt x="55798" y="157763"/>
                  </a:cubicBezTo>
                  <a:cubicBezTo>
                    <a:pt x="91525" y="122036"/>
                    <a:pt x="166679" y="108998"/>
                    <a:pt x="190506" y="101966"/>
                  </a:cubicBezTo>
                  <a:lnTo>
                    <a:pt x="198760" y="115572"/>
                  </a:lnTo>
                  <a:lnTo>
                    <a:pt x="710125" y="245660"/>
                  </a:lnTo>
                  <a:cubicBezTo>
                    <a:pt x="809142" y="163773"/>
                    <a:pt x="1041234" y="180613"/>
                    <a:pt x="1007177" y="0"/>
                  </a:cubicBezTo>
                  <a:lnTo>
                    <a:pt x="1256036" y="239286"/>
                  </a:lnTo>
                  <a:cubicBezTo>
                    <a:pt x="1341405" y="240069"/>
                    <a:pt x="1411425" y="114815"/>
                    <a:pt x="1512144" y="241635"/>
                  </a:cubicBezTo>
                  <a:lnTo>
                    <a:pt x="1842889" y="239286"/>
                  </a:lnTo>
                  <a:lnTo>
                    <a:pt x="1853338" y="227987"/>
                  </a:lnTo>
                  <a:lnTo>
                    <a:pt x="2303714" y="95535"/>
                  </a:lnTo>
                  <a:cubicBezTo>
                    <a:pt x="2437917" y="109183"/>
                    <a:pt x="2581962" y="418799"/>
                    <a:pt x="2658556" y="309874"/>
                  </a:cubicBezTo>
                  <a:cubicBezTo>
                    <a:pt x="2743250" y="361515"/>
                    <a:pt x="2784585" y="391735"/>
                    <a:pt x="2811880" y="405383"/>
                  </a:cubicBezTo>
                  <a:lnTo>
                    <a:pt x="2822329" y="391760"/>
                  </a:lnTo>
                  <a:cubicBezTo>
                    <a:pt x="2892309" y="396313"/>
                    <a:pt x="3124321" y="221177"/>
                    <a:pt x="3231762" y="218365"/>
                  </a:cubicBezTo>
                  <a:cubicBezTo>
                    <a:pt x="3322561" y="294232"/>
                    <a:pt x="3346784" y="430011"/>
                    <a:pt x="3466973" y="374888"/>
                  </a:cubicBezTo>
                  <a:lnTo>
                    <a:pt x="3692586" y="252050"/>
                  </a:lnTo>
                  <a:cubicBezTo>
                    <a:pt x="3822207" y="335292"/>
                    <a:pt x="3866128" y="151993"/>
                    <a:pt x="3952899" y="101965"/>
                  </a:cubicBezTo>
                  <a:cubicBezTo>
                    <a:pt x="4003424" y="101965"/>
                    <a:pt x="4051880" y="122036"/>
                    <a:pt x="4087606" y="157763"/>
                  </a:cubicBezTo>
                  <a:cubicBezTo>
                    <a:pt x="4123333" y="193490"/>
                    <a:pt x="4143404" y="241945"/>
                    <a:pt x="4143403" y="292471"/>
                  </a:cubicBezTo>
                  <a:cubicBezTo>
                    <a:pt x="4143403" y="546470"/>
                    <a:pt x="4143404" y="800469"/>
                    <a:pt x="4143404" y="1054468"/>
                  </a:cubicBezTo>
                  <a:cubicBezTo>
                    <a:pt x="4143404" y="1104993"/>
                    <a:pt x="4123333" y="1153449"/>
                    <a:pt x="4087606" y="1189175"/>
                  </a:cubicBezTo>
                  <a:cubicBezTo>
                    <a:pt x="4051879" y="1224902"/>
                    <a:pt x="4003424" y="1244973"/>
                    <a:pt x="3952899" y="1244973"/>
                  </a:cubicBezTo>
                  <a:lnTo>
                    <a:pt x="190505" y="1244973"/>
                  </a:lnTo>
                  <a:cubicBezTo>
                    <a:pt x="139980" y="1244973"/>
                    <a:pt x="91524" y="1224902"/>
                    <a:pt x="55798" y="1189175"/>
                  </a:cubicBezTo>
                  <a:cubicBezTo>
                    <a:pt x="20071" y="1153448"/>
                    <a:pt x="0" y="1104993"/>
                    <a:pt x="0" y="1054468"/>
                  </a:cubicBezTo>
                  <a:lnTo>
                    <a:pt x="0" y="292470"/>
                  </a:lnTo>
                  <a:close/>
                </a:path>
              </a:pathLst>
            </a:custGeom>
            <a:gradFill>
              <a:gsLst>
                <a:gs pos="0">
                  <a:srgbClr val="002060"/>
                </a:gs>
                <a:gs pos="50000">
                  <a:srgbClr val="00B0F0"/>
                </a:gs>
                <a:gs pos="100000">
                  <a:srgbClr val="46AD8B"/>
                </a:gs>
              </a:gsLst>
              <a:lin ang="16200038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585" name="Google Shape;585;p56"/>
            <p:cNvGrpSpPr/>
            <p:nvPr/>
          </p:nvGrpSpPr>
          <p:grpSpPr>
            <a:xfrm>
              <a:off x="3837502" y="4657268"/>
              <a:ext cx="555331" cy="540576"/>
              <a:chOff x="3837502" y="4657268"/>
              <a:chExt cx="555331" cy="540576"/>
            </a:xfrm>
          </p:grpSpPr>
          <p:sp>
            <p:nvSpPr>
              <p:cNvPr id="586" name="Google Shape;586;p56"/>
              <p:cNvSpPr/>
              <p:nvPr/>
            </p:nvSpPr>
            <p:spPr>
              <a:xfrm rot="10020323">
                <a:off x="3858356" y="4839131"/>
                <a:ext cx="217830" cy="210297"/>
              </a:xfrm>
              <a:custGeom>
                <a:rect b="b" l="l" r="r" t="t"/>
                <a:pathLst>
                  <a:path extrusionOk="0" h="900709" w="932976">
                    <a:moveTo>
                      <a:pt x="19682" y="169189"/>
                    </a:moveTo>
                    <a:cubicBezTo>
                      <a:pt x="34922" y="174269"/>
                      <a:pt x="91139" y="177384"/>
                      <a:pt x="126362" y="184429"/>
                    </a:cubicBezTo>
                    <a:cubicBezTo>
                      <a:pt x="142114" y="187579"/>
                      <a:pt x="168186" y="184084"/>
                      <a:pt x="172082" y="199669"/>
                    </a:cubicBezTo>
                    <a:cubicBezTo>
                      <a:pt x="176524" y="217438"/>
                      <a:pt x="151762" y="230149"/>
                      <a:pt x="141602" y="245389"/>
                    </a:cubicBezTo>
                    <a:cubicBezTo>
                      <a:pt x="146682" y="260629"/>
                      <a:pt x="152429" y="275663"/>
                      <a:pt x="156842" y="291109"/>
                    </a:cubicBezTo>
                    <a:cubicBezTo>
                      <a:pt x="162596" y="311248"/>
                      <a:pt x="165458" y="332198"/>
                      <a:pt x="172082" y="352069"/>
                    </a:cubicBezTo>
                    <a:cubicBezTo>
                      <a:pt x="180733" y="378022"/>
                      <a:pt x="192402" y="402869"/>
                      <a:pt x="202562" y="428269"/>
                    </a:cubicBezTo>
                    <a:cubicBezTo>
                      <a:pt x="207642" y="463829"/>
                      <a:pt x="207666" y="500488"/>
                      <a:pt x="217802" y="534949"/>
                    </a:cubicBezTo>
                    <a:cubicBezTo>
                      <a:pt x="233240" y="587439"/>
                      <a:pt x="268032" y="633698"/>
                      <a:pt x="278762" y="687349"/>
                    </a:cubicBezTo>
                    <a:cubicBezTo>
                      <a:pt x="284559" y="716332"/>
                      <a:pt x="293621" y="778027"/>
                      <a:pt x="309242" y="809269"/>
                    </a:cubicBezTo>
                    <a:cubicBezTo>
                      <a:pt x="317433" y="825652"/>
                      <a:pt x="327996" y="840918"/>
                      <a:pt x="339722" y="854989"/>
                    </a:cubicBezTo>
                    <a:cubicBezTo>
                      <a:pt x="353520" y="871546"/>
                      <a:pt x="370202" y="885469"/>
                      <a:pt x="385442" y="900709"/>
                    </a:cubicBezTo>
                    <a:cubicBezTo>
                      <a:pt x="421002" y="895629"/>
                      <a:pt x="456780" y="891895"/>
                      <a:pt x="492122" y="885469"/>
                    </a:cubicBezTo>
                    <a:cubicBezTo>
                      <a:pt x="512730" y="881722"/>
                      <a:pt x="532635" y="874773"/>
                      <a:pt x="553082" y="870229"/>
                    </a:cubicBezTo>
                    <a:cubicBezTo>
                      <a:pt x="578368" y="864610"/>
                      <a:pt x="603882" y="860069"/>
                      <a:pt x="629282" y="854989"/>
                    </a:cubicBezTo>
                    <a:cubicBezTo>
                      <a:pt x="644522" y="844829"/>
                      <a:pt x="660931" y="836235"/>
                      <a:pt x="675002" y="824509"/>
                    </a:cubicBezTo>
                    <a:cubicBezTo>
                      <a:pt x="691559" y="810711"/>
                      <a:pt x="702789" y="790744"/>
                      <a:pt x="720722" y="778789"/>
                    </a:cubicBezTo>
                    <a:cubicBezTo>
                      <a:pt x="734088" y="769878"/>
                      <a:pt x="751202" y="768629"/>
                      <a:pt x="766442" y="763549"/>
                    </a:cubicBezTo>
                    <a:cubicBezTo>
                      <a:pt x="847722" y="641629"/>
                      <a:pt x="741042" y="788949"/>
                      <a:pt x="842642" y="687349"/>
                    </a:cubicBezTo>
                    <a:cubicBezTo>
                      <a:pt x="872185" y="657806"/>
                      <a:pt x="875967" y="633094"/>
                      <a:pt x="888362" y="595909"/>
                    </a:cubicBezTo>
                    <a:cubicBezTo>
                      <a:pt x="885748" y="538398"/>
                      <a:pt x="932976" y="305243"/>
                      <a:pt x="842642" y="214909"/>
                    </a:cubicBezTo>
                    <a:cubicBezTo>
                      <a:pt x="829690" y="201957"/>
                      <a:pt x="812162" y="194589"/>
                      <a:pt x="796922" y="184429"/>
                    </a:cubicBezTo>
                    <a:cubicBezTo>
                      <a:pt x="786762" y="169189"/>
                      <a:pt x="780226" y="150770"/>
                      <a:pt x="766442" y="138709"/>
                    </a:cubicBezTo>
                    <a:cubicBezTo>
                      <a:pt x="696265" y="77304"/>
                      <a:pt x="682857" y="86592"/>
                      <a:pt x="614042" y="47269"/>
                    </a:cubicBezTo>
                    <a:cubicBezTo>
                      <a:pt x="531321" y="0"/>
                      <a:pt x="606427" y="29491"/>
                      <a:pt x="522602" y="1549"/>
                    </a:cubicBezTo>
                    <a:cubicBezTo>
                      <a:pt x="415922" y="6629"/>
                      <a:pt x="308994" y="7920"/>
                      <a:pt x="202562" y="16789"/>
                    </a:cubicBezTo>
                    <a:cubicBezTo>
                      <a:pt x="186553" y="18123"/>
                      <a:pt x="172288" y="27616"/>
                      <a:pt x="156842" y="32029"/>
                    </a:cubicBezTo>
                    <a:cubicBezTo>
                      <a:pt x="136703" y="37783"/>
                      <a:pt x="116202" y="42189"/>
                      <a:pt x="95882" y="47269"/>
                    </a:cubicBezTo>
                    <a:cubicBezTo>
                      <a:pt x="80642" y="62509"/>
                      <a:pt x="68095" y="81034"/>
                      <a:pt x="50162" y="92989"/>
                    </a:cubicBezTo>
                    <a:cubicBezTo>
                      <a:pt x="36796" y="101900"/>
                      <a:pt x="8338" y="92644"/>
                      <a:pt x="4442" y="108229"/>
                    </a:cubicBezTo>
                    <a:cubicBezTo>
                      <a:pt x="0" y="125998"/>
                      <a:pt x="29890" y="136338"/>
                      <a:pt x="34922" y="153949"/>
                    </a:cubicBezTo>
                    <a:cubicBezTo>
                      <a:pt x="40504" y="173487"/>
                      <a:pt x="4442" y="164109"/>
                      <a:pt x="19682" y="169189"/>
                    </a:cubicBezTo>
                    <a:close/>
                  </a:path>
                </a:pathLst>
              </a:custGeom>
              <a:blipFill rotWithShape="1">
                <a:blip r:embed="rId4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7" name="Google Shape;587;p56"/>
              <p:cNvSpPr/>
              <p:nvPr/>
            </p:nvSpPr>
            <p:spPr>
              <a:xfrm rot="2051167">
                <a:off x="4002153" y="4682637"/>
                <a:ext cx="139707" cy="160670"/>
              </a:xfrm>
              <a:custGeom>
                <a:rect b="b" l="l" r="r" t="t"/>
                <a:pathLst>
                  <a:path extrusionOk="0" h="501544" w="436106">
                    <a:moveTo>
                      <a:pt x="61985" y="227224"/>
                    </a:moveTo>
                    <a:cubicBezTo>
                      <a:pt x="74685" y="290724"/>
                      <a:pt x="0" y="414842"/>
                      <a:pt x="168665" y="471064"/>
                    </a:cubicBezTo>
                    <a:cubicBezTo>
                      <a:pt x="186041" y="476856"/>
                      <a:pt x="199145" y="491384"/>
                      <a:pt x="214385" y="501544"/>
                    </a:cubicBezTo>
                    <a:cubicBezTo>
                      <a:pt x="239785" y="496464"/>
                      <a:pt x="268095" y="499155"/>
                      <a:pt x="290585" y="486304"/>
                    </a:cubicBezTo>
                    <a:cubicBezTo>
                      <a:pt x="314915" y="472401"/>
                      <a:pt x="328482" y="418332"/>
                      <a:pt x="336305" y="394864"/>
                    </a:cubicBezTo>
                    <a:cubicBezTo>
                      <a:pt x="321287" y="49442"/>
                      <a:pt x="436106" y="0"/>
                      <a:pt x="138185" y="59584"/>
                    </a:cubicBezTo>
                    <a:cubicBezTo>
                      <a:pt x="120224" y="63176"/>
                      <a:pt x="107705" y="79904"/>
                      <a:pt x="92465" y="90064"/>
                    </a:cubicBezTo>
                    <a:cubicBezTo>
                      <a:pt x="76095" y="253767"/>
                      <a:pt x="49285" y="163724"/>
                      <a:pt x="61985" y="227224"/>
                    </a:cubicBezTo>
                    <a:close/>
                  </a:path>
                </a:pathLst>
              </a:custGeom>
              <a:blipFill rotWithShape="1">
                <a:blip r:embed="rId4">
                  <a:alphaModFix amt="64000"/>
                </a:blip>
                <a:tile algn="tl" flip="none" tx="3175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8" name="Google Shape;588;p56"/>
              <p:cNvSpPr/>
              <p:nvPr/>
            </p:nvSpPr>
            <p:spPr>
              <a:xfrm rot="2063148">
                <a:off x="4235509" y="4809239"/>
                <a:ext cx="137049" cy="114166"/>
              </a:xfrm>
              <a:prstGeom prst="ellipse">
                <a:avLst/>
              </a:prstGeom>
              <a:blipFill rotWithShape="1">
                <a:blip r:embed="rId5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9" name="Google Shape;589;p56"/>
              <p:cNvSpPr/>
              <p:nvPr/>
            </p:nvSpPr>
            <p:spPr>
              <a:xfrm rot="2055666">
                <a:off x="4092469" y="4912213"/>
                <a:ext cx="91022" cy="68516"/>
              </a:xfrm>
              <a:custGeom>
                <a:rect b="b" l="l" r="r" t="t"/>
                <a:pathLst>
                  <a:path extrusionOk="0" h="501544" w="436106">
                    <a:moveTo>
                      <a:pt x="61985" y="227224"/>
                    </a:moveTo>
                    <a:cubicBezTo>
                      <a:pt x="74685" y="290724"/>
                      <a:pt x="0" y="414842"/>
                      <a:pt x="168665" y="471064"/>
                    </a:cubicBezTo>
                    <a:cubicBezTo>
                      <a:pt x="186041" y="476856"/>
                      <a:pt x="199145" y="491384"/>
                      <a:pt x="214385" y="501544"/>
                    </a:cubicBezTo>
                    <a:cubicBezTo>
                      <a:pt x="239785" y="496464"/>
                      <a:pt x="268095" y="499155"/>
                      <a:pt x="290585" y="486304"/>
                    </a:cubicBezTo>
                    <a:cubicBezTo>
                      <a:pt x="314915" y="472401"/>
                      <a:pt x="328482" y="418332"/>
                      <a:pt x="336305" y="394864"/>
                    </a:cubicBezTo>
                    <a:cubicBezTo>
                      <a:pt x="321287" y="49442"/>
                      <a:pt x="436106" y="0"/>
                      <a:pt x="138185" y="59584"/>
                    </a:cubicBezTo>
                    <a:cubicBezTo>
                      <a:pt x="120224" y="63176"/>
                      <a:pt x="107705" y="79904"/>
                      <a:pt x="92465" y="90064"/>
                    </a:cubicBezTo>
                    <a:cubicBezTo>
                      <a:pt x="76095" y="253767"/>
                      <a:pt x="49285" y="163724"/>
                      <a:pt x="61985" y="227224"/>
                    </a:cubicBezTo>
                    <a:close/>
                  </a:path>
                </a:pathLst>
              </a:custGeom>
              <a:solidFill>
                <a:srgbClr val="D8D8D8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0" name="Google Shape;590;p56"/>
              <p:cNvSpPr/>
              <p:nvPr/>
            </p:nvSpPr>
            <p:spPr>
              <a:xfrm rot="2075537">
                <a:off x="4212192" y="4991725"/>
                <a:ext cx="139587" cy="140824"/>
              </a:xfrm>
              <a:custGeom>
                <a:rect b="b" l="l" r="r" t="t"/>
                <a:pathLst>
                  <a:path extrusionOk="0" h="799506" w="792480">
                    <a:moveTo>
                      <a:pt x="228600" y="184585"/>
                    </a:moveTo>
                    <a:cubicBezTo>
                      <a:pt x="218440" y="202365"/>
                      <a:pt x="203590" y="183283"/>
                      <a:pt x="137160" y="260785"/>
                    </a:cubicBezTo>
                    <a:cubicBezTo>
                      <a:pt x="49153" y="363460"/>
                      <a:pt x="128326" y="251176"/>
                      <a:pt x="60960" y="352225"/>
                    </a:cubicBezTo>
                    <a:cubicBezTo>
                      <a:pt x="56077" y="371757"/>
                      <a:pt x="41412" y="437041"/>
                      <a:pt x="30480" y="458905"/>
                    </a:cubicBezTo>
                    <a:cubicBezTo>
                      <a:pt x="22289" y="475288"/>
                      <a:pt x="10160" y="489385"/>
                      <a:pt x="0" y="504625"/>
                    </a:cubicBezTo>
                    <a:cubicBezTo>
                      <a:pt x="5080" y="575745"/>
                      <a:pt x="2849" y="647769"/>
                      <a:pt x="15240" y="717985"/>
                    </a:cubicBezTo>
                    <a:cubicBezTo>
                      <a:pt x="18423" y="736022"/>
                      <a:pt x="30188" y="753997"/>
                      <a:pt x="45720" y="763705"/>
                    </a:cubicBezTo>
                    <a:cubicBezTo>
                      <a:pt x="72965" y="780733"/>
                      <a:pt x="137160" y="794185"/>
                      <a:pt x="137160" y="794185"/>
                    </a:cubicBezTo>
                    <a:cubicBezTo>
                      <a:pt x="274320" y="789105"/>
                      <a:pt x="412935" y="799506"/>
                      <a:pt x="548640" y="778945"/>
                    </a:cubicBezTo>
                    <a:cubicBezTo>
                      <a:pt x="584859" y="773457"/>
                      <a:pt x="605327" y="729569"/>
                      <a:pt x="640080" y="717985"/>
                    </a:cubicBezTo>
                    <a:lnTo>
                      <a:pt x="685800" y="702745"/>
                    </a:lnTo>
                    <a:cubicBezTo>
                      <a:pt x="695960" y="672265"/>
                      <a:pt x="701912" y="640042"/>
                      <a:pt x="716280" y="611305"/>
                    </a:cubicBezTo>
                    <a:cubicBezTo>
                      <a:pt x="726440" y="590985"/>
                      <a:pt x="738323" y="571439"/>
                      <a:pt x="746760" y="550345"/>
                    </a:cubicBezTo>
                    <a:cubicBezTo>
                      <a:pt x="758692" y="520514"/>
                      <a:pt x="767080" y="489385"/>
                      <a:pt x="777240" y="458905"/>
                    </a:cubicBezTo>
                    <a:lnTo>
                      <a:pt x="792480" y="413185"/>
                    </a:lnTo>
                    <a:cubicBezTo>
                      <a:pt x="787400" y="357305"/>
                      <a:pt x="786991" y="300802"/>
                      <a:pt x="777240" y="245545"/>
                    </a:cubicBezTo>
                    <a:cubicBezTo>
                      <a:pt x="771656" y="213905"/>
                      <a:pt x="777240" y="164265"/>
                      <a:pt x="746760" y="154105"/>
                    </a:cubicBezTo>
                    <a:cubicBezTo>
                      <a:pt x="731520" y="149025"/>
                      <a:pt x="715408" y="146049"/>
                      <a:pt x="701040" y="138865"/>
                    </a:cubicBezTo>
                    <a:cubicBezTo>
                      <a:pt x="684657" y="130674"/>
                      <a:pt x="670225" y="119031"/>
                      <a:pt x="655320" y="108385"/>
                    </a:cubicBezTo>
                    <a:cubicBezTo>
                      <a:pt x="634651" y="93622"/>
                      <a:pt x="617078" y="74024"/>
                      <a:pt x="594360" y="62665"/>
                    </a:cubicBezTo>
                    <a:cubicBezTo>
                      <a:pt x="575626" y="53298"/>
                      <a:pt x="553720" y="52505"/>
                      <a:pt x="533400" y="47425"/>
                    </a:cubicBezTo>
                    <a:cubicBezTo>
                      <a:pt x="513201" y="33959"/>
                      <a:pt x="470950" y="0"/>
                      <a:pt x="441960" y="1705"/>
                    </a:cubicBezTo>
                    <a:cubicBezTo>
                      <a:pt x="310764" y="9422"/>
                      <a:pt x="268297" y="22261"/>
                      <a:pt x="167640" y="47425"/>
                    </a:cubicBezTo>
                    <a:cubicBezTo>
                      <a:pt x="157480" y="62665"/>
                      <a:pt x="140171" y="75078"/>
                      <a:pt x="137160" y="93145"/>
                    </a:cubicBezTo>
                    <a:cubicBezTo>
                      <a:pt x="127308" y="152258"/>
                      <a:pt x="167332" y="135632"/>
                      <a:pt x="198120" y="154105"/>
                    </a:cubicBezTo>
                    <a:cubicBezTo>
                      <a:pt x="210441" y="161497"/>
                      <a:pt x="238760" y="166805"/>
                      <a:pt x="228600" y="184585"/>
                    </a:cubicBezTo>
                    <a:close/>
                  </a:path>
                </a:pathLst>
              </a:custGeom>
              <a:blipFill rotWithShape="1">
                <a:blip r:embed="rId4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1" name="Google Shape;591;p56"/>
              <p:cNvSpPr/>
              <p:nvPr/>
            </p:nvSpPr>
            <p:spPr>
              <a:xfrm rot="825731">
                <a:off x="3951385" y="5110739"/>
                <a:ext cx="243387" cy="59009"/>
              </a:xfrm>
              <a:prstGeom prst="snip2DiagRect">
                <a:avLst>
                  <a:gd fmla="val 0" name="adj1"/>
                  <a:gd fmla="val 16667" name="adj2"/>
                </a:avLst>
              </a:prstGeom>
              <a:solidFill>
                <a:srgbClr val="D8D8D8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592" name="Google Shape;592;p56"/>
            <p:cNvSpPr/>
            <p:nvPr/>
          </p:nvSpPr>
          <p:spPr>
            <a:xfrm rot="10074315">
              <a:off x="7007708" y="4834979"/>
              <a:ext cx="100186" cy="96721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3" name="Google Shape;593;p56"/>
            <p:cNvSpPr/>
            <p:nvPr/>
          </p:nvSpPr>
          <p:spPr>
            <a:xfrm rot="2051167">
              <a:off x="5038519" y="4668816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4" name="Google Shape;594;p56"/>
            <p:cNvSpPr/>
            <p:nvPr/>
          </p:nvSpPr>
          <p:spPr>
            <a:xfrm rot="2063148">
              <a:off x="5271875" y="479541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5" name="Google Shape;595;p56"/>
            <p:cNvSpPr/>
            <p:nvPr/>
          </p:nvSpPr>
          <p:spPr>
            <a:xfrm rot="2075537">
              <a:off x="5248558" y="497790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6" name="Google Shape;596;p56"/>
            <p:cNvSpPr/>
            <p:nvPr/>
          </p:nvSpPr>
          <p:spPr>
            <a:xfrm rot="825731">
              <a:off x="5004070" y="5243046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7" name="Google Shape;597;p56"/>
            <p:cNvSpPr/>
            <p:nvPr/>
          </p:nvSpPr>
          <p:spPr>
            <a:xfrm rot="10020323">
              <a:off x="3234893" y="5379960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8" name="Google Shape;598;p56"/>
            <p:cNvSpPr/>
            <p:nvPr/>
          </p:nvSpPr>
          <p:spPr>
            <a:xfrm rot="2051167">
              <a:off x="3109693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9" name="Google Shape;599;p56"/>
            <p:cNvSpPr/>
            <p:nvPr/>
          </p:nvSpPr>
          <p:spPr>
            <a:xfrm rot="2063148">
              <a:off x="3343049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0" name="Google Shape;600;p56"/>
            <p:cNvSpPr/>
            <p:nvPr/>
          </p:nvSpPr>
          <p:spPr>
            <a:xfrm rot="2075537">
              <a:off x="3027532" y="5170688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1" name="Google Shape;601;p56"/>
            <p:cNvSpPr/>
            <p:nvPr/>
          </p:nvSpPr>
          <p:spPr>
            <a:xfrm rot="825731">
              <a:off x="2360862" y="4957294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2" name="Google Shape;602;p56"/>
            <p:cNvSpPr/>
            <p:nvPr/>
          </p:nvSpPr>
          <p:spPr>
            <a:xfrm rot="10020323">
              <a:off x="2591951" y="4665581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3" name="Google Shape;603;p56"/>
            <p:cNvSpPr/>
            <p:nvPr/>
          </p:nvSpPr>
          <p:spPr>
            <a:xfrm rot="2051167">
              <a:off x="1878492" y="4668816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4" name="Google Shape;604;p56"/>
            <p:cNvSpPr/>
            <p:nvPr/>
          </p:nvSpPr>
          <p:spPr>
            <a:xfrm rot="2063148">
              <a:off x="2111848" y="479541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5" name="Google Shape;605;p56"/>
            <p:cNvSpPr/>
            <p:nvPr/>
          </p:nvSpPr>
          <p:spPr>
            <a:xfrm rot="2075537">
              <a:off x="2088531" y="497790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6" name="Google Shape;606;p56"/>
            <p:cNvSpPr/>
            <p:nvPr/>
          </p:nvSpPr>
          <p:spPr>
            <a:xfrm rot="825731">
              <a:off x="1074980" y="545735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7" name="Google Shape;607;p56"/>
            <p:cNvSpPr/>
            <p:nvPr/>
          </p:nvSpPr>
          <p:spPr>
            <a:xfrm rot="10020323">
              <a:off x="6235288" y="4594143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8" name="Google Shape;608;p56"/>
            <p:cNvSpPr/>
            <p:nvPr/>
          </p:nvSpPr>
          <p:spPr>
            <a:xfrm rot="2051167">
              <a:off x="4819810" y="4883129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9" name="Google Shape;609;p56"/>
            <p:cNvSpPr/>
            <p:nvPr/>
          </p:nvSpPr>
          <p:spPr>
            <a:xfrm rot="2063148">
              <a:off x="6486321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0" name="Google Shape;610;p56"/>
            <p:cNvSpPr/>
            <p:nvPr/>
          </p:nvSpPr>
          <p:spPr>
            <a:xfrm rot="2075537">
              <a:off x="6463004" y="5144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1" name="Google Shape;611;p56"/>
            <p:cNvSpPr/>
            <p:nvPr/>
          </p:nvSpPr>
          <p:spPr>
            <a:xfrm rot="825731">
              <a:off x="5932764" y="4885856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2" name="Google Shape;612;p56"/>
            <p:cNvSpPr/>
            <p:nvPr/>
          </p:nvSpPr>
          <p:spPr>
            <a:xfrm rot="10020323">
              <a:off x="7664048" y="4879894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3" name="Google Shape;613;p56"/>
            <p:cNvSpPr/>
            <p:nvPr/>
          </p:nvSpPr>
          <p:spPr>
            <a:xfrm rot="2051167">
              <a:off x="5610023" y="4914258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4" name="Google Shape;614;p56"/>
            <p:cNvSpPr/>
            <p:nvPr/>
          </p:nvSpPr>
          <p:spPr>
            <a:xfrm rot="2063148">
              <a:off x="5843379" y="5040860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5" name="Google Shape;615;p56"/>
            <p:cNvSpPr/>
            <p:nvPr/>
          </p:nvSpPr>
          <p:spPr>
            <a:xfrm rot="2075537">
              <a:off x="5820062" y="5223346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6" name="Google Shape;616;p56"/>
            <p:cNvSpPr/>
            <p:nvPr/>
          </p:nvSpPr>
          <p:spPr>
            <a:xfrm rot="825731">
              <a:off x="5559255" y="5342360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7" name="Google Shape;617;p56"/>
            <p:cNvSpPr/>
            <p:nvPr/>
          </p:nvSpPr>
          <p:spPr>
            <a:xfrm rot="10020323">
              <a:off x="7037862" y="4991531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8" name="Google Shape;618;p56"/>
            <p:cNvSpPr/>
            <p:nvPr/>
          </p:nvSpPr>
          <p:spPr>
            <a:xfrm rot="2051167">
              <a:off x="7181659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9" name="Google Shape;619;p56"/>
            <p:cNvSpPr/>
            <p:nvPr/>
          </p:nvSpPr>
          <p:spPr>
            <a:xfrm rot="2063148">
              <a:off x="4592373" y="452928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0" name="Google Shape;620;p56"/>
            <p:cNvSpPr/>
            <p:nvPr/>
          </p:nvSpPr>
          <p:spPr>
            <a:xfrm rot="2075537">
              <a:off x="7391698" y="5144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1" name="Google Shape;621;p56"/>
            <p:cNvSpPr/>
            <p:nvPr/>
          </p:nvSpPr>
          <p:spPr>
            <a:xfrm rot="825731">
              <a:off x="5504136" y="510016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2" name="Google Shape;622;p56"/>
            <p:cNvSpPr/>
            <p:nvPr/>
          </p:nvSpPr>
          <p:spPr>
            <a:xfrm rot="10020323">
              <a:off x="7163982" y="5237085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3" name="Google Shape;623;p56"/>
            <p:cNvSpPr/>
            <p:nvPr/>
          </p:nvSpPr>
          <p:spPr>
            <a:xfrm rot="2051167">
              <a:off x="7963080" y="4740253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4" name="Google Shape;624;p56"/>
            <p:cNvSpPr/>
            <p:nvPr/>
          </p:nvSpPr>
          <p:spPr>
            <a:xfrm rot="2063148">
              <a:off x="8272271" y="4652542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5" name="Google Shape;625;p56"/>
            <p:cNvSpPr/>
            <p:nvPr/>
          </p:nvSpPr>
          <p:spPr>
            <a:xfrm rot="2075537">
              <a:off x="8248954" y="4835028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6" name="Google Shape;626;p56"/>
            <p:cNvSpPr/>
            <p:nvPr/>
          </p:nvSpPr>
          <p:spPr>
            <a:xfrm rot="825731">
              <a:off x="7290085" y="474297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7" name="Google Shape;627;p56"/>
            <p:cNvSpPr/>
            <p:nvPr/>
          </p:nvSpPr>
          <p:spPr>
            <a:xfrm rot="10020323">
              <a:off x="1163189" y="4594143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8" name="Google Shape;628;p56"/>
            <p:cNvSpPr/>
            <p:nvPr/>
          </p:nvSpPr>
          <p:spPr>
            <a:xfrm rot="2051167">
              <a:off x="1021236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9" name="Google Shape;629;p56"/>
            <p:cNvSpPr/>
            <p:nvPr/>
          </p:nvSpPr>
          <p:spPr>
            <a:xfrm rot="2063148">
              <a:off x="1254592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0" name="Google Shape;630;p56"/>
            <p:cNvSpPr/>
            <p:nvPr/>
          </p:nvSpPr>
          <p:spPr>
            <a:xfrm rot="2075537">
              <a:off x="1527334" y="5242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1" name="Google Shape;631;p56"/>
            <p:cNvSpPr/>
            <p:nvPr/>
          </p:nvSpPr>
          <p:spPr>
            <a:xfrm rot="825731">
              <a:off x="503475" y="4742981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2" name="Google Shape;632;p56"/>
            <p:cNvSpPr/>
            <p:nvPr/>
          </p:nvSpPr>
          <p:spPr>
            <a:xfrm rot="10020323">
              <a:off x="448811" y="5070752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3" name="Google Shape;633;p56"/>
            <p:cNvSpPr/>
            <p:nvPr/>
          </p:nvSpPr>
          <p:spPr>
            <a:xfrm rot="2051167">
              <a:off x="592608" y="4914258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4" name="Google Shape;634;p56"/>
            <p:cNvSpPr/>
            <p:nvPr/>
          </p:nvSpPr>
          <p:spPr>
            <a:xfrm rot="2063148">
              <a:off x="806160" y="4600724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5" name="Google Shape;635;p56"/>
            <p:cNvSpPr/>
            <p:nvPr/>
          </p:nvSpPr>
          <p:spPr>
            <a:xfrm rot="2075537">
              <a:off x="802647" y="5223346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6" name="Google Shape;636;p56"/>
            <p:cNvSpPr/>
            <p:nvPr/>
          </p:nvSpPr>
          <p:spPr>
            <a:xfrm rot="825731">
              <a:off x="1074980" y="5100171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37" name="Google Shape;637;p56"/>
          <p:cNvGrpSpPr/>
          <p:nvPr/>
        </p:nvGrpSpPr>
        <p:grpSpPr>
          <a:xfrm>
            <a:off x="591594" y="1635406"/>
            <a:ext cx="1232325" cy="873675"/>
            <a:chOff x="642910" y="1214423"/>
            <a:chExt cx="1643100" cy="1164900"/>
          </a:xfrm>
        </p:grpSpPr>
        <p:sp>
          <p:nvSpPr>
            <p:cNvPr id="638" name="Google Shape;638;p56"/>
            <p:cNvSpPr/>
            <p:nvPr/>
          </p:nvSpPr>
          <p:spPr>
            <a:xfrm rot="822511">
              <a:off x="954375" y="1324575"/>
              <a:ext cx="1043114" cy="944595"/>
            </a:xfrm>
            <a:prstGeom prst="star32">
              <a:avLst>
                <a:gd fmla="val 37500" name="adj"/>
              </a:avLst>
            </a:prstGeom>
            <a:gradFill>
              <a:gsLst>
                <a:gs pos="0">
                  <a:srgbClr val="FFFF00"/>
                </a:gs>
                <a:gs pos="50000">
                  <a:srgbClr val="C00000"/>
                </a:gs>
                <a:gs pos="100000">
                  <a:srgbClr val="FF9900"/>
                </a:gs>
              </a:gsLst>
              <a:path path="circle">
                <a:fillToRect b="0%" l="100%" r="0%" t="100%"/>
              </a:path>
              <a:tileRect b="-100%" l="0%" r="-100%" t="0%"/>
            </a:gradFill>
            <a:ln cap="flat" cmpd="sng" w="28575">
              <a:solidFill>
                <a:srgbClr val="007D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9" name="Google Shape;639;p56"/>
            <p:cNvSpPr txBox="1"/>
            <p:nvPr/>
          </p:nvSpPr>
          <p:spPr>
            <a:xfrm>
              <a:off x="642910" y="1571612"/>
              <a:ext cx="1643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FR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Sun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640" name="Google Shape;640;p56"/>
          <p:cNvSpPr txBox="1"/>
          <p:nvPr/>
        </p:nvSpPr>
        <p:spPr>
          <a:xfrm>
            <a:off x="363391" y="1104068"/>
            <a:ext cx="8367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fr-FR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Simplified picture of the TOA signal over aquatic scene</a:t>
            </a:r>
            <a:endParaRPr b="0" i="1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641" name="Google Shape;641;p56"/>
          <p:cNvCxnSpPr>
            <a:stCxn id="590" idx="4"/>
          </p:cNvCxnSpPr>
          <p:nvPr/>
        </p:nvCxnSpPr>
        <p:spPr>
          <a:xfrm flipH="1" rot="10800000">
            <a:off x="3213802" y="3763422"/>
            <a:ext cx="268200" cy="617100"/>
          </a:xfrm>
          <a:prstGeom prst="straightConnector1">
            <a:avLst/>
          </a:prstGeom>
          <a:solidFill>
            <a:schemeClr val="accent1"/>
          </a:solidFill>
          <a:ln cap="flat" cmpd="sng" w="95250">
            <a:solidFill>
              <a:srgbClr val="92D050"/>
            </a:solidFill>
            <a:prstDash val="solid"/>
            <a:round/>
            <a:headEnd len="sm" w="sm" type="none"/>
            <a:tailEnd len="sm" w="sm" type="stealth"/>
          </a:ln>
        </p:spPr>
      </p:cxnSp>
      <p:sp>
        <p:nvSpPr>
          <p:cNvPr id="642" name="Google Shape;642;p56"/>
          <p:cNvSpPr/>
          <p:nvPr/>
        </p:nvSpPr>
        <p:spPr>
          <a:xfrm>
            <a:off x="3106998" y="4245506"/>
            <a:ext cx="267900" cy="267900"/>
          </a:xfrm>
          <a:prstGeom prst="ellipse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643" name="Google Shape;643;p56"/>
          <p:cNvGrpSpPr/>
          <p:nvPr/>
        </p:nvGrpSpPr>
        <p:grpSpPr>
          <a:xfrm>
            <a:off x="2785647" y="4112703"/>
            <a:ext cx="192000" cy="199800"/>
            <a:chOff x="259759" y="3936004"/>
            <a:chExt cx="224693" cy="266400"/>
          </a:xfrm>
        </p:grpSpPr>
        <p:cxnSp>
          <p:nvCxnSpPr>
            <p:cNvPr id="644" name="Google Shape;644;p56"/>
            <p:cNvCxnSpPr/>
            <p:nvPr/>
          </p:nvCxnSpPr>
          <p:spPr>
            <a:xfrm>
              <a:off x="263352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645" name="Google Shape;645;p56"/>
            <p:cNvCxnSpPr/>
            <p:nvPr/>
          </p:nvCxnSpPr>
          <p:spPr>
            <a:xfrm flipH="1">
              <a:off x="259759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646" name="Google Shape;646;p56"/>
          <p:cNvGrpSpPr/>
          <p:nvPr/>
        </p:nvGrpSpPr>
        <p:grpSpPr>
          <a:xfrm>
            <a:off x="6260977" y="1676500"/>
            <a:ext cx="2481525" cy="1272375"/>
            <a:chOff x="8332096" y="1959319"/>
            <a:chExt cx="3308700" cy="1696500"/>
          </a:xfrm>
        </p:grpSpPr>
        <p:grpSp>
          <p:nvGrpSpPr>
            <p:cNvPr id="647" name="Google Shape;647;p56"/>
            <p:cNvGrpSpPr/>
            <p:nvPr/>
          </p:nvGrpSpPr>
          <p:grpSpPr>
            <a:xfrm>
              <a:off x="8332096" y="1959319"/>
              <a:ext cx="3308700" cy="1696500"/>
              <a:chOff x="7308642" y="1754101"/>
              <a:chExt cx="3308700" cy="1696500"/>
            </a:xfrm>
          </p:grpSpPr>
          <p:grpSp>
            <p:nvGrpSpPr>
              <p:cNvPr id="648" name="Google Shape;648;p56"/>
              <p:cNvGrpSpPr/>
              <p:nvPr/>
            </p:nvGrpSpPr>
            <p:grpSpPr>
              <a:xfrm>
                <a:off x="7308642" y="1754101"/>
                <a:ext cx="3308700" cy="1696500"/>
                <a:chOff x="7237912" y="5249336"/>
                <a:chExt cx="3308700" cy="1696500"/>
              </a:xfrm>
            </p:grpSpPr>
            <p:sp>
              <p:nvSpPr>
                <p:cNvPr id="649" name="Google Shape;649;p56"/>
                <p:cNvSpPr/>
                <p:nvPr/>
              </p:nvSpPr>
              <p:spPr>
                <a:xfrm>
                  <a:off x="7304932" y="5822298"/>
                  <a:ext cx="357300" cy="357300"/>
                </a:xfrm>
                <a:prstGeom prst="ellipse">
                  <a:avLst/>
                </a:prstGeom>
                <a:noFill/>
                <a:ln cap="flat" cmpd="sng" w="28575">
                  <a:solidFill>
                    <a:schemeClr val="dk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34275" lIns="68575" spcFirstLastPara="1" rIns="68575" wrap="square" tIns="34275">
                  <a:no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b="0" i="0" sz="15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endParaRPr>
                </a:p>
              </p:txBody>
            </p:sp>
            <p:sp>
              <p:nvSpPr>
                <p:cNvPr id="650" name="Google Shape;650;p56"/>
                <p:cNvSpPr txBox="1"/>
                <p:nvPr/>
              </p:nvSpPr>
              <p:spPr>
                <a:xfrm>
                  <a:off x="7671612" y="5794604"/>
                  <a:ext cx="1722600" cy="41040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sp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i="0" lang="fr-FR" sz="1400" u="none" cap="none" strike="noStrik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: Scattering</a:t>
                  </a:r>
                  <a:endParaRPr b="1" i="0" sz="1400" u="none" cap="none" strike="noStrik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651" name="Google Shape;651;p56"/>
                <p:cNvSpPr/>
                <p:nvPr/>
              </p:nvSpPr>
              <p:spPr>
                <a:xfrm>
                  <a:off x="7237912" y="5249336"/>
                  <a:ext cx="3308700" cy="1696500"/>
                </a:xfrm>
                <a:prstGeom prst="rect">
                  <a:avLst/>
                </a:prstGeom>
                <a:noFill/>
                <a:ln cap="flat" cmpd="sng" w="28575">
                  <a:solidFill>
                    <a:schemeClr val="dk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34275" lIns="68575" spcFirstLastPara="1" rIns="68575" wrap="square" tIns="34275">
                  <a:no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b="0" i="0" sz="15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endParaRPr>
                </a:p>
              </p:txBody>
            </p:sp>
          </p:grpSp>
          <p:sp>
            <p:nvSpPr>
              <p:cNvPr id="652" name="Google Shape;652;p56"/>
              <p:cNvSpPr/>
              <p:nvPr/>
            </p:nvSpPr>
            <p:spPr>
              <a:xfrm>
                <a:off x="7381884" y="2852859"/>
                <a:ext cx="357300" cy="357300"/>
              </a:xfrm>
              <a:prstGeom prst="rect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500" u="none" cap="none" strike="noStrik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653" name="Google Shape;653;p56"/>
              <p:cNvSpPr txBox="1"/>
              <p:nvPr/>
            </p:nvSpPr>
            <p:spPr>
              <a:xfrm>
                <a:off x="7742339" y="2854434"/>
                <a:ext cx="2874900" cy="410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fr-FR" sz="1400" u="none" cap="none" strike="noStrik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rPr>
                  <a:t>: Fresnel </a:t>
                </a:r>
                <a:r>
                  <a:rPr b="1" lang="fr-FR"/>
                  <a:t>transmission</a:t>
                </a:r>
                <a:endParaRPr b="1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54" name="Google Shape;654;p56"/>
            <p:cNvGrpSpPr/>
            <p:nvPr/>
          </p:nvGrpSpPr>
          <p:grpSpPr>
            <a:xfrm>
              <a:off x="8449718" y="2079963"/>
              <a:ext cx="256015" cy="266400"/>
              <a:chOff x="259759" y="3936004"/>
              <a:chExt cx="224693" cy="266400"/>
            </a:xfrm>
          </p:grpSpPr>
          <p:cxnSp>
            <p:nvCxnSpPr>
              <p:cNvPr id="655" name="Google Shape;655;p56"/>
              <p:cNvCxnSpPr/>
              <p:nvPr/>
            </p:nvCxnSpPr>
            <p:spPr>
              <a:xfrm>
                <a:off x="263352" y="3936004"/>
                <a:ext cx="221100" cy="266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56" name="Google Shape;656;p56"/>
              <p:cNvCxnSpPr/>
              <p:nvPr/>
            </p:nvCxnSpPr>
            <p:spPr>
              <a:xfrm flipH="1">
                <a:off x="259759" y="3936004"/>
                <a:ext cx="221100" cy="266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sp>
          <p:nvSpPr>
            <p:cNvPr id="657" name="Google Shape;657;p56"/>
            <p:cNvSpPr txBox="1"/>
            <p:nvPr/>
          </p:nvSpPr>
          <p:spPr>
            <a:xfrm>
              <a:off x="8756307" y="2015755"/>
              <a:ext cx="17322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FR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Absorption</a:t>
              </a:r>
              <a:endParaRPr b="1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658" name="Google Shape;658;p56"/>
          <p:cNvCxnSpPr/>
          <p:nvPr/>
        </p:nvCxnSpPr>
        <p:spPr>
          <a:xfrm flipH="1" rot="10800000">
            <a:off x="3482049" y="3435703"/>
            <a:ext cx="228900" cy="327600"/>
          </a:xfrm>
          <a:prstGeom prst="straightConnector1">
            <a:avLst/>
          </a:prstGeom>
          <a:solidFill>
            <a:srgbClr val="C55A11"/>
          </a:solidFill>
          <a:ln cap="flat" cmpd="sng" w="57150">
            <a:solidFill>
              <a:srgbClr val="92D050"/>
            </a:solidFill>
            <a:prstDash val="solid"/>
            <a:round/>
            <a:headEnd len="sm" w="sm" type="none"/>
            <a:tailEnd len="med" w="med" type="stealth"/>
          </a:ln>
        </p:spPr>
      </p:cxnSp>
      <p:sp>
        <p:nvSpPr>
          <p:cNvPr id="659" name="Google Shape;659;p56"/>
          <p:cNvSpPr/>
          <p:nvPr/>
        </p:nvSpPr>
        <p:spPr>
          <a:xfrm>
            <a:off x="3464455" y="3015713"/>
            <a:ext cx="555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fr-FR" sz="2100" u="none" cap="none" strike="noStrike">
                <a:solidFill>
                  <a:srgbClr val="92D050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b="1" baseline="-25000" i="1" lang="fr-FR" sz="2100" u="none" cap="none" strike="noStrike">
                <a:solidFill>
                  <a:srgbClr val="92D050"/>
                </a:solidFill>
                <a:latin typeface="Arial"/>
                <a:ea typeface="Arial"/>
                <a:cs typeface="Arial"/>
                <a:sym typeface="Arial"/>
              </a:rPr>
              <a:t>w</a:t>
            </a:r>
            <a:r>
              <a:rPr b="0" i="1" lang="fr-FR" sz="2100" u="none" cap="none" strike="noStrike">
                <a:solidFill>
                  <a:srgbClr val="92D05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b="0" i="0" sz="21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0" name="Google Shape;660;p56"/>
          <p:cNvSpPr/>
          <p:nvPr/>
        </p:nvSpPr>
        <p:spPr>
          <a:xfrm>
            <a:off x="3708046" y="3075640"/>
            <a:ext cx="2877600" cy="3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/>
              <a:t>sought</a:t>
            </a:r>
            <a:r>
              <a:rPr i="1" lang="fr-FR"/>
              <a:t>-after parameter</a:t>
            </a:r>
            <a:endParaRPr b="0" i="0" sz="21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1" name="Google Shape;661;p56"/>
          <p:cNvSpPr txBox="1"/>
          <p:nvPr/>
        </p:nvSpPr>
        <p:spPr>
          <a:xfrm>
            <a:off x="229556" y="688144"/>
            <a:ext cx="8444700" cy="4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100" u="sng"/>
              <a:t>Posing the problem</a:t>
            </a:r>
            <a:endParaRPr b="1" sz="2100" u="sng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6" name="Shape 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" name="Google Shape;667;p57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RadCalNet-OC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668" name="Google Shape;668;p57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descr="sentinel-3_modif.png" id="669" name="Google Shape;669;p5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11086" y="1515643"/>
            <a:ext cx="1517182" cy="96439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70" name="Google Shape;670;p57"/>
          <p:cNvCxnSpPr/>
          <p:nvPr/>
        </p:nvCxnSpPr>
        <p:spPr>
          <a:xfrm flipH="1" rot="10800000">
            <a:off x="2678370" y="2320779"/>
            <a:ext cx="1590300" cy="14961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FF9900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671" name="Google Shape;671;p57"/>
          <p:cNvCxnSpPr/>
          <p:nvPr/>
        </p:nvCxnSpPr>
        <p:spPr>
          <a:xfrm flipH="1" rot="10800000">
            <a:off x="3053420" y="2426435"/>
            <a:ext cx="1436700" cy="13833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2C9197"/>
            </a:solidFill>
            <a:prstDash val="solid"/>
            <a:round/>
            <a:headEnd len="sm" w="sm" type="none"/>
            <a:tailEnd len="med" w="med" type="stealth"/>
          </a:ln>
        </p:spPr>
      </p:cxnSp>
      <p:grpSp>
        <p:nvGrpSpPr>
          <p:cNvPr id="672" name="Google Shape;672;p57"/>
          <p:cNvGrpSpPr/>
          <p:nvPr/>
        </p:nvGrpSpPr>
        <p:grpSpPr>
          <a:xfrm>
            <a:off x="1037379" y="3614548"/>
            <a:ext cx="4890460" cy="1180229"/>
            <a:chOff x="357158" y="4000508"/>
            <a:chExt cx="8431827" cy="1714950"/>
          </a:xfrm>
        </p:grpSpPr>
        <p:sp>
          <p:nvSpPr>
            <p:cNvPr id="673" name="Google Shape;673;p57"/>
            <p:cNvSpPr/>
            <p:nvPr/>
          </p:nvSpPr>
          <p:spPr>
            <a:xfrm>
              <a:off x="357158" y="4000508"/>
              <a:ext cx="8431827" cy="1714950"/>
            </a:xfrm>
            <a:custGeom>
              <a:rect b="b" l="l" r="r" t="t"/>
              <a:pathLst>
                <a:path extrusionOk="0" h="1244973" w="4143404">
                  <a:moveTo>
                    <a:pt x="0" y="292470"/>
                  </a:moveTo>
                  <a:cubicBezTo>
                    <a:pt x="0" y="241945"/>
                    <a:pt x="20071" y="193489"/>
                    <a:pt x="55798" y="157763"/>
                  </a:cubicBezTo>
                  <a:cubicBezTo>
                    <a:pt x="91525" y="122036"/>
                    <a:pt x="166679" y="108998"/>
                    <a:pt x="190506" y="101966"/>
                  </a:cubicBezTo>
                  <a:lnTo>
                    <a:pt x="198760" y="115572"/>
                  </a:lnTo>
                  <a:lnTo>
                    <a:pt x="710125" y="245660"/>
                  </a:lnTo>
                  <a:cubicBezTo>
                    <a:pt x="809142" y="163773"/>
                    <a:pt x="1041234" y="180613"/>
                    <a:pt x="1007177" y="0"/>
                  </a:cubicBezTo>
                  <a:lnTo>
                    <a:pt x="1256036" y="239286"/>
                  </a:lnTo>
                  <a:cubicBezTo>
                    <a:pt x="1341405" y="240069"/>
                    <a:pt x="1411425" y="114815"/>
                    <a:pt x="1512144" y="241635"/>
                  </a:cubicBezTo>
                  <a:lnTo>
                    <a:pt x="1842889" y="239286"/>
                  </a:lnTo>
                  <a:lnTo>
                    <a:pt x="1853338" y="227987"/>
                  </a:lnTo>
                  <a:lnTo>
                    <a:pt x="2303714" y="95535"/>
                  </a:lnTo>
                  <a:cubicBezTo>
                    <a:pt x="2437917" y="109183"/>
                    <a:pt x="2581962" y="418799"/>
                    <a:pt x="2658556" y="309874"/>
                  </a:cubicBezTo>
                  <a:cubicBezTo>
                    <a:pt x="2743250" y="361515"/>
                    <a:pt x="2784585" y="391735"/>
                    <a:pt x="2811880" y="405383"/>
                  </a:cubicBezTo>
                  <a:lnTo>
                    <a:pt x="2822329" y="391760"/>
                  </a:lnTo>
                  <a:cubicBezTo>
                    <a:pt x="2892309" y="396313"/>
                    <a:pt x="3124321" y="221177"/>
                    <a:pt x="3231762" y="218365"/>
                  </a:cubicBezTo>
                  <a:cubicBezTo>
                    <a:pt x="3322561" y="294232"/>
                    <a:pt x="3346784" y="430011"/>
                    <a:pt x="3466973" y="374888"/>
                  </a:cubicBezTo>
                  <a:lnTo>
                    <a:pt x="3692586" y="252050"/>
                  </a:lnTo>
                  <a:cubicBezTo>
                    <a:pt x="3822207" y="335292"/>
                    <a:pt x="3866128" y="151993"/>
                    <a:pt x="3952899" y="101965"/>
                  </a:cubicBezTo>
                  <a:cubicBezTo>
                    <a:pt x="4003424" y="101965"/>
                    <a:pt x="4051880" y="122036"/>
                    <a:pt x="4087606" y="157763"/>
                  </a:cubicBezTo>
                  <a:cubicBezTo>
                    <a:pt x="4123333" y="193490"/>
                    <a:pt x="4143404" y="241945"/>
                    <a:pt x="4143403" y="292471"/>
                  </a:cubicBezTo>
                  <a:cubicBezTo>
                    <a:pt x="4143403" y="546470"/>
                    <a:pt x="4143404" y="800469"/>
                    <a:pt x="4143404" y="1054468"/>
                  </a:cubicBezTo>
                  <a:cubicBezTo>
                    <a:pt x="4143404" y="1104993"/>
                    <a:pt x="4123333" y="1153449"/>
                    <a:pt x="4087606" y="1189175"/>
                  </a:cubicBezTo>
                  <a:cubicBezTo>
                    <a:pt x="4051879" y="1224902"/>
                    <a:pt x="4003424" y="1244973"/>
                    <a:pt x="3952899" y="1244973"/>
                  </a:cubicBezTo>
                  <a:lnTo>
                    <a:pt x="190505" y="1244973"/>
                  </a:lnTo>
                  <a:cubicBezTo>
                    <a:pt x="139980" y="1244973"/>
                    <a:pt x="91524" y="1224902"/>
                    <a:pt x="55798" y="1189175"/>
                  </a:cubicBezTo>
                  <a:cubicBezTo>
                    <a:pt x="20071" y="1153448"/>
                    <a:pt x="0" y="1104993"/>
                    <a:pt x="0" y="1054468"/>
                  </a:cubicBezTo>
                  <a:lnTo>
                    <a:pt x="0" y="292470"/>
                  </a:lnTo>
                  <a:close/>
                </a:path>
              </a:pathLst>
            </a:custGeom>
            <a:gradFill>
              <a:gsLst>
                <a:gs pos="0">
                  <a:srgbClr val="002060"/>
                </a:gs>
                <a:gs pos="50000">
                  <a:srgbClr val="00B0F0"/>
                </a:gs>
                <a:gs pos="100000">
                  <a:srgbClr val="46AD8B"/>
                </a:gs>
              </a:gsLst>
              <a:lin ang="16200038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674" name="Google Shape;674;p57"/>
            <p:cNvGrpSpPr/>
            <p:nvPr/>
          </p:nvGrpSpPr>
          <p:grpSpPr>
            <a:xfrm>
              <a:off x="3837502" y="4657268"/>
              <a:ext cx="555331" cy="540576"/>
              <a:chOff x="3837502" y="4657268"/>
              <a:chExt cx="555331" cy="540576"/>
            </a:xfrm>
          </p:grpSpPr>
          <p:sp>
            <p:nvSpPr>
              <p:cNvPr id="675" name="Google Shape;675;p57"/>
              <p:cNvSpPr/>
              <p:nvPr/>
            </p:nvSpPr>
            <p:spPr>
              <a:xfrm rot="10020323">
                <a:off x="3858356" y="4839131"/>
                <a:ext cx="217830" cy="210297"/>
              </a:xfrm>
              <a:custGeom>
                <a:rect b="b" l="l" r="r" t="t"/>
                <a:pathLst>
                  <a:path extrusionOk="0" h="900709" w="932976">
                    <a:moveTo>
                      <a:pt x="19682" y="169189"/>
                    </a:moveTo>
                    <a:cubicBezTo>
                      <a:pt x="34922" y="174269"/>
                      <a:pt x="91139" y="177384"/>
                      <a:pt x="126362" y="184429"/>
                    </a:cubicBezTo>
                    <a:cubicBezTo>
                      <a:pt x="142114" y="187579"/>
                      <a:pt x="168186" y="184084"/>
                      <a:pt x="172082" y="199669"/>
                    </a:cubicBezTo>
                    <a:cubicBezTo>
                      <a:pt x="176524" y="217438"/>
                      <a:pt x="151762" y="230149"/>
                      <a:pt x="141602" y="245389"/>
                    </a:cubicBezTo>
                    <a:cubicBezTo>
                      <a:pt x="146682" y="260629"/>
                      <a:pt x="152429" y="275663"/>
                      <a:pt x="156842" y="291109"/>
                    </a:cubicBezTo>
                    <a:cubicBezTo>
                      <a:pt x="162596" y="311248"/>
                      <a:pt x="165458" y="332198"/>
                      <a:pt x="172082" y="352069"/>
                    </a:cubicBezTo>
                    <a:cubicBezTo>
                      <a:pt x="180733" y="378022"/>
                      <a:pt x="192402" y="402869"/>
                      <a:pt x="202562" y="428269"/>
                    </a:cubicBezTo>
                    <a:cubicBezTo>
                      <a:pt x="207642" y="463829"/>
                      <a:pt x="207666" y="500488"/>
                      <a:pt x="217802" y="534949"/>
                    </a:cubicBezTo>
                    <a:cubicBezTo>
                      <a:pt x="233240" y="587439"/>
                      <a:pt x="268032" y="633698"/>
                      <a:pt x="278762" y="687349"/>
                    </a:cubicBezTo>
                    <a:cubicBezTo>
                      <a:pt x="284559" y="716332"/>
                      <a:pt x="293621" y="778027"/>
                      <a:pt x="309242" y="809269"/>
                    </a:cubicBezTo>
                    <a:cubicBezTo>
                      <a:pt x="317433" y="825652"/>
                      <a:pt x="327996" y="840918"/>
                      <a:pt x="339722" y="854989"/>
                    </a:cubicBezTo>
                    <a:cubicBezTo>
                      <a:pt x="353520" y="871546"/>
                      <a:pt x="370202" y="885469"/>
                      <a:pt x="385442" y="900709"/>
                    </a:cubicBezTo>
                    <a:cubicBezTo>
                      <a:pt x="421002" y="895629"/>
                      <a:pt x="456780" y="891895"/>
                      <a:pt x="492122" y="885469"/>
                    </a:cubicBezTo>
                    <a:cubicBezTo>
                      <a:pt x="512730" y="881722"/>
                      <a:pt x="532635" y="874773"/>
                      <a:pt x="553082" y="870229"/>
                    </a:cubicBezTo>
                    <a:cubicBezTo>
                      <a:pt x="578368" y="864610"/>
                      <a:pt x="603882" y="860069"/>
                      <a:pt x="629282" y="854989"/>
                    </a:cubicBezTo>
                    <a:cubicBezTo>
                      <a:pt x="644522" y="844829"/>
                      <a:pt x="660931" y="836235"/>
                      <a:pt x="675002" y="824509"/>
                    </a:cubicBezTo>
                    <a:cubicBezTo>
                      <a:pt x="691559" y="810711"/>
                      <a:pt x="702789" y="790744"/>
                      <a:pt x="720722" y="778789"/>
                    </a:cubicBezTo>
                    <a:cubicBezTo>
                      <a:pt x="734088" y="769878"/>
                      <a:pt x="751202" y="768629"/>
                      <a:pt x="766442" y="763549"/>
                    </a:cubicBezTo>
                    <a:cubicBezTo>
                      <a:pt x="847722" y="641629"/>
                      <a:pt x="741042" y="788949"/>
                      <a:pt x="842642" y="687349"/>
                    </a:cubicBezTo>
                    <a:cubicBezTo>
                      <a:pt x="872185" y="657806"/>
                      <a:pt x="875967" y="633094"/>
                      <a:pt x="888362" y="595909"/>
                    </a:cubicBezTo>
                    <a:cubicBezTo>
                      <a:pt x="885748" y="538398"/>
                      <a:pt x="932976" y="305243"/>
                      <a:pt x="842642" y="214909"/>
                    </a:cubicBezTo>
                    <a:cubicBezTo>
                      <a:pt x="829690" y="201957"/>
                      <a:pt x="812162" y="194589"/>
                      <a:pt x="796922" y="184429"/>
                    </a:cubicBezTo>
                    <a:cubicBezTo>
                      <a:pt x="786762" y="169189"/>
                      <a:pt x="780226" y="150770"/>
                      <a:pt x="766442" y="138709"/>
                    </a:cubicBezTo>
                    <a:cubicBezTo>
                      <a:pt x="696265" y="77304"/>
                      <a:pt x="682857" y="86592"/>
                      <a:pt x="614042" y="47269"/>
                    </a:cubicBezTo>
                    <a:cubicBezTo>
                      <a:pt x="531321" y="0"/>
                      <a:pt x="606427" y="29491"/>
                      <a:pt x="522602" y="1549"/>
                    </a:cubicBezTo>
                    <a:cubicBezTo>
                      <a:pt x="415922" y="6629"/>
                      <a:pt x="308994" y="7920"/>
                      <a:pt x="202562" y="16789"/>
                    </a:cubicBezTo>
                    <a:cubicBezTo>
                      <a:pt x="186553" y="18123"/>
                      <a:pt x="172288" y="27616"/>
                      <a:pt x="156842" y="32029"/>
                    </a:cubicBezTo>
                    <a:cubicBezTo>
                      <a:pt x="136703" y="37783"/>
                      <a:pt x="116202" y="42189"/>
                      <a:pt x="95882" y="47269"/>
                    </a:cubicBezTo>
                    <a:cubicBezTo>
                      <a:pt x="80642" y="62509"/>
                      <a:pt x="68095" y="81034"/>
                      <a:pt x="50162" y="92989"/>
                    </a:cubicBezTo>
                    <a:cubicBezTo>
                      <a:pt x="36796" y="101900"/>
                      <a:pt x="8338" y="92644"/>
                      <a:pt x="4442" y="108229"/>
                    </a:cubicBezTo>
                    <a:cubicBezTo>
                      <a:pt x="0" y="125998"/>
                      <a:pt x="29890" y="136338"/>
                      <a:pt x="34922" y="153949"/>
                    </a:cubicBezTo>
                    <a:cubicBezTo>
                      <a:pt x="40504" y="173487"/>
                      <a:pt x="4442" y="164109"/>
                      <a:pt x="19682" y="169189"/>
                    </a:cubicBezTo>
                    <a:close/>
                  </a:path>
                </a:pathLst>
              </a:custGeom>
              <a:blipFill rotWithShape="1">
                <a:blip r:embed="rId4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6" name="Google Shape;676;p57"/>
              <p:cNvSpPr/>
              <p:nvPr/>
            </p:nvSpPr>
            <p:spPr>
              <a:xfrm rot="2051167">
                <a:off x="4002153" y="4682637"/>
                <a:ext cx="139707" cy="160670"/>
              </a:xfrm>
              <a:custGeom>
                <a:rect b="b" l="l" r="r" t="t"/>
                <a:pathLst>
                  <a:path extrusionOk="0" h="501544" w="436106">
                    <a:moveTo>
                      <a:pt x="61985" y="227224"/>
                    </a:moveTo>
                    <a:cubicBezTo>
                      <a:pt x="74685" y="290724"/>
                      <a:pt x="0" y="414842"/>
                      <a:pt x="168665" y="471064"/>
                    </a:cubicBezTo>
                    <a:cubicBezTo>
                      <a:pt x="186041" y="476856"/>
                      <a:pt x="199145" y="491384"/>
                      <a:pt x="214385" y="501544"/>
                    </a:cubicBezTo>
                    <a:cubicBezTo>
                      <a:pt x="239785" y="496464"/>
                      <a:pt x="268095" y="499155"/>
                      <a:pt x="290585" y="486304"/>
                    </a:cubicBezTo>
                    <a:cubicBezTo>
                      <a:pt x="314915" y="472401"/>
                      <a:pt x="328482" y="418332"/>
                      <a:pt x="336305" y="394864"/>
                    </a:cubicBezTo>
                    <a:cubicBezTo>
                      <a:pt x="321287" y="49442"/>
                      <a:pt x="436106" y="0"/>
                      <a:pt x="138185" y="59584"/>
                    </a:cubicBezTo>
                    <a:cubicBezTo>
                      <a:pt x="120224" y="63176"/>
                      <a:pt x="107705" y="79904"/>
                      <a:pt x="92465" y="90064"/>
                    </a:cubicBezTo>
                    <a:cubicBezTo>
                      <a:pt x="76095" y="253767"/>
                      <a:pt x="49285" y="163724"/>
                      <a:pt x="61985" y="227224"/>
                    </a:cubicBezTo>
                    <a:close/>
                  </a:path>
                </a:pathLst>
              </a:custGeom>
              <a:blipFill rotWithShape="1">
                <a:blip r:embed="rId4">
                  <a:alphaModFix amt="64000"/>
                </a:blip>
                <a:tile algn="tl" flip="none" tx="3175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7" name="Google Shape;677;p57"/>
              <p:cNvSpPr/>
              <p:nvPr/>
            </p:nvSpPr>
            <p:spPr>
              <a:xfrm rot="2063148">
                <a:off x="4235509" y="4809239"/>
                <a:ext cx="137049" cy="114166"/>
              </a:xfrm>
              <a:prstGeom prst="ellipse">
                <a:avLst/>
              </a:prstGeom>
              <a:blipFill rotWithShape="1">
                <a:blip r:embed="rId5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8" name="Google Shape;678;p57"/>
              <p:cNvSpPr/>
              <p:nvPr/>
            </p:nvSpPr>
            <p:spPr>
              <a:xfrm rot="2055666">
                <a:off x="4092469" y="4912213"/>
                <a:ext cx="91022" cy="68516"/>
              </a:xfrm>
              <a:custGeom>
                <a:rect b="b" l="l" r="r" t="t"/>
                <a:pathLst>
                  <a:path extrusionOk="0" h="501544" w="436106">
                    <a:moveTo>
                      <a:pt x="61985" y="227224"/>
                    </a:moveTo>
                    <a:cubicBezTo>
                      <a:pt x="74685" y="290724"/>
                      <a:pt x="0" y="414842"/>
                      <a:pt x="168665" y="471064"/>
                    </a:cubicBezTo>
                    <a:cubicBezTo>
                      <a:pt x="186041" y="476856"/>
                      <a:pt x="199145" y="491384"/>
                      <a:pt x="214385" y="501544"/>
                    </a:cubicBezTo>
                    <a:cubicBezTo>
                      <a:pt x="239785" y="496464"/>
                      <a:pt x="268095" y="499155"/>
                      <a:pt x="290585" y="486304"/>
                    </a:cubicBezTo>
                    <a:cubicBezTo>
                      <a:pt x="314915" y="472401"/>
                      <a:pt x="328482" y="418332"/>
                      <a:pt x="336305" y="394864"/>
                    </a:cubicBezTo>
                    <a:cubicBezTo>
                      <a:pt x="321287" y="49442"/>
                      <a:pt x="436106" y="0"/>
                      <a:pt x="138185" y="59584"/>
                    </a:cubicBezTo>
                    <a:cubicBezTo>
                      <a:pt x="120224" y="63176"/>
                      <a:pt x="107705" y="79904"/>
                      <a:pt x="92465" y="90064"/>
                    </a:cubicBezTo>
                    <a:cubicBezTo>
                      <a:pt x="76095" y="253767"/>
                      <a:pt x="49285" y="163724"/>
                      <a:pt x="61985" y="227224"/>
                    </a:cubicBezTo>
                    <a:close/>
                  </a:path>
                </a:pathLst>
              </a:custGeom>
              <a:solidFill>
                <a:srgbClr val="D8D8D8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9" name="Google Shape;679;p57"/>
              <p:cNvSpPr/>
              <p:nvPr/>
            </p:nvSpPr>
            <p:spPr>
              <a:xfrm rot="2075537">
                <a:off x="4212192" y="4991725"/>
                <a:ext cx="139587" cy="140824"/>
              </a:xfrm>
              <a:custGeom>
                <a:rect b="b" l="l" r="r" t="t"/>
                <a:pathLst>
                  <a:path extrusionOk="0" h="799506" w="792480">
                    <a:moveTo>
                      <a:pt x="228600" y="184585"/>
                    </a:moveTo>
                    <a:cubicBezTo>
                      <a:pt x="218440" y="202365"/>
                      <a:pt x="203590" y="183283"/>
                      <a:pt x="137160" y="260785"/>
                    </a:cubicBezTo>
                    <a:cubicBezTo>
                      <a:pt x="49153" y="363460"/>
                      <a:pt x="128326" y="251176"/>
                      <a:pt x="60960" y="352225"/>
                    </a:cubicBezTo>
                    <a:cubicBezTo>
                      <a:pt x="56077" y="371757"/>
                      <a:pt x="41412" y="437041"/>
                      <a:pt x="30480" y="458905"/>
                    </a:cubicBezTo>
                    <a:cubicBezTo>
                      <a:pt x="22289" y="475288"/>
                      <a:pt x="10160" y="489385"/>
                      <a:pt x="0" y="504625"/>
                    </a:cubicBezTo>
                    <a:cubicBezTo>
                      <a:pt x="5080" y="575745"/>
                      <a:pt x="2849" y="647769"/>
                      <a:pt x="15240" y="717985"/>
                    </a:cubicBezTo>
                    <a:cubicBezTo>
                      <a:pt x="18423" y="736022"/>
                      <a:pt x="30188" y="753997"/>
                      <a:pt x="45720" y="763705"/>
                    </a:cubicBezTo>
                    <a:cubicBezTo>
                      <a:pt x="72965" y="780733"/>
                      <a:pt x="137160" y="794185"/>
                      <a:pt x="137160" y="794185"/>
                    </a:cubicBezTo>
                    <a:cubicBezTo>
                      <a:pt x="274320" y="789105"/>
                      <a:pt x="412935" y="799506"/>
                      <a:pt x="548640" y="778945"/>
                    </a:cubicBezTo>
                    <a:cubicBezTo>
                      <a:pt x="584859" y="773457"/>
                      <a:pt x="605327" y="729569"/>
                      <a:pt x="640080" y="717985"/>
                    </a:cubicBezTo>
                    <a:lnTo>
                      <a:pt x="685800" y="702745"/>
                    </a:lnTo>
                    <a:cubicBezTo>
                      <a:pt x="695960" y="672265"/>
                      <a:pt x="701912" y="640042"/>
                      <a:pt x="716280" y="611305"/>
                    </a:cubicBezTo>
                    <a:cubicBezTo>
                      <a:pt x="726440" y="590985"/>
                      <a:pt x="738323" y="571439"/>
                      <a:pt x="746760" y="550345"/>
                    </a:cubicBezTo>
                    <a:cubicBezTo>
                      <a:pt x="758692" y="520514"/>
                      <a:pt x="767080" y="489385"/>
                      <a:pt x="777240" y="458905"/>
                    </a:cubicBezTo>
                    <a:lnTo>
                      <a:pt x="792480" y="413185"/>
                    </a:lnTo>
                    <a:cubicBezTo>
                      <a:pt x="787400" y="357305"/>
                      <a:pt x="786991" y="300802"/>
                      <a:pt x="777240" y="245545"/>
                    </a:cubicBezTo>
                    <a:cubicBezTo>
                      <a:pt x="771656" y="213905"/>
                      <a:pt x="777240" y="164265"/>
                      <a:pt x="746760" y="154105"/>
                    </a:cubicBezTo>
                    <a:cubicBezTo>
                      <a:pt x="731520" y="149025"/>
                      <a:pt x="715408" y="146049"/>
                      <a:pt x="701040" y="138865"/>
                    </a:cubicBezTo>
                    <a:cubicBezTo>
                      <a:pt x="684657" y="130674"/>
                      <a:pt x="670225" y="119031"/>
                      <a:pt x="655320" y="108385"/>
                    </a:cubicBezTo>
                    <a:cubicBezTo>
                      <a:pt x="634651" y="93622"/>
                      <a:pt x="617078" y="74024"/>
                      <a:pt x="594360" y="62665"/>
                    </a:cubicBezTo>
                    <a:cubicBezTo>
                      <a:pt x="575626" y="53298"/>
                      <a:pt x="553720" y="52505"/>
                      <a:pt x="533400" y="47425"/>
                    </a:cubicBezTo>
                    <a:cubicBezTo>
                      <a:pt x="513201" y="33959"/>
                      <a:pt x="470950" y="0"/>
                      <a:pt x="441960" y="1705"/>
                    </a:cubicBezTo>
                    <a:cubicBezTo>
                      <a:pt x="310764" y="9422"/>
                      <a:pt x="268297" y="22261"/>
                      <a:pt x="167640" y="47425"/>
                    </a:cubicBezTo>
                    <a:cubicBezTo>
                      <a:pt x="157480" y="62665"/>
                      <a:pt x="140171" y="75078"/>
                      <a:pt x="137160" y="93145"/>
                    </a:cubicBezTo>
                    <a:cubicBezTo>
                      <a:pt x="127308" y="152258"/>
                      <a:pt x="167332" y="135632"/>
                      <a:pt x="198120" y="154105"/>
                    </a:cubicBezTo>
                    <a:cubicBezTo>
                      <a:pt x="210441" y="161497"/>
                      <a:pt x="238760" y="166805"/>
                      <a:pt x="228600" y="184585"/>
                    </a:cubicBezTo>
                    <a:close/>
                  </a:path>
                </a:pathLst>
              </a:custGeom>
              <a:blipFill rotWithShape="1">
                <a:blip r:embed="rId4">
                  <a:alphaModFix/>
                </a:blip>
                <a:tile algn="tl" flip="none" tx="0" sx="100000" ty="0" sy="100000"/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0" name="Google Shape;680;p57"/>
              <p:cNvSpPr/>
              <p:nvPr/>
            </p:nvSpPr>
            <p:spPr>
              <a:xfrm rot="825731">
                <a:off x="3951385" y="5110739"/>
                <a:ext cx="243387" cy="59009"/>
              </a:xfrm>
              <a:prstGeom prst="snip2DiagRect">
                <a:avLst>
                  <a:gd fmla="val 0" name="adj1"/>
                  <a:gd fmla="val 16667" name="adj2"/>
                </a:avLst>
              </a:prstGeom>
              <a:solidFill>
                <a:srgbClr val="D8D8D8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681" name="Google Shape;681;p57"/>
            <p:cNvSpPr/>
            <p:nvPr/>
          </p:nvSpPr>
          <p:spPr>
            <a:xfrm rot="10074315">
              <a:off x="7007708" y="4834979"/>
              <a:ext cx="100186" cy="96721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2" name="Google Shape;682;p57"/>
            <p:cNvSpPr/>
            <p:nvPr/>
          </p:nvSpPr>
          <p:spPr>
            <a:xfrm rot="2051167">
              <a:off x="5038519" y="4668816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3" name="Google Shape;683;p57"/>
            <p:cNvSpPr/>
            <p:nvPr/>
          </p:nvSpPr>
          <p:spPr>
            <a:xfrm rot="2063148">
              <a:off x="5271875" y="479541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4" name="Google Shape;684;p57"/>
            <p:cNvSpPr/>
            <p:nvPr/>
          </p:nvSpPr>
          <p:spPr>
            <a:xfrm rot="2075537">
              <a:off x="5248558" y="497790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5" name="Google Shape;685;p57"/>
            <p:cNvSpPr/>
            <p:nvPr/>
          </p:nvSpPr>
          <p:spPr>
            <a:xfrm rot="825731">
              <a:off x="5004070" y="5243046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6" name="Google Shape;686;p57"/>
            <p:cNvSpPr/>
            <p:nvPr/>
          </p:nvSpPr>
          <p:spPr>
            <a:xfrm rot="10020323">
              <a:off x="3234893" y="5379960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7" name="Google Shape;687;p57"/>
            <p:cNvSpPr/>
            <p:nvPr/>
          </p:nvSpPr>
          <p:spPr>
            <a:xfrm rot="2051167">
              <a:off x="3109693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8" name="Google Shape;688;p57"/>
            <p:cNvSpPr/>
            <p:nvPr/>
          </p:nvSpPr>
          <p:spPr>
            <a:xfrm rot="2063148">
              <a:off x="3343049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9" name="Google Shape;689;p57"/>
            <p:cNvSpPr/>
            <p:nvPr/>
          </p:nvSpPr>
          <p:spPr>
            <a:xfrm rot="2075537">
              <a:off x="3027532" y="5170688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0" name="Google Shape;690;p57"/>
            <p:cNvSpPr/>
            <p:nvPr/>
          </p:nvSpPr>
          <p:spPr>
            <a:xfrm rot="825731">
              <a:off x="2360862" y="4957294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1" name="Google Shape;691;p57"/>
            <p:cNvSpPr/>
            <p:nvPr/>
          </p:nvSpPr>
          <p:spPr>
            <a:xfrm rot="10020323">
              <a:off x="2591951" y="4665581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2" name="Google Shape;692;p57"/>
            <p:cNvSpPr/>
            <p:nvPr/>
          </p:nvSpPr>
          <p:spPr>
            <a:xfrm rot="2051167">
              <a:off x="1878492" y="4668816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3" name="Google Shape;693;p57"/>
            <p:cNvSpPr/>
            <p:nvPr/>
          </p:nvSpPr>
          <p:spPr>
            <a:xfrm rot="2063148">
              <a:off x="2111848" y="479541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4" name="Google Shape;694;p57"/>
            <p:cNvSpPr/>
            <p:nvPr/>
          </p:nvSpPr>
          <p:spPr>
            <a:xfrm rot="2075537">
              <a:off x="2088531" y="497790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5" name="Google Shape;695;p57"/>
            <p:cNvSpPr/>
            <p:nvPr/>
          </p:nvSpPr>
          <p:spPr>
            <a:xfrm rot="825731">
              <a:off x="1074980" y="545735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6" name="Google Shape;696;p57"/>
            <p:cNvSpPr/>
            <p:nvPr/>
          </p:nvSpPr>
          <p:spPr>
            <a:xfrm rot="10020323">
              <a:off x="6235288" y="4594143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7" name="Google Shape;697;p57"/>
            <p:cNvSpPr/>
            <p:nvPr/>
          </p:nvSpPr>
          <p:spPr>
            <a:xfrm rot="2051167">
              <a:off x="4819810" y="4883129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8" name="Google Shape;698;p57"/>
            <p:cNvSpPr/>
            <p:nvPr/>
          </p:nvSpPr>
          <p:spPr>
            <a:xfrm rot="2063148">
              <a:off x="6486321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9" name="Google Shape;699;p57"/>
            <p:cNvSpPr/>
            <p:nvPr/>
          </p:nvSpPr>
          <p:spPr>
            <a:xfrm rot="2075537">
              <a:off x="6463004" y="5144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0" name="Google Shape;700;p57"/>
            <p:cNvSpPr/>
            <p:nvPr/>
          </p:nvSpPr>
          <p:spPr>
            <a:xfrm rot="825731">
              <a:off x="5932764" y="4885856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1" name="Google Shape;701;p57"/>
            <p:cNvSpPr/>
            <p:nvPr/>
          </p:nvSpPr>
          <p:spPr>
            <a:xfrm rot="10020323">
              <a:off x="7664048" y="4879894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2" name="Google Shape;702;p57"/>
            <p:cNvSpPr/>
            <p:nvPr/>
          </p:nvSpPr>
          <p:spPr>
            <a:xfrm rot="2051167">
              <a:off x="5610023" y="4914258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3" name="Google Shape;703;p57"/>
            <p:cNvSpPr/>
            <p:nvPr/>
          </p:nvSpPr>
          <p:spPr>
            <a:xfrm rot="2063148">
              <a:off x="5843379" y="5040860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4" name="Google Shape;704;p57"/>
            <p:cNvSpPr/>
            <p:nvPr/>
          </p:nvSpPr>
          <p:spPr>
            <a:xfrm rot="2075537">
              <a:off x="5820062" y="5223346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5" name="Google Shape;705;p57"/>
            <p:cNvSpPr/>
            <p:nvPr/>
          </p:nvSpPr>
          <p:spPr>
            <a:xfrm rot="825731">
              <a:off x="5559255" y="5342360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6" name="Google Shape;706;p57"/>
            <p:cNvSpPr/>
            <p:nvPr/>
          </p:nvSpPr>
          <p:spPr>
            <a:xfrm rot="10020323">
              <a:off x="7037862" y="4991531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7" name="Google Shape;707;p57"/>
            <p:cNvSpPr/>
            <p:nvPr/>
          </p:nvSpPr>
          <p:spPr>
            <a:xfrm rot="2051167">
              <a:off x="7181659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8" name="Google Shape;708;p57"/>
            <p:cNvSpPr/>
            <p:nvPr/>
          </p:nvSpPr>
          <p:spPr>
            <a:xfrm rot="2063148">
              <a:off x="4592373" y="4529288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9" name="Google Shape;709;p57"/>
            <p:cNvSpPr/>
            <p:nvPr/>
          </p:nvSpPr>
          <p:spPr>
            <a:xfrm rot="2075537">
              <a:off x="7391698" y="5144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0" name="Google Shape;710;p57"/>
            <p:cNvSpPr/>
            <p:nvPr/>
          </p:nvSpPr>
          <p:spPr>
            <a:xfrm rot="825731">
              <a:off x="5504136" y="510016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1" name="Google Shape;711;p57"/>
            <p:cNvSpPr/>
            <p:nvPr/>
          </p:nvSpPr>
          <p:spPr>
            <a:xfrm rot="10020323">
              <a:off x="7163982" y="5237085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2" name="Google Shape;712;p57"/>
            <p:cNvSpPr/>
            <p:nvPr/>
          </p:nvSpPr>
          <p:spPr>
            <a:xfrm rot="2051167">
              <a:off x="7963080" y="4740253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3" name="Google Shape;713;p57"/>
            <p:cNvSpPr/>
            <p:nvPr/>
          </p:nvSpPr>
          <p:spPr>
            <a:xfrm rot="2063148">
              <a:off x="8272271" y="4652542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4" name="Google Shape;714;p57"/>
            <p:cNvSpPr/>
            <p:nvPr/>
          </p:nvSpPr>
          <p:spPr>
            <a:xfrm rot="2075537">
              <a:off x="8248954" y="4835028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5" name="Google Shape;715;p57"/>
            <p:cNvSpPr/>
            <p:nvPr/>
          </p:nvSpPr>
          <p:spPr>
            <a:xfrm rot="825731">
              <a:off x="7290085" y="4742979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6" name="Google Shape;716;p57"/>
            <p:cNvSpPr/>
            <p:nvPr/>
          </p:nvSpPr>
          <p:spPr>
            <a:xfrm rot="10020323">
              <a:off x="1163189" y="4594143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7" name="Google Shape;717;p57"/>
            <p:cNvSpPr/>
            <p:nvPr/>
          </p:nvSpPr>
          <p:spPr>
            <a:xfrm rot="2051167">
              <a:off x="1021236" y="4835037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8" name="Google Shape;718;p57"/>
            <p:cNvSpPr/>
            <p:nvPr/>
          </p:nvSpPr>
          <p:spPr>
            <a:xfrm rot="2063148">
              <a:off x="1254592" y="4961639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9" name="Google Shape;719;p57"/>
            <p:cNvSpPr/>
            <p:nvPr/>
          </p:nvSpPr>
          <p:spPr>
            <a:xfrm rot="2075537">
              <a:off x="1527334" y="524212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0" name="Google Shape;720;p57"/>
            <p:cNvSpPr/>
            <p:nvPr/>
          </p:nvSpPr>
          <p:spPr>
            <a:xfrm rot="825731">
              <a:off x="503475" y="4742981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1" name="Google Shape;721;p57"/>
            <p:cNvSpPr/>
            <p:nvPr/>
          </p:nvSpPr>
          <p:spPr>
            <a:xfrm rot="10020323">
              <a:off x="448811" y="5070752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2" name="Google Shape;722;p57"/>
            <p:cNvSpPr/>
            <p:nvPr/>
          </p:nvSpPr>
          <p:spPr>
            <a:xfrm rot="2051167">
              <a:off x="592608" y="4914258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3" name="Google Shape;723;p57"/>
            <p:cNvSpPr/>
            <p:nvPr/>
          </p:nvSpPr>
          <p:spPr>
            <a:xfrm rot="2063148">
              <a:off x="806160" y="4600724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4" name="Google Shape;724;p57"/>
            <p:cNvSpPr/>
            <p:nvPr/>
          </p:nvSpPr>
          <p:spPr>
            <a:xfrm rot="2075537">
              <a:off x="802647" y="5223346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5" name="Google Shape;725;p57"/>
            <p:cNvSpPr/>
            <p:nvPr/>
          </p:nvSpPr>
          <p:spPr>
            <a:xfrm rot="825731">
              <a:off x="1074980" y="5100171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726" name="Google Shape;726;p57"/>
          <p:cNvGrpSpPr/>
          <p:nvPr/>
        </p:nvGrpSpPr>
        <p:grpSpPr>
          <a:xfrm>
            <a:off x="591594" y="1635406"/>
            <a:ext cx="1232325" cy="873675"/>
            <a:chOff x="642910" y="1214423"/>
            <a:chExt cx="1643100" cy="1164900"/>
          </a:xfrm>
        </p:grpSpPr>
        <p:sp>
          <p:nvSpPr>
            <p:cNvPr id="727" name="Google Shape;727;p57"/>
            <p:cNvSpPr/>
            <p:nvPr/>
          </p:nvSpPr>
          <p:spPr>
            <a:xfrm rot="822511">
              <a:off x="954375" y="1324575"/>
              <a:ext cx="1043114" cy="944595"/>
            </a:xfrm>
            <a:prstGeom prst="star32">
              <a:avLst>
                <a:gd fmla="val 37500" name="adj"/>
              </a:avLst>
            </a:prstGeom>
            <a:gradFill>
              <a:gsLst>
                <a:gs pos="0">
                  <a:srgbClr val="FFFF00"/>
                </a:gs>
                <a:gs pos="50000">
                  <a:srgbClr val="C00000"/>
                </a:gs>
                <a:gs pos="100000">
                  <a:srgbClr val="FF9900"/>
                </a:gs>
              </a:gsLst>
              <a:path path="circle">
                <a:fillToRect b="0%" l="100%" r="0%" t="100%"/>
              </a:path>
              <a:tileRect b="-100%" l="0%" r="-100%" t="0%"/>
            </a:gradFill>
            <a:ln cap="flat" cmpd="sng" w="28575">
              <a:solidFill>
                <a:srgbClr val="007D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8" name="Google Shape;728;p57"/>
            <p:cNvSpPr txBox="1"/>
            <p:nvPr/>
          </p:nvSpPr>
          <p:spPr>
            <a:xfrm>
              <a:off x="642910" y="1571612"/>
              <a:ext cx="1643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FR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Sun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729" name="Google Shape;729;p57"/>
          <p:cNvCxnSpPr/>
          <p:nvPr/>
        </p:nvCxnSpPr>
        <p:spPr>
          <a:xfrm>
            <a:off x="1522799" y="2455232"/>
            <a:ext cx="1155600" cy="13617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FF9900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30" name="Google Shape;730;p57"/>
          <p:cNvCxnSpPr/>
          <p:nvPr/>
        </p:nvCxnSpPr>
        <p:spPr>
          <a:xfrm flipH="1" rot="10800000">
            <a:off x="3482049" y="2568703"/>
            <a:ext cx="1205100" cy="11946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92D050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31" name="Google Shape;731;p57"/>
          <p:cNvCxnSpPr/>
          <p:nvPr/>
        </p:nvCxnSpPr>
        <p:spPr>
          <a:xfrm flipH="1" rot="10800000">
            <a:off x="2249742" y="1977594"/>
            <a:ext cx="1430400" cy="13035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00B0F0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32" name="Google Shape;732;p57"/>
          <p:cNvCxnSpPr/>
          <p:nvPr/>
        </p:nvCxnSpPr>
        <p:spPr>
          <a:xfrm>
            <a:off x="2719078" y="2854510"/>
            <a:ext cx="334200" cy="9696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00B0F0"/>
            </a:solidFill>
            <a:prstDash val="solid"/>
            <a:round/>
            <a:headEnd len="sm" w="sm" type="none"/>
            <a:tailEnd len="med" w="med" type="stealth"/>
          </a:ln>
        </p:spPr>
      </p:cxnSp>
      <p:sp>
        <p:nvSpPr>
          <p:cNvPr id="733" name="Google Shape;733;p57"/>
          <p:cNvSpPr txBox="1"/>
          <p:nvPr/>
        </p:nvSpPr>
        <p:spPr>
          <a:xfrm>
            <a:off x="363391" y="1104068"/>
            <a:ext cx="8367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fr-FR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Simplified picture of the TOA signal over aquatic scene</a:t>
            </a:r>
            <a:endParaRPr b="0" i="1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734" name="Google Shape;734;p57"/>
          <p:cNvCxnSpPr>
            <a:stCxn id="679" idx="4"/>
          </p:cNvCxnSpPr>
          <p:nvPr/>
        </p:nvCxnSpPr>
        <p:spPr>
          <a:xfrm flipH="1" rot="10800000">
            <a:off x="3213802" y="3763422"/>
            <a:ext cx="268200" cy="617100"/>
          </a:xfrm>
          <a:prstGeom prst="straightConnector1">
            <a:avLst/>
          </a:prstGeom>
          <a:solidFill>
            <a:schemeClr val="accent1"/>
          </a:solidFill>
          <a:ln cap="flat" cmpd="sng" w="95250">
            <a:solidFill>
              <a:srgbClr val="92D050"/>
            </a:solidFill>
            <a:prstDash val="solid"/>
            <a:round/>
            <a:headEnd len="sm" w="sm" type="none"/>
            <a:tailEnd len="sm" w="sm" type="stealth"/>
          </a:ln>
        </p:spPr>
      </p:cxnSp>
      <p:sp>
        <p:nvSpPr>
          <p:cNvPr id="735" name="Google Shape;735;p57"/>
          <p:cNvSpPr/>
          <p:nvPr/>
        </p:nvSpPr>
        <p:spPr>
          <a:xfrm>
            <a:off x="2089006" y="3120358"/>
            <a:ext cx="267900" cy="267900"/>
          </a:xfrm>
          <a:prstGeom prst="ellipse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36" name="Google Shape;736;p57"/>
          <p:cNvSpPr/>
          <p:nvPr/>
        </p:nvSpPr>
        <p:spPr>
          <a:xfrm>
            <a:off x="2563945" y="2744026"/>
            <a:ext cx="267900" cy="267900"/>
          </a:xfrm>
          <a:prstGeom prst="ellipse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37" name="Google Shape;737;p57"/>
          <p:cNvSpPr/>
          <p:nvPr/>
        </p:nvSpPr>
        <p:spPr>
          <a:xfrm>
            <a:off x="3106998" y="4245506"/>
            <a:ext cx="267900" cy="267900"/>
          </a:xfrm>
          <a:prstGeom prst="ellipse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38" name="Google Shape;738;p57"/>
          <p:cNvSpPr/>
          <p:nvPr/>
        </p:nvSpPr>
        <p:spPr>
          <a:xfrm>
            <a:off x="6487349" y="3151850"/>
            <a:ext cx="2545800" cy="17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Diffuse light:</a:t>
            </a:r>
            <a:endParaRPr sz="1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fr-FR" sz="1500" u="none" cap="none" strike="noStrike">
                <a:solidFill>
                  <a:srgbClr val="189CCE"/>
                </a:solidFill>
                <a:latin typeface="Arial"/>
                <a:ea typeface="Arial"/>
                <a:cs typeface="Arial"/>
                <a:sym typeface="Arial"/>
              </a:rPr>
              <a:t>skylight</a:t>
            </a:r>
            <a:r>
              <a:rPr b="1" i="0" lang="fr-FR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  <a:endParaRPr sz="1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fr-FR" sz="1500" u="none" cap="none" strike="noStrike">
                <a:solidFill>
                  <a:srgbClr val="1A888E"/>
                </a:solidFill>
                <a:latin typeface="Arial"/>
                <a:ea typeface="Arial"/>
                <a:cs typeface="Arial"/>
                <a:sym typeface="Arial"/>
              </a:rPr>
              <a:t>reflected skylight </a:t>
            </a:r>
            <a:endParaRPr sz="1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1A888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fr-FR" sz="1500" u="none" cap="none" strike="noStrike">
                <a:solidFill>
                  <a:srgbClr val="92D050"/>
                </a:solidFill>
                <a:latin typeface="Arial"/>
                <a:ea typeface="Arial"/>
                <a:cs typeface="Arial"/>
                <a:sym typeface="Arial"/>
              </a:rPr>
              <a:t>water-leaving radiance</a:t>
            </a:r>
            <a:endParaRPr sz="1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500" u="none" cap="none" strike="noStrike">
              <a:solidFill>
                <a:srgbClr val="92D05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Direct light: </a:t>
            </a:r>
            <a:endParaRPr sz="1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FF9900"/>
                </a:solidFill>
                <a:latin typeface="Arial"/>
                <a:ea typeface="Arial"/>
                <a:cs typeface="Arial"/>
                <a:sym typeface="Arial"/>
              </a:rPr>
              <a:t> sunglint </a:t>
            </a:r>
            <a:endParaRPr b="1" i="0" sz="1500" u="none" cap="none" strike="noStrike">
              <a:solidFill>
                <a:srgbClr val="FF99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9" name="Google Shape;739;p57"/>
          <p:cNvSpPr/>
          <p:nvPr/>
        </p:nvSpPr>
        <p:spPr>
          <a:xfrm>
            <a:off x="2508019" y="3662025"/>
            <a:ext cx="274200" cy="267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40" name="Google Shape;740;p57"/>
          <p:cNvSpPr/>
          <p:nvPr/>
        </p:nvSpPr>
        <p:spPr>
          <a:xfrm>
            <a:off x="2937837" y="3662025"/>
            <a:ext cx="279000" cy="267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741" name="Google Shape;741;p57"/>
          <p:cNvGrpSpPr/>
          <p:nvPr/>
        </p:nvGrpSpPr>
        <p:grpSpPr>
          <a:xfrm>
            <a:off x="2785647" y="4112703"/>
            <a:ext cx="192000" cy="199800"/>
            <a:chOff x="259759" y="3936004"/>
            <a:chExt cx="224693" cy="266400"/>
          </a:xfrm>
        </p:grpSpPr>
        <p:cxnSp>
          <p:nvCxnSpPr>
            <p:cNvPr id="742" name="Google Shape;742;p57"/>
            <p:cNvCxnSpPr/>
            <p:nvPr/>
          </p:nvCxnSpPr>
          <p:spPr>
            <a:xfrm>
              <a:off x="263352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743" name="Google Shape;743;p57"/>
            <p:cNvCxnSpPr/>
            <p:nvPr/>
          </p:nvCxnSpPr>
          <p:spPr>
            <a:xfrm flipH="1">
              <a:off x="259759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744" name="Google Shape;744;p57"/>
          <p:cNvGrpSpPr/>
          <p:nvPr/>
        </p:nvGrpSpPr>
        <p:grpSpPr>
          <a:xfrm>
            <a:off x="6260964" y="1676494"/>
            <a:ext cx="2219336" cy="1272375"/>
            <a:chOff x="8332078" y="1959311"/>
            <a:chExt cx="2959115" cy="1696500"/>
          </a:xfrm>
        </p:grpSpPr>
        <p:grpSp>
          <p:nvGrpSpPr>
            <p:cNvPr id="745" name="Google Shape;745;p57"/>
            <p:cNvGrpSpPr/>
            <p:nvPr/>
          </p:nvGrpSpPr>
          <p:grpSpPr>
            <a:xfrm>
              <a:off x="8332078" y="1959311"/>
              <a:ext cx="2959115" cy="1696500"/>
              <a:chOff x="7308624" y="1754093"/>
              <a:chExt cx="2959115" cy="1696500"/>
            </a:xfrm>
          </p:grpSpPr>
          <p:grpSp>
            <p:nvGrpSpPr>
              <p:cNvPr id="746" name="Google Shape;746;p57"/>
              <p:cNvGrpSpPr/>
              <p:nvPr/>
            </p:nvGrpSpPr>
            <p:grpSpPr>
              <a:xfrm>
                <a:off x="7308624" y="1754093"/>
                <a:ext cx="2736300" cy="1696500"/>
                <a:chOff x="7237894" y="5249328"/>
                <a:chExt cx="2736300" cy="1696500"/>
              </a:xfrm>
            </p:grpSpPr>
            <p:sp>
              <p:nvSpPr>
                <p:cNvPr id="747" name="Google Shape;747;p57"/>
                <p:cNvSpPr/>
                <p:nvPr/>
              </p:nvSpPr>
              <p:spPr>
                <a:xfrm>
                  <a:off x="7304932" y="5822298"/>
                  <a:ext cx="357300" cy="357300"/>
                </a:xfrm>
                <a:prstGeom prst="ellipse">
                  <a:avLst/>
                </a:prstGeom>
                <a:noFill/>
                <a:ln cap="flat" cmpd="sng" w="28575">
                  <a:solidFill>
                    <a:schemeClr val="dk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34275" lIns="68575" spcFirstLastPara="1" rIns="68575" wrap="square" tIns="34275">
                  <a:no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b="0" i="0" sz="15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endParaRPr>
                </a:p>
              </p:txBody>
            </p:sp>
            <p:sp>
              <p:nvSpPr>
                <p:cNvPr id="748" name="Google Shape;748;p57"/>
                <p:cNvSpPr txBox="1"/>
                <p:nvPr/>
              </p:nvSpPr>
              <p:spPr>
                <a:xfrm>
                  <a:off x="7671612" y="5794604"/>
                  <a:ext cx="1722600" cy="41040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sp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i="0" lang="fr-FR" sz="1400" u="none" cap="none" strike="noStrik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: Scattering</a:t>
                  </a:r>
                  <a:endParaRPr b="1" i="0" sz="1400" u="none" cap="none" strike="noStrik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749" name="Google Shape;749;p57"/>
                <p:cNvSpPr/>
                <p:nvPr/>
              </p:nvSpPr>
              <p:spPr>
                <a:xfrm>
                  <a:off x="7237894" y="5249328"/>
                  <a:ext cx="2736300" cy="1696500"/>
                </a:xfrm>
                <a:prstGeom prst="rect">
                  <a:avLst/>
                </a:prstGeom>
                <a:noFill/>
                <a:ln cap="flat" cmpd="sng" w="28575">
                  <a:solidFill>
                    <a:schemeClr val="dk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34275" lIns="68575" spcFirstLastPara="1" rIns="68575" wrap="square" tIns="34275">
                  <a:noAutofit/>
                </a:bodyPr>
                <a:lstStyle/>
                <a:p>
                  <a:pPr indent="0" lvl="0" marL="0" marR="0" rtl="0" algn="l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b="0" i="0" sz="15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endParaRPr>
                </a:p>
              </p:txBody>
            </p:sp>
          </p:grpSp>
          <p:sp>
            <p:nvSpPr>
              <p:cNvPr id="750" name="Google Shape;750;p57"/>
              <p:cNvSpPr/>
              <p:nvPr/>
            </p:nvSpPr>
            <p:spPr>
              <a:xfrm>
                <a:off x="7381884" y="2852859"/>
                <a:ext cx="357300" cy="357300"/>
              </a:xfrm>
              <a:prstGeom prst="rect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500" u="none" cap="none" strike="noStrik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751" name="Google Shape;751;p57"/>
              <p:cNvSpPr txBox="1"/>
              <p:nvPr/>
            </p:nvSpPr>
            <p:spPr>
              <a:xfrm>
                <a:off x="7742338" y="2854434"/>
                <a:ext cx="2525400" cy="410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fr-FR" sz="1400" u="none" cap="none" strike="noStrik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rPr>
                  <a:t>: Fresnel reflection</a:t>
                </a:r>
                <a:endParaRPr b="1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52" name="Google Shape;752;p57"/>
            <p:cNvGrpSpPr/>
            <p:nvPr/>
          </p:nvGrpSpPr>
          <p:grpSpPr>
            <a:xfrm>
              <a:off x="8449718" y="2079963"/>
              <a:ext cx="256015" cy="266400"/>
              <a:chOff x="259759" y="3936004"/>
              <a:chExt cx="224693" cy="266400"/>
            </a:xfrm>
          </p:grpSpPr>
          <p:cxnSp>
            <p:nvCxnSpPr>
              <p:cNvPr id="753" name="Google Shape;753;p57"/>
              <p:cNvCxnSpPr/>
              <p:nvPr/>
            </p:nvCxnSpPr>
            <p:spPr>
              <a:xfrm>
                <a:off x="263352" y="3936004"/>
                <a:ext cx="221100" cy="266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54" name="Google Shape;754;p57"/>
              <p:cNvCxnSpPr/>
              <p:nvPr/>
            </p:nvCxnSpPr>
            <p:spPr>
              <a:xfrm flipH="1">
                <a:off x="259759" y="3936004"/>
                <a:ext cx="221100" cy="266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sp>
          <p:nvSpPr>
            <p:cNvPr id="755" name="Google Shape;755;p57"/>
            <p:cNvSpPr txBox="1"/>
            <p:nvPr/>
          </p:nvSpPr>
          <p:spPr>
            <a:xfrm>
              <a:off x="8756307" y="2015755"/>
              <a:ext cx="17322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FR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Absorption</a:t>
              </a:r>
              <a:endParaRPr b="1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56" name="Google Shape;756;p57"/>
          <p:cNvSpPr/>
          <p:nvPr/>
        </p:nvSpPr>
        <p:spPr>
          <a:xfrm>
            <a:off x="2743379" y="3124433"/>
            <a:ext cx="267900" cy="267900"/>
          </a:xfrm>
          <a:prstGeom prst="ellipse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5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757" name="Google Shape;757;p57"/>
          <p:cNvCxnSpPr/>
          <p:nvPr/>
        </p:nvCxnSpPr>
        <p:spPr>
          <a:xfrm flipH="1" rot="10800000">
            <a:off x="2861987" y="2570928"/>
            <a:ext cx="760500" cy="702900"/>
          </a:xfrm>
          <a:prstGeom prst="straightConnector1">
            <a:avLst/>
          </a:prstGeom>
          <a:solidFill>
            <a:schemeClr val="accent1"/>
          </a:solidFill>
          <a:ln cap="flat" cmpd="sng" w="57150">
            <a:solidFill>
              <a:srgbClr val="00B0F0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758" name="Google Shape;758;p57"/>
          <p:cNvGrpSpPr/>
          <p:nvPr/>
        </p:nvGrpSpPr>
        <p:grpSpPr>
          <a:xfrm>
            <a:off x="3515833" y="2458146"/>
            <a:ext cx="192000" cy="199800"/>
            <a:chOff x="259759" y="3936004"/>
            <a:chExt cx="224693" cy="266400"/>
          </a:xfrm>
        </p:grpSpPr>
        <p:cxnSp>
          <p:nvCxnSpPr>
            <p:cNvPr id="759" name="Google Shape;759;p57"/>
            <p:cNvCxnSpPr/>
            <p:nvPr/>
          </p:nvCxnSpPr>
          <p:spPr>
            <a:xfrm>
              <a:off x="263352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760" name="Google Shape;760;p57"/>
            <p:cNvCxnSpPr/>
            <p:nvPr/>
          </p:nvCxnSpPr>
          <p:spPr>
            <a:xfrm flipH="1">
              <a:off x="259759" y="3936004"/>
              <a:ext cx="221100" cy="266400"/>
            </a:xfrm>
            <a:prstGeom prst="straightConnector1">
              <a:avLst/>
            </a:prstGeom>
            <a:noFill/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761" name="Google Shape;761;p57"/>
          <p:cNvSpPr txBox="1"/>
          <p:nvPr/>
        </p:nvSpPr>
        <p:spPr>
          <a:xfrm>
            <a:off x="229556" y="688144"/>
            <a:ext cx="8444700" cy="4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100" u="sng"/>
              <a:t>Posing the problem</a:t>
            </a:r>
            <a:endParaRPr b="1" sz="2100" u="sng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5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Google Shape;766;p58"/>
          <p:cNvSpPr txBox="1"/>
          <p:nvPr/>
        </p:nvSpPr>
        <p:spPr>
          <a:xfrm>
            <a:off x="3436077" y="3291405"/>
            <a:ext cx="864000" cy="2538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aircrafts</a:t>
            </a:r>
            <a:endParaRPr sz="1100"/>
          </a:p>
        </p:txBody>
      </p:sp>
      <p:sp>
        <p:nvSpPr>
          <p:cNvPr id="767" name="Google Shape;767;p58"/>
          <p:cNvSpPr txBox="1"/>
          <p:nvPr/>
        </p:nvSpPr>
        <p:spPr>
          <a:xfrm>
            <a:off x="702251" y="3103772"/>
            <a:ext cx="864000" cy="2538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drones</a:t>
            </a:r>
            <a:endParaRPr sz="1100"/>
          </a:p>
        </p:txBody>
      </p:sp>
      <p:sp>
        <p:nvSpPr>
          <p:cNvPr id="768" name="Google Shape;768;p58"/>
          <p:cNvSpPr txBox="1"/>
          <p:nvPr/>
        </p:nvSpPr>
        <p:spPr>
          <a:xfrm>
            <a:off x="4300173" y="1609567"/>
            <a:ext cx="8640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satellites, cubesats</a:t>
            </a:r>
            <a:endParaRPr sz="1100"/>
          </a:p>
        </p:txBody>
      </p:sp>
      <p:pic>
        <p:nvPicPr>
          <p:cNvPr id="769" name="Google Shape;769;p5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325689" y="3235325"/>
            <a:ext cx="4319590" cy="5619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70" name="Google Shape;770;p58"/>
          <p:cNvGrpSpPr/>
          <p:nvPr/>
        </p:nvGrpSpPr>
        <p:grpSpPr>
          <a:xfrm>
            <a:off x="2227728" y="1181375"/>
            <a:ext cx="4307501" cy="1995676"/>
            <a:chOff x="714348" y="-225569"/>
            <a:chExt cx="7426726" cy="3440820"/>
          </a:xfrm>
        </p:grpSpPr>
        <p:sp>
          <p:nvSpPr>
            <p:cNvPr id="771" name="Google Shape;771;p58"/>
            <p:cNvSpPr/>
            <p:nvPr/>
          </p:nvSpPr>
          <p:spPr>
            <a:xfrm>
              <a:off x="857288" y="-225569"/>
              <a:ext cx="318600" cy="451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25" lIns="91425" spcFirstLastPara="1" rIns="91425" wrap="square" tIns="457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2" name="Google Shape;772;p58"/>
            <p:cNvSpPr/>
            <p:nvPr/>
          </p:nvSpPr>
          <p:spPr>
            <a:xfrm>
              <a:off x="1428760" y="17258"/>
              <a:ext cx="6712314" cy="3197993"/>
            </a:xfrm>
            <a:custGeom>
              <a:rect b="b" l="l" r="r" t="t"/>
              <a:pathLst>
                <a:path extrusionOk="0" h="1211361" w="4143404">
                  <a:moveTo>
                    <a:pt x="3692586" y="218438"/>
                  </a:moveTo>
                  <a:cubicBezTo>
                    <a:pt x="3940801" y="116444"/>
                    <a:pt x="3866128" y="118381"/>
                    <a:pt x="3952899" y="68353"/>
                  </a:cubicBezTo>
                  <a:cubicBezTo>
                    <a:pt x="4003424" y="68353"/>
                    <a:pt x="4051880" y="88424"/>
                    <a:pt x="4087606" y="124151"/>
                  </a:cubicBezTo>
                  <a:cubicBezTo>
                    <a:pt x="4123333" y="159878"/>
                    <a:pt x="4143404" y="208333"/>
                    <a:pt x="4143403" y="258859"/>
                  </a:cubicBezTo>
                  <a:cubicBezTo>
                    <a:pt x="4143403" y="512858"/>
                    <a:pt x="4143404" y="766857"/>
                    <a:pt x="4143404" y="1020856"/>
                  </a:cubicBezTo>
                  <a:cubicBezTo>
                    <a:pt x="4143404" y="1071381"/>
                    <a:pt x="4123333" y="1119837"/>
                    <a:pt x="4087606" y="1155563"/>
                  </a:cubicBezTo>
                  <a:cubicBezTo>
                    <a:pt x="4051879" y="1191290"/>
                    <a:pt x="4003424" y="1211361"/>
                    <a:pt x="3952899" y="1211361"/>
                  </a:cubicBezTo>
                  <a:lnTo>
                    <a:pt x="190505" y="1211361"/>
                  </a:lnTo>
                  <a:cubicBezTo>
                    <a:pt x="139980" y="1211361"/>
                    <a:pt x="91524" y="1191290"/>
                    <a:pt x="55798" y="1155563"/>
                  </a:cubicBezTo>
                  <a:cubicBezTo>
                    <a:pt x="20071" y="1119836"/>
                    <a:pt x="0" y="1071381"/>
                    <a:pt x="0" y="1020856"/>
                  </a:cubicBezTo>
                  <a:lnTo>
                    <a:pt x="0" y="258858"/>
                  </a:lnTo>
                  <a:cubicBezTo>
                    <a:pt x="0" y="208333"/>
                    <a:pt x="20071" y="159877"/>
                    <a:pt x="55798" y="124151"/>
                  </a:cubicBezTo>
                  <a:cubicBezTo>
                    <a:pt x="91525" y="88424"/>
                    <a:pt x="166679" y="75386"/>
                    <a:pt x="190506" y="68354"/>
                  </a:cubicBezTo>
                  <a:lnTo>
                    <a:pt x="198760" y="81960"/>
                  </a:lnTo>
                  <a:lnTo>
                    <a:pt x="710125" y="103780"/>
                  </a:lnTo>
                  <a:cubicBezTo>
                    <a:pt x="809142" y="21893"/>
                    <a:pt x="1111446" y="282315"/>
                    <a:pt x="1077389" y="101702"/>
                  </a:cubicBezTo>
                  <a:lnTo>
                    <a:pt x="1256036" y="205674"/>
                  </a:lnTo>
                  <a:cubicBezTo>
                    <a:pt x="1341405" y="206457"/>
                    <a:pt x="1411425" y="0"/>
                    <a:pt x="1512144" y="126820"/>
                  </a:cubicBezTo>
                  <a:lnTo>
                    <a:pt x="1842889" y="205674"/>
                  </a:lnTo>
                  <a:lnTo>
                    <a:pt x="1853338" y="194375"/>
                  </a:lnTo>
                  <a:lnTo>
                    <a:pt x="2303714" y="61923"/>
                  </a:lnTo>
                  <a:cubicBezTo>
                    <a:pt x="2463136" y="59710"/>
                    <a:pt x="2583999" y="171058"/>
                    <a:pt x="2669398" y="181097"/>
                  </a:cubicBezTo>
                  <a:cubicBezTo>
                    <a:pt x="2670103" y="139495"/>
                    <a:pt x="2814034" y="151290"/>
                    <a:pt x="2816111" y="122156"/>
                  </a:cubicBezTo>
                  <a:lnTo>
                    <a:pt x="3032995" y="195751"/>
                  </a:lnTo>
                  <a:cubicBezTo>
                    <a:pt x="3102975" y="200304"/>
                    <a:pt x="3124321" y="187565"/>
                    <a:pt x="3231762" y="184753"/>
                  </a:cubicBezTo>
                </a:path>
              </a:pathLst>
            </a:custGeom>
            <a:gradFill>
              <a:gsLst>
                <a:gs pos="0">
                  <a:srgbClr val="002060"/>
                </a:gs>
                <a:gs pos="50000">
                  <a:srgbClr val="00B0F0"/>
                </a:gs>
                <a:gs pos="100000">
                  <a:srgbClr val="4285F4"/>
                </a:gs>
              </a:gsLst>
              <a:lin ang="16200038" scaled="0"/>
            </a:gra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3" name="Google Shape;773;p58"/>
            <p:cNvSpPr/>
            <p:nvPr/>
          </p:nvSpPr>
          <p:spPr>
            <a:xfrm rot="10020323">
              <a:off x="4572768" y="1410107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4" name="Google Shape;774;p58"/>
            <p:cNvSpPr/>
            <p:nvPr/>
          </p:nvSpPr>
          <p:spPr>
            <a:xfrm rot="2051167">
              <a:off x="4716565" y="1253613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5" name="Google Shape;775;p58"/>
            <p:cNvSpPr/>
            <p:nvPr/>
          </p:nvSpPr>
          <p:spPr>
            <a:xfrm rot="2063148">
              <a:off x="4949921" y="1380215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6" name="Google Shape;776;p58"/>
            <p:cNvSpPr/>
            <p:nvPr/>
          </p:nvSpPr>
          <p:spPr>
            <a:xfrm rot="2055666">
              <a:off x="4806881" y="1483189"/>
              <a:ext cx="91022" cy="68516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7" name="Google Shape;777;p58"/>
            <p:cNvSpPr/>
            <p:nvPr/>
          </p:nvSpPr>
          <p:spPr>
            <a:xfrm rot="2075537">
              <a:off x="4926604" y="1562701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8" name="Google Shape;778;p58"/>
            <p:cNvSpPr/>
            <p:nvPr/>
          </p:nvSpPr>
          <p:spPr>
            <a:xfrm rot="825731">
              <a:off x="4665797" y="1841898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9" name="Google Shape;779;p58"/>
            <p:cNvSpPr/>
            <p:nvPr/>
          </p:nvSpPr>
          <p:spPr>
            <a:xfrm rot="10074315">
              <a:off x="7436368" y="1438502"/>
              <a:ext cx="100186" cy="96721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0" name="Google Shape;780;p58"/>
            <p:cNvSpPr/>
            <p:nvPr/>
          </p:nvSpPr>
          <p:spPr>
            <a:xfrm rot="2051167">
              <a:off x="5752931" y="1239792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1" name="Google Shape;781;p58"/>
            <p:cNvSpPr/>
            <p:nvPr/>
          </p:nvSpPr>
          <p:spPr>
            <a:xfrm rot="2063148">
              <a:off x="5986287" y="1366394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2" name="Google Shape;782;p58"/>
            <p:cNvSpPr/>
            <p:nvPr/>
          </p:nvSpPr>
          <p:spPr>
            <a:xfrm rot="2075537">
              <a:off x="4742076" y="2741795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3" name="Google Shape;783;p58"/>
            <p:cNvSpPr/>
            <p:nvPr/>
          </p:nvSpPr>
          <p:spPr>
            <a:xfrm rot="825731">
              <a:off x="5718482" y="1814022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4" name="Google Shape;784;p58"/>
            <p:cNvSpPr/>
            <p:nvPr/>
          </p:nvSpPr>
          <p:spPr>
            <a:xfrm rot="10020323">
              <a:off x="3949305" y="1950936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5" name="Google Shape;785;p58"/>
            <p:cNvSpPr/>
            <p:nvPr/>
          </p:nvSpPr>
          <p:spPr>
            <a:xfrm rot="2051167">
              <a:off x="3824105" y="1406013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6" name="Google Shape;786;p58"/>
            <p:cNvSpPr/>
            <p:nvPr/>
          </p:nvSpPr>
          <p:spPr>
            <a:xfrm rot="2063148">
              <a:off x="4057461" y="1532615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7" name="Google Shape;787;p58"/>
            <p:cNvSpPr/>
            <p:nvPr/>
          </p:nvSpPr>
          <p:spPr>
            <a:xfrm rot="2075537">
              <a:off x="3741944" y="174166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8" name="Google Shape;788;p58"/>
            <p:cNvSpPr/>
            <p:nvPr/>
          </p:nvSpPr>
          <p:spPr>
            <a:xfrm rot="825731">
              <a:off x="3075274" y="1528270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9" name="Google Shape;789;p58"/>
            <p:cNvSpPr/>
            <p:nvPr/>
          </p:nvSpPr>
          <p:spPr>
            <a:xfrm rot="10020323">
              <a:off x="2520544" y="2879631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0" name="Google Shape;790;p58"/>
            <p:cNvSpPr/>
            <p:nvPr/>
          </p:nvSpPr>
          <p:spPr>
            <a:xfrm rot="2051167">
              <a:off x="3605395" y="1025479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1" name="Google Shape;791;p58"/>
            <p:cNvSpPr/>
            <p:nvPr/>
          </p:nvSpPr>
          <p:spPr>
            <a:xfrm rot="2063148">
              <a:off x="2826260" y="1366394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2" name="Google Shape;792;p58"/>
            <p:cNvSpPr/>
            <p:nvPr/>
          </p:nvSpPr>
          <p:spPr>
            <a:xfrm rot="2075537">
              <a:off x="3384755" y="2598921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3" name="Google Shape;793;p58"/>
            <p:cNvSpPr/>
            <p:nvPr/>
          </p:nvSpPr>
          <p:spPr>
            <a:xfrm rot="825731">
              <a:off x="2166409" y="2056212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4" name="Google Shape;794;p58"/>
            <p:cNvSpPr/>
            <p:nvPr/>
          </p:nvSpPr>
          <p:spPr>
            <a:xfrm rot="10020323">
              <a:off x="6949700" y="1165119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5" name="Google Shape;795;p58"/>
            <p:cNvSpPr/>
            <p:nvPr/>
          </p:nvSpPr>
          <p:spPr>
            <a:xfrm rot="2051167">
              <a:off x="6605790" y="954039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6" name="Google Shape;796;p58"/>
            <p:cNvSpPr/>
            <p:nvPr/>
          </p:nvSpPr>
          <p:spPr>
            <a:xfrm rot="2063148">
              <a:off x="7200733" y="1532615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7" name="Google Shape;797;p58"/>
            <p:cNvSpPr/>
            <p:nvPr/>
          </p:nvSpPr>
          <p:spPr>
            <a:xfrm rot="2075537">
              <a:off x="7177416" y="1715101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8" name="Google Shape;798;p58"/>
            <p:cNvSpPr/>
            <p:nvPr/>
          </p:nvSpPr>
          <p:spPr>
            <a:xfrm rot="825731">
              <a:off x="6647176" y="1456832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9" name="Google Shape;799;p58"/>
            <p:cNvSpPr/>
            <p:nvPr/>
          </p:nvSpPr>
          <p:spPr>
            <a:xfrm rot="2051167">
              <a:off x="5391345" y="1525544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0" name="Google Shape;800;p58"/>
            <p:cNvSpPr/>
            <p:nvPr/>
          </p:nvSpPr>
          <p:spPr>
            <a:xfrm rot="2063148">
              <a:off x="6557791" y="1611836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1" name="Google Shape;801;p58"/>
            <p:cNvSpPr/>
            <p:nvPr/>
          </p:nvSpPr>
          <p:spPr>
            <a:xfrm rot="2075537">
              <a:off x="5885085" y="1670226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2" name="Google Shape;802;p58"/>
            <p:cNvSpPr/>
            <p:nvPr/>
          </p:nvSpPr>
          <p:spPr>
            <a:xfrm rot="825731">
              <a:off x="6273667" y="2556278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3" name="Google Shape;803;p58"/>
            <p:cNvSpPr/>
            <p:nvPr/>
          </p:nvSpPr>
          <p:spPr>
            <a:xfrm rot="10020323">
              <a:off x="7592643" y="807929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4" name="Google Shape;804;p58"/>
            <p:cNvSpPr/>
            <p:nvPr/>
          </p:nvSpPr>
          <p:spPr>
            <a:xfrm rot="2051167">
              <a:off x="7610319" y="1438560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5" name="Google Shape;805;p58"/>
            <p:cNvSpPr/>
            <p:nvPr/>
          </p:nvSpPr>
          <p:spPr>
            <a:xfrm rot="2063148">
              <a:off x="5306785" y="1100264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6" name="Google Shape;806;p58"/>
            <p:cNvSpPr/>
            <p:nvPr/>
          </p:nvSpPr>
          <p:spPr>
            <a:xfrm rot="825731">
              <a:off x="6218546" y="1671145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7" name="Google Shape;807;p58"/>
            <p:cNvSpPr/>
            <p:nvPr/>
          </p:nvSpPr>
          <p:spPr>
            <a:xfrm rot="10020323">
              <a:off x="7235451" y="2379565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8" name="Google Shape;808;p58"/>
            <p:cNvSpPr/>
            <p:nvPr/>
          </p:nvSpPr>
          <p:spPr>
            <a:xfrm rot="825731">
              <a:off x="5647044" y="813890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9" name="Google Shape;809;p58"/>
            <p:cNvSpPr/>
            <p:nvPr/>
          </p:nvSpPr>
          <p:spPr>
            <a:xfrm rot="10020323">
              <a:off x="2234791" y="665053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0" name="Google Shape;810;p58"/>
            <p:cNvSpPr/>
            <p:nvPr/>
          </p:nvSpPr>
          <p:spPr>
            <a:xfrm rot="2051167">
              <a:off x="2112665" y="1433890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1" name="Google Shape;811;p58"/>
            <p:cNvSpPr/>
            <p:nvPr/>
          </p:nvSpPr>
          <p:spPr>
            <a:xfrm rot="2063148">
              <a:off x="2346021" y="1560492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2" name="Google Shape;812;p58"/>
            <p:cNvSpPr/>
            <p:nvPr/>
          </p:nvSpPr>
          <p:spPr>
            <a:xfrm rot="2075537">
              <a:off x="2618763" y="1840978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3" name="Google Shape;813;p58"/>
            <p:cNvSpPr/>
            <p:nvPr/>
          </p:nvSpPr>
          <p:spPr>
            <a:xfrm rot="825731">
              <a:off x="1594904" y="1341834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4" name="Google Shape;814;p58"/>
            <p:cNvSpPr/>
            <p:nvPr/>
          </p:nvSpPr>
          <p:spPr>
            <a:xfrm rot="10020323">
              <a:off x="1540240" y="1669605"/>
              <a:ext cx="217830" cy="210297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5" name="Google Shape;815;p58"/>
            <p:cNvSpPr/>
            <p:nvPr/>
          </p:nvSpPr>
          <p:spPr>
            <a:xfrm rot="2051167">
              <a:off x="1684037" y="1513111"/>
              <a:ext cx="139707" cy="160670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4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6" name="Google Shape;816;p58"/>
            <p:cNvSpPr/>
            <p:nvPr/>
          </p:nvSpPr>
          <p:spPr>
            <a:xfrm rot="2063148">
              <a:off x="1897589" y="1199577"/>
              <a:ext cx="137049" cy="114166"/>
            </a:xfrm>
            <a:prstGeom prst="ellipse">
              <a:avLst/>
            </a:prstGeom>
            <a:blipFill rotWithShape="1">
              <a:blip r:embed="rId5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7" name="Google Shape;817;p58"/>
            <p:cNvSpPr/>
            <p:nvPr/>
          </p:nvSpPr>
          <p:spPr>
            <a:xfrm rot="2075537">
              <a:off x="4956391" y="2098854"/>
              <a:ext cx="139587" cy="14082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8" name="Google Shape;818;p58"/>
            <p:cNvSpPr/>
            <p:nvPr/>
          </p:nvSpPr>
          <p:spPr>
            <a:xfrm rot="825731">
              <a:off x="2860962" y="742452"/>
              <a:ext cx="243387" cy="59009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819" name="Google Shape;819;p58"/>
            <p:cNvGrpSpPr/>
            <p:nvPr/>
          </p:nvGrpSpPr>
          <p:grpSpPr>
            <a:xfrm>
              <a:off x="3571900" y="142772"/>
              <a:ext cx="2500200" cy="2857694"/>
              <a:chOff x="2714612" y="-104"/>
              <a:chExt cx="2500200" cy="2857694"/>
            </a:xfrm>
          </p:grpSpPr>
          <p:cxnSp>
            <p:nvCxnSpPr>
              <p:cNvPr id="820" name="Google Shape;820;p58"/>
              <p:cNvCxnSpPr/>
              <p:nvPr/>
            </p:nvCxnSpPr>
            <p:spPr>
              <a:xfrm flipH="1" rot="-5400000">
                <a:off x="2643062" y="285840"/>
                <a:ext cx="2643300" cy="2500200"/>
              </a:xfrm>
              <a:prstGeom prst="straightConnector1">
                <a:avLst/>
              </a:prstGeom>
              <a:solidFill>
                <a:srgbClr val="4285F4"/>
              </a:solidFill>
              <a:ln cap="flat" cmpd="sng" w="34925">
                <a:solidFill>
                  <a:srgbClr val="FF9900"/>
                </a:solidFill>
                <a:prstDash val="solid"/>
                <a:round/>
                <a:headEnd len="sm" w="sm" type="none"/>
                <a:tailEnd len="med" w="med" type="stealth"/>
              </a:ln>
            </p:spPr>
          </p:cxnSp>
          <p:sp>
            <p:nvSpPr>
              <p:cNvPr id="821" name="Google Shape;821;p58"/>
              <p:cNvSpPr/>
              <p:nvPr/>
            </p:nvSpPr>
            <p:spPr>
              <a:xfrm>
                <a:off x="3000364" y="857232"/>
                <a:ext cx="1571700" cy="1500300"/>
              </a:xfrm>
              <a:prstGeom prst="arc">
                <a:avLst>
                  <a:gd fmla="val 17923998" name="adj1"/>
                  <a:gd fmla="val 1997292" name="adj2"/>
                </a:avLst>
              </a:prstGeom>
              <a:noFill/>
              <a:ln cap="flat" cmpd="sng" w="34925">
                <a:solidFill>
                  <a:srgbClr val="FF99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25" lIns="91425" spcFirstLastPara="1" rIns="91425" wrap="square" tIns="4572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cxnSp>
            <p:nvCxnSpPr>
              <p:cNvPr id="822" name="Google Shape;822;p58"/>
              <p:cNvCxnSpPr/>
              <p:nvPr/>
            </p:nvCxnSpPr>
            <p:spPr>
              <a:xfrm rot="-5400000">
                <a:off x="3350064" y="650296"/>
                <a:ext cx="1605300" cy="304500"/>
              </a:xfrm>
              <a:prstGeom prst="straightConnector1">
                <a:avLst/>
              </a:prstGeom>
              <a:solidFill>
                <a:srgbClr val="4285F4"/>
              </a:solidFill>
              <a:ln cap="rnd" cmpd="sng" w="34925">
                <a:solidFill>
                  <a:srgbClr val="CCFF66"/>
                </a:solidFill>
                <a:prstDash val="solid"/>
                <a:round/>
                <a:headEnd len="sm" w="sm" type="none"/>
                <a:tailEnd len="med" w="med" type="stealth"/>
              </a:ln>
            </p:spPr>
          </p:cxnSp>
        </p:grpSp>
        <p:sp>
          <p:nvSpPr>
            <p:cNvPr id="823" name="Google Shape;823;p58"/>
            <p:cNvSpPr txBox="1"/>
            <p:nvPr/>
          </p:nvSpPr>
          <p:spPr>
            <a:xfrm>
              <a:off x="5429288" y="1214422"/>
              <a:ext cx="571500" cy="862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FR" sz="2800">
                  <a:solidFill>
                    <a:srgbClr val="FF99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Θ</a:t>
              </a:r>
              <a:endParaRPr sz="2800">
                <a:solidFill>
                  <a:srgbClr val="FF99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cxnSp>
          <p:nvCxnSpPr>
            <p:cNvPr id="824" name="Google Shape;824;p58"/>
            <p:cNvCxnSpPr/>
            <p:nvPr/>
          </p:nvCxnSpPr>
          <p:spPr>
            <a:xfrm rot="5400000">
              <a:off x="-249198" y="1749428"/>
              <a:ext cx="2928900" cy="1500"/>
            </a:xfrm>
            <a:prstGeom prst="straightConnector1">
              <a:avLst/>
            </a:prstGeom>
            <a:solidFill>
              <a:srgbClr val="4285F4"/>
            </a:solidFill>
            <a:ln cap="flat" cmpd="sng" w="34925">
              <a:solidFill>
                <a:srgbClr val="000000"/>
              </a:solidFill>
              <a:prstDash val="solid"/>
              <a:round/>
              <a:headEnd len="sm" w="sm" type="none"/>
              <a:tailEnd len="lg" w="lg" type="stealth"/>
            </a:ln>
          </p:spPr>
        </p:cxnSp>
        <p:sp>
          <p:nvSpPr>
            <p:cNvPr id="825" name="Google Shape;825;p58"/>
            <p:cNvSpPr txBox="1"/>
            <p:nvPr/>
          </p:nvSpPr>
          <p:spPr>
            <a:xfrm>
              <a:off x="714348" y="1071546"/>
              <a:ext cx="500100" cy="862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2800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z</a:t>
              </a:r>
              <a:endParaRPr sz="1100"/>
            </a:p>
          </p:txBody>
        </p:sp>
      </p:grpSp>
      <p:sp>
        <p:nvSpPr>
          <p:cNvPr id="826" name="Google Shape;826;p58"/>
          <p:cNvSpPr txBox="1"/>
          <p:nvPr/>
        </p:nvSpPr>
        <p:spPr>
          <a:xfrm>
            <a:off x="2276963" y="984749"/>
            <a:ext cx="48120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Vector Radiative Transfer Equation* </a:t>
            </a:r>
            <a:r>
              <a:rPr lang="fr-FR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(VRTE: with polarization)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7" name="Google Shape;827;p58"/>
          <p:cNvSpPr txBox="1"/>
          <p:nvPr/>
        </p:nvSpPr>
        <p:spPr>
          <a:xfrm>
            <a:off x="7895384" y="4661501"/>
            <a:ext cx="1248600" cy="2385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*simplified</a:t>
            </a:r>
            <a:endParaRPr sz="1100"/>
          </a:p>
        </p:txBody>
      </p:sp>
      <p:pic>
        <p:nvPicPr>
          <p:cNvPr id="828" name="Google Shape;828;p5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199450" y="1360103"/>
            <a:ext cx="533400" cy="914400"/>
          </a:xfrm>
          <a:prstGeom prst="rect">
            <a:avLst/>
          </a:prstGeom>
          <a:noFill/>
          <a:ln>
            <a:noFill/>
          </a:ln>
        </p:spPr>
      </p:pic>
      <p:sp>
        <p:nvSpPr>
          <p:cNvPr id="829" name="Google Shape;829;p58"/>
          <p:cNvSpPr txBox="1"/>
          <p:nvPr/>
        </p:nvSpPr>
        <p:spPr>
          <a:xfrm>
            <a:off x="7026569" y="1008258"/>
            <a:ext cx="17376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 u="sng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Stokes Vector</a:t>
            </a:r>
            <a:endParaRPr sz="1400" u="sng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0" name="Google Shape;830;p58"/>
          <p:cNvSpPr txBox="1"/>
          <p:nvPr/>
        </p:nvSpPr>
        <p:spPr>
          <a:xfrm>
            <a:off x="6991421" y="2313303"/>
            <a:ext cx="17376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 u="sng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Mueller Matrix</a:t>
            </a:r>
            <a:endParaRPr sz="1100"/>
          </a:p>
        </p:txBody>
      </p:sp>
      <p:sp>
        <p:nvSpPr>
          <p:cNvPr id="831" name="Google Shape;831;p58"/>
          <p:cNvSpPr txBox="1"/>
          <p:nvPr/>
        </p:nvSpPr>
        <p:spPr>
          <a:xfrm>
            <a:off x="5336719" y="3948453"/>
            <a:ext cx="3075000" cy="561900"/>
          </a:xfrm>
          <a:prstGeom prst="rect">
            <a:avLst/>
          </a:prstGeom>
          <a:noFill/>
          <a:ln cap="flat" cmpd="sng" w="222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Terms  to be documented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inherent optical properties</a:t>
            </a:r>
            <a:r>
              <a:rPr lang="fr-FR" sz="1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(IOP)</a:t>
            </a:r>
            <a:endParaRPr i="1"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2" name="Google Shape;832;p58"/>
          <p:cNvSpPr txBox="1"/>
          <p:nvPr/>
        </p:nvSpPr>
        <p:spPr>
          <a:xfrm>
            <a:off x="35496" y="526282"/>
            <a:ext cx="9108300" cy="4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700">
                <a:solidFill>
                  <a:srgbClr val="003755"/>
                </a:solidFill>
                <a:latin typeface="Arial"/>
                <a:ea typeface="Arial"/>
                <a:cs typeface="Arial"/>
                <a:sym typeface="Arial"/>
              </a:rPr>
              <a:t>Posing the radiometric problem: polarization impacts</a:t>
            </a:r>
            <a:endParaRPr sz="2700">
              <a:solidFill>
                <a:srgbClr val="003755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833" name="Google Shape;833;p58"/>
          <p:cNvCxnSpPr>
            <a:stCxn id="831" idx="1"/>
            <a:endCxn id="834" idx="4"/>
          </p:cNvCxnSpPr>
          <p:nvPr/>
        </p:nvCxnSpPr>
        <p:spPr>
          <a:xfrm rot="10800000">
            <a:off x="5099119" y="3744303"/>
            <a:ext cx="237600" cy="485100"/>
          </a:xfrm>
          <a:prstGeom prst="straightConnector1">
            <a:avLst/>
          </a:prstGeom>
          <a:noFill/>
          <a:ln cap="flat" cmpd="sng" w="28575">
            <a:solidFill>
              <a:srgbClr val="FF0000"/>
            </a:solidFill>
            <a:prstDash val="solid"/>
            <a:miter lim="800000"/>
            <a:headEnd len="sm" w="sm" type="none"/>
            <a:tailEnd len="lg" w="lg" type="stealth"/>
          </a:ln>
        </p:spPr>
      </p:cxnSp>
      <p:cxnSp>
        <p:nvCxnSpPr>
          <p:cNvPr id="835" name="Google Shape;835;p58"/>
          <p:cNvCxnSpPr>
            <a:stCxn id="831" idx="1"/>
            <a:endCxn id="836" idx="5"/>
          </p:cNvCxnSpPr>
          <p:nvPr/>
        </p:nvCxnSpPr>
        <p:spPr>
          <a:xfrm rot="10800000">
            <a:off x="3969019" y="3690303"/>
            <a:ext cx="1367700" cy="539100"/>
          </a:xfrm>
          <a:prstGeom prst="straightConnector1">
            <a:avLst/>
          </a:prstGeom>
          <a:noFill/>
          <a:ln cap="flat" cmpd="sng" w="28575">
            <a:solidFill>
              <a:srgbClr val="FF0000"/>
            </a:solidFill>
            <a:prstDash val="solid"/>
            <a:miter lim="800000"/>
            <a:headEnd len="sm" w="sm" type="none"/>
            <a:tailEnd len="lg" w="lg" type="stealth"/>
          </a:ln>
        </p:spPr>
      </p:cxnSp>
      <p:grpSp>
        <p:nvGrpSpPr>
          <p:cNvPr id="837" name="Google Shape;837;p58"/>
          <p:cNvGrpSpPr/>
          <p:nvPr/>
        </p:nvGrpSpPr>
        <p:grpSpPr>
          <a:xfrm>
            <a:off x="4212310" y="1307935"/>
            <a:ext cx="703339" cy="1800000"/>
            <a:chOff x="4212309" y="1307934"/>
            <a:chExt cx="703339" cy="1800000"/>
          </a:xfrm>
        </p:grpSpPr>
        <p:cxnSp>
          <p:nvCxnSpPr>
            <p:cNvPr id="838" name="Google Shape;838;p58"/>
            <p:cNvCxnSpPr/>
            <p:nvPr/>
          </p:nvCxnSpPr>
          <p:spPr>
            <a:xfrm rot="-5400000">
              <a:off x="3738696" y="2207934"/>
              <a:ext cx="1800000" cy="0"/>
            </a:xfrm>
            <a:prstGeom prst="straightConnector1">
              <a:avLst/>
            </a:prstGeom>
            <a:solidFill>
              <a:srgbClr val="4285F4"/>
            </a:solidFill>
            <a:ln cap="rnd" cmpd="sng" w="28575">
              <a:solidFill>
                <a:srgbClr val="CCFF66"/>
              </a:solidFill>
              <a:prstDash val="dot"/>
              <a:round/>
              <a:headEnd len="sm" w="sm" type="none"/>
              <a:tailEnd len="sm" w="sm" type="none"/>
            </a:ln>
          </p:spPr>
        </p:cxnSp>
        <p:sp>
          <p:nvSpPr>
            <p:cNvPr id="839" name="Google Shape;839;p58"/>
            <p:cNvSpPr/>
            <p:nvPr/>
          </p:nvSpPr>
          <p:spPr>
            <a:xfrm>
              <a:off x="4212309" y="2026120"/>
              <a:ext cx="650700" cy="614100"/>
            </a:xfrm>
            <a:prstGeom prst="arc">
              <a:avLst>
                <a:gd fmla="val 18086264" name="adj1"/>
                <a:gd fmla="val 4114381" name="adj2"/>
              </a:avLst>
            </a:prstGeom>
            <a:noFill/>
            <a:ln cap="rnd" cmpd="sng" w="34925">
              <a:solidFill>
                <a:srgbClr val="CCFF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25" lIns="91425" spcFirstLastPara="1" rIns="91425" wrap="square" tIns="457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sp>
          <p:nvSpPr>
            <p:cNvPr id="840" name="Google Shape;840;p58"/>
            <p:cNvSpPr txBox="1"/>
            <p:nvPr/>
          </p:nvSpPr>
          <p:spPr>
            <a:xfrm>
              <a:off x="4584148" y="2496725"/>
              <a:ext cx="331500" cy="500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2800">
                  <a:solidFill>
                    <a:srgbClr val="CCFF66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θ</a:t>
              </a:r>
              <a:endParaRPr i="1" sz="2800">
                <a:solidFill>
                  <a:srgbClr val="CCFF66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pic>
        <p:nvPicPr>
          <p:cNvPr descr="{&quot;mathml&quot;:&quot;&lt;math style=\&quot;font-family:stix;font-size:16px;\&quot; xmlns=\&quot;http://www.w3.org/1998/Math/MathML\&quot;&gt;&lt;mstyle mathsize=\&quot;16px\&quot;&gt;&lt;mi mathvariant=\&quot;bold\&quot;&gt;M&lt;/mi&gt;&lt;mo&gt;=&lt;/mo&gt;&lt;mfenced&gt;&lt;mtable&gt;&lt;mtr&gt;&lt;mtd&gt;&lt;msub&gt;&lt;mi&gt;m&lt;/mi&gt;&lt;mn&gt;11&lt;/mn&gt;&lt;/msub&gt;&lt;/mtd&gt;&lt;mtd&gt;&lt;mo&gt;&amp;#x22EF;&lt;/mo&gt;&lt;/mtd&gt;&lt;mtd&gt;&lt;msub&gt;&lt;mi&gt;m&lt;/mi&gt;&lt;mn&gt;14&lt;/mn&gt;&lt;/msub&gt;&lt;/mtd&gt;&lt;/mtr&gt;&lt;mtr&gt;&lt;mtd&gt;&lt;mo&gt;&amp;#x22EE;&lt;/mo&gt;&lt;/mtd&gt;&lt;mtd&gt;&lt;mo&gt;&amp;#x22F1;&lt;/mo&gt;&lt;/mtd&gt;&lt;mtd&gt;&lt;mo&gt;&amp;#x22EE;&lt;/mo&gt;&lt;/mtd&gt;&lt;/mtr&gt;&lt;mtr&gt;&lt;mtd&gt;&lt;msub&gt;&lt;mi&gt;m&lt;/mi&gt;&lt;mn&gt;41&lt;/mn&gt;&lt;/msub&gt;&lt;/mtd&gt;&lt;mtd&gt;&lt;mo&gt;&amp;#x22EF;&lt;/mo&gt;&lt;/mtd&gt;&lt;mtd&gt;&lt;msub&gt;&lt;mi&gt;m&lt;/mi&gt;&lt;mn&gt;44&lt;/mn&gt;&lt;/msub&gt;&lt;/mtd&gt;&lt;/mtr&gt;&lt;/mtable&gt;&lt;/mfenced&gt;&lt;/mstyle&gt;&lt;/math&gt;&quot;,&quot;truncated&quot;:false}" id="841" name="Google Shape;841;p58" title="gras M égal à ouvrir la parenthèse table ligne cellule m indice 11 fin de cellule points de suspension horizontaux centrés cellule m indice 14 fin de cellule ligne points de suspension verticaux points de suspension obliques descendant vers la droite points de suspension verticaux ligne cellule m indice 41 fin de cellule points de suspension horizontaux centrés cellule m indice 44 fin de cellule fin de table fermer la parenthèse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193484" y="2602585"/>
            <a:ext cx="1808480" cy="1162304"/>
          </a:xfrm>
          <a:prstGeom prst="rect">
            <a:avLst/>
          </a:prstGeom>
          <a:noFill/>
          <a:ln>
            <a:noFill/>
          </a:ln>
        </p:spPr>
      </p:pic>
      <p:sp>
        <p:nvSpPr>
          <p:cNvPr id="836" name="Google Shape;836;p58"/>
          <p:cNvSpPr/>
          <p:nvPr/>
        </p:nvSpPr>
        <p:spPr>
          <a:xfrm>
            <a:off x="3633720" y="3301042"/>
            <a:ext cx="393000" cy="4560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25" lIns="91425" spcFirstLastPara="1" rIns="91425" wrap="square" tIns="45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34" name="Google Shape;834;p58"/>
          <p:cNvSpPr/>
          <p:nvPr/>
        </p:nvSpPr>
        <p:spPr>
          <a:xfrm>
            <a:off x="4764150" y="3288300"/>
            <a:ext cx="670200" cy="4560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25" lIns="91425" spcFirstLastPara="1" rIns="91425" wrap="square" tIns="45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842" name="Google Shape;842;p58"/>
          <p:cNvGrpSpPr/>
          <p:nvPr/>
        </p:nvGrpSpPr>
        <p:grpSpPr>
          <a:xfrm>
            <a:off x="157650" y="4078925"/>
            <a:ext cx="3896875" cy="629375"/>
            <a:chOff x="157650" y="3850325"/>
            <a:chExt cx="3896875" cy="629375"/>
          </a:xfrm>
        </p:grpSpPr>
        <p:sp>
          <p:nvSpPr>
            <p:cNvPr id="843" name="Google Shape;843;p58"/>
            <p:cNvSpPr/>
            <p:nvPr/>
          </p:nvSpPr>
          <p:spPr>
            <a:xfrm>
              <a:off x="157650" y="3876025"/>
              <a:ext cx="3719700" cy="603600"/>
            </a:xfrm>
            <a:prstGeom prst="rect">
              <a:avLst/>
            </a:prstGeom>
            <a:noFill/>
            <a:ln cap="flat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58"/>
            <p:cNvSpPr txBox="1"/>
            <p:nvPr/>
          </p:nvSpPr>
          <p:spPr>
            <a:xfrm>
              <a:off x="540150" y="3850325"/>
              <a:ext cx="25785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2300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    =    a     +    b</a:t>
              </a:r>
              <a:endParaRPr sz="2000"/>
            </a:p>
          </p:txBody>
        </p:sp>
        <p:sp>
          <p:nvSpPr>
            <p:cNvPr id="845" name="Google Shape;845;p58"/>
            <p:cNvSpPr txBox="1"/>
            <p:nvPr/>
          </p:nvSpPr>
          <p:spPr>
            <a:xfrm>
              <a:off x="164725" y="4195000"/>
              <a:ext cx="3889800" cy="284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FR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attenuation =  </a:t>
              </a:r>
              <a:r>
                <a:rPr lang="fr-FR" sz="1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absorption + scattering coefficients</a:t>
              </a:r>
              <a:endParaRPr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0" name="Shape 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" name="Google Shape;851;p59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852" name="Google Shape;852;p59"/>
          <p:cNvSpPr txBox="1"/>
          <p:nvPr/>
        </p:nvSpPr>
        <p:spPr>
          <a:xfrm>
            <a:off x="0" y="677025"/>
            <a:ext cx="9144000" cy="561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/>
              <a:t>need of </a:t>
            </a:r>
            <a:r>
              <a:rPr b="1" i="0" lang="fr-FR" sz="1700" u="none" cap="none" strike="noStrike">
                <a:solidFill>
                  <a:srgbClr val="000000"/>
                </a:solidFill>
              </a:rPr>
              <a:t>Vector Radiative Transfer Equation </a:t>
            </a:r>
            <a:r>
              <a:rPr b="1" i="0" lang="fr-FR" sz="1500" u="none" cap="none" strike="noStrike">
                <a:solidFill>
                  <a:srgbClr val="000000"/>
                </a:solidFill>
              </a:rPr>
              <a:t>(VRTE: with </a:t>
            </a:r>
            <a:r>
              <a:rPr b="1" i="0" lang="fr-FR" sz="1500" u="sng" cap="none" strike="noStrike">
                <a:solidFill>
                  <a:srgbClr val="000000"/>
                </a:solidFill>
              </a:rPr>
              <a:t>polarization</a:t>
            </a:r>
            <a:r>
              <a:rPr b="1" i="0" lang="fr-FR" sz="1500" u="none" cap="none" strike="noStrike">
                <a:solidFill>
                  <a:srgbClr val="000000"/>
                </a:solidFill>
              </a:rPr>
              <a:t>) </a:t>
            </a:r>
            <a:endParaRPr b="1" i="0" sz="1500" u="none" cap="none" strike="noStrike">
              <a:solidFill>
                <a:srgbClr val="000000"/>
              </a:solidFill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FR" sz="1500" u="none" cap="none" strike="noStrike">
                <a:solidFill>
                  <a:srgbClr val="000000"/>
                </a:solidFill>
              </a:rPr>
              <a:t>for the </a:t>
            </a:r>
            <a:r>
              <a:rPr b="1" i="0" lang="fr-FR" sz="1500" u="sng" cap="none" strike="noStrike">
                <a:solidFill>
                  <a:srgbClr val="000000"/>
                </a:solidFill>
              </a:rPr>
              <a:t>coupled atmosphere-water system and high spectral </a:t>
            </a:r>
            <a:r>
              <a:rPr b="1" lang="fr-FR" sz="1500" u="sng"/>
              <a:t>resolution for gaseous absorption</a:t>
            </a:r>
            <a:endParaRPr b="1" i="0" sz="1700" u="sng" cap="none" strike="noStrike">
              <a:solidFill>
                <a:srgbClr val="000000"/>
              </a:solidFill>
            </a:endParaRPr>
          </a:p>
        </p:txBody>
      </p:sp>
      <p:sp>
        <p:nvSpPr>
          <p:cNvPr id="853" name="Google Shape;853;p59"/>
          <p:cNvSpPr txBox="1"/>
          <p:nvPr/>
        </p:nvSpPr>
        <p:spPr>
          <a:xfrm>
            <a:off x="5250238" y="1954378"/>
            <a:ext cx="3090300" cy="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Surface radiance (</a:t>
            </a:r>
            <a:r>
              <a:rPr i="1" lang="fr-FR"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</a:t>
            </a:r>
            <a:r>
              <a:rPr baseline="-25000" i="1" lang="fr-FR"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surf</a:t>
            </a:r>
            <a:r>
              <a:rPr lang="fr-FR" sz="1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100"/>
          </a:p>
        </p:txBody>
      </p:sp>
      <p:sp>
        <p:nvSpPr>
          <p:cNvPr id="854" name="Google Shape;854;p59"/>
          <p:cNvSpPr/>
          <p:nvPr/>
        </p:nvSpPr>
        <p:spPr>
          <a:xfrm>
            <a:off x="403006" y="2458884"/>
            <a:ext cx="4050177" cy="824795"/>
          </a:xfrm>
          <a:custGeom>
            <a:rect b="b" l="l" r="r" t="t"/>
            <a:pathLst>
              <a:path extrusionOk="0" h="1244973" w="4143404">
                <a:moveTo>
                  <a:pt x="0" y="292470"/>
                </a:moveTo>
                <a:cubicBezTo>
                  <a:pt x="0" y="241945"/>
                  <a:pt x="20071" y="193489"/>
                  <a:pt x="55798" y="157763"/>
                </a:cubicBezTo>
                <a:cubicBezTo>
                  <a:pt x="91525" y="122036"/>
                  <a:pt x="166679" y="108998"/>
                  <a:pt x="190506" y="101966"/>
                </a:cubicBezTo>
                <a:lnTo>
                  <a:pt x="198760" y="115572"/>
                </a:lnTo>
                <a:lnTo>
                  <a:pt x="710125" y="245660"/>
                </a:lnTo>
                <a:cubicBezTo>
                  <a:pt x="809142" y="163773"/>
                  <a:pt x="1041234" y="180613"/>
                  <a:pt x="1007177" y="0"/>
                </a:cubicBezTo>
                <a:lnTo>
                  <a:pt x="1256036" y="239286"/>
                </a:lnTo>
                <a:cubicBezTo>
                  <a:pt x="1341405" y="240069"/>
                  <a:pt x="1411425" y="114815"/>
                  <a:pt x="1512144" y="241635"/>
                </a:cubicBezTo>
                <a:lnTo>
                  <a:pt x="1842889" y="239286"/>
                </a:lnTo>
                <a:lnTo>
                  <a:pt x="1853338" y="227987"/>
                </a:lnTo>
                <a:lnTo>
                  <a:pt x="2303714" y="95535"/>
                </a:lnTo>
                <a:cubicBezTo>
                  <a:pt x="2437917" y="109183"/>
                  <a:pt x="2581962" y="418799"/>
                  <a:pt x="2658556" y="309874"/>
                </a:cubicBezTo>
                <a:cubicBezTo>
                  <a:pt x="2743250" y="361515"/>
                  <a:pt x="2784585" y="391735"/>
                  <a:pt x="2811880" y="405383"/>
                </a:cubicBezTo>
                <a:lnTo>
                  <a:pt x="2822329" y="391760"/>
                </a:lnTo>
                <a:cubicBezTo>
                  <a:pt x="2892309" y="396313"/>
                  <a:pt x="3124321" y="221177"/>
                  <a:pt x="3231762" y="218365"/>
                </a:cubicBezTo>
                <a:cubicBezTo>
                  <a:pt x="3322561" y="294232"/>
                  <a:pt x="3346784" y="430011"/>
                  <a:pt x="3466973" y="374888"/>
                </a:cubicBezTo>
                <a:lnTo>
                  <a:pt x="3692586" y="252050"/>
                </a:lnTo>
                <a:cubicBezTo>
                  <a:pt x="3822207" y="335292"/>
                  <a:pt x="3866128" y="151993"/>
                  <a:pt x="3952899" y="101965"/>
                </a:cubicBezTo>
                <a:cubicBezTo>
                  <a:pt x="4003424" y="101965"/>
                  <a:pt x="4051880" y="122036"/>
                  <a:pt x="4087606" y="157763"/>
                </a:cubicBezTo>
                <a:cubicBezTo>
                  <a:pt x="4123333" y="193490"/>
                  <a:pt x="4143404" y="241945"/>
                  <a:pt x="4143403" y="292471"/>
                </a:cubicBezTo>
                <a:cubicBezTo>
                  <a:pt x="4143403" y="546470"/>
                  <a:pt x="4143404" y="800469"/>
                  <a:pt x="4143404" y="1054468"/>
                </a:cubicBezTo>
                <a:cubicBezTo>
                  <a:pt x="4143404" y="1104993"/>
                  <a:pt x="4123333" y="1153449"/>
                  <a:pt x="4087606" y="1189175"/>
                </a:cubicBezTo>
                <a:cubicBezTo>
                  <a:pt x="4051879" y="1224902"/>
                  <a:pt x="4003424" y="1244973"/>
                  <a:pt x="3952899" y="1244973"/>
                </a:cubicBezTo>
                <a:lnTo>
                  <a:pt x="190505" y="1244973"/>
                </a:lnTo>
                <a:cubicBezTo>
                  <a:pt x="139980" y="1244973"/>
                  <a:pt x="91524" y="1224902"/>
                  <a:pt x="55798" y="1189175"/>
                </a:cubicBezTo>
                <a:cubicBezTo>
                  <a:pt x="20071" y="1153448"/>
                  <a:pt x="0" y="1104993"/>
                  <a:pt x="0" y="1054468"/>
                </a:cubicBezTo>
                <a:lnTo>
                  <a:pt x="0" y="292470"/>
                </a:lnTo>
                <a:close/>
              </a:path>
            </a:pathLst>
          </a:custGeom>
          <a:gradFill>
            <a:gsLst>
              <a:gs pos="0">
                <a:srgbClr val="002060"/>
              </a:gs>
              <a:gs pos="50000">
                <a:srgbClr val="00B0F0"/>
              </a:gs>
              <a:gs pos="100000">
                <a:srgbClr val="5B9BD5"/>
              </a:gs>
            </a:gsLst>
            <a:lin ang="16200038" scaled="0"/>
          </a:gradFill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55" name="Google Shape;855;p59"/>
          <p:cNvGrpSpPr/>
          <p:nvPr/>
        </p:nvGrpSpPr>
        <p:grpSpPr>
          <a:xfrm>
            <a:off x="1759673" y="1965890"/>
            <a:ext cx="717963" cy="687064"/>
            <a:chOff x="1926119" y="3509147"/>
            <a:chExt cx="717963" cy="687064"/>
          </a:xfrm>
        </p:grpSpPr>
        <p:sp>
          <p:nvSpPr>
            <p:cNvPr id="856" name="Google Shape;856;p59"/>
            <p:cNvSpPr/>
            <p:nvPr/>
          </p:nvSpPr>
          <p:spPr>
            <a:xfrm rot="10031744">
              <a:off x="2129408" y="3781328"/>
              <a:ext cx="105244" cy="101605"/>
            </a:xfrm>
            <a:custGeom>
              <a:rect b="b" l="l" r="r" t="t"/>
              <a:pathLst>
                <a:path extrusionOk="0" h="900709" w="932976">
                  <a:moveTo>
                    <a:pt x="19682" y="169189"/>
                  </a:moveTo>
                  <a:cubicBezTo>
                    <a:pt x="34922" y="174269"/>
                    <a:pt x="91139" y="177384"/>
                    <a:pt x="126362" y="184429"/>
                  </a:cubicBezTo>
                  <a:cubicBezTo>
                    <a:pt x="142114" y="187579"/>
                    <a:pt x="168186" y="184084"/>
                    <a:pt x="172082" y="199669"/>
                  </a:cubicBezTo>
                  <a:cubicBezTo>
                    <a:pt x="176524" y="217438"/>
                    <a:pt x="151762" y="230149"/>
                    <a:pt x="141602" y="245389"/>
                  </a:cubicBezTo>
                  <a:cubicBezTo>
                    <a:pt x="146682" y="260629"/>
                    <a:pt x="152429" y="275663"/>
                    <a:pt x="156842" y="291109"/>
                  </a:cubicBezTo>
                  <a:cubicBezTo>
                    <a:pt x="162596" y="311248"/>
                    <a:pt x="165458" y="332198"/>
                    <a:pt x="172082" y="352069"/>
                  </a:cubicBezTo>
                  <a:cubicBezTo>
                    <a:pt x="180733" y="378022"/>
                    <a:pt x="192402" y="402869"/>
                    <a:pt x="202562" y="428269"/>
                  </a:cubicBezTo>
                  <a:cubicBezTo>
                    <a:pt x="207642" y="463829"/>
                    <a:pt x="207666" y="500488"/>
                    <a:pt x="217802" y="534949"/>
                  </a:cubicBezTo>
                  <a:cubicBezTo>
                    <a:pt x="233240" y="587439"/>
                    <a:pt x="268032" y="633698"/>
                    <a:pt x="278762" y="687349"/>
                  </a:cubicBezTo>
                  <a:cubicBezTo>
                    <a:pt x="284559" y="716332"/>
                    <a:pt x="293621" y="778027"/>
                    <a:pt x="309242" y="809269"/>
                  </a:cubicBezTo>
                  <a:cubicBezTo>
                    <a:pt x="317433" y="825652"/>
                    <a:pt x="327996" y="840918"/>
                    <a:pt x="339722" y="854989"/>
                  </a:cubicBezTo>
                  <a:cubicBezTo>
                    <a:pt x="353520" y="871546"/>
                    <a:pt x="370202" y="885469"/>
                    <a:pt x="385442" y="900709"/>
                  </a:cubicBezTo>
                  <a:cubicBezTo>
                    <a:pt x="421002" y="895629"/>
                    <a:pt x="456780" y="891895"/>
                    <a:pt x="492122" y="885469"/>
                  </a:cubicBezTo>
                  <a:cubicBezTo>
                    <a:pt x="512730" y="881722"/>
                    <a:pt x="532635" y="874773"/>
                    <a:pt x="553082" y="870229"/>
                  </a:cubicBezTo>
                  <a:cubicBezTo>
                    <a:pt x="578368" y="864610"/>
                    <a:pt x="603882" y="860069"/>
                    <a:pt x="629282" y="854989"/>
                  </a:cubicBezTo>
                  <a:cubicBezTo>
                    <a:pt x="644522" y="844829"/>
                    <a:pt x="660931" y="836235"/>
                    <a:pt x="675002" y="824509"/>
                  </a:cubicBezTo>
                  <a:cubicBezTo>
                    <a:pt x="691559" y="810711"/>
                    <a:pt x="702789" y="790744"/>
                    <a:pt x="720722" y="778789"/>
                  </a:cubicBezTo>
                  <a:cubicBezTo>
                    <a:pt x="734088" y="769878"/>
                    <a:pt x="751202" y="768629"/>
                    <a:pt x="766442" y="763549"/>
                  </a:cubicBezTo>
                  <a:cubicBezTo>
                    <a:pt x="847722" y="641629"/>
                    <a:pt x="741042" y="788949"/>
                    <a:pt x="842642" y="687349"/>
                  </a:cubicBezTo>
                  <a:cubicBezTo>
                    <a:pt x="872185" y="657806"/>
                    <a:pt x="875967" y="633094"/>
                    <a:pt x="888362" y="595909"/>
                  </a:cubicBezTo>
                  <a:cubicBezTo>
                    <a:pt x="885748" y="538398"/>
                    <a:pt x="932976" y="305243"/>
                    <a:pt x="842642" y="214909"/>
                  </a:cubicBezTo>
                  <a:cubicBezTo>
                    <a:pt x="829690" y="201957"/>
                    <a:pt x="812162" y="194589"/>
                    <a:pt x="796922" y="184429"/>
                  </a:cubicBezTo>
                  <a:cubicBezTo>
                    <a:pt x="786762" y="169189"/>
                    <a:pt x="780226" y="150770"/>
                    <a:pt x="766442" y="138709"/>
                  </a:cubicBezTo>
                  <a:cubicBezTo>
                    <a:pt x="696265" y="77304"/>
                    <a:pt x="682857" y="86592"/>
                    <a:pt x="614042" y="47269"/>
                  </a:cubicBezTo>
                  <a:cubicBezTo>
                    <a:pt x="531321" y="0"/>
                    <a:pt x="606427" y="29491"/>
                    <a:pt x="522602" y="1549"/>
                  </a:cubicBezTo>
                  <a:cubicBezTo>
                    <a:pt x="415922" y="6629"/>
                    <a:pt x="308994" y="7920"/>
                    <a:pt x="202562" y="16789"/>
                  </a:cubicBezTo>
                  <a:cubicBezTo>
                    <a:pt x="186553" y="18123"/>
                    <a:pt x="172288" y="27616"/>
                    <a:pt x="156842" y="32029"/>
                  </a:cubicBezTo>
                  <a:cubicBezTo>
                    <a:pt x="136703" y="37783"/>
                    <a:pt x="116202" y="42189"/>
                    <a:pt x="95882" y="47269"/>
                  </a:cubicBezTo>
                  <a:cubicBezTo>
                    <a:pt x="80642" y="62509"/>
                    <a:pt x="68095" y="81034"/>
                    <a:pt x="50162" y="92989"/>
                  </a:cubicBezTo>
                  <a:cubicBezTo>
                    <a:pt x="36796" y="101900"/>
                    <a:pt x="8338" y="92644"/>
                    <a:pt x="4442" y="108229"/>
                  </a:cubicBezTo>
                  <a:cubicBezTo>
                    <a:pt x="0" y="125998"/>
                    <a:pt x="29890" y="136338"/>
                    <a:pt x="34922" y="153949"/>
                  </a:cubicBezTo>
                  <a:cubicBezTo>
                    <a:pt x="40504" y="173487"/>
                    <a:pt x="4442" y="164109"/>
                    <a:pt x="19682" y="169189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7" name="Google Shape;857;p59"/>
            <p:cNvSpPr/>
            <p:nvPr/>
          </p:nvSpPr>
          <p:spPr>
            <a:xfrm rot="2067649">
              <a:off x="2198656" y="3707093"/>
              <a:ext cx="67438" cy="77557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blipFill rotWithShape="1">
              <a:blip r:embed="rId3">
                <a:alphaModFix amt="64000"/>
              </a:blip>
              <a:tile algn="tl" flip="none" tx="3175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8" name="Google Shape;858;p59"/>
            <p:cNvSpPr/>
            <p:nvPr/>
          </p:nvSpPr>
          <p:spPr>
            <a:xfrm rot="2064863">
              <a:off x="2311083" y="3767812"/>
              <a:ext cx="65820" cy="54835"/>
            </a:xfrm>
            <a:prstGeom prst="ellipse">
              <a:avLst/>
            </a:prstGeom>
            <a:blipFill rotWithShape="1">
              <a:blip r:embed="rId4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9" name="Google Shape;859;p59"/>
            <p:cNvSpPr/>
            <p:nvPr/>
          </p:nvSpPr>
          <p:spPr>
            <a:xfrm rot="2092520">
              <a:off x="2242184" y="3817434"/>
              <a:ext cx="43855" cy="33387"/>
            </a:xfrm>
            <a:custGeom>
              <a:rect b="b" l="l" r="r" t="t"/>
              <a:pathLst>
                <a:path extrusionOk="0" h="501544" w="436106">
                  <a:moveTo>
                    <a:pt x="61985" y="227224"/>
                  </a:moveTo>
                  <a:cubicBezTo>
                    <a:pt x="74685" y="290724"/>
                    <a:pt x="0" y="414842"/>
                    <a:pt x="168665" y="471064"/>
                  </a:cubicBezTo>
                  <a:cubicBezTo>
                    <a:pt x="186041" y="476856"/>
                    <a:pt x="199145" y="491384"/>
                    <a:pt x="214385" y="501544"/>
                  </a:cubicBezTo>
                  <a:cubicBezTo>
                    <a:pt x="239785" y="496464"/>
                    <a:pt x="268095" y="499155"/>
                    <a:pt x="290585" y="486304"/>
                  </a:cubicBezTo>
                  <a:cubicBezTo>
                    <a:pt x="314915" y="472401"/>
                    <a:pt x="328482" y="418332"/>
                    <a:pt x="336305" y="394864"/>
                  </a:cubicBezTo>
                  <a:cubicBezTo>
                    <a:pt x="321287" y="49442"/>
                    <a:pt x="436106" y="0"/>
                    <a:pt x="138185" y="59584"/>
                  </a:cubicBezTo>
                  <a:cubicBezTo>
                    <a:pt x="120224" y="63176"/>
                    <a:pt x="107705" y="79904"/>
                    <a:pt x="92465" y="90064"/>
                  </a:cubicBezTo>
                  <a:cubicBezTo>
                    <a:pt x="76095" y="253767"/>
                    <a:pt x="49285" y="163724"/>
                    <a:pt x="61985" y="227224"/>
                  </a:cubicBez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0" name="Google Shape;860;p59"/>
            <p:cNvSpPr/>
            <p:nvPr/>
          </p:nvSpPr>
          <p:spPr>
            <a:xfrm rot="2049582">
              <a:off x="2300214" y="3855300"/>
              <a:ext cx="67040" cy="67634"/>
            </a:xfrm>
            <a:custGeom>
              <a:rect b="b" l="l" r="r" t="t"/>
              <a:pathLst>
                <a:path extrusionOk="0" h="799506" w="792480">
                  <a:moveTo>
                    <a:pt x="228600" y="184585"/>
                  </a:moveTo>
                  <a:cubicBezTo>
                    <a:pt x="218440" y="202365"/>
                    <a:pt x="203590" y="183283"/>
                    <a:pt x="137160" y="260785"/>
                  </a:cubicBezTo>
                  <a:cubicBezTo>
                    <a:pt x="49153" y="363460"/>
                    <a:pt x="128326" y="251176"/>
                    <a:pt x="60960" y="352225"/>
                  </a:cubicBezTo>
                  <a:cubicBezTo>
                    <a:pt x="56077" y="371757"/>
                    <a:pt x="41412" y="437041"/>
                    <a:pt x="30480" y="458905"/>
                  </a:cubicBezTo>
                  <a:cubicBezTo>
                    <a:pt x="22289" y="475288"/>
                    <a:pt x="10160" y="489385"/>
                    <a:pt x="0" y="504625"/>
                  </a:cubicBezTo>
                  <a:cubicBezTo>
                    <a:pt x="5080" y="575745"/>
                    <a:pt x="2849" y="647769"/>
                    <a:pt x="15240" y="717985"/>
                  </a:cubicBezTo>
                  <a:cubicBezTo>
                    <a:pt x="18423" y="736022"/>
                    <a:pt x="30188" y="753997"/>
                    <a:pt x="45720" y="763705"/>
                  </a:cubicBezTo>
                  <a:cubicBezTo>
                    <a:pt x="72965" y="780733"/>
                    <a:pt x="137160" y="794185"/>
                    <a:pt x="137160" y="794185"/>
                  </a:cubicBezTo>
                  <a:cubicBezTo>
                    <a:pt x="274320" y="789105"/>
                    <a:pt x="412935" y="799506"/>
                    <a:pt x="548640" y="778945"/>
                  </a:cubicBezTo>
                  <a:cubicBezTo>
                    <a:pt x="584859" y="773457"/>
                    <a:pt x="605327" y="729569"/>
                    <a:pt x="640080" y="717985"/>
                  </a:cubicBezTo>
                  <a:lnTo>
                    <a:pt x="685800" y="702745"/>
                  </a:lnTo>
                  <a:cubicBezTo>
                    <a:pt x="695960" y="672265"/>
                    <a:pt x="701912" y="640042"/>
                    <a:pt x="716280" y="611305"/>
                  </a:cubicBezTo>
                  <a:cubicBezTo>
                    <a:pt x="726440" y="590985"/>
                    <a:pt x="738323" y="571439"/>
                    <a:pt x="746760" y="550345"/>
                  </a:cubicBezTo>
                  <a:cubicBezTo>
                    <a:pt x="758692" y="520514"/>
                    <a:pt x="767080" y="489385"/>
                    <a:pt x="777240" y="458905"/>
                  </a:cubicBezTo>
                  <a:lnTo>
                    <a:pt x="792480" y="413185"/>
                  </a:lnTo>
                  <a:cubicBezTo>
                    <a:pt x="787400" y="357305"/>
                    <a:pt x="786991" y="300802"/>
                    <a:pt x="777240" y="245545"/>
                  </a:cubicBezTo>
                  <a:cubicBezTo>
                    <a:pt x="771656" y="213905"/>
                    <a:pt x="777240" y="164265"/>
                    <a:pt x="746760" y="154105"/>
                  </a:cubicBezTo>
                  <a:cubicBezTo>
                    <a:pt x="731520" y="149025"/>
                    <a:pt x="715408" y="146049"/>
                    <a:pt x="701040" y="138865"/>
                  </a:cubicBezTo>
                  <a:cubicBezTo>
                    <a:pt x="684657" y="130674"/>
                    <a:pt x="670225" y="119031"/>
                    <a:pt x="655320" y="108385"/>
                  </a:cubicBezTo>
                  <a:cubicBezTo>
                    <a:pt x="634651" y="93622"/>
                    <a:pt x="617078" y="74024"/>
                    <a:pt x="594360" y="62665"/>
                  </a:cubicBezTo>
                  <a:cubicBezTo>
                    <a:pt x="575626" y="53298"/>
                    <a:pt x="553720" y="52505"/>
                    <a:pt x="533400" y="47425"/>
                  </a:cubicBezTo>
                  <a:cubicBezTo>
                    <a:pt x="513201" y="33959"/>
                    <a:pt x="470950" y="0"/>
                    <a:pt x="441960" y="1705"/>
                  </a:cubicBezTo>
                  <a:cubicBezTo>
                    <a:pt x="310764" y="9422"/>
                    <a:pt x="268297" y="22261"/>
                    <a:pt x="167640" y="47425"/>
                  </a:cubicBezTo>
                  <a:cubicBezTo>
                    <a:pt x="157480" y="62665"/>
                    <a:pt x="140171" y="75078"/>
                    <a:pt x="137160" y="93145"/>
                  </a:cubicBezTo>
                  <a:cubicBezTo>
                    <a:pt x="127308" y="152258"/>
                    <a:pt x="167332" y="135632"/>
                    <a:pt x="198120" y="154105"/>
                  </a:cubicBezTo>
                  <a:cubicBezTo>
                    <a:pt x="210441" y="161497"/>
                    <a:pt x="238760" y="166805"/>
                    <a:pt x="228600" y="184585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tile algn="tl" flip="none" tx="0" sx="100000" ty="0" sy="100000"/>
            </a:blip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1" name="Google Shape;861;p59"/>
            <p:cNvSpPr/>
            <p:nvPr/>
          </p:nvSpPr>
          <p:spPr>
            <a:xfrm rot="820743">
              <a:off x="2174792" y="3912409"/>
              <a:ext cx="116710" cy="28378"/>
            </a:xfrm>
            <a:prstGeom prst="snip2DiagRect">
              <a:avLst>
                <a:gd fmla="val 0" name="adj1"/>
                <a:gd fmla="val 16667" name="adj2"/>
              </a:avLst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862" name="Google Shape;862;p59"/>
            <p:cNvGrpSpPr/>
            <p:nvPr/>
          </p:nvGrpSpPr>
          <p:grpSpPr>
            <a:xfrm rot="2064863">
              <a:off x="1923916" y="3868483"/>
              <a:ext cx="592454" cy="175683"/>
              <a:chOff x="3258627" y="3929066"/>
              <a:chExt cx="3857602" cy="1143912"/>
            </a:xfrm>
          </p:grpSpPr>
          <p:cxnSp>
            <p:nvCxnSpPr>
              <p:cNvPr id="863" name="Google Shape;863;p59"/>
              <p:cNvCxnSpPr/>
              <p:nvPr/>
            </p:nvCxnSpPr>
            <p:spPr>
              <a:xfrm flipH="1" rot="-5400000">
                <a:off x="5115899" y="4786396"/>
                <a:ext cx="357300" cy="714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4" name="Google Shape;864;p59"/>
              <p:cNvCxnSpPr/>
              <p:nvPr/>
            </p:nvCxnSpPr>
            <p:spPr>
              <a:xfrm rot="5400000">
                <a:off x="4437295" y="4750696"/>
                <a:ext cx="357300" cy="1428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5" name="Google Shape;865;p59"/>
              <p:cNvCxnSpPr/>
              <p:nvPr/>
            </p:nvCxnSpPr>
            <p:spPr>
              <a:xfrm rot="5400000">
                <a:off x="3972855" y="4571970"/>
                <a:ext cx="4287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6" name="Google Shape;866;p59"/>
              <p:cNvCxnSpPr/>
              <p:nvPr/>
            </p:nvCxnSpPr>
            <p:spPr>
              <a:xfrm>
                <a:off x="5973229" y="4036224"/>
                <a:ext cx="1143000" cy="249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7" name="Google Shape;867;p59"/>
              <p:cNvCxnSpPr/>
              <p:nvPr/>
            </p:nvCxnSpPr>
            <p:spPr>
              <a:xfrm>
                <a:off x="5830353" y="4321976"/>
                <a:ext cx="571500" cy="3216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8" name="Google Shape;868;p59"/>
              <p:cNvCxnSpPr/>
              <p:nvPr/>
            </p:nvCxnSpPr>
            <p:spPr>
              <a:xfrm flipH="1" rot="-5400000">
                <a:off x="5491051" y="4589840"/>
                <a:ext cx="3930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69" name="Google Shape;869;p59"/>
              <p:cNvCxnSpPr/>
              <p:nvPr/>
            </p:nvCxnSpPr>
            <p:spPr>
              <a:xfrm rot="5400000">
                <a:off x="4794491" y="4893578"/>
                <a:ext cx="357300" cy="15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0" name="Google Shape;870;p59"/>
              <p:cNvCxnSpPr/>
              <p:nvPr/>
            </p:nvCxnSpPr>
            <p:spPr>
              <a:xfrm flipH="1">
                <a:off x="3758541" y="4357694"/>
                <a:ext cx="3573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1" name="Google Shape;871;p59"/>
              <p:cNvCxnSpPr/>
              <p:nvPr/>
            </p:nvCxnSpPr>
            <p:spPr>
              <a:xfrm flipH="1">
                <a:off x="3472957" y="4180530"/>
                <a:ext cx="496200" cy="1773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2" name="Google Shape;872;p59"/>
              <p:cNvCxnSpPr/>
              <p:nvPr/>
            </p:nvCxnSpPr>
            <p:spPr>
              <a:xfrm flipH="1">
                <a:off x="3258627" y="3929066"/>
                <a:ext cx="642900" cy="1428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</p:grpSp>
        <p:grpSp>
          <p:nvGrpSpPr>
            <p:cNvPr id="873" name="Google Shape;873;p59"/>
            <p:cNvGrpSpPr/>
            <p:nvPr/>
          </p:nvGrpSpPr>
          <p:grpSpPr>
            <a:xfrm flipH="1" rot="-8199732">
              <a:off x="2072130" y="3688491"/>
              <a:ext cx="592441" cy="175679"/>
              <a:chOff x="3258627" y="3929066"/>
              <a:chExt cx="3857602" cy="1143912"/>
            </a:xfrm>
          </p:grpSpPr>
          <p:cxnSp>
            <p:nvCxnSpPr>
              <p:cNvPr id="874" name="Google Shape;874;p59"/>
              <p:cNvCxnSpPr/>
              <p:nvPr/>
            </p:nvCxnSpPr>
            <p:spPr>
              <a:xfrm flipH="1" rot="-5400000">
                <a:off x="5115899" y="4786396"/>
                <a:ext cx="357300" cy="714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5" name="Google Shape;875;p59"/>
              <p:cNvCxnSpPr/>
              <p:nvPr/>
            </p:nvCxnSpPr>
            <p:spPr>
              <a:xfrm rot="5400000">
                <a:off x="4437295" y="4750696"/>
                <a:ext cx="357300" cy="1428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6" name="Google Shape;876;p59"/>
              <p:cNvCxnSpPr/>
              <p:nvPr/>
            </p:nvCxnSpPr>
            <p:spPr>
              <a:xfrm rot="5400000">
                <a:off x="3972855" y="4571970"/>
                <a:ext cx="4287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7" name="Google Shape;877;p59"/>
              <p:cNvCxnSpPr/>
              <p:nvPr/>
            </p:nvCxnSpPr>
            <p:spPr>
              <a:xfrm>
                <a:off x="5973229" y="4036224"/>
                <a:ext cx="1143000" cy="249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8" name="Google Shape;878;p59"/>
              <p:cNvCxnSpPr/>
              <p:nvPr/>
            </p:nvCxnSpPr>
            <p:spPr>
              <a:xfrm>
                <a:off x="5830353" y="4321976"/>
                <a:ext cx="571500" cy="3216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79" name="Google Shape;879;p59"/>
              <p:cNvCxnSpPr/>
              <p:nvPr/>
            </p:nvCxnSpPr>
            <p:spPr>
              <a:xfrm flipH="1" rot="-5400000">
                <a:off x="5491051" y="4589840"/>
                <a:ext cx="3930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80" name="Google Shape;880;p59"/>
              <p:cNvCxnSpPr/>
              <p:nvPr/>
            </p:nvCxnSpPr>
            <p:spPr>
              <a:xfrm rot="5400000">
                <a:off x="4794491" y="4893578"/>
                <a:ext cx="357300" cy="15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81" name="Google Shape;881;p59"/>
              <p:cNvCxnSpPr/>
              <p:nvPr/>
            </p:nvCxnSpPr>
            <p:spPr>
              <a:xfrm flipH="1">
                <a:off x="3758541" y="4357694"/>
                <a:ext cx="357300" cy="2859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82" name="Google Shape;882;p59"/>
              <p:cNvCxnSpPr/>
              <p:nvPr/>
            </p:nvCxnSpPr>
            <p:spPr>
              <a:xfrm flipH="1">
                <a:off x="3472957" y="4180530"/>
                <a:ext cx="496200" cy="1773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83" name="Google Shape;883;p59"/>
              <p:cNvCxnSpPr/>
              <p:nvPr/>
            </p:nvCxnSpPr>
            <p:spPr>
              <a:xfrm flipH="1">
                <a:off x="3258627" y="3929066"/>
                <a:ext cx="642900" cy="1428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</p:grpSp>
      </p:grpSp>
      <p:sp>
        <p:nvSpPr>
          <p:cNvPr id="884" name="Google Shape;884;p59"/>
          <p:cNvSpPr/>
          <p:nvPr/>
        </p:nvSpPr>
        <p:spPr>
          <a:xfrm rot="2064863">
            <a:off x="2360251" y="2111636"/>
            <a:ext cx="65820" cy="54835"/>
          </a:xfrm>
          <a:prstGeom prst="ellipse">
            <a:avLst/>
          </a:prstGeom>
          <a:blipFill rotWithShape="1">
            <a:blip r:embed="rId4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5" name="Google Shape;885;p59"/>
          <p:cNvSpPr/>
          <p:nvPr/>
        </p:nvSpPr>
        <p:spPr>
          <a:xfrm>
            <a:off x="4808642" y="2458871"/>
            <a:ext cx="4050177" cy="824795"/>
          </a:xfrm>
          <a:custGeom>
            <a:rect b="b" l="l" r="r" t="t"/>
            <a:pathLst>
              <a:path extrusionOk="0" h="1244973" w="4143404">
                <a:moveTo>
                  <a:pt x="0" y="292470"/>
                </a:moveTo>
                <a:cubicBezTo>
                  <a:pt x="0" y="241945"/>
                  <a:pt x="20071" y="193489"/>
                  <a:pt x="55798" y="157763"/>
                </a:cubicBezTo>
                <a:cubicBezTo>
                  <a:pt x="91525" y="122036"/>
                  <a:pt x="166679" y="108998"/>
                  <a:pt x="190506" y="101966"/>
                </a:cubicBezTo>
                <a:lnTo>
                  <a:pt x="198760" y="115572"/>
                </a:lnTo>
                <a:lnTo>
                  <a:pt x="710125" y="245660"/>
                </a:lnTo>
                <a:cubicBezTo>
                  <a:pt x="809142" y="163773"/>
                  <a:pt x="1041234" y="180613"/>
                  <a:pt x="1007177" y="0"/>
                </a:cubicBezTo>
                <a:lnTo>
                  <a:pt x="1256036" y="239286"/>
                </a:lnTo>
                <a:cubicBezTo>
                  <a:pt x="1341405" y="240069"/>
                  <a:pt x="1411425" y="114815"/>
                  <a:pt x="1512144" y="241635"/>
                </a:cubicBezTo>
                <a:lnTo>
                  <a:pt x="1842889" y="239286"/>
                </a:lnTo>
                <a:lnTo>
                  <a:pt x="1853338" y="227987"/>
                </a:lnTo>
                <a:lnTo>
                  <a:pt x="2303714" y="95535"/>
                </a:lnTo>
                <a:cubicBezTo>
                  <a:pt x="2437917" y="109183"/>
                  <a:pt x="2581962" y="418799"/>
                  <a:pt x="2658556" y="309874"/>
                </a:cubicBezTo>
                <a:cubicBezTo>
                  <a:pt x="2743250" y="361515"/>
                  <a:pt x="2784585" y="391735"/>
                  <a:pt x="2811880" y="405383"/>
                </a:cubicBezTo>
                <a:lnTo>
                  <a:pt x="2822329" y="391760"/>
                </a:lnTo>
                <a:cubicBezTo>
                  <a:pt x="2892309" y="396313"/>
                  <a:pt x="3124321" y="221177"/>
                  <a:pt x="3231762" y="218365"/>
                </a:cubicBezTo>
                <a:cubicBezTo>
                  <a:pt x="3322561" y="294232"/>
                  <a:pt x="3346784" y="430011"/>
                  <a:pt x="3466973" y="374888"/>
                </a:cubicBezTo>
                <a:lnTo>
                  <a:pt x="3692586" y="252050"/>
                </a:lnTo>
                <a:cubicBezTo>
                  <a:pt x="3822207" y="335292"/>
                  <a:pt x="3866128" y="151993"/>
                  <a:pt x="3952899" y="101965"/>
                </a:cubicBezTo>
                <a:cubicBezTo>
                  <a:pt x="4003424" y="101965"/>
                  <a:pt x="4051880" y="122036"/>
                  <a:pt x="4087606" y="157763"/>
                </a:cubicBezTo>
                <a:cubicBezTo>
                  <a:pt x="4123333" y="193490"/>
                  <a:pt x="4143404" y="241945"/>
                  <a:pt x="4143403" y="292471"/>
                </a:cubicBezTo>
                <a:cubicBezTo>
                  <a:pt x="4143403" y="546470"/>
                  <a:pt x="4143404" y="800469"/>
                  <a:pt x="4143404" y="1054468"/>
                </a:cubicBezTo>
                <a:cubicBezTo>
                  <a:pt x="4143404" y="1104993"/>
                  <a:pt x="4123333" y="1153449"/>
                  <a:pt x="4087606" y="1189175"/>
                </a:cubicBezTo>
                <a:cubicBezTo>
                  <a:pt x="4051879" y="1224902"/>
                  <a:pt x="4003424" y="1244973"/>
                  <a:pt x="3952899" y="1244973"/>
                </a:cubicBezTo>
                <a:lnTo>
                  <a:pt x="190505" y="1244973"/>
                </a:lnTo>
                <a:cubicBezTo>
                  <a:pt x="139980" y="1244973"/>
                  <a:pt x="91524" y="1224902"/>
                  <a:pt x="55798" y="1189175"/>
                </a:cubicBezTo>
                <a:cubicBezTo>
                  <a:pt x="20071" y="1153448"/>
                  <a:pt x="0" y="1104993"/>
                  <a:pt x="0" y="1054468"/>
                </a:cubicBezTo>
                <a:lnTo>
                  <a:pt x="0" y="292470"/>
                </a:lnTo>
                <a:close/>
              </a:path>
            </a:pathLst>
          </a:custGeom>
          <a:gradFill>
            <a:gsLst>
              <a:gs pos="0">
                <a:srgbClr val="002060"/>
              </a:gs>
              <a:gs pos="50000">
                <a:srgbClr val="00B0F0"/>
              </a:gs>
              <a:gs pos="100000">
                <a:srgbClr val="5B9BD5"/>
              </a:gs>
            </a:gsLst>
            <a:lin ang="16200038" scaled="0"/>
          </a:gradFill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86" name="Google Shape;886;p59"/>
          <p:cNvGrpSpPr/>
          <p:nvPr/>
        </p:nvGrpSpPr>
        <p:grpSpPr>
          <a:xfrm>
            <a:off x="6361326" y="2223521"/>
            <a:ext cx="461385" cy="379153"/>
            <a:chOff x="6360087" y="2045294"/>
            <a:chExt cx="461385" cy="379153"/>
          </a:xfrm>
        </p:grpSpPr>
        <p:grpSp>
          <p:nvGrpSpPr>
            <p:cNvPr id="887" name="Google Shape;887;p59"/>
            <p:cNvGrpSpPr/>
            <p:nvPr/>
          </p:nvGrpSpPr>
          <p:grpSpPr>
            <a:xfrm>
              <a:off x="6654495" y="2045294"/>
              <a:ext cx="166977" cy="379153"/>
              <a:chOff x="6654495" y="2045294"/>
              <a:chExt cx="166977" cy="379153"/>
            </a:xfrm>
          </p:grpSpPr>
          <p:cxnSp>
            <p:nvCxnSpPr>
              <p:cNvPr id="888" name="Google Shape;888;p59"/>
              <p:cNvCxnSpPr/>
              <p:nvPr/>
            </p:nvCxnSpPr>
            <p:spPr>
              <a:xfrm flipH="1" rot="-9811774">
                <a:off x="6710657" y="2373909"/>
                <a:ext cx="107929" cy="35976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89" name="Google Shape;889;p59"/>
              <p:cNvCxnSpPr/>
              <p:nvPr/>
            </p:nvCxnSpPr>
            <p:spPr>
              <a:xfrm flipH="1" rot="10800000">
                <a:off x="6654495" y="2045294"/>
                <a:ext cx="110100" cy="2091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0" name="Google Shape;890;p59"/>
              <p:cNvCxnSpPr/>
              <p:nvPr/>
            </p:nvCxnSpPr>
            <p:spPr>
              <a:xfrm flipH="1" rot="10800000">
                <a:off x="6690416" y="2189729"/>
                <a:ext cx="116400" cy="981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1" name="Google Shape;891;p59"/>
              <p:cNvCxnSpPr/>
              <p:nvPr/>
            </p:nvCxnSpPr>
            <p:spPr>
              <a:xfrm flipH="1" rot="10800000">
                <a:off x="6698442" y="2290636"/>
                <a:ext cx="105000" cy="453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</p:grpSp>
        <p:grpSp>
          <p:nvGrpSpPr>
            <p:cNvPr id="892" name="Google Shape;892;p59"/>
            <p:cNvGrpSpPr/>
            <p:nvPr/>
          </p:nvGrpSpPr>
          <p:grpSpPr>
            <a:xfrm>
              <a:off x="6360087" y="2051312"/>
              <a:ext cx="302508" cy="333737"/>
              <a:chOff x="6360087" y="2051312"/>
              <a:chExt cx="302508" cy="333737"/>
            </a:xfrm>
          </p:grpSpPr>
          <p:cxnSp>
            <p:nvCxnSpPr>
              <p:cNvPr id="893" name="Google Shape;893;p59"/>
              <p:cNvCxnSpPr/>
              <p:nvPr/>
            </p:nvCxnSpPr>
            <p:spPr>
              <a:xfrm rot="-9281917">
                <a:off x="6406661" y="2263729"/>
                <a:ext cx="54752" cy="11002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4" name="Google Shape;894;p59"/>
              <p:cNvCxnSpPr/>
              <p:nvPr/>
            </p:nvCxnSpPr>
            <p:spPr>
              <a:xfrm flipH="1" rot="1518083">
                <a:off x="6362110" y="2352512"/>
                <a:ext cx="54752" cy="21875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5" name="Google Shape;895;p59"/>
              <p:cNvCxnSpPr/>
              <p:nvPr/>
            </p:nvCxnSpPr>
            <p:spPr>
              <a:xfrm flipH="1" rot="6917696">
                <a:off x="6519929" y="2119656"/>
                <a:ext cx="175530" cy="38514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6" name="Google Shape;896;p59"/>
              <p:cNvCxnSpPr/>
              <p:nvPr/>
            </p:nvCxnSpPr>
            <p:spPr>
              <a:xfrm flipH="1" rot="6915190">
                <a:off x="6490984" y="2152660"/>
                <a:ext cx="87901" cy="49387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7" name="Google Shape;897;p59"/>
              <p:cNvCxnSpPr/>
              <p:nvPr/>
            </p:nvCxnSpPr>
            <p:spPr>
              <a:xfrm rot="-9282479">
                <a:off x="6441976" y="2198586"/>
                <a:ext cx="60389" cy="43879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  <p:cxnSp>
            <p:nvCxnSpPr>
              <p:cNvPr id="898" name="Google Shape;898;p59"/>
              <p:cNvCxnSpPr/>
              <p:nvPr/>
            </p:nvCxnSpPr>
            <p:spPr>
              <a:xfrm flipH="1" rot="1518083">
                <a:off x="6375532" y="2309015"/>
                <a:ext cx="54752" cy="300"/>
              </a:xfrm>
              <a:prstGeom prst="straightConnector1">
                <a:avLst/>
              </a:prstGeom>
              <a:noFill/>
              <a:ln cap="flat" cmpd="sng" w="15875">
                <a:solidFill>
                  <a:srgbClr val="000000"/>
                </a:solidFill>
                <a:prstDash val="solid"/>
                <a:miter lim="800000"/>
                <a:headEnd len="sm" w="sm" type="none"/>
                <a:tailEnd len="sm" w="sm" type="triangle"/>
              </a:ln>
            </p:spPr>
          </p:cxnSp>
        </p:grpSp>
      </p:grpSp>
      <p:sp>
        <p:nvSpPr>
          <p:cNvPr id="899" name="Google Shape;899;p59"/>
          <p:cNvSpPr txBox="1"/>
          <p:nvPr/>
        </p:nvSpPr>
        <p:spPr>
          <a:xfrm>
            <a:off x="57151" y="1519955"/>
            <a:ext cx="33522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2400" u="sng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Absorption &amp; scattering</a:t>
            </a:r>
            <a:endParaRPr sz="2400" u="sng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0" name="Google Shape;900;p59"/>
          <p:cNvSpPr txBox="1"/>
          <p:nvPr/>
        </p:nvSpPr>
        <p:spPr>
          <a:xfrm>
            <a:off x="5741266" y="1519955"/>
            <a:ext cx="34026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2400" u="sng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Reflection &amp; transmission</a:t>
            </a:r>
            <a:endParaRPr sz="2400" u="sng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901" name="Google Shape;901;p59"/>
          <p:cNvCxnSpPr/>
          <p:nvPr/>
        </p:nvCxnSpPr>
        <p:spPr>
          <a:xfrm>
            <a:off x="3266269" y="1761752"/>
            <a:ext cx="1224000" cy="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miter lim="800000"/>
            <a:headEnd len="sm" w="sm" type="none"/>
            <a:tailEnd len="med" w="med" type="oval"/>
          </a:ln>
        </p:spPr>
      </p:cxnSp>
      <p:grpSp>
        <p:nvGrpSpPr>
          <p:cNvPr id="902" name="Google Shape;902;p59"/>
          <p:cNvGrpSpPr/>
          <p:nvPr/>
        </p:nvGrpSpPr>
        <p:grpSpPr>
          <a:xfrm>
            <a:off x="4258910" y="1601343"/>
            <a:ext cx="1552503" cy="318000"/>
            <a:chOff x="4258910" y="1315594"/>
            <a:chExt cx="1552503" cy="318000"/>
          </a:xfrm>
        </p:grpSpPr>
        <p:cxnSp>
          <p:nvCxnSpPr>
            <p:cNvPr id="903" name="Google Shape;903;p59"/>
            <p:cNvCxnSpPr/>
            <p:nvPr/>
          </p:nvCxnSpPr>
          <p:spPr>
            <a:xfrm>
              <a:off x="4587413" y="1476001"/>
              <a:ext cx="1224000" cy="0"/>
            </a:xfrm>
            <a:prstGeom prst="straightConnector1">
              <a:avLst/>
            </a:prstGeom>
            <a:noFill/>
            <a:ln cap="flat" cmpd="sng" w="38100">
              <a:solidFill>
                <a:srgbClr val="000000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904" name="Google Shape;904;p59"/>
            <p:cNvSpPr/>
            <p:nvPr/>
          </p:nvSpPr>
          <p:spPr>
            <a:xfrm>
              <a:off x="4258910" y="1315594"/>
              <a:ext cx="320700" cy="318000"/>
            </a:xfrm>
            <a:prstGeom prst="arc">
              <a:avLst>
                <a:gd fmla="val 13297464" name="adj1"/>
                <a:gd fmla="val 8270021" name="adj2"/>
              </a:avLst>
            </a:prstGeom>
            <a:noFill/>
            <a:ln cap="rnd" cmpd="sng" w="34925">
              <a:solidFill>
                <a:srgbClr val="000000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05" name="Google Shape;905;p59"/>
          <p:cNvSpPr txBox="1"/>
          <p:nvPr/>
        </p:nvSpPr>
        <p:spPr>
          <a:xfrm>
            <a:off x="3254952" y="1158425"/>
            <a:ext cx="23907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2400" u="sng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Mixture</a:t>
            </a:r>
            <a:endParaRPr sz="1100"/>
          </a:p>
        </p:txBody>
      </p:sp>
      <p:pic>
        <p:nvPicPr>
          <p:cNvPr id="906" name="Google Shape;906;p5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76396" y="3242408"/>
            <a:ext cx="2888121" cy="523329"/>
          </a:xfrm>
          <a:prstGeom prst="rect">
            <a:avLst/>
          </a:prstGeom>
          <a:noFill/>
          <a:ln>
            <a:noFill/>
          </a:ln>
        </p:spPr>
      </p:pic>
      <p:pic>
        <p:nvPicPr>
          <p:cNvPr id="907" name="Google Shape;907;p5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341261" y="3239642"/>
            <a:ext cx="3192158" cy="523329"/>
          </a:xfrm>
          <a:prstGeom prst="rect">
            <a:avLst/>
          </a:prstGeom>
          <a:noFill/>
          <a:ln>
            <a:noFill/>
          </a:ln>
        </p:spPr>
      </p:pic>
      <p:sp>
        <p:nvSpPr>
          <p:cNvPr id="908" name="Google Shape;908;p59"/>
          <p:cNvSpPr txBox="1"/>
          <p:nvPr/>
        </p:nvSpPr>
        <p:spPr>
          <a:xfrm>
            <a:off x="446550" y="3903428"/>
            <a:ext cx="7968600" cy="8943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600"/>
              <a:t>The code </a:t>
            </a:r>
            <a:r>
              <a:rPr lang="fr-FR" sz="1600" u="sng"/>
              <a:t>OSOAA</a:t>
            </a:r>
            <a:r>
              <a:rPr lang="fr-FR" sz="1600"/>
              <a:t> (coupled-VRTE solver, Chami et al., 2015) was used in synergy with </a:t>
            </a:r>
            <a:r>
              <a:rPr lang="fr-FR" sz="1600" u="sng"/>
              <a:t>LibRadTran</a:t>
            </a:r>
            <a:r>
              <a:rPr lang="fr-FR" sz="1600"/>
              <a:t> (Emde et al., 2016) for the high spectral resolution to provide the radiometric values of interest </a:t>
            </a:r>
            <a:endParaRPr sz="16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2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3" name="Google Shape;913;p60"/>
          <p:cNvSpPr txBox="1"/>
          <p:nvPr/>
        </p:nvSpPr>
        <p:spPr>
          <a:xfrm>
            <a:off x="218450" y="529050"/>
            <a:ext cx="8622300" cy="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Atmospheric extinction due to absorbing gases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914" name="Google Shape;914;p60"/>
          <p:cNvSpPr txBox="1"/>
          <p:nvPr/>
        </p:nvSpPr>
        <p:spPr>
          <a:xfrm>
            <a:off x="0" y="992125"/>
            <a:ext cx="16845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700" u="sng">
                <a:solidFill>
                  <a:schemeClr val="dk2"/>
                </a:solidFill>
              </a:rPr>
              <a:t>visible to SWIR</a:t>
            </a:r>
            <a:endParaRPr sz="1700" u="sng">
              <a:solidFill>
                <a:schemeClr val="dk2"/>
              </a:solidFill>
            </a:endParaRPr>
          </a:p>
        </p:txBody>
      </p:sp>
      <p:sp>
        <p:nvSpPr>
          <p:cNvPr id="915" name="Google Shape;915;p60"/>
          <p:cNvSpPr txBox="1"/>
          <p:nvPr/>
        </p:nvSpPr>
        <p:spPr>
          <a:xfrm>
            <a:off x="42250" y="2989475"/>
            <a:ext cx="16845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700" u="sng">
                <a:solidFill>
                  <a:schemeClr val="dk2"/>
                </a:solidFill>
              </a:rPr>
              <a:t>visible to NIR</a:t>
            </a:r>
            <a:endParaRPr sz="1700" u="sng">
              <a:solidFill>
                <a:schemeClr val="dk2"/>
              </a:solidFill>
            </a:endParaRPr>
          </a:p>
        </p:txBody>
      </p:sp>
      <p:pic>
        <p:nvPicPr>
          <p:cNvPr id="916" name="Google Shape;916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6750" y="920250"/>
            <a:ext cx="7065723" cy="42125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0" name="Shape 9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" name="Google Shape;921;p61"/>
          <p:cNvSpPr txBox="1"/>
          <p:nvPr/>
        </p:nvSpPr>
        <p:spPr>
          <a:xfrm>
            <a:off x="254700" y="731750"/>
            <a:ext cx="8120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800">
                <a:solidFill>
                  <a:schemeClr val="dk2"/>
                </a:solidFill>
              </a:rPr>
              <a:t>Atmospheric diffuse radiance and transmittances</a:t>
            </a:r>
            <a:r>
              <a:rPr lang="fr-FR" sz="1800">
                <a:solidFill>
                  <a:schemeClr val="dk2"/>
                </a:solidFill>
              </a:rPr>
              <a:t> depends on pressure, aerosol load and types, viewing geometry</a:t>
            </a:r>
            <a:endParaRPr/>
          </a:p>
        </p:txBody>
      </p:sp>
      <p:pic>
        <p:nvPicPr>
          <p:cNvPr id="922" name="Google Shape;922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8600" y="1521625"/>
            <a:ext cx="4186601" cy="3317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23" name="Google Shape;923;p6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67601" y="1521625"/>
            <a:ext cx="4241809" cy="33170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7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Google Shape;928;p62"/>
          <p:cNvSpPr txBox="1"/>
          <p:nvPr/>
        </p:nvSpPr>
        <p:spPr>
          <a:xfrm>
            <a:off x="409975" y="619175"/>
            <a:ext cx="86979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800" u="sng">
                <a:solidFill>
                  <a:schemeClr val="dk2"/>
                </a:solidFill>
              </a:rPr>
              <a:t>Application example</a:t>
            </a:r>
            <a:endParaRPr b="1" sz="1800"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fr-FR" sz="1800">
                <a:solidFill>
                  <a:schemeClr val="dk2"/>
                </a:solidFill>
              </a:rPr>
              <a:t>RadCalNet-OC computations are performed at 0.1 nm resolution</a:t>
            </a:r>
            <a:endParaRPr sz="1800"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fr-FR" sz="1800">
                <a:solidFill>
                  <a:schemeClr val="dk2"/>
                </a:solidFill>
              </a:rPr>
              <a:t>then the signal is convoluted with sensor spectral function 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929" name="Google Shape;929;p62"/>
          <p:cNvSpPr txBox="1"/>
          <p:nvPr/>
        </p:nvSpPr>
        <p:spPr>
          <a:xfrm>
            <a:off x="224650" y="4648625"/>
            <a:ext cx="3727200" cy="39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FR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FWHM: Full Width at Half Maximum</a:t>
            </a:r>
            <a:endParaRPr i="1"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30" name="Google Shape;930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2375" y="1634975"/>
            <a:ext cx="7505051" cy="30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931" name="Google Shape;931;p62"/>
          <p:cNvSpPr txBox="1"/>
          <p:nvPr/>
        </p:nvSpPr>
        <p:spPr>
          <a:xfrm>
            <a:off x="3296275" y="3307275"/>
            <a:ext cx="764100" cy="34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solidFill>
                  <a:schemeClr val="dk2"/>
                </a:solidFill>
              </a:rPr>
              <a:t>BOA</a:t>
            </a:r>
            <a:endParaRPr b="1" sz="1700">
              <a:solidFill>
                <a:schemeClr val="dk2"/>
              </a:solidFill>
            </a:endParaRPr>
          </a:p>
        </p:txBody>
      </p:sp>
      <p:sp>
        <p:nvSpPr>
          <p:cNvPr id="932" name="Google Shape;932;p62"/>
          <p:cNvSpPr txBox="1"/>
          <p:nvPr/>
        </p:nvSpPr>
        <p:spPr>
          <a:xfrm>
            <a:off x="2376900" y="2049275"/>
            <a:ext cx="699000" cy="341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solidFill>
                  <a:schemeClr val="dk2"/>
                </a:solidFill>
              </a:rPr>
              <a:t>TOA</a:t>
            </a:r>
            <a:endParaRPr b="1" sz="1700">
              <a:solidFill>
                <a:schemeClr val="dk2"/>
              </a:solidFill>
            </a:endParaRPr>
          </a:p>
        </p:txBody>
      </p:sp>
      <p:cxnSp>
        <p:nvCxnSpPr>
          <p:cNvPr id="933" name="Google Shape;933;p62"/>
          <p:cNvCxnSpPr>
            <a:stCxn id="932" idx="1"/>
          </p:cNvCxnSpPr>
          <p:nvPr/>
        </p:nvCxnSpPr>
        <p:spPr>
          <a:xfrm flipH="1">
            <a:off x="2075700" y="2219825"/>
            <a:ext cx="301200" cy="123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934" name="Google Shape;934;p62"/>
          <p:cNvCxnSpPr/>
          <p:nvPr/>
        </p:nvCxnSpPr>
        <p:spPr>
          <a:xfrm flipH="1">
            <a:off x="3044900" y="3586375"/>
            <a:ext cx="316800" cy="3480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935" name="Google Shape;935;p62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300">
                <a:latin typeface="Open Sans"/>
                <a:ea typeface="Open Sans"/>
                <a:cs typeface="Open Sans"/>
                <a:sym typeface="Open Sans"/>
              </a:rPr>
              <a:t>The different pieces of the puzzle</a:t>
            </a:r>
            <a:endParaRPr b="1" sz="2300"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9" name="Shape 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0" name="Google Shape;940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13275" y="412650"/>
            <a:ext cx="3752924" cy="4625350"/>
          </a:xfrm>
          <a:prstGeom prst="rect">
            <a:avLst/>
          </a:prstGeom>
          <a:noFill/>
          <a:ln>
            <a:noFill/>
          </a:ln>
        </p:spPr>
      </p:pic>
      <p:sp>
        <p:nvSpPr>
          <p:cNvPr id="941" name="Google Shape;941;p63"/>
          <p:cNvSpPr txBox="1"/>
          <p:nvPr>
            <p:ph type="title"/>
          </p:nvPr>
        </p:nvSpPr>
        <p:spPr>
          <a:xfrm>
            <a:off x="0" y="57946"/>
            <a:ext cx="7886700" cy="4182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fr-FR" sz="2420" u="sng"/>
              <a:t>Getting the specific optical properties for Rrs simulation</a:t>
            </a:r>
            <a:endParaRPr sz="2420" u="sng"/>
          </a:p>
        </p:txBody>
      </p:sp>
      <p:sp>
        <p:nvSpPr>
          <p:cNvPr id="942" name="Google Shape;942;p63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grpSp>
        <p:nvGrpSpPr>
          <p:cNvPr id="943" name="Google Shape;943;p63"/>
          <p:cNvGrpSpPr/>
          <p:nvPr/>
        </p:nvGrpSpPr>
        <p:grpSpPr>
          <a:xfrm>
            <a:off x="146425" y="523206"/>
            <a:ext cx="2424995" cy="2127569"/>
            <a:chOff x="301167" y="2487217"/>
            <a:chExt cx="2694439" cy="2363703"/>
          </a:xfrm>
        </p:grpSpPr>
        <p:grpSp>
          <p:nvGrpSpPr>
            <p:cNvPr id="944" name="Google Shape;944;p63"/>
            <p:cNvGrpSpPr/>
            <p:nvPr/>
          </p:nvGrpSpPr>
          <p:grpSpPr>
            <a:xfrm>
              <a:off x="301171" y="2856539"/>
              <a:ext cx="2694435" cy="1994380"/>
              <a:chOff x="5841555" y="1910525"/>
              <a:chExt cx="3281095" cy="2428026"/>
            </a:xfrm>
          </p:grpSpPr>
          <p:pic>
            <p:nvPicPr>
              <p:cNvPr id="945" name="Google Shape;945;p63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5841555" y="1910525"/>
                <a:ext cx="1904696" cy="188835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946" name="Google Shape;946;p63"/>
              <p:cNvPicPr preferRelativeResize="0"/>
              <p:nvPr/>
            </p:nvPicPr>
            <p:blipFill rotWithShape="1">
              <a:blip r:embed="rId5">
                <a:alphaModFix/>
              </a:blip>
              <a:srcRect b="0" l="0" r="2544" t="0"/>
              <a:stretch/>
            </p:blipFill>
            <p:spPr>
              <a:xfrm>
                <a:off x="7174900" y="2357200"/>
                <a:ext cx="1947750" cy="1981351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</p:pic>
        </p:grpSp>
        <p:sp>
          <p:nvSpPr>
            <p:cNvPr id="947" name="Google Shape;947;p63"/>
            <p:cNvSpPr txBox="1"/>
            <p:nvPr/>
          </p:nvSpPr>
          <p:spPr>
            <a:xfrm>
              <a:off x="301167" y="2487217"/>
              <a:ext cx="1705200" cy="36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1200">
                  <a:latin typeface="Times New Roman"/>
                  <a:ea typeface="Times New Roman"/>
                  <a:cs typeface="Times New Roman"/>
                  <a:sym typeface="Times New Roman"/>
                </a:rPr>
                <a:t>Prorocentrum micans</a:t>
              </a:r>
              <a:endParaRPr i="1" sz="1200"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948" name="Google Shape;948;p63"/>
          <p:cNvGrpSpPr/>
          <p:nvPr/>
        </p:nvGrpSpPr>
        <p:grpSpPr>
          <a:xfrm>
            <a:off x="146418" y="2859232"/>
            <a:ext cx="2525157" cy="2022898"/>
            <a:chOff x="3603395" y="2615925"/>
            <a:chExt cx="2805730" cy="2247414"/>
          </a:xfrm>
        </p:grpSpPr>
        <p:grpSp>
          <p:nvGrpSpPr>
            <p:cNvPr id="949" name="Google Shape;949;p63"/>
            <p:cNvGrpSpPr/>
            <p:nvPr/>
          </p:nvGrpSpPr>
          <p:grpSpPr>
            <a:xfrm>
              <a:off x="3645250" y="2938574"/>
              <a:ext cx="2763875" cy="1924766"/>
              <a:chOff x="4769200" y="2272374"/>
              <a:chExt cx="2763875" cy="1924766"/>
            </a:xfrm>
          </p:grpSpPr>
          <p:pic>
            <p:nvPicPr>
              <p:cNvPr id="950" name="Google Shape;950;p63"/>
              <p:cNvPicPr preferRelativeResize="0"/>
              <p:nvPr/>
            </p:nvPicPr>
            <p:blipFill>
              <a:blip r:embed="rId6">
                <a:alphaModFix/>
              </a:blip>
              <a:stretch>
                <a:fillRect/>
              </a:stretch>
            </p:blipFill>
            <p:spPr>
              <a:xfrm>
                <a:off x="4769200" y="2272374"/>
                <a:ext cx="1612550" cy="165774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951" name="Google Shape;951;p63"/>
              <p:cNvPicPr preferRelativeResize="0"/>
              <p:nvPr/>
            </p:nvPicPr>
            <p:blipFill>
              <a:blip r:embed="rId7">
                <a:alphaModFix/>
              </a:blip>
              <a:stretch>
                <a:fillRect/>
              </a:stretch>
            </p:blipFill>
            <p:spPr>
              <a:xfrm>
                <a:off x="5920525" y="2539374"/>
                <a:ext cx="1612550" cy="1657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</p:pic>
        </p:grpSp>
        <p:sp>
          <p:nvSpPr>
            <p:cNvPr id="952" name="Google Shape;952;p63"/>
            <p:cNvSpPr txBox="1"/>
            <p:nvPr/>
          </p:nvSpPr>
          <p:spPr>
            <a:xfrm>
              <a:off x="3603395" y="2615925"/>
              <a:ext cx="1749600" cy="36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1200">
                  <a:latin typeface="Times New Roman"/>
                  <a:ea typeface="Times New Roman"/>
                  <a:cs typeface="Times New Roman"/>
                  <a:sym typeface="Times New Roman"/>
                </a:rPr>
                <a:t>Mesodinium rubrum</a:t>
              </a:r>
              <a:endParaRPr i="1" sz="1200"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953" name="Google Shape;953;p63"/>
          <p:cNvGrpSpPr/>
          <p:nvPr/>
        </p:nvGrpSpPr>
        <p:grpSpPr>
          <a:xfrm>
            <a:off x="2846815" y="476150"/>
            <a:ext cx="2390326" cy="2254929"/>
            <a:chOff x="6367275" y="2421926"/>
            <a:chExt cx="2655918" cy="2505198"/>
          </a:xfrm>
        </p:grpSpPr>
        <p:pic>
          <p:nvPicPr>
            <p:cNvPr id="954" name="Google Shape;954;p63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367275" y="3383125"/>
              <a:ext cx="1580425" cy="1544000"/>
            </a:xfrm>
            <a:prstGeom prst="rect">
              <a:avLst/>
            </a:prstGeom>
            <a:noFill/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</p:pic>
        <p:pic>
          <p:nvPicPr>
            <p:cNvPr id="955" name="Google Shape;955;p63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7299687" y="2768025"/>
              <a:ext cx="1580425" cy="1543994"/>
            </a:xfrm>
            <a:prstGeom prst="rect">
              <a:avLst/>
            </a:prstGeom>
            <a:noFill/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</p:pic>
        <p:sp>
          <p:nvSpPr>
            <p:cNvPr id="956" name="Google Shape;956;p63"/>
            <p:cNvSpPr txBox="1"/>
            <p:nvPr/>
          </p:nvSpPr>
          <p:spPr>
            <a:xfrm>
              <a:off x="6367293" y="2421926"/>
              <a:ext cx="2655900" cy="354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fr-FR" sz="1200">
                  <a:latin typeface="Times New Roman"/>
                  <a:ea typeface="Times New Roman"/>
                  <a:cs typeface="Times New Roman"/>
                  <a:sym typeface="Times New Roman"/>
                </a:rPr>
                <a:t>Lingulodinium polyedra</a:t>
              </a:r>
              <a:endParaRPr i="1" sz="1200"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957" name="Google Shape;957;p63"/>
          <p:cNvSpPr txBox="1"/>
          <p:nvPr/>
        </p:nvSpPr>
        <p:spPr>
          <a:xfrm>
            <a:off x="3084450" y="3084450"/>
            <a:ext cx="1845900" cy="168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800" u="sng">
                <a:solidFill>
                  <a:schemeClr val="dk2"/>
                </a:solidFill>
              </a:rPr>
              <a:t>Experiment from LASHA</a:t>
            </a:r>
            <a:r>
              <a:rPr lang="fr-FR" sz="1800">
                <a:solidFill>
                  <a:schemeClr val="dk2"/>
                </a:solidFill>
              </a:rPr>
              <a:t> (</a:t>
            </a:r>
            <a:r>
              <a:rPr i="1" lang="fr-FR" sz="1800">
                <a:solidFill>
                  <a:schemeClr val="dk2"/>
                </a:solidFill>
              </a:rPr>
              <a:t>Gernez, P., Röttgers, R., Harmel, T. et al.</a:t>
            </a:r>
            <a:r>
              <a:rPr lang="fr-FR" sz="1800">
                <a:solidFill>
                  <a:schemeClr val="dk2"/>
                </a:solidFill>
              </a:rPr>
              <a:t>)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2" name="Shape 9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" name="Google Shape;963;p6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Extracting phytoplankton fluorescence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964" name="Google Shape;964;p64"/>
          <p:cNvSpPr txBox="1"/>
          <p:nvPr>
            <p:ph idx="12" type="sldNum"/>
          </p:nvPr>
        </p:nvSpPr>
        <p:spPr>
          <a:xfrm>
            <a:off x="8243888" y="4767263"/>
            <a:ext cx="498600" cy="2739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965" name="Google Shape;965;p64"/>
          <p:cNvSpPr txBox="1"/>
          <p:nvPr/>
        </p:nvSpPr>
        <p:spPr>
          <a:xfrm>
            <a:off x="241425" y="716831"/>
            <a:ext cx="8750400" cy="6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600"/>
              <a:t>Phytoplankton optical properties database: “extracted” fluorescence signal</a:t>
            </a:r>
            <a:endParaRPr b="1" sz="1600"/>
          </a:p>
        </p:txBody>
      </p:sp>
      <p:sp>
        <p:nvSpPr>
          <p:cNvPr id="966" name="Google Shape;966;p64"/>
          <p:cNvSpPr txBox="1"/>
          <p:nvPr/>
        </p:nvSpPr>
        <p:spPr>
          <a:xfrm>
            <a:off x="239081" y="4118663"/>
            <a:ext cx="8750400" cy="6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1710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	- spectral light absorption coefficient (PSICAM, QFT-ICAM, AC-S, Spectrophotometer</a:t>
            </a:r>
            <a:endParaRPr/>
          </a:p>
          <a:p>
            <a:pPr indent="-325799" lvl="0" marL="6858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  - spectral light scattering coefficient and volume scattering (Hyper_bb, Hifi_bb, Lisst-VSF, AC-S)</a:t>
            </a:r>
            <a:endParaRPr/>
          </a:p>
          <a:p>
            <a:pPr indent="36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	- spectral fluorescence (PSICAM,QFT-ICAM, Spectrofluorometer)</a:t>
            </a:r>
            <a:endParaRPr/>
          </a:p>
        </p:txBody>
      </p:sp>
      <p:pic>
        <p:nvPicPr>
          <p:cNvPr id="967" name="Google Shape;967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8331" y="1391934"/>
            <a:ext cx="3869117" cy="2359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968" name="Google Shape;968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16238" y="1117669"/>
            <a:ext cx="3403238" cy="25458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2" name="Shape 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p6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974" name="Google Shape;974;p65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5" name="Google Shape;975;p65"/>
          <p:cNvSpPr txBox="1"/>
          <p:nvPr>
            <p:ph type="title"/>
          </p:nvPr>
        </p:nvSpPr>
        <p:spPr>
          <a:xfrm>
            <a:off x="174800" y="810275"/>
            <a:ext cx="88962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fr-FR" sz="1790">
                <a:solidFill>
                  <a:schemeClr val="dk1"/>
                </a:solidFill>
              </a:rPr>
              <a:t>R</a:t>
            </a:r>
            <a:r>
              <a:rPr lang="fr-FR" sz="1790">
                <a:solidFill>
                  <a:schemeClr val="dk1"/>
                </a:solidFill>
              </a:rPr>
              <a:t>adiative transfer modeling of (phyto) fluorescence exiting the water column</a:t>
            </a:r>
            <a:endParaRPr baseline="30000" sz="172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76" name="Google Shape;976;p65"/>
          <p:cNvPicPr preferRelativeResize="0"/>
          <p:nvPr/>
        </p:nvPicPr>
        <p:blipFill rotWithShape="1">
          <a:blip r:embed="rId3">
            <a:alphaModFix/>
          </a:blip>
          <a:srcRect b="54173" l="0" r="0" t="0"/>
          <a:stretch/>
        </p:blipFill>
        <p:spPr>
          <a:xfrm>
            <a:off x="39240" y="1798019"/>
            <a:ext cx="4555019" cy="1913583"/>
          </a:xfrm>
          <a:prstGeom prst="rect">
            <a:avLst/>
          </a:prstGeom>
          <a:noFill/>
          <a:ln>
            <a:noFill/>
          </a:ln>
        </p:spPr>
      </p:pic>
      <p:pic>
        <p:nvPicPr>
          <p:cNvPr id="977" name="Google Shape;977;p65"/>
          <p:cNvPicPr preferRelativeResize="0"/>
          <p:nvPr/>
        </p:nvPicPr>
        <p:blipFill rotWithShape="1">
          <a:blip r:embed="rId3">
            <a:alphaModFix/>
          </a:blip>
          <a:srcRect b="9992" l="0" r="0" t="45562"/>
          <a:stretch/>
        </p:blipFill>
        <p:spPr>
          <a:xfrm>
            <a:off x="4594260" y="1826841"/>
            <a:ext cx="4555019" cy="18559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8" name="Google Shape;978;p65"/>
          <p:cNvPicPr preferRelativeResize="0"/>
          <p:nvPr/>
        </p:nvPicPr>
        <p:blipFill rotWithShape="1">
          <a:blip r:embed="rId3">
            <a:alphaModFix/>
          </a:blip>
          <a:srcRect b="0" l="0" r="0" t="90020"/>
          <a:stretch/>
        </p:blipFill>
        <p:spPr>
          <a:xfrm>
            <a:off x="893590" y="3849618"/>
            <a:ext cx="7299549" cy="667674"/>
          </a:xfrm>
          <a:prstGeom prst="rect">
            <a:avLst/>
          </a:prstGeom>
          <a:noFill/>
          <a:ln>
            <a:noFill/>
          </a:ln>
        </p:spPr>
      </p:pic>
      <p:sp>
        <p:nvSpPr>
          <p:cNvPr id="979" name="Google Shape;979;p65"/>
          <p:cNvSpPr txBox="1"/>
          <p:nvPr/>
        </p:nvSpPr>
        <p:spPr>
          <a:xfrm>
            <a:off x="574925" y="1207100"/>
            <a:ext cx="80940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Dotted line: no fluorescence; Continuous line: with fluorescence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3" name="Shape 9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" name="Google Shape;984;p6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985" name="Google Shape;985;p66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Simulation of top-of-atmosphere signal for FLEX (+S3)</a:t>
            </a:r>
            <a:endParaRPr/>
          </a:p>
        </p:txBody>
      </p:sp>
      <p:sp>
        <p:nvSpPr>
          <p:cNvPr id="986" name="Google Shape;986;p66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fr-FR"/>
              <a:t>RadCalNET-OC processor handles spectral response functions (ISRF)</a:t>
            </a:r>
            <a:endParaRPr/>
          </a:p>
        </p:txBody>
      </p:sp>
      <p:sp>
        <p:nvSpPr>
          <p:cNvPr id="987" name="Google Shape;987;p66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88" name="Google Shape;988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58600" y="1165325"/>
            <a:ext cx="4904949" cy="3784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89" name="Google Shape;989;p6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8125" y="1066550"/>
            <a:ext cx="2029874" cy="15052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990" name="Google Shape;990;p66"/>
          <p:cNvPicPr preferRelativeResize="0"/>
          <p:nvPr/>
        </p:nvPicPr>
        <p:blipFill rotWithShape="1">
          <a:blip r:embed="rId5">
            <a:alphaModFix/>
          </a:blip>
          <a:srcRect b="0" l="0" r="50622" t="0"/>
          <a:stretch/>
        </p:blipFill>
        <p:spPr>
          <a:xfrm>
            <a:off x="323850" y="2653250"/>
            <a:ext cx="2140975" cy="16766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991" name="Google Shape;991;p66"/>
          <p:cNvPicPr preferRelativeResize="0"/>
          <p:nvPr/>
        </p:nvPicPr>
        <p:blipFill rotWithShape="1">
          <a:blip r:embed="rId5">
            <a:alphaModFix/>
          </a:blip>
          <a:srcRect b="0" l="48710" r="0" t="0"/>
          <a:stretch/>
        </p:blipFill>
        <p:spPr>
          <a:xfrm>
            <a:off x="1641825" y="3701366"/>
            <a:ext cx="1758400" cy="132563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5" name="Shape 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6" name="Google Shape;996;p6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997" name="Google Shape;997;p67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Change in spectral resolution</a:t>
            </a:r>
            <a:endParaRPr/>
          </a:p>
        </p:txBody>
      </p:sp>
      <p:sp>
        <p:nvSpPr>
          <p:cNvPr id="998" name="Google Shape;998;p67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99" name="Google Shape;999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8435" y="3106863"/>
            <a:ext cx="8649192" cy="1841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0" name="Google Shape;1000;p6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7980" y="886600"/>
            <a:ext cx="8649192" cy="1841836"/>
          </a:xfrm>
          <a:prstGeom prst="rect">
            <a:avLst/>
          </a:prstGeom>
          <a:noFill/>
          <a:ln>
            <a:noFill/>
          </a:ln>
        </p:spPr>
      </p:pic>
      <p:sp>
        <p:nvSpPr>
          <p:cNvPr id="1001" name="Google Shape;1001;p67"/>
          <p:cNvSpPr txBox="1"/>
          <p:nvPr/>
        </p:nvSpPr>
        <p:spPr>
          <a:xfrm>
            <a:off x="3418250" y="493000"/>
            <a:ext cx="2109300" cy="393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Chl-a = 2 mg m</a:t>
            </a:r>
            <a:r>
              <a:rPr baseline="30000" lang="fr-FR" sz="1800">
                <a:solidFill>
                  <a:schemeClr val="dk2"/>
                </a:solidFill>
              </a:rPr>
              <a:t>-3</a:t>
            </a:r>
            <a:endParaRPr baseline="30000" sz="1800">
              <a:solidFill>
                <a:schemeClr val="dk2"/>
              </a:solidFill>
            </a:endParaRPr>
          </a:p>
        </p:txBody>
      </p:sp>
      <p:sp>
        <p:nvSpPr>
          <p:cNvPr id="1002" name="Google Shape;1002;p67"/>
          <p:cNvSpPr txBox="1"/>
          <p:nvPr/>
        </p:nvSpPr>
        <p:spPr>
          <a:xfrm>
            <a:off x="3418238" y="2714899"/>
            <a:ext cx="2109300" cy="393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Chl-a = 25 mg m</a:t>
            </a:r>
            <a:r>
              <a:rPr baseline="30000" lang="fr-FR" sz="1800">
                <a:solidFill>
                  <a:schemeClr val="dk2"/>
                </a:solidFill>
              </a:rPr>
              <a:t>-3</a:t>
            </a:r>
            <a:endParaRPr baseline="30000"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6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Google Shape;1007;p6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pic>
        <p:nvPicPr>
          <p:cNvPr id="1008" name="Google Shape;1008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2425" y="914962"/>
            <a:ext cx="8319152" cy="1771575"/>
          </a:xfrm>
          <a:prstGeom prst="rect">
            <a:avLst/>
          </a:prstGeom>
          <a:noFill/>
          <a:ln>
            <a:noFill/>
          </a:ln>
        </p:spPr>
      </p:pic>
      <p:sp>
        <p:nvSpPr>
          <p:cNvPr id="1009" name="Google Shape;1009;p68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Change in spectral resolution</a:t>
            </a:r>
            <a:endParaRPr/>
          </a:p>
        </p:txBody>
      </p:sp>
      <p:sp>
        <p:nvSpPr>
          <p:cNvPr id="1010" name="Google Shape;1010;p68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1" name="Google Shape;1011;p68"/>
          <p:cNvSpPr txBox="1"/>
          <p:nvPr/>
        </p:nvSpPr>
        <p:spPr>
          <a:xfrm>
            <a:off x="3418250" y="493000"/>
            <a:ext cx="2109300" cy="393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Chl-a = 50 mg m</a:t>
            </a:r>
            <a:r>
              <a:rPr baseline="30000" lang="fr-FR" sz="1800">
                <a:solidFill>
                  <a:schemeClr val="dk2"/>
                </a:solidFill>
              </a:rPr>
              <a:t>-3</a:t>
            </a:r>
            <a:endParaRPr baseline="30000" sz="1800">
              <a:solidFill>
                <a:schemeClr val="dk2"/>
              </a:solidFill>
            </a:endParaRPr>
          </a:p>
        </p:txBody>
      </p:sp>
      <p:pic>
        <p:nvPicPr>
          <p:cNvPr id="1012" name="Google Shape;1012;p6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2350" y="3108500"/>
            <a:ext cx="8319285" cy="1771575"/>
          </a:xfrm>
          <a:prstGeom prst="rect">
            <a:avLst/>
          </a:prstGeom>
          <a:noFill/>
          <a:ln>
            <a:noFill/>
          </a:ln>
        </p:spPr>
      </p:pic>
      <p:sp>
        <p:nvSpPr>
          <p:cNvPr id="1013" name="Google Shape;1013;p68"/>
          <p:cNvSpPr txBox="1"/>
          <p:nvPr/>
        </p:nvSpPr>
        <p:spPr>
          <a:xfrm>
            <a:off x="3418251" y="2714900"/>
            <a:ext cx="2272800" cy="3936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Chl-a = 200 mg m</a:t>
            </a:r>
            <a:r>
              <a:rPr baseline="30000" lang="fr-FR" sz="1800">
                <a:solidFill>
                  <a:schemeClr val="dk2"/>
                </a:solidFill>
              </a:rPr>
              <a:t>-3</a:t>
            </a:r>
            <a:endParaRPr baseline="30000"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7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p6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19" name="Google Shape;1019;p69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fr-FR" sz="1800"/>
              <a:t>Simulations at the top of the atmosphere (InvRrs + RadCalNet-OC)</a:t>
            </a:r>
            <a:endParaRPr sz="1800"/>
          </a:p>
        </p:txBody>
      </p:sp>
      <p:sp>
        <p:nvSpPr>
          <p:cNvPr id="1020" name="Google Shape;1020;p69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21" name="Google Shape;1021;p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2688" y="1195900"/>
            <a:ext cx="8098875" cy="3681876"/>
          </a:xfrm>
          <a:prstGeom prst="rect">
            <a:avLst/>
          </a:prstGeom>
          <a:noFill/>
          <a:ln>
            <a:noFill/>
          </a:ln>
        </p:spPr>
      </p:pic>
      <p:sp>
        <p:nvSpPr>
          <p:cNvPr id="1022" name="Google Shape;1022;p69"/>
          <p:cNvSpPr txBox="1"/>
          <p:nvPr/>
        </p:nvSpPr>
        <p:spPr>
          <a:xfrm>
            <a:off x="6254750" y="2280700"/>
            <a:ext cx="2243700" cy="129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700">
                <a:solidFill>
                  <a:schemeClr val="dk2"/>
                </a:solidFill>
              </a:rPr>
              <a:t>FLEX spectral range</a:t>
            </a:r>
            <a:endParaRPr sz="17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Google Shape;1027;p7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28" name="Google Shape;1028;p70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Deliverable DAT1</a:t>
            </a:r>
            <a:endParaRPr/>
          </a:p>
        </p:txBody>
      </p:sp>
      <p:sp>
        <p:nvSpPr>
          <p:cNvPr id="1029" name="Google Shape;1029;p70"/>
          <p:cNvSpPr txBox="1"/>
          <p:nvPr>
            <p:ph idx="1" type="body"/>
          </p:nvPr>
        </p:nvSpPr>
        <p:spPr>
          <a:xfrm>
            <a:off x="68800" y="1603375"/>
            <a:ext cx="2354700" cy="33519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500"/>
              <a:t>chl-a: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500"/>
              <a:t>0.02 to 200 mg m</a:t>
            </a:r>
            <a:r>
              <a:rPr baseline="30000" lang="fr-FR" sz="1500"/>
              <a:t>-3</a:t>
            </a:r>
            <a:endParaRPr baseline="30000"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500"/>
              <a:t>aot (Maritime aerosols):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500"/>
              <a:t>0.01 to 0.8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500"/>
              <a:t>Solar Zenith Angle: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500"/>
              <a:t>10 to 80°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fr-FR" sz="1500"/>
              <a:t>6 phytoplankton species</a:t>
            </a:r>
            <a:endParaRPr sz="1500"/>
          </a:p>
        </p:txBody>
      </p:sp>
      <p:sp>
        <p:nvSpPr>
          <p:cNvPr id="1030" name="Google Shape;1030;p70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31" name="Google Shape;1031;p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81800" y="1151825"/>
            <a:ext cx="5879026" cy="3922874"/>
          </a:xfrm>
          <a:prstGeom prst="rect">
            <a:avLst/>
          </a:prstGeom>
          <a:noFill/>
          <a:ln>
            <a:noFill/>
          </a:ln>
        </p:spPr>
      </p:pic>
      <p:sp>
        <p:nvSpPr>
          <p:cNvPr id="1032" name="Google Shape;1032;p70"/>
          <p:cNvSpPr txBox="1"/>
          <p:nvPr/>
        </p:nvSpPr>
        <p:spPr>
          <a:xfrm>
            <a:off x="147100" y="690125"/>
            <a:ext cx="8065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fr-FR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Simulations at the top of the atmosphere (FLEX + convolution S3-OLCI)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6" name="Shape 10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Google Shape;1037;p7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38" name="Google Shape;1038;p71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/>
              <a:t>Deliverable DAT1</a:t>
            </a:r>
            <a:endParaRPr/>
          </a:p>
        </p:txBody>
      </p:sp>
      <p:sp>
        <p:nvSpPr>
          <p:cNvPr id="1039" name="Google Shape;1039;p71"/>
          <p:cNvSpPr txBox="1"/>
          <p:nvPr>
            <p:ph idx="1" type="body"/>
          </p:nvPr>
        </p:nvSpPr>
        <p:spPr>
          <a:xfrm>
            <a:off x="226425" y="677725"/>
            <a:ext cx="32466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File delivery: </a:t>
            </a:r>
            <a:endParaRPr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fr-FR"/>
              <a:t>netcdf format (~1Go)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fr-FR"/>
              <a:t>README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fr-FR"/>
              <a:t>figure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fr-FR"/>
              <a:t>Jupyter notebook (tutorial)</a:t>
            </a:r>
            <a:endParaRPr/>
          </a:p>
        </p:txBody>
      </p:sp>
      <p:sp>
        <p:nvSpPr>
          <p:cNvPr id="1040" name="Google Shape;1040;p71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41" name="Google Shape;1041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73200" y="542438"/>
            <a:ext cx="3923675" cy="45428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5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Google Shape;1046;p7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47" name="Google Shape;1047;p72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Follow up</a:t>
            </a:r>
            <a:endParaRPr/>
          </a:p>
        </p:txBody>
      </p:sp>
      <p:sp>
        <p:nvSpPr>
          <p:cNvPr id="1048" name="Google Shape;1048;p72"/>
          <p:cNvSpPr txBox="1"/>
          <p:nvPr>
            <p:ph idx="1" type="body"/>
          </p:nvPr>
        </p:nvSpPr>
        <p:spPr>
          <a:xfrm>
            <a:off x="226425" y="677725"/>
            <a:ext cx="4083300" cy="51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i="1" lang="fr-FR" sz="1800" u="sng"/>
              <a:t>testing inversion algorithm</a:t>
            </a:r>
            <a:endParaRPr i="1" sz="1800" u="sng"/>
          </a:p>
        </p:txBody>
      </p:sp>
      <p:sp>
        <p:nvSpPr>
          <p:cNvPr id="1049" name="Google Shape;1049;p72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0" name="Google Shape;1050;p72"/>
          <p:cNvSpPr txBox="1"/>
          <p:nvPr>
            <p:ph idx="1" type="body"/>
          </p:nvPr>
        </p:nvSpPr>
        <p:spPr>
          <a:xfrm>
            <a:off x="4529152" y="677725"/>
            <a:ext cx="4083300" cy="3936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i="1" lang="fr-FR" sz="1800" u="sng"/>
              <a:t>getting and analyzing actual data</a:t>
            </a:r>
            <a:endParaRPr i="1" sz="1800" u="sng"/>
          </a:p>
        </p:txBody>
      </p:sp>
      <p:pic>
        <p:nvPicPr>
          <p:cNvPr id="1051" name="Google Shape;1051;p72"/>
          <p:cNvPicPr preferRelativeResize="0"/>
          <p:nvPr/>
        </p:nvPicPr>
        <p:blipFill rotWithShape="1">
          <a:blip r:embed="rId3">
            <a:alphaModFix/>
          </a:blip>
          <a:srcRect b="28790" l="0" r="0" t="0"/>
          <a:stretch/>
        </p:blipFill>
        <p:spPr>
          <a:xfrm>
            <a:off x="226425" y="1402525"/>
            <a:ext cx="3637500" cy="366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2" name="Google Shape;1052;p72"/>
          <p:cNvSpPr txBox="1"/>
          <p:nvPr/>
        </p:nvSpPr>
        <p:spPr>
          <a:xfrm>
            <a:off x="226425" y="1009000"/>
            <a:ext cx="3678300" cy="31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Poster Mukherjee et al., ID144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053" name="Google Shape;1053;p72"/>
          <p:cNvPicPr preferRelativeResize="0"/>
          <p:nvPr/>
        </p:nvPicPr>
        <p:blipFill rotWithShape="1">
          <a:blip r:embed="rId4">
            <a:alphaModFix/>
          </a:blip>
          <a:srcRect b="21303" l="0" r="0" t="0"/>
          <a:stretch/>
        </p:blipFill>
        <p:spPr>
          <a:xfrm>
            <a:off x="4988525" y="1402526"/>
            <a:ext cx="3291551" cy="366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4" name="Google Shape;1054;p72"/>
          <p:cNvSpPr txBox="1"/>
          <p:nvPr/>
        </p:nvSpPr>
        <p:spPr>
          <a:xfrm>
            <a:off x="4497050" y="1009000"/>
            <a:ext cx="3678300" cy="31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Poster Bresciani et al., ID125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8" name="Shape 10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" name="Google Shape;1059;p7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60" name="Google Shape;1060;p73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1" name="Google Shape;1061;p73"/>
          <p:cNvSpPr txBox="1"/>
          <p:nvPr>
            <p:ph idx="1" type="body"/>
          </p:nvPr>
        </p:nvSpPr>
        <p:spPr>
          <a:xfrm>
            <a:off x="152575" y="677725"/>
            <a:ext cx="32466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6000"/>
              <a:t>Thank you!</a:t>
            </a:r>
            <a:endParaRPr sz="6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613"/>
              <a:t>contact us:</a:t>
            </a:r>
            <a:endParaRPr sz="1613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613" u="sng">
                <a:solidFill>
                  <a:schemeClr val="hlink"/>
                </a:solidFill>
                <a:hlinkClick r:id="rId3"/>
              </a:rPr>
              <a:t>tristan.harmel@magellium.fr</a:t>
            </a:r>
            <a:endParaRPr sz="1613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-FR" sz="1613"/>
              <a:t>Funding:</a:t>
            </a:r>
            <a:endParaRPr sz="1613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fr-FR" sz="1613"/>
              <a:t>ESA PHY2FLEX project</a:t>
            </a:r>
            <a:endParaRPr sz="1613"/>
          </a:p>
        </p:txBody>
      </p:sp>
      <p:pic>
        <p:nvPicPr>
          <p:cNvPr id="1062" name="Google Shape;1062;p73" title="Peek 2025-12-10 14-16.gif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26625" y="819125"/>
            <a:ext cx="5778852" cy="3989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7" name="Shape 10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Google Shape;1068;p74"/>
          <p:cNvSpPr txBox="1"/>
          <p:nvPr/>
        </p:nvSpPr>
        <p:spPr>
          <a:xfrm>
            <a:off x="762800" y="29450"/>
            <a:ext cx="76806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00" lIns="24200" spcFirstLastPara="1" rIns="24200" wrap="square" tIns="121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lang="fr-FR" sz="2200">
                <a:solidFill>
                  <a:schemeClr val="lt1"/>
                </a:solidFill>
                <a:latin typeface="Comfortaa"/>
                <a:ea typeface="Comfortaa"/>
                <a:cs typeface="Comfortaa"/>
                <a:sym typeface="Comfortaa"/>
              </a:rPr>
              <a:t>Remote sensing of water quality from space</a:t>
            </a:r>
            <a:endParaRPr b="1" sz="2200">
              <a:solidFill>
                <a:schemeClr val="lt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1069" name="Google Shape;1069;p74"/>
          <p:cNvPicPr preferRelativeResize="0"/>
          <p:nvPr/>
        </p:nvPicPr>
        <p:blipFill rotWithShape="1">
          <a:blip r:embed="rId3">
            <a:alphaModFix/>
          </a:blip>
          <a:srcRect b="0" l="0" r="39449" t="78425"/>
          <a:stretch/>
        </p:blipFill>
        <p:spPr>
          <a:xfrm>
            <a:off x="4893672" y="1739121"/>
            <a:ext cx="4231159" cy="2261377"/>
          </a:xfrm>
          <a:prstGeom prst="rect">
            <a:avLst/>
          </a:prstGeom>
          <a:noFill/>
          <a:ln>
            <a:noFill/>
          </a:ln>
        </p:spPr>
      </p:pic>
      <p:sp>
        <p:nvSpPr>
          <p:cNvPr id="1070" name="Google Shape;1070;p74"/>
          <p:cNvSpPr/>
          <p:nvPr/>
        </p:nvSpPr>
        <p:spPr>
          <a:xfrm>
            <a:off x="115300" y="817275"/>
            <a:ext cx="5055000" cy="40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700">
                <a:latin typeface="Verdana"/>
                <a:ea typeface="Verdana"/>
                <a:cs typeface="Verdana"/>
                <a:sym typeface="Verdana"/>
              </a:rPr>
              <a:t>Principles of “water color” remote sensing:</a:t>
            </a:r>
            <a:endParaRPr b="1" sz="1700">
              <a:latin typeface="Verdana"/>
              <a:ea typeface="Verdana"/>
              <a:cs typeface="Verdana"/>
              <a:sym typeface="Verdana"/>
            </a:endParaRPr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Font typeface="Verdana"/>
              <a:buAutoNum type="arabicPeriod"/>
            </a:pPr>
            <a:r>
              <a:rPr lang="fr-FR" sz="1500">
                <a:latin typeface="Verdana"/>
                <a:ea typeface="Verdana"/>
                <a:cs typeface="Verdana"/>
                <a:sym typeface="Verdana"/>
              </a:rPr>
              <a:t>Light measured by satellite sensors is converted into its component emerging from the water column at the bottom of the atmosphere (atmospheric correction), yielding the remote sensing reflectance </a:t>
            </a:r>
            <a:r>
              <a:rPr i="1" lang="fr-FR" sz="1500">
                <a:latin typeface="Verdana"/>
                <a:ea typeface="Verdana"/>
                <a:cs typeface="Verdana"/>
                <a:sym typeface="Verdana"/>
              </a:rPr>
              <a:t>R</a:t>
            </a:r>
            <a:r>
              <a:rPr baseline="-25000" i="1" lang="fr-FR" sz="1500">
                <a:latin typeface="Verdana"/>
                <a:ea typeface="Verdana"/>
                <a:cs typeface="Verdana"/>
                <a:sym typeface="Verdana"/>
              </a:rPr>
              <a:t>rs</a:t>
            </a:r>
            <a:r>
              <a:rPr lang="fr-FR" sz="1500">
                <a:latin typeface="Verdana"/>
                <a:ea typeface="Verdana"/>
                <a:cs typeface="Verdana"/>
                <a:sym typeface="Verdana"/>
              </a:rPr>
              <a:t>;</a:t>
            </a:r>
            <a:endParaRPr sz="1500">
              <a:latin typeface="Verdana"/>
              <a:ea typeface="Verdana"/>
              <a:cs typeface="Verdana"/>
              <a:sym typeface="Verdana"/>
            </a:endParaRPr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Font typeface="Verdana"/>
              <a:buAutoNum type="arabicPeriod"/>
            </a:pPr>
            <a:r>
              <a:rPr i="1" lang="fr-FR" sz="1500">
                <a:latin typeface="Verdana"/>
                <a:ea typeface="Verdana"/>
                <a:cs typeface="Verdana"/>
                <a:sym typeface="Verdana"/>
              </a:rPr>
              <a:t>R</a:t>
            </a:r>
            <a:r>
              <a:rPr baseline="-25000" i="1" lang="fr-FR" sz="1500">
                <a:latin typeface="Verdana"/>
                <a:ea typeface="Verdana"/>
                <a:cs typeface="Verdana"/>
                <a:sym typeface="Verdana"/>
              </a:rPr>
              <a:t>rs</a:t>
            </a:r>
            <a:r>
              <a:rPr lang="fr-FR" sz="1500">
                <a:latin typeface="Verdana"/>
                <a:ea typeface="Verdana"/>
                <a:cs typeface="Verdana"/>
                <a:sym typeface="Verdana"/>
              </a:rPr>
              <a:t> is converted into the inherent optical properties (IOP) of the observed water body;</a:t>
            </a:r>
            <a:endParaRPr sz="1500">
              <a:latin typeface="Verdana"/>
              <a:ea typeface="Verdana"/>
              <a:cs typeface="Verdana"/>
              <a:sym typeface="Verdana"/>
            </a:endParaRPr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Font typeface="Verdana"/>
              <a:buAutoNum type="arabicPeriod"/>
            </a:pPr>
            <a:r>
              <a:rPr lang="fr-FR" sz="1500">
                <a:latin typeface="Verdana"/>
                <a:ea typeface="Verdana"/>
                <a:cs typeface="Verdana"/>
                <a:sym typeface="Verdana"/>
              </a:rPr>
              <a:t>IOPs are converted into data of biogeochemical interest;</a:t>
            </a:r>
            <a:endParaRPr sz="1500">
              <a:latin typeface="Verdana"/>
              <a:ea typeface="Verdana"/>
              <a:cs typeface="Verdana"/>
              <a:sym typeface="Verdana"/>
            </a:endParaRPr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Font typeface="Verdana"/>
              <a:buAutoNum type="arabicPeriod"/>
            </a:pPr>
            <a:r>
              <a:rPr lang="fr-FR" sz="1500">
                <a:latin typeface="Verdana"/>
                <a:ea typeface="Verdana"/>
                <a:cs typeface="Verdana"/>
                <a:sym typeface="Verdana"/>
              </a:rPr>
              <a:t>other approaches are based directly on statistical relationships between reflectance and the final product. </a:t>
            </a:r>
            <a:endParaRPr i="0" sz="1500" u="none" cap="none" strike="noStrike">
              <a:solidFill>
                <a:srgbClr val="000000"/>
              </a:solidFill>
            </a:endParaRPr>
          </a:p>
        </p:txBody>
      </p:sp>
      <p:pic>
        <p:nvPicPr>
          <p:cNvPr id="1071" name="Google Shape;1071;p74"/>
          <p:cNvPicPr preferRelativeResize="0"/>
          <p:nvPr/>
        </p:nvPicPr>
        <p:blipFill rotWithShape="1">
          <a:blip r:embed="rId3">
            <a:alphaModFix/>
          </a:blip>
          <a:srcRect b="92609" l="10892" r="36919" t="-92"/>
          <a:stretch/>
        </p:blipFill>
        <p:spPr>
          <a:xfrm>
            <a:off x="5862477" y="1016668"/>
            <a:ext cx="3103724" cy="667529"/>
          </a:xfrm>
          <a:prstGeom prst="rect">
            <a:avLst/>
          </a:prstGeom>
          <a:noFill/>
          <a:ln>
            <a:noFill/>
          </a:ln>
        </p:spPr>
      </p:pic>
      <p:sp>
        <p:nvSpPr>
          <p:cNvPr id="1072" name="Google Shape;1072;p74"/>
          <p:cNvSpPr txBox="1"/>
          <p:nvPr/>
        </p:nvSpPr>
        <p:spPr>
          <a:xfrm>
            <a:off x="5473700" y="4055425"/>
            <a:ext cx="3543300" cy="8310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SPM : </a:t>
            </a:r>
            <a:r>
              <a:rPr b="0" i="1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Suspended Particulate Matter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</a:t>
            </a:r>
            <a:r>
              <a:rPr b="0" baseline="-2500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CDOM </a:t>
            </a: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dissolved organic matter absorption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0" i="1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Chl a </a:t>
            </a: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concentration </a:t>
            </a:r>
            <a:r>
              <a:rPr lang="fr-FR" sz="1200">
                <a:latin typeface="Times New Roman"/>
                <a:ea typeface="Times New Roman"/>
                <a:cs typeface="Times New Roman"/>
                <a:sym typeface="Times New Roman"/>
              </a:rPr>
              <a:t>i</a:t>
            </a:r>
            <a:r>
              <a:rPr b="0" i="0" lang="fr-FR" sz="12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 Chl-a pigment (algal biomass proxy)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6" name="Shape 1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7" name="Google Shape;1077;p7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78" name="Google Shape;1078;p75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FLEX Acquisition Mask</a:t>
            </a:r>
            <a:endParaRPr/>
          </a:p>
        </p:txBody>
      </p:sp>
      <p:sp>
        <p:nvSpPr>
          <p:cNvPr id="1079" name="Google Shape;1079;p75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fr-FR"/>
              <a:t>Preliminary version to be updated from multi-information data sources</a:t>
            </a:r>
            <a:endParaRPr/>
          </a:p>
        </p:txBody>
      </p:sp>
      <p:sp>
        <p:nvSpPr>
          <p:cNvPr id="1080" name="Google Shape;1080;p75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81" name="Google Shape;1081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0800" y="1489988"/>
            <a:ext cx="4987551" cy="29674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082" name="Google Shape;1082;p7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46775" y="1088051"/>
            <a:ext cx="3609251" cy="214737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083" name="Google Shape;1083;p7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45375" y="3321400"/>
            <a:ext cx="2812047" cy="16730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7" name="Shape 1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Google Shape;1088;p7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089" name="Google Shape;1089;p76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Acquisition mask</a:t>
            </a:r>
            <a:endParaRPr/>
          </a:p>
        </p:txBody>
      </p:sp>
      <p:sp>
        <p:nvSpPr>
          <p:cNvPr id="1090" name="Google Shape;1090;p76"/>
          <p:cNvSpPr txBox="1"/>
          <p:nvPr>
            <p:ph idx="1" type="body"/>
          </p:nvPr>
        </p:nvSpPr>
        <p:spPr>
          <a:xfrm>
            <a:off x="226425" y="677725"/>
            <a:ext cx="8510100" cy="4272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b="1" lang="fr-FR" sz="2100">
                <a:latin typeface="Open Sans"/>
                <a:ea typeface="Open Sans"/>
                <a:cs typeface="Open Sans"/>
                <a:sym typeface="Open Sans"/>
              </a:rPr>
              <a:t>Information from historical satellite missions</a:t>
            </a:r>
            <a:endParaRPr b="1" sz="2100"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091" name="Google Shape;1091;p76"/>
          <p:cNvPicPr preferRelativeResize="0"/>
          <p:nvPr/>
        </p:nvPicPr>
        <p:blipFill rotWithShape="1">
          <a:blip r:embed="rId3">
            <a:alphaModFix/>
          </a:blip>
          <a:srcRect b="33518" l="0" r="0" t="33521"/>
          <a:stretch/>
        </p:blipFill>
        <p:spPr>
          <a:xfrm>
            <a:off x="746500" y="3058537"/>
            <a:ext cx="3965901" cy="1782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2" name="Google Shape;1092;p76"/>
          <p:cNvPicPr preferRelativeResize="0"/>
          <p:nvPr/>
        </p:nvPicPr>
        <p:blipFill rotWithShape="1">
          <a:blip r:embed="rId3">
            <a:alphaModFix/>
          </a:blip>
          <a:srcRect b="67039" l="0" r="1662" t="0"/>
          <a:stretch/>
        </p:blipFill>
        <p:spPr>
          <a:xfrm>
            <a:off x="746500" y="1083675"/>
            <a:ext cx="3900200" cy="1782750"/>
          </a:xfrm>
          <a:prstGeom prst="rect">
            <a:avLst/>
          </a:prstGeom>
          <a:noFill/>
          <a:ln>
            <a:noFill/>
          </a:ln>
        </p:spPr>
      </p:pic>
      <p:sp>
        <p:nvSpPr>
          <p:cNvPr id="1093" name="Google Shape;1093;p76"/>
          <p:cNvSpPr txBox="1"/>
          <p:nvPr/>
        </p:nvSpPr>
        <p:spPr>
          <a:xfrm>
            <a:off x="4712400" y="1136325"/>
            <a:ext cx="3757500" cy="10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5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Analysis of climate change initiative - Ocean (CCI-Ocean) database</a:t>
            </a:r>
            <a:endParaRPr sz="15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094" name="Google Shape;1094;p76"/>
          <p:cNvSpPr txBox="1"/>
          <p:nvPr>
            <p:ph idx="1" type="body"/>
          </p:nvPr>
        </p:nvSpPr>
        <p:spPr>
          <a:xfrm>
            <a:off x="5907411" y="1971219"/>
            <a:ext cx="3136800" cy="895200"/>
          </a:xfrm>
          <a:prstGeom prst="rect">
            <a:avLst/>
          </a:prstGeom>
        </p:spPr>
        <p:txBody>
          <a:bodyPr anchorCtr="0" anchor="t" bIns="58075" lIns="58075" spcFirstLastPara="1" rIns="58075" wrap="square" tIns="580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762"/>
              </a:spcAft>
              <a:buNone/>
            </a:pPr>
            <a:r>
              <a:rPr lang="fr-FR" sz="1416"/>
              <a:t>Impacts of aerosol deposition on ocean productivity and phytoplankton communities</a:t>
            </a:r>
            <a:endParaRPr sz="1416"/>
          </a:p>
        </p:txBody>
      </p:sp>
      <p:pic>
        <p:nvPicPr>
          <p:cNvPr id="1095" name="Google Shape;1095;p7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50450" y="2739925"/>
            <a:ext cx="2682199" cy="2318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9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" name="Google Shape;1100;p7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101" name="Google Shape;1101;p77"/>
          <p:cNvSpPr txBox="1"/>
          <p:nvPr>
            <p:ph idx="1" type="body"/>
          </p:nvPr>
        </p:nvSpPr>
        <p:spPr>
          <a:xfrm>
            <a:off x="257575" y="631525"/>
            <a:ext cx="8510100" cy="45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fr-FR" u="sng"/>
              <a:t>Seasonal mask</a:t>
            </a:r>
            <a:r>
              <a:rPr lang="fr-FR"/>
              <a:t> based on two threshold values (No, Medium, Strong)</a:t>
            </a:r>
            <a:endParaRPr/>
          </a:p>
        </p:txBody>
      </p:sp>
      <p:sp>
        <p:nvSpPr>
          <p:cNvPr id="1102" name="Google Shape;1102;p77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FR"/>
              <a:t>FLEX Acquisition Mask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03" name="Google Shape;1103;p77"/>
          <p:cNvPicPr preferRelativeResize="0"/>
          <p:nvPr/>
        </p:nvPicPr>
        <p:blipFill rotWithShape="1">
          <a:blip r:embed="rId3">
            <a:alphaModFix/>
          </a:blip>
          <a:srcRect b="77894" l="0" r="66862" t="0"/>
          <a:stretch/>
        </p:blipFill>
        <p:spPr>
          <a:xfrm>
            <a:off x="200175" y="2234907"/>
            <a:ext cx="3007305" cy="16099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104" name="Google Shape;1104;p77"/>
          <p:cNvPicPr preferRelativeResize="0"/>
          <p:nvPr/>
        </p:nvPicPr>
        <p:blipFill rotWithShape="1">
          <a:blip r:embed="rId4">
            <a:alphaModFix/>
          </a:blip>
          <a:srcRect b="77894" l="0" r="66764" t="0"/>
          <a:stretch/>
        </p:blipFill>
        <p:spPr>
          <a:xfrm>
            <a:off x="5371032" y="2234904"/>
            <a:ext cx="3060645" cy="16099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105" name="Google Shape;1105;p77"/>
          <p:cNvSpPr txBox="1"/>
          <p:nvPr/>
        </p:nvSpPr>
        <p:spPr>
          <a:xfrm>
            <a:off x="375425" y="1303100"/>
            <a:ext cx="2454000" cy="6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Compute mean seasonal value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06" name="Google Shape;1106;p77"/>
          <p:cNvSpPr txBox="1"/>
          <p:nvPr/>
        </p:nvSpPr>
        <p:spPr>
          <a:xfrm>
            <a:off x="5620875" y="1405075"/>
            <a:ext cx="2454000" cy="6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Priority ranking map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1107" name="Google Shape;1107;p77"/>
          <p:cNvCxnSpPr/>
          <p:nvPr/>
        </p:nvCxnSpPr>
        <p:spPr>
          <a:xfrm flipH="1" rot="10800000">
            <a:off x="2829425" y="1624550"/>
            <a:ext cx="2650200" cy="360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cxnSp>
      <p:sp>
        <p:nvSpPr>
          <p:cNvPr id="1108" name="Google Shape;1108;p77"/>
          <p:cNvSpPr txBox="1"/>
          <p:nvPr/>
        </p:nvSpPr>
        <p:spPr>
          <a:xfrm>
            <a:off x="2857475" y="1230504"/>
            <a:ext cx="2594100" cy="31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Apply thresholds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09" name="Google Shape;1109;p77"/>
          <p:cNvSpPr txBox="1"/>
          <p:nvPr/>
        </p:nvSpPr>
        <p:spPr>
          <a:xfrm>
            <a:off x="3500400" y="1706300"/>
            <a:ext cx="1510500" cy="1539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‘No’: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 chlor_a &lt; 0.1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‘Medium’: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 0.1 &lt;= chlor_a &lt; 0.2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‘Strong’: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>
                <a:solidFill>
                  <a:schemeClr val="dk1"/>
                </a:solidFill>
              </a:rPr>
              <a:t>chlor_a &gt;= 0.2</a:t>
            </a:r>
            <a:endParaRPr sz="1100">
              <a:solidFill>
                <a:schemeClr val="dk1"/>
              </a:solidFill>
            </a:endParaRPr>
          </a:p>
        </p:txBody>
      </p:sp>
      <p:sp>
        <p:nvSpPr>
          <p:cNvPr id="1110" name="Google Shape;1110;p77"/>
          <p:cNvSpPr txBox="1"/>
          <p:nvPr/>
        </p:nvSpPr>
        <p:spPr>
          <a:xfrm>
            <a:off x="228200" y="3964625"/>
            <a:ext cx="33801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fr-FR">
                <a:solidFill>
                  <a:srgbClr val="808080"/>
                </a:solidFill>
              </a:rPr>
              <a:t> </a:t>
            </a:r>
            <a:r>
              <a:rPr lang="fr-FR">
                <a:solidFill>
                  <a:srgbClr val="808080"/>
                </a:solidFill>
              </a:rPr>
              <a:t>‘DJF’ December-January-February,</a:t>
            </a:r>
            <a:endParaRPr>
              <a:solidFill>
                <a:srgbClr val="808080"/>
              </a:solidFill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rgbClr val="808080"/>
                </a:solidFill>
              </a:rPr>
              <a:t> ‘MAM’ March-April-May,</a:t>
            </a:r>
            <a:endParaRPr>
              <a:solidFill>
                <a:srgbClr val="808080"/>
              </a:solidFill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rgbClr val="808080"/>
                </a:solidFill>
              </a:rPr>
              <a:t> ‘JJA’ June-July-August,</a:t>
            </a:r>
            <a:endParaRPr>
              <a:solidFill>
                <a:srgbClr val="808080"/>
              </a:solidFill>
            </a:endParaRPr>
          </a:p>
          <a:p>
            <a:pPr indent="0" lvl="0" marL="0" rtl="0" algn="just">
              <a:spcBef>
                <a:spcPts val="0"/>
              </a:spcBef>
              <a:spcAft>
                <a:spcPts val="1200"/>
              </a:spcAft>
              <a:buNone/>
            </a:pPr>
            <a:r>
              <a:rPr lang="fr-FR">
                <a:solidFill>
                  <a:srgbClr val="808080"/>
                </a:solidFill>
              </a:rPr>
              <a:t> ‘SON’ September-October-November.</a:t>
            </a:r>
            <a:endParaRPr>
              <a:solidFill>
                <a:srgbClr val="80808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4" name="Shape 1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Google Shape;1115;p7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116" name="Google Shape;1116;p78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7" name="Google Shape;1117;p78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8" name="Google Shape;1118;p78"/>
          <p:cNvSpPr txBox="1"/>
          <p:nvPr>
            <p:ph type="title"/>
          </p:nvPr>
        </p:nvSpPr>
        <p:spPr>
          <a:xfrm>
            <a:off x="174800" y="587241"/>
            <a:ext cx="88962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Phytoplankton species and fluorescence (more investigations needed)</a:t>
            </a:r>
            <a:endParaRPr baseline="30000" sz="2022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19" name="Google Shape;1119;p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4800" y="1052763"/>
            <a:ext cx="3650440" cy="19054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120" name="Google Shape;1120;p7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9960" y="3058761"/>
            <a:ext cx="3650440" cy="190548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121" name="Google Shape;1121;p7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52141" y="1052765"/>
            <a:ext cx="3650440" cy="19054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122" name="Google Shape;1122;p7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711502" y="3058766"/>
            <a:ext cx="3650475" cy="19054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6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Google Shape;1127;p7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128" name="Google Shape;1128;p79"/>
          <p:cNvSpPr txBox="1"/>
          <p:nvPr>
            <p:ph type="title"/>
          </p:nvPr>
        </p:nvSpPr>
        <p:spPr>
          <a:xfrm>
            <a:off x="659625" y="200"/>
            <a:ext cx="7476600" cy="55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AAOT Campaign: Instrumentation and Measurement Design</a:t>
            </a:r>
            <a:endParaRPr/>
          </a:p>
        </p:txBody>
      </p:sp>
      <p:pic>
        <p:nvPicPr>
          <p:cNvPr id="1129" name="Google Shape;1129;p7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6761" y="717534"/>
            <a:ext cx="1671722" cy="2211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0" name="Google Shape;1130;p79"/>
          <p:cNvPicPr preferRelativeResize="0"/>
          <p:nvPr/>
        </p:nvPicPr>
        <p:blipFill rotWithShape="1">
          <a:blip r:embed="rId4">
            <a:alphaModFix/>
          </a:blip>
          <a:srcRect b="19827" l="0" r="0" t="0"/>
          <a:stretch/>
        </p:blipFill>
        <p:spPr>
          <a:xfrm>
            <a:off x="2021931" y="768784"/>
            <a:ext cx="1994575" cy="2134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1" name="Google Shape;1131;p7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01531" y="1240531"/>
            <a:ext cx="2218175" cy="166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2" name="Google Shape;1132;p7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94888" y="1241784"/>
            <a:ext cx="2218176" cy="1660300"/>
          </a:xfrm>
          <a:prstGeom prst="rect">
            <a:avLst/>
          </a:prstGeom>
          <a:noFill/>
          <a:ln>
            <a:noFill/>
          </a:ln>
        </p:spPr>
      </p:pic>
      <p:sp>
        <p:nvSpPr>
          <p:cNvPr id="1133" name="Google Shape;1133;p79"/>
          <p:cNvSpPr txBox="1"/>
          <p:nvPr/>
        </p:nvSpPr>
        <p:spPr>
          <a:xfrm>
            <a:off x="276813" y="3025984"/>
            <a:ext cx="1671600" cy="205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0000" lIns="91425" spcFirstLastPara="1" rIns="91425" wrap="square" tIns="90000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100">
                <a:solidFill>
                  <a:schemeClr val="dk1"/>
                </a:solidFill>
              </a:rPr>
              <a:t>WISP-3 &amp; WISP-Orca</a:t>
            </a:r>
            <a:br>
              <a:rPr b="1" lang="fr-FR" sz="1100">
                <a:solidFill>
                  <a:schemeClr val="dk1"/>
                </a:solidFill>
              </a:rPr>
            </a:br>
            <a:endParaRPr b="1"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Above-water radiance + irradiance (350–800 nm /</a:t>
            </a:r>
            <a:r>
              <a:rPr lang="fr-FR" sz="1000">
                <a:solidFill>
                  <a:schemeClr val="dk1"/>
                </a:solidFill>
              </a:rPr>
              <a:t> 220–1100 nm</a:t>
            </a:r>
            <a:r>
              <a:rPr lang="fr-FR" sz="1000">
                <a:solidFill>
                  <a:schemeClr val="dk1"/>
                </a:solidFill>
              </a:rPr>
              <a:t>);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~4.6 nm FWHM, two viewing angles;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Single spectrometer with optical multiplexer;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Designed for optical water quality retrievals. 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134" name="Google Shape;1134;p79"/>
          <p:cNvSpPr txBox="1"/>
          <p:nvPr/>
        </p:nvSpPr>
        <p:spPr>
          <a:xfrm>
            <a:off x="2021925" y="3025975"/>
            <a:ext cx="1994700" cy="152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100">
                <a:solidFill>
                  <a:schemeClr val="dk1"/>
                </a:solidFill>
              </a:rPr>
              <a:t>Spectral Evolution</a:t>
            </a:r>
            <a:br>
              <a:rPr b="1" lang="fr-FR" sz="1100">
                <a:solidFill>
                  <a:schemeClr val="dk1"/>
                </a:solidFill>
              </a:rPr>
            </a:br>
            <a:endParaRPr b="1"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Full-spectrum UV–VIS–NIR (350–2500 nm) in one scan;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1.5 nm sampling (350–1000 nm);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Follows SeaWiFS protocols.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135" name="Google Shape;1135;p79"/>
          <p:cNvSpPr txBox="1"/>
          <p:nvPr/>
        </p:nvSpPr>
        <p:spPr>
          <a:xfrm>
            <a:off x="4401525" y="3025975"/>
            <a:ext cx="1994700" cy="18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100">
                <a:solidFill>
                  <a:schemeClr val="dk1"/>
                </a:solidFill>
              </a:rPr>
              <a:t>ROX</a:t>
            </a:r>
            <a:br>
              <a:rPr b="1" lang="fr-FR" sz="1100">
                <a:solidFill>
                  <a:schemeClr val="dk1"/>
                </a:solidFill>
              </a:rPr>
            </a:br>
            <a:endParaRPr b="1"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VNIR (400–950 nm), 1.5 nm resolution</a:t>
            </a:r>
            <a:r>
              <a:rPr lang="fr-FR" sz="1000">
                <a:solidFill>
                  <a:schemeClr val="dk1"/>
                </a:solidFill>
              </a:rPr>
              <a:t>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Continuous measurements, ~1 min acquisition</a:t>
            </a:r>
            <a:r>
              <a:rPr lang="fr-FR" sz="1000">
                <a:solidFill>
                  <a:schemeClr val="dk1"/>
                </a:solidFill>
              </a:rPr>
              <a:t>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Follows SeaWiFS protocolsCan be used in-water, but used above-water for this campaign.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136" name="Google Shape;1136;p79"/>
          <p:cNvSpPr txBox="1"/>
          <p:nvPr/>
        </p:nvSpPr>
        <p:spPr>
          <a:xfrm>
            <a:off x="6694900" y="3025975"/>
            <a:ext cx="1994700" cy="18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100">
                <a:solidFill>
                  <a:schemeClr val="dk1"/>
                </a:solidFill>
              </a:rPr>
              <a:t>FLOX (Fluorescence Box)</a:t>
            </a:r>
            <a:br>
              <a:rPr b="1" lang="fr-FR" sz="1100">
                <a:solidFill>
                  <a:schemeClr val="dk1"/>
                </a:solidFill>
              </a:rPr>
            </a:br>
            <a:endParaRPr b="1"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Continuous </a:t>
            </a:r>
            <a:r>
              <a:rPr lang="fr-FR" sz="1000">
                <a:solidFill>
                  <a:schemeClr val="dk1"/>
                </a:solidFill>
              </a:rPr>
              <a:t>measurements</a:t>
            </a:r>
            <a:r>
              <a:rPr lang="fr-FR" sz="1000">
                <a:solidFill>
                  <a:schemeClr val="dk1"/>
                </a:solidFill>
              </a:rPr>
              <a:t>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Upward/downward channels (irradiance + radiance, 350–2500 nm)</a:t>
            </a:r>
            <a:r>
              <a:rPr lang="fr-FR" sz="1000">
                <a:solidFill>
                  <a:schemeClr val="dk1"/>
                </a:solidFill>
              </a:rPr>
              <a:t>;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None/>
            </a:pPr>
            <a:r>
              <a:rPr lang="fr-FR" sz="1000">
                <a:solidFill>
                  <a:schemeClr val="dk1"/>
                </a:solidFill>
              </a:rPr>
              <a:t>Core QEPro spectrometer for 650–800 nm (fluorescence + O₂ absorption bands)</a:t>
            </a:r>
            <a:r>
              <a:rPr lang="fr-FR" sz="1000">
                <a:solidFill>
                  <a:schemeClr val="dk1"/>
                </a:solidFill>
              </a:rPr>
              <a:t>.</a:t>
            </a:r>
            <a:endParaRPr sz="1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1" name="Shape 1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2" name="Google Shape;1142;p80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Water-HYPERNETS data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id="1143" name="Google Shape;1143;p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69" y="1175929"/>
            <a:ext cx="8915402" cy="3364524"/>
          </a:xfrm>
          <a:prstGeom prst="rect">
            <a:avLst/>
          </a:prstGeom>
          <a:noFill/>
          <a:ln>
            <a:noFill/>
          </a:ln>
        </p:spPr>
      </p:pic>
      <p:sp>
        <p:nvSpPr>
          <p:cNvPr id="1144" name="Google Shape;1144;p80"/>
          <p:cNvSpPr txBox="1"/>
          <p:nvPr/>
        </p:nvSpPr>
        <p:spPr>
          <a:xfrm>
            <a:off x="496425" y="733069"/>
            <a:ext cx="82479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/>
              <a:t>First application of the InvRrs method to Rrs without the fluorescence impacted part (670-800nm)</a:t>
            </a:r>
            <a:endParaRPr sz="1400"/>
          </a:p>
        </p:txBody>
      </p:sp>
      <p:sp>
        <p:nvSpPr>
          <p:cNvPr id="1145" name="Google Shape;1145;p80"/>
          <p:cNvSpPr/>
          <p:nvPr/>
        </p:nvSpPr>
        <p:spPr>
          <a:xfrm rot="-5400000">
            <a:off x="2524519" y="1845956"/>
            <a:ext cx="218400" cy="6849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43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1146" name="Google Shape;1146;p80"/>
          <p:cNvSpPr txBox="1"/>
          <p:nvPr/>
        </p:nvSpPr>
        <p:spPr>
          <a:xfrm>
            <a:off x="2087644" y="1695281"/>
            <a:ext cx="1092300" cy="3840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/>
              <a:t>not considered in fitting</a:t>
            </a:r>
            <a:endParaRPr sz="1100"/>
          </a:p>
        </p:txBody>
      </p:sp>
      <p:cxnSp>
        <p:nvCxnSpPr>
          <p:cNvPr id="1147" name="Google Shape;1147;p80"/>
          <p:cNvCxnSpPr/>
          <p:nvPr/>
        </p:nvCxnSpPr>
        <p:spPr>
          <a:xfrm>
            <a:off x="7008450" y="2699081"/>
            <a:ext cx="519600" cy="6000"/>
          </a:xfrm>
          <a:prstGeom prst="straightConnector1">
            <a:avLst/>
          </a:prstGeom>
          <a:noFill/>
          <a:ln cap="flat" cmpd="sng" w="1430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81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Water-HYPERNETS data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id="1154" name="Google Shape;1154;p81"/>
          <p:cNvPicPr preferRelativeResize="0"/>
          <p:nvPr/>
        </p:nvPicPr>
        <p:blipFill rotWithShape="1">
          <a:blip r:embed="rId3">
            <a:alphaModFix/>
          </a:blip>
          <a:srcRect b="0" l="0" r="48697" t="0"/>
          <a:stretch/>
        </p:blipFill>
        <p:spPr>
          <a:xfrm>
            <a:off x="244181" y="1069669"/>
            <a:ext cx="2283188" cy="1679494"/>
          </a:xfrm>
          <a:prstGeom prst="rect">
            <a:avLst/>
          </a:prstGeom>
          <a:noFill/>
          <a:ln>
            <a:noFill/>
          </a:ln>
        </p:spPr>
      </p:pic>
      <p:sp>
        <p:nvSpPr>
          <p:cNvPr id="1155" name="Google Shape;1155;p81"/>
          <p:cNvSpPr txBox="1"/>
          <p:nvPr/>
        </p:nvSpPr>
        <p:spPr>
          <a:xfrm>
            <a:off x="496425" y="733069"/>
            <a:ext cx="82479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/>
              <a:t>First application of the InvRrs method to Rrs without the fluorescence impacted part (670-800nm)</a:t>
            </a:r>
            <a:endParaRPr sz="1400"/>
          </a:p>
        </p:txBody>
      </p:sp>
      <p:pic>
        <p:nvPicPr>
          <p:cNvPr id="1156" name="Google Shape;1156;p8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41670" y="1166269"/>
            <a:ext cx="5472113" cy="332898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57" name="Google Shape;1157;p81"/>
          <p:cNvCxnSpPr>
            <a:endCxn id="1156" idx="1"/>
          </p:cNvCxnSpPr>
          <p:nvPr/>
        </p:nvCxnSpPr>
        <p:spPr>
          <a:xfrm>
            <a:off x="1529570" y="2020163"/>
            <a:ext cx="1112100" cy="810600"/>
          </a:xfrm>
          <a:prstGeom prst="straightConnector1">
            <a:avLst/>
          </a:prstGeom>
          <a:noFill/>
          <a:ln cap="flat" cmpd="sng" w="1430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grpSp>
        <p:nvGrpSpPr>
          <p:cNvPr id="1158" name="Google Shape;1158;p81"/>
          <p:cNvGrpSpPr/>
          <p:nvPr/>
        </p:nvGrpSpPr>
        <p:grpSpPr>
          <a:xfrm>
            <a:off x="6116869" y="1589363"/>
            <a:ext cx="2266425" cy="1629225"/>
            <a:chOff x="5641225" y="2119150"/>
            <a:chExt cx="3021900" cy="2172300"/>
          </a:xfrm>
        </p:grpSpPr>
        <p:sp>
          <p:nvSpPr>
            <p:cNvPr id="1159" name="Google Shape;1159;p81"/>
            <p:cNvSpPr txBox="1"/>
            <p:nvPr/>
          </p:nvSpPr>
          <p:spPr>
            <a:xfrm>
              <a:off x="6691225" y="2119150"/>
              <a:ext cx="1971900" cy="540300"/>
            </a:xfrm>
            <a:prstGeom prst="rect">
              <a:avLst/>
            </a:prstGeom>
            <a:solidFill>
              <a:schemeClr val="lt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FR" sz="1100"/>
                <a:t>Fluo peak in O2-band absorption</a:t>
              </a:r>
              <a:endParaRPr sz="1100"/>
            </a:p>
          </p:txBody>
        </p:sp>
        <p:cxnSp>
          <p:nvCxnSpPr>
            <p:cNvPr id="1160" name="Google Shape;1160;p81"/>
            <p:cNvCxnSpPr>
              <a:stCxn id="1159" idx="1"/>
            </p:cNvCxnSpPr>
            <p:nvPr/>
          </p:nvCxnSpPr>
          <p:spPr>
            <a:xfrm rot="10800000">
              <a:off x="5641225" y="2197300"/>
              <a:ext cx="1050000" cy="192000"/>
            </a:xfrm>
            <a:prstGeom prst="straightConnector1">
              <a:avLst/>
            </a:prstGeom>
            <a:noFill/>
            <a:ln cap="flat" cmpd="sng" w="7150">
              <a:solidFill>
                <a:schemeClr val="dk1"/>
              </a:solidFill>
              <a:prstDash val="solid"/>
              <a:round/>
              <a:headEnd len="med" w="med" type="none"/>
              <a:tailEnd len="med" w="med" type="stealth"/>
            </a:ln>
          </p:spPr>
        </p:cxnSp>
        <p:cxnSp>
          <p:nvCxnSpPr>
            <p:cNvPr id="1161" name="Google Shape;1161;p81"/>
            <p:cNvCxnSpPr>
              <a:stCxn id="1159" idx="2"/>
            </p:cNvCxnSpPr>
            <p:nvPr/>
          </p:nvCxnSpPr>
          <p:spPr>
            <a:xfrm flipH="1">
              <a:off x="6491575" y="2659450"/>
              <a:ext cx="1185600" cy="1632000"/>
            </a:xfrm>
            <a:prstGeom prst="straightConnector1">
              <a:avLst/>
            </a:prstGeom>
            <a:noFill/>
            <a:ln cap="flat" cmpd="sng" w="7150">
              <a:solidFill>
                <a:schemeClr val="dk1"/>
              </a:solidFill>
              <a:prstDash val="solid"/>
              <a:round/>
              <a:headEnd len="med" w="med" type="none"/>
              <a:tailEnd len="med" w="med" type="stealth"/>
            </a:ln>
          </p:spPr>
        </p:cxnSp>
      </p:grpSp>
      <p:cxnSp>
        <p:nvCxnSpPr>
          <p:cNvPr id="1162" name="Google Shape;1162;p81"/>
          <p:cNvCxnSpPr>
            <a:stCxn id="1163" idx="0"/>
          </p:cNvCxnSpPr>
          <p:nvPr/>
        </p:nvCxnSpPr>
        <p:spPr>
          <a:xfrm rot="10800000">
            <a:off x="6365175" y="3271650"/>
            <a:ext cx="294000" cy="354300"/>
          </a:xfrm>
          <a:prstGeom prst="straightConnector1">
            <a:avLst/>
          </a:prstGeom>
          <a:noFill/>
          <a:ln cap="flat" cmpd="sng" w="7150">
            <a:solidFill>
              <a:schemeClr val="dk1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1163" name="Google Shape;1163;p81"/>
          <p:cNvSpPr txBox="1"/>
          <p:nvPr/>
        </p:nvSpPr>
        <p:spPr>
          <a:xfrm>
            <a:off x="6008625" y="3625950"/>
            <a:ext cx="1301100" cy="3366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/>
              <a:t>water vapor absorbing bands</a:t>
            </a:r>
            <a:endParaRPr sz="1100"/>
          </a:p>
        </p:txBody>
      </p:sp>
      <p:cxnSp>
        <p:nvCxnSpPr>
          <p:cNvPr id="1164" name="Google Shape;1164;p81"/>
          <p:cNvCxnSpPr/>
          <p:nvPr/>
        </p:nvCxnSpPr>
        <p:spPr>
          <a:xfrm>
            <a:off x="5809950" y="1984706"/>
            <a:ext cx="0" cy="1511400"/>
          </a:xfrm>
          <a:prstGeom prst="straightConnector1">
            <a:avLst/>
          </a:prstGeom>
          <a:noFill/>
          <a:ln cap="flat" cmpd="sng" w="14300">
            <a:solidFill>
              <a:srgbClr val="CC0000"/>
            </a:solidFill>
            <a:prstDash val="solid"/>
            <a:round/>
            <a:headEnd len="med" w="med" type="stealth"/>
            <a:tailEnd len="med" w="med" type="stealth"/>
          </a:ln>
        </p:spPr>
      </p:cxnSp>
      <p:sp>
        <p:nvSpPr>
          <p:cNvPr id="1165" name="Google Shape;1165;p81"/>
          <p:cNvSpPr txBox="1"/>
          <p:nvPr/>
        </p:nvSpPr>
        <p:spPr>
          <a:xfrm>
            <a:off x="4611450" y="2394675"/>
            <a:ext cx="1157100" cy="453900"/>
          </a:xfrm>
          <a:prstGeom prst="rect">
            <a:avLst/>
          </a:prstGeom>
          <a:noFill/>
          <a:ln cap="flat" cmpd="sng" w="9525">
            <a:solidFill>
              <a:srgbClr val="CC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/>
              <a:t>Fluo from fitting</a:t>
            </a:r>
            <a:endParaRPr sz="11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/>
              <a:t>(FLH-like)</a:t>
            </a:r>
            <a:endParaRPr sz="1100"/>
          </a:p>
        </p:txBody>
      </p:sp>
      <p:cxnSp>
        <p:nvCxnSpPr>
          <p:cNvPr id="1166" name="Google Shape;1166;p81"/>
          <p:cNvCxnSpPr/>
          <p:nvPr/>
        </p:nvCxnSpPr>
        <p:spPr>
          <a:xfrm flipH="1">
            <a:off x="5805422" y="1559831"/>
            <a:ext cx="3000" cy="413100"/>
          </a:xfrm>
          <a:prstGeom prst="straightConnector1">
            <a:avLst/>
          </a:prstGeom>
          <a:noFill/>
          <a:ln cap="flat" cmpd="sng" w="14300">
            <a:solidFill>
              <a:schemeClr val="accent6"/>
            </a:solidFill>
            <a:prstDash val="solid"/>
            <a:round/>
            <a:headEnd len="med" w="med" type="stealth"/>
            <a:tailEnd len="med" w="med" type="stealth"/>
          </a:ln>
        </p:spPr>
      </p:cxnSp>
      <p:sp>
        <p:nvSpPr>
          <p:cNvPr id="1167" name="Google Shape;1167;p81"/>
          <p:cNvSpPr txBox="1"/>
          <p:nvPr/>
        </p:nvSpPr>
        <p:spPr>
          <a:xfrm>
            <a:off x="4611450" y="1539469"/>
            <a:ext cx="1157100" cy="453900"/>
          </a:xfrm>
          <a:prstGeom prst="rect">
            <a:avLst/>
          </a:prstGeom>
          <a:noFill/>
          <a:ln cap="flat" cmpd="sng" w="9525">
            <a:solidFill>
              <a:srgbClr val="CC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100"/>
              <a:t>Fluo from O2 band filling</a:t>
            </a:r>
            <a:endParaRPr sz="1100"/>
          </a:p>
        </p:txBody>
      </p:sp>
      <p:cxnSp>
        <p:nvCxnSpPr>
          <p:cNvPr id="1168" name="Google Shape;1168;p81"/>
          <p:cNvCxnSpPr/>
          <p:nvPr/>
        </p:nvCxnSpPr>
        <p:spPr>
          <a:xfrm flipH="1" rot="10800000">
            <a:off x="5845313" y="1937663"/>
            <a:ext cx="856200" cy="5700"/>
          </a:xfrm>
          <a:prstGeom prst="straightConnector1">
            <a:avLst/>
          </a:prstGeom>
          <a:noFill/>
          <a:ln cap="flat" cmpd="sng" w="14300">
            <a:solidFill>
              <a:schemeClr val="dk2"/>
            </a:solidFill>
            <a:prstDash val="dash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3" name="Shape 1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" name="Google Shape;1174;p82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fr-FR" sz="2400">
                <a:latin typeface="Dosis"/>
                <a:ea typeface="Dosis"/>
                <a:cs typeface="Dosis"/>
                <a:sym typeface="Dosis"/>
              </a:rPr>
              <a:t>Water-HYPERNETS data</a:t>
            </a:r>
            <a:endParaRPr b="1" sz="2400">
              <a:solidFill>
                <a:schemeClr val="lt1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1175" name="Google Shape;1175;p82"/>
          <p:cNvSpPr txBox="1"/>
          <p:nvPr/>
        </p:nvSpPr>
        <p:spPr>
          <a:xfrm>
            <a:off x="496425" y="733069"/>
            <a:ext cx="82479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400"/>
              <a:t>First application of the InvRrs method to Rrs without the fluorescence impacted part (670-800nm)</a:t>
            </a:r>
            <a:endParaRPr sz="1400"/>
          </a:p>
        </p:txBody>
      </p:sp>
      <p:pic>
        <p:nvPicPr>
          <p:cNvPr id="1176" name="Google Shape;1176;p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55875" y="1624275"/>
            <a:ext cx="4715550" cy="2868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7" name="Google Shape;1177;p8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97400" y="1242525"/>
            <a:ext cx="4152150" cy="2979774"/>
          </a:xfrm>
          <a:prstGeom prst="rect">
            <a:avLst/>
          </a:prstGeom>
          <a:noFill/>
          <a:ln>
            <a:noFill/>
          </a:ln>
        </p:spPr>
      </p:pic>
      <p:sp>
        <p:nvSpPr>
          <p:cNvPr id="1178" name="Google Shape;1178;p82"/>
          <p:cNvSpPr txBox="1"/>
          <p:nvPr/>
        </p:nvSpPr>
        <p:spPr>
          <a:xfrm>
            <a:off x="1010063" y="1187681"/>
            <a:ext cx="31527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400" u="sng"/>
              <a:t>From data</a:t>
            </a:r>
            <a:endParaRPr b="1" sz="1400" u="sng"/>
          </a:p>
        </p:txBody>
      </p:sp>
      <p:sp>
        <p:nvSpPr>
          <p:cNvPr id="1179" name="Google Shape;1179;p82"/>
          <p:cNvSpPr txBox="1"/>
          <p:nvPr/>
        </p:nvSpPr>
        <p:spPr>
          <a:xfrm>
            <a:off x="5227594" y="1024500"/>
            <a:ext cx="31527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1400" u="sng"/>
              <a:t>From model</a:t>
            </a:r>
            <a:endParaRPr b="1" sz="1400" u="sng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3" name="Shape 1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" name="Google Shape;1184;p83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Sentinel-2 L1C vs RadCalNet-OC</a:t>
            </a:r>
            <a:endParaRPr/>
          </a:p>
        </p:txBody>
      </p:sp>
      <p:pic>
        <p:nvPicPr>
          <p:cNvPr id="1185" name="Google Shape;1185;p83" title="Venise_2020-01-01_S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609585"/>
            <a:ext cx="4118369" cy="4381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6" name="Google Shape;1186;p83" title="Venise_2020-11-09_S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17244" y="609585"/>
            <a:ext cx="4118369" cy="43815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0" name="Shape 1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1" name="Google Shape;1191;p84"/>
          <p:cNvSpPr txBox="1"/>
          <p:nvPr>
            <p:ph type="title"/>
          </p:nvPr>
        </p:nvSpPr>
        <p:spPr>
          <a:xfrm>
            <a:off x="670962" y="-44115"/>
            <a:ext cx="7886700" cy="501300"/>
          </a:xfrm>
          <a:prstGeom prst="rect">
            <a:avLst/>
          </a:prstGeom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Sentinel-2 L1C vs RadCalNet-OC</a:t>
            </a:r>
            <a:endParaRPr/>
          </a:p>
        </p:txBody>
      </p:sp>
      <p:sp>
        <p:nvSpPr>
          <p:cNvPr id="1192" name="Google Shape;1192;p84"/>
          <p:cNvSpPr txBox="1"/>
          <p:nvPr/>
        </p:nvSpPr>
        <p:spPr>
          <a:xfrm>
            <a:off x="17400" y="537867"/>
            <a:ext cx="9193800" cy="47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fr-FR" sz="2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Application to Sentinel-2 L1C vs AERONET-OC site</a:t>
            </a:r>
            <a:endParaRPr/>
          </a:p>
        </p:txBody>
      </p:sp>
      <p:pic>
        <p:nvPicPr>
          <p:cNvPr id="1193" name="Google Shape;1193;p84"/>
          <p:cNvPicPr preferRelativeResize="0"/>
          <p:nvPr/>
        </p:nvPicPr>
        <p:blipFill rotWithShape="1">
          <a:blip r:embed="rId3">
            <a:alphaModFix/>
          </a:blip>
          <a:srcRect b="0" l="51064" r="0" t="0"/>
          <a:stretch/>
        </p:blipFill>
        <p:spPr>
          <a:xfrm>
            <a:off x="4792783" y="1329800"/>
            <a:ext cx="4174518" cy="3522924"/>
          </a:xfrm>
          <a:prstGeom prst="rect">
            <a:avLst/>
          </a:prstGeom>
          <a:noFill/>
          <a:ln>
            <a:noFill/>
          </a:ln>
        </p:spPr>
      </p:pic>
      <p:sp>
        <p:nvSpPr>
          <p:cNvPr id="1194" name="Google Shape;1194;p84"/>
          <p:cNvSpPr txBox="1"/>
          <p:nvPr/>
        </p:nvSpPr>
        <p:spPr>
          <a:xfrm>
            <a:off x="5131825" y="1052992"/>
            <a:ext cx="4038600" cy="6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fr-FR" sz="21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'Galata_Platform' (2017-2022)</a:t>
            </a:r>
            <a:endParaRPr sz="210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95" name="Google Shape;1195;p84"/>
          <p:cNvSpPr txBox="1"/>
          <p:nvPr/>
        </p:nvSpPr>
        <p:spPr>
          <a:xfrm>
            <a:off x="1217075" y="1063575"/>
            <a:ext cx="3106200" cy="5379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fr-FR" sz="21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'Venise' (2017-2024)</a:t>
            </a:r>
            <a:endParaRPr sz="210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196" name="Google Shape;1196;p84"/>
          <p:cNvPicPr preferRelativeResize="0"/>
          <p:nvPr/>
        </p:nvPicPr>
        <p:blipFill rotWithShape="1">
          <a:blip r:embed="rId4">
            <a:alphaModFix/>
          </a:blip>
          <a:srcRect b="0" l="51115" r="0" t="0"/>
          <a:stretch/>
        </p:blipFill>
        <p:spPr>
          <a:xfrm>
            <a:off x="604700" y="1375147"/>
            <a:ext cx="4123535" cy="348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0" name="Shape 1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" name="Google Shape;1201;p85"/>
          <p:cNvSpPr txBox="1"/>
          <p:nvPr/>
        </p:nvSpPr>
        <p:spPr>
          <a:xfrm>
            <a:off x="469900" y="203200"/>
            <a:ext cx="1898700" cy="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202" name="Google Shape;1202;p85"/>
          <p:cNvSpPr txBox="1"/>
          <p:nvPr/>
        </p:nvSpPr>
        <p:spPr>
          <a:xfrm>
            <a:off x="152400" y="133350"/>
            <a:ext cx="5708700" cy="39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FR" sz="2100" u="sng">
                <a:solidFill>
                  <a:schemeClr val="dk2"/>
                </a:solidFill>
              </a:rPr>
              <a:t>Fast RT model</a:t>
            </a:r>
            <a:endParaRPr b="1" sz="2100" u="sng">
              <a:solidFill>
                <a:schemeClr val="dk2"/>
              </a:solidFill>
            </a:endParaRPr>
          </a:p>
        </p:txBody>
      </p:sp>
      <p:pic>
        <p:nvPicPr>
          <p:cNvPr descr="{&quot;mathml&quot;:&quot;&lt;math style=\&quot;font-family:stix;font-size:16px;\&quot; xmlns=\&quot;http://www.w3.org/1998/Math/MathML\&quot;&gt;&lt;mstyle mathsize=\&quot;16px\&quot;&gt;&lt;msub&gt;&lt;mi&gt;b&lt;/mi&gt;&lt;mi&gt;b&lt;/mi&gt;&lt;/msub&gt;&lt;mfenced&gt;&lt;mi&gt;&amp;#x3BB;&lt;/mi&gt;&lt;/mfenced&gt;&lt;mo&gt;=&lt;/mo&gt;&lt;msub&gt;&lt;mi&gt;b&lt;/mi&gt;&lt;mrow&gt;&lt;mi&gt;b&lt;/mi&gt;&lt;mo&gt;,&lt;/mo&gt;&lt;mi&gt;w&lt;/mi&gt;&lt;/mrow&gt;&lt;/msub&gt;&lt;mfenced&gt;&lt;mi&gt;&amp;#x3BB;&lt;/mi&gt;&lt;/mfenced&gt;&lt;mo&gt;+&lt;/mo&gt;&lt;msub&gt;&lt;mi&gt;b&lt;/mi&gt;&lt;mrow&gt;&lt;mi&gt;b&lt;/mi&gt;&lt;mo&gt;,&lt;/mo&gt;&lt;mi&gt;p&lt;/mi&gt;&lt;mi&gt;h&lt;/mi&gt;&lt;mi&gt;y&lt;/mi&gt;&lt;/mrow&gt;&lt;/msub&gt;&lt;mfenced&gt;&lt;mi&gt;&amp;#x3BB;&lt;/mi&gt;&lt;/mfenced&gt;&lt;mo&gt;+&lt;/mo&gt;&lt;msub&gt;&lt;mi&gt;b&lt;/mi&gt;&lt;mrow&gt;&lt;mi&gt;b&lt;/mi&gt;&lt;mo&gt;,&lt;/mo&gt;&lt;mi&gt;o&lt;/mi&gt;&lt;mi&gt;t&lt;/mi&gt;&lt;mi&gt;h&lt;/mi&gt;&lt;mi&gt;e&lt;/mi&gt;&lt;mi&gt;r&lt;/mi&gt;&lt;mi&gt;s&lt;/mi&gt;&lt;/mrow&gt;&lt;/msub&gt;&lt;mfenced&gt;&lt;mi&gt;&amp;#x3BB;&lt;/mi&gt;&lt;/mfenced&gt;&lt;mspace linebreak=\&quot;newline\&quot;/&gt;&lt;mi&gt;a&lt;/mi&gt;&lt;mfenced&gt;&lt;mi&gt;&amp;#x3BB;&lt;/mi&gt;&lt;/mfenced&gt;&lt;mo&gt;=&lt;/mo&gt;&lt;msub&gt;&lt;mi&gt;a&lt;/mi&gt;&lt;mi&gt;w&lt;/mi&gt;&lt;/msub&gt;&lt;mfenced&gt;&lt;mi&gt;&amp;#x3BB;&lt;/mi&gt;&lt;/mfenced&gt;&lt;mo&gt;+&lt;/mo&gt;&lt;msub&gt;&lt;mi&gt;a&lt;/mi&gt;&lt;mrow&gt;&lt;mi&gt;C&lt;/mi&gt;&lt;mi&gt;D&lt;/mi&gt;&lt;mi&gt;O&lt;/mi&gt;&lt;mi&gt;M&lt;/mi&gt;&lt;/mrow&gt;&lt;/msub&gt;&lt;mfenced&gt;&lt;mi&gt;&amp;#x3BB;&lt;/mi&gt;&lt;/mfenced&gt;&lt;mo&gt;+&lt;/mo&gt;&lt;msub&gt;&lt;mi&gt;a&lt;/mi&gt;&lt;mrow&gt;&lt;mi&gt;p&lt;/mi&gt;&lt;mi&gt;h&lt;/mi&gt;&lt;mi&gt;y&lt;/mi&gt;&lt;/mrow&gt;&lt;/msub&gt;&lt;mfenced&gt;&lt;mi&gt;&amp;#x3BB;&lt;/mi&gt;&lt;/mfenced&gt;&lt;mo&gt;+&lt;/mo&gt;&lt;msub&gt;&lt;mi&gt;a&lt;/mi&gt;&lt;mrow&gt;&lt;mi&gt;o&lt;/mi&gt;&lt;mi&gt;t&lt;/mi&gt;&lt;mi&gt;h&lt;/mi&gt;&lt;mi&gt;e&lt;/mi&gt;&lt;mi&gt;r&lt;/mi&gt;&lt;mi&gt;s&lt;/mi&gt;&lt;/mrow&gt;&lt;/msub&gt;&lt;mfenced&gt;&lt;mi&gt;&amp;#x3BB;&lt;/mi&gt;&lt;/mfenced&gt;&lt;/mstyle&gt;&lt;/math&gt;&quot;,&quot;truncated&quot;:false}" id="1203" name="Google Shape;1203;p85" title="b indice b ouvrir la parenthèse lambda fermer la parenthèse égal à b indice b virgule w fin d'indice ouvrir la parenthèse lambda fermer la parenthèse plus b indice b virgule p h y fin d'indice ouvrir la parenthèse lambda fermer la parenthèse plus b indice b virgule o t h e r s fin d'indice ouvrir la parenthèse lambda fermer la parenthèse&#10;a ouvrir la parenthèse lambda fermer la parenthèse égal à a indice w ouvrir la parenthèse lambda fermer la parenthèse plus a indice C D O M fin d'indice ouvrir la parenthèse lambda fermer la parenthèse plus a indice p h y fin d'indice ouvrir la parenthèse lambda fermer la parenthèse plus a indice o t h e r s fin d'indice ouvrir la parenthèse lambda fermer la parenthès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0131" y="3806368"/>
            <a:ext cx="4399738" cy="667665"/>
          </a:xfrm>
          <a:prstGeom prst="rect">
            <a:avLst/>
          </a:prstGeom>
          <a:noFill/>
          <a:ln>
            <a:noFill/>
          </a:ln>
        </p:spPr>
      </p:pic>
      <p:sp>
        <p:nvSpPr>
          <p:cNvPr id="1204" name="Google Shape;1204;p85"/>
          <p:cNvSpPr txBox="1"/>
          <p:nvPr/>
        </p:nvSpPr>
        <p:spPr>
          <a:xfrm>
            <a:off x="152400" y="3263900"/>
            <a:ext cx="45402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 u="sng">
                <a:solidFill>
                  <a:schemeClr val="dk2"/>
                </a:solidFill>
              </a:rPr>
              <a:t>Spectral inherent optical properties</a:t>
            </a:r>
            <a:r>
              <a:rPr lang="fr-FR" sz="1800">
                <a:solidFill>
                  <a:schemeClr val="dk2"/>
                </a:solidFill>
              </a:rPr>
              <a:t> (IOP)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descr="{&quot;mathml&quot;:&quot;&lt;math style=\&quot;font-family:stix;font-size:16px;\&quot; xmlns=\&quot;http://www.w3.org/1998/Math/MathML\&quot;&gt;&lt;mstyle mathsize=\&quot;16px\&quot;&gt;&lt;msub&gt;&lt;mi&gt;R&lt;/mi&gt;&lt;mrow&gt;&lt;mi&gt;r&lt;/mi&gt;&lt;mi&gt;s&lt;/mi&gt;&lt;/mrow&gt;&lt;/msub&gt;&lt;mfenced&gt;&lt;mrow&gt;&lt;mi&gt;&amp;#x3BB;&lt;/mi&gt;&lt;mo&gt;,&lt;/mo&gt;&lt;msub&gt;&lt;mi&gt;&amp;#x3B8;&lt;/mi&gt;&lt;mi&gt;s&lt;/mi&gt;&lt;/msub&gt;&lt;mo&gt;,&lt;/mo&gt;&lt;msub&gt;&lt;mi&gt;&amp;#x3B8;&lt;/mi&gt;&lt;mi&gt;v&lt;/mi&gt;&lt;/msub&gt;&lt;mo&gt;,&lt;/mo&gt;&lt;mi&gt;&amp;#x394;&lt;/mi&gt;&lt;mi&gt;&amp;#x3D5;&lt;/mi&gt;&lt;/mrow&gt;&lt;/mfenced&gt;&lt;mo&gt;=&lt;/mo&gt;&lt;mfrac&gt;&lt;mrow&gt;&lt;msub&gt;&lt;mi&gt;B&lt;/mi&gt;&lt;mn&gt;1&lt;/mn&gt;&lt;/msub&gt;&lt;mfenced&gt;&lt;mrow&gt;&lt;msub&gt;&lt;mi&gt;&amp;#x3B8;&lt;/mi&gt;&lt;mi&gt;s&lt;/mi&gt;&lt;/msub&gt;&lt;mo&gt;,&lt;/mo&gt;&lt;msub&gt;&lt;mi&gt;&amp;#x3B8;&lt;/mi&gt;&lt;mi&gt;v&lt;/mi&gt;&lt;/msub&gt;&lt;mo&gt;,&lt;/mo&gt;&lt;mi&gt;&amp;#x394;&lt;/mi&gt;&lt;mi&gt;&amp;#x3D5;&lt;/mi&gt;&lt;/mrow&gt;&lt;/mfenced&gt;&lt;mi&gt;x&lt;/mi&gt;&lt;mfenced&gt;&lt;mi&gt;&amp;#x3BB;&lt;/mi&gt;&lt;/mfenced&gt;&lt;/mrow&gt;&lt;mrow&gt;&lt;msub&gt;&lt;mi&gt;B&lt;/mi&gt;&lt;mn&gt;0&lt;/mn&gt;&lt;/msub&gt;&lt;mfenced&gt;&lt;mrow&gt;&lt;msub&gt;&lt;mi&gt;&amp;#x3B8;&lt;/mi&gt;&lt;mi&gt;s&lt;/mi&gt;&lt;/msub&gt;&lt;mo&gt;,&lt;/mo&gt;&lt;msub&gt;&lt;mi&gt;&amp;#x3B8;&lt;/mi&gt;&lt;mi&gt;v&lt;/mi&gt;&lt;/msub&gt;&lt;mo&gt;,&lt;/mo&gt;&lt;mi&gt;&amp;#x394;&lt;/mi&gt;&lt;mi&gt;&amp;#x3D5;&lt;/mi&gt;&lt;/mrow&gt;&lt;/mfenced&gt;&lt;mo&gt;+&lt;/mo&gt;&lt;mi&gt;x&lt;/mi&gt;&lt;mfenced&gt;&lt;mi&gt;&amp;#x3BB;&lt;/mi&gt;&lt;/mfenced&gt;&lt;/mrow&gt;&lt;/mfrac&gt;&lt;/mstyle&gt;&lt;/math&gt;&quot;,&quot;truncated&quot;:false}" id="1205" name="Google Shape;1205;p85" title="R indice r s fin d'indice ouvrir la parenthèse lambda virgule theta indice s virgule theta indice v virgule delta majuscule ϕ fermer la parenthèse égal à numérateur de la fraction B indice 1 ouvrir la parenthèse theta indice s virgule theta indice v virgule delta majuscule ϕ fermer la parenthèse x ouvrir la parenthèse lambda fermer la parenthèse au-dessus du dénominateur B indice 0 ouvrir la parenthèse theta indice s virgule theta indice v virgule delta majuscule ϕ fermer la parenthèse plus x ouvrir la parenthèse lambda fermer la parenthèse fin de la fraction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398" y="522370"/>
            <a:ext cx="3837803" cy="7012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6" name="Google Shape;1206;p8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72000" y="488650"/>
            <a:ext cx="4464875" cy="1812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7" name="Google Shape;1207;p85"/>
          <p:cNvPicPr preferRelativeResize="0"/>
          <p:nvPr/>
        </p:nvPicPr>
        <p:blipFill rotWithShape="1">
          <a:blip r:embed="rId6">
            <a:alphaModFix/>
          </a:blip>
          <a:srcRect b="0" l="0" r="0" t="4370"/>
          <a:stretch/>
        </p:blipFill>
        <p:spPr>
          <a:xfrm>
            <a:off x="5155450" y="2571750"/>
            <a:ext cx="3477825" cy="236220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08" name="Google Shape;1208;p85"/>
          <p:cNvCxnSpPr/>
          <p:nvPr/>
        </p:nvCxnSpPr>
        <p:spPr>
          <a:xfrm>
            <a:off x="5988050" y="939800"/>
            <a:ext cx="711300" cy="17463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stealth"/>
            <a:tailEnd len="med" w="med" type="stealth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cxnSp>
      <p:cxnSp>
        <p:nvCxnSpPr>
          <p:cNvPr id="1209" name="Google Shape;1209;p85"/>
          <p:cNvCxnSpPr/>
          <p:nvPr/>
        </p:nvCxnSpPr>
        <p:spPr>
          <a:xfrm>
            <a:off x="5803900" y="1117600"/>
            <a:ext cx="876300" cy="16575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stealth"/>
            <a:tailEnd len="med" w="med" type="stealth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cxnSp>
      <p:cxnSp>
        <p:nvCxnSpPr>
          <p:cNvPr id="1210" name="Google Shape;1210;p85"/>
          <p:cNvCxnSpPr/>
          <p:nvPr/>
        </p:nvCxnSpPr>
        <p:spPr>
          <a:xfrm>
            <a:off x="5645150" y="1295400"/>
            <a:ext cx="1022400" cy="15939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stealth"/>
            <a:tailEnd len="med" w="med" type="stealth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cxnSp>
      <p:sp>
        <p:nvSpPr>
          <p:cNvPr id="1211" name="Google Shape;1211;p85"/>
          <p:cNvSpPr txBox="1"/>
          <p:nvPr/>
        </p:nvSpPr>
        <p:spPr>
          <a:xfrm>
            <a:off x="5378450" y="38050"/>
            <a:ext cx="32547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900" u="sng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Directional view</a:t>
            </a:r>
            <a:endParaRPr sz="1900" u="sng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212" name="Google Shape;1212;p85"/>
          <p:cNvSpPr txBox="1"/>
          <p:nvPr/>
        </p:nvSpPr>
        <p:spPr>
          <a:xfrm>
            <a:off x="5689600" y="2300725"/>
            <a:ext cx="2943600" cy="336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900" u="sng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Spectral view</a:t>
            </a:r>
            <a:endParaRPr sz="1900" u="sng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grpSp>
        <p:nvGrpSpPr>
          <p:cNvPr id="1213" name="Google Shape;1213;p85"/>
          <p:cNvGrpSpPr/>
          <p:nvPr/>
        </p:nvGrpSpPr>
        <p:grpSpPr>
          <a:xfrm>
            <a:off x="416752" y="3657600"/>
            <a:ext cx="4246500" cy="1254275"/>
            <a:chOff x="414477" y="3746500"/>
            <a:chExt cx="4246500" cy="1254275"/>
          </a:xfrm>
        </p:grpSpPr>
        <p:sp>
          <p:nvSpPr>
            <p:cNvPr id="1214" name="Google Shape;1214;p85"/>
            <p:cNvSpPr txBox="1"/>
            <p:nvPr/>
          </p:nvSpPr>
          <p:spPr>
            <a:xfrm>
              <a:off x="414477" y="4716075"/>
              <a:ext cx="4246500" cy="284700"/>
            </a:xfrm>
            <a:prstGeom prst="rect">
              <a:avLst/>
            </a:prstGeom>
            <a:noFill/>
            <a:ln cap="flat" cmpd="sng" w="1905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34275" lIns="68575" spcFirstLastPara="1" rIns="68575" wrap="square" tIns="34275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FR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to be documented for bloom/species identification</a:t>
              </a:r>
              <a:endParaRPr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215" name="Google Shape;1215;p85"/>
            <p:cNvCxnSpPr>
              <a:stCxn id="1214" idx="0"/>
              <a:endCxn id="1216" idx="2"/>
            </p:cNvCxnSpPr>
            <p:nvPr/>
          </p:nvCxnSpPr>
          <p:spPr>
            <a:xfrm flipH="1" rot="10800000">
              <a:off x="2537727" y="4384275"/>
              <a:ext cx="378600" cy="331800"/>
            </a:xfrm>
            <a:prstGeom prst="straightConnector1">
              <a:avLst/>
            </a:prstGeom>
            <a:noFill/>
            <a:ln cap="flat" cmpd="sng" w="19050">
              <a:solidFill>
                <a:srgbClr val="FF0000"/>
              </a:solidFill>
              <a:prstDash val="solid"/>
              <a:miter lim="800000"/>
              <a:headEnd len="sm" w="sm" type="none"/>
              <a:tailEnd len="lg" w="lg" type="stealth"/>
            </a:ln>
          </p:spPr>
        </p:cxnSp>
        <p:cxnSp>
          <p:nvCxnSpPr>
            <p:cNvPr id="1217" name="Google Shape;1217;p85"/>
            <p:cNvCxnSpPr>
              <a:stCxn id="1214" idx="0"/>
              <a:endCxn id="1218" idx="4"/>
            </p:cNvCxnSpPr>
            <p:nvPr/>
          </p:nvCxnSpPr>
          <p:spPr>
            <a:xfrm rot="10800000">
              <a:off x="2404827" y="4266075"/>
              <a:ext cx="132900" cy="450000"/>
            </a:xfrm>
            <a:prstGeom prst="straightConnector1">
              <a:avLst/>
            </a:prstGeom>
            <a:noFill/>
            <a:ln cap="flat" cmpd="sng" w="19050">
              <a:solidFill>
                <a:srgbClr val="FF0000"/>
              </a:solidFill>
              <a:prstDash val="solid"/>
              <a:miter lim="800000"/>
              <a:headEnd len="sm" w="sm" type="none"/>
              <a:tailEnd len="lg" w="lg" type="stealth"/>
            </a:ln>
          </p:spPr>
        </p:cxnSp>
        <p:sp>
          <p:nvSpPr>
            <p:cNvPr id="1218" name="Google Shape;1218;p85"/>
            <p:cNvSpPr/>
            <p:nvPr/>
          </p:nvSpPr>
          <p:spPr>
            <a:xfrm>
              <a:off x="1966675" y="3746500"/>
              <a:ext cx="876300" cy="519600"/>
            </a:xfrm>
            <a:prstGeom prst="ellipse">
              <a:avLst/>
            </a:prstGeom>
            <a:noFill/>
            <a:ln cap="flat" cmpd="sng" w="1905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25" lIns="91425" spcFirstLastPara="1" rIns="91425" wrap="square" tIns="457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sp>
          <p:nvSpPr>
            <p:cNvPr id="1216" name="Google Shape;1216;p85"/>
            <p:cNvSpPr/>
            <p:nvPr/>
          </p:nvSpPr>
          <p:spPr>
            <a:xfrm>
              <a:off x="2916300" y="4121200"/>
              <a:ext cx="670200" cy="526200"/>
            </a:xfrm>
            <a:prstGeom prst="ellipse">
              <a:avLst/>
            </a:prstGeom>
            <a:noFill/>
            <a:ln cap="flat" cmpd="sng" w="1905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25" lIns="91425" spcFirstLastPara="1" rIns="91425" wrap="square" tIns="457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pic>
        <p:nvPicPr>
          <p:cNvPr descr="{&quot;mathml&quot;:&quot;&lt;math style=\&quot;font-family:stix;font-size:16px;\&quot; xmlns=\&quot;http://www.w3.org/1998/Math/MathML\&quot;&gt;&lt;mstyle mathsize=\&quot;16px\&quot;&gt;&lt;mi&gt;&amp;#x3BB;&lt;/mi&gt;&lt;mo&gt;:&lt;/mo&gt;&lt;mo&gt;&amp;#xA0;&lt;/mo&gt;&lt;mi&gt;w&lt;/mi&gt;&lt;mi&gt;a&lt;/mi&gt;&lt;mi&gt;v&lt;/mi&gt;&lt;mi&gt;e&lt;/mi&gt;&lt;mi&gt;l&lt;/mi&gt;&lt;mi&gt;e&lt;/mi&gt;&lt;mi&gt;n&lt;/mi&gt;&lt;mi&gt;g&lt;/mi&gt;&lt;mi&gt;t&lt;/mi&gt;&lt;mi&gt;h&lt;/mi&gt;&lt;mspace linebreak=\&quot;newline\&quot;/&gt;&lt;msub&gt;&lt;mi&gt;&amp;#x3B8;&lt;/mi&gt;&lt;mi&gt;s&lt;/mi&gt;&lt;/msub&gt;&lt;mo&gt;:&lt;/mo&gt;&lt;mo&gt;&amp;#xA0;&lt;/mo&gt;&lt;mi&gt;s&lt;/mi&gt;&lt;mi&gt;o&lt;/mi&gt;&lt;mi&gt;l&lt;/mi&gt;&lt;mi&gt;a&lt;/mi&gt;&lt;mi&gt;r&lt;/mi&gt;&lt;mo&gt;&amp;#xA0;&lt;/mo&gt;&lt;mi&gt;z&lt;/mi&gt;&lt;mi&gt;e&lt;/mi&gt;&lt;mi&gt;n&lt;/mi&gt;&lt;mi&gt;i&lt;/mi&gt;&lt;mi&gt;t&lt;/mi&gt;&lt;mi&gt;h&lt;/mi&gt;&lt;mo&gt;&amp;#xA0;&lt;/mo&gt;&lt;mi&gt;a&lt;/mi&gt;&lt;mi&gt;n&lt;/mi&gt;&lt;mi&gt;g&lt;/mi&gt;&lt;mi&gt;l&lt;/mi&gt;&lt;mi&gt;e&lt;/mi&gt;&lt;mspace linebreak=\&quot;newline\&quot;/&gt;&lt;msub&gt;&lt;mi&gt;&amp;#x3B8;&lt;/mi&gt;&lt;mi&gt;v&lt;/mi&gt;&lt;/msub&gt;&lt;mo&gt;:&lt;/mo&gt;&lt;mo&gt;&amp;#xA0;&lt;/mo&gt;&lt;mi&gt;v&lt;/mi&gt;&lt;mi&gt;i&lt;/mi&gt;&lt;mi&gt;e&lt;/mi&gt;&lt;mi&gt;w&lt;/mi&gt;&lt;mi&gt;i&lt;/mi&gt;&lt;mi&gt;n&lt;/mi&gt;&lt;mi&gt;g&lt;/mi&gt;&lt;mo&gt;&amp;#xA0;&lt;/mo&gt;&lt;mi&gt;z&lt;/mi&gt;&lt;mi&gt;e&lt;/mi&gt;&lt;mi&gt;n&lt;/mi&gt;&lt;mi&gt;i&lt;/mi&gt;&lt;mi&gt;t&lt;/mi&gt;&lt;mi&gt;h&lt;/mi&gt;&lt;mo&gt;&amp;#xA0;&lt;/mo&gt;&lt;mi&gt;a&lt;/mi&gt;&lt;mi&gt;n&lt;/mi&gt;&lt;mi&gt;g&lt;/mi&gt;&lt;mi&gt;l&lt;/mi&gt;&lt;mi&gt;e&lt;/mi&gt;&lt;mspace linebreak=\&quot;newline\&quot;/&gt;&lt;mi&gt;&amp;#x394;&lt;/mi&gt;&lt;mi&gt;&amp;#x3D5;&lt;/mi&gt;&lt;mo&gt;:&lt;/mo&gt;&lt;mo&gt;&amp;#xA0;&lt;/mo&gt;&lt;mi&gt;r&lt;/mi&gt;&lt;mi&gt;e&lt;/mi&gt;&lt;mi&gt;l&lt;/mi&gt;&lt;mi&gt;a&lt;/mi&gt;&lt;mi&gt;t&lt;/mi&gt;&lt;mi&gt;i&lt;/mi&gt;&lt;mi&gt;v&lt;/mi&gt;&lt;mi&gt;e&lt;/mi&gt;&lt;mo&gt;&amp;#xA0;&lt;/mo&gt;&lt;mi&gt;a&lt;/mi&gt;&lt;mi&gt;z&lt;/mi&gt;&lt;mi&gt;i&lt;/mi&gt;&lt;mi&gt;m&lt;/mi&gt;&lt;mi&gt;u&lt;/mi&gt;&lt;mi&gt;t&lt;/mi&gt;&lt;mi&gt;h&lt;/mi&gt;&lt;mo&gt;&amp;#xA0;&lt;/mo&gt;&lt;mspace linebreak=\&quot;newline\&quot;/&gt;&lt;mi&gt;x&lt;/mi&gt;&lt;mo&gt;:&lt;/mo&gt;&lt;mo&gt;=&lt;/mo&gt;&lt;mfrac&gt;&lt;msub&gt;&lt;mi&gt;b&lt;/mi&gt;&lt;mi&gt;b&lt;/mi&gt;&lt;/msub&gt;&lt;mi&gt;a&lt;/mi&gt;&lt;/mfrac&gt;&lt;/mstyle&gt;&lt;/math&gt;&quot;,&quot;truncated&quot;:false}" id="1219" name="Google Shape;1219;p85" title="lambda deux points espace w a v e l e n g t h&#10;theta indice s deux points espace s o l a r espace z e n i t h espace a n g l e&#10;theta indice v deux points espace v i e w i n g espace z e n i t h espace a n g l e&#10;delta majuscule ϕ deux points espace r e l a t i v e espace a z i m u t h espace&#10;x deux points égal à b indice b sur a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63922" y="1296922"/>
            <a:ext cx="2048256" cy="196697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20" name="Google Shape;1220;p85"/>
          <p:cNvCxnSpPr/>
          <p:nvPr/>
        </p:nvCxnSpPr>
        <p:spPr>
          <a:xfrm>
            <a:off x="184150" y="1244600"/>
            <a:ext cx="6300" cy="19494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221" name="Google Shape;1221;p85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5" name="Shape 1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Google Shape;1226;p8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227" name="Google Shape;1227;p86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FLOX data analysis</a:t>
            </a:r>
            <a:endParaRPr/>
          </a:p>
        </p:txBody>
      </p:sp>
      <p:sp>
        <p:nvSpPr>
          <p:cNvPr id="1228" name="Google Shape;1228;p86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29" name="Google Shape;1229;p8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18862" y="877499"/>
            <a:ext cx="5326832" cy="4113601"/>
          </a:xfrm>
          <a:prstGeom prst="rect">
            <a:avLst/>
          </a:prstGeom>
          <a:noFill/>
          <a:ln>
            <a:noFill/>
          </a:ln>
        </p:spPr>
      </p:pic>
      <p:sp>
        <p:nvSpPr>
          <p:cNvPr id="1230" name="Google Shape;1230;p86"/>
          <p:cNvSpPr txBox="1"/>
          <p:nvPr>
            <p:ph type="title"/>
          </p:nvPr>
        </p:nvSpPr>
        <p:spPr>
          <a:xfrm>
            <a:off x="77000" y="740300"/>
            <a:ext cx="27480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fr-FR" sz="1690">
                <a:solidFill>
                  <a:schemeClr val="dk1"/>
                </a:solidFill>
              </a:rPr>
              <a:t>F</a:t>
            </a:r>
            <a:r>
              <a:rPr lang="fr-FR" sz="1690">
                <a:solidFill>
                  <a:schemeClr val="dk1"/>
                </a:solidFill>
              </a:rPr>
              <a:t>irst comparison of FLOX, Spectral evolution and simulated data: downwelling irradiance (RadCalNet-OC)</a:t>
            </a:r>
            <a:endParaRPr sz="1690">
              <a:solidFill>
                <a:schemeClr val="dk1"/>
              </a:solidFill>
            </a:endParaRPr>
          </a:p>
        </p:txBody>
      </p:sp>
      <p:sp>
        <p:nvSpPr>
          <p:cNvPr id="1231" name="Google Shape;1231;p86"/>
          <p:cNvSpPr txBox="1"/>
          <p:nvPr/>
        </p:nvSpPr>
        <p:spPr>
          <a:xfrm>
            <a:off x="869600" y="3925250"/>
            <a:ext cx="1173900" cy="6435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Spectral evolution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1232" name="Google Shape;1232;p86"/>
          <p:cNvCxnSpPr>
            <a:stCxn id="1231" idx="3"/>
          </p:cNvCxnSpPr>
          <p:nvPr/>
        </p:nvCxnSpPr>
        <p:spPr>
          <a:xfrm flipH="1" rot="10800000">
            <a:off x="2043500" y="3659900"/>
            <a:ext cx="1310100" cy="5871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1233" name="Google Shape;1233;p86"/>
          <p:cNvSpPr txBox="1"/>
          <p:nvPr/>
        </p:nvSpPr>
        <p:spPr>
          <a:xfrm>
            <a:off x="954625" y="2948705"/>
            <a:ext cx="1198500" cy="6570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3350" lIns="93350" spcFirstLastPara="1" rIns="93350" wrap="square" tIns="9335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37">
                <a:solidFill>
                  <a:schemeClr val="dk2"/>
                </a:solidFill>
              </a:rPr>
              <a:t>FLOX full</a:t>
            </a:r>
            <a:endParaRPr sz="1837">
              <a:solidFill>
                <a:schemeClr val="dk2"/>
              </a:solidFill>
            </a:endParaRPr>
          </a:p>
        </p:txBody>
      </p:sp>
      <p:cxnSp>
        <p:nvCxnSpPr>
          <p:cNvPr id="1234" name="Google Shape;1234;p86"/>
          <p:cNvCxnSpPr>
            <a:stCxn id="1233" idx="3"/>
          </p:cNvCxnSpPr>
          <p:nvPr/>
        </p:nvCxnSpPr>
        <p:spPr>
          <a:xfrm flipH="1" rot="10800000">
            <a:off x="2153125" y="2149805"/>
            <a:ext cx="1459500" cy="1127400"/>
          </a:xfrm>
          <a:prstGeom prst="straightConnector1">
            <a:avLst/>
          </a:prstGeom>
          <a:noFill/>
          <a:ln cap="flat" cmpd="sng" w="194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sp>
        <p:nvSpPr>
          <p:cNvPr id="1235" name="Google Shape;1235;p86"/>
          <p:cNvSpPr txBox="1"/>
          <p:nvPr/>
        </p:nvSpPr>
        <p:spPr>
          <a:xfrm>
            <a:off x="7276225" y="701125"/>
            <a:ext cx="1173900" cy="6435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FR" sz="1800">
                <a:solidFill>
                  <a:schemeClr val="dk2"/>
                </a:solidFill>
              </a:rPr>
              <a:t>FLOX fluo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1236" name="Google Shape;1236;p86"/>
          <p:cNvCxnSpPr>
            <a:stCxn id="1235" idx="1"/>
          </p:cNvCxnSpPr>
          <p:nvPr/>
        </p:nvCxnSpPr>
        <p:spPr>
          <a:xfrm flipH="1">
            <a:off x="6447925" y="1022875"/>
            <a:ext cx="828300" cy="10020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0" name="Shape 1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" name="Google Shape;1241;p8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242" name="Google Shape;1242;p87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FLOX data analysis</a:t>
            </a:r>
            <a:endParaRPr/>
          </a:p>
        </p:txBody>
      </p:sp>
      <p:sp>
        <p:nvSpPr>
          <p:cNvPr id="1243" name="Google Shape;1243;p87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4" name="Google Shape;1244;p87"/>
          <p:cNvSpPr txBox="1"/>
          <p:nvPr>
            <p:ph type="title"/>
          </p:nvPr>
        </p:nvSpPr>
        <p:spPr>
          <a:xfrm>
            <a:off x="311700" y="6878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FLOX fluo – Wavelengths seem shifted ???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245" name="Google Shape;1245;p87"/>
          <p:cNvPicPr preferRelativeResize="0"/>
          <p:nvPr/>
        </p:nvPicPr>
        <p:blipFill rotWithShape="1">
          <a:blip r:embed="rId3">
            <a:alphaModFix/>
          </a:blip>
          <a:srcRect b="61359" l="0" r="0" t="0"/>
          <a:stretch/>
        </p:blipFill>
        <p:spPr>
          <a:xfrm>
            <a:off x="416900" y="1285125"/>
            <a:ext cx="8045848" cy="35562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9" name="Shape 1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" name="Google Shape;1250;p8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251" name="Google Shape;1251;p88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FLOX data analysis</a:t>
            </a:r>
            <a:endParaRPr/>
          </a:p>
        </p:txBody>
      </p:sp>
      <p:sp>
        <p:nvSpPr>
          <p:cNvPr id="1252" name="Google Shape;1252;p88"/>
          <p:cNvSpPr txBox="1"/>
          <p:nvPr>
            <p:ph idx="2" type="subTitle"/>
          </p:nvPr>
        </p:nvSpPr>
        <p:spPr>
          <a:xfrm rot="5400000">
            <a:off x="6988675" y="2598775"/>
            <a:ext cx="3895800" cy="3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3" name="Google Shape;1253;p88"/>
          <p:cNvSpPr txBox="1"/>
          <p:nvPr>
            <p:ph type="title"/>
          </p:nvPr>
        </p:nvSpPr>
        <p:spPr>
          <a:xfrm>
            <a:off x="136200" y="687825"/>
            <a:ext cx="2191200" cy="344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FLOX fluo – Wavelengths seem shifted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→ could be adjusted based on theoretical computation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254" name="Google Shape;1254;p88"/>
          <p:cNvPicPr preferRelativeResize="0"/>
          <p:nvPr/>
        </p:nvPicPr>
        <p:blipFill rotWithShape="1">
          <a:blip r:embed="rId3">
            <a:alphaModFix/>
          </a:blip>
          <a:srcRect b="0" l="0" r="0" t="38207"/>
          <a:stretch/>
        </p:blipFill>
        <p:spPr>
          <a:xfrm>
            <a:off x="2538075" y="641150"/>
            <a:ext cx="6263425" cy="44270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55" name="Google Shape;1255;p88"/>
          <p:cNvCxnSpPr/>
          <p:nvPr/>
        </p:nvCxnSpPr>
        <p:spPr>
          <a:xfrm flipH="1" rot="10800000">
            <a:off x="5314497" y="1186391"/>
            <a:ext cx="205500" cy="75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1256" name="Google Shape;1256;p88"/>
          <p:cNvCxnSpPr/>
          <p:nvPr/>
        </p:nvCxnSpPr>
        <p:spPr>
          <a:xfrm flipH="1" rot="10800000">
            <a:off x="7945046" y="3652245"/>
            <a:ext cx="205500" cy="750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0" name="Shape 1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Google Shape;1261;p8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FR"/>
              <a:t>‹#›</a:t>
            </a:fld>
            <a:endParaRPr/>
          </a:p>
        </p:txBody>
      </p:sp>
      <p:sp>
        <p:nvSpPr>
          <p:cNvPr id="1262" name="Google Shape;1262;p89"/>
          <p:cNvSpPr txBox="1"/>
          <p:nvPr>
            <p:ph type="title"/>
          </p:nvPr>
        </p:nvSpPr>
        <p:spPr>
          <a:xfrm>
            <a:off x="659625" y="200"/>
            <a:ext cx="7485000" cy="5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/>
              <a:t>FLOX data analysis</a:t>
            </a:r>
            <a:endParaRPr/>
          </a:p>
        </p:txBody>
      </p:sp>
      <p:sp>
        <p:nvSpPr>
          <p:cNvPr id="1263" name="Google Shape;1263;p89"/>
          <p:cNvSpPr txBox="1"/>
          <p:nvPr>
            <p:ph type="title"/>
          </p:nvPr>
        </p:nvSpPr>
        <p:spPr>
          <a:xfrm>
            <a:off x="118450" y="710675"/>
            <a:ext cx="8871600" cy="75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Comparison to simulation from IOPs (optical closure) method: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FR">
                <a:solidFill>
                  <a:schemeClr val="dk1"/>
                </a:solidFill>
              </a:rPr>
              <a:t>InvRrs package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264" name="Google Shape;1264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85300" y="1206575"/>
            <a:ext cx="6729900" cy="35432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agellium E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