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9"/>
  </p:notesMasterIdLst>
  <p:handoutMasterIdLst>
    <p:handoutMasterId r:id="rId30"/>
  </p:handoutMasterIdLst>
  <p:sldIdLst>
    <p:sldId id="256" r:id="rId6"/>
    <p:sldId id="259" r:id="rId7"/>
    <p:sldId id="258" r:id="rId8"/>
    <p:sldId id="260" r:id="rId9"/>
    <p:sldId id="295" r:id="rId10"/>
    <p:sldId id="292" r:id="rId11"/>
    <p:sldId id="290" r:id="rId12"/>
    <p:sldId id="269" r:id="rId13"/>
    <p:sldId id="296" r:id="rId14"/>
    <p:sldId id="261" r:id="rId15"/>
    <p:sldId id="271" r:id="rId16"/>
    <p:sldId id="262" r:id="rId17"/>
    <p:sldId id="294" r:id="rId18"/>
    <p:sldId id="274" r:id="rId19"/>
    <p:sldId id="281" r:id="rId20"/>
    <p:sldId id="283" r:id="rId21"/>
    <p:sldId id="286" r:id="rId22"/>
    <p:sldId id="288" r:id="rId23"/>
    <p:sldId id="265" r:id="rId24"/>
    <p:sldId id="268" r:id="rId25"/>
    <p:sldId id="285" r:id="rId26"/>
    <p:sldId id="284" r:id="rId27"/>
    <p:sldId id="293" r:id="rId28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7A6"/>
    <a:srgbClr val="FFCC4E"/>
    <a:srgbClr val="FFDF33"/>
    <a:srgbClr val="F1666A"/>
    <a:srgbClr val="D9D9D9"/>
    <a:srgbClr val="053249"/>
    <a:srgbClr val="003249"/>
    <a:srgbClr val="335E6F"/>
    <a:srgbClr val="006196"/>
    <a:srgbClr val="6D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035" autoAdjust="0"/>
  </p:normalViewPr>
  <p:slideViewPr>
    <p:cSldViewPr snapToGrid="0">
      <p:cViewPr varScale="1">
        <p:scale>
          <a:sx n="60" d="100"/>
          <a:sy n="60" d="100"/>
        </p:scale>
        <p:origin x="160" y="40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‹Nr.›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3/4/2026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6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4747897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Role of Species-Specific Physiology and Diurnal Phase in Interpreting SIF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85937" y="5983787"/>
            <a:ext cx="11853464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Sebastian Wieneke</a:t>
            </a:r>
            <a:r>
              <a:rPr lang="en-US" sz="1200" dirty="0">
                <a:solidFill>
                  <a:schemeClr val="bg1"/>
                </a:solidFill>
              </a:rPr>
              <a:t>, A. Bastos, G. </a:t>
            </a:r>
            <a:r>
              <a:rPr lang="en-US" sz="1200" dirty="0" err="1">
                <a:solidFill>
                  <a:schemeClr val="bg1"/>
                </a:solidFill>
              </a:rPr>
              <a:t>Duveiller</a:t>
            </a:r>
            <a:r>
              <a:rPr lang="en-US" sz="1200" dirty="0">
                <a:solidFill>
                  <a:schemeClr val="bg1"/>
                </a:solidFill>
              </a:rPr>
              <a:t>, T. </a:t>
            </a:r>
            <a:r>
              <a:rPr lang="en-US" sz="1200" dirty="0" err="1">
                <a:solidFill>
                  <a:schemeClr val="bg1"/>
                </a:solidFill>
              </a:rPr>
              <a:t>Kattenborn</a:t>
            </a:r>
            <a:r>
              <a:rPr lang="en-US" sz="1200" dirty="0">
                <a:solidFill>
                  <a:schemeClr val="bg1"/>
                </a:solidFill>
              </a:rPr>
              <a:t>, J. Pacheco-Labrador, R. Richter, C. Wirth, M. D. </a:t>
            </a:r>
            <a:r>
              <a:rPr lang="en-US" sz="1200" dirty="0" err="1">
                <a:solidFill>
                  <a:schemeClr val="bg1"/>
                </a:solidFill>
              </a:rPr>
              <a:t>Mahecha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8052929" cy="1015663"/>
          </a:xfrm>
        </p:spPr>
        <p:txBody>
          <a:bodyPr/>
          <a:lstStyle/>
          <a:p>
            <a:r>
              <a:rPr lang="en-GB" dirty="0"/>
              <a:t>Clustering into Hydrometeorological Condition Groups (HCG)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85A4A2-A64D-4E43-8655-EBF356D3A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207"/>
            <a:ext cx="12225338" cy="305633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66730B-4B9B-4C86-A1A0-6CE149FB55F3}"/>
              </a:ext>
            </a:extLst>
          </p:cNvPr>
          <p:cNvSpPr txBox="1"/>
          <p:nvPr/>
        </p:nvSpPr>
        <p:spPr>
          <a:xfrm>
            <a:off x="6902926" y="4757969"/>
            <a:ext cx="453279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3136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HCG 1 </a:t>
            </a:r>
            <a:r>
              <a:rPr lang="en-GB" sz="2200" b="1" dirty="0">
                <a:solidFill>
                  <a:srgbClr val="313695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grey sky 	&amp; wet</a:t>
            </a:r>
          </a:p>
          <a:p>
            <a:r>
              <a:rPr lang="en-GB" sz="2200" b="1" dirty="0">
                <a:solidFill>
                  <a:srgbClr val="74AD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HCG 2 </a:t>
            </a:r>
            <a:r>
              <a:rPr lang="en-GB" sz="2200" b="1" dirty="0">
                <a:solidFill>
                  <a:srgbClr val="74ADD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diffuse light 	&amp; dry soil</a:t>
            </a:r>
          </a:p>
          <a:p>
            <a:r>
              <a:rPr lang="en-GB" sz="2200" b="1" dirty="0">
                <a:solidFill>
                  <a:srgbClr val="FFCC4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HCG 3  clear sky 	&amp; wet</a:t>
            </a:r>
          </a:p>
          <a:p>
            <a:r>
              <a:rPr lang="en-GB" sz="2200" b="1" dirty="0">
                <a:solidFill>
                  <a:srgbClr val="F46D4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HCG 4  clear sky 	&amp; dry</a:t>
            </a:r>
          </a:p>
          <a:p>
            <a:r>
              <a:rPr lang="en-GB" sz="2200" b="1" dirty="0">
                <a:solidFill>
                  <a:srgbClr val="A5002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HCG 5  clear sky 	&amp; driest days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55A12673-5D49-42D6-BE87-9111B4DE415B}"/>
              </a:ext>
            </a:extLst>
          </p:cNvPr>
          <p:cNvSpPr/>
          <p:nvPr/>
        </p:nvSpPr>
        <p:spPr>
          <a:xfrm flipH="1">
            <a:off x="6500613" y="4891419"/>
            <a:ext cx="412954" cy="1170038"/>
          </a:xfrm>
          <a:prstGeom prst="rightBrace">
            <a:avLst>
              <a:gd name="adj1" fmla="val 8333"/>
              <a:gd name="adj2" fmla="val 49971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F362CD0-6DB2-4698-BBD3-5BD9E80FED90}"/>
              </a:ext>
            </a:extLst>
          </p:cNvPr>
          <p:cNvSpPr/>
          <p:nvPr/>
        </p:nvSpPr>
        <p:spPr>
          <a:xfrm>
            <a:off x="367524" y="4984956"/>
            <a:ext cx="6133089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First 3 PCA of environmental measurements as</a:t>
            </a:r>
          </a:p>
          <a:p>
            <a:pPr algn="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input for k-means clustering</a:t>
            </a:r>
          </a:p>
          <a:p>
            <a:pPr algn="r"/>
            <a:endParaRPr lang="de-DE" sz="20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Lowest quantile of HCG4 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Φ</a:t>
            </a:r>
            <a:r>
              <a:rPr lang="el-GR" sz="2400" b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𝑃𝑆𝐼𝐼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E95E3D7-4F76-4355-84A6-0536CCD04BB6}"/>
              </a:ext>
            </a:extLst>
          </p:cNvPr>
          <p:cNvCxnSpPr>
            <a:cxnSpLocks/>
          </p:cNvCxnSpPr>
          <p:nvPr/>
        </p:nvCxnSpPr>
        <p:spPr>
          <a:xfrm flipH="1">
            <a:off x="6489971" y="6294304"/>
            <a:ext cx="4129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F3654BA-4F90-4561-8A59-B2ADBCFE2FD5}"/>
              </a:ext>
            </a:extLst>
          </p:cNvPr>
          <p:cNvSpPr txBox="1"/>
          <p:nvPr/>
        </p:nvSpPr>
        <p:spPr>
          <a:xfrm>
            <a:off x="10041069" y="4560474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9809FF2-54BF-41BA-A082-B1F536DA16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2"/>
          <a:stretch/>
        </p:blipFill>
        <p:spPr>
          <a:xfrm>
            <a:off x="0" y="1523447"/>
            <a:ext cx="9193161" cy="30563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558633B-965E-4C27-921E-F3A8843761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3"/>
          <a:stretch/>
        </p:blipFill>
        <p:spPr>
          <a:xfrm>
            <a:off x="0" y="1530967"/>
            <a:ext cx="6133089" cy="305633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8E94F7-AB5B-4747-B6C3-CDA5ECA53D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4"/>
          <a:stretch/>
        </p:blipFill>
        <p:spPr>
          <a:xfrm>
            <a:off x="0" y="1533457"/>
            <a:ext cx="3156155" cy="3056335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2357041D-85E5-43A8-8207-A4A7A2154D92}"/>
              </a:ext>
            </a:extLst>
          </p:cNvPr>
          <p:cNvSpPr/>
          <p:nvPr/>
        </p:nvSpPr>
        <p:spPr>
          <a:xfrm>
            <a:off x="9558442" y="4768349"/>
            <a:ext cx="1877281" cy="1674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06095B47-D901-4822-A9DA-2E50E5D9184F}"/>
              </a:ext>
            </a:extLst>
          </p:cNvPr>
          <p:cNvSpPr/>
          <p:nvPr/>
        </p:nvSpPr>
        <p:spPr>
          <a:xfrm>
            <a:off x="7762155" y="4764589"/>
            <a:ext cx="3059392" cy="1674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34D2D-0EAA-483E-8393-1993C759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Mean </a:t>
            </a:r>
            <a:r>
              <a:rPr lang="de-DE" dirty="0" err="1"/>
              <a:t>diurnal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 (HCG5) 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ADACD73-65BF-46C4-BBB5-47F8C5799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77401"/>
          <a:stretch/>
        </p:blipFill>
        <p:spPr>
          <a:xfrm>
            <a:off x="862638" y="1504333"/>
            <a:ext cx="5070449" cy="41191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3201A88-6B50-4207-99B3-29F8A72FE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" r="76516"/>
          <a:stretch/>
        </p:blipFill>
        <p:spPr>
          <a:xfrm>
            <a:off x="5933087" y="1504333"/>
            <a:ext cx="5296591" cy="4142667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7B9A183-B3D6-4E75-822C-46F0EA2B80F6}"/>
              </a:ext>
            </a:extLst>
          </p:cNvPr>
          <p:cNvSpPr/>
          <p:nvPr/>
        </p:nvSpPr>
        <p:spPr>
          <a:xfrm>
            <a:off x="216000" y="5659320"/>
            <a:ext cx="117431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Tilia</a:t>
            </a:r>
            <a:r>
              <a:rPr lang="en-US" sz="17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cordata</a:t>
            </a:r>
            <a:r>
              <a:rPr lang="en-US" sz="17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Isohydric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Rapid stomatal closure under stress prioritizes water conservation, limits CO₂ uptake and photosynthesis.</a:t>
            </a:r>
          </a:p>
          <a:p>
            <a:r>
              <a:rPr lang="en-US" sz="1700" b="1" i="1" dirty="0">
                <a:latin typeface="Calibri" panose="020F0502020204030204" pitchFamily="34" charset="0"/>
                <a:cs typeface="Calibri" panose="020F0502020204030204" pitchFamily="34" charset="0"/>
              </a:rPr>
              <a:t>Fagus sylvatica 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7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Anisohydric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Maintains open stomata longer, sustaining photosynthesis at the cost of higher hydraulic risk.</a:t>
            </a:r>
            <a:endParaRPr lang="en-US" sz="17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1A076DA6-DBDB-461F-9F97-6A21F76AA57B}"/>
              </a:ext>
            </a:extLst>
          </p:cNvPr>
          <p:cNvSpPr/>
          <p:nvPr/>
        </p:nvSpPr>
        <p:spPr>
          <a:xfrm>
            <a:off x="3992729" y="977298"/>
            <a:ext cx="423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A5002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HCG 5  clear sky &amp; driest days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8367561" cy="553998"/>
          </a:xfrm>
        </p:spPr>
        <p:txBody>
          <a:bodyPr/>
          <a:lstStyle/>
          <a:p>
            <a:r>
              <a:rPr lang="de-DE" dirty="0"/>
              <a:t>Diurnal </a:t>
            </a:r>
            <a:r>
              <a:rPr lang="el-GR" dirty="0"/>
              <a:t>Φ</a:t>
            </a:r>
            <a:r>
              <a:rPr lang="en-US" baseline="-25000" dirty="0"/>
              <a:t>F687</a:t>
            </a:r>
            <a:r>
              <a:rPr lang="de-DE" dirty="0"/>
              <a:t> </a:t>
            </a:r>
            <a:r>
              <a:rPr lang="en-US" dirty="0"/>
              <a:t>relationship with </a:t>
            </a:r>
            <a:r>
              <a:rPr lang="el-GR" dirty="0"/>
              <a:t>Φ</a:t>
            </a:r>
            <a:r>
              <a:rPr lang="en-US" baseline="-25000" dirty="0"/>
              <a:t>PSII </a:t>
            </a: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EA2C142-6B1B-4850-98E9-995E31F66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17" y="1191208"/>
            <a:ext cx="5040489" cy="36560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668683-B294-42AD-BB02-97E1E0400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8" r="50048" b="33620"/>
          <a:stretch/>
        </p:blipFill>
        <p:spPr>
          <a:xfrm>
            <a:off x="215999" y="1073220"/>
            <a:ext cx="5906955" cy="515251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3501D6D-881A-4F42-ACB5-6AC31628B02D}"/>
              </a:ext>
            </a:extLst>
          </p:cNvPr>
          <p:cNvSpPr txBox="1"/>
          <p:nvPr/>
        </p:nvSpPr>
        <p:spPr>
          <a:xfrm>
            <a:off x="216000" y="6225736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AE22B9A-F6F2-472D-AB3A-3E70EC069213}"/>
              </a:ext>
            </a:extLst>
          </p:cNvPr>
          <p:cNvSpPr txBox="1"/>
          <p:nvPr/>
        </p:nvSpPr>
        <p:spPr>
          <a:xfrm>
            <a:off x="7193872" y="5148518"/>
            <a:ext cx="44051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13695"/>
                </a:solidFill>
              </a:rPr>
              <a:t>HCG 1 </a:t>
            </a:r>
            <a:r>
              <a:rPr lang="en-GB" sz="1600" b="1" dirty="0">
                <a:solidFill>
                  <a:srgbClr val="313695"/>
                </a:solidFill>
                <a:sym typeface="Wingdings" panose="05000000000000000000" pitchFamily="2" charset="2"/>
              </a:rPr>
              <a:t> grey sky &amp; wet</a:t>
            </a:r>
          </a:p>
          <a:p>
            <a:r>
              <a:rPr lang="en-GB" sz="1600" b="1" dirty="0">
                <a:solidFill>
                  <a:srgbClr val="74ADD1"/>
                </a:solidFill>
              </a:rPr>
              <a:t>HCG 2 </a:t>
            </a:r>
            <a:r>
              <a:rPr lang="en-GB" sz="1600" b="1" dirty="0">
                <a:solidFill>
                  <a:srgbClr val="74ADD1"/>
                </a:solidFill>
                <a:sym typeface="Wingdings" panose="05000000000000000000" pitchFamily="2" charset="2"/>
              </a:rPr>
              <a:t> diffuse light &amp; dry soil</a:t>
            </a:r>
          </a:p>
          <a:p>
            <a:r>
              <a:rPr lang="en-GB" sz="1600" b="1" dirty="0">
                <a:solidFill>
                  <a:srgbClr val="FFCC4E"/>
                </a:solidFill>
                <a:sym typeface="Wingdings" panose="05000000000000000000" pitchFamily="2" charset="2"/>
              </a:rPr>
              <a:t>HCG 3  clear sky &amp; wet</a:t>
            </a:r>
          </a:p>
          <a:p>
            <a:r>
              <a:rPr lang="en-GB" sz="1600" b="1" dirty="0">
                <a:solidFill>
                  <a:srgbClr val="F46D43"/>
                </a:solidFill>
                <a:sym typeface="Wingdings" panose="05000000000000000000" pitchFamily="2" charset="2"/>
              </a:rPr>
              <a:t>HCG 4  clear sky &amp; dry</a:t>
            </a:r>
          </a:p>
          <a:p>
            <a:r>
              <a:rPr lang="en-GB" sz="1600" b="1" dirty="0">
                <a:solidFill>
                  <a:srgbClr val="A50026"/>
                </a:solidFill>
                <a:sym typeface="Wingdings" panose="05000000000000000000" pitchFamily="2" charset="2"/>
              </a:rPr>
              <a:t>HCG 5  clear sky &amp; driest days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7970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8367561" cy="553998"/>
          </a:xfrm>
        </p:spPr>
        <p:txBody>
          <a:bodyPr/>
          <a:lstStyle/>
          <a:p>
            <a:r>
              <a:rPr lang="de-DE" dirty="0"/>
              <a:t>Diurnal </a:t>
            </a:r>
            <a:r>
              <a:rPr lang="el-GR" dirty="0"/>
              <a:t>Φ</a:t>
            </a:r>
            <a:r>
              <a:rPr lang="en-US" baseline="-25000" dirty="0"/>
              <a:t>F687</a:t>
            </a:r>
            <a:r>
              <a:rPr lang="de-DE" dirty="0"/>
              <a:t> </a:t>
            </a:r>
            <a:r>
              <a:rPr lang="en-US" dirty="0"/>
              <a:t>relationship with </a:t>
            </a:r>
            <a:r>
              <a:rPr lang="el-GR" dirty="0"/>
              <a:t>Φ</a:t>
            </a:r>
            <a:r>
              <a:rPr lang="en-US" baseline="-25000" dirty="0"/>
              <a:t>PSII </a:t>
            </a: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EA2C142-6B1B-4850-98E9-995E31F66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17" y="1191208"/>
            <a:ext cx="5040489" cy="365609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3501D6D-881A-4F42-ACB5-6AC31628B02D}"/>
              </a:ext>
            </a:extLst>
          </p:cNvPr>
          <p:cNvSpPr txBox="1"/>
          <p:nvPr/>
        </p:nvSpPr>
        <p:spPr>
          <a:xfrm>
            <a:off x="216000" y="6225736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2F5768-BEE3-4173-B864-599FB2E36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8" t="31828" b="33620"/>
          <a:stretch/>
        </p:blipFill>
        <p:spPr>
          <a:xfrm>
            <a:off x="245494" y="1073219"/>
            <a:ext cx="5906954" cy="515251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D9CEA36-5A56-4BA9-8021-02CC5D91DDAB}"/>
              </a:ext>
            </a:extLst>
          </p:cNvPr>
          <p:cNvSpPr txBox="1"/>
          <p:nvPr/>
        </p:nvSpPr>
        <p:spPr>
          <a:xfrm>
            <a:off x="7193872" y="5148518"/>
            <a:ext cx="44051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13695"/>
                </a:solidFill>
              </a:rPr>
              <a:t>HCG 1 </a:t>
            </a:r>
            <a:r>
              <a:rPr lang="en-GB" sz="1600" b="1" dirty="0">
                <a:solidFill>
                  <a:srgbClr val="313695"/>
                </a:solidFill>
                <a:sym typeface="Wingdings" panose="05000000000000000000" pitchFamily="2" charset="2"/>
              </a:rPr>
              <a:t> grey sky &amp; wet</a:t>
            </a:r>
          </a:p>
          <a:p>
            <a:r>
              <a:rPr lang="en-GB" sz="1600" b="1" dirty="0">
                <a:solidFill>
                  <a:srgbClr val="74ADD1"/>
                </a:solidFill>
              </a:rPr>
              <a:t>HCG 2 </a:t>
            </a:r>
            <a:r>
              <a:rPr lang="en-GB" sz="1600" b="1" dirty="0">
                <a:solidFill>
                  <a:srgbClr val="74ADD1"/>
                </a:solidFill>
                <a:sym typeface="Wingdings" panose="05000000000000000000" pitchFamily="2" charset="2"/>
              </a:rPr>
              <a:t> diffuse light &amp; dry soil</a:t>
            </a:r>
          </a:p>
          <a:p>
            <a:r>
              <a:rPr lang="en-GB" sz="1600" b="1" dirty="0">
                <a:solidFill>
                  <a:srgbClr val="FFCC4E"/>
                </a:solidFill>
                <a:sym typeface="Wingdings" panose="05000000000000000000" pitchFamily="2" charset="2"/>
              </a:rPr>
              <a:t>HCG 3  clear sky &amp; wet</a:t>
            </a:r>
          </a:p>
          <a:p>
            <a:r>
              <a:rPr lang="en-GB" sz="1600" b="1" dirty="0">
                <a:solidFill>
                  <a:srgbClr val="F46D43"/>
                </a:solidFill>
                <a:sym typeface="Wingdings" panose="05000000000000000000" pitchFamily="2" charset="2"/>
              </a:rPr>
              <a:t>HCG 4  clear sky &amp; dry</a:t>
            </a:r>
          </a:p>
          <a:p>
            <a:r>
              <a:rPr lang="en-GB" sz="1600" b="1" dirty="0">
                <a:solidFill>
                  <a:srgbClr val="A50026"/>
                </a:solidFill>
                <a:sym typeface="Wingdings" panose="05000000000000000000" pitchFamily="2" charset="2"/>
              </a:rPr>
              <a:t>HCG 5  clear sky &amp; driest days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3736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4E280327-3E81-4FA1-9972-A560FA50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8367561" cy="1015663"/>
          </a:xfrm>
        </p:spPr>
        <p:txBody>
          <a:bodyPr/>
          <a:lstStyle/>
          <a:p>
            <a:r>
              <a:rPr lang="en-US" dirty="0"/>
              <a:t>Impact of observation time on </a:t>
            </a:r>
            <a:r>
              <a:rPr lang="de-DE" dirty="0" err="1"/>
              <a:t>seasonal</a:t>
            </a:r>
            <a:br>
              <a:rPr lang="de-DE" dirty="0"/>
            </a:br>
            <a:r>
              <a:rPr lang="de-DE" dirty="0"/>
              <a:t> </a:t>
            </a:r>
            <a:r>
              <a:rPr lang="el-GR" dirty="0"/>
              <a:t>Φ</a:t>
            </a:r>
            <a:r>
              <a:rPr lang="en-US" baseline="-25000" dirty="0"/>
              <a:t>F687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el-GR" dirty="0"/>
              <a:t>Φ</a:t>
            </a:r>
            <a:r>
              <a:rPr lang="en-US" baseline="-25000" dirty="0"/>
              <a:t>PSII</a:t>
            </a:r>
            <a:r>
              <a:rPr lang="en-US" dirty="0"/>
              <a:t> relationship</a:t>
            </a:r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A9FEE39-9510-4A64-AC3D-81773B3781AB}"/>
              </a:ext>
            </a:extLst>
          </p:cNvPr>
          <p:cNvSpPr txBox="1"/>
          <p:nvPr/>
        </p:nvSpPr>
        <p:spPr>
          <a:xfrm>
            <a:off x="216000" y="6225736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A8CAB6B-8E13-4BD2-ABAF-05D55D369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040" y="1044326"/>
            <a:ext cx="6395258" cy="282269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C560064-FA71-4BCE-926F-DD208B23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 b="49497"/>
          <a:stretch/>
        </p:blipFill>
        <p:spPr>
          <a:xfrm>
            <a:off x="2915040" y="3574027"/>
            <a:ext cx="6386589" cy="26694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D1C7995-AEB0-4A8F-942F-AD20BD2FF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6" b="25112"/>
          <a:stretch/>
        </p:blipFill>
        <p:spPr>
          <a:xfrm>
            <a:off x="2915039" y="3699288"/>
            <a:ext cx="6386589" cy="253672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111B655-65B5-4584-888C-48099481A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8" b="870"/>
          <a:stretch/>
        </p:blipFill>
        <p:spPr>
          <a:xfrm>
            <a:off x="2916202" y="3679624"/>
            <a:ext cx="6386589" cy="25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6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FBD7E-315C-45F7-AE2E-679828A6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Outlook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676035-FFE6-4F96-B05A-BC66AD02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127142"/>
            <a:ext cx="11764800" cy="5328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vs. far-red SIF: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F₆₈₇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in our experiment a stronger predictor of 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F₇₆₀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had weaker physiological coupling.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 dynamics: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Diurnal 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relationships are non-monotonic and species-specific.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sensing implications: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Single overpasses often capture dynamic transitions, yielding poor </a:t>
            </a:r>
            <a:r>
              <a:rPr lang="el-G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28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predictions. Spatial averaging across functionally diverse vegetation might masks physiological signals.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solution – Sensor integration: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Geostationary platforms (diurnal context), high-resolution sensors (functional diversity), and FLEX (full-spectrum SIF), to close temporal-spatial gaps.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9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-185937" y="5031485"/>
            <a:ext cx="12225338" cy="76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 for your attention</a:t>
            </a:r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FCD1130F-2145-48D2-AEE7-25D65C0F0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37" y="5983787"/>
            <a:ext cx="11853464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Sebastian Wieneke</a:t>
            </a:r>
            <a:r>
              <a:rPr lang="en-US" sz="1200" dirty="0">
                <a:solidFill>
                  <a:schemeClr val="bg1"/>
                </a:solidFill>
              </a:rPr>
              <a:t>, A. Bastos, G. </a:t>
            </a:r>
            <a:r>
              <a:rPr lang="en-US" sz="1200" dirty="0" err="1">
                <a:solidFill>
                  <a:schemeClr val="bg1"/>
                </a:solidFill>
              </a:rPr>
              <a:t>Duveiller</a:t>
            </a:r>
            <a:r>
              <a:rPr lang="en-US" sz="1200" dirty="0">
                <a:solidFill>
                  <a:schemeClr val="bg1"/>
                </a:solidFill>
              </a:rPr>
              <a:t>, T. </a:t>
            </a:r>
            <a:r>
              <a:rPr lang="en-US" sz="1200" dirty="0" err="1">
                <a:solidFill>
                  <a:schemeClr val="bg1"/>
                </a:solidFill>
              </a:rPr>
              <a:t>Kattenborn</a:t>
            </a:r>
            <a:r>
              <a:rPr lang="en-US" sz="1200" dirty="0">
                <a:solidFill>
                  <a:schemeClr val="bg1"/>
                </a:solidFill>
              </a:rPr>
              <a:t>, J. Pacheco-Labrador, R. Richter, C. Wirth, M. D. </a:t>
            </a:r>
            <a:r>
              <a:rPr lang="en-US" sz="1200" dirty="0" err="1">
                <a:solidFill>
                  <a:schemeClr val="bg1"/>
                </a:solidFill>
              </a:rPr>
              <a:t>Mahecha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070B8-663B-41C7-A870-B27DFA44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/>
              <a:t>Reabsorption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104550-414D-47C5-8790-738EE3AB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724531"/>
            <a:ext cx="6623724" cy="43720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E6AADCD-DFF5-4317-90DC-548D518A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383" y="1954366"/>
            <a:ext cx="4818955" cy="41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33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070B8-663B-41C7-A870-B27DFA44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far-red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AFF177-0ED8-46E2-8032-A140A88C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724531"/>
            <a:ext cx="6999332" cy="43720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1032EA-93D9-4A9C-9C06-B98A376BE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382" y="1954366"/>
            <a:ext cx="4818955" cy="41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6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070B8-663B-41C7-A870-B27DFA44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/>
              <a:t>Reabsorption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red</a:t>
            </a:r>
            <a:r>
              <a:rPr lang="de-DE" dirty="0"/>
              <a:t> </a:t>
            </a:r>
            <a:r>
              <a:rPr lang="de-DE" dirty="0" err="1"/>
              <a:t>fluorescence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6">
                <a:extLst>
                  <a:ext uri="{FF2B5EF4-FFF2-40B4-BE49-F238E27FC236}">
                    <a16:creationId xmlns:a16="http://schemas.microsoft.com/office/drawing/2014/main" id="{CF93CE1D-217A-42CC-9EB3-34AA6F8EA25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227243" y="2790950"/>
                <a:ext cx="5243589" cy="359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Escape probability (f</a:t>
                </a:r>
                <a:r>
                  <a:rPr lang="en-US" sz="2000" b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esc,687</a:t>
                </a:r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calculation tested:</a:t>
                </a:r>
                <a:endParaRPr lang="de-DE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𝑁𝐷𝑉𝐼</m:t>
                        </m:r>
                      </m:sub>
                    </m:sSub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𝑟𝑒𝑑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𝑁𝐷𝑉𝐼</m:t>
                            </m:r>
                          </m:e>
                          <m:sup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(Liu et al., 2020) 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𝑁𝐼𝑅𝑣</m:t>
                        </m:r>
                      </m:sub>
                    </m:sSub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𝑡𝑜𝑡𝑎𝑙</m:t>
                                </m:r>
                              </m:sub>
                            </m:s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𝑁𝐼𝑅𝑣</m:t>
                                </m:r>
                              </m:e>
                              <m:sup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𝑓𝐴𝑃𝐴𝑅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𝑐h𝑙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∙2.57+0.001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(Wieneke et al., 2024) 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𝐿𝐶𝐶</m:t>
                        </m:r>
                      </m:sub>
                    </m:sSub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687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𝑁𝐼𝑅𝑣</m:t>
                        </m:r>
                      </m:num>
                      <m:den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12.66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𝐿𝐶𝐶</m:t>
                            </m:r>
                          </m:e>
                          <m:sup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−0.24</m:t>
                            </m:r>
                          </m:sup>
                        </m:sSup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760</m:t>
                            </m:r>
                          </m:sub>
                        </m:s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(Wu et al., 2024) </a:t>
                </a:r>
              </a:p>
              <a:p>
                <a:endParaRPr lang="en-US" sz="16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Inhaltsplatzhalter 6">
                <a:extLst>
                  <a:ext uri="{FF2B5EF4-FFF2-40B4-BE49-F238E27FC236}">
                    <a16:creationId xmlns:a16="http://schemas.microsoft.com/office/drawing/2014/main" id="{CF93CE1D-217A-42CC-9EB3-34AA6F8EA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7243" y="2790950"/>
                <a:ext cx="5243589" cy="3598605"/>
              </a:xfrm>
              <a:prstGeom prst="rect">
                <a:avLst/>
              </a:prstGeom>
              <a:blipFill>
                <a:blip r:embed="rId2"/>
                <a:stretch>
                  <a:fillRect l="-1279" b="-18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24104550-414D-47C5-8790-738EE3ABC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36" y="1748727"/>
            <a:ext cx="7030907" cy="46408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7A354CF-714E-47A2-B544-CA563DD91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357" y="1019952"/>
            <a:ext cx="1719443" cy="8046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F2C1A4A-348A-45DF-8321-5E4C91540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669" y="1953753"/>
            <a:ext cx="3650901" cy="7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6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</a:t>
            </a:r>
            <a:r>
              <a:rPr lang="de-DE" dirty="0" err="1"/>
              <a:t>Challenges</a:t>
            </a:r>
            <a:r>
              <a:rPr lang="de-DE" dirty="0"/>
              <a:t> in SIF Retrieval &amp; Interpretation</a:t>
            </a:r>
            <a:endParaRPr lang="en-GB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C922C100-42C1-4643-B8F1-C85A5EBB3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337" y="1052052"/>
            <a:ext cx="7870690" cy="530502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Signal Uncertainty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Instrument/measurement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Retrieval uncertainty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Vegetation Structure Effects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Scattering &amp; reabsorption artifacts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Shadow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3D canopy complexity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Scaling Complexity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From satellite (or canopy) → photosystem (spatial/temporal mismatch)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Complex SIF–Photosynthesis Relationship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Non-monotonic 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Context-dependent interpretations (diurnal &amp; seasonal dynamics)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0BF416-1A0E-49DB-BE03-21C0C8740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r="9767"/>
          <a:stretch/>
        </p:blipFill>
        <p:spPr>
          <a:xfrm>
            <a:off x="154299" y="1052052"/>
            <a:ext cx="3776738" cy="507344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49D560F-EBB6-40A0-830C-AB5D64DF1F45}"/>
              </a:ext>
            </a:extLst>
          </p:cNvPr>
          <p:cNvSpPr/>
          <p:nvPr/>
        </p:nvSpPr>
        <p:spPr>
          <a:xfrm>
            <a:off x="0" y="6110851"/>
            <a:ext cx="39310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 Source: Pat Rawlings, Keck Institute for Space </a:t>
            </a:r>
            <a:r>
              <a:rPr lang="en-GB" sz="1000" dirty="0" err="1"/>
              <a:t>Studie</a:t>
            </a:r>
            <a:endParaRPr lang="en-GB" sz="1000" dirty="0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50CD9005-B52B-41CC-93A6-0678E441E1CB}"/>
              </a:ext>
            </a:extLst>
          </p:cNvPr>
          <p:cNvSpPr txBox="1">
            <a:spLocks/>
          </p:cNvSpPr>
          <p:nvPr/>
        </p:nvSpPr>
        <p:spPr bwMode="auto">
          <a:xfrm>
            <a:off x="4085337" y="1052052"/>
            <a:ext cx="7870690" cy="53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400" b="1" kern="0" dirty="0"/>
              <a:t>Signal Uncertainty</a:t>
            </a:r>
            <a:endParaRPr lang="en-US" sz="24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Instrument/measurement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Retrieval uncertainty</a:t>
            </a:r>
          </a:p>
          <a:p>
            <a:r>
              <a:rPr lang="en-US" sz="2400" b="1" kern="0" dirty="0"/>
              <a:t>Vegetation Structure Effects</a:t>
            </a:r>
            <a:endParaRPr lang="en-US" sz="24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Scattering &amp; reabsorption artifacts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Shadow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3D canopy complexity</a:t>
            </a:r>
          </a:p>
          <a:p>
            <a:r>
              <a:rPr lang="en-US" sz="2400" b="1" kern="0" dirty="0"/>
              <a:t>Scaling Complexity</a:t>
            </a:r>
            <a:endParaRPr lang="en-US" sz="24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From satellite (or canopy) → photosystem (spatial/temporal mismatch)</a:t>
            </a:r>
          </a:p>
          <a:p>
            <a:r>
              <a:rPr lang="en-US" sz="2400" b="1" kern="0" dirty="0">
                <a:solidFill>
                  <a:schemeClr val="tx1"/>
                </a:solidFill>
              </a:rPr>
              <a:t>Complex SIF–Photosynthesis Relationship</a:t>
            </a:r>
            <a:endParaRPr lang="en-US" kern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Non-monotonic 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Context-dependent interpretations (diurnal &amp; seasonal dynamics)</a:t>
            </a:r>
          </a:p>
        </p:txBody>
      </p:sp>
    </p:spTree>
    <p:extLst>
      <p:ext uri="{BB962C8B-B14F-4D97-AF65-F5344CB8AC3E}">
        <p14:creationId xmlns:p14="http://schemas.microsoft.com/office/powerpoint/2010/main" val="35627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CC40A36-68DE-40F6-82BF-C3AA1C25F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1012723"/>
            <a:ext cx="11793338" cy="5476567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Reabsorption effects on </a:t>
            </a:r>
            <a:r>
              <a:rPr lang="en-U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b="1" baseline="-25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en-US" sz="2400" b="1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-red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7405408-6E4B-4397-9A3D-B3A63C1D22A7}"/>
                  </a:ext>
                </a:extLst>
              </p:cNvPr>
              <p:cNvSpPr/>
              <p:nvPr/>
            </p:nvSpPr>
            <p:spPr>
              <a:xfrm>
                <a:off x="7325034" y="2280580"/>
                <a:ext cx="5289753" cy="33804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Correction methods used:</a:t>
                </a: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,760,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𝑁𝐼𝑅𝑣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𝑁𝐼𝑅𝑣</m:t>
                        </m:r>
                      </m:num>
                      <m:den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(Zeng et al., 2019) </a:t>
                </a:r>
              </a:p>
              <a:p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,760,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𝐹𝐶𝑉𝐼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</m:sub>
                        </m:s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𝑉𝐼𝑆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(Yang  et al., 2020) </a:t>
                </a:r>
              </a:p>
              <a:p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,760,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𝑀𝑆𝐶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𝑁𝐼𝑅𝑣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  <m:r>
                      <a:rPr lang="de-DE" sz="16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𝑆𝐼𝐹𝑑𝑜𝑤𝑛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de-DE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𝑁𝐼𝑅𝑣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𝑓𝐴𝑃𝐴𝑅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𝑐h𝑙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(Qi  et al., 2025) </a:t>
                </a:r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7405408-6E4B-4397-9A3D-B3A63C1D2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034" y="2280580"/>
                <a:ext cx="5289753" cy="3380477"/>
              </a:xfrm>
              <a:prstGeom prst="rect">
                <a:avLst/>
              </a:prstGeom>
              <a:blipFill>
                <a:blip r:embed="rId2"/>
                <a:stretch>
                  <a:fillRect l="-1269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el 1">
            <a:extLst>
              <a:ext uri="{FF2B5EF4-FFF2-40B4-BE49-F238E27FC236}">
                <a16:creationId xmlns:a16="http://schemas.microsoft.com/office/drawing/2014/main" id="{E6B2284F-2D06-4A90-B81F-A2D87069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escape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en-US" dirty="0"/>
              <a:t> (</a:t>
            </a:r>
            <a:r>
              <a:rPr lang="en-US" dirty="0" err="1"/>
              <a:t>f</a:t>
            </a:r>
            <a:r>
              <a:rPr lang="en-US" baseline="-25000" dirty="0" err="1"/>
              <a:t>esc,λ</a:t>
            </a:r>
            <a:r>
              <a:rPr lang="en-US" dirty="0"/>
              <a:t>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A185D77-DEB7-46D8-BDF2-5E1316023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36" y="1748728"/>
            <a:ext cx="7429606" cy="46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35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7405408-6E4B-4397-9A3D-B3A63C1D22A7}"/>
                  </a:ext>
                </a:extLst>
              </p:cNvPr>
              <p:cNvSpPr/>
              <p:nvPr/>
            </p:nvSpPr>
            <p:spPr>
              <a:xfrm>
                <a:off x="6112669" y="1738761"/>
                <a:ext cx="6112669" cy="3667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Escape probability (f</a:t>
                </a:r>
                <a:r>
                  <a:rPr lang="en-US" sz="2000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esc,760</a:t>
                </a: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calculation tested:</a:t>
                </a:r>
                <a:endParaRPr lang="de-DE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,760,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𝑁𝐼𝑅𝑣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𝑁𝐼𝑅𝑣</m:t>
                        </m:r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(Zeng et al., 2019) </a:t>
                </a:r>
              </a:p>
              <a:p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𝑒𝑠𝑐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,760,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𝐹𝐶𝑉𝐼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𝑁𝐼𝑅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𝑉𝐼𝑆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𝑓𝐴𝑃𝐴𝑅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𝑐h𝑙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(Yang  et al., 2020) </a:t>
                </a:r>
              </a:p>
              <a:p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𝑒𝑠𝑐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,760,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𝑀𝑆𝐶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𝑁𝐼𝑅𝑣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𝑓𝐴𝑃𝐴𝑅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𝑐h𝑙</m:t>
                              </m:r>
                            </m:sub>
                          </m:sSub>
                        </m:den>
                      </m:f>
                      <m:r>
                        <a:rPr lang="de-DE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𝑆𝐼𝐹𝑑𝑜𝑤𝑛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𝑁𝐼𝑅𝑣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𝑓𝐴𝑃𝐴𝑅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𝑐h𝑙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(Qi  et al., 2025) </a:t>
                </a:r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7405408-6E4B-4397-9A3D-B3A63C1D2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669" y="1738761"/>
                <a:ext cx="6112669" cy="3667351"/>
              </a:xfrm>
              <a:prstGeom prst="rect">
                <a:avLst/>
              </a:prstGeom>
              <a:blipFill>
                <a:blip r:embed="rId2"/>
                <a:stretch>
                  <a:fillRect l="-1098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el 1">
            <a:extLst>
              <a:ext uri="{FF2B5EF4-FFF2-40B4-BE49-F238E27FC236}">
                <a16:creationId xmlns:a16="http://schemas.microsoft.com/office/drawing/2014/main" id="{E6B2284F-2D06-4A90-B81F-A2D87069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escape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en-US" dirty="0"/>
              <a:t> (</a:t>
            </a:r>
            <a:r>
              <a:rPr lang="en-US" dirty="0" err="1"/>
              <a:t>f</a:t>
            </a:r>
            <a:r>
              <a:rPr lang="en-US" baseline="-25000" dirty="0" err="1"/>
              <a:t>esc,λ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6">
                <a:extLst>
                  <a:ext uri="{FF2B5EF4-FFF2-40B4-BE49-F238E27FC236}">
                    <a16:creationId xmlns:a16="http://schemas.microsoft.com/office/drawing/2014/main" id="{7C1AFB04-E4E9-4470-A83F-116E9A75261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16000" y="1738761"/>
                <a:ext cx="5896669" cy="359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Escape probability (f</a:t>
                </a:r>
                <a:r>
                  <a:rPr lang="en-US" sz="2000" b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esc,687</a:t>
                </a:r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calculation tested:</a:t>
                </a:r>
                <a:endParaRPr lang="de-DE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𝑁𝐷𝑉𝐼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𝑟𝑒𝑑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𝑁𝐷𝑉𝐼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(Liu et al., 2020) 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𝑁𝐼𝑅𝑣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𝑡𝑜𝑡𝑎𝑙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𝑁𝐼𝑅𝑣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𝑓𝐴𝑃𝐴𝑅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𝑐h𝑙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∙2.57+0.001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(Wieneke et al., 2024) 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𝑒𝑠𝑐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,687,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𝐿𝐶𝐶</m:t>
                          </m:r>
                        </m:sub>
                      </m:sSub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687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𝑁𝐼𝑅𝑣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12.66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𝐿𝐶𝐶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−0.24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𝑓𝐴𝑃𝐴𝑅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𝑐h𝑙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760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(Wu et al., 2024) </a:t>
                </a:r>
              </a:p>
              <a:p>
                <a:endParaRPr lang="en-US" sz="16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Inhaltsplatzhalter 6">
                <a:extLst>
                  <a:ext uri="{FF2B5EF4-FFF2-40B4-BE49-F238E27FC236}">
                    <a16:creationId xmlns:a16="http://schemas.microsoft.com/office/drawing/2014/main" id="{7C1AFB04-E4E9-4470-A83F-116E9A752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00" y="1738761"/>
                <a:ext cx="5896669" cy="3598605"/>
              </a:xfrm>
              <a:prstGeom prst="rect">
                <a:avLst/>
              </a:prstGeom>
              <a:blipFill>
                <a:blip r:embed="rId3"/>
                <a:stretch>
                  <a:fillRect l="-10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732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34D2D-0EAA-483E-8393-1993C759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Mean </a:t>
            </a:r>
            <a:r>
              <a:rPr lang="de-DE" dirty="0" err="1"/>
              <a:t>diurnal</a:t>
            </a:r>
            <a:r>
              <a:rPr lang="de-DE" dirty="0"/>
              <a:t> </a:t>
            </a:r>
            <a:r>
              <a:rPr lang="de-DE" dirty="0" err="1"/>
              <a:t>cycles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2861E7-0494-40D1-B9C2-4BA639FB6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081"/>
            <a:ext cx="12225338" cy="48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85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E292C-9113-4E51-84C5-6CB8A34A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50F03B-B94A-4776-B436-C8189E961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1"/>
          <a:stretch/>
        </p:blipFill>
        <p:spPr>
          <a:xfrm>
            <a:off x="2585884" y="1096296"/>
            <a:ext cx="6265382" cy="53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8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Complex</a:t>
            </a:r>
            <a:r>
              <a:rPr lang="de-DE" dirty="0"/>
              <a:t> SIF–</a:t>
            </a:r>
            <a:r>
              <a:rPr lang="de-DE" dirty="0" err="1"/>
              <a:t>Photosynthesis</a:t>
            </a:r>
            <a:r>
              <a:rPr lang="de-DE" dirty="0"/>
              <a:t> </a:t>
            </a:r>
            <a:r>
              <a:rPr lang="de-DE" dirty="0" err="1"/>
              <a:t>Relationship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13">
                <a:extLst>
                  <a:ext uri="{FF2B5EF4-FFF2-40B4-BE49-F238E27FC236}">
                    <a16:creationId xmlns:a16="http://schemas.microsoft.com/office/drawing/2014/main" id="{C0999B8F-2C8D-4FB4-8135-877871E6A744}"/>
                  </a:ext>
                </a:extLst>
              </p:cNvPr>
              <p:cNvSpPr/>
              <p:nvPr/>
            </p:nvSpPr>
            <p:spPr>
              <a:xfrm>
                <a:off x="7360582" y="5373948"/>
                <a:ext cx="4855845" cy="118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60000"/>
                <a:r>
                  <a:rPr lang="en-US" sz="1400" dirty="0"/>
                  <a:t>APAR 	= absorbed photosynthetic active radiation</a:t>
                </a:r>
              </a:p>
              <a:p>
                <a:pPr algn="just" defTabSz="360000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1400" dirty="0"/>
                  <a:t>      	= fluorescence yield</a:t>
                </a:r>
              </a:p>
              <a:p>
                <a:pPr algn="just" defTabSz="360000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en-US" sz="1400" dirty="0"/>
                  <a:t> 	= photochemical yield </a:t>
                </a:r>
              </a:p>
              <a:p>
                <a:pPr algn="just" defTabSz="360000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𝑁𝑃𝑄</m:t>
                        </m:r>
                      </m:sub>
                    </m:sSub>
                  </m:oMath>
                </a14:m>
                <a:r>
                  <a:rPr lang="en-US" sz="1400" dirty="0"/>
                  <a:t> 	= non-photochemical yield</a:t>
                </a:r>
              </a:p>
              <a:p>
                <a:pPr algn="just" defTabSz="360000"/>
                <a:endParaRPr lang="en-US" sz="1400" dirty="0"/>
              </a:p>
            </p:txBody>
          </p:sp>
        </mc:Choice>
        <mc:Fallback xmlns="">
          <p:sp>
            <p:nvSpPr>
              <p:cNvPr id="4" name="Rectangle 13">
                <a:extLst>
                  <a:ext uri="{FF2B5EF4-FFF2-40B4-BE49-F238E27FC236}">
                    <a16:creationId xmlns:a16="http://schemas.microsoft.com/office/drawing/2014/main" id="{C0999B8F-2C8D-4FB4-8135-877871E6A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582" y="5373948"/>
                <a:ext cx="4855845" cy="1184812"/>
              </a:xfrm>
              <a:prstGeom prst="rect">
                <a:avLst/>
              </a:prstGeom>
              <a:blipFill>
                <a:blip r:embed="rId2"/>
                <a:stretch>
                  <a:fillRect l="-376" t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62">
                <a:extLst>
                  <a:ext uri="{FF2B5EF4-FFF2-40B4-BE49-F238E27FC236}">
                    <a16:creationId xmlns:a16="http://schemas.microsoft.com/office/drawing/2014/main" id="{E6317920-A851-4EAD-839D-BD9B7F61B2B7}"/>
                  </a:ext>
                </a:extLst>
              </p:cNvPr>
              <p:cNvSpPr txBox="1"/>
              <p:nvPr/>
            </p:nvSpPr>
            <p:spPr>
              <a:xfrm>
                <a:off x="8112100" y="3734995"/>
                <a:ext cx="2915670" cy="3294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PAR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𝑁𝑃𝑄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5" name="TextBox 62">
                <a:extLst>
                  <a:ext uri="{FF2B5EF4-FFF2-40B4-BE49-F238E27FC236}">
                    <a16:creationId xmlns:a16="http://schemas.microsoft.com/office/drawing/2014/main" id="{E6317920-A851-4EAD-839D-BD9B7F61B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100" y="3734995"/>
                <a:ext cx="2915670" cy="329449"/>
              </a:xfrm>
              <a:prstGeom prst="rect">
                <a:avLst/>
              </a:prstGeom>
              <a:blipFill>
                <a:blip r:embed="rId3"/>
                <a:stretch>
                  <a:fillRect l="-1674" r="-209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3">
            <a:extLst>
              <a:ext uri="{FF2B5EF4-FFF2-40B4-BE49-F238E27FC236}">
                <a16:creationId xmlns:a16="http://schemas.microsoft.com/office/drawing/2014/main" id="{53643A8B-1393-41AF-A88A-89C0BF7D2503}"/>
              </a:ext>
            </a:extLst>
          </p:cNvPr>
          <p:cNvSpPr/>
          <p:nvPr/>
        </p:nvSpPr>
        <p:spPr>
          <a:xfrm>
            <a:off x="9048167" y="3662987"/>
            <a:ext cx="408330" cy="5040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64">
            <a:extLst>
              <a:ext uri="{FF2B5EF4-FFF2-40B4-BE49-F238E27FC236}">
                <a16:creationId xmlns:a16="http://schemas.microsoft.com/office/drawing/2014/main" id="{ED8CAFF8-8733-4154-B981-FC2E67AE8741}"/>
              </a:ext>
            </a:extLst>
          </p:cNvPr>
          <p:cNvCxnSpPr>
            <a:stCxn id="7" idx="0"/>
            <a:endCxn id="9" idx="2"/>
          </p:cNvCxnSpPr>
          <p:nvPr/>
        </p:nvCxnSpPr>
        <p:spPr>
          <a:xfrm flipH="1" flipV="1">
            <a:off x="9250718" y="3103832"/>
            <a:ext cx="1614" cy="5591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5">
            <a:extLst>
              <a:ext uri="{FF2B5EF4-FFF2-40B4-BE49-F238E27FC236}">
                <a16:creationId xmlns:a16="http://schemas.microsoft.com/office/drawing/2014/main" id="{A771AB33-E4A7-4622-AB88-5364E84042FC}"/>
              </a:ext>
            </a:extLst>
          </p:cNvPr>
          <p:cNvSpPr txBox="1"/>
          <p:nvPr/>
        </p:nvSpPr>
        <p:spPr>
          <a:xfrm>
            <a:off x="8830570" y="2703722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0-82%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C1DCF637-7484-4FF5-8D96-1795D4AE940E}"/>
              </a:ext>
            </a:extLst>
          </p:cNvPr>
          <p:cNvSpPr/>
          <p:nvPr/>
        </p:nvSpPr>
        <p:spPr>
          <a:xfrm>
            <a:off x="9687802" y="3662987"/>
            <a:ext cx="704762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67">
            <a:extLst>
              <a:ext uri="{FF2B5EF4-FFF2-40B4-BE49-F238E27FC236}">
                <a16:creationId xmlns:a16="http://schemas.microsoft.com/office/drawing/2014/main" id="{219A361E-1C63-4341-858E-9FE6104919D6}"/>
              </a:ext>
            </a:extLst>
          </p:cNvPr>
          <p:cNvCxnSpPr>
            <a:stCxn id="10" idx="0"/>
            <a:endCxn id="12" idx="2"/>
          </p:cNvCxnSpPr>
          <p:nvPr/>
        </p:nvCxnSpPr>
        <p:spPr>
          <a:xfrm flipH="1" flipV="1">
            <a:off x="10036387" y="2743792"/>
            <a:ext cx="3796" cy="91919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8">
            <a:extLst>
              <a:ext uri="{FF2B5EF4-FFF2-40B4-BE49-F238E27FC236}">
                <a16:creationId xmlns:a16="http://schemas.microsoft.com/office/drawing/2014/main" id="{A30D217B-B134-48AD-AA1D-9DEBB0C78034}"/>
              </a:ext>
            </a:extLst>
          </p:cNvPr>
          <p:cNvSpPr txBox="1"/>
          <p:nvPr/>
        </p:nvSpPr>
        <p:spPr>
          <a:xfrm>
            <a:off x="9451932" y="2343682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17.5-98%</a:t>
            </a:r>
          </a:p>
        </p:txBody>
      </p:sp>
      <p:sp>
        <p:nvSpPr>
          <p:cNvPr id="13" name="Rectangle 69">
            <a:extLst>
              <a:ext uri="{FF2B5EF4-FFF2-40B4-BE49-F238E27FC236}">
                <a16:creationId xmlns:a16="http://schemas.microsoft.com/office/drawing/2014/main" id="{C8CFA043-8C81-4375-B99D-F4B500B22533}"/>
              </a:ext>
            </a:extLst>
          </p:cNvPr>
          <p:cNvSpPr/>
          <p:nvPr/>
        </p:nvSpPr>
        <p:spPr>
          <a:xfrm>
            <a:off x="10626630" y="3662987"/>
            <a:ext cx="408836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70">
            <a:extLst>
              <a:ext uri="{FF2B5EF4-FFF2-40B4-BE49-F238E27FC236}">
                <a16:creationId xmlns:a16="http://schemas.microsoft.com/office/drawing/2014/main" id="{EAA55C89-AC67-416D-916C-C4B425297460}"/>
              </a:ext>
            </a:extLst>
          </p:cNvPr>
          <p:cNvCxnSpPr>
            <a:cxnSpLocks/>
            <a:stCxn id="13" idx="0"/>
            <a:endCxn id="15" idx="2"/>
          </p:cNvCxnSpPr>
          <p:nvPr/>
        </p:nvCxnSpPr>
        <p:spPr>
          <a:xfrm flipH="1" flipV="1">
            <a:off x="10822443" y="2343681"/>
            <a:ext cx="8605" cy="13193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71">
            <a:extLst>
              <a:ext uri="{FF2B5EF4-FFF2-40B4-BE49-F238E27FC236}">
                <a16:creationId xmlns:a16="http://schemas.microsoft.com/office/drawing/2014/main" id="{A554CDB0-41ED-404D-8DA1-DA4DDD9D015F}"/>
              </a:ext>
            </a:extLst>
          </p:cNvPr>
          <p:cNvSpPr txBox="1"/>
          <p:nvPr/>
        </p:nvSpPr>
        <p:spPr>
          <a:xfrm>
            <a:off x="10364726" y="1943571"/>
            <a:ext cx="915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0.5-2%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76">
                <a:extLst>
                  <a:ext uri="{FF2B5EF4-FFF2-40B4-BE49-F238E27FC236}">
                    <a16:creationId xmlns:a16="http://schemas.microsoft.com/office/drawing/2014/main" id="{CB41DCE4-1065-4E73-81D8-13EA9617896F}"/>
                  </a:ext>
                </a:extLst>
              </p:cNvPr>
              <p:cNvSpPr txBox="1"/>
              <p:nvPr/>
            </p:nvSpPr>
            <p:spPr>
              <a:xfrm>
                <a:off x="7698658" y="4792762"/>
                <a:ext cx="3748327" cy="390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n-US" b="1" dirty="0"/>
                  <a:t> changes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</a:p>
            </p:txBody>
          </p:sp>
        </mc:Choice>
        <mc:Fallback xmlns="">
          <p:sp>
            <p:nvSpPr>
              <p:cNvPr id="16" name="TextBox 76">
                <a:extLst>
                  <a:ext uri="{FF2B5EF4-FFF2-40B4-BE49-F238E27FC236}">
                    <a16:creationId xmlns:a16="http://schemas.microsoft.com/office/drawing/2014/main" id="{CB41DCE4-1065-4E73-81D8-13EA96178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658" y="4792762"/>
                <a:ext cx="3748327" cy="390363"/>
              </a:xfrm>
              <a:prstGeom prst="rect">
                <a:avLst/>
              </a:prstGeom>
              <a:blipFill>
                <a:blip r:embed="rId4"/>
                <a:stretch>
                  <a:fillRect t="-9375" b="-17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">
            <a:extLst>
              <a:ext uri="{FF2B5EF4-FFF2-40B4-BE49-F238E27FC236}">
                <a16:creationId xmlns:a16="http://schemas.microsoft.com/office/drawing/2014/main" id="{3AFCDF6D-819B-4AF5-A67D-454FC9B802B8}"/>
              </a:ext>
            </a:extLst>
          </p:cNvPr>
          <p:cNvSpPr/>
          <p:nvPr/>
        </p:nvSpPr>
        <p:spPr>
          <a:xfrm>
            <a:off x="5246254" y="2161309"/>
            <a:ext cx="2363629" cy="728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4">
            <a:extLst>
              <a:ext uri="{FF2B5EF4-FFF2-40B4-BE49-F238E27FC236}">
                <a16:creationId xmlns:a16="http://schemas.microsoft.com/office/drawing/2014/main" id="{016C51A8-0D60-48ED-A472-D86BEA907C46}"/>
              </a:ext>
            </a:extLst>
          </p:cNvPr>
          <p:cNvCxnSpPr>
            <a:stCxn id="10" idx="2"/>
            <a:endCxn id="13" idx="2"/>
          </p:cNvCxnSpPr>
          <p:nvPr/>
        </p:nvCxnSpPr>
        <p:spPr>
          <a:xfrm rot="16200000" flipH="1">
            <a:off x="10435615" y="3771610"/>
            <a:ext cx="12700" cy="790865"/>
          </a:xfrm>
          <a:prstGeom prst="curvedConnector3">
            <a:avLst>
              <a:gd name="adj1" fmla="val 384001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31">
            <a:extLst>
              <a:ext uri="{FF2B5EF4-FFF2-40B4-BE49-F238E27FC236}">
                <a16:creationId xmlns:a16="http://schemas.microsoft.com/office/drawing/2014/main" id="{49089A2B-83A3-4B01-9BA5-5A7946B415D0}"/>
              </a:ext>
            </a:extLst>
          </p:cNvPr>
          <p:cNvCxnSpPr>
            <a:stCxn id="10" idx="2"/>
            <a:endCxn id="7" idx="2"/>
          </p:cNvCxnSpPr>
          <p:nvPr/>
        </p:nvCxnSpPr>
        <p:spPr>
          <a:xfrm rot="5400000">
            <a:off x="9646258" y="3773118"/>
            <a:ext cx="12700" cy="787851"/>
          </a:xfrm>
          <a:prstGeom prst="curvedConnector3">
            <a:avLst>
              <a:gd name="adj1" fmla="val 383998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BD2EE454-E8DF-4ECA-BB82-76DE147CE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74" y="1204620"/>
            <a:ext cx="7037774" cy="5104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BD6E5D47-F656-479C-A838-94B6DAA5942C}"/>
                  </a:ext>
                </a:extLst>
              </p:cNvPr>
              <p:cNvSpPr/>
              <p:nvPr/>
            </p:nvSpPr>
            <p:spPr>
              <a:xfrm>
                <a:off x="704778" y="3009174"/>
                <a:ext cx="10815781" cy="1504950"/>
              </a:xfrm>
              <a:prstGeom prst="round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How does the relationship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changes over day, season and between two different tree species? </a:t>
                </a:r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hteck: abgerundete Ecken 34">
                <a:extLst>
                  <a:ext uri="{FF2B5EF4-FFF2-40B4-BE49-F238E27FC236}">
                    <a16:creationId xmlns:a16="http://schemas.microsoft.com/office/drawing/2014/main" id="{BD6E5D47-F656-479C-A838-94B6DAA59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8" y="3009174"/>
                <a:ext cx="10815781" cy="1504950"/>
              </a:xfrm>
              <a:prstGeom prst="roundRect">
                <a:avLst/>
              </a:prstGeom>
              <a:blipFill>
                <a:blip r:embed="rId6"/>
                <a:stretch>
                  <a:fillRect r="-84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1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US" dirty="0"/>
              <a:t>Measurement campaign 2022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Fagus sylvatica </a:t>
            </a:r>
            <a:r>
              <a:rPr lang="en-US" dirty="0"/>
              <a:t>&amp; </a:t>
            </a:r>
            <a:r>
              <a:rPr lang="en-US" i="1" dirty="0" err="1"/>
              <a:t>Tilia</a:t>
            </a:r>
            <a:r>
              <a:rPr lang="en-US" i="1" dirty="0"/>
              <a:t> </a:t>
            </a:r>
            <a:r>
              <a:rPr lang="en-US" i="1" dirty="0" err="1"/>
              <a:t>Cordata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8C5295-CC50-481C-9381-1FD5D7E4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1"/>
          <a:stretch/>
        </p:blipFill>
        <p:spPr>
          <a:xfrm rot="5400000">
            <a:off x="7991674" y="2180697"/>
            <a:ext cx="4858331" cy="31313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D4B1B3-6A6A-4B35-83DD-C990BC3690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" r="10303" b="50000"/>
          <a:stretch/>
        </p:blipFill>
        <p:spPr>
          <a:xfrm>
            <a:off x="9236" y="1142763"/>
            <a:ext cx="8322655" cy="220960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6E2F049-DC78-4F5C-A199-88F9992DF7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8"/>
          <a:stretch/>
        </p:blipFill>
        <p:spPr>
          <a:xfrm rot="5400000">
            <a:off x="7984412" y="2173436"/>
            <a:ext cx="4872855" cy="313138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9D681A-4896-496C-A091-7A8A45B39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0" t="22895" r="23630" b="12188"/>
          <a:stretch/>
        </p:blipFill>
        <p:spPr>
          <a:xfrm>
            <a:off x="8855145" y="1328928"/>
            <a:ext cx="3131385" cy="48583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51DA70-F6EE-486F-813A-F8774A902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06" y="3564640"/>
            <a:ext cx="8093086" cy="275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070B8-663B-41C7-A870-B27DFA44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F</a:t>
            </a:r>
            <a:r>
              <a:rPr lang="de-DE" baseline="-25000" dirty="0"/>
              <a:t>red</a:t>
            </a:r>
            <a:r>
              <a:rPr lang="de-DE" dirty="0"/>
              <a:t> &amp; </a:t>
            </a:r>
            <a:r>
              <a:rPr lang="de-DE" dirty="0" err="1"/>
              <a:t>F</a:t>
            </a:r>
            <a:r>
              <a:rPr lang="de-DE" baseline="-25000" dirty="0" err="1"/>
              <a:t>far-red</a:t>
            </a:r>
            <a:r>
              <a:rPr lang="de-DE" dirty="0"/>
              <a:t> vs. ETR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549F3C22-1F82-4B3C-A855-256E7069C432}"/>
                  </a:ext>
                </a:extLst>
              </p:cNvPr>
              <p:cNvSpPr txBox="1"/>
              <p:nvPr/>
            </p:nvSpPr>
            <p:spPr>
              <a:xfrm>
                <a:off x="8605713" y="2435298"/>
                <a:ext cx="2439952" cy="9124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λ</m:t>
                          </m:r>
                          <m:r>
                            <a:rPr lang="de-D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de-D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𝑃𝑆</m:t>
                          </m:r>
                        </m:sub>
                      </m:sSub>
                      <m:r>
                        <a:rPr lang="de-D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S PGothic" pitchFamily="34" charset="-128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λ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𝑒𝑠𝑐</m:t>
                              </m:r>
                              <m:r>
                                <a:rPr lang="de-D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800" b="0" dirty="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549F3C22-1F82-4B3C-A855-256E7069C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713" y="2435298"/>
                <a:ext cx="2439952" cy="9124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3">
            <a:extLst>
              <a:ext uri="{FF2B5EF4-FFF2-40B4-BE49-F238E27FC236}">
                <a16:creationId xmlns:a16="http://schemas.microsoft.com/office/drawing/2014/main" id="{3790CAB3-2FD4-48BE-99E0-169C2A726458}"/>
              </a:ext>
            </a:extLst>
          </p:cNvPr>
          <p:cNvSpPr/>
          <p:nvPr/>
        </p:nvSpPr>
        <p:spPr>
          <a:xfrm>
            <a:off x="7426040" y="3485171"/>
            <a:ext cx="47992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000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λ 		= wavelength</a:t>
            </a:r>
          </a:p>
          <a:p>
            <a:pPr algn="just" defTabSz="360000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	= observed sun-induced fluorescence at λ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360000"/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PS,λ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emitted by the photosystems</a:t>
            </a:r>
          </a:p>
          <a:p>
            <a:pPr algn="just" defTabSz="360000"/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esc,</a:t>
            </a:r>
            <a:r>
              <a:rPr lang="el-GR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= escape probability 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360000"/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 	=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electron transport rate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260B0D4-9489-415B-9DEF-631C90FD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4287"/>
            <a:ext cx="7426040" cy="356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3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E6B2284F-2D06-4A90-B81F-A2D87069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escape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en-US" dirty="0"/>
              <a:t> (f</a:t>
            </a:r>
            <a:r>
              <a:rPr lang="en-US" baseline="-25000" dirty="0"/>
              <a:t>esc,760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C5933A4A-F941-4FA0-9B40-6E3B3D1910B2}"/>
                  </a:ext>
                </a:extLst>
              </p:cNvPr>
              <p:cNvSpPr/>
              <p:nvPr/>
            </p:nvSpPr>
            <p:spPr>
              <a:xfrm>
                <a:off x="727028" y="2007853"/>
                <a:ext cx="6112669" cy="3667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Escape probability (f</a:t>
                </a:r>
                <a:r>
                  <a:rPr lang="en-US" sz="2000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esc,760</a:t>
                </a:r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calculation tested:</a:t>
                </a:r>
                <a:endParaRPr lang="de-DE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,760,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𝑁𝐼𝑅𝑣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𝑁𝐼𝑅𝑣</m:t>
                        </m:r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(Zeng et al., 2019) </a:t>
                </a:r>
              </a:p>
              <a:p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𝑒𝑠𝑐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,760,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𝐹𝐶𝑉𝐼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𝑁𝐼𝑅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𝑉𝐼𝑆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𝑓𝐴𝑃𝐴𝑅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𝑐h𝑙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(Yang et al., 2020) </a:t>
                </a:r>
              </a:p>
              <a:p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𝑒𝑠𝑐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,760,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𝑀𝑆𝐶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𝑁𝐼𝑅𝑣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𝑓𝐴𝑃𝐴𝑅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𝑐h𝑙</m:t>
                              </m:r>
                            </m:sub>
                          </m:sSub>
                        </m:den>
                      </m:f>
                      <m:r>
                        <a:rPr lang="de-DE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𝑆𝐼𝐹𝑑𝑜𝑤𝑛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𝑁𝐼𝑅𝑣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𝑓𝐴𝑃𝐴𝑅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𝑐h𝑙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(Qi et al., 2025) </a:t>
                </a:r>
              </a:p>
            </p:txBody>
          </p:sp>
        </mc:Choice>
        <mc:Fallback xmlns=""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C5933A4A-F941-4FA0-9B40-6E3B3D191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28" y="2007853"/>
                <a:ext cx="6112669" cy="3667351"/>
              </a:xfrm>
              <a:prstGeom prst="rect">
                <a:avLst/>
              </a:prstGeom>
              <a:blipFill>
                <a:blip r:embed="rId2"/>
                <a:stretch>
                  <a:fillRect l="-997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C3709806-AD71-4859-97CD-AB94B80A9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97" y="1063611"/>
            <a:ext cx="3548180" cy="54076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6200873-522B-49DD-A032-4D16373CE3CB}"/>
              </a:ext>
            </a:extLst>
          </p:cNvPr>
          <p:cNvSpPr txBox="1"/>
          <p:nvPr/>
        </p:nvSpPr>
        <p:spPr>
          <a:xfrm>
            <a:off x="4782163" y="6194233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315687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E6B2284F-2D06-4A90-B81F-A2D87069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escape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en-US" dirty="0"/>
              <a:t> (f</a:t>
            </a:r>
            <a:r>
              <a:rPr lang="en-US" baseline="-25000" dirty="0"/>
              <a:t>esc,687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6">
                <a:extLst>
                  <a:ext uri="{FF2B5EF4-FFF2-40B4-BE49-F238E27FC236}">
                    <a16:creationId xmlns:a16="http://schemas.microsoft.com/office/drawing/2014/main" id="{7C1AFB04-E4E9-4470-A83F-116E9A75261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27028" y="1968525"/>
                <a:ext cx="5896669" cy="359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Escape probability (f</a:t>
                </a:r>
                <a:r>
                  <a:rPr lang="en-US" sz="2000" b="1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esc,687</a:t>
                </a:r>
                <a:r>
                  <a:rPr lang="en-US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calculation tested:</a:t>
                </a:r>
                <a:endParaRPr lang="de-DE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𝑁𝐷𝑉𝐼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𝑟𝑒𝑑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𝑁𝐷𝑉𝐼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𝑓𝐴𝑃𝐴𝑅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𝑐h𝑙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(Liu et al., 2020) 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𝑒𝑠𝑐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,687,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𝑁𝐼𝑅𝑣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𝑟𝑒𝑑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𝑡𝑜𝑡𝑎𝑙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𝑁𝐼𝑅𝑣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𝑓𝐴𝑃𝐴𝑅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𝑐h𝑙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∙2.57+0.001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(Wieneke et al., 2024) </a:t>
                </a:r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𝑒𝑠𝑐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,687,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𝐿𝐶𝐶</m:t>
                          </m:r>
                        </m:sub>
                      </m:sSub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687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𝑁𝐼𝑅𝑣</m:t>
                          </m:r>
                        </m:num>
                        <m:den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12.66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𝐿𝐶𝐶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−0.24</m:t>
                              </m:r>
                            </m:sup>
                          </m:s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𝑓𝐴𝑃𝐴𝑅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𝑐h𝑙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760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(Wu et al., 2024) </a:t>
                </a:r>
              </a:p>
              <a:p>
                <a:endParaRPr lang="en-US" sz="16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Inhaltsplatzhalter 6">
                <a:extLst>
                  <a:ext uri="{FF2B5EF4-FFF2-40B4-BE49-F238E27FC236}">
                    <a16:creationId xmlns:a16="http://schemas.microsoft.com/office/drawing/2014/main" id="{7C1AFB04-E4E9-4470-A83F-116E9A752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028" y="1968525"/>
                <a:ext cx="5896669" cy="3598605"/>
              </a:xfrm>
              <a:prstGeom prst="rect">
                <a:avLst/>
              </a:prstGeom>
              <a:blipFill>
                <a:blip r:embed="rId2"/>
                <a:stretch>
                  <a:fillRect l="-10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E11A3EF8-643A-4D69-904E-48016448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97" y="1064424"/>
            <a:ext cx="3552690" cy="540680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89797E1-7D8A-4A68-B738-10C9ABFD7DFD}"/>
              </a:ext>
            </a:extLst>
          </p:cNvPr>
          <p:cNvSpPr txBox="1"/>
          <p:nvPr/>
        </p:nvSpPr>
        <p:spPr>
          <a:xfrm>
            <a:off x="4782163" y="6194233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10583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6AD7A-15CB-4FE9-9A26-12451CAE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Seasonal</a:t>
            </a:r>
            <a:r>
              <a:rPr lang="de-DE" dirty="0"/>
              <a:t> </a:t>
            </a:r>
            <a:r>
              <a:rPr lang="el-GR" dirty="0"/>
              <a:t>Φ</a:t>
            </a:r>
            <a:r>
              <a:rPr lang="en-US" baseline="-25000" dirty="0"/>
              <a:t>F687</a:t>
            </a:r>
            <a:r>
              <a:rPr lang="de-DE" dirty="0"/>
              <a:t> and </a:t>
            </a:r>
            <a:r>
              <a:rPr lang="el-GR" dirty="0"/>
              <a:t>Φ</a:t>
            </a:r>
            <a:r>
              <a:rPr lang="en-US" baseline="-25000" dirty="0"/>
              <a:t>F760</a:t>
            </a:r>
            <a:r>
              <a:rPr lang="en-US" dirty="0"/>
              <a:t> relationship with </a:t>
            </a:r>
            <a:r>
              <a:rPr lang="el-GR" dirty="0"/>
              <a:t>Φ</a:t>
            </a:r>
            <a:r>
              <a:rPr lang="en-US" baseline="-25000" dirty="0"/>
              <a:t>PSII 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4A83DD-EF92-4A91-BE5D-5B6000FC6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82" y="1029286"/>
            <a:ext cx="8635718" cy="539732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3F2836B-1433-4E93-80CB-43FBBFA335F2}"/>
              </a:ext>
            </a:extLst>
          </p:cNvPr>
          <p:cNvSpPr/>
          <p:nvPr/>
        </p:nvSpPr>
        <p:spPr>
          <a:xfrm>
            <a:off x="4739148" y="1029286"/>
            <a:ext cx="5889523" cy="263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559322-03BF-40CD-82D2-F9F6C8E07DE6}"/>
              </a:ext>
            </a:extLst>
          </p:cNvPr>
          <p:cNvSpPr/>
          <p:nvPr/>
        </p:nvSpPr>
        <p:spPr>
          <a:xfrm>
            <a:off x="4739148" y="3711741"/>
            <a:ext cx="5585652" cy="263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18C013-CAB6-40C5-9BCA-3C2F9BDF9C8D}"/>
              </a:ext>
            </a:extLst>
          </p:cNvPr>
          <p:cNvSpPr txBox="1"/>
          <p:nvPr/>
        </p:nvSpPr>
        <p:spPr>
          <a:xfrm>
            <a:off x="9688462" y="6213990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6FE3F2F9-2A19-44DB-A941-CAEDC75962A5}"/>
                  </a:ext>
                </a:extLst>
              </p:cNvPr>
              <p:cNvSpPr/>
              <p:nvPr/>
            </p:nvSpPr>
            <p:spPr>
              <a:xfrm>
                <a:off x="5749120" y="2166904"/>
                <a:ext cx="4460452" cy="1004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Φ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𝐹</m:t>
                          </m:r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λ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  <a:ea typeface="MS PGothic" pitchFamily="34" charset="-128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de-DE" sz="2800" i="1"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MS PGothic" pitchFamily="34" charset="-128"/>
                                  <a:cs typeface="Arial" panose="020B0604020202020204" pitchFamily="34" charset="0"/>
                                </a:rPr>
                                <m:t>λ</m:t>
                              </m:r>
                            </m:sub>
                          </m:sSub>
                        </m:num>
                        <m:den>
                          <m:r>
                            <a:rPr lang="de-DE" sz="2800" i="1">
                              <a:latin typeface="Cambria Math" panose="02040503050406030204" pitchFamily="18" charset="0"/>
                              <a:ea typeface="MS PGothic" pitchFamily="34" charset="-128"/>
                              <a:cs typeface="Arial" panose="020B0604020202020204" pitchFamily="34" charset="0"/>
                            </a:rPr>
                            <m:t>𝑃𝐴𝑅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𝑓𝐴𝑃𝐴𝑅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𝑒𝑠𝑐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6FE3F2F9-2A19-44DB-A941-CAEDC75962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120" y="2166904"/>
                <a:ext cx="4460452" cy="1004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B50CA1D-82BB-4A06-8DAF-021761E65A40}"/>
                  </a:ext>
                </a:extLst>
              </p:cNvPr>
              <p:cNvSpPr/>
              <p:nvPr/>
            </p:nvSpPr>
            <p:spPr>
              <a:xfrm>
                <a:off x="5849266" y="3478015"/>
                <a:ext cx="5208100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60000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 		= wavelength</a:t>
                </a:r>
              </a:p>
              <a:p>
                <a:pPr algn="just" defTabSz="360000"/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baseline="-25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	= observed sun-induced fluorescence at λ </a:t>
                </a: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 defTabSz="360000"/>
                <a:r>
                  <a:rPr lang="de-DE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esc,</a:t>
                </a:r>
                <a:r>
                  <a:rPr lang="el-GR" baseline="-25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	= escape probability at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endParaRPr lang="en-US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 defTabSz="36000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l-GR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	= quantum yield of fluorescence at λ</a:t>
                </a:r>
              </a:p>
              <a:p>
                <a:pPr algn="just" defTabSz="36000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𝑃𝑆𝐼𝐼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	= quantum yield of PSII</a:t>
                </a:r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 defTabSz="360000"/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 	= photosynthetic active radiation</a:t>
                </a:r>
              </a:p>
              <a:p>
                <a:pPr algn="just" defTabSz="360000"/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fAPAR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fraction of absorbed PAR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B50CA1D-82BB-4A06-8DAF-021761E65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266" y="3478015"/>
                <a:ext cx="5208100" cy="2031325"/>
              </a:xfrm>
              <a:prstGeom prst="rect">
                <a:avLst/>
              </a:prstGeom>
              <a:blipFill>
                <a:blip r:embed="rId4"/>
                <a:stretch>
                  <a:fillRect l="-1054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520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6AD7A-15CB-4FE9-9A26-12451CAE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Seasonal</a:t>
            </a:r>
            <a:r>
              <a:rPr lang="de-DE" dirty="0"/>
              <a:t> </a:t>
            </a:r>
            <a:r>
              <a:rPr lang="el-GR" dirty="0"/>
              <a:t>Φ</a:t>
            </a:r>
            <a:r>
              <a:rPr lang="en-US" baseline="-25000" dirty="0"/>
              <a:t>F687</a:t>
            </a:r>
            <a:r>
              <a:rPr lang="de-DE" dirty="0"/>
              <a:t> and </a:t>
            </a:r>
            <a:r>
              <a:rPr lang="el-GR" dirty="0"/>
              <a:t>Φ</a:t>
            </a:r>
            <a:r>
              <a:rPr lang="en-US" baseline="-25000" dirty="0"/>
              <a:t>F760</a:t>
            </a:r>
            <a:r>
              <a:rPr lang="en-US" dirty="0"/>
              <a:t> relationship with </a:t>
            </a:r>
            <a:r>
              <a:rPr lang="el-GR" dirty="0"/>
              <a:t>Φ</a:t>
            </a:r>
            <a:r>
              <a:rPr lang="en-US" baseline="-25000" dirty="0"/>
              <a:t>PSII 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4A83DD-EF92-4A91-BE5D-5B6000FC6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82" y="1029286"/>
            <a:ext cx="8635718" cy="539732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8559322-03BF-40CD-82D2-F9F6C8E07DE6}"/>
              </a:ext>
            </a:extLst>
          </p:cNvPr>
          <p:cNvSpPr/>
          <p:nvPr/>
        </p:nvSpPr>
        <p:spPr>
          <a:xfrm>
            <a:off x="4739148" y="3711741"/>
            <a:ext cx="5585652" cy="263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18C013-CAB6-40C5-9BCA-3C2F9BDF9C8D}"/>
              </a:ext>
            </a:extLst>
          </p:cNvPr>
          <p:cNvSpPr txBox="1"/>
          <p:nvPr/>
        </p:nvSpPr>
        <p:spPr>
          <a:xfrm>
            <a:off x="9688462" y="6213990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Wieneke et al. (in preparation)</a:t>
            </a:r>
          </a:p>
        </p:txBody>
      </p:sp>
    </p:spTree>
    <p:extLst>
      <p:ext uri="{BB962C8B-B14F-4D97-AF65-F5344CB8AC3E}">
        <p14:creationId xmlns:p14="http://schemas.microsoft.com/office/powerpoint/2010/main" val="10328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http://schemas.microsoft.com/sharepoint/v3/fields"/>
    <ds:schemaRef ds:uri="ddc99d1b-0883-4f2c-a8e6-6d8ebaa0e5d6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sharepoint/v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1121</Words>
  <Application>Microsoft Office PowerPoint</Application>
  <PresentationFormat>Benutzerdefiniert</PresentationFormat>
  <Paragraphs>162</Paragraphs>
  <Slides>23</Slides>
  <Notes>2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Verdana</vt:lpstr>
      <vt:lpstr>Wingdings</vt:lpstr>
      <vt:lpstr>ESA_Presentation_CLEAR</vt:lpstr>
      <vt:lpstr>PowerPoint-Präsentation</vt:lpstr>
      <vt:lpstr>Key Challenges in SIF Retrieval &amp; Interpretation</vt:lpstr>
      <vt:lpstr>Complex SIF–Photosynthesis Relationship</vt:lpstr>
      <vt:lpstr>Measurement campaign 2022 (Fagus sylvatica &amp; Tilia Cordata)</vt:lpstr>
      <vt:lpstr>Observed daily mean Fred &amp; Ffar-red vs. ETR</vt:lpstr>
      <vt:lpstr>Calculation of the escape probability (fesc,760)</vt:lpstr>
      <vt:lpstr>Calculation of the escape probability (fesc,687)</vt:lpstr>
      <vt:lpstr>Seasonal ΦF687 and ΦF760 relationship with ΦPSII </vt:lpstr>
      <vt:lpstr>Seasonal ΦF687 and ΦF760 relationship with ΦPSII </vt:lpstr>
      <vt:lpstr>Clustering into Hydrometeorological Condition Groups (HCG)</vt:lpstr>
      <vt:lpstr>Mean diurnal cycles (HCG5) </vt:lpstr>
      <vt:lpstr>Diurnal ΦF687 relationship with ΦPSII </vt:lpstr>
      <vt:lpstr>Diurnal ΦF687 relationship with ΦPSII </vt:lpstr>
      <vt:lpstr>Impact of observation time on seasonal  ΦF687 to ΦPSII relationship </vt:lpstr>
      <vt:lpstr>Summary &amp; Outlook</vt:lpstr>
      <vt:lpstr>PowerPoint-Präsentation</vt:lpstr>
      <vt:lpstr>Reabsorption effects on red fluorescence</vt:lpstr>
      <vt:lpstr>Scattering effects on far-red fluorescence</vt:lpstr>
      <vt:lpstr>Reabsorption effects on red fluorescence</vt:lpstr>
      <vt:lpstr>Calculation of the escape probability (fesc,λ)</vt:lpstr>
      <vt:lpstr>Calculation of the escape probability (fesc,λ)</vt:lpstr>
      <vt:lpstr>Mean diurnal cycles 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Ulla</dc:creator>
  <cp:keywords/>
  <dc:description/>
  <cp:lastModifiedBy>Sound Design Office Leasing</cp:lastModifiedBy>
  <cp:revision>85</cp:revision>
  <cp:lastPrinted>2008-08-26T16:26:23Z</cp:lastPrinted>
  <dcterms:created xsi:type="dcterms:W3CDTF">2026-02-06T10:02:23Z</dcterms:created>
  <dcterms:modified xsi:type="dcterms:W3CDTF">2026-03-04T07:53:10Z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