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45" r:id="rId2"/>
    <p:sldId id="3454" r:id="rId3"/>
    <p:sldId id="481" r:id="rId4"/>
    <p:sldId id="446" r:id="rId5"/>
    <p:sldId id="285" r:id="rId6"/>
    <p:sldId id="266" r:id="rId7"/>
    <p:sldId id="258" r:id="rId8"/>
    <p:sldId id="267" r:id="rId9"/>
    <p:sldId id="278" r:id="rId10"/>
    <p:sldId id="268" r:id="rId11"/>
    <p:sldId id="269" r:id="rId12"/>
    <p:sldId id="3507" r:id="rId13"/>
    <p:sldId id="445" r:id="rId14"/>
    <p:sldId id="3544" r:id="rId15"/>
    <p:sldId id="3513" r:id="rId16"/>
    <p:sldId id="3488" r:id="rId17"/>
    <p:sldId id="350" r:id="rId18"/>
    <p:sldId id="3506" r:id="rId19"/>
    <p:sldId id="3546" r:id="rId20"/>
    <p:sldId id="495" r:id="rId21"/>
    <p:sldId id="3472" r:id="rId22"/>
    <p:sldId id="3462"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CC91E-31BD-7B04-157E-4C8CB9D2072F}" name="Marin Tudoroiu" initials="" userId="S::Marin.Tudoroiu@esa.int::c819aca4-f6cf-4081-8367-0441b71d4b09" providerId="AD"/>
  <p188:author id="{FA29CA1F-BC35-32FB-04AE-A9A029023880}" name="roberto.colombo@unimib.it" initials="RC" userId="S::roberto.colombo@unimib.it::7a928839-9618-405c-8bb2-6f8ecf10cd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reza MAHMOODI" initials="AM" lastIdx="8" clrIdx="0">
    <p:extLst>
      <p:ext uri="{19B8F6BF-5375-455C-9EA6-DF929625EA0E}">
        <p15:presenceInfo xmlns:p15="http://schemas.microsoft.com/office/powerpoint/2012/main" userId="S-1-5-21-3872882493-1294209801-1309895882-111900" providerId="AD"/>
      </p:ext>
    </p:extLst>
  </p:cmAuthor>
  <p:cmAuthor id="2" name="Marin Tudoroiu" initials="" lastIdx="2" clrIdx="1">
    <p:extLst>
      <p:ext uri="{19B8F6BF-5375-455C-9EA6-DF929625EA0E}">
        <p15:presenceInfo xmlns:p15="http://schemas.microsoft.com/office/powerpoint/2012/main" userId="S::Marin.Tudoroiu@esa.int::c819aca4-f6cf-4081-8367-0441b71d4b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9900"/>
    <a:srgbClr val="FFFF00"/>
    <a:srgbClr val="FF66FF"/>
    <a:srgbClr val="903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7" autoAdjust="0"/>
    <p:restoredTop sz="94732"/>
  </p:normalViewPr>
  <p:slideViewPr>
    <p:cSldViewPr snapToGrid="0">
      <p:cViewPr>
        <p:scale>
          <a:sx n="60" d="100"/>
          <a:sy n="60" d="100"/>
        </p:scale>
        <p:origin x="912" y="-376"/>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67C-1F12-4584-83BA-A5DACED683D0}" type="datetimeFigureOut">
              <a:rPr lang="it-IT" smtClean="0"/>
              <a:t>02/03/2026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1826C-336D-40DE-92D7-4427F53FCD09}" type="slidenum">
              <a:rPr lang="it-IT" smtClean="0"/>
              <a:t>‹N›</a:t>
            </a:fld>
            <a:endParaRPr lang="it-IT"/>
          </a:p>
        </p:txBody>
      </p:sp>
    </p:spTree>
    <p:extLst>
      <p:ext uri="{BB962C8B-B14F-4D97-AF65-F5344CB8AC3E}">
        <p14:creationId xmlns:p14="http://schemas.microsoft.com/office/powerpoint/2010/main" val="256536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c190d901ae_3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c190d901ae_3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a:solidFill>
                  <a:schemeClr val="dk1"/>
                </a:solidFill>
              </a:rPr>
              <a:t>Speaker: Roberto</a:t>
            </a:r>
            <a:endParaRPr/>
          </a:p>
        </p:txBody>
      </p:sp>
    </p:spTree>
    <p:extLst>
      <p:ext uri="{BB962C8B-B14F-4D97-AF65-F5344CB8AC3E}">
        <p14:creationId xmlns:p14="http://schemas.microsoft.com/office/powerpoint/2010/main" val="84582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19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endParaRPr lang="it-IT" dirty="0"/>
          </a:p>
        </p:txBody>
      </p:sp>
    </p:spTree>
    <p:extLst>
      <p:ext uri="{BB962C8B-B14F-4D97-AF65-F5344CB8AC3E}">
        <p14:creationId xmlns:p14="http://schemas.microsoft.com/office/powerpoint/2010/main" val="38396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0951e2db4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30951e2db4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a:t>Speaker: Gwen</a:t>
            </a:r>
            <a:endParaRPr/>
          </a:p>
        </p:txBody>
      </p:sp>
    </p:spTree>
    <p:extLst>
      <p:ext uri="{BB962C8B-B14F-4D97-AF65-F5344CB8AC3E}">
        <p14:creationId xmlns:p14="http://schemas.microsoft.com/office/powerpoint/2010/main" val="221324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4E1826C-336D-40DE-92D7-4427F53FCD09}" type="slidenum">
              <a:rPr lang="it-IT" smtClean="0"/>
              <a:t>20</a:t>
            </a:fld>
            <a:endParaRPr lang="it-IT"/>
          </a:p>
        </p:txBody>
      </p:sp>
    </p:spTree>
    <p:extLst>
      <p:ext uri="{BB962C8B-B14F-4D97-AF65-F5344CB8AC3E}">
        <p14:creationId xmlns:p14="http://schemas.microsoft.com/office/powerpoint/2010/main" val="3680191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bwMode="auto">
          <a:xfrm>
            <a:off x="215311" y="186065"/>
            <a:ext cx="10087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just" rtl="0" eaLnBrk="0" fontAlgn="base" hangingPunct="0">
              <a:spcBef>
                <a:spcPct val="0"/>
              </a:spcBef>
              <a:spcAft>
                <a:spcPct val="0"/>
              </a:spcAft>
              <a:defRPr lang="en-GB" sz="2792" b="1" dirty="0">
                <a:solidFill>
                  <a:schemeClr val="bg1"/>
                </a:solidFill>
                <a:latin typeface="+mj-lt"/>
                <a:ea typeface="+mj-ea"/>
                <a:cs typeface="Arial" panose="020B0604020202020204" pitchFamily="34" charset="0"/>
              </a:defRPr>
            </a:lvl1pPr>
            <a:lvl2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a:lstStyle>
          <a:p>
            <a:r>
              <a:rPr lang="en-US" altLang="en-US"/>
              <a:t>Click to Edit Master Title Style</a:t>
            </a:r>
            <a:endParaRPr lang="en-GB" noProof="0"/>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478" y="882650"/>
            <a:ext cx="1173288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dirty="0">
                <a:solidFill>
                  <a:schemeClr val="tx1"/>
                </a:solidFill>
                <a:latin typeface="Arial" panose="020B0604020202020204" pitchFamily="34" charset="0"/>
                <a:ea typeface="MS PGothic" pitchFamily="34" charset="-128"/>
                <a:cs typeface="Arial" panose="020B0604020202020204" pitchFamily="34" charset="0"/>
              </a:defRPr>
            </a:lvl1pPr>
            <a:lvl2pPr marL="778941"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chemeClr val="tx1"/>
                </a:solidFill>
                <a:latin typeface="Arial" panose="020B0604020202020204" pitchFamily="34" charset="0"/>
                <a:ea typeface="MS PGothic" pitchFamily="34" charset="-128"/>
                <a:cs typeface="Arial" panose="020B0604020202020204" pitchFamily="34" charset="0"/>
              </a:defRPr>
            </a:lvl2pPr>
            <a:lvl3pPr marL="1353648"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chemeClr val="tx1"/>
                </a:solidFill>
                <a:latin typeface="Arial" panose="020B0604020202020204" pitchFamily="34" charset="0"/>
                <a:ea typeface="MS PGothic" pitchFamily="34" charset="-128"/>
                <a:cs typeface="Arial" panose="020B0604020202020204" pitchFamily="34" charset="0"/>
              </a:defRPr>
            </a:lvl3pPr>
            <a:lvl4pPr marL="192835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chemeClr val="tx1"/>
                </a:solidFill>
                <a:latin typeface="Arial" charset="0"/>
                <a:ea typeface="MS PGothic" pitchFamily="34" charset="-128"/>
                <a:cs typeface="Arial" charset="0"/>
              </a:defRPr>
            </a:lvl4pPr>
            <a:lvl5pPr marL="2503061"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dirty="0">
                <a:solidFill>
                  <a:schemeClr val="tx1"/>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ltLang="en-US" noProof="0"/>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3" name="Picture 11">
            <a:extLst>
              <a:ext uri="{FF2B5EF4-FFF2-40B4-BE49-F238E27FC236}">
                <a16:creationId xmlns:a16="http://schemas.microsoft.com/office/drawing/2014/main" id="{E983C6C3-47B7-0640-41FB-19CC40CF8827}"/>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10303277" y="-215900"/>
            <a:ext cx="208820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14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userDrawn="1">
  <p:cSld name="Titre et contenu">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51871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5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70EB-CA81-B5D9-92D9-BDD7C339C635}"/>
              </a:ext>
            </a:extLst>
          </p:cNvPr>
          <p:cNvSpPr>
            <a:spLocks noGrp="1"/>
          </p:cNvSpPr>
          <p:nvPr>
            <p:ph type="title"/>
          </p:nvPr>
        </p:nvSpPr>
        <p:spPr>
          <a:xfrm>
            <a:off x="215311" y="186065"/>
            <a:ext cx="10087965" cy="523220"/>
          </a:xfrm>
          <a:prstGeom prst="rect">
            <a:avLst/>
          </a:prstGeom>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F912F580-5A3A-E9B1-44A3-A7BFB1125A84}"/>
              </a:ext>
            </a:extLst>
          </p:cNvPr>
          <p:cNvSpPr>
            <a:spLocks noGrp="1"/>
          </p:cNvSpPr>
          <p:nvPr>
            <p:ph idx="1"/>
          </p:nvPr>
        </p:nvSpPr>
        <p:spPr>
          <a:xfrm>
            <a:off x="218478" y="882650"/>
            <a:ext cx="11732880" cy="53276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5C3558D-D7F7-597E-DB59-E60807C83519}"/>
              </a:ext>
            </a:extLst>
          </p:cNvPr>
          <p:cNvSpPr>
            <a:spLocks noGrp="1"/>
          </p:cNvSpPr>
          <p:nvPr>
            <p:ph type="dt" sz="half" idx="10"/>
          </p:nvPr>
        </p:nvSpPr>
        <p:spPr/>
        <p:txBody>
          <a:bodyPr/>
          <a:lstStyle/>
          <a:p>
            <a:fld id="{32CA63C9-2BE5-46B1-BB81-FE1FF11CB5C2}" type="datetimeFigureOut">
              <a:rPr lang="it-IT" smtClean="0"/>
              <a:t>02/03/2026</a:t>
            </a:fld>
            <a:endParaRPr lang="it-IT"/>
          </a:p>
        </p:txBody>
      </p:sp>
      <p:sp>
        <p:nvSpPr>
          <p:cNvPr id="5" name="Footer Placeholder 4">
            <a:extLst>
              <a:ext uri="{FF2B5EF4-FFF2-40B4-BE49-F238E27FC236}">
                <a16:creationId xmlns:a16="http://schemas.microsoft.com/office/drawing/2014/main" id="{2F8BA05F-A980-C3D6-CBDB-4D047C81619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79ABE7C-79EA-FBFD-26C9-9BEE8C38403A}"/>
              </a:ext>
            </a:extLst>
          </p:cNvPr>
          <p:cNvSpPr>
            <a:spLocks noGrp="1"/>
          </p:cNvSpPr>
          <p:nvPr>
            <p:ph type="sldNum" sz="quarter" idx="12"/>
          </p:nvPr>
        </p:nvSpPr>
        <p:spPr/>
        <p:txBody>
          <a:bodyPr/>
          <a:lstStyle/>
          <a:p>
            <a:fld id="{ACEEE862-F319-48B6-BC42-D4A5AF217FD9}" type="slidenum">
              <a:rPr lang="it-IT" smtClean="0"/>
              <a:t>‹N›</a:t>
            </a:fld>
            <a:endParaRPr lang="it-IT"/>
          </a:p>
        </p:txBody>
      </p:sp>
    </p:spTree>
    <p:extLst>
      <p:ext uri="{BB962C8B-B14F-4D97-AF65-F5344CB8AC3E}">
        <p14:creationId xmlns:p14="http://schemas.microsoft.com/office/powerpoint/2010/main" val="82768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oleObject" Target="../embeddings/oleObject1.bin"/><Relationship Id="rId12" Type="http://schemas.openxmlformats.org/officeDocument/2006/relationships/image" Target="../media/image6.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Box DG">
            <a:extLst>
              <a:ext uri="{FF2B5EF4-FFF2-40B4-BE49-F238E27FC236}">
                <a16:creationId xmlns:a16="http://schemas.microsoft.com/office/drawing/2014/main" id="{93609ED3-956C-E189-F516-C09C8BACA017}"/>
              </a:ext>
            </a:extLst>
          </p:cNvPr>
          <p:cNvSpPr txBox="1">
            <a:spLocks noChangeArrowheads="1"/>
          </p:cNvSpPr>
          <p:nvPr userDrawn="1"/>
        </p:nvSpPr>
        <p:spPr bwMode="auto">
          <a:xfrm>
            <a:off x="771005" y="447675"/>
            <a:ext cx="6688897" cy="211138"/>
          </a:xfrm>
          <a:prstGeom prst="rect">
            <a:avLst/>
          </a:prstGeom>
          <a:noFill/>
          <a:ln>
            <a:noFill/>
          </a:ln>
          <a:effectLst/>
        </p:spPr>
        <p:txBody>
          <a:bodyPr>
            <a:spAutoFit/>
          </a:bodyPr>
          <a:lstStyle/>
          <a:p>
            <a:pPr eaLnBrk="1" hangingPunct="1">
              <a:spcBef>
                <a:spcPct val="50000"/>
              </a:spcBef>
              <a:defRPr/>
            </a:pPr>
            <a:endParaRPr lang="en-GB" sz="770">
              <a:solidFill>
                <a:schemeClr val="bg1"/>
              </a:solidFill>
              <a:latin typeface="+mj-lt"/>
            </a:endParaRPr>
          </a:p>
        </p:txBody>
      </p:sp>
      <p:sp>
        <p:nvSpPr>
          <p:cNvPr id="11" name="Text Box 38">
            <a:extLst>
              <a:ext uri="{FF2B5EF4-FFF2-40B4-BE49-F238E27FC236}">
                <a16:creationId xmlns:a16="http://schemas.microsoft.com/office/drawing/2014/main" id="{F478E1B3-9EB1-BB1B-9DDC-E4F30BD8A2F8}"/>
              </a:ext>
            </a:extLst>
          </p:cNvPr>
          <p:cNvSpPr txBox="1">
            <a:spLocks noChangeArrowheads="1"/>
          </p:cNvSpPr>
          <p:nvPr userDrawn="1"/>
        </p:nvSpPr>
        <p:spPr bwMode="auto">
          <a:xfrm>
            <a:off x="220062" y="6202363"/>
            <a:ext cx="121904"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GB" altLang="en-US" sz="798">
                <a:solidFill>
                  <a:srgbClr val="8197A6"/>
                </a:solidFill>
                <a:latin typeface="Arial" panose="020B0604020202020204" pitchFamily="34" charset="0"/>
                <a:cs typeface="Arial" panose="020B0604020202020204" pitchFamily="34" charset="0"/>
              </a:rPr>
              <a:t> </a:t>
            </a:r>
          </a:p>
        </p:txBody>
      </p:sp>
      <p:pic>
        <p:nvPicPr>
          <p:cNvPr id="15" name="Picture 11">
            <a:extLst>
              <a:ext uri="{FF2B5EF4-FFF2-40B4-BE49-F238E27FC236}">
                <a16:creationId xmlns:a16="http://schemas.microsoft.com/office/drawing/2014/main" id="{20A39D12-4D4D-E5B1-7368-80B976D8AA6F}"/>
              </a:ext>
            </a:extLst>
          </p:cNvPr>
          <p:cNvPicPr>
            <a:picLocks noChangeAspect="1" noChangeArrowheads="1"/>
          </p:cNvPicPr>
          <p:nvPr userDrawn="1"/>
        </p:nvPicPr>
        <p:blipFill>
          <a:blip r:embed="rId6" cstate="hqprint">
            <a:extLst>
              <a:ext uri="{28A0092B-C50C-407E-A947-70E740481C1C}">
                <a14:useLocalDpi xmlns:a14="http://schemas.microsoft.com/office/drawing/2010/main" val="0"/>
              </a:ext>
            </a:extLst>
          </a:blip>
          <a:srcRect/>
          <a:stretch>
            <a:fillRect/>
          </a:stretch>
        </p:blipFill>
        <p:spPr bwMode="auto">
          <a:xfrm>
            <a:off x="10303277" y="-215900"/>
            <a:ext cx="208820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5">
            <a:extLst>
              <a:ext uri="{FF2B5EF4-FFF2-40B4-BE49-F238E27FC236}">
                <a16:creationId xmlns:a16="http://schemas.microsoft.com/office/drawing/2014/main" id="{8DE843ED-1EFC-2BDD-268A-22CFDC08E7BB}"/>
              </a:ext>
            </a:extLst>
          </p:cNvPr>
          <p:cNvCxnSpPr>
            <a:cxnSpLocks/>
          </p:cNvCxnSpPr>
          <p:nvPr userDrawn="1"/>
        </p:nvCxnSpPr>
        <p:spPr>
          <a:xfrm>
            <a:off x="220062" y="6423025"/>
            <a:ext cx="11704382" cy="0"/>
          </a:xfrm>
          <a:prstGeom prst="line">
            <a:avLst/>
          </a:prstGeom>
          <a:ln w="952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 name="Straight Connector 5">
            <a:extLst>
              <a:ext uri="{FF2B5EF4-FFF2-40B4-BE49-F238E27FC236}">
                <a16:creationId xmlns:a16="http://schemas.microsoft.com/office/drawing/2014/main" id="{F3225A68-DD55-699E-3E61-C503838BA6E1}"/>
              </a:ext>
            </a:extLst>
          </p:cNvPr>
          <p:cNvCxnSpPr>
            <a:cxnSpLocks/>
          </p:cNvCxnSpPr>
          <p:nvPr userDrawn="1"/>
        </p:nvCxnSpPr>
        <p:spPr>
          <a:xfrm>
            <a:off x="220062" y="650482"/>
            <a:ext cx="11704382" cy="0"/>
          </a:xfrm>
          <a:prstGeom prst="line">
            <a:avLst/>
          </a:prstGeom>
          <a:ln w="9525" cmpd="sng">
            <a:solidFill>
              <a:schemeClr val="accent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3" name="Object 9">
            <a:extLst>
              <a:ext uri="{FF2B5EF4-FFF2-40B4-BE49-F238E27FC236}">
                <a16:creationId xmlns:a16="http://schemas.microsoft.com/office/drawing/2014/main" id="{819658FD-DB3D-9636-A46E-4AF37BB7C05C}"/>
              </a:ext>
            </a:extLst>
          </p:cNvPr>
          <p:cNvGraphicFramePr>
            <a:graphicFrameLocks noChangeAspect="1"/>
          </p:cNvGraphicFramePr>
          <p:nvPr userDrawn="1">
            <p:extLst>
              <p:ext uri="{D42A27DB-BD31-4B8C-83A1-F6EECF244321}">
                <p14:modId xmlns:p14="http://schemas.microsoft.com/office/powerpoint/2010/main" val="3269575969"/>
              </p:ext>
            </p:extLst>
          </p:nvPr>
        </p:nvGraphicFramePr>
        <p:xfrm>
          <a:off x="211835" y="6135208"/>
          <a:ext cx="521076" cy="539544"/>
        </p:xfrm>
        <a:graphic>
          <a:graphicData uri="http://schemas.openxmlformats.org/presentationml/2006/ole">
            <mc:AlternateContent xmlns:mc="http://schemas.openxmlformats.org/markup-compatibility/2006">
              <mc:Choice xmlns:v="urn:schemas-microsoft-com:vml" Requires="v">
                <p:oleObj r:id="rId7" imgW="5838095" imgH="6047619" progId="">
                  <p:embed/>
                </p:oleObj>
              </mc:Choice>
              <mc:Fallback>
                <p:oleObj r:id="rId7" imgW="5838095" imgH="6047619" progId="">
                  <p:embed/>
                  <p:pic>
                    <p:nvPicPr>
                      <p:cNvPr id="8" name="Object 9">
                        <a:extLst>
                          <a:ext uri="{FF2B5EF4-FFF2-40B4-BE49-F238E27FC236}">
                            <a16:creationId xmlns:a16="http://schemas.microsoft.com/office/drawing/2014/main" id="{6529E698-3D4C-198B-C3DA-D504E853A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835" y="6135208"/>
                        <a:ext cx="521076" cy="539544"/>
                      </a:xfrm>
                      <a:prstGeom prst="rect">
                        <a:avLst/>
                      </a:prstGeom>
                      <a:noFill/>
                      <a:ln w="12700">
                        <a:solidFill>
                          <a:srgbClr val="000000"/>
                        </a:solidFill>
                        <a:miter lim="800000"/>
                        <a:headEnd/>
                        <a:tailEnd/>
                      </a:ln>
                    </p:spPr>
                  </p:pic>
                </p:oleObj>
              </mc:Fallback>
            </mc:AlternateContent>
          </a:graphicData>
        </a:graphic>
      </p:graphicFrame>
      <p:sp>
        <p:nvSpPr>
          <p:cNvPr id="4" name="Rettangolo 3">
            <a:extLst>
              <a:ext uri="{FF2B5EF4-FFF2-40B4-BE49-F238E27FC236}">
                <a16:creationId xmlns:a16="http://schemas.microsoft.com/office/drawing/2014/main" id="{D10A1E16-ED00-1634-A7D0-FAA68D996517}"/>
              </a:ext>
            </a:extLst>
          </p:cNvPr>
          <p:cNvSpPr/>
          <p:nvPr userDrawn="1"/>
        </p:nvSpPr>
        <p:spPr>
          <a:xfrm>
            <a:off x="3162063" y="6418385"/>
            <a:ext cx="6096000" cy="246221"/>
          </a:xfrm>
          <a:prstGeom prst="rect">
            <a:avLst/>
          </a:prstGeom>
        </p:spPr>
        <p:txBody>
          <a:bodyPr>
            <a:spAutoFit/>
          </a:bodyPr>
          <a:lstStyle/>
          <a:p>
            <a:pPr algn="ctr"/>
            <a:r>
              <a:rPr lang="en-US" sz="1000" i="1" baseline="0" dirty="0"/>
              <a:t>FLEX Fluorescence Workshop  - 03-06 March 2026 -  Bonn</a:t>
            </a:r>
            <a:endParaRPr lang="it-IT" sz="1000" i="1" dirty="0"/>
          </a:p>
        </p:txBody>
      </p:sp>
      <p:pic>
        <p:nvPicPr>
          <p:cNvPr id="5" name="Picture 2">
            <a:extLst>
              <a:ext uri="{FF2B5EF4-FFF2-40B4-BE49-F238E27FC236}">
                <a16:creationId xmlns:a16="http://schemas.microsoft.com/office/drawing/2014/main" id="{E24A2236-D4B6-5A31-DF5F-210E48FCBCD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76755" cy="642152"/>
          </a:xfrm>
          <a:prstGeom prst="rect">
            <a:avLst/>
          </a:prstGeom>
        </p:spPr>
      </p:pic>
      <p:pic>
        <p:nvPicPr>
          <p:cNvPr id="6" name="Picture 37">
            <a:extLst>
              <a:ext uri="{FF2B5EF4-FFF2-40B4-BE49-F238E27FC236}">
                <a16:creationId xmlns:a16="http://schemas.microsoft.com/office/drawing/2014/main" id="{B1CF60AD-5810-CB58-CDFC-5F6C68240D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7" name="Picture 36">
            <a:extLst>
              <a:ext uri="{FF2B5EF4-FFF2-40B4-BE49-F238E27FC236}">
                <a16:creationId xmlns:a16="http://schemas.microsoft.com/office/drawing/2014/main" id="{E44CECBE-AC3E-7040-BD8E-2B2FCC55CD7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 y="6541496"/>
            <a:ext cx="10159937" cy="430721"/>
          </a:xfrm>
          <a:prstGeom prst="rect">
            <a:avLst/>
          </a:prstGeom>
        </p:spPr>
      </p:pic>
      <p:pic>
        <p:nvPicPr>
          <p:cNvPr id="9" name="Picture 3">
            <a:extLst>
              <a:ext uri="{FF2B5EF4-FFF2-40B4-BE49-F238E27FC236}">
                <a16:creationId xmlns:a16="http://schemas.microsoft.com/office/drawing/2014/main" id="{3EDA1EC4-5F25-4537-B1F6-C0B20462D3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53423" y="-230171"/>
            <a:ext cx="1756850" cy="1102493"/>
          </a:xfrm>
          <a:prstGeom prst="rect">
            <a:avLst/>
          </a:prstGeom>
        </p:spPr>
      </p:pic>
    </p:spTree>
    <p:extLst>
      <p:ext uri="{BB962C8B-B14F-4D97-AF65-F5344CB8AC3E}">
        <p14:creationId xmlns:p14="http://schemas.microsoft.com/office/powerpoint/2010/main" val="3198866795"/>
      </p:ext>
    </p:extLst>
  </p:cSld>
  <p:clrMap bg1="lt1" tx1="dk1" bg2="lt2" tx2="dk2" accent1="accent1" accent2="accent2" accent3="accent3" accent4="accent4" accent5="accent5" accent6="accent6" hlink="hlink" folHlink="folHlink"/>
  <p:sldLayoutIdLst>
    <p:sldLayoutId id="2147483664" r:id="rId1"/>
    <p:sldLayoutId id="2147483660" r:id="rId2"/>
    <p:sldLayoutId id="2147483650"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emf"/><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schermata, Gioco per PC, Composizione digitale, Software per videogiochi&#10;&#10;Il contenuto generato dall'IA potrebbe non essere corretto.">
            <a:extLst>
              <a:ext uri="{FF2B5EF4-FFF2-40B4-BE49-F238E27FC236}">
                <a16:creationId xmlns:a16="http://schemas.microsoft.com/office/drawing/2014/main" id="{EF43A240-A271-737C-21A0-2E46A412BABD}"/>
              </a:ext>
            </a:extLst>
          </p:cNvPr>
          <p:cNvPicPr>
            <a:picLocks noChangeAspect="1"/>
          </p:cNvPicPr>
          <p:nvPr/>
        </p:nvPicPr>
        <p:blipFill>
          <a:blip r:embed="rId2"/>
          <a:stretch>
            <a:fillRect/>
          </a:stretch>
        </p:blipFill>
        <p:spPr>
          <a:xfrm>
            <a:off x="0" y="3495"/>
            <a:ext cx="12192000" cy="6851009"/>
          </a:xfrm>
          <a:prstGeom prst="rect">
            <a:avLst/>
          </a:prstGeom>
        </p:spPr>
      </p:pic>
      <p:sp>
        <p:nvSpPr>
          <p:cNvPr id="6" name="Text Box 27">
            <a:extLst>
              <a:ext uri="{FF2B5EF4-FFF2-40B4-BE49-F238E27FC236}">
                <a16:creationId xmlns:a16="http://schemas.microsoft.com/office/drawing/2014/main" id="{5350DF71-9EA8-BB84-85F1-DCFFF1ED0C85}"/>
              </a:ext>
            </a:extLst>
          </p:cNvPr>
          <p:cNvSpPr txBox="1">
            <a:spLocks noChangeArrowheads="1"/>
          </p:cNvSpPr>
          <p:nvPr/>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7" name="Straight Connector 64">
            <a:extLst>
              <a:ext uri="{FF2B5EF4-FFF2-40B4-BE49-F238E27FC236}">
                <a16:creationId xmlns:a16="http://schemas.microsoft.com/office/drawing/2014/main" id="{F227D342-F001-2E5F-FCAA-585B2EA981E5}"/>
              </a:ext>
            </a:extLst>
          </p:cNvPr>
          <p:cNvCxnSpPr>
            <a:cxnSpLocks/>
          </p:cNvCxnSpPr>
          <p:nvPr/>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152">
            <a:extLst>
              <a:ext uri="{FF2B5EF4-FFF2-40B4-BE49-F238E27FC236}">
                <a16:creationId xmlns:a16="http://schemas.microsoft.com/office/drawing/2014/main" id="{2597E516-61BF-0C12-BEDD-AB04BDACB23E}"/>
              </a:ext>
            </a:extLst>
          </p:cNvPr>
          <p:cNvCxnSpPr>
            <a:cxnSpLocks/>
          </p:cNvCxnSpPr>
          <p:nvPr/>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Box 24">
            <a:extLst>
              <a:ext uri="{FF2B5EF4-FFF2-40B4-BE49-F238E27FC236}">
                <a16:creationId xmlns:a16="http://schemas.microsoft.com/office/drawing/2014/main" id="{04F42ACB-2D7E-E31F-50AD-1B65BB181732}"/>
              </a:ext>
            </a:extLst>
          </p:cNvPr>
          <p:cNvSpPr txBox="1">
            <a:spLocks noChangeArrowheads="1"/>
          </p:cNvSpPr>
          <p:nvPr/>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latin typeface="Arial" panose="020B0604020202020204" pitchFamily="34" charset="0"/>
                <a:cs typeface="Arial" panose="020B0604020202020204" pitchFamily="34" charset="0"/>
              </a:rPr>
              <a:t> </a:t>
            </a:r>
          </a:p>
        </p:txBody>
      </p:sp>
      <p:sp>
        <p:nvSpPr>
          <p:cNvPr id="10" name="Text Box 25">
            <a:extLst>
              <a:ext uri="{FF2B5EF4-FFF2-40B4-BE49-F238E27FC236}">
                <a16:creationId xmlns:a16="http://schemas.microsoft.com/office/drawing/2014/main" id="{6BFFC98E-A83A-ABD8-56F5-DEB5D13AC730}"/>
              </a:ext>
            </a:extLst>
          </p:cNvPr>
          <p:cNvSpPr txBox="1">
            <a:spLocks noChangeArrowheads="1"/>
          </p:cNvSpPr>
          <p:nvPr/>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latin typeface="Arial" panose="020B0604020202020204" pitchFamily="34" charset="0"/>
                <a:cs typeface="Arial" panose="020B0604020202020204" pitchFamily="34" charset="0"/>
              </a:rPr>
              <a:t> </a:t>
            </a:r>
          </a:p>
        </p:txBody>
      </p:sp>
      <p:sp>
        <p:nvSpPr>
          <p:cNvPr id="11" name="Text Box 99">
            <a:extLst>
              <a:ext uri="{FF2B5EF4-FFF2-40B4-BE49-F238E27FC236}">
                <a16:creationId xmlns:a16="http://schemas.microsoft.com/office/drawing/2014/main" id="{8FE8F90B-6019-4416-D9CF-CB0F07FF79DD}"/>
              </a:ext>
            </a:extLst>
          </p:cNvPr>
          <p:cNvSpPr/>
          <p:nvPr/>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solidFill>
                  <a:schemeClr val="tx1"/>
                </a:solidFill>
                <a:latin typeface="Arial" panose="020B0604020202020204" pitchFamily="34" charset="0"/>
                <a:cs typeface="Arial" panose="020B0604020202020204" pitchFamily="34" charset="0"/>
              </a:rPr>
              <a:t> </a:t>
            </a:r>
          </a:p>
        </p:txBody>
      </p:sp>
      <p:sp>
        <p:nvSpPr>
          <p:cNvPr id="12" name="Text Box 58">
            <a:extLst>
              <a:ext uri="{FF2B5EF4-FFF2-40B4-BE49-F238E27FC236}">
                <a16:creationId xmlns:a16="http://schemas.microsoft.com/office/drawing/2014/main" id="{60F88933-BE30-8C34-329A-70C69127F208}"/>
              </a:ext>
            </a:extLst>
          </p:cNvPr>
          <p:cNvSpPr txBox="1">
            <a:spLocks noChangeArrowheads="1"/>
          </p:cNvSpPr>
          <p:nvPr/>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latin typeface="Arial" panose="020B0604020202020204" pitchFamily="34" charset="0"/>
                <a:cs typeface="Arial" panose="020B0604020202020204" pitchFamily="34" charset="0"/>
              </a:rPr>
              <a:t>ESA UNCLASSIFIED - For ESA Official Use Only</a:t>
            </a:r>
          </a:p>
        </p:txBody>
      </p:sp>
      <p:sp>
        <p:nvSpPr>
          <p:cNvPr id="13" name="Text Box 34">
            <a:extLst>
              <a:ext uri="{FF2B5EF4-FFF2-40B4-BE49-F238E27FC236}">
                <a16:creationId xmlns:a16="http://schemas.microsoft.com/office/drawing/2014/main" id="{5B3ACBCF-DCAF-BB8D-139D-7CED1ED47958}"/>
              </a:ext>
            </a:extLst>
          </p:cNvPr>
          <p:cNvSpPr txBox="1">
            <a:spLocks noChangeArrowheads="1"/>
          </p:cNvSpPr>
          <p:nvPr/>
        </p:nvSpPr>
        <p:spPr bwMode="auto">
          <a:xfrm>
            <a:off x="11747851" y="6202800"/>
            <a:ext cx="207749"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latin typeface="Arial" panose="020B0604020202020204" pitchFamily="34" charset="0"/>
                <a:cs typeface="Arial" panose="020B0604020202020204" pitchFamily="34" charset="0"/>
              </a:rPr>
              <a:t>  </a:t>
            </a:r>
            <a:fld id="{FDAC5C42-9B53-4063-AF51-A40D4C64F718}" type="slidenum">
              <a:rPr lang="it-IT" sz="800" noProof="1" smtClean="0">
                <a:latin typeface="Arial" panose="020B0604020202020204" pitchFamily="34" charset="0"/>
                <a:cs typeface="Arial" panose="020B0604020202020204" pitchFamily="34" charset="0"/>
              </a:rPr>
              <a:t>1</a:t>
            </a:fld>
            <a:endParaRPr lang="en-GB" sz="800" noProof="1">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98012805-840C-DF5F-441B-DFE90FAF688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15" name="Picture 45">
            <a:extLst>
              <a:ext uri="{FF2B5EF4-FFF2-40B4-BE49-F238E27FC236}">
                <a16:creationId xmlns:a16="http://schemas.microsoft.com/office/drawing/2014/main" id="{E923D821-0D20-7F98-0B2E-3410D154897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 y="6457664"/>
            <a:ext cx="10159937" cy="430721"/>
          </a:xfrm>
          <a:prstGeom prst="rect">
            <a:avLst/>
          </a:prstGeom>
        </p:spPr>
      </p:pic>
      <p:sp>
        <p:nvSpPr>
          <p:cNvPr id="16" name="TextBox 1">
            <a:extLst>
              <a:ext uri="{FF2B5EF4-FFF2-40B4-BE49-F238E27FC236}">
                <a16:creationId xmlns:a16="http://schemas.microsoft.com/office/drawing/2014/main" id="{696F1436-72A2-0945-2597-AF95F7949100}"/>
              </a:ext>
            </a:extLst>
          </p:cNvPr>
          <p:cNvSpPr txBox="1"/>
          <p:nvPr/>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rPr>
              <a:t>FLEX-Fluorescence 2026 Workshop</a:t>
            </a:r>
            <a:br>
              <a:rPr lang="en-GB" sz="2800" b="1" dirty="0">
                <a:solidFill>
                  <a:schemeClr val="bg1"/>
                </a:solidFill>
              </a:rPr>
            </a:br>
            <a:r>
              <a:rPr lang="en-GB" sz="2400" b="0" dirty="0">
                <a:solidFill>
                  <a:schemeClr val="bg1"/>
                </a:solidFill>
              </a:rPr>
              <a:t>03 – 06 March |</a:t>
            </a:r>
            <a:r>
              <a:rPr lang="en-GB" sz="2400" b="1" dirty="0">
                <a:solidFill>
                  <a:schemeClr val="bg1"/>
                </a:solidFill>
              </a:rPr>
              <a:t> </a:t>
            </a:r>
            <a:r>
              <a:rPr lang="en-GB" sz="2400" dirty="0">
                <a:solidFill>
                  <a:schemeClr val="bg1"/>
                </a:solidFill>
              </a:rPr>
              <a:t>Bonn University, Germany </a:t>
            </a:r>
            <a:endParaRPr lang="en-GB" sz="2800" b="1" dirty="0">
              <a:solidFill>
                <a:schemeClr val="bg1"/>
              </a:solidFill>
            </a:endParaRPr>
          </a:p>
          <a:p>
            <a:pPr algn="ctr"/>
            <a:endParaRPr lang="en-GB"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19" name="CasellaDiTesto 18">
            <a:extLst>
              <a:ext uri="{FF2B5EF4-FFF2-40B4-BE49-F238E27FC236}">
                <a16:creationId xmlns:a16="http://schemas.microsoft.com/office/drawing/2014/main" id="{A41523BF-DCE8-89C6-C9F0-CC4B1B0FE48E}"/>
              </a:ext>
            </a:extLst>
          </p:cNvPr>
          <p:cNvSpPr txBox="1"/>
          <p:nvPr/>
        </p:nvSpPr>
        <p:spPr>
          <a:xfrm>
            <a:off x="425142" y="3726867"/>
            <a:ext cx="8326580" cy="2092881"/>
          </a:xfrm>
          <a:prstGeom prst="rect">
            <a:avLst/>
          </a:prstGeom>
          <a:noFill/>
        </p:spPr>
        <p:txBody>
          <a:bodyPr wrap="square" rtlCol="0">
            <a:spAutoFit/>
          </a:bodyPr>
          <a:lstStyle/>
          <a:p>
            <a:r>
              <a:rPr lang="en-US" sz="2800" b="1" dirty="0">
                <a:solidFill>
                  <a:schemeClr val="bg1"/>
                </a:solidFill>
              </a:rPr>
              <a:t>Cal/Val Activities for the FLEX Mission: Approach and Current Status</a:t>
            </a:r>
            <a:endParaRPr lang="it-IT" dirty="0">
              <a:solidFill>
                <a:schemeClr val="bg1"/>
              </a:solidFill>
            </a:endParaRPr>
          </a:p>
          <a:p>
            <a:endParaRPr lang="it-IT" dirty="0">
              <a:solidFill>
                <a:schemeClr val="bg1"/>
              </a:solidFill>
            </a:endParaRPr>
          </a:p>
          <a:p>
            <a:r>
              <a:rPr lang="it-IT" sz="1400" i="1" dirty="0">
                <a:solidFill>
                  <a:schemeClr val="bg1"/>
                </a:solidFill>
              </a:rPr>
              <a:t>Colombo R., </a:t>
            </a:r>
            <a:r>
              <a:rPr lang="it-IT" sz="1400" i="1" dirty="0" err="1">
                <a:solidFill>
                  <a:schemeClr val="bg1"/>
                </a:solidFill>
              </a:rPr>
              <a:t>Mahmoodi</a:t>
            </a:r>
            <a:r>
              <a:rPr lang="it-IT" sz="1400" i="1" dirty="0">
                <a:solidFill>
                  <a:schemeClr val="bg1"/>
                </a:solidFill>
              </a:rPr>
              <a:t> A., Berthelot B., </a:t>
            </a:r>
            <a:r>
              <a:rPr lang="it-IT" sz="1400" i="1" dirty="0" err="1">
                <a:solidFill>
                  <a:schemeClr val="bg1"/>
                </a:solidFill>
              </a:rPr>
              <a:t>Matot</a:t>
            </a:r>
            <a:r>
              <a:rPr lang="it-IT" sz="1400" i="1" dirty="0">
                <a:solidFill>
                  <a:schemeClr val="bg1"/>
                </a:solidFill>
              </a:rPr>
              <a:t> G., </a:t>
            </a:r>
            <a:r>
              <a:rPr lang="it-IT" sz="1400" i="1" dirty="0" err="1">
                <a:solidFill>
                  <a:schemeClr val="bg1"/>
                </a:solidFill>
              </a:rPr>
              <a:t>Vicent</a:t>
            </a:r>
            <a:r>
              <a:rPr lang="it-IT" sz="1400" i="1" dirty="0">
                <a:solidFill>
                  <a:schemeClr val="bg1"/>
                </a:solidFill>
              </a:rPr>
              <a:t> </a:t>
            </a:r>
            <a:r>
              <a:rPr lang="it-IT" sz="1400" i="1" dirty="0" err="1">
                <a:solidFill>
                  <a:schemeClr val="bg1"/>
                </a:solidFill>
              </a:rPr>
              <a:t>Servera</a:t>
            </a:r>
            <a:r>
              <a:rPr lang="it-IT" sz="1400" i="1" dirty="0">
                <a:solidFill>
                  <a:schemeClr val="bg1"/>
                </a:solidFill>
              </a:rPr>
              <a:t> J., </a:t>
            </a:r>
            <a:r>
              <a:rPr lang="it-IT" sz="1400" i="1" dirty="0" err="1">
                <a:solidFill>
                  <a:schemeClr val="bg1"/>
                </a:solidFill>
              </a:rPr>
              <a:t>Nanushi</a:t>
            </a:r>
            <a:r>
              <a:rPr lang="it-IT" sz="1400" i="1" dirty="0">
                <a:solidFill>
                  <a:schemeClr val="bg1"/>
                </a:solidFill>
              </a:rPr>
              <a:t> O., </a:t>
            </a:r>
            <a:r>
              <a:rPr lang="it-IT" sz="1400" i="1" dirty="0" err="1">
                <a:solidFill>
                  <a:schemeClr val="bg1"/>
                </a:solidFill>
              </a:rPr>
              <a:t>Tixier</a:t>
            </a:r>
            <a:r>
              <a:rPr lang="it-IT" sz="1400" i="1" dirty="0">
                <a:solidFill>
                  <a:schemeClr val="bg1"/>
                </a:solidFill>
              </a:rPr>
              <a:t> L., </a:t>
            </a:r>
            <a:r>
              <a:rPr lang="it-IT" sz="1400" i="1" dirty="0" err="1">
                <a:solidFill>
                  <a:schemeClr val="bg1"/>
                </a:solidFill>
              </a:rPr>
              <a:t>Sabater</a:t>
            </a:r>
            <a:r>
              <a:rPr lang="it-IT" sz="1400" i="1" dirty="0">
                <a:solidFill>
                  <a:schemeClr val="bg1"/>
                </a:solidFill>
              </a:rPr>
              <a:t> N., </a:t>
            </a:r>
            <a:r>
              <a:rPr lang="it-IT" sz="1400" i="1" dirty="0" err="1">
                <a:solidFill>
                  <a:schemeClr val="bg1"/>
                </a:solidFill>
              </a:rPr>
              <a:t>Kolmonen</a:t>
            </a:r>
            <a:r>
              <a:rPr lang="it-IT" sz="1400" i="1" dirty="0">
                <a:solidFill>
                  <a:schemeClr val="bg1"/>
                </a:solidFill>
              </a:rPr>
              <a:t> P., </a:t>
            </a:r>
            <a:r>
              <a:rPr lang="it-IT" sz="1400" i="1" dirty="0" err="1">
                <a:solidFill>
                  <a:schemeClr val="bg1"/>
                </a:solidFill>
              </a:rPr>
              <a:t>Virtanen</a:t>
            </a:r>
            <a:r>
              <a:rPr lang="it-IT" sz="1400" i="1" dirty="0">
                <a:solidFill>
                  <a:schemeClr val="bg1"/>
                </a:solidFill>
              </a:rPr>
              <a:t> T., Zimmermann A., </a:t>
            </a:r>
            <a:r>
              <a:rPr lang="it-IT" sz="1400" i="1" dirty="0" err="1">
                <a:solidFill>
                  <a:schemeClr val="bg1"/>
                </a:solidFill>
              </a:rPr>
              <a:t>Bialek</a:t>
            </a:r>
            <a:r>
              <a:rPr lang="it-IT" sz="1400" i="1" dirty="0">
                <a:solidFill>
                  <a:schemeClr val="bg1"/>
                </a:solidFill>
              </a:rPr>
              <a:t> A., De Vis P., Rossini M., Tagliabue G., Chierichetti, Cogliati S., </a:t>
            </a:r>
            <a:r>
              <a:rPr lang="it-IT" sz="1400" i="1" dirty="0" err="1">
                <a:solidFill>
                  <a:schemeClr val="bg1"/>
                </a:solidFill>
              </a:rPr>
              <a:t>Bendig</a:t>
            </a:r>
            <a:r>
              <a:rPr lang="it-IT" sz="1400" i="1" dirty="0">
                <a:solidFill>
                  <a:schemeClr val="bg1"/>
                </a:solidFill>
              </a:rPr>
              <a:t> J., </a:t>
            </a:r>
            <a:r>
              <a:rPr lang="it-IT" sz="1400" i="1" dirty="0" err="1">
                <a:solidFill>
                  <a:schemeClr val="bg1"/>
                </a:solidFill>
              </a:rPr>
              <a:t>Siegmann</a:t>
            </a:r>
            <a:r>
              <a:rPr lang="it-IT" sz="1400" i="1" dirty="0">
                <a:solidFill>
                  <a:schemeClr val="bg1"/>
                </a:solidFill>
              </a:rPr>
              <a:t> B., </a:t>
            </a:r>
            <a:r>
              <a:rPr lang="it-IT" sz="1400" i="1" dirty="0" err="1">
                <a:solidFill>
                  <a:schemeClr val="bg1"/>
                </a:solidFill>
              </a:rPr>
              <a:t>Rascher</a:t>
            </a:r>
            <a:r>
              <a:rPr lang="it-IT" sz="1400" i="1" dirty="0">
                <a:solidFill>
                  <a:schemeClr val="bg1"/>
                </a:solidFill>
              </a:rPr>
              <a:t> U., </a:t>
            </a:r>
            <a:r>
              <a:rPr lang="it-IT" sz="1400" i="1" dirty="0" err="1">
                <a:solidFill>
                  <a:schemeClr val="bg1"/>
                </a:solidFill>
              </a:rPr>
              <a:t>Prikaziuk</a:t>
            </a:r>
            <a:r>
              <a:rPr lang="it-IT" sz="1400" i="1" dirty="0">
                <a:solidFill>
                  <a:schemeClr val="bg1"/>
                </a:solidFill>
              </a:rPr>
              <a:t> E., van </a:t>
            </a:r>
            <a:r>
              <a:rPr lang="it-IT" sz="1400" i="1" dirty="0" err="1">
                <a:solidFill>
                  <a:schemeClr val="bg1"/>
                </a:solidFill>
              </a:rPr>
              <a:t>der</a:t>
            </a:r>
            <a:r>
              <a:rPr lang="it-IT" sz="1400" i="1" dirty="0">
                <a:solidFill>
                  <a:schemeClr val="bg1"/>
                </a:solidFill>
              </a:rPr>
              <a:t> </a:t>
            </a:r>
            <a:r>
              <a:rPr lang="it-IT" sz="1400" i="1" dirty="0" err="1">
                <a:solidFill>
                  <a:schemeClr val="bg1"/>
                </a:solidFill>
              </a:rPr>
              <a:t>Tol</a:t>
            </a:r>
            <a:r>
              <a:rPr lang="it-IT" sz="1400" i="1" dirty="0">
                <a:solidFill>
                  <a:schemeClr val="bg1"/>
                </a:solidFill>
              </a:rPr>
              <a:t> C., </a:t>
            </a:r>
            <a:r>
              <a:rPr lang="it-IT" sz="1400" i="1" dirty="0" err="1">
                <a:solidFill>
                  <a:schemeClr val="bg1"/>
                </a:solidFill>
              </a:rPr>
              <a:t>Jasdeep</a:t>
            </a:r>
            <a:r>
              <a:rPr lang="it-IT" sz="1400" i="1" dirty="0">
                <a:solidFill>
                  <a:schemeClr val="bg1"/>
                </a:solidFill>
              </a:rPr>
              <a:t> A., </a:t>
            </a:r>
            <a:r>
              <a:rPr lang="it-IT" sz="1400" i="1" dirty="0" err="1">
                <a:solidFill>
                  <a:schemeClr val="bg1"/>
                </a:solidFill>
              </a:rPr>
              <a:t>Ghent</a:t>
            </a:r>
            <a:r>
              <a:rPr lang="it-IT" sz="1400" i="1" dirty="0">
                <a:solidFill>
                  <a:schemeClr val="bg1"/>
                </a:solidFill>
              </a:rPr>
              <a:t> D., Barrio </a:t>
            </a:r>
            <a:r>
              <a:rPr lang="it-IT" sz="1400" i="1" dirty="0" err="1">
                <a:solidFill>
                  <a:schemeClr val="bg1"/>
                </a:solidFill>
              </a:rPr>
              <a:t>Guillo</a:t>
            </a:r>
            <a:r>
              <a:rPr lang="it-IT" sz="1400" i="1" dirty="0">
                <a:solidFill>
                  <a:schemeClr val="bg1"/>
                </a:solidFill>
              </a:rPr>
              <a:t> R., </a:t>
            </a:r>
            <a:r>
              <a:rPr lang="it-IT" sz="1400" i="1" dirty="0" err="1">
                <a:solidFill>
                  <a:schemeClr val="bg1"/>
                </a:solidFill>
              </a:rPr>
              <a:t>Julitta</a:t>
            </a:r>
            <a:r>
              <a:rPr lang="it-IT" sz="1400" i="1" dirty="0">
                <a:solidFill>
                  <a:schemeClr val="bg1"/>
                </a:solidFill>
              </a:rPr>
              <a:t> T., Celesti M., </a:t>
            </a:r>
            <a:r>
              <a:rPr lang="it-IT" sz="1400" i="1" dirty="0" err="1">
                <a:solidFill>
                  <a:schemeClr val="bg1"/>
                </a:solidFill>
              </a:rPr>
              <a:t>Drusch</a:t>
            </a:r>
            <a:r>
              <a:rPr lang="it-IT" sz="1400" i="1" dirty="0">
                <a:solidFill>
                  <a:schemeClr val="bg1"/>
                </a:solidFill>
              </a:rPr>
              <a:t> M., </a:t>
            </a:r>
            <a:r>
              <a:rPr lang="it-IT" sz="1400" i="1" dirty="0" err="1">
                <a:solidFill>
                  <a:schemeClr val="bg1"/>
                </a:solidFill>
              </a:rPr>
              <a:t>Schüttemeyer</a:t>
            </a:r>
            <a:r>
              <a:rPr lang="it-IT" sz="1400" i="1" dirty="0">
                <a:solidFill>
                  <a:schemeClr val="bg1"/>
                </a:solidFill>
              </a:rPr>
              <a:t> D., </a:t>
            </a:r>
            <a:r>
              <a:rPr lang="it-IT" sz="1400" i="1" dirty="0" err="1">
                <a:solidFill>
                  <a:schemeClr val="bg1"/>
                </a:solidFill>
              </a:rPr>
              <a:t>Tudoroiu</a:t>
            </a:r>
            <a:r>
              <a:rPr lang="it-IT" sz="1400" i="1" dirty="0">
                <a:solidFill>
                  <a:schemeClr val="bg1"/>
                </a:solidFill>
              </a:rPr>
              <a:t> M.</a:t>
            </a:r>
          </a:p>
        </p:txBody>
      </p:sp>
    </p:spTree>
    <p:extLst>
      <p:ext uri="{BB962C8B-B14F-4D97-AF65-F5344CB8AC3E}">
        <p14:creationId xmlns:p14="http://schemas.microsoft.com/office/powerpoint/2010/main" val="4172598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3011" y="1046440"/>
            <a:ext cx="2768989" cy="5327650"/>
          </a:xfrm>
        </p:spPr>
        <p:txBody>
          <a:bodyPr>
            <a:normAutofit/>
          </a:bodyPr>
          <a:lstStyle/>
          <a:p>
            <a:pPr algn="just"/>
            <a:r>
              <a:rPr lang="en-CA" sz="2000" dirty="0"/>
              <a:t>In-house and ad-hoc tools, which allow for a </a:t>
            </a:r>
            <a:r>
              <a:rPr lang="en-CA" sz="2000" b="1" dirty="0"/>
              <a:t>quickly assessment of the product quality</a:t>
            </a:r>
            <a:r>
              <a:rPr lang="en-CA" sz="2000" dirty="0"/>
              <a:t>; </a:t>
            </a:r>
          </a:p>
          <a:p>
            <a:pPr algn="just"/>
            <a:r>
              <a:rPr lang="en-CA" sz="2000" dirty="0"/>
              <a:t>For example, check if the values for reflectance, fluorescence, or biophysical parameters over certain surfaces </a:t>
            </a:r>
            <a:r>
              <a:rPr lang="en-CA" sz="2000" b="1" dirty="0"/>
              <a:t>are consistent with expectations</a:t>
            </a:r>
            <a:r>
              <a:rPr lang="en-CA" sz="2000" dirty="0"/>
              <a:t>;</a:t>
            </a:r>
          </a:p>
          <a:p>
            <a:pPr algn="just"/>
            <a:r>
              <a:rPr lang="en-CA" sz="2000" dirty="0"/>
              <a:t>They are not expected to become part of the CP </a:t>
            </a:r>
          </a:p>
        </p:txBody>
      </p:sp>
      <p:pic>
        <p:nvPicPr>
          <p:cNvPr id="1900" name="Google Shape;1900;p169"/>
          <p:cNvPicPr preferRelativeResize="0"/>
          <p:nvPr/>
        </p:nvPicPr>
        <p:blipFill>
          <a:blip r:embed="rId2">
            <a:alphaModFix/>
          </a:blip>
          <a:stretch>
            <a:fillRect/>
          </a:stretch>
        </p:blipFill>
        <p:spPr>
          <a:xfrm>
            <a:off x="96982" y="523220"/>
            <a:ext cx="9434945" cy="6223944"/>
          </a:xfrm>
          <a:prstGeom prst="rect">
            <a:avLst/>
          </a:prstGeom>
          <a:noFill/>
          <a:ln>
            <a:noFill/>
          </a:ln>
        </p:spPr>
      </p:pic>
      <p:sp>
        <p:nvSpPr>
          <p:cNvPr id="5" name="CasellaDiTesto 4">
            <a:extLst>
              <a:ext uri="{FF2B5EF4-FFF2-40B4-BE49-F238E27FC236}">
                <a16:creationId xmlns:a16="http://schemas.microsoft.com/office/drawing/2014/main" id="{8361F229-E1D7-E59A-23AA-D364457023D4}"/>
              </a:ext>
            </a:extLst>
          </p:cNvPr>
          <p:cNvSpPr txBox="1"/>
          <p:nvPr/>
        </p:nvSpPr>
        <p:spPr>
          <a:xfrm>
            <a:off x="96982" y="0"/>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Ad-hoc Quality Assessment Test (QA)</a:t>
            </a:r>
            <a:endParaRPr lang="it-IT" sz="2800" b="1" dirty="0">
              <a:solidFill>
                <a:schemeClr val="bg1"/>
              </a:solidFill>
              <a:latin typeface="+mj-lt"/>
              <a:ea typeface="+mj-ea"/>
              <a:cs typeface="Arial" panose="020B0604020202020204" pitchFamily="34" charset="0"/>
            </a:endParaRPr>
          </a:p>
        </p:txBody>
      </p:sp>
    </p:spTree>
    <p:extLst>
      <p:ext uri="{BB962C8B-B14F-4D97-AF65-F5344CB8AC3E}">
        <p14:creationId xmlns:p14="http://schemas.microsoft.com/office/powerpoint/2010/main" val="364103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D198DF8-3EC4-596B-592E-888398C7AA15}"/>
              </a:ext>
            </a:extLst>
          </p:cNvPr>
          <p:cNvSpPr txBox="1"/>
          <p:nvPr/>
        </p:nvSpPr>
        <p:spPr>
          <a:xfrm>
            <a:off x="96982" y="0"/>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Calibration and validation assessment by Cal/Val tools</a:t>
            </a:r>
            <a:endParaRPr lang="it-IT" sz="2800" b="1" dirty="0">
              <a:solidFill>
                <a:schemeClr val="bg1"/>
              </a:solidFill>
              <a:latin typeface="+mj-lt"/>
              <a:ea typeface="+mj-ea"/>
              <a:cs typeface="Arial" panose="020B0604020202020204" pitchFamily="34" charset="0"/>
            </a:endParaRPr>
          </a:p>
        </p:txBody>
      </p:sp>
      <p:pic>
        <p:nvPicPr>
          <p:cNvPr id="11" name="Immagine 10">
            <a:extLst>
              <a:ext uri="{FF2B5EF4-FFF2-40B4-BE49-F238E27FC236}">
                <a16:creationId xmlns:a16="http://schemas.microsoft.com/office/drawing/2014/main" id="{C9D3D5AA-B111-2BEE-BD25-70F2B84AF558}"/>
              </a:ext>
            </a:extLst>
          </p:cNvPr>
          <p:cNvPicPr>
            <a:picLocks noChangeAspect="1"/>
          </p:cNvPicPr>
          <p:nvPr/>
        </p:nvPicPr>
        <p:blipFill>
          <a:blip r:embed="rId2"/>
          <a:srcRect r="21657"/>
          <a:stretch>
            <a:fillRect/>
          </a:stretch>
        </p:blipFill>
        <p:spPr>
          <a:xfrm>
            <a:off x="2574214" y="1132185"/>
            <a:ext cx="9551624" cy="3113878"/>
          </a:xfrm>
          <a:prstGeom prst="rect">
            <a:avLst/>
          </a:prstGeom>
        </p:spPr>
      </p:pic>
      <p:sp>
        <p:nvSpPr>
          <p:cNvPr id="12" name="Content Placeholder 2">
            <a:extLst>
              <a:ext uri="{FF2B5EF4-FFF2-40B4-BE49-F238E27FC236}">
                <a16:creationId xmlns:a16="http://schemas.microsoft.com/office/drawing/2014/main" id="{6BAF608C-DE67-A8E3-923E-970FA7F18B84}"/>
              </a:ext>
            </a:extLst>
          </p:cNvPr>
          <p:cNvSpPr>
            <a:spLocks noGrp="1"/>
          </p:cNvSpPr>
          <p:nvPr>
            <p:ph idx="1"/>
          </p:nvPr>
        </p:nvSpPr>
        <p:spPr>
          <a:xfrm>
            <a:off x="96982" y="4349975"/>
            <a:ext cx="11998036" cy="1969400"/>
          </a:xfrm>
        </p:spPr>
        <p:txBody>
          <a:bodyPr>
            <a:normAutofit/>
          </a:bodyPr>
          <a:lstStyle/>
          <a:p>
            <a:pPr algn="just"/>
            <a:r>
              <a:rPr lang="en-CA" sz="1400" dirty="0"/>
              <a:t>24 automatic </a:t>
            </a:r>
            <a:r>
              <a:rPr lang="en-CA" sz="1400" dirty="0" err="1"/>
              <a:t>cal</a:t>
            </a:r>
            <a:r>
              <a:rPr lang="en-CA" sz="1400" dirty="0"/>
              <a:t>/</a:t>
            </a:r>
            <a:r>
              <a:rPr lang="en-CA" sz="1400" dirty="0" err="1"/>
              <a:t>val</a:t>
            </a:r>
            <a:r>
              <a:rPr lang="en-CA" sz="1400" dirty="0"/>
              <a:t> tools (in </a:t>
            </a:r>
            <a:r>
              <a:rPr lang="en-GB" sz="1400" dirty="0"/>
              <a:t>Phyton) for L1B-L1C and L2 products </a:t>
            </a:r>
            <a:r>
              <a:rPr lang="en-CA" sz="1400" dirty="0"/>
              <a:t>are currently in development/industrialisation and will be </a:t>
            </a:r>
            <a:r>
              <a:rPr lang="en-GB" sz="1400" dirty="0"/>
              <a:t>integrated in the CP and available from the commissioning phase;</a:t>
            </a:r>
          </a:p>
          <a:p>
            <a:pPr algn="just"/>
            <a:r>
              <a:rPr lang="en-GB" sz="1400" dirty="0"/>
              <a:t>Cal/</a:t>
            </a:r>
            <a:r>
              <a:rPr lang="en-GB" sz="1400" dirty="0" err="1"/>
              <a:t>val</a:t>
            </a:r>
            <a:r>
              <a:rPr lang="en-GB" sz="1400" dirty="0"/>
              <a:t> tools can operate on reference networks as well as field/campaign data;</a:t>
            </a:r>
          </a:p>
          <a:p>
            <a:pPr algn="just"/>
            <a:r>
              <a:rPr lang="en-GB" sz="1400" dirty="0">
                <a:sym typeface="Calibri"/>
              </a:rPr>
              <a:t>Cal/</a:t>
            </a:r>
            <a:r>
              <a:rPr lang="en-GB" sz="1400" dirty="0" err="1">
                <a:sym typeface="Calibri"/>
              </a:rPr>
              <a:t>val</a:t>
            </a:r>
            <a:r>
              <a:rPr lang="en-GB" sz="1400" dirty="0">
                <a:sym typeface="Calibri"/>
              </a:rPr>
              <a:t> tools will be assessed and verified during the rehearsal period;</a:t>
            </a:r>
          </a:p>
          <a:p>
            <a:pPr algn="just"/>
            <a:r>
              <a:rPr lang="en-GB" sz="1400" dirty="0">
                <a:sym typeface="Calibri"/>
              </a:rPr>
              <a:t>Cal/</a:t>
            </a:r>
            <a:r>
              <a:rPr lang="en-GB" sz="1400" dirty="0" err="1">
                <a:sym typeface="Calibri"/>
              </a:rPr>
              <a:t>val</a:t>
            </a:r>
            <a:r>
              <a:rPr lang="en-GB" sz="1400" dirty="0">
                <a:sym typeface="Calibri"/>
              </a:rPr>
              <a:t> tools include uncertainty estimates and follow a metrological approach. Spatial, temporal, angular and spectral uncertainties are considered </a:t>
            </a:r>
            <a:r>
              <a:rPr lang="it-IT" sz="1400" dirty="0" err="1"/>
              <a:t>wherever</a:t>
            </a:r>
            <a:r>
              <a:rPr lang="it-IT" sz="1400" dirty="0"/>
              <a:t> </a:t>
            </a:r>
            <a:r>
              <a:rPr lang="it-IT" sz="1400" dirty="0" err="1"/>
              <a:t>possible</a:t>
            </a:r>
            <a:r>
              <a:rPr lang="it-IT" sz="1400" dirty="0"/>
              <a:t>.</a:t>
            </a:r>
          </a:p>
          <a:p>
            <a:pPr algn="just"/>
            <a:endParaRPr lang="en-CA" sz="1400" dirty="0"/>
          </a:p>
        </p:txBody>
      </p:sp>
      <p:sp>
        <p:nvSpPr>
          <p:cNvPr id="13" name="CasellaDiTesto 12">
            <a:extLst>
              <a:ext uri="{FF2B5EF4-FFF2-40B4-BE49-F238E27FC236}">
                <a16:creationId xmlns:a16="http://schemas.microsoft.com/office/drawing/2014/main" id="{6D1C95B6-24CE-0435-C297-6A6B0A5CEFA5}"/>
              </a:ext>
            </a:extLst>
          </p:cNvPr>
          <p:cNvSpPr txBox="1"/>
          <p:nvPr/>
        </p:nvSpPr>
        <p:spPr>
          <a:xfrm>
            <a:off x="2122459" y="5930861"/>
            <a:ext cx="10109255" cy="878638"/>
          </a:xfrm>
          <a:prstGeom prst="rect">
            <a:avLst/>
          </a:prstGeom>
          <a:solidFill>
            <a:schemeClr val="bg1"/>
          </a:solidFill>
        </p:spPr>
        <p:txBody>
          <a:bodyPr wrap="square">
            <a:spAutoFit/>
          </a:bodyPr>
          <a:lstStyle/>
          <a:p>
            <a:pPr algn="just">
              <a:lnSpc>
                <a:spcPct val="107000"/>
              </a:lnSpc>
              <a:spcAft>
                <a:spcPts val="800"/>
              </a:spcAft>
              <a:buNone/>
            </a:pPr>
            <a:r>
              <a:rPr lang="en-GB" sz="1400" dirty="0">
                <a:latin typeface="Aptos" panose="020B0004020202020204" pitchFamily="34" charset="0"/>
                <a:ea typeface="Aptos" panose="020B0004020202020204" pitchFamily="34" charset="0"/>
                <a:cs typeface="Aptos" panose="020B0004020202020204" pitchFamily="34" charset="0"/>
              </a:rPr>
              <a:t>In addition, t</a:t>
            </a:r>
            <a:r>
              <a:rPr lang="en-GB" sz="1400" dirty="0">
                <a:effectLst/>
                <a:latin typeface="Aptos" panose="020B0004020202020204" pitchFamily="34" charset="0"/>
                <a:ea typeface="Aptos" panose="020B0004020202020204" pitchFamily="34" charset="0"/>
                <a:cs typeface="Aptos" panose="020B0004020202020204" pitchFamily="34" charset="0"/>
              </a:rPr>
              <a:t>he DISC team is collaborating with ESA/LDO in performing the L1B ca/</a:t>
            </a:r>
            <a:r>
              <a:rPr lang="en-GB" sz="1400" dirty="0" err="1">
                <a:effectLst/>
                <a:latin typeface="Aptos" panose="020B0004020202020204" pitchFamily="34" charset="0"/>
                <a:ea typeface="Aptos" panose="020B0004020202020204" pitchFamily="34" charset="0"/>
                <a:cs typeface="Aptos" panose="020B0004020202020204" pitchFamily="34" charset="0"/>
              </a:rPr>
              <a:t>val</a:t>
            </a:r>
            <a:r>
              <a:rPr lang="en-GB" sz="1400" dirty="0">
                <a:effectLst/>
                <a:latin typeface="Aptos" panose="020B0004020202020204" pitchFamily="34" charset="0"/>
                <a:ea typeface="Aptos" panose="020B0004020202020204" pitchFamily="34" charset="0"/>
                <a:cs typeface="Aptos" panose="020B0004020202020204" pitchFamily="34" charset="0"/>
              </a:rPr>
              <a:t> activities</a:t>
            </a:r>
            <a:endParaRPr lang="it-IT"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lgn="just">
              <a:lnSpc>
                <a:spcPct val="107000"/>
              </a:lnSpc>
              <a:buFont typeface="Verdana" panose="020B0604030504040204" pitchFamily="34" charset="0"/>
              <a:buChar char="-"/>
            </a:pPr>
            <a:r>
              <a:rPr lang="en-GB" sz="1400" b="1" dirty="0">
                <a:effectLst/>
                <a:latin typeface="Aptos" panose="020B0004020202020204" pitchFamily="34" charset="0"/>
                <a:ea typeface="Aptos" panose="020B0004020202020204" pitchFamily="34" charset="0"/>
                <a:cs typeface="Aptos" panose="020B0004020202020204" pitchFamily="34" charset="0"/>
              </a:rPr>
              <a:t>IF-PAM</a:t>
            </a:r>
            <a:r>
              <a:rPr lang="en-GB" sz="1400" dirty="0">
                <a:effectLst/>
                <a:latin typeface="Aptos" panose="020B0004020202020204" pitchFamily="34" charset="0"/>
                <a:ea typeface="Aptos" panose="020B0004020202020204" pitchFamily="34" charset="0"/>
                <a:cs typeface="Aptos" panose="020B0004020202020204" pitchFamily="34" charset="0"/>
              </a:rPr>
              <a:t>: In-flight performance assessment module, used for the assessment of L0/L1b performance with in-orbit data.</a:t>
            </a:r>
            <a:endParaRPr lang="it-IT" sz="14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lgn="just">
              <a:lnSpc>
                <a:spcPct val="107000"/>
              </a:lnSpc>
              <a:spcAft>
                <a:spcPts val="800"/>
              </a:spcAft>
              <a:buFont typeface="Verdana" panose="020B0604030504040204" pitchFamily="34" charset="0"/>
              <a:buChar char="-"/>
            </a:pPr>
            <a:r>
              <a:rPr lang="en-GB" sz="1400" b="1" dirty="0">
                <a:effectLst/>
                <a:latin typeface="Aptos" panose="020B0004020202020204" pitchFamily="34" charset="0"/>
                <a:ea typeface="Aptos" panose="020B0004020202020204" pitchFamily="34" charset="0"/>
                <a:cs typeface="Aptos" panose="020B0004020202020204" pitchFamily="34" charset="0"/>
              </a:rPr>
              <a:t>ADF Validation Tool</a:t>
            </a:r>
            <a:r>
              <a:rPr lang="en-GB" sz="1400" dirty="0">
                <a:effectLst/>
                <a:latin typeface="Aptos" panose="020B0004020202020204" pitchFamily="34" charset="0"/>
                <a:ea typeface="Aptos" panose="020B0004020202020204" pitchFamily="34" charset="0"/>
                <a:cs typeface="Aptos" panose="020B0004020202020204" pitchFamily="34" charset="0"/>
              </a:rPr>
              <a:t>: Auxiliary Data Files Validation Tool. </a:t>
            </a:r>
            <a:endParaRPr lang="it-IT" sz="1400" dirty="0">
              <a:effectLst/>
              <a:latin typeface="Aptos" panose="020B0004020202020204" pitchFamily="34" charset="0"/>
              <a:ea typeface="Aptos" panose="020B0004020202020204" pitchFamily="34" charset="0"/>
              <a:cs typeface="Aptos" panose="020B0004020202020204" pitchFamily="34" charset="0"/>
            </a:endParaRPr>
          </a:p>
        </p:txBody>
      </p:sp>
      <p:grpSp>
        <p:nvGrpSpPr>
          <p:cNvPr id="4" name="Gruppo 3">
            <a:extLst>
              <a:ext uri="{FF2B5EF4-FFF2-40B4-BE49-F238E27FC236}">
                <a16:creationId xmlns:a16="http://schemas.microsoft.com/office/drawing/2014/main" id="{5CB3681F-EB5D-DFC5-87E8-57D214378CFA}"/>
              </a:ext>
            </a:extLst>
          </p:cNvPr>
          <p:cNvGrpSpPr/>
          <p:nvPr/>
        </p:nvGrpSpPr>
        <p:grpSpPr>
          <a:xfrm>
            <a:off x="0" y="1619223"/>
            <a:ext cx="2511846" cy="1969400"/>
            <a:chOff x="3717036" y="1157978"/>
            <a:chExt cx="3251626" cy="2370578"/>
          </a:xfrm>
        </p:grpSpPr>
        <p:pic>
          <p:nvPicPr>
            <p:cNvPr id="6" name="image6.png" descr="Immagine che contiene testo, schermata, Carattere, diagramma&#10;&#10;Descrizione generata automaticamente">
              <a:extLst>
                <a:ext uri="{FF2B5EF4-FFF2-40B4-BE49-F238E27FC236}">
                  <a16:creationId xmlns:a16="http://schemas.microsoft.com/office/drawing/2014/main" id="{F0793A2D-FCDE-59C6-5C41-D14C44C01E38}"/>
                </a:ext>
              </a:extLst>
            </p:cNvPr>
            <p:cNvPicPr/>
            <p:nvPr/>
          </p:nvPicPr>
          <p:blipFill>
            <a:blip r:embed="rId3"/>
            <a:srcRect t="4644"/>
            <a:stretch>
              <a:fillRect/>
            </a:stretch>
          </p:blipFill>
          <p:spPr>
            <a:xfrm>
              <a:off x="3717036" y="1157978"/>
              <a:ext cx="3188138" cy="2370578"/>
            </a:xfrm>
            <a:prstGeom prst="rect">
              <a:avLst/>
            </a:prstGeom>
            <a:ln/>
          </p:spPr>
        </p:pic>
        <p:sp>
          <p:nvSpPr>
            <p:cNvPr id="7" name="Rettangolo 6">
              <a:extLst>
                <a:ext uri="{FF2B5EF4-FFF2-40B4-BE49-F238E27FC236}">
                  <a16:creationId xmlns:a16="http://schemas.microsoft.com/office/drawing/2014/main" id="{78342C6B-DBDC-5F84-581D-907A672C8212}"/>
                </a:ext>
              </a:extLst>
            </p:cNvPr>
            <p:cNvSpPr/>
            <p:nvPr/>
          </p:nvSpPr>
          <p:spPr>
            <a:xfrm>
              <a:off x="6464594" y="2519916"/>
              <a:ext cx="504068" cy="350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CasellaDiTesto 2">
            <a:extLst>
              <a:ext uri="{FF2B5EF4-FFF2-40B4-BE49-F238E27FC236}">
                <a16:creationId xmlns:a16="http://schemas.microsoft.com/office/drawing/2014/main" id="{5FD3BE7F-3D49-7562-4CFB-6975A0C2B6BD}"/>
              </a:ext>
            </a:extLst>
          </p:cNvPr>
          <p:cNvSpPr txBox="1"/>
          <p:nvPr/>
        </p:nvSpPr>
        <p:spPr>
          <a:xfrm>
            <a:off x="1584810" y="652634"/>
            <a:ext cx="9694606" cy="369332"/>
          </a:xfrm>
          <a:prstGeom prst="rect">
            <a:avLst/>
          </a:prstGeom>
          <a:noFill/>
        </p:spPr>
        <p:txBody>
          <a:bodyPr wrap="square">
            <a:spAutoFit/>
          </a:bodyPr>
          <a:lstStyle/>
          <a:p>
            <a:r>
              <a:rPr lang="en-US" i="1" dirty="0"/>
              <a:t>The </a:t>
            </a:r>
            <a:r>
              <a:rPr lang="en-US" i="1" dirty="0" err="1"/>
              <a:t>cal</a:t>
            </a:r>
            <a:r>
              <a:rPr lang="en-US" i="1" dirty="0"/>
              <a:t>/</a:t>
            </a:r>
            <a:r>
              <a:rPr lang="en-US" i="1" dirty="0" err="1"/>
              <a:t>val</a:t>
            </a:r>
            <a:r>
              <a:rPr lang="en-US" i="1" dirty="0"/>
              <a:t> tools are automated tools that enable the validation of FLEX products within the CP</a:t>
            </a:r>
            <a:endParaRPr lang="it-IT" i="1" dirty="0"/>
          </a:p>
        </p:txBody>
      </p:sp>
    </p:spTree>
    <p:extLst>
      <p:ext uri="{BB962C8B-B14F-4D97-AF65-F5344CB8AC3E}">
        <p14:creationId xmlns:p14="http://schemas.microsoft.com/office/powerpoint/2010/main" val="3840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numero, linea&#10;&#10;Il contenuto generato dall'IA potrebbe non essere corretto.">
            <a:extLst>
              <a:ext uri="{FF2B5EF4-FFF2-40B4-BE49-F238E27FC236}">
                <a16:creationId xmlns:a16="http://schemas.microsoft.com/office/drawing/2014/main" id="{3010A141-D451-899E-A54D-AAC19C219669}"/>
              </a:ext>
            </a:extLst>
          </p:cNvPr>
          <p:cNvPicPr>
            <a:picLocks noChangeAspect="1"/>
          </p:cNvPicPr>
          <p:nvPr/>
        </p:nvPicPr>
        <p:blipFill>
          <a:blip r:embed="rId2"/>
          <a:stretch>
            <a:fillRect/>
          </a:stretch>
        </p:blipFill>
        <p:spPr>
          <a:xfrm>
            <a:off x="0" y="686448"/>
            <a:ext cx="12192000" cy="4955862"/>
          </a:xfrm>
          <a:prstGeom prst="rect">
            <a:avLst/>
          </a:prstGeom>
        </p:spPr>
      </p:pic>
      <p:sp>
        <p:nvSpPr>
          <p:cNvPr id="3" name="CasellaDiTesto 2">
            <a:extLst>
              <a:ext uri="{FF2B5EF4-FFF2-40B4-BE49-F238E27FC236}">
                <a16:creationId xmlns:a16="http://schemas.microsoft.com/office/drawing/2014/main" id="{13CD28ED-B79F-CF5C-B45C-DC5F3F323F8E}"/>
              </a:ext>
            </a:extLst>
          </p:cNvPr>
          <p:cNvSpPr txBox="1"/>
          <p:nvPr/>
        </p:nvSpPr>
        <p:spPr>
          <a:xfrm>
            <a:off x="96566" y="71421"/>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Target variable, Cal/Val tools and available sites</a:t>
            </a:r>
            <a:endParaRPr lang="it-IT" sz="2800" b="1" dirty="0">
              <a:solidFill>
                <a:schemeClr val="bg1"/>
              </a:solidFill>
              <a:latin typeface="+mj-lt"/>
              <a:ea typeface="+mj-ea"/>
              <a:cs typeface="Arial" panose="020B0604020202020204" pitchFamily="34" charset="0"/>
            </a:endParaRPr>
          </a:p>
        </p:txBody>
      </p:sp>
      <p:pic>
        <p:nvPicPr>
          <p:cNvPr id="4" name="Immagine 3">
            <a:extLst>
              <a:ext uri="{FF2B5EF4-FFF2-40B4-BE49-F238E27FC236}">
                <a16:creationId xmlns:a16="http://schemas.microsoft.com/office/drawing/2014/main" id="{C6AE085F-AF62-FC31-BFEA-9675EC873E03}"/>
              </a:ext>
            </a:extLst>
          </p:cNvPr>
          <p:cNvPicPr>
            <a:picLocks noChangeAspect="1"/>
          </p:cNvPicPr>
          <p:nvPr/>
        </p:nvPicPr>
        <p:blipFill>
          <a:blip r:embed="rId3"/>
          <a:stretch>
            <a:fillRect/>
          </a:stretch>
        </p:blipFill>
        <p:spPr>
          <a:xfrm>
            <a:off x="8801208" y="5758960"/>
            <a:ext cx="915382" cy="734565"/>
          </a:xfrm>
          <a:prstGeom prst="rect">
            <a:avLst/>
          </a:prstGeom>
        </p:spPr>
      </p:pic>
      <p:pic>
        <p:nvPicPr>
          <p:cNvPr id="5" name="Immagine 4">
            <a:extLst>
              <a:ext uri="{FF2B5EF4-FFF2-40B4-BE49-F238E27FC236}">
                <a16:creationId xmlns:a16="http://schemas.microsoft.com/office/drawing/2014/main" id="{220140A8-5C77-50C1-E371-FA6F0D096BF6}"/>
              </a:ext>
            </a:extLst>
          </p:cNvPr>
          <p:cNvPicPr>
            <a:picLocks noChangeAspect="1"/>
          </p:cNvPicPr>
          <p:nvPr/>
        </p:nvPicPr>
        <p:blipFill>
          <a:blip r:embed="rId4"/>
          <a:stretch>
            <a:fillRect/>
          </a:stretch>
        </p:blipFill>
        <p:spPr>
          <a:xfrm>
            <a:off x="4207970" y="5758960"/>
            <a:ext cx="703047" cy="714964"/>
          </a:xfrm>
          <a:prstGeom prst="rect">
            <a:avLst/>
          </a:prstGeom>
        </p:spPr>
      </p:pic>
      <p:grpSp>
        <p:nvGrpSpPr>
          <p:cNvPr id="6" name="Gruppo 5">
            <a:extLst>
              <a:ext uri="{FF2B5EF4-FFF2-40B4-BE49-F238E27FC236}">
                <a16:creationId xmlns:a16="http://schemas.microsoft.com/office/drawing/2014/main" id="{48290028-3A32-133F-ACCA-92E34122624A}"/>
              </a:ext>
            </a:extLst>
          </p:cNvPr>
          <p:cNvGrpSpPr/>
          <p:nvPr/>
        </p:nvGrpSpPr>
        <p:grpSpPr>
          <a:xfrm>
            <a:off x="6314829" y="5689477"/>
            <a:ext cx="867595" cy="819830"/>
            <a:chOff x="7805684" y="4914290"/>
            <a:chExt cx="867595" cy="819830"/>
          </a:xfrm>
        </p:grpSpPr>
        <p:pic>
          <p:nvPicPr>
            <p:cNvPr id="7" name="Immagine 6">
              <a:extLst>
                <a:ext uri="{FF2B5EF4-FFF2-40B4-BE49-F238E27FC236}">
                  <a16:creationId xmlns:a16="http://schemas.microsoft.com/office/drawing/2014/main" id="{DD4566B6-3F75-E6AD-510F-F91DB17D15C9}"/>
                </a:ext>
              </a:extLst>
            </p:cNvPr>
            <p:cNvPicPr>
              <a:picLocks noChangeAspect="1"/>
            </p:cNvPicPr>
            <p:nvPr/>
          </p:nvPicPr>
          <p:blipFill>
            <a:blip r:embed="rId4"/>
            <a:srcRect t="59493"/>
            <a:stretch>
              <a:fillRect/>
            </a:stretch>
          </p:blipFill>
          <p:spPr>
            <a:xfrm>
              <a:off x="7887959" y="5444507"/>
              <a:ext cx="703047" cy="289613"/>
            </a:xfrm>
            <a:prstGeom prst="rect">
              <a:avLst/>
            </a:prstGeom>
          </p:spPr>
        </p:pic>
        <p:pic>
          <p:nvPicPr>
            <p:cNvPr id="8" name="Immagine 7" descr="Immagine che contiene schizzo, silhouette, bianco e nero&#10;&#10;Il contenuto generato dall'IA potrebbe non essere corretto.">
              <a:extLst>
                <a:ext uri="{FF2B5EF4-FFF2-40B4-BE49-F238E27FC236}">
                  <a16:creationId xmlns:a16="http://schemas.microsoft.com/office/drawing/2014/main" id="{07CBABD4-C88B-B278-2899-5D19AC1994EF}"/>
                </a:ext>
              </a:extLst>
            </p:cNvPr>
            <p:cNvPicPr>
              <a:picLocks noChangeAspect="1"/>
            </p:cNvPicPr>
            <p:nvPr/>
          </p:nvPicPr>
          <p:blipFill>
            <a:blip r:embed="rId5"/>
            <a:stretch>
              <a:fillRect/>
            </a:stretch>
          </p:blipFill>
          <p:spPr>
            <a:xfrm>
              <a:off x="7805684" y="4914290"/>
              <a:ext cx="867595" cy="491576"/>
            </a:xfrm>
            <a:prstGeom prst="rect">
              <a:avLst/>
            </a:prstGeom>
          </p:spPr>
        </p:pic>
      </p:grpSp>
      <p:grpSp>
        <p:nvGrpSpPr>
          <p:cNvPr id="18" name="Gruppo 17">
            <a:extLst>
              <a:ext uri="{FF2B5EF4-FFF2-40B4-BE49-F238E27FC236}">
                <a16:creationId xmlns:a16="http://schemas.microsoft.com/office/drawing/2014/main" id="{700B719F-3B00-1AD8-4271-C3B15114238E}"/>
              </a:ext>
            </a:extLst>
          </p:cNvPr>
          <p:cNvGrpSpPr>
            <a:grpSpLocks noChangeAspect="1"/>
          </p:cNvGrpSpPr>
          <p:nvPr/>
        </p:nvGrpSpPr>
        <p:grpSpPr>
          <a:xfrm>
            <a:off x="2104219" y="5773902"/>
            <a:ext cx="923376" cy="834567"/>
            <a:chOff x="1407549" y="5514975"/>
            <a:chExt cx="1175650" cy="1062578"/>
          </a:xfrm>
        </p:grpSpPr>
        <p:grpSp>
          <p:nvGrpSpPr>
            <p:cNvPr id="15" name="Gruppo 14">
              <a:extLst>
                <a:ext uri="{FF2B5EF4-FFF2-40B4-BE49-F238E27FC236}">
                  <a16:creationId xmlns:a16="http://schemas.microsoft.com/office/drawing/2014/main" id="{64CE1D31-CF7E-E5C2-94CE-01C21321EC5E}"/>
                </a:ext>
              </a:extLst>
            </p:cNvPr>
            <p:cNvGrpSpPr>
              <a:grpSpLocks noChangeAspect="1"/>
            </p:cNvGrpSpPr>
            <p:nvPr/>
          </p:nvGrpSpPr>
          <p:grpSpPr>
            <a:xfrm>
              <a:off x="1407549" y="5801647"/>
              <a:ext cx="820947" cy="775906"/>
              <a:chOff x="-1442062" y="3059494"/>
              <a:chExt cx="781910" cy="739011"/>
            </a:xfrm>
          </p:grpSpPr>
          <p:pic>
            <p:nvPicPr>
              <p:cNvPr id="10" name="Immagine 9" descr="Immagine che contiene treppiede, Strumento ottico&#10;&#10;Il contenuto generato dall'IA potrebbe non essere corretto.">
                <a:extLst>
                  <a:ext uri="{FF2B5EF4-FFF2-40B4-BE49-F238E27FC236}">
                    <a16:creationId xmlns:a16="http://schemas.microsoft.com/office/drawing/2014/main" id="{A057E841-D131-79F8-2BC6-1A0BFF1A496C}"/>
                  </a:ext>
                </a:extLst>
              </p:cNvPr>
              <p:cNvPicPr>
                <a:picLocks noChangeAspect="1"/>
              </p:cNvPicPr>
              <p:nvPr/>
            </p:nvPicPr>
            <p:blipFill>
              <a:blip r:embed="rId6"/>
              <a:stretch>
                <a:fillRect/>
              </a:stretch>
            </p:blipFill>
            <p:spPr>
              <a:xfrm>
                <a:off x="-1442062" y="3059494"/>
                <a:ext cx="488333" cy="739011"/>
              </a:xfrm>
              <a:prstGeom prst="rect">
                <a:avLst/>
              </a:prstGeom>
            </p:spPr>
          </p:pic>
          <p:cxnSp>
            <p:nvCxnSpPr>
              <p:cNvPr id="13" name="Connettore diritto 12">
                <a:extLst>
                  <a:ext uri="{FF2B5EF4-FFF2-40B4-BE49-F238E27FC236}">
                    <a16:creationId xmlns:a16="http://schemas.microsoft.com/office/drawing/2014/main" id="{5FC3EB70-E2D1-0BA6-3693-A72CC8B601CF}"/>
                  </a:ext>
                </a:extLst>
              </p:cNvPr>
              <p:cNvCxnSpPr>
                <a:cxnSpLocks/>
              </p:cNvCxnSpPr>
              <p:nvPr/>
            </p:nvCxnSpPr>
            <p:spPr>
              <a:xfrm>
                <a:off x="-1074974" y="3122341"/>
                <a:ext cx="4148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6" name="Immagine 15">
              <a:extLst>
                <a:ext uri="{FF2B5EF4-FFF2-40B4-BE49-F238E27FC236}">
                  <a16:creationId xmlns:a16="http://schemas.microsoft.com/office/drawing/2014/main" id="{2EE55014-645E-CF6E-31E3-05097716E21D}"/>
                </a:ext>
              </a:extLst>
            </p:cNvPr>
            <p:cNvPicPr>
              <a:picLocks noChangeAspect="1"/>
            </p:cNvPicPr>
            <p:nvPr/>
          </p:nvPicPr>
          <p:blipFill>
            <a:blip r:embed="rId4"/>
            <a:srcRect t="59493"/>
            <a:stretch>
              <a:fillRect/>
            </a:stretch>
          </p:blipFill>
          <p:spPr>
            <a:xfrm>
              <a:off x="1880152" y="5957029"/>
              <a:ext cx="703047" cy="289613"/>
            </a:xfrm>
            <a:prstGeom prst="rect">
              <a:avLst/>
            </a:prstGeom>
          </p:spPr>
        </p:pic>
        <p:pic>
          <p:nvPicPr>
            <p:cNvPr id="17" name="Immagine 16">
              <a:extLst>
                <a:ext uri="{FF2B5EF4-FFF2-40B4-BE49-F238E27FC236}">
                  <a16:creationId xmlns:a16="http://schemas.microsoft.com/office/drawing/2014/main" id="{6D0C8CC4-ECFF-906D-B3B1-C6A95A1CE228}"/>
                </a:ext>
              </a:extLst>
            </p:cNvPr>
            <p:cNvPicPr>
              <a:picLocks noChangeAspect="1"/>
            </p:cNvPicPr>
            <p:nvPr/>
          </p:nvPicPr>
          <p:blipFill>
            <a:blip r:embed="rId4"/>
            <a:srcRect t="59493"/>
            <a:stretch>
              <a:fillRect/>
            </a:stretch>
          </p:blipFill>
          <p:spPr>
            <a:xfrm rot="10800000">
              <a:off x="1880152" y="5514975"/>
              <a:ext cx="703047" cy="289613"/>
            </a:xfrm>
            <a:prstGeom prst="rect">
              <a:avLst/>
            </a:prstGeom>
          </p:spPr>
        </p:pic>
      </p:grpSp>
    </p:spTree>
    <p:extLst>
      <p:ext uri="{BB962C8B-B14F-4D97-AF65-F5344CB8AC3E}">
        <p14:creationId xmlns:p14="http://schemas.microsoft.com/office/powerpoint/2010/main" val="139439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D68723E-FF34-75C6-9F75-88FEF8A59671}"/>
              </a:ext>
            </a:extLst>
          </p:cNvPr>
          <p:cNvSpPr txBox="1"/>
          <p:nvPr/>
        </p:nvSpPr>
        <p:spPr>
          <a:xfrm>
            <a:off x="132202" y="60126"/>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Example of a Cal/Val tool – Fluorescence</a:t>
            </a:r>
            <a:endParaRPr lang="it-IT" sz="2800" b="1" dirty="0">
              <a:solidFill>
                <a:schemeClr val="bg1"/>
              </a:solidFill>
              <a:latin typeface="+mj-lt"/>
              <a:ea typeface="+mj-ea"/>
              <a:cs typeface="Arial" panose="020B0604020202020204" pitchFamily="34" charset="0"/>
            </a:endParaRPr>
          </a:p>
        </p:txBody>
      </p:sp>
      <p:grpSp>
        <p:nvGrpSpPr>
          <p:cNvPr id="7" name="Gruppo 6">
            <a:extLst>
              <a:ext uri="{FF2B5EF4-FFF2-40B4-BE49-F238E27FC236}">
                <a16:creationId xmlns:a16="http://schemas.microsoft.com/office/drawing/2014/main" id="{E2EDCE76-DA1D-C271-07FE-EE7100E806A6}"/>
              </a:ext>
            </a:extLst>
          </p:cNvPr>
          <p:cNvGrpSpPr/>
          <p:nvPr/>
        </p:nvGrpSpPr>
        <p:grpSpPr>
          <a:xfrm>
            <a:off x="8369032" y="2347215"/>
            <a:ext cx="3552404" cy="3617291"/>
            <a:chOff x="8433947" y="1542361"/>
            <a:chExt cx="3552404" cy="3617291"/>
          </a:xfrm>
        </p:grpSpPr>
        <p:pic>
          <p:nvPicPr>
            <p:cNvPr id="5" name="Immagine 4" descr="Immagine che contiene testo, schermata, linea, diagramma&#10;&#10;Il contenuto generato dall'IA potrebbe non essere corretto.">
              <a:extLst>
                <a:ext uri="{FF2B5EF4-FFF2-40B4-BE49-F238E27FC236}">
                  <a16:creationId xmlns:a16="http://schemas.microsoft.com/office/drawing/2014/main" id="{1362E938-7467-C110-B07F-96BCE3432303}"/>
                </a:ext>
              </a:extLst>
            </p:cNvPr>
            <p:cNvPicPr>
              <a:picLocks noChangeAspect="1"/>
            </p:cNvPicPr>
            <p:nvPr/>
          </p:nvPicPr>
          <p:blipFill>
            <a:blip r:embed="rId3"/>
            <a:stretch>
              <a:fillRect/>
            </a:stretch>
          </p:blipFill>
          <p:spPr>
            <a:xfrm>
              <a:off x="8433947" y="1650242"/>
              <a:ext cx="3552404" cy="3509410"/>
            </a:xfrm>
            <a:prstGeom prst="rect">
              <a:avLst/>
            </a:prstGeom>
          </p:spPr>
        </p:pic>
        <p:sp>
          <p:nvSpPr>
            <p:cNvPr id="6" name="Rettangolo 5">
              <a:extLst>
                <a:ext uri="{FF2B5EF4-FFF2-40B4-BE49-F238E27FC236}">
                  <a16:creationId xmlns:a16="http://schemas.microsoft.com/office/drawing/2014/main" id="{C0CF2A73-CA5F-8573-3447-A336EB1CD092}"/>
                </a:ext>
              </a:extLst>
            </p:cNvPr>
            <p:cNvSpPr/>
            <p:nvPr/>
          </p:nvSpPr>
          <p:spPr>
            <a:xfrm>
              <a:off x="9672810" y="1542361"/>
              <a:ext cx="1013551" cy="2864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7">
            <a:extLst>
              <a:ext uri="{FF2B5EF4-FFF2-40B4-BE49-F238E27FC236}">
                <a16:creationId xmlns:a16="http://schemas.microsoft.com/office/drawing/2014/main" id="{6A315ABF-7A8D-66D7-35A9-3EB8216B8A9E}"/>
              </a:ext>
            </a:extLst>
          </p:cNvPr>
          <p:cNvSpPr/>
          <p:nvPr/>
        </p:nvSpPr>
        <p:spPr>
          <a:xfrm>
            <a:off x="6682265" y="2155821"/>
            <a:ext cx="1467644" cy="4737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A0BA91D-E676-D5CE-537B-5024820F4793}"/>
              </a:ext>
            </a:extLst>
          </p:cNvPr>
          <p:cNvSpPr txBox="1"/>
          <p:nvPr/>
        </p:nvSpPr>
        <p:spPr>
          <a:xfrm>
            <a:off x="1342510" y="905431"/>
            <a:ext cx="9195871" cy="400110"/>
          </a:xfrm>
          <a:prstGeom prst="rect">
            <a:avLst/>
          </a:prstGeom>
          <a:noFill/>
        </p:spPr>
        <p:txBody>
          <a:bodyPr wrap="square">
            <a:spAutoFit/>
          </a:bodyPr>
          <a:lstStyle/>
          <a:p>
            <a:pPr algn="ctr"/>
            <a:r>
              <a:rPr lang="en-US" sz="2000" i="1" dirty="0">
                <a:latin typeface="Calibri" panose="020F0502020204030204" pitchFamily="34" charset="0"/>
                <a:ea typeface="Calibri" panose="020F0502020204030204" pitchFamily="34" charset="0"/>
                <a:cs typeface="Times New Roman" panose="02020603050405020304" pitchFamily="18" charset="0"/>
              </a:rPr>
              <a:t>Single point with transfer function</a:t>
            </a:r>
            <a:endParaRPr lang="it-IT" sz="2000"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A53FBECE-B004-7FEC-140F-219B1F3FC26E}"/>
              </a:ext>
            </a:extLst>
          </p:cNvPr>
          <p:cNvPicPr>
            <a:picLocks noChangeAspect="1"/>
          </p:cNvPicPr>
          <p:nvPr/>
        </p:nvPicPr>
        <p:blipFill>
          <a:blip r:embed="rId4"/>
          <a:srcRect l="67203" t="11492"/>
          <a:stretch>
            <a:fillRect/>
          </a:stretch>
        </p:blipFill>
        <p:spPr>
          <a:xfrm>
            <a:off x="6785870" y="2611247"/>
            <a:ext cx="1096586" cy="859315"/>
          </a:xfrm>
          <a:prstGeom prst="rect">
            <a:avLst/>
          </a:prstGeom>
        </p:spPr>
      </p:pic>
      <p:pic>
        <p:nvPicPr>
          <p:cNvPr id="11" name="Immagine 10">
            <a:extLst>
              <a:ext uri="{FF2B5EF4-FFF2-40B4-BE49-F238E27FC236}">
                <a16:creationId xmlns:a16="http://schemas.microsoft.com/office/drawing/2014/main" id="{66FB7BDB-370A-EC5D-8176-0A841850698A}"/>
              </a:ext>
            </a:extLst>
          </p:cNvPr>
          <p:cNvPicPr>
            <a:picLocks noChangeAspect="1"/>
          </p:cNvPicPr>
          <p:nvPr/>
        </p:nvPicPr>
        <p:blipFill>
          <a:blip r:embed="rId4"/>
          <a:srcRect t="5927" r="65710"/>
          <a:stretch>
            <a:fillRect/>
          </a:stretch>
        </p:blipFill>
        <p:spPr>
          <a:xfrm>
            <a:off x="529300" y="3427607"/>
            <a:ext cx="957747" cy="762959"/>
          </a:xfrm>
          <a:prstGeom prst="rect">
            <a:avLst/>
          </a:prstGeom>
        </p:spPr>
      </p:pic>
      <p:sp>
        <p:nvSpPr>
          <p:cNvPr id="12" name="Rettangolo 11">
            <a:extLst>
              <a:ext uri="{FF2B5EF4-FFF2-40B4-BE49-F238E27FC236}">
                <a16:creationId xmlns:a16="http://schemas.microsoft.com/office/drawing/2014/main" id="{A87DBAF5-ADCE-8ACE-B69C-E7F6B2AC9FA9}"/>
              </a:ext>
            </a:extLst>
          </p:cNvPr>
          <p:cNvSpPr/>
          <p:nvPr/>
        </p:nvSpPr>
        <p:spPr>
          <a:xfrm>
            <a:off x="9727894" y="742805"/>
            <a:ext cx="1260000" cy="1260000"/>
          </a:xfrm>
          <a:prstGeom prst="rect">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2E0933DE-A95D-F9B2-9562-A9B455BC8953}"/>
              </a:ext>
            </a:extLst>
          </p:cNvPr>
          <p:cNvSpPr/>
          <p:nvPr/>
        </p:nvSpPr>
        <p:spPr>
          <a:xfrm>
            <a:off x="10062369" y="1304666"/>
            <a:ext cx="176270" cy="18059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a:extLst>
              <a:ext uri="{FF2B5EF4-FFF2-40B4-BE49-F238E27FC236}">
                <a16:creationId xmlns:a16="http://schemas.microsoft.com/office/drawing/2014/main" id="{5F96D436-54FE-6BFB-8C35-260B84D4F2D6}"/>
              </a:ext>
            </a:extLst>
          </p:cNvPr>
          <p:cNvGrpSpPr/>
          <p:nvPr/>
        </p:nvGrpSpPr>
        <p:grpSpPr>
          <a:xfrm>
            <a:off x="132202" y="2094329"/>
            <a:ext cx="8017707" cy="3477622"/>
            <a:chOff x="132202" y="2094329"/>
            <a:chExt cx="8017707" cy="3477622"/>
          </a:xfrm>
        </p:grpSpPr>
        <p:pic>
          <p:nvPicPr>
            <p:cNvPr id="4" name="Immagine 3" descr="Immagine che contiene testo, schermata, diagramma, Rettangolo&#10;&#10;Il contenuto generato dall'IA potrebbe non essere corretto.">
              <a:extLst>
                <a:ext uri="{FF2B5EF4-FFF2-40B4-BE49-F238E27FC236}">
                  <a16:creationId xmlns:a16="http://schemas.microsoft.com/office/drawing/2014/main" id="{F634B429-D1DF-6DA9-A088-AB6AD1BAF9F8}"/>
                </a:ext>
              </a:extLst>
            </p:cNvPr>
            <p:cNvPicPr>
              <a:picLocks noChangeAspect="1"/>
            </p:cNvPicPr>
            <p:nvPr/>
          </p:nvPicPr>
          <p:blipFill>
            <a:blip r:embed="rId6"/>
            <a:stretch>
              <a:fillRect/>
            </a:stretch>
          </p:blipFill>
          <p:spPr>
            <a:xfrm>
              <a:off x="132202" y="2094329"/>
              <a:ext cx="8017707" cy="3477622"/>
            </a:xfrm>
            <a:prstGeom prst="rect">
              <a:avLst/>
            </a:prstGeom>
          </p:spPr>
        </p:pic>
        <p:sp>
          <p:nvSpPr>
            <p:cNvPr id="17" name="Rettangolo 16">
              <a:extLst>
                <a:ext uri="{FF2B5EF4-FFF2-40B4-BE49-F238E27FC236}">
                  <a16:creationId xmlns:a16="http://schemas.microsoft.com/office/drawing/2014/main" id="{390C5A2F-7F3C-5EE2-3BB2-9358D521F97B}"/>
                </a:ext>
              </a:extLst>
            </p:cNvPr>
            <p:cNvSpPr/>
            <p:nvPr/>
          </p:nvSpPr>
          <p:spPr>
            <a:xfrm>
              <a:off x="2261177" y="4676232"/>
              <a:ext cx="823146" cy="1563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900" dirty="0">
                  <a:solidFill>
                    <a:schemeClr val="tx1"/>
                  </a:solidFill>
                </a:rPr>
                <a:t>data @300m</a:t>
              </a:r>
            </a:p>
          </p:txBody>
        </p:sp>
      </p:grpSp>
      <p:sp>
        <p:nvSpPr>
          <p:cNvPr id="3" name="CasellaDiTesto 2">
            <a:extLst>
              <a:ext uri="{FF2B5EF4-FFF2-40B4-BE49-F238E27FC236}">
                <a16:creationId xmlns:a16="http://schemas.microsoft.com/office/drawing/2014/main" id="{EDE84ED7-9644-DE4F-964D-6F90E2131125}"/>
              </a:ext>
            </a:extLst>
          </p:cNvPr>
          <p:cNvSpPr txBox="1"/>
          <p:nvPr/>
        </p:nvSpPr>
        <p:spPr>
          <a:xfrm>
            <a:off x="3452410" y="4021289"/>
            <a:ext cx="1377289" cy="338554"/>
          </a:xfrm>
          <a:prstGeom prst="rect">
            <a:avLst/>
          </a:prstGeom>
          <a:noFill/>
        </p:spPr>
        <p:txBody>
          <a:bodyPr wrap="square">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Match-up</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a:extLst>
              <a:ext uri="{FF2B5EF4-FFF2-40B4-BE49-F238E27FC236}">
                <a16:creationId xmlns:a16="http://schemas.microsoft.com/office/drawing/2014/main" id="{2EC20B0C-4A3A-8DFC-5BAC-7E477066B4E6}"/>
              </a:ext>
            </a:extLst>
          </p:cNvPr>
          <p:cNvPicPr>
            <a:picLocks noChangeAspect="1"/>
          </p:cNvPicPr>
          <p:nvPr/>
        </p:nvPicPr>
        <p:blipFill>
          <a:blip r:embed="rId7"/>
          <a:stretch>
            <a:fillRect/>
          </a:stretch>
        </p:blipFill>
        <p:spPr>
          <a:xfrm>
            <a:off x="730387" y="3470562"/>
            <a:ext cx="495869" cy="397919"/>
          </a:xfrm>
          <a:prstGeom prst="rect">
            <a:avLst/>
          </a:prstGeom>
        </p:spPr>
      </p:pic>
      <p:grpSp>
        <p:nvGrpSpPr>
          <p:cNvPr id="16" name="Gruppo 15">
            <a:extLst>
              <a:ext uri="{FF2B5EF4-FFF2-40B4-BE49-F238E27FC236}">
                <a16:creationId xmlns:a16="http://schemas.microsoft.com/office/drawing/2014/main" id="{D8F52765-B14E-5264-F7B5-ABBF10AC4B5F}"/>
              </a:ext>
            </a:extLst>
          </p:cNvPr>
          <p:cNvGrpSpPr>
            <a:grpSpLocks noChangeAspect="1"/>
          </p:cNvGrpSpPr>
          <p:nvPr/>
        </p:nvGrpSpPr>
        <p:grpSpPr>
          <a:xfrm>
            <a:off x="774564" y="1623941"/>
            <a:ext cx="467217" cy="422281"/>
            <a:chOff x="1407549" y="5514975"/>
            <a:chExt cx="1175650" cy="1062578"/>
          </a:xfrm>
        </p:grpSpPr>
        <p:grpSp>
          <p:nvGrpSpPr>
            <p:cNvPr id="19" name="Gruppo 18">
              <a:extLst>
                <a:ext uri="{FF2B5EF4-FFF2-40B4-BE49-F238E27FC236}">
                  <a16:creationId xmlns:a16="http://schemas.microsoft.com/office/drawing/2014/main" id="{F8C50F53-7857-5E3E-31A5-FDE1663BF115}"/>
                </a:ext>
              </a:extLst>
            </p:cNvPr>
            <p:cNvGrpSpPr>
              <a:grpSpLocks noChangeAspect="1"/>
            </p:cNvGrpSpPr>
            <p:nvPr/>
          </p:nvGrpSpPr>
          <p:grpSpPr>
            <a:xfrm>
              <a:off x="1407549" y="5801647"/>
              <a:ext cx="820947" cy="775906"/>
              <a:chOff x="-1442062" y="3059494"/>
              <a:chExt cx="781910" cy="739011"/>
            </a:xfrm>
          </p:grpSpPr>
          <p:pic>
            <p:nvPicPr>
              <p:cNvPr id="22" name="Immagine 21" descr="Immagine che contiene treppiede, Strumento ottico&#10;&#10;Il contenuto generato dall'IA potrebbe non essere corretto.">
                <a:extLst>
                  <a:ext uri="{FF2B5EF4-FFF2-40B4-BE49-F238E27FC236}">
                    <a16:creationId xmlns:a16="http://schemas.microsoft.com/office/drawing/2014/main" id="{C843BB60-02AD-94E4-8ED1-2C45A184F04A}"/>
                  </a:ext>
                </a:extLst>
              </p:cNvPr>
              <p:cNvPicPr>
                <a:picLocks noChangeAspect="1"/>
              </p:cNvPicPr>
              <p:nvPr/>
            </p:nvPicPr>
            <p:blipFill>
              <a:blip r:embed="rId8"/>
              <a:stretch>
                <a:fillRect/>
              </a:stretch>
            </p:blipFill>
            <p:spPr>
              <a:xfrm>
                <a:off x="-1442062" y="3059494"/>
                <a:ext cx="488333" cy="739011"/>
              </a:xfrm>
              <a:prstGeom prst="rect">
                <a:avLst/>
              </a:prstGeom>
            </p:spPr>
          </p:pic>
          <p:cxnSp>
            <p:nvCxnSpPr>
              <p:cNvPr id="23" name="Connettore diritto 22">
                <a:extLst>
                  <a:ext uri="{FF2B5EF4-FFF2-40B4-BE49-F238E27FC236}">
                    <a16:creationId xmlns:a16="http://schemas.microsoft.com/office/drawing/2014/main" id="{53218967-FB3E-76FB-3734-706EE1ECA3B0}"/>
                  </a:ext>
                </a:extLst>
              </p:cNvPr>
              <p:cNvCxnSpPr>
                <a:cxnSpLocks/>
              </p:cNvCxnSpPr>
              <p:nvPr/>
            </p:nvCxnSpPr>
            <p:spPr>
              <a:xfrm>
                <a:off x="-1074974" y="3122341"/>
                <a:ext cx="4148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0" name="Immagine 19">
              <a:extLst>
                <a:ext uri="{FF2B5EF4-FFF2-40B4-BE49-F238E27FC236}">
                  <a16:creationId xmlns:a16="http://schemas.microsoft.com/office/drawing/2014/main" id="{8F02AD86-A35D-B4BC-28D1-52A2A30AB5CE}"/>
                </a:ext>
              </a:extLst>
            </p:cNvPr>
            <p:cNvPicPr>
              <a:picLocks noChangeAspect="1"/>
            </p:cNvPicPr>
            <p:nvPr/>
          </p:nvPicPr>
          <p:blipFill>
            <a:blip r:embed="rId9"/>
            <a:srcRect t="59493"/>
            <a:stretch>
              <a:fillRect/>
            </a:stretch>
          </p:blipFill>
          <p:spPr>
            <a:xfrm>
              <a:off x="1880152" y="5957029"/>
              <a:ext cx="703047" cy="289613"/>
            </a:xfrm>
            <a:prstGeom prst="rect">
              <a:avLst/>
            </a:prstGeom>
          </p:spPr>
        </p:pic>
        <p:pic>
          <p:nvPicPr>
            <p:cNvPr id="21" name="Immagine 20">
              <a:extLst>
                <a:ext uri="{FF2B5EF4-FFF2-40B4-BE49-F238E27FC236}">
                  <a16:creationId xmlns:a16="http://schemas.microsoft.com/office/drawing/2014/main" id="{32CFF9AC-1860-8051-BA44-49498A38495A}"/>
                </a:ext>
              </a:extLst>
            </p:cNvPr>
            <p:cNvPicPr>
              <a:picLocks noChangeAspect="1"/>
            </p:cNvPicPr>
            <p:nvPr/>
          </p:nvPicPr>
          <p:blipFill>
            <a:blip r:embed="rId9"/>
            <a:srcRect t="59493"/>
            <a:stretch>
              <a:fillRect/>
            </a:stretch>
          </p:blipFill>
          <p:spPr>
            <a:xfrm rot="10800000">
              <a:off x="1880152" y="5514975"/>
              <a:ext cx="703047" cy="289613"/>
            </a:xfrm>
            <a:prstGeom prst="rect">
              <a:avLst/>
            </a:prstGeom>
          </p:spPr>
        </p:pic>
      </p:grpSp>
      <p:pic>
        <p:nvPicPr>
          <p:cNvPr id="24" name="Immagine 23">
            <a:extLst>
              <a:ext uri="{FF2B5EF4-FFF2-40B4-BE49-F238E27FC236}">
                <a16:creationId xmlns:a16="http://schemas.microsoft.com/office/drawing/2014/main" id="{4B1D88FD-3E86-D4AB-259F-3057807881FB}"/>
              </a:ext>
            </a:extLst>
          </p:cNvPr>
          <p:cNvPicPr>
            <a:picLocks noChangeAspect="1"/>
          </p:cNvPicPr>
          <p:nvPr/>
        </p:nvPicPr>
        <p:blipFill>
          <a:blip r:embed="rId7"/>
          <a:stretch>
            <a:fillRect/>
          </a:stretch>
        </p:blipFill>
        <p:spPr>
          <a:xfrm>
            <a:off x="6946939" y="3120750"/>
            <a:ext cx="495869" cy="397919"/>
          </a:xfrm>
          <a:prstGeom prst="rect">
            <a:avLst/>
          </a:prstGeom>
        </p:spPr>
      </p:pic>
      <p:pic>
        <p:nvPicPr>
          <p:cNvPr id="15" name="Immagine 14">
            <a:extLst>
              <a:ext uri="{FF2B5EF4-FFF2-40B4-BE49-F238E27FC236}">
                <a16:creationId xmlns:a16="http://schemas.microsoft.com/office/drawing/2014/main" id="{2EB027B1-563D-3936-311F-B6183989F48E}"/>
              </a:ext>
            </a:extLst>
          </p:cNvPr>
          <p:cNvPicPr>
            <a:picLocks noChangeAspect="1"/>
          </p:cNvPicPr>
          <p:nvPr/>
        </p:nvPicPr>
        <p:blipFill>
          <a:blip r:embed="rId7"/>
          <a:stretch>
            <a:fillRect/>
          </a:stretch>
        </p:blipFill>
        <p:spPr>
          <a:xfrm>
            <a:off x="8121097" y="5144488"/>
            <a:ext cx="495869" cy="397919"/>
          </a:xfrm>
          <a:prstGeom prst="rect">
            <a:avLst/>
          </a:prstGeom>
        </p:spPr>
      </p:pic>
      <p:grpSp>
        <p:nvGrpSpPr>
          <p:cNvPr id="25" name="Gruppo 24">
            <a:extLst>
              <a:ext uri="{FF2B5EF4-FFF2-40B4-BE49-F238E27FC236}">
                <a16:creationId xmlns:a16="http://schemas.microsoft.com/office/drawing/2014/main" id="{7A1BBD86-4B28-EE82-47E8-561889B415E7}"/>
              </a:ext>
            </a:extLst>
          </p:cNvPr>
          <p:cNvGrpSpPr>
            <a:grpSpLocks noChangeAspect="1"/>
          </p:cNvGrpSpPr>
          <p:nvPr/>
        </p:nvGrpSpPr>
        <p:grpSpPr>
          <a:xfrm>
            <a:off x="11208638" y="5552204"/>
            <a:ext cx="467217" cy="422281"/>
            <a:chOff x="1407549" y="5514975"/>
            <a:chExt cx="1175650" cy="1062578"/>
          </a:xfrm>
        </p:grpSpPr>
        <p:grpSp>
          <p:nvGrpSpPr>
            <p:cNvPr id="26" name="Gruppo 25">
              <a:extLst>
                <a:ext uri="{FF2B5EF4-FFF2-40B4-BE49-F238E27FC236}">
                  <a16:creationId xmlns:a16="http://schemas.microsoft.com/office/drawing/2014/main" id="{B158E1B3-9673-0579-97AA-15C932B999E3}"/>
                </a:ext>
              </a:extLst>
            </p:cNvPr>
            <p:cNvGrpSpPr>
              <a:grpSpLocks noChangeAspect="1"/>
            </p:cNvGrpSpPr>
            <p:nvPr/>
          </p:nvGrpSpPr>
          <p:grpSpPr>
            <a:xfrm>
              <a:off x="1407549" y="5801647"/>
              <a:ext cx="820947" cy="775906"/>
              <a:chOff x="-1442062" y="3059494"/>
              <a:chExt cx="781910" cy="739011"/>
            </a:xfrm>
          </p:grpSpPr>
          <p:pic>
            <p:nvPicPr>
              <p:cNvPr id="29" name="Immagine 28" descr="Immagine che contiene treppiede, Strumento ottico&#10;&#10;Il contenuto generato dall'IA potrebbe non essere corretto.">
                <a:extLst>
                  <a:ext uri="{FF2B5EF4-FFF2-40B4-BE49-F238E27FC236}">
                    <a16:creationId xmlns:a16="http://schemas.microsoft.com/office/drawing/2014/main" id="{92D20345-EA5C-48F1-296F-BCF3F8038F6D}"/>
                  </a:ext>
                </a:extLst>
              </p:cNvPr>
              <p:cNvPicPr>
                <a:picLocks noChangeAspect="1"/>
              </p:cNvPicPr>
              <p:nvPr/>
            </p:nvPicPr>
            <p:blipFill>
              <a:blip r:embed="rId8"/>
              <a:stretch>
                <a:fillRect/>
              </a:stretch>
            </p:blipFill>
            <p:spPr>
              <a:xfrm>
                <a:off x="-1442062" y="3059494"/>
                <a:ext cx="488333" cy="739011"/>
              </a:xfrm>
              <a:prstGeom prst="rect">
                <a:avLst/>
              </a:prstGeom>
            </p:spPr>
          </p:pic>
          <p:cxnSp>
            <p:nvCxnSpPr>
              <p:cNvPr id="30" name="Connettore diritto 29">
                <a:extLst>
                  <a:ext uri="{FF2B5EF4-FFF2-40B4-BE49-F238E27FC236}">
                    <a16:creationId xmlns:a16="http://schemas.microsoft.com/office/drawing/2014/main" id="{2C507360-8AB2-9A70-4C3D-A3D7DB7041E2}"/>
                  </a:ext>
                </a:extLst>
              </p:cNvPr>
              <p:cNvCxnSpPr>
                <a:cxnSpLocks/>
              </p:cNvCxnSpPr>
              <p:nvPr/>
            </p:nvCxnSpPr>
            <p:spPr>
              <a:xfrm>
                <a:off x="-1074974" y="3122341"/>
                <a:ext cx="41482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7" name="Immagine 26">
              <a:extLst>
                <a:ext uri="{FF2B5EF4-FFF2-40B4-BE49-F238E27FC236}">
                  <a16:creationId xmlns:a16="http://schemas.microsoft.com/office/drawing/2014/main" id="{86F8D32F-D3E0-49A4-24A3-F92BEA44AF32}"/>
                </a:ext>
              </a:extLst>
            </p:cNvPr>
            <p:cNvPicPr>
              <a:picLocks noChangeAspect="1"/>
            </p:cNvPicPr>
            <p:nvPr/>
          </p:nvPicPr>
          <p:blipFill>
            <a:blip r:embed="rId9"/>
            <a:srcRect t="59493"/>
            <a:stretch>
              <a:fillRect/>
            </a:stretch>
          </p:blipFill>
          <p:spPr>
            <a:xfrm>
              <a:off x="1880152" y="5957029"/>
              <a:ext cx="703047" cy="289613"/>
            </a:xfrm>
            <a:prstGeom prst="rect">
              <a:avLst/>
            </a:prstGeom>
          </p:spPr>
        </p:pic>
        <p:pic>
          <p:nvPicPr>
            <p:cNvPr id="28" name="Immagine 27">
              <a:extLst>
                <a:ext uri="{FF2B5EF4-FFF2-40B4-BE49-F238E27FC236}">
                  <a16:creationId xmlns:a16="http://schemas.microsoft.com/office/drawing/2014/main" id="{6E7EA27A-9B7B-8995-CA86-D2492D8D6C75}"/>
                </a:ext>
              </a:extLst>
            </p:cNvPr>
            <p:cNvPicPr>
              <a:picLocks noChangeAspect="1"/>
            </p:cNvPicPr>
            <p:nvPr/>
          </p:nvPicPr>
          <p:blipFill>
            <a:blip r:embed="rId9"/>
            <a:srcRect t="59493"/>
            <a:stretch>
              <a:fillRect/>
            </a:stretch>
          </p:blipFill>
          <p:spPr>
            <a:xfrm rot="10800000">
              <a:off x="1880152" y="5514975"/>
              <a:ext cx="703047" cy="289613"/>
            </a:xfrm>
            <a:prstGeom prst="rect">
              <a:avLst/>
            </a:prstGeom>
          </p:spPr>
        </p:pic>
      </p:grpSp>
    </p:spTree>
    <p:extLst>
      <p:ext uri="{BB962C8B-B14F-4D97-AF65-F5344CB8AC3E}">
        <p14:creationId xmlns:p14="http://schemas.microsoft.com/office/powerpoint/2010/main" val="3376038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674B-085A-8958-9DDD-A3BF4759153A}"/>
            </a:ext>
          </a:extLst>
        </p:cNvPr>
        <p:cNvGrpSpPr/>
        <p:nvPr/>
      </p:nvGrpSpPr>
      <p:grpSpPr>
        <a:xfrm>
          <a:off x="0" y="0"/>
          <a:ext cx="0" cy="0"/>
          <a:chOff x="0" y="0"/>
          <a:chExt cx="0" cy="0"/>
        </a:xfrm>
      </p:grpSpPr>
      <p:sp>
        <p:nvSpPr>
          <p:cNvPr id="2" name="Google Shape;2861;p264">
            <a:extLst>
              <a:ext uri="{FF2B5EF4-FFF2-40B4-BE49-F238E27FC236}">
                <a16:creationId xmlns:a16="http://schemas.microsoft.com/office/drawing/2014/main" id="{B21BEEEC-E86B-6271-9CFA-A6ABBBF9ABE6}"/>
              </a:ext>
            </a:extLst>
          </p:cNvPr>
          <p:cNvSpPr txBox="1">
            <a:spLocks/>
          </p:cNvSpPr>
          <p:nvPr/>
        </p:nvSpPr>
        <p:spPr>
          <a:xfrm>
            <a:off x="226425" y="677725"/>
            <a:ext cx="8685000" cy="4272300"/>
          </a:xfrm>
          <a:prstGeom prst="rect">
            <a:avLst/>
          </a:prstGeom>
        </p:spPr>
        <p:txBody>
          <a:bodyPr spcFirstLastPara="1" wrap="square" lIns="0"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1200"/>
              </a:spcBef>
              <a:spcAft>
                <a:spcPts val="1200"/>
              </a:spcAft>
              <a:buFont typeface="Arial" panose="020B0604020202020204" pitchFamily="34" charset="0"/>
              <a:buNone/>
            </a:pPr>
            <a:endParaRPr lang="en-US" dirty="0">
              <a:latin typeface="Arial"/>
              <a:ea typeface="Arial"/>
              <a:cs typeface="Arial"/>
              <a:sym typeface="Arial"/>
            </a:endParaRPr>
          </a:p>
        </p:txBody>
      </p:sp>
      <p:sp>
        <p:nvSpPr>
          <p:cNvPr id="3" name="CasellaDiTesto 2">
            <a:extLst>
              <a:ext uri="{FF2B5EF4-FFF2-40B4-BE49-F238E27FC236}">
                <a16:creationId xmlns:a16="http://schemas.microsoft.com/office/drawing/2014/main" id="{9DB7F203-6A41-32A3-9766-84BB90DDFE44}"/>
              </a:ext>
            </a:extLst>
          </p:cNvPr>
          <p:cNvSpPr txBox="1"/>
          <p:nvPr/>
        </p:nvSpPr>
        <p:spPr>
          <a:xfrm>
            <a:off x="56698" y="29367"/>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Sources of uncertainty in the match-up process</a:t>
            </a:r>
            <a:endParaRPr lang="it-IT" sz="2800" b="1" dirty="0">
              <a:solidFill>
                <a:schemeClr val="bg1"/>
              </a:solidFill>
              <a:latin typeface="+mj-lt"/>
              <a:ea typeface="+mj-ea"/>
              <a:cs typeface="Arial" panose="020B0604020202020204" pitchFamily="34" charset="0"/>
            </a:endParaRPr>
          </a:p>
        </p:txBody>
      </p:sp>
      <p:sp>
        <p:nvSpPr>
          <p:cNvPr id="5" name="CasellaDiTesto 4">
            <a:extLst>
              <a:ext uri="{FF2B5EF4-FFF2-40B4-BE49-F238E27FC236}">
                <a16:creationId xmlns:a16="http://schemas.microsoft.com/office/drawing/2014/main" id="{3A7D385E-6366-7D7E-41AD-ABF8E97C2D76}"/>
              </a:ext>
            </a:extLst>
          </p:cNvPr>
          <p:cNvSpPr txBox="1"/>
          <p:nvPr/>
        </p:nvSpPr>
        <p:spPr>
          <a:xfrm>
            <a:off x="3052688" y="740287"/>
            <a:ext cx="9117867" cy="2431435"/>
          </a:xfrm>
          <a:prstGeom prst="rect">
            <a:avLst/>
          </a:prstGeom>
          <a:noFill/>
        </p:spPr>
        <p:txBody>
          <a:bodyPr wrap="square">
            <a:spAutoFit/>
          </a:bodyPr>
          <a:lstStyle/>
          <a:p>
            <a:pPr marL="127000" indent="0" algn="ctr">
              <a:spcBef>
                <a:spcPts val="0"/>
              </a:spcBef>
              <a:buSzPts val="1600"/>
              <a:buNone/>
            </a:pPr>
            <a:r>
              <a:rPr lang="en-US" i="1" dirty="0">
                <a:latin typeface="Arial"/>
                <a:ea typeface="Arial"/>
                <a:cs typeface="Arial"/>
                <a:sym typeface="Arial"/>
              </a:rPr>
              <a:t>The matchup will be evaluated considering </a:t>
            </a:r>
            <a:r>
              <a:rPr lang="en-US" i="1" dirty="0">
                <a:latin typeface="Arial"/>
                <a:cs typeface="Arial"/>
              </a:rPr>
              <a:t>three primary sources of uncertainty:</a:t>
            </a:r>
          </a:p>
          <a:p>
            <a:pPr algn="ctr"/>
            <a:endParaRPr lang="en-US" sz="800" dirty="0"/>
          </a:p>
          <a:p>
            <a:r>
              <a:rPr lang="en-US" dirty="0"/>
              <a:t>1- Uncertainties associated with the FLEX product (</a:t>
            </a:r>
            <a:r>
              <a:rPr lang="en-US" dirty="0" err="1">
                <a:solidFill>
                  <a:srgbClr val="FF0000"/>
                </a:solidFill>
              </a:rPr>
              <a:t>u</a:t>
            </a:r>
            <a:r>
              <a:rPr lang="en-US" baseline="-25000" dirty="0" err="1">
                <a:solidFill>
                  <a:srgbClr val="FF0000"/>
                </a:solidFill>
              </a:rPr>
              <a:t>x</a:t>
            </a:r>
            <a:r>
              <a:rPr lang="en-US" dirty="0"/>
              <a:t>);</a:t>
            </a:r>
          </a:p>
          <a:p>
            <a:r>
              <a:rPr lang="en-US" dirty="0"/>
              <a:t>2- Uncertainties in the reference data (</a:t>
            </a:r>
            <a:r>
              <a:rPr lang="en-US" dirty="0" err="1">
                <a:solidFill>
                  <a:schemeClr val="accent6">
                    <a:lumMod val="75000"/>
                  </a:schemeClr>
                </a:solidFill>
              </a:rPr>
              <a:t>u</a:t>
            </a:r>
            <a:r>
              <a:rPr lang="en-US" baseline="-25000" dirty="0" err="1">
                <a:solidFill>
                  <a:schemeClr val="accent6">
                    <a:lumMod val="75000"/>
                  </a:schemeClr>
                </a:solidFill>
              </a:rPr>
              <a:t>y</a:t>
            </a:r>
            <a:r>
              <a:rPr lang="en-US" dirty="0"/>
              <a:t>) (instrument precision, measurement protocols, retrieval approach…);</a:t>
            </a:r>
          </a:p>
          <a:p>
            <a:r>
              <a:rPr lang="en-US" dirty="0"/>
              <a:t>3- Uncertainties introduced by the match-up process itself (</a:t>
            </a:r>
            <a:r>
              <a:rPr lang="en-US" dirty="0" err="1">
                <a:solidFill>
                  <a:srgbClr val="0070C0"/>
                </a:solidFill>
              </a:rPr>
              <a:t>u</a:t>
            </a:r>
            <a:r>
              <a:rPr lang="en-US" baseline="-25000" dirty="0" err="1">
                <a:solidFill>
                  <a:srgbClr val="0070C0"/>
                </a:solidFill>
              </a:rPr>
              <a:t>comp</a:t>
            </a:r>
            <a:r>
              <a:rPr lang="en-US" dirty="0"/>
              <a:t>) (spectral, spatial, angular and temporal uncertainty):</a:t>
            </a:r>
            <a:endParaRPr lang="it-IT" dirty="0"/>
          </a:p>
          <a:p>
            <a:pPr marL="127000" indent="0" algn="just">
              <a:spcBef>
                <a:spcPts val="0"/>
              </a:spcBef>
              <a:buSzPts val="1600"/>
              <a:buNone/>
            </a:pPr>
            <a:endParaRPr lang="en-US" i="1" dirty="0">
              <a:latin typeface="Arial"/>
              <a:cs typeface="Arial"/>
            </a:endParaRPr>
          </a:p>
          <a:p>
            <a:pPr marL="127000" indent="0" algn="just">
              <a:spcBef>
                <a:spcPts val="0"/>
              </a:spcBef>
              <a:buSzPts val="1600"/>
              <a:buNone/>
            </a:pPr>
            <a:endParaRPr lang="en-US" i="1" dirty="0">
              <a:latin typeface="Arial"/>
              <a:ea typeface="Arial"/>
              <a:cs typeface="Arial"/>
              <a:sym typeface="Arial"/>
            </a:endParaRPr>
          </a:p>
        </p:txBody>
      </p:sp>
      <p:pic>
        <p:nvPicPr>
          <p:cNvPr id="7" name="image3.png">
            <a:extLst>
              <a:ext uri="{FF2B5EF4-FFF2-40B4-BE49-F238E27FC236}">
                <a16:creationId xmlns:a16="http://schemas.microsoft.com/office/drawing/2014/main" id="{A15A713B-069D-965B-1C84-A69F133F2AA1}"/>
              </a:ext>
            </a:extLst>
          </p:cNvPr>
          <p:cNvPicPr/>
          <p:nvPr/>
        </p:nvPicPr>
        <p:blipFill>
          <a:blip r:embed="rId2"/>
          <a:srcRect/>
          <a:stretch>
            <a:fillRect/>
          </a:stretch>
        </p:blipFill>
        <p:spPr>
          <a:xfrm>
            <a:off x="226426" y="677726"/>
            <a:ext cx="2573046" cy="2048816"/>
          </a:xfrm>
          <a:prstGeom prst="rect">
            <a:avLst/>
          </a:prstGeom>
          <a:ln/>
        </p:spPr>
      </p:pic>
      <p:sp>
        <p:nvSpPr>
          <p:cNvPr id="9" name="CasellaDiTesto 8">
            <a:extLst>
              <a:ext uri="{FF2B5EF4-FFF2-40B4-BE49-F238E27FC236}">
                <a16:creationId xmlns:a16="http://schemas.microsoft.com/office/drawing/2014/main" id="{20BF671D-DB5F-427A-80EC-7510F368DF76}"/>
              </a:ext>
            </a:extLst>
          </p:cNvPr>
          <p:cNvSpPr txBox="1"/>
          <p:nvPr/>
        </p:nvSpPr>
        <p:spPr>
          <a:xfrm>
            <a:off x="344931" y="2726541"/>
            <a:ext cx="11707120" cy="1446550"/>
          </a:xfrm>
          <a:prstGeom prst="rect">
            <a:avLst/>
          </a:prstGeom>
          <a:solidFill>
            <a:schemeClr val="bg1"/>
          </a:solidFill>
        </p:spPr>
        <p:txBody>
          <a:bodyPr wrap="square">
            <a:spAutoFit/>
          </a:bodyPr>
          <a:lstStyle/>
          <a:p>
            <a:pPr algn="just" rtl="0" fontAlgn="base">
              <a:buFont typeface="Arial" panose="020B0604020202020204" pitchFamily="34" charset="0"/>
              <a:buChar char="•"/>
            </a:pPr>
            <a:r>
              <a:rPr lang="en-US" sz="1100" b="1" i="1" u="none" strike="noStrike" dirty="0">
                <a:solidFill>
                  <a:srgbClr val="000000"/>
                </a:solidFill>
                <a:effectLst/>
              </a:rPr>
              <a:t>Spectral uncertainty - </a:t>
            </a:r>
            <a:r>
              <a:rPr lang="en-US" sz="1100" b="0" i="1" u="none" strike="noStrike" dirty="0">
                <a:solidFill>
                  <a:srgbClr val="000000"/>
                </a:solidFill>
                <a:effectLst/>
              </a:rPr>
              <a:t>differences in the spectral characteristics of satellite sensors and in-situ instruments (i.e. SRF uncertainties; Lack of knowledge on the shape of the spectrum at higher resolution than sampled by the product; Retrieval approach)</a:t>
            </a:r>
          </a:p>
          <a:p>
            <a:pPr rtl="0" fontAlgn="base">
              <a:buFont typeface="Arial" panose="020B0604020202020204" pitchFamily="34" charset="0"/>
              <a:buChar char="•"/>
            </a:pPr>
            <a:r>
              <a:rPr lang="en-US" sz="1100" b="1" i="1" u="none" strike="noStrike" dirty="0">
                <a:solidFill>
                  <a:srgbClr val="000000"/>
                </a:solidFill>
                <a:effectLst/>
              </a:rPr>
              <a:t>Spatial uncertainty </a:t>
            </a:r>
            <a:r>
              <a:rPr lang="en-US" sz="1100" b="0" i="1" u="none" strike="noStrike" dirty="0">
                <a:solidFill>
                  <a:srgbClr val="000000"/>
                </a:solidFill>
                <a:effectLst/>
              </a:rPr>
              <a:t>-  different spatial resolution (i.e. point to pixel uncertainties;  -single point, small area compared to FLEX pixel</a:t>
            </a:r>
            <a:r>
              <a:rPr lang="en-US" sz="1100" i="1" dirty="0">
                <a:solidFill>
                  <a:srgbClr val="000000"/>
                </a:solidFill>
              </a:rPr>
              <a:t>;</a:t>
            </a:r>
            <a:r>
              <a:rPr lang="en-US" sz="1100" b="0" i="1" u="none" strike="noStrike" dirty="0">
                <a:solidFill>
                  <a:srgbClr val="000000"/>
                </a:solidFill>
                <a:effectLst/>
              </a:rPr>
              <a:t> -Spatial variability affecting representativeness (e.g. quantified from high spatial resolution data); - Spatial response uncertainties; </a:t>
            </a:r>
          </a:p>
          <a:p>
            <a:pPr algn="just" rtl="0" fontAlgn="base">
              <a:buFont typeface="Arial" panose="020B0604020202020204" pitchFamily="34" charset="0"/>
              <a:buChar char="•"/>
            </a:pPr>
            <a:r>
              <a:rPr lang="en-US" sz="1100" b="1" i="1" u="none" strike="noStrike" dirty="0">
                <a:solidFill>
                  <a:srgbClr val="000000"/>
                </a:solidFill>
                <a:effectLst/>
              </a:rPr>
              <a:t>Angular uncertainty - </a:t>
            </a:r>
            <a:r>
              <a:rPr lang="en-US" sz="1100" b="0" i="1" u="none" strike="noStrike" dirty="0">
                <a:solidFill>
                  <a:srgbClr val="000000"/>
                </a:solidFill>
                <a:effectLst/>
              </a:rPr>
              <a:t>discrepancies in viewing geometries between satellite sensors and in-situ measurements (i.e. BRDF uncertainties due to viewing geometry; Directional vs conical measurements);</a:t>
            </a:r>
          </a:p>
          <a:p>
            <a:pPr algn="just" rtl="0" fontAlgn="base">
              <a:buFont typeface="Arial" panose="020B0604020202020204" pitchFamily="34" charset="0"/>
              <a:buChar char="•"/>
            </a:pPr>
            <a:r>
              <a:rPr lang="en-US" sz="1100" b="1" i="1" u="none" strike="noStrike" dirty="0">
                <a:solidFill>
                  <a:srgbClr val="000000"/>
                </a:solidFill>
                <a:effectLst/>
              </a:rPr>
              <a:t>Temporal uncertainty </a:t>
            </a:r>
            <a:r>
              <a:rPr lang="en-US" sz="1100" b="0" i="1" u="none" strike="noStrike" dirty="0">
                <a:solidFill>
                  <a:srgbClr val="000000"/>
                </a:solidFill>
                <a:effectLst/>
              </a:rPr>
              <a:t>related to the differences in acquisition time between satellite and in-situ measurements (i.e. changes in illumination (effect through BRDF); Changes in atmospheric conditions; Changes in surface itself (e.g. due to wind))</a:t>
            </a:r>
          </a:p>
        </p:txBody>
      </p:sp>
      <p:sp>
        <p:nvSpPr>
          <p:cNvPr id="13" name="Google Shape;2419;p219">
            <a:extLst>
              <a:ext uri="{FF2B5EF4-FFF2-40B4-BE49-F238E27FC236}">
                <a16:creationId xmlns:a16="http://schemas.microsoft.com/office/drawing/2014/main" id="{E046E03A-CD2C-2BFF-4994-548611F73739}"/>
              </a:ext>
            </a:extLst>
          </p:cNvPr>
          <p:cNvSpPr txBox="1"/>
          <p:nvPr/>
        </p:nvSpPr>
        <p:spPr>
          <a:xfrm>
            <a:off x="2524192" y="4360791"/>
            <a:ext cx="3048000" cy="5307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latin typeface="Arial"/>
                <a:ea typeface="Arial"/>
                <a:cs typeface="Arial"/>
                <a:sym typeface="Arial"/>
              </a:rPr>
              <a:t> </a:t>
            </a:r>
            <a:endParaRPr/>
          </a:p>
        </p:txBody>
      </p:sp>
      <p:sp>
        <p:nvSpPr>
          <p:cNvPr id="14" name="Google Shape;2437;p220">
            <a:extLst>
              <a:ext uri="{FF2B5EF4-FFF2-40B4-BE49-F238E27FC236}">
                <a16:creationId xmlns:a16="http://schemas.microsoft.com/office/drawing/2014/main" id="{792F86C9-5B08-3616-9E33-60C0C407905C}"/>
              </a:ext>
            </a:extLst>
          </p:cNvPr>
          <p:cNvSpPr txBox="1"/>
          <p:nvPr/>
        </p:nvSpPr>
        <p:spPr>
          <a:xfrm>
            <a:off x="3658756" y="5611812"/>
            <a:ext cx="2289900" cy="7767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latin typeface="Arial"/>
                <a:ea typeface="Arial"/>
                <a:cs typeface="Arial"/>
                <a:sym typeface="Arial"/>
              </a:rPr>
              <a:t> </a:t>
            </a:r>
            <a:endParaRPr/>
          </a:p>
        </p:txBody>
      </p:sp>
      <p:sp>
        <p:nvSpPr>
          <p:cNvPr id="15" name="Google Shape;2438;p220">
            <a:extLst>
              <a:ext uri="{FF2B5EF4-FFF2-40B4-BE49-F238E27FC236}">
                <a16:creationId xmlns:a16="http://schemas.microsoft.com/office/drawing/2014/main" id="{4D5166D9-5866-ABA5-7A47-B26E607FD880}"/>
              </a:ext>
            </a:extLst>
          </p:cNvPr>
          <p:cNvSpPr txBox="1"/>
          <p:nvPr/>
        </p:nvSpPr>
        <p:spPr>
          <a:xfrm>
            <a:off x="6025555" y="5550153"/>
            <a:ext cx="1969200" cy="776700"/>
          </a:xfrm>
          <a:prstGeom prst="rect">
            <a:avLst/>
          </a:prstGeom>
          <a:blipFill rotWithShape="1">
            <a:blip r:embed="rId5">
              <a:alphaModFix/>
            </a:blip>
            <a:stretch>
              <a:fillRect l="-3689" b="-1266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400" b="0" i="0" u="none" strike="noStrike" cap="none">
                <a:latin typeface="Arial"/>
                <a:ea typeface="Arial"/>
                <a:cs typeface="Arial"/>
                <a:sym typeface="Arial"/>
              </a:rPr>
              <a:t> </a:t>
            </a:r>
            <a:endParaRPr/>
          </a:p>
        </p:txBody>
      </p:sp>
      <p:sp>
        <p:nvSpPr>
          <p:cNvPr id="16" name="CasellaDiTesto 15">
            <a:extLst>
              <a:ext uri="{FF2B5EF4-FFF2-40B4-BE49-F238E27FC236}">
                <a16:creationId xmlns:a16="http://schemas.microsoft.com/office/drawing/2014/main" id="{DCEA567A-2CDD-4086-F41E-C6F822520E19}"/>
              </a:ext>
            </a:extLst>
          </p:cNvPr>
          <p:cNvSpPr txBox="1"/>
          <p:nvPr/>
        </p:nvSpPr>
        <p:spPr>
          <a:xfrm>
            <a:off x="5314498" y="4173091"/>
            <a:ext cx="6651077" cy="738664"/>
          </a:xfrm>
          <a:prstGeom prst="rect">
            <a:avLst/>
          </a:prstGeom>
          <a:noFill/>
        </p:spPr>
        <p:txBody>
          <a:bodyPr wrap="square">
            <a:spAutoFit/>
          </a:bodyPr>
          <a:lstStyle/>
          <a:p>
            <a:r>
              <a:rPr lang="en-US" sz="1400" i="1" dirty="0">
                <a:solidFill>
                  <a:srgbClr val="FF0000"/>
                </a:solidFill>
              </a:rPr>
              <a:t>x</a:t>
            </a:r>
            <a:r>
              <a:rPr lang="en-US" sz="1400" dirty="0"/>
              <a:t>: FLEX measurand (with uncertainty </a:t>
            </a:r>
            <a:r>
              <a:rPr lang="en-US" sz="1400" dirty="0" err="1">
                <a:solidFill>
                  <a:srgbClr val="FF0000"/>
                </a:solidFill>
              </a:rPr>
              <a:t>u</a:t>
            </a:r>
            <a:r>
              <a:rPr lang="en-US" sz="1400" baseline="-25000" dirty="0" err="1">
                <a:solidFill>
                  <a:srgbClr val="FF0000"/>
                </a:solidFill>
              </a:rPr>
              <a:t>x</a:t>
            </a:r>
            <a:r>
              <a:rPr lang="en-US" sz="1400" dirty="0"/>
              <a:t>)</a:t>
            </a:r>
          </a:p>
          <a:p>
            <a:r>
              <a:rPr lang="en-US" sz="1400" i="1" dirty="0">
                <a:solidFill>
                  <a:schemeClr val="accent6"/>
                </a:solidFill>
                <a:sym typeface="Arial"/>
              </a:rPr>
              <a:t>y</a:t>
            </a:r>
            <a:r>
              <a:rPr lang="en-US" sz="1400" dirty="0">
                <a:sym typeface="Arial"/>
              </a:rPr>
              <a:t>: Reference measurand </a:t>
            </a:r>
            <a:r>
              <a:rPr lang="en-US" sz="1400" dirty="0"/>
              <a:t>(with uncertainty </a:t>
            </a:r>
            <a:r>
              <a:rPr lang="en-US" sz="1400" dirty="0" err="1">
                <a:solidFill>
                  <a:schemeClr val="accent6">
                    <a:lumMod val="75000"/>
                  </a:schemeClr>
                </a:solidFill>
              </a:rPr>
              <a:t>u</a:t>
            </a:r>
            <a:r>
              <a:rPr lang="en-US" sz="1400" baseline="-25000" dirty="0" err="1">
                <a:solidFill>
                  <a:schemeClr val="accent6">
                    <a:lumMod val="75000"/>
                  </a:schemeClr>
                </a:solidFill>
              </a:rPr>
              <a:t>y</a:t>
            </a:r>
            <a:r>
              <a:rPr lang="en-US" sz="1400" dirty="0"/>
              <a:t>)</a:t>
            </a:r>
          </a:p>
          <a:p>
            <a:r>
              <a:rPr lang="en-US" sz="1400" i="1" dirty="0">
                <a:sym typeface="Arial"/>
              </a:rPr>
              <a:t>k</a:t>
            </a:r>
            <a:r>
              <a:rPr lang="en-US" sz="1400" dirty="0">
                <a:sym typeface="Arial"/>
              </a:rPr>
              <a:t>: coverage factor. </a:t>
            </a:r>
          </a:p>
        </p:txBody>
      </p:sp>
      <p:sp>
        <p:nvSpPr>
          <p:cNvPr id="19" name="CasellaDiTesto 18">
            <a:extLst>
              <a:ext uri="{FF2B5EF4-FFF2-40B4-BE49-F238E27FC236}">
                <a16:creationId xmlns:a16="http://schemas.microsoft.com/office/drawing/2014/main" id="{FB7C088A-93B4-3B33-25F4-65B9E49B351B}"/>
              </a:ext>
            </a:extLst>
          </p:cNvPr>
          <p:cNvSpPr txBox="1"/>
          <p:nvPr/>
        </p:nvSpPr>
        <p:spPr>
          <a:xfrm>
            <a:off x="1099456" y="5242480"/>
            <a:ext cx="10936564" cy="369332"/>
          </a:xfrm>
          <a:prstGeom prst="rect">
            <a:avLst/>
          </a:prstGeom>
          <a:noFill/>
        </p:spPr>
        <p:txBody>
          <a:bodyPr wrap="square">
            <a:spAutoFit/>
          </a:bodyPr>
          <a:lstStyle/>
          <a:p>
            <a:r>
              <a:rPr lang="en-US" dirty="0"/>
              <a:t>At 95% of confidence level, the FLEX product and the in-situ data are in statistical agreement if:</a:t>
            </a:r>
            <a:endParaRPr lang="it-IT" dirty="0"/>
          </a:p>
        </p:txBody>
      </p:sp>
    </p:spTree>
    <p:extLst>
      <p:ext uri="{BB962C8B-B14F-4D97-AF65-F5344CB8AC3E}">
        <p14:creationId xmlns:p14="http://schemas.microsoft.com/office/powerpoint/2010/main" val="159365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8143AC3-FC40-265A-0370-2D0AF95571A7}"/>
              </a:ext>
            </a:extLst>
          </p:cNvPr>
          <p:cNvPicPr>
            <a:picLocks noChangeAspect="1"/>
          </p:cNvPicPr>
          <p:nvPr/>
        </p:nvPicPr>
        <p:blipFill>
          <a:blip r:embed="rId2"/>
          <a:stretch>
            <a:fillRect/>
          </a:stretch>
        </p:blipFill>
        <p:spPr>
          <a:xfrm>
            <a:off x="-27710" y="733599"/>
            <a:ext cx="4718858" cy="3326263"/>
          </a:xfrm>
          <a:prstGeom prst="rect">
            <a:avLst/>
          </a:prstGeom>
        </p:spPr>
      </p:pic>
      <p:pic>
        <p:nvPicPr>
          <p:cNvPr id="5" name="Immagine 4">
            <a:extLst>
              <a:ext uri="{FF2B5EF4-FFF2-40B4-BE49-F238E27FC236}">
                <a16:creationId xmlns:a16="http://schemas.microsoft.com/office/drawing/2014/main" id="{B46E97BC-FFC4-5EC2-8DDC-8B63C34618F9}"/>
              </a:ext>
            </a:extLst>
          </p:cNvPr>
          <p:cNvPicPr>
            <a:picLocks noChangeAspect="1"/>
          </p:cNvPicPr>
          <p:nvPr/>
        </p:nvPicPr>
        <p:blipFill>
          <a:blip r:embed="rId3"/>
          <a:stretch>
            <a:fillRect/>
          </a:stretch>
        </p:blipFill>
        <p:spPr>
          <a:xfrm>
            <a:off x="3449782" y="1939881"/>
            <a:ext cx="8779897" cy="4585610"/>
          </a:xfrm>
          <a:prstGeom prst="rect">
            <a:avLst/>
          </a:prstGeom>
        </p:spPr>
      </p:pic>
      <p:sp>
        <p:nvSpPr>
          <p:cNvPr id="7" name="Google Shape;468;p59">
            <a:extLst>
              <a:ext uri="{FF2B5EF4-FFF2-40B4-BE49-F238E27FC236}">
                <a16:creationId xmlns:a16="http://schemas.microsoft.com/office/drawing/2014/main" id="{911EEA45-04B2-5072-E46C-E15DD0BBE224}"/>
              </a:ext>
            </a:extLst>
          </p:cNvPr>
          <p:cNvSpPr txBox="1">
            <a:spLocks/>
          </p:cNvSpPr>
          <p:nvPr/>
        </p:nvSpPr>
        <p:spPr>
          <a:xfrm>
            <a:off x="0" y="81502"/>
            <a:ext cx="9980000" cy="732800"/>
          </a:xfrm>
          <a:prstGeom prst="rect">
            <a:avLst/>
          </a:prstGeom>
        </p:spPr>
        <p:txBody>
          <a:bodyPr spcFirstLastPara="1" vert="horz" wrap="square" lIns="121900" tIns="121900" rIns="121900" bIns="121900" rtlCol="0" anchor="t"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dk1"/>
              </a:buClr>
              <a:buSzPct val="52380"/>
            </a:pPr>
            <a:r>
              <a:rPr lang="en-US" sz="2800" b="1" dirty="0">
                <a:solidFill>
                  <a:schemeClr val="bg1"/>
                </a:solidFill>
                <a:cs typeface="Arial" panose="020B0604020202020204" pitchFamily="34" charset="0"/>
              </a:rPr>
              <a:t>Cal/</a:t>
            </a:r>
            <a:r>
              <a:rPr lang="en-US" sz="2800" b="1" dirty="0" err="1">
                <a:solidFill>
                  <a:schemeClr val="bg1"/>
                </a:solidFill>
                <a:cs typeface="Arial" panose="020B0604020202020204" pitchFamily="34" charset="0"/>
              </a:rPr>
              <a:t>val</a:t>
            </a:r>
            <a:r>
              <a:rPr lang="en-US" sz="2800" b="1" dirty="0">
                <a:solidFill>
                  <a:schemeClr val="bg1"/>
                </a:solidFill>
                <a:cs typeface="Arial" panose="020B0604020202020204" pitchFamily="34" charset="0"/>
              </a:rPr>
              <a:t> sites distribution according to land cover and target variable</a:t>
            </a:r>
          </a:p>
          <a:p>
            <a:pPr>
              <a:buClr>
                <a:schemeClr val="dk1"/>
              </a:buClr>
              <a:buSzPct val="52380"/>
            </a:pPr>
            <a:endParaRPr lang="en-US" dirty="0">
              <a:solidFill>
                <a:schemeClr val="bg1"/>
              </a:solidFill>
            </a:endParaRPr>
          </a:p>
        </p:txBody>
      </p:sp>
      <p:sp>
        <p:nvSpPr>
          <p:cNvPr id="8" name="CasellaDiTesto 7">
            <a:extLst>
              <a:ext uri="{FF2B5EF4-FFF2-40B4-BE49-F238E27FC236}">
                <a16:creationId xmlns:a16="http://schemas.microsoft.com/office/drawing/2014/main" id="{F7BC0996-529D-5DEE-F59C-C4E50786988C}"/>
              </a:ext>
            </a:extLst>
          </p:cNvPr>
          <p:cNvSpPr txBox="1"/>
          <p:nvPr/>
        </p:nvSpPr>
        <p:spPr>
          <a:xfrm>
            <a:off x="11799414" y="4061875"/>
            <a:ext cx="348172" cy="215444"/>
          </a:xfrm>
          <a:prstGeom prst="rect">
            <a:avLst/>
          </a:prstGeom>
          <a:noFill/>
        </p:spPr>
        <p:txBody>
          <a:bodyPr wrap="none" rtlCol="0">
            <a:spAutoFit/>
          </a:bodyPr>
          <a:lstStyle/>
          <a:p>
            <a:r>
              <a:rPr lang="it-IT" sz="800" dirty="0">
                <a:solidFill>
                  <a:schemeClr val="tx1">
                    <a:lumMod val="50000"/>
                    <a:lumOff val="50000"/>
                  </a:schemeClr>
                </a:solidFill>
                <a:latin typeface="Aptos Slab Light" panose="020F0502020204030204" pitchFamily="34" charset="0"/>
              </a:rPr>
              <a:t>553</a:t>
            </a:r>
          </a:p>
        </p:txBody>
      </p:sp>
      <p:sp>
        <p:nvSpPr>
          <p:cNvPr id="2" name="CasellaDiTesto 1">
            <a:extLst>
              <a:ext uri="{FF2B5EF4-FFF2-40B4-BE49-F238E27FC236}">
                <a16:creationId xmlns:a16="http://schemas.microsoft.com/office/drawing/2014/main" id="{538BFDDE-204C-4A64-E710-41D334D893D5}"/>
              </a:ext>
            </a:extLst>
          </p:cNvPr>
          <p:cNvSpPr txBox="1"/>
          <p:nvPr/>
        </p:nvSpPr>
        <p:spPr>
          <a:xfrm>
            <a:off x="-27710" y="5490982"/>
            <a:ext cx="3430211" cy="523220"/>
          </a:xfrm>
          <a:prstGeom prst="rect">
            <a:avLst/>
          </a:prstGeom>
          <a:noFill/>
        </p:spPr>
        <p:txBody>
          <a:bodyPr wrap="square">
            <a:spAutoFit/>
          </a:bodyPr>
          <a:lstStyle/>
          <a:p>
            <a:pPr algn="ctr"/>
            <a:r>
              <a:rPr lang="en-US" sz="1400" i="1" dirty="0">
                <a:latin typeface="Calibri" panose="020F0502020204030204" pitchFamily="34" charset="0"/>
                <a:ea typeface="Calibri" panose="020F0502020204030204" pitchFamily="34" charset="0"/>
                <a:cs typeface="Times New Roman" panose="02020603050405020304" pitchFamily="18" charset="0"/>
              </a:rPr>
              <a:t>The INSIF network sites are preliminary and need to be reviewed</a:t>
            </a:r>
            <a:endParaRPr lang="it-IT" sz="14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770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mappa, Terra, pianeta, sfera&#10;&#10;Il contenuto generato dall'IA potrebbe non essere corretto.">
            <a:extLst>
              <a:ext uri="{FF2B5EF4-FFF2-40B4-BE49-F238E27FC236}">
                <a16:creationId xmlns:a16="http://schemas.microsoft.com/office/drawing/2014/main" id="{D855DB49-1199-EB3C-6989-09302D486D60}"/>
              </a:ext>
            </a:extLst>
          </p:cNvPr>
          <p:cNvPicPr>
            <a:picLocks noChangeAspect="1"/>
          </p:cNvPicPr>
          <p:nvPr/>
        </p:nvPicPr>
        <p:blipFill>
          <a:blip r:embed="rId2"/>
          <a:srcRect l="6793"/>
          <a:stretch>
            <a:fillRect/>
          </a:stretch>
        </p:blipFill>
        <p:spPr>
          <a:xfrm>
            <a:off x="6822246" y="760316"/>
            <a:ext cx="5397909" cy="5337368"/>
          </a:xfrm>
          <a:prstGeom prst="rect">
            <a:avLst/>
          </a:prstGeom>
        </p:spPr>
      </p:pic>
      <p:sp>
        <p:nvSpPr>
          <p:cNvPr id="6" name="Rettangolo 5">
            <a:extLst>
              <a:ext uri="{FF2B5EF4-FFF2-40B4-BE49-F238E27FC236}">
                <a16:creationId xmlns:a16="http://schemas.microsoft.com/office/drawing/2014/main" id="{D86F6857-2713-36BD-BC68-526C5B1EE49C}"/>
              </a:ext>
            </a:extLst>
          </p:cNvPr>
          <p:cNvSpPr/>
          <p:nvPr/>
        </p:nvSpPr>
        <p:spPr>
          <a:xfrm>
            <a:off x="217025" y="2258849"/>
            <a:ext cx="167148" cy="186813"/>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F7526B87-F20B-2D11-4B8A-8D2D27599E5F}"/>
              </a:ext>
            </a:extLst>
          </p:cNvPr>
          <p:cNvSpPr/>
          <p:nvPr/>
        </p:nvSpPr>
        <p:spPr>
          <a:xfrm>
            <a:off x="217025" y="3480969"/>
            <a:ext cx="167148" cy="186813"/>
          </a:xfrm>
          <a:prstGeom prst="rect">
            <a:avLst/>
          </a:prstGeom>
          <a:no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8911200-31BF-B64A-67FD-072927DE309A}"/>
              </a:ext>
            </a:extLst>
          </p:cNvPr>
          <p:cNvSpPr/>
          <p:nvPr/>
        </p:nvSpPr>
        <p:spPr>
          <a:xfrm>
            <a:off x="217025" y="3786499"/>
            <a:ext cx="167148" cy="186813"/>
          </a:xfrm>
          <a:prstGeom prst="rect">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AC6B135-31CB-0082-4F02-AB04CBA40351}"/>
              </a:ext>
            </a:extLst>
          </p:cNvPr>
          <p:cNvSpPr txBox="1"/>
          <p:nvPr/>
        </p:nvSpPr>
        <p:spPr>
          <a:xfrm>
            <a:off x="532889" y="4022116"/>
            <a:ext cx="7601018" cy="276999"/>
          </a:xfrm>
          <a:prstGeom prst="rect">
            <a:avLst/>
          </a:prstGeom>
          <a:noFill/>
        </p:spPr>
        <p:txBody>
          <a:bodyPr wrap="square">
            <a:spAutoFit/>
          </a:bodyPr>
          <a:lstStyle/>
          <a:p>
            <a:r>
              <a:rPr lang="it-IT" sz="1200" dirty="0" err="1">
                <a:solidFill>
                  <a:srgbClr val="000000"/>
                </a:solidFill>
                <a:latin typeface="Arial" panose="020B0604020202020204" pitchFamily="34" charset="0"/>
              </a:rPr>
              <a:t>FluoSingle</a:t>
            </a:r>
            <a:r>
              <a:rPr lang="it-IT" sz="1200" dirty="0">
                <a:solidFill>
                  <a:srgbClr val="000000"/>
                </a:solidFill>
                <a:latin typeface="Arial" panose="020B0604020202020204" pitchFamily="34" charset="0"/>
              </a:rPr>
              <a:t> </a:t>
            </a:r>
            <a:r>
              <a:rPr lang="it-IT" sz="1200" dirty="0" err="1">
                <a:solidFill>
                  <a:srgbClr val="000000"/>
                </a:solidFill>
                <a:latin typeface="Arial" panose="020B0604020202020204" pitchFamily="34" charset="0"/>
              </a:rPr>
              <a:t>Sites</a:t>
            </a:r>
            <a:r>
              <a:rPr lang="it-IT" sz="1200" dirty="0">
                <a:solidFill>
                  <a:srgbClr val="000000"/>
                </a:solidFill>
                <a:latin typeface="Arial" panose="020B0604020202020204" pitchFamily="34" charset="0"/>
              </a:rPr>
              <a:t>, Solar </a:t>
            </a:r>
            <a:r>
              <a:rPr lang="it-IT" sz="1200" dirty="0" err="1">
                <a:solidFill>
                  <a:srgbClr val="000000"/>
                </a:solidFill>
                <a:latin typeface="Arial" panose="020B0604020202020204" pitchFamily="34" charset="0"/>
              </a:rPr>
              <a:t>Sites</a:t>
            </a:r>
            <a:r>
              <a:rPr lang="it-IT" sz="1200" dirty="0">
                <a:solidFill>
                  <a:srgbClr val="000000"/>
                </a:solidFill>
                <a:latin typeface="Arial" panose="020B0604020202020204" pitchFamily="34" charset="0"/>
              </a:rPr>
              <a:t>, </a:t>
            </a:r>
            <a:r>
              <a:rPr lang="it-IT" sz="1200" dirty="0" err="1">
                <a:solidFill>
                  <a:srgbClr val="000000"/>
                </a:solidFill>
                <a:latin typeface="Arial" panose="020B0604020202020204" pitchFamily="34" charset="0"/>
              </a:rPr>
              <a:t>RefSites</a:t>
            </a:r>
            <a:r>
              <a:rPr lang="it-IT" sz="1200" dirty="0">
                <a:solidFill>
                  <a:srgbClr val="000000"/>
                </a:solidFill>
                <a:latin typeface="Arial" panose="020B0604020202020204" pitchFamily="34" charset="0"/>
              </a:rPr>
              <a:t>, </a:t>
            </a:r>
            <a:r>
              <a:rPr lang="it-IT" sz="1200" dirty="0" err="1">
                <a:solidFill>
                  <a:srgbClr val="000000"/>
                </a:solidFill>
                <a:latin typeface="Arial" panose="020B0604020202020204" pitchFamily="34" charset="0"/>
              </a:rPr>
              <a:t>BioindirectSites</a:t>
            </a:r>
            <a:r>
              <a:rPr lang="it-IT" sz="1200" dirty="0">
                <a:solidFill>
                  <a:srgbClr val="000000"/>
                </a:solidFill>
                <a:latin typeface="Arial" panose="020B0604020202020204" pitchFamily="34" charset="0"/>
              </a:rPr>
              <a:t> [L2B_SIF_SinglePoint/L2A_AtmCorr/</a:t>
            </a:r>
            <a:r>
              <a:rPr lang="it-IT" sz="1200" dirty="0">
                <a:solidFill>
                  <a:schemeClr val="bg1"/>
                </a:solidFill>
                <a:latin typeface="Arial" panose="020B0604020202020204" pitchFamily="34" charset="0"/>
              </a:rPr>
              <a:t>L2C_Veg_RTM]</a:t>
            </a:r>
          </a:p>
        </p:txBody>
      </p:sp>
      <p:sp>
        <p:nvSpPr>
          <p:cNvPr id="11" name="Rettangolo 10">
            <a:extLst>
              <a:ext uri="{FF2B5EF4-FFF2-40B4-BE49-F238E27FC236}">
                <a16:creationId xmlns:a16="http://schemas.microsoft.com/office/drawing/2014/main" id="{85A5D4F8-58EB-95C3-B305-F9F770C3D71B}"/>
              </a:ext>
            </a:extLst>
          </p:cNvPr>
          <p:cNvSpPr/>
          <p:nvPr/>
        </p:nvSpPr>
        <p:spPr>
          <a:xfrm>
            <a:off x="217025" y="4042869"/>
            <a:ext cx="167148" cy="186813"/>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AAA5ED6C-12FF-18BE-ED34-95C0AC082D10}"/>
              </a:ext>
            </a:extLst>
          </p:cNvPr>
          <p:cNvSpPr txBox="1"/>
          <p:nvPr/>
        </p:nvSpPr>
        <p:spPr>
          <a:xfrm>
            <a:off x="532888" y="3729132"/>
            <a:ext cx="3174129" cy="276999"/>
          </a:xfrm>
          <a:prstGeom prst="rect">
            <a:avLst/>
          </a:prstGeom>
          <a:noFill/>
        </p:spPr>
        <p:txBody>
          <a:bodyPr wrap="square">
            <a:spAutoFit/>
          </a:bodyPr>
          <a:lstStyle/>
          <a:p>
            <a:r>
              <a:rPr lang="it-IT" sz="1200" b="0" i="0" dirty="0" err="1">
                <a:solidFill>
                  <a:srgbClr val="000000"/>
                </a:solidFill>
                <a:effectLst/>
                <a:latin typeface="Arial" panose="020B0604020202020204" pitchFamily="34" charset="0"/>
              </a:rPr>
              <a:t>Geoloc</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sites</a:t>
            </a:r>
            <a:r>
              <a:rPr lang="it-IT" sz="1200" b="0" i="0" dirty="0">
                <a:solidFill>
                  <a:srgbClr val="000000"/>
                </a:solidFill>
                <a:effectLst/>
                <a:latin typeface="Arial" panose="020B0604020202020204" pitchFamily="34" charset="0"/>
              </a:rPr>
              <a:t> [L2_geoloc/L1C_geoloc]</a:t>
            </a:r>
            <a:endParaRPr lang="it-IT" sz="1200" dirty="0"/>
          </a:p>
        </p:txBody>
      </p:sp>
      <p:sp>
        <p:nvSpPr>
          <p:cNvPr id="17" name="CasellaDiTesto 16">
            <a:extLst>
              <a:ext uri="{FF2B5EF4-FFF2-40B4-BE49-F238E27FC236}">
                <a16:creationId xmlns:a16="http://schemas.microsoft.com/office/drawing/2014/main" id="{E92DB262-6DAC-1EC5-9E2C-582F9F0FC4CE}"/>
              </a:ext>
            </a:extLst>
          </p:cNvPr>
          <p:cNvSpPr txBox="1"/>
          <p:nvPr/>
        </p:nvSpPr>
        <p:spPr>
          <a:xfrm>
            <a:off x="532889" y="3468575"/>
            <a:ext cx="2470331" cy="276999"/>
          </a:xfrm>
          <a:prstGeom prst="rect">
            <a:avLst/>
          </a:prstGeom>
          <a:noFill/>
        </p:spPr>
        <p:txBody>
          <a:bodyPr wrap="square">
            <a:spAutoFit/>
          </a:bodyPr>
          <a:lstStyle/>
          <a:p>
            <a:r>
              <a:rPr lang="it-IT" sz="1200" b="0" i="0" dirty="0" err="1">
                <a:solidFill>
                  <a:srgbClr val="000000"/>
                </a:solidFill>
                <a:effectLst/>
                <a:latin typeface="Arial" panose="020B0604020202020204" pitchFamily="34" charset="0"/>
              </a:rPr>
              <a:t>Atmo</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Sites</a:t>
            </a:r>
            <a:r>
              <a:rPr lang="it-IT" sz="1200" b="0" i="0" dirty="0">
                <a:solidFill>
                  <a:srgbClr val="000000"/>
                </a:solidFill>
                <a:effectLst/>
                <a:latin typeface="Arial" panose="020B0604020202020204" pitchFamily="34" charset="0"/>
              </a:rPr>
              <a:t> [L2A_AtmChar]</a:t>
            </a:r>
            <a:endParaRPr lang="it-IT" sz="1200" dirty="0"/>
          </a:p>
        </p:txBody>
      </p:sp>
      <p:sp>
        <p:nvSpPr>
          <p:cNvPr id="18" name="CasellaDiTesto 17">
            <a:extLst>
              <a:ext uri="{FF2B5EF4-FFF2-40B4-BE49-F238E27FC236}">
                <a16:creationId xmlns:a16="http://schemas.microsoft.com/office/drawing/2014/main" id="{5ED21F4F-BAAE-6AA2-B73A-7C2F4A59052A}"/>
              </a:ext>
            </a:extLst>
          </p:cNvPr>
          <p:cNvSpPr txBox="1"/>
          <p:nvPr/>
        </p:nvSpPr>
        <p:spPr>
          <a:xfrm>
            <a:off x="532889" y="2258849"/>
            <a:ext cx="1956560" cy="276999"/>
          </a:xfrm>
          <a:prstGeom prst="rect">
            <a:avLst/>
          </a:prstGeom>
          <a:noFill/>
        </p:spPr>
        <p:txBody>
          <a:bodyPr wrap="square">
            <a:spAutoFit/>
          </a:bodyPr>
          <a:lstStyle/>
          <a:p>
            <a:r>
              <a:rPr lang="it-IT" sz="1200" dirty="0">
                <a:solidFill>
                  <a:srgbClr val="000000"/>
                </a:solidFill>
                <a:latin typeface="Arial" panose="020B0604020202020204" pitchFamily="34" charset="0"/>
              </a:rPr>
              <a:t>Rad </a:t>
            </a:r>
            <a:r>
              <a:rPr lang="it-IT" sz="1200" dirty="0" err="1">
                <a:solidFill>
                  <a:srgbClr val="000000"/>
                </a:solidFill>
                <a:latin typeface="Arial" panose="020B0604020202020204" pitchFamily="34" charset="0"/>
              </a:rPr>
              <a:t>S</a:t>
            </a:r>
            <a:r>
              <a:rPr lang="it-IT" sz="1200" b="0" i="0" dirty="0" err="1">
                <a:solidFill>
                  <a:srgbClr val="000000"/>
                </a:solidFill>
                <a:effectLst/>
                <a:latin typeface="Arial" panose="020B0604020202020204" pitchFamily="34" charset="0"/>
              </a:rPr>
              <a:t>ites</a:t>
            </a:r>
            <a:r>
              <a:rPr lang="it-IT" sz="1200" b="0" i="0" dirty="0">
                <a:solidFill>
                  <a:srgbClr val="000000"/>
                </a:solidFill>
                <a:effectLst/>
                <a:latin typeface="Arial" panose="020B0604020202020204" pitchFamily="34" charset="0"/>
              </a:rPr>
              <a:t> [VICALOPS]</a:t>
            </a:r>
            <a:endParaRPr lang="it-IT" sz="1200" dirty="0"/>
          </a:p>
        </p:txBody>
      </p:sp>
      <p:sp>
        <p:nvSpPr>
          <p:cNvPr id="19" name="Rettangolo 18">
            <a:extLst>
              <a:ext uri="{FF2B5EF4-FFF2-40B4-BE49-F238E27FC236}">
                <a16:creationId xmlns:a16="http://schemas.microsoft.com/office/drawing/2014/main" id="{8598A69C-BF4A-56E7-5A96-21BBE4F074FF}"/>
              </a:ext>
            </a:extLst>
          </p:cNvPr>
          <p:cNvSpPr/>
          <p:nvPr/>
        </p:nvSpPr>
        <p:spPr>
          <a:xfrm>
            <a:off x="217025" y="4348399"/>
            <a:ext cx="167148" cy="186813"/>
          </a:xfrm>
          <a:prstGeom prst="rect">
            <a:avLst/>
          </a:prstGeom>
          <a:no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F019E08E-F76D-EFBF-32D2-32A1A15EC96E}"/>
              </a:ext>
            </a:extLst>
          </p:cNvPr>
          <p:cNvSpPr txBox="1"/>
          <p:nvPr/>
        </p:nvSpPr>
        <p:spPr>
          <a:xfrm>
            <a:off x="532889" y="4356411"/>
            <a:ext cx="4243901" cy="276999"/>
          </a:xfrm>
          <a:prstGeom prst="rect">
            <a:avLst/>
          </a:prstGeom>
          <a:noFill/>
        </p:spPr>
        <p:txBody>
          <a:bodyPr wrap="square">
            <a:spAutoFit/>
          </a:bodyPr>
          <a:lstStyle/>
          <a:p>
            <a:r>
              <a:rPr lang="it-IT" sz="1200" dirty="0" err="1">
                <a:solidFill>
                  <a:srgbClr val="000000"/>
                </a:solidFill>
                <a:latin typeface="Arial" panose="020B0604020202020204" pitchFamily="34" charset="0"/>
              </a:rPr>
              <a:t>BioDirect</a:t>
            </a:r>
            <a:r>
              <a:rPr lang="it-IT" sz="1200" dirty="0">
                <a:solidFill>
                  <a:srgbClr val="000000"/>
                </a:solidFill>
                <a:latin typeface="Arial" panose="020B0604020202020204" pitchFamily="34" charset="0"/>
              </a:rPr>
              <a:t> </a:t>
            </a:r>
            <a:r>
              <a:rPr lang="it-IT" sz="1200" dirty="0" err="1">
                <a:solidFill>
                  <a:srgbClr val="000000"/>
                </a:solidFill>
                <a:latin typeface="Arial" panose="020B0604020202020204" pitchFamily="34" charset="0"/>
              </a:rPr>
              <a:t>Sites</a:t>
            </a:r>
            <a:r>
              <a:rPr lang="it-IT" sz="1200" dirty="0">
                <a:solidFill>
                  <a:srgbClr val="000000"/>
                </a:solidFill>
                <a:latin typeface="Arial" panose="020B0604020202020204" pitchFamily="34" charset="0"/>
              </a:rPr>
              <a:t> [L2C_LAI_Network/L2C_fAPAR_Network]</a:t>
            </a:r>
          </a:p>
        </p:txBody>
      </p:sp>
      <p:sp>
        <p:nvSpPr>
          <p:cNvPr id="24" name="CasellaDiTesto 23">
            <a:extLst>
              <a:ext uri="{FF2B5EF4-FFF2-40B4-BE49-F238E27FC236}">
                <a16:creationId xmlns:a16="http://schemas.microsoft.com/office/drawing/2014/main" id="{0EE4221E-8231-A662-EC05-4C41339A4917}"/>
              </a:ext>
            </a:extLst>
          </p:cNvPr>
          <p:cNvSpPr txBox="1"/>
          <p:nvPr/>
        </p:nvSpPr>
        <p:spPr>
          <a:xfrm>
            <a:off x="532888" y="4653929"/>
            <a:ext cx="1836913" cy="276999"/>
          </a:xfrm>
          <a:prstGeom prst="rect">
            <a:avLst/>
          </a:prstGeom>
          <a:noFill/>
        </p:spPr>
        <p:txBody>
          <a:bodyPr wrap="square">
            <a:spAutoFit/>
          </a:bodyPr>
          <a:lstStyle/>
          <a:p>
            <a:r>
              <a:rPr lang="en-US" sz="1200" dirty="0">
                <a:solidFill>
                  <a:srgbClr val="000000"/>
                </a:solidFill>
                <a:latin typeface="Arial" panose="020B0604020202020204" pitchFamily="34" charset="0"/>
              </a:rPr>
              <a:t>LST Sites [</a:t>
            </a:r>
            <a:r>
              <a:rPr lang="it-IT" sz="1200" dirty="0">
                <a:solidFill>
                  <a:srgbClr val="000000"/>
                </a:solidFill>
                <a:latin typeface="Arial" panose="020B0604020202020204" pitchFamily="34" charset="0"/>
              </a:rPr>
              <a:t>L2A_LST]</a:t>
            </a:r>
          </a:p>
        </p:txBody>
      </p:sp>
      <p:sp>
        <p:nvSpPr>
          <p:cNvPr id="25" name="Rettangolo 24">
            <a:extLst>
              <a:ext uri="{FF2B5EF4-FFF2-40B4-BE49-F238E27FC236}">
                <a16:creationId xmlns:a16="http://schemas.microsoft.com/office/drawing/2014/main" id="{0E60B886-CB30-0688-6D7D-21234001FF76}"/>
              </a:ext>
            </a:extLst>
          </p:cNvPr>
          <p:cNvSpPr/>
          <p:nvPr/>
        </p:nvSpPr>
        <p:spPr>
          <a:xfrm>
            <a:off x="217025" y="4653929"/>
            <a:ext cx="167148" cy="1868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B6DEAED6-97AE-BF6C-9081-F10E84997E59}"/>
              </a:ext>
            </a:extLst>
          </p:cNvPr>
          <p:cNvSpPr/>
          <p:nvPr/>
        </p:nvSpPr>
        <p:spPr>
          <a:xfrm>
            <a:off x="217025" y="4959459"/>
            <a:ext cx="167148" cy="186813"/>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D70317E4-D7B8-9455-EF46-93CAF82C7ADA}"/>
              </a:ext>
            </a:extLst>
          </p:cNvPr>
          <p:cNvSpPr txBox="1"/>
          <p:nvPr/>
        </p:nvSpPr>
        <p:spPr>
          <a:xfrm>
            <a:off x="532889" y="4957182"/>
            <a:ext cx="2667396" cy="276999"/>
          </a:xfrm>
          <a:prstGeom prst="rect">
            <a:avLst/>
          </a:prstGeom>
          <a:noFill/>
        </p:spPr>
        <p:txBody>
          <a:bodyPr wrap="square">
            <a:spAutoFit/>
          </a:bodyPr>
          <a:lstStyle/>
          <a:p>
            <a:r>
              <a:rPr lang="it-IT" sz="1200" dirty="0">
                <a:solidFill>
                  <a:srgbClr val="000000"/>
                </a:solidFill>
                <a:latin typeface="Arial" panose="020B0604020202020204" pitchFamily="34" charset="0"/>
              </a:rPr>
              <a:t>Solar </a:t>
            </a:r>
            <a:r>
              <a:rPr lang="it-IT" sz="1200" dirty="0" err="1">
                <a:solidFill>
                  <a:srgbClr val="000000"/>
                </a:solidFill>
                <a:latin typeface="Arial" panose="020B0604020202020204" pitchFamily="34" charset="0"/>
              </a:rPr>
              <a:t>Sites</a:t>
            </a:r>
            <a:r>
              <a:rPr lang="it-IT" sz="1200" dirty="0">
                <a:solidFill>
                  <a:srgbClr val="000000"/>
                </a:solidFill>
                <a:latin typeface="Arial" panose="020B0604020202020204" pitchFamily="34" charset="0"/>
              </a:rPr>
              <a:t>, </a:t>
            </a:r>
            <a:r>
              <a:rPr lang="it-IT" sz="1200" dirty="0" err="1">
                <a:solidFill>
                  <a:srgbClr val="000000"/>
                </a:solidFill>
                <a:latin typeface="Arial" panose="020B0604020202020204" pitchFamily="34" charset="0"/>
              </a:rPr>
              <a:t>RefSites</a:t>
            </a:r>
            <a:r>
              <a:rPr lang="en-US" sz="1200" dirty="0">
                <a:solidFill>
                  <a:srgbClr val="000000"/>
                </a:solidFill>
                <a:latin typeface="Arial" panose="020B0604020202020204" pitchFamily="34" charset="0"/>
              </a:rPr>
              <a:t> [</a:t>
            </a:r>
            <a:r>
              <a:rPr lang="it-IT" sz="1200" dirty="0">
                <a:solidFill>
                  <a:srgbClr val="000000"/>
                </a:solidFill>
                <a:latin typeface="Arial" panose="020B0604020202020204" pitchFamily="34" charset="0"/>
              </a:rPr>
              <a:t>L2A_AtmCorr]</a:t>
            </a:r>
          </a:p>
        </p:txBody>
      </p:sp>
      <p:sp>
        <p:nvSpPr>
          <p:cNvPr id="30" name="Rettangolo 29">
            <a:extLst>
              <a:ext uri="{FF2B5EF4-FFF2-40B4-BE49-F238E27FC236}">
                <a16:creationId xmlns:a16="http://schemas.microsoft.com/office/drawing/2014/main" id="{E747945C-045E-0CDB-0D68-31D7F545DDA6}"/>
              </a:ext>
            </a:extLst>
          </p:cNvPr>
          <p:cNvSpPr/>
          <p:nvPr/>
        </p:nvSpPr>
        <p:spPr>
          <a:xfrm>
            <a:off x="217025" y="3175439"/>
            <a:ext cx="167148" cy="186813"/>
          </a:xfrm>
          <a:prstGeom prst="rect">
            <a:avLst/>
          </a:prstGeom>
          <a:noFill/>
          <a:ln>
            <a:solidFill>
              <a:srgbClr val="99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EDFF29EB-453A-0BBF-464E-37F64FB50C68}"/>
              </a:ext>
            </a:extLst>
          </p:cNvPr>
          <p:cNvSpPr txBox="1"/>
          <p:nvPr/>
        </p:nvSpPr>
        <p:spPr>
          <a:xfrm>
            <a:off x="532889" y="3162159"/>
            <a:ext cx="5700606" cy="276999"/>
          </a:xfrm>
          <a:prstGeom prst="rect">
            <a:avLst/>
          </a:prstGeom>
          <a:noFill/>
        </p:spPr>
        <p:txBody>
          <a:bodyPr wrap="square">
            <a:spAutoFit/>
          </a:bodyPr>
          <a:lstStyle/>
          <a:p>
            <a:r>
              <a:rPr lang="it-IT" sz="1200" dirty="0">
                <a:solidFill>
                  <a:srgbClr val="000000"/>
                </a:solidFill>
                <a:latin typeface="Arial" panose="020B0604020202020204" pitchFamily="34" charset="0"/>
              </a:rPr>
              <a:t>Rad </a:t>
            </a:r>
            <a:r>
              <a:rPr lang="it-IT" sz="1200" dirty="0" err="1">
                <a:solidFill>
                  <a:srgbClr val="000000"/>
                </a:solidFill>
                <a:latin typeface="Arial" panose="020B0604020202020204" pitchFamily="34" charset="0"/>
              </a:rPr>
              <a:t>S</a:t>
            </a:r>
            <a:r>
              <a:rPr lang="it-IT" sz="1200" b="0" i="0" dirty="0" err="1">
                <a:solidFill>
                  <a:srgbClr val="000000"/>
                </a:solidFill>
                <a:effectLst/>
                <a:latin typeface="Arial" panose="020B0604020202020204" pitchFamily="34" charset="0"/>
              </a:rPr>
              <a:t>ites</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Spec</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Sites</a:t>
            </a:r>
            <a:r>
              <a:rPr lang="it-IT" sz="1200" b="0" i="0" dirty="0">
                <a:solidFill>
                  <a:srgbClr val="000000"/>
                </a:solidFill>
                <a:effectLst/>
                <a:latin typeface="Arial" panose="020B0604020202020204" pitchFamily="34" charset="0"/>
              </a:rPr>
              <a:t>, Cross </a:t>
            </a:r>
            <a:r>
              <a:rPr lang="it-IT" sz="1200" b="0" i="0" dirty="0" err="1">
                <a:solidFill>
                  <a:srgbClr val="000000"/>
                </a:solidFill>
                <a:effectLst/>
                <a:latin typeface="Arial" panose="020B0604020202020204" pitchFamily="34" charset="0"/>
              </a:rPr>
              <a:t>Sites</a:t>
            </a:r>
            <a:r>
              <a:rPr lang="it-IT" sz="1200" b="0" i="0" dirty="0">
                <a:solidFill>
                  <a:srgbClr val="000000"/>
                </a:solidFill>
                <a:effectLst/>
                <a:latin typeface="Arial" panose="020B0604020202020204" pitchFamily="34" charset="0"/>
              </a:rPr>
              <a:t> [</a:t>
            </a:r>
            <a:r>
              <a:rPr lang="en-US" sz="1200" b="0" i="0" dirty="0">
                <a:solidFill>
                  <a:srgbClr val="000000"/>
                </a:solidFill>
                <a:effectLst/>
                <a:latin typeface="Arial" panose="020B0604020202020204" pitchFamily="34" charset="0"/>
              </a:rPr>
              <a:t>VICALOPS/L1C_SPECAL/L1C_RADCAL</a:t>
            </a:r>
            <a:r>
              <a:rPr lang="it-IT" sz="1200" b="0" i="0" dirty="0">
                <a:solidFill>
                  <a:srgbClr val="000000"/>
                </a:solidFill>
                <a:effectLst/>
                <a:latin typeface="Arial" panose="020B0604020202020204" pitchFamily="34" charset="0"/>
              </a:rPr>
              <a:t>]</a:t>
            </a:r>
            <a:endParaRPr lang="it-IT" sz="1200" dirty="0"/>
          </a:p>
        </p:txBody>
      </p:sp>
      <p:sp>
        <p:nvSpPr>
          <p:cNvPr id="34" name="Rettangolo 33">
            <a:extLst>
              <a:ext uri="{FF2B5EF4-FFF2-40B4-BE49-F238E27FC236}">
                <a16:creationId xmlns:a16="http://schemas.microsoft.com/office/drawing/2014/main" id="{62A6055E-05D4-C923-8C2F-0E09C70DEFD2}"/>
              </a:ext>
            </a:extLst>
          </p:cNvPr>
          <p:cNvSpPr/>
          <p:nvPr/>
        </p:nvSpPr>
        <p:spPr>
          <a:xfrm>
            <a:off x="217025" y="2869909"/>
            <a:ext cx="167148" cy="186813"/>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092BF2C4-7978-5370-5BE4-0571A2E4D711}"/>
              </a:ext>
            </a:extLst>
          </p:cNvPr>
          <p:cNvSpPr txBox="1"/>
          <p:nvPr/>
        </p:nvSpPr>
        <p:spPr>
          <a:xfrm>
            <a:off x="532889" y="2855370"/>
            <a:ext cx="2568863" cy="276999"/>
          </a:xfrm>
          <a:prstGeom prst="rect">
            <a:avLst/>
          </a:prstGeom>
          <a:noFill/>
        </p:spPr>
        <p:txBody>
          <a:bodyPr wrap="square">
            <a:spAutoFit/>
          </a:bodyPr>
          <a:lstStyle/>
          <a:p>
            <a:r>
              <a:rPr lang="it-IT" sz="1200" b="0" i="0" dirty="0" err="1">
                <a:solidFill>
                  <a:srgbClr val="000000"/>
                </a:solidFill>
                <a:effectLst/>
                <a:latin typeface="Arial" panose="020B0604020202020204" pitchFamily="34" charset="0"/>
              </a:rPr>
              <a:t>Spec</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Sites</a:t>
            </a:r>
            <a:r>
              <a:rPr lang="it-IT" sz="1200" dirty="0">
                <a:solidFill>
                  <a:srgbClr val="000000"/>
                </a:solidFill>
                <a:latin typeface="Arial" panose="020B0604020202020204" pitchFamily="34" charset="0"/>
              </a:rPr>
              <a:t> </a:t>
            </a:r>
            <a:r>
              <a:rPr lang="it-IT" sz="1200" b="0" i="0" dirty="0">
                <a:solidFill>
                  <a:srgbClr val="000000"/>
                </a:solidFill>
                <a:effectLst/>
                <a:latin typeface="Arial" panose="020B0604020202020204" pitchFamily="34" charset="0"/>
              </a:rPr>
              <a:t>[</a:t>
            </a:r>
            <a:r>
              <a:rPr lang="en-US" sz="1200" b="0" i="0" dirty="0">
                <a:solidFill>
                  <a:srgbClr val="000000"/>
                </a:solidFill>
                <a:effectLst/>
                <a:latin typeface="Arial" panose="020B0604020202020204" pitchFamily="34" charset="0"/>
              </a:rPr>
              <a:t>L1C_SPECAL</a:t>
            </a:r>
            <a:r>
              <a:rPr lang="it-IT" sz="1200" b="0" i="0" dirty="0">
                <a:solidFill>
                  <a:srgbClr val="000000"/>
                </a:solidFill>
                <a:effectLst/>
                <a:latin typeface="Arial" panose="020B0604020202020204" pitchFamily="34" charset="0"/>
              </a:rPr>
              <a:t>]</a:t>
            </a:r>
            <a:endParaRPr lang="it-IT" sz="1200" dirty="0"/>
          </a:p>
        </p:txBody>
      </p:sp>
      <p:sp>
        <p:nvSpPr>
          <p:cNvPr id="37" name="Rettangolo 36">
            <a:extLst>
              <a:ext uri="{FF2B5EF4-FFF2-40B4-BE49-F238E27FC236}">
                <a16:creationId xmlns:a16="http://schemas.microsoft.com/office/drawing/2014/main" id="{F3B83CC0-5C05-188D-17DD-BC59A76254D0}"/>
              </a:ext>
            </a:extLst>
          </p:cNvPr>
          <p:cNvSpPr/>
          <p:nvPr/>
        </p:nvSpPr>
        <p:spPr>
          <a:xfrm>
            <a:off x="217025" y="2564379"/>
            <a:ext cx="167148" cy="186813"/>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CasellaDiTesto 37">
            <a:extLst>
              <a:ext uri="{FF2B5EF4-FFF2-40B4-BE49-F238E27FC236}">
                <a16:creationId xmlns:a16="http://schemas.microsoft.com/office/drawing/2014/main" id="{9D438AF6-0CE6-14D6-D737-029EADB8B015}"/>
              </a:ext>
            </a:extLst>
          </p:cNvPr>
          <p:cNvSpPr txBox="1"/>
          <p:nvPr/>
        </p:nvSpPr>
        <p:spPr>
          <a:xfrm>
            <a:off x="532889" y="2579123"/>
            <a:ext cx="3610484" cy="276999"/>
          </a:xfrm>
          <a:prstGeom prst="rect">
            <a:avLst/>
          </a:prstGeom>
          <a:noFill/>
        </p:spPr>
        <p:txBody>
          <a:bodyPr wrap="square">
            <a:spAutoFit/>
          </a:bodyPr>
          <a:lstStyle/>
          <a:p>
            <a:r>
              <a:rPr lang="it-IT" sz="1200" dirty="0">
                <a:solidFill>
                  <a:srgbClr val="000000"/>
                </a:solidFill>
                <a:latin typeface="Arial" panose="020B0604020202020204" pitchFamily="34" charset="0"/>
              </a:rPr>
              <a:t>Rad </a:t>
            </a:r>
            <a:r>
              <a:rPr lang="it-IT" sz="1200" dirty="0" err="1">
                <a:solidFill>
                  <a:srgbClr val="000000"/>
                </a:solidFill>
                <a:latin typeface="Arial" panose="020B0604020202020204" pitchFamily="34" charset="0"/>
              </a:rPr>
              <a:t>S</a:t>
            </a:r>
            <a:r>
              <a:rPr lang="it-IT" sz="1200" b="0" i="0" dirty="0" err="1">
                <a:solidFill>
                  <a:srgbClr val="000000"/>
                </a:solidFill>
                <a:effectLst/>
                <a:latin typeface="Arial" panose="020B0604020202020204" pitchFamily="34" charset="0"/>
              </a:rPr>
              <a:t>ites</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Spec</a:t>
            </a:r>
            <a:r>
              <a:rPr lang="it-IT" sz="1200" b="0" i="0" dirty="0">
                <a:solidFill>
                  <a:srgbClr val="000000"/>
                </a:solidFill>
                <a:effectLst/>
                <a:latin typeface="Arial" panose="020B0604020202020204" pitchFamily="34" charset="0"/>
              </a:rPr>
              <a:t> </a:t>
            </a:r>
            <a:r>
              <a:rPr lang="it-IT" sz="1200" b="0" i="0" dirty="0" err="1">
                <a:solidFill>
                  <a:srgbClr val="000000"/>
                </a:solidFill>
                <a:effectLst/>
                <a:latin typeface="Arial" panose="020B0604020202020204" pitchFamily="34" charset="0"/>
              </a:rPr>
              <a:t>Sites</a:t>
            </a:r>
            <a:r>
              <a:rPr lang="it-IT" sz="1200" b="0" i="0" dirty="0">
                <a:solidFill>
                  <a:srgbClr val="000000"/>
                </a:solidFill>
                <a:effectLst/>
                <a:latin typeface="Arial" panose="020B0604020202020204" pitchFamily="34" charset="0"/>
              </a:rPr>
              <a:t> [VICALOPS, </a:t>
            </a:r>
            <a:r>
              <a:rPr lang="en-US" sz="1200" dirty="0">
                <a:solidFill>
                  <a:srgbClr val="000000"/>
                </a:solidFill>
                <a:latin typeface="Arial" panose="020B0604020202020204" pitchFamily="34" charset="0"/>
              </a:rPr>
              <a:t>L1C_SPECAL</a:t>
            </a:r>
            <a:r>
              <a:rPr lang="it-IT" sz="1200" b="0" i="0" dirty="0">
                <a:solidFill>
                  <a:srgbClr val="000000"/>
                </a:solidFill>
                <a:effectLst/>
                <a:latin typeface="Arial" panose="020B0604020202020204" pitchFamily="34" charset="0"/>
              </a:rPr>
              <a:t>]</a:t>
            </a:r>
            <a:endParaRPr lang="it-IT" sz="1200" dirty="0"/>
          </a:p>
        </p:txBody>
      </p:sp>
      <p:sp>
        <p:nvSpPr>
          <p:cNvPr id="39" name="Google Shape;468;p59">
            <a:extLst>
              <a:ext uri="{FF2B5EF4-FFF2-40B4-BE49-F238E27FC236}">
                <a16:creationId xmlns:a16="http://schemas.microsoft.com/office/drawing/2014/main" id="{D8813DC5-8DE0-1FA0-9EED-649A1C9CFF11}"/>
              </a:ext>
            </a:extLst>
          </p:cNvPr>
          <p:cNvSpPr txBox="1">
            <a:spLocks/>
          </p:cNvSpPr>
          <p:nvPr/>
        </p:nvSpPr>
        <p:spPr>
          <a:xfrm>
            <a:off x="28268" y="-2993"/>
            <a:ext cx="9980000" cy="732800"/>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dk1"/>
              </a:buClr>
              <a:buSzPct val="52380"/>
            </a:pPr>
            <a:r>
              <a:rPr lang="en-US" sz="2800" b="1" dirty="0">
                <a:solidFill>
                  <a:schemeClr val="bg1"/>
                </a:solidFill>
                <a:cs typeface="Arial" panose="020B0604020202020204" pitchFamily="34" charset="0"/>
              </a:rPr>
              <a:t>Sites Constellation</a:t>
            </a:r>
          </a:p>
          <a:p>
            <a:pPr>
              <a:buClr>
                <a:schemeClr val="dk1"/>
              </a:buClr>
              <a:buSzPct val="52380"/>
            </a:pPr>
            <a:endParaRPr lang="en-US" dirty="0">
              <a:solidFill>
                <a:schemeClr val="bg1"/>
              </a:solidFill>
            </a:endParaRPr>
          </a:p>
        </p:txBody>
      </p:sp>
      <p:sp>
        <p:nvSpPr>
          <p:cNvPr id="41" name="CasellaDiTesto 40">
            <a:extLst>
              <a:ext uri="{FF2B5EF4-FFF2-40B4-BE49-F238E27FC236}">
                <a16:creationId xmlns:a16="http://schemas.microsoft.com/office/drawing/2014/main" id="{7E68E1DF-A856-A580-FCB5-50ED429E472E}"/>
              </a:ext>
            </a:extLst>
          </p:cNvPr>
          <p:cNvSpPr txBox="1"/>
          <p:nvPr/>
        </p:nvSpPr>
        <p:spPr>
          <a:xfrm>
            <a:off x="106326" y="1054433"/>
            <a:ext cx="6539612" cy="707886"/>
          </a:xfrm>
          <a:prstGeom prst="rect">
            <a:avLst/>
          </a:prstGeom>
          <a:noFill/>
        </p:spPr>
        <p:txBody>
          <a:bodyPr wrap="square">
            <a:spAutoFit/>
          </a:bodyPr>
          <a:lstStyle/>
          <a:p>
            <a:r>
              <a:rPr lang="en-US" sz="2000" i="1" dirty="0">
                <a:effectLst/>
              </a:rPr>
              <a:t>Distribution of the sites based on the type of FLEX product to be validated and corresponding </a:t>
            </a:r>
            <a:r>
              <a:rPr lang="en-US" sz="2000" i="1" dirty="0" err="1">
                <a:effectLst/>
              </a:rPr>
              <a:t>cal</a:t>
            </a:r>
            <a:r>
              <a:rPr lang="en-US" sz="2000" i="1" dirty="0">
                <a:effectLst/>
              </a:rPr>
              <a:t>/</a:t>
            </a:r>
            <a:r>
              <a:rPr lang="en-US" sz="2000" i="1" dirty="0" err="1">
                <a:effectLst/>
              </a:rPr>
              <a:t>val</a:t>
            </a:r>
            <a:r>
              <a:rPr lang="en-US" sz="2000" i="1" dirty="0">
                <a:effectLst/>
              </a:rPr>
              <a:t> tool</a:t>
            </a:r>
            <a:endParaRPr lang="it-IT" sz="2000" i="1" dirty="0"/>
          </a:p>
        </p:txBody>
      </p:sp>
    </p:spTree>
    <p:extLst>
      <p:ext uri="{BB962C8B-B14F-4D97-AF65-F5344CB8AC3E}">
        <p14:creationId xmlns:p14="http://schemas.microsoft.com/office/powerpoint/2010/main" val="32542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18"/>
          <p:cNvSpPr txBox="1">
            <a:spLocks noGrp="1"/>
          </p:cNvSpPr>
          <p:nvPr>
            <p:ph type="sldNum" idx="4294967295"/>
          </p:nvPr>
        </p:nvSpPr>
        <p:spPr>
          <a:xfrm>
            <a:off x="11409045" y="6333135"/>
            <a:ext cx="731600" cy="524800"/>
          </a:xfrm>
          <a:prstGeom prst="rect">
            <a:avLst/>
          </a:prstGeom>
        </p:spPr>
        <p:txBody>
          <a:bodyPr spcFirstLastPara="1" vert="horz" wrap="square" lIns="121900" tIns="121900" rIns="121900" bIns="121900" rtlCol="0" anchor="t" anchorCtr="0">
            <a:normAutofit/>
          </a:bodyPr>
          <a:lstStyle/>
          <a:p>
            <a:fld id="{00000000-1234-1234-1234-123412341234}" type="slidenum">
              <a:rPr lang="fr-FR"/>
              <a:pPr/>
              <a:t>17</a:t>
            </a:fld>
            <a:endParaRPr/>
          </a:p>
        </p:txBody>
      </p:sp>
      <p:pic>
        <p:nvPicPr>
          <p:cNvPr id="1093" name="Google Shape;1093;p118"/>
          <p:cNvPicPr preferRelativeResize="0"/>
          <p:nvPr/>
        </p:nvPicPr>
        <p:blipFill>
          <a:blip r:embed="rId3">
            <a:alphaModFix/>
          </a:blip>
          <a:stretch>
            <a:fillRect/>
          </a:stretch>
        </p:blipFill>
        <p:spPr>
          <a:xfrm>
            <a:off x="4875944" y="851745"/>
            <a:ext cx="7147054" cy="3546095"/>
          </a:xfrm>
          <a:prstGeom prst="rect">
            <a:avLst/>
          </a:prstGeom>
          <a:noFill/>
          <a:ln>
            <a:noFill/>
          </a:ln>
        </p:spPr>
      </p:pic>
      <p:pic>
        <p:nvPicPr>
          <p:cNvPr id="2" name="Google Shape;2025;p216">
            <a:extLst>
              <a:ext uri="{FF2B5EF4-FFF2-40B4-BE49-F238E27FC236}">
                <a16:creationId xmlns:a16="http://schemas.microsoft.com/office/drawing/2014/main" id="{8FE44EB2-6839-541F-DBD2-D2673B56EF60}"/>
              </a:ext>
            </a:extLst>
          </p:cNvPr>
          <p:cNvPicPr preferRelativeResize="0"/>
          <p:nvPr/>
        </p:nvPicPr>
        <p:blipFill>
          <a:blip r:embed="rId4">
            <a:alphaModFix/>
          </a:blip>
          <a:srcRect t="9303" b="7087"/>
          <a:stretch/>
        </p:blipFill>
        <p:spPr>
          <a:xfrm>
            <a:off x="169002" y="583504"/>
            <a:ext cx="3506866" cy="2576426"/>
          </a:xfrm>
          <a:prstGeom prst="rect">
            <a:avLst/>
          </a:prstGeom>
          <a:noFill/>
          <a:ln>
            <a:noFill/>
          </a:ln>
        </p:spPr>
      </p:pic>
      <p:sp>
        <p:nvSpPr>
          <p:cNvPr id="6" name="Google Shape;1100;p119">
            <a:extLst>
              <a:ext uri="{FF2B5EF4-FFF2-40B4-BE49-F238E27FC236}">
                <a16:creationId xmlns:a16="http://schemas.microsoft.com/office/drawing/2014/main" id="{E2C2279B-FAB8-59B5-2A53-64E90B42A72C}"/>
              </a:ext>
            </a:extLst>
          </p:cNvPr>
          <p:cNvSpPr txBox="1">
            <a:spLocks/>
          </p:cNvSpPr>
          <p:nvPr/>
        </p:nvSpPr>
        <p:spPr>
          <a:xfrm>
            <a:off x="0" y="1915743"/>
            <a:ext cx="8510100" cy="1418100"/>
          </a:xfrm>
          <a:prstGeom prst="rect">
            <a:avLst/>
          </a:prstGeom>
        </p:spPr>
        <p:txBody>
          <a:bodyPr spcFirstLastPara="1" wrap="square" lIns="0" tIns="91425"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14960">
              <a:spcBef>
                <a:spcPts val="0"/>
              </a:spcBef>
              <a:buSzPct val="100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3" name="Google Shape;468;p59">
            <a:extLst>
              <a:ext uri="{FF2B5EF4-FFF2-40B4-BE49-F238E27FC236}">
                <a16:creationId xmlns:a16="http://schemas.microsoft.com/office/drawing/2014/main" id="{119DEBF8-6F47-0305-B9D4-0F32793F5565}"/>
              </a:ext>
            </a:extLst>
          </p:cNvPr>
          <p:cNvSpPr txBox="1">
            <a:spLocks/>
          </p:cNvSpPr>
          <p:nvPr/>
        </p:nvSpPr>
        <p:spPr>
          <a:xfrm>
            <a:off x="-1863342" y="-46654"/>
            <a:ext cx="9980000" cy="732800"/>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chemeClr val="dk1"/>
              </a:buClr>
              <a:buSzPct val="52380"/>
            </a:pPr>
            <a:r>
              <a:rPr lang="en-US" sz="2800" b="1" dirty="0">
                <a:solidFill>
                  <a:schemeClr val="bg1"/>
                </a:solidFill>
                <a:cs typeface="Arial" panose="020B0604020202020204" pitchFamily="34" charset="0"/>
              </a:rPr>
              <a:t>Cal/Val tools and Collaborative platform</a:t>
            </a:r>
          </a:p>
          <a:p>
            <a:pPr algn="ctr">
              <a:buClr>
                <a:schemeClr val="dk1"/>
              </a:buClr>
              <a:buSzPct val="52380"/>
            </a:pPr>
            <a:endParaRPr lang="en-US" dirty="0">
              <a:solidFill>
                <a:schemeClr val="bg1"/>
              </a:solidFill>
            </a:endParaRPr>
          </a:p>
        </p:txBody>
      </p:sp>
      <p:pic>
        <p:nvPicPr>
          <p:cNvPr id="8" name="Google Shape;3870;p376">
            <a:extLst>
              <a:ext uri="{FF2B5EF4-FFF2-40B4-BE49-F238E27FC236}">
                <a16:creationId xmlns:a16="http://schemas.microsoft.com/office/drawing/2014/main" id="{EF0F18B3-29E9-4052-C96D-FDBC874353AD}"/>
              </a:ext>
            </a:extLst>
          </p:cNvPr>
          <p:cNvPicPr preferRelativeResize="0"/>
          <p:nvPr/>
        </p:nvPicPr>
        <p:blipFill>
          <a:blip r:embed="rId5">
            <a:alphaModFix/>
          </a:blip>
          <a:stretch>
            <a:fillRect/>
          </a:stretch>
        </p:blipFill>
        <p:spPr>
          <a:xfrm>
            <a:off x="2298920" y="4108210"/>
            <a:ext cx="3416950" cy="2487325"/>
          </a:xfrm>
          <a:prstGeom prst="rect">
            <a:avLst/>
          </a:prstGeom>
          <a:noFill/>
          <a:ln>
            <a:noFill/>
          </a:ln>
        </p:spPr>
      </p:pic>
      <p:pic>
        <p:nvPicPr>
          <p:cNvPr id="9" name="Google Shape;3871;p376">
            <a:extLst>
              <a:ext uri="{FF2B5EF4-FFF2-40B4-BE49-F238E27FC236}">
                <a16:creationId xmlns:a16="http://schemas.microsoft.com/office/drawing/2014/main" id="{FB9BA90D-C919-A277-39ED-B8F6CCABEC06}"/>
              </a:ext>
            </a:extLst>
          </p:cNvPr>
          <p:cNvPicPr preferRelativeResize="0"/>
          <p:nvPr/>
        </p:nvPicPr>
        <p:blipFill>
          <a:blip r:embed="rId6">
            <a:alphaModFix/>
          </a:blip>
          <a:stretch>
            <a:fillRect/>
          </a:stretch>
        </p:blipFill>
        <p:spPr>
          <a:xfrm>
            <a:off x="169002" y="3500820"/>
            <a:ext cx="3156724" cy="2297900"/>
          </a:xfrm>
          <a:prstGeom prst="rect">
            <a:avLst/>
          </a:prstGeom>
          <a:noFill/>
          <a:ln>
            <a:noFill/>
          </a:ln>
        </p:spPr>
      </p:pic>
      <p:pic>
        <p:nvPicPr>
          <p:cNvPr id="10" name="Google Shape;3955;p385">
            <a:extLst>
              <a:ext uri="{FF2B5EF4-FFF2-40B4-BE49-F238E27FC236}">
                <a16:creationId xmlns:a16="http://schemas.microsoft.com/office/drawing/2014/main" id="{07C49542-A2CB-965B-C2EF-298B5D9F0518}"/>
              </a:ext>
            </a:extLst>
          </p:cNvPr>
          <p:cNvPicPr preferRelativeResize="0"/>
          <p:nvPr/>
        </p:nvPicPr>
        <p:blipFill>
          <a:blip r:embed="rId7">
            <a:alphaModFix/>
          </a:blip>
          <a:stretch>
            <a:fillRect/>
          </a:stretch>
        </p:blipFill>
        <p:spPr>
          <a:xfrm>
            <a:off x="7832941" y="4474453"/>
            <a:ext cx="3143876" cy="2081046"/>
          </a:xfrm>
          <a:prstGeom prst="rect">
            <a:avLst/>
          </a:prstGeom>
          <a:noFill/>
          <a:ln>
            <a:noFill/>
          </a:ln>
          <a:effectLst>
            <a:outerShdw blurRad="57150" dist="11430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9EAAA86C-EEF2-6C96-22F2-259D4E35CCEC}"/>
              </a:ext>
            </a:extLst>
          </p:cNvPr>
          <p:cNvSpPr txBox="1">
            <a:spLocks/>
          </p:cNvSpPr>
          <p:nvPr/>
        </p:nvSpPr>
        <p:spPr bwMode="auto">
          <a:xfrm>
            <a:off x="133348" y="127229"/>
            <a:ext cx="9980000" cy="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chemeClr val="bg1"/>
                </a:solidFill>
                <a:cs typeface="Arial" panose="020B0604020202020204" pitchFamily="34" charset="0"/>
              </a:rPr>
              <a:t>Activities in </a:t>
            </a:r>
            <a:r>
              <a:rPr lang="it-IT" sz="2800" b="1" dirty="0" err="1">
                <a:solidFill>
                  <a:schemeClr val="bg1"/>
                </a:solidFill>
                <a:cs typeface="Arial" panose="020B0604020202020204" pitchFamily="34" charset="0"/>
              </a:rPr>
              <a:t>Commissioning</a:t>
            </a:r>
            <a:endParaRPr lang="it-IT" sz="2800" b="1" dirty="0">
              <a:solidFill>
                <a:schemeClr val="bg1"/>
              </a:solidFill>
              <a:cs typeface="Arial" panose="020B0604020202020204" pitchFamily="34" charset="0"/>
            </a:endParaRPr>
          </a:p>
        </p:txBody>
      </p:sp>
      <p:pic>
        <p:nvPicPr>
          <p:cNvPr id="6" name="Immagine 5" descr="Immagine che contiene testo, schermata, linea, numero&#10;&#10;Il contenuto generato dall'IA potrebbe non essere corretto.">
            <a:extLst>
              <a:ext uri="{FF2B5EF4-FFF2-40B4-BE49-F238E27FC236}">
                <a16:creationId xmlns:a16="http://schemas.microsoft.com/office/drawing/2014/main" id="{C1FFCC19-EE2B-A07A-5207-36B32C84EE74}"/>
              </a:ext>
            </a:extLst>
          </p:cNvPr>
          <p:cNvPicPr>
            <a:picLocks noChangeAspect="1"/>
          </p:cNvPicPr>
          <p:nvPr/>
        </p:nvPicPr>
        <p:blipFill>
          <a:blip r:embed="rId2"/>
          <a:stretch>
            <a:fillRect/>
          </a:stretch>
        </p:blipFill>
        <p:spPr>
          <a:xfrm>
            <a:off x="25196" y="924726"/>
            <a:ext cx="12192000" cy="3671361"/>
          </a:xfrm>
          <a:prstGeom prst="rect">
            <a:avLst/>
          </a:prstGeom>
        </p:spPr>
      </p:pic>
      <p:pic>
        <p:nvPicPr>
          <p:cNvPr id="8" name="Immagine 7" descr="Immagine che contiene testo, schermata, Carattere, linea&#10;&#10;Il contenuto generato dall'IA potrebbe non essere corretto.">
            <a:extLst>
              <a:ext uri="{FF2B5EF4-FFF2-40B4-BE49-F238E27FC236}">
                <a16:creationId xmlns:a16="http://schemas.microsoft.com/office/drawing/2014/main" id="{E11BF5C9-86AF-94CC-B2FF-8266E697D28B}"/>
              </a:ext>
            </a:extLst>
          </p:cNvPr>
          <p:cNvPicPr>
            <a:picLocks noChangeAspect="1"/>
          </p:cNvPicPr>
          <p:nvPr/>
        </p:nvPicPr>
        <p:blipFill>
          <a:blip r:embed="rId3"/>
          <a:stretch>
            <a:fillRect/>
          </a:stretch>
        </p:blipFill>
        <p:spPr>
          <a:xfrm>
            <a:off x="133348" y="4723519"/>
            <a:ext cx="2896004" cy="562053"/>
          </a:xfrm>
          <a:prstGeom prst="rect">
            <a:avLst/>
          </a:prstGeom>
        </p:spPr>
      </p:pic>
    </p:spTree>
    <p:extLst>
      <p:ext uri="{BB962C8B-B14F-4D97-AF65-F5344CB8AC3E}">
        <p14:creationId xmlns:p14="http://schemas.microsoft.com/office/powerpoint/2010/main" val="3004341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4800D-EDC0-D428-A842-D12845E99539}"/>
            </a:ext>
          </a:extLst>
        </p:cNvPr>
        <p:cNvGrpSpPr/>
        <p:nvPr/>
      </p:nvGrpSpPr>
      <p:grpSpPr>
        <a:xfrm>
          <a:off x="0" y="0"/>
          <a:ext cx="0" cy="0"/>
          <a:chOff x="0" y="0"/>
          <a:chExt cx="0" cy="0"/>
        </a:xfrm>
      </p:grpSpPr>
      <p:sp>
        <p:nvSpPr>
          <p:cNvPr id="5" name="Titolo 1">
            <a:extLst>
              <a:ext uri="{FF2B5EF4-FFF2-40B4-BE49-F238E27FC236}">
                <a16:creationId xmlns:a16="http://schemas.microsoft.com/office/drawing/2014/main" id="{93189CBC-8723-3AEE-137C-636244CC3F12}"/>
              </a:ext>
            </a:extLst>
          </p:cNvPr>
          <p:cNvSpPr txBox="1">
            <a:spLocks/>
          </p:cNvSpPr>
          <p:nvPr/>
        </p:nvSpPr>
        <p:spPr bwMode="auto">
          <a:xfrm>
            <a:off x="133348" y="127229"/>
            <a:ext cx="9980000" cy="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a:solidFill>
                  <a:schemeClr val="bg1"/>
                </a:solidFill>
                <a:cs typeface="Arial" panose="020B0604020202020204" pitchFamily="34" charset="0"/>
              </a:rPr>
              <a:t>Activities in </a:t>
            </a:r>
            <a:r>
              <a:rPr lang="it-IT" sz="2800" b="1" dirty="0" err="1">
                <a:solidFill>
                  <a:schemeClr val="bg1"/>
                </a:solidFill>
                <a:cs typeface="Arial" panose="020B0604020202020204" pitchFamily="34" charset="0"/>
              </a:rPr>
              <a:t>Commissioning</a:t>
            </a:r>
            <a:endParaRPr lang="it-IT" sz="2800" b="1" dirty="0">
              <a:solidFill>
                <a:schemeClr val="bg1"/>
              </a:solidFill>
              <a:cs typeface="Arial" panose="020B0604020202020204" pitchFamily="34" charset="0"/>
            </a:endParaRPr>
          </a:p>
        </p:txBody>
      </p:sp>
      <p:pic>
        <p:nvPicPr>
          <p:cNvPr id="6" name="Immagine 5" descr="Immagine che contiene testo, schermata, linea, numero&#10;&#10;Il contenuto generato dall'IA potrebbe non essere corretto.">
            <a:extLst>
              <a:ext uri="{FF2B5EF4-FFF2-40B4-BE49-F238E27FC236}">
                <a16:creationId xmlns:a16="http://schemas.microsoft.com/office/drawing/2014/main" id="{E7A80BB0-1B38-C9A1-8EAB-5A8372DD0056}"/>
              </a:ext>
            </a:extLst>
          </p:cNvPr>
          <p:cNvPicPr>
            <a:picLocks noChangeAspect="1"/>
          </p:cNvPicPr>
          <p:nvPr/>
        </p:nvPicPr>
        <p:blipFill>
          <a:blip r:embed="rId2"/>
          <a:stretch>
            <a:fillRect/>
          </a:stretch>
        </p:blipFill>
        <p:spPr>
          <a:xfrm>
            <a:off x="25196" y="924726"/>
            <a:ext cx="12192000" cy="3671361"/>
          </a:xfrm>
          <a:prstGeom prst="rect">
            <a:avLst/>
          </a:prstGeom>
        </p:spPr>
      </p:pic>
      <p:pic>
        <p:nvPicPr>
          <p:cNvPr id="8" name="Immagine 7" descr="Immagine che contiene testo, schermata, Carattere, linea&#10;&#10;Il contenuto generato dall'IA potrebbe non essere corretto.">
            <a:extLst>
              <a:ext uri="{FF2B5EF4-FFF2-40B4-BE49-F238E27FC236}">
                <a16:creationId xmlns:a16="http://schemas.microsoft.com/office/drawing/2014/main" id="{9B74A39A-67BE-E812-B30B-0E21F25413B7}"/>
              </a:ext>
            </a:extLst>
          </p:cNvPr>
          <p:cNvPicPr>
            <a:picLocks noChangeAspect="1"/>
          </p:cNvPicPr>
          <p:nvPr/>
        </p:nvPicPr>
        <p:blipFill>
          <a:blip r:embed="rId3"/>
          <a:stretch>
            <a:fillRect/>
          </a:stretch>
        </p:blipFill>
        <p:spPr>
          <a:xfrm>
            <a:off x="133348" y="4723519"/>
            <a:ext cx="2896004" cy="562053"/>
          </a:xfrm>
          <a:prstGeom prst="rect">
            <a:avLst/>
          </a:prstGeom>
        </p:spPr>
      </p:pic>
      <p:pic>
        <p:nvPicPr>
          <p:cNvPr id="3" name="Immagine 2">
            <a:extLst>
              <a:ext uri="{FF2B5EF4-FFF2-40B4-BE49-F238E27FC236}">
                <a16:creationId xmlns:a16="http://schemas.microsoft.com/office/drawing/2014/main" id="{366628E9-744B-5518-C500-E004A1BBB391}"/>
              </a:ext>
            </a:extLst>
          </p:cNvPr>
          <p:cNvPicPr>
            <a:picLocks noChangeAspect="1"/>
          </p:cNvPicPr>
          <p:nvPr/>
        </p:nvPicPr>
        <p:blipFill>
          <a:blip r:embed="rId4"/>
          <a:stretch>
            <a:fillRect/>
          </a:stretch>
        </p:blipFill>
        <p:spPr>
          <a:xfrm>
            <a:off x="794484" y="961940"/>
            <a:ext cx="11372320" cy="3023659"/>
          </a:xfrm>
          <a:prstGeom prst="rect">
            <a:avLst/>
          </a:prstGeom>
        </p:spPr>
      </p:pic>
    </p:spTree>
    <p:extLst>
      <p:ext uri="{BB962C8B-B14F-4D97-AF65-F5344CB8AC3E}">
        <p14:creationId xmlns:p14="http://schemas.microsoft.com/office/powerpoint/2010/main" val="373727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9DE4117-E0F7-90D8-2D65-2E5521B052B2}"/>
              </a:ext>
            </a:extLst>
          </p:cNvPr>
          <p:cNvSpPr>
            <a:spLocks noGrp="1"/>
          </p:cNvSpPr>
          <p:nvPr>
            <p:ph type="body" idx="4294967295"/>
          </p:nvPr>
        </p:nvSpPr>
        <p:spPr>
          <a:xfrm>
            <a:off x="422600" y="2944948"/>
            <a:ext cx="11346800" cy="2474195"/>
          </a:xfrm>
          <a:prstGeom prst="rect">
            <a:avLst/>
          </a:prstGeom>
        </p:spPr>
        <p:txBody>
          <a:bodyPr/>
          <a:lstStyle/>
          <a:p>
            <a:pPr>
              <a:lnSpc>
                <a:spcPct val="150000"/>
              </a:lnSpc>
            </a:pPr>
            <a:r>
              <a:rPr lang="it-IT" sz="2000" dirty="0">
                <a:latin typeface="Open Sans" panose="020B0606030504020204" pitchFamily="34" charset="0"/>
                <a:ea typeface="Open Sans" panose="020B0606030504020204" pitchFamily="34" charset="0"/>
                <a:cs typeface="Open Sans" panose="020B0606030504020204" pitchFamily="34" charset="0"/>
              </a:rPr>
              <a:t>FLEX products and Cal/Val framework;</a:t>
            </a:r>
          </a:p>
          <a:p>
            <a:pPr>
              <a:lnSpc>
                <a:spcPct val="150000"/>
              </a:lnSpc>
            </a:pPr>
            <a:r>
              <a:rPr lang="en-US" sz="2000" dirty="0">
                <a:latin typeface="Open Sans" panose="020B0606030504020204" pitchFamily="34" charset="0"/>
                <a:ea typeface="Open Sans" panose="020B0606030504020204" pitchFamily="34" charset="0"/>
                <a:cs typeface="Open Sans" panose="020B0606030504020204" pitchFamily="34" charset="0"/>
              </a:rPr>
              <a:t>Validation Approaches for L1C and L2 Products in Commissioning and Operations phases;</a:t>
            </a:r>
          </a:p>
          <a:p>
            <a:pPr>
              <a:lnSpc>
                <a:spcPct val="150000"/>
              </a:lnSpc>
            </a:pPr>
            <a:r>
              <a:rPr lang="it-IT" sz="2000" dirty="0">
                <a:latin typeface="Open Sans" panose="020B0606030504020204" pitchFamily="34" charset="0"/>
                <a:ea typeface="Open Sans" panose="020B0606030504020204" pitchFamily="34" charset="0"/>
                <a:cs typeface="Open Sans" panose="020B0606030504020204" pitchFamily="34" charset="0"/>
              </a:rPr>
              <a:t>Cal/val </a:t>
            </a:r>
            <a:r>
              <a:rPr lang="it-IT" sz="2000" dirty="0" err="1">
                <a:latin typeface="Open Sans" panose="020B0606030504020204" pitchFamily="34" charset="0"/>
                <a:ea typeface="Open Sans" panose="020B0606030504020204" pitchFamily="34" charset="0"/>
                <a:cs typeface="Open Sans" panose="020B0606030504020204" pitchFamily="34" charset="0"/>
              </a:rPr>
              <a:t>sites</a:t>
            </a:r>
            <a:r>
              <a:rPr lang="it-IT" sz="2000" dirty="0">
                <a:latin typeface="Open Sans" panose="020B0606030504020204" pitchFamily="34" charset="0"/>
                <a:ea typeface="Open Sans" panose="020B0606030504020204" pitchFamily="34" charset="0"/>
                <a:cs typeface="Open Sans" panose="020B0606030504020204" pitchFamily="34" charset="0"/>
              </a:rPr>
              <a:t> and </a:t>
            </a:r>
            <a:r>
              <a:rPr lang="it-IT" sz="2000" dirty="0" err="1">
                <a:latin typeface="Open Sans" panose="020B0606030504020204" pitchFamily="34" charset="0"/>
                <a:ea typeface="Open Sans" panose="020B0606030504020204" pitchFamily="34" charset="0"/>
                <a:cs typeface="Open Sans" panose="020B0606030504020204" pitchFamily="34" charset="0"/>
              </a:rPr>
              <a:t>distribution</a:t>
            </a:r>
            <a:r>
              <a:rPr lang="it-IT" sz="2000" dirty="0">
                <a:latin typeface="Open Sans" panose="020B0606030504020204" pitchFamily="34" charset="0"/>
                <a:ea typeface="Open Sans" panose="020B0606030504020204" pitchFamily="34" charset="0"/>
                <a:cs typeface="Open Sans" panose="020B0606030504020204" pitchFamily="34" charset="0"/>
              </a:rPr>
              <a:t>;</a:t>
            </a:r>
          </a:p>
          <a:p>
            <a:pPr>
              <a:lnSpc>
                <a:spcPct val="150000"/>
              </a:lnSpc>
            </a:pPr>
            <a:r>
              <a:rPr lang="it-IT" sz="2000" dirty="0" err="1">
                <a:latin typeface="Open Sans" panose="020B0606030504020204" pitchFamily="34" charset="0"/>
                <a:ea typeface="Open Sans" panose="020B0606030504020204" pitchFamily="34" charset="0"/>
                <a:cs typeface="Open Sans" panose="020B0606030504020204" pitchFamily="34" charset="0"/>
              </a:rPr>
              <a:t>Documentation</a:t>
            </a:r>
            <a:r>
              <a:rPr lang="it-IT" sz="2000" dirty="0">
                <a:latin typeface="Open Sans" panose="020B0606030504020204" pitchFamily="34" charset="0"/>
                <a:ea typeface="Open Sans" panose="020B0606030504020204" pitchFamily="34" charset="0"/>
                <a:cs typeface="Open Sans" panose="020B0606030504020204" pitchFamily="34" charset="0"/>
              </a:rPr>
              <a:t> and </a:t>
            </a:r>
            <a:r>
              <a:rPr lang="it-IT" sz="2000" dirty="0" err="1">
                <a:latin typeface="Open Sans" panose="020B0606030504020204" pitchFamily="34" charset="0"/>
                <a:ea typeface="Open Sans" panose="020B0606030504020204" pitchFamily="34" charset="0"/>
                <a:cs typeface="Open Sans" panose="020B0606030504020204" pitchFamily="34" charset="0"/>
              </a:rPr>
              <a:t>validation</a:t>
            </a:r>
            <a:r>
              <a:rPr lang="it-IT" sz="2000" dirty="0">
                <a:latin typeface="Open Sans" panose="020B0606030504020204" pitchFamily="34" charset="0"/>
                <a:ea typeface="Open Sans" panose="020B0606030504020204" pitchFamily="34" charset="0"/>
                <a:cs typeface="Open Sans" panose="020B0606030504020204" pitchFamily="34" charset="0"/>
              </a:rPr>
              <a:t> timeline</a:t>
            </a:r>
          </a:p>
          <a:p>
            <a:pPr>
              <a:lnSpc>
                <a:spcPct val="150000"/>
              </a:lnSpc>
            </a:pPr>
            <a:r>
              <a:rPr lang="it-IT" sz="2000" dirty="0" err="1">
                <a:latin typeface="Open Sans" panose="020B0606030504020204" pitchFamily="34" charset="0"/>
                <a:ea typeface="Open Sans" panose="020B0606030504020204" pitchFamily="34" charset="0"/>
                <a:cs typeface="Open Sans" panose="020B0606030504020204" pitchFamily="34" charset="0"/>
              </a:rPr>
              <a:t>Conclusions</a:t>
            </a:r>
            <a:endParaRPr lang="it-IT"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3600FB0E-93D5-0DB7-19D3-4D99554F5133}"/>
              </a:ext>
            </a:extLst>
          </p:cNvPr>
          <p:cNvSpPr txBox="1">
            <a:spLocks/>
          </p:cNvSpPr>
          <p:nvPr/>
        </p:nvSpPr>
        <p:spPr>
          <a:xfrm>
            <a:off x="848193" y="0"/>
            <a:ext cx="10081234" cy="5220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rPr>
              <a:t> </a:t>
            </a:r>
            <a:r>
              <a:rPr lang="en-GB" sz="2800" b="1" dirty="0">
                <a:solidFill>
                  <a:schemeClr val="bg1"/>
                </a:solidFill>
                <a:cs typeface="Arial" panose="020B0604020202020204" pitchFamily="34" charset="0"/>
              </a:rPr>
              <a:t>Main aim and outline</a:t>
            </a:r>
          </a:p>
        </p:txBody>
      </p:sp>
      <p:sp>
        <p:nvSpPr>
          <p:cNvPr id="4" name="CasellaDiTesto 3">
            <a:extLst>
              <a:ext uri="{FF2B5EF4-FFF2-40B4-BE49-F238E27FC236}">
                <a16:creationId xmlns:a16="http://schemas.microsoft.com/office/drawing/2014/main" id="{38D28026-BBBE-A130-7AB7-E61E89DDCB27}"/>
              </a:ext>
            </a:extLst>
          </p:cNvPr>
          <p:cNvSpPr txBox="1"/>
          <p:nvPr/>
        </p:nvSpPr>
        <p:spPr>
          <a:xfrm>
            <a:off x="932997" y="1041889"/>
            <a:ext cx="9655989" cy="1293111"/>
          </a:xfrm>
          <a:prstGeom prst="rect">
            <a:avLst/>
          </a:prstGeom>
          <a:noFill/>
        </p:spPr>
        <p:txBody>
          <a:bodyPr wrap="square">
            <a:spAutoFit/>
          </a:bodyPr>
          <a:lstStyle/>
          <a:p>
            <a:pPr algn="ctr">
              <a:lnSpc>
                <a:spcPct val="150000"/>
              </a:lnSpc>
            </a:pPr>
            <a:r>
              <a:rPr lang="en-GB" sz="18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To provide an overview of the </a:t>
            </a:r>
            <a:r>
              <a:rPr lang="en-GB" sz="18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FLuorescence</a:t>
            </a:r>
            <a:r>
              <a:rPr lang="en-GB" sz="18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8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EXplorer</a:t>
            </a:r>
            <a:r>
              <a:rPr lang="en-GB" sz="18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(FLEX) strategy for validation of the operational Level 1</a:t>
            </a:r>
            <a:r>
              <a:rPr lang="en-GB"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a:t>
            </a:r>
            <a:r>
              <a:rPr lang="en-GB" sz="18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and Level 2 science data products - </a:t>
            </a:r>
            <a:r>
              <a:rPr lang="en-GB"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as part of the FLEX Data Innovation and Science Cluster (DISC) project</a:t>
            </a:r>
            <a:endParaRPr lang="it-IT"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0870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7C7-90A9-25BC-89D6-6AE161CEFF3A}"/>
              </a:ext>
            </a:extLst>
          </p:cNvPr>
          <p:cNvSpPr>
            <a:spLocks noGrp="1"/>
          </p:cNvSpPr>
          <p:nvPr>
            <p:ph type="title" idx="4294967295"/>
          </p:nvPr>
        </p:nvSpPr>
        <p:spPr>
          <a:xfrm>
            <a:off x="233462" y="86543"/>
            <a:ext cx="10995174" cy="732800"/>
          </a:xfrm>
          <a:prstGeom prst="rect">
            <a:avLst/>
          </a:prstGeom>
        </p:spPr>
        <p:txBody>
          <a:bodyPr>
            <a:normAutofit/>
          </a:bodyPr>
          <a:lstStyle/>
          <a:p>
            <a:r>
              <a:rPr lang="fr-FR" sz="2800" b="1" dirty="0">
                <a:solidFill>
                  <a:schemeClr val="bg1"/>
                </a:solidFill>
                <a:cs typeface="Arial" panose="020B0604020202020204" pitchFamily="34" charset="0"/>
              </a:rPr>
              <a:t>Validation Plans Documentation</a:t>
            </a:r>
            <a:endParaRPr lang="x-none" sz="1600" dirty="0">
              <a:solidFill>
                <a:schemeClr val="bg1"/>
              </a:solidFill>
            </a:endParaRPr>
          </a:p>
        </p:txBody>
      </p:sp>
      <p:sp>
        <p:nvSpPr>
          <p:cNvPr id="18" name="TextBox 17">
            <a:extLst>
              <a:ext uri="{FF2B5EF4-FFF2-40B4-BE49-F238E27FC236}">
                <a16:creationId xmlns:a16="http://schemas.microsoft.com/office/drawing/2014/main" id="{983EF6A3-0B3E-00E5-88DD-F1E755F13162}"/>
              </a:ext>
            </a:extLst>
          </p:cNvPr>
          <p:cNvSpPr txBox="1"/>
          <p:nvPr/>
        </p:nvSpPr>
        <p:spPr>
          <a:xfrm>
            <a:off x="361478" y="4820193"/>
            <a:ext cx="10867158" cy="1004634"/>
          </a:xfrm>
          <a:prstGeom prst="rect">
            <a:avLst/>
          </a:prstGeom>
          <a:noFill/>
        </p:spPr>
        <p:txBody>
          <a:bodyPr wrap="square">
            <a:spAutoFit/>
          </a:bodyPr>
          <a:lstStyle/>
          <a:p>
            <a:pPr marL="16933" indent="0" algn="just">
              <a:lnSpc>
                <a:spcPct val="107000"/>
              </a:lnSpc>
              <a:spcBef>
                <a:spcPts val="1067"/>
              </a:spcBef>
              <a:buSzPct val="68750"/>
              <a:buNone/>
            </a:pPr>
            <a:r>
              <a:rPr lang="en-GB" sz="1600" noProof="0" dirty="0">
                <a:latin typeface="Arial"/>
                <a:ea typeface="Arial"/>
                <a:cs typeface="Arial"/>
                <a:sym typeface="Arial"/>
              </a:rPr>
              <a:t>● These documents </a:t>
            </a:r>
            <a:r>
              <a:rPr lang="en-GB" sz="1600" b="1" noProof="0" dirty="0">
                <a:latin typeface="Arial"/>
                <a:ea typeface="Arial"/>
                <a:cs typeface="Arial"/>
                <a:sym typeface="Arial"/>
              </a:rPr>
              <a:t>describe</a:t>
            </a:r>
            <a:r>
              <a:rPr lang="en-GB" sz="1600" noProof="0" dirty="0">
                <a:latin typeface="Arial"/>
                <a:ea typeface="Arial"/>
                <a:cs typeface="Arial"/>
                <a:sym typeface="Arial"/>
              </a:rPr>
              <a:t> Products, Validation Procedures, Sites, Instruments accuracy, Protocols to collect data, and </a:t>
            </a:r>
            <a:r>
              <a:rPr lang="en-GB" sz="1600" noProof="0" dirty="0">
                <a:solidFill>
                  <a:srgbClr val="FF0000"/>
                </a:solidFill>
                <a:latin typeface="Arial"/>
                <a:ea typeface="Arial"/>
                <a:cs typeface="Arial"/>
                <a:sym typeface="Arial"/>
              </a:rPr>
              <a:t>data format for campaigns</a:t>
            </a:r>
            <a:r>
              <a:rPr lang="en-GB" sz="1600" noProof="0" dirty="0">
                <a:latin typeface="Arial"/>
                <a:ea typeface="Arial"/>
                <a:cs typeface="Arial"/>
                <a:sym typeface="Arial"/>
              </a:rPr>
              <a:t>;</a:t>
            </a:r>
          </a:p>
          <a:p>
            <a:pPr marL="16933" indent="0" algn="just">
              <a:lnSpc>
                <a:spcPct val="107000"/>
              </a:lnSpc>
              <a:spcBef>
                <a:spcPts val="1067"/>
              </a:spcBef>
              <a:buSzPct val="68750"/>
              <a:buNone/>
            </a:pPr>
            <a:r>
              <a:rPr lang="en-GB" sz="1600" noProof="0" dirty="0">
                <a:latin typeface="Arial"/>
                <a:ea typeface="Arial"/>
                <a:cs typeface="Arial"/>
                <a:sym typeface="Arial"/>
              </a:rPr>
              <a:t>● These documents are </a:t>
            </a:r>
            <a:r>
              <a:rPr lang="en-GB" sz="1600" b="1" noProof="0" dirty="0">
                <a:latin typeface="Arial"/>
                <a:ea typeface="Arial"/>
                <a:cs typeface="Arial"/>
                <a:sym typeface="Arial"/>
              </a:rPr>
              <a:t>living documents </a:t>
            </a:r>
            <a:r>
              <a:rPr lang="en-GB" sz="1600" noProof="0" dirty="0">
                <a:latin typeface="Arial"/>
                <a:ea typeface="Arial"/>
                <a:cs typeface="Arial"/>
                <a:sym typeface="Arial"/>
              </a:rPr>
              <a:t>and will be updated continuously;</a:t>
            </a:r>
          </a:p>
        </p:txBody>
      </p:sp>
      <p:pic>
        <p:nvPicPr>
          <p:cNvPr id="3" name="Google Shape;334;p44">
            <a:extLst>
              <a:ext uri="{FF2B5EF4-FFF2-40B4-BE49-F238E27FC236}">
                <a16:creationId xmlns:a16="http://schemas.microsoft.com/office/drawing/2014/main" id="{5349814E-E064-CECF-4D82-EF4F845311BB}"/>
              </a:ext>
            </a:extLst>
          </p:cNvPr>
          <p:cNvPicPr preferRelativeResize="0"/>
          <p:nvPr/>
        </p:nvPicPr>
        <p:blipFill>
          <a:blip r:embed="rId3">
            <a:alphaModFix/>
          </a:blip>
          <a:stretch>
            <a:fillRect/>
          </a:stretch>
        </p:blipFill>
        <p:spPr>
          <a:xfrm>
            <a:off x="5390360" y="170222"/>
            <a:ext cx="1411280" cy="1093173"/>
          </a:xfrm>
          <a:prstGeom prst="rect">
            <a:avLst/>
          </a:prstGeom>
          <a:noFill/>
          <a:ln>
            <a:noFill/>
          </a:ln>
        </p:spPr>
      </p:pic>
      <p:pic>
        <p:nvPicPr>
          <p:cNvPr id="54" name="Immagine 53" descr="Immagine che contiene testo, schermata, Carattere, numero&#10;&#10;Il contenuto generato dall'IA potrebbe non essere corretto.">
            <a:extLst>
              <a:ext uri="{FF2B5EF4-FFF2-40B4-BE49-F238E27FC236}">
                <a16:creationId xmlns:a16="http://schemas.microsoft.com/office/drawing/2014/main" id="{B8DA3A0F-EF94-C942-F216-315CEB16ADFF}"/>
              </a:ext>
            </a:extLst>
          </p:cNvPr>
          <p:cNvPicPr>
            <a:picLocks noChangeAspect="1"/>
          </p:cNvPicPr>
          <p:nvPr/>
        </p:nvPicPr>
        <p:blipFill>
          <a:blip r:embed="rId4"/>
          <a:srcRect t="1592"/>
          <a:stretch>
            <a:fillRect/>
          </a:stretch>
        </p:blipFill>
        <p:spPr>
          <a:xfrm>
            <a:off x="131773" y="1465005"/>
            <a:ext cx="9687717" cy="2754099"/>
          </a:xfrm>
          <a:prstGeom prst="rect">
            <a:avLst/>
          </a:prstGeom>
        </p:spPr>
      </p:pic>
      <p:pic>
        <p:nvPicPr>
          <p:cNvPr id="55" name="Immagine 54" descr="Immagine che contiene testo, schermata, Carattere, numero&#10;&#10;Il contenuto generato dall'IA potrebbe non essere corretto.">
            <a:extLst>
              <a:ext uri="{FF2B5EF4-FFF2-40B4-BE49-F238E27FC236}">
                <a16:creationId xmlns:a16="http://schemas.microsoft.com/office/drawing/2014/main" id="{D031262F-4477-1B2B-C7C7-0B3A45E2E604}"/>
              </a:ext>
            </a:extLst>
          </p:cNvPr>
          <p:cNvPicPr>
            <a:picLocks noChangeAspect="1"/>
          </p:cNvPicPr>
          <p:nvPr/>
        </p:nvPicPr>
        <p:blipFill>
          <a:blip r:embed="rId5"/>
          <a:stretch>
            <a:fillRect/>
          </a:stretch>
        </p:blipFill>
        <p:spPr>
          <a:xfrm>
            <a:off x="10046185" y="1537885"/>
            <a:ext cx="1804625" cy="2563766"/>
          </a:xfrm>
          <a:prstGeom prst="rect">
            <a:avLst/>
          </a:prstGeom>
          <a:ln>
            <a:solidFill>
              <a:srgbClr val="FF0000"/>
            </a:solidFill>
          </a:ln>
        </p:spPr>
      </p:pic>
    </p:spTree>
    <p:extLst>
      <p:ext uri="{BB962C8B-B14F-4D97-AF65-F5344CB8AC3E}">
        <p14:creationId xmlns:p14="http://schemas.microsoft.com/office/powerpoint/2010/main" val="889435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342;p45"/>
          <p:cNvSpPr txBox="1">
            <a:spLocks/>
          </p:cNvSpPr>
          <p:nvPr/>
        </p:nvSpPr>
        <p:spPr>
          <a:xfrm>
            <a:off x="371242" y="594075"/>
            <a:ext cx="11449516" cy="5696400"/>
          </a:xfrm>
          <a:prstGeom prst="rect">
            <a:avLst/>
          </a:prstGeom>
        </p:spPr>
        <p:txBody>
          <a:bodyPr spcFirstLastPara="1" vert="horz" wrap="square" lIns="0" tIns="121900" rIns="121900" bIns="12190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9833" indent="-342900" algn="just">
              <a:lnSpc>
                <a:spcPct val="150000"/>
              </a:lnSpc>
              <a:buSzPct val="80000"/>
            </a:pPr>
            <a:r>
              <a:rPr lang="en-US" sz="2200" dirty="0">
                <a:latin typeface="Calibri" panose="020F0502020204030204" pitchFamily="34" charset="0"/>
                <a:ea typeface="Arial"/>
                <a:cs typeface="Calibri" panose="020F0502020204030204" pitchFamily="34" charset="0"/>
                <a:sym typeface="Arial"/>
              </a:rPr>
              <a:t>FLEX mission is offering a wide range of products. Cal/Val Plans have been prepared and available for users; </a:t>
            </a:r>
          </a:p>
          <a:p>
            <a:pPr marL="359833" indent="-342900" algn="just">
              <a:lnSpc>
                <a:spcPct val="150000"/>
              </a:lnSpc>
              <a:buSzPct val="80000"/>
            </a:pPr>
            <a:r>
              <a:rPr lang="en-US" sz="2200" dirty="0">
                <a:latin typeface="Calibri" panose="020F0502020204030204" pitchFamily="34" charset="0"/>
                <a:ea typeface="Arial"/>
                <a:cs typeface="Calibri" panose="020F0502020204030204" pitchFamily="34" charset="0"/>
                <a:sym typeface="Arial"/>
              </a:rPr>
              <a:t>Different validation strategies has been designed for each product;</a:t>
            </a:r>
          </a:p>
          <a:p>
            <a:pPr marL="359833" indent="-342900" algn="just">
              <a:lnSpc>
                <a:spcPct val="150000"/>
              </a:lnSpc>
              <a:buSzPct val="80000"/>
            </a:pPr>
            <a:r>
              <a:rPr lang="en-US" sz="2200" dirty="0">
                <a:latin typeface="Calibri" panose="020F0502020204030204" pitchFamily="34" charset="0"/>
                <a:ea typeface="Arial"/>
                <a:cs typeface="Calibri" panose="020F0502020204030204" pitchFamily="34" charset="0"/>
                <a:sym typeface="Arial"/>
              </a:rPr>
              <a:t>Several </a:t>
            </a:r>
            <a:r>
              <a:rPr lang="en-US" sz="2200" dirty="0" err="1">
                <a:latin typeface="Calibri" panose="020F0502020204030204" pitchFamily="34" charset="0"/>
                <a:ea typeface="Arial"/>
                <a:cs typeface="Calibri" panose="020F0502020204030204" pitchFamily="34" charset="0"/>
                <a:sym typeface="Arial"/>
              </a:rPr>
              <a:t>cal</a:t>
            </a:r>
            <a:r>
              <a:rPr lang="en-US" sz="2200" dirty="0">
                <a:latin typeface="Calibri" panose="020F0502020204030204" pitchFamily="34" charset="0"/>
                <a:ea typeface="Arial"/>
                <a:cs typeface="Calibri" panose="020F0502020204030204" pitchFamily="34" charset="0"/>
                <a:sym typeface="Arial"/>
              </a:rPr>
              <a:t>/</a:t>
            </a:r>
            <a:r>
              <a:rPr lang="en-US" sz="2200" dirty="0" err="1">
                <a:latin typeface="Calibri" panose="020F0502020204030204" pitchFamily="34" charset="0"/>
                <a:ea typeface="Arial"/>
                <a:cs typeface="Calibri" panose="020F0502020204030204" pitchFamily="34" charset="0"/>
                <a:sym typeface="Arial"/>
              </a:rPr>
              <a:t>val</a:t>
            </a:r>
            <a:r>
              <a:rPr lang="en-US" sz="2200" dirty="0">
                <a:latin typeface="Calibri" panose="020F0502020204030204" pitchFamily="34" charset="0"/>
                <a:ea typeface="Arial"/>
                <a:cs typeface="Calibri" panose="020F0502020204030204" pitchFamily="34" charset="0"/>
                <a:sym typeface="Arial"/>
              </a:rPr>
              <a:t> tools have been developed and they will be included in the CP available to the users; Validation sites based on reference networks have been identified;</a:t>
            </a:r>
          </a:p>
          <a:p>
            <a:pPr marL="359833" indent="-342900" algn="just">
              <a:lnSpc>
                <a:spcPct val="150000"/>
              </a:lnSpc>
              <a:spcBef>
                <a:spcPts val="1067"/>
              </a:spcBef>
              <a:buSzPct val="80000"/>
            </a:pPr>
            <a:r>
              <a:rPr lang="en-US" sz="2200" dirty="0">
                <a:latin typeface="Calibri" panose="020F0502020204030204" pitchFamily="34" charset="0"/>
                <a:ea typeface="Arial"/>
                <a:cs typeface="Calibri" panose="020F0502020204030204" pitchFamily="34" charset="0"/>
                <a:sym typeface="Arial"/>
              </a:rPr>
              <a:t>The reference field measurements have SI traceability and are consistent to FRM best practices; </a:t>
            </a:r>
          </a:p>
          <a:p>
            <a:pPr marL="359833" indent="-342900" algn="just">
              <a:lnSpc>
                <a:spcPct val="150000"/>
              </a:lnSpc>
              <a:spcBef>
                <a:spcPts val="1067"/>
              </a:spcBef>
              <a:buSzPct val="80000"/>
            </a:pPr>
            <a:r>
              <a:rPr lang="en-US" sz="2200" dirty="0">
                <a:latin typeface="Calibri" panose="020F0502020204030204" pitchFamily="34" charset="0"/>
                <a:ea typeface="Arial"/>
                <a:cs typeface="Calibri" panose="020F0502020204030204" pitchFamily="34" charset="0"/>
                <a:sym typeface="Arial"/>
              </a:rPr>
              <a:t>A large documentation is provided in order to facilitate the FLEX community to validate the FLEX products, and we are preparing as best as possible for the launch and for the validation phase during Commissioning.</a:t>
            </a:r>
          </a:p>
          <a:p>
            <a:pPr marL="359833" indent="-342900" algn="just">
              <a:lnSpc>
                <a:spcPct val="150000"/>
              </a:lnSpc>
              <a:spcBef>
                <a:spcPts val="1067"/>
              </a:spcBef>
              <a:buSzPct val="80000"/>
            </a:pPr>
            <a:endParaRPr lang="en-US" sz="2200" dirty="0">
              <a:latin typeface="Calibri" panose="020F0502020204030204" pitchFamily="34" charset="0"/>
              <a:ea typeface="Arial"/>
              <a:cs typeface="Calibri" panose="020F0502020204030204" pitchFamily="34" charset="0"/>
              <a:sym typeface="Arial"/>
            </a:endParaRPr>
          </a:p>
          <a:p>
            <a:pPr marL="359833" indent="-342900" algn="just">
              <a:lnSpc>
                <a:spcPct val="150000"/>
              </a:lnSpc>
              <a:spcBef>
                <a:spcPts val="1067"/>
              </a:spcBef>
              <a:buSzPct val="80000"/>
            </a:pPr>
            <a:endParaRPr lang="en-US" sz="2200" dirty="0">
              <a:latin typeface="Calibri" panose="020F0502020204030204" pitchFamily="34" charset="0"/>
              <a:ea typeface="Arial"/>
              <a:cs typeface="Calibri" panose="020F0502020204030204" pitchFamily="34" charset="0"/>
              <a:sym typeface="Arial"/>
            </a:endParaRPr>
          </a:p>
        </p:txBody>
      </p:sp>
      <p:sp>
        <p:nvSpPr>
          <p:cNvPr id="2" name="Titolo 1">
            <a:extLst>
              <a:ext uri="{FF2B5EF4-FFF2-40B4-BE49-F238E27FC236}">
                <a16:creationId xmlns:a16="http://schemas.microsoft.com/office/drawing/2014/main" id="{3CCD680E-6187-63B9-E0D1-0321EB59A7D2}"/>
              </a:ext>
            </a:extLst>
          </p:cNvPr>
          <p:cNvSpPr txBox="1">
            <a:spLocks/>
          </p:cNvSpPr>
          <p:nvPr/>
        </p:nvSpPr>
        <p:spPr bwMode="auto">
          <a:xfrm>
            <a:off x="185990" y="76189"/>
            <a:ext cx="9980000" cy="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800" b="1" dirty="0" err="1">
                <a:solidFill>
                  <a:schemeClr val="bg1"/>
                </a:solidFill>
                <a:cs typeface="Arial" panose="020B0604020202020204" pitchFamily="34" charset="0"/>
              </a:rPr>
              <a:t>Summary</a:t>
            </a:r>
            <a:endParaRPr lang="it-IT" sz="2800" b="1" dirty="0">
              <a:solidFill>
                <a:schemeClr val="bg1"/>
              </a:solidFill>
              <a:cs typeface="Arial" panose="020B0604020202020204" pitchFamily="34" charset="0"/>
            </a:endParaRPr>
          </a:p>
        </p:txBody>
      </p:sp>
      <p:pic>
        <p:nvPicPr>
          <p:cNvPr id="3" name="Picture 6" descr="flying rocket in space 4K animation Motion Background ...">
            <a:extLst>
              <a:ext uri="{FF2B5EF4-FFF2-40B4-BE49-F238E27FC236}">
                <a16:creationId xmlns:a16="http://schemas.microsoft.com/office/drawing/2014/main" id="{0AD858FF-586F-4429-C8E9-537A4FA5246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552" b="86169" l="36071" r="62906"/>
                    </a14:imgEffect>
                  </a14:imgLayer>
                </a14:imgProps>
              </a:ext>
              <a:ext uri="{28A0092B-C50C-407E-A947-70E740481C1C}">
                <a14:useLocalDpi xmlns:a14="http://schemas.microsoft.com/office/drawing/2010/main" val="0"/>
              </a:ext>
            </a:extLst>
          </a:blip>
          <a:srcRect l="37252" t="8975" r="39395" b="5254"/>
          <a:stretch/>
        </p:blipFill>
        <p:spPr bwMode="auto">
          <a:xfrm>
            <a:off x="10559014" y="5159236"/>
            <a:ext cx="865772" cy="169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30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419E-71B5-C171-1F04-039FCA4FDE23}"/>
            </a:ext>
          </a:extLst>
        </p:cNvPr>
        <p:cNvGrpSpPr/>
        <p:nvPr/>
      </p:nvGrpSpPr>
      <p:grpSpPr>
        <a:xfrm>
          <a:off x="0" y="0"/>
          <a:ext cx="0" cy="0"/>
          <a:chOff x="0" y="0"/>
          <a:chExt cx="0" cy="0"/>
        </a:xfrm>
      </p:grpSpPr>
      <p:pic>
        <p:nvPicPr>
          <p:cNvPr id="9" name="Picture 16" descr="A logo of a satellite&#10;&#10;Description automatically generated">
            <a:extLst>
              <a:ext uri="{FF2B5EF4-FFF2-40B4-BE49-F238E27FC236}">
                <a16:creationId xmlns:a16="http://schemas.microsoft.com/office/drawing/2014/main" id="{D5510B1C-460F-C991-F025-AA74C0C890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78" y="529941"/>
            <a:ext cx="2257263" cy="2255710"/>
          </a:xfrm>
          <a:prstGeom prst="rect">
            <a:avLst/>
          </a:prstGeom>
          <a:ln>
            <a:noFill/>
          </a:ln>
          <a:effectLst>
            <a:softEdge rad="112500"/>
          </a:effectLst>
        </p:spPr>
      </p:pic>
      <p:sp>
        <p:nvSpPr>
          <p:cNvPr id="6" name="CasellaDiTesto 5">
            <a:extLst>
              <a:ext uri="{FF2B5EF4-FFF2-40B4-BE49-F238E27FC236}">
                <a16:creationId xmlns:a16="http://schemas.microsoft.com/office/drawing/2014/main" id="{7AF584BC-3FE0-B854-5561-A8ACAF35644D}"/>
              </a:ext>
            </a:extLst>
          </p:cNvPr>
          <p:cNvSpPr txBox="1"/>
          <p:nvPr/>
        </p:nvSpPr>
        <p:spPr>
          <a:xfrm>
            <a:off x="2620133" y="-25969"/>
            <a:ext cx="8918403" cy="1569660"/>
          </a:xfrm>
          <a:prstGeom prst="rect">
            <a:avLst/>
          </a:prstGeom>
          <a:noFill/>
        </p:spPr>
        <p:txBody>
          <a:bodyPr wrap="none" rtlCol="0">
            <a:spAutoFit/>
          </a:bodyPr>
          <a:lstStyle/>
          <a:p>
            <a:r>
              <a:rPr lang="it-IT" sz="4800" b="1" dirty="0">
                <a:solidFill>
                  <a:schemeClr val="bg1"/>
                </a:solidFill>
              </a:rPr>
              <a:t>Thank </a:t>
            </a:r>
            <a:r>
              <a:rPr lang="it-IT" sz="4800" b="1" dirty="0" err="1">
                <a:solidFill>
                  <a:schemeClr val="bg1"/>
                </a:solidFill>
              </a:rPr>
              <a:t>you</a:t>
            </a:r>
            <a:endParaRPr lang="it-IT" sz="4800" b="1" dirty="0">
              <a:solidFill>
                <a:schemeClr val="bg1"/>
              </a:solidFill>
            </a:endParaRPr>
          </a:p>
          <a:p>
            <a:r>
              <a:rPr lang="it-IT" sz="4800" b="1" dirty="0"/>
              <a:t>and thank </a:t>
            </a:r>
            <a:r>
              <a:rPr lang="it-IT" sz="4800" b="1" dirty="0" err="1"/>
              <a:t>you</a:t>
            </a:r>
            <a:r>
              <a:rPr lang="it-IT" sz="4800" b="1" dirty="0"/>
              <a:t> to Ali </a:t>
            </a:r>
            <a:r>
              <a:rPr lang="it-IT" sz="4800" b="1" dirty="0" err="1"/>
              <a:t>Mahmoodi</a:t>
            </a:r>
            <a:r>
              <a:rPr lang="it-IT" sz="4800" b="1" dirty="0"/>
              <a:t> </a:t>
            </a:r>
          </a:p>
        </p:txBody>
      </p:sp>
      <p:sp>
        <p:nvSpPr>
          <p:cNvPr id="4" name="CasellaDiTesto 3">
            <a:extLst>
              <a:ext uri="{FF2B5EF4-FFF2-40B4-BE49-F238E27FC236}">
                <a16:creationId xmlns:a16="http://schemas.microsoft.com/office/drawing/2014/main" id="{E464E4EA-2BD4-314F-A2E2-44DD7B837EC2}"/>
              </a:ext>
            </a:extLst>
          </p:cNvPr>
          <p:cNvSpPr txBox="1"/>
          <p:nvPr/>
        </p:nvSpPr>
        <p:spPr>
          <a:xfrm>
            <a:off x="1724778" y="3197118"/>
            <a:ext cx="6199238" cy="369332"/>
          </a:xfrm>
          <a:prstGeom prst="rect">
            <a:avLst/>
          </a:prstGeom>
          <a:noFill/>
        </p:spPr>
        <p:txBody>
          <a:bodyPr wrap="square">
            <a:spAutoFit/>
          </a:bodyPr>
          <a:lstStyle/>
          <a:p>
            <a:pPr algn="ctr"/>
            <a:r>
              <a:rPr lang="it-IT" sz="1800" b="1" dirty="0"/>
              <a:t>Data Innovation and Science Cluster (DISC)</a:t>
            </a:r>
          </a:p>
        </p:txBody>
      </p:sp>
      <p:pic>
        <p:nvPicPr>
          <p:cNvPr id="5" name="Picture 42">
            <a:extLst>
              <a:ext uri="{FF2B5EF4-FFF2-40B4-BE49-F238E27FC236}">
                <a16:creationId xmlns:a16="http://schemas.microsoft.com/office/drawing/2014/main" id="{A289DD65-7D44-8830-33A3-50AF352F2F88}"/>
              </a:ext>
            </a:extLst>
          </p:cNvPr>
          <p:cNvPicPr>
            <a:picLocks noChangeAspect="1"/>
          </p:cNvPicPr>
          <p:nvPr/>
        </p:nvPicPr>
        <p:blipFill>
          <a:blip r:embed="rId3">
            <a:duotone>
              <a:prstClr val="black"/>
              <a:schemeClr val="accent1">
                <a:tint val="45000"/>
                <a:satMod val="400000"/>
              </a:schemeClr>
            </a:duotone>
            <a:lum bright="-40000" contrast="-40000"/>
            <a:extLst>
              <a:ext uri="{28A0092B-C50C-407E-A947-70E740481C1C}">
                <a14:useLocalDpi xmlns:a14="http://schemas.microsoft.com/office/drawing/2010/main"/>
              </a:ext>
            </a:extLst>
          </a:blip>
          <a:stretch>
            <a:fillRect/>
          </a:stretch>
        </p:blipFill>
        <p:spPr>
          <a:xfrm>
            <a:off x="101269" y="2552700"/>
            <a:ext cx="1684494" cy="876300"/>
          </a:xfrm>
          <a:prstGeom prst="rect">
            <a:avLst/>
          </a:prstGeom>
        </p:spPr>
      </p:pic>
      <p:sp>
        <p:nvSpPr>
          <p:cNvPr id="22" name="Text Box 27">
            <a:extLst>
              <a:ext uri="{FF2B5EF4-FFF2-40B4-BE49-F238E27FC236}">
                <a16:creationId xmlns:a16="http://schemas.microsoft.com/office/drawing/2014/main" id="{62C447B3-B1A6-B28F-B1AB-45561A0F56B9}"/>
              </a:ext>
            </a:extLst>
          </p:cNvPr>
          <p:cNvSpPr txBox="1">
            <a:spLocks noChangeArrowheads="1"/>
          </p:cNvSpPr>
          <p:nvPr/>
        </p:nvSpPr>
        <p:spPr bwMode="auto">
          <a:xfrm>
            <a:off x="943516" y="6197594"/>
            <a:ext cx="6688898" cy="211138"/>
          </a:xfrm>
          <a:prstGeom prst="rect">
            <a:avLst/>
          </a:prstGeom>
          <a:noFill/>
          <a:ln>
            <a:noFill/>
          </a:ln>
          <a:effectLst/>
        </p:spPr>
        <p:txBody>
          <a:bodyPr>
            <a:spAutoFit/>
          </a:bodyPr>
          <a:lstStyle/>
          <a:p>
            <a:pPr eaLnBrk="1" hangingPunct="1">
              <a:spcBef>
                <a:spcPct val="50000"/>
              </a:spcBef>
              <a:defRPr/>
            </a:pPr>
            <a:endParaRPr lang="en-GB" sz="770"/>
          </a:p>
        </p:txBody>
      </p:sp>
      <p:cxnSp>
        <p:nvCxnSpPr>
          <p:cNvPr id="23" name="Straight Connector 64">
            <a:extLst>
              <a:ext uri="{FF2B5EF4-FFF2-40B4-BE49-F238E27FC236}">
                <a16:creationId xmlns:a16="http://schemas.microsoft.com/office/drawing/2014/main" id="{C9DE3432-959C-B6D4-99F5-BFFFBEF15B95}"/>
              </a:ext>
            </a:extLst>
          </p:cNvPr>
          <p:cNvCxnSpPr>
            <a:cxnSpLocks/>
          </p:cNvCxnSpPr>
          <p:nvPr/>
        </p:nvCxnSpPr>
        <p:spPr>
          <a:xfrm>
            <a:off x="322913" y="6191244"/>
            <a:ext cx="1173604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050" name="Picture 2" descr="Foto del profilo di Ali Mahmoodi">
            <a:extLst>
              <a:ext uri="{FF2B5EF4-FFF2-40B4-BE49-F238E27FC236}">
                <a16:creationId xmlns:a16="http://schemas.microsoft.com/office/drawing/2014/main" id="{97C54239-0112-F274-03D9-29A4F5FDD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169" y="1841389"/>
            <a:ext cx="3047337" cy="3047337"/>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 schermata, Carattere, logo&#10;&#10;Il contenuto generato dall'IA potrebbe non essere corretto.">
            <a:extLst>
              <a:ext uri="{FF2B5EF4-FFF2-40B4-BE49-F238E27FC236}">
                <a16:creationId xmlns:a16="http://schemas.microsoft.com/office/drawing/2014/main" id="{AE961487-AFA7-FC30-FB44-B2EF5C626233}"/>
              </a:ext>
            </a:extLst>
          </p:cNvPr>
          <p:cNvPicPr>
            <a:picLocks noChangeAspect="1"/>
          </p:cNvPicPr>
          <p:nvPr/>
        </p:nvPicPr>
        <p:blipFill>
          <a:blip r:embed="rId5"/>
          <a:stretch>
            <a:fillRect/>
          </a:stretch>
        </p:blipFill>
        <p:spPr>
          <a:xfrm>
            <a:off x="2609227" y="3566450"/>
            <a:ext cx="4430340" cy="2812096"/>
          </a:xfrm>
          <a:prstGeom prst="rect">
            <a:avLst/>
          </a:prstGeom>
        </p:spPr>
      </p:pic>
      <p:pic>
        <p:nvPicPr>
          <p:cNvPr id="2" name="Picture 18" descr="A satellite flying over a planet&#10;&#10;Description automatically generated">
            <a:extLst>
              <a:ext uri="{FF2B5EF4-FFF2-40B4-BE49-F238E27FC236}">
                <a16:creationId xmlns:a16="http://schemas.microsoft.com/office/drawing/2014/main" id="{80DC5C6E-046F-BF99-C11B-D1C4A2439BD2}"/>
              </a:ext>
            </a:extLst>
          </p:cNvPr>
          <p:cNvPicPr>
            <a:picLocks noChangeAspect="1"/>
          </p:cNvPicPr>
          <p:nvPr/>
        </p:nvPicPr>
        <p:blipFill>
          <a:blip r:embed="rId6" cstate="print">
            <a:extLst>
              <a:ext uri="{28A0092B-C50C-407E-A947-70E740481C1C}">
                <a14:useLocalDpi xmlns:a14="http://schemas.microsoft.com/office/drawing/2010/main" val="0"/>
              </a:ext>
            </a:extLst>
          </a:blip>
          <a:srcRect l="22452" t="-2713" r="-22452" b="2713"/>
          <a:stretch>
            <a:fillRect/>
          </a:stretch>
        </p:blipFill>
        <p:spPr>
          <a:xfrm>
            <a:off x="562249" y="4019061"/>
            <a:ext cx="2120319" cy="1329245"/>
          </a:xfrm>
          <a:prstGeom prst="rect">
            <a:avLst/>
          </a:prstGeom>
          <a:ln>
            <a:noFill/>
          </a:ln>
          <a:effectLst>
            <a:softEdge rad="25400"/>
          </a:effectLst>
        </p:spPr>
      </p:pic>
    </p:spTree>
    <p:extLst>
      <p:ext uri="{BB962C8B-B14F-4D97-AF65-F5344CB8AC3E}">
        <p14:creationId xmlns:p14="http://schemas.microsoft.com/office/powerpoint/2010/main" val="39653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up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BC493D-C4CC-1C0C-AA0C-0705361BF830}"/>
              </a:ext>
            </a:extLst>
          </p:cNvPr>
          <p:cNvSpPr>
            <a:spLocks noGrp="1"/>
          </p:cNvSpPr>
          <p:nvPr>
            <p:ph type="title" idx="4294967295"/>
          </p:nvPr>
        </p:nvSpPr>
        <p:spPr>
          <a:xfrm>
            <a:off x="712350" y="98590"/>
            <a:ext cx="10968371" cy="732800"/>
          </a:xfrm>
          <a:prstGeom prst="rect">
            <a:avLst/>
          </a:prstGeom>
        </p:spPr>
        <p:txBody>
          <a:bodyPr>
            <a:normAutofit/>
          </a:bodyPr>
          <a:lstStyle/>
          <a:p>
            <a:r>
              <a:rPr lang="en-US" sz="2800" b="1" dirty="0">
                <a:solidFill>
                  <a:schemeClr val="bg1"/>
                </a:solidFill>
                <a:cs typeface="Arial" panose="020B0604020202020204" pitchFamily="34" charset="0"/>
              </a:rPr>
              <a:t>FLEX science products and validation process</a:t>
            </a:r>
            <a:endParaRPr lang="it-IT" sz="2800" b="1" dirty="0">
              <a:solidFill>
                <a:schemeClr val="bg1"/>
              </a:solidFill>
              <a:cs typeface="Arial" panose="020B0604020202020204" pitchFamily="34" charset="0"/>
            </a:endParaRPr>
          </a:p>
        </p:txBody>
      </p:sp>
      <p:pic>
        <p:nvPicPr>
          <p:cNvPr id="7" name="Immagine 6" descr="Immagine che contiene testo, schermata, linea, numero&#10;&#10;Il contenuto generato dall'IA potrebbe non essere corretto.">
            <a:extLst>
              <a:ext uri="{FF2B5EF4-FFF2-40B4-BE49-F238E27FC236}">
                <a16:creationId xmlns:a16="http://schemas.microsoft.com/office/drawing/2014/main" id="{980EA7DE-0E64-0E65-98A0-49C51F20C9D1}"/>
              </a:ext>
            </a:extLst>
          </p:cNvPr>
          <p:cNvPicPr>
            <a:picLocks noChangeAspect="1"/>
          </p:cNvPicPr>
          <p:nvPr/>
        </p:nvPicPr>
        <p:blipFill>
          <a:blip r:embed="rId2"/>
          <a:srcRect r="40242"/>
          <a:stretch>
            <a:fillRect/>
          </a:stretch>
        </p:blipFill>
        <p:spPr>
          <a:xfrm>
            <a:off x="0" y="682874"/>
            <a:ext cx="12192000" cy="5697465"/>
          </a:xfrm>
          <a:prstGeom prst="rect">
            <a:avLst/>
          </a:prstGeom>
        </p:spPr>
      </p:pic>
    </p:spTree>
    <p:extLst>
      <p:ext uri="{BB962C8B-B14F-4D97-AF65-F5344CB8AC3E}">
        <p14:creationId xmlns:p14="http://schemas.microsoft.com/office/powerpoint/2010/main" val="126898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84"/>
          <p:cNvSpPr txBox="1">
            <a:spLocks noGrp="1"/>
          </p:cNvSpPr>
          <p:nvPr>
            <p:ph type="title" idx="4294967295"/>
          </p:nvPr>
        </p:nvSpPr>
        <p:spPr>
          <a:xfrm>
            <a:off x="250593" y="-2962"/>
            <a:ext cx="9980000" cy="732800"/>
          </a:xfrm>
          <a:prstGeom prst="rect">
            <a:avLst/>
          </a:prstGeom>
        </p:spPr>
        <p:txBody>
          <a:bodyPr spcFirstLastPara="1" vert="horz" wrap="square" lIns="121900" tIns="121900" rIns="121900" bIns="121900" rtlCol="0" anchor="t" anchorCtr="0">
            <a:normAutofit/>
          </a:bodyPr>
          <a:lstStyle/>
          <a:p>
            <a:r>
              <a:rPr lang="en-US" sz="2800" b="1" dirty="0">
                <a:solidFill>
                  <a:schemeClr val="bg1"/>
                </a:solidFill>
                <a:cs typeface="Arial" panose="020B0604020202020204" pitchFamily="34" charset="0"/>
              </a:rPr>
              <a:t>Basic information, useful for Cal/Val of FLEX</a:t>
            </a:r>
            <a:endParaRPr sz="2800" b="1" dirty="0">
              <a:solidFill>
                <a:schemeClr val="bg1"/>
              </a:solidFill>
              <a:cs typeface="Arial" panose="020B0604020202020204" pitchFamily="34" charset="0"/>
            </a:endParaRPr>
          </a:p>
        </p:txBody>
      </p:sp>
      <p:sp>
        <p:nvSpPr>
          <p:cNvPr id="2" name="Rettangolo 1">
            <a:extLst>
              <a:ext uri="{FF2B5EF4-FFF2-40B4-BE49-F238E27FC236}">
                <a16:creationId xmlns:a16="http://schemas.microsoft.com/office/drawing/2014/main" id="{D0B6315B-9399-6609-BAED-6C782D01967E}"/>
              </a:ext>
            </a:extLst>
          </p:cNvPr>
          <p:cNvSpPr/>
          <p:nvPr/>
        </p:nvSpPr>
        <p:spPr>
          <a:xfrm>
            <a:off x="0" y="1120162"/>
            <a:ext cx="7839245" cy="4206664"/>
          </a:xfrm>
          <a:prstGeom prst="rect">
            <a:avLst/>
          </a:prstGeom>
        </p:spPr>
        <p:txBody>
          <a:bodyPr wrap="square">
            <a:spAutoFit/>
          </a:bodyPr>
          <a:lstStyle/>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FLORIS will acquire data in the 500 - 780 nm spectral range with a spectral resolution between 0.3 nm (HR) and 1.8 nm (LR). Imaging spectroscopy mission;</a:t>
            </a:r>
          </a:p>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Spectral sampling interval/spectral binning, from 0.1 nm in the oxygen absorption bands (748-769 nm and 686–697 nm) up to 2 nm outside the atmospheric absorption bands; </a:t>
            </a:r>
          </a:p>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Spatial resolution is 300 m; </a:t>
            </a:r>
          </a:p>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Observation time around 10:00 </a:t>
            </a:r>
            <a:r>
              <a:rPr lang="fr-FR" dirty="0"/>
              <a:t>LTDN</a:t>
            </a:r>
            <a:r>
              <a:rPr lang="en-US" dirty="0">
                <a:solidFill>
                  <a:srgbClr val="222222"/>
                </a:solidFill>
                <a:latin typeface="Calibri" panose="020F0502020204030204" pitchFamily="34" charset="0"/>
              </a:rPr>
              <a:t>; 150 km swath; 27 days repeat cycle;  </a:t>
            </a:r>
          </a:p>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FLEX will fly together with Sentinel-3;</a:t>
            </a:r>
          </a:p>
          <a:p>
            <a:pPr marL="171450" indent="-171450">
              <a:lnSpc>
                <a:spcPct val="150000"/>
              </a:lnSpc>
              <a:buFont typeface="Arial" panose="020B0604020202020204" pitchFamily="34" charset="0"/>
              <a:buChar char="•"/>
            </a:pPr>
            <a:r>
              <a:rPr lang="en-US" dirty="0">
                <a:solidFill>
                  <a:srgbClr val="222222"/>
                </a:solidFill>
                <a:latin typeface="Calibri" panose="020F0502020204030204" pitchFamily="34" charset="0"/>
              </a:rPr>
              <a:t>FLEX will generate different products and for each product the corresponding validation procedure must be defined</a:t>
            </a:r>
            <a:endParaRPr lang="it-IT" dirty="0"/>
          </a:p>
        </p:txBody>
      </p:sp>
      <p:pic>
        <p:nvPicPr>
          <p:cNvPr id="1026" name="Picture 2">
            <a:extLst>
              <a:ext uri="{FF2B5EF4-FFF2-40B4-BE49-F238E27FC236}">
                <a16:creationId xmlns:a16="http://schemas.microsoft.com/office/drawing/2014/main" id="{81F6D743-5AE5-BE42-3B48-C9B75A4C0C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99" t="22581" r="9412" b="15001"/>
          <a:stretch>
            <a:fillRect/>
          </a:stretch>
        </p:blipFill>
        <p:spPr bwMode="auto">
          <a:xfrm>
            <a:off x="7800727" y="1900810"/>
            <a:ext cx="4082551" cy="3056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46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C71C-08AC-45ED-489E-4E8FEB42D11F}"/>
            </a:ext>
          </a:extLst>
        </p:cNvPr>
        <p:cNvGrpSpPr/>
        <p:nvPr/>
      </p:nvGrpSpPr>
      <p:grpSpPr>
        <a:xfrm>
          <a:off x="0" y="0"/>
          <a:ext cx="0" cy="0"/>
          <a:chOff x="0" y="0"/>
          <a:chExt cx="0" cy="0"/>
        </a:xfrm>
      </p:grpSpPr>
      <p:sp>
        <p:nvSpPr>
          <p:cNvPr id="138242" name="Rectangle 2">
            <a:extLst>
              <a:ext uri="{FF2B5EF4-FFF2-40B4-BE49-F238E27FC236}">
                <a16:creationId xmlns:a16="http://schemas.microsoft.com/office/drawing/2014/main" id="{E6E27649-7304-7002-481D-C599593D189B}"/>
              </a:ext>
            </a:extLst>
          </p:cNvPr>
          <p:cNvSpPr>
            <a:spLocks noChangeArrowheads="1"/>
          </p:cNvSpPr>
          <p:nvPr/>
        </p:nvSpPr>
        <p:spPr bwMode="auto">
          <a:xfrm>
            <a:off x="1524001" y="-18466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44" name="Rectangle 4">
            <a:extLst>
              <a:ext uri="{FF2B5EF4-FFF2-40B4-BE49-F238E27FC236}">
                <a16:creationId xmlns:a16="http://schemas.microsoft.com/office/drawing/2014/main" id="{B2441BDB-C670-EE03-EE81-D6F70E2F0A97}"/>
              </a:ext>
            </a:extLst>
          </p:cNvPr>
          <p:cNvSpPr>
            <a:spLocks noChangeArrowheads="1"/>
          </p:cNvSpPr>
          <p:nvPr/>
        </p:nvSpPr>
        <p:spPr bwMode="auto">
          <a:xfrm>
            <a:off x="1524001" y="-18466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7461" name="Rectangle 5">
            <a:extLst>
              <a:ext uri="{FF2B5EF4-FFF2-40B4-BE49-F238E27FC236}">
                <a16:creationId xmlns:a16="http://schemas.microsoft.com/office/drawing/2014/main" id="{638AD540-731E-51CA-7AE4-427ACEC8E6CE}"/>
              </a:ext>
            </a:extLst>
          </p:cNvPr>
          <p:cNvSpPr>
            <a:spLocks noChangeArrowheads="1"/>
          </p:cNvSpPr>
          <p:nvPr/>
        </p:nvSpPr>
        <p:spPr bwMode="auto">
          <a:xfrm>
            <a:off x="1524001" y="-18466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7" name="Immagine 116">
            <a:extLst>
              <a:ext uri="{FF2B5EF4-FFF2-40B4-BE49-F238E27FC236}">
                <a16:creationId xmlns:a16="http://schemas.microsoft.com/office/drawing/2014/main" id="{609F0692-71BE-7B18-12BB-2D7D76D5C671}"/>
              </a:ext>
            </a:extLst>
          </p:cNvPr>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785971" y="1950929"/>
            <a:ext cx="5406029" cy="3239115"/>
          </a:xfrm>
          <a:prstGeom prst="rect">
            <a:avLst/>
          </a:prstGeom>
          <a:noFill/>
          <a:ln>
            <a:noFill/>
          </a:ln>
        </p:spPr>
      </p:pic>
      <p:sp>
        <p:nvSpPr>
          <p:cNvPr id="8" name="Rettangolo 7">
            <a:extLst>
              <a:ext uri="{FF2B5EF4-FFF2-40B4-BE49-F238E27FC236}">
                <a16:creationId xmlns:a16="http://schemas.microsoft.com/office/drawing/2014/main" id="{8A283A8E-B7F0-3752-8004-50E9402A5546}"/>
              </a:ext>
            </a:extLst>
          </p:cNvPr>
          <p:cNvSpPr/>
          <p:nvPr/>
        </p:nvSpPr>
        <p:spPr>
          <a:xfrm>
            <a:off x="107489" y="-38046"/>
            <a:ext cx="9721497" cy="584775"/>
          </a:xfrm>
          <a:prstGeom prst="rect">
            <a:avLst/>
          </a:prstGeom>
        </p:spPr>
        <p:txBody>
          <a:bodyPr wrap="square">
            <a:spAutoFit/>
          </a:bodyPr>
          <a:lstStyle/>
          <a:p>
            <a:r>
              <a:rPr lang="it-IT" sz="2800" b="1" dirty="0" err="1">
                <a:solidFill>
                  <a:schemeClr val="bg1"/>
                </a:solidFill>
                <a:latin typeface="+mj-lt"/>
                <a:ea typeface="+mj-ea"/>
                <a:cs typeface="Arial" panose="020B0604020202020204" pitchFamily="34" charset="0"/>
              </a:rPr>
              <a:t>Overview</a:t>
            </a:r>
            <a:r>
              <a:rPr lang="it-IT" sz="3200" dirty="0">
                <a:solidFill>
                  <a:schemeClr val="bg1"/>
                </a:solidFill>
              </a:rPr>
              <a:t> </a:t>
            </a:r>
            <a:r>
              <a:rPr lang="it-IT" sz="2800" b="1" dirty="0">
                <a:solidFill>
                  <a:schemeClr val="bg1"/>
                </a:solidFill>
                <a:latin typeface="+mj-lt"/>
                <a:ea typeface="+mj-ea"/>
                <a:cs typeface="Arial" panose="020B0604020202020204" pitchFamily="34" charset="0"/>
              </a:rPr>
              <a:t>of the FLEX </a:t>
            </a:r>
            <a:r>
              <a:rPr lang="it-IT" sz="2800" b="1" dirty="0" err="1">
                <a:solidFill>
                  <a:schemeClr val="bg1"/>
                </a:solidFill>
                <a:latin typeface="+mj-lt"/>
                <a:ea typeface="+mj-ea"/>
                <a:cs typeface="Arial" panose="020B0604020202020204" pitchFamily="34" charset="0"/>
              </a:rPr>
              <a:t>cal</a:t>
            </a:r>
            <a:r>
              <a:rPr lang="it-IT" sz="2800" b="1" dirty="0">
                <a:solidFill>
                  <a:schemeClr val="bg1"/>
                </a:solidFill>
                <a:latin typeface="+mj-lt"/>
                <a:ea typeface="+mj-ea"/>
                <a:cs typeface="Arial" panose="020B0604020202020204" pitchFamily="34" charset="0"/>
              </a:rPr>
              <a:t>/val</a:t>
            </a:r>
          </a:p>
        </p:txBody>
      </p:sp>
      <p:sp>
        <p:nvSpPr>
          <p:cNvPr id="5" name="CasellaDiTesto 4">
            <a:extLst>
              <a:ext uri="{FF2B5EF4-FFF2-40B4-BE49-F238E27FC236}">
                <a16:creationId xmlns:a16="http://schemas.microsoft.com/office/drawing/2014/main" id="{348B60C1-3A08-BCE9-F816-0AAB9305B580}"/>
              </a:ext>
            </a:extLst>
          </p:cNvPr>
          <p:cNvSpPr txBox="1"/>
          <p:nvPr/>
        </p:nvSpPr>
        <p:spPr>
          <a:xfrm>
            <a:off x="869978" y="721157"/>
            <a:ext cx="10982632" cy="375552"/>
          </a:xfrm>
          <a:prstGeom prst="rect">
            <a:avLst/>
          </a:prstGeom>
          <a:noFill/>
        </p:spPr>
        <p:txBody>
          <a:bodyPr wrap="square">
            <a:spAutoFit/>
          </a:bodyPr>
          <a:lstStyle/>
          <a:p>
            <a:pPr algn="ctr">
              <a:lnSpc>
                <a:spcPct val="107000"/>
              </a:lnSpc>
              <a:spcAft>
                <a:spcPts val="800"/>
              </a:spcAft>
            </a:pPr>
            <a:r>
              <a:rPr lang="en-GB" i="1" dirty="0">
                <a:effectLst/>
                <a:latin typeface="Calibri" panose="020F0502020204030204" pitchFamily="34" charset="0"/>
                <a:ea typeface="Calibri" panose="020F0502020204030204" pitchFamily="34" charset="0"/>
                <a:cs typeface="Times New Roman" panose="02020603050405020304" pitchFamily="18" charset="0"/>
              </a:rPr>
              <a:t>Main components of the FLEX validation process for radiance, reflectance, fluorescence and higher-level products</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20B15432-9F7A-586B-9E16-3B674259E16E}"/>
              </a:ext>
            </a:extLst>
          </p:cNvPr>
          <p:cNvSpPr/>
          <p:nvPr/>
        </p:nvSpPr>
        <p:spPr>
          <a:xfrm>
            <a:off x="107489" y="2094569"/>
            <a:ext cx="8712968" cy="2951834"/>
          </a:xfrm>
          <a:prstGeom prst="rect">
            <a:avLst/>
          </a:prstGeom>
        </p:spPr>
        <p:txBody>
          <a:bodyPr wrap="square">
            <a:spAutoFit/>
          </a:bodyPr>
          <a:lstStyle/>
          <a:p>
            <a:pPr algn="just">
              <a:lnSpc>
                <a:spcPct val="107000"/>
              </a:lnSpc>
              <a:spcAft>
                <a:spcPts val="600"/>
              </a:spcAft>
            </a:pPr>
            <a:r>
              <a:rPr lang="it-IT" sz="1400" b="1" dirty="0" err="1">
                <a:latin typeface="Calibri" panose="020F0502020204030204" pitchFamily="34" charset="0"/>
                <a:ea typeface="Calibri" panose="020F0502020204030204" pitchFamily="34" charset="0"/>
                <a:cs typeface="Times New Roman" panose="02020603050405020304" pitchFamily="18" charset="0"/>
              </a:rPr>
              <a:t>Important</a:t>
            </a:r>
            <a:r>
              <a:rPr lang="it-IT" sz="1400" b="1" dirty="0">
                <a:latin typeface="Calibri" panose="020F0502020204030204" pitchFamily="34" charset="0"/>
                <a:ea typeface="Calibri" panose="020F0502020204030204" pitchFamily="34" charset="0"/>
                <a:cs typeface="Times New Roman" panose="02020603050405020304" pitchFamily="18" charset="0"/>
              </a:rPr>
              <a:t> </a:t>
            </a:r>
            <a:r>
              <a:rPr lang="it-IT" sz="1400" b="1" dirty="0" err="1">
                <a:latin typeface="Calibri" panose="020F0502020204030204" pitchFamily="34" charset="0"/>
                <a:ea typeface="Calibri" panose="020F0502020204030204" pitchFamily="34" charset="0"/>
                <a:cs typeface="Times New Roman" panose="02020603050405020304" pitchFamily="18" charset="0"/>
              </a:rPr>
              <a:t>points</a:t>
            </a:r>
            <a:r>
              <a:rPr lang="it-IT" sz="1400" b="1" dirty="0">
                <a:latin typeface="Calibri" panose="020F0502020204030204" pitchFamily="34" charset="0"/>
                <a:ea typeface="Calibri" panose="020F0502020204030204" pitchFamily="34" charset="0"/>
                <a:cs typeface="Times New Roman" panose="02020603050405020304" pitchFamily="18" charset="0"/>
              </a:rPr>
              <a:t> to be </a:t>
            </a:r>
            <a:r>
              <a:rPr lang="it-IT" sz="1400" b="1" dirty="0" err="1">
                <a:latin typeface="Calibri" panose="020F0502020204030204" pitchFamily="34" charset="0"/>
                <a:ea typeface="Calibri" panose="020F0502020204030204" pitchFamily="34" charset="0"/>
                <a:cs typeface="Times New Roman" panose="02020603050405020304" pitchFamily="18" charset="0"/>
              </a:rPr>
              <a:t>considered</a:t>
            </a:r>
            <a:r>
              <a:rPr lang="it-IT" sz="1400" b="1"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Selection of the L1B, L1C, L2 Products to be validated;</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Site requirements according to the specific product (e.g. spatial homogeneity, acceptable topography, </a:t>
            </a:r>
            <a:r>
              <a:rPr lang="en-GB" sz="1400" dirty="0" err="1">
                <a:latin typeface="Calibri" panose="020F0502020204030204" pitchFamily="34" charset="0"/>
                <a:ea typeface="Calibri" panose="020F0502020204030204" pitchFamily="34" charset="0"/>
                <a:cs typeface="Times New Roman" panose="02020603050405020304" pitchFamily="18" charset="0"/>
              </a:rPr>
              <a:t>meteo</a:t>
            </a:r>
            <a:r>
              <a:rPr lang="en-GB" sz="1400" dirty="0">
                <a:latin typeface="Calibri" panose="020F0502020204030204" pitchFamily="34" charset="0"/>
                <a:ea typeface="Calibri" panose="020F0502020204030204" pitchFamily="34" charset="0"/>
                <a:cs typeface="Times New Roman" panose="02020603050405020304" pitchFamily="18" charset="0"/>
              </a:rPr>
              <a:t>..);</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Ground instruments and available networks (spectral/</a:t>
            </a:r>
            <a:r>
              <a:rPr lang="en-GB" sz="1400" dirty="0" err="1">
                <a:latin typeface="Calibri" panose="020F0502020204030204" pitchFamily="34" charset="0"/>
                <a:ea typeface="Calibri" panose="020F0502020204030204" pitchFamily="34" charset="0"/>
                <a:cs typeface="Times New Roman" panose="02020603050405020304" pitchFamily="18" charset="0"/>
              </a:rPr>
              <a:t>atmo</a:t>
            </a:r>
            <a:r>
              <a:rPr lang="en-GB" sz="1400" dirty="0">
                <a:latin typeface="Calibri" panose="020F0502020204030204" pitchFamily="34" charset="0"/>
                <a:ea typeface="Calibri" panose="020F0502020204030204" pitchFamily="34" charset="0"/>
                <a:cs typeface="Times New Roman" panose="02020603050405020304" pitchFamily="18" charset="0"/>
              </a:rPr>
              <a:t>, imaging vs non imaging);</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Site classification and sites category (e.g. one/two or more components, core vs support sites);</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Sampling approach protocols (e.g. platforms, single/multiple points, image sampling);</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Definition of the validation approach (direct, </a:t>
            </a:r>
            <a:r>
              <a:rPr lang="it-IT" sz="1400" dirty="0"/>
              <a:t>RTM, satellite inter-</a:t>
            </a:r>
            <a:r>
              <a:rPr lang="it-IT" sz="1400" dirty="0" err="1"/>
              <a:t>comparison</a:t>
            </a:r>
            <a:r>
              <a:rPr lang="it-IT" sz="1400" dirty="0"/>
              <a:t>) </a:t>
            </a:r>
            <a:r>
              <a:rPr lang="en-GB" sz="1400" dirty="0">
                <a:latin typeface="Calibri" panose="020F0502020204030204" pitchFamily="34" charset="0"/>
                <a:ea typeface="Calibri" panose="020F0502020204030204" pitchFamily="34" charset="0"/>
                <a:cs typeface="Times New Roman" panose="02020603050405020304" pitchFamily="18" charset="0"/>
              </a:rPr>
              <a:t>and validation stage;</a:t>
            </a:r>
          </a:p>
          <a:p>
            <a:pPr marL="400050" indent="-400050" algn="just">
              <a:lnSpc>
                <a:spcPct val="107000"/>
              </a:lnSpc>
              <a:spcAft>
                <a:spcPts val="800"/>
              </a:spcAft>
              <a:buFont typeface="+mj-lt"/>
              <a:buAutoNum type="romanLcPeriod"/>
            </a:pPr>
            <a:r>
              <a:rPr lang="en-GB" sz="1400" dirty="0">
                <a:latin typeface="Calibri" panose="020F0502020204030204" pitchFamily="34" charset="0"/>
                <a:ea typeface="Calibri" panose="020F0502020204030204" pitchFamily="34" charset="0"/>
                <a:cs typeface="Times New Roman" panose="02020603050405020304" pitchFamily="18" charset="0"/>
              </a:rPr>
              <a:t>Set-up of different </a:t>
            </a:r>
            <a:r>
              <a:rPr lang="en-GB" sz="1400" dirty="0" err="1">
                <a:latin typeface="Calibri" panose="020F0502020204030204" pitchFamily="34" charset="0"/>
                <a:ea typeface="Calibri" panose="020F0502020204030204" pitchFamily="34" charset="0"/>
                <a:cs typeface="Times New Roman" panose="02020603050405020304" pitchFamily="18" charset="0"/>
              </a:rPr>
              <a:t>cal</a:t>
            </a:r>
            <a:r>
              <a:rPr lang="en-GB" sz="1400" dirty="0">
                <a:latin typeface="Calibri" panose="020F0502020204030204" pitchFamily="34" charset="0"/>
                <a:ea typeface="Calibri" panose="020F0502020204030204" pitchFamily="34" charset="0"/>
                <a:cs typeface="Times New Roman" panose="02020603050405020304" pitchFamily="18" charset="0"/>
              </a:rPr>
              <a:t>/</a:t>
            </a:r>
            <a:r>
              <a:rPr lang="en-GB" sz="1400" dirty="0" err="1">
                <a:latin typeface="Calibri" panose="020F0502020204030204" pitchFamily="34" charset="0"/>
                <a:ea typeface="Calibri" panose="020F0502020204030204" pitchFamily="34" charset="0"/>
                <a:cs typeface="Times New Roman" panose="02020603050405020304" pitchFamily="18" charset="0"/>
              </a:rPr>
              <a:t>val</a:t>
            </a:r>
            <a:r>
              <a:rPr lang="en-GB" sz="1400" dirty="0">
                <a:latin typeface="Calibri" panose="020F0502020204030204" pitchFamily="34" charset="0"/>
                <a:ea typeface="Calibri" panose="020F0502020204030204" pitchFamily="34" charset="0"/>
                <a:cs typeface="Times New Roman" panose="02020603050405020304" pitchFamily="18" charset="0"/>
              </a:rPr>
              <a:t> tools, processing chain, traceability and match-up uncertainty;</a:t>
            </a:r>
          </a:p>
        </p:txBody>
      </p:sp>
      <p:sp>
        <p:nvSpPr>
          <p:cNvPr id="4" name="CasellaDiTesto 3">
            <a:extLst>
              <a:ext uri="{FF2B5EF4-FFF2-40B4-BE49-F238E27FC236}">
                <a16:creationId xmlns:a16="http://schemas.microsoft.com/office/drawing/2014/main" id="{D8F13CA9-4A8F-1FD4-8174-631D76971A92}"/>
              </a:ext>
            </a:extLst>
          </p:cNvPr>
          <p:cNvSpPr txBox="1"/>
          <p:nvPr/>
        </p:nvSpPr>
        <p:spPr>
          <a:xfrm>
            <a:off x="1679613" y="1121999"/>
            <a:ext cx="8832773" cy="523220"/>
          </a:xfrm>
          <a:prstGeom prst="rect">
            <a:avLst/>
          </a:prstGeom>
          <a:noFill/>
        </p:spPr>
        <p:txBody>
          <a:bodyPr wrap="square">
            <a:spAutoFit/>
          </a:bodyPr>
          <a:lstStyle/>
          <a:p>
            <a:pPr algn="ctr"/>
            <a:r>
              <a:rPr lang="en-US" sz="1400" i="1" dirty="0">
                <a:latin typeface="Calibri" panose="020F0502020204030204" pitchFamily="34" charset="0"/>
                <a:ea typeface="Calibri" panose="020F0502020204030204" pitchFamily="34" charset="0"/>
                <a:cs typeface="Times New Roman" panose="02020603050405020304" pitchFamily="18" charset="0"/>
              </a:rPr>
              <a:t>There are no satellite fluorescence products with a better geometric resolution than FLEX, and therefore it is not possible to rely on comparisons with other satellites for an upscaling of the field measurements</a:t>
            </a:r>
            <a:endParaRPr lang="it-IT" sz="14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423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 name="image14.png">
            <a:extLst>
              <a:ext uri="{FF2B5EF4-FFF2-40B4-BE49-F238E27FC236}">
                <a16:creationId xmlns:a16="http://schemas.microsoft.com/office/drawing/2014/main" id="{71A91AA2-7079-4B7C-8F44-6740FB547825}"/>
              </a:ext>
            </a:extLst>
          </p:cNvPr>
          <p:cNvPicPr/>
          <p:nvPr/>
        </p:nvPicPr>
        <p:blipFill>
          <a:blip r:embed="rId3"/>
          <a:srcRect/>
          <a:stretch>
            <a:fillRect/>
          </a:stretch>
        </p:blipFill>
        <p:spPr>
          <a:xfrm>
            <a:off x="4608796" y="547092"/>
            <a:ext cx="3246384" cy="2182669"/>
          </a:xfrm>
          <a:prstGeom prst="rect">
            <a:avLst/>
          </a:prstGeom>
          <a:ln/>
        </p:spPr>
      </p:pic>
      <p:sp>
        <p:nvSpPr>
          <p:cNvPr id="259" name="Google Shape;259;p11"/>
          <p:cNvSpPr txBox="1"/>
          <p:nvPr/>
        </p:nvSpPr>
        <p:spPr>
          <a:xfrm>
            <a:off x="86230" y="2429365"/>
            <a:ext cx="4386578" cy="1036654"/>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1200" b="1" dirty="0" err="1">
                <a:solidFill>
                  <a:schemeClr val="dk1"/>
                </a:solidFill>
                <a:latin typeface="Calibri"/>
                <a:ea typeface="Calibri"/>
                <a:cs typeface="Calibri"/>
                <a:sym typeface="Calibri"/>
              </a:rPr>
              <a:t>Category</a:t>
            </a:r>
            <a:r>
              <a:rPr lang="it-IT" sz="1200" b="1" dirty="0">
                <a:solidFill>
                  <a:schemeClr val="dk1"/>
                </a:solidFill>
                <a:latin typeface="Calibri"/>
                <a:ea typeface="Calibri"/>
                <a:cs typeface="Calibri"/>
                <a:sym typeface="Calibri"/>
              </a:rPr>
              <a:t> A</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Comparison</a:t>
            </a:r>
            <a:r>
              <a:rPr lang="it-IT" sz="1200" dirty="0">
                <a:solidFill>
                  <a:schemeClr val="dk1"/>
                </a:solidFill>
                <a:latin typeface="Calibri"/>
                <a:ea typeface="Calibri"/>
                <a:cs typeface="Calibri"/>
                <a:sym typeface="Calibri"/>
              </a:rPr>
              <a:t> of satellite data with </a:t>
            </a:r>
            <a:r>
              <a:rPr lang="it-IT" sz="1200" i="1" dirty="0">
                <a:solidFill>
                  <a:schemeClr val="dk1"/>
                </a:solidFill>
                <a:latin typeface="Calibri"/>
                <a:ea typeface="Calibri"/>
                <a:cs typeface="Calibri"/>
                <a:sym typeface="Calibri"/>
              </a:rPr>
              <a:t>in situ</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measurements</a:t>
            </a:r>
            <a:r>
              <a:rPr lang="it-IT" sz="1200" dirty="0">
                <a:solidFill>
                  <a:schemeClr val="dk1"/>
                </a:solidFill>
                <a:latin typeface="Calibri"/>
                <a:ea typeface="Calibri"/>
                <a:cs typeface="Calibri"/>
                <a:sym typeface="Calibri"/>
              </a:rPr>
              <a:t>;</a:t>
            </a:r>
            <a:endParaRPr dirty="0"/>
          </a:p>
          <a:p>
            <a:pPr marL="0" marR="0" lvl="0" indent="0" algn="just" rtl="0">
              <a:lnSpc>
                <a:spcPct val="107000"/>
              </a:lnSpc>
              <a:spcBef>
                <a:spcPts val="600"/>
              </a:spcBef>
              <a:spcAft>
                <a:spcPts val="0"/>
              </a:spcAft>
              <a:buNone/>
            </a:pPr>
            <a:r>
              <a:rPr lang="it-IT" sz="1200" b="1" dirty="0" err="1">
                <a:solidFill>
                  <a:schemeClr val="dk1"/>
                </a:solidFill>
                <a:latin typeface="Calibri"/>
                <a:ea typeface="Calibri"/>
                <a:cs typeface="Calibri"/>
                <a:sym typeface="Calibri"/>
              </a:rPr>
              <a:t>Category</a:t>
            </a:r>
            <a:r>
              <a:rPr lang="it-IT" sz="1200" b="1" dirty="0">
                <a:solidFill>
                  <a:schemeClr val="dk1"/>
                </a:solidFill>
                <a:latin typeface="Calibri"/>
                <a:ea typeface="Calibri"/>
                <a:cs typeface="Calibri"/>
                <a:sym typeface="Calibri"/>
              </a:rPr>
              <a:t> B</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Indirect</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validation</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through</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numerical</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RTMs</a:t>
            </a:r>
            <a:r>
              <a:rPr lang="it-IT" sz="1200" dirty="0">
                <a:solidFill>
                  <a:schemeClr val="dk1"/>
                </a:solidFill>
                <a:latin typeface="Calibri"/>
                <a:ea typeface="Calibri"/>
                <a:cs typeface="Calibri"/>
                <a:sym typeface="Calibri"/>
              </a:rPr>
              <a:t>;</a:t>
            </a:r>
            <a:endParaRPr dirty="0"/>
          </a:p>
          <a:p>
            <a:pPr marL="0" marR="0" lvl="0" indent="0" algn="just" rtl="0">
              <a:lnSpc>
                <a:spcPct val="107000"/>
              </a:lnSpc>
              <a:spcBef>
                <a:spcPts val="600"/>
              </a:spcBef>
              <a:spcAft>
                <a:spcPts val="0"/>
              </a:spcAft>
              <a:buNone/>
            </a:pPr>
            <a:r>
              <a:rPr lang="it-IT" sz="1200" b="1" dirty="0" err="1">
                <a:solidFill>
                  <a:schemeClr val="dk1"/>
                </a:solidFill>
                <a:latin typeface="Calibri"/>
                <a:ea typeface="Calibri"/>
                <a:cs typeface="Calibri"/>
                <a:sym typeface="Calibri"/>
              </a:rPr>
              <a:t>Category</a:t>
            </a:r>
            <a:r>
              <a:rPr lang="it-IT" sz="1200" b="1" dirty="0">
                <a:solidFill>
                  <a:schemeClr val="dk1"/>
                </a:solidFill>
                <a:latin typeface="Calibri"/>
                <a:ea typeface="Calibri"/>
                <a:cs typeface="Calibri"/>
                <a:sym typeface="Calibri"/>
              </a:rPr>
              <a:t> C</a:t>
            </a:r>
            <a:r>
              <a:rPr lang="it-IT" sz="1200" dirty="0">
                <a:solidFill>
                  <a:schemeClr val="dk1"/>
                </a:solidFill>
                <a:latin typeface="Calibri"/>
                <a:ea typeface="Calibri"/>
                <a:cs typeface="Calibri"/>
                <a:sym typeface="Calibri"/>
              </a:rPr>
              <a:t>: Inter-</a:t>
            </a:r>
            <a:r>
              <a:rPr lang="it-IT" sz="1200" dirty="0" err="1">
                <a:solidFill>
                  <a:schemeClr val="dk1"/>
                </a:solidFill>
                <a:latin typeface="Calibri"/>
                <a:ea typeface="Calibri"/>
                <a:cs typeface="Calibri"/>
                <a:sym typeface="Calibri"/>
              </a:rPr>
              <a:t>comparison</a:t>
            </a:r>
            <a:r>
              <a:rPr lang="it-IT" sz="1200" dirty="0">
                <a:solidFill>
                  <a:schemeClr val="dk1"/>
                </a:solidFill>
                <a:latin typeface="Calibri"/>
                <a:ea typeface="Calibri"/>
                <a:cs typeface="Calibri"/>
                <a:sym typeface="Calibri"/>
              </a:rPr>
              <a:t> with </a:t>
            </a:r>
            <a:r>
              <a:rPr lang="it-IT" sz="1200" dirty="0" err="1">
                <a:solidFill>
                  <a:schemeClr val="dk1"/>
                </a:solidFill>
                <a:latin typeface="Calibri"/>
                <a:ea typeface="Calibri"/>
                <a:cs typeface="Calibri"/>
                <a:sym typeface="Calibri"/>
              </a:rPr>
              <a:t>others</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space</a:t>
            </a:r>
            <a:r>
              <a:rPr lang="it-IT" sz="1200" dirty="0">
                <a:solidFill>
                  <a:schemeClr val="dk1"/>
                </a:solidFill>
                <a:latin typeface="Calibri"/>
                <a:ea typeface="Calibri"/>
                <a:cs typeface="Calibri"/>
                <a:sym typeface="Calibri"/>
              </a:rPr>
              <a:t> products </a:t>
            </a:r>
            <a:endParaRPr sz="1200" dirty="0">
              <a:solidFill>
                <a:schemeClr val="dk1"/>
              </a:solidFill>
              <a:latin typeface="Helvetica Neue"/>
              <a:ea typeface="Helvetica Neue"/>
              <a:cs typeface="Helvetica Neue"/>
              <a:sym typeface="Helvetica Neue"/>
            </a:endParaRPr>
          </a:p>
        </p:txBody>
      </p:sp>
      <p:sp>
        <p:nvSpPr>
          <p:cNvPr id="260" name="Google Shape;260;p11"/>
          <p:cNvSpPr txBox="1"/>
          <p:nvPr/>
        </p:nvSpPr>
        <p:spPr>
          <a:xfrm>
            <a:off x="604600" y="877012"/>
            <a:ext cx="23543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2"/>
                </a:solidFill>
                <a:latin typeface="Calibri"/>
                <a:ea typeface="Calibri"/>
                <a:cs typeface="Calibri"/>
                <a:sym typeface="Calibri"/>
              </a:rPr>
              <a:t>Validation approaches</a:t>
            </a:r>
            <a:endParaRPr sz="1800">
              <a:solidFill>
                <a:schemeClr val="dk2"/>
              </a:solidFill>
              <a:latin typeface="Helvetica Neue"/>
              <a:ea typeface="Helvetica Neue"/>
              <a:cs typeface="Helvetica Neue"/>
              <a:sym typeface="Helvetica Neue"/>
            </a:endParaRPr>
          </a:p>
        </p:txBody>
      </p:sp>
      <p:sp>
        <p:nvSpPr>
          <p:cNvPr id="261" name="Google Shape;261;p11"/>
          <p:cNvSpPr/>
          <p:nvPr/>
        </p:nvSpPr>
        <p:spPr>
          <a:xfrm>
            <a:off x="1488362" y="1448864"/>
            <a:ext cx="367646" cy="612742"/>
          </a:xfrm>
          <a:prstGeom prst="downArrow">
            <a:avLst>
              <a:gd name="adj1" fmla="val 50000"/>
              <a:gd name="adj2" fmla="val 50000"/>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62" name="Google Shape;262;p11"/>
          <p:cNvSpPr txBox="1"/>
          <p:nvPr/>
        </p:nvSpPr>
        <p:spPr>
          <a:xfrm>
            <a:off x="4878494" y="3020855"/>
            <a:ext cx="235434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dirty="0">
                <a:solidFill>
                  <a:schemeClr val="dk2"/>
                </a:solidFill>
                <a:latin typeface="Calibri"/>
                <a:ea typeface="Calibri"/>
                <a:cs typeface="Calibri"/>
                <a:sym typeface="Calibri"/>
              </a:rPr>
              <a:t>Set of </a:t>
            </a:r>
            <a:r>
              <a:rPr lang="it-IT" sz="1800" b="1" dirty="0" err="1">
                <a:solidFill>
                  <a:schemeClr val="dk2"/>
                </a:solidFill>
                <a:latin typeface="Calibri"/>
                <a:ea typeface="Calibri"/>
                <a:cs typeface="Calibri"/>
                <a:sym typeface="Calibri"/>
              </a:rPr>
              <a:t>sites</a:t>
            </a:r>
            <a:endParaRPr sz="1800" dirty="0">
              <a:solidFill>
                <a:schemeClr val="dk2"/>
              </a:solidFill>
              <a:latin typeface="Helvetica Neue"/>
              <a:ea typeface="Helvetica Neue"/>
              <a:cs typeface="Helvetica Neue"/>
              <a:sym typeface="Helvetica Neue"/>
            </a:endParaRPr>
          </a:p>
        </p:txBody>
      </p:sp>
      <p:sp>
        <p:nvSpPr>
          <p:cNvPr id="264" name="Google Shape;264;p11"/>
          <p:cNvSpPr txBox="1"/>
          <p:nvPr/>
        </p:nvSpPr>
        <p:spPr>
          <a:xfrm>
            <a:off x="1" y="3848669"/>
            <a:ext cx="9591736" cy="3339335"/>
          </a:xfrm>
          <a:prstGeom prst="rect">
            <a:avLst/>
          </a:prstGeom>
          <a:solidFill>
            <a:schemeClr val="bg1"/>
          </a:solidFill>
          <a:ln>
            <a:noFill/>
          </a:ln>
        </p:spPr>
        <p:txBody>
          <a:bodyPr spcFirstLastPara="1" wrap="square" lIns="91425" tIns="45700" rIns="91425" bIns="45700" anchor="t" anchorCtr="0">
            <a:spAutoFit/>
          </a:bodyPr>
          <a:lstStyle/>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RadSites</a:t>
            </a:r>
            <a:r>
              <a:rPr lang="it-IT" sz="1200" b="1" i="1" dirty="0">
                <a:latin typeface="Calibri" panose="020F0502020204030204" pitchFamily="34" charset="0"/>
                <a:ea typeface="Calibri" panose="020F0502020204030204" pitchFamily="34" charset="0"/>
                <a:cs typeface="Calibri" panose="020F0502020204030204" pitchFamily="34" charset="0"/>
              </a:rPr>
              <a:t>, </a:t>
            </a:r>
            <a:r>
              <a:rPr lang="it-IT" sz="1200" b="1" i="1" dirty="0" err="1">
                <a:latin typeface="Calibri" panose="020F0502020204030204" pitchFamily="34" charset="0"/>
                <a:ea typeface="Calibri" panose="020F0502020204030204" pitchFamily="34" charset="0"/>
                <a:cs typeface="Calibri" panose="020F0502020204030204" pitchFamily="34" charset="0"/>
              </a:rPr>
              <a:t>SpecSites</a:t>
            </a:r>
            <a:r>
              <a:rPr lang="it-IT" sz="1200" b="1" i="1" dirty="0">
                <a:latin typeface="Calibri" panose="020F0502020204030204" pitchFamily="34" charset="0"/>
                <a:ea typeface="Calibri" panose="020F0502020204030204" pitchFamily="34" charset="0"/>
                <a:cs typeface="Calibri" panose="020F0502020204030204" pitchFamily="34" charset="0"/>
              </a:rPr>
              <a:t> and </a:t>
            </a:r>
            <a:r>
              <a:rPr lang="it-IT" sz="1200" b="1" i="1" dirty="0" err="1">
                <a:latin typeface="Calibri" panose="020F0502020204030204" pitchFamily="34" charset="0"/>
                <a:ea typeface="Calibri" panose="020F0502020204030204" pitchFamily="34" charset="0"/>
                <a:cs typeface="Calibri" panose="020F0502020204030204" pitchFamily="34" charset="0"/>
              </a:rPr>
              <a:t>CrossCalSites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RadCalNet</a:t>
            </a:r>
            <a:r>
              <a:rPr lang="it-IT" sz="1200" dirty="0">
                <a:latin typeface="Calibri" panose="020F0502020204030204" pitchFamily="34" charset="0"/>
                <a:ea typeface="Calibri" panose="020F0502020204030204" pitchFamily="34" charset="0"/>
                <a:cs typeface="Calibri" panose="020F0502020204030204" pitchFamily="34" charset="0"/>
                <a:sym typeface="Calibri"/>
              </a:rPr>
              <a:t>, VICALOPS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(non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fluorescent</a:t>
            </a:r>
            <a:r>
              <a:rPr lang="it-IT" sz="1200" dirty="0">
                <a:latin typeface="Calibri" panose="020F0502020204030204" pitchFamily="34" charset="0"/>
                <a:ea typeface="Calibri" panose="020F0502020204030204" pitchFamily="34" charset="0"/>
                <a:cs typeface="Calibri" panose="020F0502020204030204" pitchFamily="34" charset="0"/>
                <a:sym typeface="Calibri"/>
              </a:rPr>
              <a:t> targets): L1B. L1C, L2A</a:t>
            </a: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GeolocSites</a:t>
            </a:r>
            <a:r>
              <a:rPr lang="it-IT" sz="1200" i="1" dirty="0">
                <a:latin typeface="Calibri" panose="020F0502020204030204" pitchFamily="34" charset="0"/>
                <a:ea typeface="Calibri" panose="020F0502020204030204" pitchFamily="34" charset="0"/>
                <a:cs typeface="Calibri" panose="020F0502020204030204" pitchFamily="34" charset="0"/>
              </a:rPr>
              <a:t>: L</a:t>
            </a:r>
            <a:r>
              <a:rPr lang="it-IT" sz="1200" dirty="0">
                <a:latin typeface="Calibri" panose="020F0502020204030204" pitchFamily="34" charset="0"/>
                <a:ea typeface="Calibri" panose="020F0502020204030204" pitchFamily="34" charset="0"/>
                <a:cs typeface="Calibri" panose="020F0502020204030204" pitchFamily="34" charset="0"/>
              </a:rPr>
              <a:t>1C FLORIS TOA </a:t>
            </a:r>
            <a:r>
              <a:rPr lang="it-IT" sz="1200" dirty="0" err="1">
                <a:latin typeface="Calibri" panose="020F0502020204030204" pitchFamily="34" charset="0"/>
                <a:ea typeface="Calibri" panose="020F0502020204030204" pitchFamily="34" charset="0"/>
                <a:cs typeface="Calibri" panose="020F0502020204030204" pitchFamily="34" charset="0"/>
              </a:rPr>
              <a:t>radiance</a:t>
            </a:r>
            <a:r>
              <a:rPr lang="it-IT" sz="1200" dirty="0">
                <a:latin typeface="Calibri" panose="020F0502020204030204" pitchFamily="34" charset="0"/>
                <a:ea typeface="Calibri" panose="020F0502020204030204" pitchFamily="34" charset="0"/>
                <a:cs typeface="Calibri" panose="020F0502020204030204" pitchFamily="34" charset="0"/>
              </a:rPr>
              <a:t> vs OLCI </a:t>
            </a:r>
            <a:r>
              <a:rPr lang="it-IT" sz="1200" dirty="0" err="1">
                <a:latin typeface="Calibri" panose="020F0502020204030204" pitchFamily="34" charset="0"/>
                <a:ea typeface="Calibri" panose="020F0502020204030204" pitchFamily="34" charset="0"/>
                <a:cs typeface="Calibri" panose="020F0502020204030204" pitchFamily="34" charset="0"/>
              </a:rPr>
              <a:t>geolocation</a:t>
            </a:r>
            <a:r>
              <a:rPr lang="it-IT" sz="1200" dirty="0">
                <a:latin typeface="Calibri" panose="020F0502020204030204" pitchFamily="34" charset="0"/>
                <a:ea typeface="Calibri" panose="020F0502020204030204" pitchFamily="34" charset="0"/>
                <a:cs typeface="Calibri" panose="020F0502020204030204" pitchFamily="34" charset="0"/>
              </a:rPr>
              <a:t> </a:t>
            </a:r>
            <a:r>
              <a:rPr lang="it-IT" sz="1200" dirty="0" err="1">
                <a:latin typeface="Calibri" panose="020F0502020204030204" pitchFamily="34" charset="0"/>
                <a:ea typeface="Calibri" panose="020F0502020204030204" pitchFamily="34" charset="0"/>
                <a:cs typeface="Calibri" panose="020F0502020204030204" pitchFamily="34" charset="0"/>
              </a:rPr>
              <a:t>validation</a:t>
            </a:r>
            <a:r>
              <a:rPr lang="it-IT" sz="1200" dirty="0">
                <a:latin typeface="Calibri" panose="020F0502020204030204" pitchFamily="34" charset="0"/>
                <a:ea typeface="Calibri" panose="020F0502020204030204" pitchFamily="34" charset="0"/>
                <a:cs typeface="Calibri" panose="020F0502020204030204" pitchFamily="34" charset="0"/>
              </a:rPr>
              <a:t> and for L2 FLORIS  </a:t>
            </a:r>
            <a:r>
              <a:rPr lang="it-IT" sz="1200" dirty="0" err="1">
                <a:latin typeface="Calibri" panose="020F0502020204030204" pitchFamily="34" charset="0"/>
                <a:ea typeface="Calibri" panose="020F0502020204030204" pitchFamily="34" charset="0"/>
                <a:cs typeface="Calibri" panose="020F0502020204030204" pitchFamily="34" charset="0"/>
              </a:rPr>
              <a:t>reflectance</a:t>
            </a:r>
            <a:r>
              <a:rPr lang="it-IT" sz="1200" dirty="0">
                <a:latin typeface="Calibri" panose="020F0502020204030204" pitchFamily="34" charset="0"/>
                <a:ea typeface="Calibri" panose="020F0502020204030204" pitchFamily="34" charset="0"/>
                <a:cs typeface="Calibri" panose="020F0502020204030204" pitchFamily="34" charset="0"/>
              </a:rPr>
              <a:t> vs </a:t>
            </a:r>
            <a:r>
              <a:rPr lang="it-IT" sz="1200" dirty="0" err="1">
                <a:latin typeface="Calibri" panose="020F0502020204030204" pitchFamily="34" charset="0"/>
                <a:ea typeface="Calibri" panose="020F0502020204030204" pitchFamily="34" charset="0"/>
                <a:cs typeface="Calibri" panose="020F0502020204030204" pitchFamily="34" charset="0"/>
              </a:rPr>
              <a:t>Sentinel</a:t>
            </a:r>
            <a:r>
              <a:rPr lang="it-IT" sz="1200" dirty="0">
                <a:latin typeface="Calibri" panose="020F0502020204030204" pitchFamily="34" charset="0"/>
                <a:ea typeface="Calibri" panose="020F0502020204030204" pitchFamily="34" charset="0"/>
                <a:cs typeface="Calibri" panose="020F0502020204030204" pitchFamily="34" charset="0"/>
              </a:rPr>
              <a:t> 2 </a:t>
            </a:r>
            <a:r>
              <a:rPr lang="it-IT" sz="1200" dirty="0" err="1">
                <a:latin typeface="Calibri" panose="020F0502020204030204" pitchFamily="34" charset="0"/>
                <a:ea typeface="Calibri" panose="020F0502020204030204" pitchFamily="34" charset="0"/>
                <a:cs typeface="Calibri" panose="020F0502020204030204" pitchFamily="34" charset="0"/>
              </a:rPr>
              <a:t>geolocation</a:t>
            </a:r>
            <a:r>
              <a:rPr lang="it-IT" sz="1200" dirty="0">
                <a:latin typeface="Calibri" panose="020F0502020204030204" pitchFamily="34" charset="0"/>
                <a:ea typeface="Calibri" panose="020F0502020204030204" pitchFamily="34" charset="0"/>
                <a:cs typeface="Calibri" panose="020F0502020204030204" pitchFamily="34" charset="0"/>
              </a:rPr>
              <a:t> </a:t>
            </a:r>
            <a:r>
              <a:rPr lang="it-IT" sz="1200" dirty="0" err="1">
                <a:latin typeface="Calibri" panose="020F0502020204030204" pitchFamily="34" charset="0"/>
                <a:ea typeface="Calibri" panose="020F0502020204030204" pitchFamily="34" charset="0"/>
                <a:cs typeface="Calibri" panose="020F0502020204030204" pitchFamily="34" charset="0"/>
              </a:rPr>
              <a:t>validation</a:t>
            </a:r>
            <a:endParaRPr lang="it-IT" sz="1200" dirty="0">
              <a:latin typeface="Calibri" panose="020F0502020204030204" pitchFamily="34" charset="0"/>
              <a:ea typeface="Calibri" panose="020F0502020204030204" pitchFamily="34" charset="0"/>
              <a:cs typeface="Calibri" panose="020F0502020204030204" pitchFamily="34" charset="0"/>
            </a:endParaRP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sym typeface="Calibri"/>
              </a:rPr>
              <a:t>AtmoSites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AERONET  data for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atmospheric</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parameters</a:t>
            </a:r>
            <a:endParaRPr lang="it-IT" sz="1200" dirty="0">
              <a:latin typeface="Calibri" panose="020F0502020204030204" pitchFamily="34" charset="0"/>
              <a:ea typeface="Calibri" panose="020F0502020204030204" pitchFamily="34" charset="0"/>
              <a:cs typeface="Calibri" panose="020F0502020204030204" pitchFamily="34" charset="0"/>
              <a:sym typeface="Calibri"/>
            </a:endParaRP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SolarSites</a:t>
            </a:r>
            <a:r>
              <a:rPr lang="it-IT" sz="1200" i="1"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HYPERNETS and INSIF sites. Direct comparison according category A for L2A solar irradiance validation</a:t>
            </a: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RefSites</a:t>
            </a:r>
            <a:r>
              <a:rPr lang="it-IT" sz="1200" i="1"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HYPERNETS and INSIF sites. Direct comparison according category A for L2A apparent reflectance validation</a:t>
            </a: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FluoSingleSites</a:t>
            </a:r>
            <a:r>
              <a:rPr lang="it-IT" sz="1200" b="1" i="1" dirty="0">
                <a:latin typeface="Calibri" panose="020F0502020204030204" pitchFamily="34" charset="0"/>
                <a:ea typeface="Calibri" panose="020F0502020204030204" pitchFamily="34" charset="0"/>
                <a:cs typeface="Calibri" panose="020F0502020204030204" pitchFamily="34" charset="0"/>
              </a:rPr>
              <a:t> and </a:t>
            </a:r>
            <a:r>
              <a:rPr lang="it-IT" sz="1200" b="1" i="1" dirty="0" err="1">
                <a:latin typeface="Calibri" panose="020F0502020204030204" pitchFamily="34" charset="0"/>
                <a:ea typeface="Calibri" panose="020F0502020204030204" pitchFamily="34" charset="0"/>
                <a:cs typeface="Calibri" panose="020F0502020204030204" pitchFamily="34" charset="0"/>
              </a:rPr>
              <a:t>FluoMultSites</a:t>
            </a:r>
            <a:r>
              <a:rPr lang="it-IT" sz="1200" i="1" dirty="0">
                <a:latin typeface="Calibri" panose="020F0502020204030204" pitchFamily="34" charset="0"/>
                <a:ea typeface="Calibri" panose="020F0502020204030204" pitchFamily="34" charset="0"/>
                <a:cs typeface="Calibri" panose="020F0502020204030204" pitchFamily="34" charset="0"/>
              </a:rPr>
              <a:t>:</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Validation</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type</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  for  L2A, L2B, and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type</a:t>
            </a:r>
            <a:r>
              <a:rPr lang="it-IT" sz="1200" dirty="0">
                <a:latin typeface="Calibri" panose="020F0502020204030204" pitchFamily="34" charset="0"/>
                <a:ea typeface="Calibri" panose="020F0502020204030204" pitchFamily="34" charset="0"/>
                <a:cs typeface="Calibri" panose="020F0502020204030204" pitchFamily="34" charset="0"/>
                <a:sym typeface="Calibri"/>
              </a:rPr>
              <a:t> B for L2C. INSIF network Single point and multiple points with/</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without</a:t>
            </a:r>
            <a:r>
              <a:rPr lang="it-IT" sz="1200" dirty="0">
                <a:latin typeface="Calibri" panose="020F0502020204030204" pitchFamily="34" charset="0"/>
                <a:ea typeface="Calibri" panose="020F0502020204030204" pitchFamily="34" charset="0"/>
                <a:cs typeface="Calibri" panose="020F0502020204030204" pitchFamily="34" charset="0"/>
                <a:sym typeface="Calibri"/>
              </a:rPr>
              <a:t> transfer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function</a:t>
            </a:r>
            <a:endParaRPr lang="it-IT" sz="1200" dirty="0">
              <a:latin typeface="Calibri" panose="020F0502020204030204" pitchFamily="34" charset="0"/>
              <a:ea typeface="Calibri" panose="020F0502020204030204" pitchFamily="34" charset="0"/>
              <a:cs typeface="Calibri" panose="020F0502020204030204" pitchFamily="34" charset="0"/>
              <a:sym typeface="Calibri"/>
            </a:endParaRP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FluoImageSites</a:t>
            </a:r>
            <a:r>
              <a:rPr lang="it-IT" sz="1200" b="1" i="1" dirty="0">
                <a:latin typeface="Calibri" panose="020F0502020204030204" pitchFamily="34" charset="0"/>
                <a:ea typeface="Calibri" panose="020F0502020204030204" pitchFamily="34" charset="0"/>
                <a:cs typeface="Calibri" panose="020F0502020204030204" pitchFamily="34" charset="0"/>
              </a:rPr>
              <a:t> and </a:t>
            </a:r>
            <a:r>
              <a:rPr lang="it-IT" sz="1200" b="1" i="1" dirty="0" err="1">
                <a:latin typeface="Calibri" panose="020F0502020204030204" pitchFamily="34" charset="0"/>
                <a:ea typeface="Calibri" panose="020F0502020204030204" pitchFamily="34" charset="0"/>
                <a:cs typeface="Calibri" panose="020F0502020204030204" pitchFamily="34" charset="0"/>
              </a:rPr>
              <a:t>FluoSatSites</a:t>
            </a:r>
            <a:r>
              <a:rPr lang="it-IT" sz="1200" i="1" dirty="0">
                <a:latin typeface="Calibri" panose="020F0502020204030204" pitchFamily="34" charset="0"/>
                <a:ea typeface="Calibri" panose="020F0502020204030204" pitchFamily="34" charset="0"/>
                <a:cs typeface="Calibri" panose="020F0502020204030204" pitchFamily="34" charset="0"/>
              </a:rPr>
              <a:t>: </a:t>
            </a:r>
            <a:r>
              <a:rPr lang="it-IT" sz="1200" i="1" dirty="0" err="1">
                <a:latin typeface="Calibri" panose="020F0502020204030204" pitchFamily="34" charset="0"/>
                <a:ea typeface="Calibri" panose="020F0502020204030204" pitchFamily="34" charset="0"/>
                <a:cs typeface="Calibri" panose="020F0502020204030204" pitchFamily="34" charset="0"/>
              </a:rPr>
              <a:t>Validation</a:t>
            </a:r>
            <a:r>
              <a:rPr lang="it-IT" sz="1200" i="1" dirty="0">
                <a:latin typeface="Calibri" panose="020F0502020204030204" pitchFamily="34" charset="0"/>
                <a:ea typeface="Calibri" panose="020F0502020204030204" pitchFamily="34" charset="0"/>
                <a:cs typeface="Calibri" panose="020F0502020204030204" pitchFamily="34" charset="0"/>
              </a:rPr>
              <a:t> A and C</a:t>
            </a:r>
          </a:p>
          <a:p>
            <a:pPr marL="171450" indent="-171450">
              <a:spcBef>
                <a:spcPts val="600"/>
              </a:spcBef>
              <a:buFont typeface="Arial" panose="020B0604020202020204" pitchFamily="34" charset="0"/>
              <a:buChar char="•"/>
            </a:pPr>
            <a:r>
              <a:rPr lang="it-IT" sz="1200" b="1" i="1" dirty="0" err="1">
                <a:latin typeface="Calibri" panose="020F0502020204030204" pitchFamily="34" charset="0"/>
                <a:ea typeface="Calibri" panose="020F0502020204030204" pitchFamily="34" charset="0"/>
                <a:cs typeface="Calibri" panose="020F0502020204030204" pitchFamily="34" charset="0"/>
              </a:rPr>
              <a:t>BioDirectSites</a:t>
            </a:r>
            <a:r>
              <a:rPr lang="it-IT" sz="1200" b="1" dirty="0">
                <a:latin typeface="Calibri" panose="020F0502020204030204" pitchFamily="34" charset="0"/>
                <a:ea typeface="Calibri" panose="020F0502020204030204" pitchFamily="34" charset="0"/>
                <a:cs typeface="Calibri" panose="020F0502020204030204" pitchFamily="34" charset="0"/>
              </a:rPr>
              <a:t>, </a:t>
            </a:r>
            <a:r>
              <a:rPr lang="it-IT" sz="1200" b="1" i="1" dirty="0" err="1">
                <a:latin typeface="Calibri" panose="020F0502020204030204" pitchFamily="34" charset="0"/>
                <a:ea typeface="Calibri" panose="020F0502020204030204" pitchFamily="34" charset="0"/>
                <a:cs typeface="Calibri" panose="020F0502020204030204" pitchFamily="34" charset="0"/>
              </a:rPr>
              <a:t>BioIndirectSites</a:t>
            </a:r>
            <a:r>
              <a:rPr lang="it-IT" sz="1200" b="1" i="1" dirty="0">
                <a:latin typeface="Calibri" panose="020F0502020204030204" pitchFamily="34" charset="0"/>
                <a:ea typeface="Calibri" panose="020F0502020204030204" pitchFamily="34" charset="0"/>
                <a:cs typeface="Calibri" panose="020F0502020204030204" pitchFamily="34" charset="0"/>
              </a:rPr>
              <a:t>, </a:t>
            </a:r>
            <a:r>
              <a:rPr lang="it-IT" sz="1200" b="1" i="1" dirty="0" err="1">
                <a:latin typeface="Calibri" panose="020F0502020204030204" pitchFamily="34" charset="0"/>
                <a:ea typeface="Calibri" panose="020F0502020204030204" pitchFamily="34" charset="0"/>
                <a:cs typeface="Calibri" panose="020F0502020204030204" pitchFamily="34" charset="0"/>
              </a:rPr>
              <a:t>BioImageSites</a:t>
            </a:r>
            <a:r>
              <a:rPr lang="it-IT" sz="1200" b="1" i="1" dirty="0">
                <a:latin typeface="Calibri" panose="020F0502020204030204" pitchFamily="34" charset="0"/>
                <a:ea typeface="Calibri" panose="020F0502020204030204" pitchFamily="34" charset="0"/>
                <a:cs typeface="Calibri" panose="020F0502020204030204" pitchFamily="34" charset="0"/>
              </a:rPr>
              <a:t> and </a:t>
            </a:r>
            <a:r>
              <a:rPr lang="it-IT" sz="1200" b="1" i="1" dirty="0" err="1">
                <a:latin typeface="Calibri" panose="020F0502020204030204" pitchFamily="34" charset="0"/>
                <a:ea typeface="Calibri" panose="020F0502020204030204" pitchFamily="34" charset="0"/>
                <a:cs typeface="Calibri" panose="020F0502020204030204" pitchFamily="34" charset="0"/>
              </a:rPr>
              <a:t>BioCampSites</a:t>
            </a:r>
            <a:r>
              <a:rPr lang="it-IT" sz="1200" i="1" dirty="0">
                <a:latin typeface="Calibri" panose="020F0502020204030204" pitchFamily="34" charset="0"/>
                <a:ea typeface="Calibri" panose="020F0502020204030204" pitchFamily="34" charset="0"/>
                <a:cs typeface="Calibri" panose="020F0502020204030204" pitchFamily="34" charset="0"/>
              </a:rPr>
              <a:t>: </a:t>
            </a:r>
            <a:r>
              <a:rPr lang="it-IT" sz="1200" dirty="0">
                <a:latin typeface="Calibri" panose="020F0502020204030204" pitchFamily="34" charset="0"/>
                <a:ea typeface="Calibri" panose="020F0502020204030204" pitchFamily="34" charset="0"/>
                <a:cs typeface="Calibri" panose="020F0502020204030204" pitchFamily="34" charset="0"/>
                <a:sym typeface="Calibri"/>
              </a:rPr>
              <a:t>for L2C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biophysical</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vegetation</a:t>
            </a:r>
            <a:r>
              <a:rPr lang="it-IT" sz="1200" dirty="0">
                <a:latin typeface="Calibri" panose="020F0502020204030204" pitchFamily="34" charset="0"/>
                <a:ea typeface="Calibri" panose="020F0502020204030204" pitchFamily="34" charset="0"/>
                <a:cs typeface="Calibri" panose="020F0502020204030204" pitchFamily="34" charset="0"/>
                <a:sym typeface="Calibri"/>
              </a:rPr>
              <a:t> products,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using</a:t>
            </a:r>
            <a:r>
              <a:rPr lang="it-IT" sz="1200" dirty="0">
                <a:latin typeface="Calibri" panose="020F0502020204030204" pitchFamily="34" charset="0"/>
                <a:ea typeface="Calibri" panose="020F0502020204030204" pitchFamily="34" charset="0"/>
                <a:cs typeface="Calibri" panose="020F0502020204030204" pitchFamily="34" charset="0"/>
                <a:sym typeface="Calibri"/>
              </a:rPr>
              <a:t> INSIF and GBOV networks and support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Category</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 B and C</a:t>
            </a:r>
          </a:p>
          <a:p>
            <a:pPr marL="171450" indent="-171450">
              <a:spcBef>
                <a:spcPts val="600"/>
              </a:spcBef>
              <a:buFont typeface="Arial" panose="020B0604020202020204" pitchFamily="34" charset="0"/>
              <a:buChar char="•"/>
            </a:pPr>
            <a:r>
              <a:rPr lang="en-US" sz="1200" b="1" i="1" dirty="0" err="1">
                <a:latin typeface="Calibri" panose="020F0502020204030204" pitchFamily="34" charset="0"/>
                <a:ea typeface="Calibri" panose="020F0502020204030204" pitchFamily="34" charset="0"/>
                <a:cs typeface="Calibri" panose="020F0502020204030204" pitchFamily="34" charset="0"/>
              </a:rPr>
              <a:t>LSTSites</a:t>
            </a:r>
            <a:r>
              <a:rPr lang="en-US" sz="1200" i="1"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used for L2A LST validation using type A</a:t>
            </a:r>
          </a:p>
          <a:p>
            <a:pPr marL="171450" indent="-171450">
              <a:spcBef>
                <a:spcPts val="600"/>
              </a:spcBef>
              <a:buFont typeface="Arial" panose="020B0604020202020204" pitchFamily="34" charset="0"/>
              <a:buChar char="•"/>
            </a:pPr>
            <a:r>
              <a:rPr lang="en-US" sz="1200" b="1" dirty="0" err="1">
                <a:latin typeface="Calibri" panose="020F0502020204030204" pitchFamily="34" charset="0"/>
                <a:ea typeface="Calibri" panose="020F0502020204030204" pitchFamily="34" charset="0"/>
                <a:cs typeface="Calibri" panose="020F0502020204030204" pitchFamily="34" charset="0"/>
              </a:rPr>
              <a:t>QASites</a:t>
            </a:r>
            <a:r>
              <a:rPr lang="en-US" sz="1200" dirty="0">
                <a:latin typeface="Calibri" panose="020F0502020204030204" pitchFamily="34" charset="0"/>
                <a:ea typeface="Calibri" panose="020F0502020204030204" pitchFamily="34" charset="0"/>
                <a:cs typeface="Calibri" panose="020F0502020204030204" pitchFamily="34" charset="0"/>
              </a:rPr>
              <a:t>: re sites used to perform a qualitative evaluation (Qualitative Assessments, QA) of different products</a:t>
            </a:r>
          </a:p>
          <a:p>
            <a:pPr marL="171450" indent="-171450">
              <a:spcBef>
                <a:spcPts val="600"/>
              </a:spcBef>
              <a:buFont typeface="Arial" panose="020B0604020202020204" pitchFamily="34" charset="0"/>
              <a:buChar char="•"/>
            </a:pPr>
            <a:r>
              <a:rPr lang="it-IT" sz="1200" b="1" dirty="0" err="1">
                <a:latin typeface="Calibri" panose="020F0502020204030204" pitchFamily="34" charset="0"/>
                <a:ea typeface="Calibri" panose="020F0502020204030204" pitchFamily="34" charset="0"/>
                <a:cs typeface="Calibri" panose="020F0502020204030204" pitchFamily="34" charset="0"/>
                <a:sym typeface="Calibri"/>
              </a:rPr>
              <a:t>SupportSites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Validation</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campaigns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Sites</a:t>
            </a:r>
            <a:r>
              <a:rPr lang="it-IT" sz="1200" dirty="0">
                <a:latin typeface="Calibri" panose="020F0502020204030204" pitchFamily="34" charset="0"/>
                <a:ea typeface="Calibri" panose="020F0502020204030204" pitchFamily="34" charset="0"/>
                <a:cs typeface="Calibri" panose="020F0502020204030204" pitchFamily="34" charset="0"/>
                <a:sym typeface="Calibri"/>
              </a:rPr>
              <a:t> after AO,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validation</a:t>
            </a:r>
            <a:r>
              <a:rPr lang="it-IT" sz="1200" dirty="0">
                <a:latin typeface="Calibri" panose="020F0502020204030204" pitchFamily="34" charset="0"/>
                <a:ea typeface="Calibri" panose="020F0502020204030204" pitchFamily="34" charset="0"/>
                <a:cs typeface="Calibri" panose="020F0502020204030204" pitchFamily="34" charset="0"/>
                <a:sym typeface="Calibri"/>
              </a:rPr>
              <a:t> of </a:t>
            </a:r>
            <a:r>
              <a:rPr lang="it-IT" sz="1200" dirty="0" err="1">
                <a:latin typeface="Calibri" panose="020F0502020204030204" pitchFamily="34" charset="0"/>
                <a:ea typeface="Calibri" panose="020F0502020204030204" pitchFamily="34" charset="0"/>
                <a:cs typeface="Calibri" panose="020F0502020204030204" pitchFamily="34" charset="0"/>
                <a:sym typeface="Calibri"/>
              </a:rPr>
              <a:t>different</a:t>
            </a:r>
            <a:r>
              <a:rPr lang="it-IT" sz="1200" dirty="0">
                <a:latin typeface="Calibri" panose="020F0502020204030204" pitchFamily="34" charset="0"/>
                <a:ea typeface="Calibri" panose="020F0502020204030204" pitchFamily="34" charset="0"/>
                <a:cs typeface="Calibri" panose="020F0502020204030204" pitchFamily="34" charset="0"/>
                <a:sym typeface="Calibri"/>
              </a:rPr>
              <a:t> products</a:t>
            </a:r>
          </a:p>
        </p:txBody>
      </p:sp>
      <p:sp>
        <p:nvSpPr>
          <p:cNvPr id="265" name="Google Shape;265;p11"/>
          <p:cNvSpPr txBox="1"/>
          <p:nvPr/>
        </p:nvSpPr>
        <p:spPr>
          <a:xfrm>
            <a:off x="9118949" y="2172621"/>
            <a:ext cx="3034990"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dirty="0">
                <a:solidFill>
                  <a:schemeClr val="dk1"/>
                </a:solidFill>
                <a:latin typeface="Calibri"/>
                <a:ea typeface="Calibri"/>
                <a:cs typeface="Calibri"/>
                <a:sym typeface="Calibri"/>
              </a:rPr>
              <a:t>Single spot: </a:t>
            </a:r>
            <a:r>
              <a:rPr lang="it-IT" sz="1200" dirty="0" err="1">
                <a:solidFill>
                  <a:schemeClr val="dk1"/>
                </a:solidFill>
                <a:latin typeface="Calibri"/>
                <a:ea typeface="Calibri"/>
                <a:cs typeface="Calibri"/>
                <a:sym typeface="Calibri"/>
              </a:rPr>
              <a:t>continuous</a:t>
            </a:r>
            <a:r>
              <a:rPr lang="it-IT" sz="1200" dirty="0">
                <a:solidFill>
                  <a:schemeClr val="dk1"/>
                </a:solidFill>
                <a:latin typeface="Calibri"/>
                <a:ea typeface="Calibri"/>
                <a:cs typeface="Calibri"/>
                <a:sym typeface="Calibri"/>
              </a:rPr>
              <a:t> field </a:t>
            </a:r>
            <a:r>
              <a:rPr lang="it-IT" sz="1200" dirty="0" err="1">
                <a:solidFill>
                  <a:schemeClr val="dk1"/>
                </a:solidFill>
                <a:latin typeface="Calibri"/>
                <a:ea typeface="Calibri"/>
                <a:cs typeface="Calibri"/>
                <a:sym typeface="Calibri"/>
              </a:rPr>
              <a:t>spectroscopy</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measurements</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reference</a:t>
            </a:r>
            <a:r>
              <a:rPr lang="it-IT" sz="1200" dirty="0">
                <a:solidFill>
                  <a:schemeClr val="dk1"/>
                </a:solidFill>
                <a:latin typeface="Calibri"/>
                <a:ea typeface="Calibri"/>
                <a:cs typeface="Calibri"/>
                <a:sym typeface="Calibri"/>
              </a:rPr>
              <a:t> networks)</a:t>
            </a:r>
            <a:endParaRPr dirty="0"/>
          </a:p>
          <a:p>
            <a:pPr marL="0" marR="0" lvl="0" indent="0" algn="l" rtl="0">
              <a:spcBef>
                <a:spcPts val="0"/>
              </a:spcBef>
              <a:spcAft>
                <a:spcPts val="0"/>
              </a:spcAft>
              <a:buNone/>
            </a:pPr>
            <a:r>
              <a:rPr lang="it-IT" sz="1200" b="1" dirty="0">
                <a:solidFill>
                  <a:schemeClr val="dk1"/>
                </a:solidFill>
                <a:latin typeface="Calibri"/>
                <a:ea typeface="Calibri"/>
                <a:cs typeface="Calibri"/>
                <a:sym typeface="Calibri"/>
              </a:rPr>
              <a:t>Multiple spot</a:t>
            </a:r>
            <a:r>
              <a:rPr lang="it-IT" sz="1200" dirty="0">
                <a:solidFill>
                  <a:schemeClr val="dk1"/>
                </a:solidFill>
                <a:latin typeface="Calibri"/>
                <a:ea typeface="Calibri"/>
                <a:cs typeface="Calibri"/>
                <a:sym typeface="Calibri"/>
              </a:rPr>
              <a:t> by field/</a:t>
            </a:r>
            <a:r>
              <a:rPr lang="it-IT" sz="1200" dirty="0" err="1">
                <a:solidFill>
                  <a:schemeClr val="dk1"/>
                </a:solidFill>
                <a:latin typeface="Calibri"/>
                <a:ea typeface="Calibri"/>
                <a:cs typeface="Calibri"/>
                <a:sym typeface="Calibri"/>
              </a:rPr>
              <a:t>ariborne</a:t>
            </a:r>
            <a:r>
              <a:rPr lang="it-IT" sz="1200" dirty="0">
                <a:solidFill>
                  <a:schemeClr val="dk1"/>
                </a:solidFill>
                <a:latin typeface="Calibri"/>
                <a:ea typeface="Calibri"/>
                <a:cs typeface="Calibri"/>
                <a:sym typeface="Calibri"/>
              </a:rPr>
              <a:t> </a:t>
            </a:r>
            <a:r>
              <a:rPr lang="it-IT" sz="1200" dirty="0" err="1">
                <a:solidFill>
                  <a:schemeClr val="dk1"/>
                </a:solidFill>
                <a:latin typeface="Calibri"/>
                <a:ea typeface="Calibri"/>
                <a:cs typeface="Calibri"/>
                <a:sym typeface="Calibri"/>
              </a:rPr>
              <a:t>spectroscopy</a:t>
            </a:r>
            <a:endParaRPr dirty="0"/>
          </a:p>
          <a:p>
            <a:pPr marL="0" marR="0" lvl="0" indent="0" algn="l" rtl="0">
              <a:spcBef>
                <a:spcPts val="0"/>
              </a:spcBef>
              <a:spcAft>
                <a:spcPts val="0"/>
              </a:spcAft>
              <a:buNone/>
            </a:pPr>
            <a:r>
              <a:rPr lang="it-IT" sz="1200" b="1" dirty="0">
                <a:solidFill>
                  <a:schemeClr val="dk1"/>
                </a:solidFill>
                <a:latin typeface="Calibri"/>
                <a:ea typeface="Calibri"/>
                <a:cs typeface="Calibri"/>
                <a:sym typeface="Calibri"/>
              </a:rPr>
              <a:t>Mapping </a:t>
            </a:r>
            <a:r>
              <a:rPr lang="it-IT" sz="1200" b="1" dirty="0" err="1">
                <a:solidFill>
                  <a:schemeClr val="dk1"/>
                </a:solidFill>
                <a:latin typeface="Calibri"/>
                <a:ea typeface="Calibri"/>
                <a:cs typeface="Calibri"/>
                <a:sym typeface="Calibri"/>
              </a:rPr>
              <a:t>measurements</a:t>
            </a:r>
            <a:r>
              <a:rPr lang="it-IT" sz="1200" dirty="0">
                <a:solidFill>
                  <a:schemeClr val="dk1"/>
                </a:solidFill>
                <a:latin typeface="Calibri"/>
                <a:ea typeface="Calibri"/>
                <a:cs typeface="Calibri"/>
                <a:sym typeface="Calibri"/>
              </a:rPr>
              <a:t> with imaging systems</a:t>
            </a:r>
          </a:p>
          <a:p>
            <a:pPr marL="0" marR="0" lvl="0" indent="0" algn="l" rtl="0">
              <a:spcBef>
                <a:spcPts val="0"/>
              </a:spcBef>
              <a:spcAft>
                <a:spcPts val="0"/>
              </a:spcAft>
              <a:buNone/>
            </a:pPr>
            <a:r>
              <a:rPr lang="it-IT" sz="1200" i="1" dirty="0" err="1">
                <a:solidFill>
                  <a:schemeClr val="dk1"/>
                </a:solidFill>
                <a:latin typeface="Calibri"/>
                <a:ea typeface="Calibri"/>
                <a:cs typeface="Calibri"/>
                <a:sym typeface="Calibri"/>
              </a:rPr>
              <a:t>Aggregation</a:t>
            </a:r>
            <a:r>
              <a:rPr lang="it-IT" sz="1200" i="1" dirty="0">
                <a:solidFill>
                  <a:schemeClr val="dk1"/>
                </a:solidFill>
                <a:latin typeface="Calibri"/>
                <a:ea typeface="Calibri"/>
                <a:cs typeface="Calibri"/>
                <a:sym typeface="Calibri"/>
              </a:rPr>
              <a:t> and </a:t>
            </a:r>
            <a:r>
              <a:rPr lang="it-IT" sz="1200" i="1" dirty="0" err="1">
                <a:solidFill>
                  <a:schemeClr val="dk1"/>
                </a:solidFill>
                <a:latin typeface="Calibri"/>
                <a:ea typeface="Calibri"/>
                <a:cs typeface="Calibri"/>
                <a:sym typeface="Calibri"/>
              </a:rPr>
              <a:t>definition</a:t>
            </a:r>
            <a:r>
              <a:rPr lang="it-IT" sz="1200" i="1" dirty="0">
                <a:solidFill>
                  <a:schemeClr val="dk1"/>
                </a:solidFill>
                <a:latin typeface="Calibri"/>
                <a:ea typeface="Calibri"/>
                <a:cs typeface="Calibri"/>
                <a:sym typeface="Calibri"/>
              </a:rPr>
              <a:t> of appropriate transfer </a:t>
            </a:r>
            <a:r>
              <a:rPr lang="it-IT" sz="1200" i="1" dirty="0" err="1">
                <a:solidFill>
                  <a:schemeClr val="dk1"/>
                </a:solidFill>
                <a:latin typeface="Calibri"/>
                <a:ea typeface="Calibri"/>
                <a:cs typeface="Calibri"/>
                <a:sym typeface="Calibri"/>
              </a:rPr>
              <a:t>functions</a:t>
            </a:r>
            <a:endParaRPr sz="1200" i="1" dirty="0">
              <a:solidFill>
                <a:schemeClr val="dk1"/>
              </a:solidFill>
              <a:latin typeface="Helvetica Neue"/>
              <a:ea typeface="Helvetica Neue"/>
              <a:cs typeface="Helvetica Neue"/>
              <a:sym typeface="Helvetica Neue"/>
            </a:endParaRPr>
          </a:p>
        </p:txBody>
      </p:sp>
      <p:sp>
        <p:nvSpPr>
          <p:cNvPr id="266" name="Google Shape;266;p11"/>
          <p:cNvSpPr txBox="1"/>
          <p:nvPr/>
        </p:nvSpPr>
        <p:spPr>
          <a:xfrm>
            <a:off x="9389806" y="826953"/>
            <a:ext cx="2764132"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dirty="0">
                <a:solidFill>
                  <a:schemeClr val="dk2"/>
                </a:solidFill>
                <a:latin typeface="Calibri"/>
                <a:ea typeface="Calibri"/>
                <a:cs typeface="Calibri"/>
                <a:sym typeface="Calibri"/>
              </a:rPr>
              <a:t>Sampling </a:t>
            </a:r>
            <a:r>
              <a:rPr lang="it-IT" sz="1800" b="1" dirty="0" err="1">
                <a:solidFill>
                  <a:schemeClr val="dk2"/>
                </a:solidFill>
                <a:latin typeface="Calibri"/>
                <a:ea typeface="Calibri"/>
                <a:cs typeface="Calibri"/>
                <a:sym typeface="Calibri"/>
              </a:rPr>
              <a:t>approach</a:t>
            </a:r>
            <a:r>
              <a:rPr lang="it-IT" sz="1800" b="1" dirty="0">
                <a:solidFill>
                  <a:schemeClr val="dk2"/>
                </a:solidFill>
                <a:latin typeface="Calibri"/>
                <a:ea typeface="Calibri"/>
                <a:cs typeface="Calibri"/>
                <a:sym typeface="Calibri"/>
              </a:rPr>
              <a:t> and </a:t>
            </a:r>
            <a:r>
              <a:rPr lang="it-IT" sz="1800" b="1" dirty="0" err="1">
                <a:solidFill>
                  <a:schemeClr val="dk2"/>
                </a:solidFill>
                <a:latin typeface="Calibri"/>
                <a:ea typeface="Calibri"/>
                <a:cs typeface="Calibri"/>
                <a:sym typeface="Calibri"/>
              </a:rPr>
              <a:t>upscaling</a:t>
            </a:r>
            <a:r>
              <a:rPr lang="it-IT" sz="1800" b="1" dirty="0">
                <a:solidFill>
                  <a:schemeClr val="dk2"/>
                </a:solidFill>
                <a:latin typeface="Calibri"/>
                <a:ea typeface="Calibri"/>
                <a:cs typeface="Calibri"/>
                <a:sym typeface="Calibri"/>
              </a:rPr>
              <a:t> strategy</a:t>
            </a:r>
            <a:endParaRPr sz="1800" dirty="0">
              <a:solidFill>
                <a:schemeClr val="dk2"/>
              </a:solidFill>
              <a:latin typeface="Helvetica Neue"/>
              <a:ea typeface="Helvetica Neue"/>
              <a:cs typeface="Helvetica Neue"/>
              <a:sym typeface="Helvetica Neue"/>
            </a:endParaRPr>
          </a:p>
        </p:txBody>
      </p:sp>
      <p:sp>
        <p:nvSpPr>
          <p:cNvPr id="267" name="Google Shape;267;p11"/>
          <p:cNvSpPr/>
          <p:nvPr/>
        </p:nvSpPr>
        <p:spPr>
          <a:xfrm>
            <a:off x="10519815" y="1483465"/>
            <a:ext cx="367646" cy="612742"/>
          </a:xfrm>
          <a:prstGeom prst="downArrow">
            <a:avLst>
              <a:gd name="adj1" fmla="val 50000"/>
              <a:gd name="adj2" fmla="val 50000"/>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68" name="Google Shape;268;p11"/>
          <p:cNvSpPr/>
          <p:nvPr/>
        </p:nvSpPr>
        <p:spPr>
          <a:xfrm>
            <a:off x="86230" y="3976"/>
            <a:ext cx="9721497"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it-IT" sz="2800" b="1" dirty="0" err="1">
                <a:solidFill>
                  <a:schemeClr val="bg1"/>
                </a:solidFill>
                <a:latin typeface="+mj-lt"/>
                <a:ea typeface="+mj-ea"/>
                <a:cs typeface="Arial" panose="020B0604020202020204" pitchFamily="34" charset="0"/>
                <a:sym typeface="Helvetica Neue"/>
              </a:rPr>
              <a:t>Main</a:t>
            </a:r>
            <a:r>
              <a:rPr lang="it-IT" sz="2800" b="1" dirty="0">
                <a:solidFill>
                  <a:schemeClr val="bg1"/>
                </a:solidFill>
                <a:latin typeface="+mj-lt"/>
                <a:ea typeface="+mj-ea"/>
                <a:cs typeface="Arial" panose="020B0604020202020204" pitchFamily="34" charset="0"/>
                <a:sym typeface="Helvetica Neue"/>
              </a:rPr>
              <a:t> </a:t>
            </a:r>
            <a:r>
              <a:rPr lang="it-IT" sz="2800" b="1" dirty="0" err="1">
                <a:solidFill>
                  <a:schemeClr val="bg1"/>
                </a:solidFill>
                <a:latin typeface="+mj-lt"/>
                <a:ea typeface="+mj-ea"/>
                <a:cs typeface="Arial" panose="020B0604020202020204" pitchFamily="34" charset="0"/>
                <a:sym typeface="Helvetica Neue"/>
              </a:rPr>
              <a:t>components</a:t>
            </a:r>
            <a:r>
              <a:rPr lang="it-IT" sz="2800" b="1" dirty="0">
                <a:solidFill>
                  <a:schemeClr val="bg1"/>
                </a:solidFill>
                <a:latin typeface="+mj-lt"/>
                <a:ea typeface="+mj-ea"/>
                <a:cs typeface="Arial" panose="020B0604020202020204" pitchFamily="34" charset="0"/>
                <a:sym typeface="Helvetica Neue"/>
              </a:rPr>
              <a:t> for </a:t>
            </a:r>
            <a:r>
              <a:rPr lang="it-IT" sz="2800" b="1" dirty="0" err="1">
                <a:solidFill>
                  <a:schemeClr val="bg1"/>
                </a:solidFill>
                <a:latin typeface="+mj-lt"/>
                <a:ea typeface="+mj-ea"/>
                <a:cs typeface="Arial" panose="020B0604020202020204" pitchFamily="34" charset="0"/>
                <a:sym typeface="Helvetica Neue"/>
              </a:rPr>
              <a:t>products</a:t>
            </a:r>
            <a:r>
              <a:rPr lang="it-IT" sz="2800" b="1" dirty="0">
                <a:solidFill>
                  <a:schemeClr val="bg1"/>
                </a:solidFill>
                <a:latin typeface="+mj-lt"/>
                <a:ea typeface="+mj-ea"/>
                <a:cs typeface="Arial" panose="020B0604020202020204" pitchFamily="34" charset="0"/>
                <a:sym typeface="Helvetica Neue"/>
              </a:rPr>
              <a:t> </a:t>
            </a:r>
            <a:r>
              <a:rPr lang="it-IT" sz="2800" b="1" dirty="0" err="1">
                <a:solidFill>
                  <a:schemeClr val="bg1"/>
                </a:solidFill>
                <a:latin typeface="+mj-lt"/>
                <a:ea typeface="+mj-ea"/>
                <a:cs typeface="Arial" panose="020B0604020202020204" pitchFamily="34" charset="0"/>
                <a:sym typeface="Helvetica Neue"/>
              </a:rPr>
              <a:t>validation</a:t>
            </a:r>
            <a:endParaRPr sz="2800" b="1" dirty="0">
              <a:solidFill>
                <a:schemeClr val="bg1"/>
              </a:solidFill>
              <a:latin typeface="+mj-lt"/>
              <a:ea typeface="+mj-ea"/>
              <a:cs typeface="Arial" panose="020B0604020202020204" pitchFamily="34" charset="0"/>
              <a:sym typeface="Helvetica Neue"/>
            </a:endParaRPr>
          </a:p>
        </p:txBody>
      </p:sp>
      <p:sp>
        <p:nvSpPr>
          <p:cNvPr id="807" name="Google Shape;807;p84"/>
          <p:cNvSpPr txBox="1"/>
          <p:nvPr/>
        </p:nvSpPr>
        <p:spPr>
          <a:xfrm>
            <a:off x="9505394" y="5261626"/>
            <a:ext cx="2764133" cy="1538842"/>
          </a:xfrm>
          <a:prstGeom prst="rect">
            <a:avLst/>
          </a:prstGeom>
          <a:noFill/>
          <a:ln>
            <a:noFill/>
          </a:ln>
        </p:spPr>
        <p:txBody>
          <a:bodyPr spcFirstLastPara="1" wrap="square" lIns="121900" tIns="121900" rIns="121900" bIns="121900" anchor="t" anchorCtr="0">
            <a:spAutoFit/>
          </a:bodyPr>
          <a:lstStyle/>
          <a:p>
            <a:r>
              <a:rPr lang="fr-FR" sz="1400" i="1" dirty="0">
                <a:solidFill>
                  <a:srgbClr val="222222"/>
                </a:solidFill>
              </a:rPr>
              <a:t>→ </a:t>
            </a:r>
            <a:r>
              <a:rPr lang="fr-FR" sz="1400" i="1" dirty="0">
                <a:solidFill>
                  <a:srgbClr val="222222"/>
                </a:solidFill>
                <a:latin typeface="Calibri"/>
                <a:ea typeface="Calibri"/>
                <a:cs typeface="Calibri"/>
                <a:sym typeface="Calibri"/>
              </a:rPr>
              <a:t>a kernel of 2x2 or 3x3 pixels </a:t>
            </a:r>
            <a:r>
              <a:rPr lang="fr-FR" sz="1400" i="1" dirty="0" err="1">
                <a:solidFill>
                  <a:srgbClr val="222222"/>
                </a:solidFill>
                <a:latin typeface="Calibri"/>
                <a:ea typeface="Calibri"/>
                <a:cs typeface="Calibri"/>
                <a:sym typeface="Calibri"/>
              </a:rPr>
              <a:t>should</a:t>
            </a:r>
            <a:r>
              <a:rPr lang="fr-FR" sz="1400" i="1" dirty="0">
                <a:solidFill>
                  <a:srgbClr val="222222"/>
                </a:solidFill>
                <a:latin typeface="Calibri"/>
                <a:ea typeface="Calibri"/>
                <a:cs typeface="Calibri"/>
                <a:sym typeface="Calibri"/>
              </a:rPr>
              <a:t> </a:t>
            </a:r>
            <a:r>
              <a:rPr lang="fr-FR" sz="1400" i="1" dirty="0" err="1">
                <a:solidFill>
                  <a:srgbClr val="222222"/>
                </a:solidFill>
                <a:latin typeface="Calibri"/>
                <a:ea typeface="Calibri"/>
                <a:cs typeface="Calibri"/>
                <a:sym typeface="Calibri"/>
              </a:rPr>
              <a:t>be</a:t>
            </a:r>
            <a:r>
              <a:rPr lang="fr-FR" sz="1400" i="1" dirty="0">
                <a:solidFill>
                  <a:srgbClr val="222222"/>
                </a:solidFill>
                <a:latin typeface="Calibri"/>
                <a:ea typeface="Calibri"/>
                <a:cs typeface="Calibri"/>
                <a:sym typeface="Calibri"/>
              </a:rPr>
              <a:t> </a:t>
            </a:r>
            <a:r>
              <a:rPr lang="fr-FR" sz="1400" i="1" dirty="0" err="1">
                <a:solidFill>
                  <a:srgbClr val="222222"/>
                </a:solidFill>
                <a:latin typeface="Calibri"/>
                <a:ea typeface="Calibri"/>
                <a:cs typeface="Calibri"/>
                <a:sym typeface="Calibri"/>
              </a:rPr>
              <a:t>considered</a:t>
            </a:r>
            <a:r>
              <a:rPr lang="fr-FR" sz="1400" i="1" dirty="0">
                <a:solidFill>
                  <a:srgbClr val="222222"/>
                </a:solidFill>
                <a:latin typeface="Calibri"/>
                <a:ea typeface="Calibri"/>
                <a:cs typeface="Calibri"/>
                <a:sym typeface="Calibri"/>
              </a:rPr>
              <a:t> in the match-up of L2 </a:t>
            </a:r>
            <a:r>
              <a:rPr lang="fr-FR" sz="1400" i="1" dirty="0" err="1">
                <a:solidFill>
                  <a:srgbClr val="222222"/>
                </a:solidFill>
                <a:latin typeface="Calibri"/>
                <a:ea typeface="Calibri"/>
                <a:cs typeface="Calibri"/>
                <a:sym typeface="Calibri"/>
              </a:rPr>
              <a:t>products</a:t>
            </a:r>
            <a:endParaRPr lang="fr-FR" sz="1400" i="1" dirty="0">
              <a:solidFill>
                <a:srgbClr val="222222"/>
              </a:solidFill>
              <a:latin typeface="Calibri"/>
              <a:ea typeface="Calibri"/>
              <a:cs typeface="Calibri"/>
              <a:sym typeface="Calibri"/>
            </a:endParaRPr>
          </a:p>
          <a:p>
            <a:r>
              <a:rPr lang="fr-FR" sz="1400" i="1" dirty="0">
                <a:solidFill>
                  <a:srgbClr val="222222"/>
                </a:solidFill>
              </a:rPr>
              <a:t>→  </a:t>
            </a:r>
            <a:r>
              <a:rPr lang="it-IT" sz="1400" i="1" dirty="0" err="1">
                <a:solidFill>
                  <a:srgbClr val="222222"/>
                </a:solidFill>
                <a:latin typeface="Calibri"/>
                <a:ea typeface="Calibri"/>
                <a:cs typeface="Calibri"/>
              </a:rPr>
              <a:t>need</a:t>
            </a:r>
            <a:r>
              <a:rPr lang="it-IT" sz="1400" i="1" dirty="0">
                <a:solidFill>
                  <a:srgbClr val="222222"/>
                </a:solidFill>
                <a:latin typeface="Calibri"/>
                <a:ea typeface="Calibri"/>
                <a:cs typeface="Calibri"/>
              </a:rPr>
              <a:t> to </a:t>
            </a:r>
            <a:r>
              <a:rPr lang="it-IT" sz="1400" i="1" dirty="0" err="1">
                <a:solidFill>
                  <a:srgbClr val="222222"/>
                </a:solidFill>
                <a:latin typeface="Calibri"/>
                <a:ea typeface="Calibri"/>
                <a:cs typeface="Calibri"/>
              </a:rPr>
              <a:t>consider</a:t>
            </a:r>
            <a:r>
              <a:rPr lang="it-IT" sz="1400" i="1" dirty="0">
                <a:solidFill>
                  <a:srgbClr val="222222"/>
                </a:solidFill>
                <a:latin typeface="Calibri"/>
                <a:ea typeface="Calibri"/>
                <a:cs typeface="Calibri"/>
              </a:rPr>
              <a:t> </a:t>
            </a:r>
            <a:r>
              <a:rPr lang="it-IT" sz="1400" i="1" dirty="0" err="1">
                <a:solidFill>
                  <a:srgbClr val="222222"/>
                </a:solidFill>
                <a:latin typeface="Calibri"/>
                <a:ea typeface="Calibri"/>
                <a:cs typeface="Calibri"/>
              </a:rPr>
              <a:t>both</a:t>
            </a:r>
            <a:r>
              <a:rPr lang="it-IT" sz="1400" i="1" dirty="0">
                <a:solidFill>
                  <a:srgbClr val="222222"/>
                </a:solidFill>
                <a:latin typeface="Calibri"/>
                <a:ea typeface="Calibri"/>
                <a:cs typeface="Calibri"/>
              </a:rPr>
              <a:t> </a:t>
            </a:r>
            <a:r>
              <a:rPr lang="it-IT" sz="1400" i="1" dirty="0" err="1">
                <a:solidFill>
                  <a:srgbClr val="222222"/>
                </a:solidFill>
                <a:latin typeface="Calibri"/>
                <a:ea typeface="Calibri"/>
                <a:cs typeface="Calibri"/>
              </a:rPr>
              <a:t>spatial</a:t>
            </a:r>
            <a:r>
              <a:rPr lang="it-IT" sz="1400" i="1" dirty="0">
                <a:solidFill>
                  <a:srgbClr val="222222"/>
                </a:solidFill>
                <a:latin typeface="Calibri"/>
                <a:ea typeface="Calibri"/>
                <a:cs typeface="Calibri"/>
              </a:rPr>
              <a:t> and </a:t>
            </a:r>
            <a:r>
              <a:rPr lang="it-IT" sz="1400" i="1" dirty="0" err="1">
                <a:solidFill>
                  <a:srgbClr val="222222"/>
                </a:solidFill>
                <a:latin typeface="Calibri"/>
                <a:ea typeface="Calibri"/>
                <a:cs typeface="Calibri"/>
              </a:rPr>
              <a:t>temporal</a:t>
            </a:r>
            <a:r>
              <a:rPr lang="it-IT" sz="1400" i="1" dirty="0">
                <a:solidFill>
                  <a:srgbClr val="222222"/>
                </a:solidFill>
                <a:latin typeface="Calibri"/>
                <a:ea typeface="Calibri"/>
                <a:cs typeface="Calibri"/>
              </a:rPr>
              <a:t> domain</a:t>
            </a:r>
          </a:p>
          <a:p>
            <a:endParaRPr sz="1400" dirty="0">
              <a:solidFill>
                <a:srgbClr val="222222"/>
              </a:solidFill>
              <a:latin typeface="Calibri"/>
              <a:ea typeface="Calibri"/>
              <a:cs typeface="Calibri"/>
              <a:sym typeface="Calibri"/>
            </a:endParaRPr>
          </a:p>
        </p:txBody>
      </p:sp>
      <p:pic>
        <p:nvPicPr>
          <p:cNvPr id="3" name="Picture 4">
            <a:extLst>
              <a:ext uri="{FF2B5EF4-FFF2-40B4-BE49-F238E27FC236}">
                <a16:creationId xmlns:a16="http://schemas.microsoft.com/office/drawing/2014/main" id="{19471A62-02E7-F536-FEFC-456535D8AF59}"/>
              </a:ext>
            </a:extLst>
          </p:cNvPr>
          <p:cNvPicPr>
            <a:picLocks noChangeAspect="1"/>
          </p:cNvPicPr>
          <p:nvPr/>
        </p:nvPicPr>
        <p:blipFill>
          <a:blip r:embed="rId4"/>
          <a:stretch>
            <a:fillRect/>
          </a:stretch>
        </p:blipFill>
        <p:spPr>
          <a:xfrm>
            <a:off x="9591736" y="3803589"/>
            <a:ext cx="2205217" cy="1538843"/>
          </a:xfrm>
          <a:prstGeom prst="rect">
            <a:avLst/>
          </a:prstGeom>
        </p:spPr>
      </p:pic>
      <p:sp>
        <p:nvSpPr>
          <p:cNvPr id="263" name="Google Shape;263;p11"/>
          <p:cNvSpPr/>
          <p:nvPr/>
        </p:nvSpPr>
        <p:spPr>
          <a:xfrm>
            <a:off x="5879345" y="3407369"/>
            <a:ext cx="352643" cy="454238"/>
          </a:xfrm>
          <a:prstGeom prst="downArrow">
            <a:avLst>
              <a:gd name="adj1" fmla="val 50000"/>
              <a:gd name="adj2" fmla="val 50000"/>
            </a:avLst>
          </a:prstGeom>
          <a:solidFill>
            <a:schemeClr val="accent1"/>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096"/>
            <a:ext cx="10515600" cy="664797"/>
          </a:xfrm>
        </p:spPr>
        <p:txBody>
          <a:bodyPr/>
          <a:lstStyle/>
          <a:p>
            <a:r>
              <a:rPr lang="en-CA" sz="2800" b="1" dirty="0">
                <a:solidFill>
                  <a:schemeClr val="bg1"/>
                </a:solidFill>
                <a:cs typeface="Arial" panose="020B0604020202020204" pitchFamily="34" charset="0"/>
              </a:rPr>
              <a:t>Project Phases and validation activities</a:t>
            </a:r>
          </a:p>
        </p:txBody>
      </p:sp>
      <p:sp>
        <p:nvSpPr>
          <p:cNvPr id="6" name="Rectangle 5"/>
          <p:cNvSpPr/>
          <p:nvPr/>
        </p:nvSpPr>
        <p:spPr>
          <a:xfrm>
            <a:off x="705079" y="4668100"/>
            <a:ext cx="11259238" cy="1477328"/>
          </a:xfrm>
          <a:prstGeom prst="rect">
            <a:avLst/>
          </a:prstGeom>
        </p:spPr>
        <p:txBody>
          <a:bodyPr wrap="square">
            <a:spAutoFit/>
          </a:bodyPr>
          <a:lstStyle/>
          <a:p>
            <a:pPr marL="285750" indent="-285750" algn="just">
              <a:buFont typeface="Arial" panose="020B0604020202020204" pitchFamily="34" charset="0"/>
              <a:buChar char="•"/>
            </a:pPr>
            <a:r>
              <a:rPr lang="en-CA" i="1" dirty="0"/>
              <a:t>During pre-launch, DISC develops QC/QI/QA and Cal/Val tools, integrate them in the Collaborative Platform (CP), and test them to be ready before Launch; </a:t>
            </a:r>
          </a:p>
          <a:p>
            <a:pPr marL="285750" indent="-285750" algn="just">
              <a:buFont typeface="Arial" panose="020B0604020202020204" pitchFamily="34" charset="0"/>
              <a:buChar char="•"/>
            </a:pPr>
            <a:r>
              <a:rPr lang="en-CA" i="1" dirty="0"/>
              <a:t>During Commissioning, DISC will s</a:t>
            </a:r>
            <a:r>
              <a:rPr lang="en-GB" i="1" dirty="0" err="1"/>
              <a:t>upport</a:t>
            </a:r>
            <a:r>
              <a:rPr lang="en-GB" i="1" dirty="0"/>
              <a:t> calibration activities; feedback to L1B and L1C; early validation at L2 level. Support/input to IOCR;</a:t>
            </a:r>
            <a:endParaRPr lang="en-CA" i="1" dirty="0"/>
          </a:p>
          <a:p>
            <a:pPr marL="285750" indent="-285750" algn="just">
              <a:buFont typeface="Arial" panose="020B0604020202020204" pitchFamily="34" charset="0"/>
              <a:buChar char="•"/>
            </a:pPr>
            <a:r>
              <a:rPr lang="en-CA" i="1" dirty="0"/>
              <a:t>In E2,  a complete validation is expected, </a:t>
            </a:r>
            <a:r>
              <a:rPr lang="en-US" i="1" dirty="0"/>
              <a:t>with different modalities depending on the different products.</a:t>
            </a:r>
            <a:endParaRPr lang="en-CA" i="1" dirty="0"/>
          </a:p>
        </p:txBody>
      </p:sp>
      <p:grpSp>
        <p:nvGrpSpPr>
          <p:cNvPr id="11" name="Gruppo 10">
            <a:extLst>
              <a:ext uri="{FF2B5EF4-FFF2-40B4-BE49-F238E27FC236}">
                <a16:creationId xmlns:a16="http://schemas.microsoft.com/office/drawing/2014/main" id="{7A2C3D85-58B1-9FC3-8C67-679AAE7DFCDA}"/>
              </a:ext>
            </a:extLst>
          </p:cNvPr>
          <p:cNvGrpSpPr/>
          <p:nvPr/>
        </p:nvGrpSpPr>
        <p:grpSpPr>
          <a:xfrm>
            <a:off x="3228975" y="709378"/>
            <a:ext cx="5734050" cy="3819525"/>
            <a:chOff x="3228975" y="709378"/>
            <a:chExt cx="5734050" cy="3819525"/>
          </a:xfrm>
        </p:grpSpPr>
        <p:pic>
          <p:nvPicPr>
            <p:cNvPr id="4098" name="Picture 2">
              <a:extLst>
                <a:ext uri="{FF2B5EF4-FFF2-40B4-BE49-F238E27FC236}">
                  <a16:creationId xmlns:a16="http://schemas.microsoft.com/office/drawing/2014/main" id="{153ACA6D-F519-E5C6-EF4C-E6D9722DB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709378"/>
              <a:ext cx="5734050" cy="381952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FDD92269-403D-798C-DDC9-484AADB94E97}"/>
                </a:ext>
              </a:extLst>
            </p:cNvPr>
            <p:cNvSpPr/>
            <p:nvPr/>
          </p:nvSpPr>
          <p:spPr>
            <a:xfrm>
              <a:off x="8481377" y="1006609"/>
              <a:ext cx="219895" cy="1690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dirty="0"/>
                <a:t>.</a:t>
              </a:r>
            </a:p>
          </p:txBody>
        </p:sp>
        <p:sp>
          <p:nvSpPr>
            <p:cNvPr id="5" name="CasellaDiTesto 4">
              <a:extLst>
                <a:ext uri="{FF2B5EF4-FFF2-40B4-BE49-F238E27FC236}">
                  <a16:creationId xmlns:a16="http://schemas.microsoft.com/office/drawing/2014/main" id="{A2180EF7-7FE5-17C3-30C9-3FA3571D55F1}"/>
                </a:ext>
              </a:extLst>
            </p:cNvPr>
            <p:cNvSpPr txBox="1"/>
            <p:nvPr/>
          </p:nvSpPr>
          <p:spPr>
            <a:xfrm>
              <a:off x="3501814" y="1557554"/>
              <a:ext cx="1435946" cy="861774"/>
            </a:xfrm>
            <a:prstGeom prst="rect">
              <a:avLst/>
            </a:prstGeom>
            <a:solidFill>
              <a:schemeClr val="bg1"/>
            </a:solidFill>
          </p:spPr>
          <p:txBody>
            <a:bodyPr wrap="square" rtlCol="0">
              <a:spAutoFit/>
            </a:bodyPr>
            <a:lstStyle/>
            <a:p>
              <a:r>
                <a:rPr lang="it-IT" sz="1000" b="1" dirty="0">
                  <a:latin typeface="Aptos Narrow" panose="020B0004020202020204" pitchFamily="34" charset="0"/>
                </a:rPr>
                <a:t>- </a:t>
              </a:r>
              <a:r>
                <a:rPr lang="it-IT" sz="1000" b="1" dirty="0" err="1">
                  <a:latin typeface="Aptos Narrow" panose="020B0004020202020204" pitchFamily="34" charset="0"/>
                </a:rPr>
                <a:t>Prepare</a:t>
              </a:r>
              <a:r>
                <a:rPr lang="it-IT" sz="1000" b="1" dirty="0">
                  <a:latin typeface="Aptos Narrow" panose="020B0004020202020204" pitchFamily="34" charset="0"/>
                </a:rPr>
                <a:t> and </a:t>
              </a:r>
              <a:r>
                <a:rPr lang="it-IT" sz="1000" b="1" dirty="0" err="1">
                  <a:latin typeface="Aptos Narrow" panose="020B0004020202020204" pitchFamily="34" charset="0"/>
                </a:rPr>
                <a:t>improve</a:t>
              </a:r>
              <a:r>
                <a:rPr lang="it-IT" sz="1000" b="1" dirty="0">
                  <a:latin typeface="Aptos Narrow" panose="020B0004020202020204" pitchFamily="34" charset="0"/>
                </a:rPr>
                <a:t> </a:t>
              </a:r>
              <a:r>
                <a:rPr lang="it-IT" sz="1000" b="1" dirty="0" err="1">
                  <a:latin typeface="Aptos Narrow" panose="020B0004020202020204" pitchFamily="34" charset="0"/>
                </a:rPr>
                <a:t>algorithms</a:t>
              </a:r>
              <a:r>
                <a:rPr lang="it-IT" sz="1000" b="1" dirty="0">
                  <a:latin typeface="Aptos Narrow" panose="020B0004020202020204" pitchFamily="34" charset="0"/>
                </a:rPr>
                <a:t> and models;</a:t>
              </a:r>
            </a:p>
            <a:p>
              <a:pPr marL="171450" indent="-171450">
                <a:buFontTx/>
                <a:buChar char="-"/>
              </a:pPr>
              <a:endParaRPr lang="it-IT" sz="1000" b="1" dirty="0">
                <a:latin typeface="Aptos Narrow" panose="020B0004020202020204" pitchFamily="34" charset="0"/>
              </a:endParaRPr>
            </a:p>
            <a:p>
              <a:r>
                <a:rPr lang="it-IT" sz="1000" b="1" dirty="0">
                  <a:latin typeface="Aptos Narrow" panose="020B0004020202020204" pitchFamily="34" charset="0"/>
                </a:rPr>
                <a:t>- </a:t>
              </a:r>
              <a:r>
                <a:rPr lang="it-IT" sz="1000" b="1" dirty="0" err="1">
                  <a:latin typeface="Aptos Narrow" panose="020B0004020202020204" pitchFamily="34" charset="0"/>
                </a:rPr>
                <a:t>Establish</a:t>
              </a:r>
              <a:r>
                <a:rPr lang="it-IT" sz="1000" b="1" dirty="0">
                  <a:latin typeface="Aptos Narrow" panose="020B0004020202020204" pitchFamily="34" charset="0"/>
                </a:rPr>
                <a:t> post-</a:t>
              </a:r>
              <a:r>
                <a:rPr lang="it-IT" sz="1000" b="1" dirty="0" err="1">
                  <a:latin typeface="Aptos Narrow" panose="020B0004020202020204" pitchFamily="34" charset="0"/>
                </a:rPr>
                <a:t>launch</a:t>
              </a:r>
              <a:r>
                <a:rPr lang="it-IT" sz="1000" b="1" dirty="0">
                  <a:latin typeface="Aptos Narrow" panose="020B0004020202020204" pitchFamily="34" charset="0"/>
                </a:rPr>
                <a:t> </a:t>
              </a:r>
              <a:r>
                <a:rPr lang="it-IT" sz="1000" b="1" dirty="0" err="1">
                  <a:latin typeface="Aptos Narrow" panose="020B0004020202020204" pitchFamily="34" charset="0"/>
                </a:rPr>
                <a:t>cal</a:t>
              </a:r>
              <a:r>
                <a:rPr lang="it-IT" sz="1000" b="1" dirty="0">
                  <a:latin typeface="Aptos Narrow" panose="020B0004020202020204" pitchFamily="34" charset="0"/>
                </a:rPr>
                <a:t>/val </a:t>
              </a:r>
              <a:r>
                <a:rPr lang="it-IT" sz="1000" b="1" dirty="0" err="1">
                  <a:latin typeface="Aptos Narrow" panose="020B0004020202020204" pitchFamily="34" charset="0"/>
                </a:rPr>
                <a:t>infrastructure</a:t>
              </a:r>
              <a:endParaRPr lang="it-IT" sz="1000" b="1" dirty="0">
                <a:latin typeface="Aptos Narrow" panose="020B0004020202020204" pitchFamily="34" charset="0"/>
              </a:endParaRPr>
            </a:p>
          </p:txBody>
        </p:sp>
        <p:sp>
          <p:nvSpPr>
            <p:cNvPr id="7" name="CasellaDiTesto 6">
              <a:extLst>
                <a:ext uri="{FF2B5EF4-FFF2-40B4-BE49-F238E27FC236}">
                  <a16:creationId xmlns:a16="http://schemas.microsoft.com/office/drawing/2014/main" id="{B8179BFB-B210-4262-98D2-0450FF594309}"/>
                </a:ext>
              </a:extLst>
            </p:cNvPr>
            <p:cNvSpPr txBox="1"/>
            <p:nvPr/>
          </p:nvSpPr>
          <p:spPr>
            <a:xfrm>
              <a:off x="5378027" y="1564327"/>
              <a:ext cx="1435946" cy="553998"/>
            </a:xfrm>
            <a:prstGeom prst="rect">
              <a:avLst/>
            </a:prstGeom>
            <a:solidFill>
              <a:schemeClr val="bg1"/>
            </a:solidFill>
          </p:spPr>
          <p:txBody>
            <a:bodyPr wrap="square" rtlCol="0">
              <a:spAutoFit/>
            </a:bodyPr>
            <a:lstStyle/>
            <a:p>
              <a:r>
                <a:rPr lang="it-IT" sz="1000" b="1" dirty="0">
                  <a:latin typeface="Aptos Narrow" panose="020B0004020202020204" pitchFamily="34" charset="0"/>
                </a:rPr>
                <a:t>- Preliminary </a:t>
              </a:r>
              <a:r>
                <a:rPr lang="it-IT" sz="1000" b="1" dirty="0" err="1">
                  <a:latin typeface="Aptos Narrow" panose="020B0004020202020204" pitchFamily="34" charset="0"/>
                </a:rPr>
                <a:t>assessment</a:t>
              </a:r>
              <a:r>
                <a:rPr lang="it-IT" sz="1000" b="1" dirty="0">
                  <a:latin typeface="Aptos Narrow" panose="020B0004020202020204" pitchFamily="34" charset="0"/>
                </a:rPr>
                <a:t> of L1 and </a:t>
              </a:r>
              <a:r>
                <a:rPr lang="it-IT" sz="1000" b="1" dirty="0" err="1">
                  <a:latin typeface="Aptos Narrow" panose="020B0004020202020204" pitchFamily="34" charset="0"/>
                </a:rPr>
                <a:t>selected</a:t>
              </a:r>
              <a:r>
                <a:rPr lang="it-IT" sz="1000" b="1" dirty="0">
                  <a:latin typeface="Aptos Narrow" panose="020B0004020202020204" pitchFamily="34" charset="0"/>
                </a:rPr>
                <a:t> L2 Products</a:t>
              </a:r>
            </a:p>
          </p:txBody>
        </p:sp>
        <p:sp>
          <p:nvSpPr>
            <p:cNvPr id="8" name="CasellaDiTesto 7">
              <a:extLst>
                <a:ext uri="{FF2B5EF4-FFF2-40B4-BE49-F238E27FC236}">
                  <a16:creationId xmlns:a16="http://schemas.microsoft.com/office/drawing/2014/main" id="{BD5DE7D2-8681-F54D-BC87-5D4E38413338}"/>
                </a:ext>
              </a:extLst>
            </p:cNvPr>
            <p:cNvSpPr txBox="1"/>
            <p:nvPr/>
          </p:nvSpPr>
          <p:spPr>
            <a:xfrm>
              <a:off x="7317845" y="1581255"/>
              <a:ext cx="1376653" cy="707886"/>
            </a:xfrm>
            <a:prstGeom prst="rect">
              <a:avLst/>
            </a:prstGeom>
            <a:solidFill>
              <a:schemeClr val="bg1"/>
            </a:solidFill>
          </p:spPr>
          <p:txBody>
            <a:bodyPr wrap="square" rtlCol="0">
              <a:spAutoFit/>
            </a:bodyPr>
            <a:lstStyle/>
            <a:p>
              <a:r>
                <a:rPr lang="it-IT" sz="1000" b="1" dirty="0">
                  <a:latin typeface="Aptos Narrow" panose="020B0004020202020204" pitchFamily="34" charset="0"/>
                </a:rPr>
                <a:t>- Complete </a:t>
              </a:r>
              <a:r>
                <a:rPr lang="it-IT" sz="1000" b="1" dirty="0" err="1">
                  <a:latin typeface="Aptos Narrow" panose="020B0004020202020204" pitchFamily="34" charset="0"/>
                </a:rPr>
                <a:t>validation</a:t>
              </a:r>
              <a:r>
                <a:rPr lang="it-IT" sz="1000" b="1" dirty="0">
                  <a:latin typeface="Aptos Narrow" panose="020B0004020202020204" pitchFamily="34" charset="0"/>
                </a:rPr>
                <a:t> of </a:t>
              </a:r>
              <a:r>
                <a:rPr lang="it-IT" sz="1000" b="1" dirty="0" err="1">
                  <a:latin typeface="Aptos Narrow" panose="020B0004020202020204" pitchFamily="34" charset="0"/>
                </a:rPr>
                <a:t>all</a:t>
              </a:r>
              <a:r>
                <a:rPr lang="it-IT" sz="1000" b="1" dirty="0">
                  <a:latin typeface="Aptos Narrow" panose="020B0004020202020204" pitchFamily="34" charset="0"/>
                </a:rPr>
                <a:t> products;</a:t>
              </a:r>
            </a:p>
            <a:p>
              <a:r>
                <a:rPr lang="it-IT" sz="1000" b="1" dirty="0">
                  <a:latin typeface="Aptos Narrow" panose="020B0004020202020204" pitchFamily="34" charset="0"/>
                </a:rPr>
                <a:t>-  Long-</a:t>
              </a:r>
              <a:r>
                <a:rPr lang="it-IT" sz="1000" b="1" dirty="0" err="1">
                  <a:latin typeface="Aptos Narrow" panose="020B0004020202020204" pitchFamily="34" charset="0"/>
                </a:rPr>
                <a:t>term</a:t>
              </a:r>
              <a:r>
                <a:rPr lang="it-IT" sz="1000" b="1" dirty="0">
                  <a:latin typeface="Aptos Narrow" panose="020B0004020202020204" pitchFamily="34" charset="0"/>
                </a:rPr>
                <a:t> monitoring</a:t>
              </a:r>
            </a:p>
          </p:txBody>
        </p:sp>
        <p:sp>
          <p:nvSpPr>
            <p:cNvPr id="9" name="Rettangolo 8">
              <a:extLst>
                <a:ext uri="{FF2B5EF4-FFF2-40B4-BE49-F238E27FC236}">
                  <a16:creationId xmlns:a16="http://schemas.microsoft.com/office/drawing/2014/main" id="{1D5BE0FA-02D6-9E5D-99DE-C9F7E4E9D683}"/>
                </a:ext>
              </a:extLst>
            </p:cNvPr>
            <p:cNvSpPr/>
            <p:nvPr/>
          </p:nvSpPr>
          <p:spPr>
            <a:xfrm>
              <a:off x="6400784" y="3745648"/>
              <a:ext cx="54186" cy="135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F3BD344F-6695-6062-0D57-17D2374A9266}"/>
                </a:ext>
              </a:extLst>
            </p:cNvPr>
            <p:cNvSpPr/>
            <p:nvPr/>
          </p:nvSpPr>
          <p:spPr>
            <a:xfrm>
              <a:off x="8335626" y="3514880"/>
              <a:ext cx="375936" cy="159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000" i="1" dirty="0">
                  <a:solidFill>
                    <a:schemeClr val="tx1"/>
                  </a:solidFill>
                </a:rPr>
                <a:t>CP</a:t>
              </a:r>
            </a:p>
          </p:txBody>
        </p:sp>
      </p:grpSp>
    </p:spTree>
    <p:extLst>
      <p:ext uri="{BB962C8B-B14F-4D97-AF65-F5344CB8AC3E}">
        <p14:creationId xmlns:p14="http://schemas.microsoft.com/office/powerpoint/2010/main" val="2579866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FE1CF7D-C90C-448C-2B64-6C0D9466B2F7}"/>
              </a:ext>
            </a:extLst>
          </p:cNvPr>
          <p:cNvSpPr txBox="1"/>
          <p:nvPr/>
        </p:nvSpPr>
        <p:spPr>
          <a:xfrm>
            <a:off x="85585" y="13679"/>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Validation Approaches for L1C and L2 in E1 and E2</a:t>
            </a:r>
            <a:endParaRPr lang="it-IT" sz="2800" b="1" dirty="0">
              <a:solidFill>
                <a:schemeClr val="bg1"/>
              </a:solidFill>
              <a:latin typeface="+mj-lt"/>
              <a:ea typeface="+mj-ea"/>
              <a:cs typeface="Arial" panose="020B0604020202020204" pitchFamily="34" charset="0"/>
            </a:endParaRPr>
          </a:p>
        </p:txBody>
      </p:sp>
      <p:sp>
        <p:nvSpPr>
          <p:cNvPr id="8" name="Title 1">
            <a:extLst>
              <a:ext uri="{FF2B5EF4-FFF2-40B4-BE49-F238E27FC236}">
                <a16:creationId xmlns:a16="http://schemas.microsoft.com/office/drawing/2014/main" id="{0C70C258-748D-D3D9-7B1D-B7E1A54ADAB1}"/>
              </a:ext>
            </a:extLst>
          </p:cNvPr>
          <p:cNvSpPr txBox="1">
            <a:spLocks/>
          </p:cNvSpPr>
          <p:nvPr/>
        </p:nvSpPr>
        <p:spPr>
          <a:xfrm>
            <a:off x="838200" y="2103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73B328E7-1DCD-8DFB-4BE0-1933D69C3E49}"/>
              </a:ext>
            </a:extLst>
          </p:cNvPr>
          <p:cNvSpPr txBox="1">
            <a:spLocks/>
          </p:cNvSpPr>
          <p:nvPr/>
        </p:nvSpPr>
        <p:spPr>
          <a:xfrm>
            <a:off x="921327" y="32123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dirty="0"/>
          </a:p>
        </p:txBody>
      </p:sp>
      <p:sp>
        <p:nvSpPr>
          <p:cNvPr id="10" name="Title 1">
            <a:extLst>
              <a:ext uri="{FF2B5EF4-FFF2-40B4-BE49-F238E27FC236}">
                <a16:creationId xmlns:a16="http://schemas.microsoft.com/office/drawing/2014/main" id="{3C8F3770-7065-ADE4-2305-B97006360B07}"/>
              </a:ext>
            </a:extLst>
          </p:cNvPr>
          <p:cNvSpPr txBox="1">
            <a:spLocks/>
          </p:cNvSpPr>
          <p:nvPr/>
        </p:nvSpPr>
        <p:spPr>
          <a:xfrm>
            <a:off x="921327" y="454635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dirty="0"/>
          </a:p>
        </p:txBody>
      </p:sp>
      <p:sp>
        <p:nvSpPr>
          <p:cNvPr id="14" name="CasellaDiTesto 13">
            <a:extLst>
              <a:ext uri="{FF2B5EF4-FFF2-40B4-BE49-F238E27FC236}">
                <a16:creationId xmlns:a16="http://schemas.microsoft.com/office/drawing/2014/main" id="{B93C5049-1C66-2343-38BF-1537000CA476}"/>
              </a:ext>
            </a:extLst>
          </p:cNvPr>
          <p:cNvSpPr txBox="1"/>
          <p:nvPr/>
        </p:nvSpPr>
        <p:spPr>
          <a:xfrm>
            <a:off x="329609" y="2495456"/>
            <a:ext cx="11770242" cy="2976008"/>
          </a:xfrm>
          <a:prstGeom prst="rect">
            <a:avLst/>
          </a:prstGeom>
          <a:noFill/>
        </p:spPr>
        <p:txBody>
          <a:bodyPr wrap="square">
            <a:spAutoFit/>
          </a:bodyPr>
          <a:lstStyle/>
          <a:p>
            <a:pPr marL="742950" indent="-742950">
              <a:lnSpc>
                <a:spcPct val="150000"/>
              </a:lnSpc>
              <a:buFont typeface="+mj-lt"/>
              <a:buAutoNum type="arabicPeriod"/>
            </a:pPr>
            <a:r>
              <a:rPr lang="en-CA" sz="3200" dirty="0">
                <a:latin typeface="+mj-lt"/>
              </a:rPr>
              <a:t>Systematic Quality Control (QC) tests and Quality Indicators (QI);</a:t>
            </a:r>
          </a:p>
          <a:p>
            <a:pPr marL="742950" indent="-742950">
              <a:lnSpc>
                <a:spcPct val="150000"/>
              </a:lnSpc>
              <a:buFont typeface="+mj-lt"/>
              <a:buAutoNum type="arabicPeriod"/>
            </a:pPr>
            <a:r>
              <a:rPr lang="en-CA" sz="3200" dirty="0">
                <a:latin typeface="+mj-lt"/>
              </a:rPr>
              <a:t>Ad-hoc Quality Assessment (QA);</a:t>
            </a:r>
          </a:p>
          <a:p>
            <a:pPr marL="742950" indent="-742950">
              <a:lnSpc>
                <a:spcPct val="150000"/>
              </a:lnSpc>
              <a:buFont typeface="+mj-lt"/>
              <a:buAutoNum type="arabicPeriod"/>
            </a:pPr>
            <a:r>
              <a:rPr lang="en-US" sz="3200" dirty="0">
                <a:latin typeface="+mj-lt"/>
              </a:rPr>
              <a:t>Validation by </a:t>
            </a:r>
            <a:r>
              <a:rPr lang="en-US" sz="3200" dirty="0" err="1">
                <a:latin typeface="+mj-lt"/>
              </a:rPr>
              <a:t>cal</a:t>
            </a:r>
            <a:r>
              <a:rPr lang="en-US" sz="3200" dirty="0">
                <a:latin typeface="+mj-lt"/>
              </a:rPr>
              <a:t>/</a:t>
            </a:r>
            <a:r>
              <a:rPr lang="en-US" sz="3200" dirty="0" err="1">
                <a:latin typeface="+mj-lt"/>
              </a:rPr>
              <a:t>val</a:t>
            </a:r>
            <a:r>
              <a:rPr lang="en-US" sz="3200" dirty="0">
                <a:latin typeface="+mj-lt"/>
              </a:rPr>
              <a:t> tools (</a:t>
            </a:r>
            <a:r>
              <a:rPr lang="en-US" sz="3200" dirty="0"/>
              <a:t>using reference networks and campaigns data)</a:t>
            </a:r>
            <a:endParaRPr lang="it-IT" sz="3200" dirty="0">
              <a:latin typeface="+mj-lt"/>
            </a:endParaRPr>
          </a:p>
        </p:txBody>
      </p:sp>
      <p:sp>
        <p:nvSpPr>
          <p:cNvPr id="3" name="CasellaDiTesto 2">
            <a:extLst>
              <a:ext uri="{FF2B5EF4-FFF2-40B4-BE49-F238E27FC236}">
                <a16:creationId xmlns:a16="http://schemas.microsoft.com/office/drawing/2014/main" id="{E7BB54F2-DC58-AADE-4D14-9C18A74ECA4C}"/>
              </a:ext>
            </a:extLst>
          </p:cNvPr>
          <p:cNvSpPr txBox="1"/>
          <p:nvPr/>
        </p:nvSpPr>
        <p:spPr>
          <a:xfrm>
            <a:off x="1020726" y="994518"/>
            <a:ext cx="9983961" cy="954107"/>
          </a:xfrm>
          <a:prstGeom prst="rect">
            <a:avLst/>
          </a:prstGeom>
          <a:noFill/>
        </p:spPr>
        <p:txBody>
          <a:bodyPr wrap="square">
            <a:spAutoFit/>
          </a:bodyPr>
          <a:lstStyle/>
          <a:p>
            <a:pPr algn="ctr"/>
            <a:r>
              <a:rPr lang="en-US" sz="2800" i="1" dirty="0">
                <a:latin typeface="Calibri" panose="020F0502020204030204" pitchFamily="34" charset="0"/>
                <a:ea typeface="Calibri" panose="020F0502020204030204" pitchFamily="34" charset="0"/>
                <a:cs typeface="Times New Roman" panose="02020603050405020304" pitchFamily="18" charset="0"/>
              </a:rPr>
              <a:t>The FLEX products will be evaluated using different approaches and by employing various types of data and reference networks</a:t>
            </a:r>
            <a:endParaRPr lang="it-IT" sz="28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5204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67C48-4931-1463-C4CE-D44E381B57FD}"/>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E747A9C1-1EC0-BD4A-B2DA-BC70AF670FCB}"/>
              </a:ext>
            </a:extLst>
          </p:cNvPr>
          <p:cNvSpPr txBox="1"/>
          <p:nvPr/>
        </p:nvSpPr>
        <p:spPr>
          <a:xfrm>
            <a:off x="76901" y="0"/>
            <a:ext cx="10515600" cy="523220"/>
          </a:xfrm>
          <a:prstGeom prst="rect">
            <a:avLst/>
          </a:prstGeom>
          <a:noFill/>
        </p:spPr>
        <p:txBody>
          <a:bodyPr wrap="square">
            <a:spAutoFit/>
          </a:bodyPr>
          <a:lstStyle/>
          <a:p>
            <a:r>
              <a:rPr lang="en-GB" sz="2800" b="1" dirty="0">
                <a:solidFill>
                  <a:schemeClr val="bg1"/>
                </a:solidFill>
                <a:latin typeface="+mj-lt"/>
                <a:ea typeface="+mj-ea"/>
                <a:cs typeface="Arial" panose="020B0604020202020204" pitchFamily="34" charset="0"/>
              </a:rPr>
              <a:t>Systematic Quality Control Test (QC)</a:t>
            </a:r>
            <a:endParaRPr lang="it-IT" sz="2800" b="1" dirty="0">
              <a:solidFill>
                <a:schemeClr val="bg1"/>
              </a:solidFill>
              <a:highlight>
                <a:srgbClr val="FFFF00"/>
              </a:highlight>
              <a:latin typeface="+mj-lt"/>
              <a:ea typeface="+mj-ea"/>
              <a:cs typeface="Arial" panose="020B0604020202020204" pitchFamily="34" charset="0"/>
            </a:endParaRPr>
          </a:p>
        </p:txBody>
      </p:sp>
      <p:graphicFrame>
        <p:nvGraphicFramePr>
          <p:cNvPr id="1881" name="Google Shape;1881;p167"/>
          <p:cNvGraphicFramePr/>
          <p:nvPr>
            <p:extLst>
              <p:ext uri="{D42A27DB-BD31-4B8C-83A1-F6EECF244321}">
                <p14:modId xmlns:p14="http://schemas.microsoft.com/office/powerpoint/2010/main" val="232181283"/>
              </p:ext>
            </p:extLst>
          </p:nvPr>
        </p:nvGraphicFramePr>
        <p:xfrm>
          <a:off x="168183" y="699373"/>
          <a:ext cx="9262332" cy="5949716"/>
        </p:xfrm>
        <a:graphic>
          <a:graphicData uri="http://schemas.openxmlformats.org/drawingml/2006/table">
            <a:tbl>
              <a:tblPr>
                <a:noFill/>
              </a:tblPr>
              <a:tblGrid>
                <a:gridCol w="1691533">
                  <a:extLst>
                    <a:ext uri="{9D8B030D-6E8A-4147-A177-3AD203B41FA5}">
                      <a16:colId xmlns:a16="http://schemas.microsoft.com/office/drawing/2014/main" val="20000"/>
                    </a:ext>
                  </a:extLst>
                </a:gridCol>
                <a:gridCol w="1894933">
                  <a:extLst>
                    <a:ext uri="{9D8B030D-6E8A-4147-A177-3AD203B41FA5}">
                      <a16:colId xmlns:a16="http://schemas.microsoft.com/office/drawing/2014/main" val="20001"/>
                    </a:ext>
                  </a:extLst>
                </a:gridCol>
                <a:gridCol w="4468933">
                  <a:extLst>
                    <a:ext uri="{9D8B030D-6E8A-4147-A177-3AD203B41FA5}">
                      <a16:colId xmlns:a16="http://schemas.microsoft.com/office/drawing/2014/main" val="20002"/>
                    </a:ext>
                  </a:extLst>
                </a:gridCol>
                <a:gridCol w="1206933">
                  <a:extLst>
                    <a:ext uri="{9D8B030D-6E8A-4147-A177-3AD203B41FA5}">
                      <a16:colId xmlns:a16="http://schemas.microsoft.com/office/drawing/2014/main" val="20003"/>
                    </a:ext>
                  </a:extLst>
                </a:gridCol>
              </a:tblGrid>
              <a:tr h="144207">
                <a:tc>
                  <a:txBody>
                    <a:bodyPr/>
                    <a:lstStyle/>
                    <a:p>
                      <a:pPr marL="0" marR="0" lvl="0" indent="0" algn="ctr" rtl="0">
                        <a:spcBef>
                          <a:spcPts val="0"/>
                        </a:spcBef>
                        <a:spcAft>
                          <a:spcPts val="0"/>
                        </a:spcAft>
                        <a:buClr>
                          <a:srgbClr val="000000"/>
                        </a:buClr>
                        <a:buSzPts val="700"/>
                        <a:buFont typeface="Verdana"/>
                        <a:buNone/>
                      </a:pPr>
                      <a:r>
                        <a:rPr lang="en-GB" sz="900" b="1" i="0" u="none" strike="noStrike" cap="none">
                          <a:solidFill>
                            <a:srgbClr val="000000"/>
                          </a:solidFill>
                          <a:latin typeface="Verdana"/>
                          <a:ea typeface="Verdana"/>
                          <a:cs typeface="Verdana"/>
                          <a:sym typeface="Verdana"/>
                        </a:rPr>
                        <a:t>Test No</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000000"/>
                        </a:buClr>
                        <a:buSzPts val="700"/>
                        <a:buFont typeface="Verdana"/>
                        <a:buNone/>
                      </a:pPr>
                      <a:r>
                        <a:rPr lang="en-GB" sz="900" b="1" i="0" u="none" strike="noStrike" cap="none">
                          <a:solidFill>
                            <a:srgbClr val="000000"/>
                          </a:solidFill>
                          <a:latin typeface="Verdana"/>
                          <a:ea typeface="Verdana"/>
                          <a:cs typeface="Verdana"/>
                          <a:sym typeface="Verdana"/>
                        </a:rPr>
                        <a:t>Test ID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000000"/>
                        </a:buClr>
                        <a:buSzPts val="700"/>
                        <a:buFont typeface="Verdana"/>
                        <a:buNone/>
                      </a:pPr>
                      <a:r>
                        <a:rPr lang="en-GB" sz="900" b="1" i="0" u="none" strike="noStrike" cap="none">
                          <a:solidFill>
                            <a:srgbClr val="000000"/>
                          </a:solidFill>
                          <a:latin typeface="Verdana"/>
                          <a:ea typeface="Verdana"/>
                          <a:cs typeface="Verdana"/>
                          <a:sym typeface="Verdana"/>
                        </a:rPr>
                        <a:t>Purpose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000000"/>
                        </a:buClr>
                        <a:buSzPts val="700"/>
                        <a:buFont typeface="Arial"/>
                        <a:buNone/>
                      </a:pPr>
                      <a:r>
                        <a:rPr lang="en-GB" sz="900" b="1" i="0" u="none" strike="noStrike" cap="none">
                          <a:solidFill>
                            <a:srgbClr val="000000"/>
                          </a:solidFill>
                          <a:latin typeface="Arial"/>
                          <a:ea typeface="Arial"/>
                          <a:cs typeface="Arial"/>
                          <a:sym typeface="Arial"/>
                        </a:rPr>
                        <a:t>Product</a:t>
                      </a:r>
                      <a:r>
                        <a:rPr lang="en-GB" sz="900" b="0" i="0" u="none" strike="noStrike" cap="none">
                          <a:solidFill>
                            <a:srgbClr val="000000"/>
                          </a:solidFill>
                          <a:latin typeface="Arial"/>
                          <a:ea typeface="Arial"/>
                          <a:cs typeface="Arial"/>
                          <a:sym typeface="Arial"/>
                        </a:rPr>
                        <a:t> </a:t>
                      </a:r>
                      <a:endParaRPr sz="900" b="1" i="0" u="none" strike="noStrike" cap="none">
                        <a:solidFill>
                          <a:srgbClr val="000000"/>
                        </a:solidFill>
                        <a:latin typeface="Arial"/>
                        <a:ea typeface="Arial"/>
                        <a:cs typeface="Arial"/>
                        <a:sym typeface="Arial"/>
                      </a:endParaRPr>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86447">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L1RAC_CA_DARKNP</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Reference dark signal measurements (“[k]_DARK_FRAME”) for each spectral bank and each detector (LR, HR1, HR2).</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L1RAC (L1 Calibration Prod)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2</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L1B_IA_QualityFlags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Check L1B quality flags to see if the percentages of Bad/Dead/Saturated are above thresholds.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3</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L1B_CA_TempVAU</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the temperature of the Video Acquisition Unit (VAU) over time to ensure it remains within acceptable range.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4</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L1B_CA_TempCCD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the temperature of the Charge-Coupled Device (CCD) over time to ensure it remains within acceptable range.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5</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dirty="0">
                          <a:solidFill>
                            <a:srgbClr val="000000"/>
                          </a:solidFill>
                          <a:latin typeface="Verdana"/>
                          <a:ea typeface="Verdana"/>
                          <a:cs typeface="Verdana"/>
                          <a:sym typeface="Verdana"/>
                        </a:rPr>
                        <a:t>L1B_CA_TempFPA</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the temperature of the Focal Plane Array (FPA) over time to ensure it remains within acceptable range.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6</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L1C_CA_Floris_ToaRad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dirty="0">
                          <a:solidFill>
                            <a:srgbClr val="000000"/>
                          </a:solidFill>
                          <a:latin typeface="Verdana"/>
                          <a:ea typeface="Verdana"/>
                          <a:cs typeface="Verdana"/>
                          <a:sym typeface="Verdana"/>
                        </a:rPr>
                        <a:t>Monitor min, max, mean values of the FLORIS TOA radiances over several regions of interest (ROI) and over time to ensure they are within acceptable ranges.</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extLst>
                  <a:ext uri="{0D108BD9-81ED-4DB2-BD59-A6C34878D82A}">
                    <a16:rowId xmlns:a16="http://schemas.microsoft.com/office/drawing/2014/main" val="10006"/>
                  </a:ext>
                </a:extLst>
              </a:tr>
              <a:tr h="413300">
                <a:tc>
                  <a:txBody>
                    <a:bodyPr/>
                    <a:lstStyle/>
                    <a:p>
                      <a:pPr marL="0" marR="0" lvl="0" indent="0" algn="ctr" rtl="0">
                        <a:spcBef>
                          <a:spcPts val="0"/>
                        </a:spcBef>
                        <a:spcAft>
                          <a:spcPts val="0"/>
                        </a:spcAft>
                        <a:buClr>
                          <a:srgbClr val="000000"/>
                        </a:buClr>
                        <a:buSzPts val="700"/>
                        <a:buFont typeface="Verdana"/>
                        <a:buNone/>
                      </a:pPr>
                      <a:r>
                        <a:rPr lang="en-GB" sz="900" b="0" i="0" u="none" strike="noStrike" cap="none" dirty="0">
                          <a:solidFill>
                            <a:srgbClr val="000000"/>
                          </a:solidFill>
                          <a:latin typeface="Verdana"/>
                          <a:ea typeface="Verdana"/>
                          <a:cs typeface="Verdana"/>
                          <a:sym typeface="Verdana"/>
                        </a:rPr>
                        <a:t>7</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dirty="0">
                          <a:solidFill>
                            <a:srgbClr val="000000"/>
                          </a:solidFill>
                          <a:latin typeface="Verdana"/>
                          <a:ea typeface="Verdana"/>
                          <a:cs typeface="Verdana"/>
                          <a:sym typeface="Verdana"/>
                        </a:rPr>
                        <a:t>L1C_CA_FLORISvOLCI_ToaRad</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over time the min, max, and mean difference values per orbit for those channels of FLORIS that overlap with OLCI and make sure they are within acceptable thresholds.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L1C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E9F8"/>
                    </a:solidFill>
                  </a:tcPr>
                </a:tc>
                <a:extLst>
                  <a:ext uri="{0D108BD9-81ED-4DB2-BD59-A6C34878D82A}">
                    <a16:rowId xmlns:a16="http://schemas.microsoft.com/office/drawing/2014/main" val="10007"/>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8</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L2A_CA_LST</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dirty="0">
                          <a:solidFill>
                            <a:srgbClr val="000000"/>
                          </a:solidFill>
                          <a:latin typeface="Verdana"/>
                          <a:ea typeface="Verdana"/>
                          <a:cs typeface="Verdana"/>
                          <a:sym typeface="Verdana"/>
                        </a:rPr>
                        <a:t>Monitor Land Surface Temperature (LST) values against region dependent thresholds over time to detect anomalies.</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extLst>
                  <a:ext uri="{0D108BD9-81ED-4DB2-BD59-A6C34878D82A}">
                    <a16:rowId xmlns:a16="http://schemas.microsoft.com/office/drawing/2014/main" val="10008"/>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9</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L2A_IA_FAR</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For each L2A product check FLORIS Apparent Reflectance (FAR) values against channel dependent thresholds to detect anomalies.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L2A</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extLst>
                  <a:ext uri="{0D108BD9-81ED-4DB2-BD59-A6C34878D82A}">
                    <a16:rowId xmlns:a16="http://schemas.microsoft.com/office/drawing/2014/main" val="10009"/>
                  </a:ext>
                </a:extLst>
              </a:tr>
              <a:tr h="413300">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10</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L2A_CA_FAR</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min, max, mean values of the FLORIS Apparent Reflectance over several regions of interest (ROI) and over time to ensure they are within acceptable ranges.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L2A</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E2D5"/>
                    </a:solidFill>
                  </a:tcPr>
                </a:tc>
                <a:extLst>
                  <a:ext uri="{0D108BD9-81ED-4DB2-BD59-A6C34878D82A}">
                    <a16:rowId xmlns:a16="http://schemas.microsoft.com/office/drawing/2014/main" val="10010"/>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11</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L2B_CA_SIFR</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ratio of SIF peak values (Rad and Far-Red) against scene dependent thresholds to detect anomalies.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extLst>
                  <a:ext uri="{0D108BD9-81ED-4DB2-BD59-A6C34878D82A}">
                    <a16:rowId xmlns:a16="http://schemas.microsoft.com/office/drawing/2014/main" val="10011"/>
                  </a:ext>
                </a:extLst>
              </a:tr>
              <a:tr h="413300">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12</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L2B_CA_TISIF</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min, max, mean values of the FLORIS Total Integrated SIF (TISIF) over several regions of interest (ROI) and over time to ensure they are within acceptable ranges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extLst>
                  <a:ext uri="{0D108BD9-81ED-4DB2-BD59-A6C34878D82A}">
                    <a16:rowId xmlns:a16="http://schemas.microsoft.com/office/drawing/2014/main" val="10012"/>
                  </a:ext>
                </a:extLst>
              </a:tr>
              <a:tr h="413300">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13</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L2B_CA_SIFO2</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min, max, mean values of the FLORIS Value of the Solar Induced Fluorescence in the O2B bands (SIFO2) over several regions of interest (ROI) and over time to ensure they are within acceptable ranges.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L2B</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1F0C8"/>
                    </a:solidFill>
                  </a:tcPr>
                </a:tc>
                <a:extLst>
                  <a:ext uri="{0D108BD9-81ED-4DB2-BD59-A6C34878D82A}">
                    <a16:rowId xmlns:a16="http://schemas.microsoft.com/office/drawing/2014/main" val="10013"/>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14</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L2C_CA_LAI</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mean monthly LAI over time and check against thresholds to make sure they are within acceptable limits.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extLst>
                  <a:ext uri="{0D108BD9-81ED-4DB2-BD59-A6C34878D82A}">
                    <a16:rowId xmlns:a16="http://schemas.microsoft.com/office/drawing/2014/main" val="10014"/>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15</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L2C_CA_LCC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Monitor mean monthly LCC over time and check against thresholds to make sure they are within acceptable limits.</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extLst>
                  <a:ext uri="{0D108BD9-81ED-4DB2-BD59-A6C34878D82A}">
                    <a16:rowId xmlns:a16="http://schemas.microsoft.com/office/drawing/2014/main" val="10015"/>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16</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L2C_CA_fAPAR</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Report occurence of out of range [0,1], report when fraction of missing (fill) values is large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extLst>
                  <a:ext uri="{0D108BD9-81ED-4DB2-BD59-A6C34878D82A}">
                    <a16:rowId xmlns:a16="http://schemas.microsoft.com/office/drawing/2014/main" val="10016"/>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17</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L2C_CA_RED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Report out of range [0,0.7*APARchl], report when fraction of missing (fill) values for cloud-free pixels is large. Flag uncertainty above thresholdchl</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extLst>
                  <a:ext uri="{0D108BD9-81ED-4DB2-BD59-A6C34878D82A}">
                    <a16:rowId xmlns:a16="http://schemas.microsoft.com/office/drawing/2014/main" val="10017"/>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18</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L2C_CA_ETR</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Report out of range [0,0.4*APARchl], report when fraction of missing (fill) values for cloud-free pixels is large. Flag uncertainty above threshold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a:solidFill>
                            <a:srgbClr val="000000"/>
                          </a:solidFill>
                          <a:latin typeface="Arial"/>
                          <a:ea typeface="Arial"/>
                          <a:cs typeface="Arial"/>
                          <a:sym typeface="Arial"/>
                        </a:rPr>
                        <a:t>L2C</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CEEF"/>
                    </a:solidFill>
                  </a:tcPr>
                </a:tc>
                <a:extLst>
                  <a:ext uri="{0D108BD9-81ED-4DB2-BD59-A6C34878D82A}">
                    <a16:rowId xmlns:a16="http://schemas.microsoft.com/office/drawing/2014/main" val="10018"/>
                  </a:ext>
                </a:extLst>
              </a:tr>
              <a:tr h="276133">
                <a:tc>
                  <a:txBody>
                    <a:bodyPr/>
                    <a:lstStyle/>
                    <a:p>
                      <a:pPr marL="0" marR="0" lvl="0" indent="0" algn="ctr"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19</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Verdana"/>
                        <a:buNone/>
                      </a:pPr>
                      <a:r>
                        <a:rPr lang="en-GB" sz="900" b="0" i="0" u="none" strike="noStrike" cap="none">
                          <a:solidFill>
                            <a:srgbClr val="000000"/>
                          </a:solidFill>
                          <a:latin typeface="Verdana"/>
                          <a:ea typeface="Verdana"/>
                          <a:cs typeface="Verdana"/>
                          <a:sym typeface="Verdana"/>
                        </a:rPr>
                        <a:t>L2C_CA_FQE</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600"/>
                        <a:buFont typeface="Verdana"/>
                        <a:buNone/>
                      </a:pPr>
                      <a:r>
                        <a:rPr lang="en-GB" sz="800" b="0" i="1" u="none" strike="noStrike" cap="none">
                          <a:solidFill>
                            <a:srgbClr val="000000"/>
                          </a:solidFill>
                          <a:latin typeface="Verdana"/>
                          <a:ea typeface="Verdana"/>
                          <a:cs typeface="Verdana"/>
                          <a:sym typeface="Verdana"/>
                        </a:rPr>
                        <a:t>Report values out of range [0,0.05], for pixels for wich acceptable L2B fluorescence was obtained</a:t>
                      </a:r>
                      <a:endParaRPr sz="150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2CEEF"/>
                    </a:solidFill>
                  </a:tcPr>
                </a:tc>
                <a:tc>
                  <a:txBody>
                    <a:bodyPr/>
                    <a:lstStyle/>
                    <a:p>
                      <a:pPr marL="0" marR="0" lvl="0" indent="0" algn="l" rtl="0">
                        <a:spcBef>
                          <a:spcPts val="0"/>
                        </a:spcBef>
                        <a:spcAft>
                          <a:spcPts val="0"/>
                        </a:spcAft>
                        <a:buClr>
                          <a:srgbClr val="000000"/>
                        </a:buClr>
                        <a:buSzPts val="700"/>
                        <a:buFont typeface="Arial"/>
                        <a:buNone/>
                      </a:pPr>
                      <a:r>
                        <a:rPr lang="en-GB" sz="900" b="0" i="0" u="none" strike="noStrike" cap="none" dirty="0">
                          <a:solidFill>
                            <a:srgbClr val="000000"/>
                          </a:solidFill>
                          <a:latin typeface="Arial"/>
                          <a:ea typeface="Arial"/>
                          <a:cs typeface="Arial"/>
                          <a:sym typeface="Arial"/>
                        </a:rPr>
                        <a:t>L2C</a:t>
                      </a:r>
                      <a:endParaRPr sz="1500" dirty="0"/>
                    </a:p>
                  </a:txBody>
                  <a:tcPr marL="1967" marR="1967" marT="1967"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2CEEF"/>
                    </a:solidFill>
                  </a:tcPr>
                </a:tc>
                <a:extLst>
                  <a:ext uri="{0D108BD9-81ED-4DB2-BD59-A6C34878D82A}">
                    <a16:rowId xmlns:a16="http://schemas.microsoft.com/office/drawing/2014/main" val="10019"/>
                  </a:ext>
                </a:extLst>
              </a:tr>
            </a:tbl>
          </a:graphicData>
        </a:graphic>
      </p:graphicFrame>
      <p:sp>
        <p:nvSpPr>
          <p:cNvPr id="1883" name="Google Shape;1883;p167"/>
          <p:cNvSpPr txBox="1">
            <a:spLocks/>
          </p:cNvSpPr>
          <p:nvPr/>
        </p:nvSpPr>
        <p:spPr>
          <a:xfrm>
            <a:off x="9330813" y="699373"/>
            <a:ext cx="2879702" cy="5899200"/>
          </a:xfrm>
          <a:prstGeom prst="rect">
            <a:avLst/>
          </a:prstGeom>
          <a:noFill/>
          <a:ln>
            <a:noFill/>
          </a:ln>
        </p:spPr>
        <p:txBody>
          <a:bodyPr spcFirstLastPara="1" wrap="square" lIns="91433" tIns="45700" rIns="91433"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7061" indent="-237061" algn="just">
              <a:buSzPts val="1200"/>
            </a:pPr>
            <a:r>
              <a:rPr lang="en-US" sz="1467" b="1" dirty="0"/>
              <a:t>T</a:t>
            </a:r>
            <a:r>
              <a:rPr lang="en-US" sz="1600" b="1" dirty="0"/>
              <a:t>he QC tests are systematic and are run automatically at image level, </a:t>
            </a:r>
            <a:r>
              <a:rPr lang="en-US" sz="1600" dirty="0"/>
              <a:t>with green/orange/red lights indicating failure (red) or warnings (orange). </a:t>
            </a:r>
            <a:r>
              <a:rPr lang="en-US" sz="1600" b="1" dirty="0"/>
              <a:t>QC tests </a:t>
            </a:r>
            <a:r>
              <a:rPr lang="en-US" sz="1600" dirty="0"/>
              <a:t>provide support in anomaly management;</a:t>
            </a:r>
            <a:endParaRPr lang="en-US" sz="1467" dirty="0"/>
          </a:p>
          <a:p>
            <a:pPr marL="237061" indent="-237061" algn="just">
              <a:spcBef>
                <a:spcPts val="1067"/>
              </a:spcBef>
              <a:buSzPts val="1200"/>
            </a:pPr>
            <a:r>
              <a:rPr lang="en-US" sz="1600" b="1" dirty="0"/>
              <a:t>QC tests are described in the </a:t>
            </a:r>
            <a:r>
              <a:rPr lang="en-US" sz="1600" dirty="0"/>
              <a:t>"Quality Control Monitoring Baseline Document (</a:t>
            </a:r>
            <a:r>
              <a:rPr lang="en-US" sz="1600" b="1" dirty="0"/>
              <a:t>MBD</a:t>
            </a:r>
            <a:r>
              <a:rPr lang="en-US" sz="1600" dirty="0"/>
              <a:t>)” </a:t>
            </a:r>
            <a:endParaRPr lang="en-US" sz="1467" dirty="0"/>
          </a:p>
          <a:p>
            <a:pPr marL="0" indent="0" algn="just">
              <a:spcBef>
                <a:spcPts val="1067"/>
              </a:spcBef>
              <a:spcAft>
                <a:spcPts val="1600"/>
              </a:spcAft>
              <a:buSzPts val="1200"/>
              <a:buNone/>
            </a:pPr>
            <a:r>
              <a:rPr lang="en-US" sz="1600" dirty="0"/>
              <a:t> </a:t>
            </a:r>
            <a:endParaRPr lang="en-US" sz="1467" dirty="0"/>
          </a:p>
        </p:txBody>
      </p:sp>
      <p:pic>
        <p:nvPicPr>
          <p:cNvPr id="8" name="Immagine 7" descr="Immagine che contiene testo, schermata, Carattere, design&#10;&#10;Il contenuto generato dall'IA potrebbe non essere corretto.">
            <a:extLst>
              <a:ext uri="{FF2B5EF4-FFF2-40B4-BE49-F238E27FC236}">
                <a16:creationId xmlns:a16="http://schemas.microsoft.com/office/drawing/2014/main" id="{BE633900-F3AC-DA52-C050-B3ABE80A0CE9}"/>
              </a:ext>
            </a:extLst>
          </p:cNvPr>
          <p:cNvPicPr>
            <a:picLocks noChangeAspect="1"/>
          </p:cNvPicPr>
          <p:nvPr/>
        </p:nvPicPr>
        <p:blipFill>
          <a:blip r:embed="rId2"/>
          <a:stretch>
            <a:fillRect/>
          </a:stretch>
        </p:blipFill>
        <p:spPr>
          <a:xfrm>
            <a:off x="9598666" y="3888726"/>
            <a:ext cx="2443699" cy="2969274"/>
          </a:xfrm>
          <a:prstGeom prst="rect">
            <a:avLst/>
          </a:prstGeom>
        </p:spPr>
      </p:pic>
    </p:spTree>
    <p:extLst>
      <p:ext uri="{BB962C8B-B14F-4D97-AF65-F5344CB8AC3E}">
        <p14:creationId xmlns:p14="http://schemas.microsoft.com/office/powerpoint/2010/main" val="15022740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21093</TotalTime>
  <Words>2557</Words>
  <Application>Microsoft Office PowerPoint</Application>
  <PresentationFormat>Widescreen</PresentationFormat>
  <Paragraphs>230</Paragraphs>
  <Slides>22</Slides>
  <Notes>5</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0</vt:i4>
      </vt:variant>
      <vt:variant>
        <vt:lpstr>Titoli diapositive</vt:lpstr>
      </vt:variant>
      <vt:variant>
        <vt:i4>22</vt:i4>
      </vt:variant>
    </vt:vector>
  </HeadingPairs>
  <TitlesOfParts>
    <vt:vector size="32" baseType="lpstr">
      <vt:lpstr>Aptos</vt:lpstr>
      <vt:lpstr>Aptos Display</vt:lpstr>
      <vt:lpstr>Aptos Narrow</vt:lpstr>
      <vt:lpstr>Aptos Slab Light</vt:lpstr>
      <vt:lpstr>Arial</vt:lpstr>
      <vt:lpstr>Calibri</vt:lpstr>
      <vt:lpstr>Helvetica Neue</vt:lpstr>
      <vt:lpstr>Open Sans</vt:lpstr>
      <vt:lpstr>Verdana</vt:lpstr>
      <vt:lpstr>Tema di Office</vt:lpstr>
      <vt:lpstr>Presentazione standard di PowerPoint</vt:lpstr>
      <vt:lpstr>Presentazione standard di PowerPoint</vt:lpstr>
      <vt:lpstr>FLEX science products and validation process</vt:lpstr>
      <vt:lpstr>Basic information, useful for Cal/Val of FLEX</vt:lpstr>
      <vt:lpstr>Presentazione standard di PowerPoint</vt:lpstr>
      <vt:lpstr>Presentazione standard di PowerPoint</vt:lpstr>
      <vt:lpstr>Project Phases and validation activities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Validation Plans Documentation</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roberto.colombo@unimib.it</dc:creator>
  <cp:lastModifiedBy>roberto.colombo@unimib.it</cp:lastModifiedBy>
  <cp:revision>132</cp:revision>
  <dcterms:created xsi:type="dcterms:W3CDTF">2024-11-12T09:45:58Z</dcterms:created>
  <dcterms:modified xsi:type="dcterms:W3CDTF">2026-03-03T10:15:54Z</dcterms:modified>
</cp:coreProperties>
</file>