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7" r:id="rId5"/>
  </p:sldMasterIdLst>
  <p:notesMasterIdLst>
    <p:notesMasterId r:id="rId25"/>
  </p:notesMasterIdLst>
  <p:handoutMasterIdLst>
    <p:handoutMasterId r:id="rId26"/>
  </p:handoutMasterIdLst>
  <p:sldIdLst>
    <p:sldId id="256" r:id="rId6"/>
    <p:sldId id="259" r:id="rId7"/>
    <p:sldId id="258" r:id="rId8"/>
    <p:sldId id="257" r:id="rId9"/>
    <p:sldId id="260" r:id="rId10"/>
    <p:sldId id="313" r:id="rId11"/>
    <p:sldId id="314" r:id="rId12"/>
    <p:sldId id="317" r:id="rId13"/>
    <p:sldId id="265" r:id="rId14"/>
    <p:sldId id="315" r:id="rId15"/>
    <p:sldId id="316" r:id="rId16"/>
    <p:sldId id="325" r:id="rId17"/>
    <p:sldId id="318" r:id="rId18"/>
    <p:sldId id="266" r:id="rId19"/>
    <p:sldId id="327" r:id="rId20"/>
    <p:sldId id="326" r:id="rId21"/>
    <p:sldId id="329" r:id="rId22"/>
    <p:sldId id="306" r:id="rId23"/>
    <p:sldId id="328" r:id="rId24"/>
  </p:sldIdLst>
  <p:sldSz cx="12225338" cy="6858000"/>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75"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FF"/>
    <a:srgbClr val="053249"/>
    <a:srgbClr val="6DCFF6"/>
    <a:srgbClr val="99FF99"/>
    <a:srgbClr val="8197A6"/>
    <a:srgbClr val="F1666A"/>
    <a:srgbClr val="D9D9D9"/>
    <a:srgbClr val="003249"/>
    <a:srgbClr val="335E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4980" autoAdjust="0"/>
  </p:normalViewPr>
  <p:slideViewPr>
    <p:cSldViewPr snapToGrid="0">
      <p:cViewPr varScale="1">
        <p:scale>
          <a:sx n="56" d="100"/>
          <a:sy n="56" d="100"/>
        </p:scale>
        <p:origin x="852" y="52"/>
      </p:cViewPr>
      <p:guideLst>
        <p:guide orient="horz" pos="2160"/>
        <p:guide pos="3875"/>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6192"/>
    </p:cViewPr>
  </p:sorterViewPr>
  <p:notesViewPr>
    <p:cSldViewPr snapToGrid="0">
      <p:cViewPr varScale="1">
        <p:scale>
          <a:sx n="50" d="100"/>
          <a:sy n="50" d="100"/>
        </p:scale>
        <p:origin x="-2659" y="-67"/>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3/3/2026</a:t>
            </a:fld>
            <a:endParaRPr lang="en-US" dirty="0"/>
          </a:p>
        </p:txBody>
      </p:sp>
      <p:sp>
        <p:nvSpPr>
          <p:cNvPr id="11268" name="Rectangle 4"/>
          <p:cNvSpPr>
            <a:spLocks noGrp="1" noRot="1" noChangeAspect="1" noChangeArrowheads="1" noTextEdit="1"/>
          </p:cNvSpPr>
          <p:nvPr>
            <p:ph type="sldImg" idx="2"/>
          </p:nvPr>
        </p:nvSpPr>
        <p:spPr bwMode="auto">
          <a:xfrm>
            <a:off x="454025" y="693738"/>
            <a:ext cx="617696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3" kern="1200">
        <a:solidFill>
          <a:schemeClr val="tx1"/>
        </a:solidFill>
        <a:latin typeface="Calibri" pitchFamily="34" charset="0"/>
        <a:ea typeface="+mn-ea"/>
        <a:cs typeface="+mn-cs"/>
      </a:defRPr>
    </a:lvl1pPr>
    <a:lvl2pPr marL="610636" algn="l" rtl="0" fontAlgn="base">
      <a:spcBef>
        <a:spcPct val="30000"/>
      </a:spcBef>
      <a:spcAft>
        <a:spcPct val="0"/>
      </a:spcAft>
      <a:defRPr sz="1603" kern="1200">
        <a:solidFill>
          <a:schemeClr val="tx1"/>
        </a:solidFill>
        <a:latin typeface="Calibri" pitchFamily="34" charset="0"/>
        <a:ea typeface="+mn-ea"/>
        <a:cs typeface="+mn-cs"/>
      </a:defRPr>
    </a:lvl2pPr>
    <a:lvl3pPr marL="1221273" algn="l" rtl="0" fontAlgn="base">
      <a:spcBef>
        <a:spcPct val="30000"/>
      </a:spcBef>
      <a:spcAft>
        <a:spcPct val="0"/>
      </a:spcAft>
      <a:defRPr sz="1603" kern="1200">
        <a:solidFill>
          <a:schemeClr val="tx1"/>
        </a:solidFill>
        <a:latin typeface="Calibri" pitchFamily="34" charset="0"/>
        <a:ea typeface="+mn-ea"/>
        <a:cs typeface="+mn-cs"/>
      </a:defRPr>
    </a:lvl3pPr>
    <a:lvl4pPr marL="1831909" algn="l" rtl="0" fontAlgn="base">
      <a:spcBef>
        <a:spcPct val="30000"/>
      </a:spcBef>
      <a:spcAft>
        <a:spcPct val="0"/>
      </a:spcAft>
      <a:defRPr sz="1603" kern="1200">
        <a:solidFill>
          <a:schemeClr val="tx1"/>
        </a:solidFill>
        <a:latin typeface="Calibri" pitchFamily="34" charset="0"/>
        <a:ea typeface="+mn-ea"/>
        <a:cs typeface="+mn-cs"/>
      </a:defRPr>
    </a:lvl4pPr>
    <a:lvl5pPr marL="2442545" algn="l" rtl="0" fontAlgn="base">
      <a:spcBef>
        <a:spcPct val="30000"/>
      </a:spcBef>
      <a:spcAft>
        <a:spcPct val="0"/>
      </a:spcAft>
      <a:defRPr sz="1603" kern="1200">
        <a:solidFill>
          <a:schemeClr val="tx1"/>
        </a:solidFill>
        <a:latin typeface="Calibri" pitchFamily="34" charset="0"/>
        <a:ea typeface="+mn-ea"/>
        <a:cs typeface="+mn-cs"/>
      </a:defRPr>
    </a:lvl5pPr>
    <a:lvl6pPr marL="3053182" algn="l" defTabSz="1221273" rtl="0" eaLnBrk="1" latinLnBrk="0" hangingPunct="1">
      <a:defRPr sz="1603" kern="1200">
        <a:solidFill>
          <a:schemeClr val="tx1"/>
        </a:solidFill>
        <a:latin typeface="+mn-lt"/>
        <a:ea typeface="+mn-ea"/>
        <a:cs typeface="+mn-cs"/>
      </a:defRPr>
    </a:lvl6pPr>
    <a:lvl7pPr marL="3663818" algn="l" defTabSz="1221273" rtl="0" eaLnBrk="1" latinLnBrk="0" hangingPunct="1">
      <a:defRPr sz="1603" kern="1200">
        <a:solidFill>
          <a:schemeClr val="tx1"/>
        </a:solidFill>
        <a:latin typeface="+mn-lt"/>
        <a:ea typeface="+mn-ea"/>
        <a:cs typeface="+mn-cs"/>
      </a:defRPr>
    </a:lvl7pPr>
    <a:lvl8pPr marL="4274454" algn="l" defTabSz="1221273" rtl="0" eaLnBrk="1" latinLnBrk="0" hangingPunct="1">
      <a:defRPr sz="1603" kern="1200">
        <a:solidFill>
          <a:schemeClr val="tx1"/>
        </a:solidFill>
        <a:latin typeface="+mn-lt"/>
        <a:ea typeface="+mn-ea"/>
        <a:cs typeface="+mn-cs"/>
      </a:defRPr>
    </a:lvl8pPr>
    <a:lvl9pPr marL="4885091" algn="l" defTabSz="1221273" rtl="0" eaLnBrk="1" latinLnBrk="0" hangingPunct="1">
      <a:defRPr sz="1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693738"/>
            <a:ext cx="6176963" cy="3465512"/>
          </a:xfrm>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a:t>
            </a:fld>
            <a:endParaRPr lang="en-US" dirty="0"/>
          </a:p>
        </p:txBody>
      </p:sp>
    </p:spTree>
    <p:extLst>
      <p:ext uri="{BB962C8B-B14F-4D97-AF65-F5344CB8AC3E}">
        <p14:creationId xmlns:p14="http://schemas.microsoft.com/office/powerpoint/2010/main" val="1822512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lgn="ctr"/>
            <a:r>
              <a:rPr lang="en-US" sz="1600" b="1" i="0" cap="all" dirty="0">
                <a:latin typeface="Times New Roman" panose="02020603050405020304" pitchFamily="18" charset="0"/>
                <a:cs typeface="Times New Roman" panose="02020603050405020304" pitchFamily="18" charset="0"/>
              </a:rPr>
              <a:t>conclusions</a:t>
            </a:r>
          </a:p>
          <a:p>
            <a:pPr algn="just"/>
            <a:r>
              <a:rPr lang="en-US" altLang="en-US" sz="1200" i="0" dirty="0">
                <a:latin typeface="Times New Roman" panose="02020603050405020304" pitchFamily="18" charset="0"/>
                <a:cs typeface="Times New Roman" panose="02020603050405020304" pitchFamily="18" charset="0"/>
              </a:rPr>
              <a:t>SIF and hyperspectral reflectance provide advanced remote sensing approaches for determining ecosystem traits, function and productivity and noninvasive measurements that describe vegetations' functional dynamics at diurnal to seasonal time scales.  </a:t>
            </a:r>
          </a:p>
          <a:p>
            <a:pPr algn="just" defTabSz="914339">
              <a:buFont typeface="Wingdings" panose="05000000000000000000" pitchFamily="2" charset="2"/>
              <a:buChar char="Ø"/>
            </a:pPr>
            <a:r>
              <a:rPr lang="en-US" sz="1200" i="0" kern="0" dirty="0">
                <a:latin typeface="Times New Roman" panose="02020603050405020304" pitchFamily="18" charset="0"/>
                <a:cs typeface="Times New Roman" panose="02020603050405020304" pitchFamily="18" charset="0"/>
              </a:rPr>
              <a:t>Using leaf and proximal measurements, we evaluated the links between chlorophyll fluorescence, reflectance and photosynthetic function across the seasons. </a:t>
            </a:r>
            <a:r>
              <a:rPr lang="en-US" sz="1200" i="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Using SIF B proximal measurements showed superior results for upscaling leaf ETR to canopy level, as compared to the use of SIF B, SIF A+B and SIF A/B.</a:t>
            </a:r>
          </a:p>
          <a:p>
            <a:pPr algn="just" defTabSz="914339">
              <a:buFont typeface="Wingdings" panose="05000000000000000000" pitchFamily="2" charset="2"/>
              <a:buChar char="Ø"/>
            </a:pPr>
            <a:r>
              <a:rPr lang="en-US" sz="1200" i="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Using the biophysical model SCOPE we obtained estimates of canopy chlorophyll (Cab), leaf area index (LAI), GPP and other traits. </a:t>
            </a:r>
            <a:endParaRPr lang="en-US" sz="1200" i="0" dirty="0">
              <a:latin typeface="Times New Roman" panose="02020603050405020304" pitchFamily="18" charset="0"/>
              <a:ea typeface="Calibri" panose="020F0502020204030204" pitchFamily="34" charset="0"/>
              <a:cs typeface="Times New Roman" panose="02020603050405020304" pitchFamily="18" charset="0"/>
            </a:endParaRPr>
          </a:p>
          <a:p>
            <a:pPr algn="just" defTabSz="914339">
              <a:buFont typeface="Wingdings" panose="05000000000000000000" pitchFamily="2" charset="2"/>
              <a:buChar char="Ø"/>
            </a:pPr>
            <a:r>
              <a:rPr lang="en-US" sz="1200" i="0" kern="0" dirty="0">
                <a:latin typeface="Times New Roman" panose="02020603050405020304" pitchFamily="18" charset="0"/>
                <a:cs typeface="Times New Roman" panose="02020603050405020304" pitchFamily="18" charset="0"/>
              </a:rPr>
              <a:t>Using canopy SIF and reflectance we derived vegetation functional traits (e.g., ETR, Cab and GPP) and models for their estimation, directly relevant to </a:t>
            </a:r>
            <a:r>
              <a:rPr lang="en-US" sz="1200" i="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the forthcoming European Space Agency's Fluorescence Explorer (ESA/FLEX) mission and </a:t>
            </a:r>
            <a:r>
              <a:rPr lang="en-US" sz="1200" i="0" kern="0" dirty="0">
                <a:latin typeface="Times New Roman" panose="02020603050405020304" pitchFamily="18" charset="0"/>
                <a:cs typeface="Times New Roman" panose="02020603050405020304" pitchFamily="18" charset="0"/>
              </a:rPr>
              <a:t>National Aeronautics and Space Agency’s Surface Biology and Geology satellite missions. </a:t>
            </a:r>
            <a:r>
              <a:rPr lang="en-US" sz="1200" i="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i="0" kern="0" dirty="0">
              <a:latin typeface="Times New Roman" panose="02020603050405020304" pitchFamily="18" charset="0"/>
              <a:cs typeface="Times New Roman" panose="02020603050405020304" pitchFamily="18" charset="0"/>
            </a:endParaRPr>
          </a:p>
          <a:p>
            <a:pPr algn="just">
              <a:spcBef>
                <a:spcPts val="600"/>
              </a:spcBef>
            </a:pPr>
            <a:r>
              <a:rPr lang="en-US" altLang="en-US" sz="1200" i="0" dirty="0">
                <a:latin typeface="Times New Roman" panose="02020603050405020304" pitchFamily="18" charset="0"/>
                <a:cs typeface="Times New Roman" panose="02020603050405020304" pitchFamily="18" charset="0"/>
              </a:rPr>
              <a:t>Our findings demonstrate that optical measurements including SIF and spectral reflectance metrics can capture the dynamics in photosynthesis at both leaf and canopy levels, and these relationships can inform the use of satellite observations. </a:t>
            </a:r>
            <a:r>
              <a:rPr lang="en-US" sz="1200" i="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The constellation of forthcoming spectroscopy missions, such as FLEX, SBG and CHIME hold great potential to develop multi-sensor time-series that capture vegetation dynamics numerous times per season and enable trait comparisons across multiple seasons and years.</a:t>
            </a:r>
            <a:endParaRPr lang="en-US" sz="1200" i="0"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799EE73-6537-4805-9221-81088A6B0B2A}" type="slidenum">
              <a:rPr lang="en-US" smtClean="0"/>
              <a:t>16</a:t>
            </a:fld>
            <a:endParaRPr lang="en-US" dirty="0"/>
          </a:p>
        </p:txBody>
      </p:sp>
    </p:spTree>
    <p:extLst>
      <p:ext uri="{BB962C8B-B14F-4D97-AF65-F5344CB8AC3E}">
        <p14:creationId xmlns:p14="http://schemas.microsoft.com/office/powerpoint/2010/main" val="757582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563C2-9268-59BF-5C0E-B370C5852C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23B2E7-A64D-F799-2834-E49699D44FF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A14E06D-C194-DE3A-7B94-277DC0C746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2E88EA-8823-A272-DCA0-4F769447818B}"/>
              </a:ext>
            </a:extLst>
          </p:cNvPr>
          <p:cNvSpPr>
            <a:spLocks noGrp="1"/>
          </p:cNvSpPr>
          <p:nvPr>
            <p:ph type="sldNum" sz="quarter" idx="5"/>
          </p:nvPr>
        </p:nvSpPr>
        <p:spPr/>
        <p:txBody>
          <a:bodyPr/>
          <a:lstStyle/>
          <a:p>
            <a:pPr>
              <a:defRPr/>
            </a:pPr>
            <a:fld id="{D8DF57D7-2670-4E78-96DD-D9B22805124F}" type="slidenum">
              <a:rPr lang="en-US" smtClean="0"/>
              <a:pPr>
                <a:defRPr/>
              </a:pPr>
              <a:t>19</a:t>
            </a:fld>
            <a:endParaRPr lang="en-US" dirty="0"/>
          </a:p>
        </p:txBody>
      </p:sp>
    </p:spTree>
    <p:extLst>
      <p:ext uri="{BB962C8B-B14F-4D97-AF65-F5344CB8AC3E}">
        <p14:creationId xmlns:p14="http://schemas.microsoft.com/office/powerpoint/2010/main" val="3584187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3" kern="1200" dirty="0">
                <a:solidFill>
                  <a:schemeClr val="tx1"/>
                </a:solidFill>
                <a:effectLst/>
                <a:latin typeface="Calibri" pitchFamily="34" charset="0"/>
                <a:ea typeface="+mn-ea"/>
                <a:cs typeface="+mn-cs"/>
              </a:rPr>
              <a:t>By contributing to FLEX, our goals are to advance the understanding of the utility of SIF metrics and reflectance vegetation indices (VI), including Photochemical Reflectance Index (PRI), but also chlorophyll indices (Clre) to monitor photosynthesis, elucidate how the fine spatial and temporal scale red and far-red SIF (SIF B and SIF A, respectively) measurements relate to the leaf and satellite level fluorescence signals as well as to canopy gross primary productivity (GPP, the carbon used by photosynthesis as measured by a flux tower), and thus advance the use of SIF and PRI for monitoring of vegetation photosynthetic function. </a:t>
            </a:r>
          </a:p>
          <a:p>
            <a:endParaRPr lang="en-US"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2</a:t>
            </a:fld>
            <a:endParaRPr lang="en-US" dirty="0"/>
          </a:p>
        </p:txBody>
      </p:sp>
    </p:spTree>
    <p:extLst>
      <p:ext uri="{BB962C8B-B14F-4D97-AF65-F5344CB8AC3E}">
        <p14:creationId xmlns:p14="http://schemas.microsoft.com/office/powerpoint/2010/main" val="1517714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3" b="0" i="0" kern="1200" dirty="0">
                <a:solidFill>
                  <a:schemeClr val="tx1"/>
                </a:solidFill>
                <a:effectLst/>
                <a:latin typeface="Calibri" pitchFamily="34" charset="0"/>
                <a:ea typeface="+mn-ea"/>
                <a:cs typeface="+mn-cs"/>
              </a:rPr>
              <a:t>1] not only are arctic and boreal ecosystems critical to study, 2] they are the</a:t>
            </a:r>
          </a:p>
          <a:p>
            <a:r>
              <a:rPr lang="en-US" sz="1603" b="0" i="0" kern="1200" dirty="0">
                <a:solidFill>
                  <a:schemeClr val="tx1"/>
                </a:solidFill>
                <a:effectLst/>
                <a:latin typeface="Calibri" pitchFamily="34" charset="0"/>
                <a:ea typeface="+mn-ea"/>
                <a:cs typeface="+mn-cs"/>
              </a:rPr>
              <a:t>regions that FLEX will acquire the MOST FREQUENT observations over.  High latitudes will probably have near-weekly observations (compared to approx. monthly for mid-latitudes).  That means this amazing flip between red and far-red SIF that you captured will be monitored and therefore better understood.  Jose will definitely agree.</a:t>
            </a:r>
          </a:p>
          <a:p>
            <a:endParaRPr lang="en-US"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4</a:t>
            </a:fld>
            <a:endParaRPr lang="en-US" dirty="0"/>
          </a:p>
        </p:txBody>
      </p:sp>
    </p:spTree>
    <p:extLst>
      <p:ext uri="{BB962C8B-B14F-4D97-AF65-F5344CB8AC3E}">
        <p14:creationId xmlns:p14="http://schemas.microsoft.com/office/powerpoint/2010/main" val="3422800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Vegetation characteristics and spectra vary with environmental variation. </a:t>
            </a:r>
          </a:p>
          <a:p>
            <a:pPr marL="285750" indent="-285750">
              <a:buFont typeface="Arial" panose="020B0604020202020204" pitchFamily="34" charset="0"/>
              <a:buChar char="•"/>
            </a:pPr>
            <a:r>
              <a:rPr lang="en-US" sz="1200" dirty="0"/>
              <a:t>Photosynthesis have diurnal and seasonal cycles, and the associated traits/spectra vary over the course of a day and a growing season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Different genotypes of a species may have different trait/spectral responses to environmental variations (e.g. change in photosynthetic efficiency, leaf characteristics, biomass, yield, stress response).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A799EE73-6537-4805-9221-81088A6B0B2A}" type="slidenum">
              <a:rPr lang="en-US" smtClean="0"/>
              <a:t>6</a:t>
            </a:fld>
            <a:endParaRPr lang="en-US" dirty="0"/>
          </a:p>
        </p:txBody>
      </p:sp>
    </p:spTree>
    <p:extLst>
      <p:ext uri="{BB962C8B-B14F-4D97-AF65-F5344CB8AC3E}">
        <p14:creationId xmlns:p14="http://schemas.microsoft.com/office/powerpoint/2010/main" val="627107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7</a:t>
            </a:fld>
            <a:endParaRPr lang="en-US" dirty="0"/>
          </a:p>
        </p:txBody>
      </p:sp>
    </p:spTree>
    <p:extLst>
      <p:ext uri="{BB962C8B-B14F-4D97-AF65-F5344CB8AC3E}">
        <p14:creationId xmlns:p14="http://schemas.microsoft.com/office/powerpoint/2010/main" val="3543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8</a:t>
            </a:fld>
            <a:endParaRPr lang="en-US" dirty="0"/>
          </a:p>
        </p:txBody>
      </p:sp>
    </p:spTree>
    <p:extLst>
      <p:ext uri="{BB962C8B-B14F-4D97-AF65-F5344CB8AC3E}">
        <p14:creationId xmlns:p14="http://schemas.microsoft.com/office/powerpoint/2010/main" val="500185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kern="0" dirty="0">
                <a:ea typeface="Garamond" panose="02020404030301010803" pitchFamily="18" charset="0"/>
                <a:cs typeface="Times New Roman" panose="02020603050405020304" pitchFamily="18" charset="0"/>
              </a:rPr>
              <a:t>FLEX/FLORIS-like product prototypes of SIF A, SIF B, NDVI and PRI for boreal forest, developed using FLoX data from Caribou-Poker Creek, AK. </a:t>
            </a:r>
            <a:r>
              <a:rPr lang="en-US" i="1" kern="0" dirty="0">
                <a:ea typeface="Garamond" panose="02020404030301010803" pitchFamily="18" charset="0"/>
                <a:cs typeface="Times New Roman" panose="02020603050405020304" pitchFamily="18" charset="0"/>
              </a:rPr>
              <a:t>The FLEX/FLORIS estimates (outlines in yellow) are derived using data centered at 10:30 am (± 10 min), averaging 3-5 measurements at the 27-day overpass repeat cycle for the satellite.</a:t>
            </a:r>
          </a:p>
          <a:p>
            <a:pPr marL="285750" indent="-285750">
              <a:buFont typeface="Arial" panose="020B0604020202020204" pitchFamily="34" charset="0"/>
              <a:buChar char="•"/>
            </a:pPr>
            <a:endParaRPr lang="en-US" i="1" kern="0" dirty="0">
              <a:ea typeface="Garamond" panose="02020404030301010803" pitchFamily="18" charset="0"/>
              <a:cs typeface="Times New Roman" panose="02020603050405020304" pitchFamily="18" charset="0"/>
            </a:endParaRPr>
          </a:p>
          <a:p>
            <a:pPr marL="285750" indent="-285750">
              <a:buFont typeface="Arial" panose="020B0604020202020204" pitchFamily="34" charset="0"/>
              <a:buChar char="•"/>
            </a:pPr>
            <a:r>
              <a:rPr lang="en-US" kern="0" dirty="0">
                <a:cs typeface="Times New Roman" panose="02020603050405020304" pitchFamily="18" charset="0"/>
              </a:rPr>
              <a:t>The FLORIS estimates capture the seasonal trends in SIF A, SIF B, PRI and NDVI.</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12</a:t>
            </a:fld>
            <a:endParaRPr lang="en-US" dirty="0"/>
          </a:p>
        </p:txBody>
      </p:sp>
    </p:spTree>
    <p:extLst>
      <p:ext uri="{BB962C8B-B14F-4D97-AF65-F5344CB8AC3E}">
        <p14:creationId xmlns:p14="http://schemas.microsoft.com/office/powerpoint/2010/main" val="768434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14</a:t>
            </a:fld>
            <a:endParaRPr lang="en-US" dirty="0"/>
          </a:p>
        </p:txBody>
      </p:sp>
    </p:spTree>
    <p:extLst>
      <p:ext uri="{BB962C8B-B14F-4D97-AF65-F5344CB8AC3E}">
        <p14:creationId xmlns:p14="http://schemas.microsoft.com/office/powerpoint/2010/main" val="3414482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3501F-052D-48B8-8EB1-BCAF833AD9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64E2E1-6473-7E87-2F83-9686079A4D71}"/>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22A61A6-B3FE-3D0E-F875-BC7A22FF6D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FCC020-C4AD-088D-D50F-FDE70609089B}"/>
              </a:ext>
            </a:extLst>
          </p:cNvPr>
          <p:cNvSpPr>
            <a:spLocks noGrp="1"/>
          </p:cNvSpPr>
          <p:nvPr>
            <p:ph type="sldNum" sz="quarter" idx="5"/>
          </p:nvPr>
        </p:nvSpPr>
        <p:spPr/>
        <p:txBody>
          <a:bodyPr/>
          <a:lstStyle/>
          <a:p>
            <a:pPr>
              <a:defRPr/>
            </a:pPr>
            <a:fld id="{D8DF57D7-2670-4E78-96DD-D9B22805124F}" type="slidenum">
              <a:rPr lang="en-US" smtClean="0"/>
              <a:pPr>
                <a:defRPr/>
              </a:pPr>
              <a:t>15</a:t>
            </a:fld>
            <a:endParaRPr lang="en-US" dirty="0"/>
          </a:p>
        </p:txBody>
      </p:sp>
    </p:spTree>
    <p:extLst>
      <p:ext uri="{BB962C8B-B14F-4D97-AF65-F5344CB8AC3E}">
        <p14:creationId xmlns:p14="http://schemas.microsoft.com/office/powerpoint/2010/main" val="16976515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323" name="Rectangle 2"/>
          <p:cNvSpPr>
            <a:spLocks noGrp="1" noChangeArrowheads="1"/>
          </p:cNvSpPr>
          <p:nvPr>
            <p:ph type="subTitle" idx="1" hasCustomPrompt="1"/>
          </p:nvPr>
        </p:nvSpPr>
        <p:spPr>
          <a:xfrm>
            <a:off x="118596" y="5770081"/>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18596" y="4888314"/>
            <a:ext cx="11865600" cy="707886"/>
          </a:xfrm>
          <a:prstGeom prst="rect">
            <a:avLst/>
          </a:prstGeom>
        </p:spPr>
        <p:txBody>
          <a:bodyPr/>
          <a:lstStyle>
            <a:lvl1pPr algn="l">
              <a:defRPr sz="4000">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65182" y="4756228"/>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dirty="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65" name="Picture 5">
            <a:extLst>
              <a:ext uri="{FF2B5EF4-FFF2-40B4-BE49-F238E27FC236}">
                <a16:creationId xmlns:a16="http://schemas.microsoft.com/office/drawing/2014/main" id="{BBC9EEE5-B210-445C-81EF-FEA569E5608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6" name="Picture 45">
            <a:extLst>
              <a:ext uri="{FF2B5EF4-FFF2-40B4-BE49-F238E27FC236}">
                <a16:creationId xmlns:a16="http://schemas.microsoft.com/office/drawing/2014/main" id="{EBB965BA-5FAA-5543-9444-B14F3D19DD2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 y="6457664"/>
            <a:ext cx="10159937" cy="430721"/>
          </a:xfrm>
          <a:prstGeom prst="rect">
            <a:avLst/>
          </a:prstGeom>
        </p:spPr>
      </p:pic>
      <p:sp>
        <p:nvSpPr>
          <p:cNvPr id="2" name="TextBox 1">
            <a:extLst>
              <a:ext uri="{FF2B5EF4-FFF2-40B4-BE49-F238E27FC236}">
                <a16:creationId xmlns:a16="http://schemas.microsoft.com/office/drawing/2014/main" id="{46E3D2CF-30BA-E421-9405-BF45369EE7EC}"/>
              </a:ext>
            </a:extLst>
          </p:cNvPr>
          <p:cNvSpPr txBox="1"/>
          <p:nvPr userDrawn="1"/>
        </p:nvSpPr>
        <p:spPr>
          <a:xfrm>
            <a:off x="1019573" y="728273"/>
            <a:ext cx="9859618" cy="123110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3200" b="1" dirty="0">
                <a:solidFill>
                  <a:schemeClr val="bg1"/>
                </a:solidFill>
              </a:rPr>
              <a:t>FLEX-Fluorescence 2026 Workshop</a:t>
            </a:r>
            <a:br>
              <a:rPr lang="en-GB" sz="2800" b="1" dirty="0">
                <a:solidFill>
                  <a:schemeClr val="bg1"/>
                </a:solidFill>
              </a:rPr>
            </a:br>
            <a:r>
              <a:rPr lang="en-GB" sz="2400" b="0" dirty="0">
                <a:solidFill>
                  <a:schemeClr val="bg1"/>
                </a:solidFill>
              </a:rPr>
              <a:t>03 – 06 March |</a:t>
            </a:r>
            <a:r>
              <a:rPr lang="en-GB" sz="2400" b="1" dirty="0">
                <a:solidFill>
                  <a:schemeClr val="bg1"/>
                </a:solidFill>
              </a:rPr>
              <a:t> </a:t>
            </a:r>
            <a:r>
              <a:rPr lang="en-GB" sz="2400" dirty="0">
                <a:solidFill>
                  <a:schemeClr val="bg1"/>
                </a:solidFill>
              </a:rPr>
              <a:t>Bonn University, Germany </a:t>
            </a:r>
            <a:endParaRPr lang="en-GB" sz="2800" b="1" dirty="0">
              <a:solidFill>
                <a:schemeClr val="bg1"/>
              </a:solidFill>
            </a:endParaRPr>
          </a:p>
          <a:p>
            <a:pPr algn="ctr"/>
            <a:endParaRPr lang="en-GB" dirty="0">
              <a:solidFill>
                <a:srgbClr val="8197A6"/>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139943399"/>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6364EF-61BA-BAF4-68F2-C6419046C3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25338" cy="1008464"/>
          </a:xfrm>
          <a:prstGeom prst="rect">
            <a:avLst/>
          </a:prstGeom>
        </p:spPr>
      </p:pic>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dirty="0"/>
              <a:t>CLICK TO EDIT MASTER TITLE STYLE</a:t>
            </a:r>
            <a:endParaRPr lang="en-GB" noProof="0" dirty="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192635" y="1096443"/>
            <a:ext cx="11764800" cy="5328000"/>
          </a:xfrm>
        </p:spPr>
        <p:txBody>
          <a:bodyPr/>
          <a:lstStyle>
            <a:lvl1pPr>
              <a:defRPr sz="1800"/>
            </a:lvl1pPr>
            <a:lvl2pPr>
              <a:defRPr sz="1800"/>
            </a:lvl2pPr>
            <a:lvl3pPr>
              <a:defRPr sz="1800"/>
            </a:lvl3pPr>
            <a:lvl4pPr>
              <a:defRPr sz="1800"/>
            </a:lvl4pPr>
            <a:lvl5pPr>
              <a:defRPr sz="18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16000" y="6473118"/>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973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page 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1107477"/>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Tree>
    <p:extLst>
      <p:ext uri="{BB962C8B-B14F-4D97-AF65-F5344CB8AC3E}">
        <p14:creationId xmlns:p14="http://schemas.microsoft.com/office/powerpoint/2010/main" val="1047351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39320B-B437-42E0-B2FC-E0520210254E}" type="datetimeFigureOut">
              <a:rPr lang="en-US" smtClean="0"/>
              <a:t>3/3/2026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D6FC1E-5CF2-46F7-9964-509469F8F162}" type="slidenum">
              <a:rPr lang="en-US" smtClean="0"/>
              <a:t>‹#›</a:t>
            </a:fld>
            <a:endParaRPr lang="en-US" dirty="0"/>
          </a:p>
        </p:txBody>
      </p:sp>
    </p:spTree>
    <p:extLst>
      <p:ext uri="{BB962C8B-B14F-4D97-AF65-F5344CB8AC3E}">
        <p14:creationId xmlns:p14="http://schemas.microsoft.com/office/powerpoint/2010/main" val="2814844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D5F8E-52F7-A223-A8C2-F5654280C742}"/>
              </a:ext>
            </a:extLst>
          </p:cNvPr>
          <p:cNvSpPr>
            <a:spLocks noGrp="1"/>
          </p:cNvSpPr>
          <p:nvPr>
            <p:ph type="ctrTitle"/>
          </p:nvPr>
        </p:nvSpPr>
        <p:spPr>
          <a:xfrm>
            <a:off x="1528167" y="1570971"/>
            <a:ext cx="9169004" cy="1938992"/>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34A79A-EDAB-8EC9-7F29-356BFFD95930}"/>
              </a:ext>
            </a:extLst>
          </p:cNvPr>
          <p:cNvSpPr>
            <a:spLocks noGrp="1"/>
          </p:cNvSpPr>
          <p:nvPr>
            <p:ph type="subTitle" idx="1"/>
          </p:nvPr>
        </p:nvSpPr>
        <p:spPr>
          <a:xfrm>
            <a:off x="1528167" y="3602038"/>
            <a:ext cx="916900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420AD8-BD8E-AC9E-C31F-DB1076E9EB3A}"/>
              </a:ext>
            </a:extLst>
          </p:cNvPr>
          <p:cNvSpPr>
            <a:spLocks noGrp="1"/>
          </p:cNvSpPr>
          <p:nvPr>
            <p:ph type="dt" sz="half" idx="10"/>
          </p:nvPr>
        </p:nvSpPr>
        <p:spPr/>
        <p:txBody>
          <a:bodyPr/>
          <a:lstStyle/>
          <a:p>
            <a:fld id="{444F4446-F47A-45DE-B889-01F6893ACE29}" type="datetimeFigureOut">
              <a:rPr lang="en-US" smtClean="0"/>
              <a:t>3/3/2026</a:t>
            </a:fld>
            <a:endParaRPr lang="en-US" dirty="0"/>
          </a:p>
        </p:txBody>
      </p:sp>
      <p:sp>
        <p:nvSpPr>
          <p:cNvPr id="5" name="Footer Placeholder 4">
            <a:extLst>
              <a:ext uri="{FF2B5EF4-FFF2-40B4-BE49-F238E27FC236}">
                <a16:creationId xmlns:a16="http://schemas.microsoft.com/office/drawing/2014/main" id="{31F9B8DA-B985-55D2-CA0D-4C7FE17A5C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691F2D-2C88-3B37-BD14-206DD7E5E44D}"/>
              </a:ext>
            </a:extLst>
          </p:cNvPr>
          <p:cNvSpPr>
            <a:spLocks noGrp="1"/>
          </p:cNvSpPr>
          <p:nvPr>
            <p:ph type="sldNum" sz="quarter" idx="12"/>
          </p:nvPr>
        </p:nvSpPr>
        <p:spPr/>
        <p:txBody>
          <a:bodyPr/>
          <a:lstStyle/>
          <a:p>
            <a:fld id="{E0FC9DE2-CF7C-4068-8BD3-50B19B86DE98}" type="slidenum">
              <a:rPr lang="en-US" smtClean="0"/>
              <a:t>‹#›</a:t>
            </a:fld>
            <a:endParaRPr lang="en-US" dirty="0"/>
          </a:p>
        </p:txBody>
      </p:sp>
    </p:spTree>
    <p:extLst>
      <p:ext uri="{BB962C8B-B14F-4D97-AF65-F5344CB8AC3E}">
        <p14:creationId xmlns:p14="http://schemas.microsoft.com/office/powerpoint/2010/main" val="2217011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sv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0EFB85-EE02-1252-6A2C-2B652C75BDD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225338" cy="1008464"/>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244501"/>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190800" y="1158441"/>
            <a:ext cx="11813134" cy="5252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AA5060D9-A09D-4130-9267-1E715CE49C5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37" name="Picture 36">
            <a:extLst>
              <a:ext uri="{FF2B5EF4-FFF2-40B4-BE49-F238E27FC236}">
                <a16:creationId xmlns:a16="http://schemas.microsoft.com/office/drawing/2014/main" id="{EBB965BA-5FAA-5543-9444-B14F3D19DD2B}"/>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1" y="6457517"/>
            <a:ext cx="10159937" cy="430721"/>
          </a:xfrm>
          <a:prstGeom prst="rect">
            <a:avLst/>
          </a:prstGeom>
        </p:spPr>
      </p:pic>
      <p:pic>
        <p:nvPicPr>
          <p:cNvPr id="4" name="Picture 3">
            <a:extLst>
              <a:ext uri="{FF2B5EF4-FFF2-40B4-BE49-F238E27FC236}">
                <a16:creationId xmlns:a16="http://schemas.microsoft.com/office/drawing/2014/main" id="{F872C8FC-508D-77DF-8E51-E51B9A06C06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5" name="Straight Connector 4">
            <a:extLst>
              <a:ext uri="{FF2B5EF4-FFF2-40B4-BE49-F238E27FC236}">
                <a16:creationId xmlns:a16="http://schemas.microsoft.com/office/drawing/2014/main" id="{BC7281EA-2EF0-22CB-7949-83049C88CD6A}"/>
              </a:ext>
            </a:extLst>
          </p:cNvPr>
          <p:cNvCxnSpPr>
            <a:cxnSpLocks/>
          </p:cNvCxnSpPr>
          <p:nvPr userDrawn="1"/>
        </p:nvCxnSpPr>
        <p:spPr>
          <a:xfrm>
            <a:off x="216000" y="6473118"/>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9391583"/>
      </p:ext>
    </p:extLst>
  </p:cSld>
  <p:clrMap bg1="lt1" tx1="dk1" bg2="lt2" tx2="dk2" accent1="accent1" accent2="accent2" accent3="accent3" accent4="accent4" accent5="accent5" accent6="accent6" hlink="hlink" folHlink="folHlink"/>
  <p:sldLayoutIdLst>
    <p:sldLayoutId id="2147483976" r:id="rId1"/>
    <p:sldLayoutId id="2147483961" r:id="rId2"/>
    <p:sldLayoutId id="2147483963" r:id="rId3"/>
    <p:sldLayoutId id="2147483977" r:id="rId4"/>
    <p:sldLayoutId id="2147483978" r:id="rId5"/>
  </p:sldLayoutIdLst>
  <p:hf sldNum="0" hdr="0" dt="0"/>
  <p:txStyles>
    <p:titleStyle>
      <a:lvl1pPr algn="just" rtl="0" fontAlgn="base">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5"/>
          <p:cNvSpPr txBox="1">
            <a:spLocks noChangeArrowheads="1"/>
          </p:cNvSpPr>
          <p:nvPr/>
        </p:nvSpPr>
        <p:spPr bwMode="auto">
          <a:xfrm>
            <a:off x="6915681" y="5885467"/>
            <a:ext cx="5123720" cy="276999"/>
          </a:xfrm>
          <a:prstGeom prst="rect">
            <a:avLst/>
          </a:prstGeom>
          <a:noFill/>
          <a:ln>
            <a:noFill/>
          </a:ln>
          <a:effectLst/>
        </p:spPr>
        <p:txBody>
          <a:bodyPr wrap="squar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pic>
        <p:nvPicPr>
          <p:cNvPr id="13" name="Picture 12">
            <a:extLst>
              <a:ext uri="{FF2B5EF4-FFF2-40B4-BE49-F238E27FC236}">
                <a16:creationId xmlns:a16="http://schemas.microsoft.com/office/drawing/2014/main" id="{4782416C-EECC-1D5E-5C94-E314CF9DDF5E}"/>
              </a:ext>
            </a:extLst>
          </p:cNvPr>
          <p:cNvPicPr>
            <a:picLocks noChangeAspect="1"/>
          </p:cNvPicPr>
          <p:nvPr/>
        </p:nvPicPr>
        <p:blipFill>
          <a:blip r:embed="rId3"/>
          <a:stretch>
            <a:fillRect/>
          </a:stretch>
        </p:blipFill>
        <p:spPr>
          <a:xfrm>
            <a:off x="225737" y="2879814"/>
            <a:ext cx="11851651" cy="34689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4141A88-55FC-20F3-B44E-1BDFFBED16CB}"/>
              </a:ext>
            </a:extLst>
          </p:cNvPr>
          <p:cNvPicPr>
            <a:picLocks noChangeAspect="1"/>
          </p:cNvPicPr>
          <p:nvPr/>
        </p:nvPicPr>
        <p:blipFill>
          <a:blip r:embed="rId2"/>
          <a:stretch>
            <a:fillRect/>
          </a:stretch>
        </p:blipFill>
        <p:spPr>
          <a:xfrm>
            <a:off x="127590" y="-68481"/>
            <a:ext cx="11955292" cy="6547671"/>
          </a:xfrm>
          <a:prstGeom prst="rect">
            <a:avLst/>
          </a:prstGeom>
        </p:spPr>
      </p:pic>
    </p:spTree>
    <p:extLst>
      <p:ext uri="{BB962C8B-B14F-4D97-AF65-F5344CB8AC3E}">
        <p14:creationId xmlns:p14="http://schemas.microsoft.com/office/powerpoint/2010/main" val="738461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D6854F-2CDC-C169-B0F5-55910199E1AC}"/>
              </a:ext>
            </a:extLst>
          </p:cNvPr>
          <p:cNvPicPr>
            <a:picLocks noChangeAspect="1"/>
          </p:cNvPicPr>
          <p:nvPr/>
        </p:nvPicPr>
        <p:blipFill>
          <a:blip r:embed="rId2"/>
          <a:stretch>
            <a:fillRect/>
          </a:stretch>
        </p:blipFill>
        <p:spPr>
          <a:xfrm>
            <a:off x="106325" y="-58788"/>
            <a:ext cx="11891616" cy="6858000"/>
          </a:xfrm>
          <a:prstGeom prst="rect">
            <a:avLst/>
          </a:prstGeom>
        </p:spPr>
      </p:pic>
    </p:spTree>
    <p:extLst>
      <p:ext uri="{BB962C8B-B14F-4D97-AF65-F5344CB8AC3E}">
        <p14:creationId xmlns:p14="http://schemas.microsoft.com/office/powerpoint/2010/main" val="1340607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ABF519-1BD4-4281-0A8B-3D11B7B4316D}"/>
              </a:ext>
            </a:extLst>
          </p:cNvPr>
          <p:cNvPicPr>
            <a:picLocks noChangeAspect="1"/>
          </p:cNvPicPr>
          <p:nvPr/>
        </p:nvPicPr>
        <p:blipFill>
          <a:blip r:embed="rId3"/>
          <a:stretch>
            <a:fillRect/>
          </a:stretch>
        </p:blipFill>
        <p:spPr>
          <a:xfrm>
            <a:off x="33769" y="-118453"/>
            <a:ext cx="12193057" cy="6669602"/>
          </a:xfrm>
          <a:prstGeom prst="rect">
            <a:avLst/>
          </a:prstGeom>
        </p:spPr>
      </p:pic>
    </p:spTree>
    <p:extLst>
      <p:ext uri="{BB962C8B-B14F-4D97-AF65-F5344CB8AC3E}">
        <p14:creationId xmlns:p14="http://schemas.microsoft.com/office/powerpoint/2010/main" val="3173978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257021-4DBB-5D52-A123-7A5A74DD2B4C}"/>
              </a:ext>
            </a:extLst>
          </p:cNvPr>
          <p:cNvPicPr>
            <a:picLocks noChangeAspect="1"/>
          </p:cNvPicPr>
          <p:nvPr/>
        </p:nvPicPr>
        <p:blipFill>
          <a:blip r:embed="rId2"/>
          <a:stretch>
            <a:fillRect/>
          </a:stretch>
        </p:blipFill>
        <p:spPr>
          <a:xfrm>
            <a:off x="42530" y="-63795"/>
            <a:ext cx="11918713" cy="6523285"/>
          </a:xfrm>
          <a:prstGeom prst="rect">
            <a:avLst/>
          </a:prstGeom>
        </p:spPr>
      </p:pic>
    </p:spTree>
    <p:extLst>
      <p:ext uri="{BB962C8B-B14F-4D97-AF65-F5344CB8AC3E}">
        <p14:creationId xmlns:p14="http://schemas.microsoft.com/office/powerpoint/2010/main" val="3348248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98248-5E3D-83C6-D489-02ECD5BEB30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32D5CBF-AFB3-EB60-1B28-811EA9BFBAC8}"/>
              </a:ext>
            </a:extLst>
          </p:cNvPr>
          <p:cNvPicPr>
            <a:picLocks noChangeAspect="1"/>
          </p:cNvPicPr>
          <p:nvPr/>
        </p:nvPicPr>
        <p:blipFill>
          <a:blip r:embed="rId3"/>
          <a:stretch>
            <a:fillRect/>
          </a:stretch>
        </p:blipFill>
        <p:spPr>
          <a:xfrm>
            <a:off x="0" y="-85060"/>
            <a:ext cx="11973582" cy="6504996"/>
          </a:xfrm>
          <a:prstGeom prst="rect">
            <a:avLst/>
          </a:prstGeom>
        </p:spPr>
      </p:pic>
    </p:spTree>
    <p:extLst>
      <p:ext uri="{BB962C8B-B14F-4D97-AF65-F5344CB8AC3E}">
        <p14:creationId xmlns:p14="http://schemas.microsoft.com/office/powerpoint/2010/main" val="2856356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ECF99-8C06-E578-1D77-244BDEEE8C7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634C7A3-91F3-FAB1-2E17-B38E333B7D90}"/>
              </a:ext>
            </a:extLst>
          </p:cNvPr>
          <p:cNvPicPr>
            <a:picLocks noChangeAspect="1"/>
          </p:cNvPicPr>
          <p:nvPr/>
        </p:nvPicPr>
        <p:blipFill>
          <a:blip r:embed="rId3"/>
          <a:stretch>
            <a:fillRect/>
          </a:stretch>
        </p:blipFill>
        <p:spPr>
          <a:xfrm>
            <a:off x="146977" y="106325"/>
            <a:ext cx="12225338" cy="6287662"/>
          </a:xfrm>
          <a:prstGeom prst="rect">
            <a:avLst/>
          </a:prstGeom>
        </p:spPr>
      </p:pic>
    </p:spTree>
    <p:extLst>
      <p:ext uri="{BB962C8B-B14F-4D97-AF65-F5344CB8AC3E}">
        <p14:creationId xmlns:p14="http://schemas.microsoft.com/office/powerpoint/2010/main" val="3373129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907254-101A-E508-6AF5-918B2870A763}"/>
              </a:ext>
            </a:extLst>
          </p:cNvPr>
          <p:cNvPicPr>
            <a:picLocks noChangeAspect="1"/>
          </p:cNvPicPr>
          <p:nvPr/>
        </p:nvPicPr>
        <p:blipFill>
          <a:blip r:embed="rId3"/>
          <a:stretch>
            <a:fillRect/>
          </a:stretch>
        </p:blipFill>
        <p:spPr>
          <a:xfrm>
            <a:off x="-106325" y="164454"/>
            <a:ext cx="12199153" cy="6444031"/>
          </a:xfrm>
          <a:prstGeom prst="rect">
            <a:avLst/>
          </a:prstGeom>
        </p:spPr>
      </p:pic>
    </p:spTree>
    <p:extLst>
      <p:ext uri="{BB962C8B-B14F-4D97-AF65-F5344CB8AC3E}">
        <p14:creationId xmlns:p14="http://schemas.microsoft.com/office/powerpoint/2010/main" val="1893077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E134B-0DB4-E8F8-C73F-8C84966EA12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E09143B-28D6-9AAA-6B3A-487FAC9F9639}"/>
              </a:ext>
            </a:extLst>
          </p:cNvPr>
          <p:cNvSpPr>
            <a:spLocks noGrp="1"/>
          </p:cNvSpPr>
          <p:nvPr>
            <p:ph idx="1"/>
          </p:nvPr>
        </p:nvSpPr>
        <p:spPr/>
        <p:txBody>
          <a:bodyPr/>
          <a:lstStyle/>
          <a:p>
            <a:pPr algn="ctr"/>
            <a:r>
              <a:rPr lang="en-US" sz="2800" b="1" dirty="0"/>
              <a:t>ADDITIONAL SLIDES</a:t>
            </a:r>
          </a:p>
          <a:p>
            <a:pPr algn="ctr"/>
            <a:endParaRPr lang="en-US" sz="2800" b="1" dirty="0"/>
          </a:p>
          <a:p>
            <a:pPr algn="ctr"/>
            <a:r>
              <a:rPr lang="en-US" sz="2800" b="1" dirty="0"/>
              <a:t>Estimates of Canopy Traits with SCOPE</a:t>
            </a:r>
          </a:p>
        </p:txBody>
      </p:sp>
      <p:sp>
        <p:nvSpPr>
          <p:cNvPr id="4" name="Footer Placeholder 3">
            <a:extLst>
              <a:ext uri="{FF2B5EF4-FFF2-40B4-BE49-F238E27FC236}">
                <a16:creationId xmlns:a16="http://schemas.microsoft.com/office/drawing/2014/main" id="{D2FC533D-7F36-01E2-1F20-E1A40882809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13239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912F1A-5161-7D01-F799-6DD14EBFDE66}"/>
              </a:ext>
            </a:extLst>
          </p:cNvPr>
          <p:cNvPicPr>
            <a:picLocks noChangeAspect="1"/>
          </p:cNvPicPr>
          <p:nvPr/>
        </p:nvPicPr>
        <p:blipFill>
          <a:blip r:embed="rId2"/>
          <a:stretch>
            <a:fillRect/>
          </a:stretch>
        </p:blipFill>
        <p:spPr>
          <a:xfrm>
            <a:off x="64541" y="182420"/>
            <a:ext cx="12058933" cy="6181880"/>
          </a:xfrm>
          <a:prstGeom prst="rect">
            <a:avLst/>
          </a:prstGeom>
        </p:spPr>
      </p:pic>
    </p:spTree>
    <p:extLst>
      <p:ext uri="{BB962C8B-B14F-4D97-AF65-F5344CB8AC3E}">
        <p14:creationId xmlns:p14="http://schemas.microsoft.com/office/powerpoint/2010/main" val="3440186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F946B-0B48-1A9F-584E-9AE992528F8C}"/>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B287F806-B9E8-B4EC-C972-505355A744AA}"/>
              </a:ext>
            </a:extLst>
          </p:cNvPr>
          <p:cNvPicPr>
            <a:picLocks noChangeAspect="1"/>
          </p:cNvPicPr>
          <p:nvPr/>
        </p:nvPicPr>
        <p:blipFill>
          <a:blip r:embed="rId3"/>
          <a:stretch>
            <a:fillRect/>
          </a:stretch>
        </p:blipFill>
        <p:spPr>
          <a:xfrm>
            <a:off x="1799" y="139626"/>
            <a:ext cx="12223539" cy="6718374"/>
          </a:xfrm>
          <a:prstGeom prst="rect">
            <a:avLst/>
          </a:prstGeom>
        </p:spPr>
      </p:pic>
    </p:spTree>
    <p:extLst>
      <p:ext uri="{BB962C8B-B14F-4D97-AF65-F5344CB8AC3E}">
        <p14:creationId xmlns:p14="http://schemas.microsoft.com/office/powerpoint/2010/main" val="3333297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2C1DB7-F3DB-D8A4-E3BD-8906B5912353}"/>
              </a:ext>
            </a:extLst>
          </p:cNvPr>
          <p:cNvPicPr>
            <a:picLocks noChangeAspect="1"/>
          </p:cNvPicPr>
          <p:nvPr/>
        </p:nvPicPr>
        <p:blipFill>
          <a:blip r:embed="rId3"/>
          <a:stretch>
            <a:fillRect/>
          </a:stretch>
        </p:blipFill>
        <p:spPr>
          <a:xfrm>
            <a:off x="249076" y="153377"/>
            <a:ext cx="11565114" cy="6316003"/>
          </a:xfrm>
          <a:prstGeom prst="rect">
            <a:avLst/>
          </a:prstGeom>
        </p:spPr>
      </p:pic>
    </p:spTree>
    <p:extLst>
      <p:ext uri="{BB962C8B-B14F-4D97-AF65-F5344CB8AC3E}">
        <p14:creationId xmlns:p14="http://schemas.microsoft.com/office/powerpoint/2010/main" val="1819857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CD0A7F-17C1-5596-FBA3-718DB8F75656}"/>
              </a:ext>
            </a:extLst>
          </p:cNvPr>
          <p:cNvPicPr>
            <a:picLocks noChangeAspect="1"/>
          </p:cNvPicPr>
          <p:nvPr/>
        </p:nvPicPr>
        <p:blipFill>
          <a:blip r:embed="rId2"/>
          <a:stretch>
            <a:fillRect/>
          </a:stretch>
        </p:blipFill>
        <p:spPr>
          <a:xfrm>
            <a:off x="175316" y="150312"/>
            <a:ext cx="11924810" cy="6218459"/>
          </a:xfrm>
          <a:prstGeom prst="rect">
            <a:avLst/>
          </a:prstGeom>
        </p:spPr>
      </p:pic>
    </p:spTree>
    <p:extLst>
      <p:ext uri="{BB962C8B-B14F-4D97-AF65-F5344CB8AC3E}">
        <p14:creationId xmlns:p14="http://schemas.microsoft.com/office/powerpoint/2010/main" val="2642664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5E3E04-69F8-FA46-1F5E-034BF6C5E72D}"/>
              </a:ext>
            </a:extLst>
          </p:cNvPr>
          <p:cNvPicPr>
            <a:picLocks noChangeAspect="1"/>
          </p:cNvPicPr>
          <p:nvPr/>
        </p:nvPicPr>
        <p:blipFill>
          <a:blip r:embed="rId3"/>
          <a:stretch>
            <a:fillRect/>
          </a:stretch>
        </p:blipFill>
        <p:spPr>
          <a:xfrm>
            <a:off x="63410" y="-80210"/>
            <a:ext cx="12113802" cy="6693988"/>
          </a:xfrm>
          <a:prstGeom prst="rect">
            <a:avLst/>
          </a:prstGeom>
        </p:spPr>
      </p:pic>
    </p:spTree>
    <p:extLst>
      <p:ext uri="{BB962C8B-B14F-4D97-AF65-F5344CB8AC3E}">
        <p14:creationId xmlns:p14="http://schemas.microsoft.com/office/powerpoint/2010/main" val="262181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7FC002-F7D6-648A-F783-7DE49FC836D0}"/>
              </a:ext>
            </a:extLst>
          </p:cNvPr>
          <p:cNvPicPr>
            <a:picLocks noChangeAspect="1"/>
          </p:cNvPicPr>
          <p:nvPr/>
        </p:nvPicPr>
        <p:blipFill>
          <a:blip r:embed="rId2"/>
          <a:stretch>
            <a:fillRect/>
          </a:stretch>
        </p:blipFill>
        <p:spPr>
          <a:xfrm>
            <a:off x="-20782" y="103910"/>
            <a:ext cx="12216951" cy="6858000"/>
          </a:xfrm>
          <a:prstGeom prst="rect">
            <a:avLst/>
          </a:prstGeom>
        </p:spPr>
      </p:pic>
    </p:spTree>
    <p:extLst>
      <p:ext uri="{BB962C8B-B14F-4D97-AF65-F5344CB8AC3E}">
        <p14:creationId xmlns:p14="http://schemas.microsoft.com/office/powerpoint/2010/main" val="2044743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14D15C-8F32-DBFD-E032-728C8EBD7797}"/>
              </a:ext>
            </a:extLst>
          </p:cNvPr>
          <p:cNvPicPr>
            <a:picLocks noChangeAspect="1"/>
          </p:cNvPicPr>
          <p:nvPr/>
        </p:nvPicPr>
        <p:blipFill>
          <a:blip r:embed="rId3"/>
          <a:stretch>
            <a:fillRect/>
          </a:stretch>
        </p:blipFill>
        <p:spPr>
          <a:xfrm>
            <a:off x="62347" y="11178"/>
            <a:ext cx="12225338" cy="6378437"/>
          </a:xfrm>
          <a:prstGeom prst="rect">
            <a:avLst/>
          </a:prstGeom>
        </p:spPr>
      </p:pic>
    </p:spTree>
    <p:extLst>
      <p:ext uri="{BB962C8B-B14F-4D97-AF65-F5344CB8AC3E}">
        <p14:creationId xmlns:p14="http://schemas.microsoft.com/office/powerpoint/2010/main" val="4291497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1FBB87-231A-A1D5-9EAE-DDA96B23CF3C}"/>
              </a:ext>
            </a:extLst>
          </p:cNvPr>
          <p:cNvPicPr>
            <a:picLocks noChangeAspect="1"/>
          </p:cNvPicPr>
          <p:nvPr/>
        </p:nvPicPr>
        <p:blipFill>
          <a:blip r:embed="rId3"/>
          <a:stretch>
            <a:fillRect/>
          </a:stretch>
        </p:blipFill>
        <p:spPr>
          <a:xfrm>
            <a:off x="66156" y="-62346"/>
            <a:ext cx="12136177" cy="6858000"/>
          </a:xfrm>
          <a:prstGeom prst="rect">
            <a:avLst/>
          </a:prstGeom>
        </p:spPr>
      </p:pic>
    </p:spTree>
    <p:extLst>
      <p:ext uri="{BB962C8B-B14F-4D97-AF65-F5344CB8AC3E}">
        <p14:creationId xmlns:p14="http://schemas.microsoft.com/office/powerpoint/2010/main" val="1627670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136213-4DCF-0228-7326-8C7BB0569C2B}"/>
              </a:ext>
            </a:extLst>
          </p:cNvPr>
          <p:cNvPicPr>
            <a:picLocks noChangeAspect="1"/>
          </p:cNvPicPr>
          <p:nvPr/>
        </p:nvPicPr>
        <p:blipFill>
          <a:blip r:embed="rId3"/>
          <a:stretch>
            <a:fillRect/>
          </a:stretch>
        </p:blipFill>
        <p:spPr>
          <a:xfrm>
            <a:off x="5059" y="-83128"/>
            <a:ext cx="12132091" cy="6657409"/>
          </a:xfrm>
          <a:prstGeom prst="rect">
            <a:avLst/>
          </a:prstGeom>
        </p:spPr>
      </p:pic>
    </p:spTree>
    <p:extLst>
      <p:ext uri="{BB962C8B-B14F-4D97-AF65-F5344CB8AC3E}">
        <p14:creationId xmlns:p14="http://schemas.microsoft.com/office/powerpoint/2010/main" val="4147160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7C6C0-F22A-C703-83D6-15861E2C100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4ACAC03-9DB6-FBC7-C2B1-0EAADC29F53B}"/>
              </a:ext>
            </a:extLst>
          </p:cNvPr>
          <p:cNvPicPr>
            <a:picLocks noChangeAspect="1"/>
          </p:cNvPicPr>
          <p:nvPr/>
        </p:nvPicPr>
        <p:blipFill>
          <a:blip r:embed="rId2"/>
          <a:stretch>
            <a:fillRect/>
          </a:stretch>
        </p:blipFill>
        <p:spPr>
          <a:xfrm>
            <a:off x="38894" y="-97275"/>
            <a:ext cx="12225338" cy="6629147"/>
          </a:xfrm>
          <a:prstGeom prst="rect">
            <a:avLst/>
          </a:prstGeom>
        </p:spPr>
      </p:pic>
    </p:spTree>
    <p:extLst>
      <p:ext uri="{BB962C8B-B14F-4D97-AF65-F5344CB8AC3E}">
        <p14:creationId xmlns:p14="http://schemas.microsoft.com/office/powerpoint/2010/main" val="1494437456"/>
      </p:ext>
    </p:extLst>
  </p:cSld>
  <p:clrMapOvr>
    <a:masterClrMapping/>
  </p:clrMapOvr>
</p:sld>
</file>

<file path=ppt/theme/theme1.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5B9979CE-F6D6-4CDA-8589-F8B43FE72354}" vid="{6B3D98F0-8F27-4BB1-98E2-0EFA105C5170}"/>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ESA_Documents" ma:contentTypeID="0x010100B93108F87DD4F24BAE6D0E809C37974D000FC206F40FA8F44792B0B25BFFF4A9D0" ma:contentTypeVersion="43" ma:contentTypeDescription="" ma:contentTypeScope="" ma:versionID="9b1703045571109d1041c6f1d6402cb6">
  <xsd:schema xmlns:xsd="http://www.w3.org/2001/XMLSchema" xmlns:xs="http://www.w3.org/2001/XMLSchema" xmlns:p="http://schemas.microsoft.com/office/2006/metadata/properties" xmlns:ns2="ddc99d1b-0883-4f2c-a8e6-6d8ebaa0e5d6" xmlns:ns3="http://schemas.microsoft.com/sharepoint/v3/fields" xmlns:ns4="http://schemas.microsoft.com/sharepoint/v4" targetNamespace="http://schemas.microsoft.com/office/2006/metadata/properties" ma:root="true" ma:fieldsID="8aee6ade98337e03742b7c59ef1ca971" ns2:_="" ns3:_="" ns4:_="">
    <xsd:import namespace="ddc99d1b-0883-4f2c-a8e6-6d8ebaa0e5d6"/>
    <xsd:import namespace="http://schemas.microsoft.com/sharepoint/v3/fields"/>
    <xsd:import namespace="http://schemas.microsoft.com/sharepoint/v4"/>
    <xsd:element name="properties">
      <xsd:complexType>
        <xsd:sequence>
          <xsd:element name="documentManagement">
            <xsd:complexType>
              <xsd:all>
                <xsd:element ref="ns2:Document_x0020_Type" minOccurs="0"/>
                <xsd:element ref="ns2:Reference" minOccurs="0"/>
                <xsd:element ref="ns2:Assign_x0020_document_x0020_reference" minOccurs="0"/>
                <xsd:element ref="ns2:Classification" minOccurs="0"/>
                <xsd:element ref="ns2:Classification_x0020_Caveat" minOccurs="0"/>
                <xsd:element ref="ns2:Issue_x0020_Date" minOccurs="0"/>
                <xsd:element ref="ns2:Issue" minOccurs="0"/>
                <xsd:element ref="ns3:Revision" minOccurs="0"/>
                <xsd:element ref="ns3:Status" minOccurs="0"/>
                <xsd:element ref="ns2:Distribution" minOccurs="0"/>
                <xsd:element ref="ns2:Organisational_x0020_entity" minOccurs="0"/>
                <xsd:element ref="ns2:_dlc_DocId" minOccurs="0"/>
                <xsd:element ref="ns2:_dlc_DocIdUrl" minOccurs="0"/>
                <xsd:element ref="ns2:_dlc_DocIdPersistId" minOccurs="0"/>
                <xsd:element ref="ns2:In_iShare" minOccurs="0"/>
                <xsd:element ref="ns2:AutoSync"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9d1b-0883-4f2c-a8e6-6d8ebaa0e5d6"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xsd:simpleType>
        <xsd:restriction base="dms:Choice">
          <xsd:enumeration value="AD - Assumption Document"/>
          <xsd:enumeration value="AN - Analysis"/>
          <xsd:enumeration value="AO - Announcement of Opportunity"/>
          <xsd:enumeration value="AR - Article"/>
          <xsd:enumeration value="BR - Brochure"/>
          <xsd:enumeration value="CCN - Contract Change Notice"/>
          <xsd:enumeration value="CE - Certificate (Certificate / Statement of Conformance, etc.)"/>
          <xsd:enumeration value="CO - Contract / Rider"/>
          <xsd:enumeration value="CP - Change Proposal (Engineering / Document)"/>
          <xsd:enumeration value="CR - Change Request (Engineering / Configuration)"/>
          <xsd:enumeration value="CT - Cost Documents (Estimate / CaC / CtC, etc)"/>
          <xsd:enumeration value="DCR - Cost Documents (Estimate / CaC / CtC, etc)"/>
          <xsd:enumeration value="DD - Design Description / Document"/>
          <xsd:enumeration value="DEC - Declaration"/>
          <xsd:enumeration value="DN - Delivery Notice / Release Notice / Transfer Notice"/>
          <xsd:enumeration value="DP - Data Package"/>
          <xsd:enumeration value="DRD - Document Requirements Definition"/>
          <xsd:enumeration value="DW - Drawing / Diagram"/>
          <xsd:enumeration value="EM - E-mail"/>
          <xsd:enumeration value="EX - Executive Summary"/>
          <xsd:enumeration value="FAX - Fax"/>
          <xsd:enumeration value="FI - File (Software / Configuration / Network)"/>
          <xsd:enumeration value="HO - Handout / Presentation"/>
          <xsd:enumeration value="IF - Interface Requirement / Specification / Interface Control Document / EID"/>
          <xsd:enumeration value="INS - Instruction"/>
          <xsd:enumeration value="ITT - Invitation to Tender"/>
          <xsd:enumeration value="LB - Logbook"/>
          <xsd:enumeration value="LE - Letter"/>
          <xsd:enumeration value="LEG - Legal Text"/>
          <xsd:enumeration value="LI - List"/>
          <xsd:enumeration value="MAN - Manual / User Guide / Handbook"/>
          <xsd:enumeration value="MIN - Minutes of Meeting"/>
          <xsd:enumeration value="ML - Model"/>
          <xsd:enumeration value="MO - Memorandum"/>
          <xsd:enumeration value="MOU - Agreement / Memorandum of Understanding"/>
          <xsd:enumeration value="MX - Matrix / Compliance"/>
          <xsd:enumeration value="NC - Non-Conformance"/>
          <xsd:enumeration value="NDA - Non-disclosure agreement"/>
          <xsd:enumeration value="OD - Operations Document"/>
          <xsd:enumeration value="OJ - Agenda"/>
          <xsd:enumeration value="PG - Progress Report / Status Report"/>
          <xsd:enumeration value="PL - Plan"/>
          <xsd:enumeration value="PO - Proposal"/>
          <xsd:enumeration value="POL - Policy Document"/>
          <xsd:enumeration value="PR - Procedure"/>
          <xsd:enumeration value="PT - Product Tree"/>
          <xsd:enumeration value="RD - Request for Deviation"/>
          <xsd:enumeration value="REC - Record"/>
          <xsd:enumeration value="REG - Regulation"/>
          <xsd:enumeration value="RES - Resolution"/>
          <xsd:enumeration value="RFQ - Request for Quotation"/>
          <xsd:enumeration value="RP - Report (Technical, Budget, Cost, Manpower, Travel, Audit, etc.)"/>
          <xsd:enumeration value="RS - Requirement Document / Specification (System, Subsystem, Unit, Equipment level)"/>
          <xsd:enumeration value="RW - Request for Waiver"/>
          <xsd:enumeration value="SC - Schedule / Network / Barchart / Chart"/>
          <xsd:enumeration value="SLA - Service Level Agreement"/>
          <xsd:enumeration value="SOW - Statement of Work"/>
          <xsd:enumeration value="SP - Specifications"/>
          <xsd:enumeration value="ST - Standards"/>
          <xsd:enumeration value="TC - Tender Conditions"/>
          <xsd:enumeration value="TN - Technical Note"/>
          <xsd:enumeration value="TOR - Terms of Reference"/>
          <xsd:enumeration value="TP - Test Procedure/Test Plan"/>
          <xsd:enumeration value="TR - Test Report / Test Result"/>
          <xsd:enumeration value="TS - Test Specification"/>
          <xsd:enumeration value="VC - Verification Control Document"/>
          <xsd:enumeration value="WBS - Work Breakdown Structure"/>
          <xsd:enumeration value="WI - Work Instruction"/>
          <xsd:enumeration value="WP - Working Paper"/>
          <xsd:enumeration value="WPD - Work Package Description"/>
          <xsd:enumeration value="AD"/>
          <xsd:enumeration value="AN"/>
          <xsd:enumeration value="AO"/>
          <xsd:enumeration value="AR"/>
          <xsd:enumeration value="BR"/>
          <xsd:enumeration value="CE"/>
          <xsd:enumeration value="CCN"/>
          <xsd:enumeration value="CO"/>
          <xsd:enumeration value="CP"/>
          <xsd:enumeration value="CR"/>
          <xsd:enumeration value="CT"/>
          <xsd:enumeration value="DEC"/>
          <xsd:enumeration value="DCR"/>
          <xsd:enumeration value="DD"/>
          <xsd:enumeration value="DN"/>
          <xsd:enumeration value="DP"/>
          <xsd:enumeration value="DRD"/>
          <xsd:enumeration value="DW"/>
          <xsd:enumeration value="EM"/>
          <xsd:enumeration value="EX"/>
          <xsd:enumeration value="FI"/>
          <xsd:enumeration value="FAX"/>
          <xsd:enumeration value="HO"/>
          <xsd:enumeration value="IF"/>
          <xsd:enumeration value="INS"/>
          <xsd:enumeration value="ITT"/>
          <xsd:enumeration value="LB"/>
          <xsd:enumeration value="LE"/>
          <xsd:enumeration value="LEG"/>
          <xsd:enumeration value="LI"/>
          <xsd:enumeration value="MAN"/>
          <xsd:enumeration value="ML"/>
          <xsd:enumeration value="MIN"/>
          <xsd:enumeration value="MO"/>
          <xsd:enumeration value="MOU"/>
          <xsd:enumeration value="MX"/>
          <xsd:enumeration value="NC"/>
          <xsd:enumeration value="NDA"/>
          <xsd:enumeration value="OD"/>
          <xsd:enumeration value="OJ"/>
          <xsd:enumeration value="POL"/>
          <xsd:enumeration value="PG"/>
          <xsd:enumeration value="PL"/>
          <xsd:enumeration value="PO"/>
          <xsd:enumeration value="PR"/>
          <xsd:enumeration value="PT"/>
          <xsd:enumeration value="REG"/>
          <xsd:enumeration value="RD"/>
          <xsd:enumeration value="REC"/>
          <xsd:enumeration value="RP"/>
          <xsd:enumeration value="RFQ"/>
          <xsd:enumeration value="RS"/>
          <xsd:enumeration value="RW"/>
          <xsd:enumeration value="RES"/>
          <xsd:enumeration value="SC"/>
          <xsd:enumeration value="SLA"/>
          <xsd:enumeration value="SP"/>
          <xsd:enumeration value="ST"/>
          <xsd:enumeration value="SOW"/>
          <xsd:enumeration value="TC"/>
          <xsd:enumeration value="TOR"/>
          <xsd:enumeration value="TN"/>
          <xsd:enumeration value="TP"/>
          <xsd:enumeration value="TR"/>
          <xsd:enumeration value="TS"/>
          <xsd:enumeration value="VC"/>
          <xsd:enumeration value="WBS"/>
          <xsd:enumeration value="WI"/>
          <xsd:enumeration value="WP"/>
          <xsd:enumeration value="WPD"/>
        </xsd:restriction>
      </xsd:simpleType>
    </xsd:element>
    <xsd:element name="Reference" ma:index="3" nillable="true" ma:displayName="Reference" ma:internalName="Reference">
      <xsd:simpleType>
        <xsd:restriction base="dms:Text">
          <xsd:maxLength value="255"/>
        </xsd:restriction>
      </xsd:simpleType>
    </xsd:element>
    <xsd:element name="Assign_x0020_document_x0020_reference" ma:index="4" nillable="true" ma:displayName="Assign document reference" ma:default="0" ma:internalName="Assign_x0020_document_x0020_reference">
      <xsd:simpleType>
        <xsd:restriction base="dms:Boolean"/>
      </xsd:simpleType>
    </xsd:element>
    <xsd:element name="Classification" ma:index="6" nillable="true" ma:displayName="Classification" ma:format="Dropdown" ma:internalName="Classification" ma:readOnly="false">
      <xsd:simpleType>
        <xsd:restriction base="dms:Choice">
          <xsd:enumeration value="ESA UNCLASSIFIED – Releasable to the Public"/>
          <xsd:enumeration value="ESA UNCLASSIFIED – For ESA Official Use Only"/>
          <xsd:enumeration value="ESA UNCLASSIFIED – Limited Distribution"/>
          <xsd:enumeration value="ESA UNCLASSIFIED – Sensitive Personal Data"/>
          <xsd:enumeration value="ESA UNCLASSIFIED - For Official Use"/>
          <xsd:enumeration value="ESA UNCLASSIFIED - For Internal Use"/>
          <xsd:enumeration value="ESA UNCLASSIFIED - Proprietary Information"/>
          <xsd:enumeration value="ESA UNCLASSIFIED - Personnel in Confidence"/>
          <xsd:enumeration value="ESA UNCLASSIFIED - Medical in Confidence"/>
          <xsd:enumeration value="ESA UNCLASSIFIED ITT - For Internal Use - Limited Distribution"/>
          <xsd:enumeration value="ESA UNCLASSIFIED TEB - For Internal Use - Limited Distribution"/>
          <xsd:enumeration value="ESA UNCLASSIFIED - Proprietary Information - Limited Distribution"/>
          <xsd:enumeration value="ESA Unclassified – For Official Use – Privileged – OBSOLETE"/>
          <xsd:enumeration value="ESA Unclassified – For Internal Use – Privileged – OBSOLETE"/>
          <xsd:enumeration value="ESA Unclassified – Proprietary Information – Privileged – OBSOLETE"/>
          <xsd:enumeration value="Non-ESA document"/>
          <xsd:enumeration value="Non-ESA document - Proprietary Information"/>
          <xsd:enumeration value="ESA Restricted – OBSOLETE"/>
          <xsd:enumeration value="ESA Confidential – OBSOLETE"/>
          <xsd:enumeration value="ESA Secret – OBSOLETE"/>
        </xsd:restriction>
      </xsd:simpleType>
    </xsd:element>
    <xsd:element name="Classification_x0020_Caveat" ma:index="7" nillable="true" ma:displayName="Classification Caveat" ma:description="Please use this field only in case of documents classified as &quot;For Internal Use&quot; and &quot;Proprietary Information&quot;" ma:internalName="Classification_x0020_Caveat">
      <xsd:simpleType>
        <xsd:restriction base="dms:Text">
          <xsd:maxLength value="255"/>
        </xsd:restriction>
      </xsd:simpleType>
    </xsd:element>
    <xsd:element name="Issue_x0020_Date" ma:index="8" nillable="true" ma:displayName="Issue Date" ma:format="DateOnly" ma:internalName="Issue_x0020_Date">
      <xsd:simpleType>
        <xsd:restriction base="dms:DateTime"/>
      </xsd:simpleType>
    </xsd:element>
    <xsd:element name="Issue" ma:index="9" nillable="true" ma:displayName="Issue" ma:internalName="Issue">
      <xsd:simpleType>
        <xsd:restriction base="dms:Text">
          <xsd:maxLength value="4"/>
        </xsd:restriction>
      </xsd:simpleType>
    </xsd:element>
    <xsd:element name="Distribution" ma:index="12" nillable="true" ma:displayName="Distribution" ma:internalName="Distribution">
      <xsd:simpleType>
        <xsd:restriction base="dms:Text">
          <xsd:maxLength value="255"/>
        </xsd:restriction>
      </xsd:simpleType>
    </xsd:element>
    <xsd:element name="Organisational_x0020_entity" ma:index="13" nillable="true" ma:displayName="Organisational entity" ma:internalName="Organisational_x0020_entity">
      <xsd:simpleType>
        <xsd:restriction base="dms:Text">
          <xsd:maxLength value="255"/>
        </xsd:restriction>
      </xsd:simpleType>
    </xsd:element>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element name="In_iShare" ma:index="25" nillable="true" ma:displayName="In_iShare" ma:default="0" ma:internalName="In_iShare">
      <xsd:simpleType>
        <xsd:restriction base="dms:Boolean"/>
      </xsd:simpleType>
    </xsd:element>
    <xsd:element name="AutoSync" ma:index="26" nillable="true" ma:displayName="AutoSync" ma:default="0" ma:internalName="AutoSync">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Revision" ma:index="10" nillable="true" ma:displayName="Revision" ma:internalName="Revision">
      <xsd:simpleType>
        <xsd:restriction base="dms:Text">
          <xsd:maxLength value="4"/>
        </xsd:restriction>
      </xsd:simpleType>
    </xsd:element>
    <xsd:element name="Status" ma:index="11" nillable="true" ma:displayName="Status" ma:format="Dropdown" ma:internalName="Status">
      <xsd:simpleType>
        <xsd:restriction base="dms:Choice">
          <xsd:enumeration value="N/A"/>
          <xsd:enumeration value="For Information Only"/>
          <xsd:enumeration value="Draft"/>
          <xsd:enumeration value="Under Review"/>
          <xsd:enumeration value="Approved"/>
          <xsd:enumeration value="ESA Approved"/>
          <xsd:enumeration value="Issued"/>
          <xsd:enumeration value="Rejected"/>
          <xsd:enumeration value="Withdrawn"/>
          <xsd:enumeration value="Superseded"/>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7"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istribution xmlns="ddc99d1b-0883-4f2c-a8e6-6d8ebaa0e5d6" xsi:nil="true"/>
    <Organisational_x0020_entity xmlns="ddc99d1b-0883-4f2c-a8e6-6d8ebaa0e5d6" xsi:nil="true"/>
    <Document_x0020_Type xmlns="ddc99d1b-0883-4f2c-a8e6-6d8ebaa0e5d6">HO - Handout / Presentation</Document_x0020_Type>
    <Revision xmlns="http://schemas.microsoft.com/sharepoint/v3/fields">0</Revision>
    <IconOverlay xmlns="http://schemas.microsoft.com/sharepoint/v4" xsi:nil="true"/>
    <In_iShare xmlns="ddc99d1b-0883-4f2c-a8e6-6d8ebaa0e5d6">false</In_iShare>
    <Classification xmlns="ddc99d1b-0883-4f2c-a8e6-6d8ebaa0e5d6">ESA UNCLASSIFIED - For ESA Official Use Only</Classification>
    <Issue_x0020_Date xmlns="ddc99d1b-0883-4f2c-a8e6-6d8ebaa0e5d6">2020-08-04T22:00:00+00:00</Issue_x0020_Date>
    <Issue xmlns="ddc99d1b-0883-4f2c-a8e6-6d8ebaa0e5d6">0</Issue>
    <Reference xmlns="ddc99d1b-0883-4f2c-a8e6-6d8ebaa0e5d6" xsi:nil="true"/>
    <Assign_x0020_document_x0020_reference xmlns="ddc99d1b-0883-4f2c-a8e6-6d8ebaa0e5d6">false</Assign_x0020_document_x0020_reference>
    <Classification_x0020_Caveat xmlns="ddc99d1b-0883-4f2c-a8e6-6d8ebaa0e5d6" xsi:nil="true"/>
    <AutoSync xmlns="ddc99d1b-0883-4f2c-a8e6-6d8ebaa0e5d6">false</AutoSync>
    <Status xmlns="http://schemas.microsoft.com/sharepoint/v3/fields">N/A</Status>
    <_dlc_DocId xmlns="ddc99d1b-0883-4f2c-a8e6-6d8ebaa0e5d6">PKKMWAM5UKCP-1108600927-1303</_dlc_DocId>
    <_dlc_DocIdUrl xmlns="ddc99d1b-0883-4f2c-a8e6-6d8ebaa0e5d6">
      <Url>https://esateamsite.sso.esa.int/support/EOT2018/_layouts/15/DocIdRedir.aspx?ID=PKKMWAM5UKCP-1108600927-1303</Url>
      <Description>PKKMWAM5UKCP-1108600927-1303</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B14A63-63A1-4694-A9CB-C52F3967F032}">
  <ds:schemaRefs>
    <ds:schemaRef ds:uri="http://schemas.microsoft.com/sharepoint/events"/>
  </ds:schemaRefs>
</ds:datastoreItem>
</file>

<file path=customXml/itemProps2.xml><?xml version="1.0" encoding="utf-8"?>
<ds:datastoreItem xmlns:ds="http://schemas.openxmlformats.org/officeDocument/2006/customXml" ds:itemID="{32253E4B-BB15-4AC1-82DB-CDDE390D88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99d1b-0883-4f2c-a8e6-6d8ebaa0e5d6"/>
    <ds:schemaRef ds:uri="http://schemas.microsoft.com/sharepoint/v3/fields"/>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22279E-2C4C-4C93-8498-455A58D1433E}">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sharepoint/v4"/>
    <ds:schemaRef ds:uri="http://schemas.microsoft.com/sharepoint/v3/fields"/>
    <ds:schemaRef ds:uri="ddc99d1b-0883-4f2c-a8e6-6d8ebaa0e5d6"/>
    <ds:schemaRef ds:uri="http://www.w3.org/XML/1998/namespace"/>
  </ds:schemaRefs>
</ds:datastoreItem>
</file>

<file path=customXml/itemProps4.xml><?xml version="1.0" encoding="utf-8"?>
<ds:datastoreItem xmlns:ds="http://schemas.openxmlformats.org/officeDocument/2006/customXml" ds:itemID="{548D79E0-F545-4A75-B39D-7B8AF1D9BA85}">
  <ds:schemaRefs>
    <ds:schemaRef ds:uri="http://schemas.microsoft.com/sharepoint/v3/contenttype/forms"/>
  </ds:schemaRefs>
</ds:datastoreItem>
</file>

<file path=docMetadata/LabelInfo.xml><?xml version="1.0" encoding="utf-8"?>
<clbl:labelList xmlns:clbl="http://schemas.microsoft.com/office/2020/mipLabelMetadata">
  <clbl:label id="{3976fa30-1907-4356-8241-62ea5e1c0256}" enabled="1" method="Standard" siteId="{9a5cacd0-2bef-4dd7-ac5c-7ebe1f54f495}" contentBits="0" removed="0"/>
</clbl:labelList>
</file>

<file path=docProps/app.xml><?xml version="1.0" encoding="utf-8"?>
<Properties xmlns="http://schemas.openxmlformats.org/officeDocument/2006/extended-properties" xmlns:vt="http://schemas.openxmlformats.org/officeDocument/2006/docPropsVTypes">
  <Template>ESA Presentation</Template>
  <TotalTime>962</TotalTime>
  <Words>602</Words>
  <Application>Microsoft Office PowerPoint</Application>
  <PresentationFormat>Custom</PresentationFormat>
  <Paragraphs>30</Paragraphs>
  <Slides>19</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Garamond</vt:lpstr>
      <vt:lpstr>Times New Roman</vt:lpstr>
      <vt:lpstr>Verdana</vt:lpstr>
      <vt:lpstr>Wingdings</vt:lpstr>
      <vt:lpstr>ESA_Presentation_CLEAR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Petya Campbell</dc:creator>
  <cp:keywords/>
  <dc:description/>
  <cp:lastModifiedBy>Campbell, Petya K. {Petya} (GSFC-618.0)[UNIVERSITY OF MARYLAND BALTIMORE CO]</cp:lastModifiedBy>
  <cp:revision>84</cp:revision>
  <cp:lastPrinted>2008-08-26T16:26:23Z</cp:lastPrinted>
  <dcterms:created xsi:type="dcterms:W3CDTF">2026-02-06T10:02:23Z</dcterms:created>
  <dcterms:modified xsi:type="dcterms:W3CDTF">2026-03-03T12:10:52Z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user</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0x010100B93108F87DD4F24BAE6D0E809C37974D000FC206F40FA8F44792B0B25BFFF4A9D0</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N/A</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2020-08-04T22:00:00Z</vt:filetime>
  </property>
  <property fmtid="{D5CDD505-2E9C-101B-9397-08002B2CF9AE}" pid="30" name="Organisational_x0020_entity">
    <vt:lpwstr/>
  </property>
  <property fmtid="{D5CDD505-2E9C-101B-9397-08002B2CF9AE}" pid="31" name="_dlc_DocIdItemGuid">
    <vt:lpwstr>5f0bab48-4ce0-4eab-83cc-d71b5b88219f</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PKKMWAM5UKCP-1108600927-1303</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ies>
</file>