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56" r:id="rId4"/>
    <p:sldId id="322" r:id="rId6"/>
    <p:sldId id="279" r:id="rId7"/>
    <p:sldId id="387" r:id="rId8"/>
    <p:sldId id="270" r:id="rId9"/>
    <p:sldId id="257" r:id="rId10"/>
    <p:sldId id="264" r:id="rId11"/>
    <p:sldId id="267" r:id="rId12"/>
    <p:sldId id="268" r:id="rId13"/>
    <p:sldId id="259" r:id="rId14"/>
    <p:sldId id="262" r:id="rId15"/>
    <p:sldId id="265" r:id="rId16"/>
    <p:sldId id="260" r:id="rId17"/>
    <p:sldId id="266" r:id="rId18"/>
    <p:sldId id="258" r:id="rId19"/>
    <p:sldId id="391" r:id="rId20"/>
    <p:sldId id="389" r:id="rId21"/>
    <p:sldId id="390"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866" autoAdjust="0"/>
  </p:normalViewPr>
  <p:slideViewPr>
    <p:cSldViewPr snapToGrid="0" showGuides="1">
      <p:cViewPr varScale="1">
        <p:scale>
          <a:sx n="97" d="100"/>
          <a:sy n="97" d="100"/>
        </p:scale>
        <p:origin x="1056" y="96"/>
      </p:cViewPr>
      <p:guideLst>
        <p:guide orient="horz" pos="2160"/>
        <p:guide pos="383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D3BD0-72E0-434F-86BD-97DD9945944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6B814-3EE2-433D-822A-6B6D9D8896A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693738"/>
            <a:ext cx="6161087"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693738"/>
            <a:ext cx="6161087"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2E380A-8B01-4060-91F0-B7FD5F40837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D6B814-3EE2-433D-822A-6B6D9D8896A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5.sv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272" y="5770082"/>
            <a:ext cx="10598400" cy="332079"/>
          </a:xfrm>
          <a:prstGeom prst="rect">
            <a:avLst/>
          </a:prstGeom>
        </p:spPr>
        <p:txBody>
          <a:bodyPr wrap="square">
            <a:spAutoFit/>
          </a:bodyPr>
          <a:lstStyle>
            <a:lvl1pPr marL="0" indent="0">
              <a:buFont typeface="Verdana" panose="020B0604030504040204" pitchFamily="34" charset="0"/>
              <a:buNone/>
              <a:defRPr sz="1730"/>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273" y="4888314"/>
            <a:ext cx="11833243" cy="707886"/>
          </a:xfrm>
          <a:prstGeom prst="rect">
            <a:avLst/>
          </a:prstGeom>
        </p:spPr>
        <p:txBody>
          <a:bodyPr/>
          <a:lstStyle>
            <a:lvl1pPr algn="l">
              <a:defRPr sz="3990">
                <a:solidFill>
                  <a:schemeClr val="bg1"/>
                </a:solidFill>
              </a:defRPr>
            </a:lvl1pPr>
          </a:lstStyle>
          <a:p>
            <a:pPr lvl="0"/>
            <a:r>
              <a:rPr lang="en-GB" noProof="0" dirty="0"/>
              <a:t>NAME YOUR PRESENTATION</a:t>
            </a:r>
            <a:endParaRPr lang="en-GB" noProof="0" dirty="0"/>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p:cNvCxnSpPr/>
          <p:nvPr userDrawn="1"/>
        </p:nvCxnSpPr>
        <p:spPr>
          <a:xfrm>
            <a:off x="65004" y="4756228"/>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5" dirty="0">
                <a:solidFill>
                  <a:schemeClr val="bg1"/>
                </a:solidFill>
                <a:latin typeface="Arial" panose="020B0604020202020204" pitchFamily="34" charset="0"/>
                <a:cs typeface="Arial" panose="020B0604020202020204" pitchFamily="34" charset="0"/>
              </a:rPr>
              <a:t> </a:t>
            </a:r>
            <a:endParaRPr lang="en-GB" sz="1195" dirty="0">
              <a:solidFill>
                <a:schemeClr val="bg1"/>
              </a:solidFill>
              <a:latin typeface="Arial" panose="020B0604020202020204" pitchFamily="34" charset="0"/>
              <a:cs typeface="Arial" panose="020B0604020202020204" pitchFamily="34" charset="0"/>
            </a:endParaRPr>
          </a:p>
        </p:txBody>
      </p:sp>
      <p:sp>
        <p:nvSpPr>
          <p:cNvPr id="44" name="Text Box 25"/>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5" dirty="0">
                <a:solidFill>
                  <a:schemeClr val="bg1"/>
                </a:solidFill>
                <a:latin typeface="Arial" panose="020B0604020202020204" pitchFamily="34" charset="0"/>
                <a:cs typeface="Arial" panose="020B0604020202020204" pitchFamily="34" charset="0"/>
              </a:rPr>
              <a:t> </a:t>
            </a:r>
            <a:endParaRPr lang="en-GB" sz="1195" dirty="0">
              <a:solidFill>
                <a:schemeClr val="bg1"/>
              </a:solidFill>
              <a:latin typeface="Arial" panose="020B0604020202020204" pitchFamily="34" charset="0"/>
              <a:cs typeface="Arial" panose="020B0604020202020204" pitchFamily="34" charset="0"/>
            </a:endParaRPr>
          </a:p>
        </p:txBody>
      </p:sp>
      <p:sp>
        <p:nvSpPr>
          <p:cNvPr id="45" name="Text Box 99"/>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5" dirty="0">
                <a:latin typeface="Arial" panose="020B0604020202020204" pitchFamily="34" charset="0"/>
                <a:cs typeface="Arial" panose="020B0604020202020204" pitchFamily="34" charset="0"/>
              </a:rPr>
              <a:t> </a:t>
            </a:r>
            <a:endParaRPr lang="it-IT" sz="1195" dirty="0">
              <a:latin typeface="Arial" panose="020B0604020202020204" pitchFamily="34" charset="0"/>
              <a:cs typeface="Arial" panose="020B0604020202020204" pitchFamily="34" charset="0"/>
            </a:endParaRP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sp>
        <p:nvSpPr>
          <p:cNvPr id="4"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stretch>
            <a:fillRect/>
          </a:stretch>
        </p:blipFill>
        <p:spPr>
          <a:xfrm>
            <a:off x="10303315" y="-216085"/>
            <a:ext cx="2088182" cy="1314000"/>
          </a:xfrm>
          <a:prstGeom prst="rect">
            <a:avLst/>
          </a:prstGeom>
        </p:spPr>
      </p:pic>
      <p:pic>
        <p:nvPicPr>
          <p:cNvPr id="65" name="Picture 5"/>
          <p:cNvPicPr/>
          <p:nvPr userDrawn="1"/>
        </p:nvPicPr>
        <p:blipFill>
          <a:blip r:embed="rId4" cstate="email"/>
          <a:stretch>
            <a:fillRect/>
          </a:stretch>
        </p:blipFill>
        <p:spPr>
          <a:xfrm>
            <a:off x="10314596" y="6584400"/>
            <a:ext cx="1636920" cy="104400"/>
          </a:xfrm>
          <a:prstGeom prst="rect">
            <a:avLst/>
          </a:prstGeom>
        </p:spPr>
      </p:pic>
      <p:pic>
        <p:nvPicPr>
          <p:cNvPr id="46" name="Picture 45"/>
          <p:cNvPicPr>
            <a:picLocks noChangeAspect="1"/>
          </p:cNvPicPr>
          <p:nvPr userDrawn="1"/>
        </p:nvPicPr>
        <p:blipFill>
          <a:blip r:embed="rId5">
            <a:extLst>
              <a:ext uri="{96DAC541-7B7A-43D3-8B79-37D633B846F1}">
                <asvg:svgBlip xmlns:asvg="http://schemas.microsoft.com/office/drawing/2016/SVG/main" r:embed="rId6"/>
              </a:ext>
            </a:extLst>
          </a:blip>
          <a:srcRect/>
          <a:stretch>
            <a:fillRect/>
          </a:stretch>
        </p:blipFill>
        <p:spPr>
          <a:xfrm>
            <a:off x="2" y="6457665"/>
            <a:ext cx="10132231" cy="430721"/>
          </a:xfrm>
          <a:prstGeom prst="rect">
            <a:avLst/>
          </a:prstGeom>
        </p:spPr>
      </p:pic>
      <p:sp>
        <p:nvSpPr>
          <p:cNvPr id="2" name="TextBox 1"/>
          <p:cNvSpPr txBox="1"/>
          <p:nvPr userDrawn="1"/>
        </p:nvSpPr>
        <p:spPr>
          <a:xfrm>
            <a:off x="1016793" y="728273"/>
            <a:ext cx="9832731" cy="1231106"/>
          </a:xfrm>
          <a:prstGeom prst="rect">
            <a:avLst/>
          </a:prstGeom>
          <a:noFill/>
        </p:spPr>
        <p:txBody>
          <a:bodyPr wrap="square" rtlCol="0">
            <a:spAutoFit/>
          </a:bodyPr>
          <a:lstStyle/>
          <a:p>
            <a:pPr marL="0" marR="0" lvl="0" indent="0" algn="ctr" defTabSz="911860" rtl="0" eaLnBrk="1" fontAlgn="base" latinLnBrk="0" hangingPunct="1">
              <a:lnSpc>
                <a:spcPct val="100000"/>
              </a:lnSpc>
              <a:spcBef>
                <a:spcPct val="0"/>
              </a:spcBef>
              <a:spcAft>
                <a:spcPct val="0"/>
              </a:spcAft>
              <a:buClrTx/>
              <a:buSzTx/>
              <a:buFontTx/>
              <a:buNone/>
              <a:defRPr/>
            </a:pPr>
            <a:r>
              <a:rPr lang="en-GB" sz="3190" b="1" dirty="0">
                <a:solidFill>
                  <a:schemeClr val="bg1"/>
                </a:solidFill>
              </a:rPr>
              <a:t>FLEX-Fluorescence 2026 Workshop</a:t>
            </a:r>
            <a:br>
              <a:rPr lang="en-GB" sz="2790" b="1" dirty="0">
                <a:solidFill>
                  <a:schemeClr val="bg1"/>
                </a:solidFill>
              </a:rPr>
            </a:br>
            <a:r>
              <a:rPr lang="en-GB" sz="2395" b="0" dirty="0">
                <a:solidFill>
                  <a:schemeClr val="bg1"/>
                </a:solidFill>
              </a:rPr>
              <a:t>03 – 06 March |</a:t>
            </a:r>
            <a:r>
              <a:rPr lang="en-GB" sz="2395" b="1" dirty="0">
                <a:solidFill>
                  <a:schemeClr val="bg1"/>
                </a:solidFill>
              </a:rPr>
              <a:t> </a:t>
            </a:r>
            <a:r>
              <a:rPr lang="en-GB" sz="2395" dirty="0">
                <a:solidFill>
                  <a:schemeClr val="bg1"/>
                </a:solidFill>
              </a:rPr>
              <a:t>Bonn University, Germany </a:t>
            </a:r>
            <a:endParaRPr lang="en-GB" sz="2790" b="1" dirty="0">
              <a:solidFill>
                <a:schemeClr val="bg1"/>
              </a:solidFill>
            </a:endParaRPr>
          </a:p>
          <a:p>
            <a:pPr algn="ctr"/>
            <a:endParaRPr lang="en-GB" sz="1795" dirty="0">
              <a:solidFill>
                <a:srgbClr val="8197A6"/>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272" y="5770082"/>
            <a:ext cx="10598400" cy="381451"/>
          </a:xfrm>
          <a:prstGeom prst="rect">
            <a:avLst/>
          </a:prstGeom>
        </p:spPr>
        <p:txBody>
          <a:bodyPr wrap="square">
            <a:spAutoFit/>
          </a:bodyPr>
          <a:lstStyle>
            <a:lvl1pPr marL="0" indent="0">
              <a:buFont typeface="Verdana" panose="020B0604030504040204" pitchFamily="34" charset="0"/>
              <a:buNone/>
              <a:defRPr sz="1730"/>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273" y="4888314"/>
            <a:ext cx="11833243" cy="707886"/>
          </a:xfrm>
          <a:prstGeom prst="rect">
            <a:avLst/>
          </a:prstGeom>
        </p:spPr>
        <p:txBody>
          <a:bodyPr/>
          <a:lstStyle>
            <a:lvl1pPr algn="l">
              <a:defRPr sz="3990">
                <a:solidFill>
                  <a:schemeClr val="bg1"/>
                </a:solidFill>
              </a:defRPr>
            </a:lvl1pPr>
          </a:lstStyle>
          <a:p>
            <a:pPr lvl="0"/>
            <a:r>
              <a:rPr lang="en-GB" noProof="0" dirty="0"/>
              <a:t>NAME YOUR PRESENTATION</a:t>
            </a:r>
            <a:endParaRPr lang="en-GB" noProof="0" dirty="0"/>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p:cNvCxnSpPr/>
          <p:nvPr userDrawn="1"/>
        </p:nvCxnSpPr>
        <p:spPr>
          <a:xfrm>
            <a:off x="65004" y="4756228"/>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5" dirty="0">
                <a:solidFill>
                  <a:schemeClr val="bg1"/>
                </a:solidFill>
                <a:latin typeface="Arial" panose="020B0604020202020204" pitchFamily="34" charset="0"/>
                <a:cs typeface="Arial" panose="020B0604020202020204" pitchFamily="34" charset="0"/>
              </a:rPr>
              <a:t> </a:t>
            </a:r>
            <a:endParaRPr lang="en-GB" sz="1195" dirty="0">
              <a:solidFill>
                <a:schemeClr val="bg1"/>
              </a:solidFill>
              <a:latin typeface="Arial" panose="020B0604020202020204" pitchFamily="34" charset="0"/>
              <a:cs typeface="Arial" panose="020B0604020202020204" pitchFamily="34" charset="0"/>
            </a:endParaRPr>
          </a:p>
        </p:txBody>
      </p:sp>
      <p:sp>
        <p:nvSpPr>
          <p:cNvPr id="44" name="Text Box 25"/>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5" dirty="0">
                <a:solidFill>
                  <a:schemeClr val="bg1"/>
                </a:solidFill>
                <a:latin typeface="Arial" panose="020B0604020202020204" pitchFamily="34" charset="0"/>
                <a:cs typeface="Arial" panose="020B0604020202020204" pitchFamily="34" charset="0"/>
              </a:rPr>
              <a:t> </a:t>
            </a:r>
            <a:endParaRPr lang="en-GB" sz="1195" dirty="0">
              <a:solidFill>
                <a:schemeClr val="bg1"/>
              </a:solidFill>
              <a:latin typeface="Arial" panose="020B0604020202020204" pitchFamily="34" charset="0"/>
              <a:cs typeface="Arial" panose="020B0604020202020204" pitchFamily="34" charset="0"/>
            </a:endParaRPr>
          </a:p>
        </p:txBody>
      </p:sp>
      <p:sp>
        <p:nvSpPr>
          <p:cNvPr id="45" name="Text Box 99"/>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5" dirty="0">
                <a:latin typeface="Arial" panose="020B0604020202020204" pitchFamily="34" charset="0"/>
                <a:cs typeface="Arial" panose="020B0604020202020204" pitchFamily="34" charset="0"/>
              </a:rPr>
              <a:t> </a:t>
            </a:r>
            <a:endParaRPr lang="it-IT" sz="1195" dirty="0">
              <a:latin typeface="Arial" panose="020B0604020202020204" pitchFamily="34" charset="0"/>
              <a:cs typeface="Arial" panose="020B0604020202020204" pitchFamily="34" charset="0"/>
            </a:endParaRP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sp>
        <p:nvSpPr>
          <p:cNvPr id="4"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2" cstate="email"/>
          <a:stretch>
            <a:fillRect/>
          </a:stretch>
        </p:blipFill>
        <p:spPr>
          <a:xfrm>
            <a:off x="10303315" y="-216085"/>
            <a:ext cx="2088182" cy="1314000"/>
          </a:xfrm>
          <a:prstGeom prst="rect">
            <a:avLst/>
          </a:prstGeom>
        </p:spPr>
      </p:pic>
      <p:pic>
        <p:nvPicPr>
          <p:cNvPr id="65" name="Picture 5"/>
          <p:cNvPicPr/>
          <p:nvPr userDrawn="1"/>
        </p:nvPicPr>
        <p:blipFill>
          <a:blip r:embed="rId3" cstate="email"/>
          <a:stretch>
            <a:fillRect/>
          </a:stretch>
        </p:blipFill>
        <p:spPr>
          <a:xfrm>
            <a:off x="10314596" y="6584400"/>
            <a:ext cx="1636920" cy="104400"/>
          </a:xfrm>
          <a:prstGeom prst="rect">
            <a:avLst/>
          </a:prstGeom>
        </p:spPr>
      </p:pic>
      <p:pic>
        <p:nvPicPr>
          <p:cNvPr id="46" name="Picture 45"/>
          <p:cNvPicPr>
            <a:picLocks noChangeAspect="1"/>
          </p:cNvPicPr>
          <p:nvPr userDrawn="1"/>
        </p:nvPicPr>
        <p:blipFill>
          <a:blip r:embed="rId4">
            <a:extLst>
              <a:ext uri="{96DAC541-7B7A-43D3-8B79-37D633B846F1}">
                <asvg:svgBlip xmlns:asvg="http://schemas.microsoft.com/office/drawing/2016/SVG/main" r:embed="rId5"/>
              </a:ext>
            </a:extLst>
          </a:blip>
          <a:srcRect/>
          <a:stretch>
            <a:fillRect/>
          </a:stretch>
        </p:blipFill>
        <p:spPr>
          <a:xfrm>
            <a:off x="2" y="6457665"/>
            <a:ext cx="10132231" cy="430721"/>
          </a:xfrm>
          <a:prstGeom prst="rect">
            <a:avLst/>
          </a:prstGeom>
        </p:spPr>
      </p:pic>
      <p:sp>
        <p:nvSpPr>
          <p:cNvPr id="2" name="TextBox 1"/>
          <p:cNvSpPr txBox="1"/>
          <p:nvPr userDrawn="1"/>
        </p:nvSpPr>
        <p:spPr>
          <a:xfrm>
            <a:off x="1016793" y="728273"/>
            <a:ext cx="9832731" cy="1231106"/>
          </a:xfrm>
          <a:prstGeom prst="rect">
            <a:avLst/>
          </a:prstGeom>
          <a:noFill/>
        </p:spPr>
        <p:txBody>
          <a:bodyPr wrap="square" rtlCol="0">
            <a:spAutoFit/>
          </a:bodyPr>
          <a:lstStyle/>
          <a:p>
            <a:pPr marL="0" marR="0" lvl="0" indent="0" algn="ctr" defTabSz="911860" rtl="0" eaLnBrk="1" fontAlgn="base" latinLnBrk="0" hangingPunct="1">
              <a:lnSpc>
                <a:spcPct val="100000"/>
              </a:lnSpc>
              <a:spcBef>
                <a:spcPct val="0"/>
              </a:spcBef>
              <a:spcAft>
                <a:spcPct val="0"/>
              </a:spcAft>
              <a:buClrTx/>
              <a:buSzTx/>
              <a:buFontTx/>
              <a:buNone/>
              <a:defRPr/>
            </a:pPr>
            <a:r>
              <a:rPr lang="en-GB" sz="3190" b="1" dirty="0">
                <a:solidFill>
                  <a:schemeClr val="bg1"/>
                </a:solidFill>
              </a:rPr>
              <a:t>FLEX-Fluorescence 2026 Workshop</a:t>
            </a:r>
            <a:br>
              <a:rPr lang="en-GB" sz="2790" b="1" dirty="0">
                <a:solidFill>
                  <a:schemeClr val="bg1"/>
                </a:solidFill>
              </a:rPr>
            </a:br>
            <a:r>
              <a:rPr lang="en-GB" sz="2395" b="0" dirty="0">
                <a:solidFill>
                  <a:schemeClr val="bg1"/>
                </a:solidFill>
              </a:rPr>
              <a:t>03 – 06 March |</a:t>
            </a:r>
            <a:r>
              <a:rPr lang="en-GB" sz="2395" b="1" dirty="0">
                <a:solidFill>
                  <a:schemeClr val="bg1"/>
                </a:solidFill>
              </a:rPr>
              <a:t> </a:t>
            </a:r>
            <a:r>
              <a:rPr lang="en-GB" sz="2395" dirty="0">
                <a:solidFill>
                  <a:schemeClr val="bg1"/>
                </a:solidFill>
              </a:rPr>
              <a:t>Bonn University, Germany </a:t>
            </a:r>
            <a:endParaRPr lang="en-GB" sz="2790" b="1" dirty="0">
              <a:solidFill>
                <a:schemeClr val="bg1"/>
              </a:solidFill>
            </a:endParaRPr>
          </a:p>
          <a:p>
            <a:pPr algn="ctr"/>
            <a:endParaRPr lang="en-GB" sz="1795" dirty="0">
              <a:solidFill>
                <a:srgbClr val="8197A6"/>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8464"/>
          </a:xfrm>
          <a:prstGeom prst="rect">
            <a:avLst/>
          </a:prstGeom>
        </p:spPr>
      </p:pic>
      <p:sp>
        <p:nvSpPr>
          <p:cNvPr id="2" name="Titolo 1"/>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p:cNvSpPr>
            <a:spLocks noGrp="1"/>
          </p:cNvSpPr>
          <p:nvPr>
            <p:ph idx="1"/>
          </p:nvPr>
        </p:nvSpPr>
        <p:spPr>
          <a:xfrm>
            <a:off x="192110" y="1096443"/>
            <a:ext cx="11732718"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endParaRPr lang="en-GB" noProof="0" dirty="0"/>
          </a:p>
          <a:p>
            <a:pPr lvl="1"/>
            <a:r>
              <a:rPr lang="en-GB" noProof="0" dirty="0"/>
              <a:t>Second level</a:t>
            </a:r>
            <a:endParaRPr lang="en-GB" noProof="0" dirty="0"/>
          </a:p>
          <a:p>
            <a:pPr lvl="2"/>
            <a:r>
              <a:rPr lang="en-GB" noProof="0" dirty="0"/>
              <a:t>Third level</a:t>
            </a:r>
            <a:endParaRPr lang="en-GB" noProof="0" dirty="0"/>
          </a:p>
          <a:p>
            <a:pPr lvl="3"/>
            <a:r>
              <a:rPr lang="en-GB" noProof="0" dirty="0"/>
              <a:t>Fourth level</a:t>
            </a:r>
            <a:endParaRPr lang="en-GB" noProof="0" dirty="0"/>
          </a:p>
          <a:p>
            <a:pPr lvl="4"/>
            <a:r>
              <a:rPr lang="en-GB" noProof="0" dirty="0"/>
              <a:t>Fifth level</a:t>
            </a:r>
            <a:endParaRPr lang="en-GB" noProof="0" dirty="0"/>
          </a:p>
        </p:txBody>
      </p:sp>
      <p:pic>
        <p:nvPicPr>
          <p:cNvPr id="9" name="Picture 8"/>
          <p:cNvPicPr>
            <a:picLocks noChangeAspect="1"/>
          </p:cNvPicPr>
          <p:nvPr userDrawn="1"/>
        </p:nvPicPr>
        <p:blipFill>
          <a:blip r:embed="rId3" cstate="email"/>
          <a:stretch>
            <a:fillRect/>
          </a:stretch>
        </p:blipFill>
        <p:spPr>
          <a:xfrm>
            <a:off x="10303315" y="-216085"/>
            <a:ext cx="2088182" cy="1314000"/>
          </a:xfrm>
          <a:prstGeom prst="rect">
            <a:avLst/>
          </a:prstGeom>
        </p:spPr>
      </p:pic>
      <p:cxnSp>
        <p:nvCxnSpPr>
          <p:cNvPr id="10" name="Straight Connector 9"/>
          <p:cNvCxnSpPr/>
          <p:nvPr userDrawn="1"/>
        </p:nvCxnSpPr>
        <p:spPr>
          <a:xfrm>
            <a:off x="215411" y="6473118"/>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lgn="l">
              <a:defRPr/>
            </a:lvl1pPr>
          </a:lstStyle>
          <a:p>
            <a:r>
              <a:rPr lang="en-GB" noProof="0" dirty="0"/>
              <a:t>CLICK TO EDIT MASTER TITLE STYLE</a:t>
            </a:r>
            <a:endParaRPr lang="en-GB" noProof="0" dirty="0"/>
          </a:p>
        </p:txBody>
      </p:sp>
      <p:sp>
        <p:nvSpPr>
          <p:cNvPr id="6" name="Rectangle 2"/>
          <p:cNvSpPr>
            <a:spLocks noGrp="1" noChangeArrowheads="1"/>
          </p:cNvSpPr>
          <p:nvPr>
            <p:ph idx="1"/>
          </p:nvPr>
        </p:nvSpPr>
        <p:spPr bwMode="auto">
          <a:xfrm>
            <a:off x="219001" y="1107477"/>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endParaRPr lang="en-GB" altLang="en-US" noProof="0" dirty="0"/>
          </a:p>
          <a:p>
            <a:pPr lvl="1"/>
            <a:r>
              <a:rPr lang="en-GB" altLang="en-US" noProof="0" dirty="0"/>
              <a:t>Second level</a:t>
            </a:r>
            <a:endParaRPr lang="en-GB" altLang="en-US" noProof="0" dirty="0"/>
          </a:p>
          <a:p>
            <a:pPr lvl="2"/>
            <a:r>
              <a:rPr lang="en-GB" altLang="en-US" noProof="0" dirty="0"/>
              <a:t>Third level</a:t>
            </a:r>
            <a:endParaRPr lang="en-GB" altLang="en-US" noProof="0" dirty="0"/>
          </a:p>
          <a:p>
            <a:pPr lvl="3"/>
            <a:r>
              <a:rPr lang="en-GB" altLang="en-US" noProof="0" dirty="0"/>
              <a:t>Fourth level</a:t>
            </a:r>
            <a:endParaRPr lang="en-GB" altLang="en-US" noProof="0" dirty="0"/>
          </a:p>
          <a:p>
            <a:pPr lvl="4"/>
            <a:r>
              <a:rPr lang="en-GB" altLang="en-US" noProof="0" dirty="0"/>
              <a:t>Fifth level</a:t>
            </a:r>
            <a:endParaRPr lang="en-GB" alt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2.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008464"/>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244501"/>
            <a:ext cx="10081234" cy="565200"/>
          </a:xfrm>
          <a:prstGeom prst="rect">
            <a:avLst/>
          </a:prstGeom>
          <a:noFill/>
          <a:ln>
            <a:noFill/>
          </a:ln>
        </p:spPr>
        <p:txBody>
          <a:bodyPr vert="horz" wrap="square" lIns="91440" tIns="45720" rIns="91440" bIns="45720" numCol="1" anchor="ctr" anchorCtr="0" compatLnSpc="1">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p:cNvSpPr>
            <a:spLocks noGrp="1" noChangeArrowheads="1"/>
          </p:cNvSpPr>
          <p:nvPr>
            <p:ph type="body" idx="1"/>
          </p:nvPr>
        </p:nvSpPr>
        <p:spPr bwMode="auto">
          <a:xfrm>
            <a:off x="190280" y="1158442"/>
            <a:ext cx="11780920" cy="52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noProof="0" dirty="0"/>
              <a:t>Click to edit Master text styles</a:t>
            </a:r>
            <a:endParaRPr lang="en-GB" altLang="en-US" noProof="0" dirty="0"/>
          </a:p>
          <a:p>
            <a:pPr lvl="1"/>
            <a:r>
              <a:rPr lang="en-GB" altLang="en-US" noProof="0" dirty="0"/>
              <a:t>Second level</a:t>
            </a:r>
            <a:endParaRPr lang="en-GB" altLang="en-US" noProof="0" dirty="0"/>
          </a:p>
          <a:p>
            <a:pPr lvl="2"/>
            <a:r>
              <a:rPr lang="en-GB" altLang="en-US" noProof="0" dirty="0"/>
              <a:t>Third level</a:t>
            </a:r>
            <a:endParaRPr lang="en-GB" altLang="en-US" noProof="0" dirty="0"/>
          </a:p>
          <a:p>
            <a:pPr lvl="3"/>
            <a:r>
              <a:rPr lang="en-GB" altLang="en-US" noProof="0" dirty="0"/>
              <a:t>Fourth level</a:t>
            </a:r>
            <a:endParaRPr lang="en-GB" altLang="en-US" noProof="0" dirty="0"/>
          </a:p>
          <a:p>
            <a:pPr lvl="4"/>
            <a:r>
              <a:rPr lang="en-GB" altLang="en-US" noProof="0" dirty="0"/>
              <a:t>Fifth level</a:t>
            </a:r>
            <a:endParaRPr lang="en-GB" altLang="en-US" noProof="0" dirty="0"/>
          </a:p>
        </p:txBody>
      </p:sp>
      <p:sp>
        <p:nvSpPr>
          <p:cNvPr id="67"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pic>
        <p:nvPicPr>
          <p:cNvPr id="37" name="Picture 36"/>
          <p:cNvPicPr>
            <a:picLocks noChangeAspect="1"/>
          </p:cNvPicPr>
          <p:nvPr userDrawn="1"/>
        </p:nvPicPr>
        <p:blipFill>
          <a:blip r:embed="rId6">
            <a:extLst>
              <a:ext uri="{96DAC541-7B7A-43D3-8B79-37D633B846F1}">
                <asvg:svgBlip xmlns:asvg="http://schemas.microsoft.com/office/drawing/2016/SVG/main" r:embed="rId7"/>
              </a:ext>
            </a:extLst>
          </a:blip>
          <a:srcRect/>
          <a:stretch>
            <a:fillRect/>
          </a:stretch>
        </p:blipFill>
        <p:spPr>
          <a:xfrm>
            <a:off x="2" y="6457518"/>
            <a:ext cx="10132231" cy="430721"/>
          </a:xfrm>
          <a:prstGeom prst="rect">
            <a:avLst/>
          </a:prstGeom>
        </p:spPr>
      </p:pic>
      <p:pic>
        <p:nvPicPr>
          <p:cNvPr id="4" name="Picture 3"/>
          <p:cNvPicPr>
            <a:picLocks noChangeAspect="1"/>
          </p:cNvPicPr>
          <p:nvPr userDrawn="1"/>
        </p:nvPicPr>
        <p:blipFill>
          <a:blip r:embed="rId8" cstate="email"/>
          <a:stretch>
            <a:fillRect/>
          </a:stretch>
        </p:blipFill>
        <p:spPr>
          <a:xfrm>
            <a:off x="10303315" y="-216085"/>
            <a:ext cx="2088182" cy="1314000"/>
          </a:xfrm>
          <a:prstGeom prst="rect">
            <a:avLst/>
          </a:prstGeom>
        </p:spPr>
      </p:pic>
      <p:cxnSp>
        <p:nvCxnSpPr>
          <p:cNvPr id="5" name="Straight Connector 4"/>
          <p:cNvCxnSpPr/>
          <p:nvPr userDrawn="1"/>
        </p:nvCxnSpPr>
        <p:spPr>
          <a:xfrm>
            <a:off x="215411" y="6473118"/>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sldNum="0" hdr="0" dt="0"/>
  <p:txStyles>
    <p:titleStyle>
      <a:lvl1pPr algn="just" rtl="0" fontAlgn="base">
        <a:spcBef>
          <a:spcPct val="0"/>
        </a:spcBef>
        <a:spcAft>
          <a:spcPct val="0"/>
        </a:spcAft>
        <a:defRPr lang="en-GB" sz="299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5" b="1">
          <a:solidFill>
            <a:schemeClr val="bg1"/>
          </a:solidFill>
          <a:latin typeface="Verdana" panose="020B0604030504040204" pitchFamily="34" charset="0"/>
        </a:defRPr>
      </a:lvl2pPr>
      <a:lvl3pPr algn="l" rtl="0" fontAlgn="base">
        <a:spcBef>
          <a:spcPct val="0"/>
        </a:spcBef>
        <a:spcAft>
          <a:spcPct val="0"/>
        </a:spcAft>
        <a:defRPr sz="2115" b="1">
          <a:solidFill>
            <a:schemeClr val="bg1"/>
          </a:solidFill>
          <a:latin typeface="Verdana" panose="020B0604030504040204" pitchFamily="34" charset="0"/>
        </a:defRPr>
      </a:lvl3pPr>
      <a:lvl4pPr algn="l" rtl="0" fontAlgn="base">
        <a:spcBef>
          <a:spcPct val="0"/>
        </a:spcBef>
        <a:spcAft>
          <a:spcPct val="0"/>
        </a:spcAft>
        <a:defRPr sz="2115" b="1">
          <a:solidFill>
            <a:schemeClr val="bg1"/>
          </a:solidFill>
          <a:latin typeface="Verdana" panose="020B0604030504040204" pitchFamily="34" charset="0"/>
        </a:defRPr>
      </a:lvl4pPr>
      <a:lvl5pPr algn="l" rtl="0" fontAlgn="base">
        <a:spcBef>
          <a:spcPct val="0"/>
        </a:spcBef>
        <a:spcAft>
          <a:spcPct val="0"/>
        </a:spcAft>
        <a:defRPr sz="2115" b="1">
          <a:solidFill>
            <a:schemeClr val="bg1"/>
          </a:solidFill>
          <a:latin typeface="Verdana" panose="020B0604030504040204" pitchFamily="34" charset="0"/>
        </a:defRPr>
      </a:lvl5pPr>
      <a:lvl6pPr marL="440055" algn="l" rtl="0" fontAlgn="base">
        <a:spcBef>
          <a:spcPct val="0"/>
        </a:spcBef>
        <a:spcAft>
          <a:spcPct val="0"/>
        </a:spcAft>
        <a:defRPr sz="2115" b="1">
          <a:solidFill>
            <a:schemeClr val="bg1"/>
          </a:solidFill>
          <a:latin typeface="Verdana" panose="020B0604030504040204" pitchFamily="34" charset="0"/>
        </a:defRPr>
      </a:lvl6pPr>
      <a:lvl7pPr marL="879475" algn="l" rtl="0" fontAlgn="base">
        <a:spcBef>
          <a:spcPct val="0"/>
        </a:spcBef>
        <a:spcAft>
          <a:spcPct val="0"/>
        </a:spcAft>
        <a:defRPr sz="2115" b="1">
          <a:solidFill>
            <a:schemeClr val="bg1"/>
          </a:solidFill>
          <a:latin typeface="Verdana" panose="020B0604030504040204" pitchFamily="34" charset="0"/>
        </a:defRPr>
      </a:lvl7pPr>
      <a:lvl8pPr marL="1319530" algn="l" rtl="0" fontAlgn="base">
        <a:spcBef>
          <a:spcPct val="0"/>
        </a:spcBef>
        <a:spcAft>
          <a:spcPct val="0"/>
        </a:spcAft>
        <a:defRPr sz="2115" b="1">
          <a:solidFill>
            <a:schemeClr val="bg1"/>
          </a:solidFill>
          <a:latin typeface="Verdana" panose="020B0604030504040204" pitchFamily="34" charset="0"/>
        </a:defRPr>
      </a:lvl8pPr>
      <a:lvl9pPr marL="1759585" algn="l" rtl="0" fontAlgn="base">
        <a:spcBef>
          <a:spcPct val="0"/>
        </a:spcBef>
        <a:spcAft>
          <a:spcPct val="0"/>
        </a:spcAft>
        <a:defRPr sz="2115" b="1">
          <a:solidFill>
            <a:schemeClr val="bg1"/>
          </a:solidFill>
          <a:latin typeface="Verdana" panose="020B0604030504040204"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79145" indent="0" algn="l" rtl="0" eaLnBrk="0" fontAlgn="base" hangingPunct="0">
        <a:lnSpc>
          <a:spcPct val="119000"/>
        </a:lnSpc>
        <a:spcBef>
          <a:spcPct val="20000"/>
        </a:spcBef>
        <a:spcAft>
          <a:spcPct val="0"/>
        </a:spcAft>
        <a:buClr>
          <a:schemeClr val="accent1"/>
        </a:buClr>
        <a:buFont typeface="Verdana" panose="020B0604030504040204" pitchFamily="34" charset="0"/>
        <a:buNone/>
        <a:defRPr lang="en-US" altLang="en-US" sz="1795" dirty="0">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353820" indent="0" algn="l" rtl="0" eaLnBrk="0" fontAlgn="base" hangingPunct="0">
        <a:lnSpc>
          <a:spcPct val="119000"/>
        </a:lnSpc>
        <a:spcBef>
          <a:spcPct val="20000"/>
        </a:spcBef>
        <a:spcAft>
          <a:spcPct val="0"/>
        </a:spcAft>
        <a:buClr>
          <a:schemeClr val="accent1"/>
        </a:buClr>
        <a:buFont typeface="Verdana" panose="020B0604030504040204" pitchFamily="34" charset="0"/>
        <a:buNone/>
        <a:defRPr lang="en-US" altLang="en-US" sz="1795" dirty="0">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929130" indent="0" algn="l" rtl="0" eaLnBrk="0" fontAlgn="base" hangingPunct="0">
        <a:lnSpc>
          <a:spcPct val="119000"/>
        </a:lnSpc>
        <a:spcBef>
          <a:spcPct val="20000"/>
        </a:spcBef>
        <a:spcAft>
          <a:spcPct val="0"/>
        </a:spcAft>
        <a:buClr>
          <a:schemeClr val="accent1"/>
        </a:buClr>
        <a:buFont typeface="Verdana" panose="020B0604030504040204" pitchFamily="34" charset="0"/>
        <a:buNone/>
        <a:defRPr lang="en-US" altLang="en-US" sz="1795" dirty="0">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503805" indent="0" algn="l" rtl="0" eaLnBrk="0" fontAlgn="base" hangingPunct="0">
        <a:lnSpc>
          <a:spcPct val="119000"/>
        </a:lnSpc>
        <a:spcBef>
          <a:spcPct val="20000"/>
        </a:spcBef>
        <a:spcAft>
          <a:spcPct val="0"/>
        </a:spcAft>
        <a:buClr>
          <a:schemeClr val="accent1"/>
        </a:buClr>
        <a:buFont typeface="Verdana" panose="020B0604030504040204" pitchFamily="34" charset="0"/>
        <a:buNone/>
        <a:defRPr lang="en-GB" altLang="en-US" sz="1795" dirty="0">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3347720" indent="-403225" algn="l" rtl="0" fontAlgn="base">
        <a:lnSpc>
          <a:spcPct val="119000"/>
        </a:lnSpc>
        <a:spcBef>
          <a:spcPct val="20000"/>
        </a:spcBef>
        <a:spcAft>
          <a:spcPct val="0"/>
        </a:spcAft>
        <a:buClr>
          <a:schemeClr val="accent1"/>
        </a:buClr>
        <a:buFont typeface="Verdana" panose="020B0604030504040204" pitchFamily="34" charset="0"/>
        <a:buChar char="–"/>
        <a:defRPr sz="1540">
          <a:solidFill>
            <a:schemeClr val="bg2"/>
          </a:solidFill>
          <a:latin typeface="+mn-lt"/>
        </a:defRPr>
      </a:lvl6pPr>
      <a:lvl7pPr marL="3787140" indent="-403225" algn="l" rtl="0" fontAlgn="base">
        <a:lnSpc>
          <a:spcPct val="119000"/>
        </a:lnSpc>
        <a:spcBef>
          <a:spcPct val="20000"/>
        </a:spcBef>
        <a:spcAft>
          <a:spcPct val="0"/>
        </a:spcAft>
        <a:buClr>
          <a:schemeClr val="accent1"/>
        </a:buClr>
        <a:buFont typeface="Verdana" panose="020B0604030504040204" pitchFamily="34" charset="0"/>
        <a:buChar char="–"/>
        <a:defRPr sz="1540">
          <a:solidFill>
            <a:schemeClr val="bg2"/>
          </a:solidFill>
          <a:latin typeface="+mn-lt"/>
        </a:defRPr>
      </a:lvl7pPr>
      <a:lvl8pPr marL="4227195" indent="-403225" algn="l" rtl="0" fontAlgn="base">
        <a:lnSpc>
          <a:spcPct val="119000"/>
        </a:lnSpc>
        <a:spcBef>
          <a:spcPct val="20000"/>
        </a:spcBef>
        <a:spcAft>
          <a:spcPct val="0"/>
        </a:spcAft>
        <a:buClr>
          <a:schemeClr val="accent1"/>
        </a:buClr>
        <a:buFont typeface="Verdana" panose="020B0604030504040204" pitchFamily="34" charset="0"/>
        <a:buChar char="–"/>
        <a:defRPr sz="1540">
          <a:solidFill>
            <a:schemeClr val="bg2"/>
          </a:solidFill>
          <a:latin typeface="+mn-lt"/>
        </a:defRPr>
      </a:lvl8pPr>
      <a:lvl9pPr marL="4667250" indent="-403225" algn="l" rtl="0" fontAlgn="base">
        <a:lnSpc>
          <a:spcPct val="119000"/>
        </a:lnSpc>
        <a:spcBef>
          <a:spcPct val="20000"/>
        </a:spcBef>
        <a:spcAft>
          <a:spcPct val="0"/>
        </a:spcAft>
        <a:buClr>
          <a:schemeClr val="accent1"/>
        </a:buClr>
        <a:buFont typeface="Verdana" panose="020B0604030504040204" pitchFamily="34" charset="0"/>
        <a:buChar char="–"/>
        <a:defRPr sz="1540">
          <a:solidFill>
            <a:schemeClr val="bg2"/>
          </a:solidFill>
          <a:latin typeface="+mn-lt"/>
        </a:defRPr>
      </a:lvl9pPr>
    </p:bodyStyle>
    <p:otherStyle>
      <a:defPPr>
        <a:defRPr lang="en-US"/>
      </a:defPPr>
      <a:lvl1pPr marL="0" algn="l" defTabSz="879475" rtl="0" eaLnBrk="1" latinLnBrk="0" hangingPunct="1">
        <a:defRPr sz="1730" kern="1200">
          <a:solidFill>
            <a:schemeClr val="tx1"/>
          </a:solidFill>
          <a:latin typeface="+mn-lt"/>
          <a:ea typeface="+mn-ea"/>
          <a:cs typeface="+mn-cs"/>
        </a:defRPr>
      </a:lvl1pPr>
      <a:lvl2pPr marL="440055" algn="l" defTabSz="879475" rtl="0" eaLnBrk="1" latinLnBrk="0" hangingPunct="1">
        <a:defRPr sz="1730" kern="1200">
          <a:solidFill>
            <a:schemeClr val="tx1"/>
          </a:solidFill>
          <a:latin typeface="+mn-lt"/>
          <a:ea typeface="+mn-ea"/>
          <a:cs typeface="+mn-cs"/>
        </a:defRPr>
      </a:lvl2pPr>
      <a:lvl3pPr marL="879475" algn="l" defTabSz="879475" rtl="0" eaLnBrk="1" latinLnBrk="0" hangingPunct="1">
        <a:defRPr sz="1730" kern="1200">
          <a:solidFill>
            <a:schemeClr val="tx1"/>
          </a:solidFill>
          <a:latin typeface="+mn-lt"/>
          <a:ea typeface="+mn-ea"/>
          <a:cs typeface="+mn-cs"/>
        </a:defRPr>
      </a:lvl3pPr>
      <a:lvl4pPr marL="1319530" algn="l" defTabSz="879475" rtl="0" eaLnBrk="1" latinLnBrk="0" hangingPunct="1">
        <a:defRPr sz="1730" kern="1200">
          <a:solidFill>
            <a:schemeClr val="tx1"/>
          </a:solidFill>
          <a:latin typeface="+mn-lt"/>
          <a:ea typeface="+mn-ea"/>
          <a:cs typeface="+mn-cs"/>
        </a:defRPr>
      </a:lvl4pPr>
      <a:lvl5pPr marL="1759585" algn="l" defTabSz="879475" rtl="0" eaLnBrk="1" latinLnBrk="0" hangingPunct="1">
        <a:defRPr sz="1730" kern="1200">
          <a:solidFill>
            <a:schemeClr val="tx1"/>
          </a:solidFill>
          <a:latin typeface="+mn-lt"/>
          <a:ea typeface="+mn-ea"/>
          <a:cs typeface="+mn-cs"/>
        </a:defRPr>
      </a:lvl5pPr>
      <a:lvl6pPr marL="2199005" algn="l" defTabSz="879475" rtl="0" eaLnBrk="1" latinLnBrk="0" hangingPunct="1">
        <a:defRPr sz="1730" kern="1200">
          <a:solidFill>
            <a:schemeClr val="tx1"/>
          </a:solidFill>
          <a:latin typeface="+mn-lt"/>
          <a:ea typeface="+mn-ea"/>
          <a:cs typeface="+mn-cs"/>
        </a:defRPr>
      </a:lvl6pPr>
      <a:lvl7pPr marL="2639060" algn="l" defTabSz="879475" rtl="0" eaLnBrk="1" latinLnBrk="0" hangingPunct="1">
        <a:defRPr sz="1730" kern="1200">
          <a:solidFill>
            <a:schemeClr val="tx1"/>
          </a:solidFill>
          <a:latin typeface="+mn-lt"/>
          <a:ea typeface="+mn-ea"/>
          <a:cs typeface="+mn-cs"/>
        </a:defRPr>
      </a:lvl7pPr>
      <a:lvl8pPr marL="3078480" algn="l" defTabSz="879475" rtl="0" eaLnBrk="1" latinLnBrk="0" hangingPunct="1">
        <a:defRPr sz="1730" kern="1200">
          <a:solidFill>
            <a:schemeClr val="tx1"/>
          </a:solidFill>
          <a:latin typeface="+mn-lt"/>
          <a:ea typeface="+mn-ea"/>
          <a:cs typeface="+mn-cs"/>
        </a:defRPr>
      </a:lvl8pPr>
      <a:lvl9pPr marL="3518535" algn="l" defTabSz="879475" rtl="0" eaLnBrk="1" latinLnBrk="0" hangingPunct="1">
        <a:defRPr sz="17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image" Target="../media/image23.emf"/></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4.xml"/><Relationship Id="rId2" Type="http://schemas.openxmlformats.org/officeDocument/2006/relationships/image" Target="../media/image25.emf"/><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4.xml"/><Relationship Id="rId2" Type="http://schemas.openxmlformats.org/officeDocument/2006/relationships/image" Target="../media/image27.emf"/><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image" Target="../media/image2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4.xml"/><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4.xml"/><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06837" y="3228365"/>
            <a:ext cx="12405673" cy="107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61" tIns="43981" rIns="87961" bIns="43981" numCol="1" anchor="b" anchorCtr="0" compatLnSpc="1">
            <a:spAutoFit/>
          </a:bodyPr>
          <a:lstStyle/>
          <a:p>
            <a:pPr algn="ctr" defTabSz="879475">
              <a:defRPr/>
            </a:pPr>
            <a:r>
              <a:rPr lang="en-US" sz="3200" b="1" dirty="0">
                <a:solidFill>
                  <a:schemeClr val="bg1"/>
                </a:solidFill>
                <a:latin typeface="Arial" panose="020B0604020202020204" pitchFamily="34" charset="0"/>
                <a:ea typeface="+mj-ea"/>
                <a:cs typeface="Arial" panose="020B0604020202020204" pitchFamily="34" charset="0"/>
              </a:rPr>
              <a:t>Diurnal variations in red Solar-Induced chlorophyll fluorescence retrieved from the TEMPO geostationary mission</a:t>
            </a:r>
            <a:endParaRPr lang="en-GB" sz="3200"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896847" y="5219249"/>
            <a:ext cx="5109724" cy="276244"/>
          </a:xfrm>
          <a:prstGeom prst="rect">
            <a:avLst/>
          </a:prstGeom>
          <a:noFill/>
          <a:ln>
            <a:noFill/>
          </a:ln>
          <a:effectLst/>
        </p:spPr>
        <p:txBody>
          <a:bodyPr wrap="square">
            <a:spAutoFit/>
          </a:bodyPr>
          <a:lstStyle/>
          <a:p>
            <a:pPr algn="r"/>
            <a:r>
              <a:rPr lang="en-GB" sz="1195" dirty="0">
                <a:solidFill>
                  <a:schemeClr val="bg1"/>
                </a:solidFill>
                <a:latin typeface="Arial" panose="020B0604020202020204" pitchFamily="34" charset="0"/>
                <a:cs typeface="Arial" panose="020B0604020202020204" pitchFamily="34" charset="0"/>
              </a:rPr>
              <a:t> </a:t>
            </a:r>
            <a:endParaRPr lang="en-GB" sz="1195" dirty="0">
              <a:solidFill>
                <a:schemeClr val="bg1"/>
              </a:solidFill>
              <a:latin typeface="Arial" panose="020B0604020202020204" pitchFamily="34" charset="0"/>
              <a:cs typeface="Arial" panose="020B0604020202020204" pitchFamily="34" charset="0"/>
            </a:endParaRPr>
          </a:p>
        </p:txBody>
      </p:sp>
      <p:sp>
        <p:nvSpPr>
          <p:cNvPr id="8" name="Text Box 25"/>
          <p:cNvSpPr txBox="1">
            <a:spLocks noChangeArrowheads="1"/>
          </p:cNvSpPr>
          <p:nvPr/>
        </p:nvSpPr>
        <p:spPr bwMode="auto">
          <a:xfrm>
            <a:off x="6896822" y="5878769"/>
            <a:ext cx="5109748" cy="276244"/>
          </a:xfrm>
          <a:prstGeom prst="rect">
            <a:avLst/>
          </a:prstGeom>
          <a:noFill/>
          <a:ln>
            <a:noFill/>
          </a:ln>
          <a:effectLst/>
        </p:spPr>
        <p:txBody>
          <a:bodyPr wrap="square">
            <a:spAutoFit/>
          </a:bodyPr>
          <a:lstStyle/>
          <a:p>
            <a:pPr algn="r"/>
            <a:r>
              <a:rPr lang="en-GB" sz="1195" dirty="0">
                <a:solidFill>
                  <a:schemeClr val="bg1"/>
                </a:solidFill>
                <a:latin typeface="Arial" panose="020B0604020202020204" pitchFamily="34" charset="0"/>
                <a:cs typeface="Arial" panose="020B0604020202020204" pitchFamily="34" charset="0"/>
              </a:rPr>
              <a:t> </a:t>
            </a:r>
            <a:endParaRPr lang="en-GB" sz="1195" dirty="0">
              <a:solidFill>
                <a:schemeClr val="bg1"/>
              </a:solidFill>
              <a:latin typeface="Arial" panose="020B0604020202020204" pitchFamily="34" charset="0"/>
              <a:cs typeface="Arial" panose="020B0604020202020204" pitchFamily="34" charset="0"/>
            </a:endParaRPr>
          </a:p>
        </p:txBody>
      </p:sp>
      <p:sp>
        <p:nvSpPr>
          <p:cNvPr id="2" name="Text Box 99"/>
          <p:cNvSpPr/>
          <p:nvPr/>
        </p:nvSpPr>
        <p:spPr>
          <a:xfrm>
            <a:off x="726869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5" dirty="0">
              <a:latin typeface="Arial" panose="020B0604020202020204" pitchFamily="34" charset="0"/>
              <a:cs typeface="Arial" panose="020B0604020202020204" pitchFamily="34" charset="0"/>
            </a:endParaRPr>
          </a:p>
        </p:txBody>
      </p:sp>
      <p:sp>
        <p:nvSpPr>
          <p:cNvPr id="9" name="文本框 8"/>
          <p:cNvSpPr txBox="1"/>
          <p:nvPr/>
        </p:nvSpPr>
        <p:spPr>
          <a:xfrm>
            <a:off x="1" y="4965699"/>
            <a:ext cx="12192000" cy="913070"/>
          </a:xfrm>
          <a:prstGeom prst="rect">
            <a:avLst/>
          </a:prstGeom>
          <a:noFill/>
        </p:spPr>
        <p:txBody>
          <a:bodyPr wrap="square">
            <a:spAutoFit/>
          </a:bodyPr>
          <a:lstStyle/>
          <a:p>
            <a:r>
              <a:rPr lang="en-US" altLang="zh-CN" sz="2000" b="1" u="sng" dirty="0">
                <a:solidFill>
                  <a:schemeClr val="bg1">
                    <a:lumMod val="95000"/>
                  </a:schemeClr>
                </a:solidFill>
              </a:rPr>
              <a:t>Zhaoying Zhang</a:t>
            </a:r>
            <a:r>
              <a:rPr lang="en-US" altLang="zh-CN" sz="2000" b="1" baseline="30000" dirty="0">
                <a:solidFill>
                  <a:schemeClr val="bg1">
                    <a:lumMod val="95000"/>
                  </a:schemeClr>
                </a:solidFill>
              </a:rPr>
              <a:t>1,2</a:t>
            </a:r>
            <a:r>
              <a:rPr lang="en-US" altLang="zh-CN" sz="2000" b="1" dirty="0">
                <a:solidFill>
                  <a:schemeClr val="bg1">
                    <a:lumMod val="95000"/>
                  </a:schemeClr>
                </a:solidFill>
              </a:rPr>
              <a:t>, Gregory Duveiller</a:t>
            </a:r>
            <a:r>
              <a:rPr lang="en-US" altLang="zh-CN" sz="2000" b="1" baseline="30000" dirty="0">
                <a:solidFill>
                  <a:schemeClr val="bg1">
                    <a:lumMod val="95000"/>
                  </a:schemeClr>
                </a:solidFill>
              </a:rPr>
              <a:t>2</a:t>
            </a:r>
            <a:r>
              <a:rPr lang="en-US" altLang="zh-CN" sz="2000" b="1" dirty="0">
                <a:solidFill>
                  <a:schemeClr val="bg1">
                    <a:lumMod val="95000"/>
                  </a:schemeClr>
                </a:solidFill>
              </a:rPr>
              <a:t>, </a:t>
            </a:r>
            <a:r>
              <a:rPr lang="en-US" altLang="zh-CN" sz="2000" b="1" dirty="0" err="1">
                <a:solidFill>
                  <a:schemeClr val="bg1">
                    <a:lumMod val="95000"/>
                  </a:schemeClr>
                </a:solidFill>
              </a:rPr>
              <a:t>Yongguang</a:t>
            </a:r>
            <a:r>
              <a:rPr lang="en-US" altLang="zh-CN" sz="2000" b="1" dirty="0">
                <a:solidFill>
                  <a:schemeClr val="bg1">
                    <a:lumMod val="95000"/>
                  </a:schemeClr>
                </a:solidFill>
              </a:rPr>
              <a:t> Zhang</a:t>
            </a:r>
            <a:r>
              <a:rPr lang="en-US" altLang="zh-CN" sz="2000" b="1" baseline="30000" dirty="0">
                <a:solidFill>
                  <a:schemeClr val="bg1">
                    <a:lumMod val="95000"/>
                  </a:schemeClr>
                </a:solidFill>
              </a:rPr>
              <a:t>1</a:t>
            </a:r>
            <a:endParaRPr lang="en-US" altLang="zh-CN" sz="2000" b="1" baseline="30000" dirty="0">
              <a:solidFill>
                <a:schemeClr val="bg1">
                  <a:lumMod val="95000"/>
                </a:schemeClr>
              </a:solidFill>
            </a:endParaRPr>
          </a:p>
          <a:p>
            <a:endParaRPr lang="en-US" altLang="zh-CN" sz="2000" b="1" baseline="30000" dirty="0">
              <a:solidFill>
                <a:schemeClr val="bg1">
                  <a:lumMod val="95000"/>
                </a:schemeClr>
              </a:solidFill>
            </a:endParaRPr>
          </a:p>
          <a:p>
            <a:r>
              <a:rPr lang="en-US" altLang="zh-CN" sz="2000" b="1" baseline="30000" dirty="0">
                <a:solidFill>
                  <a:schemeClr val="bg1">
                    <a:lumMod val="95000"/>
                  </a:schemeClr>
                </a:solidFill>
              </a:rPr>
              <a:t>1</a:t>
            </a:r>
            <a:r>
              <a:rPr lang="en-US" altLang="zh-CN" sz="2000" b="1" dirty="0">
                <a:solidFill>
                  <a:schemeClr val="bg1">
                    <a:lumMod val="95000"/>
                  </a:schemeClr>
                </a:solidFill>
              </a:rPr>
              <a:t>Nanjing University, China; </a:t>
            </a:r>
            <a:r>
              <a:rPr lang="en-US" altLang="zh-CN" sz="2000" b="1" baseline="30000" dirty="0">
                <a:solidFill>
                  <a:schemeClr val="bg1">
                    <a:lumMod val="95000"/>
                  </a:schemeClr>
                </a:solidFill>
              </a:rPr>
              <a:t>2</a:t>
            </a:r>
            <a:r>
              <a:rPr lang="en-US" altLang="zh-CN" sz="2000" b="1" dirty="0">
                <a:solidFill>
                  <a:schemeClr val="bg1">
                    <a:lumMod val="95000"/>
                  </a:schemeClr>
                </a:solidFill>
              </a:rPr>
              <a:t>Max Planck Institute for Biogeochemistry, Germany</a:t>
            </a:r>
            <a:endParaRPr lang="en-US" altLang="zh-CN" sz="2000" b="1" dirty="0">
              <a:solidFill>
                <a:schemeClr val="bg1">
                  <a:lumMod val="9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2875" y="1215542"/>
            <a:ext cx="11906250" cy="4000500"/>
          </a:xfrm>
          <a:prstGeom prst="rect">
            <a:avLst/>
          </a:prstGeom>
        </p:spPr>
      </p:pic>
      <p:sp>
        <p:nvSpPr>
          <p:cNvPr id="6" name="标题 1"/>
          <p:cNvSpPr>
            <a:spLocks noGrp="1"/>
          </p:cNvSpPr>
          <p:nvPr>
            <p:ph type="title"/>
          </p:nvPr>
        </p:nvSpPr>
        <p:spPr>
          <a:xfrm>
            <a:off x="215900" y="244475"/>
            <a:ext cx="10080625" cy="565150"/>
          </a:xfrm>
        </p:spPr>
        <p:txBody>
          <a:bodyPr/>
          <a:lstStyle/>
          <a:p>
            <a:r>
              <a:rPr lang="en-US" altLang="zh-CN" dirty="0"/>
              <a:t>Retrieval region: 660-685 nm</a:t>
            </a:r>
            <a:endParaRPr lang="zh-CN" altLang="en-US" dirty="0"/>
          </a:p>
        </p:txBody>
      </p:sp>
      <p:sp>
        <p:nvSpPr>
          <p:cNvPr id="5" name="文本框 4"/>
          <p:cNvSpPr txBox="1"/>
          <p:nvPr/>
        </p:nvSpPr>
        <p:spPr>
          <a:xfrm>
            <a:off x="215900" y="5474815"/>
            <a:ext cx="11906250" cy="646331"/>
          </a:xfrm>
          <a:prstGeom prst="rect">
            <a:avLst/>
          </a:prstGeom>
          <a:noFill/>
        </p:spPr>
        <p:txBody>
          <a:bodyPr wrap="square">
            <a:spAutoFit/>
          </a:bodyPr>
          <a:lstStyle/>
          <a:p>
            <a:r>
              <a:rPr lang="en-US" altLang="zh-CN" dirty="0"/>
              <a:t>Some weak stripes were still present. However, overall, a clear hotspot could be observed over the U.S. Corn Belt. In addition, the SIF values increased from morning toward midday and then showed a weakening trend afterward.</a:t>
            </a:r>
            <a:endParaRPr lang="en-US" altLang="zh-CN"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9615" y="378070"/>
            <a:ext cx="5275384" cy="369332"/>
          </a:xfrm>
          <a:prstGeom prst="rect">
            <a:avLst/>
          </a:prstGeom>
          <a:noFill/>
        </p:spPr>
        <p:txBody>
          <a:bodyPr wrap="square" rtlCol="0">
            <a:spAutoFit/>
          </a:bodyPr>
          <a:lstStyle/>
          <a:p>
            <a:r>
              <a:rPr lang="en-US" altLang="zh-CN" dirty="0"/>
              <a:t>Statistical matric of TEMPO SIF retrieval</a:t>
            </a:r>
            <a:endParaRPr lang="zh-CN" altLang="en-US" dirty="0"/>
          </a:p>
        </p:txBody>
      </p:sp>
      <p:pic>
        <p:nvPicPr>
          <p:cNvPr id="8" name="图片 7"/>
          <p:cNvPicPr>
            <a:picLocks noChangeAspect="1"/>
          </p:cNvPicPr>
          <p:nvPr/>
        </p:nvPicPr>
        <p:blipFill>
          <a:blip r:embed="rId1"/>
          <a:stretch>
            <a:fillRect/>
          </a:stretch>
        </p:blipFill>
        <p:spPr>
          <a:xfrm>
            <a:off x="1482145" y="1214357"/>
            <a:ext cx="8814500" cy="3777643"/>
          </a:xfrm>
          <a:prstGeom prst="rect">
            <a:avLst/>
          </a:prstGeom>
        </p:spPr>
      </p:pic>
      <p:sp>
        <p:nvSpPr>
          <p:cNvPr id="2" name="标题 1"/>
          <p:cNvSpPr>
            <a:spLocks noGrp="1"/>
          </p:cNvSpPr>
          <p:nvPr>
            <p:ph type="title"/>
          </p:nvPr>
        </p:nvSpPr>
        <p:spPr/>
        <p:txBody>
          <a:bodyPr/>
          <a:lstStyle/>
          <a:p>
            <a:r>
              <a:rPr lang="en-US" altLang="zh-CN" dirty="0"/>
              <a:t>Evaluation of retrieval accuracy</a:t>
            </a:r>
            <a:endParaRPr lang="zh-CN" altLang="en-US" dirty="0"/>
          </a:p>
        </p:txBody>
      </p:sp>
      <p:sp>
        <p:nvSpPr>
          <p:cNvPr id="7" name="文本框 6"/>
          <p:cNvSpPr txBox="1"/>
          <p:nvPr/>
        </p:nvSpPr>
        <p:spPr>
          <a:xfrm>
            <a:off x="170767" y="5136171"/>
            <a:ext cx="11850465" cy="1477328"/>
          </a:xfrm>
          <a:prstGeom prst="rect">
            <a:avLst/>
          </a:prstGeom>
          <a:noFill/>
        </p:spPr>
        <p:txBody>
          <a:bodyPr wrap="square">
            <a:spAutoFit/>
          </a:bodyPr>
          <a:lstStyle/>
          <a:p>
            <a:r>
              <a:rPr lang="en-US" altLang="zh-CN" dirty="0"/>
              <a:t>Most values range between 0.5 and 1.5, with a median close to 1, indicating that the spectral fitting performance is generally good.</a:t>
            </a:r>
            <a:endParaRPr lang="en-US" altLang="zh-CN" dirty="0"/>
          </a:p>
          <a:p>
            <a:r>
              <a:rPr lang="en-US" altLang="zh-CN" dirty="0"/>
              <a:t>However, for red SIF, the retrieval uncertainty is relatively high, with a median value of 0.84 </a:t>
            </a:r>
            <a:r>
              <a:rPr lang="en-US" altLang="zh-CN" dirty="0" err="1"/>
              <a:t>mW</a:t>
            </a:r>
            <a:r>
              <a:rPr lang="en-US" altLang="zh-CN" dirty="0"/>
              <a:t> m⁻² nm⁻¹ sr⁻¹. </a:t>
            </a:r>
            <a:endParaRPr lang="en-US" altLang="zh-CN" dirty="0"/>
          </a:p>
          <a:p>
            <a:r>
              <a:rPr lang="en-US" altLang="zh-CN" dirty="0"/>
              <a:t>This uncertainty is substantially higher than that of far-red SIF. </a:t>
            </a:r>
            <a:endParaRPr lang="en-US" altLang="zh-CN" dirty="0"/>
          </a:p>
          <a:p>
            <a:endParaRPr lang="en-US" altLang="zh-CN"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333500" y="952500"/>
            <a:ext cx="9525000" cy="4953000"/>
          </a:xfrm>
          <a:prstGeom prst="rect">
            <a:avLst/>
          </a:prstGeom>
        </p:spPr>
      </p:pic>
      <p:sp>
        <p:nvSpPr>
          <p:cNvPr id="2" name="标题 1"/>
          <p:cNvSpPr>
            <a:spLocks noGrp="1"/>
          </p:cNvSpPr>
          <p:nvPr>
            <p:ph type="title"/>
          </p:nvPr>
        </p:nvSpPr>
        <p:spPr>
          <a:xfrm>
            <a:off x="215410" y="20488"/>
            <a:ext cx="10338289" cy="1013226"/>
          </a:xfrm>
        </p:spPr>
        <p:txBody>
          <a:bodyPr/>
          <a:lstStyle/>
          <a:p>
            <a:r>
              <a:rPr lang="en-US" altLang="zh-CN" dirty="0"/>
              <a:t>Diurnal patterns of TEMPO SIF for each vegetation type</a:t>
            </a:r>
            <a:endParaRPr lang="zh-CN" altLang="en-US" dirty="0"/>
          </a:p>
        </p:txBody>
      </p:sp>
      <p:sp>
        <p:nvSpPr>
          <p:cNvPr id="3" name="箭头: 下 2"/>
          <p:cNvSpPr/>
          <p:nvPr/>
        </p:nvSpPr>
        <p:spPr>
          <a:xfrm>
            <a:off x="3048000" y="1352550"/>
            <a:ext cx="171450" cy="381909"/>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下 6"/>
          <p:cNvSpPr/>
          <p:nvPr/>
        </p:nvSpPr>
        <p:spPr>
          <a:xfrm>
            <a:off x="7534275" y="1352549"/>
            <a:ext cx="171450" cy="381909"/>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下 7"/>
          <p:cNvSpPr/>
          <p:nvPr/>
        </p:nvSpPr>
        <p:spPr>
          <a:xfrm>
            <a:off x="4800600" y="1419224"/>
            <a:ext cx="171450" cy="381909"/>
          </a:xfrm>
          <a:prstGeom prst="downArrow">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箭头: 下 8"/>
          <p:cNvSpPr/>
          <p:nvPr/>
        </p:nvSpPr>
        <p:spPr>
          <a:xfrm>
            <a:off x="4886325" y="4171949"/>
            <a:ext cx="171450" cy="381909"/>
          </a:xfrm>
          <a:prstGeom prst="downArrow">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下 9"/>
          <p:cNvSpPr/>
          <p:nvPr/>
        </p:nvSpPr>
        <p:spPr>
          <a:xfrm>
            <a:off x="3048000" y="3790040"/>
            <a:ext cx="171450" cy="381909"/>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07705" y="5848886"/>
            <a:ext cx="11976590" cy="646331"/>
          </a:xfrm>
          <a:prstGeom prst="rect">
            <a:avLst/>
          </a:prstGeom>
          <a:noFill/>
        </p:spPr>
        <p:txBody>
          <a:bodyPr wrap="square">
            <a:spAutoFit/>
          </a:bodyPr>
          <a:lstStyle/>
          <a:p>
            <a:r>
              <a:rPr lang="en-US" altLang="zh-CN" dirty="0"/>
              <a:t>The timing of the SIF peak may be influenced by multiple factors, such as temperature and water stress. We therefore need to analyze more data to determine whether the peak timing is stable and robust.</a:t>
            </a:r>
            <a:endParaRPr lang="en-US" altLang="zh-C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0132" y="1060804"/>
            <a:ext cx="8637601" cy="458074"/>
          </a:xfrm>
          <a:prstGeom prst="rect">
            <a:avLst/>
          </a:prstGeom>
          <a:noFill/>
        </p:spPr>
        <p:txBody>
          <a:bodyPr wrap="square" rtlCol="0">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DBF: US-</a:t>
            </a:r>
            <a:r>
              <a:rPr lang="en-US" altLang="zh-CN" b="1" dirty="0" err="1">
                <a:latin typeface="Times New Roman" panose="02020603050405020304" pitchFamily="18" charset="0"/>
                <a:cs typeface="Times New Roman" panose="02020603050405020304" pitchFamily="18" charset="0"/>
              </a:rPr>
              <a:t>xHA</a:t>
            </a:r>
            <a:endParaRPr lang="zh-CN" altLang="en-US" b="1"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4690" y="1618756"/>
            <a:ext cx="4986969" cy="4078562"/>
          </a:xfrm>
          <a:prstGeom prst="rect">
            <a:avLst/>
          </a:prstGeom>
        </p:spPr>
      </p:pic>
      <p:sp>
        <p:nvSpPr>
          <p:cNvPr id="5" name="文本框 4"/>
          <p:cNvSpPr txBox="1"/>
          <p:nvPr/>
        </p:nvSpPr>
        <p:spPr>
          <a:xfrm>
            <a:off x="2998175" y="2383276"/>
            <a:ext cx="1108953" cy="400110"/>
          </a:xfrm>
          <a:prstGeom prst="rect">
            <a:avLst/>
          </a:prstGeom>
          <a:noFill/>
        </p:spPr>
        <p:txBody>
          <a:bodyPr wrap="square" rtlCol="0">
            <a:spAutoFit/>
          </a:bodyPr>
          <a:lstStyle/>
          <a:p>
            <a:r>
              <a:rPr lang="en-US" altLang="zh-CN" sz="2000" b="1" dirty="0">
                <a:solidFill>
                  <a:schemeClr val="bg1"/>
                </a:solidFill>
                <a:latin typeface="Times New Roman" panose="02020603050405020304" pitchFamily="18" charset="0"/>
                <a:cs typeface="Times New Roman" panose="02020603050405020304" pitchFamily="18" charset="0"/>
              </a:rPr>
              <a:t>10 km</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3" name="标题 2"/>
          <p:cNvSpPr>
            <a:spLocks noGrp="1"/>
          </p:cNvSpPr>
          <p:nvPr>
            <p:ph type="title"/>
          </p:nvPr>
        </p:nvSpPr>
        <p:spPr>
          <a:xfrm>
            <a:off x="215411" y="250711"/>
            <a:ext cx="10081234" cy="552780"/>
          </a:xfrm>
        </p:spPr>
        <p:txBody>
          <a:bodyPr/>
          <a:lstStyle/>
          <a:p>
            <a:r>
              <a:rPr lang="en-US" altLang="zh-CN" dirty="0"/>
              <a:t>Comparison between TEMPO SIF and flux tower GPP</a:t>
            </a:r>
            <a:endParaRPr lang="zh-CN" altLang="en-US" dirty="0"/>
          </a:p>
        </p:txBody>
      </p:sp>
      <p:pic>
        <p:nvPicPr>
          <p:cNvPr id="10" name="图片 9"/>
          <p:cNvPicPr>
            <a:picLocks noChangeAspect="1"/>
          </p:cNvPicPr>
          <p:nvPr/>
        </p:nvPicPr>
        <p:blipFill>
          <a:blip r:embed="rId2"/>
          <a:stretch>
            <a:fillRect/>
          </a:stretch>
        </p:blipFill>
        <p:spPr>
          <a:xfrm>
            <a:off x="6224303" y="1420539"/>
            <a:ext cx="5686860" cy="4802237"/>
          </a:xfrm>
          <a:prstGeom prst="rect">
            <a:avLst/>
          </a:prstGeom>
        </p:spPr>
      </p:pic>
      <p:sp>
        <p:nvSpPr>
          <p:cNvPr id="8" name="文本框 7"/>
          <p:cNvSpPr txBox="1"/>
          <p:nvPr/>
        </p:nvSpPr>
        <p:spPr>
          <a:xfrm>
            <a:off x="504690" y="5797196"/>
            <a:ext cx="4986968" cy="646331"/>
          </a:xfrm>
          <a:prstGeom prst="rect">
            <a:avLst/>
          </a:prstGeom>
          <a:noFill/>
        </p:spPr>
        <p:txBody>
          <a:bodyPr wrap="square">
            <a:spAutoFit/>
          </a:bodyPr>
          <a:lstStyle/>
          <a:p>
            <a:r>
              <a:rPr lang="en-US" altLang="zh-CN" dirty="0"/>
              <a:t>Multiple SIF observations need to be averaged to reduce noise</a:t>
            </a:r>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6274" y="1581413"/>
            <a:ext cx="4779391" cy="4365078"/>
          </a:xfrm>
          <a:prstGeom prst="rect">
            <a:avLst/>
          </a:prstGeom>
        </p:spPr>
      </p:pic>
      <p:sp>
        <p:nvSpPr>
          <p:cNvPr id="6" name="文本框 5"/>
          <p:cNvSpPr txBox="1"/>
          <p:nvPr/>
        </p:nvSpPr>
        <p:spPr>
          <a:xfrm>
            <a:off x="1801673" y="3550893"/>
            <a:ext cx="1108953" cy="400110"/>
          </a:xfrm>
          <a:prstGeom prst="rect">
            <a:avLst/>
          </a:prstGeom>
          <a:noFill/>
        </p:spPr>
        <p:txBody>
          <a:bodyPr wrap="square" rtlCol="0">
            <a:spAutoFit/>
          </a:bodyPr>
          <a:lstStyle/>
          <a:p>
            <a:r>
              <a:rPr lang="en-US" altLang="zh-CN" sz="2000" b="1" dirty="0">
                <a:solidFill>
                  <a:schemeClr val="bg1"/>
                </a:solidFill>
                <a:latin typeface="Times New Roman" panose="02020603050405020304" pitchFamily="18" charset="0"/>
                <a:cs typeface="Times New Roman" panose="02020603050405020304" pitchFamily="18" charset="0"/>
              </a:rPr>
              <a:t>10 km</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09613" y="963415"/>
            <a:ext cx="8637601" cy="458074"/>
          </a:xfrm>
          <a:prstGeom prst="rect">
            <a:avLst/>
          </a:prstGeom>
          <a:noFill/>
        </p:spPr>
        <p:txBody>
          <a:bodyPr wrap="square" rtlCol="0">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CRO: US-Mo1</a:t>
            </a:r>
            <a:endParaRPr lang="zh-CN" altLang="en-US" b="1" dirty="0">
              <a:latin typeface="Times New Roman" panose="02020603050405020304" pitchFamily="18" charset="0"/>
              <a:cs typeface="Times New Roman" panose="02020603050405020304" pitchFamily="18" charset="0"/>
            </a:endParaRPr>
          </a:p>
        </p:txBody>
      </p:sp>
      <p:sp>
        <p:nvSpPr>
          <p:cNvPr id="2" name="标题 1"/>
          <p:cNvSpPr>
            <a:spLocks noGrp="1"/>
          </p:cNvSpPr>
          <p:nvPr>
            <p:ph type="title"/>
          </p:nvPr>
        </p:nvSpPr>
        <p:spPr>
          <a:xfrm>
            <a:off x="215411" y="250711"/>
            <a:ext cx="10081234" cy="552780"/>
          </a:xfrm>
        </p:spPr>
        <p:txBody>
          <a:bodyPr/>
          <a:lstStyle/>
          <a:p>
            <a:r>
              <a:rPr lang="en-US" altLang="zh-CN" b="1" dirty="0">
                <a:latin typeface="+mn-lt"/>
                <a:cs typeface="Times New Roman" panose="02020603050405020304" pitchFamily="18" charset="0"/>
              </a:rPr>
              <a:t>Comparison between TEMPO RSIF and flux tower GPP</a:t>
            </a:r>
            <a:endParaRPr lang="zh-CN" altLang="en-US" dirty="0">
              <a:latin typeface="+mn-lt"/>
            </a:endParaRPr>
          </a:p>
        </p:txBody>
      </p:sp>
      <p:pic>
        <p:nvPicPr>
          <p:cNvPr id="10" name="图片 9"/>
          <p:cNvPicPr>
            <a:picLocks noChangeAspect="1"/>
          </p:cNvPicPr>
          <p:nvPr/>
        </p:nvPicPr>
        <p:blipFill>
          <a:blip r:embed="rId2"/>
          <a:stretch>
            <a:fillRect/>
          </a:stretch>
        </p:blipFill>
        <p:spPr>
          <a:xfrm>
            <a:off x="6096000" y="1421489"/>
            <a:ext cx="5790487" cy="48897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131947" y="1495743"/>
            <a:ext cx="9560300" cy="4233847"/>
          </a:xfrm>
          <a:prstGeom prst="rect">
            <a:avLst/>
          </a:prstGeom>
        </p:spPr>
      </p:pic>
      <p:sp>
        <p:nvSpPr>
          <p:cNvPr id="3" name="标题 2"/>
          <p:cNvSpPr>
            <a:spLocks noGrp="1"/>
          </p:cNvSpPr>
          <p:nvPr>
            <p:ph type="title"/>
          </p:nvPr>
        </p:nvSpPr>
        <p:spPr>
          <a:xfrm>
            <a:off x="192110" y="241900"/>
            <a:ext cx="11999890" cy="552780"/>
          </a:xfrm>
        </p:spPr>
        <p:txBody>
          <a:bodyPr/>
          <a:lstStyle/>
          <a:p>
            <a:r>
              <a:rPr lang="en-US" altLang="zh-CN" dirty="0"/>
              <a:t>Comparison between TEMPO SIF and OCO-2/TROPOMI SIF</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19432" y="1374424"/>
            <a:ext cx="9429135" cy="5035353"/>
          </a:xfrm>
          <a:prstGeom prst="rect">
            <a:avLst/>
          </a:prstGeom>
          <a:noFill/>
        </p:spPr>
        <p:txBody>
          <a:bodyPr wrap="square">
            <a:spAutoFit/>
          </a:bodyPr>
          <a:lstStyle/>
          <a:p>
            <a:pPr>
              <a:lnSpc>
                <a:spcPct val="150000"/>
              </a:lnSpc>
            </a:pPr>
            <a:r>
              <a:rPr lang="en-US" altLang="zh-CN" b="1" dirty="0"/>
              <a:t>Take-home message</a:t>
            </a:r>
            <a:endParaRPr lang="en-US" altLang="zh-CN" b="1" dirty="0"/>
          </a:p>
          <a:p>
            <a:pPr>
              <a:lnSpc>
                <a:spcPct val="150000"/>
              </a:lnSpc>
              <a:buFont typeface="Arial" panose="020B0604020202020204" pitchFamily="34" charset="0"/>
              <a:buChar char="•"/>
            </a:pPr>
            <a:r>
              <a:rPr lang="en-US" altLang="zh-CN" dirty="0"/>
              <a:t> TEMPO provides the first geostationary view of </a:t>
            </a:r>
            <a:r>
              <a:rPr lang="en-US" altLang="zh-CN" b="1" dirty="0"/>
              <a:t>diurnal red SIF</a:t>
            </a:r>
            <a:r>
              <a:rPr lang="en-US" altLang="zh-CN" dirty="0"/>
              <a:t>.</a:t>
            </a:r>
            <a:endParaRPr lang="en-US" altLang="zh-CN" dirty="0"/>
          </a:p>
          <a:p>
            <a:pPr>
              <a:lnSpc>
                <a:spcPct val="150000"/>
              </a:lnSpc>
              <a:buFont typeface="Arial" panose="020B0604020202020204" pitchFamily="34" charset="0"/>
              <a:buChar char="•"/>
            </a:pPr>
            <a:r>
              <a:rPr lang="en-US" altLang="zh-CN" dirty="0"/>
              <a:t> Red SIF retrieval is feasible, but still affected by noise and striping.</a:t>
            </a:r>
            <a:endParaRPr lang="en-US" altLang="zh-CN" dirty="0"/>
          </a:p>
          <a:p>
            <a:pPr>
              <a:lnSpc>
                <a:spcPct val="150000"/>
              </a:lnSpc>
              <a:buFont typeface="Arial" panose="020B0604020202020204" pitchFamily="34" charset="0"/>
              <a:buChar char="•"/>
            </a:pPr>
            <a:r>
              <a:rPr lang="en-US" altLang="zh-CN" dirty="0"/>
              <a:t> Averaging multiple observations improves the signal and its link to GPP.</a:t>
            </a:r>
            <a:endParaRPr lang="en-US" altLang="zh-CN" dirty="0"/>
          </a:p>
          <a:p>
            <a:pPr>
              <a:lnSpc>
                <a:spcPct val="150000"/>
              </a:lnSpc>
              <a:buFont typeface="Arial" panose="020B0604020202020204" pitchFamily="34" charset="0"/>
              <a:buChar char="•"/>
            </a:pPr>
            <a:endParaRPr lang="en-US" altLang="zh-CN" dirty="0"/>
          </a:p>
          <a:p>
            <a:pPr>
              <a:lnSpc>
                <a:spcPct val="150000"/>
              </a:lnSpc>
            </a:pPr>
            <a:r>
              <a:rPr lang="en-US" altLang="zh-CN" b="1" dirty="0"/>
              <a:t>Outlook</a:t>
            </a:r>
            <a:endParaRPr lang="en-US" altLang="zh-CN" b="1" dirty="0"/>
          </a:p>
          <a:p>
            <a:pPr>
              <a:lnSpc>
                <a:spcPct val="150000"/>
              </a:lnSpc>
              <a:buFont typeface="Arial" panose="020B0604020202020204" pitchFamily="34" charset="0"/>
              <a:buChar char="•"/>
            </a:pPr>
            <a:r>
              <a:rPr lang="en-US" altLang="zh-CN" dirty="0"/>
              <a:t>Improve retrieval stability and reduce artifacts.</a:t>
            </a:r>
            <a:endParaRPr lang="en-US" altLang="zh-CN" dirty="0"/>
          </a:p>
          <a:p>
            <a:pPr>
              <a:lnSpc>
                <a:spcPct val="150000"/>
              </a:lnSpc>
              <a:buFont typeface="Arial" panose="020B0604020202020204" pitchFamily="34" charset="0"/>
              <a:buChar char="•"/>
            </a:pPr>
            <a:r>
              <a:rPr lang="en-US" altLang="zh-CN" dirty="0"/>
              <a:t>Validate diurnal patterns across seasons and years.</a:t>
            </a:r>
            <a:endParaRPr lang="en-US" altLang="zh-CN" dirty="0"/>
          </a:p>
          <a:p>
            <a:pPr>
              <a:lnSpc>
                <a:spcPct val="150000"/>
              </a:lnSpc>
              <a:buFont typeface="Arial" panose="020B0604020202020204" pitchFamily="34" charset="0"/>
              <a:buChar char="•"/>
            </a:pPr>
            <a:r>
              <a:rPr lang="en-US" altLang="zh-CN" dirty="0"/>
              <a:t>Strengthen links between red SIF and ecosystem photosynthesis.</a:t>
            </a:r>
            <a:endParaRPr lang="en-US" altLang="zh-CN" dirty="0"/>
          </a:p>
          <a:p>
            <a:pPr>
              <a:lnSpc>
                <a:spcPct val="150000"/>
              </a:lnSpc>
              <a:buFont typeface="Arial" panose="020B0604020202020204" pitchFamily="34" charset="0"/>
              <a:buChar char="•"/>
            </a:pPr>
            <a:endParaRPr lang="en-US" altLang="zh-CN" dirty="0"/>
          </a:p>
          <a:p>
            <a:pPr>
              <a:lnSpc>
                <a:spcPct val="150000"/>
              </a:lnSpc>
              <a:buFont typeface="Arial" panose="020B0604020202020204" pitchFamily="34" charset="0"/>
              <a:buChar char="•"/>
            </a:pPr>
            <a:endParaRPr lang="en-US" altLang="zh-CN" dirty="0"/>
          </a:p>
          <a:p>
            <a:pPr>
              <a:lnSpc>
                <a:spcPct val="150000"/>
              </a:lnSpc>
              <a:buFont typeface="Arial" panose="020B0604020202020204" pitchFamily="34" charset="0"/>
              <a:buChar char="•"/>
            </a:pPr>
            <a:endParaRPr lang="en-US" altLang="zh-CN"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06837" y="2861369"/>
            <a:ext cx="12405673" cy="91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61" tIns="43981" rIns="87961" bIns="43981" numCol="1" anchor="b" anchorCtr="0" compatLnSpc="1">
            <a:spAutoFit/>
          </a:bodyPr>
          <a:lstStyle/>
          <a:p>
            <a:pPr algn="ctr" defTabSz="879475">
              <a:defRPr/>
            </a:pPr>
            <a:r>
              <a:rPr lang="en-US" sz="5400" b="1" dirty="0">
                <a:solidFill>
                  <a:schemeClr val="bg1"/>
                </a:solidFill>
                <a:latin typeface="Arial" panose="020B0604020202020204" pitchFamily="34" charset="0"/>
                <a:ea typeface="+mj-ea"/>
                <a:cs typeface="Arial" panose="020B0604020202020204" pitchFamily="34" charset="0"/>
              </a:rPr>
              <a:t>Thank you!</a:t>
            </a:r>
            <a:endParaRPr lang="en-GB" sz="5400"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896847" y="5219249"/>
            <a:ext cx="5109724" cy="276244"/>
          </a:xfrm>
          <a:prstGeom prst="rect">
            <a:avLst/>
          </a:prstGeom>
          <a:noFill/>
          <a:ln>
            <a:noFill/>
          </a:ln>
          <a:effectLst/>
        </p:spPr>
        <p:txBody>
          <a:bodyPr wrap="square">
            <a:spAutoFit/>
          </a:bodyPr>
          <a:lstStyle/>
          <a:p>
            <a:pPr algn="r"/>
            <a:r>
              <a:rPr lang="en-GB" sz="1195" dirty="0">
                <a:solidFill>
                  <a:schemeClr val="bg1"/>
                </a:solidFill>
                <a:latin typeface="Arial" panose="020B0604020202020204" pitchFamily="34" charset="0"/>
                <a:cs typeface="Arial" panose="020B0604020202020204" pitchFamily="34" charset="0"/>
              </a:rPr>
              <a:t> </a:t>
            </a:r>
            <a:endParaRPr lang="en-GB" sz="1195" dirty="0">
              <a:solidFill>
                <a:schemeClr val="bg1"/>
              </a:solidFill>
              <a:latin typeface="Arial" panose="020B0604020202020204" pitchFamily="34" charset="0"/>
              <a:cs typeface="Arial" panose="020B0604020202020204" pitchFamily="34" charset="0"/>
            </a:endParaRPr>
          </a:p>
        </p:txBody>
      </p:sp>
      <p:sp>
        <p:nvSpPr>
          <p:cNvPr id="8" name="Text Box 25"/>
          <p:cNvSpPr txBox="1">
            <a:spLocks noChangeArrowheads="1"/>
          </p:cNvSpPr>
          <p:nvPr/>
        </p:nvSpPr>
        <p:spPr bwMode="auto">
          <a:xfrm>
            <a:off x="6896822" y="5878769"/>
            <a:ext cx="5109748" cy="276244"/>
          </a:xfrm>
          <a:prstGeom prst="rect">
            <a:avLst/>
          </a:prstGeom>
          <a:noFill/>
          <a:ln>
            <a:noFill/>
          </a:ln>
          <a:effectLst/>
        </p:spPr>
        <p:txBody>
          <a:bodyPr wrap="square">
            <a:spAutoFit/>
          </a:bodyPr>
          <a:lstStyle/>
          <a:p>
            <a:pPr algn="r"/>
            <a:r>
              <a:rPr lang="en-GB" sz="1195" dirty="0">
                <a:solidFill>
                  <a:schemeClr val="bg1"/>
                </a:solidFill>
                <a:latin typeface="Arial" panose="020B0604020202020204" pitchFamily="34" charset="0"/>
                <a:cs typeface="Arial" panose="020B0604020202020204" pitchFamily="34" charset="0"/>
              </a:rPr>
              <a:t> </a:t>
            </a:r>
            <a:endParaRPr lang="en-GB" sz="1195" dirty="0">
              <a:solidFill>
                <a:schemeClr val="bg1"/>
              </a:solidFill>
              <a:latin typeface="Arial" panose="020B0604020202020204" pitchFamily="34" charset="0"/>
              <a:cs typeface="Arial" panose="020B0604020202020204" pitchFamily="34" charset="0"/>
            </a:endParaRPr>
          </a:p>
        </p:txBody>
      </p:sp>
      <p:sp>
        <p:nvSpPr>
          <p:cNvPr id="2" name="Text Box 99"/>
          <p:cNvSpPr/>
          <p:nvPr/>
        </p:nvSpPr>
        <p:spPr>
          <a:xfrm>
            <a:off x="726869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5" dirty="0">
              <a:latin typeface="Arial" panose="020B0604020202020204" pitchFamily="34" charset="0"/>
              <a:cs typeface="Arial" panose="020B0604020202020204" pitchFamily="34" charset="0"/>
            </a:endParaRPr>
          </a:p>
        </p:txBody>
      </p:sp>
      <p:sp>
        <p:nvSpPr>
          <p:cNvPr id="9" name="文本框 8"/>
          <p:cNvSpPr txBox="1"/>
          <p:nvPr/>
        </p:nvSpPr>
        <p:spPr>
          <a:xfrm>
            <a:off x="1" y="4946625"/>
            <a:ext cx="12192000" cy="1097736"/>
          </a:xfrm>
          <a:prstGeom prst="rect">
            <a:avLst/>
          </a:prstGeom>
          <a:noFill/>
        </p:spPr>
        <p:txBody>
          <a:bodyPr wrap="square">
            <a:spAutoFit/>
          </a:bodyPr>
          <a:lstStyle/>
          <a:p>
            <a:pPr algn="ctr"/>
            <a:r>
              <a:rPr lang="en-US" altLang="zh-CN" sz="2800" b="1" dirty="0">
                <a:solidFill>
                  <a:schemeClr val="bg1">
                    <a:lumMod val="95000"/>
                  </a:schemeClr>
                </a:solidFill>
              </a:rPr>
              <a:t>Zhaoying Zhang</a:t>
            </a:r>
            <a:endParaRPr lang="en-US" altLang="zh-CN" sz="2800" b="1" baseline="30000" dirty="0">
              <a:solidFill>
                <a:schemeClr val="bg1">
                  <a:lumMod val="95000"/>
                </a:schemeClr>
              </a:solidFill>
            </a:endParaRPr>
          </a:p>
          <a:p>
            <a:pPr algn="ctr"/>
            <a:endParaRPr lang="en-US" altLang="zh-CN" sz="2800" b="1" baseline="30000" dirty="0">
              <a:solidFill>
                <a:schemeClr val="bg1">
                  <a:lumMod val="95000"/>
                </a:schemeClr>
              </a:solidFill>
            </a:endParaRPr>
          </a:p>
          <a:p>
            <a:pPr algn="ctr"/>
            <a:r>
              <a:rPr lang="en-US" altLang="zh-CN" sz="2800" b="1" baseline="30000" dirty="0">
                <a:solidFill>
                  <a:schemeClr val="bg1">
                    <a:lumMod val="95000"/>
                  </a:schemeClr>
                </a:solidFill>
              </a:rPr>
              <a:t>zhaoying_zhang@nju.edu.cn</a:t>
            </a:r>
            <a:endParaRPr lang="en-US" altLang="zh-CN" sz="2000" b="1" baseline="30000" dirty="0">
              <a:solidFill>
                <a:schemeClr val="bg1">
                  <a:lumMod val="9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81849" y="0"/>
            <a:ext cx="8828301"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p:nvPr/>
        </p:nvSpPr>
        <p:spPr bwMode="auto">
          <a:xfrm>
            <a:off x="181315" y="249872"/>
            <a:ext cx="9078605" cy="542024"/>
          </a:xfrm>
          <a:prstGeom prst="rect">
            <a:avLst/>
          </a:prstGeom>
          <a:noFill/>
          <a:ln w="9525">
            <a:noFill/>
            <a:miter lim="800000"/>
          </a:ln>
        </p:spPr>
        <p:txBody>
          <a:bodyPr anchor="b">
            <a:noAutofit/>
          </a:bodyPr>
          <a:lstStyle>
            <a:lvl1pPr marL="342900" indent="-342900" algn="l" eaLnBrk="0" hangingPunct="0">
              <a:defRPr sz="3200">
                <a:solidFill>
                  <a:schemeClr val="tx1"/>
                </a:solidFill>
                <a:latin typeface="Verdana" panose="020B0604030504040204" pitchFamily="34" charset="0"/>
                <a:cs typeface="Arial" panose="020B0604020202020204" pitchFamily="34" charset="0"/>
              </a:defRPr>
            </a:lvl1pPr>
            <a:lvl2pPr algn="l" eaLnBrk="0" hangingPunct="0">
              <a:defRPr sz="3200">
                <a:solidFill>
                  <a:schemeClr val="tx1"/>
                </a:solidFill>
                <a:latin typeface="Verdana" panose="020B0604030504040204" pitchFamily="34" charset="0"/>
                <a:cs typeface="Arial" panose="020B0604020202020204" pitchFamily="34" charset="0"/>
              </a:defRPr>
            </a:lvl2pPr>
            <a:lvl3pPr marL="1143000" indent="-228600" algn="l" eaLnBrk="0" hangingPunct="0">
              <a:defRPr sz="3200">
                <a:solidFill>
                  <a:schemeClr val="tx1"/>
                </a:solidFill>
                <a:latin typeface="Verdana" panose="020B0604030504040204" pitchFamily="34" charset="0"/>
                <a:cs typeface="Arial" panose="020B0604020202020204" pitchFamily="34" charset="0"/>
              </a:defRPr>
            </a:lvl3pPr>
            <a:lvl4pPr marL="1600200" indent="-228600" algn="l" eaLnBrk="0" hangingPunct="0">
              <a:defRPr sz="3200">
                <a:solidFill>
                  <a:schemeClr val="tx1"/>
                </a:solidFill>
                <a:latin typeface="Verdana" panose="020B0604030504040204" pitchFamily="34" charset="0"/>
                <a:cs typeface="Arial" panose="020B0604020202020204" pitchFamily="34" charset="0"/>
              </a:defRPr>
            </a:lvl4pPr>
            <a:lvl5pPr marL="2057400" indent="-228600" algn="l" eaLnBrk="0" hangingPunct="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marL="0" indent="0" defTabSz="914400" eaLnBrk="1" fontAlgn="base" hangingPunct="1">
              <a:lnSpc>
                <a:spcPct val="130000"/>
              </a:lnSpc>
              <a:spcBef>
                <a:spcPct val="0"/>
              </a:spcBef>
              <a:spcAft>
                <a:spcPct val="0"/>
              </a:spcAft>
              <a:buClr>
                <a:srgbClr val="CC0000"/>
              </a:buClr>
              <a:buSzPct val="100000"/>
              <a:defRPr/>
            </a:pPr>
            <a:r>
              <a:rPr lang="en-US" altLang="zh-CN" sz="2990" b="1" dirty="0">
                <a:solidFill>
                  <a:schemeClr val="bg1"/>
                </a:solidFill>
                <a:latin typeface="Arial" panose="020B0604020202020204" pitchFamily="34" charset="0"/>
                <a:ea typeface="+mj-ea"/>
                <a:cs typeface="Arial" panose="020B0604020202020204" pitchFamily="34" charset="0"/>
              </a:rPr>
              <a:t>Solar-Induced chlorophyll fluorescence Satellite</a:t>
            </a:r>
            <a:endParaRPr lang="en-US" altLang="zh-CN" sz="2990" b="1" dirty="0">
              <a:solidFill>
                <a:schemeClr val="bg1"/>
              </a:solidFill>
              <a:latin typeface="Arial" panose="020B0604020202020204" pitchFamily="34" charset="0"/>
              <a:ea typeface="+mj-ea"/>
              <a:cs typeface="Arial" panose="020B0604020202020204" pitchFamily="34" charset="0"/>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72208" y="2273401"/>
            <a:ext cx="7387712" cy="4124999"/>
          </a:xfrm>
          <a:prstGeom prst="rect">
            <a:avLst/>
          </a:prstGeom>
        </p:spPr>
      </p:pic>
      <p:sp>
        <p:nvSpPr>
          <p:cNvPr id="5" name="文本框 4"/>
          <p:cNvSpPr txBox="1"/>
          <p:nvPr/>
        </p:nvSpPr>
        <p:spPr>
          <a:xfrm>
            <a:off x="5746046" y="4805875"/>
            <a:ext cx="1903085" cy="369332"/>
          </a:xfrm>
          <a:prstGeom prst="rect">
            <a:avLst/>
          </a:prstGeom>
          <a:noFill/>
        </p:spPr>
        <p:txBody>
          <a:bodyPr wrap="none" rtlCol="0">
            <a:spAutoFit/>
          </a:bodyPr>
          <a:lstStyle/>
          <a:p>
            <a:r>
              <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rPr>
              <a:t>Photosynthesis</a:t>
            </a:r>
            <a:endParaRPr lang="zh-CN" altLang="en-US"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3" name="左右箭头 2"/>
          <p:cNvSpPr/>
          <p:nvPr/>
        </p:nvSpPr>
        <p:spPr>
          <a:xfrm>
            <a:off x="6864097" y="3762562"/>
            <a:ext cx="139065" cy="687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15" name="文本框 14"/>
          <p:cNvSpPr txBox="1"/>
          <p:nvPr/>
        </p:nvSpPr>
        <p:spPr>
          <a:xfrm rot="3620632">
            <a:off x="9449159" y="4836653"/>
            <a:ext cx="752129" cy="307777"/>
          </a:xfrm>
          <a:prstGeom prst="rect">
            <a:avLst/>
          </a:prstGeom>
          <a:solidFill>
            <a:schemeClr val="bg1"/>
          </a:solidFill>
        </p:spPr>
        <p:txBody>
          <a:bodyPr wrap="none" rtlCol="0">
            <a:spAutoFit/>
          </a:bodyPr>
          <a:lstStyle/>
          <a:p>
            <a:r>
              <a:rPr lang="en-US" altLang="zh-CN" sz="1400" b="1" dirty="0">
                <a:solidFill>
                  <a:schemeClr val="bg2">
                    <a:lumMod val="10000"/>
                  </a:schemeClr>
                </a:solidFill>
                <a:latin typeface="Arial" panose="020B0604020202020204" pitchFamily="34" charset="0"/>
                <a:ea typeface="黑体" panose="02010609060101010101" pitchFamily="49" charset="-122"/>
                <a:cs typeface="Arial" panose="020B0604020202020204" pitchFamily="34" charset="0"/>
              </a:rPr>
              <a:t>OCO-2</a:t>
            </a:r>
            <a:endParaRPr lang="zh-CN" altLang="en-US" sz="1400" b="1" dirty="0">
              <a:solidFill>
                <a:schemeClr val="bg2">
                  <a:lumMod val="10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16" name="文本框 15"/>
          <p:cNvSpPr txBox="1"/>
          <p:nvPr/>
        </p:nvSpPr>
        <p:spPr>
          <a:xfrm>
            <a:off x="181315" y="1073649"/>
            <a:ext cx="11856714" cy="958660"/>
          </a:xfrm>
          <a:prstGeom prst="rect">
            <a:avLst/>
          </a:prstGeom>
          <a:noFill/>
        </p:spPr>
        <p:txBody>
          <a:bodyPr wrap="square">
            <a:spAutoFit/>
          </a:bodyPr>
          <a:lstStyle/>
          <a:p>
            <a:pPr>
              <a:lnSpc>
                <a:spcPct val="150000"/>
              </a:lnSpc>
            </a:pPr>
            <a:r>
              <a:rPr lang="en-US" altLang="zh-CN" sz="2000" b="1" dirty="0">
                <a:solidFill>
                  <a:schemeClr val="bg2">
                    <a:lumMod val="10000"/>
                  </a:schemeClr>
                </a:solidFill>
              </a:rPr>
              <a:t>OCO-3 can provide diurnal SIF observations and provide a new opportunity for large-scale monitoring of diurnal vegetation photosynthesis.</a:t>
            </a:r>
            <a:endParaRPr lang="en-US" altLang="zh-CN" sz="2000" b="1" dirty="0">
              <a:solidFill>
                <a:schemeClr val="bg2">
                  <a:lumMod val="10000"/>
                </a:schemeClr>
              </a:solidFill>
            </a:endParaRPr>
          </a:p>
        </p:txBody>
      </p:sp>
      <p:sp>
        <p:nvSpPr>
          <p:cNvPr id="9" name="文本框 8"/>
          <p:cNvSpPr txBox="1"/>
          <p:nvPr/>
        </p:nvSpPr>
        <p:spPr>
          <a:xfrm>
            <a:off x="7649131" y="5997444"/>
            <a:ext cx="4388898" cy="369332"/>
          </a:xfrm>
          <a:prstGeom prst="rect">
            <a:avLst/>
          </a:prstGeom>
          <a:noFill/>
        </p:spPr>
        <p:txBody>
          <a:bodyPr wrap="square">
            <a:spAutoFit/>
          </a:bodyPr>
          <a:lstStyle/>
          <a:p>
            <a:r>
              <a:rPr lang="en-US" altLang="zh-CN" dirty="0"/>
              <a:t>Sun-synchronous polar-orbiting satellite</a:t>
            </a:r>
            <a:endParaRPr lang="zh-CN" altLang="en-US" dirty="0"/>
          </a:p>
        </p:txBody>
      </p:sp>
      <p:pic>
        <p:nvPicPr>
          <p:cNvPr id="6" name="图片 5"/>
          <p:cNvPicPr>
            <a:picLocks noChangeAspect="1"/>
          </p:cNvPicPr>
          <p:nvPr/>
        </p:nvPicPr>
        <p:blipFill>
          <a:blip r:embed="rId2"/>
          <a:stretch>
            <a:fillRect/>
          </a:stretch>
        </p:blipFill>
        <p:spPr>
          <a:xfrm rot="5135168">
            <a:off x="8814310" y="4859997"/>
            <a:ext cx="1249754" cy="865044"/>
          </a:xfrm>
          <a:prstGeom prst="rect">
            <a:avLst/>
          </a:prstGeom>
        </p:spPr>
      </p:pic>
      <p:sp>
        <p:nvSpPr>
          <p:cNvPr id="11" name="文本框 10"/>
          <p:cNvSpPr txBox="1"/>
          <p:nvPr/>
        </p:nvSpPr>
        <p:spPr>
          <a:xfrm rot="1430972">
            <a:off x="7438416" y="2645532"/>
            <a:ext cx="1019831" cy="307777"/>
          </a:xfrm>
          <a:prstGeom prst="rect">
            <a:avLst/>
          </a:prstGeom>
          <a:solidFill>
            <a:schemeClr val="bg1"/>
          </a:solidFill>
        </p:spPr>
        <p:txBody>
          <a:bodyPr wrap="none" rtlCol="0">
            <a:spAutoFit/>
          </a:bodyPr>
          <a:lstStyle/>
          <a:p>
            <a:r>
              <a:rPr lang="en-US" altLang="zh-CN" sz="1400" b="1" dirty="0" err="1">
                <a:solidFill>
                  <a:schemeClr val="bg2">
                    <a:lumMod val="10000"/>
                  </a:schemeClr>
                </a:solidFill>
                <a:latin typeface="Arial" panose="020B0604020202020204" pitchFamily="34" charset="0"/>
                <a:ea typeface="黑体" panose="02010609060101010101" pitchFamily="49" charset="-122"/>
                <a:cs typeface="Arial" panose="020B0604020202020204" pitchFamily="34" charset="0"/>
              </a:rPr>
              <a:t>Goumang</a:t>
            </a:r>
            <a:endParaRPr lang="zh-CN" altLang="en-US" sz="1400" b="1" dirty="0">
              <a:solidFill>
                <a:schemeClr val="bg2">
                  <a:lumMod val="10000"/>
                </a:schemeClr>
              </a:solidFill>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76199" y="1008221"/>
            <a:ext cx="5341042" cy="2667531"/>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160" y="4174225"/>
            <a:ext cx="3154923" cy="2242118"/>
          </a:xfrm>
          <a:prstGeom prst="rect">
            <a:avLst/>
          </a:prstGeom>
        </p:spPr>
      </p:pic>
      <p:pic>
        <p:nvPicPr>
          <p:cNvPr id="7" name="图片 6"/>
          <p:cNvPicPr>
            <a:picLocks noChangeAspect="1"/>
          </p:cNvPicPr>
          <p:nvPr/>
        </p:nvPicPr>
        <p:blipFill>
          <a:blip r:embed="rId3"/>
          <a:stretch>
            <a:fillRect/>
          </a:stretch>
        </p:blipFill>
        <p:spPr>
          <a:xfrm>
            <a:off x="8827306" y="3745145"/>
            <a:ext cx="2370164" cy="2964838"/>
          </a:xfrm>
          <a:prstGeom prst="rect">
            <a:avLst/>
          </a:prstGeom>
        </p:spPr>
      </p:pic>
      <p:sp>
        <p:nvSpPr>
          <p:cNvPr id="9" name="文本框 8"/>
          <p:cNvSpPr txBox="1"/>
          <p:nvPr/>
        </p:nvSpPr>
        <p:spPr>
          <a:xfrm>
            <a:off x="1438297" y="4952214"/>
            <a:ext cx="9594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FPAR PAR Tair VPD</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SM</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等线" panose="02010600030101010101" charset="-122"/>
              <a:cs typeface="+mn-cs"/>
            </a:endParaRPr>
          </a:p>
        </p:txBody>
      </p:sp>
      <p:sp>
        <p:nvSpPr>
          <p:cNvPr id="10" name="文本框 9"/>
          <p:cNvSpPr txBox="1"/>
          <p:nvPr/>
        </p:nvSpPr>
        <p:spPr>
          <a:xfrm>
            <a:off x="5732968" y="5124881"/>
            <a:ext cx="1515378" cy="5799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charset="-122"/>
                <a:cs typeface="Times New Roman" panose="02020603050405020304" pitchFamily="18" charset="0"/>
              </a:rPr>
              <a:t>SIF</a:t>
            </a:r>
            <a:r>
              <a:rPr kumimoji="0" lang="en-US" altLang="zh-CN" sz="2400" b="1" i="0" u="none" strike="noStrike" kern="1200" cap="none" spc="0" normalizeH="0" baseline="-25000" noProof="0" dirty="0">
                <a:ln>
                  <a:noFill/>
                </a:ln>
                <a:solidFill>
                  <a:srgbClr val="C00000"/>
                </a:solidFill>
                <a:effectLst/>
                <a:uLnTx/>
                <a:uFillTx/>
                <a:latin typeface="Times New Roman" panose="02020603050405020304" pitchFamily="18" charset="0"/>
                <a:ea typeface="等线" panose="02010600030101010101" charset="-122"/>
                <a:cs typeface="Times New Roman" panose="02020603050405020304" pitchFamily="18" charset="0"/>
              </a:rPr>
              <a:t>total</a:t>
            </a:r>
            <a:endPar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1" name="箭头: 右 10"/>
          <p:cNvSpPr/>
          <p:nvPr/>
        </p:nvSpPr>
        <p:spPr>
          <a:xfrm>
            <a:off x="7710759" y="5140946"/>
            <a:ext cx="320233" cy="29585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2" name="矩形 11"/>
          <p:cNvSpPr/>
          <p:nvPr/>
        </p:nvSpPr>
        <p:spPr>
          <a:xfrm>
            <a:off x="5849956" y="1305574"/>
            <a:ext cx="6010441" cy="1891287"/>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rPr>
              <a:t>Although OCO-3 has the ability to monitor diurnal  photosynthesis changes, it cannot observe a fixed location continuously throughout the day.</a:t>
            </a:r>
            <a:endParaRPr kumimoji="0" lang="zh-CN" altLang="zh-CN" sz="14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rPr>
              <a:t>Strip observation mode, spatially discontinuity</a:t>
            </a:r>
            <a:endParaRPr kumimoji="0" lang="zh-CN" altLang="zh-CN" sz="20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endParaRPr>
          </a:p>
        </p:txBody>
      </p:sp>
      <p:sp>
        <p:nvSpPr>
          <p:cNvPr id="14" name="矩形 13"/>
          <p:cNvSpPr/>
          <p:nvPr/>
        </p:nvSpPr>
        <p:spPr>
          <a:xfrm>
            <a:off x="76199" y="3745145"/>
            <a:ext cx="12077700" cy="30833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5" name="矩形 14"/>
          <p:cNvSpPr/>
          <p:nvPr/>
        </p:nvSpPr>
        <p:spPr>
          <a:xfrm>
            <a:off x="76201" y="3767055"/>
            <a:ext cx="7794676"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rPr>
              <a:t>Artificial Neural Networks are used to generate spatiotemporal continuous diurnal </a:t>
            </a:r>
            <a:r>
              <a:rPr kumimoji="0" lang="en-US" altLang="zh-CN" sz="1800" b="1" i="0" u="none" strike="noStrike" kern="1200" cap="none" spc="0" normalizeH="0" baseline="0" noProof="0" dirty="0" err="1">
                <a:ln>
                  <a:noFill/>
                </a:ln>
                <a:solidFill>
                  <a:prstClr val="black"/>
                </a:solidFill>
                <a:effectLst/>
                <a:uLnTx/>
                <a:uFillTx/>
                <a:latin typeface="Calibri" panose="020F0502020204030204"/>
                <a:ea typeface="黑体" panose="02010609060101010101" pitchFamily="49" charset="-122"/>
                <a:cs typeface="+mn-cs"/>
              </a:rPr>
              <a:t>SIF</a:t>
            </a:r>
            <a:r>
              <a:rPr kumimoji="0" lang="en-US" altLang="zh-CN" sz="1800" b="1" i="0" u="none" strike="noStrike" kern="1200" cap="none" spc="0" normalizeH="0" baseline="-25000" noProof="0" dirty="0" err="1">
                <a:ln>
                  <a:noFill/>
                </a:ln>
                <a:solidFill>
                  <a:prstClr val="black"/>
                </a:solidFill>
                <a:effectLst/>
                <a:uLnTx/>
                <a:uFillTx/>
                <a:latin typeface="Calibri" panose="020F0502020204030204"/>
                <a:ea typeface="黑体" panose="02010609060101010101" pitchFamily="49" charset="-122"/>
                <a:cs typeface="+mn-cs"/>
              </a:rPr>
              <a:t>total</a:t>
            </a: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rPr>
              <a:t> products.</a:t>
            </a:r>
            <a:endParaRPr kumimoji="0" lang="zh-CN" altLang="zh-CN" sz="12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endParaRPr>
          </a:p>
        </p:txBody>
      </p:sp>
      <p:sp>
        <p:nvSpPr>
          <p:cNvPr id="2" name="矩形 1"/>
          <p:cNvSpPr/>
          <p:nvPr/>
        </p:nvSpPr>
        <p:spPr>
          <a:xfrm>
            <a:off x="2212518" y="2889876"/>
            <a:ext cx="2688557" cy="38209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GB" altLang="zh-CN" sz="14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rPr>
              <a:t>SIF samplings June 6, 16, 26, 2020</a:t>
            </a:r>
            <a:endParaRPr kumimoji="0" lang="en-US" altLang="zh-CN" sz="1400" b="1"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mn-cs"/>
            </a:endParaRPr>
          </a:p>
        </p:txBody>
      </p:sp>
      <p:sp>
        <p:nvSpPr>
          <p:cNvPr id="16" name="标题 1"/>
          <p:cNvSpPr>
            <a:spLocks noGrp="1"/>
          </p:cNvSpPr>
          <p:nvPr>
            <p:ph type="title"/>
          </p:nvPr>
        </p:nvSpPr>
        <p:spPr>
          <a:xfrm>
            <a:off x="0" y="224790"/>
            <a:ext cx="9890125" cy="565150"/>
          </a:xfrm>
        </p:spPr>
        <p:txBody>
          <a:bodyPr>
            <a:normAutofit fontScale="90000"/>
          </a:bodyPr>
          <a:lstStyle/>
          <a:p>
            <a:pPr algn="ctr" fontAlgn="base">
              <a:spcAft>
                <a:spcPct val="0"/>
              </a:spcAft>
              <a:defRPr/>
            </a:pPr>
            <a:r>
              <a:rPr lang="en-US" altLang="zh-CN" sz="3600" b="1" dirty="0">
                <a:latin typeface="微软雅黑" panose="020B0503020204020204" pitchFamily="34" charset="-122"/>
                <a:ea typeface="微软雅黑" panose="020B0503020204020204" pitchFamily="34" charset="-122"/>
              </a:rPr>
              <a:t>Global Far red band dirunal </a:t>
            </a:r>
            <a:r>
              <a:rPr lang="en-US" altLang="zh-CN" sz="3600" b="1" dirty="0" err="1">
                <a:latin typeface="微软雅黑" panose="020B0503020204020204" pitchFamily="34" charset="-122"/>
                <a:ea typeface="微软雅黑" panose="020B0503020204020204" pitchFamily="34" charset="-122"/>
              </a:rPr>
              <a:t>SIF</a:t>
            </a:r>
            <a:r>
              <a:rPr lang="en-US" altLang="zh-CN" sz="3600" b="1" baseline="-25000" dirty="0" err="1">
                <a:latin typeface="微软雅黑" panose="020B0503020204020204" pitchFamily="34" charset="-122"/>
                <a:ea typeface="微软雅黑" panose="020B0503020204020204" pitchFamily="34" charset="-122"/>
              </a:rPr>
              <a:t>total </a:t>
            </a:r>
            <a:r>
              <a:rPr lang="en-US" altLang="zh-CN" sz="3600">
                <a:latin typeface="微软雅黑" panose="020B0503020204020204" pitchFamily="34" charset="-122"/>
                <a:ea typeface="微软雅黑" panose="020B0503020204020204" pitchFamily="34" charset="-122"/>
                <a:sym typeface="+mn-ea"/>
              </a:rPr>
              <a:t>Simulation  </a:t>
            </a:r>
            <a:r>
              <a:rPr lang="en-US" altLang="zh-CN" sz="3600" b="1" dirty="0">
                <a:latin typeface="微软雅黑" panose="020B0503020204020204" pitchFamily="34" charset="-122"/>
                <a:ea typeface="微软雅黑" panose="020B0503020204020204" pitchFamily="34" charset="-122"/>
              </a:rPr>
              <a:t> </a:t>
            </a:r>
            <a:endParaRPr lang="zh-CN" altLang="en-US" sz="3600" b="1" dirty="0">
              <a:latin typeface="微软雅黑" panose="020B0503020204020204" pitchFamily="34" charset="-122"/>
              <a:ea typeface="微软雅黑" panose="020B0503020204020204" pitchFamily="34" charset="-122"/>
            </a:endParaRPr>
          </a:p>
        </p:txBody>
      </p:sp>
      <p:sp>
        <p:nvSpPr>
          <p:cNvPr id="17" name="矩形 16"/>
          <p:cNvSpPr/>
          <p:nvPr/>
        </p:nvSpPr>
        <p:spPr>
          <a:xfrm>
            <a:off x="76199" y="1051375"/>
            <a:ext cx="12077700" cy="26675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2"/>
          <p:cNvSpPr>
            <a:spLocks noChangeArrowheads="1"/>
          </p:cNvSpPr>
          <p:nvPr/>
        </p:nvSpPr>
        <p:spPr bwMode="auto">
          <a:xfrm>
            <a:off x="2025799" y="1024862"/>
            <a:ext cx="7718276" cy="44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a:solidFill>
                  <a:schemeClr val="tx1"/>
                </a:solidFill>
                <a:latin typeface="Verdana" panose="020B0604030504040204" pitchFamily="34" charset="0"/>
                <a:ea typeface="宋体" panose="02010600030101010101" pitchFamily="2" charset="-122"/>
              </a:defRPr>
            </a:lvl1pPr>
            <a:lvl2pPr marL="742950" indent="-285750">
              <a:defRPr sz="3200">
                <a:solidFill>
                  <a:schemeClr val="tx1"/>
                </a:solidFill>
                <a:latin typeface="Verdana" panose="020B0604030504040204" pitchFamily="34" charset="0"/>
                <a:ea typeface="宋体" panose="02010600030101010101" pitchFamily="2" charset="-122"/>
              </a:defRPr>
            </a:lvl2pPr>
            <a:lvl3pPr marL="1143000" indent="-228600">
              <a:defRPr sz="3200">
                <a:solidFill>
                  <a:schemeClr val="tx1"/>
                </a:solidFill>
                <a:latin typeface="Verdana" panose="020B0604030504040204" pitchFamily="34" charset="0"/>
                <a:ea typeface="宋体" panose="02010600030101010101" pitchFamily="2" charset="-122"/>
              </a:defRPr>
            </a:lvl3pPr>
            <a:lvl4pPr marL="1600200" indent="-228600">
              <a:defRPr sz="3200">
                <a:solidFill>
                  <a:schemeClr val="tx1"/>
                </a:solidFill>
                <a:latin typeface="Verdana" panose="020B0604030504040204" pitchFamily="34" charset="0"/>
                <a:ea typeface="宋体" panose="02010600030101010101" pitchFamily="2" charset="-122"/>
              </a:defRPr>
            </a:lvl4pPr>
            <a:lvl5pPr marL="2057400" indent="-228600">
              <a:defRPr sz="32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Verdana" panose="020B0604030504040204" pitchFamily="34" charset="0"/>
                <a:ea typeface="宋体" panose="02010600030101010101" pitchFamily="2" charset="-122"/>
              </a:defRPr>
            </a:lvl9pPr>
          </a:lstStyle>
          <a:p>
            <a:pPr defTabSz="914400">
              <a:lnSpc>
                <a:spcPct val="130000"/>
              </a:lnSpc>
              <a:buClr>
                <a:srgbClr val="CC0000"/>
              </a:buClr>
              <a:buSzPct val="100000"/>
              <a:buFont typeface="Wingdings" panose="05000000000000000000" pitchFamily="2" charset="2"/>
              <a:buChar char="l"/>
              <a:defRPr/>
            </a:pPr>
            <a:endParaRPr lang="en-US" altLang="zh-CN" sz="2000" dirty="0">
              <a:solidFill>
                <a:srgbClr val="C00000"/>
              </a:solidFill>
              <a:latin typeface="Times New Roman" panose="02020603050405020304"/>
              <a:ea typeface="黑体" panose="02010609060101010101" pitchFamily="49" charset="-122"/>
            </a:endParaRPr>
          </a:p>
        </p:txBody>
      </p:sp>
      <p:sp>
        <p:nvSpPr>
          <p:cNvPr id="27" name="矩形 26"/>
          <p:cNvSpPr/>
          <p:nvPr/>
        </p:nvSpPr>
        <p:spPr>
          <a:xfrm>
            <a:off x="166860" y="1060727"/>
            <a:ext cx="11436154" cy="1704569"/>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Theoretically, Red band SIF contains more PSII-related information and is more closely associated with photosynthesis.</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Red band is a strong chlorophyll absorption region, where reabsorption within the canopy and inside leaves is severe.</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 O₂-B absorption feature is relatively narrow and shallow, leading to larger uncertainties in the retrieval of RSIF.</a:t>
            </a:r>
            <a:endPar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Accurate retrieval of RSIF remains a challenge.</a:t>
            </a:r>
            <a:endPar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4039550" y="3392240"/>
            <a:ext cx="4056441" cy="2267236"/>
          </a:xfrm>
          <a:prstGeom prst="rect">
            <a:avLst/>
          </a:prstGeom>
        </p:spPr>
      </p:pic>
      <p:sp>
        <p:nvSpPr>
          <p:cNvPr id="11" name="文本框 10"/>
          <p:cNvSpPr txBox="1"/>
          <p:nvPr/>
        </p:nvSpPr>
        <p:spPr>
          <a:xfrm>
            <a:off x="4068029" y="5782235"/>
            <a:ext cx="4271002" cy="369332"/>
          </a:xfrm>
          <a:prstGeom prst="rect">
            <a:avLst/>
          </a:prstGeom>
          <a:solidFill>
            <a:schemeClr val="bg1">
              <a:lumMod val="85000"/>
            </a:schemeClr>
          </a:solidFill>
        </p:spPr>
        <p:txBody>
          <a:bodyPr wrap="square" rtlCol="0">
            <a:spAutoFit/>
          </a:bodyPr>
          <a:lstStyle/>
          <a:p>
            <a:pPr algn="ctr">
              <a:defRPr/>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Leaf Solar-Induced Fluorescence spectrum</a:t>
            </a:r>
            <a:endPar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 name="图片 12"/>
          <p:cNvPicPr>
            <a:picLocks noChangeAspect="1"/>
          </p:cNvPicPr>
          <p:nvPr/>
        </p:nvPicPr>
        <p:blipFill>
          <a:blip r:embed="rId2"/>
          <a:stretch>
            <a:fillRect/>
          </a:stretch>
        </p:blipFill>
        <p:spPr>
          <a:xfrm>
            <a:off x="317573" y="3341410"/>
            <a:ext cx="3572159" cy="2455863"/>
          </a:xfrm>
          <a:prstGeom prst="rect">
            <a:avLst/>
          </a:prstGeom>
        </p:spPr>
      </p:pic>
      <p:sp>
        <p:nvSpPr>
          <p:cNvPr id="15" name="文本框 14"/>
          <p:cNvSpPr txBox="1"/>
          <p:nvPr/>
        </p:nvSpPr>
        <p:spPr>
          <a:xfrm>
            <a:off x="113729" y="5785994"/>
            <a:ext cx="3824139" cy="369332"/>
          </a:xfrm>
          <a:prstGeom prst="rect">
            <a:avLst/>
          </a:prstGeom>
          <a:solidFill>
            <a:schemeClr val="bg1">
              <a:lumMod val="85000"/>
            </a:schemeClr>
          </a:solidFill>
        </p:spPr>
        <p:txBody>
          <a:bodyPr wrap="square" rtlCol="0">
            <a:spAutoFit/>
          </a:bodyPr>
          <a:lstStyle/>
          <a:p>
            <a:pPr algn="ctr">
              <a:defRPr/>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Leaf chlorophyll absorption spectrum</a:t>
            </a:r>
            <a:endPar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标题 2"/>
          <p:cNvSpPr>
            <a:spLocks noGrp="1"/>
          </p:cNvSpPr>
          <p:nvPr>
            <p:ph type="title"/>
          </p:nvPr>
        </p:nvSpPr>
        <p:spPr/>
        <p:txBody>
          <a:bodyPr/>
          <a:lstStyle/>
          <a:p>
            <a:r>
              <a:rPr lang="en-US" altLang="zh-CN" dirty="0"/>
              <a:t>Why</a:t>
            </a:r>
            <a:r>
              <a:rPr lang="zh-CN" altLang="en-US" dirty="0"/>
              <a:t> </a:t>
            </a:r>
            <a:r>
              <a:rPr lang="en-US" altLang="zh-CN" dirty="0"/>
              <a:t>Red</a:t>
            </a:r>
            <a:r>
              <a:rPr lang="zh-CN" altLang="en-US" dirty="0"/>
              <a:t> </a:t>
            </a:r>
            <a:r>
              <a:rPr lang="en-US" altLang="zh-CN" dirty="0"/>
              <a:t>band</a:t>
            </a:r>
            <a:r>
              <a:rPr lang="zh-CN" altLang="en-US" dirty="0"/>
              <a:t> </a:t>
            </a:r>
            <a:r>
              <a:rPr lang="en-US" altLang="zh-CN" dirty="0"/>
              <a:t>SIF?</a:t>
            </a:r>
            <a:endParaRPr lang="zh-CN" altLang="en-US" dirty="0"/>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2270" y="3127759"/>
            <a:ext cx="3668781" cy="2531717"/>
          </a:xfrm>
          <a:prstGeom prst="rect">
            <a:avLst/>
          </a:prstGeom>
        </p:spPr>
      </p:pic>
      <p:sp>
        <p:nvSpPr>
          <p:cNvPr id="12" name="文本框 11"/>
          <p:cNvSpPr txBox="1"/>
          <p:nvPr/>
        </p:nvSpPr>
        <p:spPr>
          <a:xfrm>
            <a:off x="8517328" y="5782235"/>
            <a:ext cx="3572510" cy="369332"/>
          </a:xfrm>
          <a:prstGeom prst="rect">
            <a:avLst/>
          </a:prstGeom>
          <a:solidFill>
            <a:schemeClr val="bg1">
              <a:lumMod val="85000"/>
            </a:schemeClr>
          </a:solidFill>
        </p:spPr>
        <p:txBody>
          <a:bodyPr wrap="square" rtlCol="0">
            <a:spAutoFit/>
          </a:bodyPr>
          <a:lstStyle/>
          <a:p>
            <a:pPr algn="ctr">
              <a:defRPr/>
            </a:pPr>
            <a:r>
              <a:rPr lang="en-US" altLang="zh-CN"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SIF and Radiance spectrum</a:t>
            </a:r>
            <a:endPar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411" y="250711"/>
            <a:ext cx="10081234" cy="552780"/>
          </a:xfrm>
        </p:spPr>
        <p:txBody>
          <a:bodyPr/>
          <a:lstStyle/>
          <a:p>
            <a:r>
              <a:rPr lang="en-US" altLang="zh-CN" dirty="0"/>
              <a:t>TEMPO Instrument Overview</a:t>
            </a:r>
            <a:endParaRPr lang="zh-CN" altLang="en-US" dirty="0"/>
          </a:p>
        </p:txBody>
      </p:sp>
      <p:graphicFrame>
        <p:nvGraphicFramePr>
          <p:cNvPr id="4" name="内容占位符 3"/>
          <p:cNvGraphicFramePr>
            <a:graphicFrameLocks noGrp="1"/>
          </p:cNvGraphicFramePr>
          <p:nvPr>
            <p:ph idx="1"/>
          </p:nvPr>
        </p:nvGraphicFramePr>
        <p:xfrm>
          <a:off x="215410" y="1176047"/>
          <a:ext cx="11730784" cy="5178975"/>
        </p:xfrm>
        <a:graphic>
          <a:graphicData uri="http://schemas.openxmlformats.org/drawingml/2006/table">
            <a:tbl>
              <a:tblPr/>
              <a:tblGrid>
                <a:gridCol w="5865392"/>
                <a:gridCol w="5865392"/>
              </a:tblGrid>
              <a:tr h="343587">
                <a:tc>
                  <a:txBody>
                    <a:bodyPr/>
                    <a:lstStyle/>
                    <a:p>
                      <a:r>
                        <a:rPr lang="en-US" sz="1600" b="1" dirty="0"/>
                        <a:t>Category</a:t>
                      </a:r>
                      <a:endParaRPr lang="en-US" sz="1600" dirty="0"/>
                    </a:p>
                  </a:txBody>
                  <a:tcPr marL="82059" marR="82059" marT="41029" marB="41029" anchor="ctr">
                    <a:lnL>
                      <a:noFill/>
                    </a:lnL>
                    <a:lnR>
                      <a:noFill/>
                    </a:lnR>
                    <a:lnT>
                      <a:noFill/>
                    </a:lnT>
                    <a:lnB>
                      <a:noFill/>
                    </a:lnB>
                  </a:tcPr>
                </a:tc>
                <a:tc>
                  <a:txBody>
                    <a:bodyPr/>
                    <a:lstStyle/>
                    <a:p>
                      <a:r>
                        <a:rPr lang="en-US" sz="1600" b="1"/>
                        <a:t>Specification / Capability</a:t>
                      </a:r>
                      <a:endParaRPr lang="en-US" sz="1600"/>
                    </a:p>
                  </a:txBody>
                  <a:tcPr marL="82059" marR="82059" marT="41029" marB="41029" anchor="ctr">
                    <a:lnL>
                      <a:noFill/>
                    </a:lnL>
                    <a:lnR>
                      <a:noFill/>
                    </a:lnR>
                    <a:lnT>
                      <a:noFill/>
                    </a:lnT>
                    <a:lnB>
                      <a:noFill/>
                    </a:lnB>
                  </a:tcPr>
                </a:tc>
              </a:tr>
              <a:tr h="555491">
                <a:tc>
                  <a:txBody>
                    <a:bodyPr/>
                    <a:lstStyle/>
                    <a:p>
                      <a:r>
                        <a:rPr lang="en-US" sz="1600" b="1"/>
                        <a:t>Mission Objective</a:t>
                      </a:r>
                      <a:endParaRPr lang="en-US" sz="1600"/>
                    </a:p>
                  </a:txBody>
                  <a:tcPr marL="82059" marR="82059" marT="41029" marB="41029" anchor="ctr">
                    <a:lnL>
                      <a:noFill/>
                    </a:lnL>
                    <a:lnR>
                      <a:noFill/>
                    </a:lnR>
                    <a:lnT>
                      <a:noFill/>
                    </a:lnT>
                    <a:lnB>
                      <a:noFill/>
                    </a:lnB>
                  </a:tcPr>
                </a:tc>
                <a:tc>
                  <a:txBody>
                    <a:bodyPr/>
                    <a:lstStyle/>
                    <a:p>
                      <a:r>
                        <a:rPr lang="en-US" sz="1600" dirty="0"/>
                        <a:t>Hourly monitoring of trace gases and aerosols to observe sub-urban scale “chemical weather” across North America</a:t>
                      </a:r>
                      <a:endParaRPr lang="en-US" sz="1600" dirty="0"/>
                    </a:p>
                  </a:txBody>
                  <a:tcPr marL="82059" marR="82059" marT="41029" marB="41029" anchor="ctr">
                    <a:lnL>
                      <a:noFill/>
                    </a:lnL>
                    <a:lnR>
                      <a:noFill/>
                    </a:lnR>
                    <a:lnT>
                      <a:noFill/>
                    </a:lnT>
                    <a:lnB>
                      <a:noFill/>
                    </a:lnB>
                  </a:tcPr>
                </a:tc>
              </a:tr>
              <a:tr h="318775">
                <a:tc>
                  <a:txBody>
                    <a:bodyPr/>
                    <a:lstStyle/>
                    <a:p>
                      <a:r>
                        <a:rPr lang="en-US" sz="1600" b="1"/>
                        <a:t>Spectral Range</a:t>
                      </a:r>
                      <a:endParaRPr lang="en-US" sz="1600"/>
                    </a:p>
                  </a:txBody>
                  <a:tcPr marL="82059" marR="82059" marT="41029" marB="41029" anchor="ctr">
                    <a:lnL>
                      <a:noFill/>
                    </a:lnL>
                    <a:lnR>
                      <a:noFill/>
                    </a:lnR>
                    <a:lnT>
                      <a:noFill/>
                    </a:lnT>
                    <a:lnB>
                      <a:noFill/>
                    </a:lnB>
                  </a:tcPr>
                </a:tc>
                <a:tc>
                  <a:txBody>
                    <a:bodyPr/>
                    <a:lstStyle/>
                    <a:p>
                      <a:r>
                        <a:rPr lang="en-US" sz="1600" dirty="0"/>
                        <a:t>293–741 nm (UV–Visible)</a:t>
                      </a:r>
                      <a:endParaRPr lang="en-US" sz="1600" dirty="0"/>
                    </a:p>
                  </a:txBody>
                  <a:tcPr marL="82059" marR="82059" marT="41029" marB="41029" anchor="ctr">
                    <a:lnL>
                      <a:noFill/>
                    </a:lnL>
                    <a:lnR>
                      <a:noFill/>
                    </a:lnR>
                    <a:lnT>
                      <a:noFill/>
                    </a:lnT>
                    <a:lnB>
                      <a:noFill/>
                    </a:lnB>
                  </a:tcPr>
                </a:tc>
              </a:tr>
              <a:tr h="318775">
                <a:tc>
                  <a:txBody>
                    <a:bodyPr/>
                    <a:lstStyle/>
                    <a:p>
                      <a:r>
                        <a:rPr lang="en-US" sz="1600" b="1" dirty="0"/>
                        <a:t>Spectral Sampling</a:t>
                      </a:r>
                      <a:endParaRPr lang="en-US" sz="1600" dirty="0"/>
                    </a:p>
                  </a:txBody>
                  <a:tcPr marL="82059" marR="82059" marT="41029" marB="41029" anchor="ctr">
                    <a:lnL>
                      <a:noFill/>
                    </a:lnL>
                    <a:lnR>
                      <a:noFill/>
                    </a:lnR>
                    <a:lnT>
                      <a:noFill/>
                    </a:lnT>
                    <a:lnB>
                      <a:noFill/>
                    </a:lnB>
                  </a:tcPr>
                </a:tc>
                <a:tc>
                  <a:txBody>
                    <a:bodyPr/>
                    <a:lstStyle/>
                    <a:p>
                      <a:r>
                        <a:rPr lang="en-US" sz="1600" dirty="0"/>
                        <a:t>0.2 nm</a:t>
                      </a:r>
                      <a:endParaRPr lang="en-US" sz="1600" dirty="0"/>
                    </a:p>
                  </a:txBody>
                  <a:tcPr marL="82059" marR="82059" marT="41029" marB="41029" anchor="ctr">
                    <a:lnL>
                      <a:noFill/>
                    </a:lnL>
                    <a:lnR>
                      <a:noFill/>
                    </a:lnR>
                    <a:lnT>
                      <a:noFill/>
                    </a:lnT>
                    <a:lnB>
                      <a:noFill/>
                    </a:lnB>
                  </a:tcPr>
                </a:tc>
              </a:tr>
              <a:tr h="318775">
                <a:tc>
                  <a:txBody>
                    <a:bodyPr/>
                    <a:lstStyle/>
                    <a:p>
                      <a:r>
                        <a:rPr lang="en-US" sz="1600" b="1" dirty="0"/>
                        <a:t>Spectral Resolution</a:t>
                      </a:r>
                      <a:endParaRPr lang="en-US" sz="1600" dirty="0"/>
                    </a:p>
                  </a:txBody>
                  <a:tcPr marL="82059" marR="82059" marT="41029" marB="41029" anchor="ctr">
                    <a:lnL>
                      <a:noFill/>
                    </a:lnL>
                    <a:lnR>
                      <a:noFill/>
                    </a:lnR>
                    <a:lnT>
                      <a:noFill/>
                    </a:lnT>
                    <a:lnB>
                      <a:noFill/>
                    </a:lnB>
                  </a:tcPr>
                </a:tc>
                <a:tc>
                  <a:txBody>
                    <a:bodyPr/>
                    <a:lstStyle/>
                    <a:p>
                      <a:r>
                        <a:rPr lang="en-US" sz="1600" dirty="0"/>
                        <a:t>0.6 nm</a:t>
                      </a:r>
                      <a:endParaRPr lang="en-US" sz="1600" dirty="0"/>
                    </a:p>
                  </a:txBody>
                  <a:tcPr marL="82059" marR="82059" marT="41029" marB="41029" anchor="ctr">
                    <a:lnL>
                      <a:noFill/>
                    </a:lnL>
                    <a:lnR>
                      <a:noFill/>
                    </a:lnR>
                    <a:lnT>
                      <a:noFill/>
                    </a:lnT>
                    <a:lnB>
                      <a:noFill/>
                    </a:lnB>
                  </a:tcPr>
                </a:tc>
              </a:tr>
              <a:tr h="318775">
                <a:tc>
                  <a:txBody>
                    <a:bodyPr/>
                    <a:lstStyle/>
                    <a:p>
                      <a:r>
                        <a:rPr lang="en-US" sz="1600" b="1" dirty="0"/>
                        <a:t>Detectors</a:t>
                      </a:r>
                      <a:endParaRPr lang="en-US" sz="1600" dirty="0"/>
                    </a:p>
                  </a:txBody>
                  <a:tcPr marL="82059" marR="82059" marT="41029" marB="41029" anchor="ctr">
                    <a:lnL>
                      <a:noFill/>
                    </a:lnL>
                    <a:lnR>
                      <a:noFill/>
                    </a:lnR>
                    <a:lnT>
                      <a:noFill/>
                    </a:lnT>
                    <a:lnB>
                      <a:noFill/>
                    </a:lnB>
                  </a:tcPr>
                </a:tc>
                <a:tc>
                  <a:txBody>
                    <a:bodyPr/>
                    <a:lstStyle/>
                    <a:p>
                      <a:r>
                        <a:rPr lang="en-US" sz="1600" dirty="0"/>
                        <a:t>Two 2D detectors (2048 × 1028 pixels)</a:t>
                      </a:r>
                      <a:endParaRPr lang="en-US" sz="1600" dirty="0"/>
                    </a:p>
                  </a:txBody>
                  <a:tcPr marL="82059" marR="82059" marT="41029" marB="41029" anchor="ctr">
                    <a:lnL>
                      <a:noFill/>
                    </a:lnL>
                    <a:lnR>
                      <a:noFill/>
                    </a:lnR>
                    <a:lnT>
                      <a:noFill/>
                    </a:lnT>
                    <a:lnB>
                      <a:noFill/>
                    </a:lnB>
                  </a:tcPr>
                </a:tc>
              </a:tr>
              <a:tr h="318775">
                <a:tc>
                  <a:txBody>
                    <a:bodyPr/>
                    <a:lstStyle/>
                    <a:p>
                      <a:r>
                        <a:rPr lang="en-US" sz="1600" b="1"/>
                        <a:t>Spectral Gap</a:t>
                      </a:r>
                      <a:endParaRPr lang="en-US" sz="1600"/>
                    </a:p>
                  </a:txBody>
                  <a:tcPr marL="82059" marR="82059" marT="41029" marB="41029" anchor="ctr">
                    <a:lnL>
                      <a:noFill/>
                    </a:lnL>
                    <a:lnR>
                      <a:noFill/>
                    </a:lnR>
                    <a:lnT>
                      <a:noFill/>
                    </a:lnT>
                    <a:lnB>
                      <a:noFill/>
                    </a:lnB>
                  </a:tcPr>
                </a:tc>
                <a:tc>
                  <a:txBody>
                    <a:bodyPr/>
                    <a:lstStyle/>
                    <a:p>
                      <a:r>
                        <a:rPr lang="en-US" sz="1600" dirty="0"/>
                        <a:t>494–538 nm</a:t>
                      </a:r>
                      <a:endParaRPr lang="en-US" sz="1600" dirty="0"/>
                    </a:p>
                  </a:txBody>
                  <a:tcPr marL="82059" marR="82059" marT="41029" marB="41029" anchor="ctr">
                    <a:lnL>
                      <a:noFill/>
                    </a:lnL>
                    <a:lnR>
                      <a:noFill/>
                    </a:lnR>
                    <a:lnT>
                      <a:noFill/>
                    </a:lnT>
                    <a:lnB>
                      <a:noFill/>
                    </a:lnB>
                  </a:tcPr>
                </a:tc>
              </a:tr>
              <a:tr h="555491">
                <a:tc>
                  <a:txBody>
                    <a:bodyPr/>
                    <a:lstStyle/>
                    <a:p>
                      <a:r>
                        <a:rPr lang="en-US" sz="1600" b="1" dirty="0"/>
                        <a:t>Spatial Resolution</a:t>
                      </a:r>
                      <a:endParaRPr lang="en-US" sz="1600" dirty="0"/>
                    </a:p>
                  </a:txBody>
                  <a:tcPr marL="82059" marR="82059" marT="41029" marB="41029" anchor="ctr">
                    <a:lnL>
                      <a:noFill/>
                    </a:lnL>
                    <a:lnR>
                      <a:noFill/>
                    </a:lnR>
                    <a:lnT>
                      <a:noFill/>
                    </a:lnT>
                    <a:lnB>
                      <a:noFill/>
                    </a:lnB>
                  </a:tcPr>
                </a:tc>
                <a:tc>
                  <a:txBody>
                    <a:bodyPr/>
                    <a:lstStyle/>
                    <a:p>
                      <a:r>
                        <a:rPr lang="en-US" sz="1600" dirty="0"/>
                        <a:t>2 km (N–S) × 4.75 km (E–W) at field center (33.5°N, 89.2°W)</a:t>
                      </a:r>
                      <a:endParaRPr lang="en-US" sz="1600" dirty="0"/>
                    </a:p>
                  </a:txBody>
                  <a:tcPr marL="82059" marR="82059" marT="41029" marB="41029" anchor="ctr">
                    <a:lnL>
                      <a:noFill/>
                    </a:lnL>
                    <a:lnR>
                      <a:noFill/>
                    </a:lnR>
                    <a:lnT>
                      <a:noFill/>
                    </a:lnT>
                    <a:lnB>
                      <a:noFill/>
                    </a:lnB>
                  </a:tcPr>
                </a:tc>
              </a:tr>
              <a:tr h="318775">
                <a:tc>
                  <a:txBody>
                    <a:bodyPr/>
                    <a:lstStyle/>
                    <a:p>
                      <a:r>
                        <a:rPr lang="en-US" sz="1600" b="1" dirty="0"/>
                        <a:t>Ozone Profile Product Resolution</a:t>
                      </a:r>
                      <a:endParaRPr lang="en-US" sz="1600" dirty="0"/>
                    </a:p>
                  </a:txBody>
                  <a:tcPr marL="82059" marR="82059" marT="41029" marB="41029" anchor="ctr">
                    <a:lnL>
                      <a:noFill/>
                    </a:lnL>
                    <a:lnR>
                      <a:noFill/>
                    </a:lnR>
                    <a:lnT>
                      <a:noFill/>
                    </a:lnT>
                    <a:lnB>
                      <a:noFill/>
                    </a:lnB>
                  </a:tcPr>
                </a:tc>
                <a:tc>
                  <a:txBody>
                    <a:bodyPr/>
                    <a:lstStyle/>
                    <a:p>
                      <a:r>
                        <a:rPr lang="en-US" sz="1600"/>
                        <a:t>8 km (N–S) × 4.75 km (E–W) (co-added spectra)</a:t>
                      </a:r>
                      <a:endParaRPr lang="en-US" sz="1600"/>
                    </a:p>
                  </a:txBody>
                  <a:tcPr marL="82059" marR="82059" marT="41029" marB="41029" anchor="ctr">
                    <a:lnL>
                      <a:noFill/>
                    </a:lnL>
                    <a:lnR>
                      <a:noFill/>
                    </a:lnR>
                    <a:lnT>
                      <a:noFill/>
                    </a:lnT>
                    <a:lnB>
                      <a:noFill/>
                    </a:lnB>
                  </a:tcPr>
                </a:tc>
              </a:tr>
              <a:tr h="555491">
                <a:tc>
                  <a:txBody>
                    <a:bodyPr/>
                    <a:lstStyle/>
                    <a:p>
                      <a:r>
                        <a:rPr lang="en-US" sz="1600" b="1" dirty="0"/>
                        <a:t>Temporal Resolution</a:t>
                      </a:r>
                      <a:endParaRPr lang="en-US" sz="1600" dirty="0"/>
                    </a:p>
                  </a:txBody>
                  <a:tcPr marL="82059" marR="82059" marT="41029" marB="41029" anchor="ctr">
                    <a:lnL>
                      <a:noFill/>
                    </a:lnL>
                    <a:lnR>
                      <a:noFill/>
                    </a:lnR>
                    <a:lnT>
                      <a:noFill/>
                    </a:lnT>
                    <a:lnB>
                      <a:noFill/>
                    </a:lnB>
                  </a:tcPr>
                </a:tc>
                <a:tc>
                  <a:txBody>
                    <a:bodyPr/>
                    <a:lstStyle/>
                    <a:p>
                      <a:r>
                        <a:rPr lang="en-US" sz="1600" dirty="0"/>
                        <a:t>Nominal hourly full-disk scans (1181 E–W steps per hour; ~2.4 million spectra/hour)</a:t>
                      </a:r>
                      <a:endParaRPr lang="en-US" sz="1600" dirty="0"/>
                    </a:p>
                  </a:txBody>
                  <a:tcPr marL="82059" marR="82059" marT="41029" marB="41029" anchor="ctr">
                    <a:lnL>
                      <a:noFill/>
                    </a:lnL>
                    <a:lnR>
                      <a:noFill/>
                    </a:lnR>
                    <a:lnT>
                      <a:noFill/>
                    </a:lnT>
                    <a:lnB>
                      <a:noFill/>
                    </a:lnB>
                  </a:tcPr>
                </a:tc>
              </a:tr>
              <a:tr h="555491">
                <a:tc>
                  <a:txBody>
                    <a:bodyPr/>
                    <a:lstStyle/>
                    <a:p>
                      <a:r>
                        <a:rPr lang="en-US" sz="1600" b="1" dirty="0"/>
                        <a:t>Partial Scans</a:t>
                      </a:r>
                      <a:endParaRPr lang="en-US" sz="1600" dirty="0"/>
                    </a:p>
                  </a:txBody>
                  <a:tcPr marL="82059" marR="82059" marT="41029" marB="41029" anchor="ctr">
                    <a:lnL>
                      <a:noFill/>
                    </a:lnL>
                    <a:lnR>
                      <a:noFill/>
                    </a:lnR>
                    <a:lnT>
                      <a:noFill/>
                    </a:lnT>
                    <a:lnB>
                      <a:noFill/>
                    </a:lnB>
                  </a:tcPr>
                </a:tc>
                <a:tc>
                  <a:txBody>
                    <a:bodyPr/>
                    <a:lstStyle/>
                    <a:p>
                      <a:r>
                        <a:rPr lang="en-US" sz="1600" dirty="0"/>
                        <a:t>40-minute scans over eastern (morning) or western (evening) regions</a:t>
                      </a:r>
                      <a:endParaRPr lang="en-US" sz="1600" dirty="0"/>
                    </a:p>
                  </a:txBody>
                  <a:tcPr marL="82059" marR="82059" marT="41029" marB="41029" anchor="ctr">
                    <a:lnL>
                      <a:noFill/>
                    </a:lnL>
                    <a:lnR>
                      <a:noFill/>
                    </a:lnR>
                    <a:lnT>
                      <a:noFill/>
                    </a:lnT>
                    <a:lnB>
                      <a:noFill/>
                    </a:lnB>
                  </a:tcPr>
                </a:tc>
              </a:tr>
              <a:tr h="615295">
                <a:tc>
                  <a:txBody>
                    <a:bodyPr/>
                    <a:lstStyle/>
                    <a:p>
                      <a:r>
                        <a:rPr lang="en-US" sz="1600" b="1" dirty="0"/>
                        <a:t>High-Frequency Mode</a:t>
                      </a:r>
                      <a:endParaRPr lang="en-US" sz="1600" dirty="0"/>
                    </a:p>
                  </a:txBody>
                  <a:tcPr marL="82059" marR="82059" marT="41029" marB="41029" anchor="ctr">
                    <a:lnL>
                      <a:noFill/>
                    </a:lnL>
                    <a:lnR>
                      <a:noFill/>
                    </a:lnR>
                    <a:lnT>
                      <a:noFill/>
                    </a:lnT>
                    <a:lnB>
                      <a:noFill/>
                    </a:lnB>
                  </a:tcPr>
                </a:tc>
                <a:tc>
                  <a:txBody>
                    <a:bodyPr/>
                    <a:lstStyle/>
                    <a:p>
                      <a:r>
                        <a:rPr lang="en-US" sz="1600" dirty="0"/>
                        <a:t>≤10-minute special operations for targeted events (wildfires, dust, volcanic eruptions)</a:t>
                      </a:r>
                      <a:endParaRPr lang="en-US" sz="1600" dirty="0"/>
                    </a:p>
                  </a:txBody>
                  <a:tcPr marL="82059" marR="82059" marT="41029" marB="41029" anchor="ctr">
                    <a:lnL>
                      <a:noFill/>
                    </a:lnL>
                    <a:lnR>
                      <a:noFill/>
                    </a:lnR>
                    <a:lnT>
                      <a:noFill/>
                    </a:lnT>
                    <a:lnB>
                      <a:noFill/>
                    </a:lnB>
                  </a:tcPr>
                </a:tc>
              </a:tr>
            </a:tbl>
          </a:graphicData>
        </a:graphic>
      </p:graphicFrame>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94662" y="1176047"/>
            <a:ext cx="3038966" cy="20290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srcRect t="5923"/>
          <a:stretch>
            <a:fillRect/>
          </a:stretch>
        </p:blipFill>
        <p:spPr>
          <a:xfrm>
            <a:off x="8705706" y="1027290"/>
            <a:ext cx="3486294" cy="4445978"/>
          </a:xfrm>
          <a:prstGeom prst="rect">
            <a:avLst/>
          </a:prstGeom>
        </p:spPr>
      </p:pic>
      <p:sp>
        <p:nvSpPr>
          <p:cNvPr id="4" name="文本框 3"/>
          <p:cNvSpPr txBox="1"/>
          <p:nvPr/>
        </p:nvSpPr>
        <p:spPr>
          <a:xfrm>
            <a:off x="439615" y="378070"/>
            <a:ext cx="5275384" cy="369332"/>
          </a:xfrm>
          <a:prstGeom prst="rect">
            <a:avLst/>
          </a:prstGeom>
          <a:noFill/>
        </p:spPr>
        <p:txBody>
          <a:bodyPr wrap="square" rtlCol="0">
            <a:spAutoFit/>
          </a:bodyPr>
          <a:lstStyle/>
          <a:p>
            <a:r>
              <a:rPr lang="en-US" altLang="zh-CN" dirty="0"/>
              <a:t>TEMPO</a:t>
            </a:r>
            <a:r>
              <a:rPr lang="zh-CN" altLang="en-US" dirty="0"/>
              <a:t>覆盖空间范围</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16" y="1027290"/>
            <a:ext cx="8493370" cy="3909646"/>
          </a:xfrm>
          <a:prstGeom prst="rect">
            <a:avLst/>
          </a:prstGeom>
        </p:spPr>
      </p:pic>
      <p:sp>
        <p:nvSpPr>
          <p:cNvPr id="9" name="矩形 8"/>
          <p:cNvSpPr/>
          <p:nvPr/>
        </p:nvSpPr>
        <p:spPr>
          <a:xfrm>
            <a:off x="9793826" y="2017891"/>
            <a:ext cx="1310054" cy="2576146"/>
          </a:xfrm>
          <a:prstGeom prst="rect">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a:t>Spatial coverage of TEMPO</a:t>
            </a:r>
            <a:endParaRPr lang="zh-CN" altLang="en-US" dirty="0"/>
          </a:p>
        </p:txBody>
      </p:sp>
      <p:sp>
        <p:nvSpPr>
          <p:cNvPr id="8" name="文本框 7"/>
          <p:cNvSpPr txBox="1"/>
          <p:nvPr/>
        </p:nvSpPr>
        <p:spPr>
          <a:xfrm>
            <a:off x="143716" y="5048341"/>
            <a:ext cx="8727015" cy="1285032"/>
          </a:xfrm>
          <a:prstGeom prst="rect">
            <a:avLst/>
          </a:prstGeom>
          <a:noFill/>
        </p:spPr>
        <p:txBody>
          <a:bodyPr wrap="square">
            <a:spAutoFit/>
          </a:bodyPr>
          <a:lstStyle/>
          <a:p>
            <a:pPr algn="just">
              <a:lnSpc>
                <a:spcPct val="150000"/>
              </a:lnSpc>
            </a:pPr>
            <a:r>
              <a:rPr lang="en-US" altLang="zh-CN" dirty="0"/>
              <a:t>TEMPO’s viewing zenith angle is fixed at each location. The VZA increases gradually from south to north. To minimize the influence of large VZA, we excluded regions where the VZA exceeds 60°, which are mainly located in northern Canada.</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9615" y="378070"/>
            <a:ext cx="5275384" cy="369332"/>
          </a:xfrm>
          <a:prstGeom prst="rect">
            <a:avLst/>
          </a:prstGeom>
          <a:noFill/>
        </p:spPr>
        <p:txBody>
          <a:bodyPr wrap="square" rtlCol="0">
            <a:spAutoFit/>
          </a:bodyPr>
          <a:lstStyle/>
          <a:p>
            <a:r>
              <a:rPr lang="en-US" altLang="zh-CN" dirty="0"/>
              <a:t>Retrieval windows:</a:t>
            </a:r>
            <a:endParaRPr lang="zh-CN" altLang="en-US"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37740" y="1302137"/>
            <a:ext cx="7288824" cy="5029801"/>
          </a:xfrm>
          <a:prstGeom prst="rect">
            <a:avLst/>
          </a:prstGeom>
        </p:spPr>
      </p:pic>
      <p:sp>
        <p:nvSpPr>
          <p:cNvPr id="5" name="文本框 4"/>
          <p:cNvSpPr txBox="1"/>
          <p:nvPr/>
        </p:nvSpPr>
        <p:spPr>
          <a:xfrm>
            <a:off x="215411" y="1979433"/>
            <a:ext cx="3208257" cy="2306955"/>
          </a:xfrm>
          <a:prstGeom prst="rect">
            <a:avLst/>
          </a:prstGeom>
          <a:noFill/>
        </p:spPr>
        <p:txBody>
          <a:bodyPr wrap="square" rtlCol="0">
            <a:spAutoFit/>
          </a:bodyPr>
          <a:lstStyle/>
          <a:p>
            <a:pPr marL="342900" indent="-342900">
              <a:lnSpc>
                <a:spcPct val="200000"/>
              </a:lnSpc>
              <a:buFont typeface="+mj-lt"/>
              <a:buAutoNum type="arabicPeriod"/>
            </a:pPr>
            <a:r>
              <a:rPr lang="en-US" altLang="zh-CN" b="1" dirty="0">
                <a:cs typeface="Times New Roman" panose="02020603050405020304" pitchFamily="18" charset="0"/>
              </a:rPr>
              <a:t>640-685 nm </a:t>
            </a:r>
            <a:endParaRPr lang="en-US" altLang="zh-CN" b="1" dirty="0">
              <a:cs typeface="Times New Roman" panose="02020603050405020304" pitchFamily="18" charset="0"/>
            </a:endParaRPr>
          </a:p>
          <a:p>
            <a:pPr marL="342900" indent="-342900">
              <a:lnSpc>
                <a:spcPct val="200000"/>
              </a:lnSpc>
              <a:buFont typeface="+mj-lt"/>
              <a:buAutoNum type="arabicPeriod"/>
            </a:pPr>
            <a:r>
              <a:rPr lang="en-US" altLang="zh-CN" b="1" dirty="0">
                <a:cs typeface="Times New Roman" panose="02020603050405020304" pitchFamily="18" charset="0"/>
              </a:rPr>
              <a:t>650-685 nm </a:t>
            </a:r>
            <a:endParaRPr lang="en-US" altLang="zh-CN" b="1" dirty="0">
              <a:cs typeface="Times New Roman" panose="02020603050405020304" pitchFamily="18" charset="0"/>
            </a:endParaRPr>
          </a:p>
          <a:p>
            <a:pPr marL="342900" indent="-342900">
              <a:lnSpc>
                <a:spcPct val="200000"/>
              </a:lnSpc>
              <a:buFont typeface="+mj-lt"/>
              <a:buAutoNum type="arabicPeriod"/>
            </a:pPr>
            <a:r>
              <a:rPr lang="en-US" altLang="zh-CN" b="1" dirty="0">
                <a:cs typeface="Times New Roman" panose="02020603050405020304" pitchFamily="18" charset="0"/>
              </a:rPr>
              <a:t>660-685 nm </a:t>
            </a:r>
            <a:endParaRPr lang="en-US" altLang="zh-CN" b="1" dirty="0">
              <a:cs typeface="Times New Roman" panose="02020603050405020304" pitchFamily="18" charset="0"/>
            </a:endParaRPr>
          </a:p>
          <a:p>
            <a:pPr marL="342900" indent="-342900">
              <a:lnSpc>
                <a:spcPct val="200000"/>
              </a:lnSpc>
              <a:buFont typeface="+mj-lt"/>
              <a:buAutoNum type="arabicPeriod"/>
            </a:pPr>
            <a:endParaRPr lang="zh-CN" altLang="en-US" b="1" dirty="0">
              <a:cs typeface="Times New Roman" panose="02020603050405020304" pitchFamily="18" charset="0"/>
            </a:endParaRPr>
          </a:p>
        </p:txBody>
      </p:sp>
      <p:sp>
        <p:nvSpPr>
          <p:cNvPr id="8" name="标题 7"/>
          <p:cNvSpPr>
            <a:spLocks noGrp="1"/>
          </p:cNvSpPr>
          <p:nvPr>
            <p:ph type="title"/>
          </p:nvPr>
        </p:nvSpPr>
        <p:spPr/>
        <p:txBody>
          <a:bodyPr/>
          <a:lstStyle/>
          <a:p>
            <a:r>
              <a:rPr lang="en-US" altLang="zh-CN" dirty="0"/>
              <a:t>SVD-based retrieval method </a:t>
            </a:r>
            <a:endParaRPr lang="zh-CN" altLang="en-US" dirty="0"/>
          </a:p>
        </p:txBody>
      </p:sp>
      <p:sp>
        <p:nvSpPr>
          <p:cNvPr id="6" name="矩形 5"/>
          <p:cNvSpPr/>
          <p:nvPr/>
        </p:nvSpPr>
        <p:spPr>
          <a:xfrm>
            <a:off x="4845270" y="1077310"/>
            <a:ext cx="4929352" cy="470338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9" name="文本框 8"/>
          <p:cNvSpPr txBox="1"/>
          <p:nvPr/>
        </p:nvSpPr>
        <p:spPr>
          <a:xfrm>
            <a:off x="4771696" y="1077310"/>
            <a:ext cx="5286704" cy="369332"/>
          </a:xfrm>
          <a:prstGeom prst="rect">
            <a:avLst/>
          </a:prstGeom>
          <a:noFill/>
        </p:spPr>
        <p:txBody>
          <a:bodyPr wrap="square">
            <a:spAutoFit/>
          </a:bodyPr>
          <a:lstStyle/>
          <a:p>
            <a:pPr algn="ctr"/>
            <a:r>
              <a:rPr lang="en-US" altLang="zh-CN" sz="1800" b="1" dirty="0"/>
              <a:t>TEMPO spectral range 293–741 nm(40nm gap)</a:t>
            </a:r>
            <a:endParaRPr lang="zh-CN" altLang="en-US" b="1" dirty="0"/>
          </a:p>
        </p:txBody>
      </p:sp>
      <p:sp>
        <p:nvSpPr>
          <p:cNvPr id="10" name="文本框 9"/>
          <p:cNvSpPr txBox="1"/>
          <p:nvPr/>
        </p:nvSpPr>
        <p:spPr>
          <a:xfrm>
            <a:off x="5546126" y="5126311"/>
            <a:ext cx="4512274" cy="646331"/>
          </a:xfrm>
          <a:prstGeom prst="rect">
            <a:avLst/>
          </a:prstGeom>
          <a:noFill/>
        </p:spPr>
        <p:txBody>
          <a:bodyPr wrap="square" rtlCol="0">
            <a:spAutoFit/>
          </a:bodyPr>
          <a:lstStyle/>
          <a:p>
            <a:r>
              <a:rPr lang="en-US" altLang="zh-CN" b="1" dirty="0"/>
              <a:t>Red SIF emission peak around 685 nm</a:t>
            </a:r>
            <a:endParaRPr lang="en-US" altLang="zh-CN" b="1" dirty="0"/>
          </a:p>
          <a:p>
            <a:pPr algn="l"/>
            <a:endParaRPr lang="zh-CN" altLang="en-US" b="1" dirty="0">
              <a:solidFill>
                <a:srgbClr val="8197A6"/>
              </a:solidFill>
              <a:latin typeface="Arial" panose="020B0604020202020204" pitchFamily="34" charset="0"/>
              <a:ea typeface="MS PGothic" panose="020B0600070205080204" pitchFamily="34" charset="-128"/>
              <a:cs typeface="Arial" panose="020B0604020202020204" pitchFamily="34" charset="0"/>
            </a:endParaRPr>
          </a:p>
        </p:txBody>
      </p:sp>
      <p:sp>
        <p:nvSpPr>
          <p:cNvPr id="12" name="文本框 11"/>
          <p:cNvSpPr txBox="1"/>
          <p:nvPr/>
        </p:nvSpPr>
        <p:spPr>
          <a:xfrm>
            <a:off x="161596" y="4849706"/>
            <a:ext cx="4014244" cy="1200329"/>
          </a:xfrm>
          <a:prstGeom prst="rect">
            <a:avLst/>
          </a:prstGeom>
          <a:noFill/>
        </p:spPr>
        <p:txBody>
          <a:bodyPr wrap="square">
            <a:spAutoFit/>
          </a:bodyPr>
          <a:lstStyle/>
          <a:p>
            <a:r>
              <a:rPr lang="en-US" altLang="zh-CN" dirty="0"/>
              <a:t>All selected windows are located on the left side of the O₂-B absorption band, where atmospheric transmittance is relatively high.</a:t>
            </a:r>
            <a:endParaRPr lang="en-US" altLang="zh-CN" dirty="0"/>
          </a:p>
        </p:txBody>
      </p:sp>
      <p:sp>
        <p:nvSpPr>
          <p:cNvPr id="14" name="文本框 13"/>
          <p:cNvSpPr txBox="1"/>
          <p:nvPr/>
        </p:nvSpPr>
        <p:spPr>
          <a:xfrm>
            <a:off x="215411" y="1399200"/>
            <a:ext cx="6195848" cy="369332"/>
          </a:xfrm>
          <a:prstGeom prst="rect">
            <a:avLst/>
          </a:prstGeom>
          <a:noFill/>
        </p:spPr>
        <p:txBody>
          <a:bodyPr wrap="square">
            <a:spAutoFit/>
          </a:bodyPr>
          <a:lstStyle/>
          <a:p>
            <a:r>
              <a:rPr lang="en-US" altLang="zh-CN" sz="1800" b="1" dirty="0"/>
              <a:t>SVD retrieval band:</a:t>
            </a:r>
            <a:endParaRPr lang="zh-CN" altLang="en-US" b="1" dirty="0"/>
          </a:p>
        </p:txBody>
      </p:sp>
      <p:sp>
        <p:nvSpPr>
          <p:cNvPr id="2" name="文本框 1"/>
          <p:cNvSpPr txBox="1"/>
          <p:nvPr/>
        </p:nvSpPr>
        <p:spPr>
          <a:xfrm>
            <a:off x="9544050" y="5867400"/>
            <a:ext cx="2393950" cy="645160"/>
          </a:xfrm>
          <a:prstGeom prst="rect">
            <a:avLst/>
          </a:prstGeom>
          <a:noFill/>
        </p:spPr>
        <p:txBody>
          <a:bodyPr wrap="square" rtlCol="0" anchor="t">
            <a:spAutoFit/>
          </a:bodyPr>
          <a:p>
            <a:pPr indent="0">
              <a:lnSpc>
                <a:spcPct val="200000"/>
              </a:lnSpc>
              <a:buFont typeface="+mj-lt"/>
              <a:buNone/>
            </a:pPr>
            <a:r>
              <a:rPr lang="en-US" altLang="zh-CN" b="1" dirty="0">
                <a:cs typeface="Times New Roman" panose="02020603050405020304" pitchFamily="18" charset="0"/>
                <a:sym typeface="+mn-ea"/>
              </a:rPr>
              <a:t>(Jo</a:t>
            </a:r>
            <a:r>
              <a:rPr lang="en-US" altLang="zh-CN" b="1" dirty="0">
                <a:cs typeface="Times New Roman" panose="02020603050405020304" pitchFamily="18" charset="0"/>
                <a:sym typeface="+mn-ea"/>
              </a:rPr>
              <a:t>iner et al.,2016)</a:t>
            </a:r>
            <a:endParaRPr lang="en-US" altLang="zh-CN" b="1" dirty="0">
              <a:cs typeface="Times New Roman" panose="02020603050405020304" pitchFamily="18"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2875" y="1428750"/>
            <a:ext cx="11906250" cy="4000500"/>
          </a:xfrm>
          <a:prstGeom prst="rect">
            <a:avLst/>
          </a:prstGeom>
        </p:spPr>
      </p:pic>
      <p:sp>
        <p:nvSpPr>
          <p:cNvPr id="2" name="标题 1"/>
          <p:cNvSpPr>
            <a:spLocks noGrp="1"/>
          </p:cNvSpPr>
          <p:nvPr>
            <p:ph type="title"/>
          </p:nvPr>
        </p:nvSpPr>
        <p:spPr/>
        <p:txBody>
          <a:bodyPr/>
          <a:lstStyle/>
          <a:p>
            <a:r>
              <a:rPr lang="en-US" altLang="zh-CN" dirty="0"/>
              <a:t>Retrieval region: 640-685 nm</a:t>
            </a:r>
            <a:endParaRPr lang="zh-CN" altLang="en-US" dirty="0"/>
          </a:p>
        </p:txBody>
      </p:sp>
      <p:sp>
        <p:nvSpPr>
          <p:cNvPr id="4" name="文本框 3"/>
          <p:cNvSpPr txBox="1"/>
          <p:nvPr/>
        </p:nvSpPr>
        <p:spPr>
          <a:xfrm>
            <a:off x="215411" y="5648189"/>
            <a:ext cx="7593775" cy="400110"/>
          </a:xfrm>
          <a:prstGeom prst="rect">
            <a:avLst/>
          </a:prstGeom>
          <a:noFill/>
        </p:spPr>
        <p:txBody>
          <a:bodyPr wrap="square">
            <a:spAutoFit/>
          </a:bodyPr>
          <a:lstStyle/>
          <a:p>
            <a:r>
              <a:rPr lang="en-US" altLang="zh-CN" sz="2000" b="1" dirty="0">
                <a:cs typeface="Times New Roman" panose="02020603050405020304" pitchFamily="18" charset="0"/>
              </a:rPr>
              <a:t>Diurnal patterns of TEMPO SIF at 685 nm in August 2023</a:t>
            </a:r>
            <a:endParaRPr lang="zh-CN" altLang="en-US" sz="2000" b="1" dirty="0">
              <a:cs typeface="Times New Roman" panose="02020603050405020304" pitchFamily="18" charset="0"/>
            </a:endParaRPr>
          </a:p>
        </p:txBody>
      </p:sp>
      <p:sp>
        <p:nvSpPr>
          <p:cNvPr id="3" name="矩形 2"/>
          <p:cNvSpPr/>
          <p:nvPr/>
        </p:nvSpPr>
        <p:spPr>
          <a:xfrm>
            <a:off x="609600" y="2238374"/>
            <a:ext cx="10591800" cy="2381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09600" y="4029074"/>
            <a:ext cx="10591800" cy="2381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2875" y="1187543"/>
            <a:ext cx="11906250" cy="4000500"/>
          </a:xfrm>
          <a:prstGeom prst="rect">
            <a:avLst/>
          </a:prstGeom>
        </p:spPr>
      </p:pic>
      <p:sp>
        <p:nvSpPr>
          <p:cNvPr id="2" name="标题 1"/>
          <p:cNvSpPr>
            <a:spLocks noGrp="1"/>
          </p:cNvSpPr>
          <p:nvPr>
            <p:ph type="title"/>
          </p:nvPr>
        </p:nvSpPr>
        <p:spPr/>
        <p:txBody>
          <a:bodyPr/>
          <a:lstStyle/>
          <a:p>
            <a:r>
              <a:rPr lang="en-US" altLang="zh-CN" dirty="0"/>
              <a:t>Retrieval region: 650-685 nm</a:t>
            </a:r>
            <a:endParaRPr lang="zh-CN" altLang="en-US" dirty="0"/>
          </a:p>
        </p:txBody>
      </p:sp>
      <p:sp>
        <p:nvSpPr>
          <p:cNvPr id="6" name="文本框 5"/>
          <p:cNvSpPr txBox="1"/>
          <p:nvPr/>
        </p:nvSpPr>
        <p:spPr>
          <a:xfrm>
            <a:off x="142875" y="5565885"/>
            <a:ext cx="11565649" cy="646331"/>
          </a:xfrm>
          <a:prstGeom prst="rect">
            <a:avLst/>
          </a:prstGeom>
          <a:noFill/>
        </p:spPr>
        <p:txBody>
          <a:bodyPr wrap="square">
            <a:spAutoFit/>
          </a:bodyPr>
          <a:lstStyle/>
          <a:p>
            <a:r>
              <a:rPr lang="en-US" altLang="zh-CN" dirty="0"/>
              <a:t>The stripes were reduced; however, no clear SIF hotspot was observed over the U.S. Corn Belt. </a:t>
            </a:r>
            <a:endParaRPr lang="en-US" altLang="zh-CN" dirty="0"/>
          </a:p>
          <a:p>
            <a:r>
              <a:rPr lang="en-US" altLang="zh-CN" dirty="0"/>
              <a:t>In theory, SIF values over the U.S. Corn Belt should be relatively high.</a:t>
            </a:r>
            <a:endParaRPr lang="zh-CN" altLang="en-US" dirty="0"/>
          </a:p>
        </p:txBody>
      </p:sp>
    </p:spTree>
  </p:cSld>
  <p:clrMapOvr>
    <a:masterClrMapping/>
  </p:clrMapOvr>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anose="020B0600070205080204"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4648</Words>
  <Application>WPS 演示</Application>
  <PresentationFormat>宽屏</PresentationFormat>
  <Paragraphs>190</Paragraphs>
  <Slides>18</Slides>
  <Notes>16</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18</vt:i4>
      </vt:variant>
    </vt:vector>
  </HeadingPairs>
  <TitlesOfParts>
    <vt:vector size="32" baseType="lpstr">
      <vt:lpstr>Arial</vt:lpstr>
      <vt:lpstr>宋体</vt:lpstr>
      <vt:lpstr>Wingdings</vt:lpstr>
      <vt:lpstr>Verdana</vt:lpstr>
      <vt:lpstr>MS PGothic</vt:lpstr>
      <vt:lpstr>黑体</vt:lpstr>
      <vt:lpstr>等线</vt:lpstr>
      <vt:lpstr>Times New Roman</vt:lpstr>
      <vt:lpstr>Calibri</vt:lpstr>
      <vt:lpstr>微软雅黑</vt:lpstr>
      <vt:lpstr>Times New Roman</vt:lpstr>
      <vt:lpstr>Arial Unicode MS</vt:lpstr>
      <vt:lpstr>WPS</vt:lpstr>
      <vt:lpstr>ESA_Presentation_CLEAR</vt:lpstr>
      <vt:lpstr>PowerPoint 演示文稿</vt:lpstr>
      <vt:lpstr>PowerPoint 演示文稿</vt:lpstr>
      <vt:lpstr>Global Far red band dirunal SIFtotal Simulation   </vt:lpstr>
      <vt:lpstr>Why Red band SIF?</vt:lpstr>
      <vt:lpstr>TEMPO Instrument Overview</vt:lpstr>
      <vt:lpstr>Spatial coverage of TEMPO</vt:lpstr>
      <vt:lpstr>SVD-based retrieval method </vt:lpstr>
      <vt:lpstr>Retrieval region: 640-685 nm</vt:lpstr>
      <vt:lpstr>Retrieval region: 650-685 nm</vt:lpstr>
      <vt:lpstr>Retrieval region: 660-685 nm</vt:lpstr>
      <vt:lpstr>Evaluation of retrieval accuracy</vt:lpstr>
      <vt:lpstr>Diurnal patterns of TEMPO SIF for each vegetation type</vt:lpstr>
      <vt:lpstr>Comparison between TEMPO SIF and flux tower GPP</vt:lpstr>
      <vt:lpstr>Comparison between TEMPO RSIF and flux tower GPP</vt:lpstr>
      <vt:lpstr>Comparison between TEMPO SIF and OCO-2/TROPOMI SIF</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dell</cp:lastModifiedBy>
  <cp:revision>151</cp:revision>
  <dcterms:created xsi:type="dcterms:W3CDTF">2023-08-09T12:44:00Z</dcterms:created>
  <dcterms:modified xsi:type="dcterms:W3CDTF">2026-03-05T07:31:26Z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1B345B7CCAE9437B9DF62B6179E4A514_13</vt:lpwstr>
  </property>
</Properties>
</file>