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7" r:id="rId5"/>
  </p:sldMasterIdLst>
  <p:notesMasterIdLst>
    <p:notesMasterId r:id="rId22"/>
  </p:notesMasterIdLst>
  <p:handoutMasterIdLst>
    <p:handoutMasterId r:id="rId23"/>
  </p:handoutMasterIdLst>
  <p:sldIdLst>
    <p:sldId id="256" r:id="rId6"/>
    <p:sldId id="3327" r:id="rId7"/>
    <p:sldId id="1253" r:id="rId8"/>
    <p:sldId id="3314" r:id="rId9"/>
    <p:sldId id="3315" r:id="rId10"/>
    <p:sldId id="1342" r:id="rId11"/>
    <p:sldId id="2147481072" r:id="rId12"/>
    <p:sldId id="2147481060" r:id="rId13"/>
    <p:sldId id="3320" r:id="rId14"/>
    <p:sldId id="2147481057" r:id="rId15"/>
    <p:sldId id="2147481053" r:id="rId16"/>
    <p:sldId id="3334" r:id="rId17"/>
    <p:sldId id="2147481073" r:id="rId18"/>
    <p:sldId id="3324" r:id="rId19"/>
    <p:sldId id="3157" r:id="rId20"/>
    <p:sldId id="1240" r:id="rId2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DBACB1-5304-3048-95E3-B54DCC9855D9}" v="1577" dt="2026-03-02T21:37:36.4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96621" autoAdjust="0"/>
  </p:normalViewPr>
  <p:slideViewPr>
    <p:cSldViewPr snapToGrid="0">
      <p:cViewPr varScale="1">
        <p:scale>
          <a:sx n="116" d="100"/>
          <a:sy n="116" d="100"/>
        </p:scale>
        <p:origin x="208" y="288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f Bock" userId="e5c5c44f-a5bb-4ab6-85c0-359ecfa21a2d" providerId="ADAL" clId="{20A6210F-DC87-5C27-B2AE-B4C03AA4A351}"/>
    <pc:docChg chg="undo custSel addSld delSld modSld sldOrd modMainMaster">
      <pc:chgData name="Ralf Bock" userId="e5c5c44f-a5bb-4ab6-85c0-359ecfa21a2d" providerId="ADAL" clId="{20A6210F-DC87-5C27-B2AE-B4C03AA4A351}" dt="2026-03-02T21:53:50.260" v="4796" actId="1076"/>
      <pc:docMkLst>
        <pc:docMk/>
      </pc:docMkLst>
      <pc:sldChg chg="addSp modSp mod">
        <pc:chgData name="Ralf Bock" userId="e5c5c44f-a5bb-4ab6-85c0-359ecfa21a2d" providerId="ADAL" clId="{20A6210F-DC87-5C27-B2AE-B4C03AA4A351}" dt="2026-02-28T13:14:47.258" v="4433" actId="113"/>
        <pc:sldMkLst>
          <pc:docMk/>
          <pc:sldMk cId="0" sldId="256"/>
        </pc:sldMkLst>
        <pc:spChg chg="add mod">
          <ac:chgData name="Ralf Bock" userId="e5c5c44f-a5bb-4ab6-85c0-359ecfa21a2d" providerId="ADAL" clId="{20A6210F-DC87-5C27-B2AE-B4C03AA4A351}" dt="2026-02-27T15:45:20.490" v="2134" actId="1076"/>
          <ac:spMkLst>
            <pc:docMk/>
            <pc:sldMk cId="0" sldId="256"/>
            <ac:spMk id="3" creationId="{604F6CDE-7AF9-F1F2-AF87-769B8BBA59E1}"/>
          </ac:spMkLst>
        </pc:spChg>
        <pc:spChg chg="mod">
          <ac:chgData name="Ralf Bock" userId="e5c5c44f-a5bb-4ab6-85c0-359ecfa21a2d" providerId="ADAL" clId="{20A6210F-DC87-5C27-B2AE-B4C03AA4A351}" dt="2026-02-28T13:14:47.258" v="4433" actId="113"/>
          <ac:spMkLst>
            <pc:docMk/>
            <pc:sldMk cId="0" sldId="256"/>
            <ac:spMk id="4" creationId="{00000000-0000-0000-0000-000000000000}"/>
          </ac:spMkLst>
        </pc:spChg>
      </pc:sldChg>
      <pc:sldChg chg="add del">
        <pc:chgData name="Ralf Bock" userId="e5c5c44f-a5bb-4ab6-85c0-359ecfa21a2d" providerId="ADAL" clId="{20A6210F-DC87-5C27-B2AE-B4C03AA4A351}" dt="2026-03-02T16:02:10.557" v="4703" actId="2696"/>
        <pc:sldMkLst>
          <pc:docMk/>
          <pc:sldMk cId="3375224823" sldId="257"/>
        </pc:sldMkLst>
      </pc:sldChg>
      <pc:sldChg chg="add del">
        <pc:chgData name="Ralf Bock" userId="e5c5c44f-a5bb-4ab6-85c0-359ecfa21a2d" providerId="ADAL" clId="{20A6210F-DC87-5C27-B2AE-B4C03AA4A351}" dt="2026-03-02T16:02:10.564" v="4706" actId="2696"/>
        <pc:sldMkLst>
          <pc:docMk/>
          <pc:sldMk cId="1008201484" sldId="259"/>
        </pc:sldMkLst>
      </pc:sldChg>
      <pc:sldChg chg="addSp delSp modSp new del mod ord">
        <pc:chgData name="Ralf Bock" userId="e5c5c44f-a5bb-4ab6-85c0-359ecfa21a2d" providerId="ADAL" clId="{20A6210F-DC87-5C27-B2AE-B4C03AA4A351}" dt="2026-03-02T16:02:10.559" v="4705" actId="2696"/>
        <pc:sldMkLst>
          <pc:docMk/>
          <pc:sldMk cId="973000872" sldId="261"/>
        </pc:sldMkLst>
      </pc:sldChg>
      <pc:sldChg chg="addSp delSp modSp add mod">
        <pc:chgData name="Ralf Bock" userId="e5c5c44f-a5bb-4ab6-85c0-359ecfa21a2d" providerId="ADAL" clId="{20A6210F-DC87-5C27-B2AE-B4C03AA4A351}" dt="2026-02-25T16:01:54.706" v="1003" actId="20577"/>
        <pc:sldMkLst>
          <pc:docMk/>
          <pc:sldMk cId="90510721" sldId="1240"/>
        </pc:sldMkLst>
        <pc:spChg chg="mod">
          <ac:chgData name="Ralf Bock" userId="e5c5c44f-a5bb-4ab6-85c0-359ecfa21a2d" providerId="ADAL" clId="{20A6210F-DC87-5C27-B2AE-B4C03AA4A351}" dt="2026-02-25T16:01:54.706" v="1003" actId="20577"/>
          <ac:spMkLst>
            <pc:docMk/>
            <pc:sldMk cId="90510721" sldId="1240"/>
            <ac:spMk id="3" creationId="{E17AC172-BC41-0A8D-2C59-B7F5BA1F26F2}"/>
          </ac:spMkLst>
        </pc:spChg>
        <pc:picChg chg="add mod">
          <ac:chgData name="Ralf Bock" userId="e5c5c44f-a5bb-4ab6-85c0-359ecfa21a2d" providerId="ADAL" clId="{20A6210F-DC87-5C27-B2AE-B4C03AA4A351}" dt="2026-02-25T16:01:49.651" v="1002" actId="1076"/>
          <ac:picMkLst>
            <pc:docMk/>
            <pc:sldMk cId="90510721" sldId="1240"/>
            <ac:picMk id="4" creationId="{8024B8FF-ACDB-9A12-836B-5694DFCFF95E}"/>
          </ac:picMkLst>
        </pc:picChg>
        <pc:picChg chg="mod">
          <ac:chgData name="Ralf Bock" userId="e5c5c44f-a5bb-4ab6-85c0-359ecfa21a2d" providerId="ADAL" clId="{20A6210F-DC87-5C27-B2AE-B4C03AA4A351}" dt="2026-02-25T16:01:31.665" v="997" actId="1076"/>
          <ac:picMkLst>
            <pc:docMk/>
            <pc:sldMk cId="90510721" sldId="1240"/>
            <ac:picMk id="7170" creationId="{4061CC47-2C63-66FD-B9DB-C928247E2C61}"/>
          </ac:picMkLst>
        </pc:picChg>
      </pc:sldChg>
      <pc:sldChg chg="add">
        <pc:chgData name="Ralf Bock" userId="e5c5c44f-a5bb-4ab6-85c0-359ecfa21a2d" providerId="ADAL" clId="{20A6210F-DC87-5C27-B2AE-B4C03AA4A351}" dt="2026-02-25T15:57:03.259" v="938"/>
        <pc:sldMkLst>
          <pc:docMk/>
          <pc:sldMk cId="2091316609" sldId="1253"/>
        </pc:sldMkLst>
      </pc:sldChg>
      <pc:sldChg chg="modSp add mod">
        <pc:chgData name="Ralf Bock" userId="e5c5c44f-a5bb-4ab6-85c0-359ecfa21a2d" providerId="ADAL" clId="{20A6210F-DC87-5C27-B2AE-B4C03AA4A351}" dt="2026-02-28T12:59:14.681" v="4277" actId="1076"/>
        <pc:sldMkLst>
          <pc:docMk/>
          <pc:sldMk cId="4251354984" sldId="1342"/>
        </pc:sldMkLst>
        <pc:picChg chg="mod">
          <ac:chgData name="Ralf Bock" userId="e5c5c44f-a5bb-4ab6-85c0-359ecfa21a2d" providerId="ADAL" clId="{20A6210F-DC87-5C27-B2AE-B4C03AA4A351}" dt="2026-02-28T12:59:14.681" v="4277" actId="1076"/>
          <ac:picMkLst>
            <pc:docMk/>
            <pc:sldMk cId="4251354984" sldId="1342"/>
            <ac:picMk id="4" creationId="{08E49B00-A8A4-C837-7994-63BADF349D91}"/>
          </ac:picMkLst>
        </pc:picChg>
      </pc:sldChg>
      <pc:sldChg chg="modSp add ord">
        <pc:chgData name="Ralf Bock" userId="e5c5c44f-a5bb-4ab6-85c0-359ecfa21a2d" providerId="ADAL" clId="{20A6210F-DC87-5C27-B2AE-B4C03AA4A351}" dt="2026-02-28T13:12:45.167" v="4404" actId="20577"/>
        <pc:sldMkLst>
          <pc:docMk/>
          <pc:sldMk cId="194608290" sldId="3157"/>
        </pc:sldMkLst>
        <pc:spChg chg="mod">
          <ac:chgData name="Ralf Bock" userId="e5c5c44f-a5bb-4ab6-85c0-359ecfa21a2d" providerId="ADAL" clId="{20A6210F-DC87-5C27-B2AE-B4C03AA4A351}" dt="2026-02-28T13:12:24.572" v="4396" actId="20577"/>
          <ac:spMkLst>
            <pc:docMk/>
            <pc:sldMk cId="194608290" sldId="3157"/>
            <ac:spMk id="2" creationId="{5EE1D2B6-2513-5E9C-4812-DF6B79C6CDD6}"/>
          </ac:spMkLst>
        </pc:spChg>
        <pc:spChg chg="mod">
          <ac:chgData name="Ralf Bock" userId="e5c5c44f-a5bb-4ab6-85c0-359ecfa21a2d" providerId="ADAL" clId="{20A6210F-DC87-5C27-B2AE-B4C03AA4A351}" dt="2026-02-28T13:12:45.167" v="4404" actId="20577"/>
          <ac:spMkLst>
            <pc:docMk/>
            <pc:sldMk cId="194608290" sldId="3157"/>
            <ac:spMk id="5" creationId="{D624A2B5-230C-1408-F3FF-540FBE34D1C8}"/>
          </ac:spMkLst>
        </pc:spChg>
        <pc:spChg chg="mod">
          <ac:chgData name="Ralf Bock" userId="e5c5c44f-a5bb-4ab6-85c0-359ecfa21a2d" providerId="ADAL" clId="{20A6210F-DC87-5C27-B2AE-B4C03AA4A351}" dt="2026-02-25T15:59:18.888" v="943" actId="20577"/>
          <ac:spMkLst>
            <pc:docMk/>
            <pc:sldMk cId="194608290" sldId="3157"/>
            <ac:spMk id="6" creationId="{98EF02A3-8403-182E-E07D-41ADBEE37C9F}"/>
          </ac:spMkLst>
        </pc:spChg>
      </pc:sldChg>
      <pc:sldChg chg="modSp add mod">
        <pc:chgData name="Ralf Bock" userId="e5c5c44f-a5bb-4ab6-85c0-359ecfa21a2d" providerId="ADAL" clId="{20A6210F-DC87-5C27-B2AE-B4C03AA4A351}" dt="2026-02-28T13:14:08.526" v="4419" actId="1036"/>
        <pc:sldMkLst>
          <pc:docMk/>
          <pc:sldMk cId="3587193917" sldId="3314"/>
        </pc:sldMkLst>
        <pc:spChg chg="mod">
          <ac:chgData name="Ralf Bock" userId="e5c5c44f-a5bb-4ab6-85c0-359ecfa21a2d" providerId="ADAL" clId="{20A6210F-DC87-5C27-B2AE-B4C03AA4A351}" dt="2026-02-28T13:14:08.526" v="4419" actId="1036"/>
          <ac:spMkLst>
            <pc:docMk/>
            <pc:sldMk cId="3587193917" sldId="3314"/>
            <ac:spMk id="3" creationId="{AC397431-05BE-CA3F-62BE-30C66E6C5FD6}"/>
          </ac:spMkLst>
        </pc:spChg>
        <pc:spChg chg="mod">
          <ac:chgData name="Ralf Bock" userId="e5c5c44f-a5bb-4ab6-85c0-359ecfa21a2d" providerId="ADAL" clId="{20A6210F-DC87-5C27-B2AE-B4C03AA4A351}" dt="2026-02-28T13:14:08.526" v="4419" actId="1036"/>
          <ac:spMkLst>
            <pc:docMk/>
            <pc:sldMk cId="3587193917" sldId="3314"/>
            <ac:spMk id="11" creationId="{1F20D64D-CC59-666B-FE4F-257622857177}"/>
          </ac:spMkLst>
        </pc:spChg>
        <pc:spChg chg="mod">
          <ac:chgData name="Ralf Bock" userId="e5c5c44f-a5bb-4ab6-85c0-359ecfa21a2d" providerId="ADAL" clId="{20A6210F-DC87-5C27-B2AE-B4C03AA4A351}" dt="2026-02-28T13:14:08.526" v="4419" actId="1036"/>
          <ac:spMkLst>
            <pc:docMk/>
            <pc:sldMk cId="3587193917" sldId="3314"/>
            <ac:spMk id="12" creationId="{2E62549E-4996-F969-9409-5FD7CD00C17B}"/>
          </ac:spMkLst>
        </pc:spChg>
      </pc:sldChg>
      <pc:sldChg chg="add">
        <pc:chgData name="Ralf Bock" userId="e5c5c44f-a5bb-4ab6-85c0-359ecfa21a2d" providerId="ADAL" clId="{20A6210F-DC87-5C27-B2AE-B4C03AA4A351}" dt="2026-02-25T15:57:27.450" v="939"/>
        <pc:sldMkLst>
          <pc:docMk/>
          <pc:sldMk cId="3152802802" sldId="3315"/>
        </pc:sldMkLst>
      </pc:sldChg>
      <pc:sldChg chg="delSp modSp add mod modAnim">
        <pc:chgData name="Ralf Bock" userId="e5c5c44f-a5bb-4ab6-85c0-359ecfa21a2d" providerId="ADAL" clId="{20A6210F-DC87-5C27-B2AE-B4C03AA4A351}" dt="2026-03-02T21:37:36.400" v="4764" actId="20577"/>
        <pc:sldMkLst>
          <pc:docMk/>
          <pc:sldMk cId="681372586" sldId="3320"/>
        </pc:sldMkLst>
        <pc:spChg chg="mod">
          <ac:chgData name="Ralf Bock" userId="e5c5c44f-a5bb-4ab6-85c0-359ecfa21a2d" providerId="ADAL" clId="{20A6210F-DC87-5C27-B2AE-B4C03AA4A351}" dt="2026-02-25T17:04:58.412" v="2126" actId="1036"/>
          <ac:spMkLst>
            <pc:docMk/>
            <pc:sldMk cId="681372586" sldId="3320"/>
            <ac:spMk id="2" creationId="{7BB96DD0-75A2-07AB-0475-680662185356}"/>
          </ac:spMkLst>
        </pc:spChg>
        <pc:spChg chg="mod">
          <ac:chgData name="Ralf Bock" userId="e5c5c44f-a5bb-4ab6-85c0-359ecfa21a2d" providerId="ADAL" clId="{20A6210F-DC87-5C27-B2AE-B4C03AA4A351}" dt="2026-03-02T21:37:36.400" v="4764" actId="20577"/>
          <ac:spMkLst>
            <pc:docMk/>
            <pc:sldMk cId="681372586" sldId="3320"/>
            <ac:spMk id="4" creationId="{6A364F9B-4DA7-7BD3-44EC-CFF6AFA237CE}"/>
          </ac:spMkLst>
        </pc:spChg>
        <pc:picChg chg="mod">
          <ac:chgData name="Ralf Bock" userId="e5c5c44f-a5bb-4ab6-85c0-359ecfa21a2d" providerId="ADAL" clId="{20A6210F-DC87-5C27-B2AE-B4C03AA4A351}" dt="2026-02-28T12:47:05.571" v="4132" actId="1076"/>
          <ac:picMkLst>
            <pc:docMk/>
            <pc:sldMk cId="681372586" sldId="3320"/>
            <ac:picMk id="3" creationId="{9FC5A8EA-C08A-17F0-3301-14B0A6ACA211}"/>
          </ac:picMkLst>
        </pc:picChg>
        <pc:picChg chg="mod">
          <ac:chgData name="Ralf Bock" userId="e5c5c44f-a5bb-4ab6-85c0-359ecfa21a2d" providerId="ADAL" clId="{20A6210F-DC87-5C27-B2AE-B4C03AA4A351}" dt="2026-02-28T12:59:34.472" v="4280" actId="1076"/>
          <ac:picMkLst>
            <pc:docMk/>
            <pc:sldMk cId="681372586" sldId="3320"/>
            <ac:picMk id="6" creationId="{93DF0DBB-E4BB-04D8-072F-85016807FA0B}"/>
          </ac:picMkLst>
        </pc:picChg>
      </pc:sldChg>
      <pc:sldChg chg="addSp delSp modSp add mod ord">
        <pc:chgData name="Ralf Bock" userId="e5c5c44f-a5bb-4ab6-85c0-359ecfa21a2d" providerId="ADAL" clId="{20A6210F-DC87-5C27-B2AE-B4C03AA4A351}" dt="2026-02-28T13:12:01.768" v="4387" actId="1076"/>
        <pc:sldMkLst>
          <pc:docMk/>
          <pc:sldMk cId="1251963245" sldId="3324"/>
        </pc:sldMkLst>
        <pc:spChg chg="mod">
          <ac:chgData name="Ralf Bock" userId="e5c5c44f-a5bb-4ab6-85c0-359ecfa21a2d" providerId="ADAL" clId="{20A6210F-DC87-5C27-B2AE-B4C03AA4A351}" dt="2026-02-28T13:11:48.258" v="4383" actId="14100"/>
          <ac:spMkLst>
            <pc:docMk/>
            <pc:sldMk cId="1251963245" sldId="3324"/>
            <ac:spMk id="4" creationId="{55D71D21-330C-BA34-0292-BB3023715BBF}"/>
          </ac:spMkLst>
        </pc:spChg>
        <pc:picChg chg="mod topLvl modCrop">
          <ac:chgData name="Ralf Bock" userId="e5c5c44f-a5bb-4ab6-85c0-359ecfa21a2d" providerId="ADAL" clId="{20A6210F-DC87-5C27-B2AE-B4C03AA4A351}" dt="2026-02-28T13:11:51.659" v="4384" actId="14100"/>
          <ac:picMkLst>
            <pc:docMk/>
            <pc:sldMk cId="1251963245" sldId="3324"/>
            <ac:picMk id="5" creationId="{E7228A78-CFB6-D73E-5C3D-D1791D4A6E88}"/>
          </ac:picMkLst>
        </pc:picChg>
        <pc:picChg chg="add mod">
          <ac:chgData name="Ralf Bock" userId="e5c5c44f-a5bb-4ab6-85c0-359ecfa21a2d" providerId="ADAL" clId="{20A6210F-DC87-5C27-B2AE-B4C03AA4A351}" dt="2026-02-28T13:12:01.768" v="4387" actId="1076"/>
          <ac:picMkLst>
            <pc:docMk/>
            <pc:sldMk cId="1251963245" sldId="3324"/>
            <ac:picMk id="11" creationId="{93FB54E4-E2D7-904F-6C01-F59072AEBD4D}"/>
          </ac:picMkLst>
        </pc:picChg>
        <pc:cxnChg chg="mod topLvl">
          <ac:chgData name="Ralf Bock" userId="e5c5c44f-a5bb-4ab6-85c0-359ecfa21a2d" providerId="ADAL" clId="{20A6210F-DC87-5C27-B2AE-B4C03AA4A351}" dt="2026-02-28T13:09:04.132" v="4353" actId="14100"/>
          <ac:cxnSpMkLst>
            <pc:docMk/>
            <pc:sldMk cId="1251963245" sldId="3324"/>
            <ac:cxnSpMk id="8" creationId="{24F67C58-0255-5EDA-4DBC-23DC70FE2B6B}"/>
          </ac:cxnSpMkLst>
        </pc:cxnChg>
      </pc:sldChg>
      <pc:sldChg chg="addSp delSp modSp add mod">
        <pc:chgData name="Ralf Bock" userId="e5c5c44f-a5bb-4ab6-85c0-359ecfa21a2d" providerId="ADAL" clId="{20A6210F-DC87-5C27-B2AE-B4C03AA4A351}" dt="2026-03-02T15:45:36.098" v="4659" actId="478"/>
        <pc:sldMkLst>
          <pc:docMk/>
          <pc:sldMk cId="3794386852" sldId="3327"/>
        </pc:sldMkLst>
        <pc:spChg chg="add del mod">
          <ac:chgData name="Ralf Bock" userId="e5c5c44f-a5bb-4ab6-85c0-359ecfa21a2d" providerId="ADAL" clId="{20A6210F-DC87-5C27-B2AE-B4C03AA4A351}" dt="2026-03-02T15:45:36.098" v="4659" actId="478"/>
          <ac:spMkLst>
            <pc:docMk/>
            <pc:sldMk cId="3794386852" sldId="3327"/>
            <ac:spMk id="8" creationId="{33483A20-B640-0450-776B-AC2D10774AE9}"/>
          </ac:spMkLst>
        </pc:spChg>
      </pc:sldChg>
      <pc:sldChg chg="add del mod ord modShow">
        <pc:chgData name="Ralf Bock" userId="e5c5c44f-a5bb-4ab6-85c0-359ecfa21a2d" providerId="ADAL" clId="{20A6210F-DC87-5C27-B2AE-B4C03AA4A351}" dt="2026-03-02T16:02:10.558" v="4704" actId="2696"/>
        <pc:sldMkLst>
          <pc:docMk/>
          <pc:sldMk cId="2888260340" sldId="3331"/>
        </pc:sldMkLst>
      </pc:sldChg>
      <pc:sldChg chg="addSp delSp modSp new mod">
        <pc:chgData name="Ralf Bock" userId="e5c5c44f-a5bb-4ab6-85c0-359ecfa21a2d" providerId="ADAL" clId="{20A6210F-DC87-5C27-B2AE-B4C03AA4A351}" dt="2026-03-02T21:46:51.645" v="4789" actId="20577"/>
        <pc:sldMkLst>
          <pc:docMk/>
          <pc:sldMk cId="2294125956" sldId="3334"/>
        </pc:sldMkLst>
        <pc:spChg chg="mod">
          <ac:chgData name="Ralf Bock" userId="e5c5c44f-a5bb-4ab6-85c0-359ecfa21a2d" providerId="ADAL" clId="{20A6210F-DC87-5C27-B2AE-B4C03AA4A351}" dt="2026-02-25T16:06:35.350" v="1328" actId="20577"/>
          <ac:spMkLst>
            <pc:docMk/>
            <pc:sldMk cId="2294125956" sldId="3334"/>
            <ac:spMk id="2" creationId="{55913DCC-E26C-DE07-F8F5-CBFAEBFD2146}"/>
          </ac:spMkLst>
        </pc:spChg>
        <pc:spChg chg="mod">
          <ac:chgData name="Ralf Bock" userId="e5c5c44f-a5bb-4ab6-85c0-359ecfa21a2d" providerId="ADAL" clId="{20A6210F-DC87-5C27-B2AE-B4C03AA4A351}" dt="2026-03-02T21:46:14.231" v="4787" actId="20577"/>
          <ac:spMkLst>
            <pc:docMk/>
            <pc:sldMk cId="2294125956" sldId="3334"/>
            <ac:spMk id="3" creationId="{51B4F384-860A-CA8A-5108-D2A8728DF704}"/>
          </ac:spMkLst>
        </pc:spChg>
        <pc:spChg chg="add mod">
          <ac:chgData name="Ralf Bock" userId="e5c5c44f-a5bb-4ab6-85c0-359ecfa21a2d" providerId="ADAL" clId="{20A6210F-DC87-5C27-B2AE-B4C03AA4A351}" dt="2026-03-02T21:46:51.645" v="4789" actId="20577"/>
          <ac:spMkLst>
            <pc:docMk/>
            <pc:sldMk cId="2294125956" sldId="3334"/>
            <ac:spMk id="8" creationId="{6F04CAF9-F04C-BA7B-AE6D-4F6CC2A0E383}"/>
          </ac:spMkLst>
        </pc:spChg>
        <pc:picChg chg="add mod modCrop">
          <ac:chgData name="Ralf Bock" userId="e5c5c44f-a5bb-4ab6-85c0-359ecfa21a2d" providerId="ADAL" clId="{20A6210F-DC87-5C27-B2AE-B4C03AA4A351}" dt="2026-02-28T12:21:57.838" v="3413" actId="1036"/>
          <ac:picMkLst>
            <pc:docMk/>
            <pc:sldMk cId="2294125956" sldId="3334"/>
            <ac:picMk id="7" creationId="{2525FF09-D142-B974-089A-CB814D7095E1}"/>
          </ac:picMkLst>
        </pc:picChg>
      </pc:sldChg>
      <pc:sldChg chg="addSp delSp modSp add mod modAnim">
        <pc:chgData name="Ralf Bock" userId="e5c5c44f-a5bb-4ab6-85c0-359ecfa21a2d" providerId="ADAL" clId="{20A6210F-DC87-5C27-B2AE-B4C03AA4A351}" dt="2026-03-02T15:55:45.056" v="4697" actId="20577"/>
        <pc:sldMkLst>
          <pc:docMk/>
          <pc:sldMk cId="1142222823" sldId="2147481053"/>
        </pc:sldMkLst>
        <pc:spChg chg="mod">
          <ac:chgData name="Ralf Bock" userId="e5c5c44f-a5bb-4ab6-85c0-359ecfa21a2d" providerId="ADAL" clId="{20A6210F-DC87-5C27-B2AE-B4C03AA4A351}" dt="2026-02-25T16:39:39.439" v="1598" actId="20577"/>
          <ac:spMkLst>
            <pc:docMk/>
            <pc:sldMk cId="1142222823" sldId="2147481053"/>
            <ac:spMk id="2" creationId="{C969D800-D949-36CD-5D25-497C6EF38D52}"/>
          </ac:spMkLst>
        </pc:spChg>
        <pc:spChg chg="add mod">
          <ac:chgData name="Ralf Bock" userId="e5c5c44f-a5bb-4ab6-85c0-359ecfa21a2d" providerId="ADAL" clId="{20A6210F-DC87-5C27-B2AE-B4C03AA4A351}" dt="2026-03-02T15:55:45.056" v="4697" actId="20577"/>
          <ac:spMkLst>
            <pc:docMk/>
            <pc:sldMk cId="1142222823" sldId="2147481053"/>
            <ac:spMk id="5" creationId="{58EC60AA-ED7C-A5A5-B3B2-478CD7AF3207}"/>
          </ac:spMkLst>
        </pc:spChg>
        <pc:spChg chg="mod">
          <ac:chgData name="Ralf Bock" userId="e5c5c44f-a5bb-4ab6-85c0-359ecfa21a2d" providerId="ADAL" clId="{20A6210F-DC87-5C27-B2AE-B4C03AA4A351}" dt="2026-02-28T13:27:48.870" v="4651" actId="14100"/>
          <ac:spMkLst>
            <pc:docMk/>
            <pc:sldMk cId="1142222823" sldId="2147481053"/>
            <ac:spMk id="65" creationId="{84C03178-EDCC-7AB3-E5F5-B3FD043F0DC6}"/>
          </ac:spMkLst>
        </pc:spChg>
        <pc:spChg chg="mod">
          <ac:chgData name="Ralf Bock" userId="e5c5c44f-a5bb-4ab6-85c0-359ecfa21a2d" providerId="ADAL" clId="{20A6210F-DC87-5C27-B2AE-B4C03AA4A351}" dt="2026-02-25T16:46:57.765" v="1980" actId="692"/>
          <ac:spMkLst>
            <pc:docMk/>
            <pc:sldMk cId="1142222823" sldId="2147481053"/>
            <ac:spMk id="67" creationId="{ADA33653-D79B-4FD0-80FD-4E8F62DF098C}"/>
          </ac:spMkLst>
        </pc:spChg>
        <pc:spChg chg="mod">
          <ac:chgData name="Ralf Bock" userId="e5c5c44f-a5bb-4ab6-85c0-359ecfa21a2d" providerId="ADAL" clId="{20A6210F-DC87-5C27-B2AE-B4C03AA4A351}" dt="2026-02-25T16:35:57.706" v="1565" actId="14100"/>
          <ac:spMkLst>
            <pc:docMk/>
            <pc:sldMk cId="1142222823" sldId="2147481053"/>
            <ac:spMk id="68" creationId="{AC9D9CF3-850B-274B-36FA-025233BA20D9}"/>
          </ac:spMkLst>
        </pc:spChg>
        <pc:picChg chg="mod">
          <ac:chgData name="Ralf Bock" userId="e5c5c44f-a5bb-4ab6-85c0-359ecfa21a2d" providerId="ADAL" clId="{20A6210F-DC87-5C27-B2AE-B4C03AA4A351}" dt="2026-02-25T16:39:48.409" v="1628" actId="1037"/>
          <ac:picMkLst>
            <pc:docMk/>
            <pc:sldMk cId="1142222823" sldId="2147481053"/>
            <ac:picMk id="3" creationId="{FF102C1C-80C4-A9F9-03A9-BB12CF6CC8C6}"/>
          </ac:picMkLst>
        </pc:picChg>
        <pc:picChg chg="add mod">
          <ac:chgData name="Ralf Bock" userId="e5c5c44f-a5bb-4ab6-85c0-359ecfa21a2d" providerId="ADAL" clId="{20A6210F-DC87-5C27-B2AE-B4C03AA4A351}" dt="2026-02-25T16:39:59.929" v="1629" actId="1076"/>
          <ac:picMkLst>
            <pc:docMk/>
            <pc:sldMk cId="1142222823" sldId="2147481053"/>
            <ac:picMk id="4" creationId="{C906EDD0-31CE-C981-BC5A-FAA95AD829EA}"/>
          </ac:picMkLst>
        </pc:picChg>
      </pc:sldChg>
      <pc:sldChg chg="modSp add mod modAnim">
        <pc:chgData name="Ralf Bock" userId="e5c5c44f-a5bb-4ab6-85c0-359ecfa21a2d" providerId="ADAL" clId="{20A6210F-DC87-5C27-B2AE-B4C03AA4A351}" dt="2026-02-28T13:25:56.296" v="4648"/>
        <pc:sldMkLst>
          <pc:docMk/>
          <pc:sldMk cId="4283333433" sldId="2147481057"/>
        </pc:sldMkLst>
        <pc:spChg chg="mod">
          <ac:chgData name="Ralf Bock" userId="e5c5c44f-a5bb-4ab6-85c0-359ecfa21a2d" providerId="ADAL" clId="{20A6210F-DC87-5C27-B2AE-B4C03AA4A351}" dt="2026-02-28T13:03:25.994" v="4291" actId="20577"/>
          <ac:spMkLst>
            <pc:docMk/>
            <pc:sldMk cId="4283333433" sldId="2147481057"/>
            <ac:spMk id="2" creationId="{B6F762FC-D17D-45BD-3CA0-5A63185891C1}"/>
          </ac:spMkLst>
        </pc:spChg>
        <pc:spChg chg="mod">
          <ac:chgData name="Ralf Bock" userId="e5c5c44f-a5bb-4ab6-85c0-359ecfa21a2d" providerId="ADAL" clId="{20A6210F-DC87-5C27-B2AE-B4C03AA4A351}" dt="2026-02-28T13:03:47.323" v="4294" actId="113"/>
          <ac:spMkLst>
            <pc:docMk/>
            <pc:sldMk cId="4283333433" sldId="2147481057"/>
            <ac:spMk id="3" creationId="{4031C230-7A52-1ABC-DFB1-0F650B444D3E}"/>
          </ac:spMkLst>
        </pc:spChg>
        <pc:picChg chg="mod">
          <ac:chgData name="Ralf Bock" userId="e5c5c44f-a5bb-4ab6-85c0-359ecfa21a2d" providerId="ADAL" clId="{20A6210F-DC87-5C27-B2AE-B4C03AA4A351}" dt="2026-02-28T13:04:37.795" v="4295" actId="108"/>
          <ac:picMkLst>
            <pc:docMk/>
            <pc:sldMk cId="4283333433" sldId="2147481057"/>
            <ac:picMk id="9" creationId="{E87C24C1-CB6B-F25A-CEBF-E014C052F4E4}"/>
          </ac:picMkLst>
        </pc:picChg>
      </pc:sldChg>
      <pc:sldChg chg="addSp modSp add mod modAnim">
        <pc:chgData name="Ralf Bock" userId="e5c5c44f-a5bb-4ab6-85c0-359ecfa21a2d" providerId="ADAL" clId="{20A6210F-DC87-5C27-B2AE-B4C03AA4A351}" dt="2026-02-28T13:23:50.166" v="4642"/>
        <pc:sldMkLst>
          <pc:docMk/>
          <pc:sldMk cId="382144928" sldId="2147481060"/>
        </pc:sldMkLst>
        <pc:spChg chg="mod">
          <ac:chgData name="Ralf Bock" userId="e5c5c44f-a5bb-4ab6-85c0-359ecfa21a2d" providerId="ADAL" clId="{20A6210F-DC87-5C27-B2AE-B4C03AA4A351}" dt="2026-02-28T13:02:48.929" v="4290" actId="20577"/>
          <ac:spMkLst>
            <pc:docMk/>
            <pc:sldMk cId="382144928" sldId="2147481060"/>
            <ac:spMk id="2" creationId="{91A43B7C-B080-85D3-95BA-72EF56DB7F38}"/>
          </ac:spMkLst>
        </pc:spChg>
        <pc:spChg chg="mod">
          <ac:chgData name="Ralf Bock" userId="e5c5c44f-a5bb-4ab6-85c0-359ecfa21a2d" providerId="ADAL" clId="{20A6210F-DC87-5C27-B2AE-B4C03AA4A351}" dt="2026-02-27T15:58:58.104" v="2343" actId="6549"/>
          <ac:spMkLst>
            <pc:docMk/>
            <pc:sldMk cId="382144928" sldId="2147481060"/>
            <ac:spMk id="3" creationId="{5FEDC509-DE74-4A66-0B9D-F358701CC5B7}"/>
          </ac:spMkLst>
        </pc:spChg>
        <pc:spChg chg="add mod">
          <ac:chgData name="Ralf Bock" userId="e5c5c44f-a5bb-4ab6-85c0-359ecfa21a2d" providerId="ADAL" clId="{20A6210F-DC87-5C27-B2AE-B4C03AA4A351}" dt="2026-02-28T12:58:24.123" v="4271" actId="1076"/>
          <ac:spMkLst>
            <pc:docMk/>
            <pc:sldMk cId="382144928" sldId="2147481060"/>
            <ac:spMk id="8" creationId="{EC37E1DC-1F6F-4A59-05DF-F7E0E93FC138}"/>
          </ac:spMkLst>
        </pc:spChg>
        <pc:picChg chg="mod">
          <ac:chgData name="Ralf Bock" userId="e5c5c44f-a5bb-4ab6-85c0-359ecfa21a2d" providerId="ADAL" clId="{20A6210F-DC87-5C27-B2AE-B4C03AA4A351}" dt="2026-02-28T12:58:01.149" v="4265" actId="692"/>
          <ac:picMkLst>
            <pc:docMk/>
            <pc:sldMk cId="382144928" sldId="2147481060"/>
            <ac:picMk id="4" creationId="{B216B6F4-3090-2E76-2DD6-4A8E9C79D6C5}"/>
          </ac:picMkLst>
        </pc:picChg>
        <pc:picChg chg="add mod modCrop">
          <ac:chgData name="Ralf Bock" userId="e5c5c44f-a5bb-4ab6-85c0-359ecfa21a2d" providerId="ADAL" clId="{20A6210F-DC87-5C27-B2AE-B4C03AA4A351}" dt="2026-02-28T12:58:14.536" v="4269" actId="1076"/>
          <ac:picMkLst>
            <pc:docMk/>
            <pc:sldMk cId="382144928" sldId="2147481060"/>
            <ac:picMk id="6" creationId="{218161C0-1AB8-A066-E186-482CD26778A9}"/>
          </ac:picMkLst>
        </pc:picChg>
      </pc:sldChg>
      <pc:sldChg chg="modSp add mod">
        <pc:chgData name="Ralf Bock" userId="e5c5c44f-a5bb-4ab6-85c0-359ecfa21a2d" providerId="ADAL" clId="{20A6210F-DC87-5C27-B2AE-B4C03AA4A351}" dt="2026-03-02T21:32:33.380" v="4760" actId="20577"/>
        <pc:sldMkLst>
          <pc:docMk/>
          <pc:sldMk cId="408799591" sldId="2147481072"/>
        </pc:sldMkLst>
        <pc:spChg chg="mod">
          <ac:chgData name="Ralf Bock" userId="e5c5c44f-a5bb-4ab6-85c0-359ecfa21a2d" providerId="ADAL" clId="{20A6210F-DC87-5C27-B2AE-B4C03AA4A351}" dt="2026-02-28T13:02:38.294" v="4288" actId="20577"/>
          <ac:spMkLst>
            <pc:docMk/>
            <pc:sldMk cId="408799591" sldId="2147481072"/>
            <ac:spMk id="2" creationId="{57D302D2-C49D-991E-8430-EC0D173D4EC2}"/>
          </ac:spMkLst>
        </pc:spChg>
        <pc:spChg chg="mod">
          <ac:chgData name="Ralf Bock" userId="e5c5c44f-a5bb-4ab6-85c0-359ecfa21a2d" providerId="ADAL" clId="{20A6210F-DC87-5C27-B2AE-B4C03AA4A351}" dt="2026-03-02T21:32:33.380" v="4760" actId="20577"/>
          <ac:spMkLst>
            <pc:docMk/>
            <pc:sldMk cId="408799591" sldId="2147481072"/>
            <ac:spMk id="14" creationId="{A2C79CC3-176D-B943-1C70-D54278E5CFD0}"/>
          </ac:spMkLst>
        </pc:spChg>
        <pc:picChg chg="mod">
          <ac:chgData name="Ralf Bock" userId="e5c5c44f-a5bb-4ab6-85c0-359ecfa21a2d" providerId="ADAL" clId="{20A6210F-DC87-5C27-B2AE-B4C03AA4A351}" dt="2026-02-28T12:58:36.716" v="4272" actId="108"/>
          <ac:picMkLst>
            <pc:docMk/>
            <pc:sldMk cId="408799591" sldId="2147481072"/>
            <ac:picMk id="3" creationId="{CDBF336A-F1F3-812A-C0EC-095A9437F05F}"/>
          </ac:picMkLst>
        </pc:picChg>
        <pc:picChg chg="mod">
          <ac:chgData name="Ralf Bock" userId="e5c5c44f-a5bb-4ab6-85c0-359ecfa21a2d" providerId="ADAL" clId="{20A6210F-DC87-5C27-B2AE-B4C03AA4A351}" dt="2026-02-28T12:58:38.802" v="4273" actId="108"/>
          <ac:picMkLst>
            <pc:docMk/>
            <pc:sldMk cId="408799591" sldId="2147481072"/>
            <ac:picMk id="4" creationId="{5DB39758-6DF8-205E-870C-9EA266DFCF22}"/>
          </ac:picMkLst>
        </pc:picChg>
        <pc:picChg chg="mod">
          <ac:chgData name="Ralf Bock" userId="e5c5c44f-a5bb-4ab6-85c0-359ecfa21a2d" providerId="ADAL" clId="{20A6210F-DC87-5C27-B2AE-B4C03AA4A351}" dt="2026-02-28T12:58:41.456" v="4274" actId="108"/>
          <ac:picMkLst>
            <pc:docMk/>
            <pc:sldMk cId="408799591" sldId="2147481072"/>
            <ac:picMk id="5" creationId="{8F3EAD70-3B72-30F5-D4F5-9B1B3EBAF62C}"/>
          </ac:picMkLst>
        </pc:picChg>
      </pc:sldChg>
      <pc:sldChg chg="addSp delSp modSp add mod">
        <pc:chgData name="Ralf Bock" userId="e5c5c44f-a5bb-4ab6-85c0-359ecfa21a2d" providerId="ADAL" clId="{20A6210F-DC87-5C27-B2AE-B4C03AA4A351}" dt="2026-03-02T21:53:50.260" v="4796" actId="1076"/>
        <pc:sldMkLst>
          <pc:docMk/>
          <pc:sldMk cId="4110153604" sldId="2147481073"/>
        </pc:sldMkLst>
        <pc:spChg chg="mod">
          <ac:chgData name="Ralf Bock" userId="e5c5c44f-a5bb-4ab6-85c0-359ecfa21a2d" providerId="ADAL" clId="{20A6210F-DC87-5C27-B2AE-B4C03AA4A351}" dt="2026-02-28T12:55:52.537" v="4248" actId="14100"/>
          <ac:spMkLst>
            <pc:docMk/>
            <pc:sldMk cId="4110153604" sldId="2147481073"/>
            <ac:spMk id="3" creationId="{294EE993-961F-40CB-63FF-8AF073430A73}"/>
          </ac:spMkLst>
        </pc:spChg>
        <pc:picChg chg="mod">
          <ac:chgData name="Ralf Bock" userId="e5c5c44f-a5bb-4ab6-85c0-359ecfa21a2d" providerId="ADAL" clId="{20A6210F-DC87-5C27-B2AE-B4C03AA4A351}" dt="2026-02-28T12:54:42.149" v="4162" actId="1037"/>
          <ac:picMkLst>
            <pc:docMk/>
            <pc:sldMk cId="4110153604" sldId="2147481073"/>
            <ac:picMk id="5" creationId="{2A2728F4-DA88-2F7C-5AF9-8C0926133DB3}"/>
          </ac:picMkLst>
        </pc:picChg>
        <pc:picChg chg="mod">
          <ac:chgData name="Ralf Bock" userId="e5c5c44f-a5bb-4ab6-85c0-359ecfa21a2d" providerId="ADAL" clId="{20A6210F-DC87-5C27-B2AE-B4C03AA4A351}" dt="2026-03-02T21:53:50.260" v="4796" actId="1076"/>
          <ac:picMkLst>
            <pc:docMk/>
            <pc:sldMk cId="4110153604" sldId="2147481073"/>
            <ac:picMk id="6" creationId="{4A12FAA3-90C7-7C55-333D-FDA51E0ACAF2}"/>
          </ac:picMkLst>
        </pc:picChg>
        <pc:picChg chg="add mod">
          <ac:chgData name="Ralf Bock" userId="e5c5c44f-a5bb-4ab6-85c0-359ecfa21a2d" providerId="ADAL" clId="{20A6210F-DC87-5C27-B2AE-B4C03AA4A351}" dt="2026-02-28T12:55:26.800" v="4221" actId="1036"/>
          <ac:picMkLst>
            <pc:docMk/>
            <pc:sldMk cId="4110153604" sldId="2147481073"/>
            <ac:picMk id="8" creationId="{9EC8763C-7890-EABC-74A6-F0FC139F1337}"/>
          </ac:picMkLst>
        </pc:picChg>
      </pc:sldChg>
      <pc:sldChg chg="modSp new del mod ord">
        <pc:chgData name="Ralf Bock" userId="e5c5c44f-a5bb-4ab6-85c0-359ecfa21a2d" providerId="ADAL" clId="{20A6210F-DC87-5C27-B2AE-B4C03AA4A351}" dt="2026-03-02T21:30:59.314" v="4757" actId="2696"/>
        <pc:sldMkLst>
          <pc:docMk/>
          <pc:sldMk cId="1713675825" sldId="2147481074"/>
        </pc:sldMkLst>
        <pc:spChg chg="mod">
          <ac:chgData name="Ralf Bock" userId="e5c5c44f-a5bb-4ab6-85c0-359ecfa21a2d" providerId="ADAL" clId="{20A6210F-DC87-5C27-B2AE-B4C03AA4A351}" dt="2026-03-02T16:04:20.775" v="4755" actId="20577"/>
          <ac:spMkLst>
            <pc:docMk/>
            <pc:sldMk cId="1713675825" sldId="2147481074"/>
            <ac:spMk id="2" creationId="{D9449CAE-180E-DC1D-96AD-181BEF3EF792}"/>
          </ac:spMkLst>
        </pc:spChg>
        <pc:spChg chg="mod">
          <ac:chgData name="Ralf Bock" userId="e5c5c44f-a5bb-4ab6-85c0-359ecfa21a2d" providerId="ADAL" clId="{20A6210F-DC87-5C27-B2AE-B4C03AA4A351}" dt="2026-03-02T16:02:19.857" v="4720" actId="1035"/>
          <ac:spMkLst>
            <pc:docMk/>
            <pc:sldMk cId="1713675825" sldId="2147481074"/>
            <ac:spMk id="3" creationId="{4B12CE28-3903-3F87-3C69-AE768E9A7618}"/>
          </ac:spMkLst>
        </pc:spChg>
      </pc:sldChg>
      <pc:sldMasterChg chg="modSldLayout">
        <pc:chgData name="Ralf Bock" userId="e5c5c44f-a5bb-4ab6-85c0-359ecfa21a2d" providerId="ADAL" clId="{20A6210F-DC87-5C27-B2AE-B4C03AA4A351}" dt="2026-02-25T16:03:05.919" v="1056" actId="478"/>
        <pc:sldMasterMkLst>
          <pc:docMk/>
          <pc:sldMasterMk cId="3659391583" sldId="2147483957"/>
        </pc:sldMasterMkLst>
        <pc:sldLayoutChg chg="delSp mod">
          <pc:chgData name="Ralf Bock" userId="e5c5c44f-a5bb-4ab6-85c0-359ecfa21a2d" providerId="ADAL" clId="{20A6210F-DC87-5C27-B2AE-B4C03AA4A351}" dt="2026-02-25T16:03:05.919" v="1056" actId="478"/>
          <pc:sldLayoutMkLst>
            <pc:docMk/>
            <pc:sldMasterMk cId="3659391583" sldId="2147483957"/>
            <pc:sldLayoutMk cId="2715827620" sldId="214748397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3/2/26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BB1C-96D0-EF1F-4842-9310383A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D1177-4F23-701A-6036-5C5C06FFF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06BFD-A61E-00B0-AA47-2E80EB3D9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591DD-7CC2-42DB-2D87-746E046A9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43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PDGS subsystems: Data Archiving, Mission Planning facility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5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85738" y="762000"/>
            <a:ext cx="6789737" cy="381000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82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87311" indent="-302811" defTabSz="913482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211247" indent="-242249" defTabSz="913482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95745" indent="-242249" defTabSz="913482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180243" indent="-242249" defTabSz="913482" eaLnBrk="0" hangingPunct="0"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664742" indent="-242249" defTabSz="91348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3149240" indent="-242249" defTabSz="91348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633739" indent="-242249" defTabSz="91348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4118238" indent="-242249" defTabSz="91348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/>
            <a:fld id="{136449F5-36A1-2646-A7CC-3F86AB81D3D4}" type="slidenum">
              <a:rPr lang="en-US" sz="1200">
                <a:solidFill>
                  <a:srgbClr val="000000"/>
                </a:solidFill>
                <a:ea typeface="MS PGothic" charset="0"/>
                <a:cs typeface="MS PGothic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22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78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b="0">
                <a:latin typeface="+mj-lt"/>
                <a:cs typeface="Arial" panose="020B0604020202020204" pitchFamily="34" charset="0"/>
              </a:rPr>
              <a:t>D/EOP has three</a:t>
            </a:r>
            <a:r>
              <a:rPr lang="en-GB" sz="1800" b="0" baseline="0">
                <a:latin typeface="+mj-lt"/>
                <a:cs typeface="Arial" panose="020B0604020202020204" pitchFamily="34" charset="0"/>
              </a:rPr>
              <a:t> main lines of activities: Earth Science – Copernicus – Meteorology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>
                <a:latin typeface="+mj-lt"/>
                <a:cs typeface="Arial" panose="020B0604020202020204" pitchFamily="34" charset="0"/>
              </a:rPr>
              <a:t>Meteorology </a:t>
            </a:r>
            <a:r>
              <a:rPr lang="en-GB" altLang="ja-JP" sz="1800" b="0">
                <a:latin typeface="+mj-lt"/>
                <a:cs typeface="Arial" panose="020B0604020202020204" pitchFamily="34" charset="0"/>
              </a:rPr>
              <a:t>=&gt; focussed on meteorological operational observation. In cooperation with </a:t>
            </a:r>
            <a:r>
              <a:rPr lang="en-GB" altLang="ja-JP" sz="1800" b="0" err="1">
                <a:latin typeface="+mj-lt"/>
                <a:cs typeface="Arial" panose="020B0604020202020204" pitchFamily="34" charset="0"/>
              </a:rPr>
              <a:t>Eumetsat</a:t>
            </a:r>
            <a:r>
              <a:rPr lang="en-GB" altLang="ja-JP" sz="1800" b="0">
                <a:latin typeface="+mj-lt"/>
                <a:cs typeface="Arial" panose="020B0604020202020204" pitchFamily="34" charset="0"/>
              </a:rPr>
              <a:t>. </a:t>
            </a:r>
            <a:r>
              <a:rPr lang="en-GB" altLang="ja-JP" sz="1800" b="0" err="1">
                <a:latin typeface="+mj-lt"/>
                <a:cs typeface="Arial" panose="020B0604020202020204" pitchFamily="34" charset="0"/>
              </a:rPr>
              <a:t>MeteoSat</a:t>
            </a:r>
            <a:r>
              <a:rPr lang="en-GB" altLang="ja-JP" sz="1800" b="0">
                <a:latin typeface="+mj-lt"/>
                <a:cs typeface="Arial" panose="020B0604020202020204" pitchFamily="34" charset="0"/>
              </a:rPr>
              <a:t> (TG) and </a:t>
            </a:r>
            <a:r>
              <a:rPr lang="en-GB" altLang="ja-JP" sz="1800" b="0" err="1">
                <a:latin typeface="+mj-lt"/>
                <a:cs typeface="Arial" panose="020B0604020202020204" pitchFamily="34" charset="0"/>
              </a:rPr>
              <a:t>MetOP</a:t>
            </a:r>
            <a:r>
              <a:rPr lang="en-GB" altLang="ja-JP" sz="1800" b="0">
                <a:latin typeface="+mj-lt"/>
                <a:cs typeface="Arial" panose="020B0604020202020204" pitchFamily="34" charset="0"/>
              </a:rPr>
              <a:t> (SG)</a:t>
            </a:r>
            <a:endParaRPr lang="en-GB" altLang="ja-JP" sz="180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b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b="0">
                <a:latin typeface="+mj-lt"/>
                <a:cs typeface="Arial" panose="020B0604020202020204" pitchFamily="34" charset="0"/>
              </a:rPr>
              <a:t>Copernicus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j-ea"/>
              </a:rPr>
              <a:t> is the largest producer of EO data in the world. Providing data for several operational services: Land, Atmosphere, Ocean, Climate, Disaster, Security. Copernicus Evolution with 6 new missions. Sentinel Next Generation.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b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b="0">
                <a:latin typeface="+mj-lt"/>
                <a:cs typeface="Arial" panose="020B0604020202020204" pitchFamily="34" charset="0"/>
              </a:rPr>
              <a:t>Earth Science =&gt; Science driven programme. Explore new measurement techniques. Addressing specific scientific aspects that might become operational missions later 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ja-JP" sz="1800" b="0"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sz="1800" b="0">
                <a:latin typeface="+mj-lt"/>
                <a:cs typeface="Arial" panose="020B0604020202020204" pitchFamily="34" charset="0"/>
              </a:rPr>
              <a:t>FLEX will fly in tandem with one of the Sentinel-3 satellites. As it looks now this will be S3C which will be launched few months prior to FLEX.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6FD83-958C-EBA7-DCB5-52C608529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F6532E-EAFC-2498-87BF-3FE89D577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AE8103-F663-62F9-DC43-B43C8C3BB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800" b="0" i="0" u="none" strike="noStrike" baseline="0">
                <a:latin typeface="ArialMT"/>
              </a:rPr>
              <a:t>The measurements needed for the accurate retrieval of vegetation fluorescence emissions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and interpretation of the observed values requires several instruments. To make optimal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use of existing operational capabilities and to reduce complexity and cost, a tandem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mission concept with Sentinel-3 is foreseen for FLEX.</a:t>
            </a:r>
          </a:p>
          <a:p>
            <a:pPr algn="l"/>
            <a:endParaRPr lang="en-GB" sz="1800" b="0" i="0" u="none" strike="noStrike" baseline="0">
              <a:latin typeface="ArialMT"/>
            </a:endParaRPr>
          </a:p>
          <a:p>
            <a:pPr algn="l"/>
            <a:r>
              <a:rPr lang="en-GB" sz="1800" b="0" i="0" u="none" strike="noStrike" baseline="0">
                <a:latin typeface="ArialMT"/>
              </a:rPr>
              <a:t>On the one hand, Sentinel-3 will provide information related to the atmospheric features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and land-surface characteristics needed for fluorescence retrieval. OLCI instrument will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deliver this auxiliary information in the visible spectrum while SLSTR will offer dual-angle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visible / infrared information as well as thermal infrared. On the other hand, FLEX will carry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 single FLORIS instrument in charge of providing the key measurements for fluorescence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retrieval and for characterization of vegetation photosynthesis and stress conditions.</a:t>
            </a:r>
          </a:p>
          <a:p>
            <a:pPr algn="l"/>
            <a:endParaRPr lang="en-GB" sz="1800" b="0" i="0" u="none" strike="noStrike" baseline="0">
              <a:latin typeface="ArialMT"/>
            </a:endParaRPr>
          </a:p>
          <a:p>
            <a:pPr algn="l"/>
            <a:r>
              <a:rPr lang="en-GB" sz="1800" b="0" i="0" u="none" strike="noStrike" baseline="0">
                <a:latin typeface="ArialMT"/>
              </a:rPr>
              <a:t>The most critical information required from the tandem Sentinel-3 partner mission is related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to the characterisation of the atmospheric state (cloudiness, aerosols, and atmospheric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water vapour) and land surface characteristics (land cover type, biophysical parameters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and surface temperature).</a:t>
            </a:r>
          </a:p>
          <a:p>
            <a:pPr algn="l"/>
            <a:endParaRPr lang="en-GB" sz="1800" b="0" i="0" u="none" strike="noStrike" baseline="0">
              <a:latin typeface="ArialMT"/>
            </a:endParaRPr>
          </a:p>
          <a:p>
            <a:pPr algn="l"/>
            <a:r>
              <a:rPr lang="en-GB" sz="1800" b="0" i="0" u="none" strike="noStrike" baseline="0">
                <a:latin typeface="ArialMT"/>
              </a:rPr>
              <a:t>Moving clouds and changes in the atmospheric aerosol load introduce large uncertainties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and are the most critical factors for temporal co-registration. To perform an optimal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atmospheric correction, the measurements from FLEX and Sentinel-3 shall be timely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separated as short as possible. Assuming realistic wind speeds in the troposphere and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taking the spatial resolution of the satellites into account a goal temporal co-registration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within 6 s is required, with a threshold value of 15 s.</a:t>
            </a:r>
          </a:p>
          <a:p>
            <a:pPr algn="l"/>
            <a:endParaRPr lang="en-GB" sz="1800" b="0" i="0" u="none" strike="noStrike" baseline="0">
              <a:latin typeface="ArialMT"/>
            </a:endParaRPr>
          </a:p>
          <a:p>
            <a:pPr algn="l"/>
            <a:r>
              <a:rPr lang="en-GB" sz="1800" b="0" i="0" u="none" strike="noStrike" baseline="0">
                <a:latin typeface="ArialMT"/>
              </a:rPr>
              <a:t>The FLEX Level 2 products will be based on measurements from two different satellites,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FLEX and Sentinel-3, hence their spatial co-registration is important. A FLEX data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processing scheme shall be assumed where FLORIS and OLCI data are relatively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geolocated with an accuracy of 0.2 pixels, while OLCI and SLSTR are absolutely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georeferenced by the Sentinel-3 algorithms.</a:t>
            </a:r>
          </a:p>
          <a:p>
            <a:pPr algn="l"/>
            <a:endParaRPr lang="en-GB" sz="1800" b="0" i="0" u="none" strike="noStrike" baseline="0">
              <a:latin typeface="ArialMT"/>
            </a:endParaRPr>
          </a:p>
          <a:p>
            <a:pPr algn="l"/>
            <a:r>
              <a:rPr lang="en-GB" sz="1800" b="0" i="0" u="none" strike="noStrike" baseline="0">
                <a:latin typeface="ArialMT"/>
              </a:rPr>
              <a:t>According to eco-physiological research, the best time for capturing the clearest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fluorescence signals would be around mid-morning local time in high illumination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conditions. This means observation time should be around 9:30-10:00 local time.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Such optimal illumination conditions cannot be achieved everywhere along the orbital path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due to changes in local time with latitude. Therefore a compromise selecting a local time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to cross the equator around 10:00, results in local observation times between around 9:00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local time in southern Argentina and around 11:30 local time in northern Finland, which are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the extreme cases for land observations.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7BBC7-B588-D8D7-D3AB-765DE01BD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7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B248A-865B-6C9F-F5C1-F442BC960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76997-BA9A-E458-4193-77C2F881B9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A5F91D28-271B-6E9F-2F8F-16B44C018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GB" sz="1800" b="0" i="0" u="none" strike="noStrike" baseline="0">
                <a:latin typeface="ArialMT"/>
              </a:rPr>
              <a:t>Three full vegetation cycles are needed to cover general trends and extreme events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affecting plant ecosystems. Since these are needed both in the northern and the southern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hemisphere, the total mission duration shall be at least 3.5 years, taking into account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potential shifts in launch dates and excluding the commissioning phase. A duration of 5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years would provide more statistical relevance and increase the probability of observing</a:t>
            </a:r>
          </a:p>
          <a:p>
            <a:pPr algn="l"/>
            <a:r>
              <a:rPr lang="en-GB" sz="1800" b="0" i="0" u="none" strike="noStrike" baseline="0">
                <a:latin typeface="ArialMT"/>
              </a:rPr>
              <a:t>extreme events.</a:t>
            </a:r>
            <a:endParaRPr lang="en-GB" baseline="0">
              <a:latin typeface="Times New Roman" charset="0"/>
              <a:ea typeface="MS PGothic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DE77182A-0EE3-6121-0B65-18C759D76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0DBD99EC-A331-1D4E-8C0B-A6212879F024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11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8E55A-C07E-42C7-BD3C-272D13262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30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C68A9-A609-2667-3F5B-03EAD0CF1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C3043-4828-123A-C37E-084382A3C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2C3C30-7D3B-B6DF-23DC-3DCBDC325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latin typeface="Arial"/>
                <a:ea typeface="MS PGothic"/>
                <a:cs typeface="Arial"/>
              </a:rPr>
              <a:t>All OGSE in place and ready: Earth Collimator, Sun Simulator, Integrating Sphere, Straylight collimator.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72072-EBF0-C7A8-B62E-8230B5AF10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8E55A-C07E-42C7-BD3C-272D13262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94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18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8E55A-C07E-42C7-BD3C-272D13262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82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596" y="5770081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18596" y="4888314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65182" y="4756228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" y="6457664"/>
            <a:ext cx="10159937" cy="43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E3D2CF-30BA-E421-9405-BF45369EE7EC}"/>
              </a:ext>
            </a:extLst>
          </p:cNvPr>
          <p:cNvSpPr txBox="1"/>
          <p:nvPr userDrawn="1"/>
        </p:nvSpPr>
        <p:spPr>
          <a:xfrm>
            <a:off x="1019573" y="728273"/>
            <a:ext cx="98596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chemeClr val="bg1"/>
                </a:solidFill>
              </a:rPr>
              <a:t>FLEX-Fluorescence 2026 Workshop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400" b="0" dirty="0">
                <a:solidFill>
                  <a:schemeClr val="bg1"/>
                </a:solidFill>
              </a:rPr>
              <a:t>03 – 06 March |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Bonn University, Germany </a:t>
            </a:r>
            <a:endParaRPr lang="en-GB" sz="2800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rgbClr val="8197A6"/>
              </a:solidFill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364EF-61BA-BAF4-68F2-C6419046C3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35" y="1096443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1107477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946675"/>
            <a:ext cx="11764800" cy="532149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28678-FFF5-D74C-A91F-DF646F30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90FFA-DBD7-AA47-84DF-081CEAD55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EEAA7-9E00-3B49-B5D0-4500331D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07B64-040E-A245-8400-4F7FE2513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DA370-A554-4F43-B31E-8C8CB07B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7692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823F7-0C3B-4C73-BE40-F7E8A3B9D3DA}"/>
              </a:ext>
            </a:extLst>
          </p:cNvPr>
          <p:cNvCxnSpPr>
            <a:cxnSpLocks/>
          </p:cNvCxnSpPr>
          <p:nvPr/>
        </p:nvCxnSpPr>
        <p:spPr>
          <a:xfrm>
            <a:off x="220663" y="6423025"/>
            <a:ext cx="11736387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60501C-AEFF-48EE-A84F-83856B297736}"/>
              </a:ext>
            </a:extLst>
          </p:cNvPr>
          <p:cNvCxnSpPr/>
          <p:nvPr/>
        </p:nvCxnSpPr>
        <p:spPr>
          <a:xfrm>
            <a:off x="217488" y="882650"/>
            <a:ext cx="11769725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837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0EFB85-EE02-1252-6A2C-2B652C75BD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1008464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244501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00" y="1158441"/>
            <a:ext cx="11813134" cy="525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" y="6457517"/>
            <a:ext cx="10159937" cy="430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2C8FC-508D-77DF-8E51-E51B9A06C06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7281EA-2EF0-22CB-7949-83049C88CD6A}"/>
              </a:ext>
            </a:extLst>
          </p:cNvPr>
          <p:cNvCxnSpPr>
            <a:cxnSpLocks/>
          </p:cNvCxnSpPr>
          <p:nvPr userDrawn="1"/>
        </p:nvCxnSpPr>
        <p:spPr>
          <a:xfrm>
            <a:off x="216000" y="6473118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3" r:id="rId3"/>
    <p:sldLayoutId id="2147483977" r:id="rId4"/>
    <p:sldLayoutId id="2147483978" r:id="rId5"/>
    <p:sldLayoutId id="2147483979" r:id="rId6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esa.int/Applications/Observing_the_Earth/FutureEO/FLE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4794068"/>
            <a:ext cx="6929797" cy="92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u="sng" dirty="0">
                <a:solidFill>
                  <a:schemeClr val="bg1"/>
                </a:solidFill>
              </a:rPr>
              <a:t>Ralf Bock</a:t>
            </a:r>
            <a:r>
              <a:rPr lang="en-GB" dirty="0">
                <a:solidFill>
                  <a:schemeClr val="bg1"/>
                </a:solidFill>
              </a:rPr>
              <a:t>, Joao Pereira do Carmo, Frank de Bruin, Jinesh Ramachandran, Marco </a:t>
            </a:r>
            <a:r>
              <a:rPr lang="en-GB" dirty="0" err="1">
                <a:solidFill>
                  <a:schemeClr val="bg1"/>
                </a:solidFill>
              </a:rPr>
              <a:t>Celesti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Gerôme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Fastrez</a:t>
            </a:r>
            <a:r>
              <a:rPr lang="en-GB" dirty="0">
                <a:solidFill>
                  <a:schemeClr val="bg1"/>
                </a:solidFill>
              </a:rPr>
              <a:t>, Matteo </a:t>
            </a:r>
            <a:r>
              <a:rPr lang="en-GB" dirty="0" err="1">
                <a:solidFill>
                  <a:schemeClr val="bg1"/>
                </a:solidFill>
              </a:rPr>
              <a:t>Taccola</a:t>
            </a:r>
            <a:r>
              <a:rPr lang="en-GB" dirty="0">
                <a:solidFill>
                  <a:schemeClr val="bg1"/>
                </a:solidFill>
              </a:rPr>
              <a:t> (a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ll ESA / ESTEC)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604F6CDE-7AF9-F1F2-AF87-769B8BBA5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99" y="4089452"/>
            <a:ext cx="11913401" cy="70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FLEX Mission Development Status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762FC-D17D-45BD-3CA0-5A631858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 and S3-C injection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1C230-7A52-1ABC-DFB1-0F650B444D3E}"/>
              </a:ext>
            </a:extLst>
          </p:cNvPr>
          <p:cNvSpPr txBox="1">
            <a:spLocks/>
          </p:cNvSpPr>
          <p:nvPr/>
        </p:nvSpPr>
        <p:spPr>
          <a:xfrm>
            <a:off x="183390" y="1309991"/>
            <a:ext cx="4409392" cy="509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76" tIns="45576" rIns="91176" bIns="4557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4981" indent="-28498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US" sz="1795" dirty="0">
                <a:solidFill>
                  <a:schemeClr val="tx1"/>
                </a:solidFill>
              </a:rPr>
              <a:t>Launch from Centre Spatial </a:t>
            </a:r>
            <a:r>
              <a:rPr lang="en-US" sz="1795" dirty="0" err="1">
                <a:solidFill>
                  <a:schemeClr val="tx1"/>
                </a:solidFill>
              </a:rPr>
              <a:t>Guyanais</a:t>
            </a:r>
            <a:r>
              <a:rPr lang="en-US" sz="1795" dirty="0">
                <a:solidFill>
                  <a:schemeClr val="tx1"/>
                </a:solidFill>
              </a:rPr>
              <a:t> (CSG) in Kourou, French Guyana.</a:t>
            </a:r>
          </a:p>
          <a:p>
            <a:pPr marL="284981" indent="-28498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US" sz="1795" dirty="0">
                <a:solidFill>
                  <a:schemeClr val="tx1"/>
                </a:solidFill>
              </a:rPr>
              <a:t>Time of launch is </a:t>
            </a:r>
            <a:r>
              <a:rPr lang="en-US" sz="1795" b="1" dirty="0">
                <a:solidFill>
                  <a:srgbClr val="006196"/>
                </a:solidFill>
              </a:rPr>
              <a:t>~1:20 UTC </a:t>
            </a:r>
            <a:r>
              <a:rPr lang="en-US" sz="1400" dirty="0">
                <a:solidFill>
                  <a:schemeClr val="tx1"/>
                </a:solidFill>
              </a:rPr>
              <a:t>(~3:20 CEST)</a:t>
            </a:r>
            <a:r>
              <a:rPr lang="en-US" sz="1795" dirty="0">
                <a:solidFill>
                  <a:schemeClr val="tx1"/>
                </a:solidFill>
              </a:rPr>
              <a:t>.</a:t>
            </a:r>
          </a:p>
          <a:p>
            <a:pPr marL="284981" indent="-28498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US" sz="1795" dirty="0">
                <a:solidFill>
                  <a:schemeClr val="tx1"/>
                </a:solidFill>
              </a:rPr>
              <a:t>Launch towards North.</a:t>
            </a:r>
          </a:p>
          <a:p>
            <a:pPr marL="284981" indent="-28498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US" sz="1795" dirty="0">
                <a:solidFill>
                  <a:schemeClr val="tx1"/>
                </a:solidFill>
              </a:rPr>
              <a:t>S3C separation after 3738 seconds </a:t>
            </a:r>
            <a:r>
              <a:rPr lang="en-US" sz="1400" dirty="0">
                <a:solidFill>
                  <a:schemeClr val="tx1"/>
                </a:solidFill>
              </a:rPr>
              <a:t>(~2:22 UTC; 4:22 CEST)</a:t>
            </a:r>
            <a:endParaRPr lang="en-US" sz="1795" dirty="0">
              <a:solidFill>
                <a:schemeClr val="tx1"/>
              </a:solidFill>
            </a:endParaRPr>
          </a:p>
          <a:p>
            <a:pPr marL="284981" indent="-284981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US" sz="1795" dirty="0">
                <a:solidFill>
                  <a:schemeClr val="tx1"/>
                </a:solidFill>
              </a:rPr>
              <a:t>FLEX separation after 7002 seconds </a:t>
            </a:r>
            <a:r>
              <a:rPr lang="en-US" sz="1400" dirty="0">
                <a:solidFill>
                  <a:schemeClr val="tx1"/>
                </a:solidFill>
              </a:rPr>
              <a:t>(~3:17 UTC, 5:17 CEST)</a:t>
            </a:r>
            <a:endParaRPr lang="en-US" sz="1795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SRM: Launcher solid rocket motor stages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1400" dirty="0" err="1">
                <a:solidFill>
                  <a:schemeClr val="tx1"/>
                </a:solidFill>
              </a:rPr>
              <a:t>AVx</a:t>
            </a:r>
            <a:r>
              <a:rPr lang="en-US" sz="1400" dirty="0">
                <a:solidFill>
                  <a:schemeClr val="tx1"/>
                </a:solidFill>
              </a:rPr>
              <a:t>: AVUM upper stage firing phase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VUP: VESPA adapter Upper Part</a:t>
            </a: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</a:rPr>
              <a:t>BIP: drop zones of AVUM and Z9 stage.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7C24C1-CB6B-F25A-CEBF-E014C052F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360" y="1132572"/>
            <a:ext cx="7303041" cy="523483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33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B0AC7-7897-2FCA-EF53-DD15D70E2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D800-D949-36CD-5D25-497C6EF38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202762"/>
            <a:ext cx="10108800" cy="584775"/>
          </a:xfrm>
        </p:spPr>
        <p:txBody>
          <a:bodyPr/>
          <a:lstStyle/>
          <a:p>
            <a:pPr lvl="0">
              <a:buSzPts val="1000"/>
              <a:tabLst>
                <a:tab pos="457200" algn="l"/>
              </a:tabLst>
            </a:pPr>
            <a:r>
              <a:rPr lang="en-US" sz="32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FLEX-S3C Insertion Strategy  </a:t>
            </a:r>
            <a:endParaRPr lang="en-GB" sz="3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5" name="Rectangle 3">
            <a:extLst>
              <a:ext uri="{FF2B5EF4-FFF2-40B4-BE49-F238E27FC236}">
                <a16:creationId xmlns:a16="http://schemas.microsoft.com/office/drawing/2014/main" id="{84C03178-EDCC-7AB3-E5F5-B3FD043F0D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80" y="1087520"/>
            <a:ext cx="4933807" cy="5306033"/>
          </a:xfrm>
        </p:spPr>
        <p:txBody>
          <a:bodyPr/>
          <a:lstStyle/>
          <a:p>
            <a:pPr marL="0" lvl="1"/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Trajectory analysis - different phases are considered:</a:t>
            </a:r>
          </a:p>
          <a:p>
            <a:pPr marL="628650" lvl="2" indent="-2714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(1)</a:t>
            </a:r>
            <a:r>
              <a:rPr lang="en-GB" sz="1600" dirty="0">
                <a:solidFill>
                  <a:schemeClr val="tx1"/>
                </a:solidFill>
              </a:rPr>
              <a:t> From Launch to Tandem:</a:t>
            </a:r>
          </a:p>
          <a:p>
            <a:pPr marL="1205095" lvl="3" indent="-2714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S3C flying in tandem with S3B (</a:t>
            </a:r>
            <a:r>
              <a:rPr lang="en-GB" sz="1600" i="1" dirty="0">
                <a:solidFill>
                  <a:schemeClr val="tx1"/>
                </a:solidFill>
                <a:sym typeface="Wingdings 3" panose="05040102010807070707" pitchFamily="18" charset="2"/>
              </a:rPr>
              <a:t>first S3C tandem phase</a:t>
            </a: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), </a:t>
            </a:r>
          </a:p>
          <a:p>
            <a:pPr marL="1205095" lvl="3" indent="-271463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tx1"/>
                </a:solidFill>
                <a:sym typeface="Wingdings 3" panose="05040102010807070707" pitchFamily="18" charset="2"/>
              </a:rPr>
              <a:t>FLEX flying in tandem with S3A</a:t>
            </a:r>
          </a:p>
          <a:p>
            <a:pPr marL="628650" lvl="2" indent="-2714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(2) S3C Tandem to S3A</a:t>
            </a:r>
          </a:p>
          <a:p>
            <a:pPr marL="1205095" lvl="3" indent="-2714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S3C transition from tandem with S3B to tandem with S3A (</a:t>
            </a:r>
            <a:r>
              <a:rPr lang="en-GB" sz="1600" i="1" dirty="0">
                <a:solidFill>
                  <a:schemeClr val="tx1"/>
                </a:solidFill>
                <a:sym typeface="Wingdings 3" panose="05040102010807070707" pitchFamily="18" charset="2"/>
              </a:rPr>
              <a:t>second S3C tandem phase</a:t>
            </a: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)</a:t>
            </a:r>
          </a:p>
          <a:p>
            <a:pPr marL="628650" lvl="2" indent="-271463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(3) S3A relocation</a:t>
            </a:r>
          </a:p>
          <a:p>
            <a:pPr marL="357187" lvl="2"/>
            <a:r>
              <a:rPr lang="en-GB" sz="1600" dirty="0">
                <a:solidFill>
                  <a:schemeClr val="tx1"/>
                </a:solidFill>
                <a:sym typeface="Wingdings 3" panose="05040102010807070707" pitchFamily="18" charset="2"/>
              </a:rPr>
              <a:t>			</a:t>
            </a:r>
            <a:r>
              <a:rPr lang="en-GB" sz="1600" dirty="0">
                <a:solidFill>
                  <a:srgbClr val="00B0F0"/>
                </a:solidFill>
                <a:sym typeface="Wingdings 3" panose="05040102010807070707" pitchFamily="18" charset="2"/>
              </a:rPr>
              <a:t>Post FLEX-IOCR</a:t>
            </a:r>
          </a:p>
          <a:p>
            <a:pPr marL="0" lvl="2"/>
            <a:endParaRPr lang="en-GB" sz="1200" dirty="0">
              <a:solidFill>
                <a:schemeClr val="tx1"/>
              </a:solidFill>
              <a:sym typeface="Wingdings 3" panose="05040102010807070707" pitchFamily="18" charset="2"/>
            </a:endParaRPr>
          </a:p>
          <a:p>
            <a:pPr marL="0" lvl="1"/>
            <a:endParaRPr lang="en-GB" sz="1200" dirty="0">
              <a:solidFill>
                <a:schemeClr val="tx1"/>
              </a:solidFill>
              <a:sym typeface="Wingdings 3" panose="05040102010807070707" pitchFamily="18" charset="2"/>
            </a:endParaRPr>
          </a:p>
          <a:p>
            <a:pPr marL="0" lvl="1"/>
            <a:endParaRPr lang="en-GB" sz="1200" dirty="0">
              <a:solidFill>
                <a:schemeClr val="tx1"/>
              </a:solidFill>
              <a:sym typeface="Wingdings 3" panose="05040102010807070707" pitchFamily="18" charset="2"/>
            </a:endParaRPr>
          </a:p>
          <a:p>
            <a:pPr marL="0" lvl="1"/>
            <a:endParaRPr lang="en-GB" sz="1600" dirty="0">
              <a:solidFill>
                <a:schemeClr val="tx1"/>
              </a:solidFill>
              <a:sym typeface="Wingdings 3" panose="05040102010807070707" pitchFamily="18" charset="2"/>
            </a:endParaRPr>
          </a:p>
          <a:p>
            <a:pPr marL="1095750" lvl="1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DA33653-D79B-4FD0-80FD-4E8F62DF098C}"/>
              </a:ext>
            </a:extLst>
          </p:cNvPr>
          <p:cNvSpPr/>
          <p:nvPr/>
        </p:nvSpPr>
        <p:spPr>
          <a:xfrm>
            <a:off x="436540" y="1740640"/>
            <a:ext cx="4462720" cy="126244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9D9CF3-850B-274B-36FA-025233BA20D9}"/>
              </a:ext>
            </a:extLst>
          </p:cNvPr>
          <p:cNvSpPr/>
          <p:nvPr/>
        </p:nvSpPr>
        <p:spPr>
          <a:xfrm>
            <a:off x="436540" y="3076685"/>
            <a:ext cx="4462720" cy="161995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F102C1C-80C4-A9F9-03A9-BB12CF6CC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361520" y="1087520"/>
            <a:ext cx="4462720" cy="488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8EC60AA-ED7C-A5A5-B3B2-478CD7AF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814" y="4876800"/>
            <a:ext cx="7429511" cy="155525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sym typeface="Wingdings 3" panose="05040102010807070707" pitchFamily="18" charset="2"/>
              </a:rPr>
              <a:t>Launch on day </a:t>
            </a:r>
            <a:r>
              <a:rPr lang="en-GB" sz="1600" i="1" kern="0" dirty="0" err="1">
                <a:solidFill>
                  <a:schemeClr val="tx1"/>
                </a:solidFill>
                <a:sym typeface="Wingdings 3" panose="05040102010807070707" pitchFamily="18" charset="2"/>
              </a:rPr>
              <a:t>Dxx</a:t>
            </a:r>
            <a:r>
              <a:rPr lang="en-GB" sz="1600" kern="0" dirty="0">
                <a:solidFill>
                  <a:schemeClr val="tx1"/>
                </a:solidFill>
                <a:sym typeface="Wingdings 3" panose="05040102010807070707" pitchFamily="18" charset="2"/>
              </a:rPr>
              <a:t> of the orbit repeat cycle (27 days) defines duration of drift phase for FLEX to reach S3A; best case ~ 2 weeks /max ~8 weeks.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1600" kern="0" dirty="0">
                <a:solidFill>
                  <a:schemeClr val="tx1"/>
                </a:solidFill>
                <a:sym typeface="Wingdings 3" panose="05040102010807070707" pitchFamily="18" charset="2"/>
              </a:rPr>
              <a:t>There are launch dates that shall be avoided to exclude FLEX-S3A/B/C orbital conjunctions (collision risk) and those avoiding S3C overflight with S3A/B (no simultaneous operation possible)</a:t>
            </a:r>
            <a:endParaRPr lang="en-GB" sz="1600" kern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06EDD0-31CE-C981-BC5A-FAA95AD82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520" y="1004101"/>
            <a:ext cx="4985064" cy="395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3DCC-E26C-DE07-F8F5-CBFAEBFD2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FLEX Commissioning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4F384-860A-CA8A-5108-D2A8728D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1110303"/>
            <a:ext cx="3969779" cy="5321492"/>
          </a:xfrm>
        </p:spPr>
        <p:txBody>
          <a:bodyPr/>
          <a:lstStyle/>
          <a:p>
            <a:r>
              <a:rPr lang="en-NL" sz="1600" dirty="0">
                <a:solidFill>
                  <a:schemeClr val="tx1"/>
                </a:solidFill>
              </a:rPr>
              <a:t>The commissioning Phase duration is set for </a:t>
            </a:r>
            <a:r>
              <a:rPr lang="en-NL" sz="1600" b="1" dirty="0">
                <a:solidFill>
                  <a:schemeClr val="tx1"/>
                </a:solidFill>
              </a:rPr>
              <a:t>3 months </a:t>
            </a:r>
            <a:r>
              <a:rPr lang="en-NL" sz="1600" dirty="0">
                <a:solidFill>
                  <a:schemeClr val="tx1"/>
                </a:solidFill>
              </a:rPr>
              <a:t>and entailes: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600" b="1" dirty="0">
                <a:solidFill>
                  <a:schemeClr val="tx1"/>
                </a:solidFill>
              </a:rPr>
              <a:t>Launch and Early Orbit Phase</a:t>
            </a:r>
            <a:r>
              <a:rPr lang="en-NL" sz="1600" dirty="0">
                <a:solidFill>
                  <a:schemeClr val="tx1"/>
                </a:solidFill>
              </a:rPr>
              <a:t> (LEOP, 3 days): e.g. acquisition of first contact; solar panels deployment.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600" b="1" dirty="0">
                <a:solidFill>
                  <a:schemeClr val="tx1"/>
                </a:solidFill>
              </a:rPr>
              <a:t>Satellite In-Orbit Verification</a:t>
            </a:r>
            <a:r>
              <a:rPr lang="en-NL" sz="1600" dirty="0">
                <a:solidFill>
                  <a:schemeClr val="tx1"/>
                </a:solidFill>
              </a:rPr>
              <a:t> (SIOV, ~2wks): e.g. satellite functional verification and tuning; instrument outgassing and anti-contamination; instrument functional verification; orbit manouvers to </a:t>
            </a:r>
            <a:r>
              <a:rPr lang="en-GB" sz="1600" dirty="0">
                <a:solidFill>
                  <a:schemeClr val="tx1"/>
                </a:solidFill>
              </a:rPr>
              <a:t>acquire drift towards Sentinel-3A orbital position.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1" dirty="0">
                <a:solidFill>
                  <a:schemeClr val="tx1"/>
                </a:solidFill>
              </a:rPr>
              <a:t>Satellite </a:t>
            </a:r>
            <a:r>
              <a:rPr lang="en-GB" sz="1600" b="1" dirty="0" err="1">
                <a:solidFill>
                  <a:schemeClr val="tx1"/>
                </a:solidFill>
              </a:rPr>
              <a:t>CalVal</a:t>
            </a:r>
            <a:r>
              <a:rPr lang="en-GB" sz="1600" dirty="0">
                <a:solidFill>
                  <a:schemeClr val="tx1"/>
                </a:solidFill>
              </a:rPr>
              <a:t>: </a:t>
            </a:r>
            <a:r>
              <a:rPr lang="en-NL" sz="1600" dirty="0">
                <a:solidFill>
                  <a:schemeClr val="tx1"/>
                </a:solidFill>
              </a:rPr>
              <a:t>calibration manoevers (satellite orientations) ; establish Formation Flying with S3A.</a:t>
            </a:r>
          </a:p>
          <a:p>
            <a:endParaRPr lang="en-NL" sz="1600" dirty="0">
              <a:solidFill>
                <a:schemeClr val="tx1"/>
              </a:solidFill>
            </a:endParaRPr>
          </a:p>
          <a:p>
            <a:endParaRPr lang="en-NL" sz="1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5FF09-D142-B974-089A-CB814D709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9" t="1901" r="2338" b="9617"/>
          <a:stretch>
            <a:fillRect/>
          </a:stretch>
        </p:blipFill>
        <p:spPr>
          <a:xfrm>
            <a:off x="4293140" y="1147861"/>
            <a:ext cx="7873833" cy="435282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04CAF9-F04C-BA7B-AE6D-4F6CC2A0E383}"/>
              </a:ext>
            </a:extLst>
          </p:cNvPr>
          <p:cNvSpPr txBox="1">
            <a:spLocks/>
          </p:cNvSpPr>
          <p:nvPr/>
        </p:nvSpPr>
        <p:spPr bwMode="auto">
          <a:xfrm>
            <a:off x="216000" y="5693923"/>
            <a:ext cx="11610147" cy="77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600" kern="0" dirty="0">
                <a:solidFill>
                  <a:schemeClr val="tx1"/>
                </a:solidFill>
              </a:rPr>
              <a:t>At </a:t>
            </a:r>
            <a:r>
              <a:rPr lang="en-NL" sz="1600" b="1" kern="0" dirty="0">
                <a:solidFill>
                  <a:schemeClr val="tx1"/>
                </a:solidFill>
              </a:rPr>
              <a:t>In-Orbit Commissioning Review </a:t>
            </a:r>
            <a:r>
              <a:rPr lang="en-NL" sz="1600" kern="0" dirty="0">
                <a:solidFill>
                  <a:schemeClr val="tx1"/>
                </a:solidFill>
              </a:rPr>
              <a:t>(IOCR) confirm satellite functionality and L0/L1b performances with tools and L1b prototype processor (GPP) by TAS/LDO. Cross-validation with Operational Processor will start in parallel.  </a:t>
            </a:r>
          </a:p>
          <a:p>
            <a:endParaRPr lang="en-NL" sz="1600" kern="0" dirty="0">
              <a:solidFill>
                <a:schemeClr val="tx1"/>
              </a:solidFill>
            </a:endParaRPr>
          </a:p>
          <a:p>
            <a:endParaRPr lang="en-NL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25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90BDA-64FE-CE07-87EC-F8CA82BC2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57EF4-33FB-51FE-1BA1-4BDC96FF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FLEX Commissioning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E993-961F-40CB-63FF-8AF073430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21" y="1172731"/>
            <a:ext cx="5500264" cy="488196"/>
          </a:xfrm>
        </p:spPr>
        <p:txBody>
          <a:bodyPr/>
          <a:lstStyle/>
          <a:p>
            <a:r>
              <a:rPr lang="en-NL" dirty="0">
                <a:solidFill>
                  <a:schemeClr val="tx1"/>
                </a:solidFill>
              </a:rPr>
              <a:t>Detailed Activties Planning is in progress …</a:t>
            </a:r>
          </a:p>
          <a:p>
            <a:endParaRPr lang="en-NL" dirty="0">
              <a:solidFill>
                <a:schemeClr val="tx1"/>
              </a:solidFill>
            </a:endParaRPr>
          </a:p>
          <a:p>
            <a:endParaRPr lang="en-NL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2FAA3-90C7-7C55-333D-FDA51E0AC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0941">
            <a:off x="237819" y="1573569"/>
            <a:ext cx="7674218" cy="32191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27000" dist="127000" dir="2347024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8763C-7890-EABC-74A6-F0FC139F1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31" y="5131490"/>
            <a:ext cx="7542981" cy="121247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27000" dist="127000" dir="2347024" algn="ctr" rotWithShape="0">
              <a:schemeClr val="accent6">
                <a:lumMod val="75000"/>
              </a:scheme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728F4-DA88-2F7C-5AF9-8C0926133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1106">
            <a:off x="6632861" y="1047342"/>
            <a:ext cx="5346693" cy="53080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27000" dist="127000" dir="2347024" algn="ctr" rotWithShape="0">
              <a:schemeClr val="accent6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15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817A5-FCA2-6102-FF85-419FBB0B7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91765-25BF-3305-829B-1E6CC70FC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69013"/>
            <a:ext cx="9895541" cy="553998"/>
          </a:xfrm>
        </p:spPr>
        <p:txBody>
          <a:bodyPr/>
          <a:lstStyle/>
          <a:p>
            <a:r>
              <a:rPr lang="en-GB" noProof="0" dirty="0">
                <a:cs typeface="Arial"/>
              </a:rPr>
              <a:t>Ground Segment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D71D21-330C-BA34-0292-BB3023715BBF}"/>
              </a:ext>
            </a:extLst>
          </p:cNvPr>
          <p:cNvSpPr txBox="1">
            <a:spLocks/>
          </p:cNvSpPr>
          <p:nvPr/>
        </p:nvSpPr>
        <p:spPr>
          <a:xfrm>
            <a:off x="167179" y="1063557"/>
            <a:ext cx="5633118" cy="535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9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u="sng" noProof="0" dirty="0">
                <a:solidFill>
                  <a:schemeClr val="tx1"/>
                </a:solidFill>
              </a:rPr>
              <a:t>Flight Operations Segment, FOS</a:t>
            </a:r>
            <a:r>
              <a:rPr lang="en-GB" noProof="0" dirty="0">
                <a:solidFill>
                  <a:schemeClr val="tx1"/>
                </a:solidFill>
              </a:rPr>
              <a:t>: System Validation Tests successfully completed; confirming the operability of the satellite from the ESOC control room. All FOS elements developments ongoing and progressing nominally.</a:t>
            </a:r>
            <a:endParaRPr lang="en-GB" noProof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9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u="sng" noProof="0" dirty="0">
                <a:solidFill>
                  <a:schemeClr val="tx1"/>
                </a:solidFill>
              </a:rPr>
              <a:t>Payload Data Ground Segment, PDGS</a:t>
            </a:r>
            <a:r>
              <a:rPr lang="en-GB" noProof="0" dirty="0">
                <a:solidFill>
                  <a:schemeClr val="tx1"/>
                </a:solidFill>
              </a:rPr>
              <a:t>: Level-0 and L1b processor installed. Nominal progress on all PDGS subsystems, </a:t>
            </a:r>
            <a:r>
              <a:rPr lang="en-GB" noProof="0" dirty="0" err="1">
                <a:solidFill>
                  <a:schemeClr val="tx1"/>
                </a:solidFill>
              </a:rPr>
              <a:t>eg.</a:t>
            </a:r>
            <a:r>
              <a:rPr lang="en-GB" noProof="0" dirty="0">
                <a:solidFill>
                  <a:schemeClr val="tx1"/>
                </a:solidFill>
              </a:rPr>
              <a:t> Mission Planning Facility, Archiving and Dissemination functions, etc. </a:t>
            </a:r>
          </a:p>
          <a:p>
            <a:pPr marL="285750" indent="-285750">
              <a:spcBef>
                <a:spcPts val="9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u="sng" noProof="0" dirty="0">
                <a:solidFill>
                  <a:schemeClr val="tx1"/>
                </a:solidFill>
              </a:rPr>
              <a:t>DISC</a:t>
            </a:r>
            <a:r>
              <a:rPr lang="en-GB" noProof="0" dirty="0">
                <a:solidFill>
                  <a:schemeClr val="tx1"/>
                </a:solidFill>
              </a:rPr>
              <a:t>: includes Level-2 Prototype and Operational Processors development. Nominal progress on DISC subsystems and Collaborative Platform. Focus and challenge is on L2 processor performances.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28A78-CFB6-D73E-5C3D-D1791D4A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83"/>
          <a:stretch>
            <a:fillRect/>
          </a:stretch>
        </p:blipFill>
        <p:spPr>
          <a:xfrm>
            <a:off x="6167336" y="1245140"/>
            <a:ext cx="5812863" cy="268045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F67C58-0255-5EDA-4DBC-23DC70FE2B6B}"/>
              </a:ext>
            </a:extLst>
          </p:cNvPr>
          <p:cNvCxnSpPr>
            <a:cxnSpLocks/>
          </p:cNvCxnSpPr>
          <p:nvPr/>
        </p:nvCxnSpPr>
        <p:spPr>
          <a:xfrm flipV="1">
            <a:off x="7976681" y="803276"/>
            <a:ext cx="97276" cy="441864"/>
          </a:xfrm>
          <a:prstGeom prst="straightConnector1">
            <a:avLst/>
          </a:prstGeom>
          <a:ln w="25400">
            <a:solidFill>
              <a:srgbClr val="FFC0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SOC Main Control Room">
            <a:extLst>
              <a:ext uri="{FF2B5EF4-FFF2-40B4-BE49-F238E27FC236}">
                <a16:creationId xmlns:a16="http://schemas.microsoft.com/office/drawing/2014/main" id="{93FB54E4-E2D7-904F-6C01-F59072AEB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2"/>
          <a:stretch>
            <a:fillRect/>
          </a:stretch>
        </p:blipFill>
        <p:spPr bwMode="auto">
          <a:xfrm>
            <a:off x="6891968" y="3984748"/>
            <a:ext cx="4372661" cy="2433471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196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noProof="0" dirty="0">
                <a:latin typeface="Verdana" charset="0"/>
                <a:ea typeface="MS PGothic" charset="0"/>
              </a:rPr>
              <a:t>Milestones and Outlook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EE1D2B6-2513-5E9C-4812-DF6B79C6CDD6}"/>
              </a:ext>
            </a:extLst>
          </p:cNvPr>
          <p:cNvSpPr/>
          <p:nvPr/>
        </p:nvSpPr>
        <p:spPr>
          <a:xfrm>
            <a:off x="166840" y="1434325"/>
            <a:ext cx="7095460" cy="4876828"/>
          </a:xfrm>
          <a:prstGeom prst="roundRect">
            <a:avLst>
              <a:gd name="adj" fmla="val 425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1600" noProof="0" dirty="0">
                <a:solidFill>
                  <a:schemeClr val="bg1"/>
                </a:solidFill>
              </a:rPr>
              <a:t>FLORIS Instrument Development Kick-Off	Sept-2016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Mission System Requirements Review (M-SRR)	Nov-2016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Instrument Requirements Review (IRR)	May-2017 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Instrument Preliminary Design Review (PDR)	Sept-2018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Start of Instrument C/D phase &amp; S/C Prime	Dec-2018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Satellite Preliminary Design Review (PDR)	Dec-2019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Instrument and Satellite Critical Design Review (CDR)	Mar-2022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 Science Readiness Assessment (SRA)	April-2023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Start of Platform Assembly, Integration &amp; Test	Oct-2023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Ground Segment CDR	May-2024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Mission Critical Design Review (M-CDR)	Dec-2024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bg1"/>
                </a:solidFill>
              </a:rPr>
              <a:t>Instrument delivery for satellite assembly 	July-2025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Satellite Qualification and Acceptance Review (QAR)	April-June 2026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Launch	Sept. 2026</a:t>
            </a:r>
          </a:p>
          <a:p>
            <a:pPr marL="182563" indent="-182563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§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In-Orbit Commissioning Review	end-2026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24A2B5-230C-1408-F3FF-540FBE34D1C8}"/>
              </a:ext>
            </a:extLst>
          </p:cNvPr>
          <p:cNvSpPr/>
          <p:nvPr/>
        </p:nvSpPr>
        <p:spPr>
          <a:xfrm>
            <a:off x="7386211" y="1434325"/>
            <a:ext cx="4681870" cy="4876827"/>
          </a:xfrm>
          <a:prstGeom prst="roundRect">
            <a:avLst>
              <a:gd name="adj" fmla="val 4259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2025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FLORIS calibration campaign @ CSL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Kick-Off Launcher Review (PMAR) in April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FLORIS delivery and mounting on satellite platform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Start Satellite qualification test campaign</a:t>
            </a:r>
          </a:p>
          <a:p>
            <a:pPr>
              <a:spcBef>
                <a:spcPts val="300"/>
              </a:spcBef>
              <a:spcAft>
                <a:spcPts val="300"/>
              </a:spcAft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2026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Completion of Satellite AIT campaign (April)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Satellite Qualification Review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FLEX Satellite ready for launch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FLEX Launch Campaign &amp; Launch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FLEX Commissioning (3 months)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tabLst>
                <a:tab pos="5199063" algn="l"/>
              </a:tabLst>
            </a:pPr>
            <a:r>
              <a:rPr lang="en-GB" sz="1600" noProof="0" dirty="0">
                <a:solidFill>
                  <a:schemeClr val="tx1"/>
                </a:solidFill>
              </a:rPr>
              <a:t>In-Orbit Commissioning Review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F02A3-8403-182E-E07D-41ADBEE37C9F}"/>
              </a:ext>
            </a:extLst>
          </p:cNvPr>
          <p:cNvSpPr txBox="1"/>
          <p:nvPr/>
        </p:nvSpPr>
        <p:spPr>
          <a:xfrm>
            <a:off x="8264803" y="1009907"/>
            <a:ext cx="308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noProof="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Satellite Activities Outlook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5848A-0E73-B5AF-C36F-57258E02F404}"/>
              </a:ext>
            </a:extLst>
          </p:cNvPr>
          <p:cNvSpPr txBox="1"/>
          <p:nvPr/>
        </p:nvSpPr>
        <p:spPr>
          <a:xfrm>
            <a:off x="1597260" y="1009907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noProof="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Major Project Development Milestones</a:t>
            </a:r>
          </a:p>
        </p:txBody>
      </p:sp>
    </p:spTree>
    <p:extLst>
      <p:ext uri="{BB962C8B-B14F-4D97-AF65-F5344CB8AC3E}">
        <p14:creationId xmlns:p14="http://schemas.microsoft.com/office/powerpoint/2010/main" val="1946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AC172-BC41-0A8D-2C59-B7F5BA1F2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sz="2800" b="1" noProof="0" dirty="0">
              <a:solidFill>
                <a:schemeClr val="tx1"/>
              </a:solidFill>
            </a:endParaRPr>
          </a:p>
          <a:p>
            <a:pPr algn="ctr"/>
            <a:r>
              <a:rPr lang="en-GB" sz="3200" b="1" noProof="0" dirty="0">
                <a:solidFill>
                  <a:schemeClr val="tx1"/>
                </a:solidFill>
              </a:rPr>
              <a:t>Thank you for your attention !</a:t>
            </a:r>
          </a:p>
          <a:p>
            <a:pPr algn="ctr"/>
            <a:endParaRPr lang="en-GB" noProof="0" dirty="0">
              <a:solidFill>
                <a:schemeClr val="tx1"/>
              </a:solidFill>
            </a:endParaRPr>
          </a:p>
          <a:p>
            <a:pPr algn="ctr"/>
            <a:endParaRPr lang="en-GB" noProof="0" dirty="0">
              <a:solidFill>
                <a:schemeClr val="tx1"/>
              </a:solidFill>
            </a:endParaRPr>
          </a:p>
          <a:p>
            <a:pPr algn="ctr"/>
            <a:endParaRPr lang="en-GB" noProof="0" dirty="0">
              <a:solidFill>
                <a:schemeClr val="tx1"/>
              </a:solidFill>
            </a:endParaRPr>
          </a:p>
          <a:p>
            <a:pPr algn="ctr"/>
            <a:endParaRPr lang="en-GB" noProof="0" dirty="0">
              <a:solidFill>
                <a:schemeClr val="tx1"/>
              </a:solidFill>
            </a:endParaRPr>
          </a:p>
          <a:p>
            <a:pPr algn="ctr"/>
            <a:endParaRPr lang="en-GB" noProof="0" dirty="0">
              <a:solidFill>
                <a:schemeClr val="tx1"/>
              </a:solidFill>
            </a:endParaRPr>
          </a:p>
          <a:p>
            <a:pPr algn="ctr"/>
            <a:endParaRPr lang="en-GB" b="1" noProof="0" dirty="0">
              <a:solidFill>
                <a:schemeClr val="tx1"/>
              </a:solidFill>
            </a:endParaRPr>
          </a:p>
          <a:p>
            <a:pPr algn="ctr"/>
            <a:endParaRPr lang="en-GB" b="1" noProof="0" dirty="0">
              <a:solidFill>
                <a:schemeClr val="tx1"/>
              </a:solidFill>
            </a:endParaRPr>
          </a:p>
          <a:p>
            <a:pPr algn="ctr"/>
            <a:endParaRPr lang="en-GB" noProof="0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noProof="0" dirty="0">
                <a:solidFill>
                  <a:schemeClr val="tx1"/>
                </a:solidFill>
              </a:rPr>
              <a:t>				</a:t>
            </a:r>
            <a:endParaRPr lang="en-GB" dirty="0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GB" noProof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https://www.esa.int/Applications/Observing_the_Earth/FutureEO/FLEX</a:t>
            </a:r>
            <a:endParaRPr lang="en-GB" noProof="0" dirty="0">
              <a:solidFill>
                <a:schemeClr val="tx1"/>
              </a:solidFill>
            </a:endParaRPr>
          </a:p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170" name="Picture 2" descr="ESA - FLEX">
            <a:extLst>
              <a:ext uri="{FF2B5EF4-FFF2-40B4-BE49-F238E27FC236}">
                <a16:creationId xmlns:a16="http://schemas.microsoft.com/office/drawing/2014/main" id="{4061CC47-2C63-66FD-B9DB-C928247E2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7852" y="2274010"/>
            <a:ext cx="3029634" cy="301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CC789D-7243-FC01-CB3B-F42B10A4D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548" y="2451100"/>
            <a:ext cx="2661495" cy="2661495"/>
          </a:xfrm>
          <a:prstGeom prst="rect">
            <a:avLst/>
          </a:prstGeom>
        </p:spPr>
      </p:pic>
      <p:pic>
        <p:nvPicPr>
          <p:cNvPr id="4" name="Picture 2" descr="Artist's view of Vega-C">
            <a:extLst>
              <a:ext uri="{FF2B5EF4-FFF2-40B4-BE49-F238E27FC236}">
                <a16:creationId xmlns:a16="http://schemas.microsoft.com/office/drawing/2014/main" id="{8024B8FF-ACDB-9A12-836B-5694DFCFF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938" y="1311304"/>
            <a:ext cx="2455245" cy="494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A9E8F-F903-3A9A-8EF2-AB58A9A77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AB88E-15D7-BB49-DDF0-01B08BE56ED0}"/>
              </a:ext>
            </a:extLst>
          </p:cNvPr>
          <p:cNvSpPr txBox="1"/>
          <p:nvPr/>
        </p:nvSpPr>
        <p:spPr>
          <a:xfrm>
            <a:off x="88218" y="2069928"/>
            <a:ext cx="4080101" cy="4114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67" b="1" noProof="0" dirty="0">
                <a:solidFill>
                  <a:srgbClr val="FFFFFF"/>
                </a:solidFill>
              </a:rPr>
              <a:t>Mission Objective</a:t>
            </a:r>
          </a:p>
          <a:p>
            <a:endParaRPr lang="en-GB" sz="1867" noProof="0" dirty="0">
              <a:solidFill>
                <a:srgbClr val="FFFFFF"/>
              </a:solidFill>
            </a:endParaRPr>
          </a:p>
          <a:p>
            <a:r>
              <a:rPr lang="en-GB" sz="1867" noProof="0" dirty="0">
                <a:solidFill>
                  <a:srgbClr val="FFFFFF"/>
                </a:solidFill>
              </a:rPr>
              <a:t>By retrieval of full-spectrum </a:t>
            </a:r>
            <a:r>
              <a:rPr lang="en-GB" sz="1867" b="1" noProof="0" dirty="0">
                <a:solidFill>
                  <a:srgbClr val="FFFFFF"/>
                </a:solidFill>
              </a:rPr>
              <a:t>vegetation fluorescence and NPQ-related products</a:t>
            </a:r>
            <a:r>
              <a:rPr lang="en-GB" sz="1867" noProof="0" dirty="0">
                <a:solidFill>
                  <a:srgbClr val="FFFFFF"/>
                </a:solidFill>
              </a:rPr>
              <a:t>, FLEX is aimed at</a:t>
            </a:r>
          </a:p>
          <a:p>
            <a:endParaRPr lang="en-GB" sz="1867" noProof="0" dirty="0">
              <a:solidFill>
                <a:srgbClr val="FFFFFF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en-GB" sz="1867" noProof="0" dirty="0">
                <a:solidFill>
                  <a:srgbClr val="FFFFFF"/>
                </a:solidFill>
              </a:rPr>
              <a:t>quantifying </a:t>
            </a:r>
            <a:r>
              <a:rPr lang="en-GB" sz="1867" b="1" noProof="0" dirty="0">
                <a:solidFill>
                  <a:srgbClr val="FFFFFF"/>
                </a:solidFill>
              </a:rPr>
              <a:t>actual photosynthetic activity</a:t>
            </a:r>
            <a:r>
              <a:rPr lang="en-GB" sz="1867" noProof="0" dirty="0">
                <a:solidFill>
                  <a:srgbClr val="FFFFFF"/>
                </a:solidFill>
              </a:rPr>
              <a:t> of terrestrial ecosystems</a:t>
            </a:r>
          </a:p>
          <a:p>
            <a:pPr marL="380990" indent="-380990">
              <a:buFont typeface="Arial"/>
              <a:buChar char="•"/>
            </a:pPr>
            <a:endParaRPr lang="en-GB" sz="1867" noProof="0" dirty="0">
              <a:solidFill>
                <a:srgbClr val="FFFFFF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en-GB" sz="1867" noProof="0" dirty="0">
                <a:solidFill>
                  <a:srgbClr val="FFFFFF"/>
                </a:solidFill>
              </a:rPr>
              <a:t>providing </a:t>
            </a:r>
            <a:r>
              <a:rPr lang="en-GB" sz="1867" b="1" noProof="0" dirty="0">
                <a:solidFill>
                  <a:srgbClr val="FFFFFF"/>
                </a:solidFill>
              </a:rPr>
              <a:t>physiological indicators </a:t>
            </a:r>
            <a:r>
              <a:rPr lang="en-GB" sz="1867" noProof="0" dirty="0">
                <a:solidFill>
                  <a:srgbClr val="FFFFFF"/>
                </a:solidFill>
              </a:rPr>
              <a:t>for vegetation health status</a:t>
            </a:r>
          </a:p>
        </p:txBody>
      </p:sp>
      <p:pic>
        <p:nvPicPr>
          <p:cNvPr id="6" name="FLEX-flyby1.4K.branded">
            <a:hlinkClick r:id="" action="ppaction://media"/>
            <a:extLst>
              <a:ext uri="{FF2B5EF4-FFF2-40B4-BE49-F238E27FC236}">
                <a16:creationId xmlns:a16="http://schemas.microsoft.com/office/drawing/2014/main" id="{71A7F6EF-CF9C-D854-390F-2B823D95D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225338" cy="6467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96C024-4EAD-8157-853D-2DB0DEDD8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345" y="1223573"/>
            <a:ext cx="4945437" cy="1077218"/>
          </a:xfrm>
          <a:solidFill>
            <a:schemeClr val="bg2">
              <a:alpha val="74000"/>
            </a:schemeClr>
          </a:solidFill>
          <a:effectLst>
            <a:softEdge rad="0"/>
          </a:effectLst>
        </p:spPr>
        <p:txBody>
          <a:bodyPr/>
          <a:lstStyle/>
          <a:p>
            <a:pPr algn="ctr"/>
            <a:r>
              <a:rPr lang="en-GB" sz="3200" u="sng" noProof="0" dirty="0" err="1">
                <a:solidFill>
                  <a:schemeClr val="tx1"/>
                </a:solidFill>
              </a:rPr>
              <a:t>FL</a:t>
            </a:r>
            <a:r>
              <a:rPr lang="en-GB" sz="3200" noProof="0" dirty="0" err="1">
                <a:solidFill>
                  <a:schemeClr val="tx1"/>
                </a:solidFill>
              </a:rPr>
              <a:t>uorescence</a:t>
            </a:r>
            <a:r>
              <a:rPr lang="en-GB" sz="3200" noProof="0" dirty="0">
                <a:solidFill>
                  <a:schemeClr val="tx1"/>
                </a:solidFill>
              </a:rPr>
              <a:t> </a:t>
            </a:r>
            <a:r>
              <a:rPr lang="en-GB" sz="3200" u="sng" noProof="0" dirty="0" err="1">
                <a:solidFill>
                  <a:schemeClr val="tx1"/>
                </a:solidFill>
              </a:rPr>
              <a:t>EX</a:t>
            </a:r>
            <a:r>
              <a:rPr lang="en-GB" sz="3200" noProof="0" dirty="0" err="1">
                <a:solidFill>
                  <a:schemeClr val="tx1"/>
                </a:solidFill>
              </a:rPr>
              <a:t>plorer</a:t>
            </a:r>
            <a:r>
              <a:rPr lang="en-GB" sz="3200" noProof="0" dirty="0">
                <a:solidFill>
                  <a:schemeClr val="tx1"/>
                </a:solidFill>
              </a:rPr>
              <a:t> (FLEX) Mission</a:t>
            </a:r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F08E77-67BB-8B56-BD69-4A4C5ED5769D}"/>
              </a:ext>
            </a:extLst>
          </p:cNvPr>
          <p:cNvSpPr txBox="1"/>
          <p:nvPr/>
        </p:nvSpPr>
        <p:spPr>
          <a:xfrm>
            <a:off x="7170345" y="2300791"/>
            <a:ext cx="4945437" cy="3540200"/>
          </a:xfrm>
          <a:prstGeom prst="rect">
            <a:avLst/>
          </a:prstGeom>
          <a:solidFill>
            <a:schemeClr val="bg2">
              <a:alpha val="74000"/>
            </a:schemeClr>
          </a:solidFill>
        </p:spPr>
        <p:txBody>
          <a:bodyPr wrap="square" rtlCol="0">
            <a:spAutoFit/>
          </a:bodyPr>
          <a:lstStyle/>
          <a:p>
            <a:endParaRPr lang="en-GB" sz="1867" b="1" noProof="0" dirty="0"/>
          </a:p>
          <a:p>
            <a:r>
              <a:rPr lang="en-GB" sz="1867" b="1" noProof="0" dirty="0"/>
              <a:t>Mission Objective</a:t>
            </a:r>
          </a:p>
          <a:p>
            <a:endParaRPr lang="en-GB" sz="1867" noProof="0" dirty="0"/>
          </a:p>
          <a:p>
            <a:r>
              <a:rPr lang="en-GB" sz="1867" noProof="0" dirty="0"/>
              <a:t>By retrieval of full-spectrum </a:t>
            </a:r>
            <a:r>
              <a:rPr lang="en-GB" sz="1867" b="1" noProof="0" dirty="0"/>
              <a:t>vegetation fluorescence products</a:t>
            </a:r>
            <a:r>
              <a:rPr lang="en-GB" sz="1867" noProof="0" dirty="0"/>
              <a:t>, FLEX is aimed at</a:t>
            </a:r>
          </a:p>
          <a:p>
            <a:endParaRPr lang="en-GB" sz="1867" noProof="0" dirty="0"/>
          </a:p>
          <a:p>
            <a:pPr marL="379413" indent="-238125">
              <a:buFont typeface="Arial"/>
              <a:buChar char="•"/>
            </a:pPr>
            <a:r>
              <a:rPr lang="en-GB" sz="1867" noProof="0" dirty="0"/>
              <a:t>quantifying </a:t>
            </a:r>
            <a:r>
              <a:rPr lang="en-GB" sz="1867" b="1" noProof="0" dirty="0"/>
              <a:t>actual photosynthetic activity</a:t>
            </a:r>
            <a:r>
              <a:rPr lang="en-GB" sz="1867" noProof="0" dirty="0"/>
              <a:t> of terrestrial ecosystems</a:t>
            </a:r>
          </a:p>
          <a:p>
            <a:pPr marL="379413" indent="-238125">
              <a:buFont typeface="Arial"/>
              <a:buChar char="•"/>
            </a:pPr>
            <a:endParaRPr lang="en-GB" sz="1867" noProof="0" dirty="0"/>
          </a:p>
          <a:p>
            <a:pPr marL="379413" indent="-238125">
              <a:buFont typeface="Arial"/>
              <a:buChar char="•"/>
            </a:pPr>
            <a:r>
              <a:rPr lang="en-GB" sz="1867" noProof="0" dirty="0"/>
              <a:t>providing </a:t>
            </a:r>
            <a:r>
              <a:rPr lang="en-GB" sz="1867" b="1" noProof="0" dirty="0"/>
              <a:t>indicators </a:t>
            </a:r>
            <a:r>
              <a:rPr lang="en-GB" sz="1867" noProof="0" dirty="0"/>
              <a:t>for </a:t>
            </a:r>
            <a:r>
              <a:rPr lang="en-GB" sz="1867" b="1" noProof="0" dirty="0"/>
              <a:t>vegetation health status</a:t>
            </a:r>
          </a:p>
        </p:txBody>
      </p:sp>
    </p:spTree>
    <p:extLst>
      <p:ext uri="{BB962C8B-B14F-4D97-AF65-F5344CB8AC3E}">
        <p14:creationId xmlns:p14="http://schemas.microsoft.com/office/powerpoint/2010/main" val="379438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9EE5C-DBFA-65FA-BEC7-4BF7FDA18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32A3FA-BC5E-632D-98C4-CFFFFF13C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2900" y="-2"/>
            <a:ext cx="1689100" cy="876300"/>
          </a:xfrm>
          <a:prstGeom prst="rect">
            <a:avLst/>
          </a:prstGeom>
        </p:spPr>
      </p:pic>
      <p:pic>
        <p:nvPicPr>
          <p:cNvPr id="14" name="Content Placeholder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591965F-44F9-D68C-ED94-67C5AD4DA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1"/>
          <a:stretch>
            <a:fillRect/>
          </a:stretch>
        </p:blipFill>
        <p:spPr>
          <a:xfrm>
            <a:off x="0" y="-2"/>
            <a:ext cx="12192000" cy="647663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BCDB3-1AF2-A38D-72BC-C54E4238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!!ESA EO">
            <a:extLst>
              <a:ext uri="{FF2B5EF4-FFF2-40B4-BE49-F238E27FC236}">
                <a16:creationId xmlns:a16="http://schemas.microsoft.com/office/drawing/2014/main" id="{64B1BAC4-7F33-02CD-04B0-C4B5B03586BA}"/>
              </a:ext>
            </a:extLst>
          </p:cNvPr>
          <p:cNvSpPr/>
          <p:nvPr/>
        </p:nvSpPr>
        <p:spPr>
          <a:xfrm>
            <a:off x="247829" y="158642"/>
            <a:ext cx="6953071" cy="892690"/>
          </a:xfrm>
          <a:prstGeom prst="round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lIns="36000" rIns="36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S PGothic" charset="-128"/>
                <a:cs typeface="Arial" panose="020B0604020202020204" pitchFamily="34" charset="0"/>
              </a:rPr>
              <a:t>ESA’s Earth Observation Missions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2B0047-DE47-1FDF-537A-7064B02E7AE0}"/>
              </a:ext>
            </a:extLst>
          </p:cNvPr>
          <p:cNvSpPr/>
          <p:nvPr/>
        </p:nvSpPr>
        <p:spPr>
          <a:xfrm>
            <a:off x="4906537" y="3232093"/>
            <a:ext cx="652896" cy="46676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1B2745-FB40-81AA-55FF-047D1188AAD1}"/>
              </a:ext>
            </a:extLst>
          </p:cNvPr>
          <p:cNvSpPr/>
          <p:nvPr/>
        </p:nvSpPr>
        <p:spPr>
          <a:xfrm>
            <a:off x="6244027" y="2454087"/>
            <a:ext cx="763652" cy="524453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BF20784-847E-F547-522C-5CBFD8C5EF2F}"/>
              </a:ext>
            </a:extLst>
          </p:cNvPr>
          <p:cNvSpPr/>
          <p:nvPr/>
        </p:nvSpPr>
        <p:spPr>
          <a:xfrm>
            <a:off x="3724364" y="2133600"/>
            <a:ext cx="831140" cy="361672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C3AC1C-2541-5BF9-7EC7-D3CE733DECA4}"/>
              </a:ext>
            </a:extLst>
          </p:cNvPr>
          <p:cNvSpPr/>
          <p:nvPr/>
        </p:nvSpPr>
        <p:spPr>
          <a:xfrm>
            <a:off x="4412024" y="1954697"/>
            <a:ext cx="989025" cy="306924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8DE791-4AB2-D044-BF41-FDD9B1F45C93}"/>
              </a:ext>
            </a:extLst>
          </p:cNvPr>
          <p:cNvSpPr/>
          <p:nvPr/>
        </p:nvSpPr>
        <p:spPr>
          <a:xfrm>
            <a:off x="6364416" y="2962239"/>
            <a:ext cx="836484" cy="466761"/>
          </a:xfrm>
          <a:prstGeom prst="ellipse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</p:spTree>
    <p:extLst>
      <p:ext uri="{BB962C8B-B14F-4D97-AF65-F5344CB8AC3E}">
        <p14:creationId xmlns:p14="http://schemas.microsoft.com/office/powerpoint/2010/main" val="20913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E6869-C766-7D4B-C17C-E4256ADAC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0FF9-0B89-9BCC-4F7F-2CB3C78BA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6" y="0"/>
            <a:ext cx="10108800" cy="884795"/>
          </a:xfrm>
        </p:spPr>
        <p:txBody>
          <a:bodyPr anchor="ctr"/>
          <a:lstStyle/>
          <a:p>
            <a:r>
              <a:rPr lang="en-US" b="1"/>
              <a:t>FLEX – Sentinel 3 Tandem Flight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C4EE5A5-23D2-70B2-737C-2921A7883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920446" y="1096535"/>
            <a:ext cx="7022087" cy="5277443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F20D64D-CC59-666B-FE4F-257622857177}"/>
              </a:ext>
            </a:extLst>
          </p:cNvPr>
          <p:cNvSpPr/>
          <p:nvPr/>
        </p:nvSpPr>
        <p:spPr>
          <a:xfrm>
            <a:off x="133338" y="1265145"/>
            <a:ext cx="4671088" cy="1815882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GB" sz="1600" dirty="0"/>
              <a:t>Information required from Sentinel-3 for </a:t>
            </a:r>
            <a:r>
              <a:rPr lang="en-GB" sz="1600" b="1" dirty="0"/>
              <a:t>characterisation of the atmospheric state </a:t>
            </a:r>
            <a:r>
              <a:rPr lang="en-GB" sz="1600" dirty="0"/>
              <a:t>(cloudiness, aerosols, and atmospheric water vapour) and </a:t>
            </a:r>
            <a:r>
              <a:rPr lang="en-GB" sz="1600" b="1" dirty="0"/>
              <a:t>land surface characteristics </a:t>
            </a:r>
            <a:r>
              <a:rPr lang="en-GB" sz="1600" dirty="0"/>
              <a:t>(land cover type, biophysical parameters and surface temperature)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62549E-4996-F969-9409-5FD7CD00C17B}"/>
              </a:ext>
            </a:extLst>
          </p:cNvPr>
          <p:cNvSpPr/>
          <p:nvPr/>
        </p:nvSpPr>
        <p:spPr>
          <a:xfrm>
            <a:off x="133338" y="3258157"/>
            <a:ext cx="4671089" cy="107721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/>
        </p:spPr>
        <p:txBody>
          <a:bodyPr wrap="square">
            <a:spAutoFit/>
          </a:bodyPr>
          <a:lstStyle/>
          <a:p>
            <a:r>
              <a:rPr lang="en-GB" sz="1600" dirty="0"/>
              <a:t>Large </a:t>
            </a:r>
            <a:r>
              <a:rPr lang="en-GB" sz="1600" b="1" dirty="0"/>
              <a:t>uncertainties</a:t>
            </a:r>
            <a:r>
              <a:rPr lang="en-GB" sz="1600" dirty="0"/>
              <a:t> due to moving clouds and changes in the atmospheric state  </a:t>
            </a:r>
            <a:r>
              <a:rPr lang="en-GB" sz="1600" b="1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GB" sz="1600" b="1" dirty="0">
                <a:sym typeface="Wingdings"/>
              </a:rPr>
              <a:t>  </a:t>
            </a:r>
            <a:r>
              <a:rPr lang="en-GB" sz="1600" b="1" dirty="0"/>
              <a:t>temporal co-registration </a:t>
            </a:r>
            <a:r>
              <a:rPr lang="en-GB" sz="1600" dirty="0"/>
              <a:t>within 6s to 15s is required.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397431-05BE-CA3F-62BE-30C66E6C5FD6}"/>
              </a:ext>
            </a:extLst>
          </p:cNvPr>
          <p:cNvSpPr txBox="1"/>
          <p:nvPr/>
        </p:nvSpPr>
        <p:spPr>
          <a:xfrm>
            <a:off x="154356" y="4643630"/>
            <a:ext cx="4766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DE" sz="1600" b="1" u="sng">
                <a:latin typeface="Arial" charset="0"/>
                <a:ea typeface="MS PGothic" pitchFamily="34" charset="-128"/>
                <a:cs typeface="Arial" charset="0"/>
              </a:rPr>
              <a:t>Status: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600">
                <a:latin typeface="Arial" charset="0"/>
                <a:ea typeface="MS PGothic" pitchFamily="34" charset="-128"/>
                <a:cs typeface="Arial" charset="0"/>
              </a:rPr>
              <a:t>Orbit Control Startegy defined with ESTEC and ESOC experts.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DE" sz="1600">
              <a:latin typeface="Arial" charset="0"/>
              <a:ea typeface="MS PGothic" pitchFamily="34" charset="-128"/>
              <a:cs typeface="Arial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DE" sz="1600">
                <a:latin typeface="Arial" charset="0"/>
                <a:ea typeface="MS PGothic" pitchFamily="34" charset="-128"/>
                <a:cs typeface="Arial" charset="0"/>
              </a:rPr>
              <a:t>Analyses and simulations confirm a passive-safe convoy flight.</a:t>
            </a:r>
            <a:endParaRPr lang="en-GB" sz="1600" dirty="0">
              <a:latin typeface="Arial" charset="0"/>
              <a:ea typeface="MS PGothic" pitchFamily="34" charset="-128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AFE331-624F-A0CD-A6F1-290966A23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46" y="3102453"/>
            <a:ext cx="3124967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737E-2382-B35A-4161-C12D85BB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734C7012-D498-1CF8-CB0A-CFE9C451121B}"/>
              </a:ext>
            </a:extLst>
          </p:cNvPr>
          <p:cNvSpPr txBox="1">
            <a:spLocks/>
          </p:cNvSpPr>
          <p:nvPr/>
        </p:nvSpPr>
        <p:spPr>
          <a:xfrm>
            <a:off x="142153" y="0"/>
            <a:ext cx="9565633" cy="857002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sz="2800" b="1" noProof="0" dirty="0">
                <a:solidFill>
                  <a:schemeClr val="bg1"/>
                </a:solidFill>
                <a:latin typeface="+mj-lt"/>
              </a:rPr>
              <a:t>FLEX Mission Architecture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204413-A581-48F6-F71F-DC3A73551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153" y="1107345"/>
            <a:ext cx="4634061" cy="5108617"/>
          </a:xfrm>
          <a:prstGeom prst="rect">
            <a:avLst/>
          </a:prstGeom>
          <a:solidFill>
            <a:srgbClr val="DCE6F2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no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b="1" kern="0" noProof="0" dirty="0">
                <a:solidFill>
                  <a:srgbClr val="1F497D">
                    <a:lumMod val="50000"/>
                  </a:srgbClr>
                </a:solidFill>
                <a:latin typeface="Verdana"/>
                <a:ea typeface="MS PGothic" pitchFamily="34" charset="-128"/>
                <a:cs typeface="Verdana"/>
              </a:rPr>
              <a:t>Ground segment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67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67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67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68C716A-A302-1838-8555-982524793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7263" y="3563949"/>
            <a:ext cx="4252524" cy="2503835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 noProof="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10AECDC-543C-E7F9-1589-47DB808FB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872" y="1557563"/>
            <a:ext cx="4252524" cy="1868588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 noProof="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51" name="Text Box 11">
            <a:extLst>
              <a:ext uri="{FF2B5EF4-FFF2-40B4-BE49-F238E27FC236}">
                <a16:creationId xmlns:a16="http://schemas.microsoft.com/office/drawing/2014/main" id="{37E6808C-C2B6-E837-3000-1F4832FA1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432" y="1542860"/>
            <a:ext cx="3714840" cy="307777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b="1" kern="0" noProof="0" dirty="0">
                <a:solidFill>
                  <a:srgbClr val="558ED5"/>
                </a:solidFill>
                <a:latin typeface="Verdana"/>
                <a:cs typeface="Verdana"/>
              </a:rPr>
              <a:t>Flight Operations Segment</a:t>
            </a:r>
          </a:p>
        </p:txBody>
      </p:sp>
      <p:sp>
        <p:nvSpPr>
          <p:cNvPr id="54" name="Text Box 11">
            <a:extLst>
              <a:ext uri="{FF2B5EF4-FFF2-40B4-BE49-F238E27FC236}">
                <a16:creationId xmlns:a16="http://schemas.microsoft.com/office/drawing/2014/main" id="{B9D3D42B-04B4-6469-16A3-8A5BC0E82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755" y="2998111"/>
            <a:ext cx="1976587" cy="379463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TT&amp;C S-band station</a:t>
            </a:r>
          </a:p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 (</a:t>
            </a:r>
            <a:r>
              <a:rPr lang="en-GB" sz="933" kern="0" noProof="0" dirty="0" err="1">
                <a:solidFill>
                  <a:prstClr val="black"/>
                </a:solidFill>
                <a:latin typeface="Verdana"/>
                <a:cs typeface="Verdana"/>
              </a:rPr>
              <a:t>eg.</a:t>
            </a: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 Kiruna)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55D5A30-9571-6237-4F98-9B527014B5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679" y="1840919"/>
            <a:ext cx="1597439" cy="1139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8412B0C-6775-D9DD-59C4-1D3DED5D1B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9573" y="1840919"/>
            <a:ext cx="1595573" cy="11390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 Box 13">
            <a:extLst>
              <a:ext uri="{FF2B5EF4-FFF2-40B4-BE49-F238E27FC236}">
                <a16:creationId xmlns:a16="http://schemas.microsoft.com/office/drawing/2014/main" id="{5D653560-E671-6186-2C48-2E45C426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370" y="3581630"/>
            <a:ext cx="3695492" cy="307777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b="1" kern="0" noProof="0" dirty="0">
                <a:solidFill>
                  <a:srgbClr val="558ED5"/>
                </a:solidFill>
                <a:latin typeface="Verdana"/>
                <a:cs typeface="Verdana"/>
              </a:rPr>
              <a:t>Payload Data Ground Segment</a:t>
            </a:r>
          </a:p>
        </p:txBody>
      </p:sp>
      <p:sp>
        <p:nvSpPr>
          <p:cNvPr id="58" name="Text Box 13">
            <a:extLst>
              <a:ext uri="{FF2B5EF4-FFF2-40B4-BE49-F238E27FC236}">
                <a16:creationId xmlns:a16="http://schemas.microsoft.com/office/drawing/2014/main" id="{E34567C4-928E-444B-B4ED-E51E5D2D6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795" y="3885324"/>
            <a:ext cx="4229887" cy="523028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X-band science data acquisition station</a:t>
            </a:r>
          </a:p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Processing and archiving element (ESRIN)</a:t>
            </a:r>
          </a:p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L2 Processor (DISC) integrated in PDGS</a:t>
            </a:r>
            <a:endParaRPr lang="en-GB" sz="933" kern="0" noProof="0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CF64CE96-CFB3-5A7B-7141-6DB6D6FC6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7263" y="5586462"/>
            <a:ext cx="4277255" cy="52302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GB" sz="933" b="1" noProof="0" dirty="0">
                <a:solidFill>
                  <a:srgbClr val="000000"/>
                </a:solidFill>
                <a:latin typeface="Verdana"/>
                <a:cs typeface="Verdana"/>
              </a:rPr>
              <a:t>Auxiliary data:</a:t>
            </a:r>
          </a:p>
          <a:p>
            <a:pPr algn="ctr"/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OLCI and SLSTR data (Sentinel-3)</a:t>
            </a:r>
          </a:p>
          <a:p>
            <a:pPr algn="ctr"/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ECMWF, DEM sources…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D6736A3-6DC7-FDC4-0141-7FFA50CC8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39" y="1107344"/>
            <a:ext cx="4524004" cy="3880195"/>
          </a:xfrm>
          <a:prstGeom prst="rect">
            <a:avLst/>
          </a:prstGeom>
          <a:solidFill>
            <a:srgbClr val="FFFFCC"/>
          </a:solidFill>
          <a:ln w="9525">
            <a:solidFill>
              <a:srgbClr val="1F497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no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67" b="1" kern="0" noProof="0" dirty="0">
                <a:solidFill>
                  <a:srgbClr val="1F497D">
                    <a:lumMod val="50000"/>
                  </a:srgbClr>
                </a:solidFill>
                <a:latin typeface="Verdana"/>
                <a:ea typeface="MS PGothic" pitchFamily="34" charset="-128"/>
                <a:cs typeface="Verdana"/>
              </a:rPr>
              <a:t>Space segment</a:t>
            </a: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4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667" kern="0" noProof="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C425A7B-986A-2E41-8A07-7A3270BE2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317" y="3746405"/>
            <a:ext cx="4212805" cy="1148129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 noProof="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62" name="Text Box 16">
            <a:extLst>
              <a:ext uri="{FF2B5EF4-FFF2-40B4-BE49-F238E27FC236}">
                <a16:creationId xmlns:a16="http://schemas.microsoft.com/office/drawing/2014/main" id="{1C2778EA-E04F-DA25-201C-C2D039BF8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316" y="3755153"/>
            <a:ext cx="2515655" cy="112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defTabSz="457200">
              <a:defRPr sz="28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defTabSz="45720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defTabSz="45720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defTabSz="457200" eaLnBrk="0" hangingPunct="0">
              <a:defRPr sz="20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spcAft>
                <a:spcPts val="800"/>
              </a:spcAft>
            </a:pPr>
            <a:r>
              <a:rPr lang="en-GB" sz="1400" b="1" noProof="0" dirty="0">
                <a:solidFill>
                  <a:srgbClr val="558ED5"/>
                </a:solidFill>
                <a:latin typeface="Verdana"/>
                <a:cs typeface="Verdana"/>
              </a:rPr>
              <a:t>Orbit</a:t>
            </a:r>
          </a:p>
          <a:p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SSO 98.6</a:t>
            </a:r>
            <a:r>
              <a:rPr lang="en-GB" sz="1000" b="0" i="0" u="none" strike="noStrike" baseline="0" noProof="0" dirty="0">
                <a:solidFill>
                  <a:srgbClr val="000000"/>
                </a:solidFill>
                <a:latin typeface="Arial" panose="020B0604020202020204" pitchFamily="34" charset="0"/>
              </a:rPr>
              <a:t> °@</a:t>
            </a:r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 815 km</a:t>
            </a:r>
          </a:p>
          <a:p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LTDN 10:00, in convoy and </a:t>
            </a:r>
          </a:p>
          <a:p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6-15 seconds ahead of Sentinel-3 </a:t>
            </a:r>
          </a:p>
          <a:p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27 days repeat cycle</a:t>
            </a:r>
          </a:p>
          <a:p>
            <a:r>
              <a:rPr lang="en-GB" sz="933" noProof="0" dirty="0">
                <a:solidFill>
                  <a:srgbClr val="000000"/>
                </a:solidFill>
                <a:latin typeface="Verdana"/>
                <a:cs typeface="Verdana"/>
              </a:rPr>
              <a:t>Coverage: 56°S to 75°N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9933142-5D56-F2A1-4316-36AB522B1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38" y="5252602"/>
            <a:ext cx="4531816" cy="1023357"/>
          </a:xfrm>
          <a:prstGeom prst="rect">
            <a:avLst/>
          </a:prstGeom>
          <a:solidFill>
            <a:srgbClr val="EBF1DE"/>
          </a:solidFill>
          <a:ln w="9525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Verdana"/>
                <a:cs typeface="Verdana"/>
              </a:rPr>
              <a:t>User segment</a:t>
            </a:r>
          </a:p>
          <a:p>
            <a:pPr eaLnBrk="1" hangingPunct="1"/>
            <a:r>
              <a:rPr lang="en-GB" sz="1100" noProof="0" dirty="0">
                <a:solidFill>
                  <a:srgbClr val="000000"/>
                </a:solidFill>
                <a:latin typeface="Verdana"/>
                <a:cs typeface="Verdana"/>
              </a:rPr>
              <a:t>Chlorophyll fluorescence products for scientists, research centres and environmental services to study variations of actual photosynthesis, vegetation health status, and carbon uptake</a:t>
            </a:r>
          </a:p>
        </p:txBody>
      </p:sp>
      <p:sp>
        <p:nvSpPr>
          <p:cNvPr id="64" name="Left-Right Arrow 63">
            <a:extLst>
              <a:ext uri="{FF2B5EF4-FFF2-40B4-BE49-F238E27FC236}">
                <a16:creationId xmlns:a16="http://schemas.microsoft.com/office/drawing/2014/main" id="{AA888F55-F385-81A2-C620-23E12FC28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5088" y="2262304"/>
            <a:ext cx="841333" cy="250021"/>
          </a:xfrm>
          <a:prstGeom prst="leftRightArrow">
            <a:avLst>
              <a:gd name="adj1" fmla="val 50000"/>
              <a:gd name="adj2" fmla="val 49996"/>
            </a:avLst>
          </a:prstGeom>
          <a:gradFill rotWithShape="1">
            <a:gsLst>
              <a:gs pos="0">
                <a:srgbClr val="770000"/>
              </a:gs>
              <a:gs pos="50000">
                <a:srgbClr val="AD0000"/>
              </a:gs>
              <a:gs pos="100000">
                <a:srgbClr val="CE0000"/>
              </a:gs>
            </a:gsLst>
            <a:lin ang="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 noProof="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A91E1D52-0C56-2CC5-E150-90949C19346D}"/>
              </a:ext>
            </a:extLst>
          </p:cNvPr>
          <p:cNvSpPr/>
          <p:nvPr/>
        </p:nvSpPr>
        <p:spPr>
          <a:xfrm rot="10800000">
            <a:off x="5599629" y="5586462"/>
            <a:ext cx="826791" cy="260479"/>
          </a:xfrm>
          <a:prstGeom prst="rightArrow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</a:gradFill>
          <a:ln w="9525" cap="flat" cmpd="sng" algn="ctr"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 noProof="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pic>
        <p:nvPicPr>
          <p:cNvPr id="68" name="Picture 3">
            <a:extLst>
              <a:ext uri="{FF2B5EF4-FFF2-40B4-BE49-F238E27FC236}">
                <a16:creationId xmlns:a16="http://schemas.microsoft.com/office/drawing/2014/main" id="{81FE95C1-56C3-9C99-F1EF-CBE66326D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306" y="4402585"/>
            <a:ext cx="2771620" cy="117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84CA9AE-3BED-E050-2034-37EC2CE5524B}"/>
              </a:ext>
            </a:extLst>
          </p:cNvPr>
          <p:cNvGrpSpPr/>
          <p:nvPr/>
        </p:nvGrpSpPr>
        <p:grpSpPr>
          <a:xfrm>
            <a:off x="1271967" y="1426361"/>
            <a:ext cx="1803993" cy="2197135"/>
            <a:chOff x="1151467" y="1618387"/>
            <a:chExt cx="1388533" cy="215290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948FEF7-A262-19E4-779E-8F6E484C96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305" y="1662503"/>
              <a:ext cx="1383367" cy="210013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9"/>
                </a:srgbClr>
              </a:outerShdw>
            </a:effectLst>
          </p:spPr>
          <p:txBody>
            <a:bodyPr anchor="ctr"/>
            <a:lstStyle/>
            <a:p>
              <a:pPr algn="ctr"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67" kern="0" noProof="0" dirty="0">
                <a:solidFill>
                  <a:prstClr val="white"/>
                </a:solidFill>
                <a:latin typeface="Calibri"/>
                <a:ea typeface="MS PGothic" pitchFamily="34" charset="-128"/>
              </a:endParaRPr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70561935-04C6-2B69-6AE8-1BD490EDF7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8547" y="1776143"/>
              <a:ext cx="471714" cy="1893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80" name="Text Box 22">
              <a:extLst>
                <a:ext uri="{FF2B5EF4-FFF2-40B4-BE49-F238E27FC236}">
                  <a16:creationId xmlns:a16="http://schemas.microsoft.com/office/drawing/2014/main" id="{2AD61A2A-97F5-7278-A424-E018276293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1467" y="1618387"/>
              <a:ext cx="1388533" cy="301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 defTabSz="609585" eaLnBrk="1" fontAlgn="auto" hangingPunct="1"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en-GB" sz="1400" b="1" kern="0" noProof="0" dirty="0">
                  <a:solidFill>
                    <a:srgbClr val="558ED5"/>
                  </a:solidFill>
                  <a:latin typeface="Verdana"/>
                  <a:cs typeface="Verdana"/>
                </a:rPr>
                <a:t>Launcher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876A760-E1B7-337C-58E1-CC41B3FBAF08}"/>
                </a:ext>
              </a:extLst>
            </p:cNvPr>
            <p:cNvSpPr/>
            <p:nvPr/>
          </p:nvSpPr>
          <p:spPr>
            <a:xfrm>
              <a:off x="1151467" y="3540143"/>
              <a:ext cx="1380066" cy="2311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 fontAlgn="auto">
                <a:spcAft>
                  <a:spcPts val="0"/>
                </a:spcAft>
                <a:defRPr/>
              </a:pPr>
              <a:r>
                <a:rPr lang="en-GB" sz="933" kern="0" noProof="0" dirty="0">
                  <a:solidFill>
                    <a:prstClr val="black"/>
                  </a:solidFill>
                  <a:latin typeface="Verdana"/>
                  <a:ea typeface="ＭＳ Ｐゴシック" charset="0"/>
                  <a:cs typeface="Verdana"/>
                </a:rPr>
                <a:t>Vega-C, VESPA+R</a:t>
              </a: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1439261B-A604-8266-F314-AA3AABE7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726" y="1475546"/>
            <a:ext cx="2278259" cy="2148220"/>
          </a:xfrm>
          <a:prstGeom prst="rect">
            <a:avLst/>
          </a:prstGeom>
          <a:solidFill>
            <a:srgbClr val="FFFFFF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67" kern="0" noProof="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E3C559-E87D-FACE-4F6D-1440EF89DC1A}"/>
              </a:ext>
            </a:extLst>
          </p:cNvPr>
          <p:cNvSpPr/>
          <p:nvPr/>
        </p:nvSpPr>
        <p:spPr>
          <a:xfrm>
            <a:off x="4850275" y="2008939"/>
            <a:ext cx="207145" cy="110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 noProof="0" dirty="0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CDDBA2-AE1D-3FA3-44FB-1248036E596B}"/>
              </a:ext>
            </a:extLst>
          </p:cNvPr>
          <p:cNvSpPr/>
          <p:nvPr/>
        </p:nvSpPr>
        <p:spPr>
          <a:xfrm>
            <a:off x="4591913" y="2387315"/>
            <a:ext cx="165872" cy="68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3200" noProof="0" dirty="0">
              <a:solidFill>
                <a:srgbClr val="FFFFFF"/>
              </a:solidFill>
            </a:endParaRPr>
          </a:p>
        </p:txBody>
      </p:sp>
      <p:sp>
        <p:nvSpPr>
          <p:cNvPr id="74" name="Text Box 22">
            <a:extLst>
              <a:ext uri="{FF2B5EF4-FFF2-40B4-BE49-F238E27FC236}">
                <a16:creationId xmlns:a16="http://schemas.microsoft.com/office/drawing/2014/main" id="{E6DA6FBC-C49F-57D4-C448-F3F1B60D3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560" y="1429469"/>
            <a:ext cx="18284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1400" b="1" kern="0" noProof="0" dirty="0">
                <a:solidFill>
                  <a:srgbClr val="558ED5"/>
                </a:solidFill>
                <a:latin typeface="Verdana"/>
                <a:cs typeface="Verdana"/>
              </a:rPr>
              <a:t>Spacecraft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871FDD8-D059-A9E7-1512-568F20CD4EA4}"/>
              </a:ext>
            </a:extLst>
          </p:cNvPr>
          <p:cNvSpPr/>
          <p:nvPr/>
        </p:nvSpPr>
        <p:spPr>
          <a:xfrm>
            <a:off x="3328759" y="2880302"/>
            <a:ext cx="2125025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 fontAlgn="auto">
              <a:spcAft>
                <a:spcPts val="0"/>
              </a:spcAft>
              <a:defRPr/>
            </a:pPr>
            <a:r>
              <a:rPr lang="en-GB" sz="933" noProof="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Recurring platform</a:t>
            </a:r>
          </a:p>
          <a:p>
            <a:pPr defTabSz="609585" fontAlgn="auto">
              <a:spcAft>
                <a:spcPts val="0"/>
              </a:spcAft>
              <a:defRPr/>
            </a:pPr>
            <a:r>
              <a:rPr lang="en-GB" sz="933" noProof="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Instrument: FLORIS imaging spectrometer </a:t>
            </a:r>
          </a:p>
          <a:p>
            <a:pPr defTabSz="609585" fontAlgn="auto">
              <a:spcAft>
                <a:spcPts val="0"/>
              </a:spcAft>
              <a:defRPr/>
            </a:pPr>
            <a:r>
              <a:rPr lang="en-GB" sz="933" noProof="0" dirty="0">
                <a:solidFill>
                  <a:srgbClr val="000000"/>
                </a:solidFill>
                <a:latin typeface="Verdana"/>
                <a:ea typeface="ＭＳ Ｐゴシック" charset="0"/>
                <a:cs typeface="Verdana"/>
              </a:rPr>
              <a:t>Lifetime: 3,5 (5) years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1FDED773-FD5B-BE2D-9BF0-C3164398C1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226" y="1714544"/>
            <a:ext cx="786732" cy="1683971"/>
          </a:xfrm>
          <a:prstGeom prst="rect">
            <a:avLst/>
          </a:prstGeom>
        </p:spPr>
      </p:pic>
      <p:sp>
        <p:nvSpPr>
          <p:cNvPr id="82" name="Text Box 11">
            <a:extLst>
              <a:ext uri="{FF2B5EF4-FFF2-40B4-BE49-F238E27FC236}">
                <a16:creationId xmlns:a16="http://schemas.microsoft.com/office/drawing/2014/main" id="{43430BED-30AD-0B70-723A-61D6E26EF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4038" y="3041292"/>
            <a:ext cx="1609395" cy="235898"/>
          </a:xfrm>
          <a:prstGeom prst="rect">
            <a:avLst/>
          </a:prstGeom>
          <a:solidFill>
            <a:sysClr val="window" lastClr="FFFFFF">
              <a:alpha val="0"/>
            </a:sys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09585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GB" sz="933" kern="0" noProof="0" dirty="0">
                <a:solidFill>
                  <a:prstClr val="black"/>
                </a:solidFill>
                <a:latin typeface="Verdana"/>
                <a:cs typeface="Verdana"/>
              </a:rPr>
              <a:t>ESOC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E2B0718-F827-6C6A-FB38-BC6C566D99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274" y="3788536"/>
            <a:ext cx="1711724" cy="105474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037296A-965D-63E6-2CAC-EB0A48F86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925"/>
          <a:stretch>
            <a:fillRect/>
          </a:stretch>
        </p:blipFill>
        <p:spPr bwMode="auto">
          <a:xfrm>
            <a:off x="3296896" y="1805115"/>
            <a:ext cx="2134263" cy="10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66C20-0B5F-DCFD-A9B7-F3B015206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5272" y="2474958"/>
            <a:ext cx="761173" cy="9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80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16D7-F959-9582-C734-616097697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31" y="179715"/>
            <a:ext cx="10416788" cy="523220"/>
          </a:xfrm>
        </p:spPr>
        <p:txBody>
          <a:bodyPr/>
          <a:lstStyle/>
          <a:p>
            <a:r>
              <a:rPr lang="en-GB" noProof="0" dirty="0"/>
              <a:t>Satellite Design – Key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51396-B3E7-E13B-475C-42F8E302C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FLEX Satellite:</a:t>
            </a:r>
          </a:p>
          <a:p>
            <a:pPr marL="1067076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Satellite Prime is </a:t>
            </a:r>
            <a:r>
              <a:rPr lang="en-GB" b="1" noProof="0" dirty="0">
                <a:solidFill>
                  <a:srgbClr val="053249"/>
                </a:solidFill>
              </a:rPr>
              <a:t>Thales Alenia Space</a:t>
            </a:r>
            <a:r>
              <a:rPr lang="en-GB" noProof="0" dirty="0">
                <a:solidFill>
                  <a:srgbClr val="053249"/>
                </a:solidFill>
              </a:rPr>
              <a:t> in Cannes, France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Platform based on recurrent platform </a:t>
            </a:r>
            <a:r>
              <a:rPr lang="en-GB" noProof="0" dirty="0" err="1">
                <a:solidFill>
                  <a:srgbClr val="053249"/>
                </a:solidFill>
              </a:rPr>
              <a:t>Myriade</a:t>
            </a:r>
            <a:r>
              <a:rPr lang="en-GB" noProof="0" dirty="0">
                <a:solidFill>
                  <a:srgbClr val="053249"/>
                </a:solidFill>
              </a:rPr>
              <a:t> Evolution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Avionics architecture based on Sentinel-3 design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Launch Mass: ~400kg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Power: 950W SA, 1.9kWh battery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Size deployed (w-h-d): 4.8m , 1.5m , 1.4m </a:t>
            </a:r>
          </a:p>
          <a:p>
            <a:endParaRPr lang="en-GB" noProof="0" dirty="0">
              <a:solidFill>
                <a:srgbClr val="053249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FLORIS Instrument: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Developed by </a:t>
            </a:r>
            <a:r>
              <a:rPr lang="en-GB" b="1" noProof="0" dirty="0">
                <a:solidFill>
                  <a:srgbClr val="053249"/>
                </a:solidFill>
              </a:rPr>
              <a:t>Leonardo </a:t>
            </a:r>
            <a:r>
              <a:rPr lang="en-GB" b="1" noProof="0" dirty="0" err="1">
                <a:solidFill>
                  <a:srgbClr val="053249"/>
                </a:solidFill>
              </a:rPr>
              <a:t>SpA</a:t>
            </a:r>
            <a:r>
              <a:rPr lang="en-GB" noProof="0" dirty="0">
                <a:solidFill>
                  <a:srgbClr val="053249"/>
                </a:solidFill>
              </a:rPr>
              <a:t> in Florence, Italy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2 High Resolution O2A and O2B spectral channels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1 Low Resolution Spectrometer covering 500-780nm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Spatial resolution 300 x 300 meters</a:t>
            </a:r>
          </a:p>
          <a:p>
            <a:pPr marL="1066800" lvl="1" indent="-285750">
              <a:buFontTx/>
              <a:buChar char="-"/>
            </a:pPr>
            <a:r>
              <a:rPr lang="en-GB" noProof="0" dirty="0">
                <a:solidFill>
                  <a:srgbClr val="053249"/>
                </a:solidFill>
              </a:rPr>
              <a:t>Swath width 150 km ; repeat cycle 27 days</a:t>
            </a:r>
          </a:p>
          <a:p>
            <a:pPr marL="285750" indent="-285750">
              <a:buFontTx/>
              <a:buChar char="-"/>
            </a:pPr>
            <a:endParaRPr lang="en-GB" noProof="0" dirty="0">
              <a:solidFill>
                <a:srgbClr val="053249"/>
              </a:solidFill>
            </a:endParaRPr>
          </a:p>
          <a:p>
            <a:endParaRPr lang="en-GB" noProof="0" dirty="0"/>
          </a:p>
          <a:p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203ED2-FA16-664D-0DC9-EA932105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71" y="804944"/>
            <a:ext cx="5461467" cy="316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49B00-A8A4-C837-7994-63BADF349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291" y="3360352"/>
            <a:ext cx="4369756" cy="29856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135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8EA17-EB45-C25B-7117-C216FDE98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02D2-C49D-991E-8430-EC0D173D4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FLORIS Calibration Campaign</a:t>
            </a:r>
            <a:endParaRPr lang="en-GB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C79CC3-176D-B943-1C70-D54278E5C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71" y="1097530"/>
            <a:ext cx="5052115" cy="2493819"/>
          </a:xfrm>
        </p:spPr>
        <p:txBody>
          <a:bodyPr/>
          <a:lstStyle/>
          <a:p>
            <a:pPr marL="400050" lvl="1" indent="-2286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Campaign from March to June 2025, divided into two main sequences / configurations:</a:t>
            </a:r>
          </a:p>
          <a:p>
            <a:pPr marL="715963" lvl="2" indent="-230188">
              <a:lnSpc>
                <a:spcPct val="120000"/>
              </a:lnSpc>
              <a:spcBef>
                <a:spcPts val="1200"/>
              </a:spcBef>
              <a:buClr>
                <a:srgbClr val="75C8AE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CAL#1: Performance plus tests for geometric / spectral / radiometric KDPs determination</a:t>
            </a:r>
          </a:p>
          <a:p>
            <a:pPr marL="715963" lvl="2" indent="-230188">
              <a:lnSpc>
                <a:spcPct val="120000"/>
              </a:lnSpc>
              <a:spcBef>
                <a:spcPts val="1200"/>
              </a:spcBef>
              <a:buClr>
                <a:srgbClr val="75C8AE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CAL#2: Straylight characterization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tx1"/>
              </a:solidFill>
              <a:latin typeface="Arial"/>
              <a:ea typeface="MS PGothic"/>
              <a:cs typeface="Arial"/>
            </a:endParaRPr>
          </a:p>
          <a:p>
            <a:pPr marL="400050" lvl="1" indent="-228600">
              <a:lnSpc>
                <a:spcPct val="100000"/>
              </a:lnSpc>
              <a:buClr>
                <a:srgbClr val="75C8AE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buClr>
                <a:srgbClr val="75C8AE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952500" lvl="1" indent="-1714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A machine in a factory&#10;&#10;AI-generated content may be incorrect.">
            <a:extLst>
              <a:ext uri="{FF2B5EF4-FFF2-40B4-BE49-F238E27FC236}">
                <a16:creationId xmlns:a16="http://schemas.microsoft.com/office/drawing/2014/main" id="{5DB39758-6DF8-205E-870C-9EA266DF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76" r="21791"/>
          <a:stretch>
            <a:fillRect/>
          </a:stretch>
        </p:blipFill>
        <p:spPr>
          <a:xfrm>
            <a:off x="5268686" y="1197894"/>
            <a:ext cx="5257151" cy="456257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BF336A-F1F3-812A-C0EC-095A9437F0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33"/>
          <a:stretch>
            <a:fillRect/>
          </a:stretch>
        </p:blipFill>
        <p:spPr>
          <a:xfrm>
            <a:off x="493314" y="3857612"/>
            <a:ext cx="4406750" cy="2493819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erson on a ladder working on a large white machine&#10;&#10;AI-generated content may be incorrect.">
            <a:extLst>
              <a:ext uri="{FF2B5EF4-FFF2-40B4-BE49-F238E27FC236}">
                <a16:creationId xmlns:a16="http://schemas.microsoft.com/office/drawing/2014/main" id="{8F3EAD70-3B72-30F5-D4F5-9B1B3EBAF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9948" y="3863664"/>
            <a:ext cx="2788819" cy="2487767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79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222E6-E67C-6942-8CD3-F7729508C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3B7C-B080-85D3-95BA-72EF56DB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790" y="220533"/>
            <a:ext cx="10109200" cy="565150"/>
          </a:xfrm>
        </p:spPr>
        <p:txBody>
          <a:bodyPr wrap="square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Satellite Assembled / Test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C509-DE74-4A66-0B9D-F358701CC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901" y="1068258"/>
            <a:ext cx="11118616" cy="565150"/>
          </a:xfrm>
        </p:spPr>
        <p:txBody>
          <a:bodyPr wrap="square" anchor="t">
            <a:no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FLORIS instrument delivered and mounted onto the Satellite Platform, July 2025.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4" name="Content Placeholder 7" descr="A large machine in a room&#10;&#10;AI-generated content may be incorrect.">
            <a:extLst>
              <a:ext uri="{FF2B5EF4-FFF2-40B4-BE49-F238E27FC236}">
                <a16:creationId xmlns:a16="http://schemas.microsoft.com/office/drawing/2014/main" id="{B216B6F4-3090-2E76-2DD6-4A8E9C79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5" r="5354" b="-2"/>
          <a:stretch>
            <a:fillRect/>
          </a:stretch>
        </p:blipFill>
        <p:spPr bwMode="auto">
          <a:xfrm>
            <a:off x="215900" y="1460472"/>
            <a:ext cx="6131710" cy="4888246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group of people in a factory&#10;&#10;AI-generated content may be incorrect.">
            <a:extLst>
              <a:ext uri="{FF2B5EF4-FFF2-40B4-BE49-F238E27FC236}">
                <a16:creationId xmlns:a16="http://schemas.microsoft.com/office/drawing/2014/main" id="{218161C0-1AB8-A066-E186-482CD2677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7" r="10615"/>
          <a:stretch>
            <a:fillRect/>
          </a:stretch>
        </p:blipFill>
        <p:spPr>
          <a:xfrm>
            <a:off x="7722795" y="1718553"/>
            <a:ext cx="4202492" cy="4007247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37E1DC-1F6F-4A59-05DF-F7E0E93FC138}"/>
              </a:ext>
            </a:extLst>
          </p:cNvPr>
          <p:cNvSpPr txBox="1">
            <a:spLocks/>
          </p:cNvSpPr>
          <p:nvPr/>
        </p:nvSpPr>
        <p:spPr bwMode="auto">
          <a:xfrm>
            <a:off x="8031046" y="5725800"/>
            <a:ext cx="3585989" cy="62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302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en-GB" kern="0" dirty="0">
                <a:solidFill>
                  <a:schemeClr val="tx1"/>
                </a:solidFill>
              </a:rPr>
              <a:t>Satellite including Solar Panels during vibration tests, Jan.2026</a:t>
            </a:r>
          </a:p>
          <a:p>
            <a:pPr algn="r"/>
            <a:endParaRPr lang="en-GB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23FC-6BD3-2204-5CE1-8DBB95227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6DD0-75A2-07AB-0475-680662185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599" y="198830"/>
            <a:ext cx="9895541" cy="553998"/>
          </a:xfrm>
        </p:spPr>
        <p:txBody>
          <a:bodyPr/>
          <a:lstStyle/>
          <a:p>
            <a:r>
              <a:rPr lang="en-GB" noProof="0" dirty="0">
                <a:cs typeface="Arial"/>
              </a:rPr>
              <a:t>Launcher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364F9B-4DA7-7BD3-44EC-CFF6AFA237CE}"/>
              </a:ext>
            </a:extLst>
          </p:cNvPr>
          <p:cNvSpPr txBox="1">
            <a:spLocks/>
          </p:cNvSpPr>
          <p:nvPr/>
        </p:nvSpPr>
        <p:spPr>
          <a:xfrm>
            <a:off x="2261868" y="1079120"/>
            <a:ext cx="6317927" cy="5415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8197A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sz="1800" b="0" i="0" u="none" strike="noStrike" cap="none">
                <a:solidFill>
                  <a:srgbClr val="8197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Char char="–"/>
              <a:defRPr sz="154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noProof="0" dirty="0">
                <a:solidFill>
                  <a:schemeClr val="tx1"/>
                </a:solidFill>
              </a:rPr>
              <a:t>FLEX designed to be compatible with </a:t>
            </a:r>
            <a:r>
              <a:rPr lang="en-GB" b="1" noProof="0" dirty="0">
                <a:solidFill>
                  <a:schemeClr val="tx1"/>
                </a:solidFill>
              </a:rPr>
              <a:t>Vega-C launcher</a:t>
            </a:r>
            <a:r>
              <a:rPr lang="en-GB" noProof="0" dirty="0">
                <a:solidFill>
                  <a:schemeClr val="tx1"/>
                </a:solidFill>
              </a:rPr>
              <a:t>. </a:t>
            </a:r>
          </a:p>
          <a:p>
            <a:pPr marL="285750" indent="-28575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noProof="0" dirty="0">
                <a:solidFill>
                  <a:schemeClr val="tx1"/>
                </a:solidFill>
              </a:rPr>
              <a:t>Preliminary Mission Analysis completed in 2025 – </a:t>
            </a:r>
            <a:r>
              <a:rPr lang="en-GB" noProof="0" dirty="0">
                <a:solidFill>
                  <a:srgbClr val="00B050"/>
                </a:solidFill>
              </a:rPr>
              <a:t>confirming S3C + FLEX configuration is feasible</a:t>
            </a:r>
            <a:r>
              <a:rPr lang="en-GB" noProof="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tx1"/>
                </a:solidFill>
              </a:rPr>
              <a:t>Final Mission Analysis started. All launcher stages/elements incl. </a:t>
            </a:r>
            <a:r>
              <a:rPr lang="en-GB" noProof="0" dirty="0">
                <a:solidFill>
                  <a:schemeClr val="tx1"/>
                </a:solidFill>
              </a:rPr>
              <a:t>VEGA Secondary Payload Adapter (VESPA+R) being procured by AVIO.</a:t>
            </a:r>
            <a:endParaRPr lang="en-GB" sz="1200" u="sng" noProof="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r>
              <a:rPr lang="en-GB" noProof="0" dirty="0">
                <a:solidFill>
                  <a:schemeClr val="tx1"/>
                </a:solidFill>
              </a:rPr>
              <a:t>Launch Date is defined by the Sentinel-3C project (main passenger). Current </a:t>
            </a:r>
            <a:r>
              <a:rPr lang="en-GB" b="1" u="sng" noProof="0" dirty="0">
                <a:solidFill>
                  <a:schemeClr val="tx1"/>
                </a:solidFill>
              </a:rPr>
              <a:t>working baseline</a:t>
            </a:r>
            <a:r>
              <a:rPr lang="en-GB" b="1" noProof="0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is a </a:t>
            </a:r>
            <a:r>
              <a:rPr lang="en-GB" b="1" noProof="0" dirty="0">
                <a:solidFill>
                  <a:schemeClr val="tx1"/>
                </a:solidFill>
              </a:rPr>
              <a:t>launch date 1</a:t>
            </a:r>
            <a:r>
              <a:rPr lang="en-GB" b="1" baseline="30000" noProof="0" dirty="0">
                <a:solidFill>
                  <a:schemeClr val="tx1"/>
                </a:solidFill>
              </a:rPr>
              <a:t>st</a:t>
            </a:r>
            <a:r>
              <a:rPr lang="en-GB" b="1" noProof="0" dirty="0">
                <a:solidFill>
                  <a:schemeClr val="tx1"/>
                </a:solidFill>
              </a:rPr>
              <a:t> September 2026</a:t>
            </a:r>
            <a:r>
              <a:rPr lang="en-GB" noProof="0" dirty="0">
                <a:solidFill>
                  <a:schemeClr val="tx1"/>
                </a:solidFill>
              </a:rPr>
              <a:t>.</a:t>
            </a:r>
          </a:p>
          <a:p>
            <a:pPr marL="742950" lvl="1" indent="-285750">
              <a:spcBef>
                <a:spcPts val="100"/>
              </a:spcBef>
              <a:spcAft>
                <a:spcPts val="1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/>
                </a:solidFill>
              </a:rPr>
              <a:t>Launch </a:t>
            </a:r>
            <a:r>
              <a:rPr lang="en-GB" sz="1600" i="1" u="sng" dirty="0">
                <a:solidFill>
                  <a:schemeClr val="tx1"/>
                </a:solidFill>
              </a:rPr>
              <a:t>Period</a:t>
            </a:r>
            <a:r>
              <a:rPr lang="en-GB" sz="1600" i="1" dirty="0">
                <a:solidFill>
                  <a:schemeClr val="tx1"/>
                </a:solidFill>
              </a:rPr>
              <a:t> (3 months) is currently defined Sept. – Nov. 2026.</a:t>
            </a:r>
          </a:p>
          <a:p>
            <a:pPr marL="742950" lvl="1" indent="-285750">
              <a:spcBef>
                <a:spcPts val="100"/>
              </a:spcBef>
              <a:spcAft>
                <a:spcPts val="1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/>
                </a:solidFill>
              </a:rPr>
              <a:t>Launch </a:t>
            </a:r>
            <a:r>
              <a:rPr lang="en-GB" sz="1600" i="1" u="sng" dirty="0">
                <a:solidFill>
                  <a:schemeClr val="tx1"/>
                </a:solidFill>
              </a:rPr>
              <a:t>Slot</a:t>
            </a:r>
            <a:r>
              <a:rPr lang="en-GB" sz="1600" i="1" dirty="0">
                <a:solidFill>
                  <a:schemeClr val="tx1"/>
                </a:solidFill>
              </a:rPr>
              <a:t> (30 days) definition at L-6 month </a:t>
            </a:r>
            <a:r>
              <a:rPr lang="en-GB" sz="1600" i="1" dirty="0">
                <a:solidFill>
                  <a:schemeClr val="tx1"/>
                </a:solidFill>
                <a:sym typeface="Wingdings" pitchFamily="2" charset="2"/>
              </a:rPr>
              <a:t></a:t>
            </a:r>
            <a:r>
              <a:rPr lang="en-GB" sz="1600" i="1" dirty="0">
                <a:solidFill>
                  <a:schemeClr val="tx1"/>
                </a:solidFill>
              </a:rPr>
              <a:t> now / early March</a:t>
            </a:r>
          </a:p>
          <a:p>
            <a:pPr marL="742950" lvl="1" indent="-285750">
              <a:spcBef>
                <a:spcPts val="100"/>
              </a:spcBef>
              <a:spcAft>
                <a:spcPts val="100"/>
              </a:spcAft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en-GB" sz="1600" i="1" dirty="0">
                <a:solidFill>
                  <a:schemeClr val="tx1"/>
                </a:solidFill>
              </a:rPr>
              <a:t>Launch </a:t>
            </a:r>
            <a:r>
              <a:rPr lang="en-GB" sz="1600" i="1" u="sng" dirty="0">
                <a:solidFill>
                  <a:schemeClr val="tx1"/>
                </a:solidFill>
              </a:rPr>
              <a:t>Day</a:t>
            </a:r>
            <a:r>
              <a:rPr lang="en-GB" sz="1600" i="1" dirty="0">
                <a:solidFill>
                  <a:schemeClr val="tx1"/>
                </a:solidFill>
              </a:rPr>
              <a:t> definition at L-3 months </a:t>
            </a:r>
            <a:r>
              <a:rPr lang="en-GB" sz="1600" i="1" dirty="0">
                <a:solidFill>
                  <a:schemeClr val="tx1"/>
                </a:solidFill>
                <a:sym typeface="Wingdings" pitchFamily="2" charset="2"/>
              </a:rPr>
              <a:t> ~early June</a:t>
            </a:r>
            <a:endParaRPr lang="en-GB" sz="1600" i="1" dirty="0">
              <a:solidFill>
                <a:schemeClr val="tx1"/>
              </a:solidFill>
            </a:endParaRPr>
          </a:p>
          <a:p>
            <a:pPr marL="0" indent="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</a:pPr>
            <a:endParaRPr lang="en-GB" sz="1600" i="1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spcBef>
                <a:spcPts val="1560"/>
              </a:spcBef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Ø"/>
            </a:pP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5A8EA-C08A-17F0-3301-14B0A6ACA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664" y="1016169"/>
            <a:ext cx="1841500" cy="544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DF0DBB-E4BB-04D8-072F-85016807F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499" y="1079120"/>
            <a:ext cx="3003149" cy="5338932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137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5B9979CE-F6D6-4CDA-8589-F8B43FE72354}" vid="{6B3D98F0-8F27-4BB1-98E2-0EFA105C517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22279E-2C4C-4C93-8498-455A58D1433E}">
  <ds:schemaRefs>
    <ds:schemaRef ds:uri="http://schemas.openxmlformats.org/package/2006/metadata/core-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microsoft.com/sharepoint/v3/fields"/>
    <ds:schemaRef ds:uri="http://purl.org/dc/elements/1.1/"/>
    <ds:schemaRef ds:uri="ddc99d1b-0883-4f2c-a8e6-6d8ebaa0e5d6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1954</TotalTime>
  <Words>1960</Words>
  <Application>Microsoft Macintosh PowerPoint</Application>
  <PresentationFormat>Custom</PresentationFormat>
  <Paragraphs>266</Paragraphs>
  <Slides>16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MS PGothic</vt:lpstr>
      <vt:lpstr>Aptos</vt:lpstr>
      <vt:lpstr>Arial</vt:lpstr>
      <vt:lpstr>ArialMT</vt:lpstr>
      <vt:lpstr>Calibri</vt:lpstr>
      <vt:lpstr>Times New Roman</vt:lpstr>
      <vt:lpstr>Verdana</vt:lpstr>
      <vt:lpstr>Wingdings</vt:lpstr>
      <vt:lpstr>Wingdings 3</vt:lpstr>
      <vt:lpstr>ESA_Presentation_CLEAR</vt:lpstr>
      <vt:lpstr>PowerPoint Presentation</vt:lpstr>
      <vt:lpstr>FLuorescence EXplorer (FLEX) Mission</vt:lpstr>
      <vt:lpstr>PowerPoint Presentation</vt:lpstr>
      <vt:lpstr>FLEX – Sentinel 3 Tandem Flight</vt:lpstr>
      <vt:lpstr>PowerPoint Presentation</vt:lpstr>
      <vt:lpstr>Satellite Design – Key aspects</vt:lpstr>
      <vt:lpstr>FLORIS Calibration Campaign</vt:lpstr>
      <vt:lpstr>Satellite Assembled / Test Campaign</vt:lpstr>
      <vt:lpstr>Launcher</vt:lpstr>
      <vt:lpstr>FLEX and S3-C injection strategy</vt:lpstr>
      <vt:lpstr>FLEX-S3C Insertion Strategy  </vt:lpstr>
      <vt:lpstr>FLEX Commissioning Phase</vt:lpstr>
      <vt:lpstr>FLEX Commissioning Phase</vt:lpstr>
      <vt:lpstr>Ground Segment</vt:lpstr>
      <vt:lpstr>Milestones and Outlook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Ulla</dc:creator>
  <cp:keywords/>
  <dc:description/>
  <cp:lastModifiedBy>Ralf Bock</cp:lastModifiedBy>
  <cp:revision>2</cp:revision>
  <cp:lastPrinted>2008-08-26T16:26:23Z</cp:lastPrinted>
  <dcterms:created xsi:type="dcterms:W3CDTF">2026-02-06T10:02:23Z</dcterms:created>
  <dcterms:modified xsi:type="dcterms:W3CDTF">2026-03-02T21:53:55Z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