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5"/>
  </p:sldMasterIdLst>
  <p:notesMasterIdLst>
    <p:notesMasterId r:id="rId16"/>
  </p:notesMasterIdLst>
  <p:handoutMasterIdLst>
    <p:handoutMasterId r:id="rId17"/>
  </p:handoutMasterIdLst>
  <p:sldIdLst>
    <p:sldId id="256" r:id="rId6"/>
    <p:sldId id="258" r:id="rId7"/>
    <p:sldId id="259" r:id="rId8"/>
    <p:sldId id="260" r:id="rId9"/>
    <p:sldId id="261" r:id="rId10"/>
    <p:sldId id="262" r:id="rId11"/>
    <p:sldId id="267" r:id="rId12"/>
    <p:sldId id="268" r:id="rId13"/>
    <p:sldId id="265" r:id="rId14"/>
    <p:sldId id="266" r:id="rId15"/>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1FE"/>
    <a:srgbClr val="003249"/>
    <a:srgbClr val="8197A6"/>
    <a:srgbClr val="F1666A"/>
    <a:srgbClr val="D9D9D9"/>
    <a:srgbClr val="053249"/>
    <a:srgbClr val="335E6F"/>
    <a:srgbClr val="006196"/>
    <a:srgbClr val="6DCFF6"/>
    <a:srgbClr val="FFC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8584" autoAdjust="0"/>
  </p:normalViewPr>
  <p:slideViewPr>
    <p:cSldViewPr snapToGrid="0">
      <p:cViewPr varScale="1">
        <p:scale>
          <a:sx n="62" d="100"/>
          <a:sy n="62" d="100"/>
        </p:scale>
        <p:origin x="752" y="64"/>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00"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3/3/2026</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68762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Copernicus HR-VPP</a:t>
            </a:r>
            <a:r>
              <a:rPr lang="en-US" b="0" dirty="0"/>
              <a:t> = High-Resolution Vegetation Phenology and Productivity Service</a:t>
            </a:r>
          </a:p>
          <a:p>
            <a:endParaRPr lang="de-DE" dirty="0"/>
          </a:p>
          <a:p>
            <a:r>
              <a:rPr lang="de-DE" b="1" dirty="0"/>
              <a:t>EUMETSAT LSA SAF</a:t>
            </a:r>
            <a:r>
              <a:rPr lang="de-DE" dirty="0"/>
              <a:t> = Land Surface Analysis - </a:t>
            </a:r>
            <a:r>
              <a:rPr lang="en-US" dirty="0"/>
              <a:t>Satellite Application Facility on Land Surface Analysis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34196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192887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noProof="0" dirty="0"/>
              <a:t>GBOV = </a:t>
            </a:r>
            <a:r>
              <a:rPr lang="en-US" dirty="0"/>
              <a:t>Ground-Based Observations for Validation</a:t>
            </a:r>
            <a:endParaRPr lang="en-US" noProof="0" dirty="0"/>
          </a:p>
          <a:p>
            <a:r>
              <a:rPr lang="en-US" noProof="0" dirty="0"/>
              <a:t>CGLS = </a:t>
            </a:r>
            <a:r>
              <a:rPr lang="en-US" dirty="0"/>
              <a:t>Copernicus Global Land Service</a:t>
            </a:r>
            <a:endParaRPr lang="en-US" noProof="0"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334237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de-DE" dirty="0"/>
              <a:t>LAI = EVI2</a:t>
            </a:r>
          </a:p>
          <a:p>
            <a:r>
              <a:rPr lang="de-DE" dirty="0" err="1"/>
              <a:t>fAPAR</a:t>
            </a:r>
            <a:r>
              <a:rPr lang="de-DE" dirty="0"/>
              <a:t> = WDRVI</a:t>
            </a:r>
          </a:p>
          <a:p>
            <a:r>
              <a:rPr lang="de-DE" dirty="0"/>
              <a:t>LCC = </a:t>
            </a:r>
            <a:r>
              <a:rPr lang="en-US" sz="1603" b="0" i="0" u="none" strike="noStrike" kern="1200" dirty="0">
                <a:solidFill>
                  <a:schemeClr val="tx1"/>
                </a:solidFill>
                <a:effectLst/>
                <a:latin typeface="Calibri" pitchFamily="34" charset="0"/>
                <a:ea typeface="+mn-ea"/>
                <a:cs typeface="+mn-cs"/>
              </a:rPr>
              <a:t>Chlorophyll Index Green (</a:t>
            </a:r>
            <a:r>
              <a:rPr lang="en-US" sz="1603" b="0" i="0" u="none" strike="noStrike" kern="1200" dirty="0" err="1">
                <a:solidFill>
                  <a:schemeClr val="tx1"/>
                </a:solidFill>
                <a:effectLst/>
                <a:latin typeface="Calibri" pitchFamily="34" charset="0"/>
                <a:ea typeface="+mn-ea"/>
                <a:cs typeface="+mn-cs"/>
              </a:rPr>
              <a:t>CIgreen</a:t>
            </a:r>
            <a:r>
              <a:rPr lang="en-US" sz="1603" b="0" i="0" u="none" strike="noStrike" kern="1200" dirty="0">
                <a:solidFill>
                  <a:schemeClr val="tx1"/>
                </a:solidFill>
                <a:effectLst/>
                <a:latin typeface="Calibri" pitchFamily="34" charset="0"/>
                <a:ea typeface="+mn-ea"/>
                <a:cs typeface="+mn-cs"/>
              </a:rPr>
              <a:t>)</a:t>
            </a:r>
            <a:endParaRPr lang="de-DE" dirty="0"/>
          </a:p>
          <a:p>
            <a:r>
              <a:rPr lang="de-DE" dirty="0"/>
              <a:t>LCARC = </a:t>
            </a:r>
            <a:r>
              <a:rPr lang="en-US" sz="1603" b="0" i="0" u="none" strike="noStrike" kern="1200" dirty="0">
                <a:solidFill>
                  <a:schemeClr val="tx1"/>
                </a:solidFill>
                <a:effectLst/>
                <a:latin typeface="Calibri" pitchFamily="34" charset="0"/>
                <a:ea typeface="+mn-ea"/>
                <a:cs typeface="+mn-cs"/>
              </a:rPr>
              <a:t>Structure Intensive Pigment Index 3 (SIPI3)</a:t>
            </a:r>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23214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spcAft>
                <a:spcPts val="300"/>
              </a:spcAft>
            </a:pPr>
            <a:r>
              <a:rPr lang="de-DE" sz="1800" dirty="0"/>
              <a:t>c = </a:t>
            </a:r>
            <a:r>
              <a:rPr lang="en-US" sz="1800" dirty="0"/>
              <a:t>the photon flux efficiency of the electron transport rate ≈ 0.507 </a:t>
            </a:r>
          </a:p>
          <a:p>
            <a:pPr>
              <a:lnSpc>
                <a:spcPct val="95000"/>
              </a:lnSpc>
              <a:spcAft>
                <a:spcPts val="300"/>
              </a:spcAft>
            </a:pPr>
            <a:r>
              <a:rPr lang="nl-NL" sz="1800" dirty="0"/>
              <a:t>(Yin et al., 2006; Yin &amp; Struik, 2012)</a:t>
            </a:r>
            <a:endParaRPr lang="en-US" sz="1800" dirty="0"/>
          </a:p>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967598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323" name="Rectangle 2"/>
          <p:cNvSpPr>
            <a:spLocks noGrp="1" noChangeArrowheads="1"/>
          </p:cNvSpPr>
          <p:nvPr>
            <p:ph type="subTitle" idx="1" hasCustomPrompt="1"/>
          </p:nvPr>
        </p:nvSpPr>
        <p:spPr>
          <a:xfrm>
            <a:off x="118596" y="5770081"/>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18596" y="4888314"/>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65182" y="4756228"/>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 y="6457664"/>
            <a:ext cx="10159937" cy="430721"/>
          </a:xfrm>
          <a:prstGeom prst="rect">
            <a:avLst/>
          </a:prstGeom>
        </p:spPr>
      </p:pic>
      <p:sp>
        <p:nvSpPr>
          <p:cNvPr id="2" name="TextBox 1">
            <a:extLst>
              <a:ext uri="{FF2B5EF4-FFF2-40B4-BE49-F238E27FC236}">
                <a16:creationId xmlns:a16="http://schemas.microsoft.com/office/drawing/2014/main" id="{46E3D2CF-30BA-E421-9405-BF45369EE7EC}"/>
              </a:ext>
            </a:extLst>
          </p:cNvPr>
          <p:cNvSpPr txBox="1"/>
          <p:nvPr userDrawn="1"/>
        </p:nvSpPr>
        <p:spPr>
          <a:xfrm>
            <a:off x="118596" y="90915"/>
            <a:ext cx="9859618"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b="1" dirty="0">
                <a:solidFill>
                  <a:schemeClr val="bg1"/>
                </a:solidFill>
              </a:rPr>
              <a:t>FLEX-Fluorescence 2026 Workshop</a:t>
            </a:r>
            <a:br>
              <a:rPr lang="en-GB" sz="2800" b="1" dirty="0">
                <a:solidFill>
                  <a:schemeClr val="bg1"/>
                </a:solidFill>
              </a:rPr>
            </a:br>
            <a:r>
              <a:rPr lang="en-GB" sz="1600" b="0" dirty="0">
                <a:solidFill>
                  <a:schemeClr val="bg1"/>
                </a:solidFill>
              </a:rPr>
              <a:t>03 – 06 March |</a:t>
            </a:r>
            <a:r>
              <a:rPr lang="en-GB" sz="1600" b="1" dirty="0">
                <a:solidFill>
                  <a:schemeClr val="bg1"/>
                </a:solidFill>
              </a:rPr>
              <a:t> </a:t>
            </a:r>
            <a:r>
              <a:rPr lang="en-GB" sz="1600" dirty="0">
                <a:solidFill>
                  <a:schemeClr val="bg1"/>
                </a:solidFill>
              </a:rPr>
              <a:t>Bonn University, Germany </a:t>
            </a:r>
            <a:endParaRPr lang="en-GB" sz="1600" b="1" dirty="0">
              <a:solidFill>
                <a:schemeClr val="bg1"/>
              </a:solidFill>
            </a:endParaRPr>
          </a:p>
          <a:p>
            <a:pPr algn="l"/>
            <a:endParaRPr lang="en-GB" dirty="0">
              <a:solidFill>
                <a:srgbClr val="8197A6"/>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13994339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p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192635" y="1096443"/>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16000" y="6473118"/>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page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1107477"/>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104735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EFB85-EE02-1252-6A2C-2B652C75BD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225338" cy="1008464"/>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244501"/>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190800" y="1158441"/>
            <a:ext cx="11813134" cy="52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37" name="Picture 36">
            <a:extLst>
              <a:ext uri="{FF2B5EF4-FFF2-40B4-BE49-F238E27FC236}">
                <a16:creationId xmlns:a16="http://schemas.microsoft.com/office/drawing/2014/main" id="{EBB965BA-5FAA-5543-9444-B14F3D19DD2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 y="6457517"/>
            <a:ext cx="10159937" cy="430721"/>
          </a:xfrm>
          <a:prstGeom prst="rect">
            <a:avLst/>
          </a:prstGeom>
        </p:spPr>
      </p:pic>
      <p:pic>
        <p:nvPicPr>
          <p:cNvPr id="4" name="Picture 3">
            <a:extLst>
              <a:ext uri="{FF2B5EF4-FFF2-40B4-BE49-F238E27FC236}">
                <a16:creationId xmlns:a16="http://schemas.microsoft.com/office/drawing/2014/main" id="{F872C8FC-508D-77DF-8E51-E51B9A06C06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5" name="Straight Connector 4">
            <a:extLst>
              <a:ext uri="{FF2B5EF4-FFF2-40B4-BE49-F238E27FC236}">
                <a16:creationId xmlns:a16="http://schemas.microsoft.com/office/drawing/2014/main" id="{BC7281EA-2EF0-22CB-7949-83049C88CD6A}"/>
              </a:ext>
            </a:extLst>
          </p:cNvPr>
          <p:cNvCxnSpPr>
            <a:cxnSpLocks/>
          </p:cNvCxnSpPr>
          <p:nvPr userDrawn="1"/>
        </p:nvCxnSpPr>
        <p:spPr>
          <a:xfrm>
            <a:off x="216000" y="6473118"/>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3" r:id="rId3"/>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Christiaanvandertol/FLE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16.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76123" y="3429000"/>
            <a:ext cx="11913401" cy="11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US" sz="3600" b="1" dirty="0">
                <a:solidFill>
                  <a:schemeClr val="bg1"/>
                </a:solidFill>
                <a:latin typeface="Arial" panose="020B0604020202020204" pitchFamily="34" charset="0"/>
                <a:ea typeface="+mj-ea"/>
                <a:cs typeface="Arial" panose="020B0604020202020204" pitchFamily="34" charset="0"/>
              </a:rPr>
              <a:t>Validation of FLEX Level-2 Biophysical Products Approaches and Current Status</a:t>
            </a:r>
            <a:endParaRPr lang="en-GB" sz="3600" b="1" dirty="0">
              <a:solidFill>
                <a:schemeClr val="bg1"/>
              </a:solidFill>
              <a:latin typeface="Arial" panose="020B0604020202020204" pitchFamily="34" charset="0"/>
              <a:ea typeface="+mj-ea"/>
              <a:cs typeface="Arial" panose="020B0604020202020204" pitchFamily="34" charset="0"/>
            </a:endParaRP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4D2F291-695A-7D51-A580-6D4FC25EC107}"/>
              </a:ext>
            </a:extLst>
          </p:cNvPr>
          <p:cNvSpPr txBox="1"/>
          <p:nvPr/>
        </p:nvSpPr>
        <p:spPr>
          <a:xfrm>
            <a:off x="76123" y="4776000"/>
            <a:ext cx="9949025" cy="1032270"/>
          </a:xfrm>
          <a:prstGeom prst="rect">
            <a:avLst/>
          </a:prstGeom>
          <a:noFill/>
        </p:spPr>
        <p:txBody>
          <a:bodyPr wrap="square">
            <a:spAutoFit/>
          </a:bodyPr>
          <a:lstStyle/>
          <a:p>
            <a:pPr algn="just">
              <a:lnSpc>
                <a:spcPct val="115000"/>
              </a:lnSpc>
              <a:spcAft>
                <a:spcPts val="800"/>
              </a:spcAft>
              <a:buNone/>
            </a:pPr>
            <a:r>
              <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B. Siegmann, C. van der Tol, E. Prikaziuk, J. Bendig, D. Herrera, H. Jiang, D. Pla Guerrero, U. Rascher, T. Julitta, G. Tagliabue, M. Rossini, P. De Vis, M. Celesti, D. Schüttemeyer, M. Tudoroiu,</a:t>
            </a:r>
            <a:br>
              <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A. Mahmoodi, R. Colombo</a:t>
            </a:r>
            <a:endParaRPr lang="en-US" sz="20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C222ED0B-7B3B-5ACF-2C65-BD7DE1F749F6}"/>
              </a:ext>
            </a:extLst>
          </p:cNvPr>
          <p:cNvGrpSpPr/>
          <p:nvPr/>
        </p:nvGrpSpPr>
        <p:grpSpPr>
          <a:xfrm>
            <a:off x="7722523" y="5691457"/>
            <a:ext cx="4258688" cy="665018"/>
            <a:chOff x="7730836" y="5744095"/>
            <a:chExt cx="4258688" cy="665018"/>
          </a:xfrm>
        </p:grpSpPr>
        <p:sp>
          <p:nvSpPr>
            <p:cNvPr id="11" name="Rectangle 10">
              <a:extLst>
                <a:ext uri="{FF2B5EF4-FFF2-40B4-BE49-F238E27FC236}">
                  <a16:creationId xmlns:a16="http://schemas.microsoft.com/office/drawing/2014/main" id="{2F7DB25F-6A6B-D3D7-A3BF-4F52885CDD87}"/>
                </a:ext>
              </a:extLst>
            </p:cNvPr>
            <p:cNvSpPr/>
            <p:nvPr/>
          </p:nvSpPr>
          <p:spPr>
            <a:xfrm>
              <a:off x="7730836" y="5744095"/>
              <a:ext cx="4258688" cy="6650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7">
              <a:extLst>
                <a:ext uri="{FF2B5EF4-FFF2-40B4-BE49-F238E27FC236}">
                  <a16:creationId xmlns:a16="http://schemas.microsoft.com/office/drawing/2014/main" id="{F1038229-FBB0-7340-FFC1-1DBD54EE9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9965" y="5844821"/>
              <a:ext cx="1807138" cy="520881"/>
            </a:xfrm>
            <a:prstGeom prst="rect">
              <a:avLst/>
            </a:prstGeom>
          </p:spPr>
        </p:pic>
        <p:pic>
          <p:nvPicPr>
            <p:cNvPr id="10" name="Picture 9" descr="A close up of a sign&#10;&#10;Description automatically generated">
              <a:extLst>
                <a:ext uri="{FF2B5EF4-FFF2-40B4-BE49-F238E27FC236}">
                  <a16:creationId xmlns:a16="http://schemas.microsoft.com/office/drawing/2014/main" id="{D2F3CE37-575F-2F79-4991-AC7FA9789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944" y="5799499"/>
              <a:ext cx="1974235" cy="56620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A9CACB-60A1-8C20-12BE-84EA66FA7895}"/>
              </a:ext>
            </a:extLst>
          </p:cNvPr>
          <p:cNvSpPr txBox="1"/>
          <p:nvPr/>
        </p:nvSpPr>
        <p:spPr>
          <a:xfrm>
            <a:off x="3698386" y="2777035"/>
            <a:ext cx="5258171" cy="584775"/>
          </a:xfrm>
          <a:prstGeom prst="rect">
            <a:avLst/>
          </a:prstGeom>
          <a:noFill/>
        </p:spPr>
        <p:txBody>
          <a:bodyPr wrap="none" rtlCol="0">
            <a:spAutoFit/>
          </a:bodyPr>
          <a:lstStyle/>
          <a:p>
            <a:pPr algn="l"/>
            <a:r>
              <a:rPr lang="en-US" sz="3200" b="1"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Thanks for your attention!</a:t>
            </a:r>
          </a:p>
        </p:txBody>
      </p:sp>
      <p:sp>
        <p:nvSpPr>
          <p:cNvPr id="5" name="TextBox 4">
            <a:extLst>
              <a:ext uri="{FF2B5EF4-FFF2-40B4-BE49-F238E27FC236}">
                <a16:creationId xmlns:a16="http://schemas.microsoft.com/office/drawing/2014/main" id="{DA7DFE80-22DF-CA11-5FF7-7E19075F23F4}"/>
              </a:ext>
            </a:extLst>
          </p:cNvPr>
          <p:cNvSpPr txBox="1"/>
          <p:nvPr/>
        </p:nvSpPr>
        <p:spPr>
          <a:xfrm>
            <a:off x="174705" y="5285511"/>
            <a:ext cx="4242765" cy="1069524"/>
          </a:xfrm>
          <a:prstGeom prst="rect">
            <a:avLst/>
          </a:prstGeom>
          <a:noFill/>
        </p:spPr>
        <p:txBody>
          <a:bodyPr wrap="none" rtlCol="0">
            <a:spAutoFit/>
          </a:bodyPr>
          <a:lstStyle/>
          <a:p>
            <a:pPr>
              <a:spcAft>
                <a:spcPts val="300"/>
              </a:spcAft>
            </a:pPr>
            <a:r>
              <a:rPr lang="de-DE" sz="1400" u="sng" dirty="0">
                <a:solidFill>
                  <a:schemeClr val="accent6">
                    <a:lumMod val="10000"/>
                  </a:schemeClr>
                </a:solidFill>
                <a:latin typeface="Arial" panose="020B0604020202020204" pitchFamily="34" charset="0"/>
                <a:ea typeface="MS PGothic" pitchFamily="34" charset="-128"/>
                <a:cs typeface="Arial" panose="020B0604020202020204" pitchFamily="34" charset="0"/>
              </a:rPr>
              <a:t>Contact:</a:t>
            </a:r>
          </a:p>
          <a:p>
            <a:pPr marL="285750" indent="-285750">
              <a:spcAft>
                <a:spcPts val="300"/>
              </a:spcAft>
              <a:buFont typeface="Arial" panose="020B0604020202020204" pitchFamily="34" charset="0"/>
              <a:buChar char="•"/>
            </a:pPr>
            <a:r>
              <a:rPr lang="de-DE" sz="1400" dirty="0">
                <a:solidFill>
                  <a:schemeClr val="accent6">
                    <a:lumMod val="10000"/>
                  </a:schemeClr>
                </a:solidFill>
                <a:latin typeface="Arial" panose="020B0604020202020204" pitchFamily="34" charset="0"/>
                <a:ea typeface="MS PGothic" pitchFamily="34" charset="-128"/>
                <a:cs typeface="Arial" panose="020B0604020202020204" pitchFamily="34" charset="0"/>
              </a:rPr>
              <a:t>Bastian Siegmann (b.siegmann@fz-juelich.de) </a:t>
            </a:r>
            <a:endParaRPr lang="en-US" sz="140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a:p>
            <a:pPr marL="285750" indent="-285750">
              <a:spcAft>
                <a:spcPts val="300"/>
              </a:spcAft>
              <a:buFont typeface="Arial" panose="020B0604020202020204" pitchFamily="34" charset="0"/>
              <a:buChar char="•"/>
            </a:pPr>
            <a:r>
              <a:rPr lang="de-DE" sz="1400" dirty="0">
                <a:solidFill>
                  <a:schemeClr val="accent6">
                    <a:lumMod val="10000"/>
                  </a:schemeClr>
                </a:solidFill>
                <a:latin typeface="Arial" panose="020B0604020202020204" pitchFamily="34" charset="0"/>
                <a:ea typeface="MS PGothic" pitchFamily="34" charset="-128"/>
                <a:cs typeface="Arial" panose="020B0604020202020204" pitchFamily="34" charset="0"/>
              </a:rPr>
              <a:t>Christiaan van der Tol (c.vandertol@utwente.nl)</a:t>
            </a:r>
          </a:p>
          <a:p>
            <a:pPr marL="285750" indent="-285750">
              <a:spcAft>
                <a:spcPts val="300"/>
              </a:spcAft>
              <a:buFont typeface="Arial" panose="020B0604020202020204" pitchFamily="34" charset="0"/>
              <a:buChar char="•"/>
            </a:pPr>
            <a:r>
              <a:rPr lang="de-DE" sz="1400" dirty="0">
                <a:solidFill>
                  <a:schemeClr val="accent6">
                    <a:lumMod val="10000"/>
                  </a:schemeClr>
                </a:solidFill>
                <a:latin typeface="Arial" panose="020B0604020202020204" pitchFamily="34" charset="0"/>
                <a:ea typeface="MS PGothic" pitchFamily="34" charset="-128"/>
                <a:cs typeface="Arial" panose="020B0604020202020204" pitchFamily="34" charset="0"/>
              </a:rPr>
              <a:t>Egor Prikaziuk (e.prikaziuk@utwente.nl)</a:t>
            </a:r>
          </a:p>
        </p:txBody>
      </p:sp>
      <p:pic>
        <p:nvPicPr>
          <p:cNvPr id="2" name="Grafik 7">
            <a:extLst>
              <a:ext uri="{FF2B5EF4-FFF2-40B4-BE49-F238E27FC236}">
                <a16:creationId xmlns:a16="http://schemas.microsoft.com/office/drawing/2014/main" id="{16CDD3A9-09DD-5BBC-A86E-F9801D083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8332" y="5958682"/>
            <a:ext cx="1382004" cy="398342"/>
          </a:xfrm>
          <a:prstGeom prst="rect">
            <a:avLst/>
          </a:prstGeom>
        </p:spPr>
      </p:pic>
      <p:pic>
        <p:nvPicPr>
          <p:cNvPr id="3" name="Picture 2" descr="A close up of a sign&#10;&#10;Description automatically generated">
            <a:extLst>
              <a:ext uri="{FF2B5EF4-FFF2-40B4-BE49-F238E27FC236}">
                <a16:creationId xmlns:a16="http://schemas.microsoft.com/office/drawing/2014/main" id="{9B486074-11C0-56D7-5830-DC4D97FAE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7284" y="5958682"/>
            <a:ext cx="1382004" cy="396353"/>
          </a:xfrm>
          <a:prstGeom prst="rect">
            <a:avLst/>
          </a:prstGeom>
        </p:spPr>
      </p:pic>
    </p:spTree>
    <p:extLst>
      <p:ext uri="{BB962C8B-B14F-4D97-AF65-F5344CB8AC3E}">
        <p14:creationId xmlns:p14="http://schemas.microsoft.com/office/powerpoint/2010/main" val="187370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FB21-1ECE-713C-DBF0-785454CCD24A}"/>
              </a:ext>
            </a:extLst>
          </p:cNvPr>
          <p:cNvSpPr>
            <a:spLocks noGrp="1"/>
          </p:cNvSpPr>
          <p:nvPr>
            <p:ph type="title"/>
          </p:nvPr>
        </p:nvSpPr>
        <p:spPr/>
        <p:txBody>
          <a:bodyPr/>
          <a:lstStyle/>
          <a:p>
            <a:r>
              <a:rPr lang="en-US" dirty="0"/>
              <a:t>L2 Biophysical and Photosynthesis-related Products</a:t>
            </a:r>
          </a:p>
        </p:txBody>
      </p:sp>
      <p:graphicFrame>
        <p:nvGraphicFramePr>
          <p:cNvPr id="4" name="Tabelle 6">
            <a:extLst>
              <a:ext uri="{FF2B5EF4-FFF2-40B4-BE49-F238E27FC236}">
                <a16:creationId xmlns:a16="http://schemas.microsoft.com/office/drawing/2014/main" id="{F55D1D71-69D2-6DAD-0002-0C098BF67D43}"/>
              </a:ext>
            </a:extLst>
          </p:cNvPr>
          <p:cNvGraphicFramePr>
            <a:graphicFrameLocks noGrp="1"/>
          </p:cNvGraphicFramePr>
          <p:nvPr>
            <p:extLst>
              <p:ext uri="{D42A27DB-BD31-4B8C-83A1-F6EECF244321}">
                <p14:modId xmlns:p14="http://schemas.microsoft.com/office/powerpoint/2010/main" val="1209320542"/>
              </p:ext>
            </p:extLst>
          </p:nvPr>
        </p:nvGraphicFramePr>
        <p:xfrm>
          <a:off x="420880" y="1686776"/>
          <a:ext cx="11383578" cy="3017520"/>
        </p:xfrm>
        <a:graphic>
          <a:graphicData uri="http://schemas.openxmlformats.org/drawingml/2006/table">
            <a:tbl>
              <a:tblPr firstRow="1" bandRow="1">
                <a:tableStyleId>{912C8C85-51F0-491E-9774-3900AFEF0FD7}</a:tableStyleId>
              </a:tblPr>
              <a:tblGrid>
                <a:gridCol w="4641571">
                  <a:extLst>
                    <a:ext uri="{9D8B030D-6E8A-4147-A177-3AD203B41FA5}">
                      <a16:colId xmlns:a16="http://schemas.microsoft.com/office/drawing/2014/main" val="20000"/>
                    </a:ext>
                  </a:extLst>
                </a:gridCol>
                <a:gridCol w="6742007">
                  <a:extLst>
                    <a:ext uri="{9D8B030D-6E8A-4147-A177-3AD203B41FA5}">
                      <a16:colId xmlns:a16="http://schemas.microsoft.com/office/drawing/2014/main" val="20001"/>
                    </a:ext>
                  </a:extLst>
                </a:gridCol>
              </a:tblGrid>
              <a:tr h="0">
                <a:tc>
                  <a:txBody>
                    <a:bodyPr/>
                    <a:lstStyle/>
                    <a:p>
                      <a:pPr lvl="1"/>
                      <a:r>
                        <a:rPr lang="en-US" sz="1800" b="1" u="none" strike="noStrike" kern="1200" baseline="0" dirty="0">
                          <a:solidFill>
                            <a:schemeClr val="accent6">
                              <a:lumMod val="10000"/>
                            </a:schemeClr>
                          </a:solidFill>
                        </a:rPr>
                        <a:t>Traditional biophysical variables</a:t>
                      </a:r>
                      <a:endParaRPr lang="en-US" sz="1800" dirty="0">
                        <a:solidFill>
                          <a:schemeClr val="accent6">
                            <a:lumMod val="10000"/>
                          </a:schemeClr>
                        </a:solidFill>
                      </a:endParaRPr>
                    </a:p>
                  </a:txBody>
                  <a:tcPr anchor="ctr"/>
                </a:tc>
                <a:tc>
                  <a:txBody>
                    <a:bodyPr/>
                    <a:lstStyle/>
                    <a:p>
                      <a:pPr lvl="1" algn="l"/>
                      <a:r>
                        <a:rPr lang="en-US" sz="1800" b="1" u="none" strike="noStrike" kern="1200" baseline="0" dirty="0">
                          <a:solidFill>
                            <a:schemeClr val="accent6">
                              <a:lumMod val="10000"/>
                            </a:schemeClr>
                          </a:solidFill>
                        </a:rPr>
                        <a:t>Novel photosynthesis-related variables</a:t>
                      </a:r>
                      <a:endParaRPr lang="en-US" sz="1800" dirty="0">
                        <a:solidFill>
                          <a:schemeClr val="accent6">
                            <a:lumMod val="10000"/>
                          </a:schemeClr>
                        </a:solidFill>
                      </a:endParaRPr>
                    </a:p>
                  </a:txBody>
                  <a:tcPr anchor="ctr"/>
                </a:tc>
                <a:extLst>
                  <a:ext uri="{0D108BD9-81ED-4DB2-BD59-A6C34878D82A}">
                    <a16:rowId xmlns:a16="http://schemas.microsoft.com/office/drawing/2014/main" val="10000"/>
                  </a:ext>
                </a:extLst>
              </a:tr>
              <a:tr h="1827737">
                <a:tc>
                  <a:txBody>
                    <a:bodyPr/>
                    <a:lstStyle/>
                    <a:p>
                      <a:pPr marL="726765" lvl="1" indent="-285750">
                        <a:spcAft>
                          <a:spcPts val="1800"/>
                        </a:spcAft>
                        <a:buFont typeface="Arial" panose="020B0604020202020204" pitchFamily="34" charset="0"/>
                        <a:buChar char="•"/>
                      </a:pPr>
                      <a:r>
                        <a:rPr lang="en-US" sz="1800" i="1" u="none" strike="noStrike" kern="1200" baseline="0" dirty="0">
                          <a:solidFill>
                            <a:schemeClr val="accent6">
                              <a:lumMod val="10000"/>
                            </a:schemeClr>
                          </a:solidFill>
                        </a:rPr>
                        <a:t>Leaf area index (LAI)</a:t>
                      </a:r>
                    </a:p>
                    <a:p>
                      <a:pPr marL="726765" marR="0" lvl="1"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800" i="1" u="none" strike="noStrike" kern="1200" baseline="0" dirty="0">
                          <a:solidFill>
                            <a:schemeClr val="accent6">
                              <a:lumMod val="10000"/>
                            </a:schemeClr>
                          </a:solidFill>
                        </a:rPr>
                        <a:t>Fraction of absorbed photosynthetically active radiation (fAPAR)</a:t>
                      </a:r>
                      <a:endParaRPr lang="en-US" sz="1800" i="1" dirty="0">
                        <a:solidFill>
                          <a:schemeClr val="accent6">
                            <a:lumMod val="10000"/>
                          </a:schemeClr>
                        </a:solidFill>
                      </a:endParaRPr>
                    </a:p>
                    <a:p>
                      <a:pPr marL="726765" lvl="1" indent="-285750">
                        <a:spcAft>
                          <a:spcPts val="1800"/>
                        </a:spcAft>
                        <a:buFont typeface="Arial" panose="020B0604020202020204" pitchFamily="34" charset="0"/>
                        <a:buChar char="•"/>
                      </a:pPr>
                      <a:r>
                        <a:rPr lang="en-US" sz="1800" i="1" u="none" strike="noStrike" kern="1200" baseline="0" dirty="0">
                          <a:solidFill>
                            <a:schemeClr val="accent6">
                              <a:lumMod val="10000"/>
                            </a:schemeClr>
                          </a:solidFill>
                        </a:rPr>
                        <a:t>Leaf chlorophyll content (LCC)</a:t>
                      </a:r>
                    </a:p>
                    <a:p>
                      <a:pPr marL="726765" lvl="1" indent="-285750">
                        <a:spcAft>
                          <a:spcPts val="1800"/>
                        </a:spcAft>
                        <a:buFont typeface="Arial" panose="020B0604020202020204" pitchFamily="34" charset="0"/>
                        <a:buChar char="•"/>
                      </a:pPr>
                      <a:r>
                        <a:rPr lang="en-US" sz="1800" i="1" u="none" strike="noStrike" kern="1200" baseline="0" dirty="0">
                          <a:solidFill>
                            <a:schemeClr val="accent6">
                              <a:lumMod val="10000"/>
                            </a:schemeClr>
                          </a:solidFill>
                        </a:rPr>
                        <a:t>Leaf carotenoid content (LCARC)</a:t>
                      </a:r>
                    </a:p>
                  </a:txBody>
                  <a:tcPr/>
                </a:tc>
                <a:tc>
                  <a:txBody>
                    <a:bodyPr/>
                    <a:lstStyle/>
                    <a:p>
                      <a:pPr marL="726765" lvl="1" indent="-285750" algn="l" rtl="0" eaLnBrk="1" latinLnBrk="0" hangingPunct="1">
                        <a:spcAft>
                          <a:spcPts val="1800"/>
                        </a:spcAft>
                        <a:buFont typeface="Arial" panose="020B0604020202020204" pitchFamily="34" charset="0"/>
                        <a:buChar char="•"/>
                      </a:pPr>
                      <a:r>
                        <a:rPr lang="en-US" sz="1800" i="1" u="none" strike="noStrike" kern="1200" baseline="0" dirty="0">
                          <a:solidFill>
                            <a:schemeClr val="accent6">
                              <a:lumMod val="10000"/>
                            </a:schemeClr>
                          </a:solidFill>
                          <a:latin typeface="+mn-lt"/>
                          <a:ea typeface="+mn-ea"/>
                          <a:cs typeface="+mn-cs"/>
                        </a:rPr>
                        <a:t>Absorbed photosynthetically active radiation by chlorophyll (APAR</a:t>
                      </a:r>
                      <a:r>
                        <a:rPr lang="en-US" sz="1800" i="1" u="none" strike="noStrike" kern="1200" baseline="-25000" dirty="0">
                          <a:solidFill>
                            <a:schemeClr val="accent6">
                              <a:lumMod val="10000"/>
                            </a:schemeClr>
                          </a:solidFill>
                          <a:latin typeface="+mn-lt"/>
                          <a:ea typeface="+mn-ea"/>
                          <a:cs typeface="+mn-cs"/>
                        </a:rPr>
                        <a:t>chl</a:t>
                      </a:r>
                      <a:r>
                        <a:rPr lang="en-US" sz="1800" i="1" u="none" strike="noStrike" kern="1200" baseline="0" dirty="0">
                          <a:solidFill>
                            <a:schemeClr val="accent6">
                              <a:lumMod val="10000"/>
                            </a:schemeClr>
                          </a:solidFill>
                          <a:latin typeface="+mn-lt"/>
                          <a:ea typeface="+mn-ea"/>
                          <a:cs typeface="+mn-cs"/>
                        </a:rPr>
                        <a:t>)</a:t>
                      </a:r>
                    </a:p>
                    <a:p>
                      <a:pPr marL="726765" lvl="1" indent="-285750" algn="l" rtl="0" eaLnBrk="1" latinLnBrk="0" hangingPunct="1">
                        <a:spcAft>
                          <a:spcPts val="1800"/>
                        </a:spcAft>
                        <a:buFont typeface="Arial" panose="020B0604020202020204" pitchFamily="34" charset="0"/>
                        <a:buChar char="•"/>
                      </a:pPr>
                      <a:r>
                        <a:rPr lang="en-US" sz="1800" i="1" u="none" strike="noStrike" kern="1200" baseline="0" dirty="0">
                          <a:solidFill>
                            <a:schemeClr val="accent6">
                              <a:lumMod val="10000"/>
                            </a:schemeClr>
                          </a:solidFill>
                          <a:latin typeface="+mn-lt"/>
                          <a:ea typeface="+mn-ea"/>
                          <a:cs typeface="+mn-cs"/>
                        </a:rPr>
                        <a:t>Fluorescence quantum efficiency (FQE)</a:t>
                      </a:r>
                    </a:p>
                    <a:p>
                      <a:pPr marL="726765" lvl="1" indent="-285750" algn="l" rtl="0" eaLnBrk="1" latinLnBrk="0" hangingPunct="1">
                        <a:spcAft>
                          <a:spcPts val="1800"/>
                        </a:spcAft>
                        <a:buFont typeface="Arial" panose="020B0604020202020204" pitchFamily="34" charset="0"/>
                        <a:buChar char="•"/>
                      </a:pPr>
                      <a:r>
                        <a:rPr lang="en-US" sz="1800" i="1" u="none" strike="noStrike" kern="1200" baseline="0" dirty="0">
                          <a:solidFill>
                            <a:schemeClr val="accent6">
                              <a:lumMod val="10000"/>
                            </a:schemeClr>
                          </a:solidFill>
                          <a:latin typeface="+mn-lt"/>
                          <a:ea typeface="+mn-ea"/>
                          <a:cs typeface="+mn-cs"/>
                        </a:rPr>
                        <a:t>Electron transport rate (ETR)</a:t>
                      </a:r>
                    </a:p>
                    <a:p>
                      <a:pPr marL="726765" lvl="1" indent="-285750" algn="l" rtl="0" eaLnBrk="1" latinLnBrk="0" hangingPunct="1">
                        <a:spcAft>
                          <a:spcPts val="1800"/>
                        </a:spcAft>
                        <a:buFont typeface="Arial" panose="020B0604020202020204" pitchFamily="34" charset="0"/>
                        <a:buChar char="•"/>
                      </a:pPr>
                      <a:r>
                        <a:rPr lang="en-US" sz="1800" i="1" u="none" strike="noStrike" kern="1200" baseline="0" dirty="0">
                          <a:solidFill>
                            <a:schemeClr val="accent6">
                              <a:lumMod val="10000"/>
                            </a:schemeClr>
                          </a:solidFill>
                          <a:latin typeface="+mn-lt"/>
                          <a:ea typeface="+mn-ea"/>
                          <a:cs typeface="+mn-cs"/>
                        </a:rPr>
                        <a:t>Reversible energy dissipation (RED)</a:t>
                      </a:r>
                    </a:p>
                    <a:p>
                      <a:pPr marL="726765" lvl="1" indent="-285750" algn="l" rtl="0" eaLnBrk="1" latinLnBrk="0" hangingPunct="1">
                        <a:spcAft>
                          <a:spcPts val="1800"/>
                        </a:spcAft>
                        <a:buFont typeface="Arial" panose="020B0604020202020204" pitchFamily="34" charset="0"/>
                        <a:buChar char="•"/>
                      </a:pPr>
                      <a:r>
                        <a:rPr lang="en-US" sz="1800" i="1" u="none" strike="noStrike" kern="1200" baseline="0" dirty="0">
                          <a:solidFill>
                            <a:schemeClr val="accent6">
                              <a:lumMod val="10000"/>
                            </a:schemeClr>
                          </a:solidFill>
                          <a:latin typeface="+mn-lt"/>
                          <a:ea typeface="+mn-ea"/>
                          <a:cs typeface="+mn-cs"/>
                        </a:rPr>
                        <a:t>Fluorescence escape probability in sensor direction (f</a:t>
                      </a:r>
                      <a:r>
                        <a:rPr lang="en-US" sz="1800" i="1" u="none" strike="noStrike" kern="1200" baseline="-25000" dirty="0">
                          <a:solidFill>
                            <a:schemeClr val="accent6">
                              <a:lumMod val="10000"/>
                            </a:schemeClr>
                          </a:solidFill>
                          <a:latin typeface="+mn-lt"/>
                          <a:ea typeface="+mn-ea"/>
                          <a:cs typeface="+mn-cs"/>
                        </a:rPr>
                        <a:t>esc</a:t>
                      </a:r>
                      <a:r>
                        <a:rPr lang="en-US" sz="1800" i="1" u="none" strike="noStrike" kern="1200" baseline="0" dirty="0">
                          <a:solidFill>
                            <a:schemeClr val="accent6">
                              <a:lumMod val="10000"/>
                            </a:schemeClr>
                          </a:solidFill>
                          <a:latin typeface="+mn-lt"/>
                          <a:ea typeface="+mn-ea"/>
                          <a:cs typeface="+mn-cs"/>
                        </a:rPr>
                        <a:t>)</a:t>
                      </a:r>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A0B4C5E8-3030-3FE0-40ED-42A38936E4C7}"/>
              </a:ext>
            </a:extLst>
          </p:cNvPr>
          <p:cNvSpPr txBox="1"/>
          <p:nvPr/>
        </p:nvSpPr>
        <p:spPr>
          <a:xfrm>
            <a:off x="420880" y="5511209"/>
            <a:ext cx="4710886" cy="369332"/>
          </a:xfrm>
          <a:prstGeom prst="rect">
            <a:avLst/>
          </a:prstGeom>
          <a:noFill/>
        </p:spPr>
        <p:txBody>
          <a:bodyPr wrap="square" rtlCol="0">
            <a:spAutoFit/>
          </a:bodyPr>
          <a:lstStyle/>
          <a:p>
            <a:pPr algn="ctr"/>
            <a:r>
              <a:rPr lang="en-US"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4 products</a:t>
            </a:r>
          </a:p>
        </p:txBody>
      </p:sp>
      <p:sp>
        <p:nvSpPr>
          <p:cNvPr id="6" name="TextBox 5">
            <a:extLst>
              <a:ext uri="{FF2B5EF4-FFF2-40B4-BE49-F238E27FC236}">
                <a16:creationId xmlns:a16="http://schemas.microsoft.com/office/drawing/2014/main" id="{BDC5E7D1-4B34-89E3-6C47-9B9AE1931C02}"/>
              </a:ext>
            </a:extLst>
          </p:cNvPr>
          <p:cNvSpPr txBox="1"/>
          <p:nvPr/>
        </p:nvSpPr>
        <p:spPr>
          <a:xfrm>
            <a:off x="5131766" y="5511209"/>
            <a:ext cx="6672692" cy="369332"/>
          </a:xfrm>
          <a:prstGeom prst="rect">
            <a:avLst/>
          </a:prstGeom>
          <a:noFill/>
        </p:spPr>
        <p:txBody>
          <a:bodyPr wrap="square" rtlCol="0">
            <a:spAutoFit/>
          </a:bodyPr>
          <a:lstStyle/>
          <a:p>
            <a:pPr algn="ctr"/>
            <a:r>
              <a:rPr lang="en-US"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5 products</a:t>
            </a:r>
          </a:p>
        </p:txBody>
      </p:sp>
      <p:sp>
        <p:nvSpPr>
          <p:cNvPr id="7" name="Arrow: Down 6">
            <a:extLst>
              <a:ext uri="{FF2B5EF4-FFF2-40B4-BE49-F238E27FC236}">
                <a16:creationId xmlns:a16="http://schemas.microsoft.com/office/drawing/2014/main" id="{A97C3C3A-EF2E-DB76-634A-3C3B83DAA2FF}"/>
              </a:ext>
            </a:extLst>
          </p:cNvPr>
          <p:cNvSpPr/>
          <p:nvPr/>
        </p:nvSpPr>
        <p:spPr>
          <a:xfrm>
            <a:off x="2709821" y="4975872"/>
            <a:ext cx="133004" cy="390699"/>
          </a:xfrm>
          <a:prstGeom prst="downArrow">
            <a:avLst/>
          </a:prstGeom>
          <a:solidFill>
            <a:srgbClr val="002060"/>
          </a:solidFill>
          <a:ln>
            <a:solidFill>
              <a:srgbClr val="0032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A41A72D-7F5B-6E09-19B4-F2AF06034342}"/>
              </a:ext>
            </a:extLst>
          </p:cNvPr>
          <p:cNvSpPr/>
          <p:nvPr/>
        </p:nvSpPr>
        <p:spPr>
          <a:xfrm>
            <a:off x="8401610" y="4975873"/>
            <a:ext cx="133004" cy="390699"/>
          </a:xfrm>
          <a:prstGeom prst="downArrow">
            <a:avLst/>
          </a:prstGeom>
          <a:solidFill>
            <a:srgbClr val="002060"/>
          </a:solidFill>
          <a:ln>
            <a:solidFill>
              <a:srgbClr val="0032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3E5E05A-3BE8-B7BF-F1FE-C0F0C828042C}"/>
              </a:ext>
            </a:extLst>
          </p:cNvPr>
          <p:cNvCxnSpPr>
            <a:cxnSpLocks/>
          </p:cNvCxnSpPr>
          <p:nvPr/>
        </p:nvCxnSpPr>
        <p:spPr>
          <a:xfrm>
            <a:off x="5131766" y="1695089"/>
            <a:ext cx="0" cy="2988000"/>
          </a:xfrm>
          <a:prstGeom prst="line">
            <a:avLst/>
          </a:prstGeom>
          <a:ln w="12700">
            <a:solidFill>
              <a:srgbClr val="00324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83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1583-1156-7CFB-85B9-F2F18E3DC9C3}"/>
              </a:ext>
            </a:extLst>
          </p:cNvPr>
          <p:cNvSpPr>
            <a:spLocks noGrp="1"/>
          </p:cNvSpPr>
          <p:nvPr>
            <p:ph type="title"/>
          </p:nvPr>
        </p:nvSpPr>
        <p:spPr/>
        <p:txBody>
          <a:bodyPr/>
          <a:lstStyle/>
          <a:p>
            <a:r>
              <a:rPr lang="en-US" noProof="0" dirty="0"/>
              <a:t>Validation categories and tools</a:t>
            </a:r>
          </a:p>
        </p:txBody>
      </p:sp>
      <p:sp>
        <p:nvSpPr>
          <p:cNvPr id="4" name="TextBox 3">
            <a:extLst>
              <a:ext uri="{FF2B5EF4-FFF2-40B4-BE49-F238E27FC236}">
                <a16:creationId xmlns:a16="http://schemas.microsoft.com/office/drawing/2014/main" id="{E1FA87F8-9376-7943-BFA1-BD57361EC2BD}"/>
              </a:ext>
            </a:extLst>
          </p:cNvPr>
          <p:cNvSpPr txBox="1"/>
          <p:nvPr/>
        </p:nvSpPr>
        <p:spPr>
          <a:xfrm>
            <a:off x="1001825" y="1029329"/>
            <a:ext cx="2558714" cy="1184940"/>
          </a:xfrm>
          <a:prstGeom prst="rect">
            <a:avLst/>
          </a:prstGeom>
          <a:noFill/>
        </p:spPr>
        <p:txBody>
          <a:bodyPr wrap="none" rtlCol="0">
            <a:spAutoFit/>
          </a:bodyPr>
          <a:lstStyle/>
          <a:p>
            <a:pPr algn="l">
              <a:spcAft>
                <a:spcPts val="600"/>
              </a:spcAft>
            </a:pPr>
            <a:r>
              <a:rPr lang="en-US" b="1"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Category A</a:t>
            </a:r>
            <a:r>
              <a:rPr lang="en-US" dirty="0">
                <a:solidFill>
                  <a:schemeClr val="accent6">
                    <a:lumMod val="10000"/>
                  </a:schemeClr>
                </a:solidFill>
                <a:latin typeface="Arial" panose="020B0604020202020204" pitchFamily="34" charset="0"/>
                <a:ea typeface="MS PGothic" pitchFamily="34" charset="-128"/>
                <a:cs typeface="Arial" panose="020B0604020202020204" pitchFamily="34" charset="0"/>
              </a:rPr>
              <a:t> (direct)</a:t>
            </a:r>
            <a:endParaRPr lang="en-US" b="1"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a:p>
            <a:pPr marL="285750" indent="-285750">
              <a:buFont typeface="Arial" panose="020B0604020202020204" pitchFamily="34" charset="0"/>
              <a:buChar char="•"/>
            </a:pPr>
            <a: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t>Comparison of satellite</a:t>
            </a:r>
            <a:b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t>data with in-situ</a:t>
            </a:r>
            <a:b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t>measurements</a:t>
            </a:r>
            <a:endParaRPr lang="en-US" sz="1600" i="1" noProof="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p:txBody>
      </p:sp>
      <p:sp>
        <p:nvSpPr>
          <p:cNvPr id="5" name="TextBox 4">
            <a:extLst>
              <a:ext uri="{FF2B5EF4-FFF2-40B4-BE49-F238E27FC236}">
                <a16:creationId xmlns:a16="http://schemas.microsoft.com/office/drawing/2014/main" id="{71358C7E-91E3-CC07-1B99-47810A0AED7C}"/>
              </a:ext>
            </a:extLst>
          </p:cNvPr>
          <p:cNvSpPr txBox="1"/>
          <p:nvPr/>
        </p:nvSpPr>
        <p:spPr>
          <a:xfrm>
            <a:off x="4967558" y="1029329"/>
            <a:ext cx="3067956" cy="1015663"/>
          </a:xfrm>
          <a:prstGeom prst="rect">
            <a:avLst/>
          </a:prstGeom>
          <a:noFill/>
        </p:spPr>
        <p:txBody>
          <a:bodyPr wrap="none" rtlCol="0">
            <a:spAutoFit/>
          </a:bodyPr>
          <a:lstStyle/>
          <a:p>
            <a:pPr algn="l">
              <a:spcAft>
                <a:spcPts val="1200"/>
              </a:spcAft>
            </a:pPr>
            <a:r>
              <a:rPr lang="en-US" b="1"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Category B</a:t>
            </a:r>
            <a:r>
              <a:rPr lang="en-US"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 (indirect)</a:t>
            </a:r>
            <a:endParaRPr lang="en-US" b="1"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a:p>
            <a:pPr marL="285750" indent="-285750">
              <a:buFont typeface="Arial" panose="020B0604020202020204" pitchFamily="34" charset="0"/>
              <a:buChar char="•"/>
            </a:pPr>
            <a: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t>Indirect validation through</a:t>
            </a:r>
            <a:b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600" dirty="0">
                <a:solidFill>
                  <a:schemeClr val="accent6">
                    <a:lumMod val="10000"/>
                  </a:schemeClr>
                </a:solidFill>
                <a:latin typeface="Arial" panose="020B0604020202020204" pitchFamily="34" charset="0"/>
                <a:ea typeface="MS PGothic" pitchFamily="34" charset="-128"/>
                <a:cs typeface="Arial" panose="020B0604020202020204" pitchFamily="34" charset="0"/>
              </a:rPr>
              <a:t>numerical inversion of RTMs</a:t>
            </a:r>
          </a:p>
        </p:txBody>
      </p:sp>
      <p:sp>
        <p:nvSpPr>
          <p:cNvPr id="6" name="TextBox 5">
            <a:extLst>
              <a:ext uri="{FF2B5EF4-FFF2-40B4-BE49-F238E27FC236}">
                <a16:creationId xmlns:a16="http://schemas.microsoft.com/office/drawing/2014/main" id="{743EFCE5-666E-F8F7-5B82-9A0DDF3D6BF4}"/>
              </a:ext>
            </a:extLst>
          </p:cNvPr>
          <p:cNvSpPr txBox="1"/>
          <p:nvPr/>
        </p:nvSpPr>
        <p:spPr>
          <a:xfrm>
            <a:off x="8802123" y="1029329"/>
            <a:ext cx="3039615" cy="1015663"/>
          </a:xfrm>
          <a:prstGeom prst="rect">
            <a:avLst/>
          </a:prstGeom>
          <a:noFill/>
        </p:spPr>
        <p:txBody>
          <a:bodyPr wrap="none" rtlCol="0">
            <a:spAutoFit/>
          </a:bodyPr>
          <a:lstStyle/>
          <a:p>
            <a:pPr>
              <a:spcAft>
                <a:spcPts val="1200"/>
              </a:spcAft>
            </a:pPr>
            <a:r>
              <a:rPr lang="en-US" b="1"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Category C</a:t>
            </a:r>
            <a:r>
              <a:rPr lang="en-US" dirty="0">
                <a:solidFill>
                  <a:schemeClr val="accent6">
                    <a:lumMod val="10000"/>
                  </a:schemeClr>
                </a:solidFill>
                <a:latin typeface="Arial" panose="020B0604020202020204" pitchFamily="34" charset="0"/>
                <a:ea typeface="MS PGothic" pitchFamily="34" charset="-128"/>
                <a:cs typeface="Arial" panose="020B0604020202020204" pitchFamily="34" charset="0"/>
              </a:rPr>
              <a:t> (indirect)</a:t>
            </a:r>
            <a:endParaRPr lang="en-US" b="1"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a:p>
            <a:pPr marL="285750" indent="-285750" algn="l">
              <a:buFont typeface="Arial" panose="020B0604020202020204" pitchFamily="34" charset="0"/>
              <a:buChar char="•"/>
            </a:pPr>
            <a:r>
              <a:rPr lang="en-US" sz="16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Inter-comparison with space</a:t>
            </a:r>
            <a:br>
              <a:rPr lang="en-US" sz="16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6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products</a:t>
            </a:r>
          </a:p>
        </p:txBody>
      </p:sp>
      <p:sp>
        <p:nvSpPr>
          <p:cNvPr id="9" name="TextBox 8">
            <a:extLst>
              <a:ext uri="{FF2B5EF4-FFF2-40B4-BE49-F238E27FC236}">
                <a16:creationId xmlns:a16="http://schemas.microsoft.com/office/drawing/2014/main" id="{FEAFA63C-ADB6-FB1C-D331-3CF0D2F39245}"/>
              </a:ext>
            </a:extLst>
          </p:cNvPr>
          <p:cNvSpPr txBox="1"/>
          <p:nvPr/>
        </p:nvSpPr>
        <p:spPr>
          <a:xfrm rot="16200000">
            <a:off x="27281" y="2763643"/>
            <a:ext cx="1277274" cy="369332"/>
          </a:xfrm>
          <a:prstGeom prst="rect">
            <a:avLst/>
          </a:prstGeom>
          <a:noFill/>
        </p:spPr>
        <p:txBody>
          <a:bodyPr wrap="square" rtlCol="0">
            <a:spAutoFit/>
          </a:bodyPr>
          <a:lstStyle/>
          <a:p>
            <a:pPr algn="l"/>
            <a:r>
              <a:rPr lang="en-US" i="1" noProof="0" dirty="0">
                <a:solidFill>
                  <a:srgbClr val="8197A6"/>
                </a:solidFill>
                <a:latin typeface="Arial" panose="020B0604020202020204" pitchFamily="34" charset="0"/>
                <a:ea typeface="MS PGothic" pitchFamily="34" charset="-128"/>
                <a:cs typeface="Arial" panose="020B0604020202020204" pitchFamily="34" charset="0"/>
              </a:rPr>
              <a:t>Traditional</a:t>
            </a:r>
          </a:p>
        </p:txBody>
      </p:sp>
      <p:sp>
        <p:nvSpPr>
          <p:cNvPr id="10" name="TextBox 9">
            <a:extLst>
              <a:ext uri="{FF2B5EF4-FFF2-40B4-BE49-F238E27FC236}">
                <a16:creationId xmlns:a16="http://schemas.microsoft.com/office/drawing/2014/main" id="{FDE90EC0-7D14-FA0E-94DD-D084329982E0}"/>
              </a:ext>
            </a:extLst>
          </p:cNvPr>
          <p:cNvSpPr txBox="1"/>
          <p:nvPr/>
        </p:nvSpPr>
        <p:spPr>
          <a:xfrm rot="16200000">
            <a:off x="278633" y="3734582"/>
            <a:ext cx="774571" cy="369332"/>
          </a:xfrm>
          <a:prstGeom prst="rect">
            <a:avLst/>
          </a:prstGeom>
          <a:noFill/>
        </p:spPr>
        <p:txBody>
          <a:bodyPr wrap="none" rtlCol="0">
            <a:spAutoFit/>
          </a:bodyPr>
          <a:lstStyle/>
          <a:p>
            <a:pPr algn="l"/>
            <a:r>
              <a:rPr lang="en-US" i="1" noProof="0" dirty="0">
                <a:solidFill>
                  <a:srgbClr val="8197A6"/>
                </a:solidFill>
                <a:latin typeface="Arial" panose="020B0604020202020204" pitchFamily="34" charset="0"/>
                <a:ea typeface="MS PGothic" pitchFamily="34" charset="-128"/>
                <a:cs typeface="Arial" panose="020B0604020202020204" pitchFamily="34" charset="0"/>
              </a:rPr>
              <a:t>Novel</a:t>
            </a:r>
          </a:p>
        </p:txBody>
      </p:sp>
      <p:cxnSp>
        <p:nvCxnSpPr>
          <p:cNvPr id="12" name="Straight Connector 11">
            <a:extLst>
              <a:ext uri="{FF2B5EF4-FFF2-40B4-BE49-F238E27FC236}">
                <a16:creationId xmlns:a16="http://schemas.microsoft.com/office/drawing/2014/main" id="{67315FC4-6C32-5A00-C2D0-A02B4A73F6E3}"/>
              </a:ext>
            </a:extLst>
          </p:cNvPr>
          <p:cNvCxnSpPr>
            <a:cxnSpLocks/>
          </p:cNvCxnSpPr>
          <p:nvPr/>
        </p:nvCxnSpPr>
        <p:spPr>
          <a:xfrm>
            <a:off x="82996" y="2351306"/>
            <a:ext cx="12060000" cy="0"/>
          </a:xfrm>
          <a:prstGeom prst="line">
            <a:avLst/>
          </a:prstGeom>
          <a:ln w="12700">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427420-B142-D113-9394-CD44EBC2A8BF}"/>
              </a:ext>
            </a:extLst>
          </p:cNvPr>
          <p:cNvCxnSpPr>
            <a:cxnSpLocks/>
          </p:cNvCxnSpPr>
          <p:nvPr/>
        </p:nvCxnSpPr>
        <p:spPr>
          <a:xfrm>
            <a:off x="82996" y="4406600"/>
            <a:ext cx="12060000" cy="0"/>
          </a:xfrm>
          <a:prstGeom prst="line">
            <a:avLst/>
          </a:prstGeom>
          <a:ln w="12700">
            <a:solidFill>
              <a:srgbClr val="00324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7BBC56E-F6F9-39EC-B321-4532BEA0978F}"/>
              </a:ext>
            </a:extLst>
          </p:cNvPr>
          <p:cNvSpPr txBox="1"/>
          <p:nvPr/>
        </p:nvSpPr>
        <p:spPr>
          <a:xfrm rot="16200000">
            <a:off x="-778749" y="5236064"/>
            <a:ext cx="2028261" cy="369332"/>
          </a:xfrm>
          <a:prstGeom prst="rect">
            <a:avLst/>
          </a:prstGeom>
          <a:noFill/>
        </p:spPr>
        <p:txBody>
          <a:bodyPr wrap="square" rtlCol="0">
            <a:spAutoFit/>
          </a:bodyPr>
          <a:lstStyle/>
          <a:p>
            <a:pPr algn="ctr"/>
            <a:r>
              <a:rPr lang="en-US" b="1" noProof="0" dirty="0">
                <a:solidFill>
                  <a:srgbClr val="8197A6"/>
                </a:solidFill>
                <a:latin typeface="Arial" panose="020B0604020202020204" pitchFamily="34" charset="0"/>
                <a:ea typeface="MS PGothic" pitchFamily="34" charset="-128"/>
                <a:cs typeface="Arial" panose="020B0604020202020204" pitchFamily="34" charset="0"/>
              </a:rPr>
              <a:t>Tools</a:t>
            </a:r>
          </a:p>
        </p:txBody>
      </p:sp>
      <p:sp>
        <p:nvSpPr>
          <p:cNvPr id="16" name="TextBox 15">
            <a:extLst>
              <a:ext uri="{FF2B5EF4-FFF2-40B4-BE49-F238E27FC236}">
                <a16:creationId xmlns:a16="http://schemas.microsoft.com/office/drawing/2014/main" id="{FC58574C-77A8-A665-18F5-C8BBAF795344}"/>
              </a:ext>
            </a:extLst>
          </p:cNvPr>
          <p:cNvSpPr txBox="1"/>
          <p:nvPr/>
        </p:nvSpPr>
        <p:spPr>
          <a:xfrm rot="16200000">
            <a:off x="-476203" y="1483284"/>
            <a:ext cx="1423974" cy="369332"/>
          </a:xfrm>
          <a:prstGeom prst="rect">
            <a:avLst/>
          </a:prstGeom>
          <a:noFill/>
        </p:spPr>
        <p:txBody>
          <a:bodyPr wrap="square" rtlCol="0">
            <a:spAutoFit/>
          </a:bodyPr>
          <a:lstStyle/>
          <a:p>
            <a:pPr algn="l"/>
            <a:r>
              <a:rPr lang="en-US" b="1" noProof="0" dirty="0">
                <a:solidFill>
                  <a:srgbClr val="8197A6"/>
                </a:solidFill>
                <a:latin typeface="Arial" panose="020B0604020202020204" pitchFamily="34" charset="0"/>
                <a:ea typeface="MS PGothic" pitchFamily="34" charset="-128"/>
                <a:cs typeface="Arial" panose="020B0604020202020204" pitchFamily="34" charset="0"/>
              </a:rPr>
              <a:t>Categories</a:t>
            </a:r>
          </a:p>
        </p:txBody>
      </p:sp>
      <p:sp>
        <p:nvSpPr>
          <p:cNvPr id="14" name="TextBox 13">
            <a:extLst>
              <a:ext uri="{FF2B5EF4-FFF2-40B4-BE49-F238E27FC236}">
                <a16:creationId xmlns:a16="http://schemas.microsoft.com/office/drawing/2014/main" id="{940085A5-8EAA-9FB0-45CE-DD801232873A}"/>
              </a:ext>
            </a:extLst>
          </p:cNvPr>
          <p:cNvSpPr txBox="1"/>
          <p:nvPr/>
        </p:nvSpPr>
        <p:spPr>
          <a:xfrm rot="16200000">
            <a:off x="-835402" y="3259222"/>
            <a:ext cx="2141565" cy="369332"/>
          </a:xfrm>
          <a:prstGeom prst="rect">
            <a:avLst/>
          </a:prstGeom>
          <a:noFill/>
        </p:spPr>
        <p:txBody>
          <a:bodyPr wrap="square" rtlCol="0">
            <a:spAutoFit/>
          </a:bodyPr>
          <a:lstStyle/>
          <a:p>
            <a:pPr algn="ctr"/>
            <a:r>
              <a:rPr lang="en-US" b="1" noProof="0" dirty="0">
                <a:solidFill>
                  <a:srgbClr val="8197A6"/>
                </a:solidFill>
                <a:latin typeface="Arial" panose="020B0604020202020204" pitchFamily="34" charset="0"/>
                <a:ea typeface="MS PGothic" pitchFamily="34" charset="-128"/>
                <a:cs typeface="Arial" panose="020B0604020202020204" pitchFamily="34" charset="0"/>
              </a:rPr>
              <a:t>Products</a:t>
            </a:r>
          </a:p>
        </p:txBody>
      </p:sp>
      <p:sp>
        <p:nvSpPr>
          <p:cNvPr id="18" name="TextBox 17">
            <a:extLst>
              <a:ext uri="{FF2B5EF4-FFF2-40B4-BE49-F238E27FC236}">
                <a16:creationId xmlns:a16="http://schemas.microsoft.com/office/drawing/2014/main" id="{E5F3D564-23C7-A044-E9BA-F8D78374DF19}"/>
              </a:ext>
            </a:extLst>
          </p:cNvPr>
          <p:cNvSpPr txBox="1"/>
          <p:nvPr/>
        </p:nvSpPr>
        <p:spPr>
          <a:xfrm>
            <a:off x="1001422" y="2363313"/>
            <a:ext cx="1663261" cy="1969770"/>
          </a:xfrm>
          <a:prstGeom prst="rect">
            <a:avLst/>
          </a:prstGeom>
          <a:noFill/>
        </p:spPr>
        <p:txBody>
          <a:bodyPr wrap="square">
            <a:spAutoFit/>
          </a:bodyPr>
          <a:lstStyle/>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LAI</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fAPAR</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LCC</a:t>
            </a:r>
          </a:p>
          <a:p>
            <a:pPr marL="285750" indent="-285750">
              <a:spcAft>
                <a:spcPts val="1200"/>
              </a:spcAft>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LCARC</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FQE</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RED</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ETR</a:t>
            </a:r>
            <a:endParaRPr lang="en-US" sz="1600" dirty="0"/>
          </a:p>
        </p:txBody>
      </p:sp>
      <p:sp>
        <p:nvSpPr>
          <p:cNvPr id="20" name="TextBox 19">
            <a:extLst>
              <a:ext uri="{FF2B5EF4-FFF2-40B4-BE49-F238E27FC236}">
                <a16:creationId xmlns:a16="http://schemas.microsoft.com/office/drawing/2014/main" id="{3D51FB30-7DA4-AECE-5E2E-71711B64D694}"/>
              </a:ext>
            </a:extLst>
          </p:cNvPr>
          <p:cNvSpPr txBox="1"/>
          <p:nvPr/>
        </p:nvSpPr>
        <p:spPr>
          <a:xfrm>
            <a:off x="4967558" y="2370026"/>
            <a:ext cx="3279227" cy="1969770"/>
          </a:xfrm>
          <a:prstGeom prst="rect">
            <a:avLst/>
          </a:prstGeom>
          <a:noFill/>
        </p:spPr>
        <p:txBody>
          <a:bodyPr wrap="square">
            <a:spAutoFit/>
          </a:bodyPr>
          <a:lstStyle/>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LAI</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fAPAR</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LCC</a:t>
            </a:r>
          </a:p>
          <a:p>
            <a:pPr marL="285750" indent="-285750">
              <a:spcAft>
                <a:spcPts val="1200"/>
              </a:spcAft>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LCARC</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APAR</a:t>
            </a:r>
            <a:r>
              <a:rPr lang="en-US" sz="1600" i="1" baseline="-25000" dirty="0">
                <a:solidFill>
                  <a:schemeClr val="accent6">
                    <a:lumMod val="10000"/>
                  </a:schemeClr>
                </a:solidFill>
                <a:latin typeface="Arial" panose="020B0604020202020204" pitchFamily="34" charset="0"/>
                <a:ea typeface="MS PGothic" pitchFamily="34" charset="-128"/>
                <a:cs typeface="Arial" panose="020B0604020202020204" pitchFamily="34" charset="0"/>
              </a:rPr>
              <a:t>chl</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f</a:t>
            </a:r>
            <a:r>
              <a:rPr lang="en-US" sz="1600" i="1" baseline="-25000" dirty="0">
                <a:solidFill>
                  <a:schemeClr val="accent6">
                    <a:lumMod val="10000"/>
                  </a:schemeClr>
                </a:solidFill>
                <a:latin typeface="Arial" panose="020B0604020202020204" pitchFamily="34" charset="0"/>
                <a:ea typeface="MS PGothic" pitchFamily="34" charset="-128"/>
                <a:cs typeface="Arial" panose="020B0604020202020204" pitchFamily="34" charset="0"/>
              </a:rPr>
              <a:t>esc</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FQE (if SIF is available) </a:t>
            </a:r>
            <a:endParaRPr lang="en-US" sz="1600" dirty="0"/>
          </a:p>
        </p:txBody>
      </p:sp>
      <p:sp>
        <p:nvSpPr>
          <p:cNvPr id="22" name="TextBox 21">
            <a:extLst>
              <a:ext uri="{FF2B5EF4-FFF2-40B4-BE49-F238E27FC236}">
                <a16:creationId xmlns:a16="http://schemas.microsoft.com/office/drawing/2014/main" id="{27854A88-33E8-6BE4-EDE5-66FFA24E4EE3}"/>
              </a:ext>
            </a:extLst>
          </p:cNvPr>
          <p:cNvSpPr txBox="1"/>
          <p:nvPr/>
        </p:nvSpPr>
        <p:spPr>
          <a:xfrm>
            <a:off x="8802123" y="2363534"/>
            <a:ext cx="1663261" cy="584775"/>
          </a:xfrm>
          <a:prstGeom prst="rect">
            <a:avLst/>
          </a:prstGeom>
          <a:noFill/>
        </p:spPr>
        <p:txBody>
          <a:bodyPr wrap="square">
            <a:spAutoFit/>
          </a:bodyPr>
          <a:lstStyle/>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LAI</a:t>
            </a:r>
          </a:p>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fAPAR</a:t>
            </a:r>
          </a:p>
        </p:txBody>
      </p:sp>
      <p:sp>
        <p:nvSpPr>
          <p:cNvPr id="25" name="TextBox 24">
            <a:extLst>
              <a:ext uri="{FF2B5EF4-FFF2-40B4-BE49-F238E27FC236}">
                <a16:creationId xmlns:a16="http://schemas.microsoft.com/office/drawing/2014/main" id="{AEFFAE44-B79F-BB4E-279F-A48D66B7AF71}"/>
              </a:ext>
            </a:extLst>
          </p:cNvPr>
          <p:cNvSpPr txBox="1"/>
          <p:nvPr/>
        </p:nvSpPr>
        <p:spPr>
          <a:xfrm>
            <a:off x="1001423" y="4480465"/>
            <a:ext cx="4201734" cy="1969770"/>
          </a:xfrm>
          <a:prstGeom prst="rect">
            <a:avLst/>
          </a:prstGeom>
          <a:noFill/>
        </p:spPr>
        <p:txBody>
          <a:bodyPr wrap="square">
            <a:spAutoFit/>
          </a:bodyPr>
          <a:lstStyle/>
          <a:p>
            <a:pPr marL="285750" indent="-285750">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‘L2_LAI_network’</a:t>
            </a:r>
          </a:p>
          <a:p>
            <a:pPr marL="285750" indent="-285750">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‘L2_fAPAR_network’</a:t>
            </a:r>
          </a:p>
          <a:p>
            <a:pPr marL="285750" indent="-285750">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‘L2_LAI_campaign’ </a:t>
            </a:r>
          </a:p>
          <a:p>
            <a:pPr marL="285750" indent="-285750">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‘L2_fAPAR_campaign’</a:t>
            </a:r>
          </a:p>
          <a:p>
            <a:pPr marL="285750" indent="-285750">
              <a:buFont typeface="Arial" panose="020B0604020202020204" pitchFamily="34" charset="0"/>
              <a:buChar char="•"/>
            </a:pPr>
            <a:r>
              <a:rPr lang="nn-NO"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a:t>
            </a: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LCC_campaign’</a:t>
            </a:r>
          </a:p>
          <a:p>
            <a:pPr marL="285750" indent="-285750">
              <a:spcAft>
                <a:spcPts val="600"/>
              </a:spcAft>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r>
              <a:rPr lang="nn-NO"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a:t>
            </a: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LCARC_campaign’</a:t>
            </a:r>
          </a:p>
          <a:p>
            <a:pPr marL="285750" indent="-285750">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r>
              <a:rPr lang="nn-NO"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a:t>
            </a: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FQE_campaign’</a:t>
            </a:r>
          </a:p>
          <a:p>
            <a:pPr marL="285750" indent="-285750">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r>
              <a:rPr lang="nn-NO"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a:t>
            </a: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RED_campaign’</a:t>
            </a:r>
          </a:p>
          <a:p>
            <a:pPr marL="285750" indent="-285750">
              <a:buFont typeface="Arial" panose="020B0604020202020204" pitchFamily="34" charset="0"/>
              <a:buChar char="•"/>
            </a:pP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r>
              <a:rPr lang="nn-NO"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a:t>
            </a:r>
            <a:r>
              <a:rPr lang="en-US" sz="1300" i="1" dirty="0">
                <a:solidFill>
                  <a:schemeClr val="accent6">
                    <a:lumMod val="10000"/>
                  </a:schemeClr>
                </a:solidFill>
                <a:latin typeface="Arial" panose="020B0604020202020204" pitchFamily="34" charset="0"/>
                <a:ea typeface="MS PGothic" pitchFamily="34" charset="-128"/>
                <a:cs typeface="Arial" panose="020B0604020202020204" pitchFamily="34" charset="0"/>
              </a:rPr>
              <a:t>ETR_campaign’</a:t>
            </a:r>
          </a:p>
        </p:txBody>
      </p:sp>
      <p:cxnSp>
        <p:nvCxnSpPr>
          <p:cNvPr id="26" name="Straight Connector 25">
            <a:extLst>
              <a:ext uri="{FF2B5EF4-FFF2-40B4-BE49-F238E27FC236}">
                <a16:creationId xmlns:a16="http://schemas.microsoft.com/office/drawing/2014/main" id="{528E5FF6-60A3-986A-3E5E-8AE620BD3B6D}"/>
              </a:ext>
            </a:extLst>
          </p:cNvPr>
          <p:cNvCxnSpPr>
            <a:cxnSpLocks/>
          </p:cNvCxnSpPr>
          <p:nvPr/>
        </p:nvCxnSpPr>
        <p:spPr>
          <a:xfrm>
            <a:off x="4796579" y="1034863"/>
            <a:ext cx="0" cy="5400000"/>
          </a:xfrm>
          <a:prstGeom prst="line">
            <a:avLst/>
          </a:prstGeom>
          <a:ln w="12700">
            <a:solidFill>
              <a:srgbClr val="003249"/>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404A54-0F4F-0B9E-1F73-6D739D66454F}"/>
              </a:ext>
            </a:extLst>
          </p:cNvPr>
          <p:cNvCxnSpPr>
            <a:cxnSpLocks/>
          </p:cNvCxnSpPr>
          <p:nvPr/>
        </p:nvCxnSpPr>
        <p:spPr>
          <a:xfrm>
            <a:off x="8673077" y="1034863"/>
            <a:ext cx="0" cy="5400000"/>
          </a:xfrm>
          <a:prstGeom prst="line">
            <a:avLst/>
          </a:prstGeom>
          <a:ln w="12700">
            <a:solidFill>
              <a:srgbClr val="003249"/>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0AD7A3-BDF9-121D-FD0B-5B055AD84129}"/>
              </a:ext>
            </a:extLst>
          </p:cNvPr>
          <p:cNvCxnSpPr>
            <a:cxnSpLocks/>
          </p:cNvCxnSpPr>
          <p:nvPr/>
        </p:nvCxnSpPr>
        <p:spPr>
          <a:xfrm>
            <a:off x="908990" y="1034863"/>
            <a:ext cx="0" cy="5400000"/>
          </a:xfrm>
          <a:prstGeom prst="line">
            <a:avLst/>
          </a:prstGeom>
          <a:ln w="12700">
            <a:solidFill>
              <a:srgbClr val="003249"/>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115215E-E651-3F6B-5794-58946F9FD300}"/>
              </a:ext>
            </a:extLst>
          </p:cNvPr>
          <p:cNvSpPr txBox="1"/>
          <p:nvPr/>
        </p:nvSpPr>
        <p:spPr>
          <a:xfrm rot="16200000">
            <a:off x="27281" y="4875134"/>
            <a:ext cx="1277274" cy="369332"/>
          </a:xfrm>
          <a:prstGeom prst="rect">
            <a:avLst/>
          </a:prstGeom>
          <a:noFill/>
        </p:spPr>
        <p:txBody>
          <a:bodyPr wrap="square" rtlCol="0">
            <a:spAutoFit/>
          </a:bodyPr>
          <a:lstStyle/>
          <a:p>
            <a:pPr algn="l"/>
            <a:r>
              <a:rPr lang="en-US" i="1" noProof="0" dirty="0">
                <a:solidFill>
                  <a:srgbClr val="8197A6"/>
                </a:solidFill>
                <a:latin typeface="Arial" panose="020B0604020202020204" pitchFamily="34" charset="0"/>
                <a:ea typeface="MS PGothic" pitchFamily="34" charset="-128"/>
                <a:cs typeface="Arial" panose="020B0604020202020204" pitchFamily="34" charset="0"/>
              </a:rPr>
              <a:t>Traditional</a:t>
            </a:r>
          </a:p>
        </p:txBody>
      </p:sp>
      <p:sp>
        <p:nvSpPr>
          <p:cNvPr id="32" name="TextBox 31">
            <a:extLst>
              <a:ext uri="{FF2B5EF4-FFF2-40B4-BE49-F238E27FC236}">
                <a16:creationId xmlns:a16="http://schemas.microsoft.com/office/drawing/2014/main" id="{4F1ADF54-5433-E32E-3BFD-37E310B3CA7E}"/>
              </a:ext>
            </a:extLst>
          </p:cNvPr>
          <p:cNvSpPr txBox="1"/>
          <p:nvPr/>
        </p:nvSpPr>
        <p:spPr>
          <a:xfrm rot="16200000">
            <a:off x="278633" y="5853428"/>
            <a:ext cx="774571" cy="369332"/>
          </a:xfrm>
          <a:prstGeom prst="rect">
            <a:avLst/>
          </a:prstGeom>
          <a:noFill/>
        </p:spPr>
        <p:txBody>
          <a:bodyPr wrap="none" rtlCol="0">
            <a:spAutoFit/>
          </a:bodyPr>
          <a:lstStyle/>
          <a:p>
            <a:pPr algn="l"/>
            <a:r>
              <a:rPr lang="en-US" i="1" noProof="0" dirty="0">
                <a:solidFill>
                  <a:srgbClr val="8197A6"/>
                </a:solidFill>
                <a:latin typeface="Arial" panose="020B0604020202020204" pitchFamily="34" charset="0"/>
                <a:ea typeface="MS PGothic" pitchFamily="34" charset="-128"/>
                <a:cs typeface="Arial" panose="020B0604020202020204" pitchFamily="34" charset="0"/>
              </a:rPr>
              <a:t>Novel</a:t>
            </a:r>
          </a:p>
        </p:txBody>
      </p:sp>
      <p:sp>
        <p:nvSpPr>
          <p:cNvPr id="33" name="TextBox 32">
            <a:extLst>
              <a:ext uri="{FF2B5EF4-FFF2-40B4-BE49-F238E27FC236}">
                <a16:creationId xmlns:a16="http://schemas.microsoft.com/office/drawing/2014/main" id="{EA17EE46-8F87-D0EB-478B-FC12BD90A071}"/>
              </a:ext>
            </a:extLst>
          </p:cNvPr>
          <p:cNvSpPr txBox="1"/>
          <p:nvPr/>
        </p:nvSpPr>
        <p:spPr>
          <a:xfrm>
            <a:off x="4962777" y="4480465"/>
            <a:ext cx="3628960" cy="338554"/>
          </a:xfrm>
          <a:prstGeom prst="rect">
            <a:avLst/>
          </a:prstGeom>
          <a:noFill/>
        </p:spPr>
        <p:txBody>
          <a:bodyPr wrap="square">
            <a:spAutoFit/>
          </a:bodyPr>
          <a:lstStyle/>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r>
              <a:rPr lang="nn-NO"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L2_Veg_RTM,</a:t>
            </a: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p>
        </p:txBody>
      </p:sp>
      <p:sp>
        <p:nvSpPr>
          <p:cNvPr id="34" name="TextBox 33">
            <a:extLst>
              <a:ext uri="{FF2B5EF4-FFF2-40B4-BE49-F238E27FC236}">
                <a16:creationId xmlns:a16="http://schemas.microsoft.com/office/drawing/2014/main" id="{D40EDEE9-427C-B36E-D831-13007C43053C}"/>
              </a:ext>
            </a:extLst>
          </p:cNvPr>
          <p:cNvSpPr txBox="1"/>
          <p:nvPr/>
        </p:nvSpPr>
        <p:spPr>
          <a:xfrm>
            <a:off x="3878535" y="6084615"/>
            <a:ext cx="788999" cy="338554"/>
          </a:xfrm>
          <a:prstGeom prst="rect">
            <a:avLst/>
          </a:prstGeom>
          <a:noFill/>
        </p:spPr>
        <p:txBody>
          <a:bodyPr wrap="none" rtlCol="0">
            <a:spAutoFit/>
          </a:bodyPr>
          <a:lstStyle/>
          <a:p>
            <a:pPr algn="l"/>
            <a:r>
              <a:rPr lang="en-US" sz="1600"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9 tools</a:t>
            </a:r>
          </a:p>
        </p:txBody>
      </p:sp>
      <p:sp>
        <p:nvSpPr>
          <p:cNvPr id="35" name="TextBox 34">
            <a:extLst>
              <a:ext uri="{FF2B5EF4-FFF2-40B4-BE49-F238E27FC236}">
                <a16:creationId xmlns:a16="http://schemas.microsoft.com/office/drawing/2014/main" id="{F6DBF9CE-0388-4EF0-B976-0D70AC68567E}"/>
              </a:ext>
            </a:extLst>
          </p:cNvPr>
          <p:cNvSpPr txBox="1"/>
          <p:nvPr/>
        </p:nvSpPr>
        <p:spPr>
          <a:xfrm>
            <a:off x="7776284" y="6084615"/>
            <a:ext cx="686406" cy="338554"/>
          </a:xfrm>
          <a:prstGeom prst="rect">
            <a:avLst/>
          </a:prstGeom>
          <a:noFill/>
        </p:spPr>
        <p:txBody>
          <a:bodyPr wrap="none" rtlCol="0">
            <a:spAutoFit/>
          </a:bodyPr>
          <a:lstStyle/>
          <a:p>
            <a:pPr algn="l"/>
            <a:r>
              <a:rPr lang="en-US" sz="1600"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1 tool</a:t>
            </a:r>
          </a:p>
        </p:txBody>
      </p:sp>
      <p:sp>
        <p:nvSpPr>
          <p:cNvPr id="36" name="TextBox 35">
            <a:extLst>
              <a:ext uri="{FF2B5EF4-FFF2-40B4-BE49-F238E27FC236}">
                <a16:creationId xmlns:a16="http://schemas.microsoft.com/office/drawing/2014/main" id="{8F18A863-4368-D888-DE70-32BEFB815E77}"/>
              </a:ext>
            </a:extLst>
          </p:cNvPr>
          <p:cNvSpPr txBox="1"/>
          <p:nvPr/>
        </p:nvSpPr>
        <p:spPr>
          <a:xfrm>
            <a:off x="11234077" y="6084615"/>
            <a:ext cx="686406" cy="338554"/>
          </a:xfrm>
          <a:prstGeom prst="rect">
            <a:avLst/>
          </a:prstGeom>
          <a:noFill/>
        </p:spPr>
        <p:txBody>
          <a:bodyPr wrap="none" rtlCol="0">
            <a:spAutoFit/>
          </a:bodyPr>
          <a:lstStyle/>
          <a:p>
            <a:pPr algn="l"/>
            <a:r>
              <a:rPr lang="en-US" sz="1600" u="sng"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1 tool</a:t>
            </a:r>
          </a:p>
        </p:txBody>
      </p:sp>
      <p:sp>
        <p:nvSpPr>
          <p:cNvPr id="37" name="TextBox 36">
            <a:extLst>
              <a:ext uri="{FF2B5EF4-FFF2-40B4-BE49-F238E27FC236}">
                <a16:creationId xmlns:a16="http://schemas.microsoft.com/office/drawing/2014/main" id="{0B03C651-FD36-8BC4-8489-139964BD41B9}"/>
              </a:ext>
            </a:extLst>
          </p:cNvPr>
          <p:cNvSpPr txBox="1"/>
          <p:nvPr/>
        </p:nvSpPr>
        <p:spPr>
          <a:xfrm>
            <a:off x="8802123" y="4514671"/>
            <a:ext cx="3628960" cy="338554"/>
          </a:xfrm>
          <a:prstGeom prst="rect">
            <a:avLst/>
          </a:prstGeom>
          <a:noFill/>
        </p:spPr>
        <p:txBody>
          <a:bodyPr wrap="square">
            <a:spAutoFit/>
          </a:bodyPr>
          <a:lstStyle/>
          <a:p>
            <a:pPr marL="285750" indent="-285750">
              <a:buFont typeface="Arial" panose="020B0604020202020204" pitchFamily="34" charset="0"/>
              <a:buChar char="•"/>
            </a:pP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r>
              <a:rPr lang="nn-NO"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L2_Veg_Satellite</a:t>
            </a:r>
            <a:r>
              <a:rPr lang="en-US" sz="1600" i="1"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p>
        </p:txBody>
      </p:sp>
    </p:spTree>
    <p:extLst>
      <p:ext uri="{BB962C8B-B14F-4D97-AF65-F5344CB8AC3E}">
        <p14:creationId xmlns:p14="http://schemas.microsoft.com/office/powerpoint/2010/main" val="15096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33" grpId="0"/>
      <p:bldP spid="34"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8A94-BB50-82A5-0FB8-956AE26AFEEF}"/>
              </a:ext>
            </a:extLst>
          </p:cNvPr>
          <p:cNvSpPr>
            <a:spLocks noGrp="1"/>
          </p:cNvSpPr>
          <p:nvPr>
            <p:ph type="title"/>
          </p:nvPr>
        </p:nvSpPr>
        <p:spPr/>
        <p:txBody>
          <a:bodyPr/>
          <a:lstStyle/>
          <a:p>
            <a:r>
              <a:rPr lang="en-US" noProof="0" dirty="0"/>
              <a:t>Satellite-intercomparison (Category C)</a:t>
            </a:r>
          </a:p>
        </p:txBody>
      </p:sp>
      <p:sp>
        <p:nvSpPr>
          <p:cNvPr id="4" name="TextBox 3">
            <a:extLst>
              <a:ext uri="{FF2B5EF4-FFF2-40B4-BE49-F238E27FC236}">
                <a16:creationId xmlns:a16="http://schemas.microsoft.com/office/drawing/2014/main" id="{5CBFC49C-F6F9-DFE4-7493-71CD067B2DD0}"/>
              </a:ext>
            </a:extLst>
          </p:cNvPr>
          <p:cNvSpPr txBox="1"/>
          <p:nvPr/>
        </p:nvSpPr>
        <p:spPr>
          <a:xfrm>
            <a:off x="299127" y="1109341"/>
            <a:ext cx="5716565" cy="615553"/>
          </a:xfrm>
          <a:prstGeom prst="rect">
            <a:avLst/>
          </a:prstGeom>
          <a:noFill/>
        </p:spPr>
        <p:txBody>
          <a:bodyPr wrap="none" rtlCol="0">
            <a:spAutoFit/>
          </a:bodyPr>
          <a:lstStyle/>
          <a:p>
            <a:pPr marL="342900" lvl="1" indent="-342900">
              <a:buAutoNum type="arabicPeriod"/>
            </a:pPr>
            <a:r>
              <a:rPr lang="en-US" sz="1700" b="1" dirty="0">
                <a:solidFill>
                  <a:schemeClr val="accent6">
                    <a:lumMod val="10000"/>
                  </a:schemeClr>
                </a:solidFill>
                <a:latin typeface="+mj-lt"/>
              </a:rPr>
              <a:t>Products available through OpenEO API and used</a:t>
            </a:r>
            <a:br>
              <a:rPr lang="en-US" sz="1700" b="1" dirty="0">
                <a:solidFill>
                  <a:schemeClr val="accent6">
                    <a:lumMod val="10000"/>
                  </a:schemeClr>
                </a:solidFill>
                <a:latin typeface="+mj-lt"/>
              </a:rPr>
            </a:br>
            <a:r>
              <a:rPr lang="en-US" sz="1700" b="1" dirty="0">
                <a:solidFill>
                  <a:schemeClr val="accent6">
                    <a:lumMod val="10000"/>
                  </a:schemeClr>
                </a:solidFill>
                <a:latin typeface="+mj-lt"/>
              </a:rPr>
              <a:t>in the tool ‘</a:t>
            </a:r>
            <a:r>
              <a:rPr lang="nn-NO" sz="1700" b="1" i="1" dirty="0">
                <a:solidFill>
                  <a:schemeClr val="accent6">
                    <a:lumMod val="10000"/>
                  </a:schemeClr>
                </a:solidFill>
                <a:latin typeface="+mj-lt"/>
                <a:ea typeface="MS PGothic" pitchFamily="34" charset="-128"/>
                <a:cs typeface="Arial" panose="020B0604020202020204" pitchFamily="34" charset="0"/>
              </a:rPr>
              <a:t>L2_Veg_Satellite’</a:t>
            </a:r>
            <a:r>
              <a:rPr lang="en-US" sz="1700" b="1" dirty="0">
                <a:solidFill>
                  <a:schemeClr val="accent6">
                    <a:lumMod val="10000"/>
                  </a:schemeClr>
                </a:solidFill>
                <a:latin typeface="+mj-lt"/>
              </a:rPr>
              <a:t> </a:t>
            </a:r>
            <a:endParaRPr lang="en-US" sz="1700" b="1" noProof="0" dirty="0">
              <a:solidFill>
                <a:schemeClr val="accent6">
                  <a:lumMod val="10000"/>
                </a:schemeClr>
              </a:solidFill>
              <a:latin typeface="+mj-lt"/>
              <a:ea typeface="MS PGothic" pitchFamily="34" charset="-128"/>
              <a:cs typeface="Arial" panose="020B0604020202020204" pitchFamily="34" charset="0"/>
            </a:endParaRPr>
          </a:p>
        </p:txBody>
      </p:sp>
      <p:graphicFrame>
        <p:nvGraphicFramePr>
          <p:cNvPr id="6" name="Tabelle 6">
            <a:extLst>
              <a:ext uri="{FF2B5EF4-FFF2-40B4-BE49-F238E27FC236}">
                <a16:creationId xmlns:a16="http://schemas.microsoft.com/office/drawing/2014/main" id="{B97F9F5A-AA9E-4323-B9C6-F32DF002A6FB}"/>
              </a:ext>
            </a:extLst>
          </p:cNvPr>
          <p:cNvGraphicFramePr>
            <a:graphicFrameLocks noGrp="1"/>
          </p:cNvGraphicFramePr>
          <p:nvPr>
            <p:extLst>
              <p:ext uri="{D42A27DB-BD31-4B8C-83A1-F6EECF244321}">
                <p14:modId xmlns:p14="http://schemas.microsoft.com/office/powerpoint/2010/main" val="3281354430"/>
              </p:ext>
            </p:extLst>
          </p:nvPr>
        </p:nvGraphicFramePr>
        <p:xfrm>
          <a:off x="407192" y="1808499"/>
          <a:ext cx="6134924" cy="1713240"/>
        </p:xfrm>
        <a:graphic>
          <a:graphicData uri="http://schemas.openxmlformats.org/drawingml/2006/table">
            <a:tbl>
              <a:tblPr firstRow="1" bandRow="1">
                <a:tableStyleId>{912C8C85-51F0-491E-9774-3900AFEF0FD7}</a:tableStyleId>
              </a:tblPr>
              <a:tblGrid>
                <a:gridCol w="2041089">
                  <a:extLst>
                    <a:ext uri="{9D8B030D-6E8A-4147-A177-3AD203B41FA5}">
                      <a16:colId xmlns:a16="http://schemas.microsoft.com/office/drawing/2014/main" val="20000"/>
                    </a:ext>
                  </a:extLst>
                </a:gridCol>
                <a:gridCol w="1949152">
                  <a:extLst>
                    <a:ext uri="{9D8B030D-6E8A-4147-A177-3AD203B41FA5}">
                      <a16:colId xmlns:a16="http://schemas.microsoft.com/office/drawing/2014/main" val="20001"/>
                    </a:ext>
                  </a:extLst>
                </a:gridCol>
                <a:gridCol w="2144683">
                  <a:extLst>
                    <a:ext uri="{9D8B030D-6E8A-4147-A177-3AD203B41FA5}">
                      <a16:colId xmlns:a16="http://schemas.microsoft.com/office/drawing/2014/main" val="270414066"/>
                    </a:ext>
                  </a:extLst>
                </a:gridCol>
              </a:tblGrid>
              <a:tr h="359568">
                <a:tc>
                  <a:txBody>
                    <a:bodyPr/>
                    <a:lstStyle/>
                    <a:p>
                      <a:r>
                        <a:rPr lang="en-US" sz="1600" b="1" i="1" noProof="0" dirty="0">
                          <a:solidFill>
                            <a:schemeClr val="accent6">
                              <a:lumMod val="10000"/>
                            </a:schemeClr>
                          </a:solidFill>
                          <a:latin typeface="+mn-lt"/>
                        </a:rPr>
                        <a:t>Satellite product</a:t>
                      </a:r>
                    </a:p>
                  </a:txBody>
                  <a:tcPr anchor="ctr"/>
                </a:tc>
                <a:tc>
                  <a:txBody>
                    <a:bodyPr/>
                    <a:lstStyle/>
                    <a:p>
                      <a:r>
                        <a:rPr lang="en-US" sz="1600" b="1" i="1" noProof="0" dirty="0">
                          <a:solidFill>
                            <a:schemeClr val="accent6">
                              <a:lumMod val="10000"/>
                            </a:schemeClr>
                          </a:solidFill>
                          <a:latin typeface="+mn-lt"/>
                        </a:rPr>
                        <a:t>Spatial resolution</a:t>
                      </a:r>
                    </a:p>
                  </a:txBody>
                  <a:tcPr anchor="ctr"/>
                </a:tc>
                <a:tc>
                  <a:txBody>
                    <a:bodyPr/>
                    <a:lstStyle/>
                    <a:p>
                      <a:pPr marL="0" marR="0" lvl="1" indent="0" algn="l" defTabSz="882030" rtl="0" eaLnBrk="1" fontAlgn="auto" latinLnBrk="0" hangingPunct="1">
                        <a:lnSpc>
                          <a:spcPct val="100000"/>
                        </a:lnSpc>
                        <a:spcBef>
                          <a:spcPts val="0"/>
                        </a:spcBef>
                        <a:spcAft>
                          <a:spcPts val="0"/>
                        </a:spcAft>
                        <a:buClrTx/>
                        <a:buSzTx/>
                        <a:buFontTx/>
                        <a:buNone/>
                        <a:tabLst/>
                        <a:defRPr/>
                      </a:pPr>
                      <a:r>
                        <a:rPr lang="en-US" sz="1600" b="1" i="1" noProof="0" dirty="0">
                          <a:solidFill>
                            <a:schemeClr val="accent6">
                              <a:lumMod val="10000"/>
                            </a:schemeClr>
                          </a:solidFill>
                          <a:latin typeface="+mn-lt"/>
                        </a:rPr>
                        <a:t>L2 biophys. variable</a:t>
                      </a:r>
                    </a:p>
                  </a:txBody>
                  <a:tcPr anchor="ctr"/>
                </a:tc>
                <a:extLst>
                  <a:ext uri="{0D108BD9-81ED-4DB2-BD59-A6C34878D82A}">
                    <a16:rowId xmlns:a16="http://schemas.microsoft.com/office/drawing/2014/main" val="10000"/>
                  </a:ext>
                </a:extLst>
              </a:tr>
              <a:tr h="576432">
                <a:tc>
                  <a:txBody>
                    <a:bodyPr/>
                    <a:lstStyle/>
                    <a:p>
                      <a:pPr marL="92075" indent="0"/>
                      <a:r>
                        <a:rPr lang="en-US" sz="1500" noProof="0" dirty="0">
                          <a:solidFill>
                            <a:schemeClr val="accent6">
                              <a:lumMod val="10000"/>
                            </a:schemeClr>
                          </a:solidFill>
                          <a:latin typeface="+mn-lt"/>
                        </a:rPr>
                        <a:t>Copernicus Land Monitoring Service (CLMS)</a:t>
                      </a:r>
                    </a:p>
                  </a:txBody>
                  <a:tcPr/>
                </a:tc>
                <a:tc>
                  <a:txBody>
                    <a:bodyPr/>
                    <a:lstStyle/>
                    <a:p>
                      <a:pPr marL="92075"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sz="1500" noProof="0" dirty="0">
                          <a:solidFill>
                            <a:schemeClr val="accent6">
                              <a:lumMod val="10000"/>
                            </a:schemeClr>
                          </a:solidFill>
                          <a:latin typeface="+mn-lt"/>
                        </a:rPr>
                        <a:t>~ 300 m</a:t>
                      </a:r>
                      <a:endParaRPr lang="en-US" sz="1500" noProof="0" dirty="0">
                        <a:solidFill>
                          <a:schemeClr val="accent6">
                            <a:lumMod val="10000"/>
                          </a:schemeClr>
                        </a:solidFill>
                        <a:latin typeface="+mn-lt"/>
                      </a:endParaRPr>
                    </a:p>
                  </a:txBody>
                  <a:tcPr/>
                </a:tc>
                <a:tc>
                  <a:txBody>
                    <a:bodyPr/>
                    <a:lstStyle/>
                    <a:p>
                      <a:pPr marL="92075"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sz="1500" noProof="0" dirty="0">
                          <a:solidFill>
                            <a:schemeClr val="accent6">
                              <a:lumMod val="10000"/>
                            </a:schemeClr>
                          </a:solidFill>
                          <a:latin typeface="+mn-lt"/>
                        </a:rPr>
                        <a:t>LAI, fAPAR</a:t>
                      </a:r>
                      <a:endParaRPr lang="en-US" sz="1500" noProof="0" dirty="0">
                        <a:solidFill>
                          <a:schemeClr val="accent6">
                            <a:lumMod val="10000"/>
                          </a:schemeClr>
                        </a:solidFill>
                        <a:latin typeface="+mn-lt"/>
                      </a:endParaRPr>
                    </a:p>
                  </a:txBody>
                  <a:tcPr/>
                </a:tc>
                <a:extLst>
                  <a:ext uri="{0D108BD9-81ED-4DB2-BD59-A6C34878D82A}">
                    <a16:rowId xmlns:a16="http://schemas.microsoft.com/office/drawing/2014/main" val="10001"/>
                  </a:ext>
                </a:extLst>
              </a:tr>
              <a:tr h="576432">
                <a:tc>
                  <a:txBody>
                    <a:bodyPr/>
                    <a:lstStyle/>
                    <a:p>
                      <a:pPr marL="92075" marR="0" lvl="0" indent="0" algn="l" defTabSz="882030" rtl="0" eaLnBrk="1" fontAlgn="auto" latinLnBrk="0" hangingPunct="1">
                        <a:lnSpc>
                          <a:spcPct val="100000"/>
                        </a:lnSpc>
                        <a:spcBef>
                          <a:spcPts val="0"/>
                        </a:spcBef>
                        <a:spcAft>
                          <a:spcPts val="0"/>
                        </a:spcAft>
                        <a:buClrTx/>
                        <a:buSzTx/>
                        <a:buFontTx/>
                        <a:buNone/>
                        <a:tabLst/>
                        <a:defRPr/>
                      </a:pPr>
                      <a:r>
                        <a:rPr lang="en-US" sz="1500" noProof="0" dirty="0">
                          <a:solidFill>
                            <a:schemeClr val="accent6">
                              <a:lumMod val="10000"/>
                            </a:schemeClr>
                          </a:solidFill>
                          <a:latin typeface="+mn-lt"/>
                        </a:rPr>
                        <a:t>Copernicus HR-VPP (only Europe)</a:t>
                      </a:r>
                    </a:p>
                  </a:txBody>
                  <a:tcPr/>
                </a:tc>
                <a:tc>
                  <a:txBody>
                    <a:bodyPr/>
                    <a:lstStyle/>
                    <a:p>
                      <a:pPr marL="182563"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sz="1500" noProof="0" dirty="0">
                          <a:solidFill>
                            <a:schemeClr val="accent6">
                              <a:lumMod val="10000"/>
                            </a:schemeClr>
                          </a:solidFill>
                          <a:latin typeface="+mn-lt"/>
                        </a:rPr>
                        <a:t>10 m</a:t>
                      </a:r>
                      <a:endParaRPr lang="en-US" sz="1500" i="1" u="none" strike="noStrike" kern="1200" baseline="0" dirty="0">
                        <a:solidFill>
                          <a:schemeClr val="accent6">
                            <a:lumMod val="10000"/>
                          </a:schemeClr>
                        </a:solidFill>
                        <a:latin typeface="+mn-lt"/>
                        <a:ea typeface="+mn-ea"/>
                        <a:cs typeface="+mn-cs"/>
                      </a:endParaRPr>
                    </a:p>
                  </a:txBody>
                  <a:tcPr/>
                </a:tc>
                <a:tc>
                  <a:txBody>
                    <a:bodyPr/>
                    <a:lstStyle/>
                    <a:p>
                      <a:pPr marL="92075"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sz="1500" noProof="0" dirty="0">
                          <a:solidFill>
                            <a:schemeClr val="accent6">
                              <a:lumMod val="10000"/>
                            </a:schemeClr>
                          </a:solidFill>
                          <a:latin typeface="+mn-lt"/>
                        </a:rPr>
                        <a:t>LAI, fAPAR, (LCC) </a:t>
                      </a:r>
                      <a:endParaRPr lang="en-US" sz="1500" noProof="0" dirty="0">
                        <a:solidFill>
                          <a:schemeClr val="accent6">
                            <a:lumMod val="10000"/>
                          </a:schemeClr>
                        </a:solidFill>
                        <a:latin typeface="+mn-lt"/>
                      </a:endParaRPr>
                    </a:p>
                  </a:txBody>
                  <a:tcPr/>
                </a:tc>
                <a:extLst>
                  <a:ext uri="{0D108BD9-81ED-4DB2-BD59-A6C34878D82A}">
                    <a16:rowId xmlns:a16="http://schemas.microsoft.com/office/drawing/2014/main" val="3336144859"/>
                  </a:ext>
                </a:extLst>
              </a:tr>
            </a:tbl>
          </a:graphicData>
        </a:graphic>
      </p:graphicFrame>
      <p:sp>
        <p:nvSpPr>
          <p:cNvPr id="8" name="Parallelogram 7">
            <a:extLst>
              <a:ext uri="{FF2B5EF4-FFF2-40B4-BE49-F238E27FC236}">
                <a16:creationId xmlns:a16="http://schemas.microsoft.com/office/drawing/2014/main" id="{DBF714CB-5F99-347E-DFB5-1E218E7CE9FE}"/>
              </a:ext>
            </a:extLst>
          </p:cNvPr>
          <p:cNvSpPr/>
          <p:nvPr/>
        </p:nvSpPr>
        <p:spPr>
          <a:xfrm>
            <a:off x="9995287" y="1495462"/>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6">
                    <a:lumMod val="10000"/>
                  </a:schemeClr>
                </a:solidFill>
              </a:rPr>
              <a:t>Sentinel-2</a:t>
            </a:r>
          </a:p>
        </p:txBody>
      </p:sp>
      <p:sp>
        <p:nvSpPr>
          <p:cNvPr id="9" name="Parallelogram 8">
            <a:extLst>
              <a:ext uri="{FF2B5EF4-FFF2-40B4-BE49-F238E27FC236}">
                <a16:creationId xmlns:a16="http://schemas.microsoft.com/office/drawing/2014/main" id="{8BED1082-2057-25BE-8583-4368E2707DCB}"/>
              </a:ext>
            </a:extLst>
          </p:cNvPr>
          <p:cNvSpPr/>
          <p:nvPr/>
        </p:nvSpPr>
        <p:spPr>
          <a:xfrm>
            <a:off x="6987407" y="1491790"/>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accent6">
                    <a:lumMod val="10000"/>
                  </a:schemeClr>
                </a:solidFill>
              </a:rPr>
              <a:t>CLMS</a:t>
            </a:r>
          </a:p>
        </p:txBody>
      </p:sp>
      <p:sp>
        <p:nvSpPr>
          <p:cNvPr id="10" name="Rectangle 9">
            <a:extLst>
              <a:ext uri="{FF2B5EF4-FFF2-40B4-BE49-F238E27FC236}">
                <a16:creationId xmlns:a16="http://schemas.microsoft.com/office/drawing/2014/main" id="{DAC6F7A7-B044-9CD0-6D1D-B01A38AB21A7}"/>
              </a:ext>
            </a:extLst>
          </p:cNvPr>
          <p:cNvSpPr/>
          <p:nvPr/>
        </p:nvSpPr>
        <p:spPr>
          <a:xfrm>
            <a:off x="9995287" y="2281634"/>
            <a:ext cx="1764000" cy="468000"/>
          </a:xfrm>
          <a:prstGeom prst="rect">
            <a:avLst/>
          </a:prstGeom>
          <a:solidFill>
            <a:schemeClr val="bg1"/>
          </a:solidFill>
          <a:ln w="9525">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SNAP biophysical processor</a:t>
            </a:r>
          </a:p>
        </p:txBody>
      </p:sp>
      <p:sp>
        <p:nvSpPr>
          <p:cNvPr id="12" name="Rectangle 11">
            <a:extLst>
              <a:ext uri="{FF2B5EF4-FFF2-40B4-BE49-F238E27FC236}">
                <a16:creationId xmlns:a16="http://schemas.microsoft.com/office/drawing/2014/main" id="{9F65A4EB-3B33-8324-6060-DE89FD0D3FF3}"/>
              </a:ext>
            </a:extLst>
          </p:cNvPr>
          <p:cNvSpPr/>
          <p:nvPr/>
        </p:nvSpPr>
        <p:spPr>
          <a:xfrm>
            <a:off x="8512155" y="3843672"/>
            <a:ext cx="1764000" cy="468000"/>
          </a:xfrm>
          <a:prstGeom prst="rect">
            <a:avLst/>
          </a:prstGeom>
          <a:solidFill>
            <a:schemeClr val="bg1"/>
          </a:solidFill>
          <a:ln w="9525">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Matchup</a:t>
            </a:r>
          </a:p>
        </p:txBody>
      </p:sp>
      <p:sp>
        <p:nvSpPr>
          <p:cNvPr id="13" name="Parallelogram 12">
            <a:extLst>
              <a:ext uri="{FF2B5EF4-FFF2-40B4-BE49-F238E27FC236}">
                <a16:creationId xmlns:a16="http://schemas.microsoft.com/office/drawing/2014/main" id="{BB456427-F3D3-E82A-41D6-342B6BC9D87B}"/>
              </a:ext>
            </a:extLst>
          </p:cNvPr>
          <p:cNvSpPr/>
          <p:nvPr/>
        </p:nvSpPr>
        <p:spPr>
          <a:xfrm>
            <a:off x="6987407" y="3062653"/>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LAI, fAPAR</a:t>
            </a:r>
          </a:p>
        </p:txBody>
      </p:sp>
      <p:sp>
        <p:nvSpPr>
          <p:cNvPr id="14" name="Parallelogram 13">
            <a:extLst>
              <a:ext uri="{FF2B5EF4-FFF2-40B4-BE49-F238E27FC236}">
                <a16:creationId xmlns:a16="http://schemas.microsoft.com/office/drawing/2014/main" id="{3AE32F3B-CBDB-4DD1-FA42-6438D3D6EB8F}"/>
              </a:ext>
            </a:extLst>
          </p:cNvPr>
          <p:cNvSpPr/>
          <p:nvPr/>
        </p:nvSpPr>
        <p:spPr>
          <a:xfrm>
            <a:off x="9995287" y="3062653"/>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LCC</a:t>
            </a:r>
          </a:p>
        </p:txBody>
      </p:sp>
      <p:sp>
        <p:nvSpPr>
          <p:cNvPr id="15" name="Parallelogram 14">
            <a:extLst>
              <a:ext uri="{FF2B5EF4-FFF2-40B4-BE49-F238E27FC236}">
                <a16:creationId xmlns:a16="http://schemas.microsoft.com/office/drawing/2014/main" id="{7CE26494-77C8-DFC1-B22D-4C5AF3962920}"/>
              </a:ext>
            </a:extLst>
          </p:cNvPr>
          <p:cNvSpPr/>
          <p:nvPr/>
        </p:nvSpPr>
        <p:spPr>
          <a:xfrm>
            <a:off x="6586076" y="5173845"/>
            <a:ext cx="1970039"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L2 FLEX product LAI, fAPAR, LCC</a:t>
            </a:r>
          </a:p>
        </p:txBody>
      </p:sp>
      <p:sp>
        <p:nvSpPr>
          <p:cNvPr id="16" name="Parallelogram 15">
            <a:extLst>
              <a:ext uri="{FF2B5EF4-FFF2-40B4-BE49-F238E27FC236}">
                <a16:creationId xmlns:a16="http://schemas.microsoft.com/office/drawing/2014/main" id="{3826BFB0-5018-0334-84BC-FEE18883850D}"/>
              </a:ext>
            </a:extLst>
          </p:cNvPr>
          <p:cNvSpPr/>
          <p:nvPr/>
        </p:nvSpPr>
        <p:spPr>
          <a:xfrm>
            <a:off x="10280317" y="5173845"/>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Validation report</a:t>
            </a:r>
          </a:p>
        </p:txBody>
      </p:sp>
      <p:cxnSp>
        <p:nvCxnSpPr>
          <p:cNvPr id="18" name="Straight Arrow Connector 17">
            <a:extLst>
              <a:ext uri="{FF2B5EF4-FFF2-40B4-BE49-F238E27FC236}">
                <a16:creationId xmlns:a16="http://schemas.microsoft.com/office/drawing/2014/main" id="{DFFA3C40-1D52-860A-AB92-9F1852AE4028}"/>
              </a:ext>
            </a:extLst>
          </p:cNvPr>
          <p:cNvCxnSpPr>
            <a:stCxn id="9" idx="4"/>
            <a:endCxn id="13" idx="0"/>
          </p:cNvCxnSpPr>
          <p:nvPr/>
        </p:nvCxnSpPr>
        <p:spPr>
          <a:xfrm>
            <a:off x="7869407" y="1959790"/>
            <a:ext cx="0" cy="1102863"/>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F7F135-B789-0A33-9E41-812EB0639A6A}"/>
              </a:ext>
            </a:extLst>
          </p:cNvPr>
          <p:cNvCxnSpPr>
            <a:cxnSpLocks/>
            <a:stCxn id="8" idx="4"/>
            <a:endCxn id="10" idx="0"/>
          </p:cNvCxnSpPr>
          <p:nvPr/>
        </p:nvCxnSpPr>
        <p:spPr>
          <a:xfrm>
            <a:off x="10877287" y="1963462"/>
            <a:ext cx="0" cy="318172"/>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278F02-87A4-E0C3-D4C3-E454300EC083}"/>
              </a:ext>
            </a:extLst>
          </p:cNvPr>
          <p:cNvCxnSpPr>
            <a:cxnSpLocks/>
            <a:stCxn id="10" idx="2"/>
            <a:endCxn id="14" idx="0"/>
          </p:cNvCxnSpPr>
          <p:nvPr/>
        </p:nvCxnSpPr>
        <p:spPr>
          <a:xfrm>
            <a:off x="10877287" y="2749634"/>
            <a:ext cx="0" cy="313019"/>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8CB7E85-4692-274A-5B5E-D2A7196154A6}"/>
              </a:ext>
            </a:extLst>
          </p:cNvPr>
          <p:cNvCxnSpPr>
            <a:cxnSpLocks/>
            <a:stCxn id="13" idx="4"/>
            <a:endCxn id="12" idx="1"/>
          </p:cNvCxnSpPr>
          <p:nvPr/>
        </p:nvCxnSpPr>
        <p:spPr>
          <a:xfrm rot="16200000" flipH="1">
            <a:off x="7917272" y="3482788"/>
            <a:ext cx="547019" cy="642748"/>
          </a:xfrm>
          <a:prstGeom prst="bentConnector2">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C71139E-28C6-9EB6-4284-4C64D0C1B97B}"/>
              </a:ext>
            </a:extLst>
          </p:cNvPr>
          <p:cNvCxnSpPr>
            <a:cxnSpLocks/>
            <a:stCxn id="14" idx="3"/>
            <a:endCxn id="12" idx="3"/>
          </p:cNvCxnSpPr>
          <p:nvPr/>
        </p:nvCxnSpPr>
        <p:spPr>
          <a:xfrm rot="5400000">
            <a:off x="10273962" y="3532846"/>
            <a:ext cx="547019" cy="542632"/>
          </a:xfrm>
          <a:prstGeom prst="bentConnector2">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Tabelle 6">
            <a:extLst>
              <a:ext uri="{FF2B5EF4-FFF2-40B4-BE49-F238E27FC236}">
                <a16:creationId xmlns:a16="http://schemas.microsoft.com/office/drawing/2014/main" id="{8F411AC3-30EA-3C43-C039-7F8C8783C128}"/>
              </a:ext>
            </a:extLst>
          </p:cNvPr>
          <p:cNvGraphicFramePr>
            <a:graphicFrameLocks noGrp="1"/>
          </p:cNvGraphicFramePr>
          <p:nvPr>
            <p:extLst>
              <p:ext uri="{D42A27DB-BD31-4B8C-83A1-F6EECF244321}">
                <p14:modId xmlns:p14="http://schemas.microsoft.com/office/powerpoint/2010/main" val="3248644240"/>
              </p:ext>
            </p:extLst>
          </p:nvPr>
        </p:nvGraphicFramePr>
        <p:xfrm>
          <a:off x="375080" y="4604355"/>
          <a:ext cx="6134924" cy="1644940"/>
        </p:xfrm>
        <a:graphic>
          <a:graphicData uri="http://schemas.openxmlformats.org/drawingml/2006/table">
            <a:tbl>
              <a:tblPr firstRow="1" bandRow="1">
                <a:tableStyleId>{912C8C85-51F0-491E-9774-3900AFEF0FD7}</a:tableStyleId>
              </a:tblPr>
              <a:tblGrid>
                <a:gridCol w="2041089">
                  <a:extLst>
                    <a:ext uri="{9D8B030D-6E8A-4147-A177-3AD203B41FA5}">
                      <a16:colId xmlns:a16="http://schemas.microsoft.com/office/drawing/2014/main" val="20000"/>
                    </a:ext>
                  </a:extLst>
                </a:gridCol>
                <a:gridCol w="1949152">
                  <a:extLst>
                    <a:ext uri="{9D8B030D-6E8A-4147-A177-3AD203B41FA5}">
                      <a16:colId xmlns:a16="http://schemas.microsoft.com/office/drawing/2014/main" val="20001"/>
                    </a:ext>
                  </a:extLst>
                </a:gridCol>
                <a:gridCol w="2144683">
                  <a:extLst>
                    <a:ext uri="{9D8B030D-6E8A-4147-A177-3AD203B41FA5}">
                      <a16:colId xmlns:a16="http://schemas.microsoft.com/office/drawing/2014/main" val="270414066"/>
                    </a:ext>
                  </a:extLst>
                </a:gridCol>
              </a:tblGrid>
              <a:tr h="324499">
                <a:tc>
                  <a:txBody>
                    <a:bodyPr/>
                    <a:lstStyle/>
                    <a:p>
                      <a:r>
                        <a:rPr lang="en-US" sz="1600" b="1" i="1" noProof="0" dirty="0">
                          <a:solidFill>
                            <a:schemeClr val="accent6">
                              <a:lumMod val="10000"/>
                            </a:schemeClr>
                          </a:solidFill>
                          <a:latin typeface="+mn-lt"/>
                        </a:rPr>
                        <a:t>Satellite product</a:t>
                      </a:r>
                    </a:p>
                  </a:txBody>
                  <a:tcPr anchor="ctr"/>
                </a:tc>
                <a:tc>
                  <a:txBody>
                    <a:bodyPr/>
                    <a:lstStyle/>
                    <a:p>
                      <a:r>
                        <a:rPr lang="en-US" sz="1600" b="1" i="1" noProof="0" dirty="0">
                          <a:solidFill>
                            <a:schemeClr val="accent6">
                              <a:lumMod val="10000"/>
                            </a:schemeClr>
                          </a:solidFill>
                          <a:latin typeface="+mn-lt"/>
                        </a:rPr>
                        <a:t>Spatial resolution</a:t>
                      </a:r>
                    </a:p>
                  </a:txBody>
                  <a:tcPr anchor="ctr"/>
                </a:tc>
                <a:tc>
                  <a:txBody>
                    <a:bodyPr/>
                    <a:lstStyle/>
                    <a:p>
                      <a:pPr marL="0" marR="0" lvl="1" indent="0" algn="l" defTabSz="882030" rtl="0" eaLnBrk="1" fontAlgn="auto" latinLnBrk="0" hangingPunct="1">
                        <a:lnSpc>
                          <a:spcPct val="100000"/>
                        </a:lnSpc>
                        <a:spcBef>
                          <a:spcPts val="0"/>
                        </a:spcBef>
                        <a:spcAft>
                          <a:spcPts val="0"/>
                        </a:spcAft>
                        <a:buClrTx/>
                        <a:buSzTx/>
                        <a:buFontTx/>
                        <a:buNone/>
                        <a:tabLst/>
                        <a:defRPr/>
                      </a:pPr>
                      <a:r>
                        <a:rPr lang="en-US" sz="1600" b="1" i="1" noProof="0" dirty="0">
                          <a:solidFill>
                            <a:schemeClr val="accent6">
                              <a:lumMod val="10000"/>
                            </a:schemeClr>
                          </a:solidFill>
                          <a:latin typeface="+mn-lt"/>
                        </a:rPr>
                        <a:t>L2 biophys. variable</a:t>
                      </a:r>
                    </a:p>
                  </a:txBody>
                  <a:tcPr anchor="ctr"/>
                </a:tc>
                <a:extLst>
                  <a:ext uri="{0D108BD9-81ED-4DB2-BD59-A6C34878D82A}">
                    <a16:rowId xmlns:a16="http://schemas.microsoft.com/office/drawing/2014/main" val="10000"/>
                  </a:ext>
                </a:extLst>
              </a:tr>
              <a:tr h="395750">
                <a:tc>
                  <a:txBody>
                    <a:bodyPr/>
                    <a:lstStyle/>
                    <a:p>
                      <a:pPr marL="92075" indent="0"/>
                      <a:r>
                        <a:rPr lang="en-US" sz="1500" noProof="0" dirty="0">
                          <a:solidFill>
                            <a:schemeClr val="accent6">
                              <a:lumMod val="10000"/>
                            </a:schemeClr>
                          </a:solidFill>
                          <a:latin typeface="+mn-lt"/>
                        </a:rPr>
                        <a:t>ESA CCI</a:t>
                      </a:r>
                      <a:br>
                        <a:rPr lang="en-US" sz="1500" noProof="0" dirty="0">
                          <a:solidFill>
                            <a:schemeClr val="accent6">
                              <a:lumMod val="10000"/>
                            </a:schemeClr>
                          </a:solidFill>
                          <a:latin typeface="+mn-lt"/>
                        </a:rPr>
                      </a:br>
                      <a:r>
                        <a:rPr lang="en-US" sz="1300" noProof="0" dirty="0">
                          <a:solidFill>
                            <a:schemeClr val="accent6">
                              <a:lumMod val="10000"/>
                            </a:schemeClr>
                          </a:solidFill>
                          <a:latin typeface="+mn-lt"/>
                        </a:rPr>
                        <a:t>(continuation open)</a:t>
                      </a:r>
                    </a:p>
                  </a:txBody>
                  <a:tcPr/>
                </a:tc>
                <a:tc>
                  <a:txBody>
                    <a:bodyPr/>
                    <a:lstStyle/>
                    <a:p>
                      <a:pPr marL="92075"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500" noProof="0" dirty="0">
                          <a:solidFill>
                            <a:schemeClr val="accent6">
                              <a:lumMod val="10000"/>
                            </a:schemeClr>
                          </a:solidFill>
                          <a:latin typeface="+mn-lt"/>
                        </a:rPr>
                        <a:t>1 km to 300 m</a:t>
                      </a:r>
                    </a:p>
                  </a:txBody>
                  <a:tcPr/>
                </a:tc>
                <a:tc>
                  <a:txBody>
                    <a:bodyPr/>
                    <a:lstStyle/>
                    <a:p>
                      <a:pPr marL="92075"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sz="1500" noProof="0" dirty="0">
                          <a:solidFill>
                            <a:schemeClr val="accent6">
                              <a:lumMod val="10000"/>
                            </a:schemeClr>
                          </a:solidFill>
                          <a:latin typeface="+mn-lt"/>
                        </a:rPr>
                        <a:t>LAI, fAPAR, FQE</a:t>
                      </a:r>
                      <a:endParaRPr lang="en-US" sz="1500" noProof="0" dirty="0">
                        <a:solidFill>
                          <a:schemeClr val="accent6">
                            <a:lumMod val="10000"/>
                          </a:schemeClr>
                        </a:solidFill>
                        <a:latin typeface="+mn-lt"/>
                      </a:endParaRPr>
                    </a:p>
                  </a:txBody>
                  <a:tcPr/>
                </a:tc>
                <a:extLst>
                  <a:ext uri="{0D108BD9-81ED-4DB2-BD59-A6C34878D82A}">
                    <a16:rowId xmlns:a16="http://schemas.microsoft.com/office/drawing/2014/main" val="10001"/>
                  </a:ext>
                </a:extLst>
              </a:tr>
              <a:tr h="395750">
                <a:tc>
                  <a:txBody>
                    <a:bodyPr/>
                    <a:lstStyle/>
                    <a:p>
                      <a:pPr marL="92075" marR="0" lvl="0" indent="0" algn="l" defTabSz="882030" rtl="0" eaLnBrk="1" fontAlgn="auto" latinLnBrk="0" hangingPunct="1">
                        <a:lnSpc>
                          <a:spcPct val="100000"/>
                        </a:lnSpc>
                        <a:spcBef>
                          <a:spcPts val="0"/>
                        </a:spcBef>
                        <a:spcAft>
                          <a:spcPts val="0"/>
                        </a:spcAft>
                        <a:buClrTx/>
                        <a:buSzTx/>
                        <a:buFontTx/>
                        <a:buNone/>
                        <a:tabLst/>
                        <a:defRPr/>
                      </a:pPr>
                      <a:r>
                        <a:rPr lang="de-DE" sz="1500" noProof="0" dirty="0">
                          <a:solidFill>
                            <a:schemeClr val="accent6">
                              <a:lumMod val="10000"/>
                            </a:schemeClr>
                          </a:solidFill>
                          <a:latin typeface="+mn-lt"/>
                        </a:rPr>
                        <a:t>MODIS</a:t>
                      </a:r>
                      <a:endParaRPr lang="en-US" sz="1500" noProof="0" dirty="0">
                        <a:solidFill>
                          <a:schemeClr val="accent6">
                            <a:lumMod val="10000"/>
                          </a:schemeClr>
                        </a:solidFill>
                        <a:latin typeface="+mn-lt"/>
                      </a:endParaRPr>
                    </a:p>
                  </a:txBody>
                  <a:tcPr/>
                </a:tc>
                <a:tc>
                  <a:txBody>
                    <a:bodyPr/>
                    <a:lstStyle/>
                    <a:p>
                      <a:pPr marL="182563"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500" noProof="0" dirty="0">
                          <a:solidFill>
                            <a:schemeClr val="accent6">
                              <a:lumMod val="10000"/>
                            </a:schemeClr>
                          </a:solidFill>
                          <a:latin typeface="+mn-lt"/>
                        </a:rPr>
                        <a:t>500 m</a:t>
                      </a:r>
                      <a:endParaRPr lang="en-US" sz="1500" i="1" u="none" strike="noStrike" kern="1200" baseline="0" noProof="0" dirty="0">
                        <a:solidFill>
                          <a:schemeClr val="accent6">
                            <a:lumMod val="10000"/>
                          </a:schemeClr>
                        </a:solidFill>
                        <a:latin typeface="+mn-lt"/>
                        <a:ea typeface="+mn-ea"/>
                        <a:cs typeface="+mn-cs"/>
                      </a:endParaRPr>
                    </a:p>
                  </a:txBody>
                  <a:tcPr/>
                </a:tc>
                <a:tc>
                  <a:txBody>
                    <a:bodyPr/>
                    <a:lstStyle/>
                    <a:p>
                      <a:pPr marL="92075"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sz="1500" noProof="0" dirty="0">
                          <a:solidFill>
                            <a:schemeClr val="accent6">
                              <a:lumMod val="10000"/>
                            </a:schemeClr>
                          </a:solidFill>
                          <a:latin typeface="+mn-lt"/>
                        </a:rPr>
                        <a:t>LAI, fAPAR</a:t>
                      </a:r>
                      <a:endParaRPr lang="en-US" sz="1500" noProof="0" dirty="0">
                        <a:solidFill>
                          <a:schemeClr val="accent6">
                            <a:lumMod val="10000"/>
                          </a:schemeClr>
                        </a:solidFill>
                        <a:latin typeface="+mn-lt"/>
                      </a:endParaRPr>
                    </a:p>
                  </a:txBody>
                  <a:tcPr/>
                </a:tc>
                <a:extLst>
                  <a:ext uri="{0D108BD9-81ED-4DB2-BD59-A6C34878D82A}">
                    <a16:rowId xmlns:a16="http://schemas.microsoft.com/office/drawing/2014/main" val="3336144859"/>
                  </a:ext>
                </a:extLst>
              </a:tr>
              <a:tr h="395750">
                <a:tc>
                  <a:txBody>
                    <a:bodyPr/>
                    <a:lstStyle/>
                    <a:p>
                      <a:pPr marL="92075" marR="0" lvl="0" indent="0" algn="l" defTabSz="882030" rtl="0" eaLnBrk="1" fontAlgn="auto" latinLnBrk="0" hangingPunct="1">
                        <a:lnSpc>
                          <a:spcPct val="100000"/>
                        </a:lnSpc>
                        <a:spcBef>
                          <a:spcPts val="0"/>
                        </a:spcBef>
                        <a:spcAft>
                          <a:spcPts val="0"/>
                        </a:spcAft>
                        <a:buClrTx/>
                        <a:buSzTx/>
                        <a:buFontTx/>
                        <a:buNone/>
                        <a:tabLst/>
                        <a:defRPr/>
                      </a:pPr>
                      <a:r>
                        <a:rPr lang="de-DE" sz="1500" noProof="0" dirty="0">
                          <a:solidFill>
                            <a:schemeClr val="accent6">
                              <a:lumMod val="10000"/>
                            </a:schemeClr>
                          </a:solidFill>
                          <a:latin typeface="+mn-lt"/>
                        </a:rPr>
                        <a:t>LSA SAF</a:t>
                      </a:r>
                      <a:endParaRPr lang="en-US" sz="1500" noProof="0" dirty="0">
                        <a:solidFill>
                          <a:schemeClr val="accent6">
                            <a:lumMod val="10000"/>
                          </a:schemeClr>
                        </a:solidFill>
                        <a:latin typeface="+mn-lt"/>
                      </a:endParaRPr>
                    </a:p>
                  </a:txBody>
                  <a:tcPr/>
                </a:tc>
                <a:tc>
                  <a:txBody>
                    <a:bodyPr/>
                    <a:lstStyle/>
                    <a:p>
                      <a:pPr marL="182563"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500" i="0" u="none" strike="noStrike" kern="1200" baseline="0" noProof="0" dirty="0">
                          <a:solidFill>
                            <a:schemeClr val="accent6">
                              <a:lumMod val="10000"/>
                            </a:schemeClr>
                          </a:solidFill>
                          <a:latin typeface="+mn-lt"/>
                          <a:ea typeface="+mn-ea"/>
                          <a:cs typeface="+mn-cs"/>
                        </a:rPr>
                        <a:t>1 km</a:t>
                      </a:r>
                    </a:p>
                  </a:txBody>
                  <a:tcPr/>
                </a:tc>
                <a:tc>
                  <a:txBody>
                    <a:bodyPr/>
                    <a:lstStyle/>
                    <a:p>
                      <a:pPr marL="92075" marR="0" lvl="1" indent="0" algn="l" defTabSz="882030"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sz="1500" noProof="0" dirty="0">
                          <a:solidFill>
                            <a:schemeClr val="accent6">
                              <a:lumMod val="10000"/>
                            </a:schemeClr>
                          </a:solidFill>
                          <a:latin typeface="+mn-lt"/>
                        </a:rPr>
                        <a:t>LAI, fAPAR</a:t>
                      </a:r>
                      <a:endParaRPr lang="en-US" sz="1500" noProof="0" dirty="0">
                        <a:solidFill>
                          <a:schemeClr val="accent6">
                            <a:lumMod val="10000"/>
                          </a:schemeClr>
                        </a:solidFill>
                        <a:latin typeface="+mn-lt"/>
                      </a:endParaRPr>
                    </a:p>
                  </a:txBody>
                  <a:tcPr/>
                </a:tc>
                <a:extLst>
                  <a:ext uri="{0D108BD9-81ED-4DB2-BD59-A6C34878D82A}">
                    <a16:rowId xmlns:a16="http://schemas.microsoft.com/office/drawing/2014/main" val="3012169682"/>
                  </a:ext>
                </a:extLst>
              </a:tr>
            </a:tbl>
          </a:graphicData>
        </a:graphic>
      </p:graphicFrame>
      <p:sp>
        <p:nvSpPr>
          <p:cNvPr id="31" name="TextBox 30">
            <a:extLst>
              <a:ext uri="{FF2B5EF4-FFF2-40B4-BE49-F238E27FC236}">
                <a16:creationId xmlns:a16="http://schemas.microsoft.com/office/drawing/2014/main" id="{0C0A4DC3-4412-E456-846E-24D103B13629}"/>
              </a:ext>
            </a:extLst>
          </p:cNvPr>
          <p:cNvSpPr txBox="1"/>
          <p:nvPr/>
        </p:nvSpPr>
        <p:spPr>
          <a:xfrm>
            <a:off x="299127" y="3902014"/>
            <a:ext cx="5783956" cy="615553"/>
          </a:xfrm>
          <a:prstGeom prst="rect">
            <a:avLst/>
          </a:prstGeom>
          <a:noFill/>
        </p:spPr>
        <p:txBody>
          <a:bodyPr wrap="none" rtlCol="0">
            <a:spAutoFit/>
          </a:bodyPr>
          <a:lstStyle>
            <a:defPPr>
              <a:defRPr lang="en-GB"/>
            </a:defPPr>
            <a:lvl2pPr marL="342900" lvl="1" indent="-342900">
              <a:buAutoNum type="arabicPeriod"/>
              <a:defRPr b="1">
                <a:solidFill>
                  <a:schemeClr val="accent6">
                    <a:lumMod val="10000"/>
                  </a:schemeClr>
                </a:solidFill>
                <a:latin typeface="+mj-lt"/>
              </a:defRPr>
            </a:lvl2pPr>
          </a:lstStyle>
          <a:p>
            <a:pPr lvl="1">
              <a:buFont typeface="+mj-lt"/>
              <a:buAutoNum type="arabicPeriod" startAt="2"/>
            </a:pPr>
            <a:r>
              <a:rPr lang="en-US" sz="1700" dirty="0"/>
              <a:t>Alternative products where the same methodology</a:t>
            </a:r>
            <a:br>
              <a:rPr lang="en-US" sz="1700" dirty="0"/>
            </a:br>
            <a:r>
              <a:rPr lang="en-US" sz="1700" dirty="0"/>
              <a:t>can be applied (not included in ‘L2_Veg_Satellite’)</a:t>
            </a:r>
          </a:p>
        </p:txBody>
      </p:sp>
      <p:pic>
        <p:nvPicPr>
          <p:cNvPr id="35" name="Picture 34">
            <a:extLst>
              <a:ext uri="{FF2B5EF4-FFF2-40B4-BE49-F238E27FC236}">
                <a16:creationId xmlns:a16="http://schemas.microsoft.com/office/drawing/2014/main" id="{970D8F0F-D728-31A9-59C9-F6B748218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653" y="4857723"/>
            <a:ext cx="1095973" cy="1095973"/>
          </a:xfrm>
          <a:prstGeom prst="rect">
            <a:avLst/>
          </a:prstGeom>
        </p:spPr>
      </p:pic>
      <p:cxnSp>
        <p:nvCxnSpPr>
          <p:cNvPr id="36" name="Straight Arrow Connector 35">
            <a:extLst>
              <a:ext uri="{FF2B5EF4-FFF2-40B4-BE49-F238E27FC236}">
                <a16:creationId xmlns:a16="http://schemas.microsoft.com/office/drawing/2014/main" id="{949AAB54-B563-712A-07C9-8C346E1A8530}"/>
              </a:ext>
            </a:extLst>
          </p:cNvPr>
          <p:cNvCxnSpPr>
            <a:cxnSpLocks/>
            <a:stCxn id="12" idx="2"/>
            <a:endCxn id="35" idx="0"/>
          </p:cNvCxnSpPr>
          <p:nvPr/>
        </p:nvCxnSpPr>
        <p:spPr>
          <a:xfrm>
            <a:off x="9394155" y="4311672"/>
            <a:ext cx="11485" cy="546051"/>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508EDAC-15DE-ED23-8E88-867E6551BC4A}"/>
              </a:ext>
            </a:extLst>
          </p:cNvPr>
          <p:cNvCxnSpPr>
            <a:cxnSpLocks/>
            <a:stCxn id="15" idx="2"/>
            <a:endCxn id="35" idx="1"/>
          </p:cNvCxnSpPr>
          <p:nvPr/>
        </p:nvCxnSpPr>
        <p:spPr>
          <a:xfrm flipV="1">
            <a:off x="8497615" y="5405710"/>
            <a:ext cx="360038" cy="2135"/>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62053F7-6987-AD5E-9E50-003BA5AB8B00}"/>
              </a:ext>
            </a:extLst>
          </p:cNvPr>
          <p:cNvCxnSpPr>
            <a:cxnSpLocks/>
            <a:stCxn id="35" idx="3"/>
            <a:endCxn id="16" idx="5"/>
          </p:cNvCxnSpPr>
          <p:nvPr/>
        </p:nvCxnSpPr>
        <p:spPr>
          <a:xfrm>
            <a:off x="9953626" y="5405710"/>
            <a:ext cx="385191" cy="2135"/>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2785EB3-CC7A-D3C5-7C26-CD6FB4B65305}"/>
              </a:ext>
            </a:extLst>
          </p:cNvPr>
          <p:cNvSpPr txBox="1"/>
          <p:nvPr/>
        </p:nvSpPr>
        <p:spPr>
          <a:xfrm>
            <a:off x="10215811" y="6189832"/>
            <a:ext cx="1611339" cy="276999"/>
          </a:xfrm>
          <a:prstGeom prst="rect">
            <a:avLst/>
          </a:prstGeom>
          <a:noFill/>
        </p:spPr>
        <p:txBody>
          <a:bodyPr wrap="none" rtlCol="0">
            <a:spAutoFit/>
          </a:bodyPr>
          <a:lstStyle/>
          <a:p>
            <a:pPr algn="l"/>
            <a:r>
              <a:rPr lang="de-DE" sz="1200" dirty="0">
                <a:solidFill>
                  <a:schemeClr val="accent6">
                    <a:lumMod val="10000"/>
                  </a:schemeClr>
                </a:solidFill>
                <a:latin typeface="Arial" panose="020B0604020202020204" pitchFamily="34" charset="0"/>
                <a:ea typeface="MS PGothic" pitchFamily="34" charset="-128"/>
                <a:cs typeface="Arial" panose="020B0604020202020204" pitchFamily="34" charset="0"/>
              </a:rPr>
              <a:t>Contact: E. Prikaziuk</a:t>
            </a:r>
            <a:endParaRPr lang="en-US" sz="120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7553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896548DD-CA5B-DCE8-E612-149C96A485FE}"/>
              </a:ext>
            </a:extLst>
          </p:cNvPr>
          <p:cNvCxnSpPr>
            <a:cxnSpLocks/>
          </p:cNvCxnSpPr>
          <p:nvPr/>
        </p:nvCxnSpPr>
        <p:spPr>
          <a:xfrm>
            <a:off x="1886232" y="5311762"/>
            <a:ext cx="1044000" cy="0"/>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E690142-38D7-8E1F-FD52-43D379740C7A}"/>
              </a:ext>
            </a:extLst>
          </p:cNvPr>
          <p:cNvSpPr>
            <a:spLocks noGrp="1"/>
          </p:cNvSpPr>
          <p:nvPr>
            <p:ph type="title"/>
          </p:nvPr>
        </p:nvSpPr>
        <p:spPr>
          <a:xfrm>
            <a:off x="215900" y="244475"/>
            <a:ext cx="10109200" cy="565150"/>
          </a:xfrm>
        </p:spPr>
        <p:txBody>
          <a:bodyPr/>
          <a:lstStyle/>
          <a:p>
            <a:r>
              <a:rPr lang="en-US" noProof="0" dirty="0"/>
              <a:t>Numerical inversion of RTMs (Category B)</a:t>
            </a:r>
          </a:p>
        </p:txBody>
      </p:sp>
      <p:sp>
        <p:nvSpPr>
          <p:cNvPr id="2" name="TextBox 1">
            <a:extLst>
              <a:ext uri="{FF2B5EF4-FFF2-40B4-BE49-F238E27FC236}">
                <a16:creationId xmlns:a16="http://schemas.microsoft.com/office/drawing/2014/main" id="{466FA09C-E424-248F-36DB-FA2ED0EFD8DD}"/>
              </a:ext>
            </a:extLst>
          </p:cNvPr>
          <p:cNvSpPr txBox="1"/>
          <p:nvPr/>
        </p:nvSpPr>
        <p:spPr>
          <a:xfrm>
            <a:off x="299127" y="1109341"/>
            <a:ext cx="9110251" cy="369332"/>
          </a:xfrm>
          <a:prstGeom prst="rect">
            <a:avLst/>
          </a:prstGeom>
          <a:noFill/>
        </p:spPr>
        <p:txBody>
          <a:bodyPr wrap="none" rtlCol="0">
            <a:spAutoFit/>
          </a:bodyPr>
          <a:lstStyle/>
          <a:p>
            <a:pPr marL="0" lvl="1"/>
            <a:r>
              <a:rPr lang="en-US" b="1" dirty="0">
                <a:solidFill>
                  <a:schemeClr val="accent6">
                    <a:lumMod val="10000"/>
                  </a:schemeClr>
                </a:solidFill>
                <a:latin typeface="+mj-lt"/>
              </a:rPr>
              <a:t>Numerical inversion of the SCOPE model implemented in  the tool ‘</a:t>
            </a:r>
            <a:r>
              <a:rPr lang="nn-NO" b="1" i="1" dirty="0">
                <a:solidFill>
                  <a:schemeClr val="accent6">
                    <a:lumMod val="10000"/>
                  </a:schemeClr>
                </a:solidFill>
                <a:latin typeface="+mj-lt"/>
                <a:ea typeface="MS PGothic" pitchFamily="34" charset="-128"/>
                <a:cs typeface="Arial" panose="020B0604020202020204" pitchFamily="34" charset="0"/>
              </a:rPr>
              <a:t>L2_Veg_RTM’</a:t>
            </a:r>
            <a:r>
              <a:rPr lang="en-US" b="1" dirty="0">
                <a:solidFill>
                  <a:schemeClr val="accent6">
                    <a:lumMod val="10000"/>
                  </a:schemeClr>
                </a:solidFill>
                <a:latin typeface="+mj-lt"/>
              </a:rPr>
              <a:t> </a:t>
            </a:r>
            <a:endParaRPr lang="en-US" b="1" noProof="0" dirty="0">
              <a:solidFill>
                <a:schemeClr val="accent6">
                  <a:lumMod val="10000"/>
                </a:schemeClr>
              </a:solidFill>
              <a:latin typeface="+mj-lt"/>
              <a:ea typeface="MS PGothic" pitchFamily="34" charset="-128"/>
              <a:cs typeface="Arial" panose="020B0604020202020204" pitchFamily="34" charset="0"/>
            </a:endParaRPr>
          </a:p>
        </p:txBody>
      </p:sp>
      <p:sp>
        <p:nvSpPr>
          <p:cNvPr id="3" name="TextBox 2">
            <a:extLst>
              <a:ext uri="{FF2B5EF4-FFF2-40B4-BE49-F238E27FC236}">
                <a16:creationId xmlns:a16="http://schemas.microsoft.com/office/drawing/2014/main" id="{91185CB7-CB91-4E12-3DEA-0C2FC310DDFF}"/>
              </a:ext>
            </a:extLst>
          </p:cNvPr>
          <p:cNvSpPr txBox="1"/>
          <p:nvPr/>
        </p:nvSpPr>
        <p:spPr>
          <a:xfrm>
            <a:off x="138714" y="6178806"/>
            <a:ext cx="1745414" cy="276999"/>
          </a:xfrm>
          <a:prstGeom prst="rect">
            <a:avLst/>
          </a:prstGeom>
          <a:noFill/>
        </p:spPr>
        <p:txBody>
          <a:bodyPr wrap="none" rtlCol="0">
            <a:spAutoFit/>
          </a:bodyPr>
          <a:lstStyle/>
          <a:p>
            <a:pPr algn="l"/>
            <a:r>
              <a:rPr lang="de-DE" sz="1200" dirty="0">
                <a:solidFill>
                  <a:schemeClr val="accent6">
                    <a:lumMod val="10000"/>
                  </a:schemeClr>
                </a:solidFill>
                <a:latin typeface="Arial" panose="020B0604020202020204" pitchFamily="34" charset="0"/>
                <a:ea typeface="MS PGothic" pitchFamily="34" charset="-128"/>
                <a:cs typeface="Arial" panose="020B0604020202020204" pitchFamily="34" charset="0"/>
              </a:rPr>
              <a:t>Contact: C. van der Tol</a:t>
            </a:r>
            <a:endParaRPr lang="en-US" sz="120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p:txBody>
      </p:sp>
      <p:sp>
        <p:nvSpPr>
          <p:cNvPr id="5" name="Parallelogram 4">
            <a:extLst>
              <a:ext uri="{FF2B5EF4-FFF2-40B4-BE49-F238E27FC236}">
                <a16:creationId xmlns:a16="http://schemas.microsoft.com/office/drawing/2014/main" id="{32F8E1A7-D961-2350-1CEF-CB9D54418F52}"/>
              </a:ext>
            </a:extLst>
          </p:cNvPr>
          <p:cNvSpPr/>
          <p:nvPr/>
        </p:nvSpPr>
        <p:spPr>
          <a:xfrm>
            <a:off x="215900" y="2117190"/>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accent6">
                    <a:lumMod val="10000"/>
                  </a:schemeClr>
                </a:solidFill>
              </a:rPr>
              <a:t>FloX</a:t>
            </a:r>
            <a:br>
              <a:rPr lang="en-US" sz="1400" noProof="0" dirty="0">
                <a:solidFill>
                  <a:schemeClr val="accent6">
                    <a:lumMod val="10000"/>
                  </a:schemeClr>
                </a:solidFill>
              </a:rPr>
            </a:br>
            <a:r>
              <a:rPr lang="en-US" sz="1400" noProof="0" dirty="0">
                <a:solidFill>
                  <a:schemeClr val="accent6">
                    <a:lumMod val="10000"/>
                  </a:schemeClr>
                </a:solidFill>
              </a:rPr>
              <a:t>(ir)radiance</a:t>
            </a:r>
          </a:p>
        </p:txBody>
      </p:sp>
      <p:sp>
        <p:nvSpPr>
          <p:cNvPr id="6" name="Rectangle 5">
            <a:extLst>
              <a:ext uri="{FF2B5EF4-FFF2-40B4-BE49-F238E27FC236}">
                <a16:creationId xmlns:a16="http://schemas.microsoft.com/office/drawing/2014/main" id="{18F0BC1D-98B3-014A-C2D1-B75B34B5067E}"/>
              </a:ext>
            </a:extLst>
          </p:cNvPr>
          <p:cNvSpPr/>
          <p:nvPr/>
        </p:nvSpPr>
        <p:spPr>
          <a:xfrm>
            <a:off x="215900" y="2840797"/>
            <a:ext cx="1764000" cy="468000"/>
          </a:xfrm>
          <a:prstGeom prst="rect">
            <a:avLst/>
          </a:prstGeom>
          <a:solidFill>
            <a:schemeClr val="bg1"/>
          </a:solidFill>
          <a:ln w="9525">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RTM (SCOPE)</a:t>
            </a:r>
          </a:p>
          <a:p>
            <a:pPr algn="ctr"/>
            <a:r>
              <a:rPr lang="en-US" sz="1400" dirty="0">
                <a:solidFill>
                  <a:schemeClr val="accent6">
                    <a:lumMod val="10000"/>
                  </a:schemeClr>
                </a:solidFill>
              </a:rPr>
              <a:t>inversion</a:t>
            </a:r>
          </a:p>
        </p:txBody>
      </p:sp>
      <p:sp>
        <p:nvSpPr>
          <p:cNvPr id="7" name="Parallelogram 6">
            <a:extLst>
              <a:ext uri="{FF2B5EF4-FFF2-40B4-BE49-F238E27FC236}">
                <a16:creationId xmlns:a16="http://schemas.microsoft.com/office/drawing/2014/main" id="{B3DBD536-F86A-90B8-93EF-6E52E4B12C0B}"/>
              </a:ext>
            </a:extLst>
          </p:cNvPr>
          <p:cNvSpPr/>
          <p:nvPr/>
        </p:nvSpPr>
        <p:spPr>
          <a:xfrm>
            <a:off x="215900" y="3564404"/>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accent6">
                    <a:lumMod val="10000"/>
                  </a:schemeClr>
                </a:solidFill>
              </a:rPr>
              <a:t>LAI, LCARC,</a:t>
            </a:r>
          </a:p>
          <a:p>
            <a:pPr algn="ctr"/>
            <a:r>
              <a:rPr lang="en-US" sz="1400" dirty="0">
                <a:solidFill>
                  <a:schemeClr val="accent6">
                    <a:lumMod val="10000"/>
                  </a:schemeClr>
                </a:solidFill>
              </a:rPr>
              <a:t>LCC (+ other)</a:t>
            </a:r>
            <a:endParaRPr lang="en-US" sz="1400" noProof="0" dirty="0">
              <a:solidFill>
                <a:schemeClr val="accent6">
                  <a:lumMod val="10000"/>
                </a:schemeClr>
              </a:solidFill>
            </a:endParaRPr>
          </a:p>
        </p:txBody>
      </p:sp>
      <p:sp>
        <p:nvSpPr>
          <p:cNvPr id="8" name="Rectangle 7">
            <a:extLst>
              <a:ext uri="{FF2B5EF4-FFF2-40B4-BE49-F238E27FC236}">
                <a16:creationId xmlns:a16="http://schemas.microsoft.com/office/drawing/2014/main" id="{C41C15D2-DCE9-C6A6-0EA0-B2D8A389D6EB}"/>
              </a:ext>
            </a:extLst>
          </p:cNvPr>
          <p:cNvSpPr/>
          <p:nvPr/>
        </p:nvSpPr>
        <p:spPr>
          <a:xfrm>
            <a:off x="215900" y="4288011"/>
            <a:ext cx="1764000" cy="468000"/>
          </a:xfrm>
          <a:prstGeom prst="rect">
            <a:avLst/>
          </a:prstGeom>
          <a:solidFill>
            <a:schemeClr val="bg1"/>
          </a:solidFill>
          <a:ln w="9525">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RTM (SCOPE)</a:t>
            </a:r>
          </a:p>
          <a:p>
            <a:pPr algn="ctr"/>
            <a:r>
              <a:rPr lang="en-US" sz="1400" dirty="0">
                <a:solidFill>
                  <a:schemeClr val="accent6">
                    <a:lumMod val="10000"/>
                  </a:schemeClr>
                </a:solidFill>
              </a:rPr>
              <a:t>forward</a:t>
            </a:r>
          </a:p>
        </p:txBody>
      </p:sp>
      <p:sp>
        <p:nvSpPr>
          <p:cNvPr id="9" name="Parallelogram 8">
            <a:extLst>
              <a:ext uri="{FF2B5EF4-FFF2-40B4-BE49-F238E27FC236}">
                <a16:creationId xmlns:a16="http://schemas.microsoft.com/office/drawing/2014/main" id="{AD572A13-3DE9-5068-0CA9-A8F898BC8A04}"/>
              </a:ext>
            </a:extLst>
          </p:cNvPr>
          <p:cNvSpPr/>
          <p:nvPr/>
        </p:nvSpPr>
        <p:spPr>
          <a:xfrm>
            <a:off x="215900" y="5025010"/>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accent6">
                    <a:lumMod val="10000"/>
                  </a:schemeClr>
                </a:solidFill>
              </a:rPr>
              <a:t>(f)APAR</a:t>
            </a:r>
            <a:r>
              <a:rPr lang="en-US" sz="1400" baseline="-25000" noProof="0" dirty="0">
                <a:solidFill>
                  <a:schemeClr val="accent6">
                    <a:lumMod val="10000"/>
                  </a:schemeClr>
                </a:solidFill>
              </a:rPr>
              <a:t>(chl)</a:t>
            </a:r>
            <a:r>
              <a:rPr lang="en-US" sz="1400" noProof="0" dirty="0">
                <a:solidFill>
                  <a:schemeClr val="accent6">
                    <a:lumMod val="10000"/>
                  </a:schemeClr>
                </a:solidFill>
              </a:rPr>
              <a:t>, f</a:t>
            </a:r>
            <a:r>
              <a:rPr lang="en-US" sz="1400" baseline="-25000" noProof="0" dirty="0">
                <a:solidFill>
                  <a:schemeClr val="accent6">
                    <a:lumMod val="10000"/>
                  </a:schemeClr>
                </a:solidFill>
              </a:rPr>
              <a:t>esc</a:t>
            </a:r>
            <a:r>
              <a:rPr lang="en-US" sz="1400" noProof="0" dirty="0">
                <a:solidFill>
                  <a:schemeClr val="accent6">
                    <a:lumMod val="10000"/>
                  </a:schemeClr>
                </a:solidFill>
              </a:rPr>
              <a:t> (+ other)</a:t>
            </a:r>
          </a:p>
        </p:txBody>
      </p:sp>
      <p:sp>
        <p:nvSpPr>
          <p:cNvPr id="10" name="TextBox 9">
            <a:extLst>
              <a:ext uri="{FF2B5EF4-FFF2-40B4-BE49-F238E27FC236}">
                <a16:creationId xmlns:a16="http://schemas.microsoft.com/office/drawing/2014/main" id="{EB5501A3-0F8F-4DB5-A810-61427F8D9228}"/>
              </a:ext>
            </a:extLst>
          </p:cNvPr>
          <p:cNvSpPr txBox="1"/>
          <p:nvPr/>
        </p:nvSpPr>
        <p:spPr>
          <a:xfrm>
            <a:off x="2708243" y="1651429"/>
            <a:ext cx="2307748" cy="369332"/>
          </a:xfrm>
          <a:prstGeom prst="rect">
            <a:avLst/>
          </a:prstGeom>
          <a:noFill/>
        </p:spPr>
        <p:txBody>
          <a:bodyPr wrap="none" rtlCol="0">
            <a:spAutoFit/>
          </a:bodyPr>
          <a:lstStyle/>
          <a:p>
            <a:pPr algn="l"/>
            <a:r>
              <a:rPr lang="en-US"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‘L2_Veg_RTM + SIF’</a:t>
            </a:r>
          </a:p>
        </p:txBody>
      </p:sp>
      <p:sp>
        <p:nvSpPr>
          <p:cNvPr id="11" name="TextBox 10">
            <a:extLst>
              <a:ext uri="{FF2B5EF4-FFF2-40B4-BE49-F238E27FC236}">
                <a16:creationId xmlns:a16="http://schemas.microsoft.com/office/drawing/2014/main" id="{F9FBB6B3-EF47-6261-81E8-FA80FC936F86}"/>
              </a:ext>
            </a:extLst>
          </p:cNvPr>
          <p:cNvSpPr txBox="1"/>
          <p:nvPr/>
        </p:nvSpPr>
        <p:spPr>
          <a:xfrm>
            <a:off x="454697" y="1651429"/>
            <a:ext cx="1685783" cy="369332"/>
          </a:xfrm>
          <a:prstGeom prst="rect">
            <a:avLst/>
          </a:prstGeom>
          <a:noFill/>
        </p:spPr>
        <p:txBody>
          <a:bodyPr wrap="none" rtlCol="0">
            <a:spAutoFit/>
          </a:bodyPr>
          <a:lstStyle/>
          <a:p>
            <a:pPr algn="l"/>
            <a:r>
              <a:rPr lang="en-US"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‘L2_Veg_RTM’</a:t>
            </a:r>
          </a:p>
        </p:txBody>
      </p:sp>
      <p:sp>
        <p:nvSpPr>
          <p:cNvPr id="12" name="Parallelogram 11">
            <a:extLst>
              <a:ext uri="{FF2B5EF4-FFF2-40B4-BE49-F238E27FC236}">
                <a16:creationId xmlns:a16="http://schemas.microsoft.com/office/drawing/2014/main" id="{707677BC-039F-4C33-3B7A-5092472D8410}"/>
              </a:ext>
            </a:extLst>
          </p:cNvPr>
          <p:cNvSpPr/>
          <p:nvPr/>
        </p:nvSpPr>
        <p:spPr>
          <a:xfrm>
            <a:off x="2932828" y="2117190"/>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accent6">
                    <a:lumMod val="10000"/>
                  </a:schemeClr>
                </a:solidFill>
              </a:rPr>
              <a:t>FloX</a:t>
            </a:r>
            <a:br>
              <a:rPr lang="en-US" sz="1400" noProof="0" dirty="0">
                <a:solidFill>
                  <a:schemeClr val="accent6">
                    <a:lumMod val="10000"/>
                  </a:schemeClr>
                </a:solidFill>
              </a:rPr>
            </a:br>
            <a:r>
              <a:rPr lang="en-US" sz="1400" noProof="0" dirty="0">
                <a:solidFill>
                  <a:schemeClr val="accent6">
                    <a:lumMod val="10000"/>
                  </a:schemeClr>
                </a:solidFill>
              </a:rPr>
              <a:t>SIF spectrum</a:t>
            </a:r>
          </a:p>
        </p:txBody>
      </p:sp>
      <p:sp>
        <p:nvSpPr>
          <p:cNvPr id="13" name="Rectangle 12">
            <a:extLst>
              <a:ext uri="{FF2B5EF4-FFF2-40B4-BE49-F238E27FC236}">
                <a16:creationId xmlns:a16="http://schemas.microsoft.com/office/drawing/2014/main" id="{1E7835FD-813D-911F-E821-300A1870052B}"/>
              </a:ext>
            </a:extLst>
          </p:cNvPr>
          <p:cNvSpPr/>
          <p:nvPr/>
        </p:nvSpPr>
        <p:spPr>
          <a:xfrm>
            <a:off x="2932828" y="2840797"/>
            <a:ext cx="1764000" cy="468000"/>
          </a:xfrm>
          <a:prstGeom prst="rect">
            <a:avLst/>
          </a:prstGeom>
          <a:solidFill>
            <a:schemeClr val="bg1"/>
          </a:solidFill>
          <a:ln w="9525">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Scat. &amp; reabsorp. correction </a:t>
            </a:r>
          </a:p>
        </p:txBody>
      </p:sp>
      <p:sp>
        <p:nvSpPr>
          <p:cNvPr id="14" name="Parallelogram 13">
            <a:extLst>
              <a:ext uri="{FF2B5EF4-FFF2-40B4-BE49-F238E27FC236}">
                <a16:creationId xmlns:a16="http://schemas.microsoft.com/office/drawing/2014/main" id="{4EC65423-A087-171F-2359-8A5E3F2872FA}"/>
              </a:ext>
            </a:extLst>
          </p:cNvPr>
          <p:cNvSpPr/>
          <p:nvPr/>
        </p:nvSpPr>
        <p:spPr>
          <a:xfrm>
            <a:off x="2932828" y="3564404"/>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accent6">
                    <a:lumMod val="10000"/>
                  </a:schemeClr>
                </a:solidFill>
              </a:rPr>
              <a:t>FQE</a:t>
            </a:r>
          </a:p>
        </p:txBody>
      </p:sp>
      <p:sp>
        <p:nvSpPr>
          <p:cNvPr id="17" name="Rectangle 16">
            <a:extLst>
              <a:ext uri="{FF2B5EF4-FFF2-40B4-BE49-F238E27FC236}">
                <a16:creationId xmlns:a16="http://schemas.microsoft.com/office/drawing/2014/main" id="{2917DEF8-7925-7170-704A-AA485A3BCC8A}"/>
              </a:ext>
            </a:extLst>
          </p:cNvPr>
          <p:cNvSpPr/>
          <p:nvPr/>
        </p:nvSpPr>
        <p:spPr>
          <a:xfrm>
            <a:off x="2932828" y="5025010"/>
            <a:ext cx="1764000" cy="468000"/>
          </a:xfrm>
          <a:prstGeom prst="rect">
            <a:avLst/>
          </a:prstGeom>
          <a:solidFill>
            <a:schemeClr val="bg1"/>
          </a:solidFill>
          <a:ln w="9525">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Matchup</a:t>
            </a:r>
          </a:p>
        </p:txBody>
      </p:sp>
      <p:sp>
        <p:nvSpPr>
          <p:cNvPr id="18" name="Parallelogram 17">
            <a:extLst>
              <a:ext uri="{FF2B5EF4-FFF2-40B4-BE49-F238E27FC236}">
                <a16:creationId xmlns:a16="http://schemas.microsoft.com/office/drawing/2014/main" id="{2C68CD63-3CE8-EDCB-9986-AD9C06EAF7F7}"/>
              </a:ext>
            </a:extLst>
          </p:cNvPr>
          <p:cNvSpPr/>
          <p:nvPr/>
        </p:nvSpPr>
        <p:spPr>
          <a:xfrm>
            <a:off x="2829808" y="5864695"/>
            <a:ext cx="1970039"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L2 FLEX product</a:t>
            </a:r>
          </a:p>
        </p:txBody>
      </p:sp>
      <p:sp>
        <p:nvSpPr>
          <p:cNvPr id="19" name="Parallelogram 18">
            <a:extLst>
              <a:ext uri="{FF2B5EF4-FFF2-40B4-BE49-F238E27FC236}">
                <a16:creationId xmlns:a16="http://schemas.microsoft.com/office/drawing/2014/main" id="{33587FEE-35CA-29E5-BC51-A12C390BA835}"/>
              </a:ext>
            </a:extLst>
          </p:cNvPr>
          <p:cNvSpPr/>
          <p:nvPr/>
        </p:nvSpPr>
        <p:spPr>
          <a:xfrm>
            <a:off x="5023252" y="5025346"/>
            <a:ext cx="1764000" cy="468000"/>
          </a:xfrm>
          <a:prstGeom prst="parallelogram">
            <a:avLst/>
          </a:prstGeom>
          <a:solidFill>
            <a:srgbClr val="D4E1F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10000"/>
                  </a:schemeClr>
                </a:solidFill>
              </a:rPr>
              <a:t>Validation report</a:t>
            </a:r>
          </a:p>
        </p:txBody>
      </p:sp>
      <p:cxnSp>
        <p:nvCxnSpPr>
          <p:cNvPr id="21" name="Straight Arrow Connector 20">
            <a:extLst>
              <a:ext uri="{FF2B5EF4-FFF2-40B4-BE49-F238E27FC236}">
                <a16:creationId xmlns:a16="http://schemas.microsoft.com/office/drawing/2014/main" id="{ADFD4687-F12B-9197-6834-5A61D058BCAB}"/>
              </a:ext>
            </a:extLst>
          </p:cNvPr>
          <p:cNvCxnSpPr>
            <a:cxnSpLocks/>
            <a:stCxn id="17" idx="3"/>
          </p:cNvCxnSpPr>
          <p:nvPr/>
        </p:nvCxnSpPr>
        <p:spPr>
          <a:xfrm>
            <a:off x="4696828" y="5259010"/>
            <a:ext cx="397725" cy="0"/>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21C38C8-C1AE-7D1D-499B-AE8CFDE71CB4}"/>
              </a:ext>
            </a:extLst>
          </p:cNvPr>
          <p:cNvCxnSpPr>
            <a:cxnSpLocks/>
            <a:stCxn id="5" idx="4"/>
            <a:endCxn id="6" idx="0"/>
          </p:cNvCxnSpPr>
          <p:nvPr/>
        </p:nvCxnSpPr>
        <p:spPr>
          <a:xfrm>
            <a:off x="1097900" y="2585190"/>
            <a:ext cx="0" cy="255607"/>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B5A2828-78CB-9D8F-0ACF-8FC22A16D177}"/>
              </a:ext>
            </a:extLst>
          </p:cNvPr>
          <p:cNvCxnSpPr>
            <a:cxnSpLocks/>
            <a:stCxn id="7" idx="4"/>
            <a:endCxn id="8" idx="0"/>
          </p:cNvCxnSpPr>
          <p:nvPr/>
        </p:nvCxnSpPr>
        <p:spPr>
          <a:xfrm>
            <a:off x="1097900" y="4032404"/>
            <a:ext cx="0" cy="255607"/>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6361733-A739-8BA4-8597-73D8D48DE7C6}"/>
              </a:ext>
            </a:extLst>
          </p:cNvPr>
          <p:cNvCxnSpPr>
            <a:cxnSpLocks/>
            <a:stCxn id="6" idx="2"/>
            <a:endCxn id="7" idx="0"/>
          </p:cNvCxnSpPr>
          <p:nvPr/>
        </p:nvCxnSpPr>
        <p:spPr>
          <a:xfrm>
            <a:off x="1097900" y="3308797"/>
            <a:ext cx="0" cy="255607"/>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B8FED87-25FE-2E0F-D7A4-4907EF04CA64}"/>
              </a:ext>
            </a:extLst>
          </p:cNvPr>
          <p:cNvCxnSpPr>
            <a:cxnSpLocks/>
            <a:stCxn id="8" idx="2"/>
            <a:endCxn id="9" idx="0"/>
          </p:cNvCxnSpPr>
          <p:nvPr/>
        </p:nvCxnSpPr>
        <p:spPr>
          <a:xfrm>
            <a:off x="1097900" y="4756011"/>
            <a:ext cx="0" cy="268999"/>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752F9549-24E8-BEE4-D922-B56AEF58E109}"/>
              </a:ext>
            </a:extLst>
          </p:cNvPr>
          <p:cNvCxnSpPr>
            <a:stCxn id="9" idx="2"/>
            <a:endCxn id="13" idx="1"/>
          </p:cNvCxnSpPr>
          <p:nvPr/>
        </p:nvCxnSpPr>
        <p:spPr>
          <a:xfrm flipV="1">
            <a:off x="1921400" y="3074797"/>
            <a:ext cx="1011428" cy="2124000"/>
          </a:xfrm>
          <a:prstGeom prst="bentConnector3">
            <a:avLst>
              <a:gd name="adj1" fmla="val 35222"/>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FD13C76B-829B-7BC8-63D1-208F8C847FE9}"/>
              </a:ext>
            </a:extLst>
          </p:cNvPr>
          <p:cNvCxnSpPr>
            <a:cxnSpLocks/>
            <a:stCxn id="7" idx="2"/>
            <a:endCxn id="17" idx="1"/>
          </p:cNvCxnSpPr>
          <p:nvPr/>
        </p:nvCxnSpPr>
        <p:spPr>
          <a:xfrm>
            <a:off x="1921400" y="3798404"/>
            <a:ext cx="1011428" cy="1404000"/>
          </a:xfrm>
          <a:prstGeom prst="bentConnector3">
            <a:avLst>
              <a:gd name="adj1" fmla="val 70863"/>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B2F10F9-AD6E-B4C4-1D78-BA657F8A30E3}"/>
              </a:ext>
            </a:extLst>
          </p:cNvPr>
          <p:cNvCxnSpPr>
            <a:cxnSpLocks/>
            <a:stCxn id="12" idx="4"/>
            <a:endCxn id="13" idx="0"/>
          </p:cNvCxnSpPr>
          <p:nvPr/>
        </p:nvCxnSpPr>
        <p:spPr>
          <a:xfrm>
            <a:off x="3814828" y="2585190"/>
            <a:ext cx="0" cy="255607"/>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F98B1D8-DA62-3A78-B901-C167429FA81E}"/>
              </a:ext>
            </a:extLst>
          </p:cNvPr>
          <p:cNvCxnSpPr>
            <a:cxnSpLocks/>
            <a:stCxn id="13" idx="2"/>
            <a:endCxn id="14" idx="0"/>
          </p:cNvCxnSpPr>
          <p:nvPr/>
        </p:nvCxnSpPr>
        <p:spPr>
          <a:xfrm>
            <a:off x="3814828" y="3308797"/>
            <a:ext cx="0" cy="255607"/>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3BDE026-1312-2FAC-23F8-879B11D5D777}"/>
              </a:ext>
            </a:extLst>
          </p:cNvPr>
          <p:cNvCxnSpPr>
            <a:cxnSpLocks/>
            <a:stCxn id="14" idx="4"/>
            <a:endCxn id="17" idx="0"/>
          </p:cNvCxnSpPr>
          <p:nvPr/>
        </p:nvCxnSpPr>
        <p:spPr>
          <a:xfrm>
            <a:off x="3814828" y="4032404"/>
            <a:ext cx="0" cy="992606"/>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EB940A9-5680-54EF-E347-332ACAB2A2DA}"/>
              </a:ext>
            </a:extLst>
          </p:cNvPr>
          <p:cNvCxnSpPr>
            <a:cxnSpLocks/>
            <a:stCxn id="18" idx="0"/>
            <a:endCxn id="17" idx="2"/>
          </p:cNvCxnSpPr>
          <p:nvPr/>
        </p:nvCxnSpPr>
        <p:spPr>
          <a:xfrm flipV="1">
            <a:off x="3814828" y="5493010"/>
            <a:ext cx="0" cy="371685"/>
          </a:xfrm>
          <a:prstGeom prst="straightConnector1">
            <a:avLst/>
          </a:prstGeom>
          <a:ln>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6F248AD-F640-0D8B-F5F5-7DAAAA050934}"/>
              </a:ext>
            </a:extLst>
          </p:cNvPr>
          <p:cNvSpPr txBox="1"/>
          <p:nvPr/>
        </p:nvSpPr>
        <p:spPr>
          <a:xfrm>
            <a:off x="7004165" y="5043454"/>
            <a:ext cx="5221173" cy="1215717"/>
          </a:xfrm>
          <a:prstGeom prst="rect">
            <a:avLst/>
          </a:prstGeom>
          <a:noFill/>
        </p:spPr>
        <p:txBody>
          <a:bodyPr wrap="none" rtlCol="0">
            <a:spAutoFit/>
          </a:bodyPr>
          <a:lstStyle/>
          <a:p>
            <a:pPr marL="285750" indent="-285750" algn="l">
              <a:spcAft>
                <a:spcPts val="600"/>
              </a:spcAft>
              <a:buFont typeface="Arial" panose="020B0604020202020204" pitchFamily="34" charset="0"/>
              <a:buChar char="•"/>
            </a:pPr>
            <a:r>
              <a:rPr lang="en-US" sz="17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Full uncertainty propagation including instrument,</a:t>
            </a:r>
            <a:br>
              <a:rPr lang="en-US" sz="17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7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L2 reflectance and L2 SIF uncertainties</a:t>
            </a:r>
          </a:p>
          <a:p>
            <a:pPr marL="285750" indent="-285750">
              <a:buFont typeface="Arial" panose="020B0604020202020204" pitchFamily="34" charset="0"/>
              <a:buChar char="•"/>
            </a:pPr>
            <a:r>
              <a:rPr lang="en-US" sz="1700" dirty="0">
                <a:solidFill>
                  <a:schemeClr val="accent6">
                    <a:lumMod val="10000"/>
                  </a:schemeClr>
                </a:solidFill>
                <a:latin typeface="Arial" panose="020B0604020202020204" pitchFamily="34" charset="0"/>
                <a:ea typeface="MS PGothic" pitchFamily="34" charset="-128"/>
                <a:cs typeface="Arial" panose="020B0604020202020204" pitchFamily="34" charset="0"/>
              </a:rPr>
              <a:t>MATLAB and Octave version of the tool available</a:t>
            </a:r>
            <a:br>
              <a:rPr lang="en-US" sz="170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700" dirty="0">
                <a:solidFill>
                  <a:schemeClr val="accent6">
                    <a:lumMod val="10000"/>
                  </a:schemeClr>
                </a:solidFill>
                <a:latin typeface="Arial" panose="020B0604020202020204" pitchFamily="34" charset="0"/>
                <a:ea typeface="MS PGothic" pitchFamily="34" charset="-128"/>
                <a:cs typeface="Arial" panose="020B0604020202020204" pitchFamily="34" charset="0"/>
              </a:rPr>
              <a:t>on GitHub </a:t>
            </a:r>
            <a:r>
              <a:rPr lang="en-US" sz="1100"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r>
              <a:rPr lang="en-US" sz="1100" dirty="0">
                <a:solidFill>
                  <a:schemeClr val="accent6">
                    <a:lumMod val="10000"/>
                  </a:schemeClr>
                </a:solidFill>
                <a:latin typeface="Arial" panose="020B0604020202020204" pitchFamily="34" charset="0"/>
                <a:ea typeface="MS PGothic" pitchFamily="34" charset="-128"/>
                <a:cs typeface="Arial" panose="020B0604020202020204" pitchFamily="34" charset="0"/>
                <a:hlinkClick r:id="rId3"/>
              </a:rPr>
              <a:t>https://github.com/Christiaanvandertol/FLEX</a:t>
            </a:r>
            <a:r>
              <a:rPr lang="en-US" sz="1100" dirty="0">
                <a:solidFill>
                  <a:schemeClr val="accent6">
                    <a:lumMod val="10000"/>
                  </a:schemeClr>
                </a:solidFill>
                <a:latin typeface="Arial" panose="020B0604020202020204" pitchFamily="34" charset="0"/>
                <a:ea typeface="MS PGothic" pitchFamily="34" charset="-128"/>
                <a:cs typeface="Arial" panose="020B0604020202020204" pitchFamily="34" charset="0"/>
              </a:rPr>
              <a:t>)</a:t>
            </a:r>
          </a:p>
        </p:txBody>
      </p:sp>
      <p:pic>
        <p:nvPicPr>
          <p:cNvPr id="67" name="Picture 66">
            <a:extLst>
              <a:ext uri="{FF2B5EF4-FFF2-40B4-BE49-F238E27FC236}">
                <a16:creationId xmlns:a16="http://schemas.microsoft.com/office/drawing/2014/main" id="{2A38E524-B95F-1261-8C81-416C15F497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868" y="1807265"/>
            <a:ext cx="4292444" cy="2970563"/>
          </a:xfrm>
          <a:prstGeom prst="rect">
            <a:avLst/>
          </a:prstGeom>
        </p:spPr>
      </p:pic>
      <p:sp>
        <p:nvSpPr>
          <p:cNvPr id="68" name="TextBox 67">
            <a:extLst>
              <a:ext uri="{FF2B5EF4-FFF2-40B4-BE49-F238E27FC236}">
                <a16:creationId xmlns:a16="http://schemas.microsoft.com/office/drawing/2014/main" id="{A52FA993-B38E-0897-B172-0D5923FDBCAD}"/>
              </a:ext>
            </a:extLst>
          </p:cNvPr>
          <p:cNvSpPr txBox="1"/>
          <p:nvPr/>
        </p:nvSpPr>
        <p:spPr>
          <a:xfrm>
            <a:off x="6284191" y="1498374"/>
            <a:ext cx="4602007" cy="276999"/>
          </a:xfrm>
          <a:prstGeom prst="rect">
            <a:avLst/>
          </a:prstGeom>
          <a:noFill/>
        </p:spPr>
        <p:txBody>
          <a:bodyPr wrap="square" rtlCol="0">
            <a:spAutoFit/>
          </a:bodyPr>
          <a:lstStyle/>
          <a:p>
            <a:pPr algn="ctr"/>
            <a:r>
              <a:rPr lang="en-US" sz="1200" b="1" i="1"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Example: Inversion of FloX data collected during FRM4FLUO</a:t>
            </a:r>
          </a:p>
        </p:txBody>
      </p:sp>
      <p:sp>
        <p:nvSpPr>
          <p:cNvPr id="69" name="TextBox 68">
            <a:extLst>
              <a:ext uri="{FF2B5EF4-FFF2-40B4-BE49-F238E27FC236}">
                <a16:creationId xmlns:a16="http://schemas.microsoft.com/office/drawing/2014/main" id="{B7A9A2FC-8988-28DB-E4ED-2F2292939F93}"/>
              </a:ext>
            </a:extLst>
          </p:cNvPr>
          <p:cNvSpPr txBox="1"/>
          <p:nvPr/>
        </p:nvSpPr>
        <p:spPr>
          <a:xfrm>
            <a:off x="10662510" y="2895115"/>
            <a:ext cx="1562828" cy="461665"/>
          </a:xfrm>
          <a:prstGeom prst="rect">
            <a:avLst/>
          </a:prstGeom>
          <a:noFill/>
        </p:spPr>
        <p:txBody>
          <a:bodyPr wrap="square">
            <a:spAutoFit/>
          </a:bodyPr>
          <a:lstStyle/>
          <a:p>
            <a:pPr marL="180975" indent="-180975">
              <a:buFont typeface="Arial" panose="020B0604020202020204" pitchFamily="34" charset="0"/>
              <a:buChar char="•"/>
            </a:pPr>
            <a:r>
              <a:rPr lang="en-US" sz="1200" i="1" dirty="0">
                <a:solidFill>
                  <a:schemeClr val="accent6">
                    <a:lumMod val="10000"/>
                  </a:schemeClr>
                </a:solidFill>
              </a:rPr>
              <a:t>APAR</a:t>
            </a:r>
            <a:r>
              <a:rPr lang="en-US" sz="1200" i="1" baseline="-25000" dirty="0">
                <a:solidFill>
                  <a:schemeClr val="accent6">
                    <a:lumMod val="10000"/>
                  </a:schemeClr>
                </a:solidFill>
              </a:rPr>
              <a:t>chl </a:t>
            </a:r>
            <a:r>
              <a:rPr lang="en-US" sz="1200" i="1" dirty="0">
                <a:solidFill>
                  <a:schemeClr val="accent6">
                    <a:lumMod val="10000"/>
                  </a:schemeClr>
                </a:solidFill>
              </a:rPr>
              <a:t>of</a:t>
            </a:r>
            <a:br>
              <a:rPr lang="en-US" sz="1200" i="1" dirty="0">
                <a:solidFill>
                  <a:schemeClr val="accent6">
                    <a:lumMod val="10000"/>
                  </a:schemeClr>
                </a:solidFill>
              </a:rPr>
            </a:br>
            <a:r>
              <a:rPr lang="en-US" sz="1200" i="1" dirty="0">
                <a:solidFill>
                  <a:schemeClr val="accent6">
                    <a:lumMod val="10000"/>
                  </a:schemeClr>
                </a:solidFill>
              </a:rPr>
              <a:t>sunlit leaves</a:t>
            </a:r>
            <a:endParaRPr lang="en-US" sz="1200" i="1" baseline="-25000" noProof="0" dirty="0">
              <a:solidFill>
                <a:schemeClr val="accent6">
                  <a:lumMod val="10000"/>
                </a:schemeClr>
              </a:solidFill>
            </a:endParaRPr>
          </a:p>
        </p:txBody>
      </p:sp>
      <p:sp>
        <p:nvSpPr>
          <p:cNvPr id="71" name="TextBox 70">
            <a:extLst>
              <a:ext uri="{FF2B5EF4-FFF2-40B4-BE49-F238E27FC236}">
                <a16:creationId xmlns:a16="http://schemas.microsoft.com/office/drawing/2014/main" id="{63BB5FC7-83A4-60A0-D093-4CD33A098AEC}"/>
              </a:ext>
            </a:extLst>
          </p:cNvPr>
          <p:cNvSpPr txBox="1"/>
          <p:nvPr/>
        </p:nvSpPr>
        <p:spPr>
          <a:xfrm>
            <a:off x="10717312" y="3880664"/>
            <a:ext cx="1562828" cy="461665"/>
          </a:xfrm>
          <a:prstGeom prst="rect">
            <a:avLst/>
          </a:prstGeom>
          <a:noFill/>
        </p:spPr>
        <p:txBody>
          <a:bodyPr wrap="square">
            <a:spAutoFit/>
          </a:bodyPr>
          <a:lstStyle/>
          <a:p>
            <a:pPr marL="180975" indent="-180975">
              <a:buFont typeface="Arial" panose="020B0604020202020204" pitchFamily="34" charset="0"/>
              <a:buChar char="•"/>
            </a:pPr>
            <a:r>
              <a:rPr lang="en-US" sz="1200" i="1" dirty="0">
                <a:solidFill>
                  <a:schemeClr val="accent6">
                    <a:lumMod val="10000"/>
                  </a:schemeClr>
                </a:solidFill>
              </a:rPr>
              <a:t>APAR</a:t>
            </a:r>
            <a:r>
              <a:rPr lang="en-US" sz="1200" i="1" baseline="-25000" dirty="0">
                <a:solidFill>
                  <a:schemeClr val="accent6">
                    <a:lumMod val="10000"/>
                  </a:schemeClr>
                </a:solidFill>
              </a:rPr>
              <a:t>chl </a:t>
            </a:r>
            <a:r>
              <a:rPr lang="en-US" sz="1200" i="1" dirty="0">
                <a:solidFill>
                  <a:schemeClr val="accent6">
                    <a:lumMod val="10000"/>
                  </a:schemeClr>
                </a:solidFill>
              </a:rPr>
              <a:t>of</a:t>
            </a:r>
            <a:br>
              <a:rPr lang="en-US" sz="1200" i="1" dirty="0">
                <a:solidFill>
                  <a:schemeClr val="accent6">
                    <a:lumMod val="10000"/>
                  </a:schemeClr>
                </a:solidFill>
              </a:rPr>
            </a:br>
            <a:r>
              <a:rPr lang="en-US" sz="1200" i="1" dirty="0">
                <a:solidFill>
                  <a:schemeClr val="accent6">
                    <a:lumMod val="10000"/>
                  </a:schemeClr>
                </a:solidFill>
              </a:rPr>
              <a:t>shaded leaves</a:t>
            </a:r>
            <a:endParaRPr lang="en-US" sz="1200" i="1" baseline="-25000" noProof="0" dirty="0">
              <a:solidFill>
                <a:schemeClr val="accent6">
                  <a:lumMod val="10000"/>
                </a:schemeClr>
              </a:solidFill>
            </a:endParaRPr>
          </a:p>
        </p:txBody>
      </p:sp>
      <p:sp>
        <p:nvSpPr>
          <p:cNvPr id="72" name="TextBox 71">
            <a:extLst>
              <a:ext uri="{FF2B5EF4-FFF2-40B4-BE49-F238E27FC236}">
                <a16:creationId xmlns:a16="http://schemas.microsoft.com/office/drawing/2014/main" id="{22F2D275-E0EA-3F7A-9696-5BFEF76EC984}"/>
              </a:ext>
            </a:extLst>
          </p:cNvPr>
          <p:cNvSpPr txBox="1"/>
          <p:nvPr/>
        </p:nvSpPr>
        <p:spPr>
          <a:xfrm>
            <a:off x="10717312" y="2176498"/>
            <a:ext cx="1562828" cy="276999"/>
          </a:xfrm>
          <a:prstGeom prst="rect">
            <a:avLst/>
          </a:prstGeom>
          <a:noFill/>
        </p:spPr>
        <p:txBody>
          <a:bodyPr wrap="square">
            <a:spAutoFit/>
          </a:bodyPr>
          <a:lstStyle/>
          <a:p>
            <a:pPr marL="180975" indent="-180975">
              <a:buFont typeface="Arial" panose="020B0604020202020204" pitchFamily="34" charset="0"/>
              <a:buChar char="•"/>
            </a:pPr>
            <a:r>
              <a:rPr lang="en-US" sz="1200" i="1" dirty="0">
                <a:solidFill>
                  <a:schemeClr val="accent6">
                    <a:lumMod val="10000"/>
                  </a:schemeClr>
                </a:solidFill>
              </a:rPr>
              <a:t>Total APAR</a:t>
            </a:r>
            <a:r>
              <a:rPr lang="en-US" sz="1200" i="1" baseline="-25000" dirty="0">
                <a:solidFill>
                  <a:schemeClr val="accent6">
                    <a:lumMod val="10000"/>
                  </a:schemeClr>
                </a:solidFill>
              </a:rPr>
              <a:t>chl</a:t>
            </a:r>
            <a:endParaRPr lang="en-US" sz="1200" i="1" baseline="-25000" noProof="0" dirty="0">
              <a:solidFill>
                <a:schemeClr val="accent6">
                  <a:lumMod val="10000"/>
                </a:schemeClr>
              </a:solidFill>
            </a:endParaRPr>
          </a:p>
        </p:txBody>
      </p:sp>
    </p:spTree>
    <p:extLst>
      <p:ext uri="{BB962C8B-B14F-4D97-AF65-F5344CB8AC3E}">
        <p14:creationId xmlns:p14="http://schemas.microsoft.com/office/powerpoint/2010/main" val="31484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68" grpId="0"/>
      <p:bldP spid="69"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0D02-4D8B-A161-808B-B66CB82D4B17}"/>
              </a:ext>
            </a:extLst>
          </p:cNvPr>
          <p:cNvSpPr>
            <a:spLocks noGrp="1"/>
          </p:cNvSpPr>
          <p:nvPr>
            <p:ph type="title"/>
          </p:nvPr>
        </p:nvSpPr>
        <p:spPr/>
        <p:txBody>
          <a:bodyPr/>
          <a:lstStyle/>
          <a:p>
            <a:r>
              <a:rPr lang="en-US" noProof="0" dirty="0"/>
              <a:t>Validation with in-situ data I (Category A)</a:t>
            </a:r>
          </a:p>
        </p:txBody>
      </p:sp>
      <p:sp>
        <p:nvSpPr>
          <p:cNvPr id="3" name="TextBox 2">
            <a:extLst>
              <a:ext uri="{FF2B5EF4-FFF2-40B4-BE49-F238E27FC236}">
                <a16:creationId xmlns:a16="http://schemas.microsoft.com/office/drawing/2014/main" id="{27EC63B9-F1A6-9B6F-16BE-E50A201FF036}"/>
              </a:ext>
            </a:extLst>
          </p:cNvPr>
          <p:cNvSpPr txBox="1"/>
          <p:nvPr/>
        </p:nvSpPr>
        <p:spPr>
          <a:xfrm>
            <a:off x="4306834" y="6173597"/>
            <a:ext cx="1678665" cy="276999"/>
          </a:xfrm>
          <a:prstGeom prst="rect">
            <a:avLst/>
          </a:prstGeom>
          <a:noFill/>
        </p:spPr>
        <p:txBody>
          <a:bodyPr wrap="none" rtlCol="0">
            <a:spAutoFit/>
          </a:bodyPr>
          <a:lstStyle/>
          <a:p>
            <a:pPr algn="l"/>
            <a:r>
              <a:rPr lang="de-DE" sz="1200" dirty="0">
                <a:solidFill>
                  <a:schemeClr val="accent6">
                    <a:lumMod val="10000"/>
                  </a:schemeClr>
                </a:solidFill>
                <a:latin typeface="Arial" panose="020B0604020202020204" pitchFamily="34" charset="0"/>
                <a:ea typeface="MS PGothic" pitchFamily="34" charset="-128"/>
                <a:cs typeface="Arial" panose="020B0604020202020204" pitchFamily="34" charset="0"/>
              </a:rPr>
              <a:t>Contact: B. Siegmann</a:t>
            </a:r>
            <a:endParaRPr lang="en-US" sz="120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p:txBody>
      </p:sp>
      <p:sp>
        <p:nvSpPr>
          <p:cNvPr id="4" name="TextBox 3">
            <a:extLst>
              <a:ext uri="{FF2B5EF4-FFF2-40B4-BE49-F238E27FC236}">
                <a16:creationId xmlns:a16="http://schemas.microsoft.com/office/drawing/2014/main" id="{17D5D1F4-AED8-1DD3-2467-B649F1D8F0AF}"/>
              </a:ext>
            </a:extLst>
          </p:cNvPr>
          <p:cNvSpPr txBox="1"/>
          <p:nvPr/>
        </p:nvSpPr>
        <p:spPr>
          <a:xfrm>
            <a:off x="216000" y="1074696"/>
            <a:ext cx="12225337" cy="923330"/>
          </a:xfrm>
          <a:prstGeom prst="rect">
            <a:avLst/>
          </a:prstGeom>
          <a:noFill/>
        </p:spPr>
        <p:txBody>
          <a:bodyPr wrap="square" rtlCol="0">
            <a:spAutoFit/>
          </a:bodyPr>
          <a:lstStyle/>
          <a:p>
            <a:pPr marL="0" lvl="1"/>
            <a:r>
              <a:rPr lang="en-US" b="1" noProof="0" dirty="0">
                <a:solidFill>
                  <a:schemeClr val="accent6">
                    <a:lumMod val="10000"/>
                  </a:schemeClr>
                </a:solidFill>
                <a:latin typeface="+mj-lt"/>
              </a:rPr>
              <a:t>Validation of FLEX LAI and fAPAR products using upscaled in-situ data (LP-3 and LP-4) provided by inter-national research networks (i.e., ICOS, NEON, TERN) and distributed via the GBOV service as part of CGLS</a:t>
            </a:r>
            <a:br>
              <a:rPr lang="en-US" b="1" noProof="0" dirty="0">
                <a:solidFill>
                  <a:schemeClr val="accent6">
                    <a:lumMod val="10000"/>
                  </a:schemeClr>
                </a:solidFill>
                <a:latin typeface="+mj-lt"/>
              </a:rPr>
            </a:br>
            <a:r>
              <a:rPr lang="en-US" b="1" noProof="0" dirty="0">
                <a:solidFill>
                  <a:schemeClr val="accent6">
                    <a:lumMod val="10000"/>
                  </a:schemeClr>
                </a:solidFill>
                <a:latin typeface="+mj-lt"/>
              </a:rPr>
              <a:t>(‘L2_LAI_network’ and ‘L2_fAPAR_network’)</a:t>
            </a:r>
            <a:endParaRPr lang="en-US" b="1" noProof="0" dirty="0">
              <a:solidFill>
                <a:schemeClr val="accent6">
                  <a:lumMod val="10000"/>
                </a:schemeClr>
              </a:solidFill>
              <a:latin typeface="+mj-lt"/>
              <a:ea typeface="MS PGothic" pitchFamily="34" charset="-128"/>
              <a:cs typeface="Arial" panose="020B0604020202020204" pitchFamily="34" charset="0"/>
            </a:endParaRPr>
          </a:p>
        </p:txBody>
      </p:sp>
      <p:pic>
        <p:nvPicPr>
          <p:cNvPr id="28" name="Picture 27">
            <a:extLst>
              <a:ext uri="{FF2B5EF4-FFF2-40B4-BE49-F238E27FC236}">
                <a16:creationId xmlns:a16="http://schemas.microsoft.com/office/drawing/2014/main" id="{8A4983E5-C354-637C-EAAF-77081283D474}"/>
              </a:ext>
            </a:extLst>
          </p:cNvPr>
          <p:cNvPicPr>
            <a:picLocks noChangeAspect="1"/>
          </p:cNvPicPr>
          <p:nvPr/>
        </p:nvPicPr>
        <p:blipFill>
          <a:blip r:embed="rId3"/>
          <a:stretch>
            <a:fillRect/>
          </a:stretch>
        </p:blipFill>
        <p:spPr>
          <a:xfrm>
            <a:off x="293823" y="2949068"/>
            <a:ext cx="2119880" cy="2255657"/>
          </a:xfrm>
          <a:prstGeom prst="rect">
            <a:avLst/>
          </a:prstGeom>
        </p:spPr>
      </p:pic>
      <p:pic>
        <p:nvPicPr>
          <p:cNvPr id="29" name="Picture 28">
            <a:extLst>
              <a:ext uri="{FF2B5EF4-FFF2-40B4-BE49-F238E27FC236}">
                <a16:creationId xmlns:a16="http://schemas.microsoft.com/office/drawing/2014/main" id="{444570C2-899A-0E96-A699-62DC76957D0A}"/>
              </a:ext>
            </a:extLst>
          </p:cNvPr>
          <p:cNvPicPr>
            <a:picLocks noChangeAspect="1"/>
          </p:cNvPicPr>
          <p:nvPr/>
        </p:nvPicPr>
        <p:blipFill>
          <a:blip r:embed="rId4"/>
          <a:stretch>
            <a:fillRect/>
          </a:stretch>
        </p:blipFill>
        <p:spPr>
          <a:xfrm>
            <a:off x="3367477" y="2876640"/>
            <a:ext cx="2182154" cy="2255658"/>
          </a:xfrm>
          <a:prstGeom prst="rect">
            <a:avLst/>
          </a:prstGeom>
        </p:spPr>
      </p:pic>
      <p:sp>
        <p:nvSpPr>
          <p:cNvPr id="30" name="TextBox 29">
            <a:extLst>
              <a:ext uri="{FF2B5EF4-FFF2-40B4-BE49-F238E27FC236}">
                <a16:creationId xmlns:a16="http://schemas.microsoft.com/office/drawing/2014/main" id="{B86EE44B-65A0-BA0C-CE3C-CC2D7F9396C6}"/>
              </a:ext>
            </a:extLst>
          </p:cNvPr>
          <p:cNvSpPr txBox="1"/>
          <p:nvPr/>
        </p:nvSpPr>
        <p:spPr>
          <a:xfrm>
            <a:off x="77224" y="2276162"/>
            <a:ext cx="2947330" cy="530915"/>
          </a:xfrm>
          <a:prstGeom prst="rect">
            <a:avLst/>
          </a:prstGeom>
          <a:noFill/>
        </p:spPr>
        <p:txBody>
          <a:bodyPr wrap="square" rtlCol="0">
            <a:spAutoFit/>
          </a:bodyPr>
          <a:lstStyle/>
          <a:p>
            <a:pPr algn="ctr">
              <a:lnSpc>
                <a:spcPct val="95000"/>
              </a:lnSpc>
            </a:pPr>
            <a:r>
              <a:rPr lang="en-US" sz="1500" dirty="0">
                <a:solidFill>
                  <a:schemeClr val="accent6">
                    <a:lumMod val="10000"/>
                  </a:schemeClr>
                </a:solidFill>
                <a:latin typeface="+mn-lt"/>
              </a:rPr>
              <a:t>Upscaled GBOV LAI + unc. </a:t>
            </a:r>
          </a:p>
          <a:p>
            <a:pPr algn="ctr">
              <a:lnSpc>
                <a:spcPct val="95000"/>
              </a:lnSpc>
            </a:pPr>
            <a:r>
              <a:rPr lang="en-US" sz="1500" dirty="0">
                <a:solidFill>
                  <a:schemeClr val="accent6">
                    <a:lumMod val="10000"/>
                  </a:schemeClr>
                </a:solidFill>
                <a:latin typeface="+mn-lt"/>
              </a:rPr>
              <a:t>(ICOS-Hainich Germany)</a:t>
            </a:r>
          </a:p>
        </p:txBody>
      </p:sp>
      <p:sp>
        <p:nvSpPr>
          <p:cNvPr id="31" name="TextBox 30">
            <a:extLst>
              <a:ext uri="{FF2B5EF4-FFF2-40B4-BE49-F238E27FC236}">
                <a16:creationId xmlns:a16="http://schemas.microsoft.com/office/drawing/2014/main" id="{389F8224-E3EA-E6E7-F575-7FE2D4987D48}"/>
              </a:ext>
            </a:extLst>
          </p:cNvPr>
          <p:cNvSpPr txBox="1"/>
          <p:nvPr/>
        </p:nvSpPr>
        <p:spPr>
          <a:xfrm>
            <a:off x="2604454" y="2276163"/>
            <a:ext cx="3708199" cy="530915"/>
          </a:xfrm>
          <a:prstGeom prst="rect">
            <a:avLst/>
          </a:prstGeom>
          <a:noFill/>
        </p:spPr>
        <p:txBody>
          <a:bodyPr wrap="square" rtlCol="0">
            <a:spAutoFit/>
          </a:bodyPr>
          <a:lstStyle>
            <a:defPPr>
              <a:defRPr lang="en-GB"/>
            </a:defPPr>
            <a:lvl1pPr algn="ctr">
              <a:lnSpc>
                <a:spcPct val="95000"/>
              </a:lnSpc>
              <a:defRPr sz="1500">
                <a:solidFill>
                  <a:schemeClr val="accent6">
                    <a:lumMod val="10000"/>
                  </a:schemeClr>
                </a:solidFill>
                <a:latin typeface="+mn-lt"/>
              </a:defRPr>
            </a:lvl1pPr>
          </a:lstStyle>
          <a:p>
            <a:r>
              <a:rPr lang="en-US" dirty="0"/>
              <a:t>FLEX-like LAI map + unc.</a:t>
            </a:r>
            <a:br>
              <a:rPr lang="en-US" dirty="0"/>
            </a:br>
            <a:r>
              <a:rPr lang="en-US" dirty="0"/>
              <a:t>(Sentinel-3)</a:t>
            </a:r>
          </a:p>
        </p:txBody>
      </p:sp>
      <p:cxnSp>
        <p:nvCxnSpPr>
          <p:cNvPr id="32" name="Straight Arrow Connector 31">
            <a:extLst>
              <a:ext uri="{FF2B5EF4-FFF2-40B4-BE49-F238E27FC236}">
                <a16:creationId xmlns:a16="http://schemas.microsoft.com/office/drawing/2014/main" id="{C41CB37E-05A3-50D5-122B-A9A3E9CD7237}"/>
              </a:ext>
            </a:extLst>
          </p:cNvPr>
          <p:cNvCxnSpPr>
            <a:cxnSpLocks/>
          </p:cNvCxnSpPr>
          <p:nvPr/>
        </p:nvCxnSpPr>
        <p:spPr>
          <a:xfrm>
            <a:off x="2559965" y="4076896"/>
            <a:ext cx="720000" cy="0"/>
          </a:xfrm>
          <a:prstGeom prst="straightConnector1">
            <a:avLst/>
          </a:prstGeom>
          <a:ln w="38100">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D36B90-2E36-A456-8C22-317A568D7B79}"/>
              </a:ext>
            </a:extLst>
          </p:cNvPr>
          <p:cNvSpPr txBox="1"/>
          <p:nvPr/>
        </p:nvSpPr>
        <p:spPr>
          <a:xfrm>
            <a:off x="2533480" y="3739880"/>
            <a:ext cx="772969" cy="267766"/>
          </a:xfrm>
          <a:prstGeom prst="rect">
            <a:avLst/>
          </a:prstGeom>
          <a:noFill/>
        </p:spPr>
        <p:txBody>
          <a:bodyPr wrap="none" rtlCol="0">
            <a:spAutoFit/>
          </a:bodyPr>
          <a:lstStyle/>
          <a:p>
            <a:pPr algn="ctr">
              <a:lnSpc>
                <a:spcPct val="95000"/>
              </a:lnSpc>
            </a:pPr>
            <a:r>
              <a:rPr lang="en-US" sz="1200" dirty="0">
                <a:solidFill>
                  <a:schemeClr val="accent6">
                    <a:lumMod val="10000"/>
                  </a:schemeClr>
                </a:solidFill>
                <a:latin typeface="+mn-lt"/>
              </a:rPr>
              <a:t>Matchup</a:t>
            </a:r>
          </a:p>
        </p:txBody>
      </p:sp>
      <p:cxnSp>
        <p:nvCxnSpPr>
          <p:cNvPr id="34" name="Straight Arrow Connector 33">
            <a:extLst>
              <a:ext uri="{FF2B5EF4-FFF2-40B4-BE49-F238E27FC236}">
                <a16:creationId xmlns:a16="http://schemas.microsoft.com/office/drawing/2014/main" id="{2D54A024-AEE3-9A29-C277-4C7435FB74C9}"/>
              </a:ext>
            </a:extLst>
          </p:cNvPr>
          <p:cNvCxnSpPr>
            <a:cxnSpLocks/>
          </p:cNvCxnSpPr>
          <p:nvPr/>
        </p:nvCxnSpPr>
        <p:spPr>
          <a:xfrm>
            <a:off x="5781492" y="4080761"/>
            <a:ext cx="720000" cy="0"/>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374B29E-12D2-C417-697F-5AA9AB10C4E0}"/>
              </a:ext>
            </a:extLst>
          </p:cNvPr>
          <p:cNvSpPr txBox="1"/>
          <p:nvPr/>
        </p:nvSpPr>
        <p:spPr>
          <a:xfrm>
            <a:off x="5631176" y="3739880"/>
            <a:ext cx="977960" cy="674031"/>
          </a:xfrm>
          <a:prstGeom prst="rect">
            <a:avLst/>
          </a:prstGeom>
          <a:noFill/>
        </p:spPr>
        <p:txBody>
          <a:bodyPr wrap="none" rtlCol="0">
            <a:spAutoFit/>
          </a:bodyPr>
          <a:lstStyle/>
          <a:p>
            <a:pPr algn="ctr">
              <a:lnSpc>
                <a:spcPct val="95000"/>
              </a:lnSpc>
              <a:spcAft>
                <a:spcPts val="1800"/>
              </a:spcAft>
            </a:pPr>
            <a:r>
              <a:rPr lang="en-US" sz="1200" dirty="0">
                <a:solidFill>
                  <a:schemeClr val="accent6">
                    <a:lumMod val="10000"/>
                  </a:schemeClr>
                </a:solidFill>
                <a:latin typeface="+mn-lt"/>
              </a:rPr>
              <a:t>Validation +</a:t>
            </a:r>
          </a:p>
          <a:p>
            <a:pPr algn="ctr">
              <a:lnSpc>
                <a:spcPct val="95000"/>
              </a:lnSpc>
            </a:pPr>
            <a:r>
              <a:rPr lang="en-US" sz="1200" dirty="0">
                <a:solidFill>
                  <a:schemeClr val="accent6">
                    <a:lumMod val="10000"/>
                  </a:schemeClr>
                </a:solidFill>
                <a:latin typeface="+mn-lt"/>
              </a:rPr>
              <a:t>Report</a:t>
            </a:r>
          </a:p>
        </p:txBody>
      </p:sp>
      <p:pic>
        <p:nvPicPr>
          <p:cNvPr id="36" name="Picture 35">
            <a:extLst>
              <a:ext uri="{FF2B5EF4-FFF2-40B4-BE49-F238E27FC236}">
                <a16:creationId xmlns:a16="http://schemas.microsoft.com/office/drawing/2014/main" id="{CA7AC5E5-9A10-A388-8AC5-4E17A5C6D341}"/>
              </a:ext>
            </a:extLst>
          </p:cNvPr>
          <p:cNvPicPr>
            <a:picLocks noChangeAspect="1"/>
          </p:cNvPicPr>
          <p:nvPr/>
        </p:nvPicPr>
        <p:blipFill>
          <a:blip r:embed="rId5"/>
          <a:stretch>
            <a:fillRect/>
          </a:stretch>
        </p:blipFill>
        <p:spPr>
          <a:xfrm>
            <a:off x="7005615" y="5015198"/>
            <a:ext cx="1355566" cy="1379974"/>
          </a:xfrm>
          <a:prstGeom prst="rect">
            <a:avLst/>
          </a:prstGeom>
        </p:spPr>
      </p:pic>
      <p:pic>
        <p:nvPicPr>
          <p:cNvPr id="38" name="Picture 37">
            <a:extLst>
              <a:ext uri="{FF2B5EF4-FFF2-40B4-BE49-F238E27FC236}">
                <a16:creationId xmlns:a16="http://schemas.microsoft.com/office/drawing/2014/main" id="{CEA1C757-D35E-D69D-3E6B-33D6BE2E8F3E}"/>
              </a:ext>
            </a:extLst>
          </p:cNvPr>
          <p:cNvPicPr>
            <a:picLocks noChangeAspect="1"/>
          </p:cNvPicPr>
          <p:nvPr/>
        </p:nvPicPr>
        <p:blipFill>
          <a:blip r:embed="rId6"/>
          <a:stretch>
            <a:fillRect/>
          </a:stretch>
        </p:blipFill>
        <p:spPr>
          <a:xfrm>
            <a:off x="6767619" y="3475271"/>
            <a:ext cx="1831563" cy="1203247"/>
          </a:xfrm>
          <a:prstGeom prst="rect">
            <a:avLst/>
          </a:prstGeom>
          <a:ln>
            <a:solidFill>
              <a:schemeClr val="accent6">
                <a:lumMod val="10000"/>
              </a:schemeClr>
            </a:solidFill>
          </a:ln>
        </p:spPr>
      </p:pic>
      <p:pic>
        <p:nvPicPr>
          <p:cNvPr id="40" name="Picture 39">
            <a:extLst>
              <a:ext uri="{FF2B5EF4-FFF2-40B4-BE49-F238E27FC236}">
                <a16:creationId xmlns:a16="http://schemas.microsoft.com/office/drawing/2014/main" id="{1290D8B4-F5E0-9049-FB9A-1F634C7AD4FD}"/>
              </a:ext>
            </a:extLst>
          </p:cNvPr>
          <p:cNvPicPr>
            <a:picLocks noChangeAspect="1"/>
          </p:cNvPicPr>
          <p:nvPr/>
        </p:nvPicPr>
        <p:blipFill>
          <a:blip r:embed="rId7"/>
          <a:stretch>
            <a:fillRect/>
          </a:stretch>
        </p:blipFill>
        <p:spPr>
          <a:xfrm>
            <a:off x="6562527" y="2329507"/>
            <a:ext cx="2241745" cy="738191"/>
          </a:xfrm>
          <a:prstGeom prst="rect">
            <a:avLst/>
          </a:prstGeom>
        </p:spPr>
      </p:pic>
      <p:sp>
        <p:nvSpPr>
          <p:cNvPr id="41" name="TextBox 40">
            <a:extLst>
              <a:ext uri="{FF2B5EF4-FFF2-40B4-BE49-F238E27FC236}">
                <a16:creationId xmlns:a16="http://schemas.microsoft.com/office/drawing/2014/main" id="{313EB990-21B1-992C-D72A-E299554CF0F9}"/>
              </a:ext>
            </a:extLst>
          </p:cNvPr>
          <p:cNvSpPr txBox="1"/>
          <p:nvPr/>
        </p:nvSpPr>
        <p:spPr>
          <a:xfrm>
            <a:off x="7109364" y="1991838"/>
            <a:ext cx="1148070" cy="267766"/>
          </a:xfrm>
          <a:prstGeom prst="rect">
            <a:avLst/>
          </a:prstGeom>
          <a:noFill/>
        </p:spPr>
        <p:txBody>
          <a:bodyPr wrap="none" rtlCol="0">
            <a:spAutoFit/>
          </a:bodyPr>
          <a:lstStyle/>
          <a:p>
            <a:pPr algn="ctr">
              <a:lnSpc>
                <a:spcPct val="95000"/>
              </a:lnSpc>
              <a:spcAft>
                <a:spcPts val="1800"/>
              </a:spcAft>
            </a:pPr>
            <a:r>
              <a:rPr lang="en-US" sz="1200" dirty="0">
                <a:solidFill>
                  <a:schemeClr val="accent6">
                    <a:lumMod val="10000"/>
                  </a:schemeClr>
                </a:solidFill>
                <a:latin typeface="+mn-lt"/>
              </a:rPr>
              <a:t>Matchup table</a:t>
            </a:r>
          </a:p>
        </p:txBody>
      </p:sp>
      <p:sp>
        <p:nvSpPr>
          <p:cNvPr id="42" name="TextBox 41">
            <a:extLst>
              <a:ext uri="{FF2B5EF4-FFF2-40B4-BE49-F238E27FC236}">
                <a16:creationId xmlns:a16="http://schemas.microsoft.com/office/drawing/2014/main" id="{CACEC07C-8A10-45B9-CC3A-993B6BAC72C3}"/>
              </a:ext>
            </a:extLst>
          </p:cNvPr>
          <p:cNvSpPr txBox="1"/>
          <p:nvPr/>
        </p:nvSpPr>
        <p:spPr>
          <a:xfrm>
            <a:off x="6991639" y="3137601"/>
            <a:ext cx="1383520" cy="267766"/>
          </a:xfrm>
          <a:prstGeom prst="rect">
            <a:avLst/>
          </a:prstGeom>
          <a:noFill/>
        </p:spPr>
        <p:txBody>
          <a:bodyPr wrap="none" rtlCol="0">
            <a:spAutoFit/>
          </a:bodyPr>
          <a:lstStyle/>
          <a:p>
            <a:pPr algn="ctr">
              <a:lnSpc>
                <a:spcPct val="95000"/>
              </a:lnSpc>
              <a:spcAft>
                <a:spcPts val="1800"/>
              </a:spcAft>
            </a:pPr>
            <a:r>
              <a:rPr lang="en-US" sz="1200" dirty="0">
                <a:solidFill>
                  <a:schemeClr val="accent6">
                    <a:lumMod val="10000"/>
                  </a:schemeClr>
                </a:solidFill>
                <a:latin typeface="+mn-lt"/>
              </a:rPr>
              <a:t>Validation metrics</a:t>
            </a:r>
          </a:p>
        </p:txBody>
      </p:sp>
      <p:sp>
        <p:nvSpPr>
          <p:cNvPr id="43" name="TextBox 42">
            <a:extLst>
              <a:ext uri="{FF2B5EF4-FFF2-40B4-BE49-F238E27FC236}">
                <a16:creationId xmlns:a16="http://schemas.microsoft.com/office/drawing/2014/main" id="{814B7BF0-2091-86A5-DEFB-E51B79E74BCF}"/>
              </a:ext>
            </a:extLst>
          </p:cNvPr>
          <p:cNvSpPr txBox="1"/>
          <p:nvPr/>
        </p:nvSpPr>
        <p:spPr>
          <a:xfrm>
            <a:off x="7202337" y="4747432"/>
            <a:ext cx="962123" cy="267766"/>
          </a:xfrm>
          <a:prstGeom prst="rect">
            <a:avLst/>
          </a:prstGeom>
          <a:noFill/>
        </p:spPr>
        <p:txBody>
          <a:bodyPr wrap="none" rtlCol="0">
            <a:spAutoFit/>
          </a:bodyPr>
          <a:lstStyle/>
          <a:p>
            <a:pPr algn="ctr">
              <a:lnSpc>
                <a:spcPct val="95000"/>
              </a:lnSpc>
              <a:spcAft>
                <a:spcPts val="1800"/>
              </a:spcAft>
            </a:pPr>
            <a:r>
              <a:rPr lang="en-US" sz="1200" dirty="0">
                <a:solidFill>
                  <a:schemeClr val="accent6">
                    <a:lumMod val="10000"/>
                  </a:schemeClr>
                </a:solidFill>
                <a:latin typeface="+mn-lt"/>
              </a:rPr>
              <a:t>Scatter plot</a:t>
            </a:r>
          </a:p>
        </p:txBody>
      </p:sp>
      <p:pic>
        <p:nvPicPr>
          <p:cNvPr id="45" name="Picture 44">
            <a:extLst>
              <a:ext uri="{FF2B5EF4-FFF2-40B4-BE49-F238E27FC236}">
                <a16:creationId xmlns:a16="http://schemas.microsoft.com/office/drawing/2014/main" id="{68F8C5F8-2091-B1BC-9C10-7C58A60219BB}"/>
              </a:ext>
            </a:extLst>
          </p:cNvPr>
          <p:cNvPicPr>
            <a:picLocks noChangeAspect="1"/>
          </p:cNvPicPr>
          <p:nvPr/>
        </p:nvPicPr>
        <p:blipFill>
          <a:blip r:embed="rId8"/>
          <a:stretch>
            <a:fillRect/>
          </a:stretch>
        </p:blipFill>
        <p:spPr>
          <a:xfrm>
            <a:off x="10088100" y="2091526"/>
            <a:ext cx="1457733" cy="4288534"/>
          </a:xfrm>
          <a:prstGeom prst="rect">
            <a:avLst/>
          </a:prstGeom>
        </p:spPr>
      </p:pic>
      <p:sp>
        <p:nvSpPr>
          <p:cNvPr id="46" name="TextBox 45">
            <a:extLst>
              <a:ext uri="{FF2B5EF4-FFF2-40B4-BE49-F238E27FC236}">
                <a16:creationId xmlns:a16="http://schemas.microsoft.com/office/drawing/2014/main" id="{7294A77E-F315-EF4E-2437-EA4D37BF46FD}"/>
              </a:ext>
            </a:extLst>
          </p:cNvPr>
          <p:cNvSpPr txBox="1"/>
          <p:nvPr/>
        </p:nvSpPr>
        <p:spPr>
          <a:xfrm>
            <a:off x="9490326" y="1798769"/>
            <a:ext cx="2653290" cy="267766"/>
          </a:xfrm>
          <a:prstGeom prst="rect">
            <a:avLst/>
          </a:prstGeom>
          <a:noFill/>
        </p:spPr>
        <p:txBody>
          <a:bodyPr wrap="none" rtlCol="0">
            <a:spAutoFit/>
          </a:bodyPr>
          <a:lstStyle/>
          <a:p>
            <a:pPr algn="ctr">
              <a:lnSpc>
                <a:spcPct val="95000"/>
              </a:lnSpc>
              <a:spcAft>
                <a:spcPts val="1800"/>
              </a:spcAft>
            </a:pPr>
            <a:r>
              <a:rPr lang="en-US" sz="1200" i="1" dirty="0">
                <a:solidFill>
                  <a:schemeClr val="accent6">
                    <a:lumMod val="10000"/>
                  </a:schemeClr>
                </a:solidFill>
                <a:latin typeface="+mn-lt"/>
              </a:rPr>
              <a:t>Latest upscaled GBOV LAI products</a:t>
            </a:r>
          </a:p>
        </p:txBody>
      </p:sp>
      <p:pic>
        <p:nvPicPr>
          <p:cNvPr id="1026" name="Picture 2" descr="ICOS - LSCE">
            <a:extLst>
              <a:ext uri="{FF2B5EF4-FFF2-40B4-BE49-F238E27FC236}">
                <a16:creationId xmlns:a16="http://schemas.microsoft.com/office/drawing/2014/main" id="{97D8B8C3-8B11-3060-C8A0-5DA287A4C1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045" y="5883875"/>
            <a:ext cx="733569" cy="221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NSF NEON | Open Data to Understand our Ecosystems">
            <a:extLst>
              <a:ext uri="{FF2B5EF4-FFF2-40B4-BE49-F238E27FC236}">
                <a16:creationId xmlns:a16="http://schemas.microsoft.com/office/drawing/2014/main" id="{34F89FB2-3244-B758-1240-5C4A9342CE7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81085" y="5844862"/>
            <a:ext cx="803763" cy="3077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rms of Use | Terrestrial Ecosystem Research Network">
            <a:extLst>
              <a:ext uri="{FF2B5EF4-FFF2-40B4-BE49-F238E27FC236}">
                <a16:creationId xmlns:a16="http://schemas.microsoft.com/office/drawing/2014/main" id="{6CBE280F-56E3-D4CA-7E23-A8DF2C47DCE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6466" y="5851583"/>
            <a:ext cx="694923" cy="2859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88C48C07-036E-B337-ACA3-3A51F1C1BF18}"/>
              </a:ext>
            </a:extLst>
          </p:cNvPr>
          <p:cNvPicPr>
            <a:picLocks noChangeAspect="1"/>
          </p:cNvPicPr>
          <p:nvPr/>
        </p:nvPicPr>
        <p:blipFill>
          <a:blip r:embed="rId12"/>
          <a:stretch>
            <a:fillRect/>
          </a:stretch>
        </p:blipFill>
        <p:spPr>
          <a:xfrm>
            <a:off x="472047" y="5332804"/>
            <a:ext cx="1763431" cy="390700"/>
          </a:xfrm>
          <a:prstGeom prst="rect">
            <a:avLst/>
          </a:prstGeom>
        </p:spPr>
      </p:pic>
    </p:spTree>
    <p:extLst>
      <p:ext uri="{BB962C8B-B14F-4D97-AF65-F5344CB8AC3E}">
        <p14:creationId xmlns:p14="http://schemas.microsoft.com/office/powerpoint/2010/main" val="200996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41" grpId="0"/>
      <p:bldP spid="42" grpId="0"/>
      <p:bldP spid="43"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40CA5-12CE-E59F-CCFA-83B3090BE93B}"/>
            </a:ext>
          </a:extLst>
        </p:cNvPr>
        <p:cNvGrpSpPr/>
        <p:nvPr/>
      </p:nvGrpSpPr>
      <p:grpSpPr>
        <a:xfrm>
          <a:off x="0" y="0"/>
          <a:ext cx="0" cy="0"/>
          <a:chOff x="0" y="0"/>
          <a:chExt cx="0" cy="0"/>
        </a:xfrm>
      </p:grpSpPr>
      <p:pic>
        <p:nvPicPr>
          <p:cNvPr id="71" name="Picture 70">
            <a:extLst>
              <a:ext uri="{FF2B5EF4-FFF2-40B4-BE49-F238E27FC236}">
                <a16:creationId xmlns:a16="http://schemas.microsoft.com/office/drawing/2014/main" id="{3E49DE72-E9EF-FCA7-DF21-1C6357FF56E6}"/>
              </a:ext>
            </a:extLst>
          </p:cNvPr>
          <p:cNvPicPr>
            <a:picLocks noChangeAspect="1"/>
          </p:cNvPicPr>
          <p:nvPr/>
        </p:nvPicPr>
        <p:blipFill>
          <a:blip r:embed="rId3"/>
          <a:srcRect t="-1" b="8592"/>
          <a:stretch>
            <a:fillRect/>
          </a:stretch>
        </p:blipFill>
        <p:spPr>
          <a:xfrm>
            <a:off x="119074" y="2295029"/>
            <a:ext cx="1913574" cy="1905352"/>
          </a:xfrm>
          <a:prstGeom prst="rect">
            <a:avLst/>
          </a:prstGeom>
        </p:spPr>
      </p:pic>
      <p:sp>
        <p:nvSpPr>
          <p:cNvPr id="2" name="Title 1">
            <a:extLst>
              <a:ext uri="{FF2B5EF4-FFF2-40B4-BE49-F238E27FC236}">
                <a16:creationId xmlns:a16="http://schemas.microsoft.com/office/drawing/2014/main" id="{9E4274F1-6427-51CC-A8C1-78ACF8C75B8E}"/>
              </a:ext>
            </a:extLst>
          </p:cNvPr>
          <p:cNvSpPr>
            <a:spLocks noGrp="1"/>
          </p:cNvSpPr>
          <p:nvPr>
            <p:ph type="title"/>
          </p:nvPr>
        </p:nvSpPr>
        <p:spPr/>
        <p:txBody>
          <a:bodyPr/>
          <a:lstStyle/>
          <a:p>
            <a:r>
              <a:rPr lang="en-US" noProof="0" dirty="0"/>
              <a:t>Validation with in-situ data II (Category A)</a:t>
            </a:r>
          </a:p>
        </p:txBody>
      </p:sp>
      <p:sp>
        <p:nvSpPr>
          <p:cNvPr id="4" name="TextBox 3">
            <a:extLst>
              <a:ext uri="{FF2B5EF4-FFF2-40B4-BE49-F238E27FC236}">
                <a16:creationId xmlns:a16="http://schemas.microsoft.com/office/drawing/2014/main" id="{4E351955-661A-C8A2-1FF1-15CDD2A4DCF7}"/>
              </a:ext>
            </a:extLst>
          </p:cNvPr>
          <p:cNvSpPr txBox="1"/>
          <p:nvPr/>
        </p:nvSpPr>
        <p:spPr>
          <a:xfrm>
            <a:off x="10209880" y="6213746"/>
            <a:ext cx="1678665" cy="276999"/>
          </a:xfrm>
          <a:prstGeom prst="rect">
            <a:avLst/>
          </a:prstGeom>
          <a:noFill/>
        </p:spPr>
        <p:txBody>
          <a:bodyPr wrap="none" rtlCol="0">
            <a:spAutoFit/>
          </a:bodyPr>
          <a:lstStyle/>
          <a:p>
            <a:pPr algn="l"/>
            <a:r>
              <a:rPr lang="de-DE" sz="1200" dirty="0">
                <a:solidFill>
                  <a:schemeClr val="accent6">
                    <a:lumMod val="10000"/>
                  </a:schemeClr>
                </a:solidFill>
                <a:latin typeface="Arial" panose="020B0604020202020204" pitchFamily="34" charset="0"/>
                <a:ea typeface="MS PGothic" pitchFamily="34" charset="-128"/>
                <a:cs typeface="Arial" panose="020B0604020202020204" pitchFamily="34" charset="0"/>
              </a:rPr>
              <a:t>Contact: B. Siegmann</a:t>
            </a:r>
            <a:endParaRPr lang="en-US" sz="120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p:txBody>
      </p:sp>
      <p:sp>
        <p:nvSpPr>
          <p:cNvPr id="36" name="TextBox 35">
            <a:extLst>
              <a:ext uri="{FF2B5EF4-FFF2-40B4-BE49-F238E27FC236}">
                <a16:creationId xmlns:a16="http://schemas.microsoft.com/office/drawing/2014/main" id="{FD97C842-DEA0-3FCA-6C49-0B08D9331A29}"/>
              </a:ext>
            </a:extLst>
          </p:cNvPr>
          <p:cNvSpPr txBox="1"/>
          <p:nvPr/>
        </p:nvSpPr>
        <p:spPr>
          <a:xfrm>
            <a:off x="84117" y="1074696"/>
            <a:ext cx="12141222" cy="646331"/>
          </a:xfrm>
          <a:prstGeom prst="rect">
            <a:avLst/>
          </a:prstGeom>
          <a:noFill/>
        </p:spPr>
        <p:txBody>
          <a:bodyPr wrap="square" rtlCol="0">
            <a:spAutoFit/>
          </a:bodyPr>
          <a:lstStyle/>
          <a:p>
            <a:pPr marL="0" lvl="1"/>
            <a:r>
              <a:rPr lang="en-US" b="1" noProof="0" dirty="0">
                <a:solidFill>
                  <a:schemeClr val="accent6">
                    <a:lumMod val="10000"/>
                  </a:schemeClr>
                </a:solidFill>
                <a:latin typeface="+mj-lt"/>
              </a:rPr>
              <a:t>Validation of FLEX LAI, fAPAR, LCC and LCARC products using in-situ data collected during field campaigns (‘L2_LAI_campaign’, ‘L2_fAPAR_cmapign’, ‘L2_LCC_campaign’ and ‘L2_LCARC_campaign’)</a:t>
            </a:r>
            <a:endParaRPr lang="en-US" b="1" noProof="0" dirty="0">
              <a:solidFill>
                <a:schemeClr val="accent6">
                  <a:lumMod val="10000"/>
                </a:schemeClr>
              </a:solidFill>
              <a:latin typeface="+mj-lt"/>
              <a:ea typeface="MS PGothic" pitchFamily="34" charset="-128"/>
              <a:cs typeface="Arial" panose="020B0604020202020204" pitchFamily="34" charset="0"/>
            </a:endParaRPr>
          </a:p>
        </p:txBody>
      </p:sp>
      <p:pic>
        <p:nvPicPr>
          <p:cNvPr id="37" name="Picture 36">
            <a:extLst>
              <a:ext uri="{FF2B5EF4-FFF2-40B4-BE49-F238E27FC236}">
                <a16:creationId xmlns:a16="http://schemas.microsoft.com/office/drawing/2014/main" id="{2E2E0BCF-7BE4-4D1C-829C-B45E81E69B6F}"/>
              </a:ext>
            </a:extLst>
          </p:cNvPr>
          <p:cNvPicPr>
            <a:picLocks noChangeAspect="1"/>
          </p:cNvPicPr>
          <p:nvPr/>
        </p:nvPicPr>
        <p:blipFill>
          <a:blip r:embed="rId4"/>
          <a:srcRect b="8978"/>
          <a:stretch>
            <a:fillRect/>
          </a:stretch>
        </p:blipFill>
        <p:spPr>
          <a:xfrm>
            <a:off x="5182178" y="2277015"/>
            <a:ext cx="1874592" cy="1881948"/>
          </a:xfrm>
          <a:prstGeom prst="rect">
            <a:avLst/>
          </a:prstGeom>
        </p:spPr>
      </p:pic>
      <p:pic>
        <p:nvPicPr>
          <p:cNvPr id="39" name="Picture 38">
            <a:extLst>
              <a:ext uri="{FF2B5EF4-FFF2-40B4-BE49-F238E27FC236}">
                <a16:creationId xmlns:a16="http://schemas.microsoft.com/office/drawing/2014/main" id="{7C5C8C18-BFEE-976E-B5F3-A287C281690E}"/>
              </a:ext>
            </a:extLst>
          </p:cNvPr>
          <p:cNvPicPr>
            <a:picLocks noChangeAspect="1"/>
          </p:cNvPicPr>
          <p:nvPr/>
        </p:nvPicPr>
        <p:blipFill>
          <a:blip r:embed="rId5"/>
          <a:srcRect t="1" b="7845"/>
          <a:stretch>
            <a:fillRect/>
          </a:stretch>
        </p:blipFill>
        <p:spPr>
          <a:xfrm>
            <a:off x="2664574" y="2288493"/>
            <a:ext cx="1907992" cy="1905352"/>
          </a:xfrm>
          <a:prstGeom prst="rect">
            <a:avLst/>
          </a:prstGeom>
        </p:spPr>
      </p:pic>
      <p:grpSp>
        <p:nvGrpSpPr>
          <p:cNvPr id="46" name="Group 45">
            <a:extLst>
              <a:ext uri="{FF2B5EF4-FFF2-40B4-BE49-F238E27FC236}">
                <a16:creationId xmlns:a16="http://schemas.microsoft.com/office/drawing/2014/main" id="{1D632ABF-EB0C-AA28-5D71-9486E3FD77C9}"/>
              </a:ext>
            </a:extLst>
          </p:cNvPr>
          <p:cNvGrpSpPr/>
          <p:nvPr/>
        </p:nvGrpSpPr>
        <p:grpSpPr>
          <a:xfrm>
            <a:off x="2503853" y="4257709"/>
            <a:ext cx="2229433" cy="393174"/>
            <a:chOff x="4777571" y="6292934"/>
            <a:chExt cx="2229433" cy="393174"/>
          </a:xfrm>
        </p:grpSpPr>
        <p:grpSp>
          <p:nvGrpSpPr>
            <p:cNvPr id="47" name="Group 37">
              <a:extLst>
                <a:ext uri="{FF2B5EF4-FFF2-40B4-BE49-F238E27FC236}">
                  <a16:creationId xmlns:a16="http://schemas.microsoft.com/office/drawing/2014/main" id="{D65F1925-B199-EFE0-410B-DB41EFAD5206}"/>
                </a:ext>
              </a:extLst>
            </p:cNvPr>
            <p:cNvGrpSpPr/>
            <p:nvPr/>
          </p:nvGrpSpPr>
          <p:grpSpPr>
            <a:xfrm rot="5400000">
              <a:off x="5769174" y="5301331"/>
              <a:ext cx="246227" cy="2229433"/>
              <a:chOff x="11282035" y="-2874742"/>
              <a:chExt cx="302948" cy="6958943"/>
            </a:xfrm>
          </p:grpSpPr>
          <p:sp>
            <p:nvSpPr>
              <p:cNvPr id="51" name="Textfeld 53">
                <a:extLst>
                  <a:ext uri="{FF2B5EF4-FFF2-40B4-BE49-F238E27FC236}">
                    <a16:creationId xmlns:a16="http://schemas.microsoft.com/office/drawing/2014/main" id="{B1F0AFEE-E933-C0CF-6151-2D653BA31217}"/>
                  </a:ext>
                </a:extLst>
              </p:cNvPr>
              <p:cNvSpPr txBox="1"/>
              <p:nvPr/>
            </p:nvSpPr>
            <p:spPr>
              <a:xfrm rot="16200000">
                <a:off x="10802550" y="-2395257"/>
                <a:ext cx="1261912" cy="302941"/>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-0.4</a:t>
                </a:r>
              </a:p>
            </p:txBody>
          </p:sp>
          <p:sp>
            <p:nvSpPr>
              <p:cNvPr id="52" name="Textfeld 53">
                <a:extLst>
                  <a:ext uri="{FF2B5EF4-FFF2-40B4-BE49-F238E27FC236}">
                    <a16:creationId xmlns:a16="http://schemas.microsoft.com/office/drawing/2014/main" id="{37C9D00D-B962-151E-F4E6-B8E529EE9FDC}"/>
                  </a:ext>
                </a:extLst>
              </p:cNvPr>
              <p:cNvSpPr txBox="1"/>
              <p:nvPr/>
            </p:nvSpPr>
            <p:spPr>
              <a:xfrm rot="16200000">
                <a:off x="10802555" y="3301773"/>
                <a:ext cx="1261912" cy="302944"/>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-0.8</a:t>
                </a:r>
              </a:p>
            </p:txBody>
          </p:sp>
        </p:grpSp>
        <p:grpSp>
          <p:nvGrpSpPr>
            <p:cNvPr id="48" name="Group 47">
              <a:extLst>
                <a:ext uri="{FF2B5EF4-FFF2-40B4-BE49-F238E27FC236}">
                  <a16:creationId xmlns:a16="http://schemas.microsoft.com/office/drawing/2014/main" id="{34912218-FFAC-6415-007C-35BB73560DB4}"/>
                </a:ext>
              </a:extLst>
            </p:cNvPr>
            <p:cNvGrpSpPr/>
            <p:nvPr/>
          </p:nvGrpSpPr>
          <p:grpSpPr>
            <a:xfrm>
              <a:off x="5223661" y="6343211"/>
              <a:ext cx="1440000" cy="342897"/>
              <a:chOff x="5501725" y="6343211"/>
              <a:chExt cx="1440000" cy="342897"/>
            </a:xfrm>
          </p:grpSpPr>
          <p:pic>
            <p:nvPicPr>
              <p:cNvPr id="49" name="Grafik 49">
                <a:extLst>
                  <a:ext uri="{FF2B5EF4-FFF2-40B4-BE49-F238E27FC236}">
                    <a16:creationId xmlns:a16="http://schemas.microsoft.com/office/drawing/2014/main" id="{121B6687-B113-DB5E-F4E4-4D78909C4530}"/>
                  </a:ext>
                </a:extLst>
              </p:cNvPr>
              <p:cNvPicPr preferRelativeResize="0">
                <a:picLocks/>
              </p:cNvPicPr>
              <p:nvPr/>
            </p:nvPicPr>
            <p:blipFill>
              <a:blip r:embed="rId6"/>
              <a:stretch>
                <a:fillRect/>
              </a:stretch>
            </p:blipFill>
            <p:spPr>
              <a:xfrm rot="5400000">
                <a:off x="6158725" y="5686211"/>
                <a:ext cx="126000" cy="1440000"/>
              </a:xfrm>
              <a:prstGeom prst="rect">
                <a:avLst/>
              </a:prstGeom>
            </p:spPr>
          </p:pic>
          <p:sp>
            <p:nvSpPr>
              <p:cNvPr id="50" name="Textfeld 53">
                <a:extLst>
                  <a:ext uri="{FF2B5EF4-FFF2-40B4-BE49-F238E27FC236}">
                    <a16:creationId xmlns:a16="http://schemas.microsoft.com/office/drawing/2014/main" id="{F2F5C4B1-D5ED-7D17-B917-31142A01AAA2}"/>
                  </a:ext>
                </a:extLst>
              </p:cNvPr>
              <p:cNvSpPr txBox="1"/>
              <p:nvPr/>
            </p:nvSpPr>
            <p:spPr>
              <a:xfrm>
                <a:off x="5864018" y="6439887"/>
                <a:ext cx="612668" cy="246221"/>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WDRVI</a:t>
                </a:r>
                <a:endParaRPr lang="de-DE" sz="1100" b="0" baseline="30000" dirty="0">
                  <a:solidFill>
                    <a:schemeClr val="accent6">
                      <a:lumMod val="10000"/>
                    </a:schemeClr>
                  </a:solidFill>
                  <a:latin typeface="+mn-lt"/>
                  <a:cs typeface="Arial" panose="020B0604020202020204" pitchFamily="34" charset="0"/>
                </a:endParaRPr>
              </a:p>
            </p:txBody>
          </p:sp>
        </p:grpSp>
      </p:grpSp>
      <p:sp>
        <p:nvSpPr>
          <p:cNvPr id="53" name="TextBox 52">
            <a:extLst>
              <a:ext uri="{FF2B5EF4-FFF2-40B4-BE49-F238E27FC236}">
                <a16:creationId xmlns:a16="http://schemas.microsoft.com/office/drawing/2014/main" id="{A23BEB1B-10FB-E974-34B8-E741761488C9}"/>
              </a:ext>
            </a:extLst>
          </p:cNvPr>
          <p:cNvSpPr txBox="1"/>
          <p:nvPr/>
        </p:nvSpPr>
        <p:spPr>
          <a:xfrm>
            <a:off x="2131575" y="1775339"/>
            <a:ext cx="2973990" cy="501676"/>
          </a:xfrm>
          <a:prstGeom prst="rect">
            <a:avLst/>
          </a:prstGeom>
          <a:noFill/>
        </p:spPr>
        <p:txBody>
          <a:bodyPr wrap="square" rtlCol="0">
            <a:spAutoFit/>
          </a:bodyPr>
          <a:lstStyle>
            <a:defPPr>
              <a:defRPr lang="en-GB"/>
            </a:defPPr>
            <a:lvl1pPr algn="ctr">
              <a:lnSpc>
                <a:spcPct val="95000"/>
              </a:lnSpc>
              <a:defRPr sz="1500">
                <a:solidFill>
                  <a:schemeClr val="accent6">
                    <a:lumMod val="10000"/>
                  </a:schemeClr>
                </a:solidFill>
                <a:latin typeface="+mn-lt"/>
              </a:defRPr>
            </a:lvl1pPr>
          </a:lstStyle>
          <a:p>
            <a:r>
              <a:rPr lang="en-US" sz="1400" dirty="0"/>
              <a:t>WDRVI map</a:t>
            </a:r>
            <a:br>
              <a:rPr lang="en-US" sz="1400" dirty="0"/>
            </a:br>
            <a:r>
              <a:rPr lang="en-US" sz="1400" dirty="0"/>
              <a:t>based on Sentinel-2 L1C  </a:t>
            </a:r>
          </a:p>
        </p:txBody>
      </p:sp>
      <p:sp>
        <p:nvSpPr>
          <p:cNvPr id="54" name="TextBox 53">
            <a:extLst>
              <a:ext uri="{FF2B5EF4-FFF2-40B4-BE49-F238E27FC236}">
                <a16:creationId xmlns:a16="http://schemas.microsoft.com/office/drawing/2014/main" id="{4D61385D-19E4-4486-79E2-64A64C4BDB58}"/>
              </a:ext>
            </a:extLst>
          </p:cNvPr>
          <p:cNvSpPr txBox="1"/>
          <p:nvPr/>
        </p:nvSpPr>
        <p:spPr>
          <a:xfrm>
            <a:off x="4576068" y="1775339"/>
            <a:ext cx="2973990" cy="501676"/>
          </a:xfrm>
          <a:prstGeom prst="rect">
            <a:avLst/>
          </a:prstGeom>
          <a:noFill/>
        </p:spPr>
        <p:txBody>
          <a:bodyPr wrap="square" rtlCol="0">
            <a:spAutoFit/>
          </a:bodyPr>
          <a:lstStyle>
            <a:defPPr>
              <a:defRPr lang="en-GB"/>
            </a:defPPr>
            <a:lvl1pPr algn="ctr">
              <a:lnSpc>
                <a:spcPct val="95000"/>
              </a:lnSpc>
              <a:defRPr sz="1500">
                <a:solidFill>
                  <a:schemeClr val="accent6">
                    <a:lumMod val="10000"/>
                  </a:schemeClr>
                </a:solidFill>
                <a:latin typeface="+mn-lt"/>
              </a:defRPr>
            </a:lvl1pPr>
          </a:lstStyle>
          <a:p>
            <a:r>
              <a:rPr lang="en-US" sz="1400" dirty="0"/>
              <a:t>fAPAR 10 m map</a:t>
            </a:r>
            <a:br>
              <a:rPr lang="en-US" sz="1400" dirty="0"/>
            </a:br>
            <a:r>
              <a:rPr lang="en-US" sz="1400" dirty="0"/>
              <a:t> based on Sentinel-2 L1C  </a:t>
            </a:r>
          </a:p>
        </p:txBody>
      </p:sp>
      <p:cxnSp>
        <p:nvCxnSpPr>
          <p:cNvPr id="55" name="Straight Arrow Connector 54">
            <a:extLst>
              <a:ext uri="{FF2B5EF4-FFF2-40B4-BE49-F238E27FC236}">
                <a16:creationId xmlns:a16="http://schemas.microsoft.com/office/drawing/2014/main" id="{067E0E92-A369-A3BB-815F-DD7C970010C1}"/>
              </a:ext>
            </a:extLst>
          </p:cNvPr>
          <p:cNvCxnSpPr>
            <a:cxnSpLocks/>
          </p:cNvCxnSpPr>
          <p:nvPr/>
        </p:nvCxnSpPr>
        <p:spPr>
          <a:xfrm>
            <a:off x="2069600" y="3251393"/>
            <a:ext cx="540000" cy="0"/>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A62A058-48FB-0760-0BA3-64187BDA3C8E}"/>
              </a:ext>
            </a:extLst>
          </p:cNvPr>
          <p:cNvSpPr txBox="1"/>
          <p:nvPr/>
        </p:nvSpPr>
        <p:spPr>
          <a:xfrm>
            <a:off x="1977858" y="2775698"/>
            <a:ext cx="721671" cy="969496"/>
          </a:xfrm>
          <a:prstGeom prst="rect">
            <a:avLst/>
          </a:prstGeom>
          <a:noFill/>
        </p:spPr>
        <p:txBody>
          <a:bodyPr wrap="none" rtlCol="0">
            <a:spAutoFit/>
          </a:bodyPr>
          <a:lstStyle>
            <a:defPPr>
              <a:defRPr lang="en-GB"/>
            </a:defPPr>
            <a:lvl1pPr algn="ctr">
              <a:lnSpc>
                <a:spcPct val="95000"/>
              </a:lnSpc>
              <a:defRPr sz="1200">
                <a:solidFill>
                  <a:schemeClr val="accent6">
                    <a:lumMod val="10000"/>
                  </a:schemeClr>
                </a:solidFill>
                <a:latin typeface="+mn-lt"/>
              </a:defRPr>
            </a:lvl1pPr>
          </a:lstStyle>
          <a:p>
            <a:r>
              <a:rPr lang="en-US" dirty="0"/>
              <a:t>Deter-</a:t>
            </a:r>
            <a:br>
              <a:rPr lang="en-US" dirty="0"/>
            </a:br>
            <a:r>
              <a:rPr lang="en-US" dirty="0"/>
              <a:t>mine</a:t>
            </a:r>
            <a:br>
              <a:rPr lang="en-US" dirty="0"/>
            </a:br>
            <a:br>
              <a:rPr lang="en-US" dirty="0"/>
            </a:br>
            <a:r>
              <a:rPr lang="en-US" dirty="0"/>
              <a:t>transfer</a:t>
            </a:r>
          </a:p>
          <a:p>
            <a:r>
              <a:rPr lang="en-US" dirty="0"/>
              <a:t>function</a:t>
            </a:r>
          </a:p>
        </p:txBody>
      </p:sp>
      <p:cxnSp>
        <p:nvCxnSpPr>
          <p:cNvPr id="57" name="Straight Arrow Connector 56">
            <a:extLst>
              <a:ext uri="{FF2B5EF4-FFF2-40B4-BE49-F238E27FC236}">
                <a16:creationId xmlns:a16="http://schemas.microsoft.com/office/drawing/2014/main" id="{319D2F22-00A7-A4DB-0AE8-329B2E4116E8}"/>
              </a:ext>
            </a:extLst>
          </p:cNvPr>
          <p:cNvCxnSpPr>
            <a:cxnSpLocks/>
          </p:cNvCxnSpPr>
          <p:nvPr/>
        </p:nvCxnSpPr>
        <p:spPr>
          <a:xfrm>
            <a:off x="4599464" y="3294244"/>
            <a:ext cx="540000" cy="0"/>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A22F0CD-CBCC-3AA5-CCF5-976817842E80}"/>
              </a:ext>
            </a:extLst>
          </p:cNvPr>
          <p:cNvSpPr txBox="1"/>
          <p:nvPr/>
        </p:nvSpPr>
        <p:spPr>
          <a:xfrm>
            <a:off x="4496589" y="2971347"/>
            <a:ext cx="721672" cy="794064"/>
          </a:xfrm>
          <a:prstGeom prst="rect">
            <a:avLst/>
          </a:prstGeom>
          <a:noFill/>
        </p:spPr>
        <p:txBody>
          <a:bodyPr wrap="none" rtlCol="0">
            <a:spAutoFit/>
          </a:bodyPr>
          <a:lstStyle>
            <a:defPPr>
              <a:defRPr lang="en-GB"/>
            </a:defPPr>
            <a:lvl1pPr algn="ctr">
              <a:lnSpc>
                <a:spcPct val="95000"/>
              </a:lnSpc>
              <a:defRPr sz="1200">
                <a:solidFill>
                  <a:schemeClr val="accent6">
                    <a:lumMod val="10000"/>
                  </a:schemeClr>
                </a:solidFill>
                <a:latin typeface="+mn-lt"/>
              </a:defRPr>
            </a:lvl1pPr>
          </a:lstStyle>
          <a:p>
            <a:r>
              <a:rPr lang="en-US" dirty="0"/>
              <a:t>Apply</a:t>
            </a:r>
          </a:p>
          <a:p>
            <a:br>
              <a:rPr lang="en-US" dirty="0"/>
            </a:br>
            <a:r>
              <a:rPr lang="en-US" dirty="0"/>
              <a:t>transfer</a:t>
            </a:r>
          </a:p>
          <a:p>
            <a:r>
              <a:rPr lang="en-US" dirty="0"/>
              <a:t>function</a:t>
            </a:r>
          </a:p>
        </p:txBody>
      </p:sp>
      <p:grpSp>
        <p:nvGrpSpPr>
          <p:cNvPr id="59" name="Group 35">
            <a:extLst>
              <a:ext uri="{FF2B5EF4-FFF2-40B4-BE49-F238E27FC236}">
                <a16:creationId xmlns:a16="http://schemas.microsoft.com/office/drawing/2014/main" id="{2DFBB990-30CF-CFC0-5138-1A316DA20571}"/>
              </a:ext>
            </a:extLst>
          </p:cNvPr>
          <p:cNvGrpSpPr/>
          <p:nvPr/>
        </p:nvGrpSpPr>
        <p:grpSpPr>
          <a:xfrm>
            <a:off x="5196163" y="4234712"/>
            <a:ext cx="1860167" cy="416171"/>
            <a:chOff x="6725325" y="6397859"/>
            <a:chExt cx="1860167" cy="416171"/>
          </a:xfrm>
        </p:grpSpPr>
        <p:pic>
          <p:nvPicPr>
            <p:cNvPr id="60" name="Picture 36">
              <a:extLst>
                <a:ext uri="{FF2B5EF4-FFF2-40B4-BE49-F238E27FC236}">
                  <a16:creationId xmlns:a16="http://schemas.microsoft.com/office/drawing/2014/main" id="{DF02B4C2-4A1C-3E89-205B-15105CD33065}"/>
                </a:ext>
              </a:extLst>
            </p:cNvPr>
            <p:cNvPicPr preferRelativeResize="0">
              <a:picLocks/>
            </p:cNvPicPr>
            <p:nvPr/>
          </p:nvPicPr>
          <p:blipFill>
            <a:blip r:embed="rId7"/>
            <a:stretch>
              <a:fillRect/>
            </a:stretch>
          </p:blipFill>
          <p:spPr>
            <a:xfrm>
              <a:off x="6931335" y="6466258"/>
              <a:ext cx="1440000" cy="126000"/>
            </a:xfrm>
            <a:prstGeom prst="rect">
              <a:avLst/>
            </a:prstGeom>
          </p:spPr>
        </p:pic>
        <p:grpSp>
          <p:nvGrpSpPr>
            <p:cNvPr id="61" name="Group 37">
              <a:extLst>
                <a:ext uri="{FF2B5EF4-FFF2-40B4-BE49-F238E27FC236}">
                  <a16:creationId xmlns:a16="http://schemas.microsoft.com/office/drawing/2014/main" id="{2BDAAB36-D793-635B-4CF7-6B7FB2499463}"/>
                </a:ext>
              </a:extLst>
            </p:cNvPr>
            <p:cNvGrpSpPr/>
            <p:nvPr/>
          </p:nvGrpSpPr>
          <p:grpSpPr>
            <a:xfrm rot="5400000">
              <a:off x="7532297" y="5590887"/>
              <a:ext cx="246224" cy="1860167"/>
              <a:chOff x="11259760" y="-1629858"/>
              <a:chExt cx="302944" cy="5806328"/>
            </a:xfrm>
          </p:grpSpPr>
          <p:sp>
            <p:nvSpPr>
              <p:cNvPr id="63" name="Textfeld 53">
                <a:extLst>
                  <a:ext uri="{FF2B5EF4-FFF2-40B4-BE49-F238E27FC236}">
                    <a16:creationId xmlns:a16="http://schemas.microsoft.com/office/drawing/2014/main" id="{2E18E4F7-22AE-248E-265C-11E9698AC89A}"/>
                  </a:ext>
                </a:extLst>
              </p:cNvPr>
              <p:cNvSpPr txBox="1"/>
              <p:nvPr/>
            </p:nvSpPr>
            <p:spPr>
              <a:xfrm rot="16200000">
                <a:off x="11012943" y="-1383039"/>
                <a:ext cx="796579" cy="302942"/>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1</a:t>
                </a:r>
              </a:p>
            </p:txBody>
          </p:sp>
          <p:sp>
            <p:nvSpPr>
              <p:cNvPr id="64" name="Textfeld 53">
                <a:extLst>
                  <a:ext uri="{FF2B5EF4-FFF2-40B4-BE49-F238E27FC236}">
                    <a16:creationId xmlns:a16="http://schemas.microsoft.com/office/drawing/2014/main" id="{3C7D204F-73EA-8F67-6FF8-096BDFBF307E}"/>
                  </a:ext>
                </a:extLst>
              </p:cNvPr>
              <p:cNvSpPr txBox="1"/>
              <p:nvPr/>
            </p:nvSpPr>
            <p:spPr>
              <a:xfrm rot="16200000">
                <a:off x="11012942" y="3626710"/>
                <a:ext cx="796578" cy="302942"/>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0</a:t>
                </a:r>
              </a:p>
            </p:txBody>
          </p:sp>
        </p:grpSp>
        <p:sp>
          <p:nvSpPr>
            <p:cNvPr id="62" name="Textfeld 53">
              <a:extLst>
                <a:ext uri="{FF2B5EF4-FFF2-40B4-BE49-F238E27FC236}">
                  <a16:creationId xmlns:a16="http://schemas.microsoft.com/office/drawing/2014/main" id="{5393764A-AC41-5E9E-050F-7CCBAE5AE8C7}"/>
                </a:ext>
              </a:extLst>
            </p:cNvPr>
            <p:cNvSpPr txBox="1"/>
            <p:nvPr/>
          </p:nvSpPr>
          <p:spPr>
            <a:xfrm>
              <a:off x="7233793" y="6567809"/>
              <a:ext cx="716864" cy="246221"/>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fAPAR [-]</a:t>
              </a:r>
              <a:endParaRPr lang="de-DE" sz="1100" b="0" baseline="30000" dirty="0">
                <a:solidFill>
                  <a:schemeClr val="accent6">
                    <a:lumMod val="10000"/>
                  </a:schemeClr>
                </a:solidFill>
                <a:latin typeface="+mn-lt"/>
                <a:cs typeface="Arial" panose="020B0604020202020204" pitchFamily="34" charset="0"/>
              </a:endParaRPr>
            </a:p>
          </p:txBody>
        </p:sp>
      </p:grpSp>
      <p:cxnSp>
        <p:nvCxnSpPr>
          <p:cNvPr id="65" name="Straight Arrow Connector 64">
            <a:extLst>
              <a:ext uri="{FF2B5EF4-FFF2-40B4-BE49-F238E27FC236}">
                <a16:creationId xmlns:a16="http://schemas.microsoft.com/office/drawing/2014/main" id="{5A2FFC3C-1609-3D58-FC5B-27CF2CE12F3D}"/>
              </a:ext>
            </a:extLst>
          </p:cNvPr>
          <p:cNvCxnSpPr>
            <a:cxnSpLocks/>
          </p:cNvCxnSpPr>
          <p:nvPr/>
        </p:nvCxnSpPr>
        <p:spPr>
          <a:xfrm>
            <a:off x="7086657" y="3275638"/>
            <a:ext cx="540000" cy="0"/>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974C4C8-B9EF-1242-92B6-80B3EAD47C5D}"/>
              </a:ext>
            </a:extLst>
          </p:cNvPr>
          <p:cNvSpPr txBox="1"/>
          <p:nvPr/>
        </p:nvSpPr>
        <p:spPr>
          <a:xfrm>
            <a:off x="7034293" y="2762516"/>
            <a:ext cx="644727" cy="443198"/>
          </a:xfrm>
          <a:prstGeom prst="rect">
            <a:avLst/>
          </a:prstGeom>
          <a:noFill/>
        </p:spPr>
        <p:txBody>
          <a:bodyPr wrap="none" rtlCol="0">
            <a:spAutoFit/>
          </a:bodyPr>
          <a:lstStyle>
            <a:defPPr>
              <a:defRPr lang="en-GB"/>
            </a:defPPr>
            <a:lvl1pPr algn="ctr">
              <a:lnSpc>
                <a:spcPct val="95000"/>
              </a:lnSpc>
              <a:defRPr sz="1200">
                <a:solidFill>
                  <a:schemeClr val="accent6">
                    <a:lumMod val="10000"/>
                  </a:schemeClr>
                </a:solidFill>
                <a:latin typeface="+mn-lt"/>
              </a:defRPr>
            </a:lvl1pPr>
          </a:lstStyle>
          <a:p>
            <a:r>
              <a:rPr lang="en-US" dirty="0"/>
              <a:t>Aggre-</a:t>
            </a:r>
            <a:br>
              <a:rPr lang="en-US" dirty="0"/>
            </a:br>
            <a:r>
              <a:rPr lang="en-US" dirty="0"/>
              <a:t>gation</a:t>
            </a:r>
          </a:p>
        </p:txBody>
      </p:sp>
      <p:sp>
        <p:nvSpPr>
          <p:cNvPr id="72" name="TextBox 71">
            <a:extLst>
              <a:ext uri="{FF2B5EF4-FFF2-40B4-BE49-F238E27FC236}">
                <a16:creationId xmlns:a16="http://schemas.microsoft.com/office/drawing/2014/main" id="{4469F7C7-135C-B407-3D7D-CDC97AC462F4}"/>
              </a:ext>
            </a:extLst>
          </p:cNvPr>
          <p:cNvSpPr txBox="1"/>
          <p:nvPr/>
        </p:nvSpPr>
        <p:spPr>
          <a:xfrm>
            <a:off x="-19780" y="1775339"/>
            <a:ext cx="2185244" cy="501676"/>
          </a:xfrm>
          <a:prstGeom prst="rect">
            <a:avLst/>
          </a:prstGeom>
          <a:noFill/>
        </p:spPr>
        <p:txBody>
          <a:bodyPr wrap="square" rtlCol="0">
            <a:spAutoFit/>
          </a:bodyPr>
          <a:lstStyle>
            <a:defPPr>
              <a:defRPr lang="en-GB"/>
            </a:defPPr>
            <a:lvl1pPr algn="ctr">
              <a:lnSpc>
                <a:spcPct val="95000"/>
              </a:lnSpc>
              <a:defRPr sz="1500">
                <a:solidFill>
                  <a:schemeClr val="accent6">
                    <a:lumMod val="10000"/>
                  </a:schemeClr>
                </a:solidFill>
                <a:latin typeface="+mn-lt"/>
              </a:defRPr>
            </a:lvl1pPr>
          </a:lstStyle>
          <a:p>
            <a:r>
              <a:rPr lang="en-US" sz="1400" dirty="0"/>
              <a:t>ESUs within</a:t>
            </a:r>
            <a:br>
              <a:rPr lang="en-US" sz="1400" dirty="0"/>
            </a:br>
            <a:r>
              <a:rPr lang="en-US" sz="1400" dirty="0"/>
              <a:t>a FLEX 3x3 m grid</a:t>
            </a:r>
          </a:p>
        </p:txBody>
      </p:sp>
      <p:pic>
        <p:nvPicPr>
          <p:cNvPr id="73" name="Picture 72">
            <a:extLst>
              <a:ext uri="{FF2B5EF4-FFF2-40B4-BE49-F238E27FC236}">
                <a16:creationId xmlns:a16="http://schemas.microsoft.com/office/drawing/2014/main" id="{260D7811-649D-1F94-90A8-BA51CB1E29FE}"/>
              </a:ext>
            </a:extLst>
          </p:cNvPr>
          <p:cNvPicPr>
            <a:picLocks noChangeAspect="1"/>
          </p:cNvPicPr>
          <p:nvPr/>
        </p:nvPicPr>
        <p:blipFill>
          <a:blip r:embed="rId8"/>
          <a:srcRect b="7965"/>
          <a:stretch>
            <a:fillRect/>
          </a:stretch>
        </p:blipFill>
        <p:spPr>
          <a:xfrm>
            <a:off x="7653911" y="2287559"/>
            <a:ext cx="1926728" cy="1921702"/>
          </a:xfrm>
          <a:prstGeom prst="rect">
            <a:avLst/>
          </a:prstGeom>
        </p:spPr>
      </p:pic>
      <p:sp>
        <p:nvSpPr>
          <p:cNvPr id="74" name="TextBox 73">
            <a:extLst>
              <a:ext uri="{FF2B5EF4-FFF2-40B4-BE49-F238E27FC236}">
                <a16:creationId xmlns:a16="http://schemas.microsoft.com/office/drawing/2014/main" id="{F0ACC0E6-EB9A-C52D-F78D-8237EB7E11DF}"/>
              </a:ext>
            </a:extLst>
          </p:cNvPr>
          <p:cNvSpPr txBox="1"/>
          <p:nvPr/>
        </p:nvSpPr>
        <p:spPr>
          <a:xfrm>
            <a:off x="7132755" y="1775339"/>
            <a:ext cx="2969040" cy="501676"/>
          </a:xfrm>
          <a:prstGeom prst="rect">
            <a:avLst/>
          </a:prstGeom>
          <a:noFill/>
        </p:spPr>
        <p:txBody>
          <a:bodyPr wrap="square" rtlCol="0">
            <a:spAutoFit/>
          </a:bodyPr>
          <a:lstStyle>
            <a:defPPr>
              <a:defRPr lang="en-GB"/>
            </a:defPPr>
            <a:lvl1pPr algn="ctr">
              <a:lnSpc>
                <a:spcPct val="95000"/>
              </a:lnSpc>
              <a:defRPr sz="1400">
                <a:solidFill>
                  <a:schemeClr val="accent6">
                    <a:lumMod val="10000"/>
                  </a:schemeClr>
                </a:solidFill>
                <a:latin typeface="+mn-lt"/>
              </a:defRPr>
            </a:lvl1pPr>
          </a:lstStyle>
          <a:p>
            <a:r>
              <a:rPr lang="en-US" dirty="0"/>
              <a:t>fAPAR 300 m map</a:t>
            </a:r>
            <a:br>
              <a:rPr lang="en-US" dirty="0"/>
            </a:br>
            <a:r>
              <a:rPr lang="en-US" dirty="0"/>
              <a:t> based on Sentinel-2 L1C  </a:t>
            </a:r>
          </a:p>
        </p:txBody>
      </p:sp>
      <p:pic>
        <p:nvPicPr>
          <p:cNvPr id="75" name="Picture 74">
            <a:extLst>
              <a:ext uri="{FF2B5EF4-FFF2-40B4-BE49-F238E27FC236}">
                <a16:creationId xmlns:a16="http://schemas.microsoft.com/office/drawing/2014/main" id="{5DE63C0C-32F4-AE42-B11F-D157E85EEE76}"/>
              </a:ext>
            </a:extLst>
          </p:cNvPr>
          <p:cNvPicPr>
            <a:picLocks noChangeAspect="1"/>
          </p:cNvPicPr>
          <p:nvPr/>
        </p:nvPicPr>
        <p:blipFill>
          <a:blip r:embed="rId9"/>
          <a:srcRect b="9061"/>
          <a:stretch>
            <a:fillRect/>
          </a:stretch>
        </p:blipFill>
        <p:spPr>
          <a:xfrm>
            <a:off x="10184776" y="2295029"/>
            <a:ext cx="1929765" cy="1898817"/>
          </a:xfrm>
          <a:prstGeom prst="rect">
            <a:avLst/>
          </a:prstGeom>
        </p:spPr>
      </p:pic>
      <p:cxnSp>
        <p:nvCxnSpPr>
          <p:cNvPr id="76" name="Straight Arrow Connector 75">
            <a:extLst>
              <a:ext uri="{FF2B5EF4-FFF2-40B4-BE49-F238E27FC236}">
                <a16:creationId xmlns:a16="http://schemas.microsoft.com/office/drawing/2014/main" id="{6754078C-0A88-881E-1FAF-B855A8541A80}"/>
              </a:ext>
            </a:extLst>
          </p:cNvPr>
          <p:cNvCxnSpPr>
            <a:cxnSpLocks/>
          </p:cNvCxnSpPr>
          <p:nvPr/>
        </p:nvCxnSpPr>
        <p:spPr>
          <a:xfrm>
            <a:off x="9607798" y="3294244"/>
            <a:ext cx="540000" cy="0"/>
          </a:xfrm>
          <a:prstGeom prst="straightConnector1">
            <a:avLst/>
          </a:prstGeom>
          <a:ln w="38100">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F6A9FD0-AAA3-321C-55EE-8E65B94BD87C}"/>
              </a:ext>
            </a:extLst>
          </p:cNvPr>
          <p:cNvSpPr txBox="1"/>
          <p:nvPr/>
        </p:nvSpPr>
        <p:spPr>
          <a:xfrm>
            <a:off x="9555535" y="2795570"/>
            <a:ext cx="654345" cy="443198"/>
          </a:xfrm>
          <a:prstGeom prst="rect">
            <a:avLst/>
          </a:prstGeom>
          <a:noFill/>
        </p:spPr>
        <p:txBody>
          <a:bodyPr wrap="none" rtlCol="0">
            <a:spAutoFit/>
          </a:bodyPr>
          <a:lstStyle>
            <a:defPPr>
              <a:defRPr lang="en-GB"/>
            </a:defPPr>
            <a:lvl1pPr algn="ctr">
              <a:lnSpc>
                <a:spcPct val="95000"/>
              </a:lnSpc>
              <a:defRPr sz="1200">
                <a:solidFill>
                  <a:schemeClr val="accent6">
                    <a:lumMod val="10000"/>
                  </a:schemeClr>
                </a:solidFill>
                <a:latin typeface="+mn-lt"/>
              </a:defRPr>
            </a:lvl1pPr>
          </a:lstStyle>
          <a:p>
            <a:r>
              <a:rPr lang="en-US" dirty="0"/>
              <a:t>Match-</a:t>
            </a:r>
            <a:br>
              <a:rPr lang="en-US" dirty="0"/>
            </a:br>
            <a:r>
              <a:rPr lang="en-US" dirty="0"/>
              <a:t>up</a:t>
            </a:r>
          </a:p>
        </p:txBody>
      </p:sp>
      <p:sp>
        <p:nvSpPr>
          <p:cNvPr id="78" name="TextBox 77">
            <a:extLst>
              <a:ext uri="{FF2B5EF4-FFF2-40B4-BE49-F238E27FC236}">
                <a16:creationId xmlns:a16="http://schemas.microsoft.com/office/drawing/2014/main" id="{5182A3B6-7618-94DD-D121-700439502382}"/>
              </a:ext>
            </a:extLst>
          </p:cNvPr>
          <p:cNvSpPr txBox="1"/>
          <p:nvPr/>
        </p:nvSpPr>
        <p:spPr>
          <a:xfrm>
            <a:off x="10211169" y="1872242"/>
            <a:ext cx="1849899" cy="297004"/>
          </a:xfrm>
          <a:prstGeom prst="rect">
            <a:avLst/>
          </a:prstGeom>
          <a:noFill/>
        </p:spPr>
        <p:txBody>
          <a:bodyPr wrap="square" rtlCol="0">
            <a:spAutoFit/>
          </a:bodyPr>
          <a:lstStyle>
            <a:defPPr>
              <a:defRPr lang="en-GB"/>
            </a:defPPr>
            <a:lvl1pPr algn="ctr">
              <a:lnSpc>
                <a:spcPct val="95000"/>
              </a:lnSpc>
              <a:defRPr sz="1400">
                <a:solidFill>
                  <a:schemeClr val="accent6">
                    <a:lumMod val="10000"/>
                  </a:schemeClr>
                </a:solidFill>
                <a:latin typeface="+mn-lt"/>
              </a:defRPr>
            </a:lvl1pPr>
          </a:lstStyle>
          <a:p>
            <a:r>
              <a:rPr lang="en-US" dirty="0"/>
              <a:t>FLEX fAPAR map</a:t>
            </a:r>
          </a:p>
        </p:txBody>
      </p:sp>
      <p:grpSp>
        <p:nvGrpSpPr>
          <p:cNvPr id="79" name="Group 35">
            <a:extLst>
              <a:ext uri="{FF2B5EF4-FFF2-40B4-BE49-F238E27FC236}">
                <a16:creationId xmlns:a16="http://schemas.microsoft.com/office/drawing/2014/main" id="{F92077C7-D680-B886-0FCE-AA27EA6B5453}"/>
              </a:ext>
            </a:extLst>
          </p:cNvPr>
          <p:cNvGrpSpPr/>
          <p:nvPr/>
        </p:nvGrpSpPr>
        <p:grpSpPr>
          <a:xfrm>
            <a:off x="7687191" y="4226282"/>
            <a:ext cx="1860167" cy="416171"/>
            <a:chOff x="6725325" y="6397859"/>
            <a:chExt cx="1860167" cy="416171"/>
          </a:xfrm>
        </p:grpSpPr>
        <p:pic>
          <p:nvPicPr>
            <p:cNvPr id="80" name="Picture 36">
              <a:extLst>
                <a:ext uri="{FF2B5EF4-FFF2-40B4-BE49-F238E27FC236}">
                  <a16:creationId xmlns:a16="http://schemas.microsoft.com/office/drawing/2014/main" id="{530F64F0-871C-1858-4FEE-98811307EEE9}"/>
                </a:ext>
              </a:extLst>
            </p:cNvPr>
            <p:cNvPicPr preferRelativeResize="0">
              <a:picLocks/>
            </p:cNvPicPr>
            <p:nvPr/>
          </p:nvPicPr>
          <p:blipFill>
            <a:blip r:embed="rId7"/>
            <a:stretch>
              <a:fillRect/>
            </a:stretch>
          </p:blipFill>
          <p:spPr>
            <a:xfrm>
              <a:off x="6931335" y="6466258"/>
              <a:ext cx="1440000" cy="126000"/>
            </a:xfrm>
            <a:prstGeom prst="rect">
              <a:avLst/>
            </a:prstGeom>
          </p:spPr>
        </p:pic>
        <p:grpSp>
          <p:nvGrpSpPr>
            <p:cNvPr id="81" name="Group 37">
              <a:extLst>
                <a:ext uri="{FF2B5EF4-FFF2-40B4-BE49-F238E27FC236}">
                  <a16:creationId xmlns:a16="http://schemas.microsoft.com/office/drawing/2014/main" id="{7B1BB5EC-AE68-9096-3AA6-9ED6A9CE7C5B}"/>
                </a:ext>
              </a:extLst>
            </p:cNvPr>
            <p:cNvGrpSpPr/>
            <p:nvPr/>
          </p:nvGrpSpPr>
          <p:grpSpPr>
            <a:xfrm rot="5400000">
              <a:off x="7532297" y="5590887"/>
              <a:ext cx="246224" cy="1860167"/>
              <a:chOff x="11259760" y="-1629858"/>
              <a:chExt cx="302944" cy="5806328"/>
            </a:xfrm>
          </p:grpSpPr>
          <p:sp>
            <p:nvSpPr>
              <p:cNvPr id="83" name="Textfeld 53">
                <a:extLst>
                  <a:ext uri="{FF2B5EF4-FFF2-40B4-BE49-F238E27FC236}">
                    <a16:creationId xmlns:a16="http://schemas.microsoft.com/office/drawing/2014/main" id="{3C71612B-8D84-FCFB-E549-C35760E47A54}"/>
                  </a:ext>
                </a:extLst>
              </p:cNvPr>
              <p:cNvSpPr txBox="1"/>
              <p:nvPr/>
            </p:nvSpPr>
            <p:spPr>
              <a:xfrm rot="16200000">
                <a:off x="11012943" y="-1383039"/>
                <a:ext cx="796579" cy="302942"/>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1</a:t>
                </a:r>
              </a:p>
            </p:txBody>
          </p:sp>
          <p:sp>
            <p:nvSpPr>
              <p:cNvPr id="84" name="Textfeld 53">
                <a:extLst>
                  <a:ext uri="{FF2B5EF4-FFF2-40B4-BE49-F238E27FC236}">
                    <a16:creationId xmlns:a16="http://schemas.microsoft.com/office/drawing/2014/main" id="{9CC9ED24-8636-BE0E-192A-72461530DD87}"/>
                  </a:ext>
                </a:extLst>
              </p:cNvPr>
              <p:cNvSpPr txBox="1"/>
              <p:nvPr/>
            </p:nvSpPr>
            <p:spPr>
              <a:xfrm rot="16200000">
                <a:off x="11012942" y="3626710"/>
                <a:ext cx="796578" cy="302942"/>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0</a:t>
                </a:r>
              </a:p>
            </p:txBody>
          </p:sp>
        </p:grpSp>
        <p:sp>
          <p:nvSpPr>
            <p:cNvPr id="82" name="Textfeld 53">
              <a:extLst>
                <a:ext uri="{FF2B5EF4-FFF2-40B4-BE49-F238E27FC236}">
                  <a16:creationId xmlns:a16="http://schemas.microsoft.com/office/drawing/2014/main" id="{A4EA567A-78B9-4801-2440-9D401D14961D}"/>
                </a:ext>
              </a:extLst>
            </p:cNvPr>
            <p:cNvSpPr txBox="1"/>
            <p:nvPr/>
          </p:nvSpPr>
          <p:spPr>
            <a:xfrm>
              <a:off x="7233793" y="6567809"/>
              <a:ext cx="716864" cy="246221"/>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fAPAR [-]</a:t>
              </a:r>
              <a:endParaRPr lang="de-DE" sz="1100" b="0" baseline="30000" dirty="0">
                <a:solidFill>
                  <a:schemeClr val="accent6">
                    <a:lumMod val="10000"/>
                  </a:schemeClr>
                </a:solidFill>
                <a:latin typeface="+mn-lt"/>
                <a:cs typeface="Arial" panose="020B0604020202020204" pitchFamily="34" charset="0"/>
              </a:endParaRPr>
            </a:p>
          </p:txBody>
        </p:sp>
      </p:grpSp>
      <p:grpSp>
        <p:nvGrpSpPr>
          <p:cNvPr id="85" name="Group 35">
            <a:extLst>
              <a:ext uri="{FF2B5EF4-FFF2-40B4-BE49-F238E27FC236}">
                <a16:creationId xmlns:a16="http://schemas.microsoft.com/office/drawing/2014/main" id="{ACBD82D6-216D-884C-978F-22D834D92C3B}"/>
              </a:ext>
            </a:extLst>
          </p:cNvPr>
          <p:cNvGrpSpPr/>
          <p:nvPr/>
        </p:nvGrpSpPr>
        <p:grpSpPr>
          <a:xfrm>
            <a:off x="10219574" y="4234712"/>
            <a:ext cx="1860167" cy="416171"/>
            <a:chOff x="6725325" y="6397859"/>
            <a:chExt cx="1860167" cy="416171"/>
          </a:xfrm>
        </p:grpSpPr>
        <p:pic>
          <p:nvPicPr>
            <p:cNvPr id="86" name="Picture 36">
              <a:extLst>
                <a:ext uri="{FF2B5EF4-FFF2-40B4-BE49-F238E27FC236}">
                  <a16:creationId xmlns:a16="http://schemas.microsoft.com/office/drawing/2014/main" id="{27E838F1-7104-DFFB-8BDB-FA4283227AA3}"/>
                </a:ext>
              </a:extLst>
            </p:cNvPr>
            <p:cNvPicPr preferRelativeResize="0">
              <a:picLocks/>
            </p:cNvPicPr>
            <p:nvPr/>
          </p:nvPicPr>
          <p:blipFill>
            <a:blip r:embed="rId7"/>
            <a:stretch>
              <a:fillRect/>
            </a:stretch>
          </p:blipFill>
          <p:spPr>
            <a:xfrm>
              <a:off x="6931335" y="6466258"/>
              <a:ext cx="1440000" cy="126000"/>
            </a:xfrm>
            <a:prstGeom prst="rect">
              <a:avLst/>
            </a:prstGeom>
          </p:spPr>
        </p:pic>
        <p:grpSp>
          <p:nvGrpSpPr>
            <p:cNvPr id="87" name="Group 37">
              <a:extLst>
                <a:ext uri="{FF2B5EF4-FFF2-40B4-BE49-F238E27FC236}">
                  <a16:creationId xmlns:a16="http://schemas.microsoft.com/office/drawing/2014/main" id="{828201AD-0816-A1F5-C798-B598A260ACCA}"/>
                </a:ext>
              </a:extLst>
            </p:cNvPr>
            <p:cNvGrpSpPr/>
            <p:nvPr/>
          </p:nvGrpSpPr>
          <p:grpSpPr>
            <a:xfrm rot="5400000">
              <a:off x="7532297" y="5590887"/>
              <a:ext cx="246224" cy="1860167"/>
              <a:chOff x="11259760" y="-1629858"/>
              <a:chExt cx="302944" cy="5806328"/>
            </a:xfrm>
          </p:grpSpPr>
          <p:sp>
            <p:nvSpPr>
              <p:cNvPr id="89" name="Textfeld 53">
                <a:extLst>
                  <a:ext uri="{FF2B5EF4-FFF2-40B4-BE49-F238E27FC236}">
                    <a16:creationId xmlns:a16="http://schemas.microsoft.com/office/drawing/2014/main" id="{09D3597B-3463-B3A4-D566-9E31F58FC522}"/>
                  </a:ext>
                </a:extLst>
              </p:cNvPr>
              <p:cNvSpPr txBox="1"/>
              <p:nvPr/>
            </p:nvSpPr>
            <p:spPr>
              <a:xfrm rot="16200000">
                <a:off x="11012943" y="-1383039"/>
                <a:ext cx="796579" cy="302942"/>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1</a:t>
                </a:r>
              </a:p>
            </p:txBody>
          </p:sp>
          <p:sp>
            <p:nvSpPr>
              <p:cNvPr id="90" name="Textfeld 53">
                <a:extLst>
                  <a:ext uri="{FF2B5EF4-FFF2-40B4-BE49-F238E27FC236}">
                    <a16:creationId xmlns:a16="http://schemas.microsoft.com/office/drawing/2014/main" id="{E143D978-0453-A6F7-B68F-6ED4CA006000}"/>
                  </a:ext>
                </a:extLst>
              </p:cNvPr>
              <p:cNvSpPr txBox="1"/>
              <p:nvPr/>
            </p:nvSpPr>
            <p:spPr>
              <a:xfrm rot="16200000">
                <a:off x="11012942" y="3626710"/>
                <a:ext cx="796578" cy="302942"/>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0</a:t>
                </a:r>
              </a:p>
            </p:txBody>
          </p:sp>
        </p:grpSp>
        <p:sp>
          <p:nvSpPr>
            <p:cNvPr id="88" name="Textfeld 53">
              <a:extLst>
                <a:ext uri="{FF2B5EF4-FFF2-40B4-BE49-F238E27FC236}">
                  <a16:creationId xmlns:a16="http://schemas.microsoft.com/office/drawing/2014/main" id="{7874DE94-1FA5-6504-0D17-DABA6F059882}"/>
                </a:ext>
              </a:extLst>
            </p:cNvPr>
            <p:cNvSpPr txBox="1"/>
            <p:nvPr/>
          </p:nvSpPr>
          <p:spPr>
            <a:xfrm>
              <a:off x="7233793" y="6567809"/>
              <a:ext cx="716864" cy="246221"/>
            </a:xfrm>
            <a:prstGeom prst="rect">
              <a:avLst/>
            </a:prstGeom>
            <a:noFill/>
          </p:spPr>
          <p:txBody>
            <a:bodyPr wrap="none" rtlCol="0">
              <a:spAutoFit/>
            </a:bodyPr>
            <a:lstStyle>
              <a:defPPr>
                <a:defRPr lang="en-US"/>
              </a:defPPr>
              <a:lvl1pPr>
                <a:defRPr sz="1200" b="1"/>
              </a:lvl1pPr>
            </a:lstStyle>
            <a:p>
              <a:pPr algn="ctr"/>
              <a:r>
                <a:rPr lang="de-DE" sz="1000" b="0" dirty="0">
                  <a:solidFill>
                    <a:schemeClr val="accent6">
                      <a:lumMod val="10000"/>
                    </a:schemeClr>
                  </a:solidFill>
                  <a:latin typeface="+mn-lt"/>
                  <a:cs typeface="Arial" panose="020B0604020202020204" pitchFamily="34" charset="0"/>
                </a:rPr>
                <a:t>fAPAR [-]</a:t>
              </a:r>
              <a:endParaRPr lang="de-DE" sz="1100" b="0" baseline="30000" dirty="0">
                <a:solidFill>
                  <a:schemeClr val="accent6">
                    <a:lumMod val="10000"/>
                  </a:schemeClr>
                </a:solidFill>
                <a:latin typeface="+mn-lt"/>
                <a:cs typeface="Arial" panose="020B0604020202020204" pitchFamily="34" charset="0"/>
              </a:endParaRPr>
            </a:p>
          </p:txBody>
        </p:sp>
      </p:grpSp>
      <p:sp>
        <p:nvSpPr>
          <p:cNvPr id="91" name="TextBox 90">
            <a:extLst>
              <a:ext uri="{FF2B5EF4-FFF2-40B4-BE49-F238E27FC236}">
                <a16:creationId xmlns:a16="http://schemas.microsoft.com/office/drawing/2014/main" id="{9E983AFE-D2E5-1407-2967-8CF213DC157B}"/>
              </a:ext>
            </a:extLst>
          </p:cNvPr>
          <p:cNvSpPr txBox="1"/>
          <p:nvPr/>
        </p:nvSpPr>
        <p:spPr>
          <a:xfrm>
            <a:off x="7129665" y="5021788"/>
            <a:ext cx="2241745" cy="267766"/>
          </a:xfrm>
          <a:prstGeom prst="rect">
            <a:avLst/>
          </a:prstGeom>
          <a:noFill/>
        </p:spPr>
        <p:txBody>
          <a:bodyPr wrap="square" rtlCol="0">
            <a:spAutoFit/>
          </a:bodyPr>
          <a:lstStyle/>
          <a:p>
            <a:pPr algn="ctr">
              <a:lnSpc>
                <a:spcPct val="95000"/>
              </a:lnSpc>
              <a:spcAft>
                <a:spcPts val="1800"/>
              </a:spcAft>
            </a:pPr>
            <a:r>
              <a:rPr lang="en-US" sz="1200" dirty="0">
                <a:solidFill>
                  <a:schemeClr val="accent6">
                    <a:lumMod val="10000"/>
                  </a:schemeClr>
                </a:solidFill>
                <a:latin typeface="+mn-lt"/>
              </a:rPr>
              <a:t>Matchup table</a:t>
            </a:r>
          </a:p>
        </p:txBody>
      </p:sp>
      <p:sp>
        <p:nvSpPr>
          <p:cNvPr id="92" name="TextBox 91">
            <a:extLst>
              <a:ext uri="{FF2B5EF4-FFF2-40B4-BE49-F238E27FC236}">
                <a16:creationId xmlns:a16="http://schemas.microsoft.com/office/drawing/2014/main" id="{E525A8B8-2737-40CF-17BC-A2F178651DAE}"/>
              </a:ext>
            </a:extLst>
          </p:cNvPr>
          <p:cNvSpPr txBox="1"/>
          <p:nvPr/>
        </p:nvSpPr>
        <p:spPr>
          <a:xfrm>
            <a:off x="9569688" y="5021788"/>
            <a:ext cx="1383520" cy="267766"/>
          </a:xfrm>
          <a:prstGeom prst="rect">
            <a:avLst/>
          </a:prstGeom>
          <a:noFill/>
        </p:spPr>
        <p:txBody>
          <a:bodyPr wrap="square" rtlCol="0">
            <a:spAutoFit/>
          </a:bodyPr>
          <a:lstStyle/>
          <a:p>
            <a:pPr algn="ctr">
              <a:lnSpc>
                <a:spcPct val="95000"/>
              </a:lnSpc>
              <a:spcAft>
                <a:spcPts val="1800"/>
              </a:spcAft>
            </a:pPr>
            <a:r>
              <a:rPr lang="en-US" sz="1200" dirty="0">
                <a:solidFill>
                  <a:schemeClr val="accent6">
                    <a:lumMod val="10000"/>
                  </a:schemeClr>
                </a:solidFill>
                <a:latin typeface="+mn-lt"/>
              </a:rPr>
              <a:t>Validation metrics</a:t>
            </a:r>
          </a:p>
        </p:txBody>
      </p:sp>
      <p:sp>
        <p:nvSpPr>
          <p:cNvPr id="93" name="TextBox 92">
            <a:extLst>
              <a:ext uri="{FF2B5EF4-FFF2-40B4-BE49-F238E27FC236}">
                <a16:creationId xmlns:a16="http://schemas.microsoft.com/office/drawing/2014/main" id="{B5C6E2D4-CB91-5F4D-AE0E-85AEF8B3453C}"/>
              </a:ext>
            </a:extLst>
          </p:cNvPr>
          <p:cNvSpPr txBox="1"/>
          <p:nvPr/>
        </p:nvSpPr>
        <p:spPr>
          <a:xfrm>
            <a:off x="11114958" y="5008295"/>
            <a:ext cx="962123" cy="267766"/>
          </a:xfrm>
          <a:prstGeom prst="rect">
            <a:avLst/>
          </a:prstGeom>
          <a:noFill/>
        </p:spPr>
        <p:txBody>
          <a:bodyPr wrap="none" rtlCol="0">
            <a:spAutoFit/>
          </a:bodyPr>
          <a:lstStyle/>
          <a:p>
            <a:pPr algn="ctr">
              <a:lnSpc>
                <a:spcPct val="95000"/>
              </a:lnSpc>
              <a:spcAft>
                <a:spcPts val="1800"/>
              </a:spcAft>
            </a:pPr>
            <a:r>
              <a:rPr lang="en-US" sz="1200" dirty="0">
                <a:solidFill>
                  <a:schemeClr val="accent6">
                    <a:lumMod val="10000"/>
                  </a:schemeClr>
                </a:solidFill>
                <a:latin typeface="+mn-lt"/>
              </a:rPr>
              <a:t>Scatter plot</a:t>
            </a:r>
          </a:p>
        </p:txBody>
      </p:sp>
      <p:pic>
        <p:nvPicPr>
          <p:cNvPr id="94" name="Picture 93">
            <a:extLst>
              <a:ext uri="{FF2B5EF4-FFF2-40B4-BE49-F238E27FC236}">
                <a16:creationId xmlns:a16="http://schemas.microsoft.com/office/drawing/2014/main" id="{E8DF033B-602D-76B3-FF49-D533726E324C}"/>
              </a:ext>
            </a:extLst>
          </p:cNvPr>
          <p:cNvPicPr>
            <a:picLocks noChangeAspect="1"/>
          </p:cNvPicPr>
          <p:nvPr/>
        </p:nvPicPr>
        <p:blipFill>
          <a:blip r:embed="rId10"/>
          <a:stretch>
            <a:fillRect/>
          </a:stretch>
        </p:blipFill>
        <p:spPr>
          <a:xfrm>
            <a:off x="11228210" y="5377443"/>
            <a:ext cx="740471" cy="742501"/>
          </a:xfrm>
          <a:prstGeom prst="rect">
            <a:avLst/>
          </a:prstGeom>
        </p:spPr>
      </p:pic>
      <p:pic>
        <p:nvPicPr>
          <p:cNvPr id="95" name="Picture 94">
            <a:extLst>
              <a:ext uri="{FF2B5EF4-FFF2-40B4-BE49-F238E27FC236}">
                <a16:creationId xmlns:a16="http://schemas.microsoft.com/office/drawing/2014/main" id="{2434762F-4FCB-29E4-190B-04175A13375E}"/>
              </a:ext>
            </a:extLst>
          </p:cNvPr>
          <p:cNvPicPr>
            <a:picLocks noChangeAspect="1"/>
          </p:cNvPicPr>
          <p:nvPr/>
        </p:nvPicPr>
        <p:blipFill>
          <a:blip r:embed="rId11"/>
          <a:stretch>
            <a:fillRect/>
          </a:stretch>
        </p:blipFill>
        <p:spPr>
          <a:xfrm>
            <a:off x="7129665" y="5377443"/>
            <a:ext cx="2241745" cy="738191"/>
          </a:xfrm>
          <a:prstGeom prst="rect">
            <a:avLst/>
          </a:prstGeom>
        </p:spPr>
      </p:pic>
      <p:pic>
        <p:nvPicPr>
          <p:cNvPr id="96" name="Picture 95">
            <a:extLst>
              <a:ext uri="{FF2B5EF4-FFF2-40B4-BE49-F238E27FC236}">
                <a16:creationId xmlns:a16="http://schemas.microsoft.com/office/drawing/2014/main" id="{C07F8194-F613-17C3-2140-A699589231B8}"/>
              </a:ext>
            </a:extLst>
          </p:cNvPr>
          <p:cNvPicPr>
            <a:picLocks noChangeAspect="1"/>
          </p:cNvPicPr>
          <p:nvPr/>
        </p:nvPicPr>
        <p:blipFill>
          <a:blip r:embed="rId12"/>
          <a:stretch>
            <a:fillRect/>
          </a:stretch>
        </p:blipFill>
        <p:spPr>
          <a:xfrm>
            <a:off x="9652328" y="5377443"/>
            <a:ext cx="1218240" cy="800324"/>
          </a:xfrm>
          <a:prstGeom prst="rect">
            <a:avLst/>
          </a:prstGeom>
          <a:ln>
            <a:solidFill>
              <a:schemeClr val="accent6">
                <a:lumMod val="10000"/>
              </a:schemeClr>
            </a:solidFill>
          </a:ln>
        </p:spPr>
      </p:pic>
      <p:cxnSp>
        <p:nvCxnSpPr>
          <p:cNvPr id="97" name="Straight Arrow Connector 96">
            <a:extLst>
              <a:ext uri="{FF2B5EF4-FFF2-40B4-BE49-F238E27FC236}">
                <a16:creationId xmlns:a16="http://schemas.microsoft.com/office/drawing/2014/main" id="{40CFB4D8-016A-3475-7630-23895C38EDFB}"/>
              </a:ext>
            </a:extLst>
          </p:cNvPr>
          <p:cNvCxnSpPr>
            <a:cxnSpLocks/>
            <a:endCxn id="93" idx="0"/>
          </p:cNvCxnSpPr>
          <p:nvPr/>
        </p:nvCxnSpPr>
        <p:spPr>
          <a:xfrm>
            <a:off x="11596020" y="4838184"/>
            <a:ext cx="0" cy="170111"/>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EB78F4B-A67D-7EB2-893C-71E1E5337C5C}"/>
              </a:ext>
            </a:extLst>
          </p:cNvPr>
          <p:cNvCxnSpPr>
            <a:cxnSpLocks/>
            <a:endCxn id="92" idx="0"/>
          </p:cNvCxnSpPr>
          <p:nvPr/>
        </p:nvCxnSpPr>
        <p:spPr>
          <a:xfrm>
            <a:off x="10261448" y="4838184"/>
            <a:ext cx="0" cy="183604"/>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4794349-168A-A337-EAB3-6101BD179858}"/>
              </a:ext>
            </a:extLst>
          </p:cNvPr>
          <p:cNvCxnSpPr>
            <a:cxnSpLocks/>
            <a:endCxn id="91" idx="0"/>
          </p:cNvCxnSpPr>
          <p:nvPr/>
        </p:nvCxnSpPr>
        <p:spPr>
          <a:xfrm>
            <a:off x="8250538" y="4838184"/>
            <a:ext cx="0" cy="183604"/>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DC4E3D9-9D17-40FE-F20E-30AFEE010135}"/>
              </a:ext>
            </a:extLst>
          </p:cNvPr>
          <p:cNvCxnSpPr/>
          <p:nvPr/>
        </p:nvCxnSpPr>
        <p:spPr>
          <a:xfrm>
            <a:off x="8232431" y="4838184"/>
            <a:ext cx="3384000" cy="0"/>
          </a:xfrm>
          <a:prstGeom prst="line">
            <a:avLst/>
          </a:prstGeom>
          <a:ln w="38100">
            <a:solidFill>
              <a:schemeClr val="accent6">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2CF0C08-6147-22CC-04A3-DFFCFA402A88}"/>
              </a:ext>
            </a:extLst>
          </p:cNvPr>
          <p:cNvCxnSpPr>
            <a:cxnSpLocks/>
            <a:stCxn id="88" idx="2"/>
          </p:cNvCxnSpPr>
          <p:nvPr/>
        </p:nvCxnSpPr>
        <p:spPr>
          <a:xfrm>
            <a:off x="11086474" y="4650883"/>
            <a:ext cx="0" cy="170110"/>
          </a:xfrm>
          <a:prstGeom prst="line">
            <a:avLst/>
          </a:prstGeom>
          <a:ln w="38100">
            <a:solidFill>
              <a:schemeClr val="accent6">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8E8AC21-C7FD-2653-C754-18E7C488C4A4}"/>
              </a:ext>
            </a:extLst>
          </p:cNvPr>
          <p:cNvSpPr txBox="1"/>
          <p:nvPr/>
        </p:nvSpPr>
        <p:spPr>
          <a:xfrm>
            <a:off x="113089" y="4921084"/>
            <a:ext cx="6986208" cy="1292662"/>
          </a:xfrm>
          <a:prstGeom prst="rect">
            <a:avLst/>
          </a:prstGeom>
          <a:noFill/>
        </p:spPr>
        <p:txBody>
          <a:bodyPr wrap="none" rtlCol="0">
            <a:spAutoFit/>
          </a:bodyPr>
          <a:lstStyle/>
          <a:p>
            <a:pPr marL="285750" indent="-285750" algn="l">
              <a:spcAft>
                <a:spcPts val="1200"/>
              </a:spcAft>
              <a:buFont typeface="Arial" panose="020B0604020202020204" pitchFamily="34" charset="0"/>
              <a:buChar char="•"/>
            </a:pPr>
            <a:r>
              <a:rPr lang="en-US" sz="17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Uncertainty propagation of the reference data including</a:t>
            </a:r>
            <a:br>
              <a:rPr lang="en-US" sz="17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7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uncertainties of the in-situ measurements and S2 L1C uncertainties</a:t>
            </a:r>
          </a:p>
          <a:p>
            <a:pPr marL="285750" indent="-285750" algn="l">
              <a:spcAft>
                <a:spcPts val="1200"/>
              </a:spcAft>
              <a:buFont typeface="Arial" panose="020B0604020202020204" pitchFamily="34" charset="0"/>
              <a:buChar char="•"/>
            </a:pPr>
            <a:r>
              <a:rPr lang="en-US" sz="1700" dirty="0">
                <a:solidFill>
                  <a:schemeClr val="accent6">
                    <a:lumMod val="10000"/>
                  </a:schemeClr>
                </a:solidFill>
                <a:latin typeface="Arial" panose="020B0604020202020204" pitchFamily="34" charset="0"/>
                <a:ea typeface="MS PGothic" pitchFamily="34" charset="-128"/>
                <a:cs typeface="Arial" panose="020B0604020202020204" pitchFamily="34" charset="0"/>
              </a:rPr>
              <a:t>Same working principle of the four tools for the LAI, fAPAR, LCC</a:t>
            </a:r>
            <a:br>
              <a:rPr lang="en-US" sz="1700" dirty="0">
                <a:solidFill>
                  <a:schemeClr val="accent6">
                    <a:lumMod val="10000"/>
                  </a:schemeClr>
                </a:solidFill>
                <a:latin typeface="Arial" panose="020B0604020202020204" pitchFamily="34" charset="0"/>
                <a:ea typeface="MS PGothic" pitchFamily="34" charset="-128"/>
                <a:cs typeface="Arial" panose="020B0604020202020204" pitchFamily="34" charset="0"/>
              </a:rPr>
            </a:br>
            <a:r>
              <a:rPr lang="en-US" sz="1700" dirty="0">
                <a:solidFill>
                  <a:schemeClr val="accent6">
                    <a:lumMod val="10000"/>
                  </a:schemeClr>
                </a:solidFill>
                <a:latin typeface="Arial" panose="020B0604020202020204" pitchFamily="34" charset="0"/>
                <a:ea typeface="MS PGothic" pitchFamily="34" charset="-128"/>
                <a:cs typeface="Arial" panose="020B0604020202020204" pitchFamily="34" charset="0"/>
              </a:rPr>
              <a:t>and LCARC</a:t>
            </a:r>
            <a:r>
              <a:rPr lang="en-US" sz="1700" noProof="0" dirty="0">
                <a:solidFill>
                  <a:schemeClr val="accent6">
                    <a:lumMod val="10000"/>
                  </a:schemeClr>
                </a:solidFill>
                <a:latin typeface="Arial" panose="020B0604020202020204" pitchFamily="34" charset="0"/>
                <a:ea typeface="MS PGothic" pitchFamily="34" charset="-128"/>
                <a:cs typeface="Arial" panose="020B0604020202020204" pitchFamily="34" charset="0"/>
              </a:rPr>
              <a:t> validation</a:t>
            </a:r>
          </a:p>
        </p:txBody>
      </p:sp>
    </p:spTree>
    <p:extLst>
      <p:ext uri="{BB962C8B-B14F-4D97-AF65-F5344CB8AC3E}">
        <p14:creationId xmlns:p14="http://schemas.microsoft.com/office/powerpoint/2010/main" val="96779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0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1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1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58" grpId="0"/>
      <p:bldP spid="66" grpId="0"/>
      <p:bldP spid="74" grpId="0"/>
      <p:bldP spid="77" grpId="0"/>
      <p:bldP spid="78" grpId="0"/>
      <p:bldP spid="91" grpId="0"/>
      <p:bldP spid="92" grpId="0"/>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798F0-775C-7640-F3F0-8E100459B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D2861-00B7-4883-1F3B-24A0095E8146}"/>
              </a:ext>
            </a:extLst>
          </p:cNvPr>
          <p:cNvSpPr>
            <a:spLocks noGrp="1"/>
          </p:cNvSpPr>
          <p:nvPr>
            <p:ph type="title"/>
          </p:nvPr>
        </p:nvSpPr>
        <p:spPr/>
        <p:txBody>
          <a:bodyPr/>
          <a:lstStyle/>
          <a:p>
            <a:r>
              <a:rPr lang="en-US" noProof="0" dirty="0"/>
              <a:t>Validation with in-situ data III (Category A)</a:t>
            </a:r>
          </a:p>
        </p:txBody>
      </p:sp>
      <p:sp>
        <p:nvSpPr>
          <p:cNvPr id="3" name="TextBox 2">
            <a:extLst>
              <a:ext uri="{FF2B5EF4-FFF2-40B4-BE49-F238E27FC236}">
                <a16:creationId xmlns:a16="http://schemas.microsoft.com/office/drawing/2014/main" id="{9CC0A6A4-1D30-56B6-3DF6-E8162C586319}"/>
              </a:ext>
            </a:extLst>
          </p:cNvPr>
          <p:cNvSpPr txBox="1"/>
          <p:nvPr/>
        </p:nvSpPr>
        <p:spPr>
          <a:xfrm>
            <a:off x="8972544" y="6142919"/>
            <a:ext cx="2965299" cy="276999"/>
          </a:xfrm>
          <a:prstGeom prst="rect">
            <a:avLst/>
          </a:prstGeom>
          <a:noFill/>
        </p:spPr>
        <p:txBody>
          <a:bodyPr wrap="none" rtlCol="0">
            <a:spAutoFit/>
          </a:bodyPr>
          <a:lstStyle/>
          <a:p>
            <a:pPr algn="l"/>
            <a:r>
              <a:rPr lang="de-DE" sz="1200" dirty="0">
                <a:solidFill>
                  <a:schemeClr val="accent6">
                    <a:lumMod val="10000"/>
                  </a:schemeClr>
                </a:solidFill>
                <a:latin typeface="Arial" panose="020B0604020202020204" pitchFamily="34" charset="0"/>
                <a:ea typeface="MS PGothic" pitchFamily="34" charset="-128"/>
                <a:cs typeface="Arial" panose="020B0604020202020204" pitchFamily="34" charset="0"/>
              </a:rPr>
              <a:t>Contact: B. Siegmann and C. van der Tol</a:t>
            </a:r>
            <a:endParaRPr lang="en-US" sz="1200" dirty="0">
              <a:solidFill>
                <a:schemeClr val="accent6">
                  <a:lumMod val="10000"/>
                </a:schemeClr>
              </a:solidFill>
              <a:latin typeface="Arial" panose="020B0604020202020204" pitchFamily="34" charset="0"/>
              <a:ea typeface="MS PGothic" pitchFamily="34" charset="-128"/>
              <a:cs typeface="Arial" panose="020B0604020202020204" pitchFamily="34" charset="0"/>
            </a:endParaRPr>
          </a:p>
        </p:txBody>
      </p:sp>
      <p:sp>
        <p:nvSpPr>
          <p:cNvPr id="4" name="TextBox 3">
            <a:extLst>
              <a:ext uri="{FF2B5EF4-FFF2-40B4-BE49-F238E27FC236}">
                <a16:creationId xmlns:a16="http://schemas.microsoft.com/office/drawing/2014/main" id="{547E7495-6D65-62A8-2D56-6CC4C13159E3}"/>
              </a:ext>
            </a:extLst>
          </p:cNvPr>
          <p:cNvSpPr txBox="1"/>
          <p:nvPr/>
        </p:nvSpPr>
        <p:spPr>
          <a:xfrm>
            <a:off x="84117" y="1074696"/>
            <a:ext cx="12141222" cy="646331"/>
          </a:xfrm>
          <a:prstGeom prst="rect">
            <a:avLst/>
          </a:prstGeom>
          <a:noFill/>
        </p:spPr>
        <p:txBody>
          <a:bodyPr wrap="square" rtlCol="0">
            <a:spAutoFit/>
          </a:bodyPr>
          <a:lstStyle/>
          <a:p>
            <a:pPr marL="0" lvl="1"/>
            <a:r>
              <a:rPr lang="en-US" b="1" noProof="0" dirty="0">
                <a:solidFill>
                  <a:schemeClr val="accent6">
                    <a:lumMod val="10000"/>
                  </a:schemeClr>
                </a:solidFill>
                <a:latin typeface="+mj-lt"/>
              </a:rPr>
              <a:t>Validation of FLEX </a:t>
            </a:r>
            <a:r>
              <a:rPr lang="en-US" b="1" dirty="0">
                <a:solidFill>
                  <a:schemeClr val="accent6">
                    <a:lumMod val="10000"/>
                  </a:schemeClr>
                </a:solidFill>
                <a:latin typeface="+mj-lt"/>
              </a:rPr>
              <a:t>FQE, RED </a:t>
            </a:r>
            <a:r>
              <a:rPr lang="en-US" b="1" noProof="0" dirty="0">
                <a:solidFill>
                  <a:schemeClr val="accent6">
                    <a:lumMod val="10000"/>
                  </a:schemeClr>
                </a:solidFill>
                <a:latin typeface="+mj-lt"/>
              </a:rPr>
              <a:t>and ETR products using in-situ data collected during field campaigns (‘L2_FQE_campaign’, ‘L2_RED_cmapign’ and ‘L2_ETR_campaign’)</a:t>
            </a:r>
            <a:endParaRPr lang="en-US" b="1" noProof="0" dirty="0">
              <a:solidFill>
                <a:schemeClr val="accent6">
                  <a:lumMod val="10000"/>
                </a:schemeClr>
              </a:solidFill>
              <a:latin typeface="+mj-lt"/>
              <a:ea typeface="MS PGothic" pitchFamily="34" charset="-128"/>
              <a:cs typeface="Arial" panose="020B0604020202020204" pitchFamily="34" charset="0"/>
            </a:endParaRPr>
          </a:p>
        </p:txBody>
      </p:sp>
      <p:pic>
        <p:nvPicPr>
          <p:cNvPr id="3074" name="Picture 2">
            <a:extLst>
              <a:ext uri="{FF2B5EF4-FFF2-40B4-BE49-F238E27FC236}">
                <a16:creationId xmlns:a16="http://schemas.microsoft.com/office/drawing/2014/main" id="{BF299ABB-D1BA-02B0-7F04-559654A32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5" y="2143677"/>
            <a:ext cx="5248297" cy="2589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781F628-D863-4889-F840-949A3027F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0786" y="1986022"/>
            <a:ext cx="3656767" cy="3957605"/>
          </a:xfrm>
          <a:prstGeom prst="rect">
            <a:avLst/>
          </a:prstGeom>
        </p:spPr>
      </p:pic>
      <p:sp>
        <p:nvSpPr>
          <p:cNvPr id="7" name="Rectangle 6">
            <a:extLst>
              <a:ext uri="{FF2B5EF4-FFF2-40B4-BE49-F238E27FC236}">
                <a16:creationId xmlns:a16="http://schemas.microsoft.com/office/drawing/2014/main" id="{4CBBA2D3-1389-646C-C891-C6CDF9F26076}"/>
              </a:ext>
            </a:extLst>
          </p:cNvPr>
          <p:cNvSpPr/>
          <p:nvPr/>
        </p:nvSpPr>
        <p:spPr>
          <a:xfrm>
            <a:off x="347880" y="2273334"/>
            <a:ext cx="2031023" cy="23299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45B649-0FE4-01BA-1E2C-0368CB7160AA}"/>
              </a:ext>
            </a:extLst>
          </p:cNvPr>
          <p:cNvSpPr txBox="1"/>
          <p:nvPr/>
        </p:nvSpPr>
        <p:spPr>
          <a:xfrm>
            <a:off x="8079892" y="1615242"/>
            <a:ext cx="4278554" cy="297004"/>
          </a:xfrm>
          <a:prstGeom prst="rect">
            <a:avLst/>
          </a:prstGeom>
          <a:noFill/>
        </p:spPr>
        <p:txBody>
          <a:bodyPr wrap="square" rtlCol="0">
            <a:spAutoFit/>
          </a:bodyPr>
          <a:lstStyle>
            <a:defPPr>
              <a:defRPr lang="en-GB"/>
            </a:defPPr>
            <a:lvl1pPr algn="ctr">
              <a:lnSpc>
                <a:spcPct val="95000"/>
              </a:lnSpc>
              <a:defRPr sz="1400">
                <a:solidFill>
                  <a:schemeClr val="accent6">
                    <a:lumMod val="10000"/>
                  </a:schemeClr>
                </a:solidFill>
                <a:latin typeface="+mn-lt"/>
              </a:defRPr>
            </a:lvl1pPr>
          </a:lstStyle>
          <a:p>
            <a:r>
              <a:rPr lang="en-US" i="1" dirty="0"/>
              <a:t>FRM4FLUO and FLEX-ITA Field Campaign 2025</a:t>
            </a:r>
          </a:p>
        </p:txBody>
      </p:sp>
      <p:sp>
        <p:nvSpPr>
          <p:cNvPr id="9" name="TextBox 8">
            <a:extLst>
              <a:ext uri="{FF2B5EF4-FFF2-40B4-BE49-F238E27FC236}">
                <a16:creationId xmlns:a16="http://schemas.microsoft.com/office/drawing/2014/main" id="{3BB6ED0B-AD1A-C176-8472-D93615F97E78}"/>
              </a:ext>
            </a:extLst>
          </p:cNvPr>
          <p:cNvSpPr txBox="1"/>
          <p:nvPr/>
        </p:nvSpPr>
        <p:spPr>
          <a:xfrm>
            <a:off x="281938" y="1777114"/>
            <a:ext cx="2162906" cy="501676"/>
          </a:xfrm>
          <a:prstGeom prst="rect">
            <a:avLst/>
          </a:prstGeom>
          <a:noFill/>
        </p:spPr>
        <p:txBody>
          <a:bodyPr wrap="square" rtlCol="0">
            <a:spAutoFit/>
          </a:bodyPr>
          <a:lstStyle/>
          <a:p>
            <a:pPr algn="ctr">
              <a:lnSpc>
                <a:spcPct val="95000"/>
              </a:lnSpc>
            </a:pPr>
            <a:r>
              <a:rPr lang="en-US" sz="1400" i="1" dirty="0">
                <a:solidFill>
                  <a:schemeClr val="accent6">
                    <a:lumMod val="10000"/>
                  </a:schemeClr>
                </a:solidFill>
                <a:latin typeface="+mn-lt"/>
              </a:rPr>
              <a:t>Combination of PAM</a:t>
            </a:r>
            <a:br>
              <a:rPr lang="en-US" sz="1400" i="1" dirty="0">
                <a:solidFill>
                  <a:schemeClr val="accent6">
                    <a:lumMod val="10000"/>
                  </a:schemeClr>
                </a:solidFill>
                <a:latin typeface="+mn-lt"/>
              </a:rPr>
            </a:br>
            <a:r>
              <a:rPr lang="en-US" sz="1400" i="1" dirty="0">
                <a:solidFill>
                  <a:schemeClr val="accent6">
                    <a:lumMod val="10000"/>
                  </a:schemeClr>
                </a:solidFill>
                <a:latin typeface="+mn-lt"/>
              </a:rPr>
              <a:t>and FloX measurements </a:t>
            </a:r>
          </a:p>
        </p:txBody>
      </p:sp>
      <p:pic>
        <p:nvPicPr>
          <p:cNvPr id="10" name="Picture 9">
            <a:extLst>
              <a:ext uri="{FF2B5EF4-FFF2-40B4-BE49-F238E27FC236}">
                <a16:creationId xmlns:a16="http://schemas.microsoft.com/office/drawing/2014/main" id="{DD11D4B2-16F3-BAA3-3719-28661F8A2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30" y="1986022"/>
            <a:ext cx="5591339" cy="386945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A079D8-C78B-8A04-EF55-7CDB405EEB78}"/>
                  </a:ext>
                </a:extLst>
              </p:cNvPr>
              <p:cNvSpPr txBox="1"/>
              <p:nvPr/>
            </p:nvSpPr>
            <p:spPr>
              <a:xfrm>
                <a:off x="239869" y="4912549"/>
                <a:ext cx="3226067" cy="562911"/>
              </a:xfrm>
              <a:prstGeom prst="rect">
                <a:avLst/>
              </a:prstGeom>
              <a:noFill/>
            </p:spPr>
            <p:txBody>
              <a:bodyPr wrap="square">
                <a:spAutoFit/>
              </a:bodyPr>
              <a:lstStyle/>
              <a:p>
                <a14:m>
                  <m:oMath xmlns:m="http://schemas.openxmlformats.org/officeDocument/2006/math">
                    <m:sSub>
                      <m:sSubPr>
                        <m:ctrlPr>
                          <a:rPr lang="de-DE" sz="1500" i="1" smtClean="0">
                            <a:solidFill>
                              <a:schemeClr val="accent6">
                                <a:lumMod val="10000"/>
                              </a:schemeClr>
                            </a:solidFill>
                            <a:latin typeface="Cambria Math" panose="02040503050406030204" pitchFamily="18" charset="0"/>
                            <a:ea typeface="Cambria Math" panose="02040503050406030204" pitchFamily="18" charset="0"/>
                          </a:rPr>
                        </m:ctrlPr>
                      </m:sSubPr>
                      <m:e>
                        <m:r>
                          <a:rPr lang="de-DE" sz="1500" i="1">
                            <a:solidFill>
                              <a:schemeClr val="accent6">
                                <a:lumMod val="10000"/>
                              </a:schemeClr>
                            </a:solidFill>
                            <a:latin typeface="Cambria Math" panose="02040503050406030204" pitchFamily="18" charset="0"/>
                            <a:ea typeface="Cambria Math" panose="02040503050406030204" pitchFamily="18" charset="0"/>
                          </a:rPr>
                          <m:t>𝐹𝑄𝐸</m:t>
                        </m:r>
                      </m:e>
                      <m:sub>
                        <m:r>
                          <a:rPr lang="de-DE" sz="1500" i="1">
                            <a:solidFill>
                              <a:schemeClr val="accent6">
                                <a:lumMod val="10000"/>
                              </a:schemeClr>
                            </a:solidFill>
                            <a:latin typeface="Cambria Math" panose="02040503050406030204" pitchFamily="18" charset="0"/>
                            <a:ea typeface="Cambria Math" panose="02040503050406030204" pitchFamily="18" charset="0"/>
                          </a:rPr>
                          <m:t>𝑠𝑢𝑛</m:t>
                        </m:r>
                        <m:r>
                          <a:rPr lang="de-DE" sz="1500" b="0" i="1" smtClean="0">
                            <a:solidFill>
                              <a:schemeClr val="accent6">
                                <a:lumMod val="10000"/>
                              </a:schemeClr>
                            </a:solidFill>
                            <a:latin typeface="Cambria Math" panose="02040503050406030204" pitchFamily="18" charset="0"/>
                            <a:ea typeface="Cambria Math" panose="02040503050406030204" pitchFamily="18" charset="0"/>
                          </a:rPr>
                          <m:t>/</m:t>
                        </m:r>
                        <m:r>
                          <a:rPr lang="de-DE" sz="1500" b="0" i="1" smtClean="0">
                            <a:solidFill>
                              <a:schemeClr val="accent6">
                                <a:lumMod val="10000"/>
                              </a:schemeClr>
                            </a:solidFill>
                            <a:latin typeface="Cambria Math" panose="02040503050406030204" pitchFamily="18" charset="0"/>
                            <a:ea typeface="Cambria Math" panose="02040503050406030204" pitchFamily="18" charset="0"/>
                          </a:rPr>
                          <m:t>𝑠h𝑎</m:t>
                        </m:r>
                      </m:sub>
                    </m:sSub>
                    <m:r>
                      <a:rPr lang="de-DE" sz="1500" b="0" i="1" smtClean="0">
                        <a:solidFill>
                          <a:schemeClr val="accent6">
                            <a:lumMod val="10000"/>
                          </a:schemeClr>
                        </a:solidFill>
                        <a:latin typeface="Cambria Math" panose="02040503050406030204" pitchFamily="18" charset="0"/>
                        <a:ea typeface="Cambria Math" panose="02040503050406030204" pitchFamily="18" charset="0"/>
                      </a:rPr>
                      <m:t>=</m:t>
                    </m:r>
                  </m:oMath>
                </a14:m>
                <a:r>
                  <a:rPr lang="en-US" sz="1500" i="1" dirty="0">
                    <a:solidFill>
                      <a:schemeClr val="accent6">
                        <a:lumMod val="10000"/>
                      </a:schemeClr>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1500" i="1" dirty="0">
                            <a:solidFill>
                              <a:schemeClr val="accent6">
                                <a:lumMod val="10000"/>
                              </a:schemeClr>
                            </a:solidFill>
                            <a:latin typeface="Cambria Math" panose="02040503050406030204" pitchFamily="18" charset="0"/>
                            <a:ea typeface="Cambria Math" panose="02040503050406030204" pitchFamily="18" charset="0"/>
                          </a:rPr>
                        </m:ctrlPr>
                      </m:fPr>
                      <m:num>
                        <m:sSubSup>
                          <m:sSubSupPr>
                            <m:ctrlPr>
                              <a:rPr lang="en-US" sz="1500" i="1" dirty="0" smtClean="0">
                                <a:solidFill>
                                  <a:schemeClr val="accent6">
                                    <a:lumMod val="10000"/>
                                  </a:schemeClr>
                                </a:solidFill>
                                <a:latin typeface="Cambria Math" panose="02040503050406030204" pitchFamily="18" charset="0"/>
                                <a:ea typeface="Cambria Math" panose="02040503050406030204" pitchFamily="18" charset="0"/>
                              </a:rPr>
                            </m:ctrlPr>
                          </m:sSubSupPr>
                          <m:e>
                            <m:r>
                              <a:rPr lang="en-US" sz="1500" i="1">
                                <a:solidFill>
                                  <a:schemeClr val="accent6">
                                    <a:lumMod val="10000"/>
                                  </a:schemeClr>
                                </a:solidFill>
                                <a:latin typeface="Cambria Math" panose="02040503050406030204" pitchFamily="18" charset="0"/>
                                <a:ea typeface="Cambria Math" panose="02040503050406030204" pitchFamily="18" charset="0"/>
                              </a:rPr>
                              <m:t>𝛷</m:t>
                            </m:r>
                          </m:e>
                          <m:sub>
                            <m:r>
                              <a:rPr lang="de-DE" sz="1500" b="0" i="1" dirty="0" smtClean="0">
                                <a:solidFill>
                                  <a:schemeClr val="accent6">
                                    <a:lumMod val="10000"/>
                                  </a:schemeClr>
                                </a:solidFill>
                                <a:latin typeface="Cambria Math" panose="02040503050406030204" pitchFamily="18" charset="0"/>
                                <a:ea typeface="Cambria Math" panose="02040503050406030204" pitchFamily="18" charset="0"/>
                              </a:rPr>
                              <m:t>𝐹</m:t>
                            </m:r>
                          </m:sub>
                          <m:sup>
                            <m:r>
                              <a:rPr lang="de-DE" sz="1500" b="0" i="1" dirty="0" smtClean="0">
                                <a:solidFill>
                                  <a:schemeClr val="accent6">
                                    <a:lumMod val="10000"/>
                                  </a:schemeClr>
                                </a:solidFill>
                                <a:latin typeface="Cambria Math" panose="02040503050406030204" pitchFamily="18" charset="0"/>
                                <a:ea typeface="Cambria Math" panose="02040503050406030204" pitchFamily="18" charset="0"/>
                              </a:rPr>
                              <m:t>𝑠𝑢𝑛</m:t>
                            </m:r>
                            <m:r>
                              <a:rPr lang="de-DE" sz="1500" b="0" i="1" dirty="0" smtClean="0">
                                <a:solidFill>
                                  <a:schemeClr val="accent6">
                                    <a:lumMod val="10000"/>
                                  </a:schemeClr>
                                </a:solidFill>
                                <a:latin typeface="Cambria Math" panose="02040503050406030204" pitchFamily="18" charset="0"/>
                                <a:ea typeface="Cambria Math" panose="02040503050406030204" pitchFamily="18" charset="0"/>
                              </a:rPr>
                              <m:t>/</m:t>
                            </m:r>
                            <m:r>
                              <a:rPr lang="de-DE" sz="1500" b="0" i="1" dirty="0" smtClean="0">
                                <a:solidFill>
                                  <a:schemeClr val="accent6">
                                    <a:lumMod val="10000"/>
                                  </a:schemeClr>
                                </a:solidFill>
                                <a:latin typeface="Cambria Math" panose="02040503050406030204" pitchFamily="18" charset="0"/>
                                <a:ea typeface="Cambria Math" panose="02040503050406030204" pitchFamily="18" charset="0"/>
                              </a:rPr>
                              <m:t>𝑠h𝑎</m:t>
                            </m:r>
                          </m:sup>
                        </m:sSubSup>
                        <m:r>
                          <a:rPr lang="en-US" sz="1500" b="0" i="1">
                            <a:solidFill>
                              <a:schemeClr val="accent6">
                                <a:lumMod val="10000"/>
                              </a:schemeClr>
                            </a:solidFill>
                            <a:latin typeface="Cambria Math" panose="02040503050406030204" pitchFamily="18" charset="0"/>
                            <a:ea typeface="Cambria Math" panose="02040503050406030204" pitchFamily="18" charset="0"/>
                          </a:rPr>
                          <m:t> ⋅</m:t>
                        </m:r>
                        <m:r>
                          <a:rPr lang="de-DE" sz="1500" b="0" i="1">
                            <a:solidFill>
                              <a:schemeClr val="accent6">
                                <a:lumMod val="10000"/>
                              </a:schemeClr>
                            </a:solidFill>
                            <a:latin typeface="Cambria Math" panose="02040503050406030204" pitchFamily="18" charset="0"/>
                            <a:ea typeface="Cambria Math" panose="02040503050406030204" pitchFamily="18" charset="0"/>
                          </a:rPr>
                          <m:t> </m:t>
                        </m:r>
                        <m:sSubSup>
                          <m:sSubSupPr>
                            <m:ctrlPr>
                              <a:rPr lang="de-DE" sz="1500" i="1">
                                <a:solidFill>
                                  <a:schemeClr val="accent6">
                                    <a:lumMod val="10000"/>
                                  </a:schemeClr>
                                </a:solidFill>
                                <a:latin typeface="Cambria Math" panose="02040503050406030204" pitchFamily="18" charset="0"/>
                                <a:ea typeface="Cambria Math" panose="02040503050406030204" pitchFamily="18" charset="0"/>
                              </a:rPr>
                            </m:ctrlPr>
                          </m:sSubSupPr>
                          <m:e>
                            <m:r>
                              <a:rPr lang="de-DE" sz="1500" i="1">
                                <a:solidFill>
                                  <a:schemeClr val="accent6">
                                    <a:lumMod val="10000"/>
                                  </a:schemeClr>
                                </a:solidFill>
                                <a:latin typeface="Cambria Math" panose="02040503050406030204" pitchFamily="18" charset="0"/>
                                <a:ea typeface="Cambria Math" panose="02040503050406030204" pitchFamily="18" charset="0"/>
                              </a:rPr>
                              <m:t>𝐴𝑃𝐴𝑅</m:t>
                            </m:r>
                          </m:e>
                          <m:sub>
                            <m:r>
                              <a:rPr lang="de-DE" sz="1500" i="1">
                                <a:solidFill>
                                  <a:schemeClr val="accent6">
                                    <a:lumMod val="10000"/>
                                  </a:schemeClr>
                                </a:solidFill>
                                <a:latin typeface="Cambria Math" panose="02040503050406030204" pitchFamily="18" charset="0"/>
                                <a:ea typeface="Cambria Math" panose="02040503050406030204" pitchFamily="18" charset="0"/>
                              </a:rPr>
                              <m:t>𝑐h𝑙</m:t>
                            </m:r>
                          </m:sub>
                          <m:sup>
                            <m:r>
                              <a:rPr lang="de-DE" sz="1500" i="1">
                                <a:solidFill>
                                  <a:schemeClr val="accent6">
                                    <a:lumMod val="10000"/>
                                  </a:schemeClr>
                                </a:solidFill>
                                <a:latin typeface="Cambria Math" panose="02040503050406030204" pitchFamily="18" charset="0"/>
                                <a:ea typeface="Cambria Math" panose="02040503050406030204" pitchFamily="18" charset="0"/>
                              </a:rPr>
                              <m:t>𝑠𝑢𝑛</m:t>
                            </m:r>
                            <m:r>
                              <a:rPr lang="de-DE" sz="1500" b="0" i="1" smtClean="0">
                                <a:solidFill>
                                  <a:schemeClr val="accent6">
                                    <a:lumMod val="10000"/>
                                  </a:schemeClr>
                                </a:solidFill>
                                <a:latin typeface="Cambria Math" panose="02040503050406030204" pitchFamily="18" charset="0"/>
                                <a:ea typeface="Cambria Math" panose="02040503050406030204" pitchFamily="18" charset="0"/>
                              </a:rPr>
                              <m:t>/</m:t>
                            </m:r>
                            <m:r>
                              <a:rPr lang="de-DE" sz="1500" b="0" i="1" smtClean="0">
                                <a:solidFill>
                                  <a:schemeClr val="accent6">
                                    <a:lumMod val="10000"/>
                                  </a:schemeClr>
                                </a:solidFill>
                                <a:latin typeface="Cambria Math" panose="02040503050406030204" pitchFamily="18" charset="0"/>
                                <a:ea typeface="Cambria Math" panose="02040503050406030204" pitchFamily="18" charset="0"/>
                              </a:rPr>
                              <m:t>𝑠h𝑎</m:t>
                            </m:r>
                          </m:sup>
                        </m:sSubSup>
                      </m:num>
                      <m:den>
                        <m:sSubSup>
                          <m:sSubSupPr>
                            <m:ctrlPr>
                              <a:rPr lang="en-US" sz="1500" i="1">
                                <a:solidFill>
                                  <a:schemeClr val="accent6">
                                    <a:lumMod val="10000"/>
                                  </a:schemeClr>
                                </a:solidFill>
                                <a:latin typeface="Cambria Math" panose="02040503050406030204" pitchFamily="18" charset="0"/>
                                <a:ea typeface="Cambria Math" panose="02040503050406030204" pitchFamily="18" charset="0"/>
                              </a:rPr>
                            </m:ctrlPr>
                          </m:sSubSupPr>
                          <m:e>
                            <m:r>
                              <a:rPr lang="en-US" sz="1500" b="0" i="1">
                                <a:solidFill>
                                  <a:schemeClr val="accent6">
                                    <a:lumMod val="10000"/>
                                  </a:schemeClr>
                                </a:solidFill>
                                <a:latin typeface="Cambria Math" panose="02040503050406030204" pitchFamily="18" charset="0"/>
                                <a:ea typeface="Cambria Math" panose="02040503050406030204" pitchFamily="18" charset="0"/>
                              </a:rPr>
                              <m:t>𝐴𝑃𝐴𝑅</m:t>
                            </m:r>
                          </m:e>
                          <m:sub>
                            <m:r>
                              <a:rPr lang="de-DE" sz="1500" b="0" i="1">
                                <a:solidFill>
                                  <a:schemeClr val="accent6">
                                    <a:lumMod val="10000"/>
                                  </a:schemeClr>
                                </a:solidFill>
                                <a:latin typeface="Cambria Math" panose="02040503050406030204" pitchFamily="18" charset="0"/>
                                <a:ea typeface="Cambria Math" panose="02040503050406030204" pitchFamily="18" charset="0"/>
                              </a:rPr>
                              <m:t>𝑐h𝑙</m:t>
                            </m:r>
                          </m:sub>
                          <m:sup>
                            <m:r>
                              <a:rPr lang="de-DE" sz="1500" b="0" i="1">
                                <a:solidFill>
                                  <a:schemeClr val="accent6">
                                    <a:lumMod val="10000"/>
                                  </a:schemeClr>
                                </a:solidFill>
                                <a:latin typeface="Cambria Math" panose="02040503050406030204" pitchFamily="18" charset="0"/>
                                <a:ea typeface="Cambria Math" panose="02040503050406030204" pitchFamily="18" charset="0"/>
                              </a:rPr>
                              <m:t>𝑐𝑎𝑛𝑜𝑝𝑦</m:t>
                            </m:r>
                          </m:sup>
                        </m:sSubSup>
                      </m:den>
                    </m:f>
                  </m:oMath>
                </a14:m>
                <a:endParaRPr lang="en-US" sz="1500" dirty="0">
                  <a:solidFill>
                    <a:schemeClr val="accent6">
                      <a:lumMod val="10000"/>
                    </a:schemeClr>
                  </a:solidFill>
                  <a:latin typeface="Cambria Math" panose="02040503050406030204" pitchFamily="18" charset="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07A079D8-C78B-8A04-EF55-7CDB405EEB78}"/>
                  </a:ext>
                </a:extLst>
              </p:cNvPr>
              <p:cNvSpPr txBox="1">
                <a:spLocks noRot="1" noChangeAspect="1" noMove="1" noResize="1" noEditPoints="1" noAdjustHandles="1" noChangeArrowheads="1" noChangeShapeType="1" noTextEdit="1"/>
              </p:cNvSpPr>
              <p:nvPr/>
            </p:nvSpPr>
            <p:spPr>
              <a:xfrm>
                <a:off x="239869" y="4912549"/>
                <a:ext cx="3226067" cy="56291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B9A1D1-17C6-7989-3DA9-51DE17BF455D}"/>
                  </a:ext>
                </a:extLst>
              </p:cNvPr>
              <p:cNvSpPr txBox="1"/>
              <p:nvPr/>
            </p:nvSpPr>
            <p:spPr>
              <a:xfrm>
                <a:off x="239869" y="5554931"/>
                <a:ext cx="3347393" cy="388696"/>
              </a:xfrm>
              <a:prstGeom prst="rect">
                <a:avLst/>
              </a:prstGeom>
              <a:noFill/>
            </p:spPr>
            <p:txBody>
              <a:bodyPr wrap="square">
                <a:spAutoFit/>
              </a:bodyPr>
              <a:lstStyle>
                <a:defPPr>
                  <a:defRPr lang="en-GB"/>
                </a:defPPr>
                <a:lvl1pPr>
                  <a:defRPr sz="1500" i="1">
                    <a:solidFill>
                      <a:schemeClr val="accent6">
                        <a:lumMod val="10000"/>
                      </a:schemeClr>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de-DE">
                              <a:latin typeface="Cambria Math" panose="02040503050406030204" pitchFamily="18" charset="0"/>
                            </a:rPr>
                            <m:t>𝑅𝐸𝐷</m:t>
                          </m:r>
                        </m:e>
                        <m:sub>
                          <m:r>
                            <a:rPr lang="de-DE">
                              <a:latin typeface="Cambria Math" panose="02040503050406030204" pitchFamily="18" charset="0"/>
                            </a:rPr>
                            <m:t>𝑠𝑢𝑛</m:t>
                          </m:r>
                          <m:r>
                            <a:rPr lang="de-DE" b="0" i="1" smtClean="0">
                              <a:latin typeface="Cambria Math" panose="02040503050406030204" pitchFamily="18" charset="0"/>
                            </a:rPr>
                            <m:t>/</m:t>
                          </m:r>
                          <m:r>
                            <a:rPr lang="de-DE" b="0" i="1" smtClean="0">
                              <a:latin typeface="Cambria Math" panose="02040503050406030204" pitchFamily="18" charset="0"/>
                            </a:rPr>
                            <m:t>𝑠h𝑎</m:t>
                          </m:r>
                        </m:sub>
                      </m:sSub>
                      <m:r>
                        <a:rPr lang="de-DE">
                          <a:latin typeface="Cambria Math" panose="02040503050406030204" pitchFamily="18" charset="0"/>
                        </a:rPr>
                        <m:t>=</m:t>
                      </m:r>
                      <m:sSubSup>
                        <m:sSubSupPr>
                          <m:ctrlPr>
                            <a:rPr lang="en-US" i="1" dirty="0">
                              <a:latin typeface="Cambria Math" panose="02040503050406030204" pitchFamily="18" charset="0"/>
                            </a:rPr>
                          </m:ctrlPr>
                        </m:sSubSupPr>
                        <m:e>
                          <m:r>
                            <a:rPr lang="en-US">
                              <a:latin typeface="Cambria Math" panose="02040503050406030204" pitchFamily="18" charset="0"/>
                            </a:rPr>
                            <m:t>𝛷</m:t>
                          </m:r>
                        </m:e>
                        <m:sub>
                          <m:r>
                            <a:rPr lang="de-DE">
                              <a:latin typeface="Cambria Math" panose="02040503050406030204" pitchFamily="18" charset="0"/>
                            </a:rPr>
                            <m:t>𝑁</m:t>
                          </m:r>
                        </m:sub>
                        <m:sup>
                          <m:r>
                            <a:rPr lang="de-DE" dirty="0">
                              <a:latin typeface="Cambria Math" panose="02040503050406030204" pitchFamily="18" charset="0"/>
                            </a:rPr>
                            <m:t>𝑠𝑢𝑛</m:t>
                          </m:r>
                          <m:r>
                            <a:rPr lang="de-DE" b="0" i="1" dirty="0" smtClean="0">
                              <a:latin typeface="Cambria Math" panose="02040503050406030204" pitchFamily="18" charset="0"/>
                            </a:rPr>
                            <m:t>/</m:t>
                          </m:r>
                          <m:r>
                            <a:rPr lang="de-DE" b="0" i="1" dirty="0" smtClean="0">
                              <a:latin typeface="Cambria Math" panose="02040503050406030204" pitchFamily="18" charset="0"/>
                            </a:rPr>
                            <m:t>𝑠h𝑎</m:t>
                          </m:r>
                        </m:sup>
                      </m:sSubSup>
                      <m:r>
                        <a:rPr lang="en-US">
                          <a:latin typeface="Cambria Math" panose="02040503050406030204" pitchFamily="18" charset="0"/>
                        </a:rPr>
                        <m:t>⋅ </m:t>
                      </m:r>
                      <m:sSubSup>
                        <m:sSubSupPr>
                          <m:ctrlPr>
                            <a:rPr lang="de-DE" i="1">
                              <a:latin typeface="Cambria Math" panose="02040503050406030204" pitchFamily="18" charset="0"/>
                            </a:rPr>
                          </m:ctrlPr>
                        </m:sSubSupPr>
                        <m:e>
                          <m:r>
                            <a:rPr lang="de-DE">
                              <a:latin typeface="Cambria Math" panose="02040503050406030204" pitchFamily="18" charset="0"/>
                            </a:rPr>
                            <m:t>𝐴𝑃𝐴𝑅</m:t>
                          </m:r>
                        </m:e>
                        <m:sub>
                          <m:r>
                            <a:rPr lang="de-DE">
                              <a:latin typeface="Cambria Math" panose="02040503050406030204" pitchFamily="18" charset="0"/>
                            </a:rPr>
                            <m:t>𝑐h𝑙</m:t>
                          </m:r>
                        </m:sub>
                        <m:sup>
                          <m:r>
                            <a:rPr lang="de-DE">
                              <a:latin typeface="Cambria Math" panose="02040503050406030204" pitchFamily="18" charset="0"/>
                            </a:rPr>
                            <m:t>𝑠𝑢𝑛</m:t>
                          </m:r>
                          <m:r>
                            <a:rPr lang="de-DE" b="0" i="1" smtClean="0">
                              <a:latin typeface="Cambria Math" panose="02040503050406030204" pitchFamily="18" charset="0"/>
                            </a:rPr>
                            <m:t>/</m:t>
                          </m:r>
                          <m:r>
                            <a:rPr lang="de-DE" b="0" i="1" smtClean="0">
                              <a:latin typeface="Cambria Math" panose="02040503050406030204" pitchFamily="18" charset="0"/>
                            </a:rPr>
                            <m:t>𝑠h𝑎</m:t>
                          </m:r>
                        </m:sup>
                      </m:sSubSup>
                    </m:oMath>
                  </m:oMathPara>
                </a14:m>
                <a:endParaRPr lang="en-US" dirty="0"/>
              </a:p>
            </p:txBody>
          </p:sp>
        </mc:Choice>
        <mc:Fallback xmlns="">
          <p:sp>
            <p:nvSpPr>
              <p:cNvPr id="12" name="TextBox 11">
                <a:extLst>
                  <a:ext uri="{FF2B5EF4-FFF2-40B4-BE49-F238E27FC236}">
                    <a16:creationId xmlns:a16="http://schemas.microsoft.com/office/drawing/2014/main" id="{8AB9A1D1-17C6-7989-3DA9-51DE17BF455D}"/>
                  </a:ext>
                </a:extLst>
              </p:cNvPr>
              <p:cNvSpPr txBox="1">
                <a:spLocks noRot="1" noChangeAspect="1" noMove="1" noResize="1" noEditPoints="1" noAdjustHandles="1" noChangeArrowheads="1" noChangeShapeType="1" noTextEdit="1"/>
              </p:cNvSpPr>
              <p:nvPr/>
            </p:nvSpPr>
            <p:spPr>
              <a:xfrm>
                <a:off x="239869" y="5554931"/>
                <a:ext cx="3347393" cy="388696"/>
              </a:xfrm>
              <a:prstGeom prst="rect">
                <a:avLst/>
              </a:prstGeom>
              <a:blipFill>
                <a:blip r:embed="rId7"/>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209B6C7-2458-9ED0-98D6-21C86CC35815}"/>
                  </a:ext>
                </a:extLst>
              </p:cNvPr>
              <p:cNvSpPr txBox="1"/>
              <p:nvPr/>
            </p:nvSpPr>
            <p:spPr>
              <a:xfrm>
                <a:off x="216000" y="6023098"/>
                <a:ext cx="3608654" cy="388696"/>
              </a:xfrm>
              <a:prstGeom prst="rect">
                <a:avLst/>
              </a:prstGeom>
              <a:noFill/>
            </p:spPr>
            <p:txBody>
              <a:bodyPr wrap="square">
                <a:spAutoFit/>
              </a:bodyPr>
              <a:lstStyle>
                <a:defPPr>
                  <a:defRPr lang="en-GB"/>
                </a:defPPr>
                <a:lvl1pPr>
                  <a:defRPr sz="1500" i="1">
                    <a:solidFill>
                      <a:schemeClr val="accent6">
                        <a:lumMod val="10000"/>
                      </a:schemeClr>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a:latin typeface="Cambria Math" panose="02040503050406030204" pitchFamily="18" charset="0"/>
                            </a:rPr>
                            <m:t>𝐸𝑇𝑅</m:t>
                          </m:r>
                        </m:e>
                        <m:sub>
                          <m:r>
                            <a:rPr lang="de-DE">
                              <a:latin typeface="Cambria Math" panose="02040503050406030204" pitchFamily="18" charset="0"/>
                            </a:rPr>
                            <m:t>𝑠𝑢𝑛</m:t>
                          </m:r>
                          <m:r>
                            <a:rPr lang="de-DE" b="0" i="1" smtClean="0">
                              <a:latin typeface="Cambria Math" panose="02040503050406030204" pitchFamily="18" charset="0"/>
                            </a:rPr>
                            <m:t>/</m:t>
                          </m:r>
                          <m:r>
                            <a:rPr lang="de-DE" b="0" i="1" smtClean="0">
                              <a:latin typeface="Cambria Math" panose="02040503050406030204" pitchFamily="18" charset="0"/>
                            </a:rPr>
                            <m:t>𝑠h𝑎</m:t>
                          </m:r>
                        </m:sub>
                      </m:sSub>
                      <m:r>
                        <a:rPr lang="en-US">
                          <a:latin typeface="Cambria Math" panose="02040503050406030204" pitchFamily="18" charset="0"/>
                        </a:rPr>
                        <m:t>=</m:t>
                      </m:r>
                      <m:r>
                        <a:rPr lang="de-DE" b="0" i="1" smtClean="0">
                          <a:latin typeface="Cambria Math" panose="02040503050406030204" pitchFamily="18" charset="0"/>
                        </a:rPr>
                        <m:t>𝑐</m:t>
                      </m:r>
                      <m:r>
                        <a:rPr lang="de-DE">
                          <a:latin typeface="Cambria Math" panose="02040503050406030204" pitchFamily="18" charset="0"/>
                        </a:rPr>
                        <m:t>∙</m:t>
                      </m:r>
                      <m:r>
                        <a:rPr lang="de-DE" b="0" i="1" smtClean="0">
                          <a:latin typeface="Cambria Math" panose="02040503050406030204" pitchFamily="18" charset="0"/>
                        </a:rPr>
                        <m:t> </m:t>
                      </m:r>
                      <m:sSubSup>
                        <m:sSubSupPr>
                          <m:ctrlPr>
                            <a:rPr lang="en-US" i="1" dirty="0">
                              <a:latin typeface="Cambria Math" panose="02040503050406030204" pitchFamily="18" charset="0"/>
                            </a:rPr>
                          </m:ctrlPr>
                        </m:sSubSupPr>
                        <m:e>
                          <m:r>
                            <a:rPr lang="en-US">
                              <a:latin typeface="Cambria Math" panose="02040503050406030204" pitchFamily="18" charset="0"/>
                            </a:rPr>
                            <m:t>𝛷</m:t>
                          </m:r>
                        </m:e>
                        <m:sub>
                          <m:r>
                            <a:rPr lang="de-DE" b="0" i="1" smtClean="0">
                              <a:latin typeface="Cambria Math" panose="02040503050406030204" pitchFamily="18" charset="0"/>
                            </a:rPr>
                            <m:t>𝑃</m:t>
                          </m:r>
                        </m:sub>
                        <m:sup>
                          <m:r>
                            <a:rPr lang="de-DE" dirty="0">
                              <a:latin typeface="Cambria Math" panose="02040503050406030204" pitchFamily="18" charset="0"/>
                            </a:rPr>
                            <m:t>𝑠𝑢𝑛</m:t>
                          </m:r>
                          <m:r>
                            <a:rPr lang="de-DE" dirty="0">
                              <a:latin typeface="Cambria Math" panose="02040503050406030204" pitchFamily="18" charset="0"/>
                            </a:rPr>
                            <m:t>/</m:t>
                          </m:r>
                          <m:r>
                            <a:rPr lang="de-DE" dirty="0">
                              <a:latin typeface="Cambria Math" panose="02040503050406030204" pitchFamily="18" charset="0"/>
                            </a:rPr>
                            <m:t>𝑠h𝑎</m:t>
                          </m:r>
                        </m:sup>
                      </m:sSubSup>
                      <m:r>
                        <a:rPr lang="de-DE">
                          <a:latin typeface="Cambria Math" panose="02040503050406030204" pitchFamily="18" charset="0"/>
                        </a:rPr>
                        <m:t>∙</m:t>
                      </m:r>
                      <m:sSubSup>
                        <m:sSubSupPr>
                          <m:ctrlPr>
                            <a:rPr lang="de-DE" i="1">
                              <a:latin typeface="Cambria Math" panose="02040503050406030204" pitchFamily="18" charset="0"/>
                            </a:rPr>
                          </m:ctrlPr>
                        </m:sSubSupPr>
                        <m:e>
                          <m:r>
                            <a:rPr lang="de-DE">
                              <a:latin typeface="Cambria Math" panose="02040503050406030204" pitchFamily="18" charset="0"/>
                            </a:rPr>
                            <m:t>𝐴𝑃𝐴𝑅</m:t>
                          </m:r>
                        </m:e>
                        <m:sub>
                          <m:r>
                            <a:rPr lang="de-DE">
                              <a:latin typeface="Cambria Math" panose="02040503050406030204" pitchFamily="18" charset="0"/>
                            </a:rPr>
                            <m:t>𝑐h𝑙</m:t>
                          </m:r>
                        </m:sub>
                        <m:sup>
                          <m:r>
                            <a:rPr lang="de-DE">
                              <a:latin typeface="Cambria Math" panose="02040503050406030204" pitchFamily="18" charset="0"/>
                            </a:rPr>
                            <m:t>𝑠𝑢𝑛</m:t>
                          </m:r>
                          <m:r>
                            <a:rPr lang="de-DE" b="0" i="1" smtClean="0">
                              <a:latin typeface="Cambria Math" panose="02040503050406030204" pitchFamily="18" charset="0"/>
                            </a:rPr>
                            <m:t>/</m:t>
                          </m:r>
                          <m:r>
                            <a:rPr lang="de-DE" b="0" i="1" smtClean="0">
                              <a:latin typeface="Cambria Math" panose="02040503050406030204" pitchFamily="18" charset="0"/>
                            </a:rPr>
                            <m:t>𝑠h𝑎</m:t>
                          </m:r>
                        </m:sup>
                      </m:sSubSup>
                    </m:oMath>
                  </m:oMathPara>
                </a14:m>
                <a:endParaRPr lang="en-US" dirty="0"/>
              </a:p>
            </p:txBody>
          </p:sp>
        </mc:Choice>
        <mc:Fallback xmlns="">
          <p:sp>
            <p:nvSpPr>
              <p:cNvPr id="13" name="TextBox 12">
                <a:extLst>
                  <a:ext uri="{FF2B5EF4-FFF2-40B4-BE49-F238E27FC236}">
                    <a16:creationId xmlns:a16="http://schemas.microsoft.com/office/drawing/2014/main" id="{4209B6C7-2458-9ED0-98D6-21C86CC35815}"/>
                  </a:ext>
                </a:extLst>
              </p:cNvPr>
              <p:cNvSpPr txBox="1">
                <a:spLocks noRot="1" noChangeAspect="1" noMove="1" noResize="1" noEditPoints="1" noAdjustHandles="1" noChangeArrowheads="1" noChangeShapeType="1" noTextEdit="1"/>
              </p:cNvSpPr>
              <p:nvPr/>
            </p:nvSpPr>
            <p:spPr>
              <a:xfrm>
                <a:off x="216000" y="6023098"/>
                <a:ext cx="3608654" cy="388696"/>
              </a:xfrm>
              <a:prstGeom prst="rect">
                <a:avLst/>
              </a:prstGeom>
              <a:blipFill>
                <a:blip r:embed="rId8"/>
                <a:stretch>
                  <a:fillRect b="-4688"/>
                </a:stretch>
              </a:blipFill>
            </p:spPr>
            <p:txBody>
              <a:bodyPr/>
              <a:lstStyle/>
              <a:p>
                <a:r>
                  <a:rPr lang="en-US">
                    <a:noFill/>
                  </a:rPr>
                  <a:t> </a:t>
                </a:r>
              </a:p>
            </p:txBody>
          </p:sp>
        </mc:Fallback>
      </mc:AlternateContent>
    </p:spTree>
    <p:extLst>
      <p:ext uri="{BB962C8B-B14F-4D97-AF65-F5344CB8AC3E}">
        <p14:creationId xmlns:p14="http://schemas.microsoft.com/office/powerpoint/2010/main" val="10285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7AF7-9770-76FA-5F80-E90F9824EA51}"/>
              </a:ext>
            </a:extLst>
          </p:cNvPr>
          <p:cNvSpPr>
            <a:spLocks noGrp="1"/>
          </p:cNvSpPr>
          <p:nvPr>
            <p:ph type="title"/>
          </p:nvPr>
        </p:nvSpPr>
        <p:spPr/>
        <p:txBody>
          <a:bodyPr/>
          <a:lstStyle/>
          <a:p>
            <a:r>
              <a:rPr lang="en-US" noProof="0" dirty="0"/>
              <a:t>Summary</a:t>
            </a:r>
          </a:p>
        </p:txBody>
      </p:sp>
      <p:sp>
        <p:nvSpPr>
          <p:cNvPr id="3" name="TextBox 2">
            <a:extLst>
              <a:ext uri="{FF2B5EF4-FFF2-40B4-BE49-F238E27FC236}">
                <a16:creationId xmlns:a16="http://schemas.microsoft.com/office/drawing/2014/main" id="{5EFB64CB-5265-C1C4-D867-EE744DE172BA}"/>
              </a:ext>
            </a:extLst>
          </p:cNvPr>
          <p:cNvSpPr txBox="1"/>
          <p:nvPr/>
        </p:nvSpPr>
        <p:spPr>
          <a:xfrm>
            <a:off x="216000" y="1408804"/>
            <a:ext cx="12225337" cy="4955203"/>
          </a:xfrm>
          <a:prstGeom prst="rect">
            <a:avLst/>
          </a:prstGeom>
          <a:noFill/>
        </p:spPr>
        <p:txBody>
          <a:bodyPr wrap="square" rtlCol="0">
            <a:spAutoFit/>
          </a:bodyPr>
          <a:lstStyle/>
          <a:p>
            <a:pPr marL="285750" lvl="1" indent="-285750">
              <a:spcAft>
                <a:spcPts val="1200"/>
              </a:spcAft>
              <a:buFont typeface="Arial" panose="020B0604020202020204" pitchFamily="34" charset="0"/>
              <a:buChar char="•"/>
            </a:pPr>
            <a:r>
              <a:rPr lang="en-US" dirty="0">
                <a:solidFill>
                  <a:schemeClr val="accent6">
                    <a:lumMod val="10000"/>
                  </a:schemeClr>
                </a:solidFill>
                <a:latin typeface="+mj-lt"/>
              </a:rPr>
              <a:t>Development</a:t>
            </a:r>
            <a:r>
              <a:rPr lang="en-US" noProof="0" dirty="0">
                <a:solidFill>
                  <a:schemeClr val="accent6">
                    <a:lumMod val="10000"/>
                  </a:schemeClr>
                </a:solidFill>
                <a:latin typeface="+mj-lt"/>
              </a:rPr>
              <a:t> and implementation of most validation tools are well advanced</a:t>
            </a:r>
          </a:p>
          <a:p>
            <a:pPr marL="896387" lvl="2" indent="-285750">
              <a:spcAft>
                <a:spcPts val="1200"/>
              </a:spcAft>
              <a:buFont typeface="Wingdings" panose="05000000000000000000" pitchFamily="2" charset="2"/>
              <a:buChar char="Ø"/>
            </a:pPr>
            <a:r>
              <a:rPr lang="en-US" dirty="0">
                <a:solidFill>
                  <a:schemeClr val="accent6">
                    <a:lumMod val="10000"/>
                  </a:schemeClr>
                </a:solidFill>
                <a:latin typeface="+mj-lt"/>
                <a:ea typeface="MS PGothic" pitchFamily="34" charset="-128"/>
                <a:cs typeface="Arial" panose="020B0604020202020204" pitchFamily="34" charset="0"/>
              </a:rPr>
              <a:t>L2_Veg_Satellite</a:t>
            </a:r>
          </a:p>
          <a:p>
            <a:pPr marL="896387" lvl="2" indent="-285750">
              <a:spcAft>
                <a:spcPts val="1200"/>
              </a:spcAft>
              <a:buFont typeface="Wingdings" panose="05000000000000000000" pitchFamily="2" charset="2"/>
              <a:buChar char="Ø"/>
            </a:pPr>
            <a:r>
              <a:rPr lang="en-US" noProof="0" dirty="0">
                <a:solidFill>
                  <a:schemeClr val="accent6">
                    <a:lumMod val="10000"/>
                  </a:schemeClr>
                </a:solidFill>
                <a:latin typeface="+mj-lt"/>
                <a:ea typeface="MS PGothic" pitchFamily="34" charset="-128"/>
                <a:cs typeface="Arial" panose="020B0604020202020204" pitchFamily="34" charset="0"/>
              </a:rPr>
              <a:t>L2_Veg_RTM</a:t>
            </a:r>
          </a:p>
          <a:p>
            <a:pPr marL="896387" lvl="2" indent="-285750">
              <a:spcAft>
                <a:spcPts val="1200"/>
              </a:spcAft>
              <a:buFont typeface="Wingdings" panose="05000000000000000000" pitchFamily="2" charset="2"/>
              <a:buChar char="Ø"/>
            </a:pPr>
            <a:r>
              <a:rPr lang="en-US" dirty="0">
                <a:solidFill>
                  <a:schemeClr val="accent6">
                    <a:lumMod val="10000"/>
                  </a:schemeClr>
                </a:solidFill>
                <a:latin typeface="+mj-lt"/>
                <a:ea typeface="MS PGothic" pitchFamily="34" charset="-128"/>
                <a:cs typeface="Arial" panose="020B0604020202020204" pitchFamily="34" charset="0"/>
              </a:rPr>
              <a:t>L2_LAI_network and L2_fAPAR_network</a:t>
            </a:r>
          </a:p>
          <a:p>
            <a:pPr marL="896387" lvl="2" indent="-285750">
              <a:spcAft>
                <a:spcPts val="1200"/>
              </a:spcAft>
              <a:buFont typeface="Wingdings" panose="05000000000000000000" pitchFamily="2" charset="2"/>
              <a:buChar char="Ø"/>
            </a:pPr>
            <a:r>
              <a:rPr lang="en-US" noProof="0" dirty="0">
                <a:solidFill>
                  <a:schemeClr val="accent6">
                    <a:lumMod val="10000"/>
                  </a:schemeClr>
                </a:solidFill>
                <a:latin typeface="+mj-lt"/>
                <a:ea typeface="MS PGothic" pitchFamily="34" charset="-128"/>
                <a:cs typeface="Arial" panose="020B0604020202020204" pitchFamily="34" charset="0"/>
              </a:rPr>
              <a:t>L2_LAI_campaign, L2_fAPAR_campaign, L2_LCC_campaign</a:t>
            </a:r>
            <a:r>
              <a:rPr lang="en-US" dirty="0">
                <a:solidFill>
                  <a:schemeClr val="accent6">
                    <a:lumMod val="10000"/>
                  </a:schemeClr>
                </a:solidFill>
                <a:latin typeface="+mj-lt"/>
                <a:ea typeface="MS PGothic" pitchFamily="34" charset="-128"/>
                <a:cs typeface="Arial" panose="020B0604020202020204" pitchFamily="34" charset="0"/>
              </a:rPr>
              <a:t>, L2_LCARC_campaign</a:t>
            </a:r>
          </a:p>
          <a:p>
            <a:pPr marL="610637" lvl="2">
              <a:spcAft>
                <a:spcPts val="1200"/>
              </a:spcAft>
            </a:pPr>
            <a:endParaRPr lang="en-US" dirty="0">
              <a:solidFill>
                <a:schemeClr val="accent6">
                  <a:lumMod val="10000"/>
                </a:schemeClr>
              </a:solidFill>
              <a:latin typeface="+mj-lt"/>
              <a:ea typeface="MS PGothic" pitchFamily="34" charset="-128"/>
              <a:cs typeface="Arial" panose="020B0604020202020204" pitchFamily="34" charset="0"/>
            </a:endParaRPr>
          </a:p>
          <a:p>
            <a:pPr marL="285750" lvl="1" indent="-285750">
              <a:spcAft>
                <a:spcPts val="1200"/>
              </a:spcAft>
              <a:buFont typeface="Arial" panose="020B0604020202020204" pitchFamily="34" charset="0"/>
              <a:buChar char="•"/>
            </a:pPr>
            <a:r>
              <a:rPr lang="en-US" noProof="0" dirty="0">
                <a:solidFill>
                  <a:schemeClr val="accent6">
                    <a:lumMod val="10000"/>
                  </a:schemeClr>
                </a:solidFill>
                <a:latin typeface="+mj-lt"/>
                <a:ea typeface="MS PGothic" pitchFamily="34" charset="-128"/>
                <a:cs typeface="Arial" panose="020B0604020202020204" pitchFamily="34" charset="0"/>
              </a:rPr>
              <a:t>Ongoing analysis of FRM4FLUO campaign data to further develop validation tools using combined</a:t>
            </a:r>
            <a:br>
              <a:rPr lang="en-US" noProof="0" dirty="0">
                <a:solidFill>
                  <a:schemeClr val="accent6">
                    <a:lumMod val="10000"/>
                  </a:schemeClr>
                </a:solidFill>
                <a:latin typeface="+mj-lt"/>
                <a:ea typeface="MS PGothic" pitchFamily="34" charset="-128"/>
                <a:cs typeface="Arial" panose="020B0604020202020204" pitchFamily="34" charset="0"/>
              </a:rPr>
            </a:br>
            <a:r>
              <a:rPr lang="en-US" noProof="0" dirty="0">
                <a:solidFill>
                  <a:schemeClr val="accent6">
                    <a:lumMod val="10000"/>
                  </a:schemeClr>
                </a:solidFill>
                <a:latin typeface="+mj-lt"/>
                <a:ea typeface="MS PGothic" pitchFamily="34" charset="-128"/>
                <a:cs typeface="Arial" panose="020B0604020202020204" pitchFamily="34" charset="0"/>
              </a:rPr>
              <a:t>PAM and FloX field measurements</a:t>
            </a:r>
          </a:p>
          <a:p>
            <a:pPr marL="896387" lvl="2" indent="-285750">
              <a:spcAft>
                <a:spcPts val="1200"/>
              </a:spcAft>
              <a:buFont typeface="Wingdings" panose="05000000000000000000" pitchFamily="2" charset="2"/>
              <a:buChar char="Ø"/>
            </a:pPr>
            <a:r>
              <a:rPr lang="en-US" dirty="0">
                <a:solidFill>
                  <a:schemeClr val="accent6">
                    <a:lumMod val="10000"/>
                  </a:schemeClr>
                </a:solidFill>
                <a:latin typeface="+mj-lt"/>
                <a:ea typeface="MS PGothic" pitchFamily="34" charset="-128"/>
                <a:cs typeface="Arial" panose="020B0604020202020204" pitchFamily="34" charset="0"/>
              </a:rPr>
              <a:t>L2_FQE_campaign</a:t>
            </a:r>
          </a:p>
          <a:p>
            <a:pPr marL="896387" lvl="2" indent="-285750">
              <a:spcAft>
                <a:spcPts val="1200"/>
              </a:spcAft>
              <a:buFont typeface="Wingdings" panose="05000000000000000000" pitchFamily="2" charset="2"/>
              <a:buChar char="Ø"/>
            </a:pPr>
            <a:r>
              <a:rPr lang="en-US" dirty="0">
                <a:solidFill>
                  <a:schemeClr val="accent6">
                    <a:lumMod val="10000"/>
                  </a:schemeClr>
                </a:solidFill>
                <a:ea typeface="MS PGothic" pitchFamily="34" charset="-128"/>
                <a:cs typeface="Arial" panose="020B0604020202020204" pitchFamily="34" charset="0"/>
              </a:rPr>
              <a:t>L2_RED_campaign</a:t>
            </a:r>
            <a:endParaRPr lang="en-US" noProof="0" dirty="0">
              <a:solidFill>
                <a:schemeClr val="accent6">
                  <a:lumMod val="10000"/>
                </a:schemeClr>
              </a:solidFill>
              <a:latin typeface="+mj-lt"/>
              <a:ea typeface="MS PGothic" pitchFamily="34" charset="-128"/>
              <a:cs typeface="Arial" panose="020B0604020202020204" pitchFamily="34" charset="0"/>
            </a:endParaRPr>
          </a:p>
          <a:p>
            <a:pPr marL="896387" lvl="2" indent="-285750">
              <a:spcAft>
                <a:spcPts val="1200"/>
              </a:spcAft>
              <a:buFont typeface="Wingdings" panose="05000000000000000000" pitchFamily="2" charset="2"/>
              <a:buChar char="Ø"/>
            </a:pPr>
            <a:r>
              <a:rPr lang="en-US" dirty="0">
                <a:solidFill>
                  <a:schemeClr val="accent6">
                    <a:lumMod val="10000"/>
                  </a:schemeClr>
                </a:solidFill>
                <a:ea typeface="MS PGothic" pitchFamily="34" charset="-128"/>
                <a:cs typeface="Arial" panose="020B0604020202020204" pitchFamily="34" charset="0"/>
              </a:rPr>
              <a:t>L2_ETR_campaign</a:t>
            </a:r>
          </a:p>
          <a:p>
            <a:pPr marL="896387" lvl="2" indent="-285750">
              <a:spcAft>
                <a:spcPts val="1200"/>
              </a:spcAft>
              <a:buFont typeface="Wingdings" panose="05000000000000000000" pitchFamily="2" charset="2"/>
              <a:buChar char="Ø"/>
            </a:pPr>
            <a:endParaRPr lang="en-US" noProof="0" dirty="0">
              <a:solidFill>
                <a:schemeClr val="accent6">
                  <a:lumMod val="10000"/>
                </a:schemeClr>
              </a:solidFill>
              <a:latin typeface="+mj-lt"/>
              <a:ea typeface="MS PGothic" pitchFamily="34" charset="-128"/>
              <a:cs typeface="Arial" panose="020B0604020202020204" pitchFamily="34" charset="0"/>
            </a:endParaRPr>
          </a:p>
        </p:txBody>
      </p:sp>
    </p:spTree>
    <p:extLst>
      <p:ext uri="{BB962C8B-B14F-4D97-AF65-F5344CB8AC3E}">
        <p14:creationId xmlns:p14="http://schemas.microsoft.com/office/powerpoint/2010/main" val="2959540957"/>
      </p:ext>
    </p:extLst>
  </p:cSld>
  <p:clrMapOvr>
    <a:masterClrMapping/>
  </p:clrMapOvr>
</p:sld>
</file>

<file path=ppt/theme/theme1.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B9979CE-F6D6-4CDA-8589-F8B43FE72354}" vid="{6B3D98F0-8F27-4BB1-98E2-0EFA105C517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52B14A63-63A1-4694-A9CB-C52F3967F032}">
  <ds:schemaRefs>
    <ds:schemaRef ds:uri="http://schemas.microsoft.com/sharepoint/events"/>
  </ds:schemaRefs>
</ds:datastoreItem>
</file>

<file path=customXml/itemProps3.xml><?xml version="1.0" encoding="utf-8"?>
<ds:datastoreItem xmlns:ds="http://schemas.openxmlformats.org/officeDocument/2006/customXml" ds:itemID="{32253E4B-BB15-4AC1-82DB-CDDE390D8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22279E-2C4C-4C93-8498-455A58D1433E}">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ddc99d1b-0883-4f2c-a8e6-6d8ebaa0e5d6"/>
    <ds:schemaRef ds:uri="http://www.w3.org/XML/1998/namespace"/>
    <ds:schemaRef ds:uri="http://purl.org/dc/dcmitype/"/>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ESA Presentation</Template>
  <TotalTime>0</TotalTime>
  <Words>1207</Words>
  <Application>Microsoft Office PowerPoint</Application>
  <PresentationFormat>Custom</PresentationFormat>
  <Paragraphs>207</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Aptos</vt:lpstr>
      <vt:lpstr>Arial</vt:lpstr>
      <vt:lpstr>Calibri</vt:lpstr>
      <vt:lpstr>Cambria Math</vt:lpstr>
      <vt:lpstr>Verdana</vt:lpstr>
      <vt:lpstr>Wingdings</vt:lpstr>
      <vt:lpstr>ESA_Presentation_CLEAR</vt:lpstr>
      <vt:lpstr>PowerPoint Presentation</vt:lpstr>
      <vt:lpstr>L2 Biophysical and Photosynthesis-related Products</vt:lpstr>
      <vt:lpstr>Validation categories and tools</vt:lpstr>
      <vt:lpstr>Satellite-intercomparison (Category C)</vt:lpstr>
      <vt:lpstr>Numerical inversion of RTMs (Category B)</vt:lpstr>
      <vt:lpstr>Validation with in-situ data I (Category A)</vt:lpstr>
      <vt:lpstr>Validation with in-situ data II (Category A)</vt:lpstr>
      <vt:lpstr>Validation with in-situ data III (Category A)</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Ulla</dc:creator>
  <cp:keywords/>
  <dc:description/>
  <cp:lastModifiedBy>Siegmann, Bastian</cp:lastModifiedBy>
  <cp:revision>23</cp:revision>
  <cp:lastPrinted>2008-08-26T16:26:23Z</cp:lastPrinted>
  <dcterms:created xsi:type="dcterms:W3CDTF">2026-02-06T10:02:23Z</dcterms:created>
  <dcterms:modified xsi:type="dcterms:W3CDTF">2026-03-03T10:25:56Z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2020-08-04T22:00:00Z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