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D13_8F71AC6D.xml" ContentType="application/vnd.ms-powerpoint.comments+xml"/>
  <Override PartName="/ppt/notesSlides/notesSlide8.xml" ContentType="application/vnd.openxmlformats-officedocument.presentationml.notesSlide+xml"/>
  <Override PartName="/ppt/comments/modernComment_D14_1FDB2B3D.xml" ContentType="application/vnd.ms-powerpoint.comments+xml"/>
  <Override PartName="/ppt/notesSlides/notesSlide9.xml" ContentType="application/vnd.openxmlformats-officedocument.presentationml.notesSlide+xml"/>
  <Override PartName="/ppt/comments/modernComment_D17_ACEEBA2D.xml" ContentType="application/vnd.ms-powerpoint.comment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5"/>
  </p:sldMasterIdLst>
  <p:notesMasterIdLst>
    <p:notesMasterId r:id="rId26"/>
  </p:notesMasterIdLst>
  <p:handoutMasterIdLst>
    <p:handoutMasterId r:id="rId27"/>
  </p:handoutMasterIdLst>
  <p:sldIdLst>
    <p:sldId id="256" r:id="rId6"/>
    <p:sldId id="3338" r:id="rId7"/>
    <p:sldId id="3343" r:id="rId8"/>
    <p:sldId id="3349" r:id="rId9"/>
    <p:sldId id="1234" r:id="rId10"/>
    <p:sldId id="1263" r:id="rId11"/>
    <p:sldId id="3352" r:id="rId12"/>
    <p:sldId id="1276" r:id="rId13"/>
    <p:sldId id="3337" r:id="rId14"/>
    <p:sldId id="3353" r:id="rId15"/>
    <p:sldId id="1268" r:id="rId16"/>
    <p:sldId id="1238" r:id="rId17"/>
    <p:sldId id="3346" r:id="rId18"/>
    <p:sldId id="3347" r:id="rId19"/>
    <p:sldId id="3348" r:id="rId20"/>
    <p:sldId id="3351" r:id="rId21"/>
    <p:sldId id="3344" r:id="rId22"/>
    <p:sldId id="1275" r:id="rId23"/>
    <p:sldId id="3305" r:id="rId24"/>
    <p:sldId id="3336" r:id="rId25"/>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0F1D33-887B-3342-AE43-9D56B498356A}" name="Aymeric Hale" initials="" userId="S::Aymeric.Hale@esa.int::b2c5c5c5-e9c7-40fd-ad7f-4cabd56af04b" providerId="AD"/>
  <p188:author id="{5B98F1E9-7159-B0BC-1DE9-A92CC62AA12E}" name="Marc Bouvet" initials="MB" userId="S::Marc.Bouvet@esa.int::d170fc90-168f-47c4-85c5-71e437e59899"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F1666A"/>
    <a:srgbClr val="8D3D08"/>
    <a:srgbClr val="8197A6"/>
    <a:srgbClr val="D9D9D9"/>
    <a:srgbClr val="053249"/>
    <a:srgbClr val="003249"/>
    <a:srgbClr val="335E6F"/>
    <a:srgbClr val="006196"/>
    <a:srgbClr val="6DCFF6"/>
    <a:srgbClr val="FFC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9F24F8-8715-814E-8F75-6EFC1D452A23}" v="59" dt="2026-03-03T07:42:15.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50" autoAdjust="0"/>
    <p:restoredTop sz="94031" autoAdjust="0"/>
  </p:normalViewPr>
  <p:slideViewPr>
    <p:cSldViewPr snapToGrid="0">
      <p:cViewPr varScale="1">
        <p:scale>
          <a:sx n="114" d="100"/>
          <a:sy n="114" d="100"/>
        </p:scale>
        <p:origin x="1104" y="472"/>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Bouvet" userId="d170fc90-168f-47c4-85c5-71e437e59899" providerId="ADAL" clId="{314C398D-0439-5559-9896-362617A12E66}"/>
    <pc:docChg chg="undo custSel addSld delSld modSld sldOrd modMainMaster">
      <pc:chgData name="Marc Bouvet" userId="d170fc90-168f-47c4-85c5-71e437e59899" providerId="ADAL" clId="{314C398D-0439-5559-9896-362617A12E66}" dt="2026-03-03T07:54:48.955" v="2229" actId="20577"/>
      <pc:docMkLst>
        <pc:docMk/>
      </pc:docMkLst>
      <pc:sldChg chg="addSp modSp mod modAnim">
        <pc:chgData name="Marc Bouvet" userId="d170fc90-168f-47c4-85c5-71e437e59899" providerId="ADAL" clId="{314C398D-0439-5559-9896-362617A12E66}" dt="2026-02-23T14:24:15.966" v="34" actId="1076"/>
        <pc:sldMkLst>
          <pc:docMk/>
          <pc:sldMk cId="0" sldId="256"/>
        </pc:sldMkLst>
        <pc:spChg chg="add mod">
          <ac:chgData name="Marc Bouvet" userId="d170fc90-168f-47c4-85c5-71e437e59899" providerId="ADAL" clId="{314C398D-0439-5559-9896-362617A12E66}" dt="2026-02-23T14:24:15.966" v="34" actId="1076"/>
          <ac:spMkLst>
            <pc:docMk/>
            <pc:sldMk cId="0" sldId="256"/>
            <ac:spMk id="3" creationId="{72DD1CD5-C375-A16D-4D49-90B148637470}"/>
          </ac:spMkLst>
        </pc:spChg>
        <pc:spChg chg="mod">
          <ac:chgData name="Marc Bouvet" userId="d170fc90-168f-47c4-85c5-71e437e59899" providerId="ADAL" clId="{314C398D-0439-5559-9896-362617A12E66}" dt="2026-02-23T14:23:56.588" v="30" actId="1076"/>
          <ac:spMkLst>
            <pc:docMk/>
            <pc:sldMk cId="0" sldId="256"/>
            <ac:spMk id="4" creationId="{00000000-0000-0000-0000-000000000000}"/>
          </ac:spMkLst>
        </pc:spChg>
      </pc:sldChg>
      <pc:sldChg chg="modSp add mod">
        <pc:chgData name="Marc Bouvet" userId="d170fc90-168f-47c4-85c5-71e437e59899" providerId="ADAL" clId="{314C398D-0439-5559-9896-362617A12E66}" dt="2026-03-03T07:47:38.061" v="2170" actId="20577"/>
        <pc:sldMkLst>
          <pc:docMk/>
          <pc:sldMk cId="1141989214" sldId="1234"/>
        </pc:sldMkLst>
        <pc:spChg chg="mod">
          <ac:chgData name="Marc Bouvet" userId="d170fc90-168f-47c4-85c5-71e437e59899" providerId="ADAL" clId="{314C398D-0439-5559-9896-362617A12E66}" dt="2026-03-03T07:47:38.061" v="2170" actId="20577"/>
          <ac:spMkLst>
            <pc:docMk/>
            <pc:sldMk cId="1141989214" sldId="1234"/>
            <ac:spMk id="7" creationId="{59A2714C-B78C-A845-958D-771E72F17616}"/>
          </ac:spMkLst>
        </pc:spChg>
      </pc:sldChg>
      <pc:sldChg chg="modSp add mod">
        <pc:chgData name="Marc Bouvet" userId="d170fc90-168f-47c4-85c5-71e437e59899" providerId="ADAL" clId="{314C398D-0439-5559-9896-362617A12E66}" dt="2026-03-02T15:25:00.427" v="1214" actId="1076"/>
        <pc:sldMkLst>
          <pc:docMk/>
          <pc:sldMk cId="260301906" sldId="1238"/>
        </pc:sldMkLst>
        <pc:spChg chg="mod">
          <ac:chgData name="Marc Bouvet" userId="d170fc90-168f-47c4-85c5-71e437e59899" providerId="ADAL" clId="{314C398D-0439-5559-9896-362617A12E66}" dt="2026-03-02T15:24:57.727" v="1213" actId="20577"/>
          <ac:spMkLst>
            <pc:docMk/>
            <pc:sldMk cId="260301906" sldId="1238"/>
            <ac:spMk id="4" creationId="{D10B1139-D4CE-A746-AF60-7C267E8A1424}"/>
          </ac:spMkLst>
        </pc:spChg>
        <pc:spChg chg="mod">
          <ac:chgData name="Marc Bouvet" userId="d170fc90-168f-47c4-85c5-71e437e59899" providerId="ADAL" clId="{314C398D-0439-5559-9896-362617A12E66}" dt="2026-03-02T15:23:05.705" v="1205" actId="20577"/>
          <ac:spMkLst>
            <pc:docMk/>
            <pc:sldMk cId="260301906" sldId="1238"/>
            <ac:spMk id="5" creationId="{D73F5682-85C3-7448-B1D7-59DA28046811}"/>
          </ac:spMkLst>
        </pc:spChg>
        <pc:picChg chg="mod">
          <ac:chgData name="Marc Bouvet" userId="d170fc90-168f-47c4-85c5-71e437e59899" providerId="ADAL" clId="{314C398D-0439-5559-9896-362617A12E66}" dt="2026-03-02T15:25:00.427" v="1214" actId="1076"/>
          <ac:picMkLst>
            <pc:docMk/>
            <pc:sldMk cId="260301906" sldId="1238"/>
            <ac:picMk id="3074" creationId="{24269674-5A96-C82F-DE3B-E33214632F74}"/>
          </ac:picMkLst>
        </pc:picChg>
      </pc:sldChg>
      <pc:sldChg chg="addSp delSp modSp add mod">
        <pc:chgData name="Marc Bouvet" userId="d170fc90-168f-47c4-85c5-71e437e59899" providerId="ADAL" clId="{314C398D-0439-5559-9896-362617A12E66}" dt="2026-02-24T09:22:48.860" v="1077" actId="14100"/>
        <pc:sldMkLst>
          <pc:docMk/>
          <pc:sldMk cId="233512923" sldId="1263"/>
        </pc:sldMkLst>
        <pc:spChg chg="mod">
          <ac:chgData name="Marc Bouvet" userId="d170fc90-168f-47c4-85c5-71e437e59899" providerId="ADAL" clId="{314C398D-0439-5559-9896-362617A12E66}" dt="2026-02-24T09:22:39.904" v="1075" actId="1076"/>
          <ac:spMkLst>
            <pc:docMk/>
            <pc:sldMk cId="233512923" sldId="1263"/>
            <ac:spMk id="3" creationId="{172C6105-7DC3-344A-A6C1-720AC48442B0}"/>
          </ac:spMkLst>
        </pc:spChg>
        <pc:spChg chg="mod">
          <ac:chgData name="Marc Bouvet" userId="d170fc90-168f-47c4-85c5-71e437e59899" providerId="ADAL" clId="{314C398D-0439-5559-9896-362617A12E66}" dt="2026-02-24T09:22:22.658" v="1073" actId="20577"/>
          <ac:spMkLst>
            <pc:docMk/>
            <pc:sldMk cId="233512923" sldId="1263"/>
            <ac:spMk id="7" creationId="{6F864846-C25E-E541-AE13-5C6E319A2971}"/>
          </ac:spMkLst>
        </pc:spChg>
        <pc:spChg chg="add mod">
          <ac:chgData name="Marc Bouvet" userId="d170fc90-168f-47c4-85c5-71e437e59899" providerId="ADAL" clId="{314C398D-0439-5559-9896-362617A12E66}" dt="2026-02-24T09:21:05.296" v="1064" actId="1076"/>
          <ac:spMkLst>
            <pc:docMk/>
            <pc:sldMk cId="233512923" sldId="1263"/>
            <ac:spMk id="11" creationId="{018259CE-2AFB-7DE2-F808-E1642D5BAC06}"/>
          </ac:spMkLst>
        </pc:spChg>
        <pc:spChg chg="add mod">
          <ac:chgData name="Marc Bouvet" userId="d170fc90-168f-47c4-85c5-71e437e59899" providerId="ADAL" clId="{314C398D-0439-5559-9896-362617A12E66}" dt="2026-02-24T09:20:52.469" v="1061" actId="14100"/>
          <ac:spMkLst>
            <pc:docMk/>
            <pc:sldMk cId="233512923" sldId="1263"/>
            <ac:spMk id="12" creationId="{E6647AF3-CCB9-9E6A-FC8E-407913C8C5B4}"/>
          </ac:spMkLst>
        </pc:spChg>
        <pc:spChg chg="add mod">
          <ac:chgData name="Marc Bouvet" userId="d170fc90-168f-47c4-85c5-71e437e59899" providerId="ADAL" clId="{314C398D-0439-5559-9896-362617A12E66}" dt="2026-02-24T09:21:20.402" v="1069" actId="14100"/>
          <ac:spMkLst>
            <pc:docMk/>
            <pc:sldMk cId="233512923" sldId="1263"/>
            <ac:spMk id="14" creationId="{B885FAA6-6CAA-05FC-D3A5-4667B57C1FD1}"/>
          </ac:spMkLst>
        </pc:spChg>
        <pc:spChg chg="add mod">
          <ac:chgData name="Marc Bouvet" userId="d170fc90-168f-47c4-85c5-71e437e59899" providerId="ADAL" clId="{314C398D-0439-5559-9896-362617A12E66}" dt="2026-02-24T09:21:20.402" v="1069" actId="14100"/>
          <ac:spMkLst>
            <pc:docMk/>
            <pc:sldMk cId="233512923" sldId="1263"/>
            <ac:spMk id="16" creationId="{37E86D37-0C9D-4C3F-2904-6A49C89DFB2E}"/>
          </ac:spMkLst>
        </pc:spChg>
        <pc:spChg chg="add mod">
          <ac:chgData name="Marc Bouvet" userId="d170fc90-168f-47c4-85c5-71e437e59899" providerId="ADAL" clId="{314C398D-0439-5559-9896-362617A12E66}" dt="2026-02-24T09:21:06.872" v="1065" actId="1076"/>
          <ac:spMkLst>
            <pc:docMk/>
            <pc:sldMk cId="233512923" sldId="1263"/>
            <ac:spMk id="17" creationId="{146DF503-C074-BF8E-B34A-DFA0A3ECCE51}"/>
          </ac:spMkLst>
        </pc:spChg>
        <pc:spChg chg="add mod">
          <ac:chgData name="Marc Bouvet" userId="d170fc90-168f-47c4-85c5-71e437e59899" providerId="ADAL" clId="{314C398D-0439-5559-9896-362617A12E66}" dt="2026-02-24T09:18:18.032" v="1042" actId="14100"/>
          <ac:spMkLst>
            <pc:docMk/>
            <pc:sldMk cId="233512923" sldId="1263"/>
            <ac:spMk id="18" creationId="{3BB37F8A-F3A4-93DA-4E6C-9F576E886244}"/>
          </ac:spMkLst>
        </pc:spChg>
        <pc:spChg chg="add mod">
          <ac:chgData name="Marc Bouvet" userId="d170fc90-168f-47c4-85c5-71e437e59899" providerId="ADAL" clId="{314C398D-0439-5559-9896-362617A12E66}" dt="2026-02-24T09:20:21.778" v="1055" actId="207"/>
          <ac:spMkLst>
            <pc:docMk/>
            <pc:sldMk cId="233512923" sldId="1263"/>
            <ac:spMk id="19" creationId="{871521A7-F020-4B08-5935-FE15D0E2E03A}"/>
          </ac:spMkLst>
        </pc:spChg>
        <pc:spChg chg="add mod">
          <ac:chgData name="Marc Bouvet" userId="d170fc90-168f-47c4-85c5-71e437e59899" providerId="ADAL" clId="{314C398D-0439-5559-9896-362617A12E66}" dt="2026-02-24T09:22:03.224" v="1070" actId="1076"/>
          <ac:spMkLst>
            <pc:docMk/>
            <pc:sldMk cId="233512923" sldId="1263"/>
            <ac:spMk id="21" creationId="{24BEE455-F038-4070-6560-6C5B20A5B7FF}"/>
          </ac:spMkLst>
        </pc:spChg>
        <pc:picChg chg="mod">
          <ac:chgData name="Marc Bouvet" userId="d170fc90-168f-47c4-85c5-71e437e59899" providerId="ADAL" clId="{314C398D-0439-5559-9896-362617A12E66}" dt="2026-02-24T09:16:39.289" v="1022" actId="1076"/>
          <ac:picMkLst>
            <pc:docMk/>
            <pc:sldMk cId="233512923" sldId="1263"/>
            <ac:picMk id="2050" creationId="{1C347EF8-8B24-C48B-D96A-36C3AE279084}"/>
          </ac:picMkLst>
        </pc:picChg>
        <pc:cxnChg chg="add mod">
          <ac:chgData name="Marc Bouvet" userId="d170fc90-168f-47c4-85c5-71e437e59899" providerId="ADAL" clId="{314C398D-0439-5559-9896-362617A12E66}" dt="2026-02-24T09:22:48.860" v="1077" actId="14100"/>
          <ac:cxnSpMkLst>
            <pc:docMk/>
            <pc:sldMk cId="233512923" sldId="1263"/>
            <ac:cxnSpMk id="23" creationId="{660B669B-9B4D-C839-EF01-4CCE574DA7FB}"/>
          </ac:cxnSpMkLst>
        </pc:cxnChg>
      </pc:sldChg>
      <pc:sldChg chg="addSp delSp modSp add mod delAnim modAnim">
        <pc:chgData name="Marc Bouvet" userId="d170fc90-168f-47c4-85c5-71e437e59899" providerId="ADAL" clId="{314C398D-0439-5559-9896-362617A12E66}" dt="2026-03-02T15:21:34.556" v="1199" actId="478"/>
        <pc:sldMkLst>
          <pc:docMk/>
          <pc:sldMk cId="2392028855" sldId="1268"/>
        </pc:sldMkLst>
        <pc:graphicFrameChg chg="mod modGraphic">
          <ac:chgData name="Marc Bouvet" userId="d170fc90-168f-47c4-85c5-71e437e59899" providerId="ADAL" clId="{314C398D-0439-5559-9896-362617A12E66}" dt="2026-03-02T15:18:38.770" v="1170" actId="207"/>
          <ac:graphicFrameMkLst>
            <pc:docMk/>
            <pc:sldMk cId="2392028855" sldId="1268"/>
            <ac:graphicFrameMk id="3" creationId="{FA3191ED-8D80-88E1-85CC-719B22B8CEC8}"/>
          </ac:graphicFrameMkLst>
        </pc:graphicFrameChg>
        <pc:picChg chg="add mod">
          <ac:chgData name="Marc Bouvet" userId="d170fc90-168f-47c4-85c5-71e437e59899" providerId="ADAL" clId="{314C398D-0439-5559-9896-362617A12E66}" dt="2026-03-02T15:21:21.812" v="1194"/>
          <ac:picMkLst>
            <pc:docMk/>
            <pc:sldMk cId="2392028855" sldId="1268"/>
            <ac:picMk id="31" creationId="{712E99AB-0F00-419E-3A56-7AE61FD576D0}"/>
          </ac:picMkLst>
        </pc:picChg>
        <pc:cxnChg chg="add del mod">
          <ac:chgData name="Marc Bouvet" userId="d170fc90-168f-47c4-85c5-71e437e59899" providerId="ADAL" clId="{314C398D-0439-5559-9896-362617A12E66}" dt="2026-03-02T15:21:30.288" v="1195" actId="478"/>
          <ac:cxnSpMkLst>
            <pc:docMk/>
            <pc:sldMk cId="2392028855" sldId="1268"/>
            <ac:cxnSpMk id="6" creationId="{17FF2218-A8E0-49BC-B55C-31C0E12C637E}"/>
          </ac:cxnSpMkLst>
        </pc:cxnChg>
        <pc:cxnChg chg="add del mod">
          <ac:chgData name="Marc Bouvet" userId="d170fc90-168f-47c4-85c5-71e437e59899" providerId="ADAL" clId="{314C398D-0439-5559-9896-362617A12E66}" dt="2026-03-02T15:21:31.553" v="1196" actId="478"/>
          <ac:cxnSpMkLst>
            <pc:docMk/>
            <pc:sldMk cId="2392028855" sldId="1268"/>
            <ac:cxnSpMk id="9" creationId="{BC1CB104-64AD-1929-F08A-CE94E5F5579E}"/>
          </ac:cxnSpMkLst>
        </pc:cxnChg>
        <pc:cxnChg chg="add del mod">
          <ac:chgData name="Marc Bouvet" userId="d170fc90-168f-47c4-85c5-71e437e59899" providerId="ADAL" clId="{314C398D-0439-5559-9896-362617A12E66}" dt="2026-03-02T15:21:32.716" v="1197" actId="478"/>
          <ac:cxnSpMkLst>
            <pc:docMk/>
            <pc:sldMk cId="2392028855" sldId="1268"/>
            <ac:cxnSpMk id="15" creationId="{C61B8BE1-228A-5E0B-090F-1516C6AFB568}"/>
          </ac:cxnSpMkLst>
        </pc:cxnChg>
        <pc:cxnChg chg="add del mod">
          <ac:chgData name="Marc Bouvet" userId="d170fc90-168f-47c4-85c5-71e437e59899" providerId="ADAL" clId="{314C398D-0439-5559-9896-362617A12E66}" dt="2026-03-02T15:21:33.436" v="1198" actId="478"/>
          <ac:cxnSpMkLst>
            <pc:docMk/>
            <pc:sldMk cId="2392028855" sldId="1268"/>
            <ac:cxnSpMk id="19" creationId="{FE3D80B2-D66D-3CA5-79D4-0F03AC19B6C3}"/>
          </ac:cxnSpMkLst>
        </pc:cxnChg>
        <pc:cxnChg chg="add del mod">
          <ac:chgData name="Marc Bouvet" userId="d170fc90-168f-47c4-85c5-71e437e59899" providerId="ADAL" clId="{314C398D-0439-5559-9896-362617A12E66}" dt="2026-03-02T15:21:34.556" v="1199" actId="478"/>
          <ac:cxnSpMkLst>
            <pc:docMk/>
            <pc:sldMk cId="2392028855" sldId="1268"/>
            <ac:cxnSpMk id="28" creationId="{28C2D562-3AFD-23EC-AE4C-261D8197D381}"/>
          </ac:cxnSpMkLst>
        </pc:cxnChg>
      </pc:sldChg>
      <pc:sldChg chg="add">
        <pc:chgData name="Marc Bouvet" userId="d170fc90-168f-47c4-85c5-71e437e59899" providerId="ADAL" clId="{314C398D-0439-5559-9896-362617A12E66}" dt="2026-02-23T14:19:26.239" v="0"/>
        <pc:sldMkLst>
          <pc:docMk/>
          <pc:sldMk cId="2478807435" sldId="1275"/>
        </pc:sldMkLst>
      </pc:sldChg>
      <pc:sldChg chg="modSp add mod ord">
        <pc:chgData name="Marc Bouvet" userId="d170fc90-168f-47c4-85c5-71e437e59899" providerId="ADAL" clId="{314C398D-0439-5559-9896-362617A12E66}" dt="2026-03-03T07:49:19.299" v="2173" actId="20577"/>
        <pc:sldMkLst>
          <pc:docMk/>
          <pc:sldMk cId="3608282498" sldId="1276"/>
        </pc:sldMkLst>
        <pc:spChg chg="mod">
          <ac:chgData name="Marc Bouvet" userId="d170fc90-168f-47c4-85c5-71e437e59899" providerId="ADAL" clId="{314C398D-0439-5559-9896-362617A12E66}" dt="2026-03-03T07:49:19.299" v="2173" actId="20577"/>
          <ac:spMkLst>
            <pc:docMk/>
            <pc:sldMk cId="3608282498" sldId="1276"/>
            <ac:spMk id="2" creationId="{7F4ACCD4-3BBF-7241-AA32-0A3F4B0613DA}"/>
          </ac:spMkLst>
        </pc:spChg>
        <pc:spChg chg="mod">
          <ac:chgData name="Marc Bouvet" userId="d170fc90-168f-47c4-85c5-71e437e59899" providerId="ADAL" clId="{314C398D-0439-5559-9896-362617A12E66}" dt="2026-02-24T10:02:48.172" v="1108" actId="20577"/>
          <ac:spMkLst>
            <pc:docMk/>
            <pc:sldMk cId="3608282498" sldId="1276"/>
            <ac:spMk id="3" creationId="{778BE1AA-674B-994A-B29F-D06C2AD58590}"/>
          </ac:spMkLst>
        </pc:spChg>
        <pc:picChg chg="mod">
          <ac:chgData name="Marc Bouvet" userId="d170fc90-168f-47c4-85c5-71e437e59899" providerId="ADAL" clId="{314C398D-0439-5559-9896-362617A12E66}" dt="2026-02-24T10:02:28.205" v="1081" actId="1076"/>
          <ac:picMkLst>
            <pc:docMk/>
            <pc:sldMk cId="3608282498" sldId="1276"/>
            <ac:picMk id="12" creationId="{EFAEBBFB-C093-7945-AE59-F49D744DF269}"/>
          </ac:picMkLst>
        </pc:picChg>
      </pc:sldChg>
      <pc:sldChg chg="add">
        <pc:chgData name="Marc Bouvet" userId="d170fc90-168f-47c4-85c5-71e437e59899" providerId="ADAL" clId="{314C398D-0439-5559-9896-362617A12E66}" dt="2026-02-23T14:19:26.239" v="0"/>
        <pc:sldMkLst>
          <pc:docMk/>
          <pc:sldMk cId="1640306551" sldId="3305"/>
        </pc:sldMkLst>
      </pc:sldChg>
      <pc:sldChg chg="add">
        <pc:chgData name="Marc Bouvet" userId="d170fc90-168f-47c4-85c5-71e437e59899" providerId="ADAL" clId="{314C398D-0439-5559-9896-362617A12E66}" dt="2026-02-23T14:19:26.239" v="0"/>
        <pc:sldMkLst>
          <pc:docMk/>
          <pc:sldMk cId="3720834710" sldId="3336"/>
        </pc:sldMkLst>
      </pc:sldChg>
      <pc:sldChg chg="add ord">
        <pc:chgData name="Marc Bouvet" userId="d170fc90-168f-47c4-85c5-71e437e59899" providerId="ADAL" clId="{314C398D-0439-5559-9896-362617A12E66}" dt="2026-02-24T09:08:46.908" v="968" actId="20578"/>
        <pc:sldMkLst>
          <pc:docMk/>
          <pc:sldMk cId="2410880087" sldId="3337"/>
        </pc:sldMkLst>
      </pc:sldChg>
      <pc:sldChg chg="delSp modSp add mod">
        <pc:chgData name="Marc Bouvet" userId="d170fc90-168f-47c4-85c5-71e437e59899" providerId="ADAL" clId="{314C398D-0439-5559-9896-362617A12E66}" dt="2026-02-23T14:21:03.027" v="7" actId="478"/>
        <pc:sldMkLst>
          <pc:docMk/>
          <pc:sldMk cId="3340144601" sldId="3338"/>
        </pc:sldMkLst>
        <pc:spChg chg="mod">
          <ac:chgData name="Marc Bouvet" userId="d170fc90-168f-47c4-85c5-71e437e59899" providerId="ADAL" clId="{314C398D-0439-5559-9896-362617A12E66}" dt="2026-02-23T14:20:55.049" v="6" actId="1076"/>
          <ac:spMkLst>
            <pc:docMk/>
            <pc:sldMk cId="3340144601" sldId="3338"/>
            <ac:spMk id="14" creationId="{5950A080-E645-7EBD-1B5B-2C3F0D6FA3F7}"/>
          </ac:spMkLst>
        </pc:spChg>
        <pc:picChg chg="mod">
          <ac:chgData name="Marc Bouvet" userId="d170fc90-168f-47c4-85c5-71e437e59899" providerId="ADAL" clId="{314C398D-0439-5559-9896-362617A12E66}" dt="2026-02-23T14:20:20.843" v="5" actId="14100"/>
          <ac:picMkLst>
            <pc:docMk/>
            <pc:sldMk cId="3340144601" sldId="3338"/>
            <ac:picMk id="5" creationId="{A2E45E47-03A4-79DD-CE8C-F964930CFB65}"/>
          </ac:picMkLst>
        </pc:picChg>
      </pc:sldChg>
      <pc:sldChg chg="addSp modSp add mod">
        <pc:chgData name="Marc Bouvet" userId="d170fc90-168f-47c4-85c5-71e437e59899" providerId="ADAL" clId="{314C398D-0439-5559-9896-362617A12E66}" dt="2026-02-24T08:35:16.016" v="142" actId="1076"/>
        <pc:sldMkLst>
          <pc:docMk/>
          <pc:sldMk cId="2052452556" sldId="3343"/>
        </pc:sldMkLst>
        <pc:spChg chg="add mod">
          <ac:chgData name="Marc Bouvet" userId="d170fc90-168f-47c4-85c5-71e437e59899" providerId="ADAL" clId="{314C398D-0439-5559-9896-362617A12E66}" dt="2026-02-24T08:35:13.330" v="141" actId="1076"/>
          <ac:spMkLst>
            <pc:docMk/>
            <pc:sldMk cId="2052452556" sldId="3343"/>
            <ac:spMk id="3" creationId="{E47A4102-8D35-AACA-997E-CEDDBB1C5493}"/>
          </ac:spMkLst>
        </pc:spChg>
        <pc:spChg chg="add mod">
          <ac:chgData name="Marc Bouvet" userId="d170fc90-168f-47c4-85c5-71e437e59899" providerId="ADAL" clId="{314C398D-0439-5559-9896-362617A12E66}" dt="2026-02-24T08:35:16.016" v="142" actId="1076"/>
          <ac:spMkLst>
            <pc:docMk/>
            <pc:sldMk cId="2052452556" sldId="3343"/>
            <ac:spMk id="9" creationId="{83180A0F-72C9-E7D2-0EA9-63AFE4726340}"/>
          </ac:spMkLst>
        </pc:spChg>
      </pc:sldChg>
      <pc:sldChg chg="modSp add mod">
        <pc:chgData name="Marc Bouvet" userId="d170fc90-168f-47c4-85c5-71e437e59899" providerId="ADAL" clId="{314C398D-0439-5559-9896-362617A12E66}" dt="2026-03-03T07:54:48.955" v="2229" actId="20577"/>
        <pc:sldMkLst>
          <pc:docMk/>
          <pc:sldMk cId="49602720" sldId="3344"/>
        </pc:sldMkLst>
        <pc:spChg chg="mod">
          <ac:chgData name="Marc Bouvet" userId="d170fc90-168f-47c4-85c5-71e437e59899" providerId="ADAL" clId="{314C398D-0439-5559-9896-362617A12E66}" dt="2026-03-03T07:54:48.955" v="2229" actId="20577"/>
          <ac:spMkLst>
            <pc:docMk/>
            <pc:sldMk cId="49602720" sldId="3344"/>
            <ac:spMk id="3" creationId="{FF1BFC40-82C5-E647-B23F-83368973DAF0}"/>
          </ac:spMkLst>
        </pc:spChg>
      </pc:sldChg>
      <pc:sldChg chg="modSp add mod">
        <pc:chgData name="Marc Bouvet" userId="d170fc90-168f-47c4-85c5-71e437e59899" providerId="ADAL" clId="{314C398D-0439-5559-9896-362617A12E66}" dt="2026-03-03T07:51:21.778" v="2183" actId="20577"/>
        <pc:sldMkLst>
          <pc:docMk/>
          <pc:sldMk cId="3985735246" sldId="3346"/>
        </pc:sldMkLst>
        <pc:spChg chg="mod">
          <ac:chgData name="Marc Bouvet" userId="d170fc90-168f-47c4-85c5-71e437e59899" providerId="ADAL" clId="{314C398D-0439-5559-9896-362617A12E66}" dt="2026-03-03T07:51:21.778" v="2183" actId="20577"/>
          <ac:spMkLst>
            <pc:docMk/>
            <pc:sldMk cId="3985735246" sldId="3346"/>
            <ac:spMk id="11" creationId="{4B44FE8B-A7AB-1324-C039-808ECDB7CB52}"/>
          </ac:spMkLst>
        </pc:spChg>
        <pc:picChg chg="mod">
          <ac:chgData name="Marc Bouvet" userId="d170fc90-168f-47c4-85c5-71e437e59899" providerId="ADAL" clId="{314C398D-0439-5559-9896-362617A12E66}" dt="2026-02-23T14:38:55.808" v="105" actId="1076"/>
          <ac:picMkLst>
            <pc:docMk/>
            <pc:sldMk cId="3985735246" sldId="3346"/>
            <ac:picMk id="18" creationId="{BF454D4C-7A0D-A738-79DA-18DA418568EC}"/>
          </ac:picMkLst>
        </pc:picChg>
      </pc:sldChg>
      <pc:sldChg chg="add">
        <pc:chgData name="Marc Bouvet" userId="d170fc90-168f-47c4-85c5-71e437e59899" providerId="ADAL" clId="{314C398D-0439-5559-9896-362617A12E66}" dt="2026-02-23T14:19:26.239" v="0"/>
        <pc:sldMkLst>
          <pc:docMk/>
          <pc:sldMk cId="2406591597" sldId="3347"/>
        </pc:sldMkLst>
      </pc:sldChg>
      <pc:sldChg chg="addSp modSp add mod">
        <pc:chgData name="Marc Bouvet" userId="d170fc90-168f-47c4-85c5-71e437e59899" providerId="ADAL" clId="{314C398D-0439-5559-9896-362617A12E66}" dt="2026-03-02T15:30:21.739" v="1376" actId="1076"/>
        <pc:sldMkLst>
          <pc:docMk/>
          <pc:sldMk cId="534457149" sldId="3348"/>
        </pc:sldMkLst>
        <pc:spChg chg="mod">
          <ac:chgData name="Marc Bouvet" userId="d170fc90-168f-47c4-85c5-71e437e59899" providerId="ADAL" clId="{314C398D-0439-5559-9896-362617A12E66}" dt="2026-02-23T14:39:10.132" v="107" actId="1076"/>
          <ac:spMkLst>
            <pc:docMk/>
            <pc:sldMk cId="534457149" sldId="3348"/>
            <ac:spMk id="3" creationId="{DCD2ACEE-C743-58B0-B2DC-896F78D0E8B6}"/>
          </ac:spMkLst>
        </pc:spChg>
        <pc:spChg chg="add mod">
          <ac:chgData name="Marc Bouvet" userId="d170fc90-168f-47c4-85c5-71e437e59899" providerId="ADAL" clId="{314C398D-0439-5559-9896-362617A12E66}" dt="2026-03-02T15:30:21.739" v="1376" actId="1076"/>
          <ac:spMkLst>
            <pc:docMk/>
            <pc:sldMk cId="534457149" sldId="3348"/>
            <ac:spMk id="4" creationId="{77994AFA-374A-88CF-53C1-971E49CE6A57}"/>
          </ac:spMkLst>
        </pc:spChg>
      </pc:sldChg>
      <pc:sldChg chg="modSp add mod">
        <pc:chgData name="Marc Bouvet" userId="d170fc90-168f-47c4-85c5-71e437e59899" providerId="ADAL" clId="{314C398D-0439-5559-9896-362617A12E66}" dt="2026-02-24T09:10:01.909" v="975" actId="1076"/>
        <pc:sldMkLst>
          <pc:docMk/>
          <pc:sldMk cId="2056214461" sldId="3349"/>
        </pc:sldMkLst>
        <pc:spChg chg="mod">
          <ac:chgData name="Marc Bouvet" userId="d170fc90-168f-47c4-85c5-71e437e59899" providerId="ADAL" clId="{314C398D-0439-5559-9896-362617A12E66}" dt="2026-02-23T14:21:37.036" v="9" actId="1076"/>
          <ac:spMkLst>
            <pc:docMk/>
            <pc:sldMk cId="2056214461" sldId="3349"/>
            <ac:spMk id="7" creationId="{360E885C-921C-9128-BF31-A4DE14F1EF83}"/>
          </ac:spMkLst>
        </pc:spChg>
        <pc:spChg chg="mod">
          <ac:chgData name="Marc Bouvet" userId="d170fc90-168f-47c4-85c5-71e437e59899" providerId="ADAL" clId="{314C398D-0439-5559-9896-362617A12E66}" dt="2026-02-24T08:33:08.561" v="125" actId="122"/>
          <ac:spMkLst>
            <pc:docMk/>
            <pc:sldMk cId="2056214461" sldId="3349"/>
            <ac:spMk id="8" creationId="{99657774-7C9D-0472-2CF8-6F222E1D177E}"/>
          </ac:spMkLst>
        </pc:spChg>
        <pc:spChg chg="mod">
          <ac:chgData name="Marc Bouvet" userId="d170fc90-168f-47c4-85c5-71e437e59899" providerId="ADAL" clId="{314C398D-0439-5559-9896-362617A12E66}" dt="2026-02-24T09:09:26.752" v="969" actId="113"/>
          <ac:spMkLst>
            <pc:docMk/>
            <pc:sldMk cId="2056214461" sldId="3349"/>
            <ac:spMk id="10" creationId="{C2D4C669-8526-7814-6AE4-68995F6A5EF8}"/>
          </ac:spMkLst>
        </pc:spChg>
        <pc:spChg chg="mod">
          <ac:chgData name="Marc Bouvet" userId="d170fc90-168f-47c4-85c5-71e437e59899" providerId="ADAL" clId="{314C398D-0439-5559-9896-362617A12E66}" dt="2026-02-24T09:09:28.951" v="970" actId="113"/>
          <ac:spMkLst>
            <pc:docMk/>
            <pc:sldMk cId="2056214461" sldId="3349"/>
            <ac:spMk id="12" creationId="{995D83AF-DF4F-A36D-0271-DA2FE5A7985F}"/>
          </ac:spMkLst>
        </pc:spChg>
        <pc:spChg chg="mod">
          <ac:chgData name="Marc Bouvet" userId="d170fc90-168f-47c4-85c5-71e437e59899" providerId="ADAL" clId="{314C398D-0439-5559-9896-362617A12E66}" dt="2026-02-24T09:09:31.337" v="971" actId="113"/>
          <ac:spMkLst>
            <pc:docMk/>
            <pc:sldMk cId="2056214461" sldId="3349"/>
            <ac:spMk id="17" creationId="{8582FEB3-1A14-185B-FEF4-FC98FA50E896}"/>
          </ac:spMkLst>
        </pc:spChg>
        <pc:spChg chg="mod">
          <ac:chgData name="Marc Bouvet" userId="d170fc90-168f-47c4-85c5-71e437e59899" providerId="ADAL" clId="{314C398D-0439-5559-9896-362617A12E66}" dt="2026-02-23T14:21:44.560" v="11" actId="14100"/>
          <ac:spMkLst>
            <pc:docMk/>
            <pc:sldMk cId="2056214461" sldId="3349"/>
            <ac:spMk id="24" creationId="{22E410A7-6068-5322-E153-BD1B68CF2B17}"/>
          </ac:spMkLst>
        </pc:spChg>
        <pc:grpChg chg="mod">
          <ac:chgData name="Marc Bouvet" userId="d170fc90-168f-47c4-85c5-71e437e59899" providerId="ADAL" clId="{314C398D-0439-5559-9896-362617A12E66}" dt="2026-02-24T09:09:43.764" v="974" actId="1076"/>
          <ac:grpSpMkLst>
            <pc:docMk/>
            <pc:sldMk cId="2056214461" sldId="3349"/>
            <ac:grpSpMk id="25" creationId="{D9FB2511-C475-F5CF-3DAD-C150065F084B}"/>
          </ac:grpSpMkLst>
        </pc:grpChg>
        <pc:picChg chg="mod">
          <ac:chgData name="Marc Bouvet" userId="d170fc90-168f-47c4-85c5-71e437e59899" providerId="ADAL" clId="{314C398D-0439-5559-9896-362617A12E66}" dt="2026-02-24T09:10:01.909" v="975" actId="1076"/>
          <ac:picMkLst>
            <pc:docMk/>
            <pc:sldMk cId="2056214461" sldId="3349"/>
            <ac:picMk id="5" creationId="{A0D099AF-D1D1-96A4-4651-227B9B60FB84}"/>
          </ac:picMkLst>
        </pc:picChg>
      </pc:sldChg>
      <pc:sldChg chg="addSp modSp add mod">
        <pc:chgData name="Marc Bouvet" userId="d170fc90-168f-47c4-85c5-71e437e59899" providerId="ADAL" clId="{314C398D-0439-5559-9896-362617A12E66}" dt="2026-03-03T07:53:52.877" v="2227" actId="20577"/>
        <pc:sldMkLst>
          <pc:docMk/>
          <pc:sldMk cId="2901326381" sldId="3351"/>
        </pc:sldMkLst>
        <pc:spChg chg="add mod">
          <ac:chgData name="Marc Bouvet" userId="d170fc90-168f-47c4-85c5-71e437e59899" providerId="ADAL" clId="{314C398D-0439-5559-9896-362617A12E66}" dt="2026-03-02T15:30:26.925" v="1377" actId="20577"/>
          <ac:spMkLst>
            <pc:docMk/>
            <pc:sldMk cId="2901326381" sldId="3351"/>
            <ac:spMk id="2" creationId="{AB9E4EEF-9180-C7C2-61A1-09776BFAD143}"/>
          </ac:spMkLst>
        </pc:spChg>
        <pc:spChg chg="mod">
          <ac:chgData name="Marc Bouvet" userId="d170fc90-168f-47c4-85c5-71e437e59899" providerId="ADAL" clId="{314C398D-0439-5559-9896-362617A12E66}" dt="2026-03-03T07:53:52.877" v="2227" actId="20577"/>
          <ac:spMkLst>
            <pc:docMk/>
            <pc:sldMk cId="2901326381" sldId="3351"/>
            <ac:spMk id="11" creationId="{4B44FE8B-A7AB-1324-C039-808ECDB7CB52}"/>
          </ac:spMkLst>
        </pc:spChg>
        <pc:spChg chg="mod">
          <ac:chgData name="Marc Bouvet" userId="d170fc90-168f-47c4-85c5-71e437e59899" providerId="ADAL" clId="{314C398D-0439-5559-9896-362617A12E66}" dt="2026-02-23T14:39:21.772" v="108" actId="1076"/>
          <ac:spMkLst>
            <pc:docMk/>
            <pc:sldMk cId="2901326381" sldId="3351"/>
            <ac:spMk id="12" creationId="{8D9A7090-D330-4E7E-06D1-BE0F60BFDE47}"/>
          </ac:spMkLst>
        </pc:spChg>
        <pc:grpChg chg="mod">
          <ac:chgData name="Marc Bouvet" userId="d170fc90-168f-47c4-85c5-71e437e59899" providerId="ADAL" clId="{314C398D-0439-5559-9896-362617A12E66}" dt="2026-02-23T14:39:24.476" v="109" actId="1076"/>
          <ac:grpSpMkLst>
            <pc:docMk/>
            <pc:sldMk cId="2901326381" sldId="3351"/>
            <ac:grpSpMk id="26" creationId="{5E6C4F17-821D-B21F-D683-0131A8BFF7EC}"/>
          </ac:grpSpMkLst>
        </pc:grpChg>
      </pc:sldChg>
      <pc:sldChg chg="addSp delSp modSp add mod">
        <pc:chgData name="Marc Bouvet" userId="d170fc90-168f-47c4-85c5-71e437e59899" providerId="ADAL" clId="{314C398D-0439-5559-9896-362617A12E66}" dt="2026-02-24T10:02:03.844" v="1078" actId="115"/>
        <pc:sldMkLst>
          <pc:docMk/>
          <pc:sldMk cId="2439579299" sldId="3352"/>
        </pc:sldMkLst>
        <pc:spChg chg="mod">
          <ac:chgData name="Marc Bouvet" userId="d170fc90-168f-47c4-85c5-71e437e59899" providerId="ADAL" clId="{314C398D-0439-5559-9896-362617A12E66}" dt="2026-02-24T08:49:30.111" v="252" actId="20577"/>
          <ac:spMkLst>
            <pc:docMk/>
            <pc:sldMk cId="2439579299" sldId="3352"/>
            <ac:spMk id="2" creationId="{3DC9E941-14B7-5C81-6898-E1939A195588}"/>
          </ac:spMkLst>
        </pc:spChg>
        <pc:spChg chg="add mod">
          <ac:chgData name="Marc Bouvet" userId="d170fc90-168f-47c4-85c5-71e437e59899" providerId="ADAL" clId="{314C398D-0439-5559-9896-362617A12E66}" dt="2026-02-24T10:02:03.844" v="1078" actId="115"/>
          <ac:spMkLst>
            <pc:docMk/>
            <pc:sldMk cId="2439579299" sldId="3352"/>
            <ac:spMk id="4" creationId="{E3D042B4-CED7-C82E-FDB1-7FBE586CE8B1}"/>
          </ac:spMkLst>
        </pc:spChg>
        <pc:picChg chg="mod">
          <ac:chgData name="Marc Bouvet" userId="d170fc90-168f-47c4-85c5-71e437e59899" providerId="ADAL" clId="{314C398D-0439-5559-9896-362617A12E66}" dt="2026-02-24T08:49:51.694" v="257" actId="1076"/>
          <ac:picMkLst>
            <pc:docMk/>
            <pc:sldMk cId="2439579299" sldId="3352"/>
            <ac:picMk id="9" creationId="{50FD181F-88C3-9FF4-635F-E67EFA950448}"/>
          </ac:picMkLst>
        </pc:picChg>
      </pc:sldChg>
      <pc:sldChg chg="modSp add mod">
        <pc:chgData name="Marc Bouvet" userId="d170fc90-168f-47c4-85c5-71e437e59899" providerId="ADAL" clId="{314C398D-0439-5559-9896-362617A12E66}" dt="2026-03-03T07:44:34.846" v="2151" actId="20577"/>
        <pc:sldMkLst>
          <pc:docMk/>
          <pc:sldMk cId="2334665071" sldId="3353"/>
        </pc:sldMkLst>
        <pc:spChg chg="mod">
          <ac:chgData name="Marc Bouvet" userId="d170fc90-168f-47c4-85c5-71e437e59899" providerId="ADAL" clId="{314C398D-0439-5559-9896-362617A12E66}" dt="2026-03-03T07:39:14.740" v="1953" actId="20577"/>
          <ac:spMkLst>
            <pc:docMk/>
            <pc:sldMk cId="2334665071" sldId="3353"/>
            <ac:spMk id="2" creationId="{0BCFC61A-3F45-7E79-152A-5B77DDB6A09E}"/>
          </ac:spMkLst>
        </pc:spChg>
        <pc:spChg chg="mod">
          <ac:chgData name="Marc Bouvet" userId="d170fc90-168f-47c4-85c5-71e437e59899" providerId="ADAL" clId="{314C398D-0439-5559-9896-362617A12E66}" dt="2026-03-03T07:44:34.846" v="2151" actId="20577"/>
          <ac:spMkLst>
            <pc:docMk/>
            <pc:sldMk cId="2334665071" sldId="3353"/>
            <ac:spMk id="3" creationId="{5BF2CF19-D286-F480-CB32-A8856CBD629C}"/>
          </ac:spMkLst>
        </pc:spChg>
      </pc:sldChg>
      <pc:sldMasterChg chg="modSldLayout">
        <pc:chgData name="Marc Bouvet" userId="d170fc90-168f-47c4-85c5-71e437e59899" providerId="ADAL" clId="{314C398D-0439-5559-9896-362617A12E66}" dt="2026-02-23T14:19:58.553" v="3" actId="478"/>
        <pc:sldMasterMkLst>
          <pc:docMk/>
          <pc:sldMasterMk cId="3659391583" sldId="2147483957"/>
        </pc:sldMasterMkLst>
        <pc:sldLayoutChg chg="delSp modSp mod">
          <pc:chgData name="Marc Bouvet" userId="d170fc90-168f-47c4-85c5-71e437e59899" providerId="ADAL" clId="{314C398D-0439-5559-9896-362617A12E66}" dt="2026-02-23T14:19:58.553" v="3" actId="478"/>
          <pc:sldLayoutMkLst>
            <pc:docMk/>
            <pc:sldMasterMk cId="3659391583" sldId="2147483957"/>
            <pc:sldLayoutMk cId="541699673" sldId="2147483977"/>
          </pc:sldLayoutMkLst>
        </pc:sldLayoutChg>
      </pc:sldMasterChg>
    </pc:docChg>
  </pc:docChgLst>
</pc:chgInfo>
</file>

<file path=ppt/comments/modernComment_D13_8F71AC6D.xml><?xml version="1.0" encoding="utf-8"?>
<p188:cmLst xmlns:a="http://schemas.openxmlformats.org/drawingml/2006/main" xmlns:r="http://schemas.openxmlformats.org/officeDocument/2006/relationships" xmlns:p188="http://schemas.microsoft.com/office/powerpoint/2018/8/main">
  <p188:cm id="{353CCB63-1C3F-954C-AD93-215FC4E92B33}" authorId="{5B98F1E9-7159-B0BC-1DE9-A92CC62AA12E}" status="resolved" created="2025-06-23T07:37:06.323">
    <ac:deMkLst xmlns:ac="http://schemas.microsoft.com/office/drawing/2013/main/command">
      <pc:docMk xmlns:pc="http://schemas.microsoft.com/office/powerpoint/2013/main/command"/>
      <pc:sldMk xmlns:pc="http://schemas.microsoft.com/office/powerpoint/2013/main/command" cId="2406591597" sldId="3347"/>
      <ac:picMk id="8" creationId="{8F204DB7-D30E-8119-98F0-57E4D6FC0D96}"/>
    </ac:deMkLst>
    <p188:replyLst>
      <p188:reply id="{E646C5A5-CE50-4F4A-B94C-073A01D7A29C}" authorId="{810F1D33-887B-3342-AE43-9D56B498356A}" created="2025-06-23T13:31:14.834">
        <p188:txBody>
          <a:bodyPr/>
          <a:lstStyle/>
          <a:p>
            <a:r>
              <a:rPr lang="en-NL"/>
              <a:t>Verification of the consistency of ARG radiometric gains wrt to BOL/EOL transmission coefficient used in the FIPS</a:t>
            </a:r>
          </a:p>
        </p188:txBody>
      </p188:reply>
    </p188:replyLst>
    <p188:txBody>
      <a:bodyPr/>
      <a:lstStyle/>
      <a:p>
        <a:r>
          <a:rPr lang="en-NL"/>
          <a:t>what is the BOL / EOL transmission here?</a:t>
        </a:r>
      </a:p>
    </p188:txBody>
  </p188:cm>
</p188:cmLst>
</file>

<file path=ppt/comments/modernComment_D14_1FDB2B3D.xml><?xml version="1.0" encoding="utf-8"?>
<p188:cmLst xmlns:a="http://schemas.openxmlformats.org/drawingml/2006/main" xmlns:r="http://schemas.openxmlformats.org/officeDocument/2006/relationships" xmlns:p188="http://schemas.microsoft.com/office/powerpoint/2018/8/main">
  <p188:cm id="{C8B53D83-2ADE-C742-8F7C-D8361A324CE3}" authorId="{5B98F1E9-7159-B0BC-1DE9-A92CC62AA12E}" status="resolved" created="2025-06-23T08:05:54.537">
    <ac:deMkLst xmlns:ac="http://schemas.microsoft.com/office/drawing/2013/main/command">
      <pc:docMk xmlns:pc="http://schemas.microsoft.com/office/powerpoint/2013/main/command"/>
      <pc:sldMk xmlns:pc="http://schemas.microsoft.com/office/powerpoint/2013/main/command" cId="534457149" sldId="3348"/>
      <ac:grpSpMk id="26" creationId="{5E6C4F17-821D-B21F-D683-0131A8BFF7EC}"/>
    </ac:deMkLst>
    <p188:replyLst>
      <p188:reply id="{5E2375F8-7644-F346-AD9C-6F876AAE028B}" authorId="{810F1D33-887B-3342-AE43-9D56B498356A}" created="2025-06-23T13:37:06.639">
        <p188:txBody>
          <a:bodyPr/>
          <a:lstStyle/>
          <a:p>
            <a:r>
              <a:rPr lang="en-NL"/>
              <a:t>Ok, I can include the noise
In all these plots I haven’t included the “C3 full errors including the 3.5% abs calibration error” —&gt; I have the data but fitting everything in one single image is unreadable. What is possible is to add another figure with C1/C2/C3 configurations (I’ll include it in the next slide to show what it looks)</a:t>
            </a:r>
          </a:p>
        </p188:txBody>
      </p188:reply>
    </p188:replyLst>
    <p188:txBody>
      <a:bodyPr/>
      <a:lstStyle/>
      <a:p>
        <a:r>
          <a:rPr lang="en-NL"/>
          <a:t>We could show that the noise is actually the dominating effect together with the absolute radiometric gains error?  First all errors and then all but noise and abs calibration error?</a:t>
        </a:r>
      </a:p>
    </p188:txBody>
  </p188:cm>
  <p188:cm id="{06819BBE-FCDD-2943-94BF-9CB446538E20}" authorId="{5B98F1E9-7159-B0BC-1DE9-A92CC62AA12E}" status="resolved" created="2025-06-23T08:12:10.045">
    <ac:txMkLst xmlns:ac="http://schemas.microsoft.com/office/drawing/2013/main/command">
      <pc:docMk xmlns:pc="http://schemas.microsoft.com/office/powerpoint/2013/main/command"/>
      <pc:sldMk xmlns:pc="http://schemas.microsoft.com/office/powerpoint/2013/main/command" cId="534457149" sldId="3348"/>
      <ac:spMk id="27" creationId="{37F93F58-96A7-E691-0599-B8571A28D5B3}"/>
      <ac:txMk cp="41" len="25">
        <ac:context len="67" hash="3503745291"/>
      </ac:txMk>
    </ac:txMkLst>
    <p188:replyLst>
      <p188:reply id="{E0EAA8F3-ED34-CE4C-8F5B-1E539EF7EE7D}" authorId="{810F1D33-887B-3342-AE43-9D56B498356A}" created="2025-06-23T13:33:39.277">
        <p188:txBody>
          <a:bodyPr/>
          <a:lstStyle/>
          <a:p>
            <a:r>
              <a:rPr lang="en-NL"/>
              <a:t>The LREF scene is used for all the configurations except for straylight that needs the transition. In this case the data is taken at 40SSD from transition</a:t>
            </a:r>
          </a:p>
        </p188:txBody>
      </p188:reply>
    </p188:replyLst>
    <p188:txBody>
      <a:bodyPr/>
      <a:lstStyle/>
      <a:p>
        <a:r>
          <a:rPr lang="en-NL"/>
          <a:t>On this slide we have the L_REF only scene on the left and the L_REF/L_TOC on the right?</a:t>
        </a:r>
      </a:p>
    </p188:txBody>
  </p188:cm>
</p188:cmLst>
</file>

<file path=ppt/comments/modernComment_D17_ACEEBA2D.xml><?xml version="1.0" encoding="utf-8"?>
<p188:cmLst xmlns:a="http://schemas.openxmlformats.org/drawingml/2006/main" xmlns:r="http://schemas.openxmlformats.org/officeDocument/2006/relationships" xmlns:p188="http://schemas.microsoft.com/office/powerpoint/2018/8/main">
  <p188:cm id="{9E6C532D-05C0-BC4C-A63F-4296735987EE}" authorId="{810F1D33-887B-3342-AE43-9D56B498356A}" created="2025-06-23T17:48:42.319">
    <pc:sldMkLst xmlns:pc="http://schemas.microsoft.com/office/powerpoint/2013/main/command">
      <pc:docMk/>
      <pc:sldMk cId="2901326381" sldId="3351"/>
    </pc:sldMkLst>
    <p188:txBody>
      <a:bodyPr/>
      <a:lstStyle/>
      <a:p>
        <a:r>
          <a:rPr lang="en-NL"/>
          <a:t>Les chiffres exacts pour la V4 (CCCACF_134_EOL fourni par Emanuela avec les derniers chiffres à jour du PB):
# ARG: 3.4716 | 3.4939 | 3.3011 (%)
# RSRA: 0.1363 | 0.1294 | 0.3097 (%)
# RXRA: 0.2089 | 0.2142 | 0.2617 (%)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3/3/26</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17</a:t>
            </a:fld>
            <a:endParaRPr lang="en-US"/>
          </a:p>
        </p:txBody>
      </p:sp>
    </p:spTree>
    <p:extLst>
      <p:ext uri="{BB962C8B-B14F-4D97-AF65-F5344CB8AC3E}">
        <p14:creationId xmlns:p14="http://schemas.microsoft.com/office/powerpoint/2010/main" val="225086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a:p>
        </p:txBody>
      </p:sp>
    </p:spTree>
    <p:extLst>
      <p:ext uri="{BB962C8B-B14F-4D97-AF65-F5344CB8AC3E}">
        <p14:creationId xmlns:p14="http://schemas.microsoft.com/office/powerpoint/2010/main" val="107938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a:p>
        </p:txBody>
      </p:sp>
    </p:spTree>
    <p:extLst>
      <p:ext uri="{BB962C8B-B14F-4D97-AF65-F5344CB8AC3E}">
        <p14:creationId xmlns:p14="http://schemas.microsoft.com/office/powerpoint/2010/main" val="201694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a:p>
        </p:txBody>
      </p:sp>
    </p:spTree>
    <p:extLst>
      <p:ext uri="{BB962C8B-B14F-4D97-AF65-F5344CB8AC3E}">
        <p14:creationId xmlns:p14="http://schemas.microsoft.com/office/powerpoint/2010/main" val="177746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3C175-7B41-2993-B506-94F30FB38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18C6A-2526-5250-6A18-D6CB767A0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1D337-F4F4-302F-C450-883B58AE2059}"/>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C3DB2CC4-3825-1DE5-2B64-E3756337C89F}"/>
              </a:ext>
            </a:extLst>
          </p:cNvPr>
          <p:cNvSpPr>
            <a:spLocks noGrp="1"/>
          </p:cNvSpPr>
          <p:nvPr>
            <p:ph type="sldNum" sz="quarter" idx="5"/>
          </p:nvPr>
        </p:nvSpPr>
        <p:spPr/>
        <p:txBody>
          <a:bodyPr/>
          <a:lstStyle/>
          <a:p>
            <a:pPr>
              <a:defRPr/>
            </a:pPr>
            <a:fld id="{D8DF57D7-2670-4E78-96DD-D9B22805124F}" type="slidenum">
              <a:rPr lang="en-US" smtClean="0"/>
              <a:pPr>
                <a:defRPr/>
              </a:pPr>
              <a:t>10</a:t>
            </a:fld>
            <a:endParaRPr lang="en-US"/>
          </a:p>
        </p:txBody>
      </p:sp>
    </p:spTree>
    <p:extLst>
      <p:ext uri="{BB962C8B-B14F-4D97-AF65-F5344CB8AC3E}">
        <p14:creationId xmlns:p14="http://schemas.microsoft.com/office/powerpoint/2010/main" val="319992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13</a:t>
            </a:fld>
            <a:endParaRPr lang="en-US"/>
          </a:p>
        </p:txBody>
      </p:sp>
    </p:spTree>
    <p:extLst>
      <p:ext uri="{BB962C8B-B14F-4D97-AF65-F5344CB8AC3E}">
        <p14:creationId xmlns:p14="http://schemas.microsoft.com/office/powerpoint/2010/main" val="38713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a:p>
        </p:txBody>
      </p:sp>
    </p:spTree>
    <p:extLst>
      <p:ext uri="{BB962C8B-B14F-4D97-AF65-F5344CB8AC3E}">
        <p14:creationId xmlns:p14="http://schemas.microsoft.com/office/powerpoint/2010/main" val="121351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15</a:t>
            </a:fld>
            <a:endParaRPr lang="en-US"/>
          </a:p>
        </p:txBody>
      </p:sp>
    </p:spTree>
    <p:extLst>
      <p:ext uri="{BB962C8B-B14F-4D97-AF65-F5344CB8AC3E}">
        <p14:creationId xmlns:p14="http://schemas.microsoft.com/office/powerpoint/2010/main" val="142580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16</a:t>
            </a:fld>
            <a:endParaRPr lang="en-US"/>
          </a:p>
        </p:txBody>
      </p:sp>
    </p:spTree>
    <p:extLst>
      <p:ext uri="{BB962C8B-B14F-4D97-AF65-F5344CB8AC3E}">
        <p14:creationId xmlns:p14="http://schemas.microsoft.com/office/powerpoint/2010/main" val="3630338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596" y="5770081"/>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596" y="4888314"/>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182" y="4756228"/>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9573" y="728273"/>
            <a:ext cx="9859618" cy="12311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dirty="0">
                <a:solidFill>
                  <a:schemeClr val="bg1"/>
                </a:solidFill>
              </a:rPr>
              <a:t>FLEX-Fluorescence 2026 Workshop</a:t>
            </a:r>
            <a:br>
              <a:rPr lang="en-GB" sz="2800" b="1" dirty="0">
                <a:solidFill>
                  <a:schemeClr val="bg1"/>
                </a:solidFill>
              </a:rPr>
            </a:br>
            <a:r>
              <a:rPr lang="en-GB" sz="2400" b="0" dirty="0">
                <a:solidFill>
                  <a:schemeClr val="bg1"/>
                </a:solidFill>
              </a:rPr>
              <a:t>03 – 06 March |</a:t>
            </a:r>
            <a:r>
              <a:rPr lang="en-GB" sz="2400" b="1" dirty="0">
                <a:solidFill>
                  <a:schemeClr val="bg1"/>
                </a:solidFill>
              </a:rPr>
              <a:t> </a:t>
            </a:r>
            <a:r>
              <a:rPr lang="en-GB" sz="2400" dirty="0">
                <a:solidFill>
                  <a:schemeClr val="bg1"/>
                </a:solidFill>
              </a:rPr>
              <a:t>Bonn University, Germany </a:t>
            </a:r>
            <a:endParaRPr lang="en-GB" sz="2800" b="1" dirty="0">
              <a:solidFill>
                <a:schemeClr val="bg1"/>
              </a:solidFill>
            </a:endParaRPr>
          </a:p>
          <a:p>
            <a:pPr algn="ctr"/>
            <a:endParaRPr lang="en-GB"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39943399"/>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364EF-61BA-BAF4-68F2-C6419046C3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192635" y="1096443"/>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1107477"/>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Tree>
    <p:extLst>
      <p:ext uri="{BB962C8B-B14F-4D97-AF65-F5344CB8AC3E}">
        <p14:creationId xmlns:p14="http://schemas.microsoft.com/office/powerpoint/2010/main" val="104735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946675"/>
            <a:ext cx="11764800" cy="5321492"/>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699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EFB85-EE02-1252-6A2C-2B652C75BD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244501"/>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190800" y="1158441"/>
            <a:ext cx="11813134" cy="52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1" y="6457517"/>
            <a:ext cx="10159937" cy="430721"/>
          </a:xfrm>
          <a:prstGeom prst="rect">
            <a:avLst/>
          </a:prstGeom>
        </p:spPr>
      </p:pic>
      <p:pic>
        <p:nvPicPr>
          <p:cNvPr id="4" name="Picture 3">
            <a:extLst>
              <a:ext uri="{FF2B5EF4-FFF2-40B4-BE49-F238E27FC236}">
                <a16:creationId xmlns:a16="http://schemas.microsoft.com/office/drawing/2014/main" id="{F872C8FC-508D-77DF-8E51-E51B9A06C06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5" name="Straight Connector 4">
            <a:extLst>
              <a:ext uri="{FF2B5EF4-FFF2-40B4-BE49-F238E27FC236}">
                <a16:creationId xmlns:a16="http://schemas.microsoft.com/office/drawing/2014/main" id="{BC7281EA-2EF0-22CB-7949-83049C88CD6A}"/>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3" r:id="rId3"/>
    <p:sldLayoutId id="2147483977" r:id="rId4"/>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lex-mission.eu/Dataset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hyperlink" Target="https://earth.esa.int/eogateway/announcement-of-opportunity/flex-cal-val" TargetMode="External"/><Relationship Id="rId4" Type="http://schemas.openxmlformats.org/officeDocument/2006/relationships/hyperlink" Target="https://flex-mission.eu/dat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D13_8F71AC6D.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D14_1FDB2B3D.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D17_ACEEBA2D.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627889" y="2494913"/>
            <a:ext cx="11190559" cy="193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algn="ctr" defTabSz="882030">
              <a:defRPr/>
            </a:pPr>
            <a:r>
              <a:rPr lang="en-GB" sz="4000" b="1" dirty="0">
                <a:solidFill>
                  <a:schemeClr val="bg1"/>
                </a:solidFill>
                <a:latin typeface="Arial" panose="020B0604020202020204" pitchFamily="34" charset="0"/>
                <a:cs typeface="Arial" panose="020B0604020202020204" pitchFamily="34" charset="0"/>
              </a:rPr>
              <a:t>The FLEX Instrument Performance Simulator (FIPS) and Ground Processor Prototype (GPP): development status</a:t>
            </a:r>
            <a:endParaRPr lang="en-GB" sz="3200" b="1" dirty="0">
              <a:solidFill>
                <a:schemeClr val="bg1"/>
              </a:solidFill>
              <a:latin typeface="Arial" panose="020B0604020202020204" pitchFamily="34" charset="0"/>
              <a:cs typeface="Arial" panose="020B0604020202020204" pitchFamily="34" charset="0"/>
            </a:endParaRP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
        <p:nvSpPr>
          <p:cNvPr id="3" name="Text Box 24">
            <a:extLst>
              <a:ext uri="{FF2B5EF4-FFF2-40B4-BE49-F238E27FC236}">
                <a16:creationId xmlns:a16="http://schemas.microsoft.com/office/drawing/2014/main" id="{72DD1CD5-C375-A16D-4D49-90B148637470}"/>
              </a:ext>
            </a:extLst>
          </p:cNvPr>
          <p:cNvSpPr txBox="1">
            <a:spLocks noChangeArrowheads="1"/>
          </p:cNvSpPr>
          <p:nvPr/>
        </p:nvSpPr>
        <p:spPr bwMode="auto">
          <a:xfrm>
            <a:off x="91623" y="5039478"/>
            <a:ext cx="11864329" cy="923330"/>
          </a:xfrm>
          <a:prstGeom prst="rect">
            <a:avLst/>
          </a:prstGeom>
          <a:noFill/>
          <a:ln>
            <a:noFill/>
          </a:ln>
          <a:effectLst/>
        </p:spPr>
        <p:txBody>
          <a:bodyPr wrap="square">
            <a:spAutoFit/>
          </a:bodyPr>
          <a:lstStyle/>
          <a:p>
            <a:pPr>
              <a:spcBef>
                <a:spcPts val="0"/>
              </a:spcBef>
            </a:pPr>
            <a:r>
              <a:rPr lang="en-GB" sz="1400" u="sng" dirty="0">
                <a:solidFill>
                  <a:schemeClr val="bg1"/>
                </a:solidFill>
              </a:rPr>
              <a:t>Marc Bouvet</a:t>
            </a:r>
            <a:r>
              <a:rPr lang="en-GB" sz="1400" dirty="0">
                <a:solidFill>
                  <a:schemeClr val="bg1"/>
                </a:solidFill>
              </a:rPr>
              <a:t> </a:t>
            </a:r>
            <a:r>
              <a:rPr lang="en-GB" sz="1400" baseline="30000" dirty="0">
                <a:solidFill>
                  <a:schemeClr val="bg1"/>
                </a:solidFill>
              </a:rPr>
              <a:t>1</a:t>
            </a:r>
            <a:r>
              <a:rPr lang="en-GB" sz="1400" dirty="0">
                <a:solidFill>
                  <a:schemeClr val="bg1"/>
                </a:solidFill>
              </a:rPr>
              <a:t>, Stefan </a:t>
            </a:r>
            <a:r>
              <a:rPr lang="en-GB" sz="1400" dirty="0" err="1">
                <a:solidFill>
                  <a:schemeClr val="bg1"/>
                </a:solidFill>
              </a:rPr>
              <a:t>Adriaensen</a:t>
            </a:r>
            <a:r>
              <a:rPr lang="en-GB" sz="1400" dirty="0">
                <a:solidFill>
                  <a:schemeClr val="bg1"/>
                </a:solidFill>
              </a:rPr>
              <a:t> </a:t>
            </a:r>
            <a:r>
              <a:rPr lang="en-GB" sz="1400" baseline="30000" dirty="0">
                <a:solidFill>
                  <a:schemeClr val="bg1"/>
                </a:solidFill>
              </a:rPr>
              <a:t>3</a:t>
            </a:r>
            <a:r>
              <a:rPr lang="en-GB" sz="1400" dirty="0">
                <a:solidFill>
                  <a:schemeClr val="bg1"/>
                </a:solidFill>
              </a:rPr>
              <a:t>, Enrico Carta </a:t>
            </a:r>
            <a:r>
              <a:rPr lang="en-GB" sz="1400" baseline="30000" dirty="0">
                <a:solidFill>
                  <a:schemeClr val="bg1"/>
                </a:solidFill>
              </a:rPr>
              <a:t>5</a:t>
            </a:r>
            <a:r>
              <a:rPr lang="en-GB" sz="1400" dirty="0">
                <a:solidFill>
                  <a:schemeClr val="bg1"/>
                </a:solidFill>
              </a:rPr>
              <a:t>, Emanuela De Luca </a:t>
            </a:r>
            <a:r>
              <a:rPr lang="en-GB" sz="1400" baseline="30000" dirty="0">
                <a:solidFill>
                  <a:schemeClr val="bg1"/>
                </a:solidFill>
              </a:rPr>
              <a:t>4</a:t>
            </a:r>
            <a:r>
              <a:rPr lang="en-GB" sz="1400" dirty="0">
                <a:solidFill>
                  <a:schemeClr val="bg1"/>
                </a:solidFill>
              </a:rPr>
              <a:t>, Vittorio Digilio </a:t>
            </a:r>
            <a:r>
              <a:rPr lang="en-GB" sz="1400" baseline="30000" dirty="0">
                <a:solidFill>
                  <a:schemeClr val="bg1"/>
                </a:solidFill>
              </a:rPr>
              <a:t>5</a:t>
            </a:r>
            <a:r>
              <a:rPr lang="en-GB" sz="1400" dirty="0">
                <a:solidFill>
                  <a:schemeClr val="bg1"/>
                </a:solidFill>
              </a:rPr>
              <a:t>, António Falcão </a:t>
            </a:r>
            <a:r>
              <a:rPr lang="en-GB" sz="1400" baseline="30000" dirty="0">
                <a:solidFill>
                  <a:schemeClr val="bg1"/>
                </a:solidFill>
              </a:rPr>
              <a:t>2</a:t>
            </a:r>
            <a:r>
              <a:rPr lang="en-GB" sz="1400" dirty="0">
                <a:solidFill>
                  <a:schemeClr val="bg1"/>
                </a:solidFill>
              </a:rPr>
              <a:t>, Riccardo Ferrara </a:t>
            </a:r>
            <a:r>
              <a:rPr lang="en-GB" sz="1400" baseline="30000" dirty="0">
                <a:solidFill>
                  <a:schemeClr val="bg1"/>
                </a:solidFill>
              </a:rPr>
              <a:t>5</a:t>
            </a:r>
            <a:r>
              <a:rPr lang="en-GB" sz="1400" dirty="0">
                <a:solidFill>
                  <a:schemeClr val="bg1"/>
                </a:solidFill>
              </a:rPr>
              <a:t>, Luca Galli </a:t>
            </a:r>
            <a:r>
              <a:rPr lang="en-GB" sz="1400" baseline="30000" dirty="0">
                <a:solidFill>
                  <a:schemeClr val="bg1"/>
                </a:solidFill>
              </a:rPr>
              <a:t>5</a:t>
            </a:r>
            <a:r>
              <a:rPr lang="en-GB" sz="1400" dirty="0">
                <a:solidFill>
                  <a:schemeClr val="bg1"/>
                </a:solidFill>
              </a:rPr>
              <a:t>, Aymeric </a:t>
            </a:r>
            <a:r>
              <a:rPr lang="en-GB" sz="1400" dirty="0" err="1">
                <a:solidFill>
                  <a:schemeClr val="bg1"/>
                </a:solidFill>
              </a:rPr>
              <a:t>Halé</a:t>
            </a:r>
            <a:r>
              <a:rPr lang="en-GB" sz="1400" dirty="0">
                <a:solidFill>
                  <a:schemeClr val="bg1"/>
                </a:solidFill>
              </a:rPr>
              <a:t> </a:t>
            </a:r>
            <a:r>
              <a:rPr lang="en-GB" sz="1400" baseline="30000" dirty="0">
                <a:solidFill>
                  <a:schemeClr val="bg1"/>
                </a:solidFill>
              </a:rPr>
              <a:t>1</a:t>
            </a:r>
            <a:r>
              <a:rPr lang="en-GB" sz="1400" dirty="0">
                <a:solidFill>
                  <a:schemeClr val="bg1"/>
                </a:solidFill>
              </a:rPr>
              <a:t>, Stefano Mica </a:t>
            </a:r>
            <a:r>
              <a:rPr lang="en-GB" sz="1400" baseline="30000" dirty="0">
                <a:solidFill>
                  <a:schemeClr val="bg1"/>
                </a:solidFill>
              </a:rPr>
              <a:t>5</a:t>
            </a:r>
            <a:r>
              <a:rPr lang="en-GB" sz="1400" dirty="0">
                <a:solidFill>
                  <a:schemeClr val="bg1"/>
                </a:solidFill>
              </a:rPr>
              <a:t>, Hugo </a:t>
            </a:r>
            <a:r>
              <a:rPr lang="en-GB" sz="1400" dirty="0" err="1">
                <a:solidFill>
                  <a:schemeClr val="bg1"/>
                </a:solidFill>
              </a:rPr>
              <a:t>Monchatre</a:t>
            </a:r>
            <a:r>
              <a:rPr lang="en-GB" sz="1400" dirty="0">
                <a:solidFill>
                  <a:schemeClr val="bg1"/>
                </a:solidFill>
              </a:rPr>
              <a:t> </a:t>
            </a:r>
            <a:r>
              <a:rPr lang="en-GB" sz="1400" baseline="30000" dirty="0">
                <a:solidFill>
                  <a:schemeClr val="bg1"/>
                </a:solidFill>
              </a:rPr>
              <a:t>6</a:t>
            </a:r>
            <a:r>
              <a:rPr lang="en-GB" sz="1400" dirty="0">
                <a:solidFill>
                  <a:schemeClr val="bg1"/>
                </a:solidFill>
              </a:rPr>
              <a:t>, Jaime Parra </a:t>
            </a:r>
            <a:r>
              <a:rPr lang="en-GB" sz="1400" dirty="0" err="1">
                <a:solidFill>
                  <a:schemeClr val="bg1"/>
                </a:solidFill>
              </a:rPr>
              <a:t>Damborenea</a:t>
            </a:r>
            <a:r>
              <a:rPr lang="en-GB" sz="1400" dirty="0">
                <a:solidFill>
                  <a:schemeClr val="bg1"/>
                </a:solidFill>
              </a:rPr>
              <a:t> </a:t>
            </a:r>
            <a:r>
              <a:rPr lang="en-GB" sz="1400" baseline="30000" dirty="0">
                <a:solidFill>
                  <a:schemeClr val="bg1"/>
                </a:solidFill>
              </a:rPr>
              <a:t>2</a:t>
            </a:r>
            <a:r>
              <a:rPr lang="en-GB" sz="1400" dirty="0">
                <a:solidFill>
                  <a:schemeClr val="bg1"/>
                </a:solidFill>
              </a:rPr>
              <a:t>, Sindy Sterckx </a:t>
            </a:r>
            <a:r>
              <a:rPr lang="en-GB" sz="1400" baseline="30000" dirty="0">
                <a:solidFill>
                  <a:schemeClr val="bg1"/>
                </a:solidFill>
              </a:rPr>
              <a:t>3</a:t>
            </a:r>
            <a:r>
              <a:rPr lang="en-GB" sz="1400" dirty="0">
                <a:solidFill>
                  <a:schemeClr val="bg1"/>
                </a:solidFill>
              </a:rPr>
              <a:t>, Davide </a:t>
            </a:r>
            <a:r>
              <a:rPr lang="en-GB" sz="1400" dirty="0" err="1">
                <a:solidFill>
                  <a:schemeClr val="bg1"/>
                </a:solidFill>
              </a:rPr>
              <a:t>Tiriticco</a:t>
            </a:r>
            <a:r>
              <a:rPr lang="en-GB" sz="1400" dirty="0">
                <a:solidFill>
                  <a:schemeClr val="bg1"/>
                </a:solidFill>
              </a:rPr>
              <a:t> </a:t>
            </a:r>
            <a:r>
              <a:rPr lang="en-GB" sz="1400" baseline="30000" dirty="0">
                <a:solidFill>
                  <a:schemeClr val="bg1"/>
                </a:solidFill>
              </a:rPr>
              <a:t>5</a:t>
            </a:r>
            <a:r>
              <a:rPr lang="en-GB" sz="1400" dirty="0">
                <a:solidFill>
                  <a:schemeClr val="bg1"/>
                </a:solidFill>
              </a:rPr>
              <a:t> </a:t>
            </a:r>
          </a:p>
          <a:p>
            <a:pPr>
              <a:spcBef>
                <a:spcPts val="0"/>
              </a:spcBef>
            </a:pPr>
            <a:endParaRPr lang="en-GB" sz="1400" dirty="0">
              <a:solidFill>
                <a:schemeClr val="bg1"/>
              </a:solidFill>
            </a:endParaRPr>
          </a:p>
          <a:p>
            <a:pPr>
              <a:spcBef>
                <a:spcPts val="0"/>
              </a:spcBef>
            </a:pPr>
            <a:r>
              <a:rPr lang="en-GB" sz="1100" i="1" dirty="0">
                <a:solidFill>
                  <a:schemeClr val="bg1"/>
                </a:solidFill>
              </a:rPr>
              <a:t>1. ESA/ESTEC, 2. INDRA-Deimos, 3. VITO, 4. Leonardo Spa, 5. EXPRIVIA, 6. Thales Alenia Space</a:t>
            </a:r>
            <a:endParaRPr lang="en-GB" sz="1100" i="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09458-A2A8-0AE1-4E8D-DE49658C6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FC61A-3F45-7E79-152A-5B77DDB6A09E}"/>
              </a:ext>
            </a:extLst>
          </p:cNvPr>
          <p:cNvSpPr>
            <a:spLocks noGrp="1"/>
          </p:cNvSpPr>
          <p:nvPr>
            <p:ph type="title"/>
          </p:nvPr>
        </p:nvSpPr>
        <p:spPr>
          <a:xfrm>
            <a:off x="240938" y="168947"/>
            <a:ext cx="10108800" cy="553998"/>
          </a:xfrm>
        </p:spPr>
        <p:txBody>
          <a:bodyPr/>
          <a:lstStyle/>
          <a:p>
            <a:r>
              <a:rPr lang="en-NL" dirty="0"/>
              <a:t>Flex Simulated Dataset V2.0</a:t>
            </a:r>
          </a:p>
        </p:txBody>
      </p:sp>
      <p:sp>
        <p:nvSpPr>
          <p:cNvPr id="3" name="Content Placeholder 2">
            <a:extLst>
              <a:ext uri="{FF2B5EF4-FFF2-40B4-BE49-F238E27FC236}">
                <a16:creationId xmlns:a16="http://schemas.microsoft.com/office/drawing/2014/main" id="{5BF2CF19-D286-F480-CB32-A8856CBD629C}"/>
              </a:ext>
            </a:extLst>
          </p:cNvPr>
          <p:cNvSpPr>
            <a:spLocks noGrp="1"/>
          </p:cNvSpPr>
          <p:nvPr>
            <p:ph idx="1"/>
          </p:nvPr>
        </p:nvSpPr>
        <p:spPr>
          <a:xfrm>
            <a:off x="230269" y="1252331"/>
            <a:ext cx="5421804" cy="4939748"/>
          </a:xfrm>
        </p:spPr>
        <p:txBody>
          <a:bodyPr/>
          <a:lstStyle/>
          <a:p>
            <a:r>
              <a:rPr lang="en-GB" sz="1600" dirty="0">
                <a:solidFill>
                  <a:schemeClr val="tx1"/>
                </a:solidFill>
              </a:rPr>
              <a:t>March 2024: FLEX Simulated Dataset V1.0 shared to the public at </a:t>
            </a:r>
            <a:r>
              <a:rPr lang="en-GB" sz="1600" dirty="0">
                <a:solidFill>
                  <a:schemeClr val="tx1"/>
                </a:solidFill>
                <a:hlinkClick r:id="rId3"/>
              </a:rPr>
              <a:t>https://flex-mission.eu/Datasets</a:t>
            </a:r>
            <a:r>
              <a:rPr lang="en-GB" sz="1600" dirty="0">
                <a:solidFill>
                  <a:schemeClr val="tx1"/>
                </a:solidFill>
              </a:rPr>
              <a:t>. It contained two synthetic scenes simulated up from L1B to L2P products.</a:t>
            </a:r>
            <a:endParaRPr lang="en-GB" sz="1600" dirty="0">
              <a:solidFill>
                <a:schemeClr val="tx1"/>
              </a:solidFill>
              <a:hlinkClick r:id="rId4"/>
            </a:endParaRPr>
          </a:p>
          <a:p>
            <a:endParaRPr lang="en-GB" sz="1600" dirty="0">
              <a:solidFill>
                <a:schemeClr val="tx1"/>
              </a:solidFill>
            </a:endParaRPr>
          </a:p>
          <a:p>
            <a:r>
              <a:rPr lang="en-GB" sz="1600" u="sng" dirty="0">
                <a:solidFill>
                  <a:schemeClr val="tx1"/>
                </a:solidFill>
              </a:rPr>
              <a:t>Updated dataset V2.0 now in preparation</a:t>
            </a:r>
            <a:endParaRPr lang="en-GB" sz="1600" u="sng" dirty="0">
              <a:solidFill>
                <a:schemeClr val="tx1"/>
              </a:solidFill>
              <a:hlinkClick r:id="rId4"/>
            </a:endParaRPr>
          </a:p>
          <a:p>
            <a:pPr marL="285750" indent="-285750">
              <a:buFont typeface="Arial" panose="020B0604020202020204" pitchFamily="34" charset="0"/>
              <a:buChar char="•"/>
            </a:pPr>
            <a:r>
              <a:rPr lang="en-GB" sz="1600" dirty="0">
                <a:solidFill>
                  <a:schemeClr val="tx1"/>
                </a:solidFill>
              </a:rPr>
              <a:t>Updated data product description documentation (also currently available on </a:t>
            </a:r>
            <a:r>
              <a:rPr lang="en-GB" sz="1600" dirty="0">
                <a:solidFill>
                  <a:schemeClr val="tx1"/>
                </a:solidFill>
                <a:hlinkClick r:id="rId5"/>
              </a:rPr>
              <a:t>https://earth.esa.int/eogateway/announcement-of-opportunity/flex-cal-val</a:t>
            </a:r>
            <a:r>
              <a:rPr lang="en-GB" sz="1600" dirty="0">
                <a:solidFill>
                  <a:schemeClr val="tx1"/>
                </a:solidFill>
              </a:rPr>
              <a:t>)</a:t>
            </a:r>
          </a:p>
          <a:p>
            <a:pPr marL="285750" indent="-285750">
              <a:buFont typeface="Arial" panose="020B0604020202020204" pitchFamily="34" charset="0"/>
              <a:buChar char="•"/>
            </a:pPr>
            <a:r>
              <a:rPr lang="en-GB" sz="1600" dirty="0">
                <a:solidFill>
                  <a:schemeClr val="tx1"/>
                </a:solidFill>
              </a:rPr>
              <a:t>L1B and L2 products in latest format. </a:t>
            </a:r>
          </a:p>
          <a:p>
            <a:pPr marL="285750" indent="-285750">
              <a:buFont typeface="Arial" panose="020B0604020202020204" pitchFamily="34" charset="0"/>
              <a:buChar char="•"/>
            </a:pPr>
            <a:r>
              <a:rPr lang="en-GB" sz="1600" dirty="0">
                <a:solidFill>
                  <a:schemeClr val="tx1"/>
                </a:solidFill>
              </a:rPr>
              <a:t>Obtained with latest prototype processors (L1BPP V5.0.1 and L2PP V3.1).</a:t>
            </a:r>
          </a:p>
          <a:p>
            <a:pPr marL="285750" indent="-285750">
              <a:buFont typeface="Arial" panose="020B0604020202020204" pitchFamily="34" charset="0"/>
              <a:buChar char="•"/>
            </a:pPr>
            <a:r>
              <a:rPr lang="en-GB" sz="1600" dirty="0">
                <a:solidFill>
                  <a:schemeClr val="tx1"/>
                </a:solidFill>
              </a:rPr>
              <a:t>Release: April 2026. </a:t>
            </a:r>
          </a:p>
          <a:p>
            <a:endParaRPr lang="en-GB" sz="1600" dirty="0">
              <a:solidFill>
                <a:schemeClr val="tx1"/>
              </a:solidFill>
            </a:endParaRPr>
          </a:p>
          <a:p>
            <a:endParaRPr lang="en-NL" sz="1600" dirty="0">
              <a:solidFill>
                <a:schemeClr val="tx1"/>
              </a:solidFill>
            </a:endParaRPr>
          </a:p>
        </p:txBody>
      </p:sp>
      <p:pic>
        <p:nvPicPr>
          <p:cNvPr id="7" name="Picture 6" descr="A screenshot of a computer&#10;&#10;AI-generated content may be incorrect.">
            <a:extLst>
              <a:ext uri="{FF2B5EF4-FFF2-40B4-BE49-F238E27FC236}">
                <a16:creationId xmlns:a16="http://schemas.microsoft.com/office/drawing/2014/main" id="{DFD7904C-54BB-695E-E26E-4951ED7F2237}"/>
              </a:ext>
            </a:extLst>
          </p:cNvPr>
          <p:cNvPicPr>
            <a:picLocks noChangeAspect="1"/>
          </p:cNvPicPr>
          <p:nvPr/>
        </p:nvPicPr>
        <p:blipFill>
          <a:blip r:embed="rId6">
            <a:extLst>
              <a:ext uri="{28A0092B-C50C-407E-A947-70E740481C1C}">
                <a14:useLocalDpi xmlns:a14="http://schemas.microsoft.com/office/drawing/2010/main" val="0"/>
              </a:ext>
            </a:extLst>
          </a:blip>
          <a:srcRect t="369" r="4382"/>
          <a:stretch>
            <a:fillRect/>
          </a:stretch>
        </p:blipFill>
        <p:spPr>
          <a:xfrm>
            <a:off x="6434117" y="1252331"/>
            <a:ext cx="5421803" cy="4866337"/>
          </a:xfrm>
          <a:prstGeom prst="rect">
            <a:avLst/>
          </a:prstGeom>
          <a:ln w="57150">
            <a:solidFill>
              <a:schemeClr val="tx2"/>
            </a:solidFill>
          </a:ln>
        </p:spPr>
      </p:pic>
    </p:spTree>
    <p:extLst>
      <p:ext uri="{BB962C8B-B14F-4D97-AF65-F5344CB8AC3E}">
        <p14:creationId xmlns:p14="http://schemas.microsoft.com/office/powerpoint/2010/main" val="233466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A59A-DBCF-4846-81AC-7500F4B78724}"/>
              </a:ext>
            </a:extLst>
          </p:cNvPr>
          <p:cNvSpPr>
            <a:spLocks noGrp="1"/>
          </p:cNvSpPr>
          <p:nvPr>
            <p:ph type="title"/>
          </p:nvPr>
        </p:nvSpPr>
        <p:spPr>
          <a:xfrm>
            <a:off x="62533" y="182665"/>
            <a:ext cx="10846322" cy="523220"/>
          </a:xfrm>
        </p:spPr>
        <p:txBody>
          <a:bodyPr/>
          <a:lstStyle/>
          <a:p>
            <a:r>
              <a:rPr lang="en-NL" sz="2800"/>
              <a:t>GPP: in-flight calibration and performance assessment</a:t>
            </a:r>
          </a:p>
        </p:txBody>
      </p:sp>
      <p:graphicFrame>
        <p:nvGraphicFramePr>
          <p:cNvPr id="3" name="Table 2">
            <a:extLst>
              <a:ext uri="{FF2B5EF4-FFF2-40B4-BE49-F238E27FC236}">
                <a16:creationId xmlns:a16="http://schemas.microsoft.com/office/drawing/2014/main" id="{FA3191ED-8D80-88E1-85CC-719B22B8CEC8}"/>
              </a:ext>
            </a:extLst>
          </p:cNvPr>
          <p:cNvGraphicFramePr>
            <a:graphicFrameLocks noGrp="1"/>
          </p:cNvGraphicFramePr>
          <p:nvPr>
            <p:extLst>
              <p:ext uri="{D42A27DB-BD31-4B8C-83A1-F6EECF244321}">
                <p14:modId xmlns:p14="http://schemas.microsoft.com/office/powerpoint/2010/main" val="1780999085"/>
              </p:ext>
            </p:extLst>
          </p:nvPr>
        </p:nvGraphicFramePr>
        <p:xfrm>
          <a:off x="694893" y="1036390"/>
          <a:ext cx="5398964" cy="5287300"/>
        </p:xfrm>
        <a:graphic>
          <a:graphicData uri="http://schemas.openxmlformats.org/drawingml/2006/table">
            <a:tbl>
              <a:tblPr/>
              <a:tblGrid>
                <a:gridCol w="1099657">
                  <a:extLst>
                    <a:ext uri="{9D8B030D-6E8A-4147-A177-3AD203B41FA5}">
                      <a16:colId xmlns:a16="http://schemas.microsoft.com/office/drawing/2014/main" val="1661580857"/>
                    </a:ext>
                  </a:extLst>
                </a:gridCol>
                <a:gridCol w="4299307">
                  <a:extLst>
                    <a:ext uri="{9D8B030D-6E8A-4147-A177-3AD203B41FA5}">
                      <a16:colId xmlns:a16="http://schemas.microsoft.com/office/drawing/2014/main" val="1125295007"/>
                    </a:ext>
                  </a:extLst>
                </a:gridCol>
              </a:tblGrid>
              <a:tr h="384800">
                <a:tc>
                  <a:txBody>
                    <a:bodyPr/>
                    <a:lstStyle/>
                    <a:p>
                      <a:pPr algn="ctr" fontAlgn="base">
                        <a:lnSpc>
                          <a:spcPct val="100000"/>
                        </a:lnSpc>
                        <a:buNone/>
                      </a:pPr>
                      <a:r>
                        <a:rPr lang="en-GB" sz="1000" b="1" i="0" u="none" strike="noStrike">
                          <a:solidFill>
                            <a:srgbClr val="003249"/>
                          </a:solidFill>
                          <a:effectLst/>
                          <a:latin typeface="Arial" panose="020B0604020202020204" pitchFamily="34" charset="0"/>
                        </a:rPr>
                        <a:t>Calibration type</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92DDFF"/>
                    </a:solidFill>
                  </a:tcPr>
                </a:tc>
                <a:tc>
                  <a:txBody>
                    <a:bodyPr/>
                    <a:lstStyle/>
                    <a:p>
                      <a:pPr algn="ctr" fontAlgn="base">
                        <a:lnSpc>
                          <a:spcPct val="100000"/>
                        </a:lnSpc>
                        <a:buNone/>
                      </a:pPr>
                      <a:r>
                        <a:rPr lang="en-GB" sz="1000" b="1" i="0" u="none" strike="noStrike">
                          <a:solidFill>
                            <a:srgbClr val="003249"/>
                          </a:solidFill>
                          <a:effectLst/>
                          <a:latin typeface="Arial" panose="020B0604020202020204" pitchFamily="34" charset="0"/>
                        </a:rPr>
                        <a:t>Calibration description</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92DDFF"/>
                    </a:solidFill>
                  </a:tcPr>
                </a:tc>
                <a:extLst>
                  <a:ext uri="{0D108BD9-81ED-4DB2-BD59-A6C34878D82A}">
                    <a16:rowId xmlns:a16="http://schemas.microsoft.com/office/drawing/2014/main" val="2620344988"/>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Dark</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Dark measurements for nominal EO measurements</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221236630"/>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Dark</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Dark measurements for sun diffuser measurements</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3334635566"/>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Dark</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Dark measurements for spectral calibration on sun diffuser</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2771264088"/>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Dark</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dirty="0">
                          <a:solidFill>
                            <a:srgbClr val="000000"/>
                          </a:solidFill>
                          <a:effectLst/>
                          <a:latin typeface="Arial" panose="020B0604020202020204" pitchFamily="34" charset="0"/>
                        </a:rPr>
                        <a:t>Defective dark pixel identification (dark)</a:t>
                      </a:r>
                      <a:r>
                        <a:rPr lang="en-GB" sz="1000" b="0" i="0" dirty="0">
                          <a:solidFill>
                            <a:srgbClr val="003249"/>
                          </a:solidFill>
                          <a:effectLst/>
                          <a:latin typeface="Arial" panose="020B0604020202020204" pitchFamily="34" charset="0"/>
                        </a:rPr>
                        <a:t>​</a:t>
                      </a:r>
                      <a:endParaRPr lang="en-GB" sz="1100" b="0" i="0" dirty="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371470757"/>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Dark</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Dark measurements validation over sea at night</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487912775"/>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Dark</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Dark measurements before moon observation</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084464737"/>
                  </a:ext>
                </a:extLst>
              </a:tr>
              <a:tr h="384800">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Dark</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Dark measurements before moon observation for straylight correction verification</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52211372"/>
                  </a:ext>
                </a:extLst>
              </a:tr>
              <a:tr h="225885">
                <a:tc>
                  <a:txBody>
                    <a:bodyPr/>
                    <a:lstStyle/>
                    <a:p>
                      <a:pPr algn="ctr" fontAlgn="base">
                        <a:lnSpc>
                          <a:spcPct val="100000"/>
                        </a:lnSpc>
                        <a:buNone/>
                      </a:pPr>
                      <a:r>
                        <a:rPr lang="en-GB" sz="1000" b="0" i="0" u="none" strike="noStrike">
                          <a:solidFill>
                            <a:schemeClr val="bg2">
                              <a:lumMod val="10000"/>
                            </a:schemeClr>
                          </a:solidFill>
                          <a:effectLst/>
                          <a:latin typeface="Arial" panose="020B0604020202020204" pitchFamily="34" charset="0"/>
                        </a:rPr>
                        <a:t>Linearity </a:t>
                      </a:r>
                      <a:r>
                        <a:rPr lang="en-GB" sz="1000" b="0" i="0">
                          <a:solidFill>
                            <a:schemeClr val="bg2">
                              <a:lumMod val="10000"/>
                            </a:schemeClr>
                          </a:solidFill>
                          <a:effectLst/>
                          <a:latin typeface="Arial" panose="020B0604020202020204" pitchFamily="34" charset="0"/>
                        </a:rPr>
                        <a:t>​</a:t>
                      </a:r>
                      <a:endParaRPr lang="en-GB" sz="1100" b="0" i="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Linearity over desert</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2636418830"/>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Linearity </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Linearity over sea</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437057388"/>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Linearity</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Linearity over sun diffuser</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3343265883"/>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Linearity</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dirty="0">
                          <a:solidFill>
                            <a:srgbClr val="000000"/>
                          </a:solidFill>
                          <a:effectLst/>
                          <a:latin typeface="Arial" panose="020B0604020202020204" pitchFamily="34" charset="0"/>
                        </a:rPr>
                        <a:t>Linearity with instrument shutter</a:t>
                      </a:r>
                      <a:r>
                        <a:rPr lang="en-GB" sz="1000" b="0" i="0" dirty="0">
                          <a:solidFill>
                            <a:srgbClr val="003249"/>
                          </a:solidFill>
                          <a:effectLst/>
                          <a:latin typeface="Arial" panose="020B0604020202020204" pitchFamily="34" charset="0"/>
                        </a:rPr>
                        <a:t>​</a:t>
                      </a:r>
                      <a:endParaRPr lang="en-GB" sz="1100" b="0" i="0" dirty="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676027442"/>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Spectral</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181915"/>
                          </a:solidFill>
                          <a:effectLst/>
                          <a:latin typeface="Arial" panose="020B0604020202020204" pitchFamily="34" charset="0"/>
                        </a:rPr>
                        <a:t>Spectral calibration on sun diffuser</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487814607"/>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Spectral </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181915"/>
                          </a:solidFill>
                          <a:effectLst/>
                          <a:latin typeface="Arial" panose="020B0604020202020204" pitchFamily="34" charset="0"/>
                        </a:rPr>
                        <a:t>Spectral calibration on EO scenes</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879743129"/>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Geometric</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Geometric calibration – Absolute pointing accuracy</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305314497"/>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Geometric</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dirty="0">
                          <a:solidFill>
                            <a:srgbClr val="000000"/>
                          </a:solidFill>
                          <a:effectLst/>
                          <a:latin typeface="Arial" panose="020B0604020202020204" pitchFamily="34" charset="0"/>
                        </a:rPr>
                        <a:t>HR/LR spatial </a:t>
                      </a:r>
                      <a:r>
                        <a:rPr lang="en-GB" sz="1000" b="0" i="0" u="none" strike="noStrike" dirty="0" err="1">
                          <a:solidFill>
                            <a:srgbClr val="000000"/>
                          </a:solidFill>
                          <a:effectLst/>
                          <a:latin typeface="Arial" panose="020B0604020202020204" pitchFamily="34" charset="0"/>
                        </a:rPr>
                        <a:t>coregistration</a:t>
                      </a:r>
                      <a:r>
                        <a:rPr lang="en-GB" sz="1000" b="0" i="0" dirty="0">
                          <a:solidFill>
                            <a:srgbClr val="003249"/>
                          </a:solidFill>
                          <a:effectLst/>
                          <a:latin typeface="Arial" panose="020B0604020202020204" pitchFamily="34" charset="0"/>
                        </a:rPr>
                        <a:t>​</a:t>
                      </a:r>
                      <a:endParaRPr lang="en-GB" sz="1100" b="0" i="0" dirty="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2943794167"/>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Radiometric</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dirty="0">
                          <a:solidFill>
                            <a:srgbClr val="000000"/>
                          </a:solidFill>
                          <a:effectLst/>
                          <a:latin typeface="Arial" panose="020B0604020202020204" pitchFamily="34" charset="0"/>
                        </a:rPr>
                        <a:t>Sun diffuser absolute calibration</a:t>
                      </a:r>
                      <a:r>
                        <a:rPr lang="en-GB" sz="1000" b="0" i="0" dirty="0">
                          <a:solidFill>
                            <a:srgbClr val="003249"/>
                          </a:solidFill>
                          <a:effectLst/>
                          <a:latin typeface="Arial" panose="020B0604020202020204" pitchFamily="34" charset="0"/>
                        </a:rPr>
                        <a:t>​</a:t>
                      </a:r>
                      <a:endParaRPr lang="en-GB" sz="1100" b="0" i="0" dirty="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3303802730"/>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Radiometric</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dirty="0">
                          <a:solidFill>
                            <a:srgbClr val="000000"/>
                          </a:solidFill>
                          <a:effectLst/>
                          <a:latin typeface="Arial" panose="020B0604020202020204" pitchFamily="34" charset="0"/>
                        </a:rPr>
                        <a:t>Defective pixel identification (sun diffuser)</a:t>
                      </a:r>
                      <a:r>
                        <a:rPr lang="en-GB" sz="1000" b="0" i="0" dirty="0">
                          <a:solidFill>
                            <a:srgbClr val="003249"/>
                          </a:solidFill>
                          <a:effectLst/>
                          <a:latin typeface="Arial" panose="020B0604020202020204" pitchFamily="34" charset="0"/>
                        </a:rPr>
                        <a:t>​</a:t>
                      </a:r>
                      <a:endParaRPr lang="en-GB" sz="1100" b="0" i="0" dirty="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189974393"/>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Radiometric</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MTF and absolute radiometric calibration using moon</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49797804"/>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Radiometric</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dirty="0">
                          <a:solidFill>
                            <a:srgbClr val="000000"/>
                          </a:solidFill>
                          <a:effectLst/>
                          <a:latin typeface="Arial" panose="020B0604020202020204" pitchFamily="34" charset="0"/>
                        </a:rPr>
                        <a:t>Straylight correction verification using moon </a:t>
                      </a:r>
                      <a:r>
                        <a:rPr lang="en-GB" sz="1000" b="0" i="0" dirty="0">
                          <a:solidFill>
                            <a:srgbClr val="003249"/>
                          </a:solidFill>
                          <a:effectLst/>
                          <a:latin typeface="Arial" panose="020B0604020202020204" pitchFamily="34" charset="0"/>
                        </a:rPr>
                        <a:t>​</a:t>
                      </a:r>
                      <a:endParaRPr lang="en-GB" sz="1100" b="0" i="0" dirty="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3457989822"/>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Radiometric</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a:solidFill>
                            <a:srgbClr val="000000"/>
                          </a:solidFill>
                          <a:effectLst/>
                          <a:latin typeface="Arial" panose="020B0604020202020204" pitchFamily="34" charset="0"/>
                        </a:rPr>
                        <a:t>Charge transfer efficiency assessment</a:t>
                      </a:r>
                      <a:r>
                        <a:rPr lang="en-GB" sz="1000" b="0" i="0">
                          <a:solidFill>
                            <a:srgbClr val="003249"/>
                          </a:solidFill>
                          <a:effectLst/>
                          <a:latin typeface="Arial" panose="020B0604020202020204" pitchFamily="34" charset="0"/>
                        </a:rPr>
                        <a:t>​</a:t>
                      </a:r>
                      <a:endParaRPr lang="en-GB" sz="1100" b="0" i="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1342845557"/>
                  </a:ext>
                </a:extLst>
              </a:tr>
              <a:tr h="225885">
                <a:tc>
                  <a:txBody>
                    <a:bodyPr/>
                    <a:lstStyle/>
                    <a:p>
                      <a:pPr algn="ctr" fontAlgn="base">
                        <a:lnSpc>
                          <a:spcPct val="100000"/>
                        </a:lnSpc>
                        <a:buNone/>
                      </a:pPr>
                      <a:r>
                        <a:rPr lang="en-GB" sz="1000" b="0" i="0" u="none" strike="noStrike" dirty="0">
                          <a:solidFill>
                            <a:schemeClr val="bg2">
                              <a:lumMod val="10000"/>
                            </a:schemeClr>
                          </a:solidFill>
                          <a:effectLst/>
                          <a:latin typeface="Arial" panose="020B0604020202020204" pitchFamily="34" charset="0"/>
                        </a:rPr>
                        <a:t>Radiometric</a:t>
                      </a:r>
                      <a:r>
                        <a:rPr lang="en-GB" sz="1000" b="0" i="0" dirty="0">
                          <a:solidFill>
                            <a:schemeClr val="bg2">
                              <a:lumMod val="10000"/>
                            </a:schemeClr>
                          </a:solidFill>
                          <a:effectLst/>
                          <a:latin typeface="Arial" panose="020B0604020202020204" pitchFamily="34" charset="0"/>
                        </a:rPr>
                        <a:t>​</a:t>
                      </a:r>
                      <a:endParaRPr lang="en-GB" sz="1100" b="0" i="0" dirty="0">
                        <a:solidFill>
                          <a:schemeClr val="bg2">
                            <a:lumMod val="10000"/>
                          </a:schemeClr>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tc>
                  <a:txBody>
                    <a:bodyPr/>
                    <a:lstStyle/>
                    <a:p>
                      <a:pPr algn="ctr" fontAlgn="base">
                        <a:lnSpc>
                          <a:spcPct val="100000"/>
                        </a:lnSpc>
                        <a:buNone/>
                      </a:pPr>
                      <a:r>
                        <a:rPr lang="en-GB" sz="1000" b="0" i="0" u="none" strike="noStrike" dirty="0">
                          <a:solidFill>
                            <a:srgbClr val="000000"/>
                          </a:solidFill>
                          <a:effectLst/>
                          <a:latin typeface="Arial" panose="020B0604020202020204" pitchFamily="34" charset="0"/>
                        </a:rPr>
                        <a:t>Deep convective cloud radiometric assessment</a:t>
                      </a:r>
                      <a:r>
                        <a:rPr lang="en-GB" sz="1000" b="0" i="0" dirty="0">
                          <a:solidFill>
                            <a:srgbClr val="003249"/>
                          </a:solidFill>
                          <a:effectLst/>
                          <a:latin typeface="Arial" panose="020B0604020202020204" pitchFamily="34" charset="0"/>
                        </a:rPr>
                        <a:t>​</a:t>
                      </a:r>
                      <a:endParaRPr lang="en-GB" sz="1100" b="0" i="0" dirty="0">
                        <a:solidFill>
                          <a:srgbClr val="003249"/>
                        </a:solidFill>
                        <a:effectLst/>
                      </a:endParaRPr>
                    </a:p>
                  </a:txBody>
                  <a:tcPr marL="70647" marR="70647" marT="35323" marB="35323" anchor="ctr">
                    <a:lnL w="18288" cap="flat" cmpd="sng" algn="ctr">
                      <a:solidFill>
                        <a:srgbClr val="FEFFFF"/>
                      </a:solidFill>
                      <a:prstDash val="solid"/>
                      <a:round/>
                      <a:headEnd type="none" w="med" len="med"/>
                      <a:tailEnd type="none" w="med" len="med"/>
                    </a:lnL>
                    <a:lnR w="18288" cap="flat" cmpd="sng" algn="ctr">
                      <a:solidFill>
                        <a:srgbClr val="FEFFFF"/>
                      </a:solidFill>
                      <a:prstDash val="solid"/>
                      <a:round/>
                      <a:headEnd type="none" w="med" len="med"/>
                      <a:tailEnd type="none" w="med" len="med"/>
                    </a:lnR>
                    <a:lnT w="18288" cap="flat" cmpd="sng" algn="ctr">
                      <a:solidFill>
                        <a:srgbClr val="FEFFFF"/>
                      </a:solidFill>
                      <a:prstDash val="solid"/>
                      <a:round/>
                      <a:headEnd type="none" w="med" len="med"/>
                      <a:tailEnd type="none" w="med" len="med"/>
                    </a:lnT>
                    <a:lnB w="18288" cap="flat" cmpd="sng" algn="ctr">
                      <a:solidFill>
                        <a:srgbClr val="FEFFFF"/>
                      </a:solidFill>
                      <a:prstDash val="solid"/>
                      <a:round/>
                      <a:headEnd type="none" w="med" len="med"/>
                      <a:tailEnd type="none" w="med" len="med"/>
                    </a:lnB>
                    <a:solidFill>
                      <a:srgbClr val="00B050"/>
                    </a:solidFill>
                  </a:tcPr>
                </a:tc>
                <a:extLst>
                  <a:ext uri="{0D108BD9-81ED-4DB2-BD59-A6C34878D82A}">
                    <a16:rowId xmlns:a16="http://schemas.microsoft.com/office/drawing/2014/main" val="2458764003"/>
                  </a:ext>
                </a:extLst>
              </a:tr>
            </a:tbl>
          </a:graphicData>
        </a:graphic>
      </p:graphicFrame>
      <p:sp>
        <p:nvSpPr>
          <p:cNvPr id="4" name="Rectangle 1">
            <a:extLst>
              <a:ext uri="{FF2B5EF4-FFF2-40B4-BE49-F238E27FC236}">
                <a16:creationId xmlns:a16="http://schemas.microsoft.com/office/drawing/2014/main" id="{DEA03235-41A0-479F-C710-5BFC4E781DA8}"/>
              </a:ext>
            </a:extLst>
          </p:cNvPr>
          <p:cNvSpPr>
            <a:spLocks noChangeArrowheads="1"/>
          </p:cNvSpPr>
          <p:nvPr/>
        </p:nvSpPr>
        <p:spPr bwMode="auto">
          <a:xfrm flipV="1">
            <a:off x="136109" y="93106"/>
            <a:ext cx="18269066" cy="64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L" altLang="en-NL" sz="1800" b="0" i="0" u="none" strike="noStrike" cap="none" normalizeH="0" baseline="0">
                <a:ln>
                  <a:noFill/>
                </a:ln>
                <a:solidFill>
                  <a:srgbClr val="000000"/>
                </a:solidFill>
                <a:effectLst/>
                <a:latin typeface="Times"/>
              </a:rPr>
              <a:t> </a:t>
            </a:r>
            <a:endParaRPr kumimoji="0" lang="en-NL" altLang="en-NL"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L" altLang="en-NL" sz="1800" b="0" i="0" u="none" strike="noStrike" cap="none" normalizeH="0" baseline="0">
              <a:ln>
                <a:noFill/>
              </a:ln>
              <a:solidFill>
                <a:schemeClr val="tx1"/>
              </a:solidFill>
              <a:effectLst/>
              <a:latin typeface="Arial" panose="020B0604020202020204" pitchFamily="34" charset="0"/>
            </a:endParaRPr>
          </a:p>
        </p:txBody>
      </p:sp>
      <p:pic>
        <p:nvPicPr>
          <p:cNvPr id="8" name="Picture 7" descr="A close-up of the moon&#10;&#10;AI-generated content may be incorrect.">
            <a:extLst>
              <a:ext uri="{FF2B5EF4-FFF2-40B4-BE49-F238E27FC236}">
                <a16:creationId xmlns:a16="http://schemas.microsoft.com/office/drawing/2014/main" id="{6B023A42-ADF6-C5E5-F9DB-C068699AC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913" y="4671325"/>
            <a:ext cx="1223868" cy="815115"/>
          </a:xfrm>
          <a:prstGeom prst="rect">
            <a:avLst/>
          </a:prstGeom>
        </p:spPr>
      </p:pic>
      <p:pic>
        <p:nvPicPr>
          <p:cNvPr id="10" name="Picture 9" descr="A large cloud formation over the clouds&#10;&#10;AI-generated content may be incorrect.">
            <a:extLst>
              <a:ext uri="{FF2B5EF4-FFF2-40B4-BE49-F238E27FC236}">
                <a16:creationId xmlns:a16="http://schemas.microsoft.com/office/drawing/2014/main" id="{51C6CFD8-DEAF-71B0-D889-6A9C5F41B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843" y="4671327"/>
            <a:ext cx="1317849" cy="815114"/>
          </a:xfrm>
          <a:prstGeom prst="rect">
            <a:avLst/>
          </a:prstGeom>
        </p:spPr>
      </p:pic>
      <p:pic>
        <p:nvPicPr>
          <p:cNvPr id="12" name="Picture 11" descr="A close-up of a desert&#10;&#10;AI-generated content may be incorrect.">
            <a:extLst>
              <a:ext uri="{FF2B5EF4-FFF2-40B4-BE49-F238E27FC236}">
                <a16:creationId xmlns:a16="http://schemas.microsoft.com/office/drawing/2014/main" id="{060D1EA7-175A-5784-9C91-6CD7D0141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913" y="5508576"/>
            <a:ext cx="1223868" cy="815114"/>
          </a:xfrm>
          <a:prstGeom prst="rect">
            <a:avLst/>
          </a:prstGeom>
        </p:spPr>
      </p:pic>
      <p:pic>
        <p:nvPicPr>
          <p:cNvPr id="14" name="Picture 13" descr="A moon over the ocean&#10;&#10;AI-generated content may be incorrect.">
            <a:extLst>
              <a:ext uri="{FF2B5EF4-FFF2-40B4-BE49-F238E27FC236}">
                <a16:creationId xmlns:a16="http://schemas.microsoft.com/office/drawing/2014/main" id="{875613C2-D2D1-057C-A5A2-2D5FD9462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843" y="5508576"/>
            <a:ext cx="1317848" cy="815114"/>
          </a:xfrm>
          <a:prstGeom prst="rect">
            <a:avLst/>
          </a:prstGeom>
        </p:spPr>
      </p:pic>
      <p:pic>
        <p:nvPicPr>
          <p:cNvPr id="18" name="Picture 17" descr="A machine with a red band&#10;&#10;AI-generated content may be incorrect.">
            <a:extLst>
              <a:ext uri="{FF2B5EF4-FFF2-40B4-BE49-F238E27FC236}">
                <a16:creationId xmlns:a16="http://schemas.microsoft.com/office/drawing/2014/main" id="{304C682A-B20A-8C25-8674-24FDFC5D4688}"/>
              </a:ext>
            </a:extLst>
          </p:cNvPr>
          <p:cNvPicPr>
            <a:picLocks noChangeAspect="1"/>
          </p:cNvPicPr>
          <p:nvPr/>
        </p:nvPicPr>
        <p:blipFill>
          <a:blip r:embed="rId6">
            <a:extLst>
              <a:ext uri="{28A0092B-C50C-407E-A947-70E740481C1C}">
                <a14:useLocalDpi xmlns:a14="http://schemas.microsoft.com/office/drawing/2010/main" val="0"/>
              </a:ext>
            </a:extLst>
          </a:blip>
          <a:srcRect l="14747"/>
          <a:stretch>
            <a:fillRect/>
          </a:stretch>
        </p:blipFill>
        <p:spPr>
          <a:xfrm rot="5400000">
            <a:off x="7205870" y="1220736"/>
            <a:ext cx="3337246" cy="2935911"/>
          </a:xfrm>
          <a:prstGeom prst="rect">
            <a:avLst/>
          </a:prstGeom>
        </p:spPr>
      </p:pic>
      <p:sp>
        <p:nvSpPr>
          <p:cNvPr id="21" name="Down Arrow 20">
            <a:extLst>
              <a:ext uri="{FF2B5EF4-FFF2-40B4-BE49-F238E27FC236}">
                <a16:creationId xmlns:a16="http://schemas.microsoft.com/office/drawing/2014/main" id="{DC5141D5-0C74-21D3-7D09-FE510D3FC489}"/>
              </a:ext>
            </a:extLst>
          </p:cNvPr>
          <p:cNvSpPr/>
          <p:nvPr/>
        </p:nvSpPr>
        <p:spPr>
          <a:xfrm>
            <a:off x="8418484" y="3985493"/>
            <a:ext cx="611285" cy="5420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Down Arrow 21">
            <a:extLst>
              <a:ext uri="{FF2B5EF4-FFF2-40B4-BE49-F238E27FC236}">
                <a16:creationId xmlns:a16="http://schemas.microsoft.com/office/drawing/2014/main" id="{1ACEE3A9-2587-DCA4-4360-261D1F1F2F92}"/>
              </a:ext>
            </a:extLst>
          </p:cNvPr>
          <p:cNvSpPr/>
          <p:nvPr/>
        </p:nvSpPr>
        <p:spPr>
          <a:xfrm rot="16200000">
            <a:off x="9870562" y="2214952"/>
            <a:ext cx="643558" cy="5563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099" name="Picture 3">
            <a:extLst>
              <a:ext uri="{FF2B5EF4-FFF2-40B4-BE49-F238E27FC236}">
                <a16:creationId xmlns:a16="http://schemas.microsoft.com/office/drawing/2014/main" id="{B2A847F7-F7E8-EB31-A646-16193F8A3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6478" y="1996124"/>
            <a:ext cx="993967" cy="99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02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D10B1139-D4CE-A746-AF60-7C267E8A1424}"/>
              </a:ext>
            </a:extLst>
          </p:cNvPr>
          <p:cNvSpPr>
            <a:spLocks noGrp="1"/>
          </p:cNvSpPr>
          <p:nvPr>
            <p:ph idx="1"/>
          </p:nvPr>
        </p:nvSpPr>
        <p:spPr>
          <a:xfrm>
            <a:off x="216000" y="987659"/>
            <a:ext cx="11764800" cy="5321492"/>
          </a:xfrm>
        </p:spPr>
        <p:txBody>
          <a:bodyPr/>
          <a:lstStyle/>
          <a:p>
            <a:pPr marL="285750" indent="-285750">
              <a:buClr>
                <a:srgbClr val="00B050"/>
              </a:buClr>
              <a:buFont typeface="Wingdings" pitchFamily="2" charset="2"/>
              <a:buChar char="ü"/>
            </a:pPr>
            <a:r>
              <a:rPr lang="en-US" altLang="en-US" b="1" dirty="0">
                <a:solidFill>
                  <a:schemeClr val="tx1"/>
                </a:solidFill>
              </a:rPr>
              <a:t>Feb 2025: </a:t>
            </a:r>
            <a:r>
              <a:rPr lang="en-US" altLang="en-US" dirty="0">
                <a:solidFill>
                  <a:schemeClr val="tx1"/>
                </a:solidFill>
              </a:rPr>
              <a:t>Delivery and acceptance of FIPS/GPP </a:t>
            </a:r>
            <a:r>
              <a:rPr lang="en-US" altLang="en-US" b="1" dirty="0">
                <a:solidFill>
                  <a:schemeClr val="tx1"/>
                </a:solidFill>
              </a:rPr>
              <a:t>V4</a:t>
            </a:r>
            <a:r>
              <a:rPr lang="en-US" altLang="en-US" dirty="0">
                <a:solidFill>
                  <a:schemeClr val="tx1"/>
                </a:solidFill>
              </a:rPr>
              <a:t> representative of instrument subsystem characterization. PDGS format compatible version. This version was used to simulate a 2-day test dataset of all instrument modes for PDGS testing and to generated a large test dataset for L2 development/verification/validation. </a:t>
            </a:r>
          </a:p>
          <a:p>
            <a:pPr marL="285750" indent="-285750">
              <a:buClr>
                <a:srgbClr val="FFC000"/>
              </a:buClr>
              <a:buFont typeface="Wingdings" pitchFamily="2" charset="2"/>
              <a:buChar char="ü"/>
            </a:pPr>
            <a:r>
              <a:rPr lang="en-US" altLang="en-US" b="1" dirty="0">
                <a:solidFill>
                  <a:schemeClr val="tx1"/>
                </a:solidFill>
              </a:rPr>
              <a:t>Q1 2026: </a:t>
            </a:r>
            <a:r>
              <a:rPr lang="en-US" altLang="en-US" dirty="0">
                <a:solidFill>
                  <a:schemeClr val="tx1"/>
                </a:solidFill>
              </a:rPr>
              <a:t>FIPS/GPP </a:t>
            </a:r>
            <a:r>
              <a:rPr lang="en-US" altLang="en-US" b="1" dirty="0">
                <a:solidFill>
                  <a:schemeClr val="tx1"/>
                </a:solidFill>
              </a:rPr>
              <a:t>V5</a:t>
            </a:r>
            <a:r>
              <a:rPr lang="en-US" altLang="en-US" dirty="0">
                <a:solidFill>
                  <a:schemeClr val="tx1"/>
                </a:solidFill>
              </a:rPr>
              <a:t> representative of instrument flight model following its on-ground characterization. The GPP V5 will be used during commissioning phase by the instrument prime Leonardo </a:t>
            </a:r>
            <a:r>
              <a:rPr lang="en-US" altLang="en-US" dirty="0" err="1">
                <a:solidFill>
                  <a:schemeClr val="tx1"/>
                </a:solidFill>
              </a:rPr>
              <a:t>SpA</a:t>
            </a:r>
            <a:r>
              <a:rPr lang="en-US" altLang="en-US" dirty="0">
                <a:solidFill>
                  <a:schemeClr val="tx1"/>
                </a:solidFill>
              </a:rPr>
              <a:t>, to derive the instrument calibration parameters for the L1 ground segment processor and to assess in-flight performance.</a:t>
            </a:r>
            <a:endParaRPr lang="en-US" altLang="en-US" b="1" dirty="0">
              <a:solidFill>
                <a:schemeClr val="tx1"/>
              </a:solidFill>
            </a:endParaRPr>
          </a:p>
          <a:p>
            <a:pPr marL="285750" indent="-285750">
              <a:buClr>
                <a:srgbClr val="FFC000"/>
              </a:buClr>
              <a:buFont typeface="Wingdings" pitchFamily="2" charset="2"/>
              <a:buChar char="ü"/>
            </a:pPr>
            <a:r>
              <a:rPr lang="en-US" altLang="en-US" b="1" dirty="0">
                <a:solidFill>
                  <a:schemeClr val="tx1"/>
                </a:solidFill>
              </a:rPr>
              <a:t>Q4 2026: </a:t>
            </a:r>
            <a:r>
              <a:rPr lang="en-US" altLang="en-US" dirty="0">
                <a:solidFill>
                  <a:schemeClr val="tx1"/>
                </a:solidFill>
              </a:rPr>
              <a:t>FIPS/GPP </a:t>
            </a:r>
            <a:r>
              <a:rPr lang="en-US" altLang="en-US" b="1" dirty="0">
                <a:solidFill>
                  <a:schemeClr val="tx1"/>
                </a:solidFill>
              </a:rPr>
              <a:t>V6</a:t>
            </a:r>
            <a:r>
              <a:rPr lang="en-US" altLang="en-US" dirty="0">
                <a:solidFill>
                  <a:schemeClr val="tx1"/>
                </a:solidFill>
              </a:rPr>
              <a:t> includes in-flight characterization performed during the commissioning phase and algorithm improvement / debugging (launch + 3 months)​</a:t>
            </a:r>
          </a:p>
          <a:p>
            <a:endParaRPr lang="en-NL" sz="2000" dirty="0"/>
          </a:p>
        </p:txBody>
      </p:sp>
      <p:sp>
        <p:nvSpPr>
          <p:cNvPr id="5" name="Title 2">
            <a:extLst>
              <a:ext uri="{FF2B5EF4-FFF2-40B4-BE49-F238E27FC236}">
                <a16:creationId xmlns:a16="http://schemas.microsoft.com/office/drawing/2014/main" id="{D73F5682-85C3-7448-B1D7-59DA28046811}"/>
              </a:ext>
            </a:extLst>
          </p:cNvPr>
          <p:cNvSpPr>
            <a:spLocks noGrp="1"/>
          </p:cNvSpPr>
          <p:nvPr>
            <p:ph type="title"/>
          </p:nvPr>
        </p:nvSpPr>
        <p:spPr>
          <a:xfrm>
            <a:off x="216000" y="250102"/>
            <a:ext cx="10536794" cy="553998"/>
          </a:xfrm>
        </p:spPr>
        <p:txBody>
          <a:bodyPr/>
          <a:lstStyle/>
          <a:p>
            <a:r>
              <a:rPr lang="en-NL" dirty="0"/>
              <a:t>FIPS/GPP: still 2 versions to develop</a:t>
            </a:r>
          </a:p>
        </p:txBody>
      </p:sp>
      <p:pic>
        <p:nvPicPr>
          <p:cNvPr id="3074" name="Picture 2" descr="Chart&#10;&#10;Description automatically generated">
            <a:extLst>
              <a:ext uri="{FF2B5EF4-FFF2-40B4-BE49-F238E27FC236}">
                <a16:creationId xmlns:a16="http://schemas.microsoft.com/office/drawing/2014/main" id="{24269674-5A96-C82F-DE3B-E33214632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170" y="4048457"/>
            <a:ext cx="7596459" cy="199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E928D-F0DA-D94E-ACEC-AA259A3C171B}"/>
              </a:ext>
            </a:extLst>
          </p:cNvPr>
          <p:cNvSpPr>
            <a:spLocks noGrp="1"/>
          </p:cNvSpPr>
          <p:nvPr>
            <p:ph type="title"/>
          </p:nvPr>
        </p:nvSpPr>
        <p:spPr>
          <a:xfrm>
            <a:off x="216000" y="160401"/>
            <a:ext cx="10108800" cy="553998"/>
          </a:xfrm>
        </p:spPr>
        <p:txBody>
          <a:bodyPr/>
          <a:lstStyle/>
          <a:p>
            <a:r>
              <a:rPr lang="en-NL" dirty="0"/>
              <a:t>FIPS: simulation of instrumental effects</a:t>
            </a:r>
          </a:p>
        </p:txBody>
      </p:sp>
      <p:sp>
        <p:nvSpPr>
          <p:cNvPr id="11" name="TextBox 10">
            <a:extLst>
              <a:ext uri="{FF2B5EF4-FFF2-40B4-BE49-F238E27FC236}">
                <a16:creationId xmlns:a16="http://schemas.microsoft.com/office/drawing/2014/main" id="{4B44FE8B-A7AB-1324-C039-808ECDB7CB52}"/>
              </a:ext>
            </a:extLst>
          </p:cNvPr>
          <p:cNvSpPr txBox="1"/>
          <p:nvPr/>
        </p:nvSpPr>
        <p:spPr>
          <a:xfrm>
            <a:off x="567906" y="5483722"/>
            <a:ext cx="11331169" cy="784830"/>
          </a:xfrm>
          <a:prstGeom prst="rect">
            <a:avLst/>
          </a:prstGeom>
          <a:solidFill>
            <a:schemeClr val="accent5">
              <a:lumMod val="20000"/>
              <a:lumOff val="80000"/>
            </a:schemeClr>
          </a:solidFill>
        </p:spPr>
        <p:txBody>
          <a:bodyPr wrap="square" rtlCol="0">
            <a:spAutoFit/>
          </a:bodyPr>
          <a:lstStyle/>
          <a:p>
            <a:pPr marL="285750" indent="-285750" algn="l">
              <a:buFont typeface="Arial" panose="020B0604020202020204" pitchFamily="34" charset="0"/>
              <a:buChar char="•"/>
            </a:pPr>
            <a:r>
              <a:rPr lang="en-NL" sz="1500" dirty="0">
                <a:latin typeface="Arial" charset="0"/>
                <a:ea typeface="MS PGothic" pitchFamily="34" charset="-128"/>
                <a:cs typeface="Arial" charset="0"/>
              </a:rPr>
              <a:t>Instrumental effects (=deviations from an ideal instrument) are simulated by the instrument simulator. </a:t>
            </a:r>
          </a:p>
          <a:p>
            <a:pPr marL="285750" indent="-285750" algn="l">
              <a:buFont typeface="Arial" panose="020B0604020202020204" pitchFamily="34" charset="0"/>
              <a:buChar char="•"/>
            </a:pPr>
            <a:r>
              <a:rPr lang="en-NL" sz="1500" dirty="0">
                <a:latin typeface="Arial" charset="0"/>
                <a:ea typeface="MS PGothic" pitchFamily="34" charset="-128"/>
                <a:cs typeface="Arial" charset="0"/>
              </a:rPr>
              <a:t>These instrument effect are in the same order of magnitude as of the fluorescence signal. They need to be corrected (except for the photonic noise)</a:t>
            </a:r>
          </a:p>
        </p:txBody>
      </p:sp>
      <p:sp>
        <p:nvSpPr>
          <p:cNvPr id="12" name="TextBox 11">
            <a:extLst>
              <a:ext uri="{FF2B5EF4-FFF2-40B4-BE49-F238E27FC236}">
                <a16:creationId xmlns:a16="http://schemas.microsoft.com/office/drawing/2014/main" id="{8D9A7090-D330-4E7E-06D1-BE0F60BFDE47}"/>
              </a:ext>
            </a:extLst>
          </p:cNvPr>
          <p:cNvSpPr txBox="1"/>
          <p:nvPr/>
        </p:nvSpPr>
        <p:spPr>
          <a:xfrm>
            <a:off x="567906" y="1097279"/>
            <a:ext cx="6583680" cy="584775"/>
          </a:xfrm>
          <a:prstGeom prst="rect">
            <a:avLst/>
          </a:prstGeom>
          <a:noFill/>
        </p:spPr>
        <p:txBody>
          <a:bodyPr wrap="square" rtlCol="0">
            <a:spAutoFit/>
          </a:bodyPr>
          <a:lstStyle/>
          <a:p>
            <a:pPr algn="l"/>
            <a:r>
              <a:rPr lang="en-NL" sz="1600" b="1" dirty="0">
                <a:latin typeface="Arial" charset="0"/>
                <a:ea typeface="MS PGothic" pitchFamily="34" charset="-128"/>
                <a:cs typeface="Arial" charset="0"/>
              </a:rPr>
              <a:t>Simulation of instrumental effects in the RAW products</a:t>
            </a:r>
          </a:p>
          <a:p>
            <a:pPr algn="l"/>
            <a:r>
              <a:rPr lang="en-NL" sz="1600" dirty="0">
                <a:solidFill>
                  <a:schemeClr val="accent5"/>
                </a:solidFill>
                <a:latin typeface="Arial" charset="0"/>
                <a:ea typeface="MS PGothic" pitchFamily="34" charset="-128"/>
                <a:cs typeface="Arial" charset="0"/>
              </a:rPr>
              <a:t>Obtained with FIPS V4.0.3 and the LREF homogeneous scene.</a:t>
            </a:r>
          </a:p>
        </p:txBody>
      </p:sp>
      <p:pic>
        <p:nvPicPr>
          <p:cNvPr id="14" name="Picture 13" descr="A graph showing different colored lines&#10;&#10;Description automatically generated">
            <a:extLst>
              <a:ext uri="{FF2B5EF4-FFF2-40B4-BE49-F238E27FC236}">
                <a16:creationId xmlns:a16="http://schemas.microsoft.com/office/drawing/2014/main" id="{A4CE4A71-89E2-C464-6C30-85C18FF08769}"/>
              </a:ext>
            </a:extLst>
          </p:cNvPr>
          <p:cNvPicPr>
            <a:picLocks noChangeAspect="1"/>
          </p:cNvPicPr>
          <p:nvPr/>
        </p:nvPicPr>
        <p:blipFill rotWithShape="1">
          <a:blip r:embed="rId3">
            <a:extLst>
              <a:ext uri="{28A0092B-C50C-407E-A947-70E740481C1C}">
                <a14:useLocalDpi xmlns:a14="http://schemas.microsoft.com/office/drawing/2010/main" val="0"/>
              </a:ext>
            </a:extLst>
          </a:blip>
          <a:srcRect t="20721" b="5899"/>
          <a:stretch/>
        </p:blipFill>
        <p:spPr>
          <a:xfrm>
            <a:off x="0" y="1838271"/>
            <a:ext cx="6583680" cy="3220721"/>
          </a:xfrm>
          <a:prstGeom prst="rect">
            <a:avLst/>
          </a:prstGeom>
        </p:spPr>
      </p:pic>
      <p:pic>
        <p:nvPicPr>
          <p:cNvPr id="16" name="Picture 15" descr="A graph showing different colored lines&#10;&#10;Description automatically generated">
            <a:extLst>
              <a:ext uri="{FF2B5EF4-FFF2-40B4-BE49-F238E27FC236}">
                <a16:creationId xmlns:a16="http://schemas.microsoft.com/office/drawing/2014/main" id="{C2099838-B29A-C226-42AF-F0D20B2099C4}"/>
              </a:ext>
            </a:extLst>
          </p:cNvPr>
          <p:cNvPicPr>
            <a:picLocks noChangeAspect="1"/>
          </p:cNvPicPr>
          <p:nvPr/>
        </p:nvPicPr>
        <p:blipFill rotWithShape="1">
          <a:blip r:embed="rId4">
            <a:extLst>
              <a:ext uri="{28A0092B-C50C-407E-A947-70E740481C1C}">
                <a14:useLocalDpi xmlns:a14="http://schemas.microsoft.com/office/drawing/2010/main" val="0"/>
              </a:ext>
            </a:extLst>
          </a:blip>
          <a:srcRect t="20900" r="7502" b="6297"/>
          <a:stretch/>
        </p:blipFill>
        <p:spPr>
          <a:xfrm>
            <a:off x="5962599" y="1818640"/>
            <a:ext cx="6137961" cy="3220721"/>
          </a:xfrm>
          <a:prstGeom prst="rect">
            <a:avLst/>
          </a:prstGeom>
        </p:spPr>
      </p:pic>
      <p:pic>
        <p:nvPicPr>
          <p:cNvPr id="18" name="Picture 17" descr="A graph showing different colored lines&#10;&#10;Description automatically generated">
            <a:extLst>
              <a:ext uri="{FF2B5EF4-FFF2-40B4-BE49-F238E27FC236}">
                <a16:creationId xmlns:a16="http://schemas.microsoft.com/office/drawing/2014/main" id="{BF454D4C-7A0D-A738-79DA-18DA418568EC}"/>
              </a:ext>
            </a:extLst>
          </p:cNvPr>
          <p:cNvPicPr>
            <a:picLocks noChangeAspect="1"/>
          </p:cNvPicPr>
          <p:nvPr/>
        </p:nvPicPr>
        <p:blipFill rotWithShape="1">
          <a:blip r:embed="rId4">
            <a:extLst>
              <a:ext uri="{28A0092B-C50C-407E-A947-70E740481C1C}">
                <a14:useLocalDpi xmlns:a14="http://schemas.microsoft.com/office/drawing/2010/main" val="0"/>
              </a:ext>
            </a:extLst>
          </a:blip>
          <a:srcRect l="15306" t="2127" r="16053" b="78328"/>
          <a:stretch/>
        </p:blipFill>
        <p:spPr>
          <a:xfrm>
            <a:off x="7273948" y="1023899"/>
            <a:ext cx="4290237" cy="814372"/>
          </a:xfrm>
          <a:prstGeom prst="rect">
            <a:avLst/>
          </a:prstGeom>
        </p:spPr>
      </p:pic>
    </p:spTree>
    <p:extLst>
      <p:ext uri="{BB962C8B-B14F-4D97-AF65-F5344CB8AC3E}">
        <p14:creationId xmlns:p14="http://schemas.microsoft.com/office/powerpoint/2010/main" val="398573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E928D-F0DA-D94E-ACEC-AA259A3C171B}"/>
              </a:ext>
            </a:extLst>
          </p:cNvPr>
          <p:cNvSpPr>
            <a:spLocks noGrp="1"/>
          </p:cNvSpPr>
          <p:nvPr>
            <p:ph type="title"/>
          </p:nvPr>
        </p:nvSpPr>
        <p:spPr>
          <a:xfrm>
            <a:off x="216000" y="-70431"/>
            <a:ext cx="10533134" cy="1015663"/>
          </a:xfrm>
        </p:spPr>
        <p:txBody>
          <a:bodyPr/>
          <a:lstStyle/>
          <a:p>
            <a:r>
              <a:rPr lang="en-NL" dirty="0"/>
              <a:t>FIPS simulation vs. GPP correction: consistency check</a:t>
            </a:r>
          </a:p>
        </p:txBody>
      </p:sp>
      <p:sp>
        <p:nvSpPr>
          <p:cNvPr id="11" name="TextBox 10">
            <a:extLst>
              <a:ext uri="{FF2B5EF4-FFF2-40B4-BE49-F238E27FC236}">
                <a16:creationId xmlns:a16="http://schemas.microsoft.com/office/drawing/2014/main" id="{4B44FE8B-A7AB-1324-C039-808ECDB7CB52}"/>
              </a:ext>
            </a:extLst>
          </p:cNvPr>
          <p:cNvSpPr txBox="1"/>
          <p:nvPr/>
        </p:nvSpPr>
        <p:spPr>
          <a:xfrm>
            <a:off x="754083" y="5239034"/>
            <a:ext cx="11144991" cy="1077218"/>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n-GB" sz="1600" dirty="0">
                <a:latin typeface="Arial" charset="0"/>
                <a:ea typeface="MS PGothic" pitchFamily="34" charset="-128"/>
                <a:cs typeface="Arial" charset="0"/>
              </a:rPr>
              <a:t>S</a:t>
            </a:r>
            <a:r>
              <a:rPr lang="en-NL" sz="1600" dirty="0">
                <a:latin typeface="Arial" charset="0"/>
                <a:ea typeface="MS PGothic" pitchFamily="34" charset="-128"/>
                <a:cs typeface="Arial" charset="0"/>
              </a:rPr>
              <a:t>imulated instrumental effects can be corrected by the GPP if well characterised. Almost within instrument quantisation noise (red lines). </a:t>
            </a:r>
          </a:p>
          <a:p>
            <a:pPr marL="285750" indent="-285750" algn="l">
              <a:buFont typeface="Arial" panose="020B0604020202020204" pitchFamily="34" charset="0"/>
              <a:buChar char="•"/>
            </a:pPr>
            <a:r>
              <a:rPr lang="en-NL" sz="1600" dirty="0">
                <a:latin typeface="Arial" charset="0"/>
                <a:ea typeface="MS PGothic" pitchFamily="34" charset="-128"/>
                <a:cs typeface="Arial" charset="0"/>
              </a:rPr>
              <a:t>However, the instrument parameters are only know within the uncertainty of their characterisation/calibration… so the L1B measurements will include additional errors</a:t>
            </a:r>
          </a:p>
        </p:txBody>
      </p:sp>
      <p:sp>
        <p:nvSpPr>
          <p:cNvPr id="12" name="TextBox 11">
            <a:extLst>
              <a:ext uri="{FF2B5EF4-FFF2-40B4-BE49-F238E27FC236}">
                <a16:creationId xmlns:a16="http://schemas.microsoft.com/office/drawing/2014/main" id="{8D9A7090-D330-4E7E-06D1-BE0F60BFDE47}"/>
              </a:ext>
            </a:extLst>
          </p:cNvPr>
          <p:cNvSpPr txBox="1"/>
          <p:nvPr/>
        </p:nvSpPr>
        <p:spPr>
          <a:xfrm>
            <a:off x="216000" y="986148"/>
            <a:ext cx="7793774" cy="830997"/>
          </a:xfrm>
          <a:prstGeom prst="rect">
            <a:avLst/>
          </a:prstGeom>
          <a:noFill/>
        </p:spPr>
        <p:txBody>
          <a:bodyPr wrap="square" rtlCol="0">
            <a:spAutoFit/>
          </a:bodyPr>
          <a:lstStyle/>
          <a:p>
            <a:pPr algn="l"/>
            <a:r>
              <a:rPr lang="en-NL" sz="1600" b="1" dirty="0">
                <a:latin typeface="Arial" charset="0"/>
                <a:ea typeface="MS PGothic" pitchFamily="34" charset="-128"/>
                <a:cs typeface="Arial" charset="0"/>
              </a:rPr>
              <a:t>Residual errors in L1B products after consistent simulation and correction of the instrumental effects</a:t>
            </a:r>
          </a:p>
          <a:p>
            <a:pPr algn="l"/>
            <a:r>
              <a:rPr lang="en-NL" sz="1600" dirty="0">
                <a:solidFill>
                  <a:schemeClr val="accent5"/>
                </a:solidFill>
                <a:latin typeface="Arial" charset="0"/>
                <a:ea typeface="MS PGothic" pitchFamily="34" charset="-128"/>
                <a:cs typeface="Arial" charset="0"/>
              </a:rPr>
              <a:t>Obtained with GPP V4.0.9 and the LREF homogeneous scene.</a:t>
            </a:r>
          </a:p>
        </p:txBody>
      </p:sp>
      <p:pic>
        <p:nvPicPr>
          <p:cNvPr id="4" name="Picture 3" descr="A graph showing different colored lines&#10;&#10;Description automatically generated">
            <a:extLst>
              <a:ext uri="{FF2B5EF4-FFF2-40B4-BE49-F238E27FC236}">
                <a16:creationId xmlns:a16="http://schemas.microsoft.com/office/drawing/2014/main" id="{DBDEDC0D-05DC-CA5B-4E61-C084CB6E5625}"/>
              </a:ext>
            </a:extLst>
          </p:cNvPr>
          <p:cNvPicPr>
            <a:picLocks noChangeAspect="1"/>
          </p:cNvPicPr>
          <p:nvPr/>
        </p:nvPicPr>
        <p:blipFill rotWithShape="1">
          <a:blip r:embed="rId4">
            <a:extLst>
              <a:ext uri="{28A0092B-C50C-407E-A947-70E740481C1C}">
                <a14:useLocalDpi xmlns:a14="http://schemas.microsoft.com/office/drawing/2010/main" val="0"/>
              </a:ext>
            </a:extLst>
          </a:blip>
          <a:srcRect t="18333" b="4792"/>
          <a:stretch/>
        </p:blipFill>
        <p:spPr>
          <a:xfrm>
            <a:off x="40219" y="1838271"/>
            <a:ext cx="6543461" cy="3353489"/>
          </a:xfrm>
          <a:prstGeom prst="rect">
            <a:avLst/>
          </a:prstGeom>
        </p:spPr>
      </p:pic>
      <p:pic>
        <p:nvPicPr>
          <p:cNvPr id="6" name="Picture 5" descr="A graph showing different colors and numbers&#10;&#10;Description automatically generated">
            <a:extLst>
              <a:ext uri="{FF2B5EF4-FFF2-40B4-BE49-F238E27FC236}">
                <a16:creationId xmlns:a16="http://schemas.microsoft.com/office/drawing/2014/main" id="{5E9296A4-FD3B-4C2D-C3B0-9B41D1E57459}"/>
              </a:ext>
            </a:extLst>
          </p:cNvPr>
          <p:cNvPicPr>
            <a:picLocks noChangeAspect="1"/>
          </p:cNvPicPr>
          <p:nvPr/>
        </p:nvPicPr>
        <p:blipFill rotWithShape="1">
          <a:blip r:embed="rId5">
            <a:extLst>
              <a:ext uri="{28A0092B-C50C-407E-A947-70E740481C1C}">
                <a14:useLocalDpi xmlns:a14="http://schemas.microsoft.com/office/drawing/2010/main" val="0"/>
              </a:ext>
            </a:extLst>
          </a:blip>
          <a:srcRect t="17144" r="7914" b="5373"/>
          <a:stretch/>
        </p:blipFill>
        <p:spPr>
          <a:xfrm>
            <a:off x="6017579" y="1790997"/>
            <a:ext cx="6062662" cy="3400763"/>
          </a:xfrm>
          <a:prstGeom prst="rect">
            <a:avLst/>
          </a:prstGeom>
        </p:spPr>
      </p:pic>
      <p:pic>
        <p:nvPicPr>
          <p:cNvPr id="8" name="Picture 7" descr="A graph showing different colors and numbers&#10;&#10;Description automatically generated">
            <a:extLst>
              <a:ext uri="{FF2B5EF4-FFF2-40B4-BE49-F238E27FC236}">
                <a16:creationId xmlns:a16="http://schemas.microsoft.com/office/drawing/2014/main" id="{8F204DB7-D30E-8119-98F0-57E4D6FC0D96}"/>
              </a:ext>
            </a:extLst>
          </p:cNvPr>
          <p:cNvPicPr>
            <a:picLocks noChangeAspect="1"/>
          </p:cNvPicPr>
          <p:nvPr/>
        </p:nvPicPr>
        <p:blipFill rotWithShape="1">
          <a:blip r:embed="rId5">
            <a:extLst>
              <a:ext uri="{28A0092B-C50C-407E-A947-70E740481C1C}">
                <a14:useLocalDpi xmlns:a14="http://schemas.microsoft.com/office/drawing/2010/main" val="0"/>
              </a:ext>
            </a:extLst>
          </a:blip>
          <a:srcRect l="15968" t="2878" r="15626" b="86665"/>
          <a:stretch>
            <a:fillRect/>
          </a:stretch>
        </p:blipFill>
        <p:spPr>
          <a:xfrm>
            <a:off x="8009774" y="1321449"/>
            <a:ext cx="4143249" cy="422274"/>
          </a:xfrm>
          <a:prstGeom prst="rect">
            <a:avLst/>
          </a:prstGeom>
        </p:spPr>
      </p:pic>
    </p:spTree>
    <p:extLst>
      <p:ext uri="{BB962C8B-B14F-4D97-AF65-F5344CB8AC3E}">
        <p14:creationId xmlns:p14="http://schemas.microsoft.com/office/powerpoint/2010/main" val="240659159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E6C4F17-821D-B21F-D683-0131A8BFF7EC}"/>
              </a:ext>
            </a:extLst>
          </p:cNvPr>
          <p:cNvGrpSpPr/>
          <p:nvPr/>
        </p:nvGrpSpPr>
        <p:grpSpPr>
          <a:xfrm>
            <a:off x="2823308" y="1450136"/>
            <a:ext cx="7018524" cy="3859493"/>
            <a:chOff x="149835" y="1762578"/>
            <a:chExt cx="7841628" cy="4312121"/>
          </a:xfrm>
        </p:grpSpPr>
        <p:pic>
          <p:nvPicPr>
            <p:cNvPr id="9" name="Picture 8">
              <a:extLst>
                <a:ext uri="{FF2B5EF4-FFF2-40B4-BE49-F238E27FC236}">
                  <a16:creationId xmlns:a16="http://schemas.microsoft.com/office/drawing/2014/main" id="{1A562FE1-7B04-EED9-4F2D-5F0BB1C8B5DC}"/>
                </a:ext>
              </a:extLst>
            </p:cNvPr>
            <p:cNvPicPr>
              <a:picLocks noChangeAspect="1"/>
            </p:cNvPicPr>
            <p:nvPr/>
          </p:nvPicPr>
          <p:blipFill>
            <a:blip r:embed="rId4">
              <a:extLst>
                <a:ext uri="{28A0092B-C50C-407E-A947-70E740481C1C}">
                  <a14:useLocalDpi xmlns:a14="http://schemas.microsoft.com/office/drawing/2010/main" val="0"/>
                </a:ext>
              </a:extLst>
            </a:blip>
            <a:srcRect t="2688" b="2688"/>
            <a:stretch/>
          </p:blipFill>
          <p:spPr>
            <a:xfrm>
              <a:off x="149835" y="1762578"/>
              <a:ext cx="7841628" cy="4122260"/>
            </a:xfrm>
            <a:prstGeom prst="rect">
              <a:avLst/>
            </a:prstGeom>
          </p:spPr>
        </p:pic>
        <p:sp>
          <p:nvSpPr>
            <p:cNvPr id="13" name="TextBox 12">
              <a:extLst>
                <a:ext uri="{FF2B5EF4-FFF2-40B4-BE49-F238E27FC236}">
                  <a16:creationId xmlns:a16="http://schemas.microsoft.com/office/drawing/2014/main" id="{74DE5042-3D22-5076-91F3-C79A43781BC7}"/>
                </a:ext>
              </a:extLst>
            </p:cNvPr>
            <p:cNvSpPr txBox="1"/>
            <p:nvPr/>
          </p:nvSpPr>
          <p:spPr>
            <a:xfrm>
              <a:off x="1682408" y="5750413"/>
              <a:ext cx="1513231" cy="323165"/>
            </a:xfrm>
            <a:prstGeom prst="rect">
              <a:avLst/>
            </a:prstGeom>
            <a:noFill/>
          </p:spPr>
          <p:txBody>
            <a:bodyPr wrap="square" rtlCol="0">
              <a:spAutoFit/>
            </a:bodyPr>
            <a:lstStyle/>
            <a:p>
              <a:pPr algn="ctr"/>
              <a:r>
                <a:rPr lang="en-NL" sz="1500" i="1">
                  <a:latin typeface="Arial" charset="0"/>
                  <a:ea typeface="MS PGothic" pitchFamily="34" charset="-128"/>
                  <a:cs typeface="Arial" charset="0"/>
                </a:rPr>
                <a:t>O2-B / HR1</a:t>
              </a:r>
            </a:p>
          </p:txBody>
        </p:sp>
        <p:sp>
          <p:nvSpPr>
            <p:cNvPr id="17" name="Right Brace 16">
              <a:extLst>
                <a:ext uri="{FF2B5EF4-FFF2-40B4-BE49-F238E27FC236}">
                  <a16:creationId xmlns:a16="http://schemas.microsoft.com/office/drawing/2014/main" id="{771B156C-6375-B2DC-3555-E45AFD5805BF}"/>
                </a:ext>
              </a:extLst>
            </p:cNvPr>
            <p:cNvSpPr/>
            <p:nvPr/>
          </p:nvSpPr>
          <p:spPr>
            <a:xfrm rot="5400000">
              <a:off x="2310815" y="5091999"/>
              <a:ext cx="256419" cy="1060408"/>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8" name="TextBox 17">
              <a:extLst>
                <a:ext uri="{FF2B5EF4-FFF2-40B4-BE49-F238E27FC236}">
                  <a16:creationId xmlns:a16="http://schemas.microsoft.com/office/drawing/2014/main" id="{30DF6203-18EC-9776-12CC-6CE5385DDF04}"/>
                </a:ext>
              </a:extLst>
            </p:cNvPr>
            <p:cNvSpPr txBox="1"/>
            <p:nvPr/>
          </p:nvSpPr>
          <p:spPr>
            <a:xfrm>
              <a:off x="5490764" y="5751534"/>
              <a:ext cx="1513231" cy="323165"/>
            </a:xfrm>
            <a:prstGeom prst="rect">
              <a:avLst/>
            </a:prstGeom>
            <a:noFill/>
          </p:spPr>
          <p:txBody>
            <a:bodyPr wrap="square" rtlCol="0">
              <a:spAutoFit/>
            </a:bodyPr>
            <a:lstStyle/>
            <a:p>
              <a:pPr algn="ctr"/>
              <a:r>
                <a:rPr lang="en-NL" sz="1500" i="1">
                  <a:latin typeface="Arial" charset="0"/>
                  <a:ea typeface="MS PGothic" pitchFamily="34" charset="-128"/>
                  <a:cs typeface="Arial" charset="0"/>
                </a:rPr>
                <a:t>O2-A / HR2</a:t>
              </a:r>
            </a:p>
          </p:txBody>
        </p:sp>
        <p:sp>
          <p:nvSpPr>
            <p:cNvPr id="19" name="Right Brace 18">
              <a:extLst>
                <a:ext uri="{FF2B5EF4-FFF2-40B4-BE49-F238E27FC236}">
                  <a16:creationId xmlns:a16="http://schemas.microsoft.com/office/drawing/2014/main" id="{55929B89-E9F3-259E-1498-6B16A8286069}"/>
                </a:ext>
              </a:extLst>
            </p:cNvPr>
            <p:cNvSpPr/>
            <p:nvPr/>
          </p:nvSpPr>
          <p:spPr>
            <a:xfrm rot="5400000">
              <a:off x="6125181" y="4572951"/>
              <a:ext cx="244398" cy="2057485"/>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sp>
        <p:nvSpPr>
          <p:cNvPr id="2" name="Title 1">
            <a:extLst>
              <a:ext uri="{FF2B5EF4-FFF2-40B4-BE49-F238E27FC236}">
                <a16:creationId xmlns:a16="http://schemas.microsoft.com/office/drawing/2014/main" id="{8CAE928D-F0DA-D94E-ACEC-AA259A3C171B}"/>
              </a:ext>
            </a:extLst>
          </p:cNvPr>
          <p:cNvSpPr>
            <a:spLocks noGrp="1"/>
          </p:cNvSpPr>
          <p:nvPr>
            <p:ph type="title"/>
          </p:nvPr>
        </p:nvSpPr>
        <p:spPr>
          <a:xfrm>
            <a:off x="215999" y="57118"/>
            <a:ext cx="10583806" cy="830997"/>
          </a:xfrm>
        </p:spPr>
        <p:txBody>
          <a:bodyPr/>
          <a:lstStyle/>
          <a:p>
            <a:r>
              <a:rPr lang="en-NL" sz="2400" dirty="0"/>
              <a:t>FIPS/GPP V4: generation of L1B products with residual errors commensurate with the instrument prime performance budget</a:t>
            </a:r>
          </a:p>
        </p:txBody>
      </p:sp>
      <p:sp>
        <p:nvSpPr>
          <p:cNvPr id="11" name="TextBox 10">
            <a:extLst>
              <a:ext uri="{FF2B5EF4-FFF2-40B4-BE49-F238E27FC236}">
                <a16:creationId xmlns:a16="http://schemas.microsoft.com/office/drawing/2014/main" id="{4B44FE8B-A7AB-1324-C039-808ECDB7CB52}"/>
              </a:ext>
            </a:extLst>
          </p:cNvPr>
          <p:cNvSpPr txBox="1"/>
          <p:nvPr/>
        </p:nvSpPr>
        <p:spPr>
          <a:xfrm>
            <a:off x="321276" y="5427203"/>
            <a:ext cx="11578281" cy="646331"/>
          </a:xfrm>
          <a:prstGeom prst="rect">
            <a:avLst/>
          </a:prstGeom>
          <a:solidFill>
            <a:schemeClr val="accent5">
              <a:lumMod val="20000"/>
              <a:lumOff val="80000"/>
            </a:schemeClr>
          </a:solidFill>
        </p:spPr>
        <p:txBody>
          <a:bodyPr wrap="square" rtlCol="0">
            <a:spAutoFit/>
          </a:bodyPr>
          <a:lstStyle/>
          <a:p>
            <a:pPr marL="285750" indent="-285750" algn="l">
              <a:buFont typeface="Arial" panose="020B0604020202020204" pitchFamily="34" charset="0"/>
              <a:buChar char="•"/>
            </a:pPr>
            <a:r>
              <a:rPr lang="en-GB" dirty="0">
                <a:latin typeface="Arial" charset="0"/>
                <a:ea typeface="MS PGothic" pitchFamily="34" charset="-128"/>
                <a:cs typeface="Arial" charset="0"/>
              </a:rPr>
              <a:t>Straylight, photonic noise and other error contributors filling in the O2 absorption lines have been optimised during instrument design not to compete with the fluorescence signal retrieval</a:t>
            </a:r>
          </a:p>
        </p:txBody>
      </p:sp>
      <p:sp>
        <p:nvSpPr>
          <p:cNvPr id="3" name="TextBox 2">
            <a:extLst>
              <a:ext uri="{FF2B5EF4-FFF2-40B4-BE49-F238E27FC236}">
                <a16:creationId xmlns:a16="http://schemas.microsoft.com/office/drawing/2014/main" id="{DCD2ACEE-C743-58B0-B2DC-896F78D0E8B6}"/>
              </a:ext>
            </a:extLst>
          </p:cNvPr>
          <p:cNvSpPr txBox="1"/>
          <p:nvPr/>
        </p:nvSpPr>
        <p:spPr>
          <a:xfrm>
            <a:off x="128382" y="980094"/>
            <a:ext cx="11964067" cy="553998"/>
          </a:xfrm>
          <a:prstGeom prst="rect">
            <a:avLst/>
          </a:prstGeom>
          <a:noFill/>
        </p:spPr>
        <p:txBody>
          <a:bodyPr wrap="square" rtlCol="0">
            <a:spAutoFit/>
          </a:bodyPr>
          <a:lstStyle/>
          <a:p>
            <a:pPr algn="ctr"/>
            <a:r>
              <a:rPr lang="en-NL" sz="1600" b="1" dirty="0">
                <a:latin typeface="Arial" charset="0"/>
                <a:ea typeface="MS PGothic" pitchFamily="34" charset="-128"/>
                <a:cs typeface="Arial" charset="0"/>
              </a:rPr>
              <a:t>Step 1: simulation of L1B residual errors from instrumental effect corrections (before application of radiometric gains)</a:t>
            </a:r>
          </a:p>
          <a:p>
            <a:pPr algn="ctr"/>
            <a:r>
              <a:rPr lang="en-NL" sz="1400" dirty="0">
                <a:solidFill>
                  <a:schemeClr val="accent5"/>
                </a:solidFill>
                <a:latin typeface="Arial" charset="0"/>
                <a:ea typeface="MS PGothic" pitchFamily="34" charset="-128"/>
                <a:cs typeface="Arial" charset="0"/>
              </a:rPr>
              <a:t>Obtained with GPP V4.0.9 and the LREF homogeneous scene (LREF/LTOC transition scene for straylight)</a:t>
            </a:r>
          </a:p>
        </p:txBody>
      </p:sp>
      <p:sp>
        <p:nvSpPr>
          <p:cNvPr id="4" name="TextBox 3">
            <a:extLst>
              <a:ext uri="{FF2B5EF4-FFF2-40B4-BE49-F238E27FC236}">
                <a16:creationId xmlns:a16="http://schemas.microsoft.com/office/drawing/2014/main" id="{77994AFA-374A-88CF-53C1-971E49CE6A57}"/>
              </a:ext>
            </a:extLst>
          </p:cNvPr>
          <p:cNvSpPr txBox="1"/>
          <p:nvPr/>
        </p:nvSpPr>
        <p:spPr>
          <a:xfrm>
            <a:off x="9547008" y="4378442"/>
            <a:ext cx="2840266" cy="507831"/>
          </a:xfrm>
          <a:prstGeom prst="rect">
            <a:avLst/>
          </a:prstGeom>
          <a:noFill/>
        </p:spPr>
        <p:txBody>
          <a:bodyPr wrap="square" rtlCol="0">
            <a:spAutoFit/>
          </a:bodyPr>
          <a:lstStyle/>
          <a:p>
            <a:pPr algn="l"/>
            <a:r>
              <a:rPr lang="en-NL" sz="900" dirty="0">
                <a:solidFill>
                  <a:schemeClr val="bg2">
                    <a:lumMod val="10000"/>
                  </a:schemeClr>
                </a:solidFill>
                <a:latin typeface="Arial" panose="020B0604020202020204" pitchFamily="34" charset="0"/>
                <a:ea typeface="MS PGothic" pitchFamily="34" charset="-128"/>
                <a:cs typeface="Arial" panose="020B0604020202020204" pitchFamily="34" charset="0"/>
              </a:rPr>
              <a:t>PRNU=Pixel Response Non Uniformity</a:t>
            </a:r>
          </a:p>
          <a:p>
            <a:endParaRPr lang="en-NL" sz="900" dirty="0">
              <a:solidFill>
                <a:schemeClr val="bg2">
                  <a:lumMod val="10000"/>
                </a:schemeClr>
              </a:solidFill>
              <a:latin typeface="Arial" panose="020B0604020202020204" pitchFamily="34" charset="0"/>
              <a:ea typeface="MS PGothic" pitchFamily="34" charset="-128"/>
              <a:cs typeface="Arial" panose="020B0604020202020204" pitchFamily="34" charset="0"/>
            </a:endParaRPr>
          </a:p>
          <a:p>
            <a:pPr algn="l"/>
            <a:endParaRPr lang="en-NL" sz="900" dirty="0">
              <a:solidFill>
                <a:schemeClr val="bg2">
                  <a:lumMod val="10000"/>
                </a:schemeClr>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53445714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E6C4F17-821D-B21F-D683-0131A8BFF7EC}"/>
              </a:ext>
            </a:extLst>
          </p:cNvPr>
          <p:cNvGrpSpPr/>
          <p:nvPr/>
        </p:nvGrpSpPr>
        <p:grpSpPr>
          <a:xfrm>
            <a:off x="2553085" y="1506120"/>
            <a:ext cx="7024491" cy="3845760"/>
            <a:chOff x="149835" y="1762578"/>
            <a:chExt cx="7841628" cy="4312121"/>
          </a:xfrm>
        </p:grpSpPr>
        <p:pic>
          <p:nvPicPr>
            <p:cNvPr id="9" name="Picture 8">
              <a:extLst>
                <a:ext uri="{FF2B5EF4-FFF2-40B4-BE49-F238E27FC236}">
                  <a16:creationId xmlns:a16="http://schemas.microsoft.com/office/drawing/2014/main" id="{1A562FE1-7B04-EED9-4F2D-5F0BB1C8B5DC}"/>
                </a:ext>
              </a:extLst>
            </p:cNvPr>
            <p:cNvPicPr>
              <a:picLocks noChangeAspect="1"/>
            </p:cNvPicPr>
            <p:nvPr/>
          </p:nvPicPr>
          <p:blipFill>
            <a:blip r:embed="rId4">
              <a:extLst>
                <a:ext uri="{28A0092B-C50C-407E-A947-70E740481C1C}">
                  <a14:useLocalDpi xmlns:a14="http://schemas.microsoft.com/office/drawing/2010/main" val="0"/>
                </a:ext>
              </a:extLst>
            </a:blip>
            <a:srcRect t="2688" b="2688"/>
            <a:stretch/>
          </p:blipFill>
          <p:spPr>
            <a:xfrm>
              <a:off x="149835" y="1762578"/>
              <a:ext cx="7841628" cy="4122260"/>
            </a:xfrm>
            <a:prstGeom prst="rect">
              <a:avLst/>
            </a:prstGeom>
          </p:spPr>
        </p:pic>
        <p:sp>
          <p:nvSpPr>
            <p:cNvPr id="13" name="TextBox 12">
              <a:extLst>
                <a:ext uri="{FF2B5EF4-FFF2-40B4-BE49-F238E27FC236}">
                  <a16:creationId xmlns:a16="http://schemas.microsoft.com/office/drawing/2014/main" id="{74DE5042-3D22-5076-91F3-C79A43781BC7}"/>
                </a:ext>
              </a:extLst>
            </p:cNvPr>
            <p:cNvSpPr txBox="1"/>
            <p:nvPr/>
          </p:nvSpPr>
          <p:spPr>
            <a:xfrm>
              <a:off x="1682408" y="5750413"/>
              <a:ext cx="1513231" cy="323165"/>
            </a:xfrm>
            <a:prstGeom prst="rect">
              <a:avLst/>
            </a:prstGeom>
            <a:noFill/>
          </p:spPr>
          <p:txBody>
            <a:bodyPr wrap="square" rtlCol="0">
              <a:spAutoFit/>
            </a:bodyPr>
            <a:lstStyle/>
            <a:p>
              <a:pPr algn="ctr"/>
              <a:r>
                <a:rPr lang="en-NL" sz="1500" i="1">
                  <a:latin typeface="Arial" charset="0"/>
                  <a:ea typeface="MS PGothic" pitchFamily="34" charset="-128"/>
                  <a:cs typeface="Arial" charset="0"/>
                </a:rPr>
                <a:t>O2-B / HR1</a:t>
              </a:r>
            </a:p>
          </p:txBody>
        </p:sp>
        <p:sp>
          <p:nvSpPr>
            <p:cNvPr id="17" name="Right Brace 16">
              <a:extLst>
                <a:ext uri="{FF2B5EF4-FFF2-40B4-BE49-F238E27FC236}">
                  <a16:creationId xmlns:a16="http://schemas.microsoft.com/office/drawing/2014/main" id="{771B156C-6375-B2DC-3555-E45AFD5805BF}"/>
                </a:ext>
              </a:extLst>
            </p:cNvPr>
            <p:cNvSpPr/>
            <p:nvPr/>
          </p:nvSpPr>
          <p:spPr>
            <a:xfrm rot="5400000">
              <a:off x="2310815" y="5091999"/>
              <a:ext cx="256419" cy="1060408"/>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8" name="TextBox 17">
              <a:extLst>
                <a:ext uri="{FF2B5EF4-FFF2-40B4-BE49-F238E27FC236}">
                  <a16:creationId xmlns:a16="http://schemas.microsoft.com/office/drawing/2014/main" id="{30DF6203-18EC-9776-12CC-6CE5385DDF04}"/>
                </a:ext>
              </a:extLst>
            </p:cNvPr>
            <p:cNvSpPr txBox="1"/>
            <p:nvPr/>
          </p:nvSpPr>
          <p:spPr>
            <a:xfrm>
              <a:off x="5490764" y="5751534"/>
              <a:ext cx="1513231" cy="323165"/>
            </a:xfrm>
            <a:prstGeom prst="rect">
              <a:avLst/>
            </a:prstGeom>
            <a:noFill/>
          </p:spPr>
          <p:txBody>
            <a:bodyPr wrap="square" rtlCol="0">
              <a:spAutoFit/>
            </a:bodyPr>
            <a:lstStyle/>
            <a:p>
              <a:pPr algn="ctr"/>
              <a:r>
                <a:rPr lang="en-NL" sz="1500" i="1">
                  <a:latin typeface="Arial" charset="0"/>
                  <a:ea typeface="MS PGothic" pitchFamily="34" charset="-128"/>
                  <a:cs typeface="Arial" charset="0"/>
                </a:rPr>
                <a:t>O2-A / HR2</a:t>
              </a:r>
            </a:p>
          </p:txBody>
        </p:sp>
        <p:sp>
          <p:nvSpPr>
            <p:cNvPr id="19" name="Right Brace 18">
              <a:extLst>
                <a:ext uri="{FF2B5EF4-FFF2-40B4-BE49-F238E27FC236}">
                  <a16:creationId xmlns:a16="http://schemas.microsoft.com/office/drawing/2014/main" id="{55929B89-E9F3-259E-1498-6B16A8286069}"/>
                </a:ext>
              </a:extLst>
            </p:cNvPr>
            <p:cNvSpPr/>
            <p:nvPr/>
          </p:nvSpPr>
          <p:spPr>
            <a:xfrm rot="5400000">
              <a:off x="6125181" y="4572951"/>
              <a:ext cx="244398" cy="2057485"/>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sp>
        <p:nvSpPr>
          <p:cNvPr id="11" name="TextBox 10">
            <a:extLst>
              <a:ext uri="{FF2B5EF4-FFF2-40B4-BE49-F238E27FC236}">
                <a16:creationId xmlns:a16="http://schemas.microsoft.com/office/drawing/2014/main" id="{4B44FE8B-A7AB-1324-C039-808ECDB7CB52}"/>
              </a:ext>
            </a:extLst>
          </p:cNvPr>
          <p:cNvSpPr txBox="1"/>
          <p:nvPr/>
        </p:nvSpPr>
        <p:spPr>
          <a:xfrm>
            <a:off x="0" y="5451463"/>
            <a:ext cx="12225338" cy="1323439"/>
          </a:xfrm>
          <a:prstGeom prst="rect">
            <a:avLst/>
          </a:prstGeom>
          <a:solidFill>
            <a:schemeClr val="accent5">
              <a:lumMod val="20000"/>
              <a:lumOff val="80000"/>
            </a:schemeClr>
          </a:solidFill>
        </p:spPr>
        <p:txBody>
          <a:bodyPr wrap="square" rtlCol="0">
            <a:spAutoFit/>
          </a:bodyPr>
          <a:lstStyle/>
          <a:p>
            <a:pPr marL="285750" indent="-285750">
              <a:buFont typeface="Arial" panose="020B0604020202020204" pitchFamily="34" charset="0"/>
              <a:buChar char="•"/>
            </a:pPr>
            <a:r>
              <a:rPr lang="en-GB" sz="1600" dirty="0">
                <a:latin typeface="Arial" charset="0"/>
                <a:ea typeface="MS PGothic" pitchFamily="34" charset="-128"/>
                <a:cs typeface="Arial" charset="0"/>
              </a:rPr>
              <a:t>Additional L1B errors need to be  introduced to reflect the expected full instrument performance. Done using inconsistent FIPS / GPP instrument radiometric gains. These realistic L1B products were used by the L2 team to assess Fs retrieval performance.</a:t>
            </a:r>
          </a:p>
          <a:p>
            <a:pPr marL="285750" indent="-285750" algn="l">
              <a:buFont typeface="Arial" panose="020B0604020202020204" pitchFamily="34" charset="0"/>
              <a:buChar char="•"/>
            </a:pPr>
            <a:r>
              <a:rPr lang="en-GB" sz="1600" dirty="0">
                <a:latin typeface="Arial" charset="0"/>
                <a:ea typeface="MS PGothic" pitchFamily="34" charset="-128"/>
                <a:cs typeface="Arial" charset="0"/>
              </a:rPr>
              <a:t>ARA largest L1B uncertainty contributor but expected to have mostly a systematic bias impact on L2 fluorescence retrieval. </a:t>
            </a:r>
          </a:p>
          <a:p>
            <a:pPr marL="285750" indent="-285750" algn="l">
              <a:buFont typeface="Arial" panose="020B0604020202020204" pitchFamily="34" charset="0"/>
              <a:buChar char="•"/>
            </a:pPr>
            <a:r>
              <a:rPr lang="en-GB" sz="1600" dirty="0">
                <a:latin typeface="Arial" charset="0"/>
                <a:ea typeface="MS PGothic" pitchFamily="34" charset="-128"/>
                <a:cs typeface="Arial" charset="0"/>
              </a:rPr>
              <a:t>Keeping L1B error contributors with an unknown systematic spectral signature in the O2 absorption lines to a minimum will be key to meeting the mission requirements</a:t>
            </a:r>
          </a:p>
        </p:txBody>
      </p:sp>
      <p:sp>
        <p:nvSpPr>
          <p:cNvPr id="12" name="TextBox 11">
            <a:extLst>
              <a:ext uri="{FF2B5EF4-FFF2-40B4-BE49-F238E27FC236}">
                <a16:creationId xmlns:a16="http://schemas.microsoft.com/office/drawing/2014/main" id="{8D9A7090-D330-4E7E-06D1-BE0F60BFDE47}"/>
              </a:ext>
            </a:extLst>
          </p:cNvPr>
          <p:cNvSpPr txBox="1"/>
          <p:nvPr/>
        </p:nvSpPr>
        <p:spPr>
          <a:xfrm>
            <a:off x="83298" y="980077"/>
            <a:ext cx="11964067" cy="553998"/>
          </a:xfrm>
          <a:prstGeom prst="rect">
            <a:avLst/>
          </a:prstGeom>
          <a:noFill/>
        </p:spPr>
        <p:txBody>
          <a:bodyPr wrap="square" rtlCol="0">
            <a:spAutoFit/>
          </a:bodyPr>
          <a:lstStyle/>
          <a:p>
            <a:pPr algn="ctr"/>
            <a:r>
              <a:rPr lang="en-NL" sz="1600" b="1" dirty="0">
                <a:latin typeface="Arial" charset="0"/>
                <a:ea typeface="MS PGothic" pitchFamily="34" charset="-128"/>
                <a:cs typeface="Arial" charset="0"/>
              </a:rPr>
              <a:t>Step 2: introduction of additional errors to fully reflect the industry </a:t>
            </a:r>
            <a:r>
              <a:rPr lang="en-NL" sz="1600" b="1" u="sng" dirty="0">
                <a:latin typeface="Arial" charset="0"/>
                <a:ea typeface="MS PGothic" pitchFamily="34" charset="-128"/>
                <a:cs typeface="Arial" charset="0"/>
              </a:rPr>
              <a:t>instrument performance budget</a:t>
            </a:r>
            <a:endParaRPr lang="en-NL" sz="1600" b="1" dirty="0">
              <a:latin typeface="Arial" charset="0"/>
              <a:ea typeface="MS PGothic" pitchFamily="34" charset="-128"/>
              <a:cs typeface="Arial" charset="0"/>
            </a:endParaRPr>
          </a:p>
          <a:p>
            <a:pPr algn="ctr"/>
            <a:r>
              <a:rPr lang="en-NL" sz="1400" dirty="0">
                <a:solidFill>
                  <a:schemeClr val="accent5"/>
                </a:solidFill>
                <a:latin typeface="Arial" charset="0"/>
                <a:ea typeface="MS PGothic" pitchFamily="34" charset="-128"/>
                <a:cs typeface="Arial" charset="0"/>
              </a:rPr>
              <a:t>Obtained with GPP V4.0.9 and the LREF homogeneous scene (LREF/LTOC transition scene for straylight)</a:t>
            </a:r>
          </a:p>
        </p:txBody>
      </p:sp>
      <p:sp>
        <p:nvSpPr>
          <p:cNvPr id="8" name="Title 1">
            <a:extLst>
              <a:ext uri="{FF2B5EF4-FFF2-40B4-BE49-F238E27FC236}">
                <a16:creationId xmlns:a16="http://schemas.microsoft.com/office/drawing/2014/main" id="{B084060A-5D62-FFBE-AD51-7D9EEE582B29}"/>
              </a:ext>
            </a:extLst>
          </p:cNvPr>
          <p:cNvSpPr>
            <a:spLocks noGrp="1"/>
          </p:cNvSpPr>
          <p:nvPr>
            <p:ph type="title"/>
          </p:nvPr>
        </p:nvSpPr>
        <p:spPr>
          <a:xfrm>
            <a:off x="216000" y="57118"/>
            <a:ext cx="10488626" cy="830997"/>
          </a:xfrm>
        </p:spPr>
        <p:txBody>
          <a:bodyPr/>
          <a:lstStyle/>
          <a:p>
            <a:r>
              <a:rPr lang="en-NL" sz="2400" dirty="0"/>
              <a:t>FIPS/GPP: generation of L1B products with residual errors commensurate to the instrument performance budget</a:t>
            </a:r>
          </a:p>
        </p:txBody>
      </p:sp>
      <p:sp>
        <p:nvSpPr>
          <p:cNvPr id="2" name="TextBox 1">
            <a:extLst>
              <a:ext uri="{FF2B5EF4-FFF2-40B4-BE49-F238E27FC236}">
                <a16:creationId xmlns:a16="http://schemas.microsoft.com/office/drawing/2014/main" id="{AB9E4EEF-9180-C7C2-61A1-09776BFAD143}"/>
              </a:ext>
            </a:extLst>
          </p:cNvPr>
          <p:cNvSpPr txBox="1"/>
          <p:nvPr/>
        </p:nvSpPr>
        <p:spPr>
          <a:xfrm>
            <a:off x="9385072" y="4089472"/>
            <a:ext cx="3017768" cy="784830"/>
          </a:xfrm>
          <a:prstGeom prst="rect">
            <a:avLst/>
          </a:prstGeom>
          <a:noFill/>
        </p:spPr>
        <p:txBody>
          <a:bodyPr wrap="square" rtlCol="0">
            <a:spAutoFit/>
          </a:bodyPr>
          <a:lstStyle/>
          <a:p>
            <a:pPr algn="l"/>
            <a:r>
              <a:rPr lang="en-NL" sz="900" dirty="0">
                <a:solidFill>
                  <a:schemeClr val="bg2">
                    <a:lumMod val="10000"/>
                  </a:schemeClr>
                </a:solidFill>
                <a:latin typeface="Arial" panose="020B0604020202020204" pitchFamily="34" charset="0"/>
                <a:ea typeface="MS PGothic" pitchFamily="34" charset="-128"/>
                <a:cs typeface="Arial" panose="020B0604020202020204" pitchFamily="34" charset="0"/>
              </a:rPr>
              <a:t>ARA= Absolute Radiometric Accuracy</a:t>
            </a:r>
          </a:p>
          <a:p>
            <a:r>
              <a:rPr lang="en-NL" sz="900" dirty="0">
                <a:solidFill>
                  <a:schemeClr val="bg2">
                    <a:lumMod val="10000"/>
                  </a:schemeClr>
                </a:solidFill>
                <a:latin typeface="Arial" panose="020B0604020202020204" pitchFamily="34" charset="0"/>
                <a:ea typeface="MS PGothic" pitchFamily="34" charset="-128"/>
                <a:cs typeface="Arial" panose="020B0604020202020204" pitchFamily="34" charset="0"/>
              </a:rPr>
              <a:t>RXRA= Relative across track Radiometric Accuracy</a:t>
            </a:r>
          </a:p>
          <a:p>
            <a:r>
              <a:rPr lang="en-NL" sz="900" dirty="0">
                <a:solidFill>
                  <a:schemeClr val="bg2">
                    <a:lumMod val="10000"/>
                  </a:schemeClr>
                </a:solidFill>
                <a:latin typeface="Arial" panose="020B0604020202020204" pitchFamily="34" charset="0"/>
                <a:ea typeface="MS PGothic" pitchFamily="34" charset="-128"/>
                <a:cs typeface="Arial" panose="020B0604020202020204" pitchFamily="34" charset="0"/>
              </a:rPr>
              <a:t>RSRA= Relative Spectral Radiometric Accuracy</a:t>
            </a:r>
          </a:p>
          <a:p>
            <a:endParaRPr lang="en-NL" sz="900" dirty="0">
              <a:solidFill>
                <a:schemeClr val="bg2">
                  <a:lumMod val="10000"/>
                </a:schemeClr>
              </a:solidFill>
              <a:latin typeface="Arial" panose="020B0604020202020204" pitchFamily="34" charset="0"/>
              <a:ea typeface="MS PGothic" pitchFamily="34" charset="-128"/>
              <a:cs typeface="Arial" panose="020B0604020202020204" pitchFamily="34" charset="0"/>
            </a:endParaRPr>
          </a:p>
          <a:p>
            <a:pPr algn="l"/>
            <a:endParaRPr lang="en-NL" sz="900" dirty="0">
              <a:solidFill>
                <a:schemeClr val="bg2">
                  <a:lumMod val="10000"/>
                </a:schemeClr>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90132638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34AF1-E22F-9249-A6B6-DAD877FAA62C}"/>
              </a:ext>
            </a:extLst>
          </p:cNvPr>
          <p:cNvSpPr>
            <a:spLocks noGrp="1"/>
          </p:cNvSpPr>
          <p:nvPr>
            <p:ph type="title"/>
          </p:nvPr>
        </p:nvSpPr>
        <p:spPr>
          <a:xfrm>
            <a:off x="240938" y="168947"/>
            <a:ext cx="10108800" cy="553998"/>
          </a:xfrm>
        </p:spPr>
        <p:txBody>
          <a:bodyPr/>
          <a:lstStyle/>
          <a:p>
            <a:r>
              <a:rPr lang="en-NL" dirty="0"/>
              <a:t>Conclusions and outlook	</a:t>
            </a:r>
          </a:p>
        </p:txBody>
      </p:sp>
      <p:sp>
        <p:nvSpPr>
          <p:cNvPr id="3" name="Content Placeholder 2">
            <a:extLst>
              <a:ext uri="{FF2B5EF4-FFF2-40B4-BE49-F238E27FC236}">
                <a16:creationId xmlns:a16="http://schemas.microsoft.com/office/drawing/2014/main" id="{FF1BFC40-82C5-E647-B23F-83368973DAF0}"/>
              </a:ext>
            </a:extLst>
          </p:cNvPr>
          <p:cNvSpPr>
            <a:spLocks noGrp="1"/>
          </p:cNvSpPr>
          <p:nvPr>
            <p:ph idx="1"/>
          </p:nvPr>
        </p:nvSpPr>
        <p:spPr>
          <a:xfrm>
            <a:off x="230268" y="1677930"/>
            <a:ext cx="11995069" cy="2616013"/>
          </a:xfrm>
        </p:spPr>
        <p:txBody>
          <a:bodyPr/>
          <a:lstStyle/>
          <a:p>
            <a:pPr marL="285750" indent="-285750">
              <a:buFont typeface="Arial" panose="020B0604020202020204" pitchFamily="34" charset="0"/>
              <a:buChar char="•"/>
            </a:pPr>
            <a:r>
              <a:rPr lang="en-NL" dirty="0">
                <a:solidFill>
                  <a:schemeClr val="tx1"/>
                </a:solidFill>
              </a:rPr>
              <a:t>The FLEX L1B product simulation and data processing chain are implemented in the current FIPS/GPP version 5. </a:t>
            </a:r>
          </a:p>
          <a:p>
            <a:pPr marL="285750" indent="-285750">
              <a:buFont typeface="Arial" panose="020B0604020202020204" pitchFamily="34" charset="0"/>
              <a:buChar char="•"/>
            </a:pPr>
            <a:r>
              <a:rPr lang="en-NL" dirty="0">
                <a:solidFill>
                  <a:schemeClr val="tx1"/>
                </a:solidFill>
              </a:rPr>
              <a:t>T</a:t>
            </a:r>
            <a:r>
              <a:rPr lang="en-GB" dirty="0">
                <a:solidFill>
                  <a:schemeClr val="tx1"/>
                </a:solidFill>
              </a:rPr>
              <a:t>he</a:t>
            </a:r>
            <a:r>
              <a:rPr lang="en-NL" dirty="0">
                <a:solidFill>
                  <a:schemeClr val="tx1"/>
                </a:solidFill>
              </a:rPr>
              <a:t> FIPS / GPP has </a:t>
            </a:r>
            <a:r>
              <a:rPr lang="en-NL">
                <a:solidFill>
                  <a:schemeClr val="tx1"/>
                </a:solidFill>
              </a:rPr>
              <a:t>been used </a:t>
            </a:r>
            <a:r>
              <a:rPr lang="en-NL" dirty="0">
                <a:solidFill>
                  <a:schemeClr val="tx1"/>
                </a:solidFill>
              </a:rPr>
              <a:t>to assess the expected instrument performance</a:t>
            </a:r>
            <a:r>
              <a:rPr lang="en-NL">
                <a:solidFill>
                  <a:schemeClr val="tx1"/>
                </a:solidFill>
              </a:rPr>
              <a:t>. </a:t>
            </a:r>
          </a:p>
          <a:p>
            <a:pPr marL="285750" indent="-285750">
              <a:buFont typeface="Arial" panose="020B0604020202020204" pitchFamily="34" charset="0"/>
              <a:buChar char="•"/>
            </a:pPr>
            <a:r>
              <a:rPr lang="en-NL">
                <a:solidFill>
                  <a:schemeClr val="tx1"/>
                </a:solidFill>
              </a:rPr>
              <a:t>Also </a:t>
            </a:r>
            <a:r>
              <a:rPr lang="en-NL" dirty="0">
                <a:solidFill>
                  <a:schemeClr val="tx1"/>
                </a:solidFill>
              </a:rPr>
              <a:t>used to simulate realistic RAW/L0/L1 data to test the ground segment and to develop/assess the L2 algorithms.  </a:t>
            </a:r>
          </a:p>
          <a:p>
            <a:pPr marL="285750" indent="-285750">
              <a:buFont typeface="Arial" panose="020B0604020202020204" pitchFamily="34" charset="0"/>
              <a:buChar char="•"/>
            </a:pPr>
            <a:r>
              <a:rPr lang="en-NL" dirty="0">
                <a:solidFill>
                  <a:schemeClr val="tx1"/>
                </a:solidFill>
              </a:rPr>
              <a:t>The current version of the FIPS/GPP (V5) will be parameterised by the instrument parameters derived during the on-ground calibration campaign (expected to be finalized by April 2026).</a:t>
            </a:r>
          </a:p>
          <a:p>
            <a:pPr marL="285750" indent="-285750">
              <a:buFont typeface="Arial" panose="020B0604020202020204" pitchFamily="34" charset="0"/>
              <a:buChar char="•"/>
            </a:pPr>
            <a:r>
              <a:rPr lang="en-NL" dirty="0">
                <a:solidFill>
                  <a:schemeClr val="tx1"/>
                </a:solidFill>
              </a:rPr>
              <a:t>Next version to be used during commissioning phase to process in-flight calibration data and to assess the in-flight radiometric/spectral/geometric performance of the instrument.</a:t>
            </a:r>
          </a:p>
          <a:p>
            <a:pPr marL="285750" indent="-285750">
              <a:buFont typeface="Arial" panose="020B0604020202020204" pitchFamily="34" charset="0"/>
              <a:buChar char="•"/>
            </a:pPr>
            <a:r>
              <a:rPr lang="en-NL" dirty="0">
                <a:solidFill>
                  <a:schemeClr val="tx1"/>
                </a:solidFill>
              </a:rPr>
              <a:t>FIPS/GPP will be available to FLEX users through the FLEX collaborative platform and as part of the End-to-End Mission Simulator.</a:t>
            </a:r>
          </a:p>
        </p:txBody>
      </p:sp>
    </p:spTree>
    <p:extLst>
      <p:ext uri="{BB962C8B-B14F-4D97-AF65-F5344CB8AC3E}">
        <p14:creationId xmlns:p14="http://schemas.microsoft.com/office/powerpoint/2010/main" val="4960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10CC8-BCBF-D745-9514-75853A89F320}"/>
              </a:ext>
            </a:extLst>
          </p:cNvPr>
          <p:cNvSpPr>
            <a:spLocks noGrp="1"/>
          </p:cNvSpPr>
          <p:nvPr>
            <p:ph idx="1"/>
          </p:nvPr>
        </p:nvSpPr>
        <p:spPr>
          <a:xfrm>
            <a:off x="219599" y="946675"/>
            <a:ext cx="11764800" cy="5321492"/>
          </a:xfrm>
        </p:spPr>
        <p:txBody>
          <a:bodyPr/>
          <a:lstStyle/>
          <a:p>
            <a:pPr algn="ctr"/>
            <a:endParaRPr lang="en-NL" dirty="0"/>
          </a:p>
          <a:p>
            <a:pPr algn="ctr"/>
            <a:r>
              <a:rPr lang="en-NL" sz="3200" dirty="0">
                <a:solidFill>
                  <a:schemeClr val="tx1"/>
                </a:solidFill>
              </a:rPr>
              <a:t>Thank you for you attention</a:t>
            </a:r>
          </a:p>
          <a:p>
            <a:pPr algn="ctr"/>
            <a:r>
              <a:rPr lang="en-GB" sz="3200" dirty="0">
                <a:solidFill>
                  <a:schemeClr val="tx1"/>
                </a:solidFill>
              </a:rPr>
              <a:t>m</a:t>
            </a:r>
            <a:r>
              <a:rPr lang="en-NL" sz="3200" dirty="0">
                <a:solidFill>
                  <a:schemeClr val="tx1"/>
                </a:solidFill>
              </a:rPr>
              <a:t>arc.bouvet@esa.int</a:t>
            </a:r>
          </a:p>
        </p:txBody>
      </p:sp>
      <p:pic>
        <p:nvPicPr>
          <p:cNvPr id="4" name="Picture 3">
            <a:extLst>
              <a:ext uri="{FF2B5EF4-FFF2-40B4-BE49-F238E27FC236}">
                <a16:creationId xmlns:a16="http://schemas.microsoft.com/office/drawing/2014/main" id="{BDE42FDD-DC5E-C942-B5C6-79F53DBAB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249" y="3010648"/>
            <a:ext cx="3139499" cy="3101007"/>
          </a:xfrm>
          <a:prstGeom prst="rect">
            <a:avLst/>
          </a:prstGeom>
        </p:spPr>
      </p:pic>
    </p:spTree>
    <p:extLst>
      <p:ext uri="{BB962C8B-B14F-4D97-AF65-F5344CB8AC3E}">
        <p14:creationId xmlns:p14="http://schemas.microsoft.com/office/powerpoint/2010/main" val="247880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D29D-CDA7-A2D1-1955-E024071CD588}"/>
              </a:ext>
            </a:extLst>
          </p:cNvPr>
          <p:cNvSpPr>
            <a:spLocks noGrp="1"/>
          </p:cNvSpPr>
          <p:nvPr>
            <p:ph type="title"/>
          </p:nvPr>
        </p:nvSpPr>
        <p:spPr>
          <a:xfrm>
            <a:off x="67131" y="179715"/>
            <a:ext cx="10416788" cy="523220"/>
          </a:xfrm>
        </p:spPr>
        <p:txBody>
          <a:bodyPr/>
          <a:lstStyle/>
          <a:p>
            <a:r>
              <a:rPr lang="en-NL"/>
              <a:t>L1B uncertainty simulation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F26C4E-D4A1-F24A-1A4A-22DD92CE4524}"/>
                  </a:ext>
                </a:extLst>
              </p:cNvPr>
              <p:cNvSpPr>
                <a:spLocks noGrp="1"/>
              </p:cNvSpPr>
              <p:nvPr>
                <p:ph idx="1"/>
              </p:nvPr>
            </p:nvSpPr>
            <p:spPr>
              <a:xfrm>
                <a:off x="219600" y="928360"/>
                <a:ext cx="11764800" cy="5281836"/>
              </a:xfrm>
            </p:spPr>
            <p:txBody>
              <a:bodyPr/>
              <a:lstStyle/>
              <a:p>
                <a:pPr marL="285750" indent="-285750">
                  <a:buFont typeface="Arial" panose="020B0604020202020204" pitchFamily="34" charset="0"/>
                  <a:buChar char="•"/>
                </a:pPr>
                <a:r>
                  <a:rPr lang="en-NL" dirty="0">
                    <a:solidFill>
                      <a:schemeClr val="tx1"/>
                    </a:solidFill>
                  </a:rPr>
                  <a:t>A simple model of L1B radiance uncertainty (“to capture 90% of the uncertainty”) was prototyped and validated by ESA.  Then implemented in the current GPP v4.</a:t>
                </a:r>
              </a:p>
              <a:p>
                <a:pPr marL="285750" indent="-285750">
                  <a:buFont typeface="Arial" panose="020B0604020202020204" pitchFamily="34" charset="0"/>
                  <a:buChar char="•"/>
                </a:pPr>
                <a:r>
                  <a:rPr lang="en-NL" dirty="0">
                    <a:solidFill>
                      <a:schemeClr val="tx1"/>
                    </a:solidFill>
                  </a:rPr>
                  <a:t>It is a simple model per pixel uncertainty w</a:t>
                </a:r>
                <a:r>
                  <a:rPr lang="en-GB" dirty="0">
                    <a:solidFill>
                      <a:schemeClr val="tx1"/>
                    </a:solidFill>
                  </a:rPr>
                  <a:t>it</a:t>
                </a:r>
                <a:r>
                  <a:rPr lang="en-NL" dirty="0">
                    <a:solidFill>
                      <a:schemeClr val="tx1"/>
                    </a:solidFill>
                  </a:rPr>
                  <a:t>h </a:t>
                </a:r>
                <a:r>
                  <a:rPr lang="en-NL" dirty="0">
                    <a:solidFill>
                      <a:srgbClr val="FF0000"/>
                    </a:solidFill>
                  </a:rPr>
                  <a:t>4</a:t>
                </a:r>
                <a:r>
                  <a:rPr lang="en-NL" dirty="0">
                    <a:solidFill>
                      <a:schemeClr val="tx1"/>
                    </a:solidFill>
                  </a:rPr>
                  <a:t> parameters:</a:t>
                </a:r>
              </a:p>
              <a:p>
                <a:pPr marL="285750" indent="-285750">
                  <a:buFont typeface="Arial" panose="020B0604020202020204" pitchFamily="34" charset="0"/>
                  <a:buChar char="•"/>
                </a:pPr>
                <a:endParaRPr lang="en-NL" dirty="0">
                  <a:solidFill>
                    <a:schemeClr val="tx1"/>
                  </a:solidFill>
                </a:endParaRPr>
              </a:p>
              <a:p>
                <a:pPr/>
                <a14:m>
                  <m:oMathPara xmlns:m="http://schemas.openxmlformats.org/officeDocument/2006/math">
                    <m:oMathParaPr>
                      <m:jc m:val="centerGroup"/>
                    </m:oMathParaPr>
                    <m:oMath xmlns:m="http://schemas.openxmlformats.org/officeDocument/2006/math">
                      <m:r>
                        <a:rPr lang="en-GB" sz="14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𝑇𝑜𝑡𝑎𝑙</m:t>
                      </m:r>
                      <m:r>
                        <a:rPr lang="en-GB" sz="14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_</m:t>
                      </m:r>
                      <m:r>
                        <a:rPr lang="en-GB" sz="14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𝑇𝑂𝐴</m:t>
                      </m:r>
                      <m:r>
                        <a:rPr lang="en-GB" sz="14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_</m:t>
                      </m:r>
                      <m:r>
                        <a:rPr lang="en-GB" sz="14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𝑢𝑛𝑐𝑒𝑟𝑡𝑎𝑖𝑛𝑡𝑦</m:t>
                      </m:r>
                      <m:d>
                        <m:dPr>
                          <m:ctrlPr>
                            <a:rPr lang="en-NL" sz="1400" i="1">
                              <a:solidFill>
                                <a:schemeClr val="tx1"/>
                              </a:solidFill>
                              <a:effectLst/>
                              <a:latin typeface="Cambria Math" panose="02040503050406030204" pitchFamily="18" charset="0"/>
                              <a:ea typeface="Times New Roman" panose="02020603050405020304" pitchFamily="18" charset="0"/>
                            </a:rPr>
                          </m:ctrlPr>
                        </m:d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𝑑𝑒𝑡𝑒𝑐𝑡𝑜𝑟</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𝑑𝑒𝑡𝑒𝑐𝑡𝑜𝑟</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𝑞𝑢𝑎𝑑𝑟𝑎𝑛𝑡</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𝐴𝐶𝑇</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𝐴𝐿𝑇</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𝑐h𝑎𝑛𝑛𝑒𝑙</m:t>
                          </m:r>
                        </m:e>
                      </m:d>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NL" sz="1400" i="1" smtClean="0">
                              <a:solidFill>
                                <a:srgbClr val="FF0000"/>
                              </a:solidFill>
                              <a:effectLst/>
                              <a:latin typeface="Cambria Math" panose="02040503050406030204" pitchFamily="18" charset="0"/>
                            </a:rPr>
                          </m:ctrlPr>
                        </m:sSubPr>
                        <m:e>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𝑈𝑛</m:t>
                          </m:r>
                          <m:sSub>
                            <m:sSubPr>
                              <m:ctrlPr>
                                <a:rPr lang="en-NL" sz="1400" i="1">
                                  <a:solidFill>
                                    <a:srgbClr val="FF0000"/>
                                  </a:solidFill>
                                  <a:effectLst/>
                                  <a:latin typeface="Cambria Math" panose="02040503050406030204" pitchFamily="18" charset="0"/>
                                </a:rPr>
                              </m:ctrlPr>
                            </m:sSubPr>
                            <m:e>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𝑐</m:t>
                              </m:r>
                            </m:e>
                            <m:sub>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𝐴𝑅𝐺</m:t>
                              </m:r>
                            </m:sub>
                          </m:sSub>
                        </m:e>
                        <m:sub>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𝜎</m:t>
                          </m:r>
                        </m:sub>
                      </m:sSub>
                      <m:d>
                        <m:dPr>
                          <m:ctrlPr>
                            <a:rPr lang="en-NL" sz="1400" i="1">
                              <a:solidFill>
                                <a:schemeClr val="tx1"/>
                              </a:solidFill>
                              <a:effectLst/>
                              <a:latin typeface="Cambria Math" panose="02040503050406030204" pitchFamily="18" charset="0"/>
                            </a:rPr>
                          </m:ctrlPr>
                        </m:dPr>
                        <m:e>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𝑑𝑒𝑡𝑒𝑐𝑡𝑜𝑟</m:t>
                          </m:r>
                        </m:e>
                      </m:d>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𝐿</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d>
                        <m:dPr>
                          <m:ctrlPr>
                            <a:rPr lang="en-NL" sz="1400" i="1">
                              <a:solidFill>
                                <a:schemeClr val="tx1"/>
                              </a:solidFill>
                              <a:effectLst/>
                              <a:latin typeface="Cambria Math" panose="02040503050406030204" pitchFamily="18" charset="0"/>
                            </a:rPr>
                          </m:ctrlPr>
                        </m:dPr>
                        <m:e>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𝑑𝑒𝑡𝑒𝑐𝑡𝑜𝑟</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𝐴𝐶𝑇</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𝐴𝐿𝑇</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𝑐h𝑎𝑛𝑛𝑒𝑙</m:t>
                          </m:r>
                        </m:e>
                      </m:d>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NL" sz="1400" i="1">
                              <a:solidFill>
                                <a:schemeClr val="tx1"/>
                              </a:solidFill>
                              <a:effectLst/>
                              <a:latin typeface="Cambria Math" panose="02040503050406030204" pitchFamily="18" charset="0"/>
                            </a:rPr>
                          </m:ctrlPr>
                        </m:radPr>
                        <m:deg/>
                        <m:e>
                          <m:eqArr>
                            <m:eqArrPr>
                              <m:ctrlPr>
                                <a:rPr lang="en-NL" sz="1400" i="1">
                                  <a:solidFill>
                                    <a:schemeClr val="tx1"/>
                                  </a:solidFill>
                                  <a:effectLst/>
                                  <a:latin typeface="Cambria Math" panose="02040503050406030204" pitchFamily="18" charset="0"/>
                                </a:rPr>
                              </m:ctrlPr>
                            </m:eqArrPr>
                            <m:e>
                              <m:d>
                                <m:dPr>
                                  <m:ctrlPr>
                                    <a:rPr lang="en-NL" sz="1400" i="1">
                                      <a:solidFill>
                                        <a:schemeClr val="tx1"/>
                                      </a:solidFill>
                                      <a:effectLst/>
                                      <a:latin typeface="Cambria Math" panose="02040503050406030204" pitchFamily="18" charset="0"/>
                                    </a:rPr>
                                  </m:ctrlPr>
                                </m:dPr>
                                <m:e>
                                  <m:sSup>
                                    <m:sSupPr>
                                      <m:ctrlPr>
                                        <a:rPr lang="en-NL" sz="1400" i="1">
                                          <a:solidFill>
                                            <a:schemeClr val="tx1"/>
                                          </a:solidFill>
                                          <a:effectLst/>
                                          <a:latin typeface="Cambria Math" panose="02040503050406030204" pitchFamily="18" charset="0"/>
                                        </a:rPr>
                                      </m:ctrlPr>
                                    </m:sSupPr>
                                    <m:e>
                                      <m:r>
                                        <a:rPr lang="en-GB" sz="1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𝑅𝑆𝑅</m:t>
                                      </m:r>
                                      <m:sSub>
                                        <m:sSubPr>
                                          <m:ctrlPr>
                                            <a:rPr lang="en-NL" sz="1400" i="1">
                                              <a:solidFill>
                                                <a:srgbClr val="FF0000"/>
                                              </a:solidFill>
                                              <a:effectLst/>
                                              <a:latin typeface="Cambria Math" panose="02040503050406030204" pitchFamily="18" charset="0"/>
                                            </a:rPr>
                                          </m:ctrlPr>
                                        </m:sSubPr>
                                        <m:e>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m:t>
                                          </m:r>
                                        </m:e>
                                        <m:sub>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𝜎</m:t>
                                          </m:r>
                                        </m:sub>
                                      </m:sSub>
                                    </m:e>
                                    <m:sup>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NL" sz="1400" i="1">
                                          <a:solidFill>
                                            <a:schemeClr val="tx1"/>
                                          </a:solidFill>
                                          <a:effectLst/>
                                          <a:latin typeface="Cambria Math" panose="02040503050406030204" pitchFamily="18" charset="0"/>
                                        </a:rPr>
                                      </m:ctrlPr>
                                    </m:dPr>
                                    <m:e>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𝑑𝑒𝑡𝑒𝑐𝑡𝑜𝑟</m:t>
                                      </m:r>
                                    </m:e>
                                  </m:d>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NL" sz="1400" i="1">
                                          <a:solidFill>
                                            <a:schemeClr val="tx1"/>
                                          </a:solidFill>
                                          <a:effectLst/>
                                          <a:latin typeface="Cambria Math" panose="02040503050406030204" pitchFamily="18" charset="0"/>
                                        </a:rPr>
                                      </m:ctrlPr>
                                    </m:sSupPr>
                                    <m:e>
                                      <m:r>
                                        <a:rPr lang="en-GB" sz="140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𝑅𝑋𝑅</m:t>
                                      </m:r>
                                      <m:sSub>
                                        <m:sSubPr>
                                          <m:ctrlPr>
                                            <a:rPr lang="en-NL" sz="1400" i="1">
                                              <a:solidFill>
                                                <a:srgbClr val="FF0000"/>
                                              </a:solidFill>
                                              <a:effectLst/>
                                              <a:latin typeface="Cambria Math" panose="02040503050406030204" pitchFamily="18" charset="0"/>
                                            </a:rPr>
                                          </m:ctrlPr>
                                        </m:sSubPr>
                                        <m:e>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m:t>
                                          </m:r>
                                        </m:e>
                                        <m:sub>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GB" sz="1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𝜎</m:t>
                                          </m:r>
                                        </m:sub>
                                      </m:sSub>
                                    </m:e>
                                    <m:sup>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NL" sz="1400" i="1">
                                          <a:solidFill>
                                            <a:schemeClr val="tx1"/>
                                          </a:solidFill>
                                          <a:effectLst/>
                                          <a:latin typeface="Cambria Math" panose="02040503050406030204" pitchFamily="18" charset="0"/>
                                        </a:rPr>
                                      </m:ctrlPr>
                                    </m:dPr>
                                    <m:e>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𝑑𝑒𝑡𝑒𝑐𝑡𝑜𝑟</m:t>
                                      </m:r>
                                    </m:e>
                                  </m:d>
                                </m:e>
                              </m:d>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e>
                            <m:e>
                              <m:sSup>
                                <m:sSupPr>
                                  <m:ctrlPr>
                                    <a:rPr lang="en-NL" sz="1400" i="1">
                                      <a:solidFill>
                                        <a:schemeClr val="tx1"/>
                                      </a:solidFill>
                                      <a:effectLst/>
                                      <a:latin typeface="Cambria Math" panose="02040503050406030204" pitchFamily="18" charset="0"/>
                                    </a:rPr>
                                  </m:ctrlPr>
                                </m:sSupPr>
                                <m:e>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𝐿</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NL" sz="1400" i="1">
                                      <a:solidFill>
                                        <a:schemeClr val="tx1"/>
                                      </a:solidFill>
                                      <a:effectLst/>
                                      <a:latin typeface="Cambria Math" panose="02040503050406030204" pitchFamily="18" charset="0"/>
                                    </a:rPr>
                                  </m:ctrlPr>
                                </m:dPr>
                                <m:e>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𝑑𝑒𝑡𝑒𝑐𝑡𝑜𝑟</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𝐴𝐶𝑇</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𝐴𝐿𝑇</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𝑐h𝑎𝑛𝑛𝑒𝑙</m:t>
                                  </m:r>
                                </m:e>
                              </m:d>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NL" sz="1400" i="1">
                                      <a:solidFill>
                                        <a:schemeClr val="tx1"/>
                                      </a:solidFill>
                                      <a:effectLst/>
                                      <a:latin typeface="Cambria Math" panose="02040503050406030204" pitchFamily="18" charset="0"/>
                                      <a:ea typeface="Times New Roman" panose="02020603050405020304" pitchFamily="18" charset="0"/>
                                    </a:rPr>
                                  </m:ctrlPr>
                                </m:sSupPr>
                                <m:e>
                                  <m:sSub>
                                    <m:sSubPr>
                                      <m:ctrlPr>
                                        <a:rPr lang="en-NL" sz="1400" i="1" smtClean="0">
                                          <a:solidFill>
                                            <a:srgbClr val="FF0000"/>
                                          </a:solidFill>
                                          <a:effectLst/>
                                          <a:latin typeface="Cambria Math" panose="02040503050406030204" pitchFamily="18" charset="0"/>
                                          <a:ea typeface="Times New Roman" panose="02020603050405020304" pitchFamily="18" charset="0"/>
                                        </a:rPr>
                                      </m:ctrlPr>
                                    </m:sSubPr>
                                    <m:e>
                                      <m:r>
                                        <a:rPr lang="en-GB" sz="1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n-GB" sz="1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𝑛𝑜𝑖𝑠𝑒</m:t>
                                      </m:r>
                                      <m:r>
                                        <a:rPr lang="en-GB" sz="1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𝐸𝑂𝐿</m:t>
                                      </m:r>
                                    </m:sub>
                                  </m:sSub>
                                </m:e>
                                <m:sup>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n-NL" sz="1400" i="1">
                                      <a:solidFill>
                                        <a:schemeClr val="tx1"/>
                                      </a:solidFill>
                                      <a:effectLst/>
                                      <a:latin typeface="Cambria Math" panose="02040503050406030204" pitchFamily="18" charset="0"/>
                                      <a:ea typeface="Times New Roman" panose="02020603050405020304" pitchFamily="18" charset="0"/>
                                    </a:rPr>
                                  </m:ctrlPr>
                                </m:d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𝑑𝑒𝑡𝑒𝑐𝑡𝑜𝑟</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𝑑𝑒𝑡𝑒𝑐𝑡𝑜𝑟</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𝑞𝑢𝑎𝑑𝑟𝑎𝑛𝑡</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𝐴𝐶𝑇</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𝐴𝐿𝑇</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𝑐h𝑎𝑛𝑛𝑒𝑙</m:t>
                                  </m:r>
                                </m:e>
                              </m:d>
                              <m:r>
                                <a:rPr lang="en-GB" sz="1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e>
                          </m:eqArr>
                        </m:e>
                      </m:rad>
                    </m:oMath>
                  </m:oMathPara>
                </a14:m>
                <a:endParaRPr lang="en-NL" sz="1200" b="1" dirty="0">
                  <a:solidFill>
                    <a:schemeClr val="tx1"/>
                  </a:solidFill>
                </a:endParaRPr>
              </a:p>
              <a:p>
                <a:pPr marL="171450" indent="-171450">
                  <a:buFont typeface="Arial" panose="020B0604020202020204" pitchFamily="34" charset="0"/>
                  <a:buChar char="•"/>
                </a:pPr>
                <a:endParaRPr lang="en-NL" sz="1200" b="1" dirty="0">
                  <a:solidFill>
                    <a:schemeClr val="tx1"/>
                  </a:solidFill>
                </a:endParaRPr>
              </a:p>
              <a:p>
                <a:pPr marL="285750" indent="-285750">
                  <a:buFont typeface="Arial" panose="020B0604020202020204" pitchFamily="34" charset="0"/>
                  <a:buChar char="•"/>
                </a:pPr>
                <a:r>
                  <a:rPr lang="en-NL" dirty="0">
                    <a:solidFill>
                      <a:schemeClr val="tx1"/>
                    </a:solidFill>
                  </a:rPr>
                  <a:t>The main total uncertainty contributor is the absolute radiometric accuracy (currently estimated &lt; 4% - target requirement is &lt;5%). </a:t>
                </a:r>
              </a:p>
              <a:p>
                <a:pPr marL="285750" indent="-285750">
                  <a:buFont typeface="Arial" panose="020B0604020202020204" pitchFamily="34" charset="0"/>
                  <a:buChar char="•"/>
                </a:pPr>
                <a:r>
                  <a:rPr lang="en-NL" dirty="0">
                    <a:solidFill>
                      <a:schemeClr val="tx1"/>
                    </a:solidFill>
                  </a:rPr>
                  <a:t>The 4 parameters can be assessed and updated in-flight using the sun diffuser measurements and the calibration natural target (Moon, deep convective clouds, desert). </a:t>
                </a:r>
                <a:r>
                  <a:rPr lang="en-GB" dirty="0">
                    <a:solidFill>
                      <a:schemeClr val="tx1"/>
                    </a:solidFill>
                  </a:rPr>
                  <a:t>T</a:t>
                </a:r>
                <a:r>
                  <a:rPr lang="en-NL" dirty="0">
                    <a:solidFill>
                      <a:schemeClr val="tx1"/>
                    </a:solidFill>
                  </a:rPr>
                  <a:t>hey are stored in the L1B product. T</a:t>
                </a:r>
                <a:r>
                  <a:rPr lang="en-GB" dirty="0">
                    <a:solidFill>
                      <a:schemeClr val="tx1"/>
                    </a:solidFill>
                  </a:rPr>
                  <a:t>he</a:t>
                </a:r>
                <a:r>
                  <a:rPr lang="en-NL" dirty="0">
                    <a:solidFill>
                      <a:schemeClr val="tx1"/>
                    </a:solidFill>
                  </a:rPr>
                  <a:t> probability density function of each parameter is described in the L1B uncertainty model ATBD to allow the L2 processing to derive error correlation matrices for each L1B TOA radiance measurement and propagate uncertainties to </a:t>
                </a:r>
                <a:r>
                  <a:rPr lang="en-GB" dirty="0" err="1">
                    <a:solidFill>
                      <a:schemeClr val="tx1"/>
                    </a:solidFill>
                  </a:rPr>
                  <a:t>th</a:t>
                </a:r>
                <a:r>
                  <a:rPr lang="en-NL" dirty="0">
                    <a:solidFill>
                      <a:schemeClr val="tx1"/>
                    </a:solidFill>
                  </a:rPr>
                  <a:t>e L2 products.</a:t>
                </a:r>
              </a:p>
              <a:p>
                <a:endParaRPr lang="en-NL" dirty="0"/>
              </a:p>
            </p:txBody>
          </p:sp>
        </mc:Choice>
        <mc:Fallback xmlns="">
          <p:sp>
            <p:nvSpPr>
              <p:cNvPr id="3" name="Content Placeholder 2">
                <a:extLst>
                  <a:ext uri="{FF2B5EF4-FFF2-40B4-BE49-F238E27FC236}">
                    <a16:creationId xmlns:a16="http://schemas.microsoft.com/office/drawing/2014/main" id="{FCF26C4E-D4A1-F24A-1A4A-22DD92CE4524}"/>
                  </a:ext>
                </a:extLst>
              </p:cNvPr>
              <p:cNvSpPr>
                <a:spLocks noGrp="1" noRot="1" noChangeAspect="1" noMove="1" noResize="1" noEditPoints="1" noAdjustHandles="1" noChangeArrowheads="1" noChangeShapeType="1" noTextEdit="1"/>
              </p:cNvSpPr>
              <p:nvPr>
                <p:ph idx="1"/>
              </p:nvPr>
            </p:nvSpPr>
            <p:spPr>
              <a:xfrm>
                <a:off x="219600" y="928360"/>
                <a:ext cx="11764800" cy="5281836"/>
              </a:xfrm>
              <a:blipFill>
                <a:blip r:embed="rId2"/>
                <a:stretch>
                  <a:fillRect l="-324" b="-3828"/>
                </a:stretch>
              </a:blipFill>
            </p:spPr>
            <p:txBody>
              <a:bodyPr/>
              <a:lstStyle/>
              <a:p>
                <a:r>
                  <a:rPr lang="en-NL">
                    <a:noFill/>
                  </a:rPr>
                  <a:t> </a:t>
                </a:r>
              </a:p>
            </p:txBody>
          </p:sp>
        </mc:Fallback>
      </mc:AlternateContent>
    </p:spTree>
    <p:extLst>
      <p:ext uri="{BB962C8B-B14F-4D97-AF65-F5344CB8AC3E}">
        <p14:creationId xmlns:p14="http://schemas.microsoft.com/office/powerpoint/2010/main" val="164030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2704-D442-60C9-28CB-FA9771FFFB41}"/>
              </a:ext>
            </a:extLst>
          </p:cNvPr>
          <p:cNvSpPr>
            <a:spLocks noGrp="1"/>
          </p:cNvSpPr>
          <p:nvPr>
            <p:ph type="title"/>
          </p:nvPr>
        </p:nvSpPr>
        <p:spPr/>
        <p:txBody>
          <a:bodyPr/>
          <a:lstStyle/>
          <a:p>
            <a:r>
              <a:rPr lang="en-NL"/>
              <a:t>Simulation and processing of FLORIS data</a:t>
            </a:r>
          </a:p>
        </p:txBody>
      </p:sp>
      <p:pic>
        <p:nvPicPr>
          <p:cNvPr id="5" name="Content Placeholder 4" descr="A machine on a table&#10;&#10;AI-generated content may be incorrect.">
            <a:extLst>
              <a:ext uri="{FF2B5EF4-FFF2-40B4-BE49-F238E27FC236}">
                <a16:creationId xmlns:a16="http://schemas.microsoft.com/office/drawing/2014/main" id="{A2E45E47-03A4-79DD-CE8C-F964930CFB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650"/>
          <a:stretch>
            <a:fillRect/>
          </a:stretch>
        </p:blipFill>
        <p:spPr>
          <a:xfrm>
            <a:off x="372979" y="1057337"/>
            <a:ext cx="8631076" cy="5266021"/>
          </a:xfrm>
        </p:spPr>
      </p:pic>
      <p:sp>
        <p:nvSpPr>
          <p:cNvPr id="6" name="TextBox 5">
            <a:extLst>
              <a:ext uri="{FF2B5EF4-FFF2-40B4-BE49-F238E27FC236}">
                <a16:creationId xmlns:a16="http://schemas.microsoft.com/office/drawing/2014/main" id="{C7F456E2-0608-C2BB-FB99-5F6B1B79B12F}"/>
              </a:ext>
            </a:extLst>
          </p:cNvPr>
          <p:cNvSpPr txBox="1"/>
          <p:nvPr/>
        </p:nvSpPr>
        <p:spPr>
          <a:xfrm>
            <a:off x="7917339" y="1712815"/>
            <a:ext cx="1086715" cy="276999"/>
          </a:xfrm>
          <a:prstGeom prst="rect">
            <a:avLst/>
          </a:prstGeom>
          <a:solidFill>
            <a:schemeClr val="bg1"/>
          </a:solidFill>
        </p:spPr>
        <p:txBody>
          <a:bodyPr wrap="square" rtlCol="0">
            <a:spAutoFit/>
          </a:bodyPr>
          <a:lstStyle/>
          <a:p>
            <a:pPr algn="ctr"/>
            <a:r>
              <a:rPr lang="en-NL" sz="1200">
                <a:solidFill>
                  <a:srgbClr val="8197A6"/>
                </a:solidFill>
                <a:latin typeface="Arial" panose="020B0604020202020204" pitchFamily="34" charset="0"/>
                <a:ea typeface="MS PGothic" pitchFamily="34" charset="-128"/>
                <a:cs typeface="Arial" panose="020B0604020202020204" pitchFamily="34" charset="0"/>
              </a:rPr>
              <a:t>Earth port</a:t>
            </a:r>
          </a:p>
        </p:txBody>
      </p:sp>
      <p:sp>
        <p:nvSpPr>
          <p:cNvPr id="7" name="TextBox 6">
            <a:extLst>
              <a:ext uri="{FF2B5EF4-FFF2-40B4-BE49-F238E27FC236}">
                <a16:creationId xmlns:a16="http://schemas.microsoft.com/office/drawing/2014/main" id="{EE85355B-9DAC-EC9F-41BE-A130A3E55AD0}"/>
              </a:ext>
            </a:extLst>
          </p:cNvPr>
          <p:cNvSpPr txBox="1"/>
          <p:nvPr/>
        </p:nvSpPr>
        <p:spPr>
          <a:xfrm>
            <a:off x="5872024" y="1109532"/>
            <a:ext cx="906338" cy="261610"/>
          </a:xfrm>
          <a:prstGeom prst="rect">
            <a:avLst/>
          </a:prstGeom>
          <a:solidFill>
            <a:schemeClr val="bg1"/>
          </a:solidFill>
        </p:spPr>
        <p:txBody>
          <a:bodyPr wrap="square" rtlCol="0">
            <a:spAutoFit/>
          </a:bodyPr>
          <a:lstStyle/>
          <a:p>
            <a:pPr algn="ctr"/>
            <a:r>
              <a:rPr lang="en-NL" sz="1100">
                <a:solidFill>
                  <a:srgbClr val="8197A6"/>
                </a:solidFill>
                <a:latin typeface="Arial" panose="020B0604020202020204" pitchFamily="34" charset="0"/>
                <a:ea typeface="MS PGothic" pitchFamily="34" charset="-128"/>
                <a:cs typeface="Arial" panose="020B0604020202020204" pitchFamily="34" charset="0"/>
              </a:rPr>
              <a:t>Sun port</a:t>
            </a:r>
          </a:p>
        </p:txBody>
      </p:sp>
      <p:sp>
        <p:nvSpPr>
          <p:cNvPr id="8" name="TextBox 7">
            <a:extLst>
              <a:ext uri="{FF2B5EF4-FFF2-40B4-BE49-F238E27FC236}">
                <a16:creationId xmlns:a16="http://schemas.microsoft.com/office/drawing/2014/main" id="{4B5FFE22-A718-E713-92DD-B7546B1E4F8F}"/>
              </a:ext>
            </a:extLst>
          </p:cNvPr>
          <p:cNvSpPr txBox="1"/>
          <p:nvPr/>
        </p:nvSpPr>
        <p:spPr>
          <a:xfrm>
            <a:off x="5744481" y="3374257"/>
            <a:ext cx="1556907" cy="276999"/>
          </a:xfrm>
          <a:prstGeom prst="rect">
            <a:avLst/>
          </a:prstGeom>
          <a:solidFill>
            <a:schemeClr val="bg1"/>
          </a:solidFill>
        </p:spPr>
        <p:txBody>
          <a:bodyPr wrap="square" rtlCol="0">
            <a:spAutoFit/>
          </a:bodyPr>
          <a:lstStyle/>
          <a:p>
            <a:pPr algn="ctr"/>
            <a:r>
              <a:rPr lang="en-NL" sz="1200">
                <a:solidFill>
                  <a:srgbClr val="8197A6"/>
                </a:solidFill>
                <a:latin typeface="Arial" panose="020B0604020202020204" pitchFamily="34" charset="0"/>
                <a:ea typeface="MS PGothic" pitchFamily="34" charset="-128"/>
                <a:cs typeface="Arial" panose="020B0604020202020204" pitchFamily="34" charset="0"/>
              </a:rPr>
              <a:t>Calibration Unit</a:t>
            </a:r>
          </a:p>
        </p:txBody>
      </p:sp>
      <p:sp>
        <p:nvSpPr>
          <p:cNvPr id="9" name="TextBox 8">
            <a:extLst>
              <a:ext uri="{FF2B5EF4-FFF2-40B4-BE49-F238E27FC236}">
                <a16:creationId xmlns:a16="http://schemas.microsoft.com/office/drawing/2014/main" id="{384A76C7-C771-29E5-DD14-62D7C89BF397}"/>
              </a:ext>
            </a:extLst>
          </p:cNvPr>
          <p:cNvSpPr txBox="1"/>
          <p:nvPr/>
        </p:nvSpPr>
        <p:spPr>
          <a:xfrm>
            <a:off x="3725198" y="2466598"/>
            <a:ext cx="1105684" cy="276999"/>
          </a:xfrm>
          <a:prstGeom prst="rect">
            <a:avLst/>
          </a:prstGeom>
          <a:solidFill>
            <a:schemeClr val="bg1"/>
          </a:solidFill>
        </p:spPr>
        <p:txBody>
          <a:bodyPr wrap="square" rtlCol="0">
            <a:spAutoFit/>
          </a:bodyPr>
          <a:lstStyle/>
          <a:p>
            <a:pPr algn="ctr"/>
            <a:r>
              <a:rPr lang="en-NL" sz="1200">
                <a:solidFill>
                  <a:srgbClr val="8197A6"/>
                </a:solidFill>
                <a:latin typeface="Arial" panose="020B0604020202020204" pitchFamily="34" charset="0"/>
                <a:ea typeface="MS PGothic" pitchFamily="34" charset="-128"/>
                <a:cs typeface="Arial" panose="020B0604020202020204" pitchFamily="34" charset="0"/>
              </a:rPr>
              <a:t>Telescope</a:t>
            </a:r>
          </a:p>
        </p:txBody>
      </p:sp>
      <p:sp>
        <p:nvSpPr>
          <p:cNvPr id="10" name="TextBox 9">
            <a:extLst>
              <a:ext uri="{FF2B5EF4-FFF2-40B4-BE49-F238E27FC236}">
                <a16:creationId xmlns:a16="http://schemas.microsoft.com/office/drawing/2014/main" id="{44640044-D0E2-AAEF-9E5A-E971E18C19F8}"/>
              </a:ext>
            </a:extLst>
          </p:cNvPr>
          <p:cNvSpPr txBox="1"/>
          <p:nvPr/>
        </p:nvSpPr>
        <p:spPr>
          <a:xfrm>
            <a:off x="4198758" y="4299994"/>
            <a:ext cx="1313220" cy="276999"/>
          </a:xfrm>
          <a:prstGeom prst="rect">
            <a:avLst/>
          </a:prstGeom>
          <a:solidFill>
            <a:schemeClr val="bg1"/>
          </a:solidFill>
        </p:spPr>
        <p:txBody>
          <a:bodyPr wrap="square" rtlCol="0">
            <a:spAutoFit/>
          </a:bodyPr>
          <a:lstStyle/>
          <a:p>
            <a:pPr algn="ctr"/>
            <a:r>
              <a:rPr lang="en-NL" sz="1200">
                <a:solidFill>
                  <a:srgbClr val="8197A6"/>
                </a:solidFill>
                <a:latin typeface="Arial" panose="020B0604020202020204" pitchFamily="34" charset="0"/>
                <a:ea typeface="MS PGothic" pitchFamily="34" charset="-128"/>
                <a:cs typeface="Arial" panose="020B0604020202020204" pitchFamily="34" charset="0"/>
              </a:rPr>
              <a:t>Focal plane LR</a:t>
            </a:r>
          </a:p>
        </p:txBody>
      </p:sp>
      <p:sp>
        <p:nvSpPr>
          <p:cNvPr id="11" name="TextBox 10">
            <a:extLst>
              <a:ext uri="{FF2B5EF4-FFF2-40B4-BE49-F238E27FC236}">
                <a16:creationId xmlns:a16="http://schemas.microsoft.com/office/drawing/2014/main" id="{DC23C8A5-0296-BC62-6E33-C0AE79811790}"/>
              </a:ext>
            </a:extLst>
          </p:cNvPr>
          <p:cNvSpPr txBox="1"/>
          <p:nvPr/>
        </p:nvSpPr>
        <p:spPr>
          <a:xfrm>
            <a:off x="262171" y="2787363"/>
            <a:ext cx="1317247" cy="276999"/>
          </a:xfrm>
          <a:prstGeom prst="rect">
            <a:avLst/>
          </a:prstGeom>
          <a:solidFill>
            <a:schemeClr val="bg1"/>
          </a:solidFill>
        </p:spPr>
        <p:txBody>
          <a:bodyPr wrap="square" rtlCol="0">
            <a:spAutoFit/>
          </a:bodyPr>
          <a:lstStyle/>
          <a:p>
            <a:pPr algn="ctr"/>
            <a:r>
              <a:rPr lang="en-NL" sz="1200">
                <a:solidFill>
                  <a:srgbClr val="8197A6"/>
                </a:solidFill>
                <a:latin typeface="Arial" panose="020B0604020202020204" pitchFamily="34" charset="0"/>
                <a:ea typeface="MS PGothic" pitchFamily="34" charset="-128"/>
                <a:cs typeface="Arial" panose="020B0604020202020204" pitchFamily="34" charset="0"/>
              </a:rPr>
              <a:t>Focal plane HR</a:t>
            </a:r>
          </a:p>
        </p:txBody>
      </p:sp>
      <p:sp>
        <p:nvSpPr>
          <p:cNvPr id="12" name="TextBox 11">
            <a:extLst>
              <a:ext uri="{FF2B5EF4-FFF2-40B4-BE49-F238E27FC236}">
                <a16:creationId xmlns:a16="http://schemas.microsoft.com/office/drawing/2014/main" id="{03998AE5-996F-7877-38CE-CF0429B3825F}"/>
              </a:ext>
            </a:extLst>
          </p:cNvPr>
          <p:cNvSpPr txBox="1"/>
          <p:nvPr/>
        </p:nvSpPr>
        <p:spPr>
          <a:xfrm>
            <a:off x="1984596" y="1574316"/>
            <a:ext cx="1236690" cy="276999"/>
          </a:xfrm>
          <a:prstGeom prst="rect">
            <a:avLst/>
          </a:prstGeom>
          <a:solidFill>
            <a:schemeClr val="bg1"/>
          </a:solidFill>
        </p:spPr>
        <p:txBody>
          <a:bodyPr wrap="square" rtlCol="0">
            <a:spAutoFit/>
          </a:bodyPr>
          <a:lstStyle/>
          <a:p>
            <a:pPr algn="ctr"/>
            <a:r>
              <a:rPr lang="en-NL" sz="1200">
                <a:solidFill>
                  <a:srgbClr val="8197A6"/>
                </a:solidFill>
                <a:latin typeface="Arial" panose="020B0604020202020204" pitchFamily="34" charset="0"/>
                <a:ea typeface="MS PGothic" pitchFamily="34" charset="-128"/>
                <a:cs typeface="Arial" panose="020B0604020202020204" pitchFamily="34" charset="0"/>
              </a:rPr>
              <a:t>HR spectro</a:t>
            </a:r>
          </a:p>
        </p:txBody>
      </p:sp>
      <p:sp>
        <p:nvSpPr>
          <p:cNvPr id="13" name="TextBox 12">
            <a:extLst>
              <a:ext uri="{FF2B5EF4-FFF2-40B4-BE49-F238E27FC236}">
                <a16:creationId xmlns:a16="http://schemas.microsoft.com/office/drawing/2014/main" id="{D60253CA-C5A3-BACF-9B38-59293510BF3A}"/>
              </a:ext>
            </a:extLst>
          </p:cNvPr>
          <p:cNvSpPr txBox="1"/>
          <p:nvPr/>
        </p:nvSpPr>
        <p:spPr>
          <a:xfrm>
            <a:off x="2347770" y="4619831"/>
            <a:ext cx="1171836" cy="276999"/>
          </a:xfrm>
          <a:prstGeom prst="rect">
            <a:avLst/>
          </a:prstGeom>
          <a:solidFill>
            <a:schemeClr val="bg1"/>
          </a:solidFill>
        </p:spPr>
        <p:txBody>
          <a:bodyPr wrap="square" rtlCol="0">
            <a:spAutoFit/>
          </a:bodyPr>
          <a:lstStyle/>
          <a:p>
            <a:pPr algn="ctr"/>
            <a:r>
              <a:rPr lang="en-NL" sz="1200">
                <a:solidFill>
                  <a:srgbClr val="8197A6"/>
                </a:solidFill>
                <a:latin typeface="Arial" panose="020B0604020202020204" pitchFamily="34" charset="0"/>
                <a:ea typeface="MS PGothic" pitchFamily="34" charset="-128"/>
                <a:cs typeface="Arial" panose="020B0604020202020204" pitchFamily="34" charset="0"/>
              </a:rPr>
              <a:t>LR spectro</a:t>
            </a:r>
          </a:p>
        </p:txBody>
      </p:sp>
      <p:sp>
        <p:nvSpPr>
          <p:cNvPr id="14" name="TextBox 13">
            <a:extLst>
              <a:ext uri="{FF2B5EF4-FFF2-40B4-BE49-F238E27FC236}">
                <a16:creationId xmlns:a16="http://schemas.microsoft.com/office/drawing/2014/main" id="{5950A080-E645-7EBD-1B5B-2C3F0D6FA3F7}"/>
              </a:ext>
            </a:extLst>
          </p:cNvPr>
          <p:cNvSpPr txBox="1"/>
          <p:nvPr/>
        </p:nvSpPr>
        <p:spPr>
          <a:xfrm>
            <a:off x="2461549" y="3054803"/>
            <a:ext cx="1058057" cy="276999"/>
          </a:xfrm>
          <a:prstGeom prst="rect">
            <a:avLst/>
          </a:prstGeom>
          <a:solidFill>
            <a:schemeClr val="bg1"/>
          </a:solidFill>
        </p:spPr>
        <p:txBody>
          <a:bodyPr wrap="square" rtlCol="0">
            <a:spAutoFit/>
          </a:bodyPr>
          <a:lstStyle/>
          <a:p>
            <a:pPr algn="ctr"/>
            <a:r>
              <a:rPr lang="en-NL" sz="1200" dirty="0">
                <a:solidFill>
                  <a:srgbClr val="8197A6"/>
                </a:solidFill>
                <a:latin typeface="Arial" panose="020B0604020202020204" pitchFamily="34" charset="0"/>
                <a:ea typeface="MS PGothic" pitchFamily="34" charset="-128"/>
                <a:cs typeface="Arial" panose="020B0604020202020204" pitchFamily="34" charset="0"/>
              </a:rPr>
              <a:t>Double slit</a:t>
            </a:r>
          </a:p>
        </p:txBody>
      </p:sp>
      <p:sp>
        <p:nvSpPr>
          <p:cNvPr id="15" name="TextBox 14">
            <a:extLst>
              <a:ext uri="{FF2B5EF4-FFF2-40B4-BE49-F238E27FC236}">
                <a16:creationId xmlns:a16="http://schemas.microsoft.com/office/drawing/2014/main" id="{6B18B3F3-E24D-CE65-A933-831E18F2042F}"/>
              </a:ext>
            </a:extLst>
          </p:cNvPr>
          <p:cNvSpPr txBox="1"/>
          <p:nvPr/>
        </p:nvSpPr>
        <p:spPr>
          <a:xfrm>
            <a:off x="9198382" y="5965879"/>
            <a:ext cx="2837243" cy="430887"/>
          </a:xfrm>
          <a:prstGeom prst="rect">
            <a:avLst/>
          </a:prstGeom>
          <a:noFill/>
        </p:spPr>
        <p:txBody>
          <a:bodyPr wrap="square" rtlCol="0">
            <a:spAutoFit/>
          </a:bodyPr>
          <a:lstStyle/>
          <a:p>
            <a:pPr algn="l"/>
            <a:r>
              <a:rPr lang="en-NL" sz="1100" i="1" dirty="0">
                <a:latin typeface="Arial" panose="020B0604020202020204" pitchFamily="34" charset="0"/>
                <a:ea typeface="MS PGothic" pitchFamily="34" charset="-128"/>
                <a:cs typeface="Arial" panose="020B0604020202020204" pitchFamily="34" charset="0"/>
              </a:rPr>
              <a:t>FLORIS at Leonardo SpA (Florence, Italy) prior to TVAC (end 2024)</a:t>
            </a:r>
          </a:p>
        </p:txBody>
      </p:sp>
    </p:spTree>
    <p:extLst>
      <p:ext uri="{BB962C8B-B14F-4D97-AF65-F5344CB8AC3E}">
        <p14:creationId xmlns:p14="http://schemas.microsoft.com/office/powerpoint/2010/main" val="334014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02403-2711-F52D-D40D-94312282A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83411-3E0C-0A3A-47F8-D43C75459599}"/>
              </a:ext>
            </a:extLst>
          </p:cNvPr>
          <p:cNvSpPr>
            <a:spLocks noGrp="1"/>
          </p:cNvSpPr>
          <p:nvPr>
            <p:ph type="title"/>
          </p:nvPr>
        </p:nvSpPr>
        <p:spPr>
          <a:xfrm>
            <a:off x="67131" y="164326"/>
            <a:ext cx="10416788" cy="553998"/>
          </a:xfrm>
        </p:spPr>
        <p:txBody>
          <a:bodyPr/>
          <a:lstStyle/>
          <a:p>
            <a:r>
              <a:rPr lang="en-NL" dirty="0"/>
              <a:t>L1B uncertainty modelling: a simple approach</a:t>
            </a:r>
          </a:p>
        </p:txBody>
      </p:sp>
      <p:sp>
        <p:nvSpPr>
          <p:cNvPr id="3" name="Content Placeholder 2">
            <a:extLst>
              <a:ext uri="{FF2B5EF4-FFF2-40B4-BE49-F238E27FC236}">
                <a16:creationId xmlns:a16="http://schemas.microsoft.com/office/drawing/2014/main" id="{AD6C55E1-5D04-2DA6-FD86-5A6484E5A29C}"/>
              </a:ext>
            </a:extLst>
          </p:cNvPr>
          <p:cNvSpPr>
            <a:spLocks noGrp="1"/>
          </p:cNvSpPr>
          <p:nvPr>
            <p:ph idx="1"/>
          </p:nvPr>
        </p:nvSpPr>
        <p:spPr>
          <a:xfrm>
            <a:off x="219600" y="928360"/>
            <a:ext cx="11764800" cy="5281836"/>
          </a:xfrm>
        </p:spPr>
        <p:txBody>
          <a:bodyPr/>
          <a:lstStyle/>
          <a:p>
            <a:pPr algn="ctr"/>
            <a:r>
              <a:rPr lang="en-NL" dirty="0">
                <a:solidFill>
                  <a:schemeClr val="tx1"/>
                </a:solidFill>
              </a:rPr>
              <a:t>L1b errors simulated with FIPS/GPP vs. L1B uncertainty analytical model output</a:t>
            </a:r>
          </a:p>
        </p:txBody>
      </p:sp>
      <p:pic>
        <p:nvPicPr>
          <p:cNvPr id="5" name="Picture 4" descr="A screenshot of a graph&#10;&#10;Description automatically generated">
            <a:extLst>
              <a:ext uri="{FF2B5EF4-FFF2-40B4-BE49-F238E27FC236}">
                <a16:creationId xmlns:a16="http://schemas.microsoft.com/office/drawing/2014/main" id="{8D92D2AC-556C-42E5-445D-1F340E5AF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75" y="1344446"/>
            <a:ext cx="3567503" cy="5040912"/>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CC91ED9A-3B22-B335-55FE-B55CA0446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606" y="1251192"/>
            <a:ext cx="3648126" cy="5124177"/>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6F0E882D-7495-0121-DAF2-A6194CB9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759" y="1374793"/>
            <a:ext cx="3525614" cy="4957714"/>
          </a:xfrm>
          <a:prstGeom prst="rect">
            <a:avLst/>
          </a:prstGeom>
        </p:spPr>
      </p:pic>
    </p:spTree>
    <p:extLst>
      <p:ext uri="{BB962C8B-B14F-4D97-AF65-F5344CB8AC3E}">
        <p14:creationId xmlns:p14="http://schemas.microsoft.com/office/powerpoint/2010/main" val="3720834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E928D-F0DA-D94E-ACEC-AA259A3C171B}"/>
              </a:ext>
            </a:extLst>
          </p:cNvPr>
          <p:cNvSpPr>
            <a:spLocks noGrp="1"/>
          </p:cNvSpPr>
          <p:nvPr>
            <p:ph type="title"/>
          </p:nvPr>
        </p:nvSpPr>
        <p:spPr>
          <a:xfrm>
            <a:off x="216000" y="160401"/>
            <a:ext cx="10108800" cy="553998"/>
          </a:xfrm>
        </p:spPr>
        <p:txBody>
          <a:bodyPr/>
          <a:lstStyle/>
          <a:p>
            <a:r>
              <a:rPr lang="en-NL" dirty="0"/>
              <a:t>Retrieving fluorescence from space</a:t>
            </a:r>
          </a:p>
        </p:txBody>
      </p:sp>
      <p:sp>
        <p:nvSpPr>
          <p:cNvPr id="7" name="TextBox 6">
            <a:extLst>
              <a:ext uri="{FF2B5EF4-FFF2-40B4-BE49-F238E27FC236}">
                <a16:creationId xmlns:a16="http://schemas.microsoft.com/office/drawing/2014/main" id="{026C0EEC-9810-4FF1-2D1B-B82195F105A7}"/>
              </a:ext>
            </a:extLst>
          </p:cNvPr>
          <p:cNvSpPr txBox="1"/>
          <p:nvPr/>
        </p:nvSpPr>
        <p:spPr>
          <a:xfrm>
            <a:off x="636817" y="1333562"/>
            <a:ext cx="3308864" cy="2062103"/>
          </a:xfrm>
          <a:prstGeom prst="rect">
            <a:avLst/>
          </a:prstGeom>
          <a:solidFill>
            <a:schemeClr val="accent5">
              <a:lumMod val="20000"/>
              <a:lumOff val="80000"/>
            </a:schemeClr>
          </a:solidFill>
        </p:spPr>
        <p:txBody>
          <a:bodyPr wrap="square" rtlCol="0">
            <a:spAutoFit/>
          </a:bodyPr>
          <a:lstStyle/>
          <a:p>
            <a:pPr algn="ctr"/>
            <a:r>
              <a:rPr lang="en-NL" sz="1600" dirty="0">
                <a:latin typeface="Arial" charset="0"/>
                <a:ea typeface="MS PGothic" pitchFamily="34" charset="-128"/>
                <a:cs typeface="Arial" charset="0"/>
              </a:rPr>
              <a:t>The objective of FLEX is to retrieve the fluorescence signal emitted by vegetation. </a:t>
            </a:r>
          </a:p>
          <a:p>
            <a:pPr algn="ctr"/>
            <a:endParaRPr lang="en-NL" sz="1600" dirty="0">
              <a:latin typeface="Arial" charset="0"/>
              <a:ea typeface="MS PGothic" pitchFamily="34" charset="-128"/>
              <a:cs typeface="Arial" charset="0"/>
            </a:endParaRPr>
          </a:p>
          <a:p>
            <a:pPr algn="ctr"/>
            <a:r>
              <a:rPr lang="en-NL" sz="1600" dirty="0">
                <a:latin typeface="Arial" charset="0"/>
                <a:ea typeface="MS PGothic" pitchFamily="34" charset="-128"/>
                <a:cs typeface="Arial" charset="0"/>
              </a:rPr>
              <a:t>The fluorescence signal is typically contributing </a:t>
            </a:r>
            <a:r>
              <a:rPr lang="en-NL" sz="1600" u="sng" dirty="0">
                <a:latin typeface="Arial" charset="0"/>
                <a:ea typeface="MS PGothic" pitchFamily="34" charset="-128"/>
                <a:cs typeface="Arial" charset="0"/>
              </a:rPr>
              <a:t>no more than few percents of the TOA signal or few radiance units</a:t>
            </a:r>
            <a:r>
              <a:rPr lang="en-NL" sz="1600" dirty="0">
                <a:latin typeface="Arial" charset="0"/>
                <a:ea typeface="MS PGothic" pitchFamily="34" charset="-128"/>
                <a:cs typeface="Arial" charset="0"/>
              </a:rPr>
              <a:t>.</a:t>
            </a:r>
          </a:p>
        </p:txBody>
      </p:sp>
      <p:sp>
        <p:nvSpPr>
          <p:cNvPr id="4" name="TextBox 3">
            <a:extLst>
              <a:ext uri="{FF2B5EF4-FFF2-40B4-BE49-F238E27FC236}">
                <a16:creationId xmlns:a16="http://schemas.microsoft.com/office/drawing/2014/main" id="{64F85CCE-24A1-4D58-F4D6-59CCF11D767D}"/>
              </a:ext>
            </a:extLst>
          </p:cNvPr>
          <p:cNvSpPr txBox="1"/>
          <p:nvPr/>
        </p:nvSpPr>
        <p:spPr>
          <a:xfrm>
            <a:off x="8350840" y="1974175"/>
            <a:ext cx="1301959" cy="276999"/>
          </a:xfrm>
          <a:prstGeom prst="rect">
            <a:avLst/>
          </a:prstGeom>
          <a:noFill/>
        </p:spPr>
        <p:txBody>
          <a:bodyPr wrap="none" rtlCol="0">
            <a:spAutoFit/>
          </a:bodyPr>
          <a:lstStyle/>
          <a:p>
            <a:pPr algn="l"/>
            <a:r>
              <a:rPr lang="en-NL" sz="1200">
                <a:solidFill>
                  <a:srgbClr val="8197A6"/>
                </a:solidFill>
                <a:latin typeface="Arial" charset="0"/>
                <a:ea typeface="MS PGothic" pitchFamily="34" charset="-128"/>
                <a:cs typeface="Arial" charset="0"/>
              </a:rPr>
              <a:t>O2-B absorption</a:t>
            </a:r>
          </a:p>
        </p:txBody>
      </p:sp>
      <p:sp>
        <p:nvSpPr>
          <p:cNvPr id="5" name="TextBox 4">
            <a:extLst>
              <a:ext uri="{FF2B5EF4-FFF2-40B4-BE49-F238E27FC236}">
                <a16:creationId xmlns:a16="http://schemas.microsoft.com/office/drawing/2014/main" id="{74EE9391-BC9D-C346-0010-827FA399B43E}"/>
              </a:ext>
            </a:extLst>
          </p:cNvPr>
          <p:cNvSpPr txBox="1"/>
          <p:nvPr/>
        </p:nvSpPr>
        <p:spPr>
          <a:xfrm>
            <a:off x="8295623" y="3708689"/>
            <a:ext cx="1293496" cy="276999"/>
          </a:xfrm>
          <a:prstGeom prst="rect">
            <a:avLst/>
          </a:prstGeom>
          <a:noFill/>
        </p:spPr>
        <p:txBody>
          <a:bodyPr wrap="none" rtlCol="0">
            <a:spAutoFit/>
          </a:bodyPr>
          <a:lstStyle/>
          <a:p>
            <a:pPr algn="l"/>
            <a:r>
              <a:rPr lang="en-NL" sz="1200">
                <a:solidFill>
                  <a:srgbClr val="8197A6"/>
                </a:solidFill>
                <a:latin typeface="Arial" charset="0"/>
                <a:ea typeface="MS PGothic" pitchFamily="34" charset="-128"/>
                <a:cs typeface="Arial" charset="0"/>
              </a:rPr>
              <a:t>O2-A absorption</a:t>
            </a:r>
          </a:p>
        </p:txBody>
      </p:sp>
      <p:sp>
        <p:nvSpPr>
          <p:cNvPr id="6" name="TextBox 5">
            <a:extLst>
              <a:ext uri="{FF2B5EF4-FFF2-40B4-BE49-F238E27FC236}">
                <a16:creationId xmlns:a16="http://schemas.microsoft.com/office/drawing/2014/main" id="{8A1BB34C-6A9A-1F3E-967D-D21070CB340A}"/>
              </a:ext>
            </a:extLst>
          </p:cNvPr>
          <p:cNvSpPr txBox="1"/>
          <p:nvPr/>
        </p:nvSpPr>
        <p:spPr>
          <a:xfrm>
            <a:off x="8235424" y="5346610"/>
            <a:ext cx="1378904" cy="276999"/>
          </a:xfrm>
          <a:prstGeom prst="rect">
            <a:avLst/>
          </a:prstGeom>
          <a:noFill/>
        </p:spPr>
        <p:txBody>
          <a:bodyPr wrap="none" rtlCol="0">
            <a:spAutoFit/>
          </a:bodyPr>
          <a:lstStyle/>
          <a:p>
            <a:pPr algn="l"/>
            <a:r>
              <a:rPr lang="en-NL" sz="1200">
                <a:solidFill>
                  <a:srgbClr val="8197A6"/>
                </a:solidFill>
                <a:latin typeface="Arial" charset="0"/>
                <a:ea typeface="MS PGothic" pitchFamily="34" charset="-128"/>
                <a:cs typeface="Arial" charset="0"/>
              </a:rPr>
              <a:t>500 nm – 760 nm</a:t>
            </a:r>
          </a:p>
        </p:txBody>
      </p:sp>
      <p:pic>
        <p:nvPicPr>
          <p:cNvPr id="17" name="Picture 16" descr="A red and black background&#10;&#10;Description automatically generated">
            <a:extLst>
              <a:ext uri="{FF2B5EF4-FFF2-40B4-BE49-F238E27FC236}">
                <a16:creationId xmlns:a16="http://schemas.microsoft.com/office/drawing/2014/main" id="{2F595B54-183F-3B4C-B6B7-B7B3BB978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559" y="3761500"/>
            <a:ext cx="1734514" cy="1734514"/>
          </a:xfrm>
          <a:prstGeom prst="rect">
            <a:avLst/>
          </a:prstGeom>
        </p:spPr>
      </p:pic>
      <p:pic>
        <p:nvPicPr>
          <p:cNvPr id="15" name="Picture 14" descr="A close up of a camouflage&#10;&#10;Description automatically generated">
            <a:extLst>
              <a:ext uri="{FF2B5EF4-FFF2-40B4-BE49-F238E27FC236}">
                <a16:creationId xmlns:a16="http://schemas.microsoft.com/office/drawing/2014/main" id="{D39B55A4-1089-C118-0AE5-007708474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88" y="3622999"/>
            <a:ext cx="1734514" cy="1734514"/>
          </a:xfrm>
          <a:prstGeom prst="rect">
            <a:avLst/>
          </a:prstGeom>
        </p:spPr>
      </p:pic>
      <p:pic>
        <p:nvPicPr>
          <p:cNvPr id="19" name="Picture 18" descr="A graph showing a red line&#10;&#10;Description automatically generated">
            <a:extLst>
              <a:ext uri="{FF2B5EF4-FFF2-40B4-BE49-F238E27FC236}">
                <a16:creationId xmlns:a16="http://schemas.microsoft.com/office/drawing/2014/main" id="{C1174975-C01F-C3D5-1119-B7ABA709C7C4}"/>
              </a:ext>
            </a:extLst>
          </p:cNvPr>
          <p:cNvPicPr>
            <a:picLocks noChangeAspect="1"/>
          </p:cNvPicPr>
          <p:nvPr/>
        </p:nvPicPr>
        <p:blipFill rotWithShape="1">
          <a:blip r:embed="rId5">
            <a:extLst>
              <a:ext uri="{28A0092B-C50C-407E-A947-70E740481C1C}">
                <a14:useLocalDpi xmlns:a14="http://schemas.microsoft.com/office/drawing/2010/main" val="0"/>
              </a:ext>
            </a:extLst>
          </a:blip>
          <a:srcRect l="2222" t="13094" r="5444" b="6178"/>
          <a:stretch/>
        </p:blipFill>
        <p:spPr>
          <a:xfrm>
            <a:off x="4647156" y="1669212"/>
            <a:ext cx="7176536" cy="4183025"/>
          </a:xfrm>
          <a:prstGeom prst="rect">
            <a:avLst/>
          </a:prstGeom>
        </p:spPr>
      </p:pic>
      <p:sp>
        <p:nvSpPr>
          <p:cNvPr id="24" name="TextBox 23">
            <a:extLst>
              <a:ext uri="{FF2B5EF4-FFF2-40B4-BE49-F238E27FC236}">
                <a16:creationId xmlns:a16="http://schemas.microsoft.com/office/drawing/2014/main" id="{ADD0B987-7776-6787-C77B-5FC6583D7677}"/>
              </a:ext>
            </a:extLst>
          </p:cNvPr>
          <p:cNvSpPr txBox="1"/>
          <p:nvPr/>
        </p:nvSpPr>
        <p:spPr>
          <a:xfrm>
            <a:off x="416411" y="5575238"/>
            <a:ext cx="3716810" cy="553998"/>
          </a:xfrm>
          <a:prstGeom prst="rect">
            <a:avLst/>
          </a:prstGeom>
          <a:noFill/>
        </p:spPr>
        <p:txBody>
          <a:bodyPr wrap="square" rtlCol="0">
            <a:spAutoFit/>
          </a:bodyPr>
          <a:lstStyle/>
          <a:p>
            <a:pPr algn="ctr"/>
            <a:r>
              <a:rPr lang="en-US" sz="1500" i="1">
                <a:latin typeface="Arial" charset="0"/>
                <a:ea typeface="MS PGothic" pitchFamily="34" charset="-128"/>
                <a:cs typeface="Arial" charset="0"/>
              </a:rPr>
              <a:t>Vegetations emits solar-induced fluorescence in the red / far-red spectrum</a:t>
            </a:r>
            <a:endParaRPr lang="en-GB" sz="1500" i="1">
              <a:solidFill>
                <a:srgbClr val="000000"/>
              </a:solidFill>
              <a:effectLst/>
              <a:latin typeface="Arial" panose="020B0604020202020204" pitchFamily="34" charset="0"/>
            </a:endParaRPr>
          </a:p>
        </p:txBody>
      </p:sp>
      <p:sp>
        <p:nvSpPr>
          <p:cNvPr id="3" name="TextBox 2">
            <a:extLst>
              <a:ext uri="{FF2B5EF4-FFF2-40B4-BE49-F238E27FC236}">
                <a16:creationId xmlns:a16="http://schemas.microsoft.com/office/drawing/2014/main" id="{E47A4102-8D35-AACA-997E-CEDDBB1C5493}"/>
              </a:ext>
            </a:extLst>
          </p:cNvPr>
          <p:cNvSpPr txBox="1"/>
          <p:nvPr/>
        </p:nvSpPr>
        <p:spPr>
          <a:xfrm>
            <a:off x="8497733" y="4444091"/>
            <a:ext cx="679994" cy="369332"/>
          </a:xfrm>
          <a:prstGeom prst="rect">
            <a:avLst/>
          </a:prstGeom>
          <a:noFill/>
        </p:spPr>
        <p:txBody>
          <a:bodyPr wrap="none" rtlCol="0">
            <a:spAutoFit/>
          </a:bodyPr>
          <a:lstStyle/>
          <a:p>
            <a:pPr algn="l"/>
            <a:r>
              <a:rPr lang="en-NL" dirty="0">
                <a:solidFill>
                  <a:srgbClr val="8197A6"/>
                </a:solidFill>
                <a:latin typeface="Arial" panose="020B0604020202020204" pitchFamily="34" charset="0"/>
                <a:ea typeface="MS PGothic" pitchFamily="34" charset="-128"/>
                <a:cs typeface="Arial" panose="020B0604020202020204" pitchFamily="34" charset="0"/>
              </a:rPr>
              <a:t>O</a:t>
            </a:r>
            <a:r>
              <a:rPr lang="en-NL" baseline="-25000" dirty="0">
                <a:solidFill>
                  <a:srgbClr val="8197A6"/>
                </a:solidFill>
                <a:latin typeface="Arial" panose="020B0604020202020204" pitchFamily="34" charset="0"/>
                <a:ea typeface="MS PGothic" pitchFamily="34" charset="-128"/>
                <a:cs typeface="Arial" panose="020B0604020202020204" pitchFamily="34" charset="0"/>
              </a:rPr>
              <a:t>2</a:t>
            </a:r>
            <a:r>
              <a:rPr lang="en-NL" dirty="0">
                <a:solidFill>
                  <a:srgbClr val="8197A6"/>
                </a:solidFill>
                <a:latin typeface="Arial" panose="020B0604020202020204" pitchFamily="34" charset="0"/>
                <a:ea typeface="MS PGothic" pitchFamily="34" charset="-128"/>
                <a:cs typeface="Arial" panose="020B0604020202020204" pitchFamily="34" charset="0"/>
              </a:rPr>
              <a:t>-B</a:t>
            </a:r>
          </a:p>
        </p:txBody>
      </p:sp>
      <p:sp>
        <p:nvSpPr>
          <p:cNvPr id="9" name="TextBox 8">
            <a:extLst>
              <a:ext uri="{FF2B5EF4-FFF2-40B4-BE49-F238E27FC236}">
                <a16:creationId xmlns:a16="http://schemas.microsoft.com/office/drawing/2014/main" id="{83180A0F-72C9-E7D2-0EA9-63AFE4726340}"/>
              </a:ext>
            </a:extLst>
          </p:cNvPr>
          <p:cNvSpPr txBox="1"/>
          <p:nvPr/>
        </p:nvSpPr>
        <p:spPr>
          <a:xfrm>
            <a:off x="9987032" y="4628757"/>
            <a:ext cx="1027355" cy="369332"/>
          </a:xfrm>
          <a:prstGeom prst="rect">
            <a:avLst/>
          </a:prstGeom>
          <a:noFill/>
        </p:spPr>
        <p:txBody>
          <a:bodyPr wrap="square">
            <a:spAutoFit/>
          </a:bodyPr>
          <a:lstStyle/>
          <a:p>
            <a:pPr algn="l"/>
            <a:r>
              <a:rPr lang="en-NL" dirty="0">
                <a:solidFill>
                  <a:srgbClr val="8197A6"/>
                </a:solidFill>
                <a:latin typeface="Arial" panose="020B0604020202020204" pitchFamily="34" charset="0"/>
                <a:ea typeface="MS PGothic" pitchFamily="34" charset="-128"/>
                <a:cs typeface="Arial" panose="020B0604020202020204" pitchFamily="34" charset="0"/>
              </a:rPr>
              <a:t>O</a:t>
            </a:r>
            <a:r>
              <a:rPr lang="en-NL" baseline="-25000" dirty="0">
                <a:solidFill>
                  <a:srgbClr val="8197A6"/>
                </a:solidFill>
                <a:latin typeface="Arial" panose="020B0604020202020204" pitchFamily="34" charset="0"/>
                <a:ea typeface="MS PGothic" pitchFamily="34" charset="-128"/>
                <a:cs typeface="Arial" panose="020B0604020202020204" pitchFamily="34" charset="0"/>
              </a:rPr>
              <a:t>2</a:t>
            </a:r>
            <a:r>
              <a:rPr lang="en-NL" dirty="0">
                <a:solidFill>
                  <a:srgbClr val="8197A6"/>
                </a:solidFill>
                <a:latin typeface="Arial" panose="020B0604020202020204" pitchFamily="34" charset="0"/>
                <a:ea typeface="MS PGothic" pitchFamily="34" charset="-128"/>
                <a:cs typeface="Arial" panose="020B0604020202020204" pitchFamily="34" charset="0"/>
              </a:rPr>
              <a:t>-A</a:t>
            </a:r>
          </a:p>
        </p:txBody>
      </p:sp>
    </p:spTree>
    <p:extLst>
      <p:ext uri="{BB962C8B-B14F-4D97-AF65-F5344CB8AC3E}">
        <p14:creationId xmlns:p14="http://schemas.microsoft.com/office/powerpoint/2010/main" val="20524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BEEB-AA0C-EF7E-55E8-550B80A2845B}"/>
              </a:ext>
            </a:extLst>
          </p:cNvPr>
          <p:cNvSpPr>
            <a:spLocks noGrp="1"/>
          </p:cNvSpPr>
          <p:nvPr>
            <p:ph type="title"/>
          </p:nvPr>
        </p:nvSpPr>
        <p:spPr/>
        <p:txBody>
          <a:bodyPr/>
          <a:lstStyle/>
          <a:p>
            <a:r>
              <a:rPr lang="en-NL"/>
              <a:t>L1B product: top-of-atmosphere radiance</a:t>
            </a:r>
          </a:p>
        </p:txBody>
      </p:sp>
      <p:pic>
        <p:nvPicPr>
          <p:cNvPr id="4" name="clip_sensors_boost_375A8FAC-29C4-41AB-826C-56885CF38AE5.mp4">
            <a:hlinkClick r:id="" action="ppaction://media"/>
            <a:extLst>
              <a:ext uri="{FF2B5EF4-FFF2-40B4-BE49-F238E27FC236}">
                <a16:creationId xmlns:a16="http://schemas.microsoft.com/office/drawing/2014/main" id="{52B87A84-A1C1-91E8-5778-CEFD37E812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81244" y="1378260"/>
            <a:ext cx="4688349" cy="4776808"/>
          </a:xfrm>
          <a:prstGeom prst="rect">
            <a:avLst/>
          </a:prstGeom>
        </p:spPr>
      </p:pic>
      <p:cxnSp>
        <p:nvCxnSpPr>
          <p:cNvPr id="6" name="Straight Arrow Connector 5">
            <a:extLst>
              <a:ext uri="{FF2B5EF4-FFF2-40B4-BE49-F238E27FC236}">
                <a16:creationId xmlns:a16="http://schemas.microsoft.com/office/drawing/2014/main" id="{4CC041E8-AEF0-35CA-5A9A-F94BF7662208}"/>
              </a:ext>
            </a:extLst>
          </p:cNvPr>
          <p:cNvCxnSpPr/>
          <p:nvPr/>
        </p:nvCxnSpPr>
        <p:spPr>
          <a:xfrm>
            <a:off x="4933595" y="1268359"/>
            <a:ext cx="39359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60E885C-921C-9128-BF31-A4DE14F1EF83}"/>
              </a:ext>
            </a:extLst>
          </p:cNvPr>
          <p:cNvSpPr txBox="1"/>
          <p:nvPr/>
        </p:nvSpPr>
        <p:spPr>
          <a:xfrm>
            <a:off x="3979662" y="974341"/>
            <a:ext cx="1290738" cy="276999"/>
          </a:xfrm>
          <a:prstGeom prst="rect">
            <a:avLst/>
          </a:prstGeom>
          <a:noFill/>
        </p:spPr>
        <p:txBody>
          <a:bodyPr wrap="none" rtlCol="0">
            <a:spAutoFit/>
          </a:bodyPr>
          <a:lstStyle/>
          <a:p>
            <a:pPr algn="l"/>
            <a:r>
              <a:rPr lang="en-NL" sz="1200" dirty="0">
                <a:latin typeface="Arial" panose="020B0604020202020204" pitchFamily="34" charset="0"/>
                <a:ea typeface="MS PGothic" pitchFamily="34" charset="-128"/>
                <a:cs typeface="Arial" panose="020B0604020202020204" pitchFamily="34" charset="0"/>
              </a:rPr>
              <a:t>Swath = 150 km</a:t>
            </a:r>
          </a:p>
        </p:txBody>
      </p:sp>
      <p:cxnSp>
        <p:nvCxnSpPr>
          <p:cNvPr id="9" name="Straight Arrow Connector 8">
            <a:extLst>
              <a:ext uri="{FF2B5EF4-FFF2-40B4-BE49-F238E27FC236}">
                <a16:creationId xmlns:a16="http://schemas.microsoft.com/office/drawing/2014/main" id="{2C244032-A2CD-158B-ECC2-BA2FF79CD219}"/>
              </a:ext>
            </a:extLst>
          </p:cNvPr>
          <p:cNvCxnSpPr/>
          <p:nvPr/>
        </p:nvCxnSpPr>
        <p:spPr>
          <a:xfrm>
            <a:off x="8974859" y="1378260"/>
            <a:ext cx="0" cy="10931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2D4C669-8526-7814-6AE4-68995F6A5EF8}"/>
              </a:ext>
            </a:extLst>
          </p:cNvPr>
          <p:cNvSpPr txBox="1"/>
          <p:nvPr/>
        </p:nvSpPr>
        <p:spPr>
          <a:xfrm>
            <a:off x="8974859" y="1787198"/>
            <a:ext cx="2789546" cy="307777"/>
          </a:xfrm>
          <a:prstGeom prst="rect">
            <a:avLst/>
          </a:prstGeom>
          <a:noFill/>
        </p:spPr>
        <p:txBody>
          <a:bodyPr wrap="none" rtlCol="0">
            <a:spAutoFit/>
          </a:bodyPr>
          <a:lstStyle/>
          <a:p>
            <a:r>
              <a:rPr lang="en-NL" sz="1400" b="1" dirty="0">
                <a:latin typeface="Arial" panose="020B0604020202020204" pitchFamily="34" charset="0"/>
                <a:ea typeface="MS PGothic" pitchFamily="34" charset="-128"/>
                <a:cs typeface="Arial" panose="020B0604020202020204" pitchFamily="34" charset="0"/>
              </a:rPr>
              <a:t>HR1 detector</a:t>
            </a:r>
            <a:r>
              <a:rPr lang="en-NL" sz="1400" dirty="0">
                <a:latin typeface="Arial" panose="020B0604020202020204" pitchFamily="34" charset="0"/>
                <a:ea typeface="MS PGothic" pitchFamily="34" charset="-128"/>
                <a:cs typeface="Arial" panose="020B0604020202020204" pitchFamily="34" charset="0"/>
              </a:rPr>
              <a:t>: </a:t>
            </a:r>
            <a:r>
              <a:rPr lang="en-NL" sz="1400" dirty="0">
                <a:latin typeface="Arial" charset="0"/>
                <a:ea typeface="MS PGothic" pitchFamily="34" charset="-128"/>
                <a:cs typeface="Arial" charset="0"/>
              </a:rPr>
              <a:t>677 nm – 697 nm</a:t>
            </a:r>
            <a:endParaRPr lang="en-NL" sz="1400" dirty="0">
              <a:latin typeface="Arial" panose="020B0604020202020204" pitchFamily="34" charset="0"/>
              <a:ea typeface="MS PGothic" pitchFamily="34" charset="-128"/>
              <a:cs typeface="Arial" panose="020B0604020202020204" pitchFamily="34" charset="0"/>
            </a:endParaRPr>
          </a:p>
        </p:txBody>
      </p:sp>
      <p:cxnSp>
        <p:nvCxnSpPr>
          <p:cNvPr id="11" name="Straight Arrow Connector 10">
            <a:extLst>
              <a:ext uri="{FF2B5EF4-FFF2-40B4-BE49-F238E27FC236}">
                <a16:creationId xmlns:a16="http://schemas.microsoft.com/office/drawing/2014/main" id="{339BCE7D-8577-CF19-B424-372CEED3C81F}"/>
              </a:ext>
            </a:extLst>
          </p:cNvPr>
          <p:cNvCxnSpPr>
            <a:cxnSpLocks/>
          </p:cNvCxnSpPr>
          <p:nvPr/>
        </p:nvCxnSpPr>
        <p:spPr>
          <a:xfrm>
            <a:off x="8974859" y="2446929"/>
            <a:ext cx="0" cy="19747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5D83AF-DF4F-A36D-0271-DA2FE5A7985F}"/>
              </a:ext>
            </a:extLst>
          </p:cNvPr>
          <p:cNvSpPr txBox="1"/>
          <p:nvPr/>
        </p:nvSpPr>
        <p:spPr>
          <a:xfrm>
            <a:off x="8974859" y="3407127"/>
            <a:ext cx="3127779" cy="307777"/>
          </a:xfrm>
          <a:prstGeom prst="rect">
            <a:avLst/>
          </a:prstGeom>
          <a:noFill/>
        </p:spPr>
        <p:txBody>
          <a:bodyPr wrap="square" rtlCol="0">
            <a:spAutoFit/>
          </a:bodyPr>
          <a:lstStyle/>
          <a:p>
            <a:r>
              <a:rPr lang="en-NL" sz="1400" b="1" dirty="0">
                <a:latin typeface="Arial" panose="020B0604020202020204" pitchFamily="34" charset="0"/>
                <a:ea typeface="MS PGothic" pitchFamily="34" charset="-128"/>
                <a:cs typeface="Arial" panose="020B0604020202020204" pitchFamily="34" charset="0"/>
              </a:rPr>
              <a:t>HR2 detector</a:t>
            </a:r>
            <a:r>
              <a:rPr lang="en-NL" sz="1400" dirty="0">
                <a:latin typeface="Arial" panose="020B0604020202020204" pitchFamily="34" charset="0"/>
                <a:ea typeface="MS PGothic" pitchFamily="34" charset="-128"/>
                <a:cs typeface="Arial" panose="020B0604020202020204" pitchFamily="34" charset="0"/>
              </a:rPr>
              <a:t>: </a:t>
            </a:r>
            <a:r>
              <a:rPr lang="en-NL" sz="1400" dirty="0">
                <a:latin typeface="Arial" charset="0"/>
                <a:ea typeface="MS PGothic" pitchFamily="34" charset="-128"/>
                <a:cs typeface="Arial" charset="0"/>
              </a:rPr>
              <a:t>740 nm – 780 nm</a:t>
            </a:r>
            <a:endParaRPr lang="en-NL" sz="1400" dirty="0">
              <a:latin typeface="Arial" panose="020B0604020202020204" pitchFamily="34" charset="0"/>
              <a:ea typeface="MS PGothic" pitchFamily="34" charset="-128"/>
              <a:cs typeface="Arial" panose="020B0604020202020204" pitchFamily="34" charset="0"/>
            </a:endParaRPr>
          </a:p>
        </p:txBody>
      </p:sp>
      <p:cxnSp>
        <p:nvCxnSpPr>
          <p:cNvPr id="16" name="Straight Arrow Connector 15">
            <a:extLst>
              <a:ext uri="{FF2B5EF4-FFF2-40B4-BE49-F238E27FC236}">
                <a16:creationId xmlns:a16="http://schemas.microsoft.com/office/drawing/2014/main" id="{693AA0BB-F965-4294-7BCD-D8DDB4A87241}"/>
              </a:ext>
            </a:extLst>
          </p:cNvPr>
          <p:cNvCxnSpPr>
            <a:cxnSpLocks/>
          </p:cNvCxnSpPr>
          <p:nvPr/>
        </p:nvCxnSpPr>
        <p:spPr>
          <a:xfrm>
            <a:off x="8974859" y="4414537"/>
            <a:ext cx="0" cy="17405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582FEB3-1A14-185B-FEF4-FC98FA50E896}"/>
              </a:ext>
            </a:extLst>
          </p:cNvPr>
          <p:cNvSpPr txBox="1"/>
          <p:nvPr/>
        </p:nvSpPr>
        <p:spPr>
          <a:xfrm>
            <a:off x="8974859" y="5134492"/>
            <a:ext cx="3127779" cy="307777"/>
          </a:xfrm>
          <a:prstGeom prst="rect">
            <a:avLst/>
          </a:prstGeom>
          <a:noFill/>
        </p:spPr>
        <p:txBody>
          <a:bodyPr wrap="square" rtlCol="0">
            <a:spAutoFit/>
          </a:bodyPr>
          <a:lstStyle/>
          <a:p>
            <a:r>
              <a:rPr lang="en-NL" sz="1400" b="1" dirty="0">
                <a:latin typeface="Arial" panose="020B0604020202020204" pitchFamily="34" charset="0"/>
                <a:ea typeface="MS PGothic" pitchFamily="34" charset="-128"/>
                <a:cs typeface="Arial" panose="020B0604020202020204" pitchFamily="34" charset="0"/>
              </a:rPr>
              <a:t>LR detector</a:t>
            </a:r>
            <a:r>
              <a:rPr lang="en-NL" sz="1400" dirty="0">
                <a:latin typeface="Arial" panose="020B0604020202020204" pitchFamily="34" charset="0"/>
                <a:ea typeface="MS PGothic" pitchFamily="34" charset="-128"/>
                <a:cs typeface="Arial" panose="020B0604020202020204" pitchFamily="34" charset="0"/>
              </a:rPr>
              <a:t>: </a:t>
            </a:r>
            <a:r>
              <a:rPr lang="en-NL" sz="1400" dirty="0">
                <a:latin typeface="Arial" charset="0"/>
                <a:ea typeface="MS PGothic" pitchFamily="34" charset="-128"/>
                <a:cs typeface="Arial" charset="0"/>
              </a:rPr>
              <a:t>500 nm – 758 nm</a:t>
            </a:r>
            <a:endParaRPr lang="en-NL" sz="1400" dirty="0">
              <a:latin typeface="Arial" panose="020B0604020202020204" pitchFamily="34" charset="0"/>
              <a:ea typeface="MS PGothic" pitchFamily="34" charset="-128"/>
              <a:cs typeface="Arial" panose="020B0604020202020204" pitchFamily="34" charset="0"/>
            </a:endParaRPr>
          </a:p>
        </p:txBody>
      </p:sp>
      <p:sp>
        <p:nvSpPr>
          <p:cNvPr id="19" name="TextBox 18">
            <a:extLst>
              <a:ext uri="{FF2B5EF4-FFF2-40B4-BE49-F238E27FC236}">
                <a16:creationId xmlns:a16="http://schemas.microsoft.com/office/drawing/2014/main" id="{ABDAD2E7-A594-05CC-CB5E-1D35F76755E9}"/>
              </a:ext>
            </a:extLst>
          </p:cNvPr>
          <p:cNvSpPr txBox="1"/>
          <p:nvPr/>
        </p:nvSpPr>
        <p:spPr>
          <a:xfrm>
            <a:off x="7567634" y="1589804"/>
            <a:ext cx="1301959" cy="276999"/>
          </a:xfrm>
          <a:prstGeom prst="rect">
            <a:avLst/>
          </a:prstGeom>
          <a:noFill/>
        </p:spPr>
        <p:txBody>
          <a:bodyPr wrap="none" rtlCol="0">
            <a:spAutoFit/>
          </a:bodyPr>
          <a:lstStyle/>
          <a:p>
            <a:pPr algn="l"/>
            <a:r>
              <a:rPr lang="en-NL" sz="1200">
                <a:solidFill>
                  <a:schemeClr val="bg1"/>
                </a:solidFill>
                <a:latin typeface="Arial" charset="0"/>
                <a:ea typeface="MS PGothic" pitchFamily="34" charset="-128"/>
                <a:cs typeface="Arial" charset="0"/>
              </a:rPr>
              <a:t>O2-B absorption</a:t>
            </a:r>
          </a:p>
        </p:txBody>
      </p:sp>
      <p:sp>
        <p:nvSpPr>
          <p:cNvPr id="20" name="TextBox 19">
            <a:extLst>
              <a:ext uri="{FF2B5EF4-FFF2-40B4-BE49-F238E27FC236}">
                <a16:creationId xmlns:a16="http://schemas.microsoft.com/office/drawing/2014/main" id="{ABAC74FF-9F73-673D-5226-9B3DB34B9CB2}"/>
              </a:ext>
            </a:extLst>
          </p:cNvPr>
          <p:cNvSpPr txBox="1"/>
          <p:nvPr/>
        </p:nvSpPr>
        <p:spPr>
          <a:xfrm>
            <a:off x="7567633" y="3561015"/>
            <a:ext cx="1301959" cy="276999"/>
          </a:xfrm>
          <a:prstGeom prst="rect">
            <a:avLst/>
          </a:prstGeom>
          <a:noFill/>
        </p:spPr>
        <p:txBody>
          <a:bodyPr wrap="none" rtlCol="0">
            <a:spAutoFit/>
          </a:bodyPr>
          <a:lstStyle/>
          <a:p>
            <a:pPr algn="l"/>
            <a:r>
              <a:rPr lang="en-NL" sz="1200">
                <a:solidFill>
                  <a:schemeClr val="bg1"/>
                </a:solidFill>
                <a:latin typeface="Arial" charset="0"/>
                <a:ea typeface="MS PGothic" pitchFamily="34" charset="-128"/>
                <a:cs typeface="Arial" charset="0"/>
              </a:rPr>
              <a:t>O2-A absorption</a:t>
            </a:r>
          </a:p>
        </p:txBody>
      </p:sp>
      <p:cxnSp>
        <p:nvCxnSpPr>
          <p:cNvPr id="21" name="Straight Arrow Connector 20">
            <a:extLst>
              <a:ext uri="{FF2B5EF4-FFF2-40B4-BE49-F238E27FC236}">
                <a16:creationId xmlns:a16="http://schemas.microsoft.com/office/drawing/2014/main" id="{343CFF12-4925-D1DE-57D6-6FC4240C8CF2}"/>
              </a:ext>
            </a:extLst>
          </p:cNvPr>
          <p:cNvCxnSpPr>
            <a:cxnSpLocks/>
          </p:cNvCxnSpPr>
          <p:nvPr/>
        </p:nvCxnSpPr>
        <p:spPr>
          <a:xfrm>
            <a:off x="4128778" y="1275312"/>
            <a:ext cx="75235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Bent Arrow 23">
            <a:extLst>
              <a:ext uri="{FF2B5EF4-FFF2-40B4-BE49-F238E27FC236}">
                <a16:creationId xmlns:a16="http://schemas.microsoft.com/office/drawing/2014/main" id="{22E410A7-6068-5322-E153-BD1B68CF2B17}"/>
              </a:ext>
            </a:extLst>
          </p:cNvPr>
          <p:cNvSpPr/>
          <p:nvPr/>
        </p:nvSpPr>
        <p:spPr>
          <a:xfrm rot="5400000">
            <a:off x="5948844" y="402694"/>
            <a:ext cx="219103" cy="1478177"/>
          </a:xfrm>
          <a:prstGeom prst="bentArrow">
            <a:avLst>
              <a:gd name="adj1" fmla="val 25000"/>
              <a:gd name="adj2" fmla="val 25000"/>
              <a:gd name="adj3" fmla="val 25000"/>
              <a:gd name="adj4" fmla="val 372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pic>
        <p:nvPicPr>
          <p:cNvPr id="5" name="Picture 4" descr="A blue and yellow cube&#10;&#10;Description automatically generated">
            <a:extLst>
              <a:ext uri="{FF2B5EF4-FFF2-40B4-BE49-F238E27FC236}">
                <a16:creationId xmlns:a16="http://schemas.microsoft.com/office/drawing/2014/main" id="{A0D099AF-D1D1-96A4-4651-227B9B60FB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473" y="1521811"/>
            <a:ext cx="2441223" cy="2337987"/>
          </a:xfrm>
          <a:prstGeom prst="rect">
            <a:avLst/>
          </a:prstGeom>
        </p:spPr>
      </p:pic>
      <p:grpSp>
        <p:nvGrpSpPr>
          <p:cNvPr id="25" name="Group 24">
            <a:extLst>
              <a:ext uri="{FF2B5EF4-FFF2-40B4-BE49-F238E27FC236}">
                <a16:creationId xmlns:a16="http://schemas.microsoft.com/office/drawing/2014/main" id="{D9FB2511-C475-F5CF-3DAD-C150065F084B}"/>
              </a:ext>
            </a:extLst>
          </p:cNvPr>
          <p:cNvGrpSpPr/>
          <p:nvPr/>
        </p:nvGrpSpPr>
        <p:grpSpPr>
          <a:xfrm>
            <a:off x="401223" y="3883005"/>
            <a:ext cx="3435131" cy="2502974"/>
            <a:chOff x="2558726" y="4804091"/>
            <a:chExt cx="2824670" cy="1770191"/>
          </a:xfrm>
        </p:grpSpPr>
        <p:pic>
          <p:nvPicPr>
            <p:cNvPr id="26" name="Picture 25">
              <a:extLst>
                <a:ext uri="{FF2B5EF4-FFF2-40B4-BE49-F238E27FC236}">
                  <a16:creationId xmlns:a16="http://schemas.microsoft.com/office/drawing/2014/main" id="{5075CCB4-3143-AFFE-8E18-41CD31608EB7}"/>
                </a:ext>
              </a:extLst>
            </p:cNvPr>
            <p:cNvPicPr>
              <a:picLocks noChangeAspect="1"/>
            </p:cNvPicPr>
            <p:nvPr/>
          </p:nvPicPr>
          <p:blipFill rotWithShape="1">
            <a:blip r:embed="rId7">
              <a:extLst>
                <a:ext uri="{28A0092B-C50C-407E-A947-70E740481C1C}">
                  <a14:useLocalDpi xmlns:a14="http://schemas.microsoft.com/office/drawing/2010/main" val="0"/>
                </a:ext>
              </a:extLst>
            </a:blip>
            <a:srcRect t="8194"/>
            <a:stretch/>
          </p:blipFill>
          <p:spPr>
            <a:xfrm>
              <a:off x="2558726" y="4804091"/>
              <a:ext cx="2824670" cy="1574892"/>
            </a:xfrm>
            <a:prstGeom prst="rect">
              <a:avLst/>
            </a:prstGeom>
          </p:spPr>
        </p:pic>
        <p:sp>
          <p:nvSpPr>
            <p:cNvPr id="27" name="TextBox 26">
              <a:extLst>
                <a:ext uri="{FF2B5EF4-FFF2-40B4-BE49-F238E27FC236}">
                  <a16:creationId xmlns:a16="http://schemas.microsoft.com/office/drawing/2014/main" id="{1F3377A2-F280-DE29-FAD1-E021AFED5ABF}"/>
                </a:ext>
              </a:extLst>
            </p:cNvPr>
            <p:cNvSpPr txBox="1"/>
            <p:nvPr/>
          </p:nvSpPr>
          <p:spPr>
            <a:xfrm>
              <a:off x="3039861" y="6395396"/>
              <a:ext cx="1880512" cy="178886"/>
            </a:xfrm>
            <a:prstGeom prst="rect">
              <a:avLst/>
            </a:prstGeom>
            <a:noFill/>
          </p:spPr>
          <p:txBody>
            <a:bodyPr wrap="none" rtlCol="0">
              <a:spAutoFit/>
            </a:bodyPr>
            <a:lstStyle/>
            <a:p>
              <a:pPr algn="l"/>
              <a:r>
                <a:rPr lang="en-NL" sz="900" i="1">
                  <a:solidFill>
                    <a:schemeClr val="accent6">
                      <a:lumMod val="10000"/>
                    </a:schemeClr>
                  </a:solidFill>
                  <a:latin typeface="Arial" charset="0"/>
                  <a:ea typeface="MS PGothic" pitchFamily="34" charset="-128"/>
                  <a:cs typeface="Arial" charset="0"/>
                </a:rPr>
                <a:t>FLEX spectral range per detector</a:t>
              </a:r>
            </a:p>
          </p:txBody>
        </p:sp>
      </p:grpSp>
      <p:sp>
        <p:nvSpPr>
          <p:cNvPr id="8" name="TextBox 7">
            <a:extLst>
              <a:ext uri="{FF2B5EF4-FFF2-40B4-BE49-F238E27FC236}">
                <a16:creationId xmlns:a16="http://schemas.microsoft.com/office/drawing/2014/main" id="{99657774-7C9D-0472-2CF8-6F222E1D177E}"/>
              </a:ext>
            </a:extLst>
          </p:cNvPr>
          <p:cNvSpPr txBox="1"/>
          <p:nvPr/>
        </p:nvSpPr>
        <p:spPr>
          <a:xfrm>
            <a:off x="818237" y="998313"/>
            <a:ext cx="2323697" cy="553998"/>
          </a:xfrm>
          <a:prstGeom prst="rect">
            <a:avLst/>
          </a:prstGeom>
          <a:noFill/>
        </p:spPr>
        <p:txBody>
          <a:bodyPr wrap="square" rtlCol="0">
            <a:spAutoFit/>
          </a:bodyPr>
          <a:lstStyle/>
          <a:p>
            <a:pPr algn="ctr"/>
            <a:r>
              <a:rPr lang="en-US" sz="1500" i="1" dirty="0">
                <a:latin typeface="Arial" charset="0"/>
                <a:ea typeface="MS PGothic" pitchFamily="34" charset="-128"/>
                <a:cs typeface="Arial" charset="0"/>
              </a:rPr>
              <a:t>A FLORIS data cube for one of the 3 detectors</a:t>
            </a:r>
            <a:endParaRPr lang="en-GB" sz="1500" i="1" dirty="0">
              <a:solidFill>
                <a:srgbClr val="000000"/>
              </a:solidFill>
              <a:effectLst/>
              <a:latin typeface="Arial" panose="020B0604020202020204" pitchFamily="34" charset="0"/>
            </a:endParaRPr>
          </a:p>
        </p:txBody>
      </p:sp>
      <p:sp>
        <p:nvSpPr>
          <p:cNvPr id="13" name="TextBox 12">
            <a:extLst>
              <a:ext uri="{FF2B5EF4-FFF2-40B4-BE49-F238E27FC236}">
                <a16:creationId xmlns:a16="http://schemas.microsoft.com/office/drawing/2014/main" id="{D878E4AA-FB2B-E5D0-5B90-323B8CC42F8E}"/>
              </a:ext>
            </a:extLst>
          </p:cNvPr>
          <p:cNvSpPr txBox="1"/>
          <p:nvPr/>
        </p:nvSpPr>
        <p:spPr>
          <a:xfrm>
            <a:off x="5090833" y="6138206"/>
            <a:ext cx="3127779" cy="307777"/>
          </a:xfrm>
          <a:prstGeom prst="rect">
            <a:avLst/>
          </a:prstGeom>
          <a:noFill/>
        </p:spPr>
        <p:txBody>
          <a:bodyPr wrap="square" rtlCol="0">
            <a:spAutoFit/>
          </a:bodyPr>
          <a:lstStyle/>
          <a:p>
            <a:pPr algn="l"/>
            <a:r>
              <a:rPr lang="en-NL" sz="1400" i="1" dirty="0">
                <a:latin typeface="Arial" panose="020B0604020202020204" pitchFamily="34" charset="0"/>
                <a:ea typeface="MS PGothic" pitchFamily="34" charset="-128"/>
                <a:cs typeface="Arial" panose="020B0604020202020204" pitchFamily="34" charset="0"/>
              </a:rPr>
              <a:t>Simulated FLORIS L1B over Spain </a:t>
            </a:r>
          </a:p>
        </p:txBody>
      </p:sp>
    </p:spTree>
    <p:extLst>
      <p:ext uri="{BB962C8B-B14F-4D97-AF65-F5344CB8AC3E}">
        <p14:creationId xmlns:p14="http://schemas.microsoft.com/office/powerpoint/2010/main" val="205621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407C7-D96A-4371-8D22-6DD82BB190DB}"/>
              </a:ext>
            </a:extLst>
          </p:cNvPr>
          <p:cNvSpPr>
            <a:spLocks noGrp="1"/>
          </p:cNvSpPr>
          <p:nvPr>
            <p:ph type="title"/>
          </p:nvPr>
        </p:nvSpPr>
        <p:spPr/>
        <p:txBody>
          <a:bodyPr/>
          <a:lstStyle/>
          <a:p>
            <a:r>
              <a:rPr lang="en-NL" dirty="0"/>
              <a:t>FIPS/GPP overview</a:t>
            </a:r>
            <a:endParaRPr lang="en-GB" dirty="0"/>
          </a:p>
        </p:txBody>
      </p:sp>
      <p:pic>
        <p:nvPicPr>
          <p:cNvPr id="6" name="Picture 5" descr="Screenshot 2019-06-24 at 17.11.25 .png">
            <a:extLst>
              <a:ext uri="{FF2B5EF4-FFF2-40B4-BE49-F238E27FC236}">
                <a16:creationId xmlns:a16="http://schemas.microsoft.com/office/drawing/2014/main" id="{898F071D-F0FD-2144-9C69-D46BDCAF4C3C}"/>
              </a:ext>
            </a:extLst>
          </p:cNvPr>
          <p:cNvPicPr>
            <a:picLocks noChangeAspect="1"/>
          </p:cNvPicPr>
          <p:nvPr/>
        </p:nvPicPr>
        <p:blipFill rotWithShape="1">
          <a:blip r:embed="rId3">
            <a:extLst>
              <a:ext uri="{28A0092B-C50C-407E-A947-70E740481C1C}">
                <a14:useLocalDpi xmlns:a14="http://schemas.microsoft.com/office/drawing/2010/main" val="0"/>
              </a:ext>
            </a:extLst>
          </a:blip>
          <a:srcRect l="3977" t="8972" r="3405" b="9624"/>
          <a:stretch/>
        </p:blipFill>
        <p:spPr>
          <a:xfrm>
            <a:off x="188536" y="1515914"/>
            <a:ext cx="6833677" cy="4081948"/>
          </a:xfrm>
          <a:prstGeom prst="rect">
            <a:avLst/>
          </a:prstGeom>
        </p:spPr>
      </p:pic>
      <p:sp>
        <p:nvSpPr>
          <p:cNvPr id="7" name="Content Placeholder 6">
            <a:extLst>
              <a:ext uri="{FF2B5EF4-FFF2-40B4-BE49-F238E27FC236}">
                <a16:creationId xmlns:a16="http://schemas.microsoft.com/office/drawing/2014/main" id="{59A2714C-B78C-A845-958D-771E72F17616}"/>
              </a:ext>
            </a:extLst>
          </p:cNvPr>
          <p:cNvSpPr>
            <a:spLocks noGrp="1"/>
          </p:cNvSpPr>
          <p:nvPr>
            <p:ph idx="1"/>
          </p:nvPr>
        </p:nvSpPr>
        <p:spPr>
          <a:xfrm>
            <a:off x="7022213" y="1354149"/>
            <a:ext cx="5163936" cy="1789616"/>
          </a:xfrm>
        </p:spPr>
        <p:txBody>
          <a:bodyPr/>
          <a:lstStyle/>
          <a:p>
            <a:pPr marL="285750" indent="-285750">
              <a:buFont typeface="Arial" panose="020B0604020202020204" pitchFamily="34" charset="0"/>
              <a:buChar char="•"/>
            </a:pPr>
            <a:r>
              <a:rPr lang="en-NL" sz="1600" dirty="0">
                <a:solidFill>
                  <a:schemeClr val="tx1"/>
                </a:solidFill>
              </a:rPr>
              <a:t>FIPS = FLEX Instrument Performance Simulator</a:t>
            </a:r>
          </a:p>
          <a:p>
            <a:pPr marL="285750" indent="-285750">
              <a:buFont typeface="Arial" panose="020B0604020202020204" pitchFamily="34" charset="0"/>
              <a:buChar char="•"/>
            </a:pPr>
            <a:r>
              <a:rPr lang="en-NL" sz="1600" dirty="0">
                <a:solidFill>
                  <a:schemeClr val="tx1"/>
                </a:solidFill>
              </a:rPr>
              <a:t>GPP = Ground Processor Prototype, i.e. the processing engine of the ground segment processing facility</a:t>
            </a:r>
          </a:p>
          <a:p>
            <a:pPr marL="285750" indent="-285750">
              <a:buFont typeface="Arial" panose="020B0604020202020204" pitchFamily="34" charset="0"/>
              <a:buChar char="•"/>
            </a:pPr>
            <a:r>
              <a:rPr lang="en-NL" sz="1600" dirty="0">
                <a:solidFill>
                  <a:schemeClr val="tx1"/>
                </a:solidFill>
              </a:rPr>
              <a:t>Both FIPS and GPP are used in E2ES (end-to-end simulator) environment to assess L1B and L2 mission performance</a:t>
            </a:r>
          </a:p>
          <a:p>
            <a:pPr marL="285750" indent="-285750">
              <a:buFont typeface="Arial" panose="020B0604020202020204" pitchFamily="34" charset="0"/>
              <a:buChar char="•"/>
            </a:pPr>
            <a:r>
              <a:rPr lang="en-NL" sz="1200" i="1" dirty="0">
                <a:solidFill>
                  <a:schemeClr val="tx1"/>
                </a:solidFill>
              </a:rPr>
              <a:t>Contract responsible: Instrument prime Leonardo SpA (Italy)</a:t>
            </a:r>
          </a:p>
          <a:p>
            <a:pPr marL="285750" indent="-285750">
              <a:buFont typeface="Arial" panose="020B0604020202020204" pitchFamily="34" charset="0"/>
              <a:buChar char="•"/>
            </a:pPr>
            <a:r>
              <a:rPr lang="en-NL" sz="1200" i="1" dirty="0">
                <a:solidFill>
                  <a:schemeClr val="tx1"/>
                </a:solidFill>
              </a:rPr>
              <a:t>Contractors: INDRA-Deimos (Spain) with as subcontractors EXPRIVIA (Italy)  and VITO (Belgium).</a:t>
            </a:r>
          </a:p>
        </p:txBody>
      </p:sp>
      <p:pic>
        <p:nvPicPr>
          <p:cNvPr id="1026" name="Picture 2" descr="A person standing in a room with many computer servers&#10;&#10;Description automatically generated">
            <a:extLst>
              <a:ext uri="{FF2B5EF4-FFF2-40B4-BE49-F238E27FC236}">
                <a16:creationId xmlns:a16="http://schemas.microsoft.com/office/drawing/2014/main" id="{548437C3-5885-A49C-B335-6DFE1CF17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575" y="4360661"/>
            <a:ext cx="2248327" cy="1686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lose-up of a computer&#10;&#10;Description automatically generated">
            <a:extLst>
              <a:ext uri="{FF2B5EF4-FFF2-40B4-BE49-F238E27FC236}">
                <a16:creationId xmlns:a16="http://schemas.microsoft.com/office/drawing/2014/main" id="{F20BFD86-09C5-1AE0-8D31-69C8A1F36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1462" y="4360661"/>
            <a:ext cx="2248327" cy="16865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6">
            <a:extLst>
              <a:ext uri="{FF2B5EF4-FFF2-40B4-BE49-F238E27FC236}">
                <a16:creationId xmlns:a16="http://schemas.microsoft.com/office/drawing/2014/main" id="{BEBC54EC-3109-42A2-DBF7-21B4CB652375}"/>
              </a:ext>
            </a:extLst>
          </p:cNvPr>
          <p:cNvSpPr txBox="1">
            <a:spLocks/>
          </p:cNvSpPr>
          <p:nvPr/>
        </p:nvSpPr>
        <p:spPr bwMode="auto">
          <a:xfrm>
            <a:off x="7104575" y="6130326"/>
            <a:ext cx="4565214" cy="28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a:solidFill>
                  <a:schemeClr val="tx1"/>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a:solidFill>
                  <a:schemeClr val="tx1"/>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NL" sz="900" i="1" kern="0"/>
              <a:t>FIPS/GPP server installation at ESTEC (</a:t>
            </a:r>
            <a:r>
              <a:rPr lang="en-NL" sz="900" b="1" i="1" kern="0"/>
              <a:t>4 x GPUs</a:t>
            </a:r>
            <a:r>
              <a:rPr lang="en-NL" sz="900" i="1" kern="0"/>
              <a:t>)</a:t>
            </a:r>
          </a:p>
        </p:txBody>
      </p:sp>
    </p:spTree>
    <p:extLst>
      <p:ext uri="{BB962C8B-B14F-4D97-AF65-F5344CB8AC3E}">
        <p14:creationId xmlns:p14="http://schemas.microsoft.com/office/powerpoint/2010/main" val="114198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0492-E9C4-E744-AA80-8FB609CB3A70}"/>
              </a:ext>
            </a:extLst>
          </p:cNvPr>
          <p:cNvSpPr>
            <a:spLocks noGrp="1"/>
          </p:cNvSpPr>
          <p:nvPr>
            <p:ph type="title"/>
          </p:nvPr>
        </p:nvSpPr>
        <p:spPr/>
        <p:txBody>
          <a:bodyPr/>
          <a:lstStyle/>
          <a:p>
            <a:r>
              <a:rPr lang="en-NL"/>
              <a:t>GPP processing flow</a:t>
            </a:r>
          </a:p>
        </p:txBody>
      </p:sp>
      <p:sp>
        <p:nvSpPr>
          <p:cNvPr id="7" name="TextBox 6">
            <a:extLst>
              <a:ext uri="{FF2B5EF4-FFF2-40B4-BE49-F238E27FC236}">
                <a16:creationId xmlns:a16="http://schemas.microsoft.com/office/drawing/2014/main" id="{6F864846-C25E-E541-AE13-5C6E319A2971}"/>
              </a:ext>
            </a:extLst>
          </p:cNvPr>
          <p:cNvSpPr txBox="1"/>
          <p:nvPr/>
        </p:nvSpPr>
        <p:spPr>
          <a:xfrm>
            <a:off x="224952" y="1744333"/>
            <a:ext cx="2821972" cy="923330"/>
          </a:xfrm>
          <a:prstGeom prst="rect">
            <a:avLst/>
          </a:prstGeom>
          <a:noFill/>
        </p:spPr>
        <p:txBody>
          <a:bodyPr wrap="square" rtlCol="0">
            <a:spAutoFit/>
          </a:bodyPr>
          <a:lstStyle/>
          <a:p>
            <a:pPr algn="ctr"/>
            <a:r>
              <a:rPr lang="en-NL" dirty="0">
                <a:latin typeface="Arial" charset="0"/>
                <a:ea typeface="MS PGothic" pitchFamily="34" charset="-128"/>
                <a:cs typeface="Arial" charset="0"/>
              </a:rPr>
              <a:t>GPP processes data from 20 instrumental modes 	</a:t>
            </a:r>
          </a:p>
        </p:txBody>
      </p:sp>
      <p:sp>
        <p:nvSpPr>
          <p:cNvPr id="3" name="TextBox 2">
            <a:extLst>
              <a:ext uri="{FF2B5EF4-FFF2-40B4-BE49-F238E27FC236}">
                <a16:creationId xmlns:a16="http://schemas.microsoft.com/office/drawing/2014/main" id="{172C6105-7DC3-344A-A6C1-720AC48442B0}"/>
              </a:ext>
            </a:extLst>
          </p:cNvPr>
          <p:cNvSpPr txBox="1"/>
          <p:nvPr/>
        </p:nvSpPr>
        <p:spPr>
          <a:xfrm>
            <a:off x="5783556" y="6150563"/>
            <a:ext cx="1590948" cy="276999"/>
          </a:xfrm>
          <a:prstGeom prst="rect">
            <a:avLst/>
          </a:prstGeom>
          <a:noFill/>
        </p:spPr>
        <p:txBody>
          <a:bodyPr wrap="none" rtlCol="0">
            <a:spAutoFit/>
          </a:bodyPr>
          <a:lstStyle/>
          <a:p>
            <a:pPr algn="l"/>
            <a:r>
              <a:rPr lang="en-NL" sz="1200" dirty="0">
                <a:latin typeface="Arial" charset="0"/>
                <a:ea typeface="MS PGothic" pitchFamily="34" charset="-128"/>
                <a:cs typeface="Arial" charset="0"/>
              </a:rPr>
              <a:t>GPP schematic view</a:t>
            </a:r>
          </a:p>
        </p:txBody>
      </p:sp>
      <p:pic>
        <p:nvPicPr>
          <p:cNvPr id="2050" name="Picture 2" descr="A diagram of a computer&#10;&#10;Description automatically generated">
            <a:extLst>
              <a:ext uri="{FF2B5EF4-FFF2-40B4-BE49-F238E27FC236}">
                <a16:creationId xmlns:a16="http://schemas.microsoft.com/office/drawing/2014/main" id="{1C347EF8-8B24-C48B-D96A-36C3AE2790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59" b="3252"/>
          <a:stretch>
            <a:fillRect/>
          </a:stretch>
        </p:blipFill>
        <p:spPr bwMode="auto">
          <a:xfrm>
            <a:off x="3587799" y="2669168"/>
            <a:ext cx="5982463" cy="3045247"/>
          </a:xfrm>
          <a:prstGeom prst="rect">
            <a:avLst/>
          </a:prstGeom>
          <a:noFill/>
          <a:extLst>
            <a:ext uri="{909E8E84-426E-40DD-AFC4-6F175D3DCCD1}">
              <a14:hiddenFill xmlns:a14="http://schemas.microsoft.com/office/drawing/2010/main">
                <a:solidFill>
                  <a:srgbClr val="FFFFFF"/>
                </a:solidFill>
              </a14:hiddenFill>
            </a:ext>
          </a:extLst>
        </p:spPr>
      </p:pic>
      <p:sp>
        <p:nvSpPr>
          <p:cNvPr id="11" name="Can 10">
            <a:extLst>
              <a:ext uri="{FF2B5EF4-FFF2-40B4-BE49-F238E27FC236}">
                <a16:creationId xmlns:a16="http://schemas.microsoft.com/office/drawing/2014/main" id="{018259CE-2AFB-7DE2-F808-E1642D5BAC06}"/>
              </a:ext>
            </a:extLst>
          </p:cNvPr>
          <p:cNvSpPr/>
          <p:nvPr/>
        </p:nvSpPr>
        <p:spPr>
          <a:xfrm>
            <a:off x="3785609" y="1030198"/>
            <a:ext cx="1851078" cy="131430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latin typeface="Arial" charset="0"/>
                <a:ea typeface="MS PGothic" pitchFamily="34" charset="-128"/>
                <a:cs typeface="Arial" charset="0"/>
              </a:rPr>
              <a:t>EO data</a:t>
            </a:r>
            <a:endParaRPr lang="en-NL" dirty="0"/>
          </a:p>
        </p:txBody>
      </p:sp>
      <p:sp>
        <p:nvSpPr>
          <p:cNvPr id="12" name="Can 11">
            <a:extLst>
              <a:ext uri="{FF2B5EF4-FFF2-40B4-BE49-F238E27FC236}">
                <a16:creationId xmlns:a16="http://schemas.microsoft.com/office/drawing/2014/main" id="{E6647AF3-CCB9-9E6A-FC8E-407913C8C5B4}"/>
              </a:ext>
            </a:extLst>
          </p:cNvPr>
          <p:cNvSpPr/>
          <p:nvPr/>
        </p:nvSpPr>
        <p:spPr>
          <a:xfrm>
            <a:off x="5712887" y="1231949"/>
            <a:ext cx="3533845" cy="821009"/>
          </a:xfrm>
          <a:prstGeom prst="ca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latin typeface="Arial" charset="0"/>
                <a:ea typeface="MS PGothic" pitchFamily="34" charset="-128"/>
                <a:cs typeface="Arial" charset="0"/>
              </a:rPr>
              <a:t>In-flight calibration/performance assessment modes </a:t>
            </a:r>
            <a:endParaRPr lang="en-NL" dirty="0"/>
          </a:p>
        </p:txBody>
      </p:sp>
      <p:sp>
        <p:nvSpPr>
          <p:cNvPr id="14" name="Can 13">
            <a:extLst>
              <a:ext uri="{FF2B5EF4-FFF2-40B4-BE49-F238E27FC236}">
                <a16:creationId xmlns:a16="http://schemas.microsoft.com/office/drawing/2014/main" id="{B885FAA6-6CAA-05FC-D3A5-4667B57C1FD1}"/>
              </a:ext>
            </a:extLst>
          </p:cNvPr>
          <p:cNvSpPr/>
          <p:nvPr/>
        </p:nvSpPr>
        <p:spPr>
          <a:xfrm>
            <a:off x="5865287" y="1384349"/>
            <a:ext cx="3533845" cy="821009"/>
          </a:xfrm>
          <a:prstGeom prst="ca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latin typeface="Arial" charset="0"/>
                <a:ea typeface="MS PGothic" pitchFamily="34" charset="-128"/>
                <a:cs typeface="Arial" charset="0"/>
              </a:rPr>
              <a:t>In-flight calibration/performance assessment modes </a:t>
            </a:r>
            <a:endParaRPr lang="en-NL" dirty="0"/>
          </a:p>
        </p:txBody>
      </p:sp>
      <p:sp>
        <p:nvSpPr>
          <p:cNvPr id="16" name="Can 15">
            <a:extLst>
              <a:ext uri="{FF2B5EF4-FFF2-40B4-BE49-F238E27FC236}">
                <a16:creationId xmlns:a16="http://schemas.microsoft.com/office/drawing/2014/main" id="{37E86D37-0C9D-4C3F-2904-6A49C89DFB2E}"/>
              </a:ext>
            </a:extLst>
          </p:cNvPr>
          <p:cNvSpPr/>
          <p:nvPr/>
        </p:nvSpPr>
        <p:spPr>
          <a:xfrm>
            <a:off x="6017687" y="1554294"/>
            <a:ext cx="3533845" cy="803464"/>
          </a:xfrm>
          <a:prstGeom prst="can">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latin typeface="Arial" charset="0"/>
                <a:ea typeface="MS PGothic" pitchFamily="34" charset="-128"/>
                <a:cs typeface="Arial" charset="0"/>
              </a:rPr>
              <a:t>In-flight calibration/performance assessment data </a:t>
            </a:r>
            <a:endParaRPr lang="en-NL" dirty="0"/>
          </a:p>
        </p:txBody>
      </p:sp>
      <p:sp>
        <p:nvSpPr>
          <p:cNvPr id="17" name="Down Arrow 16">
            <a:extLst>
              <a:ext uri="{FF2B5EF4-FFF2-40B4-BE49-F238E27FC236}">
                <a16:creationId xmlns:a16="http://schemas.microsoft.com/office/drawing/2014/main" id="{146DF503-C074-BF8E-B34A-DFA0A3ECCE51}"/>
              </a:ext>
            </a:extLst>
          </p:cNvPr>
          <p:cNvSpPr/>
          <p:nvPr/>
        </p:nvSpPr>
        <p:spPr>
          <a:xfrm>
            <a:off x="4401764" y="2435413"/>
            <a:ext cx="618767" cy="3861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Down Arrow 17">
            <a:extLst>
              <a:ext uri="{FF2B5EF4-FFF2-40B4-BE49-F238E27FC236}">
                <a16:creationId xmlns:a16="http://schemas.microsoft.com/office/drawing/2014/main" id="{3BB37F8A-F3A4-93DA-4E6C-9F576E886244}"/>
              </a:ext>
            </a:extLst>
          </p:cNvPr>
          <p:cNvSpPr/>
          <p:nvPr/>
        </p:nvSpPr>
        <p:spPr>
          <a:xfrm>
            <a:off x="7298580" y="2435412"/>
            <a:ext cx="618767" cy="386156"/>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NL"/>
          </a:p>
        </p:txBody>
      </p:sp>
      <p:sp>
        <p:nvSpPr>
          <p:cNvPr id="19" name="Can 18">
            <a:extLst>
              <a:ext uri="{FF2B5EF4-FFF2-40B4-BE49-F238E27FC236}">
                <a16:creationId xmlns:a16="http://schemas.microsoft.com/office/drawing/2014/main" id="{871521A7-F020-4B08-5935-FE15D0E2E03A}"/>
              </a:ext>
            </a:extLst>
          </p:cNvPr>
          <p:cNvSpPr/>
          <p:nvPr/>
        </p:nvSpPr>
        <p:spPr>
          <a:xfrm>
            <a:off x="9833226" y="3617144"/>
            <a:ext cx="1462710" cy="1216152"/>
          </a:xfrm>
          <a:prstGeom prst="can">
            <a:avLst/>
          </a:prstGeom>
          <a:solidFill>
            <a:srgbClr val="F166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Instrument model parameters</a:t>
            </a:r>
          </a:p>
        </p:txBody>
      </p:sp>
      <p:sp>
        <p:nvSpPr>
          <p:cNvPr id="21" name="Down Arrow 20">
            <a:extLst>
              <a:ext uri="{FF2B5EF4-FFF2-40B4-BE49-F238E27FC236}">
                <a16:creationId xmlns:a16="http://schemas.microsoft.com/office/drawing/2014/main" id="{24BEE455-F038-4070-6560-6C5B20A5B7FF}"/>
              </a:ext>
            </a:extLst>
          </p:cNvPr>
          <p:cNvSpPr/>
          <p:nvPr/>
        </p:nvSpPr>
        <p:spPr>
          <a:xfrm rot="16200000">
            <a:off x="9260879" y="3998082"/>
            <a:ext cx="618767" cy="454274"/>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NL"/>
          </a:p>
        </p:txBody>
      </p:sp>
      <p:cxnSp>
        <p:nvCxnSpPr>
          <p:cNvPr id="23" name="Elbow Connector 22">
            <a:extLst>
              <a:ext uri="{FF2B5EF4-FFF2-40B4-BE49-F238E27FC236}">
                <a16:creationId xmlns:a16="http://schemas.microsoft.com/office/drawing/2014/main" id="{660B669B-9B4D-C839-EF01-4CCE574DA7FB}"/>
              </a:ext>
            </a:extLst>
          </p:cNvPr>
          <p:cNvCxnSpPr>
            <a:cxnSpLocks/>
            <a:stCxn id="19" idx="3"/>
            <a:endCxn id="2050" idx="1"/>
          </p:cNvCxnSpPr>
          <p:nvPr/>
        </p:nvCxnSpPr>
        <p:spPr>
          <a:xfrm rot="5400000" flipH="1">
            <a:off x="6755438" y="1024153"/>
            <a:ext cx="641504" cy="6976782"/>
          </a:xfrm>
          <a:prstGeom prst="bentConnector4">
            <a:avLst>
              <a:gd name="adj1" fmla="val -172987"/>
              <a:gd name="adj2" fmla="val 103277"/>
            </a:avLst>
          </a:prstGeom>
          <a:ln w="57150">
            <a:solidFill>
              <a:srgbClr val="F1666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1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607EE-4907-F480-0245-47FDBB472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9E941-14B7-5C81-6898-E1939A195588}"/>
              </a:ext>
            </a:extLst>
          </p:cNvPr>
          <p:cNvSpPr>
            <a:spLocks noGrp="1"/>
          </p:cNvSpPr>
          <p:nvPr>
            <p:ph type="title"/>
          </p:nvPr>
        </p:nvSpPr>
        <p:spPr/>
        <p:txBody>
          <a:bodyPr/>
          <a:lstStyle/>
          <a:p>
            <a:r>
              <a:rPr lang="en-NL" dirty="0"/>
              <a:t>GPP processing flow: L1B EO processing</a:t>
            </a:r>
          </a:p>
        </p:txBody>
      </p:sp>
      <p:pic>
        <p:nvPicPr>
          <p:cNvPr id="9" name="Picture 8" descr="A diagram of a computer&#10;&#10;AI-generated content may be incorrect.">
            <a:extLst>
              <a:ext uri="{FF2B5EF4-FFF2-40B4-BE49-F238E27FC236}">
                <a16:creationId xmlns:a16="http://schemas.microsoft.com/office/drawing/2014/main" id="{50FD181F-88C3-9FF4-635F-E67EFA950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52" y="1108571"/>
            <a:ext cx="4191032" cy="5312856"/>
          </a:xfrm>
          <a:prstGeom prst="rect">
            <a:avLst/>
          </a:prstGeom>
        </p:spPr>
      </p:pic>
      <p:sp>
        <p:nvSpPr>
          <p:cNvPr id="4" name="TextBox 3">
            <a:extLst>
              <a:ext uri="{FF2B5EF4-FFF2-40B4-BE49-F238E27FC236}">
                <a16:creationId xmlns:a16="http://schemas.microsoft.com/office/drawing/2014/main" id="{E3D042B4-CED7-C82E-FDB1-7FBE586CE8B1}"/>
              </a:ext>
            </a:extLst>
          </p:cNvPr>
          <p:cNvSpPr txBox="1"/>
          <p:nvPr/>
        </p:nvSpPr>
        <p:spPr>
          <a:xfrm>
            <a:off x="4885390" y="2495693"/>
            <a:ext cx="6499922" cy="2862322"/>
          </a:xfrm>
          <a:prstGeom prst="rect">
            <a:avLst/>
          </a:prstGeom>
          <a:noFill/>
        </p:spPr>
        <p:txBody>
          <a:bodyPr wrap="square" rtlCol="0">
            <a:spAutoFit/>
          </a:bodyPr>
          <a:lstStyle/>
          <a:p>
            <a:pPr marL="285750" indent="-285750" algn="l">
              <a:buFont typeface="Arial" panose="020B0604020202020204" pitchFamily="34" charset="0"/>
              <a:buChar char="•"/>
            </a:pPr>
            <a:r>
              <a:rPr lang="en-NL" dirty="0">
                <a:solidFill>
                  <a:srgbClr val="8197A6"/>
                </a:solidFill>
                <a:latin typeface="Arial" panose="020B0604020202020204" pitchFamily="34" charset="0"/>
                <a:ea typeface="MS PGothic" pitchFamily="34" charset="-128"/>
                <a:cs typeface="Arial" panose="020B0604020202020204" pitchFamily="34" charset="0"/>
              </a:rPr>
              <a:t>L1B processing of data is based on pre-flight and in-flight characterisation of the instrument radiometric, spectral and geometric behaviour (e.g.: non-linearity, dark signals, radiometric gains, flat field coefficients, straylight kernels…)</a:t>
            </a:r>
          </a:p>
          <a:p>
            <a:pPr algn="l"/>
            <a:endParaRPr lang="en-NL" dirty="0">
              <a:solidFill>
                <a:srgbClr val="8197A6"/>
              </a:solidFill>
              <a:latin typeface="Arial" panose="020B0604020202020204" pitchFamily="34" charset="0"/>
              <a:ea typeface="MS PGothic" pitchFamily="34" charset="-128"/>
              <a:cs typeface="Arial" panose="020B0604020202020204" pitchFamily="34" charset="0"/>
            </a:endParaRPr>
          </a:p>
          <a:p>
            <a:pPr marL="285750" indent="-285750" algn="l">
              <a:buFont typeface="Arial" panose="020B0604020202020204" pitchFamily="34" charset="0"/>
              <a:buChar char="•"/>
            </a:pPr>
            <a:endParaRPr lang="en-NL" dirty="0">
              <a:solidFill>
                <a:srgbClr val="8197A6"/>
              </a:solidFill>
              <a:latin typeface="Arial" panose="020B0604020202020204" pitchFamily="34" charset="0"/>
              <a:ea typeface="MS PGothic" pitchFamily="34" charset="-128"/>
              <a:cs typeface="Arial" panose="020B0604020202020204" pitchFamily="34" charset="0"/>
            </a:endParaRPr>
          </a:p>
          <a:p>
            <a:pPr marL="285750" indent="-285750" algn="l">
              <a:buFont typeface="Arial" panose="020B0604020202020204" pitchFamily="34" charset="0"/>
              <a:buChar char="•"/>
            </a:pPr>
            <a:r>
              <a:rPr lang="en-NL" dirty="0">
                <a:solidFill>
                  <a:srgbClr val="8197A6"/>
                </a:solidFill>
                <a:latin typeface="Arial" panose="020B0604020202020204" pitchFamily="34" charset="0"/>
                <a:ea typeface="MS PGothic" pitchFamily="34" charset="-128"/>
                <a:cs typeface="Arial" panose="020B0604020202020204" pitchFamily="34" charset="0"/>
              </a:rPr>
              <a:t>Main output: orthorectified georeferenced top-of-atmospher</a:t>
            </a:r>
            <a:r>
              <a:rPr lang="en-GB" dirty="0">
                <a:solidFill>
                  <a:srgbClr val="8197A6"/>
                </a:solidFill>
                <a:latin typeface="Arial" panose="020B0604020202020204" pitchFamily="34" charset="0"/>
                <a:ea typeface="MS PGothic" pitchFamily="34" charset="-128"/>
                <a:cs typeface="Arial" panose="020B0604020202020204" pitchFamily="34" charset="0"/>
              </a:rPr>
              <a:t>e</a:t>
            </a:r>
            <a:r>
              <a:rPr lang="en-NL" dirty="0">
                <a:solidFill>
                  <a:srgbClr val="8197A6"/>
                </a:solidFill>
                <a:latin typeface="Arial" panose="020B0604020202020204" pitchFamily="34" charset="0"/>
                <a:ea typeface="MS PGothic" pitchFamily="34" charset="-128"/>
                <a:cs typeface="Arial" panose="020B0604020202020204" pitchFamily="34" charset="0"/>
              </a:rPr>
              <a:t> radiance w</a:t>
            </a:r>
            <a:r>
              <a:rPr lang="en-GB" dirty="0">
                <a:solidFill>
                  <a:srgbClr val="8197A6"/>
                </a:solidFill>
                <a:latin typeface="Arial" panose="020B0604020202020204" pitchFamily="34" charset="0"/>
                <a:ea typeface="MS PGothic" pitchFamily="34" charset="-128"/>
                <a:cs typeface="Arial" panose="020B0604020202020204" pitchFamily="34" charset="0"/>
              </a:rPr>
              <a:t>it</a:t>
            </a:r>
            <a:r>
              <a:rPr lang="en-NL" dirty="0">
                <a:solidFill>
                  <a:srgbClr val="8197A6"/>
                </a:solidFill>
                <a:latin typeface="Arial" panose="020B0604020202020204" pitchFamily="34" charset="0"/>
                <a:ea typeface="MS PGothic" pitchFamily="34" charset="-128"/>
                <a:cs typeface="Arial" panose="020B0604020202020204" pitchFamily="34" charset="0"/>
              </a:rPr>
              <a:t>h instrumental and contextual information</a:t>
            </a:r>
          </a:p>
          <a:p>
            <a:pPr marL="896386" lvl="1" indent="-285750">
              <a:buFont typeface="Arial" panose="020B0604020202020204" pitchFamily="34" charset="0"/>
              <a:buChar char="•"/>
            </a:pPr>
            <a:endParaRPr lang="en-NL"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439579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AEBBFB-C093-7945-AE59-F49D744DF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50" y="3047869"/>
            <a:ext cx="5583419" cy="2840975"/>
          </a:xfrm>
          <a:prstGeom prst="rect">
            <a:avLst/>
          </a:prstGeom>
        </p:spPr>
      </p:pic>
      <p:sp>
        <p:nvSpPr>
          <p:cNvPr id="2" name="Title 1">
            <a:extLst>
              <a:ext uri="{FF2B5EF4-FFF2-40B4-BE49-F238E27FC236}">
                <a16:creationId xmlns:a16="http://schemas.microsoft.com/office/drawing/2014/main" id="{7F4ACCD4-3BBF-7241-AA32-0A3F4B0613DA}"/>
              </a:ext>
            </a:extLst>
          </p:cNvPr>
          <p:cNvSpPr>
            <a:spLocks noGrp="1"/>
          </p:cNvSpPr>
          <p:nvPr>
            <p:ph type="title"/>
          </p:nvPr>
        </p:nvSpPr>
        <p:spPr/>
        <p:txBody>
          <a:bodyPr/>
          <a:lstStyle/>
          <a:p>
            <a:r>
              <a:rPr lang="en-NL" dirty="0"/>
              <a:t>L1B products: EO measurements and more</a:t>
            </a:r>
          </a:p>
        </p:txBody>
      </p:sp>
      <p:sp>
        <p:nvSpPr>
          <p:cNvPr id="3" name="Content Placeholder 2">
            <a:extLst>
              <a:ext uri="{FF2B5EF4-FFF2-40B4-BE49-F238E27FC236}">
                <a16:creationId xmlns:a16="http://schemas.microsoft.com/office/drawing/2014/main" id="{778BE1AA-674B-994A-B29F-D06C2AD58590}"/>
              </a:ext>
            </a:extLst>
          </p:cNvPr>
          <p:cNvSpPr>
            <a:spLocks noGrp="1"/>
          </p:cNvSpPr>
          <p:nvPr>
            <p:ph idx="1"/>
          </p:nvPr>
        </p:nvSpPr>
        <p:spPr>
          <a:xfrm>
            <a:off x="444871" y="1163993"/>
            <a:ext cx="11362800" cy="5328000"/>
          </a:xfrm>
        </p:spPr>
        <p:txBody>
          <a:bodyPr/>
          <a:lstStyle/>
          <a:p>
            <a:pPr marL="285750" indent="-285750">
              <a:buFont typeface="Arial" panose="020B0604020202020204" pitchFamily="34" charset="0"/>
              <a:buChar char="•"/>
            </a:pPr>
            <a:r>
              <a:rPr lang="en-NL" dirty="0">
                <a:solidFill>
                  <a:schemeClr val="tx1"/>
                </a:solidFill>
              </a:rPr>
              <a:t>L1B product format and content are largely inspired from S3 OLCI products and in netCDF format</a:t>
            </a:r>
          </a:p>
          <a:p>
            <a:pPr marL="285750" indent="-285750">
              <a:buFont typeface="Arial" panose="020B0604020202020204" pitchFamily="34" charset="0"/>
              <a:buChar char="•"/>
            </a:pPr>
            <a:r>
              <a:rPr lang="en-NL" dirty="0">
                <a:solidFill>
                  <a:schemeClr val="tx1"/>
                </a:solidFill>
              </a:rPr>
              <a:t>235 channels in Low Resolution spectrometer (0.6 nm to 1.8 nm spectral sampling interval)</a:t>
            </a:r>
          </a:p>
          <a:p>
            <a:pPr marL="285750" indent="-285750">
              <a:buFont typeface="Arial" panose="020B0604020202020204" pitchFamily="34" charset="0"/>
              <a:buChar char="•"/>
            </a:pPr>
            <a:r>
              <a:rPr lang="en-NL" dirty="0">
                <a:solidFill>
                  <a:schemeClr val="tx1"/>
                </a:solidFill>
              </a:rPr>
              <a:t>140 + 269 channels in High Resolution spectrometer (0.093 nm to 0.465 nm spectral sampling interval)</a:t>
            </a:r>
          </a:p>
          <a:p>
            <a:pPr marL="285750" indent="-285750">
              <a:buFont typeface="Arial" panose="020B0604020202020204" pitchFamily="34" charset="0"/>
              <a:buChar char="•"/>
            </a:pPr>
            <a:r>
              <a:rPr lang="en-NL" dirty="0">
                <a:solidFill>
                  <a:schemeClr val="tx1"/>
                </a:solidFill>
              </a:rPr>
              <a:t>Contextual information: observation/illumination geometry, instrument characteristics, meteo fields, quality flags, etc…</a:t>
            </a:r>
          </a:p>
        </p:txBody>
      </p:sp>
      <p:pic>
        <p:nvPicPr>
          <p:cNvPr id="8" name="Picture 7">
            <a:extLst>
              <a:ext uri="{FF2B5EF4-FFF2-40B4-BE49-F238E27FC236}">
                <a16:creationId xmlns:a16="http://schemas.microsoft.com/office/drawing/2014/main" id="{E6583E72-2D21-DA46-A64C-60C6D1341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320" y="2927231"/>
            <a:ext cx="5105147" cy="3144943"/>
          </a:xfrm>
          <a:prstGeom prst="rect">
            <a:avLst/>
          </a:prstGeom>
        </p:spPr>
      </p:pic>
      <p:sp>
        <p:nvSpPr>
          <p:cNvPr id="4" name="Oval 3">
            <a:extLst>
              <a:ext uri="{FF2B5EF4-FFF2-40B4-BE49-F238E27FC236}">
                <a16:creationId xmlns:a16="http://schemas.microsoft.com/office/drawing/2014/main" id="{0D658F1B-3919-0EDD-56DC-829BADE9F452}"/>
              </a:ext>
            </a:extLst>
          </p:cNvPr>
          <p:cNvSpPr/>
          <p:nvPr/>
        </p:nvSpPr>
        <p:spPr>
          <a:xfrm>
            <a:off x="178677" y="3048000"/>
            <a:ext cx="2743200" cy="1450427"/>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608282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5A88A-93A2-1FCE-BC97-5174ABBD8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D5E5DF-412E-0F47-94A4-52D9DEC4596A}"/>
              </a:ext>
            </a:extLst>
          </p:cNvPr>
          <p:cNvSpPr>
            <a:spLocks noGrp="1"/>
          </p:cNvSpPr>
          <p:nvPr>
            <p:ph type="title"/>
          </p:nvPr>
        </p:nvSpPr>
        <p:spPr>
          <a:xfrm>
            <a:off x="195002" y="163090"/>
            <a:ext cx="10712350" cy="523220"/>
          </a:xfrm>
        </p:spPr>
        <p:txBody>
          <a:bodyPr/>
          <a:lstStyle/>
          <a:p>
            <a:r>
              <a:rPr lang="en-NL" sz="2800" dirty="0"/>
              <a:t>L1B products: measurements and supporting information</a:t>
            </a:r>
          </a:p>
        </p:txBody>
      </p:sp>
      <p:pic>
        <p:nvPicPr>
          <p:cNvPr id="10" name="Content Placeholder 9" descr="A screenshot of a computer&#10;&#10;AI-generated content may be incorrect.">
            <a:extLst>
              <a:ext uri="{FF2B5EF4-FFF2-40B4-BE49-F238E27FC236}">
                <a16:creationId xmlns:a16="http://schemas.microsoft.com/office/drawing/2014/main" id="{86E137F3-761A-37AD-E832-C4D59E14E8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12" y="876034"/>
            <a:ext cx="12089374" cy="5077158"/>
          </a:xfrm>
        </p:spPr>
      </p:pic>
      <p:cxnSp>
        <p:nvCxnSpPr>
          <p:cNvPr id="13" name="Straight Arrow Connector 12">
            <a:extLst>
              <a:ext uri="{FF2B5EF4-FFF2-40B4-BE49-F238E27FC236}">
                <a16:creationId xmlns:a16="http://schemas.microsoft.com/office/drawing/2014/main" id="{CDA94032-643A-41C0-A4C0-4BFAEF238CC3}"/>
              </a:ext>
            </a:extLst>
          </p:cNvPr>
          <p:cNvCxnSpPr>
            <a:cxnSpLocks/>
          </p:cNvCxnSpPr>
          <p:nvPr/>
        </p:nvCxnSpPr>
        <p:spPr>
          <a:xfrm flipV="1">
            <a:off x="1106232" y="3561684"/>
            <a:ext cx="3740727" cy="1752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6F2977-A717-F26D-75F6-E87AA18D00E9}"/>
              </a:ext>
            </a:extLst>
          </p:cNvPr>
          <p:cNvCxnSpPr>
            <a:cxnSpLocks/>
          </p:cNvCxnSpPr>
          <p:nvPr/>
        </p:nvCxnSpPr>
        <p:spPr>
          <a:xfrm flipV="1">
            <a:off x="1258632" y="3625628"/>
            <a:ext cx="7322660" cy="1752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880087"/>
      </p:ext>
    </p:extLst>
  </p:cSld>
  <p:clrMapOvr>
    <a:masterClrMapping/>
  </p:clrMapOvr>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B9979CE-F6D6-4CDA-8589-F8B43FE72354}" vid="{6B3D98F0-8F27-4BB1-98E2-0EFA105C517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www.w3.org/XML/1998/namespace"/>
    <ds:schemaRef ds:uri="http://purl.org/dc/terms/"/>
    <ds:schemaRef ds:uri="http://schemas.microsoft.com/office/infopath/2007/PartnerControls"/>
    <ds:schemaRef ds:uri="http://purl.org/dc/dcmitype/"/>
    <ds:schemaRef ds:uri="http://schemas.microsoft.com/office/2006/documentManagement/types"/>
    <ds:schemaRef ds:uri="http://purl.org/dc/elements/1.1/"/>
    <ds:schemaRef ds:uri="http://schemas.openxmlformats.org/package/2006/metadata/core-properties"/>
    <ds:schemaRef ds:uri="http://schemas.microsoft.com/sharepoint/v3/fields"/>
    <ds:schemaRef ds:uri="http://schemas.microsoft.com/sharepoint/v4"/>
    <ds:schemaRef ds:uri="ddc99d1b-0883-4f2c-a8e6-6d8ebaa0e5d6"/>
    <ds:schemaRef ds:uri="http://schemas.microsoft.com/office/2006/metadata/properties"/>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4.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 Presentation</Template>
  <TotalTime>1242</TotalTime>
  <Words>1674</Words>
  <Application>Microsoft Macintosh PowerPoint</Application>
  <PresentationFormat>Custom</PresentationFormat>
  <Paragraphs>179</Paragraphs>
  <Slides>20</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Cambria Math</vt:lpstr>
      <vt:lpstr>Times</vt:lpstr>
      <vt:lpstr>Verdana</vt:lpstr>
      <vt:lpstr>Wingdings</vt:lpstr>
      <vt:lpstr>ESA_Presentation_CLEAR</vt:lpstr>
      <vt:lpstr>PowerPoint Presentation</vt:lpstr>
      <vt:lpstr>Simulation and processing of FLORIS data</vt:lpstr>
      <vt:lpstr>Retrieving fluorescence from space</vt:lpstr>
      <vt:lpstr>L1B product: top-of-atmosphere radiance</vt:lpstr>
      <vt:lpstr>FIPS/GPP overview</vt:lpstr>
      <vt:lpstr>GPP processing flow</vt:lpstr>
      <vt:lpstr>GPP processing flow: L1B EO processing</vt:lpstr>
      <vt:lpstr>L1B products: EO measurements and more</vt:lpstr>
      <vt:lpstr>L1B products: measurements and supporting information</vt:lpstr>
      <vt:lpstr>Flex Simulated Dataset V2.0</vt:lpstr>
      <vt:lpstr>GPP: in-flight calibration and performance assessment</vt:lpstr>
      <vt:lpstr>FIPS/GPP: still 2 versions to develop</vt:lpstr>
      <vt:lpstr>FIPS: simulation of instrumental effects</vt:lpstr>
      <vt:lpstr>FIPS simulation vs. GPP correction: consistency check</vt:lpstr>
      <vt:lpstr>FIPS/GPP V4: generation of L1B products with residual errors commensurate with the instrument prime performance budget</vt:lpstr>
      <vt:lpstr>FIPS/GPP: generation of L1B products with residual errors commensurate to the instrument performance budget</vt:lpstr>
      <vt:lpstr>Conclusions and outlook </vt:lpstr>
      <vt:lpstr>PowerPoint Presentation</vt:lpstr>
      <vt:lpstr>L1B uncertainty simulation</vt:lpstr>
      <vt:lpstr>L1B uncertainty modelling: a simple approach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Ulla</dc:creator>
  <cp:keywords/>
  <dc:description/>
  <cp:lastModifiedBy>Marc Bouvet</cp:lastModifiedBy>
  <cp:revision>2</cp:revision>
  <cp:lastPrinted>2008-08-26T16:26:23Z</cp:lastPrinted>
  <dcterms:created xsi:type="dcterms:W3CDTF">2026-02-06T10:02:23Z</dcterms:created>
  <dcterms:modified xsi:type="dcterms:W3CDTF">2026-03-03T07:54:55Z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