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9" r:id="rId7"/>
    <p:sldId id="257" r:id="rId8"/>
    <p:sldId id="258" r:id="rId9"/>
    <p:sldId id="2576" r:id="rId10"/>
    <p:sldId id="260" r:id="rId11"/>
    <p:sldId id="2572" r:id="rId12"/>
    <p:sldId id="2573" r:id="rId13"/>
    <p:sldId id="2574" r:id="rId14"/>
    <p:sldId id="2579" r:id="rId15"/>
    <p:sldId id="2580" r:id="rId16"/>
    <p:sldId id="2577" r:id="rId17"/>
    <p:sldId id="2578" r:id="rId18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7155D9-908F-2A9C-53F8-CE5ABB3CA85F}" name="Astrid Zimmermann" initials="AZ" userId="S::astrid.zimmermann@npl.co.uk::11e48036-7430-4f13-91c5-831395db01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498E73-DC52-4298-980E-6BA063FC0716}" v="37" dt="2026-03-02T22:30:46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035" autoAdjust="0"/>
  </p:normalViewPr>
  <p:slideViewPr>
    <p:cSldViewPr snapToGrid="0">
      <p:cViewPr>
        <p:scale>
          <a:sx n="66" d="100"/>
          <a:sy n="66" d="100"/>
        </p:scale>
        <p:origin x="32" y="28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er De Vis" userId="fa9b9b6b-9af9-467d-8b26-931df0fa897d" providerId="ADAL" clId="{9C8B87E0-454D-479B-A179-17A26E215DFC}"/>
    <pc:docChg chg="undo custSel addSld delSld modSld modShowInfo">
      <pc:chgData name="Pieter De Vis" userId="fa9b9b6b-9af9-467d-8b26-931df0fa897d" providerId="ADAL" clId="{9C8B87E0-454D-479B-A179-17A26E215DFC}" dt="2026-03-03T10:22:20.056" v="521" actId="2744"/>
      <pc:docMkLst>
        <pc:docMk/>
      </pc:docMkLst>
      <pc:sldChg chg="modSp mod modTransition">
        <pc:chgData name="Pieter De Vis" userId="fa9b9b6b-9af9-467d-8b26-931df0fa897d" providerId="ADAL" clId="{9C8B87E0-454D-479B-A179-17A26E215DFC}" dt="2026-03-02T22:30:46.137" v="519"/>
        <pc:sldMkLst>
          <pc:docMk/>
          <pc:sldMk cId="0" sldId="256"/>
        </pc:sldMkLst>
        <pc:spChg chg="mod">
          <ac:chgData name="Pieter De Vis" userId="fa9b9b6b-9af9-467d-8b26-931df0fa897d" providerId="ADAL" clId="{9C8B87E0-454D-479B-A179-17A26E215DFC}" dt="2026-03-02T10:25:13.167" v="329" actId="20577"/>
          <ac:spMkLst>
            <pc:docMk/>
            <pc:sldMk cId="0" sldId="256"/>
            <ac:spMk id="5" creationId="{37A804FC-72F6-B691-2506-64C0B8C4F7EC}"/>
          </ac:spMkLst>
        </pc:spChg>
      </pc:sldChg>
      <pc:sldChg chg="modTransition">
        <pc:chgData name="Pieter De Vis" userId="fa9b9b6b-9af9-467d-8b26-931df0fa897d" providerId="ADAL" clId="{9C8B87E0-454D-479B-A179-17A26E215DFC}" dt="2026-03-02T22:30:46.137" v="519"/>
        <pc:sldMkLst>
          <pc:docMk/>
          <pc:sldMk cId="262181023" sldId="257"/>
        </pc:sldMkLst>
      </pc:sldChg>
      <pc:sldChg chg="modTransition">
        <pc:chgData name="Pieter De Vis" userId="fa9b9b6b-9af9-467d-8b26-931df0fa897d" providerId="ADAL" clId="{9C8B87E0-454D-479B-A179-17A26E215DFC}" dt="2026-03-02T22:30:46.137" v="519"/>
        <pc:sldMkLst>
          <pc:docMk/>
          <pc:sldMk cId="979857735" sldId="258"/>
        </pc:sldMkLst>
      </pc:sldChg>
      <pc:sldChg chg="modSp mod modTransition modCm">
        <pc:chgData name="Pieter De Vis" userId="fa9b9b6b-9af9-467d-8b26-931df0fa897d" providerId="ADAL" clId="{9C8B87E0-454D-479B-A179-17A26E215DFC}" dt="2026-03-02T22:30:46.137" v="519"/>
        <pc:sldMkLst>
          <pc:docMk/>
          <pc:sldMk cId="156861782" sldId="259"/>
        </pc:sldMkLst>
        <pc:spChg chg="mod">
          <ac:chgData name="Pieter De Vis" userId="fa9b9b6b-9af9-467d-8b26-931df0fa897d" providerId="ADAL" clId="{9C8B87E0-454D-479B-A179-17A26E215DFC}" dt="2026-02-27T21:37:39.630" v="311" actId="20577"/>
          <ac:spMkLst>
            <pc:docMk/>
            <pc:sldMk cId="156861782" sldId="259"/>
            <ac:spMk id="3" creationId="{9046906B-A5E8-DE39-7504-6619F8C1F2F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ieter De Vis" userId="fa9b9b6b-9af9-467d-8b26-931df0fa897d" providerId="ADAL" clId="{9C8B87E0-454D-479B-A179-17A26E215DFC}" dt="2026-02-27T01:15:15.634" v="64" actId="20577"/>
              <pc2:cmMkLst xmlns:pc2="http://schemas.microsoft.com/office/powerpoint/2019/9/main/command">
                <pc:docMk/>
                <pc:sldMk cId="156861782" sldId="259"/>
                <pc2:cmMk id="{766D08B0-08EB-4B29-9087-D0E265B9DC51}"/>
              </pc2:cmMkLst>
            </pc226:cmChg>
          </p:ext>
        </pc:extLst>
      </pc:sldChg>
      <pc:sldChg chg="addSp modSp mod modTransition">
        <pc:chgData name="Pieter De Vis" userId="fa9b9b6b-9af9-467d-8b26-931df0fa897d" providerId="ADAL" clId="{9C8B87E0-454D-479B-A179-17A26E215DFC}" dt="2026-03-02T22:30:46.137" v="519"/>
        <pc:sldMkLst>
          <pc:docMk/>
          <pc:sldMk cId="1139389568" sldId="260"/>
        </pc:sldMkLst>
        <pc:spChg chg="add mod">
          <ac:chgData name="Pieter De Vis" userId="fa9b9b6b-9af9-467d-8b26-931df0fa897d" providerId="ADAL" clId="{9C8B87E0-454D-479B-A179-17A26E215DFC}" dt="2026-03-02T18:58:31.882" v="456" actId="1076"/>
          <ac:spMkLst>
            <pc:docMk/>
            <pc:sldMk cId="1139389568" sldId="260"/>
            <ac:spMk id="3" creationId="{CC7B5E25-16B4-67E4-A18D-81C40017A8EA}"/>
          </ac:spMkLst>
        </pc:spChg>
        <pc:spChg chg="add mod">
          <ac:chgData name="Pieter De Vis" userId="fa9b9b6b-9af9-467d-8b26-931df0fa897d" providerId="ADAL" clId="{9C8B87E0-454D-479B-A179-17A26E215DFC}" dt="2026-02-27T08:47:49.420" v="307" actId="1076"/>
          <ac:spMkLst>
            <pc:docMk/>
            <pc:sldMk cId="1139389568" sldId="260"/>
            <ac:spMk id="6" creationId="{AEB26AE1-B490-E54D-DCE1-26FB69A29575}"/>
          </ac:spMkLst>
        </pc:spChg>
        <pc:spChg chg="add mod">
          <ac:chgData name="Pieter De Vis" userId="fa9b9b6b-9af9-467d-8b26-931df0fa897d" providerId="ADAL" clId="{9C8B87E0-454D-479B-A179-17A26E215DFC}" dt="2026-03-02T18:58:58.627" v="462" actId="1076"/>
          <ac:spMkLst>
            <pc:docMk/>
            <pc:sldMk cId="1139389568" sldId="260"/>
            <ac:spMk id="7" creationId="{B0735218-38C8-470A-3A8D-D025AF16CF98}"/>
          </ac:spMkLst>
        </pc:spChg>
        <pc:spChg chg="mod">
          <ac:chgData name="Pieter De Vis" userId="fa9b9b6b-9af9-467d-8b26-931df0fa897d" providerId="ADAL" clId="{9C8B87E0-454D-479B-A179-17A26E215DFC}" dt="2026-03-02T18:55:51.268" v="452" actId="20577"/>
          <ac:spMkLst>
            <pc:docMk/>
            <pc:sldMk cId="1139389568" sldId="260"/>
            <ac:spMk id="8" creationId="{96DA0CE3-4754-E076-600C-A923860B5A51}"/>
          </ac:spMkLst>
        </pc:spChg>
        <pc:picChg chg="mod">
          <ac:chgData name="Pieter De Vis" userId="fa9b9b6b-9af9-467d-8b26-931df0fa897d" providerId="ADAL" clId="{9C8B87E0-454D-479B-A179-17A26E215DFC}" dt="2026-02-27T08:46:22.740" v="264" actId="1076"/>
          <ac:picMkLst>
            <pc:docMk/>
            <pc:sldMk cId="1139389568" sldId="260"/>
            <ac:picMk id="5" creationId="{F2E9CB81-3AF7-A67D-0192-780AF51A7085}"/>
          </ac:picMkLst>
        </pc:picChg>
      </pc:sldChg>
      <pc:sldChg chg="modSp mod modTransition">
        <pc:chgData name="Pieter De Vis" userId="fa9b9b6b-9af9-467d-8b26-931df0fa897d" providerId="ADAL" clId="{9C8B87E0-454D-479B-A179-17A26E215DFC}" dt="2026-03-02T22:30:46.137" v="519"/>
        <pc:sldMkLst>
          <pc:docMk/>
          <pc:sldMk cId="1003940464" sldId="2572"/>
        </pc:sldMkLst>
        <pc:spChg chg="mod">
          <ac:chgData name="Pieter De Vis" userId="fa9b9b6b-9af9-467d-8b26-931df0fa897d" providerId="ADAL" clId="{9C8B87E0-454D-479B-A179-17A26E215DFC}" dt="2026-03-02T10:33:50.749" v="330" actId="20577"/>
          <ac:spMkLst>
            <pc:docMk/>
            <pc:sldMk cId="1003940464" sldId="2572"/>
            <ac:spMk id="3" creationId="{B3861B3D-0A2E-6A6F-42DA-A05A688167E1}"/>
          </ac:spMkLst>
        </pc:spChg>
      </pc:sldChg>
      <pc:sldChg chg="addSp delSp modSp mod modTransition modAnim">
        <pc:chgData name="Pieter De Vis" userId="fa9b9b6b-9af9-467d-8b26-931df0fa897d" providerId="ADAL" clId="{9C8B87E0-454D-479B-A179-17A26E215DFC}" dt="2026-03-02T22:30:46.137" v="519"/>
        <pc:sldMkLst>
          <pc:docMk/>
          <pc:sldMk cId="1769395130" sldId="2573"/>
        </pc:sldMkLst>
        <pc:spChg chg="add del mod">
          <ac:chgData name="Pieter De Vis" userId="fa9b9b6b-9af9-467d-8b26-931df0fa897d" providerId="ADAL" clId="{9C8B87E0-454D-479B-A179-17A26E215DFC}" dt="2026-03-02T22:15:57.151" v="516" actId="22"/>
          <ac:spMkLst>
            <pc:docMk/>
            <pc:sldMk cId="1769395130" sldId="2573"/>
            <ac:spMk id="5" creationId="{AF655DFC-8F6A-17C7-4C33-385BD59BAC38}"/>
          </ac:spMkLst>
        </pc:spChg>
        <pc:spChg chg="mod">
          <ac:chgData name="Pieter De Vis" userId="fa9b9b6b-9af9-467d-8b26-931df0fa897d" providerId="ADAL" clId="{9C8B87E0-454D-479B-A179-17A26E215DFC}" dt="2026-03-02T22:15:59.178" v="518" actId="21"/>
          <ac:spMkLst>
            <pc:docMk/>
            <pc:sldMk cId="1769395130" sldId="2573"/>
            <ac:spMk id="14" creationId="{57613277-C725-B516-100E-D7D70780C042}"/>
          </ac:spMkLst>
        </pc:spChg>
        <pc:spChg chg="mod">
          <ac:chgData name="Pieter De Vis" userId="fa9b9b6b-9af9-467d-8b26-931df0fa897d" providerId="ADAL" clId="{9C8B87E0-454D-479B-A179-17A26E215DFC}" dt="2026-02-27T01:13:32.865" v="57" actId="207"/>
          <ac:spMkLst>
            <pc:docMk/>
            <pc:sldMk cId="1769395130" sldId="2573"/>
            <ac:spMk id="15" creationId="{57F8AF2B-2A78-4DA1-5EAA-813ED83E0A47}"/>
          </ac:spMkLst>
        </pc:spChg>
        <pc:picChg chg="add mod">
          <ac:chgData name="Pieter De Vis" userId="fa9b9b6b-9af9-467d-8b26-931df0fa897d" providerId="ADAL" clId="{9C8B87E0-454D-479B-A179-17A26E215DFC}" dt="2026-03-02T22:07:47.462" v="474" actId="1076"/>
          <ac:picMkLst>
            <pc:docMk/>
            <pc:sldMk cId="1769395130" sldId="2573"/>
            <ac:picMk id="3" creationId="{2C56F72C-600E-D151-CA25-D9FCA051C4D8}"/>
          </ac:picMkLst>
        </pc:picChg>
      </pc:sldChg>
      <pc:sldChg chg="modTransition modAnim">
        <pc:chgData name="Pieter De Vis" userId="fa9b9b6b-9af9-467d-8b26-931df0fa897d" providerId="ADAL" clId="{9C8B87E0-454D-479B-A179-17A26E215DFC}" dt="2026-03-02T22:30:46.137" v="519"/>
        <pc:sldMkLst>
          <pc:docMk/>
          <pc:sldMk cId="1056572450" sldId="2574"/>
        </pc:sldMkLst>
      </pc:sldChg>
      <pc:sldChg chg="addSp delSp modSp mod modTransition">
        <pc:chgData name="Pieter De Vis" userId="fa9b9b6b-9af9-467d-8b26-931df0fa897d" providerId="ADAL" clId="{9C8B87E0-454D-479B-A179-17A26E215DFC}" dt="2026-03-02T22:30:46.137" v="519"/>
        <pc:sldMkLst>
          <pc:docMk/>
          <pc:sldMk cId="692488424" sldId="2576"/>
        </pc:sldMkLst>
        <pc:picChg chg="add mod">
          <ac:chgData name="Pieter De Vis" userId="fa9b9b6b-9af9-467d-8b26-931df0fa897d" providerId="ADAL" clId="{9C8B87E0-454D-479B-A179-17A26E215DFC}" dt="2026-02-27T00:56:58.430" v="23" actId="1076"/>
          <ac:picMkLst>
            <pc:docMk/>
            <pc:sldMk cId="692488424" sldId="2576"/>
            <ac:picMk id="5" creationId="{C5A68E22-2E53-09B3-D07E-9E7FB4090D78}"/>
          </ac:picMkLst>
        </pc:picChg>
      </pc:sldChg>
      <pc:sldChg chg="modTransition">
        <pc:chgData name="Pieter De Vis" userId="fa9b9b6b-9af9-467d-8b26-931df0fa897d" providerId="ADAL" clId="{9C8B87E0-454D-479B-A179-17A26E215DFC}" dt="2026-03-02T22:30:46.137" v="519"/>
        <pc:sldMkLst>
          <pc:docMk/>
          <pc:sldMk cId="3856484196" sldId="2577"/>
        </pc:sldMkLst>
      </pc:sldChg>
      <pc:sldChg chg="modTransition">
        <pc:chgData name="Pieter De Vis" userId="fa9b9b6b-9af9-467d-8b26-931df0fa897d" providerId="ADAL" clId="{9C8B87E0-454D-479B-A179-17A26E215DFC}" dt="2026-03-02T22:30:46.137" v="519"/>
        <pc:sldMkLst>
          <pc:docMk/>
          <pc:sldMk cId="80478506" sldId="2578"/>
        </pc:sldMkLst>
      </pc:sldChg>
      <pc:sldChg chg="modTransition">
        <pc:chgData name="Pieter De Vis" userId="fa9b9b6b-9af9-467d-8b26-931df0fa897d" providerId="ADAL" clId="{9C8B87E0-454D-479B-A179-17A26E215DFC}" dt="2026-03-02T22:30:46.137" v="519"/>
        <pc:sldMkLst>
          <pc:docMk/>
          <pc:sldMk cId="1009040662" sldId="2579"/>
        </pc:sldMkLst>
      </pc:sldChg>
      <pc:sldChg chg="addSp delSp modSp mod modTransition">
        <pc:chgData name="Pieter De Vis" userId="fa9b9b6b-9af9-467d-8b26-931df0fa897d" providerId="ADAL" clId="{9C8B87E0-454D-479B-A179-17A26E215DFC}" dt="2026-03-02T22:30:46.137" v="519"/>
        <pc:sldMkLst>
          <pc:docMk/>
          <pc:sldMk cId="1812603012" sldId="2580"/>
        </pc:sldMkLst>
        <pc:spChg chg="mod">
          <ac:chgData name="Pieter De Vis" userId="fa9b9b6b-9af9-467d-8b26-931df0fa897d" providerId="ADAL" clId="{9C8B87E0-454D-479B-A179-17A26E215DFC}" dt="2026-02-27T08:41:54.090" v="77" actId="20577"/>
          <ac:spMkLst>
            <pc:docMk/>
            <pc:sldMk cId="1812603012" sldId="2580"/>
            <ac:spMk id="2" creationId="{8E777432-A0FA-53A2-9DDC-D0122F8DA39C}"/>
          </ac:spMkLst>
        </pc:spChg>
        <pc:spChg chg="add mod">
          <ac:chgData name="Pieter De Vis" userId="fa9b9b6b-9af9-467d-8b26-931df0fa897d" providerId="ADAL" clId="{9C8B87E0-454D-479B-A179-17A26E215DFC}" dt="2026-02-27T08:45:21.528" v="260" actId="1076"/>
          <ac:spMkLst>
            <pc:docMk/>
            <pc:sldMk cId="1812603012" sldId="2580"/>
            <ac:spMk id="19" creationId="{FE612565-D76E-FDF9-5E88-71FBAC7EDA6F}"/>
          </ac:spMkLst>
        </pc:spChg>
        <pc:picChg chg="add mod">
          <ac:chgData name="Pieter De Vis" userId="fa9b9b6b-9af9-467d-8b26-931df0fa897d" providerId="ADAL" clId="{9C8B87E0-454D-479B-A179-17A26E215DFC}" dt="2026-02-27T01:10:54.492" v="54" actId="14100"/>
          <ac:picMkLst>
            <pc:docMk/>
            <pc:sldMk cId="1812603012" sldId="2580"/>
            <ac:picMk id="11" creationId="{735974DD-E56C-295F-F030-70795B804D06}"/>
          </ac:picMkLst>
        </pc:picChg>
        <pc:picChg chg="add mod">
          <ac:chgData name="Pieter De Vis" userId="fa9b9b6b-9af9-467d-8b26-931df0fa897d" providerId="ADAL" clId="{9C8B87E0-454D-479B-A179-17A26E215DFC}" dt="2026-02-27T08:45:29.318" v="263" actId="1076"/>
          <ac:picMkLst>
            <pc:docMk/>
            <pc:sldMk cId="1812603012" sldId="2580"/>
            <ac:picMk id="13" creationId="{77AEDF7A-1DCD-89FF-C5E0-848FB16F5495}"/>
          </ac:picMkLst>
        </pc:picChg>
        <pc:picChg chg="add mod">
          <ac:chgData name="Pieter De Vis" userId="fa9b9b6b-9af9-467d-8b26-931df0fa897d" providerId="ADAL" clId="{9C8B87E0-454D-479B-A179-17A26E215DFC}" dt="2026-02-27T08:45:26.260" v="262" actId="1076"/>
          <ac:picMkLst>
            <pc:docMk/>
            <pc:sldMk cId="1812603012" sldId="2580"/>
            <ac:picMk id="15" creationId="{91569286-61AE-25A4-72D8-6B781FF6B5F7}"/>
          </ac:picMkLst>
        </pc:picChg>
        <pc:picChg chg="add mod">
          <ac:chgData name="Pieter De Vis" userId="fa9b9b6b-9af9-467d-8b26-931df0fa897d" providerId="ADAL" clId="{9C8B87E0-454D-479B-A179-17A26E215DFC}" dt="2026-02-27T01:10:50.921" v="53" actId="1076"/>
          <ac:picMkLst>
            <pc:docMk/>
            <pc:sldMk cId="1812603012" sldId="2580"/>
            <ac:picMk id="17" creationId="{2E0F1A49-5F31-B11F-A204-8257C177219B}"/>
          </ac:picMkLst>
        </pc:picChg>
      </pc:sldChg>
      <pc:sldMasterChg chg="delSldLayout">
        <pc:chgData name="Pieter De Vis" userId="fa9b9b6b-9af9-467d-8b26-931df0fa897d" providerId="ADAL" clId="{9C8B87E0-454D-479B-A179-17A26E215DFC}" dt="2026-02-27T08:40:24.783" v="67" actId="47"/>
        <pc:sldMasterMkLst>
          <pc:docMk/>
          <pc:sldMasterMk cId="3659391583" sldId="2147483957"/>
        </pc:sldMasterMkLst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10A30-6C17-4C0B-8788-DE69DC626A98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4B738D-3BFC-41A1-828E-92102D64B17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Uncertainty Without Transfer Function</a:t>
          </a:r>
        </a:p>
      </dgm:t>
    </dgm:pt>
    <dgm:pt modelId="{4334D4CE-B4A3-4E86-9584-4A195AC4354D}" type="parTrans" cxnId="{6B065737-298F-4064-BB34-1DBD11CF4545}">
      <dgm:prSet/>
      <dgm:spPr/>
      <dgm:t>
        <a:bodyPr/>
        <a:lstStyle/>
        <a:p>
          <a:endParaRPr lang="en-US"/>
        </a:p>
      </dgm:t>
    </dgm:pt>
    <dgm:pt modelId="{C727D2D2-C166-495A-923A-733FBE4F6B0D}" type="sibTrans" cxnId="{6B065737-298F-4064-BB34-1DBD11CF4545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38D5A77B-E2B9-48AD-BF36-A4BC8BF874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Without transfer functions, SRI verifies measurement representativity (as QC), while SHI accounts for spatial variability within ROI.</a:t>
          </a:r>
        </a:p>
      </dgm:t>
    </dgm:pt>
    <dgm:pt modelId="{9F925397-CBCC-4B8E-83A4-BDD02D1D6DA2}" type="parTrans" cxnId="{EE0F2925-B3DE-4818-9570-1EEA33C80C07}">
      <dgm:prSet/>
      <dgm:spPr/>
      <dgm:t>
        <a:bodyPr/>
        <a:lstStyle/>
        <a:p>
          <a:endParaRPr lang="en-US"/>
        </a:p>
      </dgm:t>
    </dgm:pt>
    <dgm:pt modelId="{4ABFEB74-608D-47CC-BF0A-DC3BEC772FCD}" type="sibTrans" cxnId="{EE0F2925-B3DE-4818-9570-1EEA33C80C07}">
      <dgm:prSet/>
      <dgm:spPr/>
      <dgm:t>
        <a:bodyPr/>
        <a:lstStyle/>
        <a:p>
          <a:endParaRPr lang="en-US"/>
        </a:p>
      </dgm:t>
    </dgm:pt>
    <dgm:pt modelId="{443A0972-FDEB-41ED-B554-743ACCE90D0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Uncertainty With Transfer Function</a:t>
          </a:r>
        </a:p>
      </dgm:t>
    </dgm:pt>
    <dgm:pt modelId="{2771896B-F8A7-4625-93AC-A950750FE6EB}" type="parTrans" cxnId="{F0D2C72D-7561-4D98-9DB1-D304198AD0B2}">
      <dgm:prSet/>
      <dgm:spPr/>
      <dgm:t>
        <a:bodyPr/>
        <a:lstStyle/>
        <a:p>
          <a:endParaRPr lang="en-US"/>
        </a:p>
      </dgm:t>
    </dgm:pt>
    <dgm:pt modelId="{2B3E1FD2-7343-4C39-87E3-7AFEA56B0649}" type="sibTrans" cxnId="{F0D2C72D-7561-4D98-9DB1-D304198AD0B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875C4B6-9CF3-4A1E-8F4E-367D82C5B6BC}">
          <dgm:prSet/>
          <dgm:spPr/>
          <dgm:t>
            <a:bodyPr/>
            <a:lstStyle/>
            <a:p>
              <a:pPr>
                <a:lnSpc>
                  <a:spcPct val="100000"/>
                </a:lnSpc>
              </a:pPr>
              <a:r>
                <a:rPr lang="en-US" dirty="0"/>
                <a:t>Reference reflectances are divided by (1+SRI). Instead of using SHI as estimate of the uncertainty, the uncertainty on SRI is used.</a:t>
              </a:r>
            </a:p>
            <a:p>
              <a:pPr>
                <a:lnSpc>
                  <a:spcPct val="100000"/>
                </a:lnSpc>
              </a:pPr>
              <a:endParaRPr lang="en-US" dirty="0"/>
            </a:p>
            <a:p>
              <a:pPr>
                <a:lnSpc>
                  <a:spcPct val="100000"/>
                </a:lnSpc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𝑆𝑅𝐼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𝑆𝑅𝐼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𝐿𝑥𝐿</m:t>
                                        </m:r>
                                      </m:sub>
                                    </m:sSub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𝐿𝑥𝐿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𝑖𝑛𝑡𝑝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𝑆𝑅𝐼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m:oMathPara>
              </a14:m>
              <a:endParaRPr lang="en-US" dirty="0"/>
            </a:p>
          </dgm:t>
        </dgm:pt>
      </mc:Choice>
      <mc:Fallback xmlns="">
        <dgm:pt modelId="{A875C4B6-9CF3-4A1E-8F4E-367D82C5B6BC}">
          <dgm:prSet/>
          <dgm:spPr/>
          <dgm:t>
            <a:bodyPr/>
            <a:lstStyle/>
            <a:p>
              <a:pPr>
                <a:lnSpc>
                  <a:spcPct val="100000"/>
                </a:lnSpc>
              </a:pPr>
              <a:r>
                <a:rPr lang="en-US" dirty="0"/>
                <a:t>Reference reflectances are divided by (1+SRI). Instead of using SHI as estimate of the uncertainty, the uncertainty on SRI is used.</a:t>
              </a:r>
            </a:p>
            <a:p>
              <a:pPr>
                <a:lnSpc>
                  <a:spcPct val="100000"/>
                </a:lnSpc>
              </a:pPr>
              <a:endParaRPr lang="en-US" dirty="0"/>
            </a:p>
            <a:p>
              <a:pPr>
                <a:lnSpc>
                  <a:spcPct val="100000"/>
                </a:lnSpc>
              </a:pPr>
              <a:r>
                <a:rPr lang="en-GB" i="0">
                  <a:latin typeface="Cambria Math" panose="02040503050406030204" pitchFamily="18" charset="0"/>
                </a:rPr>
                <a:t>(𝑢_𝑆𝑅𝐼/𝑆𝑅𝐼)^2=(𝑢_𝜌/𝜌)^2+(𝑢_(𝜌 ̅_𝐿𝑥𝐿 )/𝜌 ̅_𝐿𝑥𝐿 )^2</a:t>
              </a:r>
              <a:r>
                <a:rPr lang="en-GB" b="0" i="0">
                  <a:latin typeface="Cambria Math" panose="02040503050406030204" pitchFamily="18" charset="0"/>
                </a:rPr>
                <a:t>+</a:t>
              </a:r>
              <a:r>
                <a:rPr lang="en-GB" i="0">
                  <a:latin typeface="Cambria Math" panose="02040503050406030204" pitchFamily="18" charset="0"/>
                </a:rPr>
                <a:t>(</a:t>
              </a:r>
              <a:r>
                <a:rPr lang="en-GB" b="0" i="0">
                  <a:latin typeface="Cambria Math" panose="02040503050406030204" pitchFamily="18" charset="0"/>
                </a:rPr>
                <a:t>𝑢_𝑖𝑛𝑡𝑝/</a:t>
              </a:r>
              <a:r>
                <a:rPr lang="en-GB" i="0">
                  <a:latin typeface="Cambria Math" panose="02040503050406030204" pitchFamily="18" charset="0"/>
                </a:rPr>
                <a:t>𝑆𝑅𝐼)^2</a:t>
              </a:r>
              <a:endParaRPr lang="en-US" dirty="0"/>
            </a:p>
          </dgm:t>
        </dgm:pt>
      </mc:Fallback>
    </mc:AlternateContent>
    <dgm:pt modelId="{EEBA5E81-8386-41B1-8788-EC4A556F72F5}" type="parTrans" cxnId="{EB78032B-0556-4381-83FF-4892D580592F}">
      <dgm:prSet/>
      <dgm:spPr/>
      <dgm:t>
        <a:bodyPr/>
        <a:lstStyle/>
        <a:p>
          <a:endParaRPr lang="en-US"/>
        </a:p>
      </dgm:t>
    </dgm:pt>
    <dgm:pt modelId="{77714139-B6A3-4E57-9481-C6FB5BCBFF3C}" type="sibTrans" cxnId="{EB78032B-0556-4381-83FF-4892D580592F}">
      <dgm:prSet/>
      <dgm:spPr/>
      <dgm:t>
        <a:bodyPr/>
        <a:lstStyle/>
        <a:p>
          <a:endParaRPr lang="en-US"/>
        </a:p>
      </dgm:t>
    </dgm:pt>
    <dgm:pt modelId="{8096C2A7-2102-4FB2-B2D9-DDE00EDF6B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Accounting for geometric uncertainty</a:t>
          </a:r>
        </a:p>
      </dgm:t>
    </dgm:pt>
    <dgm:pt modelId="{BF3CD81B-BC97-42E4-B76F-997987D243DE}" type="parTrans" cxnId="{66389AAE-F6BC-4B1E-A042-A17D67C93F82}">
      <dgm:prSet/>
      <dgm:spPr/>
      <dgm:t>
        <a:bodyPr/>
        <a:lstStyle/>
        <a:p>
          <a:endParaRPr lang="en-GB"/>
        </a:p>
      </dgm:t>
    </dgm:pt>
    <dgm:pt modelId="{6A139293-C2CE-49CA-BE72-85F5E2FD0046}" type="sibTrans" cxnId="{66389AAE-F6BC-4B1E-A042-A17D67C93F8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GB"/>
        </a:p>
      </dgm:t>
    </dgm:pt>
    <dgm:pt modelId="{6ED6F7CE-0CCD-427C-83E7-7DE23F61F0D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Need to account for uncertainties in the FLEX pointing, using MC or analytical methods. </a:t>
          </a:r>
        </a:p>
      </dgm:t>
    </dgm:pt>
    <dgm:pt modelId="{B3D8B7F1-D791-4BFD-85FF-4A7C4067BFD6}" type="parTrans" cxnId="{48CD8B9C-FABA-4CD5-B3D4-01FDF00F5EA7}">
      <dgm:prSet/>
      <dgm:spPr/>
      <dgm:t>
        <a:bodyPr/>
        <a:lstStyle/>
        <a:p>
          <a:endParaRPr lang="en-GB"/>
        </a:p>
      </dgm:t>
    </dgm:pt>
    <dgm:pt modelId="{53048F84-F5D0-4256-939F-C3D1A5E9CC4C}" type="sibTrans" cxnId="{48CD8B9C-FABA-4CD5-B3D4-01FDF00F5EA7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GB"/>
        </a:p>
      </dgm:t>
    </dgm:pt>
    <dgm:pt modelId="{709E9D29-4B41-4E74-AC30-4D88C799E841}" type="pres">
      <dgm:prSet presAssocID="{34810A30-6C17-4C0B-8788-DE69DC626A98}" presName="Name0" presStyleCnt="0">
        <dgm:presLayoutVars>
          <dgm:dir/>
          <dgm:resizeHandles val="exact"/>
        </dgm:presLayoutVars>
      </dgm:prSet>
      <dgm:spPr/>
    </dgm:pt>
    <dgm:pt modelId="{BD37D469-1E05-4BFE-831C-B28C5094EAAC}" type="pres">
      <dgm:prSet presAssocID="{614B738D-3BFC-41A1-828E-92102D64B17D}" presName="compNode" presStyleCnt="0"/>
      <dgm:spPr/>
    </dgm:pt>
    <dgm:pt modelId="{6C7ABC3D-A8CA-4985-A777-8433DF0B011F}" type="pres">
      <dgm:prSet presAssocID="{614B738D-3BFC-41A1-828E-92102D64B17D}" presName="pictRect" presStyleLbl="revTx" presStyleIdx="0" presStyleCnt="6">
        <dgm:presLayoutVars>
          <dgm:chMax val="0"/>
          <dgm:bulletEnabled/>
        </dgm:presLayoutVars>
      </dgm:prSet>
      <dgm:spPr/>
    </dgm:pt>
    <dgm:pt modelId="{5E70047C-B25B-40E9-8B65-4DC1933E02FE}" type="pres">
      <dgm:prSet presAssocID="{614B738D-3BFC-41A1-828E-92102D64B17D}" presName="textRect" presStyleLbl="revTx" presStyleIdx="1" presStyleCnt="6">
        <dgm:presLayoutVars>
          <dgm:bulletEnabled/>
        </dgm:presLayoutVars>
      </dgm:prSet>
      <dgm:spPr/>
    </dgm:pt>
    <dgm:pt modelId="{5FA02A71-9D76-4F93-8DAB-55D8742A725A}" type="pres">
      <dgm:prSet presAssocID="{C727D2D2-C166-495A-923A-733FBE4F6B0D}" presName="sibTrans" presStyleLbl="sibTrans2D1" presStyleIdx="0" presStyleCnt="0"/>
      <dgm:spPr/>
    </dgm:pt>
    <dgm:pt modelId="{77D060C4-B578-45D6-98D8-66ADB0E95FB9}" type="pres">
      <dgm:prSet presAssocID="{443A0972-FDEB-41ED-B554-743ACCE90D0B}" presName="compNode" presStyleCnt="0"/>
      <dgm:spPr/>
    </dgm:pt>
    <dgm:pt modelId="{E9B92710-0341-4140-A652-3DF0D1A667C8}" type="pres">
      <dgm:prSet presAssocID="{443A0972-FDEB-41ED-B554-743ACCE90D0B}" presName="pictRect" presStyleLbl="revTx" presStyleIdx="2" presStyleCnt="6">
        <dgm:presLayoutVars>
          <dgm:chMax val="0"/>
          <dgm:bulletEnabled/>
        </dgm:presLayoutVars>
      </dgm:prSet>
      <dgm:spPr/>
    </dgm:pt>
    <dgm:pt modelId="{956D4102-5B1D-47D6-B773-51634F8CD193}" type="pres">
      <dgm:prSet presAssocID="{443A0972-FDEB-41ED-B554-743ACCE90D0B}" presName="textRect" presStyleLbl="revTx" presStyleIdx="3" presStyleCnt="6">
        <dgm:presLayoutVars>
          <dgm:bulletEnabled/>
        </dgm:presLayoutVars>
      </dgm:prSet>
      <dgm:spPr/>
    </dgm:pt>
    <dgm:pt modelId="{A5746E23-6C60-4ECD-8920-9D0E7D1C6D5B}" type="pres">
      <dgm:prSet presAssocID="{2B3E1FD2-7343-4C39-87E3-7AFEA56B0649}" presName="sibTrans" presStyleLbl="sibTrans2D1" presStyleIdx="0" presStyleCnt="0"/>
      <dgm:spPr/>
    </dgm:pt>
    <dgm:pt modelId="{A96AE0F1-3764-435D-A1FC-F1A19B75412C}" type="pres">
      <dgm:prSet presAssocID="{8096C2A7-2102-4FB2-B2D9-DDE00EDF6B6C}" presName="compNode" presStyleCnt="0"/>
      <dgm:spPr/>
    </dgm:pt>
    <dgm:pt modelId="{E4A0C55D-F401-4699-92D8-DFD3C89C6CDB}" type="pres">
      <dgm:prSet presAssocID="{8096C2A7-2102-4FB2-B2D9-DDE00EDF6B6C}" presName="pictRect" presStyleLbl="revTx" presStyleIdx="4" presStyleCnt="6">
        <dgm:presLayoutVars>
          <dgm:chMax val="0"/>
          <dgm:bulletEnabled/>
        </dgm:presLayoutVars>
      </dgm:prSet>
      <dgm:spPr/>
    </dgm:pt>
    <dgm:pt modelId="{E4537AD7-E4AA-4AFA-90E6-539EC11AC9BC}" type="pres">
      <dgm:prSet presAssocID="{8096C2A7-2102-4FB2-B2D9-DDE00EDF6B6C}" presName="textRect" presStyleLbl="revTx" presStyleIdx="5" presStyleCnt="6">
        <dgm:presLayoutVars>
          <dgm:bulletEnabled/>
        </dgm:presLayoutVars>
      </dgm:prSet>
      <dgm:spPr/>
    </dgm:pt>
  </dgm:ptLst>
  <dgm:cxnLst>
    <dgm:cxn modelId="{EE0F2925-B3DE-4818-9570-1EEA33C80C07}" srcId="{614B738D-3BFC-41A1-828E-92102D64B17D}" destId="{38D5A77B-E2B9-48AD-BF36-A4BC8BF874C4}" srcOrd="0" destOrd="0" parTransId="{9F925397-CBCC-4B8E-83A4-BDD02D1D6DA2}" sibTransId="{4ABFEB74-608D-47CC-BF0A-DC3BEC772FCD}"/>
    <dgm:cxn modelId="{EB78032B-0556-4381-83FF-4892D580592F}" srcId="{443A0972-FDEB-41ED-B554-743ACCE90D0B}" destId="{A875C4B6-9CF3-4A1E-8F4E-367D82C5B6BC}" srcOrd="0" destOrd="0" parTransId="{EEBA5E81-8386-41B1-8788-EC4A556F72F5}" sibTransId="{77714139-B6A3-4E57-9481-C6FB5BCBFF3C}"/>
    <dgm:cxn modelId="{F0D2C72D-7561-4D98-9DB1-D304198AD0B2}" srcId="{34810A30-6C17-4C0B-8788-DE69DC626A98}" destId="{443A0972-FDEB-41ED-B554-743ACCE90D0B}" srcOrd="1" destOrd="0" parTransId="{2771896B-F8A7-4625-93AC-A950750FE6EB}" sibTransId="{2B3E1FD2-7343-4C39-87E3-7AFEA56B0649}"/>
    <dgm:cxn modelId="{556BA235-5993-43ED-A7C7-BCE8FE45B483}" type="presOf" srcId="{34810A30-6C17-4C0B-8788-DE69DC626A98}" destId="{709E9D29-4B41-4E74-AC30-4D88C799E841}" srcOrd="0" destOrd="0" presId="urn:microsoft.com/office/officeart/2024/3/layout/hArchList1"/>
    <dgm:cxn modelId="{A3EE6037-6339-4AD3-9601-07BD9BC6E185}" type="presOf" srcId="{443A0972-FDEB-41ED-B554-743ACCE90D0B}" destId="{E9B92710-0341-4140-A652-3DF0D1A667C8}" srcOrd="0" destOrd="0" presId="urn:microsoft.com/office/officeart/2024/3/layout/hArchList1"/>
    <dgm:cxn modelId="{6B065737-298F-4064-BB34-1DBD11CF4545}" srcId="{34810A30-6C17-4C0B-8788-DE69DC626A98}" destId="{614B738D-3BFC-41A1-828E-92102D64B17D}" srcOrd="0" destOrd="0" parTransId="{4334D4CE-B4A3-4E86-9584-4A195AC4354D}" sibTransId="{C727D2D2-C166-495A-923A-733FBE4F6B0D}"/>
    <dgm:cxn modelId="{304E436B-92B5-42BF-AB2C-7CB852DDDE48}" type="presOf" srcId="{8096C2A7-2102-4FB2-B2D9-DDE00EDF6B6C}" destId="{E4A0C55D-F401-4699-92D8-DFD3C89C6CDB}" srcOrd="0" destOrd="0" presId="urn:microsoft.com/office/officeart/2024/3/layout/hArchList1"/>
    <dgm:cxn modelId="{8056F34F-AE7B-47FF-AC7C-1D391710D29C}" type="presOf" srcId="{6ED6F7CE-0CCD-427C-83E7-7DE23F61F0D5}" destId="{E4537AD7-E4AA-4AFA-90E6-539EC11AC9BC}" srcOrd="0" destOrd="0" presId="urn:microsoft.com/office/officeart/2024/3/layout/hArchList1"/>
    <dgm:cxn modelId="{1B4E147D-D380-40C5-B9FF-3149970DA566}" type="presOf" srcId="{2B3E1FD2-7343-4C39-87E3-7AFEA56B0649}" destId="{A5746E23-6C60-4ECD-8920-9D0E7D1C6D5B}" srcOrd="0" destOrd="0" presId="urn:microsoft.com/office/officeart/2024/3/layout/hArchList1"/>
    <dgm:cxn modelId="{2129A180-5021-43D1-B57E-4EAAE2831028}" type="presOf" srcId="{38D5A77B-E2B9-48AD-BF36-A4BC8BF874C4}" destId="{5E70047C-B25B-40E9-8B65-4DC1933E02FE}" srcOrd="0" destOrd="0" presId="urn:microsoft.com/office/officeart/2024/3/layout/hArchList1"/>
    <dgm:cxn modelId="{70CC9287-256A-46A0-B913-E227CB964240}" type="presOf" srcId="{614B738D-3BFC-41A1-828E-92102D64B17D}" destId="{6C7ABC3D-A8CA-4985-A777-8433DF0B011F}" srcOrd="0" destOrd="0" presId="urn:microsoft.com/office/officeart/2024/3/layout/hArchList1"/>
    <dgm:cxn modelId="{5F90CB9A-6D9C-4346-9C52-4CE4953F73DA}" type="presOf" srcId="{A875C4B6-9CF3-4A1E-8F4E-367D82C5B6BC}" destId="{956D4102-5B1D-47D6-B773-51634F8CD193}" srcOrd="0" destOrd="0" presId="urn:microsoft.com/office/officeart/2024/3/layout/hArchList1"/>
    <dgm:cxn modelId="{48CD8B9C-FABA-4CD5-B3D4-01FDF00F5EA7}" srcId="{8096C2A7-2102-4FB2-B2D9-DDE00EDF6B6C}" destId="{6ED6F7CE-0CCD-427C-83E7-7DE23F61F0D5}" srcOrd="0" destOrd="0" parTransId="{B3D8B7F1-D791-4BFD-85FF-4A7C4067BFD6}" sibTransId="{53048F84-F5D0-4256-939F-C3D1A5E9CC4C}"/>
    <dgm:cxn modelId="{F272A2A3-C3EE-4929-9696-4D3387EBD2DC}" type="presOf" srcId="{C727D2D2-C166-495A-923A-733FBE4F6B0D}" destId="{5FA02A71-9D76-4F93-8DAB-55D8742A725A}" srcOrd="0" destOrd="0" presId="urn:microsoft.com/office/officeart/2024/3/layout/hArchList1"/>
    <dgm:cxn modelId="{66389AAE-F6BC-4B1E-A042-A17D67C93F82}" srcId="{34810A30-6C17-4C0B-8788-DE69DC626A98}" destId="{8096C2A7-2102-4FB2-B2D9-DDE00EDF6B6C}" srcOrd="2" destOrd="0" parTransId="{BF3CD81B-BC97-42E4-B76F-997987D243DE}" sibTransId="{6A139293-C2CE-49CA-BE72-85F5E2FD0046}"/>
    <dgm:cxn modelId="{A13F3990-E3F8-4E30-A4CC-5D462C17A522}" type="presParOf" srcId="{709E9D29-4B41-4E74-AC30-4D88C799E841}" destId="{BD37D469-1E05-4BFE-831C-B28C5094EAAC}" srcOrd="0" destOrd="0" presId="urn:microsoft.com/office/officeart/2024/3/layout/hArchList1"/>
    <dgm:cxn modelId="{E64BCA42-5145-41E6-9C98-22EA73E04D4A}" type="presParOf" srcId="{BD37D469-1E05-4BFE-831C-B28C5094EAAC}" destId="{6C7ABC3D-A8CA-4985-A777-8433DF0B011F}" srcOrd="0" destOrd="0" presId="urn:microsoft.com/office/officeart/2024/3/layout/hArchList1"/>
    <dgm:cxn modelId="{AF72D00A-B19C-4BB6-83A8-C77FB604F589}" type="presParOf" srcId="{BD37D469-1E05-4BFE-831C-B28C5094EAAC}" destId="{5E70047C-B25B-40E9-8B65-4DC1933E02FE}" srcOrd="1" destOrd="0" presId="urn:microsoft.com/office/officeart/2024/3/layout/hArchList1"/>
    <dgm:cxn modelId="{A20FACF1-3A74-40CA-9334-C329870A30C9}" type="presParOf" srcId="{709E9D29-4B41-4E74-AC30-4D88C799E841}" destId="{5FA02A71-9D76-4F93-8DAB-55D8742A725A}" srcOrd="1" destOrd="0" presId="urn:microsoft.com/office/officeart/2024/3/layout/hArchList1"/>
    <dgm:cxn modelId="{980FA96E-3299-4375-9FBF-F96D9C197136}" type="presParOf" srcId="{709E9D29-4B41-4E74-AC30-4D88C799E841}" destId="{77D060C4-B578-45D6-98D8-66ADB0E95FB9}" srcOrd="2" destOrd="0" presId="urn:microsoft.com/office/officeart/2024/3/layout/hArchList1"/>
    <dgm:cxn modelId="{3E4F7597-0973-4C0F-8A79-269539EF87BF}" type="presParOf" srcId="{77D060C4-B578-45D6-98D8-66ADB0E95FB9}" destId="{E9B92710-0341-4140-A652-3DF0D1A667C8}" srcOrd="0" destOrd="0" presId="urn:microsoft.com/office/officeart/2024/3/layout/hArchList1"/>
    <dgm:cxn modelId="{1135FCC7-9917-4494-8184-A4EE8B4584B8}" type="presParOf" srcId="{77D060C4-B578-45D6-98D8-66ADB0E95FB9}" destId="{956D4102-5B1D-47D6-B773-51634F8CD193}" srcOrd="1" destOrd="0" presId="urn:microsoft.com/office/officeart/2024/3/layout/hArchList1"/>
    <dgm:cxn modelId="{8BF4FD46-32E9-417A-AF3F-E4E4284B3115}" type="presParOf" srcId="{709E9D29-4B41-4E74-AC30-4D88C799E841}" destId="{A5746E23-6C60-4ECD-8920-9D0E7D1C6D5B}" srcOrd="3" destOrd="0" presId="urn:microsoft.com/office/officeart/2024/3/layout/hArchList1"/>
    <dgm:cxn modelId="{6BE8B7ED-F133-4702-8D36-6B759045015D}" type="presParOf" srcId="{709E9D29-4B41-4E74-AC30-4D88C799E841}" destId="{A96AE0F1-3764-435D-A1FC-F1A19B75412C}" srcOrd="4" destOrd="0" presId="urn:microsoft.com/office/officeart/2024/3/layout/hArchList1"/>
    <dgm:cxn modelId="{F886D10C-B9D4-4691-AB5D-371BC61D4044}" type="presParOf" srcId="{A96AE0F1-3764-435D-A1FC-F1A19B75412C}" destId="{E4A0C55D-F401-4699-92D8-DFD3C89C6CDB}" srcOrd="0" destOrd="0" presId="urn:microsoft.com/office/officeart/2024/3/layout/hArchList1"/>
    <dgm:cxn modelId="{1BD3B0B8-64ED-4DEE-8146-AA5997016046}" type="presParOf" srcId="{A96AE0F1-3764-435D-A1FC-F1A19B75412C}" destId="{E4537AD7-E4AA-4AFA-90E6-539EC11AC9BC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810A30-6C17-4C0B-8788-DE69DC626A98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4B738D-3BFC-41A1-828E-92102D64B17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Uncertainty Without Transfer Function</a:t>
          </a:r>
        </a:p>
      </dgm:t>
    </dgm:pt>
    <dgm:pt modelId="{4334D4CE-B4A3-4E86-9584-4A195AC4354D}" type="parTrans" cxnId="{6B065737-298F-4064-BB34-1DBD11CF4545}">
      <dgm:prSet/>
      <dgm:spPr/>
      <dgm:t>
        <a:bodyPr/>
        <a:lstStyle/>
        <a:p>
          <a:endParaRPr lang="en-US"/>
        </a:p>
      </dgm:t>
    </dgm:pt>
    <dgm:pt modelId="{C727D2D2-C166-495A-923A-733FBE4F6B0D}" type="sibTrans" cxnId="{6B065737-298F-4064-BB34-1DBD11CF4545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38D5A77B-E2B9-48AD-BF36-A4BC8BF874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Without transfer functions, SRI verifies measurement representativity (as QC), while SHI accounts for spatial variability within ROI.</a:t>
          </a:r>
        </a:p>
      </dgm:t>
    </dgm:pt>
    <dgm:pt modelId="{9F925397-CBCC-4B8E-83A4-BDD02D1D6DA2}" type="parTrans" cxnId="{EE0F2925-B3DE-4818-9570-1EEA33C80C07}">
      <dgm:prSet/>
      <dgm:spPr/>
      <dgm:t>
        <a:bodyPr/>
        <a:lstStyle/>
        <a:p>
          <a:endParaRPr lang="en-US"/>
        </a:p>
      </dgm:t>
    </dgm:pt>
    <dgm:pt modelId="{4ABFEB74-608D-47CC-BF0A-DC3BEC772FCD}" type="sibTrans" cxnId="{EE0F2925-B3DE-4818-9570-1EEA33C80C07}">
      <dgm:prSet/>
      <dgm:spPr/>
      <dgm:t>
        <a:bodyPr/>
        <a:lstStyle/>
        <a:p>
          <a:endParaRPr lang="en-US"/>
        </a:p>
      </dgm:t>
    </dgm:pt>
    <dgm:pt modelId="{443A0972-FDEB-41ED-B554-743ACCE90D0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Uncertainty With Transfer Function</a:t>
          </a:r>
        </a:p>
      </dgm:t>
    </dgm:pt>
    <dgm:pt modelId="{2771896B-F8A7-4625-93AC-A950750FE6EB}" type="parTrans" cxnId="{F0D2C72D-7561-4D98-9DB1-D304198AD0B2}">
      <dgm:prSet/>
      <dgm:spPr/>
      <dgm:t>
        <a:bodyPr/>
        <a:lstStyle/>
        <a:p>
          <a:endParaRPr lang="en-US"/>
        </a:p>
      </dgm:t>
    </dgm:pt>
    <dgm:pt modelId="{2B3E1FD2-7343-4C39-87E3-7AFEA56B0649}" type="sibTrans" cxnId="{F0D2C72D-7561-4D98-9DB1-D304198AD0B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A875C4B6-9CF3-4A1E-8F4E-367D82C5B6BC}">
      <dgm:prSet/>
      <dgm:spPr>
        <a:blipFill>
          <a:blip xmlns:r="http://schemas.openxmlformats.org/officeDocument/2006/relationships" r:embed="rId1"/>
          <a:stretch>
            <a:fillRect t="-1295" r="-3253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EEBA5E81-8386-41B1-8788-EC4A556F72F5}" type="parTrans" cxnId="{EB78032B-0556-4381-83FF-4892D580592F}">
      <dgm:prSet/>
      <dgm:spPr/>
      <dgm:t>
        <a:bodyPr/>
        <a:lstStyle/>
        <a:p>
          <a:endParaRPr lang="en-US"/>
        </a:p>
      </dgm:t>
    </dgm:pt>
    <dgm:pt modelId="{77714139-B6A3-4E57-9481-C6FB5BCBFF3C}" type="sibTrans" cxnId="{EB78032B-0556-4381-83FF-4892D580592F}">
      <dgm:prSet/>
      <dgm:spPr/>
      <dgm:t>
        <a:bodyPr/>
        <a:lstStyle/>
        <a:p>
          <a:endParaRPr lang="en-US"/>
        </a:p>
      </dgm:t>
    </dgm:pt>
    <dgm:pt modelId="{8096C2A7-2102-4FB2-B2D9-DDE00EDF6B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Accounting for geometric uncertainty</a:t>
          </a:r>
        </a:p>
      </dgm:t>
    </dgm:pt>
    <dgm:pt modelId="{BF3CD81B-BC97-42E4-B76F-997987D243DE}" type="parTrans" cxnId="{66389AAE-F6BC-4B1E-A042-A17D67C93F82}">
      <dgm:prSet/>
      <dgm:spPr/>
      <dgm:t>
        <a:bodyPr/>
        <a:lstStyle/>
        <a:p>
          <a:endParaRPr lang="en-GB"/>
        </a:p>
      </dgm:t>
    </dgm:pt>
    <dgm:pt modelId="{6A139293-C2CE-49CA-BE72-85F5E2FD0046}" type="sibTrans" cxnId="{66389AAE-F6BC-4B1E-A042-A17D67C93F8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GB"/>
        </a:p>
      </dgm:t>
    </dgm:pt>
    <dgm:pt modelId="{6ED6F7CE-0CCD-427C-83E7-7DE23F61F0D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Need to account for uncertainties in the FLEX pointing, using MC or analytical methods. </a:t>
          </a:r>
        </a:p>
      </dgm:t>
    </dgm:pt>
    <dgm:pt modelId="{B3D8B7F1-D791-4BFD-85FF-4A7C4067BFD6}" type="parTrans" cxnId="{48CD8B9C-FABA-4CD5-B3D4-01FDF00F5EA7}">
      <dgm:prSet/>
      <dgm:spPr/>
      <dgm:t>
        <a:bodyPr/>
        <a:lstStyle/>
        <a:p>
          <a:endParaRPr lang="en-GB"/>
        </a:p>
      </dgm:t>
    </dgm:pt>
    <dgm:pt modelId="{53048F84-F5D0-4256-939F-C3D1A5E9CC4C}" type="sibTrans" cxnId="{48CD8B9C-FABA-4CD5-B3D4-01FDF00F5EA7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GB"/>
        </a:p>
      </dgm:t>
    </dgm:pt>
    <dgm:pt modelId="{709E9D29-4B41-4E74-AC30-4D88C799E841}" type="pres">
      <dgm:prSet presAssocID="{34810A30-6C17-4C0B-8788-DE69DC626A98}" presName="Name0" presStyleCnt="0">
        <dgm:presLayoutVars>
          <dgm:dir/>
          <dgm:resizeHandles val="exact"/>
        </dgm:presLayoutVars>
      </dgm:prSet>
      <dgm:spPr/>
    </dgm:pt>
    <dgm:pt modelId="{BD37D469-1E05-4BFE-831C-B28C5094EAAC}" type="pres">
      <dgm:prSet presAssocID="{614B738D-3BFC-41A1-828E-92102D64B17D}" presName="compNode" presStyleCnt="0"/>
      <dgm:spPr/>
    </dgm:pt>
    <dgm:pt modelId="{6C7ABC3D-A8CA-4985-A777-8433DF0B011F}" type="pres">
      <dgm:prSet presAssocID="{614B738D-3BFC-41A1-828E-92102D64B17D}" presName="pictRect" presStyleLbl="revTx" presStyleIdx="0" presStyleCnt="6">
        <dgm:presLayoutVars>
          <dgm:chMax val="0"/>
          <dgm:bulletEnabled/>
        </dgm:presLayoutVars>
      </dgm:prSet>
      <dgm:spPr/>
    </dgm:pt>
    <dgm:pt modelId="{5E70047C-B25B-40E9-8B65-4DC1933E02FE}" type="pres">
      <dgm:prSet presAssocID="{614B738D-3BFC-41A1-828E-92102D64B17D}" presName="textRect" presStyleLbl="revTx" presStyleIdx="1" presStyleCnt="6">
        <dgm:presLayoutVars>
          <dgm:bulletEnabled/>
        </dgm:presLayoutVars>
      </dgm:prSet>
      <dgm:spPr/>
    </dgm:pt>
    <dgm:pt modelId="{5FA02A71-9D76-4F93-8DAB-55D8742A725A}" type="pres">
      <dgm:prSet presAssocID="{C727D2D2-C166-495A-923A-733FBE4F6B0D}" presName="sibTrans" presStyleLbl="sibTrans2D1" presStyleIdx="0" presStyleCnt="0"/>
      <dgm:spPr/>
    </dgm:pt>
    <dgm:pt modelId="{77D060C4-B578-45D6-98D8-66ADB0E95FB9}" type="pres">
      <dgm:prSet presAssocID="{443A0972-FDEB-41ED-B554-743ACCE90D0B}" presName="compNode" presStyleCnt="0"/>
      <dgm:spPr/>
    </dgm:pt>
    <dgm:pt modelId="{E9B92710-0341-4140-A652-3DF0D1A667C8}" type="pres">
      <dgm:prSet presAssocID="{443A0972-FDEB-41ED-B554-743ACCE90D0B}" presName="pictRect" presStyleLbl="revTx" presStyleIdx="2" presStyleCnt="6">
        <dgm:presLayoutVars>
          <dgm:chMax val="0"/>
          <dgm:bulletEnabled/>
        </dgm:presLayoutVars>
      </dgm:prSet>
      <dgm:spPr/>
    </dgm:pt>
    <dgm:pt modelId="{956D4102-5B1D-47D6-B773-51634F8CD193}" type="pres">
      <dgm:prSet presAssocID="{443A0972-FDEB-41ED-B554-743ACCE90D0B}" presName="textRect" presStyleLbl="revTx" presStyleIdx="3" presStyleCnt="6">
        <dgm:presLayoutVars>
          <dgm:bulletEnabled/>
        </dgm:presLayoutVars>
      </dgm:prSet>
      <dgm:spPr/>
    </dgm:pt>
    <dgm:pt modelId="{A5746E23-6C60-4ECD-8920-9D0E7D1C6D5B}" type="pres">
      <dgm:prSet presAssocID="{2B3E1FD2-7343-4C39-87E3-7AFEA56B0649}" presName="sibTrans" presStyleLbl="sibTrans2D1" presStyleIdx="0" presStyleCnt="0"/>
      <dgm:spPr/>
    </dgm:pt>
    <dgm:pt modelId="{A96AE0F1-3764-435D-A1FC-F1A19B75412C}" type="pres">
      <dgm:prSet presAssocID="{8096C2A7-2102-4FB2-B2D9-DDE00EDF6B6C}" presName="compNode" presStyleCnt="0"/>
      <dgm:spPr/>
    </dgm:pt>
    <dgm:pt modelId="{E4A0C55D-F401-4699-92D8-DFD3C89C6CDB}" type="pres">
      <dgm:prSet presAssocID="{8096C2A7-2102-4FB2-B2D9-DDE00EDF6B6C}" presName="pictRect" presStyleLbl="revTx" presStyleIdx="4" presStyleCnt="6">
        <dgm:presLayoutVars>
          <dgm:chMax val="0"/>
          <dgm:bulletEnabled/>
        </dgm:presLayoutVars>
      </dgm:prSet>
      <dgm:spPr/>
    </dgm:pt>
    <dgm:pt modelId="{E4537AD7-E4AA-4AFA-90E6-539EC11AC9BC}" type="pres">
      <dgm:prSet presAssocID="{8096C2A7-2102-4FB2-B2D9-DDE00EDF6B6C}" presName="textRect" presStyleLbl="revTx" presStyleIdx="5" presStyleCnt="6">
        <dgm:presLayoutVars>
          <dgm:bulletEnabled/>
        </dgm:presLayoutVars>
      </dgm:prSet>
      <dgm:spPr/>
    </dgm:pt>
  </dgm:ptLst>
  <dgm:cxnLst>
    <dgm:cxn modelId="{EE0F2925-B3DE-4818-9570-1EEA33C80C07}" srcId="{614B738D-3BFC-41A1-828E-92102D64B17D}" destId="{38D5A77B-E2B9-48AD-BF36-A4BC8BF874C4}" srcOrd="0" destOrd="0" parTransId="{9F925397-CBCC-4B8E-83A4-BDD02D1D6DA2}" sibTransId="{4ABFEB74-608D-47CC-BF0A-DC3BEC772FCD}"/>
    <dgm:cxn modelId="{EB78032B-0556-4381-83FF-4892D580592F}" srcId="{443A0972-FDEB-41ED-B554-743ACCE90D0B}" destId="{A875C4B6-9CF3-4A1E-8F4E-367D82C5B6BC}" srcOrd="0" destOrd="0" parTransId="{EEBA5E81-8386-41B1-8788-EC4A556F72F5}" sibTransId="{77714139-B6A3-4E57-9481-C6FB5BCBFF3C}"/>
    <dgm:cxn modelId="{F0D2C72D-7561-4D98-9DB1-D304198AD0B2}" srcId="{34810A30-6C17-4C0B-8788-DE69DC626A98}" destId="{443A0972-FDEB-41ED-B554-743ACCE90D0B}" srcOrd="1" destOrd="0" parTransId="{2771896B-F8A7-4625-93AC-A950750FE6EB}" sibTransId="{2B3E1FD2-7343-4C39-87E3-7AFEA56B0649}"/>
    <dgm:cxn modelId="{556BA235-5993-43ED-A7C7-BCE8FE45B483}" type="presOf" srcId="{34810A30-6C17-4C0B-8788-DE69DC626A98}" destId="{709E9D29-4B41-4E74-AC30-4D88C799E841}" srcOrd="0" destOrd="0" presId="urn:microsoft.com/office/officeart/2024/3/layout/hArchList1"/>
    <dgm:cxn modelId="{A3EE6037-6339-4AD3-9601-07BD9BC6E185}" type="presOf" srcId="{443A0972-FDEB-41ED-B554-743ACCE90D0B}" destId="{E9B92710-0341-4140-A652-3DF0D1A667C8}" srcOrd="0" destOrd="0" presId="urn:microsoft.com/office/officeart/2024/3/layout/hArchList1"/>
    <dgm:cxn modelId="{6B065737-298F-4064-BB34-1DBD11CF4545}" srcId="{34810A30-6C17-4C0B-8788-DE69DC626A98}" destId="{614B738D-3BFC-41A1-828E-92102D64B17D}" srcOrd="0" destOrd="0" parTransId="{4334D4CE-B4A3-4E86-9584-4A195AC4354D}" sibTransId="{C727D2D2-C166-495A-923A-733FBE4F6B0D}"/>
    <dgm:cxn modelId="{304E436B-92B5-42BF-AB2C-7CB852DDDE48}" type="presOf" srcId="{8096C2A7-2102-4FB2-B2D9-DDE00EDF6B6C}" destId="{E4A0C55D-F401-4699-92D8-DFD3C89C6CDB}" srcOrd="0" destOrd="0" presId="urn:microsoft.com/office/officeart/2024/3/layout/hArchList1"/>
    <dgm:cxn modelId="{8056F34F-AE7B-47FF-AC7C-1D391710D29C}" type="presOf" srcId="{6ED6F7CE-0CCD-427C-83E7-7DE23F61F0D5}" destId="{E4537AD7-E4AA-4AFA-90E6-539EC11AC9BC}" srcOrd="0" destOrd="0" presId="urn:microsoft.com/office/officeart/2024/3/layout/hArchList1"/>
    <dgm:cxn modelId="{1B4E147D-D380-40C5-B9FF-3149970DA566}" type="presOf" srcId="{2B3E1FD2-7343-4C39-87E3-7AFEA56B0649}" destId="{A5746E23-6C60-4ECD-8920-9D0E7D1C6D5B}" srcOrd="0" destOrd="0" presId="urn:microsoft.com/office/officeart/2024/3/layout/hArchList1"/>
    <dgm:cxn modelId="{2129A180-5021-43D1-B57E-4EAAE2831028}" type="presOf" srcId="{38D5A77B-E2B9-48AD-BF36-A4BC8BF874C4}" destId="{5E70047C-B25B-40E9-8B65-4DC1933E02FE}" srcOrd="0" destOrd="0" presId="urn:microsoft.com/office/officeart/2024/3/layout/hArchList1"/>
    <dgm:cxn modelId="{70CC9287-256A-46A0-B913-E227CB964240}" type="presOf" srcId="{614B738D-3BFC-41A1-828E-92102D64B17D}" destId="{6C7ABC3D-A8CA-4985-A777-8433DF0B011F}" srcOrd="0" destOrd="0" presId="urn:microsoft.com/office/officeart/2024/3/layout/hArchList1"/>
    <dgm:cxn modelId="{5F90CB9A-6D9C-4346-9C52-4CE4953F73DA}" type="presOf" srcId="{A875C4B6-9CF3-4A1E-8F4E-367D82C5B6BC}" destId="{956D4102-5B1D-47D6-B773-51634F8CD193}" srcOrd="0" destOrd="0" presId="urn:microsoft.com/office/officeart/2024/3/layout/hArchList1"/>
    <dgm:cxn modelId="{48CD8B9C-FABA-4CD5-B3D4-01FDF00F5EA7}" srcId="{8096C2A7-2102-4FB2-B2D9-DDE00EDF6B6C}" destId="{6ED6F7CE-0CCD-427C-83E7-7DE23F61F0D5}" srcOrd="0" destOrd="0" parTransId="{B3D8B7F1-D791-4BFD-85FF-4A7C4067BFD6}" sibTransId="{53048F84-F5D0-4256-939F-C3D1A5E9CC4C}"/>
    <dgm:cxn modelId="{F272A2A3-C3EE-4929-9696-4D3387EBD2DC}" type="presOf" srcId="{C727D2D2-C166-495A-923A-733FBE4F6B0D}" destId="{5FA02A71-9D76-4F93-8DAB-55D8742A725A}" srcOrd="0" destOrd="0" presId="urn:microsoft.com/office/officeart/2024/3/layout/hArchList1"/>
    <dgm:cxn modelId="{66389AAE-F6BC-4B1E-A042-A17D67C93F82}" srcId="{34810A30-6C17-4C0B-8788-DE69DC626A98}" destId="{8096C2A7-2102-4FB2-B2D9-DDE00EDF6B6C}" srcOrd="2" destOrd="0" parTransId="{BF3CD81B-BC97-42E4-B76F-997987D243DE}" sibTransId="{6A139293-C2CE-49CA-BE72-85F5E2FD0046}"/>
    <dgm:cxn modelId="{A13F3990-E3F8-4E30-A4CC-5D462C17A522}" type="presParOf" srcId="{709E9D29-4B41-4E74-AC30-4D88C799E841}" destId="{BD37D469-1E05-4BFE-831C-B28C5094EAAC}" srcOrd="0" destOrd="0" presId="urn:microsoft.com/office/officeart/2024/3/layout/hArchList1"/>
    <dgm:cxn modelId="{E64BCA42-5145-41E6-9C98-22EA73E04D4A}" type="presParOf" srcId="{BD37D469-1E05-4BFE-831C-B28C5094EAAC}" destId="{6C7ABC3D-A8CA-4985-A777-8433DF0B011F}" srcOrd="0" destOrd="0" presId="urn:microsoft.com/office/officeart/2024/3/layout/hArchList1"/>
    <dgm:cxn modelId="{AF72D00A-B19C-4BB6-83A8-C77FB604F589}" type="presParOf" srcId="{BD37D469-1E05-4BFE-831C-B28C5094EAAC}" destId="{5E70047C-B25B-40E9-8B65-4DC1933E02FE}" srcOrd="1" destOrd="0" presId="urn:microsoft.com/office/officeart/2024/3/layout/hArchList1"/>
    <dgm:cxn modelId="{A20FACF1-3A74-40CA-9334-C329870A30C9}" type="presParOf" srcId="{709E9D29-4B41-4E74-AC30-4D88C799E841}" destId="{5FA02A71-9D76-4F93-8DAB-55D8742A725A}" srcOrd="1" destOrd="0" presId="urn:microsoft.com/office/officeart/2024/3/layout/hArchList1"/>
    <dgm:cxn modelId="{980FA96E-3299-4375-9FBF-F96D9C197136}" type="presParOf" srcId="{709E9D29-4B41-4E74-AC30-4D88C799E841}" destId="{77D060C4-B578-45D6-98D8-66ADB0E95FB9}" srcOrd="2" destOrd="0" presId="urn:microsoft.com/office/officeart/2024/3/layout/hArchList1"/>
    <dgm:cxn modelId="{3E4F7597-0973-4C0F-8A79-269539EF87BF}" type="presParOf" srcId="{77D060C4-B578-45D6-98D8-66ADB0E95FB9}" destId="{E9B92710-0341-4140-A652-3DF0D1A667C8}" srcOrd="0" destOrd="0" presId="urn:microsoft.com/office/officeart/2024/3/layout/hArchList1"/>
    <dgm:cxn modelId="{1135FCC7-9917-4494-8184-A4EE8B4584B8}" type="presParOf" srcId="{77D060C4-B578-45D6-98D8-66ADB0E95FB9}" destId="{956D4102-5B1D-47D6-B773-51634F8CD193}" srcOrd="1" destOrd="0" presId="urn:microsoft.com/office/officeart/2024/3/layout/hArchList1"/>
    <dgm:cxn modelId="{8BF4FD46-32E9-417A-AF3F-E4E4284B3115}" type="presParOf" srcId="{709E9D29-4B41-4E74-AC30-4D88C799E841}" destId="{A5746E23-6C60-4ECD-8920-9D0E7D1C6D5B}" srcOrd="3" destOrd="0" presId="urn:microsoft.com/office/officeart/2024/3/layout/hArchList1"/>
    <dgm:cxn modelId="{6BE8B7ED-F133-4702-8D36-6B759045015D}" type="presParOf" srcId="{709E9D29-4B41-4E74-AC30-4D88C799E841}" destId="{A96AE0F1-3764-435D-A1FC-F1A19B75412C}" srcOrd="4" destOrd="0" presId="urn:microsoft.com/office/officeart/2024/3/layout/hArchList1"/>
    <dgm:cxn modelId="{F886D10C-B9D4-4691-AB5D-371BC61D4044}" type="presParOf" srcId="{A96AE0F1-3764-435D-A1FC-F1A19B75412C}" destId="{E4A0C55D-F401-4699-92D8-DFD3C89C6CDB}" srcOrd="0" destOrd="0" presId="urn:microsoft.com/office/officeart/2024/3/layout/hArchList1"/>
    <dgm:cxn modelId="{1BD3B0B8-64ED-4DEE-8146-AA5997016046}" type="presParOf" srcId="{A96AE0F1-3764-435D-A1FC-F1A19B75412C}" destId="{E4537AD7-E4AA-4AFA-90E6-539EC11AC9BC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ABC3D-A8CA-4985-A777-8433DF0B011F}">
      <dsp:nvSpPr>
        <dsp:cNvPr id="0" name=""/>
        <dsp:cNvSpPr/>
      </dsp:nvSpPr>
      <dsp:spPr>
        <a:xfrm>
          <a:off x="0" y="0"/>
          <a:ext cx="3561420" cy="576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Uncertainty Without Transfer Function</a:t>
          </a:r>
        </a:p>
      </dsp:txBody>
      <dsp:txXfrm>
        <a:off x="0" y="0"/>
        <a:ext cx="3561420" cy="576288"/>
      </dsp:txXfrm>
    </dsp:sp>
    <dsp:sp modelId="{5E70047C-B25B-40E9-8B65-4DC1933E02FE}">
      <dsp:nvSpPr>
        <dsp:cNvPr id="0" name=""/>
        <dsp:cNvSpPr/>
      </dsp:nvSpPr>
      <dsp:spPr>
        <a:xfrm>
          <a:off x="0" y="576288"/>
          <a:ext cx="3561420" cy="235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Without transfer functions, SRI verifies measurement representativity (as QC), while SHI accounts for spatial variability within ROI.</a:t>
          </a:r>
        </a:p>
      </dsp:txBody>
      <dsp:txXfrm>
        <a:off x="0" y="576288"/>
        <a:ext cx="3561420" cy="2352575"/>
      </dsp:txXfrm>
    </dsp:sp>
    <dsp:sp modelId="{E9B92710-0341-4140-A652-3DF0D1A667C8}">
      <dsp:nvSpPr>
        <dsp:cNvPr id="0" name=""/>
        <dsp:cNvSpPr/>
      </dsp:nvSpPr>
      <dsp:spPr>
        <a:xfrm>
          <a:off x="3917563" y="0"/>
          <a:ext cx="3561420" cy="576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Uncertainty With Transfer Function</a:t>
          </a:r>
        </a:p>
      </dsp:txBody>
      <dsp:txXfrm>
        <a:off x="3917563" y="0"/>
        <a:ext cx="3561420" cy="576288"/>
      </dsp:txXfrm>
    </dsp:sp>
    <dsp:sp modelId="{956D4102-5B1D-47D6-B773-51634F8CD193}">
      <dsp:nvSpPr>
        <dsp:cNvPr id="0" name=""/>
        <dsp:cNvSpPr/>
      </dsp:nvSpPr>
      <dsp:spPr>
        <a:xfrm>
          <a:off x="3917563" y="576288"/>
          <a:ext cx="3561420" cy="235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Reference reflectances are divided by (1+SRI). Instead of using SHI as estimate of the uncertainty, the uncertainty on SRI is used.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GB" sz="14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d>
                      <m:dPr>
                        <m:ctrlPr>
                          <a:rPr lang="en-GB" sz="1400" i="1" kern="1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400" i="1" kern="12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 kern="120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sz="1400" i="1" kern="1200">
                                    <a:latin typeface="Cambria Math" panose="02040503050406030204" pitchFamily="18" charset="0"/>
                                  </a:rPr>
                                  <m:t>𝑆𝑅𝐼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1400" i="1" kern="1200">
                                <a:latin typeface="Cambria Math" panose="02040503050406030204" pitchFamily="18" charset="0"/>
                              </a:rPr>
                              <m:t>𝑆𝑅𝐼</m:t>
                            </m:r>
                          </m:den>
                        </m:f>
                      </m:e>
                    </m:d>
                  </m:e>
                  <m:sup>
                    <m:r>
                      <a:rPr lang="en-GB" sz="1400" i="1" kern="120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GB" sz="1400" i="1" kern="1200">
                    <a:latin typeface="Cambria Math" panose="02040503050406030204" pitchFamily="18" charset="0"/>
                  </a:rPr>
                  <m:t>=</m:t>
                </m:r>
                <m:sSup>
                  <m:sSupPr>
                    <m:ctrlPr>
                      <a:rPr lang="en-GB" sz="140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d>
                      <m:dPr>
                        <m:ctrlPr>
                          <a:rPr lang="en-GB" sz="1400" i="1" kern="1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400" i="1" kern="12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 kern="120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sz="1400" i="1" kern="120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1400" i="1" kern="120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d>
                  </m:e>
                  <m:sup>
                    <m:r>
                      <a:rPr lang="en-GB" sz="1400" i="1" kern="120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GB" sz="1400" i="1" kern="1200">
                    <a:latin typeface="Cambria Math" panose="02040503050406030204" pitchFamily="18" charset="0"/>
                  </a:rPr>
                  <m:t>+</m:t>
                </m:r>
                <m:sSup>
                  <m:sSupPr>
                    <m:ctrlPr>
                      <a:rPr lang="en-GB" sz="140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d>
                      <m:dPr>
                        <m:ctrlPr>
                          <a:rPr lang="en-GB" sz="1400" i="1" kern="1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400" i="1" kern="12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 kern="120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sz="1400" i="1" kern="120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sz="1400" i="1" kern="120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400" i="1" kern="120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1400" i="1" kern="1200">
                                        <a:latin typeface="Cambria Math" panose="02040503050406030204" pitchFamily="18" charset="0"/>
                                      </a:rPr>
                                      <m:t>𝐿𝑥𝐿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GB" sz="1400" i="1" kern="120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400" i="1" kern="120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sz="1400" i="1" kern="1200">
                                    <a:latin typeface="Cambria Math" panose="02040503050406030204" pitchFamily="18" charset="0"/>
                                  </a:rPr>
                                  <m:t>𝐿𝑥𝐿</m:t>
                                </m:r>
                              </m:sub>
                            </m:sSub>
                          </m:den>
                        </m:f>
                      </m:e>
                    </m:d>
                  </m:e>
                  <m:sup>
                    <m:r>
                      <a:rPr lang="en-GB" sz="1400" i="1" kern="120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GB" sz="1400" b="0" i="1" kern="1200" smtClean="0">
                    <a:latin typeface="Cambria Math" panose="02040503050406030204" pitchFamily="18" charset="0"/>
                  </a:rPr>
                  <m:t>+</m:t>
                </m:r>
                <m:sSup>
                  <m:sSupPr>
                    <m:ctrlPr>
                      <a:rPr lang="en-GB" sz="14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d>
                      <m:dPr>
                        <m:ctrlPr>
                          <a:rPr lang="en-GB" sz="1400" i="1" kern="1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400" i="1" kern="12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1400" b="0" i="1" kern="120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 kern="120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sz="1400" b="0" i="1" kern="1200" smtClean="0">
                                    <a:latin typeface="Cambria Math" panose="02040503050406030204" pitchFamily="18" charset="0"/>
                                  </a:rPr>
                                  <m:t>𝑖𝑛𝑡𝑝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1400" i="1" kern="1200">
                                <a:latin typeface="Cambria Math" panose="02040503050406030204" pitchFamily="18" charset="0"/>
                              </a:rPr>
                              <m:t>𝑆𝑅𝐼</m:t>
                            </m:r>
                          </m:den>
                        </m:f>
                      </m:e>
                    </m:d>
                  </m:e>
                  <m:sup>
                    <m:r>
                      <a:rPr lang="en-GB" sz="1400" i="1" kern="120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m:oMathPara>
          </a14:m>
          <a:endParaRPr lang="en-US" sz="1400" kern="1200" dirty="0"/>
        </a:p>
      </dsp:txBody>
      <dsp:txXfrm>
        <a:off x="3917563" y="576288"/>
        <a:ext cx="3561420" cy="2352575"/>
      </dsp:txXfrm>
    </dsp:sp>
    <dsp:sp modelId="{E4A0C55D-F401-4699-92D8-DFD3C89C6CDB}">
      <dsp:nvSpPr>
        <dsp:cNvPr id="0" name=""/>
        <dsp:cNvSpPr/>
      </dsp:nvSpPr>
      <dsp:spPr>
        <a:xfrm>
          <a:off x="7835126" y="0"/>
          <a:ext cx="3561420" cy="576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/>
            <a:t>Accounting for geometric uncertainty</a:t>
          </a:r>
        </a:p>
      </dsp:txBody>
      <dsp:txXfrm>
        <a:off x="7835126" y="0"/>
        <a:ext cx="3561420" cy="576288"/>
      </dsp:txXfrm>
    </dsp:sp>
    <dsp:sp modelId="{E4537AD7-E4AA-4AFA-90E6-539EC11AC9BC}">
      <dsp:nvSpPr>
        <dsp:cNvPr id="0" name=""/>
        <dsp:cNvSpPr/>
      </dsp:nvSpPr>
      <dsp:spPr>
        <a:xfrm>
          <a:off x="7835126" y="576288"/>
          <a:ext cx="3561420" cy="235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Need to account for uncertainties in the FLEX pointing, using MC or analytical methods. </a:t>
          </a:r>
        </a:p>
      </dsp:txBody>
      <dsp:txXfrm>
        <a:off x="7835126" y="576288"/>
        <a:ext cx="3561420" cy="2352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596" y="5770081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8596" y="4888314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65182" y="4756228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E3D2CF-30BA-E421-9405-BF45369EE7EC}"/>
              </a:ext>
            </a:extLst>
          </p:cNvPr>
          <p:cNvSpPr txBox="1"/>
          <p:nvPr userDrawn="1"/>
        </p:nvSpPr>
        <p:spPr>
          <a:xfrm>
            <a:off x="1019573" y="728273"/>
            <a:ext cx="98596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</a:rPr>
              <a:t>FLEX-Fluorescence 2026 Workshop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400" b="0" dirty="0">
                <a:solidFill>
                  <a:schemeClr val="bg1"/>
                </a:solidFill>
              </a:rPr>
              <a:t>03 – 06 March |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Bonn University, Germany </a:t>
            </a:r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364EF-61BA-BAF4-68F2-C6419046C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338" cy="100846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35" y="1096443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16000" y="6473118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1107477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0EFB85-EE02-1252-6A2C-2B652C75BD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338" cy="1008464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244501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00" y="1158441"/>
            <a:ext cx="11813134" cy="525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" y="6457517"/>
            <a:ext cx="10159937" cy="430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72C8FC-508D-77DF-8E51-E51B9A06C06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7281EA-2EF0-22CB-7949-83049C88CD6A}"/>
              </a:ext>
            </a:extLst>
          </p:cNvPr>
          <p:cNvCxnSpPr>
            <a:cxnSpLocks/>
          </p:cNvCxnSpPr>
          <p:nvPr userDrawn="1"/>
        </p:nvCxnSpPr>
        <p:spPr>
          <a:xfrm>
            <a:off x="216000" y="6473118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3" r:id="rId3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eter.de.vis@npl.co.uk" TargetMode="External"/><Relationship Id="rId2" Type="http://schemas.openxmlformats.org/officeDocument/2006/relationships/hyperlink" Target="mailto:Pieter.de.vis@npl.co.uk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311937" y="3507202"/>
            <a:ext cx="11913401" cy="119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Point-to-pixel upscaling and uncertainty </a:t>
            </a:r>
            <a:b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FLEX L2 reflectance validation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804FC-72F6-B691-2506-64C0B8C4F7EC}"/>
              </a:ext>
            </a:extLst>
          </p:cNvPr>
          <p:cNvSpPr txBox="1"/>
          <p:nvPr/>
        </p:nvSpPr>
        <p:spPr>
          <a:xfrm>
            <a:off x="514846" y="5020631"/>
            <a:ext cx="10982740" cy="114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Pieter De Vis, Astrid M. Zimmermann, Harry Morris, Agnieszka Bialek, Roberto Colombo &amp; FLEX-DISC team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Giulia Tagliabue, Micol Rossini, Bastian </a:t>
            </a:r>
            <a:r>
              <a:rPr lang="en-GB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Siegmann, Timo H. Virtanen</a:t>
            </a:r>
            <a:r>
              <a:rPr lang="en-GB" sz="12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Juliane Bendig, Christiaan </a:t>
            </a:r>
            <a:r>
              <a:rPr lang="en-GB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 der Tol, Béatrice Berthelot, Louis </a:t>
            </a:r>
            <a:r>
              <a:rPr lang="en-GB" sz="12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Sainte-Marie</a:t>
            </a:r>
            <a:r>
              <a:rPr lang="en-GB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Gwennaël Matot, Jorge Vicent </a:t>
            </a:r>
            <a:r>
              <a:rPr lang="en-GB" sz="12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Servera</a:t>
            </a:r>
            <a:r>
              <a:rPr lang="en-GB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Ornela </a:t>
            </a:r>
            <a:r>
              <a:rPr lang="en-GB" sz="12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Nanushi</a:t>
            </a:r>
            <a:r>
              <a:rPr lang="en-GB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Brice Mora, Neus Sabater, Pekka Kolmonen, Pietro Chierichetti, Sergio Cogliati, Egor Prikaziuk, Darren Ghent, Jasdeep S. Anand, Uwe Rascher, Tommaso Julitta, Andreas Burkart, Marco Celesti, Dirk </a:t>
            </a:r>
            <a:r>
              <a:rPr lang="en-GB" sz="12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Schüttemeyer</a:t>
            </a:r>
            <a:r>
              <a:rPr lang="en-GB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Marin Tudoroiu, Alireza Mahmoodi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77"/>
    </mc:Choice>
    <mc:Fallback>
      <p:transition spd="slow" advTm="127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2BDBC-DC39-A6DF-2246-B42B08379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5456-F512-DF91-9F0B-B03CE9A32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34713"/>
            <a:ext cx="10108800" cy="584775"/>
          </a:xfrm>
        </p:spPr>
        <p:txBody>
          <a:bodyPr/>
          <a:lstStyle/>
          <a:p>
            <a:r>
              <a:rPr lang="en-US" sz="3200" dirty="0"/>
              <a:t>FRM4FLUO campaign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1DBD0-28AE-7803-3C69-66B58E974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130" y="1193800"/>
            <a:ext cx="7090987" cy="5075028"/>
          </a:xfrm>
        </p:spPr>
        <p:txBody>
          <a:bodyPr/>
          <a:lstStyle/>
          <a:p>
            <a:r>
              <a:rPr lang="en-US" altLang="en-US" sz="1600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Multiple measurement methods: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Single point reference (FLOX) – </a:t>
            </a:r>
            <a:r>
              <a:rPr lang="en-US" altLang="en-US" sz="1600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FLEX DISC methodology</a:t>
            </a:r>
            <a:r>
              <a:rPr lang="en-US" altLang="en-US" sz="16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: 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altLang="en-US" sz="16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without transfer function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altLang="en-US" sz="16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with S2 transfer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Multiple points reference: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altLang="en-US" sz="16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Few points (multiple FLOX) with S2 transfer function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altLang="en-US" sz="16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Many points (</a:t>
            </a:r>
            <a:r>
              <a:rPr lang="en-US" altLang="en-US" sz="1600" kern="1200" dirty="0" err="1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AirFLOX</a:t>
            </a:r>
            <a:r>
              <a:rPr lang="en-US" altLang="en-US" sz="16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, </a:t>
            </a:r>
            <a:r>
              <a:rPr lang="en-US" altLang="en-US" sz="1600" kern="1200" dirty="0" err="1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Helipod</a:t>
            </a:r>
            <a:r>
              <a:rPr lang="en-US" altLang="en-US" sz="16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)</a:t>
            </a:r>
          </a:p>
          <a:p>
            <a:pPr lvl="2"/>
            <a:r>
              <a:rPr lang="en-US" altLang="en-US" sz="16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removes need for transfer functions and captures true mean directly, lowering uncertainty.​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Image reference (</a:t>
            </a:r>
            <a:r>
              <a:rPr lang="en-US" altLang="en-US" sz="1600" kern="1200" dirty="0" err="1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HyPlant</a:t>
            </a:r>
            <a:r>
              <a:rPr lang="en-US" altLang="en-US" sz="16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) </a:t>
            </a:r>
          </a:p>
          <a:p>
            <a:r>
              <a:rPr lang="en-US" altLang="en-US" sz="9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	</a:t>
            </a:r>
            <a:r>
              <a:rPr lang="en-US" altLang="en-US" sz="16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Using image minimizes spatial variability uncertainty.</a:t>
            </a:r>
          </a:p>
          <a:p>
            <a:r>
              <a:rPr lang="en-US" altLang="en-US" sz="16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 </a:t>
            </a:r>
            <a:endParaRPr lang="en-US" altLang="en-US" sz="900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  <a:p>
            <a:r>
              <a:rPr lang="en-US" altLang="en-US" sz="1600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Diagnostic Uncertainty Checks​</a:t>
            </a:r>
          </a:p>
          <a:p>
            <a:r>
              <a:rPr lang="en-US" altLang="en-US" sz="16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Multi-point and image measurements can be used to validate FLEX-DISC upscaling methodology and uncertainties</a:t>
            </a:r>
          </a:p>
          <a:p>
            <a:endParaRPr lang="en-US" altLang="en-US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F95B7-EEFC-2DB6-1A82-FEC60BD84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2120" y="1244600"/>
            <a:ext cx="3576924" cy="3203575"/>
          </a:xfrm>
          <a:prstGeom prst="rect">
            <a:avLst/>
          </a:prstGeom>
        </p:spPr>
      </p:pic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2011DA93-DCDE-0ADB-7A82-C39B8FDDD76B}"/>
              </a:ext>
            </a:extLst>
          </p:cNvPr>
          <p:cNvSpPr txBox="1">
            <a:spLocks/>
          </p:cNvSpPr>
          <p:nvPr/>
        </p:nvSpPr>
        <p:spPr>
          <a:xfrm>
            <a:off x="360221" y="4604868"/>
            <a:ext cx="3770889" cy="2699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39000"/>
              </a:lnSpc>
            </a:pPr>
            <a:r>
              <a:rPr lang="en-GB" altLang="en-US" sz="1400" b="1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FRM4FLUO campaign</a:t>
            </a:r>
            <a:br>
              <a:rPr lang="en-GB" altLang="en-US" sz="1400" b="1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</a:br>
            <a:r>
              <a:rPr lang="en-GB" altLang="en-US" sz="14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13. – 16.06.2025</a:t>
            </a:r>
          </a:p>
          <a:p>
            <a:r>
              <a:rPr lang="en-GB" altLang="en-US" sz="14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Northern Italy</a:t>
            </a:r>
          </a:p>
          <a:p>
            <a:r>
              <a:rPr lang="en-GB" altLang="en-US" sz="14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6 fields: Corn, Corn (small), Tomato (/bare soil), Corn (medium), Wheat (dry), Clover</a:t>
            </a:r>
          </a:p>
          <a:p>
            <a:r>
              <a:rPr lang="en-GB" altLang="en-US" sz="1400" b="1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	See poster by Tommaso Julitta</a:t>
            </a:r>
          </a:p>
        </p:txBody>
      </p:sp>
    </p:spTree>
    <p:extLst>
      <p:ext uri="{BB962C8B-B14F-4D97-AF65-F5344CB8AC3E}">
        <p14:creationId xmlns:p14="http://schemas.microsoft.com/office/powerpoint/2010/main" val="100904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87"/>
    </mc:Choice>
    <mc:Fallback>
      <p:transition spd="slow" advTm="4548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FB7BB-B0CD-CD04-75A0-E221BD871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7432-A0FA-53A2-9DDC-D0122F8D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34713"/>
            <a:ext cx="10108800" cy="584775"/>
          </a:xfrm>
        </p:spPr>
        <p:txBody>
          <a:bodyPr/>
          <a:lstStyle/>
          <a:p>
            <a:r>
              <a:rPr lang="en-US" sz="3200" dirty="0"/>
              <a:t>Example FRM4FLUO results</a:t>
            </a:r>
            <a:endParaRPr lang="en-GB" dirty="0"/>
          </a:p>
        </p:txBody>
      </p:sp>
      <p:pic>
        <p:nvPicPr>
          <p:cNvPr id="17" name="Content Placeholder 16" descr="A green and orange gradient&#10;&#10;AI-generated content may be incorrect.">
            <a:extLst>
              <a:ext uri="{FF2B5EF4-FFF2-40B4-BE49-F238E27FC236}">
                <a16:creationId xmlns:a16="http://schemas.microsoft.com/office/drawing/2014/main" id="{2E0F1A49-5F31-B11F-A204-8257C1772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7" y="1043871"/>
            <a:ext cx="2801906" cy="2664837"/>
          </a:xfrm>
        </p:spPr>
      </p:pic>
      <p:pic>
        <p:nvPicPr>
          <p:cNvPr id="11" name="Picture 10" descr="A graph with red and green lines&#10;&#10;AI-generated content may be incorrect.">
            <a:extLst>
              <a:ext uri="{FF2B5EF4-FFF2-40B4-BE49-F238E27FC236}">
                <a16:creationId xmlns:a16="http://schemas.microsoft.com/office/drawing/2014/main" id="{735974DD-E56C-295F-F030-70795B804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9" y="3770639"/>
            <a:ext cx="2613213" cy="2664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AEDF7A-1DCD-89FF-C5E0-848FB16F5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4169" y="2086598"/>
            <a:ext cx="4159034" cy="4209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569286-61AE-25A4-72D8-6B781FF6B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3203" y="2086598"/>
            <a:ext cx="4159035" cy="42096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612565-D76E-FDF9-5E88-71FBAC7EDA6F}"/>
              </a:ext>
            </a:extLst>
          </p:cNvPr>
          <p:cNvSpPr txBox="1"/>
          <p:nvPr/>
        </p:nvSpPr>
        <p:spPr>
          <a:xfrm>
            <a:off x="4782391" y="1433289"/>
            <a:ext cx="71938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en-US" b="1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MS PGothic" pitchFamily="34" charset="-128"/>
                <a:cs typeface="Arial" panose="020B0604020202020204" pitchFamily="34" charset="0"/>
              </a:rPr>
              <a:t>Nearest to FLOX				S3/FLEX pixel</a:t>
            </a:r>
          </a:p>
          <a:p>
            <a:pPr algn="l"/>
            <a:r>
              <a:rPr lang="en-GB" altLang="en-US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MS PGothic" pitchFamily="34" charset="-128"/>
                <a:cs typeface="Arial" panose="020B0604020202020204" pitchFamily="34" charset="0"/>
              </a:rPr>
              <a:t>				</a:t>
            </a:r>
            <a:r>
              <a:rPr lang="en-GB" altLang="en-US" sz="14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MS PGothic" pitchFamily="34" charset="-128"/>
                <a:cs typeface="Arial" panose="020B0604020202020204" pitchFamily="34" charset="0"/>
              </a:rPr>
              <a:t>(FLOX corrected using transfer function)		</a:t>
            </a:r>
            <a:endParaRPr lang="en-GB" altLang="en-US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0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89"/>
    </mc:Choice>
    <mc:Fallback>
      <p:transition spd="slow" advTm="5938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FD455-A61B-8340-1303-0B4AF309E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AA8C-8943-948C-94AF-487FCED6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34713"/>
            <a:ext cx="10108800" cy="584775"/>
          </a:xfrm>
        </p:spPr>
        <p:txBody>
          <a:bodyPr/>
          <a:lstStyle/>
          <a:p>
            <a:r>
              <a:rPr lang="en-US" sz="3200" dirty="0"/>
              <a:t>Summary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1B42C9-B0F2-3DD5-D4B2-51DE0DA7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8" y="1304693"/>
            <a:ext cx="11538351" cy="5130784"/>
          </a:xfrm>
        </p:spPr>
        <p:txBody>
          <a:bodyPr/>
          <a:lstStyle/>
          <a:p>
            <a:pPr fontAlgn="t">
              <a:lnSpc>
                <a:spcPts val="1500"/>
              </a:lnSpc>
            </a:pPr>
            <a:endParaRPr lang="en-GB" altLang="en-US" b="1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  <a:p>
            <a:pPr fontAlgn="t">
              <a:lnSpc>
                <a:spcPts val="1500"/>
              </a:lnSpc>
            </a:pPr>
            <a:endParaRPr lang="en-GB" altLang="en-US" b="1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  <a:p>
            <a:pPr fontAlgn="t">
              <a:lnSpc>
                <a:spcPts val="1500"/>
              </a:lnSpc>
            </a:pP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Uncertainties are multi‑source → </a:t>
            </a: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must be combined consistently. </a:t>
            </a:r>
          </a:p>
          <a:p>
            <a:pPr fontAlgn="t">
              <a:lnSpc>
                <a:spcPts val="1500"/>
              </a:lnSpc>
            </a:pPr>
            <a:endParaRPr lang="en-GB" altLang="en-US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  <a:p>
            <a:pPr fontAlgn="t">
              <a:lnSpc>
                <a:spcPts val="1500"/>
              </a:lnSpc>
            </a:pPr>
            <a:endParaRPr lang="en-GB" altLang="en-US" b="1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  <a:p>
            <a:pPr fontAlgn="t">
              <a:lnSpc>
                <a:spcPts val="1500"/>
              </a:lnSpc>
            </a:pP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Temporal &amp; angular effects </a:t>
            </a: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can be corrected but leave residual uncertainty. </a:t>
            </a:r>
          </a:p>
          <a:p>
            <a:pPr fontAlgn="t">
              <a:lnSpc>
                <a:spcPts val="1500"/>
              </a:lnSpc>
            </a:pPr>
            <a:endParaRPr lang="en-GB" altLang="en-US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  <a:p>
            <a:pPr fontAlgn="t">
              <a:lnSpc>
                <a:spcPts val="1500"/>
              </a:lnSpc>
            </a:pPr>
            <a:endParaRPr lang="en-GB" altLang="en-US" b="1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  <a:p>
            <a:pPr fontAlgn="t">
              <a:lnSpc>
                <a:spcPts val="1500"/>
              </a:lnSpc>
            </a:pP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Spatial variability </a:t>
            </a: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dominates in heterogeneous landscapes. </a:t>
            </a:r>
          </a:p>
          <a:p>
            <a:pPr fontAlgn="t">
              <a:lnSpc>
                <a:spcPts val="1500"/>
              </a:lnSpc>
            </a:pPr>
            <a:endParaRPr lang="en-GB" altLang="en-US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  <a:p>
            <a:pPr fontAlgn="t">
              <a:lnSpc>
                <a:spcPts val="1500"/>
              </a:lnSpc>
            </a:pPr>
            <a:endParaRPr lang="en-GB" altLang="en-US" b="1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  <a:p>
            <a:pPr fontAlgn="t">
              <a:lnSpc>
                <a:spcPts val="1500"/>
              </a:lnSpc>
            </a:pP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SHI/SRI indices </a:t>
            </a: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provide objective measures of homogeneity and representativity. </a:t>
            </a:r>
          </a:p>
          <a:p>
            <a:pPr fontAlgn="t">
              <a:lnSpc>
                <a:spcPts val="1500"/>
              </a:lnSpc>
            </a:pPr>
            <a:endParaRPr lang="en-GB" altLang="en-US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  <a:p>
            <a:pPr fontAlgn="t">
              <a:lnSpc>
                <a:spcPts val="1500"/>
              </a:lnSpc>
            </a:pPr>
            <a:endParaRPr lang="en-GB" altLang="en-US" b="1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  <a:p>
            <a:pPr fontAlgn="t">
              <a:lnSpc>
                <a:spcPts val="1500"/>
              </a:lnSpc>
            </a:pP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Transfer‑function approaches </a:t>
            </a: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improve representativity but require well‑characterized input uncertainties.</a:t>
            </a:r>
          </a:p>
          <a:p>
            <a:pPr fontAlgn="t">
              <a:lnSpc>
                <a:spcPts val="1500"/>
              </a:lnSpc>
            </a:pPr>
            <a:endParaRPr lang="en-GB" altLang="en-US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  <a:p>
            <a:pPr fontAlgn="t">
              <a:lnSpc>
                <a:spcPts val="1500"/>
              </a:lnSpc>
            </a:pP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 </a:t>
            </a:r>
          </a:p>
          <a:p>
            <a:pPr fontAlgn="t">
              <a:lnSpc>
                <a:spcPts val="1500"/>
              </a:lnSpc>
            </a:pP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Dense sampling or imagery </a:t>
            </a: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has the lowest spatial variability uncertainties, but requires intensive campaigns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48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56"/>
    </mc:Choice>
    <mc:Fallback>
      <p:transition spd="slow" advTm="2865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0E981-F5ED-7B87-9631-A72BD0647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091" y="1530000"/>
            <a:ext cx="11764800" cy="53280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3600" dirty="0"/>
              <a:t>			</a:t>
            </a:r>
            <a:r>
              <a:rPr lang="en-GB" altLang="en-US" sz="4000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Thank You!</a:t>
            </a:r>
            <a:endParaRPr lang="en-GB" altLang="en-US" b="1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  <a:p>
            <a:r>
              <a:rPr lang="en-GB" sz="2000" dirty="0"/>
              <a:t>			</a:t>
            </a:r>
            <a:r>
              <a:rPr lang="en-GB" sz="2000" dirty="0">
                <a:hlinkClick r:id="rId2"/>
              </a:rPr>
              <a:t>P</a:t>
            </a:r>
            <a:r>
              <a:rPr lang="en-GB" sz="2000" dirty="0">
                <a:hlinkClick r:id="rId3"/>
              </a:rPr>
              <a:t>ieter.de.vis@npl.co.uk</a:t>
            </a:r>
            <a:endParaRPr lang="en-GB" sz="20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047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4"/>
    </mc:Choice>
    <mc:Fallback>
      <p:transition spd="slow" advTm="19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4CCB9-3B0E-8781-484E-47533C76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65C0-9C78-C916-5C43-E930350A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6906B-A5E8-DE39-7504-6619F8C1F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1593482"/>
            <a:ext cx="7882779" cy="51235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FLEX-DISC</a:t>
            </a: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 validation of L2 apparent reflectance and irradiance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Using </a:t>
            </a: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automated networks </a:t>
            </a: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acquiring reflectance and irradiance measurements across a range of land-cover types across the world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INSIF (</a:t>
            </a:r>
            <a:r>
              <a:rPr lang="en-GB" altLang="en-US" kern="1200" dirty="0" err="1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FloX</a:t>
            </a: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HYPERNETS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Maximises number of validation matchups, </a:t>
            </a:r>
            <a:b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but often comparing single point (~1m) to FLEX pixel (300m)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Complementary to more intense dedicated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Validation is done with an as robust as possible </a:t>
            </a: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uncertainty budget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1389A4-C2CF-7C89-9CF1-0D8466A9E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876171"/>
              </p:ext>
            </p:extLst>
          </p:nvPr>
        </p:nvGraphicFramePr>
        <p:xfrm>
          <a:off x="8603310" y="4775839"/>
          <a:ext cx="3299791" cy="1108329"/>
        </p:xfrm>
        <a:graphic>
          <a:graphicData uri="http://schemas.openxmlformats.org/drawingml/2006/table">
            <a:tbl>
              <a:tblPr/>
              <a:tblGrid>
                <a:gridCol w="569412">
                  <a:extLst>
                    <a:ext uri="{9D8B030D-6E8A-4147-A177-3AD203B41FA5}">
                      <a16:colId xmlns:a16="http://schemas.microsoft.com/office/drawing/2014/main" val="964736833"/>
                    </a:ext>
                  </a:extLst>
                </a:gridCol>
                <a:gridCol w="1232171">
                  <a:extLst>
                    <a:ext uri="{9D8B030D-6E8A-4147-A177-3AD203B41FA5}">
                      <a16:colId xmlns:a16="http://schemas.microsoft.com/office/drawing/2014/main" val="3071208864"/>
                    </a:ext>
                  </a:extLst>
                </a:gridCol>
                <a:gridCol w="658091">
                  <a:extLst>
                    <a:ext uri="{9D8B030D-6E8A-4147-A177-3AD203B41FA5}">
                      <a16:colId xmlns:a16="http://schemas.microsoft.com/office/drawing/2014/main" val="793105671"/>
                    </a:ext>
                  </a:extLst>
                </a:gridCol>
                <a:gridCol w="840117">
                  <a:extLst>
                    <a:ext uri="{9D8B030D-6E8A-4147-A177-3AD203B41FA5}">
                      <a16:colId xmlns:a16="http://schemas.microsoft.com/office/drawing/2014/main" val="2866198452"/>
                    </a:ext>
                  </a:extLst>
                </a:gridCol>
              </a:tblGrid>
              <a:tr h="322712">
                <a:tc>
                  <a:txBody>
                    <a:bodyPr/>
                    <a:lstStyle/>
                    <a:p>
                      <a:pPr algn="l" fontAlgn="auto">
                        <a:lnSpc>
                          <a:spcPts val="2625"/>
                        </a:lnSpc>
                        <a:buNone/>
                      </a:pPr>
                      <a:r>
                        <a:rPr lang="en-GB" sz="1050" b="1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50" b="1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wavelength</a:t>
                      </a:r>
                      <a:r>
                        <a:rPr lang="en-GB" sz="105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9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50" b="1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SSI</a:t>
                      </a:r>
                      <a:r>
                        <a:rPr lang="en-GB" sz="105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9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50" b="1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FWHM</a:t>
                      </a:r>
                      <a:r>
                        <a:rPr lang="en-GB" sz="105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9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258176"/>
                  </a:ext>
                </a:extLst>
              </a:tr>
              <a:tr h="322712">
                <a:tc>
                  <a:txBody>
                    <a:bodyPr/>
                    <a:lstStyle/>
                    <a:p>
                      <a:pPr algn="l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50" b="1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VNIR</a:t>
                      </a:r>
                      <a:r>
                        <a:rPr lang="en-GB" sz="105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9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5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380–1000 nm</a:t>
                      </a:r>
                      <a:r>
                        <a:rPr lang="en-GB" sz="105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5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0.5 nm</a:t>
                      </a:r>
                      <a:r>
                        <a:rPr lang="en-GB" sz="105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5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3 nm</a:t>
                      </a:r>
                      <a:r>
                        <a:rPr lang="en-GB" sz="105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767263"/>
                  </a:ext>
                </a:extLst>
              </a:tr>
              <a:tr h="322712">
                <a:tc>
                  <a:txBody>
                    <a:bodyPr/>
                    <a:lstStyle/>
                    <a:p>
                      <a:pPr algn="l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50" b="1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SWIR</a:t>
                      </a:r>
                      <a:r>
                        <a:rPr lang="en-GB" sz="105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9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5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1000–1680 nm</a:t>
                      </a:r>
                      <a:r>
                        <a:rPr lang="en-GB" sz="105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9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50" b="0" i="0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3 nm</a:t>
                      </a: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9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50" b="0" i="0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10 nm</a:t>
                      </a: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9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2785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083962-B85F-2333-4C73-AD4EDF7AA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281780"/>
              </p:ext>
            </p:extLst>
          </p:nvPr>
        </p:nvGraphicFramePr>
        <p:xfrm>
          <a:off x="8603309" y="2613105"/>
          <a:ext cx="3299792" cy="1103949"/>
        </p:xfrm>
        <a:graphic>
          <a:graphicData uri="http://schemas.openxmlformats.org/drawingml/2006/table">
            <a:tbl>
              <a:tblPr/>
              <a:tblGrid>
                <a:gridCol w="652007">
                  <a:extLst>
                    <a:ext uri="{9D8B030D-6E8A-4147-A177-3AD203B41FA5}">
                      <a16:colId xmlns:a16="http://schemas.microsoft.com/office/drawing/2014/main" val="3684935809"/>
                    </a:ext>
                  </a:extLst>
                </a:gridCol>
                <a:gridCol w="1081378">
                  <a:extLst>
                    <a:ext uri="{9D8B030D-6E8A-4147-A177-3AD203B41FA5}">
                      <a16:colId xmlns:a16="http://schemas.microsoft.com/office/drawing/2014/main" val="188370457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72592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3620946797"/>
                    </a:ext>
                  </a:extLst>
                </a:gridCol>
              </a:tblGrid>
              <a:tr h="306899">
                <a:tc>
                  <a:txBody>
                    <a:bodyPr/>
                    <a:lstStyle/>
                    <a:p>
                      <a:pPr algn="l" fontAlgn="auto">
                        <a:lnSpc>
                          <a:spcPts val="2625"/>
                        </a:lnSpc>
                        <a:buNone/>
                      </a:pPr>
                      <a:r>
                        <a:rPr lang="en-GB" sz="1000" b="1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00" b="1" i="0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wavelength</a:t>
                      </a:r>
                      <a:r>
                        <a:rPr lang="en-GB" sz="1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0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00" b="1" i="0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SSI</a:t>
                      </a:r>
                      <a:r>
                        <a:rPr lang="en-GB" sz="1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0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00" b="1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FWHM</a:t>
                      </a:r>
                      <a:r>
                        <a:rPr lang="en-GB" sz="1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0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449762"/>
                  </a:ext>
                </a:extLst>
              </a:tr>
              <a:tr h="306899">
                <a:tc>
                  <a:txBody>
                    <a:bodyPr/>
                    <a:lstStyle/>
                    <a:p>
                      <a:pPr algn="l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00" b="1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FLUO</a:t>
                      </a:r>
                      <a:r>
                        <a:rPr lang="en-GB" sz="1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0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00" b="0" i="0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650–800 nm</a:t>
                      </a: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0.17 nm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0.3 nm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565803"/>
                  </a:ext>
                </a:extLst>
              </a:tr>
              <a:tr h="306899">
                <a:tc>
                  <a:txBody>
                    <a:bodyPr/>
                    <a:lstStyle/>
                    <a:p>
                      <a:pPr algn="l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00" b="1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FULL</a:t>
                      </a:r>
                      <a:r>
                        <a:rPr lang="en-GB" sz="10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0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400–950 nm</a:t>
                      </a:r>
                      <a:r>
                        <a:rPr lang="en-GB" sz="1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00" b="0" i="0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0.65 nm</a:t>
                      </a: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GB" sz="1000" b="0" i="0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1.5 nm</a:t>
                      </a: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941515"/>
                  </a:ext>
                </a:extLst>
              </a:tr>
            </a:tbl>
          </a:graphicData>
        </a:graphic>
      </p:graphicFrame>
      <p:pic>
        <p:nvPicPr>
          <p:cNvPr id="1026" name="Picture 2" descr="A blue and white text&#10;&#10;AI-generated content may be incorrect.">
            <a:extLst>
              <a:ext uri="{FF2B5EF4-FFF2-40B4-BE49-F238E27FC236}">
                <a16:creationId xmlns:a16="http://schemas.microsoft.com/office/drawing/2014/main" id="{4E676E4A-3835-4EA2-9BAE-268931847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91" y="4155238"/>
            <a:ext cx="2129631" cy="4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green leaf with a purple text&#10;&#10;AI-generated content may be incorrect.">
            <a:extLst>
              <a:ext uri="{FF2B5EF4-FFF2-40B4-BE49-F238E27FC236}">
                <a16:creationId xmlns:a16="http://schemas.microsoft.com/office/drawing/2014/main" id="{991B5CA2-ABB5-B6E9-68B3-FF6387B0E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43" y="1868486"/>
            <a:ext cx="1338473" cy="5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59"/>
    </mc:Choice>
    <mc:Fallback>
      <p:transition spd="slow" advTm="760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L2 surface reflectance Validation Tool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9966E8-B01A-0972-D880-02030252A9C9}"/>
              </a:ext>
            </a:extLst>
          </p:cNvPr>
          <p:cNvSpPr txBox="1"/>
          <p:nvPr/>
        </p:nvSpPr>
        <p:spPr>
          <a:xfrm>
            <a:off x="7026804" y="5740399"/>
            <a:ext cx="816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See poster by Astrid M. Zimmermann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2D63D24D-AD81-1B27-3664-D1E0B1714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9" y="1306223"/>
            <a:ext cx="12018680" cy="424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172"/>
    </mc:Choice>
    <mc:Fallback>
      <p:transition spd="slow" advTm="10617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2F8A-773B-0414-CCD6-EA69EFC4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Uncertainties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F87C-680E-89A1-D409-F4236FE44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61" y="1285499"/>
            <a:ext cx="7604839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Target product uncertainty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FLEX products provided with uncertainties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altLang="en-US" b="1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Reference data uncertainty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HYPERNETS and INSIF data provided with uncertainty and error correlation information (</a:t>
            </a:r>
            <a:r>
              <a:rPr lang="en-GB" altLang="en-US" kern="1200" dirty="0" err="1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NetCDF</a:t>
            </a: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 files with random and systematic uncertainty components)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altLang="en-US" b="1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Mismatch-driven uncertainty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spectral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Uncertainties on wavelengths need to be propagated</a:t>
            </a:r>
            <a:endParaRPr lang="en-GB" altLang="en-US" b="1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temporal-angular variability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spatial variability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67C89-AF9E-2E0D-212C-6519493422F1}"/>
              </a:ext>
            </a:extLst>
          </p:cNvPr>
          <p:cNvSpPr txBox="1"/>
          <p:nvPr/>
        </p:nvSpPr>
        <p:spPr>
          <a:xfrm>
            <a:off x="5729242" y="5657904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/>
              </a:rPr>
              <a:t>Focus of following slides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64D6A-58D9-1103-17A2-8F3A8CA6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771" y="2224448"/>
            <a:ext cx="3338886" cy="2730613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BFF55375-932C-B951-A862-24EDECDB7FFF}"/>
              </a:ext>
            </a:extLst>
          </p:cNvPr>
          <p:cNvSpPr/>
          <p:nvPr/>
        </p:nvSpPr>
        <p:spPr>
          <a:xfrm>
            <a:off x="5230786" y="5464131"/>
            <a:ext cx="413492" cy="757148"/>
          </a:xfrm>
          <a:prstGeom prst="rightBrace">
            <a:avLst>
              <a:gd name="adj1" fmla="val 34870"/>
              <a:gd name="adj2" fmla="val 50000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5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28"/>
    </mc:Choice>
    <mc:Fallback>
      <p:transition spd="slow" advTm="3192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DD8F-A637-06CD-0165-4A150886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Temporal-angular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C7587-8487-7030-8843-F11AE017C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02" y="1371599"/>
            <a:ext cx="11764800" cy="5063877"/>
          </a:xfrm>
        </p:spPr>
        <p:txBody>
          <a:bodyPr/>
          <a:lstStyle/>
          <a:p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Expected temporal/angular variability:</a:t>
            </a:r>
          </a:p>
          <a:p>
            <a:b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</a:br>
            <a:b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</a:br>
            <a:b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</a:br>
            <a:b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</a:br>
            <a:b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</a:br>
            <a:endParaRPr lang="en-GB" altLang="en-US" kern="12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endParaRPr>
          </a:p>
          <a:p>
            <a:pPr algn="just"/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Can be </a:t>
            </a: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corrected using BRDF </a:t>
            </a: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model from e.g. MODIS MCD43A1</a:t>
            </a:r>
          </a:p>
          <a:p>
            <a:pPr marL="717550" lvl="1" indent="-285750" algn="just">
              <a:buFont typeface="Arial" panose="020B0604020202020204" pitchFamily="34" charset="0"/>
              <a:buChar char="•"/>
            </a:pP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Also needed to correct between HCRF and BRF, and account for FOV</a:t>
            </a:r>
          </a:p>
          <a:p>
            <a:pPr marL="7175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If no reliable BRDF data available, Lambertian is assumed. Accounted for in uncertainty</a:t>
            </a:r>
          </a:p>
          <a:p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Uncertainties are calculated from </a:t>
            </a:r>
            <a:r>
              <a:rPr lang="en-GB" altLang="en-US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std between corrected measurements </a:t>
            </a: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(subtract random uncertainties)</a:t>
            </a:r>
          </a:p>
          <a:p>
            <a:pPr marL="717550" lvl="1" indent="-285750">
              <a:buFont typeface="Arial" panose="020B0604020202020204" pitchFamily="34" charset="0"/>
              <a:buChar char="•"/>
              <a:tabLst>
                <a:tab pos="717550" algn="l"/>
              </a:tabLst>
            </a:pP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For FLOX, 2nd order trend can be fitted to all data within 30 or 60 mins and used to correct. </a:t>
            </a:r>
          </a:p>
          <a:p>
            <a:pPr marL="717550" lvl="1" indent="-285750">
              <a:buFont typeface="Arial" panose="020B0604020202020204" pitchFamily="34" charset="0"/>
              <a:buChar char="•"/>
            </a:pPr>
            <a:r>
              <a:rPr lang="en-GB" altLang="en-US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For HYPERNET, multiple viewing angles are used and corrected to FLEX geometry.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6F18AE-1288-0FA1-F0C7-6BF0C5503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05"/>
          <a:stretch>
            <a:fillRect/>
          </a:stretch>
        </p:blipFill>
        <p:spPr bwMode="auto">
          <a:xfrm>
            <a:off x="5223731" y="1068582"/>
            <a:ext cx="2042941" cy="258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aph of different types of light&#10;&#10;AI-generated content may be incorrect.">
            <a:extLst>
              <a:ext uri="{FF2B5EF4-FFF2-40B4-BE49-F238E27FC236}">
                <a16:creationId xmlns:a16="http://schemas.microsoft.com/office/drawing/2014/main" id="{C5A68E22-2E53-09B3-D07E-9E7FB4090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02" y="1112718"/>
            <a:ext cx="4977236" cy="27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8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67"/>
    </mc:Choice>
    <mc:Fallback>
      <p:transition spd="slow" advTm="8046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BA11-C514-9A6E-868F-DA55AB46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34713"/>
            <a:ext cx="10108800" cy="584775"/>
          </a:xfrm>
        </p:spPr>
        <p:txBody>
          <a:bodyPr/>
          <a:lstStyle/>
          <a:p>
            <a:r>
              <a:rPr lang="en-US" sz="3200" dirty="0"/>
              <a:t>Understanding Spatial Variability Uncertainties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DA0CE3-4754-E076-600C-A923860B5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38" y="1107477"/>
            <a:ext cx="11764800" cy="5328000"/>
          </a:xfrm>
        </p:spPr>
        <p:txBody>
          <a:bodyPr/>
          <a:lstStyle/>
          <a:p>
            <a:pPr>
              <a:spcBef>
                <a:spcPts val="2500"/>
              </a:spcBef>
            </a:pPr>
            <a:r>
              <a:rPr lang="en-GB" altLang="en-US" sz="1700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Scale Mismatch Issue</a:t>
            </a:r>
          </a:p>
          <a:p>
            <a:pPr marL="0" lvl="1"/>
            <a:r>
              <a:rPr lang="en-GB" altLang="en-US" sz="17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Reference measurements cover a small area compared to </a:t>
            </a:r>
            <a:br>
              <a:rPr lang="en-GB" altLang="en-US" sz="17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GB" altLang="en-US" sz="17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the large FLEX ROI (pixel size of 300 by 300 meters).</a:t>
            </a:r>
          </a:p>
          <a:p>
            <a:pPr>
              <a:spcBef>
                <a:spcPts val="2500"/>
              </a:spcBef>
            </a:pPr>
            <a:r>
              <a:rPr lang="en-GB" altLang="en-US" sz="1700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Impact of Landscape Heterogeneity</a:t>
            </a:r>
          </a:p>
          <a:p>
            <a:pPr marL="0" lvl="1"/>
            <a:r>
              <a:rPr lang="en-GB" altLang="en-US" sz="17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Spatial variability is significant in heterogeneous landscapes with </a:t>
            </a:r>
            <a:br>
              <a:rPr lang="en-GB" altLang="en-US" sz="17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GB" altLang="en-US" sz="17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varying vegetation and soil conditions over potentially short distances.</a:t>
            </a:r>
          </a:p>
          <a:p>
            <a:pPr>
              <a:spcBef>
                <a:spcPts val="2500"/>
              </a:spcBef>
            </a:pPr>
            <a:r>
              <a:rPr lang="en-GB" altLang="en-US" sz="1700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Limitations of Sparse Sampling Networks</a:t>
            </a:r>
          </a:p>
          <a:p>
            <a:pPr marL="0" lvl="1"/>
            <a:r>
              <a:rPr lang="en-GB" altLang="en-US" sz="17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Sparse, point-based networks like INSIF &amp; HYPERNETS cannot capture </a:t>
            </a:r>
            <a:br>
              <a:rPr lang="en-GB" altLang="en-US" sz="17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GB" altLang="en-US" sz="17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full spatial patterns leading to increased uncertainty. </a:t>
            </a:r>
            <a:br>
              <a:rPr lang="en-GB" altLang="en-US" sz="17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GB" altLang="en-US" sz="17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Instrument location often not chosen considering FLEX pixel boundaries.</a:t>
            </a:r>
          </a:p>
          <a:p>
            <a:pPr>
              <a:spcBef>
                <a:spcPts val="2500"/>
              </a:spcBef>
            </a:pPr>
            <a:r>
              <a:rPr lang="en-GB" altLang="en-US" sz="1700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Need to quantify spatial variability</a:t>
            </a:r>
          </a:p>
          <a:p>
            <a:pPr marL="0" lvl="1"/>
            <a:r>
              <a:rPr lang="en-GB" altLang="en-US" sz="17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Quantifying spatial variability with metrics based on high-resolution data </a:t>
            </a:r>
            <a:br>
              <a:rPr lang="en-GB" altLang="en-US" sz="17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GB" altLang="en-US" sz="1700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ensures better interpretation of reference measurements.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9CB81-3AF7-A67D-0192-780AF51A70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94698" y="3687274"/>
            <a:ext cx="2712490" cy="2579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31BE49-E228-4446-BF11-F55BEDDA0D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94698" y="1107477"/>
            <a:ext cx="2712490" cy="2579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B26AE1-B490-E54D-DCE1-26FB69A29575}"/>
              </a:ext>
            </a:extLst>
          </p:cNvPr>
          <p:cNvSpPr txBox="1"/>
          <p:nvPr/>
        </p:nvSpPr>
        <p:spPr>
          <a:xfrm>
            <a:off x="9483865" y="6240483"/>
            <a:ext cx="29131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altLang="en-US" sz="1050" b="1" i="1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MS PGothic" pitchFamily="34" charset="-128"/>
                <a:cs typeface="Arial" panose="020B0604020202020204" pitchFamily="34" charset="0"/>
              </a:rPr>
              <a:t>2x2 FLEX pixel RGB 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CC7B5E25-16B4-67E4-A18D-81C40017A8EA}"/>
              </a:ext>
            </a:extLst>
          </p:cNvPr>
          <p:cNvSpPr/>
          <p:nvPr/>
        </p:nvSpPr>
        <p:spPr>
          <a:xfrm>
            <a:off x="10553601" y="2438568"/>
            <a:ext cx="194209" cy="18611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B0735218-38C8-470A-3A8D-D025AF16CF98}"/>
              </a:ext>
            </a:extLst>
          </p:cNvPr>
          <p:cNvSpPr/>
          <p:nvPr/>
        </p:nvSpPr>
        <p:spPr>
          <a:xfrm>
            <a:off x="10324800" y="4897306"/>
            <a:ext cx="194209" cy="18611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8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58"/>
    </mc:Choice>
    <mc:Fallback>
      <p:transition spd="slow" advTm="7795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DF39-CA27-39D6-F4B4-744DFE83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Ground-to-Pixel Upscaling Methods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61B3D-0A2E-6A6F-42DA-A05A68816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1338145"/>
            <a:ext cx="11385396" cy="5097331"/>
          </a:xfrm>
        </p:spPr>
        <p:txBody>
          <a:bodyPr/>
          <a:lstStyle/>
          <a:p>
            <a:pPr>
              <a:spcBef>
                <a:spcPts val="2500"/>
              </a:spcBef>
            </a:pPr>
            <a:r>
              <a:rPr lang="en-GB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Single Point Measurement Limitations</a:t>
            </a:r>
          </a:p>
          <a:p>
            <a:pPr marL="0" lvl="1"/>
            <a:r>
              <a:rPr lang="en-GB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Single point measurements work best on homogeneous surfaces but may misrepresent heterogeneous pixel areas. Need uncertainties to account for this.</a:t>
            </a:r>
          </a:p>
          <a:p>
            <a:pPr>
              <a:spcBef>
                <a:spcPts val="2500"/>
              </a:spcBef>
            </a:pPr>
            <a:r>
              <a:rPr lang="en-GB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Transfer Function Approach</a:t>
            </a:r>
          </a:p>
          <a:p>
            <a:pPr marL="0" lvl="1"/>
            <a:r>
              <a:rPr lang="en-GB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Uses high-resolution ancillary data like Sentinel-2 and UAV imagery to correct measurement representativeness errors.</a:t>
            </a:r>
          </a:p>
          <a:p>
            <a:pPr>
              <a:spcBef>
                <a:spcPts val="2500"/>
              </a:spcBef>
            </a:pPr>
            <a:r>
              <a:rPr lang="en-GB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Multi-point Sampling Benefits</a:t>
            </a:r>
          </a:p>
          <a:p>
            <a:pPr marL="0" lvl="1"/>
            <a:r>
              <a:rPr lang="en-GB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Aggregates measurements from multiple sensors within a pixel to reduce uncertainties statistically.</a:t>
            </a:r>
          </a:p>
          <a:p>
            <a:pPr>
              <a:spcBef>
                <a:spcPts val="2500"/>
              </a:spcBef>
            </a:pPr>
            <a:r>
              <a:rPr lang="en-GB" b="1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Image-based Reference Methods</a:t>
            </a:r>
          </a:p>
          <a:p>
            <a:pPr marL="0" lvl="1"/>
            <a:r>
              <a:rPr lang="en-GB" kern="12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ea typeface="+mn-ea"/>
                <a:cs typeface="+mn-cs"/>
              </a:rPr>
              <a:t>Continuous imagery provides high-resolution matching, enabling precise pixel-scale upscaling with small uncertainties due to spatial variability.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94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985"/>
    </mc:Choice>
    <mc:Fallback>
      <p:transition spd="slow" advTm="6698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4D4760-51F8-6EEE-A4AA-E649775B67E2}"/>
              </a:ext>
            </a:extLst>
          </p:cNvPr>
          <p:cNvSpPr/>
          <p:nvPr/>
        </p:nvSpPr>
        <p:spPr>
          <a:xfrm>
            <a:off x="2829827" y="5293895"/>
            <a:ext cx="6830122" cy="10148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C5D5B-847C-398C-9C21-0D15716F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34714"/>
            <a:ext cx="10108800" cy="584775"/>
          </a:xfrm>
        </p:spPr>
        <p:txBody>
          <a:bodyPr/>
          <a:lstStyle/>
          <a:p>
            <a:r>
              <a:rPr lang="en-US" sz="3200" dirty="0"/>
              <a:t>Spatial Homogeneity and Representativity Indices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0CB89E-3B52-A7DC-362B-5CCC4CB29EE1}"/>
              </a:ext>
            </a:extLst>
          </p:cNvPr>
          <p:cNvSpPr txBox="1"/>
          <p:nvPr/>
        </p:nvSpPr>
        <p:spPr>
          <a:xfrm>
            <a:off x="3023270" y="5369600"/>
            <a:ext cx="683012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FLEX-DISC L2A methodology</a:t>
            </a:r>
          </a:p>
          <a:p>
            <a:pPr lvl="0"/>
            <a:r>
              <a:rPr lang="en-US" sz="1400" dirty="0">
                <a:solidFill>
                  <a:srgbClr val="003249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L2A S2 reflectances are used to quantify SHI and SRI. These are spectrally and temporally interpolated to match reference data  </a:t>
            </a:r>
            <a:endParaRPr lang="en-GB" sz="1400" dirty="0">
              <a:solidFill>
                <a:srgbClr val="003249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979F37D-A382-5670-DB44-5B7C6F1A6D2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75389" y="1268414"/>
                <a:ext cx="5545136" cy="5040312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GB" altLang="en-US" b="1" kern="12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ea typeface="+mn-ea"/>
                    <a:cs typeface="+mn-cs"/>
                  </a:rPr>
                  <a:t>Spatial Representative Index:</a:t>
                </a:r>
                <a:br>
                  <a:rPr lang="en-GB" altLang="en-US" b="1" kern="12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ea typeface="+mn-ea"/>
                    <a:cs typeface="+mn-cs"/>
                  </a:rPr>
                </a:br>
                <a:r>
                  <a:rPr lang="en-GB" i="1" dirty="0"/>
                  <a:t>~ </a:t>
                </a:r>
                <a:r>
                  <a:rPr lang="en-GB" sz="1600" kern="12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ea typeface="+mn-ea"/>
                    <a:cs typeface="+mn-cs"/>
                  </a:rPr>
                  <a:t>how representative is a given pixel for the whole ROI</a:t>
                </a:r>
                <a:br>
                  <a:rPr lang="en-GB" sz="1600" kern="12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ea typeface="+mn-ea"/>
                    <a:cs typeface="+mn-cs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kern="1200">
                          <a:solidFill>
                            <a:srgbClr val="003249">
                              <a:hueOff val="0"/>
                              <a:satOff val="0"/>
                              <a:lumOff val="0"/>
                              <a:alphaOff val="0"/>
                            </a:srgbClr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𝑆𝑅𝐼</m:t>
                      </m:r>
                      <m:r>
                        <a:rPr lang="en-GB" sz="1600" b="0" kern="1200">
                          <a:solidFill>
                            <a:srgbClr val="003249">
                              <a:hueOff val="0"/>
                              <a:satOff val="0"/>
                              <a:lumOff val="0"/>
                              <a:alphaOff val="0"/>
                            </a:srgbClr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en-GB" sz="1600" i="1" kern="1200">
                              <a:solidFill>
                                <a:srgbClr val="003249">
                                  <a:hueOff val="0"/>
                                  <a:satOff val="0"/>
                                  <a:lumOff val="0"/>
                                  <a:alphaOff val="0"/>
                                </a:srgb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 kern="1200">
                                  <a:solidFill>
                                    <a:srgbClr val="003249">
                                      <a:hueOff val="0"/>
                                      <a:satOff val="0"/>
                                      <a:lumOff val="0"/>
                                      <a:alphaOff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GB" sz="1600" b="0" i="1" kern="1200">
                                  <a:solidFill>
                                    <a:srgbClr val="003249">
                                      <a:hueOff val="0"/>
                                      <a:satOff val="0"/>
                                      <a:lumOff val="0"/>
                                      <a:alphaOff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1600" b="0" i="1" kern="1200">
                                  <a:solidFill>
                                    <a:srgbClr val="003249">
                                      <a:hueOff val="0"/>
                                      <a:satOff val="0"/>
                                      <a:lumOff val="0"/>
                                      <a:alphaOff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𝑆𝑎𝑡</m:t>
                              </m:r>
                              <m:r>
                                <a:rPr lang="en-GB" sz="1600" b="0" kern="1200">
                                  <a:solidFill>
                                    <a:srgbClr val="003249">
                                      <a:hueOff val="0"/>
                                      <a:satOff val="0"/>
                                      <a:lumOff val="0"/>
                                      <a:alphaOff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GB" sz="1600" b="0" i="1" kern="1200">
                                  <a:solidFill>
                                    <a:srgbClr val="003249">
                                      <a:hueOff val="0"/>
                                      <a:satOff val="0"/>
                                      <a:lumOff val="0"/>
                                      <a:alphaOff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𝑟𝑒𝑓</m:t>
                              </m:r>
                              <m:r>
                                <a:rPr lang="en-GB" sz="1600" b="0" kern="1200">
                                  <a:solidFill>
                                    <a:srgbClr val="003249">
                                      <a:hueOff val="0"/>
                                      <a:satOff val="0"/>
                                      <a:lumOff val="0"/>
                                      <a:alphaOff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sub>
                          </m:sSub>
                          <m:r>
                            <a:rPr lang="en-GB" sz="1600" b="0" kern="1200">
                              <a:solidFill>
                                <a:srgbClr val="003249">
                                  <a:hueOff val="0"/>
                                  <a:satOff val="0"/>
                                  <a:lumOff val="0"/>
                                  <a:alphaOff val="0"/>
                                </a:srgb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sz="1600" i="1" kern="1200">
                                  <a:solidFill>
                                    <a:srgbClr val="003249">
                                      <a:hueOff val="0"/>
                                      <a:satOff val="0"/>
                                      <a:lumOff val="0"/>
                                      <a:alphaOff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600" i="1" kern="1200">
                                      <a:solidFill>
                                        <a:srgbClr val="003249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kern="1200">
                                      <a:solidFill>
                                        <a:srgbClr val="003249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1600" b="0" i="1" kern="1200">
                                      <a:solidFill>
                                        <a:srgbClr val="003249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𝑆𝑎𝑡</m:t>
                                  </m:r>
                                  <m:r>
                                    <a:rPr lang="en-GB" sz="1600" b="0" kern="1200">
                                      <a:solidFill>
                                        <a:srgbClr val="003249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GB" sz="1600" b="0" i="1" kern="1200">
                                      <a:solidFill>
                                        <a:srgbClr val="003249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𝑅𝑂𝐼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GB" sz="1600" i="1" kern="1200">
                                  <a:solidFill>
                                    <a:srgbClr val="003249">
                                      <a:hueOff val="0"/>
                                      <a:satOff val="0"/>
                                      <a:lumOff val="0"/>
                                      <a:alphaOff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600" i="1" kern="1200">
                                      <a:solidFill>
                                        <a:srgbClr val="003249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kern="1200">
                                      <a:solidFill>
                                        <a:srgbClr val="003249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1600" b="0" i="1" kern="1200">
                                      <a:solidFill>
                                        <a:srgbClr val="003249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𝑆𝑎𝑡</m:t>
                                  </m:r>
                                  <m:r>
                                    <a:rPr lang="en-GB" sz="1600" b="0" kern="1200">
                                      <a:solidFill>
                                        <a:srgbClr val="003249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GB" sz="1600" b="0" i="1" kern="1200">
                                      <a:solidFill>
                                        <a:srgbClr val="003249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𝑅𝑂𝐼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</m:oMath>
                  </m:oMathPara>
                </a14:m>
                <a:endParaRPr lang="en-GB" sz="1400" kern="1200" dirty="0">
                  <a:solidFill>
                    <a:srgbClr val="003249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979F37D-A382-5670-DB44-5B7C6F1A6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75389" y="1268414"/>
                <a:ext cx="5545136" cy="5040312"/>
              </a:xfrm>
              <a:blipFill>
                <a:blip r:embed="rId3"/>
                <a:stretch>
                  <a:fillRect l="-879" t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57613277-C725-B516-100E-D7D70780C0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475" y="1268413"/>
                <a:ext cx="5545137" cy="504031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rtl="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197A6"/>
                  </a:buClr>
                  <a:buFont typeface="Arial" panose="020B0604020202020204" pitchFamily="34" charset="0"/>
                  <a:buNone/>
                  <a:defRPr lang="en-US" altLang="en-US" sz="1800" dirty="0">
                    <a:solidFill>
                      <a:srgbClr val="8197A6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81326" indent="0" algn="l" rtl="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None/>
                  <a:defRPr lang="en-US" altLang="en-US" sz="1800" dirty="0">
                    <a:solidFill>
                      <a:srgbClr val="8197A6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357771" indent="0" algn="l" rtl="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None/>
                  <a:defRPr lang="en-US" altLang="en-US" sz="1800" dirty="0">
                    <a:solidFill>
                      <a:srgbClr val="8197A6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934216" indent="0" algn="l" rtl="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None/>
                  <a:defRPr lang="en-US" altLang="en-US" sz="1800" dirty="0">
                    <a:solidFill>
                      <a:srgbClr val="8197A6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510661" indent="0" algn="l" rtl="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None/>
                  <a:defRPr lang="en-GB" altLang="en-US" sz="1800" dirty="0">
                    <a:solidFill>
                      <a:srgbClr val="8197A6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3356615" indent="-404264" algn="l" rtl="0" fontAlgn="base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543">
                    <a:solidFill>
                      <a:schemeClr val="bg2"/>
                    </a:solidFill>
                    <a:latin typeface="+mn-lt"/>
                  </a:defRPr>
                </a:lvl6pPr>
                <a:lvl7pPr marL="3797630" indent="-404264" algn="l" rtl="0" fontAlgn="base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543">
                    <a:solidFill>
                      <a:schemeClr val="bg2"/>
                    </a:solidFill>
                    <a:latin typeface="+mn-lt"/>
                  </a:defRPr>
                </a:lvl7pPr>
                <a:lvl8pPr marL="4238645" indent="-404264" algn="l" rtl="0" fontAlgn="base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543">
                    <a:solidFill>
                      <a:schemeClr val="bg2"/>
                    </a:solidFill>
                    <a:latin typeface="+mn-lt"/>
                  </a:defRPr>
                </a:lvl8pPr>
                <a:lvl9pPr marL="4679660" indent="-404264" algn="l" rtl="0" fontAlgn="base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543">
                    <a:solidFill>
                      <a:schemeClr val="bg2"/>
                    </a:solidFill>
                    <a:latin typeface="+mn-lt"/>
                  </a:defRPr>
                </a:lvl9pPr>
              </a:lstStyle>
              <a:p>
                <a:pPr/>
                <a:r>
                  <a:rPr lang="en-GB" altLang="en-US" b="1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ea typeface="+mn-ea"/>
                    <a:cs typeface="+mn-cs"/>
                  </a:rPr>
                  <a:t>Spatial</a:t>
                </a:r>
                <a:r>
                  <a:rPr lang="en-GB" b="1" kern="0" dirty="0"/>
                  <a:t> </a:t>
                </a:r>
                <a:r>
                  <a:rPr lang="en-GB" altLang="en-US" b="1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ea typeface="+mn-ea"/>
                    <a:cs typeface="+mn-cs"/>
                  </a:rPr>
                  <a:t>Homogeneity</a:t>
                </a:r>
                <a:r>
                  <a:rPr lang="en-GB" b="1" kern="0" dirty="0"/>
                  <a:t> </a:t>
                </a:r>
                <a:r>
                  <a:rPr lang="en-GB" altLang="en-US" b="1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ea typeface="+mn-ea"/>
                    <a:cs typeface="+mn-cs"/>
                  </a:rPr>
                  <a:t>Index</a:t>
                </a:r>
                <a:r>
                  <a:rPr lang="en-GB" kern="0" dirty="0"/>
                  <a:t>:</a:t>
                </a:r>
                <a:br>
                  <a:rPr lang="en-GB" kern="0" dirty="0"/>
                </a:br>
                <a:r>
                  <a:rPr lang="en-GB" sz="14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ea typeface="+mn-ea"/>
                    <a:cs typeface="+mn-cs"/>
                  </a:rPr>
                  <a:t>~ </a:t>
                </a:r>
                <a:r>
                  <a:rPr lang="en-GB" sz="16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ea typeface="+mn-ea"/>
                    <a:cs typeface="+mn-cs"/>
                  </a:rPr>
                  <a:t>how variable the data within the ROI is</a:t>
                </a:r>
                <a:br>
                  <a:rPr lang="en-GB" sz="16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ea typeface="+mn-ea"/>
                    <a:cs typeface="+mn-cs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>
                          <a:solidFill>
                            <a:srgbClr val="003249">
                              <a:hueOff val="0"/>
                              <a:satOff val="0"/>
                              <a:lumOff val="0"/>
                              <a:alphaOff val="0"/>
                            </a:srgbClr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𝑆𝐻𝐼</m:t>
                      </m:r>
                      <m:r>
                        <a:rPr lang="en-GB" sz="1600">
                          <a:solidFill>
                            <a:srgbClr val="003249">
                              <a:hueOff val="0"/>
                              <a:satOff val="0"/>
                              <a:lumOff val="0"/>
                              <a:alphaOff val="0"/>
                            </a:srgbClr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en-GB" sz="1600" i="1">
                              <a:solidFill>
                                <a:srgbClr val="003249">
                                  <a:hueOff val="0"/>
                                  <a:satOff val="0"/>
                                  <a:lumOff val="0"/>
                                  <a:alphaOff val="0"/>
                                </a:srgb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GB" sz="1600">
                              <a:solidFill>
                                <a:srgbClr val="003249">
                                  <a:hueOff val="0"/>
                                  <a:satOff val="0"/>
                                  <a:lumOff val="0"/>
                                  <a:alphaOff val="0"/>
                                </a:srgb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𝑠𝑡𝑑</m:t>
                          </m:r>
                          <m:r>
                            <a:rPr lang="en-GB" sz="1600">
                              <a:solidFill>
                                <a:srgbClr val="003249">
                                  <a:hueOff val="0"/>
                                  <a:satOff val="0"/>
                                  <a:lumOff val="0"/>
                                  <a:alphaOff val="0"/>
                                </a:srgb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003249">
                                      <a:hueOff val="0"/>
                                      <a:satOff val="0"/>
                                      <a:lumOff val="0"/>
                                      <a:alphaOff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GB" sz="1600">
                                  <a:solidFill>
                                    <a:srgbClr val="003249">
                                      <a:hueOff val="0"/>
                                      <a:satOff val="0"/>
                                      <a:lumOff val="0"/>
                                      <a:alphaOff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1600">
                                  <a:solidFill>
                                    <a:srgbClr val="003249">
                                      <a:hueOff val="0"/>
                                      <a:satOff val="0"/>
                                      <a:lumOff val="0"/>
                                      <a:alphaOff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𝑆𝑎𝑡</m:t>
                              </m:r>
                              <m:r>
                                <a:rPr lang="en-GB" sz="1600">
                                  <a:solidFill>
                                    <a:srgbClr val="003249">
                                      <a:hueOff val="0"/>
                                      <a:satOff val="0"/>
                                      <a:lumOff val="0"/>
                                      <a:alphaOff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GB" sz="1600">
                                  <a:solidFill>
                                    <a:srgbClr val="003249">
                                      <a:hueOff val="0"/>
                                      <a:satOff val="0"/>
                                      <a:lumOff val="0"/>
                                      <a:alphaOff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𝑅𝑂𝐼</m:t>
                              </m:r>
                            </m:sub>
                          </m:sSub>
                          <m:r>
                            <a:rPr lang="en-GB" sz="1600">
                              <a:solidFill>
                                <a:srgbClr val="003249">
                                  <a:hueOff val="0"/>
                                  <a:satOff val="0"/>
                                  <a:lumOff val="0"/>
                                  <a:alphaOff val="0"/>
                                </a:srgb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GB" sz="1600" i="1">
                                  <a:solidFill>
                                    <a:srgbClr val="003249">
                                      <a:hueOff val="0"/>
                                      <a:satOff val="0"/>
                                      <a:lumOff val="0"/>
                                      <a:alphaOff val="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rgbClr val="003249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>
                                      <a:solidFill>
                                        <a:srgbClr val="003249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1600">
                                      <a:solidFill>
                                        <a:srgbClr val="003249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𝑆𝑎𝑡</m:t>
                                  </m:r>
                                  <m:r>
                                    <a:rPr lang="en-GB" sz="1600">
                                      <a:solidFill>
                                        <a:srgbClr val="003249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GB" sz="1600">
                                      <a:solidFill>
                                        <a:srgbClr val="003249">
                                          <a:hueOff val="0"/>
                                          <a:satOff val="0"/>
                                          <a:lumOff val="0"/>
                                          <a:alphaOff val="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𝑅𝑂𝐼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003249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endParaRPr>
              </a:p>
              <a:p>
                <a:endParaRPr lang="en-GB" sz="1600" dirty="0">
                  <a:solidFill>
                    <a:srgbClr val="003249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ea typeface="+mn-ea"/>
                  <a:cs typeface="+mn-cs"/>
                </a:endParaRPr>
              </a:p>
              <a:p>
                <a:r>
                  <a:rPr lang="en-GB" sz="16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ea typeface="+mn-ea"/>
                    <a:cs typeface="+mn-cs"/>
                  </a:rPr>
                  <a:t>SHI scales with pixel size:</a:t>
                </a:r>
              </a:p>
              <a:p>
                <a:pPr lvl="1"/>
                <a:r>
                  <a:rPr lang="en-GB" sz="16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ea typeface="+mn-ea"/>
                    <a:cs typeface="+mn-cs"/>
                  </a:rPr>
                  <a:t>Random uncertainty/variability scales with √(𝑛_𝑝𝑖𝑥𝑒𝑙 )</a:t>
                </a:r>
              </a:p>
              <a:p>
                <a:pPr lvl="1"/>
                <a:r>
                  <a:rPr lang="en-GB" sz="16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ea typeface="+mn-ea"/>
                    <a:cs typeface="+mn-cs"/>
                  </a:rPr>
                  <a:t>Systematic uncertainty/bias does not scale with pixel size</a:t>
                </a:r>
              </a:p>
              <a:p>
                <a:pPr marL="457200" lvl="1"/>
                <a:r>
                  <a:rPr lang="en-GB" sz="16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ea typeface="+mn-ea"/>
                    <a:cs typeface="+mn-cs"/>
                    <a:sym typeface="Wingdings 3" panose="05040102010807070707" pitchFamily="18" charset="2"/>
                  </a:rPr>
                  <a:t> </a:t>
                </a:r>
                <a:r>
                  <a:rPr lang="en-GB" sz="16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ea typeface="+mn-ea"/>
                    <a:cs typeface="+mn-cs"/>
                  </a:rPr>
                  <a:t>Likely to observe a combination of these </a:t>
                </a:r>
              </a:p>
              <a:p>
                <a:endParaRPr lang="en-GB" kern="0" dirty="0"/>
              </a:p>
            </p:txBody>
          </p:sp>
        </mc:Choice>
        <mc:Fallback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57613277-C725-B516-100E-D7D70780C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1268413"/>
                <a:ext cx="5545137" cy="5040312"/>
              </a:xfrm>
              <a:prstGeom prst="rect">
                <a:avLst/>
              </a:prstGeom>
              <a:blipFill>
                <a:blip r:embed="rId4"/>
                <a:stretch>
                  <a:fillRect l="-989" t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7F8AF2B-2A78-4DA1-5EAA-813ED83E0A47}"/>
              </a:ext>
            </a:extLst>
          </p:cNvPr>
          <p:cNvSpPr/>
          <p:nvPr/>
        </p:nvSpPr>
        <p:spPr>
          <a:xfrm>
            <a:off x="6711433" y="3100454"/>
            <a:ext cx="4498297" cy="1933560"/>
          </a:xfrm>
          <a:prstGeom prst="roundRect">
            <a:avLst/>
          </a:prstGeom>
          <a:solidFill>
            <a:schemeClr val="bg1">
              <a:lumMod val="2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1600" dirty="0"/>
              <a:t>While the </a:t>
            </a:r>
            <a:r>
              <a:rPr lang="en-GB" sz="1600" b="1" dirty="0"/>
              <a:t>SRI</a:t>
            </a:r>
            <a:r>
              <a:rPr lang="en-GB" sz="1600" dirty="0"/>
              <a:t> can be used as upscaling factor from the FLOX measurement to FLEX pixel (via another high-resolution dataset);</a:t>
            </a:r>
            <a:br>
              <a:rPr lang="en-GB" sz="1600" dirty="0"/>
            </a:br>
            <a:r>
              <a:rPr lang="en-GB" sz="1600" dirty="0"/>
              <a:t>the </a:t>
            </a:r>
            <a:r>
              <a:rPr lang="en-GB" sz="1600" b="1" dirty="0"/>
              <a:t>SHI</a:t>
            </a:r>
            <a:r>
              <a:rPr lang="en-GB" sz="1600" dirty="0"/>
              <a:t> helps determining the uncertainty associated.</a:t>
            </a:r>
          </a:p>
        </p:txBody>
      </p:sp>
      <p:pic>
        <p:nvPicPr>
          <p:cNvPr id="3" name="Picture 2" descr="A graph with red and green points&#10;&#10;AI-generated content may be incorrect.">
            <a:extLst>
              <a:ext uri="{FF2B5EF4-FFF2-40B4-BE49-F238E27FC236}">
                <a16:creationId xmlns:a16="http://schemas.microsoft.com/office/drawing/2014/main" id="{2C56F72C-600E-D151-CA25-D9FCA051C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88" y="2985056"/>
            <a:ext cx="2763737" cy="281625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39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216"/>
    </mc:Choice>
    <mc:Fallback>
      <p:transition spd="slow" advTm="65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6DF93D0-5544-B198-31C1-B763AADFAB0E}"/>
              </a:ext>
            </a:extLst>
          </p:cNvPr>
          <p:cNvSpPr/>
          <p:nvPr/>
        </p:nvSpPr>
        <p:spPr>
          <a:xfrm>
            <a:off x="548640" y="4168726"/>
            <a:ext cx="5919537" cy="21839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4E6B1-87A3-7D8D-F268-CAFD1998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and Without Transfer Functions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5">
                <a:extLst>
                  <a:ext uri="{FF2B5EF4-FFF2-40B4-BE49-F238E27FC236}">
                    <a16:creationId xmlns:a16="http://schemas.microsoft.com/office/drawing/2014/main" id="{542C3BD0-20AA-17BF-0E7B-599218160C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0849417"/>
                  </p:ext>
                </p:extLst>
              </p:nvPr>
            </p:nvGraphicFramePr>
            <p:xfrm>
              <a:off x="379141" y="1547503"/>
              <a:ext cx="11396547" cy="29352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Content Placeholder 5">
                <a:extLst>
                  <a:ext uri="{FF2B5EF4-FFF2-40B4-BE49-F238E27FC236}">
                    <a16:creationId xmlns:a16="http://schemas.microsoft.com/office/drawing/2014/main" id="{542C3BD0-20AA-17BF-0E7B-599218160C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0849417"/>
                  </p:ext>
                </p:extLst>
              </p:nvPr>
            </p:nvGraphicFramePr>
            <p:xfrm>
              <a:off x="379141" y="1547503"/>
              <a:ext cx="11396547" cy="29352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51FA9D-7391-2CC5-37C0-2058342DEF62}"/>
                  </a:ext>
                </a:extLst>
              </p:cNvPr>
              <p:cNvSpPr txBox="1"/>
              <p:nvPr/>
            </p:nvSpPr>
            <p:spPr>
              <a:xfrm>
                <a:off x="750653" y="4303481"/>
                <a:ext cx="6830122" cy="2444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FLEX-DISC L2A methodology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en-GB" sz="14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S2 is used for SRI and SHI calculation.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en-GB" sz="14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SHI needs to be scaled from 10m to 1m pixel size.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en-GB" sz="14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SRI uncertainty contributions:</a:t>
                </a:r>
              </a:p>
              <a:p>
                <a:pPr marL="896386" lvl="1" indent="-28575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S2 random uncertainties from S2-RUT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GB" sz="14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𝐿𝑥𝐿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1400" dirty="0"/>
                  <a:t>)</a:t>
                </a:r>
                <a:endParaRPr lang="en-GB" sz="1400" dirty="0">
                  <a:solidFill>
                    <a:srgbClr val="003249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endParaRPr>
              </a:p>
              <a:p>
                <a:pPr marL="896386" lvl="1" indent="-28575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Uncertainty on how well FLOX represents 10m pixel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GB" sz="1400" dirty="0"/>
                  <a:t>)</a:t>
                </a:r>
                <a:endParaRPr lang="en-GB" sz="1400" dirty="0">
                  <a:solidFill>
                    <a:srgbClr val="003249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endParaRPr>
              </a:p>
              <a:p>
                <a:pPr marL="896386" lvl="1" indent="-28575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FLEX geometric uncertainty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𝐿𝑥𝐿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1400" dirty="0"/>
                  <a:t>)</a:t>
                </a:r>
              </a:p>
              <a:p>
                <a:pPr marL="896386" lvl="1" indent="-285750">
                  <a:buFont typeface="Arial" panose="020B0604020202020204" pitchFamily="34" charset="0"/>
                  <a:buChar char="•"/>
                </a:pPr>
                <a:r>
                  <a:rPr lang="en-GB" sz="1400" dirty="0">
                    <a:solidFill>
                      <a:srgbClr val="00324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Temporal and spectral interpolation of SRI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𝑖𝑛𝑡𝑝</m:t>
                        </m:r>
                      </m:sub>
                    </m:sSub>
                  </m:oMath>
                </a14:m>
                <a:r>
                  <a:rPr lang="en-GB" sz="1400" dirty="0"/>
                  <a:t>)</a:t>
                </a:r>
                <a:endParaRPr lang="en-GB" sz="1400" dirty="0">
                  <a:solidFill>
                    <a:srgbClr val="003249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endParaRPr>
              </a:p>
              <a:p>
                <a:pPr marL="285750" lvl="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GB" sz="1400" dirty="0">
                  <a:solidFill>
                    <a:srgbClr val="003249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endParaRPr>
              </a:p>
              <a:p>
                <a:pPr lvl="0"/>
                <a:endParaRPr lang="en-US" b="1" dirty="0">
                  <a:solidFill>
                    <a:srgbClr val="003249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51FA9D-7391-2CC5-37C0-2058342DE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53" y="4303481"/>
                <a:ext cx="6830122" cy="2444772"/>
              </a:xfrm>
              <a:prstGeom prst="rect">
                <a:avLst/>
              </a:prstGeom>
              <a:blipFill>
                <a:blip r:embed="rId12"/>
                <a:stretch>
                  <a:fillRect l="-714" t="-14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5657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88"/>
    </mc:Choice>
    <mc:Fallback>
      <p:transition spd="slow" advTm="94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6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5"/>
</p:tagLst>
</file>

<file path=ppt/theme/theme1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6B3D98F0-8F27-4BB1-98E2-0EFA105C51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sharepoint/v3/fields"/>
    <ds:schemaRef ds:uri="http://www.w3.org/XML/1998/namespace"/>
    <ds:schemaRef ds:uri="http://schemas.microsoft.com/sharepoint/v4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dc99d1b-0883-4f2c-a8e6-6d8ebaa0e5d6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9815</TotalTime>
  <Words>1145</Words>
  <Application>Microsoft Office PowerPoint</Application>
  <PresentationFormat>Custom</PresentationFormat>
  <Paragraphs>157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Cambria Math</vt:lpstr>
      <vt:lpstr>Verdana</vt:lpstr>
      <vt:lpstr>ESA_Presentation_CLEAR</vt:lpstr>
      <vt:lpstr>PowerPoint Presentation</vt:lpstr>
      <vt:lpstr>Context</vt:lpstr>
      <vt:lpstr>L2 surface reflectance Validation Tool</vt:lpstr>
      <vt:lpstr>Uncertainties overview</vt:lpstr>
      <vt:lpstr>Temporal-angular uncertainty</vt:lpstr>
      <vt:lpstr>Understanding Spatial Variability Uncertainties</vt:lpstr>
      <vt:lpstr>Ground-to-Pixel Upscaling Methods</vt:lpstr>
      <vt:lpstr>Spatial Homogeneity and Representativity Indices</vt:lpstr>
      <vt:lpstr>Uncertainties With and Without Transfer Functions</vt:lpstr>
      <vt:lpstr>FRM4FLUO campaign</vt:lpstr>
      <vt:lpstr>Example FRM4FLUO results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Ulla</dc:creator>
  <cp:keywords/>
  <dc:description/>
  <cp:lastModifiedBy>Pieter De Vis</cp:lastModifiedBy>
  <cp:revision>9</cp:revision>
  <cp:lastPrinted>2008-08-26T16:26:23Z</cp:lastPrinted>
  <dcterms:created xsi:type="dcterms:W3CDTF">2026-02-06T10:02:23Z</dcterms:created>
  <dcterms:modified xsi:type="dcterms:W3CDTF">2026-03-03T10:22:28Z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2020-08-04T22:00:00Z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  <property fmtid="{D5CDD505-2E9C-101B-9397-08002B2CF9AE}" pid="42" name="MSIP_Label_9df4b5af-ab42-45d5-91e7-45583bed1b2a_Enabled">
    <vt:lpwstr>true</vt:lpwstr>
  </property>
  <property fmtid="{D5CDD505-2E9C-101B-9397-08002B2CF9AE}" pid="43" name="MSIP_Label_9df4b5af-ab42-45d5-91e7-45583bed1b2a_SetDate">
    <vt:lpwstr>2026-02-21T20:12:27Z</vt:lpwstr>
  </property>
  <property fmtid="{D5CDD505-2E9C-101B-9397-08002B2CF9AE}" pid="44" name="MSIP_Label_9df4b5af-ab42-45d5-91e7-45583bed1b2a_Method">
    <vt:lpwstr>Standard</vt:lpwstr>
  </property>
  <property fmtid="{D5CDD505-2E9C-101B-9397-08002B2CF9AE}" pid="45" name="MSIP_Label_9df4b5af-ab42-45d5-91e7-45583bed1b2a_Name">
    <vt:lpwstr>9df4b5af-ab42-45d5-91e7-45583bed1b2a</vt:lpwstr>
  </property>
  <property fmtid="{D5CDD505-2E9C-101B-9397-08002B2CF9AE}" pid="46" name="MSIP_Label_9df4b5af-ab42-45d5-91e7-45583bed1b2a_SiteId">
    <vt:lpwstr>601e5460-b1bf-49c0-bd2d-e76ffc186a8d</vt:lpwstr>
  </property>
  <property fmtid="{D5CDD505-2E9C-101B-9397-08002B2CF9AE}" pid="47" name="MSIP_Label_9df4b5af-ab42-45d5-91e7-45583bed1b2a_ActionId">
    <vt:lpwstr>efb2a031-7583-4f40-a475-d4d8fff7fa89</vt:lpwstr>
  </property>
  <property fmtid="{D5CDD505-2E9C-101B-9397-08002B2CF9AE}" pid="48" name="MSIP_Label_9df4b5af-ab42-45d5-91e7-45583bed1b2a_ContentBits">
    <vt:lpwstr>0</vt:lpwstr>
  </property>
  <property fmtid="{D5CDD505-2E9C-101B-9397-08002B2CF9AE}" pid="49" name="MSIP_Label_9df4b5af-ab42-45d5-91e7-45583bed1b2a_Tag">
    <vt:lpwstr>10, 3, 0, 1</vt:lpwstr>
  </property>
</Properties>
</file>