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898" r:id="rId3"/>
    <p:sldId id="297" r:id="rId4"/>
    <p:sldId id="900" r:id="rId5"/>
    <p:sldId id="902" r:id="rId6"/>
    <p:sldId id="296" r:id="rId7"/>
    <p:sldId id="903" r:id="rId8"/>
    <p:sldId id="906" r:id="rId9"/>
    <p:sldId id="911" r:id="rId10"/>
    <p:sldId id="910" r:id="rId11"/>
    <p:sldId id="912" r:id="rId12"/>
    <p:sldId id="909" r:id="rId13"/>
    <p:sldId id="913" r:id="rId14"/>
    <p:sldId id="916" r:id="rId15"/>
    <p:sldId id="896" r:id="rId16"/>
    <p:sldId id="895" r:id="rId17"/>
    <p:sldId id="259" r:id="rId18"/>
    <p:sldId id="907" r:id="rId19"/>
    <p:sldId id="876" r:id="rId20"/>
    <p:sldId id="877" r:id="rId21"/>
    <p:sldId id="878" r:id="rId22"/>
    <p:sldId id="879" r:id="rId23"/>
    <p:sldId id="917" r:id="rId24"/>
    <p:sldId id="904" r:id="rId25"/>
    <p:sldId id="914" r:id="rId2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1799" autoAdjust="0"/>
  </p:normalViewPr>
  <p:slideViewPr>
    <p:cSldViewPr>
      <p:cViewPr varScale="1">
        <p:scale>
          <a:sx n="90" d="100"/>
          <a:sy n="90" d="100"/>
        </p:scale>
        <p:origin x="17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287"/>
    </p:cViewPr>
  </p:sorterViewPr>
  <p:notesViewPr>
    <p:cSldViewPr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47D26-CDD2-4EED-A8FE-BB2CE2C2EF4A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17833-AACB-4F91-B362-194FF830210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00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17833-AACB-4F91-B362-194FF830210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097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ED90-7E2A-4F2B-8DAF-AB6BB5F9EA08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97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5BE6-49E2-4846-A008-AD6E28FFA2F8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327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F835D-D116-4FFE-AA6B-21985CF87601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719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/>
          <a:lstStyle/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4745"/>
            <a:ext cx="10972800" cy="5001420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US" altLang="ko-KR" dirty="0"/>
              <a:t>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45606-E6F0-409D-A686-42B7D5A4CD13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E6C87E-58AF-46F8-A96E-D7036721C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119628"/>
            <a:ext cx="4392488" cy="8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/>
          <a:lstStyle/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24745"/>
            <a:ext cx="5384800" cy="5001420"/>
          </a:xfrm>
        </p:spPr>
        <p:txBody>
          <a:bodyPr/>
          <a:lstStyle>
            <a:lvl1pPr latinLnBrk="0">
              <a:defRPr sz="2800"/>
            </a:lvl1pPr>
            <a:lvl2pPr latinLnBrk="0">
              <a:defRPr sz="2400"/>
            </a:lvl2pPr>
            <a:lvl3pPr latinLnBrk="0">
              <a:defRPr sz="2000"/>
            </a:lvl3pPr>
            <a:lvl4pPr latinLnBrk="0">
              <a:defRPr sz="1800"/>
            </a:lvl4pPr>
            <a:lvl5pPr latinLnBrk="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dirty="0"/>
              <a:t>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24745"/>
            <a:ext cx="5384800" cy="5001420"/>
          </a:xfrm>
        </p:spPr>
        <p:txBody>
          <a:bodyPr/>
          <a:lstStyle>
            <a:lvl1pPr latinLnBrk="0">
              <a:defRPr sz="2800"/>
            </a:lvl1pPr>
            <a:lvl2pPr latinLnBrk="0">
              <a:defRPr sz="2400"/>
            </a:lvl2pPr>
            <a:lvl3pPr latinLnBrk="0">
              <a:defRPr sz="2000"/>
            </a:lvl3pPr>
            <a:lvl4pPr latinLnBrk="0">
              <a:defRPr sz="1800"/>
            </a:lvl4pPr>
            <a:lvl5pPr latinLnBrk="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dirty="0"/>
              <a:t>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C7E9-94EE-4181-82AB-BF827A2F9705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7FA7A7-B949-4682-8DE1-D5B476498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119628"/>
            <a:ext cx="4392488" cy="8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1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AD8E-FFD8-4197-BC04-8573601F4961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C83BC-C800-49DC-8145-0612F8EF9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119628"/>
            <a:ext cx="4392488" cy="8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301A-BE89-42F5-9DC6-1FC7988C1229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16F2-B8CE-4855-96E1-133E89AE74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119628"/>
            <a:ext cx="4392488" cy="8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B4F-8B56-4775-9237-E1C5837A8AB6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19B82-94C1-47C0-8495-B3FDDDD9B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119628"/>
            <a:ext cx="4392488" cy="8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9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2DE8-3C79-4CA9-B7B0-C871D4868522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65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F2F69-A6CD-4A85-9A7B-C1B6F118D277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878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0D734-C7BD-4849-976D-78596DB519D9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720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1B64E-C1EC-4FC1-8B49-410848954AAC}" type="datetime1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51711-6C74-4662-AE56-53CFD61FB9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65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1886967"/>
            <a:ext cx="11953328" cy="1470025"/>
          </a:xfrm>
        </p:spPr>
        <p:txBody>
          <a:bodyPr>
            <a:noAutofit/>
          </a:bodyPr>
          <a:lstStyle/>
          <a:p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</a:rPr>
              <a:t>Integrating tower-based dual-geometry hyperspectral system and drone-based hyperspectral imaging system for calibration and validation of the FLEX mission across multiple ecosystems in South Korea</a:t>
            </a:r>
            <a:endParaRPr lang="ko-KR" alt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11424" y="3908648"/>
            <a:ext cx="10369152" cy="1752600"/>
          </a:xfrm>
        </p:spPr>
        <p:txBody>
          <a:bodyPr>
            <a:normAutofit/>
          </a:bodyPr>
          <a:lstStyle/>
          <a:p>
            <a:r>
              <a:rPr lang="en-US" altLang="ko-KR" sz="2400" b="1" dirty="0">
                <a:solidFill>
                  <a:schemeClr val="bg1">
                    <a:lumMod val="85000"/>
                  </a:schemeClr>
                </a:solidFill>
              </a:rPr>
              <a:t>Presenter:</a:t>
            </a:r>
            <a:r>
              <a:rPr lang="ko-KR" alt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2400" b="1" dirty="0">
                <a:solidFill>
                  <a:schemeClr val="bg1">
                    <a:lumMod val="85000"/>
                  </a:schemeClr>
                </a:solidFill>
              </a:rPr>
              <a:t>Youngryel Ryu</a:t>
            </a:r>
          </a:p>
          <a:p>
            <a:r>
              <a:rPr lang="en-US" altLang="ko-KR" sz="2400" dirty="0" err="1">
                <a:solidFill>
                  <a:schemeClr val="bg1">
                    <a:lumMod val="85000"/>
                  </a:schemeClr>
                </a:solidFill>
              </a:rPr>
              <a:t>Jeongho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</a:rPr>
              <a:t> Lee, </a:t>
            </a:r>
            <a:r>
              <a:rPr lang="en-US" altLang="ko-KR" sz="2400" dirty="0" err="1">
                <a:solidFill>
                  <a:schemeClr val="bg1">
                    <a:lumMod val="85000"/>
                  </a:schemeClr>
                </a:solidFill>
              </a:rPr>
              <a:t>Wonseok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</a:rPr>
              <a:t> Choi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5425360"/>
            <a:ext cx="5472608" cy="1604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DFEA09-AE02-4145-B118-F52CCD15DF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37" b="12523"/>
          <a:stretch/>
        </p:blipFill>
        <p:spPr>
          <a:xfrm>
            <a:off x="968" y="0"/>
            <a:ext cx="121910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E0AB-B5B4-4D2C-96CF-2E37927E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Looking deeper into BHR and HCRF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EC592D-994F-4ADF-92C8-1AB20414B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647" y="1125538"/>
            <a:ext cx="8172705" cy="50006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95D33-217B-43F8-8E45-1C68C053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00F01-8B20-4ABB-93E7-4FB217345C0D}"/>
              </a:ext>
            </a:extLst>
          </p:cNvPr>
          <p:cNvSpPr txBox="1"/>
          <p:nvPr/>
        </p:nvSpPr>
        <p:spPr>
          <a:xfrm>
            <a:off x="4871864" y="6356351"/>
            <a:ext cx="526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Lee et al (2026) Remote Sensing of Environment</a:t>
            </a:r>
          </a:p>
        </p:txBody>
      </p:sp>
      <p:pic>
        <p:nvPicPr>
          <p:cNvPr id="7" name="Picture 6" descr="Jeongho.jpg">
            <a:extLst>
              <a:ext uri="{FF2B5EF4-FFF2-40B4-BE49-F238E27FC236}">
                <a16:creationId xmlns:a16="http://schemas.microsoft.com/office/drawing/2014/main" id="{A21FFA53-6B9E-4C40-82E7-1581DCC9C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39" y="1"/>
            <a:ext cx="126876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9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0DD1-7788-4BE7-A37C-B336EFA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Spectral fingerprints across seasons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7E1FC-0E18-4729-B497-692D00B6D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790" y="1125538"/>
            <a:ext cx="9664419" cy="50006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A2951-92B1-4B2E-B9EC-840FA31C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925C4-DBE6-4DA1-A469-A602B2C437B3}"/>
              </a:ext>
            </a:extLst>
          </p:cNvPr>
          <p:cNvSpPr txBox="1"/>
          <p:nvPr/>
        </p:nvSpPr>
        <p:spPr>
          <a:xfrm>
            <a:off x="4871864" y="6356351"/>
            <a:ext cx="526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Lee et al (2026) Remote Sensing of Environment</a:t>
            </a:r>
          </a:p>
        </p:txBody>
      </p:sp>
      <p:pic>
        <p:nvPicPr>
          <p:cNvPr id="7" name="Picture 6" descr="Jeongho.jpg">
            <a:extLst>
              <a:ext uri="{FF2B5EF4-FFF2-40B4-BE49-F238E27FC236}">
                <a16:creationId xmlns:a16="http://schemas.microsoft.com/office/drawing/2014/main" id="{3776316B-E6EC-4454-8FEA-0253CF602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39" y="1"/>
            <a:ext cx="126876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85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9EFE6-A791-4E1E-9D18-D01EBF27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Expanding the </a:t>
            </a:r>
            <a:r>
              <a:rPr lang="en-US" dirty="0" err="1"/>
              <a:t>Rotaprism</a:t>
            </a:r>
            <a:r>
              <a:rPr lang="en-US" dirty="0"/>
              <a:t> system </a:t>
            </a:r>
            <a:br>
              <a:rPr lang="en-US" dirty="0"/>
            </a:br>
            <a:r>
              <a:rPr lang="en-US" dirty="0"/>
              <a:t>across ecosystems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1C950-CD1A-489E-B425-8FBB3549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FACA7C33-D0B7-4A70-91C9-652BEDCDA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91" y="1374428"/>
            <a:ext cx="12001418" cy="4502844"/>
          </a:xfrm>
          <a:prstGeom prst="rect">
            <a:avLst/>
          </a:prstGeom>
        </p:spPr>
      </p:pic>
      <p:pic>
        <p:nvPicPr>
          <p:cNvPr id="7" name="Picture 7" descr="Jeongho.jpg">
            <a:extLst>
              <a:ext uri="{FF2B5EF4-FFF2-40B4-BE49-F238E27FC236}">
                <a16:creationId xmlns:a16="http://schemas.microsoft.com/office/drawing/2014/main" id="{D6EB7322-0825-4829-A4D7-BDE56914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39" y="1"/>
            <a:ext cx="126876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6D4C12-DDF9-4BBF-864E-AE135964409E}"/>
              </a:ext>
            </a:extLst>
          </p:cNvPr>
          <p:cNvSpPr txBox="1"/>
          <p:nvPr/>
        </p:nvSpPr>
        <p:spPr>
          <a:xfrm>
            <a:off x="5231904" y="6021288"/>
            <a:ext cx="2903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DBF, ENF, CRO, WET, MF</a:t>
            </a:r>
          </a:p>
          <a:p>
            <a:pPr algn="ctr"/>
            <a:r>
              <a:rPr lang="en-US" altLang="ko-K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 will be added</a:t>
            </a:r>
            <a:endParaRPr lang="ko-KR" alt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42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148A4-3A86-4B81-8829-097D2D9A428C}"/>
              </a:ext>
            </a:extLst>
          </p:cNvPr>
          <p:cNvSpPr/>
          <p:nvPr/>
        </p:nvSpPr>
        <p:spPr>
          <a:xfrm>
            <a:off x="2999656" y="1052736"/>
            <a:ext cx="6192688" cy="51698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47A13-B28F-4DDB-8767-7E1AB42C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missing</a:t>
            </a:r>
            <a:r>
              <a:rPr lang="ko-KR" altLang="en-US" dirty="0"/>
              <a:t>？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C27FA-6E7E-4381-AABA-7BB2710F2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823" y="2092405"/>
            <a:ext cx="3168354" cy="30668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86C91-17B5-4CD8-91BB-D64E4FCC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F6BACC-E102-4C6A-BF6E-C5C7B0BE19E4}"/>
              </a:ext>
            </a:extLst>
          </p:cNvPr>
          <p:cNvSpPr txBox="1"/>
          <p:nvPr/>
        </p:nvSpPr>
        <p:spPr>
          <a:xfrm>
            <a:off x="9120336" y="908720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 pixel is 300 m!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D60C98-C95E-4A8A-97CF-2DD08E697CBE}"/>
              </a:ext>
            </a:extLst>
          </p:cNvPr>
          <p:cNvSpPr txBox="1"/>
          <p:nvPr/>
        </p:nvSpPr>
        <p:spPr>
          <a:xfrm>
            <a:off x="3287688" y="98072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F90880-8A78-4847-A01A-0B4FDA4D3311}"/>
              </a:ext>
            </a:extLst>
          </p:cNvPr>
          <p:cNvSpPr txBox="1"/>
          <p:nvPr/>
        </p:nvSpPr>
        <p:spPr>
          <a:xfrm>
            <a:off x="4287923" y="98072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387343-762F-4D1F-90CB-0EFD1384A20C}"/>
              </a:ext>
            </a:extLst>
          </p:cNvPr>
          <p:cNvSpPr txBox="1"/>
          <p:nvPr/>
        </p:nvSpPr>
        <p:spPr>
          <a:xfrm>
            <a:off x="5303912" y="98072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2843D-2FFC-428F-945F-118CDCFCDFC4}"/>
              </a:ext>
            </a:extLst>
          </p:cNvPr>
          <p:cNvSpPr txBox="1"/>
          <p:nvPr/>
        </p:nvSpPr>
        <p:spPr>
          <a:xfrm>
            <a:off x="6304147" y="98072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F64564-42FA-4872-9001-1B5D7015814F}"/>
              </a:ext>
            </a:extLst>
          </p:cNvPr>
          <p:cNvSpPr txBox="1"/>
          <p:nvPr/>
        </p:nvSpPr>
        <p:spPr>
          <a:xfrm>
            <a:off x="7320136" y="98072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5B4C35-A928-402F-90CF-7B64DC4FFF53}"/>
              </a:ext>
            </a:extLst>
          </p:cNvPr>
          <p:cNvSpPr txBox="1"/>
          <p:nvPr/>
        </p:nvSpPr>
        <p:spPr>
          <a:xfrm>
            <a:off x="8320371" y="98072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3177B-F519-4C59-8D40-64C20802499B}"/>
              </a:ext>
            </a:extLst>
          </p:cNvPr>
          <p:cNvSpPr txBox="1"/>
          <p:nvPr/>
        </p:nvSpPr>
        <p:spPr>
          <a:xfrm>
            <a:off x="3287688" y="512116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91D490-F664-4759-B439-67D858031DA6}"/>
              </a:ext>
            </a:extLst>
          </p:cNvPr>
          <p:cNvSpPr txBox="1"/>
          <p:nvPr/>
        </p:nvSpPr>
        <p:spPr>
          <a:xfrm>
            <a:off x="4287923" y="512116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A50567-8D8D-4FB7-A3A2-75076C2D0D3C}"/>
              </a:ext>
            </a:extLst>
          </p:cNvPr>
          <p:cNvSpPr txBox="1"/>
          <p:nvPr/>
        </p:nvSpPr>
        <p:spPr>
          <a:xfrm>
            <a:off x="5303912" y="512116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CADAD0-159D-46FC-B738-ACFDF795E63C}"/>
              </a:ext>
            </a:extLst>
          </p:cNvPr>
          <p:cNvSpPr txBox="1"/>
          <p:nvPr/>
        </p:nvSpPr>
        <p:spPr>
          <a:xfrm>
            <a:off x="6304147" y="512116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2B2FC1-0673-4D11-B03F-DDF8C34FB99D}"/>
              </a:ext>
            </a:extLst>
          </p:cNvPr>
          <p:cNvSpPr txBox="1"/>
          <p:nvPr/>
        </p:nvSpPr>
        <p:spPr>
          <a:xfrm>
            <a:off x="7320136" y="512116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4B67A4-7A47-48F7-BA81-2D165115EC52}"/>
              </a:ext>
            </a:extLst>
          </p:cNvPr>
          <p:cNvSpPr txBox="1"/>
          <p:nvPr/>
        </p:nvSpPr>
        <p:spPr>
          <a:xfrm>
            <a:off x="8320371" y="512116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23FDB6-453B-4F85-92E3-1D03046D3C87}"/>
              </a:ext>
            </a:extLst>
          </p:cNvPr>
          <p:cNvSpPr txBox="1"/>
          <p:nvPr/>
        </p:nvSpPr>
        <p:spPr>
          <a:xfrm>
            <a:off x="3287688" y="2321004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C95E5F-37E1-4013-BFDC-FCDAE2B1CFCB}"/>
              </a:ext>
            </a:extLst>
          </p:cNvPr>
          <p:cNvSpPr txBox="1"/>
          <p:nvPr/>
        </p:nvSpPr>
        <p:spPr>
          <a:xfrm>
            <a:off x="8320371" y="2321004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36DBB9-FE06-446F-94BE-15EB15506357}"/>
              </a:ext>
            </a:extLst>
          </p:cNvPr>
          <p:cNvSpPr txBox="1"/>
          <p:nvPr/>
        </p:nvSpPr>
        <p:spPr>
          <a:xfrm>
            <a:off x="3287688" y="371703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EFFB0D-9623-4189-AC16-FD50A02AD625}"/>
              </a:ext>
            </a:extLst>
          </p:cNvPr>
          <p:cNvSpPr txBox="1"/>
          <p:nvPr/>
        </p:nvSpPr>
        <p:spPr>
          <a:xfrm>
            <a:off x="8320371" y="371703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42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F7FE8D-3EDB-444C-9075-C5294636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Hyperspectral drone imaging system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40A1E9-40B5-47A4-BFCA-7B41099D1C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25538"/>
            <a:ext cx="3750468" cy="50006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C88795-8DB6-4A4E-8488-8DC4EC3BA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372499" y="1125538"/>
            <a:ext cx="2819501" cy="50006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326C1-E35D-4E2A-9A31-CC71D95A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A81092-12FD-4227-B427-75D644A8A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1125537"/>
            <a:ext cx="2815352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9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9915-EFE5-4474-AEB3-691DD14A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06090"/>
          </a:xfrm>
        </p:spPr>
        <p:txBody>
          <a:bodyPr>
            <a:noAutofit/>
          </a:bodyPr>
          <a:lstStyle/>
          <a:p>
            <a:r>
              <a:rPr lang="en-US" altLang="ko-KR" sz="3600" dirty="0"/>
              <a:t>Getting the right hyperspectral image from </a:t>
            </a:r>
            <a:br>
              <a:rPr lang="en-US" altLang="ko-KR" sz="3600" dirty="0"/>
            </a:br>
            <a:r>
              <a:rPr lang="en-US" altLang="ko-KR" sz="3600" dirty="0"/>
              <a:t>drone requires a LOT of cross</a:t>
            </a:r>
            <a:r>
              <a:rPr lang="en-US" altLang="ko-KR" sz="3600" baseline="30000" dirty="0"/>
              <a:t>100</a:t>
            </a:r>
            <a:r>
              <a:rPr lang="en-US" altLang="ko-KR" sz="3600" dirty="0"/>
              <a:t> calibrations</a:t>
            </a:r>
            <a:endParaRPr lang="ko-KR" alt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145D76-24F1-4246-9888-007E949E62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1772815"/>
            <a:ext cx="4622170" cy="43533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D0FA-2673-443F-AAF1-7834FDD9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D0709C0-01AD-42D6-908F-8B0198DC84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7" y="2557077"/>
            <a:ext cx="7464151" cy="29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8FB8E-C6FC-4187-AFB6-7470C2FCE154}"/>
              </a:ext>
            </a:extLst>
          </p:cNvPr>
          <p:cNvSpPr txBox="1"/>
          <p:nvPr/>
        </p:nvSpPr>
        <p:spPr>
          <a:xfrm>
            <a:off x="4367808" y="6372036"/>
            <a:ext cx="559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Choi et al (2025) Agricultural and Forest Meteorology</a:t>
            </a:r>
          </a:p>
        </p:txBody>
      </p:sp>
      <p:pic>
        <p:nvPicPr>
          <p:cNvPr id="10" name="Picture 2" descr="iOS 이미지.jpg">
            <a:extLst>
              <a:ext uri="{FF2B5EF4-FFF2-40B4-BE49-F238E27FC236}">
                <a16:creationId xmlns:a16="http://schemas.microsoft.com/office/drawing/2014/main" id="{31BE5CB7-849E-43F5-BCB0-51935617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41" y="0"/>
            <a:ext cx="1268759" cy="12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BA87A8-91FB-434B-8849-8F9614F25A22}"/>
              </a:ext>
            </a:extLst>
          </p:cNvPr>
          <p:cNvSpPr/>
          <p:nvPr/>
        </p:nvSpPr>
        <p:spPr>
          <a:xfrm>
            <a:off x="9385672" y="3561198"/>
            <a:ext cx="1296144" cy="5760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75D011-4614-4285-913D-1EE6CA4217E2}"/>
              </a:ext>
            </a:extLst>
          </p:cNvPr>
          <p:cNvSpPr/>
          <p:nvPr/>
        </p:nvSpPr>
        <p:spPr>
          <a:xfrm>
            <a:off x="4943872" y="4165466"/>
            <a:ext cx="1296144" cy="5760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5A09CD-262C-472A-BE33-8B0D82215F5C}"/>
              </a:ext>
            </a:extLst>
          </p:cNvPr>
          <p:cNvSpPr/>
          <p:nvPr/>
        </p:nvSpPr>
        <p:spPr>
          <a:xfrm>
            <a:off x="8089528" y="4637404"/>
            <a:ext cx="1296144" cy="5760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CAAF70-946D-42D7-8684-2F98A09C8F52}"/>
              </a:ext>
            </a:extLst>
          </p:cNvPr>
          <p:cNvSpPr/>
          <p:nvPr/>
        </p:nvSpPr>
        <p:spPr>
          <a:xfrm>
            <a:off x="6456041" y="4629020"/>
            <a:ext cx="1296144" cy="5760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44D5E8-4ED3-48C5-A841-A9BB21A4790B}"/>
              </a:ext>
            </a:extLst>
          </p:cNvPr>
          <p:cNvSpPr/>
          <p:nvPr/>
        </p:nvSpPr>
        <p:spPr>
          <a:xfrm>
            <a:off x="4943872" y="3149352"/>
            <a:ext cx="1296144" cy="5760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8D5C9B-4C23-476F-AB27-1234FA4DB87C}"/>
              </a:ext>
            </a:extLst>
          </p:cNvPr>
          <p:cNvSpPr/>
          <p:nvPr/>
        </p:nvSpPr>
        <p:spPr>
          <a:xfrm>
            <a:off x="11496600" y="4725144"/>
            <a:ext cx="695400" cy="5760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951C0D-7D1F-45C0-9DF6-32A70E37225B}"/>
              </a:ext>
            </a:extLst>
          </p:cNvPr>
          <p:cNvSpPr/>
          <p:nvPr/>
        </p:nvSpPr>
        <p:spPr>
          <a:xfrm>
            <a:off x="10704512" y="4725144"/>
            <a:ext cx="762738" cy="5760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ECA4B-1935-4C69-8634-AC598E3D5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Reflectance is complex…</a:t>
            </a:r>
            <a:endParaRPr lang="ko-KR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00C7B0-9115-4FE1-9F87-AD843DAEFF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790552"/>
            <a:ext cx="5384800" cy="26546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F64EE-4E60-4D9F-8A42-294682A67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8648" y="1400607"/>
            <a:ext cx="4640040" cy="4764697"/>
          </a:xfrm>
        </p:spPr>
        <p:txBody>
          <a:bodyPr/>
          <a:lstStyle/>
          <a:p>
            <a:r>
              <a:rPr lang="en-US" altLang="ko-KR" dirty="0"/>
              <a:t>S2 “effective” spatial resolution is not 10 m, not fixed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Point spread functions</a:t>
            </a:r>
          </a:p>
          <a:p>
            <a:pPr lvl="1"/>
            <a:r>
              <a:rPr lang="en-US" altLang="ko-KR" dirty="0"/>
              <a:t>Adjacent effects</a:t>
            </a:r>
          </a:p>
          <a:p>
            <a:pPr lvl="1"/>
            <a:r>
              <a:rPr lang="en-US" altLang="ko-KR" dirty="0"/>
              <a:t>…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03F02-A35D-428C-ADDF-92AA6D2C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3D512-8AEF-4911-92E1-2C9E71E51725}"/>
              </a:ext>
            </a:extLst>
          </p:cNvPr>
          <p:cNvSpPr txBox="1"/>
          <p:nvPr/>
        </p:nvSpPr>
        <p:spPr>
          <a:xfrm>
            <a:off x="4367808" y="6372036"/>
            <a:ext cx="559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Choi et al (2025) Agricultural and Forest Meteorology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11F54-DA84-4A7D-9D98-0CB02910A75A}"/>
              </a:ext>
            </a:extLst>
          </p:cNvPr>
          <p:cNvSpPr txBox="1"/>
          <p:nvPr/>
        </p:nvSpPr>
        <p:spPr>
          <a:xfrm>
            <a:off x="2207568" y="248360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10 m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21D0B-124E-4684-B86C-11B595F6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2799094"/>
            <a:ext cx="2826790" cy="2646130"/>
          </a:xfrm>
          <a:prstGeom prst="rect">
            <a:avLst/>
          </a:prstGeom>
        </p:spPr>
      </p:pic>
      <p:pic>
        <p:nvPicPr>
          <p:cNvPr id="10" name="Picture 2" descr="iOS 이미지.jpg">
            <a:extLst>
              <a:ext uri="{FF2B5EF4-FFF2-40B4-BE49-F238E27FC236}">
                <a16:creationId xmlns:a16="http://schemas.microsoft.com/office/drawing/2014/main" id="{8161489D-FAE2-49B4-915A-53F596C5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41" y="0"/>
            <a:ext cx="1268759" cy="12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5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8FEEA4-C20E-4F87-9E9C-72B3F0F0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Forest is even more complex</a:t>
            </a:r>
            <a:endParaRPr lang="ko-KR" altLang="en-US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996DC29E-DEB0-4A3A-BC18-C248B3E58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374" y="1838817"/>
            <a:ext cx="7868748" cy="4324954"/>
          </a:xfrm>
          <a:prstGeom prst="rect">
            <a:avLst/>
          </a:prstGeom>
        </p:spPr>
      </p:pic>
      <p:pic>
        <p:nvPicPr>
          <p:cNvPr id="4" name="내용 개체 틀 6">
            <a:extLst>
              <a:ext uri="{FF2B5EF4-FFF2-40B4-BE49-F238E27FC236}">
                <a16:creationId xmlns:a16="http://schemas.microsoft.com/office/drawing/2014/main" id="{EFA17F86-74CF-4AF2-A658-E41837700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817"/>
            <a:ext cx="7868748" cy="432495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1849B54-2085-46D2-AB46-5AD17BD1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491316" y="2128157"/>
            <a:ext cx="3317052" cy="357051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F1BB42-1A63-4FBD-830F-B9CF0BBF9E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647"/>
          <a:stretch/>
        </p:blipFill>
        <p:spPr>
          <a:xfrm>
            <a:off x="4219579" y="1843595"/>
            <a:ext cx="3744237" cy="3612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55DE97-0590-45D5-BC35-23052B0EB782}"/>
              </a:ext>
            </a:extLst>
          </p:cNvPr>
          <p:cNvSpPr/>
          <p:nvPr/>
        </p:nvSpPr>
        <p:spPr>
          <a:xfrm rot="1992261">
            <a:off x="4994920" y="2298533"/>
            <a:ext cx="2273809" cy="3326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00A52-7E39-4870-97E9-A7E5E604ED10}"/>
              </a:ext>
            </a:extLst>
          </p:cNvPr>
          <p:cNvSpPr/>
          <p:nvPr/>
        </p:nvSpPr>
        <p:spPr>
          <a:xfrm rot="1992261">
            <a:off x="8974289" y="2298533"/>
            <a:ext cx="2273809" cy="3326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0DEE0-766E-4DAE-9873-A879496EEFD8}"/>
              </a:ext>
            </a:extLst>
          </p:cNvPr>
          <p:cNvSpPr txBox="1"/>
          <p:nvPr/>
        </p:nvSpPr>
        <p:spPr>
          <a:xfrm>
            <a:off x="4367808" y="6372036"/>
            <a:ext cx="559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Choi et al (2025) Agricultural and Forest Meteorology</a:t>
            </a:r>
          </a:p>
        </p:txBody>
      </p:sp>
      <p:pic>
        <p:nvPicPr>
          <p:cNvPr id="11" name="Picture 2" descr="iOS 이미지.jpg">
            <a:extLst>
              <a:ext uri="{FF2B5EF4-FFF2-40B4-BE49-F238E27FC236}">
                <a16:creationId xmlns:a16="http://schemas.microsoft.com/office/drawing/2014/main" id="{92FDD2C4-B491-455C-A77F-176341DA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41" y="0"/>
            <a:ext cx="1268759" cy="12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2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8FEEA4-C20E-4F87-9E9C-72B3F0F0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Forest is even more complex</a:t>
            </a:r>
            <a:endParaRPr lang="ko-KR" altLang="en-US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996DC29E-DEB0-4A3A-BC18-C248B3E58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374" y="1838817"/>
            <a:ext cx="7868748" cy="4324954"/>
          </a:xfrm>
          <a:prstGeom prst="rect">
            <a:avLst/>
          </a:prstGeom>
        </p:spPr>
      </p:pic>
      <p:pic>
        <p:nvPicPr>
          <p:cNvPr id="4" name="내용 개체 틀 6">
            <a:extLst>
              <a:ext uri="{FF2B5EF4-FFF2-40B4-BE49-F238E27FC236}">
                <a16:creationId xmlns:a16="http://schemas.microsoft.com/office/drawing/2014/main" id="{EFA17F86-74CF-4AF2-A658-E41837700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817"/>
            <a:ext cx="7868748" cy="432495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1849B54-2085-46D2-AB46-5AD17BD1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491316" y="2128157"/>
            <a:ext cx="3317052" cy="357051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F1BB42-1A63-4FBD-830F-B9CF0BBF9E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647"/>
          <a:stretch/>
        </p:blipFill>
        <p:spPr>
          <a:xfrm>
            <a:off x="4219579" y="1843595"/>
            <a:ext cx="3744237" cy="3612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55DE97-0590-45D5-BC35-23052B0EB782}"/>
              </a:ext>
            </a:extLst>
          </p:cNvPr>
          <p:cNvSpPr/>
          <p:nvPr/>
        </p:nvSpPr>
        <p:spPr>
          <a:xfrm rot="1992261">
            <a:off x="4994920" y="2298533"/>
            <a:ext cx="2273809" cy="3326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00A52-7E39-4870-97E9-A7E5E604ED10}"/>
              </a:ext>
            </a:extLst>
          </p:cNvPr>
          <p:cNvSpPr/>
          <p:nvPr/>
        </p:nvSpPr>
        <p:spPr>
          <a:xfrm rot="1992261">
            <a:off x="8974289" y="2298533"/>
            <a:ext cx="2273809" cy="3326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86669A-94C7-47E7-962C-FCB30C932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2" y="1835778"/>
            <a:ext cx="4708276" cy="43279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704A5D-C196-4CE4-9F0E-67CE8EC47579}"/>
              </a:ext>
            </a:extLst>
          </p:cNvPr>
          <p:cNvSpPr txBox="1"/>
          <p:nvPr/>
        </p:nvSpPr>
        <p:spPr>
          <a:xfrm>
            <a:off x="4367808" y="6372036"/>
            <a:ext cx="559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Choi et al (2025) Agricultural and Forest Meteorology</a:t>
            </a:r>
          </a:p>
        </p:txBody>
      </p:sp>
      <p:pic>
        <p:nvPicPr>
          <p:cNvPr id="11" name="Picture 2" descr="iOS 이미지.jpg">
            <a:extLst>
              <a:ext uri="{FF2B5EF4-FFF2-40B4-BE49-F238E27FC236}">
                <a16:creationId xmlns:a16="http://schemas.microsoft.com/office/drawing/2014/main" id="{4E930CEE-7C54-4C77-987E-9B0071D27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41" y="0"/>
            <a:ext cx="1268759" cy="12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74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08911-3C55-4E6F-B7A0-E73ED448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SIF at 3-7 nm resolution</a:t>
            </a:r>
            <a:br>
              <a:rPr lang="en-US" dirty="0"/>
            </a:br>
            <a:r>
              <a:rPr lang="en-US" sz="3600" dirty="0"/>
              <a:t>-Tested across scales and platforms-</a:t>
            </a:r>
            <a:endParaRPr lang="en-US" dirty="0"/>
          </a:p>
        </p:txBody>
      </p:sp>
      <p:pic>
        <p:nvPicPr>
          <p:cNvPr id="5" name="그림 2">
            <a:extLst>
              <a:ext uri="{FF2B5EF4-FFF2-40B4-BE49-F238E27FC236}">
                <a16:creationId xmlns:a16="http://schemas.microsoft.com/office/drawing/2014/main" id="{96F71F38-C0FE-4D22-84F4-D4BA46EB342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646337"/>
            <a:ext cx="5994400" cy="38082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A3E37-B72C-449F-BC15-4A609C9E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19</a:t>
            </a:fld>
            <a:endParaRPr lang="ko-KR" altLang="en-US"/>
          </a:p>
        </p:txBody>
      </p:sp>
      <p:pic>
        <p:nvPicPr>
          <p:cNvPr id="3074" name="Picture 2" descr="iOS 이미지.jpg">
            <a:extLst>
              <a:ext uri="{FF2B5EF4-FFF2-40B4-BE49-F238E27FC236}">
                <a16:creationId xmlns:a16="http://schemas.microsoft.com/office/drawing/2014/main" id="{FE9B1107-E176-46C8-B947-830EF4B13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216" y="1"/>
            <a:ext cx="148478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65DABD-8174-43FF-AB6C-1AB9315FDB4C}"/>
              </a:ext>
            </a:extLst>
          </p:cNvPr>
          <p:cNvSpPr txBox="1"/>
          <p:nvPr/>
        </p:nvSpPr>
        <p:spPr>
          <a:xfrm>
            <a:off x="5305405" y="6356351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ko-KR" dirty="0">
                <a:latin typeface="Arial" panose="020B0604020202020204" pitchFamily="34" charset="0"/>
                <a:cs typeface="Arial" panose="020B0604020202020204" pitchFamily="34" charset="0"/>
              </a:rPr>
              <a:t>Choi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et al., (2026) Remote Sensing of Environment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C61B4-978F-4845-9598-9DAD5FC914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B16D03E-F2C6-4B32-A94B-142B362F9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1425856"/>
            <a:ext cx="6168008" cy="43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I Introduction - Korea Environmental Industry &amp; Technology Institute">
            <a:extLst>
              <a:ext uri="{FF2B5EF4-FFF2-40B4-BE49-F238E27FC236}">
                <a16:creationId xmlns:a16="http://schemas.microsoft.com/office/drawing/2014/main" id="{B200483B-F6E1-4EF4-8F64-EC203994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8" y="2675114"/>
            <a:ext cx="1925674" cy="8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0FFFB4BA-CD19-4AA6-9FF7-7F9588BF2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483612"/>
            <a:ext cx="7776864" cy="5257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37BF93-5A84-4D5A-8764-7E00AD26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Acknowledgements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81DB0-1089-48FA-9310-FCD004EA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2</a:t>
            </a:fld>
            <a:endParaRPr lang="ko-KR" altLang="en-US"/>
          </a:p>
        </p:txBody>
      </p:sp>
      <p:pic>
        <p:nvPicPr>
          <p:cNvPr id="11" name="Picture 2" descr="대한민국 산림청 - 위키백과, 우리 모두의 백과사전">
            <a:extLst>
              <a:ext uri="{FF2B5EF4-FFF2-40B4-BE49-F238E27FC236}">
                <a16:creationId xmlns:a16="http://schemas.microsoft.com/office/drawing/2014/main" id="{5322F5B4-A764-4FD4-A500-FDE06C43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" y="3515528"/>
            <a:ext cx="1823167" cy="18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대한민국 농촌진흥청 - 위키백과, 우리 모두의 백과사전">
            <a:extLst>
              <a:ext uri="{FF2B5EF4-FFF2-40B4-BE49-F238E27FC236}">
                <a16:creationId xmlns:a16="http://schemas.microsoft.com/office/drawing/2014/main" id="{E4C1C7FC-0D6E-4D15-B301-2AA9A00E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54" y="2673032"/>
            <a:ext cx="1761953" cy="17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한국연구재단 ::">
            <a:extLst>
              <a:ext uri="{FF2B5EF4-FFF2-40B4-BE49-F238E27FC236}">
                <a16:creationId xmlns:a16="http://schemas.microsoft.com/office/drawing/2014/main" id="{21B36F2D-61F2-4CF2-A697-FD6A1D0C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273" y="2673032"/>
            <a:ext cx="2002220" cy="17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한국항공우주연구원">
            <a:extLst>
              <a:ext uri="{FF2B5EF4-FFF2-40B4-BE49-F238E27FC236}">
                <a16:creationId xmlns:a16="http://schemas.microsoft.com/office/drawing/2014/main" id="{7514998C-9EF9-4C87-B46B-9DA98608D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341" y="2673029"/>
            <a:ext cx="1764083" cy="176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대한민국 과학기술정보통신부 - 위키백과, 우리 모두의 백과사전">
            <a:extLst>
              <a:ext uri="{FF2B5EF4-FFF2-40B4-BE49-F238E27FC236}">
                <a16:creationId xmlns:a16="http://schemas.microsoft.com/office/drawing/2014/main" id="{30572A42-9AB3-48B0-94A2-F53C9690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07" y="2676282"/>
            <a:ext cx="2638159" cy="17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ile:NASA logo.svg - Wikipedia">
            <a:extLst>
              <a:ext uri="{FF2B5EF4-FFF2-40B4-BE49-F238E27FC236}">
                <a16:creationId xmlns:a16="http://schemas.microsoft.com/office/drawing/2014/main" id="{3C288B67-D527-430A-9DA3-361A7264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8695"/>
            <a:ext cx="1823166" cy="151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midt AI in Science Postdocs Program">
            <a:extLst>
              <a:ext uri="{FF2B5EF4-FFF2-40B4-BE49-F238E27FC236}">
                <a16:creationId xmlns:a16="http://schemas.microsoft.com/office/drawing/2014/main" id="{C2C94165-D784-443E-BEA7-1F5DA93B3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791" y="2888354"/>
            <a:ext cx="291153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ogo – ESA Brand Centre">
            <a:extLst>
              <a:ext uri="{FF2B5EF4-FFF2-40B4-BE49-F238E27FC236}">
                <a16:creationId xmlns:a16="http://schemas.microsoft.com/office/drawing/2014/main" id="{78F91F8B-63BA-470C-AAB0-0A712F9B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019" y="4434985"/>
            <a:ext cx="2278981" cy="14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eongho.jpg">
            <a:extLst>
              <a:ext uri="{FF2B5EF4-FFF2-40B4-BE49-F238E27FC236}">
                <a16:creationId xmlns:a16="http://schemas.microsoft.com/office/drawing/2014/main" id="{4A79D84F-B004-4C70-B06F-B259722A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285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OS 이미지.jpg">
            <a:extLst>
              <a:ext uri="{FF2B5EF4-FFF2-40B4-BE49-F238E27FC236}">
                <a16:creationId xmlns:a16="http://schemas.microsoft.com/office/drawing/2014/main" id="{1A8BF44A-B483-4DF9-9597-FB7295E62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5" y="0"/>
            <a:ext cx="2279576" cy="22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A5CF3-4102-47B3-AF4F-04AF93879777}"/>
              </a:ext>
            </a:extLst>
          </p:cNvPr>
          <p:cNvSpPr txBox="1"/>
          <p:nvPr/>
        </p:nvSpPr>
        <p:spPr>
          <a:xfrm>
            <a:off x="263352" y="2267580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Jeongho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B40C9-7E3B-4BC1-92E4-AE7A0AB0C457}"/>
              </a:ext>
            </a:extLst>
          </p:cNvPr>
          <p:cNvSpPr txBox="1"/>
          <p:nvPr/>
        </p:nvSpPr>
        <p:spPr>
          <a:xfrm>
            <a:off x="10291160" y="2267580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Wonseok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</p:spTree>
    <p:extLst>
      <p:ext uri="{BB962C8B-B14F-4D97-AF65-F5344CB8AC3E}">
        <p14:creationId xmlns:p14="http://schemas.microsoft.com/office/powerpoint/2010/main" val="2809564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FDBA3-5BFE-45AD-9B6D-C5C6D44B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SFM worked best</a:t>
            </a:r>
            <a:br>
              <a:rPr lang="en-US" dirty="0"/>
            </a:br>
            <a:r>
              <a:rPr lang="en-US" sz="3600" dirty="0"/>
              <a:t>-SCOPE and DCMU-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A3C1A-C32A-45AB-B832-34964F72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20</a:t>
            </a:fld>
            <a:endParaRPr lang="ko-KR" altLang="en-US"/>
          </a:p>
        </p:txBody>
      </p:sp>
      <p:pic>
        <p:nvPicPr>
          <p:cNvPr id="8" name="Picture 2" descr="iOS 이미지.jpg">
            <a:extLst>
              <a:ext uri="{FF2B5EF4-FFF2-40B4-BE49-F238E27FC236}">
                <a16:creationId xmlns:a16="http://schemas.microsoft.com/office/drawing/2014/main" id="{A3D95CBA-3954-4643-9DBB-D5CBCF4A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216" y="1"/>
            <a:ext cx="148478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7259EF-6244-45D0-A64F-60235070B8EE}"/>
              </a:ext>
            </a:extLst>
          </p:cNvPr>
          <p:cNvSpPr txBox="1"/>
          <p:nvPr/>
        </p:nvSpPr>
        <p:spPr>
          <a:xfrm>
            <a:off x="5305405" y="6356351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ko-KR" dirty="0">
                <a:latin typeface="Arial" panose="020B0604020202020204" pitchFamily="34" charset="0"/>
                <a:cs typeface="Arial" panose="020B0604020202020204" pitchFamily="34" charset="0"/>
              </a:rPr>
              <a:t>Choi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et al., (2026) Remote Sensing of Environment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7">
            <a:extLst>
              <a:ext uri="{FF2B5EF4-FFF2-40B4-BE49-F238E27FC236}">
                <a16:creationId xmlns:a16="http://schemas.microsoft.com/office/drawing/2014/main" id="{C07B79BC-B834-4654-ACB0-F3F3D057FC1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237808"/>
            <a:ext cx="5994400" cy="2734534"/>
          </a:xfrm>
          <a:prstGeom prst="rect">
            <a:avLst/>
          </a:prstGeom>
        </p:spPr>
      </p:pic>
      <p:pic>
        <p:nvPicPr>
          <p:cNvPr id="14" name="그림 14">
            <a:extLst>
              <a:ext uri="{FF2B5EF4-FFF2-40B4-BE49-F238E27FC236}">
                <a16:creationId xmlns:a16="http://schemas.microsoft.com/office/drawing/2014/main" id="{C325C2F7-864C-4DF0-A694-7B1CB379369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97600" y="2175296"/>
            <a:ext cx="5994400" cy="28480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D29D4-4CD4-45E7-8585-E95BA2DC0C20}"/>
              </a:ext>
            </a:extLst>
          </p:cNvPr>
          <p:cNvSpPr txBox="1"/>
          <p:nvPr/>
        </p:nvSpPr>
        <p:spPr>
          <a:xfrm>
            <a:off x="1898086" y="5661248"/>
            <a:ext cx="2095445" cy="369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SCOPE simulation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B70A4-1AA9-4D32-851E-FC97783BEE9A}"/>
              </a:ext>
            </a:extLst>
          </p:cNvPr>
          <p:cNvSpPr txBox="1"/>
          <p:nvPr/>
        </p:nvSpPr>
        <p:spPr>
          <a:xfrm>
            <a:off x="8147077" y="5661248"/>
            <a:ext cx="2082621" cy="369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DCMU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7F821-B61D-40F1-B216-CCBED6AF85A3}"/>
              </a:ext>
            </a:extLst>
          </p:cNvPr>
          <p:cNvSpPr txBox="1"/>
          <p:nvPr/>
        </p:nvSpPr>
        <p:spPr>
          <a:xfrm>
            <a:off x="2567608" y="184482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0.06 nm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23AC97-F256-4670-BD7E-6DB56AABE9F3}"/>
              </a:ext>
            </a:extLst>
          </p:cNvPr>
          <p:cNvSpPr txBox="1"/>
          <p:nvPr/>
        </p:nvSpPr>
        <p:spPr>
          <a:xfrm>
            <a:off x="2711624" y="50038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4 nm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76D92A-20D6-48A9-AE39-858C5D390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8320" y="5239072"/>
            <a:ext cx="782216" cy="78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3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6206-F10E-4940-B90C-C82F781B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SFM worked best</a:t>
            </a:r>
            <a:br>
              <a:rPr lang="en-US" dirty="0"/>
            </a:br>
            <a:r>
              <a:rPr lang="en-US" sz="3600" dirty="0"/>
              <a:t>-Hyperspectral drone-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23A13-A339-449C-B0E9-66324BA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21</a:t>
            </a:fld>
            <a:endParaRPr lang="ko-KR" altLang="en-US"/>
          </a:p>
        </p:txBody>
      </p:sp>
      <p:pic>
        <p:nvPicPr>
          <p:cNvPr id="10" name="Picture 2" descr="iOS 이미지.jpg">
            <a:extLst>
              <a:ext uri="{FF2B5EF4-FFF2-40B4-BE49-F238E27FC236}">
                <a16:creationId xmlns:a16="http://schemas.microsoft.com/office/drawing/2014/main" id="{B75EE812-8DB3-4B13-ACB8-0A5CE12E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6" y="1"/>
            <a:ext cx="1362073" cy="136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B74F06B0-F088-47A6-9220-412440FDE9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7369" y="1949514"/>
            <a:ext cx="6395038" cy="39816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66449-304D-48AD-B9FF-7E0DF9D17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8088" y="1124745"/>
            <a:ext cx="4694312" cy="5001420"/>
          </a:xfrm>
        </p:spPr>
        <p:txBody>
          <a:bodyPr/>
          <a:lstStyle/>
          <a:p>
            <a:endParaRPr lang="en-US" altLang="ko-KR" dirty="0"/>
          </a:p>
          <a:p>
            <a:r>
              <a:rPr lang="en-US" altLang="ko-KR" dirty="0"/>
              <a:t>Rice leaf brown spot disease</a:t>
            </a:r>
          </a:p>
          <a:p>
            <a:endParaRPr lang="en-US" altLang="ko-KR" dirty="0"/>
          </a:p>
          <a:p>
            <a:r>
              <a:rPr lang="en-US" altLang="ko-KR" dirty="0"/>
              <a:t>Consistency between </a:t>
            </a:r>
            <a:r>
              <a:rPr lang="en-US" altLang="ko-KR" dirty="0" err="1"/>
              <a:t>PhiF</a:t>
            </a:r>
            <a:r>
              <a:rPr lang="en-US" altLang="ko-KR" dirty="0"/>
              <a:t> and CCI</a:t>
            </a:r>
          </a:p>
          <a:p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5BF157-B245-40FB-AC2D-6A9CF98E2F67}"/>
              </a:ext>
            </a:extLst>
          </p:cNvPr>
          <p:cNvSpPr txBox="1"/>
          <p:nvPr/>
        </p:nvSpPr>
        <p:spPr>
          <a:xfrm>
            <a:off x="5305405" y="6356351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ko-KR" dirty="0">
                <a:latin typeface="Arial" panose="020B0604020202020204" pitchFamily="34" charset="0"/>
                <a:cs typeface="Arial" panose="020B0604020202020204" pitchFamily="34" charset="0"/>
              </a:rPr>
              <a:t>Choi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et al., (2026) Remote Sensing of Environment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03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6206-F10E-4940-B90C-C82F781B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SFM worked best</a:t>
            </a:r>
            <a:br>
              <a:rPr lang="en-US" dirty="0"/>
            </a:br>
            <a:r>
              <a:rPr lang="en-US" sz="3600" dirty="0"/>
              <a:t>-sub nanometer imager vs mid resolution imager-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23A13-A339-449C-B0E9-66324BA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1AC381FC-224B-4ED9-9E1A-0728C6937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CFF1F49-590C-4B0E-AEC8-C15D5C9DA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8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그림 23">
            <a:extLst>
              <a:ext uri="{FF2B5EF4-FFF2-40B4-BE49-F238E27FC236}">
                <a16:creationId xmlns:a16="http://schemas.microsoft.com/office/drawing/2014/main" id="{03D6E669-2E5B-4269-9F37-76D8ACA785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467"/>
            <a:ext cx="6221478" cy="28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OS 이미지.jpg">
            <a:extLst>
              <a:ext uri="{FF2B5EF4-FFF2-40B4-BE49-F238E27FC236}">
                <a16:creationId xmlns:a16="http://schemas.microsoft.com/office/drawing/2014/main" id="{D9A8BDD3-6CAB-41F1-9905-D154B555D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6" y="1"/>
            <a:ext cx="1362073" cy="136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F7EC94-16BD-4350-BDA0-92617EADAD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그림 15">
            <a:extLst>
              <a:ext uri="{FF2B5EF4-FFF2-40B4-BE49-F238E27FC236}">
                <a16:creationId xmlns:a16="http://schemas.microsoft.com/office/drawing/2014/main" id="{F36F1071-5B0F-4A6B-B06A-97B76FD2266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990289" y="1362074"/>
            <a:ext cx="4155718" cy="5495925"/>
          </a:xfrm>
          <a:prstGeom prst="rect">
            <a:avLst/>
          </a:prstGeom>
        </p:spPr>
      </p:pic>
      <p:pic>
        <p:nvPicPr>
          <p:cNvPr id="4107" name="Picture 11" descr="https://headwallphotonics.com/wp-content/uploads/2023/08/MicroHyperspecVNIR-E_noLogo.png">
            <a:extLst>
              <a:ext uri="{FF2B5EF4-FFF2-40B4-BE49-F238E27FC236}">
                <a16:creationId xmlns:a16="http://schemas.microsoft.com/office/drawing/2014/main" id="{33093CCE-4ED1-4C9A-A582-5F394E07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80" y="4483858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3185C6-B910-45FE-88A5-A600240F2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21" y="4365104"/>
            <a:ext cx="2624101" cy="24928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49F8D3-0AF4-47DB-BAFE-13391AD01CFD}"/>
              </a:ext>
            </a:extLst>
          </p:cNvPr>
          <p:cNvSpPr txBox="1"/>
          <p:nvPr/>
        </p:nvSpPr>
        <p:spPr>
          <a:xfrm>
            <a:off x="4223792" y="6165304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ko-KR" dirty="0">
                <a:latin typeface="Arial" panose="020B0604020202020204" pitchFamily="34" charset="0"/>
                <a:cs typeface="Arial" panose="020B0604020202020204" pitchFamily="34" charset="0"/>
              </a:rPr>
              <a:t>Choi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et al., (2026) </a:t>
            </a: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Remote Sensing of Environment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84107-45EA-44E7-9287-40DFC0C01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928" y="4255359"/>
            <a:ext cx="2494223" cy="1909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55EC0F-41CD-460A-A5E7-6FABD6AE27B8}"/>
              </a:ext>
            </a:extLst>
          </p:cNvPr>
          <p:cNvSpPr txBox="1"/>
          <p:nvPr/>
        </p:nvSpPr>
        <p:spPr>
          <a:xfrm>
            <a:off x="6312024" y="2492896"/>
            <a:ext cx="18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Sub-nanometer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68C4A6-A4DB-4666-A2B2-D54CBC7EFA92}"/>
              </a:ext>
            </a:extLst>
          </p:cNvPr>
          <p:cNvSpPr txBox="1"/>
          <p:nvPr/>
        </p:nvSpPr>
        <p:spPr>
          <a:xfrm>
            <a:off x="6776116" y="30596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5 nm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695A28-7C7E-4C51-9276-FDCF3A8747E9}"/>
              </a:ext>
            </a:extLst>
          </p:cNvPr>
          <p:cNvCxnSpPr>
            <a:cxnSpLocks/>
          </p:cNvCxnSpPr>
          <p:nvPr/>
        </p:nvCxnSpPr>
        <p:spPr>
          <a:xfrm>
            <a:off x="7990289" y="2677562"/>
            <a:ext cx="3379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95564C-317C-4236-872A-6A38BB2F8B9C}"/>
              </a:ext>
            </a:extLst>
          </p:cNvPr>
          <p:cNvCxnSpPr>
            <a:stCxn id="16" idx="3"/>
          </p:cNvCxnSpPr>
          <p:nvPr/>
        </p:nvCxnSpPr>
        <p:spPr>
          <a:xfrm>
            <a:off x="7473743" y="3244334"/>
            <a:ext cx="751288" cy="169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240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49F5E-11DC-470D-B982-13B2E2FD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4F009-76A0-4F89-8612-B29CB41D2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FLEX Cal/Val systems are ready</a:t>
            </a:r>
          </a:p>
          <a:p>
            <a:endParaRPr lang="en-US" dirty="0"/>
          </a:p>
          <a:p>
            <a:pPr lvl="1"/>
            <a:r>
              <a:rPr lang="en-US" dirty="0"/>
              <a:t>Temporal variability</a:t>
            </a:r>
          </a:p>
          <a:p>
            <a:pPr lvl="2"/>
            <a:r>
              <a:rPr lang="en-US" dirty="0"/>
              <a:t>Tower based </a:t>
            </a:r>
            <a:r>
              <a:rPr lang="en-US" dirty="0" err="1"/>
              <a:t>rotaprism</a:t>
            </a:r>
            <a:r>
              <a:rPr lang="en-US" dirty="0"/>
              <a:t>-hyperspectral system</a:t>
            </a:r>
          </a:p>
          <a:p>
            <a:pPr lvl="1"/>
            <a:r>
              <a:rPr lang="en-US" dirty="0"/>
              <a:t>Spatial variability</a:t>
            </a:r>
          </a:p>
          <a:p>
            <a:pPr lvl="2"/>
            <a:r>
              <a:rPr lang="en-US" dirty="0"/>
              <a:t>Drone based hyperspectral imaging system</a:t>
            </a:r>
          </a:p>
          <a:p>
            <a:pPr lvl="1"/>
            <a:r>
              <a:rPr lang="en-US" dirty="0"/>
              <a:t>All flux towers measure CO2 fluxes, so GPP too</a:t>
            </a:r>
          </a:p>
          <a:p>
            <a:pPr lvl="1"/>
            <a:r>
              <a:rPr lang="en-US" dirty="0"/>
              <a:t>Ancillary data will be also collected</a:t>
            </a:r>
          </a:p>
          <a:p>
            <a:pPr lvl="2"/>
            <a:r>
              <a:rPr lang="en-US" dirty="0"/>
              <a:t>Leaf area index</a:t>
            </a:r>
          </a:p>
          <a:p>
            <a:pPr lvl="2"/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01951-4C99-4320-9E3C-C9704E13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974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게시물 상세 | CJ올리브영">
            <a:extLst>
              <a:ext uri="{FF2B5EF4-FFF2-40B4-BE49-F238E27FC236}">
                <a16:creationId xmlns:a16="http://schemas.microsoft.com/office/drawing/2014/main" id="{E22737FC-4DF3-4002-9DF8-362CAB073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552" y="4274628"/>
            <a:ext cx="3489765" cy="259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839F5-3101-4D52-987D-FC1FA653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Hiring!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084ED-10E1-4D80-8670-0703CFA00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4" y="1124745"/>
            <a:ext cx="10972800" cy="5001420"/>
          </a:xfrm>
        </p:spPr>
        <p:txBody>
          <a:bodyPr/>
          <a:lstStyle/>
          <a:p>
            <a:r>
              <a:rPr lang="en-US" dirty="0"/>
              <a:t>Come to South Korea to enjoy</a:t>
            </a:r>
          </a:p>
          <a:p>
            <a:pPr lvl="1"/>
            <a:r>
              <a:rPr lang="en-US" dirty="0"/>
              <a:t>SIF, NPQ, photosynthesis</a:t>
            </a:r>
          </a:p>
          <a:p>
            <a:pPr lvl="1"/>
            <a:r>
              <a:rPr lang="en-US" dirty="0"/>
              <a:t>Cal/Val FLEX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en-US" dirty="0"/>
              <a:t>Life!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77EC0-2943-4A63-A393-B2F5A8A1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24</a:t>
            </a:fld>
            <a:endParaRPr lang="ko-KR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D0893-D033-4B33-AFCB-9CFA2CBD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405" y="4274629"/>
            <a:ext cx="4982357" cy="2610755"/>
          </a:xfrm>
          <a:prstGeom prst="rect">
            <a:avLst/>
          </a:prstGeom>
        </p:spPr>
      </p:pic>
      <p:pic>
        <p:nvPicPr>
          <p:cNvPr id="4098" name="Picture 2" descr="케데헌 작곡가도 눈물 난다…미국서 또 140억 터졌다 | 한국경제">
            <a:extLst>
              <a:ext uri="{FF2B5EF4-FFF2-40B4-BE49-F238E27FC236}">
                <a16:creationId xmlns:a16="http://schemas.microsoft.com/office/drawing/2014/main" id="{1776F728-AB50-4503-A392-04D6FBC39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4629"/>
            <a:ext cx="4638396" cy="261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3257B-022F-42CB-9EFE-A1D0591F1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762" y="2066207"/>
            <a:ext cx="3306238" cy="2204159"/>
          </a:xfrm>
          <a:prstGeom prst="rect">
            <a:avLst/>
          </a:prstGeom>
        </p:spPr>
      </p:pic>
      <p:pic>
        <p:nvPicPr>
          <p:cNvPr id="4104" name="Picture 8" descr="undefined">
            <a:extLst>
              <a:ext uri="{FF2B5EF4-FFF2-40B4-BE49-F238E27FC236}">
                <a16:creationId xmlns:a16="http://schemas.microsoft.com/office/drawing/2014/main" id="{94AFDBD7-1971-4D03-8004-BE066B4D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9" y="-14945"/>
            <a:ext cx="3145330" cy="20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4D2E44-E4CF-487B-83EF-108ADB7FF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984" y="2071542"/>
            <a:ext cx="2934607" cy="22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78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39F5-3101-4D52-987D-FC1FA653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Hire!</a:t>
            </a:r>
            <a:br>
              <a:rPr lang="en-US" dirty="0"/>
            </a:br>
            <a:r>
              <a:rPr lang="en-US" sz="3600" dirty="0"/>
              <a:t>Those great PhDs will be out in the job market soon!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77EC0-2943-4A63-A393-B2F5A8A1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15" name="Picture 7" descr="Jeongho.jpg">
            <a:extLst>
              <a:ext uri="{FF2B5EF4-FFF2-40B4-BE49-F238E27FC236}">
                <a16:creationId xmlns:a16="http://schemas.microsoft.com/office/drawing/2014/main" id="{C6C7568C-83C7-49E8-9BF9-B2C2A2ED7ED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65" y="2060848"/>
            <a:ext cx="22606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OS 이미지.jpg">
            <a:extLst>
              <a:ext uri="{FF2B5EF4-FFF2-40B4-BE49-F238E27FC236}">
                <a16:creationId xmlns:a16="http://schemas.microsoft.com/office/drawing/2014/main" id="{324790F1-9063-499D-A02D-B4A76283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060848"/>
            <a:ext cx="22606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G_1625_edited.jpg">
            <a:extLst>
              <a:ext uri="{FF2B5EF4-FFF2-40B4-BE49-F238E27FC236}">
                <a16:creationId xmlns:a16="http://schemas.microsoft.com/office/drawing/2014/main" id="{EA2C0040-693C-426C-9938-B388060E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060848"/>
            <a:ext cx="22606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12E25F-2FF7-4E52-B6D8-A237E9627080}"/>
              </a:ext>
            </a:extLst>
          </p:cNvPr>
          <p:cNvSpPr txBox="1"/>
          <p:nvPr/>
        </p:nvSpPr>
        <p:spPr>
          <a:xfrm>
            <a:off x="384534" y="4650482"/>
            <a:ext cx="3695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Jeongho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(jeongho.public@gmail.com)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6A7D7A-7679-4A3C-BFAA-D3CA7BD2B7BB}"/>
              </a:ext>
            </a:extLst>
          </p:cNvPr>
          <p:cNvSpPr txBox="1"/>
          <p:nvPr/>
        </p:nvSpPr>
        <p:spPr>
          <a:xfrm>
            <a:off x="4295800" y="4650482"/>
            <a:ext cx="3012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Wonseok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(jackie6396@snu.ac.kr)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4149B0-D433-463E-AE12-11AED9146BF4}"/>
              </a:ext>
            </a:extLst>
          </p:cNvPr>
          <p:cNvSpPr txBox="1"/>
          <p:nvPr/>
        </p:nvSpPr>
        <p:spPr>
          <a:xfrm>
            <a:off x="7867841" y="4650482"/>
            <a:ext cx="3052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Huaze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Feng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(mr.huaize@gmail.com)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B7BB2C-5A3E-4A4A-87F3-DDD8F98E0D78}"/>
              </a:ext>
            </a:extLst>
          </p:cNvPr>
          <p:cNvSpPr txBox="1"/>
          <p:nvPr/>
        </p:nvSpPr>
        <p:spPr>
          <a:xfrm>
            <a:off x="911424" y="557994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 spectroscopy and SIF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596B27-F091-477C-A63D-0B657AFAC87D}"/>
              </a:ext>
            </a:extLst>
          </p:cNvPr>
          <p:cNvSpPr txBox="1"/>
          <p:nvPr/>
        </p:nvSpPr>
        <p:spPr>
          <a:xfrm>
            <a:off x="4580538" y="557994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Drone and airborne SIF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D37136-C552-4151-A339-74EC69C4A9FF}"/>
              </a:ext>
            </a:extLst>
          </p:cNvPr>
          <p:cNvSpPr txBox="1"/>
          <p:nvPr/>
        </p:nvSpPr>
        <p:spPr>
          <a:xfrm>
            <a:off x="7680176" y="557994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Chlrophyll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canopy fluorescence</a:t>
            </a:r>
          </a:p>
        </p:txBody>
      </p:sp>
    </p:spTree>
    <p:extLst>
      <p:ext uri="{BB962C8B-B14F-4D97-AF65-F5344CB8AC3E}">
        <p14:creationId xmlns:p14="http://schemas.microsoft.com/office/powerpoint/2010/main" val="336906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3626-F019-4EB6-B329-041A19FA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Calibration!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CE365A-464C-4D64-A290-CCDBAFF18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9376" y="1273666"/>
            <a:ext cx="4968552" cy="414045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A1FCA-27CA-4425-9307-C3B272ACF3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Quote from Dennis </a:t>
            </a:r>
            <a:r>
              <a:rPr lang="en-US" dirty="0" err="1"/>
              <a:t>Baldocchi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Know Thy site and Thy instruments; Calibrate, Calibrate, Calibrate!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C3863-5154-42E9-AC43-29218FEC6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90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F0A0-CF66-459B-81D1-2BC5FE3B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Calibration of spectrometer is very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DE9E3-6961-40BD-8EC7-E1F620957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Climate change vs sensor change</a:t>
            </a:r>
          </a:p>
          <a:p>
            <a:endParaRPr lang="en-US" dirty="0"/>
          </a:p>
          <a:p>
            <a:r>
              <a:rPr lang="en-US" dirty="0"/>
              <a:t>Unstable light source</a:t>
            </a:r>
          </a:p>
          <a:p>
            <a:endParaRPr lang="en-US" dirty="0"/>
          </a:p>
          <a:p>
            <a:r>
              <a:rPr lang="en-US" dirty="0"/>
              <a:t>Fiber optics is not light tight</a:t>
            </a:r>
          </a:p>
          <a:p>
            <a:endParaRPr lang="en-US" dirty="0"/>
          </a:p>
          <a:p>
            <a:r>
              <a:rPr lang="en-US" dirty="0"/>
              <a:t>Bending fiber optics change signals</a:t>
            </a:r>
          </a:p>
          <a:p>
            <a:endParaRPr lang="en-US" dirty="0"/>
          </a:p>
          <a:p>
            <a:r>
              <a:rPr lang="en-US" dirty="0"/>
              <a:t>And so on….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0E236-DAE5-4EE0-955A-7CE36929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225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8453-AB2C-4839-AEAF-13F07432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274638"/>
            <a:ext cx="11809312" cy="706090"/>
          </a:xfrm>
        </p:spPr>
        <p:txBody>
          <a:bodyPr>
            <a:normAutofit fontScale="90000"/>
          </a:bodyPr>
          <a:lstStyle/>
          <a:p>
            <a:r>
              <a:rPr lang="en-US" dirty="0"/>
              <a:t>Nature is complex, observations are inconsistent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9E56F6-B13B-4F22-89CC-95A1919CD1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46284"/>
            <a:ext cx="5384800" cy="375913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7B929D-6D38-457E-8352-FAC9C5B201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7046" y="1916832"/>
            <a:ext cx="6774954" cy="332425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06CF0-31D5-471F-BB06-1DA395E6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5B5F0-3B90-4B38-A8C7-A0BE7EB80EE1}"/>
              </a:ext>
            </a:extLst>
          </p:cNvPr>
          <p:cNvSpPr txBox="1"/>
          <p:nvPr/>
        </p:nvSpPr>
        <p:spPr>
          <a:xfrm>
            <a:off x="4583832" y="6309320"/>
            <a:ext cx="642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Ryu (2024) Journal of Geophysical Research-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Biogeosciences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886CB-8A9E-43D7-9060-DBF849694C43}"/>
              </a:ext>
            </a:extLst>
          </p:cNvPr>
          <p:cNvSpPr txBox="1"/>
          <p:nvPr/>
        </p:nvSpPr>
        <p:spPr>
          <a:xfrm>
            <a:off x="6023992" y="5505417"/>
            <a:ext cx="5386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Spatial, temporal and spectral inconsistencies</a:t>
            </a:r>
            <a:endParaRPr lang="ko-KR" alt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35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ECF83D-204B-421D-A9F6-89F03967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Extraordinary scale gaps between</a:t>
            </a:r>
            <a:br>
              <a:rPr lang="en-US" sz="2800" dirty="0"/>
            </a:br>
            <a:r>
              <a:rPr lang="en-US" sz="2800" dirty="0"/>
              <a:t>satellite remote sensing, ground optical data, and flux tower footprint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D25A91-7048-46D6-9161-D569B82F1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364" y="1125538"/>
            <a:ext cx="10939272" cy="50006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7736D-C513-416C-8088-97EF3AC2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98C9D-AC61-42E3-A830-2CF223C447A9}"/>
              </a:ext>
            </a:extLst>
          </p:cNvPr>
          <p:cNvSpPr txBox="1"/>
          <p:nvPr/>
        </p:nvSpPr>
        <p:spPr>
          <a:xfrm>
            <a:off x="4583832" y="6309320"/>
            <a:ext cx="642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Ryu (2024) Journal of Geophysical Research-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Biogeosciences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1994FF3-E002-4ABC-83CF-5AF1B8F2091C}"/>
              </a:ext>
            </a:extLst>
          </p:cNvPr>
          <p:cNvSpPr/>
          <p:nvPr/>
        </p:nvSpPr>
        <p:spPr>
          <a:xfrm rot="884330">
            <a:off x="1773526" y="1400814"/>
            <a:ext cx="7034088" cy="259228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E7E6F-6104-4F77-B1C8-0151B6C0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D16A5-1894-4E98-9B79-9ECCC8072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Cal/Val FLEX data in space and time across ecosystems in South Korea</a:t>
            </a:r>
          </a:p>
          <a:p>
            <a:endParaRPr lang="en-US" dirty="0"/>
          </a:p>
          <a:p>
            <a:pPr lvl="1"/>
            <a:r>
              <a:rPr lang="en-US" dirty="0"/>
              <a:t>Sun-induced chlorophyll fluorescence</a:t>
            </a:r>
          </a:p>
          <a:p>
            <a:pPr lvl="1"/>
            <a:r>
              <a:rPr lang="en-US" dirty="0"/>
              <a:t>Hyperspectral reflectance</a:t>
            </a:r>
          </a:p>
          <a:p>
            <a:pPr lvl="1"/>
            <a:r>
              <a:rPr lang="en-US" dirty="0"/>
              <a:t>Leaf area index</a:t>
            </a:r>
          </a:p>
          <a:p>
            <a:pPr lvl="1"/>
            <a:r>
              <a:rPr lang="en-US" dirty="0"/>
              <a:t>Canopy photosynthesis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E5E03-605E-4819-93DD-9712D0AD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114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8F0E-4F3A-4813-B55F-57C8D860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Rotaprism</a:t>
            </a:r>
            <a:r>
              <a:rPr lang="en-US" dirty="0"/>
              <a:t> system that integrates BHR </a:t>
            </a:r>
            <a:br>
              <a:rPr lang="en-US" dirty="0"/>
            </a:br>
            <a:r>
              <a:rPr lang="en-US" dirty="0"/>
              <a:t>and HCRF in VNIR and SIF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845F3-9145-4C74-9231-1DCAD031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6" name="Picture 7" descr="Jeongho.jpg">
            <a:extLst>
              <a:ext uri="{FF2B5EF4-FFF2-40B4-BE49-F238E27FC236}">
                <a16:creationId xmlns:a16="http://schemas.microsoft.com/office/drawing/2014/main" id="{BBAD1711-40C4-4A67-B05C-EAA86CD5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39" y="1"/>
            <a:ext cx="126876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A39D6-C287-47A7-BB84-0693FEF35ADC}"/>
              </a:ext>
            </a:extLst>
          </p:cNvPr>
          <p:cNvSpPr txBox="1"/>
          <p:nvPr/>
        </p:nvSpPr>
        <p:spPr>
          <a:xfrm>
            <a:off x="4871864" y="6356351"/>
            <a:ext cx="526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Lee et al (2026) Remote Sensing of Environment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AA1B67E-B6F6-49A9-A63C-129CE7385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01265"/>
            <a:ext cx="10972800" cy="44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0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F3F79-6605-4EA5-B415-29F6B4B3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Continuous BHR and HCRF observations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D3FCC0-9D6F-4912-8EB1-4720037123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206723"/>
            <a:ext cx="5375920" cy="50149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2EB8F-3628-434B-8083-B855E9DC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1711-6C74-4662-AE56-53CFD61FB93B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6AA17-4BCD-46AD-B0A0-ABC900AC5A2F}"/>
              </a:ext>
            </a:extLst>
          </p:cNvPr>
          <p:cNvSpPr txBox="1"/>
          <p:nvPr/>
        </p:nvSpPr>
        <p:spPr>
          <a:xfrm>
            <a:off x="4871864" y="6356351"/>
            <a:ext cx="526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Lee et al (2026) Remote Sensing of Environment</a:t>
            </a:r>
          </a:p>
        </p:txBody>
      </p:sp>
      <p:pic>
        <p:nvPicPr>
          <p:cNvPr id="8" name="Picture 7" descr="Jeongho.jpg">
            <a:extLst>
              <a:ext uri="{FF2B5EF4-FFF2-40B4-BE49-F238E27FC236}">
                <a16:creationId xmlns:a16="http://schemas.microsoft.com/office/drawing/2014/main" id="{DABA689D-BED2-43D4-B334-035949B4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239" y="1"/>
            <a:ext cx="126876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45FB319-DD93-4BC9-89E9-A12D3BCAC1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91944" y="2249037"/>
            <a:ext cx="6621290" cy="27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59806"/>
      </p:ext>
    </p:extLst>
  </p:cSld>
  <p:clrMapOvr>
    <a:masterClrMapping/>
  </p:clrMapOvr>
</p:sld>
</file>

<file path=ppt/theme/theme1.xml><?xml version="1.0" encoding="utf-8"?>
<a:theme xmlns:a="http://schemas.openxmlformats.org/drawingml/2006/main" name="EEL_SN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54DF50C-F4C1-4B0E-9433-4C1E0F09F34D}" vid="{AA010E6F-E726-4258-BCD3-BA7B9430CD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RYU_EEL_template</Template>
  <TotalTime>2440</TotalTime>
  <Words>614</Words>
  <Application>Microsoft Office PowerPoint</Application>
  <PresentationFormat>Widescreen</PresentationFormat>
  <Paragraphs>150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맑은 고딕</vt:lpstr>
      <vt:lpstr>Arial</vt:lpstr>
      <vt:lpstr>EEL_SNU</vt:lpstr>
      <vt:lpstr>Integrating tower-based dual-geometry hyperspectral system and drone-based hyperspectral imaging system for calibration and validation of the FLEX mission across multiple ecosystems in South Korea</vt:lpstr>
      <vt:lpstr>Acknowledgements</vt:lpstr>
      <vt:lpstr>Calibration!</vt:lpstr>
      <vt:lpstr>Calibration of spectrometer is very hard</vt:lpstr>
      <vt:lpstr>Nature is complex, observations are inconsistent</vt:lpstr>
      <vt:lpstr>Extraordinary scale gaps between satellite remote sensing, ground optical data, and flux tower footprint</vt:lpstr>
      <vt:lpstr>Goal</vt:lpstr>
      <vt:lpstr>Rotaprism system that integrates BHR  and HCRF in VNIR and SIF</vt:lpstr>
      <vt:lpstr>Continuous BHR and HCRF observations</vt:lpstr>
      <vt:lpstr>Looking deeper into BHR and HCRF</vt:lpstr>
      <vt:lpstr>Spectral fingerprints across seasons</vt:lpstr>
      <vt:lpstr>Expanding the Rotaprism system  across ecosystems</vt:lpstr>
      <vt:lpstr>What is missing？</vt:lpstr>
      <vt:lpstr>Hyperspectral drone imaging system</vt:lpstr>
      <vt:lpstr>Getting the right hyperspectral image from  drone requires a LOT of cross100 calibrations</vt:lpstr>
      <vt:lpstr>Reflectance is complex…</vt:lpstr>
      <vt:lpstr>Forest is even more complex</vt:lpstr>
      <vt:lpstr>Forest is even more complex</vt:lpstr>
      <vt:lpstr>Detecting SIF at 3-7 nm resolution -Tested across scales and platforms-</vt:lpstr>
      <vt:lpstr>SFM worked best -SCOPE and DCMU-</vt:lpstr>
      <vt:lpstr>SFM worked best -Hyperspectral drone-</vt:lpstr>
      <vt:lpstr>SFM worked best -sub nanometer imager vs mid resolution imager-</vt:lpstr>
      <vt:lpstr>Take home message</vt:lpstr>
      <vt:lpstr>Hiring!</vt:lpstr>
      <vt:lpstr>Hire! Those great PhDs will be out in the job market soon!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of a coupled carbon-water-energy-radiation balances from the Globe to plot scales</dc:title>
  <dc:creator>Youngryel Ryu</dc:creator>
  <cp:lastModifiedBy>Youngryel Ryu</cp:lastModifiedBy>
  <cp:revision>55</cp:revision>
  <dcterms:created xsi:type="dcterms:W3CDTF">2021-09-07T07:18:26Z</dcterms:created>
  <dcterms:modified xsi:type="dcterms:W3CDTF">2026-03-03T09:37:48Z</dcterms:modified>
</cp:coreProperties>
</file>