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5"/>
  </p:sldMasterIdLst>
  <p:notesMasterIdLst>
    <p:notesMasterId r:id="rId21"/>
  </p:notesMasterIdLst>
  <p:handoutMasterIdLst>
    <p:handoutMasterId r:id="rId22"/>
  </p:handoutMasterIdLst>
  <p:sldIdLst>
    <p:sldId id="256" r:id="rId6"/>
    <p:sldId id="257" r:id="rId7"/>
    <p:sldId id="258" r:id="rId8"/>
    <p:sldId id="266" r:id="rId9"/>
    <p:sldId id="261" r:id="rId10"/>
    <p:sldId id="262" r:id="rId11"/>
    <p:sldId id="268" r:id="rId12"/>
    <p:sldId id="270" r:id="rId13"/>
    <p:sldId id="267" r:id="rId14"/>
    <p:sldId id="271" r:id="rId15"/>
    <p:sldId id="265" r:id="rId16"/>
    <p:sldId id="269" r:id="rId17"/>
    <p:sldId id="263" r:id="rId18"/>
    <p:sldId id="264" r:id="rId19"/>
    <p:sldId id="260" r:id="rId20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97A6"/>
    <a:srgbClr val="053249"/>
    <a:srgbClr val="F1666A"/>
    <a:srgbClr val="D9D9D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035" autoAdjust="0"/>
  </p:normalViewPr>
  <p:slideViewPr>
    <p:cSldViewPr snapToGrid="0">
      <p:cViewPr>
        <p:scale>
          <a:sx n="75" d="100"/>
          <a:sy n="75" d="100"/>
        </p:scale>
        <p:origin x="240" y="379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3/2/2026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596" y="5770081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8596" y="4888314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65182" y="4756228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5" name="Picture 5">
            <a:extLst>
              <a:ext uri="{FF2B5EF4-FFF2-40B4-BE49-F238E27FC236}">
                <a16:creationId xmlns:a16="http://schemas.microsoft.com/office/drawing/2014/main" id="{BBC9EEE5-B210-445C-81EF-FEA569E56083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" y="6457664"/>
            <a:ext cx="10159937" cy="4307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E3D2CF-30BA-E421-9405-BF45369EE7EC}"/>
              </a:ext>
            </a:extLst>
          </p:cNvPr>
          <p:cNvSpPr txBox="1"/>
          <p:nvPr userDrawn="1"/>
        </p:nvSpPr>
        <p:spPr>
          <a:xfrm>
            <a:off x="1019573" y="728273"/>
            <a:ext cx="985961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chemeClr val="bg1"/>
                </a:solidFill>
              </a:rPr>
              <a:t>FLEX-Fluorescence 2026 Workshop</a:t>
            </a:r>
            <a:br>
              <a:rPr lang="en-GB" sz="2800" b="1" dirty="0">
                <a:solidFill>
                  <a:schemeClr val="bg1"/>
                </a:solidFill>
              </a:rPr>
            </a:br>
            <a:r>
              <a:rPr lang="en-GB" sz="2400" b="0" dirty="0">
                <a:solidFill>
                  <a:schemeClr val="bg1"/>
                </a:solidFill>
              </a:rPr>
              <a:t>03 – 06 March |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bg1"/>
                </a:solidFill>
              </a:rPr>
              <a:t>Bonn University, Germany </a:t>
            </a:r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6364EF-61BA-BAF4-68F2-C6419046C3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5338" cy="100846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635" y="1096443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16000" y="6473118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1107477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0EFB85-EE02-1252-6A2C-2B652C75BD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5338" cy="1008464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244501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00" y="1158441"/>
            <a:ext cx="11813134" cy="525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A5060D9-A09D-4130-9267-1E715CE49C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" y="6457517"/>
            <a:ext cx="10159937" cy="4307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72C8FC-508D-77DF-8E51-E51B9A06C06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C7281EA-2EF0-22CB-7949-83049C88CD6A}"/>
              </a:ext>
            </a:extLst>
          </p:cNvPr>
          <p:cNvCxnSpPr>
            <a:cxnSpLocks/>
          </p:cNvCxnSpPr>
          <p:nvPr userDrawn="1"/>
        </p:nvCxnSpPr>
        <p:spPr>
          <a:xfrm>
            <a:off x="216000" y="6473118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3" r:id="rId3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c.vandertol@utwente.nl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26000" y="4871836"/>
            <a:ext cx="11913401" cy="70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Photosynthesis data products of FLEX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915706" y="5224144"/>
            <a:ext cx="512369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21FA25-4217-6815-3D29-F40D7A41AE63}"/>
              </a:ext>
            </a:extLst>
          </p:cNvPr>
          <p:cNvSpPr txBox="1"/>
          <p:nvPr/>
        </p:nvSpPr>
        <p:spPr>
          <a:xfrm>
            <a:off x="0" y="4350104"/>
            <a:ext cx="120993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Christiaan van der Tol</a:t>
            </a:r>
            <a:r>
              <a:rPr lang="en-GB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Jorge Vincent </a:t>
            </a:r>
            <a:r>
              <a:rPr lang="en-GB" sz="18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Servera</a:t>
            </a:r>
            <a:r>
              <a:rPr lang="en-GB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Theo </a:t>
            </a:r>
            <a:r>
              <a:rPr lang="en-GB" sz="18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Paccoud</a:t>
            </a:r>
            <a:r>
              <a:rPr lang="en-GB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Bastian Siegmann, Hao Jiang, Peiqi Yang, Roberto Colombo</a:t>
            </a:r>
            <a:endParaRPr lang="en-GB" sz="16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1028" name="Picture 4" descr="Faculty of Geo-Information Science and Earth Observation (ITC) - SAIL">
            <a:extLst>
              <a:ext uri="{FF2B5EF4-FFF2-40B4-BE49-F238E27FC236}">
                <a16:creationId xmlns:a16="http://schemas.microsoft.com/office/drawing/2014/main" id="{FEDA36F8-4214-DE35-7A33-B31582019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5590659"/>
            <a:ext cx="1589617" cy="74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mmunication kit - Magellium Artal Group">
            <a:extLst>
              <a:ext uri="{FF2B5EF4-FFF2-40B4-BE49-F238E27FC236}">
                <a16:creationId xmlns:a16="http://schemas.microsoft.com/office/drawing/2014/main" id="{8FB5F6F1-D8D7-D729-4149-4C1E0D587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784" y="5570079"/>
            <a:ext cx="1166283" cy="77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orschungszentrum Jülich - Wikipedia">
            <a:extLst>
              <a:ext uri="{FF2B5EF4-FFF2-40B4-BE49-F238E27FC236}">
                <a16:creationId xmlns:a16="http://schemas.microsoft.com/office/drawing/2014/main" id="{AE824D6C-CDAF-964E-3552-5CAA22DF3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1" y="5652276"/>
            <a:ext cx="23812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594DF-2C2B-7F19-A51C-3413A23EB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Spectral fitting: NPQ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1D246C-893A-8831-18F4-BA8175FF4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06431" y="1428750"/>
            <a:ext cx="5334000" cy="4000500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386CA47-6B4A-0F46-033E-B5F1D8B4C11F}"/>
              </a:ext>
            </a:extLst>
          </p:cNvPr>
          <p:cNvSpPr txBox="1">
            <a:spLocks/>
          </p:cNvSpPr>
          <p:nvPr/>
        </p:nvSpPr>
        <p:spPr bwMode="auto">
          <a:xfrm>
            <a:off x="219600" y="1107477"/>
            <a:ext cx="6705075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Font typeface="Arial" panose="020B0604020202020204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8132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35777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93421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51066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altLang="en-US"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35661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6pPr>
            <a:lvl7pPr marL="379763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7pPr>
            <a:lvl8pPr marL="423864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8pPr>
            <a:lvl9pPr marL="467966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kern="0" dirty="0"/>
              <a:t>PRI index: 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kern="0" dirty="0"/>
              <a:t>Correction for soil reflectance mandatory (approach of P. Yang (2024)</a:t>
            </a:r>
            <a:r>
              <a:rPr lang="en-US" kern="0" dirty="0"/>
              <a:t> RSE, 311, 114250.</a:t>
            </a:r>
            <a:endParaRPr lang="en-GB" kern="0" dirty="0"/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kern="0" dirty="0"/>
              <a:t>Normalization by morning data mandatory (poster Hao Jiang)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GB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kern="0" dirty="0"/>
              <a:t>Field campaigns combined (seasonal cycle)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kern="0" dirty="0"/>
              <a:t>Linear decomposition into spectra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kern="0" dirty="0"/>
              <a:t>3</a:t>
            </a:r>
            <a:r>
              <a:rPr lang="en-GB" kern="0" baseline="30000" dirty="0"/>
              <a:t>rd</a:t>
            </a:r>
            <a:r>
              <a:rPr lang="en-GB" kern="0" dirty="0"/>
              <a:t> and 4</a:t>
            </a:r>
            <a:r>
              <a:rPr lang="en-GB" kern="0" baseline="30000" dirty="0"/>
              <a:t>th</a:t>
            </a:r>
            <a:r>
              <a:rPr lang="en-GB" kern="0" dirty="0"/>
              <a:t> component show: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GB" kern="0" dirty="0"/>
              <a:t>Diurnal cycle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GB" kern="0" dirty="0"/>
              <a:t>Expected ‘signature’ of PRI effect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GB" kern="0" dirty="0"/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852869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349B1-290D-1635-A2AD-6D784F520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Spectral fitting: NPQ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765FE-B2BB-5C38-EE94-1C73C59FD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5666" y="1107477"/>
            <a:ext cx="5168733" cy="5328000"/>
          </a:xfrm>
        </p:spPr>
        <p:txBody>
          <a:bodyPr/>
          <a:lstStyle/>
          <a:p>
            <a:r>
              <a:rPr lang="en-GB" sz="1600" dirty="0"/>
              <a:t>Poster Hao Jiang et al. ‘</a:t>
            </a:r>
            <a:r>
              <a:rPr lang="en-US" sz="1600" dirty="0"/>
              <a:t>Evaluation of remote sensing methods for non-photochemical quenching (NPQ) estimation’</a:t>
            </a:r>
            <a:endParaRPr lang="en-GB" sz="1600" dirty="0"/>
          </a:p>
        </p:txBody>
      </p:sp>
      <p:pic>
        <p:nvPicPr>
          <p:cNvPr id="4" name="Google Shape;1043;p102" title="L2CFLOX_corn2.png">
            <a:extLst>
              <a:ext uri="{FF2B5EF4-FFF2-40B4-BE49-F238E27FC236}">
                <a16:creationId xmlns:a16="http://schemas.microsoft.com/office/drawing/2014/main" id="{BC12A852-355E-B4F6-D173-C9569BE5307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6268" y="1933765"/>
            <a:ext cx="5696401" cy="427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47D667-565F-C294-F1B4-06D54701E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686" y="1817781"/>
            <a:ext cx="3517713" cy="450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5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C07F4-0E5A-EEE4-1E32-E9FFC143E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Bayesian algorithm: RED and ETR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6924A-708A-128A-1FEF-16C90278C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30"/>
              <a:buNone/>
            </a:pPr>
            <a:r>
              <a:rPr lang="fr-FR" dirty="0">
                <a:latin typeface="Arial"/>
                <a:ea typeface="Arial"/>
                <a:cs typeface="Arial"/>
                <a:sym typeface="Arial"/>
              </a:rPr>
              <a:t>RED </a:t>
            </a:r>
            <a:r>
              <a:rPr lang="fr-FR" dirty="0" err="1"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dirty="0" err="1">
                <a:latin typeface="Arial"/>
                <a:ea typeface="Arial"/>
                <a:cs typeface="Arial"/>
                <a:sym typeface="Arial"/>
              </a:rPr>
              <a:t>closed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 set of 8 </a:t>
            </a:r>
            <a:r>
              <a:rPr lang="fr-FR" dirty="0" err="1">
                <a:latin typeface="Arial"/>
                <a:ea typeface="Arial"/>
                <a:cs typeface="Arial"/>
                <a:sym typeface="Arial"/>
              </a:rPr>
              <a:t>equations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dirty="0" err="1"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 8 </a:t>
            </a:r>
            <a:r>
              <a:rPr lang="fr-FR" dirty="0" err="1">
                <a:latin typeface="Arial"/>
                <a:ea typeface="Arial"/>
                <a:cs typeface="Arial"/>
                <a:sym typeface="Arial"/>
              </a:rPr>
              <a:t>unknowns</a:t>
            </a:r>
            <a:endParaRPr lang="fr-FR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30"/>
              <a:buNone/>
            </a:pPr>
            <a:r>
              <a:rPr lang="fr-FR" dirty="0">
                <a:latin typeface="Arial"/>
                <a:ea typeface="Arial"/>
                <a:cs typeface="Arial"/>
                <a:sym typeface="Arial"/>
              </a:rPr>
              <a:t>(input in </a:t>
            </a:r>
            <a:r>
              <a:rPr lang="fr-FR" b="1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green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, constants in </a:t>
            </a:r>
            <a:r>
              <a:rPr lang="fr-FR" b="1" dirty="0" err="1">
                <a:latin typeface="Arial"/>
                <a:ea typeface="Arial"/>
                <a:cs typeface="Arial"/>
                <a:sym typeface="Arial"/>
              </a:rPr>
              <a:t>bold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fr-FR" dirty="0" err="1">
                <a:latin typeface="Arial"/>
                <a:ea typeface="Arial"/>
                <a:cs typeface="Arial"/>
                <a:sym typeface="Arial"/>
              </a:rPr>
              <a:t>weak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dirty="0" err="1">
                <a:latin typeface="Arial"/>
                <a:ea typeface="Arial"/>
                <a:cs typeface="Arial"/>
                <a:sym typeface="Arial"/>
              </a:rPr>
              <a:t>prior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fr-FR" b="1" dirty="0" err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blue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):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30"/>
              <a:buNone/>
            </a:pPr>
            <a:endParaRPr lang="fr-FR" dirty="0"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30"/>
            </a:pPr>
            <a:r>
              <a:rPr lang="fr-FR" dirty="0">
                <a:latin typeface="Arial"/>
                <a:ea typeface="Arial"/>
                <a:cs typeface="Arial"/>
                <a:sym typeface="Arial"/>
              </a:rPr>
              <a:t>ETR =</a:t>
            </a:r>
            <a:r>
              <a:rPr lang="fr-FR" b="1" dirty="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*𝜙</a:t>
            </a:r>
            <a:r>
              <a:rPr lang="fr-FR" baseline="-25000" dirty="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fr-FR" b="1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iPAR</a:t>
            </a:r>
            <a:r>
              <a:rPr lang="fr-FR" b="1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* </a:t>
            </a:r>
            <a:r>
              <a:rPr lang="fr-FR" b="1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APARChl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30"/>
              <a:buNone/>
            </a:pPr>
            <a:r>
              <a:rPr lang="fr-FR" dirty="0">
                <a:latin typeface="Arial"/>
                <a:ea typeface="Arial"/>
                <a:cs typeface="Arial"/>
                <a:sym typeface="Arial"/>
              </a:rPr>
              <a:t>RED= 𝜙</a:t>
            </a:r>
            <a:r>
              <a:rPr lang="fr-FR" baseline="-25000" dirty="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 *</a:t>
            </a:r>
            <a:r>
              <a:rPr lang="fr-FR" b="1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iPAR</a:t>
            </a:r>
            <a:r>
              <a:rPr lang="fr-FR" b="1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* </a:t>
            </a:r>
            <a:r>
              <a:rPr lang="fr-FR" b="1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APARChl</a:t>
            </a:r>
            <a:endParaRPr lang="fr-FR" b="1" dirty="0">
              <a:solidFill>
                <a:srgbClr val="05324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30"/>
              <a:buNone/>
            </a:pPr>
            <a:r>
              <a:rPr lang="fr-FR" dirty="0"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fr-FR" baseline="-25000" dirty="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fr-FR" b="1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NPQ</a:t>
            </a:r>
            <a:r>
              <a:rPr lang="fr-FR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*(</a:t>
            </a:r>
            <a:r>
              <a:rPr lang="fr-FR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fr-FR" b="1" baseline="-2500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+K</a:t>
            </a:r>
            <a:r>
              <a:rPr lang="fr-FR" baseline="-25000" dirty="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30"/>
              <a:buNone/>
            </a:pPr>
            <a:r>
              <a:rPr lang="fr-FR" dirty="0">
                <a:latin typeface="Arial"/>
                <a:ea typeface="Arial"/>
                <a:cs typeface="Arial"/>
                <a:sym typeface="Arial"/>
              </a:rPr>
              <a:t>𝜙</a:t>
            </a:r>
            <a:r>
              <a:rPr lang="fr-FR" baseline="-25000" dirty="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 = K</a:t>
            </a:r>
            <a:r>
              <a:rPr lang="fr-FR" baseline="-25000" dirty="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/(K</a:t>
            </a:r>
            <a:r>
              <a:rPr lang="fr-FR" baseline="-25000" dirty="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fr-FR" b="1" dirty="0"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fr-FR" b="1" baseline="-25000" dirty="0"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+K</a:t>
            </a:r>
            <a:r>
              <a:rPr lang="fr-FR" baseline="-25000" dirty="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+K</a:t>
            </a:r>
            <a:r>
              <a:rPr lang="fr-FR" baseline="-25000" dirty="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30"/>
              <a:buNone/>
            </a:pPr>
            <a:r>
              <a:rPr lang="fr-FR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𝜙</a:t>
            </a:r>
            <a:r>
              <a:rPr lang="fr-FR" baseline="-25000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fr-FR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fr-FR" b="1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FQE</a:t>
            </a:r>
            <a:r>
              <a:rPr lang="fr-FR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fr-FR" b="1" dirty="0"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fr-FR" b="1" baseline="-25000" dirty="0"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/(K</a:t>
            </a:r>
            <a:r>
              <a:rPr lang="fr-FR" baseline="-25000" dirty="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+K</a:t>
            </a:r>
            <a:r>
              <a:rPr lang="fr-FR" baseline="-25000" dirty="0"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+K</a:t>
            </a:r>
            <a:r>
              <a:rPr lang="fr-FR" baseline="-25000" dirty="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+K</a:t>
            </a:r>
            <a:r>
              <a:rPr lang="fr-FR" baseline="-25000" dirty="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30"/>
              <a:buNone/>
            </a:pPr>
            <a:r>
              <a:rPr lang="fr-FR" dirty="0">
                <a:latin typeface="Arial"/>
                <a:ea typeface="Arial"/>
                <a:cs typeface="Arial"/>
                <a:sym typeface="Arial"/>
              </a:rPr>
              <a:t>𝜙</a:t>
            </a:r>
            <a:r>
              <a:rPr lang="fr-FR" baseline="-25000" dirty="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 = K</a:t>
            </a:r>
            <a:r>
              <a:rPr lang="fr-FR" baseline="-25000" dirty="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/(K</a:t>
            </a:r>
            <a:r>
              <a:rPr lang="fr-FR" baseline="-25000" dirty="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fr-FR" b="1" dirty="0"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fr-FR" b="1" baseline="-25000" dirty="0"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+K</a:t>
            </a:r>
            <a:r>
              <a:rPr lang="fr-FR" baseline="-25000" dirty="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+K</a:t>
            </a:r>
            <a:r>
              <a:rPr lang="fr-FR" baseline="-25000" dirty="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30"/>
              <a:buNone/>
            </a:pPr>
            <a:r>
              <a:rPr lang="fr-FR" dirty="0">
                <a:latin typeface="Arial"/>
                <a:ea typeface="Arial"/>
                <a:cs typeface="Arial"/>
                <a:sym typeface="Arial"/>
              </a:rPr>
              <a:t>𝜙</a:t>
            </a:r>
            <a:r>
              <a:rPr lang="fr-FR" baseline="-25000" dirty="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 = K</a:t>
            </a:r>
            <a:r>
              <a:rPr lang="fr-FR" baseline="-25000" dirty="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/(K</a:t>
            </a:r>
            <a:r>
              <a:rPr lang="fr-FR" baseline="-25000" dirty="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fr-FR" b="1" dirty="0"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fr-FR" b="1" baseline="-25000" dirty="0"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+K</a:t>
            </a:r>
            <a:r>
              <a:rPr lang="fr-FR" baseline="-25000" dirty="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+K</a:t>
            </a:r>
            <a:r>
              <a:rPr lang="fr-FR" baseline="-25000" dirty="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30"/>
              <a:buNone/>
            </a:pPr>
            <a:r>
              <a:rPr lang="fr-FR" dirty="0">
                <a:latin typeface="Arial"/>
                <a:ea typeface="Arial"/>
                <a:cs typeface="Arial"/>
                <a:sym typeface="Arial"/>
              </a:rPr>
              <a:t>𝜙</a:t>
            </a:r>
            <a:r>
              <a:rPr lang="fr-FR" baseline="-25000" dirty="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+𝜙</a:t>
            </a:r>
            <a:r>
              <a:rPr lang="fr-FR" baseline="-25000" dirty="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 +𝜙</a:t>
            </a:r>
            <a:r>
              <a:rPr lang="fr-FR" baseline="-25000" dirty="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+ 𝜙</a:t>
            </a:r>
            <a:r>
              <a:rPr lang="fr-FR" baseline="-25000" dirty="0"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= 1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30"/>
              <a:buNone/>
            </a:pPr>
            <a:r>
              <a:rPr lang="fr-FR" dirty="0" err="1">
                <a:latin typeface="Arial"/>
                <a:ea typeface="Arial"/>
                <a:cs typeface="Arial"/>
                <a:sym typeface="Arial"/>
              </a:rPr>
              <a:t>Additional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dirty="0" err="1">
                <a:latin typeface="Arial"/>
                <a:ea typeface="Arial"/>
                <a:cs typeface="Arial"/>
                <a:sym typeface="Arial"/>
              </a:rPr>
              <a:t>constraint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fr-FR" b="1" dirty="0" err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weak</a:t>
            </a:r>
            <a:r>
              <a:rPr lang="fr-FR" b="1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b="1" dirty="0" err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prior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):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30"/>
              <a:buNone/>
            </a:pPr>
            <a:r>
              <a:rPr lang="fr-FR" dirty="0">
                <a:latin typeface="Arial"/>
                <a:ea typeface="Arial"/>
                <a:cs typeface="Arial"/>
                <a:sym typeface="Arial"/>
              </a:rPr>
              <a:t>𝜙</a:t>
            </a:r>
            <a:r>
              <a:rPr lang="fr-FR" baseline="-25000" dirty="0">
                <a:latin typeface="Arial"/>
                <a:ea typeface="Arial"/>
                <a:cs typeface="Arial"/>
                <a:sym typeface="Arial"/>
              </a:rPr>
              <a:t>P0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fr-FR" b="1" dirty="0"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/(</a:t>
            </a:r>
            <a:r>
              <a:rPr lang="fr-FR" b="1" dirty="0"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fr-FR" b="1" baseline="-25000" dirty="0"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+K</a:t>
            </a:r>
            <a:r>
              <a:rPr lang="fr-FR" baseline="-25000" dirty="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fr-FR" b="1" dirty="0"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30"/>
              <a:buNone/>
            </a:pPr>
            <a:r>
              <a:rPr lang="fr-FR" dirty="0"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fr-FR" baseline="-25000" dirty="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fr-FR" b="1" dirty="0" err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slope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*(1-𝜙</a:t>
            </a:r>
            <a:r>
              <a:rPr lang="fr-FR" baseline="-25000" dirty="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/𝜙</a:t>
            </a:r>
            <a:r>
              <a:rPr lang="fr-FR" baseline="-25000" dirty="0">
                <a:latin typeface="Arial"/>
                <a:ea typeface="Arial"/>
                <a:cs typeface="Arial"/>
                <a:sym typeface="Arial"/>
              </a:rPr>
              <a:t>P0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01158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02C0D-A942-9339-AD8B-678272D3B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Tests on field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DAD01-113E-9DD5-BD22-466210512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Google Shape;1023;p100" title="L2CFLOX_tomato.png">
            <a:extLst>
              <a:ext uri="{FF2B5EF4-FFF2-40B4-BE49-F238E27FC236}">
                <a16:creationId xmlns:a16="http://schemas.microsoft.com/office/drawing/2014/main" id="{79310657-F242-CBB7-A88D-BE190FCE500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rcRect l="9254" t="5782" r="6112" b="3766"/>
          <a:stretch/>
        </p:blipFill>
        <p:spPr>
          <a:xfrm>
            <a:off x="1889761" y="1247775"/>
            <a:ext cx="10335578" cy="5187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024;p100">
            <a:extLst>
              <a:ext uri="{FF2B5EF4-FFF2-40B4-BE49-F238E27FC236}">
                <a16:creationId xmlns:a16="http://schemas.microsoft.com/office/drawing/2014/main" id="{CD19F4F3-AD53-B614-AC18-826F38EE4DD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333" y="1367549"/>
            <a:ext cx="1228725" cy="167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6335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E7793-09D7-057E-0818-20671B840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Tests on field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968E3-10B0-D55E-F167-E098C868C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Google Shape;1033;p101" title="L2CFLOX_corn.png">
            <a:extLst>
              <a:ext uri="{FF2B5EF4-FFF2-40B4-BE49-F238E27FC236}">
                <a16:creationId xmlns:a16="http://schemas.microsoft.com/office/drawing/2014/main" id="{0305927C-1ADE-9AD7-92E8-B30ED92049E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rcRect l="8108" t="3270" r="8803" b="625"/>
          <a:stretch/>
        </p:blipFill>
        <p:spPr>
          <a:xfrm>
            <a:off x="1555866" y="1107475"/>
            <a:ext cx="10532196" cy="532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034;p101">
            <a:extLst>
              <a:ext uri="{FF2B5EF4-FFF2-40B4-BE49-F238E27FC236}">
                <a16:creationId xmlns:a16="http://schemas.microsoft.com/office/drawing/2014/main" id="{18779B86-F36F-7E89-96C5-9E1EFFF1EA4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262" y="1263256"/>
            <a:ext cx="1128942" cy="1632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3226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E3E4E-007F-2CE5-36D7-3EA4C4C5F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01BA2-2F24-661A-C087-034A4C722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Conclusions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Eleven products developed: 10 scalars and 1 spectrum (</a:t>
            </a:r>
            <a:r>
              <a:rPr lang="en-GB" dirty="0" err="1"/>
              <a:t>fesc</a:t>
            </a:r>
            <a:r>
              <a:rPr lang="en-GB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Tests on synthetic, field data and existing satellite data are overall promising</a:t>
            </a:r>
          </a:p>
          <a:p>
            <a:endParaRPr lang="en-GB" dirty="0"/>
          </a:p>
          <a:p>
            <a:r>
              <a:rPr lang="en-GB" b="1" dirty="0"/>
              <a:t>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Machine learning algorithms training only on synthetic data: real FLORIS observations not available yet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dirty="0"/>
              <a:t>Possible improvement after launch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Spectral fitting for retrieval of NPQ not convincing (yet) 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Dependence on ‘upstream’ products of bottom-of-atmosphere reflectance and SIF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Questions: </a:t>
            </a:r>
            <a:r>
              <a:rPr lang="en-GB" dirty="0">
                <a:hlinkClick r:id="rId2"/>
              </a:rPr>
              <a:t>c.vandertol@utwente.nl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2714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Photosynthesis products and algorithms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4F35A48-EF97-7E30-618F-EF7E704C74CB}"/>
              </a:ext>
            </a:extLst>
          </p:cNvPr>
          <p:cNvCxnSpPr/>
          <p:nvPr/>
        </p:nvCxnSpPr>
        <p:spPr>
          <a:xfrm>
            <a:off x="216000" y="1107477"/>
            <a:ext cx="11610910" cy="52129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1C3F67-F988-8248-991B-EB86BFC36572}"/>
              </a:ext>
            </a:extLst>
          </p:cNvPr>
          <p:cNvCxnSpPr>
            <a:cxnSpLocks/>
          </p:cNvCxnSpPr>
          <p:nvPr/>
        </p:nvCxnSpPr>
        <p:spPr>
          <a:xfrm flipV="1">
            <a:off x="240938" y="1176867"/>
            <a:ext cx="11680129" cy="52586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Engproc 51 00048 g003">
            <a:extLst>
              <a:ext uri="{FF2B5EF4-FFF2-40B4-BE49-F238E27FC236}">
                <a16:creationId xmlns:a16="http://schemas.microsoft.com/office/drawing/2014/main" id="{8D37C48F-C32B-D4D1-4E4F-0376FFD5EC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91" b="1264"/>
          <a:stretch/>
        </p:blipFill>
        <p:spPr bwMode="auto">
          <a:xfrm>
            <a:off x="4062805" y="2897911"/>
            <a:ext cx="4099728" cy="174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01" name="Group 2100">
            <a:extLst>
              <a:ext uri="{FF2B5EF4-FFF2-40B4-BE49-F238E27FC236}">
                <a16:creationId xmlns:a16="http://schemas.microsoft.com/office/drawing/2014/main" id="{B8ADBA41-7F87-7A10-0EE1-72B92385986D}"/>
              </a:ext>
            </a:extLst>
          </p:cNvPr>
          <p:cNvGrpSpPr/>
          <p:nvPr/>
        </p:nvGrpSpPr>
        <p:grpSpPr>
          <a:xfrm>
            <a:off x="2001036" y="1117002"/>
            <a:ext cx="8917476" cy="742023"/>
            <a:chOff x="2001036" y="1117002"/>
            <a:chExt cx="8917476" cy="74202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022D43E-9F0A-5586-7E8E-135DCB85F11E}"/>
                    </a:ext>
                  </a:extLst>
                </p:cNvPr>
                <p:cNvSpPr txBox="1"/>
                <p:nvPr/>
              </p:nvSpPr>
              <p:spPr>
                <a:xfrm>
                  <a:off x="5022537" y="1155479"/>
                  <a:ext cx="589597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GB" b="1" dirty="0">
                      <a:solidFill>
                        <a:schemeClr val="accent6">
                          <a:lumMod val="10000"/>
                        </a:schemeClr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rPr>
                    <a:t>LAI, LCC, LCAR, </a:t>
                  </a:r>
                  <a:r>
                    <a:rPr lang="en-GB" b="1" dirty="0" err="1">
                      <a:solidFill>
                        <a:schemeClr val="accent6">
                          <a:lumMod val="10000"/>
                        </a:schemeClr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rPr>
                    <a:t>fAPAR</a:t>
                  </a:r>
                  <a:r>
                    <a:rPr lang="en-GB" b="1" dirty="0">
                      <a:solidFill>
                        <a:schemeClr val="accent6">
                          <a:lumMod val="10000"/>
                        </a:schemeClr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rPr>
                    <a:t>, </a:t>
                  </a:r>
                  <a:r>
                    <a:rPr lang="en-GB" b="1" dirty="0" err="1">
                      <a:solidFill>
                        <a:schemeClr val="accent6">
                          <a:lumMod val="10000"/>
                        </a:schemeClr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rPr>
                    <a:t>fAPARchl</a:t>
                  </a:r>
                  <a:r>
                    <a:rPr lang="en-GB" b="1" dirty="0">
                      <a:solidFill>
                        <a:schemeClr val="accent6">
                          <a:lumMod val="10000"/>
                        </a:schemeClr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rPr>
                    <a:t>, </a:t>
                  </a:r>
                  <a:r>
                    <a:rPr lang="en-GB" b="1" dirty="0" err="1">
                      <a:solidFill>
                        <a:schemeClr val="accent6">
                          <a:lumMod val="10000"/>
                        </a:schemeClr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rPr>
                    <a:t>fesc</a:t>
                  </a:r>
                  <a:r>
                    <a:rPr lang="en-GB" b="1" dirty="0">
                      <a:solidFill>
                        <a:schemeClr val="accent6">
                          <a:lumMod val="10000"/>
                        </a:schemeClr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rPr>
                    <a:t>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solidFill>
                                <a:schemeClr val="accent6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itchFamily="34" charset="-128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solidFill>
                                <a:schemeClr val="accent6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itchFamily="34" charset="-128"/>
                              <a:cs typeface="Arial" panose="020B0604020202020204" pitchFamily="34" charset="0"/>
                            </a:rPr>
                            <m:t>𝝈</m:t>
                          </m:r>
                        </m:e>
                        <m:sub>
                          <m:r>
                            <a:rPr lang="en-GB" b="1" i="1" smtClean="0">
                              <a:solidFill>
                                <a:schemeClr val="accent6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itchFamily="34" charset="-128"/>
                              <a:cs typeface="Arial" panose="020B0604020202020204" pitchFamily="34" charset="0"/>
                            </a:rPr>
                            <m:t>𝑭</m:t>
                          </m:r>
                        </m:sub>
                      </m:sSub>
                      <m:r>
                        <a:rPr lang="en-GB" b="1" i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MS PGothic" pitchFamily="34" charset="-128"/>
                          <a:cs typeface="Arial" panose="020B0604020202020204" pitchFamily="34" charset="0"/>
                        </a:rPr>
                        <m:t>)</m:t>
                      </m:r>
                      <m:r>
                        <a:rPr lang="en-GB" b="0" i="0" smtClean="0">
                          <a:solidFill>
                            <a:srgbClr val="8197A6"/>
                          </a:solidFill>
                          <a:latin typeface="Cambria Math" panose="02040503050406030204" pitchFamily="18" charset="0"/>
                          <a:ea typeface="MS PGothic" pitchFamily="34" charset="-128"/>
                          <a:cs typeface="Arial" panose="020B0604020202020204" pitchFamily="34" charset="0"/>
                        </a:rPr>
                        <m:t>,</m:t>
                      </m:r>
                    </m:oMath>
                  </a14:m>
                  <a:endParaRPr lang="en-GB" dirty="0">
                    <a:solidFill>
                      <a:srgbClr val="8197A6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endParaRPr>
                </a:p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8197A6"/>
                                </a:solidFill>
                                <a:latin typeface="Cambria Math" panose="02040503050406030204" pitchFamily="18" charset="0"/>
                                <a:ea typeface="MS PGothic" pitchFamily="34" charset="-128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rgbClr val="8197A6"/>
                                </a:solidFill>
                                <a:latin typeface="Cambria Math" panose="02040503050406030204" pitchFamily="18" charset="0"/>
                                <a:ea typeface="MS PGothic" pitchFamily="34" charset="-128"/>
                                <a:cs typeface="Arial" panose="020B0604020202020204" pitchFamily="34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8197A6"/>
                                </a:solidFill>
                                <a:latin typeface="Cambria Math" panose="02040503050406030204" pitchFamily="18" charset="0"/>
                                <a:ea typeface="MS PGothic" pitchFamily="34" charset="-128"/>
                                <a:cs typeface="Arial" panose="020B0604020202020204" pitchFamily="34" charset="0"/>
                              </a:rPr>
                              <m:t>𝐹</m:t>
                            </m:r>
                          </m:sub>
                        </m:sSub>
                        <m:r>
                          <a:rPr lang="en-GB" b="0" i="1" smtClean="0">
                            <a:solidFill>
                              <a:srgbClr val="8197A6"/>
                            </a:solidFill>
                            <a:latin typeface="Cambria Math" panose="02040503050406030204" pitchFamily="18" charset="0"/>
                            <a:ea typeface="MS PGothic" pitchFamily="34" charset="-128"/>
                            <a:cs typeface="Arial" panose="020B0604020202020204" pitchFamily="34" charset="0"/>
                          </a:rPr>
                          <m:t>⋅</m:t>
                        </m:r>
                        <m:r>
                          <m:rPr>
                            <m:nor/>
                          </m:rPr>
                          <a:rPr lang="en-GB" dirty="0">
                            <a:solidFill>
                              <a:srgbClr val="8197A6"/>
                            </a:solidFill>
                            <a:latin typeface="Arial" panose="020B0604020202020204" pitchFamily="34" charset="0"/>
                            <a:ea typeface="MS PGothic" pitchFamily="34" charset="-128"/>
                            <a:cs typeface="Arial" panose="020B0604020202020204" pitchFamily="34" charset="0"/>
                          </a:rPr>
                          <m:t>fAPARchl</m:t>
                        </m:r>
                      </m:oMath>
                    </m:oMathPara>
                  </a14:m>
                  <a:endParaRPr lang="en-GB" dirty="0">
                    <a:solidFill>
                      <a:srgbClr val="8197A6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022D43E-9F0A-5586-7E8E-135DCB85F1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2537" y="1155479"/>
                  <a:ext cx="5895975" cy="646331"/>
                </a:xfrm>
                <a:prstGeom prst="rect">
                  <a:avLst/>
                </a:prstGeom>
                <a:blipFill>
                  <a:blip r:embed="rId3"/>
                  <a:stretch>
                    <a:fillRect l="-931" t="-566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00" name="Group 2099">
              <a:extLst>
                <a:ext uri="{FF2B5EF4-FFF2-40B4-BE49-F238E27FC236}">
                  <a16:creationId xmlns:a16="http://schemas.microsoft.com/office/drawing/2014/main" id="{B159025B-9136-6626-2472-14F457877F2E}"/>
                </a:ext>
              </a:extLst>
            </p:cNvPr>
            <p:cNvGrpSpPr/>
            <p:nvPr/>
          </p:nvGrpSpPr>
          <p:grpSpPr>
            <a:xfrm>
              <a:off x="4008036" y="1117002"/>
              <a:ext cx="862012" cy="742023"/>
              <a:chOff x="4008036" y="1117002"/>
              <a:chExt cx="862012" cy="742023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AEF6C95-9A57-8FB6-B886-40A6E47449DE}"/>
                  </a:ext>
                </a:extLst>
              </p:cNvPr>
              <p:cNvGrpSpPr/>
              <p:nvPr/>
            </p:nvGrpSpPr>
            <p:grpSpPr>
              <a:xfrm>
                <a:off x="4257675" y="1117002"/>
                <a:ext cx="109537" cy="742023"/>
                <a:chOff x="4257675" y="1117002"/>
                <a:chExt cx="109537" cy="742023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422DBDE8-CC51-EB13-041D-34AB7E65173D}"/>
                    </a:ext>
                  </a:extLst>
                </p:cNvPr>
                <p:cNvSpPr/>
                <p:nvPr/>
              </p:nvSpPr>
              <p:spPr>
                <a:xfrm>
                  <a:off x="4257675" y="1117002"/>
                  <a:ext cx="104775" cy="11506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6FBCAEEC-43E1-691A-C3FF-62B7D8C23782}"/>
                    </a:ext>
                  </a:extLst>
                </p:cNvPr>
                <p:cNvSpPr/>
                <p:nvPr/>
              </p:nvSpPr>
              <p:spPr>
                <a:xfrm>
                  <a:off x="4257675" y="1319604"/>
                  <a:ext cx="104775" cy="11506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582B227A-41EE-DA83-5824-FC0A65909F62}"/>
                    </a:ext>
                  </a:extLst>
                </p:cNvPr>
                <p:cNvSpPr/>
                <p:nvPr/>
              </p:nvSpPr>
              <p:spPr>
                <a:xfrm>
                  <a:off x="4262437" y="1535248"/>
                  <a:ext cx="104775" cy="11506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5AFC2818-2CD3-904B-E00B-B1B606C72DD7}"/>
                    </a:ext>
                  </a:extLst>
                </p:cNvPr>
                <p:cNvSpPr/>
                <p:nvPr/>
              </p:nvSpPr>
              <p:spPr>
                <a:xfrm>
                  <a:off x="4257675" y="1743962"/>
                  <a:ext cx="104775" cy="11506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44DCAC2A-104B-E5BA-EDD5-7D953F6B3B00}"/>
                  </a:ext>
                </a:extLst>
              </p:cNvPr>
              <p:cNvGrpSpPr/>
              <p:nvPr/>
            </p:nvGrpSpPr>
            <p:grpSpPr>
              <a:xfrm>
                <a:off x="4457700" y="1117002"/>
                <a:ext cx="109537" cy="742023"/>
                <a:chOff x="4257675" y="1117002"/>
                <a:chExt cx="109537" cy="742023"/>
              </a:xfrm>
            </p:grpSpPr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996A0628-5A57-6DBB-42C8-A0C175522BC9}"/>
                    </a:ext>
                  </a:extLst>
                </p:cNvPr>
                <p:cNvSpPr/>
                <p:nvPr/>
              </p:nvSpPr>
              <p:spPr>
                <a:xfrm>
                  <a:off x="4257675" y="1117002"/>
                  <a:ext cx="104775" cy="11506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B776162C-C3B3-5D40-C405-F74C79F8BB9A}"/>
                    </a:ext>
                  </a:extLst>
                </p:cNvPr>
                <p:cNvSpPr/>
                <p:nvPr/>
              </p:nvSpPr>
              <p:spPr>
                <a:xfrm>
                  <a:off x="4257675" y="1319604"/>
                  <a:ext cx="104775" cy="11506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40045B63-3FF6-38FF-5A7C-48F8D82E8574}"/>
                    </a:ext>
                  </a:extLst>
                </p:cNvPr>
                <p:cNvSpPr/>
                <p:nvPr/>
              </p:nvSpPr>
              <p:spPr>
                <a:xfrm>
                  <a:off x="4262437" y="1535248"/>
                  <a:ext cx="104775" cy="11506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3CE21E30-1968-6395-3D2E-638E5AB60E7A}"/>
                    </a:ext>
                  </a:extLst>
                </p:cNvPr>
                <p:cNvSpPr/>
                <p:nvPr/>
              </p:nvSpPr>
              <p:spPr>
                <a:xfrm>
                  <a:off x="4257675" y="1743962"/>
                  <a:ext cx="104775" cy="11506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1E2FBC7A-3D9E-1F10-4B5E-6015D95D3065}"/>
                  </a:ext>
                </a:extLst>
              </p:cNvPr>
              <p:cNvSpPr/>
              <p:nvPr/>
            </p:nvSpPr>
            <p:spPr>
              <a:xfrm>
                <a:off x="4008036" y="1319604"/>
                <a:ext cx="104775" cy="11506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2125907D-5C8D-4971-2FC1-E2E1BA8EA45B}"/>
                  </a:ext>
                </a:extLst>
              </p:cNvPr>
              <p:cNvSpPr/>
              <p:nvPr/>
            </p:nvSpPr>
            <p:spPr>
              <a:xfrm>
                <a:off x="4012798" y="1535248"/>
                <a:ext cx="104775" cy="11506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78B725F2-6555-BDD5-2CD8-A0444D7587EB}"/>
                  </a:ext>
                </a:extLst>
              </p:cNvPr>
              <p:cNvSpPr/>
              <p:nvPr/>
            </p:nvSpPr>
            <p:spPr>
              <a:xfrm>
                <a:off x="4760511" y="1310910"/>
                <a:ext cx="104775" cy="11506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E02BC05-B2BB-81DE-0994-5C8A516EE1B2}"/>
                  </a:ext>
                </a:extLst>
              </p:cNvPr>
              <p:cNvSpPr/>
              <p:nvPr/>
            </p:nvSpPr>
            <p:spPr>
              <a:xfrm>
                <a:off x="4765273" y="1526554"/>
                <a:ext cx="104775" cy="11506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048" name="Straight Connector 2047">
                <a:extLst>
                  <a:ext uri="{FF2B5EF4-FFF2-40B4-BE49-F238E27FC236}">
                    <a16:creationId xmlns:a16="http://schemas.microsoft.com/office/drawing/2014/main" id="{B9F0F723-DF81-8E31-F7D4-25042FC98021}"/>
                  </a:ext>
                </a:extLst>
              </p:cNvPr>
              <p:cNvCxnSpPr>
                <a:stCxn id="26" idx="5"/>
                <a:endCxn id="10" idx="2"/>
              </p:cNvCxnSpPr>
              <p:nvPr/>
            </p:nvCxnSpPr>
            <p:spPr>
              <a:xfrm flipV="1">
                <a:off x="4097467" y="1174534"/>
                <a:ext cx="160208" cy="24328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1" name="Straight Connector 2050">
                <a:extLst>
                  <a:ext uri="{FF2B5EF4-FFF2-40B4-BE49-F238E27FC236}">
                    <a16:creationId xmlns:a16="http://schemas.microsoft.com/office/drawing/2014/main" id="{5A514960-73B6-A304-804C-DEC7456CF5FF}"/>
                  </a:ext>
                </a:extLst>
              </p:cNvPr>
              <p:cNvCxnSpPr>
                <a:stCxn id="26" idx="5"/>
                <a:endCxn id="13" idx="2"/>
              </p:cNvCxnSpPr>
              <p:nvPr/>
            </p:nvCxnSpPr>
            <p:spPr>
              <a:xfrm flipV="1">
                <a:off x="4097467" y="1377136"/>
                <a:ext cx="160208" cy="406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3" name="Straight Connector 2052">
                <a:extLst>
                  <a:ext uri="{FF2B5EF4-FFF2-40B4-BE49-F238E27FC236}">
                    <a16:creationId xmlns:a16="http://schemas.microsoft.com/office/drawing/2014/main" id="{9B4F7BDD-3E36-996E-EC20-59F1B0F62183}"/>
                  </a:ext>
                </a:extLst>
              </p:cNvPr>
              <p:cNvCxnSpPr>
                <a:stCxn id="27" idx="7"/>
                <a:endCxn id="14" idx="2"/>
              </p:cNvCxnSpPr>
              <p:nvPr/>
            </p:nvCxnSpPr>
            <p:spPr>
              <a:xfrm>
                <a:off x="4102229" y="1552099"/>
                <a:ext cx="160208" cy="406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5" name="Straight Connector 2054">
                <a:extLst>
                  <a:ext uri="{FF2B5EF4-FFF2-40B4-BE49-F238E27FC236}">
                    <a16:creationId xmlns:a16="http://schemas.microsoft.com/office/drawing/2014/main" id="{76F5B28B-3D72-996F-C534-FA3538330134}"/>
                  </a:ext>
                </a:extLst>
              </p:cNvPr>
              <p:cNvCxnSpPr>
                <a:stCxn id="27" idx="7"/>
                <a:endCxn id="15" idx="1"/>
              </p:cNvCxnSpPr>
              <p:nvPr/>
            </p:nvCxnSpPr>
            <p:spPr>
              <a:xfrm>
                <a:off x="4102229" y="1552099"/>
                <a:ext cx="170790" cy="2087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7" name="Straight Connector 2056">
                <a:extLst>
                  <a:ext uri="{FF2B5EF4-FFF2-40B4-BE49-F238E27FC236}">
                    <a16:creationId xmlns:a16="http://schemas.microsoft.com/office/drawing/2014/main" id="{5C8617BE-119F-12AD-E7CF-4022C7FBD7DC}"/>
                  </a:ext>
                </a:extLst>
              </p:cNvPr>
              <p:cNvCxnSpPr>
                <a:stCxn id="27" idx="0"/>
                <a:endCxn id="13" idx="3"/>
              </p:cNvCxnSpPr>
              <p:nvPr/>
            </p:nvCxnSpPr>
            <p:spPr>
              <a:xfrm flipV="1">
                <a:off x="4065186" y="1417816"/>
                <a:ext cx="207833" cy="1174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9" name="Straight Connector 2058">
                <a:extLst>
                  <a:ext uri="{FF2B5EF4-FFF2-40B4-BE49-F238E27FC236}">
                    <a16:creationId xmlns:a16="http://schemas.microsoft.com/office/drawing/2014/main" id="{CA7BC82D-AF67-A8CE-343F-98440BED2B79}"/>
                  </a:ext>
                </a:extLst>
              </p:cNvPr>
              <p:cNvCxnSpPr>
                <a:stCxn id="27" idx="7"/>
                <a:endCxn id="10" idx="2"/>
              </p:cNvCxnSpPr>
              <p:nvPr/>
            </p:nvCxnSpPr>
            <p:spPr>
              <a:xfrm flipV="1">
                <a:off x="4102229" y="1174534"/>
                <a:ext cx="155446" cy="37756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1" name="Straight Connector 2060">
                <a:extLst>
                  <a:ext uri="{FF2B5EF4-FFF2-40B4-BE49-F238E27FC236}">
                    <a16:creationId xmlns:a16="http://schemas.microsoft.com/office/drawing/2014/main" id="{C84497FE-6415-DB3F-65B6-09669F92B61A}"/>
                  </a:ext>
                </a:extLst>
              </p:cNvPr>
              <p:cNvCxnSpPr>
                <a:stCxn id="26" idx="6"/>
                <a:endCxn id="14" idx="2"/>
              </p:cNvCxnSpPr>
              <p:nvPr/>
            </p:nvCxnSpPr>
            <p:spPr>
              <a:xfrm>
                <a:off x="4112811" y="1377136"/>
                <a:ext cx="149626" cy="2156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3" name="Straight Connector 2062">
                <a:extLst>
                  <a:ext uri="{FF2B5EF4-FFF2-40B4-BE49-F238E27FC236}">
                    <a16:creationId xmlns:a16="http://schemas.microsoft.com/office/drawing/2014/main" id="{46F5A261-8C4E-1A8C-B6C3-4181AA9FD60A}"/>
                  </a:ext>
                </a:extLst>
              </p:cNvPr>
              <p:cNvCxnSpPr>
                <a:stCxn id="26" idx="0"/>
                <a:endCxn id="15" idx="2"/>
              </p:cNvCxnSpPr>
              <p:nvPr/>
            </p:nvCxnSpPr>
            <p:spPr>
              <a:xfrm>
                <a:off x="4060424" y="1319604"/>
                <a:ext cx="197251" cy="4818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7" name="Straight Connector 2066">
                <a:extLst>
                  <a:ext uri="{FF2B5EF4-FFF2-40B4-BE49-F238E27FC236}">
                    <a16:creationId xmlns:a16="http://schemas.microsoft.com/office/drawing/2014/main" id="{C2457FAA-7706-84DB-C560-D57F9A7E04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52925" y="1596211"/>
                <a:ext cx="9525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9" name="Straight Connector 2068">
                <a:extLst>
                  <a:ext uri="{FF2B5EF4-FFF2-40B4-BE49-F238E27FC236}">
                    <a16:creationId xmlns:a16="http://schemas.microsoft.com/office/drawing/2014/main" id="{645FEF78-86B8-4C14-3BDC-81D653964EA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62450" y="1834336"/>
                <a:ext cx="9525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0" name="Straight Connector 2069">
                <a:extLst>
                  <a:ext uri="{FF2B5EF4-FFF2-40B4-BE49-F238E27FC236}">
                    <a16:creationId xmlns:a16="http://schemas.microsoft.com/office/drawing/2014/main" id="{4AF726D0-3D4E-150E-E424-077BCC514B87}"/>
                  </a:ext>
                </a:extLst>
              </p:cNvPr>
              <p:cNvCxnSpPr>
                <a:cxnSpLocks/>
                <a:stCxn id="21" idx="6"/>
                <a:endCxn id="29" idx="3"/>
              </p:cNvCxnSpPr>
              <p:nvPr/>
            </p:nvCxnSpPr>
            <p:spPr>
              <a:xfrm>
                <a:off x="4562475" y="1377136"/>
                <a:ext cx="213380" cy="319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1" name="Straight Connector 2070">
                <a:extLst>
                  <a:ext uri="{FF2B5EF4-FFF2-40B4-BE49-F238E27FC236}">
                    <a16:creationId xmlns:a16="http://schemas.microsoft.com/office/drawing/2014/main" id="{A355F82B-B109-95AA-3B7F-68623CB06ACE}"/>
                  </a:ext>
                </a:extLst>
              </p:cNvPr>
              <p:cNvCxnSpPr>
                <a:cxnSpLocks/>
                <a:stCxn id="30" idx="2"/>
              </p:cNvCxnSpPr>
              <p:nvPr/>
            </p:nvCxnSpPr>
            <p:spPr>
              <a:xfrm flipH="1">
                <a:off x="4572000" y="1584086"/>
                <a:ext cx="193273" cy="2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5" name="Straight Connector 2074">
                <a:extLst>
                  <a:ext uri="{FF2B5EF4-FFF2-40B4-BE49-F238E27FC236}">
                    <a16:creationId xmlns:a16="http://schemas.microsoft.com/office/drawing/2014/main" id="{DC0101B4-BBBB-A723-7D69-496BB429EB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81500" y="1367611"/>
                <a:ext cx="9525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6" name="Straight Connector 2075">
                <a:extLst>
                  <a:ext uri="{FF2B5EF4-FFF2-40B4-BE49-F238E27FC236}">
                    <a16:creationId xmlns:a16="http://schemas.microsoft.com/office/drawing/2014/main" id="{EE148BBC-690C-E5E7-E0EA-8A22FB1FA7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81500" y="1158061"/>
                <a:ext cx="9525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8" name="Straight Connector 2077">
                <a:extLst>
                  <a:ext uri="{FF2B5EF4-FFF2-40B4-BE49-F238E27FC236}">
                    <a16:creationId xmlns:a16="http://schemas.microsoft.com/office/drawing/2014/main" id="{0F947AB9-A68E-9EBF-CC4F-7D682CE6241B}"/>
                  </a:ext>
                </a:extLst>
              </p:cNvPr>
              <p:cNvCxnSpPr>
                <a:cxnSpLocks/>
                <a:stCxn id="10" idx="6"/>
                <a:endCxn id="21" idx="1"/>
              </p:cNvCxnSpPr>
              <p:nvPr/>
            </p:nvCxnSpPr>
            <p:spPr>
              <a:xfrm>
                <a:off x="4362450" y="1174534"/>
                <a:ext cx="110594" cy="1619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0" name="Straight Connector 2079">
                <a:extLst>
                  <a:ext uri="{FF2B5EF4-FFF2-40B4-BE49-F238E27FC236}">
                    <a16:creationId xmlns:a16="http://schemas.microsoft.com/office/drawing/2014/main" id="{78C047F2-42DD-01DB-3342-EC1774BA4F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81500" y="1422184"/>
                <a:ext cx="110594" cy="1619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1" name="Straight Connector 2080">
                <a:extLst>
                  <a:ext uri="{FF2B5EF4-FFF2-40B4-BE49-F238E27FC236}">
                    <a16:creationId xmlns:a16="http://schemas.microsoft.com/office/drawing/2014/main" id="{C9126CA9-225C-E3EE-4993-782FAB59B6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62450" y="1603159"/>
                <a:ext cx="110594" cy="1619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2" name="Straight Connector 2081">
                <a:extLst>
                  <a:ext uri="{FF2B5EF4-FFF2-40B4-BE49-F238E27FC236}">
                    <a16:creationId xmlns:a16="http://schemas.microsoft.com/office/drawing/2014/main" id="{DAF3BB6B-8506-6075-89CD-3D63CEDFB63C}"/>
                  </a:ext>
                </a:extLst>
              </p:cNvPr>
              <p:cNvCxnSpPr>
                <a:cxnSpLocks/>
                <a:stCxn id="13" idx="7"/>
                <a:endCxn id="20" idx="6"/>
              </p:cNvCxnSpPr>
              <p:nvPr/>
            </p:nvCxnSpPr>
            <p:spPr>
              <a:xfrm flipV="1">
                <a:off x="4347106" y="1174534"/>
                <a:ext cx="215369" cy="1619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7" name="Straight Connector 2086">
                <a:extLst>
                  <a:ext uri="{FF2B5EF4-FFF2-40B4-BE49-F238E27FC236}">
                    <a16:creationId xmlns:a16="http://schemas.microsoft.com/office/drawing/2014/main" id="{AC6029CC-D2E9-51F5-F530-8F3BAA7235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37581" y="1384084"/>
                <a:ext cx="215369" cy="1619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8" name="Straight Connector 2087">
                <a:extLst>
                  <a:ext uri="{FF2B5EF4-FFF2-40B4-BE49-F238E27FC236}">
                    <a16:creationId xmlns:a16="http://schemas.microsoft.com/office/drawing/2014/main" id="{FE362E9B-7F56-A6D9-85D7-BEC971F36F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9481" y="1631734"/>
                <a:ext cx="215369" cy="1619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9" name="Straight Connector 2088">
                <a:extLst>
                  <a:ext uri="{FF2B5EF4-FFF2-40B4-BE49-F238E27FC236}">
                    <a16:creationId xmlns:a16="http://schemas.microsoft.com/office/drawing/2014/main" id="{4091CDF6-466A-F576-15F0-0B3900AE0F3E}"/>
                  </a:ext>
                </a:extLst>
              </p:cNvPr>
              <p:cNvCxnSpPr>
                <a:cxnSpLocks/>
                <a:stCxn id="22" idx="0"/>
                <a:endCxn id="29" idx="2"/>
              </p:cNvCxnSpPr>
              <p:nvPr/>
            </p:nvCxnSpPr>
            <p:spPr>
              <a:xfrm flipV="1">
                <a:off x="4514850" y="1368442"/>
                <a:ext cx="245661" cy="16680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2" name="Straight Connector 2091">
                <a:extLst>
                  <a:ext uri="{FF2B5EF4-FFF2-40B4-BE49-F238E27FC236}">
                    <a16:creationId xmlns:a16="http://schemas.microsoft.com/office/drawing/2014/main" id="{EF5B24C2-8441-7B12-786A-18DF1798E9B7}"/>
                  </a:ext>
                </a:extLst>
              </p:cNvPr>
              <p:cNvCxnSpPr>
                <a:cxnSpLocks/>
                <a:stCxn id="21" idx="6"/>
                <a:endCxn id="30" idx="1"/>
              </p:cNvCxnSpPr>
              <p:nvPr/>
            </p:nvCxnSpPr>
            <p:spPr>
              <a:xfrm>
                <a:off x="4562475" y="1377136"/>
                <a:ext cx="218142" cy="1662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6" name="Straight Connector 2095">
                <a:extLst>
                  <a:ext uri="{FF2B5EF4-FFF2-40B4-BE49-F238E27FC236}">
                    <a16:creationId xmlns:a16="http://schemas.microsoft.com/office/drawing/2014/main" id="{DD2E73F6-C5D3-F427-269E-AF966E687252}"/>
                  </a:ext>
                </a:extLst>
              </p:cNvPr>
              <p:cNvCxnSpPr>
                <a:stCxn id="10" idx="6"/>
                <a:endCxn id="22" idx="2"/>
              </p:cNvCxnSpPr>
              <p:nvPr/>
            </p:nvCxnSpPr>
            <p:spPr>
              <a:xfrm>
                <a:off x="4362450" y="1174534"/>
                <a:ext cx="100012" cy="4182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99" name="TextBox 2098">
              <a:extLst>
                <a:ext uri="{FF2B5EF4-FFF2-40B4-BE49-F238E27FC236}">
                  <a16:creationId xmlns:a16="http://schemas.microsoft.com/office/drawing/2014/main" id="{9C964ED7-2B05-2BE9-9710-2879A1CD768B}"/>
                </a:ext>
              </a:extLst>
            </p:cNvPr>
            <p:cNvSpPr txBox="1"/>
            <p:nvPr/>
          </p:nvSpPr>
          <p:spPr>
            <a:xfrm>
              <a:off x="2001036" y="1161707"/>
              <a:ext cx="21314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OLCI-FLORIS LR</a:t>
              </a:r>
            </a:p>
            <a:p>
              <a:pPr algn="l"/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TOC reflectance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102" name="TextBox 2101">
                <a:extLst>
                  <a:ext uri="{FF2B5EF4-FFF2-40B4-BE49-F238E27FC236}">
                    <a16:creationId xmlns:a16="http://schemas.microsoft.com/office/drawing/2014/main" id="{F224397C-7B58-AE0E-7594-32D02625A72C}"/>
                  </a:ext>
                </a:extLst>
              </p:cNvPr>
              <p:cNvSpPr txBox="1"/>
              <p:nvPr/>
            </p:nvSpPr>
            <p:spPr>
              <a:xfrm>
                <a:off x="9338553" y="2872382"/>
                <a:ext cx="2543126" cy="525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1" i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MS PGothic" pitchFamily="34" charset="-128"/>
                        <a:cs typeface="Arial" panose="020B0604020202020204" pitchFamily="34" charset="0"/>
                      </a:rPr>
                      <m:t>𝐅𝐐𝐄</m:t>
                    </m:r>
                    <m:r>
                      <a:rPr lang="en-GB" b="0" i="1" smtClean="0">
                        <a:solidFill>
                          <a:srgbClr val="8197A6"/>
                        </a:solidFill>
                        <a:latin typeface="Cambria Math" panose="02040503050406030204" pitchFamily="18" charset="0"/>
                        <a:ea typeface="MS PGothic" pitchFamily="34" charset="-128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solidFill>
                              <a:srgbClr val="8197A6"/>
                            </a:solidFill>
                            <a:latin typeface="Cambria Math" panose="02040503050406030204" pitchFamily="18" charset="0"/>
                            <a:ea typeface="MS PGothic" pitchFamily="34" charset="-128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MS PGothic" pitchFamily="34" charset="-128"/>
                            <a:cs typeface="Arial" panose="020B0604020202020204" pitchFamily="34" charset="0"/>
                          </a:rPr>
                          <m:t>SIF</m:t>
                        </m:r>
                      </m:num>
                      <m:den>
                        <m:sSub>
                          <m:sSubPr>
                            <m:ctrlPr>
                              <a:rPr lang="en-GB" i="1">
                                <a:solidFill>
                                  <a:srgbClr val="8197A6"/>
                                </a:solidFill>
                                <a:latin typeface="Cambria Math" panose="02040503050406030204" pitchFamily="18" charset="0"/>
                                <a:ea typeface="MS PGothic" pitchFamily="34" charset="-128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rgbClr val="8197A6"/>
                                </a:solidFill>
                                <a:latin typeface="Cambria Math" panose="02040503050406030204" pitchFamily="18" charset="0"/>
                                <a:ea typeface="MS PGothic" pitchFamily="34" charset="-128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GB" i="1">
                                <a:solidFill>
                                  <a:srgbClr val="8197A6"/>
                                </a:solidFill>
                                <a:latin typeface="Cambria Math" panose="02040503050406030204" pitchFamily="18" charset="0"/>
                                <a:ea typeface="MS PGothic" pitchFamily="34" charset="-128"/>
                                <a:cs typeface="Arial" panose="020B0604020202020204" pitchFamily="34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8197A6"/>
                                </a:solidFill>
                                <a:latin typeface="Cambria Math" panose="02040503050406030204" pitchFamily="18" charset="0"/>
                                <a:ea typeface="MS PGothic" pitchFamily="34" charset="-128"/>
                                <a:cs typeface="Arial" panose="020B0604020202020204" pitchFamily="34" charset="0"/>
                              </a:rPr>
                              <m:t>𝐹</m:t>
                            </m:r>
                          </m:sub>
                        </m:sSub>
                        <m:r>
                          <a:rPr lang="en-GB" b="0" i="1" smtClean="0">
                            <a:solidFill>
                              <a:srgbClr val="8197A6"/>
                            </a:solidFill>
                            <a:latin typeface="Cambria Math" panose="02040503050406030204" pitchFamily="18" charset="0"/>
                            <a:ea typeface="MS PGothic" pitchFamily="34" charset="-128"/>
                            <a:cs typeface="Arial" panose="020B0604020202020204" pitchFamily="34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rgbClr val="8197A6"/>
                            </a:solidFill>
                            <a:latin typeface="Cambria Math" panose="02040503050406030204" pitchFamily="18" charset="0"/>
                            <a:ea typeface="MS PGothic" pitchFamily="34" charset="-128"/>
                            <a:cs typeface="Arial" panose="020B0604020202020204" pitchFamily="34" charset="0"/>
                          </a:rPr>
                          <m:t>fAPARchl</m:t>
                        </m:r>
                        <m:r>
                          <a:rPr lang="en-GB" b="0" i="1" smtClean="0">
                            <a:solidFill>
                              <a:srgbClr val="8197A6"/>
                            </a:solidFill>
                            <a:latin typeface="Cambria Math" panose="02040503050406030204" pitchFamily="18" charset="0"/>
                            <a:ea typeface="MS PGothic" pitchFamily="34" charset="-128"/>
                            <a:cs typeface="Arial" panose="020B0604020202020204" pitchFamily="34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MS PGothic" pitchFamily="34" charset="-128"/>
                            <a:cs typeface="Arial" panose="020B0604020202020204" pitchFamily="34" charset="0"/>
                          </a:rPr>
                          <m:t>iPAR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rgbClr val="8197A6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2102" name="TextBox 2101">
                <a:extLst>
                  <a:ext uri="{FF2B5EF4-FFF2-40B4-BE49-F238E27FC236}">
                    <a16:creationId xmlns:a16="http://schemas.microsoft.com/office/drawing/2014/main" id="{F224397C-7B58-AE0E-7594-32D02625A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553" y="2872382"/>
                <a:ext cx="2543126" cy="525721"/>
              </a:xfrm>
              <a:prstGeom prst="rect">
                <a:avLst/>
              </a:prstGeom>
              <a:blipFill>
                <a:blip r:embed="rId4"/>
                <a:stretch>
                  <a:fillRect l="-480" b="-1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07" name="Group 2106">
            <a:extLst>
              <a:ext uri="{FF2B5EF4-FFF2-40B4-BE49-F238E27FC236}">
                <a16:creationId xmlns:a16="http://schemas.microsoft.com/office/drawing/2014/main" id="{1B61D68F-1143-58D4-5938-886263FE10FB}"/>
              </a:ext>
            </a:extLst>
          </p:cNvPr>
          <p:cNvGrpSpPr/>
          <p:nvPr/>
        </p:nvGrpSpPr>
        <p:grpSpPr>
          <a:xfrm>
            <a:off x="2479575" y="2524125"/>
            <a:ext cx="6826350" cy="2427642"/>
            <a:chOff x="2479575" y="2524125"/>
            <a:chExt cx="6826350" cy="2427642"/>
          </a:xfrm>
        </p:grpSpPr>
        <p:sp>
          <p:nvSpPr>
            <p:cNvPr id="2103" name="TextBox 2102">
              <a:extLst>
                <a:ext uri="{FF2B5EF4-FFF2-40B4-BE49-F238E27FC236}">
                  <a16:creationId xmlns:a16="http://schemas.microsoft.com/office/drawing/2014/main" id="{02A83FCD-F6C8-161D-85BE-E52AD4B32016}"/>
                </a:ext>
              </a:extLst>
            </p:cNvPr>
            <p:cNvSpPr txBox="1"/>
            <p:nvPr/>
          </p:nvSpPr>
          <p:spPr>
            <a:xfrm>
              <a:off x="4347106" y="2524125"/>
              <a:ext cx="3634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dirty="0">
                  <a:solidFill>
                    <a:srgbClr val="8197A6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Hybrid: Machine learning + RTM</a:t>
              </a:r>
            </a:p>
          </p:txBody>
        </p:sp>
        <p:sp>
          <p:nvSpPr>
            <p:cNvPr id="2104" name="TextBox 2103">
              <a:extLst>
                <a:ext uri="{FF2B5EF4-FFF2-40B4-BE49-F238E27FC236}">
                  <a16:creationId xmlns:a16="http://schemas.microsoft.com/office/drawing/2014/main" id="{6D42F1A7-5632-80DC-AC5F-1F25E482C4E9}"/>
                </a:ext>
              </a:extLst>
            </p:cNvPr>
            <p:cNvSpPr txBox="1"/>
            <p:nvPr/>
          </p:nvSpPr>
          <p:spPr>
            <a:xfrm>
              <a:off x="8087008" y="3621506"/>
              <a:ext cx="12189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dirty="0">
                  <a:solidFill>
                    <a:srgbClr val="8197A6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Arithmetic</a:t>
              </a:r>
            </a:p>
          </p:txBody>
        </p:sp>
        <p:sp>
          <p:nvSpPr>
            <p:cNvPr id="2105" name="TextBox 2104">
              <a:extLst>
                <a:ext uri="{FF2B5EF4-FFF2-40B4-BE49-F238E27FC236}">
                  <a16:creationId xmlns:a16="http://schemas.microsoft.com/office/drawing/2014/main" id="{64E768EA-9426-A7CF-62F5-4FDCF9CD1996}"/>
                </a:ext>
              </a:extLst>
            </p:cNvPr>
            <p:cNvSpPr txBox="1"/>
            <p:nvPr/>
          </p:nvSpPr>
          <p:spPr>
            <a:xfrm>
              <a:off x="5270400" y="4582435"/>
              <a:ext cx="2092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dirty="0">
                  <a:solidFill>
                    <a:srgbClr val="8197A6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Spectral fitting</a:t>
              </a:r>
            </a:p>
          </p:txBody>
        </p:sp>
        <p:sp>
          <p:nvSpPr>
            <p:cNvPr id="2106" name="TextBox 2105">
              <a:extLst>
                <a:ext uri="{FF2B5EF4-FFF2-40B4-BE49-F238E27FC236}">
                  <a16:creationId xmlns:a16="http://schemas.microsoft.com/office/drawing/2014/main" id="{5D34F8D6-0A3C-12F8-A051-C2CF7B75CE6A}"/>
                </a:ext>
              </a:extLst>
            </p:cNvPr>
            <p:cNvSpPr txBox="1"/>
            <p:nvPr/>
          </p:nvSpPr>
          <p:spPr>
            <a:xfrm>
              <a:off x="2479575" y="3484978"/>
              <a:ext cx="1528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>
                  <a:solidFill>
                    <a:srgbClr val="8197A6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Bayesian</a:t>
              </a:r>
            </a:p>
            <a:p>
              <a:pPr algn="r"/>
              <a:r>
                <a:rPr lang="en-GB" dirty="0">
                  <a:solidFill>
                    <a:srgbClr val="8197A6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modelling</a:t>
              </a:r>
            </a:p>
          </p:txBody>
        </p:sp>
      </p:grpSp>
      <p:sp>
        <p:nvSpPr>
          <p:cNvPr id="2123" name="TextBox 2122">
            <a:extLst>
              <a:ext uri="{FF2B5EF4-FFF2-40B4-BE49-F238E27FC236}">
                <a16:creationId xmlns:a16="http://schemas.microsoft.com/office/drawing/2014/main" id="{649D6061-E468-1367-2F75-24718F8F97F6}"/>
              </a:ext>
            </a:extLst>
          </p:cNvPr>
          <p:cNvSpPr txBox="1"/>
          <p:nvPr/>
        </p:nvSpPr>
        <p:spPr>
          <a:xfrm>
            <a:off x="240938" y="2638425"/>
            <a:ext cx="25084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>
                <a:solidFill>
                  <a:srgbClr val="05324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RED</a:t>
            </a:r>
            <a:r>
              <a:rPr lang="en-GB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and </a:t>
            </a:r>
            <a:r>
              <a:rPr lang="en-GB" b="1" dirty="0">
                <a:solidFill>
                  <a:srgbClr val="05324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ETR</a:t>
            </a:r>
            <a:r>
              <a:rPr lang="en-GB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</a:t>
            </a:r>
          </a:p>
          <a:p>
            <a:pPr algn="l"/>
            <a:endParaRPr lang="en-GB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l"/>
            <a:r>
              <a:rPr lang="en-GB" dirty="0" err="1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Arithmetric</a:t>
            </a:r>
            <a:r>
              <a:rPr lang="en-GB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from FQE,NPQ, </a:t>
            </a:r>
            <a:r>
              <a:rPr lang="en-GB" dirty="0" err="1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iPAR</a:t>
            </a:r>
            <a:endParaRPr lang="en-GB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l"/>
            <a:r>
              <a:rPr lang="en-GB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+ weak prior constraints</a:t>
            </a:r>
          </a:p>
        </p:txBody>
      </p:sp>
      <p:grpSp>
        <p:nvGrpSpPr>
          <p:cNvPr id="2134" name="Group 2133">
            <a:extLst>
              <a:ext uri="{FF2B5EF4-FFF2-40B4-BE49-F238E27FC236}">
                <a16:creationId xmlns:a16="http://schemas.microsoft.com/office/drawing/2014/main" id="{75F9713A-74E6-1672-17D3-37503E044BB5}"/>
              </a:ext>
            </a:extLst>
          </p:cNvPr>
          <p:cNvGrpSpPr/>
          <p:nvPr/>
        </p:nvGrpSpPr>
        <p:grpSpPr>
          <a:xfrm>
            <a:off x="714115" y="4755698"/>
            <a:ext cx="7838293" cy="1921710"/>
            <a:chOff x="714115" y="4755698"/>
            <a:chExt cx="7838293" cy="1921710"/>
          </a:xfrm>
        </p:grpSpPr>
        <p:grpSp>
          <p:nvGrpSpPr>
            <p:cNvPr id="2133" name="Group 2132">
              <a:extLst>
                <a:ext uri="{FF2B5EF4-FFF2-40B4-BE49-F238E27FC236}">
                  <a16:creationId xmlns:a16="http://schemas.microsoft.com/office/drawing/2014/main" id="{3ABCBA5F-5C94-B04A-A18A-DD3C5356C791}"/>
                </a:ext>
              </a:extLst>
            </p:cNvPr>
            <p:cNvGrpSpPr/>
            <p:nvPr/>
          </p:nvGrpSpPr>
          <p:grpSpPr>
            <a:xfrm>
              <a:off x="714115" y="4755698"/>
              <a:ext cx="7838293" cy="1921710"/>
              <a:chOff x="714115" y="4755698"/>
              <a:chExt cx="7838293" cy="1921710"/>
            </a:xfrm>
          </p:grpSpPr>
          <p:grpSp>
            <p:nvGrpSpPr>
              <p:cNvPr id="2126" name="Group 2125">
                <a:extLst>
                  <a:ext uri="{FF2B5EF4-FFF2-40B4-BE49-F238E27FC236}">
                    <a16:creationId xmlns:a16="http://schemas.microsoft.com/office/drawing/2014/main" id="{65EF0CCD-E9D8-B036-CAAF-4576BE44B667}"/>
                  </a:ext>
                </a:extLst>
              </p:cNvPr>
              <p:cNvGrpSpPr/>
              <p:nvPr/>
            </p:nvGrpSpPr>
            <p:grpSpPr>
              <a:xfrm>
                <a:off x="3490501" y="4755698"/>
                <a:ext cx="5061907" cy="932451"/>
                <a:chOff x="2891136" y="5249543"/>
                <a:chExt cx="5061907" cy="932451"/>
              </a:xfrm>
            </p:grpSpPr>
            <p:sp>
              <p:nvSpPr>
                <p:cNvPr id="2108" name="TextBox 2107">
                  <a:extLst>
                    <a:ext uri="{FF2B5EF4-FFF2-40B4-BE49-F238E27FC236}">
                      <a16:creationId xmlns:a16="http://schemas.microsoft.com/office/drawing/2014/main" id="{F2E819C7-C921-E402-C6DD-75A84544BEAF}"/>
                    </a:ext>
                  </a:extLst>
                </p:cNvPr>
                <p:cNvSpPr txBox="1"/>
                <p:nvPr/>
              </p:nvSpPr>
              <p:spPr>
                <a:xfrm>
                  <a:off x="2891136" y="5448159"/>
                  <a:ext cx="213140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GB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rPr>
                    <a:t>OLCI-FLORIS LR</a:t>
                  </a:r>
                </a:p>
                <a:p>
                  <a:pPr algn="l"/>
                  <a:r>
                    <a:rPr lang="en-GB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rPr>
                    <a:t>TOC reflectance</a:t>
                  </a:r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110" name="TextBox 2109">
                      <a:extLst>
                        <a:ext uri="{FF2B5EF4-FFF2-40B4-BE49-F238E27FC236}">
                          <a16:creationId xmlns:a16="http://schemas.microsoft.com/office/drawing/2014/main" id="{473C506A-FC22-3285-779E-8D4128E8DFB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17507" y="5249543"/>
                      <a:ext cx="79910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b="0" i="1" smtClean="0">
                                    <a:solidFill>
                                      <a:srgbClr val="8197A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solidFill>
                                      <a:srgbClr val="8197A6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GB" b="0" i="1" smtClean="0">
                                    <a:solidFill>
                                      <a:srgbClr val="8197A6"/>
                                    </a:solidFill>
                                    <a:latin typeface="Cambria Math" panose="02040503050406030204" pitchFamily="18" charset="0"/>
                                  </a:rPr>
                                  <m:t>𝑠𝑜𝑖𝑙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>
                        <a:solidFill>
                          <a:srgbClr val="8197A6"/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2110" name="TextBox 2109">
                      <a:extLst>
                        <a:ext uri="{FF2B5EF4-FFF2-40B4-BE49-F238E27FC236}">
                          <a16:creationId xmlns:a16="http://schemas.microsoft.com/office/drawing/2014/main" id="{473C506A-FC22-3285-779E-8D4128E8DFB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17507" y="5249543"/>
                      <a:ext cx="799105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327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111" name="TextBox 2110">
                      <a:extLst>
                        <a:ext uri="{FF2B5EF4-FFF2-40B4-BE49-F238E27FC236}">
                          <a16:creationId xmlns:a16="http://schemas.microsoft.com/office/drawing/2014/main" id="{7A682AA1-9BAC-A9CA-EE0E-CF484B6207C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17507" y="5790092"/>
                      <a:ext cx="799105" cy="39190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b="0" i="1" smtClean="0">
                                    <a:solidFill>
                                      <a:srgbClr val="8197A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solidFill>
                                      <a:srgbClr val="8197A6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GB" b="0" i="1" smtClean="0">
                                    <a:solidFill>
                                      <a:srgbClr val="8197A6"/>
                                    </a:solidFill>
                                    <a:latin typeface="Cambria Math" panose="02040503050406030204" pitchFamily="18" charset="0"/>
                                  </a:rPr>
                                  <m:t>𝑣𝑒𝑔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>
                        <a:solidFill>
                          <a:srgbClr val="8197A6"/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2111" name="TextBox 2110">
                      <a:extLst>
                        <a:ext uri="{FF2B5EF4-FFF2-40B4-BE49-F238E27FC236}">
                          <a16:creationId xmlns:a16="http://schemas.microsoft.com/office/drawing/2014/main" id="{7A682AA1-9BAC-A9CA-EE0E-CF484B6207C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17507" y="5790092"/>
                      <a:ext cx="799105" cy="39190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625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113" name="Straight Arrow Connector 2112">
                  <a:extLst>
                    <a:ext uri="{FF2B5EF4-FFF2-40B4-BE49-F238E27FC236}">
                      <a16:creationId xmlns:a16="http://schemas.microsoft.com/office/drawing/2014/main" id="{2249E57C-8AB4-CD71-F6DB-74352D4DA4A9}"/>
                    </a:ext>
                  </a:extLst>
                </p:cNvPr>
                <p:cNvCxnSpPr>
                  <a:stCxn id="2108" idx="3"/>
                  <a:endCxn id="2110" idx="1"/>
                </p:cNvCxnSpPr>
                <p:nvPr/>
              </p:nvCxnSpPr>
              <p:spPr>
                <a:xfrm flipV="1">
                  <a:off x="5022537" y="5434209"/>
                  <a:ext cx="494970" cy="33711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4" name="Straight Arrow Connector 2113">
                  <a:extLst>
                    <a:ext uri="{FF2B5EF4-FFF2-40B4-BE49-F238E27FC236}">
                      <a16:creationId xmlns:a16="http://schemas.microsoft.com/office/drawing/2014/main" id="{A70AF2BC-4606-721C-59B3-D6041BD1076F}"/>
                    </a:ext>
                  </a:extLst>
                </p:cNvPr>
                <p:cNvCxnSpPr>
                  <a:cxnSpLocks/>
                  <a:stCxn id="2108" idx="3"/>
                  <a:endCxn id="2111" idx="1"/>
                </p:cNvCxnSpPr>
                <p:nvPr/>
              </p:nvCxnSpPr>
              <p:spPr>
                <a:xfrm>
                  <a:off x="5022537" y="5771325"/>
                  <a:ext cx="494970" cy="21471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9" name="Straight Arrow Connector 2118">
                  <a:extLst>
                    <a:ext uri="{FF2B5EF4-FFF2-40B4-BE49-F238E27FC236}">
                      <a16:creationId xmlns:a16="http://schemas.microsoft.com/office/drawing/2014/main" id="{6290145C-E52A-57CB-F6E7-A14B28C947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56344" y="5993117"/>
                  <a:ext cx="997594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122" name="TextBox 2121">
                      <a:extLst>
                        <a:ext uri="{FF2B5EF4-FFF2-40B4-BE49-F238E27FC236}">
                          <a16:creationId xmlns:a16="http://schemas.microsoft.com/office/drawing/2014/main" id="{5AF01F0B-E5CB-9293-69A9-0601AE4B72F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53938" y="5797166"/>
                      <a:ext cx="79910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b="1" i="0" smtClean="0">
                                <a:latin typeface="Cambria Math" panose="02040503050406030204" pitchFamily="18" charset="0"/>
                              </a:rPr>
                              <m:t>𝐍𝐏𝐐</m:t>
                            </m:r>
                          </m:oMath>
                        </m:oMathPara>
                      </a14:m>
                      <a:endParaRPr lang="en-GB" b="1" dirty="0"/>
                    </a:p>
                  </p:txBody>
                </p:sp>
              </mc:Choice>
              <mc:Fallback>
                <p:sp>
                  <p:nvSpPr>
                    <p:cNvPr id="2122" name="TextBox 2121">
                      <a:extLst>
                        <a:ext uri="{FF2B5EF4-FFF2-40B4-BE49-F238E27FC236}">
                          <a16:creationId xmlns:a16="http://schemas.microsoft.com/office/drawing/2014/main" id="{5AF01F0B-E5CB-9293-69A9-0601AE4B72F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53938" y="5797166"/>
                      <a:ext cx="799105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1147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125" name="TextBox 2124">
                  <a:extLst>
                    <a:ext uri="{FF2B5EF4-FFF2-40B4-BE49-F238E27FC236}">
                      <a16:creationId xmlns:a16="http://schemas.microsoft.com/office/drawing/2014/main" id="{072FC250-30F8-C6EA-7A75-CDE21FD54A5D}"/>
                    </a:ext>
                  </a:extLst>
                </p:cNvPr>
                <p:cNvSpPr txBox="1"/>
                <p:nvPr/>
              </p:nvSpPr>
              <p:spPr>
                <a:xfrm>
                  <a:off x="6329282" y="5602767"/>
                  <a:ext cx="849593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GB" dirty="0">
                      <a:solidFill>
                        <a:srgbClr val="8197A6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rPr>
                    <a:t>PCA</a:t>
                  </a:r>
                  <a:endParaRPr lang="en-GB" dirty="0"/>
                </a:p>
              </p:txBody>
            </p: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128" name="TextBox 2127">
                    <a:extLst>
                      <a:ext uri="{FF2B5EF4-FFF2-40B4-BE49-F238E27FC236}">
                        <a16:creationId xmlns:a16="http://schemas.microsoft.com/office/drawing/2014/main" id="{DB99A7E4-FDC1-4147-BAD1-9A35BFA588C9}"/>
                      </a:ext>
                    </a:extLst>
                  </p:cNvPr>
                  <p:cNvSpPr txBox="1"/>
                  <p:nvPr/>
                </p:nvSpPr>
                <p:spPr>
                  <a:xfrm>
                    <a:off x="714115" y="5740998"/>
                    <a:ext cx="6214532" cy="9364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GB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MS PGothic" pitchFamily="34" charset="-128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MS PGothic" pitchFamily="34" charset="-128"/>
                                  <a:cs typeface="Arial" panose="020B0604020202020204" pitchFamily="34" charset="0"/>
                                </a:rPr>
                                <m:t>𝑆𝐼𝐹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GB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MS PGothic" pitchFamily="34" charset="-128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MS PGothic" pitchFamily="34" charset="-128"/>
                                      <a:cs typeface="Arial" panose="020B0604020202020204" pitchFamily="34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MS PGothic" pitchFamily="34" charset="-128"/>
                                      <a:cs typeface="Arial" panose="020B0604020202020204" pitchFamily="34" charset="0"/>
                                    </a:rPr>
                                    <m:t>𝐹</m:t>
                                  </m:r>
                                </m:sub>
                              </m:sSub>
                            </m:den>
                          </m:f>
                        </m:oMath>
                      </m:oMathPara>
                    </a14:m>
                    <a:endParaRPr lang="en-GB" b="0" i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  <a:ea typeface="MS PGothic" pitchFamily="34" charset="-128"/>
                      <a:cs typeface="Arial" panose="020B0604020202020204" pitchFamily="34" charset="0"/>
                    </a:endParaRPr>
                  </a:p>
                  <a:p>
                    <a:pPr algn="l"/>
                    <a:r>
                      <a:rPr lang="en-GB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rPr>
                      <a:t>  </a:t>
                    </a:r>
                  </a:p>
                </p:txBody>
              </p:sp>
            </mc:Choice>
            <mc:Fallback>
              <p:sp>
                <p:nvSpPr>
                  <p:cNvPr id="2128" name="TextBox 2127">
                    <a:extLst>
                      <a:ext uri="{FF2B5EF4-FFF2-40B4-BE49-F238E27FC236}">
                        <a16:creationId xmlns:a16="http://schemas.microsoft.com/office/drawing/2014/main" id="{DB99A7E4-FDC1-4147-BAD1-9A35BFA588C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115" y="5740998"/>
                    <a:ext cx="6214532" cy="9364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129" name="Straight Arrow Connector 2128">
              <a:extLst>
                <a:ext uri="{FF2B5EF4-FFF2-40B4-BE49-F238E27FC236}">
                  <a16:creationId xmlns:a16="http://schemas.microsoft.com/office/drawing/2014/main" id="{D1FD06CD-68D1-1683-5DE2-00947ACFA659}"/>
                </a:ext>
              </a:extLst>
            </p:cNvPr>
            <p:cNvCxnSpPr/>
            <p:nvPr/>
          </p:nvCxnSpPr>
          <p:spPr>
            <a:xfrm flipV="1">
              <a:off x="4119578" y="5746898"/>
              <a:ext cx="494970" cy="3371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0" name="Straight Arrow Connector 2129">
              <a:extLst>
                <a:ext uri="{FF2B5EF4-FFF2-40B4-BE49-F238E27FC236}">
                  <a16:creationId xmlns:a16="http://schemas.microsoft.com/office/drawing/2014/main" id="{4DB0AF41-067E-0F96-D178-02FE488A3E1B}"/>
                </a:ext>
              </a:extLst>
            </p:cNvPr>
            <p:cNvCxnSpPr>
              <a:cxnSpLocks/>
            </p:cNvCxnSpPr>
            <p:nvPr/>
          </p:nvCxnSpPr>
          <p:spPr>
            <a:xfrm>
              <a:off x="4119578" y="6084014"/>
              <a:ext cx="494970" cy="2147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1" name="TextBox 2130">
              <a:extLst>
                <a:ext uri="{FF2B5EF4-FFF2-40B4-BE49-F238E27FC236}">
                  <a16:creationId xmlns:a16="http://schemas.microsoft.com/office/drawing/2014/main" id="{323AB6D0-52F0-5BF8-88F6-BE84BEB9956B}"/>
                </a:ext>
              </a:extLst>
            </p:cNvPr>
            <p:cNvSpPr txBox="1"/>
            <p:nvPr/>
          </p:nvSpPr>
          <p:spPr>
            <a:xfrm>
              <a:off x="4614548" y="5600645"/>
              <a:ext cx="7991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b="1" dirty="0" err="1">
                  <a:solidFill>
                    <a:srgbClr val="053249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fPSI</a:t>
              </a:r>
              <a:endParaRPr lang="en-GB" b="1" dirty="0">
                <a:solidFill>
                  <a:srgbClr val="05324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132" name="TextBox 2131">
              <a:extLst>
                <a:ext uri="{FF2B5EF4-FFF2-40B4-BE49-F238E27FC236}">
                  <a16:creationId xmlns:a16="http://schemas.microsoft.com/office/drawing/2014/main" id="{CA705C2D-A6F9-2BF2-7FC8-A9E971C931BF}"/>
                </a:ext>
              </a:extLst>
            </p:cNvPr>
            <p:cNvSpPr txBox="1"/>
            <p:nvPr/>
          </p:nvSpPr>
          <p:spPr>
            <a:xfrm>
              <a:off x="4622984" y="6048893"/>
              <a:ext cx="7991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dirty="0" err="1">
                  <a:solidFill>
                    <a:srgbClr val="8197A6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fPSI</a:t>
              </a:r>
              <a:endParaRPr lang="en-GB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18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2" grpId="0"/>
      <p:bldP spid="21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E5843-15BC-28B0-B3EE-1BCD928C9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Tests and validation</a:t>
            </a:r>
          </a:p>
        </p:txBody>
      </p:sp>
      <p:pic>
        <p:nvPicPr>
          <p:cNvPr id="5" name="Content Placeholder 4" descr="A group of black and white images&#10;&#10;Description automatically generated">
            <a:extLst>
              <a:ext uri="{FF2B5EF4-FFF2-40B4-BE49-F238E27FC236}">
                <a16:creationId xmlns:a16="http://schemas.microsoft.com/office/drawing/2014/main" id="{68A3D335-DD03-AB31-2971-7D0A1EA975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7" t="35296" r="54341" b="57669"/>
          <a:stretch/>
        </p:blipFill>
        <p:spPr>
          <a:xfrm>
            <a:off x="658447" y="2791287"/>
            <a:ext cx="1608992" cy="1824909"/>
          </a:xfr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7EEC40F0-4F71-0638-C9AC-E4DD6A7C6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747" y="2791288"/>
            <a:ext cx="3241748" cy="182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ropomi satelliet">
            <a:extLst>
              <a:ext uri="{FF2B5EF4-FFF2-40B4-BE49-F238E27FC236}">
                <a16:creationId xmlns:a16="http://schemas.microsoft.com/office/drawing/2014/main" id="{2493020E-0704-277B-DB8A-40F526CB2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318" y="2791287"/>
            <a:ext cx="4379442" cy="182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D3E21B-176B-1553-550C-EAA6BC33C5DF}"/>
              </a:ext>
            </a:extLst>
          </p:cNvPr>
          <p:cNvSpPr txBox="1"/>
          <p:nvPr/>
        </p:nvSpPr>
        <p:spPr>
          <a:xfrm>
            <a:off x="658447" y="2252133"/>
            <a:ext cx="184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Synthetic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7004BC-838A-5528-0D07-C3A97FC0363E}"/>
              </a:ext>
            </a:extLst>
          </p:cNvPr>
          <p:cNvSpPr txBox="1"/>
          <p:nvPr/>
        </p:nvSpPr>
        <p:spPr>
          <a:xfrm>
            <a:off x="3129747" y="2252133"/>
            <a:ext cx="184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err="1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FLoX</a:t>
            </a:r>
            <a:endParaRPr lang="en-GB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36417A-6CB6-E3A5-E934-4EEFF8786CE1}"/>
              </a:ext>
            </a:extLst>
          </p:cNvPr>
          <p:cNvSpPr txBox="1"/>
          <p:nvPr/>
        </p:nvSpPr>
        <p:spPr>
          <a:xfrm>
            <a:off x="6592613" y="2252133"/>
            <a:ext cx="447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Existing satellites: S3+S5P</a:t>
            </a:r>
          </a:p>
        </p:txBody>
      </p:sp>
    </p:spTree>
    <p:extLst>
      <p:ext uri="{BB962C8B-B14F-4D97-AF65-F5344CB8AC3E}">
        <p14:creationId xmlns:p14="http://schemas.microsoft.com/office/powerpoint/2010/main" val="19553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3495A-D2A3-AA47-7778-5E8E353ED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products contain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14B0F-EC8F-05E2-9906-3A7980632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Mean</a:t>
            </a:r>
            <a:r>
              <a:rPr lang="en-GB" dirty="0"/>
              <a:t> value, one data layer for each variable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Uncertainty</a:t>
            </a:r>
            <a:r>
              <a:rPr lang="en-GB" dirty="0"/>
              <a:t> as 1sigma, one data layer for each variable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Binary </a:t>
            </a:r>
            <a:r>
              <a:rPr lang="en-GB" b="1" dirty="0"/>
              <a:t>flag</a:t>
            </a:r>
            <a:r>
              <a:rPr lang="en-GB" dirty="0"/>
              <a:t> with bits for two groups of data products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dirty="0"/>
              <a:t>Successful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dirty="0"/>
              <a:t>Failed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dirty="0"/>
              <a:t>Untrusted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GB" dirty="0"/>
              <a:t>Out of range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GB" dirty="0"/>
              <a:t>Close to prior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GB" dirty="0"/>
              <a:t>High uncertainty</a:t>
            </a:r>
          </a:p>
          <a:p>
            <a:endParaRPr lang="en-GB" dirty="0"/>
          </a:p>
        </p:txBody>
      </p:sp>
      <p:pic>
        <p:nvPicPr>
          <p:cNvPr id="4" name="Google Shape;582;p57">
            <a:extLst>
              <a:ext uri="{FF2B5EF4-FFF2-40B4-BE49-F238E27FC236}">
                <a16:creationId xmlns:a16="http://schemas.microsoft.com/office/drawing/2014/main" id="{674A415E-D911-E166-AAD5-2652DBC85E4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91637" y="2851200"/>
            <a:ext cx="1871213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85;p57">
            <a:extLst>
              <a:ext uri="{FF2B5EF4-FFF2-40B4-BE49-F238E27FC236}">
                <a16:creationId xmlns:a16="http://schemas.microsoft.com/office/drawing/2014/main" id="{C553E57D-039C-5CC0-3C23-9D372D031D45}"/>
              </a:ext>
            </a:extLst>
          </p:cNvPr>
          <p:cNvSpPr txBox="1"/>
          <p:nvPr/>
        </p:nvSpPr>
        <p:spPr>
          <a:xfrm>
            <a:off x="8208000" y="2003824"/>
            <a:ext cx="2116800" cy="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dirty="0" err="1">
                <a:solidFill>
                  <a:schemeClr val="dk2"/>
                </a:solidFill>
              </a:rPr>
              <a:t>Retrieval</a:t>
            </a:r>
            <a:r>
              <a:rPr lang="fr-FR" dirty="0">
                <a:solidFill>
                  <a:schemeClr val="dk2"/>
                </a:solidFill>
              </a:rPr>
              <a:t> m</a:t>
            </a:r>
            <a:r>
              <a:rPr lang="fr-FR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odel </a:t>
            </a:r>
            <a:r>
              <a:rPr lang="fr-FR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uncertainty</a:t>
            </a:r>
            <a:endParaRPr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586;p57">
            <a:extLst>
              <a:ext uri="{FF2B5EF4-FFF2-40B4-BE49-F238E27FC236}">
                <a16:creationId xmlns:a16="http://schemas.microsoft.com/office/drawing/2014/main" id="{8452278E-6462-61DB-8A49-C3179B085F5B}"/>
              </a:ext>
            </a:extLst>
          </p:cNvPr>
          <p:cNvSpPr txBox="1"/>
          <p:nvPr/>
        </p:nvSpPr>
        <p:spPr>
          <a:xfrm>
            <a:off x="6830220" y="3610467"/>
            <a:ext cx="3194045" cy="548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Uncertainty</a:t>
            </a:r>
            <a:r>
              <a:rPr lang="fr-FR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due to </a:t>
            </a:r>
            <a:r>
              <a:rPr lang="fr-FR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measurement</a:t>
            </a:r>
            <a:endParaRPr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053C44-EF07-313D-7D98-69DA58F7ACCE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8427243" y="3244800"/>
            <a:ext cx="1" cy="365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83BF9D-5198-B441-238E-CA2B2B4351F4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9266400" y="2553424"/>
            <a:ext cx="0" cy="297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970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6FBE1-CDCD-568B-2071-D50059F86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Hybrid (RTM+ML)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AEF79-C48F-8418-1C7F-B31C223D6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Sampling of training data with </a:t>
            </a:r>
            <a:r>
              <a:rPr lang="en-GB" b="1" dirty="0"/>
              <a:t>synthetic </a:t>
            </a:r>
            <a:r>
              <a:rPr lang="en-GB" dirty="0"/>
              <a:t>data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dirty="0"/>
              <a:t>Using globally representative dataset: joint-sensor ESA-CCI </a:t>
            </a:r>
            <a:r>
              <a:rPr lang="en-GB" dirty="0" err="1"/>
              <a:t>Vegeation</a:t>
            </a:r>
            <a:r>
              <a:rPr lang="en-GB" dirty="0"/>
              <a:t> </a:t>
            </a:r>
            <a:r>
              <a:rPr lang="en-GB" dirty="0" err="1"/>
              <a:t>OptiSAIL</a:t>
            </a:r>
            <a:r>
              <a:rPr lang="en-GB" dirty="0"/>
              <a:t> inversion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dirty="0"/>
              <a:t>8000 samples from distribution of SCOPE vegetation parameter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Forward run of SCOPE + sensor simulation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Training of: Gaussian Process Regression model (GPR) and Neural Network (NN)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dirty="0"/>
              <a:t>Active learning: iteratively selecting samples with highest error or largest uncertainty.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Ongoing research (not in this talk):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dirty="0"/>
              <a:t>Inclusion of real observations in training dataset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dirty="0"/>
              <a:t>Optimized model structure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60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1DCF0-45EC-908D-9995-29896BB29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Hybrid approach: </a:t>
            </a:r>
            <a:r>
              <a:rPr lang="en-GB" dirty="0" err="1"/>
              <a:t>fAPAR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6D2AF-DFBA-2E54-3E9B-18A7BC5F9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	Reference dataset		 FLEX- product (OLCI only)		Scatter plot</a:t>
            </a:r>
          </a:p>
          <a:p>
            <a:r>
              <a:rPr lang="en-GB" dirty="0"/>
              <a:t>					(using Sentinel Synergy data)</a:t>
            </a:r>
          </a:p>
        </p:txBody>
      </p:sp>
      <p:pic>
        <p:nvPicPr>
          <p:cNvPr id="4" name="Google Shape;898;p88" title="fPAR_all.png">
            <a:extLst>
              <a:ext uri="{FF2B5EF4-FFF2-40B4-BE49-F238E27FC236}">
                <a16:creationId xmlns:a16="http://schemas.microsoft.com/office/drawing/2014/main" id="{20CD537B-F18B-F1D1-8DAA-DD2A1ED6C42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8753" r="7802"/>
          <a:stretch/>
        </p:blipFill>
        <p:spPr>
          <a:xfrm>
            <a:off x="216000" y="3098801"/>
            <a:ext cx="11768400" cy="3099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5683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C411D-DDCE-6389-8B98-6A30445A3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Hybrid approach: Leaf Chlorophyll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478F7-C7D1-1160-AFBA-43F30EE98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Only qualitative comparison to Sentinel Synergy product of OTCI as LCC proxy, from OLCI</a:t>
            </a:r>
          </a:p>
          <a:p>
            <a:r>
              <a:rPr lang="pl-PL" sz="1800" dirty="0">
                <a:solidFill>
                  <a:srgbClr val="383942"/>
                </a:solidFill>
                <a:highlight>
                  <a:srgbClr val="F5F7F9"/>
                </a:highlight>
                <a:latin typeface="Courier New"/>
                <a:ea typeface="Courier New"/>
                <a:cs typeface="Courier New"/>
                <a:sym typeface="Courier New"/>
              </a:rPr>
              <a:t>OTCI</a:t>
            </a:r>
            <a:r>
              <a:rPr lang="pl-PL" sz="1800" dirty="0">
                <a:solidFill>
                  <a:srgbClr val="3B454E"/>
                </a:solidFill>
                <a:highlight>
                  <a:srgbClr val="F5F7F9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pl-PL" sz="1800" dirty="0">
                <a:solidFill>
                  <a:srgbClr val="383942"/>
                </a:solidFill>
                <a:highlight>
                  <a:srgbClr val="F5F7F9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pl-PL" sz="1800" dirty="0">
                <a:solidFill>
                  <a:srgbClr val="3B454E"/>
                </a:solidFill>
                <a:highlight>
                  <a:srgbClr val="F5F7F9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pl-PL" sz="1800" dirty="0">
                <a:solidFill>
                  <a:srgbClr val="383942"/>
                </a:solidFill>
                <a:highlight>
                  <a:srgbClr val="F5F7F9"/>
                </a:highlight>
                <a:latin typeface="Courier New"/>
                <a:ea typeface="Courier New"/>
                <a:cs typeface="Courier New"/>
                <a:sym typeface="Courier New"/>
              </a:rPr>
              <a:t>(B12</a:t>
            </a:r>
            <a:r>
              <a:rPr lang="pl-PL" sz="1800" dirty="0">
                <a:solidFill>
                  <a:srgbClr val="3B454E"/>
                </a:solidFill>
                <a:highlight>
                  <a:srgbClr val="F5F7F9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pl-PL" sz="1800" dirty="0">
                <a:solidFill>
                  <a:srgbClr val="383942"/>
                </a:solidFill>
                <a:highlight>
                  <a:srgbClr val="F5F7F9"/>
                </a:highlight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pl-PL" sz="1800" dirty="0">
                <a:solidFill>
                  <a:srgbClr val="3B454E"/>
                </a:solidFill>
                <a:highlight>
                  <a:srgbClr val="F5F7F9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pl-PL" sz="1800" dirty="0">
                <a:solidFill>
                  <a:srgbClr val="383942"/>
                </a:solidFill>
                <a:highlight>
                  <a:srgbClr val="F5F7F9"/>
                </a:highlight>
                <a:latin typeface="Courier New"/>
                <a:ea typeface="Courier New"/>
                <a:cs typeface="Courier New"/>
                <a:sym typeface="Courier New"/>
              </a:rPr>
              <a:t>B11)</a:t>
            </a:r>
            <a:r>
              <a:rPr lang="pl-PL" sz="1800" dirty="0">
                <a:solidFill>
                  <a:srgbClr val="3B454E"/>
                </a:solidFill>
                <a:highlight>
                  <a:srgbClr val="F5F7F9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pl-PL" sz="1800" dirty="0">
                <a:solidFill>
                  <a:srgbClr val="383942"/>
                </a:solidFill>
                <a:highlight>
                  <a:srgbClr val="F5F7F9"/>
                </a:highlight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lang="pl-PL" sz="1800" dirty="0">
                <a:solidFill>
                  <a:srgbClr val="3B454E"/>
                </a:solidFill>
                <a:highlight>
                  <a:srgbClr val="F5F7F9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pl-PL" sz="1800" dirty="0">
                <a:solidFill>
                  <a:srgbClr val="383942"/>
                </a:solidFill>
                <a:highlight>
                  <a:srgbClr val="F5F7F9"/>
                </a:highlight>
                <a:latin typeface="Courier New"/>
                <a:ea typeface="Courier New"/>
                <a:cs typeface="Courier New"/>
                <a:sym typeface="Courier New"/>
              </a:rPr>
              <a:t>(B11</a:t>
            </a:r>
            <a:r>
              <a:rPr lang="pl-PL" sz="1800" dirty="0">
                <a:solidFill>
                  <a:srgbClr val="3B454E"/>
                </a:solidFill>
                <a:highlight>
                  <a:srgbClr val="F5F7F9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pl-PL" sz="1800" dirty="0">
                <a:solidFill>
                  <a:srgbClr val="383942"/>
                </a:solidFill>
                <a:highlight>
                  <a:srgbClr val="F5F7F9"/>
                </a:highlight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pl-PL" sz="1800" dirty="0">
                <a:solidFill>
                  <a:srgbClr val="3B454E"/>
                </a:solidFill>
                <a:highlight>
                  <a:srgbClr val="F5F7F9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pl-PL" sz="1800" dirty="0">
                <a:solidFill>
                  <a:srgbClr val="383942"/>
                </a:solidFill>
                <a:highlight>
                  <a:srgbClr val="F5F7F9"/>
                </a:highlight>
                <a:latin typeface="Courier New"/>
                <a:ea typeface="Courier New"/>
                <a:cs typeface="Courier New"/>
                <a:sym typeface="Courier New"/>
              </a:rPr>
              <a:t>B10)</a:t>
            </a:r>
          </a:p>
          <a:p>
            <a:endParaRPr lang="en-GB" dirty="0"/>
          </a:p>
        </p:txBody>
      </p:sp>
      <p:pic>
        <p:nvPicPr>
          <p:cNvPr id="4" name="Google Shape;952;p93" title="Cab_vs_OTCI.png">
            <a:extLst>
              <a:ext uri="{FF2B5EF4-FFF2-40B4-BE49-F238E27FC236}">
                <a16:creationId xmlns:a16="http://schemas.microsoft.com/office/drawing/2014/main" id="{9D20FEBA-B59B-8E1C-9EBF-68637874E52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1479" r="8077"/>
          <a:stretch/>
        </p:blipFill>
        <p:spPr>
          <a:xfrm>
            <a:off x="76200" y="2073019"/>
            <a:ext cx="11908199" cy="3557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3048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ED41C-2C70-E754-1381-1F97A06A8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Hybrid approach: Fluorescence escape probability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C08178-2BB1-F7E0-4C9E-FE2365545654}"/>
              </a:ext>
            </a:extLst>
          </p:cNvPr>
          <p:cNvSpPr txBox="1"/>
          <p:nvPr/>
        </p:nvSpPr>
        <p:spPr>
          <a:xfrm>
            <a:off x="314325" y="1204949"/>
            <a:ext cx="7629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Escape probability: links SIF observed to emitted SIF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Four anchor points on the spectrum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Spectral reconstruction using PCA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Machine learning (hybrid) to retrieve anchor points</a:t>
            </a:r>
          </a:p>
        </p:txBody>
      </p:sp>
      <p:pic>
        <p:nvPicPr>
          <p:cNvPr id="10" name="Graphic 9" descr="Jail Break outline">
            <a:extLst>
              <a:ext uri="{FF2B5EF4-FFF2-40B4-BE49-F238E27FC236}">
                <a16:creationId xmlns:a16="http://schemas.microsoft.com/office/drawing/2014/main" id="{318463B2-E8AD-A988-4C01-34AAEC982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65318" y="1204949"/>
            <a:ext cx="1335881" cy="1335881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27A1497-583E-0EA1-E889-3639AEEA5F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9796" r="7704" b="-865"/>
          <a:stretch/>
        </p:blipFill>
        <p:spPr>
          <a:xfrm>
            <a:off x="723900" y="2598376"/>
            <a:ext cx="10668000" cy="3778312"/>
          </a:xfrm>
        </p:spPr>
      </p:pic>
    </p:spTree>
    <p:extLst>
      <p:ext uri="{BB962C8B-B14F-4D97-AF65-F5344CB8AC3E}">
        <p14:creationId xmlns:p14="http://schemas.microsoft.com/office/powerpoint/2010/main" val="1513937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F23F7-754D-05D8-DA17-B58AB5BB7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9270"/>
            <a:ext cx="10366275" cy="1015663"/>
          </a:xfrm>
        </p:spPr>
        <p:txBody>
          <a:bodyPr/>
          <a:lstStyle/>
          <a:p>
            <a:r>
              <a:rPr lang="en-GB" dirty="0"/>
              <a:t>Hybrid approach: Fluorescence reabsorption correction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74F3E9C-5866-A680-FD62-B139DE49E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9746" y="1285849"/>
            <a:ext cx="6375592" cy="5327650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5A0D8814-83AC-9D15-D254-9DFE5E07031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9600" y="1107477"/>
                <a:ext cx="9867375" cy="532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8197A6"/>
                  </a:buClr>
                  <a:buFont typeface="Arial" panose="020B0604020202020204" pitchFamily="34" charset="0"/>
                  <a:buNone/>
                  <a:defRPr lang="en-US" altLang="en-US" sz="1800">
                    <a:solidFill>
                      <a:srgbClr val="8197A6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1pPr>
                <a:lvl2pPr marL="781326" indent="0" algn="l" rtl="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None/>
                  <a:defRPr lang="en-US" altLang="en-US" sz="1800">
                    <a:solidFill>
                      <a:srgbClr val="8197A6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2pPr>
                <a:lvl3pPr marL="1357771" indent="0" algn="l" rtl="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None/>
                  <a:defRPr lang="en-US" altLang="en-US" sz="1800">
                    <a:solidFill>
                      <a:srgbClr val="8197A6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3pPr>
                <a:lvl4pPr marL="1934216" indent="0" algn="l" rtl="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None/>
                  <a:defRPr lang="en-US" altLang="en-US" sz="1800">
                    <a:solidFill>
                      <a:srgbClr val="8197A6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510661" indent="0" algn="l" rtl="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None/>
                  <a:defRPr lang="en-GB" altLang="en-US" sz="1800">
                    <a:solidFill>
                      <a:srgbClr val="8197A6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3356615" indent="-404264" algn="l" rtl="0" fontAlgn="base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543">
                    <a:solidFill>
                      <a:schemeClr val="bg2"/>
                    </a:solidFill>
                    <a:latin typeface="+mn-lt"/>
                  </a:defRPr>
                </a:lvl6pPr>
                <a:lvl7pPr marL="3797630" indent="-404264" algn="l" rtl="0" fontAlgn="base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543">
                    <a:solidFill>
                      <a:schemeClr val="bg2"/>
                    </a:solidFill>
                    <a:latin typeface="+mn-lt"/>
                  </a:defRPr>
                </a:lvl7pPr>
                <a:lvl8pPr marL="4238645" indent="-404264" algn="l" rtl="0" fontAlgn="base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543">
                    <a:solidFill>
                      <a:schemeClr val="bg2"/>
                    </a:solidFill>
                    <a:latin typeface="+mn-lt"/>
                  </a:defRPr>
                </a:lvl8pPr>
                <a:lvl9pPr marL="4679660" indent="-404264" algn="l" rtl="0" fontAlgn="base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543">
                    <a:solidFill>
                      <a:schemeClr val="bg2"/>
                    </a:solidFill>
                    <a:latin typeface="+mn-lt"/>
                  </a:defRPr>
                </a:lvl9pPr>
              </a:lstStyle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kern="0" dirty="0"/>
                  <a:t>FQE links SIF with energy dissipation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kern="0" dirty="0"/>
                  <a:t>Calculation of FQE need reabsorption correction of SIF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kern="0" dirty="0"/>
                  <a:t>Done using hybrid model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kern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kern="0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GB" b="0" i="1" kern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b="0" i="1" kern="0" smtClean="0">
                        <a:latin typeface="Cambria Math" panose="02040503050406030204" pitchFamily="18" charset="0"/>
                      </a:rPr>
                      <m:t>𝑓𝐴𝑃𝐴</m:t>
                    </m:r>
                    <m:sSub>
                      <m:sSubPr>
                        <m:ctrlPr>
                          <a:rPr lang="en-GB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kern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kern="0" smtClean="0">
                            <a:latin typeface="Cambria Math" panose="02040503050406030204" pitchFamily="18" charset="0"/>
                          </a:rPr>
                          <m:t>𝐶h𝑙</m:t>
                        </m:r>
                      </m:sub>
                    </m:sSub>
                  </m:oMath>
                </a14:m>
                <a:endParaRPr lang="en-GB" kern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kern="0" dirty="0"/>
                  <a:t>Evaluation: using FCVI as proxy  </a:t>
                </a:r>
              </a:p>
              <a:p>
                <a:pPr marL="1067076" lvl="1" indent="-285750">
                  <a:buFont typeface="Arial" panose="020B0604020202020204" pitchFamily="34" charset="0"/>
                  <a:buChar char="•"/>
                </a:pPr>
                <a:r>
                  <a:rPr lang="en-GB" kern="0" dirty="0"/>
                  <a:t>For FCVI&gt;0.17, 1:1 relation expected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kern="0" dirty="0"/>
                  <a:t>Qualitative comparison with TROPOSIF</a:t>
                </a:r>
              </a:p>
              <a:p>
                <a:endParaRPr lang="en-GB" kern="0" dirty="0"/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5A0D8814-83AC-9D15-D254-9DFE5E070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600" y="1107477"/>
                <a:ext cx="9867375" cy="5328000"/>
              </a:xfrm>
              <a:prstGeom prst="rect">
                <a:avLst/>
              </a:prstGeom>
              <a:blipFill>
                <a:blip r:embed="rId3"/>
                <a:stretch>
                  <a:fillRect l="-371" t="-2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1529782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B9979CE-F6D6-4CDA-8589-F8B43FE72354}" vid="{6B3D98F0-8F27-4BB1-98E2-0EFA105C517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- For ESA Official Use Only</Classification>
    <Issue_x0020_Date xmlns="ddc99d1b-0883-4f2c-a8e6-6d8ebaa0e5d6">2020-08-04T22:00:00+00:00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PKKMWAM5UKCP-1108600927-1303</_dlc_DocId>
    <_dlc_DocIdUrl xmlns="ddc99d1b-0883-4f2c-a8e6-6d8ebaa0e5d6">
      <Url>https://esateamsite.sso.esa.int/support/EOT2018/_layouts/15/DocIdRedir.aspx?ID=PKKMWAM5UKCP-1108600927-1303</Url>
      <Description>PKKMWAM5UKCP-1108600927-1303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B14A63-63A1-4694-A9CB-C52F3967F03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2253E4B-BB15-4AC1-82DB-CDDE390D8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purl.org/dc/elements/1.1/"/>
    <ds:schemaRef ds:uri="http://schemas.microsoft.com/office/2006/metadata/properties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sharepoint/v3/fields"/>
    <ds:schemaRef ds:uri="ddc99d1b-0883-4f2c-a8e6-6d8ebaa0e5d6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1296</TotalTime>
  <Words>716</Words>
  <Application>Microsoft Office PowerPoint</Application>
  <PresentationFormat>Custom</PresentationFormat>
  <Paragraphs>118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Arial</vt:lpstr>
      <vt:lpstr>Calibri</vt:lpstr>
      <vt:lpstr>Cambria Math</vt:lpstr>
      <vt:lpstr>Courier New</vt:lpstr>
      <vt:lpstr>Verdana</vt:lpstr>
      <vt:lpstr>ESA_Presentation_CLEAR</vt:lpstr>
      <vt:lpstr>PowerPoint Presentation</vt:lpstr>
      <vt:lpstr>Photosynthesis products and algorithms</vt:lpstr>
      <vt:lpstr>Tests and validation</vt:lpstr>
      <vt:lpstr>Data products contain</vt:lpstr>
      <vt:lpstr>Hybrid (RTM+ML) approaches</vt:lpstr>
      <vt:lpstr>Hybrid approach: fAPAR</vt:lpstr>
      <vt:lpstr>Hybrid approach: Leaf Chlorophyll Content</vt:lpstr>
      <vt:lpstr>Hybrid approach: Fluorescence escape probability</vt:lpstr>
      <vt:lpstr>Hybrid approach: Fluorescence reabsorption correction</vt:lpstr>
      <vt:lpstr>Spectral fitting: NPQ</vt:lpstr>
      <vt:lpstr>Spectral fitting: NPQ</vt:lpstr>
      <vt:lpstr>Bayesian algorithm: RED and ETR</vt:lpstr>
      <vt:lpstr>Tests on field data</vt:lpstr>
      <vt:lpstr>Tests on field data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Ulla</dc:creator>
  <cp:keywords/>
  <dc:description/>
  <cp:lastModifiedBy>Tol, Christiaan van der (UT-ITC)</cp:lastModifiedBy>
  <cp:revision>5</cp:revision>
  <cp:lastPrinted>2008-08-26T16:26:23Z</cp:lastPrinted>
  <dcterms:created xsi:type="dcterms:W3CDTF">2026-02-06T10:02:23Z</dcterms:created>
  <dcterms:modified xsi:type="dcterms:W3CDTF">2026-03-03T11:53:17Z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user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2020-08-04T22:00:00Z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