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0.svg" ContentType="image/sv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225338" cy="6858000"/>
  <p:notesSz cx="7023100" cy="93091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000" autoAdjust="0"/>
  </p:normalViewPr>
  <p:slideViewPr>
    <p:cSldViewPr snapToGrid="0">
      <p:cViewPr varScale="1">
        <p:scale>
          <a:sx n="51" d="100"/>
          <a:sy n="51" d="100"/>
        </p:scale>
        <p:origin x="10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c:style val="6"/>
  <c:chart>
    <c:autoTitleDeleted val="1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Verkauf</c:v>
                </c:pt>
              </c:strCache>
            </c:strRef>
          </c:tx>
          <c:spPr>
            <a:solidFill>
              <a:srgbClr val="5AABCB"/>
            </a:solidFill>
            <a:ln w="0"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407990"/>
                  </a:gs>
                  <a:gs pos="80000">
                    <a:srgbClr val="539EBC"/>
                  </a:gs>
                  <a:gs pos="100000">
                    <a:srgbClr val="539FBC"/>
                  </a:gs>
                </a:gsLst>
                <a:lin ang="16200000"/>
              </a:gra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1-8AAB-4A8F-9544-19794071630B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4C90AB"/>
                  </a:gs>
                  <a:gs pos="80000">
                    <a:srgbClr val="62BBDF"/>
                  </a:gs>
                  <a:gs pos="100000">
                    <a:srgbClr val="63BCE0"/>
                  </a:gs>
                </a:gsLst>
                <a:lin ang="16200000"/>
              </a:gra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3-8AAB-4A8F-9544-19794071630B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rgbClr val="6AA0B8"/>
                  </a:gs>
                  <a:gs pos="80000">
                    <a:srgbClr val="89CFEF"/>
                  </a:gs>
                  <a:gs pos="100000">
                    <a:srgbClr val="8AD0F0"/>
                  </a:gs>
                </a:gsLst>
                <a:lin ang="16200000"/>
              </a:gra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5-8AAB-4A8F-9544-19794071630B}"/>
              </c:ext>
            </c:extLst>
          </c:dPt>
          <c:dPt>
            <c:idx val="3"/>
            <c:bubble3D val="0"/>
            <c:spPr>
              <a:gradFill>
                <a:gsLst>
                  <a:gs pos="0">
                    <a:srgbClr val="8DAABA"/>
                  </a:gs>
                  <a:gs pos="80000">
                    <a:srgbClr val="B7DDF2"/>
                  </a:gs>
                  <a:gs pos="100000">
                    <a:srgbClr val="B7DEF3"/>
                  </a:gs>
                </a:gsLst>
                <a:lin ang="16200000"/>
              </a:gra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7-8AAB-4A8F-9544-19794071630B}"/>
              </c:ext>
            </c:extLst>
          </c:dPt>
          <c:dLbls>
            <c:dLbl>
              <c:idx val="0"/>
              <c:spPr/>
              <c:txPr>
                <a:bodyPr wrap="square"/>
                <a:lstStyle/>
                <a:p>
                  <a:pPr>
                    <a:defRPr sz="1000" b="0" u="none" strike="noStrike">
                      <a:solidFill>
                        <a:srgbClr val="003249"/>
                      </a:solidFill>
                      <a:uFillTx/>
                      <a:latin typeface="Arial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AB-4A8F-9544-19794071630B}"/>
                </c:ext>
              </c:extLst>
            </c:dLbl>
            <c:dLbl>
              <c:idx val="1"/>
              <c:spPr/>
              <c:txPr>
                <a:bodyPr wrap="square"/>
                <a:lstStyle/>
                <a:p>
                  <a:pPr>
                    <a:defRPr sz="1000" b="0" u="none" strike="noStrike">
                      <a:solidFill>
                        <a:srgbClr val="003249"/>
                      </a:solidFill>
                      <a:uFillTx/>
                      <a:latin typeface="Arial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AB-4A8F-9544-19794071630B}"/>
                </c:ext>
              </c:extLst>
            </c:dLbl>
            <c:dLbl>
              <c:idx val="2"/>
              <c:spPr/>
              <c:txPr>
                <a:bodyPr wrap="square"/>
                <a:lstStyle/>
                <a:p>
                  <a:pPr>
                    <a:defRPr sz="1000" b="0" u="none" strike="noStrike">
                      <a:solidFill>
                        <a:srgbClr val="003249"/>
                      </a:solidFill>
                      <a:uFillTx/>
                      <a:latin typeface="Arial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AAB-4A8F-9544-19794071630B}"/>
                </c:ext>
              </c:extLst>
            </c:dLbl>
            <c:dLbl>
              <c:idx val="3"/>
              <c:spPr/>
              <c:txPr>
                <a:bodyPr wrap="square"/>
                <a:lstStyle/>
                <a:p>
                  <a:pPr>
                    <a:defRPr sz="1000" b="0" u="none" strike="noStrike">
                      <a:solidFill>
                        <a:srgbClr val="003249"/>
                      </a:solidFill>
                      <a:uFillTx/>
                      <a:latin typeface="Arial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AAB-4A8F-9544-1979407163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3249"/>
                    </a:solidFill>
                    <a:uFillTx/>
                    <a:latin typeface="Arial"/>
                  </a:defRPr>
                </a:pPr>
                <a:endParaRPr lang="de-DE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AAB-4A8F-9544-19794071630B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Spalte1</c:v>
                </c:pt>
              </c:strCache>
            </c:strRef>
          </c:tx>
          <c:spPr>
            <a:solidFill>
              <a:srgbClr val="6DCFF6"/>
            </a:solidFill>
            <a:ln w="0"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407990"/>
                  </a:gs>
                  <a:gs pos="80000">
                    <a:srgbClr val="539EBC"/>
                  </a:gs>
                  <a:gs pos="100000">
                    <a:srgbClr val="539FBC"/>
                  </a:gs>
                </a:gsLst>
                <a:lin ang="16200000"/>
              </a:gra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A-8AAB-4A8F-9544-19794071630B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4C90AB"/>
                  </a:gs>
                  <a:gs pos="80000">
                    <a:srgbClr val="62BBDF"/>
                  </a:gs>
                  <a:gs pos="100000">
                    <a:srgbClr val="63BCE0"/>
                  </a:gs>
                </a:gsLst>
                <a:lin ang="16200000"/>
              </a:gra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C-8AAB-4A8F-9544-19794071630B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rgbClr val="6AA0B8"/>
                  </a:gs>
                  <a:gs pos="80000">
                    <a:srgbClr val="89CFEF"/>
                  </a:gs>
                  <a:gs pos="100000">
                    <a:srgbClr val="8AD0F0"/>
                  </a:gs>
                </a:gsLst>
                <a:lin ang="16200000"/>
              </a:gra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E-8AAB-4A8F-9544-19794071630B}"/>
              </c:ext>
            </c:extLst>
          </c:dPt>
          <c:dPt>
            <c:idx val="3"/>
            <c:bubble3D val="0"/>
            <c:spPr>
              <a:gradFill>
                <a:gsLst>
                  <a:gs pos="0">
                    <a:srgbClr val="8DAABA"/>
                  </a:gs>
                  <a:gs pos="80000">
                    <a:srgbClr val="B7DDF2"/>
                  </a:gs>
                  <a:gs pos="100000">
                    <a:srgbClr val="B7DEF3"/>
                  </a:gs>
                </a:gsLst>
                <a:lin ang="16200000"/>
              </a:gra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10-8AAB-4A8F-9544-19794071630B}"/>
              </c:ext>
            </c:extLst>
          </c:dPt>
          <c:dLbls>
            <c:dLbl>
              <c:idx val="0"/>
              <c:spPr/>
              <c:txPr>
                <a:bodyPr wrap="square"/>
                <a:lstStyle/>
                <a:p>
                  <a:pPr>
                    <a:defRPr sz="1000" b="0" u="none" strike="noStrike">
                      <a:solidFill>
                        <a:srgbClr val="003249"/>
                      </a:solidFill>
                      <a:uFillTx/>
                      <a:latin typeface="Arial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AAB-4A8F-9544-19794071630B}"/>
                </c:ext>
              </c:extLst>
            </c:dLbl>
            <c:dLbl>
              <c:idx val="1"/>
              <c:spPr/>
              <c:txPr>
                <a:bodyPr wrap="square"/>
                <a:lstStyle/>
                <a:p>
                  <a:pPr>
                    <a:defRPr sz="1000" b="0" u="none" strike="noStrike">
                      <a:solidFill>
                        <a:srgbClr val="003249"/>
                      </a:solidFill>
                      <a:uFillTx/>
                      <a:latin typeface="Arial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AAB-4A8F-9544-19794071630B}"/>
                </c:ext>
              </c:extLst>
            </c:dLbl>
            <c:dLbl>
              <c:idx val="2"/>
              <c:spPr/>
              <c:txPr>
                <a:bodyPr wrap="square"/>
                <a:lstStyle/>
                <a:p>
                  <a:pPr>
                    <a:defRPr sz="1000" b="0" u="none" strike="noStrike">
                      <a:solidFill>
                        <a:srgbClr val="003249"/>
                      </a:solidFill>
                      <a:uFillTx/>
                      <a:latin typeface="Arial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AAB-4A8F-9544-19794071630B}"/>
                </c:ext>
              </c:extLst>
            </c:dLbl>
            <c:dLbl>
              <c:idx val="3"/>
              <c:spPr/>
              <c:txPr>
                <a:bodyPr wrap="square"/>
                <a:lstStyle/>
                <a:p>
                  <a:pPr>
                    <a:defRPr sz="1000" b="0" u="none" strike="noStrike">
                      <a:solidFill>
                        <a:srgbClr val="003249"/>
                      </a:solidFill>
                      <a:uFillTx/>
                      <a:latin typeface="Arial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AAB-4A8F-9544-1979407163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3249"/>
                    </a:solidFill>
                    <a:uFillTx/>
                    <a:latin typeface="Arial"/>
                  </a:defRPr>
                </a:pPr>
                <a:endParaRPr lang="de-DE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1-8AAB-4A8F-9544-19794071630B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Spalte2</c:v>
                </c:pt>
              </c:strCache>
            </c:strRef>
          </c:tx>
          <c:spPr>
            <a:solidFill>
              <a:srgbClr val="B2E1F9"/>
            </a:solidFill>
            <a:ln w="0"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rgbClr val="407990"/>
                  </a:gs>
                  <a:gs pos="80000">
                    <a:srgbClr val="539EBC"/>
                  </a:gs>
                  <a:gs pos="100000">
                    <a:srgbClr val="539FBC"/>
                  </a:gs>
                </a:gsLst>
                <a:lin ang="16200000"/>
              </a:gra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13-8AAB-4A8F-9544-19794071630B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4C90AB"/>
                  </a:gs>
                  <a:gs pos="80000">
                    <a:srgbClr val="62BBDF"/>
                  </a:gs>
                  <a:gs pos="100000">
                    <a:srgbClr val="63BCE0"/>
                  </a:gs>
                </a:gsLst>
                <a:lin ang="16200000"/>
              </a:gra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15-8AAB-4A8F-9544-19794071630B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rgbClr val="6AA0B8"/>
                  </a:gs>
                  <a:gs pos="80000">
                    <a:srgbClr val="89CFEF"/>
                  </a:gs>
                  <a:gs pos="100000">
                    <a:srgbClr val="8AD0F0"/>
                  </a:gs>
                </a:gsLst>
                <a:lin ang="16200000"/>
              </a:gra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17-8AAB-4A8F-9544-19794071630B}"/>
              </c:ext>
            </c:extLst>
          </c:dPt>
          <c:dPt>
            <c:idx val="3"/>
            <c:bubble3D val="0"/>
            <c:spPr>
              <a:gradFill>
                <a:gsLst>
                  <a:gs pos="0">
                    <a:srgbClr val="8DAABA"/>
                  </a:gs>
                  <a:gs pos="80000">
                    <a:srgbClr val="B7DDF2"/>
                  </a:gs>
                  <a:gs pos="100000">
                    <a:srgbClr val="B7DEF3"/>
                  </a:gs>
                </a:gsLst>
                <a:lin ang="16200000"/>
              </a:gra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19-8AAB-4A8F-9544-19794071630B}"/>
              </c:ext>
            </c:extLst>
          </c:dPt>
          <c:dLbls>
            <c:dLbl>
              <c:idx val="0"/>
              <c:spPr/>
              <c:txPr>
                <a:bodyPr wrap="square"/>
                <a:lstStyle/>
                <a:p>
                  <a:pPr>
                    <a:defRPr sz="1000" b="0" u="none" strike="noStrike">
                      <a:solidFill>
                        <a:srgbClr val="003249"/>
                      </a:solidFill>
                      <a:uFillTx/>
                      <a:latin typeface="Arial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AAB-4A8F-9544-19794071630B}"/>
                </c:ext>
              </c:extLst>
            </c:dLbl>
            <c:dLbl>
              <c:idx val="1"/>
              <c:spPr/>
              <c:txPr>
                <a:bodyPr wrap="square"/>
                <a:lstStyle/>
                <a:p>
                  <a:pPr>
                    <a:defRPr sz="1000" b="0" u="none" strike="noStrike">
                      <a:solidFill>
                        <a:srgbClr val="003249"/>
                      </a:solidFill>
                      <a:uFillTx/>
                      <a:latin typeface="Arial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AAB-4A8F-9544-19794071630B}"/>
                </c:ext>
              </c:extLst>
            </c:dLbl>
            <c:dLbl>
              <c:idx val="2"/>
              <c:spPr/>
              <c:txPr>
                <a:bodyPr wrap="square"/>
                <a:lstStyle/>
                <a:p>
                  <a:pPr>
                    <a:defRPr sz="1000" b="0" u="none" strike="noStrike">
                      <a:solidFill>
                        <a:srgbClr val="003249"/>
                      </a:solidFill>
                      <a:uFillTx/>
                      <a:latin typeface="Arial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AAB-4A8F-9544-19794071630B}"/>
                </c:ext>
              </c:extLst>
            </c:dLbl>
            <c:dLbl>
              <c:idx val="3"/>
              <c:spPr/>
              <c:txPr>
                <a:bodyPr wrap="square"/>
                <a:lstStyle/>
                <a:p>
                  <a:pPr>
                    <a:defRPr sz="1000" b="0" u="none" strike="noStrike">
                      <a:solidFill>
                        <a:srgbClr val="003249"/>
                      </a:solidFill>
                      <a:uFillTx/>
                      <a:latin typeface="Arial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AAB-4A8F-9544-1979407163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3249"/>
                    </a:solidFill>
                    <a:uFillTx/>
                    <a:latin typeface="Arial"/>
                  </a:defRPr>
                </a:pPr>
                <a:endParaRPr lang="de-DE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8AAB-4A8F-9544-1979407163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0">
          <a:noFill/>
        </a:ln>
      </c:spPr>
    </c:plotArea>
    <c:plotVisOnly val="1"/>
    <c:dispBlanksAs val="gap"/>
    <c:showDLblsOverMax val="1"/>
  </c:chart>
  <c:spPr>
    <a:noFill/>
    <a:ln w="0">
      <a:noFill/>
    </a:ln>
  </c:spPr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pxhere.com/de/photo/1438077" TargetMode="External"/><Relationship Id="rId1" Type="http://schemas.openxmlformats.org/officeDocument/2006/relationships/image" Target="../media/image16.jpeg"/><Relationship Id="rId5" Type="http://schemas.openxmlformats.org/officeDocument/2006/relationships/hyperlink" Target="https://pxhere.com/da/photo/556210" TargetMode="External"/><Relationship Id="rId4" Type="http://schemas.openxmlformats.org/officeDocument/2006/relationships/image" Target="../media/image1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pxhere.com/de/photo/1438077" TargetMode="External"/><Relationship Id="rId1" Type="http://schemas.openxmlformats.org/officeDocument/2006/relationships/image" Target="../media/image16.jpeg"/><Relationship Id="rId5" Type="http://schemas.openxmlformats.org/officeDocument/2006/relationships/hyperlink" Target="https://pxhere.com/da/photo/556210" TargetMode="External"/><Relationship Id="rId4" Type="http://schemas.openxmlformats.org/officeDocument/2006/relationships/image" Target="../media/image1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FA0170-B8D7-44BF-90F4-92A9092C3263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de-DE"/>
        </a:p>
      </dgm:t>
    </dgm:pt>
    <dgm:pt modelId="{69826828-1FB3-4EF1-93F4-23E02B22AF88}">
      <dgm:prSet phldrT="[Text]" custT="1"/>
      <dgm:spPr/>
      <dgm:t>
        <a:bodyPr/>
        <a:lstStyle/>
        <a:p>
          <a:r>
            <a:rPr lang="en-US" sz="1200" b="1" i="0" u="none" dirty="0"/>
            <a:t>WP 3: Data analysis and retrieval of L2B products</a:t>
          </a:r>
          <a:endParaRPr lang="de-DE" sz="1200" dirty="0"/>
        </a:p>
      </dgm:t>
    </dgm:pt>
    <dgm:pt modelId="{76D9C61C-FCF3-4BED-98C6-26EF96F5BBA2}" type="parTrans" cxnId="{17384B4E-FA7A-4631-9F98-B3822D0A4C89}">
      <dgm:prSet/>
      <dgm:spPr/>
      <dgm:t>
        <a:bodyPr/>
        <a:lstStyle/>
        <a:p>
          <a:endParaRPr lang="de-DE" sz="1200"/>
        </a:p>
      </dgm:t>
    </dgm:pt>
    <dgm:pt modelId="{E442BAC4-DDD8-4CC5-8D47-D8C85B3A2BA1}" type="sibTrans" cxnId="{17384B4E-FA7A-4631-9F98-B3822D0A4C89}">
      <dgm:prSet/>
      <dgm:spPr/>
      <dgm:t>
        <a:bodyPr/>
        <a:lstStyle/>
        <a:p>
          <a:endParaRPr lang="de-DE" sz="1200"/>
        </a:p>
      </dgm:t>
    </dgm:pt>
    <dgm:pt modelId="{9B33A3D1-F92F-43E3-96C7-58D5568CACB5}">
      <dgm:prSet phldrT="[Text]" custT="1"/>
      <dgm:spPr/>
      <dgm:t>
        <a:bodyPr/>
        <a:lstStyle/>
        <a:p>
          <a:r>
            <a:rPr lang="en-US" sz="1200" b="1" i="0" u="none" dirty="0"/>
            <a:t>WP 4: Towards a permanent measurement station for Cal/Val activities</a:t>
          </a:r>
          <a:endParaRPr lang="de-DE" sz="1200" dirty="0"/>
        </a:p>
      </dgm:t>
    </dgm:pt>
    <dgm:pt modelId="{B4C3B138-6A31-4E40-A553-92D6E2BFF379}" type="parTrans" cxnId="{F7F38F77-1F3F-4D7F-ABBD-07D799FA55B4}">
      <dgm:prSet/>
      <dgm:spPr/>
      <dgm:t>
        <a:bodyPr/>
        <a:lstStyle/>
        <a:p>
          <a:endParaRPr lang="de-DE" sz="1200"/>
        </a:p>
      </dgm:t>
    </dgm:pt>
    <dgm:pt modelId="{3C666BB1-BDA9-4EB5-B197-A76B5FA7832B}" type="sibTrans" cxnId="{F7F38F77-1F3F-4D7F-ABBD-07D799FA55B4}">
      <dgm:prSet/>
      <dgm:spPr/>
      <dgm:t>
        <a:bodyPr/>
        <a:lstStyle/>
        <a:p>
          <a:endParaRPr lang="de-DE" sz="1200"/>
        </a:p>
      </dgm:t>
    </dgm:pt>
    <dgm:pt modelId="{AF7C3CFD-E897-4798-BCF0-A480D46A33B8}">
      <dgm:prSet phldrT="[Text]" custT="1"/>
      <dgm:spPr/>
      <dgm:t>
        <a:bodyPr/>
        <a:lstStyle/>
        <a:p>
          <a:r>
            <a:rPr lang="de-DE" sz="1200" b="1" dirty="0"/>
            <a:t>WP 1: </a:t>
          </a:r>
          <a:r>
            <a:rPr lang="de-DE" sz="1200" b="1" dirty="0" err="1"/>
            <a:t>Coordination</a:t>
          </a:r>
          <a:r>
            <a:rPr lang="de-DE" sz="1200" b="1" dirty="0"/>
            <a:t> </a:t>
          </a:r>
          <a:r>
            <a:rPr lang="de-DE" sz="1200" b="1" dirty="0" err="1"/>
            <a:t>of</a:t>
          </a:r>
          <a:r>
            <a:rPr lang="de-DE" sz="1200" b="1" dirty="0"/>
            <a:t> </a:t>
          </a:r>
          <a:r>
            <a:rPr lang="de-DE" sz="1200" b="1" dirty="0" err="1"/>
            <a:t>activities</a:t>
          </a:r>
          <a:r>
            <a:rPr lang="de-DE" sz="1200" b="1" dirty="0"/>
            <a:t>, </a:t>
          </a:r>
          <a:r>
            <a:rPr lang="de-DE" sz="1200" b="1" dirty="0" err="1"/>
            <a:t>data</a:t>
          </a:r>
          <a:r>
            <a:rPr lang="de-DE" sz="1200" b="1" dirty="0"/>
            <a:t> </a:t>
          </a:r>
          <a:r>
            <a:rPr lang="de-DE" sz="1200" b="1" dirty="0" err="1"/>
            <a:t>management</a:t>
          </a:r>
          <a:r>
            <a:rPr lang="de-DE" sz="1200" b="1" dirty="0"/>
            <a:t>, release, QC</a:t>
          </a:r>
        </a:p>
      </dgm:t>
    </dgm:pt>
    <dgm:pt modelId="{AF4D7A58-9425-49E5-9051-738B2B8A4BFB}" type="parTrans" cxnId="{E1E2D21A-7729-4646-864C-7CA08F6D7E95}">
      <dgm:prSet/>
      <dgm:spPr/>
      <dgm:t>
        <a:bodyPr/>
        <a:lstStyle/>
        <a:p>
          <a:endParaRPr lang="de-DE" sz="1200"/>
        </a:p>
      </dgm:t>
    </dgm:pt>
    <dgm:pt modelId="{8310B122-51C1-4CB7-B097-AF96053EA2D0}" type="sibTrans" cxnId="{E1E2D21A-7729-4646-864C-7CA08F6D7E95}">
      <dgm:prSet/>
      <dgm:spPr/>
      <dgm:t>
        <a:bodyPr/>
        <a:lstStyle/>
        <a:p>
          <a:endParaRPr lang="de-DE" sz="1200"/>
        </a:p>
      </dgm:t>
    </dgm:pt>
    <dgm:pt modelId="{557C0572-7095-482F-AD6F-9700DA186809}">
      <dgm:prSet phldrT="[Text]" custT="1"/>
      <dgm:spPr/>
      <dgm:t>
        <a:bodyPr/>
        <a:lstStyle/>
        <a:p>
          <a:r>
            <a:rPr lang="en-US" sz="1200" b="1" i="0" u="none" dirty="0"/>
            <a:t>WP 2: In-situ reference data collection</a:t>
          </a:r>
          <a:endParaRPr lang="de-DE" sz="1200" b="1" dirty="0"/>
        </a:p>
      </dgm:t>
    </dgm:pt>
    <dgm:pt modelId="{E950625A-BACB-4C02-B476-50E49B407CD6}" type="parTrans" cxnId="{8AB484C9-8519-440B-A072-E756A8B20465}">
      <dgm:prSet/>
      <dgm:spPr/>
      <dgm:t>
        <a:bodyPr/>
        <a:lstStyle/>
        <a:p>
          <a:endParaRPr lang="de-DE" sz="1200"/>
        </a:p>
      </dgm:t>
    </dgm:pt>
    <dgm:pt modelId="{80CCC636-49D3-44F6-BDD3-7F76971E4ED1}" type="sibTrans" cxnId="{8AB484C9-8519-440B-A072-E756A8B20465}">
      <dgm:prSet/>
      <dgm:spPr/>
      <dgm:t>
        <a:bodyPr/>
        <a:lstStyle/>
        <a:p>
          <a:endParaRPr lang="de-DE" sz="1200"/>
        </a:p>
      </dgm:t>
    </dgm:pt>
    <dgm:pt modelId="{05882EA3-05FD-46C7-A56B-7AC296AD74C1}" type="pres">
      <dgm:prSet presAssocID="{51FA0170-B8D7-44BF-90F4-92A9092C3263}" presName="Name0" presStyleCnt="0">
        <dgm:presLayoutVars>
          <dgm:chMax val="7"/>
          <dgm:chPref val="7"/>
          <dgm:dir/>
        </dgm:presLayoutVars>
      </dgm:prSet>
      <dgm:spPr/>
    </dgm:pt>
    <dgm:pt modelId="{C30375C9-57F5-4646-A4DF-526A4838AC91}" type="pres">
      <dgm:prSet presAssocID="{51FA0170-B8D7-44BF-90F4-92A9092C3263}" presName="Name1" presStyleCnt="0"/>
      <dgm:spPr/>
    </dgm:pt>
    <dgm:pt modelId="{44E5DC3C-296D-41AB-9A3B-D1014810D36A}" type="pres">
      <dgm:prSet presAssocID="{51FA0170-B8D7-44BF-90F4-92A9092C3263}" presName="cycle" presStyleCnt="0"/>
      <dgm:spPr/>
    </dgm:pt>
    <dgm:pt modelId="{4ACACCEF-7AE2-47DF-9685-149159B5DD30}" type="pres">
      <dgm:prSet presAssocID="{51FA0170-B8D7-44BF-90F4-92A9092C3263}" presName="srcNode" presStyleLbl="node1" presStyleIdx="0" presStyleCnt="4"/>
      <dgm:spPr/>
    </dgm:pt>
    <dgm:pt modelId="{E0F56FD0-E8B5-4792-990C-73946542B89E}" type="pres">
      <dgm:prSet presAssocID="{51FA0170-B8D7-44BF-90F4-92A9092C3263}" presName="conn" presStyleLbl="parChTrans1D2" presStyleIdx="0" presStyleCnt="1"/>
      <dgm:spPr/>
    </dgm:pt>
    <dgm:pt modelId="{01B2AF1F-55E8-4D8E-9E57-A11CD93286ED}" type="pres">
      <dgm:prSet presAssocID="{51FA0170-B8D7-44BF-90F4-92A9092C3263}" presName="extraNode" presStyleLbl="node1" presStyleIdx="0" presStyleCnt="4"/>
      <dgm:spPr/>
    </dgm:pt>
    <dgm:pt modelId="{517423A5-E5BF-43A1-9264-B686FFFFC5F3}" type="pres">
      <dgm:prSet presAssocID="{51FA0170-B8D7-44BF-90F4-92A9092C3263}" presName="dstNode" presStyleLbl="node1" presStyleIdx="0" presStyleCnt="4"/>
      <dgm:spPr/>
    </dgm:pt>
    <dgm:pt modelId="{641198C0-A44A-4313-8453-606042C7AC1F}" type="pres">
      <dgm:prSet presAssocID="{AF7C3CFD-E897-4798-BCF0-A480D46A33B8}" presName="text_1" presStyleLbl="node1" presStyleIdx="0" presStyleCnt="4">
        <dgm:presLayoutVars>
          <dgm:bulletEnabled val="1"/>
        </dgm:presLayoutVars>
      </dgm:prSet>
      <dgm:spPr/>
    </dgm:pt>
    <dgm:pt modelId="{B5922CF5-A140-412B-8AF2-D40C743CF368}" type="pres">
      <dgm:prSet presAssocID="{AF7C3CFD-E897-4798-BCF0-A480D46A33B8}" presName="accent_1" presStyleCnt="0"/>
      <dgm:spPr/>
    </dgm:pt>
    <dgm:pt modelId="{60057F07-7D06-46CC-B968-4E8D1BEC93C7}" type="pres">
      <dgm:prSet presAssocID="{AF7C3CFD-E897-4798-BCF0-A480D46A33B8}" presName="accentRepeatNode" presStyleLbl="solidFgAcc1" presStyleIdx="0" presStyleCnt="4"/>
      <dgm:spPr/>
    </dgm:pt>
    <dgm:pt modelId="{63F43E1C-6EDA-4341-8F1C-CCDEEBCD62D5}" type="pres">
      <dgm:prSet presAssocID="{557C0572-7095-482F-AD6F-9700DA186809}" presName="text_2" presStyleLbl="node1" presStyleIdx="1" presStyleCnt="4">
        <dgm:presLayoutVars>
          <dgm:bulletEnabled val="1"/>
        </dgm:presLayoutVars>
      </dgm:prSet>
      <dgm:spPr/>
    </dgm:pt>
    <dgm:pt modelId="{D560EB8C-BA5D-4028-9385-F3B8D69F7D10}" type="pres">
      <dgm:prSet presAssocID="{557C0572-7095-482F-AD6F-9700DA186809}" presName="accent_2" presStyleCnt="0"/>
      <dgm:spPr/>
    </dgm:pt>
    <dgm:pt modelId="{BA1DF954-A0BA-4296-8E45-4AB868F03A85}" type="pres">
      <dgm:prSet presAssocID="{557C0572-7095-482F-AD6F-9700DA186809}" presName="accentRepeatNode" presStyleLbl="solidFgAcc1" presStyleIdx="1" presStyleCnt="4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</dgm:spPr>
    </dgm:pt>
    <dgm:pt modelId="{2870BE6E-5A2E-4597-A365-E7E85A62937E}" type="pres">
      <dgm:prSet presAssocID="{69826828-1FB3-4EF1-93F4-23E02B22AF88}" presName="text_3" presStyleLbl="node1" presStyleIdx="2" presStyleCnt="4">
        <dgm:presLayoutVars>
          <dgm:bulletEnabled val="1"/>
        </dgm:presLayoutVars>
      </dgm:prSet>
      <dgm:spPr/>
    </dgm:pt>
    <dgm:pt modelId="{D6BB9DED-9E21-4963-A1D2-7A1CC161E6E0}" type="pres">
      <dgm:prSet presAssocID="{69826828-1FB3-4EF1-93F4-23E02B22AF88}" presName="accent_3" presStyleCnt="0"/>
      <dgm:spPr/>
    </dgm:pt>
    <dgm:pt modelId="{DE095585-0A89-42AE-B460-A8638ED17AA2}" type="pres">
      <dgm:prSet presAssocID="{69826828-1FB3-4EF1-93F4-23E02B22AF88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D65B192-0509-4B3E-A345-D89FA8989CEC}" type="pres">
      <dgm:prSet presAssocID="{9B33A3D1-F92F-43E3-96C7-58D5568CACB5}" presName="text_4" presStyleLbl="node1" presStyleIdx="3" presStyleCnt="4" custScaleY="112815">
        <dgm:presLayoutVars>
          <dgm:bulletEnabled val="1"/>
        </dgm:presLayoutVars>
      </dgm:prSet>
      <dgm:spPr/>
    </dgm:pt>
    <dgm:pt modelId="{0DDB5765-7218-47EB-A8A9-FC3AA386B1F8}" type="pres">
      <dgm:prSet presAssocID="{9B33A3D1-F92F-43E3-96C7-58D5568CACB5}" presName="accent_4" presStyleCnt="0"/>
      <dgm:spPr/>
    </dgm:pt>
    <dgm:pt modelId="{E10B928E-B5F9-4438-8A43-6262733A65CB}" type="pres">
      <dgm:prSet presAssocID="{9B33A3D1-F92F-43E3-96C7-58D5568CACB5}" presName="accentRepeatNode" presStyleLbl="solidFgAcc1" presStyleIdx="3" presStyleCnt="4"/>
      <dgm:spPr>
        <a:blipFill rotWithShape="0">
          <a:blip xmlns:r="http://schemas.openxmlformats.org/officeDocument/2006/relationships"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a:blipFill>
      </dgm:spPr>
    </dgm:pt>
  </dgm:ptLst>
  <dgm:cxnLst>
    <dgm:cxn modelId="{E1E2D21A-7729-4646-864C-7CA08F6D7E95}" srcId="{51FA0170-B8D7-44BF-90F4-92A9092C3263}" destId="{AF7C3CFD-E897-4798-BCF0-A480D46A33B8}" srcOrd="0" destOrd="0" parTransId="{AF4D7A58-9425-49E5-9051-738B2B8A4BFB}" sibTransId="{8310B122-51C1-4CB7-B097-AF96053EA2D0}"/>
    <dgm:cxn modelId="{3BC91F29-B26C-45F0-A5AF-37EBF71DD820}" type="presOf" srcId="{8310B122-51C1-4CB7-B097-AF96053EA2D0}" destId="{E0F56FD0-E8B5-4792-990C-73946542B89E}" srcOrd="0" destOrd="0" presId="urn:microsoft.com/office/officeart/2008/layout/VerticalCurvedList"/>
    <dgm:cxn modelId="{1D8C5F40-5CCC-46CB-86B9-5DD69C452606}" type="presOf" srcId="{69826828-1FB3-4EF1-93F4-23E02B22AF88}" destId="{2870BE6E-5A2E-4597-A365-E7E85A62937E}" srcOrd="0" destOrd="0" presId="urn:microsoft.com/office/officeart/2008/layout/VerticalCurvedList"/>
    <dgm:cxn modelId="{875D0142-13AA-45A7-930E-8AA2305DCCAF}" type="presOf" srcId="{AF7C3CFD-E897-4798-BCF0-A480D46A33B8}" destId="{641198C0-A44A-4313-8453-606042C7AC1F}" srcOrd="0" destOrd="0" presId="urn:microsoft.com/office/officeart/2008/layout/VerticalCurvedList"/>
    <dgm:cxn modelId="{17384B4E-FA7A-4631-9F98-B3822D0A4C89}" srcId="{51FA0170-B8D7-44BF-90F4-92A9092C3263}" destId="{69826828-1FB3-4EF1-93F4-23E02B22AF88}" srcOrd="2" destOrd="0" parTransId="{76D9C61C-FCF3-4BED-98C6-26EF96F5BBA2}" sibTransId="{E442BAC4-DDD8-4CC5-8D47-D8C85B3A2BA1}"/>
    <dgm:cxn modelId="{F7F38F77-1F3F-4D7F-ABBD-07D799FA55B4}" srcId="{51FA0170-B8D7-44BF-90F4-92A9092C3263}" destId="{9B33A3D1-F92F-43E3-96C7-58D5568CACB5}" srcOrd="3" destOrd="0" parTransId="{B4C3B138-6A31-4E40-A553-92D6E2BFF379}" sibTransId="{3C666BB1-BDA9-4EB5-B197-A76B5FA7832B}"/>
    <dgm:cxn modelId="{128C8BC8-C624-4B11-830A-5F3E4151FF37}" type="presOf" srcId="{557C0572-7095-482F-AD6F-9700DA186809}" destId="{63F43E1C-6EDA-4341-8F1C-CCDEEBCD62D5}" srcOrd="0" destOrd="0" presId="urn:microsoft.com/office/officeart/2008/layout/VerticalCurvedList"/>
    <dgm:cxn modelId="{8AB484C9-8519-440B-A072-E756A8B20465}" srcId="{51FA0170-B8D7-44BF-90F4-92A9092C3263}" destId="{557C0572-7095-482F-AD6F-9700DA186809}" srcOrd="1" destOrd="0" parTransId="{E950625A-BACB-4C02-B476-50E49B407CD6}" sibTransId="{80CCC636-49D3-44F6-BDD3-7F76971E4ED1}"/>
    <dgm:cxn modelId="{4B6E58F7-C820-4D6B-BC45-755929707ECC}" type="presOf" srcId="{51FA0170-B8D7-44BF-90F4-92A9092C3263}" destId="{05882EA3-05FD-46C7-A56B-7AC296AD74C1}" srcOrd="0" destOrd="0" presId="urn:microsoft.com/office/officeart/2008/layout/VerticalCurvedList"/>
    <dgm:cxn modelId="{99A91DFB-7967-4235-BD17-D014CC72AA25}" type="presOf" srcId="{9B33A3D1-F92F-43E3-96C7-58D5568CACB5}" destId="{CD65B192-0509-4B3E-A345-D89FA8989CEC}" srcOrd="0" destOrd="0" presId="urn:microsoft.com/office/officeart/2008/layout/VerticalCurvedList"/>
    <dgm:cxn modelId="{08DDC784-DDCA-48AD-A083-6C721CB5E873}" type="presParOf" srcId="{05882EA3-05FD-46C7-A56B-7AC296AD74C1}" destId="{C30375C9-57F5-4646-A4DF-526A4838AC91}" srcOrd="0" destOrd="0" presId="urn:microsoft.com/office/officeart/2008/layout/VerticalCurvedList"/>
    <dgm:cxn modelId="{1B27161A-D74A-4486-9F06-FB2EE93682B0}" type="presParOf" srcId="{C30375C9-57F5-4646-A4DF-526A4838AC91}" destId="{44E5DC3C-296D-41AB-9A3B-D1014810D36A}" srcOrd="0" destOrd="0" presId="urn:microsoft.com/office/officeart/2008/layout/VerticalCurvedList"/>
    <dgm:cxn modelId="{AE6CEC2E-F588-4105-BFA3-C0AA629A181C}" type="presParOf" srcId="{44E5DC3C-296D-41AB-9A3B-D1014810D36A}" destId="{4ACACCEF-7AE2-47DF-9685-149159B5DD30}" srcOrd="0" destOrd="0" presId="urn:microsoft.com/office/officeart/2008/layout/VerticalCurvedList"/>
    <dgm:cxn modelId="{55DBBA20-A428-4653-8C59-8E1C3974F8C3}" type="presParOf" srcId="{44E5DC3C-296D-41AB-9A3B-D1014810D36A}" destId="{E0F56FD0-E8B5-4792-990C-73946542B89E}" srcOrd="1" destOrd="0" presId="urn:microsoft.com/office/officeart/2008/layout/VerticalCurvedList"/>
    <dgm:cxn modelId="{2C765DA0-F984-48BA-9E6C-A64CD2ABBC35}" type="presParOf" srcId="{44E5DC3C-296D-41AB-9A3B-D1014810D36A}" destId="{01B2AF1F-55E8-4D8E-9E57-A11CD93286ED}" srcOrd="2" destOrd="0" presId="urn:microsoft.com/office/officeart/2008/layout/VerticalCurvedList"/>
    <dgm:cxn modelId="{84B1854A-6436-4541-B53B-52D473E71635}" type="presParOf" srcId="{44E5DC3C-296D-41AB-9A3B-D1014810D36A}" destId="{517423A5-E5BF-43A1-9264-B686FFFFC5F3}" srcOrd="3" destOrd="0" presId="urn:microsoft.com/office/officeart/2008/layout/VerticalCurvedList"/>
    <dgm:cxn modelId="{1C750763-14C9-433E-B8B1-034C05778F0F}" type="presParOf" srcId="{C30375C9-57F5-4646-A4DF-526A4838AC91}" destId="{641198C0-A44A-4313-8453-606042C7AC1F}" srcOrd="1" destOrd="0" presId="urn:microsoft.com/office/officeart/2008/layout/VerticalCurvedList"/>
    <dgm:cxn modelId="{CE9C94C8-5873-4C0D-A04F-BF8B00BD9598}" type="presParOf" srcId="{C30375C9-57F5-4646-A4DF-526A4838AC91}" destId="{B5922CF5-A140-412B-8AF2-D40C743CF368}" srcOrd="2" destOrd="0" presId="urn:microsoft.com/office/officeart/2008/layout/VerticalCurvedList"/>
    <dgm:cxn modelId="{3A24485A-CD8E-46D7-8E5D-F7E4BCA5BD5D}" type="presParOf" srcId="{B5922CF5-A140-412B-8AF2-D40C743CF368}" destId="{60057F07-7D06-46CC-B968-4E8D1BEC93C7}" srcOrd="0" destOrd="0" presId="urn:microsoft.com/office/officeart/2008/layout/VerticalCurvedList"/>
    <dgm:cxn modelId="{153C1B03-89FB-4EB4-80A8-030D2337D8EF}" type="presParOf" srcId="{C30375C9-57F5-4646-A4DF-526A4838AC91}" destId="{63F43E1C-6EDA-4341-8F1C-CCDEEBCD62D5}" srcOrd="3" destOrd="0" presId="urn:microsoft.com/office/officeart/2008/layout/VerticalCurvedList"/>
    <dgm:cxn modelId="{4575B1B6-EDD8-40B3-9A23-2A7BB2A4B03A}" type="presParOf" srcId="{C30375C9-57F5-4646-A4DF-526A4838AC91}" destId="{D560EB8C-BA5D-4028-9385-F3B8D69F7D10}" srcOrd="4" destOrd="0" presId="urn:microsoft.com/office/officeart/2008/layout/VerticalCurvedList"/>
    <dgm:cxn modelId="{FB651E65-8CC5-4B62-A59A-C9B72B78800F}" type="presParOf" srcId="{D560EB8C-BA5D-4028-9385-F3B8D69F7D10}" destId="{BA1DF954-A0BA-4296-8E45-4AB868F03A85}" srcOrd="0" destOrd="0" presId="urn:microsoft.com/office/officeart/2008/layout/VerticalCurvedList"/>
    <dgm:cxn modelId="{AA4A3F5C-F5FC-4142-8E74-23D704F321F4}" type="presParOf" srcId="{C30375C9-57F5-4646-A4DF-526A4838AC91}" destId="{2870BE6E-5A2E-4597-A365-E7E85A62937E}" srcOrd="5" destOrd="0" presId="urn:microsoft.com/office/officeart/2008/layout/VerticalCurvedList"/>
    <dgm:cxn modelId="{E26980E1-987E-4F36-AE8B-5B0AAB7B489B}" type="presParOf" srcId="{C30375C9-57F5-4646-A4DF-526A4838AC91}" destId="{D6BB9DED-9E21-4963-A1D2-7A1CC161E6E0}" srcOrd="6" destOrd="0" presId="urn:microsoft.com/office/officeart/2008/layout/VerticalCurvedList"/>
    <dgm:cxn modelId="{6D80AC69-2267-44D3-8550-95FC6E236C22}" type="presParOf" srcId="{D6BB9DED-9E21-4963-A1D2-7A1CC161E6E0}" destId="{DE095585-0A89-42AE-B460-A8638ED17AA2}" srcOrd="0" destOrd="0" presId="urn:microsoft.com/office/officeart/2008/layout/VerticalCurvedList"/>
    <dgm:cxn modelId="{F3CE273F-5D52-4B8E-881B-0244A291994A}" type="presParOf" srcId="{C30375C9-57F5-4646-A4DF-526A4838AC91}" destId="{CD65B192-0509-4B3E-A345-D89FA8989CEC}" srcOrd="7" destOrd="0" presId="urn:microsoft.com/office/officeart/2008/layout/VerticalCurvedList"/>
    <dgm:cxn modelId="{E65C577D-3824-4A39-B967-DB6ED39739E2}" type="presParOf" srcId="{C30375C9-57F5-4646-A4DF-526A4838AC91}" destId="{0DDB5765-7218-47EB-A8A9-FC3AA386B1F8}" srcOrd="8" destOrd="0" presId="urn:microsoft.com/office/officeart/2008/layout/VerticalCurvedList"/>
    <dgm:cxn modelId="{9886231C-4417-467D-829E-93D2861E2757}" type="presParOf" srcId="{0DDB5765-7218-47EB-A8A9-FC3AA386B1F8}" destId="{E10B928E-B5F9-4438-8A43-6262733A65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56FD0-E8B5-4792-990C-73946542B89E}">
      <dsp:nvSpPr>
        <dsp:cNvPr id="0" name=""/>
        <dsp:cNvSpPr/>
      </dsp:nvSpPr>
      <dsp:spPr>
        <a:xfrm>
          <a:off x="-3139960" y="-483304"/>
          <a:ext cx="3745122" cy="3745122"/>
        </a:xfrm>
        <a:prstGeom prst="blockArc">
          <a:avLst>
            <a:gd name="adj1" fmla="val 18900000"/>
            <a:gd name="adj2" fmla="val 2700000"/>
            <a:gd name="adj3" fmla="val 577"/>
          </a:avLst>
        </a:prstGeom>
        <a:noFill/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1198C0-A44A-4313-8453-606042C7AC1F}">
      <dsp:nvSpPr>
        <dsp:cNvPr id="0" name=""/>
        <dsp:cNvSpPr/>
      </dsp:nvSpPr>
      <dsp:spPr>
        <a:xfrm>
          <a:off x="317431" y="213612"/>
          <a:ext cx="2938662" cy="42744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28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/>
            <a:t>WP 1: </a:t>
          </a:r>
          <a:r>
            <a:rPr lang="de-DE" sz="1200" b="1" kern="1200" dirty="0" err="1"/>
            <a:t>Coordination</a:t>
          </a:r>
          <a:r>
            <a:rPr lang="de-DE" sz="1200" b="1" kern="1200" dirty="0"/>
            <a:t> </a:t>
          </a:r>
          <a:r>
            <a:rPr lang="de-DE" sz="1200" b="1" kern="1200" dirty="0" err="1"/>
            <a:t>of</a:t>
          </a:r>
          <a:r>
            <a:rPr lang="de-DE" sz="1200" b="1" kern="1200" dirty="0"/>
            <a:t> </a:t>
          </a:r>
          <a:r>
            <a:rPr lang="de-DE" sz="1200" b="1" kern="1200" dirty="0" err="1"/>
            <a:t>activities</a:t>
          </a:r>
          <a:r>
            <a:rPr lang="de-DE" sz="1200" b="1" kern="1200" dirty="0"/>
            <a:t>, </a:t>
          </a:r>
          <a:r>
            <a:rPr lang="de-DE" sz="1200" b="1" kern="1200" dirty="0" err="1"/>
            <a:t>data</a:t>
          </a:r>
          <a:r>
            <a:rPr lang="de-DE" sz="1200" b="1" kern="1200" dirty="0"/>
            <a:t> </a:t>
          </a:r>
          <a:r>
            <a:rPr lang="de-DE" sz="1200" b="1" kern="1200" dirty="0" err="1"/>
            <a:t>management</a:t>
          </a:r>
          <a:r>
            <a:rPr lang="de-DE" sz="1200" b="1" kern="1200" dirty="0"/>
            <a:t>, release, QC</a:t>
          </a:r>
        </a:p>
      </dsp:txBody>
      <dsp:txXfrm>
        <a:off x="317431" y="213612"/>
        <a:ext cx="2938662" cy="427446"/>
      </dsp:txXfrm>
    </dsp:sp>
    <dsp:sp modelId="{60057F07-7D06-46CC-B968-4E8D1BEC93C7}">
      <dsp:nvSpPr>
        <dsp:cNvPr id="0" name=""/>
        <dsp:cNvSpPr/>
      </dsp:nvSpPr>
      <dsp:spPr>
        <a:xfrm>
          <a:off x="50277" y="160181"/>
          <a:ext cx="534308" cy="5343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43E1C-6EDA-4341-8F1C-CCDEEBCD62D5}">
      <dsp:nvSpPr>
        <dsp:cNvPr id="0" name=""/>
        <dsp:cNvSpPr/>
      </dsp:nvSpPr>
      <dsp:spPr>
        <a:xfrm>
          <a:off x="562496" y="854893"/>
          <a:ext cx="2693597" cy="42744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28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u="none" kern="1200" dirty="0"/>
            <a:t>WP 2: In-situ reference data collection</a:t>
          </a:r>
          <a:endParaRPr lang="de-DE" sz="1200" b="1" kern="1200" dirty="0"/>
        </a:p>
      </dsp:txBody>
      <dsp:txXfrm>
        <a:off x="562496" y="854893"/>
        <a:ext cx="2693597" cy="427446"/>
      </dsp:txXfrm>
    </dsp:sp>
    <dsp:sp modelId="{BA1DF954-A0BA-4296-8E45-4AB868F03A85}">
      <dsp:nvSpPr>
        <dsp:cNvPr id="0" name=""/>
        <dsp:cNvSpPr/>
      </dsp:nvSpPr>
      <dsp:spPr>
        <a:xfrm>
          <a:off x="295342" y="801462"/>
          <a:ext cx="534308" cy="534308"/>
        </a:xfrm>
        <a:prstGeom prst="ellipse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70BE6E-5A2E-4597-A365-E7E85A62937E}">
      <dsp:nvSpPr>
        <dsp:cNvPr id="0" name=""/>
        <dsp:cNvSpPr/>
      </dsp:nvSpPr>
      <dsp:spPr>
        <a:xfrm>
          <a:off x="562496" y="1496174"/>
          <a:ext cx="2693597" cy="42744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28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u="none" kern="1200" dirty="0"/>
            <a:t>WP 3: Data analysis and retrieval of L2B products</a:t>
          </a:r>
          <a:endParaRPr lang="de-DE" sz="1200" kern="1200" dirty="0"/>
        </a:p>
      </dsp:txBody>
      <dsp:txXfrm>
        <a:off x="562496" y="1496174"/>
        <a:ext cx="2693597" cy="427446"/>
      </dsp:txXfrm>
    </dsp:sp>
    <dsp:sp modelId="{DE095585-0A89-42AE-B460-A8638ED17AA2}">
      <dsp:nvSpPr>
        <dsp:cNvPr id="0" name=""/>
        <dsp:cNvSpPr/>
      </dsp:nvSpPr>
      <dsp:spPr>
        <a:xfrm>
          <a:off x="295342" y="1442743"/>
          <a:ext cx="534308" cy="53430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65B192-0509-4B3E-A345-D89FA8989CEC}">
      <dsp:nvSpPr>
        <dsp:cNvPr id="0" name=""/>
        <dsp:cNvSpPr/>
      </dsp:nvSpPr>
      <dsp:spPr>
        <a:xfrm>
          <a:off x="317431" y="2110066"/>
          <a:ext cx="2938662" cy="4822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28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u="none" kern="1200" dirty="0"/>
            <a:t>WP 4: Towards a permanent measurement station for Cal/Val activities</a:t>
          </a:r>
          <a:endParaRPr lang="de-DE" sz="1200" kern="1200" dirty="0"/>
        </a:p>
      </dsp:txBody>
      <dsp:txXfrm>
        <a:off x="317431" y="2110066"/>
        <a:ext cx="2938662" cy="482223"/>
      </dsp:txXfrm>
    </dsp:sp>
    <dsp:sp modelId="{E10B928E-B5F9-4438-8A43-6262733A65CB}">
      <dsp:nvSpPr>
        <dsp:cNvPr id="0" name=""/>
        <dsp:cNvSpPr/>
      </dsp:nvSpPr>
      <dsp:spPr>
        <a:xfrm>
          <a:off x="50277" y="2084024"/>
          <a:ext cx="534308" cy="534308"/>
        </a:xfrm>
        <a:prstGeom prst="ellipse">
          <a:avLst/>
        </a:prstGeom>
        <a:blipFill rotWithShape="0">
          <a:blip xmlns:r="http://schemas.openxmlformats.org/officeDocument/2006/relationships"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a:blipFill>
        <a:ln w="25400" cap="flat" cmpd="sng" algn="ctr"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Folie mittels Klicken verschieben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>
              <a:buNone/>
            </a:pPr>
            <a:r>
              <a:rPr lang="de-DE" sz="20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Format der Notizen mittels Klicken bearbeiten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>
              <a:buNone/>
            </a:pPr>
            <a:r>
              <a: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&lt;Kopfzeile&gt;</a:t>
            </a:r>
          </a:p>
        </p:txBody>
      </p:sp>
      <p:sp>
        <p:nvSpPr>
          <p:cNvPr id="53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r>
              <a: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&lt;Datum/Uhrzeit&gt;</a:t>
            </a:r>
          </a:p>
        </p:txBody>
      </p:sp>
      <p:sp>
        <p:nvSpPr>
          <p:cNvPr id="54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l">
              <a:buNone/>
              <a:def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l">
              <a:buNone/>
            </a:pPr>
            <a:r>
              <a: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&lt;Fußzeile&gt;</a:t>
            </a:r>
          </a:p>
        </p:txBody>
      </p:sp>
      <p:sp>
        <p:nvSpPr>
          <p:cNvPr id="55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fld id="{4145256A-C328-4254-89EF-6883BEB27B0E}" type="slidenum">
              <a: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‹Nr.›</a:t>
            </a:fld>
            <a:endParaRPr lang="de-DE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693738"/>
            <a:ext cx="6170612" cy="3460750"/>
          </a:xfrm>
          <a:prstGeom prst="rect">
            <a:avLst/>
          </a:prstGeom>
          <a:ln w="0">
            <a:noFill/>
          </a:ln>
        </p:spPr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905040" y="4435560"/>
            <a:ext cx="5196240" cy="4154760"/>
          </a:xfrm>
          <a:prstGeom prst="rect">
            <a:avLst/>
          </a:prstGeom>
          <a:noFill/>
          <a:ln w="9360">
            <a:noFill/>
          </a:ln>
        </p:spPr>
        <p:txBody>
          <a:bodyPr lIns="86040" tIns="43200" rIns="86040" bIns="43200" numCol="1" spcCol="0" anchor="t">
            <a:noAutofit/>
          </a:bodyPr>
          <a:lstStyle/>
          <a:p>
            <a:pPr indent="0" algn="l">
              <a:buNone/>
            </a:pPr>
            <a:endParaRPr lang="de-DE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sldNum" idx="4"/>
          </p:nvPr>
        </p:nvSpPr>
        <p:spPr>
          <a:xfrm>
            <a:off x="3995640" y="8871120"/>
            <a:ext cx="3010320" cy="411480"/>
          </a:xfrm>
          <a:prstGeom prst="rect">
            <a:avLst/>
          </a:prstGeom>
          <a:noFill/>
          <a:ln w="9360">
            <a:noFill/>
          </a:ln>
        </p:spPr>
        <p:txBody>
          <a:bodyPr lIns="86040" tIns="43200" rIns="86040" bIns="43200" numCol="1" spcCol="0" anchor="b">
            <a:noAutofit/>
          </a:bodyPr>
          <a:lstStyle>
            <a:lvl1pPr indent="0" algn="r" defTabSz="861840">
              <a:lnSpc>
                <a:spcPct val="100000"/>
              </a:lnSpc>
              <a:buNone/>
              <a:tabLst>
                <a:tab pos="0" algn="l"/>
              </a:tabLst>
              <a:defRPr lang="en-US" sz="11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+mn-ea"/>
              </a:defRPr>
            </a:lvl1pPr>
          </a:lstStyle>
          <a:p>
            <a:pPr indent="0" algn="r" defTabSz="861840">
              <a:lnSpc>
                <a:spcPct val="100000"/>
              </a:lnSpc>
              <a:buNone/>
              <a:tabLst>
                <a:tab pos="0" algn="l"/>
              </a:tabLst>
            </a:pPr>
            <a:fld id="{A2495D3E-0BB5-4F73-B494-37E393A80C0E}" type="slidenum">
              <a:rPr lang="en-US" sz="11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+mn-ea"/>
              </a:rPr>
              <a:t>1</a:t>
            </a:fld>
            <a:endParaRPr lang="de-DE" sz="11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07963" y="812800"/>
            <a:ext cx="7142162" cy="4006850"/>
          </a:xfrm>
          <a:prstGeom prst="rect">
            <a:avLst/>
          </a:prstGeom>
          <a:ln w="0">
            <a:noFill/>
          </a:ln>
        </p:spPr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de-DE" sz="1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sldNum" idx="5"/>
          </p:nvPr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3F06E62-CC32-417B-AC2E-FA2C2239AD32}" type="slidenum">
              <a: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3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07963" y="812800"/>
            <a:ext cx="7142162" cy="4006850"/>
          </a:xfrm>
          <a:prstGeom prst="rect">
            <a:avLst/>
          </a:prstGeom>
          <a:ln w="0">
            <a:noFill/>
          </a:ln>
        </p:spPr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endParaRPr lang="de-DE" sz="12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2756205-4B30-4476-9441-7977B5CED36A}" type="slidenum">
              <a: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4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07963" y="812800"/>
            <a:ext cx="714375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indent="0" algn="r">
              <a:buNone/>
            </a:pPr>
            <a:fld id="{4145256A-C328-4254-89EF-6883BEB27B0E}" type="slidenum">
              <a:rPr lang="de-DE" sz="1400" b="0" u="none" strike="noStrike" smtClean="0">
                <a:solidFill>
                  <a:srgbClr val="FFFFFF"/>
                </a:solidFill>
                <a:effectLst/>
                <a:uFillTx/>
                <a:latin typeface="Calibri"/>
              </a:rPr>
              <a:t>7</a:t>
            </a:fld>
            <a:endParaRPr lang="de-DE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8037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07963" y="812800"/>
            <a:ext cx="714375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pPr indent="0" algn="r">
              <a:buNone/>
            </a:pPr>
            <a:fld id="{4145256A-C328-4254-89EF-6883BEB27B0E}" type="slidenum">
              <a:rPr lang="de-DE" sz="1400" b="0" u="none" strike="noStrike" smtClean="0">
                <a:solidFill>
                  <a:srgbClr val="FFFFFF"/>
                </a:solidFill>
                <a:effectLst/>
                <a:uFillTx/>
                <a:latin typeface="Calibri"/>
              </a:rPr>
              <a:t>9</a:t>
            </a:fld>
            <a:endParaRPr lang="de-DE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8105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07963" y="812800"/>
            <a:ext cx="7142162" cy="4006850"/>
          </a:xfrm>
          <a:prstGeom prst="rect">
            <a:avLst/>
          </a:prstGeom>
          <a:ln w="0">
            <a:noFill/>
          </a:ln>
        </p:spPr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sldNum" idx="7"/>
          </p:nvPr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D1D50B9-D07A-4B79-8F97-6F2187E587EA}" type="slidenum">
              <a: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12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07963" y="812800"/>
            <a:ext cx="7142162" cy="4006850"/>
          </a:xfrm>
          <a:prstGeom prst="rect">
            <a:avLst/>
          </a:prstGeom>
          <a:ln w="0">
            <a:noFill/>
          </a:ln>
        </p:spPr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sldNum" idx="8"/>
          </p:nvPr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44704C4-EF55-416D-9C45-F03411E07A51}" type="slidenum">
              <a: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13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page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>
          <a:blip r:embed="rId3"/>
          <a:stretch/>
        </p:blipFill>
        <p:spPr>
          <a:xfrm>
            <a:off x="0" y="0"/>
            <a:ext cx="12220920" cy="1004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Text Box DG"/>
          <p:cNvSpPr/>
          <p:nvPr/>
        </p:nvSpPr>
        <p:spPr>
          <a:xfrm>
            <a:off x="772920" y="447480"/>
            <a:ext cx="6702480" cy="20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386"/>
              </a:spcBef>
            </a:pPr>
            <a:endParaRPr lang="en-GB" sz="770" b="0" u="none" strike="noStrik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4" name="Text Box DG"/>
          <p:cNvSpPr/>
          <p:nvPr/>
        </p:nvSpPr>
        <p:spPr>
          <a:xfrm>
            <a:off x="772920" y="447480"/>
            <a:ext cx="6702480" cy="20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386"/>
              </a:spcBef>
            </a:pPr>
            <a:endParaRPr lang="en-GB" sz="770" b="0" u="none" strike="noStrik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5" name="Text Box 38"/>
          <p:cNvSpPr/>
          <p:nvPr/>
        </p:nvSpPr>
        <p:spPr>
          <a:xfrm>
            <a:off x="221400" y="6202800"/>
            <a:ext cx="117000" cy="2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400"/>
              </a:spcBef>
            </a:pPr>
            <a:r>
              <a:rPr lang="en-GB" sz="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 </a:t>
            </a:r>
            <a:endParaRPr lang="de-DE" sz="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6" name="Text Box 34"/>
          <p:cNvSpPr/>
          <p:nvPr/>
        </p:nvSpPr>
        <p:spPr>
          <a:xfrm>
            <a:off x="8204400" y="6202800"/>
            <a:ext cx="3746880" cy="2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0" bIns="45000" anchor="t" anchorCtr="1">
            <a:spAutoFit/>
          </a:bodyPr>
          <a:lstStyle/>
          <a:p>
            <a:pPr algn="r" defTabSz="914400">
              <a:lnSpc>
                <a:spcPct val="100000"/>
              </a:lnSpc>
              <a:spcBef>
                <a:spcPts val="400"/>
              </a:spcBef>
            </a:pPr>
            <a:r>
              <a:rPr lang="it-IT" sz="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 </a:t>
            </a:r>
            <a:fld id="{2504220A-EF5E-4416-BCC8-1C5D77E2847F}" type="slidenum">
              <a:rPr lang="it-IT" sz="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‹Nr.›</a:t>
            </a:fld>
            <a:endParaRPr lang="de-DE" sz="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7" name="Picture 37"/>
          <p:cNvPicPr/>
          <p:nvPr/>
        </p:nvPicPr>
        <p:blipFill>
          <a:blip r:embed="rId4"/>
          <a:stretch/>
        </p:blipFill>
        <p:spPr>
          <a:xfrm>
            <a:off x="10343160" y="6585840"/>
            <a:ext cx="1632600" cy="101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Picture 36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0" y="6457680"/>
            <a:ext cx="10155600" cy="426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" name="Picture 3"/>
          <p:cNvPicPr/>
          <p:nvPr/>
        </p:nvPicPr>
        <p:blipFill>
          <a:blip r:embed="rId7"/>
          <a:stretch/>
        </p:blipFill>
        <p:spPr>
          <a:xfrm>
            <a:off x="10331640" y="-216000"/>
            <a:ext cx="2089440" cy="130968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0" name="Straight Connector 4"/>
          <p:cNvCxnSpPr/>
          <p:nvPr/>
        </p:nvCxnSpPr>
        <p:spPr>
          <a:xfrm>
            <a:off x="216000" y="6472800"/>
            <a:ext cx="11740320" cy="4320"/>
          </a:xfrm>
          <a:prstGeom prst="straightConnector1">
            <a:avLst/>
          </a:prstGeom>
          <a:ln w="0">
            <a:solidFill>
              <a:srgbClr val="003249"/>
            </a:solidFill>
          </a:ln>
        </p:spPr>
      </p:cxnSp>
      <p:sp>
        <p:nvSpPr>
          <p:cNvPr id="11" name="PlaceHolder 1"/>
          <p:cNvSpPr>
            <a:spLocks noGrp="1"/>
          </p:cNvSpPr>
          <p:nvPr>
            <p:ph type="title" hasCustomPrompt="1"/>
          </p:nvPr>
        </p:nvSpPr>
        <p:spPr>
          <a:xfrm>
            <a:off x="118440" y="4888440"/>
            <a:ext cx="11861280" cy="703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40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4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NAME YOUR PRESENTATION</a:t>
            </a:r>
          </a:p>
        </p:txBody>
      </p:sp>
      <p:sp>
        <p:nvSpPr>
          <p:cNvPr id="12" name="Text Box 27"/>
          <p:cNvSpPr/>
          <p:nvPr/>
        </p:nvSpPr>
        <p:spPr>
          <a:xfrm>
            <a:off x="844560" y="6429240"/>
            <a:ext cx="6702480" cy="20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386"/>
              </a:spcBef>
            </a:pPr>
            <a:endParaRPr lang="en-GB" sz="770" b="0" u="none" strike="noStrik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cxnSp>
        <p:nvCxnSpPr>
          <p:cNvPr id="13" name="Straight Connector 64"/>
          <p:cNvCxnSpPr/>
          <p:nvPr/>
        </p:nvCxnSpPr>
        <p:spPr>
          <a:xfrm>
            <a:off x="221760" y="6422760"/>
            <a:ext cx="11772360" cy="4320"/>
          </a:xfrm>
          <a:prstGeom prst="straightConnector1">
            <a:avLst/>
          </a:prstGeom>
          <a:ln w="0">
            <a:solidFill>
              <a:srgbClr val="FEFFFF"/>
            </a:solidFill>
          </a:ln>
        </p:spPr>
      </p:cxnSp>
      <p:cxnSp>
        <p:nvCxnSpPr>
          <p:cNvPr id="14" name="Straight Connector 152"/>
          <p:cNvCxnSpPr/>
          <p:nvPr/>
        </p:nvCxnSpPr>
        <p:spPr>
          <a:xfrm>
            <a:off x="65160" y="4755960"/>
            <a:ext cx="11772720" cy="4320"/>
          </a:xfrm>
          <a:prstGeom prst="straightConnector1">
            <a:avLst/>
          </a:prstGeom>
          <a:ln w="0">
            <a:solidFill>
              <a:srgbClr val="FEFFFF"/>
            </a:solidFill>
          </a:ln>
        </p:spPr>
      </p:cxnSp>
      <p:sp>
        <p:nvSpPr>
          <p:cNvPr id="15" name="Text Box 24"/>
          <p:cNvSpPr/>
          <p:nvPr/>
        </p:nvSpPr>
        <p:spPr>
          <a:xfrm>
            <a:off x="11833920" y="5406840"/>
            <a:ext cx="22320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 anchorCtr="1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</a:t>
            </a:r>
            <a:endParaRPr lang="de-DE" sz="12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6" name="Text Box 25"/>
          <p:cNvSpPr/>
          <p:nvPr/>
        </p:nvSpPr>
        <p:spPr>
          <a:xfrm>
            <a:off x="11811960" y="6156720"/>
            <a:ext cx="22320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 anchorCtr="1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</a:t>
            </a:r>
            <a:endParaRPr lang="de-DE" sz="12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7" name="Text Box 99"/>
          <p:cNvSpPr/>
          <p:nvPr/>
        </p:nvSpPr>
        <p:spPr>
          <a:xfrm>
            <a:off x="11125080" y="5811840"/>
            <a:ext cx="910080" cy="212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r>
              <a:rPr lang="it-IT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</a:t>
            </a:r>
            <a:endParaRPr lang="de-DE" sz="12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8" name="Text Box 58"/>
          <p:cNvSpPr/>
          <p:nvPr/>
        </p:nvSpPr>
        <p:spPr>
          <a:xfrm>
            <a:off x="223200" y="6213600"/>
            <a:ext cx="670248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b">
            <a:spAutoFit/>
          </a:bodyPr>
          <a:lstStyle/>
          <a:p>
            <a:pPr defTabSz="914400">
              <a:lnSpc>
                <a:spcPct val="100000"/>
              </a:lnSpc>
              <a:spcBef>
                <a:spcPts val="400"/>
              </a:spcBef>
            </a:pPr>
            <a:r>
              <a:rPr lang="en-GB" sz="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ESA UNCLASSIFIED - For ESA Official Use Only</a:t>
            </a:r>
            <a:endParaRPr lang="de-DE" sz="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9" name="Text Box 34"/>
          <p:cNvSpPr/>
          <p:nvPr/>
        </p:nvSpPr>
        <p:spPr>
          <a:xfrm>
            <a:off x="11664360" y="6202800"/>
            <a:ext cx="286920" cy="2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0" bIns="45000" anchor="t" anchorCtr="1">
            <a:spAutoFit/>
          </a:bodyPr>
          <a:lstStyle/>
          <a:p>
            <a:pPr algn="r" defTabSz="914400">
              <a:lnSpc>
                <a:spcPct val="100000"/>
              </a:lnSpc>
              <a:spcBef>
                <a:spcPts val="400"/>
              </a:spcBef>
            </a:pPr>
            <a:r>
              <a:rPr lang="it-IT" sz="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 </a:t>
            </a:r>
            <a:fld id="{87DF125D-B66D-4679-ACAB-BEB2D7FA653A}" type="slidenum">
              <a:rPr lang="it-IT" sz="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‹Nr.›</a:t>
            </a:fld>
            <a:endParaRPr lang="de-DE" sz="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20" name="Picture 62"/>
          <p:cNvPicPr/>
          <p:nvPr/>
        </p:nvPicPr>
        <p:blipFill>
          <a:blip r:embed="rId7"/>
          <a:stretch/>
        </p:blipFill>
        <p:spPr>
          <a:xfrm>
            <a:off x="10331640" y="-216000"/>
            <a:ext cx="2089440" cy="1309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" name="Picture 5"/>
          <p:cNvPicPr/>
          <p:nvPr/>
        </p:nvPicPr>
        <p:blipFill>
          <a:blip r:embed="rId8"/>
          <a:stretch/>
        </p:blipFill>
        <p:spPr>
          <a:xfrm>
            <a:off x="10342800" y="6584400"/>
            <a:ext cx="1636920" cy="100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" name="Picture 45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0" y="6457680"/>
            <a:ext cx="10155600" cy="426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" name="TextBox 1"/>
          <p:cNvSpPr/>
          <p:nvPr/>
        </p:nvSpPr>
        <p:spPr>
          <a:xfrm>
            <a:off x="1019520" y="728280"/>
            <a:ext cx="9855360" cy="130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3200" b="1" u="none" strike="noStrike">
                <a:solidFill>
                  <a:schemeClr val="lt1"/>
                </a:solidFill>
                <a:effectLst/>
                <a:uFillTx/>
                <a:latin typeface="Verdana"/>
              </a:rPr>
              <a:t>FLEX-Fluorescence 2026 Workshop</a:t>
            </a:r>
            <a:br>
              <a:rPr sz="2800"/>
            </a:br>
            <a:r>
              <a:rPr lang="en-GB" sz="2400" b="0" u="none" strike="noStrike">
                <a:solidFill>
                  <a:schemeClr val="lt1"/>
                </a:solidFill>
                <a:effectLst/>
                <a:uFillTx/>
                <a:latin typeface="Verdana"/>
              </a:rPr>
              <a:t>03 – 06 March |</a:t>
            </a:r>
            <a:r>
              <a:rPr lang="en-GB" sz="2400" b="1" u="none" strike="noStrike">
                <a:solidFill>
                  <a:schemeClr val="lt1"/>
                </a:solidFill>
                <a:effectLst/>
                <a:uFillTx/>
                <a:latin typeface="Verdana"/>
              </a:rPr>
              <a:t> </a:t>
            </a:r>
            <a:r>
              <a:rPr lang="en-GB" sz="2400" b="0" u="none" strike="noStrike">
                <a:solidFill>
                  <a:schemeClr val="lt1"/>
                </a:solidFill>
                <a:effectLst/>
                <a:uFillTx/>
                <a:latin typeface="Verdana"/>
              </a:rPr>
              <a:t>Bonn University, Germany </a:t>
            </a:r>
            <a:endParaRPr lang="de-DE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10920" y="1604520"/>
            <a:ext cx="10998360" cy="397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US" sz="1800" b="0" u="none" strike="noStrike">
                <a:solidFill>
                  <a:srgbClr val="8197A6"/>
                </a:solidFill>
                <a:effectLst/>
                <a:uFillTx/>
                <a:latin typeface="Arial"/>
              </a:defRPr>
            </a:lvl1pPr>
            <a:lvl2pPr lvl="1" algn="l" defTabSz="914400">
              <a:lnSpc>
                <a:spcPct val="119000"/>
              </a:lnSpc>
              <a:spcBef>
                <a:spcPts val="360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en-US" sz="1800" b="0" u="none" strike="noStrike">
                <a:solidFill>
                  <a:srgbClr val="8197A6"/>
                </a:solidFill>
                <a:effectLst/>
                <a:uFillTx/>
                <a:latin typeface="Arial"/>
              </a:defRPr>
            </a:lvl2pPr>
            <a:lvl3pPr lvl="2" algn="l" defTabSz="914400">
              <a:lnSpc>
                <a:spcPct val="119000"/>
              </a:lnSpc>
              <a:spcBef>
                <a:spcPts val="36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en-US" sz="1800" b="0" u="none" strike="noStrike">
                <a:solidFill>
                  <a:srgbClr val="8197A6"/>
                </a:solidFill>
                <a:effectLst/>
                <a:uFillTx/>
                <a:latin typeface="Arial"/>
              </a:defRPr>
            </a:lvl3pPr>
            <a:lvl4pPr lvl="3" algn="l" defTabSz="914400">
              <a:lnSpc>
                <a:spcPct val="119000"/>
              </a:lnSpc>
              <a:spcBef>
                <a:spcPts val="360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en-US" sz="1800" b="0" u="none" strike="noStrike">
                <a:solidFill>
                  <a:srgbClr val="8197A6"/>
                </a:solidFill>
                <a:effectLst/>
                <a:uFillTx/>
                <a:latin typeface="Arial"/>
              </a:defRPr>
            </a:lvl4pPr>
            <a:lvl5pPr lvl="4" algn="l" defTabSz="914400">
              <a:lnSpc>
                <a:spcPct val="119000"/>
              </a:lnSpc>
              <a:spcBef>
                <a:spcPts val="36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</a:defRPr>
            </a:lvl5pPr>
            <a:lvl6pPr lvl="5" algn="l" defTabSz="914400">
              <a:lnSpc>
                <a:spcPct val="119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en-GB" sz="2000" b="0" u="none" strike="noStrike">
                <a:solidFill>
                  <a:srgbClr val="8197A6"/>
                </a:solidFill>
                <a:effectLst/>
                <a:uFillTx/>
                <a:latin typeface="Arial"/>
              </a:defRPr>
            </a:lvl6pPr>
            <a:lvl7pPr lvl="6" algn="l" defTabSz="914400">
              <a:lnSpc>
                <a:spcPct val="119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en-GB" sz="2000" b="0" u="none" strike="noStrike">
                <a:solidFill>
                  <a:srgbClr val="8197A6"/>
                </a:solidFill>
                <a:effectLst/>
                <a:uFillTx/>
                <a:latin typeface="Arial"/>
              </a:defRPr>
            </a:lvl7pPr>
          </a:lstStyle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Format des Gliederungstextes durch Klicken bearbeiten</a:t>
            </a:r>
          </a:p>
          <a:p>
            <a:pPr marL="781200" lvl="1" indent="-324000" algn="l" defTabSz="914400">
              <a:lnSpc>
                <a:spcPct val="119000"/>
              </a:lnSpc>
              <a:spcBef>
                <a:spcPts val="360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Zweite Gliederungsebene</a:t>
            </a:r>
          </a:p>
          <a:p>
            <a:pPr marL="1357920" lvl="2" indent="-288000" algn="l" defTabSz="914400">
              <a:lnSpc>
                <a:spcPct val="119000"/>
              </a:lnSpc>
              <a:spcBef>
                <a:spcPts val="36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Dritte Gliederungsebene</a:t>
            </a:r>
          </a:p>
          <a:p>
            <a:pPr marL="1934280" lvl="3" indent="-216000" algn="l" defTabSz="914400">
              <a:lnSpc>
                <a:spcPct val="119000"/>
              </a:lnSpc>
              <a:spcBef>
                <a:spcPts val="360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1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Vierte Gliederungsebene</a:t>
            </a:r>
          </a:p>
          <a:p>
            <a:pPr marL="2510640" lvl="4" indent="-216000" algn="l" defTabSz="914400">
              <a:lnSpc>
                <a:spcPct val="119000"/>
              </a:lnSpc>
              <a:spcBef>
                <a:spcPts val="36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Fünfte Gliederungsebene</a:t>
            </a:r>
          </a:p>
          <a:p>
            <a:pPr marL="2510640" lvl="5" indent="-216000" algn="l" defTabSz="914400">
              <a:lnSpc>
                <a:spcPct val="119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20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Sechste Gliederungsebene</a:t>
            </a:r>
          </a:p>
          <a:p>
            <a:pPr marL="2510640" lvl="6" indent="-216000" algn="l" defTabSz="914400">
              <a:lnSpc>
                <a:spcPct val="119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20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Siebte Gliederungsebene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sentation page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/>
          <p:nvPr/>
        </p:nvPicPr>
        <p:blipFill>
          <a:blip r:embed="rId2"/>
          <a:stretch/>
        </p:blipFill>
        <p:spPr>
          <a:xfrm>
            <a:off x="0" y="0"/>
            <a:ext cx="12220920" cy="1004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" name="Text Box DG"/>
          <p:cNvSpPr/>
          <p:nvPr/>
        </p:nvSpPr>
        <p:spPr>
          <a:xfrm>
            <a:off x="772920" y="447480"/>
            <a:ext cx="6702480" cy="20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386"/>
              </a:spcBef>
            </a:pPr>
            <a:endParaRPr lang="en-GB" sz="770" b="0" u="none" strike="noStrik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27" name="Text Box DG"/>
          <p:cNvSpPr/>
          <p:nvPr/>
        </p:nvSpPr>
        <p:spPr>
          <a:xfrm>
            <a:off x="772920" y="447480"/>
            <a:ext cx="6702480" cy="20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386"/>
              </a:spcBef>
            </a:pPr>
            <a:endParaRPr lang="en-GB" sz="770" b="0" u="none" strike="noStrik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28" name="Text Box 38"/>
          <p:cNvSpPr/>
          <p:nvPr/>
        </p:nvSpPr>
        <p:spPr>
          <a:xfrm>
            <a:off x="221400" y="6202800"/>
            <a:ext cx="117000" cy="2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400"/>
              </a:spcBef>
            </a:pPr>
            <a:r>
              <a:rPr lang="en-GB" sz="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 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" name="Text Box 34"/>
          <p:cNvSpPr/>
          <p:nvPr/>
        </p:nvSpPr>
        <p:spPr>
          <a:xfrm>
            <a:off x="8204400" y="6202800"/>
            <a:ext cx="3746880" cy="2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0" bIns="45000" anchor="t" anchorCtr="1">
            <a:spAutoFit/>
          </a:bodyPr>
          <a:lstStyle/>
          <a:p>
            <a:pPr algn="r" defTabSz="914400">
              <a:lnSpc>
                <a:spcPct val="100000"/>
              </a:lnSpc>
              <a:spcBef>
                <a:spcPts val="400"/>
              </a:spcBef>
            </a:pPr>
            <a:r>
              <a:rPr lang="it-IT" sz="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 </a:t>
            </a:r>
            <a:fld id="{38703785-3273-4D20-AF4D-8DB07CF9A8E2}" type="slidenum">
              <a:rPr lang="it-IT" sz="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‹Nr.›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0" name="Picture 37"/>
          <p:cNvPicPr/>
          <p:nvPr/>
        </p:nvPicPr>
        <p:blipFill>
          <a:blip r:embed="rId3"/>
          <a:stretch/>
        </p:blipFill>
        <p:spPr>
          <a:xfrm>
            <a:off x="10343160" y="6585840"/>
            <a:ext cx="1632600" cy="101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" name="Picture 3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0" y="6457680"/>
            <a:ext cx="10155600" cy="426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" name="Picture 3"/>
          <p:cNvPicPr/>
          <p:nvPr/>
        </p:nvPicPr>
        <p:blipFill>
          <a:blip r:embed="rId6"/>
          <a:stretch/>
        </p:blipFill>
        <p:spPr>
          <a:xfrm>
            <a:off x="10331640" y="-216000"/>
            <a:ext cx="2089440" cy="130968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33" name="Straight Connector 4"/>
          <p:cNvCxnSpPr/>
          <p:nvPr/>
        </p:nvCxnSpPr>
        <p:spPr>
          <a:xfrm>
            <a:off x="216000" y="6472800"/>
            <a:ext cx="11740320" cy="4320"/>
          </a:xfrm>
          <a:prstGeom prst="straightConnector1">
            <a:avLst/>
          </a:prstGeom>
          <a:ln w="0">
            <a:solidFill>
              <a:srgbClr val="003249"/>
            </a:solidFill>
          </a:ln>
        </p:spPr>
      </p:cxnSp>
      <p:pic>
        <p:nvPicPr>
          <p:cNvPr id="34" name="Picture 4"/>
          <p:cNvPicPr/>
          <p:nvPr/>
        </p:nvPicPr>
        <p:blipFill>
          <a:blip r:embed="rId2"/>
          <a:stretch/>
        </p:blipFill>
        <p:spPr>
          <a:xfrm>
            <a:off x="0" y="0"/>
            <a:ext cx="12220920" cy="1004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44440"/>
            <a:ext cx="10104480" cy="56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TO EDIT MASTER TITLE STYLE</a:t>
            </a: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192600" y="1096560"/>
            <a:ext cx="11760480" cy="53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>
            <a:lvl1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1pPr>
            <a:lvl2pPr marL="7812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2pPr>
            <a:lvl3pPr marL="135792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3pPr>
            <a:lvl4pPr marL="193428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4pPr>
            <a:lvl5pPr marL="251064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5pPr>
          </a:lstStyle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Click to edit Master text styles</a:t>
            </a: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7812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Second level</a:t>
            </a: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135792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Third level</a:t>
            </a: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193428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Fourth level</a:t>
            </a: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51064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Fifth level</a:t>
            </a: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</p:txBody>
      </p:sp>
      <p:pic>
        <p:nvPicPr>
          <p:cNvPr id="37" name="Picture 8"/>
          <p:cNvPicPr/>
          <p:nvPr/>
        </p:nvPicPr>
        <p:blipFill>
          <a:blip r:embed="rId6"/>
          <a:stretch/>
        </p:blipFill>
        <p:spPr>
          <a:xfrm>
            <a:off x="10331640" y="-216000"/>
            <a:ext cx="2089440" cy="130968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38" name="Straight Connector 9"/>
          <p:cNvCxnSpPr/>
          <p:nvPr/>
        </p:nvCxnSpPr>
        <p:spPr>
          <a:xfrm>
            <a:off x="216000" y="6472800"/>
            <a:ext cx="11740320" cy="4320"/>
          </a:xfrm>
          <a:prstGeom prst="straightConnector1">
            <a:avLst/>
          </a:prstGeom>
          <a:ln w="0">
            <a:solidFill>
              <a:srgbClr val="003249"/>
            </a:solidFill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sentation page 2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/>
          <p:cNvPicPr/>
          <p:nvPr/>
        </p:nvPicPr>
        <p:blipFill>
          <a:blip r:embed="rId2"/>
          <a:stretch/>
        </p:blipFill>
        <p:spPr>
          <a:xfrm>
            <a:off x="0" y="0"/>
            <a:ext cx="12220920" cy="1004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" name="Text Box DG"/>
          <p:cNvSpPr/>
          <p:nvPr/>
        </p:nvSpPr>
        <p:spPr>
          <a:xfrm>
            <a:off x="772920" y="447480"/>
            <a:ext cx="6702480" cy="20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386"/>
              </a:spcBef>
            </a:pPr>
            <a:endParaRPr lang="en-GB" sz="770" b="0" u="none" strike="noStrik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41" name="Text Box DG"/>
          <p:cNvSpPr/>
          <p:nvPr/>
        </p:nvSpPr>
        <p:spPr>
          <a:xfrm>
            <a:off x="772920" y="447480"/>
            <a:ext cx="6702480" cy="20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386"/>
              </a:spcBef>
            </a:pPr>
            <a:endParaRPr lang="en-GB" sz="770" b="0" u="none" strike="noStrik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42" name="Text Box 38"/>
          <p:cNvSpPr/>
          <p:nvPr/>
        </p:nvSpPr>
        <p:spPr>
          <a:xfrm>
            <a:off x="221400" y="6202800"/>
            <a:ext cx="117000" cy="2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400"/>
              </a:spcBef>
            </a:pPr>
            <a:r>
              <a:rPr lang="en-GB" sz="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 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3" name="Text Box 34"/>
          <p:cNvSpPr/>
          <p:nvPr/>
        </p:nvSpPr>
        <p:spPr>
          <a:xfrm>
            <a:off x="8204400" y="6202800"/>
            <a:ext cx="3746880" cy="2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0" bIns="45000" anchor="t" anchorCtr="1">
            <a:spAutoFit/>
          </a:bodyPr>
          <a:lstStyle/>
          <a:p>
            <a:pPr algn="r" defTabSz="914400">
              <a:lnSpc>
                <a:spcPct val="100000"/>
              </a:lnSpc>
              <a:spcBef>
                <a:spcPts val="400"/>
              </a:spcBef>
            </a:pPr>
            <a:r>
              <a:rPr lang="it-IT" sz="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 </a:t>
            </a:r>
            <a:fld id="{56167999-6E04-4F31-BA11-4CF634998B78}" type="slidenum">
              <a:rPr lang="it-IT" sz="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‹Nr.›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4" name="Picture 37"/>
          <p:cNvPicPr/>
          <p:nvPr/>
        </p:nvPicPr>
        <p:blipFill>
          <a:blip r:embed="rId3"/>
          <a:stretch/>
        </p:blipFill>
        <p:spPr>
          <a:xfrm>
            <a:off x="10343160" y="6585840"/>
            <a:ext cx="1632600" cy="101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5" name="Picture 3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0" y="6457680"/>
            <a:ext cx="10155600" cy="426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6" name="Picture 3"/>
          <p:cNvPicPr/>
          <p:nvPr/>
        </p:nvPicPr>
        <p:blipFill>
          <a:blip r:embed="rId6"/>
          <a:stretch/>
        </p:blipFill>
        <p:spPr>
          <a:xfrm>
            <a:off x="10331640" y="-216000"/>
            <a:ext cx="2089440" cy="130968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47" name="Straight Connector 4"/>
          <p:cNvCxnSpPr/>
          <p:nvPr/>
        </p:nvCxnSpPr>
        <p:spPr>
          <a:xfrm>
            <a:off x="216000" y="6472800"/>
            <a:ext cx="11740320" cy="4320"/>
          </a:xfrm>
          <a:prstGeom prst="straightConnector1">
            <a:avLst/>
          </a:prstGeom>
          <a:ln w="0">
            <a:solidFill>
              <a:srgbClr val="003249"/>
            </a:solidFill>
          </a:ln>
        </p:spPr>
      </p:cxnSp>
      <p:sp>
        <p:nvSpPr>
          <p:cNvPr id="48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44440"/>
            <a:ext cx="10104480" cy="56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TO EDIT MASTER TITLE STYLE</a:t>
            </a: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219600" y="1107360"/>
            <a:ext cx="11760480" cy="53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>
            <a:lvl1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1pPr>
            <a:lvl2pPr marL="7812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2pPr>
            <a:lvl3pPr marL="135792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3pPr>
            <a:lvl4pPr marL="193428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4pPr>
            <a:lvl5pPr marL="251064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5pPr>
          </a:lstStyle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Click to edit Master text styles</a:t>
            </a: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7812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Second level</a:t>
            </a: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135792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Third level</a:t>
            </a: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193428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Fourth level</a:t>
            </a: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51064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Fifth level</a:t>
            </a: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tif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5194/bg-6-751-2009" TargetMode="External"/><Relationship Id="rId13" Type="http://schemas.openxmlformats.org/officeDocument/2006/relationships/hyperlink" Target="http://dx.doi.org/10.1016/j.jqsrt.2017.03.009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doi.org/10.3389/fmars.2023.1196352" TargetMode="External"/><Relationship Id="rId12" Type="http://schemas.openxmlformats.org/officeDocument/2006/relationships/hyperlink" Target="https://doi.org/10.1364/AO.51658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hyperlink" Target="https://doi.org/10.3390/rs10020181" TargetMode="External"/><Relationship Id="rId5" Type="http://schemas.openxmlformats.org/officeDocument/2006/relationships/image" Target="../media/image10.png"/><Relationship Id="rId15" Type="http://schemas.openxmlformats.org/officeDocument/2006/relationships/hyperlink" Target="https://doi.org/10.3390/rs12101587" TargetMode="External"/><Relationship Id="rId10" Type="http://schemas.openxmlformats.org/officeDocument/2006/relationships/hyperlink" Target="https://doi.org/10.1364/OE.25.025267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://dx.doi.org/10.1016/j.cageo.2013.07.022" TargetMode="External"/><Relationship Id="rId14" Type="http://schemas.openxmlformats.org/officeDocument/2006/relationships/hyperlink" Target="https://doi.org/10.1364/OE.523813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diagramData" Target="../diagrams/data1.xml"/><Relationship Id="rId1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microsoft.com/office/2007/relationships/hdphoto" Target="../media/hdphoto2.wdp"/><Relationship Id="rId17" Type="http://schemas.microsoft.com/office/2007/relationships/diagramDrawing" Target="../diagrams/drawing1.xml"/><Relationship Id="rId2" Type="http://schemas.openxmlformats.org/officeDocument/2006/relationships/chart" Target="../charts/chart1.xml"/><Relationship Id="rId16" Type="http://schemas.openxmlformats.org/officeDocument/2006/relationships/diagramColors" Target="../diagrams/colors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19" Type="http://schemas.openxmlformats.org/officeDocument/2006/relationships/image" Target="../media/image20.sv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doi.org/10.1594/PANGEA.89716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19"/>
          <p:cNvSpPr/>
          <p:nvPr/>
        </p:nvSpPr>
        <p:spPr>
          <a:xfrm>
            <a:off x="431280" y="4796640"/>
            <a:ext cx="11909160" cy="94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8200" tIns="44280" rIns="88200" bIns="44280" numCol="1" spcCol="0" anchor="b">
            <a:spAutoFit/>
          </a:bodyPr>
          <a:lstStyle/>
          <a:p>
            <a:pPr defTabSz="882000">
              <a:lnSpc>
                <a:spcPct val="100000"/>
              </a:lnSpc>
            </a:pPr>
            <a:r>
              <a:rPr lang="en-US" sz="28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Aquatic product validation of the Fluorescence Explorer (FLEX) mission (AquaValiX)</a:t>
            </a:r>
            <a:endParaRPr lang="de-DE" sz="2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57" name="Text Box 24"/>
          <p:cNvSpPr/>
          <p:nvPr/>
        </p:nvSpPr>
        <p:spPr>
          <a:xfrm>
            <a:off x="6915600" y="5224320"/>
            <a:ext cx="511920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</a:t>
            </a:r>
            <a:endParaRPr lang="de-DE" sz="12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58" name="Text Box 25"/>
          <p:cNvSpPr/>
          <p:nvPr/>
        </p:nvSpPr>
        <p:spPr>
          <a:xfrm>
            <a:off x="6915600" y="5885640"/>
            <a:ext cx="51195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</a:t>
            </a:r>
            <a:endParaRPr lang="de-DE" sz="12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59" name="Text Box 99"/>
          <p:cNvSpPr/>
          <p:nvPr/>
        </p:nvSpPr>
        <p:spPr>
          <a:xfrm>
            <a:off x="7288560" y="5590800"/>
            <a:ext cx="4746600" cy="212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endParaRPr lang="en-GB" sz="12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60" name="Textfeld 2"/>
          <p:cNvSpPr/>
          <p:nvPr/>
        </p:nvSpPr>
        <p:spPr>
          <a:xfrm>
            <a:off x="469800" y="5823720"/>
            <a:ext cx="11198880" cy="30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MS PGothic"/>
              </a:rPr>
              <a:t>Martin </a:t>
            </a:r>
            <a:r>
              <a:rPr lang="de-DE" sz="1400" b="0" u="none" strike="noStrike" dirty="0" err="1">
                <a:solidFill>
                  <a:schemeClr val="lt1"/>
                </a:solidFill>
                <a:effectLst/>
                <a:uFillTx/>
                <a:latin typeface="Arial"/>
                <a:ea typeface="MS PGothic"/>
              </a:rPr>
              <a:t>Hieronymi</a:t>
            </a:r>
            <a:r>
              <a:rPr lang="de-DE" sz="14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MS PGothic"/>
              </a:rPr>
              <a:t>, Rüdiger Röttgers (</a:t>
            </a:r>
            <a:r>
              <a:rPr lang="de-DE" sz="1400" dirty="0" err="1">
                <a:solidFill>
                  <a:schemeClr val="lt1"/>
                </a:solidFill>
                <a:latin typeface="Arial"/>
                <a:ea typeface="MS PGothic"/>
              </a:rPr>
              <a:t>H</a:t>
            </a:r>
            <a:r>
              <a:rPr lang="de-DE" sz="1400" b="0" u="none" strike="noStrike" dirty="0" err="1">
                <a:solidFill>
                  <a:schemeClr val="lt1"/>
                </a:solidFill>
                <a:effectLst/>
                <a:uFillTx/>
                <a:latin typeface="Arial"/>
                <a:ea typeface="MS PGothic"/>
              </a:rPr>
              <a:t>ereon</a:t>
            </a:r>
            <a:r>
              <a:rPr lang="de-DE" sz="14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MS PGothic"/>
              </a:rPr>
              <a:t>), Astrid Bracher (AWI), Peter </a:t>
            </a:r>
            <a:r>
              <a:rPr lang="de-DE" sz="1400" b="0" u="none" strike="noStrike" dirty="0" err="1">
                <a:solidFill>
                  <a:schemeClr val="lt1"/>
                </a:solidFill>
                <a:effectLst/>
                <a:uFillTx/>
                <a:latin typeface="Arial"/>
                <a:ea typeface="MS PGothic"/>
              </a:rPr>
              <a:t>Gege</a:t>
            </a:r>
            <a:r>
              <a:rPr lang="de-DE" sz="14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MS PGothic"/>
              </a:rPr>
              <a:t>, Nicole </a:t>
            </a:r>
            <a:r>
              <a:rPr lang="de-DE" sz="1400" b="0" u="none" strike="noStrike" dirty="0" err="1">
                <a:solidFill>
                  <a:schemeClr val="lt1"/>
                </a:solidFill>
                <a:effectLst/>
                <a:uFillTx/>
                <a:latin typeface="Arial"/>
                <a:ea typeface="MS PGothic"/>
              </a:rPr>
              <a:t>Pinnel</a:t>
            </a:r>
            <a:r>
              <a:rPr lang="de-DE" sz="14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MS PGothic"/>
              </a:rPr>
              <a:t> (DLR), Anna Göritz (University </a:t>
            </a:r>
            <a:r>
              <a:rPr lang="de-DE" sz="1400" b="0" u="none" strike="noStrike" dirty="0" err="1">
                <a:solidFill>
                  <a:schemeClr val="lt1"/>
                </a:solidFill>
                <a:effectLst/>
                <a:uFillTx/>
                <a:latin typeface="Arial"/>
                <a:ea typeface="MS PGothic"/>
              </a:rPr>
              <a:t>of</a:t>
            </a:r>
            <a:r>
              <a:rPr lang="de-DE" sz="1400" b="0" u="none" strike="noStrike" dirty="0">
                <a:solidFill>
                  <a:schemeClr val="lt1"/>
                </a:solidFill>
                <a:effectLst/>
                <a:uFillTx/>
                <a:latin typeface="Arial"/>
                <a:ea typeface="MS PGothic"/>
              </a:rPr>
              <a:t> Freiburg)</a:t>
            </a:r>
            <a:endParaRPr lang="de-DE" sz="1400" b="0" u="none" strike="noStrike" dirty="0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 hasCustomPrompt="1"/>
          </p:nvPr>
        </p:nvSpPr>
        <p:spPr>
          <a:xfrm>
            <a:off x="235800" y="9360"/>
            <a:ext cx="10079640" cy="979560"/>
          </a:xfrm>
          <a:prstGeom prst="rect">
            <a:avLst/>
          </a:prstGeom>
          <a:noFill/>
          <a:ln w="0">
            <a:noFill/>
          </a:ln>
        </p:spPr>
        <p:txBody>
          <a:bodyPr lIns="91080" tIns="45720" rIns="91080" bIns="45720" numCol="1" spcCol="0" anchor="ctr">
            <a:noAutofit/>
          </a:bodyPr>
          <a:lstStyle/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Synergy with Sentinel-3 OLCI</a:t>
            </a:r>
          </a:p>
        </p:txBody>
      </p:sp>
      <p:pic>
        <p:nvPicPr>
          <p:cNvPr id="151" name="Grafik 3" descr="Ein Bild, das Text, Karte, Atlas, Screenshot enthält.&#10;&#10;Automatisch generierte Beschreibung"/>
          <p:cNvPicPr/>
          <p:nvPr/>
        </p:nvPicPr>
        <p:blipFill>
          <a:blip r:embed="rId2"/>
          <a:stretch/>
        </p:blipFill>
        <p:spPr>
          <a:xfrm>
            <a:off x="88560" y="1296000"/>
            <a:ext cx="9581040" cy="4570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2" name="Textfeld 4"/>
          <p:cNvSpPr/>
          <p:nvPr/>
        </p:nvSpPr>
        <p:spPr>
          <a:xfrm>
            <a:off x="8238518" y="3581460"/>
            <a:ext cx="4061160" cy="132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Aft>
                <a:spcPts val="1199"/>
              </a:spcAft>
              <a:buClr>
                <a:srgbClr val="003249"/>
              </a:buClr>
            </a:pPr>
            <a:r>
              <a:rPr lang="en-GB" sz="20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Constellation S3-FLEX allows broader view and benefit of atmospheric correction      (here A4O by </a:t>
            </a:r>
            <a:r>
              <a:rPr lang="en-GB" sz="20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Hieronymi</a:t>
            </a:r>
            <a:r>
              <a:rPr lang="en-GB" sz="20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et al.)</a:t>
            </a:r>
            <a:endParaRPr lang="de-DE" sz="2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3" name="Textfeld 5"/>
          <p:cNvSpPr/>
          <p:nvPr/>
        </p:nvSpPr>
        <p:spPr>
          <a:xfrm>
            <a:off x="9277560" y="1296000"/>
            <a:ext cx="2763360" cy="1584000"/>
          </a:xfrm>
          <a:prstGeom prst="rect">
            <a:avLst/>
          </a:prstGeom>
          <a:solidFill>
            <a:schemeClr val="bg1"/>
          </a:solidFill>
          <a:ln w="0">
            <a:solidFill>
              <a:srgbClr val="00324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GB" sz="14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Hieronymi</a:t>
            </a:r>
            <a:r>
              <a:rPr lang="en-GB" sz="14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, Behr, Bi, &amp; </a:t>
            </a:r>
            <a:r>
              <a:rPr lang="en-GB" sz="14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Röttgers</a:t>
            </a:r>
            <a:r>
              <a:rPr lang="en-GB" sz="14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(2026). </a:t>
            </a:r>
            <a:r>
              <a:rPr lang="en-GB" sz="14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Optical complexity of North Sea, Baltic Sea, and adjacent coastal and inland waters derived from Sentinel-3 OLCI satellite data</a:t>
            </a:r>
            <a:r>
              <a:rPr lang="en-GB" sz="14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. ESSD</a:t>
            </a:r>
            <a:endParaRPr lang="de-DE" sz="14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4" name="Parallelogramm 6"/>
          <p:cNvSpPr/>
          <p:nvPr/>
        </p:nvSpPr>
        <p:spPr>
          <a:xfrm>
            <a:off x="1956240" y="1262160"/>
            <a:ext cx="1073520" cy="4130640"/>
          </a:xfrm>
          <a:prstGeom prst="parallelogram">
            <a:avLst>
              <a:gd name="adj" fmla="val 32354"/>
            </a:avLst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GB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55" name="Parallelogramm 8"/>
          <p:cNvSpPr/>
          <p:nvPr/>
        </p:nvSpPr>
        <p:spPr>
          <a:xfrm>
            <a:off x="5518080" y="1262160"/>
            <a:ext cx="1007007" cy="4130640"/>
          </a:xfrm>
          <a:prstGeom prst="parallelogram">
            <a:avLst>
              <a:gd name="adj" fmla="val 32354"/>
            </a:avLst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GB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 hasCustomPrompt="1"/>
          </p:nvPr>
        </p:nvSpPr>
        <p:spPr>
          <a:xfrm>
            <a:off x="235800" y="9360"/>
            <a:ext cx="10079640" cy="979560"/>
          </a:xfrm>
          <a:prstGeom prst="rect">
            <a:avLst/>
          </a:prstGeom>
          <a:noFill/>
          <a:ln w="0">
            <a:noFill/>
          </a:ln>
        </p:spPr>
        <p:txBody>
          <a:bodyPr lIns="91080" tIns="45720" rIns="91080" bIns="45720" numCol="1" spcCol="0" anchor="ctr">
            <a:noAutofit/>
          </a:bodyPr>
          <a:lstStyle/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Synergy through optical water type classification</a:t>
            </a:r>
          </a:p>
        </p:txBody>
      </p:sp>
      <p:pic>
        <p:nvPicPr>
          <p:cNvPr id="157" name="Grafik 1" descr="Ein Bild, das Text, Screenshot, Karte enthält.&#10;&#10;Automatisch generierte Beschreibung"/>
          <p:cNvPicPr/>
          <p:nvPr/>
        </p:nvPicPr>
        <p:blipFill>
          <a:blip r:embed="rId2"/>
          <a:stretch/>
        </p:blipFill>
        <p:spPr>
          <a:xfrm>
            <a:off x="88560" y="1296000"/>
            <a:ext cx="9600120" cy="4579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8" name="Picture 4"/>
          <p:cNvSpPr/>
          <p:nvPr/>
        </p:nvSpPr>
        <p:spPr>
          <a:xfrm rot="1053000">
            <a:off x="2842560" y="2066760"/>
            <a:ext cx="2040840" cy="1892160"/>
          </a:xfrm>
          <a:prstGeom prst="wedgeEllipseCallout">
            <a:avLst>
              <a:gd name="adj1" fmla="val -20833"/>
              <a:gd name="adj2" fmla="val 62500"/>
            </a:avLst>
          </a:prstGeom>
          <a:blipFill rotWithShape="0">
            <a:blip r:embed="rId3"/>
            <a:srcRect/>
            <a:stretch/>
          </a:blipFill>
          <a:ln w="762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9" name="Picture 2"/>
          <p:cNvSpPr/>
          <p:nvPr/>
        </p:nvSpPr>
        <p:spPr>
          <a:xfrm rot="1635600">
            <a:off x="5770080" y="1381680"/>
            <a:ext cx="2062800" cy="1942200"/>
          </a:xfrm>
          <a:prstGeom prst="wedgeEllipseCallout">
            <a:avLst>
              <a:gd name="adj1" fmla="val -20833"/>
              <a:gd name="adj2" fmla="val 62500"/>
            </a:avLst>
          </a:prstGeom>
          <a:blipFill rotWithShape="0">
            <a:blip r:embed="rId4"/>
            <a:srcRect/>
            <a:stretch/>
          </a:blipFill>
          <a:ln w="76200">
            <a:solidFill>
              <a:srgbClr val="0046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60" name="Gruppieren 9"/>
          <p:cNvGrpSpPr/>
          <p:nvPr/>
        </p:nvGrpSpPr>
        <p:grpSpPr>
          <a:xfrm>
            <a:off x="271800" y="4632840"/>
            <a:ext cx="7799040" cy="1774440"/>
            <a:chOff x="271800" y="4632840"/>
            <a:chExt cx="7799040" cy="1774440"/>
          </a:xfrm>
        </p:grpSpPr>
        <p:pic>
          <p:nvPicPr>
            <p:cNvPr id="161" name="Grafik 10" descr="Ein Bild, das Text, Schrift, Grafiken, Logo enthält.&#10;&#10;KI-generierte Inhalte können fehlerhaft sein."/>
            <p:cNvPicPr/>
            <p:nvPr/>
          </p:nvPicPr>
          <p:blipFill>
            <a:blip r:embed="rId5"/>
            <a:stretch/>
          </p:blipFill>
          <p:spPr>
            <a:xfrm>
              <a:off x="487080" y="5992560"/>
              <a:ext cx="760680" cy="4147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62" name="Textfeld 11"/>
            <p:cNvSpPr/>
            <p:nvPr/>
          </p:nvSpPr>
          <p:spPr>
            <a:xfrm>
              <a:off x="874080" y="5842080"/>
              <a:ext cx="5756400" cy="42984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5B9BD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  <a:spcAft>
                  <a:spcPts val="601"/>
                </a:spcAft>
              </a:pPr>
              <a:r>
                <a:rPr lang="en-GB" sz="1100" b="0" u="none" strike="noStrike">
                  <a:solidFill>
                    <a:srgbClr val="5B9BD5"/>
                  </a:solidFill>
                  <a:effectLst/>
                  <a:uFillTx/>
                  <a:latin typeface="Arial"/>
                </a:rPr>
                <a:t>Bi, S., &amp; Hieronymi, M. (2024): </a:t>
              </a:r>
              <a:r>
                <a:rPr lang="en-GB" sz="1100" b="0" u="none" strike="noStrike">
                  <a:solidFill>
                    <a:srgbClr val="00467D"/>
                  </a:solidFill>
                  <a:effectLst/>
                  <a:uFillTx/>
                  <a:latin typeface="Arial"/>
                </a:rPr>
                <a:t>Holistic optical water type classification for ocean, coastal, and inland waters</a:t>
              </a:r>
              <a:r>
                <a:rPr lang="en-GB" sz="1100" b="0" u="none" strike="noStrike">
                  <a:solidFill>
                    <a:srgbClr val="5B9BD5"/>
                  </a:solidFill>
                  <a:effectLst/>
                  <a:uFillTx/>
                  <a:latin typeface="Arial"/>
                </a:rPr>
                <a:t>, Limnology and Oceanography</a:t>
              </a:r>
              <a:endParaRPr lang="de-DE" sz="11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3" name="Rechteck 12"/>
            <p:cNvSpPr/>
            <p:nvPr/>
          </p:nvSpPr>
          <p:spPr>
            <a:xfrm>
              <a:off x="271800" y="4632840"/>
              <a:ext cx="7590600" cy="17236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FFF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GB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164" name="Grafik 13" descr="Ein Bild, das Riff, Wirbellose, Schwarzweiß, Kunst enthält.&#10;&#10;Automatisch generierte Beschreibung"/>
            <p:cNvPicPr/>
            <p:nvPr/>
          </p:nvPicPr>
          <p:blipFill>
            <a:blip r:embed="rId6"/>
            <a:stretch/>
          </p:blipFill>
          <p:spPr>
            <a:xfrm>
              <a:off x="1363680" y="4770360"/>
              <a:ext cx="1150920" cy="1150920"/>
            </a:xfrm>
            <a:prstGeom prst="rect">
              <a:avLst/>
            </a:prstGeom>
            <a:noFill/>
            <a:ln w="76200">
              <a:solidFill>
                <a:srgbClr val="00FFFF"/>
              </a:solidFill>
              <a:round/>
            </a:ln>
          </p:spPr>
        </p:pic>
        <p:pic>
          <p:nvPicPr>
            <p:cNvPr id="165" name="Inhaltsplatzhalter 4" descr="Ein Bild, das Screenshot, Spielautomat enthält.&#10;&#10;Automatisch generierte Beschreibung"/>
            <p:cNvPicPr/>
            <p:nvPr/>
          </p:nvPicPr>
          <p:blipFill>
            <a:blip r:embed="rId7"/>
            <a:srcRect l="38957" t="4093" r="40946" b="64820"/>
            <a:stretch/>
          </p:blipFill>
          <p:spPr>
            <a:xfrm>
              <a:off x="6109200" y="4762800"/>
              <a:ext cx="1150920" cy="1152000"/>
            </a:xfrm>
            <a:prstGeom prst="rect">
              <a:avLst/>
            </a:prstGeom>
            <a:noFill/>
            <a:ln w="76200">
              <a:solidFill>
                <a:srgbClr val="00467D"/>
              </a:solidFill>
              <a:round/>
            </a:ln>
          </p:spPr>
        </p:pic>
        <p:sp>
          <p:nvSpPr>
            <p:cNvPr id="166" name="Textfeld 15"/>
            <p:cNvSpPr/>
            <p:nvPr/>
          </p:nvSpPr>
          <p:spPr>
            <a:xfrm>
              <a:off x="602640" y="6086880"/>
              <a:ext cx="3743280" cy="275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GB" sz="1200" b="0" i="1" u="none" strike="noStrike">
                  <a:solidFill>
                    <a:srgbClr val="00467D"/>
                  </a:solidFill>
                  <a:effectLst/>
                  <a:uFillTx/>
                  <a:latin typeface="Calibri"/>
                </a:rPr>
                <a:t>Emiliania huxleyi </a:t>
              </a:r>
              <a:r>
                <a:rPr lang="en-GB" sz="1200" b="0" u="none" strike="noStrike">
                  <a:solidFill>
                    <a:srgbClr val="00467D"/>
                  </a:solidFill>
                  <a:effectLst/>
                  <a:uFillTx/>
                  <a:latin typeface="Calibri"/>
                </a:rPr>
                <a:t>(Coccolithophores)</a:t>
              </a:r>
              <a:r>
                <a:rPr lang="en-GB" sz="12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rPr>
                <a:t> </a:t>
              </a:r>
              <a:endPara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" name="Textfeld 16"/>
            <p:cNvSpPr/>
            <p:nvPr/>
          </p:nvSpPr>
          <p:spPr>
            <a:xfrm>
              <a:off x="5648400" y="6080760"/>
              <a:ext cx="2422440" cy="275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GB" sz="1200" b="0" i="1" u="none" strike="noStrike">
                  <a:solidFill>
                    <a:srgbClr val="00467D"/>
                  </a:solidFill>
                  <a:effectLst/>
                  <a:uFillTx/>
                  <a:latin typeface="Arial"/>
                </a:rPr>
                <a:t>Nodularia sp. </a:t>
              </a:r>
              <a:r>
                <a:rPr lang="en-GB" sz="1200" b="0" u="none" strike="noStrike">
                  <a:solidFill>
                    <a:srgbClr val="00467D"/>
                  </a:solidFill>
                  <a:effectLst/>
                  <a:uFillTx/>
                  <a:latin typeface="Arial"/>
                </a:rPr>
                <a:t>(Cyanobacteria)  </a:t>
              </a:r>
              <a:endPara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8" name="Textfeld 17"/>
            <p:cNvSpPr/>
            <p:nvPr/>
          </p:nvSpPr>
          <p:spPr>
            <a:xfrm>
              <a:off x="3393000" y="6086520"/>
              <a:ext cx="3726000" cy="275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GB" sz="1200" b="0" i="1" u="none" strike="noStrike">
                  <a:solidFill>
                    <a:srgbClr val="00467D"/>
                  </a:solidFill>
                  <a:effectLst/>
                  <a:uFillTx/>
                  <a:latin typeface="Arial"/>
                </a:rPr>
                <a:t>Noctiluca sp. </a:t>
              </a:r>
              <a:r>
                <a:rPr lang="en-GB" sz="1200" b="0" u="none" strike="noStrike">
                  <a:solidFill>
                    <a:srgbClr val="00467D"/>
                  </a:solidFill>
                  <a:effectLst/>
                  <a:uFillTx/>
                  <a:latin typeface="Arial"/>
                </a:rPr>
                <a:t>(Dinoflagellate)</a:t>
              </a:r>
              <a:endPara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169" name="Grafik 18" descr="Ein Bild, das Wirbellose, Schimmel, Kunst enthält.&#10;&#10;Automatisch generierte Beschreibung"/>
            <p:cNvPicPr/>
            <p:nvPr/>
          </p:nvPicPr>
          <p:blipFill>
            <a:blip r:embed="rId8"/>
            <a:srcRect l="18897" r="12491" b="11962"/>
            <a:stretch/>
          </p:blipFill>
          <p:spPr>
            <a:xfrm>
              <a:off x="3863880" y="4770000"/>
              <a:ext cx="1198800" cy="1152000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round/>
            </a:ln>
          </p:spPr>
        </p:pic>
      </p:grpSp>
      <p:sp>
        <p:nvSpPr>
          <p:cNvPr id="170" name="Textfeld 20"/>
          <p:cNvSpPr/>
          <p:nvPr/>
        </p:nvSpPr>
        <p:spPr>
          <a:xfrm>
            <a:off x="9277560" y="1296000"/>
            <a:ext cx="2763360" cy="1584000"/>
          </a:xfrm>
          <a:prstGeom prst="rect">
            <a:avLst/>
          </a:prstGeom>
          <a:solidFill>
            <a:schemeClr val="bg1"/>
          </a:solidFill>
          <a:ln w="0">
            <a:solidFill>
              <a:srgbClr val="00324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GB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Hieronymi, Behr, Bi, &amp; Röttgers (2026). </a:t>
            </a:r>
            <a:r>
              <a:rPr lang="en-GB" sz="14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Optical complexity of North Sea, Baltic Sea, and adjacent coastal and inland waters derived from Sentinel-3 OLCI satellite data</a:t>
            </a:r>
            <a:r>
              <a:rPr lang="en-GB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. ESSD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1" name="Picture 6"/>
          <p:cNvSpPr/>
          <p:nvPr/>
        </p:nvSpPr>
        <p:spPr>
          <a:xfrm rot="17693400">
            <a:off x="52920" y="1187640"/>
            <a:ext cx="1974240" cy="1830240"/>
          </a:xfrm>
          <a:prstGeom prst="wedgeEllipseCallout">
            <a:avLst>
              <a:gd name="adj1" fmla="val -20833"/>
              <a:gd name="adj2" fmla="val 62500"/>
            </a:avLst>
          </a:prstGeom>
          <a:blipFill rotWithShape="0">
            <a:blip r:embed="rId9"/>
            <a:srcRect/>
            <a:stretch/>
          </a:blipFill>
          <a:ln w="76200">
            <a:solidFill>
              <a:srgbClr val="00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72" name="Grafik 22" descr="Ein Bild, das Text, Diagramm, Screenshot, Reihe enthält.&#10;&#10;Automatisch generierte Beschreibung"/>
          <p:cNvPicPr/>
          <p:nvPr/>
        </p:nvPicPr>
        <p:blipFill>
          <a:blip r:embed="rId10"/>
          <a:srcRect t="20395036"/>
          <a:stretch/>
        </p:blipFill>
        <p:spPr>
          <a:xfrm>
            <a:off x="8837280" y="3556440"/>
            <a:ext cx="3325680" cy="27046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hteck 183"/>
          <p:cNvSpPr/>
          <p:nvPr/>
        </p:nvSpPr>
        <p:spPr>
          <a:xfrm>
            <a:off x="2647800" y="1257480"/>
            <a:ext cx="9273960" cy="9867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74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44440"/>
            <a:ext cx="10104480" cy="56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Towards permanent Cal/Val station(s)</a:t>
            </a:r>
            <a:endParaRPr lang="en-GB" sz="3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175" name="Grafik 166"/>
          <p:cNvPicPr/>
          <p:nvPr/>
        </p:nvPicPr>
        <p:blipFill>
          <a:blip r:embed="rId3"/>
          <a:srcRect l="14530"/>
          <a:stretch/>
        </p:blipFill>
        <p:spPr>
          <a:xfrm>
            <a:off x="600120" y="1257480"/>
            <a:ext cx="1997640" cy="4537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6" name="Textfeld 168"/>
          <p:cNvSpPr/>
          <p:nvPr/>
        </p:nvSpPr>
        <p:spPr>
          <a:xfrm>
            <a:off x="4772293" y="2349000"/>
            <a:ext cx="7167205" cy="30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003249"/>
              </a:buClr>
              <a:buFont typeface="Arial"/>
              <a:buChar char="•"/>
            </a:pPr>
            <a:r>
              <a:rPr lang="de-DE" sz="18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Exchange </a:t>
            </a:r>
            <a:r>
              <a:rPr lang="de-DE" sz="1800" b="1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with</a:t>
            </a:r>
            <a:r>
              <a:rPr lang="de-DE" sz="18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1800" b="1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stakeholders</a:t>
            </a: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43040" lvl="1" indent="-285840" defTabSz="914400">
              <a:lnSpc>
                <a:spcPct val="100000"/>
              </a:lnSpc>
              <a:buClr>
                <a:srgbClr val="003249"/>
              </a:buClr>
              <a:buFont typeface="Arial"/>
              <a:buChar char="•"/>
            </a:pP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ESA,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lake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authorities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,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research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institutes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,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industry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partners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,... </a:t>
            </a: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743040" lvl="1" indent="-285840" defTabSz="914400">
              <a:lnSpc>
                <a:spcPct val="100000"/>
              </a:lnSpc>
              <a:spcAft>
                <a:spcPts val="601"/>
              </a:spcAft>
              <a:buClr>
                <a:srgbClr val="003249"/>
              </a:buClr>
              <a:buFont typeface="Arial"/>
              <a:buChar char="•"/>
            </a:pP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Hardware and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operation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planning</a:t>
            </a: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601"/>
              </a:spcAft>
              <a:buClr>
                <a:srgbClr val="003249"/>
              </a:buClr>
              <a:buFont typeface="Arial"/>
              <a:buChar char="•"/>
            </a:pPr>
            <a:r>
              <a:rPr lang="de-DE" sz="18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Technical </a:t>
            </a:r>
            <a:r>
              <a:rPr lang="de-DE" sz="1800" b="1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specifications</a:t>
            </a: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601"/>
              </a:spcAft>
              <a:buClr>
                <a:srgbClr val="003249"/>
              </a:buClr>
              <a:buFont typeface="Arial"/>
              <a:buChar char="•"/>
            </a:pPr>
            <a:r>
              <a:rPr lang="de-DE" sz="18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Instrument </a:t>
            </a:r>
            <a:r>
              <a:rPr lang="de-DE" sz="1800" b="1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suite</a:t>
            </a:r>
            <a:r>
              <a:rPr lang="de-DE" sz="18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1800" b="1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definition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 </a:t>
            </a: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601"/>
              </a:spcAft>
              <a:buClr>
                <a:srgbClr val="003249"/>
              </a:buClr>
              <a:buFont typeface="Arial"/>
              <a:buChar char="•"/>
            </a:pPr>
            <a:r>
              <a:rPr lang="de-DE" sz="18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Location </a:t>
            </a:r>
            <a:r>
              <a:rPr lang="de-DE" sz="1800" b="1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scouting</a:t>
            </a:r>
            <a:r>
              <a:rPr lang="de-DE" sz="18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601"/>
              </a:spcAft>
              <a:buClr>
                <a:srgbClr val="003249"/>
              </a:buClr>
              <a:buFont typeface="Arial"/>
              <a:buChar char="•"/>
            </a:pPr>
            <a:r>
              <a:rPr lang="de-DE" sz="1800" b="1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Pre-measurements</a:t>
            </a: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601"/>
              </a:spcAft>
              <a:buClr>
                <a:srgbClr val="003249"/>
              </a:buClr>
              <a:buFont typeface="Arial"/>
              <a:buChar char="•"/>
            </a:pPr>
            <a:r>
              <a:rPr lang="de-DE" sz="1800" b="1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Operations</a:t>
            </a:r>
            <a:r>
              <a:rPr lang="de-DE" sz="18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&amp; </a:t>
            </a:r>
            <a:r>
              <a:rPr lang="de-DE" sz="1800" b="1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maintenance</a:t>
            </a:r>
            <a:r>
              <a:rPr lang="de-DE" sz="18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plan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601"/>
              </a:spcAft>
              <a:buClr>
                <a:srgbClr val="003249"/>
              </a:buClr>
              <a:buFont typeface="Arial"/>
              <a:buChar char="•"/>
            </a:pPr>
            <a:r>
              <a:rPr lang="de-DE" sz="18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Data‑</a:t>
            </a:r>
            <a:r>
              <a:rPr lang="de-DE" sz="1800" b="1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management</a:t>
            </a:r>
            <a:r>
              <a:rPr lang="de-DE" sz="18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&amp; open‑</a:t>
            </a:r>
            <a:r>
              <a:rPr lang="de-DE" sz="1800" b="1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data</a:t>
            </a:r>
            <a:r>
              <a:rPr lang="de-DE" sz="18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1800" b="1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policy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7" name="Textfeld 170"/>
          <p:cNvSpPr/>
          <p:nvPr/>
        </p:nvSpPr>
        <p:spPr>
          <a:xfrm>
            <a:off x="2736000" y="1362240"/>
            <a:ext cx="9185760" cy="64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Goal:</a:t>
            </a: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 Design of a sustainable, long‑term “ground truth” hub for FLEX and HSI missions at  Reference Lake(s) 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78" name="Grafik 180" descr="Prüfliste mit einfarbiger Füllung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3105000" y="5710680"/>
            <a:ext cx="598320" cy="598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9" name="Textfeld 182"/>
          <p:cNvSpPr/>
          <p:nvPr/>
        </p:nvSpPr>
        <p:spPr>
          <a:xfrm>
            <a:off x="3670560" y="5794920"/>
            <a:ext cx="7228440" cy="42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Implementation Road‑map</a:t>
            </a:r>
            <a:endParaRPr lang="de-DE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0" name="Textfeld 9"/>
          <p:cNvSpPr/>
          <p:nvPr/>
        </p:nvSpPr>
        <p:spPr>
          <a:xfrm>
            <a:off x="216000" y="2349000"/>
            <a:ext cx="6835680" cy="36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8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Tasks </a:t>
            </a:r>
            <a:r>
              <a:rPr lang="de-DE" sz="1800" b="1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include</a:t>
            </a:r>
            <a:r>
              <a:rPr lang="de-DE" sz="18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:</a:t>
            </a: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44440"/>
            <a:ext cx="10104480" cy="56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Summary</a:t>
            </a:r>
            <a:endParaRPr lang="en-GB" sz="3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82" name="Textfeld 4"/>
          <p:cNvSpPr/>
          <p:nvPr/>
        </p:nvSpPr>
        <p:spPr>
          <a:xfrm>
            <a:off x="216000" y="1317960"/>
            <a:ext cx="5407200" cy="181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19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  <a:ea typeface="MS PGothic"/>
              </a:rPr>
              <a:t>AquaValiX</a:t>
            </a: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MS PGothic"/>
              </a:rPr>
              <a:t> targets the validation and extension of products from ESA Fluorescence Explorer (FLEX) for selected inland, coastal and oceanic waters 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19000"/>
              </a:lnSpc>
              <a:spcBef>
                <a:spcPts val="360"/>
              </a:spcBef>
              <a:tabLst>
                <a:tab pos="0" algn="l"/>
              </a:tabLst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19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MS PGothic"/>
              </a:rPr>
              <a:t> 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3" name="Textfeld 6"/>
          <p:cNvSpPr/>
          <p:nvPr/>
        </p:nvSpPr>
        <p:spPr>
          <a:xfrm>
            <a:off x="6017400" y="954103"/>
            <a:ext cx="6206760" cy="41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19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US" sz="1800" b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MS PGothic"/>
              </a:rPr>
              <a:t>Selected references:</a:t>
            </a: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4" name="Textfeld 7"/>
          <p:cNvSpPr/>
          <p:nvPr/>
        </p:nvSpPr>
        <p:spPr>
          <a:xfrm>
            <a:off x="879639" y="4988590"/>
            <a:ext cx="5616360" cy="42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200" b="0" u="none" strike="noStrike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/>
              </a:rPr>
              <a:t>Thank</a:t>
            </a:r>
            <a:r>
              <a:rPr lang="de-DE" sz="2200" b="0" u="none" strike="noStrik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/>
              </a:rPr>
              <a:t> </a:t>
            </a:r>
            <a:r>
              <a:rPr lang="de-DE" sz="2200" b="0" u="none" strike="noStrike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/>
              </a:rPr>
              <a:t>you</a:t>
            </a:r>
            <a:r>
              <a:rPr lang="de-DE" sz="2200" b="0" u="none" strike="noStrik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/>
              </a:rPr>
              <a:t> </a:t>
            </a:r>
            <a:r>
              <a:rPr lang="de-DE" sz="2200" b="0" u="none" strike="noStrike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/>
              </a:rPr>
              <a:t>for</a:t>
            </a:r>
            <a:r>
              <a:rPr lang="de-DE" sz="2200" b="0" u="none" strike="noStrik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/>
              </a:rPr>
              <a:t> </a:t>
            </a:r>
            <a:r>
              <a:rPr lang="de-DE" sz="2200" b="0" u="none" strike="noStrike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/>
              </a:rPr>
              <a:t>your</a:t>
            </a:r>
            <a:r>
              <a:rPr lang="de-DE" sz="2200" b="0" u="none" strike="noStrik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/>
              </a:rPr>
              <a:t> </a:t>
            </a:r>
            <a:r>
              <a:rPr lang="de-DE" sz="2200" b="0" u="none" strike="noStrike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/>
              </a:rPr>
              <a:t>attention</a:t>
            </a:r>
            <a:r>
              <a:rPr lang="de-DE" sz="2200" b="0" u="none" strike="noStrik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/>
              </a:rPr>
              <a:t> !</a:t>
            </a:r>
            <a:endParaRPr lang="de-DE" sz="2200" b="0" u="none" strike="noStrik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libri"/>
            </a:endParaRPr>
          </a:p>
        </p:txBody>
      </p:sp>
      <p:cxnSp>
        <p:nvCxnSpPr>
          <p:cNvPr id="185" name="Gerader Verbinder 11"/>
          <p:cNvCxnSpPr/>
          <p:nvPr/>
        </p:nvCxnSpPr>
        <p:spPr>
          <a:xfrm flipV="1">
            <a:off x="5820840" y="1189080"/>
            <a:ext cx="1080" cy="5232960"/>
          </a:xfrm>
          <a:prstGeom prst="straightConnector1">
            <a:avLst/>
          </a:prstGeom>
          <a:ln w="0">
            <a:solidFill>
              <a:srgbClr val="003249"/>
            </a:solidFill>
          </a:ln>
        </p:spPr>
      </p:cxnSp>
      <p:sp>
        <p:nvSpPr>
          <p:cNvPr id="186" name="Textfeld 15"/>
          <p:cNvSpPr/>
          <p:nvPr/>
        </p:nvSpPr>
        <p:spPr>
          <a:xfrm>
            <a:off x="318960" y="3509280"/>
            <a:ext cx="6086160" cy="10757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algn="just" defTabSz="914400">
              <a:lnSpc>
                <a:spcPct val="100000"/>
              </a:lnSpc>
              <a:spcAft>
                <a:spcPts val="601"/>
              </a:spcAft>
              <a:buClr>
                <a:srgbClr val="003249"/>
              </a:buClr>
              <a:buFont typeface="Wingdings" charset="2"/>
              <a:buChar char=""/>
            </a:pP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In-situ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reference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data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across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diff.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water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types</a:t>
            </a: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algn="just" defTabSz="914400">
              <a:lnSpc>
                <a:spcPct val="100000"/>
              </a:lnSpc>
              <a:spcAft>
                <a:spcPts val="601"/>
              </a:spcAft>
              <a:buClr>
                <a:srgbClr val="003249"/>
              </a:buClr>
              <a:buFont typeface="Wingdings" charset="2"/>
              <a:buChar char=""/>
            </a:pP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Level-2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product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retrieval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and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product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extension</a:t>
            </a: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algn="just" defTabSz="914400">
              <a:lnSpc>
                <a:spcPct val="100000"/>
              </a:lnSpc>
              <a:spcAft>
                <a:spcPts val="601"/>
              </a:spcAft>
              <a:buClr>
                <a:srgbClr val="003249"/>
              </a:buClr>
              <a:buFont typeface="Wingdings" charset="2"/>
              <a:buChar char=""/>
            </a:pP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Towards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permanent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inland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water</a:t>
            </a:r>
            <a:r>
              <a:rPr lang="de-DE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Cal/Val </a:t>
            </a:r>
            <a:r>
              <a:rPr lang="de-DE" sz="18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station</a:t>
            </a:r>
            <a:endParaRPr lang="de-DE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7" name="Textfeld 16"/>
          <p:cNvSpPr/>
          <p:nvPr/>
        </p:nvSpPr>
        <p:spPr>
          <a:xfrm>
            <a:off x="372960" y="2410200"/>
            <a:ext cx="5502600" cy="144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19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US" sz="1800" b="0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MS PGothic"/>
              </a:rPr>
              <a:t>Building up on extensive experience in IOP characterization</a:t>
            </a: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MS PGothic"/>
              </a:rPr>
              <a:t>, HS </a:t>
            </a:r>
            <a:r>
              <a:rPr lang="en-US" sz="1800" b="0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MS PGothic"/>
              </a:rPr>
              <a:t>hardware, RT modeling, Cal/Val data collection and analysis:</a:t>
            </a: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19000"/>
              </a:lnSpc>
              <a:spcBef>
                <a:spcPts val="360"/>
              </a:spcBef>
              <a:tabLst>
                <a:tab pos="0" algn="l"/>
              </a:tabLst>
            </a:pP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88" name="Grafik 16"/>
          <p:cNvPicPr/>
          <p:nvPr/>
        </p:nvPicPr>
        <p:blipFill>
          <a:blip r:embed="rId3"/>
          <a:stretch/>
        </p:blipFill>
        <p:spPr>
          <a:xfrm>
            <a:off x="1758600" y="5901120"/>
            <a:ext cx="811800" cy="323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9" name="Grafik 18"/>
          <p:cNvPicPr/>
          <p:nvPr/>
        </p:nvPicPr>
        <p:blipFill>
          <a:blip r:embed="rId4"/>
          <a:stretch/>
        </p:blipFill>
        <p:spPr>
          <a:xfrm>
            <a:off x="318960" y="5806800"/>
            <a:ext cx="1170720" cy="468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0" name="Grafik 20"/>
          <p:cNvPicPr/>
          <p:nvPr/>
        </p:nvPicPr>
        <p:blipFill>
          <a:blip r:embed="rId5"/>
          <a:srcRect r="95735" b="90934"/>
          <a:stretch/>
        </p:blipFill>
        <p:spPr>
          <a:xfrm>
            <a:off x="2714760" y="5759280"/>
            <a:ext cx="569160" cy="561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1" name="Grafik 24"/>
          <p:cNvPicPr/>
          <p:nvPr/>
        </p:nvPicPr>
        <p:blipFill>
          <a:blip r:embed="rId6"/>
          <a:stretch/>
        </p:blipFill>
        <p:spPr>
          <a:xfrm>
            <a:off x="3411346" y="5776214"/>
            <a:ext cx="2391480" cy="63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2" name="Textfeld 3"/>
          <p:cNvSpPr/>
          <p:nvPr/>
        </p:nvSpPr>
        <p:spPr>
          <a:xfrm>
            <a:off x="6149356" y="1329265"/>
            <a:ext cx="6097320" cy="52256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  <a:spcAft>
                <a:spcPts val="400"/>
              </a:spcAft>
            </a:pP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Bi,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Hieronymi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&amp; Röttgers (2023). Bio-geo-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optical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modelling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of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natural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waters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. </a:t>
            </a:r>
            <a:r>
              <a:rPr lang="de-DE" sz="900" b="0" i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Frontiers in Marine Science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. 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  <a:hlinkClick r:id="rId7"/>
              </a:rPr>
              <a:t>https://doi.org/10.3389/fmars.2023.1196352</a:t>
            </a:r>
            <a:endParaRPr lang="de-DE" sz="900" b="0" u="none" strike="noStrike" dirty="0">
              <a:solidFill>
                <a:srgbClr val="000000"/>
              </a:solidFill>
              <a:effectLst/>
              <a:uFillTx/>
              <a:latin typeface="Arial"/>
              <a:ea typeface="Noto Sans SC Regular"/>
            </a:endParaRPr>
          </a:p>
          <a:p>
            <a:pPr algn="just" defTabSz="914400">
              <a:lnSpc>
                <a:spcPct val="100000"/>
              </a:lnSpc>
              <a:spcAft>
                <a:spcPts val="400"/>
              </a:spcAft>
            </a:pP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Bracher A.,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Vountas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M., Dinter T., Burrows J.P., Röttgers R.,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Peeken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I. (2009) Quantitative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observation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of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cyanobacteria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and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diatoms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from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space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using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PhytoDOAS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on SCIAMACHY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data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. </a:t>
            </a:r>
            <a:r>
              <a:rPr lang="de-DE" sz="900" b="0" i="1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Biogeosciences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6: 751-764, DOI:</a:t>
            </a:r>
            <a:endParaRPr lang="de-DE" sz="9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just" defTabSz="914400">
              <a:lnSpc>
                <a:spcPct val="100000"/>
              </a:lnSpc>
              <a:spcAft>
                <a:spcPts val="400"/>
              </a:spcAft>
            </a:pP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  <a:hlinkClick r:id="rId8"/>
              </a:rPr>
              <a:t>10.5194/bg-6-751-2009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endParaRPr lang="de-DE" sz="9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just" defTabSz="914400">
              <a:lnSpc>
                <a:spcPct val="100000"/>
              </a:lnSpc>
              <a:spcAft>
                <a:spcPts val="400"/>
              </a:spcAft>
            </a:pP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Gege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P. (2014). WASI-2D: A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software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tool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for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regionally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optimized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analysis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of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imaging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spectrometer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data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from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deep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and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shallow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waters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. </a:t>
            </a:r>
            <a:r>
              <a:rPr lang="de-DE" sz="900" b="0" i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Computers &amp; </a:t>
            </a:r>
            <a:r>
              <a:rPr lang="de-DE" sz="900" b="0" i="1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Geosciences</a:t>
            </a:r>
            <a:r>
              <a:rPr lang="de-DE" sz="900" b="0" i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62, 208-215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.</a:t>
            </a:r>
            <a:r>
              <a:rPr lang="de-DE" sz="900" b="0" u="none" strike="noStrike" dirty="0">
                <a:solidFill>
                  <a:srgbClr val="009BDA"/>
                </a:solidFill>
                <a:effectLst/>
                <a:uFillTx/>
                <a:latin typeface="Arial"/>
                <a:hlinkClick r:id="rId9"/>
              </a:rPr>
              <a:t> </a:t>
            </a:r>
            <a:r>
              <a:rPr lang="de-DE" sz="900" b="0" u="sng" strike="noStrike" dirty="0">
                <a:solidFill>
                  <a:srgbClr val="009BDA"/>
                </a:solidFill>
                <a:effectLst/>
                <a:uFillTx/>
                <a:latin typeface="Arial"/>
                <a:hlinkClick r:id="rId9"/>
              </a:rPr>
              <a:t>http://dx.doi.org/10.1016/j.cageo.2013.07.022</a:t>
            </a:r>
            <a:endParaRPr lang="de-DE" sz="9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just" defTabSz="914400">
              <a:lnSpc>
                <a:spcPct val="100000"/>
              </a:lnSpc>
              <a:spcAft>
                <a:spcPts val="400"/>
              </a:spcAft>
            </a:pP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Göritz, A., von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Hoesslin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S., Hundhausen, F., &amp;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Gege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P. (2017).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Envilab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: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Measuring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phytoplankton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in-vivo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absorption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and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scattering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properties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under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tunable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environmental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conditions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. </a:t>
            </a:r>
            <a:r>
              <a:rPr lang="de-DE" sz="900" b="0" i="1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Optics</a:t>
            </a:r>
            <a:r>
              <a:rPr lang="de-DE" sz="900" b="0" i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Express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</a:t>
            </a:r>
            <a:r>
              <a:rPr lang="de-DE" sz="900" b="0" i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25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(21), 25267-25277. </a:t>
            </a:r>
            <a:r>
              <a:rPr lang="de-DE" sz="900" b="0" u="none" strike="noStrike" dirty="0">
                <a:solidFill>
                  <a:srgbClr val="009BDA"/>
                </a:solidFill>
                <a:effectLst/>
                <a:uFillTx/>
                <a:latin typeface="Arial"/>
                <a:hlinkClick r:id="rId10"/>
              </a:rPr>
              <a:t>https://doi.org/10.1364/OE.25.025267</a:t>
            </a:r>
            <a:endParaRPr lang="de-DE" sz="9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just" defTabSz="914400">
              <a:lnSpc>
                <a:spcPct val="100000"/>
              </a:lnSpc>
              <a:spcAft>
                <a:spcPts val="400"/>
              </a:spcAft>
            </a:pP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Göritz, A., Berger, S. A., </a:t>
            </a:r>
            <a:r>
              <a:rPr lang="de-DE" sz="9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Gege</a:t>
            </a: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, P., </a:t>
            </a:r>
            <a:r>
              <a:rPr lang="de-DE" sz="9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Grossart</a:t>
            </a: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, H. P., </a:t>
            </a:r>
            <a:r>
              <a:rPr lang="de-DE" sz="9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Nejstgaard</a:t>
            </a: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, J. C., Riedel, S., Röttgers, R. &amp; </a:t>
            </a:r>
            <a:r>
              <a:rPr lang="de-DE" sz="9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Utschig</a:t>
            </a: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, C. (2018). Retrieval </a:t>
            </a:r>
            <a:r>
              <a:rPr lang="de-DE" sz="9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of</a:t>
            </a: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Water</a:t>
            </a: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constituents</a:t>
            </a: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from</a:t>
            </a: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hyperspectral</a:t>
            </a: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in-situ </a:t>
            </a:r>
            <a:r>
              <a:rPr lang="de-DE" sz="9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measurements</a:t>
            </a: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under</a:t>
            </a: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variable </a:t>
            </a:r>
            <a:r>
              <a:rPr lang="de-DE" sz="9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cloud</a:t>
            </a: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cover</a:t>
            </a: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—a </a:t>
            </a:r>
            <a:r>
              <a:rPr lang="de-DE" sz="9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case</a:t>
            </a: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study</a:t>
            </a: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at Lake </a:t>
            </a:r>
            <a:r>
              <a:rPr lang="de-DE" sz="9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Stechlin</a:t>
            </a: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(Germany). </a:t>
            </a:r>
            <a:r>
              <a:rPr lang="de-DE" sz="900" b="0" i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Remote </a:t>
            </a:r>
            <a:r>
              <a:rPr lang="de-DE" sz="900" b="0" i="1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Sensing</a:t>
            </a: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, </a:t>
            </a:r>
            <a:r>
              <a:rPr lang="de-DE" sz="900" b="0" i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10</a:t>
            </a: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(2), 181.</a:t>
            </a:r>
            <a:r>
              <a:rPr lang="de-DE" sz="900" b="0" u="sng" strike="noStrike" dirty="0">
                <a:solidFill>
                  <a:schemeClr val="dk1"/>
                </a:solidFill>
                <a:effectLst/>
                <a:uFillTx/>
                <a:latin typeface="Arial"/>
                <a:hlinkClick r:id="rId11"/>
              </a:rPr>
              <a:t> https://doi.org/10.3390/rs10020181</a:t>
            </a:r>
            <a:endParaRPr lang="de-DE" sz="9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just" defTabSz="914400">
              <a:lnSpc>
                <a:spcPct val="100000"/>
              </a:lnSpc>
              <a:spcAft>
                <a:spcPts val="400"/>
              </a:spcAft>
            </a:pP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Plattner, S.,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Gege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P.,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Schwarzmaier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T. (2023)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LimnoVIS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– A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new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platform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for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optimized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in-situ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validation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measurements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at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inland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water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bodies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. </a:t>
            </a:r>
            <a:r>
              <a:rPr lang="de-DE" sz="900" b="0" i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HYPERNETS Science Conference, </a:t>
            </a:r>
            <a:r>
              <a:rPr lang="de-DE" sz="900" b="0" i="1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Brussels</a:t>
            </a:r>
            <a:r>
              <a:rPr lang="de-DE" sz="900" b="0" i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</a:t>
            </a:r>
            <a:r>
              <a:rPr lang="de-DE" sz="900" b="0" i="1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Belgium</a:t>
            </a:r>
            <a:r>
              <a:rPr lang="de-DE" sz="900" b="0" i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March 21-23, 2023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.</a:t>
            </a:r>
            <a:endParaRPr lang="de-DE" sz="9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just" defTabSz="914400">
              <a:lnSpc>
                <a:spcPct val="100000"/>
              </a:lnSpc>
              <a:spcAft>
                <a:spcPts val="400"/>
              </a:spcAft>
            </a:pP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Röttgers, R., Novak, M. G., &amp; Belz, M. (2024). Measurement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of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light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absorption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by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chromophoric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dissolved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organic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matter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using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a type-II liquid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capillary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waveguide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: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assessment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of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an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achievable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accuracy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. </a:t>
            </a:r>
            <a:r>
              <a:rPr lang="de-DE" sz="900" b="0" i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Applied </a:t>
            </a:r>
            <a:r>
              <a:rPr lang="de-DE" sz="900" b="0" i="1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Optics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</a:t>
            </a:r>
            <a:r>
              <a:rPr lang="de-DE" sz="900" b="0" i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63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(14), 3811-3824.</a:t>
            </a:r>
            <a:r>
              <a:rPr lang="de-DE" sz="9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900" b="0" u="sng" strike="noStrike" dirty="0">
                <a:solidFill>
                  <a:schemeClr val="dk1"/>
                </a:solidFill>
                <a:effectLst/>
                <a:uFillTx/>
                <a:latin typeface="Arial"/>
                <a:hlinkClick r:id="rId12"/>
              </a:rPr>
              <a:t>https://doi.org/10.1364/AO.516580</a:t>
            </a:r>
            <a:endParaRPr lang="de-DE" sz="9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just" defTabSz="914400">
              <a:lnSpc>
                <a:spcPct val="100000"/>
              </a:lnSpc>
              <a:spcAft>
                <a:spcPts val="400"/>
              </a:spcAft>
            </a:pP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Rozanov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V. V., Dinter, T.,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Rozanov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A.,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Wolanin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A., Bracher, A., Burrows, J.P. (2017)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Radiative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transfer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modeling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through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terrestrial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atmosphere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and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ocean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accounting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for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inelastic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scattering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processes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: Software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package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SCIATRAN. </a:t>
            </a:r>
            <a:r>
              <a:rPr lang="de-DE" sz="900" b="0" i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J. Quant. </a:t>
            </a:r>
            <a:r>
              <a:rPr lang="de-DE" sz="900" b="0" i="1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Spectrosc</a:t>
            </a:r>
            <a:r>
              <a:rPr lang="de-DE" sz="900" b="0" i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. Rad. Transfer  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194: 65-85.</a:t>
            </a:r>
            <a:r>
              <a:rPr lang="de-DE" sz="900" b="0" u="none" strike="noStrike" dirty="0">
                <a:solidFill>
                  <a:srgbClr val="009BDA"/>
                </a:solidFill>
                <a:effectLst/>
                <a:uFillTx/>
                <a:latin typeface="Arial"/>
                <a:hlinkClick r:id="rId13"/>
              </a:rPr>
              <a:t> </a:t>
            </a:r>
            <a:r>
              <a:rPr lang="de-DE" sz="900" b="0" u="sng" strike="noStrike" dirty="0">
                <a:solidFill>
                  <a:srgbClr val="009BDA"/>
                </a:solidFill>
                <a:effectLst/>
                <a:uFillTx/>
                <a:latin typeface="Arial"/>
                <a:hlinkClick r:id="rId13"/>
              </a:rPr>
              <a:t>http://dx.doi.org/10.1016/j.jqsrt.2017.03.009</a:t>
            </a:r>
            <a:endParaRPr lang="de-DE" sz="9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just" defTabSz="914400">
              <a:lnSpc>
                <a:spcPct val="100000"/>
              </a:lnSpc>
              <a:spcAft>
                <a:spcPts val="400"/>
              </a:spcAft>
            </a:pP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Soppa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M. A., Brell, M.,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Chabrillat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S., Alvarado, L. M. A.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Gege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P., Plattner, S., (…), Giardino, C.,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Colella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S.,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Vansteenwegen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D., Langheinrich, M., Carmona, E., Bachmann, M.,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Pato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M., Fischer, S., Bracher, A. (2024) First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Full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Mission Evaluation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of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EnMAP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Normalized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Water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Leaving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Reflectance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Products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using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three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Atmospheric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Correction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Processors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. </a:t>
            </a:r>
            <a:r>
              <a:rPr lang="de-DE" sz="900" b="0" i="1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Optics</a:t>
            </a:r>
            <a:r>
              <a:rPr lang="de-DE" sz="900" b="0" i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Express 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31(16): 28215-28230,</a:t>
            </a:r>
            <a:r>
              <a:rPr lang="de-DE" sz="900" b="0" u="none" strike="noStrike" dirty="0">
                <a:solidFill>
                  <a:srgbClr val="009BDA"/>
                </a:solidFill>
                <a:effectLst/>
                <a:uFillTx/>
                <a:latin typeface="Arial"/>
                <a:hlinkClick r:id="rId14"/>
              </a:rPr>
              <a:t> </a:t>
            </a:r>
            <a:r>
              <a:rPr lang="de-DE" sz="900" b="0" u="sng" strike="noStrike" dirty="0">
                <a:solidFill>
                  <a:srgbClr val="009BDA"/>
                </a:solidFill>
                <a:effectLst/>
                <a:uFillTx/>
                <a:latin typeface="Arial"/>
                <a:hlinkClick r:id="rId14"/>
              </a:rPr>
              <a:t>https://doi.org/10.1364/OE.523813</a:t>
            </a:r>
            <a:endParaRPr lang="de-DE" sz="9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just" defTabSz="914400">
              <a:lnSpc>
                <a:spcPct val="100000"/>
              </a:lnSpc>
              <a:spcAft>
                <a:spcPts val="400"/>
              </a:spcAft>
            </a:pP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Tilstone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G.,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Dall'Olmo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G.,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Hieronymi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M.,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Ruddick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K., Beck, M.,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Ligi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M., Costa, M.,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D'Alimonte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D.,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Vellucci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V.,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Vansteenwegen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D., Bracher, A., Wiegmann, S.,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Kuusk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J.,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Vabson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V.,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Ansko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I.,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Vendt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R.,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Donlon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, C., Casal, T. (2020): Field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intercomparison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of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radiometer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measurements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for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ocean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colour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validation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. </a:t>
            </a:r>
            <a:r>
              <a:rPr lang="de-DE" sz="900" b="0" i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Remote Sens. 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2020, </a:t>
            </a:r>
            <a:r>
              <a:rPr lang="de-DE" sz="900" b="0" i="1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12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(10), 1587;</a:t>
            </a:r>
            <a:r>
              <a:rPr lang="de-DE" sz="900" b="0" u="none" strike="noStrike" dirty="0">
                <a:solidFill>
                  <a:srgbClr val="009BDA"/>
                </a:solidFill>
                <a:effectLst/>
                <a:uFillTx/>
                <a:latin typeface="Arial"/>
                <a:hlinkClick r:id="rId15"/>
              </a:rPr>
              <a:t> </a:t>
            </a:r>
            <a:r>
              <a:rPr lang="de-DE" sz="900" b="0" u="sng" strike="noStrike" dirty="0">
                <a:solidFill>
                  <a:srgbClr val="009BDA"/>
                </a:solidFill>
                <a:effectLst/>
                <a:uFillTx/>
                <a:latin typeface="Arial"/>
                <a:hlinkClick r:id="rId15"/>
              </a:rPr>
              <a:t>https://doi.org/10.3390/rs12101587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 </a:t>
            </a:r>
            <a:endParaRPr lang="de-DE" sz="9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just" defTabSz="914400">
              <a:lnSpc>
                <a:spcPct val="100000"/>
              </a:lnSpc>
              <a:spcAft>
                <a:spcPts val="400"/>
              </a:spcAft>
            </a:pP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Wolanin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A.,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Rozanov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V. V., Noel S., Dinter T.,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Vountas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M., Burrows J.P., Bracher A. (2015) Global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retrieval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of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marine and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terrestrial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chlorophyll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fluorescence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at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its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red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peak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using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hyperspectral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top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of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atmosphere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radiance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measurements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: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Feasibilirty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study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and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first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results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. </a:t>
            </a:r>
            <a:r>
              <a:rPr lang="de-DE" sz="900" b="0" i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Remote </a:t>
            </a:r>
            <a:r>
              <a:rPr lang="de-DE" sz="900" b="0" i="1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Sensing</a:t>
            </a:r>
            <a:r>
              <a:rPr lang="de-DE" sz="900" b="0" i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</a:t>
            </a:r>
            <a:r>
              <a:rPr lang="de-DE" sz="900" b="0" i="1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of</a:t>
            </a:r>
            <a:r>
              <a:rPr lang="de-DE" sz="900" b="0" i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 Environment 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166: 243-261. </a:t>
            </a:r>
            <a:r>
              <a:rPr lang="de-DE" sz="900" b="0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doi</a:t>
            </a:r>
            <a:r>
              <a:rPr lang="de-DE" sz="900" b="0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Noto Sans SC Regular"/>
              </a:rPr>
              <a:t>: 10.1016/j.rse.2015.05.018</a:t>
            </a:r>
            <a:endParaRPr lang="de-DE" sz="9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eck 9"/>
          <p:cNvSpPr/>
          <p:nvPr/>
        </p:nvSpPr>
        <p:spPr>
          <a:xfrm>
            <a:off x="180720" y="1666800"/>
            <a:ext cx="11788920" cy="5173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62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34720"/>
            <a:ext cx="10104480" cy="580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2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AquaValiX</a:t>
            </a:r>
            <a:endParaRPr lang="en-GB" sz="32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216000" y="1722240"/>
            <a:ext cx="11760480" cy="53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MS PGothic"/>
              </a:rPr>
              <a:t>Validate and extend products from ESA Fluorescence Explorer (FLEX) for </a:t>
            </a:r>
            <a:r>
              <a:rPr lang="en-US" sz="1800" b="1" u="none" strike="noStrike">
                <a:solidFill>
                  <a:srgbClr val="000000"/>
                </a:solidFill>
                <a:effectLst/>
                <a:uFillTx/>
                <a:latin typeface="Arial"/>
                <a:ea typeface="MS PGothic"/>
              </a:rPr>
              <a:t>inland, coastal and oceanic waters</a:t>
            </a: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  <a:ea typeface="MS PGothic"/>
              </a:rPr>
              <a:t> </a:t>
            </a: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</p:txBody>
      </p:sp>
      <p:sp>
        <p:nvSpPr>
          <p:cNvPr id="64" name="Textfeld 4"/>
          <p:cNvSpPr/>
          <p:nvPr/>
        </p:nvSpPr>
        <p:spPr>
          <a:xfrm>
            <a:off x="200984" y="2953016"/>
            <a:ext cx="3410280" cy="32917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AutoNum type="arabicParenR"/>
            </a:pP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Direct comparison of satellite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mbria Math"/>
              </a:rPr>
              <a:t>‑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derived reflectance with simultaneous in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mbria Math"/>
              </a:rPr>
              <a:t>‑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situ measurements</a:t>
            </a:r>
            <a:endParaRPr lang="de-DE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AutoNum type="arabicParenR"/>
            </a:pP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Indirect validation through inversion of radiative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mbria Math"/>
              </a:rPr>
              <a:t>‑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transfer models; </a:t>
            </a:r>
            <a:endParaRPr lang="de-DE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AutoNum type="arabicParenR"/>
            </a:pP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Inter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mbria Math"/>
              </a:rPr>
              <a:t>‑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comparison of FLEX outputs with products from Sentinel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mbria Math"/>
              </a:rPr>
              <a:t>‑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3 OLCI, Sentinel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Cambria Math"/>
              </a:rPr>
              <a:t>‑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2 MSI, PACE and </a:t>
            </a:r>
            <a:r>
              <a:rPr lang="en-US" b="0" u="none" strike="noStrike" dirty="0" err="1">
                <a:solidFill>
                  <a:srgbClr val="000000"/>
                </a:solidFill>
                <a:effectLst/>
                <a:uFillTx/>
                <a:latin typeface="Arial"/>
              </a:rPr>
              <a:t>EnMAP</a:t>
            </a:r>
            <a:r>
              <a:rPr lang="en-US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. </a:t>
            </a:r>
            <a:endParaRPr lang="de-DE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5" name="Textfeld 6"/>
          <p:cNvSpPr/>
          <p:nvPr/>
        </p:nvSpPr>
        <p:spPr>
          <a:xfrm>
            <a:off x="216000" y="1260360"/>
            <a:ext cx="6208200" cy="36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Aim: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6" name="Textfeld 8"/>
          <p:cNvSpPr/>
          <p:nvPr/>
        </p:nvSpPr>
        <p:spPr>
          <a:xfrm>
            <a:off x="247680" y="2531880"/>
            <a:ext cx="6208200" cy="36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This includes:</a:t>
            </a: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7" name="Textfeld 10"/>
          <p:cNvSpPr/>
          <p:nvPr/>
        </p:nvSpPr>
        <p:spPr>
          <a:xfrm>
            <a:off x="3893400" y="2531880"/>
            <a:ext cx="3794040" cy="36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 dirty="0">
                <a:solidFill>
                  <a:srgbClr val="000000"/>
                </a:solidFill>
                <a:effectLst/>
                <a:uFillTx/>
                <a:latin typeface="Arial"/>
              </a:rPr>
              <a:t>Partners &amp; respective project leads:</a:t>
            </a: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aphicFrame>
        <p:nvGraphicFramePr>
          <p:cNvPr id="68" name="Diagramm 13"/>
          <p:cNvGraphicFramePr/>
          <p:nvPr/>
        </p:nvGraphicFramePr>
        <p:xfrm>
          <a:off x="3202200" y="3003120"/>
          <a:ext cx="4999680" cy="3032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9" name="Grafik 16"/>
          <p:cNvPicPr/>
          <p:nvPr/>
        </p:nvPicPr>
        <p:blipFill>
          <a:blip r:embed="rId3"/>
          <a:stretch/>
        </p:blipFill>
        <p:spPr>
          <a:xfrm>
            <a:off x="5873040" y="3670200"/>
            <a:ext cx="699120" cy="285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0" name="Grafik 18"/>
          <p:cNvPicPr/>
          <p:nvPr/>
        </p:nvPicPr>
        <p:blipFill>
          <a:blip r:embed="rId4"/>
          <a:stretch/>
        </p:blipFill>
        <p:spPr>
          <a:xfrm>
            <a:off x="4733640" y="3683160"/>
            <a:ext cx="811800" cy="340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1" name="Grafik 20"/>
          <p:cNvPicPr/>
          <p:nvPr/>
        </p:nvPicPr>
        <p:blipFill>
          <a:blip r:embed="rId5"/>
          <a:srcRect r="95735" b="90934"/>
          <a:stretch/>
        </p:blipFill>
        <p:spPr>
          <a:xfrm>
            <a:off x="4815360" y="4802400"/>
            <a:ext cx="591840" cy="468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2" name="Grafik 24"/>
          <p:cNvPicPr/>
          <p:nvPr/>
        </p:nvPicPr>
        <p:blipFill>
          <a:blip r:embed="rId6"/>
          <a:stretch/>
        </p:blipFill>
        <p:spPr>
          <a:xfrm>
            <a:off x="5744160" y="4893120"/>
            <a:ext cx="1194120" cy="257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3" name="Grafik 26"/>
          <p:cNvPicPr/>
          <p:nvPr/>
        </p:nvPicPr>
        <p:blipFill>
          <a:blip r:embed="rId7"/>
          <a:stretch/>
        </p:blipFill>
        <p:spPr>
          <a:xfrm>
            <a:off x="6816960" y="5101560"/>
            <a:ext cx="520920" cy="722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4" name="Picture 4" descr="Scientific And Technical Advisory Committee (Wissenschaftliches und  technisches Beratungskomitee) | CMEMS"/>
          <p:cNvPicPr/>
          <p:nvPr/>
        </p:nvPicPr>
        <p:blipFill>
          <a:blip r:embed="rId8"/>
          <a:stretch/>
        </p:blipFill>
        <p:spPr>
          <a:xfrm>
            <a:off x="6798960" y="3341520"/>
            <a:ext cx="538920" cy="646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5" name="Picture 6" descr="Dr. Martin Hieronymi - Hereon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4045320" y="3286080"/>
            <a:ext cx="538920" cy="718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6" name="Picture 10" descr="Remote Sensing | Special Issue : Methodological Advancements in Remote  Sensing of Biophysical Parameters in Inland and Coastal Waters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3949920" y="5022000"/>
            <a:ext cx="610920" cy="646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7" name="Textfeld 27"/>
          <p:cNvSpPr/>
          <p:nvPr/>
        </p:nvSpPr>
        <p:spPr>
          <a:xfrm>
            <a:off x="6283800" y="3975120"/>
            <a:ext cx="196632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100" b="0" u="none" strike="noStrike">
                <a:solidFill>
                  <a:srgbClr val="003249"/>
                </a:solidFill>
                <a:effectLst/>
                <a:uFillTx/>
                <a:latin typeface="Arial"/>
                <a:ea typeface="MS PGothic"/>
              </a:rPr>
              <a:t>Prof. A. Bracher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8" name="Textfeld 32"/>
          <p:cNvSpPr/>
          <p:nvPr/>
        </p:nvSpPr>
        <p:spPr>
          <a:xfrm>
            <a:off x="6456960" y="5799600"/>
            <a:ext cx="196632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100" b="0" u="none" strike="noStrike">
                <a:solidFill>
                  <a:srgbClr val="003249"/>
                </a:solidFill>
                <a:effectLst/>
                <a:uFillTx/>
                <a:latin typeface="Arial"/>
                <a:ea typeface="MS PGothic"/>
              </a:rPr>
              <a:t>Dr. A. Göritz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9" name="Textfeld 33"/>
          <p:cNvSpPr/>
          <p:nvPr/>
        </p:nvSpPr>
        <p:spPr>
          <a:xfrm>
            <a:off x="3909240" y="5654160"/>
            <a:ext cx="196632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100" b="0" u="none" strike="noStrike">
                <a:solidFill>
                  <a:srgbClr val="003249"/>
                </a:solidFill>
                <a:effectLst/>
                <a:uFillTx/>
                <a:latin typeface="Arial"/>
                <a:ea typeface="MS PGothic"/>
              </a:rPr>
              <a:t>Dr. P. Gege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0" name="Textfeld 34"/>
          <p:cNvSpPr/>
          <p:nvPr/>
        </p:nvSpPr>
        <p:spPr>
          <a:xfrm>
            <a:off x="3895560" y="4005720"/>
            <a:ext cx="196632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100" b="0" u="none" strike="noStrike">
                <a:solidFill>
                  <a:srgbClr val="003249"/>
                </a:solidFill>
                <a:effectLst/>
                <a:uFillTx/>
                <a:latin typeface="Arial"/>
                <a:ea typeface="MS PGothic"/>
              </a:rPr>
              <a:t> Dr. M. Hieronymi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1" name="Textfeld 10"/>
          <p:cNvSpPr/>
          <p:nvPr/>
        </p:nvSpPr>
        <p:spPr>
          <a:xfrm>
            <a:off x="8227440" y="2531880"/>
            <a:ext cx="3613680" cy="36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Work packages: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E085B921-9C2E-4959-B77B-8AB4FD3914E8}"/>
              </a:ext>
            </a:extLst>
          </p:cNvPr>
          <p:cNvSpPr/>
          <p:nvPr/>
        </p:nvSpPr>
        <p:spPr>
          <a:xfrm>
            <a:off x="7965494" y="3003120"/>
            <a:ext cx="4131712" cy="33710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graphicFrame>
        <p:nvGraphicFramePr>
          <p:cNvPr id="28" name="Diagram1">
            <a:extLst>
              <a:ext uri="{FF2B5EF4-FFF2-40B4-BE49-F238E27FC236}">
                <a16:creationId xmlns:a16="http://schemas.microsoft.com/office/drawing/2014/main" id="{8E5507B3-D8AB-43E9-AEA3-FC86D337F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5476727"/>
              </p:ext>
            </p:extLst>
          </p:nvPr>
        </p:nvGraphicFramePr>
        <p:xfrm>
          <a:off x="8806228" y="3314892"/>
          <a:ext cx="3290978" cy="2778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9" name="Textfeld 28">
            <a:extLst>
              <a:ext uri="{FF2B5EF4-FFF2-40B4-BE49-F238E27FC236}">
                <a16:creationId xmlns:a16="http://schemas.microsoft.com/office/drawing/2014/main" id="{BB677674-00FE-45E9-AD15-C69CB3E89B66}"/>
              </a:ext>
            </a:extLst>
          </p:cNvPr>
          <p:cNvSpPr txBox="1"/>
          <p:nvPr/>
        </p:nvSpPr>
        <p:spPr>
          <a:xfrm>
            <a:off x="7879620" y="4208339"/>
            <a:ext cx="1238606" cy="11607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400" b="1" u="none" strike="noStrike" dirty="0" err="1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Arial"/>
              </a:rPr>
              <a:t>AquaValiX</a:t>
            </a:r>
            <a:endParaRPr lang="en-US" sz="1400" b="1" u="none" strike="noStrike" dirty="0">
              <a:solidFill>
                <a:schemeClr val="accent5">
                  <a:lumMod val="50000"/>
                </a:schemeClr>
              </a:solidFill>
              <a:effectLst/>
              <a:uFillTx/>
              <a:latin typeface="Arial"/>
            </a:endParaRPr>
          </a:p>
          <a:p>
            <a:pPr algn="ctr"/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07/2026-12/2029 (tbc)</a:t>
            </a:r>
            <a:endParaRPr lang="de-DE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" name="Grafik 29" descr="Kundenbewertung mit einfarbiger Füllung">
            <a:extLst>
              <a:ext uri="{FF2B5EF4-FFF2-40B4-BE49-F238E27FC236}">
                <a16:creationId xmlns:a16="http://schemas.microsoft.com/office/drawing/2014/main" id="{0DCBE6AF-E076-4CEC-88E7-C8781CCD27C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953181" y="3587628"/>
            <a:ext cx="294976" cy="3439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44440"/>
            <a:ext cx="10104480" cy="56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Cal/Val campaigns in AquaValix</a:t>
            </a:r>
            <a:endParaRPr lang="en-GB" sz="3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84" name="Textfeld 11"/>
          <p:cNvSpPr/>
          <p:nvPr/>
        </p:nvSpPr>
        <p:spPr>
          <a:xfrm>
            <a:off x="300960" y="1284120"/>
            <a:ext cx="11716200" cy="36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Extending on previous measurement campaigns (e.g. PHY2FLEX activities, Lake Constance etc.)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aphicFrame>
        <p:nvGraphicFramePr>
          <p:cNvPr id="85" name="Tabelle 17"/>
          <p:cNvGraphicFramePr/>
          <p:nvPr>
            <p:extLst>
              <p:ext uri="{D42A27DB-BD31-4B8C-83A1-F6EECF244321}">
                <p14:modId xmlns:p14="http://schemas.microsoft.com/office/powerpoint/2010/main" val="1099257401"/>
              </p:ext>
            </p:extLst>
          </p:nvPr>
        </p:nvGraphicFramePr>
        <p:xfrm>
          <a:off x="8371800" y="3172680"/>
          <a:ext cx="3600000" cy="3074040"/>
        </p:xfrm>
        <a:graphic>
          <a:graphicData uri="http://schemas.openxmlformats.org/drawingml/2006/table">
            <a:tbl>
              <a:tblPr/>
              <a:tblGrid>
                <a:gridCol w="36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56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Long term - larger 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research vessels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EFFFF"/>
                      </a:solidFill>
                      <a:prstDash val="solid"/>
                    </a:lnL>
                    <a:lnR w="12240">
                      <a:solidFill>
                        <a:srgbClr val="FEFFFF"/>
                      </a:solidFill>
                      <a:prstDash val="solid"/>
                    </a:lnR>
                    <a:lnT w="12240">
                      <a:solidFill>
                        <a:srgbClr val="FEFFFF"/>
                      </a:solidFill>
                      <a:prstDash val="solid"/>
                    </a:lnT>
                    <a:lnB w="38160">
                      <a:solidFill>
                        <a:srgbClr val="FEFFFF"/>
                      </a:solidFill>
                      <a:prstDash val="soli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47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Expeditions; extended parameter set; broader scientific context;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Incl. 4-months Arctic cruise.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EFFFF"/>
                      </a:solidFill>
                      <a:prstDash val="solid"/>
                    </a:lnL>
                    <a:lnR w="12240">
                      <a:solidFill>
                        <a:srgbClr val="FEFFFF"/>
                      </a:solidFill>
                      <a:prstDash val="solid"/>
                    </a:lnR>
                    <a:lnT w="3816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EFFFF"/>
                      </a:solidFill>
                      <a:prstDash val="solid"/>
                    </a:lnB>
                    <a:solidFill>
                      <a:schemeClr val="accent5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92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FillTx/>
                          <a:latin typeface="Arial"/>
                        </a:rPr>
                        <a:t>Beaufort Sea, Weddell Sea (FS </a:t>
                      </a:r>
                      <a:r>
                        <a:rPr lang="en-US" sz="1800" b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FillTx/>
                          <a:latin typeface="Arial"/>
                        </a:rPr>
                        <a:t>Polarstern</a:t>
                      </a:r>
                      <a:r>
                        <a:rPr lang="en-US" sz="1800" b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FillTx/>
                          <a:latin typeface="Arial"/>
                        </a:rPr>
                        <a:t>)</a:t>
                      </a:r>
                      <a:r>
                        <a:rPr lang="de-DE" sz="18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, New Zealand (FS Sonne), North </a:t>
                      </a:r>
                      <a:r>
                        <a:rPr lang="de-DE" sz="1800" b="0" u="none" strike="noStrike" dirty="0" err="1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Sea</a:t>
                      </a:r>
                      <a:r>
                        <a:rPr lang="de-DE" sz="18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 (FS </a:t>
                      </a:r>
                      <a:r>
                        <a:rPr lang="de-DE" sz="1800" b="0" u="none" strike="noStrike" dirty="0" err="1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Heincke</a:t>
                      </a:r>
                      <a:r>
                        <a:rPr lang="de-DE" sz="18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)</a:t>
                      </a:r>
                      <a:endParaRPr lang="de-DE" sz="18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EFFFF"/>
                      </a:solidFill>
                      <a:prstDash val="solid"/>
                    </a:lnL>
                    <a:lnR w="12240">
                      <a:solidFill>
                        <a:srgbClr val="FEFFFF"/>
                      </a:solidFill>
                      <a:prstDash val="solid"/>
                    </a:lnR>
                    <a:lnT w="12240">
                      <a:solidFill>
                        <a:srgbClr val="FEFFFF"/>
                      </a:solidFill>
                      <a:prstDash val="solid"/>
                    </a:lnT>
                    <a:lnB w="12240">
                      <a:solidFill>
                        <a:srgbClr val="FEFFFF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6" name="Textfeld 20"/>
          <p:cNvSpPr/>
          <p:nvPr/>
        </p:nvSpPr>
        <p:spPr>
          <a:xfrm>
            <a:off x="300960" y="1808280"/>
            <a:ext cx="9655560" cy="36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Three categories of activities </a:t>
            </a: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covering inland, coastal and oceanic waters: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aphicFrame>
        <p:nvGraphicFramePr>
          <p:cNvPr id="87" name="Tabelle 17"/>
          <p:cNvGraphicFramePr/>
          <p:nvPr/>
        </p:nvGraphicFramePr>
        <p:xfrm>
          <a:off x="4319280" y="3172680"/>
          <a:ext cx="3600000" cy="3066840"/>
        </p:xfrm>
        <a:graphic>
          <a:graphicData uri="http://schemas.openxmlformats.org/drawingml/2006/table">
            <a:tbl>
              <a:tblPr/>
              <a:tblGrid>
                <a:gridCol w="36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28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Mid term 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lake campaigns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EFFFF"/>
                      </a:solidFill>
                      <a:prstDash val="solid"/>
                    </a:lnL>
                    <a:lnR w="12240">
                      <a:solidFill>
                        <a:srgbClr val="FEFFFF"/>
                      </a:solidFill>
                      <a:prstDash val="solid"/>
                    </a:lnR>
                    <a:lnT w="12240">
                      <a:solidFill>
                        <a:srgbClr val="FEFFFF"/>
                      </a:solidFill>
                      <a:prstDash val="solid"/>
                    </a:lnT>
                    <a:lnB w="38160">
                      <a:solidFill>
                        <a:srgbClr val="FEFFFF"/>
                      </a:solidFill>
                      <a:prstDash val="soli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79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Coordinated pre planned Lake campaigns to validate FLEX over inland and coastal waters.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EFFFF"/>
                      </a:solidFill>
                      <a:prstDash val="solid"/>
                    </a:lnL>
                    <a:lnR w="12240">
                      <a:solidFill>
                        <a:srgbClr val="FEFFFF"/>
                      </a:solidFill>
                      <a:prstDash val="solid"/>
                    </a:lnR>
                    <a:lnT w="3816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EFFFF"/>
                      </a:solidFill>
                      <a:prstDash val="solid"/>
                    </a:lnB>
                    <a:solidFill>
                      <a:schemeClr val="accent5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88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e.g. Lake Constance, Lake Banter, Bad Zwischenahner Meer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EFFFF"/>
                      </a:solidFill>
                      <a:prstDash val="solid"/>
                    </a:lnL>
                    <a:lnR w="12240">
                      <a:solidFill>
                        <a:srgbClr val="FEFFFF"/>
                      </a:solidFill>
                      <a:prstDash val="solid"/>
                    </a:lnR>
                    <a:lnT w="12240">
                      <a:solidFill>
                        <a:srgbClr val="FEFFFF"/>
                      </a:solidFill>
                      <a:prstDash val="solid"/>
                    </a:lnT>
                    <a:lnB w="12240">
                      <a:solidFill>
                        <a:srgbClr val="FEFFFF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8" name="Tabelle 17"/>
          <p:cNvGraphicFramePr/>
          <p:nvPr/>
        </p:nvGraphicFramePr>
        <p:xfrm>
          <a:off x="331200" y="3172680"/>
          <a:ext cx="3600000" cy="3167280"/>
        </p:xfrm>
        <a:graphic>
          <a:graphicData uri="http://schemas.openxmlformats.org/drawingml/2006/table">
            <a:tbl>
              <a:tblPr/>
              <a:tblGrid>
                <a:gridCol w="36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36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Short term 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campaigns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EFFFF"/>
                      </a:solidFill>
                      <a:prstDash val="solid"/>
                    </a:lnL>
                    <a:lnR w="12240">
                      <a:solidFill>
                        <a:srgbClr val="FEFFFF"/>
                      </a:solidFill>
                      <a:prstDash val="solid"/>
                    </a:lnR>
                    <a:lnT w="12240">
                      <a:solidFill>
                        <a:srgbClr val="FEFFFF"/>
                      </a:solidFill>
                      <a:prstDash val="solid"/>
                    </a:lnT>
                    <a:lnB w="38160">
                      <a:solidFill>
                        <a:srgbClr val="FEFFFF"/>
                      </a:solidFill>
                      <a:prstDash val="soli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75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Flexible, mostly individual activities with small boats, on ferries, with aircrafts or UAVs,..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EFFFF"/>
                      </a:solidFill>
                      <a:prstDash val="solid"/>
                    </a:lnL>
                    <a:lnR w="12240">
                      <a:solidFill>
                        <a:srgbClr val="FEFFFF"/>
                      </a:solidFill>
                      <a:prstDash val="solid"/>
                    </a:lnR>
                    <a:lnT w="3816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EFFFF"/>
                      </a:solidFill>
                      <a:prstDash val="solid"/>
                    </a:lnB>
                    <a:solidFill>
                      <a:schemeClr val="accent5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84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8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Diverse waters; rapid/opportunistic runs to maximise match-ups.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solidFill>
                        <a:srgbClr val="FEFFFF"/>
                      </a:solidFill>
                      <a:prstDash val="solid"/>
                    </a:lnL>
                    <a:lnR w="12240">
                      <a:solidFill>
                        <a:srgbClr val="FEFFFF"/>
                      </a:solidFill>
                      <a:prstDash val="solid"/>
                    </a:lnR>
                    <a:lnT w="12240">
                      <a:solidFill>
                        <a:srgbClr val="FEFFFF"/>
                      </a:solidFill>
                      <a:prstDash val="solid"/>
                    </a:lnT>
                    <a:lnB w="12240">
                      <a:solidFill>
                        <a:srgbClr val="FEFFFF"/>
                      </a:solidFill>
                      <a:prstDash val="solid"/>
                    </a:lnB>
                    <a:solidFill>
                      <a:schemeClr val="accent5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9" name="Grafik 25"/>
          <p:cNvPicPr/>
          <p:nvPr/>
        </p:nvPicPr>
        <p:blipFill>
          <a:blip r:embed="rId3"/>
          <a:srcRect l="-4201" t="21301"/>
          <a:stretch/>
        </p:blipFill>
        <p:spPr>
          <a:xfrm>
            <a:off x="2109600" y="2454480"/>
            <a:ext cx="1726920" cy="1153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0" name="Grafik 24"/>
          <p:cNvPicPr/>
          <p:nvPr/>
        </p:nvPicPr>
        <p:blipFill>
          <a:blip r:embed="rId4"/>
          <a:srcRect l="6092" t="22316"/>
          <a:stretch/>
        </p:blipFill>
        <p:spPr>
          <a:xfrm>
            <a:off x="6227640" y="2424960"/>
            <a:ext cx="1959480" cy="1213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1" name="Grafik 23"/>
          <p:cNvPicPr/>
          <p:nvPr/>
        </p:nvPicPr>
        <p:blipFill>
          <a:blip r:embed="rId5"/>
          <a:stretch/>
        </p:blipFill>
        <p:spPr>
          <a:xfrm>
            <a:off x="10574640" y="2395080"/>
            <a:ext cx="1580040" cy="12132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hteck 5"/>
          <p:cNvSpPr/>
          <p:nvPr/>
        </p:nvSpPr>
        <p:spPr>
          <a:xfrm>
            <a:off x="9311040" y="3679200"/>
            <a:ext cx="2602800" cy="1762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93" name="PlaceHolder 1"/>
          <p:cNvSpPr>
            <a:spLocks noGrp="1"/>
          </p:cNvSpPr>
          <p:nvPr>
            <p:ph type="title" hasCustomPrompt="1"/>
          </p:nvPr>
        </p:nvSpPr>
        <p:spPr>
          <a:xfrm>
            <a:off x="249840" y="265680"/>
            <a:ext cx="10104480" cy="56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In-situ data collection &amp; laboratory analysis</a:t>
            </a:r>
            <a:endParaRPr lang="en-GB" sz="3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94" name="Grafik 3"/>
          <p:cNvPicPr/>
          <p:nvPr/>
        </p:nvPicPr>
        <p:blipFill>
          <a:blip r:embed="rId3"/>
          <a:stretch/>
        </p:blipFill>
        <p:spPr>
          <a:xfrm>
            <a:off x="425160" y="2809080"/>
            <a:ext cx="2272320" cy="3079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5" name="Grafik 4"/>
          <p:cNvPicPr/>
          <p:nvPr/>
        </p:nvPicPr>
        <p:blipFill>
          <a:blip r:embed="rId4"/>
          <a:stretch/>
        </p:blipFill>
        <p:spPr>
          <a:xfrm>
            <a:off x="410760" y="1255320"/>
            <a:ext cx="2207160" cy="1735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6" name="Grafik 10"/>
          <p:cNvPicPr/>
          <p:nvPr/>
        </p:nvPicPr>
        <p:blipFill>
          <a:blip r:embed="rId5"/>
          <a:stretch/>
        </p:blipFill>
        <p:spPr>
          <a:xfrm>
            <a:off x="2674800" y="4919040"/>
            <a:ext cx="699480" cy="749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7" name="Grafik 12"/>
          <p:cNvPicPr/>
          <p:nvPr/>
        </p:nvPicPr>
        <p:blipFill>
          <a:blip r:embed="rId6"/>
          <a:srcRect t="11713" r="13264"/>
          <a:stretch/>
        </p:blipFill>
        <p:spPr>
          <a:xfrm>
            <a:off x="2551680" y="1255320"/>
            <a:ext cx="3415320" cy="198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" name="Rechteck 20"/>
          <p:cNvSpPr/>
          <p:nvPr/>
        </p:nvSpPr>
        <p:spPr>
          <a:xfrm>
            <a:off x="2580480" y="2991960"/>
            <a:ext cx="3109680" cy="24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0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Credits: S. Plattner, Estonia (2025)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99" name="Grafik 9"/>
          <p:cNvPicPr/>
          <p:nvPr/>
        </p:nvPicPr>
        <p:blipFill>
          <a:blip r:embed="rId7"/>
          <a:stretch/>
        </p:blipFill>
        <p:spPr>
          <a:xfrm>
            <a:off x="2604240" y="3236400"/>
            <a:ext cx="4527000" cy="2602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0" name="Bildplatzhalter 20"/>
          <p:cNvPicPr/>
          <p:nvPr/>
        </p:nvPicPr>
        <p:blipFill>
          <a:blip r:embed="rId8"/>
          <a:srcRect l="13814" t="40268" r="59310" b="37663"/>
          <a:stretch/>
        </p:blipFill>
        <p:spPr>
          <a:xfrm>
            <a:off x="8332200" y="1254600"/>
            <a:ext cx="3254400" cy="2119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1" name="Textfeld 2"/>
          <p:cNvSpPr/>
          <p:nvPr/>
        </p:nvSpPr>
        <p:spPr>
          <a:xfrm>
            <a:off x="9550800" y="3938040"/>
            <a:ext cx="2451240" cy="119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800" b="0" u="none" strike="noStrik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/>
              </a:rPr>
              <a:t>extensive water constituents and laboratory water sample analysis 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2" name="Textfeld 6"/>
          <p:cNvSpPr/>
          <p:nvPr/>
        </p:nvSpPr>
        <p:spPr>
          <a:xfrm>
            <a:off x="6112800" y="5643360"/>
            <a:ext cx="1827720" cy="24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@ Bruno Rech</a:t>
            </a: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3" name="Textfeld 25"/>
          <p:cNvSpPr/>
          <p:nvPr/>
        </p:nvSpPr>
        <p:spPr>
          <a:xfrm>
            <a:off x="9305640" y="3511080"/>
            <a:ext cx="413280" cy="76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4400" b="0" u="none" strike="noStrike"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/>
              </a:rPr>
              <a:t>+</a:t>
            </a:r>
            <a:endParaRPr lang="de-DE" sz="4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04" name="Picture 16"/>
          <p:cNvPicPr/>
          <p:nvPr/>
        </p:nvPicPr>
        <p:blipFill>
          <a:blip r:embed="rId9"/>
          <a:srcRect l="50865" t="55392"/>
          <a:stretch/>
        </p:blipFill>
        <p:spPr>
          <a:xfrm>
            <a:off x="5888160" y="1253880"/>
            <a:ext cx="2632320" cy="2458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5" name="Grafik 13"/>
          <p:cNvPicPr/>
          <p:nvPr/>
        </p:nvPicPr>
        <p:blipFill>
          <a:blip r:embed="rId10"/>
          <a:stretch/>
        </p:blipFill>
        <p:spPr>
          <a:xfrm>
            <a:off x="5888160" y="3285720"/>
            <a:ext cx="3217680" cy="2553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6" name="Textfeld 32"/>
          <p:cNvSpPr/>
          <p:nvPr/>
        </p:nvSpPr>
        <p:spPr>
          <a:xfrm>
            <a:off x="1405440" y="5916960"/>
            <a:ext cx="10350720" cy="42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2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Publicly available, comprehensive in-situ reference data set</a:t>
            </a:r>
            <a:endParaRPr lang="de-DE" sz="2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7" name="Textfeld 11"/>
          <p:cNvSpPr/>
          <p:nvPr/>
        </p:nvSpPr>
        <p:spPr>
          <a:xfrm>
            <a:off x="402120" y="2684160"/>
            <a:ext cx="1854000" cy="30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DLR OOSS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 hasCustomPrompt="1"/>
          </p:nvPr>
        </p:nvSpPr>
        <p:spPr>
          <a:xfrm>
            <a:off x="235800" y="9360"/>
            <a:ext cx="10079640" cy="976320"/>
          </a:xfrm>
          <a:prstGeom prst="rect">
            <a:avLst/>
          </a:prstGeom>
          <a:noFill/>
          <a:ln w="0">
            <a:noFill/>
          </a:ln>
        </p:spPr>
        <p:txBody>
          <a:bodyPr lIns="91080" tIns="45720" rIns="91080" bIns="45720" numCol="1" spcCol="0" anchor="ctr">
            <a:noAutofit/>
          </a:bodyPr>
          <a:lstStyle/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Hyperspectral features of phytoplankton groups</a:t>
            </a:r>
          </a:p>
        </p:txBody>
      </p:sp>
      <p:pic>
        <p:nvPicPr>
          <p:cNvPr id="109" name="Grafik 1" descr="Ein Bild, das Text, Diagramm, Reihe, Schrift enthält.&#10;&#10;KI-generierte Inhalte können fehlerhaft sein."/>
          <p:cNvPicPr/>
          <p:nvPr/>
        </p:nvPicPr>
        <p:blipFill>
          <a:blip r:embed="rId2"/>
          <a:srcRect r="33234" b="1191"/>
          <a:stretch/>
        </p:blipFill>
        <p:spPr>
          <a:xfrm>
            <a:off x="235800" y="1239120"/>
            <a:ext cx="5933880" cy="476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0" name="Rechteck 2"/>
          <p:cNvSpPr/>
          <p:nvPr/>
        </p:nvSpPr>
        <p:spPr>
          <a:xfrm>
            <a:off x="6989400" y="1336032"/>
            <a:ext cx="4945680" cy="224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algn="just" defTabSz="914400">
              <a:lnSpc>
                <a:spcPct val="100000"/>
              </a:lnSpc>
              <a:spcAft>
                <a:spcPts val="1199"/>
              </a:spcAft>
              <a:buClr>
                <a:srgbClr val="003249"/>
              </a:buClr>
              <a:buFont typeface="Arial"/>
              <a:buChar char="•"/>
            </a:pPr>
            <a:r>
              <a:rPr lang="en-GB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Pigment distribution, shape and materials of phytoplankton determine absorption and scattering properties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algn="just" defTabSz="914400">
              <a:lnSpc>
                <a:spcPct val="100000"/>
              </a:lnSpc>
              <a:spcAft>
                <a:spcPts val="1199"/>
              </a:spcAft>
              <a:buClr>
                <a:srgbClr val="003249"/>
              </a:buClr>
              <a:buFont typeface="Arial"/>
              <a:buChar char="•"/>
            </a:pPr>
            <a:r>
              <a:rPr lang="en-GB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Differentiation of algae blooms based on remote-sensing reflectance 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algn="just" defTabSz="914400">
              <a:lnSpc>
                <a:spcPct val="100000"/>
              </a:lnSpc>
              <a:spcAft>
                <a:spcPts val="1199"/>
              </a:spcAft>
              <a:buClr>
                <a:srgbClr val="003249"/>
              </a:buClr>
              <a:buFont typeface="Arial"/>
              <a:buChar char="•"/>
            </a:pPr>
            <a:r>
              <a:rPr lang="en-GB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In addition, fluorescence features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11" name="Gruppieren 7"/>
          <p:cNvGrpSpPr/>
          <p:nvPr/>
        </p:nvGrpSpPr>
        <p:grpSpPr>
          <a:xfrm>
            <a:off x="7454880" y="3740112"/>
            <a:ext cx="3343680" cy="2398680"/>
            <a:chOff x="7454880" y="4032720"/>
            <a:chExt cx="3343680" cy="2398680"/>
          </a:xfrm>
        </p:grpSpPr>
        <p:pic>
          <p:nvPicPr>
            <p:cNvPr id="112" name="Picture 2"/>
            <p:cNvPicPr/>
            <p:nvPr/>
          </p:nvPicPr>
          <p:blipFill>
            <a:blip r:embed="rId3"/>
            <a:srcRect r="49743"/>
            <a:stretch/>
          </p:blipFill>
          <p:spPr>
            <a:xfrm>
              <a:off x="7454880" y="4032720"/>
              <a:ext cx="3343680" cy="23986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13" name="Rechteck 3"/>
            <p:cNvSpPr/>
            <p:nvPr/>
          </p:nvSpPr>
          <p:spPr>
            <a:xfrm>
              <a:off x="8056440" y="5429880"/>
              <a:ext cx="2482560" cy="576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4" name="Textfeld 8"/>
            <p:cNvSpPr/>
            <p:nvPr/>
          </p:nvSpPr>
          <p:spPr>
            <a:xfrm>
              <a:off x="8310240" y="5533920"/>
              <a:ext cx="2130480" cy="36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GB" sz="1800" b="0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e.g. cyanobacteria</a:t>
              </a:r>
              <a:endParaRPr lang="de-DE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115" name="Rectangle 16"/>
          <p:cNvSpPr/>
          <p:nvPr/>
        </p:nvSpPr>
        <p:spPr>
          <a:xfrm>
            <a:off x="10695240" y="5185872"/>
            <a:ext cx="1239840" cy="59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1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[Göritz et al. (2017), Göritz (2018)]  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16" name="Grafik 12" descr="Ein Bild, das Text, Diagramm, Reihe, Schrift enthält.&#10;&#10;KI-generierte Inhalte können fehlerhaft sein."/>
          <p:cNvPicPr/>
          <p:nvPr/>
        </p:nvPicPr>
        <p:blipFill>
          <a:blip r:embed="rId2"/>
          <a:srcRect l="68217" t="54051" b="13282"/>
          <a:stretch/>
        </p:blipFill>
        <p:spPr>
          <a:xfrm>
            <a:off x="4791600" y="1642680"/>
            <a:ext cx="2257200" cy="1258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7" name="Textfeld 116"/>
          <p:cNvSpPr txBox="1"/>
          <p:nvPr/>
        </p:nvSpPr>
        <p:spPr>
          <a:xfrm>
            <a:off x="457200" y="5944320"/>
            <a:ext cx="5532480" cy="44482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de-DE" sz="1300" b="0" u="none" strike="noStrike" dirty="0">
                <a:solidFill>
                  <a:srgbClr val="000000"/>
                </a:solidFill>
                <a:effectLst/>
                <a:uFillTx/>
                <a:latin typeface="Calibri"/>
              </a:rPr>
              <a:t>Bi et al. (2023)</a:t>
            </a:r>
          </a:p>
          <a:p>
            <a:endParaRPr lang="de-DE" sz="1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rafik 19"/>
          <p:cNvPicPr/>
          <p:nvPr/>
        </p:nvPicPr>
        <p:blipFill>
          <a:blip r:embed="rId2"/>
          <a:stretch/>
        </p:blipFill>
        <p:spPr>
          <a:xfrm>
            <a:off x="3797280" y="2091240"/>
            <a:ext cx="3880800" cy="2865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8" name="Rechteck 27"/>
          <p:cNvSpPr/>
          <p:nvPr/>
        </p:nvSpPr>
        <p:spPr>
          <a:xfrm>
            <a:off x="7778880" y="5389200"/>
            <a:ext cx="4138200" cy="10875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19" name="Rechteck 26"/>
          <p:cNvSpPr/>
          <p:nvPr/>
        </p:nvSpPr>
        <p:spPr>
          <a:xfrm>
            <a:off x="4008240" y="5229360"/>
            <a:ext cx="3489120" cy="977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20" name="Rechteck 1"/>
          <p:cNvSpPr/>
          <p:nvPr/>
        </p:nvSpPr>
        <p:spPr>
          <a:xfrm>
            <a:off x="123480" y="4976640"/>
            <a:ext cx="3489120" cy="977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21" name="PlaceHolder 5"/>
          <p:cNvSpPr/>
          <p:nvPr/>
        </p:nvSpPr>
        <p:spPr>
          <a:xfrm>
            <a:off x="219960" y="0"/>
            <a:ext cx="10104480" cy="101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Aquatic Level-2 products retrieval: RT tool adaptation </a:t>
            </a:r>
            <a:endParaRPr lang="de-DE" sz="3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22" name="Grafik 101"/>
          <p:cNvPicPr/>
          <p:nvPr/>
        </p:nvPicPr>
        <p:blipFill>
          <a:blip r:embed="rId3"/>
          <a:stretch/>
        </p:blipFill>
        <p:spPr>
          <a:xfrm>
            <a:off x="108000" y="1761480"/>
            <a:ext cx="3112920" cy="2193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3" name="Rechteck 103"/>
          <p:cNvSpPr/>
          <p:nvPr/>
        </p:nvSpPr>
        <p:spPr>
          <a:xfrm>
            <a:off x="4672440" y="2528640"/>
            <a:ext cx="2877480" cy="45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4" name="Rechteck 104"/>
          <p:cNvSpPr/>
          <p:nvPr/>
        </p:nvSpPr>
        <p:spPr>
          <a:xfrm>
            <a:off x="0" y="0"/>
            <a:ext cx="4026240" cy="61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For FLEX with 300 m also retrievals over coastal and inland waters possible.</a:t>
            </a:r>
          </a:p>
          <a:p>
            <a:pPr defTabSz="914400">
              <a:lnSpc>
                <a:spcPct val="100000"/>
              </a:lnSpc>
            </a:pPr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5" name="Rechteck 105"/>
          <p:cNvSpPr/>
          <p:nvPr/>
        </p:nvSpPr>
        <p:spPr>
          <a:xfrm>
            <a:off x="228600" y="5029920"/>
            <a:ext cx="348336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500" b="0" u="none" strike="noStrike">
                <a:solidFill>
                  <a:srgbClr val="003249"/>
                </a:solidFill>
                <a:effectLst/>
                <a:uFillTx/>
                <a:latin typeface="Arial"/>
              </a:rPr>
              <a:t>For FLEX with 300 m also retrievals over coastal and inland waters possible</a:t>
            </a:r>
            <a:r>
              <a:rPr lang="de-DE" sz="1500" b="1" u="none" strike="noStrike">
                <a:solidFill>
                  <a:srgbClr val="003249"/>
                </a:solidFill>
                <a:effectLst/>
                <a:uFillTx/>
                <a:latin typeface="Arial"/>
              </a:rPr>
              <a:t>. Retrievals based on Filling-in of Fraunhofer Lines!</a:t>
            </a:r>
            <a:endParaRPr lang="de-DE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6" name="Rechteck 106"/>
          <p:cNvSpPr/>
          <p:nvPr/>
        </p:nvSpPr>
        <p:spPr>
          <a:xfrm>
            <a:off x="108000" y="6228360"/>
            <a:ext cx="246276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5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Astrid.Bracher@awi.de</a:t>
            </a:r>
          </a:p>
        </p:txBody>
      </p:sp>
      <p:sp>
        <p:nvSpPr>
          <p:cNvPr id="127" name="Textfeld 12"/>
          <p:cNvSpPr/>
          <p:nvPr/>
        </p:nvSpPr>
        <p:spPr>
          <a:xfrm>
            <a:off x="159840" y="1188360"/>
            <a:ext cx="6208200" cy="36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PhytoDOAS for FCHL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8" name="Textfeld 13"/>
          <p:cNvSpPr/>
          <p:nvPr/>
        </p:nvSpPr>
        <p:spPr>
          <a:xfrm>
            <a:off x="123480" y="4028400"/>
            <a:ext cx="3963960" cy="92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1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Wolanin</a:t>
            </a:r>
            <a:r>
              <a:rPr lang="de-DE" sz="11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et al. (2015): </a:t>
            </a:r>
            <a:r>
              <a:rPr lang="de-DE" sz="11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retrieval</a:t>
            </a:r>
            <a:r>
              <a:rPr lang="de-DE" sz="11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11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for</a:t>
            </a:r>
            <a:r>
              <a:rPr lang="de-DE" sz="11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SCIAMACHY &amp; GOME-2. Data at </a:t>
            </a:r>
            <a:r>
              <a:rPr lang="de-DE" sz="11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Wolanin</a:t>
            </a:r>
            <a:r>
              <a:rPr lang="de-DE" sz="11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et al. (2019): </a:t>
            </a:r>
            <a:endParaRPr lang="de-DE" sz="11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de-DE" sz="1100" b="0" u="sng" strike="noStrike" dirty="0">
                <a:solidFill>
                  <a:schemeClr val="dk1"/>
                </a:solidFill>
                <a:effectLst/>
                <a:uFillTx/>
                <a:latin typeface="Arial"/>
                <a:hlinkClick r:id="rId4"/>
              </a:rPr>
              <a:t>https://doi.org/10.1594/PANGEA.897169</a:t>
            </a:r>
            <a:r>
              <a:rPr lang="de-DE" sz="11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; </a:t>
            </a:r>
            <a:endParaRPr lang="de-DE" sz="11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de-DE" sz="11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application</a:t>
            </a:r>
            <a:r>
              <a:rPr lang="de-DE" sz="11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de-DE" sz="11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to</a:t>
            </a:r>
            <a:r>
              <a:rPr lang="de-DE" sz="11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TROPOMI </a:t>
            </a:r>
            <a:r>
              <a:rPr lang="de-DE" sz="1100" b="0" u="none" strike="noStrike" dirty="0" err="1">
                <a:solidFill>
                  <a:schemeClr val="dk1"/>
                </a:solidFill>
                <a:effectLst/>
                <a:uFillTx/>
                <a:latin typeface="Arial"/>
              </a:rPr>
              <a:t>by</a:t>
            </a:r>
            <a:r>
              <a:rPr lang="de-DE" sz="11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Köhler et al. (2020)</a:t>
            </a:r>
            <a:endParaRPr lang="de-DE" sz="11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1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9" name="Textfeld 15"/>
          <p:cNvSpPr/>
          <p:nvPr/>
        </p:nvSpPr>
        <p:spPr>
          <a:xfrm>
            <a:off x="3446640" y="1147320"/>
            <a:ext cx="420984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Aquatic Level-2 products: </a:t>
            </a:r>
            <a:r>
              <a:rPr lang="en-US" sz="1800" b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Coupled Water-Atmosphere-RTM to optimize </a:t>
            </a:r>
            <a:r>
              <a:rPr lang="en-US" sz="1800" b="1" u="none" strike="noStrike" dirty="0" err="1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PhytoDOAS</a:t>
            </a:r>
            <a:r>
              <a:rPr lang="en-US" sz="1800" b="1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 for FCHL* from FLEX</a:t>
            </a: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0" name="Textfeld 17"/>
          <p:cNvSpPr/>
          <p:nvPr/>
        </p:nvSpPr>
        <p:spPr>
          <a:xfrm>
            <a:off x="7854480" y="1147320"/>
            <a:ext cx="4209840" cy="64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>
                <a:solidFill>
                  <a:schemeClr val="dk1"/>
                </a:solidFill>
                <a:effectLst/>
                <a:uFillTx/>
                <a:latin typeface="Arial"/>
                <a:ea typeface="Noto Sans SC Regular"/>
              </a:rPr>
              <a:t>Aquatic Level-2 products: PhytoDOAS for Phycobillins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32" name="Grafik 20"/>
          <p:cNvPicPr/>
          <p:nvPr/>
        </p:nvPicPr>
        <p:blipFill>
          <a:blip r:embed="rId5"/>
          <a:srcRect b="7881"/>
          <a:stretch/>
        </p:blipFill>
        <p:spPr>
          <a:xfrm>
            <a:off x="7882560" y="1899360"/>
            <a:ext cx="3112920" cy="253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3" name="Grafik 21"/>
          <p:cNvPicPr/>
          <p:nvPr/>
        </p:nvPicPr>
        <p:blipFill>
          <a:blip r:embed="rId6"/>
          <a:stretch/>
        </p:blipFill>
        <p:spPr>
          <a:xfrm>
            <a:off x="9818095" y="3012196"/>
            <a:ext cx="2494625" cy="1790176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4" name="Rechteck 22"/>
          <p:cNvSpPr/>
          <p:nvPr/>
        </p:nvSpPr>
        <p:spPr>
          <a:xfrm>
            <a:off x="7882560" y="5481720"/>
            <a:ext cx="4019760" cy="146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500" b="0" u="none" strike="noStrike">
                <a:solidFill>
                  <a:srgbClr val="003249"/>
                </a:solidFill>
                <a:effectLst/>
                <a:uFillTx/>
                <a:latin typeface="Arial"/>
              </a:rPr>
              <a:t>For FLEX only pigments &gt;500 nm;</a:t>
            </a:r>
            <a:endParaRPr lang="de-DE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de-DE" sz="1500" b="0" u="none" strike="noStrike">
                <a:solidFill>
                  <a:srgbClr val="003249"/>
                </a:solidFill>
                <a:effectLst/>
                <a:uFillTx/>
                <a:latin typeface="Arial"/>
              </a:rPr>
              <a:t>Phycobillins are relevant in cyanobacteria and cryptophytes. Baseline similar retrieval to </a:t>
            </a:r>
            <a:r>
              <a:rPr lang="de-DE" sz="1100" b="0" u="none" strike="noStrike">
                <a:solidFill>
                  <a:srgbClr val="003249"/>
                </a:solidFill>
                <a:effectLst/>
                <a:uFillTx/>
                <a:latin typeface="Arial"/>
              </a:rPr>
              <a:t>Bracher et al. BG 2009, ESA-Science Study S3NGO</a:t>
            </a:r>
            <a:r>
              <a:rPr lang="de-DE" sz="1500" b="0" u="none" strike="noStrike">
                <a:solidFill>
                  <a:srgbClr val="003249"/>
                </a:solidFill>
                <a:effectLst/>
                <a:uFillTx/>
                <a:latin typeface="Arial"/>
              </a:rPr>
              <a:t>.</a:t>
            </a:r>
            <a:endParaRPr lang="de-DE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5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5" name="Rechteck 23"/>
          <p:cNvSpPr/>
          <p:nvPr/>
        </p:nvSpPr>
        <p:spPr>
          <a:xfrm>
            <a:off x="4087440" y="5432168"/>
            <a:ext cx="3251160" cy="552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500" b="0" u="none" strike="noStrike" dirty="0">
                <a:solidFill>
                  <a:srgbClr val="003249"/>
                </a:solidFill>
                <a:effectLst/>
                <a:uFillTx/>
                <a:latin typeface="Arial"/>
              </a:rPr>
              <a:t>Look-Up </a:t>
            </a:r>
            <a:r>
              <a:rPr lang="de-DE" sz="1500" b="0" u="none" strike="noStrike" dirty="0" err="1">
                <a:solidFill>
                  <a:srgbClr val="003249"/>
                </a:solidFill>
                <a:effectLst/>
                <a:uFillTx/>
                <a:latin typeface="Arial"/>
              </a:rPr>
              <a:t>Tables</a:t>
            </a:r>
            <a:r>
              <a:rPr lang="de-DE" sz="1500" b="0" u="none" strike="noStrike" dirty="0">
                <a:solidFill>
                  <a:srgbClr val="003249"/>
                </a:solidFill>
                <a:effectLst/>
                <a:uFillTx/>
                <a:latin typeface="Arial"/>
              </a:rPr>
              <a:t> </a:t>
            </a:r>
            <a:r>
              <a:rPr lang="de-DE" sz="1500" b="0" u="none" strike="noStrike" dirty="0" err="1">
                <a:solidFill>
                  <a:srgbClr val="003249"/>
                </a:solidFill>
                <a:effectLst/>
                <a:uFillTx/>
                <a:latin typeface="Arial"/>
              </a:rPr>
              <a:t>based</a:t>
            </a:r>
            <a:r>
              <a:rPr lang="de-DE" sz="1500" b="0" u="none" strike="noStrike" dirty="0">
                <a:solidFill>
                  <a:srgbClr val="003249"/>
                </a:solidFill>
                <a:effectLst/>
                <a:uFillTx/>
                <a:latin typeface="Arial"/>
              </a:rPr>
              <a:t> on RTM SCIATRAN </a:t>
            </a:r>
            <a:r>
              <a:rPr lang="de-DE" sz="1100" b="0" u="none" strike="noStrike" dirty="0">
                <a:solidFill>
                  <a:srgbClr val="003249"/>
                </a:solidFill>
                <a:effectLst/>
                <a:uFillTx/>
                <a:latin typeface="Arial"/>
              </a:rPr>
              <a:t>(</a:t>
            </a:r>
            <a:r>
              <a:rPr lang="de-DE" sz="1100" b="0" u="none" strike="noStrike" dirty="0" err="1">
                <a:solidFill>
                  <a:srgbClr val="003249"/>
                </a:solidFill>
                <a:effectLst/>
                <a:uFillTx/>
                <a:latin typeface="Arial"/>
              </a:rPr>
              <a:t>Rozanov</a:t>
            </a:r>
            <a:r>
              <a:rPr lang="de-DE" sz="1100" b="0" u="none" strike="noStrike" dirty="0">
                <a:solidFill>
                  <a:srgbClr val="003249"/>
                </a:solidFill>
                <a:effectLst/>
                <a:uFillTx/>
                <a:latin typeface="Arial"/>
              </a:rPr>
              <a:t> et al. 2014, 2017)</a:t>
            </a:r>
            <a:endParaRPr lang="de-DE" sz="11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6" name="Rechteck 24"/>
          <p:cNvSpPr/>
          <p:nvPr/>
        </p:nvSpPr>
        <p:spPr>
          <a:xfrm>
            <a:off x="4750200" y="4735440"/>
            <a:ext cx="4934880" cy="2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1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[Bracher et al. 2024, ESA-Science Study S3NGO]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CEB1E14-FC35-4B2B-8121-C669A14EDDB4}"/>
              </a:ext>
            </a:extLst>
          </p:cNvPr>
          <p:cNvPicPr/>
          <p:nvPr/>
        </p:nvPicPr>
        <p:blipFill rotWithShape="1">
          <a:blip r:embed="rId5"/>
          <a:srcRect l="29946" t="92073" r="31010" b="2557"/>
          <a:stretch/>
        </p:blipFill>
        <p:spPr>
          <a:xfrm>
            <a:off x="8275145" y="4368043"/>
            <a:ext cx="947870" cy="139298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44440"/>
            <a:ext cx="10104480" cy="56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Aquatic Level-2 products retrieval: RT tool adaptation </a:t>
            </a:r>
            <a:endParaRPr lang="en-GB" sz="3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219600" y="1107360"/>
            <a:ext cx="11760480" cy="53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MS PGothic"/>
              </a:rPr>
              <a:t>SUNGLINT correction with WASI (P. Gege)</a:t>
            </a: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</p:txBody>
      </p:sp>
      <p:pic>
        <p:nvPicPr>
          <p:cNvPr id="140" name="Grafik 92"/>
          <p:cNvPicPr/>
          <p:nvPr/>
        </p:nvPicPr>
        <p:blipFill>
          <a:blip r:embed="rId3"/>
          <a:stretch/>
        </p:blipFill>
        <p:spPr>
          <a:xfrm>
            <a:off x="457200" y="1600200"/>
            <a:ext cx="11696040" cy="3465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1" name="Textfeld 1"/>
          <p:cNvSpPr/>
          <p:nvPr/>
        </p:nvSpPr>
        <p:spPr>
          <a:xfrm>
            <a:off x="10603800" y="5104080"/>
            <a:ext cx="3241800" cy="30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[Gege (2014)]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44440"/>
            <a:ext cx="10104480" cy="56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Aquatic Level-2 products retrieval: RT tool adaptation </a:t>
            </a:r>
            <a:endParaRPr lang="en-GB" sz="3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219600" y="1107360"/>
            <a:ext cx="11760480" cy="53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MS PGothic"/>
              </a:rPr>
              <a:t>Water constituent retrieval with WASI (P. Gege)</a:t>
            </a: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</p:txBody>
      </p:sp>
      <p:pic>
        <p:nvPicPr>
          <p:cNvPr id="144" name="Grafik 95"/>
          <p:cNvPicPr/>
          <p:nvPr/>
        </p:nvPicPr>
        <p:blipFill>
          <a:blip r:embed="rId2"/>
          <a:stretch/>
        </p:blipFill>
        <p:spPr>
          <a:xfrm>
            <a:off x="457200" y="1600200"/>
            <a:ext cx="11696040" cy="3477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5" name="Textfeld 4"/>
          <p:cNvSpPr/>
          <p:nvPr/>
        </p:nvSpPr>
        <p:spPr>
          <a:xfrm>
            <a:off x="10603800" y="5104080"/>
            <a:ext cx="3241800" cy="30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[Gege (2014)]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44440"/>
            <a:ext cx="10104480" cy="560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l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Aquatic Level-2 products retrieval: RT tool adaptation </a:t>
            </a:r>
            <a:endParaRPr lang="en-GB" sz="3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219600" y="1107360"/>
            <a:ext cx="11760480" cy="5323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MS PGothic"/>
              </a:rPr>
              <a:t>Phyfluorescence retrieval with WASI (P. Gege)</a:t>
            </a: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  <a:ea typeface="MS PGothic"/>
              </a:rPr>
              <a:t>Preliminary results. Algorithms can be extended for additional pigment consideration (e.g. cyanobacteria).</a:t>
            </a: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28600" indent="0" algn="l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en-GB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</p:txBody>
      </p:sp>
      <p:pic>
        <p:nvPicPr>
          <p:cNvPr id="148" name="Grafik 98"/>
          <p:cNvPicPr/>
          <p:nvPr/>
        </p:nvPicPr>
        <p:blipFill>
          <a:blip r:embed="rId3"/>
          <a:stretch/>
        </p:blipFill>
        <p:spPr>
          <a:xfrm>
            <a:off x="457200" y="1600200"/>
            <a:ext cx="11696040" cy="3477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9" name="Textfeld 4"/>
          <p:cNvSpPr/>
          <p:nvPr/>
        </p:nvSpPr>
        <p:spPr>
          <a:xfrm>
            <a:off x="10603800" y="5104080"/>
            <a:ext cx="3241800" cy="30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[Gege (2014)]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0</TotalTime>
  <Words>1709</Words>
  <Application>Microsoft Office PowerPoint</Application>
  <PresentationFormat>Benutzerdefiniert</PresentationFormat>
  <Paragraphs>139</Paragraphs>
  <Slides>13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 Math</vt:lpstr>
      <vt:lpstr>Symbol</vt:lpstr>
      <vt:lpstr>Verdana</vt:lpstr>
      <vt:lpstr>Wingdings</vt:lpstr>
      <vt:lpstr>ESA_Presentation_CLEAR</vt:lpstr>
      <vt:lpstr>PowerPoint-Präsentation</vt:lpstr>
      <vt:lpstr>AquaValiX</vt:lpstr>
      <vt:lpstr>Cal/Val campaigns in AquaValix</vt:lpstr>
      <vt:lpstr>In-situ data collection &amp; laboratory analysis</vt:lpstr>
      <vt:lpstr>Hyperspectral features of phytoplankton groups</vt:lpstr>
      <vt:lpstr>PowerPoint-Präsentation</vt:lpstr>
      <vt:lpstr>Aquatic Level-2 products retrieval: RT tool adaptation </vt:lpstr>
      <vt:lpstr>Aquatic Level-2 products retrieval: RT tool adaptation </vt:lpstr>
      <vt:lpstr>Aquatic Level-2 products retrieval: RT tool adaptation </vt:lpstr>
      <vt:lpstr>Synergy with Sentinel-3 OLCI</vt:lpstr>
      <vt:lpstr>Synergy through optical water type classification</vt:lpstr>
      <vt:lpstr>Towards permanent Cal/Val station(s)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Ulla</dc:creator>
  <dc:description/>
  <cp:lastModifiedBy>AG</cp:lastModifiedBy>
  <cp:revision>97</cp:revision>
  <cp:lastPrinted>2008-08-26T16:26:23Z</cp:lastPrinted>
  <dcterms:created xsi:type="dcterms:W3CDTF">2026-02-06T10:02:23Z</dcterms:created>
  <dcterms:modified xsi:type="dcterms:W3CDTF">2026-03-04T08:55:49Z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">
    <vt:lpwstr>ESA UNCLASSIFIED - For ESA Official Use Only</vt:lpwstr>
  </property>
  <property fmtid="{D5CDD505-2E9C-101B-9397-08002B2CF9AE}" pid="3" name="Classification Caveat">
    <vt:lpwstr/>
  </property>
  <property fmtid="{D5CDD505-2E9C-101B-9397-08002B2CF9AE}" pid="4" name="ContentTypeId">
    <vt:lpwstr>0x010100B93108F87DD4F24BAE6D0E809C37974D000FC206F40FA8F44792B0B25BFFF4A9D0</vt:lpwstr>
  </property>
  <property fmtid="{D5CDD505-2E9C-101B-9397-08002B2CF9AE}" pid="5" name="Distribution">
    <vt:lpwstr/>
  </property>
  <property fmtid="{D5CDD505-2E9C-101B-9397-08002B2CF9AE}" pid="6" name="Document ID Value">
    <vt:lpwstr>PKKMWAM5UKCP-1108600927-1303</vt:lpwstr>
  </property>
  <property fmtid="{D5CDD505-2E9C-101B-9397-08002B2CF9AE}" pid="7" name="Document Type">
    <vt:lpwstr>HO - Handout / Presentation</vt:lpwstr>
  </property>
  <property fmtid="{D5CDD505-2E9C-101B-9397-08002B2CF9AE}" pid="8" name="ESAVersion">
    <vt:lpwstr>5GV2.0</vt:lpwstr>
  </property>
  <property fmtid="{D5CDD505-2E9C-101B-9397-08002B2CF9AE}" pid="9" name="IconOverlay">
    <vt:lpwstr/>
  </property>
  <property fmtid="{D5CDD505-2E9C-101B-9397-08002B2CF9AE}" pid="10" name="Issue">
    <vt:r8>0</vt:r8>
  </property>
  <property fmtid="{D5CDD505-2E9C-101B-9397-08002B2CF9AE}" pid="11" name="Issue Date">
    <vt:filetime>2020-08-04T22:00:00Z</vt:filetime>
  </property>
  <property fmtid="{D5CDD505-2E9C-101B-9397-08002B2CF9AE}" pid="12" name="MSIP_Label_3976fa30-1907-4356-8241-62ea5e1c0256_ActionId">
    <vt:lpwstr>12cffb5a-e4fd-4993-a937-3b8906224a24</vt:lpwstr>
  </property>
  <property fmtid="{D5CDD505-2E9C-101B-9397-08002B2CF9AE}" pid="13" name="MSIP_Label_3976fa30-1907-4356-8241-62ea5e1c0256_ContentBits">
    <vt:lpwstr>0</vt:lpwstr>
  </property>
  <property fmtid="{D5CDD505-2E9C-101B-9397-08002B2CF9AE}" pid="14" name="MSIP_Label_3976fa30-1907-4356-8241-62ea5e1c0256_Enabled">
    <vt:lpwstr>true</vt:lpwstr>
  </property>
  <property fmtid="{D5CDD505-2E9C-101B-9397-08002B2CF9AE}" pid="15" name="MSIP_Label_3976fa30-1907-4356-8241-62ea5e1c0256_Method">
    <vt:lpwstr>Standard</vt:lpwstr>
  </property>
  <property fmtid="{D5CDD505-2E9C-101B-9397-08002B2CF9AE}" pid="16" name="MSIP_Label_3976fa30-1907-4356-8241-62ea5e1c0256_Name">
    <vt:lpwstr>ESA UNCLASSIFIED – For ESA Official Use Only</vt:lpwstr>
  </property>
  <property fmtid="{D5CDD505-2E9C-101B-9397-08002B2CF9AE}" pid="17" name="MSIP_Label_3976fa30-1907-4356-8241-62ea5e1c0256_SetDate">
    <vt:lpwstr>2020-09-30T12:03:24Z</vt:lpwstr>
  </property>
  <property fmtid="{D5CDD505-2E9C-101B-9397-08002B2CF9AE}" pid="18" name="MSIP_Label_3976fa30-1907-4356-8241-62ea5e1c0256_SiteId">
    <vt:lpwstr>9a5cacd0-2bef-4dd7-ac5c-7ebe1f54f495</vt:lpwstr>
  </property>
  <property fmtid="{D5CDD505-2E9C-101B-9397-08002B2CF9AE}" pid="19" name="Notes">
    <vt:i4>5</vt:i4>
  </property>
  <property fmtid="{D5CDD505-2E9C-101B-9397-08002B2CF9AE}" pid="20" name="Organisational entity">
    <vt:lpwstr/>
  </property>
  <property fmtid="{D5CDD505-2E9C-101B-9397-08002B2CF9AE}" pid="21" name="Organisational_x0020_entity">
    <vt:lpwstr/>
  </property>
  <property fmtid="{D5CDD505-2E9C-101B-9397-08002B2CF9AE}" pid="22" name="Originating Organisation">
    <vt:lpwstr/>
  </property>
  <property fmtid="{D5CDD505-2E9C-101B-9397-08002B2CF9AE}" pid="23" name="PAuthor">
    <vt:lpwstr>user</vt:lpwstr>
  </property>
  <property fmtid="{D5CDD505-2E9C-101B-9397-08002B2CF9AE}" pid="24" name="PClassification">
    <vt:lpwstr>ESA UNCLASSIFIED – For Official Use</vt:lpwstr>
  </property>
  <property fmtid="{D5CDD505-2E9C-101B-9397-08002B2CF9AE}" pid="25" name="PDate">
    <vt:lpwstr>DD/MM/YYYY</vt:lpwstr>
  </property>
  <property fmtid="{D5CDD505-2E9C-101B-9397-08002B2CF9AE}" pid="26" name="PEmail">
    <vt:lpwstr/>
  </property>
  <property fmtid="{D5CDD505-2E9C-101B-9397-08002B2CF9AE}" pid="27" name="POptionButton1">
    <vt:bool>true</vt:bool>
  </property>
  <property fmtid="{D5CDD505-2E9C-101B-9397-08002B2CF9AE}" pid="28" name="POptionButton2">
    <vt:bool>false</vt:bool>
  </property>
  <property fmtid="{D5CDD505-2E9C-101B-9397-08002B2CF9AE}" pid="29" name="PPlace">
    <vt:lpwstr/>
  </property>
  <property fmtid="{D5CDD505-2E9C-101B-9397-08002B2CF9AE}" pid="30" name="PProgramme">
    <vt:lpwstr/>
  </property>
  <property fmtid="{D5CDD505-2E9C-101B-9397-08002B2CF9AE}" pid="31" name="PSubtitle">
    <vt:lpwstr>TITLE OF PRESENTATION</vt:lpwstr>
  </property>
  <property fmtid="{D5CDD505-2E9C-101B-9397-08002B2CF9AE}" pid="32" name="PTitle">
    <vt:lpwstr>TITLE OF PRESENTATION</vt:lpwstr>
  </property>
  <property fmtid="{D5CDD505-2E9C-101B-9397-08002B2CF9AE}" pid="33" name="PresentationFormat">
    <vt:lpwstr>Benutzerdefiniert</vt:lpwstr>
  </property>
  <property fmtid="{D5CDD505-2E9C-101B-9397-08002B2CF9AE}" pid="34" name="Reference">
    <vt:lpwstr/>
  </property>
  <property fmtid="{D5CDD505-2E9C-101B-9397-08002B2CF9AE}" pid="35" name="Revision">
    <vt:r8>0</vt:r8>
  </property>
  <property fmtid="{D5CDD505-2E9C-101B-9397-08002B2CF9AE}" pid="36" name="ShowESADialog1">
    <vt:bool>true</vt:bool>
  </property>
  <property fmtid="{D5CDD505-2E9C-101B-9397-08002B2CF9AE}" pid="37" name="Slides">
    <vt:i4>13</vt:i4>
  </property>
  <property fmtid="{D5CDD505-2E9C-101B-9397-08002B2CF9AE}" pid="38" name="Status">
    <vt:lpwstr>N/A</vt:lpwstr>
  </property>
  <property fmtid="{D5CDD505-2E9C-101B-9397-08002B2CF9AE}" pid="39" name="_dlc_DocIdItemGuid">
    <vt:lpwstr>5f0bab48-4ce0-4eab-83cc-d71b5b88219f</vt:lpwstr>
  </property>
  <property fmtid="{D5CDD505-2E9C-101B-9397-08002B2CF9AE}" pid="40" name="bmsAddress">
    <vt:lpwstr/>
  </property>
  <property fmtid="{D5CDD505-2E9C-101B-9397-08002B2CF9AE}" pid="41" name="bmsPhoneFax">
    <vt:lpwstr/>
  </property>
  <property fmtid="{D5CDD505-2E9C-101B-9397-08002B2CF9AE}" pid="42" name="bmsPlace">
    <vt:lpwstr/>
  </property>
  <property fmtid="{D5CDD505-2E9C-101B-9397-08002B2CF9AE}" pid="43" name="bmsSiteName">
    <vt:lpwstr/>
  </property>
  <property fmtid="{D5CDD505-2E9C-101B-9397-08002B2CF9AE}" pid="44" name="bmsSitename2">
    <vt:lpwstr/>
  </property>
</Properties>
</file>