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881BF-D8B6-4692-B4FC-B203F58B0A30}" v="2" dt="2026-02-06T10:16:55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35" autoAdjust="0"/>
  </p:normalViewPr>
  <p:slideViewPr>
    <p:cSldViewPr snapToGrid="0">
      <p:cViewPr varScale="1">
        <p:scale>
          <a:sx n="121" d="100"/>
          <a:sy n="121" d="100"/>
        </p:scale>
        <p:origin x="120" y="10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3/3/2026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596" y="5770081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8596" y="4888314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65182" y="4756228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3D2CF-30BA-E421-9405-BF45369EE7EC}"/>
              </a:ext>
            </a:extLst>
          </p:cNvPr>
          <p:cNvSpPr txBox="1"/>
          <p:nvPr userDrawn="1"/>
        </p:nvSpPr>
        <p:spPr>
          <a:xfrm>
            <a:off x="1019573" y="728273"/>
            <a:ext cx="985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</a:rPr>
              <a:t>FLEX-Fluorescence 2026 Workshop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400" b="0" dirty="0">
                <a:solidFill>
                  <a:schemeClr val="bg1"/>
                </a:solidFill>
              </a:rPr>
              <a:t>03 – 06 March |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Bonn University, Germany 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364EF-61BA-BAF4-68F2-C6419046C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35" y="1096443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EFB85-EE02-1252-6A2C-2B652C75BD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1158441"/>
            <a:ext cx="11813134" cy="52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2C8FC-508D-77DF-8E51-E51B9A06C0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7281EA-2EF0-22CB-7949-83049C88CD6A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3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oi.org/10.26165/JUELICH-DATA/EFFT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tif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4748725"/>
            <a:ext cx="11913401" cy="8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Tracing Changes in Subsurface Water Storage Through a Novel Satellite-Based Time-Series of Far-Red Solar-Induced Fluorescence Quantum Efficiency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244444" y="5590658"/>
            <a:ext cx="1179495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David </a:t>
            </a:r>
            <a:r>
              <a:rPr lang="de-DE" sz="1200" u="sng" dirty="0"/>
              <a:t>Herrera</a:t>
            </a:r>
            <a:r>
              <a:rPr lang="de-DE" sz="1200" dirty="0"/>
              <a:t>, Uwe Rascher, Alexandre Belleflamme, Bastian Siegmann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6678D-24A4-4987-3E9D-AF077783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 – </a:t>
            </a:r>
            <a:r>
              <a:rPr lang="de-DE" dirty="0">
                <a:latin typeface="Aptos" panose="020B0004020202020204" pitchFamily="34" charset="0"/>
              </a:rPr>
              <a:t>Forests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A60815-4FF6-1ECC-7D9D-A2B316C40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832" y="1539422"/>
            <a:ext cx="6310336" cy="44641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FE752A9-58B6-E270-1499-2E3F9F6E1D9A}"/>
              </a:ext>
            </a:extLst>
          </p:cNvPr>
          <p:cNvSpPr txBox="1"/>
          <p:nvPr/>
        </p:nvSpPr>
        <p:spPr>
          <a:xfrm>
            <a:off x="2946832" y="5922500"/>
            <a:ext cx="398318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[Herrera et al., in review]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8E7E-E007-0DEE-8336-C88B3156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en-GB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65F7225-D8CC-CAEA-F563-3074DDD828BD}"/>
              </a:ext>
            </a:extLst>
          </p:cNvPr>
          <p:cNvSpPr txBox="1">
            <a:spLocks/>
          </p:cNvSpPr>
          <p:nvPr/>
        </p:nvSpPr>
        <p:spPr bwMode="auto">
          <a:xfrm>
            <a:off x="335243" y="1346690"/>
            <a:ext cx="11288310" cy="49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Φ</a:t>
            </a:r>
            <a:r>
              <a:rPr lang="en-GB" sz="2000" kern="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F</a:t>
            </a: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can detect changes in subsurface water storage anomalies (</a:t>
            </a:r>
            <a:r>
              <a:rPr lang="en-GB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SSWSa</a:t>
            </a: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</a:p>
          <a:p>
            <a:pPr marL="862195" lvl="2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2-day lag for agricultural and forest ecosystems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Vegetation indices (e.g., </a:t>
            </a:r>
            <a:r>
              <a:rPr lang="en-GB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NIRv</a:t>
            </a: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, NDVI) and non-normalized canopy SIF are not able to detect such changes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Importance of SIF downscaling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LST responds similarly or in some cases even earlier than ΦF to changes in </a:t>
            </a:r>
            <a:r>
              <a:rPr lang="en-GB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SSWSa</a:t>
            </a:r>
            <a:endParaRPr lang="en-GB" sz="2000" kern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08D86-B56B-26B4-1B54-0FC50CD7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  <a:endParaRPr lang="en-GB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5370527-3522-3D9B-AC34-565D7CE3E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59" y="1349448"/>
            <a:ext cx="6535782" cy="531923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ptos" panose="020B0004020202020204" pitchFamily="34" charset="0"/>
              </a:rPr>
              <a:t>European </a:t>
            </a:r>
            <a:r>
              <a:rPr lang="en-US" dirty="0">
                <a:solidFill>
                  <a:schemeClr val="tx1"/>
                </a:solidFill>
              </a:rPr>
              <a:t>Φ</a:t>
            </a:r>
            <a:r>
              <a:rPr lang="en-US" baseline="-25000" dirty="0">
                <a:solidFill>
                  <a:schemeClr val="tx1"/>
                </a:solidFill>
              </a:rPr>
              <a:t>F </a:t>
            </a:r>
            <a:r>
              <a:rPr lang="en-US" noProof="0" dirty="0">
                <a:solidFill>
                  <a:schemeClr val="tx1"/>
                </a:solidFill>
                <a:latin typeface="Aptos" panose="020B0004020202020204" pitchFamily="34" charset="0"/>
              </a:rPr>
              <a:t>dataset</a:t>
            </a:r>
            <a:br>
              <a:rPr lang="en-US" noProof="0" dirty="0">
                <a:solidFill>
                  <a:schemeClr val="tx1"/>
                </a:solidFill>
                <a:latin typeface="Aptos" panose="020B0004020202020204" pitchFamily="34" charset="0"/>
              </a:rPr>
            </a:br>
            <a:br>
              <a:rPr lang="en-US" noProof="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GB" sz="1700" dirty="0">
                <a:solidFill>
                  <a:schemeClr val="tx1"/>
                </a:solidFill>
              </a:rPr>
              <a:t>DOI: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https://doi.org/10.26165/JUELICH-DATA/EFFTES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de-D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noProof="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  <a:latin typeface="Aptos" panose="020B0004020202020204" pitchFamily="34" charset="0"/>
              </a:rPr>
              <a:t>Cross-comparison/validation with FLEX data</a:t>
            </a:r>
            <a:br>
              <a:rPr lang="en-US" noProof="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noProof="0" dirty="0">
                <a:solidFill>
                  <a:schemeClr val="tx1"/>
                </a:solidFill>
                <a:latin typeface="Aptos" panose="020B0004020202020204" pitchFamily="34" charset="0"/>
              </a:rPr>
              <a:t> in near future</a:t>
            </a:r>
          </a:p>
        </p:txBody>
      </p:sp>
      <p:pic>
        <p:nvPicPr>
          <p:cNvPr id="5" name="Grafik 4" descr="Ein Bild, das Text, Karte enthält.&#10;&#10;KI-generierte Inhalte können fehlerhaft sein.">
            <a:extLst>
              <a:ext uri="{FF2B5EF4-FFF2-40B4-BE49-F238E27FC236}">
                <a16:creationId xmlns:a16="http://schemas.microsoft.com/office/drawing/2014/main" id="{490B985E-7E8A-C6F6-8945-52BA07219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23" y="1585268"/>
            <a:ext cx="5978872" cy="4068463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CEA7212E-9779-B0E0-E0A2-93B4DA517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501599"/>
            <a:ext cx="1390459" cy="13904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AC768D1-2E37-E9F2-F380-90B742352A99}"/>
              </a:ext>
            </a:extLst>
          </p:cNvPr>
          <p:cNvSpPr txBox="1"/>
          <p:nvPr/>
        </p:nvSpPr>
        <p:spPr>
          <a:xfrm>
            <a:off x="5985323" y="5653731"/>
            <a:ext cx="398318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[Herrera et al., in review]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A55ED77-AD9A-D279-E81C-985252E3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700808"/>
            <a:ext cx="8064896" cy="288032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b="1" i="1" noProof="0" dirty="0">
                <a:solidFill>
                  <a:schemeClr val="tx2"/>
                </a:solidFill>
                <a:latin typeface="Aptos" panose="020B0004020202020204" pitchFamily="34" charset="0"/>
              </a:rPr>
              <a:t>Thank you for your attention!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BC13D7-29D6-057C-9B66-3C6AF69D2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499" y="5492077"/>
            <a:ext cx="1512168" cy="8584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0E5293-4953-3864-493A-4DD49D59B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55" y="5492077"/>
            <a:ext cx="1404334" cy="7021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6A07A2-2B0B-58A2-7922-C45BFF270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4" y="5492077"/>
            <a:ext cx="845401" cy="701578"/>
          </a:xfrm>
          <a:prstGeom prst="rect">
            <a:avLst/>
          </a:prstGeom>
        </p:spPr>
      </p:pic>
      <p:pic>
        <p:nvPicPr>
          <p:cNvPr id="9" name="Grafik 8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0EEB925E-B301-DE58-8D8A-3053ED6C1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72" y="5488551"/>
            <a:ext cx="2426164" cy="7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D66AA-2FB9-0A76-5F7F-42819AD2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Subframe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- CDI</a:t>
            </a:r>
            <a:endParaRPr lang="en-DE" dirty="0"/>
          </a:p>
        </p:txBody>
      </p:sp>
      <p:pic>
        <p:nvPicPr>
          <p:cNvPr id="8" name="Grafik 7" descr="Ein Bild, das Screenshot, Quadrat, Text, Rechteck enthält.&#10;&#10;KI-generierte Inhalte können fehlerhaft sein.">
            <a:extLst>
              <a:ext uri="{FF2B5EF4-FFF2-40B4-BE49-F238E27FC236}">
                <a16:creationId xmlns:a16="http://schemas.microsoft.com/office/drawing/2014/main" id="{3E61E3CA-BD96-5A39-93D2-332333B72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0" y="1504950"/>
            <a:ext cx="941797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8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EB1D1-7D86-E11B-8783-8794C307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881"/>
            <a:ext cx="10108800" cy="1046440"/>
          </a:xfrm>
        </p:spPr>
        <p:txBody>
          <a:bodyPr/>
          <a:lstStyle/>
          <a:p>
            <a:r>
              <a:rPr lang="de-DE" sz="3200" dirty="0" err="1"/>
              <a:t>Subsurface</a:t>
            </a:r>
            <a:r>
              <a:rPr lang="de-DE" sz="3200" dirty="0"/>
              <a:t> </a:t>
            </a:r>
            <a:r>
              <a:rPr lang="de-DE" sz="3200" dirty="0" err="1"/>
              <a:t>water</a:t>
            </a:r>
            <a:r>
              <a:rPr lang="de-DE" sz="3200" dirty="0"/>
              <a:t> </a:t>
            </a:r>
            <a:r>
              <a:rPr lang="de-DE" sz="3200" dirty="0" err="1"/>
              <a:t>storage</a:t>
            </a:r>
            <a:br>
              <a:rPr lang="de-DE" sz="3200" dirty="0"/>
            </a:br>
            <a:endParaRPr lang="en-DE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A1CB3E9-E055-9BE9-372C-E983D54962BF}"/>
              </a:ext>
            </a:extLst>
          </p:cNvPr>
          <p:cNvSpPr txBox="1">
            <a:spLocks/>
          </p:cNvSpPr>
          <p:nvPr/>
        </p:nvSpPr>
        <p:spPr bwMode="auto">
          <a:xfrm>
            <a:off x="371475" y="1484784"/>
            <a:ext cx="737625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Clr>
                <a:srgbClr val="023D6B"/>
              </a:buClr>
            </a:pPr>
            <a:r>
              <a:rPr lang="en-GB" sz="1600" b="1" kern="0" dirty="0" err="1">
                <a:solidFill>
                  <a:schemeClr val="tx1"/>
                </a:solidFill>
              </a:rPr>
              <a:t>ParFlow</a:t>
            </a:r>
            <a:r>
              <a:rPr lang="en-GB" sz="1600" b="1" kern="0" dirty="0">
                <a:solidFill>
                  <a:schemeClr val="tx1"/>
                </a:solidFill>
              </a:rPr>
              <a:t>/CLM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023D6B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chemeClr val="tx1"/>
                </a:solidFill>
              </a:rPr>
              <a:t>Hydrological model</a:t>
            </a:r>
          </a:p>
          <a:p>
            <a:pPr lvl="1">
              <a:spcAft>
                <a:spcPts val="1200"/>
              </a:spcAft>
              <a:buClr>
                <a:srgbClr val="023D6B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chemeClr val="tx1"/>
                </a:solidFill>
              </a:rPr>
              <a:t>Fully coupled, 2D/3D dynamical representation of the hydrological processes in the variably saturated zone, including groundwater and overland flow</a:t>
            </a:r>
          </a:p>
          <a:p>
            <a:pPr lvl="1">
              <a:spcAft>
                <a:spcPts val="1800"/>
              </a:spcAft>
              <a:buClr>
                <a:srgbClr val="023D6B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chemeClr val="tx1"/>
                </a:solidFill>
              </a:rPr>
              <a:t>CLM module for water &amp; energy fluxes at the surface</a:t>
            </a:r>
          </a:p>
          <a:p>
            <a:pPr>
              <a:spcAft>
                <a:spcPts val="1800"/>
              </a:spcAft>
              <a:buClr>
                <a:srgbClr val="023D6B"/>
              </a:buClr>
            </a:pPr>
            <a:r>
              <a:rPr lang="en-GB" sz="1600" b="1" kern="0" dirty="0">
                <a:solidFill>
                  <a:schemeClr val="tx1"/>
                </a:solidFill>
              </a:rPr>
              <a:t>Grid</a:t>
            </a:r>
            <a:r>
              <a:rPr lang="en-GB" sz="1600" kern="0" dirty="0">
                <a:solidFill>
                  <a:schemeClr val="tx1"/>
                </a:solidFill>
              </a:rPr>
              <a:t>: 611m resolution, 15 layers down to 60m depth</a:t>
            </a:r>
            <a:endParaRPr lang="en-GB" sz="1600" b="1" kern="0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>
                <a:srgbClr val="023D6B"/>
              </a:buClr>
            </a:pPr>
            <a:r>
              <a:rPr lang="en-GB" sz="1600" b="1" kern="0" dirty="0">
                <a:solidFill>
                  <a:schemeClr val="tx1"/>
                </a:solidFill>
              </a:rPr>
              <a:t>Parametrisation</a:t>
            </a:r>
            <a:r>
              <a:rPr lang="en-GB" sz="1600" kern="0" dirty="0">
                <a:solidFill>
                  <a:schemeClr val="tx1"/>
                </a:solidFill>
              </a:rPr>
              <a:t>: CLC2018, </a:t>
            </a:r>
            <a:r>
              <a:rPr lang="en-GB" sz="1600" kern="0" dirty="0" err="1">
                <a:solidFill>
                  <a:schemeClr val="tx1"/>
                </a:solidFill>
              </a:rPr>
              <a:t>SoilGrids</a:t>
            </a:r>
            <a:r>
              <a:rPr lang="en-GB" sz="1600" kern="0" dirty="0">
                <a:solidFill>
                  <a:schemeClr val="tx1"/>
                </a:solidFill>
              </a:rPr>
              <a:t>, IHME, ASTER/MERIT</a:t>
            </a:r>
          </a:p>
          <a:p>
            <a:pPr>
              <a:spcAft>
                <a:spcPts val="1800"/>
              </a:spcAft>
              <a:buClr>
                <a:srgbClr val="023D6B"/>
              </a:buClr>
            </a:pPr>
            <a:r>
              <a:rPr lang="en-GB" sz="1600" b="1" kern="0" dirty="0">
                <a:solidFill>
                  <a:schemeClr val="tx1"/>
                </a:solidFill>
              </a:rPr>
              <a:t>Atmospheric forcing: </a:t>
            </a:r>
            <a:r>
              <a:rPr lang="en-GB" sz="1600" kern="0" dirty="0">
                <a:solidFill>
                  <a:schemeClr val="tx1"/>
                </a:solidFill>
              </a:rPr>
              <a:t>ECMWF HRES deterministic forecast h0-h24</a:t>
            </a:r>
          </a:p>
          <a:p>
            <a:pPr marL="0" lvl="1">
              <a:spcAft>
                <a:spcPts val="2400"/>
              </a:spcAft>
              <a:buClr>
                <a:srgbClr val="023D6B"/>
              </a:buClr>
            </a:pPr>
            <a:r>
              <a:rPr lang="en-GB" sz="1600" b="1" kern="0" dirty="0">
                <a:solidFill>
                  <a:schemeClr val="tx1"/>
                </a:solidFill>
              </a:rPr>
              <a:t>Validation</a:t>
            </a:r>
            <a:r>
              <a:rPr lang="en-GB" sz="1600" kern="0" dirty="0">
                <a:solidFill>
                  <a:schemeClr val="tx1"/>
                </a:solidFill>
              </a:rPr>
              <a:t> with observation-based data over 2010-2019 for </a:t>
            </a:r>
            <a:r>
              <a:rPr lang="en-GB" sz="1600" kern="0" dirty="0" err="1">
                <a:solidFill>
                  <a:schemeClr val="tx1"/>
                </a:solidFill>
              </a:rPr>
              <a:t>volSM</a:t>
            </a:r>
            <a:r>
              <a:rPr lang="en-GB" sz="1600" kern="0" dirty="0">
                <a:solidFill>
                  <a:schemeClr val="tx1"/>
                </a:solidFill>
              </a:rPr>
              <a:t>, ET, WTD, Q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95015A-0459-EE47-49C7-C17D13356873}"/>
              </a:ext>
            </a:extLst>
          </p:cNvPr>
          <p:cNvSpPr txBox="1">
            <a:spLocks/>
          </p:cNvSpPr>
          <p:nvPr/>
        </p:nvSpPr>
        <p:spPr>
          <a:xfrm>
            <a:off x="358774" y="1010138"/>
            <a:ext cx="11449049" cy="50999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At high resolution over central Europe</a:t>
            </a:r>
          </a:p>
        </p:txBody>
      </p:sp>
      <p:grpSp>
        <p:nvGrpSpPr>
          <p:cNvPr id="7" name="Groupe 9">
            <a:extLst>
              <a:ext uri="{FF2B5EF4-FFF2-40B4-BE49-F238E27FC236}">
                <a16:creationId xmlns:a16="http://schemas.microsoft.com/office/drawing/2014/main" id="{B4D60286-9633-4F82-1BAF-C9EAB87A1876}"/>
              </a:ext>
            </a:extLst>
          </p:cNvPr>
          <p:cNvGrpSpPr/>
          <p:nvPr/>
        </p:nvGrpSpPr>
        <p:grpSpPr>
          <a:xfrm>
            <a:off x="7680176" y="1094888"/>
            <a:ext cx="4040626" cy="4566360"/>
            <a:chOff x="5436096" y="1059582"/>
            <a:chExt cx="3084492" cy="3680621"/>
          </a:xfrm>
        </p:grpSpPr>
        <p:grpSp>
          <p:nvGrpSpPr>
            <p:cNvPr id="8" name="Groupe 10">
              <a:extLst>
                <a:ext uri="{FF2B5EF4-FFF2-40B4-BE49-F238E27FC236}">
                  <a16:creationId xmlns:a16="http://schemas.microsoft.com/office/drawing/2014/main" id="{DAB51009-0B4C-D663-936A-F64F461FA8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6096" y="1059582"/>
              <a:ext cx="3084492" cy="3680621"/>
              <a:chOff x="4572003" y="1052640"/>
              <a:chExt cx="4608360" cy="5499002"/>
            </a:xfrm>
          </p:grpSpPr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220065AE-2C54-6015-CF43-95FEA32AB953}"/>
                  </a:ext>
                </a:extLst>
              </p:cNvPr>
              <p:cNvPicPr/>
              <p:nvPr/>
            </p:nvPicPr>
            <p:blipFill>
              <a:blip r:embed="rId2"/>
              <a:srcRect l="7045" t="18170" r="12929" b="4531"/>
              <a:stretch>
                <a:fillRect/>
              </a:stretch>
            </p:blipFill>
            <p:spPr>
              <a:xfrm>
                <a:off x="4572003" y="2046242"/>
                <a:ext cx="3602160" cy="45054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Line 3">
                <a:extLst>
                  <a:ext uri="{FF2B5EF4-FFF2-40B4-BE49-F238E27FC236}">
                    <a16:creationId xmlns:a16="http://schemas.microsoft.com/office/drawing/2014/main" id="{5CFD1611-1C89-ED0E-A75B-5A03B0594B9F}"/>
                  </a:ext>
                </a:extLst>
              </p:cNvPr>
              <p:cNvSpPr/>
              <p:nvPr/>
            </p:nvSpPr>
            <p:spPr>
              <a:xfrm flipV="1">
                <a:off x="6767280" y="2246040"/>
                <a:ext cx="533520" cy="200160"/>
              </a:xfrm>
              <a:prstGeom prst="line">
                <a:avLst/>
              </a:prstGeom>
              <a:ln w="28440">
                <a:solidFill>
                  <a:srgbClr val="808080"/>
                </a:solidFill>
                <a:round/>
                <a:headEnd type="stealth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" name="CustomShape 4">
                <a:extLst>
                  <a:ext uri="{FF2B5EF4-FFF2-40B4-BE49-F238E27FC236}">
                    <a16:creationId xmlns:a16="http://schemas.microsoft.com/office/drawing/2014/main" id="{BED4CC42-B17F-50C9-9705-825C38B3E7C3}"/>
                  </a:ext>
                </a:extLst>
              </p:cNvPr>
              <p:cNvSpPr/>
              <p:nvPr/>
            </p:nvSpPr>
            <p:spPr>
              <a:xfrm>
                <a:off x="7249320" y="2065320"/>
                <a:ext cx="171000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/>
                  </a:rPr>
                  <a:t>Ground Surface</a:t>
                </a:r>
                <a:endParaRPr sz="1400"/>
              </a:p>
            </p:txBody>
          </p:sp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D8B239A3-1F5F-BE00-9228-9AC1BB413A30}"/>
                  </a:ext>
                </a:extLst>
              </p:cNvPr>
              <p:cNvSpPr/>
              <p:nvPr/>
            </p:nvSpPr>
            <p:spPr>
              <a:xfrm>
                <a:off x="6967440" y="5705282"/>
                <a:ext cx="333360" cy="600120"/>
              </a:xfrm>
              <a:prstGeom prst="line">
                <a:avLst/>
              </a:prstGeom>
              <a:ln w="28440">
                <a:solidFill>
                  <a:srgbClr val="808080"/>
                </a:solidFill>
                <a:round/>
                <a:headEnd type="stealth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4" name="CustomShape 6">
                <a:extLst>
                  <a:ext uri="{FF2B5EF4-FFF2-40B4-BE49-F238E27FC236}">
                    <a16:creationId xmlns:a16="http://schemas.microsoft.com/office/drawing/2014/main" id="{6D14A49E-C5C2-8AF8-8403-45F63E284128}"/>
                  </a:ext>
                </a:extLst>
              </p:cNvPr>
              <p:cNvSpPr/>
              <p:nvPr/>
            </p:nvSpPr>
            <p:spPr>
              <a:xfrm>
                <a:off x="7249321" y="6215040"/>
                <a:ext cx="130464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/>
                  </a:rPr>
                  <a:t>Water Table</a:t>
                </a:r>
                <a:endParaRPr sz="1400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40DFF447-BE83-FCEF-2505-4F0B9498F49A}"/>
                  </a:ext>
                </a:extLst>
              </p:cNvPr>
              <p:cNvSpPr/>
              <p:nvPr/>
            </p:nvSpPr>
            <p:spPr>
              <a:xfrm>
                <a:off x="5835603" y="3443040"/>
                <a:ext cx="798480" cy="200160"/>
              </a:xfrm>
              <a:prstGeom prst="line">
                <a:avLst/>
              </a:prstGeom>
              <a:ln w="28440">
                <a:solidFill>
                  <a:srgbClr val="808080"/>
                </a:solidFill>
                <a:round/>
                <a:headEnd type="stealth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CustomShape 8">
                <a:extLst>
                  <a:ext uri="{FF2B5EF4-FFF2-40B4-BE49-F238E27FC236}">
                    <a16:creationId xmlns:a16="http://schemas.microsoft.com/office/drawing/2014/main" id="{6CAB233D-DA44-B8EE-4BCB-3B705DD3E486}"/>
                  </a:ext>
                </a:extLst>
              </p:cNvPr>
              <p:cNvSpPr/>
              <p:nvPr/>
            </p:nvSpPr>
            <p:spPr>
              <a:xfrm>
                <a:off x="6618600" y="3486240"/>
                <a:ext cx="174204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Arial"/>
                  </a:rPr>
                  <a:t>Infiltration Front</a:t>
                </a:r>
                <a:endParaRPr sz="1400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ED47D507-C7C7-84B6-276B-0D333284D2AB}"/>
                  </a:ext>
                </a:extLst>
              </p:cNvPr>
              <p:cNvSpPr/>
              <p:nvPr/>
            </p:nvSpPr>
            <p:spPr>
              <a:xfrm>
                <a:off x="7699323" y="2644560"/>
                <a:ext cx="7318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61D23ED6-3C22-A3CC-7712-8CFBDB7EF844}"/>
                  </a:ext>
                </a:extLst>
              </p:cNvPr>
              <p:cNvSpPr/>
              <p:nvPr/>
            </p:nvSpPr>
            <p:spPr>
              <a:xfrm>
                <a:off x="8099283" y="5173560"/>
                <a:ext cx="39852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567320BA-3040-9DEA-2499-D5AAA00C5823}"/>
                  </a:ext>
                </a:extLst>
              </p:cNvPr>
              <p:cNvSpPr/>
              <p:nvPr/>
            </p:nvSpPr>
            <p:spPr>
              <a:xfrm>
                <a:off x="7499160" y="6038640"/>
                <a:ext cx="106524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97D31DCD-28ED-C140-6E22-EAF63507B3DF}"/>
                  </a:ext>
                </a:extLst>
              </p:cNvPr>
              <p:cNvSpPr/>
              <p:nvPr/>
            </p:nvSpPr>
            <p:spPr>
              <a:xfrm>
                <a:off x="8231040" y="2644562"/>
                <a:ext cx="1440" cy="12654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5574A302-D862-6E69-3621-2452D84738B2}"/>
                  </a:ext>
                </a:extLst>
              </p:cNvPr>
              <p:cNvSpPr/>
              <p:nvPr/>
            </p:nvSpPr>
            <p:spPr>
              <a:xfrm>
                <a:off x="8231040" y="4375080"/>
                <a:ext cx="1440" cy="7984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CDC97730-7D67-4B02-814D-57A33D95195E}"/>
                  </a:ext>
                </a:extLst>
              </p:cNvPr>
              <p:cNvSpPr/>
              <p:nvPr/>
            </p:nvSpPr>
            <p:spPr>
              <a:xfrm>
                <a:off x="8231040" y="5173560"/>
                <a:ext cx="1440" cy="4665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D95EDB7F-1758-C68C-0342-1DEEB9D6A43D}"/>
                  </a:ext>
                </a:extLst>
              </p:cNvPr>
              <p:cNvSpPr/>
              <p:nvPr/>
            </p:nvSpPr>
            <p:spPr>
              <a:xfrm>
                <a:off x="8231040" y="5905440"/>
                <a:ext cx="1440" cy="1332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" name="CustomShape 16">
                <a:extLst>
                  <a:ext uri="{FF2B5EF4-FFF2-40B4-BE49-F238E27FC236}">
                    <a16:creationId xmlns:a16="http://schemas.microsoft.com/office/drawing/2014/main" id="{2E486605-B9C6-2022-6D9A-059FEB8545D2}"/>
                  </a:ext>
                </a:extLst>
              </p:cNvPr>
              <p:cNvSpPr/>
              <p:nvPr/>
            </p:nvSpPr>
            <p:spPr>
              <a:xfrm>
                <a:off x="7304040" y="5616720"/>
                <a:ext cx="165384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>
                    <a:solidFill>
                      <a:srgbClr val="808080"/>
                    </a:solidFill>
                    <a:latin typeface="Arial"/>
                  </a:rPr>
                  <a:t>Saturated Zone</a:t>
                </a:r>
                <a:endParaRPr sz="1400"/>
              </a:p>
            </p:txBody>
          </p:sp>
          <p:sp>
            <p:nvSpPr>
              <p:cNvPr id="25" name="CustomShape 17">
                <a:extLst>
                  <a:ext uri="{FF2B5EF4-FFF2-40B4-BE49-F238E27FC236}">
                    <a16:creationId xmlns:a16="http://schemas.microsoft.com/office/drawing/2014/main" id="{4A895976-E47C-AF04-6A5E-BF7767EBD90E}"/>
                  </a:ext>
                </a:extLst>
              </p:cNvPr>
              <p:cNvSpPr/>
              <p:nvPr/>
            </p:nvSpPr>
            <p:spPr>
              <a:xfrm>
                <a:off x="7507800" y="3952800"/>
                <a:ext cx="142812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>
                    <a:solidFill>
                      <a:srgbClr val="808080"/>
                    </a:solidFill>
                    <a:latin typeface="Arial"/>
                  </a:rPr>
                  <a:t>Vadose Zone</a:t>
                </a:r>
                <a:endParaRPr sz="1400"/>
              </a:p>
            </p:txBody>
          </p:sp>
          <p:pic>
            <p:nvPicPr>
              <p:cNvPr id="26" name="Picture 21">
                <a:extLst>
                  <a:ext uri="{FF2B5EF4-FFF2-40B4-BE49-F238E27FC236}">
                    <a16:creationId xmlns:a16="http://schemas.microsoft.com/office/drawing/2014/main" id="{DC51B7DB-0F48-E5D6-6CCE-82D1FC1D12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042" y="2112841"/>
                <a:ext cx="241560" cy="366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2">
                <a:extLst>
                  <a:ext uri="{FF2B5EF4-FFF2-40B4-BE49-F238E27FC236}">
                    <a16:creationId xmlns:a16="http://schemas.microsoft.com/office/drawing/2014/main" id="{46B3C201-8FEC-C229-3F03-6668BC3FE1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3080" y="2379600"/>
                <a:ext cx="241560" cy="3654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Picture 23">
                <a:extLst>
                  <a:ext uri="{FF2B5EF4-FFF2-40B4-BE49-F238E27FC236}">
                    <a16:creationId xmlns:a16="http://schemas.microsoft.com/office/drawing/2014/main" id="{C2F72BF9-11D4-1EBA-4422-0894A0DAC2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2960" y="2513160"/>
                <a:ext cx="243000" cy="3654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144E50DA-E06D-388D-77BD-DD3446A5EC5C}"/>
                  </a:ext>
                </a:extLst>
              </p:cNvPr>
              <p:cNvSpPr/>
              <p:nvPr/>
            </p:nvSpPr>
            <p:spPr>
              <a:xfrm flipV="1">
                <a:off x="5603760" y="2246040"/>
                <a:ext cx="1022400" cy="449280"/>
              </a:xfrm>
              <a:prstGeom prst="line">
                <a:avLst/>
              </a:prstGeom>
              <a:ln w="2556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0" name="CustomShape 19">
                <a:extLst>
                  <a:ext uri="{FF2B5EF4-FFF2-40B4-BE49-F238E27FC236}">
                    <a16:creationId xmlns:a16="http://schemas.microsoft.com/office/drawing/2014/main" id="{13D96D31-5532-1842-CA36-CF06AA1D60CE}"/>
                  </a:ext>
                </a:extLst>
              </p:cNvPr>
              <p:cNvSpPr/>
              <p:nvPr/>
            </p:nvSpPr>
            <p:spPr>
              <a:xfrm>
                <a:off x="4730403" y="2022480"/>
                <a:ext cx="120276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/>
                  </a:rPr>
                  <a:t>Vegetation</a:t>
                </a:r>
                <a:endParaRPr sz="1400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967F40A1-C593-8F52-8EA3-523CB8E9CC76}"/>
                  </a:ext>
                </a:extLst>
              </p:cNvPr>
              <p:cNvSpPr/>
              <p:nvPr/>
            </p:nvSpPr>
            <p:spPr>
              <a:xfrm flipH="1" flipV="1">
                <a:off x="5867283" y="2239922"/>
                <a:ext cx="303120" cy="46080"/>
              </a:xfrm>
              <a:prstGeom prst="line">
                <a:avLst/>
              </a:prstGeom>
              <a:ln w="28440">
                <a:solidFill>
                  <a:srgbClr val="808080"/>
                </a:solidFill>
                <a:round/>
                <a:headEnd type="stealth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2" name="CustomShape 21">
                <a:extLst>
                  <a:ext uri="{FF2B5EF4-FFF2-40B4-BE49-F238E27FC236}">
                    <a16:creationId xmlns:a16="http://schemas.microsoft.com/office/drawing/2014/main" id="{5287D097-9F93-0651-3400-888C8ECE7C23}"/>
                  </a:ext>
                </a:extLst>
              </p:cNvPr>
              <p:cNvSpPr/>
              <p:nvPr/>
            </p:nvSpPr>
            <p:spPr>
              <a:xfrm>
                <a:off x="6964203" y="1557360"/>
                <a:ext cx="2216160" cy="33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/>
                  </a:rPr>
                  <a:t>Atmospheric Forcing</a:t>
                </a:r>
                <a:endParaRPr sz="1400"/>
              </a:p>
            </p:txBody>
          </p:sp>
          <p:pic>
            <p:nvPicPr>
              <p:cNvPr id="33" name="Picture 28">
                <a:extLst>
                  <a:ext uri="{FF2B5EF4-FFF2-40B4-BE49-F238E27FC236}">
                    <a16:creationId xmlns:a16="http://schemas.microsoft.com/office/drawing/2014/main" id="{11122623-12BB-986A-E5D6-E2917B76AD2F}"/>
                  </a:ext>
                </a:extLst>
              </p:cNvPr>
              <p:cNvPicPr/>
              <p:nvPr/>
            </p:nvPicPr>
            <p:blipFill>
              <a:blip r:embed="rId4"/>
              <a:srcRect r="82113" b="69465"/>
              <a:stretch>
                <a:fillRect/>
              </a:stretch>
            </p:blipFill>
            <p:spPr>
              <a:xfrm>
                <a:off x="6626160" y="1581120"/>
                <a:ext cx="331920" cy="4636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" name="Picture 29">
                <a:extLst>
                  <a:ext uri="{FF2B5EF4-FFF2-40B4-BE49-F238E27FC236}">
                    <a16:creationId xmlns:a16="http://schemas.microsoft.com/office/drawing/2014/main" id="{196CAA21-25ED-6034-6C60-4A32DA4DAF61}"/>
                  </a:ext>
                </a:extLst>
              </p:cNvPr>
              <p:cNvPicPr/>
              <p:nvPr/>
            </p:nvPicPr>
            <p:blipFill>
              <a:blip r:embed="rId4"/>
              <a:srcRect r="82113" b="69465"/>
              <a:stretch>
                <a:fillRect/>
              </a:stretch>
            </p:blipFill>
            <p:spPr>
              <a:xfrm>
                <a:off x="5495761" y="1581120"/>
                <a:ext cx="330480" cy="4636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id="{2E5B7673-A7CA-2D4E-CFA3-B28FC89CA832}"/>
                  </a:ext>
                </a:extLst>
              </p:cNvPr>
              <p:cNvSpPr/>
              <p:nvPr/>
            </p:nvSpPr>
            <p:spPr>
              <a:xfrm>
                <a:off x="6226920" y="1713600"/>
                <a:ext cx="332280" cy="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6" name="Line 23">
                <a:extLst>
                  <a:ext uri="{FF2B5EF4-FFF2-40B4-BE49-F238E27FC236}">
                    <a16:creationId xmlns:a16="http://schemas.microsoft.com/office/drawing/2014/main" id="{1FF82C9B-3408-4F4C-B2EE-A4121E9EE320}"/>
                  </a:ext>
                </a:extLst>
              </p:cNvPr>
              <p:cNvSpPr/>
              <p:nvPr/>
            </p:nvSpPr>
            <p:spPr>
              <a:xfrm>
                <a:off x="5894280" y="1713600"/>
                <a:ext cx="332640" cy="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" name="CustomShape 24">
                <a:extLst>
                  <a:ext uri="{FF2B5EF4-FFF2-40B4-BE49-F238E27FC236}">
                    <a16:creationId xmlns:a16="http://schemas.microsoft.com/office/drawing/2014/main" id="{64DACC43-753F-005B-31E3-DEBC6DF80DE9}"/>
                  </a:ext>
                </a:extLst>
              </p:cNvPr>
              <p:cNvSpPr/>
              <p:nvPr/>
            </p:nvSpPr>
            <p:spPr>
              <a:xfrm>
                <a:off x="6094080" y="1580761"/>
                <a:ext cx="264600" cy="264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" name="Line 25">
                <a:extLst>
                  <a:ext uri="{FF2B5EF4-FFF2-40B4-BE49-F238E27FC236}">
                    <a16:creationId xmlns:a16="http://schemas.microsoft.com/office/drawing/2014/main" id="{9558AF49-E141-439A-B625-8A15B3ADCE97}"/>
                  </a:ext>
                </a:extLst>
              </p:cNvPr>
              <p:cNvSpPr/>
              <p:nvPr/>
            </p:nvSpPr>
            <p:spPr>
              <a:xfrm>
                <a:off x="6226920" y="1713603"/>
                <a:ext cx="0" cy="26568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" name="Line 26">
                <a:extLst>
                  <a:ext uri="{FF2B5EF4-FFF2-40B4-BE49-F238E27FC236}">
                    <a16:creationId xmlns:a16="http://schemas.microsoft.com/office/drawing/2014/main" id="{5A6F56EF-301E-D11E-7B71-5A5A8DF8634B}"/>
                  </a:ext>
                </a:extLst>
              </p:cNvPr>
              <p:cNvSpPr/>
              <p:nvPr/>
            </p:nvSpPr>
            <p:spPr>
              <a:xfrm>
                <a:off x="6226920" y="1447560"/>
                <a:ext cx="0" cy="26604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C81F97E6-FF59-6717-2E80-517C14EA5556}"/>
                  </a:ext>
                </a:extLst>
              </p:cNvPr>
              <p:cNvSpPr/>
              <p:nvPr/>
            </p:nvSpPr>
            <p:spPr>
              <a:xfrm>
                <a:off x="6027120" y="1514160"/>
                <a:ext cx="266040" cy="26568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84765084-82C0-36C5-295F-8E6927940714}"/>
                  </a:ext>
                </a:extLst>
              </p:cNvPr>
              <p:cNvSpPr/>
              <p:nvPr/>
            </p:nvSpPr>
            <p:spPr>
              <a:xfrm>
                <a:off x="6160322" y="1647000"/>
                <a:ext cx="266040" cy="26604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010887D7-A6F4-6C71-C275-23E3871CD25B}"/>
                  </a:ext>
                </a:extLst>
              </p:cNvPr>
              <p:cNvSpPr/>
              <p:nvPr/>
            </p:nvSpPr>
            <p:spPr>
              <a:xfrm flipV="1">
                <a:off x="6160322" y="1514160"/>
                <a:ext cx="332640" cy="26568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:a16="http://schemas.microsoft.com/office/drawing/2014/main" id="{4D6124C1-10B5-09C2-8687-FBD8CEE37744}"/>
                  </a:ext>
                </a:extLst>
              </p:cNvPr>
              <p:cNvSpPr/>
              <p:nvPr/>
            </p:nvSpPr>
            <p:spPr>
              <a:xfrm flipV="1">
                <a:off x="5960880" y="1647000"/>
                <a:ext cx="332280" cy="266040"/>
              </a:xfrm>
              <a:prstGeom prst="line">
                <a:avLst/>
              </a:prstGeom>
              <a:ln w="2556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4" name="CustomShape 31">
                <a:extLst>
                  <a:ext uri="{FF2B5EF4-FFF2-40B4-BE49-F238E27FC236}">
                    <a16:creationId xmlns:a16="http://schemas.microsoft.com/office/drawing/2014/main" id="{C7B57D9A-136E-0D46-BBE8-D5DF40B46952}"/>
                  </a:ext>
                </a:extLst>
              </p:cNvPr>
              <p:cNvSpPr/>
              <p:nvPr/>
            </p:nvSpPr>
            <p:spPr>
              <a:xfrm>
                <a:off x="6449760" y="1052640"/>
                <a:ext cx="104400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Arial"/>
                  </a:rPr>
                  <a:t>ECMWF</a:t>
                </a:r>
                <a:endParaRPr sz="1400" dirty="0"/>
              </a:p>
            </p:txBody>
          </p:sp>
          <p:sp>
            <p:nvSpPr>
              <p:cNvPr id="45" name="CustomShape 32">
                <a:extLst>
                  <a:ext uri="{FF2B5EF4-FFF2-40B4-BE49-F238E27FC236}">
                    <a16:creationId xmlns:a16="http://schemas.microsoft.com/office/drawing/2014/main" id="{B9CCFFDA-F9A2-2DC9-0211-74CAD2C62C49}"/>
                  </a:ext>
                </a:extLst>
              </p:cNvPr>
              <p:cNvSpPr/>
              <p:nvPr/>
            </p:nvSpPr>
            <p:spPr>
              <a:xfrm>
                <a:off x="4575960" y="1772640"/>
                <a:ext cx="67536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400" b="1">
                    <a:solidFill>
                      <a:srgbClr val="008000"/>
                    </a:solidFill>
                    <a:latin typeface="Arial"/>
                  </a:rPr>
                  <a:t>CLM</a:t>
                </a:r>
                <a:endParaRPr sz="1400"/>
              </a:p>
            </p:txBody>
          </p:sp>
          <p:sp>
            <p:nvSpPr>
              <p:cNvPr id="46" name="CustomShape 33">
                <a:extLst>
                  <a:ext uri="{FF2B5EF4-FFF2-40B4-BE49-F238E27FC236}">
                    <a16:creationId xmlns:a16="http://schemas.microsoft.com/office/drawing/2014/main" id="{D11C526F-0AA9-E532-EAF7-77A3342EDA76}"/>
                  </a:ext>
                </a:extLst>
              </p:cNvPr>
              <p:cNvSpPr/>
              <p:nvPr/>
            </p:nvSpPr>
            <p:spPr>
              <a:xfrm>
                <a:off x="7680240" y="4509000"/>
                <a:ext cx="1069920" cy="36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89973" tIns="44987" rIns="89973" bIns="44987"/>
              <a:lstStyle/>
              <a:p>
                <a:pPr>
                  <a:lnSpc>
                    <a:spcPct val="100000"/>
                  </a:lnSpc>
                </a:pPr>
                <a:r>
                  <a:rPr lang="en-US" sz="1400" b="1">
                    <a:solidFill>
                      <a:srgbClr val="3366FF"/>
                    </a:solidFill>
                    <a:latin typeface="Arial"/>
                  </a:rPr>
                  <a:t>ParFlow</a:t>
                </a:r>
                <a:endParaRPr sz="1400"/>
              </a:p>
            </p:txBody>
          </p:sp>
        </p:grpSp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673F0AC8-58E7-4577-948F-367C92FDE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915" b="6031"/>
            <a:stretch/>
          </p:blipFill>
          <p:spPr>
            <a:xfrm>
              <a:off x="6560821" y="1081870"/>
              <a:ext cx="1103886" cy="221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90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94574-BEFD-6ADE-1414-B025E742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Inhaltsplatzhalter 4" descr="Ein Bild, das Text enthält.&#10;&#10;KI-generierte Inhalte können fehlerhaft sein.">
            <a:extLst>
              <a:ext uri="{FF2B5EF4-FFF2-40B4-BE49-F238E27FC236}">
                <a16:creationId xmlns:a16="http://schemas.microsoft.com/office/drawing/2014/main" id="{9B8A8415-827C-6022-9ED2-AAC6398B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955" y="1862934"/>
            <a:ext cx="3669495" cy="3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Grafik 6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211EC3F2-8F55-4F37-32AE-49FBD293F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73" y="1853790"/>
            <a:ext cx="3716129" cy="36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83873-CD3B-B671-4227-8955F445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Inhaltsplatzhalter 4" descr="Ein Bild, das Text, Schrif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A035E5AD-6117-23EF-361A-196D7DBD8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033" y="1347951"/>
            <a:ext cx="7475046" cy="484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9812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Vegetation responses to water stress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4F3D79-0747-E73B-FA98-626933118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110503"/>
            <a:ext cx="7555390" cy="479798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8BFA9A6-4CC4-7A09-E647-3EE20E2054E8}"/>
              </a:ext>
            </a:extLst>
          </p:cNvPr>
          <p:cNvSpPr txBox="1"/>
          <p:nvPr/>
        </p:nvSpPr>
        <p:spPr>
          <a:xfrm>
            <a:off x="2112812" y="5987346"/>
            <a:ext cx="398318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[Damm et al. 2018]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AE1D83-196B-82AA-3BB8-461C89909E9D}"/>
              </a:ext>
            </a:extLst>
          </p:cNvPr>
          <p:cNvSpPr/>
          <p:nvPr/>
        </p:nvSpPr>
        <p:spPr>
          <a:xfrm>
            <a:off x="2330903" y="1398535"/>
            <a:ext cx="2468953" cy="51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F065CDE-4127-0007-B3DC-2AD5D53EEE25}"/>
              </a:ext>
            </a:extLst>
          </p:cNvPr>
          <p:cNvSpPr/>
          <p:nvPr/>
        </p:nvSpPr>
        <p:spPr>
          <a:xfrm>
            <a:off x="2283526" y="4979234"/>
            <a:ext cx="1390899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8" name="Pfeil nach oben und unten 15">
            <a:extLst>
              <a:ext uri="{FF2B5EF4-FFF2-40B4-BE49-F238E27FC236}">
                <a16:creationId xmlns:a16="http://schemas.microsoft.com/office/drawing/2014/main" id="{6AFB3530-228B-229F-D55D-632158003F0C}"/>
              </a:ext>
            </a:extLst>
          </p:cNvPr>
          <p:cNvSpPr/>
          <p:nvPr/>
        </p:nvSpPr>
        <p:spPr>
          <a:xfrm>
            <a:off x="2567608" y="2090487"/>
            <a:ext cx="216024" cy="2692423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3ACA6-2AE4-F3E4-20D7-08C0558B4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88CFD61B-9FC3-864E-507A-610BD033633C}"/>
              </a:ext>
            </a:extLst>
          </p:cNvPr>
          <p:cNvSpPr/>
          <p:nvPr/>
        </p:nvSpPr>
        <p:spPr>
          <a:xfrm>
            <a:off x="-442739" y="-793661"/>
            <a:ext cx="12668077" cy="1871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4433441-FD6D-0AD7-3AA0-7947955E1EDC}"/>
              </a:ext>
            </a:extLst>
          </p:cNvPr>
          <p:cNvSpPr/>
          <p:nvPr/>
        </p:nvSpPr>
        <p:spPr>
          <a:xfrm>
            <a:off x="-37544" y="-360484"/>
            <a:ext cx="6198590" cy="6789607"/>
          </a:xfrm>
          <a:prstGeom prst="rect">
            <a:avLst/>
          </a:prstGeom>
          <a:solidFill>
            <a:srgbClr val="FEF6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CB4E6A-ADFC-610F-E33B-5491FC65B53E}"/>
              </a:ext>
            </a:extLst>
          </p:cNvPr>
          <p:cNvSpPr txBox="1"/>
          <p:nvPr/>
        </p:nvSpPr>
        <p:spPr>
          <a:xfrm>
            <a:off x="9165871" y="6032254"/>
            <a:ext cx="260101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[Belleflamme et al. 2023]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BDC9D8-78E4-D576-C1AD-05AD8E68CDD0}"/>
              </a:ext>
            </a:extLst>
          </p:cNvPr>
          <p:cNvSpPr txBox="1"/>
          <p:nvPr/>
        </p:nvSpPr>
        <p:spPr>
          <a:xfrm>
            <a:off x="3068295" y="2652187"/>
            <a:ext cx="149116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i="1" dirty="0">
                <a:latin typeface="Aptos" panose="020B0004020202020204" pitchFamily="34" charset="0"/>
              </a:rPr>
              <a:t>Illumination </a:t>
            </a:r>
            <a:r>
              <a:rPr lang="de-DE" sz="1600" i="1" dirty="0" err="1">
                <a:latin typeface="Aptos" panose="020B0004020202020204" pitchFamily="34" charset="0"/>
              </a:rPr>
              <a:t>conditions</a:t>
            </a:r>
            <a:endParaRPr lang="en-GB" i="1" dirty="0" err="1">
              <a:latin typeface="Aptos" panose="020B00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74241F-1823-FD1B-0EE6-30A673B61953}"/>
              </a:ext>
            </a:extLst>
          </p:cNvPr>
          <p:cNvSpPr txBox="1"/>
          <p:nvPr/>
        </p:nvSpPr>
        <p:spPr>
          <a:xfrm>
            <a:off x="1731087" y="2626649"/>
            <a:ext cx="149116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i="1" dirty="0" err="1">
                <a:latin typeface="Aptos" panose="020B0004020202020204" pitchFamily="34" charset="0"/>
              </a:rPr>
              <a:t>Canopy</a:t>
            </a:r>
            <a:r>
              <a:rPr lang="de-DE" sz="1600" i="1" dirty="0">
                <a:latin typeface="Aptos" panose="020B0004020202020204" pitchFamily="34" charset="0"/>
              </a:rPr>
              <a:t> </a:t>
            </a:r>
            <a:r>
              <a:rPr lang="de-DE" sz="1600" i="1" dirty="0" err="1">
                <a:latin typeface="Aptos" panose="020B0004020202020204" pitchFamily="34" charset="0"/>
              </a:rPr>
              <a:t>structure</a:t>
            </a:r>
            <a:endParaRPr lang="en-GB" i="1" dirty="0" err="1">
              <a:latin typeface="Aptos" panose="020B00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6DFFF60-1545-CBCB-589E-93B5DA528329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813875" y="2336588"/>
            <a:ext cx="153952" cy="31559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051192A-C4EE-B0C9-F091-099EE675AA9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476667" y="2336588"/>
            <a:ext cx="432208" cy="29006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10">
            <a:extLst>
              <a:ext uri="{FF2B5EF4-FFF2-40B4-BE49-F238E27FC236}">
                <a16:creationId xmlns:a16="http://schemas.microsoft.com/office/drawing/2014/main" id="{95683D8F-2365-DB97-2897-C0BC87CBBDB6}"/>
              </a:ext>
            </a:extLst>
          </p:cNvPr>
          <p:cNvGrpSpPr>
            <a:grpSpLocks noChangeAspect="1"/>
          </p:cNvGrpSpPr>
          <p:nvPr/>
        </p:nvGrpSpPr>
        <p:grpSpPr>
          <a:xfrm>
            <a:off x="7430760" y="1793681"/>
            <a:ext cx="3027623" cy="3279730"/>
            <a:chOff x="4572002" y="1772640"/>
            <a:chExt cx="4178158" cy="4779002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5A7B034-0C0D-C142-5466-93681F19F699}"/>
                </a:ext>
              </a:extLst>
            </p:cNvPr>
            <p:cNvPicPr/>
            <p:nvPr/>
          </p:nvPicPr>
          <p:blipFill>
            <a:blip r:embed="rId2"/>
            <a:srcRect l="7045" t="18170" r="12929" b="4531"/>
            <a:stretch>
              <a:fillRect/>
            </a:stretch>
          </p:blipFill>
          <p:spPr>
            <a:xfrm>
              <a:off x="4572002" y="2046242"/>
              <a:ext cx="3602159" cy="450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21">
              <a:extLst>
                <a:ext uri="{FF2B5EF4-FFF2-40B4-BE49-F238E27FC236}">
                  <a16:creationId xmlns:a16="http://schemas.microsoft.com/office/drawing/2014/main" id="{9AE6E1D5-17D9-8FA3-44F0-54B0CDC5E1C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61042" y="2112841"/>
              <a:ext cx="241560" cy="36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22">
              <a:extLst>
                <a:ext uri="{FF2B5EF4-FFF2-40B4-BE49-F238E27FC236}">
                  <a16:creationId xmlns:a16="http://schemas.microsoft.com/office/drawing/2014/main" id="{9AA797D4-1949-045E-660A-66623CB2A3A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93080" y="2379600"/>
              <a:ext cx="2415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6CEDFCAC-B667-FF05-2893-79C1A0DDBBC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92960" y="2513160"/>
              <a:ext cx="243000" cy="36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3C1CBA05-31AC-B7BC-C0EB-1D295DE26649}"/>
                </a:ext>
              </a:extLst>
            </p:cNvPr>
            <p:cNvSpPr/>
            <p:nvPr/>
          </p:nvSpPr>
          <p:spPr>
            <a:xfrm flipV="1">
              <a:off x="5603760" y="2246040"/>
              <a:ext cx="1022400" cy="449280"/>
            </a:xfrm>
            <a:prstGeom prst="line">
              <a:avLst/>
            </a:prstGeom>
            <a:ln w="2556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14DBC528-3FA5-2E4F-798D-5B134344E5AF}"/>
                </a:ext>
              </a:extLst>
            </p:cNvPr>
            <p:cNvSpPr/>
            <p:nvPr/>
          </p:nvSpPr>
          <p:spPr>
            <a:xfrm flipH="1" flipV="1">
              <a:off x="5867283" y="2239922"/>
              <a:ext cx="303120" cy="46080"/>
            </a:xfrm>
            <a:prstGeom prst="line">
              <a:avLst/>
            </a:prstGeom>
            <a:ln w="28440">
              <a:solidFill>
                <a:srgbClr val="808080"/>
              </a:solidFill>
              <a:round/>
              <a:headEnd type="stealth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7" name="CustomShape 32">
              <a:extLst>
                <a:ext uri="{FF2B5EF4-FFF2-40B4-BE49-F238E27FC236}">
                  <a16:creationId xmlns:a16="http://schemas.microsoft.com/office/drawing/2014/main" id="{AB9CAFB7-15F5-12CB-E33C-DFBBFAAE33AE}"/>
                </a:ext>
              </a:extLst>
            </p:cNvPr>
            <p:cNvSpPr/>
            <p:nvPr/>
          </p:nvSpPr>
          <p:spPr>
            <a:xfrm>
              <a:off x="4575960" y="1772640"/>
              <a:ext cx="675360" cy="363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973" tIns="44987" rIns="89973" bIns="44987"/>
            <a:lstStyle/>
            <a:p>
              <a:pPr>
                <a:lnSpc>
                  <a:spcPct val="100000"/>
                </a:lnSpc>
              </a:pPr>
              <a:r>
                <a:rPr lang="en-US" sz="1400" b="1" dirty="0">
                  <a:solidFill>
                    <a:srgbClr val="008000"/>
                  </a:solidFill>
                  <a:latin typeface="Arial"/>
                </a:rPr>
                <a:t>CLM</a:t>
              </a:r>
              <a:endParaRPr sz="1400" dirty="0"/>
            </a:p>
          </p:txBody>
        </p:sp>
        <p:sp>
          <p:nvSpPr>
            <p:cNvPr id="18" name="CustomShape 33">
              <a:extLst>
                <a:ext uri="{FF2B5EF4-FFF2-40B4-BE49-F238E27FC236}">
                  <a16:creationId xmlns:a16="http://schemas.microsoft.com/office/drawing/2014/main" id="{8266301C-8BF4-2E8C-1D4F-753E2BB06A51}"/>
                </a:ext>
              </a:extLst>
            </p:cNvPr>
            <p:cNvSpPr/>
            <p:nvPr/>
          </p:nvSpPr>
          <p:spPr>
            <a:xfrm>
              <a:off x="7680240" y="4509000"/>
              <a:ext cx="1069920" cy="36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89973" tIns="44987" rIns="89973" bIns="44987"/>
            <a:lstStyle/>
            <a:p>
              <a:pPr>
                <a:lnSpc>
                  <a:spcPct val="100000"/>
                </a:lnSpc>
              </a:pPr>
              <a:r>
                <a:rPr lang="en-US" sz="1400" b="1" dirty="0" err="1">
                  <a:solidFill>
                    <a:srgbClr val="3366FF"/>
                  </a:solidFill>
                  <a:latin typeface="Arial"/>
                </a:rPr>
                <a:t>ParFlow</a:t>
              </a:r>
              <a:endParaRPr sz="1400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1833B33D-ECA7-07CF-69A1-50AAE496FF94}"/>
              </a:ext>
            </a:extLst>
          </p:cNvPr>
          <p:cNvSpPr txBox="1"/>
          <p:nvPr/>
        </p:nvSpPr>
        <p:spPr>
          <a:xfrm>
            <a:off x="409111" y="604466"/>
            <a:ext cx="530164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b="1" i="1" dirty="0">
                <a:solidFill>
                  <a:schemeClr val="tx2"/>
                </a:solidFill>
                <a:latin typeface="Aptos" panose="020B0004020202020204" pitchFamily="34" charset="0"/>
              </a:rPr>
              <a:t>Solar-</a:t>
            </a:r>
            <a:r>
              <a:rPr lang="de-DE" sz="2400" b="1" i="1" dirty="0" err="1">
                <a:solidFill>
                  <a:schemeClr val="tx2"/>
                </a:solidFill>
                <a:latin typeface="Aptos" panose="020B0004020202020204" pitchFamily="34" charset="0"/>
              </a:rPr>
              <a:t>induced</a:t>
            </a:r>
            <a:r>
              <a:rPr lang="de-DE" sz="2400" b="1" i="1" dirty="0">
                <a:solidFill>
                  <a:schemeClr val="tx2"/>
                </a:solidFill>
                <a:latin typeface="Aptos" panose="020B0004020202020204" pitchFamily="34" charset="0"/>
              </a:rPr>
              <a:t> Chlorophyll </a:t>
            </a:r>
            <a:r>
              <a:rPr lang="de-DE" sz="2400" b="1" i="1" dirty="0" err="1">
                <a:solidFill>
                  <a:schemeClr val="tx2"/>
                </a:solidFill>
                <a:latin typeface="Aptos" panose="020B0004020202020204" pitchFamily="34" charset="0"/>
              </a:rPr>
              <a:t>Fluorescence</a:t>
            </a:r>
            <a:r>
              <a:rPr lang="de-DE" sz="2400" b="1" i="1" dirty="0">
                <a:solidFill>
                  <a:schemeClr val="tx2"/>
                </a:solidFill>
                <a:latin typeface="Aptos" panose="020B0004020202020204" pitchFamily="34" charset="0"/>
              </a:rPr>
              <a:t> (SIF)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560105-A298-64C9-20A0-F34AACE73E59}"/>
              </a:ext>
            </a:extLst>
          </p:cNvPr>
          <p:cNvSpPr txBox="1"/>
          <p:nvPr/>
        </p:nvSpPr>
        <p:spPr>
          <a:xfrm>
            <a:off x="7029815" y="604466"/>
            <a:ext cx="445559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b="1" i="1" dirty="0" err="1">
                <a:solidFill>
                  <a:schemeClr val="tx2"/>
                </a:solidFill>
                <a:latin typeface="Aptos" panose="020B0004020202020204" pitchFamily="34" charset="0"/>
              </a:rPr>
              <a:t>Subsurface</a:t>
            </a:r>
            <a:r>
              <a:rPr lang="de-DE" sz="2400" b="1" i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de-DE" sz="2400" b="1" i="1" dirty="0" err="1">
                <a:solidFill>
                  <a:schemeClr val="tx2"/>
                </a:solidFill>
                <a:latin typeface="Aptos" panose="020B0004020202020204" pitchFamily="34" charset="0"/>
              </a:rPr>
              <a:t>Water</a:t>
            </a:r>
            <a:r>
              <a:rPr lang="de-DE" sz="2400" b="1" i="1" dirty="0">
                <a:solidFill>
                  <a:schemeClr val="tx2"/>
                </a:solidFill>
                <a:latin typeface="Aptos" panose="020B0004020202020204" pitchFamily="34" charset="0"/>
              </a:rPr>
              <a:t> Storage (SSWS)</a:t>
            </a:r>
            <a:endParaRPr lang="en-GB" sz="2400" b="1" i="1" dirty="0" err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EF29AA6-986A-E015-EA98-EDB270E19764}"/>
              </a:ext>
            </a:extLst>
          </p:cNvPr>
          <p:cNvSpPr txBox="1"/>
          <p:nvPr/>
        </p:nvSpPr>
        <p:spPr>
          <a:xfrm>
            <a:off x="6931923" y="5241526"/>
            <a:ext cx="3607910" cy="1030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i="1" dirty="0">
                <a:latin typeface="Aptos" panose="020B0004020202020204" pitchFamily="34" charset="0"/>
              </a:rPr>
              <a:t>Soil </a:t>
            </a:r>
            <a:r>
              <a:rPr lang="de-DE" sz="1400" b="1" i="1" dirty="0" err="1">
                <a:latin typeface="Aptos" panose="020B0004020202020204" pitchFamily="34" charset="0"/>
              </a:rPr>
              <a:t>Moisture</a:t>
            </a:r>
            <a:r>
              <a:rPr lang="de-DE" sz="1400" b="1" i="1" dirty="0">
                <a:latin typeface="Aptos" panose="020B0004020202020204" pitchFamily="34" charset="0"/>
              </a:rPr>
              <a:t> </a:t>
            </a:r>
            <a:r>
              <a:rPr lang="de-DE" sz="1400" b="1" i="1" dirty="0" err="1">
                <a:latin typeface="Aptos" panose="020B0004020202020204" pitchFamily="34" charset="0"/>
              </a:rPr>
              <a:t>between</a:t>
            </a:r>
            <a:r>
              <a:rPr lang="de-DE" sz="1400" b="1" i="1" dirty="0">
                <a:latin typeface="Aptos" panose="020B0004020202020204" pitchFamily="34" charset="0"/>
              </a:rPr>
              <a:t> 0.02 – 2 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i="1" dirty="0">
                <a:latin typeface="Aptos" panose="020B0004020202020204" pitchFamily="34" charset="0"/>
              </a:rPr>
              <a:t>Root Zone Soil </a:t>
            </a:r>
            <a:r>
              <a:rPr lang="de-DE" sz="1400" b="1" i="1" dirty="0" err="1">
                <a:latin typeface="Aptos" panose="020B0004020202020204" pitchFamily="34" charset="0"/>
              </a:rPr>
              <a:t>Moisture</a:t>
            </a:r>
            <a:endParaRPr lang="de-DE" sz="1400" b="1" i="1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i="1" dirty="0" err="1">
                <a:latin typeface="Aptos" panose="020B0004020202020204" pitchFamily="34" charset="0"/>
              </a:rPr>
              <a:t>Anomalies</a:t>
            </a:r>
            <a:endParaRPr lang="de-DE" sz="1400" b="1" i="1" dirty="0">
              <a:latin typeface="Aptos" panose="020B00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4F76A1F-D438-3E0E-0F65-6FD35EB9A317}"/>
              </a:ext>
            </a:extLst>
          </p:cNvPr>
          <p:cNvSpPr/>
          <p:nvPr/>
        </p:nvSpPr>
        <p:spPr>
          <a:xfrm>
            <a:off x="9614066" y="3647784"/>
            <a:ext cx="1109007" cy="3350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7CA321E-9BAC-9F6D-61C0-D8ACF2277034}"/>
              </a:ext>
            </a:extLst>
          </p:cNvPr>
          <p:cNvSpPr/>
          <p:nvPr/>
        </p:nvSpPr>
        <p:spPr>
          <a:xfrm>
            <a:off x="7372138" y="1806996"/>
            <a:ext cx="694432" cy="26313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09E95AC-0818-AEA3-8433-DF3DBA88AAE2}"/>
              </a:ext>
            </a:extLst>
          </p:cNvPr>
          <p:cNvSpPr txBox="1"/>
          <p:nvPr/>
        </p:nvSpPr>
        <p:spPr>
          <a:xfrm>
            <a:off x="258741" y="6132119"/>
            <a:ext cx="398318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[Siegmann et al. 2021, Liu et al. 2023]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0D773BFA-5C14-04B4-EEDE-F7EA15184D8E}"/>
                  </a:ext>
                </a:extLst>
              </p:cNvPr>
              <p:cNvSpPr txBox="1"/>
              <p:nvPr/>
            </p:nvSpPr>
            <p:spPr>
              <a:xfrm>
                <a:off x="1408613" y="1642805"/>
                <a:ext cx="2917850" cy="62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m:rPr>
                              <m:sty m:val="p"/>
                            </m:rPr>
                            <a:rPr lang="en-GB" sz="2000" baseline="-250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𝑁𝐼𝑅𝑣</m:t>
                              </m:r>
                            </m:e>
                          </m:d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×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𝑆𝐼𝐹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𝑐𝑎𝑛𝑜𝑝𝑦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74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𝑁𝐼𝑅𝑣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𝑃𝐴𝑅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0D773BFA-5C14-04B4-EEDE-F7EA1518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13" y="1642805"/>
                <a:ext cx="2917850" cy="626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42138D0-1467-139B-DF89-1FB740E5C8C3}"/>
              </a:ext>
            </a:extLst>
          </p:cNvPr>
          <p:cNvGrpSpPr/>
          <p:nvPr/>
        </p:nvGrpSpPr>
        <p:grpSpPr>
          <a:xfrm>
            <a:off x="1766955" y="3070508"/>
            <a:ext cx="2734333" cy="3099628"/>
            <a:chOff x="752421" y="2798079"/>
            <a:chExt cx="2734333" cy="3099628"/>
          </a:xfrm>
        </p:grpSpPr>
        <p:pic>
          <p:nvPicPr>
            <p:cNvPr id="27" name="Picture 4" descr="Premium Vector | Illustration tree for cartoon | Cartoon trees, Landscape  illustration, Tree art">
              <a:extLst>
                <a:ext uri="{FF2B5EF4-FFF2-40B4-BE49-F238E27FC236}">
                  <a16:creationId xmlns:a16="http://schemas.microsoft.com/office/drawing/2014/main" id="{3BF0BAE4-CCB4-0EF1-4869-60BE4DF82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21" y="2798079"/>
              <a:ext cx="1515612" cy="151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D2D696F-F0D5-0FD7-FAE2-DFC7D0909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8004" y="5085169"/>
              <a:ext cx="684426" cy="545345"/>
            </a:xfrm>
            <a:prstGeom prst="rect">
              <a:avLst/>
            </a:prstGeom>
          </p:spPr>
        </p:pic>
        <p:sp>
          <p:nvSpPr>
            <p:cNvPr id="29" name="Pfeil nach unten 21">
              <a:extLst>
                <a:ext uri="{FF2B5EF4-FFF2-40B4-BE49-F238E27FC236}">
                  <a16:creationId xmlns:a16="http://schemas.microsoft.com/office/drawing/2014/main" id="{BBF4AB04-6217-E75A-8707-4FF6E5306574}"/>
                </a:ext>
              </a:extLst>
            </p:cNvPr>
            <p:cNvSpPr/>
            <p:nvPr/>
          </p:nvSpPr>
          <p:spPr>
            <a:xfrm>
              <a:off x="1848555" y="4216512"/>
              <a:ext cx="301609" cy="6925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36EEA55-278A-08D4-BD67-AA5F9C4E3F9F}"/>
                </a:ext>
              </a:extLst>
            </p:cNvPr>
            <p:cNvSpPr txBox="1"/>
            <p:nvPr/>
          </p:nvSpPr>
          <p:spPr>
            <a:xfrm>
              <a:off x="1478924" y="5571464"/>
              <a:ext cx="2007830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600" b="1" i="1" dirty="0" err="1">
                  <a:latin typeface="Aptos" panose="020B0004020202020204" pitchFamily="34" charset="0"/>
                </a:rPr>
                <a:t>Leaf</a:t>
              </a:r>
              <a:r>
                <a:rPr lang="de-DE" sz="1600" b="1" i="1" dirty="0">
                  <a:latin typeface="Aptos" panose="020B0004020202020204" pitchFamily="34" charset="0"/>
                </a:rPr>
                <a:t> </a:t>
              </a:r>
              <a:r>
                <a:rPr lang="de-DE" sz="1600" b="1" i="1" dirty="0" err="1">
                  <a:latin typeface="Aptos" panose="020B0004020202020204" pitchFamily="34" charset="0"/>
                </a:rPr>
                <a:t>level</a:t>
              </a:r>
              <a:endParaRPr lang="en-GB" b="1" i="1" dirty="0" err="1">
                <a:latin typeface="Aptos" panose="020B0004020202020204" pitchFamily="34" charset="0"/>
              </a:endParaRPr>
            </a:p>
          </p:txBody>
        </p:sp>
        <p:cxnSp>
          <p:nvCxnSpPr>
            <p:cNvPr id="31" name="Gekrümmte Verbindung 28">
              <a:extLst>
                <a:ext uri="{FF2B5EF4-FFF2-40B4-BE49-F238E27FC236}">
                  <a16:creationId xmlns:a16="http://schemas.microsoft.com/office/drawing/2014/main" id="{A134B292-D743-61C6-FABB-8E548D87223C}"/>
                </a:ext>
              </a:extLst>
            </p:cNvPr>
            <p:cNvCxnSpPr/>
            <p:nvPr/>
          </p:nvCxnSpPr>
          <p:spPr>
            <a:xfrm rot="16200000" flipV="1">
              <a:off x="1621844" y="5112432"/>
              <a:ext cx="229163" cy="86964"/>
            </a:xfrm>
            <a:prstGeom prst="curvedConnector3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krümmte Verbindung 29">
              <a:extLst>
                <a:ext uri="{FF2B5EF4-FFF2-40B4-BE49-F238E27FC236}">
                  <a16:creationId xmlns:a16="http://schemas.microsoft.com/office/drawing/2014/main" id="{78B1965C-068C-2952-0DE8-79C30559B14C}"/>
                </a:ext>
              </a:extLst>
            </p:cNvPr>
            <p:cNvCxnSpPr/>
            <p:nvPr/>
          </p:nvCxnSpPr>
          <p:spPr>
            <a:xfrm rot="16200000" flipV="1">
              <a:off x="1697181" y="4927872"/>
              <a:ext cx="229163" cy="86964"/>
            </a:xfrm>
            <a:prstGeom prst="curvedConnector3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krümmte Verbindung 30">
              <a:extLst>
                <a:ext uri="{FF2B5EF4-FFF2-40B4-BE49-F238E27FC236}">
                  <a16:creationId xmlns:a16="http://schemas.microsoft.com/office/drawing/2014/main" id="{61937A38-4D02-7774-D017-DA6443DC1E91}"/>
                </a:ext>
              </a:extLst>
            </p:cNvPr>
            <p:cNvCxnSpPr/>
            <p:nvPr/>
          </p:nvCxnSpPr>
          <p:spPr>
            <a:xfrm rot="5400000" flipH="1" flipV="1">
              <a:off x="2090459" y="5039939"/>
              <a:ext cx="222990" cy="56444"/>
            </a:xfrm>
            <a:prstGeom prst="curvedConnector3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krümmte Verbindung 31">
              <a:extLst>
                <a:ext uri="{FF2B5EF4-FFF2-40B4-BE49-F238E27FC236}">
                  <a16:creationId xmlns:a16="http://schemas.microsoft.com/office/drawing/2014/main" id="{90CC9A9B-FC63-7742-B506-D5155E68AA7F}"/>
                </a:ext>
              </a:extLst>
            </p:cNvPr>
            <p:cNvCxnSpPr/>
            <p:nvPr/>
          </p:nvCxnSpPr>
          <p:spPr>
            <a:xfrm rot="5400000" flipH="1" flipV="1">
              <a:off x="2213037" y="5148093"/>
              <a:ext cx="222990" cy="56444"/>
            </a:xfrm>
            <a:prstGeom prst="curvedConnector3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B860BF7-90DB-F4D2-60C9-A8D5A89B0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5436" y="3147875"/>
              <a:ext cx="921958" cy="892025"/>
            </a:xfrm>
            <a:prstGeom prst="rect">
              <a:avLst/>
            </a:prstGeom>
          </p:spPr>
        </p:pic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3031986B-C3FA-18D9-F09B-B5C6B4F3288F}"/>
              </a:ext>
            </a:extLst>
          </p:cNvPr>
          <p:cNvSpPr/>
          <p:nvPr/>
        </p:nvSpPr>
        <p:spPr>
          <a:xfrm>
            <a:off x="6566241" y="684467"/>
            <a:ext cx="4980747" cy="55961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</p:spTree>
    <p:extLst>
      <p:ext uri="{BB962C8B-B14F-4D97-AF65-F5344CB8AC3E}">
        <p14:creationId xmlns:p14="http://schemas.microsoft.com/office/powerpoint/2010/main" val="29207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5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05114-18AA-5CE0-E4A3-FC207AA6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Motivation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E2165-748A-CCAA-8EEA-F8E86EC2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D07956B-E047-022E-C2B4-50284FB25868}"/>
              </a:ext>
            </a:extLst>
          </p:cNvPr>
          <p:cNvSpPr txBox="1">
            <a:spLocks/>
          </p:cNvSpPr>
          <p:nvPr/>
        </p:nvSpPr>
        <p:spPr bwMode="auto">
          <a:xfrm>
            <a:off x="407368" y="1340768"/>
            <a:ext cx="11665296" cy="435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Can </a:t>
            </a:r>
            <a:r>
              <a:rPr lang="el-GR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Φ</a:t>
            </a:r>
            <a:r>
              <a:rPr lang="de-DE" sz="2000" kern="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F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be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used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to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detect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changes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in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Subsurface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Water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Storage </a:t>
            </a:r>
            <a:r>
              <a:rPr lang="de-DE" sz="20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anomaly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 (SSWSa) in Germany?</a:t>
            </a:r>
          </a:p>
          <a:p>
            <a:pPr marL="679450" lvl="1" indent="-457200">
              <a:buFont typeface="Arial" panose="020B0604020202020204" pitchFamily="34" charset="0"/>
              <a:buChar char="•"/>
            </a:pPr>
            <a:r>
              <a:rPr lang="de-DE" sz="2000" i="1" kern="0" dirty="0" err="1">
                <a:solidFill>
                  <a:schemeClr val="tx1"/>
                </a:solidFill>
                <a:latin typeface="Aptos" panose="020B0004020202020204" pitchFamily="34" charset="0"/>
              </a:rPr>
              <a:t>Agricultural</a:t>
            </a:r>
            <a:r>
              <a:rPr lang="de-DE" sz="2000" i="1" kern="0" dirty="0">
                <a:solidFill>
                  <a:schemeClr val="tx1"/>
                </a:solidFill>
                <a:latin typeface="Aptos" panose="020B0004020202020204" pitchFamily="34" charset="0"/>
              </a:rPr>
              <a:t> and </a:t>
            </a:r>
            <a:r>
              <a:rPr lang="de-DE" sz="2000" i="1" kern="0" dirty="0" err="1">
                <a:solidFill>
                  <a:schemeClr val="tx1"/>
                </a:solidFill>
                <a:latin typeface="Aptos" panose="020B0004020202020204" pitchFamily="34" charset="0"/>
              </a:rPr>
              <a:t>forest</a:t>
            </a:r>
            <a:r>
              <a:rPr lang="de-DE" sz="2000" i="1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de-DE" sz="2000" i="1" kern="0" dirty="0" err="1">
                <a:solidFill>
                  <a:schemeClr val="tx1"/>
                </a:solidFill>
                <a:latin typeface="Aptos" panose="020B0004020202020204" pitchFamily="34" charset="0"/>
              </a:rPr>
              <a:t>ecosystems</a:t>
            </a:r>
            <a:endParaRPr lang="de-DE" sz="2000" i="1" kern="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79450" lvl="1" indent="-457200">
              <a:buFont typeface="Arial" panose="020B0604020202020204" pitchFamily="34" charset="0"/>
              <a:buChar char="•"/>
            </a:pPr>
            <a:r>
              <a:rPr lang="de-DE" sz="2000" i="1" kern="0" dirty="0" err="1">
                <a:solidFill>
                  <a:schemeClr val="tx1"/>
                </a:solidFill>
                <a:latin typeface="Aptos" panose="020B0004020202020204" pitchFamily="34" charset="0"/>
              </a:rPr>
              <a:t>Determine</a:t>
            </a:r>
            <a:r>
              <a:rPr lang="de-DE" sz="2000" i="1" kern="0" dirty="0">
                <a:solidFill>
                  <a:schemeClr val="tx1"/>
                </a:solidFill>
                <a:latin typeface="Aptos" panose="020B0004020202020204" pitchFamily="34" charset="0"/>
              </a:rPr>
              <a:t> lag </a:t>
            </a:r>
            <a:r>
              <a:rPr lang="de-DE" sz="2000" i="1" kern="0" dirty="0" err="1">
                <a:solidFill>
                  <a:schemeClr val="tx1"/>
                </a:solidFill>
                <a:latin typeface="Aptos" panose="020B0004020202020204" pitchFamily="34" charset="0"/>
              </a:rPr>
              <a:t>between</a:t>
            </a:r>
            <a:r>
              <a:rPr lang="de-DE" sz="2000" i="1" kern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Φ</a:t>
            </a:r>
            <a:r>
              <a:rPr lang="de-DE" sz="2000" kern="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F  </a:t>
            </a:r>
            <a:r>
              <a:rPr lang="de-DE" sz="2000" kern="0" dirty="0">
                <a:solidFill>
                  <a:schemeClr val="tx1"/>
                </a:solidFill>
                <a:latin typeface="Aptos" panose="020B0004020202020204" pitchFamily="34" charset="0"/>
              </a:rPr>
              <a:t>and SSWSa</a:t>
            </a:r>
          </a:p>
          <a:p>
            <a:pPr marL="222250" lvl="1"/>
            <a:endParaRPr lang="de-DE" sz="2000" i="1" kern="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kern="0" dirty="0">
                <a:solidFill>
                  <a:schemeClr val="tx1"/>
                </a:solidFill>
              </a:rPr>
              <a:t>Do </a:t>
            </a:r>
            <a:r>
              <a:rPr lang="de-DE" sz="2000" kern="0" dirty="0" err="1">
                <a:solidFill>
                  <a:schemeClr val="tx1"/>
                </a:solidFill>
              </a:rPr>
              <a:t>other</a:t>
            </a:r>
            <a:r>
              <a:rPr lang="de-DE" sz="2000" kern="0" dirty="0">
                <a:solidFill>
                  <a:schemeClr val="tx1"/>
                </a:solidFill>
              </a:rPr>
              <a:t> variables </a:t>
            </a:r>
            <a:r>
              <a:rPr lang="de-DE" sz="2000" kern="0" dirty="0" err="1">
                <a:solidFill>
                  <a:schemeClr val="tx1"/>
                </a:solidFill>
              </a:rPr>
              <a:t>show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de-DE" sz="2000" kern="0" dirty="0" err="1">
                <a:solidFill>
                  <a:schemeClr val="tx1"/>
                </a:solidFill>
              </a:rPr>
              <a:t>similar</a:t>
            </a:r>
            <a:r>
              <a:rPr lang="de-DE" sz="2000" kern="0" dirty="0">
                <a:solidFill>
                  <a:schemeClr val="tx1"/>
                </a:solidFill>
              </a:rPr>
              <a:t> (temporal) </a:t>
            </a:r>
            <a:r>
              <a:rPr lang="de-DE" sz="2000" kern="0" dirty="0" err="1">
                <a:solidFill>
                  <a:schemeClr val="tx1"/>
                </a:solidFill>
              </a:rPr>
              <a:t>behavior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de-DE" sz="2000" kern="0" dirty="0" err="1">
                <a:solidFill>
                  <a:schemeClr val="tx1"/>
                </a:solidFill>
              </a:rPr>
              <a:t>to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el-GR" sz="2000" kern="0" dirty="0">
                <a:solidFill>
                  <a:schemeClr val="tx1"/>
                </a:solidFill>
              </a:rPr>
              <a:t>Φ</a:t>
            </a:r>
            <a:r>
              <a:rPr lang="de-DE" sz="2000" kern="0" baseline="-25000" dirty="0">
                <a:solidFill>
                  <a:schemeClr val="tx1"/>
                </a:solidFill>
              </a:rPr>
              <a:t>F</a:t>
            </a:r>
            <a:r>
              <a:rPr lang="de-DE" sz="2000" kern="0" dirty="0">
                <a:solidFill>
                  <a:schemeClr val="tx1"/>
                </a:solidFill>
              </a:rPr>
              <a:t> in </a:t>
            </a:r>
            <a:r>
              <a:rPr lang="de-DE" sz="2000" kern="0" dirty="0" err="1">
                <a:solidFill>
                  <a:schemeClr val="tx1"/>
                </a:solidFill>
              </a:rPr>
              <a:t>detecting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de-DE" sz="2000" kern="0" dirty="0" err="1">
                <a:solidFill>
                  <a:schemeClr val="tx1"/>
                </a:solidFill>
              </a:rPr>
              <a:t>changes</a:t>
            </a:r>
            <a:r>
              <a:rPr lang="de-DE" sz="2000" kern="0" dirty="0">
                <a:solidFill>
                  <a:schemeClr val="tx1"/>
                </a:solidFill>
              </a:rPr>
              <a:t> in </a:t>
            </a:r>
            <a:r>
              <a:rPr lang="de-DE" sz="2000" kern="0" dirty="0" err="1">
                <a:solidFill>
                  <a:schemeClr val="tx1"/>
                </a:solidFill>
              </a:rPr>
              <a:t>subsurface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de-DE" sz="2000" kern="0" dirty="0" err="1">
                <a:solidFill>
                  <a:schemeClr val="tx1"/>
                </a:solidFill>
              </a:rPr>
              <a:t>water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de-DE" sz="2000" kern="0" dirty="0" err="1">
                <a:solidFill>
                  <a:schemeClr val="tx1"/>
                </a:solidFill>
              </a:rPr>
              <a:t>storage</a:t>
            </a:r>
            <a:r>
              <a:rPr lang="de-DE" sz="2000" kern="0" dirty="0">
                <a:solidFill>
                  <a:schemeClr val="tx1"/>
                </a:solidFill>
              </a:rPr>
              <a:t> </a:t>
            </a:r>
            <a:r>
              <a:rPr lang="de-DE" sz="2000" kern="0" dirty="0" err="1">
                <a:solidFill>
                  <a:schemeClr val="tx1"/>
                </a:solidFill>
              </a:rPr>
              <a:t>anomalies</a:t>
            </a:r>
            <a:r>
              <a:rPr lang="de-DE" sz="2000" kern="0" dirty="0">
                <a:solidFill>
                  <a:schemeClr val="tx1"/>
                </a:solidFill>
              </a:rPr>
              <a:t> (SSWSa)?</a:t>
            </a:r>
          </a:p>
          <a:p>
            <a:pPr marL="679450" lvl="1" indent="-457200">
              <a:buFont typeface="Arial" panose="020B0604020202020204" pitchFamily="34" charset="0"/>
              <a:buChar char="•"/>
            </a:pPr>
            <a:r>
              <a:rPr lang="de-DE" sz="2000" i="1" kern="0" dirty="0">
                <a:solidFill>
                  <a:schemeClr val="tx1"/>
                </a:solidFill>
                <a:latin typeface="Aptos" panose="020B0004020202020204" pitchFamily="34" charset="0"/>
              </a:rPr>
              <a:t>Vegetation Indices</a:t>
            </a:r>
          </a:p>
          <a:p>
            <a:pPr marL="679450" lvl="1" indent="-457200">
              <a:buFont typeface="Arial" panose="020B0604020202020204" pitchFamily="34" charset="0"/>
              <a:buChar char="•"/>
            </a:pPr>
            <a:r>
              <a:rPr lang="de-DE" sz="2000" i="1" kern="0" dirty="0" err="1">
                <a:solidFill>
                  <a:schemeClr val="tx1"/>
                </a:solidFill>
                <a:latin typeface="Aptos" panose="020B0004020202020204" pitchFamily="34" charset="0"/>
              </a:rPr>
              <a:t>Canopy</a:t>
            </a:r>
            <a:r>
              <a:rPr lang="de-DE" sz="2000" i="1" kern="0" dirty="0">
                <a:solidFill>
                  <a:schemeClr val="tx1"/>
                </a:solidFill>
                <a:latin typeface="Aptos" panose="020B0004020202020204" pitchFamily="34" charset="0"/>
              </a:rPr>
              <a:t> SIF</a:t>
            </a:r>
          </a:p>
        </p:txBody>
      </p:sp>
    </p:spTree>
    <p:extLst>
      <p:ext uri="{BB962C8B-B14F-4D97-AF65-F5344CB8AC3E}">
        <p14:creationId xmlns:p14="http://schemas.microsoft.com/office/powerpoint/2010/main" val="28934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D3FEF-0BF5-25F6-BF75-5F16EFA3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and Workflow</a:t>
            </a:r>
            <a:endParaRPr lang="en-GB" dirty="0"/>
          </a:p>
        </p:txBody>
      </p:sp>
      <p:pic>
        <p:nvPicPr>
          <p:cNvPr id="4" name="Grafik 3" descr="Ein Bild, das Text, Screenshot, Rechteck, Design enthält.&#10;&#10;KI-generierte Inhalte können fehlerhaft sein.">
            <a:extLst>
              <a:ext uri="{FF2B5EF4-FFF2-40B4-BE49-F238E27FC236}">
                <a16:creationId xmlns:a16="http://schemas.microsoft.com/office/drawing/2014/main" id="{4A998B92-2EE3-35CC-9B34-F2EABD04D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8"/>
          <a:stretch>
            <a:fillRect/>
          </a:stretch>
        </p:blipFill>
        <p:spPr>
          <a:xfrm>
            <a:off x="7301260" y="1268754"/>
            <a:ext cx="4642117" cy="38492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84229C-6281-EFF1-4FC9-46CACF7E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1" y="3558486"/>
            <a:ext cx="2017821" cy="210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BB03A18F-7A6F-3E32-783D-3F59B1EA64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4595276"/>
                  </p:ext>
                </p:extLst>
              </p:nvPr>
            </p:nvGraphicFramePr>
            <p:xfrm>
              <a:off x="551384" y="1268755"/>
              <a:ext cx="6480720" cy="2160245"/>
            </p:xfrm>
            <a:graphic>
              <a:graphicData uri="http://schemas.openxmlformats.org/drawingml/2006/table">
                <a:tbl>
                  <a:tblPr>
                    <a:tableStyleId>{B301B821-A1FF-4177-AEE7-76D212191A09}</a:tableStyleId>
                  </a:tblPr>
                  <a:tblGrid>
                    <a:gridCol w="1147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4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96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6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801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708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Variable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Sensor/Model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Spatial res.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Temp.</a:t>
                          </a:r>
                          <a:r>
                            <a:rPr lang="en-GB" sz="1000" u="none" strike="noStrike" baseline="0" dirty="0">
                              <a:effectLst/>
                            </a:rPr>
                            <a:t> res.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Reference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Timeframe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00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𝑆𝐼𝐹</m:t>
                                    </m:r>
                                  </m:e>
                                  <m:sub>
                                    <m:r>
                                      <a:rPr lang="de-DE" sz="1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𝑐𝑎𝑛𝑜𝑝𝑦</m:t>
                                    </m:r>
                                  </m:sub>
                                  <m:sup>
                                    <m:r>
                                      <a:rPr lang="de-DE" sz="1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74</m:t>
                                    </m:r>
                                    <m:r>
                                      <a:rPr lang="de-DE" sz="1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TROPOMI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Up to 3.5 x 5.5 km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1 day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Guanter</a:t>
                          </a:r>
                          <a:r>
                            <a:rPr lang="en-GB" sz="100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et al. (2021)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NIRv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 (</a:t>
                          </a:r>
                          <a:r>
                            <a:rPr lang="en-GB" sz="1000" u="none" strike="noStrike" dirty="0" err="1">
                              <a:effectLst/>
                            </a:rPr>
                            <a:t>Badgley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 et al., 2017)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TROPOMI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Up to 3.5 x 5.5 km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1 day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Guanter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 et al. (2021)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PAR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MODIS/BESS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000" u="none" strike="noStrike" dirty="0" err="1">
                              <a:effectLst/>
                            </a:rPr>
                            <a:t>Up</a:t>
                          </a:r>
                          <a:r>
                            <a:rPr lang="de-DE" sz="100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de-DE" sz="1000" u="none" strike="noStrike" baseline="0" dirty="0" err="1">
                              <a:effectLst/>
                            </a:rPr>
                            <a:t>to</a:t>
                          </a:r>
                          <a:r>
                            <a:rPr lang="de-DE" sz="1000" u="none" strike="noStrike" baseline="0" dirty="0">
                              <a:effectLst/>
                            </a:rPr>
                            <a:t> 3.5 x 5.5 km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1 day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Ryu</a:t>
                          </a:r>
                          <a:r>
                            <a:rPr lang="en-GB" sz="100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et al. (2018)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Subsurface Water Storage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ParFlow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/CLM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0.6 km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1 day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Belleflamme et al. (2023)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BB03A18F-7A6F-3E32-783D-3F59B1EA64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4595276"/>
                  </p:ext>
                </p:extLst>
              </p:nvPr>
            </p:nvGraphicFramePr>
            <p:xfrm>
              <a:off x="551384" y="1268755"/>
              <a:ext cx="6480720" cy="2160245"/>
            </p:xfrm>
            <a:graphic>
              <a:graphicData uri="http://schemas.openxmlformats.org/drawingml/2006/table">
                <a:tbl>
                  <a:tblPr>
                    <a:tableStyleId>{B301B821-A1FF-4177-AEE7-76D212191A09}</a:tableStyleId>
                  </a:tblPr>
                  <a:tblGrid>
                    <a:gridCol w="1147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4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96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6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801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708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Variable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Sensor/Model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Spatial res.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Temp.</a:t>
                          </a:r>
                          <a:r>
                            <a:rPr lang="en-GB" sz="1000" u="none" strike="noStrike" baseline="0" dirty="0">
                              <a:effectLst/>
                            </a:rPr>
                            <a:t> res.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Reference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Timeframe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 anchor="ctr">
                        <a:blipFill>
                          <a:blip r:embed="rId4"/>
                          <a:stretch>
                            <a:fillRect l="-532" t="-82432" r="-467021" b="-3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TROPOMI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Up to 3.5 x 5.5 km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1 day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Guanter</a:t>
                          </a:r>
                          <a:r>
                            <a:rPr lang="en-GB" sz="100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et al. (2021)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NIRv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 (</a:t>
                          </a:r>
                          <a:r>
                            <a:rPr lang="en-GB" sz="1000" u="none" strike="noStrike" dirty="0" err="1">
                              <a:effectLst/>
                            </a:rPr>
                            <a:t>Badgley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 et al., 2017)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TROPOMI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Up to 3.5 x 5.5 km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1 day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Guanter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 et al. (2021)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>
                              <a:effectLst/>
                            </a:rPr>
                            <a:t>PAR</a:t>
                          </a:r>
                          <a:endParaRPr lang="en-GB" sz="140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MODIS/BESS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000" u="none" strike="noStrike" dirty="0" err="1">
                              <a:effectLst/>
                            </a:rPr>
                            <a:t>Up</a:t>
                          </a:r>
                          <a:r>
                            <a:rPr lang="de-DE" sz="100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de-DE" sz="1000" u="none" strike="noStrike" baseline="0" dirty="0" err="1">
                              <a:effectLst/>
                            </a:rPr>
                            <a:t>to</a:t>
                          </a:r>
                          <a:r>
                            <a:rPr lang="de-DE" sz="1000" u="none" strike="noStrike" baseline="0" dirty="0">
                              <a:effectLst/>
                            </a:rPr>
                            <a:t> 3.5 x 5.5 km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1 day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Ryu</a:t>
                          </a:r>
                          <a:r>
                            <a:rPr lang="en-GB" sz="100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et al. (2018)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291">
                    <a:tc>
                      <a:txBody>
                        <a:bodyPr/>
                        <a:lstStyle/>
                        <a:p>
                          <a:pPr algn="l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Subsurface Water Storage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 err="1">
                              <a:effectLst/>
                            </a:rPr>
                            <a:t>ParFlow</a:t>
                          </a:r>
                          <a:r>
                            <a:rPr lang="en-GB" sz="1000" u="none" strike="noStrike" dirty="0">
                              <a:effectLst/>
                            </a:rPr>
                            <a:t>/CLM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0.6 km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1 day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000" u="none" strike="noStrike" dirty="0">
                              <a:effectLst/>
                            </a:rPr>
                            <a:t>Belleflamme et al. (2023)</a:t>
                          </a:r>
                          <a:endParaRPr lang="en-GB" sz="1400" dirty="0">
                            <a:effectLst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000" u="none" strike="noStrike" kern="1200" dirty="0">
                              <a:effectLst/>
                            </a:rPr>
                            <a:t>2018-2023</a:t>
                          </a:r>
                          <a:endParaRPr lang="en-GB" sz="10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BE4B1BCC-CFE5-7CF0-BC71-48C89D482039}"/>
              </a:ext>
            </a:extLst>
          </p:cNvPr>
          <p:cNvSpPr/>
          <p:nvPr/>
        </p:nvSpPr>
        <p:spPr>
          <a:xfrm>
            <a:off x="3911120" y="1268754"/>
            <a:ext cx="792088" cy="21602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5EA74E-F53A-C856-C56B-5F7E1E193770}"/>
              </a:ext>
            </a:extLst>
          </p:cNvPr>
          <p:cNvSpPr/>
          <p:nvPr/>
        </p:nvSpPr>
        <p:spPr>
          <a:xfrm>
            <a:off x="7093937" y="1245354"/>
            <a:ext cx="4964854" cy="38635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2F9010-DA14-1E75-EAE5-2640CB5FBA6F}"/>
              </a:ext>
            </a:extLst>
          </p:cNvPr>
          <p:cNvSpPr/>
          <p:nvPr/>
        </p:nvSpPr>
        <p:spPr>
          <a:xfrm flipH="1">
            <a:off x="520327" y="2556083"/>
            <a:ext cx="6576687" cy="45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68209D-E1C9-8E76-F936-1AB23C851A10}"/>
              </a:ext>
            </a:extLst>
          </p:cNvPr>
          <p:cNvSpPr/>
          <p:nvPr/>
        </p:nvSpPr>
        <p:spPr>
          <a:xfrm flipH="1">
            <a:off x="520454" y="2999632"/>
            <a:ext cx="6576687" cy="458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1" name="Pfeil nach rechts 31">
            <a:extLst>
              <a:ext uri="{FF2B5EF4-FFF2-40B4-BE49-F238E27FC236}">
                <a16:creationId xmlns:a16="http://schemas.microsoft.com/office/drawing/2014/main" id="{9DE03227-E206-58D7-AAE8-098AF9A72A82}"/>
              </a:ext>
            </a:extLst>
          </p:cNvPr>
          <p:cNvSpPr/>
          <p:nvPr/>
        </p:nvSpPr>
        <p:spPr>
          <a:xfrm>
            <a:off x="3770007" y="4853056"/>
            <a:ext cx="514461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DCAC06-B808-5717-E103-B73E86E53940}"/>
              </a:ext>
            </a:extLst>
          </p:cNvPr>
          <p:cNvSpPr/>
          <p:nvPr/>
        </p:nvSpPr>
        <p:spPr>
          <a:xfrm flipH="1">
            <a:off x="528042" y="2103073"/>
            <a:ext cx="6576687" cy="45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CDF9BCB-D81E-702A-FEB9-8F13484B4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10" y="3902221"/>
            <a:ext cx="2072193" cy="2102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7A18EE-8644-6DFF-D587-65B1BC9C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468" y="4022530"/>
            <a:ext cx="2017821" cy="2102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82D07E-5E61-E7EB-7CD9-B1DBBD402783}"/>
              </a:ext>
            </a:extLst>
          </p:cNvPr>
          <p:cNvSpPr txBox="1"/>
          <p:nvPr/>
        </p:nvSpPr>
        <p:spPr>
          <a:xfrm>
            <a:off x="6480478" y="4871901"/>
            <a:ext cx="47961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i="1" dirty="0"/>
              <a:t>vs.</a:t>
            </a:r>
            <a:endParaRPr lang="en-GB" i="1" dirty="0" err="1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E7FEBD-CF87-4C70-0290-9EE8442E9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80" y="4022530"/>
            <a:ext cx="2434676" cy="2102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3952B43-B94D-C741-B3F3-7C94E36ED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656" y="4278928"/>
            <a:ext cx="2205103" cy="21024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B8E37138-81C5-EE01-9D49-9BA880CF31E5}"/>
              </a:ext>
            </a:extLst>
          </p:cNvPr>
          <p:cNvSpPr/>
          <p:nvPr/>
        </p:nvSpPr>
        <p:spPr>
          <a:xfrm rot="16200000" flipH="1">
            <a:off x="8323390" y="4992880"/>
            <a:ext cx="173519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DC1649B-157D-B6D1-7696-E74DB50C1765}"/>
              </a:ext>
            </a:extLst>
          </p:cNvPr>
          <p:cNvSpPr txBox="1"/>
          <p:nvPr/>
        </p:nvSpPr>
        <p:spPr>
          <a:xfrm rot="16200000">
            <a:off x="8436310" y="5044101"/>
            <a:ext cx="1491160" cy="1946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700" b="1" dirty="0">
                <a:solidFill>
                  <a:schemeClr val="accent6">
                    <a:lumMod val="10000"/>
                  </a:schemeClr>
                </a:solidFill>
                <a:latin typeface="Aptos" panose="020B0004020202020204" pitchFamily="34" charset="0"/>
              </a:rPr>
              <a:t>SSWSa [m]</a:t>
            </a:r>
            <a:endParaRPr lang="en-GB" sz="1200" b="1" dirty="0" err="1">
              <a:solidFill>
                <a:schemeClr val="accent6">
                  <a:lumMod val="1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E7CD4-5372-4267-99A2-DC8A7B24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Overview of Time Series</a:t>
            </a:r>
            <a:endParaRPr lang="en-GB" dirty="0"/>
          </a:p>
        </p:txBody>
      </p:sp>
      <p:pic>
        <p:nvPicPr>
          <p:cNvPr id="4" name="Grafik 3" descr="Ein Bild, das Text, Diagramm, Schrift, Reihe enthält.&#10;&#10;KI-generierte Inhalte können fehlerhaft sein.">
            <a:extLst>
              <a:ext uri="{FF2B5EF4-FFF2-40B4-BE49-F238E27FC236}">
                <a16:creationId xmlns:a16="http://schemas.microsoft.com/office/drawing/2014/main" id="{68F81E30-1A7D-0E48-6DF4-728247632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>
            <a:fillRect/>
          </a:stretch>
        </p:blipFill>
        <p:spPr>
          <a:xfrm>
            <a:off x="2369939" y="1077402"/>
            <a:ext cx="6820116" cy="468598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9D62D97-D737-0A41-5885-C8CE42E0F84E}"/>
              </a:ext>
            </a:extLst>
          </p:cNvPr>
          <p:cNvSpPr/>
          <p:nvPr/>
        </p:nvSpPr>
        <p:spPr>
          <a:xfrm>
            <a:off x="1461233" y="2006856"/>
            <a:ext cx="314287" cy="294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F67652-54B9-20D5-F385-DDF32C139551}"/>
              </a:ext>
            </a:extLst>
          </p:cNvPr>
          <p:cNvSpPr/>
          <p:nvPr/>
        </p:nvSpPr>
        <p:spPr>
          <a:xfrm>
            <a:off x="2369938" y="4749810"/>
            <a:ext cx="6820116" cy="101357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2D0BBD9-1DBD-EBEB-5772-C0037E0A7E64}"/>
              </a:ext>
            </a:extLst>
          </p:cNvPr>
          <p:cNvSpPr/>
          <p:nvPr/>
        </p:nvSpPr>
        <p:spPr>
          <a:xfrm>
            <a:off x="209410" y="2949610"/>
            <a:ext cx="630005" cy="2465468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CBEE5A5-6E77-961F-B2A4-D24406C4EC33}"/>
              </a:ext>
            </a:extLst>
          </p:cNvPr>
          <p:cNvSpPr/>
          <p:nvPr/>
        </p:nvSpPr>
        <p:spPr>
          <a:xfrm>
            <a:off x="119336" y="5912106"/>
            <a:ext cx="10670584" cy="4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700" i="1" dirty="0">
                <a:latin typeface="Aptos" panose="020B0004020202020204" pitchFamily="34" charset="0"/>
              </a:rPr>
              <a:t>Each data point represents the median of all available pixels averaged using a rolling average over two days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8CD191-C4C1-3E19-0533-D2F6B9368086}"/>
              </a:ext>
            </a:extLst>
          </p:cNvPr>
          <p:cNvSpPr/>
          <p:nvPr/>
        </p:nvSpPr>
        <p:spPr>
          <a:xfrm>
            <a:off x="2279576" y="1969366"/>
            <a:ext cx="475997" cy="3379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F72EDAB-24C9-1E75-632C-66FFB80F171A}"/>
              </a:ext>
            </a:extLst>
          </p:cNvPr>
          <p:cNvSpPr/>
          <p:nvPr/>
        </p:nvSpPr>
        <p:spPr>
          <a:xfrm>
            <a:off x="2369938" y="1133680"/>
            <a:ext cx="6820117" cy="101357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pic>
        <p:nvPicPr>
          <p:cNvPr id="11" name="Grafik 10" descr="Ein Bild, das Text, Diagramm, Schrift, Reihe enthält.&#10;&#10;KI-generierte Inhalte können fehlerhaft sein.">
            <a:extLst>
              <a:ext uri="{FF2B5EF4-FFF2-40B4-BE49-F238E27FC236}">
                <a16:creationId xmlns:a16="http://schemas.microsoft.com/office/drawing/2014/main" id="{1880E116-70FE-5127-7A4C-A624AC834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 t="93262" r="37858" b="1016"/>
          <a:stretch>
            <a:fillRect/>
          </a:stretch>
        </p:blipFill>
        <p:spPr>
          <a:xfrm>
            <a:off x="9245633" y="1515775"/>
            <a:ext cx="1872208" cy="28803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E2D3BB9-F3D6-19AE-C98D-B7134FE5B1A1}"/>
              </a:ext>
            </a:extLst>
          </p:cNvPr>
          <p:cNvSpPr/>
          <p:nvPr/>
        </p:nvSpPr>
        <p:spPr>
          <a:xfrm>
            <a:off x="2011219" y="2143356"/>
            <a:ext cx="7614141" cy="3768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</p:spTree>
    <p:extLst>
      <p:ext uri="{BB962C8B-B14F-4D97-AF65-F5344CB8AC3E}">
        <p14:creationId xmlns:p14="http://schemas.microsoft.com/office/powerpoint/2010/main" val="16505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9245A-94C3-CD0E-125A-BB1581EE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Subframe selection</a:t>
            </a:r>
            <a:endParaRPr lang="en-GB" dirty="0"/>
          </a:p>
        </p:txBody>
      </p:sp>
      <p:sp>
        <p:nvSpPr>
          <p:cNvPr id="4" name="Textfeld 17">
            <a:extLst>
              <a:ext uri="{FF2B5EF4-FFF2-40B4-BE49-F238E27FC236}">
                <a16:creationId xmlns:a16="http://schemas.microsoft.com/office/drawing/2014/main" id="{B17684EA-C8DB-C2CD-05D5-99A99A1DF6A8}"/>
              </a:ext>
            </a:extLst>
          </p:cNvPr>
          <p:cNvSpPr txBox="1"/>
          <p:nvPr/>
        </p:nvSpPr>
        <p:spPr>
          <a:xfrm>
            <a:off x="983431" y="3976687"/>
            <a:ext cx="10375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i="1" dirty="0">
                <a:latin typeface="Aptos" panose="020B0004020202020204" pitchFamily="34" charset="0"/>
              </a:rPr>
              <a:t>Negative </a:t>
            </a:r>
            <a:r>
              <a:rPr lang="de-DE" sz="2400" i="1" dirty="0" err="1">
                <a:latin typeface="Aptos" panose="020B0004020202020204" pitchFamily="34" charset="0"/>
              </a:rPr>
              <a:t>anomaly</a:t>
            </a:r>
            <a:endParaRPr lang="de-DE" sz="2400" i="1" dirty="0">
              <a:latin typeface="Aptos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i="1" dirty="0" err="1">
                <a:latin typeface="Aptos" panose="020B0004020202020204" pitchFamily="34" charset="0"/>
              </a:rPr>
              <a:t>Longer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than</a:t>
            </a:r>
            <a:r>
              <a:rPr lang="de-DE" sz="2400" i="1" dirty="0">
                <a:latin typeface="Aptos" panose="020B0004020202020204" pitchFamily="34" charset="0"/>
              </a:rPr>
              <a:t> 30 </a:t>
            </a:r>
            <a:r>
              <a:rPr lang="de-DE" sz="2400" i="1" dirty="0" err="1">
                <a:latin typeface="Aptos" panose="020B0004020202020204" pitchFamily="34" charset="0"/>
              </a:rPr>
              <a:t>days</a:t>
            </a:r>
            <a:endParaRPr lang="de-DE" sz="2400" i="1" dirty="0">
              <a:latin typeface="Aptos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i="1" dirty="0" err="1">
                <a:latin typeface="Aptos" panose="020B0004020202020204" pitchFamily="34" charset="0"/>
              </a:rPr>
              <a:t>Combined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Drought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Indicator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by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the</a:t>
            </a:r>
            <a:r>
              <a:rPr lang="de-DE" sz="2400" i="1" dirty="0">
                <a:latin typeface="Aptos" panose="020B0004020202020204" pitchFamily="34" charset="0"/>
              </a:rPr>
              <a:t> European </a:t>
            </a:r>
            <a:r>
              <a:rPr lang="de-DE" sz="2400" i="1" dirty="0" err="1">
                <a:latin typeface="Aptos" panose="020B0004020202020204" pitchFamily="34" charset="0"/>
              </a:rPr>
              <a:t>Comission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detects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these</a:t>
            </a:r>
            <a:r>
              <a:rPr lang="de-DE" sz="2400" i="1" dirty="0">
                <a:latin typeface="Aptos" panose="020B0004020202020204" pitchFamily="34" charset="0"/>
              </a:rPr>
              <a:t> time </a:t>
            </a:r>
            <a:r>
              <a:rPr lang="de-DE" sz="2400" i="1" dirty="0" err="1">
                <a:latin typeface="Aptos" panose="020B0004020202020204" pitchFamily="34" charset="0"/>
              </a:rPr>
              <a:t>frames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as</a:t>
            </a:r>
            <a:r>
              <a:rPr lang="de-DE" sz="2400" i="1" dirty="0">
                <a:latin typeface="Aptos" panose="020B0004020202020204" pitchFamily="34" charset="0"/>
              </a:rPr>
              <a:t> Watch/</a:t>
            </a:r>
            <a:r>
              <a:rPr lang="de-DE" sz="2400" i="1" dirty="0" err="1">
                <a:latin typeface="Aptos" panose="020B0004020202020204" pitchFamily="34" charset="0"/>
              </a:rPr>
              <a:t>Warning</a:t>
            </a:r>
            <a:r>
              <a:rPr lang="de-DE" sz="2400" i="1" dirty="0"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latin typeface="Aptos" panose="020B0004020202020204" pitchFamily="34" charset="0"/>
              </a:rPr>
              <a:t>Periods</a:t>
            </a:r>
            <a:endParaRPr lang="de-DE" sz="2400" i="1" dirty="0">
              <a:latin typeface="Aptos" panose="020B00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70F66D-F020-A4A1-C765-F7935FCC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5" y="1064589"/>
            <a:ext cx="10459189" cy="30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44520-9E10-09D2-EC5E-CE15A964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58063"/>
            <a:ext cx="10108800" cy="56520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 – Cross Correlation:</a:t>
            </a:r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820B11B-6CB2-C083-EEC0-3ED0F8EA3A21}"/>
              </a:ext>
            </a:extLst>
          </p:cNvPr>
          <p:cNvSpPr/>
          <p:nvPr/>
        </p:nvSpPr>
        <p:spPr>
          <a:xfrm>
            <a:off x="5242666" y="1520788"/>
            <a:ext cx="1162450" cy="3960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680D588-2273-8DF2-1D02-ACBB0CB4A020}"/>
              </a:ext>
            </a:extLst>
          </p:cNvPr>
          <p:cNvSpPr/>
          <p:nvPr/>
        </p:nvSpPr>
        <p:spPr>
          <a:xfrm>
            <a:off x="6749424" y="1495178"/>
            <a:ext cx="1162450" cy="3960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810F92-0827-2803-DC1F-AF3A53FF3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898" y="1618985"/>
            <a:ext cx="8959986" cy="42674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B6704F2-FE78-B087-917C-87528A4D5170}"/>
              </a:ext>
            </a:extLst>
          </p:cNvPr>
          <p:cNvSpPr txBox="1"/>
          <p:nvPr/>
        </p:nvSpPr>
        <p:spPr>
          <a:xfrm>
            <a:off x="216000" y="521405"/>
            <a:ext cx="8120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cap="none" dirty="0">
                <a:solidFill>
                  <a:schemeClr val="bg1"/>
                </a:solidFill>
                <a:latin typeface="Aptos" panose="020B0004020202020204" pitchFamily="34" charset="0"/>
              </a:rPr>
              <a:t>Subsurface Water Storage Anomaly and </a:t>
            </a:r>
            <a:r>
              <a:rPr lang="el-GR" sz="2800" i="1" dirty="0">
                <a:solidFill>
                  <a:schemeClr val="bg1"/>
                </a:solidFill>
                <a:latin typeface="Aptos" panose="020B0004020202020204" pitchFamily="34" charset="0"/>
              </a:rPr>
              <a:t>Φ</a:t>
            </a:r>
            <a:r>
              <a:rPr lang="en-GB" sz="2800" i="1" baseline="-25000" dirty="0">
                <a:solidFill>
                  <a:schemeClr val="bg1"/>
                </a:solidFill>
                <a:latin typeface="Aptos" panose="020B0004020202020204" pitchFamily="34" charset="0"/>
              </a:rPr>
              <a:t>F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1E5250-51D7-461B-055B-A6595BFC2699}"/>
              </a:ext>
            </a:extLst>
          </p:cNvPr>
          <p:cNvSpPr/>
          <p:nvPr/>
        </p:nvSpPr>
        <p:spPr>
          <a:xfrm>
            <a:off x="6050237" y="1682467"/>
            <a:ext cx="5040560" cy="3654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85846DF-BFB0-9D20-A7A5-8CDC85A86132}"/>
              </a:ext>
            </a:extLst>
          </p:cNvPr>
          <p:cNvSpPr txBox="1"/>
          <p:nvPr/>
        </p:nvSpPr>
        <p:spPr>
          <a:xfrm>
            <a:off x="1343898" y="5836146"/>
            <a:ext cx="398318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[Herrera et al., in review]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3CAEC-83F1-D0C4-E8EE-D569B326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 – Agriculture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8D389A-7901-4750-063F-48439AACF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669" y="1539422"/>
            <a:ext cx="6310336" cy="44641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CAC3917-359A-6BDD-CF86-C5221F56109C}"/>
              </a:ext>
            </a:extLst>
          </p:cNvPr>
          <p:cNvSpPr txBox="1"/>
          <p:nvPr/>
        </p:nvSpPr>
        <p:spPr>
          <a:xfrm>
            <a:off x="2947669" y="5922500"/>
            <a:ext cx="398318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>
                <a:latin typeface="Aptos" panose="020B0004020202020204" pitchFamily="34" charset="0"/>
              </a:rPr>
              <a:t>[Herrera et al., in review]</a:t>
            </a:r>
            <a:endParaRPr lang="en-GB" sz="1400" i="1" dirty="0" err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566</Words>
  <Application>Microsoft Office PowerPoint</Application>
  <PresentationFormat>Benutzerdefiniert</PresentationFormat>
  <Paragraphs>111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Cambria Math</vt:lpstr>
      <vt:lpstr>Verdana</vt:lpstr>
      <vt:lpstr>Wingdings</vt:lpstr>
      <vt:lpstr>ESA_Presentation_CLEAR</vt:lpstr>
      <vt:lpstr>PowerPoint-Präsentation</vt:lpstr>
      <vt:lpstr>Vegetation responses to water stress</vt:lpstr>
      <vt:lpstr>PowerPoint-Präsentation</vt:lpstr>
      <vt:lpstr>Motivation</vt:lpstr>
      <vt:lpstr>Data and Workflow</vt:lpstr>
      <vt:lpstr>Overview of Time Series</vt:lpstr>
      <vt:lpstr>Subframe selection</vt:lpstr>
      <vt:lpstr>Results – Cross Correlation:</vt:lpstr>
      <vt:lpstr>Results – Agriculture</vt:lpstr>
      <vt:lpstr>Results – Forests</vt:lpstr>
      <vt:lpstr>Conclusion</vt:lpstr>
      <vt:lpstr>Outlook</vt:lpstr>
      <vt:lpstr>PowerPoint-Präsentation</vt:lpstr>
      <vt:lpstr>Subframe selection - CDI</vt:lpstr>
      <vt:lpstr>Subsurface water storage 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</dc:creator>
  <cp:keywords/>
  <dc:description/>
  <cp:lastModifiedBy>Herrera, David</cp:lastModifiedBy>
  <cp:revision>12</cp:revision>
  <cp:lastPrinted>2008-08-26T16:26:23Z</cp:lastPrinted>
  <dcterms:created xsi:type="dcterms:W3CDTF">2026-02-06T10:02:23Z</dcterms:created>
  <dcterms:modified xsi:type="dcterms:W3CDTF">2026-03-03T13:50:11Z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