
<file path=[Content_Types].xml><?xml version="1.0" encoding="utf-8"?>
<Types xmlns="http://schemas.openxmlformats.org/package/2006/content-types">
  <Default Extension="png" ContentType="image/pn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7" r:id="rId5"/>
    <p:sldMasterId id="2147483977" r:id="rId6"/>
    <p:sldMasterId id="2147483991" r:id="rId7"/>
  </p:sldMasterIdLst>
  <p:notesMasterIdLst>
    <p:notesMasterId r:id="rId38"/>
  </p:notesMasterIdLst>
  <p:handoutMasterIdLst>
    <p:handoutMasterId r:id="rId39"/>
  </p:handoutMasterIdLst>
  <p:sldIdLst>
    <p:sldId id="256" r:id="rId8"/>
    <p:sldId id="258" r:id="rId9"/>
    <p:sldId id="2724" r:id="rId10"/>
    <p:sldId id="266" r:id="rId11"/>
    <p:sldId id="2730" r:id="rId12"/>
    <p:sldId id="2728" r:id="rId13"/>
    <p:sldId id="262" r:id="rId14"/>
    <p:sldId id="2634" r:id="rId15"/>
    <p:sldId id="2725" r:id="rId16"/>
    <p:sldId id="270" r:id="rId17"/>
    <p:sldId id="2635" r:id="rId18"/>
    <p:sldId id="272" r:id="rId19"/>
    <p:sldId id="2722" r:id="rId20"/>
    <p:sldId id="2726" r:id="rId21"/>
    <p:sldId id="269" r:id="rId22"/>
    <p:sldId id="268" r:id="rId23"/>
    <p:sldId id="267" r:id="rId24"/>
    <p:sldId id="271" r:id="rId25"/>
    <p:sldId id="274" r:id="rId26"/>
    <p:sldId id="2731" r:id="rId27"/>
    <p:sldId id="2674" r:id="rId28"/>
    <p:sldId id="2716" r:id="rId29"/>
    <p:sldId id="2659" r:id="rId30"/>
    <p:sldId id="2661" r:id="rId31"/>
    <p:sldId id="2662" r:id="rId32"/>
    <p:sldId id="2721" r:id="rId33"/>
    <p:sldId id="259" r:id="rId34"/>
    <p:sldId id="2729" r:id="rId35"/>
    <p:sldId id="2727" r:id="rId36"/>
    <p:sldId id="2723" r:id="rId37"/>
  </p:sldIdLst>
  <p:sldSz cx="12225338" cy="6858000"/>
  <p:notesSz cx="7023100" cy="9309100"/>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51"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0000"/>
    <a:srgbClr val="003249"/>
    <a:srgbClr val="70B167"/>
    <a:srgbClr val="227434"/>
    <a:srgbClr val="0D211B"/>
    <a:srgbClr val="CF8031"/>
    <a:srgbClr val="053249"/>
    <a:srgbClr val="8197A6"/>
    <a:srgbClr val="F1666A"/>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39" autoAdjust="0"/>
    <p:restoredTop sz="91934" autoAdjust="0"/>
  </p:normalViewPr>
  <p:slideViewPr>
    <p:cSldViewPr snapToGrid="0">
      <p:cViewPr varScale="1">
        <p:scale>
          <a:sx n="61" d="100"/>
          <a:sy n="61" d="100"/>
        </p:scale>
        <p:origin x="748" y="72"/>
      </p:cViewPr>
      <p:guideLst>
        <p:guide orient="horz" pos="2160"/>
        <p:guide pos="385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0" d="100"/>
          <a:sy n="50" d="100"/>
        </p:scale>
        <p:origin x="-2659" y="-67"/>
      </p:cViewPr>
      <p:guideLst>
        <p:guide orient="horz" pos="2932"/>
        <p:guide pos="221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handoutMaster" Target="handoutMasters/handoutMaster1.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4663"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dirty="0"/>
          </a:p>
        </p:txBody>
      </p:sp>
      <p:sp>
        <p:nvSpPr>
          <p:cNvPr id="58371" name="Rectangle 3"/>
          <p:cNvSpPr>
            <a:spLocks noGrp="1" noChangeArrowheads="1"/>
          </p:cNvSpPr>
          <p:nvPr>
            <p:ph type="dt" idx="1"/>
          </p:nvPr>
        </p:nvSpPr>
        <p:spPr bwMode="auto">
          <a:xfrm>
            <a:off x="3995738" y="0"/>
            <a:ext cx="3014662"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3/4/2026</a:t>
            </a:fld>
            <a:endParaRPr lang="en-US" dirty="0"/>
          </a:p>
        </p:txBody>
      </p:sp>
      <p:sp>
        <p:nvSpPr>
          <p:cNvPr id="11268" name="Rectangle 4"/>
          <p:cNvSpPr>
            <a:spLocks noGrp="1" noRot="1" noChangeAspect="1" noChangeArrowheads="1" noTextEdit="1"/>
          </p:cNvSpPr>
          <p:nvPr>
            <p:ph type="sldImg" idx="2"/>
          </p:nvPr>
        </p:nvSpPr>
        <p:spPr bwMode="auto">
          <a:xfrm>
            <a:off x="454025" y="693738"/>
            <a:ext cx="6176963" cy="3465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904875" y="4435475"/>
            <a:ext cx="5200650" cy="415925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8374" name="Rectangle 6"/>
          <p:cNvSpPr>
            <a:spLocks noGrp="1" noChangeArrowheads="1"/>
          </p:cNvSpPr>
          <p:nvPr>
            <p:ph type="ftr" sz="quarter" idx="4"/>
          </p:nvPr>
        </p:nvSpPr>
        <p:spPr bwMode="auto">
          <a:xfrm>
            <a:off x="0" y="8870950"/>
            <a:ext cx="3014663"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dirty="0"/>
          </a:p>
        </p:txBody>
      </p:sp>
      <p:sp>
        <p:nvSpPr>
          <p:cNvPr id="58375" name="Rectangle 7"/>
          <p:cNvSpPr>
            <a:spLocks noGrp="1" noChangeArrowheads="1"/>
          </p:cNvSpPr>
          <p:nvPr>
            <p:ph type="sldNum" sz="quarter" idx="5"/>
          </p:nvPr>
        </p:nvSpPr>
        <p:spPr bwMode="auto">
          <a:xfrm>
            <a:off x="3995738" y="8870950"/>
            <a:ext cx="3014662"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603" kern="1200">
        <a:solidFill>
          <a:schemeClr val="tx1"/>
        </a:solidFill>
        <a:latin typeface="Calibri" pitchFamily="34" charset="0"/>
        <a:ea typeface="+mn-ea"/>
        <a:cs typeface="+mn-cs"/>
      </a:defRPr>
    </a:lvl1pPr>
    <a:lvl2pPr marL="610636" algn="l" rtl="0" fontAlgn="base">
      <a:spcBef>
        <a:spcPct val="30000"/>
      </a:spcBef>
      <a:spcAft>
        <a:spcPct val="0"/>
      </a:spcAft>
      <a:defRPr sz="1603" kern="1200">
        <a:solidFill>
          <a:schemeClr val="tx1"/>
        </a:solidFill>
        <a:latin typeface="Calibri" pitchFamily="34" charset="0"/>
        <a:ea typeface="+mn-ea"/>
        <a:cs typeface="+mn-cs"/>
      </a:defRPr>
    </a:lvl2pPr>
    <a:lvl3pPr marL="1221273" algn="l" rtl="0" fontAlgn="base">
      <a:spcBef>
        <a:spcPct val="30000"/>
      </a:spcBef>
      <a:spcAft>
        <a:spcPct val="0"/>
      </a:spcAft>
      <a:defRPr sz="1603" kern="1200">
        <a:solidFill>
          <a:schemeClr val="tx1"/>
        </a:solidFill>
        <a:latin typeface="Calibri" pitchFamily="34" charset="0"/>
        <a:ea typeface="+mn-ea"/>
        <a:cs typeface="+mn-cs"/>
      </a:defRPr>
    </a:lvl3pPr>
    <a:lvl4pPr marL="1831909" algn="l" rtl="0" fontAlgn="base">
      <a:spcBef>
        <a:spcPct val="30000"/>
      </a:spcBef>
      <a:spcAft>
        <a:spcPct val="0"/>
      </a:spcAft>
      <a:defRPr sz="1603" kern="1200">
        <a:solidFill>
          <a:schemeClr val="tx1"/>
        </a:solidFill>
        <a:latin typeface="Calibri" pitchFamily="34" charset="0"/>
        <a:ea typeface="+mn-ea"/>
        <a:cs typeface="+mn-cs"/>
      </a:defRPr>
    </a:lvl4pPr>
    <a:lvl5pPr marL="2442545" algn="l" rtl="0" fontAlgn="base">
      <a:spcBef>
        <a:spcPct val="30000"/>
      </a:spcBef>
      <a:spcAft>
        <a:spcPct val="0"/>
      </a:spcAft>
      <a:defRPr sz="1603" kern="1200">
        <a:solidFill>
          <a:schemeClr val="tx1"/>
        </a:solidFill>
        <a:latin typeface="Calibri" pitchFamily="34" charset="0"/>
        <a:ea typeface="+mn-ea"/>
        <a:cs typeface="+mn-cs"/>
      </a:defRPr>
    </a:lvl5pPr>
    <a:lvl6pPr marL="3053182" algn="l" defTabSz="1221273" rtl="0" eaLnBrk="1" latinLnBrk="0" hangingPunct="1">
      <a:defRPr sz="1603" kern="1200">
        <a:solidFill>
          <a:schemeClr val="tx1"/>
        </a:solidFill>
        <a:latin typeface="+mn-lt"/>
        <a:ea typeface="+mn-ea"/>
        <a:cs typeface="+mn-cs"/>
      </a:defRPr>
    </a:lvl6pPr>
    <a:lvl7pPr marL="3663818" algn="l" defTabSz="1221273" rtl="0" eaLnBrk="1" latinLnBrk="0" hangingPunct="1">
      <a:defRPr sz="1603" kern="1200">
        <a:solidFill>
          <a:schemeClr val="tx1"/>
        </a:solidFill>
        <a:latin typeface="+mn-lt"/>
        <a:ea typeface="+mn-ea"/>
        <a:cs typeface="+mn-cs"/>
      </a:defRPr>
    </a:lvl7pPr>
    <a:lvl8pPr marL="4274454" algn="l" defTabSz="1221273" rtl="0" eaLnBrk="1" latinLnBrk="0" hangingPunct="1">
      <a:defRPr sz="1603" kern="1200">
        <a:solidFill>
          <a:schemeClr val="tx1"/>
        </a:solidFill>
        <a:latin typeface="+mn-lt"/>
        <a:ea typeface="+mn-ea"/>
        <a:cs typeface="+mn-cs"/>
      </a:defRPr>
    </a:lvl8pPr>
    <a:lvl9pPr marL="4885091" algn="l" defTabSz="1221273" rtl="0" eaLnBrk="1" latinLnBrk="0" hangingPunct="1">
      <a:defRPr sz="160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693738"/>
            <a:ext cx="6176963" cy="34655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a:t>
            </a:fld>
            <a:endParaRPr lang="en-US" dirty="0"/>
          </a:p>
        </p:txBody>
      </p:sp>
    </p:spTree>
    <p:extLst>
      <p:ext uri="{BB962C8B-B14F-4D97-AF65-F5344CB8AC3E}">
        <p14:creationId xmlns:p14="http://schemas.microsoft.com/office/powerpoint/2010/main" val="1822512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1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62013" rtl="0" eaLnBrk="1" fontAlgn="base" latinLnBrk="0" hangingPunct="1">
                <a:lnSpc>
                  <a:spcPct val="100000"/>
                </a:lnSpc>
                <a:spcBef>
                  <a:spcPct val="0"/>
                </a:spcBef>
                <a:spcAft>
                  <a:spcPct val="0"/>
                </a:spcAft>
                <a:buClrTx/>
                <a:buSzTx/>
                <a:buFontTx/>
                <a:buNone/>
                <a:tabLst/>
                <a:defRPr/>
              </a:pPr>
              <a:t>29</a:t>
            </a:fld>
            <a:endPar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443087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In this study, we focus on sugar beet, an economically important crop, and investigate the effects of </a:t>
            </a:r>
            <a:r>
              <a:rPr lang="en-US" i="1" dirty="0"/>
              <a:t>Cercospora leaf spot</a:t>
            </a:r>
            <a:r>
              <a:rPr lang="en-US" dirty="0"/>
              <a:t> disease on canopy physiology and productivity.</a:t>
            </a:r>
            <a:endParaRPr lang="en-DE" dirty="0"/>
          </a:p>
          <a:p>
            <a:endParaRPr lang="en-DE" dirty="0"/>
          </a:p>
        </p:txBody>
      </p:sp>
      <p:sp>
        <p:nvSpPr>
          <p:cNvPr id="4" name="Slide Number Placeholder 3"/>
          <p:cNvSpPr>
            <a:spLocks noGrp="1"/>
          </p:cNvSpPr>
          <p:nvPr>
            <p:ph type="sldNum" sz="quarter" idx="5"/>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1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62013" rtl="0" eaLnBrk="1" fontAlgn="base" latinLnBrk="0" hangingPunct="1">
                <a:lnSpc>
                  <a:spcPct val="100000"/>
                </a:lnSpc>
                <a:spcBef>
                  <a:spcPct val="0"/>
                </a:spcBef>
                <a:spcAft>
                  <a:spcPct val="0"/>
                </a:spcAft>
                <a:buClrTx/>
                <a:buSzTx/>
                <a:buFontTx/>
                <a:buNone/>
                <a:tabLst/>
                <a:defRPr/>
              </a:pPr>
              <a:t>30</a:t>
            </a:fld>
            <a:endPar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228070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In this study, we focus on sugar beet, an economically important crop, and investigate the effects of </a:t>
            </a:r>
            <a:r>
              <a:rPr lang="en-US" i="1" dirty="0"/>
              <a:t>Cercospora leaf spot</a:t>
            </a:r>
            <a:r>
              <a:rPr lang="en-US" dirty="0"/>
              <a:t> disease on canopy physiology</a:t>
            </a:r>
            <a:endParaRPr lang="en-DE"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2</a:t>
            </a:fld>
            <a:endParaRPr lang="en-US" dirty="0"/>
          </a:p>
        </p:txBody>
      </p:sp>
    </p:spTree>
    <p:extLst>
      <p:ext uri="{BB962C8B-B14F-4D97-AF65-F5344CB8AC3E}">
        <p14:creationId xmlns:p14="http://schemas.microsoft.com/office/powerpoint/2010/main" val="3294267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terms – less disease and high disease for explaining fungicide and inoculated, for susceptible use the variety which can get the disease faster, for VLS which cannot easily get the disease faster</a:t>
            </a:r>
            <a:endParaRPr lang="en-DE"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3</a:t>
            </a:fld>
            <a:endParaRPr lang="en-US" dirty="0"/>
          </a:p>
        </p:txBody>
      </p:sp>
    </p:spTree>
    <p:extLst>
      <p:ext uri="{BB962C8B-B14F-4D97-AF65-F5344CB8AC3E}">
        <p14:creationId xmlns:p14="http://schemas.microsoft.com/office/powerpoint/2010/main" val="1668237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4</a:t>
            </a:fld>
            <a:endParaRPr lang="en-US" dirty="0"/>
          </a:p>
        </p:txBody>
      </p:sp>
    </p:spTree>
    <p:extLst>
      <p:ext uri="{BB962C8B-B14F-4D97-AF65-F5344CB8AC3E}">
        <p14:creationId xmlns:p14="http://schemas.microsoft.com/office/powerpoint/2010/main" val="3773668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1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62013" rtl="0" eaLnBrk="1" fontAlgn="base" latinLnBrk="0" hangingPunct="1">
                <a:lnSpc>
                  <a:spcPct val="100000"/>
                </a:lnSpc>
                <a:spcBef>
                  <a:spcPct val="0"/>
                </a:spcBef>
                <a:spcAft>
                  <a:spcPct val="0"/>
                </a:spcAft>
                <a:buClrTx/>
                <a:buSzTx/>
                <a:buFontTx/>
                <a:buNone/>
                <a:tabLst/>
                <a:defRPr/>
              </a:pPr>
              <a:t>5</a:t>
            </a:fld>
            <a:endPar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71434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Previous studies like Van der </a:t>
            </a:r>
            <a:r>
              <a:rPr lang="en-US" dirty="0" err="1"/>
              <a:t>dol</a:t>
            </a:r>
            <a:r>
              <a:rPr lang="en-US" dirty="0"/>
              <a:t> and Martini have shown that PSII photochemical efficiency and SIF yield are closely linked under stress conditions. In particular, reductions in PSII efficiency are often accompanied by increases in fluorescence yield due to reduced photochemical energy use and increased energy dissipation mostly under abiotic stress</a:t>
            </a:r>
          </a:p>
          <a:p>
            <a:r>
              <a:rPr lang="en-US" dirty="0"/>
              <a:t>However, our earlier work under biotic stress, based on two infection stages, suggested that SIF responses were driven predominantly by structural canopy changes rather than physiological downregulation.</a:t>
            </a:r>
          </a:p>
          <a:p>
            <a:r>
              <a:rPr lang="en-US" dirty="0"/>
              <a:t>Using seasonal data, we aim to determine whether CLS-driven changes in SIF are dominated by canopy structural effects or physiological regulation of photosynthesis. At the same time, we evaluate how PSII efficiency and SIF yield are related under disease stress conditions.</a:t>
            </a:r>
          </a:p>
          <a:p>
            <a:endParaRPr lang="en-DE" dirty="0"/>
          </a:p>
        </p:txBody>
      </p:sp>
      <p:sp>
        <p:nvSpPr>
          <p:cNvPr id="4" name="Slide Number Placeholder 3"/>
          <p:cNvSpPr>
            <a:spLocks noGrp="1"/>
          </p:cNvSpPr>
          <p:nvPr>
            <p:ph type="sldNum" sz="quarter" idx="5"/>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1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62013" rtl="0" eaLnBrk="1" fontAlgn="base" latinLnBrk="0" hangingPunct="1">
                <a:lnSpc>
                  <a:spcPct val="100000"/>
                </a:lnSpc>
                <a:spcBef>
                  <a:spcPct val="0"/>
                </a:spcBef>
                <a:spcAft>
                  <a:spcPct val="0"/>
                </a:spcAft>
                <a:buClrTx/>
                <a:buSzTx/>
                <a:buFontTx/>
                <a:buNone/>
                <a:tabLst/>
                <a:defRPr/>
              </a:pPr>
              <a:t>6</a:t>
            </a:fld>
            <a:endPar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312837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11</a:t>
            </a:fld>
            <a:endParaRPr lang="en-US" dirty="0"/>
          </a:p>
        </p:txBody>
      </p:sp>
    </p:spTree>
    <p:extLst>
      <p:ext uri="{BB962C8B-B14F-4D97-AF65-F5344CB8AC3E}">
        <p14:creationId xmlns:p14="http://schemas.microsoft.com/office/powerpoint/2010/main" val="3978996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13</a:t>
            </a:fld>
            <a:endParaRPr lang="en-US" dirty="0"/>
          </a:p>
        </p:txBody>
      </p:sp>
    </p:spTree>
    <p:extLst>
      <p:ext uri="{BB962C8B-B14F-4D97-AF65-F5344CB8AC3E}">
        <p14:creationId xmlns:p14="http://schemas.microsoft.com/office/powerpoint/2010/main" val="3609462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Previous studies like Van der </a:t>
            </a:r>
            <a:r>
              <a:rPr lang="en-US" dirty="0" err="1"/>
              <a:t>dol</a:t>
            </a:r>
            <a:r>
              <a:rPr lang="en-US" dirty="0"/>
              <a:t> and Martini have shown that PSII photochemical efficiency and SIF yield are closely linked under stress conditions. In particular, reductions in PSII efficiency are often accompanied by increases in fluorescence yield due to reduced photochemical energy use and increased energy dissipation mostly under abiotic stress</a:t>
            </a:r>
          </a:p>
          <a:p>
            <a:r>
              <a:rPr lang="en-US" dirty="0"/>
              <a:t>However, our earlier work under biotic stress, based on two infection stages, suggested that SIF responses were driven predominantly by structural canopy changes rather than physiological downregulation.</a:t>
            </a:r>
          </a:p>
          <a:p>
            <a:r>
              <a:rPr lang="en-US" dirty="0"/>
              <a:t>Using seasonal data, we aim to determine whether CLS-driven changes in SIF are dominated by canopy structural effects or physiological regulation of photosynthesis. At the same time, we evaluate how PSII efficiency and SIF yield are related under disease stress conditions.</a:t>
            </a:r>
          </a:p>
          <a:p>
            <a:endParaRPr lang="en-DE" dirty="0"/>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27</a:t>
            </a:fld>
            <a:endParaRPr lang="en-US" dirty="0"/>
          </a:p>
        </p:txBody>
      </p:sp>
    </p:spTree>
    <p:extLst>
      <p:ext uri="{BB962C8B-B14F-4D97-AF65-F5344CB8AC3E}">
        <p14:creationId xmlns:p14="http://schemas.microsoft.com/office/powerpoint/2010/main" val="14446016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323" name="Rectangle 2"/>
          <p:cNvSpPr>
            <a:spLocks noGrp="1" noChangeArrowheads="1"/>
          </p:cNvSpPr>
          <p:nvPr>
            <p:ph type="subTitle" idx="1" hasCustomPrompt="1"/>
          </p:nvPr>
        </p:nvSpPr>
        <p:spPr>
          <a:xfrm>
            <a:off x="118596" y="5770081"/>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18596" y="4888314"/>
            <a:ext cx="11865600" cy="707886"/>
          </a:xfrm>
          <a:prstGeom prst="rect">
            <a:avLst/>
          </a:prstGeom>
        </p:spPr>
        <p:txBody>
          <a:bodyPr/>
          <a:lstStyle>
            <a:lvl1pPr algn="l">
              <a:defRPr sz="4000">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2041" y="6422971"/>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65182" y="4756228"/>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1833582" y="5406990"/>
            <a:ext cx="227947" cy="276999"/>
          </a:xfrm>
          <a:prstGeom prst="rect">
            <a:avLst/>
          </a:prstGeom>
          <a:noFill/>
          <a:ln>
            <a:noFill/>
          </a:ln>
          <a:effectLst/>
        </p:spPr>
        <p:txBody>
          <a:bodyPr wrap="non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44"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1811453" y="6156809"/>
            <a:ext cx="227948" cy="276999"/>
          </a:xfrm>
          <a:prstGeom prst="rect">
            <a:avLst/>
          </a:prstGeom>
          <a:noFill/>
          <a:ln>
            <a:noFill/>
          </a:ln>
          <a:effectLst/>
        </p:spPr>
        <p:txBody>
          <a:bodyPr wrap="non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45" name="Text Box 99">
            <a:extLst>
              <a:ext uri="{FF2B5EF4-FFF2-40B4-BE49-F238E27FC236}">
                <a16:creationId xmlns:a16="http://schemas.microsoft.com/office/drawing/2014/main" id="{D9FE3E1C-24B3-4F63-846C-260B4220AAC5}"/>
              </a:ext>
            </a:extLst>
          </p:cNvPr>
          <p:cNvSpPr/>
          <p:nvPr userDrawn="1"/>
        </p:nvSpPr>
        <p:spPr>
          <a:xfrm>
            <a:off x="11125001" y="5811879"/>
            <a:ext cx="914400"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200" dirty="0">
                <a:latin typeface="Arial" panose="020B0604020202020204" pitchFamily="34" charset="0"/>
                <a:cs typeface="Arial" panose="020B0604020202020204" pitchFamily="34" charset="0"/>
              </a:rPr>
              <a:t> </a:t>
            </a:r>
          </a:p>
        </p:txBody>
      </p:sp>
      <p:sp>
        <p:nvSpPr>
          <p:cNvPr id="10" name="Text Box 58"/>
          <p:cNvSpPr txBox="1">
            <a:spLocks noChangeArrowheads="1"/>
          </p:cNvSpPr>
          <p:nvPr userDrawn="1"/>
        </p:nvSpPr>
        <p:spPr bwMode="auto">
          <a:xfrm>
            <a:off x="223200" y="6213933"/>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For ESA Official Use Only</a:t>
            </a:r>
          </a:p>
        </p:txBody>
      </p:sp>
      <p:sp>
        <p:nvSpPr>
          <p:cNvPr id="4"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1664495" y="6202800"/>
            <a:ext cx="29110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pic>
        <p:nvPicPr>
          <p:cNvPr id="63" name="Picture 6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65" name="Picture 5">
            <a:extLst>
              <a:ext uri="{FF2B5EF4-FFF2-40B4-BE49-F238E27FC236}">
                <a16:creationId xmlns:a16="http://schemas.microsoft.com/office/drawing/2014/main" id="{BBC9EEE5-B210-445C-81EF-FEA569E56083}"/>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6" name="Picture 45">
            <a:extLst>
              <a:ext uri="{FF2B5EF4-FFF2-40B4-BE49-F238E27FC236}">
                <a16:creationId xmlns:a16="http://schemas.microsoft.com/office/drawing/2014/main" id="{EBB965BA-5FAA-5543-9444-B14F3D19DD2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 y="6457664"/>
            <a:ext cx="10159937" cy="430721"/>
          </a:xfrm>
          <a:prstGeom prst="rect">
            <a:avLst/>
          </a:prstGeom>
        </p:spPr>
      </p:pic>
      <p:sp>
        <p:nvSpPr>
          <p:cNvPr id="2" name="TextBox 1">
            <a:extLst>
              <a:ext uri="{FF2B5EF4-FFF2-40B4-BE49-F238E27FC236}">
                <a16:creationId xmlns:a16="http://schemas.microsoft.com/office/drawing/2014/main" id="{46E3D2CF-30BA-E421-9405-BF45369EE7EC}"/>
              </a:ext>
            </a:extLst>
          </p:cNvPr>
          <p:cNvSpPr txBox="1"/>
          <p:nvPr userDrawn="1"/>
        </p:nvSpPr>
        <p:spPr>
          <a:xfrm>
            <a:off x="1019573" y="728273"/>
            <a:ext cx="9859618" cy="123110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3200" b="1" dirty="0">
                <a:solidFill>
                  <a:schemeClr val="bg1"/>
                </a:solidFill>
              </a:rPr>
              <a:t>FLEX-Fluorescence 2026 Workshop</a:t>
            </a:r>
            <a:br>
              <a:rPr lang="en-GB" sz="2800" b="1" dirty="0">
                <a:solidFill>
                  <a:schemeClr val="bg1"/>
                </a:solidFill>
              </a:rPr>
            </a:br>
            <a:r>
              <a:rPr lang="en-GB" sz="2400" b="0" dirty="0">
                <a:solidFill>
                  <a:schemeClr val="bg1"/>
                </a:solidFill>
              </a:rPr>
              <a:t>03 – 06 March |</a:t>
            </a:r>
            <a:r>
              <a:rPr lang="en-GB" sz="2400" b="1" dirty="0">
                <a:solidFill>
                  <a:schemeClr val="bg1"/>
                </a:solidFill>
              </a:rPr>
              <a:t> </a:t>
            </a:r>
            <a:r>
              <a:rPr lang="en-GB" sz="2400" dirty="0">
                <a:solidFill>
                  <a:schemeClr val="bg1"/>
                </a:solidFill>
              </a:rPr>
              <a:t>Bonn University, Germany </a:t>
            </a:r>
            <a:endParaRPr lang="en-GB" sz="2800" b="1" dirty="0">
              <a:solidFill>
                <a:schemeClr val="bg1"/>
              </a:solidFill>
            </a:endParaRPr>
          </a:p>
          <a:p>
            <a:pPr algn="ctr"/>
            <a:endParaRPr lang="en-GB" dirty="0">
              <a:solidFill>
                <a:srgbClr val="8197A6"/>
              </a:solidFill>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3139943399"/>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11147" y="273600"/>
            <a:ext cx="11002443" cy="1144800"/>
          </a:xfrm>
          <a:prstGeom prst="rect">
            <a:avLst/>
          </a:prstGeom>
          <a:noFill/>
          <a:ln w="0">
            <a:noFill/>
          </a:ln>
        </p:spPr>
        <p:txBody>
          <a:bodyPr lIns="0" tIns="0" rIns="0" bIns="0" anchor="ctr">
            <a:noAutofit/>
          </a:bodyPr>
          <a:lstStyle/>
          <a:p>
            <a:pPr algn="ctr">
              <a:buNone/>
            </a:pPr>
            <a:endParaRPr lang="es-AR" sz="4400" b="0" strike="noStrike" spc="-1">
              <a:latin typeface="Arial"/>
            </a:endParaRPr>
          </a:p>
        </p:txBody>
      </p:sp>
      <p:sp>
        <p:nvSpPr>
          <p:cNvPr id="58" name="PlaceHolder 2"/>
          <p:cNvSpPr>
            <a:spLocks noGrp="1"/>
          </p:cNvSpPr>
          <p:nvPr>
            <p:ph/>
          </p:nvPr>
        </p:nvSpPr>
        <p:spPr>
          <a:xfrm>
            <a:off x="611146" y="1604520"/>
            <a:ext cx="5368921" cy="1896840"/>
          </a:xfrm>
          <a:prstGeom prst="rect">
            <a:avLst/>
          </a:prstGeom>
          <a:noFill/>
          <a:ln w="0">
            <a:noFill/>
          </a:ln>
        </p:spPr>
        <p:txBody>
          <a:bodyPr lIns="0" tIns="0" rIns="0" bIns="0" anchor="t">
            <a:normAutofit/>
          </a:bodyPr>
          <a:lstStyle/>
          <a:p>
            <a:endParaRPr lang="es-AR" sz="3200" b="0" strike="noStrike" spc="-1">
              <a:latin typeface="Arial"/>
            </a:endParaRPr>
          </a:p>
        </p:txBody>
      </p:sp>
      <p:sp>
        <p:nvSpPr>
          <p:cNvPr id="59" name="PlaceHolder 3"/>
          <p:cNvSpPr>
            <a:spLocks noGrp="1"/>
          </p:cNvSpPr>
          <p:nvPr>
            <p:ph/>
          </p:nvPr>
        </p:nvSpPr>
        <p:spPr>
          <a:xfrm>
            <a:off x="6249001" y="1604520"/>
            <a:ext cx="5368921" cy="3977280"/>
          </a:xfrm>
          <a:prstGeom prst="rect">
            <a:avLst/>
          </a:prstGeom>
          <a:noFill/>
          <a:ln w="0">
            <a:noFill/>
          </a:ln>
        </p:spPr>
        <p:txBody>
          <a:bodyPr lIns="0" tIns="0" rIns="0" bIns="0" anchor="t">
            <a:normAutofit/>
          </a:bodyPr>
          <a:lstStyle/>
          <a:p>
            <a:endParaRPr lang="es-AR" sz="3200" b="0" strike="noStrike" spc="-1">
              <a:latin typeface="Arial"/>
            </a:endParaRPr>
          </a:p>
        </p:txBody>
      </p:sp>
      <p:sp>
        <p:nvSpPr>
          <p:cNvPr id="60" name="PlaceHolder 4"/>
          <p:cNvSpPr>
            <a:spLocks noGrp="1"/>
          </p:cNvSpPr>
          <p:nvPr>
            <p:ph/>
          </p:nvPr>
        </p:nvSpPr>
        <p:spPr>
          <a:xfrm>
            <a:off x="611146" y="3682080"/>
            <a:ext cx="5368921" cy="1896840"/>
          </a:xfrm>
          <a:prstGeom prst="rect">
            <a:avLst/>
          </a:prstGeom>
          <a:noFill/>
          <a:ln w="0">
            <a:noFill/>
          </a:ln>
        </p:spPr>
        <p:txBody>
          <a:bodyPr lIns="0" tIns="0" rIns="0" bIns="0" anchor="t">
            <a:normAutofit/>
          </a:bodyPr>
          <a:lstStyle/>
          <a:p>
            <a:endParaRPr lang="es-AR" sz="3200" b="0" strike="noStrike" spc="-1">
              <a:latin typeface="Arial"/>
            </a:endParaRPr>
          </a:p>
        </p:txBody>
      </p:sp>
      <p:sp>
        <p:nvSpPr>
          <p:cNvPr id="6" name="PlaceHolder 5"/>
          <p:cNvSpPr>
            <a:spLocks noGrp="1"/>
          </p:cNvSpPr>
          <p:nvPr>
            <p:ph type="sldNum" idx="1"/>
          </p:nvPr>
        </p:nvSpPr>
        <p:spPr/>
        <p:txBody>
          <a:bodyPr/>
          <a:lstStyle/>
          <a:p>
            <a:fld id="{1E2F0AB8-D437-455C-8C67-E541FECF0708}" type="slidenum">
              <a:t>‹#›</a:t>
            </a:fld>
            <a:endParaRPr/>
          </a:p>
        </p:txBody>
      </p:sp>
      <p:sp>
        <p:nvSpPr>
          <p:cNvPr id="7" name="PlaceHolder 6"/>
          <p:cNvSpPr>
            <a:spLocks noGrp="1"/>
          </p:cNvSpPr>
          <p:nvPr>
            <p:ph type="dt" idx="2"/>
          </p:nvPr>
        </p:nvSpPr>
        <p:spPr/>
        <p:txBody>
          <a:bodyPr/>
          <a:lstStyle/>
          <a:p>
            <a:endParaRPr/>
          </a:p>
        </p:txBody>
      </p:sp>
    </p:spTree>
    <p:extLst>
      <p:ext uri="{BB962C8B-B14F-4D97-AF65-F5344CB8AC3E}">
        <p14:creationId xmlns:p14="http://schemas.microsoft.com/office/powerpoint/2010/main" val="3291293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11147" y="273600"/>
            <a:ext cx="11002443" cy="1144800"/>
          </a:xfrm>
          <a:prstGeom prst="rect">
            <a:avLst/>
          </a:prstGeom>
          <a:noFill/>
          <a:ln w="0">
            <a:noFill/>
          </a:ln>
        </p:spPr>
        <p:txBody>
          <a:bodyPr lIns="0" tIns="0" rIns="0" bIns="0" anchor="ctr">
            <a:noAutofit/>
          </a:bodyPr>
          <a:lstStyle/>
          <a:p>
            <a:pPr algn="ctr">
              <a:buNone/>
            </a:pPr>
            <a:endParaRPr lang="es-AR" sz="4400" b="0" strike="noStrike" spc="-1">
              <a:latin typeface="Arial"/>
            </a:endParaRPr>
          </a:p>
        </p:txBody>
      </p:sp>
      <p:sp>
        <p:nvSpPr>
          <p:cNvPr id="62" name="PlaceHolder 2"/>
          <p:cNvSpPr>
            <a:spLocks noGrp="1"/>
          </p:cNvSpPr>
          <p:nvPr>
            <p:ph/>
          </p:nvPr>
        </p:nvSpPr>
        <p:spPr>
          <a:xfrm>
            <a:off x="611146" y="1604520"/>
            <a:ext cx="5368921" cy="3977280"/>
          </a:xfrm>
          <a:prstGeom prst="rect">
            <a:avLst/>
          </a:prstGeom>
          <a:noFill/>
          <a:ln w="0">
            <a:noFill/>
          </a:ln>
        </p:spPr>
        <p:txBody>
          <a:bodyPr lIns="0" tIns="0" rIns="0" bIns="0" anchor="t">
            <a:normAutofit/>
          </a:bodyPr>
          <a:lstStyle/>
          <a:p>
            <a:endParaRPr lang="es-AR" sz="3200" b="0" strike="noStrike" spc="-1">
              <a:latin typeface="Arial"/>
            </a:endParaRPr>
          </a:p>
        </p:txBody>
      </p:sp>
      <p:sp>
        <p:nvSpPr>
          <p:cNvPr id="63" name="PlaceHolder 3"/>
          <p:cNvSpPr>
            <a:spLocks noGrp="1"/>
          </p:cNvSpPr>
          <p:nvPr>
            <p:ph/>
          </p:nvPr>
        </p:nvSpPr>
        <p:spPr>
          <a:xfrm>
            <a:off x="6249001" y="1604520"/>
            <a:ext cx="5368921" cy="1896840"/>
          </a:xfrm>
          <a:prstGeom prst="rect">
            <a:avLst/>
          </a:prstGeom>
          <a:noFill/>
          <a:ln w="0">
            <a:noFill/>
          </a:ln>
        </p:spPr>
        <p:txBody>
          <a:bodyPr lIns="0" tIns="0" rIns="0" bIns="0" anchor="t">
            <a:normAutofit/>
          </a:bodyPr>
          <a:lstStyle/>
          <a:p>
            <a:endParaRPr lang="es-AR" sz="3200" b="0" strike="noStrike" spc="-1">
              <a:latin typeface="Arial"/>
            </a:endParaRPr>
          </a:p>
        </p:txBody>
      </p:sp>
      <p:sp>
        <p:nvSpPr>
          <p:cNvPr id="64" name="PlaceHolder 4"/>
          <p:cNvSpPr>
            <a:spLocks noGrp="1"/>
          </p:cNvSpPr>
          <p:nvPr>
            <p:ph/>
          </p:nvPr>
        </p:nvSpPr>
        <p:spPr>
          <a:xfrm>
            <a:off x="6249001" y="3682080"/>
            <a:ext cx="5368921" cy="1896840"/>
          </a:xfrm>
          <a:prstGeom prst="rect">
            <a:avLst/>
          </a:prstGeom>
          <a:noFill/>
          <a:ln w="0">
            <a:noFill/>
          </a:ln>
        </p:spPr>
        <p:txBody>
          <a:bodyPr lIns="0" tIns="0" rIns="0" bIns="0" anchor="t">
            <a:normAutofit/>
          </a:bodyPr>
          <a:lstStyle/>
          <a:p>
            <a:endParaRPr lang="es-AR" sz="3200" b="0" strike="noStrike" spc="-1">
              <a:latin typeface="Arial"/>
            </a:endParaRPr>
          </a:p>
        </p:txBody>
      </p:sp>
      <p:sp>
        <p:nvSpPr>
          <p:cNvPr id="6" name="PlaceHolder 5"/>
          <p:cNvSpPr>
            <a:spLocks noGrp="1"/>
          </p:cNvSpPr>
          <p:nvPr>
            <p:ph type="sldNum" idx="1"/>
          </p:nvPr>
        </p:nvSpPr>
        <p:spPr/>
        <p:txBody>
          <a:bodyPr/>
          <a:lstStyle/>
          <a:p>
            <a:fld id="{DF1A5F96-B6C6-41B0-893F-10753DF522DC}" type="slidenum">
              <a:t>‹#›</a:t>
            </a:fld>
            <a:endParaRPr/>
          </a:p>
        </p:txBody>
      </p:sp>
      <p:sp>
        <p:nvSpPr>
          <p:cNvPr id="7" name="PlaceHolder 6"/>
          <p:cNvSpPr>
            <a:spLocks noGrp="1"/>
          </p:cNvSpPr>
          <p:nvPr>
            <p:ph type="dt" idx="2"/>
          </p:nvPr>
        </p:nvSpPr>
        <p:spPr/>
        <p:txBody>
          <a:bodyPr/>
          <a:lstStyle/>
          <a:p>
            <a:endParaRPr/>
          </a:p>
        </p:txBody>
      </p:sp>
    </p:spTree>
    <p:extLst>
      <p:ext uri="{BB962C8B-B14F-4D97-AF65-F5344CB8AC3E}">
        <p14:creationId xmlns:p14="http://schemas.microsoft.com/office/powerpoint/2010/main" val="595190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611147" y="273600"/>
            <a:ext cx="11002443" cy="1144800"/>
          </a:xfrm>
          <a:prstGeom prst="rect">
            <a:avLst/>
          </a:prstGeom>
          <a:noFill/>
          <a:ln w="0">
            <a:noFill/>
          </a:ln>
        </p:spPr>
        <p:txBody>
          <a:bodyPr lIns="0" tIns="0" rIns="0" bIns="0" anchor="ctr">
            <a:noAutofit/>
          </a:bodyPr>
          <a:lstStyle/>
          <a:p>
            <a:pPr algn="ctr">
              <a:buNone/>
            </a:pPr>
            <a:endParaRPr lang="es-AR" sz="4400" b="0" strike="noStrike" spc="-1">
              <a:latin typeface="Arial"/>
            </a:endParaRPr>
          </a:p>
        </p:txBody>
      </p:sp>
      <p:sp>
        <p:nvSpPr>
          <p:cNvPr id="66" name="PlaceHolder 2"/>
          <p:cNvSpPr>
            <a:spLocks noGrp="1"/>
          </p:cNvSpPr>
          <p:nvPr>
            <p:ph/>
          </p:nvPr>
        </p:nvSpPr>
        <p:spPr>
          <a:xfrm>
            <a:off x="611146" y="1604520"/>
            <a:ext cx="5368921" cy="1896840"/>
          </a:xfrm>
          <a:prstGeom prst="rect">
            <a:avLst/>
          </a:prstGeom>
          <a:noFill/>
          <a:ln w="0">
            <a:noFill/>
          </a:ln>
        </p:spPr>
        <p:txBody>
          <a:bodyPr lIns="0" tIns="0" rIns="0" bIns="0" anchor="t">
            <a:normAutofit/>
          </a:bodyPr>
          <a:lstStyle/>
          <a:p>
            <a:endParaRPr lang="es-AR" sz="3200" b="0" strike="noStrike" spc="-1">
              <a:latin typeface="Arial"/>
            </a:endParaRPr>
          </a:p>
        </p:txBody>
      </p:sp>
      <p:sp>
        <p:nvSpPr>
          <p:cNvPr id="67" name="PlaceHolder 3"/>
          <p:cNvSpPr>
            <a:spLocks noGrp="1"/>
          </p:cNvSpPr>
          <p:nvPr>
            <p:ph/>
          </p:nvPr>
        </p:nvSpPr>
        <p:spPr>
          <a:xfrm>
            <a:off x="6249001" y="1604520"/>
            <a:ext cx="5368921" cy="1896840"/>
          </a:xfrm>
          <a:prstGeom prst="rect">
            <a:avLst/>
          </a:prstGeom>
          <a:noFill/>
          <a:ln w="0">
            <a:noFill/>
          </a:ln>
        </p:spPr>
        <p:txBody>
          <a:bodyPr lIns="0" tIns="0" rIns="0" bIns="0" anchor="t">
            <a:normAutofit/>
          </a:bodyPr>
          <a:lstStyle/>
          <a:p>
            <a:endParaRPr lang="es-AR" sz="3200" b="0" strike="noStrike" spc="-1">
              <a:latin typeface="Arial"/>
            </a:endParaRPr>
          </a:p>
        </p:txBody>
      </p:sp>
      <p:sp>
        <p:nvSpPr>
          <p:cNvPr id="68" name="PlaceHolder 4"/>
          <p:cNvSpPr>
            <a:spLocks noGrp="1"/>
          </p:cNvSpPr>
          <p:nvPr>
            <p:ph/>
          </p:nvPr>
        </p:nvSpPr>
        <p:spPr>
          <a:xfrm>
            <a:off x="611147" y="3682080"/>
            <a:ext cx="11002443" cy="1896840"/>
          </a:xfrm>
          <a:prstGeom prst="rect">
            <a:avLst/>
          </a:prstGeom>
          <a:noFill/>
          <a:ln w="0">
            <a:noFill/>
          </a:ln>
        </p:spPr>
        <p:txBody>
          <a:bodyPr lIns="0" tIns="0" rIns="0" bIns="0" anchor="t">
            <a:normAutofit/>
          </a:bodyPr>
          <a:lstStyle/>
          <a:p>
            <a:endParaRPr lang="es-AR" sz="3200" b="0" strike="noStrike" spc="-1">
              <a:latin typeface="Arial"/>
            </a:endParaRPr>
          </a:p>
        </p:txBody>
      </p:sp>
      <p:sp>
        <p:nvSpPr>
          <p:cNvPr id="6" name="PlaceHolder 5"/>
          <p:cNvSpPr>
            <a:spLocks noGrp="1"/>
          </p:cNvSpPr>
          <p:nvPr>
            <p:ph type="sldNum" idx="1"/>
          </p:nvPr>
        </p:nvSpPr>
        <p:spPr/>
        <p:txBody>
          <a:bodyPr/>
          <a:lstStyle/>
          <a:p>
            <a:fld id="{FF9B58A7-9A7A-4534-85D8-67955532EEF6}" type="slidenum">
              <a:t>‹#›</a:t>
            </a:fld>
            <a:endParaRPr/>
          </a:p>
        </p:txBody>
      </p:sp>
      <p:sp>
        <p:nvSpPr>
          <p:cNvPr id="7" name="PlaceHolder 6"/>
          <p:cNvSpPr>
            <a:spLocks noGrp="1"/>
          </p:cNvSpPr>
          <p:nvPr>
            <p:ph type="dt" idx="2"/>
          </p:nvPr>
        </p:nvSpPr>
        <p:spPr/>
        <p:txBody>
          <a:bodyPr/>
          <a:lstStyle/>
          <a:p>
            <a:endParaRPr/>
          </a:p>
        </p:txBody>
      </p:sp>
    </p:spTree>
    <p:extLst>
      <p:ext uri="{BB962C8B-B14F-4D97-AF65-F5344CB8AC3E}">
        <p14:creationId xmlns:p14="http://schemas.microsoft.com/office/powerpoint/2010/main" val="1974638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11147" y="273600"/>
            <a:ext cx="11002443" cy="1144800"/>
          </a:xfrm>
          <a:prstGeom prst="rect">
            <a:avLst/>
          </a:prstGeom>
          <a:noFill/>
          <a:ln w="0">
            <a:noFill/>
          </a:ln>
        </p:spPr>
        <p:txBody>
          <a:bodyPr lIns="0" tIns="0" rIns="0" bIns="0" anchor="ctr">
            <a:noAutofit/>
          </a:bodyPr>
          <a:lstStyle/>
          <a:p>
            <a:pPr algn="ctr">
              <a:buNone/>
            </a:pPr>
            <a:endParaRPr lang="es-AR" sz="4400" b="0" strike="noStrike" spc="-1">
              <a:latin typeface="Arial"/>
            </a:endParaRPr>
          </a:p>
        </p:txBody>
      </p:sp>
      <p:sp>
        <p:nvSpPr>
          <p:cNvPr id="70" name="PlaceHolder 2"/>
          <p:cNvSpPr>
            <a:spLocks noGrp="1"/>
          </p:cNvSpPr>
          <p:nvPr>
            <p:ph/>
          </p:nvPr>
        </p:nvSpPr>
        <p:spPr>
          <a:xfrm>
            <a:off x="611147" y="1604520"/>
            <a:ext cx="11002443" cy="1896840"/>
          </a:xfrm>
          <a:prstGeom prst="rect">
            <a:avLst/>
          </a:prstGeom>
          <a:noFill/>
          <a:ln w="0">
            <a:noFill/>
          </a:ln>
        </p:spPr>
        <p:txBody>
          <a:bodyPr lIns="0" tIns="0" rIns="0" bIns="0" anchor="t">
            <a:normAutofit/>
          </a:bodyPr>
          <a:lstStyle/>
          <a:p>
            <a:endParaRPr lang="es-AR" sz="3200" b="0" strike="noStrike" spc="-1">
              <a:latin typeface="Arial"/>
            </a:endParaRPr>
          </a:p>
        </p:txBody>
      </p:sp>
      <p:sp>
        <p:nvSpPr>
          <p:cNvPr id="71" name="PlaceHolder 3"/>
          <p:cNvSpPr>
            <a:spLocks noGrp="1"/>
          </p:cNvSpPr>
          <p:nvPr>
            <p:ph/>
          </p:nvPr>
        </p:nvSpPr>
        <p:spPr>
          <a:xfrm>
            <a:off x="611147" y="3682080"/>
            <a:ext cx="11002443" cy="1896840"/>
          </a:xfrm>
          <a:prstGeom prst="rect">
            <a:avLst/>
          </a:prstGeom>
          <a:noFill/>
          <a:ln w="0">
            <a:noFill/>
          </a:ln>
        </p:spPr>
        <p:txBody>
          <a:bodyPr lIns="0" tIns="0" rIns="0" bIns="0" anchor="t">
            <a:normAutofit/>
          </a:bodyPr>
          <a:lstStyle/>
          <a:p>
            <a:endParaRPr lang="es-AR" sz="3200" b="0" strike="noStrike" spc="-1">
              <a:latin typeface="Arial"/>
            </a:endParaRPr>
          </a:p>
        </p:txBody>
      </p:sp>
      <p:sp>
        <p:nvSpPr>
          <p:cNvPr id="5" name="PlaceHolder 4"/>
          <p:cNvSpPr>
            <a:spLocks noGrp="1"/>
          </p:cNvSpPr>
          <p:nvPr>
            <p:ph type="sldNum" idx="1"/>
          </p:nvPr>
        </p:nvSpPr>
        <p:spPr/>
        <p:txBody>
          <a:bodyPr/>
          <a:lstStyle/>
          <a:p>
            <a:fld id="{4AE5CC70-AFD5-4959-87C2-DF208862C210}" type="slidenum">
              <a:t>‹#›</a:t>
            </a:fld>
            <a:endParaRPr/>
          </a:p>
        </p:txBody>
      </p:sp>
      <p:sp>
        <p:nvSpPr>
          <p:cNvPr id="6" name="PlaceHolder 5"/>
          <p:cNvSpPr>
            <a:spLocks noGrp="1"/>
          </p:cNvSpPr>
          <p:nvPr>
            <p:ph type="dt" idx="2"/>
          </p:nvPr>
        </p:nvSpPr>
        <p:spPr/>
        <p:txBody>
          <a:bodyPr/>
          <a:lstStyle/>
          <a:p>
            <a:endParaRPr/>
          </a:p>
        </p:txBody>
      </p:sp>
    </p:spTree>
    <p:extLst>
      <p:ext uri="{BB962C8B-B14F-4D97-AF65-F5344CB8AC3E}">
        <p14:creationId xmlns:p14="http://schemas.microsoft.com/office/powerpoint/2010/main" val="3663642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611147" y="273600"/>
            <a:ext cx="11002443" cy="1144800"/>
          </a:xfrm>
          <a:prstGeom prst="rect">
            <a:avLst/>
          </a:prstGeom>
          <a:noFill/>
          <a:ln w="0">
            <a:noFill/>
          </a:ln>
        </p:spPr>
        <p:txBody>
          <a:bodyPr lIns="0" tIns="0" rIns="0" bIns="0" anchor="ctr">
            <a:noAutofit/>
          </a:bodyPr>
          <a:lstStyle/>
          <a:p>
            <a:pPr algn="ctr">
              <a:buNone/>
            </a:pPr>
            <a:endParaRPr lang="es-AR" sz="4400" b="0" strike="noStrike" spc="-1">
              <a:latin typeface="Arial"/>
            </a:endParaRPr>
          </a:p>
        </p:txBody>
      </p:sp>
      <p:sp>
        <p:nvSpPr>
          <p:cNvPr id="73" name="PlaceHolder 2"/>
          <p:cNvSpPr>
            <a:spLocks noGrp="1"/>
          </p:cNvSpPr>
          <p:nvPr>
            <p:ph/>
          </p:nvPr>
        </p:nvSpPr>
        <p:spPr>
          <a:xfrm>
            <a:off x="611146" y="1604520"/>
            <a:ext cx="5368921" cy="1896840"/>
          </a:xfrm>
          <a:prstGeom prst="rect">
            <a:avLst/>
          </a:prstGeom>
          <a:noFill/>
          <a:ln w="0">
            <a:noFill/>
          </a:ln>
        </p:spPr>
        <p:txBody>
          <a:bodyPr lIns="0" tIns="0" rIns="0" bIns="0" anchor="t">
            <a:normAutofit/>
          </a:bodyPr>
          <a:lstStyle/>
          <a:p>
            <a:endParaRPr lang="es-AR" sz="3200" b="0" strike="noStrike" spc="-1">
              <a:latin typeface="Arial"/>
            </a:endParaRPr>
          </a:p>
        </p:txBody>
      </p:sp>
      <p:sp>
        <p:nvSpPr>
          <p:cNvPr id="74" name="PlaceHolder 3"/>
          <p:cNvSpPr>
            <a:spLocks noGrp="1"/>
          </p:cNvSpPr>
          <p:nvPr>
            <p:ph/>
          </p:nvPr>
        </p:nvSpPr>
        <p:spPr>
          <a:xfrm>
            <a:off x="6249001" y="1604520"/>
            <a:ext cx="5368921" cy="1896840"/>
          </a:xfrm>
          <a:prstGeom prst="rect">
            <a:avLst/>
          </a:prstGeom>
          <a:noFill/>
          <a:ln w="0">
            <a:noFill/>
          </a:ln>
        </p:spPr>
        <p:txBody>
          <a:bodyPr lIns="0" tIns="0" rIns="0" bIns="0" anchor="t">
            <a:normAutofit/>
          </a:bodyPr>
          <a:lstStyle/>
          <a:p>
            <a:endParaRPr lang="es-AR" sz="3200" b="0" strike="noStrike" spc="-1">
              <a:latin typeface="Arial"/>
            </a:endParaRPr>
          </a:p>
        </p:txBody>
      </p:sp>
      <p:sp>
        <p:nvSpPr>
          <p:cNvPr id="75" name="PlaceHolder 4"/>
          <p:cNvSpPr>
            <a:spLocks noGrp="1"/>
          </p:cNvSpPr>
          <p:nvPr>
            <p:ph/>
          </p:nvPr>
        </p:nvSpPr>
        <p:spPr>
          <a:xfrm>
            <a:off x="611146" y="3682080"/>
            <a:ext cx="5368921" cy="1896840"/>
          </a:xfrm>
          <a:prstGeom prst="rect">
            <a:avLst/>
          </a:prstGeom>
          <a:noFill/>
          <a:ln w="0">
            <a:noFill/>
          </a:ln>
        </p:spPr>
        <p:txBody>
          <a:bodyPr lIns="0" tIns="0" rIns="0" bIns="0" anchor="t">
            <a:normAutofit/>
          </a:bodyPr>
          <a:lstStyle/>
          <a:p>
            <a:endParaRPr lang="es-AR" sz="3200" b="0" strike="noStrike" spc="-1">
              <a:latin typeface="Arial"/>
            </a:endParaRPr>
          </a:p>
        </p:txBody>
      </p:sp>
      <p:sp>
        <p:nvSpPr>
          <p:cNvPr id="76" name="PlaceHolder 5"/>
          <p:cNvSpPr>
            <a:spLocks noGrp="1"/>
          </p:cNvSpPr>
          <p:nvPr>
            <p:ph/>
          </p:nvPr>
        </p:nvSpPr>
        <p:spPr>
          <a:xfrm>
            <a:off x="6249001" y="3682080"/>
            <a:ext cx="5368921" cy="1896840"/>
          </a:xfrm>
          <a:prstGeom prst="rect">
            <a:avLst/>
          </a:prstGeom>
          <a:noFill/>
          <a:ln w="0">
            <a:noFill/>
          </a:ln>
        </p:spPr>
        <p:txBody>
          <a:bodyPr lIns="0" tIns="0" rIns="0" bIns="0" anchor="t">
            <a:normAutofit/>
          </a:bodyPr>
          <a:lstStyle/>
          <a:p>
            <a:endParaRPr lang="es-AR" sz="3200" b="0" strike="noStrike" spc="-1">
              <a:latin typeface="Arial"/>
            </a:endParaRPr>
          </a:p>
        </p:txBody>
      </p:sp>
      <p:sp>
        <p:nvSpPr>
          <p:cNvPr id="7" name="PlaceHolder 6"/>
          <p:cNvSpPr>
            <a:spLocks noGrp="1"/>
          </p:cNvSpPr>
          <p:nvPr>
            <p:ph type="sldNum" idx="1"/>
          </p:nvPr>
        </p:nvSpPr>
        <p:spPr/>
        <p:txBody>
          <a:bodyPr/>
          <a:lstStyle/>
          <a:p>
            <a:fld id="{6BF6672A-BD05-44BD-A303-75F467267F7A}" type="slidenum">
              <a:t>‹#›</a:t>
            </a:fld>
            <a:endParaRPr/>
          </a:p>
        </p:txBody>
      </p:sp>
      <p:sp>
        <p:nvSpPr>
          <p:cNvPr id="8" name="PlaceHolder 7"/>
          <p:cNvSpPr>
            <a:spLocks noGrp="1"/>
          </p:cNvSpPr>
          <p:nvPr>
            <p:ph type="dt" idx="2"/>
          </p:nvPr>
        </p:nvSpPr>
        <p:spPr/>
        <p:txBody>
          <a:bodyPr/>
          <a:lstStyle/>
          <a:p>
            <a:endParaRPr/>
          </a:p>
        </p:txBody>
      </p:sp>
    </p:spTree>
    <p:extLst>
      <p:ext uri="{BB962C8B-B14F-4D97-AF65-F5344CB8AC3E}">
        <p14:creationId xmlns:p14="http://schemas.microsoft.com/office/powerpoint/2010/main" val="3503817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611147" y="273600"/>
            <a:ext cx="11002443" cy="1144800"/>
          </a:xfrm>
          <a:prstGeom prst="rect">
            <a:avLst/>
          </a:prstGeom>
          <a:noFill/>
          <a:ln w="0">
            <a:noFill/>
          </a:ln>
        </p:spPr>
        <p:txBody>
          <a:bodyPr lIns="0" tIns="0" rIns="0" bIns="0" anchor="ctr">
            <a:noAutofit/>
          </a:bodyPr>
          <a:lstStyle/>
          <a:p>
            <a:pPr algn="ctr">
              <a:buNone/>
            </a:pPr>
            <a:endParaRPr lang="es-AR" sz="4400" b="0" strike="noStrike" spc="-1">
              <a:latin typeface="Arial"/>
            </a:endParaRPr>
          </a:p>
        </p:txBody>
      </p:sp>
      <p:sp>
        <p:nvSpPr>
          <p:cNvPr id="78" name="PlaceHolder 2"/>
          <p:cNvSpPr>
            <a:spLocks noGrp="1"/>
          </p:cNvSpPr>
          <p:nvPr>
            <p:ph/>
          </p:nvPr>
        </p:nvSpPr>
        <p:spPr>
          <a:xfrm>
            <a:off x="611146" y="1604520"/>
            <a:ext cx="3542701" cy="1896840"/>
          </a:xfrm>
          <a:prstGeom prst="rect">
            <a:avLst/>
          </a:prstGeom>
          <a:noFill/>
          <a:ln w="0">
            <a:noFill/>
          </a:ln>
        </p:spPr>
        <p:txBody>
          <a:bodyPr lIns="0" tIns="0" rIns="0" bIns="0" anchor="t">
            <a:normAutofit/>
          </a:bodyPr>
          <a:lstStyle/>
          <a:p>
            <a:endParaRPr lang="es-AR" sz="3200" b="0" strike="noStrike" spc="-1">
              <a:latin typeface="Arial"/>
            </a:endParaRPr>
          </a:p>
        </p:txBody>
      </p:sp>
      <p:sp>
        <p:nvSpPr>
          <p:cNvPr id="79" name="PlaceHolder 3"/>
          <p:cNvSpPr>
            <a:spLocks noGrp="1"/>
          </p:cNvSpPr>
          <p:nvPr>
            <p:ph/>
          </p:nvPr>
        </p:nvSpPr>
        <p:spPr>
          <a:xfrm>
            <a:off x="4331452" y="1604520"/>
            <a:ext cx="3542701" cy="1896840"/>
          </a:xfrm>
          <a:prstGeom prst="rect">
            <a:avLst/>
          </a:prstGeom>
          <a:noFill/>
          <a:ln w="0">
            <a:noFill/>
          </a:ln>
        </p:spPr>
        <p:txBody>
          <a:bodyPr lIns="0" tIns="0" rIns="0" bIns="0" anchor="t">
            <a:normAutofit/>
          </a:bodyPr>
          <a:lstStyle/>
          <a:p>
            <a:endParaRPr lang="es-AR" sz="3200" b="0" strike="noStrike" spc="-1">
              <a:latin typeface="Arial"/>
            </a:endParaRPr>
          </a:p>
        </p:txBody>
      </p:sp>
      <p:sp>
        <p:nvSpPr>
          <p:cNvPr id="80" name="PlaceHolder 4"/>
          <p:cNvSpPr>
            <a:spLocks noGrp="1"/>
          </p:cNvSpPr>
          <p:nvPr>
            <p:ph/>
          </p:nvPr>
        </p:nvSpPr>
        <p:spPr>
          <a:xfrm>
            <a:off x="8051757" y="1604520"/>
            <a:ext cx="3542701" cy="1896840"/>
          </a:xfrm>
          <a:prstGeom prst="rect">
            <a:avLst/>
          </a:prstGeom>
          <a:noFill/>
          <a:ln w="0">
            <a:noFill/>
          </a:ln>
        </p:spPr>
        <p:txBody>
          <a:bodyPr lIns="0" tIns="0" rIns="0" bIns="0" anchor="t">
            <a:normAutofit/>
          </a:bodyPr>
          <a:lstStyle/>
          <a:p>
            <a:endParaRPr lang="es-AR" sz="3200" b="0" strike="noStrike" spc="-1">
              <a:latin typeface="Arial"/>
            </a:endParaRPr>
          </a:p>
        </p:txBody>
      </p:sp>
      <p:sp>
        <p:nvSpPr>
          <p:cNvPr id="81" name="PlaceHolder 5"/>
          <p:cNvSpPr>
            <a:spLocks noGrp="1"/>
          </p:cNvSpPr>
          <p:nvPr>
            <p:ph/>
          </p:nvPr>
        </p:nvSpPr>
        <p:spPr>
          <a:xfrm>
            <a:off x="611146" y="3682080"/>
            <a:ext cx="3542701" cy="1896840"/>
          </a:xfrm>
          <a:prstGeom prst="rect">
            <a:avLst/>
          </a:prstGeom>
          <a:noFill/>
          <a:ln w="0">
            <a:noFill/>
          </a:ln>
        </p:spPr>
        <p:txBody>
          <a:bodyPr lIns="0" tIns="0" rIns="0" bIns="0" anchor="t">
            <a:normAutofit/>
          </a:bodyPr>
          <a:lstStyle/>
          <a:p>
            <a:endParaRPr lang="es-AR" sz="3200" b="0" strike="noStrike" spc="-1">
              <a:latin typeface="Arial"/>
            </a:endParaRPr>
          </a:p>
        </p:txBody>
      </p:sp>
      <p:sp>
        <p:nvSpPr>
          <p:cNvPr id="82" name="PlaceHolder 6"/>
          <p:cNvSpPr>
            <a:spLocks noGrp="1"/>
          </p:cNvSpPr>
          <p:nvPr>
            <p:ph/>
          </p:nvPr>
        </p:nvSpPr>
        <p:spPr>
          <a:xfrm>
            <a:off x="4331452" y="3682080"/>
            <a:ext cx="3542701" cy="1896840"/>
          </a:xfrm>
          <a:prstGeom prst="rect">
            <a:avLst/>
          </a:prstGeom>
          <a:noFill/>
          <a:ln w="0">
            <a:noFill/>
          </a:ln>
        </p:spPr>
        <p:txBody>
          <a:bodyPr lIns="0" tIns="0" rIns="0" bIns="0" anchor="t">
            <a:normAutofit/>
          </a:bodyPr>
          <a:lstStyle/>
          <a:p>
            <a:endParaRPr lang="es-AR" sz="3200" b="0" strike="noStrike" spc="-1">
              <a:latin typeface="Arial"/>
            </a:endParaRPr>
          </a:p>
        </p:txBody>
      </p:sp>
      <p:sp>
        <p:nvSpPr>
          <p:cNvPr id="83" name="PlaceHolder 7"/>
          <p:cNvSpPr>
            <a:spLocks noGrp="1"/>
          </p:cNvSpPr>
          <p:nvPr>
            <p:ph/>
          </p:nvPr>
        </p:nvSpPr>
        <p:spPr>
          <a:xfrm>
            <a:off x="8051757" y="3682080"/>
            <a:ext cx="3542701" cy="1896840"/>
          </a:xfrm>
          <a:prstGeom prst="rect">
            <a:avLst/>
          </a:prstGeom>
          <a:noFill/>
          <a:ln w="0">
            <a:noFill/>
          </a:ln>
        </p:spPr>
        <p:txBody>
          <a:bodyPr lIns="0" tIns="0" rIns="0" bIns="0" anchor="t">
            <a:normAutofit/>
          </a:bodyPr>
          <a:lstStyle/>
          <a:p>
            <a:endParaRPr lang="es-AR" sz="3200" b="0" strike="noStrike" spc="-1">
              <a:latin typeface="Arial"/>
            </a:endParaRPr>
          </a:p>
        </p:txBody>
      </p:sp>
      <p:sp>
        <p:nvSpPr>
          <p:cNvPr id="9" name="PlaceHolder 8"/>
          <p:cNvSpPr>
            <a:spLocks noGrp="1"/>
          </p:cNvSpPr>
          <p:nvPr>
            <p:ph type="sldNum" idx="1"/>
          </p:nvPr>
        </p:nvSpPr>
        <p:spPr/>
        <p:txBody>
          <a:bodyPr/>
          <a:lstStyle/>
          <a:p>
            <a:fld id="{86781128-82A7-4E75-8642-FD761FE30491}" type="slidenum">
              <a:t>‹#›</a:t>
            </a:fld>
            <a:endParaRPr/>
          </a:p>
        </p:txBody>
      </p:sp>
      <p:sp>
        <p:nvSpPr>
          <p:cNvPr id="10" name="PlaceHolder 9"/>
          <p:cNvSpPr>
            <a:spLocks noGrp="1"/>
          </p:cNvSpPr>
          <p:nvPr>
            <p:ph type="dt" idx="2"/>
          </p:nvPr>
        </p:nvSpPr>
        <p:spPr/>
        <p:txBody>
          <a:bodyPr/>
          <a:lstStyle/>
          <a:p>
            <a:endParaRPr/>
          </a:p>
        </p:txBody>
      </p:sp>
    </p:spTree>
    <p:extLst>
      <p:ext uri="{BB962C8B-B14F-4D97-AF65-F5344CB8AC3E}">
        <p14:creationId xmlns:p14="http://schemas.microsoft.com/office/powerpoint/2010/main" val="17167839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CDD8B-5F00-4F7D-B923-285D91794C26}"/>
              </a:ext>
            </a:extLst>
          </p:cNvPr>
          <p:cNvSpPr>
            <a:spLocks noGrp="1"/>
          </p:cNvSpPr>
          <p:nvPr>
            <p:ph type="title"/>
          </p:nvPr>
        </p:nvSpPr>
        <p:spPr/>
        <p:txBody>
          <a:bodyPr/>
          <a:lstStyle/>
          <a:p>
            <a:r>
              <a:rPr lang="en-US"/>
              <a:t>Click to edit Master title style</a:t>
            </a:r>
            <a:endParaRPr lang="en-DE"/>
          </a:p>
        </p:txBody>
      </p:sp>
      <p:sp>
        <p:nvSpPr>
          <p:cNvPr id="3" name="Content Placeholder 2">
            <a:extLst>
              <a:ext uri="{FF2B5EF4-FFF2-40B4-BE49-F238E27FC236}">
                <a16:creationId xmlns:a16="http://schemas.microsoft.com/office/drawing/2014/main" id="{A1CD2713-EF71-4318-AA7C-C5CC9E1E176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Date Placeholder 3">
            <a:extLst>
              <a:ext uri="{FF2B5EF4-FFF2-40B4-BE49-F238E27FC236}">
                <a16:creationId xmlns:a16="http://schemas.microsoft.com/office/drawing/2014/main" id="{80355277-14F4-43FF-88B9-87C64DDA68CF}"/>
              </a:ext>
            </a:extLst>
          </p:cNvPr>
          <p:cNvSpPr>
            <a:spLocks noGrp="1"/>
          </p:cNvSpPr>
          <p:nvPr>
            <p:ph type="dt" sz="half" idx="10"/>
          </p:nvPr>
        </p:nvSpPr>
        <p:spPr/>
        <p:txBody>
          <a:bodyPr/>
          <a:lstStyle/>
          <a:p>
            <a:fld id="{A0257DB3-F1F8-4689-B06C-57970B1B25EF}" type="datetimeFigureOut">
              <a:rPr lang="en-DE" smtClean="0"/>
              <a:t>04/03/2026</a:t>
            </a:fld>
            <a:endParaRPr lang="en-DE"/>
          </a:p>
        </p:txBody>
      </p:sp>
      <p:sp>
        <p:nvSpPr>
          <p:cNvPr id="5" name="Footer Placeholder 4">
            <a:extLst>
              <a:ext uri="{FF2B5EF4-FFF2-40B4-BE49-F238E27FC236}">
                <a16:creationId xmlns:a16="http://schemas.microsoft.com/office/drawing/2014/main" id="{94DEBBF7-B39E-490D-B738-2B7EC5858997}"/>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EB79BABE-D90C-4D21-B815-2F5F693713FA}"/>
              </a:ext>
            </a:extLst>
          </p:cNvPr>
          <p:cNvSpPr>
            <a:spLocks noGrp="1"/>
          </p:cNvSpPr>
          <p:nvPr>
            <p:ph type="sldNum" sz="quarter" idx="12"/>
          </p:nvPr>
        </p:nvSpPr>
        <p:spPr/>
        <p:txBody>
          <a:bodyPr/>
          <a:lstStyle/>
          <a:p>
            <a:fld id="{45CD6DFF-F6B9-4FC3-914E-4732404F8D20}" type="slidenum">
              <a:rPr lang="en-DE" smtClean="0"/>
              <a:t>‹#›</a:t>
            </a:fld>
            <a:endParaRPr lang="en-DE"/>
          </a:p>
        </p:txBody>
      </p:sp>
    </p:spTree>
    <p:extLst>
      <p:ext uri="{BB962C8B-B14F-4D97-AF65-F5344CB8AC3E}">
        <p14:creationId xmlns:p14="http://schemas.microsoft.com/office/powerpoint/2010/main" val="24933647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1"/>
          </p:nvPr>
        </p:nvSpPr>
        <p:spPr/>
        <p:txBody>
          <a:bodyPr/>
          <a:lstStyle/>
          <a:p>
            <a:fld id="{15BAFABA-AFB5-44C3-A842-DA4ED8D485C9}" type="slidenum">
              <a:t>‹#›</a:t>
            </a:fld>
            <a:endParaRPr/>
          </a:p>
        </p:txBody>
      </p:sp>
      <p:sp>
        <p:nvSpPr>
          <p:cNvPr id="3" name="PlaceHolder 2"/>
          <p:cNvSpPr>
            <a:spLocks noGrp="1"/>
          </p:cNvSpPr>
          <p:nvPr>
            <p:ph type="dt" idx="2"/>
          </p:nvPr>
        </p:nvSpPr>
        <p:spPr/>
        <p:txBody>
          <a:bodyPr/>
          <a:lstStyle/>
          <a:p>
            <a:endParaRPr/>
          </a:p>
        </p:txBody>
      </p:sp>
    </p:spTree>
    <p:extLst>
      <p:ext uri="{BB962C8B-B14F-4D97-AF65-F5344CB8AC3E}">
        <p14:creationId xmlns:p14="http://schemas.microsoft.com/office/powerpoint/2010/main" val="21311389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8" name="PlaceHolder 1"/>
          <p:cNvSpPr>
            <a:spLocks noGrp="1"/>
          </p:cNvSpPr>
          <p:nvPr>
            <p:ph type="title"/>
          </p:nvPr>
        </p:nvSpPr>
        <p:spPr>
          <a:xfrm>
            <a:off x="611147" y="273600"/>
            <a:ext cx="11002443" cy="1144800"/>
          </a:xfrm>
          <a:prstGeom prst="rect">
            <a:avLst/>
          </a:prstGeom>
          <a:noFill/>
          <a:ln w="0">
            <a:noFill/>
          </a:ln>
        </p:spPr>
        <p:txBody>
          <a:bodyPr lIns="0" tIns="0" rIns="0" bIns="0" anchor="ctr">
            <a:noAutofit/>
          </a:bodyPr>
          <a:lstStyle/>
          <a:p>
            <a:pPr algn="ctr">
              <a:buNone/>
            </a:pPr>
            <a:endParaRPr lang="es-AR" sz="4400" b="0" strike="noStrike" spc="-1">
              <a:latin typeface="Arial"/>
            </a:endParaRPr>
          </a:p>
        </p:txBody>
      </p:sp>
      <p:sp>
        <p:nvSpPr>
          <p:cNvPr id="49" name="PlaceHolder 2"/>
          <p:cNvSpPr>
            <a:spLocks noGrp="1"/>
          </p:cNvSpPr>
          <p:nvPr>
            <p:ph type="subTitle"/>
          </p:nvPr>
        </p:nvSpPr>
        <p:spPr>
          <a:xfrm>
            <a:off x="611147" y="1604520"/>
            <a:ext cx="11002443" cy="3977280"/>
          </a:xfrm>
          <a:prstGeom prst="rect">
            <a:avLst/>
          </a:prstGeom>
          <a:noFill/>
          <a:ln w="0">
            <a:noFill/>
          </a:ln>
        </p:spPr>
        <p:txBody>
          <a:bodyPr lIns="0" tIns="0" rIns="0" bIns="0" anchor="ctr">
            <a:noAutofit/>
          </a:bodyPr>
          <a:lstStyle/>
          <a:p>
            <a:pPr algn="ctr">
              <a:buNone/>
            </a:pPr>
            <a:endParaRPr lang="es-AR" sz="3200" b="0" strike="noStrike" spc="-1">
              <a:latin typeface="Arial"/>
            </a:endParaRPr>
          </a:p>
        </p:txBody>
      </p:sp>
      <p:sp>
        <p:nvSpPr>
          <p:cNvPr id="4" name="PlaceHolder 3"/>
          <p:cNvSpPr>
            <a:spLocks noGrp="1"/>
          </p:cNvSpPr>
          <p:nvPr>
            <p:ph type="sldNum" idx="1"/>
          </p:nvPr>
        </p:nvSpPr>
        <p:spPr/>
        <p:txBody>
          <a:bodyPr/>
          <a:lstStyle/>
          <a:p>
            <a:fld id="{7D013320-4A7B-4E74-981D-8805648E3F9B}" type="slidenum">
              <a:t>‹#›</a:t>
            </a:fld>
            <a:endParaRPr/>
          </a:p>
        </p:txBody>
      </p:sp>
      <p:sp>
        <p:nvSpPr>
          <p:cNvPr id="5" name="PlaceHolder 4"/>
          <p:cNvSpPr>
            <a:spLocks noGrp="1"/>
          </p:cNvSpPr>
          <p:nvPr>
            <p:ph type="dt" idx="2"/>
          </p:nvPr>
        </p:nvSpPr>
        <p:spPr/>
        <p:txBody>
          <a:bodyPr/>
          <a:lstStyle/>
          <a:p>
            <a:endParaRPr/>
          </a:p>
        </p:txBody>
      </p:sp>
    </p:spTree>
    <p:extLst>
      <p:ext uri="{BB962C8B-B14F-4D97-AF65-F5344CB8AC3E}">
        <p14:creationId xmlns:p14="http://schemas.microsoft.com/office/powerpoint/2010/main" val="20327247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611147" y="273600"/>
            <a:ext cx="11002443" cy="1144800"/>
          </a:xfrm>
          <a:prstGeom prst="rect">
            <a:avLst/>
          </a:prstGeom>
          <a:noFill/>
          <a:ln w="0">
            <a:noFill/>
          </a:ln>
        </p:spPr>
        <p:txBody>
          <a:bodyPr lIns="0" tIns="0" rIns="0" bIns="0" anchor="ctr">
            <a:noAutofit/>
          </a:bodyPr>
          <a:lstStyle/>
          <a:p>
            <a:pPr algn="ctr">
              <a:buNone/>
            </a:pPr>
            <a:endParaRPr lang="es-AR" sz="4400" b="0" strike="noStrike" spc="-1">
              <a:latin typeface="Arial"/>
            </a:endParaRPr>
          </a:p>
        </p:txBody>
      </p:sp>
      <p:sp>
        <p:nvSpPr>
          <p:cNvPr id="51" name="PlaceHolder 2"/>
          <p:cNvSpPr>
            <a:spLocks noGrp="1"/>
          </p:cNvSpPr>
          <p:nvPr>
            <p:ph/>
          </p:nvPr>
        </p:nvSpPr>
        <p:spPr>
          <a:xfrm>
            <a:off x="611147" y="1604520"/>
            <a:ext cx="11002443" cy="3977280"/>
          </a:xfrm>
          <a:prstGeom prst="rect">
            <a:avLst/>
          </a:prstGeom>
          <a:noFill/>
          <a:ln w="0">
            <a:noFill/>
          </a:ln>
        </p:spPr>
        <p:txBody>
          <a:bodyPr lIns="0" tIns="0" rIns="0" bIns="0" anchor="t">
            <a:normAutofit/>
          </a:bodyPr>
          <a:lstStyle/>
          <a:p>
            <a:endParaRPr lang="es-AR" sz="3200" b="0" strike="noStrike" spc="-1">
              <a:latin typeface="Arial"/>
            </a:endParaRPr>
          </a:p>
        </p:txBody>
      </p:sp>
      <p:sp>
        <p:nvSpPr>
          <p:cNvPr id="4" name="PlaceHolder 3"/>
          <p:cNvSpPr>
            <a:spLocks noGrp="1"/>
          </p:cNvSpPr>
          <p:nvPr>
            <p:ph type="sldNum" idx="1"/>
          </p:nvPr>
        </p:nvSpPr>
        <p:spPr/>
        <p:txBody>
          <a:bodyPr/>
          <a:lstStyle/>
          <a:p>
            <a:fld id="{058370AA-D438-4785-9D7D-2EE525DA4DB8}" type="slidenum">
              <a:t>‹#›</a:t>
            </a:fld>
            <a:endParaRPr/>
          </a:p>
        </p:txBody>
      </p:sp>
      <p:sp>
        <p:nvSpPr>
          <p:cNvPr id="5" name="PlaceHolder 4"/>
          <p:cNvSpPr>
            <a:spLocks noGrp="1"/>
          </p:cNvSpPr>
          <p:nvPr>
            <p:ph type="dt" idx="2"/>
          </p:nvPr>
        </p:nvSpPr>
        <p:spPr/>
        <p:txBody>
          <a:bodyPr/>
          <a:lstStyle/>
          <a:p>
            <a:endParaRPr/>
          </a:p>
        </p:txBody>
      </p:sp>
    </p:spTree>
    <p:extLst>
      <p:ext uri="{BB962C8B-B14F-4D97-AF65-F5344CB8AC3E}">
        <p14:creationId xmlns:p14="http://schemas.microsoft.com/office/powerpoint/2010/main" val="350856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p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6364EF-61BA-BAF4-68F2-C6419046C3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25338" cy="1008464"/>
          </a:xfrm>
          <a:prstGeom prst="rect">
            <a:avLst/>
          </a:prstGeom>
        </p:spPr>
      </p:pic>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dirty="0"/>
              <a:t>CLICK TO EDIT MASTER TITLE STYLE</a:t>
            </a:r>
            <a:endParaRPr lang="en-GB" noProof="0" dirty="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192635" y="1096443"/>
            <a:ext cx="11764800" cy="5328000"/>
          </a:xfrm>
        </p:spPr>
        <p:txBody>
          <a:bodyPr/>
          <a:lstStyle>
            <a:lvl1pPr>
              <a:defRPr sz="1800"/>
            </a:lvl1pPr>
            <a:lvl2pPr>
              <a:defRPr sz="1800"/>
            </a:lvl2pPr>
            <a:lvl3pPr>
              <a:defRPr sz="1800"/>
            </a:lvl3pPr>
            <a:lvl4pPr>
              <a:defRPr sz="1800"/>
            </a:lvl4pPr>
            <a:lvl5pPr>
              <a:defRPr sz="18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9" name="Picture 8">
            <a:extLst>
              <a:ext uri="{FF2B5EF4-FFF2-40B4-BE49-F238E27FC236}">
                <a16:creationId xmlns:a16="http://schemas.microsoft.com/office/drawing/2014/main" id="{2CB0AC2C-C495-9D4C-B412-174B5899FD6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10" name="Straight Connector 9">
            <a:extLst>
              <a:ext uri="{FF2B5EF4-FFF2-40B4-BE49-F238E27FC236}">
                <a16:creationId xmlns:a16="http://schemas.microsoft.com/office/drawing/2014/main" id="{DFD03D16-060D-4760-9512-2863FE01A681}"/>
              </a:ext>
            </a:extLst>
          </p:cNvPr>
          <p:cNvCxnSpPr>
            <a:cxnSpLocks/>
          </p:cNvCxnSpPr>
          <p:nvPr userDrawn="1"/>
        </p:nvCxnSpPr>
        <p:spPr>
          <a:xfrm>
            <a:off x="216000" y="6473118"/>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9731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611147" y="273600"/>
            <a:ext cx="11002443" cy="1144800"/>
          </a:xfrm>
          <a:prstGeom prst="rect">
            <a:avLst/>
          </a:prstGeom>
          <a:noFill/>
          <a:ln w="0">
            <a:noFill/>
          </a:ln>
        </p:spPr>
        <p:txBody>
          <a:bodyPr lIns="0" tIns="0" rIns="0" bIns="0" anchor="ctr">
            <a:noAutofit/>
          </a:bodyPr>
          <a:lstStyle/>
          <a:p>
            <a:pPr algn="ctr">
              <a:buNone/>
            </a:pPr>
            <a:endParaRPr lang="es-AR" sz="4400" b="0" strike="noStrike" spc="-1">
              <a:latin typeface="Arial"/>
            </a:endParaRPr>
          </a:p>
        </p:txBody>
      </p:sp>
      <p:sp>
        <p:nvSpPr>
          <p:cNvPr id="53" name="PlaceHolder 2"/>
          <p:cNvSpPr>
            <a:spLocks noGrp="1"/>
          </p:cNvSpPr>
          <p:nvPr>
            <p:ph/>
          </p:nvPr>
        </p:nvSpPr>
        <p:spPr>
          <a:xfrm>
            <a:off x="611146" y="1604520"/>
            <a:ext cx="5368921" cy="3977280"/>
          </a:xfrm>
          <a:prstGeom prst="rect">
            <a:avLst/>
          </a:prstGeom>
          <a:noFill/>
          <a:ln w="0">
            <a:noFill/>
          </a:ln>
        </p:spPr>
        <p:txBody>
          <a:bodyPr lIns="0" tIns="0" rIns="0" bIns="0" anchor="t">
            <a:normAutofit/>
          </a:bodyPr>
          <a:lstStyle/>
          <a:p>
            <a:endParaRPr lang="es-AR" sz="3200" b="0" strike="noStrike" spc="-1">
              <a:latin typeface="Arial"/>
            </a:endParaRPr>
          </a:p>
        </p:txBody>
      </p:sp>
      <p:sp>
        <p:nvSpPr>
          <p:cNvPr id="54" name="PlaceHolder 3"/>
          <p:cNvSpPr>
            <a:spLocks noGrp="1"/>
          </p:cNvSpPr>
          <p:nvPr>
            <p:ph/>
          </p:nvPr>
        </p:nvSpPr>
        <p:spPr>
          <a:xfrm>
            <a:off x="6249001" y="1604520"/>
            <a:ext cx="5368921" cy="3977280"/>
          </a:xfrm>
          <a:prstGeom prst="rect">
            <a:avLst/>
          </a:prstGeom>
          <a:noFill/>
          <a:ln w="0">
            <a:noFill/>
          </a:ln>
        </p:spPr>
        <p:txBody>
          <a:bodyPr lIns="0" tIns="0" rIns="0" bIns="0" anchor="t">
            <a:normAutofit/>
          </a:bodyPr>
          <a:lstStyle/>
          <a:p>
            <a:endParaRPr lang="es-AR" sz="3200" b="0" strike="noStrike" spc="-1">
              <a:latin typeface="Arial"/>
            </a:endParaRPr>
          </a:p>
        </p:txBody>
      </p:sp>
      <p:sp>
        <p:nvSpPr>
          <p:cNvPr id="5" name="PlaceHolder 4"/>
          <p:cNvSpPr>
            <a:spLocks noGrp="1"/>
          </p:cNvSpPr>
          <p:nvPr>
            <p:ph type="sldNum" idx="1"/>
          </p:nvPr>
        </p:nvSpPr>
        <p:spPr/>
        <p:txBody>
          <a:bodyPr/>
          <a:lstStyle/>
          <a:p>
            <a:fld id="{E8E980E3-923C-477E-946A-83711C9C5147}" type="slidenum">
              <a:t>‹#›</a:t>
            </a:fld>
            <a:endParaRPr/>
          </a:p>
        </p:txBody>
      </p:sp>
      <p:sp>
        <p:nvSpPr>
          <p:cNvPr id="6" name="PlaceHolder 5"/>
          <p:cNvSpPr>
            <a:spLocks noGrp="1"/>
          </p:cNvSpPr>
          <p:nvPr>
            <p:ph type="dt" idx="2"/>
          </p:nvPr>
        </p:nvSpPr>
        <p:spPr/>
        <p:txBody>
          <a:bodyPr/>
          <a:lstStyle/>
          <a:p>
            <a:endParaRPr/>
          </a:p>
        </p:txBody>
      </p:sp>
    </p:spTree>
    <p:extLst>
      <p:ext uri="{BB962C8B-B14F-4D97-AF65-F5344CB8AC3E}">
        <p14:creationId xmlns:p14="http://schemas.microsoft.com/office/powerpoint/2010/main" val="29133287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5" name="PlaceHolder 1"/>
          <p:cNvSpPr>
            <a:spLocks noGrp="1"/>
          </p:cNvSpPr>
          <p:nvPr>
            <p:ph type="title"/>
          </p:nvPr>
        </p:nvSpPr>
        <p:spPr>
          <a:xfrm>
            <a:off x="611147" y="273600"/>
            <a:ext cx="11002443" cy="1144800"/>
          </a:xfrm>
          <a:prstGeom prst="rect">
            <a:avLst/>
          </a:prstGeom>
          <a:noFill/>
          <a:ln w="0">
            <a:noFill/>
          </a:ln>
        </p:spPr>
        <p:txBody>
          <a:bodyPr lIns="0" tIns="0" rIns="0" bIns="0" anchor="ctr">
            <a:noAutofit/>
          </a:bodyPr>
          <a:lstStyle/>
          <a:p>
            <a:pPr algn="ctr">
              <a:buNone/>
            </a:pPr>
            <a:endParaRPr lang="es-AR" sz="4400" b="0" strike="noStrike" spc="-1">
              <a:latin typeface="Arial"/>
            </a:endParaRPr>
          </a:p>
        </p:txBody>
      </p:sp>
      <p:sp>
        <p:nvSpPr>
          <p:cNvPr id="3" name="PlaceHolder 2"/>
          <p:cNvSpPr>
            <a:spLocks noGrp="1"/>
          </p:cNvSpPr>
          <p:nvPr>
            <p:ph type="sldNum" idx="1"/>
          </p:nvPr>
        </p:nvSpPr>
        <p:spPr/>
        <p:txBody>
          <a:bodyPr/>
          <a:lstStyle/>
          <a:p>
            <a:fld id="{B4F99FE2-E3CF-401E-A1BD-17B7C7436808}" type="slidenum">
              <a:t>‹#›</a:t>
            </a:fld>
            <a:endParaRPr/>
          </a:p>
        </p:txBody>
      </p:sp>
      <p:sp>
        <p:nvSpPr>
          <p:cNvPr id="4" name="PlaceHolder 3"/>
          <p:cNvSpPr>
            <a:spLocks noGrp="1"/>
          </p:cNvSpPr>
          <p:nvPr>
            <p:ph type="dt" idx="2"/>
          </p:nvPr>
        </p:nvSpPr>
        <p:spPr/>
        <p:txBody>
          <a:bodyPr/>
          <a:lstStyle/>
          <a:p>
            <a:endParaRPr/>
          </a:p>
        </p:txBody>
      </p:sp>
    </p:spTree>
    <p:extLst>
      <p:ext uri="{BB962C8B-B14F-4D97-AF65-F5344CB8AC3E}">
        <p14:creationId xmlns:p14="http://schemas.microsoft.com/office/powerpoint/2010/main" val="16930404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6" name="PlaceHolder 1"/>
          <p:cNvSpPr>
            <a:spLocks noGrp="1"/>
          </p:cNvSpPr>
          <p:nvPr>
            <p:ph type="subTitle"/>
          </p:nvPr>
        </p:nvSpPr>
        <p:spPr>
          <a:xfrm>
            <a:off x="611147" y="273600"/>
            <a:ext cx="11002443" cy="5307840"/>
          </a:xfrm>
          <a:prstGeom prst="rect">
            <a:avLst/>
          </a:prstGeom>
          <a:noFill/>
          <a:ln w="0">
            <a:noFill/>
          </a:ln>
        </p:spPr>
        <p:txBody>
          <a:bodyPr lIns="0" tIns="0" rIns="0" bIns="0" anchor="ctr">
            <a:noAutofit/>
          </a:bodyPr>
          <a:lstStyle/>
          <a:p>
            <a:pPr algn="ctr">
              <a:buNone/>
            </a:pPr>
            <a:endParaRPr lang="es-AR" sz="3200" b="0" strike="noStrike" spc="-1">
              <a:latin typeface="Arial"/>
            </a:endParaRPr>
          </a:p>
        </p:txBody>
      </p:sp>
      <p:sp>
        <p:nvSpPr>
          <p:cNvPr id="3" name="PlaceHolder 2"/>
          <p:cNvSpPr>
            <a:spLocks noGrp="1"/>
          </p:cNvSpPr>
          <p:nvPr>
            <p:ph type="sldNum" idx="1"/>
          </p:nvPr>
        </p:nvSpPr>
        <p:spPr/>
        <p:txBody>
          <a:bodyPr/>
          <a:lstStyle/>
          <a:p>
            <a:fld id="{28A47A1E-2BC0-451D-ACB0-A71AC41DB23F}" type="slidenum">
              <a:t>‹#›</a:t>
            </a:fld>
            <a:endParaRPr/>
          </a:p>
        </p:txBody>
      </p:sp>
      <p:sp>
        <p:nvSpPr>
          <p:cNvPr id="4" name="PlaceHolder 3"/>
          <p:cNvSpPr>
            <a:spLocks noGrp="1"/>
          </p:cNvSpPr>
          <p:nvPr>
            <p:ph type="dt" idx="2"/>
          </p:nvPr>
        </p:nvSpPr>
        <p:spPr/>
        <p:txBody>
          <a:bodyPr/>
          <a:lstStyle/>
          <a:p>
            <a:endParaRPr/>
          </a:p>
        </p:txBody>
      </p:sp>
    </p:spTree>
    <p:extLst>
      <p:ext uri="{BB962C8B-B14F-4D97-AF65-F5344CB8AC3E}">
        <p14:creationId xmlns:p14="http://schemas.microsoft.com/office/powerpoint/2010/main" val="171611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11147" y="273600"/>
            <a:ext cx="11002443" cy="1144800"/>
          </a:xfrm>
          <a:prstGeom prst="rect">
            <a:avLst/>
          </a:prstGeom>
          <a:noFill/>
          <a:ln w="0">
            <a:noFill/>
          </a:ln>
        </p:spPr>
        <p:txBody>
          <a:bodyPr lIns="0" tIns="0" rIns="0" bIns="0" anchor="ctr">
            <a:noAutofit/>
          </a:bodyPr>
          <a:lstStyle/>
          <a:p>
            <a:pPr algn="ctr">
              <a:buNone/>
            </a:pPr>
            <a:endParaRPr lang="es-AR" sz="4400" b="0" strike="noStrike" spc="-1">
              <a:latin typeface="Arial"/>
            </a:endParaRPr>
          </a:p>
        </p:txBody>
      </p:sp>
      <p:sp>
        <p:nvSpPr>
          <p:cNvPr id="58" name="PlaceHolder 2"/>
          <p:cNvSpPr>
            <a:spLocks noGrp="1"/>
          </p:cNvSpPr>
          <p:nvPr>
            <p:ph/>
          </p:nvPr>
        </p:nvSpPr>
        <p:spPr>
          <a:xfrm>
            <a:off x="611146" y="1604520"/>
            <a:ext cx="5368921" cy="1896840"/>
          </a:xfrm>
          <a:prstGeom prst="rect">
            <a:avLst/>
          </a:prstGeom>
          <a:noFill/>
          <a:ln w="0">
            <a:noFill/>
          </a:ln>
        </p:spPr>
        <p:txBody>
          <a:bodyPr lIns="0" tIns="0" rIns="0" bIns="0" anchor="t">
            <a:normAutofit/>
          </a:bodyPr>
          <a:lstStyle/>
          <a:p>
            <a:endParaRPr lang="es-AR" sz="3200" b="0" strike="noStrike" spc="-1">
              <a:latin typeface="Arial"/>
            </a:endParaRPr>
          </a:p>
        </p:txBody>
      </p:sp>
      <p:sp>
        <p:nvSpPr>
          <p:cNvPr id="59" name="PlaceHolder 3"/>
          <p:cNvSpPr>
            <a:spLocks noGrp="1"/>
          </p:cNvSpPr>
          <p:nvPr>
            <p:ph/>
          </p:nvPr>
        </p:nvSpPr>
        <p:spPr>
          <a:xfrm>
            <a:off x="6249001" y="1604520"/>
            <a:ext cx="5368921" cy="3977280"/>
          </a:xfrm>
          <a:prstGeom prst="rect">
            <a:avLst/>
          </a:prstGeom>
          <a:noFill/>
          <a:ln w="0">
            <a:noFill/>
          </a:ln>
        </p:spPr>
        <p:txBody>
          <a:bodyPr lIns="0" tIns="0" rIns="0" bIns="0" anchor="t">
            <a:normAutofit/>
          </a:bodyPr>
          <a:lstStyle/>
          <a:p>
            <a:endParaRPr lang="es-AR" sz="3200" b="0" strike="noStrike" spc="-1">
              <a:latin typeface="Arial"/>
            </a:endParaRPr>
          </a:p>
        </p:txBody>
      </p:sp>
      <p:sp>
        <p:nvSpPr>
          <p:cNvPr id="60" name="PlaceHolder 4"/>
          <p:cNvSpPr>
            <a:spLocks noGrp="1"/>
          </p:cNvSpPr>
          <p:nvPr>
            <p:ph/>
          </p:nvPr>
        </p:nvSpPr>
        <p:spPr>
          <a:xfrm>
            <a:off x="611146" y="3682080"/>
            <a:ext cx="5368921" cy="1896840"/>
          </a:xfrm>
          <a:prstGeom prst="rect">
            <a:avLst/>
          </a:prstGeom>
          <a:noFill/>
          <a:ln w="0">
            <a:noFill/>
          </a:ln>
        </p:spPr>
        <p:txBody>
          <a:bodyPr lIns="0" tIns="0" rIns="0" bIns="0" anchor="t">
            <a:normAutofit/>
          </a:bodyPr>
          <a:lstStyle/>
          <a:p>
            <a:endParaRPr lang="es-AR" sz="3200" b="0" strike="noStrike" spc="-1">
              <a:latin typeface="Arial"/>
            </a:endParaRPr>
          </a:p>
        </p:txBody>
      </p:sp>
      <p:sp>
        <p:nvSpPr>
          <p:cNvPr id="6" name="PlaceHolder 5"/>
          <p:cNvSpPr>
            <a:spLocks noGrp="1"/>
          </p:cNvSpPr>
          <p:nvPr>
            <p:ph type="sldNum" idx="1"/>
          </p:nvPr>
        </p:nvSpPr>
        <p:spPr/>
        <p:txBody>
          <a:bodyPr/>
          <a:lstStyle/>
          <a:p>
            <a:fld id="{1E2F0AB8-D437-455C-8C67-E541FECF0708}" type="slidenum">
              <a:t>‹#›</a:t>
            </a:fld>
            <a:endParaRPr/>
          </a:p>
        </p:txBody>
      </p:sp>
      <p:sp>
        <p:nvSpPr>
          <p:cNvPr id="7" name="PlaceHolder 6"/>
          <p:cNvSpPr>
            <a:spLocks noGrp="1"/>
          </p:cNvSpPr>
          <p:nvPr>
            <p:ph type="dt" idx="2"/>
          </p:nvPr>
        </p:nvSpPr>
        <p:spPr/>
        <p:txBody>
          <a:bodyPr/>
          <a:lstStyle/>
          <a:p>
            <a:endParaRPr/>
          </a:p>
        </p:txBody>
      </p:sp>
    </p:spTree>
    <p:extLst>
      <p:ext uri="{BB962C8B-B14F-4D97-AF65-F5344CB8AC3E}">
        <p14:creationId xmlns:p14="http://schemas.microsoft.com/office/powerpoint/2010/main" val="11605888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11147" y="273600"/>
            <a:ext cx="11002443" cy="1144800"/>
          </a:xfrm>
          <a:prstGeom prst="rect">
            <a:avLst/>
          </a:prstGeom>
          <a:noFill/>
          <a:ln w="0">
            <a:noFill/>
          </a:ln>
        </p:spPr>
        <p:txBody>
          <a:bodyPr lIns="0" tIns="0" rIns="0" bIns="0" anchor="ctr">
            <a:noAutofit/>
          </a:bodyPr>
          <a:lstStyle/>
          <a:p>
            <a:pPr algn="ctr">
              <a:buNone/>
            </a:pPr>
            <a:endParaRPr lang="es-AR" sz="4400" b="0" strike="noStrike" spc="-1">
              <a:latin typeface="Arial"/>
            </a:endParaRPr>
          </a:p>
        </p:txBody>
      </p:sp>
      <p:sp>
        <p:nvSpPr>
          <p:cNvPr id="62" name="PlaceHolder 2"/>
          <p:cNvSpPr>
            <a:spLocks noGrp="1"/>
          </p:cNvSpPr>
          <p:nvPr>
            <p:ph/>
          </p:nvPr>
        </p:nvSpPr>
        <p:spPr>
          <a:xfrm>
            <a:off x="611146" y="1604520"/>
            <a:ext cx="5368921" cy="3977280"/>
          </a:xfrm>
          <a:prstGeom prst="rect">
            <a:avLst/>
          </a:prstGeom>
          <a:noFill/>
          <a:ln w="0">
            <a:noFill/>
          </a:ln>
        </p:spPr>
        <p:txBody>
          <a:bodyPr lIns="0" tIns="0" rIns="0" bIns="0" anchor="t">
            <a:normAutofit/>
          </a:bodyPr>
          <a:lstStyle/>
          <a:p>
            <a:endParaRPr lang="es-AR" sz="3200" b="0" strike="noStrike" spc="-1">
              <a:latin typeface="Arial"/>
            </a:endParaRPr>
          </a:p>
        </p:txBody>
      </p:sp>
      <p:sp>
        <p:nvSpPr>
          <p:cNvPr id="63" name="PlaceHolder 3"/>
          <p:cNvSpPr>
            <a:spLocks noGrp="1"/>
          </p:cNvSpPr>
          <p:nvPr>
            <p:ph/>
          </p:nvPr>
        </p:nvSpPr>
        <p:spPr>
          <a:xfrm>
            <a:off x="6249001" y="1604520"/>
            <a:ext cx="5368921" cy="1896840"/>
          </a:xfrm>
          <a:prstGeom prst="rect">
            <a:avLst/>
          </a:prstGeom>
          <a:noFill/>
          <a:ln w="0">
            <a:noFill/>
          </a:ln>
        </p:spPr>
        <p:txBody>
          <a:bodyPr lIns="0" tIns="0" rIns="0" bIns="0" anchor="t">
            <a:normAutofit/>
          </a:bodyPr>
          <a:lstStyle/>
          <a:p>
            <a:endParaRPr lang="es-AR" sz="3200" b="0" strike="noStrike" spc="-1">
              <a:latin typeface="Arial"/>
            </a:endParaRPr>
          </a:p>
        </p:txBody>
      </p:sp>
      <p:sp>
        <p:nvSpPr>
          <p:cNvPr id="64" name="PlaceHolder 4"/>
          <p:cNvSpPr>
            <a:spLocks noGrp="1"/>
          </p:cNvSpPr>
          <p:nvPr>
            <p:ph/>
          </p:nvPr>
        </p:nvSpPr>
        <p:spPr>
          <a:xfrm>
            <a:off x="6249001" y="3682080"/>
            <a:ext cx="5368921" cy="1896840"/>
          </a:xfrm>
          <a:prstGeom prst="rect">
            <a:avLst/>
          </a:prstGeom>
          <a:noFill/>
          <a:ln w="0">
            <a:noFill/>
          </a:ln>
        </p:spPr>
        <p:txBody>
          <a:bodyPr lIns="0" tIns="0" rIns="0" bIns="0" anchor="t">
            <a:normAutofit/>
          </a:bodyPr>
          <a:lstStyle/>
          <a:p>
            <a:endParaRPr lang="es-AR" sz="3200" b="0" strike="noStrike" spc="-1">
              <a:latin typeface="Arial"/>
            </a:endParaRPr>
          </a:p>
        </p:txBody>
      </p:sp>
      <p:sp>
        <p:nvSpPr>
          <p:cNvPr id="6" name="PlaceHolder 5"/>
          <p:cNvSpPr>
            <a:spLocks noGrp="1"/>
          </p:cNvSpPr>
          <p:nvPr>
            <p:ph type="sldNum" idx="1"/>
          </p:nvPr>
        </p:nvSpPr>
        <p:spPr/>
        <p:txBody>
          <a:bodyPr/>
          <a:lstStyle/>
          <a:p>
            <a:fld id="{DF1A5F96-B6C6-41B0-893F-10753DF522DC}" type="slidenum">
              <a:t>‹#›</a:t>
            </a:fld>
            <a:endParaRPr/>
          </a:p>
        </p:txBody>
      </p:sp>
      <p:sp>
        <p:nvSpPr>
          <p:cNvPr id="7" name="PlaceHolder 6"/>
          <p:cNvSpPr>
            <a:spLocks noGrp="1"/>
          </p:cNvSpPr>
          <p:nvPr>
            <p:ph type="dt" idx="2"/>
          </p:nvPr>
        </p:nvSpPr>
        <p:spPr/>
        <p:txBody>
          <a:bodyPr/>
          <a:lstStyle/>
          <a:p>
            <a:endParaRPr/>
          </a:p>
        </p:txBody>
      </p:sp>
    </p:spTree>
    <p:extLst>
      <p:ext uri="{BB962C8B-B14F-4D97-AF65-F5344CB8AC3E}">
        <p14:creationId xmlns:p14="http://schemas.microsoft.com/office/powerpoint/2010/main" val="21540900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611147" y="273600"/>
            <a:ext cx="11002443" cy="1144800"/>
          </a:xfrm>
          <a:prstGeom prst="rect">
            <a:avLst/>
          </a:prstGeom>
          <a:noFill/>
          <a:ln w="0">
            <a:noFill/>
          </a:ln>
        </p:spPr>
        <p:txBody>
          <a:bodyPr lIns="0" tIns="0" rIns="0" bIns="0" anchor="ctr">
            <a:noAutofit/>
          </a:bodyPr>
          <a:lstStyle/>
          <a:p>
            <a:pPr algn="ctr">
              <a:buNone/>
            </a:pPr>
            <a:endParaRPr lang="es-AR" sz="4400" b="0" strike="noStrike" spc="-1">
              <a:latin typeface="Arial"/>
            </a:endParaRPr>
          </a:p>
        </p:txBody>
      </p:sp>
      <p:sp>
        <p:nvSpPr>
          <p:cNvPr id="66" name="PlaceHolder 2"/>
          <p:cNvSpPr>
            <a:spLocks noGrp="1"/>
          </p:cNvSpPr>
          <p:nvPr>
            <p:ph/>
          </p:nvPr>
        </p:nvSpPr>
        <p:spPr>
          <a:xfrm>
            <a:off x="611146" y="1604520"/>
            <a:ext cx="5368921" cy="1896840"/>
          </a:xfrm>
          <a:prstGeom prst="rect">
            <a:avLst/>
          </a:prstGeom>
          <a:noFill/>
          <a:ln w="0">
            <a:noFill/>
          </a:ln>
        </p:spPr>
        <p:txBody>
          <a:bodyPr lIns="0" tIns="0" rIns="0" bIns="0" anchor="t">
            <a:normAutofit/>
          </a:bodyPr>
          <a:lstStyle/>
          <a:p>
            <a:endParaRPr lang="es-AR" sz="3200" b="0" strike="noStrike" spc="-1">
              <a:latin typeface="Arial"/>
            </a:endParaRPr>
          </a:p>
        </p:txBody>
      </p:sp>
      <p:sp>
        <p:nvSpPr>
          <p:cNvPr id="67" name="PlaceHolder 3"/>
          <p:cNvSpPr>
            <a:spLocks noGrp="1"/>
          </p:cNvSpPr>
          <p:nvPr>
            <p:ph/>
          </p:nvPr>
        </p:nvSpPr>
        <p:spPr>
          <a:xfrm>
            <a:off x="6249001" y="1604520"/>
            <a:ext cx="5368921" cy="1896840"/>
          </a:xfrm>
          <a:prstGeom prst="rect">
            <a:avLst/>
          </a:prstGeom>
          <a:noFill/>
          <a:ln w="0">
            <a:noFill/>
          </a:ln>
        </p:spPr>
        <p:txBody>
          <a:bodyPr lIns="0" tIns="0" rIns="0" bIns="0" anchor="t">
            <a:normAutofit/>
          </a:bodyPr>
          <a:lstStyle/>
          <a:p>
            <a:endParaRPr lang="es-AR" sz="3200" b="0" strike="noStrike" spc="-1">
              <a:latin typeface="Arial"/>
            </a:endParaRPr>
          </a:p>
        </p:txBody>
      </p:sp>
      <p:sp>
        <p:nvSpPr>
          <p:cNvPr id="68" name="PlaceHolder 4"/>
          <p:cNvSpPr>
            <a:spLocks noGrp="1"/>
          </p:cNvSpPr>
          <p:nvPr>
            <p:ph/>
          </p:nvPr>
        </p:nvSpPr>
        <p:spPr>
          <a:xfrm>
            <a:off x="611147" y="3682080"/>
            <a:ext cx="11002443" cy="1896840"/>
          </a:xfrm>
          <a:prstGeom prst="rect">
            <a:avLst/>
          </a:prstGeom>
          <a:noFill/>
          <a:ln w="0">
            <a:noFill/>
          </a:ln>
        </p:spPr>
        <p:txBody>
          <a:bodyPr lIns="0" tIns="0" rIns="0" bIns="0" anchor="t">
            <a:normAutofit/>
          </a:bodyPr>
          <a:lstStyle/>
          <a:p>
            <a:endParaRPr lang="es-AR" sz="3200" b="0" strike="noStrike" spc="-1">
              <a:latin typeface="Arial"/>
            </a:endParaRPr>
          </a:p>
        </p:txBody>
      </p:sp>
      <p:sp>
        <p:nvSpPr>
          <p:cNvPr id="6" name="PlaceHolder 5"/>
          <p:cNvSpPr>
            <a:spLocks noGrp="1"/>
          </p:cNvSpPr>
          <p:nvPr>
            <p:ph type="sldNum" idx="1"/>
          </p:nvPr>
        </p:nvSpPr>
        <p:spPr/>
        <p:txBody>
          <a:bodyPr/>
          <a:lstStyle/>
          <a:p>
            <a:fld id="{FF9B58A7-9A7A-4534-85D8-67955532EEF6}" type="slidenum">
              <a:t>‹#›</a:t>
            </a:fld>
            <a:endParaRPr/>
          </a:p>
        </p:txBody>
      </p:sp>
      <p:sp>
        <p:nvSpPr>
          <p:cNvPr id="7" name="PlaceHolder 6"/>
          <p:cNvSpPr>
            <a:spLocks noGrp="1"/>
          </p:cNvSpPr>
          <p:nvPr>
            <p:ph type="dt" idx="2"/>
          </p:nvPr>
        </p:nvSpPr>
        <p:spPr/>
        <p:txBody>
          <a:bodyPr/>
          <a:lstStyle/>
          <a:p>
            <a:endParaRPr/>
          </a:p>
        </p:txBody>
      </p:sp>
    </p:spTree>
    <p:extLst>
      <p:ext uri="{BB962C8B-B14F-4D97-AF65-F5344CB8AC3E}">
        <p14:creationId xmlns:p14="http://schemas.microsoft.com/office/powerpoint/2010/main" val="7343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11147" y="273600"/>
            <a:ext cx="11002443" cy="1144800"/>
          </a:xfrm>
          <a:prstGeom prst="rect">
            <a:avLst/>
          </a:prstGeom>
          <a:noFill/>
          <a:ln w="0">
            <a:noFill/>
          </a:ln>
        </p:spPr>
        <p:txBody>
          <a:bodyPr lIns="0" tIns="0" rIns="0" bIns="0" anchor="ctr">
            <a:noAutofit/>
          </a:bodyPr>
          <a:lstStyle/>
          <a:p>
            <a:pPr algn="ctr">
              <a:buNone/>
            </a:pPr>
            <a:endParaRPr lang="es-AR" sz="4400" b="0" strike="noStrike" spc="-1">
              <a:latin typeface="Arial"/>
            </a:endParaRPr>
          </a:p>
        </p:txBody>
      </p:sp>
      <p:sp>
        <p:nvSpPr>
          <p:cNvPr id="70" name="PlaceHolder 2"/>
          <p:cNvSpPr>
            <a:spLocks noGrp="1"/>
          </p:cNvSpPr>
          <p:nvPr>
            <p:ph/>
          </p:nvPr>
        </p:nvSpPr>
        <p:spPr>
          <a:xfrm>
            <a:off x="611147" y="1604520"/>
            <a:ext cx="11002443" cy="1896840"/>
          </a:xfrm>
          <a:prstGeom prst="rect">
            <a:avLst/>
          </a:prstGeom>
          <a:noFill/>
          <a:ln w="0">
            <a:noFill/>
          </a:ln>
        </p:spPr>
        <p:txBody>
          <a:bodyPr lIns="0" tIns="0" rIns="0" bIns="0" anchor="t">
            <a:normAutofit/>
          </a:bodyPr>
          <a:lstStyle/>
          <a:p>
            <a:endParaRPr lang="es-AR" sz="3200" b="0" strike="noStrike" spc="-1">
              <a:latin typeface="Arial"/>
            </a:endParaRPr>
          </a:p>
        </p:txBody>
      </p:sp>
      <p:sp>
        <p:nvSpPr>
          <p:cNvPr id="71" name="PlaceHolder 3"/>
          <p:cNvSpPr>
            <a:spLocks noGrp="1"/>
          </p:cNvSpPr>
          <p:nvPr>
            <p:ph/>
          </p:nvPr>
        </p:nvSpPr>
        <p:spPr>
          <a:xfrm>
            <a:off x="611147" y="3682080"/>
            <a:ext cx="11002443" cy="1896840"/>
          </a:xfrm>
          <a:prstGeom prst="rect">
            <a:avLst/>
          </a:prstGeom>
          <a:noFill/>
          <a:ln w="0">
            <a:noFill/>
          </a:ln>
        </p:spPr>
        <p:txBody>
          <a:bodyPr lIns="0" tIns="0" rIns="0" bIns="0" anchor="t">
            <a:normAutofit/>
          </a:bodyPr>
          <a:lstStyle/>
          <a:p>
            <a:endParaRPr lang="es-AR" sz="3200" b="0" strike="noStrike" spc="-1">
              <a:latin typeface="Arial"/>
            </a:endParaRPr>
          </a:p>
        </p:txBody>
      </p:sp>
      <p:sp>
        <p:nvSpPr>
          <p:cNvPr id="5" name="PlaceHolder 4"/>
          <p:cNvSpPr>
            <a:spLocks noGrp="1"/>
          </p:cNvSpPr>
          <p:nvPr>
            <p:ph type="sldNum" idx="1"/>
          </p:nvPr>
        </p:nvSpPr>
        <p:spPr/>
        <p:txBody>
          <a:bodyPr/>
          <a:lstStyle/>
          <a:p>
            <a:fld id="{4AE5CC70-AFD5-4959-87C2-DF208862C210}" type="slidenum">
              <a:t>‹#›</a:t>
            </a:fld>
            <a:endParaRPr/>
          </a:p>
        </p:txBody>
      </p:sp>
      <p:sp>
        <p:nvSpPr>
          <p:cNvPr id="6" name="PlaceHolder 5"/>
          <p:cNvSpPr>
            <a:spLocks noGrp="1"/>
          </p:cNvSpPr>
          <p:nvPr>
            <p:ph type="dt" idx="2"/>
          </p:nvPr>
        </p:nvSpPr>
        <p:spPr/>
        <p:txBody>
          <a:bodyPr/>
          <a:lstStyle/>
          <a:p>
            <a:endParaRPr/>
          </a:p>
        </p:txBody>
      </p:sp>
    </p:spTree>
    <p:extLst>
      <p:ext uri="{BB962C8B-B14F-4D97-AF65-F5344CB8AC3E}">
        <p14:creationId xmlns:p14="http://schemas.microsoft.com/office/powerpoint/2010/main" val="27640237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611147" y="273600"/>
            <a:ext cx="11002443" cy="1144800"/>
          </a:xfrm>
          <a:prstGeom prst="rect">
            <a:avLst/>
          </a:prstGeom>
          <a:noFill/>
          <a:ln w="0">
            <a:noFill/>
          </a:ln>
        </p:spPr>
        <p:txBody>
          <a:bodyPr lIns="0" tIns="0" rIns="0" bIns="0" anchor="ctr">
            <a:noAutofit/>
          </a:bodyPr>
          <a:lstStyle/>
          <a:p>
            <a:pPr algn="ctr">
              <a:buNone/>
            </a:pPr>
            <a:endParaRPr lang="es-AR" sz="4400" b="0" strike="noStrike" spc="-1">
              <a:latin typeface="Arial"/>
            </a:endParaRPr>
          </a:p>
        </p:txBody>
      </p:sp>
      <p:sp>
        <p:nvSpPr>
          <p:cNvPr id="73" name="PlaceHolder 2"/>
          <p:cNvSpPr>
            <a:spLocks noGrp="1"/>
          </p:cNvSpPr>
          <p:nvPr>
            <p:ph/>
          </p:nvPr>
        </p:nvSpPr>
        <p:spPr>
          <a:xfrm>
            <a:off x="611146" y="1604520"/>
            <a:ext cx="5368921" cy="1896840"/>
          </a:xfrm>
          <a:prstGeom prst="rect">
            <a:avLst/>
          </a:prstGeom>
          <a:noFill/>
          <a:ln w="0">
            <a:noFill/>
          </a:ln>
        </p:spPr>
        <p:txBody>
          <a:bodyPr lIns="0" tIns="0" rIns="0" bIns="0" anchor="t">
            <a:normAutofit/>
          </a:bodyPr>
          <a:lstStyle/>
          <a:p>
            <a:endParaRPr lang="es-AR" sz="3200" b="0" strike="noStrike" spc="-1">
              <a:latin typeface="Arial"/>
            </a:endParaRPr>
          </a:p>
        </p:txBody>
      </p:sp>
      <p:sp>
        <p:nvSpPr>
          <p:cNvPr id="74" name="PlaceHolder 3"/>
          <p:cNvSpPr>
            <a:spLocks noGrp="1"/>
          </p:cNvSpPr>
          <p:nvPr>
            <p:ph/>
          </p:nvPr>
        </p:nvSpPr>
        <p:spPr>
          <a:xfrm>
            <a:off x="6249001" y="1604520"/>
            <a:ext cx="5368921" cy="1896840"/>
          </a:xfrm>
          <a:prstGeom prst="rect">
            <a:avLst/>
          </a:prstGeom>
          <a:noFill/>
          <a:ln w="0">
            <a:noFill/>
          </a:ln>
        </p:spPr>
        <p:txBody>
          <a:bodyPr lIns="0" tIns="0" rIns="0" bIns="0" anchor="t">
            <a:normAutofit/>
          </a:bodyPr>
          <a:lstStyle/>
          <a:p>
            <a:endParaRPr lang="es-AR" sz="3200" b="0" strike="noStrike" spc="-1">
              <a:latin typeface="Arial"/>
            </a:endParaRPr>
          </a:p>
        </p:txBody>
      </p:sp>
      <p:sp>
        <p:nvSpPr>
          <p:cNvPr id="75" name="PlaceHolder 4"/>
          <p:cNvSpPr>
            <a:spLocks noGrp="1"/>
          </p:cNvSpPr>
          <p:nvPr>
            <p:ph/>
          </p:nvPr>
        </p:nvSpPr>
        <p:spPr>
          <a:xfrm>
            <a:off x="611146" y="3682080"/>
            <a:ext cx="5368921" cy="1896840"/>
          </a:xfrm>
          <a:prstGeom prst="rect">
            <a:avLst/>
          </a:prstGeom>
          <a:noFill/>
          <a:ln w="0">
            <a:noFill/>
          </a:ln>
        </p:spPr>
        <p:txBody>
          <a:bodyPr lIns="0" tIns="0" rIns="0" bIns="0" anchor="t">
            <a:normAutofit/>
          </a:bodyPr>
          <a:lstStyle/>
          <a:p>
            <a:endParaRPr lang="es-AR" sz="3200" b="0" strike="noStrike" spc="-1">
              <a:latin typeface="Arial"/>
            </a:endParaRPr>
          </a:p>
        </p:txBody>
      </p:sp>
      <p:sp>
        <p:nvSpPr>
          <p:cNvPr id="76" name="PlaceHolder 5"/>
          <p:cNvSpPr>
            <a:spLocks noGrp="1"/>
          </p:cNvSpPr>
          <p:nvPr>
            <p:ph/>
          </p:nvPr>
        </p:nvSpPr>
        <p:spPr>
          <a:xfrm>
            <a:off x="6249001" y="3682080"/>
            <a:ext cx="5368921" cy="1896840"/>
          </a:xfrm>
          <a:prstGeom prst="rect">
            <a:avLst/>
          </a:prstGeom>
          <a:noFill/>
          <a:ln w="0">
            <a:noFill/>
          </a:ln>
        </p:spPr>
        <p:txBody>
          <a:bodyPr lIns="0" tIns="0" rIns="0" bIns="0" anchor="t">
            <a:normAutofit/>
          </a:bodyPr>
          <a:lstStyle/>
          <a:p>
            <a:endParaRPr lang="es-AR" sz="3200" b="0" strike="noStrike" spc="-1">
              <a:latin typeface="Arial"/>
            </a:endParaRPr>
          </a:p>
        </p:txBody>
      </p:sp>
      <p:sp>
        <p:nvSpPr>
          <p:cNvPr id="7" name="PlaceHolder 6"/>
          <p:cNvSpPr>
            <a:spLocks noGrp="1"/>
          </p:cNvSpPr>
          <p:nvPr>
            <p:ph type="sldNum" idx="1"/>
          </p:nvPr>
        </p:nvSpPr>
        <p:spPr/>
        <p:txBody>
          <a:bodyPr/>
          <a:lstStyle/>
          <a:p>
            <a:fld id="{6BF6672A-BD05-44BD-A303-75F467267F7A}" type="slidenum">
              <a:t>‹#›</a:t>
            </a:fld>
            <a:endParaRPr/>
          </a:p>
        </p:txBody>
      </p:sp>
      <p:sp>
        <p:nvSpPr>
          <p:cNvPr id="8" name="PlaceHolder 7"/>
          <p:cNvSpPr>
            <a:spLocks noGrp="1"/>
          </p:cNvSpPr>
          <p:nvPr>
            <p:ph type="dt" idx="2"/>
          </p:nvPr>
        </p:nvSpPr>
        <p:spPr/>
        <p:txBody>
          <a:bodyPr/>
          <a:lstStyle/>
          <a:p>
            <a:endParaRPr/>
          </a:p>
        </p:txBody>
      </p:sp>
    </p:spTree>
    <p:extLst>
      <p:ext uri="{BB962C8B-B14F-4D97-AF65-F5344CB8AC3E}">
        <p14:creationId xmlns:p14="http://schemas.microsoft.com/office/powerpoint/2010/main" val="2692865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611147" y="273600"/>
            <a:ext cx="11002443" cy="1144800"/>
          </a:xfrm>
          <a:prstGeom prst="rect">
            <a:avLst/>
          </a:prstGeom>
          <a:noFill/>
          <a:ln w="0">
            <a:noFill/>
          </a:ln>
        </p:spPr>
        <p:txBody>
          <a:bodyPr lIns="0" tIns="0" rIns="0" bIns="0" anchor="ctr">
            <a:noAutofit/>
          </a:bodyPr>
          <a:lstStyle/>
          <a:p>
            <a:pPr algn="ctr">
              <a:buNone/>
            </a:pPr>
            <a:endParaRPr lang="es-AR" sz="4400" b="0" strike="noStrike" spc="-1">
              <a:latin typeface="Arial"/>
            </a:endParaRPr>
          </a:p>
        </p:txBody>
      </p:sp>
      <p:sp>
        <p:nvSpPr>
          <p:cNvPr id="78" name="PlaceHolder 2"/>
          <p:cNvSpPr>
            <a:spLocks noGrp="1"/>
          </p:cNvSpPr>
          <p:nvPr>
            <p:ph/>
          </p:nvPr>
        </p:nvSpPr>
        <p:spPr>
          <a:xfrm>
            <a:off x="611146" y="1604520"/>
            <a:ext cx="3542701" cy="1896840"/>
          </a:xfrm>
          <a:prstGeom prst="rect">
            <a:avLst/>
          </a:prstGeom>
          <a:noFill/>
          <a:ln w="0">
            <a:noFill/>
          </a:ln>
        </p:spPr>
        <p:txBody>
          <a:bodyPr lIns="0" tIns="0" rIns="0" bIns="0" anchor="t">
            <a:normAutofit/>
          </a:bodyPr>
          <a:lstStyle/>
          <a:p>
            <a:endParaRPr lang="es-AR" sz="3200" b="0" strike="noStrike" spc="-1">
              <a:latin typeface="Arial"/>
            </a:endParaRPr>
          </a:p>
        </p:txBody>
      </p:sp>
      <p:sp>
        <p:nvSpPr>
          <p:cNvPr id="79" name="PlaceHolder 3"/>
          <p:cNvSpPr>
            <a:spLocks noGrp="1"/>
          </p:cNvSpPr>
          <p:nvPr>
            <p:ph/>
          </p:nvPr>
        </p:nvSpPr>
        <p:spPr>
          <a:xfrm>
            <a:off x="4331452" y="1604520"/>
            <a:ext cx="3542701" cy="1896840"/>
          </a:xfrm>
          <a:prstGeom prst="rect">
            <a:avLst/>
          </a:prstGeom>
          <a:noFill/>
          <a:ln w="0">
            <a:noFill/>
          </a:ln>
        </p:spPr>
        <p:txBody>
          <a:bodyPr lIns="0" tIns="0" rIns="0" bIns="0" anchor="t">
            <a:normAutofit/>
          </a:bodyPr>
          <a:lstStyle/>
          <a:p>
            <a:endParaRPr lang="es-AR" sz="3200" b="0" strike="noStrike" spc="-1">
              <a:latin typeface="Arial"/>
            </a:endParaRPr>
          </a:p>
        </p:txBody>
      </p:sp>
      <p:sp>
        <p:nvSpPr>
          <p:cNvPr id="80" name="PlaceHolder 4"/>
          <p:cNvSpPr>
            <a:spLocks noGrp="1"/>
          </p:cNvSpPr>
          <p:nvPr>
            <p:ph/>
          </p:nvPr>
        </p:nvSpPr>
        <p:spPr>
          <a:xfrm>
            <a:off x="8051757" y="1604520"/>
            <a:ext cx="3542701" cy="1896840"/>
          </a:xfrm>
          <a:prstGeom prst="rect">
            <a:avLst/>
          </a:prstGeom>
          <a:noFill/>
          <a:ln w="0">
            <a:noFill/>
          </a:ln>
        </p:spPr>
        <p:txBody>
          <a:bodyPr lIns="0" tIns="0" rIns="0" bIns="0" anchor="t">
            <a:normAutofit/>
          </a:bodyPr>
          <a:lstStyle/>
          <a:p>
            <a:endParaRPr lang="es-AR" sz="3200" b="0" strike="noStrike" spc="-1">
              <a:latin typeface="Arial"/>
            </a:endParaRPr>
          </a:p>
        </p:txBody>
      </p:sp>
      <p:sp>
        <p:nvSpPr>
          <p:cNvPr id="81" name="PlaceHolder 5"/>
          <p:cNvSpPr>
            <a:spLocks noGrp="1"/>
          </p:cNvSpPr>
          <p:nvPr>
            <p:ph/>
          </p:nvPr>
        </p:nvSpPr>
        <p:spPr>
          <a:xfrm>
            <a:off x="611146" y="3682080"/>
            <a:ext cx="3542701" cy="1896840"/>
          </a:xfrm>
          <a:prstGeom prst="rect">
            <a:avLst/>
          </a:prstGeom>
          <a:noFill/>
          <a:ln w="0">
            <a:noFill/>
          </a:ln>
        </p:spPr>
        <p:txBody>
          <a:bodyPr lIns="0" tIns="0" rIns="0" bIns="0" anchor="t">
            <a:normAutofit/>
          </a:bodyPr>
          <a:lstStyle/>
          <a:p>
            <a:endParaRPr lang="es-AR" sz="3200" b="0" strike="noStrike" spc="-1">
              <a:latin typeface="Arial"/>
            </a:endParaRPr>
          </a:p>
        </p:txBody>
      </p:sp>
      <p:sp>
        <p:nvSpPr>
          <p:cNvPr id="82" name="PlaceHolder 6"/>
          <p:cNvSpPr>
            <a:spLocks noGrp="1"/>
          </p:cNvSpPr>
          <p:nvPr>
            <p:ph/>
          </p:nvPr>
        </p:nvSpPr>
        <p:spPr>
          <a:xfrm>
            <a:off x="4331452" y="3682080"/>
            <a:ext cx="3542701" cy="1896840"/>
          </a:xfrm>
          <a:prstGeom prst="rect">
            <a:avLst/>
          </a:prstGeom>
          <a:noFill/>
          <a:ln w="0">
            <a:noFill/>
          </a:ln>
        </p:spPr>
        <p:txBody>
          <a:bodyPr lIns="0" tIns="0" rIns="0" bIns="0" anchor="t">
            <a:normAutofit/>
          </a:bodyPr>
          <a:lstStyle/>
          <a:p>
            <a:endParaRPr lang="es-AR" sz="3200" b="0" strike="noStrike" spc="-1">
              <a:latin typeface="Arial"/>
            </a:endParaRPr>
          </a:p>
        </p:txBody>
      </p:sp>
      <p:sp>
        <p:nvSpPr>
          <p:cNvPr id="83" name="PlaceHolder 7"/>
          <p:cNvSpPr>
            <a:spLocks noGrp="1"/>
          </p:cNvSpPr>
          <p:nvPr>
            <p:ph/>
          </p:nvPr>
        </p:nvSpPr>
        <p:spPr>
          <a:xfrm>
            <a:off x="8051757" y="3682080"/>
            <a:ext cx="3542701" cy="1896840"/>
          </a:xfrm>
          <a:prstGeom prst="rect">
            <a:avLst/>
          </a:prstGeom>
          <a:noFill/>
          <a:ln w="0">
            <a:noFill/>
          </a:ln>
        </p:spPr>
        <p:txBody>
          <a:bodyPr lIns="0" tIns="0" rIns="0" bIns="0" anchor="t">
            <a:normAutofit/>
          </a:bodyPr>
          <a:lstStyle/>
          <a:p>
            <a:endParaRPr lang="es-AR" sz="3200" b="0" strike="noStrike" spc="-1">
              <a:latin typeface="Arial"/>
            </a:endParaRPr>
          </a:p>
        </p:txBody>
      </p:sp>
      <p:sp>
        <p:nvSpPr>
          <p:cNvPr id="9" name="PlaceHolder 8"/>
          <p:cNvSpPr>
            <a:spLocks noGrp="1"/>
          </p:cNvSpPr>
          <p:nvPr>
            <p:ph type="sldNum" idx="1"/>
          </p:nvPr>
        </p:nvSpPr>
        <p:spPr/>
        <p:txBody>
          <a:bodyPr/>
          <a:lstStyle/>
          <a:p>
            <a:fld id="{86781128-82A7-4E75-8642-FD761FE30491}" type="slidenum">
              <a:t>‹#›</a:t>
            </a:fld>
            <a:endParaRPr/>
          </a:p>
        </p:txBody>
      </p:sp>
      <p:sp>
        <p:nvSpPr>
          <p:cNvPr id="10" name="PlaceHolder 9"/>
          <p:cNvSpPr>
            <a:spLocks noGrp="1"/>
          </p:cNvSpPr>
          <p:nvPr>
            <p:ph type="dt" idx="2"/>
          </p:nvPr>
        </p:nvSpPr>
        <p:spPr/>
        <p:txBody>
          <a:bodyPr/>
          <a:lstStyle/>
          <a:p>
            <a:endParaRPr/>
          </a:p>
        </p:txBody>
      </p:sp>
    </p:spTree>
    <p:extLst>
      <p:ext uri="{BB962C8B-B14F-4D97-AF65-F5344CB8AC3E}">
        <p14:creationId xmlns:p14="http://schemas.microsoft.com/office/powerpoint/2010/main" val="6630534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CDD8B-5F00-4F7D-B923-285D91794C26}"/>
              </a:ext>
            </a:extLst>
          </p:cNvPr>
          <p:cNvSpPr>
            <a:spLocks noGrp="1"/>
          </p:cNvSpPr>
          <p:nvPr>
            <p:ph type="title"/>
          </p:nvPr>
        </p:nvSpPr>
        <p:spPr/>
        <p:txBody>
          <a:bodyPr/>
          <a:lstStyle/>
          <a:p>
            <a:r>
              <a:rPr lang="en-US"/>
              <a:t>Click to edit Master title style</a:t>
            </a:r>
            <a:endParaRPr lang="en-DE"/>
          </a:p>
        </p:txBody>
      </p:sp>
      <p:sp>
        <p:nvSpPr>
          <p:cNvPr id="3" name="Content Placeholder 2">
            <a:extLst>
              <a:ext uri="{FF2B5EF4-FFF2-40B4-BE49-F238E27FC236}">
                <a16:creationId xmlns:a16="http://schemas.microsoft.com/office/drawing/2014/main" id="{A1CD2713-EF71-4318-AA7C-C5CC9E1E176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Date Placeholder 3">
            <a:extLst>
              <a:ext uri="{FF2B5EF4-FFF2-40B4-BE49-F238E27FC236}">
                <a16:creationId xmlns:a16="http://schemas.microsoft.com/office/drawing/2014/main" id="{80355277-14F4-43FF-88B9-87C64DDA68CF}"/>
              </a:ext>
            </a:extLst>
          </p:cNvPr>
          <p:cNvSpPr>
            <a:spLocks noGrp="1"/>
          </p:cNvSpPr>
          <p:nvPr>
            <p:ph type="dt" sz="half" idx="10"/>
          </p:nvPr>
        </p:nvSpPr>
        <p:spPr/>
        <p:txBody>
          <a:bodyPr/>
          <a:lstStyle/>
          <a:p>
            <a:endParaRPr lang="en-DE"/>
          </a:p>
        </p:txBody>
      </p:sp>
      <p:sp>
        <p:nvSpPr>
          <p:cNvPr id="5" name="Footer Placeholder 4">
            <a:extLst>
              <a:ext uri="{FF2B5EF4-FFF2-40B4-BE49-F238E27FC236}">
                <a16:creationId xmlns:a16="http://schemas.microsoft.com/office/drawing/2014/main" id="{94DEBBF7-B39E-490D-B738-2B7EC5858997}"/>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EB79BABE-D90C-4D21-B815-2F5F693713FA}"/>
              </a:ext>
            </a:extLst>
          </p:cNvPr>
          <p:cNvSpPr>
            <a:spLocks noGrp="1"/>
          </p:cNvSpPr>
          <p:nvPr>
            <p:ph type="sldNum" sz="quarter" idx="12"/>
          </p:nvPr>
        </p:nvSpPr>
        <p:spPr/>
        <p:txBody>
          <a:bodyPr/>
          <a:lstStyle/>
          <a:p>
            <a:fld id="{45CD6DFF-F6B9-4FC3-914E-4732404F8D20}" type="slidenum">
              <a:rPr lang="en-DE" smtClean="0"/>
              <a:t>‹#›</a:t>
            </a:fld>
            <a:endParaRPr lang="en-DE"/>
          </a:p>
        </p:txBody>
      </p:sp>
    </p:spTree>
    <p:extLst>
      <p:ext uri="{BB962C8B-B14F-4D97-AF65-F5344CB8AC3E}">
        <p14:creationId xmlns:p14="http://schemas.microsoft.com/office/powerpoint/2010/main" val="3001552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page 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1107477"/>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Tree>
    <p:extLst>
      <p:ext uri="{BB962C8B-B14F-4D97-AF65-F5344CB8AC3E}">
        <p14:creationId xmlns:p14="http://schemas.microsoft.com/office/powerpoint/2010/main" val="1047351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1"/>
          </p:nvPr>
        </p:nvSpPr>
        <p:spPr/>
        <p:txBody>
          <a:bodyPr/>
          <a:lstStyle/>
          <a:p>
            <a:fld id="{15BAFABA-AFB5-44C3-A842-DA4ED8D485C9}" type="slidenum">
              <a:t>‹#›</a:t>
            </a:fld>
            <a:endParaRPr/>
          </a:p>
        </p:txBody>
      </p:sp>
      <p:sp>
        <p:nvSpPr>
          <p:cNvPr id="3" name="PlaceHolder 2"/>
          <p:cNvSpPr>
            <a:spLocks noGrp="1"/>
          </p:cNvSpPr>
          <p:nvPr>
            <p:ph type="dt" idx="2"/>
          </p:nvPr>
        </p:nvSpPr>
        <p:spPr/>
        <p:txBody>
          <a:bodyPr/>
          <a:lstStyle/>
          <a:p>
            <a:endParaRPr/>
          </a:p>
        </p:txBody>
      </p:sp>
    </p:spTree>
    <p:extLst>
      <p:ext uri="{BB962C8B-B14F-4D97-AF65-F5344CB8AC3E}">
        <p14:creationId xmlns:p14="http://schemas.microsoft.com/office/powerpoint/2010/main" val="2801295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8" name="PlaceHolder 1"/>
          <p:cNvSpPr>
            <a:spLocks noGrp="1"/>
          </p:cNvSpPr>
          <p:nvPr>
            <p:ph type="title"/>
          </p:nvPr>
        </p:nvSpPr>
        <p:spPr>
          <a:xfrm>
            <a:off x="611147" y="273600"/>
            <a:ext cx="11002443" cy="1144800"/>
          </a:xfrm>
          <a:prstGeom prst="rect">
            <a:avLst/>
          </a:prstGeom>
          <a:noFill/>
          <a:ln w="0">
            <a:noFill/>
          </a:ln>
        </p:spPr>
        <p:txBody>
          <a:bodyPr lIns="0" tIns="0" rIns="0" bIns="0" anchor="ctr">
            <a:noAutofit/>
          </a:bodyPr>
          <a:lstStyle/>
          <a:p>
            <a:pPr algn="ctr">
              <a:buNone/>
            </a:pPr>
            <a:endParaRPr lang="es-AR" sz="4400" b="0" strike="noStrike" spc="-1">
              <a:latin typeface="Arial"/>
            </a:endParaRPr>
          </a:p>
        </p:txBody>
      </p:sp>
      <p:sp>
        <p:nvSpPr>
          <p:cNvPr id="49" name="PlaceHolder 2"/>
          <p:cNvSpPr>
            <a:spLocks noGrp="1"/>
          </p:cNvSpPr>
          <p:nvPr>
            <p:ph type="subTitle"/>
          </p:nvPr>
        </p:nvSpPr>
        <p:spPr>
          <a:xfrm>
            <a:off x="611147" y="1604520"/>
            <a:ext cx="11002443" cy="3977280"/>
          </a:xfrm>
          <a:prstGeom prst="rect">
            <a:avLst/>
          </a:prstGeom>
          <a:noFill/>
          <a:ln w="0">
            <a:noFill/>
          </a:ln>
        </p:spPr>
        <p:txBody>
          <a:bodyPr lIns="0" tIns="0" rIns="0" bIns="0" anchor="ctr">
            <a:noAutofit/>
          </a:bodyPr>
          <a:lstStyle/>
          <a:p>
            <a:pPr algn="ctr">
              <a:buNone/>
            </a:pPr>
            <a:endParaRPr lang="es-AR" sz="3200" b="0" strike="noStrike" spc="-1">
              <a:latin typeface="Arial"/>
            </a:endParaRPr>
          </a:p>
        </p:txBody>
      </p:sp>
      <p:sp>
        <p:nvSpPr>
          <p:cNvPr id="4" name="PlaceHolder 3"/>
          <p:cNvSpPr>
            <a:spLocks noGrp="1"/>
          </p:cNvSpPr>
          <p:nvPr>
            <p:ph type="sldNum" idx="1"/>
          </p:nvPr>
        </p:nvSpPr>
        <p:spPr/>
        <p:txBody>
          <a:bodyPr/>
          <a:lstStyle/>
          <a:p>
            <a:fld id="{7D013320-4A7B-4E74-981D-8805648E3F9B}" type="slidenum">
              <a:t>‹#›</a:t>
            </a:fld>
            <a:endParaRPr/>
          </a:p>
        </p:txBody>
      </p:sp>
      <p:sp>
        <p:nvSpPr>
          <p:cNvPr id="5" name="PlaceHolder 4"/>
          <p:cNvSpPr>
            <a:spLocks noGrp="1"/>
          </p:cNvSpPr>
          <p:nvPr>
            <p:ph type="dt" idx="2"/>
          </p:nvPr>
        </p:nvSpPr>
        <p:spPr/>
        <p:txBody>
          <a:bodyPr/>
          <a:lstStyle/>
          <a:p>
            <a:endParaRPr/>
          </a:p>
        </p:txBody>
      </p:sp>
    </p:spTree>
    <p:extLst>
      <p:ext uri="{BB962C8B-B14F-4D97-AF65-F5344CB8AC3E}">
        <p14:creationId xmlns:p14="http://schemas.microsoft.com/office/powerpoint/2010/main" val="2511387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611147" y="273600"/>
            <a:ext cx="11002443" cy="1144800"/>
          </a:xfrm>
          <a:prstGeom prst="rect">
            <a:avLst/>
          </a:prstGeom>
          <a:noFill/>
          <a:ln w="0">
            <a:noFill/>
          </a:ln>
        </p:spPr>
        <p:txBody>
          <a:bodyPr lIns="0" tIns="0" rIns="0" bIns="0" anchor="ctr">
            <a:noAutofit/>
          </a:bodyPr>
          <a:lstStyle/>
          <a:p>
            <a:pPr algn="ctr">
              <a:buNone/>
            </a:pPr>
            <a:endParaRPr lang="es-AR" sz="4400" b="0" strike="noStrike" spc="-1">
              <a:latin typeface="Arial"/>
            </a:endParaRPr>
          </a:p>
        </p:txBody>
      </p:sp>
      <p:sp>
        <p:nvSpPr>
          <p:cNvPr id="51" name="PlaceHolder 2"/>
          <p:cNvSpPr>
            <a:spLocks noGrp="1"/>
          </p:cNvSpPr>
          <p:nvPr>
            <p:ph/>
          </p:nvPr>
        </p:nvSpPr>
        <p:spPr>
          <a:xfrm>
            <a:off x="611147" y="1604520"/>
            <a:ext cx="11002443" cy="3977280"/>
          </a:xfrm>
          <a:prstGeom prst="rect">
            <a:avLst/>
          </a:prstGeom>
          <a:noFill/>
          <a:ln w="0">
            <a:noFill/>
          </a:ln>
        </p:spPr>
        <p:txBody>
          <a:bodyPr lIns="0" tIns="0" rIns="0" bIns="0" anchor="t">
            <a:normAutofit/>
          </a:bodyPr>
          <a:lstStyle/>
          <a:p>
            <a:endParaRPr lang="es-AR" sz="3200" b="0" strike="noStrike" spc="-1">
              <a:latin typeface="Arial"/>
            </a:endParaRPr>
          </a:p>
        </p:txBody>
      </p:sp>
      <p:sp>
        <p:nvSpPr>
          <p:cNvPr id="4" name="PlaceHolder 3"/>
          <p:cNvSpPr>
            <a:spLocks noGrp="1"/>
          </p:cNvSpPr>
          <p:nvPr>
            <p:ph type="sldNum" idx="1"/>
          </p:nvPr>
        </p:nvSpPr>
        <p:spPr/>
        <p:txBody>
          <a:bodyPr/>
          <a:lstStyle/>
          <a:p>
            <a:fld id="{058370AA-D438-4785-9D7D-2EE525DA4DB8}" type="slidenum">
              <a:t>‹#›</a:t>
            </a:fld>
            <a:endParaRPr/>
          </a:p>
        </p:txBody>
      </p:sp>
      <p:sp>
        <p:nvSpPr>
          <p:cNvPr id="5" name="PlaceHolder 4"/>
          <p:cNvSpPr>
            <a:spLocks noGrp="1"/>
          </p:cNvSpPr>
          <p:nvPr>
            <p:ph type="dt" idx="2"/>
          </p:nvPr>
        </p:nvSpPr>
        <p:spPr/>
        <p:txBody>
          <a:bodyPr/>
          <a:lstStyle/>
          <a:p>
            <a:endParaRPr/>
          </a:p>
        </p:txBody>
      </p:sp>
    </p:spTree>
    <p:extLst>
      <p:ext uri="{BB962C8B-B14F-4D97-AF65-F5344CB8AC3E}">
        <p14:creationId xmlns:p14="http://schemas.microsoft.com/office/powerpoint/2010/main" val="1999082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611147" y="273600"/>
            <a:ext cx="11002443" cy="1144800"/>
          </a:xfrm>
          <a:prstGeom prst="rect">
            <a:avLst/>
          </a:prstGeom>
          <a:noFill/>
          <a:ln w="0">
            <a:noFill/>
          </a:ln>
        </p:spPr>
        <p:txBody>
          <a:bodyPr lIns="0" tIns="0" rIns="0" bIns="0" anchor="ctr">
            <a:noAutofit/>
          </a:bodyPr>
          <a:lstStyle/>
          <a:p>
            <a:pPr algn="ctr">
              <a:buNone/>
            </a:pPr>
            <a:endParaRPr lang="es-AR" sz="4400" b="0" strike="noStrike" spc="-1">
              <a:latin typeface="Arial"/>
            </a:endParaRPr>
          </a:p>
        </p:txBody>
      </p:sp>
      <p:sp>
        <p:nvSpPr>
          <p:cNvPr id="53" name="PlaceHolder 2"/>
          <p:cNvSpPr>
            <a:spLocks noGrp="1"/>
          </p:cNvSpPr>
          <p:nvPr>
            <p:ph/>
          </p:nvPr>
        </p:nvSpPr>
        <p:spPr>
          <a:xfrm>
            <a:off x="611146" y="1604520"/>
            <a:ext cx="5368921" cy="3977280"/>
          </a:xfrm>
          <a:prstGeom prst="rect">
            <a:avLst/>
          </a:prstGeom>
          <a:noFill/>
          <a:ln w="0">
            <a:noFill/>
          </a:ln>
        </p:spPr>
        <p:txBody>
          <a:bodyPr lIns="0" tIns="0" rIns="0" bIns="0" anchor="t">
            <a:normAutofit/>
          </a:bodyPr>
          <a:lstStyle/>
          <a:p>
            <a:endParaRPr lang="es-AR" sz="3200" b="0" strike="noStrike" spc="-1">
              <a:latin typeface="Arial"/>
            </a:endParaRPr>
          </a:p>
        </p:txBody>
      </p:sp>
      <p:sp>
        <p:nvSpPr>
          <p:cNvPr id="54" name="PlaceHolder 3"/>
          <p:cNvSpPr>
            <a:spLocks noGrp="1"/>
          </p:cNvSpPr>
          <p:nvPr>
            <p:ph/>
          </p:nvPr>
        </p:nvSpPr>
        <p:spPr>
          <a:xfrm>
            <a:off x="6249001" y="1604520"/>
            <a:ext cx="5368921" cy="3977280"/>
          </a:xfrm>
          <a:prstGeom prst="rect">
            <a:avLst/>
          </a:prstGeom>
          <a:noFill/>
          <a:ln w="0">
            <a:noFill/>
          </a:ln>
        </p:spPr>
        <p:txBody>
          <a:bodyPr lIns="0" tIns="0" rIns="0" bIns="0" anchor="t">
            <a:normAutofit/>
          </a:bodyPr>
          <a:lstStyle/>
          <a:p>
            <a:endParaRPr lang="es-AR" sz="3200" b="0" strike="noStrike" spc="-1">
              <a:latin typeface="Arial"/>
            </a:endParaRPr>
          </a:p>
        </p:txBody>
      </p:sp>
      <p:sp>
        <p:nvSpPr>
          <p:cNvPr id="5" name="PlaceHolder 4"/>
          <p:cNvSpPr>
            <a:spLocks noGrp="1"/>
          </p:cNvSpPr>
          <p:nvPr>
            <p:ph type="sldNum" idx="1"/>
          </p:nvPr>
        </p:nvSpPr>
        <p:spPr/>
        <p:txBody>
          <a:bodyPr/>
          <a:lstStyle/>
          <a:p>
            <a:fld id="{E8E980E3-923C-477E-946A-83711C9C5147}" type="slidenum">
              <a:t>‹#›</a:t>
            </a:fld>
            <a:endParaRPr/>
          </a:p>
        </p:txBody>
      </p:sp>
      <p:sp>
        <p:nvSpPr>
          <p:cNvPr id="6" name="PlaceHolder 5"/>
          <p:cNvSpPr>
            <a:spLocks noGrp="1"/>
          </p:cNvSpPr>
          <p:nvPr>
            <p:ph type="dt" idx="2"/>
          </p:nvPr>
        </p:nvSpPr>
        <p:spPr/>
        <p:txBody>
          <a:bodyPr/>
          <a:lstStyle/>
          <a:p>
            <a:endParaRPr/>
          </a:p>
        </p:txBody>
      </p:sp>
    </p:spTree>
    <p:extLst>
      <p:ext uri="{BB962C8B-B14F-4D97-AF65-F5344CB8AC3E}">
        <p14:creationId xmlns:p14="http://schemas.microsoft.com/office/powerpoint/2010/main" val="1887979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5" name="PlaceHolder 1"/>
          <p:cNvSpPr>
            <a:spLocks noGrp="1"/>
          </p:cNvSpPr>
          <p:nvPr>
            <p:ph type="title"/>
          </p:nvPr>
        </p:nvSpPr>
        <p:spPr>
          <a:xfrm>
            <a:off x="611147" y="273600"/>
            <a:ext cx="11002443" cy="1144800"/>
          </a:xfrm>
          <a:prstGeom prst="rect">
            <a:avLst/>
          </a:prstGeom>
          <a:noFill/>
          <a:ln w="0">
            <a:noFill/>
          </a:ln>
        </p:spPr>
        <p:txBody>
          <a:bodyPr lIns="0" tIns="0" rIns="0" bIns="0" anchor="ctr">
            <a:noAutofit/>
          </a:bodyPr>
          <a:lstStyle/>
          <a:p>
            <a:pPr algn="ctr">
              <a:buNone/>
            </a:pPr>
            <a:endParaRPr lang="es-AR" sz="4400" b="0" strike="noStrike" spc="-1">
              <a:latin typeface="Arial"/>
            </a:endParaRPr>
          </a:p>
        </p:txBody>
      </p:sp>
      <p:sp>
        <p:nvSpPr>
          <p:cNvPr id="3" name="PlaceHolder 2"/>
          <p:cNvSpPr>
            <a:spLocks noGrp="1"/>
          </p:cNvSpPr>
          <p:nvPr>
            <p:ph type="sldNum" idx="1"/>
          </p:nvPr>
        </p:nvSpPr>
        <p:spPr/>
        <p:txBody>
          <a:bodyPr/>
          <a:lstStyle/>
          <a:p>
            <a:fld id="{B4F99FE2-E3CF-401E-A1BD-17B7C7436808}" type="slidenum">
              <a:t>‹#›</a:t>
            </a:fld>
            <a:endParaRPr/>
          </a:p>
        </p:txBody>
      </p:sp>
      <p:sp>
        <p:nvSpPr>
          <p:cNvPr id="4" name="PlaceHolder 3"/>
          <p:cNvSpPr>
            <a:spLocks noGrp="1"/>
          </p:cNvSpPr>
          <p:nvPr>
            <p:ph type="dt" idx="2"/>
          </p:nvPr>
        </p:nvSpPr>
        <p:spPr/>
        <p:txBody>
          <a:bodyPr/>
          <a:lstStyle/>
          <a:p>
            <a:endParaRPr/>
          </a:p>
        </p:txBody>
      </p:sp>
    </p:spTree>
    <p:extLst>
      <p:ext uri="{BB962C8B-B14F-4D97-AF65-F5344CB8AC3E}">
        <p14:creationId xmlns:p14="http://schemas.microsoft.com/office/powerpoint/2010/main" val="1683240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6" name="PlaceHolder 1"/>
          <p:cNvSpPr>
            <a:spLocks noGrp="1"/>
          </p:cNvSpPr>
          <p:nvPr>
            <p:ph type="subTitle"/>
          </p:nvPr>
        </p:nvSpPr>
        <p:spPr>
          <a:xfrm>
            <a:off x="611147" y="273600"/>
            <a:ext cx="11002443" cy="5307840"/>
          </a:xfrm>
          <a:prstGeom prst="rect">
            <a:avLst/>
          </a:prstGeom>
          <a:noFill/>
          <a:ln w="0">
            <a:noFill/>
          </a:ln>
        </p:spPr>
        <p:txBody>
          <a:bodyPr lIns="0" tIns="0" rIns="0" bIns="0" anchor="ctr">
            <a:noAutofit/>
          </a:bodyPr>
          <a:lstStyle/>
          <a:p>
            <a:pPr algn="ctr">
              <a:buNone/>
            </a:pPr>
            <a:endParaRPr lang="es-AR" sz="3200" b="0" strike="noStrike" spc="-1">
              <a:latin typeface="Arial"/>
            </a:endParaRPr>
          </a:p>
        </p:txBody>
      </p:sp>
      <p:sp>
        <p:nvSpPr>
          <p:cNvPr id="3" name="PlaceHolder 2"/>
          <p:cNvSpPr>
            <a:spLocks noGrp="1"/>
          </p:cNvSpPr>
          <p:nvPr>
            <p:ph type="sldNum" idx="1"/>
          </p:nvPr>
        </p:nvSpPr>
        <p:spPr/>
        <p:txBody>
          <a:bodyPr/>
          <a:lstStyle/>
          <a:p>
            <a:fld id="{28A47A1E-2BC0-451D-ACB0-A71AC41DB23F}" type="slidenum">
              <a:t>‹#›</a:t>
            </a:fld>
            <a:endParaRPr/>
          </a:p>
        </p:txBody>
      </p:sp>
      <p:sp>
        <p:nvSpPr>
          <p:cNvPr id="4" name="PlaceHolder 3"/>
          <p:cNvSpPr>
            <a:spLocks noGrp="1"/>
          </p:cNvSpPr>
          <p:nvPr>
            <p:ph type="dt" idx="2"/>
          </p:nvPr>
        </p:nvSpPr>
        <p:spPr/>
        <p:txBody>
          <a:bodyPr/>
          <a:lstStyle/>
          <a:p>
            <a:endParaRPr/>
          </a:p>
        </p:txBody>
      </p:sp>
    </p:spTree>
    <p:extLst>
      <p:ext uri="{BB962C8B-B14F-4D97-AF65-F5344CB8AC3E}">
        <p14:creationId xmlns:p14="http://schemas.microsoft.com/office/powerpoint/2010/main" val="60693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1.xml"/><Relationship Id="rId9"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6" Type="http://schemas.openxmlformats.org/officeDocument/2006/relationships/image" Target="../media/image9.wmf"/><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image" Target="../media/image8.wmf"/><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image" Target="../media/image9.wmf"/><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8.wmf"/><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0EFB85-EE02-1252-6A2C-2B652C75BDD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225338" cy="1008464"/>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244501"/>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190800" y="1158441"/>
            <a:ext cx="11813134" cy="5252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67" name="Text Box DG">
            <a:extLst>
              <a:ext uri="{FF2B5EF4-FFF2-40B4-BE49-F238E27FC236}">
                <a16:creationId xmlns:a16="http://schemas.microsoft.com/office/drawing/2014/main" id="{041D4B4D-8C28-4798-BDA6-9AF59297F358}"/>
              </a:ext>
            </a:extLst>
          </p:cNvPr>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 </a:t>
            </a:r>
          </a:p>
        </p:txBody>
      </p:sp>
      <p:sp>
        <p:nvSpPr>
          <p:cNvPr id="2" name="Text Box 34">
            <a:extLst>
              <a:ext uri="{FF2B5EF4-FFF2-40B4-BE49-F238E27FC236}">
                <a16:creationId xmlns:a16="http://schemas.microsoft.com/office/drawing/2014/main" id="{06E20340-F309-4C15-A091-9346422556E1}"/>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AA5060D9-A09D-4130-9267-1E715CE49C5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37" name="Picture 36">
            <a:extLst>
              <a:ext uri="{FF2B5EF4-FFF2-40B4-BE49-F238E27FC236}">
                <a16:creationId xmlns:a16="http://schemas.microsoft.com/office/drawing/2014/main" id="{EBB965BA-5FAA-5543-9444-B14F3D19DD2B}"/>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 y="6457517"/>
            <a:ext cx="10159937" cy="430721"/>
          </a:xfrm>
          <a:prstGeom prst="rect">
            <a:avLst/>
          </a:prstGeom>
        </p:spPr>
      </p:pic>
      <p:pic>
        <p:nvPicPr>
          <p:cNvPr id="4" name="Picture 3">
            <a:extLst>
              <a:ext uri="{FF2B5EF4-FFF2-40B4-BE49-F238E27FC236}">
                <a16:creationId xmlns:a16="http://schemas.microsoft.com/office/drawing/2014/main" id="{F872C8FC-508D-77DF-8E51-E51B9A06C067}"/>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5" name="Straight Connector 4">
            <a:extLst>
              <a:ext uri="{FF2B5EF4-FFF2-40B4-BE49-F238E27FC236}">
                <a16:creationId xmlns:a16="http://schemas.microsoft.com/office/drawing/2014/main" id="{BC7281EA-2EF0-22CB-7949-83049C88CD6A}"/>
              </a:ext>
            </a:extLst>
          </p:cNvPr>
          <p:cNvCxnSpPr>
            <a:cxnSpLocks/>
          </p:cNvCxnSpPr>
          <p:nvPr userDrawn="1"/>
        </p:nvCxnSpPr>
        <p:spPr>
          <a:xfrm>
            <a:off x="216000" y="6473118"/>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9391583"/>
      </p:ext>
    </p:extLst>
  </p:cSld>
  <p:clrMap bg1="lt1" tx1="dk1" bg2="lt2" tx2="dk2" accent1="accent1" accent2="accent2" accent3="accent3" accent4="accent4" accent5="accent5" accent6="accent6" hlink="hlink" folHlink="folHlink"/>
  <p:sldLayoutIdLst>
    <p:sldLayoutId id="2147483976" r:id="rId1"/>
    <p:sldLayoutId id="2147483961" r:id="rId2"/>
    <p:sldLayoutId id="2147483963" r:id="rId3"/>
  </p:sldLayoutIdLst>
  <p:hf sldNum="0" hdr="0" dt="0"/>
  <p:txStyles>
    <p:titleStyle>
      <a:lvl1pPr algn="just" rtl="0" fontAlgn="base">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2" name="Grafik 12"/>
          <p:cNvPicPr/>
          <p:nvPr/>
        </p:nvPicPr>
        <p:blipFill>
          <a:blip r:embed="rId15"/>
          <a:stretch/>
        </p:blipFill>
        <p:spPr>
          <a:xfrm>
            <a:off x="9965696" y="6005520"/>
            <a:ext cx="1883617" cy="545400"/>
          </a:xfrm>
          <a:prstGeom prst="rect">
            <a:avLst/>
          </a:prstGeom>
          <a:ln w="0">
            <a:noFill/>
          </a:ln>
        </p:spPr>
      </p:pic>
      <p:pic>
        <p:nvPicPr>
          <p:cNvPr id="43" name="Grafik 7"/>
          <p:cNvPicPr/>
          <p:nvPr/>
        </p:nvPicPr>
        <p:blipFill>
          <a:blip r:embed="rId16"/>
          <a:stretch/>
        </p:blipFill>
        <p:spPr>
          <a:xfrm>
            <a:off x="373258" y="6424920"/>
            <a:ext cx="2306329" cy="87840"/>
          </a:xfrm>
          <a:prstGeom prst="rect">
            <a:avLst/>
          </a:prstGeom>
          <a:ln w="0">
            <a:noFill/>
          </a:ln>
        </p:spPr>
      </p:pic>
      <p:sp>
        <p:nvSpPr>
          <p:cNvPr id="44" name="PlaceHolder 1"/>
          <p:cNvSpPr>
            <a:spLocks noGrp="1"/>
          </p:cNvSpPr>
          <p:nvPr>
            <p:ph type="sldNum" idx="1"/>
          </p:nvPr>
        </p:nvSpPr>
        <p:spPr>
          <a:xfrm>
            <a:off x="5834230" y="6381360"/>
            <a:ext cx="718359" cy="217440"/>
          </a:xfrm>
          <a:prstGeom prst="rect">
            <a:avLst/>
          </a:prstGeom>
          <a:noFill/>
          <a:ln w="0">
            <a:noFill/>
          </a:ln>
        </p:spPr>
        <p:txBody>
          <a:bodyPr lIns="0" tIns="0" rIns="0" bIns="0" anchor="t">
            <a:noAutofit/>
          </a:bodyPr>
          <a:lstStyle>
            <a:lvl1pPr>
              <a:lnSpc>
                <a:spcPct val="100000"/>
              </a:lnSpc>
              <a:buNone/>
              <a:defRPr lang="en-US" sz="1200" b="0" strike="noStrike" spc="-1">
                <a:solidFill>
                  <a:srgbClr val="023D6B"/>
                </a:solidFill>
                <a:latin typeface="Arial"/>
                <a:ea typeface="DejaVu Sans"/>
              </a:defRPr>
            </a:lvl1pPr>
          </a:lstStyle>
          <a:p>
            <a:pPr>
              <a:lnSpc>
                <a:spcPct val="100000"/>
              </a:lnSpc>
              <a:buNone/>
            </a:pPr>
            <a:fld id="{991EAFD9-E2BD-43F7-8CF7-7A3F82499C1E}" type="slidenum">
              <a:rPr lang="en-US" sz="1200" b="0" strike="noStrike" spc="-1">
                <a:solidFill>
                  <a:srgbClr val="023D6B"/>
                </a:solidFill>
                <a:latin typeface="Arial"/>
              </a:rPr>
              <a:t>‹#›</a:t>
            </a:fld>
            <a:endParaRPr lang="es-AR" sz="1200" b="0" strike="noStrike" spc="-1">
              <a:latin typeface="Times New Roman"/>
            </a:endParaRPr>
          </a:p>
        </p:txBody>
      </p:sp>
      <p:sp>
        <p:nvSpPr>
          <p:cNvPr id="45" name="PlaceHolder 2"/>
          <p:cNvSpPr>
            <a:spLocks noGrp="1"/>
          </p:cNvSpPr>
          <p:nvPr>
            <p:ph type="dt" idx="2"/>
          </p:nvPr>
        </p:nvSpPr>
        <p:spPr>
          <a:xfrm>
            <a:off x="3786365" y="6381360"/>
            <a:ext cx="1601327" cy="217440"/>
          </a:xfrm>
          <a:prstGeom prst="rect">
            <a:avLst/>
          </a:prstGeom>
          <a:noFill/>
          <a:ln w="0">
            <a:noFill/>
          </a:ln>
        </p:spPr>
        <p:txBody>
          <a:bodyPr lIns="0" tIns="0" rIns="0" bIns="0" anchor="t">
            <a:noAutofit/>
          </a:bodyPr>
          <a:lstStyle>
            <a:lvl1pPr>
              <a:defRPr lang="es-AR" sz="1400" b="0" strike="noStrike" spc="-1">
                <a:latin typeface="Times New Roman"/>
              </a:defRPr>
            </a:lvl1pPr>
          </a:lstStyle>
          <a:p>
            <a:r>
              <a:rPr lang="es-AR" sz="1400" b="0" strike="noStrike" spc="-1">
                <a:latin typeface="Times New Roman"/>
              </a:rPr>
              <a:t>&lt;date/time&gt;</a:t>
            </a:r>
          </a:p>
        </p:txBody>
      </p:sp>
      <p:sp>
        <p:nvSpPr>
          <p:cNvPr id="46" name="PlaceHolder 3"/>
          <p:cNvSpPr>
            <a:spLocks noGrp="1"/>
          </p:cNvSpPr>
          <p:nvPr>
            <p:ph type="title"/>
          </p:nvPr>
        </p:nvSpPr>
        <p:spPr>
          <a:xfrm>
            <a:off x="611147" y="273600"/>
            <a:ext cx="11002443" cy="1144800"/>
          </a:xfrm>
          <a:prstGeom prst="rect">
            <a:avLst/>
          </a:prstGeom>
          <a:noFill/>
          <a:ln w="0">
            <a:noFill/>
          </a:ln>
        </p:spPr>
        <p:txBody>
          <a:bodyPr lIns="0" tIns="0" rIns="0" bIns="0" anchor="ctr">
            <a:noAutofit/>
          </a:bodyPr>
          <a:lstStyle/>
          <a:p>
            <a:pPr algn="ctr">
              <a:buNone/>
            </a:pPr>
            <a:r>
              <a:rPr lang="es-AR" sz="4400" b="0" strike="noStrike" spc="-1">
                <a:latin typeface="Arial"/>
              </a:rPr>
              <a:t>Click to edit the title text format</a:t>
            </a:r>
          </a:p>
        </p:txBody>
      </p:sp>
      <p:sp>
        <p:nvSpPr>
          <p:cNvPr id="47" name="PlaceHolder 4"/>
          <p:cNvSpPr>
            <a:spLocks noGrp="1"/>
          </p:cNvSpPr>
          <p:nvPr>
            <p:ph type="body"/>
          </p:nvPr>
        </p:nvSpPr>
        <p:spPr>
          <a:xfrm>
            <a:off x="611147" y="1604520"/>
            <a:ext cx="11002443"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s-AR"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s-AR" sz="2800" b="0" strike="noStrike" spc="-1">
                <a:latin typeface="Arial"/>
              </a:rPr>
              <a:t>Second Outline Level</a:t>
            </a:r>
          </a:p>
          <a:p>
            <a:pPr marL="1296000" lvl="2" indent="-288000">
              <a:spcBef>
                <a:spcPts val="850"/>
              </a:spcBef>
              <a:buClr>
                <a:srgbClr val="000000"/>
              </a:buClr>
              <a:buSzPct val="45000"/>
              <a:buFont typeface="Wingdings" charset="2"/>
              <a:buChar char=""/>
            </a:pPr>
            <a:r>
              <a:rPr lang="es-AR" sz="2400" b="0" strike="noStrike" spc="-1">
                <a:latin typeface="Arial"/>
              </a:rPr>
              <a:t>Third Outline Level</a:t>
            </a:r>
          </a:p>
          <a:p>
            <a:pPr marL="1728000" lvl="3" indent="-216000">
              <a:spcBef>
                <a:spcPts val="567"/>
              </a:spcBef>
              <a:buClr>
                <a:srgbClr val="000000"/>
              </a:buClr>
              <a:buSzPct val="75000"/>
              <a:buFont typeface="Symbol" charset="2"/>
              <a:buChar char=""/>
            </a:pPr>
            <a:r>
              <a:rPr lang="es-AR" sz="2000" b="0" strike="noStrike" spc="-1">
                <a:latin typeface="Arial"/>
              </a:rPr>
              <a:t>Fourth Outline Level</a:t>
            </a:r>
          </a:p>
          <a:p>
            <a:pPr marL="2160000" lvl="4" indent="-216000">
              <a:spcBef>
                <a:spcPts val="283"/>
              </a:spcBef>
              <a:buClr>
                <a:srgbClr val="000000"/>
              </a:buClr>
              <a:buSzPct val="45000"/>
              <a:buFont typeface="Wingdings" charset="2"/>
              <a:buChar char=""/>
            </a:pPr>
            <a:r>
              <a:rPr lang="es-AR" sz="2000" b="0" strike="noStrike" spc="-1">
                <a:latin typeface="Arial"/>
              </a:rPr>
              <a:t>Fifth Outline Level</a:t>
            </a:r>
          </a:p>
          <a:p>
            <a:pPr marL="2592000" lvl="5" indent="-216000">
              <a:spcBef>
                <a:spcPts val="283"/>
              </a:spcBef>
              <a:buClr>
                <a:srgbClr val="000000"/>
              </a:buClr>
              <a:buSzPct val="45000"/>
              <a:buFont typeface="Wingdings" charset="2"/>
              <a:buChar char=""/>
            </a:pPr>
            <a:r>
              <a:rPr lang="es-AR" sz="2000" b="0" strike="noStrike" spc="-1">
                <a:latin typeface="Arial"/>
              </a:rPr>
              <a:t>Sixth Outline Level</a:t>
            </a:r>
          </a:p>
          <a:p>
            <a:pPr marL="3024000" lvl="6" indent="-216000">
              <a:spcBef>
                <a:spcPts val="283"/>
              </a:spcBef>
              <a:buClr>
                <a:srgbClr val="000000"/>
              </a:buClr>
              <a:buSzPct val="45000"/>
              <a:buFont typeface="Wingdings" charset="2"/>
              <a:buChar char=""/>
            </a:pPr>
            <a:r>
              <a:rPr lang="es-AR" sz="2000" b="0" strike="noStrike" spc="-1">
                <a:latin typeface="Arial"/>
              </a:rPr>
              <a:t>Seventh Outline Level</a:t>
            </a:r>
          </a:p>
        </p:txBody>
      </p:sp>
    </p:spTree>
    <p:extLst>
      <p:ext uri="{BB962C8B-B14F-4D97-AF65-F5344CB8AC3E}">
        <p14:creationId xmlns:p14="http://schemas.microsoft.com/office/powerpoint/2010/main" val="1805904550"/>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 id="214748399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432000" indent="-324000" algn="l" defTabSz="914400" rtl="0" eaLnBrk="1" latinLnBrk="0" hangingPunct="1">
        <a:lnSpc>
          <a:spcPct val="90000"/>
        </a:lnSpc>
        <a:spcBef>
          <a:spcPts val="1417"/>
        </a:spcBef>
        <a:buClr>
          <a:srgbClr val="000000"/>
        </a:buClr>
        <a:buSzPct val="45000"/>
        <a:buFont typeface="Wingdings"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2" name="Grafik 12"/>
          <p:cNvPicPr/>
          <p:nvPr/>
        </p:nvPicPr>
        <p:blipFill>
          <a:blip r:embed="rId15"/>
          <a:stretch/>
        </p:blipFill>
        <p:spPr>
          <a:xfrm>
            <a:off x="9965696" y="6005520"/>
            <a:ext cx="1883617" cy="545400"/>
          </a:xfrm>
          <a:prstGeom prst="rect">
            <a:avLst/>
          </a:prstGeom>
          <a:ln w="0">
            <a:noFill/>
          </a:ln>
        </p:spPr>
      </p:pic>
      <p:pic>
        <p:nvPicPr>
          <p:cNvPr id="43" name="Grafik 7"/>
          <p:cNvPicPr/>
          <p:nvPr/>
        </p:nvPicPr>
        <p:blipFill>
          <a:blip r:embed="rId16"/>
          <a:stretch/>
        </p:blipFill>
        <p:spPr>
          <a:xfrm>
            <a:off x="373258" y="6424920"/>
            <a:ext cx="2306329" cy="87840"/>
          </a:xfrm>
          <a:prstGeom prst="rect">
            <a:avLst/>
          </a:prstGeom>
          <a:ln w="0">
            <a:noFill/>
          </a:ln>
        </p:spPr>
      </p:pic>
      <p:sp>
        <p:nvSpPr>
          <p:cNvPr id="44" name="PlaceHolder 1"/>
          <p:cNvSpPr>
            <a:spLocks noGrp="1"/>
          </p:cNvSpPr>
          <p:nvPr>
            <p:ph type="sldNum" idx="1"/>
          </p:nvPr>
        </p:nvSpPr>
        <p:spPr>
          <a:xfrm>
            <a:off x="5834230" y="6381360"/>
            <a:ext cx="718359" cy="217440"/>
          </a:xfrm>
          <a:prstGeom prst="rect">
            <a:avLst/>
          </a:prstGeom>
          <a:noFill/>
          <a:ln w="0">
            <a:noFill/>
          </a:ln>
        </p:spPr>
        <p:txBody>
          <a:bodyPr lIns="0" tIns="0" rIns="0" bIns="0" anchor="t">
            <a:noAutofit/>
          </a:bodyPr>
          <a:lstStyle>
            <a:lvl1pPr>
              <a:lnSpc>
                <a:spcPct val="100000"/>
              </a:lnSpc>
              <a:buNone/>
              <a:defRPr lang="en-US" sz="1200" b="0" strike="noStrike" spc="-1">
                <a:solidFill>
                  <a:srgbClr val="023D6B"/>
                </a:solidFill>
                <a:latin typeface="Arial"/>
                <a:ea typeface="DejaVu Sans"/>
              </a:defRPr>
            </a:lvl1pPr>
          </a:lstStyle>
          <a:p>
            <a:pPr>
              <a:lnSpc>
                <a:spcPct val="100000"/>
              </a:lnSpc>
              <a:buNone/>
            </a:pPr>
            <a:fld id="{991EAFD9-E2BD-43F7-8CF7-7A3F82499C1E}" type="slidenum">
              <a:rPr lang="en-US" sz="1200" b="0" strike="noStrike" spc="-1">
                <a:solidFill>
                  <a:srgbClr val="023D6B"/>
                </a:solidFill>
                <a:latin typeface="Arial"/>
              </a:rPr>
              <a:t>‹#›</a:t>
            </a:fld>
            <a:endParaRPr lang="es-AR" sz="1200" b="0" strike="noStrike" spc="-1">
              <a:latin typeface="Times New Roman"/>
            </a:endParaRPr>
          </a:p>
        </p:txBody>
      </p:sp>
      <p:sp>
        <p:nvSpPr>
          <p:cNvPr id="45" name="PlaceHolder 2"/>
          <p:cNvSpPr>
            <a:spLocks noGrp="1"/>
          </p:cNvSpPr>
          <p:nvPr>
            <p:ph type="dt" idx="2"/>
          </p:nvPr>
        </p:nvSpPr>
        <p:spPr>
          <a:xfrm>
            <a:off x="3786365" y="6381360"/>
            <a:ext cx="1601327" cy="217440"/>
          </a:xfrm>
          <a:prstGeom prst="rect">
            <a:avLst/>
          </a:prstGeom>
          <a:noFill/>
          <a:ln w="0">
            <a:noFill/>
          </a:ln>
        </p:spPr>
        <p:txBody>
          <a:bodyPr lIns="0" tIns="0" rIns="0" bIns="0" anchor="t">
            <a:noAutofit/>
          </a:bodyPr>
          <a:lstStyle>
            <a:lvl1pPr>
              <a:defRPr lang="es-AR" sz="1400" b="0" strike="noStrike" spc="-1">
                <a:latin typeface="Times New Roman"/>
              </a:defRPr>
            </a:lvl1pPr>
          </a:lstStyle>
          <a:p>
            <a:endParaRPr lang="es-AR" sz="1400" b="0" strike="noStrike" spc="-1">
              <a:latin typeface="Times New Roman"/>
            </a:endParaRPr>
          </a:p>
        </p:txBody>
      </p:sp>
      <p:sp>
        <p:nvSpPr>
          <p:cNvPr id="46" name="PlaceHolder 3"/>
          <p:cNvSpPr>
            <a:spLocks noGrp="1"/>
          </p:cNvSpPr>
          <p:nvPr>
            <p:ph type="title"/>
          </p:nvPr>
        </p:nvSpPr>
        <p:spPr>
          <a:xfrm>
            <a:off x="611147" y="273600"/>
            <a:ext cx="11002443" cy="1144800"/>
          </a:xfrm>
          <a:prstGeom prst="rect">
            <a:avLst/>
          </a:prstGeom>
          <a:noFill/>
          <a:ln w="0">
            <a:noFill/>
          </a:ln>
        </p:spPr>
        <p:txBody>
          <a:bodyPr lIns="0" tIns="0" rIns="0" bIns="0" anchor="ctr">
            <a:noAutofit/>
          </a:bodyPr>
          <a:lstStyle/>
          <a:p>
            <a:pPr algn="ctr">
              <a:buNone/>
            </a:pPr>
            <a:r>
              <a:rPr lang="es-AR" sz="4400" b="0" strike="noStrike" spc="-1">
                <a:latin typeface="Arial"/>
              </a:rPr>
              <a:t>Click to edit the title text format</a:t>
            </a:r>
          </a:p>
        </p:txBody>
      </p:sp>
      <p:sp>
        <p:nvSpPr>
          <p:cNvPr id="47" name="PlaceHolder 4"/>
          <p:cNvSpPr>
            <a:spLocks noGrp="1"/>
          </p:cNvSpPr>
          <p:nvPr>
            <p:ph type="body"/>
          </p:nvPr>
        </p:nvSpPr>
        <p:spPr>
          <a:xfrm>
            <a:off x="611147" y="1604520"/>
            <a:ext cx="11002443"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s-AR"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s-AR" sz="2800" b="0" strike="noStrike" spc="-1">
                <a:latin typeface="Arial"/>
              </a:rPr>
              <a:t>Second Outline Level</a:t>
            </a:r>
          </a:p>
          <a:p>
            <a:pPr marL="1296000" lvl="2" indent="-288000">
              <a:spcBef>
                <a:spcPts val="850"/>
              </a:spcBef>
              <a:buClr>
                <a:srgbClr val="000000"/>
              </a:buClr>
              <a:buSzPct val="45000"/>
              <a:buFont typeface="Wingdings" charset="2"/>
              <a:buChar char=""/>
            </a:pPr>
            <a:r>
              <a:rPr lang="es-AR" sz="2400" b="0" strike="noStrike" spc="-1">
                <a:latin typeface="Arial"/>
              </a:rPr>
              <a:t>Third Outline Level</a:t>
            </a:r>
          </a:p>
          <a:p>
            <a:pPr marL="1728000" lvl="3" indent="-216000">
              <a:spcBef>
                <a:spcPts val="567"/>
              </a:spcBef>
              <a:buClr>
                <a:srgbClr val="000000"/>
              </a:buClr>
              <a:buSzPct val="75000"/>
              <a:buFont typeface="Symbol" charset="2"/>
              <a:buChar char=""/>
            </a:pPr>
            <a:r>
              <a:rPr lang="es-AR" sz="2000" b="0" strike="noStrike" spc="-1">
                <a:latin typeface="Arial"/>
              </a:rPr>
              <a:t>Fourth Outline Level</a:t>
            </a:r>
          </a:p>
          <a:p>
            <a:pPr marL="2160000" lvl="4" indent="-216000">
              <a:spcBef>
                <a:spcPts val="283"/>
              </a:spcBef>
              <a:buClr>
                <a:srgbClr val="000000"/>
              </a:buClr>
              <a:buSzPct val="45000"/>
              <a:buFont typeface="Wingdings" charset="2"/>
              <a:buChar char=""/>
            </a:pPr>
            <a:r>
              <a:rPr lang="es-AR" sz="2000" b="0" strike="noStrike" spc="-1">
                <a:latin typeface="Arial"/>
              </a:rPr>
              <a:t>Fifth Outline Level</a:t>
            </a:r>
          </a:p>
          <a:p>
            <a:pPr marL="2592000" lvl="5" indent="-216000">
              <a:spcBef>
                <a:spcPts val="283"/>
              </a:spcBef>
              <a:buClr>
                <a:srgbClr val="000000"/>
              </a:buClr>
              <a:buSzPct val="45000"/>
              <a:buFont typeface="Wingdings" charset="2"/>
              <a:buChar char=""/>
            </a:pPr>
            <a:r>
              <a:rPr lang="es-AR" sz="2000" b="0" strike="noStrike" spc="-1">
                <a:latin typeface="Arial"/>
              </a:rPr>
              <a:t>Sixth Outline Level</a:t>
            </a:r>
          </a:p>
          <a:p>
            <a:pPr marL="3024000" lvl="6" indent="-216000">
              <a:spcBef>
                <a:spcPts val="283"/>
              </a:spcBef>
              <a:buClr>
                <a:srgbClr val="000000"/>
              </a:buClr>
              <a:buSzPct val="45000"/>
              <a:buFont typeface="Wingdings" charset="2"/>
              <a:buChar char=""/>
            </a:pPr>
            <a:r>
              <a:rPr lang="es-AR" sz="2000" b="0" strike="noStrike" spc="-1">
                <a:latin typeface="Arial"/>
              </a:rPr>
              <a:t>Seventh Outline Level</a:t>
            </a:r>
          </a:p>
        </p:txBody>
      </p:sp>
    </p:spTree>
    <p:extLst>
      <p:ext uri="{BB962C8B-B14F-4D97-AF65-F5344CB8AC3E}">
        <p14:creationId xmlns:p14="http://schemas.microsoft.com/office/powerpoint/2010/main" val="283372120"/>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 id="2147484003" r:id="rId12"/>
    <p:sldLayoutId id="2147484004"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432000" indent="-324000" algn="l" defTabSz="914400" rtl="0" eaLnBrk="1" latinLnBrk="0" hangingPunct="1">
        <a:lnSpc>
          <a:spcPct val="90000"/>
        </a:lnSpc>
        <a:spcBef>
          <a:spcPts val="1417"/>
        </a:spcBef>
        <a:buClr>
          <a:srgbClr val="000000"/>
        </a:buClr>
        <a:buSzPct val="45000"/>
        <a:buFont typeface="Wingdings"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4.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00.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560.png"/><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7.jpeg"/><Relationship Id="rId5" Type="http://schemas.openxmlformats.org/officeDocument/2006/relationships/image" Target="../media/image12.png"/><Relationship Id="rId10" Type="http://schemas.microsoft.com/office/2007/relationships/hdphoto" Target="../media/hdphoto1.wdp"/><Relationship Id="rId4" Type="http://schemas.openxmlformats.org/officeDocument/2006/relationships/image" Target="../media/image11.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xml"/><Relationship Id="rId5" Type="http://schemas.openxmlformats.org/officeDocument/2006/relationships/image" Target="../media/image74.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74.tiff"/><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image" Target="../media/image75.t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7.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5.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78.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77.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76.png"/><Relationship Id="rId5" Type="http://schemas.openxmlformats.org/officeDocument/2006/relationships/image" Target="../media/image12.png"/><Relationship Id="rId15" Type="http://schemas.openxmlformats.org/officeDocument/2006/relationships/image" Target="../media/image18.png"/><Relationship Id="rId10" Type="http://schemas.microsoft.com/office/2007/relationships/hdphoto" Target="../media/hdphoto1.wdp"/><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79.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6.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6.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1.tiff"/><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txBox="1">
            <a:spLocks noChangeArrowheads="1"/>
          </p:cNvSpPr>
          <p:nvPr/>
        </p:nvSpPr>
        <p:spPr bwMode="auto">
          <a:xfrm>
            <a:off x="126094" y="4839837"/>
            <a:ext cx="11913307" cy="1874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202" tIns="44101" rIns="88202" bIns="44101" numCol="1" anchor="b" anchorCtr="0" compatLnSpc="1">
            <a:prstTxWarp prst="textNoShape">
              <a:avLst/>
            </a:prstTxWarp>
            <a:spAutoFit/>
          </a:bodyPr>
          <a:lstStyle/>
          <a:p>
            <a:pPr algn="just" defTabSz="882030">
              <a:defRPr/>
            </a:pPr>
            <a:r>
              <a:rPr lang="en-GB" sz="2600" b="1" dirty="0">
                <a:solidFill>
                  <a:schemeClr val="bg1"/>
                </a:solidFill>
                <a:latin typeface="+mj-lt"/>
              </a:rPr>
              <a:t>Sun-induced fluorescence derived </a:t>
            </a:r>
            <a:r>
              <a:rPr lang="it-IT" sz="2600" b="1" dirty="0">
                <a:solidFill>
                  <a:schemeClr val="bg1"/>
                </a:solidFill>
                <a:latin typeface="+mj-lt"/>
              </a:rPr>
              <a:t>canopy level effects of elevated CO₂ and Cercospora leaf spot on photosynthesis in field-grown sugar beet</a:t>
            </a:r>
          </a:p>
          <a:p>
            <a:pPr algn="just" defTabSz="882030">
              <a:defRPr/>
            </a:pPr>
            <a:endParaRPr lang="en-US" sz="2400" b="1" dirty="0">
              <a:solidFill>
                <a:schemeClr val="bg1"/>
              </a:solidFill>
              <a:latin typeface="+mj-lt"/>
            </a:endParaRPr>
          </a:p>
          <a:p>
            <a:pPr defTabSz="882030">
              <a:defRPr/>
            </a:pPr>
            <a:endParaRPr lang="en-GB" sz="4000" b="1" dirty="0">
              <a:solidFill>
                <a:schemeClr val="bg1"/>
              </a:solidFill>
              <a:latin typeface="Arial" panose="020B0604020202020204" pitchFamily="34" charset="0"/>
              <a:ea typeface="+mj-ea"/>
              <a:cs typeface="Arial" panose="020B0604020202020204" pitchFamily="34" charset="0"/>
            </a:endParaRPr>
          </a:p>
        </p:txBody>
      </p:sp>
      <p:sp>
        <p:nvSpPr>
          <p:cNvPr id="8" name="Text Box 25"/>
          <p:cNvSpPr txBox="1">
            <a:spLocks noChangeArrowheads="1"/>
          </p:cNvSpPr>
          <p:nvPr/>
        </p:nvSpPr>
        <p:spPr bwMode="auto">
          <a:xfrm>
            <a:off x="6915681" y="5885467"/>
            <a:ext cx="5123720" cy="276999"/>
          </a:xfrm>
          <a:prstGeom prst="rect">
            <a:avLst/>
          </a:prstGeom>
          <a:noFill/>
          <a:ln>
            <a:noFill/>
          </a:ln>
          <a:effectLst/>
        </p:spPr>
        <p:txBody>
          <a:bodyPr wrap="squar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2" name="Text Box 99">
            <a:extLst>
              <a:ext uri="{FF2B5EF4-FFF2-40B4-BE49-F238E27FC236}">
                <a16:creationId xmlns:a16="http://schemas.microsoft.com/office/drawing/2014/main" id="{B06A49EE-0921-4A0E-99D9-29F5A2AC6E1F}"/>
              </a:ext>
            </a:extLst>
          </p:cNvPr>
          <p:cNvSpPr/>
          <p:nvPr/>
        </p:nvSpPr>
        <p:spPr>
          <a:xfrm>
            <a:off x="7288567" y="5590659"/>
            <a:ext cx="4750834"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2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6B5DDFED-6EDB-4742-AAC8-73C09FC41A11}"/>
              </a:ext>
            </a:extLst>
          </p:cNvPr>
          <p:cNvSpPr/>
          <p:nvPr/>
        </p:nvSpPr>
        <p:spPr>
          <a:xfrm>
            <a:off x="156014" y="5699179"/>
            <a:ext cx="11853465" cy="600677"/>
          </a:xfrm>
          <a:prstGeom prst="rect">
            <a:avLst/>
          </a:prstGeom>
        </p:spPr>
        <p:txBody>
          <a:bodyPr wrap="square">
            <a:spAutoFit/>
          </a:bodyPr>
          <a:lstStyle/>
          <a:p>
            <a:pPr lvl="0" algn="just">
              <a:defRPr/>
            </a:pPr>
            <a:r>
              <a:rPr lang="en-US" sz="1600" dirty="0">
                <a:solidFill>
                  <a:schemeClr val="bg1"/>
                </a:solidFill>
                <a:latin typeface="Arial" panose="020B0604020202020204" pitchFamily="34" charset="0"/>
              </a:rPr>
              <a:t>Deepthi Konche, Anna Jacobs, Juan Manuel Romero, Facundo Ispizua Yamati, Naveen Kumar Gangaraju, Anne-Katrin Mahlein, Uwe Rascher, Onno Muller</a:t>
            </a:r>
            <a:endParaRPr lang="en-US" sz="1600" dirty="0">
              <a:solidFill>
                <a:schemeClr val="bg1"/>
              </a:solidFill>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C25042-0C2F-4843-B583-3CCB44C4525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364" t="9741" r="9596" b="21771"/>
          <a:stretch/>
        </p:blipFill>
        <p:spPr>
          <a:xfrm>
            <a:off x="1479558" y="3424971"/>
            <a:ext cx="4175617" cy="2520564"/>
          </a:xfrm>
          <a:prstGeom prst="rect">
            <a:avLst/>
          </a:prstGeom>
        </p:spPr>
      </p:pic>
      <p:sp>
        <p:nvSpPr>
          <p:cNvPr id="2" name="Title 1">
            <a:extLst>
              <a:ext uri="{FF2B5EF4-FFF2-40B4-BE49-F238E27FC236}">
                <a16:creationId xmlns:a16="http://schemas.microsoft.com/office/drawing/2014/main" id="{51731362-BFD8-46C3-AFBC-BEBF8A90DBA4}"/>
              </a:ext>
            </a:extLst>
          </p:cNvPr>
          <p:cNvSpPr>
            <a:spLocks noGrp="1"/>
          </p:cNvSpPr>
          <p:nvPr>
            <p:ph type="title"/>
          </p:nvPr>
        </p:nvSpPr>
        <p:spPr/>
        <p:txBody>
          <a:bodyPr/>
          <a:lstStyle/>
          <a:p>
            <a:r>
              <a:rPr lang="en-US" dirty="0"/>
              <a:t>Fluorescence yields</a:t>
            </a:r>
            <a:endParaRPr lang="en-DE" dirty="0"/>
          </a:p>
        </p:txBody>
      </p:sp>
      <p:pic>
        <p:nvPicPr>
          <p:cNvPr id="8" name="Picture 7">
            <a:extLst>
              <a:ext uri="{FF2B5EF4-FFF2-40B4-BE49-F238E27FC236}">
                <a16:creationId xmlns:a16="http://schemas.microsoft.com/office/drawing/2014/main" id="{0510B0E4-9522-4136-96CE-CCA7FD8BA5A0}"/>
              </a:ext>
            </a:extLst>
          </p:cNvPr>
          <p:cNvPicPr>
            <a:picLocks noChangeAspect="1"/>
          </p:cNvPicPr>
          <p:nvPr/>
        </p:nvPicPr>
        <p:blipFill rotWithShape="1">
          <a:blip r:embed="rId3"/>
          <a:srcRect l="26626" t="85299" r="15182" b="8511"/>
          <a:stretch/>
        </p:blipFill>
        <p:spPr>
          <a:xfrm>
            <a:off x="1782340" y="6040241"/>
            <a:ext cx="3794572" cy="336352"/>
          </a:xfrm>
          <a:prstGeom prst="rect">
            <a:avLst/>
          </a:prstGeom>
        </p:spPr>
      </p:pic>
      <p:sp>
        <p:nvSpPr>
          <p:cNvPr id="11" name="Arrow: Up 10">
            <a:extLst>
              <a:ext uri="{FF2B5EF4-FFF2-40B4-BE49-F238E27FC236}">
                <a16:creationId xmlns:a16="http://schemas.microsoft.com/office/drawing/2014/main" id="{1F1CED6B-EAE9-4A70-B2B9-2393FF0563AE}"/>
              </a:ext>
            </a:extLst>
          </p:cNvPr>
          <p:cNvSpPr/>
          <p:nvPr/>
        </p:nvSpPr>
        <p:spPr>
          <a:xfrm flipH="1">
            <a:off x="2894208" y="5025391"/>
            <a:ext cx="72649" cy="46824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Arial"/>
            </a:endParaRPr>
          </a:p>
        </p:txBody>
      </p:sp>
      <p:sp>
        <p:nvSpPr>
          <p:cNvPr id="12" name="TextBox 11">
            <a:extLst>
              <a:ext uri="{FF2B5EF4-FFF2-40B4-BE49-F238E27FC236}">
                <a16:creationId xmlns:a16="http://schemas.microsoft.com/office/drawing/2014/main" id="{61130E30-279F-4A72-B38C-8B538FF3E9A5}"/>
              </a:ext>
            </a:extLst>
          </p:cNvPr>
          <p:cNvSpPr txBox="1"/>
          <p:nvPr/>
        </p:nvSpPr>
        <p:spPr>
          <a:xfrm rot="16200000">
            <a:off x="2335154" y="4219405"/>
            <a:ext cx="122722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F0F44">
                    <a:lumMod val="75000"/>
                  </a:srgbClr>
                </a:solidFill>
                <a:effectLst/>
                <a:uLnTx/>
                <a:uFillTx/>
                <a:latin typeface="Arial" panose="020B0604020202020204" pitchFamily="34" charset="0"/>
                <a:cs typeface="Arial" panose="020B0604020202020204" pitchFamily="34" charset="0"/>
              </a:rPr>
              <a:t>First symptoms</a:t>
            </a:r>
            <a:endParaRPr kumimoji="0" lang="en-DE" sz="900" b="1" i="0" u="none" strike="noStrike" kern="1200" cap="none" spc="0" normalizeH="0" baseline="0" noProof="0" dirty="0">
              <a:ln>
                <a:noFill/>
              </a:ln>
              <a:solidFill>
                <a:srgbClr val="DF0F44">
                  <a:lumMod val="75000"/>
                </a:srgbClr>
              </a:solidFill>
              <a:effectLst/>
              <a:uLnTx/>
              <a:uFillTx/>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59563E16-59EA-4E1C-965C-5EF95010CD7A}"/>
              </a:ext>
            </a:extLst>
          </p:cNvPr>
          <p:cNvSpPr txBox="1"/>
          <p:nvPr/>
        </p:nvSpPr>
        <p:spPr>
          <a:xfrm rot="16200000">
            <a:off x="557849" y="2231211"/>
            <a:ext cx="1284550" cy="29238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SIF</a:t>
            </a:r>
            <a:r>
              <a:rPr lang="en-US" sz="1300" b="1" baseline="-25000" dirty="0">
                <a:solidFill>
                  <a:prstClr val="black"/>
                </a:solidFill>
                <a:latin typeface="Arial" panose="020B0604020202020204" pitchFamily="34" charset="0"/>
                <a:cs typeface="Arial" panose="020B0604020202020204" pitchFamily="34" charset="0"/>
              </a:rPr>
              <a:t>760</a:t>
            </a:r>
            <a:r>
              <a:rPr kumimoji="0" lang="en-US" sz="13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(nm</a:t>
            </a:r>
            <a:r>
              <a:rPr kumimoji="0" lang="en-US" sz="1300" b="1" i="0" u="none" strike="noStrike" kern="120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-1</a:t>
            </a:r>
            <a:r>
              <a:rPr kumimoji="0" lang="en-US" sz="13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endParaRPr kumimoji="0" lang="en-DE" sz="13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3D9A5A2-B58A-48AD-AA7B-EB70E79FE398}"/>
              </a:ext>
            </a:extLst>
          </p:cNvPr>
          <p:cNvSpPr txBox="1"/>
          <p:nvPr/>
        </p:nvSpPr>
        <p:spPr>
          <a:xfrm rot="16200000">
            <a:off x="567977" y="4298577"/>
            <a:ext cx="1284548" cy="29238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SIF</a:t>
            </a:r>
            <a:r>
              <a:rPr lang="en-US" sz="1300" b="1" baseline="-25000" dirty="0">
                <a:solidFill>
                  <a:prstClr val="black"/>
                </a:solidFill>
                <a:latin typeface="Arial" panose="020B0604020202020204" pitchFamily="34" charset="0"/>
                <a:cs typeface="Arial" panose="020B0604020202020204" pitchFamily="34" charset="0"/>
              </a:rPr>
              <a:t>687</a:t>
            </a:r>
            <a:r>
              <a:rPr kumimoji="0" lang="en-US" sz="13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(nm</a:t>
            </a:r>
            <a:r>
              <a:rPr kumimoji="0" lang="en-US" sz="1300" b="1" i="0" u="none" strike="noStrike" kern="120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-1</a:t>
            </a:r>
            <a:r>
              <a:rPr kumimoji="0" lang="en-US" sz="13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endParaRPr kumimoji="0" lang="en-DE" sz="13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235C1E4B-AEAD-43E7-8885-5EADE7FB3AAF}"/>
              </a:ext>
            </a:extLst>
          </p:cNvPr>
          <p:cNvSpPr/>
          <p:nvPr/>
        </p:nvSpPr>
        <p:spPr>
          <a:xfrm>
            <a:off x="4433264" y="3517272"/>
            <a:ext cx="1194147" cy="1976364"/>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Arial"/>
            </a:endParaRPr>
          </a:p>
        </p:txBody>
      </p:sp>
      <p:pic>
        <p:nvPicPr>
          <p:cNvPr id="31" name="Picture 30">
            <a:extLst>
              <a:ext uri="{FF2B5EF4-FFF2-40B4-BE49-F238E27FC236}">
                <a16:creationId xmlns:a16="http://schemas.microsoft.com/office/drawing/2014/main" id="{14F7FE95-1BBE-474A-B459-B959273745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733" t="10738" r="12207" b="34044"/>
          <a:stretch/>
        </p:blipFill>
        <p:spPr>
          <a:xfrm>
            <a:off x="1355817" y="1315241"/>
            <a:ext cx="4283569" cy="2164347"/>
          </a:xfrm>
          <a:prstGeom prst="rect">
            <a:avLst/>
          </a:prstGeom>
        </p:spPr>
      </p:pic>
      <p:sp>
        <p:nvSpPr>
          <p:cNvPr id="10" name="TextBox 9">
            <a:extLst>
              <a:ext uri="{FF2B5EF4-FFF2-40B4-BE49-F238E27FC236}">
                <a16:creationId xmlns:a16="http://schemas.microsoft.com/office/drawing/2014/main" id="{8958AD8F-AD95-4165-A84C-824321DF725F}"/>
              </a:ext>
            </a:extLst>
          </p:cNvPr>
          <p:cNvSpPr txBox="1"/>
          <p:nvPr/>
        </p:nvSpPr>
        <p:spPr>
          <a:xfrm rot="16200000">
            <a:off x="2358238" y="1624861"/>
            <a:ext cx="120648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F0F44">
                    <a:lumMod val="75000"/>
                  </a:srgbClr>
                </a:solidFill>
                <a:effectLst/>
                <a:uLnTx/>
                <a:uFillTx/>
                <a:latin typeface="Arial" panose="020B0604020202020204" pitchFamily="34" charset="0"/>
                <a:cs typeface="Arial" panose="020B0604020202020204" pitchFamily="34" charset="0"/>
              </a:rPr>
              <a:t>First symptoms</a:t>
            </a:r>
            <a:endParaRPr kumimoji="0" lang="en-DE" sz="900" b="1" i="0" u="none" strike="noStrike" kern="1200" cap="none" spc="0" normalizeH="0" baseline="0" noProof="0" dirty="0">
              <a:ln>
                <a:noFill/>
              </a:ln>
              <a:solidFill>
                <a:srgbClr val="DF0F44">
                  <a:lumMod val="75000"/>
                </a:srgbClr>
              </a:solidFill>
              <a:effectLst/>
              <a:uLnTx/>
              <a:uFillTx/>
              <a:latin typeface="Arial" panose="020B0604020202020204" pitchFamily="34" charset="0"/>
              <a:cs typeface="Arial" panose="020B0604020202020204" pitchFamily="34" charset="0"/>
            </a:endParaRPr>
          </a:p>
        </p:txBody>
      </p:sp>
      <p:sp>
        <p:nvSpPr>
          <p:cNvPr id="9" name="Arrow: Up 8">
            <a:extLst>
              <a:ext uri="{FF2B5EF4-FFF2-40B4-BE49-F238E27FC236}">
                <a16:creationId xmlns:a16="http://schemas.microsoft.com/office/drawing/2014/main" id="{E4D093A9-3DDC-43FA-856D-EFD04D071506}"/>
              </a:ext>
            </a:extLst>
          </p:cNvPr>
          <p:cNvSpPr/>
          <p:nvPr/>
        </p:nvSpPr>
        <p:spPr>
          <a:xfrm>
            <a:off x="2894275" y="2956726"/>
            <a:ext cx="72648" cy="46824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Arial"/>
            </a:endParaRPr>
          </a:p>
        </p:txBody>
      </p:sp>
      <p:sp>
        <p:nvSpPr>
          <p:cNvPr id="33" name="Rectangle 32">
            <a:extLst>
              <a:ext uri="{FF2B5EF4-FFF2-40B4-BE49-F238E27FC236}">
                <a16:creationId xmlns:a16="http://schemas.microsoft.com/office/drawing/2014/main" id="{F5B33592-8623-4F1A-B874-ABDA7A15D324}"/>
              </a:ext>
            </a:extLst>
          </p:cNvPr>
          <p:cNvSpPr/>
          <p:nvPr/>
        </p:nvSpPr>
        <p:spPr>
          <a:xfrm>
            <a:off x="4429274" y="1364366"/>
            <a:ext cx="1194147" cy="2115224"/>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Arial"/>
            </a:endParaRPr>
          </a:p>
        </p:txBody>
      </p:sp>
      <p:sp>
        <p:nvSpPr>
          <p:cNvPr id="35" name="Rectangle 34">
            <a:extLst>
              <a:ext uri="{FF2B5EF4-FFF2-40B4-BE49-F238E27FC236}">
                <a16:creationId xmlns:a16="http://schemas.microsoft.com/office/drawing/2014/main" id="{C19682B6-5268-43D8-8183-8B50DFEA3D89}"/>
              </a:ext>
            </a:extLst>
          </p:cNvPr>
          <p:cNvSpPr/>
          <p:nvPr/>
        </p:nvSpPr>
        <p:spPr>
          <a:xfrm>
            <a:off x="5961592" y="2085017"/>
            <a:ext cx="6111875" cy="584775"/>
          </a:xfrm>
          <a:prstGeom prst="rect">
            <a:avLst/>
          </a:prstGeom>
        </p:spPr>
        <p:txBody>
          <a:bodyPr>
            <a:spAutoFit/>
          </a:bodyPr>
          <a:lstStyle/>
          <a:p>
            <a:pPr marL="285750" indent="-285750" algn="just">
              <a:buFont typeface="Wingdings" panose="05000000000000000000" pitchFamily="2" charset="2"/>
              <a:buChar char="Ø"/>
            </a:pPr>
            <a:r>
              <a:rPr lang="en-US" sz="1600" dirty="0">
                <a:solidFill>
                  <a:srgbClr val="002060"/>
                </a:solidFill>
                <a:latin typeface="Arial" panose="020B0604020202020204" pitchFamily="34" charset="0"/>
                <a:cs typeface="Arial" panose="020B0604020202020204" pitchFamily="34" charset="0"/>
              </a:rPr>
              <a:t>After </a:t>
            </a:r>
            <a:r>
              <a:rPr lang="en-US" sz="1600" dirty="0" err="1">
                <a:solidFill>
                  <a:srgbClr val="002060"/>
                </a:solidFill>
                <a:latin typeface="Arial" panose="020B0604020202020204" pitchFamily="34" charset="0"/>
                <a:cs typeface="Arial" panose="020B0604020202020204" pitchFamily="34" charset="0"/>
              </a:rPr>
              <a:t>normalising</a:t>
            </a:r>
            <a:r>
              <a:rPr lang="en-US" sz="1600" dirty="0">
                <a:solidFill>
                  <a:srgbClr val="002060"/>
                </a:solidFill>
                <a:latin typeface="Arial" panose="020B0604020202020204" pitchFamily="34" charset="0"/>
                <a:cs typeface="Arial" panose="020B0604020202020204" pitchFamily="34" charset="0"/>
              </a:rPr>
              <a:t>,  SIF</a:t>
            </a:r>
            <a:r>
              <a:rPr lang="en-US" sz="1600" baseline="-25000" dirty="0">
                <a:solidFill>
                  <a:srgbClr val="002060"/>
                </a:solidFill>
                <a:latin typeface="Arial" panose="020B0604020202020204" pitchFamily="34" charset="0"/>
                <a:cs typeface="Arial" panose="020B0604020202020204" pitchFamily="34" charset="0"/>
              </a:rPr>
              <a:t>760</a:t>
            </a:r>
            <a:r>
              <a:rPr lang="en-US" sz="1600" dirty="0">
                <a:solidFill>
                  <a:srgbClr val="002060"/>
                </a:solidFill>
                <a:latin typeface="Arial" panose="020B0604020202020204" pitchFamily="34" charset="0"/>
                <a:cs typeface="Arial" panose="020B0604020202020204" pitchFamily="34" charset="0"/>
              </a:rPr>
              <a:t> &amp;   SIF</a:t>
            </a:r>
            <a:r>
              <a:rPr lang="en-US" sz="1600" baseline="-25000" dirty="0">
                <a:solidFill>
                  <a:srgbClr val="002060"/>
                </a:solidFill>
                <a:latin typeface="Arial" panose="020B0604020202020204" pitchFamily="34" charset="0"/>
                <a:cs typeface="Arial" panose="020B0604020202020204" pitchFamily="34" charset="0"/>
              </a:rPr>
              <a:t>687</a:t>
            </a:r>
            <a:r>
              <a:rPr lang="en-US" sz="1600" dirty="0">
                <a:solidFill>
                  <a:srgbClr val="002060"/>
                </a:solidFill>
                <a:latin typeface="Arial" panose="020B0604020202020204" pitchFamily="34" charset="0"/>
                <a:cs typeface="Arial" panose="020B0604020202020204" pitchFamily="34" charset="0"/>
              </a:rPr>
              <a:t> doesn’t show </a:t>
            </a:r>
          </a:p>
          <a:p>
            <a:pPr algn="just"/>
            <a:r>
              <a:rPr lang="en-US" sz="1600" dirty="0">
                <a:solidFill>
                  <a:srgbClr val="002060"/>
                </a:solidFill>
                <a:latin typeface="Arial" panose="020B0604020202020204" pitchFamily="34" charset="0"/>
                <a:cs typeface="Arial" panose="020B0604020202020204" pitchFamily="34" charset="0"/>
              </a:rPr>
              <a:t>     difference between treatments in early stages</a:t>
            </a:r>
          </a:p>
        </p:txBody>
      </p:sp>
      <p:sp>
        <p:nvSpPr>
          <p:cNvPr id="37" name="Rectangle 36">
            <a:extLst>
              <a:ext uri="{FF2B5EF4-FFF2-40B4-BE49-F238E27FC236}">
                <a16:creationId xmlns:a16="http://schemas.microsoft.com/office/drawing/2014/main" id="{C90C8E6F-8679-4052-A443-B839DBCA2B3D}"/>
              </a:ext>
            </a:extLst>
          </p:cNvPr>
          <p:cNvSpPr/>
          <p:nvPr/>
        </p:nvSpPr>
        <p:spPr>
          <a:xfrm>
            <a:off x="5961591" y="3241820"/>
            <a:ext cx="6111875" cy="584775"/>
          </a:xfrm>
          <a:prstGeom prst="rect">
            <a:avLst/>
          </a:prstGeom>
        </p:spPr>
        <p:txBody>
          <a:bodyPr>
            <a:spAutoFit/>
          </a:bodyPr>
          <a:lstStyle/>
          <a:p>
            <a:pPr marL="285750" indent="-285750" algn="just">
              <a:buFont typeface="Wingdings" panose="05000000000000000000" pitchFamily="2" charset="2"/>
              <a:buChar char="Ø"/>
            </a:pPr>
            <a:r>
              <a:rPr lang="en-US" sz="1600" dirty="0">
                <a:solidFill>
                  <a:srgbClr val="002060"/>
                </a:solidFill>
                <a:latin typeface="Arial" panose="020B0604020202020204" pitchFamily="34" charset="0"/>
                <a:cs typeface="Arial" panose="020B0604020202020204" pitchFamily="34" charset="0"/>
              </a:rPr>
              <a:t>In later stages, both   SIF increase in inoculated plots which indicates physiological responses </a:t>
            </a:r>
          </a:p>
        </p:txBody>
      </p:sp>
      <p:sp>
        <p:nvSpPr>
          <p:cNvPr id="39" name="TextBox 38">
            <a:extLst>
              <a:ext uri="{FF2B5EF4-FFF2-40B4-BE49-F238E27FC236}">
                <a16:creationId xmlns:a16="http://schemas.microsoft.com/office/drawing/2014/main" id="{97F653A8-D073-4AB3-96AD-4C85A674AE70}"/>
              </a:ext>
            </a:extLst>
          </p:cNvPr>
          <p:cNvSpPr txBox="1"/>
          <p:nvPr/>
        </p:nvSpPr>
        <p:spPr>
          <a:xfrm rot="16200000">
            <a:off x="1121739" y="4980609"/>
            <a:ext cx="143125" cy="307777"/>
          </a:xfrm>
          <a:prstGeom prst="rect">
            <a:avLst/>
          </a:prstGeom>
          <a:noFill/>
        </p:spPr>
        <p:txBody>
          <a:bodyPr wrap="square" rtlCol="0">
            <a:spAutoFit/>
          </a:bodyPr>
          <a:lstStyle/>
          <a:p>
            <a:pPr algn="l"/>
            <a:r>
              <a:rPr lang="el-GR" sz="1400" dirty="0">
                <a:solidFill>
                  <a:schemeClr val="accent6">
                    <a:lumMod val="10000"/>
                  </a:schemeClr>
                </a:solidFill>
                <a:latin typeface="Arial" panose="020B0604020202020204" pitchFamily="34" charset="0"/>
                <a:ea typeface="MS PGothic" pitchFamily="34" charset="-128"/>
                <a:cs typeface="Arial" panose="020B0604020202020204" pitchFamily="34" charset="0"/>
              </a:rPr>
              <a:t>ϕ</a:t>
            </a:r>
            <a:endParaRPr lang="en-DE" sz="1400" dirty="0">
              <a:solidFill>
                <a:schemeClr val="accent6">
                  <a:lumMod val="10000"/>
                </a:schemeClr>
              </a:solidFill>
              <a:latin typeface="Arial" panose="020B0604020202020204" pitchFamily="34" charset="0"/>
              <a:ea typeface="MS PGothic" pitchFamily="34" charset="-128"/>
              <a:cs typeface="Arial" panose="020B0604020202020204" pitchFamily="34" charset="0"/>
            </a:endParaRPr>
          </a:p>
        </p:txBody>
      </p:sp>
      <p:sp>
        <p:nvSpPr>
          <p:cNvPr id="40" name="TextBox 39">
            <a:extLst>
              <a:ext uri="{FF2B5EF4-FFF2-40B4-BE49-F238E27FC236}">
                <a16:creationId xmlns:a16="http://schemas.microsoft.com/office/drawing/2014/main" id="{1A83F9B9-6885-44C7-AC3F-8B2663385FF9}"/>
              </a:ext>
            </a:extLst>
          </p:cNvPr>
          <p:cNvSpPr txBox="1"/>
          <p:nvPr/>
        </p:nvSpPr>
        <p:spPr>
          <a:xfrm rot="16200000">
            <a:off x="1100546" y="2913756"/>
            <a:ext cx="143125" cy="307777"/>
          </a:xfrm>
          <a:prstGeom prst="rect">
            <a:avLst/>
          </a:prstGeom>
          <a:noFill/>
        </p:spPr>
        <p:txBody>
          <a:bodyPr wrap="square" rtlCol="0">
            <a:spAutoFit/>
          </a:bodyPr>
          <a:lstStyle/>
          <a:p>
            <a:pPr algn="l"/>
            <a:r>
              <a:rPr lang="el-GR" sz="1400" dirty="0">
                <a:solidFill>
                  <a:schemeClr val="accent6">
                    <a:lumMod val="10000"/>
                  </a:schemeClr>
                </a:solidFill>
                <a:latin typeface="Arial" panose="020B0604020202020204" pitchFamily="34" charset="0"/>
                <a:ea typeface="MS PGothic" pitchFamily="34" charset="-128"/>
                <a:cs typeface="Arial" panose="020B0604020202020204" pitchFamily="34" charset="0"/>
              </a:rPr>
              <a:t>ϕ</a:t>
            </a:r>
            <a:endParaRPr lang="en-DE" sz="1400" dirty="0">
              <a:solidFill>
                <a:schemeClr val="accent6">
                  <a:lumMod val="10000"/>
                </a:schemeClr>
              </a:solidFill>
              <a:latin typeface="Arial" panose="020B0604020202020204" pitchFamily="34" charset="0"/>
              <a:ea typeface="MS PGothic" pitchFamily="34" charset="-128"/>
              <a:cs typeface="Arial" panose="020B0604020202020204" pitchFamily="34" charset="0"/>
            </a:endParaRPr>
          </a:p>
        </p:txBody>
      </p:sp>
      <p:sp>
        <p:nvSpPr>
          <p:cNvPr id="45" name="TextBox 44">
            <a:extLst>
              <a:ext uri="{FF2B5EF4-FFF2-40B4-BE49-F238E27FC236}">
                <a16:creationId xmlns:a16="http://schemas.microsoft.com/office/drawing/2014/main" id="{7B42780C-B2A6-48EE-A993-707AD9EDED76}"/>
              </a:ext>
            </a:extLst>
          </p:cNvPr>
          <p:cNvSpPr txBox="1"/>
          <p:nvPr/>
        </p:nvSpPr>
        <p:spPr>
          <a:xfrm>
            <a:off x="4167969" y="2212748"/>
            <a:ext cx="245340" cy="369332"/>
          </a:xfrm>
          <a:prstGeom prst="rect">
            <a:avLst/>
          </a:prstGeom>
          <a:solidFill>
            <a:schemeClr val="bg1"/>
          </a:solidFill>
        </p:spPr>
        <p:txBody>
          <a:bodyPr wrap="square" rtlCol="0">
            <a:spAutoFit/>
          </a:bodyPr>
          <a:lstStyle/>
          <a:p>
            <a:pPr algn="l"/>
            <a:endParaRPr lang="en-DE" dirty="0">
              <a:solidFill>
                <a:srgbClr val="8197A6"/>
              </a:solidFill>
              <a:latin typeface="Arial" panose="020B0604020202020204" pitchFamily="34" charset="0"/>
              <a:ea typeface="MS PGothic" pitchFamily="34" charset="-128"/>
              <a:cs typeface="Arial" panose="020B0604020202020204" pitchFamily="34" charset="0"/>
            </a:endParaRPr>
          </a:p>
        </p:txBody>
      </p:sp>
      <p:sp>
        <p:nvSpPr>
          <p:cNvPr id="46" name="Rectangle 45">
            <a:extLst>
              <a:ext uri="{FF2B5EF4-FFF2-40B4-BE49-F238E27FC236}">
                <a16:creationId xmlns:a16="http://schemas.microsoft.com/office/drawing/2014/main" id="{9F21CC63-D98F-42B2-B648-08DCE09941E4}"/>
              </a:ext>
            </a:extLst>
          </p:cNvPr>
          <p:cNvSpPr/>
          <p:nvPr/>
        </p:nvSpPr>
        <p:spPr>
          <a:xfrm flipH="1">
            <a:off x="4107517" y="2352240"/>
            <a:ext cx="412722" cy="276999"/>
          </a:xfrm>
          <a:prstGeom prst="rect">
            <a:avLst/>
          </a:prstGeom>
        </p:spPr>
        <p:txBody>
          <a:bodyPr wrap="square">
            <a:spAutoFit/>
          </a:bodyPr>
          <a:lstStyle/>
          <a:p>
            <a:r>
              <a:rPr lang="en-US" sz="1200" dirty="0"/>
              <a:t>*</a:t>
            </a:r>
            <a:endParaRPr lang="en-DE" sz="1200" dirty="0"/>
          </a:p>
        </p:txBody>
      </p:sp>
      <p:sp>
        <p:nvSpPr>
          <p:cNvPr id="47" name="TextBox 46">
            <a:extLst>
              <a:ext uri="{FF2B5EF4-FFF2-40B4-BE49-F238E27FC236}">
                <a16:creationId xmlns:a16="http://schemas.microsoft.com/office/drawing/2014/main" id="{55F53F03-404A-4925-9500-F961FA3F667A}"/>
              </a:ext>
            </a:extLst>
          </p:cNvPr>
          <p:cNvSpPr txBox="1"/>
          <p:nvPr/>
        </p:nvSpPr>
        <p:spPr>
          <a:xfrm>
            <a:off x="4717394" y="3551697"/>
            <a:ext cx="249541" cy="129080"/>
          </a:xfrm>
          <a:prstGeom prst="rect">
            <a:avLst/>
          </a:prstGeom>
          <a:solidFill>
            <a:schemeClr val="bg1"/>
          </a:solidFill>
        </p:spPr>
        <p:txBody>
          <a:bodyPr wrap="square" rtlCol="0">
            <a:spAutoFit/>
          </a:bodyPr>
          <a:lstStyle/>
          <a:p>
            <a:pPr algn="l"/>
            <a:endParaRPr lang="en-DE" dirty="0">
              <a:solidFill>
                <a:srgbClr val="8197A6"/>
              </a:solidFill>
              <a:latin typeface="Arial" panose="020B0604020202020204" pitchFamily="34" charset="0"/>
              <a:ea typeface="MS PGothic" pitchFamily="34" charset="-128"/>
              <a:cs typeface="Arial" panose="020B0604020202020204" pitchFamily="34" charset="0"/>
            </a:endParaRPr>
          </a:p>
        </p:txBody>
      </p:sp>
      <p:sp>
        <p:nvSpPr>
          <p:cNvPr id="48" name="TextBox 47">
            <a:extLst>
              <a:ext uri="{FF2B5EF4-FFF2-40B4-BE49-F238E27FC236}">
                <a16:creationId xmlns:a16="http://schemas.microsoft.com/office/drawing/2014/main" id="{F89A9465-9351-4894-A66D-3E137569C8C8}"/>
              </a:ext>
            </a:extLst>
          </p:cNvPr>
          <p:cNvSpPr txBox="1"/>
          <p:nvPr/>
        </p:nvSpPr>
        <p:spPr>
          <a:xfrm>
            <a:off x="5273351" y="3543165"/>
            <a:ext cx="249541" cy="121774"/>
          </a:xfrm>
          <a:prstGeom prst="rect">
            <a:avLst/>
          </a:prstGeom>
          <a:solidFill>
            <a:schemeClr val="bg1"/>
          </a:solidFill>
        </p:spPr>
        <p:txBody>
          <a:bodyPr wrap="square" rtlCol="0">
            <a:spAutoFit/>
          </a:bodyPr>
          <a:lstStyle/>
          <a:p>
            <a:pPr algn="l"/>
            <a:endParaRPr lang="en-DE" dirty="0">
              <a:solidFill>
                <a:srgbClr val="8197A6"/>
              </a:solidFill>
              <a:latin typeface="Arial" panose="020B0604020202020204" pitchFamily="34" charset="0"/>
              <a:ea typeface="MS PGothic" pitchFamily="34" charset="-128"/>
              <a:cs typeface="Arial" panose="020B0604020202020204" pitchFamily="34" charset="0"/>
            </a:endParaRPr>
          </a:p>
        </p:txBody>
      </p:sp>
      <p:sp>
        <p:nvSpPr>
          <p:cNvPr id="44" name="Rectangle 43">
            <a:extLst>
              <a:ext uri="{FF2B5EF4-FFF2-40B4-BE49-F238E27FC236}">
                <a16:creationId xmlns:a16="http://schemas.microsoft.com/office/drawing/2014/main" id="{B80531CA-6764-42F2-944E-E62F3A056BAF}"/>
              </a:ext>
            </a:extLst>
          </p:cNvPr>
          <p:cNvSpPr/>
          <p:nvPr/>
        </p:nvSpPr>
        <p:spPr>
          <a:xfrm flipH="1">
            <a:off x="4755141" y="3517273"/>
            <a:ext cx="412722" cy="276999"/>
          </a:xfrm>
          <a:prstGeom prst="rect">
            <a:avLst/>
          </a:prstGeom>
        </p:spPr>
        <p:txBody>
          <a:bodyPr wrap="square">
            <a:spAutoFit/>
          </a:bodyPr>
          <a:lstStyle/>
          <a:p>
            <a:r>
              <a:rPr lang="en-US" sz="1200" dirty="0"/>
              <a:t>*</a:t>
            </a:r>
            <a:endParaRPr lang="en-DE" sz="1200" dirty="0"/>
          </a:p>
        </p:txBody>
      </p:sp>
      <p:sp>
        <p:nvSpPr>
          <p:cNvPr id="50" name="Rectangle 49">
            <a:extLst>
              <a:ext uri="{FF2B5EF4-FFF2-40B4-BE49-F238E27FC236}">
                <a16:creationId xmlns:a16="http://schemas.microsoft.com/office/drawing/2014/main" id="{AB1E39C1-591A-465B-A1E4-956821156085}"/>
              </a:ext>
            </a:extLst>
          </p:cNvPr>
          <p:cNvSpPr/>
          <p:nvPr/>
        </p:nvSpPr>
        <p:spPr>
          <a:xfrm flipH="1">
            <a:off x="5298082" y="3502542"/>
            <a:ext cx="412722" cy="276999"/>
          </a:xfrm>
          <a:prstGeom prst="rect">
            <a:avLst/>
          </a:prstGeom>
        </p:spPr>
        <p:txBody>
          <a:bodyPr wrap="square">
            <a:spAutoFit/>
          </a:bodyPr>
          <a:lstStyle/>
          <a:p>
            <a:r>
              <a:rPr lang="en-US" sz="1200" dirty="0"/>
              <a:t>*</a:t>
            </a:r>
            <a:endParaRPr lang="en-DE" sz="1200" dirty="0"/>
          </a:p>
        </p:txBody>
      </p:sp>
      <p:sp>
        <p:nvSpPr>
          <p:cNvPr id="51" name="TextBox 50">
            <a:extLst>
              <a:ext uri="{FF2B5EF4-FFF2-40B4-BE49-F238E27FC236}">
                <a16:creationId xmlns:a16="http://schemas.microsoft.com/office/drawing/2014/main" id="{030F796A-F055-430F-94CA-E895A4D41439}"/>
              </a:ext>
            </a:extLst>
          </p:cNvPr>
          <p:cNvSpPr txBox="1"/>
          <p:nvPr/>
        </p:nvSpPr>
        <p:spPr>
          <a:xfrm>
            <a:off x="3027211" y="5747853"/>
            <a:ext cx="2141621" cy="29238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Days after sowing</a:t>
            </a:r>
            <a:endParaRPr kumimoji="0" lang="en-DE" sz="13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2" name="Rectangle 51">
            <a:extLst>
              <a:ext uri="{FF2B5EF4-FFF2-40B4-BE49-F238E27FC236}">
                <a16:creationId xmlns:a16="http://schemas.microsoft.com/office/drawing/2014/main" id="{8EE7109B-333E-4E99-AA1D-66E22B7A8924}"/>
              </a:ext>
            </a:extLst>
          </p:cNvPr>
          <p:cNvSpPr/>
          <p:nvPr/>
        </p:nvSpPr>
        <p:spPr>
          <a:xfrm flipH="1">
            <a:off x="5054496" y="5815992"/>
            <a:ext cx="1609438" cy="276999"/>
          </a:xfrm>
          <a:prstGeom prst="rect">
            <a:avLst/>
          </a:prstGeom>
        </p:spPr>
        <p:txBody>
          <a:bodyPr wrap="square">
            <a:spAutoFit/>
          </a:bodyPr>
          <a:lstStyle/>
          <a:p>
            <a:r>
              <a:rPr lang="en-US" sz="1200" dirty="0"/>
              <a:t>* </a:t>
            </a:r>
            <a:r>
              <a:rPr lang="en-US" sz="1200" i="1" dirty="0"/>
              <a:t>p</a:t>
            </a:r>
            <a:r>
              <a:rPr lang="en-US" sz="1200" dirty="0"/>
              <a:t> &lt; 0.05</a:t>
            </a:r>
            <a:endParaRPr lang="en-DE" sz="1200" dirty="0"/>
          </a:p>
        </p:txBody>
      </p:sp>
      <p:sp>
        <p:nvSpPr>
          <p:cNvPr id="53" name="TextBox 52">
            <a:extLst>
              <a:ext uri="{FF2B5EF4-FFF2-40B4-BE49-F238E27FC236}">
                <a16:creationId xmlns:a16="http://schemas.microsoft.com/office/drawing/2014/main" id="{DA0F27E0-ED2A-4118-BF4E-8A23B21A2B02}"/>
              </a:ext>
            </a:extLst>
          </p:cNvPr>
          <p:cNvSpPr txBox="1"/>
          <p:nvPr/>
        </p:nvSpPr>
        <p:spPr>
          <a:xfrm>
            <a:off x="7862718" y="2089637"/>
            <a:ext cx="143125" cy="307777"/>
          </a:xfrm>
          <a:prstGeom prst="rect">
            <a:avLst/>
          </a:prstGeom>
          <a:noFill/>
        </p:spPr>
        <p:txBody>
          <a:bodyPr wrap="square" rtlCol="0">
            <a:spAutoFit/>
          </a:bodyPr>
          <a:lstStyle/>
          <a:p>
            <a:pPr algn="l"/>
            <a:r>
              <a:rPr lang="el-GR" sz="1400" dirty="0">
                <a:solidFill>
                  <a:srgbClr val="002060"/>
                </a:solidFill>
                <a:latin typeface="Arial" panose="020B0604020202020204" pitchFamily="34" charset="0"/>
                <a:ea typeface="MS PGothic" pitchFamily="34" charset="-128"/>
                <a:cs typeface="Arial" panose="020B0604020202020204" pitchFamily="34" charset="0"/>
              </a:rPr>
              <a:t>ϕ</a:t>
            </a:r>
            <a:endParaRPr lang="en-DE" sz="1400" dirty="0">
              <a:solidFill>
                <a:srgbClr val="002060"/>
              </a:solidFill>
              <a:latin typeface="Arial" panose="020B0604020202020204" pitchFamily="34" charset="0"/>
              <a:ea typeface="MS PGothic" pitchFamily="34" charset="-128"/>
              <a:cs typeface="Arial" panose="020B0604020202020204" pitchFamily="34" charset="0"/>
            </a:endParaRPr>
          </a:p>
        </p:txBody>
      </p:sp>
      <p:sp>
        <p:nvSpPr>
          <p:cNvPr id="54" name="TextBox 53">
            <a:extLst>
              <a:ext uri="{FF2B5EF4-FFF2-40B4-BE49-F238E27FC236}">
                <a16:creationId xmlns:a16="http://schemas.microsoft.com/office/drawing/2014/main" id="{364F76E2-DA27-477F-9832-B428894ECD7A}"/>
              </a:ext>
            </a:extLst>
          </p:cNvPr>
          <p:cNvSpPr txBox="1"/>
          <p:nvPr/>
        </p:nvSpPr>
        <p:spPr>
          <a:xfrm>
            <a:off x="8769993" y="2093548"/>
            <a:ext cx="143125" cy="307777"/>
          </a:xfrm>
          <a:prstGeom prst="rect">
            <a:avLst/>
          </a:prstGeom>
          <a:noFill/>
        </p:spPr>
        <p:txBody>
          <a:bodyPr wrap="square" rtlCol="0">
            <a:spAutoFit/>
          </a:bodyPr>
          <a:lstStyle/>
          <a:p>
            <a:pPr algn="l"/>
            <a:r>
              <a:rPr lang="el-GR" sz="1400" dirty="0">
                <a:solidFill>
                  <a:srgbClr val="002060"/>
                </a:solidFill>
                <a:latin typeface="Arial" panose="020B0604020202020204" pitchFamily="34" charset="0"/>
                <a:ea typeface="MS PGothic" pitchFamily="34" charset="-128"/>
                <a:cs typeface="Arial" panose="020B0604020202020204" pitchFamily="34" charset="0"/>
              </a:rPr>
              <a:t>ϕ</a:t>
            </a:r>
            <a:endParaRPr lang="en-DE" sz="1400" dirty="0">
              <a:solidFill>
                <a:srgbClr val="002060"/>
              </a:solidFill>
              <a:latin typeface="Arial" panose="020B0604020202020204" pitchFamily="34" charset="0"/>
              <a:ea typeface="MS PGothic" pitchFamily="34" charset="-128"/>
              <a:cs typeface="Arial" panose="020B0604020202020204" pitchFamily="34" charset="0"/>
            </a:endParaRPr>
          </a:p>
        </p:txBody>
      </p:sp>
      <p:sp>
        <p:nvSpPr>
          <p:cNvPr id="55" name="TextBox 54">
            <a:extLst>
              <a:ext uri="{FF2B5EF4-FFF2-40B4-BE49-F238E27FC236}">
                <a16:creationId xmlns:a16="http://schemas.microsoft.com/office/drawing/2014/main" id="{1C4FE77D-1FC7-4CD5-B882-56CAC0F4ECF5}"/>
              </a:ext>
            </a:extLst>
          </p:cNvPr>
          <p:cNvSpPr txBox="1"/>
          <p:nvPr/>
        </p:nvSpPr>
        <p:spPr>
          <a:xfrm>
            <a:off x="8252429" y="3241883"/>
            <a:ext cx="143125" cy="307777"/>
          </a:xfrm>
          <a:prstGeom prst="rect">
            <a:avLst/>
          </a:prstGeom>
          <a:noFill/>
        </p:spPr>
        <p:txBody>
          <a:bodyPr wrap="square" rtlCol="0">
            <a:spAutoFit/>
          </a:bodyPr>
          <a:lstStyle/>
          <a:p>
            <a:pPr algn="l"/>
            <a:r>
              <a:rPr lang="el-GR" sz="1400" dirty="0">
                <a:solidFill>
                  <a:srgbClr val="002060"/>
                </a:solidFill>
                <a:latin typeface="Arial" panose="020B0604020202020204" pitchFamily="34" charset="0"/>
                <a:ea typeface="MS PGothic" pitchFamily="34" charset="-128"/>
                <a:cs typeface="Arial" panose="020B0604020202020204" pitchFamily="34" charset="0"/>
              </a:rPr>
              <a:t>ϕ</a:t>
            </a:r>
            <a:endParaRPr lang="en-DE" sz="1400" dirty="0">
              <a:solidFill>
                <a:srgbClr val="002060"/>
              </a:solidFill>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272929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3" grpId="0" animBg="1"/>
      <p:bldP spid="37" grpId="0"/>
      <p:bldP spid="5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C25042-0C2F-4843-B583-3CCB44C452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364" t="9741" r="9596" b="21771"/>
          <a:stretch/>
        </p:blipFill>
        <p:spPr>
          <a:xfrm>
            <a:off x="1479558" y="3424971"/>
            <a:ext cx="4175617" cy="2520564"/>
          </a:xfrm>
          <a:prstGeom prst="rect">
            <a:avLst/>
          </a:prstGeom>
        </p:spPr>
      </p:pic>
      <p:sp>
        <p:nvSpPr>
          <p:cNvPr id="2" name="Title 1">
            <a:extLst>
              <a:ext uri="{FF2B5EF4-FFF2-40B4-BE49-F238E27FC236}">
                <a16:creationId xmlns:a16="http://schemas.microsoft.com/office/drawing/2014/main" id="{51731362-BFD8-46C3-AFBC-BEBF8A90DBA4}"/>
              </a:ext>
            </a:extLst>
          </p:cNvPr>
          <p:cNvSpPr>
            <a:spLocks noGrp="1"/>
          </p:cNvSpPr>
          <p:nvPr>
            <p:ph type="title"/>
          </p:nvPr>
        </p:nvSpPr>
        <p:spPr/>
        <p:txBody>
          <a:bodyPr/>
          <a:lstStyle/>
          <a:p>
            <a:r>
              <a:rPr lang="en-US" dirty="0"/>
              <a:t>Linking active and passive signals</a:t>
            </a:r>
            <a:endParaRPr lang="en-DE" dirty="0"/>
          </a:p>
        </p:txBody>
      </p:sp>
      <p:pic>
        <p:nvPicPr>
          <p:cNvPr id="8" name="Picture 7">
            <a:extLst>
              <a:ext uri="{FF2B5EF4-FFF2-40B4-BE49-F238E27FC236}">
                <a16:creationId xmlns:a16="http://schemas.microsoft.com/office/drawing/2014/main" id="{0510B0E4-9522-4136-96CE-CCA7FD8BA5A0}"/>
              </a:ext>
            </a:extLst>
          </p:cNvPr>
          <p:cNvPicPr>
            <a:picLocks noChangeAspect="1"/>
          </p:cNvPicPr>
          <p:nvPr/>
        </p:nvPicPr>
        <p:blipFill rotWithShape="1">
          <a:blip r:embed="rId4"/>
          <a:srcRect l="26626" t="85299" r="15182" b="8511"/>
          <a:stretch/>
        </p:blipFill>
        <p:spPr>
          <a:xfrm>
            <a:off x="2084700" y="6073461"/>
            <a:ext cx="3298590" cy="292388"/>
          </a:xfrm>
          <a:prstGeom prst="rect">
            <a:avLst/>
          </a:prstGeom>
        </p:spPr>
      </p:pic>
      <p:sp>
        <p:nvSpPr>
          <p:cNvPr id="11" name="Arrow: Up 10">
            <a:extLst>
              <a:ext uri="{FF2B5EF4-FFF2-40B4-BE49-F238E27FC236}">
                <a16:creationId xmlns:a16="http://schemas.microsoft.com/office/drawing/2014/main" id="{1F1CED6B-EAE9-4A70-B2B9-2393FF0563AE}"/>
              </a:ext>
            </a:extLst>
          </p:cNvPr>
          <p:cNvSpPr/>
          <p:nvPr/>
        </p:nvSpPr>
        <p:spPr>
          <a:xfrm flipH="1">
            <a:off x="2930598" y="5011589"/>
            <a:ext cx="72649" cy="46824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61130E30-279F-4A72-B38C-8B538FF3E9A5}"/>
              </a:ext>
            </a:extLst>
          </p:cNvPr>
          <p:cNvSpPr txBox="1"/>
          <p:nvPr/>
        </p:nvSpPr>
        <p:spPr>
          <a:xfrm rot="16200000">
            <a:off x="2378886" y="4247234"/>
            <a:ext cx="117156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F0F44">
                    <a:lumMod val="75000"/>
                  </a:srgbClr>
                </a:solidFill>
                <a:effectLst/>
                <a:uLnTx/>
                <a:uFillTx/>
                <a:latin typeface="Arial" panose="020B0604020202020204" pitchFamily="34" charset="0"/>
                <a:ea typeface="+mn-ea"/>
                <a:cs typeface="Arial" panose="020B0604020202020204" pitchFamily="34" charset="0"/>
              </a:rPr>
              <a:t>First symptoms</a:t>
            </a:r>
            <a:endParaRPr kumimoji="0" lang="en-DE" sz="900" b="1" i="0" u="none" strike="noStrike" kern="1200" cap="none" spc="0" normalizeH="0" baseline="0" noProof="0" dirty="0">
              <a:ln>
                <a:noFill/>
              </a:ln>
              <a:solidFill>
                <a:srgbClr val="DF0F44">
                  <a:lumMod val="75000"/>
                </a:srgbClr>
              </a:solidFill>
              <a:effectLst/>
              <a:uLnTx/>
              <a:uFillTx/>
              <a:latin typeface="Arial" panose="020B0604020202020204" pitchFamily="34" charset="0"/>
              <a:ea typeface="+mn-ea"/>
              <a:cs typeface="Arial" panose="020B0604020202020204" pitchFamily="34" charset="0"/>
            </a:endParaRPr>
          </a:p>
        </p:txBody>
      </p:sp>
      <p:pic>
        <p:nvPicPr>
          <p:cNvPr id="14" name="Picture 13">
            <a:extLst>
              <a:ext uri="{FF2B5EF4-FFF2-40B4-BE49-F238E27FC236}">
                <a16:creationId xmlns:a16="http://schemas.microsoft.com/office/drawing/2014/main" id="{207C7391-64A0-4A44-AF00-02306EFA5E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725" t="10849" r="8071" b="22269"/>
          <a:stretch/>
        </p:blipFill>
        <p:spPr>
          <a:xfrm>
            <a:off x="6794451" y="1364366"/>
            <a:ext cx="4640747" cy="2696997"/>
          </a:xfrm>
          <a:prstGeom prst="rect">
            <a:avLst/>
          </a:prstGeom>
        </p:spPr>
      </p:pic>
      <p:sp>
        <p:nvSpPr>
          <p:cNvPr id="15" name="TextBox 14">
            <a:extLst>
              <a:ext uri="{FF2B5EF4-FFF2-40B4-BE49-F238E27FC236}">
                <a16:creationId xmlns:a16="http://schemas.microsoft.com/office/drawing/2014/main" id="{59563E16-59EA-4E1C-965C-5EF95010CD7A}"/>
              </a:ext>
            </a:extLst>
          </p:cNvPr>
          <p:cNvSpPr txBox="1"/>
          <p:nvPr/>
        </p:nvSpPr>
        <p:spPr>
          <a:xfrm rot="16200000">
            <a:off x="531562" y="2120856"/>
            <a:ext cx="1316356" cy="29238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SIF</a:t>
            </a:r>
            <a:r>
              <a:rPr lang="en-US" sz="1300" b="1" baseline="-25000" dirty="0">
                <a:solidFill>
                  <a:prstClr val="black"/>
                </a:solidFill>
                <a:latin typeface="Arial" panose="020B0604020202020204" pitchFamily="34" charset="0"/>
                <a:cs typeface="Arial" panose="020B0604020202020204" pitchFamily="34" charset="0"/>
              </a:rPr>
              <a:t>760</a:t>
            </a:r>
            <a:r>
              <a:rPr kumimoji="0" lang="en-US" sz="13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(nm</a:t>
            </a:r>
            <a:r>
              <a:rPr kumimoji="0" lang="en-US" sz="1300" b="1" i="0" u="none" strike="noStrike" kern="120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-1</a:t>
            </a:r>
            <a:r>
              <a:rPr kumimoji="0" lang="en-US" sz="13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endParaRPr kumimoji="0" lang="en-DE" sz="13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3D9A5A2-B58A-48AD-AA7B-EB70E79FE398}"/>
              </a:ext>
            </a:extLst>
          </p:cNvPr>
          <p:cNvSpPr txBox="1"/>
          <p:nvPr/>
        </p:nvSpPr>
        <p:spPr>
          <a:xfrm rot="16200000">
            <a:off x="523517" y="4194156"/>
            <a:ext cx="1407034" cy="29238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SIF</a:t>
            </a:r>
            <a:r>
              <a:rPr lang="en-US" sz="1300" b="1" baseline="-25000" dirty="0">
                <a:solidFill>
                  <a:prstClr val="black"/>
                </a:solidFill>
                <a:latin typeface="Arial" panose="020B0604020202020204" pitchFamily="34" charset="0"/>
                <a:cs typeface="Arial" panose="020B0604020202020204" pitchFamily="34" charset="0"/>
              </a:rPr>
              <a:t>687</a:t>
            </a:r>
            <a:r>
              <a:rPr kumimoji="0" lang="en-US" sz="13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(nm</a:t>
            </a:r>
            <a:r>
              <a:rPr kumimoji="0" lang="en-US" sz="1300" b="1" i="0" u="none" strike="noStrike" kern="120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-1</a:t>
            </a:r>
            <a:r>
              <a:rPr kumimoji="0" lang="en-US" sz="13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endParaRPr kumimoji="0" lang="en-DE" sz="13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AACDE3AA-0D40-4214-A985-340266C621E4}"/>
              </a:ext>
            </a:extLst>
          </p:cNvPr>
          <p:cNvSpPr txBox="1"/>
          <p:nvPr/>
        </p:nvSpPr>
        <p:spPr>
          <a:xfrm rot="16200000">
            <a:off x="5817644" y="2327658"/>
            <a:ext cx="1637718" cy="2462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PSII efficiency (Fq’/Fm’)</a:t>
            </a:r>
            <a:endParaRPr kumimoji="0" lang="en-DE"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0" name="Picture 19">
            <a:extLst>
              <a:ext uri="{FF2B5EF4-FFF2-40B4-BE49-F238E27FC236}">
                <a16:creationId xmlns:a16="http://schemas.microsoft.com/office/drawing/2014/main" id="{B632246B-61B6-4A35-AD91-BF63E2C8EDF8}"/>
              </a:ext>
            </a:extLst>
          </p:cNvPr>
          <p:cNvPicPr>
            <a:picLocks noChangeAspect="1"/>
          </p:cNvPicPr>
          <p:nvPr/>
        </p:nvPicPr>
        <p:blipFill rotWithShape="1">
          <a:blip r:embed="rId4"/>
          <a:srcRect l="26626" t="85299" r="15182" b="8511"/>
          <a:stretch/>
        </p:blipFill>
        <p:spPr>
          <a:xfrm>
            <a:off x="7586269" y="4179218"/>
            <a:ext cx="3017047" cy="267432"/>
          </a:xfrm>
          <a:prstGeom prst="rect">
            <a:avLst/>
          </a:prstGeom>
        </p:spPr>
      </p:pic>
      <p:sp>
        <p:nvSpPr>
          <p:cNvPr id="21" name="Arrow: Up 20">
            <a:extLst>
              <a:ext uri="{FF2B5EF4-FFF2-40B4-BE49-F238E27FC236}">
                <a16:creationId xmlns:a16="http://schemas.microsoft.com/office/drawing/2014/main" id="{BD023C5F-7E9A-461B-8603-0637C52E6D91}"/>
              </a:ext>
            </a:extLst>
          </p:cNvPr>
          <p:cNvSpPr/>
          <p:nvPr/>
        </p:nvSpPr>
        <p:spPr>
          <a:xfrm flipH="1">
            <a:off x="8219157" y="3082518"/>
            <a:ext cx="72649" cy="46824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B8C7CF0A-C406-4F57-9F44-0F3453C63672}"/>
              </a:ext>
            </a:extLst>
          </p:cNvPr>
          <p:cNvSpPr txBox="1"/>
          <p:nvPr/>
        </p:nvSpPr>
        <p:spPr>
          <a:xfrm rot="16200000">
            <a:off x="7849066" y="3010932"/>
            <a:ext cx="102827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DF0F44">
                    <a:lumMod val="75000"/>
                  </a:srgbClr>
                </a:solidFill>
                <a:effectLst/>
                <a:uLnTx/>
                <a:uFillTx/>
                <a:latin typeface="Arial" panose="020B0604020202020204" pitchFamily="34" charset="0"/>
                <a:ea typeface="+mn-ea"/>
                <a:cs typeface="Arial" panose="020B0604020202020204" pitchFamily="34" charset="0"/>
              </a:rPr>
              <a:t>First symptoms</a:t>
            </a:r>
            <a:endParaRPr kumimoji="0" lang="en-DE" sz="800" b="1" i="0" u="none" strike="noStrike" kern="1200" cap="none" spc="0" normalizeH="0" baseline="0" noProof="0" dirty="0">
              <a:ln>
                <a:noFill/>
              </a:ln>
              <a:solidFill>
                <a:srgbClr val="DF0F44">
                  <a:lumMod val="75000"/>
                </a:srgbClr>
              </a:solidFill>
              <a:effectLst/>
              <a:uLnTx/>
              <a:uFillTx/>
              <a:latin typeface="Arial" panose="020B0604020202020204" pitchFamily="34" charset="0"/>
              <a:ea typeface="+mn-ea"/>
              <a:cs typeface="Arial" panose="020B0604020202020204" pitchFamily="34" charset="0"/>
            </a:endParaRPr>
          </a:p>
        </p:txBody>
      </p:sp>
      <p:sp>
        <p:nvSpPr>
          <p:cNvPr id="23" name="Rectangle 22">
            <a:extLst>
              <a:ext uri="{FF2B5EF4-FFF2-40B4-BE49-F238E27FC236}">
                <a16:creationId xmlns:a16="http://schemas.microsoft.com/office/drawing/2014/main" id="{235C1E4B-AEAD-43E7-8885-5EADE7FB3AAF}"/>
              </a:ext>
            </a:extLst>
          </p:cNvPr>
          <p:cNvSpPr/>
          <p:nvPr/>
        </p:nvSpPr>
        <p:spPr>
          <a:xfrm>
            <a:off x="4433264" y="3534208"/>
            <a:ext cx="1194147" cy="1959427"/>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A6B858AB-C0B0-4F2B-8A58-F97A59550B30}"/>
              </a:ext>
            </a:extLst>
          </p:cNvPr>
          <p:cNvSpPr/>
          <p:nvPr/>
        </p:nvSpPr>
        <p:spPr>
          <a:xfrm>
            <a:off x="9698288" y="1407358"/>
            <a:ext cx="1736910" cy="213807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Arial"/>
              <a:ea typeface="+mn-ea"/>
              <a:cs typeface="+mn-cs"/>
            </a:endParaRPr>
          </a:p>
        </p:txBody>
      </p:sp>
      <p:pic>
        <p:nvPicPr>
          <p:cNvPr id="31" name="Picture 30">
            <a:extLst>
              <a:ext uri="{FF2B5EF4-FFF2-40B4-BE49-F238E27FC236}">
                <a16:creationId xmlns:a16="http://schemas.microsoft.com/office/drawing/2014/main" id="{14F7FE95-1BBE-474A-B459-B959273745C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733" t="10738" r="12207" b="34044"/>
          <a:stretch/>
        </p:blipFill>
        <p:spPr>
          <a:xfrm>
            <a:off x="1355817" y="1315241"/>
            <a:ext cx="4283569" cy="2164347"/>
          </a:xfrm>
          <a:prstGeom prst="rect">
            <a:avLst/>
          </a:prstGeom>
        </p:spPr>
      </p:pic>
      <p:sp>
        <p:nvSpPr>
          <p:cNvPr id="10" name="TextBox 9">
            <a:extLst>
              <a:ext uri="{FF2B5EF4-FFF2-40B4-BE49-F238E27FC236}">
                <a16:creationId xmlns:a16="http://schemas.microsoft.com/office/drawing/2014/main" id="{8958AD8F-AD95-4165-A84C-824321DF725F}"/>
              </a:ext>
            </a:extLst>
          </p:cNvPr>
          <p:cNvSpPr txBox="1"/>
          <p:nvPr/>
        </p:nvSpPr>
        <p:spPr>
          <a:xfrm rot="16200000">
            <a:off x="2372693" y="1635341"/>
            <a:ext cx="118552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F0F44">
                    <a:lumMod val="75000"/>
                  </a:srgbClr>
                </a:solidFill>
                <a:effectLst/>
                <a:uLnTx/>
                <a:uFillTx/>
                <a:latin typeface="Arial" panose="020B0604020202020204" pitchFamily="34" charset="0"/>
                <a:ea typeface="+mn-ea"/>
                <a:cs typeface="Arial" panose="020B0604020202020204" pitchFamily="34" charset="0"/>
              </a:rPr>
              <a:t>First symptoms</a:t>
            </a:r>
            <a:endParaRPr kumimoji="0" lang="en-DE" sz="900" b="1" i="0" u="none" strike="noStrike" kern="1200" cap="none" spc="0" normalizeH="0" baseline="0" noProof="0" dirty="0">
              <a:ln>
                <a:noFill/>
              </a:ln>
              <a:solidFill>
                <a:srgbClr val="DF0F44">
                  <a:lumMod val="75000"/>
                </a:srgbClr>
              </a:solidFill>
              <a:effectLst/>
              <a:uLnTx/>
              <a:uFillTx/>
              <a:latin typeface="Arial" panose="020B0604020202020204" pitchFamily="34" charset="0"/>
              <a:ea typeface="+mn-ea"/>
              <a:cs typeface="Arial" panose="020B0604020202020204" pitchFamily="34" charset="0"/>
            </a:endParaRPr>
          </a:p>
        </p:txBody>
      </p:sp>
      <p:sp>
        <p:nvSpPr>
          <p:cNvPr id="9" name="Arrow: Up 8">
            <a:extLst>
              <a:ext uri="{FF2B5EF4-FFF2-40B4-BE49-F238E27FC236}">
                <a16:creationId xmlns:a16="http://schemas.microsoft.com/office/drawing/2014/main" id="{E4D093A9-3DDC-43FA-856D-EFD04D071506}"/>
              </a:ext>
            </a:extLst>
          </p:cNvPr>
          <p:cNvSpPr/>
          <p:nvPr/>
        </p:nvSpPr>
        <p:spPr>
          <a:xfrm>
            <a:off x="2894275" y="2956726"/>
            <a:ext cx="72648" cy="46824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F5B33592-8623-4F1A-B874-ABDA7A15D324}"/>
              </a:ext>
            </a:extLst>
          </p:cNvPr>
          <p:cNvSpPr/>
          <p:nvPr/>
        </p:nvSpPr>
        <p:spPr>
          <a:xfrm>
            <a:off x="4429274" y="1364366"/>
            <a:ext cx="1194147" cy="2115224"/>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Arial"/>
              <a:ea typeface="+mn-ea"/>
              <a:cs typeface="+mn-cs"/>
            </a:endParaRPr>
          </a:p>
        </p:txBody>
      </p:sp>
      <p:sp>
        <p:nvSpPr>
          <p:cNvPr id="25" name="TextBox 24">
            <a:extLst>
              <a:ext uri="{FF2B5EF4-FFF2-40B4-BE49-F238E27FC236}">
                <a16:creationId xmlns:a16="http://schemas.microsoft.com/office/drawing/2014/main" id="{B8521FAD-A697-4903-9107-3016912256A4}"/>
              </a:ext>
            </a:extLst>
          </p:cNvPr>
          <p:cNvSpPr txBox="1"/>
          <p:nvPr/>
        </p:nvSpPr>
        <p:spPr>
          <a:xfrm rot="16200000">
            <a:off x="1155472" y="4961541"/>
            <a:ext cx="143125" cy="307777"/>
          </a:xfrm>
          <a:prstGeom prst="rect">
            <a:avLst/>
          </a:prstGeom>
          <a:noFill/>
        </p:spPr>
        <p:txBody>
          <a:bodyPr wrap="square" rtlCol="0">
            <a:spAutoFit/>
          </a:bodyPr>
          <a:lstStyle/>
          <a:p>
            <a:pPr algn="l"/>
            <a:r>
              <a:rPr lang="el-GR" sz="1400" dirty="0">
                <a:solidFill>
                  <a:schemeClr val="accent6">
                    <a:lumMod val="10000"/>
                  </a:schemeClr>
                </a:solidFill>
                <a:latin typeface="Arial" panose="020B0604020202020204" pitchFamily="34" charset="0"/>
                <a:ea typeface="MS PGothic" pitchFamily="34" charset="-128"/>
                <a:cs typeface="Arial" panose="020B0604020202020204" pitchFamily="34" charset="0"/>
              </a:rPr>
              <a:t>ϕ</a:t>
            </a:r>
            <a:endParaRPr lang="en-DE" sz="1400" dirty="0">
              <a:solidFill>
                <a:schemeClr val="accent6">
                  <a:lumMod val="10000"/>
                </a:schemeClr>
              </a:solidFill>
              <a:latin typeface="Arial" panose="020B0604020202020204" pitchFamily="34" charset="0"/>
              <a:ea typeface="MS PGothic" pitchFamily="34" charset="-128"/>
              <a:cs typeface="Arial" panose="020B0604020202020204" pitchFamily="34" charset="0"/>
            </a:endParaRPr>
          </a:p>
        </p:txBody>
      </p:sp>
      <p:sp>
        <p:nvSpPr>
          <p:cNvPr id="28" name="TextBox 27">
            <a:extLst>
              <a:ext uri="{FF2B5EF4-FFF2-40B4-BE49-F238E27FC236}">
                <a16:creationId xmlns:a16="http://schemas.microsoft.com/office/drawing/2014/main" id="{F65E7F76-8092-4E60-8BDE-25A73F2A6390}"/>
              </a:ext>
            </a:extLst>
          </p:cNvPr>
          <p:cNvSpPr txBox="1"/>
          <p:nvPr/>
        </p:nvSpPr>
        <p:spPr>
          <a:xfrm rot="16200000">
            <a:off x="1095528" y="2853093"/>
            <a:ext cx="143125" cy="307777"/>
          </a:xfrm>
          <a:prstGeom prst="rect">
            <a:avLst/>
          </a:prstGeom>
          <a:noFill/>
        </p:spPr>
        <p:txBody>
          <a:bodyPr wrap="square" rtlCol="0">
            <a:spAutoFit/>
          </a:bodyPr>
          <a:lstStyle/>
          <a:p>
            <a:pPr algn="l"/>
            <a:r>
              <a:rPr lang="el-GR" sz="1400" dirty="0">
                <a:solidFill>
                  <a:schemeClr val="accent6">
                    <a:lumMod val="10000"/>
                  </a:schemeClr>
                </a:solidFill>
                <a:latin typeface="Arial" panose="020B0604020202020204" pitchFamily="34" charset="0"/>
                <a:ea typeface="MS PGothic" pitchFamily="34" charset="-128"/>
                <a:cs typeface="Arial" panose="020B0604020202020204" pitchFamily="34" charset="0"/>
              </a:rPr>
              <a:t>ϕ</a:t>
            </a:r>
            <a:endParaRPr lang="en-DE" sz="1400" dirty="0">
              <a:solidFill>
                <a:schemeClr val="accent6">
                  <a:lumMod val="10000"/>
                </a:schemeClr>
              </a:solidFill>
              <a:latin typeface="Arial" panose="020B0604020202020204" pitchFamily="34" charset="0"/>
              <a:ea typeface="MS PGothic" pitchFamily="34" charset="-128"/>
              <a:cs typeface="Arial" panose="020B0604020202020204" pitchFamily="34" charset="0"/>
            </a:endParaRPr>
          </a:p>
        </p:txBody>
      </p:sp>
      <p:sp>
        <p:nvSpPr>
          <p:cNvPr id="3" name="Rectangle 2">
            <a:extLst>
              <a:ext uri="{FF2B5EF4-FFF2-40B4-BE49-F238E27FC236}">
                <a16:creationId xmlns:a16="http://schemas.microsoft.com/office/drawing/2014/main" id="{7FDB2A99-087D-4105-A973-7F4B54247780}"/>
              </a:ext>
            </a:extLst>
          </p:cNvPr>
          <p:cNvSpPr/>
          <p:nvPr/>
        </p:nvSpPr>
        <p:spPr>
          <a:xfrm>
            <a:off x="6002860" y="4568724"/>
            <a:ext cx="6111875" cy="338554"/>
          </a:xfrm>
          <a:prstGeom prst="rect">
            <a:avLst/>
          </a:prstGeom>
        </p:spPr>
        <p:txBody>
          <a:bodyPr>
            <a:spAutoFit/>
          </a:bodyPr>
          <a:lstStyle/>
          <a:p>
            <a:pPr marL="285750" indent="-285750" algn="just">
              <a:buFont typeface="Wingdings" panose="05000000000000000000" pitchFamily="2" charset="2"/>
              <a:buChar char="Ø"/>
            </a:pPr>
            <a:r>
              <a:rPr lang="en-US" sz="1600" dirty="0">
                <a:solidFill>
                  <a:srgbClr val="002060"/>
                </a:solidFill>
                <a:latin typeface="Arial" panose="020B0604020202020204" pitchFamily="34" charset="0"/>
                <a:cs typeface="Arial" panose="020B0604020202020204" pitchFamily="34" charset="0"/>
              </a:rPr>
              <a:t>PSII efficiency decrease in inoculated plots in later stages </a:t>
            </a:r>
          </a:p>
        </p:txBody>
      </p:sp>
      <p:sp>
        <p:nvSpPr>
          <p:cNvPr id="4" name="Rectangle 3">
            <a:extLst>
              <a:ext uri="{FF2B5EF4-FFF2-40B4-BE49-F238E27FC236}">
                <a16:creationId xmlns:a16="http://schemas.microsoft.com/office/drawing/2014/main" id="{6A12B15B-FBA8-434F-8E1C-10EBA2714549}"/>
              </a:ext>
            </a:extLst>
          </p:cNvPr>
          <p:cNvSpPr/>
          <p:nvPr/>
        </p:nvSpPr>
        <p:spPr>
          <a:xfrm>
            <a:off x="6002860" y="4945913"/>
            <a:ext cx="6111875" cy="615553"/>
          </a:xfrm>
          <a:prstGeom prst="rect">
            <a:avLst/>
          </a:prstGeom>
        </p:spPr>
        <p:txBody>
          <a:bodyPr>
            <a:spAutoFit/>
          </a:bodyPr>
          <a:lstStyle/>
          <a:p>
            <a:pPr marL="285750" indent="-285750" algn="just">
              <a:buFont typeface="Wingdings" panose="05000000000000000000" pitchFamily="2" charset="2"/>
              <a:buChar char="Ø"/>
            </a:pPr>
            <a:r>
              <a:rPr lang="en-US" sz="1600" dirty="0">
                <a:solidFill>
                  <a:srgbClr val="002060"/>
                </a:solidFill>
                <a:latin typeface="Arial" panose="020B0604020202020204" pitchFamily="34" charset="0"/>
                <a:cs typeface="Arial" panose="020B0604020202020204" pitchFamily="34" charset="0"/>
              </a:rPr>
              <a:t>Opposite to    SIF</a:t>
            </a:r>
            <a:r>
              <a:rPr lang="en-US" sz="1600" baseline="-25000" dirty="0">
                <a:solidFill>
                  <a:srgbClr val="002060"/>
                </a:solidFill>
                <a:latin typeface="Arial" panose="020B0604020202020204" pitchFamily="34" charset="0"/>
                <a:cs typeface="Arial" panose="020B0604020202020204" pitchFamily="34" charset="0"/>
              </a:rPr>
              <a:t>760 </a:t>
            </a:r>
            <a:r>
              <a:rPr lang="en-US" sz="1600" dirty="0">
                <a:solidFill>
                  <a:srgbClr val="002060"/>
                </a:solidFill>
                <a:latin typeface="Arial" panose="020B0604020202020204" pitchFamily="34" charset="0"/>
                <a:cs typeface="Arial" panose="020B0604020202020204" pitchFamily="34" charset="0"/>
              </a:rPr>
              <a:t>&amp;    SIF</a:t>
            </a:r>
            <a:r>
              <a:rPr lang="en-US" sz="1600" baseline="-25000" dirty="0">
                <a:solidFill>
                  <a:srgbClr val="002060"/>
                </a:solidFill>
                <a:latin typeface="Arial" panose="020B0604020202020204" pitchFamily="34" charset="0"/>
                <a:cs typeface="Arial" panose="020B0604020202020204" pitchFamily="34" charset="0"/>
              </a:rPr>
              <a:t>687</a:t>
            </a:r>
            <a:r>
              <a:rPr lang="en-US" sz="1600" dirty="0">
                <a:solidFill>
                  <a:srgbClr val="002060"/>
                </a:solidFill>
                <a:latin typeface="Arial" panose="020B0604020202020204" pitchFamily="34" charset="0"/>
                <a:cs typeface="Arial" panose="020B0604020202020204" pitchFamily="34" charset="0"/>
              </a:rPr>
              <a:t> under stress conditions </a:t>
            </a:r>
          </a:p>
          <a:p>
            <a:pPr marL="285750" indent="-285750" algn="just">
              <a:buFont typeface="Wingdings" panose="05000000000000000000" pitchFamily="2" charset="2"/>
              <a:buChar char="Ø"/>
            </a:pPr>
            <a:endParaRPr lang="en-US" dirty="0">
              <a:solidFill>
                <a:srgbClr val="00206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4CECC0EB-ABA1-427C-A16D-AA9C12A6ECF5}"/>
              </a:ext>
            </a:extLst>
          </p:cNvPr>
          <p:cNvSpPr/>
          <p:nvPr/>
        </p:nvSpPr>
        <p:spPr>
          <a:xfrm>
            <a:off x="6002859" y="5479834"/>
            <a:ext cx="6111875" cy="338554"/>
          </a:xfrm>
          <a:prstGeom prst="rect">
            <a:avLst/>
          </a:prstGeom>
        </p:spPr>
        <p:txBody>
          <a:bodyPr>
            <a:spAutoFit/>
          </a:bodyPr>
          <a:lstStyle/>
          <a:p>
            <a:pPr marL="285750" indent="-285750" algn="just">
              <a:buFont typeface="Wingdings" panose="05000000000000000000" pitchFamily="2" charset="2"/>
              <a:buChar char="Ø"/>
            </a:pPr>
            <a:r>
              <a:rPr lang="en-US" sz="1600" dirty="0">
                <a:solidFill>
                  <a:srgbClr val="002060"/>
                </a:solidFill>
                <a:latin typeface="Arial" panose="020B0604020202020204" pitchFamily="34" charset="0"/>
                <a:cs typeface="Arial" panose="020B0604020202020204" pitchFamily="34" charset="0"/>
              </a:rPr>
              <a:t>  SIF</a:t>
            </a:r>
            <a:r>
              <a:rPr lang="en-US" sz="1600" baseline="-25000" dirty="0">
                <a:solidFill>
                  <a:srgbClr val="002060"/>
                </a:solidFill>
                <a:latin typeface="Arial" panose="020B0604020202020204" pitchFamily="34" charset="0"/>
                <a:cs typeface="Arial" panose="020B0604020202020204" pitchFamily="34" charset="0"/>
              </a:rPr>
              <a:t>687</a:t>
            </a:r>
            <a:r>
              <a:rPr lang="en-US" sz="1600" dirty="0">
                <a:solidFill>
                  <a:srgbClr val="002060"/>
                </a:solidFill>
                <a:latin typeface="Arial" panose="020B0604020202020204" pitchFamily="34" charset="0"/>
                <a:cs typeface="Arial" panose="020B0604020202020204" pitchFamily="34" charset="0"/>
              </a:rPr>
              <a:t> showed stronger response when compared to    SIF</a:t>
            </a:r>
            <a:r>
              <a:rPr lang="en-US" sz="1600" baseline="-25000" dirty="0">
                <a:solidFill>
                  <a:srgbClr val="002060"/>
                </a:solidFill>
                <a:latin typeface="Arial" panose="020B0604020202020204" pitchFamily="34" charset="0"/>
                <a:cs typeface="Arial" panose="020B0604020202020204" pitchFamily="34" charset="0"/>
              </a:rPr>
              <a:t>760</a:t>
            </a:r>
            <a:r>
              <a:rPr lang="en-US" sz="1600" dirty="0">
                <a:solidFill>
                  <a:srgbClr val="002060"/>
                </a:solidFill>
                <a:latin typeface="Arial" panose="020B0604020202020204" pitchFamily="34" charset="0"/>
                <a:cs typeface="Arial" panose="020B0604020202020204" pitchFamily="34" charset="0"/>
              </a:rPr>
              <a:t> </a:t>
            </a:r>
          </a:p>
        </p:txBody>
      </p:sp>
      <p:sp>
        <p:nvSpPr>
          <p:cNvPr id="36" name="TextBox 35">
            <a:extLst>
              <a:ext uri="{FF2B5EF4-FFF2-40B4-BE49-F238E27FC236}">
                <a16:creationId xmlns:a16="http://schemas.microsoft.com/office/drawing/2014/main" id="{2432865E-BBFC-4B51-8660-BB0D59AE8909}"/>
              </a:ext>
            </a:extLst>
          </p:cNvPr>
          <p:cNvSpPr txBox="1"/>
          <p:nvPr/>
        </p:nvSpPr>
        <p:spPr>
          <a:xfrm>
            <a:off x="4167969" y="2212748"/>
            <a:ext cx="245340" cy="369332"/>
          </a:xfrm>
          <a:prstGeom prst="rect">
            <a:avLst/>
          </a:prstGeom>
          <a:solidFill>
            <a:schemeClr val="bg1"/>
          </a:solidFill>
        </p:spPr>
        <p:txBody>
          <a:bodyPr wrap="square" rtlCol="0">
            <a:spAutoFit/>
          </a:bodyPr>
          <a:lstStyle/>
          <a:p>
            <a:pPr algn="l"/>
            <a:endParaRPr lang="en-DE" dirty="0">
              <a:solidFill>
                <a:srgbClr val="8197A6"/>
              </a:solidFill>
              <a:latin typeface="Arial" panose="020B0604020202020204" pitchFamily="34" charset="0"/>
              <a:ea typeface="MS PGothic" pitchFamily="34" charset="-128"/>
              <a:cs typeface="Arial" panose="020B0604020202020204" pitchFamily="34" charset="0"/>
            </a:endParaRPr>
          </a:p>
        </p:txBody>
      </p:sp>
      <p:sp>
        <p:nvSpPr>
          <p:cNvPr id="37" name="TextBox 36">
            <a:extLst>
              <a:ext uri="{FF2B5EF4-FFF2-40B4-BE49-F238E27FC236}">
                <a16:creationId xmlns:a16="http://schemas.microsoft.com/office/drawing/2014/main" id="{19C87CB6-A7A6-4884-9EFE-8FC20B7113C3}"/>
              </a:ext>
            </a:extLst>
          </p:cNvPr>
          <p:cNvSpPr txBox="1"/>
          <p:nvPr/>
        </p:nvSpPr>
        <p:spPr>
          <a:xfrm>
            <a:off x="4700837" y="3550763"/>
            <a:ext cx="268728" cy="139457"/>
          </a:xfrm>
          <a:prstGeom prst="rect">
            <a:avLst/>
          </a:prstGeom>
          <a:solidFill>
            <a:schemeClr val="bg1"/>
          </a:solidFill>
        </p:spPr>
        <p:txBody>
          <a:bodyPr wrap="square" rtlCol="0">
            <a:spAutoFit/>
          </a:bodyPr>
          <a:lstStyle/>
          <a:p>
            <a:pPr algn="l"/>
            <a:endParaRPr lang="en-DE" dirty="0">
              <a:solidFill>
                <a:srgbClr val="8197A6"/>
              </a:solidFill>
              <a:latin typeface="Arial" panose="020B0604020202020204" pitchFamily="34" charset="0"/>
              <a:ea typeface="MS PGothic" pitchFamily="34" charset="-128"/>
              <a:cs typeface="Arial" panose="020B0604020202020204" pitchFamily="34" charset="0"/>
            </a:endParaRPr>
          </a:p>
        </p:txBody>
      </p:sp>
      <p:sp>
        <p:nvSpPr>
          <p:cNvPr id="38" name="TextBox 37">
            <a:extLst>
              <a:ext uri="{FF2B5EF4-FFF2-40B4-BE49-F238E27FC236}">
                <a16:creationId xmlns:a16="http://schemas.microsoft.com/office/drawing/2014/main" id="{23EEB329-F7EB-46A8-A22C-9A364A6EF0DA}"/>
              </a:ext>
            </a:extLst>
          </p:cNvPr>
          <p:cNvSpPr txBox="1"/>
          <p:nvPr/>
        </p:nvSpPr>
        <p:spPr>
          <a:xfrm>
            <a:off x="5248926" y="3545429"/>
            <a:ext cx="268728" cy="139457"/>
          </a:xfrm>
          <a:prstGeom prst="rect">
            <a:avLst/>
          </a:prstGeom>
          <a:solidFill>
            <a:schemeClr val="bg1"/>
          </a:solidFill>
        </p:spPr>
        <p:txBody>
          <a:bodyPr wrap="square" rtlCol="0">
            <a:spAutoFit/>
          </a:bodyPr>
          <a:lstStyle/>
          <a:p>
            <a:pPr algn="l"/>
            <a:endParaRPr lang="en-DE" dirty="0">
              <a:solidFill>
                <a:srgbClr val="8197A6"/>
              </a:solidFill>
              <a:latin typeface="Arial" panose="020B0604020202020204" pitchFamily="34" charset="0"/>
              <a:ea typeface="MS PGothic" pitchFamily="34" charset="-128"/>
              <a:cs typeface="Arial" panose="020B0604020202020204" pitchFamily="34" charset="0"/>
            </a:endParaRPr>
          </a:p>
        </p:txBody>
      </p:sp>
      <p:sp>
        <p:nvSpPr>
          <p:cNvPr id="39" name="Rectangle 38">
            <a:extLst>
              <a:ext uri="{FF2B5EF4-FFF2-40B4-BE49-F238E27FC236}">
                <a16:creationId xmlns:a16="http://schemas.microsoft.com/office/drawing/2014/main" id="{E2DC0E62-A45C-4215-9A18-F17FB2FC177F}"/>
              </a:ext>
            </a:extLst>
          </p:cNvPr>
          <p:cNvSpPr/>
          <p:nvPr/>
        </p:nvSpPr>
        <p:spPr>
          <a:xfrm flipH="1">
            <a:off x="5293908" y="3498333"/>
            <a:ext cx="412722" cy="276999"/>
          </a:xfrm>
          <a:prstGeom prst="rect">
            <a:avLst/>
          </a:prstGeom>
        </p:spPr>
        <p:txBody>
          <a:bodyPr wrap="square">
            <a:spAutoFit/>
          </a:bodyPr>
          <a:lstStyle/>
          <a:p>
            <a:r>
              <a:rPr lang="en-US" sz="1200" dirty="0"/>
              <a:t>*</a:t>
            </a:r>
            <a:endParaRPr lang="en-DE" sz="1200" dirty="0"/>
          </a:p>
        </p:txBody>
      </p:sp>
      <p:sp>
        <p:nvSpPr>
          <p:cNvPr id="40" name="Rectangle 39">
            <a:extLst>
              <a:ext uri="{FF2B5EF4-FFF2-40B4-BE49-F238E27FC236}">
                <a16:creationId xmlns:a16="http://schemas.microsoft.com/office/drawing/2014/main" id="{31099D85-87FE-4E3A-8802-8C21C5E1C0B6}"/>
              </a:ext>
            </a:extLst>
          </p:cNvPr>
          <p:cNvSpPr/>
          <p:nvPr/>
        </p:nvSpPr>
        <p:spPr>
          <a:xfrm flipH="1">
            <a:off x="4744036" y="3511254"/>
            <a:ext cx="412722" cy="276999"/>
          </a:xfrm>
          <a:prstGeom prst="rect">
            <a:avLst/>
          </a:prstGeom>
        </p:spPr>
        <p:txBody>
          <a:bodyPr wrap="square">
            <a:spAutoFit/>
          </a:bodyPr>
          <a:lstStyle/>
          <a:p>
            <a:r>
              <a:rPr lang="en-US" sz="1200" dirty="0"/>
              <a:t>*</a:t>
            </a:r>
            <a:endParaRPr lang="en-DE" sz="1200" dirty="0"/>
          </a:p>
        </p:txBody>
      </p:sp>
      <p:sp>
        <p:nvSpPr>
          <p:cNvPr id="41" name="Rectangle 40">
            <a:extLst>
              <a:ext uri="{FF2B5EF4-FFF2-40B4-BE49-F238E27FC236}">
                <a16:creationId xmlns:a16="http://schemas.microsoft.com/office/drawing/2014/main" id="{04807177-1A0A-4E91-8D73-0648F5571616}"/>
              </a:ext>
            </a:extLst>
          </p:cNvPr>
          <p:cNvSpPr/>
          <p:nvPr/>
        </p:nvSpPr>
        <p:spPr>
          <a:xfrm flipH="1">
            <a:off x="4130499" y="2320913"/>
            <a:ext cx="412722" cy="276999"/>
          </a:xfrm>
          <a:prstGeom prst="rect">
            <a:avLst/>
          </a:prstGeom>
        </p:spPr>
        <p:txBody>
          <a:bodyPr wrap="square">
            <a:spAutoFit/>
          </a:bodyPr>
          <a:lstStyle/>
          <a:p>
            <a:r>
              <a:rPr lang="en-US" sz="1200" dirty="0"/>
              <a:t>*</a:t>
            </a:r>
            <a:endParaRPr lang="en-DE" sz="1200" dirty="0"/>
          </a:p>
        </p:txBody>
      </p:sp>
      <p:sp>
        <p:nvSpPr>
          <p:cNvPr id="44" name="TextBox 43">
            <a:extLst>
              <a:ext uri="{FF2B5EF4-FFF2-40B4-BE49-F238E27FC236}">
                <a16:creationId xmlns:a16="http://schemas.microsoft.com/office/drawing/2014/main" id="{C0C44C6D-4D22-46B7-A95D-30424DBE2DB3}"/>
              </a:ext>
            </a:extLst>
          </p:cNvPr>
          <p:cNvSpPr txBox="1"/>
          <p:nvPr/>
        </p:nvSpPr>
        <p:spPr>
          <a:xfrm>
            <a:off x="10975432" y="1935749"/>
            <a:ext cx="268728" cy="139457"/>
          </a:xfrm>
          <a:prstGeom prst="rect">
            <a:avLst/>
          </a:prstGeom>
          <a:solidFill>
            <a:schemeClr val="bg1"/>
          </a:solidFill>
        </p:spPr>
        <p:txBody>
          <a:bodyPr wrap="square" rtlCol="0">
            <a:spAutoFit/>
          </a:bodyPr>
          <a:lstStyle/>
          <a:p>
            <a:pPr algn="l"/>
            <a:endParaRPr lang="en-DE" dirty="0">
              <a:solidFill>
                <a:srgbClr val="8197A6"/>
              </a:solidFill>
              <a:latin typeface="Arial" panose="020B0604020202020204" pitchFamily="34" charset="0"/>
              <a:ea typeface="MS PGothic" pitchFamily="34" charset="-128"/>
              <a:cs typeface="Arial" panose="020B0604020202020204" pitchFamily="34" charset="0"/>
            </a:endParaRPr>
          </a:p>
        </p:txBody>
      </p:sp>
      <p:sp>
        <p:nvSpPr>
          <p:cNvPr id="45" name="TextBox 44">
            <a:extLst>
              <a:ext uri="{FF2B5EF4-FFF2-40B4-BE49-F238E27FC236}">
                <a16:creationId xmlns:a16="http://schemas.microsoft.com/office/drawing/2014/main" id="{2F60B7FF-1CED-4D4C-BE85-008AE7FCDD33}"/>
              </a:ext>
            </a:extLst>
          </p:cNvPr>
          <p:cNvSpPr txBox="1"/>
          <p:nvPr/>
        </p:nvSpPr>
        <p:spPr>
          <a:xfrm>
            <a:off x="10396955" y="1420499"/>
            <a:ext cx="268728" cy="139457"/>
          </a:xfrm>
          <a:prstGeom prst="rect">
            <a:avLst/>
          </a:prstGeom>
          <a:solidFill>
            <a:schemeClr val="bg1"/>
          </a:solidFill>
        </p:spPr>
        <p:txBody>
          <a:bodyPr wrap="square" rtlCol="0">
            <a:spAutoFit/>
          </a:bodyPr>
          <a:lstStyle/>
          <a:p>
            <a:pPr algn="l"/>
            <a:endParaRPr lang="en-DE" dirty="0">
              <a:solidFill>
                <a:srgbClr val="8197A6"/>
              </a:solidFill>
              <a:latin typeface="Arial" panose="020B0604020202020204" pitchFamily="34" charset="0"/>
              <a:ea typeface="MS PGothic" pitchFamily="34" charset="-128"/>
              <a:cs typeface="Arial" panose="020B0604020202020204" pitchFamily="34" charset="0"/>
            </a:endParaRPr>
          </a:p>
        </p:txBody>
      </p:sp>
      <p:sp>
        <p:nvSpPr>
          <p:cNvPr id="43" name="Rectangle 42">
            <a:extLst>
              <a:ext uri="{FF2B5EF4-FFF2-40B4-BE49-F238E27FC236}">
                <a16:creationId xmlns:a16="http://schemas.microsoft.com/office/drawing/2014/main" id="{C46F6B9B-4AE6-4A74-98A5-67D35B04A4DA}"/>
              </a:ext>
            </a:extLst>
          </p:cNvPr>
          <p:cNvSpPr/>
          <p:nvPr/>
        </p:nvSpPr>
        <p:spPr>
          <a:xfrm flipH="1">
            <a:off x="10324800" y="1407358"/>
            <a:ext cx="412722" cy="276999"/>
          </a:xfrm>
          <a:prstGeom prst="rect">
            <a:avLst/>
          </a:prstGeom>
        </p:spPr>
        <p:txBody>
          <a:bodyPr wrap="square">
            <a:spAutoFit/>
          </a:bodyPr>
          <a:lstStyle/>
          <a:p>
            <a:r>
              <a:rPr lang="en-US" sz="1200" dirty="0"/>
              <a:t>*</a:t>
            </a:r>
            <a:endParaRPr lang="en-DE" sz="1200" dirty="0"/>
          </a:p>
        </p:txBody>
      </p:sp>
      <p:sp>
        <p:nvSpPr>
          <p:cNvPr id="42" name="Rectangle 41">
            <a:extLst>
              <a:ext uri="{FF2B5EF4-FFF2-40B4-BE49-F238E27FC236}">
                <a16:creationId xmlns:a16="http://schemas.microsoft.com/office/drawing/2014/main" id="{9D0B0B84-A278-4A8B-8A9B-E402407D3FF9}"/>
              </a:ext>
            </a:extLst>
          </p:cNvPr>
          <p:cNvSpPr/>
          <p:nvPr/>
        </p:nvSpPr>
        <p:spPr>
          <a:xfrm flipH="1">
            <a:off x="10953571" y="1818159"/>
            <a:ext cx="412722" cy="276999"/>
          </a:xfrm>
          <a:prstGeom prst="rect">
            <a:avLst/>
          </a:prstGeom>
        </p:spPr>
        <p:txBody>
          <a:bodyPr wrap="square">
            <a:spAutoFit/>
          </a:bodyPr>
          <a:lstStyle/>
          <a:p>
            <a:r>
              <a:rPr lang="en-US" sz="1200" dirty="0"/>
              <a:t>*</a:t>
            </a:r>
            <a:endParaRPr lang="en-DE" sz="1200" dirty="0"/>
          </a:p>
        </p:txBody>
      </p:sp>
      <p:sp>
        <p:nvSpPr>
          <p:cNvPr id="46" name="TextBox 45">
            <a:extLst>
              <a:ext uri="{FF2B5EF4-FFF2-40B4-BE49-F238E27FC236}">
                <a16:creationId xmlns:a16="http://schemas.microsoft.com/office/drawing/2014/main" id="{5C56BEAC-6D36-4611-887C-CF63006B43E6}"/>
              </a:ext>
            </a:extLst>
          </p:cNvPr>
          <p:cNvSpPr txBox="1"/>
          <p:nvPr/>
        </p:nvSpPr>
        <p:spPr>
          <a:xfrm>
            <a:off x="3027211" y="5747853"/>
            <a:ext cx="2141621" cy="29238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Days after sowing</a:t>
            </a:r>
            <a:endParaRPr kumimoji="0" lang="en-DE" sz="13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0ADC077B-4A30-403E-BBDE-BA6712BB04B3}"/>
              </a:ext>
            </a:extLst>
          </p:cNvPr>
          <p:cNvSpPr txBox="1"/>
          <p:nvPr/>
        </p:nvSpPr>
        <p:spPr>
          <a:xfrm>
            <a:off x="8461695" y="3869622"/>
            <a:ext cx="2141621" cy="29238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Days after sowing</a:t>
            </a:r>
            <a:endParaRPr kumimoji="0" lang="en-DE" sz="13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8616316F-6A03-404C-83F1-CFA699170B70}"/>
              </a:ext>
            </a:extLst>
          </p:cNvPr>
          <p:cNvSpPr/>
          <p:nvPr/>
        </p:nvSpPr>
        <p:spPr>
          <a:xfrm flipH="1">
            <a:off x="4818702" y="5838699"/>
            <a:ext cx="1609438" cy="276999"/>
          </a:xfrm>
          <a:prstGeom prst="rect">
            <a:avLst/>
          </a:prstGeom>
        </p:spPr>
        <p:txBody>
          <a:bodyPr wrap="square">
            <a:spAutoFit/>
          </a:bodyPr>
          <a:lstStyle/>
          <a:p>
            <a:r>
              <a:rPr lang="en-US" sz="1200" dirty="0"/>
              <a:t>* </a:t>
            </a:r>
            <a:r>
              <a:rPr lang="en-US" sz="1200" i="1" dirty="0"/>
              <a:t>p</a:t>
            </a:r>
            <a:r>
              <a:rPr lang="en-US" sz="1200" dirty="0"/>
              <a:t> &lt; 0.05</a:t>
            </a:r>
            <a:endParaRPr lang="en-DE" sz="1200" dirty="0"/>
          </a:p>
        </p:txBody>
      </p:sp>
      <p:sp>
        <p:nvSpPr>
          <p:cNvPr id="50" name="TextBox 49">
            <a:extLst>
              <a:ext uri="{FF2B5EF4-FFF2-40B4-BE49-F238E27FC236}">
                <a16:creationId xmlns:a16="http://schemas.microsoft.com/office/drawing/2014/main" id="{5D63F24D-D7CF-491B-9572-43EBA0AE3276}"/>
              </a:ext>
            </a:extLst>
          </p:cNvPr>
          <p:cNvSpPr txBox="1"/>
          <p:nvPr/>
        </p:nvSpPr>
        <p:spPr>
          <a:xfrm>
            <a:off x="7443144" y="4954011"/>
            <a:ext cx="143125" cy="307777"/>
          </a:xfrm>
          <a:prstGeom prst="rect">
            <a:avLst/>
          </a:prstGeom>
          <a:noFill/>
        </p:spPr>
        <p:txBody>
          <a:bodyPr wrap="square" rtlCol="0">
            <a:spAutoFit/>
          </a:bodyPr>
          <a:lstStyle/>
          <a:p>
            <a:pPr algn="l"/>
            <a:r>
              <a:rPr lang="el-GR" sz="1400" dirty="0">
                <a:solidFill>
                  <a:srgbClr val="002060"/>
                </a:solidFill>
                <a:latin typeface="Arial" panose="020B0604020202020204" pitchFamily="34" charset="0"/>
                <a:ea typeface="MS PGothic" pitchFamily="34" charset="-128"/>
                <a:cs typeface="Arial" panose="020B0604020202020204" pitchFamily="34" charset="0"/>
              </a:rPr>
              <a:t>ϕ</a:t>
            </a:r>
            <a:r>
              <a:rPr lang="en-US" sz="1400" dirty="0">
                <a:solidFill>
                  <a:srgbClr val="002060"/>
                </a:solidFill>
                <a:latin typeface="Arial" panose="020B0604020202020204" pitchFamily="34" charset="0"/>
                <a:ea typeface="MS PGothic" pitchFamily="34" charset="-128"/>
                <a:cs typeface="Arial" panose="020B0604020202020204" pitchFamily="34" charset="0"/>
              </a:rPr>
              <a:t> </a:t>
            </a:r>
            <a:endParaRPr lang="en-DE" sz="1400" dirty="0">
              <a:solidFill>
                <a:srgbClr val="002060"/>
              </a:solidFill>
              <a:latin typeface="Arial" panose="020B0604020202020204" pitchFamily="34" charset="0"/>
              <a:ea typeface="MS PGothic" pitchFamily="34" charset="-128"/>
              <a:cs typeface="Arial" panose="020B0604020202020204" pitchFamily="34" charset="0"/>
            </a:endParaRPr>
          </a:p>
        </p:txBody>
      </p:sp>
      <p:sp>
        <p:nvSpPr>
          <p:cNvPr id="51" name="TextBox 50">
            <a:extLst>
              <a:ext uri="{FF2B5EF4-FFF2-40B4-BE49-F238E27FC236}">
                <a16:creationId xmlns:a16="http://schemas.microsoft.com/office/drawing/2014/main" id="{EE47B0E2-6E4F-49F3-A7C4-4583A2564D8D}"/>
              </a:ext>
            </a:extLst>
          </p:cNvPr>
          <p:cNvSpPr txBox="1"/>
          <p:nvPr/>
        </p:nvSpPr>
        <p:spPr>
          <a:xfrm>
            <a:off x="8390132" y="4941912"/>
            <a:ext cx="143125" cy="307777"/>
          </a:xfrm>
          <a:prstGeom prst="rect">
            <a:avLst/>
          </a:prstGeom>
          <a:noFill/>
        </p:spPr>
        <p:txBody>
          <a:bodyPr wrap="square" rtlCol="0">
            <a:spAutoFit/>
          </a:bodyPr>
          <a:lstStyle/>
          <a:p>
            <a:pPr algn="l"/>
            <a:r>
              <a:rPr lang="el-GR" sz="1400" dirty="0">
                <a:solidFill>
                  <a:srgbClr val="002060"/>
                </a:solidFill>
                <a:latin typeface="Arial" panose="020B0604020202020204" pitchFamily="34" charset="0"/>
                <a:ea typeface="MS PGothic" pitchFamily="34" charset="-128"/>
                <a:cs typeface="Arial" panose="020B0604020202020204" pitchFamily="34" charset="0"/>
              </a:rPr>
              <a:t>ϕ</a:t>
            </a:r>
            <a:endParaRPr lang="en-DE" sz="1400" dirty="0">
              <a:solidFill>
                <a:srgbClr val="002060"/>
              </a:solidFill>
              <a:latin typeface="Arial" panose="020B0604020202020204" pitchFamily="34" charset="0"/>
              <a:ea typeface="MS PGothic" pitchFamily="34" charset="-128"/>
              <a:cs typeface="Arial" panose="020B0604020202020204" pitchFamily="34" charset="0"/>
            </a:endParaRPr>
          </a:p>
        </p:txBody>
      </p:sp>
      <p:sp>
        <p:nvSpPr>
          <p:cNvPr id="52" name="TextBox 51">
            <a:extLst>
              <a:ext uri="{FF2B5EF4-FFF2-40B4-BE49-F238E27FC236}">
                <a16:creationId xmlns:a16="http://schemas.microsoft.com/office/drawing/2014/main" id="{955878D8-62BE-4A2E-8E00-110073CE1DB5}"/>
              </a:ext>
            </a:extLst>
          </p:cNvPr>
          <p:cNvSpPr txBox="1"/>
          <p:nvPr/>
        </p:nvSpPr>
        <p:spPr>
          <a:xfrm>
            <a:off x="6285015" y="5480095"/>
            <a:ext cx="143125" cy="307777"/>
          </a:xfrm>
          <a:prstGeom prst="rect">
            <a:avLst/>
          </a:prstGeom>
          <a:noFill/>
        </p:spPr>
        <p:txBody>
          <a:bodyPr wrap="square" rtlCol="0">
            <a:spAutoFit/>
          </a:bodyPr>
          <a:lstStyle/>
          <a:p>
            <a:pPr algn="l"/>
            <a:r>
              <a:rPr lang="el-GR" sz="1400" dirty="0">
                <a:solidFill>
                  <a:srgbClr val="002060"/>
                </a:solidFill>
                <a:latin typeface="Arial" panose="020B0604020202020204" pitchFamily="34" charset="0"/>
                <a:ea typeface="MS PGothic" pitchFamily="34" charset="-128"/>
                <a:cs typeface="Arial" panose="020B0604020202020204" pitchFamily="34" charset="0"/>
              </a:rPr>
              <a:t>ϕ</a:t>
            </a:r>
            <a:endParaRPr lang="en-DE" sz="1400" dirty="0">
              <a:solidFill>
                <a:srgbClr val="002060"/>
              </a:solidFill>
              <a:latin typeface="Arial" panose="020B0604020202020204" pitchFamily="34" charset="0"/>
              <a:ea typeface="MS PGothic" pitchFamily="34" charset="-128"/>
              <a:cs typeface="Arial" panose="020B0604020202020204" pitchFamily="34" charset="0"/>
            </a:endParaRPr>
          </a:p>
        </p:txBody>
      </p:sp>
      <p:sp>
        <p:nvSpPr>
          <p:cNvPr id="53" name="TextBox 52">
            <a:extLst>
              <a:ext uri="{FF2B5EF4-FFF2-40B4-BE49-F238E27FC236}">
                <a16:creationId xmlns:a16="http://schemas.microsoft.com/office/drawing/2014/main" id="{D3B1BC46-70E2-41FC-BDB3-E4D50DD72A56}"/>
              </a:ext>
            </a:extLst>
          </p:cNvPr>
          <p:cNvSpPr txBox="1"/>
          <p:nvPr/>
        </p:nvSpPr>
        <p:spPr>
          <a:xfrm>
            <a:off x="11223168" y="5493634"/>
            <a:ext cx="143125" cy="307777"/>
          </a:xfrm>
          <a:prstGeom prst="rect">
            <a:avLst/>
          </a:prstGeom>
          <a:noFill/>
        </p:spPr>
        <p:txBody>
          <a:bodyPr wrap="square" rtlCol="0">
            <a:spAutoFit/>
          </a:bodyPr>
          <a:lstStyle/>
          <a:p>
            <a:pPr algn="l"/>
            <a:r>
              <a:rPr lang="el-GR" sz="1400" dirty="0">
                <a:solidFill>
                  <a:srgbClr val="002060"/>
                </a:solidFill>
                <a:latin typeface="Arial" panose="020B0604020202020204" pitchFamily="34" charset="0"/>
                <a:ea typeface="MS PGothic" pitchFamily="34" charset="-128"/>
                <a:cs typeface="Arial" panose="020B0604020202020204" pitchFamily="34" charset="0"/>
              </a:rPr>
              <a:t>ϕ</a:t>
            </a:r>
            <a:endParaRPr lang="en-DE" sz="1400" dirty="0">
              <a:solidFill>
                <a:srgbClr val="002060"/>
              </a:solidFill>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200225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33" grpId="0" animBg="1"/>
      <p:bldP spid="3" grpId="0"/>
      <p:bldP spid="4" grpId="0"/>
      <p:bldP spid="5" grpId="0"/>
      <p:bldP spid="50" grpId="0"/>
      <p:bldP spid="51" grpId="0"/>
      <p:bldP spid="52" grpId="0"/>
      <p:bldP spid="5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F0DF2-8343-4637-B6D2-94A8CABAA146}"/>
              </a:ext>
            </a:extLst>
          </p:cNvPr>
          <p:cNvSpPr>
            <a:spLocks noGrp="1"/>
          </p:cNvSpPr>
          <p:nvPr>
            <p:ph type="title"/>
          </p:nvPr>
        </p:nvSpPr>
        <p:spPr/>
        <p:txBody>
          <a:bodyPr/>
          <a:lstStyle/>
          <a:p>
            <a:r>
              <a:rPr lang="en-US" dirty="0"/>
              <a:t>Conclusions</a:t>
            </a:r>
            <a:endParaRPr lang="en-DE" dirty="0"/>
          </a:p>
        </p:txBody>
      </p:sp>
      <p:sp>
        <p:nvSpPr>
          <p:cNvPr id="3" name="Content Placeholder 2">
            <a:extLst>
              <a:ext uri="{FF2B5EF4-FFF2-40B4-BE49-F238E27FC236}">
                <a16:creationId xmlns:a16="http://schemas.microsoft.com/office/drawing/2014/main" id="{0DC7FC90-7FAF-43CC-81E9-A885B8473669}"/>
              </a:ext>
            </a:extLst>
          </p:cNvPr>
          <p:cNvSpPr>
            <a:spLocks noGrp="1"/>
          </p:cNvSpPr>
          <p:nvPr>
            <p:ph idx="1"/>
          </p:nvPr>
        </p:nvSpPr>
        <p:spPr>
          <a:xfrm>
            <a:off x="106497" y="6013663"/>
            <a:ext cx="11764800" cy="5328000"/>
          </a:xfrm>
        </p:spPr>
        <p:txBody>
          <a:bodyPr/>
          <a:lstStyle/>
          <a:p>
            <a:pPr marL="285750" indent="-285750" algn="just">
              <a:buFont typeface="Wingdings" panose="05000000000000000000" pitchFamily="2" charset="2"/>
              <a:buChar char="Ø"/>
            </a:pPr>
            <a:endParaRPr lang="en-US" sz="1600" dirty="0">
              <a:solidFill>
                <a:srgbClr val="002060"/>
              </a:solidFill>
            </a:endParaRPr>
          </a:p>
          <a:p>
            <a:pPr algn="just"/>
            <a:r>
              <a:rPr lang="en-US" sz="1600" dirty="0">
                <a:solidFill>
                  <a:srgbClr val="002060"/>
                </a:solidFill>
              </a:rPr>
              <a:t> </a:t>
            </a:r>
          </a:p>
          <a:p>
            <a:endParaRPr lang="en-DE" dirty="0"/>
          </a:p>
        </p:txBody>
      </p:sp>
      <p:sp>
        <p:nvSpPr>
          <p:cNvPr id="4" name="Title 1">
            <a:extLst>
              <a:ext uri="{FF2B5EF4-FFF2-40B4-BE49-F238E27FC236}">
                <a16:creationId xmlns:a16="http://schemas.microsoft.com/office/drawing/2014/main" id="{44CFD7A3-0F76-4E70-BF83-8220A3C97775}"/>
              </a:ext>
            </a:extLst>
          </p:cNvPr>
          <p:cNvSpPr txBox="1">
            <a:spLocks/>
          </p:cNvSpPr>
          <p:nvPr/>
        </p:nvSpPr>
        <p:spPr bwMode="auto">
          <a:xfrm>
            <a:off x="355857" y="3583983"/>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lvl1pPr algn="l" rtl="0" fontAlgn="base">
              <a:spcBef>
                <a:spcPct val="0"/>
              </a:spcBef>
              <a:spcAft>
                <a:spcPct val="0"/>
              </a:spcAft>
              <a:defRPr lang="en-GB" sz="3000" b="1">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a:lstStyle>
          <a:p>
            <a:r>
              <a:rPr lang="en-US" kern="0" dirty="0">
                <a:solidFill>
                  <a:srgbClr val="6C0000"/>
                </a:solidFill>
              </a:rPr>
              <a:t>Perspectives</a:t>
            </a:r>
            <a:endParaRPr lang="en-DE" kern="0" dirty="0">
              <a:solidFill>
                <a:srgbClr val="6C0000"/>
              </a:solidFill>
            </a:endParaRPr>
          </a:p>
        </p:txBody>
      </p:sp>
      <p:sp>
        <p:nvSpPr>
          <p:cNvPr id="6" name="Rectangle 5">
            <a:extLst>
              <a:ext uri="{FF2B5EF4-FFF2-40B4-BE49-F238E27FC236}">
                <a16:creationId xmlns:a16="http://schemas.microsoft.com/office/drawing/2014/main" id="{3B92E2E7-902F-405D-B635-24355160B829}"/>
              </a:ext>
            </a:extLst>
          </p:cNvPr>
          <p:cNvSpPr/>
          <p:nvPr/>
        </p:nvSpPr>
        <p:spPr>
          <a:xfrm>
            <a:off x="216000" y="1178292"/>
            <a:ext cx="11655297" cy="646331"/>
          </a:xfrm>
          <a:prstGeom prst="rect">
            <a:avLst/>
          </a:prstGeom>
        </p:spPr>
        <p:txBody>
          <a:bodyPr wrap="square">
            <a:spAutoFit/>
          </a:bodyPr>
          <a:lstStyle/>
          <a:p>
            <a:pPr marL="285750" indent="-285750" algn="just">
              <a:buFont typeface="Wingdings" panose="05000000000000000000" pitchFamily="2" charset="2"/>
              <a:buChar char="Ø"/>
            </a:pPr>
            <a:r>
              <a:rPr lang="en-US" b="1" dirty="0">
                <a:solidFill>
                  <a:srgbClr val="002060"/>
                </a:solidFill>
                <a:latin typeface="Arial" panose="020B0604020202020204" pitchFamily="34" charset="0"/>
                <a:cs typeface="Arial" panose="020B0604020202020204" pitchFamily="34" charset="0"/>
              </a:rPr>
              <a:t>Reflectance indices determining SIF showed a strong response to disease due to canopy degradation and declining photosynthetic performance</a:t>
            </a:r>
          </a:p>
        </p:txBody>
      </p:sp>
      <p:sp>
        <p:nvSpPr>
          <p:cNvPr id="7" name="Rectangle 6">
            <a:extLst>
              <a:ext uri="{FF2B5EF4-FFF2-40B4-BE49-F238E27FC236}">
                <a16:creationId xmlns:a16="http://schemas.microsoft.com/office/drawing/2014/main" id="{64134FB2-3E0E-4CD3-A615-E36A2D2EFE01}"/>
              </a:ext>
            </a:extLst>
          </p:cNvPr>
          <p:cNvSpPr/>
          <p:nvPr/>
        </p:nvSpPr>
        <p:spPr>
          <a:xfrm>
            <a:off x="216000" y="1907295"/>
            <a:ext cx="11655297" cy="646331"/>
          </a:xfrm>
          <a:prstGeom prst="rect">
            <a:avLst/>
          </a:prstGeom>
        </p:spPr>
        <p:txBody>
          <a:bodyPr wrap="square">
            <a:spAutoFit/>
          </a:bodyPr>
          <a:lstStyle/>
          <a:p>
            <a:pPr marL="285750" indent="-285750" algn="just">
              <a:buFont typeface="Wingdings" panose="05000000000000000000" pitchFamily="2" charset="2"/>
              <a:buChar char="Ø"/>
            </a:pPr>
            <a:r>
              <a:rPr lang="en-US" b="1" dirty="0">
                <a:solidFill>
                  <a:srgbClr val="002060"/>
                </a:solidFill>
                <a:latin typeface="Arial" panose="020B0604020202020204" pitchFamily="34" charset="0"/>
                <a:cs typeface="Arial" panose="020B0604020202020204" pitchFamily="34" charset="0"/>
              </a:rPr>
              <a:t>SIF response was found to be driven more strongly by structural changes than by physiological responses under CLS disease </a:t>
            </a:r>
          </a:p>
        </p:txBody>
      </p:sp>
      <p:sp>
        <p:nvSpPr>
          <p:cNvPr id="8" name="Rectangle 7">
            <a:extLst>
              <a:ext uri="{FF2B5EF4-FFF2-40B4-BE49-F238E27FC236}">
                <a16:creationId xmlns:a16="http://schemas.microsoft.com/office/drawing/2014/main" id="{E4D17EE6-EB8E-4A22-9172-0B2F662ACA10}"/>
              </a:ext>
            </a:extLst>
          </p:cNvPr>
          <p:cNvSpPr/>
          <p:nvPr/>
        </p:nvSpPr>
        <p:spPr>
          <a:xfrm>
            <a:off x="215999" y="2687671"/>
            <a:ext cx="11655297" cy="646331"/>
          </a:xfrm>
          <a:prstGeom prst="rect">
            <a:avLst/>
          </a:prstGeom>
        </p:spPr>
        <p:txBody>
          <a:bodyPr wrap="square">
            <a:spAutoFit/>
          </a:bodyPr>
          <a:lstStyle/>
          <a:p>
            <a:pPr marL="285750" indent="-285750" algn="just">
              <a:buFont typeface="Wingdings" panose="05000000000000000000" pitchFamily="2" charset="2"/>
              <a:buChar char="Ø"/>
            </a:pPr>
            <a:r>
              <a:rPr lang="en-US" b="1" dirty="0">
                <a:solidFill>
                  <a:srgbClr val="002060"/>
                </a:solidFill>
                <a:latin typeface="Arial" panose="020B0604020202020204" pitchFamily="34" charset="0"/>
                <a:cs typeface="Arial" panose="020B0604020202020204" pitchFamily="34" charset="0"/>
              </a:rPr>
              <a:t>  SIF</a:t>
            </a:r>
            <a:r>
              <a:rPr lang="en-US" b="1" baseline="-25000" dirty="0">
                <a:solidFill>
                  <a:srgbClr val="002060"/>
                </a:solidFill>
                <a:latin typeface="Arial" panose="020B0604020202020204" pitchFamily="34" charset="0"/>
                <a:cs typeface="Arial" panose="020B0604020202020204" pitchFamily="34" charset="0"/>
              </a:rPr>
              <a:t> </a:t>
            </a:r>
            <a:r>
              <a:rPr lang="en-US" b="1" dirty="0">
                <a:solidFill>
                  <a:srgbClr val="002060"/>
                </a:solidFill>
                <a:latin typeface="Arial" panose="020B0604020202020204" pitchFamily="34" charset="0"/>
                <a:cs typeface="Arial" panose="020B0604020202020204" pitchFamily="34" charset="0"/>
              </a:rPr>
              <a:t>and PSII efficiency showed opposite trends under stress conditions, with  SIF</a:t>
            </a:r>
            <a:r>
              <a:rPr lang="en-US" b="1" baseline="-25000" dirty="0">
                <a:solidFill>
                  <a:srgbClr val="002060"/>
                </a:solidFill>
                <a:latin typeface="Arial" panose="020B0604020202020204" pitchFamily="34" charset="0"/>
                <a:cs typeface="Arial" panose="020B0604020202020204" pitchFamily="34" charset="0"/>
              </a:rPr>
              <a:t>687 </a:t>
            </a:r>
            <a:r>
              <a:rPr lang="en-US" b="1" dirty="0">
                <a:solidFill>
                  <a:srgbClr val="002060"/>
                </a:solidFill>
                <a:latin typeface="Arial" panose="020B0604020202020204" pitchFamily="34" charset="0"/>
                <a:cs typeface="Arial" panose="020B0604020202020204" pitchFamily="34" charset="0"/>
              </a:rPr>
              <a:t> showing stronger response compared to    SIF</a:t>
            </a:r>
            <a:r>
              <a:rPr lang="en-US" b="1" baseline="-25000" dirty="0">
                <a:solidFill>
                  <a:srgbClr val="002060"/>
                </a:solidFill>
                <a:latin typeface="Arial" panose="020B0604020202020204" pitchFamily="34" charset="0"/>
                <a:cs typeface="Arial" panose="020B0604020202020204" pitchFamily="34" charset="0"/>
              </a:rPr>
              <a:t>760</a:t>
            </a:r>
            <a:endParaRPr lang="en-US" b="1" dirty="0">
              <a:solidFill>
                <a:srgbClr val="002060"/>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A524C308-131F-4925-849D-710339E440B7}"/>
              </a:ext>
            </a:extLst>
          </p:cNvPr>
          <p:cNvSpPr/>
          <p:nvPr/>
        </p:nvSpPr>
        <p:spPr>
          <a:xfrm>
            <a:off x="215998" y="4319723"/>
            <a:ext cx="11272313" cy="369332"/>
          </a:xfrm>
          <a:prstGeom prst="rect">
            <a:avLst/>
          </a:prstGeom>
        </p:spPr>
        <p:txBody>
          <a:bodyPr wrap="square">
            <a:spAutoFit/>
          </a:bodyPr>
          <a:lstStyle/>
          <a:p>
            <a:pPr marL="285750" indent="-285750" algn="just">
              <a:buFont typeface="Wingdings" panose="05000000000000000000" pitchFamily="2" charset="2"/>
              <a:buChar char="Ø"/>
            </a:pPr>
            <a:r>
              <a:rPr lang="en-US" b="1" dirty="0">
                <a:solidFill>
                  <a:srgbClr val="002060"/>
                </a:solidFill>
                <a:latin typeface="Arial" panose="020B0604020202020204" pitchFamily="34" charset="0"/>
                <a:cs typeface="Arial" panose="020B0604020202020204" pitchFamily="34" charset="0"/>
              </a:rPr>
              <a:t>Interactions between   SIF</a:t>
            </a:r>
            <a:r>
              <a:rPr lang="en-US" b="1" baseline="-25000" dirty="0">
                <a:solidFill>
                  <a:srgbClr val="002060"/>
                </a:solidFill>
                <a:latin typeface="Arial" panose="020B0604020202020204" pitchFamily="34" charset="0"/>
                <a:cs typeface="Arial" panose="020B0604020202020204" pitchFamily="34" charset="0"/>
              </a:rPr>
              <a:t>760</a:t>
            </a:r>
            <a:r>
              <a:rPr lang="en-US" b="1" dirty="0">
                <a:solidFill>
                  <a:srgbClr val="002060"/>
                </a:solidFill>
                <a:latin typeface="Arial" panose="020B0604020202020204" pitchFamily="34" charset="0"/>
                <a:cs typeface="Arial" panose="020B0604020202020204" pitchFamily="34" charset="0"/>
              </a:rPr>
              <a:t> and    SIF</a:t>
            </a:r>
            <a:r>
              <a:rPr lang="en-US" b="1" baseline="-25000" dirty="0">
                <a:solidFill>
                  <a:srgbClr val="002060"/>
                </a:solidFill>
                <a:latin typeface="Arial" panose="020B0604020202020204" pitchFamily="34" charset="0"/>
                <a:cs typeface="Arial" panose="020B0604020202020204" pitchFamily="34" charset="0"/>
              </a:rPr>
              <a:t>687 </a:t>
            </a:r>
            <a:r>
              <a:rPr lang="en-US" b="1" dirty="0">
                <a:solidFill>
                  <a:srgbClr val="002060"/>
                </a:solidFill>
                <a:latin typeface="Arial" panose="020B0604020202020204" pitchFamily="34" charset="0"/>
                <a:cs typeface="Arial" panose="020B0604020202020204" pitchFamily="34" charset="0"/>
              </a:rPr>
              <a:t> may show disease specific responses</a:t>
            </a:r>
          </a:p>
        </p:txBody>
      </p:sp>
      <p:sp>
        <p:nvSpPr>
          <p:cNvPr id="10" name="Rectangle 9">
            <a:extLst>
              <a:ext uri="{FF2B5EF4-FFF2-40B4-BE49-F238E27FC236}">
                <a16:creationId xmlns:a16="http://schemas.microsoft.com/office/drawing/2014/main" id="{70131A05-28D3-443B-A14F-6D6DB88F6682}"/>
              </a:ext>
            </a:extLst>
          </p:cNvPr>
          <p:cNvSpPr/>
          <p:nvPr/>
        </p:nvSpPr>
        <p:spPr>
          <a:xfrm>
            <a:off x="216000" y="5505927"/>
            <a:ext cx="11464466" cy="646331"/>
          </a:xfrm>
          <a:prstGeom prst="rect">
            <a:avLst/>
          </a:prstGeom>
        </p:spPr>
        <p:txBody>
          <a:bodyPr wrap="square">
            <a:spAutoFit/>
          </a:bodyPr>
          <a:lstStyle/>
          <a:p>
            <a:pPr marL="285750" indent="-285750" algn="just">
              <a:buFont typeface="Wingdings" panose="05000000000000000000" pitchFamily="2" charset="2"/>
              <a:buChar char="Ø"/>
            </a:pPr>
            <a:r>
              <a:rPr lang="en-US" b="1" dirty="0">
                <a:solidFill>
                  <a:srgbClr val="002060"/>
                </a:solidFill>
                <a:latin typeface="Arial" panose="020B0604020202020204" pitchFamily="34" charset="0"/>
                <a:cs typeface="Arial" panose="020B0604020202020204" pitchFamily="34" charset="0"/>
              </a:rPr>
              <a:t>Diurnal measurements are needed to determine whether SIF is more responsive to short-term physiological regulation than to structural canopy changes</a:t>
            </a:r>
          </a:p>
        </p:txBody>
      </p:sp>
      <p:sp>
        <p:nvSpPr>
          <p:cNvPr id="11" name="Rectangle 10">
            <a:extLst>
              <a:ext uri="{FF2B5EF4-FFF2-40B4-BE49-F238E27FC236}">
                <a16:creationId xmlns:a16="http://schemas.microsoft.com/office/drawing/2014/main" id="{C0D82D70-0DE6-4D08-B861-5A2F6F6D2609}"/>
              </a:ext>
            </a:extLst>
          </p:cNvPr>
          <p:cNvSpPr/>
          <p:nvPr/>
        </p:nvSpPr>
        <p:spPr>
          <a:xfrm>
            <a:off x="215998" y="4842448"/>
            <a:ext cx="11272313" cy="646331"/>
          </a:xfrm>
          <a:prstGeom prst="rect">
            <a:avLst/>
          </a:prstGeom>
        </p:spPr>
        <p:txBody>
          <a:bodyPr wrap="square">
            <a:spAutoFit/>
          </a:bodyPr>
          <a:lstStyle/>
          <a:p>
            <a:pPr marL="285750" indent="-285750" algn="just">
              <a:buFont typeface="Wingdings" panose="05000000000000000000" pitchFamily="2" charset="2"/>
              <a:buChar char="Ø"/>
            </a:pPr>
            <a:r>
              <a:rPr lang="en-US" b="1" dirty="0">
                <a:solidFill>
                  <a:srgbClr val="002060"/>
                </a:solidFill>
                <a:latin typeface="Arial" panose="020B0604020202020204" pitchFamily="34" charset="0"/>
                <a:cs typeface="Arial" panose="020B0604020202020204" pitchFamily="34" charset="0"/>
              </a:rPr>
              <a:t>SIF responses should be further evaluated in diseases that primarily affect physiological processes </a:t>
            </a:r>
          </a:p>
        </p:txBody>
      </p:sp>
      <p:sp>
        <p:nvSpPr>
          <p:cNvPr id="12" name="TextBox 11">
            <a:extLst>
              <a:ext uri="{FF2B5EF4-FFF2-40B4-BE49-F238E27FC236}">
                <a16:creationId xmlns:a16="http://schemas.microsoft.com/office/drawing/2014/main" id="{24D6937E-60B1-430B-BB37-1DE720796482}"/>
              </a:ext>
            </a:extLst>
          </p:cNvPr>
          <p:cNvSpPr txBox="1"/>
          <p:nvPr/>
        </p:nvSpPr>
        <p:spPr>
          <a:xfrm>
            <a:off x="504522" y="2692715"/>
            <a:ext cx="143125" cy="338554"/>
          </a:xfrm>
          <a:prstGeom prst="rect">
            <a:avLst/>
          </a:prstGeom>
          <a:noFill/>
        </p:spPr>
        <p:txBody>
          <a:bodyPr wrap="square" rtlCol="0">
            <a:spAutoFit/>
          </a:bodyPr>
          <a:lstStyle/>
          <a:p>
            <a:pPr algn="l"/>
            <a:r>
              <a:rPr lang="el-GR" sz="1600" dirty="0">
                <a:solidFill>
                  <a:srgbClr val="002060"/>
                </a:solidFill>
                <a:latin typeface="Arial" panose="020B0604020202020204" pitchFamily="34" charset="0"/>
                <a:ea typeface="MS PGothic" pitchFamily="34" charset="-128"/>
                <a:cs typeface="Arial" panose="020B0604020202020204" pitchFamily="34" charset="0"/>
              </a:rPr>
              <a:t>ϕ</a:t>
            </a:r>
            <a:endParaRPr lang="en-DE" sz="1600" dirty="0">
              <a:solidFill>
                <a:srgbClr val="002060"/>
              </a:solidFill>
              <a:latin typeface="Arial" panose="020B0604020202020204" pitchFamily="34" charset="0"/>
              <a:ea typeface="MS PGothic" pitchFamily="34" charset="-128"/>
              <a:cs typeface="Arial" panose="020B0604020202020204" pitchFamily="34" charset="0"/>
            </a:endParaRPr>
          </a:p>
        </p:txBody>
      </p:sp>
      <p:sp>
        <p:nvSpPr>
          <p:cNvPr id="13" name="TextBox 12">
            <a:extLst>
              <a:ext uri="{FF2B5EF4-FFF2-40B4-BE49-F238E27FC236}">
                <a16:creationId xmlns:a16="http://schemas.microsoft.com/office/drawing/2014/main" id="{8382EE7D-73CB-46B4-A572-31A3F88FA9F5}"/>
              </a:ext>
            </a:extLst>
          </p:cNvPr>
          <p:cNvSpPr txBox="1"/>
          <p:nvPr/>
        </p:nvSpPr>
        <p:spPr>
          <a:xfrm>
            <a:off x="9817250" y="2687671"/>
            <a:ext cx="143125" cy="338554"/>
          </a:xfrm>
          <a:prstGeom prst="rect">
            <a:avLst/>
          </a:prstGeom>
          <a:noFill/>
        </p:spPr>
        <p:txBody>
          <a:bodyPr wrap="square" rtlCol="0">
            <a:spAutoFit/>
          </a:bodyPr>
          <a:lstStyle/>
          <a:p>
            <a:pPr algn="l"/>
            <a:r>
              <a:rPr lang="el-GR" sz="1600" dirty="0">
                <a:solidFill>
                  <a:srgbClr val="002060"/>
                </a:solidFill>
                <a:latin typeface="Arial" panose="020B0604020202020204" pitchFamily="34" charset="0"/>
                <a:ea typeface="MS PGothic" pitchFamily="34" charset="-128"/>
                <a:cs typeface="Arial" panose="020B0604020202020204" pitchFamily="34" charset="0"/>
              </a:rPr>
              <a:t>ϕ</a:t>
            </a:r>
            <a:endParaRPr lang="en-DE" sz="1600" dirty="0">
              <a:solidFill>
                <a:srgbClr val="002060"/>
              </a:solidFill>
              <a:latin typeface="Arial" panose="020B0604020202020204" pitchFamily="34" charset="0"/>
              <a:ea typeface="MS PGothic" pitchFamily="34" charset="-128"/>
              <a:cs typeface="Arial" panose="020B0604020202020204" pitchFamily="34" charset="0"/>
            </a:endParaRPr>
          </a:p>
        </p:txBody>
      </p:sp>
      <p:sp>
        <p:nvSpPr>
          <p:cNvPr id="14" name="TextBox 13">
            <a:extLst>
              <a:ext uri="{FF2B5EF4-FFF2-40B4-BE49-F238E27FC236}">
                <a16:creationId xmlns:a16="http://schemas.microsoft.com/office/drawing/2014/main" id="{BC4C930F-D194-4E79-80DC-2DE792779BC8}"/>
              </a:ext>
            </a:extLst>
          </p:cNvPr>
          <p:cNvSpPr txBox="1"/>
          <p:nvPr/>
        </p:nvSpPr>
        <p:spPr>
          <a:xfrm>
            <a:off x="4065815" y="2969295"/>
            <a:ext cx="122411" cy="338554"/>
          </a:xfrm>
          <a:prstGeom prst="rect">
            <a:avLst/>
          </a:prstGeom>
          <a:noFill/>
        </p:spPr>
        <p:txBody>
          <a:bodyPr wrap="square" rtlCol="0">
            <a:spAutoFit/>
          </a:bodyPr>
          <a:lstStyle/>
          <a:p>
            <a:pPr algn="l"/>
            <a:r>
              <a:rPr lang="el-GR" sz="1600" dirty="0">
                <a:solidFill>
                  <a:srgbClr val="002060"/>
                </a:solidFill>
                <a:latin typeface="Arial" panose="020B0604020202020204" pitchFamily="34" charset="0"/>
                <a:ea typeface="MS PGothic" pitchFamily="34" charset="-128"/>
                <a:cs typeface="Arial" panose="020B0604020202020204" pitchFamily="34" charset="0"/>
              </a:rPr>
              <a:t>ϕ</a:t>
            </a:r>
            <a:endParaRPr lang="en-DE" sz="1600" dirty="0">
              <a:solidFill>
                <a:srgbClr val="002060"/>
              </a:solidFill>
              <a:latin typeface="Arial" panose="020B0604020202020204" pitchFamily="34" charset="0"/>
              <a:ea typeface="MS PGothic" pitchFamily="34" charset="-128"/>
              <a:cs typeface="Arial" panose="020B0604020202020204" pitchFamily="34" charset="0"/>
            </a:endParaRPr>
          </a:p>
        </p:txBody>
      </p:sp>
      <p:sp>
        <p:nvSpPr>
          <p:cNvPr id="15" name="TextBox 14">
            <a:extLst>
              <a:ext uri="{FF2B5EF4-FFF2-40B4-BE49-F238E27FC236}">
                <a16:creationId xmlns:a16="http://schemas.microsoft.com/office/drawing/2014/main" id="{81CB17B1-BF2C-4012-9CF6-98DA4F7B2E1D}"/>
              </a:ext>
            </a:extLst>
          </p:cNvPr>
          <p:cNvSpPr txBox="1"/>
          <p:nvPr/>
        </p:nvSpPr>
        <p:spPr>
          <a:xfrm>
            <a:off x="2861279" y="4318365"/>
            <a:ext cx="143125" cy="338554"/>
          </a:xfrm>
          <a:prstGeom prst="rect">
            <a:avLst/>
          </a:prstGeom>
          <a:noFill/>
        </p:spPr>
        <p:txBody>
          <a:bodyPr wrap="square" rtlCol="0">
            <a:spAutoFit/>
          </a:bodyPr>
          <a:lstStyle/>
          <a:p>
            <a:pPr algn="l"/>
            <a:r>
              <a:rPr lang="el-GR" sz="1600" dirty="0">
                <a:solidFill>
                  <a:srgbClr val="002060"/>
                </a:solidFill>
                <a:latin typeface="Arial" panose="020B0604020202020204" pitchFamily="34" charset="0"/>
                <a:ea typeface="MS PGothic" pitchFamily="34" charset="-128"/>
                <a:cs typeface="Arial" panose="020B0604020202020204" pitchFamily="34" charset="0"/>
              </a:rPr>
              <a:t>ϕ</a:t>
            </a:r>
            <a:endParaRPr lang="en-DE" sz="1600" dirty="0">
              <a:solidFill>
                <a:srgbClr val="002060"/>
              </a:solidFill>
              <a:latin typeface="Arial" panose="020B0604020202020204" pitchFamily="34" charset="0"/>
              <a:ea typeface="MS PGothic" pitchFamily="34" charset="-128"/>
              <a:cs typeface="Arial" panose="020B0604020202020204" pitchFamily="34" charset="0"/>
            </a:endParaRPr>
          </a:p>
        </p:txBody>
      </p:sp>
      <p:sp>
        <p:nvSpPr>
          <p:cNvPr id="16" name="TextBox 15">
            <a:extLst>
              <a:ext uri="{FF2B5EF4-FFF2-40B4-BE49-F238E27FC236}">
                <a16:creationId xmlns:a16="http://schemas.microsoft.com/office/drawing/2014/main" id="{69B81C7C-6514-43C1-A1DE-91D7B5700109}"/>
              </a:ext>
            </a:extLst>
          </p:cNvPr>
          <p:cNvSpPr txBox="1"/>
          <p:nvPr/>
        </p:nvSpPr>
        <p:spPr>
          <a:xfrm>
            <a:off x="4188226" y="4308858"/>
            <a:ext cx="143125" cy="338554"/>
          </a:xfrm>
          <a:prstGeom prst="rect">
            <a:avLst/>
          </a:prstGeom>
          <a:noFill/>
        </p:spPr>
        <p:txBody>
          <a:bodyPr wrap="square" rtlCol="0">
            <a:spAutoFit/>
          </a:bodyPr>
          <a:lstStyle/>
          <a:p>
            <a:pPr algn="l"/>
            <a:r>
              <a:rPr lang="el-GR" sz="1600" dirty="0">
                <a:solidFill>
                  <a:srgbClr val="002060"/>
                </a:solidFill>
                <a:latin typeface="Arial" panose="020B0604020202020204" pitchFamily="34" charset="0"/>
                <a:ea typeface="MS PGothic" pitchFamily="34" charset="-128"/>
                <a:cs typeface="Arial" panose="020B0604020202020204" pitchFamily="34" charset="0"/>
              </a:rPr>
              <a:t>ϕ</a:t>
            </a:r>
            <a:endParaRPr lang="en-DE" sz="1600" dirty="0">
              <a:solidFill>
                <a:srgbClr val="002060"/>
              </a:solidFill>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388092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p:bldP spid="12" grpId="0"/>
      <p:bldP spid="13" grpId="0"/>
      <p:bldP spid="14" grpId="0"/>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1D2307F-6706-4788-9AA9-C55B5EACBBDD}"/>
              </a:ext>
            </a:extLst>
          </p:cNvPr>
          <p:cNvPicPr>
            <a:picLocks noGrp="1" noChangeAspect="1"/>
          </p:cNvPicPr>
          <p:nvPr>
            <p:ph idx="1"/>
          </p:nvPr>
        </p:nvPicPr>
        <p:blipFill>
          <a:blip r:embed="rId3"/>
          <a:stretch>
            <a:fillRect/>
          </a:stretch>
        </p:blipFill>
        <p:spPr>
          <a:xfrm>
            <a:off x="0" y="-1940436"/>
            <a:ext cx="12225338" cy="8160414"/>
          </a:xfrm>
          <a:prstGeom prst="rect">
            <a:avLst/>
          </a:prstGeom>
        </p:spPr>
      </p:pic>
      <p:sp>
        <p:nvSpPr>
          <p:cNvPr id="5" name="Title 1">
            <a:extLst>
              <a:ext uri="{FF2B5EF4-FFF2-40B4-BE49-F238E27FC236}">
                <a16:creationId xmlns:a16="http://schemas.microsoft.com/office/drawing/2014/main" id="{096E499D-6322-40D2-B78E-76E3A9AD8488}"/>
              </a:ext>
            </a:extLst>
          </p:cNvPr>
          <p:cNvSpPr>
            <a:spLocks noGrp="1"/>
          </p:cNvSpPr>
          <p:nvPr>
            <p:ph type="title"/>
          </p:nvPr>
        </p:nvSpPr>
        <p:spPr>
          <a:xfrm>
            <a:off x="116129" y="444809"/>
            <a:ext cx="10972440" cy="553998"/>
          </a:xfrm>
        </p:spPr>
        <p:txBody>
          <a:bodyPr/>
          <a:lstStyle/>
          <a:p>
            <a:r>
              <a:rPr lang="en-US" dirty="0"/>
              <a:t>Thanks to….</a:t>
            </a:r>
            <a:endParaRPr lang="en-DE" dirty="0"/>
          </a:p>
        </p:txBody>
      </p:sp>
      <p:pic>
        <p:nvPicPr>
          <p:cNvPr id="6" name="Content Placeholder 3">
            <a:extLst>
              <a:ext uri="{FF2B5EF4-FFF2-40B4-BE49-F238E27FC236}">
                <a16:creationId xmlns:a16="http://schemas.microsoft.com/office/drawing/2014/main" id="{B8C0D294-1B08-466E-AC64-A3D7736DC745}"/>
              </a:ext>
            </a:extLst>
          </p:cNvPr>
          <p:cNvPicPr>
            <a:picLocks noChangeAspect="1"/>
          </p:cNvPicPr>
          <p:nvPr/>
        </p:nvPicPr>
        <p:blipFill>
          <a:blip r:embed="rId3"/>
          <a:stretch>
            <a:fillRect/>
          </a:stretch>
        </p:blipFill>
        <p:spPr bwMode="auto">
          <a:xfrm>
            <a:off x="0" y="-1940436"/>
            <a:ext cx="12225338" cy="816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7" name="Rectangle 6">
            <a:extLst>
              <a:ext uri="{FF2B5EF4-FFF2-40B4-BE49-F238E27FC236}">
                <a16:creationId xmlns:a16="http://schemas.microsoft.com/office/drawing/2014/main" id="{A04D6183-A035-4F8C-9375-B1F5B187B5CF}"/>
              </a:ext>
            </a:extLst>
          </p:cNvPr>
          <p:cNvSpPr/>
          <p:nvPr/>
        </p:nvSpPr>
        <p:spPr>
          <a:xfrm>
            <a:off x="216000" y="997328"/>
            <a:ext cx="10676829" cy="577850"/>
          </a:xfrm>
          <a:prstGeom prst="rect">
            <a:avLst/>
          </a:prstGeom>
        </p:spPr>
        <p:txBody>
          <a:bodyPr wrap="square">
            <a:spAutoFit/>
          </a:bodyPr>
          <a:lstStyle/>
          <a:p>
            <a:pPr algn="just" fontAlgn="auto">
              <a:lnSpc>
                <a:spcPct val="150000"/>
              </a:lnSpc>
              <a:spcBef>
                <a:spcPts val="0"/>
              </a:spcBef>
              <a:spcAft>
                <a:spcPts val="0"/>
              </a:spcAft>
            </a:pPr>
            <a:r>
              <a:rPr lang="en-GB" sz="2400" spc="-1" dirty="0">
                <a:solidFill>
                  <a:srgbClr val="002060"/>
                </a:solidFill>
                <a:latin typeface="Arial" panose="020B0604020202020204" pitchFamily="34" charset="0"/>
                <a:cs typeface="Arial" panose="020B0604020202020204" pitchFamily="34" charset="0"/>
              </a:rPr>
              <a:t> Co-authors, all the technicians, CKA staff, friends, and colleagues at IBG-2.</a:t>
            </a:r>
            <a:endParaRPr lang="es-AR" sz="2400" spc="-1" dirty="0">
              <a:solidFill>
                <a:srgbClr val="00206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778DDDA-86FC-4918-BC7E-815ED15C427B}"/>
              </a:ext>
            </a:extLst>
          </p:cNvPr>
          <p:cNvSpPr txBox="1"/>
          <p:nvPr/>
        </p:nvSpPr>
        <p:spPr>
          <a:xfrm>
            <a:off x="337368" y="1816605"/>
            <a:ext cx="4369008" cy="646331"/>
          </a:xfrm>
          <a:prstGeom prst="rect">
            <a:avLst/>
          </a:prstGeom>
          <a:noFill/>
        </p:spPr>
        <p:txBody>
          <a:bodyPr wrap="square" rtlCol="0">
            <a:spAutoFit/>
          </a:bodyPr>
          <a:lstStyle/>
          <a:p>
            <a:pPr fontAlgn="auto">
              <a:spcBef>
                <a:spcPts val="0"/>
              </a:spcBef>
              <a:spcAft>
                <a:spcPts val="0"/>
              </a:spcAft>
            </a:pPr>
            <a:r>
              <a:rPr lang="en-US" dirty="0">
                <a:solidFill>
                  <a:srgbClr val="002060"/>
                </a:solidFill>
                <a:latin typeface="Arial" panose="020B0604020202020204" pitchFamily="34" charset="0"/>
                <a:cs typeface="Arial" panose="020B0604020202020204" pitchFamily="34" charset="0"/>
              </a:rPr>
              <a:t>Contact: Deepthi Konche</a:t>
            </a:r>
          </a:p>
          <a:p>
            <a:pPr fontAlgn="auto">
              <a:spcBef>
                <a:spcPts val="0"/>
              </a:spcBef>
              <a:spcAft>
                <a:spcPts val="0"/>
              </a:spcAft>
            </a:pPr>
            <a:r>
              <a:rPr lang="en-US" dirty="0">
                <a:solidFill>
                  <a:srgbClr val="002060"/>
                </a:solidFill>
                <a:latin typeface="Arial" panose="020B0604020202020204" pitchFamily="34" charset="0"/>
                <a:cs typeface="Arial" panose="020B0604020202020204" pitchFamily="34" charset="0"/>
              </a:rPr>
              <a:t>              d.konche@fz-Juelich.de</a:t>
            </a:r>
            <a:endParaRPr lang="en-DE" dirty="0">
              <a:solidFill>
                <a:srgbClr val="00206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966683F3-3737-4FE7-BB43-11850BC9F4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7687" y="5523668"/>
            <a:ext cx="1026128" cy="889523"/>
          </a:xfrm>
          <a:prstGeom prst="rect">
            <a:avLst/>
          </a:prstGeom>
        </p:spPr>
      </p:pic>
      <p:pic>
        <p:nvPicPr>
          <p:cNvPr id="10" name="Picture 9">
            <a:extLst>
              <a:ext uri="{FF2B5EF4-FFF2-40B4-BE49-F238E27FC236}">
                <a16:creationId xmlns:a16="http://schemas.microsoft.com/office/drawing/2014/main" id="{4480CE9C-97E4-463D-AD6E-214E2BED89AD}"/>
              </a:ext>
            </a:extLst>
          </p:cNvPr>
          <p:cNvPicPr>
            <a:picLocks noChangeAspect="1"/>
          </p:cNvPicPr>
          <p:nvPr/>
        </p:nvPicPr>
        <p:blipFill>
          <a:blip r:embed="rId5"/>
          <a:stretch>
            <a:fillRect/>
          </a:stretch>
        </p:blipFill>
        <p:spPr>
          <a:xfrm>
            <a:off x="2027101" y="5563010"/>
            <a:ext cx="877900" cy="810838"/>
          </a:xfrm>
          <a:prstGeom prst="rect">
            <a:avLst/>
          </a:prstGeom>
        </p:spPr>
      </p:pic>
      <p:pic>
        <p:nvPicPr>
          <p:cNvPr id="11" name="Picture 10">
            <a:extLst>
              <a:ext uri="{FF2B5EF4-FFF2-40B4-BE49-F238E27FC236}">
                <a16:creationId xmlns:a16="http://schemas.microsoft.com/office/drawing/2014/main" id="{8A81DAD0-2587-453B-96F7-C958BA6CBC96}"/>
              </a:ext>
            </a:extLst>
          </p:cNvPr>
          <p:cNvPicPr>
            <a:picLocks noChangeAspect="1"/>
          </p:cNvPicPr>
          <p:nvPr/>
        </p:nvPicPr>
        <p:blipFill>
          <a:blip r:embed="rId6"/>
          <a:stretch>
            <a:fillRect/>
          </a:stretch>
        </p:blipFill>
        <p:spPr>
          <a:xfrm>
            <a:off x="9789113" y="5802319"/>
            <a:ext cx="1600282" cy="571529"/>
          </a:xfrm>
          <a:prstGeom prst="rect">
            <a:avLst/>
          </a:prstGeom>
        </p:spPr>
      </p:pic>
    </p:spTree>
    <p:extLst>
      <p:ext uri="{BB962C8B-B14F-4D97-AF65-F5344CB8AC3E}">
        <p14:creationId xmlns:p14="http://schemas.microsoft.com/office/powerpoint/2010/main" val="1591744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D42F7-81A6-44D4-A2E3-5D096F9D4A0E}"/>
              </a:ext>
            </a:extLst>
          </p:cNvPr>
          <p:cNvSpPr>
            <a:spLocks noGrp="1"/>
          </p:cNvSpPr>
          <p:nvPr>
            <p:ph type="title"/>
          </p:nvPr>
        </p:nvSpPr>
        <p:spPr/>
        <p:txBody>
          <a:bodyPr/>
          <a:lstStyle/>
          <a:p>
            <a:endParaRPr lang="en-DE"/>
          </a:p>
        </p:txBody>
      </p:sp>
      <p:pic>
        <p:nvPicPr>
          <p:cNvPr id="8" name="Picture 7">
            <a:extLst>
              <a:ext uri="{FF2B5EF4-FFF2-40B4-BE49-F238E27FC236}">
                <a16:creationId xmlns:a16="http://schemas.microsoft.com/office/drawing/2014/main" id="{5718CC83-E20A-4355-B1E6-88415C0468FD}"/>
              </a:ext>
            </a:extLst>
          </p:cNvPr>
          <p:cNvPicPr>
            <a:picLocks noChangeAspect="1"/>
          </p:cNvPicPr>
          <p:nvPr/>
        </p:nvPicPr>
        <p:blipFill rotWithShape="1">
          <a:blip r:embed="rId2"/>
          <a:srcRect r="13814"/>
          <a:stretch/>
        </p:blipFill>
        <p:spPr>
          <a:xfrm>
            <a:off x="538535" y="1507836"/>
            <a:ext cx="8636794" cy="3578981"/>
          </a:xfrm>
          <a:prstGeom prst="rect">
            <a:avLst/>
          </a:prstGeom>
        </p:spPr>
      </p:pic>
    </p:spTree>
    <p:extLst>
      <p:ext uri="{BB962C8B-B14F-4D97-AF65-F5344CB8AC3E}">
        <p14:creationId xmlns:p14="http://schemas.microsoft.com/office/powerpoint/2010/main" val="646614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EDDD7-BEBF-497F-A3E9-CB8CB088C1CF}"/>
              </a:ext>
            </a:extLst>
          </p:cNvPr>
          <p:cNvSpPr>
            <a:spLocks noGrp="1"/>
          </p:cNvSpPr>
          <p:nvPr>
            <p:ph type="title"/>
          </p:nvPr>
        </p:nvSpPr>
        <p:spPr/>
        <p:txBody>
          <a:bodyPr/>
          <a:lstStyle/>
          <a:p>
            <a:r>
              <a:rPr lang="en-US" dirty="0"/>
              <a:t>SIF response to biotic stress</a:t>
            </a:r>
            <a:endParaRPr lang="en-DE" dirty="0"/>
          </a:p>
        </p:txBody>
      </p:sp>
      <p:pic>
        <p:nvPicPr>
          <p:cNvPr id="14" name="Picture 13">
            <a:extLst>
              <a:ext uri="{FF2B5EF4-FFF2-40B4-BE49-F238E27FC236}">
                <a16:creationId xmlns:a16="http://schemas.microsoft.com/office/drawing/2014/main" id="{22F0B368-CC95-42C7-964D-ACD62E5A49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332" r="7801" b="22426"/>
          <a:stretch/>
        </p:blipFill>
        <p:spPr>
          <a:xfrm>
            <a:off x="1144988" y="2969077"/>
            <a:ext cx="4039262" cy="3229006"/>
          </a:xfrm>
          <a:prstGeom prst="rect">
            <a:avLst/>
          </a:prstGeom>
        </p:spPr>
      </p:pic>
      <p:pic>
        <p:nvPicPr>
          <p:cNvPr id="16" name="Picture 15">
            <a:extLst>
              <a:ext uri="{FF2B5EF4-FFF2-40B4-BE49-F238E27FC236}">
                <a16:creationId xmlns:a16="http://schemas.microsoft.com/office/drawing/2014/main" id="{44D0F62F-3133-48D1-8B62-A4A5E2D33E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643" t="5067" r="5050" b="34140"/>
          <a:stretch/>
        </p:blipFill>
        <p:spPr>
          <a:xfrm>
            <a:off x="1264257" y="1073426"/>
            <a:ext cx="3919993" cy="2355574"/>
          </a:xfrm>
          <a:prstGeom prst="rect">
            <a:avLst/>
          </a:prstGeom>
        </p:spPr>
      </p:pic>
      <p:sp>
        <p:nvSpPr>
          <p:cNvPr id="5" name="TextBox 4">
            <a:extLst>
              <a:ext uri="{FF2B5EF4-FFF2-40B4-BE49-F238E27FC236}">
                <a16:creationId xmlns:a16="http://schemas.microsoft.com/office/drawing/2014/main" id="{E6855AEB-EDDB-4FD2-9214-B1EBB9B83601}"/>
              </a:ext>
            </a:extLst>
          </p:cNvPr>
          <p:cNvSpPr txBox="1"/>
          <p:nvPr/>
        </p:nvSpPr>
        <p:spPr>
          <a:xfrm rot="16200000">
            <a:off x="-3796" y="2017823"/>
            <a:ext cx="1914389" cy="4308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100" b="1" i="0" u="none" strike="noStrike" kern="1200" cap="none" spc="0" normalizeH="0" baseline="0" noProof="0" dirty="0">
                <a:ln>
                  <a:noFill/>
                </a:ln>
                <a:solidFill>
                  <a:srgbClr val="E7E8E3">
                    <a:lumMod val="10000"/>
                  </a:srgbClr>
                </a:solidFill>
                <a:effectLst/>
                <a:uLnTx/>
                <a:uFillTx/>
                <a:latin typeface="Arial" panose="020B0604020202020204" pitchFamily="34" charset="0"/>
                <a:ea typeface="+mn-ea"/>
                <a:cs typeface="Arial" panose="020B0604020202020204" pitchFamily="34" charset="0"/>
              </a:rPr>
              <a:t>       SIF</a:t>
            </a:r>
            <a:r>
              <a:rPr kumimoji="0" lang="en-US" sz="1100" b="1" i="0" u="none" strike="noStrike" kern="1200" cap="none" spc="0" normalizeH="0" baseline="-25000" noProof="0" dirty="0">
                <a:ln>
                  <a:noFill/>
                </a:ln>
                <a:solidFill>
                  <a:srgbClr val="E7E8E3">
                    <a:lumMod val="10000"/>
                  </a:srgbClr>
                </a:solidFill>
                <a:effectLst/>
                <a:uLnTx/>
                <a:uFillTx/>
                <a:latin typeface="Arial" panose="020B0604020202020204" pitchFamily="34" charset="0"/>
                <a:ea typeface="+mn-ea"/>
                <a:cs typeface="Arial" panose="020B0604020202020204" pitchFamily="34" charset="0"/>
              </a:rPr>
              <a:t>760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E7E8E3">
                    <a:lumMod val="10000"/>
                  </a:srgbClr>
                </a:solidFill>
                <a:effectLst/>
                <a:uLnTx/>
                <a:uFillTx/>
                <a:latin typeface="Arial" panose="020B0604020202020204" pitchFamily="34" charset="0"/>
                <a:ea typeface="+mn-ea"/>
                <a:cs typeface="Arial" panose="020B0604020202020204" pitchFamily="34" charset="0"/>
              </a:rPr>
              <a:t>      (mW m</a:t>
            </a:r>
            <a:r>
              <a:rPr kumimoji="0" lang="en-US" sz="1100" b="1" i="0" u="none" strike="noStrike" kern="1200" cap="none" spc="0" normalizeH="0" baseline="30000" noProof="0" dirty="0">
                <a:ln>
                  <a:noFill/>
                </a:ln>
                <a:solidFill>
                  <a:srgbClr val="E7E8E3">
                    <a:lumMod val="10000"/>
                  </a:srgbClr>
                </a:solidFill>
                <a:effectLst/>
                <a:uLnTx/>
                <a:uFillTx/>
                <a:latin typeface="Arial" panose="020B0604020202020204" pitchFamily="34" charset="0"/>
                <a:ea typeface="+mn-ea"/>
                <a:cs typeface="Arial" panose="020B0604020202020204" pitchFamily="34" charset="0"/>
              </a:rPr>
              <a:t>-2</a:t>
            </a:r>
            <a:r>
              <a:rPr kumimoji="0" lang="en-US" sz="1100" b="1" i="0" u="none" strike="noStrike" kern="1200" cap="none" spc="0" normalizeH="0" baseline="0" noProof="0" dirty="0">
                <a:ln>
                  <a:noFill/>
                </a:ln>
                <a:solidFill>
                  <a:srgbClr val="E7E8E3">
                    <a:lumMod val="10000"/>
                  </a:srgbClr>
                </a:solidFill>
                <a:effectLst/>
                <a:uLnTx/>
                <a:uFillTx/>
                <a:latin typeface="Arial" panose="020B0604020202020204" pitchFamily="34" charset="0"/>
                <a:ea typeface="+mn-ea"/>
                <a:cs typeface="Arial" panose="020B0604020202020204" pitchFamily="34" charset="0"/>
              </a:rPr>
              <a:t> nm</a:t>
            </a:r>
            <a:r>
              <a:rPr kumimoji="0" lang="en-US" sz="1100" b="1" i="0" u="none" strike="noStrike" kern="1200" cap="none" spc="0" normalizeH="0" baseline="30000" noProof="0" dirty="0">
                <a:ln>
                  <a:noFill/>
                </a:ln>
                <a:solidFill>
                  <a:srgbClr val="E7E8E3">
                    <a:lumMod val="10000"/>
                  </a:srgbClr>
                </a:solidFill>
                <a:effectLst/>
                <a:uLnTx/>
                <a:uFillTx/>
                <a:latin typeface="Arial" panose="020B0604020202020204" pitchFamily="34" charset="0"/>
                <a:ea typeface="+mn-ea"/>
                <a:cs typeface="Arial" panose="020B0604020202020204" pitchFamily="34" charset="0"/>
              </a:rPr>
              <a:t>-1</a:t>
            </a:r>
            <a:r>
              <a:rPr kumimoji="0" lang="en-US" sz="1100" b="1" i="0" u="none" strike="noStrike" kern="1200" cap="none" spc="0" normalizeH="0" baseline="0" noProof="0" dirty="0">
                <a:ln>
                  <a:noFill/>
                </a:ln>
                <a:solidFill>
                  <a:srgbClr val="E7E8E3">
                    <a:lumMod val="10000"/>
                  </a:srgbClr>
                </a:solidFill>
                <a:effectLst/>
                <a:uLnTx/>
                <a:uFillTx/>
                <a:latin typeface="Arial" panose="020B0604020202020204" pitchFamily="34" charset="0"/>
                <a:ea typeface="+mn-ea"/>
                <a:cs typeface="Arial" panose="020B0604020202020204" pitchFamily="34" charset="0"/>
              </a:rPr>
              <a:t> sr</a:t>
            </a:r>
            <a:r>
              <a:rPr kumimoji="0" lang="en-US" sz="1100" b="1" i="0" u="none" strike="noStrike" kern="1200" cap="none" spc="0" normalizeH="0" baseline="30000" noProof="0" dirty="0">
                <a:ln>
                  <a:noFill/>
                </a:ln>
                <a:solidFill>
                  <a:srgbClr val="E7E8E3">
                    <a:lumMod val="10000"/>
                  </a:srgbClr>
                </a:solidFill>
                <a:effectLst/>
                <a:uLnTx/>
                <a:uFillTx/>
                <a:latin typeface="Arial" panose="020B0604020202020204" pitchFamily="34" charset="0"/>
                <a:ea typeface="+mn-ea"/>
                <a:cs typeface="Arial" panose="020B0604020202020204" pitchFamily="34" charset="0"/>
              </a:rPr>
              <a:t>-1</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DE"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C375857D-3BB4-4AE5-8DCD-EEABE449CD8D}"/>
              </a:ext>
            </a:extLst>
          </p:cNvPr>
          <p:cNvSpPr txBox="1"/>
          <p:nvPr/>
        </p:nvSpPr>
        <p:spPr>
          <a:xfrm rot="16200000">
            <a:off x="-43554" y="4409291"/>
            <a:ext cx="1914389" cy="4308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SIF</a:t>
            </a:r>
            <a:r>
              <a:rPr kumimoji="0" lang="en-US" sz="11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687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(mW m</a:t>
            </a:r>
            <a:r>
              <a:rPr kumimoji="0" lang="en-US" sz="11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nm</a:t>
            </a:r>
            <a:r>
              <a:rPr kumimoji="0" lang="en-US" sz="11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sr</a:t>
            </a:r>
            <a:r>
              <a:rPr kumimoji="0" lang="en-US" sz="11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DE"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95420C78-537C-49F5-8203-2E6E480673AD}"/>
              </a:ext>
            </a:extLst>
          </p:cNvPr>
          <p:cNvPicPr>
            <a:picLocks noChangeAspect="1"/>
          </p:cNvPicPr>
          <p:nvPr/>
        </p:nvPicPr>
        <p:blipFill rotWithShape="1">
          <a:blip r:embed="rId4"/>
          <a:srcRect l="26626" t="85299" r="15182" b="8511"/>
          <a:stretch/>
        </p:blipFill>
        <p:spPr>
          <a:xfrm>
            <a:off x="1827468" y="6229702"/>
            <a:ext cx="2378771" cy="210855"/>
          </a:xfrm>
          <a:prstGeom prst="rect">
            <a:avLst/>
          </a:prstGeom>
        </p:spPr>
      </p:pic>
      <p:sp>
        <p:nvSpPr>
          <p:cNvPr id="8" name="Arrow: Up 7">
            <a:extLst>
              <a:ext uri="{FF2B5EF4-FFF2-40B4-BE49-F238E27FC236}">
                <a16:creationId xmlns:a16="http://schemas.microsoft.com/office/drawing/2014/main" id="{E9101319-485E-4E79-A0BB-381B345162F2}"/>
              </a:ext>
            </a:extLst>
          </p:cNvPr>
          <p:cNvSpPr/>
          <p:nvPr/>
        </p:nvSpPr>
        <p:spPr>
          <a:xfrm>
            <a:off x="2379615" y="2930938"/>
            <a:ext cx="86375" cy="46824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Arrow: Up 8">
            <a:extLst>
              <a:ext uri="{FF2B5EF4-FFF2-40B4-BE49-F238E27FC236}">
                <a16:creationId xmlns:a16="http://schemas.microsoft.com/office/drawing/2014/main" id="{3945CB7E-8FA1-4581-9517-F47A1A53D1EE}"/>
              </a:ext>
            </a:extLst>
          </p:cNvPr>
          <p:cNvSpPr/>
          <p:nvPr/>
        </p:nvSpPr>
        <p:spPr>
          <a:xfrm>
            <a:off x="2379615" y="5201035"/>
            <a:ext cx="68062" cy="46824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59E87059-7590-4A24-8576-21BE9B30391F}"/>
              </a:ext>
            </a:extLst>
          </p:cNvPr>
          <p:cNvSpPr txBox="1"/>
          <p:nvPr/>
        </p:nvSpPr>
        <p:spPr>
          <a:xfrm rot="16200000">
            <a:off x="2041262" y="2863401"/>
            <a:ext cx="102827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DF0F44">
                    <a:lumMod val="75000"/>
                  </a:srgbClr>
                </a:solidFill>
                <a:effectLst/>
                <a:uLnTx/>
                <a:uFillTx/>
                <a:latin typeface="Arial" panose="020B0604020202020204" pitchFamily="34" charset="0"/>
                <a:ea typeface="+mn-ea"/>
                <a:cs typeface="Arial" panose="020B0604020202020204" pitchFamily="34" charset="0"/>
              </a:rPr>
              <a:t>First symptoms</a:t>
            </a:r>
            <a:endParaRPr kumimoji="0" lang="en-DE" sz="800" b="1" i="0" u="none" strike="noStrike" kern="1200" cap="none" spc="0" normalizeH="0" baseline="0" noProof="0" dirty="0">
              <a:ln>
                <a:noFill/>
              </a:ln>
              <a:solidFill>
                <a:srgbClr val="DF0F44">
                  <a:lumMod val="75000"/>
                </a:srgbClr>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35F23AAA-CDBD-46C2-92B7-5A9FFB8AEA75}"/>
              </a:ext>
            </a:extLst>
          </p:cNvPr>
          <p:cNvSpPr txBox="1"/>
          <p:nvPr/>
        </p:nvSpPr>
        <p:spPr>
          <a:xfrm rot="16200000">
            <a:off x="2041262" y="5148973"/>
            <a:ext cx="102827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DF0F44">
                    <a:lumMod val="75000"/>
                  </a:srgbClr>
                </a:solidFill>
                <a:effectLst/>
                <a:uLnTx/>
                <a:uFillTx/>
                <a:latin typeface="Arial" panose="020B0604020202020204" pitchFamily="34" charset="0"/>
                <a:ea typeface="+mn-ea"/>
                <a:cs typeface="Arial" panose="020B0604020202020204" pitchFamily="34" charset="0"/>
              </a:rPr>
              <a:t>First symptoms</a:t>
            </a:r>
            <a:endParaRPr kumimoji="0" lang="en-DE" sz="800" b="1" i="0" u="none" strike="noStrike" kern="1200" cap="none" spc="0" normalizeH="0" baseline="0" noProof="0" dirty="0">
              <a:ln>
                <a:noFill/>
              </a:ln>
              <a:solidFill>
                <a:srgbClr val="DF0F44">
                  <a:lumMod val="75000"/>
                </a:srgbClr>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A57F05C6-2845-477E-B564-986A1B875414}"/>
                  </a:ext>
                </a:extLst>
              </p:cNvPr>
              <p:cNvSpPr/>
              <p:nvPr/>
            </p:nvSpPr>
            <p:spPr>
              <a:xfrm>
                <a:off x="6112669" y="1454497"/>
                <a:ext cx="3769302" cy="3385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 xmlns:m="http://schemas.openxmlformats.org/officeDocument/2006/math">
                    <m:r>
                      <m:rPr>
                        <m:sty m:val="p"/>
                      </m:rPr>
                      <a:rPr kumimoji="0" lang="en-US" sz="1600" b="0" i="0" u="none" strike="noStrike" kern="1200" cap="none" spc="0" normalizeH="0" baseline="0" noProof="0" smtClean="0">
                        <a:ln>
                          <a:noFill/>
                        </a:ln>
                        <a:solidFill>
                          <a:srgbClr val="003249"/>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SIF</m:t>
                    </m:r>
                    <m:d>
                      <m:dPr>
                        <m:ctrlPr>
                          <a:rPr kumimoji="0" lang="en-DE" sz="1600" b="0" i="1" u="none" strike="noStrike" kern="1200" cap="none" spc="0" normalizeH="0" baseline="0" noProof="0">
                            <a:ln>
                              <a:noFill/>
                            </a:ln>
                            <a:solidFill>
                              <a:srgbClr val="003249"/>
                            </a:solidFill>
                            <a:effectLst/>
                            <a:uLnTx/>
                            <a:uFillTx/>
                            <a:latin typeface="Cambria Math" panose="02040503050406030204" pitchFamily="18" charset="0"/>
                            <a:ea typeface="+mn-ea"/>
                            <a:cs typeface="+mn-cs"/>
                          </a:rPr>
                        </m:ctrlPr>
                      </m:dPr>
                      <m:e>
                        <m:r>
                          <a:rPr kumimoji="0" lang="en-US" sz="1600" b="0" i="1" u="none" strike="noStrike" kern="1200" cap="none" spc="0" normalizeH="0" baseline="0" noProof="0">
                            <a:ln>
                              <a:noFill/>
                            </a:ln>
                            <a:solidFill>
                              <a:srgbClr val="003249"/>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𝜆</m:t>
                        </m:r>
                      </m:e>
                    </m:d>
                  </m:oMath>
                </a14:m>
                <a:r>
                  <a:rPr kumimoji="0" lang="en-US" sz="1600" b="0" i="0" u="none" strike="noStrike" kern="1200" cap="none" spc="0" normalizeH="0" baseline="0" noProof="0" dirty="0">
                    <a:ln>
                      <a:noFill/>
                    </a:ln>
                    <a:solidFill>
                      <a:srgbClr val="003249"/>
                    </a:solidFill>
                    <a:effectLst/>
                    <a:uLnTx/>
                    <a:uFillTx/>
                    <a:latin typeface="Verdana" pitchFamily="34" charset="0"/>
                    <a:ea typeface="+mn-ea"/>
                    <a:cs typeface="+mn-cs"/>
                  </a:rPr>
                  <a:t>  = </a:t>
                </a:r>
                <a14:m>
                  <m:oMath xmlns:m="http://schemas.openxmlformats.org/officeDocument/2006/math">
                    <m:r>
                      <a:rPr kumimoji="0" lang="en-US" sz="1600" b="0" i="1" u="none" strike="noStrike" kern="1200" cap="none" spc="0" normalizeH="0" baseline="0" noProof="0">
                        <a:ln>
                          <a:noFill/>
                        </a:ln>
                        <a:solidFill>
                          <a:srgbClr val="003249"/>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𝛷</m:t>
                    </m:r>
                    <m:r>
                      <m:rPr>
                        <m:sty m:val="p"/>
                      </m:rPr>
                      <a:rPr kumimoji="0" lang="en-US" sz="1600" b="0" i="0" u="none" strike="noStrike" kern="1200" cap="none" spc="0" normalizeH="0" baseline="0" noProof="0">
                        <a:ln>
                          <a:noFill/>
                        </a:ln>
                        <a:solidFill>
                          <a:srgbClr val="003249"/>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SIF</m:t>
                    </m:r>
                    <m:d>
                      <m:dPr>
                        <m:ctrlPr>
                          <a:rPr kumimoji="0" lang="en-DE" sz="1600" b="0" i="1" u="none" strike="noStrike" kern="1200" cap="none" spc="0" normalizeH="0" baseline="0" noProof="0">
                            <a:ln>
                              <a:noFill/>
                            </a:ln>
                            <a:solidFill>
                              <a:srgbClr val="003249"/>
                            </a:solidFill>
                            <a:effectLst/>
                            <a:uLnTx/>
                            <a:uFillTx/>
                            <a:latin typeface="Cambria Math" panose="02040503050406030204" pitchFamily="18" charset="0"/>
                            <a:ea typeface="+mn-ea"/>
                            <a:cs typeface="+mn-cs"/>
                          </a:rPr>
                        </m:ctrlPr>
                      </m:dPr>
                      <m:e>
                        <m:r>
                          <a:rPr kumimoji="0" lang="en-US" sz="1600" b="0" i="1" u="none" strike="noStrike" kern="1200" cap="none" spc="0" normalizeH="0" baseline="0" noProof="0">
                            <a:ln>
                              <a:noFill/>
                            </a:ln>
                            <a:solidFill>
                              <a:srgbClr val="003249"/>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𝜆</m:t>
                        </m:r>
                      </m:e>
                    </m:d>
                    <m:r>
                      <a:rPr kumimoji="0" lang="en-US" sz="1600" b="0" i="0" u="none" strike="noStrike" kern="1200" cap="none" spc="0" normalizeH="0" baseline="0" noProof="0" smtClean="0">
                        <a:ln>
                          <a:noFill/>
                        </a:ln>
                        <a:solidFill>
                          <a:srgbClr val="003249"/>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m:rPr>
                        <m:sty m:val="p"/>
                      </m:rPr>
                      <a:rPr kumimoji="0" lang="en-US" sz="1600" b="0" i="0" u="none" strike="noStrike" kern="1200" cap="none" spc="0" normalizeH="0" baseline="0" noProof="0">
                        <a:ln>
                          <a:noFill/>
                        </a:ln>
                        <a:solidFill>
                          <a:srgbClr val="003249"/>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PAR</m:t>
                    </m:r>
                    <m:r>
                      <a:rPr kumimoji="0" lang="en-US" sz="1600" b="0" i="0" u="none" strike="noStrike" kern="1200" cap="none" spc="0" normalizeH="0" baseline="0" noProof="0">
                        <a:ln>
                          <a:noFill/>
                        </a:ln>
                        <a:solidFill>
                          <a:srgbClr val="003249"/>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m:rPr>
                        <m:sty m:val="p"/>
                      </m:rPr>
                      <a:rPr kumimoji="0" lang="en-US" sz="1600" b="0" i="0" u="none" strike="noStrike" kern="1200" cap="none" spc="0" normalizeH="0" baseline="0" noProof="0">
                        <a:ln>
                          <a:noFill/>
                        </a:ln>
                        <a:solidFill>
                          <a:srgbClr val="003249"/>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fAPAR</m:t>
                    </m:r>
                    <m:r>
                      <a:rPr kumimoji="0" lang="en-US" sz="1600" b="0" i="0" u="none" strike="noStrike" kern="1200" cap="none" spc="0" normalizeH="0" baseline="0" noProof="0">
                        <a:ln>
                          <a:noFill/>
                        </a:ln>
                        <a:solidFill>
                          <a:srgbClr val="003249"/>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sSub>
                      <m:sSubPr>
                        <m:ctrlPr>
                          <a:rPr kumimoji="0" lang="en-DE" sz="1600" b="0" i="1" u="none" strike="noStrike" kern="1200" cap="none" spc="0" normalizeH="0" baseline="0" noProof="0">
                            <a:ln>
                              <a:noFill/>
                            </a:ln>
                            <a:solidFill>
                              <a:srgbClr val="003249"/>
                            </a:solidFill>
                            <a:effectLst/>
                            <a:uLnTx/>
                            <a:uFillTx/>
                            <a:latin typeface="Cambria Math" panose="02040503050406030204" pitchFamily="18" charset="0"/>
                            <a:ea typeface="+mn-ea"/>
                            <a:cs typeface="+mn-cs"/>
                          </a:rPr>
                        </m:ctrlPr>
                      </m:sSubPr>
                      <m:e>
                        <m:r>
                          <a:rPr kumimoji="0" lang="en-US" sz="1600" b="0" i="1" u="none" strike="noStrike" kern="1200" cap="none" spc="0" normalizeH="0" baseline="0" noProof="0">
                            <a:ln>
                              <a:noFill/>
                            </a:ln>
                            <a:solidFill>
                              <a:srgbClr val="003249"/>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𝑓</m:t>
                        </m:r>
                      </m:e>
                      <m:sub>
                        <m:r>
                          <m:rPr>
                            <m:sty m:val="p"/>
                          </m:rPr>
                          <a:rPr kumimoji="0" lang="en-US" sz="1600" b="0" i="0" u="none" strike="noStrike" kern="1200" cap="none" spc="0" normalizeH="0" baseline="0" noProof="0">
                            <a:ln>
                              <a:noFill/>
                            </a:ln>
                            <a:solidFill>
                              <a:srgbClr val="003249"/>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esc</m:t>
                        </m:r>
                      </m:sub>
                    </m:sSub>
                    <m:d>
                      <m:dPr>
                        <m:ctrlPr>
                          <a:rPr kumimoji="0" lang="en-DE" sz="1600" b="0" i="1" u="none" strike="noStrike" kern="1200" cap="none" spc="0" normalizeH="0" baseline="0" noProof="0">
                            <a:ln>
                              <a:noFill/>
                            </a:ln>
                            <a:solidFill>
                              <a:srgbClr val="003249"/>
                            </a:solidFill>
                            <a:effectLst/>
                            <a:uLnTx/>
                            <a:uFillTx/>
                            <a:latin typeface="Cambria Math" panose="02040503050406030204" pitchFamily="18" charset="0"/>
                            <a:ea typeface="+mn-ea"/>
                            <a:cs typeface="+mn-cs"/>
                          </a:rPr>
                        </m:ctrlPr>
                      </m:dPr>
                      <m:e>
                        <m:r>
                          <a:rPr kumimoji="0" lang="en-US" sz="1600" b="0" i="1" u="none" strike="noStrike" kern="1200" cap="none" spc="0" normalizeH="0" baseline="0" noProof="0">
                            <a:ln>
                              <a:noFill/>
                            </a:ln>
                            <a:solidFill>
                              <a:srgbClr val="003249"/>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𝜆</m:t>
                        </m:r>
                      </m:e>
                    </m:d>
                  </m:oMath>
                </a14:m>
                <a:endParaRPr kumimoji="0" lang="en-DE" sz="1600" b="0" i="0" u="none" strike="noStrike" kern="1200" cap="none" spc="0" normalizeH="0" baseline="0" noProof="0" dirty="0">
                  <a:ln>
                    <a:noFill/>
                  </a:ln>
                  <a:solidFill>
                    <a:srgbClr val="003249"/>
                  </a:solidFill>
                  <a:effectLst/>
                  <a:uLnTx/>
                  <a:uFillTx/>
                  <a:latin typeface="Verdana" pitchFamily="34" charset="0"/>
                  <a:ea typeface="+mn-ea"/>
                  <a:cs typeface="+mn-cs"/>
                </a:endParaRPr>
              </a:p>
            </p:txBody>
          </p:sp>
        </mc:Choice>
        <mc:Fallback xmlns="">
          <p:sp>
            <p:nvSpPr>
              <p:cNvPr id="12" name="Rectangle 11">
                <a:extLst>
                  <a:ext uri="{FF2B5EF4-FFF2-40B4-BE49-F238E27FC236}">
                    <a16:creationId xmlns:a16="http://schemas.microsoft.com/office/drawing/2014/main" id="{A57F05C6-2845-477E-B564-986A1B875414}"/>
                  </a:ext>
                </a:extLst>
              </p:cNvPr>
              <p:cNvSpPr>
                <a:spLocks noRot="1" noChangeAspect="1" noMove="1" noResize="1" noEditPoints="1" noAdjustHandles="1" noChangeArrowheads="1" noChangeShapeType="1" noTextEdit="1"/>
              </p:cNvSpPr>
              <p:nvPr/>
            </p:nvSpPr>
            <p:spPr>
              <a:xfrm>
                <a:off x="6112669" y="1454497"/>
                <a:ext cx="3769302" cy="338554"/>
              </a:xfrm>
              <a:prstGeom prst="rect">
                <a:avLst/>
              </a:prstGeom>
              <a:blipFill>
                <a:blip r:embed="rId5"/>
                <a:stretch>
                  <a:fillRect t="-5455" b="-23636"/>
                </a:stretch>
              </a:blipFill>
            </p:spPr>
            <p:txBody>
              <a:bodyPr/>
              <a:lstStyle/>
              <a:p>
                <a:r>
                  <a:rPr lang="en-DE">
                    <a:noFill/>
                  </a:rPr>
                  <a:t> </a:t>
                </a:r>
              </a:p>
            </p:txBody>
          </p:sp>
        </mc:Fallback>
      </mc:AlternateContent>
      <p:sp>
        <p:nvSpPr>
          <p:cNvPr id="15" name="Rectangle 14">
            <a:extLst>
              <a:ext uri="{FF2B5EF4-FFF2-40B4-BE49-F238E27FC236}">
                <a16:creationId xmlns:a16="http://schemas.microsoft.com/office/drawing/2014/main" id="{D4D27750-D8D0-4A56-99E1-F9F728FA624D}"/>
              </a:ext>
            </a:extLst>
          </p:cNvPr>
          <p:cNvSpPr/>
          <p:nvPr/>
        </p:nvSpPr>
        <p:spPr>
          <a:xfrm>
            <a:off x="5664626" y="1699960"/>
            <a:ext cx="5616023" cy="169277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SIF</a:t>
            </a:r>
            <a:r>
              <a:rPr kumimoji="0" lang="en-US" sz="1600" b="0" i="0" u="none" strike="noStrike" kern="1200" cap="none" spc="0" normalizeH="0" baseline="-25000" noProof="0" dirty="0">
                <a:ln>
                  <a:noFill/>
                </a:ln>
                <a:solidFill>
                  <a:srgbClr val="002060"/>
                </a:solidFill>
                <a:effectLst/>
                <a:uLnTx/>
                <a:uFillTx/>
                <a:latin typeface="Arial" panose="020B0604020202020204" pitchFamily="34" charset="0"/>
                <a:ea typeface="+mn-ea"/>
                <a:cs typeface="Arial" panose="020B0604020202020204" pitchFamily="34" charset="0"/>
              </a:rPr>
              <a:t>760</a:t>
            </a: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&amp; SIF</a:t>
            </a:r>
            <a:r>
              <a:rPr kumimoji="0" lang="en-US" sz="1600" b="0" i="0" u="none" strike="noStrike" kern="1200" cap="none" spc="0" normalizeH="0" baseline="-25000" noProof="0" dirty="0">
                <a:ln>
                  <a:noFill/>
                </a:ln>
                <a:solidFill>
                  <a:srgbClr val="002060"/>
                </a:solidFill>
                <a:effectLst/>
                <a:uLnTx/>
                <a:uFillTx/>
                <a:latin typeface="Arial" panose="020B0604020202020204" pitchFamily="34" charset="0"/>
                <a:ea typeface="+mn-ea"/>
                <a:cs typeface="Arial" panose="020B0604020202020204" pitchFamily="34" charset="0"/>
              </a:rPr>
              <a:t>687</a:t>
            </a: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showed response to disease and decreased in inoculated plots after 115 DAS in both years </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16">
            <a:extLst>
              <a:ext uri="{FF2B5EF4-FFF2-40B4-BE49-F238E27FC236}">
                <a16:creationId xmlns:a16="http://schemas.microsoft.com/office/drawing/2014/main" id="{C972939F-27BB-4F42-928B-C14F0539B207}"/>
              </a:ext>
            </a:extLst>
          </p:cNvPr>
          <p:cNvPicPr>
            <a:picLocks noChangeAspect="1"/>
          </p:cNvPicPr>
          <p:nvPr/>
        </p:nvPicPr>
        <p:blipFill rotWithShape="1">
          <a:blip r:embed="rId6"/>
          <a:srcRect l="53532" b="5121"/>
          <a:stretch/>
        </p:blipFill>
        <p:spPr>
          <a:xfrm>
            <a:off x="8245002" y="3438282"/>
            <a:ext cx="2835348" cy="2407257"/>
          </a:xfrm>
          <a:prstGeom prst="rect">
            <a:avLst/>
          </a:prstGeom>
        </p:spPr>
      </p:pic>
      <p:pic>
        <p:nvPicPr>
          <p:cNvPr id="18" name="Picture 17">
            <a:extLst>
              <a:ext uri="{FF2B5EF4-FFF2-40B4-BE49-F238E27FC236}">
                <a16:creationId xmlns:a16="http://schemas.microsoft.com/office/drawing/2014/main" id="{910AED53-142C-450D-9CC9-5B8B64CD90D6}"/>
              </a:ext>
            </a:extLst>
          </p:cNvPr>
          <p:cNvPicPr>
            <a:picLocks noChangeAspect="1"/>
          </p:cNvPicPr>
          <p:nvPr/>
        </p:nvPicPr>
        <p:blipFill rotWithShape="1">
          <a:blip r:embed="rId6"/>
          <a:srcRect r="91838"/>
          <a:stretch/>
        </p:blipFill>
        <p:spPr>
          <a:xfrm>
            <a:off x="7866515" y="3438282"/>
            <a:ext cx="499063" cy="2542430"/>
          </a:xfrm>
          <a:prstGeom prst="rect">
            <a:avLst/>
          </a:prstGeom>
        </p:spPr>
      </p:pic>
      <p:sp>
        <p:nvSpPr>
          <p:cNvPr id="19" name="TextBox 18">
            <a:extLst>
              <a:ext uri="{FF2B5EF4-FFF2-40B4-BE49-F238E27FC236}">
                <a16:creationId xmlns:a16="http://schemas.microsoft.com/office/drawing/2014/main" id="{2D4E1270-6700-4953-A0E4-555725306C38}"/>
              </a:ext>
            </a:extLst>
          </p:cNvPr>
          <p:cNvSpPr txBox="1"/>
          <p:nvPr/>
        </p:nvSpPr>
        <p:spPr>
          <a:xfrm>
            <a:off x="8924776" y="5865296"/>
            <a:ext cx="1914389" cy="2308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fAPAR</a:t>
            </a:r>
            <a:endParaRPr kumimoji="0" lang="en-US" sz="9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Rectangle 19">
            <a:extLst>
              <a:ext uri="{FF2B5EF4-FFF2-40B4-BE49-F238E27FC236}">
                <a16:creationId xmlns:a16="http://schemas.microsoft.com/office/drawing/2014/main" id="{0A2C8041-4FFD-4D95-A604-401509CE2B74}"/>
              </a:ext>
            </a:extLst>
          </p:cNvPr>
          <p:cNvSpPr/>
          <p:nvPr/>
        </p:nvSpPr>
        <p:spPr>
          <a:xfrm rot="16200000">
            <a:off x="7611477" y="4452775"/>
            <a:ext cx="510076" cy="261610"/>
          </a:xfrm>
          <a:prstGeom prst="rect">
            <a:avLst/>
          </a:prstGeom>
          <a:solidFill>
            <a:schemeClr val="bg1"/>
          </a:solidFill>
        </p:spPr>
        <p:txBody>
          <a:bodyPr wrap="non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err="1">
                <a:ln>
                  <a:noFill/>
                </a:ln>
                <a:solidFill>
                  <a:srgbClr val="E7E8E3">
                    <a:lumMod val="10000"/>
                  </a:srgbClr>
                </a:solidFill>
                <a:effectLst/>
                <a:uLnTx/>
                <a:uFillTx/>
                <a:latin typeface="Arial" panose="020B0604020202020204" pitchFamily="34" charset="0"/>
                <a:ea typeface="+mn-ea"/>
                <a:cs typeface="Arial" panose="020B0604020202020204" pitchFamily="34" charset="0"/>
              </a:rPr>
              <a:t>f</a:t>
            </a:r>
            <a:r>
              <a:rPr kumimoji="0" lang="en-US" sz="1100" b="0" i="0" u="none" strike="noStrike" kern="1200" cap="none" spc="0" normalizeH="0" baseline="30000" noProof="0" dirty="0" err="1">
                <a:ln>
                  <a:noFill/>
                </a:ln>
                <a:solidFill>
                  <a:srgbClr val="E7E8E3">
                    <a:lumMod val="10000"/>
                  </a:srgbClr>
                </a:solidFill>
                <a:effectLst/>
                <a:uLnTx/>
                <a:uFillTx/>
                <a:latin typeface="Arial" panose="020B0604020202020204" pitchFamily="34" charset="0"/>
                <a:ea typeface="+mn-ea"/>
                <a:cs typeface="Arial" panose="020B0604020202020204" pitchFamily="34" charset="0"/>
              </a:rPr>
              <a:t>R</a:t>
            </a:r>
            <a:r>
              <a:rPr kumimoji="0" lang="en-US" sz="1100" b="0" i="0" u="none" strike="noStrike" kern="1200" cap="none" spc="0" normalizeH="0" baseline="0" noProof="0" dirty="0" err="1">
                <a:ln>
                  <a:noFill/>
                </a:ln>
                <a:solidFill>
                  <a:srgbClr val="E7E8E3">
                    <a:lumMod val="10000"/>
                  </a:srgbClr>
                </a:solidFill>
                <a:effectLst/>
                <a:uLnTx/>
                <a:uFillTx/>
                <a:latin typeface="Arial" panose="020B0604020202020204" pitchFamily="34" charset="0"/>
                <a:ea typeface="+mn-ea"/>
                <a:cs typeface="Arial" panose="020B0604020202020204" pitchFamily="34" charset="0"/>
              </a:rPr>
              <a:t>esc</a:t>
            </a:r>
            <a:endParaRPr kumimoji="0" lang="en-US" sz="11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5A8A7B54-081B-4506-BCC3-4F61C502F55A}"/>
              </a:ext>
            </a:extLst>
          </p:cNvPr>
          <p:cNvSpPr/>
          <p:nvPr/>
        </p:nvSpPr>
        <p:spPr>
          <a:xfrm>
            <a:off x="5664626" y="2807956"/>
            <a:ext cx="6111875" cy="584775"/>
          </a:xfrm>
          <a:prstGeom prst="rect">
            <a:avLst/>
          </a:prstGeom>
        </p:spPr>
        <p:txBody>
          <a:bodyPr>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SIF</a:t>
            </a:r>
            <a:r>
              <a:rPr kumimoji="0" lang="en-US" sz="1600" b="0" i="0" u="none" strike="noStrike" kern="1200" cap="none" spc="0" normalizeH="0" baseline="-25000" noProof="0" dirty="0">
                <a:ln>
                  <a:noFill/>
                </a:ln>
                <a:solidFill>
                  <a:srgbClr val="002060"/>
                </a:solidFill>
                <a:effectLst/>
                <a:uLnTx/>
                <a:uFillTx/>
                <a:latin typeface="Arial" panose="020B0604020202020204" pitchFamily="34" charset="0"/>
                <a:ea typeface="+mn-ea"/>
                <a:cs typeface="Arial" panose="020B0604020202020204" pitchFamily="34" charset="0"/>
              </a:rPr>
              <a:t>760</a:t>
            </a: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is proportional to APAR and SIF</a:t>
            </a:r>
            <a:r>
              <a:rPr kumimoji="0" lang="en-US" sz="1600" b="0" i="0" u="none" strike="noStrike" kern="1200" cap="none" spc="0" normalizeH="0" baseline="-25000" noProof="0" dirty="0">
                <a:ln>
                  <a:noFill/>
                </a:ln>
                <a:solidFill>
                  <a:srgbClr val="002060"/>
                </a:solidFill>
                <a:effectLst/>
                <a:uLnTx/>
                <a:uFillTx/>
                <a:latin typeface="Arial" panose="020B0604020202020204" pitchFamily="34" charset="0"/>
                <a:ea typeface="+mn-ea"/>
                <a:cs typeface="Arial" panose="020B0604020202020204" pitchFamily="34" charset="0"/>
              </a:rPr>
              <a:t>687 </a:t>
            </a: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is inversely related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as it is strongly reduced by fluorescence reabsorption (</a:t>
            </a:r>
            <a:r>
              <a:rPr kumimoji="0" lang="en-US" sz="1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f</a:t>
            </a:r>
            <a:r>
              <a:rPr kumimoji="0" lang="en-US" sz="1600" b="0" i="0" u="none" strike="noStrike" kern="1200" cap="none" spc="0" normalizeH="0" baseline="30000" noProof="0" dirty="0" err="1">
                <a:ln>
                  <a:noFill/>
                </a:ln>
                <a:solidFill>
                  <a:srgbClr val="002060"/>
                </a:solidFill>
                <a:effectLst/>
                <a:uLnTx/>
                <a:uFillTx/>
                <a:latin typeface="Arial" panose="020B0604020202020204" pitchFamily="34" charset="0"/>
                <a:ea typeface="+mn-ea"/>
                <a:cs typeface="Arial" panose="020B0604020202020204" pitchFamily="34" charset="0"/>
              </a:rPr>
              <a:t>R</a:t>
            </a:r>
            <a:r>
              <a:rPr kumimoji="0" lang="en-US" sz="1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esc</a:t>
            </a: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p:txBody>
      </p:sp>
      <p:pic>
        <p:nvPicPr>
          <p:cNvPr id="21" name="Picture 20">
            <a:extLst>
              <a:ext uri="{FF2B5EF4-FFF2-40B4-BE49-F238E27FC236}">
                <a16:creationId xmlns:a16="http://schemas.microsoft.com/office/drawing/2014/main" id="{E0F5D800-0F7C-4E51-8511-E623AC9A357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332" r="7801" b="22426"/>
          <a:stretch/>
        </p:blipFill>
        <p:spPr>
          <a:xfrm>
            <a:off x="1144988" y="3000696"/>
            <a:ext cx="4039262" cy="3229006"/>
          </a:xfrm>
          <a:prstGeom prst="rect">
            <a:avLst/>
          </a:prstGeom>
        </p:spPr>
      </p:pic>
      <p:pic>
        <p:nvPicPr>
          <p:cNvPr id="22" name="Picture 21">
            <a:extLst>
              <a:ext uri="{FF2B5EF4-FFF2-40B4-BE49-F238E27FC236}">
                <a16:creationId xmlns:a16="http://schemas.microsoft.com/office/drawing/2014/main" id="{4343659F-EF78-4834-81E8-BC3BF5E60B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643" t="5067" r="5050" b="34140"/>
          <a:stretch/>
        </p:blipFill>
        <p:spPr>
          <a:xfrm>
            <a:off x="1264257" y="1105045"/>
            <a:ext cx="3919993" cy="2355574"/>
          </a:xfrm>
          <a:prstGeom prst="rect">
            <a:avLst/>
          </a:prstGeom>
        </p:spPr>
      </p:pic>
      <p:sp>
        <p:nvSpPr>
          <p:cNvPr id="23" name="TextBox 22">
            <a:extLst>
              <a:ext uri="{FF2B5EF4-FFF2-40B4-BE49-F238E27FC236}">
                <a16:creationId xmlns:a16="http://schemas.microsoft.com/office/drawing/2014/main" id="{3F442FA4-5CDD-48E4-8879-0DFF2E6CA837}"/>
              </a:ext>
            </a:extLst>
          </p:cNvPr>
          <p:cNvSpPr txBox="1"/>
          <p:nvPr/>
        </p:nvSpPr>
        <p:spPr>
          <a:xfrm rot="16200000">
            <a:off x="-3796" y="2049442"/>
            <a:ext cx="1914389" cy="4308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100" b="1" i="0" u="none" strike="noStrike" kern="1200" cap="none" spc="0" normalizeH="0" baseline="0" noProof="0" dirty="0">
                <a:ln>
                  <a:noFill/>
                </a:ln>
                <a:solidFill>
                  <a:srgbClr val="E7E8E3">
                    <a:lumMod val="10000"/>
                  </a:srgbClr>
                </a:solidFill>
                <a:effectLst/>
                <a:uLnTx/>
                <a:uFillTx/>
                <a:latin typeface="Arial" panose="020B0604020202020204" pitchFamily="34" charset="0"/>
                <a:ea typeface="+mn-ea"/>
                <a:cs typeface="Arial" panose="020B0604020202020204" pitchFamily="34" charset="0"/>
              </a:rPr>
              <a:t>       SIF</a:t>
            </a:r>
            <a:r>
              <a:rPr kumimoji="0" lang="en-US" sz="1100" b="1" i="0" u="none" strike="noStrike" kern="1200" cap="none" spc="0" normalizeH="0" baseline="-25000" noProof="0" dirty="0">
                <a:ln>
                  <a:noFill/>
                </a:ln>
                <a:solidFill>
                  <a:srgbClr val="E7E8E3">
                    <a:lumMod val="10000"/>
                  </a:srgbClr>
                </a:solidFill>
                <a:effectLst/>
                <a:uLnTx/>
                <a:uFillTx/>
                <a:latin typeface="Arial" panose="020B0604020202020204" pitchFamily="34" charset="0"/>
                <a:ea typeface="+mn-ea"/>
                <a:cs typeface="Arial" panose="020B0604020202020204" pitchFamily="34" charset="0"/>
              </a:rPr>
              <a:t>760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E7E8E3">
                    <a:lumMod val="10000"/>
                  </a:srgbClr>
                </a:solidFill>
                <a:effectLst/>
                <a:uLnTx/>
                <a:uFillTx/>
                <a:latin typeface="Arial" panose="020B0604020202020204" pitchFamily="34" charset="0"/>
                <a:ea typeface="+mn-ea"/>
                <a:cs typeface="Arial" panose="020B0604020202020204" pitchFamily="34" charset="0"/>
              </a:rPr>
              <a:t>      (mW m</a:t>
            </a:r>
            <a:r>
              <a:rPr kumimoji="0" lang="en-US" sz="1100" b="1" i="0" u="none" strike="noStrike" kern="1200" cap="none" spc="0" normalizeH="0" baseline="30000" noProof="0" dirty="0">
                <a:ln>
                  <a:noFill/>
                </a:ln>
                <a:solidFill>
                  <a:srgbClr val="E7E8E3">
                    <a:lumMod val="10000"/>
                  </a:srgbClr>
                </a:solidFill>
                <a:effectLst/>
                <a:uLnTx/>
                <a:uFillTx/>
                <a:latin typeface="Arial" panose="020B0604020202020204" pitchFamily="34" charset="0"/>
                <a:ea typeface="+mn-ea"/>
                <a:cs typeface="Arial" panose="020B0604020202020204" pitchFamily="34" charset="0"/>
              </a:rPr>
              <a:t>-2</a:t>
            </a:r>
            <a:r>
              <a:rPr kumimoji="0" lang="en-US" sz="1100" b="1" i="0" u="none" strike="noStrike" kern="1200" cap="none" spc="0" normalizeH="0" baseline="0" noProof="0" dirty="0">
                <a:ln>
                  <a:noFill/>
                </a:ln>
                <a:solidFill>
                  <a:srgbClr val="E7E8E3">
                    <a:lumMod val="10000"/>
                  </a:srgbClr>
                </a:solidFill>
                <a:effectLst/>
                <a:uLnTx/>
                <a:uFillTx/>
                <a:latin typeface="Arial" panose="020B0604020202020204" pitchFamily="34" charset="0"/>
                <a:ea typeface="+mn-ea"/>
                <a:cs typeface="Arial" panose="020B0604020202020204" pitchFamily="34" charset="0"/>
              </a:rPr>
              <a:t> nm</a:t>
            </a:r>
            <a:r>
              <a:rPr kumimoji="0" lang="en-US" sz="1100" b="1" i="0" u="none" strike="noStrike" kern="1200" cap="none" spc="0" normalizeH="0" baseline="30000" noProof="0" dirty="0">
                <a:ln>
                  <a:noFill/>
                </a:ln>
                <a:solidFill>
                  <a:srgbClr val="E7E8E3">
                    <a:lumMod val="10000"/>
                  </a:srgbClr>
                </a:solidFill>
                <a:effectLst/>
                <a:uLnTx/>
                <a:uFillTx/>
                <a:latin typeface="Arial" panose="020B0604020202020204" pitchFamily="34" charset="0"/>
                <a:ea typeface="+mn-ea"/>
                <a:cs typeface="Arial" panose="020B0604020202020204" pitchFamily="34" charset="0"/>
              </a:rPr>
              <a:t>-1</a:t>
            </a:r>
            <a:r>
              <a:rPr kumimoji="0" lang="en-US" sz="1100" b="1" i="0" u="none" strike="noStrike" kern="1200" cap="none" spc="0" normalizeH="0" baseline="0" noProof="0" dirty="0">
                <a:ln>
                  <a:noFill/>
                </a:ln>
                <a:solidFill>
                  <a:srgbClr val="E7E8E3">
                    <a:lumMod val="10000"/>
                  </a:srgbClr>
                </a:solidFill>
                <a:effectLst/>
                <a:uLnTx/>
                <a:uFillTx/>
                <a:latin typeface="Arial" panose="020B0604020202020204" pitchFamily="34" charset="0"/>
                <a:ea typeface="+mn-ea"/>
                <a:cs typeface="Arial" panose="020B0604020202020204" pitchFamily="34" charset="0"/>
              </a:rPr>
              <a:t> sr</a:t>
            </a:r>
            <a:r>
              <a:rPr kumimoji="0" lang="en-US" sz="1100" b="1" i="0" u="none" strike="noStrike" kern="1200" cap="none" spc="0" normalizeH="0" baseline="30000" noProof="0" dirty="0">
                <a:ln>
                  <a:noFill/>
                </a:ln>
                <a:solidFill>
                  <a:srgbClr val="E7E8E3">
                    <a:lumMod val="10000"/>
                  </a:srgbClr>
                </a:solidFill>
                <a:effectLst/>
                <a:uLnTx/>
                <a:uFillTx/>
                <a:latin typeface="Arial" panose="020B0604020202020204" pitchFamily="34" charset="0"/>
                <a:ea typeface="+mn-ea"/>
                <a:cs typeface="Arial" panose="020B0604020202020204" pitchFamily="34" charset="0"/>
              </a:rPr>
              <a:t>-1</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DE"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446477E3-6FE9-470E-BFED-5177E0970CAA}"/>
              </a:ext>
            </a:extLst>
          </p:cNvPr>
          <p:cNvSpPr txBox="1"/>
          <p:nvPr/>
        </p:nvSpPr>
        <p:spPr>
          <a:xfrm rot="16200000">
            <a:off x="-43554" y="4440910"/>
            <a:ext cx="1914389" cy="4308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SIF</a:t>
            </a:r>
            <a:r>
              <a:rPr kumimoji="0" lang="en-US" sz="11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687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(mW m</a:t>
            </a:r>
            <a:r>
              <a:rPr kumimoji="0" lang="en-US" sz="11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nm</a:t>
            </a:r>
            <a:r>
              <a:rPr kumimoji="0" lang="en-US" sz="11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sr</a:t>
            </a:r>
            <a:r>
              <a:rPr kumimoji="0" lang="en-US" sz="11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DE"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Arrow: Up 24">
            <a:extLst>
              <a:ext uri="{FF2B5EF4-FFF2-40B4-BE49-F238E27FC236}">
                <a16:creationId xmlns:a16="http://schemas.microsoft.com/office/drawing/2014/main" id="{DB21A288-EADF-4876-B37D-0E5A46F1C7F5}"/>
              </a:ext>
            </a:extLst>
          </p:cNvPr>
          <p:cNvSpPr/>
          <p:nvPr/>
        </p:nvSpPr>
        <p:spPr>
          <a:xfrm>
            <a:off x="2379615" y="2962557"/>
            <a:ext cx="86375" cy="46824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Arrow: Up 25">
            <a:extLst>
              <a:ext uri="{FF2B5EF4-FFF2-40B4-BE49-F238E27FC236}">
                <a16:creationId xmlns:a16="http://schemas.microsoft.com/office/drawing/2014/main" id="{821A438A-8E8E-4B67-8176-98965CF02AD1}"/>
              </a:ext>
            </a:extLst>
          </p:cNvPr>
          <p:cNvSpPr/>
          <p:nvPr/>
        </p:nvSpPr>
        <p:spPr>
          <a:xfrm>
            <a:off x="2379615" y="5232654"/>
            <a:ext cx="68062" cy="46824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TextBox 26">
            <a:extLst>
              <a:ext uri="{FF2B5EF4-FFF2-40B4-BE49-F238E27FC236}">
                <a16:creationId xmlns:a16="http://schemas.microsoft.com/office/drawing/2014/main" id="{31653D49-D723-406F-AB6F-4FA41517974D}"/>
              </a:ext>
            </a:extLst>
          </p:cNvPr>
          <p:cNvSpPr txBox="1"/>
          <p:nvPr/>
        </p:nvSpPr>
        <p:spPr>
          <a:xfrm rot="16200000">
            <a:off x="2041262" y="2895020"/>
            <a:ext cx="102827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DF0F44">
                    <a:lumMod val="75000"/>
                  </a:srgbClr>
                </a:solidFill>
                <a:effectLst/>
                <a:uLnTx/>
                <a:uFillTx/>
                <a:latin typeface="Arial" panose="020B0604020202020204" pitchFamily="34" charset="0"/>
                <a:ea typeface="+mn-ea"/>
                <a:cs typeface="Arial" panose="020B0604020202020204" pitchFamily="34" charset="0"/>
              </a:rPr>
              <a:t>First symptoms</a:t>
            </a:r>
            <a:endParaRPr kumimoji="0" lang="en-DE" sz="800" b="1" i="0" u="none" strike="noStrike" kern="1200" cap="none" spc="0" normalizeH="0" baseline="0" noProof="0" dirty="0">
              <a:ln>
                <a:noFill/>
              </a:ln>
              <a:solidFill>
                <a:srgbClr val="DF0F44">
                  <a:lumMod val="75000"/>
                </a:srgbClr>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F610C702-DE40-4B44-9960-399C006BFE57}"/>
              </a:ext>
            </a:extLst>
          </p:cNvPr>
          <p:cNvSpPr txBox="1"/>
          <p:nvPr/>
        </p:nvSpPr>
        <p:spPr>
          <a:xfrm rot="16200000">
            <a:off x="2041262" y="5180592"/>
            <a:ext cx="102827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DF0F44">
                    <a:lumMod val="75000"/>
                  </a:srgbClr>
                </a:solidFill>
                <a:effectLst/>
                <a:uLnTx/>
                <a:uFillTx/>
                <a:latin typeface="Arial" panose="020B0604020202020204" pitchFamily="34" charset="0"/>
                <a:ea typeface="+mn-ea"/>
                <a:cs typeface="Arial" panose="020B0604020202020204" pitchFamily="34" charset="0"/>
              </a:rPr>
              <a:t>First symptoms</a:t>
            </a:r>
            <a:endParaRPr kumimoji="0" lang="en-DE" sz="800" b="1" i="0" u="none" strike="noStrike" kern="1200" cap="none" spc="0" normalizeH="0" baseline="0" noProof="0" dirty="0">
              <a:ln>
                <a:noFill/>
              </a:ln>
              <a:solidFill>
                <a:srgbClr val="DF0F44">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3286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animBg="1"/>
      <p:bldP spid="20"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CCA55-1034-4273-BE96-B85F927AFD28}"/>
              </a:ext>
            </a:extLst>
          </p:cNvPr>
          <p:cNvSpPr>
            <a:spLocks noGrp="1"/>
          </p:cNvSpPr>
          <p:nvPr>
            <p:ph type="title"/>
          </p:nvPr>
        </p:nvSpPr>
        <p:spPr/>
        <p:txBody>
          <a:bodyPr/>
          <a:lstStyle/>
          <a:p>
            <a:endParaRPr lang="en-DE"/>
          </a:p>
        </p:txBody>
      </p:sp>
      <p:pic>
        <p:nvPicPr>
          <p:cNvPr id="5" name="Content Placeholder 4">
            <a:extLst>
              <a:ext uri="{FF2B5EF4-FFF2-40B4-BE49-F238E27FC236}">
                <a16:creationId xmlns:a16="http://schemas.microsoft.com/office/drawing/2014/main" id="{4EC13DB6-0DB6-4179-A4B7-5546C5A3B980}"/>
              </a:ext>
            </a:extLst>
          </p:cNvPr>
          <p:cNvPicPr>
            <a:picLocks noGrp="1" noChangeAspect="1"/>
          </p:cNvPicPr>
          <p:nvPr>
            <p:ph idx="1"/>
          </p:nvPr>
        </p:nvPicPr>
        <p:blipFill>
          <a:blip r:embed="rId2"/>
          <a:stretch>
            <a:fillRect/>
          </a:stretch>
        </p:blipFill>
        <p:spPr>
          <a:xfrm>
            <a:off x="5756682" y="1889513"/>
            <a:ext cx="5358848" cy="2633700"/>
          </a:xfrm>
          <a:prstGeom prst="rect">
            <a:avLst/>
          </a:prstGeom>
        </p:spPr>
      </p:pic>
      <p:pic>
        <p:nvPicPr>
          <p:cNvPr id="4" name="Picture 3">
            <a:extLst>
              <a:ext uri="{FF2B5EF4-FFF2-40B4-BE49-F238E27FC236}">
                <a16:creationId xmlns:a16="http://schemas.microsoft.com/office/drawing/2014/main" id="{B9D20BEA-78A1-4EDF-8EDB-74CD93F8A19A}"/>
              </a:ext>
            </a:extLst>
          </p:cNvPr>
          <p:cNvPicPr>
            <a:picLocks noChangeAspect="1"/>
          </p:cNvPicPr>
          <p:nvPr/>
        </p:nvPicPr>
        <p:blipFill>
          <a:blip r:embed="rId3"/>
          <a:stretch>
            <a:fillRect/>
          </a:stretch>
        </p:blipFill>
        <p:spPr>
          <a:xfrm>
            <a:off x="744981" y="1459467"/>
            <a:ext cx="4192550" cy="3493792"/>
          </a:xfrm>
          <a:prstGeom prst="rect">
            <a:avLst/>
          </a:prstGeom>
        </p:spPr>
      </p:pic>
    </p:spTree>
    <p:extLst>
      <p:ext uri="{BB962C8B-B14F-4D97-AF65-F5344CB8AC3E}">
        <p14:creationId xmlns:p14="http://schemas.microsoft.com/office/powerpoint/2010/main" val="6211972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5BCDA-01B3-45F9-9885-0D4E6DB927C8}"/>
              </a:ext>
            </a:extLst>
          </p:cNvPr>
          <p:cNvSpPr>
            <a:spLocks noGrp="1"/>
          </p:cNvSpPr>
          <p:nvPr>
            <p:ph type="title"/>
          </p:nvPr>
        </p:nvSpPr>
        <p:spPr/>
        <p:txBody>
          <a:bodyPr/>
          <a:lstStyle/>
          <a:p>
            <a:r>
              <a:rPr lang="en-US" dirty="0"/>
              <a:t>Reflectance based phenology</a:t>
            </a:r>
            <a:endParaRPr lang="en-DE" dirty="0"/>
          </a:p>
        </p:txBody>
      </p:sp>
      <p:pic>
        <p:nvPicPr>
          <p:cNvPr id="9" name="Picture 8">
            <a:extLst>
              <a:ext uri="{FF2B5EF4-FFF2-40B4-BE49-F238E27FC236}">
                <a16:creationId xmlns:a16="http://schemas.microsoft.com/office/drawing/2014/main" id="{DF9C23A8-B56C-460D-8594-5D14FFDC5FC1}"/>
              </a:ext>
            </a:extLst>
          </p:cNvPr>
          <p:cNvPicPr>
            <a:picLocks noChangeAspect="1"/>
          </p:cNvPicPr>
          <p:nvPr/>
        </p:nvPicPr>
        <p:blipFill rotWithShape="1">
          <a:blip r:embed="rId2"/>
          <a:srcRect l="10529" t="5282" r="7679"/>
          <a:stretch/>
        </p:blipFill>
        <p:spPr>
          <a:xfrm>
            <a:off x="1288111" y="1105232"/>
            <a:ext cx="3654939" cy="3527162"/>
          </a:xfrm>
          <a:prstGeom prst="rect">
            <a:avLst/>
          </a:prstGeom>
        </p:spPr>
      </p:pic>
      <p:pic>
        <p:nvPicPr>
          <p:cNvPr id="10" name="Picture 9">
            <a:extLst>
              <a:ext uri="{FF2B5EF4-FFF2-40B4-BE49-F238E27FC236}">
                <a16:creationId xmlns:a16="http://schemas.microsoft.com/office/drawing/2014/main" id="{BAB8D4F5-D15C-4D5A-B065-56D0DD60C5E0}"/>
              </a:ext>
            </a:extLst>
          </p:cNvPr>
          <p:cNvPicPr>
            <a:picLocks noChangeAspect="1"/>
          </p:cNvPicPr>
          <p:nvPr/>
        </p:nvPicPr>
        <p:blipFill rotWithShape="1">
          <a:blip r:embed="rId3"/>
          <a:srcRect l="10764" t="11124" r="10544" b="19844"/>
          <a:stretch/>
        </p:blipFill>
        <p:spPr>
          <a:xfrm>
            <a:off x="1144988" y="3396537"/>
            <a:ext cx="3798062" cy="2776528"/>
          </a:xfrm>
          <a:prstGeom prst="rect">
            <a:avLst/>
          </a:prstGeom>
        </p:spPr>
      </p:pic>
      <p:sp>
        <p:nvSpPr>
          <p:cNvPr id="12" name="TextBox 11">
            <a:extLst>
              <a:ext uri="{FF2B5EF4-FFF2-40B4-BE49-F238E27FC236}">
                <a16:creationId xmlns:a16="http://schemas.microsoft.com/office/drawing/2014/main" id="{1A74D801-BF83-4CB3-8868-CBB46DF5AC4B}"/>
              </a:ext>
            </a:extLst>
          </p:cNvPr>
          <p:cNvSpPr txBox="1"/>
          <p:nvPr/>
        </p:nvSpPr>
        <p:spPr>
          <a:xfrm rot="16200000">
            <a:off x="120855" y="2218534"/>
            <a:ext cx="1914389"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lang="en-US" sz="1200" b="1" noProof="0" dirty="0">
                <a:solidFill>
                  <a:prstClr val="black"/>
                </a:solidFill>
                <a:latin typeface="Arial" panose="020B0604020202020204" pitchFamily="34" charset="0"/>
                <a:cs typeface="Arial" panose="020B0604020202020204" pitchFamily="34" charset="0"/>
              </a:rPr>
              <a:t>fAPAR</a:t>
            </a:r>
            <a:endParaRPr kumimoji="0" lang="en-US" sz="1100" b="1" i="0" u="none" strike="noStrike" kern="1200" cap="none" spc="0" normalizeH="0" baseline="-2500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EC190816-3C79-4A6D-AA54-27C18CE767EF}"/>
              </a:ext>
            </a:extLst>
          </p:cNvPr>
          <p:cNvSpPr txBox="1"/>
          <p:nvPr/>
        </p:nvSpPr>
        <p:spPr>
          <a:xfrm rot="16200000">
            <a:off x="56988" y="4493895"/>
            <a:ext cx="1914389"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PRI</a:t>
            </a:r>
            <a:endParaRPr kumimoji="0" lang="en-US" sz="1200" b="1" i="0" u="none" strike="noStrike" kern="1200" cap="none" spc="0" normalizeH="0" baseline="-2500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EAEEF7AF-902B-4702-A6C7-0D30C450845E}"/>
              </a:ext>
            </a:extLst>
          </p:cNvPr>
          <p:cNvSpPr txBox="1"/>
          <p:nvPr/>
        </p:nvSpPr>
        <p:spPr>
          <a:xfrm rot="16200000">
            <a:off x="2063382" y="2807141"/>
            <a:ext cx="102827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DF0F44">
                    <a:lumMod val="75000"/>
                  </a:srgbClr>
                </a:solidFill>
                <a:effectLst/>
                <a:uLnTx/>
                <a:uFillTx/>
                <a:latin typeface="Arial" panose="020B0604020202020204" pitchFamily="34" charset="0"/>
                <a:cs typeface="Arial" panose="020B0604020202020204" pitchFamily="34" charset="0"/>
              </a:rPr>
              <a:t>First symptoms</a:t>
            </a:r>
            <a:endParaRPr kumimoji="0" lang="en-DE" sz="800" b="1" i="0" u="none" strike="noStrike" kern="1200" cap="none" spc="0" normalizeH="0" baseline="0" noProof="0" dirty="0">
              <a:ln>
                <a:noFill/>
              </a:ln>
              <a:solidFill>
                <a:srgbClr val="DF0F44">
                  <a:lumMod val="75000"/>
                </a:srgbClr>
              </a:solidFill>
              <a:effectLst/>
              <a:uLnTx/>
              <a:uFillTx/>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89197EC-C34E-43E8-A5D1-BD0B7BC8D1E8}"/>
              </a:ext>
            </a:extLst>
          </p:cNvPr>
          <p:cNvSpPr txBox="1"/>
          <p:nvPr/>
        </p:nvSpPr>
        <p:spPr>
          <a:xfrm rot="16200000">
            <a:off x="2054345" y="5044259"/>
            <a:ext cx="102827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DF0F44">
                    <a:lumMod val="75000"/>
                  </a:srgbClr>
                </a:solidFill>
                <a:effectLst/>
                <a:uLnTx/>
                <a:uFillTx/>
                <a:latin typeface="Arial" panose="020B0604020202020204" pitchFamily="34" charset="0"/>
                <a:cs typeface="Arial" panose="020B0604020202020204" pitchFamily="34" charset="0"/>
              </a:rPr>
              <a:t>First symptoms</a:t>
            </a:r>
            <a:endParaRPr kumimoji="0" lang="en-DE" sz="800" b="1" i="0" u="none" strike="noStrike" kern="1200" cap="none" spc="0" normalizeH="0" baseline="0" noProof="0" dirty="0">
              <a:ln>
                <a:noFill/>
              </a:ln>
              <a:solidFill>
                <a:srgbClr val="DF0F44">
                  <a:lumMod val="75000"/>
                </a:srgbClr>
              </a:solidFill>
              <a:effectLst/>
              <a:uLnTx/>
              <a:uFillTx/>
              <a:latin typeface="Arial" panose="020B0604020202020204" pitchFamily="34" charset="0"/>
              <a:cs typeface="Arial" panose="020B0604020202020204" pitchFamily="34" charset="0"/>
            </a:endParaRPr>
          </a:p>
        </p:txBody>
      </p:sp>
      <p:sp>
        <p:nvSpPr>
          <p:cNvPr id="19" name="Arrow: Up 18">
            <a:extLst>
              <a:ext uri="{FF2B5EF4-FFF2-40B4-BE49-F238E27FC236}">
                <a16:creationId xmlns:a16="http://schemas.microsoft.com/office/drawing/2014/main" id="{EEE588F4-C934-473D-9601-DAB1A4FB98AB}"/>
              </a:ext>
            </a:extLst>
          </p:cNvPr>
          <p:cNvSpPr/>
          <p:nvPr/>
        </p:nvSpPr>
        <p:spPr>
          <a:xfrm>
            <a:off x="2411421" y="2854880"/>
            <a:ext cx="86375" cy="46824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Arial"/>
            </a:endParaRPr>
          </a:p>
        </p:txBody>
      </p:sp>
      <p:sp>
        <p:nvSpPr>
          <p:cNvPr id="20" name="Arrow: Up 19">
            <a:extLst>
              <a:ext uri="{FF2B5EF4-FFF2-40B4-BE49-F238E27FC236}">
                <a16:creationId xmlns:a16="http://schemas.microsoft.com/office/drawing/2014/main" id="{04AE912E-56DA-47BD-9EF6-B51395E20051}"/>
              </a:ext>
            </a:extLst>
          </p:cNvPr>
          <p:cNvSpPr/>
          <p:nvPr/>
        </p:nvSpPr>
        <p:spPr>
          <a:xfrm>
            <a:off x="2411421" y="5078725"/>
            <a:ext cx="86375" cy="46824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Arial"/>
            </a:endParaRPr>
          </a:p>
        </p:txBody>
      </p:sp>
      <p:pic>
        <p:nvPicPr>
          <p:cNvPr id="11" name="Picture 10">
            <a:extLst>
              <a:ext uri="{FF2B5EF4-FFF2-40B4-BE49-F238E27FC236}">
                <a16:creationId xmlns:a16="http://schemas.microsoft.com/office/drawing/2014/main" id="{2E3034FB-A073-4B93-A53F-950DA1D89E75}"/>
              </a:ext>
            </a:extLst>
          </p:cNvPr>
          <p:cNvPicPr>
            <a:picLocks noChangeAspect="1"/>
          </p:cNvPicPr>
          <p:nvPr/>
        </p:nvPicPr>
        <p:blipFill rotWithShape="1">
          <a:blip r:embed="rId3"/>
          <a:srcRect l="26626" t="85299" r="15182" b="7402"/>
          <a:stretch/>
        </p:blipFill>
        <p:spPr>
          <a:xfrm>
            <a:off x="1708199" y="6099377"/>
            <a:ext cx="2814762" cy="294199"/>
          </a:xfrm>
          <a:prstGeom prst="rect">
            <a:avLst/>
          </a:prstGeom>
        </p:spPr>
      </p:pic>
    </p:spTree>
    <p:extLst>
      <p:ext uri="{BB962C8B-B14F-4D97-AF65-F5344CB8AC3E}">
        <p14:creationId xmlns:p14="http://schemas.microsoft.com/office/powerpoint/2010/main" val="24531049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5BCDA-01B3-45F9-9885-0D4E6DB927C8}"/>
              </a:ext>
            </a:extLst>
          </p:cNvPr>
          <p:cNvSpPr>
            <a:spLocks noGrp="1"/>
          </p:cNvSpPr>
          <p:nvPr>
            <p:ph type="title"/>
          </p:nvPr>
        </p:nvSpPr>
        <p:spPr/>
        <p:txBody>
          <a:bodyPr/>
          <a:lstStyle/>
          <a:p>
            <a:r>
              <a:rPr lang="en-US" dirty="0"/>
              <a:t>Reflectance and canopy SIF under biotic stress</a:t>
            </a:r>
            <a:endParaRPr lang="en-DE" dirty="0"/>
          </a:p>
        </p:txBody>
      </p:sp>
      <p:pic>
        <p:nvPicPr>
          <p:cNvPr id="9" name="Picture 8">
            <a:extLst>
              <a:ext uri="{FF2B5EF4-FFF2-40B4-BE49-F238E27FC236}">
                <a16:creationId xmlns:a16="http://schemas.microsoft.com/office/drawing/2014/main" id="{DF9C23A8-B56C-460D-8594-5D14FFDC5FC1}"/>
              </a:ext>
            </a:extLst>
          </p:cNvPr>
          <p:cNvPicPr>
            <a:picLocks noChangeAspect="1"/>
          </p:cNvPicPr>
          <p:nvPr/>
        </p:nvPicPr>
        <p:blipFill rotWithShape="1">
          <a:blip r:embed="rId2"/>
          <a:srcRect l="10529" t="5282" r="7679" b="21266"/>
          <a:stretch/>
        </p:blipFill>
        <p:spPr>
          <a:xfrm>
            <a:off x="748928" y="1105230"/>
            <a:ext cx="3612443" cy="2703445"/>
          </a:xfrm>
          <a:prstGeom prst="rect">
            <a:avLst/>
          </a:prstGeom>
        </p:spPr>
      </p:pic>
      <p:sp>
        <p:nvSpPr>
          <p:cNvPr id="12" name="TextBox 11">
            <a:extLst>
              <a:ext uri="{FF2B5EF4-FFF2-40B4-BE49-F238E27FC236}">
                <a16:creationId xmlns:a16="http://schemas.microsoft.com/office/drawing/2014/main" id="{1A74D801-BF83-4CB3-8868-CBB46DF5AC4B}"/>
              </a:ext>
            </a:extLst>
          </p:cNvPr>
          <p:cNvSpPr txBox="1"/>
          <p:nvPr/>
        </p:nvSpPr>
        <p:spPr>
          <a:xfrm rot="16200000">
            <a:off x="-277372" y="2131866"/>
            <a:ext cx="1757238"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fAPAR</a:t>
            </a:r>
            <a:endParaRPr kumimoji="0" lang="en-US" sz="11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EC190816-3C79-4A6D-AA54-27C18CE767EF}"/>
              </a:ext>
            </a:extLst>
          </p:cNvPr>
          <p:cNvSpPr txBox="1"/>
          <p:nvPr/>
        </p:nvSpPr>
        <p:spPr>
          <a:xfrm rot="16200000">
            <a:off x="3739195" y="2287412"/>
            <a:ext cx="1914389"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NIRv</a:t>
            </a:r>
            <a:endParaRPr kumimoji="0" lang="en-US" sz="12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EAEEF7AF-902B-4702-A6C7-0D30C450845E}"/>
              </a:ext>
            </a:extLst>
          </p:cNvPr>
          <p:cNvSpPr txBox="1"/>
          <p:nvPr/>
        </p:nvSpPr>
        <p:spPr>
          <a:xfrm rot="16200000">
            <a:off x="1573921" y="2807140"/>
            <a:ext cx="102827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DF0F44">
                    <a:lumMod val="75000"/>
                  </a:srgbClr>
                </a:solidFill>
                <a:effectLst/>
                <a:uLnTx/>
                <a:uFillTx/>
                <a:latin typeface="Arial" panose="020B0604020202020204" pitchFamily="34" charset="0"/>
                <a:ea typeface="+mn-ea"/>
                <a:cs typeface="Arial" panose="020B0604020202020204" pitchFamily="34" charset="0"/>
              </a:rPr>
              <a:t>First symptoms</a:t>
            </a:r>
            <a:endParaRPr kumimoji="0" lang="en-DE" sz="800" b="1" i="0" u="none" strike="noStrike" kern="1200" cap="none" spc="0" normalizeH="0" baseline="0" noProof="0" dirty="0">
              <a:ln>
                <a:noFill/>
              </a:ln>
              <a:solidFill>
                <a:srgbClr val="DF0F44">
                  <a:lumMod val="75000"/>
                </a:srgbClr>
              </a:solidFill>
              <a:effectLst/>
              <a:uLnTx/>
              <a:uFillTx/>
              <a:latin typeface="Arial" panose="020B0604020202020204" pitchFamily="34" charset="0"/>
              <a:ea typeface="+mn-ea"/>
              <a:cs typeface="Arial" panose="020B0604020202020204" pitchFamily="34" charset="0"/>
            </a:endParaRPr>
          </a:p>
        </p:txBody>
      </p:sp>
      <p:sp>
        <p:nvSpPr>
          <p:cNvPr id="19" name="Arrow: Up 18">
            <a:extLst>
              <a:ext uri="{FF2B5EF4-FFF2-40B4-BE49-F238E27FC236}">
                <a16:creationId xmlns:a16="http://schemas.microsoft.com/office/drawing/2014/main" id="{EEE588F4-C934-473D-9601-DAB1A4FB98AB}"/>
              </a:ext>
            </a:extLst>
          </p:cNvPr>
          <p:cNvSpPr/>
          <p:nvPr/>
        </p:nvSpPr>
        <p:spPr>
          <a:xfrm>
            <a:off x="1915555" y="2834477"/>
            <a:ext cx="86375" cy="46824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2E3034FB-A073-4B93-A53F-950DA1D89E75}"/>
              </a:ext>
            </a:extLst>
          </p:cNvPr>
          <p:cNvPicPr>
            <a:picLocks noChangeAspect="1"/>
          </p:cNvPicPr>
          <p:nvPr/>
        </p:nvPicPr>
        <p:blipFill rotWithShape="1">
          <a:blip r:embed="rId3"/>
          <a:srcRect l="26626" t="85299" r="15182" b="7402"/>
          <a:stretch/>
        </p:blipFill>
        <p:spPr>
          <a:xfrm>
            <a:off x="3150509" y="6160360"/>
            <a:ext cx="2814762" cy="294199"/>
          </a:xfrm>
          <a:prstGeom prst="rect">
            <a:avLst/>
          </a:prstGeom>
        </p:spPr>
      </p:pic>
      <p:pic>
        <p:nvPicPr>
          <p:cNvPr id="6" name="Picture 5">
            <a:extLst>
              <a:ext uri="{FF2B5EF4-FFF2-40B4-BE49-F238E27FC236}">
                <a16:creationId xmlns:a16="http://schemas.microsoft.com/office/drawing/2014/main" id="{39B5D7CE-168E-4E51-98EA-88706B1455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522" t="3785" r="7796" b="20509"/>
          <a:stretch/>
        </p:blipFill>
        <p:spPr>
          <a:xfrm>
            <a:off x="4857750" y="1059882"/>
            <a:ext cx="3586536" cy="2804452"/>
          </a:xfrm>
          <a:prstGeom prst="rect">
            <a:avLst/>
          </a:prstGeom>
        </p:spPr>
      </p:pic>
      <p:sp>
        <p:nvSpPr>
          <p:cNvPr id="20" name="Arrow: Up 19">
            <a:extLst>
              <a:ext uri="{FF2B5EF4-FFF2-40B4-BE49-F238E27FC236}">
                <a16:creationId xmlns:a16="http://schemas.microsoft.com/office/drawing/2014/main" id="{04AE912E-56DA-47BD-9EF6-B51395E20051}"/>
              </a:ext>
            </a:extLst>
          </p:cNvPr>
          <p:cNvSpPr/>
          <p:nvPr/>
        </p:nvSpPr>
        <p:spPr>
          <a:xfrm>
            <a:off x="6028585" y="2869213"/>
            <a:ext cx="45719" cy="46824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TextBox 17">
            <a:extLst>
              <a:ext uri="{FF2B5EF4-FFF2-40B4-BE49-F238E27FC236}">
                <a16:creationId xmlns:a16="http://schemas.microsoft.com/office/drawing/2014/main" id="{289197EC-C34E-43E8-A5D1-BD0B7BC8D1E8}"/>
              </a:ext>
            </a:extLst>
          </p:cNvPr>
          <p:cNvSpPr txBox="1"/>
          <p:nvPr/>
        </p:nvSpPr>
        <p:spPr>
          <a:xfrm rot="16200000">
            <a:off x="5643271" y="2807976"/>
            <a:ext cx="102827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DF0F44">
                    <a:lumMod val="75000"/>
                  </a:srgbClr>
                </a:solidFill>
                <a:effectLst/>
                <a:uLnTx/>
                <a:uFillTx/>
                <a:latin typeface="Arial" panose="020B0604020202020204" pitchFamily="34" charset="0"/>
                <a:ea typeface="+mn-ea"/>
                <a:cs typeface="Arial" panose="020B0604020202020204" pitchFamily="34" charset="0"/>
              </a:rPr>
              <a:t>First symptoms</a:t>
            </a:r>
            <a:endParaRPr kumimoji="0" lang="en-DE" sz="800" b="1" i="0" u="none" strike="noStrike" kern="1200" cap="none" spc="0" normalizeH="0" baseline="0" noProof="0" dirty="0">
              <a:ln>
                <a:noFill/>
              </a:ln>
              <a:solidFill>
                <a:srgbClr val="DF0F44">
                  <a:lumMod val="75000"/>
                </a:srgbClr>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00D9FD52-3A22-4315-B646-12968FE9B36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155" t="10934" r="7695" b="21800"/>
          <a:stretch/>
        </p:blipFill>
        <p:spPr>
          <a:xfrm>
            <a:off x="2989690" y="3864668"/>
            <a:ext cx="3275440" cy="2262538"/>
          </a:xfrm>
          <a:prstGeom prst="rect">
            <a:avLst/>
          </a:prstGeom>
        </p:spPr>
      </p:pic>
      <p:sp>
        <p:nvSpPr>
          <p:cNvPr id="21" name="TextBox 20">
            <a:extLst>
              <a:ext uri="{FF2B5EF4-FFF2-40B4-BE49-F238E27FC236}">
                <a16:creationId xmlns:a16="http://schemas.microsoft.com/office/drawing/2014/main" id="{E1C5BD0A-F9A7-4289-9AFF-BDFF7A9BEFB1}"/>
              </a:ext>
            </a:extLst>
          </p:cNvPr>
          <p:cNvSpPr txBox="1"/>
          <p:nvPr/>
        </p:nvSpPr>
        <p:spPr>
          <a:xfrm rot="16200000">
            <a:off x="1879915" y="4683029"/>
            <a:ext cx="1914389"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CLSI</a:t>
            </a:r>
            <a:endParaRPr kumimoji="0" lang="en-US" sz="12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C8BF9F84-684C-4875-A1D7-C978C6E44D14}"/>
              </a:ext>
            </a:extLst>
          </p:cNvPr>
          <p:cNvSpPr/>
          <p:nvPr/>
        </p:nvSpPr>
        <p:spPr>
          <a:xfrm>
            <a:off x="8465387" y="1918079"/>
            <a:ext cx="3586536" cy="1446550"/>
          </a:xfrm>
          <a:prstGeom prst="rect">
            <a:avLst/>
          </a:prstGeom>
        </p:spPr>
        <p:txBody>
          <a:bodyPr wrap="square">
            <a:spAutoFit/>
          </a:bodyPr>
          <a:lstStyle/>
          <a:p>
            <a:pPr marL="285750" marR="0" lvl="0" indent="-2857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After ~100 DAS, inoculated plots showed reduced </a:t>
            </a:r>
            <a:r>
              <a:rPr kumimoji="0" lang="en-US" sz="14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Fapar</a:t>
            </a:r>
            <a:r>
              <a:rPr kumimoji="0" lang="en-US"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and NIRv in both years, indicating disease-driven canopy loss and photosynthetic performance</a:t>
            </a:r>
          </a:p>
          <a:p>
            <a:pPr marL="285750" marR="0" lvl="0" indent="-2857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srgbClr val="002060"/>
              </a:solidFill>
              <a:effectLst/>
              <a:uLnTx/>
              <a:uFillTx/>
              <a:latin typeface="Verdana" pitchFamily="34" charset="0"/>
              <a:ea typeface="+mn-ea"/>
              <a:cs typeface="+mn-cs"/>
            </a:endParaRPr>
          </a:p>
        </p:txBody>
      </p:sp>
      <p:sp>
        <p:nvSpPr>
          <p:cNvPr id="15" name="Rectangle 14">
            <a:extLst>
              <a:ext uri="{FF2B5EF4-FFF2-40B4-BE49-F238E27FC236}">
                <a16:creationId xmlns:a16="http://schemas.microsoft.com/office/drawing/2014/main" id="{BF71A537-EEDC-4BCF-837C-ADC4F07E45D4}"/>
              </a:ext>
            </a:extLst>
          </p:cNvPr>
          <p:cNvSpPr/>
          <p:nvPr/>
        </p:nvSpPr>
        <p:spPr>
          <a:xfrm>
            <a:off x="6498853" y="4404055"/>
            <a:ext cx="4243359" cy="738664"/>
          </a:xfrm>
          <a:prstGeom prst="rect">
            <a:avLst/>
          </a:prstGeom>
        </p:spPr>
        <p:txBody>
          <a:bodyPr wrap="square">
            <a:spAutoFit/>
          </a:bodyPr>
          <a:lstStyle/>
          <a:p>
            <a:pPr marL="285750" marR="0" lvl="0" indent="-2857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CLSI specific to CLS disease also showed a strong response to disease from early stages similar to NIRv and fAPAR</a:t>
            </a:r>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6740C9BC-BC2A-4CE3-92F2-B41367F03BD1}"/>
                  </a:ext>
                </a:extLst>
              </p:cNvPr>
              <p:cNvSpPr/>
              <p:nvPr/>
            </p:nvSpPr>
            <p:spPr>
              <a:xfrm>
                <a:off x="6793242" y="5173839"/>
                <a:ext cx="2307234" cy="50860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DE" sz="1200" b="0" i="0" u="none" strike="noStrike" kern="1200" cap="none" spc="0" normalizeH="0" baseline="0" noProof="0">
                          <a:ln>
                            <a:noFill/>
                          </a:ln>
                          <a:solidFill>
                            <a:srgbClr val="003249"/>
                          </a:solidFill>
                          <a:effectLst/>
                          <a:uLnTx/>
                          <a:uFillTx/>
                          <a:latin typeface="Cambria Math" panose="02040503050406030204" pitchFamily="18" charset="0"/>
                          <a:ea typeface="+mn-ea"/>
                          <a:cs typeface="+mn-cs"/>
                        </a:rPr>
                        <m:t> </m:t>
                      </m:r>
                      <m:r>
                        <m:rPr>
                          <m:sty m:val="p"/>
                        </m:rPr>
                        <a:rPr kumimoji="0" lang="en-DE" sz="1200" b="0" i="0" u="none" strike="noStrike" kern="1200" cap="none" spc="0" normalizeH="0" baseline="0" noProof="0">
                          <a:ln>
                            <a:noFill/>
                          </a:ln>
                          <a:solidFill>
                            <a:srgbClr val="003249"/>
                          </a:solidFill>
                          <a:effectLst/>
                          <a:uLnTx/>
                          <a:uFillTx/>
                          <a:latin typeface="Cambria Math" panose="02040503050406030204" pitchFamily="18" charset="0"/>
                          <a:ea typeface="+mn-ea"/>
                          <a:cs typeface="+mn-cs"/>
                        </a:rPr>
                        <m:t>CLSI</m:t>
                      </m:r>
                      <m:r>
                        <a:rPr kumimoji="0" lang="en-DE" sz="1200" b="0" i="0" u="none" strike="noStrike" kern="1200" cap="none" spc="0" normalizeH="0" baseline="0" noProof="0">
                          <a:ln>
                            <a:noFill/>
                          </a:ln>
                          <a:solidFill>
                            <a:srgbClr val="003249"/>
                          </a:solidFill>
                          <a:effectLst/>
                          <a:uLnTx/>
                          <a:uFillTx/>
                          <a:latin typeface="Cambria Math" panose="02040503050406030204" pitchFamily="18" charset="0"/>
                          <a:ea typeface="+mn-ea"/>
                          <a:cs typeface="+mn-cs"/>
                        </a:rPr>
                        <m:t>=</m:t>
                      </m:r>
                      <m:f>
                        <m:fPr>
                          <m:ctrlPr>
                            <a:rPr kumimoji="0" lang="en-DE" sz="1200" b="0" i="1" u="none" strike="noStrike" kern="1200" cap="none" spc="0" normalizeH="0" baseline="0" noProof="0">
                              <a:ln>
                                <a:noFill/>
                              </a:ln>
                              <a:solidFill>
                                <a:srgbClr val="003249"/>
                              </a:solidFill>
                              <a:effectLst/>
                              <a:uLnTx/>
                              <a:uFillTx/>
                              <a:latin typeface="Cambria Math" panose="02040503050406030204" pitchFamily="18" charset="0"/>
                              <a:ea typeface="+mn-ea"/>
                              <a:cs typeface="+mn-cs"/>
                            </a:rPr>
                          </m:ctrlPr>
                        </m:fPr>
                        <m:num>
                          <m:d>
                            <m:dPr>
                              <m:begChr m:val=""/>
                              <m:ctrlPr>
                                <a:rPr kumimoji="0" lang="en-DE" sz="1200" b="0" i="1" u="none" strike="noStrike" kern="1200" cap="none" spc="0" normalizeH="0" baseline="0" noProof="0">
                                  <a:ln>
                                    <a:noFill/>
                                  </a:ln>
                                  <a:solidFill>
                                    <a:srgbClr val="003249"/>
                                  </a:solidFill>
                                  <a:effectLst/>
                                  <a:uLnTx/>
                                  <a:uFillTx/>
                                  <a:latin typeface="Cambria Math" panose="02040503050406030204" pitchFamily="18" charset="0"/>
                                  <a:ea typeface="+mn-ea"/>
                                  <a:cs typeface="+mn-cs"/>
                                </a:rPr>
                              </m:ctrlPr>
                            </m:dPr>
                            <m:e>
                              <m:sSub>
                                <m:sSubPr>
                                  <m:ctrlPr>
                                    <a:rPr kumimoji="0" lang="en-DE" sz="1200" b="0" i="1" u="none" strike="noStrike" kern="1200" cap="none" spc="0" normalizeH="0" baseline="0" noProof="0">
                                      <a:ln>
                                        <a:noFill/>
                                      </a:ln>
                                      <a:solidFill>
                                        <a:srgbClr val="003249"/>
                                      </a:solidFill>
                                      <a:effectLst/>
                                      <a:uLnTx/>
                                      <a:uFillTx/>
                                      <a:latin typeface="Cambria Math" panose="02040503050406030204" pitchFamily="18" charset="0"/>
                                      <a:ea typeface="+mn-ea"/>
                                      <a:cs typeface="+mn-cs"/>
                                    </a:rPr>
                                  </m:ctrlPr>
                                </m:sSubPr>
                                <m:e>
                                  <m:d>
                                    <m:dPr>
                                      <m:endChr m:val=""/>
                                      <m:ctrlPr>
                                        <a:rPr kumimoji="0" lang="en-DE" sz="1200" b="0" i="1" u="none" strike="noStrike" kern="1200" cap="none" spc="0" normalizeH="0" baseline="0" noProof="0">
                                          <a:ln>
                                            <a:noFill/>
                                          </a:ln>
                                          <a:solidFill>
                                            <a:srgbClr val="003249"/>
                                          </a:solidFill>
                                          <a:effectLst/>
                                          <a:uLnTx/>
                                          <a:uFillTx/>
                                          <a:latin typeface="Cambria Math" panose="02040503050406030204" pitchFamily="18" charset="0"/>
                                          <a:ea typeface="+mn-ea"/>
                                          <a:cs typeface="+mn-cs"/>
                                        </a:rPr>
                                      </m:ctrlPr>
                                    </m:dPr>
                                    <m:e>
                                      <m:r>
                                        <a:rPr kumimoji="0" lang="en-DE" sz="1200" b="0" i="1" u="none" strike="noStrike" kern="1200" cap="none" spc="0" normalizeH="0" baseline="0" noProof="0">
                                          <a:ln>
                                            <a:noFill/>
                                          </a:ln>
                                          <a:solidFill>
                                            <a:srgbClr val="003249"/>
                                          </a:solidFill>
                                          <a:effectLst/>
                                          <a:uLnTx/>
                                          <a:uFillTx/>
                                          <a:latin typeface="Cambria Math" panose="02040503050406030204" pitchFamily="18" charset="0"/>
                                          <a:ea typeface="+mn-ea"/>
                                          <a:cs typeface="+mn-cs"/>
                                        </a:rPr>
                                        <m:t>𝑅</m:t>
                                      </m:r>
                                    </m:e>
                                  </m:d>
                                </m:e>
                                <m:sub>
                                  <m:r>
                                    <a:rPr kumimoji="0" lang="en-DE" sz="1200" b="0" i="0" u="none" strike="noStrike" kern="1200" cap="none" spc="0" normalizeH="0" baseline="0" noProof="0">
                                      <a:ln>
                                        <a:noFill/>
                                      </a:ln>
                                      <a:solidFill>
                                        <a:srgbClr val="003249"/>
                                      </a:solidFill>
                                      <a:effectLst/>
                                      <a:uLnTx/>
                                      <a:uFillTx/>
                                      <a:latin typeface="Cambria Math" panose="02040503050406030204" pitchFamily="18" charset="0"/>
                                      <a:ea typeface="+mn-ea"/>
                                      <a:cs typeface="+mn-cs"/>
                                    </a:rPr>
                                    <m:t>698</m:t>
                                  </m:r>
                                </m:sub>
                              </m:sSub>
                              <m:r>
                                <a:rPr kumimoji="0" lang="en-DE" sz="1200" b="0" i="0" u="none" strike="noStrike" kern="1200" cap="none" spc="0" normalizeH="0" baseline="0" noProof="0">
                                  <a:ln>
                                    <a:noFill/>
                                  </a:ln>
                                  <a:solidFill>
                                    <a:srgbClr val="003249"/>
                                  </a:solidFill>
                                  <a:effectLst/>
                                  <a:uLnTx/>
                                  <a:uFillTx/>
                                  <a:latin typeface="Cambria Math" panose="02040503050406030204" pitchFamily="18" charset="0"/>
                                  <a:ea typeface="+mn-ea"/>
                                  <a:cs typeface="+mn-cs"/>
                                </a:rPr>
                                <m:t>−</m:t>
                              </m:r>
                              <m:sSub>
                                <m:sSubPr>
                                  <m:ctrlPr>
                                    <a:rPr kumimoji="0" lang="en-DE" sz="1200" b="0" i="1" u="none" strike="noStrike" kern="1200" cap="none" spc="0" normalizeH="0" baseline="0" noProof="0">
                                      <a:ln>
                                        <a:noFill/>
                                      </a:ln>
                                      <a:solidFill>
                                        <a:srgbClr val="003249"/>
                                      </a:solidFill>
                                      <a:effectLst/>
                                      <a:uLnTx/>
                                      <a:uFillTx/>
                                      <a:latin typeface="Cambria Math" panose="02040503050406030204" pitchFamily="18" charset="0"/>
                                      <a:ea typeface="+mn-ea"/>
                                      <a:cs typeface="+mn-cs"/>
                                    </a:rPr>
                                  </m:ctrlPr>
                                </m:sSubPr>
                                <m:e>
                                  <m:r>
                                    <a:rPr kumimoji="0" lang="en-DE" sz="1200" b="0" i="1" u="none" strike="noStrike" kern="1200" cap="none" spc="0" normalizeH="0" baseline="0" noProof="0">
                                      <a:ln>
                                        <a:noFill/>
                                      </a:ln>
                                      <a:solidFill>
                                        <a:srgbClr val="003249"/>
                                      </a:solidFill>
                                      <a:effectLst/>
                                      <a:uLnTx/>
                                      <a:uFillTx/>
                                      <a:latin typeface="Cambria Math" panose="02040503050406030204" pitchFamily="18" charset="0"/>
                                      <a:ea typeface="+mn-ea"/>
                                      <a:cs typeface="+mn-cs"/>
                                    </a:rPr>
                                    <m:t>𝑅</m:t>
                                  </m:r>
                                </m:e>
                                <m:sub>
                                  <m:r>
                                    <a:rPr kumimoji="0" lang="en-DE" sz="1200" b="0" i="0" u="none" strike="noStrike" kern="1200" cap="none" spc="0" normalizeH="0" baseline="0" noProof="0">
                                      <a:ln>
                                        <a:noFill/>
                                      </a:ln>
                                      <a:solidFill>
                                        <a:srgbClr val="003249"/>
                                      </a:solidFill>
                                      <a:effectLst/>
                                      <a:uLnTx/>
                                      <a:uFillTx/>
                                      <a:latin typeface="Cambria Math" panose="02040503050406030204" pitchFamily="18" charset="0"/>
                                      <a:ea typeface="+mn-ea"/>
                                      <a:cs typeface="+mn-cs"/>
                                    </a:rPr>
                                    <m:t>570</m:t>
                                  </m:r>
                                </m:sub>
                              </m:sSub>
                            </m:e>
                          </m:d>
                        </m:num>
                        <m:den>
                          <m:d>
                            <m:dPr>
                              <m:ctrlPr>
                                <a:rPr kumimoji="0" lang="en-DE" sz="1200" b="0" i="1" u="none" strike="noStrike" kern="1200" cap="none" spc="0" normalizeH="0" baseline="0" noProof="0">
                                  <a:ln>
                                    <a:noFill/>
                                  </a:ln>
                                  <a:solidFill>
                                    <a:srgbClr val="003249"/>
                                  </a:solidFill>
                                  <a:effectLst/>
                                  <a:uLnTx/>
                                  <a:uFillTx/>
                                  <a:latin typeface="Cambria Math" panose="02040503050406030204" pitchFamily="18" charset="0"/>
                                  <a:ea typeface="+mn-ea"/>
                                  <a:cs typeface="+mn-cs"/>
                                </a:rPr>
                              </m:ctrlPr>
                            </m:dPr>
                            <m:e>
                              <m:sSub>
                                <m:sSubPr>
                                  <m:ctrlPr>
                                    <a:rPr kumimoji="0" lang="en-DE" sz="1200" b="0" i="1" u="none" strike="noStrike" kern="1200" cap="none" spc="0" normalizeH="0" baseline="0" noProof="0">
                                      <a:ln>
                                        <a:noFill/>
                                      </a:ln>
                                      <a:solidFill>
                                        <a:srgbClr val="003249"/>
                                      </a:solidFill>
                                      <a:effectLst/>
                                      <a:uLnTx/>
                                      <a:uFillTx/>
                                      <a:latin typeface="Cambria Math" panose="02040503050406030204" pitchFamily="18" charset="0"/>
                                      <a:ea typeface="+mn-ea"/>
                                      <a:cs typeface="+mn-cs"/>
                                    </a:rPr>
                                  </m:ctrlPr>
                                </m:sSubPr>
                                <m:e>
                                  <m:r>
                                    <a:rPr kumimoji="0" lang="en-DE" sz="1200" b="0" i="1" u="none" strike="noStrike" kern="1200" cap="none" spc="0" normalizeH="0" baseline="0" noProof="0">
                                      <a:ln>
                                        <a:noFill/>
                                      </a:ln>
                                      <a:solidFill>
                                        <a:srgbClr val="003249"/>
                                      </a:solidFill>
                                      <a:effectLst/>
                                      <a:uLnTx/>
                                      <a:uFillTx/>
                                      <a:latin typeface="Cambria Math" panose="02040503050406030204" pitchFamily="18" charset="0"/>
                                      <a:ea typeface="+mn-ea"/>
                                      <a:cs typeface="+mn-cs"/>
                                    </a:rPr>
                                    <m:t>𝑅</m:t>
                                  </m:r>
                                </m:e>
                                <m:sub>
                                  <m:r>
                                    <a:rPr kumimoji="0" lang="en-DE" sz="1200" b="0" i="0" u="none" strike="noStrike" kern="1200" cap="none" spc="0" normalizeH="0" baseline="0" noProof="0">
                                      <a:ln>
                                        <a:noFill/>
                                      </a:ln>
                                      <a:solidFill>
                                        <a:srgbClr val="003249"/>
                                      </a:solidFill>
                                      <a:effectLst/>
                                      <a:uLnTx/>
                                      <a:uFillTx/>
                                      <a:latin typeface="Cambria Math" panose="02040503050406030204" pitchFamily="18" charset="0"/>
                                      <a:ea typeface="+mn-ea"/>
                                      <a:cs typeface="+mn-cs"/>
                                    </a:rPr>
                                    <m:t>698</m:t>
                                  </m:r>
                                </m:sub>
                              </m:sSub>
                              <m:r>
                                <a:rPr kumimoji="0" lang="en-DE" sz="1200" b="0" i="0" u="none" strike="noStrike" kern="1200" cap="none" spc="0" normalizeH="0" baseline="0" noProof="0">
                                  <a:ln>
                                    <a:noFill/>
                                  </a:ln>
                                  <a:solidFill>
                                    <a:srgbClr val="003249"/>
                                  </a:solidFill>
                                  <a:effectLst/>
                                  <a:uLnTx/>
                                  <a:uFillTx/>
                                  <a:latin typeface="Cambria Math" panose="02040503050406030204" pitchFamily="18" charset="0"/>
                                  <a:ea typeface="+mn-ea"/>
                                  <a:cs typeface="+mn-cs"/>
                                </a:rPr>
                                <m:t>+</m:t>
                              </m:r>
                              <m:sSub>
                                <m:sSubPr>
                                  <m:ctrlPr>
                                    <a:rPr kumimoji="0" lang="en-DE" sz="1200" b="0" i="1" u="none" strike="noStrike" kern="1200" cap="none" spc="0" normalizeH="0" baseline="0" noProof="0">
                                      <a:ln>
                                        <a:noFill/>
                                      </a:ln>
                                      <a:solidFill>
                                        <a:srgbClr val="003249"/>
                                      </a:solidFill>
                                      <a:effectLst/>
                                      <a:uLnTx/>
                                      <a:uFillTx/>
                                      <a:latin typeface="Cambria Math" panose="02040503050406030204" pitchFamily="18" charset="0"/>
                                      <a:ea typeface="+mn-ea"/>
                                      <a:cs typeface="+mn-cs"/>
                                    </a:rPr>
                                  </m:ctrlPr>
                                </m:sSubPr>
                                <m:e>
                                  <m:r>
                                    <a:rPr kumimoji="0" lang="en-DE" sz="1200" b="0" i="1" u="none" strike="noStrike" kern="1200" cap="none" spc="0" normalizeH="0" baseline="0" noProof="0">
                                      <a:ln>
                                        <a:noFill/>
                                      </a:ln>
                                      <a:solidFill>
                                        <a:srgbClr val="003249"/>
                                      </a:solidFill>
                                      <a:effectLst/>
                                      <a:uLnTx/>
                                      <a:uFillTx/>
                                      <a:latin typeface="Cambria Math" panose="02040503050406030204" pitchFamily="18" charset="0"/>
                                      <a:ea typeface="+mn-ea"/>
                                      <a:cs typeface="+mn-cs"/>
                                    </a:rPr>
                                    <m:t>𝑅</m:t>
                                  </m:r>
                                </m:e>
                                <m:sub>
                                  <m:r>
                                    <a:rPr kumimoji="0" lang="en-DE" sz="1200" b="0" i="0" u="none" strike="noStrike" kern="1200" cap="none" spc="0" normalizeH="0" baseline="0" noProof="0">
                                      <a:ln>
                                        <a:noFill/>
                                      </a:ln>
                                      <a:solidFill>
                                        <a:srgbClr val="003249"/>
                                      </a:solidFill>
                                      <a:effectLst/>
                                      <a:uLnTx/>
                                      <a:uFillTx/>
                                      <a:latin typeface="Cambria Math" panose="02040503050406030204" pitchFamily="18" charset="0"/>
                                      <a:ea typeface="+mn-ea"/>
                                      <a:cs typeface="+mn-cs"/>
                                    </a:rPr>
                                    <m:t>570</m:t>
                                  </m:r>
                                </m:sub>
                              </m:sSub>
                            </m:e>
                          </m:d>
                        </m:den>
                      </m:f>
                      <m:r>
                        <a:rPr kumimoji="0" lang="en-DE" sz="1200" b="0" i="0" u="none" strike="noStrike" kern="1200" cap="none" spc="0" normalizeH="0" baseline="0" noProof="0">
                          <a:ln>
                            <a:noFill/>
                          </a:ln>
                          <a:solidFill>
                            <a:srgbClr val="003249"/>
                          </a:solidFill>
                          <a:effectLst/>
                          <a:uLnTx/>
                          <a:uFillTx/>
                          <a:latin typeface="Cambria Math" panose="02040503050406030204" pitchFamily="18" charset="0"/>
                          <a:ea typeface="+mn-ea"/>
                          <a:cs typeface="+mn-cs"/>
                        </a:rPr>
                        <m:t> − </m:t>
                      </m:r>
                      <m:sSub>
                        <m:sSubPr>
                          <m:ctrlPr>
                            <a:rPr kumimoji="0" lang="en-DE" sz="1200" b="0" i="1" u="none" strike="noStrike" kern="1200" cap="none" spc="0" normalizeH="0" baseline="0" noProof="0">
                              <a:ln>
                                <a:noFill/>
                              </a:ln>
                              <a:solidFill>
                                <a:srgbClr val="003249"/>
                              </a:solidFill>
                              <a:effectLst/>
                              <a:uLnTx/>
                              <a:uFillTx/>
                              <a:latin typeface="Cambria Math" panose="02040503050406030204" pitchFamily="18" charset="0"/>
                              <a:ea typeface="+mn-ea"/>
                              <a:cs typeface="+mn-cs"/>
                            </a:rPr>
                          </m:ctrlPr>
                        </m:sSubPr>
                        <m:e>
                          <m:r>
                            <a:rPr kumimoji="0" lang="en-DE" sz="1200" b="0" i="1" u="none" strike="noStrike" kern="1200" cap="none" spc="0" normalizeH="0" baseline="0" noProof="0">
                              <a:ln>
                                <a:noFill/>
                              </a:ln>
                              <a:solidFill>
                                <a:srgbClr val="003249"/>
                              </a:solidFill>
                              <a:effectLst/>
                              <a:uLnTx/>
                              <a:uFillTx/>
                              <a:latin typeface="Cambria Math" panose="02040503050406030204" pitchFamily="18" charset="0"/>
                              <a:ea typeface="+mn-ea"/>
                              <a:cs typeface="+mn-cs"/>
                            </a:rPr>
                            <m:t>𝑅</m:t>
                          </m:r>
                        </m:e>
                        <m:sub>
                          <m:r>
                            <a:rPr kumimoji="0" lang="en-DE" sz="1200" b="0" i="0" u="none" strike="noStrike" kern="1200" cap="none" spc="0" normalizeH="0" baseline="0" noProof="0">
                              <a:ln>
                                <a:noFill/>
                              </a:ln>
                              <a:solidFill>
                                <a:srgbClr val="003249"/>
                              </a:solidFill>
                              <a:effectLst/>
                              <a:uLnTx/>
                              <a:uFillTx/>
                              <a:latin typeface="Cambria Math" panose="02040503050406030204" pitchFamily="18" charset="0"/>
                              <a:ea typeface="+mn-ea"/>
                              <a:cs typeface="+mn-cs"/>
                            </a:rPr>
                            <m:t>734</m:t>
                          </m:r>
                        </m:sub>
                      </m:sSub>
                      <m:r>
                        <a:rPr kumimoji="0" lang="en-DE" sz="1200" b="0" i="0" u="none" strike="noStrike" kern="1200" cap="none" spc="0" normalizeH="0" baseline="0" noProof="0">
                          <a:ln>
                            <a:noFill/>
                          </a:ln>
                          <a:solidFill>
                            <a:srgbClr val="003249"/>
                          </a:solidFill>
                          <a:effectLst/>
                          <a:uLnTx/>
                          <a:uFillTx/>
                          <a:latin typeface="Cambria Math" panose="02040503050406030204" pitchFamily="18" charset="0"/>
                          <a:ea typeface="+mn-ea"/>
                          <a:cs typeface="+mn-cs"/>
                        </a:rPr>
                        <m:t> </m:t>
                      </m:r>
                    </m:oMath>
                  </m:oMathPara>
                </a14:m>
                <a:endParaRPr kumimoji="0" lang="en-DE" sz="1800" b="0" i="0" u="none" strike="noStrike" kern="1200" cap="none" spc="0" normalizeH="0" baseline="0" noProof="0" dirty="0">
                  <a:ln>
                    <a:noFill/>
                  </a:ln>
                  <a:solidFill>
                    <a:srgbClr val="003249"/>
                  </a:solidFill>
                  <a:effectLst/>
                  <a:uLnTx/>
                  <a:uFillTx/>
                  <a:latin typeface="Verdana" pitchFamily="34" charset="0"/>
                  <a:ea typeface="+mn-ea"/>
                  <a:cs typeface="+mn-cs"/>
                </a:endParaRPr>
              </a:p>
            </p:txBody>
          </p:sp>
        </mc:Choice>
        <mc:Fallback xmlns="">
          <p:sp>
            <p:nvSpPr>
              <p:cNvPr id="16" name="Rectangle 15">
                <a:extLst>
                  <a:ext uri="{FF2B5EF4-FFF2-40B4-BE49-F238E27FC236}">
                    <a16:creationId xmlns:a16="http://schemas.microsoft.com/office/drawing/2014/main" id="{6740C9BC-BC2A-4CE3-92F2-B41367F03BD1}"/>
                  </a:ext>
                </a:extLst>
              </p:cNvPr>
              <p:cNvSpPr>
                <a:spLocks noRot="1" noChangeAspect="1" noMove="1" noResize="1" noEditPoints="1" noAdjustHandles="1" noChangeArrowheads="1" noChangeShapeType="1" noTextEdit="1"/>
              </p:cNvSpPr>
              <p:nvPr/>
            </p:nvSpPr>
            <p:spPr>
              <a:xfrm>
                <a:off x="6793242" y="5173839"/>
                <a:ext cx="2307234" cy="508601"/>
              </a:xfrm>
              <a:prstGeom prst="rect">
                <a:avLst/>
              </a:prstGeom>
              <a:blipFill>
                <a:blip r:embed="rId6"/>
                <a:stretch>
                  <a:fillRect t="-77108" b="-77108"/>
                </a:stretch>
              </a:blipFill>
            </p:spPr>
            <p:txBody>
              <a:bodyPr/>
              <a:lstStyle/>
              <a:p>
                <a:r>
                  <a:rPr lang="en-DE">
                    <a:noFill/>
                  </a:rPr>
                  <a:t> </a:t>
                </a:r>
              </a:p>
            </p:txBody>
          </p:sp>
        </mc:Fallback>
      </mc:AlternateContent>
      <p:sp>
        <p:nvSpPr>
          <p:cNvPr id="22" name="Arrow: Up 21">
            <a:extLst>
              <a:ext uri="{FF2B5EF4-FFF2-40B4-BE49-F238E27FC236}">
                <a16:creationId xmlns:a16="http://schemas.microsoft.com/office/drawing/2014/main" id="{F18AF04F-7539-4E1A-8311-60E93737B545}"/>
              </a:ext>
            </a:extLst>
          </p:cNvPr>
          <p:cNvSpPr/>
          <p:nvPr/>
        </p:nvSpPr>
        <p:spPr>
          <a:xfrm>
            <a:off x="4079635" y="5214463"/>
            <a:ext cx="86375" cy="46824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3" name="TextBox 22">
            <a:extLst>
              <a:ext uri="{FF2B5EF4-FFF2-40B4-BE49-F238E27FC236}">
                <a16:creationId xmlns:a16="http://schemas.microsoft.com/office/drawing/2014/main" id="{4F765041-2E8F-45AA-BB30-949B6F742087}"/>
              </a:ext>
            </a:extLst>
          </p:cNvPr>
          <p:cNvSpPr txBox="1"/>
          <p:nvPr/>
        </p:nvSpPr>
        <p:spPr>
          <a:xfrm rot="16200000">
            <a:off x="3728395" y="5156864"/>
            <a:ext cx="102827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DF0F44">
                    <a:lumMod val="75000"/>
                  </a:srgbClr>
                </a:solidFill>
                <a:effectLst/>
                <a:uLnTx/>
                <a:uFillTx/>
                <a:latin typeface="Arial" panose="020B0604020202020204" pitchFamily="34" charset="0"/>
                <a:ea typeface="+mn-ea"/>
                <a:cs typeface="Arial" panose="020B0604020202020204" pitchFamily="34" charset="0"/>
              </a:rPr>
              <a:t>First symptoms</a:t>
            </a:r>
            <a:endParaRPr kumimoji="0" lang="en-DE" sz="800" b="1" i="0" u="none" strike="noStrike" kern="1200" cap="none" spc="0" normalizeH="0" baseline="0" noProof="0" dirty="0">
              <a:ln>
                <a:noFill/>
              </a:ln>
              <a:solidFill>
                <a:srgbClr val="DF0F44">
                  <a:lumMod val="75000"/>
                </a:srgbClr>
              </a:solidFill>
              <a:effectLst/>
              <a:uLnTx/>
              <a:uFillTx/>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4290655D-8EF8-4C34-BD4D-EAF00F6B2544}"/>
              </a:ext>
            </a:extLst>
          </p:cNvPr>
          <p:cNvSpPr txBox="1"/>
          <p:nvPr/>
        </p:nvSpPr>
        <p:spPr>
          <a:xfrm>
            <a:off x="326003" y="4269850"/>
            <a:ext cx="2035534"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8197A6"/>
                </a:solidFill>
                <a:effectLst/>
                <a:uLnTx/>
                <a:uFillTx/>
                <a:latin typeface="Arial" panose="020B0604020202020204" pitchFamily="34" charset="0"/>
                <a:ea typeface="MS PGothic" pitchFamily="34" charset="-128"/>
                <a:cs typeface="Arial" panose="020B0604020202020204" pitchFamily="34" charset="0"/>
              </a:rPr>
              <a:t>Remove CLSI and bring SIF ALSO HERE</a:t>
            </a:r>
            <a:endParaRPr kumimoji="0" lang="en-DE" sz="1800" b="0" i="0" u="none" strike="noStrike" kern="1200" cap="none" spc="0" normalizeH="0" baseline="0" noProof="0" dirty="0">
              <a:ln>
                <a:noFill/>
              </a:ln>
              <a:solidFill>
                <a:srgbClr val="8197A6"/>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283777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5" grpId="0"/>
      <p:bldP spid="16" grpId="0"/>
      <p:bldP spid="22" grpId="0" animBg="1"/>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B7614-0FF9-4C7F-8C52-3094352F42FA}"/>
              </a:ext>
            </a:extLst>
          </p:cNvPr>
          <p:cNvSpPr>
            <a:spLocks noGrp="1"/>
          </p:cNvSpPr>
          <p:nvPr>
            <p:ph type="title"/>
          </p:nvPr>
        </p:nvSpPr>
        <p:spPr/>
        <p:txBody>
          <a:bodyPr/>
          <a:lstStyle/>
          <a:p>
            <a:endParaRPr lang="en-DE"/>
          </a:p>
        </p:txBody>
      </p:sp>
      <p:pic>
        <p:nvPicPr>
          <p:cNvPr id="5" name="Content Placeholder 4">
            <a:extLst>
              <a:ext uri="{FF2B5EF4-FFF2-40B4-BE49-F238E27FC236}">
                <a16:creationId xmlns:a16="http://schemas.microsoft.com/office/drawing/2014/main" id="{BE554FEF-39B3-414D-A4C6-6A3A6ECF451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39238" y="1212391"/>
            <a:ext cx="4613568" cy="3844640"/>
          </a:xfrm>
        </p:spPr>
      </p:pic>
      <p:pic>
        <p:nvPicPr>
          <p:cNvPr id="7" name="Picture 6">
            <a:extLst>
              <a:ext uri="{FF2B5EF4-FFF2-40B4-BE49-F238E27FC236}">
                <a16:creationId xmlns:a16="http://schemas.microsoft.com/office/drawing/2014/main" id="{DCDAE90C-1767-4BA4-AACD-5606CCF463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0811" y="1283049"/>
            <a:ext cx="4443989" cy="3703324"/>
          </a:xfrm>
          <a:prstGeom prst="rect">
            <a:avLst/>
          </a:prstGeom>
        </p:spPr>
      </p:pic>
    </p:spTree>
    <p:extLst>
      <p:ext uri="{BB962C8B-B14F-4D97-AF65-F5344CB8AC3E}">
        <p14:creationId xmlns:p14="http://schemas.microsoft.com/office/powerpoint/2010/main" val="2805756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7B71DC-28BD-4E2F-9E89-C4253A80D80A}"/>
              </a:ext>
            </a:extLst>
          </p:cNvPr>
          <p:cNvSpPr>
            <a:spLocks noGrp="1"/>
          </p:cNvSpPr>
          <p:nvPr>
            <p:ph type="title"/>
          </p:nvPr>
        </p:nvSpPr>
        <p:spPr/>
        <p:txBody>
          <a:bodyPr/>
          <a:lstStyle/>
          <a:p>
            <a:r>
              <a:rPr lang="en-GB" dirty="0"/>
              <a:t>Biotic stress and Climate change</a:t>
            </a:r>
          </a:p>
        </p:txBody>
      </p:sp>
      <p:pic>
        <p:nvPicPr>
          <p:cNvPr id="4" name="Picture 3">
            <a:extLst>
              <a:ext uri="{FF2B5EF4-FFF2-40B4-BE49-F238E27FC236}">
                <a16:creationId xmlns:a16="http://schemas.microsoft.com/office/drawing/2014/main" id="{91047265-0DB6-4E97-AE20-35200FC99AED}"/>
              </a:ext>
            </a:extLst>
          </p:cNvPr>
          <p:cNvPicPr>
            <a:picLocks noChangeAspect="1"/>
          </p:cNvPicPr>
          <p:nvPr/>
        </p:nvPicPr>
        <p:blipFill>
          <a:blip r:embed="rId3"/>
          <a:stretch>
            <a:fillRect/>
          </a:stretch>
        </p:blipFill>
        <p:spPr>
          <a:xfrm>
            <a:off x="1072991" y="1490618"/>
            <a:ext cx="2789903" cy="4484705"/>
          </a:xfrm>
          <a:prstGeom prst="rect">
            <a:avLst/>
          </a:prstGeom>
        </p:spPr>
      </p:pic>
      <p:pic>
        <p:nvPicPr>
          <p:cNvPr id="5" name="Picture 4">
            <a:extLst>
              <a:ext uri="{FF2B5EF4-FFF2-40B4-BE49-F238E27FC236}">
                <a16:creationId xmlns:a16="http://schemas.microsoft.com/office/drawing/2014/main" id="{CC63F3C9-4FEC-4B45-9CD9-7A4842D24E3C}"/>
              </a:ext>
            </a:extLst>
          </p:cNvPr>
          <p:cNvPicPr>
            <a:picLocks noChangeAspect="1"/>
          </p:cNvPicPr>
          <p:nvPr/>
        </p:nvPicPr>
        <p:blipFill>
          <a:blip r:embed="rId4"/>
          <a:stretch>
            <a:fillRect/>
          </a:stretch>
        </p:blipFill>
        <p:spPr>
          <a:xfrm>
            <a:off x="1091997" y="1294401"/>
            <a:ext cx="666784" cy="666784"/>
          </a:xfrm>
          <a:prstGeom prst="rect">
            <a:avLst/>
          </a:prstGeom>
        </p:spPr>
      </p:pic>
      <p:pic>
        <p:nvPicPr>
          <p:cNvPr id="7" name="Picture 6">
            <a:extLst>
              <a:ext uri="{FF2B5EF4-FFF2-40B4-BE49-F238E27FC236}">
                <a16:creationId xmlns:a16="http://schemas.microsoft.com/office/drawing/2014/main" id="{A75C907C-3BE0-4E74-AE2E-69817F7A82EC}"/>
              </a:ext>
            </a:extLst>
          </p:cNvPr>
          <p:cNvPicPr>
            <a:picLocks noChangeAspect="1"/>
          </p:cNvPicPr>
          <p:nvPr/>
        </p:nvPicPr>
        <p:blipFill>
          <a:blip r:embed="rId5"/>
          <a:stretch>
            <a:fillRect/>
          </a:stretch>
        </p:blipFill>
        <p:spPr>
          <a:xfrm>
            <a:off x="3264388" y="1434647"/>
            <a:ext cx="1285621" cy="482108"/>
          </a:xfrm>
          <a:prstGeom prst="rect">
            <a:avLst/>
          </a:prstGeom>
        </p:spPr>
      </p:pic>
      <p:pic>
        <p:nvPicPr>
          <p:cNvPr id="8" name="Picture 7">
            <a:extLst>
              <a:ext uri="{FF2B5EF4-FFF2-40B4-BE49-F238E27FC236}">
                <a16:creationId xmlns:a16="http://schemas.microsoft.com/office/drawing/2014/main" id="{F84C907A-326B-4BC1-ACCD-40C9626B72FF}"/>
              </a:ext>
            </a:extLst>
          </p:cNvPr>
          <p:cNvPicPr>
            <a:picLocks noChangeAspect="1"/>
          </p:cNvPicPr>
          <p:nvPr/>
        </p:nvPicPr>
        <p:blipFill>
          <a:blip r:embed="rId6"/>
          <a:stretch>
            <a:fillRect/>
          </a:stretch>
        </p:blipFill>
        <p:spPr>
          <a:xfrm>
            <a:off x="1847963" y="1036161"/>
            <a:ext cx="678610" cy="630821"/>
          </a:xfrm>
          <a:prstGeom prst="rect">
            <a:avLst/>
          </a:prstGeom>
        </p:spPr>
      </p:pic>
      <p:pic>
        <p:nvPicPr>
          <p:cNvPr id="9" name="Picture 8">
            <a:extLst>
              <a:ext uri="{FF2B5EF4-FFF2-40B4-BE49-F238E27FC236}">
                <a16:creationId xmlns:a16="http://schemas.microsoft.com/office/drawing/2014/main" id="{7F88DFC5-1507-436A-99D7-1653B36E7B9B}"/>
              </a:ext>
            </a:extLst>
          </p:cNvPr>
          <p:cNvPicPr>
            <a:picLocks noChangeAspect="1"/>
          </p:cNvPicPr>
          <p:nvPr/>
        </p:nvPicPr>
        <p:blipFill>
          <a:blip r:embed="rId7"/>
          <a:stretch>
            <a:fillRect/>
          </a:stretch>
        </p:blipFill>
        <p:spPr>
          <a:xfrm>
            <a:off x="2612718" y="1115296"/>
            <a:ext cx="732362" cy="561661"/>
          </a:xfrm>
          <a:prstGeom prst="rect">
            <a:avLst/>
          </a:prstGeom>
        </p:spPr>
      </p:pic>
      <p:sp>
        <p:nvSpPr>
          <p:cNvPr id="10" name="TextBox 9">
            <a:extLst>
              <a:ext uri="{FF2B5EF4-FFF2-40B4-BE49-F238E27FC236}">
                <a16:creationId xmlns:a16="http://schemas.microsoft.com/office/drawing/2014/main" id="{2B698105-6366-4180-B018-7347FBE49EB4}"/>
              </a:ext>
            </a:extLst>
          </p:cNvPr>
          <p:cNvSpPr txBox="1"/>
          <p:nvPr/>
        </p:nvSpPr>
        <p:spPr>
          <a:xfrm>
            <a:off x="2651704" y="5140703"/>
            <a:ext cx="1076116" cy="461665"/>
          </a:xfrm>
          <a:prstGeom prst="rect">
            <a:avLst/>
          </a:prstGeom>
          <a:noFill/>
        </p:spPr>
        <p:txBody>
          <a:bodyPr wrap="square" rtlCol="0">
            <a:spAutoFit/>
          </a:bodyPr>
          <a:lstStyle/>
          <a:p>
            <a:pPr fontAlgn="auto">
              <a:spcBef>
                <a:spcPts val="0"/>
              </a:spcBef>
              <a:spcAft>
                <a:spcPts val="0"/>
              </a:spcAft>
              <a:defRPr/>
            </a:pPr>
            <a:r>
              <a:rPr lang="en-US" sz="1200" dirty="0">
                <a:solidFill>
                  <a:srgbClr val="002060"/>
                </a:solidFill>
                <a:latin typeface="Arial" panose="020B0604020202020204" pitchFamily="34" charset="0"/>
                <a:cs typeface="Arial" panose="020B0604020202020204" pitchFamily="34" charset="0"/>
              </a:rPr>
              <a:t>Beet &amp; Sugar yield</a:t>
            </a:r>
            <a:endParaRPr lang="en-DE" sz="1200" dirty="0">
              <a:solidFill>
                <a:srgbClr val="00206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D44B0633-0A7F-4090-8810-EDD5E056BC34}"/>
              </a:ext>
            </a:extLst>
          </p:cNvPr>
          <p:cNvSpPr txBox="1"/>
          <p:nvPr/>
        </p:nvSpPr>
        <p:spPr>
          <a:xfrm>
            <a:off x="3077459" y="3648140"/>
            <a:ext cx="1138918" cy="461665"/>
          </a:xfrm>
          <a:prstGeom prst="rect">
            <a:avLst/>
          </a:prstGeom>
          <a:noFill/>
        </p:spPr>
        <p:txBody>
          <a:bodyPr wrap="square" rtlCol="0">
            <a:spAutoFit/>
          </a:bodyPr>
          <a:lstStyle/>
          <a:p>
            <a:pPr fontAlgn="auto">
              <a:spcBef>
                <a:spcPts val="0"/>
              </a:spcBef>
              <a:spcAft>
                <a:spcPts val="0"/>
              </a:spcAft>
              <a:defRPr/>
            </a:pPr>
            <a:r>
              <a:rPr lang="en-US" sz="1200" dirty="0">
                <a:solidFill>
                  <a:srgbClr val="002060"/>
                </a:solidFill>
                <a:latin typeface="Arial" panose="020B0604020202020204" pitchFamily="34" charset="0"/>
                <a:cs typeface="Arial" panose="020B0604020202020204" pitchFamily="34" charset="0"/>
              </a:rPr>
              <a:t>Biomass formation</a:t>
            </a:r>
            <a:endParaRPr lang="en-DE" sz="1200" dirty="0">
              <a:solidFill>
                <a:srgbClr val="00206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390F1CB-5D3A-446D-8B9D-C013DEA947A3}"/>
              </a:ext>
            </a:extLst>
          </p:cNvPr>
          <p:cNvSpPr txBox="1"/>
          <p:nvPr/>
        </p:nvSpPr>
        <p:spPr>
          <a:xfrm>
            <a:off x="1056523" y="3688692"/>
            <a:ext cx="1307781" cy="461665"/>
          </a:xfrm>
          <a:prstGeom prst="rect">
            <a:avLst/>
          </a:prstGeom>
          <a:noFill/>
        </p:spPr>
        <p:txBody>
          <a:bodyPr wrap="square" rtlCol="0">
            <a:spAutoFit/>
          </a:bodyPr>
          <a:lstStyle/>
          <a:p>
            <a:pPr fontAlgn="auto">
              <a:spcBef>
                <a:spcPts val="0"/>
              </a:spcBef>
              <a:spcAft>
                <a:spcPts val="0"/>
              </a:spcAft>
              <a:defRPr/>
            </a:pPr>
            <a:r>
              <a:rPr lang="en-US" sz="1200" dirty="0">
                <a:solidFill>
                  <a:srgbClr val="002060"/>
                </a:solidFill>
                <a:latin typeface="Arial" panose="020B0604020202020204" pitchFamily="34" charset="0"/>
                <a:cs typeface="Arial" panose="020B0604020202020204" pitchFamily="34" charset="0"/>
              </a:rPr>
              <a:t>Carbon assimilation</a:t>
            </a:r>
            <a:endParaRPr lang="en-DE" sz="1200" dirty="0">
              <a:solidFill>
                <a:srgbClr val="002060"/>
              </a:solidFill>
              <a:latin typeface="Arial" panose="020B0604020202020204" pitchFamily="34" charset="0"/>
              <a:cs typeface="Arial" panose="020B0604020202020204" pitchFamily="34" charset="0"/>
            </a:endParaRPr>
          </a:p>
        </p:txBody>
      </p:sp>
      <p:sp>
        <p:nvSpPr>
          <p:cNvPr id="13" name="Arrow: Curved Down 12">
            <a:extLst>
              <a:ext uri="{FF2B5EF4-FFF2-40B4-BE49-F238E27FC236}">
                <a16:creationId xmlns:a16="http://schemas.microsoft.com/office/drawing/2014/main" id="{71411D45-E44B-45F0-9363-46706CDB7AE4}"/>
              </a:ext>
            </a:extLst>
          </p:cNvPr>
          <p:cNvSpPr/>
          <p:nvPr/>
        </p:nvSpPr>
        <p:spPr>
          <a:xfrm rot="7449977">
            <a:off x="2889118" y="4549307"/>
            <a:ext cx="708610" cy="227513"/>
          </a:xfrm>
          <a:prstGeom prst="curvedDownArrow">
            <a:avLst/>
          </a:prstGeom>
          <a:solidFill>
            <a:srgbClr val="023D6B"/>
          </a:solidFill>
          <a:ln w="25400" cap="flat" cmpd="sng" algn="ctr">
            <a:solidFill>
              <a:srgbClr val="023D6B">
                <a:shade val="50000"/>
              </a:srgbClr>
            </a:solidFill>
            <a:prstDash val="solid"/>
            <a:miter/>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dirty="0">
              <a:ln>
                <a:noFill/>
              </a:ln>
              <a:solidFill>
                <a:prstClr val="black"/>
              </a:solidFill>
              <a:effectLst/>
              <a:uLnTx/>
              <a:uFillTx/>
              <a:latin typeface="Arial"/>
            </a:endParaRPr>
          </a:p>
        </p:txBody>
      </p:sp>
      <p:pic>
        <p:nvPicPr>
          <p:cNvPr id="15" name="Picture 14">
            <a:extLst>
              <a:ext uri="{FF2B5EF4-FFF2-40B4-BE49-F238E27FC236}">
                <a16:creationId xmlns:a16="http://schemas.microsoft.com/office/drawing/2014/main" id="{E76B93D5-0D9F-41DD-B086-496187DF333C}"/>
              </a:ext>
            </a:extLst>
          </p:cNvPr>
          <p:cNvPicPr>
            <a:picLocks noChangeAspect="1"/>
          </p:cNvPicPr>
          <p:nvPr/>
        </p:nvPicPr>
        <p:blipFill>
          <a:blip r:embed="rId8"/>
          <a:stretch>
            <a:fillRect/>
          </a:stretch>
        </p:blipFill>
        <p:spPr>
          <a:xfrm>
            <a:off x="3575708" y="2746550"/>
            <a:ext cx="655858" cy="261277"/>
          </a:xfrm>
          <a:prstGeom prst="rect">
            <a:avLst/>
          </a:prstGeom>
        </p:spPr>
      </p:pic>
      <p:pic>
        <p:nvPicPr>
          <p:cNvPr id="16" name="Picture 15">
            <a:extLst>
              <a:ext uri="{FF2B5EF4-FFF2-40B4-BE49-F238E27FC236}">
                <a16:creationId xmlns:a16="http://schemas.microsoft.com/office/drawing/2014/main" id="{A566D4F7-3433-423F-AC1C-80D0E2C80D32}"/>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colorTemperature colorTemp="7200"/>
                    </a14:imgEffect>
                  </a14:imgLayer>
                </a14:imgProps>
              </a:ext>
            </a:extLst>
          </a:blip>
          <a:stretch>
            <a:fillRect/>
          </a:stretch>
        </p:blipFill>
        <p:spPr>
          <a:xfrm>
            <a:off x="4261569" y="2550565"/>
            <a:ext cx="1110184" cy="617765"/>
          </a:xfrm>
          <a:prstGeom prst="rect">
            <a:avLst/>
          </a:prstGeom>
        </p:spPr>
      </p:pic>
      <p:sp>
        <p:nvSpPr>
          <p:cNvPr id="19" name="TextBox 18">
            <a:extLst>
              <a:ext uri="{FF2B5EF4-FFF2-40B4-BE49-F238E27FC236}">
                <a16:creationId xmlns:a16="http://schemas.microsoft.com/office/drawing/2014/main" id="{D14FBF99-CFB3-4242-BBC7-116A22EF001C}"/>
              </a:ext>
            </a:extLst>
          </p:cNvPr>
          <p:cNvSpPr txBox="1"/>
          <p:nvPr/>
        </p:nvSpPr>
        <p:spPr>
          <a:xfrm>
            <a:off x="4216377" y="2256250"/>
            <a:ext cx="1728284" cy="307777"/>
          </a:xfrm>
          <a:prstGeom prst="rect">
            <a:avLst/>
          </a:prstGeom>
          <a:noFill/>
        </p:spPr>
        <p:txBody>
          <a:bodyPr wrap="square" rtlCol="0">
            <a:spAutoFit/>
          </a:bodyPr>
          <a:lstStyle/>
          <a:p>
            <a:pPr fontAlgn="auto">
              <a:spcBef>
                <a:spcPts val="0"/>
              </a:spcBef>
              <a:spcAft>
                <a:spcPts val="0"/>
              </a:spcAft>
              <a:defRPr/>
            </a:pPr>
            <a:r>
              <a:rPr lang="en-US" sz="1400" b="1" dirty="0">
                <a:solidFill>
                  <a:srgbClr val="6C0000"/>
                </a:solidFill>
                <a:latin typeface="Arial" panose="020B0604020202020204" pitchFamily="34" charset="0"/>
                <a:cs typeface="Arial" panose="020B0604020202020204" pitchFamily="34" charset="0"/>
              </a:rPr>
              <a:t>Biotic stress</a:t>
            </a:r>
            <a:endParaRPr lang="en-DE" sz="1400" b="1" dirty="0">
              <a:solidFill>
                <a:srgbClr val="6C0000"/>
              </a:solidFill>
              <a:latin typeface="Arial" panose="020B0604020202020204" pitchFamily="34" charset="0"/>
              <a:cs typeface="Arial" panose="020B0604020202020204" pitchFamily="34" charset="0"/>
            </a:endParaRPr>
          </a:p>
        </p:txBody>
      </p:sp>
      <p:cxnSp>
        <p:nvCxnSpPr>
          <p:cNvPr id="20" name="Straight Arrow Connector 19">
            <a:extLst>
              <a:ext uri="{FF2B5EF4-FFF2-40B4-BE49-F238E27FC236}">
                <a16:creationId xmlns:a16="http://schemas.microsoft.com/office/drawing/2014/main" id="{2A905D55-380A-4EE7-B82B-4E259A8839AE}"/>
              </a:ext>
            </a:extLst>
          </p:cNvPr>
          <p:cNvCxnSpPr>
            <a:cxnSpLocks/>
          </p:cNvCxnSpPr>
          <p:nvPr/>
        </p:nvCxnSpPr>
        <p:spPr>
          <a:xfrm>
            <a:off x="3876036" y="2180843"/>
            <a:ext cx="0" cy="434352"/>
          </a:xfrm>
          <a:prstGeom prst="straightConnector1">
            <a:avLst/>
          </a:prstGeom>
          <a:noFill/>
          <a:ln w="9525" cap="flat" cmpd="sng" algn="ctr">
            <a:solidFill>
              <a:srgbClr val="023D6B">
                <a:shade val="95000"/>
                <a:satMod val="105000"/>
              </a:srgbClr>
            </a:solidFill>
            <a:prstDash val="solid"/>
            <a:miter/>
            <a:tailEnd type="triangle"/>
          </a:ln>
          <a:effectLst/>
        </p:spPr>
      </p:cxnSp>
      <p:cxnSp>
        <p:nvCxnSpPr>
          <p:cNvPr id="21" name="Straight Arrow Connector 20">
            <a:extLst>
              <a:ext uri="{FF2B5EF4-FFF2-40B4-BE49-F238E27FC236}">
                <a16:creationId xmlns:a16="http://schemas.microsoft.com/office/drawing/2014/main" id="{FBAE103B-9E5D-4133-AD99-8A4874F50C0A}"/>
              </a:ext>
            </a:extLst>
          </p:cNvPr>
          <p:cNvCxnSpPr>
            <a:cxnSpLocks/>
          </p:cNvCxnSpPr>
          <p:nvPr/>
        </p:nvCxnSpPr>
        <p:spPr>
          <a:xfrm flipH="1">
            <a:off x="3660286" y="3141170"/>
            <a:ext cx="156781" cy="434507"/>
          </a:xfrm>
          <a:prstGeom prst="straightConnector1">
            <a:avLst/>
          </a:prstGeom>
          <a:noFill/>
          <a:ln w="9525" cap="flat" cmpd="sng" algn="ctr">
            <a:solidFill>
              <a:srgbClr val="023D6B">
                <a:shade val="95000"/>
                <a:satMod val="105000"/>
              </a:srgbClr>
            </a:solidFill>
            <a:prstDash val="solid"/>
            <a:miter/>
            <a:tailEnd type="triangle"/>
          </a:ln>
          <a:effectLst/>
        </p:spPr>
      </p:cxnSp>
      <p:sp>
        <p:nvSpPr>
          <p:cNvPr id="22" name="Lightning Bolt 21">
            <a:extLst>
              <a:ext uri="{FF2B5EF4-FFF2-40B4-BE49-F238E27FC236}">
                <a16:creationId xmlns:a16="http://schemas.microsoft.com/office/drawing/2014/main" id="{E38196E7-E0E1-41A0-8E81-41BF6AC321B3}"/>
              </a:ext>
            </a:extLst>
          </p:cNvPr>
          <p:cNvSpPr/>
          <p:nvPr/>
        </p:nvSpPr>
        <p:spPr>
          <a:xfrm>
            <a:off x="1637425" y="1961185"/>
            <a:ext cx="189030" cy="219658"/>
          </a:xfrm>
          <a:prstGeom prst="lightningBolt">
            <a:avLst/>
          </a:prstGeom>
          <a:solidFill>
            <a:srgbClr val="FFE900">
              <a:lumMod val="60000"/>
              <a:lumOff val="40000"/>
            </a:srgbClr>
          </a:solidFill>
          <a:ln w="25400" cap="flat" cmpd="sng" algn="ctr">
            <a:solidFill>
              <a:srgbClr val="023D6B">
                <a:shade val="50000"/>
              </a:srgbClr>
            </a:solidFill>
            <a:prstDash val="solid"/>
            <a:miter/>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Arial"/>
            </a:endParaRPr>
          </a:p>
        </p:txBody>
      </p:sp>
      <p:sp>
        <p:nvSpPr>
          <p:cNvPr id="23" name="TextBox 22">
            <a:extLst>
              <a:ext uri="{FF2B5EF4-FFF2-40B4-BE49-F238E27FC236}">
                <a16:creationId xmlns:a16="http://schemas.microsoft.com/office/drawing/2014/main" id="{A9E0F207-B3C1-4396-845F-8666526FF2F4}"/>
              </a:ext>
            </a:extLst>
          </p:cNvPr>
          <p:cNvSpPr txBox="1"/>
          <p:nvPr/>
        </p:nvSpPr>
        <p:spPr>
          <a:xfrm>
            <a:off x="2083192" y="5882990"/>
            <a:ext cx="2050213" cy="338554"/>
          </a:xfrm>
          <a:prstGeom prst="rect">
            <a:avLst/>
          </a:prstGeom>
          <a:noFill/>
        </p:spPr>
        <p:txBody>
          <a:bodyPr wrap="square" rtlCol="0">
            <a:spAutoFit/>
          </a:bodyPr>
          <a:lstStyle/>
          <a:p>
            <a:pPr fontAlgn="auto">
              <a:spcBef>
                <a:spcPts val="0"/>
              </a:spcBef>
              <a:spcAft>
                <a:spcPts val="0"/>
              </a:spcAft>
              <a:defRPr/>
            </a:pPr>
            <a:r>
              <a:rPr lang="en-US" sz="1600" dirty="0">
                <a:solidFill>
                  <a:srgbClr val="002060"/>
                </a:solidFill>
                <a:latin typeface="Arial"/>
              </a:rPr>
              <a:t>Sugar beet </a:t>
            </a:r>
            <a:endParaRPr lang="en-DE" sz="1600" dirty="0">
              <a:solidFill>
                <a:srgbClr val="002060"/>
              </a:solidFill>
              <a:latin typeface="Arial"/>
            </a:endParaRPr>
          </a:p>
        </p:txBody>
      </p:sp>
      <p:pic>
        <p:nvPicPr>
          <p:cNvPr id="25" name="Picture 2" descr="Chloroplast Function and Structure - Solar Panels - Rs' Science">
            <a:extLst>
              <a:ext uri="{FF2B5EF4-FFF2-40B4-BE49-F238E27FC236}">
                <a16:creationId xmlns:a16="http://schemas.microsoft.com/office/drawing/2014/main" id="{889776AC-3910-48BC-BB3C-95AD81BC352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99448" y="2274911"/>
            <a:ext cx="1387322" cy="108122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0CFA92AE-551E-4CC5-8211-07D1A29EF556}"/>
              </a:ext>
            </a:extLst>
          </p:cNvPr>
          <p:cNvSpPr/>
          <p:nvPr/>
        </p:nvSpPr>
        <p:spPr>
          <a:xfrm>
            <a:off x="5944661" y="1106370"/>
            <a:ext cx="5912323" cy="584775"/>
          </a:xfrm>
          <a:prstGeom prst="rect">
            <a:avLst/>
          </a:prstGeom>
        </p:spPr>
        <p:txBody>
          <a:bodyPr wrap="square">
            <a:spAutoFit/>
          </a:bodyPr>
          <a:lstStyle/>
          <a:p>
            <a:pPr marL="285750" indent="-285750" algn="just" fontAlgn="auto">
              <a:spcBef>
                <a:spcPts val="0"/>
              </a:spcBef>
              <a:spcAft>
                <a:spcPts val="0"/>
              </a:spcAft>
              <a:buFont typeface="Wingdings" panose="05000000000000000000" pitchFamily="2" charset="2"/>
              <a:buChar char="Ø"/>
            </a:pPr>
            <a:r>
              <a:rPr lang="en-US" sz="1600" dirty="0">
                <a:solidFill>
                  <a:srgbClr val="002060"/>
                </a:solidFill>
                <a:latin typeface="Arial" panose="020B0604020202020204" pitchFamily="34" charset="0"/>
                <a:cs typeface="Arial" panose="020B0604020202020204" pitchFamily="34" charset="0"/>
              </a:rPr>
              <a:t>The potential of SIF for monitoring biotic stress is relatively underexplored</a:t>
            </a:r>
            <a:endParaRPr lang="en-DE" sz="1600" dirty="0">
              <a:solidFill>
                <a:srgbClr val="002060"/>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EEAF7687-F0B9-4794-B3BF-0F76706B141E}"/>
              </a:ext>
            </a:extLst>
          </p:cNvPr>
          <p:cNvPicPr>
            <a:picLocks noChangeAspect="1"/>
          </p:cNvPicPr>
          <p:nvPr/>
        </p:nvPicPr>
        <p:blipFill>
          <a:blip r:embed="rId12"/>
          <a:stretch>
            <a:fillRect/>
          </a:stretch>
        </p:blipFill>
        <p:spPr>
          <a:xfrm>
            <a:off x="6529408" y="2658533"/>
            <a:ext cx="5543028" cy="1979213"/>
          </a:xfrm>
          <a:prstGeom prst="rect">
            <a:avLst/>
          </a:prstGeom>
        </p:spPr>
      </p:pic>
      <p:sp>
        <p:nvSpPr>
          <p:cNvPr id="31" name="TextBox 30">
            <a:extLst>
              <a:ext uri="{FF2B5EF4-FFF2-40B4-BE49-F238E27FC236}">
                <a16:creationId xmlns:a16="http://schemas.microsoft.com/office/drawing/2014/main" id="{93AFC034-85B7-4267-9701-39729D3DD139}"/>
              </a:ext>
            </a:extLst>
          </p:cNvPr>
          <p:cNvSpPr txBox="1"/>
          <p:nvPr/>
        </p:nvSpPr>
        <p:spPr>
          <a:xfrm>
            <a:off x="6529408" y="4597825"/>
            <a:ext cx="5233111"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Disease progression</a:t>
            </a:r>
            <a:endParaRPr lang="en-DE" sz="1600" dirty="0">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05157D28-6337-4600-B667-933FC2D2161F}"/>
              </a:ext>
            </a:extLst>
          </p:cNvPr>
          <p:cNvSpPr/>
          <p:nvPr/>
        </p:nvSpPr>
        <p:spPr>
          <a:xfrm>
            <a:off x="6670644" y="5051993"/>
            <a:ext cx="5308352" cy="830997"/>
          </a:xfrm>
          <a:prstGeom prst="rect">
            <a:avLst/>
          </a:prstGeom>
        </p:spPr>
        <p:txBody>
          <a:bodyPr wrap="square">
            <a:spAutoFit/>
          </a:bodyPr>
          <a:lstStyle/>
          <a:p>
            <a:pPr marL="285750" indent="-285750" algn="just">
              <a:buFont typeface="Arial" panose="020B0604020202020204" pitchFamily="34" charset="0"/>
              <a:buChar char="•"/>
            </a:pPr>
            <a:r>
              <a:rPr lang="en-US" sz="1600" dirty="0">
                <a:solidFill>
                  <a:srgbClr val="6C0000"/>
                </a:solidFill>
                <a:latin typeface="Arial" panose="020B0604020202020204" pitchFamily="34" charset="0"/>
                <a:ea typeface="Times New Roman" panose="02020603050405020304" pitchFamily="18" charset="0"/>
                <a:cs typeface="Arial" panose="020B0604020202020204" pitchFamily="34" charset="0"/>
              </a:rPr>
              <a:t>Circular reddish-brown lesions with greyish centers</a:t>
            </a:r>
          </a:p>
          <a:p>
            <a:pPr marL="285750" indent="-285750" algn="just">
              <a:buFont typeface="Arial" panose="020B0604020202020204" pitchFamily="34" charset="0"/>
              <a:buChar char="•"/>
            </a:pPr>
            <a:r>
              <a:rPr lang="en-US" sz="1600" dirty="0">
                <a:solidFill>
                  <a:srgbClr val="6C0000"/>
                </a:solidFill>
                <a:latin typeface="Arial" panose="020B0604020202020204" pitchFamily="34" charset="0"/>
                <a:cs typeface="Arial" panose="020B0604020202020204" pitchFamily="34" charset="0"/>
              </a:rPr>
              <a:t>Structural compromising light interception</a:t>
            </a:r>
          </a:p>
          <a:p>
            <a:pPr marL="285750" indent="-285750" algn="just">
              <a:buFont typeface="Arial" panose="020B0604020202020204" pitchFamily="34" charset="0"/>
              <a:buChar char="•"/>
            </a:pPr>
            <a:r>
              <a:rPr lang="en-US" sz="1600" dirty="0">
                <a:solidFill>
                  <a:srgbClr val="6C0000"/>
                </a:solidFill>
                <a:latin typeface="Arial" panose="020B0604020202020204" pitchFamily="34" charset="0"/>
                <a:cs typeface="Arial" panose="020B0604020202020204" pitchFamily="34" charset="0"/>
              </a:rPr>
              <a:t>Physiological damaging photosynthetic performance</a:t>
            </a:r>
            <a:endParaRPr lang="en-DE" sz="1600" dirty="0">
              <a:solidFill>
                <a:srgbClr val="6C0000"/>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E2A3A579-103F-4016-AF09-0CC88BA6E18B}"/>
              </a:ext>
            </a:extLst>
          </p:cNvPr>
          <p:cNvSpPr txBox="1"/>
          <p:nvPr/>
        </p:nvSpPr>
        <p:spPr>
          <a:xfrm>
            <a:off x="308237" y="2426658"/>
            <a:ext cx="1221450" cy="400110"/>
          </a:xfrm>
          <a:prstGeom prst="rect">
            <a:avLst/>
          </a:prstGeom>
          <a:noFill/>
          <a:ln w="19050">
            <a:solidFill>
              <a:srgbClr val="FF0000"/>
            </a:solidFill>
          </a:ln>
        </p:spPr>
        <p:txBody>
          <a:bodyPr wrap="square" rtlCol="0">
            <a:spAutoFit/>
          </a:bodyPr>
          <a:lstStyle/>
          <a:p>
            <a:r>
              <a:rPr lang="en-US" sz="1000" b="1" dirty="0">
                <a:latin typeface="Arial" panose="020B0604020202020204" pitchFamily="34" charset="0"/>
                <a:cs typeface="Arial" panose="020B0604020202020204" pitchFamily="34" charset="0"/>
              </a:rPr>
              <a:t>Chlorophyll fluorescence</a:t>
            </a:r>
            <a:endParaRPr lang="en-DE" sz="1000" b="1" dirty="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0DB609F2-B5B7-40C6-8B82-CCB207EC5145}"/>
              </a:ext>
            </a:extLst>
          </p:cNvPr>
          <p:cNvSpPr txBox="1"/>
          <p:nvPr/>
        </p:nvSpPr>
        <p:spPr>
          <a:xfrm>
            <a:off x="308237" y="2963053"/>
            <a:ext cx="1221450" cy="246221"/>
          </a:xfrm>
          <a:prstGeom prst="rect">
            <a:avLst/>
          </a:prstGeom>
          <a:noFill/>
          <a:ln w="19050">
            <a:solidFill>
              <a:srgbClr val="FF0000"/>
            </a:solidFill>
          </a:ln>
        </p:spPr>
        <p:txBody>
          <a:bodyPr wrap="square" rtlCol="0">
            <a:spAutoFit/>
          </a:bodyPr>
          <a:lstStyle/>
          <a:p>
            <a:r>
              <a:rPr lang="en-US" sz="1000" b="1" dirty="0">
                <a:latin typeface="Arial" panose="020B0604020202020204" pitchFamily="34" charset="0"/>
                <a:cs typeface="Arial" panose="020B0604020202020204" pitchFamily="34" charset="0"/>
              </a:rPr>
              <a:t>Photosynthesis</a:t>
            </a:r>
            <a:endParaRPr lang="en-DE" sz="1000" b="1" dirty="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CA2B6578-D629-4E46-A97F-685388FF0E7F}"/>
              </a:ext>
            </a:extLst>
          </p:cNvPr>
          <p:cNvSpPr txBox="1"/>
          <p:nvPr/>
        </p:nvSpPr>
        <p:spPr>
          <a:xfrm>
            <a:off x="320924" y="3379389"/>
            <a:ext cx="1221450" cy="246221"/>
          </a:xfrm>
          <a:prstGeom prst="rect">
            <a:avLst/>
          </a:prstGeom>
          <a:noFill/>
          <a:ln w="19050">
            <a:solidFill>
              <a:srgbClr val="FF0000"/>
            </a:solidFill>
          </a:ln>
        </p:spPr>
        <p:txBody>
          <a:bodyPr wrap="square" rtlCol="0">
            <a:spAutoFit/>
          </a:bodyPr>
          <a:lstStyle/>
          <a:p>
            <a:r>
              <a:rPr lang="en-US" sz="1000" b="1" dirty="0">
                <a:latin typeface="Arial" panose="020B0604020202020204" pitchFamily="34" charset="0"/>
                <a:cs typeface="Arial" panose="020B0604020202020204" pitchFamily="34" charset="0"/>
              </a:rPr>
              <a:t>Heat dissipation</a:t>
            </a:r>
            <a:endParaRPr lang="en-DE" sz="1000" b="1" dirty="0">
              <a:latin typeface="Arial" panose="020B0604020202020204" pitchFamily="34" charset="0"/>
              <a:cs typeface="Arial" panose="020B0604020202020204" pitchFamily="34" charset="0"/>
            </a:endParaRPr>
          </a:p>
        </p:txBody>
      </p:sp>
      <p:cxnSp>
        <p:nvCxnSpPr>
          <p:cNvPr id="36" name="Straight Arrow Connector 35">
            <a:extLst>
              <a:ext uri="{FF2B5EF4-FFF2-40B4-BE49-F238E27FC236}">
                <a16:creationId xmlns:a16="http://schemas.microsoft.com/office/drawing/2014/main" id="{7F384B4C-FCF9-46F8-8786-826D71C5F948}"/>
              </a:ext>
            </a:extLst>
          </p:cNvPr>
          <p:cNvCxnSpPr>
            <a:cxnSpLocks/>
          </p:cNvCxnSpPr>
          <p:nvPr/>
        </p:nvCxnSpPr>
        <p:spPr>
          <a:xfrm flipH="1" flipV="1">
            <a:off x="1390897" y="2626728"/>
            <a:ext cx="877978" cy="159863"/>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D443CA1-A2C9-4E5C-9393-73C2B9A96D55}"/>
              </a:ext>
            </a:extLst>
          </p:cNvPr>
          <p:cNvCxnSpPr>
            <a:cxnSpLocks/>
          </p:cNvCxnSpPr>
          <p:nvPr/>
        </p:nvCxnSpPr>
        <p:spPr>
          <a:xfrm flipH="1">
            <a:off x="1400773" y="2803130"/>
            <a:ext cx="931300" cy="274849"/>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D290089B-0188-4D16-87AF-A662A382D51A}"/>
              </a:ext>
            </a:extLst>
          </p:cNvPr>
          <p:cNvCxnSpPr>
            <a:cxnSpLocks/>
            <a:endCxn id="35" idx="3"/>
          </p:cNvCxnSpPr>
          <p:nvPr/>
        </p:nvCxnSpPr>
        <p:spPr>
          <a:xfrm flipH="1">
            <a:off x="1542374" y="2859448"/>
            <a:ext cx="770704" cy="643052"/>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0B12A372-96B3-4408-9D05-0BE38C80DB5F}"/>
              </a:ext>
            </a:extLst>
          </p:cNvPr>
          <p:cNvSpPr txBox="1"/>
          <p:nvPr/>
        </p:nvSpPr>
        <p:spPr>
          <a:xfrm>
            <a:off x="10324800" y="1446315"/>
            <a:ext cx="2075290" cy="307777"/>
          </a:xfrm>
          <a:prstGeom prst="rect">
            <a:avLst/>
          </a:prstGeom>
          <a:noFill/>
        </p:spPr>
        <p:txBody>
          <a:bodyPr wrap="square" rtlCol="0">
            <a:spAutoFit/>
          </a:bodyPr>
          <a:lstStyle/>
          <a:p>
            <a:pPr algn="l"/>
            <a:r>
              <a:rPr lang="en-US" sz="1400" dirty="0">
                <a:solidFill>
                  <a:srgbClr val="002060"/>
                </a:solidFill>
                <a:latin typeface="Arial" panose="020B0604020202020204" pitchFamily="34" charset="0"/>
                <a:ea typeface="MS PGothic" pitchFamily="34" charset="-128"/>
                <a:cs typeface="Arial" panose="020B0604020202020204" pitchFamily="34" charset="0"/>
              </a:rPr>
              <a:t>Rascher et al., 2015</a:t>
            </a:r>
            <a:endParaRPr lang="en-DE" sz="1400" dirty="0">
              <a:solidFill>
                <a:srgbClr val="002060"/>
              </a:solidFill>
              <a:latin typeface="Arial" panose="020B0604020202020204" pitchFamily="34" charset="0"/>
              <a:ea typeface="MS PGothic" pitchFamily="34" charset="-128"/>
              <a:cs typeface="Arial" panose="020B0604020202020204" pitchFamily="34" charset="0"/>
            </a:endParaRPr>
          </a:p>
        </p:txBody>
      </p:sp>
      <p:sp>
        <p:nvSpPr>
          <p:cNvPr id="52" name="TextBox 51">
            <a:extLst>
              <a:ext uri="{FF2B5EF4-FFF2-40B4-BE49-F238E27FC236}">
                <a16:creationId xmlns:a16="http://schemas.microsoft.com/office/drawing/2014/main" id="{1529BF17-7224-4F20-ACED-A68D3D7A3044}"/>
              </a:ext>
            </a:extLst>
          </p:cNvPr>
          <p:cNvSpPr txBox="1"/>
          <p:nvPr/>
        </p:nvSpPr>
        <p:spPr>
          <a:xfrm>
            <a:off x="3285128" y="1093035"/>
            <a:ext cx="1728284" cy="307777"/>
          </a:xfrm>
          <a:prstGeom prst="rect">
            <a:avLst/>
          </a:prstGeom>
          <a:noFill/>
        </p:spPr>
        <p:txBody>
          <a:bodyPr wrap="square" rtlCol="0">
            <a:spAutoFit/>
          </a:bodyPr>
          <a:lstStyle/>
          <a:p>
            <a:pPr fontAlgn="auto">
              <a:spcBef>
                <a:spcPts val="0"/>
              </a:spcBef>
              <a:spcAft>
                <a:spcPts val="0"/>
              </a:spcAft>
              <a:defRPr/>
            </a:pPr>
            <a:r>
              <a:rPr lang="en-US" sz="1400" b="1" dirty="0">
                <a:solidFill>
                  <a:srgbClr val="6C0000"/>
                </a:solidFill>
                <a:latin typeface="Arial" panose="020B0604020202020204" pitchFamily="34" charset="0"/>
                <a:cs typeface="Arial" panose="020B0604020202020204" pitchFamily="34" charset="0"/>
              </a:rPr>
              <a:t>Abiotic stress</a:t>
            </a:r>
            <a:endParaRPr lang="en-DE" sz="1400" b="1" dirty="0">
              <a:solidFill>
                <a:srgbClr val="6C0000"/>
              </a:solidFill>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FC124B86-72BD-4405-9135-EF2904840E34}"/>
              </a:ext>
            </a:extLst>
          </p:cNvPr>
          <p:cNvSpPr txBox="1"/>
          <p:nvPr/>
        </p:nvSpPr>
        <p:spPr>
          <a:xfrm>
            <a:off x="5944661" y="2099579"/>
            <a:ext cx="6809677" cy="338554"/>
          </a:xfrm>
          <a:prstGeom prst="rect">
            <a:avLst/>
          </a:prstGeom>
          <a:noFill/>
        </p:spPr>
        <p:txBody>
          <a:bodyPr wrap="square" rtlCol="0">
            <a:spAutoFit/>
          </a:bodyPr>
          <a:lstStyle/>
          <a:p>
            <a:pPr marL="285750" indent="-285750" algn="l">
              <a:buFont typeface="Wingdings" panose="05000000000000000000" pitchFamily="2" charset="2"/>
              <a:buChar char="Ø"/>
            </a:pPr>
            <a:r>
              <a:rPr lang="en-US" sz="1600" dirty="0">
                <a:solidFill>
                  <a:srgbClr val="002060"/>
                </a:solidFill>
                <a:latin typeface="Arial" panose="020B0604020202020204" pitchFamily="34" charset="0"/>
                <a:ea typeface="MS PGothic" pitchFamily="34" charset="-128"/>
                <a:cs typeface="Arial" panose="020B0604020202020204" pitchFamily="34" charset="0"/>
              </a:rPr>
              <a:t>Cercospora leaf spot (CLS) -  50% yield reductions in sugar beet</a:t>
            </a:r>
            <a:endParaRPr lang="en-DE" sz="1600" dirty="0">
              <a:solidFill>
                <a:srgbClr val="002060"/>
              </a:solidFill>
              <a:latin typeface="Arial" panose="020B0604020202020204" pitchFamily="34" charset="0"/>
              <a:ea typeface="MS PGothic" pitchFamily="34" charset="-128"/>
              <a:cs typeface="Arial" panose="020B0604020202020204" pitchFamily="34" charset="0"/>
            </a:endParaRPr>
          </a:p>
        </p:txBody>
      </p:sp>
      <p:sp>
        <p:nvSpPr>
          <p:cNvPr id="55" name="TextBox 54">
            <a:extLst>
              <a:ext uri="{FF2B5EF4-FFF2-40B4-BE49-F238E27FC236}">
                <a16:creationId xmlns:a16="http://schemas.microsoft.com/office/drawing/2014/main" id="{73B7A27A-B225-4075-BEC6-B2CFAFD9FEEC}"/>
              </a:ext>
            </a:extLst>
          </p:cNvPr>
          <p:cNvSpPr txBox="1"/>
          <p:nvPr/>
        </p:nvSpPr>
        <p:spPr>
          <a:xfrm>
            <a:off x="10453893" y="2347192"/>
            <a:ext cx="2617252" cy="307777"/>
          </a:xfrm>
          <a:prstGeom prst="rect">
            <a:avLst/>
          </a:prstGeom>
          <a:noFill/>
        </p:spPr>
        <p:txBody>
          <a:bodyPr wrap="square" rtlCol="0">
            <a:spAutoFit/>
          </a:bodyPr>
          <a:lstStyle/>
          <a:p>
            <a:pPr algn="l"/>
            <a:r>
              <a:rPr lang="en-US" sz="1400" dirty="0">
                <a:solidFill>
                  <a:srgbClr val="002060"/>
                </a:solidFill>
                <a:latin typeface="Arial" panose="020B0604020202020204" pitchFamily="34" charset="0"/>
                <a:ea typeface="MS PGothic" pitchFamily="34" charset="-128"/>
                <a:cs typeface="Arial" panose="020B0604020202020204" pitchFamily="34" charset="0"/>
              </a:rPr>
              <a:t>Rangel et al., 2020</a:t>
            </a:r>
            <a:endParaRPr lang="en-DE" sz="1400" dirty="0">
              <a:solidFill>
                <a:srgbClr val="002060"/>
              </a:solidFill>
              <a:latin typeface="Arial" panose="020B0604020202020204" pitchFamily="34" charset="0"/>
              <a:ea typeface="MS PGothic" pitchFamily="34" charset="-128"/>
              <a:cs typeface="Arial" panose="020B0604020202020204" pitchFamily="34" charset="0"/>
            </a:endParaRPr>
          </a:p>
        </p:txBody>
      </p:sp>
      <p:pic>
        <p:nvPicPr>
          <p:cNvPr id="56" name="Picture 55" descr="A graph of different colored lines&#10;&#10;Description automatically generated">
            <a:extLst>
              <a:ext uri="{FF2B5EF4-FFF2-40B4-BE49-F238E27FC236}">
                <a16:creationId xmlns:a16="http://schemas.microsoft.com/office/drawing/2014/main" id="{2D0C4DA9-4BC4-4172-9E98-82D18E5B9300}"/>
              </a:ext>
            </a:extLst>
          </p:cNvPr>
          <p:cNvPicPr>
            <a:picLocks noChangeAspect="1"/>
          </p:cNvPicPr>
          <p:nvPr/>
        </p:nvPicPr>
        <p:blipFill rotWithShape="1">
          <a:blip r:embed="rId13"/>
          <a:srcRect t="1223" r="699"/>
          <a:stretch/>
        </p:blipFill>
        <p:spPr>
          <a:xfrm>
            <a:off x="3516770" y="4633095"/>
            <a:ext cx="3023875" cy="1815419"/>
          </a:xfrm>
          <a:prstGeom prst="rect">
            <a:avLst/>
          </a:prstGeom>
        </p:spPr>
      </p:pic>
      <p:sp>
        <p:nvSpPr>
          <p:cNvPr id="57" name="Oval 56">
            <a:extLst>
              <a:ext uri="{FF2B5EF4-FFF2-40B4-BE49-F238E27FC236}">
                <a16:creationId xmlns:a16="http://schemas.microsoft.com/office/drawing/2014/main" id="{6D79A7A0-07DF-4A04-83A7-DFDEF5380572}"/>
              </a:ext>
            </a:extLst>
          </p:cNvPr>
          <p:cNvSpPr/>
          <p:nvPr/>
        </p:nvSpPr>
        <p:spPr>
          <a:xfrm>
            <a:off x="3431226" y="1400812"/>
            <a:ext cx="989652" cy="553061"/>
          </a:xfrm>
          <a:prstGeom prst="ellipse">
            <a:avLst/>
          </a:prstGeom>
          <a:noFill/>
          <a:ln>
            <a:solidFill>
              <a:srgbClr val="6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1050044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P spid="32" grpId="0"/>
      <p:bldP spid="47" grpId="0"/>
      <p:bldP spid="54" grpId="0"/>
      <p:bldP spid="55" grpId="0"/>
      <p:bldP spid="5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E6DC94-6608-4EAF-8E58-FD7A9795070E}"/>
              </a:ext>
            </a:extLst>
          </p:cNvPr>
          <p:cNvPicPr>
            <a:picLocks noChangeAspect="1"/>
          </p:cNvPicPr>
          <p:nvPr/>
        </p:nvPicPr>
        <p:blipFill rotWithShape="1">
          <a:blip r:embed="rId2"/>
          <a:srcRect r="9798" b="16427"/>
          <a:stretch/>
        </p:blipFill>
        <p:spPr>
          <a:xfrm>
            <a:off x="5782469" y="921210"/>
            <a:ext cx="4831306" cy="4476290"/>
          </a:xfrm>
          <a:prstGeom prst="rect">
            <a:avLst/>
          </a:prstGeom>
        </p:spPr>
      </p:pic>
      <p:pic>
        <p:nvPicPr>
          <p:cNvPr id="3" name="Picture 2">
            <a:extLst>
              <a:ext uri="{FF2B5EF4-FFF2-40B4-BE49-F238E27FC236}">
                <a16:creationId xmlns:a16="http://schemas.microsoft.com/office/drawing/2014/main" id="{E4BDCCFD-D962-43A2-8A1E-611613A7CCCD}"/>
              </a:ext>
            </a:extLst>
          </p:cNvPr>
          <p:cNvPicPr>
            <a:picLocks noChangeAspect="1"/>
          </p:cNvPicPr>
          <p:nvPr/>
        </p:nvPicPr>
        <p:blipFill rotWithShape="1">
          <a:blip r:embed="rId3"/>
          <a:srcRect r="9804" b="16340"/>
          <a:stretch/>
        </p:blipFill>
        <p:spPr>
          <a:xfrm>
            <a:off x="537369" y="921210"/>
            <a:ext cx="4826000" cy="4476290"/>
          </a:xfrm>
          <a:prstGeom prst="rect">
            <a:avLst/>
          </a:prstGeom>
        </p:spPr>
      </p:pic>
      <p:sp>
        <p:nvSpPr>
          <p:cNvPr id="4" name="TextBox 3">
            <a:extLst>
              <a:ext uri="{FF2B5EF4-FFF2-40B4-BE49-F238E27FC236}">
                <a16:creationId xmlns:a16="http://schemas.microsoft.com/office/drawing/2014/main" id="{E1C762DC-7BD0-4C7A-879E-F797E032713E}"/>
              </a:ext>
            </a:extLst>
          </p:cNvPr>
          <p:cNvSpPr txBox="1"/>
          <p:nvPr/>
        </p:nvSpPr>
        <p:spPr>
          <a:xfrm rot="16200000">
            <a:off x="410215" y="2071736"/>
            <a:ext cx="1123308" cy="246221"/>
          </a:xfrm>
          <a:prstGeom prst="rect">
            <a:avLst/>
          </a:prstGeom>
          <a:solidFill>
            <a:schemeClr val="bg1"/>
          </a:solidFill>
        </p:spPr>
        <p:txBody>
          <a:bodyPr wrap="square" rtlCol="0">
            <a:spAutoFit/>
          </a:bodyPr>
          <a:lstStyle/>
          <a:p>
            <a:pPr fontAlgn="auto">
              <a:spcBef>
                <a:spcPts val="0"/>
              </a:spcBef>
              <a:spcAft>
                <a:spcPts val="0"/>
              </a:spcAft>
              <a:defRPr/>
            </a:pPr>
            <a:r>
              <a:rPr lang="en-US" sz="950" b="1" dirty="0">
                <a:solidFill>
                  <a:prstClr val="black"/>
                </a:solidFill>
                <a:latin typeface="Arial" panose="020B0604020202020204" pitchFamily="34" charset="0"/>
                <a:cs typeface="Arial" panose="020B0604020202020204" pitchFamily="34" charset="0"/>
              </a:rPr>
              <a:t>SIF</a:t>
            </a:r>
            <a:r>
              <a:rPr lang="en-US" sz="950" b="1" baseline="-25000" dirty="0">
                <a:solidFill>
                  <a:prstClr val="black"/>
                </a:solidFill>
                <a:latin typeface="Arial" panose="020B0604020202020204" pitchFamily="34" charset="0"/>
                <a:cs typeface="Arial" panose="020B0604020202020204" pitchFamily="34" charset="0"/>
              </a:rPr>
              <a:t>FR</a:t>
            </a:r>
            <a:r>
              <a:rPr lang="en-US" sz="950" b="1" dirty="0">
                <a:solidFill>
                  <a:prstClr val="black"/>
                </a:solidFill>
                <a:latin typeface="Arial" panose="020B0604020202020204" pitchFamily="34" charset="0"/>
                <a:cs typeface="Arial" panose="020B0604020202020204" pitchFamily="34" charset="0"/>
              </a:rPr>
              <a:t> (nm</a:t>
            </a:r>
            <a:r>
              <a:rPr lang="en-US" sz="950" b="1" baseline="30000" dirty="0">
                <a:solidFill>
                  <a:prstClr val="black"/>
                </a:solidFill>
                <a:latin typeface="Arial" panose="020B0604020202020204" pitchFamily="34" charset="0"/>
                <a:cs typeface="Arial" panose="020B0604020202020204" pitchFamily="34" charset="0"/>
              </a:rPr>
              <a:t>-1</a:t>
            </a:r>
            <a:r>
              <a:rPr lang="en-US" sz="950" b="1" dirty="0">
                <a:solidFill>
                  <a:prstClr val="black"/>
                </a:solidFill>
                <a:latin typeface="Arial" panose="020B0604020202020204" pitchFamily="34" charset="0"/>
                <a:cs typeface="Arial" panose="020B0604020202020204" pitchFamily="34" charset="0"/>
              </a:rPr>
              <a:t>)</a:t>
            </a:r>
            <a:endParaRPr lang="en-DE" sz="950" b="1" dirty="0">
              <a:solidFill>
                <a:prstClr val="black"/>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02B32AD-F707-4B2E-BD0C-E6169418754A}"/>
              </a:ext>
            </a:extLst>
          </p:cNvPr>
          <p:cNvPicPr>
            <a:picLocks noChangeAspect="1"/>
          </p:cNvPicPr>
          <p:nvPr/>
        </p:nvPicPr>
        <p:blipFill>
          <a:blip r:embed="rId4"/>
          <a:stretch>
            <a:fillRect/>
          </a:stretch>
        </p:blipFill>
        <p:spPr>
          <a:xfrm rot="16200000">
            <a:off x="891400" y="2614058"/>
            <a:ext cx="99955" cy="284882"/>
          </a:xfrm>
          <a:prstGeom prst="rect">
            <a:avLst/>
          </a:prstGeom>
        </p:spPr>
      </p:pic>
      <p:pic>
        <p:nvPicPr>
          <p:cNvPr id="8" name="Picture 7">
            <a:extLst>
              <a:ext uri="{FF2B5EF4-FFF2-40B4-BE49-F238E27FC236}">
                <a16:creationId xmlns:a16="http://schemas.microsoft.com/office/drawing/2014/main" id="{79028554-77D5-41D4-9979-401EBDA75744}"/>
              </a:ext>
            </a:extLst>
          </p:cNvPr>
          <p:cNvPicPr>
            <a:picLocks noChangeAspect="1"/>
          </p:cNvPicPr>
          <p:nvPr/>
        </p:nvPicPr>
        <p:blipFill>
          <a:blip r:embed="rId4"/>
          <a:stretch>
            <a:fillRect/>
          </a:stretch>
        </p:blipFill>
        <p:spPr>
          <a:xfrm rot="16200000">
            <a:off x="6205134" y="2748245"/>
            <a:ext cx="99955" cy="284882"/>
          </a:xfrm>
          <a:prstGeom prst="rect">
            <a:avLst/>
          </a:prstGeom>
        </p:spPr>
      </p:pic>
      <p:sp>
        <p:nvSpPr>
          <p:cNvPr id="9" name="TextBox 8">
            <a:extLst>
              <a:ext uri="{FF2B5EF4-FFF2-40B4-BE49-F238E27FC236}">
                <a16:creationId xmlns:a16="http://schemas.microsoft.com/office/drawing/2014/main" id="{EB748CCC-AA4A-4C65-87E3-DCD16B65F02A}"/>
              </a:ext>
            </a:extLst>
          </p:cNvPr>
          <p:cNvSpPr txBox="1"/>
          <p:nvPr/>
        </p:nvSpPr>
        <p:spPr>
          <a:xfrm rot="16200000">
            <a:off x="395064" y="3756698"/>
            <a:ext cx="1123308" cy="246221"/>
          </a:xfrm>
          <a:prstGeom prst="rect">
            <a:avLst/>
          </a:prstGeom>
          <a:solidFill>
            <a:schemeClr val="bg1"/>
          </a:solidFill>
        </p:spPr>
        <p:txBody>
          <a:bodyPr wrap="square" rtlCol="0">
            <a:spAutoFit/>
          </a:bodyPr>
          <a:lstStyle/>
          <a:p>
            <a:pPr fontAlgn="auto">
              <a:spcBef>
                <a:spcPts val="0"/>
              </a:spcBef>
              <a:spcAft>
                <a:spcPts val="0"/>
              </a:spcAft>
              <a:defRPr/>
            </a:pPr>
            <a:r>
              <a:rPr lang="en-US" sz="950" b="1" dirty="0">
                <a:solidFill>
                  <a:prstClr val="black"/>
                </a:solidFill>
                <a:latin typeface="Arial" panose="020B0604020202020204" pitchFamily="34" charset="0"/>
                <a:cs typeface="Arial" panose="020B0604020202020204" pitchFamily="34" charset="0"/>
              </a:rPr>
              <a:t>SIF</a:t>
            </a:r>
            <a:r>
              <a:rPr lang="en-US" sz="950" b="1" baseline="-25000" dirty="0">
                <a:solidFill>
                  <a:prstClr val="black"/>
                </a:solidFill>
                <a:latin typeface="Arial" panose="020B0604020202020204" pitchFamily="34" charset="0"/>
                <a:cs typeface="Arial" panose="020B0604020202020204" pitchFamily="34" charset="0"/>
              </a:rPr>
              <a:t>FR</a:t>
            </a:r>
            <a:r>
              <a:rPr lang="en-US" sz="950" b="1" dirty="0">
                <a:solidFill>
                  <a:prstClr val="black"/>
                </a:solidFill>
                <a:latin typeface="Arial" panose="020B0604020202020204" pitchFamily="34" charset="0"/>
                <a:cs typeface="Arial" panose="020B0604020202020204" pitchFamily="34" charset="0"/>
              </a:rPr>
              <a:t> (nm</a:t>
            </a:r>
            <a:r>
              <a:rPr lang="en-US" sz="950" b="1" baseline="30000" dirty="0">
                <a:solidFill>
                  <a:prstClr val="black"/>
                </a:solidFill>
                <a:latin typeface="Arial" panose="020B0604020202020204" pitchFamily="34" charset="0"/>
                <a:cs typeface="Arial" panose="020B0604020202020204" pitchFamily="34" charset="0"/>
              </a:rPr>
              <a:t>-1</a:t>
            </a:r>
            <a:r>
              <a:rPr lang="en-US" sz="950" b="1" dirty="0">
                <a:solidFill>
                  <a:prstClr val="black"/>
                </a:solidFill>
                <a:latin typeface="Arial" panose="020B0604020202020204" pitchFamily="34" charset="0"/>
                <a:cs typeface="Arial" panose="020B0604020202020204" pitchFamily="34" charset="0"/>
              </a:rPr>
              <a:t>)</a:t>
            </a:r>
            <a:endParaRPr lang="en-DE" sz="950" b="1" dirty="0">
              <a:solidFill>
                <a:prstClr val="black"/>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6D57AB4-BB52-4519-93A3-F6440329E391}"/>
              </a:ext>
            </a:extLst>
          </p:cNvPr>
          <p:cNvSpPr txBox="1"/>
          <p:nvPr/>
        </p:nvSpPr>
        <p:spPr>
          <a:xfrm rot="16200000">
            <a:off x="5693456" y="2138290"/>
            <a:ext cx="1123308" cy="246221"/>
          </a:xfrm>
          <a:prstGeom prst="rect">
            <a:avLst/>
          </a:prstGeom>
          <a:solidFill>
            <a:schemeClr val="bg1"/>
          </a:solidFill>
        </p:spPr>
        <p:txBody>
          <a:bodyPr wrap="square" rtlCol="0">
            <a:spAutoFit/>
          </a:bodyPr>
          <a:lstStyle/>
          <a:p>
            <a:pPr fontAlgn="auto">
              <a:spcBef>
                <a:spcPts val="0"/>
              </a:spcBef>
              <a:spcAft>
                <a:spcPts val="0"/>
              </a:spcAft>
              <a:defRPr/>
            </a:pPr>
            <a:r>
              <a:rPr lang="en-US" sz="950" b="1" dirty="0">
                <a:solidFill>
                  <a:prstClr val="black"/>
                </a:solidFill>
                <a:latin typeface="Arial" panose="020B0604020202020204" pitchFamily="34" charset="0"/>
                <a:cs typeface="Arial" panose="020B0604020202020204" pitchFamily="34" charset="0"/>
              </a:rPr>
              <a:t>SIF</a:t>
            </a:r>
            <a:r>
              <a:rPr lang="en-US" sz="950" b="1" baseline="-25000" dirty="0">
                <a:solidFill>
                  <a:prstClr val="black"/>
                </a:solidFill>
                <a:latin typeface="Arial" panose="020B0604020202020204" pitchFamily="34" charset="0"/>
                <a:cs typeface="Arial" panose="020B0604020202020204" pitchFamily="34" charset="0"/>
              </a:rPr>
              <a:t>R</a:t>
            </a:r>
            <a:r>
              <a:rPr lang="en-US" sz="950" b="1" dirty="0">
                <a:solidFill>
                  <a:prstClr val="black"/>
                </a:solidFill>
                <a:latin typeface="Arial" panose="020B0604020202020204" pitchFamily="34" charset="0"/>
                <a:cs typeface="Arial" panose="020B0604020202020204" pitchFamily="34" charset="0"/>
              </a:rPr>
              <a:t> (nm</a:t>
            </a:r>
            <a:r>
              <a:rPr lang="en-US" sz="950" b="1" baseline="30000" dirty="0">
                <a:solidFill>
                  <a:prstClr val="black"/>
                </a:solidFill>
                <a:latin typeface="Arial" panose="020B0604020202020204" pitchFamily="34" charset="0"/>
                <a:cs typeface="Arial" panose="020B0604020202020204" pitchFamily="34" charset="0"/>
              </a:rPr>
              <a:t>-1</a:t>
            </a:r>
            <a:r>
              <a:rPr lang="en-US" sz="950" b="1" dirty="0">
                <a:solidFill>
                  <a:prstClr val="black"/>
                </a:solidFill>
                <a:latin typeface="Arial" panose="020B0604020202020204" pitchFamily="34" charset="0"/>
                <a:cs typeface="Arial" panose="020B0604020202020204" pitchFamily="34" charset="0"/>
              </a:rPr>
              <a:t>)</a:t>
            </a:r>
            <a:endParaRPr lang="en-DE" sz="950" b="1" dirty="0">
              <a:solidFill>
                <a:prstClr val="black"/>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4C13239-D87E-4BA1-938D-4429F060AC31}"/>
              </a:ext>
            </a:extLst>
          </p:cNvPr>
          <p:cNvSpPr txBox="1"/>
          <p:nvPr/>
        </p:nvSpPr>
        <p:spPr>
          <a:xfrm rot="16200000">
            <a:off x="5698210" y="3794228"/>
            <a:ext cx="1123308" cy="246221"/>
          </a:xfrm>
          <a:prstGeom prst="rect">
            <a:avLst/>
          </a:prstGeom>
          <a:solidFill>
            <a:schemeClr val="bg1"/>
          </a:solidFill>
        </p:spPr>
        <p:txBody>
          <a:bodyPr wrap="square" rtlCol="0">
            <a:spAutoFit/>
          </a:bodyPr>
          <a:lstStyle/>
          <a:p>
            <a:pPr fontAlgn="auto">
              <a:spcBef>
                <a:spcPts val="0"/>
              </a:spcBef>
              <a:spcAft>
                <a:spcPts val="0"/>
              </a:spcAft>
              <a:defRPr/>
            </a:pPr>
            <a:r>
              <a:rPr lang="en-US" sz="950" b="1" dirty="0">
                <a:solidFill>
                  <a:prstClr val="black"/>
                </a:solidFill>
                <a:latin typeface="Arial" panose="020B0604020202020204" pitchFamily="34" charset="0"/>
                <a:cs typeface="Arial" panose="020B0604020202020204" pitchFamily="34" charset="0"/>
              </a:rPr>
              <a:t>SIF</a:t>
            </a:r>
            <a:r>
              <a:rPr lang="en-US" sz="950" b="1" baseline="-25000" dirty="0">
                <a:solidFill>
                  <a:prstClr val="black"/>
                </a:solidFill>
                <a:latin typeface="Arial" panose="020B0604020202020204" pitchFamily="34" charset="0"/>
                <a:cs typeface="Arial" panose="020B0604020202020204" pitchFamily="34" charset="0"/>
              </a:rPr>
              <a:t>R</a:t>
            </a:r>
            <a:r>
              <a:rPr lang="en-US" sz="950" b="1" dirty="0">
                <a:solidFill>
                  <a:prstClr val="black"/>
                </a:solidFill>
                <a:latin typeface="Arial" panose="020B0604020202020204" pitchFamily="34" charset="0"/>
                <a:cs typeface="Arial" panose="020B0604020202020204" pitchFamily="34" charset="0"/>
              </a:rPr>
              <a:t> (nm</a:t>
            </a:r>
            <a:r>
              <a:rPr lang="en-US" sz="950" b="1" baseline="30000" dirty="0">
                <a:solidFill>
                  <a:prstClr val="black"/>
                </a:solidFill>
                <a:latin typeface="Arial" panose="020B0604020202020204" pitchFamily="34" charset="0"/>
                <a:cs typeface="Arial" panose="020B0604020202020204" pitchFamily="34" charset="0"/>
              </a:rPr>
              <a:t>-1</a:t>
            </a:r>
            <a:r>
              <a:rPr lang="en-US" sz="950" b="1" dirty="0">
                <a:solidFill>
                  <a:prstClr val="black"/>
                </a:solidFill>
                <a:latin typeface="Arial" panose="020B0604020202020204" pitchFamily="34" charset="0"/>
                <a:cs typeface="Arial" panose="020B0604020202020204" pitchFamily="34" charset="0"/>
              </a:rPr>
              <a:t>)</a:t>
            </a:r>
            <a:endParaRPr lang="en-DE" sz="950" b="1" dirty="0">
              <a:solidFill>
                <a:prstClr val="black"/>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B218610-987B-4D05-8685-31AE50A09661}"/>
              </a:ext>
            </a:extLst>
          </p:cNvPr>
          <p:cNvPicPr>
            <a:picLocks noChangeAspect="1"/>
          </p:cNvPicPr>
          <p:nvPr/>
        </p:nvPicPr>
        <p:blipFill>
          <a:blip r:embed="rId4"/>
          <a:stretch>
            <a:fillRect/>
          </a:stretch>
        </p:blipFill>
        <p:spPr>
          <a:xfrm rot="16200000">
            <a:off x="6187151" y="4348998"/>
            <a:ext cx="99955" cy="284882"/>
          </a:xfrm>
          <a:prstGeom prst="rect">
            <a:avLst/>
          </a:prstGeom>
        </p:spPr>
      </p:pic>
      <p:pic>
        <p:nvPicPr>
          <p:cNvPr id="7" name="Picture 6">
            <a:extLst>
              <a:ext uri="{FF2B5EF4-FFF2-40B4-BE49-F238E27FC236}">
                <a16:creationId xmlns:a16="http://schemas.microsoft.com/office/drawing/2014/main" id="{18E51E5A-AFB8-4A07-BC97-7B729B04FB2A}"/>
              </a:ext>
            </a:extLst>
          </p:cNvPr>
          <p:cNvPicPr>
            <a:picLocks noChangeAspect="1"/>
          </p:cNvPicPr>
          <p:nvPr/>
        </p:nvPicPr>
        <p:blipFill>
          <a:blip r:embed="rId4"/>
          <a:stretch>
            <a:fillRect/>
          </a:stretch>
        </p:blipFill>
        <p:spPr>
          <a:xfrm rot="16200000">
            <a:off x="887412" y="4315329"/>
            <a:ext cx="99955" cy="284882"/>
          </a:xfrm>
          <a:prstGeom prst="rect">
            <a:avLst/>
          </a:prstGeom>
        </p:spPr>
      </p:pic>
      <p:sp>
        <p:nvSpPr>
          <p:cNvPr id="12" name="TextBox 11">
            <a:extLst>
              <a:ext uri="{FF2B5EF4-FFF2-40B4-BE49-F238E27FC236}">
                <a16:creationId xmlns:a16="http://schemas.microsoft.com/office/drawing/2014/main" id="{03CBEB57-DB03-4655-AFE4-8A2EB63E0754}"/>
              </a:ext>
            </a:extLst>
          </p:cNvPr>
          <p:cNvSpPr txBox="1"/>
          <p:nvPr/>
        </p:nvSpPr>
        <p:spPr>
          <a:xfrm>
            <a:off x="456284" y="359557"/>
            <a:ext cx="1842478" cy="400110"/>
          </a:xfrm>
          <a:prstGeom prst="rect">
            <a:avLst/>
          </a:prstGeom>
          <a:noFill/>
        </p:spPr>
        <p:txBody>
          <a:bodyPr wrap="square" rtlCol="0">
            <a:spAutoFit/>
          </a:bodyPr>
          <a:lstStyle/>
          <a:p>
            <a:pPr fontAlgn="auto">
              <a:spcBef>
                <a:spcPts val="0"/>
              </a:spcBef>
              <a:spcAft>
                <a:spcPts val="0"/>
              </a:spcAft>
            </a:pPr>
            <a:r>
              <a:rPr lang="en-US" sz="2000" dirty="0">
                <a:solidFill>
                  <a:prstClr val="black"/>
                </a:solidFill>
                <a:latin typeface="Arial"/>
              </a:rPr>
              <a:t>NIRv</a:t>
            </a:r>
            <a:endParaRPr lang="en-DE" sz="2000" dirty="0">
              <a:solidFill>
                <a:prstClr val="black"/>
              </a:solidFill>
              <a:latin typeface="Arial"/>
            </a:endParaRPr>
          </a:p>
        </p:txBody>
      </p:sp>
      <p:sp>
        <p:nvSpPr>
          <p:cNvPr id="13" name="TextBox 12">
            <a:extLst>
              <a:ext uri="{FF2B5EF4-FFF2-40B4-BE49-F238E27FC236}">
                <a16:creationId xmlns:a16="http://schemas.microsoft.com/office/drawing/2014/main" id="{BDD20CE3-2123-449F-B94C-7574A9346509}"/>
              </a:ext>
            </a:extLst>
          </p:cNvPr>
          <p:cNvSpPr txBox="1"/>
          <p:nvPr/>
        </p:nvSpPr>
        <p:spPr>
          <a:xfrm>
            <a:off x="5782469" y="1061545"/>
            <a:ext cx="5757890" cy="4476290"/>
          </a:xfrm>
          <a:prstGeom prst="rect">
            <a:avLst/>
          </a:prstGeom>
          <a:solidFill>
            <a:schemeClr val="bg1"/>
          </a:solidFill>
        </p:spPr>
        <p:txBody>
          <a:bodyPr wrap="square" rtlCol="0">
            <a:spAutoFit/>
          </a:bodyPr>
          <a:lstStyle/>
          <a:p>
            <a:endParaRPr lang="en-DE" dirty="0"/>
          </a:p>
        </p:txBody>
      </p:sp>
    </p:spTree>
    <p:extLst>
      <p:ext uri="{BB962C8B-B14F-4D97-AF65-F5344CB8AC3E}">
        <p14:creationId xmlns:p14="http://schemas.microsoft.com/office/powerpoint/2010/main" val="24031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3553EF-4C89-436E-A040-FA38B65AFE4F}"/>
              </a:ext>
            </a:extLst>
          </p:cNvPr>
          <p:cNvPicPr>
            <a:picLocks noChangeAspect="1"/>
          </p:cNvPicPr>
          <p:nvPr/>
        </p:nvPicPr>
        <p:blipFill rotWithShape="1">
          <a:blip r:embed="rId2"/>
          <a:srcRect t="10167"/>
          <a:stretch/>
        </p:blipFill>
        <p:spPr>
          <a:xfrm>
            <a:off x="346817" y="1086341"/>
            <a:ext cx="11301760" cy="3626337"/>
          </a:xfrm>
          <a:prstGeom prst="rect">
            <a:avLst/>
          </a:prstGeom>
        </p:spPr>
      </p:pic>
      <p:sp>
        <p:nvSpPr>
          <p:cNvPr id="4" name="TextBox 3">
            <a:extLst>
              <a:ext uri="{FF2B5EF4-FFF2-40B4-BE49-F238E27FC236}">
                <a16:creationId xmlns:a16="http://schemas.microsoft.com/office/drawing/2014/main" id="{93582144-C9F1-477B-B91D-162E905EBB32}"/>
              </a:ext>
            </a:extLst>
          </p:cNvPr>
          <p:cNvSpPr txBox="1"/>
          <p:nvPr/>
        </p:nvSpPr>
        <p:spPr>
          <a:xfrm>
            <a:off x="4083309" y="4497234"/>
            <a:ext cx="1914389" cy="430887"/>
          </a:xfrm>
          <a:prstGeom prst="rect">
            <a:avLst/>
          </a:prstGeom>
          <a:solidFill>
            <a:schemeClr val="bg1"/>
          </a:solidFill>
        </p:spPr>
        <p:txBody>
          <a:bodyPr wrap="square" rtlCol="0">
            <a:spAutoFit/>
          </a:bodyPr>
          <a:lstStyle/>
          <a:p>
            <a:pPr fontAlgn="auto">
              <a:spcBef>
                <a:spcPts val="0"/>
              </a:spcBef>
              <a:spcAft>
                <a:spcPts val="0"/>
              </a:spcAft>
              <a:defRPr/>
            </a:pPr>
            <a:r>
              <a:rPr lang="en-US" sz="1100" b="1" dirty="0">
                <a:solidFill>
                  <a:prstClr val="black"/>
                </a:solidFill>
                <a:latin typeface="Arial" panose="020B0604020202020204" pitchFamily="34" charset="0"/>
                <a:cs typeface="Arial" panose="020B0604020202020204" pitchFamily="34" charset="0"/>
              </a:rPr>
              <a:t>                 SIF</a:t>
            </a:r>
            <a:r>
              <a:rPr lang="en-US" sz="1100" b="1" baseline="-25000" dirty="0">
                <a:solidFill>
                  <a:prstClr val="black"/>
                </a:solidFill>
                <a:latin typeface="Arial" panose="020B0604020202020204" pitchFamily="34" charset="0"/>
                <a:cs typeface="Arial" panose="020B0604020202020204" pitchFamily="34" charset="0"/>
              </a:rPr>
              <a:t>760</a:t>
            </a:r>
          </a:p>
          <a:p>
            <a:pPr fontAlgn="auto">
              <a:spcBef>
                <a:spcPts val="0"/>
              </a:spcBef>
              <a:spcAft>
                <a:spcPts val="0"/>
              </a:spcAft>
              <a:defRPr/>
            </a:pPr>
            <a:r>
              <a:rPr lang="en-US" sz="1100" b="1" dirty="0">
                <a:solidFill>
                  <a:prstClr val="black"/>
                </a:solidFill>
                <a:latin typeface="Arial" panose="020B0604020202020204" pitchFamily="34" charset="0"/>
                <a:cs typeface="Arial" panose="020B0604020202020204" pitchFamily="34" charset="0"/>
              </a:rPr>
              <a:t>      (mW m</a:t>
            </a:r>
            <a:r>
              <a:rPr lang="en-US" sz="1100" b="1" baseline="30000" dirty="0">
                <a:solidFill>
                  <a:prstClr val="black"/>
                </a:solidFill>
                <a:latin typeface="Arial" panose="020B0604020202020204" pitchFamily="34" charset="0"/>
                <a:cs typeface="Arial" panose="020B0604020202020204" pitchFamily="34" charset="0"/>
              </a:rPr>
              <a:t>-2</a:t>
            </a:r>
            <a:r>
              <a:rPr lang="en-US" sz="1100" b="1" dirty="0">
                <a:solidFill>
                  <a:prstClr val="black"/>
                </a:solidFill>
                <a:latin typeface="Arial" panose="020B0604020202020204" pitchFamily="34" charset="0"/>
                <a:cs typeface="Arial" panose="020B0604020202020204" pitchFamily="34" charset="0"/>
              </a:rPr>
              <a:t> nm</a:t>
            </a:r>
            <a:r>
              <a:rPr lang="en-US" sz="1100" b="1" baseline="30000" dirty="0">
                <a:solidFill>
                  <a:prstClr val="black"/>
                </a:solidFill>
                <a:latin typeface="Arial" panose="020B0604020202020204" pitchFamily="34" charset="0"/>
                <a:cs typeface="Arial" panose="020B0604020202020204" pitchFamily="34" charset="0"/>
              </a:rPr>
              <a:t>-1</a:t>
            </a:r>
            <a:r>
              <a:rPr lang="en-US" sz="1100" b="1" dirty="0">
                <a:solidFill>
                  <a:prstClr val="black"/>
                </a:solidFill>
                <a:latin typeface="Arial" panose="020B0604020202020204" pitchFamily="34" charset="0"/>
                <a:cs typeface="Arial" panose="020B0604020202020204" pitchFamily="34" charset="0"/>
              </a:rPr>
              <a:t> sr</a:t>
            </a:r>
            <a:r>
              <a:rPr lang="en-US" sz="1100" b="1" baseline="30000" dirty="0">
                <a:solidFill>
                  <a:prstClr val="black"/>
                </a:solidFill>
                <a:latin typeface="Arial" panose="020B0604020202020204" pitchFamily="34" charset="0"/>
                <a:cs typeface="Arial" panose="020B0604020202020204" pitchFamily="34" charset="0"/>
              </a:rPr>
              <a:t>-1</a:t>
            </a:r>
            <a:r>
              <a:rPr lang="en-US" sz="1100" b="1" dirty="0">
                <a:solidFill>
                  <a:prstClr val="black"/>
                </a:solidFill>
                <a:latin typeface="Arial" panose="020B0604020202020204" pitchFamily="34" charset="0"/>
                <a:cs typeface="Arial" panose="020B0604020202020204" pitchFamily="34" charset="0"/>
              </a:rPr>
              <a:t>)</a:t>
            </a:r>
            <a:endParaRPr lang="en-DE" sz="11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8221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5AD598-B0E5-4B0F-9138-AD9D65D8CF4A}"/>
              </a:ext>
            </a:extLst>
          </p:cNvPr>
          <p:cNvSpPr>
            <a:spLocks noGrp="1"/>
          </p:cNvSpPr>
          <p:nvPr>
            <p:ph type="sldNum" idx="1"/>
          </p:nvPr>
        </p:nvSpPr>
        <p:spPr/>
        <p:txBody>
          <a:bodyPr/>
          <a:lstStyle/>
          <a:p>
            <a:pPr fontAlgn="auto">
              <a:spcBef>
                <a:spcPts val="0"/>
              </a:spcBef>
              <a:spcAft>
                <a:spcPts val="0"/>
              </a:spcAft>
            </a:pPr>
            <a:fld id="{15BAFABA-AFB5-44C3-A842-DA4ED8D485C9}" type="slidenum">
              <a:rPr lang="en-DE"/>
              <a:pPr fontAlgn="auto">
                <a:spcBef>
                  <a:spcPts val="0"/>
                </a:spcBef>
                <a:spcAft>
                  <a:spcPts val="0"/>
                </a:spcAft>
              </a:pPr>
              <a:t>22</a:t>
            </a:fld>
            <a:endParaRPr lang="en-DE"/>
          </a:p>
        </p:txBody>
      </p:sp>
      <p:pic>
        <p:nvPicPr>
          <p:cNvPr id="5" name="Picture 4">
            <a:extLst>
              <a:ext uri="{FF2B5EF4-FFF2-40B4-BE49-F238E27FC236}">
                <a16:creationId xmlns:a16="http://schemas.microsoft.com/office/drawing/2014/main" id="{05AF3CC8-8AFC-42A1-BEB7-E90A4414332E}"/>
              </a:ext>
            </a:extLst>
          </p:cNvPr>
          <p:cNvPicPr>
            <a:picLocks noChangeAspect="1"/>
          </p:cNvPicPr>
          <p:nvPr/>
        </p:nvPicPr>
        <p:blipFill>
          <a:blip r:embed="rId2"/>
          <a:stretch>
            <a:fillRect/>
          </a:stretch>
        </p:blipFill>
        <p:spPr>
          <a:xfrm>
            <a:off x="96235" y="1027688"/>
            <a:ext cx="12071970" cy="4311418"/>
          </a:xfrm>
          <a:prstGeom prst="rect">
            <a:avLst/>
          </a:prstGeom>
        </p:spPr>
      </p:pic>
      <p:sp>
        <p:nvSpPr>
          <p:cNvPr id="4" name="TextBox 3">
            <a:extLst>
              <a:ext uri="{FF2B5EF4-FFF2-40B4-BE49-F238E27FC236}">
                <a16:creationId xmlns:a16="http://schemas.microsoft.com/office/drawing/2014/main" id="{4B4ACE44-2D10-4C91-AD39-716CD7132EA0}"/>
              </a:ext>
            </a:extLst>
          </p:cNvPr>
          <p:cNvSpPr txBox="1"/>
          <p:nvPr/>
        </p:nvSpPr>
        <p:spPr>
          <a:xfrm>
            <a:off x="4442817" y="5052127"/>
            <a:ext cx="1914389" cy="430887"/>
          </a:xfrm>
          <a:prstGeom prst="rect">
            <a:avLst/>
          </a:prstGeom>
          <a:solidFill>
            <a:schemeClr val="bg1"/>
          </a:solidFill>
        </p:spPr>
        <p:txBody>
          <a:bodyPr wrap="square" rtlCol="0">
            <a:spAutoFit/>
          </a:bodyPr>
          <a:lstStyle/>
          <a:p>
            <a:pPr fontAlgn="auto">
              <a:spcBef>
                <a:spcPts val="0"/>
              </a:spcBef>
              <a:spcAft>
                <a:spcPts val="0"/>
              </a:spcAft>
              <a:defRPr/>
            </a:pPr>
            <a:r>
              <a:rPr lang="en-US" sz="1100" b="1" dirty="0">
                <a:solidFill>
                  <a:prstClr val="black"/>
                </a:solidFill>
                <a:latin typeface="Arial" panose="020B0604020202020204" pitchFamily="34" charset="0"/>
                <a:cs typeface="Arial" panose="020B0604020202020204" pitchFamily="34" charset="0"/>
              </a:rPr>
              <a:t>                 SIF</a:t>
            </a:r>
            <a:r>
              <a:rPr lang="en-US" sz="1100" b="1" baseline="-25000" dirty="0">
                <a:solidFill>
                  <a:prstClr val="black"/>
                </a:solidFill>
                <a:latin typeface="Arial" panose="020B0604020202020204" pitchFamily="34" charset="0"/>
                <a:cs typeface="Arial" panose="020B0604020202020204" pitchFamily="34" charset="0"/>
              </a:rPr>
              <a:t>R</a:t>
            </a:r>
          </a:p>
          <a:p>
            <a:pPr fontAlgn="auto">
              <a:spcBef>
                <a:spcPts val="0"/>
              </a:spcBef>
              <a:spcAft>
                <a:spcPts val="0"/>
              </a:spcAft>
              <a:defRPr/>
            </a:pPr>
            <a:r>
              <a:rPr lang="en-US" sz="1100" b="1" dirty="0">
                <a:solidFill>
                  <a:prstClr val="black"/>
                </a:solidFill>
                <a:latin typeface="Arial" panose="020B0604020202020204" pitchFamily="34" charset="0"/>
                <a:cs typeface="Arial" panose="020B0604020202020204" pitchFamily="34" charset="0"/>
              </a:rPr>
              <a:t>      (mW m</a:t>
            </a:r>
            <a:r>
              <a:rPr lang="en-US" sz="1100" b="1" baseline="30000" dirty="0">
                <a:solidFill>
                  <a:prstClr val="black"/>
                </a:solidFill>
                <a:latin typeface="Arial" panose="020B0604020202020204" pitchFamily="34" charset="0"/>
                <a:cs typeface="Arial" panose="020B0604020202020204" pitchFamily="34" charset="0"/>
              </a:rPr>
              <a:t>-2</a:t>
            </a:r>
            <a:r>
              <a:rPr lang="en-US" sz="1100" b="1" dirty="0">
                <a:solidFill>
                  <a:prstClr val="black"/>
                </a:solidFill>
                <a:latin typeface="Arial" panose="020B0604020202020204" pitchFamily="34" charset="0"/>
                <a:cs typeface="Arial" panose="020B0604020202020204" pitchFamily="34" charset="0"/>
              </a:rPr>
              <a:t> nm</a:t>
            </a:r>
            <a:r>
              <a:rPr lang="en-US" sz="1100" b="1" baseline="30000" dirty="0">
                <a:solidFill>
                  <a:prstClr val="black"/>
                </a:solidFill>
                <a:latin typeface="Arial" panose="020B0604020202020204" pitchFamily="34" charset="0"/>
                <a:cs typeface="Arial" panose="020B0604020202020204" pitchFamily="34" charset="0"/>
              </a:rPr>
              <a:t>-1</a:t>
            </a:r>
            <a:r>
              <a:rPr lang="en-US" sz="1100" b="1" dirty="0">
                <a:solidFill>
                  <a:prstClr val="black"/>
                </a:solidFill>
                <a:latin typeface="Arial" panose="020B0604020202020204" pitchFamily="34" charset="0"/>
                <a:cs typeface="Arial" panose="020B0604020202020204" pitchFamily="34" charset="0"/>
              </a:rPr>
              <a:t> sr</a:t>
            </a:r>
            <a:r>
              <a:rPr lang="en-US" sz="1100" b="1" baseline="30000" dirty="0">
                <a:solidFill>
                  <a:prstClr val="black"/>
                </a:solidFill>
                <a:latin typeface="Arial" panose="020B0604020202020204" pitchFamily="34" charset="0"/>
                <a:cs typeface="Arial" panose="020B0604020202020204" pitchFamily="34" charset="0"/>
              </a:rPr>
              <a:t>-1</a:t>
            </a:r>
            <a:r>
              <a:rPr lang="en-US" sz="1100" b="1" dirty="0">
                <a:solidFill>
                  <a:prstClr val="black"/>
                </a:solidFill>
                <a:latin typeface="Arial" panose="020B0604020202020204" pitchFamily="34" charset="0"/>
                <a:cs typeface="Arial" panose="020B0604020202020204" pitchFamily="34" charset="0"/>
              </a:rPr>
              <a:t>)</a:t>
            </a:r>
            <a:endParaRPr lang="en-DE" sz="11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5877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0F1797-3A85-4855-988B-F1E7542090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3436" y="189648"/>
            <a:ext cx="9070189" cy="3239353"/>
          </a:xfrm>
          <a:prstGeom prst="rect">
            <a:avLst/>
          </a:prstGeom>
        </p:spPr>
      </p:pic>
      <p:pic>
        <p:nvPicPr>
          <p:cNvPr id="4" name="Picture 3">
            <a:extLst>
              <a:ext uri="{FF2B5EF4-FFF2-40B4-BE49-F238E27FC236}">
                <a16:creationId xmlns:a16="http://schemas.microsoft.com/office/drawing/2014/main" id="{B01D2DD4-2AA3-4B0D-B509-381FC173818A}"/>
              </a:ext>
            </a:extLst>
          </p:cNvPr>
          <p:cNvPicPr>
            <a:picLocks noChangeAspect="1"/>
          </p:cNvPicPr>
          <p:nvPr/>
        </p:nvPicPr>
        <p:blipFill rotWithShape="1">
          <a:blip r:embed="rId3"/>
          <a:srcRect r="17630"/>
          <a:stretch/>
        </p:blipFill>
        <p:spPr>
          <a:xfrm>
            <a:off x="227305" y="3618649"/>
            <a:ext cx="5995138" cy="2599393"/>
          </a:xfrm>
          <a:prstGeom prst="rect">
            <a:avLst/>
          </a:prstGeom>
        </p:spPr>
      </p:pic>
      <p:pic>
        <p:nvPicPr>
          <p:cNvPr id="5" name="Picture 4">
            <a:extLst>
              <a:ext uri="{FF2B5EF4-FFF2-40B4-BE49-F238E27FC236}">
                <a16:creationId xmlns:a16="http://schemas.microsoft.com/office/drawing/2014/main" id="{6FF7ED6B-AD6E-43CD-8E3C-0A50772B1E13}"/>
              </a:ext>
            </a:extLst>
          </p:cNvPr>
          <p:cNvPicPr>
            <a:picLocks noChangeAspect="1"/>
          </p:cNvPicPr>
          <p:nvPr/>
        </p:nvPicPr>
        <p:blipFill>
          <a:blip r:embed="rId4"/>
          <a:stretch>
            <a:fillRect/>
          </a:stretch>
        </p:blipFill>
        <p:spPr>
          <a:xfrm>
            <a:off x="6222443" y="3618649"/>
            <a:ext cx="5832158" cy="2544203"/>
          </a:xfrm>
          <a:prstGeom prst="rect">
            <a:avLst/>
          </a:prstGeom>
        </p:spPr>
      </p:pic>
    </p:spTree>
    <p:extLst>
      <p:ext uri="{BB962C8B-B14F-4D97-AF65-F5344CB8AC3E}">
        <p14:creationId xmlns:p14="http://schemas.microsoft.com/office/powerpoint/2010/main" val="4138038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BFDCAE-3D4F-40A3-9D1B-4A4DFB736A8E}"/>
              </a:ext>
            </a:extLst>
          </p:cNvPr>
          <p:cNvPicPr>
            <a:picLocks noChangeAspect="1"/>
          </p:cNvPicPr>
          <p:nvPr/>
        </p:nvPicPr>
        <p:blipFill>
          <a:blip r:embed="rId2"/>
          <a:stretch>
            <a:fillRect/>
          </a:stretch>
        </p:blipFill>
        <p:spPr>
          <a:xfrm>
            <a:off x="1360728" y="123677"/>
            <a:ext cx="8053330" cy="2876190"/>
          </a:xfrm>
          <a:prstGeom prst="rect">
            <a:avLst/>
          </a:prstGeom>
        </p:spPr>
      </p:pic>
      <p:pic>
        <p:nvPicPr>
          <p:cNvPr id="3" name="Picture 2">
            <a:extLst>
              <a:ext uri="{FF2B5EF4-FFF2-40B4-BE49-F238E27FC236}">
                <a16:creationId xmlns:a16="http://schemas.microsoft.com/office/drawing/2014/main" id="{1325AF7A-B650-4B8D-8021-08519BE52666}"/>
              </a:ext>
            </a:extLst>
          </p:cNvPr>
          <p:cNvPicPr>
            <a:picLocks noChangeAspect="1"/>
          </p:cNvPicPr>
          <p:nvPr/>
        </p:nvPicPr>
        <p:blipFill rotWithShape="1">
          <a:blip r:embed="rId3"/>
          <a:srcRect r="17548"/>
          <a:stretch/>
        </p:blipFill>
        <p:spPr>
          <a:xfrm>
            <a:off x="6112669" y="3378100"/>
            <a:ext cx="5935583" cy="2571008"/>
          </a:xfrm>
          <a:prstGeom prst="rect">
            <a:avLst/>
          </a:prstGeom>
        </p:spPr>
      </p:pic>
      <p:pic>
        <p:nvPicPr>
          <p:cNvPr id="5" name="Picture 4">
            <a:extLst>
              <a:ext uri="{FF2B5EF4-FFF2-40B4-BE49-F238E27FC236}">
                <a16:creationId xmlns:a16="http://schemas.microsoft.com/office/drawing/2014/main" id="{A294F419-1F2D-4B0A-ACAE-E80470DAF3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8223"/>
          <a:stretch/>
        </p:blipFill>
        <p:spPr>
          <a:xfrm>
            <a:off x="223482" y="3481266"/>
            <a:ext cx="5728771" cy="2501910"/>
          </a:xfrm>
          <a:prstGeom prst="rect">
            <a:avLst/>
          </a:prstGeom>
        </p:spPr>
      </p:pic>
    </p:spTree>
    <p:extLst>
      <p:ext uri="{BB962C8B-B14F-4D97-AF65-F5344CB8AC3E}">
        <p14:creationId xmlns:p14="http://schemas.microsoft.com/office/powerpoint/2010/main" val="9414483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148C4-1F80-410A-851F-ED8AC21FD012}"/>
              </a:ext>
            </a:extLst>
          </p:cNvPr>
          <p:cNvSpPr txBox="1">
            <a:spLocks/>
          </p:cNvSpPr>
          <p:nvPr/>
        </p:nvSpPr>
        <p:spPr>
          <a:xfrm>
            <a:off x="236275" y="192402"/>
            <a:ext cx="10607160" cy="6756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n-US" sz="4000" b="1" dirty="0">
                <a:solidFill>
                  <a:srgbClr val="DF0F44">
                    <a:lumMod val="50000"/>
                  </a:srgbClr>
                </a:solidFill>
                <a:latin typeface="Arial"/>
              </a:rPr>
              <a:t>Reflectance based phenology</a:t>
            </a:r>
            <a:endParaRPr lang="en-DE" sz="4000" b="1" dirty="0">
              <a:solidFill>
                <a:srgbClr val="DF0F44">
                  <a:lumMod val="50000"/>
                </a:srgbClr>
              </a:solidFill>
              <a:latin typeface="Arial"/>
            </a:endParaRPr>
          </a:p>
        </p:txBody>
      </p:sp>
      <p:pic>
        <p:nvPicPr>
          <p:cNvPr id="3" name="Picture 2">
            <a:extLst>
              <a:ext uri="{FF2B5EF4-FFF2-40B4-BE49-F238E27FC236}">
                <a16:creationId xmlns:a16="http://schemas.microsoft.com/office/drawing/2014/main" id="{B0FD80FF-FBBE-4376-A26A-1D3AD2FA57C3}"/>
              </a:ext>
            </a:extLst>
          </p:cNvPr>
          <p:cNvPicPr>
            <a:picLocks noChangeAspect="1"/>
          </p:cNvPicPr>
          <p:nvPr/>
        </p:nvPicPr>
        <p:blipFill rotWithShape="1">
          <a:blip r:embed="rId2"/>
          <a:srcRect b="15263"/>
          <a:stretch/>
        </p:blipFill>
        <p:spPr>
          <a:xfrm>
            <a:off x="236275" y="1234830"/>
            <a:ext cx="7666050" cy="4556505"/>
          </a:xfrm>
          <a:prstGeom prst="rect">
            <a:avLst/>
          </a:prstGeom>
        </p:spPr>
      </p:pic>
      <p:sp>
        <p:nvSpPr>
          <p:cNvPr id="5" name="TextBox 4">
            <a:extLst>
              <a:ext uri="{FF2B5EF4-FFF2-40B4-BE49-F238E27FC236}">
                <a16:creationId xmlns:a16="http://schemas.microsoft.com/office/drawing/2014/main" id="{096D107B-D7CC-409E-97E0-8B0E5524091D}"/>
              </a:ext>
            </a:extLst>
          </p:cNvPr>
          <p:cNvSpPr txBox="1"/>
          <p:nvPr/>
        </p:nvSpPr>
        <p:spPr>
          <a:xfrm rot="16200000">
            <a:off x="-70188" y="3977277"/>
            <a:ext cx="887796" cy="307777"/>
          </a:xfrm>
          <a:prstGeom prst="rect">
            <a:avLst/>
          </a:prstGeom>
          <a:solidFill>
            <a:schemeClr val="bg1"/>
          </a:solidFill>
        </p:spPr>
        <p:txBody>
          <a:bodyPr wrap="square" rtlCol="0">
            <a:spAutoFit/>
          </a:bodyPr>
          <a:lstStyle/>
          <a:p>
            <a:pPr fontAlgn="auto">
              <a:spcBef>
                <a:spcPts val="0"/>
              </a:spcBef>
              <a:spcAft>
                <a:spcPts val="0"/>
              </a:spcAft>
              <a:defRPr/>
            </a:pPr>
            <a:r>
              <a:rPr lang="en-US" sz="1400" b="1" dirty="0">
                <a:solidFill>
                  <a:prstClr val="black"/>
                </a:solidFill>
                <a:latin typeface="Arial" panose="020B0604020202020204" pitchFamily="34" charset="0"/>
                <a:cs typeface="Arial" panose="020B0604020202020204" pitchFamily="34" charset="0"/>
              </a:rPr>
              <a:t>2024</a:t>
            </a:r>
            <a:endParaRPr lang="en-DE" sz="1400" b="1" dirty="0">
              <a:solidFill>
                <a:prstClr val="black"/>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8950B1A-0203-4D87-9388-BCB76D0547C5}"/>
              </a:ext>
            </a:extLst>
          </p:cNvPr>
          <p:cNvSpPr txBox="1"/>
          <p:nvPr/>
        </p:nvSpPr>
        <p:spPr>
          <a:xfrm rot="16200000">
            <a:off x="-53733" y="2164349"/>
            <a:ext cx="887796" cy="307777"/>
          </a:xfrm>
          <a:prstGeom prst="rect">
            <a:avLst/>
          </a:prstGeom>
          <a:solidFill>
            <a:schemeClr val="bg1"/>
          </a:solidFill>
        </p:spPr>
        <p:txBody>
          <a:bodyPr wrap="square" rtlCol="0">
            <a:spAutoFit/>
          </a:bodyPr>
          <a:lstStyle/>
          <a:p>
            <a:pPr fontAlgn="auto">
              <a:spcBef>
                <a:spcPts val="0"/>
              </a:spcBef>
              <a:spcAft>
                <a:spcPts val="0"/>
              </a:spcAft>
              <a:defRPr/>
            </a:pPr>
            <a:r>
              <a:rPr lang="en-US" sz="1400" b="1" dirty="0">
                <a:solidFill>
                  <a:prstClr val="black"/>
                </a:solidFill>
                <a:latin typeface="Arial" panose="020B0604020202020204" pitchFamily="34" charset="0"/>
                <a:cs typeface="Arial" panose="020B0604020202020204" pitchFamily="34" charset="0"/>
              </a:rPr>
              <a:t>2023</a:t>
            </a:r>
            <a:endParaRPr lang="en-DE" sz="1400" b="1" dirty="0">
              <a:solidFill>
                <a:prstClr val="black"/>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4053E07-A9E0-4FA7-BC4B-FD85E1551B8A}"/>
              </a:ext>
            </a:extLst>
          </p:cNvPr>
          <p:cNvSpPr txBox="1"/>
          <p:nvPr/>
        </p:nvSpPr>
        <p:spPr>
          <a:xfrm rot="16200000">
            <a:off x="-325633" y="2329594"/>
            <a:ext cx="1914389" cy="261610"/>
          </a:xfrm>
          <a:prstGeom prst="rect">
            <a:avLst/>
          </a:prstGeom>
          <a:solidFill>
            <a:schemeClr val="bg1"/>
          </a:solidFill>
        </p:spPr>
        <p:txBody>
          <a:bodyPr wrap="square" rtlCol="0">
            <a:spAutoFit/>
          </a:bodyPr>
          <a:lstStyle/>
          <a:p>
            <a:pPr fontAlgn="auto">
              <a:spcBef>
                <a:spcPts val="0"/>
              </a:spcBef>
              <a:spcAft>
                <a:spcPts val="0"/>
              </a:spcAft>
              <a:defRPr/>
            </a:pPr>
            <a:r>
              <a:rPr lang="en-US" sz="1100" b="1" dirty="0">
                <a:solidFill>
                  <a:prstClr val="black"/>
                </a:solidFill>
                <a:latin typeface="Arial" panose="020B0604020202020204" pitchFamily="34" charset="0"/>
                <a:cs typeface="Arial" panose="020B0604020202020204" pitchFamily="34" charset="0"/>
              </a:rPr>
              <a:t>                 fAPAR</a:t>
            </a:r>
            <a:endParaRPr lang="en-US" sz="1100" b="1" baseline="-25000"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2C1EDB9-FFA5-49FC-AB1E-3B790E307488}"/>
              </a:ext>
            </a:extLst>
          </p:cNvPr>
          <p:cNvSpPr txBox="1"/>
          <p:nvPr/>
        </p:nvSpPr>
        <p:spPr>
          <a:xfrm rot="16200000">
            <a:off x="-357414" y="4145929"/>
            <a:ext cx="1914389" cy="261610"/>
          </a:xfrm>
          <a:prstGeom prst="rect">
            <a:avLst/>
          </a:prstGeom>
          <a:solidFill>
            <a:schemeClr val="bg1"/>
          </a:solidFill>
        </p:spPr>
        <p:txBody>
          <a:bodyPr wrap="square" rtlCol="0">
            <a:spAutoFit/>
          </a:bodyPr>
          <a:lstStyle/>
          <a:p>
            <a:pPr fontAlgn="auto">
              <a:spcBef>
                <a:spcPts val="0"/>
              </a:spcBef>
              <a:spcAft>
                <a:spcPts val="0"/>
              </a:spcAft>
              <a:defRPr/>
            </a:pPr>
            <a:r>
              <a:rPr lang="en-US" sz="1100" b="1" dirty="0">
                <a:solidFill>
                  <a:prstClr val="black"/>
                </a:solidFill>
                <a:latin typeface="Arial" panose="020B0604020202020204" pitchFamily="34" charset="0"/>
                <a:cs typeface="Arial" panose="020B0604020202020204" pitchFamily="34" charset="0"/>
              </a:rPr>
              <a:t>                 fAPAR</a:t>
            </a:r>
            <a:endParaRPr lang="en-US" sz="1100" b="1" baseline="-25000" dirty="0">
              <a:solidFill>
                <a:prstClr val="black"/>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D729E43-FA7F-4D71-8698-B20C46E1EC6B}"/>
              </a:ext>
            </a:extLst>
          </p:cNvPr>
          <p:cNvSpPr txBox="1"/>
          <p:nvPr/>
        </p:nvSpPr>
        <p:spPr>
          <a:xfrm rot="16200000">
            <a:off x="1624304" y="4559335"/>
            <a:ext cx="1433197" cy="215444"/>
          </a:xfrm>
          <a:prstGeom prst="rect">
            <a:avLst/>
          </a:prstGeom>
          <a:noFill/>
        </p:spPr>
        <p:txBody>
          <a:bodyPr wrap="square" rtlCol="0">
            <a:spAutoFit/>
          </a:bodyPr>
          <a:lstStyle/>
          <a:p>
            <a:pPr fontAlgn="auto">
              <a:spcBef>
                <a:spcPts val="0"/>
              </a:spcBef>
              <a:spcAft>
                <a:spcPts val="0"/>
              </a:spcAft>
              <a:defRPr/>
            </a:pPr>
            <a:r>
              <a:rPr lang="en-US" sz="800" b="1" dirty="0">
                <a:solidFill>
                  <a:srgbClr val="DF0F44">
                    <a:lumMod val="75000"/>
                  </a:srgbClr>
                </a:solidFill>
                <a:latin typeface="Arial" panose="020B0604020202020204" pitchFamily="34" charset="0"/>
                <a:cs typeface="Arial" panose="020B0604020202020204" pitchFamily="34" charset="0"/>
              </a:rPr>
              <a:t>First symptoms</a:t>
            </a:r>
            <a:endParaRPr lang="en-DE" sz="800" b="1" dirty="0">
              <a:solidFill>
                <a:srgbClr val="DF0F44">
                  <a:lumMod val="75000"/>
                </a:srgbClr>
              </a:solidFill>
              <a:latin typeface="Arial" panose="020B0604020202020204" pitchFamily="34" charset="0"/>
              <a:cs typeface="Arial" panose="020B0604020202020204" pitchFamily="34" charset="0"/>
            </a:endParaRPr>
          </a:p>
        </p:txBody>
      </p:sp>
      <p:sp>
        <p:nvSpPr>
          <p:cNvPr id="28" name="Arrow: Up 27">
            <a:extLst>
              <a:ext uri="{FF2B5EF4-FFF2-40B4-BE49-F238E27FC236}">
                <a16:creationId xmlns:a16="http://schemas.microsoft.com/office/drawing/2014/main" id="{52FF0F63-A4DE-4378-AE76-A3AD73DA0A3A}"/>
              </a:ext>
            </a:extLst>
          </p:cNvPr>
          <p:cNvSpPr/>
          <p:nvPr/>
        </p:nvSpPr>
        <p:spPr>
          <a:xfrm flipH="1">
            <a:off x="2210320" y="4825643"/>
            <a:ext cx="45719" cy="46824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DE">
              <a:solidFill>
                <a:prstClr val="white"/>
              </a:solidFill>
              <a:latin typeface="Arial"/>
            </a:endParaRPr>
          </a:p>
        </p:txBody>
      </p:sp>
      <p:sp>
        <p:nvSpPr>
          <p:cNvPr id="29" name="Arrow: Up 28">
            <a:extLst>
              <a:ext uri="{FF2B5EF4-FFF2-40B4-BE49-F238E27FC236}">
                <a16:creationId xmlns:a16="http://schemas.microsoft.com/office/drawing/2014/main" id="{8602E319-A9E3-44AF-B498-60222835C0A8}"/>
              </a:ext>
            </a:extLst>
          </p:cNvPr>
          <p:cNvSpPr/>
          <p:nvPr/>
        </p:nvSpPr>
        <p:spPr>
          <a:xfrm flipH="1">
            <a:off x="2039329" y="2909456"/>
            <a:ext cx="45719" cy="4674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DE">
              <a:solidFill>
                <a:prstClr val="white"/>
              </a:solidFill>
              <a:latin typeface="Arial"/>
            </a:endParaRPr>
          </a:p>
        </p:txBody>
      </p:sp>
      <p:sp>
        <p:nvSpPr>
          <p:cNvPr id="30" name="TextBox 29">
            <a:extLst>
              <a:ext uri="{FF2B5EF4-FFF2-40B4-BE49-F238E27FC236}">
                <a16:creationId xmlns:a16="http://schemas.microsoft.com/office/drawing/2014/main" id="{CE2C10B7-6423-4B7E-BDC1-1FFA0EA325F4}"/>
              </a:ext>
            </a:extLst>
          </p:cNvPr>
          <p:cNvSpPr txBox="1"/>
          <p:nvPr/>
        </p:nvSpPr>
        <p:spPr>
          <a:xfrm rot="16200000">
            <a:off x="1687140" y="2866813"/>
            <a:ext cx="1028274" cy="215444"/>
          </a:xfrm>
          <a:prstGeom prst="rect">
            <a:avLst/>
          </a:prstGeom>
          <a:noFill/>
        </p:spPr>
        <p:txBody>
          <a:bodyPr wrap="square" rtlCol="0">
            <a:spAutoFit/>
          </a:bodyPr>
          <a:lstStyle/>
          <a:p>
            <a:pPr fontAlgn="auto">
              <a:spcBef>
                <a:spcPts val="0"/>
              </a:spcBef>
              <a:spcAft>
                <a:spcPts val="0"/>
              </a:spcAft>
              <a:defRPr/>
            </a:pPr>
            <a:r>
              <a:rPr lang="en-US" sz="800" b="1" dirty="0">
                <a:solidFill>
                  <a:srgbClr val="DF0F44">
                    <a:lumMod val="75000"/>
                  </a:srgbClr>
                </a:solidFill>
                <a:latin typeface="Arial" panose="020B0604020202020204" pitchFamily="34" charset="0"/>
                <a:cs typeface="Arial" panose="020B0604020202020204" pitchFamily="34" charset="0"/>
              </a:rPr>
              <a:t>First symptoms</a:t>
            </a:r>
            <a:endParaRPr lang="en-DE" sz="800" b="1" dirty="0">
              <a:solidFill>
                <a:srgbClr val="DF0F44">
                  <a:lumMod val="75000"/>
                </a:srgbClr>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867BC7CA-1EC6-4EEC-9CD9-41CD3654F4FA}"/>
              </a:ext>
            </a:extLst>
          </p:cNvPr>
          <p:cNvSpPr/>
          <p:nvPr/>
        </p:nvSpPr>
        <p:spPr>
          <a:xfrm>
            <a:off x="1088088" y="1553404"/>
            <a:ext cx="926740" cy="1823484"/>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DE">
              <a:solidFill>
                <a:prstClr val="white"/>
              </a:solidFill>
              <a:latin typeface="Arial"/>
            </a:endParaRPr>
          </a:p>
        </p:txBody>
      </p:sp>
      <p:sp>
        <p:nvSpPr>
          <p:cNvPr id="32" name="Rectangle 31">
            <a:extLst>
              <a:ext uri="{FF2B5EF4-FFF2-40B4-BE49-F238E27FC236}">
                <a16:creationId xmlns:a16="http://schemas.microsoft.com/office/drawing/2014/main" id="{26F63A5E-4E9F-440B-AF62-92D0BCDC9FA9}"/>
              </a:ext>
            </a:extLst>
          </p:cNvPr>
          <p:cNvSpPr/>
          <p:nvPr/>
        </p:nvSpPr>
        <p:spPr>
          <a:xfrm>
            <a:off x="6109810" y="1553405"/>
            <a:ext cx="1708726" cy="3740483"/>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DE">
              <a:solidFill>
                <a:prstClr val="white"/>
              </a:solidFill>
              <a:latin typeface="Arial"/>
            </a:endParaRPr>
          </a:p>
        </p:txBody>
      </p:sp>
      <p:sp>
        <p:nvSpPr>
          <p:cNvPr id="33" name="Arrow: Up 32">
            <a:extLst>
              <a:ext uri="{FF2B5EF4-FFF2-40B4-BE49-F238E27FC236}">
                <a16:creationId xmlns:a16="http://schemas.microsoft.com/office/drawing/2014/main" id="{599EDAAD-71CC-4F35-8F21-DDD297B26F3C}"/>
              </a:ext>
            </a:extLst>
          </p:cNvPr>
          <p:cNvSpPr/>
          <p:nvPr/>
        </p:nvSpPr>
        <p:spPr>
          <a:xfrm flipH="1">
            <a:off x="5393757" y="2909456"/>
            <a:ext cx="45719" cy="4674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DE">
              <a:solidFill>
                <a:prstClr val="white"/>
              </a:solidFill>
              <a:latin typeface="Arial"/>
            </a:endParaRPr>
          </a:p>
        </p:txBody>
      </p:sp>
      <p:sp>
        <p:nvSpPr>
          <p:cNvPr id="34" name="TextBox 33">
            <a:extLst>
              <a:ext uri="{FF2B5EF4-FFF2-40B4-BE49-F238E27FC236}">
                <a16:creationId xmlns:a16="http://schemas.microsoft.com/office/drawing/2014/main" id="{E6158879-D1EF-42F5-B2A3-2687B02A55B5}"/>
              </a:ext>
            </a:extLst>
          </p:cNvPr>
          <p:cNvSpPr txBox="1"/>
          <p:nvPr/>
        </p:nvSpPr>
        <p:spPr>
          <a:xfrm rot="16200000">
            <a:off x="4990980" y="2866813"/>
            <a:ext cx="1028274" cy="215444"/>
          </a:xfrm>
          <a:prstGeom prst="rect">
            <a:avLst/>
          </a:prstGeom>
          <a:noFill/>
        </p:spPr>
        <p:txBody>
          <a:bodyPr wrap="square" rtlCol="0">
            <a:spAutoFit/>
          </a:bodyPr>
          <a:lstStyle/>
          <a:p>
            <a:pPr fontAlgn="auto">
              <a:spcBef>
                <a:spcPts val="0"/>
              </a:spcBef>
              <a:spcAft>
                <a:spcPts val="0"/>
              </a:spcAft>
              <a:defRPr/>
            </a:pPr>
            <a:r>
              <a:rPr lang="en-US" sz="800" b="1" dirty="0">
                <a:solidFill>
                  <a:srgbClr val="DF0F44">
                    <a:lumMod val="75000"/>
                  </a:srgbClr>
                </a:solidFill>
                <a:latin typeface="Arial" panose="020B0604020202020204" pitchFamily="34" charset="0"/>
                <a:cs typeface="Arial" panose="020B0604020202020204" pitchFamily="34" charset="0"/>
              </a:rPr>
              <a:t>First symptoms</a:t>
            </a:r>
            <a:endParaRPr lang="en-DE" sz="800" b="1" dirty="0">
              <a:solidFill>
                <a:srgbClr val="DF0F44">
                  <a:lumMod val="75000"/>
                </a:srgbClr>
              </a:solidFill>
              <a:latin typeface="Arial" panose="020B0604020202020204" pitchFamily="34" charset="0"/>
              <a:cs typeface="Arial" panose="020B0604020202020204" pitchFamily="34" charset="0"/>
            </a:endParaRPr>
          </a:p>
        </p:txBody>
      </p:sp>
      <p:sp>
        <p:nvSpPr>
          <p:cNvPr id="35" name="Arrow: Up 34">
            <a:extLst>
              <a:ext uri="{FF2B5EF4-FFF2-40B4-BE49-F238E27FC236}">
                <a16:creationId xmlns:a16="http://schemas.microsoft.com/office/drawing/2014/main" id="{128943B0-7C7B-4607-A1C2-81F4B85C543B}"/>
              </a:ext>
            </a:extLst>
          </p:cNvPr>
          <p:cNvSpPr/>
          <p:nvPr/>
        </p:nvSpPr>
        <p:spPr>
          <a:xfrm>
            <a:off x="5624141" y="4814413"/>
            <a:ext cx="45719" cy="46824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DE">
              <a:solidFill>
                <a:prstClr val="white"/>
              </a:solidFill>
              <a:latin typeface="Arial"/>
            </a:endParaRPr>
          </a:p>
        </p:txBody>
      </p:sp>
      <p:sp>
        <p:nvSpPr>
          <p:cNvPr id="36" name="TextBox 35">
            <a:extLst>
              <a:ext uri="{FF2B5EF4-FFF2-40B4-BE49-F238E27FC236}">
                <a16:creationId xmlns:a16="http://schemas.microsoft.com/office/drawing/2014/main" id="{FB852FDA-EB5A-41E2-8D6B-1923346F3EC0}"/>
              </a:ext>
            </a:extLst>
          </p:cNvPr>
          <p:cNvSpPr txBox="1"/>
          <p:nvPr/>
        </p:nvSpPr>
        <p:spPr>
          <a:xfrm rot="16200000">
            <a:off x="5070602" y="4559335"/>
            <a:ext cx="1433197" cy="215444"/>
          </a:xfrm>
          <a:prstGeom prst="rect">
            <a:avLst/>
          </a:prstGeom>
          <a:noFill/>
        </p:spPr>
        <p:txBody>
          <a:bodyPr wrap="square" rtlCol="0">
            <a:spAutoFit/>
          </a:bodyPr>
          <a:lstStyle/>
          <a:p>
            <a:pPr fontAlgn="auto">
              <a:spcBef>
                <a:spcPts val="0"/>
              </a:spcBef>
              <a:spcAft>
                <a:spcPts val="0"/>
              </a:spcAft>
              <a:defRPr/>
            </a:pPr>
            <a:r>
              <a:rPr lang="en-US" sz="800" b="1" dirty="0">
                <a:solidFill>
                  <a:srgbClr val="DF0F44">
                    <a:lumMod val="75000"/>
                  </a:srgbClr>
                </a:solidFill>
                <a:latin typeface="Arial" panose="020B0604020202020204" pitchFamily="34" charset="0"/>
                <a:cs typeface="Arial" panose="020B0604020202020204" pitchFamily="34" charset="0"/>
              </a:rPr>
              <a:t>First symptoms</a:t>
            </a:r>
            <a:endParaRPr lang="en-DE" sz="800" b="1" dirty="0">
              <a:solidFill>
                <a:srgbClr val="DF0F44">
                  <a:lumMod val="75000"/>
                </a:srgbClr>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032F4C4C-24C4-460E-829E-3EC728D70EFC}"/>
              </a:ext>
            </a:extLst>
          </p:cNvPr>
          <p:cNvSpPr txBox="1"/>
          <p:nvPr/>
        </p:nvSpPr>
        <p:spPr>
          <a:xfrm>
            <a:off x="3753301" y="5563231"/>
            <a:ext cx="2141621" cy="307777"/>
          </a:xfrm>
          <a:prstGeom prst="rect">
            <a:avLst/>
          </a:prstGeom>
          <a:solidFill>
            <a:schemeClr val="bg1"/>
          </a:solidFill>
        </p:spPr>
        <p:txBody>
          <a:bodyPr wrap="square" rtlCol="0">
            <a:spAutoFit/>
          </a:bodyPr>
          <a:lstStyle/>
          <a:p>
            <a:pPr fontAlgn="auto">
              <a:spcBef>
                <a:spcPts val="0"/>
              </a:spcBef>
              <a:spcAft>
                <a:spcPts val="0"/>
              </a:spcAft>
              <a:defRPr/>
            </a:pPr>
            <a:r>
              <a:rPr lang="en-US" sz="1400" dirty="0">
                <a:solidFill>
                  <a:prstClr val="black"/>
                </a:solidFill>
                <a:latin typeface="Arial" panose="020B0604020202020204" pitchFamily="34" charset="0"/>
                <a:cs typeface="Arial" panose="020B0604020202020204" pitchFamily="34" charset="0"/>
              </a:rPr>
              <a:t>Days after sowing</a:t>
            </a:r>
            <a:endParaRPr lang="en-DE" sz="1400" dirty="0">
              <a:solidFill>
                <a:prstClr val="black"/>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E4252F26-5477-4807-A383-CACCE3797040}"/>
              </a:ext>
            </a:extLst>
          </p:cNvPr>
          <p:cNvSpPr txBox="1"/>
          <p:nvPr/>
        </p:nvSpPr>
        <p:spPr>
          <a:xfrm>
            <a:off x="7995468" y="3365682"/>
            <a:ext cx="3674217" cy="1600438"/>
          </a:xfrm>
          <a:prstGeom prst="rect">
            <a:avLst/>
          </a:prstGeom>
          <a:noFill/>
        </p:spPr>
        <p:txBody>
          <a:bodyPr wrap="square" rtlCol="0">
            <a:spAutoFit/>
          </a:bodyPr>
          <a:lstStyle/>
          <a:p>
            <a:pPr marL="285750" indent="-285750" algn="just" fontAlgn="auto">
              <a:spcBef>
                <a:spcPts val="0"/>
              </a:spcBef>
              <a:spcAft>
                <a:spcPts val="0"/>
              </a:spcAft>
              <a:buFont typeface="Wingdings" panose="05000000000000000000" pitchFamily="2" charset="2"/>
              <a:buChar char="Ø"/>
            </a:pPr>
            <a:r>
              <a:rPr lang="en-US" sz="1400" dirty="0">
                <a:solidFill>
                  <a:srgbClr val="002060"/>
                </a:solidFill>
                <a:latin typeface="Arial"/>
              </a:rPr>
              <a:t>After ~115 DAS, inoculated plots showed reduced fAPAR in both years, indicating disease-driven canopy loss.</a:t>
            </a:r>
          </a:p>
          <a:p>
            <a:pPr marL="285750" indent="-285750" algn="just" fontAlgn="auto">
              <a:spcBef>
                <a:spcPts val="0"/>
              </a:spcBef>
              <a:spcAft>
                <a:spcPts val="0"/>
              </a:spcAft>
              <a:buFont typeface="Wingdings" panose="05000000000000000000" pitchFamily="2" charset="2"/>
              <a:buChar char="Ø"/>
            </a:pPr>
            <a:endParaRPr lang="en-US" sz="1400" dirty="0">
              <a:solidFill>
                <a:srgbClr val="002060"/>
              </a:solidFill>
              <a:latin typeface="Arial"/>
            </a:endParaRPr>
          </a:p>
          <a:p>
            <a:pPr marL="285750" indent="-285750" algn="just" fontAlgn="auto">
              <a:spcBef>
                <a:spcPts val="0"/>
              </a:spcBef>
              <a:spcAft>
                <a:spcPts val="0"/>
              </a:spcAft>
              <a:buFont typeface="Wingdings" panose="05000000000000000000" pitchFamily="2" charset="2"/>
              <a:buChar char="Ø"/>
            </a:pPr>
            <a:r>
              <a:rPr lang="en-US" sz="1400" dirty="0">
                <a:solidFill>
                  <a:srgbClr val="002060"/>
                </a:solidFill>
                <a:latin typeface="Arial"/>
              </a:rPr>
              <a:t>Due to more rainfall and precipitation, the disease effect was stronger in 2024</a:t>
            </a:r>
            <a:endParaRPr lang="en-US" sz="1400" dirty="0">
              <a:solidFill>
                <a:srgbClr val="002060"/>
              </a:solidFill>
              <a:latin typeface="Arial" panose="020B0604020202020204" pitchFamily="34" charset="0"/>
              <a:cs typeface="Arial" panose="020B0604020202020204" pitchFamily="34" charset="0"/>
            </a:endParaRPr>
          </a:p>
          <a:p>
            <a:pPr marL="285750" indent="-285750" algn="just" fontAlgn="auto">
              <a:spcBef>
                <a:spcPts val="0"/>
              </a:spcBef>
              <a:spcAft>
                <a:spcPts val="0"/>
              </a:spcAft>
              <a:buFont typeface="Wingdings" panose="05000000000000000000" pitchFamily="2" charset="2"/>
              <a:buChar char="Ø"/>
            </a:pPr>
            <a:endParaRPr lang="en-US" sz="1400" dirty="0">
              <a:solidFill>
                <a:prstClr val="black"/>
              </a:solidFill>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2991C788-DBDB-47EF-9A59-B77D36E37E9C}"/>
              </a:ext>
            </a:extLst>
          </p:cNvPr>
          <p:cNvSpPr/>
          <p:nvPr/>
        </p:nvSpPr>
        <p:spPr>
          <a:xfrm>
            <a:off x="7981053" y="2392803"/>
            <a:ext cx="3875265" cy="738664"/>
          </a:xfrm>
          <a:prstGeom prst="rect">
            <a:avLst/>
          </a:prstGeom>
        </p:spPr>
        <p:txBody>
          <a:bodyPr wrap="square">
            <a:spAutoFit/>
          </a:bodyPr>
          <a:lstStyle/>
          <a:p>
            <a:pPr marL="285750" indent="-285750" algn="just" fontAlgn="auto">
              <a:spcBef>
                <a:spcPts val="0"/>
              </a:spcBef>
              <a:spcAft>
                <a:spcPts val="0"/>
              </a:spcAft>
              <a:buFont typeface="Wingdings" panose="05000000000000000000" pitchFamily="2" charset="2"/>
              <a:buChar char="Ø"/>
            </a:pPr>
            <a:r>
              <a:rPr lang="en-US" sz="1400" dirty="0">
                <a:solidFill>
                  <a:srgbClr val="002060"/>
                </a:solidFill>
                <a:latin typeface="Arial" panose="020B0604020202020204" pitchFamily="34" charset="0"/>
                <a:cs typeface="Arial" panose="020B0604020202020204" pitchFamily="34" charset="0"/>
              </a:rPr>
              <a:t>Early-stage fAPAR was higher under elevated CO₂ in 2023, indicating higher biomass and canopy development</a:t>
            </a:r>
          </a:p>
        </p:txBody>
      </p:sp>
      <p:pic>
        <p:nvPicPr>
          <p:cNvPr id="51" name="Picture 50">
            <a:extLst>
              <a:ext uri="{FF2B5EF4-FFF2-40B4-BE49-F238E27FC236}">
                <a16:creationId xmlns:a16="http://schemas.microsoft.com/office/drawing/2014/main" id="{7E41E514-7DFB-456E-8F14-A4CD0492AD1B}"/>
              </a:ext>
            </a:extLst>
          </p:cNvPr>
          <p:cNvPicPr>
            <a:picLocks noChangeAspect="1"/>
          </p:cNvPicPr>
          <p:nvPr/>
        </p:nvPicPr>
        <p:blipFill>
          <a:blip r:embed="rId3"/>
          <a:stretch>
            <a:fillRect/>
          </a:stretch>
        </p:blipFill>
        <p:spPr>
          <a:xfrm>
            <a:off x="1001489" y="5867993"/>
            <a:ext cx="6502320" cy="392296"/>
          </a:xfrm>
          <a:prstGeom prst="rect">
            <a:avLst/>
          </a:prstGeom>
        </p:spPr>
      </p:pic>
      <p:sp>
        <p:nvSpPr>
          <p:cNvPr id="53" name="Slide Number Placeholder 16">
            <a:extLst>
              <a:ext uri="{FF2B5EF4-FFF2-40B4-BE49-F238E27FC236}">
                <a16:creationId xmlns:a16="http://schemas.microsoft.com/office/drawing/2014/main" id="{8DFCBA27-1E5E-409D-8A40-08DFF327A16E}"/>
              </a:ext>
            </a:extLst>
          </p:cNvPr>
          <p:cNvSpPr>
            <a:spLocks noGrp="1"/>
          </p:cNvSpPr>
          <p:nvPr>
            <p:ph type="sldNum" idx="1"/>
          </p:nvPr>
        </p:nvSpPr>
        <p:spPr>
          <a:xfrm>
            <a:off x="5407057" y="6381338"/>
            <a:ext cx="716400" cy="217440"/>
          </a:xfrm>
        </p:spPr>
        <p:txBody>
          <a:bodyPr/>
          <a:lstStyle/>
          <a:p>
            <a:pPr fontAlgn="auto">
              <a:spcBef>
                <a:spcPts val="0"/>
              </a:spcBef>
              <a:spcAft>
                <a:spcPts val="0"/>
              </a:spcAft>
              <a:defRPr/>
            </a:pPr>
            <a:r>
              <a:rPr lang="en-US" dirty="0"/>
              <a:t>Page </a:t>
            </a:r>
            <a:fld id="{7D013320-4A7B-4E74-981D-8805648E3F9B}" type="slidenum">
              <a:rPr lang="en-DE"/>
              <a:pPr fontAlgn="auto">
                <a:spcBef>
                  <a:spcPts val="0"/>
                </a:spcBef>
                <a:spcAft>
                  <a:spcPts val="0"/>
                </a:spcAft>
                <a:defRPr/>
              </a:pPr>
              <a:t>25</a:t>
            </a:fld>
            <a:endParaRPr lang="en-DE" dirty="0"/>
          </a:p>
        </p:txBody>
      </p:sp>
      <p:sp>
        <p:nvSpPr>
          <p:cNvPr id="64" name="TextBox 63">
            <a:extLst>
              <a:ext uri="{FF2B5EF4-FFF2-40B4-BE49-F238E27FC236}">
                <a16:creationId xmlns:a16="http://schemas.microsoft.com/office/drawing/2014/main" id="{EECBF976-F1F9-4D36-9545-048FD8DE08E2}"/>
              </a:ext>
            </a:extLst>
          </p:cNvPr>
          <p:cNvSpPr txBox="1"/>
          <p:nvPr/>
        </p:nvSpPr>
        <p:spPr>
          <a:xfrm>
            <a:off x="8096058" y="1714385"/>
            <a:ext cx="2250831" cy="461665"/>
          </a:xfrm>
          <a:prstGeom prst="rect">
            <a:avLst/>
          </a:prstGeom>
          <a:solidFill>
            <a:schemeClr val="bg1"/>
          </a:solidFill>
        </p:spPr>
        <p:txBody>
          <a:bodyPr wrap="square" rtlCol="0">
            <a:spAutoFit/>
          </a:bodyPr>
          <a:lstStyle/>
          <a:p>
            <a:pPr fontAlgn="auto">
              <a:spcBef>
                <a:spcPts val="0"/>
              </a:spcBef>
              <a:spcAft>
                <a:spcPts val="0"/>
              </a:spcAft>
              <a:defRPr/>
            </a:pPr>
            <a:r>
              <a:rPr lang="en-US" sz="1100" b="1" dirty="0">
                <a:solidFill>
                  <a:prstClr val="black"/>
                </a:solidFill>
                <a:latin typeface="Arial" panose="020B0604020202020204" pitchFamily="34" charset="0"/>
                <a:cs typeface="Arial" panose="020B0604020202020204" pitchFamily="34" charset="0"/>
              </a:rPr>
              <a:t>                 </a:t>
            </a:r>
            <a:r>
              <a:rPr lang="en-US" sz="1200" dirty="0">
                <a:solidFill>
                  <a:prstClr val="black"/>
                </a:solidFill>
                <a:latin typeface="Arial" panose="020B0604020202020204" pitchFamily="34" charset="0"/>
                <a:cs typeface="Arial" panose="020B0604020202020204" pitchFamily="34" charset="0"/>
              </a:rPr>
              <a:t>fAPAR = APAR</a:t>
            </a:r>
          </a:p>
          <a:p>
            <a:pPr fontAlgn="auto">
              <a:spcBef>
                <a:spcPts val="0"/>
              </a:spcBef>
              <a:spcAft>
                <a:spcPts val="0"/>
              </a:spcAft>
              <a:defRPr/>
            </a:pPr>
            <a:r>
              <a:rPr lang="en-US" sz="1200" dirty="0">
                <a:solidFill>
                  <a:prstClr val="black"/>
                </a:solidFill>
                <a:latin typeface="Arial" panose="020B0604020202020204" pitchFamily="34" charset="0"/>
                <a:cs typeface="Arial" panose="020B0604020202020204" pitchFamily="34" charset="0"/>
              </a:rPr>
              <a:t>                               PAR </a:t>
            </a:r>
            <a:endParaRPr lang="en-US" sz="1200" baseline="-25000" dirty="0">
              <a:solidFill>
                <a:prstClr val="black"/>
              </a:solidFill>
              <a:latin typeface="Arial" panose="020B0604020202020204" pitchFamily="34" charset="0"/>
              <a:cs typeface="Arial" panose="020B0604020202020204" pitchFamily="34" charset="0"/>
            </a:endParaRPr>
          </a:p>
        </p:txBody>
      </p:sp>
      <p:cxnSp>
        <p:nvCxnSpPr>
          <p:cNvPr id="66" name="Straight Connector 65">
            <a:extLst>
              <a:ext uri="{FF2B5EF4-FFF2-40B4-BE49-F238E27FC236}">
                <a16:creationId xmlns:a16="http://schemas.microsoft.com/office/drawing/2014/main" id="{356DC173-0AA2-475E-B670-CED082197C25}"/>
              </a:ext>
            </a:extLst>
          </p:cNvPr>
          <p:cNvCxnSpPr/>
          <p:nvPr/>
        </p:nvCxnSpPr>
        <p:spPr>
          <a:xfrm>
            <a:off x="9434208" y="1937643"/>
            <a:ext cx="476521" cy="0"/>
          </a:xfrm>
          <a:prstGeom prst="line">
            <a:avLst/>
          </a:prstGeom>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06577791-488D-4103-9763-B2D3C41FF838}"/>
              </a:ext>
            </a:extLst>
          </p:cNvPr>
          <p:cNvSpPr/>
          <p:nvPr/>
        </p:nvSpPr>
        <p:spPr>
          <a:xfrm>
            <a:off x="4494226" y="1542198"/>
            <a:ext cx="705798" cy="1823484"/>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DE">
              <a:solidFill>
                <a:prstClr val="white"/>
              </a:solidFill>
              <a:latin typeface="Arial"/>
            </a:endParaRPr>
          </a:p>
        </p:txBody>
      </p:sp>
    </p:spTree>
    <p:extLst>
      <p:ext uri="{BB962C8B-B14F-4D97-AF65-F5344CB8AC3E}">
        <p14:creationId xmlns:p14="http://schemas.microsoft.com/office/powerpoint/2010/main" val="186205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8" grpId="0"/>
      <p:bldP spid="48" grpId="0"/>
      <p:bldP spid="6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93837C1-D197-4C93-9C5A-28BE086D3621}"/>
              </a:ext>
            </a:extLst>
          </p:cNvPr>
          <p:cNvSpPr txBox="1"/>
          <p:nvPr/>
        </p:nvSpPr>
        <p:spPr>
          <a:xfrm>
            <a:off x="3893937" y="5833181"/>
            <a:ext cx="596348" cy="369332"/>
          </a:xfrm>
          <a:prstGeom prst="rect">
            <a:avLst/>
          </a:prstGeom>
          <a:solidFill>
            <a:schemeClr val="bg1"/>
          </a:solidFill>
        </p:spPr>
        <p:txBody>
          <a:bodyPr wrap="square" rtlCol="0">
            <a:spAutoFit/>
          </a:bodyPr>
          <a:lstStyle/>
          <a:p>
            <a:pPr fontAlgn="auto">
              <a:spcBef>
                <a:spcPts val="0"/>
              </a:spcBef>
              <a:spcAft>
                <a:spcPts val="0"/>
              </a:spcAft>
            </a:pPr>
            <a:endParaRPr lang="en-DE" dirty="0">
              <a:solidFill>
                <a:prstClr val="black"/>
              </a:solidFill>
              <a:latin typeface="Arial"/>
            </a:endParaRPr>
          </a:p>
        </p:txBody>
      </p:sp>
      <p:pic>
        <p:nvPicPr>
          <p:cNvPr id="7" name="Picture 6">
            <a:extLst>
              <a:ext uri="{FF2B5EF4-FFF2-40B4-BE49-F238E27FC236}">
                <a16:creationId xmlns:a16="http://schemas.microsoft.com/office/drawing/2014/main" id="{72170804-8ADB-4356-9E90-48F0195DF994}"/>
              </a:ext>
            </a:extLst>
          </p:cNvPr>
          <p:cNvPicPr>
            <a:picLocks noChangeAspect="1"/>
          </p:cNvPicPr>
          <p:nvPr/>
        </p:nvPicPr>
        <p:blipFill rotWithShape="1">
          <a:blip r:embed="rId2"/>
          <a:srcRect l="53285" r="3724" b="18896"/>
          <a:stretch/>
        </p:blipFill>
        <p:spPr>
          <a:xfrm>
            <a:off x="5021393" y="1165895"/>
            <a:ext cx="3326477" cy="4392799"/>
          </a:xfrm>
          <a:prstGeom prst="rect">
            <a:avLst/>
          </a:prstGeom>
        </p:spPr>
      </p:pic>
      <p:pic>
        <p:nvPicPr>
          <p:cNvPr id="8" name="Picture 7">
            <a:extLst>
              <a:ext uri="{FF2B5EF4-FFF2-40B4-BE49-F238E27FC236}">
                <a16:creationId xmlns:a16="http://schemas.microsoft.com/office/drawing/2014/main" id="{A48BACF1-2F78-4BA5-95F1-A6F4C22E37CB}"/>
              </a:ext>
            </a:extLst>
          </p:cNvPr>
          <p:cNvPicPr>
            <a:picLocks noChangeAspect="1"/>
          </p:cNvPicPr>
          <p:nvPr/>
        </p:nvPicPr>
        <p:blipFill rotWithShape="1">
          <a:blip r:embed="rId3"/>
          <a:srcRect r="46650" b="18700"/>
          <a:stretch/>
        </p:blipFill>
        <p:spPr>
          <a:xfrm>
            <a:off x="307440" y="1142317"/>
            <a:ext cx="4140147" cy="4416377"/>
          </a:xfrm>
          <a:prstGeom prst="rect">
            <a:avLst/>
          </a:prstGeom>
        </p:spPr>
      </p:pic>
      <p:pic>
        <p:nvPicPr>
          <p:cNvPr id="9" name="Picture 8">
            <a:extLst>
              <a:ext uri="{FF2B5EF4-FFF2-40B4-BE49-F238E27FC236}">
                <a16:creationId xmlns:a16="http://schemas.microsoft.com/office/drawing/2014/main" id="{2CD07DF0-2ECA-439F-9BC5-4EA343B2CA20}"/>
              </a:ext>
            </a:extLst>
          </p:cNvPr>
          <p:cNvPicPr>
            <a:picLocks noChangeAspect="1"/>
          </p:cNvPicPr>
          <p:nvPr/>
        </p:nvPicPr>
        <p:blipFill>
          <a:blip r:embed="rId4"/>
          <a:stretch>
            <a:fillRect/>
          </a:stretch>
        </p:blipFill>
        <p:spPr>
          <a:xfrm>
            <a:off x="897675" y="5923311"/>
            <a:ext cx="3498954" cy="211098"/>
          </a:xfrm>
          <a:prstGeom prst="rect">
            <a:avLst/>
          </a:prstGeom>
        </p:spPr>
      </p:pic>
      <p:sp>
        <p:nvSpPr>
          <p:cNvPr id="10" name="TextBox 9">
            <a:extLst>
              <a:ext uri="{FF2B5EF4-FFF2-40B4-BE49-F238E27FC236}">
                <a16:creationId xmlns:a16="http://schemas.microsoft.com/office/drawing/2014/main" id="{05935DF0-2515-49AF-AB16-E3C65F42607B}"/>
              </a:ext>
            </a:extLst>
          </p:cNvPr>
          <p:cNvSpPr txBox="1"/>
          <p:nvPr/>
        </p:nvSpPr>
        <p:spPr>
          <a:xfrm rot="16200000">
            <a:off x="-343780" y="3954526"/>
            <a:ext cx="1914389" cy="461665"/>
          </a:xfrm>
          <a:prstGeom prst="rect">
            <a:avLst/>
          </a:prstGeom>
          <a:solidFill>
            <a:schemeClr val="bg1"/>
          </a:solidFill>
        </p:spPr>
        <p:txBody>
          <a:bodyPr wrap="square" rtlCol="0">
            <a:spAutoFit/>
          </a:bodyPr>
          <a:lstStyle/>
          <a:p>
            <a:pPr fontAlgn="auto">
              <a:spcBef>
                <a:spcPts val="0"/>
              </a:spcBef>
              <a:spcAft>
                <a:spcPts val="0"/>
              </a:spcAft>
              <a:defRPr/>
            </a:pPr>
            <a:r>
              <a:rPr lang="en-US" sz="1200" b="1" dirty="0">
                <a:solidFill>
                  <a:prstClr val="black"/>
                </a:solidFill>
                <a:latin typeface="Arial" panose="020B0604020202020204" pitchFamily="34" charset="0"/>
                <a:cs typeface="Arial" panose="020B0604020202020204" pitchFamily="34" charset="0"/>
              </a:rPr>
              <a:t>              </a:t>
            </a:r>
            <a:r>
              <a:rPr lang="en-US" sz="1100" b="1" dirty="0">
                <a:solidFill>
                  <a:prstClr val="black"/>
                </a:solidFill>
                <a:latin typeface="Arial" panose="020B0604020202020204" pitchFamily="34" charset="0"/>
                <a:cs typeface="Arial" panose="020B0604020202020204" pitchFamily="34" charset="0"/>
              </a:rPr>
              <a:t>   SIF</a:t>
            </a:r>
            <a:r>
              <a:rPr lang="en-US" sz="1100" b="1" baseline="-25000" dirty="0">
                <a:solidFill>
                  <a:prstClr val="black"/>
                </a:solidFill>
                <a:latin typeface="Arial" panose="020B0604020202020204" pitchFamily="34" charset="0"/>
                <a:cs typeface="Arial" panose="020B0604020202020204" pitchFamily="34" charset="0"/>
              </a:rPr>
              <a:t>FR</a:t>
            </a:r>
          </a:p>
          <a:p>
            <a:pPr fontAlgn="auto">
              <a:spcBef>
                <a:spcPts val="0"/>
              </a:spcBef>
              <a:spcAft>
                <a:spcPts val="0"/>
              </a:spcAft>
              <a:defRPr/>
            </a:pPr>
            <a:r>
              <a:rPr lang="en-US" sz="1100" b="1" dirty="0">
                <a:solidFill>
                  <a:prstClr val="black"/>
                </a:solidFill>
                <a:latin typeface="Arial" panose="020B0604020202020204" pitchFamily="34" charset="0"/>
                <a:cs typeface="Arial" panose="020B0604020202020204" pitchFamily="34" charset="0"/>
              </a:rPr>
              <a:t>      (mW m</a:t>
            </a:r>
            <a:r>
              <a:rPr lang="en-US" sz="1100" b="1" baseline="30000" dirty="0">
                <a:solidFill>
                  <a:prstClr val="black"/>
                </a:solidFill>
                <a:latin typeface="Arial" panose="020B0604020202020204" pitchFamily="34" charset="0"/>
                <a:cs typeface="Arial" panose="020B0604020202020204" pitchFamily="34" charset="0"/>
              </a:rPr>
              <a:t>-2</a:t>
            </a:r>
            <a:r>
              <a:rPr lang="en-US" sz="1100" b="1" dirty="0">
                <a:solidFill>
                  <a:prstClr val="black"/>
                </a:solidFill>
                <a:latin typeface="Arial" panose="020B0604020202020204" pitchFamily="34" charset="0"/>
                <a:cs typeface="Arial" panose="020B0604020202020204" pitchFamily="34" charset="0"/>
              </a:rPr>
              <a:t> nm</a:t>
            </a:r>
            <a:r>
              <a:rPr lang="en-US" sz="1100" b="1" baseline="30000" dirty="0">
                <a:solidFill>
                  <a:prstClr val="black"/>
                </a:solidFill>
                <a:latin typeface="Arial" panose="020B0604020202020204" pitchFamily="34" charset="0"/>
                <a:cs typeface="Arial" panose="020B0604020202020204" pitchFamily="34" charset="0"/>
              </a:rPr>
              <a:t>-1</a:t>
            </a:r>
            <a:r>
              <a:rPr lang="en-US" sz="1100" b="1" dirty="0">
                <a:solidFill>
                  <a:prstClr val="black"/>
                </a:solidFill>
                <a:latin typeface="Arial" panose="020B0604020202020204" pitchFamily="34" charset="0"/>
                <a:cs typeface="Arial" panose="020B0604020202020204" pitchFamily="34" charset="0"/>
              </a:rPr>
              <a:t> sr</a:t>
            </a:r>
            <a:r>
              <a:rPr lang="en-US" sz="1100" b="1" baseline="30000" dirty="0">
                <a:solidFill>
                  <a:prstClr val="black"/>
                </a:solidFill>
                <a:latin typeface="Arial" panose="020B0604020202020204" pitchFamily="34" charset="0"/>
                <a:cs typeface="Arial" panose="020B0604020202020204" pitchFamily="34" charset="0"/>
              </a:rPr>
              <a:t>-1</a:t>
            </a:r>
            <a:r>
              <a:rPr lang="en-US" sz="1100" b="1" dirty="0">
                <a:solidFill>
                  <a:prstClr val="black"/>
                </a:solidFill>
                <a:latin typeface="Arial" panose="020B0604020202020204" pitchFamily="34" charset="0"/>
                <a:cs typeface="Arial" panose="020B0604020202020204" pitchFamily="34" charset="0"/>
              </a:rPr>
              <a:t>)</a:t>
            </a:r>
            <a:endParaRPr lang="en-DE" sz="1100" b="1" dirty="0">
              <a:solidFill>
                <a:prstClr val="black"/>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62DD2168-021F-48CF-8AF0-84205AE17BE7}"/>
              </a:ext>
            </a:extLst>
          </p:cNvPr>
          <p:cNvSpPr txBox="1"/>
          <p:nvPr/>
        </p:nvSpPr>
        <p:spPr>
          <a:xfrm rot="16200000">
            <a:off x="-388743" y="2055526"/>
            <a:ext cx="1914389" cy="430887"/>
          </a:xfrm>
          <a:prstGeom prst="rect">
            <a:avLst/>
          </a:prstGeom>
          <a:solidFill>
            <a:schemeClr val="bg1"/>
          </a:solidFill>
        </p:spPr>
        <p:txBody>
          <a:bodyPr wrap="square" rtlCol="0">
            <a:spAutoFit/>
          </a:bodyPr>
          <a:lstStyle/>
          <a:p>
            <a:pPr fontAlgn="auto">
              <a:spcBef>
                <a:spcPts val="0"/>
              </a:spcBef>
              <a:spcAft>
                <a:spcPts val="0"/>
              </a:spcAft>
              <a:defRPr/>
            </a:pPr>
            <a:r>
              <a:rPr lang="en-US" sz="1100" b="1" dirty="0">
                <a:solidFill>
                  <a:prstClr val="black"/>
                </a:solidFill>
                <a:latin typeface="Arial" panose="020B0604020202020204" pitchFamily="34" charset="0"/>
                <a:cs typeface="Arial" panose="020B0604020202020204" pitchFamily="34" charset="0"/>
              </a:rPr>
              <a:t>                 SIF</a:t>
            </a:r>
            <a:r>
              <a:rPr lang="en-US" sz="1100" b="1" baseline="-25000" dirty="0">
                <a:solidFill>
                  <a:prstClr val="black"/>
                </a:solidFill>
                <a:latin typeface="Arial" panose="020B0604020202020204" pitchFamily="34" charset="0"/>
                <a:cs typeface="Arial" panose="020B0604020202020204" pitchFamily="34" charset="0"/>
              </a:rPr>
              <a:t>FR</a:t>
            </a:r>
          </a:p>
          <a:p>
            <a:pPr fontAlgn="auto">
              <a:spcBef>
                <a:spcPts val="0"/>
              </a:spcBef>
              <a:spcAft>
                <a:spcPts val="0"/>
              </a:spcAft>
              <a:defRPr/>
            </a:pPr>
            <a:r>
              <a:rPr lang="en-US" sz="1100" b="1" dirty="0">
                <a:solidFill>
                  <a:prstClr val="black"/>
                </a:solidFill>
                <a:latin typeface="Arial" panose="020B0604020202020204" pitchFamily="34" charset="0"/>
                <a:cs typeface="Arial" panose="020B0604020202020204" pitchFamily="34" charset="0"/>
              </a:rPr>
              <a:t>      (mW m</a:t>
            </a:r>
            <a:r>
              <a:rPr lang="en-US" sz="1100" b="1" baseline="30000" dirty="0">
                <a:solidFill>
                  <a:prstClr val="black"/>
                </a:solidFill>
                <a:latin typeface="Arial" panose="020B0604020202020204" pitchFamily="34" charset="0"/>
                <a:cs typeface="Arial" panose="020B0604020202020204" pitchFamily="34" charset="0"/>
              </a:rPr>
              <a:t>-2</a:t>
            </a:r>
            <a:r>
              <a:rPr lang="en-US" sz="1100" b="1" dirty="0">
                <a:solidFill>
                  <a:prstClr val="black"/>
                </a:solidFill>
                <a:latin typeface="Arial" panose="020B0604020202020204" pitchFamily="34" charset="0"/>
                <a:cs typeface="Arial" panose="020B0604020202020204" pitchFamily="34" charset="0"/>
              </a:rPr>
              <a:t> nm</a:t>
            </a:r>
            <a:r>
              <a:rPr lang="en-US" sz="1100" b="1" baseline="30000" dirty="0">
                <a:solidFill>
                  <a:prstClr val="black"/>
                </a:solidFill>
                <a:latin typeface="Arial" panose="020B0604020202020204" pitchFamily="34" charset="0"/>
                <a:cs typeface="Arial" panose="020B0604020202020204" pitchFamily="34" charset="0"/>
              </a:rPr>
              <a:t>-1</a:t>
            </a:r>
            <a:r>
              <a:rPr lang="en-US" sz="1100" b="1" dirty="0">
                <a:solidFill>
                  <a:prstClr val="black"/>
                </a:solidFill>
                <a:latin typeface="Arial" panose="020B0604020202020204" pitchFamily="34" charset="0"/>
                <a:cs typeface="Arial" panose="020B0604020202020204" pitchFamily="34" charset="0"/>
              </a:rPr>
              <a:t> sr</a:t>
            </a:r>
            <a:r>
              <a:rPr lang="en-US" sz="1100" b="1" baseline="30000" dirty="0">
                <a:solidFill>
                  <a:prstClr val="black"/>
                </a:solidFill>
                <a:latin typeface="Arial" panose="020B0604020202020204" pitchFamily="34" charset="0"/>
                <a:cs typeface="Arial" panose="020B0604020202020204" pitchFamily="34" charset="0"/>
              </a:rPr>
              <a:t>-1</a:t>
            </a:r>
            <a:r>
              <a:rPr lang="en-US" sz="1100" b="1" dirty="0">
                <a:solidFill>
                  <a:prstClr val="black"/>
                </a:solidFill>
                <a:latin typeface="Arial" panose="020B0604020202020204" pitchFamily="34" charset="0"/>
                <a:cs typeface="Arial" panose="020B0604020202020204" pitchFamily="34" charset="0"/>
              </a:rPr>
              <a:t>)</a:t>
            </a:r>
            <a:endParaRPr lang="en-DE" sz="1100" b="1" dirty="0">
              <a:solidFill>
                <a:prstClr val="black"/>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D3E96E8-0CD6-4E96-8A5C-003441243187}"/>
              </a:ext>
            </a:extLst>
          </p:cNvPr>
          <p:cNvSpPr txBox="1"/>
          <p:nvPr/>
        </p:nvSpPr>
        <p:spPr>
          <a:xfrm rot="16200000">
            <a:off x="-127890" y="3859612"/>
            <a:ext cx="887796" cy="307777"/>
          </a:xfrm>
          <a:prstGeom prst="rect">
            <a:avLst/>
          </a:prstGeom>
          <a:noFill/>
        </p:spPr>
        <p:txBody>
          <a:bodyPr wrap="square" rtlCol="0">
            <a:spAutoFit/>
          </a:bodyPr>
          <a:lstStyle/>
          <a:p>
            <a:pPr fontAlgn="auto">
              <a:spcBef>
                <a:spcPts val="0"/>
              </a:spcBef>
              <a:spcAft>
                <a:spcPts val="0"/>
              </a:spcAft>
              <a:defRPr/>
            </a:pPr>
            <a:r>
              <a:rPr lang="en-US" sz="1400" b="1" dirty="0">
                <a:solidFill>
                  <a:prstClr val="black"/>
                </a:solidFill>
                <a:latin typeface="Arial" panose="020B0604020202020204" pitchFamily="34" charset="0"/>
                <a:cs typeface="Arial" panose="020B0604020202020204" pitchFamily="34" charset="0"/>
              </a:rPr>
              <a:t>2024</a:t>
            </a:r>
            <a:endParaRPr lang="en-DE" sz="1400" b="1" dirty="0">
              <a:solidFill>
                <a:prstClr val="black"/>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4D16974-2E29-4E16-8D00-45DB27E405AE}"/>
              </a:ext>
            </a:extLst>
          </p:cNvPr>
          <p:cNvSpPr txBox="1"/>
          <p:nvPr/>
        </p:nvSpPr>
        <p:spPr>
          <a:xfrm rot="16200000">
            <a:off x="-166307" y="2051060"/>
            <a:ext cx="887796" cy="307777"/>
          </a:xfrm>
          <a:prstGeom prst="rect">
            <a:avLst/>
          </a:prstGeom>
          <a:noFill/>
        </p:spPr>
        <p:txBody>
          <a:bodyPr wrap="square" rtlCol="0">
            <a:spAutoFit/>
          </a:bodyPr>
          <a:lstStyle/>
          <a:p>
            <a:pPr fontAlgn="auto">
              <a:spcBef>
                <a:spcPts val="0"/>
              </a:spcBef>
              <a:spcAft>
                <a:spcPts val="0"/>
              </a:spcAft>
              <a:defRPr/>
            </a:pPr>
            <a:r>
              <a:rPr lang="en-US" sz="1400" b="1" dirty="0">
                <a:solidFill>
                  <a:prstClr val="black"/>
                </a:solidFill>
                <a:latin typeface="Arial" panose="020B0604020202020204" pitchFamily="34" charset="0"/>
                <a:cs typeface="Arial" panose="020B0604020202020204" pitchFamily="34" charset="0"/>
              </a:rPr>
              <a:t>2023</a:t>
            </a:r>
            <a:endParaRPr lang="en-DE" sz="1400" b="1" dirty="0">
              <a:solidFill>
                <a:prstClr val="black"/>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3574467-DDE4-400E-A26E-2286ED0E9015}"/>
              </a:ext>
            </a:extLst>
          </p:cNvPr>
          <p:cNvSpPr txBox="1"/>
          <p:nvPr/>
        </p:nvSpPr>
        <p:spPr>
          <a:xfrm rot="16200000">
            <a:off x="3667315" y="2220068"/>
            <a:ext cx="1914389" cy="430887"/>
          </a:xfrm>
          <a:prstGeom prst="rect">
            <a:avLst/>
          </a:prstGeom>
          <a:solidFill>
            <a:schemeClr val="bg1"/>
          </a:solidFill>
        </p:spPr>
        <p:txBody>
          <a:bodyPr wrap="square" rtlCol="0">
            <a:spAutoFit/>
          </a:bodyPr>
          <a:lstStyle/>
          <a:p>
            <a:pPr fontAlgn="auto">
              <a:spcBef>
                <a:spcPts val="0"/>
              </a:spcBef>
              <a:spcAft>
                <a:spcPts val="0"/>
              </a:spcAft>
              <a:defRPr/>
            </a:pPr>
            <a:r>
              <a:rPr lang="en-US" sz="1100" b="1" dirty="0">
                <a:solidFill>
                  <a:prstClr val="black"/>
                </a:solidFill>
                <a:latin typeface="Arial" panose="020B0604020202020204" pitchFamily="34" charset="0"/>
                <a:cs typeface="Arial" panose="020B0604020202020204" pitchFamily="34" charset="0"/>
              </a:rPr>
              <a:t>                 SIF</a:t>
            </a:r>
            <a:r>
              <a:rPr lang="en-US" sz="1100" b="1" baseline="-25000" dirty="0">
                <a:solidFill>
                  <a:prstClr val="black"/>
                </a:solidFill>
                <a:latin typeface="Arial" panose="020B0604020202020204" pitchFamily="34" charset="0"/>
                <a:cs typeface="Arial" panose="020B0604020202020204" pitchFamily="34" charset="0"/>
              </a:rPr>
              <a:t>R</a:t>
            </a:r>
          </a:p>
          <a:p>
            <a:pPr fontAlgn="auto">
              <a:spcBef>
                <a:spcPts val="0"/>
              </a:spcBef>
              <a:spcAft>
                <a:spcPts val="0"/>
              </a:spcAft>
              <a:defRPr/>
            </a:pPr>
            <a:r>
              <a:rPr lang="en-US" sz="1100" b="1" dirty="0">
                <a:solidFill>
                  <a:prstClr val="black"/>
                </a:solidFill>
                <a:latin typeface="Arial" panose="020B0604020202020204" pitchFamily="34" charset="0"/>
                <a:cs typeface="Arial" panose="020B0604020202020204" pitchFamily="34" charset="0"/>
              </a:rPr>
              <a:t>      (mW m</a:t>
            </a:r>
            <a:r>
              <a:rPr lang="en-US" sz="1100" b="1" baseline="30000" dirty="0">
                <a:solidFill>
                  <a:prstClr val="black"/>
                </a:solidFill>
                <a:latin typeface="Arial" panose="020B0604020202020204" pitchFamily="34" charset="0"/>
                <a:cs typeface="Arial" panose="020B0604020202020204" pitchFamily="34" charset="0"/>
              </a:rPr>
              <a:t>-2</a:t>
            </a:r>
            <a:r>
              <a:rPr lang="en-US" sz="1100" b="1" dirty="0">
                <a:solidFill>
                  <a:prstClr val="black"/>
                </a:solidFill>
                <a:latin typeface="Arial" panose="020B0604020202020204" pitchFamily="34" charset="0"/>
                <a:cs typeface="Arial" panose="020B0604020202020204" pitchFamily="34" charset="0"/>
              </a:rPr>
              <a:t> nm</a:t>
            </a:r>
            <a:r>
              <a:rPr lang="en-US" sz="1100" b="1" baseline="30000" dirty="0">
                <a:solidFill>
                  <a:prstClr val="black"/>
                </a:solidFill>
                <a:latin typeface="Arial" panose="020B0604020202020204" pitchFamily="34" charset="0"/>
                <a:cs typeface="Arial" panose="020B0604020202020204" pitchFamily="34" charset="0"/>
              </a:rPr>
              <a:t>-1</a:t>
            </a:r>
            <a:r>
              <a:rPr lang="en-US" sz="1100" b="1" dirty="0">
                <a:solidFill>
                  <a:prstClr val="black"/>
                </a:solidFill>
                <a:latin typeface="Arial" panose="020B0604020202020204" pitchFamily="34" charset="0"/>
                <a:cs typeface="Arial" panose="020B0604020202020204" pitchFamily="34" charset="0"/>
              </a:rPr>
              <a:t> sr</a:t>
            </a:r>
            <a:r>
              <a:rPr lang="en-US" sz="1100" b="1" baseline="30000" dirty="0">
                <a:solidFill>
                  <a:prstClr val="black"/>
                </a:solidFill>
                <a:latin typeface="Arial" panose="020B0604020202020204" pitchFamily="34" charset="0"/>
                <a:cs typeface="Arial" panose="020B0604020202020204" pitchFamily="34" charset="0"/>
              </a:rPr>
              <a:t>-1</a:t>
            </a:r>
            <a:r>
              <a:rPr lang="en-US" sz="1100" b="1" dirty="0">
                <a:solidFill>
                  <a:prstClr val="black"/>
                </a:solidFill>
                <a:latin typeface="Arial" panose="020B0604020202020204" pitchFamily="34" charset="0"/>
                <a:cs typeface="Arial" panose="020B0604020202020204" pitchFamily="34" charset="0"/>
              </a:rPr>
              <a:t>)</a:t>
            </a:r>
            <a:endParaRPr lang="en-DE" sz="1100" b="1" dirty="0">
              <a:solidFill>
                <a:prstClr val="black"/>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E5985093-510D-4797-A386-8FF5AE95768D}"/>
              </a:ext>
            </a:extLst>
          </p:cNvPr>
          <p:cNvSpPr txBox="1"/>
          <p:nvPr/>
        </p:nvSpPr>
        <p:spPr>
          <a:xfrm rot="16200000">
            <a:off x="3682550" y="4030813"/>
            <a:ext cx="1914389" cy="430887"/>
          </a:xfrm>
          <a:prstGeom prst="rect">
            <a:avLst/>
          </a:prstGeom>
          <a:solidFill>
            <a:schemeClr val="bg1"/>
          </a:solidFill>
        </p:spPr>
        <p:txBody>
          <a:bodyPr wrap="square" rtlCol="0">
            <a:spAutoFit/>
          </a:bodyPr>
          <a:lstStyle/>
          <a:p>
            <a:pPr fontAlgn="auto">
              <a:spcBef>
                <a:spcPts val="0"/>
              </a:spcBef>
              <a:spcAft>
                <a:spcPts val="0"/>
              </a:spcAft>
              <a:defRPr/>
            </a:pPr>
            <a:r>
              <a:rPr lang="en-US" sz="1100" b="1" dirty="0">
                <a:solidFill>
                  <a:prstClr val="black"/>
                </a:solidFill>
                <a:latin typeface="Arial" panose="020B0604020202020204" pitchFamily="34" charset="0"/>
                <a:cs typeface="Arial" panose="020B0604020202020204" pitchFamily="34" charset="0"/>
              </a:rPr>
              <a:t>                 SIF</a:t>
            </a:r>
            <a:r>
              <a:rPr lang="en-US" sz="1100" b="1" baseline="-25000" dirty="0">
                <a:solidFill>
                  <a:prstClr val="black"/>
                </a:solidFill>
                <a:latin typeface="Arial" panose="020B0604020202020204" pitchFamily="34" charset="0"/>
                <a:cs typeface="Arial" panose="020B0604020202020204" pitchFamily="34" charset="0"/>
              </a:rPr>
              <a:t>R</a:t>
            </a:r>
          </a:p>
          <a:p>
            <a:pPr fontAlgn="auto">
              <a:spcBef>
                <a:spcPts val="0"/>
              </a:spcBef>
              <a:spcAft>
                <a:spcPts val="0"/>
              </a:spcAft>
              <a:defRPr/>
            </a:pPr>
            <a:r>
              <a:rPr lang="en-US" sz="1100" b="1" dirty="0">
                <a:solidFill>
                  <a:prstClr val="black"/>
                </a:solidFill>
                <a:latin typeface="Arial" panose="020B0604020202020204" pitchFamily="34" charset="0"/>
                <a:cs typeface="Arial" panose="020B0604020202020204" pitchFamily="34" charset="0"/>
              </a:rPr>
              <a:t>      (mW m</a:t>
            </a:r>
            <a:r>
              <a:rPr lang="en-US" sz="1100" b="1" baseline="30000" dirty="0">
                <a:solidFill>
                  <a:prstClr val="black"/>
                </a:solidFill>
                <a:latin typeface="Arial" panose="020B0604020202020204" pitchFamily="34" charset="0"/>
                <a:cs typeface="Arial" panose="020B0604020202020204" pitchFamily="34" charset="0"/>
              </a:rPr>
              <a:t>-2</a:t>
            </a:r>
            <a:r>
              <a:rPr lang="en-US" sz="1100" b="1" dirty="0">
                <a:solidFill>
                  <a:prstClr val="black"/>
                </a:solidFill>
                <a:latin typeface="Arial" panose="020B0604020202020204" pitchFamily="34" charset="0"/>
                <a:cs typeface="Arial" panose="020B0604020202020204" pitchFamily="34" charset="0"/>
              </a:rPr>
              <a:t> nm</a:t>
            </a:r>
            <a:r>
              <a:rPr lang="en-US" sz="1100" b="1" baseline="30000" dirty="0">
                <a:solidFill>
                  <a:prstClr val="black"/>
                </a:solidFill>
                <a:latin typeface="Arial" panose="020B0604020202020204" pitchFamily="34" charset="0"/>
                <a:cs typeface="Arial" panose="020B0604020202020204" pitchFamily="34" charset="0"/>
              </a:rPr>
              <a:t>-1</a:t>
            </a:r>
            <a:r>
              <a:rPr lang="en-US" sz="1100" b="1" dirty="0">
                <a:solidFill>
                  <a:prstClr val="black"/>
                </a:solidFill>
                <a:latin typeface="Arial" panose="020B0604020202020204" pitchFamily="34" charset="0"/>
                <a:cs typeface="Arial" panose="020B0604020202020204" pitchFamily="34" charset="0"/>
              </a:rPr>
              <a:t> sr</a:t>
            </a:r>
            <a:r>
              <a:rPr lang="en-US" sz="1100" b="1" baseline="30000" dirty="0">
                <a:solidFill>
                  <a:prstClr val="black"/>
                </a:solidFill>
                <a:latin typeface="Arial" panose="020B0604020202020204" pitchFamily="34" charset="0"/>
                <a:cs typeface="Arial" panose="020B0604020202020204" pitchFamily="34" charset="0"/>
              </a:rPr>
              <a:t>-1</a:t>
            </a:r>
            <a:r>
              <a:rPr lang="en-US" sz="1100" b="1" dirty="0">
                <a:solidFill>
                  <a:prstClr val="black"/>
                </a:solidFill>
                <a:latin typeface="Arial" panose="020B0604020202020204" pitchFamily="34" charset="0"/>
                <a:cs typeface="Arial" panose="020B0604020202020204" pitchFamily="34" charset="0"/>
              </a:rPr>
              <a:t>)</a:t>
            </a:r>
            <a:endParaRPr lang="en-DE" sz="1100" b="1" dirty="0">
              <a:solidFill>
                <a:prstClr val="black"/>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98B001B0-1CFB-4066-9B60-97C50EA90BB7}"/>
              </a:ext>
            </a:extLst>
          </p:cNvPr>
          <p:cNvSpPr/>
          <p:nvPr/>
        </p:nvSpPr>
        <p:spPr>
          <a:xfrm>
            <a:off x="6652811" y="1478316"/>
            <a:ext cx="1695058" cy="376795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DE">
              <a:solidFill>
                <a:prstClr val="white"/>
              </a:solidFill>
              <a:latin typeface="Arial"/>
            </a:endParaRPr>
          </a:p>
        </p:txBody>
      </p:sp>
      <p:sp>
        <p:nvSpPr>
          <p:cNvPr id="20" name="Arrow: Up 19">
            <a:extLst>
              <a:ext uri="{FF2B5EF4-FFF2-40B4-BE49-F238E27FC236}">
                <a16:creationId xmlns:a16="http://schemas.microsoft.com/office/drawing/2014/main" id="{06CC5B5B-A510-4000-B449-35429FE948AB}"/>
              </a:ext>
            </a:extLst>
          </p:cNvPr>
          <p:cNvSpPr/>
          <p:nvPr/>
        </p:nvSpPr>
        <p:spPr>
          <a:xfrm flipH="1">
            <a:off x="1904336" y="2826622"/>
            <a:ext cx="45719" cy="4674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DE">
              <a:solidFill>
                <a:prstClr val="white"/>
              </a:solidFill>
              <a:latin typeface="Arial"/>
            </a:endParaRPr>
          </a:p>
        </p:txBody>
      </p:sp>
      <p:sp>
        <p:nvSpPr>
          <p:cNvPr id="21" name="TextBox 20">
            <a:extLst>
              <a:ext uri="{FF2B5EF4-FFF2-40B4-BE49-F238E27FC236}">
                <a16:creationId xmlns:a16="http://schemas.microsoft.com/office/drawing/2014/main" id="{D8B95806-8E63-4792-8D08-D46F34A5122E}"/>
              </a:ext>
            </a:extLst>
          </p:cNvPr>
          <p:cNvSpPr txBox="1"/>
          <p:nvPr/>
        </p:nvSpPr>
        <p:spPr>
          <a:xfrm rot="16200000">
            <a:off x="1435917" y="2026986"/>
            <a:ext cx="1028274" cy="215444"/>
          </a:xfrm>
          <a:prstGeom prst="rect">
            <a:avLst/>
          </a:prstGeom>
          <a:noFill/>
        </p:spPr>
        <p:txBody>
          <a:bodyPr wrap="square" rtlCol="0">
            <a:spAutoFit/>
          </a:bodyPr>
          <a:lstStyle/>
          <a:p>
            <a:pPr fontAlgn="auto">
              <a:spcBef>
                <a:spcPts val="0"/>
              </a:spcBef>
              <a:spcAft>
                <a:spcPts val="0"/>
              </a:spcAft>
              <a:defRPr/>
            </a:pPr>
            <a:r>
              <a:rPr lang="en-US" sz="800" b="1" dirty="0">
                <a:solidFill>
                  <a:srgbClr val="DF0F44">
                    <a:lumMod val="75000"/>
                  </a:srgbClr>
                </a:solidFill>
                <a:latin typeface="Arial" panose="020B0604020202020204" pitchFamily="34" charset="0"/>
                <a:cs typeface="Arial" panose="020B0604020202020204" pitchFamily="34" charset="0"/>
              </a:rPr>
              <a:t>First symptoms</a:t>
            </a:r>
            <a:endParaRPr lang="en-DE" sz="800" b="1" dirty="0">
              <a:solidFill>
                <a:srgbClr val="DF0F44">
                  <a:lumMod val="75000"/>
                </a:srgbClr>
              </a:solidFill>
              <a:latin typeface="Arial" panose="020B0604020202020204" pitchFamily="34" charset="0"/>
              <a:cs typeface="Arial" panose="020B0604020202020204" pitchFamily="34" charset="0"/>
            </a:endParaRPr>
          </a:p>
        </p:txBody>
      </p:sp>
      <p:sp>
        <p:nvSpPr>
          <p:cNvPr id="22" name="Arrow: Up 21">
            <a:extLst>
              <a:ext uri="{FF2B5EF4-FFF2-40B4-BE49-F238E27FC236}">
                <a16:creationId xmlns:a16="http://schemas.microsoft.com/office/drawing/2014/main" id="{12AB897C-141D-4F57-8B13-5FAADB99CC84}"/>
              </a:ext>
            </a:extLst>
          </p:cNvPr>
          <p:cNvSpPr/>
          <p:nvPr/>
        </p:nvSpPr>
        <p:spPr>
          <a:xfrm flipH="1">
            <a:off x="5880864" y="2904878"/>
            <a:ext cx="45719" cy="44562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DE">
              <a:solidFill>
                <a:prstClr val="white"/>
              </a:solidFill>
              <a:latin typeface="Arial"/>
            </a:endParaRPr>
          </a:p>
        </p:txBody>
      </p:sp>
      <p:sp>
        <p:nvSpPr>
          <p:cNvPr id="23" name="TextBox 22">
            <a:extLst>
              <a:ext uri="{FF2B5EF4-FFF2-40B4-BE49-F238E27FC236}">
                <a16:creationId xmlns:a16="http://schemas.microsoft.com/office/drawing/2014/main" id="{9876A235-CF24-4766-BF23-A2851FA146E3}"/>
              </a:ext>
            </a:extLst>
          </p:cNvPr>
          <p:cNvSpPr txBox="1"/>
          <p:nvPr/>
        </p:nvSpPr>
        <p:spPr>
          <a:xfrm rot="16200000">
            <a:off x="5340265" y="2026986"/>
            <a:ext cx="1028274" cy="215444"/>
          </a:xfrm>
          <a:prstGeom prst="rect">
            <a:avLst/>
          </a:prstGeom>
          <a:noFill/>
        </p:spPr>
        <p:txBody>
          <a:bodyPr wrap="square" rtlCol="0">
            <a:spAutoFit/>
          </a:bodyPr>
          <a:lstStyle/>
          <a:p>
            <a:pPr fontAlgn="auto">
              <a:spcBef>
                <a:spcPts val="0"/>
              </a:spcBef>
              <a:spcAft>
                <a:spcPts val="0"/>
              </a:spcAft>
              <a:defRPr/>
            </a:pPr>
            <a:r>
              <a:rPr lang="en-US" sz="800" b="1" dirty="0">
                <a:solidFill>
                  <a:srgbClr val="DF0F44">
                    <a:lumMod val="75000"/>
                  </a:srgbClr>
                </a:solidFill>
                <a:latin typeface="Arial" panose="020B0604020202020204" pitchFamily="34" charset="0"/>
                <a:cs typeface="Arial" panose="020B0604020202020204" pitchFamily="34" charset="0"/>
              </a:rPr>
              <a:t>First symptoms</a:t>
            </a:r>
            <a:endParaRPr lang="en-DE" sz="800" b="1" dirty="0">
              <a:solidFill>
                <a:srgbClr val="DF0F44">
                  <a:lumMod val="75000"/>
                </a:srgbClr>
              </a:solidFill>
              <a:latin typeface="Arial" panose="020B0604020202020204" pitchFamily="34" charset="0"/>
              <a:cs typeface="Arial" panose="020B0604020202020204" pitchFamily="34" charset="0"/>
            </a:endParaRPr>
          </a:p>
        </p:txBody>
      </p:sp>
      <p:sp>
        <p:nvSpPr>
          <p:cNvPr id="24" name="Arrow: Up 23">
            <a:extLst>
              <a:ext uri="{FF2B5EF4-FFF2-40B4-BE49-F238E27FC236}">
                <a16:creationId xmlns:a16="http://schemas.microsoft.com/office/drawing/2014/main" id="{DA3EA9EC-3D59-4AE3-BCAC-8FE83A538097}"/>
              </a:ext>
            </a:extLst>
          </p:cNvPr>
          <p:cNvSpPr/>
          <p:nvPr/>
        </p:nvSpPr>
        <p:spPr>
          <a:xfrm flipH="1">
            <a:off x="2170754" y="4769476"/>
            <a:ext cx="45719" cy="4674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DE">
              <a:solidFill>
                <a:prstClr val="white"/>
              </a:solidFill>
              <a:latin typeface="Arial"/>
            </a:endParaRPr>
          </a:p>
        </p:txBody>
      </p:sp>
      <p:sp>
        <p:nvSpPr>
          <p:cNvPr id="25" name="TextBox 24">
            <a:extLst>
              <a:ext uri="{FF2B5EF4-FFF2-40B4-BE49-F238E27FC236}">
                <a16:creationId xmlns:a16="http://schemas.microsoft.com/office/drawing/2014/main" id="{321EE9C4-4EB1-465F-B6FB-401E726B93FA}"/>
              </a:ext>
            </a:extLst>
          </p:cNvPr>
          <p:cNvSpPr txBox="1"/>
          <p:nvPr/>
        </p:nvSpPr>
        <p:spPr>
          <a:xfrm rot="16200000">
            <a:off x="1679993" y="3756919"/>
            <a:ext cx="1028274" cy="215444"/>
          </a:xfrm>
          <a:prstGeom prst="rect">
            <a:avLst/>
          </a:prstGeom>
          <a:noFill/>
        </p:spPr>
        <p:txBody>
          <a:bodyPr wrap="square" rtlCol="0">
            <a:spAutoFit/>
          </a:bodyPr>
          <a:lstStyle/>
          <a:p>
            <a:pPr fontAlgn="auto">
              <a:spcBef>
                <a:spcPts val="0"/>
              </a:spcBef>
              <a:spcAft>
                <a:spcPts val="0"/>
              </a:spcAft>
              <a:defRPr/>
            </a:pPr>
            <a:r>
              <a:rPr lang="en-US" sz="800" b="1" dirty="0">
                <a:solidFill>
                  <a:srgbClr val="DF0F44">
                    <a:lumMod val="75000"/>
                  </a:srgbClr>
                </a:solidFill>
                <a:latin typeface="Arial" panose="020B0604020202020204" pitchFamily="34" charset="0"/>
                <a:cs typeface="Arial" panose="020B0604020202020204" pitchFamily="34" charset="0"/>
              </a:rPr>
              <a:t>First symptoms</a:t>
            </a:r>
            <a:endParaRPr lang="en-DE" sz="800" b="1" dirty="0">
              <a:solidFill>
                <a:srgbClr val="DF0F44">
                  <a:lumMod val="75000"/>
                </a:srgbClr>
              </a:solidFill>
              <a:latin typeface="Arial" panose="020B0604020202020204" pitchFamily="34" charset="0"/>
              <a:cs typeface="Arial" panose="020B0604020202020204" pitchFamily="34" charset="0"/>
            </a:endParaRPr>
          </a:p>
        </p:txBody>
      </p:sp>
      <p:sp>
        <p:nvSpPr>
          <p:cNvPr id="26" name="Arrow: Up 25">
            <a:extLst>
              <a:ext uri="{FF2B5EF4-FFF2-40B4-BE49-F238E27FC236}">
                <a16:creationId xmlns:a16="http://schemas.microsoft.com/office/drawing/2014/main" id="{1EBBDDBD-836A-4E75-9987-DFDA11B03563}"/>
              </a:ext>
            </a:extLst>
          </p:cNvPr>
          <p:cNvSpPr/>
          <p:nvPr/>
        </p:nvSpPr>
        <p:spPr>
          <a:xfrm flipH="1">
            <a:off x="6160780" y="4778867"/>
            <a:ext cx="45719" cy="4674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DE">
              <a:solidFill>
                <a:prstClr val="white"/>
              </a:solidFill>
              <a:latin typeface="Arial"/>
            </a:endParaRPr>
          </a:p>
        </p:txBody>
      </p:sp>
      <p:sp>
        <p:nvSpPr>
          <p:cNvPr id="27" name="TextBox 26">
            <a:extLst>
              <a:ext uri="{FF2B5EF4-FFF2-40B4-BE49-F238E27FC236}">
                <a16:creationId xmlns:a16="http://schemas.microsoft.com/office/drawing/2014/main" id="{82B594C0-D4A5-4A22-B4E9-1FB16D9C5097}"/>
              </a:ext>
            </a:extLst>
          </p:cNvPr>
          <p:cNvSpPr txBox="1"/>
          <p:nvPr/>
        </p:nvSpPr>
        <p:spPr>
          <a:xfrm rot="16200000">
            <a:off x="5658369" y="3779202"/>
            <a:ext cx="1028274" cy="215444"/>
          </a:xfrm>
          <a:prstGeom prst="rect">
            <a:avLst/>
          </a:prstGeom>
          <a:noFill/>
        </p:spPr>
        <p:txBody>
          <a:bodyPr wrap="square" rtlCol="0">
            <a:spAutoFit/>
          </a:bodyPr>
          <a:lstStyle/>
          <a:p>
            <a:pPr fontAlgn="auto">
              <a:spcBef>
                <a:spcPts val="0"/>
              </a:spcBef>
              <a:spcAft>
                <a:spcPts val="0"/>
              </a:spcAft>
              <a:defRPr/>
            </a:pPr>
            <a:r>
              <a:rPr lang="en-US" sz="800" b="1" dirty="0">
                <a:solidFill>
                  <a:srgbClr val="DF0F44">
                    <a:lumMod val="75000"/>
                  </a:srgbClr>
                </a:solidFill>
                <a:latin typeface="Arial" panose="020B0604020202020204" pitchFamily="34" charset="0"/>
                <a:cs typeface="Arial" panose="020B0604020202020204" pitchFamily="34" charset="0"/>
              </a:rPr>
              <a:t>First symptoms</a:t>
            </a:r>
            <a:endParaRPr lang="en-DE" sz="800" b="1" dirty="0">
              <a:solidFill>
                <a:srgbClr val="DF0F44">
                  <a:lumMod val="75000"/>
                </a:srgbClr>
              </a:solidFill>
              <a:latin typeface="Arial" panose="020B0604020202020204" pitchFamily="34" charset="0"/>
              <a:cs typeface="Arial" panose="020B0604020202020204" pitchFamily="34" charset="0"/>
            </a:endParaRPr>
          </a:p>
        </p:txBody>
      </p:sp>
      <p:sp>
        <p:nvSpPr>
          <p:cNvPr id="28" name="Title 1">
            <a:extLst>
              <a:ext uri="{FF2B5EF4-FFF2-40B4-BE49-F238E27FC236}">
                <a16:creationId xmlns:a16="http://schemas.microsoft.com/office/drawing/2014/main" id="{050E9B9F-FA51-4BFD-87DD-1CCCF7835353}"/>
              </a:ext>
            </a:extLst>
          </p:cNvPr>
          <p:cNvSpPr txBox="1">
            <a:spLocks/>
          </p:cNvSpPr>
          <p:nvPr/>
        </p:nvSpPr>
        <p:spPr>
          <a:xfrm>
            <a:off x="220372" y="200048"/>
            <a:ext cx="10607160" cy="6756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n-US" sz="4000" b="1" dirty="0">
                <a:solidFill>
                  <a:srgbClr val="DF0F44">
                    <a:lumMod val="50000"/>
                  </a:srgbClr>
                </a:solidFill>
                <a:latin typeface="Arial"/>
              </a:rPr>
              <a:t>Seasonal dynamics of SIF</a:t>
            </a:r>
            <a:r>
              <a:rPr lang="en-US" sz="4000" b="1" baseline="-25000" dirty="0">
                <a:solidFill>
                  <a:srgbClr val="DF0F44">
                    <a:lumMod val="50000"/>
                  </a:srgbClr>
                </a:solidFill>
                <a:latin typeface="Arial"/>
              </a:rPr>
              <a:t>FR </a:t>
            </a:r>
            <a:r>
              <a:rPr lang="en-US" sz="4000" b="1" dirty="0">
                <a:solidFill>
                  <a:srgbClr val="DF0F44">
                    <a:lumMod val="50000"/>
                  </a:srgbClr>
                </a:solidFill>
                <a:latin typeface="Arial"/>
              </a:rPr>
              <a:t>&amp;</a:t>
            </a:r>
            <a:r>
              <a:rPr lang="en-US" sz="4000" b="1" baseline="-25000" dirty="0">
                <a:solidFill>
                  <a:srgbClr val="DF0F44">
                    <a:lumMod val="50000"/>
                  </a:srgbClr>
                </a:solidFill>
                <a:latin typeface="Arial"/>
              </a:rPr>
              <a:t> </a:t>
            </a:r>
            <a:r>
              <a:rPr lang="en-US" sz="4000" b="1" dirty="0">
                <a:solidFill>
                  <a:srgbClr val="DF0F44">
                    <a:lumMod val="50000"/>
                  </a:srgbClr>
                </a:solidFill>
                <a:latin typeface="Arial"/>
              </a:rPr>
              <a:t>SIF</a:t>
            </a:r>
            <a:r>
              <a:rPr lang="en-US" sz="4000" b="1" baseline="-25000" dirty="0">
                <a:solidFill>
                  <a:srgbClr val="DF0F44">
                    <a:lumMod val="50000"/>
                  </a:srgbClr>
                </a:solidFill>
                <a:latin typeface="Arial"/>
              </a:rPr>
              <a:t>R</a:t>
            </a:r>
            <a:endParaRPr lang="en-DE" sz="4000" b="1" baseline="-25000" dirty="0">
              <a:solidFill>
                <a:srgbClr val="DF0F44">
                  <a:lumMod val="50000"/>
                </a:srgbClr>
              </a:solidFill>
              <a:latin typeface="Arial"/>
            </a:endParaRPr>
          </a:p>
        </p:txBody>
      </p:sp>
      <p:sp>
        <p:nvSpPr>
          <p:cNvPr id="31" name="TextBox 30">
            <a:extLst>
              <a:ext uri="{FF2B5EF4-FFF2-40B4-BE49-F238E27FC236}">
                <a16:creationId xmlns:a16="http://schemas.microsoft.com/office/drawing/2014/main" id="{DA38AD3F-3022-4A02-A171-7C606BAF5899}"/>
              </a:ext>
            </a:extLst>
          </p:cNvPr>
          <p:cNvSpPr txBox="1"/>
          <p:nvPr/>
        </p:nvSpPr>
        <p:spPr>
          <a:xfrm>
            <a:off x="1842333" y="5544506"/>
            <a:ext cx="2141621" cy="307777"/>
          </a:xfrm>
          <a:prstGeom prst="rect">
            <a:avLst/>
          </a:prstGeom>
          <a:solidFill>
            <a:schemeClr val="bg1"/>
          </a:solidFill>
        </p:spPr>
        <p:txBody>
          <a:bodyPr wrap="square" rtlCol="0">
            <a:spAutoFit/>
          </a:bodyPr>
          <a:lstStyle/>
          <a:p>
            <a:pPr fontAlgn="auto">
              <a:spcBef>
                <a:spcPts val="0"/>
              </a:spcBef>
              <a:spcAft>
                <a:spcPts val="0"/>
              </a:spcAft>
              <a:defRPr/>
            </a:pPr>
            <a:r>
              <a:rPr lang="en-US" sz="1400" dirty="0">
                <a:solidFill>
                  <a:prstClr val="black"/>
                </a:solidFill>
                <a:latin typeface="Arial" panose="020B0604020202020204" pitchFamily="34" charset="0"/>
                <a:cs typeface="Arial" panose="020B0604020202020204" pitchFamily="34" charset="0"/>
              </a:rPr>
              <a:t>Days after sowing</a:t>
            </a:r>
            <a:endParaRPr lang="en-DE" sz="1400" dirty="0">
              <a:solidFill>
                <a:prstClr val="black"/>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BE0E45E4-322F-47E4-90BA-3FFE6E2DA193}"/>
              </a:ext>
            </a:extLst>
          </p:cNvPr>
          <p:cNvSpPr/>
          <p:nvPr/>
        </p:nvSpPr>
        <p:spPr>
          <a:xfrm>
            <a:off x="8465123" y="2106232"/>
            <a:ext cx="3552201" cy="2462213"/>
          </a:xfrm>
          <a:prstGeom prst="rect">
            <a:avLst/>
          </a:prstGeom>
        </p:spPr>
        <p:txBody>
          <a:bodyPr wrap="square">
            <a:spAutoFit/>
          </a:bodyPr>
          <a:lstStyle/>
          <a:p>
            <a:pPr algn="just" fontAlgn="auto">
              <a:spcBef>
                <a:spcPts val="0"/>
              </a:spcBef>
              <a:spcAft>
                <a:spcPts val="0"/>
              </a:spcAft>
            </a:pPr>
            <a:endParaRPr lang="en-US" sz="1400" dirty="0">
              <a:solidFill>
                <a:srgbClr val="002060"/>
              </a:solidFill>
              <a:latin typeface="Arial" panose="020B0604020202020204" pitchFamily="34" charset="0"/>
              <a:cs typeface="Arial" panose="020B0604020202020204" pitchFamily="34" charset="0"/>
            </a:endParaRPr>
          </a:p>
          <a:p>
            <a:pPr marL="285750" indent="-285750" algn="just" fontAlgn="auto">
              <a:spcBef>
                <a:spcPts val="0"/>
              </a:spcBef>
              <a:spcAft>
                <a:spcPts val="0"/>
              </a:spcAft>
              <a:buFont typeface="Wingdings" panose="05000000000000000000" pitchFamily="2" charset="2"/>
              <a:buChar char="Ø"/>
            </a:pPr>
            <a:r>
              <a:rPr lang="en-US" sz="1400" dirty="0">
                <a:solidFill>
                  <a:srgbClr val="002060"/>
                </a:solidFill>
                <a:latin typeface="Arial" panose="020B0604020202020204" pitchFamily="34" charset="0"/>
                <a:cs typeface="Arial" panose="020B0604020202020204" pitchFamily="34" charset="0"/>
              </a:rPr>
              <a:t>SIF</a:t>
            </a:r>
            <a:r>
              <a:rPr lang="en-US" sz="1400" baseline="-25000" dirty="0">
                <a:solidFill>
                  <a:srgbClr val="002060"/>
                </a:solidFill>
                <a:latin typeface="Arial" panose="020B0604020202020204" pitchFamily="34" charset="0"/>
                <a:cs typeface="Arial" panose="020B0604020202020204" pitchFamily="34" charset="0"/>
              </a:rPr>
              <a:t>FR</a:t>
            </a:r>
            <a:r>
              <a:rPr lang="en-US" sz="1400" dirty="0">
                <a:solidFill>
                  <a:srgbClr val="002060"/>
                </a:solidFill>
                <a:latin typeface="Arial" panose="020B0604020202020204" pitchFamily="34" charset="0"/>
                <a:cs typeface="Arial" panose="020B0604020202020204" pitchFamily="34" charset="0"/>
              </a:rPr>
              <a:t> &amp; SIF</a:t>
            </a:r>
            <a:r>
              <a:rPr lang="en-US" sz="1400" baseline="-25000" dirty="0">
                <a:solidFill>
                  <a:srgbClr val="002060"/>
                </a:solidFill>
                <a:latin typeface="Arial" panose="020B0604020202020204" pitchFamily="34" charset="0"/>
                <a:cs typeface="Arial" panose="020B0604020202020204" pitchFamily="34" charset="0"/>
              </a:rPr>
              <a:t>R</a:t>
            </a:r>
            <a:r>
              <a:rPr lang="en-US" sz="1400" dirty="0">
                <a:solidFill>
                  <a:srgbClr val="002060"/>
                </a:solidFill>
                <a:latin typeface="Arial" panose="020B0604020202020204" pitchFamily="34" charset="0"/>
                <a:cs typeface="Arial" panose="020B0604020202020204" pitchFamily="34" charset="0"/>
              </a:rPr>
              <a:t> showed response to disease and decreased in inoculated plots after 115 DAS in both years </a:t>
            </a:r>
          </a:p>
          <a:p>
            <a:pPr marL="285750" indent="-285750" algn="just" fontAlgn="auto">
              <a:spcBef>
                <a:spcPts val="0"/>
              </a:spcBef>
              <a:spcAft>
                <a:spcPts val="0"/>
              </a:spcAft>
              <a:buFont typeface="Wingdings" panose="05000000000000000000" pitchFamily="2" charset="2"/>
              <a:buChar char="Ø"/>
            </a:pPr>
            <a:endParaRPr lang="en-US" sz="1400" dirty="0">
              <a:solidFill>
                <a:srgbClr val="002060"/>
              </a:solidFill>
              <a:latin typeface="Arial" panose="020B0604020202020204" pitchFamily="34" charset="0"/>
              <a:cs typeface="Arial" panose="020B0604020202020204" pitchFamily="34" charset="0"/>
            </a:endParaRPr>
          </a:p>
          <a:p>
            <a:pPr marL="285750" indent="-285750" algn="just" fontAlgn="auto">
              <a:spcBef>
                <a:spcPts val="0"/>
              </a:spcBef>
              <a:spcAft>
                <a:spcPts val="0"/>
              </a:spcAft>
              <a:buFont typeface="Wingdings" panose="05000000000000000000" pitchFamily="2" charset="2"/>
              <a:buChar char="Ø"/>
            </a:pPr>
            <a:r>
              <a:rPr lang="en-US" sz="1400" dirty="0">
                <a:solidFill>
                  <a:srgbClr val="002060"/>
                </a:solidFill>
                <a:latin typeface="Arial" panose="020B0604020202020204" pitchFamily="34" charset="0"/>
                <a:cs typeface="Arial" panose="020B0604020202020204" pitchFamily="34" charset="0"/>
              </a:rPr>
              <a:t>The response is stronger in SIF</a:t>
            </a:r>
            <a:r>
              <a:rPr lang="en-US" sz="1400" baseline="-25000" dirty="0">
                <a:solidFill>
                  <a:srgbClr val="002060"/>
                </a:solidFill>
                <a:latin typeface="Arial" panose="020B0604020202020204" pitchFamily="34" charset="0"/>
                <a:cs typeface="Arial" panose="020B0604020202020204" pitchFamily="34" charset="0"/>
              </a:rPr>
              <a:t>FR</a:t>
            </a:r>
            <a:r>
              <a:rPr lang="en-US" sz="1400" dirty="0">
                <a:solidFill>
                  <a:srgbClr val="002060"/>
                </a:solidFill>
                <a:latin typeface="Arial" panose="020B0604020202020204" pitchFamily="34" charset="0"/>
                <a:cs typeface="Arial" panose="020B0604020202020204" pitchFamily="34" charset="0"/>
              </a:rPr>
              <a:t> compared to SIF</a:t>
            </a:r>
            <a:r>
              <a:rPr lang="en-US" sz="1400" baseline="-25000" dirty="0">
                <a:solidFill>
                  <a:srgbClr val="002060"/>
                </a:solidFill>
                <a:latin typeface="Arial" panose="020B0604020202020204" pitchFamily="34" charset="0"/>
                <a:cs typeface="Arial" panose="020B0604020202020204" pitchFamily="34" charset="0"/>
              </a:rPr>
              <a:t>R</a:t>
            </a:r>
            <a:r>
              <a:rPr lang="en-US" sz="1400" dirty="0">
                <a:solidFill>
                  <a:srgbClr val="002060"/>
                </a:solidFill>
                <a:latin typeface="Arial" panose="020B0604020202020204" pitchFamily="34" charset="0"/>
                <a:cs typeface="Arial" panose="020B0604020202020204" pitchFamily="34" charset="0"/>
              </a:rPr>
              <a:t> as it is strongly reduced by fluorescence reabsorption (</a:t>
            </a:r>
            <a:r>
              <a:rPr lang="en-US" sz="1400" dirty="0" err="1">
                <a:solidFill>
                  <a:srgbClr val="002060"/>
                </a:solidFill>
                <a:latin typeface="Arial" panose="020B0604020202020204" pitchFamily="34" charset="0"/>
                <a:cs typeface="Arial" panose="020B0604020202020204" pitchFamily="34" charset="0"/>
              </a:rPr>
              <a:t>f</a:t>
            </a:r>
            <a:r>
              <a:rPr lang="en-US" sz="1400" baseline="30000" dirty="0" err="1">
                <a:solidFill>
                  <a:srgbClr val="002060"/>
                </a:solidFill>
                <a:latin typeface="Arial" panose="020B0604020202020204" pitchFamily="34" charset="0"/>
                <a:cs typeface="Arial" panose="020B0604020202020204" pitchFamily="34" charset="0"/>
              </a:rPr>
              <a:t>R</a:t>
            </a:r>
            <a:r>
              <a:rPr lang="en-US" sz="1400" dirty="0" err="1">
                <a:solidFill>
                  <a:srgbClr val="002060"/>
                </a:solidFill>
                <a:latin typeface="Arial" panose="020B0604020202020204" pitchFamily="34" charset="0"/>
                <a:cs typeface="Arial" panose="020B0604020202020204" pitchFamily="34" charset="0"/>
              </a:rPr>
              <a:t>esc</a:t>
            </a:r>
            <a:r>
              <a:rPr lang="en-US" sz="1400" dirty="0">
                <a:solidFill>
                  <a:srgbClr val="002060"/>
                </a:solidFill>
                <a:latin typeface="Arial" panose="020B0604020202020204" pitchFamily="34" charset="0"/>
                <a:cs typeface="Arial" panose="020B0604020202020204" pitchFamily="34" charset="0"/>
              </a:rPr>
              <a:t>)</a:t>
            </a:r>
          </a:p>
          <a:p>
            <a:pPr algn="just" fontAlgn="auto">
              <a:spcBef>
                <a:spcPts val="0"/>
              </a:spcBef>
              <a:spcAft>
                <a:spcPts val="0"/>
              </a:spcAft>
            </a:pPr>
            <a:endParaRPr lang="en-US" sz="1400" dirty="0">
              <a:solidFill>
                <a:srgbClr val="002060"/>
              </a:solidFill>
              <a:latin typeface="Arial" panose="020B0604020202020204" pitchFamily="34" charset="0"/>
              <a:cs typeface="Arial" panose="020B0604020202020204" pitchFamily="34" charset="0"/>
            </a:endParaRPr>
          </a:p>
          <a:p>
            <a:pPr marL="285750" indent="-285750" algn="just" fontAlgn="auto">
              <a:spcBef>
                <a:spcPts val="0"/>
              </a:spcBef>
              <a:spcAft>
                <a:spcPts val="0"/>
              </a:spcAft>
              <a:buFont typeface="Wingdings" panose="05000000000000000000" pitchFamily="2" charset="2"/>
              <a:buChar char="Ø"/>
            </a:pPr>
            <a:endParaRPr lang="en-US" sz="1400" dirty="0">
              <a:solidFill>
                <a:prstClr val="black"/>
              </a:solidFill>
              <a:latin typeface="Arial" panose="020B0604020202020204" pitchFamily="34" charset="0"/>
              <a:cs typeface="Arial" panose="020B0604020202020204" pitchFamily="34" charset="0"/>
            </a:endParaRPr>
          </a:p>
        </p:txBody>
      </p:sp>
      <p:sp>
        <p:nvSpPr>
          <p:cNvPr id="39" name="Slide Number Placeholder 16">
            <a:extLst>
              <a:ext uri="{FF2B5EF4-FFF2-40B4-BE49-F238E27FC236}">
                <a16:creationId xmlns:a16="http://schemas.microsoft.com/office/drawing/2014/main" id="{7DB54591-9B7C-4204-9925-F55BDEC9932A}"/>
              </a:ext>
            </a:extLst>
          </p:cNvPr>
          <p:cNvSpPr>
            <a:spLocks noGrp="1"/>
          </p:cNvSpPr>
          <p:nvPr>
            <p:ph type="sldNum" idx="1"/>
          </p:nvPr>
        </p:nvSpPr>
        <p:spPr>
          <a:xfrm>
            <a:off x="5407057" y="6381338"/>
            <a:ext cx="716400" cy="217440"/>
          </a:xfrm>
        </p:spPr>
        <p:txBody>
          <a:bodyPr/>
          <a:lstStyle/>
          <a:p>
            <a:pPr fontAlgn="auto">
              <a:spcBef>
                <a:spcPts val="0"/>
              </a:spcBef>
              <a:spcAft>
                <a:spcPts val="0"/>
              </a:spcAft>
              <a:defRPr/>
            </a:pPr>
            <a:r>
              <a:rPr lang="en-US" dirty="0"/>
              <a:t>Page </a:t>
            </a:r>
            <a:fld id="{7D013320-4A7B-4E74-981D-8805648E3F9B}" type="slidenum">
              <a:rPr lang="en-DE"/>
              <a:pPr fontAlgn="auto">
                <a:spcBef>
                  <a:spcPts val="0"/>
                </a:spcBef>
                <a:spcAft>
                  <a:spcPts val="0"/>
                </a:spcAft>
                <a:defRPr/>
              </a:pPr>
              <a:t>26</a:t>
            </a:fld>
            <a:endParaRPr lang="en-DE" dirty="0"/>
          </a:p>
        </p:txBody>
      </p:sp>
      <p:pic>
        <p:nvPicPr>
          <p:cNvPr id="37" name="Picture 36">
            <a:extLst>
              <a:ext uri="{FF2B5EF4-FFF2-40B4-BE49-F238E27FC236}">
                <a16:creationId xmlns:a16="http://schemas.microsoft.com/office/drawing/2014/main" id="{D5454C13-1AAD-41D2-AAD6-636AF58D47EB}"/>
              </a:ext>
            </a:extLst>
          </p:cNvPr>
          <p:cNvPicPr>
            <a:picLocks noChangeAspect="1"/>
          </p:cNvPicPr>
          <p:nvPr/>
        </p:nvPicPr>
        <p:blipFill rotWithShape="1">
          <a:blip r:embed="rId2"/>
          <a:srcRect l="6732" r="89719" b="18896"/>
          <a:stretch/>
        </p:blipFill>
        <p:spPr>
          <a:xfrm>
            <a:off x="4781387" y="1165895"/>
            <a:ext cx="274606" cy="4392799"/>
          </a:xfrm>
          <a:prstGeom prst="rect">
            <a:avLst/>
          </a:prstGeom>
        </p:spPr>
      </p:pic>
      <p:sp>
        <p:nvSpPr>
          <p:cNvPr id="19" name="Rectangle 18">
            <a:extLst>
              <a:ext uri="{FF2B5EF4-FFF2-40B4-BE49-F238E27FC236}">
                <a16:creationId xmlns:a16="http://schemas.microsoft.com/office/drawing/2014/main" id="{D0931B58-B83A-451B-8507-4777CD1EA6BE}"/>
              </a:ext>
            </a:extLst>
          </p:cNvPr>
          <p:cNvSpPr/>
          <p:nvPr/>
        </p:nvSpPr>
        <p:spPr>
          <a:xfrm>
            <a:off x="2720522" y="1478316"/>
            <a:ext cx="1673309" cy="3767954"/>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DE">
              <a:solidFill>
                <a:prstClr val="white"/>
              </a:solidFill>
              <a:latin typeface="Arial"/>
            </a:endParaRP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65829171-390C-4A0B-BA04-27ADFD396131}"/>
                  </a:ext>
                </a:extLst>
              </p:cNvPr>
              <p:cNvSpPr/>
              <p:nvPr/>
            </p:nvSpPr>
            <p:spPr>
              <a:xfrm>
                <a:off x="8529309" y="973039"/>
                <a:ext cx="3769302" cy="338554"/>
              </a:xfrm>
              <a:prstGeom prst="rect">
                <a:avLst/>
              </a:prstGeom>
            </p:spPr>
            <p:txBody>
              <a:bodyPr wrap="square">
                <a:spAutoFit/>
              </a:bodyPr>
              <a:lstStyle/>
              <a:p>
                <a:pPr fontAlgn="auto">
                  <a:spcBef>
                    <a:spcPts val="0"/>
                  </a:spcBef>
                  <a:spcAft>
                    <a:spcPts val="0"/>
                  </a:spcAft>
                </a:pPr>
                <a14:m>
                  <m:oMath xmlns:m="http://schemas.openxmlformats.org/officeDocument/2006/math">
                    <m:r>
                      <m:rPr>
                        <m:sty m:val="p"/>
                      </m:rPr>
                      <a:rPr lang="en-US" sz="1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SIF</m:t>
                    </m:r>
                    <m:d>
                      <m:dPr>
                        <m:ctrlPr>
                          <a:rPr lang="en-DE" sz="1600" i="1">
                            <a:solidFill>
                              <a:prstClr val="black"/>
                            </a:solidFill>
                            <a:latin typeface="Cambria Math" panose="02040503050406030204" pitchFamily="18" charset="0"/>
                          </a:rPr>
                        </m:ctrlPr>
                      </m:dPr>
                      <m:e>
                        <m:r>
                          <a:rPr lang="en-US" sz="1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𝜆</m:t>
                        </m:r>
                      </m:e>
                    </m:d>
                  </m:oMath>
                </a14:m>
                <a:r>
                  <a:rPr lang="en-US" sz="1600" dirty="0">
                    <a:solidFill>
                      <a:prstClr val="black"/>
                    </a:solidFill>
                    <a:latin typeface="Arial"/>
                  </a:rPr>
                  <a:t>  = </a:t>
                </a:r>
                <a14:m>
                  <m:oMath xmlns:m="http://schemas.openxmlformats.org/officeDocument/2006/math">
                    <m:r>
                      <a:rPr lang="en-US" sz="1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𝛷</m:t>
                    </m:r>
                    <m:r>
                      <m:rPr>
                        <m:sty m:val="p"/>
                      </m:rPr>
                      <a:rPr lang="en-US" sz="1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SIF</m:t>
                    </m:r>
                    <m:d>
                      <m:dPr>
                        <m:ctrlPr>
                          <a:rPr lang="en-DE" sz="1600" i="1">
                            <a:solidFill>
                              <a:prstClr val="black"/>
                            </a:solidFill>
                            <a:latin typeface="Cambria Math" panose="02040503050406030204" pitchFamily="18" charset="0"/>
                          </a:rPr>
                        </m:ctrlPr>
                      </m:dPr>
                      <m:e>
                        <m:r>
                          <a:rPr lang="en-US" sz="1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𝜆</m:t>
                        </m:r>
                      </m:e>
                    </m:d>
                    <m:r>
                      <a:rPr lang="en-US" sz="1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1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PAR</m:t>
                    </m:r>
                    <m:r>
                      <a:rPr lang="en-US" sz="1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1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fAPAR</m:t>
                    </m:r>
                    <m:r>
                      <a:rPr lang="en-US" sz="1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DE" sz="1600" i="1">
                            <a:solidFill>
                              <a:prstClr val="black"/>
                            </a:solidFill>
                            <a:latin typeface="Cambria Math" panose="02040503050406030204" pitchFamily="18" charset="0"/>
                          </a:rPr>
                        </m:ctrlPr>
                      </m:sSubPr>
                      <m:e>
                        <m:r>
                          <a:rPr lang="en-US" sz="1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𝑓</m:t>
                        </m:r>
                      </m:e>
                      <m:sub>
                        <m:r>
                          <m:rPr>
                            <m:sty m:val="p"/>
                          </m:rPr>
                          <a:rPr lang="en-US" sz="1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esc</m:t>
                        </m:r>
                      </m:sub>
                    </m:sSub>
                    <m:d>
                      <m:dPr>
                        <m:ctrlPr>
                          <a:rPr lang="en-DE" sz="1600" i="1">
                            <a:solidFill>
                              <a:prstClr val="black"/>
                            </a:solidFill>
                            <a:latin typeface="Cambria Math" panose="02040503050406030204" pitchFamily="18" charset="0"/>
                          </a:rPr>
                        </m:ctrlPr>
                      </m:dPr>
                      <m:e>
                        <m:r>
                          <a:rPr lang="en-US" sz="1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𝜆</m:t>
                        </m:r>
                      </m:e>
                    </m:d>
                  </m:oMath>
                </a14:m>
                <a:endParaRPr lang="en-DE" sz="1600" dirty="0">
                  <a:solidFill>
                    <a:prstClr val="black"/>
                  </a:solidFill>
                  <a:latin typeface="Arial"/>
                </a:endParaRPr>
              </a:p>
            </p:txBody>
          </p:sp>
        </mc:Choice>
        <mc:Fallback xmlns="">
          <p:sp>
            <p:nvSpPr>
              <p:cNvPr id="3" name="Rectangle 2">
                <a:extLst>
                  <a:ext uri="{FF2B5EF4-FFF2-40B4-BE49-F238E27FC236}">
                    <a16:creationId xmlns:a16="http://schemas.microsoft.com/office/drawing/2014/main" id="{65829171-390C-4A0B-BA04-27ADFD396131}"/>
                  </a:ext>
                </a:extLst>
              </p:cNvPr>
              <p:cNvSpPr>
                <a:spLocks noRot="1" noChangeAspect="1" noMove="1" noResize="1" noEditPoints="1" noAdjustHandles="1" noChangeArrowheads="1" noChangeShapeType="1" noTextEdit="1"/>
              </p:cNvSpPr>
              <p:nvPr/>
            </p:nvSpPr>
            <p:spPr>
              <a:xfrm>
                <a:off x="8529309" y="973039"/>
                <a:ext cx="3769302" cy="338554"/>
              </a:xfrm>
              <a:prstGeom prst="rect">
                <a:avLst/>
              </a:prstGeom>
              <a:blipFill>
                <a:blip r:embed="rId5"/>
                <a:stretch>
                  <a:fillRect t="-5455" b="-23636"/>
                </a:stretch>
              </a:blipFill>
            </p:spPr>
            <p:txBody>
              <a:bodyPr/>
              <a:lstStyle/>
              <a:p>
                <a:r>
                  <a:rPr lang="en-DE">
                    <a:noFill/>
                  </a:rPr>
                  <a:t> </a:t>
                </a:r>
              </a:p>
            </p:txBody>
          </p:sp>
        </mc:Fallback>
      </mc:AlternateContent>
    </p:spTree>
    <p:extLst>
      <p:ext uri="{BB962C8B-B14F-4D97-AF65-F5344CB8AC3E}">
        <p14:creationId xmlns:p14="http://schemas.microsoft.com/office/powerpoint/2010/main" val="111632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P spid="29" grpId="0"/>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7B71DC-28BD-4E2F-9E89-C4253A80D80A}"/>
              </a:ext>
            </a:extLst>
          </p:cNvPr>
          <p:cNvSpPr>
            <a:spLocks noGrp="1"/>
          </p:cNvSpPr>
          <p:nvPr>
            <p:ph type="title"/>
          </p:nvPr>
        </p:nvSpPr>
        <p:spPr/>
        <p:txBody>
          <a:bodyPr/>
          <a:lstStyle/>
          <a:p>
            <a:r>
              <a:rPr lang="en-GB" dirty="0"/>
              <a:t>Research Objectives</a:t>
            </a:r>
          </a:p>
        </p:txBody>
      </p:sp>
      <p:sp>
        <p:nvSpPr>
          <p:cNvPr id="5" name="Rectangle 4">
            <a:extLst>
              <a:ext uri="{FF2B5EF4-FFF2-40B4-BE49-F238E27FC236}">
                <a16:creationId xmlns:a16="http://schemas.microsoft.com/office/drawing/2014/main" id="{012C939B-3121-49AC-B529-EDA821BD6352}"/>
              </a:ext>
            </a:extLst>
          </p:cNvPr>
          <p:cNvSpPr/>
          <p:nvPr/>
        </p:nvSpPr>
        <p:spPr>
          <a:xfrm>
            <a:off x="278295" y="5501735"/>
            <a:ext cx="11513489" cy="707886"/>
          </a:xfrm>
          <a:prstGeom prst="rect">
            <a:avLst/>
          </a:prstGeom>
        </p:spPr>
        <p:txBody>
          <a:bodyPr wrap="square">
            <a:spAutoFit/>
          </a:bodyPr>
          <a:lstStyle/>
          <a:p>
            <a:pPr lvl="0" algn="just" defTabSz="401422">
              <a:defRPr/>
            </a:pPr>
            <a:r>
              <a:rPr lang="en-US" sz="2000" dirty="0">
                <a:solidFill>
                  <a:srgbClr val="002060"/>
                </a:solidFill>
                <a:latin typeface="Arial" panose="020B0604020202020204" pitchFamily="34" charset="0"/>
                <a:cs typeface="Arial" panose="020B0604020202020204" pitchFamily="34" charset="0"/>
              </a:rPr>
              <a:t> 2) To disentangle structural and physiological drivers of SIF responses in combination with active ChlF (PSII efficiency) using seasonal data</a:t>
            </a:r>
            <a:endParaRPr lang="en-DE" sz="2000" dirty="0">
              <a:solidFill>
                <a:srgbClr val="002060"/>
              </a:solidFill>
            </a:endParaRPr>
          </a:p>
        </p:txBody>
      </p:sp>
      <p:sp>
        <p:nvSpPr>
          <p:cNvPr id="7" name="Rectangle 6">
            <a:extLst>
              <a:ext uri="{FF2B5EF4-FFF2-40B4-BE49-F238E27FC236}">
                <a16:creationId xmlns:a16="http://schemas.microsoft.com/office/drawing/2014/main" id="{1EF8232D-B9CC-4D04-B5D1-CE8AB5F8BEB8}"/>
              </a:ext>
            </a:extLst>
          </p:cNvPr>
          <p:cNvSpPr/>
          <p:nvPr/>
        </p:nvSpPr>
        <p:spPr>
          <a:xfrm>
            <a:off x="216000" y="1149843"/>
            <a:ext cx="11691817" cy="400110"/>
          </a:xfrm>
          <a:prstGeom prst="rect">
            <a:avLst/>
          </a:prstGeom>
        </p:spPr>
        <p:txBody>
          <a:bodyPr wrap="square">
            <a:spAutoFit/>
          </a:bodyPr>
          <a:lstStyle/>
          <a:p>
            <a:r>
              <a:rPr lang="en-US" sz="2000" dirty="0">
                <a:solidFill>
                  <a:srgbClr val="002060"/>
                </a:solidFill>
                <a:latin typeface="Arial" panose="020B0604020202020204" pitchFamily="34" charset="0"/>
                <a:cs typeface="Arial" panose="020B0604020202020204" pitchFamily="34" charset="0"/>
              </a:rPr>
              <a:t>1) To evaluate the detection of CLS symptoms using passive sun-induced fluorescence (SIF)</a:t>
            </a:r>
            <a:endParaRPr lang="en-DE" sz="2000" dirty="0">
              <a:solidFill>
                <a:srgbClr val="00206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19682C98-2974-4C65-AFD3-46B78B8E108C}"/>
              </a:ext>
            </a:extLst>
          </p:cNvPr>
          <p:cNvPicPr>
            <a:picLocks noChangeAspect="1"/>
          </p:cNvPicPr>
          <p:nvPr/>
        </p:nvPicPr>
        <p:blipFill>
          <a:blip r:embed="rId3"/>
          <a:stretch>
            <a:fillRect/>
          </a:stretch>
        </p:blipFill>
        <p:spPr>
          <a:xfrm>
            <a:off x="84359" y="1949440"/>
            <a:ext cx="4192648" cy="2959120"/>
          </a:xfrm>
          <a:prstGeom prst="rect">
            <a:avLst/>
          </a:prstGeom>
        </p:spPr>
      </p:pic>
      <p:pic>
        <p:nvPicPr>
          <p:cNvPr id="11" name="Picture 10">
            <a:extLst>
              <a:ext uri="{FF2B5EF4-FFF2-40B4-BE49-F238E27FC236}">
                <a16:creationId xmlns:a16="http://schemas.microsoft.com/office/drawing/2014/main" id="{70CB3968-ABBB-4233-AB07-15B6B20F7BDB}"/>
              </a:ext>
            </a:extLst>
          </p:cNvPr>
          <p:cNvPicPr>
            <a:picLocks noChangeAspect="1"/>
          </p:cNvPicPr>
          <p:nvPr/>
        </p:nvPicPr>
        <p:blipFill>
          <a:blip r:embed="rId4"/>
          <a:stretch>
            <a:fillRect/>
          </a:stretch>
        </p:blipFill>
        <p:spPr>
          <a:xfrm>
            <a:off x="4429246" y="2125106"/>
            <a:ext cx="2616472" cy="2801476"/>
          </a:xfrm>
          <a:prstGeom prst="rect">
            <a:avLst/>
          </a:prstGeom>
        </p:spPr>
      </p:pic>
      <p:sp>
        <p:nvSpPr>
          <p:cNvPr id="12" name="TextBox 11">
            <a:extLst>
              <a:ext uri="{FF2B5EF4-FFF2-40B4-BE49-F238E27FC236}">
                <a16:creationId xmlns:a16="http://schemas.microsoft.com/office/drawing/2014/main" id="{DC4A1AA6-037D-44B8-8831-4D458D9549D2}"/>
              </a:ext>
            </a:extLst>
          </p:cNvPr>
          <p:cNvSpPr txBox="1"/>
          <p:nvPr/>
        </p:nvSpPr>
        <p:spPr>
          <a:xfrm>
            <a:off x="4914278" y="4886513"/>
            <a:ext cx="2435569" cy="338554"/>
          </a:xfrm>
          <a:prstGeom prst="rect">
            <a:avLst/>
          </a:prstGeom>
          <a:noFill/>
        </p:spPr>
        <p:txBody>
          <a:bodyPr wrap="square" rtlCol="0">
            <a:spAutoFit/>
          </a:bodyPr>
          <a:lstStyle/>
          <a:p>
            <a:pPr algn="l"/>
            <a:r>
              <a:rPr lang="en-US" sz="1600" dirty="0">
                <a:solidFill>
                  <a:srgbClr val="053249"/>
                </a:solidFill>
                <a:latin typeface="Arial" panose="020B0604020202020204" pitchFamily="34" charset="0"/>
                <a:ea typeface="MS PGothic" pitchFamily="34" charset="-128"/>
                <a:cs typeface="Arial" panose="020B0604020202020204" pitchFamily="34" charset="0"/>
              </a:rPr>
              <a:t>Martini et al., 2021</a:t>
            </a:r>
            <a:endParaRPr lang="en-DE" sz="1600" dirty="0">
              <a:solidFill>
                <a:srgbClr val="053249"/>
              </a:solidFill>
              <a:latin typeface="Arial" panose="020B0604020202020204" pitchFamily="34" charset="0"/>
              <a:ea typeface="MS PGothic" pitchFamily="34" charset="-128"/>
              <a:cs typeface="Arial" panose="020B0604020202020204" pitchFamily="34" charset="0"/>
            </a:endParaRPr>
          </a:p>
        </p:txBody>
      </p:sp>
      <p:sp>
        <p:nvSpPr>
          <p:cNvPr id="13" name="TextBox 12">
            <a:extLst>
              <a:ext uri="{FF2B5EF4-FFF2-40B4-BE49-F238E27FC236}">
                <a16:creationId xmlns:a16="http://schemas.microsoft.com/office/drawing/2014/main" id="{65BE8FC4-6EB5-4AB6-90E6-35ABBEE17E6A}"/>
              </a:ext>
            </a:extLst>
          </p:cNvPr>
          <p:cNvSpPr txBox="1"/>
          <p:nvPr/>
        </p:nvSpPr>
        <p:spPr>
          <a:xfrm>
            <a:off x="1374607" y="4886513"/>
            <a:ext cx="2902400" cy="338554"/>
          </a:xfrm>
          <a:prstGeom prst="rect">
            <a:avLst/>
          </a:prstGeom>
          <a:noFill/>
        </p:spPr>
        <p:txBody>
          <a:bodyPr wrap="square" rtlCol="0">
            <a:spAutoFit/>
          </a:bodyPr>
          <a:lstStyle/>
          <a:p>
            <a:pPr algn="l"/>
            <a:r>
              <a:rPr lang="en-US" sz="1600" dirty="0">
                <a:solidFill>
                  <a:srgbClr val="053249"/>
                </a:solidFill>
                <a:latin typeface="Arial" panose="020B0604020202020204" pitchFamily="34" charset="0"/>
                <a:ea typeface="MS PGothic" pitchFamily="34" charset="-128"/>
                <a:cs typeface="Arial" panose="020B0604020202020204" pitchFamily="34" charset="0"/>
              </a:rPr>
              <a:t>Van der Tol et al., 2014</a:t>
            </a:r>
            <a:endParaRPr lang="en-DE" sz="1600" dirty="0">
              <a:solidFill>
                <a:srgbClr val="053249"/>
              </a:solidFill>
              <a:latin typeface="Arial" panose="020B0604020202020204" pitchFamily="34" charset="0"/>
              <a:ea typeface="MS PGothic" pitchFamily="34" charset="-128"/>
              <a:cs typeface="Arial" panose="020B0604020202020204" pitchFamily="34" charset="0"/>
            </a:endParaRPr>
          </a:p>
        </p:txBody>
      </p:sp>
      <p:pic>
        <p:nvPicPr>
          <p:cNvPr id="15" name="Picture 14">
            <a:extLst>
              <a:ext uri="{FF2B5EF4-FFF2-40B4-BE49-F238E27FC236}">
                <a16:creationId xmlns:a16="http://schemas.microsoft.com/office/drawing/2014/main" id="{95A52910-C229-4F3D-BCD4-E97918C23CB9}"/>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7418568" y="2375055"/>
            <a:ext cx="4634948" cy="2368406"/>
          </a:xfrm>
          <a:prstGeom prst="rect">
            <a:avLst/>
          </a:prstGeom>
        </p:spPr>
      </p:pic>
      <p:sp>
        <p:nvSpPr>
          <p:cNvPr id="16" name="TextBox 15">
            <a:extLst>
              <a:ext uri="{FF2B5EF4-FFF2-40B4-BE49-F238E27FC236}">
                <a16:creationId xmlns:a16="http://schemas.microsoft.com/office/drawing/2014/main" id="{4E522258-F19C-41E7-8F1E-6513D483FC42}"/>
              </a:ext>
            </a:extLst>
          </p:cNvPr>
          <p:cNvSpPr txBox="1"/>
          <p:nvPr/>
        </p:nvSpPr>
        <p:spPr>
          <a:xfrm>
            <a:off x="9383531" y="4863980"/>
            <a:ext cx="2934400" cy="307777"/>
          </a:xfrm>
          <a:prstGeom prst="rect">
            <a:avLst/>
          </a:prstGeom>
          <a:noFill/>
        </p:spPr>
        <p:txBody>
          <a:bodyPr wrap="square" rtlCol="0">
            <a:spAutoFit/>
          </a:bodyPr>
          <a:lstStyle/>
          <a:p>
            <a:pPr algn="l"/>
            <a:r>
              <a:rPr lang="en-US" sz="1400" dirty="0">
                <a:latin typeface="Arial" panose="020B0604020202020204" pitchFamily="34" charset="0"/>
                <a:ea typeface="MS PGothic" pitchFamily="34" charset="-128"/>
                <a:cs typeface="Arial" panose="020B0604020202020204" pitchFamily="34" charset="0"/>
              </a:rPr>
              <a:t>Konche et al., accepted, JXB</a:t>
            </a:r>
            <a:endParaRPr lang="en-DE" sz="1400" dirty="0">
              <a:latin typeface="Arial" panose="020B0604020202020204" pitchFamily="34" charset="0"/>
              <a:ea typeface="MS PGothic" pitchFamily="34" charset="-128"/>
              <a:cs typeface="Arial" panose="020B0604020202020204" pitchFamily="34" charset="0"/>
            </a:endParaRPr>
          </a:p>
        </p:txBody>
      </p:sp>
      <p:sp>
        <p:nvSpPr>
          <p:cNvPr id="18" name="TextBox 17">
            <a:extLst>
              <a:ext uri="{FF2B5EF4-FFF2-40B4-BE49-F238E27FC236}">
                <a16:creationId xmlns:a16="http://schemas.microsoft.com/office/drawing/2014/main" id="{50227FE2-DE3A-4E45-ACA0-BFE6379C8056}"/>
              </a:ext>
            </a:extLst>
          </p:cNvPr>
          <p:cNvSpPr txBox="1"/>
          <p:nvPr/>
        </p:nvSpPr>
        <p:spPr>
          <a:xfrm>
            <a:off x="3563422" y="1714924"/>
            <a:ext cx="1899123" cy="369332"/>
          </a:xfrm>
          <a:prstGeom prst="rect">
            <a:avLst/>
          </a:prstGeom>
          <a:noFill/>
        </p:spPr>
        <p:txBody>
          <a:bodyPr wrap="square" rtlCol="0">
            <a:spAutoFit/>
          </a:bodyPr>
          <a:lstStyle/>
          <a:p>
            <a:pPr fontAlgn="auto">
              <a:spcBef>
                <a:spcPts val="0"/>
              </a:spcBef>
              <a:spcAft>
                <a:spcPts val="0"/>
              </a:spcAft>
              <a:defRPr/>
            </a:pPr>
            <a:r>
              <a:rPr lang="en-US" b="1" dirty="0">
                <a:solidFill>
                  <a:srgbClr val="6C0000"/>
                </a:solidFill>
                <a:latin typeface="Arial" panose="020B0604020202020204" pitchFamily="34" charset="0"/>
                <a:cs typeface="Arial" panose="020B0604020202020204" pitchFamily="34" charset="0"/>
              </a:rPr>
              <a:t>Abiotic stress</a:t>
            </a:r>
            <a:endParaRPr lang="en-DE" b="1" dirty="0">
              <a:solidFill>
                <a:srgbClr val="6C0000"/>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BFB15E3B-1392-47CC-AB1F-E879BF6468CA}"/>
              </a:ext>
            </a:extLst>
          </p:cNvPr>
          <p:cNvSpPr txBox="1"/>
          <p:nvPr/>
        </p:nvSpPr>
        <p:spPr>
          <a:xfrm>
            <a:off x="8786480" y="1777838"/>
            <a:ext cx="1899123" cy="369332"/>
          </a:xfrm>
          <a:prstGeom prst="rect">
            <a:avLst/>
          </a:prstGeom>
          <a:noFill/>
        </p:spPr>
        <p:txBody>
          <a:bodyPr wrap="square" rtlCol="0">
            <a:spAutoFit/>
          </a:bodyPr>
          <a:lstStyle/>
          <a:p>
            <a:pPr fontAlgn="auto">
              <a:spcBef>
                <a:spcPts val="0"/>
              </a:spcBef>
              <a:spcAft>
                <a:spcPts val="0"/>
              </a:spcAft>
              <a:defRPr/>
            </a:pPr>
            <a:r>
              <a:rPr lang="en-US" b="1" dirty="0">
                <a:solidFill>
                  <a:srgbClr val="6C0000"/>
                </a:solidFill>
                <a:latin typeface="Arial" panose="020B0604020202020204" pitchFamily="34" charset="0"/>
                <a:cs typeface="Arial" panose="020B0604020202020204" pitchFamily="34" charset="0"/>
              </a:rPr>
              <a:t>Biotic stress</a:t>
            </a:r>
            <a:endParaRPr lang="en-DE" b="1" dirty="0">
              <a:solidFill>
                <a:srgbClr val="6C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230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p:bldP spid="16" grpId="0"/>
      <p:bldP spid="18"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712D3-0598-47C6-89CC-5BB2FB327CF0}"/>
              </a:ext>
            </a:extLst>
          </p:cNvPr>
          <p:cNvSpPr>
            <a:spLocks noGrp="1"/>
          </p:cNvSpPr>
          <p:nvPr>
            <p:ph type="title"/>
          </p:nvPr>
        </p:nvSpPr>
        <p:spPr/>
        <p:txBody>
          <a:bodyPr/>
          <a:lstStyle/>
          <a:p>
            <a:r>
              <a:rPr lang="en-US" dirty="0"/>
              <a:t>Normalization of sun-induced fluorescence (SIF)</a:t>
            </a:r>
            <a:endParaRPr lang="en-DE" dirty="0"/>
          </a:p>
        </p:txBody>
      </p:sp>
      <p:pic>
        <p:nvPicPr>
          <p:cNvPr id="5" name="Picture 4">
            <a:extLst>
              <a:ext uri="{FF2B5EF4-FFF2-40B4-BE49-F238E27FC236}">
                <a16:creationId xmlns:a16="http://schemas.microsoft.com/office/drawing/2014/main" id="{E7E9E13D-14E3-45AF-8CAB-A73EC5C29C9D}"/>
              </a:ext>
            </a:extLst>
          </p:cNvPr>
          <p:cNvPicPr/>
          <p:nvPr/>
        </p:nvPicPr>
        <p:blipFill rotWithShape="1">
          <a:blip r:embed="rId2">
            <a:extLst>
              <a:ext uri="{28A0092B-C50C-407E-A947-70E740481C1C}">
                <a14:useLocalDpi xmlns:a14="http://schemas.microsoft.com/office/drawing/2010/main" val="0"/>
              </a:ext>
            </a:extLst>
          </a:blip>
          <a:srcRect l="38723"/>
          <a:stretch/>
        </p:blipFill>
        <p:spPr>
          <a:xfrm>
            <a:off x="3137980" y="1330308"/>
            <a:ext cx="5043911" cy="4467728"/>
          </a:xfrm>
          <a:prstGeom prst="rect">
            <a:avLst/>
          </a:prstGeom>
        </p:spPr>
      </p:pic>
      <p:sp>
        <p:nvSpPr>
          <p:cNvPr id="6" name="TextBox 5">
            <a:extLst>
              <a:ext uri="{FF2B5EF4-FFF2-40B4-BE49-F238E27FC236}">
                <a16:creationId xmlns:a16="http://schemas.microsoft.com/office/drawing/2014/main" id="{326A85D3-466E-40DC-A20A-B088EDA5B775}"/>
              </a:ext>
            </a:extLst>
          </p:cNvPr>
          <p:cNvSpPr txBox="1"/>
          <p:nvPr/>
        </p:nvSpPr>
        <p:spPr>
          <a:xfrm>
            <a:off x="4834393" y="3226633"/>
            <a:ext cx="938253" cy="335551"/>
          </a:xfrm>
          <a:prstGeom prst="rect">
            <a:avLst/>
          </a:prstGeom>
          <a:gradFill flip="none" rotWithShape="1">
            <a:gsLst>
              <a:gs pos="0">
                <a:srgbClr val="009900">
                  <a:tint val="66000"/>
                  <a:satMod val="160000"/>
                </a:srgbClr>
              </a:gs>
              <a:gs pos="50000">
                <a:srgbClr val="009900">
                  <a:tint val="44500"/>
                  <a:satMod val="160000"/>
                </a:srgbClr>
              </a:gs>
              <a:gs pos="100000">
                <a:srgbClr val="009900">
                  <a:tint val="23500"/>
                  <a:satMod val="160000"/>
                </a:srgbClr>
              </a:gs>
            </a:gsLst>
            <a:lin ang="13500000" scaled="1"/>
            <a:tileRect/>
          </a:grad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E" sz="1800" b="0" i="0" u="none" strike="noStrike" kern="1200" cap="none" spc="0" normalizeH="0" baseline="0" noProof="0" dirty="0">
              <a:ln>
                <a:noFill/>
              </a:ln>
              <a:solidFill>
                <a:srgbClr val="003249"/>
              </a:solidFill>
              <a:effectLst/>
              <a:uLnTx/>
              <a:uFillTx/>
              <a:latin typeface="Verdana" pitchFamily="34" charset="0"/>
              <a:ea typeface="+mn-ea"/>
              <a:cs typeface="+mn-cs"/>
            </a:endParaRPr>
          </a:p>
        </p:txBody>
      </p:sp>
      <p:sp>
        <p:nvSpPr>
          <p:cNvPr id="7" name="TextBox 6">
            <a:extLst>
              <a:ext uri="{FF2B5EF4-FFF2-40B4-BE49-F238E27FC236}">
                <a16:creationId xmlns:a16="http://schemas.microsoft.com/office/drawing/2014/main" id="{743CADC9-93D1-4FA6-88F1-D889D5998707}"/>
              </a:ext>
            </a:extLst>
          </p:cNvPr>
          <p:cNvSpPr txBox="1"/>
          <p:nvPr/>
        </p:nvSpPr>
        <p:spPr>
          <a:xfrm>
            <a:off x="7240838" y="4068908"/>
            <a:ext cx="1882106"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3249"/>
                </a:solidFill>
                <a:effectLst/>
                <a:uLnTx/>
                <a:uFillTx/>
                <a:latin typeface="Verdana" pitchFamily="34" charset="0"/>
                <a:ea typeface="+mn-ea"/>
                <a:cs typeface="+mn-cs"/>
              </a:rPr>
              <a:t>Romero et al., 2018</a:t>
            </a:r>
            <a:endParaRPr kumimoji="0" lang="en-DE" sz="1100" b="0" i="0" u="none" strike="noStrike" kern="1200" cap="none" spc="0" normalizeH="0" baseline="0" noProof="0" dirty="0">
              <a:ln>
                <a:noFill/>
              </a:ln>
              <a:solidFill>
                <a:srgbClr val="003249"/>
              </a:solidFill>
              <a:effectLst/>
              <a:uLnTx/>
              <a:uFillTx/>
              <a:latin typeface="Verdana" pitchFamily="34" charset="0"/>
              <a:ea typeface="+mn-ea"/>
              <a:cs typeface="+mn-cs"/>
            </a:endParaRPr>
          </a:p>
        </p:txBody>
      </p:sp>
      <p:sp>
        <p:nvSpPr>
          <p:cNvPr id="8" name="TextBox 7">
            <a:extLst>
              <a:ext uri="{FF2B5EF4-FFF2-40B4-BE49-F238E27FC236}">
                <a16:creationId xmlns:a16="http://schemas.microsoft.com/office/drawing/2014/main" id="{547D898F-9010-4141-8364-038EB9A5BAD7}"/>
              </a:ext>
            </a:extLst>
          </p:cNvPr>
          <p:cNvSpPr txBox="1"/>
          <p:nvPr/>
        </p:nvSpPr>
        <p:spPr>
          <a:xfrm>
            <a:off x="4778733" y="3263603"/>
            <a:ext cx="1049571"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rPr>
              <a:t>SIF</a:t>
            </a:r>
            <a:r>
              <a:rPr kumimoji="0" lang="en-US" sz="1100" b="1" i="0" u="none" strike="noStrike" kern="1200" cap="none" spc="0" normalizeH="0" baseline="-2500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rPr>
              <a:t>760</a:t>
            </a:r>
            <a:r>
              <a:rPr kumimoji="0" lang="en-US" sz="1100" b="1"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rPr>
              <a:t>, SIF</a:t>
            </a:r>
            <a:r>
              <a:rPr kumimoji="0" lang="en-US" sz="1100" b="1" i="0" u="none" strike="noStrike" kern="1200" cap="none" spc="0" normalizeH="0" baseline="-2500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rPr>
              <a:t>687</a:t>
            </a:r>
            <a:endParaRPr kumimoji="0" lang="en-DE" sz="1100" b="1" i="0" u="none" strike="noStrike" kern="1200" cap="none" spc="0" normalizeH="0" baseline="-2500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endParaRPr>
          </a:p>
        </p:txBody>
      </p:sp>
      <p:sp>
        <p:nvSpPr>
          <p:cNvPr id="9" name="TextBox 8">
            <a:extLst>
              <a:ext uri="{FF2B5EF4-FFF2-40B4-BE49-F238E27FC236}">
                <a16:creationId xmlns:a16="http://schemas.microsoft.com/office/drawing/2014/main" id="{317C766B-5672-48ED-91CF-F344A603AE5B}"/>
              </a:ext>
            </a:extLst>
          </p:cNvPr>
          <p:cNvSpPr txBox="1"/>
          <p:nvPr/>
        </p:nvSpPr>
        <p:spPr>
          <a:xfrm>
            <a:off x="4778733" y="5508205"/>
            <a:ext cx="1240404" cy="253916"/>
          </a:xfrm>
          <a:prstGeom prst="rect">
            <a:avLst/>
          </a:prstGeom>
          <a:solidFill>
            <a:schemeClr val="accent3">
              <a:lumMod val="20000"/>
              <a:lumOff val="80000"/>
            </a:schemeClr>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rPr>
              <a:t>SIF</a:t>
            </a:r>
            <a:r>
              <a:rPr kumimoji="0" lang="en-US" sz="1050" b="1" i="0" u="none" strike="noStrike" kern="1200" cap="none" spc="0" normalizeH="0" baseline="-2500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rPr>
              <a:t>760</a:t>
            </a:r>
            <a:r>
              <a:rPr kumimoji="0" lang="en-US" sz="105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rPr>
              <a:t>,      </a:t>
            </a:r>
            <a:r>
              <a:rPr kumimoji="0" lang="en-US" sz="1050" b="1"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rPr>
              <a:t>SIF</a:t>
            </a:r>
            <a:r>
              <a:rPr kumimoji="0" lang="en-US" sz="1050" b="1" i="0" u="none" strike="noStrike" kern="1200" cap="none" spc="0" normalizeH="0" baseline="-2500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rPr>
              <a:t>687</a:t>
            </a:r>
            <a:endParaRPr kumimoji="0" lang="en-DE" sz="1050" b="1" i="0" u="none" strike="noStrike" kern="1200" cap="none" spc="0" normalizeH="0" baseline="-2500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endParaRPr>
          </a:p>
        </p:txBody>
      </p:sp>
      <p:sp>
        <p:nvSpPr>
          <p:cNvPr id="12" name="TextBox 11">
            <a:extLst>
              <a:ext uri="{FF2B5EF4-FFF2-40B4-BE49-F238E27FC236}">
                <a16:creationId xmlns:a16="http://schemas.microsoft.com/office/drawing/2014/main" id="{EA928C92-00B4-4632-BA5A-01441436704C}"/>
              </a:ext>
            </a:extLst>
          </p:cNvPr>
          <p:cNvSpPr txBox="1"/>
          <p:nvPr/>
        </p:nvSpPr>
        <p:spPr>
          <a:xfrm>
            <a:off x="4691268" y="5479984"/>
            <a:ext cx="143125"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2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rPr>
              <a:t>ϕ</a:t>
            </a:r>
            <a:endParaRPr kumimoji="0" lang="en-DE" sz="12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endParaRPr>
          </a:p>
        </p:txBody>
      </p:sp>
      <p:sp>
        <p:nvSpPr>
          <p:cNvPr id="14" name="TextBox 13">
            <a:extLst>
              <a:ext uri="{FF2B5EF4-FFF2-40B4-BE49-F238E27FC236}">
                <a16:creationId xmlns:a16="http://schemas.microsoft.com/office/drawing/2014/main" id="{8369F212-D0E4-4A90-9B52-DCF43566FE40}"/>
              </a:ext>
            </a:extLst>
          </p:cNvPr>
          <p:cNvSpPr txBox="1"/>
          <p:nvPr/>
        </p:nvSpPr>
        <p:spPr>
          <a:xfrm>
            <a:off x="5303518" y="5471234"/>
            <a:ext cx="143125"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l-GR" sz="12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rPr>
              <a:t>ϕ</a:t>
            </a:r>
            <a:endParaRPr kumimoji="0" lang="en-DE" sz="12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endParaRPr>
          </a:p>
        </p:txBody>
      </p:sp>
      <p:sp>
        <p:nvSpPr>
          <p:cNvPr id="17" name="Oval 16">
            <a:extLst>
              <a:ext uri="{FF2B5EF4-FFF2-40B4-BE49-F238E27FC236}">
                <a16:creationId xmlns:a16="http://schemas.microsoft.com/office/drawing/2014/main" id="{40E762D7-6E80-435E-AF9E-474B03779559}"/>
              </a:ext>
            </a:extLst>
          </p:cNvPr>
          <p:cNvSpPr/>
          <p:nvPr/>
        </p:nvSpPr>
        <p:spPr>
          <a:xfrm>
            <a:off x="4579951" y="5527692"/>
            <a:ext cx="1439186" cy="276999"/>
          </a:xfrm>
          <a:prstGeom prst="ellipse">
            <a:avLst/>
          </a:prstGeom>
          <a:noFill/>
          <a:ln>
            <a:solidFill>
              <a:srgbClr val="6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DE"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9" name="Oval 18">
            <a:extLst>
              <a:ext uri="{FF2B5EF4-FFF2-40B4-BE49-F238E27FC236}">
                <a16:creationId xmlns:a16="http://schemas.microsoft.com/office/drawing/2014/main" id="{4E511B7A-8640-483F-8792-CEBF49650920}"/>
              </a:ext>
            </a:extLst>
          </p:cNvPr>
          <p:cNvSpPr/>
          <p:nvPr/>
        </p:nvSpPr>
        <p:spPr>
          <a:xfrm>
            <a:off x="4420925" y="4429646"/>
            <a:ext cx="1691744" cy="277000"/>
          </a:xfrm>
          <a:prstGeom prst="ellipse">
            <a:avLst/>
          </a:prstGeom>
          <a:noFill/>
          <a:ln>
            <a:solidFill>
              <a:srgbClr val="6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DE"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20" name="Oval 19">
            <a:extLst>
              <a:ext uri="{FF2B5EF4-FFF2-40B4-BE49-F238E27FC236}">
                <a16:creationId xmlns:a16="http://schemas.microsoft.com/office/drawing/2014/main" id="{352F2BAC-C08C-424A-A7E1-772208FA5F52}"/>
              </a:ext>
            </a:extLst>
          </p:cNvPr>
          <p:cNvSpPr/>
          <p:nvPr/>
        </p:nvSpPr>
        <p:spPr>
          <a:xfrm>
            <a:off x="7213232" y="3991555"/>
            <a:ext cx="1691744" cy="43809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DE"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293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animBg="1"/>
      <p:bldP spid="19"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418F6-D7D2-43B4-BD3D-7814D8AB8C67}"/>
              </a:ext>
            </a:extLst>
          </p:cNvPr>
          <p:cNvSpPr>
            <a:spLocks noGrp="1"/>
          </p:cNvSpPr>
          <p:nvPr>
            <p:ph type="title"/>
          </p:nvPr>
        </p:nvSpPr>
        <p:spPr>
          <a:xfrm>
            <a:off x="104681" y="237261"/>
            <a:ext cx="10108800" cy="565200"/>
          </a:xfrm>
        </p:spPr>
        <p:txBody>
          <a:bodyPr/>
          <a:lstStyle/>
          <a:p>
            <a:r>
              <a:rPr lang="en-US" dirty="0"/>
              <a:t>Yield and disease response under elevated CO</a:t>
            </a:r>
            <a:r>
              <a:rPr lang="en-US" baseline="-25000" dirty="0"/>
              <a:t>2</a:t>
            </a:r>
            <a:endParaRPr lang="en-DE" baseline="-25000" dirty="0"/>
          </a:p>
        </p:txBody>
      </p:sp>
      <p:pic>
        <p:nvPicPr>
          <p:cNvPr id="14" name="Picture 13">
            <a:extLst>
              <a:ext uri="{FF2B5EF4-FFF2-40B4-BE49-F238E27FC236}">
                <a16:creationId xmlns:a16="http://schemas.microsoft.com/office/drawing/2014/main" id="{500D854A-506D-462D-8C55-B7AC660C96D8}"/>
              </a:ext>
            </a:extLst>
          </p:cNvPr>
          <p:cNvPicPr>
            <a:picLocks noChangeAspect="1"/>
          </p:cNvPicPr>
          <p:nvPr/>
        </p:nvPicPr>
        <p:blipFill>
          <a:blip r:embed="rId3"/>
          <a:stretch>
            <a:fillRect/>
          </a:stretch>
        </p:blipFill>
        <p:spPr>
          <a:xfrm>
            <a:off x="6357866" y="1453035"/>
            <a:ext cx="5158118" cy="2808911"/>
          </a:xfrm>
          <a:prstGeom prst="rect">
            <a:avLst/>
          </a:prstGeom>
        </p:spPr>
      </p:pic>
      <p:pic>
        <p:nvPicPr>
          <p:cNvPr id="17" name="Picture 16">
            <a:extLst>
              <a:ext uri="{FF2B5EF4-FFF2-40B4-BE49-F238E27FC236}">
                <a16:creationId xmlns:a16="http://schemas.microsoft.com/office/drawing/2014/main" id="{E270EB57-6FE3-4996-A4F9-5C40399D74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4842"/>
          <a:stretch/>
        </p:blipFill>
        <p:spPr>
          <a:xfrm>
            <a:off x="259996" y="1714991"/>
            <a:ext cx="5848158" cy="2177473"/>
          </a:xfrm>
          <a:prstGeom prst="rect">
            <a:avLst/>
          </a:prstGeom>
        </p:spPr>
      </p:pic>
      <p:sp>
        <p:nvSpPr>
          <p:cNvPr id="19" name="TextBox 18">
            <a:extLst>
              <a:ext uri="{FF2B5EF4-FFF2-40B4-BE49-F238E27FC236}">
                <a16:creationId xmlns:a16="http://schemas.microsoft.com/office/drawing/2014/main" id="{B682127B-3AC7-4146-8DD3-95B085F8D3A6}"/>
              </a:ext>
            </a:extLst>
          </p:cNvPr>
          <p:cNvSpPr txBox="1"/>
          <p:nvPr/>
        </p:nvSpPr>
        <p:spPr>
          <a:xfrm>
            <a:off x="669867" y="3854727"/>
            <a:ext cx="1666115"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D211B"/>
                </a:solidFill>
                <a:effectLst/>
                <a:uLnTx/>
                <a:uFillTx/>
                <a:latin typeface="Arial" panose="020B0604020202020204"/>
                <a:ea typeface="+mn-ea"/>
                <a:cs typeface="Arial" panose="020B0604020202020204" pitchFamily="34" charset="0"/>
              </a:rPr>
              <a:t>Inoculated</a:t>
            </a:r>
          </a:p>
        </p:txBody>
      </p:sp>
      <p:sp>
        <p:nvSpPr>
          <p:cNvPr id="20" name="TextBox 19">
            <a:extLst>
              <a:ext uri="{FF2B5EF4-FFF2-40B4-BE49-F238E27FC236}">
                <a16:creationId xmlns:a16="http://schemas.microsoft.com/office/drawing/2014/main" id="{121332D4-834F-49FD-9DF7-D14D90C27787}"/>
              </a:ext>
            </a:extLst>
          </p:cNvPr>
          <p:cNvSpPr txBox="1"/>
          <p:nvPr/>
        </p:nvSpPr>
        <p:spPr>
          <a:xfrm>
            <a:off x="1345289" y="3846714"/>
            <a:ext cx="676885"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D211B"/>
                </a:solidFill>
                <a:effectLst/>
                <a:uLnTx/>
                <a:uFillTx/>
                <a:latin typeface="Arial" panose="020B0604020202020204"/>
                <a:ea typeface="+mn-ea"/>
                <a:cs typeface="Arial" panose="020B0604020202020204" pitchFamily="34" charset="0"/>
              </a:rPr>
              <a:t>Fungicide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E" sz="800" b="1" i="0" u="none" strike="noStrike" kern="1200" cap="none" spc="0" normalizeH="0" baseline="0" noProof="0" dirty="0">
              <a:ln>
                <a:noFill/>
              </a:ln>
              <a:solidFill>
                <a:srgbClr val="0D211B"/>
              </a:solidFill>
              <a:effectLst/>
              <a:uLnTx/>
              <a:uFillTx/>
              <a:latin typeface="Arial" panose="020B0604020202020204"/>
              <a:ea typeface="+mn-ea"/>
              <a:cs typeface="Arial" panose="020B0604020202020204" pitchFamily="34" charset="0"/>
            </a:endParaRPr>
          </a:p>
        </p:txBody>
      </p:sp>
      <p:sp>
        <p:nvSpPr>
          <p:cNvPr id="21" name="TextBox 20">
            <a:extLst>
              <a:ext uri="{FF2B5EF4-FFF2-40B4-BE49-F238E27FC236}">
                <a16:creationId xmlns:a16="http://schemas.microsoft.com/office/drawing/2014/main" id="{85863706-B379-4362-835D-F3073C173B03}"/>
              </a:ext>
            </a:extLst>
          </p:cNvPr>
          <p:cNvSpPr txBox="1"/>
          <p:nvPr/>
        </p:nvSpPr>
        <p:spPr>
          <a:xfrm>
            <a:off x="1966730" y="3846713"/>
            <a:ext cx="730866"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D211B"/>
                </a:solidFill>
                <a:effectLst/>
                <a:uLnTx/>
                <a:uFillTx/>
                <a:latin typeface="Arial" panose="020B0604020202020204"/>
                <a:ea typeface="+mn-ea"/>
                <a:cs typeface="Arial" panose="020B0604020202020204" pitchFamily="34" charset="0"/>
              </a:rPr>
              <a:t>Inoculated</a:t>
            </a:r>
          </a:p>
        </p:txBody>
      </p:sp>
      <p:sp>
        <p:nvSpPr>
          <p:cNvPr id="22" name="TextBox 21">
            <a:extLst>
              <a:ext uri="{FF2B5EF4-FFF2-40B4-BE49-F238E27FC236}">
                <a16:creationId xmlns:a16="http://schemas.microsoft.com/office/drawing/2014/main" id="{EBEC9A84-8F91-4F78-B767-4E097D9385F4}"/>
              </a:ext>
            </a:extLst>
          </p:cNvPr>
          <p:cNvSpPr txBox="1"/>
          <p:nvPr/>
        </p:nvSpPr>
        <p:spPr>
          <a:xfrm>
            <a:off x="795515" y="1969397"/>
            <a:ext cx="1004115"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9A0000"/>
                </a:solidFill>
                <a:effectLst/>
                <a:uLnTx/>
                <a:uFillTx/>
                <a:latin typeface="Arial" panose="020B0604020202020204" pitchFamily="34" charset="0"/>
                <a:ea typeface="+mn-ea"/>
                <a:cs typeface="Arial" panose="020B0604020202020204" pitchFamily="34" charset="0"/>
              </a:rPr>
              <a:t>Ambient CO</a:t>
            </a:r>
            <a:r>
              <a:rPr kumimoji="0" lang="en-US" sz="1000" b="1" i="0" u="none" strike="noStrike" kern="1200" cap="none" spc="0" normalizeH="0" baseline="-25000" noProof="0" dirty="0">
                <a:ln>
                  <a:noFill/>
                </a:ln>
                <a:solidFill>
                  <a:srgbClr val="9A0000"/>
                </a:solidFill>
                <a:effectLst/>
                <a:uLnTx/>
                <a:uFillTx/>
                <a:latin typeface="Arial" panose="020B0604020202020204" pitchFamily="34" charset="0"/>
                <a:ea typeface="+mn-ea"/>
                <a:cs typeface="Arial" panose="020B0604020202020204" pitchFamily="34" charset="0"/>
              </a:rPr>
              <a:t>2</a:t>
            </a:r>
            <a:endParaRPr kumimoji="0" lang="en-DE" sz="1000" b="1" i="0" u="none" strike="noStrike" kern="1200" cap="none" spc="0" normalizeH="0" baseline="-25000" noProof="0" dirty="0">
              <a:ln>
                <a:noFill/>
              </a:ln>
              <a:solidFill>
                <a:srgbClr val="9A0000"/>
              </a:solidFill>
              <a:effectLst/>
              <a:uLnTx/>
              <a:uFillTx/>
              <a:latin typeface="Arial" panose="020B0604020202020204" pitchFamily="34" charset="0"/>
              <a:ea typeface="+mn-ea"/>
              <a:cs typeface="Arial" panose="020B0604020202020204" pitchFamily="34" charset="0"/>
            </a:endParaRPr>
          </a:p>
        </p:txBody>
      </p:sp>
      <p:sp>
        <p:nvSpPr>
          <p:cNvPr id="23" name="TextBox 22">
            <a:extLst>
              <a:ext uri="{FF2B5EF4-FFF2-40B4-BE49-F238E27FC236}">
                <a16:creationId xmlns:a16="http://schemas.microsoft.com/office/drawing/2014/main" id="{0B69C1D4-418F-42EB-AC67-945CC11E859B}"/>
              </a:ext>
            </a:extLst>
          </p:cNvPr>
          <p:cNvSpPr txBox="1"/>
          <p:nvPr/>
        </p:nvSpPr>
        <p:spPr>
          <a:xfrm>
            <a:off x="2003470" y="1953910"/>
            <a:ext cx="1491187"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9A0000"/>
                </a:solidFill>
                <a:effectLst/>
                <a:uLnTx/>
                <a:uFillTx/>
                <a:latin typeface="Arial" panose="020B0604020202020204" pitchFamily="34" charset="0"/>
                <a:ea typeface="+mn-ea"/>
                <a:cs typeface="Arial" panose="020B0604020202020204" pitchFamily="34" charset="0"/>
              </a:rPr>
              <a:t>600 ppm CO</a:t>
            </a:r>
            <a:r>
              <a:rPr kumimoji="0" lang="en-US" sz="1000" b="1" i="0" u="none" strike="noStrike" kern="1200" cap="none" spc="0" normalizeH="0" baseline="-25000" noProof="0" dirty="0">
                <a:ln>
                  <a:noFill/>
                </a:ln>
                <a:solidFill>
                  <a:srgbClr val="9A0000"/>
                </a:solidFill>
                <a:effectLst/>
                <a:uLnTx/>
                <a:uFillTx/>
                <a:latin typeface="Arial" panose="020B0604020202020204" pitchFamily="34" charset="0"/>
                <a:ea typeface="+mn-ea"/>
                <a:cs typeface="Arial" panose="020B0604020202020204" pitchFamily="34" charset="0"/>
              </a:rPr>
              <a:t>2</a:t>
            </a:r>
            <a:endParaRPr kumimoji="0" lang="en-DE" sz="1000" b="1" i="0" u="none" strike="noStrike" kern="1200" cap="none" spc="0" normalizeH="0" baseline="-25000" noProof="0" dirty="0">
              <a:ln>
                <a:noFill/>
              </a:ln>
              <a:solidFill>
                <a:srgbClr val="9A0000"/>
              </a:solidFill>
              <a:effectLst/>
              <a:uLnTx/>
              <a:uFillTx/>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90A97A2C-621B-45CA-8F43-7DBB134114F0}"/>
              </a:ext>
            </a:extLst>
          </p:cNvPr>
          <p:cNvSpPr txBox="1"/>
          <p:nvPr/>
        </p:nvSpPr>
        <p:spPr>
          <a:xfrm>
            <a:off x="3572534" y="1960537"/>
            <a:ext cx="1004115"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9A0000"/>
                </a:solidFill>
                <a:effectLst/>
                <a:uLnTx/>
                <a:uFillTx/>
                <a:latin typeface="Arial" panose="020B0604020202020204" pitchFamily="34" charset="0"/>
                <a:ea typeface="+mn-ea"/>
                <a:cs typeface="Arial" panose="020B0604020202020204" pitchFamily="34" charset="0"/>
              </a:rPr>
              <a:t>Ambient CO</a:t>
            </a:r>
            <a:r>
              <a:rPr kumimoji="0" lang="en-US" sz="1000" b="1" i="0" u="none" strike="noStrike" kern="1200" cap="none" spc="0" normalizeH="0" baseline="-25000" noProof="0" dirty="0">
                <a:ln>
                  <a:noFill/>
                </a:ln>
                <a:solidFill>
                  <a:srgbClr val="9A0000"/>
                </a:solidFill>
                <a:effectLst/>
                <a:uLnTx/>
                <a:uFillTx/>
                <a:latin typeface="Arial" panose="020B0604020202020204" pitchFamily="34" charset="0"/>
                <a:ea typeface="+mn-ea"/>
                <a:cs typeface="Arial" panose="020B0604020202020204" pitchFamily="34" charset="0"/>
              </a:rPr>
              <a:t>2</a:t>
            </a:r>
            <a:endParaRPr kumimoji="0" lang="en-DE" sz="1000" b="1" i="0" u="none" strike="noStrike" kern="1200" cap="none" spc="0" normalizeH="0" baseline="-25000" noProof="0" dirty="0">
              <a:ln>
                <a:noFill/>
              </a:ln>
              <a:solidFill>
                <a:srgbClr val="9A0000"/>
              </a:solidFill>
              <a:effectLst/>
              <a:uLnTx/>
              <a:uFillTx/>
              <a:latin typeface="Arial" panose="020B0604020202020204" pitchFamily="34" charset="0"/>
              <a:ea typeface="+mn-ea"/>
              <a:cs typeface="Arial" panose="020B0604020202020204" pitchFamily="34" charset="0"/>
            </a:endParaRPr>
          </a:p>
        </p:txBody>
      </p:sp>
      <p:sp>
        <p:nvSpPr>
          <p:cNvPr id="25" name="TextBox 24">
            <a:extLst>
              <a:ext uri="{FF2B5EF4-FFF2-40B4-BE49-F238E27FC236}">
                <a16:creationId xmlns:a16="http://schemas.microsoft.com/office/drawing/2014/main" id="{DFC3A86A-E83E-404E-9232-80B60AD02640}"/>
              </a:ext>
            </a:extLst>
          </p:cNvPr>
          <p:cNvSpPr txBox="1"/>
          <p:nvPr/>
        </p:nvSpPr>
        <p:spPr>
          <a:xfrm>
            <a:off x="4832874" y="1964618"/>
            <a:ext cx="1491187"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9A0000"/>
                </a:solidFill>
                <a:effectLst/>
                <a:uLnTx/>
                <a:uFillTx/>
                <a:latin typeface="Arial" panose="020B0604020202020204" pitchFamily="34" charset="0"/>
                <a:ea typeface="+mn-ea"/>
                <a:cs typeface="Arial" panose="020B0604020202020204" pitchFamily="34" charset="0"/>
              </a:rPr>
              <a:t>600 ppm CO</a:t>
            </a:r>
            <a:r>
              <a:rPr kumimoji="0" lang="en-US" sz="1000" b="1" i="0" u="none" strike="noStrike" kern="1200" cap="none" spc="0" normalizeH="0" baseline="-25000" noProof="0" dirty="0">
                <a:ln>
                  <a:noFill/>
                </a:ln>
                <a:solidFill>
                  <a:srgbClr val="9A0000"/>
                </a:solidFill>
                <a:effectLst/>
                <a:uLnTx/>
                <a:uFillTx/>
                <a:latin typeface="Arial" panose="020B0604020202020204" pitchFamily="34" charset="0"/>
                <a:ea typeface="+mn-ea"/>
                <a:cs typeface="Arial" panose="020B0604020202020204" pitchFamily="34" charset="0"/>
              </a:rPr>
              <a:t>2</a:t>
            </a:r>
            <a:endParaRPr kumimoji="0" lang="en-DE" sz="1000" b="1" i="0" u="none" strike="noStrike" kern="1200" cap="none" spc="0" normalizeH="0" baseline="-25000" noProof="0" dirty="0">
              <a:ln>
                <a:noFill/>
              </a:ln>
              <a:solidFill>
                <a:srgbClr val="9A0000"/>
              </a:solidFill>
              <a:effectLst/>
              <a:uLnTx/>
              <a:uFillTx/>
              <a:latin typeface="Arial" panose="020B0604020202020204" pitchFamily="34" charset="0"/>
              <a:ea typeface="+mn-ea"/>
              <a:cs typeface="Arial" panose="020B0604020202020204" pitchFamily="34" charset="0"/>
            </a:endParaRPr>
          </a:p>
        </p:txBody>
      </p:sp>
      <p:cxnSp>
        <p:nvCxnSpPr>
          <p:cNvPr id="27" name="Straight Connector 26">
            <a:extLst>
              <a:ext uri="{FF2B5EF4-FFF2-40B4-BE49-F238E27FC236}">
                <a16:creationId xmlns:a16="http://schemas.microsoft.com/office/drawing/2014/main" id="{044C2AA5-22C3-460C-AEF1-BEBC0639C632}"/>
              </a:ext>
            </a:extLst>
          </p:cNvPr>
          <p:cNvCxnSpPr>
            <a:cxnSpLocks/>
          </p:cNvCxnSpPr>
          <p:nvPr/>
        </p:nvCxnSpPr>
        <p:spPr>
          <a:xfrm>
            <a:off x="1944198" y="2007810"/>
            <a:ext cx="0" cy="1821340"/>
          </a:xfrm>
          <a:prstGeom prst="line">
            <a:avLst/>
          </a:prstGeom>
          <a:ln w="19050">
            <a:prstDash val="sysDash"/>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96F1A2A0-41CB-484F-9BFD-294731E9A1AA}"/>
              </a:ext>
            </a:extLst>
          </p:cNvPr>
          <p:cNvCxnSpPr>
            <a:cxnSpLocks/>
          </p:cNvCxnSpPr>
          <p:nvPr/>
        </p:nvCxnSpPr>
        <p:spPr>
          <a:xfrm>
            <a:off x="4754572" y="2011858"/>
            <a:ext cx="0" cy="1817292"/>
          </a:xfrm>
          <a:prstGeom prst="line">
            <a:avLst/>
          </a:prstGeom>
          <a:ln w="19050">
            <a:prstDash val="sysDash"/>
          </a:ln>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6F1A5F17-CB8D-4F90-B663-2FA45A4F64E2}"/>
              </a:ext>
            </a:extLst>
          </p:cNvPr>
          <p:cNvSpPr txBox="1"/>
          <p:nvPr/>
        </p:nvSpPr>
        <p:spPr>
          <a:xfrm>
            <a:off x="2599730" y="3846715"/>
            <a:ext cx="688916"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D211B"/>
                </a:solidFill>
                <a:effectLst/>
                <a:uLnTx/>
                <a:uFillTx/>
                <a:latin typeface="Arial" panose="020B0604020202020204"/>
                <a:ea typeface="+mn-ea"/>
                <a:cs typeface="Arial" panose="020B0604020202020204" pitchFamily="34" charset="0"/>
              </a:rPr>
              <a:t>Fungicide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E" sz="800" b="1" i="0" u="none" strike="noStrike" kern="1200" cap="none" spc="0" normalizeH="0" baseline="0" noProof="0" dirty="0">
              <a:ln>
                <a:noFill/>
              </a:ln>
              <a:solidFill>
                <a:srgbClr val="003249"/>
              </a:solidFill>
              <a:effectLst/>
              <a:uLnTx/>
              <a:uFillTx/>
              <a:latin typeface="Arial" panose="020B0604020202020204"/>
              <a:ea typeface="+mn-ea"/>
              <a:cs typeface="Arial" panose="020B0604020202020204" pitchFamily="34" charset="0"/>
            </a:endParaRPr>
          </a:p>
        </p:txBody>
      </p:sp>
      <p:sp>
        <p:nvSpPr>
          <p:cNvPr id="34" name="TextBox 33">
            <a:extLst>
              <a:ext uri="{FF2B5EF4-FFF2-40B4-BE49-F238E27FC236}">
                <a16:creationId xmlns:a16="http://schemas.microsoft.com/office/drawing/2014/main" id="{7C80A98B-4157-42B5-89F9-4199CDA1FCA7}"/>
              </a:ext>
            </a:extLst>
          </p:cNvPr>
          <p:cNvSpPr txBox="1"/>
          <p:nvPr/>
        </p:nvSpPr>
        <p:spPr>
          <a:xfrm>
            <a:off x="3528877" y="3861625"/>
            <a:ext cx="1666115"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D211B"/>
                </a:solidFill>
                <a:effectLst/>
                <a:uLnTx/>
                <a:uFillTx/>
                <a:latin typeface="Arial" panose="020B0604020202020204"/>
                <a:ea typeface="+mn-ea"/>
                <a:cs typeface="Arial" panose="020B0604020202020204" pitchFamily="34" charset="0"/>
              </a:rPr>
              <a:t>Inoculated</a:t>
            </a:r>
          </a:p>
        </p:txBody>
      </p:sp>
      <p:sp>
        <p:nvSpPr>
          <p:cNvPr id="35" name="TextBox 34">
            <a:extLst>
              <a:ext uri="{FF2B5EF4-FFF2-40B4-BE49-F238E27FC236}">
                <a16:creationId xmlns:a16="http://schemas.microsoft.com/office/drawing/2014/main" id="{2C85CC0D-0125-426A-BCD6-D85C7551B234}"/>
              </a:ext>
            </a:extLst>
          </p:cNvPr>
          <p:cNvSpPr txBox="1"/>
          <p:nvPr/>
        </p:nvSpPr>
        <p:spPr>
          <a:xfrm>
            <a:off x="4195951" y="3861625"/>
            <a:ext cx="676885"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D211B"/>
                </a:solidFill>
                <a:effectLst/>
                <a:uLnTx/>
                <a:uFillTx/>
                <a:latin typeface="Arial" panose="020B0604020202020204"/>
                <a:ea typeface="+mn-ea"/>
                <a:cs typeface="Arial" panose="020B0604020202020204" pitchFamily="34" charset="0"/>
              </a:rPr>
              <a:t>Fungicide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E" sz="800" b="1" i="0" u="none" strike="noStrike" kern="1200" cap="none" spc="0" normalizeH="0" baseline="0" noProof="0" dirty="0">
              <a:ln>
                <a:noFill/>
              </a:ln>
              <a:solidFill>
                <a:srgbClr val="003249"/>
              </a:solidFill>
              <a:effectLst/>
              <a:uLnTx/>
              <a:uFillTx/>
              <a:latin typeface="Arial" panose="020B0604020202020204"/>
              <a:ea typeface="+mn-ea"/>
              <a:cs typeface="Arial" panose="020B0604020202020204" pitchFamily="34" charset="0"/>
            </a:endParaRPr>
          </a:p>
        </p:txBody>
      </p:sp>
      <p:sp>
        <p:nvSpPr>
          <p:cNvPr id="36" name="TextBox 35">
            <a:extLst>
              <a:ext uri="{FF2B5EF4-FFF2-40B4-BE49-F238E27FC236}">
                <a16:creationId xmlns:a16="http://schemas.microsoft.com/office/drawing/2014/main" id="{2A92F1CF-874F-4F92-9407-153B9636F041}"/>
              </a:ext>
            </a:extLst>
          </p:cNvPr>
          <p:cNvSpPr txBox="1"/>
          <p:nvPr/>
        </p:nvSpPr>
        <p:spPr>
          <a:xfrm>
            <a:off x="4807655" y="3853067"/>
            <a:ext cx="732255"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D211B"/>
                </a:solidFill>
                <a:effectLst/>
                <a:uLnTx/>
                <a:uFillTx/>
                <a:latin typeface="Arial" panose="020B0604020202020204"/>
                <a:ea typeface="+mn-ea"/>
                <a:cs typeface="Arial" panose="020B0604020202020204" pitchFamily="34" charset="0"/>
              </a:rPr>
              <a:t>Inoculated</a:t>
            </a:r>
          </a:p>
        </p:txBody>
      </p:sp>
      <p:sp>
        <p:nvSpPr>
          <p:cNvPr id="37" name="TextBox 36">
            <a:extLst>
              <a:ext uri="{FF2B5EF4-FFF2-40B4-BE49-F238E27FC236}">
                <a16:creationId xmlns:a16="http://schemas.microsoft.com/office/drawing/2014/main" id="{EF7E940B-23DE-4C63-9A8C-8E60EF0AA2D3}"/>
              </a:ext>
            </a:extLst>
          </p:cNvPr>
          <p:cNvSpPr txBox="1"/>
          <p:nvPr/>
        </p:nvSpPr>
        <p:spPr>
          <a:xfrm>
            <a:off x="5398705" y="3846714"/>
            <a:ext cx="713964"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D211B"/>
                </a:solidFill>
                <a:effectLst/>
                <a:uLnTx/>
                <a:uFillTx/>
                <a:latin typeface="Arial" panose="020B0604020202020204"/>
                <a:ea typeface="+mn-ea"/>
                <a:cs typeface="Arial" panose="020B0604020202020204" pitchFamily="34" charset="0"/>
              </a:rPr>
              <a:t>Fungicide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E" sz="800" b="1" i="0" u="none" strike="noStrike" kern="1200" cap="none" spc="0" normalizeH="0" baseline="0" noProof="0" dirty="0">
              <a:ln>
                <a:noFill/>
              </a:ln>
              <a:solidFill>
                <a:srgbClr val="003249"/>
              </a:solidFill>
              <a:effectLst/>
              <a:uLnTx/>
              <a:uFillTx/>
              <a:latin typeface="Arial" panose="020B0604020202020204"/>
              <a:ea typeface="+mn-ea"/>
              <a:cs typeface="Arial" panose="020B0604020202020204" pitchFamily="34" charset="0"/>
            </a:endParaRPr>
          </a:p>
        </p:txBody>
      </p:sp>
      <p:sp>
        <p:nvSpPr>
          <p:cNvPr id="38" name="TextBox 37">
            <a:extLst>
              <a:ext uri="{FF2B5EF4-FFF2-40B4-BE49-F238E27FC236}">
                <a16:creationId xmlns:a16="http://schemas.microsoft.com/office/drawing/2014/main" id="{554CD0EA-E1F2-42B6-A407-6629A46D8C7D}"/>
              </a:ext>
            </a:extLst>
          </p:cNvPr>
          <p:cNvSpPr txBox="1"/>
          <p:nvPr/>
        </p:nvSpPr>
        <p:spPr>
          <a:xfrm>
            <a:off x="905724" y="2608979"/>
            <a:ext cx="32374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rPr>
              <a:t>cd</a:t>
            </a:r>
            <a:endParaRPr kumimoji="0" lang="en-DE" sz="8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endParaRPr>
          </a:p>
        </p:txBody>
      </p:sp>
      <p:sp>
        <p:nvSpPr>
          <p:cNvPr id="39" name="TextBox 38">
            <a:extLst>
              <a:ext uri="{FF2B5EF4-FFF2-40B4-BE49-F238E27FC236}">
                <a16:creationId xmlns:a16="http://schemas.microsoft.com/office/drawing/2014/main" id="{784A97DA-07A3-4DCF-A18C-29C337125416}"/>
              </a:ext>
            </a:extLst>
          </p:cNvPr>
          <p:cNvSpPr txBox="1"/>
          <p:nvPr/>
        </p:nvSpPr>
        <p:spPr>
          <a:xfrm>
            <a:off x="1545748" y="2477090"/>
            <a:ext cx="32374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rPr>
              <a:t>d</a:t>
            </a:r>
            <a:endParaRPr kumimoji="0" lang="en-DE" sz="8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endParaRPr>
          </a:p>
        </p:txBody>
      </p:sp>
      <p:sp>
        <p:nvSpPr>
          <p:cNvPr id="40" name="TextBox 39">
            <a:extLst>
              <a:ext uri="{FF2B5EF4-FFF2-40B4-BE49-F238E27FC236}">
                <a16:creationId xmlns:a16="http://schemas.microsoft.com/office/drawing/2014/main" id="{10CBAD75-FEF4-4FA3-9F9B-E9278FAA7132}"/>
              </a:ext>
            </a:extLst>
          </p:cNvPr>
          <p:cNvSpPr txBox="1"/>
          <p:nvPr/>
        </p:nvSpPr>
        <p:spPr>
          <a:xfrm>
            <a:off x="2125367" y="2453264"/>
            <a:ext cx="32374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rPr>
              <a:t>cd</a:t>
            </a:r>
            <a:endParaRPr kumimoji="0" lang="en-DE" sz="8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endParaRPr>
          </a:p>
        </p:txBody>
      </p:sp>
      <p:sp>
        <p:nvSpPr>
          <p:cNvPr id="41" name="TextBox 40">
            <a:extLst>
              <a:ext uri="{FF2B5EF4-FFF2-40B4-BE49-F238E27FC236}">
                <a16:creationId xmlns:a16="http://schemas.microsoft.com/office/drawing/2014/main" id="{8FFCE2B8-EC87-47F8-AAA8-B79866FD5B5B}"/>
              </a:ext>
            </a:extLst>
          </p:cNvPr>
          <p:cNvSpPr txBox="1"/>
          <p:nvPr/>
        </p:nvSpPr>
        <p:spPr>
          <a:xfrm>
            <a:off x="2749907" y="2673357"/>
            <a:ext cx="32374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rPr>
              <a:t>e</a:t>
            </a:r>
            <a:endParaRPr kumimoji="0" lang="en-DE" sz="8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endParaRPr>
          </a:p>
        </p:txBody>
      </p:sp>
      <p:sp>
        <p:nvSpPr>
          <p:cNvPr id="42" name="TextBox 41">
            <a:extLst>
              <a:ext uri="{FF2B5EF4-FFF2-40B4-BE49-F238E27FC236}">
                <a16:creationId xmlns:a16="http://schemas.microsoft.com/office/drawing/2014/main" id="{323C3000-E0CB-42E3-8FBB-51C526F04403}"/>
              </a:ext>
            </a:extLst>
          </p:cNvPr>
          <p:cNvSpPr txBox="1"/>
          <p:nvPr/>
        </p:nvSpPr>
        <p:spPr>
          <a:xfrm>
            <a:off x="3761425" y="3015508"/>
            <a:ext cx="32374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rPr>
              <a:t>a</a:t>
            </a:r>
            <a:endParaRPr kumimoji="0" lang="en-DE" sz="8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endParaRPr>
          </a:p>
        </p:txBody>
      </p:sp>
      <p:sp>
        <p:nvSpPr>
          <p:cNvPr id="43" name="TextBox 42">
            <a:extLst>
              <a:ext uri="{FF2B5EF4-FFF2-40B4-BE49-F238E27FC236}">
                <a16:creationId xmlns:a16="http://schemas.microsoft.com/office/drawing/2014/main" id="{B08641F8-D2E4-4599-8ADA-713985B532AA}"/>
              </a:ext>
            </a:extLst>
          </p:cNvPr>
          <p:cNvSpPr txBox="1"/>
          <p:nvPr/>
        </p:nvSpPr>
        <p:spPr>
          <a:xfrm>
            <a:off x="4295390" y="2820375"/>
            <a:ext cx="32374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rPr>
              <a:t>bc</a:t>
            </a:r>
            <a:endParaRPr kumimoji="0" lang="en-DE" sz="8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endParaRPr>
          </a:p>
        </p:txBody>
      </p:sp>
      <p:sp>
        <p:nvSpPr>
          <p:cNvPr id="44" name="TextBox 43">
            <a:extLst>
              <a:ext uri="{FF2B5EF4-FFF2-40B4-BE49-F238E27FC236}">
                <a16:creationId xmlns:a16="http://schemas.microsoft.com/office/drawing/2014/main" id="{BE1CCC69-1E88-4EEC-8CC9-C030400A08C9}"/>
              </a:ext>
            </a:extLst>
          </p:cNvPr>
          <p:cNvSpPr txBox="1"/>
          <p:nvPr/>
        </p:nvSpPr>
        <p:spPr>
          <a:xfrm>
            <a:off x="4958013" y="2998066"/>
            <a:ext cx="32374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rPr>
              <a:t>ab</a:t>
            </a:r>
            <a:endParaRPr kumimoji="0" lang="en-DE" sz="8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endParaRPr>
          </a:p>
        </p:txBody>
      </p:sp>
      <p:sp>
        <p:nvSpPr>
          <p:cNvPr id="45" name="TextBox 44">
            <a:extLst>
              <a:ext uri="{FF2B5EF4-FFF2-40B4-BE49-F238E27FC236}">
                <a16:creationId xmlns:a16="http://schemas.microsoft.com/office/drawing/2014/main" id="{32C1A883-8968-456C-96E7-61D73E0047F4}"/>
              </a:ext>
            </a:extLst>
          </p:cNvPr>
          <p:cNvSpPr txBox="1"/>
          <p:nvPr/>
        </p:nvSpPr>
        <p:spPr>
          <a:xfrm>
            <a:off x="5555772" y="2159612"/>
            <a:ext cx="32374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rPr>
              <a:t>d</a:t>
            </a:r>
            <a:endParaRPr kumimoji="0" lang="en-DE" sz="8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endParaRPr>
          </a:p>
        </p:txBody>
      </p:sp>
      <p:pic>
        <p:nvPicPr>
          <p:cNvPr id="75" name="Picture 74">
            <a:extLst>
              <a:ext uri="{FF2B5EF4-FFF2-40B4-BE49-F238E27FC236}">
                <a16:creationId xmlns:a16="http://schemas.microsoft.com/office/drawing/2014/main" id="{6653B529-5CD3-4D58-887F-B502A341B8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277" t="89918" r="9186" b="6261"/>
          <a:stretch/>
        </p:blipFill>
        <p:spPr>
          <a:xfrm>
            <a:off x="6809034" y="4285208"/>
            <a:ext cx="4707721" cy="148537"/>
          </a:xfrm>
          <a:prstGeom prst="rect">
            <a:avLst/>
          </a:prstGeom>
        </p:spPr>
      </p:pic>
      <p:sp>
        <p:nvSpPr>
          <p:cNvPr id="76" name="TextBox 75">
            <a:extLst>
              <a:ext uri="{FF2B5EF4-FFF2-40B4-BE49-F238E27FC236}">
                <a16:creationId xmlns:a16="http://schemas.microsoft.com/office/drawing/2014/main" id="{39CDB0AB-0130-46C7-AF85-53CF016A44A8}"/>
              </a:ext>
            </a:extLst>
          </p:cNvPr>
          <p:cNvSpPr txBox="1"/>
          <p:nvPr/>
        </p:nvSpPr>
        <p:spPr>
          <a:xfrm>
            <a:off x="9520216" y="4254369"/>
            <a:ext cx="831014" cy="184666"/>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E7E8E3">
                    <a:lumMod val="10000"/>
                  </a:srgbClr>
                </a:solidFill>
                <a:effectLst/>
                <a:uLnTx/>
                <a:uFillTx/>
                <a:latin typeface="Arial" panose="020B0604020202020204"/>
                <a:ea typeface="MS PGothic" pitchFamily="34" charset="-128"/>
                <a:cs typeface="Arial" panose="020B0604020202020204" pitchFamily="34" charset="0"/>
              </a:rPr>
              <a:t>Ambient Fungicide</a:t>
            </a:r>
            <a:endParaRPr kumimoji="0" lang="en-DE" sz="600" b="0" i="0" u="none" strike="noStrike" kern="1200" cap="none" spc="0" normalizeH="0" baseline="0" noProof="0" dirty="0">
              <a:ln>
                <a:noFill/>
              </a:ln>
              <a:solidFill>
                <a:srgbClr val="E7E8E3">
                  <a:lumMod val="10000"/>
                </a:srgbClr>
              </a:solidFill>
              <a:effectLst/>
              <a:uLnTx/>
              <a:uFillTx/>
              <a:latin typeface="Arial" panose="020B0604020202020204"/>
              <a:ea typeface="MS PGothic" pitchFamily="34" charset="-128"/>
              <a:cs typeface="Arial" panose="020B0604020202020204" pitchFamily="34" charset="0"/>
            </a:endParaRPr>
          </a:p>
        </p:txBody>
      </p:sp>
      <p:sp>
        <p:nvSpPr>
          <p:cNvPr id="77" name="TextBox 76">
            <a:extLst>
              <a:ext uri="{FF2B5EF4-FFF2-40B4-BE49-F238E27FC236}">
                <a16:creationId xmlns:a16="http://schemas.microsoft.com/office/drawing/2014/main" id="{CE8528F5-D162-4FFA-BFF3-F708A6B6B429}"/>
              </a:ext>
            </a:extLst>
          </p:cNvPr>
          <p:cNvSpPr txBox="1"/>
          <p:nvPr/>
        </p:nvSpPr>
        <p:spPr>
          <a:xfrm>
            <a:off x="10693068" y="4255934"/>
            <a:ext cx="918480" cy="184666"/>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rPr>
              <a:t>Ambient Inoculated</a:t>
            </a:r>
            <a:endParaRPr kumimoji="0" lang="en-DE" sz="6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endParaRPr>
          </a:p>
        </p:txBody>
      </p:sp>
      <p:sp>
        <p:nvSpPr>
          <p:cNvPr id="78" name="TextBox 77">
            <a:extLst>
              <a:ext uri="{FF2B5EF4-FFF2-40B4-BE49-F238E27FC236}">
                <a16:creationId xmlns:a16="http://schemas.microsoft.com/office/drawing/2014/main" id="{02F64810-73D3-479D-AB4A-B803ACE9D581}"/>
              </a:ext>
            </a:extLst>
          </p:cNvPr>
          <p:cNvSpPr txBox="1"/>
          <p:nvPr/>
        </p:nvSpPr>
        <p:spPr>
          <a:xfrm>
            <a:off x="7255234" y="4244452"/>
            <a:ext cx="778912" cy="176972"/>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50" b="0" i="0" u="none" strike="noStrike" kern="1200" cap="none" spc="0" normalizeH="0" baseline="0" noProof="0" dirty="0">
                <a:ln>
                  <a:noFill/>
                </a:ln>
                <a:solidFill>
                  <a:srgbClr val="E7E8E3">
                    <a:lumMod val="10000"/>
                  </a:srgbClr>
                </a:solidFill>
                <a:effectLst/>
                <a:uLnTx/>
                <a:uFillTx/>
                <a:latin typeface="Arial" panose="020B0604020202020204"/>
                <a:ea typeface="MS PGothic" pitchFamily="34" charset="-128"/>
                <a:cs typeface="Arial" panose="020B0604020202020204" pitchFamily="34" charset="0"/>
              </a:rPr>
              <a:t>Elevated Fungicide</a:t>
            </a:r>
            <a:endParaRPr kumimoji="0" lang="en-DE" sz="550" b="0" i="0" u="none" strike="noStrike" kern="1200" cap="none" spc="0" normalizeH="0" baseline="0" noProof="0" dirty="0">
              <a:ln>
                <a:noFill/>
              </a:ln>
              <a:solidFill>
                <a:srgbClr val="E7E8E3">
                  <a:lumMod val="10000"/>
                </a:srgbClr>
              </a:solidFill>
              <a:effectLst/>
              <a:uLnTx/>
              <a:uFillTx/>
              <a:latin typeface="Arial" panose="020B0604020202020204"/>
              <a:ea typeface="MS PGothic" pitchFamily="34" charset="-128"/>
              <a:cs typeface="Arial" panose="020B0604020202020204" pitchFamily="34" charset="0"/>
            </a:endParaRPr>
          </a:p>
        </p:txBody>
      </p:sp>
      <p:sp>
        <p:nvSpPr>
          <p:cNvPr id="79" name="TextBox 78">
            <a:extLst>
              <a:ext uri="{FF2B5EF4-FFF2-40B4-BE49-F238E27FC236}">
                <a16:creationId xmlns:a16="http://schemas.microsoft.com/office/drawing/2014/main" id="{042C4F9D-B65F-4159-AEE6-A7D8B694A8EB}"/>
              </a:ext>
            </a:extLst>
          </p:cNvPr>
          <p:cNvSpPr txBox="1"/>
          <p:nvPr/>
        </p:nvSpPr>
        <p:spPr>
          <a:xfrm>
            <a:off x="8384139" y="4254369"/>
            <a:ext cx="828361" cy="176972"/>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50" b="0" i="0" u="none" strike="noStrike" kern="1200" cap="none" spc="0" normalizeH="0" baseline="0" noProof="0" dirty="0">
                <a:ln>
                  <a:noFill/>
                </a:ln>
                <a:solidFill>
                  <a:srgbClr val="E7E8E3">
                    <a:lumMod val="10000"/>
                  </a:srgbClr>
                </a:solidFill>
                <a:effectLst/>
                <a:uLnTx/>
                <a:uFillTx/>
                <a:latin typeface="Arial" panose="020B0604020202020204"/>
                <a:ea typeface="MS PGothic" pitchFamily="34" charset="-128"/>
                <a:cs typeface="Arial" panose="020B0604020202020204" pitchFamily="34" charset="0"/>
              </a:rPr>
              <a:t>Elevated Inoculated</a:t>
            </a:r>
            <a:endParaRPr kumimoji="0" lang="en-DE" sz="550" b="0" i="0" u="none" strike="noStrike" kern="1200" cap="none" spc="0" normalizeH="0" baseline="0" noProof="0" dirty="0">
              <a:ln>
                <a:noFill/>
              </a:ln>
              <a:solidFill>
                <a:srgbClr val="E7E8E3">
                  <a:lumMod val="10000"/>
                </a:srgbClr>
              </a:solidFill>
              <a:effectLst/>
              <a:uLnTx/>
              <a:uFillTx/>
              <a:latin typeface="Arial" panose="020B0604020202020204"/>
              <a:ea typeface="MS PGothic" pitchFamily="34" charset="-128"/>
              <a:cs typeface="Arial" panose="020B0604020202020204" pitchFamily="34" charset="0"/>
            </a:endParaRPr>
          </a:p>
        </p:txBody>
      </p:sp>
      <p:pic>
        <p:nvPicPr>
          <p:cNvPr id="81" name="Picture 80">
            <a:extLst>
              <a:ext uri="{FF2B5EF4-FFF2-40B4-BE49-F238E27FC236}">
                <a16:creationId xmlns:a16="http://schemas.microsoft.com/office/drawing/2014/main" id="{389D9B42-6F2D-4933-BE37-81315AD54C2E}"/>
              </a:ext>
            </a:extLst>
          </p:cNvPr>
          <p:cNvPicPr>
            <a:picLocks noChangeAspect="1"/>
          </p:cNvPicPr>
          <p:nvPr/>
        </p:nvPicPr>
        <p:blipFill rotWithShape="1">
          <a:blip r:embed="rId6"/>
          <a:srcRect l="26626" t="85299" r="59369" b="7551"/>
          <a:stretch/>
        </p:blipFill>
        <p:spPr>
          <a:xfrm>
            <a:off x="9111069" y="4238700"/>
            <a:ext cx="470952" cy="200335"/>
          </a:xfrm>
          <a:prstGeom prst="rect">
            <a:avLst/>
          </a:prstGeom>
        </p:spPr>
      </p:pic>
      <p:pic>
        <p:nvPicPr>
          <p:cNvPr id="82" name="Picture 81">
            <a:extLst>
              <a:ext uri="{FF2B5EF4-FFF2-40B4-BE49-F238E27FC236}">
                <a16:creationId xmlns:a16="http://schemas.microsoft.com/office/drawing/2014/main" id="{D87317BE-BF8B-4155-B405-68B80AA09942}"/>
              </a:ext>
            </a:extLst>
          </p:cNvPr>
          <p:cNvPicPr>
            <a:picLocks noChangeAspect="1"/>
          </p:cNvPicPr>
          <p:nvPr/>
        </p:nvPicPr>
        <p:blipFill rotWithShape="1">
          <a:blip r:embed="rId6"/>
          <a:srcRect l="54634" t="86959" r="31166" b="8719"/>
          <a:stretch/>
        </p:blipFill>
        <p:spPr>
          <a:xfrm>
            <a:off x="10244942" y="4276869"/>
            <a:ext cx="526758" cy="133626"/>
          </a:xfrm>
          <a:prstGeom prst="rect">
            <a:avLst/>
          </a:prstGeom>
        </p:spPr>
      </p:pic>
      <p:sp>
        <p:nvSpPr>
          <p:cNvPr id="84" name="TextBox 83">
            <a:extLst>
              <a:ext uri="{FF2B5EF4-FFF2-40B4-BE49-F238E27FC236}">
                <a16:creationId xmlns:a16="http://schemas.microsoft.com/office/drawing/2014/main" id="{0E37BF18-89F4-472D-B2B4-3D6591A243D6}"/>
              </a:ext>
            </a:extLst>
          </p:cNvPr>
          <p:cNvSpPr txBox="1"/>
          <p:nvPr/>
        </p:nvSpPr>
        <p:spPr>
          <a:xfrm>
            <a:off x="302167" y="4454145"/>
            <a:ext cx="6540733" cy="523220"/>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Elevated CO₂ increased yield in the fungicide-treated plots for both genotypes</a:t>
            </a:r>
            <a:endParaRPr kumimoji="0" lang="en-DE" sz="1400"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endParaRPr>
          </a:p>
        </p:txBody>
      </p:sp>
      <p:sp>
        <p:nvSpPr>
          <p:cNvPr id="85" name="TextBox 84">
            <a:extLst>
              <a:ext uri="{FF2B5EF4-FFF2-40B4-BE49-F238E27FC236}">
                <a16:creationId xmlns:a16="http://schemas.microsoft.com/office/drawing/2014/main" id="{0AAB0781-E883-412E-A83A-DA5783A5194E}"/>
              </a:ext>
            </a:extLst>
          </p:cNvPr>
          <p:cNvSpPr txBox="1"/>
          <p:nvPr/>
        </p:nvSpPr>
        <p:spPr>
          <a:xfrm>
            <a:off x="298884" y="5038986"/>
            <a:ext cx="6925081" cy="307777"/>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Under inoculation, the increase was small and not significant</a:t>
            </a:r>
            <a:endParaRPr kumimoji="0" lang="en-DE" sz="1400"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endParaRPr>
          </a:p>
        </p:txBody>
      </p:sp>
      <p:sp>
        <p:nvSpPr>
          <p:cNvPr id="86" name="Rectangle 85">
            <a:extLst>
              <a:ext uri="{FF2B5EF4-FFF2-40B4-BE49-F238E27FC236}">
                <a16:creationId xmlns:a16="http://schemas.microsoft.com/office/drawing/2014/main" id="{96140780-5122-4B08-895E-44F742ABEBCA}"/>
              </a:ext>
            </a:extLst>
          </p:cNvPr>
          <p:cNvSpPr/>
          <p:nvPr/>
        </p:nvSpPr>
        <p:spPr>
          <a:xfrm>
            <a:off x="6471838" y="4540250"/>
            <a:ext cx="5382111" cy="738664"/>
          </a:xfrm>
          <a:prstGeom prst="rect">
            <a:avLst/>
          </a:prstGeom>
        </p:spPr>
        <p:txBody>
          <a:bodyPr wrap="square">
            <a:spAutoFit/>
          </a:bodyPr>
          <a:lstStyle/>
          <a:p>
            <a:pPr marL="285750" marR="0" lvl="0" indent="-2857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Disease severity did not differ between ambient and elevated CO₂, which was also reflected in fluorescence and reflectance data </a:t>
            </a:r>
            <a:endParaRPr kumimoji="0" lang="en-DE"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87" name="Oval 86">
            <a:extLst>
              <a:ext uri="{FF2B5EF4-FFF2-40B4-BE49-F238E27FC236}">
                <a16:creationId xmlns:a16="http://schemas.microsoft.com/office/drawing/2014/main" id="{8EA04054-C46C-4DF9-8B56-07877A02BD3D}"/>
              </a:ext>
            </a:extLst>
          </p:cNvPr>
          <p:cNvSpPr/>
          <p:nvPr/>
        </p:nvSpPr>
        <p:spPr>
          <a:xfrm>
            <a:off x="10842207" y="1913610"/>
            <a:ext cx="310101" cy="367246"/>
          </a:xfrm>
          <a:prstGeom prst="ellipse">
            <a:avLst/>
          </a:prstGeom>
          <a:noFill/>
          <a:ln w="12700">
            <a:solidFill>
              <a:srgbClr val="6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DE" sz="1800" b="0" i="0" u="none" strike="noStrike" kern="1200" cap="none" spc="0" normalizeH="0" baseline="0" noProof="0">
              <a:ln>
                <a:solidFill>
                  <a:srgbClr val="FF0000"/>
                </a:solidFill>
              </a:ln>
              <a:noFill/>
              <a:effectLst/>
              <a:uLnTx/>
              <a:uFillTx/>
              <a:latin typeface="Arial" panose="020B0604020202020204"/>
              <a:ea typeface="+mn-ea"/>
              <a:cs typeface="+mn-cs"/>
            </a:endParaRPr>
          </a:p>
        </p:txBody>
      </p:sp>
      <p:sp>
        <p:nvSpPr>
          <p:cNvPr id="88" name="Oval 87">
            <a:extLst>
              <a:ext uri="{FF2B5EF4-FFF2-40B4-BE49-F238E27FC236}">
                <a16:creationId xmlns:a16="http://schemas.microsoft.com/office/drawing/2014/main" id="{81593468-600E-47AA-A2EE-1E1DA86ABA8B}"/>
              </a:ext>
            </a:extLst>
          </p:cNvPr>
          <p:cNvSpPr/>
          <p:nvPr/>
        </p:nvSpPr>
        <p:spPr>
          <a:xfrm>
            <a:off x="10842207" y="2939607"/>
            <a:ext cx="310101" cy="367246"/>
          </a:xfrm>
          <a:prstGeom prst="ellipse">
            <a:avLst/>
          </a:prstGeom>
          <a:noFill/>
          <a:ln w="12700">
            <a:solidFill>
              <a:srgbClr val="6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DE" sz="1800" b="0" i="0" u="none" strike="noStrike" kern="1200" cap="none" spc="0" normalizeH="0" baseline="0" noProof="0">
              <a:ln>
                <a:solidFill>
                  <a:srgbClr val="FF0000"/>
                </a:solidFill>
              </a:ln>
              <a:noFill/>
              <a:effectLst/>
              <a:uLnTx/>
              <a:uFillTx/>
              <a:latin typeface="Arial" panose="020B0604020202020204"/>
              <a:ea typeface="+mn-ea"/>
              <a:cs typeface="+mn-cs"/>
            </a:endParaRPr>
          </a:p>
        </p:txBody>
      </p:sp>
      <p:sp>
        <p:nvSpPr>
          <p:cNvPr id="91" name="TextBox 90">
            <a:extLst>
              <a:ext uri="{FF2B5EF4-FFF2-40B4-BE49-F238E27FC236}">
                <a16:creationId xmlns:a16="http://schemas.microsoft.com/office/drawing/2014/main" id="{E7BF7B7B-D4F5-4C3A-9FBE-1FACDBAF3EDA}"/>
              </a:ext>
            </a:extLst>
          </p:cNvPr>
          <p:cNvSpPr txBox="1"/>
          <p:nvPr/>
        </p:nvSpPr>
        <p:spPr>
          <a:xfrm>
            <a:off x="764267" y="1101512"/>
            <a:ext cx="3670925"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6C0000"/>
                </a:solidFill>
                <a:effectLst/>
                <a:uLnTx/>
                <a:uFillTx/>
                <a:latin typeface="Arial" panose="020B0604020202020204" pitchFamily="34" charset="0"/>
                <a:ea typeface="MS PGothic" pitchFamily="34" charset="-128"/>
                <a:cs typeface="Arial" panose="020B0604020202020204" pitchFamily="34" charset="0"/>
              </a:rPr>
              <a:t>Final sugar yield (Mg/ha):</a:t>
            </a:r>
            <a:endParaRPr kumimoji="0" lang="en-DE" sz="1800" b="1" i="0" u="none" strike="noStrike" kern="1200" cap="none" spc="0" normalizeH="0" baseline="0" noProof="0" dirty="0">
              <a:ln>
                <a:noFill/>
              </a:ln>
              <a:solidFill>
                <a:srgbClr val="6C0000"/>
              </a:solidFill>
              <a:effectLst/>
              <a:uLnTx/>
              <a:uFillTx/>
              <a:latin typeface="Arial" panose="020B0604020202020204" pitchFamily="34" charset="0"/>
              <a:ea typeface="MS PGothic" pitchFamily="34" charset="-128"/>
              <a:cs typeface="Arial" panose="020B0604020202020204" pitchFamily="34" charset="0"/>
            </a:endParaRPr>
          </a:p>
        </p:txBody>
      </p:sp>
      <p:sp>
        <p:nvSpPr>
          <p:cNvPr id="92" name="TextBox 91">
            <a:extLst>
              <a:ext uri="{FF2B5EF4-FFF2-40B4-BE49-F238E27FC236}">
                <a16:creationId xmlns:a16="http://schemas.microsoft.com/office/drawing/2014/main" id="{EC7F10EF-562C-48B2-BB1A-0C7E2D944B19}"/>
              </a:ext>
            </a:extLst>
          </p:cNvPr>
          <p:cNvSpPr txBox="1"/>
          <p:nvPr/>
        </p:nvSpPr>
        <p:spPr>
          <a:xfrm>
            <a:off x="6754620" y="1097263"/>
            <a:ext cx="504594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6C0000"/>
                </a:solidFill>
                <a:effectLst/>
                <a:uLnTx/>
                <a:uFillTx/>
                <a:latin typeface="Arial" panose="020B0604020202020204" pitchFamily="34" charset="0"/>
                <a:ea typeface="MS PGothic" pitchFamily="34" charset="-128"/>
                <a:cs typeface="Arial" panose="020B0604020202020204" pitchFamily="34" charset="0"/>
              </a:rPr>
              <a:t>Seasonal disease severity:</a:t>
            </a:r>
            <a:endParaRPr kumimoji="0" lang="en-DE" sz="1800" b="1" i="0" u="none" strike="noStrike" kern="1200" cap="none" spc="0" normalizeH="0" baseline="0" noProof="0" dirty="0">
              <a:ln>
                <a:noFill/>
              </a:ln>
              <a:solidFill>
                <a:srgbClr val="6C0000"/>
              </a:solidFill>
              <a:effectLst/>
              <a:uLnTx/>
              <a:uFillTx/>
              <a:latin typeface="Arial" panose="020B0604020202020204" pitchFamily="34" charset="0"/>
              <a:ea typeface="MS PGothic" pitchFamily="34" charset="-128"/>
              <a:cs typeface="Arial" panose="020B0604020202020204" pitchFamily="34" charset="0"/>
            </a:endParaRPr>
          </a:p>
        </p:txBody>
      </p:sp>
      <p:sp>
        <p:nvSpPr>
          <p:cNvPr id="93" name="Oval 92">
            <a:extLst>
              <a:ext uri="{FF2B5EF4-FFF2-40B4-BE49-F238E27FC236}">
                <a16:creationId xmlns:a16="http://schemas.microsoft.com/office/drawing/2014/main" id="{B01C258E-11AB-4716-A1D5-533EC1F5B20B}"/>
              </a:ext>
            </a:extLst>
          </p:cNvPr>
          <p:cNvSpPr/>
          <p:nvPr/>
        </p:nvSpPr>
        <p:spPr>
          <a:xfrm>
            <a:off x="3494656" y="2608979"/>
            <a:ext cx="1259915" cy="1220171"/>
          </a:xfrm>
          <a:prstGeom prst="ellipse">
            <a:avLst/>
          </a:prstGeom>
          <a:noFill/>
          <a:ln>
            <a:solidFill>
              <a:srgbClr val="6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DE"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95" name="Oval 94">
            <a:extLst>
              <a:ext uri="{FF2B5EF4-FFF2-40B4-BE49-F238E27FC236}">
                <a16:creationId xmlns:a16="http://schemas.microsoft.com/office/drawing/2014/main" id="{5EF3F57E-02AC-4676-98EC-C5A436D2F82C}"/>
              </a:ext>
            </a:extLst>
          </p:cNvPr>
          <p:cNvSpPr/>
          <p:nvPr/>
        </p:nvSpPr>
        <p:spPr>
          <a:xfrm>
            <a:off x="3615760" y="2001899"/>
            <a:ext cx="897528" cy="204859"/>
          </a:xfrm>
          <a:prstGeom prst="ellipse">
            <a:avLst/>
          </a:prstGeom>
          <a:noFill/>
          <a:ln w="12700">
            <a:solidFill>
              <a:srgbClr val="6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DE"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96" name="Rectangle 95">
            <a:extLst>
              <a:ext uri="{FF2B5EF4-FFF2-40B4-BE49-F238E27FC236}">
                <a16:creationId xmlns:a16="http://schemas.microsoft.com/office/drawing/2014/main" id="{0543251C-E918-46DB-A9AA-E9CF72662179}"/>
              </a:ext>
            </a:extLst>
          </p:cNvPr>
          <p:cNvSpPr/>
          <p:nvPr/>
        </p:nvSpPr>
        <p:spPr>
          <a:xfrm>
            <a:off x="2514147" y="5489378"/>
            <a:ext cx="7292263" cy="830997"/>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3249"/>
                </a:solidFill>
                <a:effectLst/>
                <a:uLnTx/>
                <a:uFillTx/>
                <a:latin typeface="Arial" panose="020B0604020202020204" pitchFamily="34" charset="0"/>
                <a:ea typeface="+mn-ea"/>
                <a:cs typeface="Arial" panose="020B0604020202020204" pitchFamily="34" charset="0"/>
              </a:rPr>
              <a:t>Therefore, from now we focus on the </a:t>
            </a:r>
            <a:r>
              <a:rPr kumimoji="0" lang="en-US" sz="1600" b="1" i="0" u="none" strike="noStrike" kern="1200" cap="none" spc="0" normalizeH="0" baseline="0" noProof="0" dirty="0">
                <a:ln>
                  <a:noFill/>
                </a:ln>
                <a:solidFill>
                  <a:srgbClr val="6C0000"/>
                </a:solidFill>
                <a:effectLst/>
                <a:uLnTx/>
                <a:uFillTx/>
                <a:latin typeface="Arial" panose="020B0604020202020204" pitchFamily="34" charset="0"/>
                <a:ea typeface="+mn-ea"/>
                <a:cs typeface="Arial" panose="020B0604020202020204" pitchFamily="34" charset="0"/>
              </a:rPr>
              <a:t>susceptible variety </a:t>
            </a:r>
            <a:r>
              <a:rPr kumimoji="0" lang="en-US" sz="1600" b="0" i="0" u="none" strike="noStrike" kern="1200" cap="none" spc="0" normalizeH="0" baseline="0" noProof="0" dirty="0">
                <a:ln>
                  <a:noFill/>
                </a:ln>
                <a:solidFill>
                  <a:srgbClr val="003249"/>
                </a:solidFill>
                <a:effectLst/>
                <a:uLnTx/>
                <a:uFillTx/>
                <a:latin typeface="Arial" panose="020B0604020202020204" pitchFamily="34" charset="0"/>
                <a:ea typeface="+mn-ea"/>
                <a:cs typeface="Arial" panose="020B0604020202020204" pitchFamily="34" charset="0"/>
              </a:rPr>
              <a:t>under </a:t>
            </a:r>
            <a:r>
              <a:rPr kumimoji="0" lang="en-US" sz="1600" b="1" i="0" u="none" strike="noStrike" kern="1200" cap="none" spc="0" normalizeH="0" baseline="0" noProof="0" dirty="0">
                <a:ln>
                  <a:noFill/>
                </a:ln>
                <a:solidFill>
                  <a:srgbClr val="6C0000"/>
                </a:solidFill>
                <a:effectLst/>
                <a:uLnTx/>
                <a:uFillTx/>
                <a:latin typeface="Arial" panose="020B0604020202020204" pitchFamily="34" charset="0"/>
                <a:ea typeface="+mn-ea"/>
                <a:cs typeface="Arial" panose="020B0604020202020204" pitchFamily="34" charset="0"/>
              </a:rPr>
              <a:t>ambient</a:t>
            </a:r>
            <a:r>
              <a:rPr kumimoji="0" lang="en-US" sz="1600" b="0" i="0" u="none" strike="noStrike" kern="1200" cap="none" spc="0" normalizeH="0" baseline="0" noProof="0" dirty="0">
                <a:ln>
                  <a:noFill/>
                </a:ln>
                <a:solidFill>
                  <a:srgbClr val="6C0000"/>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dirty="0">
                <a:ln>
                  <a:noFill/>
                </a:ln>
                <a:solidFill>
                  <a:srgbClr val="6C0000"/>
                </a:solidFill>
                <a:effectLst/>
                <a:uLnTx/>
                <a:uFillTx/>
                <a:latin typeface="Arial" panose="020B0604020202020204" pitchFamily="34" charset="0"/>
                <a:ea typeface="+mn-ea"/>
                <a:cs typeface="Arial" panose="020B0604020202020204" pitchFamily="34" charset="0"/>
              </a:rPr>
              <a:t>conditions</a:t>
            </a:r>
            <a:r>
              <a:rPr kumimoji="0" lang="en-US" sz="1600" b="0" i="0" u="none" strike="noStrike" kern="1200" cap="none" spc="0" normalizeH="0" baseline="0" noProof="0" dirty="0">
                <a:ln>
                  <a:noFill/>
                </a:ln>
                <a:solidFill>
                  <a:srgbClr val="6C0000"/>
                </a:solidFill>
                <a:effectLst/>
                <a:uLnTx/>
                <a:uFillTx/>
                <a:latin typeface="Arial" panose="020B0604020202020204" pitchFamily="34" charset="0"/>
                <a:ea typeface="+mn-ea"/>
                <a:cs typeface="Arial" panose="020B0604020202020204" pitchFamily="34" charset="0"/>
              </a:rPr>
              <a:t> </a:t>
            </a:r>
            <a:r>
              <a:rPr kumimoji="0" lang="en-US" sz="1600" b="0" i="0" u="none" strike="noStrike" kern="1200" cap="none" spc="0" normalizeH="0" baseline="0" noProof="0" dirty="0">
                <a:ln>
                  <a:noFill/>
                </a:ln>
                <a:solidFill>
                  <a:srgbClr val="003249"/>
                </a:solidFill>
                <a:effectLst/>
                <a:uLnTx/>
                <a:uFillTx/>
                <a:latin typeface="Arial" panose="020B0604020202020204" pitchFamily="34" charset="0"/>
                <a:ea typeface="+mn-ea"/>
                <a:cs typeface="Arial" panose="020B0604020202020204" pitchFamily="34" charset="0"/>
              </a:rPr>
              <a:t>to highlight disease effects between </a:t>
            </a:r>
            <a:r>
              <a:rPr kumimoji="0" lang="en-US" sz="1600" b="1" i="0" u="none" strike="noStrike" kern="1200" cap="none" spc="0" normalizeH="0" baseline="0" noProof="0" dirty="0">
                <a:ln>
                  <a:noFill/>
                </a:ln>
                <a:solidFill>
                  <a:srgbClr val="6C0000"/>
                </a:solidFill>
                <a:effectLst/>
                <a:uLnTx/>
                <a:uFillTx/>
                <a:latin typeface="Arial" panose="020B0604020202020204" pitchFamily="34" charset="0"/>
                <a:ea typeface="+mn-ea"/>
                <a:cs typeface="Arial" panose="020B0604020202020204" pitchFamily="34" charset="0"/>
              </a:rPr>
              <a:t>fungicide and inoculated </a:t>
            </a:r>
            <a:r>
              <a:rPr kumimoji="0" lang="en-US" sz="1600" b="0" i="0" u="none" strike="noStrike" kern="1200" cap="none" spc="0" normalizeH="0" baseline="0" noProof="0" dirty="0">
                <a:ln>
                  <a:noFill/>
                </a:ln>
                <a:solidFill>
                  <a:srgbClr val="003249"/>
                </a:solidFill>
                <a:effectLst/>
                <a:uLnTx/>
                <a:uFillTx/>
                <a:latin typeface="Arial" panose="020B0604020202020204" pitchFamily="34" charset="0"/>
                <a:ea typeface="+mn-ea"/>
                <a:cs typeface="Arial" panose="020B0604020202020204" pitchFamily="34" charset="0"/>
              </a:rPr>
              <a:t>treatments</a:t>
            </a:r>
            <a:endParaRPr kumimoji="0" lang="en-DE" sz="1600" b="0" i="0" u="none" strike="noStrike" kern="1200" cap="none" spc="0" normalizeH="0" baseline="0" noProof="0" dirty="0">
              <a:ln>
                <a:noFill/>
              </a:ln>
              <a:solidFill>
                <a:srgbClr val="003249"/>
              </a:solidFill>
              <a:effectLst/>
              <a:uLnTx/>
              <a:uFillTx/>
              <a:latin typeface="Arial" panose="020B0604020202020204" pitchFamily="34" charset="0"/>
              <a:ea typeface="+mn-ea"/>
              <a:cs typeface="Arial" panose="020B0604020202020204" pitchFamily="34" charset="0"/>
            </a:endParaRPr>
          </a:p>
        </p:txBody>
      </p:sp>
      <p:pic>
        <p:nvPicPr>
          <p:cNvPr id="100" name="Picture 99">
            <a:extLst>
              <a:ext uri="{FF2B5EF4-FFF2-40B4-BE49-F238E27FC236}">
                <a16:creationId xmlns:a16="http://schemas.microsoft.com/office/drawing/2014/main" id="{5E26D03E-BD1E-4F43-8B56-216389BF1DD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0506" t="86428" r="58189" b="8006"/>
          <a:stretch/>
        </p:blipFill>
        <p:spPr>
          <a:xfrm>
            <a:off x="6810560" y="4257306"/>
            <a:ext cx="492259" cy="173102"/>
          </a:xfrm>
          <a:prstGeom prst="rect">
            <a:avLst/>
          </a:prstGeom>
        </p:spPr>
      </p:pic>
      <p:pic>
        <p:nvPicPr>
          <p:cNvPr id="101" name="Picture 100">
            <a:extLst>
              <a:ext uri="{FF2B5EF4-FFF2-40B4-BE49-F238E27FC236}">
                <a16:creationId xmlns:a16="http://schemas.microsoft.com/office/drawing/2014/main" id="{8642A277-0C93-411A-8F1F-61A177579A3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4357" t="85767" r="34339" b="7971"/>
          <a:stretch/>
        </p:blipFill>
        <p:spPr>
          <a:xfrm>
            <a:off x="7983775" y="4251965"/>
            <a:ext cx="458891" cy="181539"/>
          </a:xfrm>
          <a:prstGeom prst="rect">
            <a:avLst/>
          </a:prstGeom>
        </p:spPr>
      </p:pic>
    </p:spTree>
    <p:extLst>
      <p:ext uri="{BB962C8B-B14F-4D97-AF65-F5344CB8AC3E}">
        <p14:creationId xmlns:p14="http://schemas.microsoft.com/office/powerpoint/2010/main" val="129137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9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8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8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8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8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8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92"/>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00"/>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0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95"/>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9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P spid="33" grpId="0"/>
      <p:bldP spid="34" grpId="0"/>
      <p:bldP spid="35" grpId="0"/>
      <p:bldP spid="36" grpId="0"/>
      <p:bldP spid="37" grpId="0"/>
      <p:bldP spid="38" grpId="0"/>
      <p:bldP spid="39" grpId="0"/>
      <p:bldP spid="40" grpId="0"/>
      <p:bldP spid="41" grpId="0"/>
      <p:bldP spid="42" grpId="0"/>
      <p:bldP spid="43" grpId="0"/>
      <p:bldP spid="44" grpId="0"/>
      <p:bldP spid="45" grpId="0"/>
      <p:bldP spid="76" grpId="0" animBg="1"/>
      <p:bldP spid="77" grpId="0" animBg="1"/>
      <p:bldP spid="78" grpId="0" animBg="1"/>
      <p:bldP spid="79" grpId="0" animBg="1"/>
      <p:bldP spid="84" grpId="0"/>
      <p:bldP spid="85" grpId="0"/>
      <p:bldP spid="86" grpId="0"/>
      <p:bldP spid="87" grpId="0" animBg="1"/>
      <p:bldP spid="88" grpId="0" animBg="1"/>
      <p:bldP spid="91" grpId="0"/>
      <p:bldP spid="92" grpId="0"/>
      <p:bldP spid="93" grpId="0" animBg="1"/>
      <p:bldP spid="95" grpId="0" animBg="1"/>
      <p:bldP spid="9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AD716-4685-4ED0-881B-DBB3428DFD63}"/>
              </a:ext>
            </a:extLst>
          </p:cNvPr>
          <p:cNvSpPr>
            <a:spLocks noGrp="1"/>
          </p:cNvSpPr>
          <p:nvPr>
            <p:ph type="title"/>
          </p:nvPr>
        </p:nvSpPr>
        <p:spPr>
          <a:xfrm>
            <a:off x="216000" y="250101"/>
            <a:ext cx="10108800" cy="553998"/>
          </a:xfrm>
        </p:spPr>
        <p:txBody>
          <a:bodyPr/>
          <a:lstStyle/>
          <a:p>
            <a:r>
              <a:rPr lang="en-US" dirty="0"/>
              <a:t>Experimental Set-up (BreedFACE)</a:t>
            </a:r>
            <a:endParaRPr lang="en-DE" dirty="0"/>
          </a:p>
        </p:txBody>
      </p:sp>
      <p:sp>
        <p:nvSpPr>
          <p:cNvPr id="19" name="TextBox 18">
            <a:extLst>
              <a:ext uri="{FF2B5EF4-FFF2-40B4-BE49-F238E27FC236}">
                <a16:creationId xmlns:a16="http://schemas.microsoft.com/office/drawing/2014/main" id="{EE0D561B-DB3C-436C-9BCC-283B2B4F9C0B}"/>
              </a:ext>
            </a:extLst>
          </p:cNvPr>
          <p:cNvSpPr txBox="1"/>
          <p:nvPr/>
        </p:nvSpPr>
        <p:spPr>
          <a:xfrm>
            <a:off x="8602798" y="1354934"/>
            <a:ext cx="2723672" cy="369332"/>
          </a:xfrm>
          <a:prstGeom prst="rect">
            <a:avLst/>
          </a:prstGeom>
          <a:noFill/>
        </p:spPr>
        <p:txBody>
          <a:bodyPr wrap="square" rtlCol="0">
            <a:spAutoFit/>
          </a:bodyPr>
          <a:lstStyle/>
          <a:p>
            <a:pPr fontAlgn="auto">
              <a:spcBef>
                <a:spcPts val="0"/>
              </a:spcBef>
              <a:spcAft>
                <a:spcPts val="0"/>
              </a:spcAft>
              <a:defRPr/>
            </a:pPr>
            <a:r>
              <a:rPr lang="en-US" dirty="0">
                <a:solidFill>
                  <a:srgbClr val="DF0F44">
                    <a:lumMod val="50000"/>
                  </a:srgbClr>
                </a:solidFill>
                <a:latin typeface="Arial" panose="020B0604020202020204" pitchFamily="34" charset="0"/>
                <a:cs typeface="Arial" panose="020B0604020202020204" pitchFamily="34" charset="0"/>
              </a:rPr>
              <a:t>Sugar beet varieties:</a:t>
            </a:r>
            <a:endParaRPr lang="en-DE" dirty="0">
              <a:solidFill>
                <a:srgbClr val="DF0F44">
                  <a:lumMod val="50000"/>
                </a:srgbClr>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635B6A28-E015-4364-BD6B-DD70E361B178}"/>
              </a:ext>
            </a:extLst>
          </p:cNvPr>
          <p:cNvSpPr txBox="1"/>
          <p:nvPr/>
        </p:nvSpPr>
        <p:spPr>
          <a:xfrm>
            <a:off x="8557555" y="1758659"/>
            <a:ext cx="2083539" cy="369332"/>
          </a:xfrm>
          <a:prstGeom prst="rect">
            <a:avLst/>
          </a:prstGeom>
          <a:noFill/>
        </p:spPr>
        <p:txBody>
          <a:bodyPr wrap="square" rtlCol="0">
            <a:spAutoFit/>
          </a:bodyPr>
          <a:lstStyle/>
          <a:p>
            <a:pPr fontAlgn="auto">
              <a:spcBef>
                <a:spcPts val="0"/>
              </a:spcBef>
              <a:spcAft>
                <a:spcPts val="0"/>
              </a:spcAft>
              <a:defRPr/>
            </a:pPr>
            <a:r>
              <a:rPr lang="en-US" dirty="0">
                <a:solidFill>
                  <a:srgbClr val="002060"/>
                </a:solidFill>
                <a:latin typeface="Arial" panose="020B0604020202020204" pitchFamily="34" charset="0"/>
                <a:cs typeface="Arial" panose="020B0604020202020204" pitchFamily="34" charset="0"/>
              </a:rPr>
              <a:t>1) Susceptible (S)</a:t>
            </a:r>
            <a:endParaRPr lang="en-DE" dirty="0">
              <a:solidFill>
                <a:srgbClr val="002060"/>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9AED46E9-D355-46A1-BB02-45D4BD7E3CDC}"/>
              </a:ext>
            </a:extLst>
          </p:cNvPr>
          <p:cNvSpPr/>
          <p:nvPr/>
        </p:nvSpPr>
        <p:spPr>
          <a:xfrm>
            <a:off x="8602798" y="3455881"/>
            <a:ext cx="2893354" cy="646331"/>
          </a:xfrm>
          <a:prstGeom prst="rect">
            <a:avLst/>
          </a:prstGeom>
        </p:spPr>
        <p:txBody>
          <a:bodyPr wrap="square">
            <a:spAutoFit/>
          </a:bodyPr>
          <a:lstStyle/>
          <a:p>
            <a:pPr marL="342900" indent="-342900" fontAlgn="auto">
              <a:spcBef>
                <a:spcPts val="0"/>
              </a:spcBef>
              <a:spcAft>
                <a:spcPts val="0"/>
              </a:spcAft>
              <a:buFontTx/>
              <a:buAutoNum type="arabicParenR" startAt="3"/>
              <a:defRPr/>
            </a:pPr>
            <a:r>
              <a:rPr lang="en-US" dirty="0">
                <a:solidFill>
                  <a:srgbClr val="002060"/>
                </a:solidFill>
                <a:latin typeface="Arial" panose="020B0604020202020204" pitchFamily="34" charset="0"/>
                <a:cs typeface="Arial" panose="020B0604020202020204" pitchFamily="34" charset="0"/>
              </a:rPr>
              <a:t>Ambient Inoculated</a:t>
            </a:r>
          </a:p>
          <a:p>
            <a:pPr marL="342900" indent="-342900" fontAlgn="auto">
              <a:spcBef>
                <a:spcPts val="0"/>
              </a:spcBef>
              <a:spcAft>
                <a:spcPts val="0"/>
              </a:spcAft>
              <a:buFontTx/>
              <a:buAutoNum type="arabicParenR" startAt="3"/>
              <a:defRPr/>
            </a:pPr>
            <a:r>
              <a:rPr lang="en-US" dirty="0">
                <a:solidFill>
                  <a:srgbClr val="002060"/>
                </a:solidFill>
                <a:latin typeface="Arial" panose="020B0604020202020204" pitchFamily="34" charset="0"/>
                <a:cs typeface="Arial" panose="020B0604020202020204" pitchFamily="34" charset="0"/>
              </a:rPr>
              <a:t>Elevated Inoculated</a:t>
            </a:r>
          </a:p>
        </p:txBody>
      </p:sp>
      <p:sp>
        <p:nvSpPr>
          <p:cNvPr id="22" name="TextBox 21">
            <a:extLst>
              <a:ext uri="{FF2B5EF4-FFF2-40B4-BE49-F238E27FC236}">
                <a16:creationId xmlns:a16="http://schemas.microsoft.com/office/drawing/2014/main" id="{242B0FAE-C37C-4A54-87AB-2236C24E941E}"/>
              </a:ext>
            </a:extLst>
          </p:cNvPr>
          <p:cNvSpPr txBox="1"/>
          <p:nvPr/>
        </p:nvSpPr>
        <p:spPr>
          <a:xfrm>
            <a:off x="8602798" y="2611472"/>
            <a:ext cx="2546618" cy="923330"/>
          </a:xfrm>
          <a:prstGeom prst="rect">
            <a:avLst/>
          </a:prstGeom>
          <a:noFill/>
        </p:spPr>
        <p:txBody>
          <a:bodyPr wrap="square" rtlCol="0">
            <a:spAutoFit/>
          </a:bodyPr>
          <a:lstStyle/>
          <a:p>
            <a:pPr fontAlgn="auto">
              <a:spcBef>
                <a:spcPts val="0"/>
              </a:spcBef>
              <a:spcAft>
                <a:spcPts val="0"/>
              </a:spcAft>
              <a:defRPr/>
            </a:pPr>
            <a:r>
              <a:rPr lang="en-US" dirty="0">
                <a:solidFill>
                  <a:srgbClr val="DF0F44">
                    <a:lumMod val="50000"/>
                  </a:srgbClr>
                </a:solidFill>
                <a:latin typeface="Arial" panose="020B0604020202020204" pitchFamily="34" charset="0"/>
                <a:cs typeface="Arial" panose="020B0604020202020204" pitchFamily="34" charset="0"/>
              </a:rPr>
              <a:t>Treatments:</a:t>
            </a:r>
          </a:p>
          <a:p>
            <a:pPr marL="342900" indent="-342900" fontAlgn="auto">
              <a:spcBef>
                <a:spcPts val="0"/>
              </a:spcBef>
              <a:spcAft>
                <a:spcPts val="0"/>
              </a:spcAft>
              <a:buFontTx/>
              <a:buAutoNum type="arabicParenR"/>
              <a:defRPr/>
            </a:pPr>
            <a:r>
              <a:rPr lang="en-US" dirty="0">
                <a:solidFill>
                  <a:srgbClr val="002060"/>
                </a:solidFill>
                <a:latin typeface="Arial" panose="020B0604020202020204" pitchFamily="34" charset="0"/>
                <a:cs typeface="Arial" panose="020B0604020202020204" pitchFamily="34" charset="0"/>
              </a:rPr>
              <a:t>Ambient Fungicide</a:t>
            </a:r>
          </a:p>
          <a:p>
            <a:pPr marL="342900" indent="-342900" fontAlgn="auto">
              <a:spcBef>
                <a:spcPts val="0"/>
              </a:spcBef>
              <a:spcAft>
                <a:spcPts val="0"/>
              </a:spcAft>
              <a:buFontTx/>
              <a:buAutoNum type="arabicParenR"/>
              <a:defRPr/>
            </a:pPr>
            <a:r>
              <a:rPr lang="en-US" dirty="0">
                <a:solidFill>
                  <a:srgbClr val="002060"/>
                </a:solidFill>
                <a:latin typeface="Arial" panose="020B0604020202020204" pitchFamily="34" charset="0"/>
                <a:cs typeface="Arial" panose="020B0604020202020204" pitchFamily="34" charset="0"/>
              </a:rPr>
              <a:t>Elevated Fungicide</a:t>
            </a:r>
          </a:p>
        </p:txBody>
      </p:sp>
      <p:pic>
        <p:nvPicPr>
          <p:cNvPr id="25" name="Picture 24">
            <a:extLst>
              <a:ext uri="{FF2B5EF4-FFF2-40B4-BE49-F238E27FC236}">
                <a16:creationId xmlns:a16="http://schemas.microsoft.com/office/drawing/2014/main" id="{49F0A658-5798-4BB1-B536-319D8D2B123D}"/>
              </a:ext>
            </a:extLst>
          </p:cNvPr>
          <p:cNvPicPr>
            <a:picLocks noChangeAspect="1"/>
          </p:cNvPicPr>
          <p:nvPr/>
        </p:nvPicPr>
        <p:blipFill>
          <a:blip r:embed="rId3"/>
          <a:stretch>
            <a:fillRect/>
          </a:stretch>
        </p:blipFill>
        <p:spPr>
          <a:xfrm>
            <a:off x="495538" y="1758659"/>
            <a:ext cx="3943201" cy="4040777"/>
          </a:xfrm>
          <a:prstGeom prst="rect">
            <a:avLst/>
          </a:prstGeom>
        </p:spPr>
      </p:pic>
      <p:pic>
        <p:nvPicPr>
          <p:cNvPr id="26" name="Picture 25">
            <a:extLst>
              <a:ext uri="{FF2B5EF4-FFF2-40B4-BE49-F238E27FC236}">
                <a16:creationId xmlns:a16="http://schemas.microsoft.com/office/drawing/2014/main" id="{B2581377-A6D8-438B-B065-F9C64FB38999}"/>
              </a:ext>
            </a:extLst>
          </p:cNvPr>
          <p:cNvPicPr>
            <a:picLocks noChangeAspect="1"/>
          </p:cNvPicPr>
          <p:nvPr/>
        </p:nvPicPr>
        <p:blipFill>
          <a:blip r:embed="rId4"/>
          <a:stretch>
            <a:fillRect/>
          </a:stretch>
        </p:blipFill>
        <p:spPr>
          <a:xfrm>
            <a:off x="4497209" y="1758659"/>
            <a:ext cx="3988586" cy="3748929"/>
          </a:xfrm>
          <a:prstGeom prst="rect">
            <a:avLst/>
          </a:prstGeom>
        </p:spPr>
      </p:pic>
      <p:sp>
        <p:nvSpPr>
          <p:cNvPr id="27" name="Rectangle 26">
            <a:extLst>
              <a:ext uri="{FF2B5EF4-FFF2-40B4-BE49-F238E27FC236}">
                <a16:creationId xmlns:a16="http://schemas.microsoft.com/office/drawing/2014/main" id="{92C6DAB9-1197-425C-AFF2-1561234CDF15}"/>
              </a:ext>
            </a:extLst>
          </p:cNvPr>
          <p:cNvSpPr/>
          <p:nvPr/>
        </p:nvSpPr>
        <p:spPr>
          <a:xfrm>
            <a:off x="463133" y="1679639"/>
            <a:ext cx="4019379" cy="1946840"/>
          </a:xfrm>
          <a:prstGeom prst="rect">
            <a:avLst/>
          </a:prstGeom>
          <a:noFill/>
          <a:ln w="38100" cap="flat" cmpd="sng" algn="ctr">
            <a:solidFill>
              <a:srgbClr val="70B167"/>
            </a:solidFill>
            <a:prstDash val="solid"/>
            <a:miter/>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dirty="0">
              <a:ln>
                <a:noFill/>
              </a:ln>
              <a:solidFill>
                <a:prstClr val="white"/>
              </a:solidFill>
              <a:effectLst/>
              <a:uLnTx/>
              <a:uFillTx/>
              <a:latin typeface="Arial"/>
            </a:endParaRPr>
          </a:p>
        </p:txBody>
      </p:sp>
      <p:sp>
        <p:nvSpPr>
          <p:cNvPr id="28" name="Rectangle 27">
            <a:extLst>
              <a:ext uri="{FF2B5EF4-FFF2-40B4-BE49-F238E27FC236}">
                <a16:creationId xmlns:a16="http://schemas.microsoft.com/office/drawing/2014/main" id="{EEF1C372-AC21-479E-A813-E9B887BF8A5E}"/>
              </a:ext>
            </a:extLst>
          </p:cNvPr>
          <p:cNvSpPr/>
          <p:nvPr/>
        </p:nvSpPr>
        <p:spPr>
          <a:xfrm>
            <a:off x="454290" y="3668845"/>
            <a:ext cx="4019379" cy="1881110"/>
          </a:xfrm>
          <a:prstGeom prst="rect">
            <a:avLst/>
          </a:prstGeom>
          <a:noFill/>
          <a:ln w="38100" cap="flat" cmpd="sng" algn="ctr">
            <a:solidFill>
              <a:srgbClr val="E89C48"/>
            </a:solidFill>
            <a:prstDash val="solid"/>
            <a:miter/>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Arial"/>
            </a:endParaRPr>
          </a:p>
        </p:txBody>
      </p:sp>
      <p:sp>
        <p:nvSpPr>
          <p:cNvPr id="29" name="TextBox 28">
            <a:extLst>
              <a:ext uri="{FF2B5EF4-FFF2-40B4-BE49-F238E27FC236}">
                <a16:creationId xmlns:a16="http://schemas.microsoft.com/office/drawing/2014/main" id="{BFB7A35D-22A9-44EB-8693-29459E35D3EA}"/>
              </a:ext>
            </a:extLst>
          </p:cNvPr>
          <p:cNvSpPr txBox="1"/>
          <p:nvPr/>
        </p:nvSpPr>
        <p:spPr>
          <a:xfrm>
            <a:off x="8770974" y="4399413"/>
            <a:ext cx="1625325" cy="1052500"/>
          </a:xfrm>
          <a:prstGeom prst="rect">
            <a:avLst/>
          </a:prstGeom>
          <a:noFill/>
          <a:ln>
            <a:noFill/>
          </a:ln>
        </p:spPr>
        <p:txBody>
          <a:bodyPr wrap="square" rtlCol="0">
            <a:spAutoFit/>
          </a:bodyPr>
          <a:lstStyle/>
          <a:p>
            <a:pPr fontAlgn="auto">
              <a:spcBef>
                <a:spcPts val="0"/>
              </a:spcBef>
              <a:spcAft>
                <a:spcPts val="0"/>
              </a:spcAft>
            </a:pPr>
            <a:r>
              <a:rPr lang="en-US" sz="1400" dirty="0">
                <a:solidFill>
                  <a:prstClr val="black"/>
                </a:solidFill>
                <a:latin typeface="Arial"/>
              </a:rPr>
              <a:t>2024</a:t>
            </a:r>
          </a:p>
          <a:p>
            <a:pPr fontAlgn="auto">
              <a:spcBef>
                <a:spcPts val="0"/>
              </a:spcBef>
              <a:spcAft>
                <a:spcPts val="0"/>
              </a:spcAft>
            </a:pPr>
            <a:r>
              <a:rPr lang="en-US" sz="1400" dirty="0">
                <a:solidFill>
                  <a:prstClr val="black"/>
                </a:solidFill>
                <a:latin typeface="Arial"/>
              </a:rPr>
              <a:t> n = 3-4</a:t>
            </a:r>
          </a:p>
          <a:p>
            <a:pPr fontAlgn="auto">
              <a:spcBef>
                <a:spcPts val="0"/>
              </a:spcBef>
              <a:spcAft>
                <a:spcPts val="0"/>
              </a:spcAft>
            </a:pPr>
            <a:r>
              <a:rPr lang="en-US" sz="1400" dirty="0">
                <a:solidFill>
                  <a:prstClr val="black"/>
                </a:solidFill>
                <a:latin typeface="Arial"/>
              </a:rPr>
              <a:t> 3m x 3m</a:t>
            </a:r>
          </a:p>
          <a:p>
            <a:pPr fontAlgn="auto">
              <a:spcBef>
                <a:spcPts val="0"/>
              </a:spcBef>
              <a:spcAft>
                <a:spcPts val="0"/>
              </a:spcAft>
            </a:pPr>
            <a:endParaRPr lang="en-DE" dirty="0">
              <a:solidFill>
                <a:prstClr val="black"/>
              </a:solidFill>
              <a:latin typeface="Arial"/>
            </a:endParaRPr>
          </a:p>
        </p:txBody>
      </p:sp>
      <p:sp>
        <p:nvSpPr>
          <p:cNvPr id="30" name="TextBox 29">
            <a:extLst>
              <a:ext uri="{FF2B5EF4-FFF2-40B4-BE49-F238E27FC236}">
                <a16:creationId xmlns:a16="http://schemas.microsoft.com/office/drawing/2014/main" id="{0E904944-C0B3-425D-958F-538C13AA0CB7}"/>
              </a:ext>
            </a:extLst>
          </p:cNvPr>
          <p:cNvSpPr txBox="1"/>
          <p:nvPr/>
        </p:nvSpPr>
        <p:spPr>
          <a:xfrm>
            <a:off x="445808" y="5841802"/>
            <a:ext cx="4006155" cy="528185"/>
          </a:xfrm>
          <a:prstGeom prst="rect">
            <a:avLst/>
          </a:prstGeom>
          <a:noFill/>
        </p:spPr>
        <p:txBody>
          <a:bodyPr wrap="square" rtlCol="0">
            <a:spAutoFit/>
          </a:bodyPr>
          <a:lstStyle/>
          <a:p>
            <a:pPr fontAlgn="auto">
              <a:spcBef>
                <a:spcPts val="0"/>
              </a:spcBef>
              <a:spcAft>
                <a:spcPts val="0"/>
              </a:spcAft>
              <a:defRPr/>
            </a:pPr>
            <a:r>
              <a:rPr lang="en-US" sz="1400" dirty="0">
                <a:solidFill>
                  <a:srgbClr val="002060"/>
                </a:solidFill>
                <a:latin typeface="Arial" panose="020B0604020202020204" pitchFamily="34" charset="0"/>
                <a:cs typeface="Arial" panose="020B0604020202020204" pitchFamily="34" charset="0"/>
              </a:rPr>
              <a:t>Free-Air CO</a:t>
            </a:r>
            <a:r>
              <a:rPr lang="en-US" sz="1400" baseline="-25000" dirty="0">
                <a:solidFill>
                  <a:srgbClr val="002060"/>
                </a:solidFill>
                <a:latin typeface="Arial" panose="020B0604020202020204" pitchFamily="34" charset="0"/>
                <a:cs typeface="Arial" panose="020B0604020202020204" pitchFamily="34" charset="0"/>
              </a:rPr>
              <a:t>2</a:t>
            </a:r>
            <a:r>
              <a:rPr lang="en-US" sz="1400" dirty="0">
                <a:solidFill>
                  <a:srgbClr val="002060"/>
                </a:solidFill>
                <a:latin typeface="Arial" panose="020B0604020202020204" pitchFamily="34" charset="0"/>
                <a:cs typeface="Arial" panose="020B0604020202020204" pitchFamily="34" charset="0"/>
              </a:rPr>
              <a:t>(carbon dioxide) enrichment (FACE) Octogonal pipe system</a:t>
            </a:r>
            <a:endParaRPr lang="en-DE" sz="1400" dirty="0">
              <a:solidFill>
                <a:srgbClr val="002060"/>
              </a:solidFill>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B9E32D93-BA35-4852-A818-AEC570A6565E}"/>
              </a:ext>
            </a:extLst>
          </p:cNvPr>
          <p:cNvSpPr/>
          <p:nvPr/>
        </p:nvSpPr>
        <p:spPr>
          <a:xfrm>
            <a:off x="4543442" y="1679640"/>
            <a:ext cx="4000823" cy="1946840"/>
          </a:xfrm>
          <a:prstGeom prst="rect">
            <a:avLst/>
          </a:prstGeom>
          <a:noFill/>
          <a:ln w="38100" cap="flat" cmpd="sng" algn="ctr">
            <a:solidFill>
              <a:srgbClr val="227434"/>
            </a:solidFill>
            <a:prstDash val="solid"/>
            <a:miter/>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dirty="0">
              <a:ln>
                <a:noFill/>
              </a:ln>
              <a:solidFill>
                <a:srgbClr val="0D211B"/>
              </a:solidFill>
              <a:effectLst/>
              <a:uLnTx/>
              <a:uFillTx/>
              <a:latin typeface="Arial"/>
            </a:endParaRPr>
          </a:p>
        </p:txBody>
      </p:sp>
      <p:sp>
        <p:nvSpPr>
          <p:cNvPr id="32" name="Rectangle 31">
            <a:extLst>
              <a:ext uri="{FF2B5EF4-FFF2-40B4-BE49-F238E27FC236}">
                <a16:creationId xmlns:a16="http://schemas.microsoft.com/office/drawing/2014/main" id="{B2A911DF-506D-49A8-B83F-0EF08ECBA74D}"/>
              </a:ext>
            </a:extLst>
          </p:cNvPr>
          <p:cNvSpPr/>
          <p:nvPr/>
        </p:nvSpPr>
        <p:spPr>
          <a:xfrm>
            <a:off x="4522489" y="3647661"/>
            <a:ext cx="4019379" cy="1902294"/>
          </a:xfrm>
          <a:prstGeom prst="rect">
            <a:avLst/>
          </a:prstGeom>
          <a:noFill/>
          <a:ln w="38100" cap="flat" cmpd="sng" algn="ctr">
            <a:solidFill>
              <a:srgbClr val="CF8031"/>
            </a:solidFill>
            <a:prstDash val="solid"/>
            <a:miter/>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Arial"/>
            </a:endParaRPr>
          </a:p>
        </p:txBody>
      </p:sp>
      <p:pic>
        <p:nvPicPr>
          <p:cNvPr id="33" name="Picture 32">
            <a:extLst>
              <a:ext uri="{FF2B5EF4-FFF2-40B4-BE49-F238E27FC236}">
                <a16:creationId xmlns:a16="http://schemas.microsoft.com/office/drawing/2014/main" id="{22505535-B7B9-4AE8-9B43-E0270659415D}"/>
              </a:ext>
            </a:extLst>
          </p:cNvPr>
          <p:cNvPicPr>
            <a:picLocks noChangeAspect="1"/>
          </p:cNvPicPr>
          <p:nvPr/>
        </p:nvPicPr>
        <p:blipFill rotWithShape="1">
          <a:blip r:embed="rId5"/>
          <a:srcRect l="26626" t="85299" r="59369" b="7551"/>
          <a:stretch/>
        </p:blipFill>
        <p:spPr>
          <a:xfrm>
            <a:off x="10968120" y="2947623"/>
            <a:ext cx="542948" cy="230961"/>
          </a:xfrm>
          <a:prstGeom prst="rect">
            <a:avLst/>
          </a:prstGeom>
        </p:spPr>
      </p:pic>
      <p:pic>
        <p:nvPicPr>
          <p:cNvPr id="34" name="Picture 33">
            <a:extLst>
              <a:ext uri="{FF2B5EF4-FFF2-40B4-BE49-F238E27FC236}">
                <a16:creationId xmlns:a16="http://schemas.microsoft.com/office/drawing/2014/main" id="{8A9896FC-BB42-4F5D-ADC0-FA95500B8E5C}"/>
              </a:ext>
            </a:extLst>
          </p:cNvPr>
          <p:cNvPicPr>
            <a:picLocks noChangeAspect="1"/>
          </p:cNvPicPr>
          <p:nvPr/>
        </p:nvPicPr>
        <p:blipFill rotWithShape="1">
          <a:blip r:embed="rId5"/>
          <a:srcRect l="54634" t="86959" r="31166" b="8719"/>
          <a:stretch/>
        </p:blipFill>
        <p:spPr>
          <a:xfrm>
            <a:off x="11025467" y="3599026"/>
            <a:ext cx="526758" cy="133626"/>
          </a:xfrm>
          <a:prstGeom prst="rect">
            <a:avLst/>
          </a:prstGeom>
        </p:spPr>
      </p:pic>
      <p:sp>
        <p:nvSpPr>
          <p:cNvPr id="35" name="TextBox 34">
            <a:extLst>
              <a:ext uri="{FF2B5EF4-FFF2-40B4-BE49-F238E27FC236}">
                <a16:creationId xmlns:a16="http://schemas.microsoft.com/office/drawing/2014/main" id="{1128CEDE-3A62-4EF7-8577-21A43C95FDC4}"/>
              </a:ext>
            </a:extLst>
          </p:cNvPr>
          <p:cNvSpPr txBox="1"/>
          <p:nvPr/>
        </p:nvSpPr>
        <p:spPr>
          <a:xfrm>
            <a:off x="8590498" y="2146470"/>
            <a:ext cx="3380339" cy="369332"/>
          </a:xfrm>
          <a:prstGeom prst="rect">
            <a:avLst/>
          </a:prstGeom>
          <a:noFill/>
        </p:spPr>
        <p:txBody>
          <a:bodyPr wrap="square" rtlCol="0">
            <a:spAutoFit/>
          </a:bodyPr>
          <a:lstStyle/>
          <a:p>
            <a:pPr fontAlgn="auto">
              <a:spcBef>
                <a:spcPts val="0"/>
              </a:spcBef>
              <a:spcAft>
                <a:spcPts val="0"/>
              </a:spcAft>
              <a:defRPr/>
            </a:pPr>
            <a:r>
              <a:rPr lang="en-US" dirty="0">
                <a:solidFill>
                  <a:srgbClr val="002060"/>
                </a:solidFill>
                <a:latin typeface="Arial" panose="020B0604020202020204" pitchFamily="34" charset="0"/>
                <a:cs typeface="Arial" panose="020B0604020202020204" pitchFamily="34" charset="0"/>
              </a:rPr>
              <a:t>2) Very low Susceptible (VLS)</a:t>
            </a:r>
            <a:endParaRPr lang="en-DE" dirty="0">
              <a:solidFill>
                <a:srgbClr val="002060"/>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910375A8-0C3D-4FB5-A384-275EE9A63A19}"/>
              </a:ext>
            </a:extLst>
          </p:cNvPr>
          <p:cNvSpPr/>
          <p:nvPr/>
        </p:nvSpPr>
        <p:spPr>
          <a:xfrm>
            <a:off x="6193984" y="2898545"/>
            <a:ext cx="561372" cy="430887"/>
          </a:xfrm>
          <a:prstGeom prst="rect">
            <a:avLst/>
          </a:prstGeom>
        </p:spPr>
        <p:txBody>
          <a:bodyPr wrap="none">
            <a:spAutoFit/>
          </a:bodyPr>
          <a:lstStyle/>
          <a:p>
            <a:r>
              <a:rPr lang="en-US" sz="2200" dirty="0">
                <a:solidFill>
                  <a:schemeClr val="bg1"/>
                </a:solidFill>
                <a:latin typeface="Arial" panose="020B0604020202020204" pitchFamily="34" charset="0"/>
                <a:cs typeface="Arial" panose="020B0604020202020204" pitchFamily="34" charset="0"/>
              </a:rPr>
              <a:t>(S)</a:t>
            </a:r>
            <a:endParaRPr lang="en-DE" sz="2200" dirty="0">
              <a:solidFill>
                <a:schemeClr val="bg1"/>
              </a:solidFill>
            </a:endParaRPr>
          </a:p>
        </p:txBody>
      </p:sp>
      <p:sp>
        <p:nvSpPr>
          <p:cNvPr id="39" name="Rectangle 38">
            <a:extLst>
              <a:ext uri="{FF2B5EF4-FFF2-40B4-BE49-F238E27FC236}">
                <a16:creationId xmlns:a16="http://schemas.microsoft.com/office/drawing/2014/main" id="{E7BC6DC5-BCDB-4816-89AD-403889722260}"/>
              </a:ext>
            </a:extLst>
          </p:cNvPr>
          <p:cNvSpPr/>
          <p:nvPr/>
        </p:nvSpPr>
        <p:spPr>
          <a:xfrm>
            <a:off x="6005630" y="2023990"/>
            <a:ext cx="906017" cy="430887"/>
          </a:xfrm>
          <a:prstGeom prst="rect">
            <a:avLst/>
          </a:prstGeom>
        </p:spPr>
        <p:txBody>
          <a:bodyPr wrap="none">
            <a:spAutoFit/>
          </a:bodyPr>
          <a:lstStyle/>
          <a:p>
            <a:r>
              <a:rPr lang="en-US" sz="2200" dirty="0">
                <a:solidFill>
                  <a:schemeClr val="bg1"/>
                </a:solidFill>
                <a:latin typeface="Arial" panose="020B0604020202020204" pitchFamily="34" charset="0"/>
                <a:cs typeface="Arial" panose="020B0604020202020204" pitchFamily="34" charset="0"/>
              </a:rPr>
              <a:t>(VLS)</a:t>
            </a:r>
            <a:endParaRPr lang="en-DE" sz="2200" dirty="0">
              <a:solidFill>
                <a:schemeClr val="bg1"/>
              </a:solidFill>
            </a:endParaRPr>
          </a:p>
        </p:txBody>
      </p:sp>
      <p:sp>
        <p:nvSpPr>
          <p:cNvPr id="42" name="Rectangle 41">
            <a:extLst>
              <a:ext uri="{FF2B5EF4-FFF2-40B4-BE49-F238E27FC236}">
                <a16:creationId xmlns:a16="http://schemas.microsoft.com/office/drawing/2014/main" id="{301EC7DF-F1EB-4314-A0FB-E86D12A744C9}"/>
              </a:ext>
            </a:extLst>
          </p:cNvPr>
          <p:cNvSpPr/>
          <p:nvPr/>
        </p:nvSpPr>
        <p:spPr>
          <a:xfrm>
            <a:off x="2108339" y="2929323"/>
            <a:ext cx="561372" cy="430887"/>
          </a:xfrm>
          <a:prstGeom prst="rect">
            <a:avLst/>
          </a:prstGeom>
        </p:spPr>
        <p:txBody>
          <a:bodyPr wrap="none">
            <a:spAutoFit/>
          </a:bodyPr>
          <a:lstStyle/>
          <a:p>
            <a:r>
              <a:rPr lang="en-US" sz="2200" dirty="0">
                <a:solidFill>
                  <a:schemeClr val="bg1"/>
                </a:solidFill>
                <a:latin typeface="Arial" panose="020B0604020202020204" pitchFamily="34" charset="0"/>
                <a:cs typeface="Arial" panose="020B0604020202020204" pitchFamily="34" charset="0"/>
              </a:rPr>
              <a:t>(S)</a:t>
            </a:r>
            <a:endParaRPr lang="en-DE" sz="2200" dirty="0">
              <a:solidFill>
                <a:schemeClr val="bg1"/>
              </a:solidFill>
            </a:endParaRPr>
          </a:p>
        </p:txBody>
      </p:sp>
      <p:sp>
        <p:nvSpPr>
          <p:cNvPr id="43" name="Rectangle 42">
            <a:extLst>
              <a:ext uri="{FF2B5EF4-FFF2-40B4-BE49-F238E27FC236}">
                <a16:creationId xmlns:a16="http://schemas.microsoft.com/office/drawing/2014/main" id="{AF4FCFE6-7B74-41D0-9A4B-4AC7D3DA7B71}"/>
              </a:ext>
            </a:extLst>
          </p:cNvPr>
          <p:cNvSpPr/>
          <p:nvPr/>
        </p:nvSpPr>
        <p:spPr>
          <a:xfrm>
            <a:off x="2105086" y="3742454"/>
            <a:ext cx="561372" cy="430887"/>
          </a:xfrm>
          <a:prstGeom prst="rect">
            <a:avLst/>
          </a:prstGeom>
        </p:spPr>
        <p:txBody>
          <a:bodyPr wrap="none">
            <a:spAutoFit/>
          </a:bodyPr>
          <a:lstStyle/>
          <a:p>
            <a:r>
              <a:rPr lang="en-US" sz="2200" dirty="0">
                <a:solidFill>
                  <a:schemeClr val="bg1"/>
                </a:solidFill>
                <a:latin typeface="Arial" panose="020B0604020202020204" pitchFamily="34" charset="0"/>
                <a:cs typeface="Arial" panose="020B0604020202020204" pitchFamily="34" charset="0"/>
              </a:rPr>
              <a:t>(S)</a:t>
            </a:r>
            <a:endParaRPr lang="en-DE" sz="2200" dirty="0">
              <a:solidFill>
                <a:schemeClr val="bg1"/>
              </a:solidFill>
            </a:endParaRPr>
          </a:p>
        </p:txBody>
      </p:sp>
      <p:sp>
        <p:nvSpPr>
          <p:cNvPr id="44" name="Rectangle 43">
            <a:extLst>
              <a:ext uri="{FF2B5EF4-FFF2-40B4-BE49-F238E27FC236}">
                <a16:creationId xmlns:a16="http://schemas.microsoft.com/office/drawing/2014/main" id="{89D70BF0-22D3-4913-A697-9B2BDF349EE6}"/>
              </a:ext>
            </a:extLst>
          </p:cNvPr>
          <p:cNvSpPr/>
          <p:nvPr/>
        </p:nvSpPr>
        <p:spPr>
          <a:xfrm>
            <a:off x="6193984" y="3742454"/>
            <a:ext cx="561372" cy="430887"/>
          </a:xfrm>
          <a:prstGeom prst="rect">
            <a:avLst/>
          </a:prstGeom>
        </p:spPr>
        <p:txBody>
          <a:bodyPr wrap="none">
            <a:spAutoFit/>
          </a:bodyPr>
          <a:lstStyle/>
          <a:p>
            <a:r>
              <a:rPr lang="en-US" sz="2200" dirty="0">
                <a:solidFill>
                  <a:schemeClr val="bg1"/>
                </a:solidFill>
                <a:latin typeface="Arial" panose="020B0604020202020204" pitchFamily="34" charset="0"/>
                <a:cs typeface="Arial" panose="020B0604020202020204" pitchFamily="34" charset="0"/>
              </a:rPr>
              <a:t>(S)</a:t>
            </a:r>
            <a:endParaRPr lang="en-DE" sz="2200" dirty="0">
              <a:solidFill>
                <a:schemeClr val="bg1"/>
              </a:solidFill>
            </a:endParaRPr>
          </a:p>
        </p:txBody>
      </p:sp>
      <p:sp>
        <p:nvSpPr>
          <p:cNvPr id="45" name="Rectangle 44">
            <a:extLst>
              <a:ext uri="{FF2B5EF4-FFF2-40B4-BE49-F238E27FC236}">
                <a16:creationId xmlns:a16="http://schemas.microsoft.com/office/drawing/2014/main" id="{58F80C7F-5DA2-431A-8979-18CF1B49D899}"/>
              </a:ext>
            </a:extLst>
          </p:cNvPr>
          <p:cNvSpPr/>
          <p:nvPr/>
        </p:nvSpPr>
        <p:spPr>
          <a:xfrm>
            <a:off x="6005629" y="4598808"/>
            <a:ext cx="906017" cy="430887"/>
          </a:xfrm>
          <a:prstGeom prst="rect">
            <a:avLst/>
          </a:prstGeom>
        </p:spPr>
        <p:txBody>
          <a:bodyPr wrap="none">
            <a:spAutoFit/>
          </a:bodyPr>
          <a:lstStyle/>
          <a:p>
            <a:r>
              <a:rPr lang="en-US" sz="2200" dirty="0">
                <a:solidFill>
                  <a:schemeClr val="bg1"/>
                </a:solidFill>
                <a:latin typeface="Arial" panose="020B0604020202020204" pitchFamily="34" charset="0"/>
                <a:cs typeface="Arial" panose="020B0604020202020204" pitchFamily="34" charset="0"/>
              </a:rPr>
              <a:t>(VLS)</a:t>
            </a:r>
            <a:endParaRPr lang="en-DE" sz="2200" dirty="0">
              <a:solidFill>
                <a:schemeClr val="bg1"/>
              </a:solidFill>
            </a:endParaRPr>
          </a:p>
        </p:txBody>
      </p:sp>
      <p:sp>
        <p:nvSpPr>
          <p:cNvPr id="46" name="Rectangle 45">
            <a:extLst>
              <a:ext uri="{FF2B5EF4-FFF2-40B4-BE49-F238E27FC236}">
                <a16:creationId xmlns:a16="http://schemas.microsoft.com/office/drawing/2014/main" id="{C020AA98-6284-4328-9B06-B6ADE18A4182}"/>
              </a:ext>
            </a:extLst>
          </p:cNvPr>
          <p:cNvSpPr/>
          <p:nvPr/>
        </p:nvSpPr>
        <p:spPr>
          <a:xfrm>
            <a:off x="2063277" y="2150396"/>
            <a:ext cx="906017" cy="430887"/>
          </a:xfrm>
          <a:prstGeom prst="rect">
            <a:avLst/>
          </a:prstGeom>
        </p:spPr>
        <p:txBody>
          <a:bodyPr wrap="none">
            <a:spAutoFit/>
          </a:bodyPr>
          <a:lstStyle/>
          <a:p>
            <a:r>
              <a:rPr lang="en-US" sz="2200" dirty="0">
                <a:solidFill>
                  <a:schemeClr val="bg1"/>
                </a:solidFill>
                <a:latin typeface="Arial" panose="020B0604020202020204" pitchFamily="34" charset="0"/>
                <a:cs typeface="Arial" panose="020B0604020202020204" pitchFamily="34" charset="0"/>
              </a:rPr>
              <a:t>(VLS)</a:t>
            </a:r>
            <a:endParaRPr lang="en-DE" sz="2200" dirty="0">
              <a:solidFill>
                <a:schemeClr val="bg1"/>
              </a:solidFill>
            </a:endParaRPr>
          </a:p>
        </p:txBody>
      </p:sp>
      <p:sp>
        <p:nvSpPr>
          <p:cNvPr id="47" name="Rectangle 46">
            <a:extLst>
              <a:ext uri="{FF2B5EF4-FFF2-40B4-BE49-F238E27FC236}">
                <a16:creationId xmlns:a16="http://schemas.microsoft.com/office/drawing/2014/main" id="{B6571D58-6BC9-41F0-BD76-08E5BFB0010F}"/>
              </a:ext>
            </a:extLst>
          </p:cNvPr>
          <p:cNvSpPr/>
          <p:nvPr/>
        </p:nvSpPr>
        <p:spPr>
          <a:xfrm>
            <a:off x="1932763" y="4511391"/>
            <a:ext cx="906017" cy="430887"/>
          </a:xfrm>
          <a:prstGeom prst="rect">
            <a:avLst/>
          </a:prstGeom>
        </p:spPr>
        <p:txBody>
          <a:bodyPr wrap="none">
            <a:spAutoFit/>
          </a:bodyPr>
          <a:lstStyle/>
          <a:p>
            <a:r>
              <a:rPr lang="en-US" sz="2200" dirty="0">
                <a:solidFill>
                  <a:schemeClr val="bg1"/>
                </a:solidFill>
                <a:latin typeface="Arial" panose="020B0604020202020204" pitchFamily="34" charset="0"/>
                <a:cs typeface="Arial" panose="020B0604020202020204" pitchFamily="34" charset="0"/>
              </a:rPr>
              <a:t>(VLS)</a:t>
            </a:r>
            <a:endParaRPr lang="en-DE" sz="2200" dirty="0">
              <a:solidFill>
                <a:schemeClr val="bg1"/>
              </a:solidFill>
            </a:endParaRPr>
          </a:p>
        </p:txBody>
      </p:sp>
      <p:pic>
        <p:nvPicPr>
          <p:cNvPr id="51" name="Picture 50">
            <a:extLst>
              <a:ext uri="{FF2B5EF4-FFF2-40B4-BE49-F238E27FC236}">
                <a16:creationId xmlns:a16="http://schemas.microsoft.com/office/drawing/2014/main" id="{6405ACEB-1CFF-48D6-9585-4ACD0671F9A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06" t="86428" r="58189" b="8006"/>
          <a:stretch/>
        </p:blipFill>
        <p:spPr>
          <a:xfrm>
            <a:off x="11023763" y="3276820"/>
            <a:ext cx="509202" cy="179061"/>
          </a:xfrm>
          <a:prstGeom prst="rect">
            <a:avLst/>
          </a:prstGeom>
        </p:spPr>
      </p:pic>
      <p:pic>
        <p:nvPicPr>
          <p:cNvPr id="52" name="Picture 51">
            <a:extLst>
              <a:ext uri="{FF2B5EF4-FFF2-40B4-BE49-F238E27FC236}">
                <a16:creationId xmlns:a16="http://schemas.microsoft.com/office/drawing/2014/main" id="{9110B214-4D7E-47B0-9759-3BC64B6477B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4357" t="85767" r="34339" b="7971"/>
          <a:stretch/>
        </p:blipFill>
        <p:spPr>
          <a:xfrm>
            <a:off x="11074074" y="3830526"/>
            <a:ext cx="458891" cy="181539"/>
          </a:xfrm>
          <a:prstGeom prst="rect">
            <a:avLst/>
          </a:prstGeom>
        </p:spPr>
      </p:pic>
      <p:sp>
        <p:nvSpPr>
          <p:cNvPr id="53" name="TextBox 52">
            <a:extLst>
              <a:ext uri="{FF2B5EF4-FFF2-40B4-BE49-F238E27FC236}">
                <a16:creationId xmlns:a16="http://schemas.microsoft.com/office/drawing/2014/main" id="{71CEB7F2-27B5-4C77-980F-41F3BF648E8F}"/>
              </a:ext>
            </a:extLst>
          </p:cNvPr>
          <p:cNvSpPr txBox="1"/>
          <p:nvPr/>
        </p:nvSpPr>
        <p:spPr>
          <a:xfrm>
            <a:off x="1216550" y="1341589"/>
            <a:ext cx="1979874" cy="369332"/>
          </a:xfrm>
          <a:prstGeom prst="rect">
            <a:avLst/>
          </a:prstGeom>
          <a:noFill/>
        </p:spPr>
        <p:txBody>
          <a:bodyPr wrap="square" rtlCol="0">
            <a:spAutoFit/>
          </a:bodyPr>
          <a:lstStyle/>
          <a:p>
            <a:pPr algn="l"/>
            <a:r>
              <a:rPr lang="en-US" dirty="0">
                <a:solidFill>
                  <a:srgbClr val="002060"/>
                </a:solidFill>
                <a:latin typeface="Arial" panose="020B0604020202020204" pitchFamily="34" charset="0"/>
                <a:ea typeface="MS PGothic" pitchFamily="34" charset="-128"/>
                <a:cs typeface="Arial" panose="020B0604020202020204" pitchFamily="34" charset="0"/>
              </a:rPr>
              <a:t>+CO</a:t>
            </a:r>
            <a:r>
              <a:rPr lang="en-US" baseline="-25000" dirty="0">
                <a:solidFill>
                  <a:srgbClr val="002060"/>
                </a:solidFill>
                <a:latin typeface="Arial" panose="020B0604020202020204" pitchFamily="34" charset="0"/>
                <a:ea typeface="MS PGothic" pitchFamily="34" charset="-128"/>
                <a:cs typeface="Arial" panose="020B0604020202020204" pitchFamily="34" charset="0"/>
              </a:rPr>
              <a:t>2</a:t>
            </a:r>
            <a:r>
              <a:rPr lang="en-US" dirty="0">
                <a:solidFill>
                  <a:srgbClr val="002060"/>
                </a:solidFill>
                <a:latin typeface="Arial" panose="020B0604020202020204" pitchFamily="34" charset="0"/>
                <a:ea typeface="MS PGothic" pitchFamily="34" charset="-128"/>
                <a:cs typeface="Arial" panose="020B0604020202020204" pitchFamily="34" charset="0"/>
              </a:rPr>
              <a:t> (600 ppm)</a:t>
            </a:r>
            <a:endParaRPr lang="en-DE" dirty="0">
              <a:solidFill>
                <a:srgbClr val="002060"/>
              </a:solidFill>
              <a:latin typeface="Arial" panose="020B0604020202020204" pitchFamily="34" charset="0"/>
              <a:ea typeface="MS PGothic" pitchFamily="34" charset="-128"/>
              <a:cs typeface="Arial" panose="020B0604020202020204" pitchFamily="34" charset="0"/>
            </a:endParaRPr>
          </a:p>
        </p:txBody>
      </p:sp>
      <p:sp>
        <p:nvSpPr>
          <p:cNvPr id="54" name="TextBox 53">
            <a:extLst>
              <a:ext uri="{FF2B5EF4-FFF2-40B4-BE49-F238E27FC236}">
                <a16:creationId xmlns:a16="http://schemas.microsoft.com/office/drawing/2014/main" id="{AC6061D7-727A-4EAD-976D-26C4D8DEBD29}"/>
              </a:ext>
            </a:extLst>
          </p:cNvPr>
          <p:cNvSpPr txBox="1"/>
          <p:nvPr/>
        </p:nvSpPr>
        <p:spPr>
          <a:xfrm>
            <a:off x="5455244" y="1359749"/>
            <a:ext cx="2600224" cy="377729"/>
          </a:xfrm>
          <a:prstGeom prst="rect">
            <a:avLst/>
          </a:prstGeom>
          <a:noFill/>
        </p:spPr>
        <p:txBody>
          <a:bodyPr wrap="square" rtlCol="0">
            <a:spAutoFit/>
          </a:bodyPr>
          <a:lstStyle/>
          <a:p>
            <a:pPr algn="l"/>
            <a:r>
              <a:rPr lang="en-US" dirty="0">
                <a:solidFill>
                  <a:srgbClr val="002060"/>
                </a:solidFill>
                <a:latin typeface="Arial" panose="020B0604020202020204" pitchFamily="34" charset="0"/>
                <a:ea typeface="MS PGothic" pitchFamily="34" charset="-128"/>
                <a:cs typeface="Arial" panose="020B0604020202020204" pitchFamily="34" charset="0"/>
              </a:rPr>
              <a:t>Ambient (400 ppm)</a:t>
            </a:r>
            <a:endParaRPr lang="en-DE" dirty="0">
              <a:solidFill>
                <a:srgbClr val="002060"/>
              </a:solidFill>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127050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7" grpId="0" animBg="1"/>
      <p:bldP spid="28" grpId="0" animBg="1"/>
      <p:bldP spid="31" grpId="0" animBg="1"/>
      <p:bldP spid="3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7B71DC-28BD-4E2F-9E89-C4253A80D80A}"/>
              </a:ext>
            </a:extLst>
          </p:cNvPr>
          <p:cNvSpPr>
            <a:spLocks noGrp="1"/>
          </p:cNvSpPr>
          <p:nvPr>
            <p:ph type="title"/>
          </p:nvPr>
        </p:nvSpPr>
        <p:spPr/>
        <p:txBody>
          <a:bodyPr/>
          <a:lstStyle/>
          <a:p>
            <a:r>
              <a:rPr lang="en-GB" dirty="0"/>
              <a:t>Biotic stress and Climate change</a:t>
            </a:r>
          </a:p>
        </p:txBody>
      </p:sp>
      <p:pic>
        <p:nvPicPr>
          <p:cNvPr id="4" name="Picture 3">
            <a:extLst>
              <a:ext uri="{FF2B5EF4-FFF2-40B4-BE49-F238E27FC236}">
                <a16:creationId xmlns:a16="http://schemas.microsoft.com/office/drawing/2014/main" id="{91047265-0DB6-4E97-AE20-35200FC99AED}"/>
              </a:ext>
            </a:extLst>
          </p:cNvPr>
          <p:cNvPicPr>
            <a:picLocks noChangeAspect="1"/>
          </p:cNvPicPr>
          <p:nvPr/>
        </p:nvPicPr>
        <p:blipFill>
          <a:blip r:embed="rId3"/>
          <a:stretch>
            <a:fillRect/>
          </a:stretch>
        </p:blipFill>
        <p:spPr>
          <a:xfrm>
            <a:off x="1072991" y="1490618"/>
            <a:ext cx="2789903" cy="4484705"/>
          </a:xfrm>
          <a:prstGeom prst="rect">
            <a:avLst/>
          </a:prstGeom>
        </p:spPr>
      </p:pic>
      <p:pic>
        <p:nvPicPr>
          <p:cNvPr id="5" name="Picture 4">
            <a:extLst>
              <a:ext uri="{FF2B5EF4-FFF2-40B4-BE49-F238E27FC236}">
                <a16:creationId xmlns:a16="http://schemas.microsoft.com/office/drawing/2014/main" id="{CC63F3C9-4FEC-4B45-9CD9-7A4842D24E3C}"/>
              </a:ext>
            </a:extLst>
          </p:cNvPr>
          <p:cNvPicPr>
            <a:picLocks noChangeAspect="1"/>
          </p:cNvPicPr>
          <p:nvPr/>
        </p:nvPicPr>
        <p:blipFill>
          <a:blip r:embed="rId4"/>
          <a:stretch>
            <a:fillRect/>
          </a:stretch>
        </p:blipFill>
        <p:spPr>
          <a:xfrm>
            <a:off x="1091997" y="1294401"/>
            <a:ext cx="666784" cy="666784"/>
          </a:xfrm>
          <a:prstGeom prst="rect">
            <a:avLst/>
          </a:prstGeom>
        </p:spPr>
      </p:pic>
      <p:pic>
        <p:nvPicPr>
          <p:cNvPr id="7" name="Picture 6">
            <a:extLst>
              <a:ext uri="{FF2B5EF4-FFF2-40B4-BE49-F238E27FC236}">
                <a16:creationId xmlns:a16="http://schemas.microsoft.com/office/drawing/2014/main" id="{A75C907C-3BE0-4E74-AE2E-69817F7A82EC}"/>
              </a:ext>
            </a:extLst>
          </p:cNvPr>
          <p:cNvPicPr>
            <a:picLocks noChangeAspect="1"/>
          </p:cNvPicPr>
          <p:nvPr/>
        </p:nvPicPr>
        <p:blipFill>
          <a:blip r:embed="rId5"/>
          <a:stretch>
            <a:fillRect/>
          </a:stretch>
        </p:blipFill>
        <p:spPr>
          <a:xfrm>
            <a:off x="3654238" y="1572293"/>
            <a:ext cx="1559400" cy="584775"/>
          </a:xfrm>
          <a:prstGeom prst="rect">
            <a:avLst/>
          </a:prstGeom>
        </p:spPr>
      </p:pic>
      <p:pic>
        <p:nvPicPr>
          <p:cNvPr id="8" name="Picture 7">
            <a:extLst>
              <a:ext uri="{FF2B5EF4-FFF2-40B4-BE49-F238E27FC236}">
                <a16:creationId xmlns:a16="http://schemas.microsoft.com/office/drawing/2014/main" id="{F84C907A-326B-4BC1-ACCD-40C9626B72FF}"/>
              </a:ext>
            </a:extLst>
          </p:cNvPr>
          <p:cNvPicPr>
            <a:picLocks noChangeAspect="1"/>
          </p:cNvPicPr>
          <p:nvPr/>
        </p:nvPicPr>
        <p:blipFill>
          <a:blip r:embed="rId6"/>
          <a:stretch>
            <a:fillRect/>
          </a:stretch>
        </p:blipFill>
        <p:spPr>
          <a:xfrm>
            <a:off x="1976918" y="1020479"/>
            <a:ext cx="678610" cy="630821"/>
          </a:xfrm>
          <a:prstGeom prst="rect">
            <a:avLst/>
          </a:prstGeom>
        </p:spPr>
      </p:pic>
      <p:pic>
        <p:nvPicPr>
          <p:cNvPr id="9" name="Picture 8">
            <a:extLst>
              <a:ext uri="{FF2B5EF4-FFF2-40B4-BE49-F238E27FC236}">
                <a16:creationId xmlns:a16="http://schemas.microsoft.com/office/drawing/2014/main" id="{7F88DFC5-1507-436A-99D7-1653B36E7B9B}"/>
              </a:ext>
            </a:extLst>
          </p:cNvPr>
          <p:cNvPicPr>
            <a:picLocks noChangeAspect="1"/>
          </p:cNvPicPr>
          <p:nvPr/>
        </p:nvPicPr>
        <p:blipFill>
          <a:blip r:embed="rId7"/>
          <a:stretch>
            <a:fillRect/>
          </a:stretch>
        </p:blipFill>
        <p:spPr>
          <a:xfrm>
            <a:off x="2840999" y="1020731"/>
            <a:ext cx="844593" cy="647733"/>
          </a:xfrm>
          <a:prstGeom prst="rect">
            <a:avLst/>
          </a:prstGeom>
        </p:spPr>
      </p:pic>
      <p:sp>
        <p:nvSpPr>
          <p:cNvPr id="10" name="TextBox 9">
            <a:extLst>
              <a:ext uri="{FF2B5EF4-FFF2-40B4-BE49-F238E27FC236}">
                <a16:creationId xmlns:a16="http://schemas.microsoft.com/office/drawing/2014/main" id="{2B698105-6366-4180-B018-7347FBE49EB4}"/>
              </a:ext>
            </a:extLst>
          </p:cNvPr>
          <p:cNvSpPr txBox="1"/>
          <p:nvPr/>
        </p:nvSpPr>
        <p:spPr>
          <a:xfrm>
            <a:off x="2651704" y="5213493"/>
            <a:ext cx="21791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Beet &amp; Sugar yield</a:t>
            </a:r>
            <a:endParaRPr kumimoji="0" lang="en-DE"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D44B0633-0A7F-4090-8810-EDD5E056BC34}"/>
              </a:ext>
            </a:extLst>
          </p:cNvPr>
          <p:cNvSpPr txBox="1"/>
          <p:nvPr/>
        </p:nvSpPr>
        <p:spPr>
          <a:xfrm>
            <a:off x="2995842" y="3791998"/>
            <a:ext cx="21791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Biomass formation</a:t>
            </a:r>
            <a:endParaRPr kumimoji="0" lang="en-DE"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B390F1CB-5D3A-446D-8B9D-C013DEA947A3}"/>
              </a:ext>
            </a:extLst>
          </p:cNvPr>
          <p:cNvSpPr txBox="1"/>
          <p:nvPr/>
        </p:nvSpPr>
        <p:spPr>
          <a:xfrm>
            <a:off x="775411" y="3707486"/>
            <a:ext cx="130778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Carbon assimilation</a:t>
            </a:r>
            <a:endParaRPr kumimoji="0" lang="en-DE"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3" name="Arrow: Curved Down 12">
            <a:extLst>
              <a:ext uri="{FF2B5EF4-FFF2-40B4-BE49-F238E27FC236}">
                <a16:creationId xmlns:a16="http://schemas.microsoft.com/office/drawing/2014/main" id="{71411D45-E44B-45F0-9363-46706CDB7AE4}"/>
              </a:ext>
            </a:extLst>
          </p:cNvPr>
          <p:cNvSpPr/>
          <p:nvPr/>
        </p:nvSpPr>
        <p:spPr>
          <a:xfrm rot="7449977">
            <a:off x="3052464" y="4535076"/>
            <a:ext cx="746455" cy="318102"/>
          </a:xfrm>
          <a:prstGeom prst="curvedDownArrow">
            <a:avLst/>
          </a:prstGeom>
          <a:solidFill>
            <a:srgbClr val="023D6B"/>
          </a:solidFill>
          <a:ln w="25400" cap="flat" cmpd="sng" algn="ctr">
            <a:solidFill>
              <a:srgbClr val="023D6B">
                <a:shade val="50000"/>
              </a:srgbClr>
            </a:solidFill>
            <a:prstDash val="solid"/>
            <a:miter/>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dirty="0">
              <a:ln>
                <a:noFill/>
              </a:ln>
              <a:solidFill>
                <a:prstClr val="black"/>
              </a:solidFill>
              <a:effectLst/>
              <a:uLnTx/>
              <a:uFillTx/>
              <a:latin typeface="Arial"/>
              <a:ea typeface="+mn-ea"/>
              <a:cs typeface="+mn-cs"/>
            </a:endParaRPr>
          </a:p>
        </p:txBody>
      </p:sp>
      <p:pic>
        <p:nvPicPr>
          <p:cNvPr id="15" name="Picture 14">
            <a:extLst>
              <a:ext uri="{FF2B5EF4-FFF2-40B4-BE49-F238E27FC236}">
                <a16:creationId xmlns:a16="http://schemas.microsoft.com/office/drawing/2014/main" id="{E76B93D5-0D9F-41DD-B086-496187DF333C}"/>
              </a:ext>
            </a:extLst>
          </p:cNvPr>
          <p:cNvPicPr>
            <a:picLocks noChangeAspect="1"/>
          </p:cNvPicPr>
          <p:nvPr/>
        </p:nvPicPr>
        <p:blipFill>
          <a:blip r:embed="rId8"/>
          <a:stretch>
            <a:fillRect/>
          </a:stretch>
        </p:blipFill>
        <p:spPr>
          <a:xfrm>
            <a:off x="3830148" y="2476289"/>
            <a:ext cx="1415111" cy="563744"/>
          </a:xfrm>
          <a:prstGeom prst="rect">
            <a:avLst/>
          </a:prstGeom>
        </p:spPr>
      </p:pic>
      <p:pic>
        <p:nvPicPr>
          <p:cNvPr id="16" name="Picture 15">
            <a:extLst>
              <a:ext uri="{FF2B5EF4-FFF2-40B4-BE49-F238E27FC236}">
                <a16:creationId xmlns:a16="http://schemas.microsoft.com/office/drawing/2014/main" id="{A566D4F7-3433-423F-AC1C-80D0E2C80D32}"/>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colorTemperature colorTemp="7200"/>
                    </a14:imgEffect>
                  </a14:imgLayer>
                </a14:imgProps>
              </a:ext>
            </a:extLst>
          </a:blip>
          <a:stretch>
            <a:fillRect/>
          </a:stretch>
        </p:blipFill>
        <p:spPr>
          <a:xfrm>
            <a:off x="5259033" y="2492900"/>
            <a:ext cx="1415110" cy="787442"/>
          </a:xfrm>
          <a:prstGeom prst="rect">
            <a:avLst/>
          </a:prstGeom>
        </p:spPr>
      </p:pic>
      <p:sp>
        <p:nvSpPr>
          <p:cNvPr id="17" name="TextBox 16">
            <a:extLst>
              <a:ext uri="{FF2B5EF4-FFF2-40B4-BE49-F238E27FC236}">
                <a16:creationId xmlns:a16="http://schemas.microsoft.com/office/drawing/2014/main" id="{F768A4F9-DF1B-4C02-AD62-0504B468A7F3}"/>
              </a:ext>
            </a:extLst>
          </p:cNvPr>
          <p:cNvSpPr txBox="1"/>
          <p:nvPr/>
        </p:nvSpPr>
        <p:spPr>
          <a:xfrm>
            <a:off x="3839408" y="2992278"/>
            <a:ext cx="155126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F0F44">
                    <a:lumMod val="50000"/>
                  </a:srgbClr>
                </a:solidFill>
                <a:effectLst/>
                <a:uLnTx/>
                <a:uFillTx/>
                <a:latin typeface="Arial" panose="020B0604020202020204" pitchFamily="34" charset="0"/>
                <a:ea typeface="+mn-ea"/>
                <a:cs typeface="Arial" panose="020B0604020202020204" pitchFamily="34" charset="0"/>
              </a:rPr>
              <a:t>Pathogen status</a:t>
            </a:r>
            <a:endParaRPr kumimoji="0" lang="en-DE" sz="1400" b="0" i="0" u="none" strike="noStrike" kern="1200" cap="none" spc="0" normalizeH="0" baseline="0" noProof="0" dirty="0">
              <a:ln>
                <a:noFill/>
              </a:ln>
              <a:solidFill>
                <a:srgbClr val="DF0F44">
                  <a:lumMod val="50000"/>
                </a:srgbClr>
              </a:solidFill>
              <a:effectLst/>
              <a:uLnTx/>
              <a:uFillTx/>
              <a:latin typeface="Arial" panose="020B0604020202020204" pitchFamily="34" charset="0"/>
              <a:ea typeface="+mn-ea"/>
              <a:cs typeface="Arial" panose="020B0604020202020204" pitchFamily="34" charset="0"/>
            </a:endParaRPr>
          </a:p>
        </p:txBody>
      </p:sp>
      <p:pic>
        <p:nvPicPr>
          <p:cNvPr id="18" name="Picture 17">
            <a:extLst>
              <a:ext uri="{FF2B5EF4-FFF2-40B4-BE49-F238E27FC236}">
                <a16:creationId xmlns:a16="http://schemas.microsoft.com/office/drawing/2014/main" id="{3EC92C01-23A8-40EE-A937-7890B6E7CB3E}"/>
              </a:ext>
            </a:extLst>
          </p:cNvPr>
          <p:cNvPicPr>
            <a:picLocks noChangeAspect="1"/>
          </p:cNvPicPr>
          <p:nvPr/>
        </p:nvPicPr>
        <p:blipFill rotWithShape="1">
          <a:blip r:embed="rId11"/>
          <a:srcRect r="28889"/>
          <a:stretch/>
        </p:blipFill>
        <p:spPr>
          <a:xfrm>
            <a:off x="5349169" y="2281577"/>
            <a:ext cx="1494306" cy="1183781"/>
          </a:xfrm>
          <a:prstGeom prst="rect">
            <a:avLst/>
          </a:prstGeom>
        </p:spPr>
      </p:pic>
      <p:sp>
        <p:nvSpPr>
          <p:cNvPr id="19" name="TextBox 18">
            <a:extLst>
              <a:ext uri="{FF2B5EF4-FFF2-40B4-BE49-F238E27FC236}">
                <a16:creationId xmlns:a16="http://schemas.microsoft.com/office/drawing/2014/main" id="{D14FBF99-CFB3-4242-BBC7-116A22EF001C}"/>
              </a:ext>
            </a:extLst>
          </p:cNvPr>
          <p:cNvSpPr txBox="1"/>
          <p:nvPr/>
        </p:nvSpPr>
        <p:spPr>
          <a:xfrm>
            <a:off x="5252958" y="3531267"/>
            <a:ext cx="17282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Cercospora leaf spot (CLS)</a:t>
            </a:r>
            <a:endParaRPr kumimoji="0" lang="en-DE"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cxnSp>
        <p:nvCxnSpPr>
          <p:cNvPr id="20" name="Straight Arrow Connector 19">
            <a:extLst>
              <a:ext uri="{FF2B5EF4-FFF2-40B4-BE49-F238E27FC236}">
                <a16:creationId xmlns:a16="http://schemas.microsoft.com/office/drawing/2014/main" id="{2A905D55-380A-4EE7-B82B-4E259A8839AE}"/>
              </a:ext>
            </a:extLst>
          </p:cNvPr>
          <p:cNvCxnSpPr>
            <a:cxnSpLocks/>
          </p:cNvCxnSpPr>
          <p:nvPr/>
        </p:nvCxnSpPr>
        <p:spPr>
          <a:xfrm>
            <a:off x="4422902" y="2209482"/>
            <a:ext cx="0" cy="434352"/>
          </a:xfrm>
          <a:prstGeom prst="straightConnector1">
            <a:avLst/>
          </a:prstGeom>
          <a:noFill/>
          <a:ln w="9525" cap="flat" cmpd="sng" algn="ctr">
            <a:solidFill>
              <a:srgbClr val="023D6B">
                <a:shade val="95000"/>
                <a:satMod val="105000"/>
              </a:srgbClr>
            </a:solidFill>
            <a:prstDash val="solid"/>
            <a:miter/>
            <a:tailEnd type="triangle"/>
          </a:ln>
          <a:effectLst/>
        </p:spPr>
      </p:cxnSp>
      <p:cxnSp>
        <p:nvCxnSpPr>
          <p:cNvPr id="21" name="Straight Arrow Connector 20">
            <a:extLst>
              <a:ext uri="{FF2B5EF4-FFF2-40B4-BE49-F238E27FC236}">
                <a16:creationId xmlns:a16="http://schemas.microsoft.com/office/drawing/2014/main" id="{FBAE103B-9E5D-4133-AD99-8A4874F50C0A}"/>
              </a:ext>
            </a:extLst>
          </p:cNvPr>
          <p:cNvCxnSpPr>
            <a:cxnSpLocks/>
          </p:cNvCxnSpPr>
          <p:nvPr/>
        </p:nvCxnSpPr>
        <p:spPr>
          <a:xfrm>
            <a:off x="4411873" y="3300055"/>
            <a:ext cx="0" cy="434352"/>
          </a:xfrm>
          <a:prstGeom prst="straightConnector1">
            <a:avLst/>
          </a:prstGeom>
          <a:noFill/>
          <a:ln w="9525" cap="flat" cmpd="sng" algn="ctr">
            <a:solidFill>
              <a:srgbClr val="023D6B">
                <a:shade val="95000"/>
                <a:satMod val="105000"/>
              </a:srgbClr>
            </a:solidFill>
            <a:prstDash val="solid"/>
            <a:miter/>
            <a:tailEnd type="triangle"/>
          </a:ln>
          <a:effectLst/>
        </p:spPr>
      </p:cxnSp>
      <p:sp>
        <p:nvSpPr>
          <p:cNvPr id="22" name="Lightning Bolt 21">
            <a:extLst>
              <a:ext uri="{FF2B5EF4-FFF2-40B4-BE49-F238E27FC236}">
                <a16:creationId xmlns:a16="http://schemas.microsoft.com/office/drawing/2014/main" id="{E38196E7-E0E1-41A0-8E81-41BF6AC321B3}"/>
              </a:ext>
            </a:extLst>
          </p:cNvPr>
          <p:cNvSpPr/>
          <p:nvPr/>
        </p:nvSpPr>
        <p:spPr>
          <a:xfrm>
            <a:off x="1637425" y="1961185"/>
            <a:ext cx="189030" cy="219658"/>
          </a:xfrm>
          <a:prstGeom prst="lightningBolt">
            <a:avLst/>
          </a:prstGeom>
          <a:solidFill>
            <a:srgbClr val="FFE900">
              <a:lumMod val="60000"/>
              <a:lumOff val="40000"/>
            </a:srgbClr>
          </a:solidFill>
          <a:ln w="25400" cap="flat" cmpd="sng" algn="ctr">
            <a:solidFill>
              <a:srgbClr val="023D6B">
                <a:shade val="50000"/>
              </a:srgbClr>
            </a:solidFill>
            <a:prstDash val="solid"/>
            <a:miter/>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a:ln>
                <a:noFill/>
              </a:ln>
              <a:solidFill>
                <a:prstClr val="white"/>
              </a:solidFill>
              <a:effectLst/>
              <a:uLnTx/>
              <a:uFillTx/>
              <a:latin typeface="Arial"/>
              <a:ea typeface="+mn-ea"/>
              <a:cs typeface="+mn-cs"/>
            </a:endParaRPr>
          </a:p>
        </p:txBody>
      </p:sp>
      <p:sp>
        <p:nvSpPr>
          <p:cNvPr id="23" name="TextBox 22">
            <a:extLst>
              <a:ext uri="{FF2B5EF4-FFF2-40B4-BE49-F238E27FC236}">
                <a16:creationId xmlns:a16="http://schemas.microsoft.com/office/drawing/2014/main" id="{A9E0F207-B3C1-4396-845F-8666526FF2F4}"/>
              </a:ext>
            </a:extLst>
          </p:cNvPr>
          <p:cNvSpPr txBox="1"/>
          <p:nvPr/>
        </p:nvSpPr>
        <p:spPr>
          <a:xfrm>
            <a:off x="2083192" y="5882990"/>
            <a:ext cx="20502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Arial"/>
                <a:ea typeface="+mn-ea"/>
                <a:cs typeface="+mn-cs"/>
              </a:rPr>
              <a:t>Sugar beet </a:t>
            </a:r>
            <a:endParaRPr kumimoji="0" lang="en-DE" sz="1400" b="0" i="0" u="none" strike="noStrike" kern="1200" cap="none" spc="0" normalizeH="0" baseline="0" noProof="0" dirty="0">
              <a:ln>
                <a:noFill/>
              </a:ln>
              <a:solidFill>
                <a:srgbClr val="002060"/>
              </a:solidFill>
              <a:effectLst/>
              <a:uLnTx/>
              <a:uFillTx/>
              <a:latin typeface="Arial"/>
              <a:ea typeface="+mn-ea"/>
              <a:cs typeface="+mn-cs"/>
            </a:endParaRPr>
          </a:p>
        </p:txBody>
      </p:sp>
      <p:pic>
        <p:nvPicPr>
          <p:cNvPr id="25" name="Picture 2" descr="Chloroplast Function and Structure - Solar Panels - Rs' Science">
            <a:extLst>
              <a:ext uri="{FF2B5EF4-FFF2-40B4-BE49-F238E27FC236}">
                <a16:creationId xmlns:a16="http://schemas.microsoft.com/office/drawing/2014/main" id="{889776AC-3910-48BC-BB3C-95AD81BC352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40229" y="2096366"/>
            <a:ext cx="1622950" cy="1264865"/>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0CFA92AE-551E-4CC5-8211-07D1A29EF556}"/>
              </a:ext>
            </a:extLst>
          </p:cNvPr>
          <p:cNvSpPr/>
          <p:nvPr/>
        </p:nvSpPr>
        <p:spPr>
          <a:xfrm>
            <a:off x="7300019" y="2836445"/>
            <a:ext cx="4536907" cy="1323439"/>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Sun-induced fluorescence (SIF) has emerged as a promising tool for tracking photosynthetic dynamics, yet its application in studying biotic stress and CO</a:t>
            </a:r>
            <a:r>
              <a:rPr kumimoji="0" lang="en-US" sz="1600" b="0" i="0" u="none" strike="noStrike" kern="1200" cap="none" spc="0" normalizeH="0" baseline="-2500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US" sz="1600" b="0" i="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environments remains limited </a:t>
            </a:r>
            <a:endParaRPr kumimoji="0" lang="en-DE" sz="1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28" name="Picture 27">
            <a:extLst>
              <a:ext uri="{FF2B5EF4-FFF2-40B4-BE49-F238E27FC236}">
                <a16:creationId xmlns:a16="http://schemas.microsoft.com/office/drawing/2014/main" id="{E649E61A-BF2C-4894-B827-A4EE0A47B74C}"/>
              </a:ext>
            </a:extLst>
          </p:cNvPr>
          <p:cNvPicPr>
            <a:picLocks noChangeAspect="1"/>
          </p:cNvPicPr>
          <p:nvPr/>
        </p:nvPicPr>
        <p:blipFill rotWithShape="1">
          <a:blip r:embed="rId13"/>
          <a:srcRect l="5035" t="13595" r="6432" b="6009"/>
          <a:stretch/>
        </p:blipFill>
        <p:spPr>
          <a:xfrm>
            <a:off x="9922835" y="1130040"/>
            <a:ext cx="1972075" cy="1592830"/>
          </a:xfrm>
          <a:prstGeom prst="rect">
            <a:avLst/>
          </a:prstGeom>
        </p:spPr>
      </p:pic>
      <p:pic>
        <p:nvPicPr>
          <p:cNvPr id="29" name="Picture 28">
            <a:extLst>
              <a:ext uri="{FF2B5EF4-FFF2-40B4-BE49-F238E27FC236}">
                <a16:creationId xmlns:a16="http://schemas.microsoft.com/office/drawing/2014/main" id="{2906BD7B-C641-42E4-A0E4-5F009D91D7DF}"/>
              </a:ext>
            </a:extLst>
          </p:cNvPr>
          <p:cNvPicPr>
            <a:picLocks noChangeAspect="1"/>
          </p:cNvPicPr>
          <p:nvPr/>
        </p:nvPicPr>
        <p:blipFill>
          <a:blip r:embed="rId14"/>
          <a:stretch>
            <a:fillRect/>
          </a:stretch>
        </p:blipFill>
        <p:spPr>
          <a:xfrm>
            <a:off x="7582663" y="1170902"/>
            <a:ext cx="2062552" cy="1511106"/>
          </a:xfrm>
          <a:prstGeom prst="rect">
            <a:avLst/>
          </a:prstGeom>
        </p:spPr>
      </p:pic>
      <p:pic>
        <p:nvPicPr>
          <p:cNvPr id="30" name="Picture 29">
            <a:extLst>
              <a:ext uri="{FF2B5EF4-FFF2-40B4-BE49-F238E27FC236}">
                <a16:creationId xmlns:a16="http://schemas.microsoft.com/office/drawing/2014/main" id="{EEAF7687-F0B9-4794-B3BF-0F76706B141E}"/>
              </a:ext>
            </a:extLst>
          </p:cNvPr>
          <p:cNvPicPr>
            <a:picLocks noChangeAspect="1"/>
          </p:cNvPicPr>
          <p:nvPr/>
        </p:nvPicPr>
        <p:blipFill>
          <a:blip r:embed="rId15"/>
          <a:stretch>
            <a:fillRect/>
          </a:stretch>
        </p:blipFill>
        <p:spPr>
          <a:xfrm>
            <a:off x="4973182" y="4288131"/>
            <a:ext cx="3857638" cy="1377422"/>
          </a:xfrm>
          <a:prstGeom prst="rect">
            <a:avLst/>
          </a:prstGeom>
        </p:spPr>
      </p:pic>
      <p:sp>
        <p:nvSpPr>
          <p:cNvPr id="31" name="TextBox 30">
            <a:extLst>
              <a:ext uri="{FF2B5EF4-FFF2-40B4-BE49-F238E27FC236}">
                <a16:creationId xmlns:a16="http://schemas.microsoft.com/office/drawing/2014/main" id="{93AFC034-85B7-4267-9701-39729D3DD139}"/>
              </a:ext>
            </a:extLst>
          </p:cNvPr>
          <p:cNvSpPr txBox="1"/>
          <p:nvPr/>
        </p:nvSpPr>
        <p:spPr>
          <a:xfrm>
            <a:off x="4873095" y="5614727"/>
            <a:ext cx="3411109"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3249"/>
                </a:solidFill>
                <a:effectLst/>
                <a:uLnTx/>
                <a:uFillTx/>
                <a:latin typeface="Arial" panose="020B0604020202020204" pitchFamily="34" charset="0"/>
                <a:ea typeface="+mn-ea"/>
                <a:cs typeface="Arial" panose="020B0604020202020204" pitchFamily="34" charset="0"/>
              </a:rPr>
              <a:t>Disease progression</a:t>
            </a:r>
            <a:endParaRPr kumimoji="0" lang="en-DE" sz="1600" b="0" i="0" u="none" strike="noStrike" kern="1200" cap="none" spc="0" normalizeH="0" baseline="0" noProof="0" dirty="0">
              <a:ln>
                <a:noFill/>
              </a:ln>
              <a:solidFill>
                <a:srgbClr val="003249"/>
              </a:solidFill>
              <a:effectLst/>
              <a:uLnTx/>
              <a:uFillTx/>
              <a:latin typeface="Arial" panose="020B0604020202020204" pitchFamily="34" charset="0"/>
              <a:ea typeface="+mn-ea"/>
              <a:cs typeface="Arial" panose="020B0604020202020204" pitchFamily="34" charset="0"/>
            </a:endParaRPr>
          </a:p>
        </p:txBody>
      </p:sp>
      <p:sp>
        <p:nvSpPr>
          <p:cNvPr id="32" name="Rectangle 31">
            <a:extLst>
              <a:ext uri="{FF2B5EF4-FFF2-40B4-BE49-F238E27FC236}">
                <a16:creationId xmlns:a16="http://schemas.microsoft.com/office/drawing/2014/main" id="{05157D28-6337-4600-B667-933FC2D2161F}"/>
              </a:ext>
            </a:extLst>
          </p:cNvPr>
          <p:cNvSpPr/>
          <p:nvPr/>
        </p:nvSpPr>
        <p:spPr>
          <a:xfrm>
            <a:off x="8830820" y="4363130"/>
            <a:ext cx="3314686" cy="1569660"/>
          </a:xfrm>
          <a:prstGeom prst="rect">
            <a:avLst/>
          </a:prstGeom>
        </p:spPr>
        <p:txBody>
          <a:bodyPr wrap="square">
            <a:spAutoFit/>
          </a:body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C0000"/>
                </a:solidFill>
                <a:effectLst/>
                <a:uLnTx/>
                <a:uFillTx/>
                <a:latin typeface="Arial" panose="020B0604020202020204" pitchFamily="34" charset="0"/>
                <a:ea typeface="Times New Roman" panose="02020603050405020304" pitchFamily="18" charset="0"/>
                <a:cs typeface="Arial" panose="020B0604020202020204" pitchFamily="34" charset="0"/>
              </a:rPr>
              <a:t>Circular reddish-brown lesions with greyish centers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6C0000"/>
                </a:solidFill>
                <a:effectLst/>
                <a:uLnTx/>
                <a:uFillTx/>
                <a:latin typeface="Arial" panose="020B0604020202020204" pitchFamily="34" charset="0"/>
                <a:ea typeface="+mn-ea"/>
                <a:cs typeface="Arial" panose="020B0604020202020204" pitchFamily="34" charset="0"/>
              </a:rPr>
              <a:t>Structural and physiological damage compromising light interception and photosynthetic performance</a:t>
            </a:r>
            <a:endParaRPr kumimoji="0" lang="en-DE" sz="1600" b="0" i="0" u="none" strike="noStrike" kern="1200" cap="none" spc="0" normalizeH="0" baseline="0" noProof="0" dirty="0">
              <a:ln>
                <a:noFill/>
              </a:ln>
              <a:solidFill>
                <a:srgbClr val="6C0000"/>
              </a:solidFill>
              <a:effectLst/>
              <a:uLnTx/>
              <a:uFillTx/>
              <a:latin typeface="Arial" panose="020B0604020202020204" pitchFamily="34" charset="0"/>
              <a:ea typeface="+mn-ea"/>
              <a:cs typeface="Arial" panose="020B0604020202020204" pitchFamily="34" charset="0"/>
            </a:endParaRPr>
          </a:p>
        </p:txBody>
      </p:sp>
      <p:sp>
        <p:nvSpPr>
          <p:cNvPr id="33" name="TextBox 32">
            <a:extLst>
              <a:ext uri="{FF2B5EF4-FFF2-40B4-BE49-F238E27FC236}">
                <a16:creationId xmlns:a16="http://schemas.microsoft.com/office/drawing/2014/main" id="{E2A3A579-103F-4016-AF09-0CC88BA6E18B}"/>
              </a:ext>
            </a:extLst>
          </p:cNvPr>
          <p:cNvSpPr txBox="1"/>
          <p:nvPr/>
        </p:nvSpPr>
        <p:spPr>
          <a:xfrm>
            <a:off x="308237" y="2426658"/>
            <a:ext cx="1221450" cy="400110"/>
          </a:xfrm>
          <a:prstGeom prst="rect">
            <a:avLst/>
          </a:prstGeom>
          <a:noFill/>
          <a:ln w="19050">
            <a:solidFill>
              <a:srgbClr val="FF0000"/>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3249"/>
                </a:solidFill>
                <a:effectLst/>
                <a:uLnTx/>
                <a:uFillTx/>
                <a:latin typeface="Arial" panose="020B0604020202020204" pitchFamily="34" charset="0"/>
                <a:ea typeface="+mn-ea"/>
                <a:cs typeface="Arial" panose="020B0604020202020204" pitchFamily="34" charset="0"/>
              </a:rPr>
              <a:t>Chlorophyll fluorescence</a:t>
            </a:r>
            <a:endParaRPr kumimoji="0" lang="en-DE" sz="1000" b="1" i="0" u="none" strike="noStrike" kern="1200" cap="none" spc="0" normalizeH="0" baseline="0" noProof="0" dirty="0">
              <a:ln>
                <a:noFill/>
              </a:ln>
              <a:solidFill>
                <a:srgbClr val="003249"/>
              </a:solidFill>
              <a:effectLst/>
              <a:uLnTx/>
              <a:uFillTx/>
              <a:latin typeface="Arial" panose="020B0604020202020204" pitchFamily="34" charset="0"/>
              <a:ea typeface="+mn-ea"/>
              <a:cs typeface="Arial" panose="020B0604020202020204" pitchFamily="34" charset="0"/>
            </a:endParaRPr>
          </a:p>
        </p:txBody>
      </p:sp>
      <p:sp>
        <p:nvSpPr>
          <p:cNvPr id="34" name="TextBox 33">
            <a:extLst>
              <a:ext uri="{FF2B5EF4-FFF2-40B4-BE49-F238E27FC236}">
                <a16:creationId xmlns:a16="http://schemas.microsoft.com/office/drawing/2014/main" id="{0DB609F2-B5B7-40C6-8B82-CCB207EC5145}"/>
              </a:ext>
            </a:extLst>
          </p:cNvPr>
          <p:cNvSpPr txBox="1"/>
          <p:nvPr/>
        </p:nvSpPr>
        <p:spPr>
          <a:xfrm>
            <a:off x="308237" y="2963053"/>
            <a:ext cx="1221450" cy="246221"/>
          </a:xfrm>
          <a:prstGeom prst="rect">
            <a:avLst/>
          </a:prstGeom>
          <a:noFill/>
          <a:ln w="19050">
            <a:solidFill>
              <a:srgbClr val="FF0000"/>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3249"/>
                </a:solidFill>
                <a:effectLst/>
                <a:uLnTx/>
                <a:uFillTx/>
                <a:latin typeface="Arial" panose="020B0604020202020204" pitchFamily="34" charset="0"/>
                <a:ea typeface="+mn-ea"/>
                <a:cs typeface="Arial" panose="020B0604020202020204" pitchFamily="34" charset="0"/>
              </a:rPr>
              <a:t>Photosynthesis</a:t>
            </a:r>
            <a:endParaRPr kumimoji="0" lang="en-DE" sz="1000" b="1" i="0" u="none" strike="noStrike" kern="1200" cap="none" spc="0" normalizeH="0" baseline="0" noProof="0" dirty="0">
              <a:ln>
                <a:noFill/>
              </a:ln>
              <a:solidFill>
                <a:srgbClr val="003249"/>
              </a:solidFill>
              <a:effectLst/>
              <a:uLnTx/>
              <a:uFillTx/>
              <a:latin typeface="Arial" panose="020B0604020202020204" pitchFamily="34" charset="0"/>
              <a:ea typeface="+mn-ea"/>
              <a:cs typeface="Arial" panose="020B0604020202020204" pitchFamily="34" charset="0"/>
            </a:endParaRPr>
          </a:p>
        </p:txBody>
      </p:sp>
      <p:sp>
        <p:nvSpPr>
          <p:cNvPr id="35" name="TextBox 34">
            <a:extLst>
              <a:ext uri="{FF2B5EF4-FFF2-40B4-BE49-F238E27FC236}">
                <a16:creationId xmlns:a16="http://schemas.microsoft.com/office/drawing/2014/main" id="{CA2B6578-D629-4E46-A97F-685388FF0E7F}"/>
              </a:ext>
            </a:extLst>
          </p:cNvPr>
          <p:cNvSpPr txBox="1"/>
          <p:nvPr/>
        </p:nvSpPr>
        <p:spPr>
          <a:xfrm>
            <a:off x="304771" y="3346709"/>
            <a:ext cx="1221450" cy="246221"/>
          </a:xfrm>
          <a:prstGeom prst="rect">
            <a:avLst/>
          </a:prstGeom>
          <a:noFill/>
          <a:ln w="19050">
            <a:solidFill>
              <a:srgbClr val="FF0000"/>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003249"/>
                </a:solidFill>
                <a:effectLst/>
                <a:uLnTx/>
                <a:uFillTx/>
                <a:latin typeface="Arial" panose="020B0604020202020204" pitchFamily="34" charset="0"/>
                <a:ea typeface="+mn-ea"/>
                <a:cs typeface="Arial" panose="020B0604020202020204" pitchFamily="34" charset="0"/>
              </a:rPr>
              <a:t>Heat dissipation</a:t>
            </a:r>
            <a:endParaRPr kumimoji="0" lang="en-DE" sz="1000" b="1" i="0" u="none" strike="noStrike" kern="1200" cap="none" spc="0" normalizeH="0" baseline="0" noProof="0" dirty="0">
              <a:ln>
                <a:noFill/>
              </a:ln>
              <a:solidFill>
                <a:srgbClr val="003249"/>
              </a:solidFill>
              <a:effectLst/>
              <a:uLnTx/>
              <a:uFillTx/>
              <a:latin typeface="Arial" panose="020B0604020202020204" pitchFamily="34" charset="0"/>
              <a:ea typeface="+mn-ea"/>
              <a:cs typeface="Arial" panose="020B0604020202020204" pitchFamily="34" charset="0"/>
            </a:endParaRPr>
          </a:p>
        </p:txBody>
      </p:sp>
      <p:cxnSp>
        <p:nvCxnSpPr>
          <p:cNvPr id="36" name="Straight Arrow Connector 35">
            <a:extLst>
              <a:ext uri="{FF2B5EF4-FFF2-40B4-BE49-F238E27FC236}">
                <a16:creationId xmlns:a16="http://schemas.microsoft.com/office/drawing/2014/main" id="{7F384B4C-FCF9-46F8-8786-826D71C5F948}"/>
              </a:ext>
            </a:extLst>
          </p:cNvPr>
          <p:cNvCxnSpPr>
            <a:cxnSpLocks/>
          </p:cNvCxnSpPr>
          <p:nvPr/>
        </p:nvCxnSpPr>
        <p:spPr>
          <a:xfrm flipH="1" flipV="1">
            <a:off x="1390897" y="2626728"/>
            <a:ext cx="877978" cy="159863"/>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D443CA1-A2C9-4E5C-9393-73C2B9A96D55}"/>
              </a:ext>
            </a:extLst>
          </p:cNvPr>
          <p:cNvCxnSpPr>
            <a:cxnSpLocks/>
          </p:cNvCxnSpPr>
          <p:nvPr/>
        </p:nvCxnSpPr>
        <p:spPr>
          <a:xfrm flipH="1">
            <a:off x="1400773" y="2803130"/>
            <a:ext cx="931300" cy="274849"/>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D290089B-0188-4D16-87AF-A662A382D51A}"/>
              </a:ext>
            </a:extLst>
          </p:cNvPr>
          <p:cNvCxnSpPr>
            <a:cxnSpLocks/>
            <a:endCxn id="35" idx="3"/>
          </p:cNvCxnSpPr>
          <p:nvPr/>
        </p:nvCxnSpPr>
        <p:spPr>
          <a:xfrm flipH="1">
            <a:off x="1526221" y="2826768"/>
            <a:ext cx="770704" cy="643052"/>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0B12A372-96B3-4408-9D05-0BE38C80DB5F}"/>
              </a:ext>
            </a:extLst>
          </p:cNvPr>
          <p:cNvSpPr txBox="1"/>
          <p:nvPr/>
        </p:nvSpPr>
        <p:spPr>
          <a:xfrm>
            <a:off x="10185117" y="4024576"/>
            <a:ext cx="2075290"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rPr>
              <a:t>Rascher et al., 2015</a:t>
            </a:r>
            <a:endParaRPr kumimoji="0" lang="en-DE" sz="1400"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endParaRPr>
          </a:p>
        </p:txBody>
      </p:sp>
      <p:sp>
        <p:nvSpPr>
          <p:cNvPr id="48" name="TextBox 47">
            <a:extLst>
              <a:ext uri="{FF2B5EF4-FFF2-40B4-BE49-F238E27FC236}">
                <a16:creationId xmlns:a16="http://schemas.microsoft.com/office/drawing/2014/main" id="{EF09528C-66E3-4358-8328-D87BBADA1D96}"/>
              </a:ext>
            </a:extLst>
          </p:cNvPr>
          <p:cNvSpPr txBox="1"/>
          <p:nvPr/>
        </p:nvSpPr>
        <p:spPr>
          <a:xfrm>
            <a:off x="87211" y="4492098"/>
            <a:ext cx="2591506"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8197A6"/>
                </a:solidFill>
                <a:effectLst/>
                <a:uLnTx/>
                <a:uFillTx/>
                <a:latin typeface="Arial" panose="020B0604020202020204" pitchFamily="34" charset="0"/>
                <a:ea typeface="MS PGothic" pitchFamily="34" charset="-128"/>
                <a:cs typeface="Arial" panose="020B0604020202020204" pitchFamily="34" charset="0"/>
              </a:rPr>
              <a:t>Remove SIF SENTENCE AND FIGURES, MAKE BULLET POINTS</a:t>
            </a:r>
            <a:endParaRPr kumimoji="0" lang="en-DE" sz="1800" b="0" i="0" u="none" strike="noStrike" kern="1200" cap="none" spc="0" normalizeH="0" baseline="0" noProof="0" dirty="0">
              <a:ln>
                <a:noFill/>
              </a:ln>
              <a:solidFill>
                <a:srgbClr val="8197A6"/>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385882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P spid="32" grpId="0"/>
      <p:bldP spid="4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418F6-D7D2-43B4-BD3D-7814D8AB8C67}"/>
              </a:ext>
            </a:extLst>
          </p:cNvPr>
          <p:cNvSpPr>
            <a:spLocks noGrp="1"/>
          </p:cNvSpPr>
          <p:nvPr>
            <p:ph type="title"/>
          </p:nvPr>
        </p:nvSpPr>
        <p:spPr>
          <a:xfrm>
            <a:off x="104681" y="237261"/>
            <a:ext cx="10108800" cy="565200"/>
          </a:xfrm>
        </p:spPr>
        <p:txBody>
          <a:bodyPr/>
          <a:lstStyle/>
          <a:p>
            <a:r>
              <a:rPr lang="en-US" dirty="0"/>
              <a:t>Disease and yield response under elevated CO</a:t>
            </a:r>
            <a:r>
              <a:rPr lang="en-US" baseline="-25000" dirty="0"/>
              <a:t>2</a:t>
            </a:r>
            <a:endParaRPr lang="en-DE" baseline="-25000" dirty="0"/>
          </a:p>
        </p:txBody>
      </p:sp>
      <p:pic>
        <p:nvPicPr>
          <p:cNvPr id="75" name="Picture 74">
            <a:extLst>
              <a:ext uri="{FF2B5EF4-FFF2-40B4-BE49-F238E27FC236}">
                <a16:creationId xmlns:a16="http://schemas.microsoft.com/office/drawing/2014/main" id="{6653B529-5CD3-4D58-887F-B502A341B8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277" t="89918" r="9186" b="6261"/>
          <a:stretch/>
        </p:blipFill>
        <p:spPr>
          <a:xfrm>
            <a:off x="797847" y="4269306"/>
            <a:ext cx="4707721" cy="148537"/>
          </a:xfrm>
          <a:prstGeom prst="rect">
            <a:avLst/>
          </a:prstGeom>
        </p:spPr>
      </p:pic>
      <p:sp>
        <p:nvSpPr>
          <p:cNvPr id="76" name="TextBox 75">
            <a:extLst>
              <a:ext uri="{FF2B5EF4-FFF2-40B4-BE49-F238E27FC236}">
                <a16:creationId xmlns:a16="http://schemas.microsoft.com/office/drawing/2014/main" id="{39CDB0AB-0130-46C7-AF85-53CF016A44A8}"/>
              </a:ext>
            </a:extLst>
          </p:cNvPr>
          <p:cNvSpPr txBox="1"/>
          <p:nvPr/>
        </p:nvSpPr>
        <p:spPr>
          <a:xfrm>
            <a:off x="3509029" y="4238467"/>
            <a:ext cx="831014" cy="184666"/>
          </a:xfrm>
          <a:prstGeom prst="rect">
            <a:avLst/>
          </a:prstGeom>
          <a:solidFill>
            <a:schemeClr val="bg1"/>
          </a:solidFill>
        </p:spPr>
        <p:txBody>
          <a:bodyPr wrap="square" rtlCol="0">
            <a:spAutoFit/>
          </a:bodyPr>
          <a:lstStyle/>
          <a:p>
            <a:pPr algn="l"/>
            <a:r>
              <a:rPr lang="en-US" sz="600" dirty="0">
                <a:solidFill>
                  <a:schemeClr val="bg2">
                    <a:lumMod val="10000"/>
                  </a:schemeClr>
                </a:solidFill>
                <a:latin typeface="+mj-lt"/>
                <a:ea typeface="MS PGothic" pitchFamily="34" charset="-128"/>
                <a:cs typeface="Arial" panose="020B0604020202020204" pitchFamily="34" charset="0"/>
              </a:rPr>
              <a:t>Ambient Fungicide</a:t>
            </a:r>
            <a:endParaRPr lang="en-DE" sz="600" dirty="0">
              <a:solidFill>
                <a:schemeClr val="bg2">
                  <a:lumMod val="10000"/>
                </a:schemeClr>
              </a:solidFill>
              <a:latin typeface="+mj-lt"/>
              <a:ea typeface="MS PGothic" pitchFamily="34" charset="-128"/>
              <a:cs typeface="Arial" panose="020B0604020202020204" pitchFamily="34" charset="0"/>
            </a:endParaRPr>
          </a:p>
        </p:txBody>
      </p:sp>
      <p:sp>
        <p:nvSpPr>
          <p:cNvPr id="77" name="TextBox 76">
            <a:extLst>
              <a:ext uri="{FF2B5EF4-FFF2-40B4-BE49-F238E27FC236}">
                <a16:creationId xmlns:a16="http://schemas.microsoft.com/office/drawing/2014/main" id="{CE8528F5-D162-4FFA-BFF3-F708A6B6B429}"/>
              </a:ext>
            </a:extLst>
          </p:cNvPr>
          <p:cNvSpPr txBox="1"/>
          <p:nvPr/>
        </p:nvSpPr>
        <p:spPr>
          <a:xfrm>
            <a:off x="4681881" y="4240032"/>
            <a:ext cx="918480" cy="184666"/>
          </a:xfrm>
          <a:prstGeom prst="rect">
            <a:avLst/>
          </a:prstGeom>
          <a:solidFill>
            <a:schemeClr val="bg1"/>
          </a:solidFill>
        </p:spPr>
        <p:txBody>
          <a:bodyPr wrap="square" rtlCol="0">
            <a:spAutoFit/>
          </a:bodyPr>
          <a:lstStyle/>
          <a:p>
            <a:pPr algn="l"/>
            <a:r>
              <a:rPr lang="en-US" sz="600" dirty="0">
                <a:solidFill>
                  <a:schemeClr val="bg2">
                    <a:lumMod val="10000"/>
                  </a:schemeClr>
                </a:solidFill>
                <a:latin typeface="Arial" panose="020B0604020202020204" pitchFamily="34" charset="0"/>
                <a:ea typeface="MS PGothic" pitchFamily="34" charset="-128"/>
                <a:cs typeface="Arial" panose="020B0604020202020204" pitchFamily="34" charset="0"/>
              </a:rPr>
              <a:t>Ambient Inoculated</a:t>
            </a:r>
            <a:endParaRPr lang="en-DE" sz="600" dirty="0">
              <a:solidFill>
                <a:schemeClr val="bg2">
                  <a:lumMod val="10000"/>
                </a:schemeClr>
              </a:solidFill>
              <a:latin typeface="Arial" panose="020B0604020202020204" pitchFamily="34" charset="0"/>
              <a:ea typeface="MS PGothic" pitchFamily="34" charset="-128"/>
              <a:cs typeface="Arial" panose="020B0604020202020204" pitchFamily="34" charset="0"/>
            </a:endParaRPr>
          </a:p>
        </p:txBody>
      </p:sp>
      <p:sp>
        <p:nvSpPr>
          <p:cNvPr id="78" name="TextBox 77">
            <a:extLst>
              <a:ext uri="{FF2B5EF4-FFF2-40B4-BE49-F238E27FC236}">
                <a16:creationId xmlns:a16="http://schemas.microsoft.com/office/drawing/2014/main" id="{02F64810-73D3-479D-AB4A-B803ACE9D581}"/>
              </a:ext>
            </a:extLst>
          </p:cNvPr>
          <p:cNvSpPr txBox="1"/>
          <p:nvPr/>
        </p:nvSpPr>
        <p:spPr>
          <a:xfrm>
            <a:off x="1244047" y="4228550"/>
            <a:ext cx="778912" cy="176972"/>
          </a:xfrm>
          <a:prstGeom prst="rect">
            <a:avLst/>
          </a:prstGeom>
          <a:solidFill>
            <a:schemeClr val="bg1"/>
          </a:solidFill>
        </p:spPr>
        <p:txBody>
          <a:bodyPr wrap="square" rtlCol="0">
            <a:spAutoFit/>
          </a:bodyPr>
          <a:lstStyle/>
          <a:p>
            <a:pPr algn="l"/>
            <a:r>
              <a:rPr lang="en-US" sz="550" dirty="0">
                <a:solidFill>
                  <a:schemeClr val="bg2">
                    <a:lumMod val="10000"/>
                  </a:schemeClr>
                </a:solidFill>
                <a:latin typeface="+mj-lt"/>
                <a:ea typeface="MS PGothic" pitchFamily="34" charset="-128"/>
                <a:cs typeface="Arial" panose="020B0604020202020204" pitchFamily="34" charset="0"/>
              </a:rPr>
              <a:t>Elevated Fungicide</a:t>
            </a:r>
            <a:endParaRPr lang="en-DE" sz="550" dirty="0">
              <a:solidFill>
                <a:schemeClr val="bg2">
                  <a:lumMod val="10000"/>
                </a:schemeClr>
              </a:solidFill>
              <a:latin typeface="+mj-lt"/>
              <a:ea typeface="MS PGothic" pitchFamily="34" charset="-128"/>
              <a:cs typeface="Arial" panose="020B0604020202020204" pitchFamily="34" charset="0"/>
            </a:endParaRPr>
          </a:p>
        </p:txBody>
      </p:sp>
      <p:sp>
        <p:nvSpPr>
          <p:cNvPr id="79" name="TextBox 78">
            <a:extLst>
              <a:ext uri="{FF2B5EF4-FFF2-40B4-BE49-F238E27FC236}">
                <a16:creationId xmlns:a16="http://schemas.microsoft.com/office/drawing/2014/main" id="{042C4F9D-B65F-4159-AEE6-A7D8B694A8EB}"/>
              </a:ext>
            </a:extLst>
          </p:cNvPr>
          <p:cNvSpPr txBox="1"/>
          <p:nvPr/>
        </p:nvSpPr>
        <p:spPr>
          <a:xfrm>
            <a:off x="2372952" y="4238467"/>
            <a:ext cx="828361" cy="176972"/>
          </a:xfrm>
          <a:prstGeom prst="rect">
            <a:avLst/>
          </a:prstGeom>
          <a:solidFill>
            <a:schemeClr val="bg1"/>
          </a:solidFill>
        </p:spPr>
        <p:txBody>
          <a:bodyPr wrap="square" rtlCol="0">
            <a:spAutoFit/>
          </a:bodyPr>
          <a:lstStyle/>
          <a:p>
            <a:pPr algn="l"/>
            <a:r>
              <a:rPr lang="en-US" sz="550" dirty="0">
                <a:solidFill>
                  <a:schemeClr val="bg2">
                    <a:lumMod val="10000"/>
                  </a:schemeClr>
                </a:solidFill>
                <a:latin typeface="+mj-lt"/>
                <a:ea typeface="MS PGothic" pitchFamily="34" charset="-128"/>
                <a:cs typeface="Arial" panose="020B0604020202020204" pitchFamily="34" charset="0"/>
              </a:rPr>
              <a:t>Elevated Inoculated</a:t>
            </a:r>
            <a:endParaRPr lang="en-DE" sz="550" dirty="0">
              <a:solidFill>
                <a:schemeClr val="bg2">
                  <a:lumMod val="10000"/>
                </a:schemeClr>
              </a:solidFill>
              <a:latin typeface="+mj-lt"/>
              <a:ea typeface="MS PGothic" pitchFamily="34" charset="-128"/>
              <a:cs typeface="Arial" panose="020B0604020202020204" pitchFamily="34" charset="0"/>
            </a:endParaRPr>
          </a:p>
        </p:txBody>
      </p:sp>
      <p:pic>
        <p:nvPicPr>
          <p:cNvPr id="81" name="Picture 80">
            <a:extLst>
              <a:ext uri="{FF2B5EF4-FFF2-40B4-BE49-F238E27FC236}">
                <a16:creationId xmlns:a16="http://schemas.microsoft.com/office/drawing/2014/main" id="{389D9B42-6F2D-4933-BE37-81315AD54C2E}"/>
              </a:ext>
            </a:extLst>
          </p:cNvPr>
          <p:cNvPicPr>
            <a:picLocks noChangeAspect="1"/>
          </p:cNvPicPr>
          <p:nvPr/>
        </p:nvPicPr>
        <p:blipFill rotWithShape="1">
          <a:blip r:embed="rId4"/>
          <a:srcRect l="26626" t="85299" r="59369" b="7551"/>
          <a:stretch/>
        </p:blipFill>
        <p:spPr>
          <a:xfrm>
            <a:off x="3099882" y="4222798"/>
            <a:ext cx="470952" cy="200335"/>
          </a:xfrm>
          <a:prstGeom prst="rect">
            <a:avLst/>
          </a:prstGeom>
        </p:spPr>
      </p:pic>
      <p:pic>
        <p:nvPicPr>
          <p:cNvPr id="82" name="Picture 81">
            <a:extLst>
              <a:ext uri="{FF2B5EF4-FFF2-40B4-BE49-F238E27FC236}">
                <a16:creationId xmlns:a16="http://schemas.microsoft.com/office/drawing/2014/main" id="{D87317BE-BF8B-4155-B405-68B80AA09942}"/>
              </a:ext>
            </a:extLst>
          </p:cNvPr>
          <p:cNvPicPr>
            <a:picLocks noChangeAspect="1"/>
          </p:cNvPicPr>
          <p:nvPr/>
        </p:nvPicPr>
        <p:blipFill rotWithShape="1">
          <a:blip r:embed="rId4"/>
          <a:srcRect l="54634" t="86959" r="31166" b="8719"/>
          <a:stretch/>
        </p:blipFill>
        <p:spPr>
          <a:xfrm>
            <a:off x="4233755" y="4260967"/>
            <a:ext cx="526758" cy="133626"/>
          </a:xfrm>
          <a:prstGeom prst="rect">
            <a:avLst/>
          </a:prstGeom>
        </p:spPr>
      </p:pic>
      <p:sp>
        <p:nvSpPr>
          <p:cNvPr id="92" name="TextBox 91">
            <a:extLst>
              <a:ext uri="{FF2B5EF4-FFF2-40B4-BE49-F238E27FC236}">
                <a16:creationId xmlns:a16="http://schemas.microsoft.com/office/drawing/2014/main" id="{EC7F10EF-562C-48B2-BB1A-0C7E2D944B19}"/>
              </a:ext>
            </a:extLst>
          </p:cNvPr>
          <p:cNvSpPr txBox="1"/>
          <p:nvPr/>
        </p:nvSpPr>
        <p:spPr>
          <a:xfrm>
            <a:off x="743433" y="1081361"/>
            <a:ext cx="5045940" cy="369332"/>
          </a:xfrm>
          <a:prstGeom prst="rect">
            <a:avLst/>
          </a:prstGeom>
          <a:noFill/>
        </p:spPr>
        <p:txBody>
          <a:bodyPr wrap="square" rtlCol="0">
            <a:spAutoFit/>
          </a:bodyPr>
          <a:lstStyle/>
          <a:p>
            <a:pPr algn="l"/>
            <a:r>
              <a:rPr lang="en-US" b="1" dirty="0">
                <a:solidFill>
                  <a:srgbClr val="6C0000"/>
                </a:solidFill>
                <a:latin typeface="Arial" panose="020B0604020202020204" pitchFamily="34" charset="0"/>
                <a:ea typeface="MS PGothic" pitchFamily="34" charset="-128"/>
                <a:cs typeface="Arial" panose="020B0604020202020204" pitchFamily="34" charset="0"/>
              </a:rPr>
              <a:t>Seasonal disease severity (CLS):</a:t>
            </a:r>
            <a:endParaRPr lang="en-DE" b="1" dirty="0">
              <a:solidFill>
                <a:srgbClr val="6C0000"/>
              </a:solidFill>
              <a:latin typeface="Arial" panose="020B0604020202020204" pitchFamily="34" charset="0"/>
              <a:ea typeface="MS PGothic" pitchFamily="34" charset="-128"/>
              <a:cs typeface="Arial" panose="020B0604020202020204" pitchFamily="34" charset="0"/>
            </a:endParaRPr>
          </a:p>
        </p:txBody>
      </p:sp>
      <p:pic>
        <p:nvPicPr>
          <p:cNvPr id="100" name="Picture 99">
            <a:extLst>
              <a:ext uri="{FF2B5EF4-FFF2-40B4-BE49-F238E27FC236}">
                <a16:creationId xmlns:a16="http://schemas.microsoft.com/office/drawing/2014/main" id="{5E26D03E-BD1E-4F43-8B56-216389BF1DD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506" t="86428" r="58189" b="8006"/>
          <a:stretch/>
        </p:blipFill>
        <p:spPr>
          <a:xfrm>
            <a:off x="799373" y="4241404"/>
            <a:ext cx="492259" cy="173102"/>
          </a:xfrm>
          <a:prstGeom prst="rect">
            <a:avLst/>
          </a:prstGeom>
        </p:spPr>
      </p:pic>
      <p:pic>
        <p:nvPicPr>
          <p:cNvPr id="101" name="Picture 100">
            <a:extLst>
              <a:ext uri="{FF2B5EF4-FFF2-40B4-BE49-F238E27FC236}">
                <a16:creationId xmlns:a16="http://schemas.microsoft.com/office/drawing/2014/main" id="{8642A277-0C93-411A-8F1F-61A177579A3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4357" t="85767" r="34339" b="7971"/>
          <a:stretch/>
        </p:blipFill>
        <p:spPr>
          <a:xfrm>
            <a:off x="1972588" y="4236063"/>
            <a:ext cx="458891" cy="181539"/>
          </a:xfrm>
          <a:prstGeom prst="rect">
            <a:avLst/>
          </a:prstGeom>
        </p:spPr>
      </p:pic>
      <p:pic>
        <p:nvPicPr>
          <p:cNvPr id="104" name="Picture 103">
            <a:extLst>
              <a:ext uri="{FF2B5EF4-FFF2-40B4-BE49-F238E27FC236}">
                <a16:creationId xmlns:a16="http://schemas.microsoft.com/office/drawing/2014/main" id="{F2361AF8-6808-4026-8BEA-608B51506D36}"/>
              </a:ext>
            </a:extLst>
          </p:cNvPr>
          <p:cNvPicPr>
            <a:picLocks noChangeAspect="1"/>
          </p:cNvPicPr>
          <p:nvPr/>
        </p:nvPicPr>
        <p:blipFill rotWithShape="1">
          <a:blip r:embed="rId7"/>
          <a:srcRect r="46729" b="6153"/>
          <a:stretch/>
        </p:blipFill>
        <p:spPr>
          <a:xfrm>
            <a:off x="2714649" y="1417235"/>
            <a:ext cx="2747790" cy="2636077"/>
          </a:xfrm>
          <a:prstGeom prst="rect">
            <a:avLst/>
          </a:prstGeom>
        </p:spPr>
      </p:pic>
      <p:pic>
        <p:nvPicPr>
          <p:cNvPr id="105" name="Picture 104">
            <a:extLst>
              <a:ext uri="{FF2B5EF4-FFF2-40B4-BE49-F238E27FC236}">
                <a16:creationId xmlns:a16="http://schemas.microsoft.com/office/drawing/2014/main" id="{FD847FF6-98FF-4FF6-BA8A-34CA0B7A2CDC}"/>
              </a:ext>
            </a:extLst>
          </p:cNvPr>
          <p:cNvPicPr>
            <a:picLocks noChangeAspect="1"/>
          </p:cNvPicPr>
          <p:nvPr/>
        </p:nvPicPr>
        <p:blipFill rotWithShape="1">
          <a:blip r:embed="rId7"/>
          <a:srcRect l="53179" b="6153"/>
          <a:stretch/>
        </p:blipFill>
        <p:spPr>
          <a:xfrm>
            <a:off x="584128" y="1417236"/>
            <a:ext cx="2415097" cy="2636076"/>
          </a:xfrm>
          <a:prstGeom prst="rect">
            <a:avLst/>
          </a:prstGeom>
        </p:spPr>
      </p:pic>
      <p:pic>
        <p:nvPicPr>
          <p:cNvPr id="106" name="Picture 105">
            <a:extLst>
              <a:ext uri="{FF2B5EF4-FFF2-40B4-BE49-F238E27FC236}">
                <a16:creationId xmlns:a16="http://schemas.microsoft.com/office/drawing/2014/main" id="{B498C538-8469-4840-82E9-3235E726F5DB}"/>
              </a:ext>
            </a:extLst>
          </p:cNvPr>
          <p:cNvPicPr>
            <a:picLocks noChangeAspect="1"/>
          </p:cNvPicPr>
          <p:nvPr/>
        </p:nvPicPr>
        <p:blipFill rotWithShape="1">
          <a:blip r:embed="rId7"/>
          <a:srcRect r="91104"/>
          <a:stretch/>
        </p:blipFill>
        <p:spPr>
          <a:xfrm>
            <a:off x="166661" y="1417235"/>
            <a:ext cx="458891" cy="2808911"/>
          </a:xfrm>
          <a:prstGeom prst="rect">
            <a:avLst/>
          </a:prstGeom>
        </p:spPr>
      </p:pic>
      <p:sp>
        <p:nvSpPr>
          <p:cNvPr id="88" name="Oval 87">
            <a:extLst>
              <a:ext uri="{FF2B5EF4-FFF2-40B4-BE49-F238E27FC236}">
                <a16:creationId xmlns:a16="http://schemas.microsoft.com/office/drawing/2014/main" id="{81593468-600E-47AA-A2EE-1E1DA86ABA8B}"/>
              </a:ext>
            </a:extLst>
          </p:cNvPr>
          <p:cNvSpPr/>
          <p:nvPr/>
        </p:nvSpPr>
        <p:spPr>
          <a:xfrm>
            <a:off x="2350865" y="1881845"/>
            <a:ext cx="310101" cy="367246"/>
          </a:xfrm>
          <a:prstGeom prst="ellipse">
            <a:avLst/>
          </a:prstGeom>
          <a:noFill/>
          <a:ln w="12700">
            <a:solidFill>
              <a:srgbClr val="6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ln>
                <a:solidFill>
                  <a:srgbClr val="FF0000"/>
                </a:solidFill>
              </a:ln>
              <a:noFill/>
            </a:endParaRPr>
          </a:p>
        </p:txBody>
      </p:sp>
      <p:sp>
        <p:nvSpPr>
          <p:cNvPr id="87" name="Oval 86">
            <a:extLst>
              <a:ext uri="{FF2B5EF4-FFF2-40B4-BE49-F238E27FC236}">
                <a16:creationId xmlns:a16="http://schemas.microsoft.com/office/drawing/2014/main" id="{8EA04054-C46C-4DF9-8B56-07877A02BD3D}"/>
              </a:ext>
            </a:extLst>
          </p:cNvPr>
          <p:cNvSpPr/>
          <p:nvPr/>
        </p:nvSpPr>
        <p:spPr>
          <a:xfrm>
            <a:off x="2350864" y="2863866"/>
            <a:ext cx="310101" cy="367246"/>
          </a:xfrm>
          <a:prstGeom prst="ellipse">
            <a:avLst/>
          </a:prstGeom>
          <a:noFill/>
          <a:ln w="12700">
            <a:solidFill>
              <a:srgbClr val="6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ln>
                <a:solidFill>
                  <a:srgbClr val="FF0000"/>
                </a:solidFill>
              </a:ln>
              <a:noFill/>
            </a:endParaRPr>
          </a:p>
        </p:txBody>
      </p:sp>
      <p:sp>
        <p:nvSpPr>
          <p:cNvPr id="107" name="Rectangle 106">
            <a:extLst>
              <a:ext uri="{FF2B5EF4-FFF2-40B4-BE49-F238E27FC236}">
                <a16:creationId xmlns:a16="http://schemas.microsoft.com/office/drawing/2014/main" id="{61A48CBD-7E29-43A4-AFCF-309AD9C90A4C}"/>
              </a:ext>
            </a:extLst>
          </p:cNvPr>
          <p:cNvSpPr/>
          <p:nvPr/>
        </p:nvSpPr>
        <p:spPr>
          <a:xfrm>
            <a:off x="218250" y="4630500"/>
            <a:ext cx="5382111" cy="523220"/>
          </a:xfrm>
          <a:prstGeom prst="rect">
            <a:avLst/>
          </a:prstGeom>
        </p:spPr>
        <p:txBody>
          <a:bodyPr wrap="square">
            <a:spAutoFit/>
          </a:bodyPr>
          <a:lstStyle/>
          <a:p>
            <a:pPr marL="285750" marR="0" lvl="0" indent="-2857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Disease severity did not differ between ambient and elevated CO₂, which was also reflected</a:t>
            </a:r>
            <a:r>
              <a:rPr kumimoji="0" lang="en-US" sz="14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in canopy SIF measurements</a:t>
            </a:r>
            <a:endParaRPr kumimoji="0" lang="en-DE"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108" name="Picture 107">
            <a:extLst>
              <a:ext uri="{FF2B5EF4-FFF2-40B4-BE49-F238E27FC236}">
                <a16:creationId xmlns:a16="http://schemas.microsoft.com/office/drawing/2014/main" id="{6CD0B72F-7FF4-4298-92C6-D34C7805F37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1210" b="34842"/>
          <a:stretch/>
        </p:blipFill>
        <p:spPr>
          <a:xfrm>
            <a:off x="6350797" y="1617383"/>
            <a:ext cx="2853339" cy="2177473"/>
          </a:xfrm>
          <a:prstGeom prst="rect">
            <a:avLst/>
          </a:prstGeom>
        </p:spPr>
      </p:pic>
      <p:sp>
        <p:nvSpPr>
          <p:cNvPr id="114" name="TextBox 113">
            <a:extLst>
              <a:ext uri="{FF2B5EF4-FFF2-40B4-BE49-F238E27FC236}">
                <a16:creationId xmlns:a16="http://schemas.microsoft.com/office/drawing/2014/main" id="{330EF41D-C74E-4544-8FF4-765DA3639811}"/>
              </a:ext>
            </a:extLst>
          </p:cNvPr>
          <p:cNvSpPr txBox="1"/>
          <p:nvPr/>
        </p:nvSpPr>
        <p:spPr>
          <a:xfrm>
            <a:off x="6668517" y="1862929"/>
            <a:ext cx="1004115"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9A0000"/>
                </a:solidFill>
                <a:effectLst/>
                <a:uLnTx/>
                <a:uFillTx/>
                <a:latin typeface="Arial" panose="020B0604020202020204" pitchFamily="34" charset="0"/>
                <a:ea typeface="+mn-ea"/>
                <a:cs typeface="Arial" panose="020B0604020202020204" pitchFamily="34" charset="0"/>
              </a:rPr>
              <a:t>Ambient CO</a:t>
            </a:r>
            <a:r>
              <a:rPr kumimoji="0" lang="en-US" sz="1000" b="1" i="0" u="none" strike="noStrike" kern="1200" cap="none" spc="0" normalizeH="0" baseline="-25000" noProof="0" dirty="0">
                <a:ln>
                  <a:noFill/>
                </a:ln>
                <a:solidFill>
                  <a:srgbClr val="9A0000"/>
                </a:solidFill>
                <a:effectLst/>
                <a:uLnTx/>
                <a:uFillTx/>
                <a:latin typeface="Arial" panose="020B0604020202020204" pitchFamily="34" charset="0"/>
                <a:ea typeface="+mn-ea"/>
                <a:cs typeface="Arial" panose="020B0604020202020204" pitchFamily="34" charset="0"/>
              </a:rPr>
              <a:t>2</a:t>
            </a:r>
            <a:endParaRPr kumimoji="0" lang="en-DE" sz="1000" b="1" i="0" u="none" strike="noStrike" kern="1200" cap="none" spc="0" normalizeH="0" baseline="-25000" noProof="0" dirty="0">
              <a:ln>
                <a:noFill/>
              </a:ln>
              <a:solidFill>
                <a:srgbClr val="9A0000"/>
              </a:solidFill>
              <a:effectLst/>
              <a:uLnTx/>
              <a:uFillTx/>
              <a:latin typeface="Arial" panose="020B0604020202020204" pitchFamily="34" charset="0"/>
              <a:ea typeface="+mn-ea"/>
              <a:cs typeface="Arial" panose="020B0604020202020204" pitchFamily="34" charset="0"/>
            </a:endParaRPr>
          </a:p>
        </p:txBody>
      </p:sp>
      <p:cxnSp>
        <p:nvCxnSpPr>
          <p:cNvPr id="116" name="Straight Connector 115">
            <a:extLst>
              <a:ext uri="{FF2B5EF4-FFF2-40B4-BE49-F238E27FC236}">
                <a16:creationId xmlns:a16="http://schemas.microsoft.com/office/drawing/2014/main" id="{0925519C-E3A4-4E14-87CE-E82D3D2227CA}"/>
              </a:ext>
            </a:extLst>
          </p:cNvPr>
          <p:cNvCxnSpPr>
            <a:cxnSpLocks/>
          </p:cNvCxnSpPr>
          <p:nvPr/>
        </p:nvCxnSpPr>
        <p:spPr>
          <a:xfrm>
            <a:off x="7850555" y="1914250"/>
            <a:ext cx="0" cy="1817292"/>
          </a:xfrm>
          <a:prstGeom prst="line">
            <a:avLst/>
          </a:prstGeom>
          <a:ln w="19050">
            <a:prstDash val="sysDash"/>
          </a:ln>
        </p:spPr>
        <p:style>
          <a:lnRef idx="1">
            <a:schemeClr val="dk1"/>
          </a:lnRef>
          <a:fillRef idx="0">
            <a:schemeClr val="dk1"/>
          </a:fillRef>
          <a:effectRef idx="0">
            <a:schemeClr val="dk1"/>
          </a:effectRef>
          <a:fontRef idx="minor">
            <a:schemeClr val="tx1"/>
          </a:fontRef>
        </p:style>
      </p:cxnSp>
      <p:sp>
        <p:nvSpPr>
          <p:cNvPr id="118" name="TextBox 117">
            <a:extLst>
              <a:ext uri="{FF2B5EF4-FFF2-40B4-BE49-F238E27FC236}">
                <a16:creationId xmlns:a16="http://schemas.microsoft.com/office/drawing/2014/main" id="{FB8F5AF5-604A-49BD-99F9-1B6DEB980F3E}"/>
              </a:ext>
            </a:extLst>
          </p:cNvPr>
          <p:cNvSpPr txBox="1"/>
          <p:nvPr/>
        </p:nvSpPr>
        <p:spPr>
          <a:xfrm>
            <a:off x="6624860" y="3764017"/>
            <a:ext cx="1666115"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D211B"/>
                </a:solidFill>
                <a:effectLst/>
                <a:uLnTx/>
                <a:uFillTx/>
                <a:latin typeface="Arial" panose="020B0604020202020204"/>
                <a:ea typeface="+mn-ea"/>
                <a:cs typeface="Arial" panose="020B0604020202020204" pitchFamily="34" charset="0"/>
              </a:rPr>
              <a:t>Inoculated</a:t>
            </a:r>
          </a:p>
        </p:txBody>
      </p:sp>
      <p:sp>
        <p:nvSpPr>
          <p:cNvPr id="119" name="TextBox 118">
            <a:extLst>
              <a:ext uri="{FF2B5EF4-FFF2-40B4-BE49-F238E27FC236}">
                <a16:creationId xmlns:a16="http://schemas.microsoft.com/office/drawing/2014/main" id="{76FAF650-E3D3-40C6-8C87-7BA4268F6D5F}"/>
              </a:ext>
            </a:extLst>
          </p:cNvPr>
          <p:cNvSpPr txBox="1"/>
          <p:nvPr/>
        </p:nvSpPr>
        <p:spPr>
          <a:xfrm>
            <a:off x="7291934" y="3764017"/>
            <a:ext cx="676885"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D211B"/>
                </a:solidFill>
                <a:effectLst/>
                <a:uLnTx/>
                <a:uFillTx/>
                <a:latin typeface="Arial" panose="020B0604020202020204"/>
                <a:ea typeface="+mn-ea"/>
                <a:cs typeface="Arial" panose="020B0604020202020204" pitchFamily="34" charset="0"/>
              </a:rPr>
              <a:t>Fungicide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E" sz="800" b="1" i="0" u="none" strike="noStrike" kern="1200" cap="none" spc="0" normalizeH="0" baseline="0" noProof="0" dirty="0">
              <a:ln>
                <a:noFill/>
              </a:ln>
              <a:solidFill>
                <a:srgbClr val="003249"/>
              </a:solidFill>
              <a:effectLst/>
              <a:uLnTx/>
              <a:uFillTx/>
              <a:latin typeface="Arial" panose="020B0604020202020204"/>
              <a:ea typeface="+mn-ea"/>
              <a:cs typeface="Arial" panose="020B0604020202020204" pitchFamily="34" charset="0"/>
            </a:endParaRPr>
          </a:p>
        </p:txBody>
      </p:sp>
      <p:sp>
        <p:nvSpPr>
          <p:cNvPr id="120" name="TextBox 119">
            <a:extLst>
              <a:ext uri="{FF2B5EF4-FFF2-40B4-BE49-F238E27FC236}">
                <a16:creationId xmlns:a16="http://schemas.microsoft.com/office/drawing/2014/main" id="{5CE91CAF-383B-44D4-ADBC-C117E0F07D21}"/>
              </a:ext>
            </a:extLst>
          </p:cNvPr>
          <p:cNvSpPr txBox="1"/>
          <p:nvPr/>
        </p:nvSpPr>
        <p:spPr>
          <a:xfrm>
            <a:off x="7903638" y="3755459"/>
            <a:ext cx="732255"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D211B"/>
                </a:solidFill>
                <a:effectLst/>
                <a:uLnTx/>
                <a:uFillTx/>
                <a:latin typeface="Arial" panose="020B0604020202020204"/>
                <a:ea typeface="+mn-ea"/>
                <a:cs typeface="Arial" panose="020B0604020202020204" pitchFamily="34" charset="0"/>
              </a:rPr>
              <a:t>Inoculated</a:t>
            </a:r>
          </a:p>
        </p:txBody>
      </p:sp>
      <p:sp>
        <p:nvSpPr>
          <p:cNvPr id="121" name="TextBox 120">
            <a:extLst>
              <a:ext uri="{FF2B5EF4-FFF2-40B4-BE49-F238E27FC236}">
                <a16:creationId xmlns:a16="http://schemas.microsoft.com/office/drawing/2014/main" id="{B0972F4E-2686-445B-815D-8F7FA008BA7A}"/>
              </a:ext>
            </a:extLst>
          </p:cNvPr>
          <p:cNvSpPr txBox="1"/>
          <p:nvPr/>
        </p:nvSpPr>
        <p:spPr>
          <a:xfrm>
            <a:off x="8533633" y="3749756"/>
            <a:ext cx="713964"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D211B"/>
                </a:solidFill>
                <a:effectLst/>
                <a:uLnTx/>
                <a:uFillTx/>
                <a:latin typeface="Arial" panose="020B0604020202020204"/>
                <a:ea typeface="+mn-ea"/>
                <a:cs typeface="Arial" panose="020B0604020202020204" pitchFamily="34" charset="0"/>
              </a:rPr>
              <a:t>Fungicide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E" sz="800" b="1" i="0" u="none" strike="noStrike" kern="1200" cap="none" spc="0" normalizeH="0" baseline="0" noProof="0" dirty="0">
              <a:ln>
                <a:noFill/>
              </a:ln>
              <a:solidFill>
                <a:srgbClr val="003249"/>
              </a:solidFill>
              <a:effectLst/>
              <a:uLnTx/>
              <a:uFillTx/>
              <a:latin typeface="Arial" panose="020B0604020202020204"/>
              <a:ea typeface="+mn-ea"/>
              <a:cs typeface="Arial" panose="020B0604020202020204" pitchFamily="34" charset="0"/>
            </a:endParaRPr>
          </a:p>
        </p:txBody>
      </p:sp>
      <p:sp>
        <p:nvSpPr>
          <p:cNvPr id="126" name="TextBox 125">
            <a:extLst>
              <a:ext uri="{FF2B5EF4-FFF2-40B4-BE49-F238E27FC236}">
                <a16:creationId xmlns:a16="http://schemas.microsoft.com/office/drawing/2014/main" id="{E0098C3C-B9F2-44CC-A2BD-E5B700F40C46}"/>
              </a:ext>
            </a:extLst>
          </p:cNvPr>
          <p:cNvSpPr txBox="1"/>
          <p:nvPr/>
        </p:nvSpPr>
        <p:spPr>
          <a:xfrm>
            <a:off x="6857408" y="2917900"/>
            <a:ext cx="32374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rPr>
              <a:t>a</a:t>
            </a:r>
            <a:endParaRPr kumimoji="0" lang="en-DE" sz="8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endParaRPr>
          </a:p>
        </p:txBody>
      </p:sp>
      <p:sp>
        <p:nvSpPr>
          <p:cNvPr id="127" name="TextBox 126">
            <a:extLst>
              <a:ext uri="{FF2B5EF4-FFF2-40B4-BE49-F238E27FC236}">
                <a16:creationId xmlns:a16="http://schemas.microsoft.com/office/drawing/2014/main" id="{5FA8C84C-9FFE-452C-B11D-2A1E71BED7F6}"/>
              </a:ext>
            </a:extLst>
          </p:cNvPr>
          <p:cNvSpPr txBox="1"/>
          <p:nvPr/>
        </p:nvSpPr>
        <p:spPr>
          <a:xfrm>
            <a:off x="7391373" y="2722767"/>
            <a:ext cx="32374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rPr>
              <a:t>bc</a:t>
            </a:r>
            <a:endParaRPr kumimoji="0" lang="en-DE" sz="8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endParaRPr>
          </a:p>
        </p:txBody>
      </p:sp>
      <p:sp>
        <p:nvSpPr>
          <p:cNvPr id="128" name="TextBox 127">
            <a:extLst>
              <a:ext uri="{FF2B5EF4-FFF2-40B4-BE49-F238E27FC236}">
                <a16:creationId xmlns:a16="http://schemas.microsoft.com/office/drawing/2014/main" id="{43323CA5-32D4-4AD2-AA49-F1D5A6172D37}"/>
              </a:ext>
            </a:extLst>
          </p:cNvPr>
          <p:cNvSpPr txBox="1"/>
          <p:nvPr/>
        </p:nvSpPr>
        <p:spPr>
          <a:xfrm>
            <a:off x="8053996" y="2900458"/>
            <a:ext cx="32374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rPr>
              <a:t>ab</a:t>
            </a:r>
            <a:endParaRPr kumimoji="0" lang="en-DE" sz="8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endParaRPr>
          </a:p>
        </p:txBody>
      </p:sp>
      <p:sp>
        <p:nvSpPr>
          <p:cNvPr id="129" name="TextBox 128">
            <a:extLst>
              <a:ext uri="{FF2B5EF4-FFF2-40B4-BE49-F238E27FC236}">
                <a16:creationId xmlns:a16="http://schemas.microsoft.com/office/drawing/2014/main" id="{990A8281-09BA-45AF-A4CD-A4B144427AD3}"/>
              </a:ext>
            </a:extLst>
          </p:cNvPr>
          <p:cNvSpPr txBox="1"/>
          <p:nvPr/>
        </p:nvSpPr>
        <p:spPr>
          <a:xfrm>
            <a:off x="8651755" y="2062004"/>
            <a:ext cx="32374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rPr>
              <a:t>d</a:t>
            </a:r>
            <a:endParaRPr kumimoji="0" lang="en-DE" sz="8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endParaRPr>
          </a:p>
        </p:txBody>
      </p:sp>
      <p:sp>
        <p:nvSpPr>
          <p:cNvPr id="130" name="TextBox 129">
            <a:extLst>
              <a:ext uri="{FF2B5EF4-FFF2-40B4-BE49-F238E27FC236}">
                <a16:creationId xmlns:a16="http://schemas.microsoft.com/office/drawing/2014/main" id="{9239240F-6D9A-4F34-9F18-BD7BB5A14407}"/>
              </a:ext>
            </a:extLst>
          </p:cNvPr>
          <p:cNvSpPr txBox="1"/>
          <p:nvPr/>
        </p:nvSpPr>
        <p:spPr>
          <a:xfrm>
            <a:off x="6490821" y="1091300"/>
            <a:ext cx="3670925"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6C0000"/>
                </a:solidFill>
                <a:effectLst/>
                <a:uLnTx/>
                <a:uFillTx/>
                <a:latin typeface="Arial" panose="020B0604020202020204" pitchFamily="34" charset="0"/>
                <a:ea typeface="MS PGothic" pitchFamily="34" charset="-128"/>
                <a:cs typeface="Arial" panose="020B0604020202020204" pitchFamily="34" charset="0"/>
              </a:rPr>
              <a:t>Final sugar yield (Mg/ha):</a:t>
            </a:r>
            <a:endParaRPr kumimoji="0" lang="en-DE" sz="1800" b="1" i="0" u="none" strike="noStrike" kern="1200" cap="none" spc="0" normalizeH="0" baseline="0" noProof="0" dirty="0">
              <a:ln>
                <a:noFill/>
              </a:ln>
              <a:solidFill>
                <a:srgbClr val="6C0000"/>
              </a:solidFill>
              <a:effectLst/>
              <a:uLnTx/>
              <a:uFillTx/>
              <a:latin typeface="Arial" panose="020B0604020202020204" pitchFamily="34" charset="0"/>
              <a:ea typeface="MS PGothic" pitchFamily="34" charset="-128"/>
              <a:cs typeface="Arial" panose="020B0604020202020204" pitchFamily="34" charset="0"/>
            </a:endParaRPr>
          </a:p>
        </p:txBody>
      </p:sp>
      <p:pic>
        <p:nvPicPr>
          <p:cNvPr id="135" name="Picture 134">
            <a:extLst>
              <a:ext uri="{FF2B5EF4-FFF2-40B4-BE49-F238E27FC236}">
                <a16:creationId xmlns:a16="http://schemas.microsoft.com/office/drawing/2014/main" id="{B113342F-12B1-44ED-868E-A59B56FEF3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563" r="48277" b="34842"/>
          <a:stretch/>
        </p:blipFill>
        <p:spPr>
          <a:xfrm>
            <a:off x="9241108" y="1617383"/>
            <a:ext cx="2816468" cy="2177473"/>
          </a:xfrm>
          <a:prstGeom prst="rect">
            <a:avLst/>
          </a:prstGeom>
        </p:spPr>
      </p:pic>
      <p:sp>
        <p:nvSpPr>
          <p:cNvPr id="136" name="TextBox 135">
            <a:extLst>
              <a:ext uri="{FF2B5EF4-FFF2-40B4-BE49-F238E27FC236}">
                <a16:creationId xmlns:a16="http://schemas.microsoft.com/office/drawing/2014/main" id="{B0DB4D42-1F65-4E5A-AFC5-19C5A2059F21}"/>
              </a:ext>
            </a:extLst>
          </p:cNvPr>
          <p:cNvSpPr txBox="1"/>
          <p:nvPr/>
        </p:nvSpPr>
        <p:spPr>
          <a:xfrm>
            <a:off x="9442601" y="3757119"/>
            <a:ext cx="1666115"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D211B"/>
                </a:solidFill>
                <a:effectLst/>
                <a:uLnTx/>
                <a:uFillTx/>
                <a:latin typeface="Arial" panose="020B0604020202020204"/>
                <a:ea typeface="+mn-ea"/>
                <a:cs typeface="Arial" panose="020B0604020202020204" pitchFamily="34" charset="0"/>
              </a:rPr>
              <a:t>Inoculated</a:t>
            </a:r>
          </a:p>
        </p:txBody>
      </p:sp>
      <p:sp>
        <p:nvSpPr>
          <p:cNvPr id="137" name="TextBox 136">
            <a:extLst>
              <a:ext uri="{FF2B5EF4-FFF2-40B4-BE49-F238E27FC236}">
                <a16:creationId xmlns:a16="http://schemas.microsoft.com/office/drawing/2014/main" id="{C1D8DBB7-7FA5-4757-A302-56A6877C17AC}"/>
              </a:ext>
            </a:extLst>
          </p:cNvPr>
          <p:cNvSpPr txBox="1"/>
          <p:nvPr/>
        </p:nvSpPr>
        <p:spPr>
          <a:xfrm>
            <a:off x="10124185" y="3750719"/>
            <a:ext cx="676885"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D211B"/>
                </a:solidFill>
                <a:effectLst/>
                <a:uLnTx/>
                <a:uFillTx/>
                <a:latin typeface="Arial" panose="020B0604020202020204"/>
                <a:ea typeface="+mn-ea"/>
                <a:cs typeface="Arial" panose="020B0604020202020204" pitchFamily="34" charset="0"/>
              </a:rPr>
              <a:t>Fungicide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E" sz="800" b="1" i="0" u="none" strike="noStrike" kern="1200" cap="none" spc="0" normalizeH="0" baseline="0" noProof="0" dirty="0">
              <a:ln>
                <a:noFill/>
              </a:ln>
              <a:solidFill>
                <a:srgbClr val="0D211B"/>
              </a:solidFill>
              <a:effectLst/>
              <a:uLnTx/>
              <a:uFillTx/>
              <a:latin typeface="Arial" panose="020B0604020202020204"/>
              <a:ea typeface="+mn-ea"/>
              <a:cs typeface="Arial" panose="020B0604020202020204" pitchFamily="34" charset="0"/>
            </a:endParaRPr>
          </a:p>
        </p:txBody>
      </p:sp>
      <p:sp>
        <p:nvSpPr>
          <p:cNvPr id="138" name="TextBox 137">
            <a:extLst>
              <a:ext uri="{FF2B5EF4-FFF2-40B4-BE49-F238E27FC236}">
                <a16:creationId xmlns:a16="http://schemas.microsoft.com/office/drawing/2014/main" id="{D54C7CE5-6127-499A-B672-6FB49E8B0525}"/>
              </a:ext>
            </a:extLst>
          </p:cNvPr>
          <p:cNvSpPr txBox="1"/>
          <p:nvPr/>
        </p:nvSpPr>
        <p:spPr>
          <a:xfrm>
            <a:off x="10739464" y="3749105"/>
            <a:ext cx="730866"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D211B"/>
                </a:solidFill>
                <a:effectLst/>
                <a:uLnTx/>
                <a:uFillTx/>
                <a:latin typeface="Arial" panose="020B0604020202020204"/>
                <a:ea typeface="+mn-ea"/>
                <a:cs typeface="Arial" panose="020B0604020202020204" pitchFamily="34" charset="0"/>
              </a:rPr>
              <a:t>Inoculated</a:t>
            </a:r>
          </a:p>
        </p:txBody>
      </p:sp>
      <p:sp>
        <p:nvSpPr>
          <p:cNvPr id="139" name="TextBox 138">
            <a:extLst>
              <a:ext uri="{FF2B5EF4-FFF2-40B4-BE49-F238E27FC236}">
                <a16:creationId xmlns:a16="http://schemas.microsoft.com/office/drawing/2014/main" id="{68875FBB-E937-49A4-A0C8-4C30732BEE8B}"/>
              </a:ext>
            </a:extLst>
          </p:cNvPr>
          <p:cNvSpPr txBox="1"/>
          <p:nvPr/>
        </p:nvSpPr>
        <p:spPr>
          <a:xfrm>
            <a:off x="9568249" y="1871789"/>
            <a:ext cx="1004115"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9A0000"/>
                </a:solidFill>
                <a:effectLst/>
                <a:uLnTx/>
                <a:uFillTx/>
                <a:latin typeface="Arial" panose="020B0604020202020204" pitchFamily="34" charset="0"/>
                <a:ea typeface="+mn-ea"/>
                <a:cs typeface="Arial" panose="020B0604020202020204" pitchFamily="34" charset="0"/>
              </a:rPr>
              <a:t>Ambient CO</a:t>
            </a:r>
            <a:r>
              <a:rPr kumimoji="0" lang="en-US" sz="1000" b="1" i="0" u="none" strike="noStrike" kern="1200" cap="none" spc="0" normalizeH="0" baseline="-25000" noProof="0" dirty="0">
                <a:ln>
                  <a:noFill/>
                </a:ln>
                <a:solidFill>
                  <a:srgbClr val="9A0000"/>
                </a:solidFill>
                <a:effectLst/>
                <a:uLnTx/>
                <a:uFillTx/>
                <a:latin typeface="Arial" panose="020B0604020202020204" pitchFamily="34" charset="0"/>
                <a:ea typeface="+mn-ea"/>
                <a:cs typeface="Arial" panose="020B0604020202020204" pitchFamily="34" charset="0"/>
              </a:rPr>
              <a:t>2</a:t>
            </a:r>
            <a:endParaRPr kumimoji="0" lang="en-DE" sz="1000" b="1" i="0" u="none" strike="noStrike" kern="1200" cap="none" spc="0" normalizeH="0" baseline="-25000" noProof="0" dirty="0">
              <a:ln>
                <a:noFill/>
              </a:ln>
              <a:solidFill>
                <a:srgbClr val="9A0000"/>
              </a:solidFill>
              <a:effectLst/>
              <a:uLnTx/>
              <a:uFillTx/>
              <a:latin typeface="Arial" panose="020B0604020202020204" pitchFamily="34" charset="0"/>
              <a:ea typeface="+mn-ea"/>
              <a:cs typeface="Arial" panose="020B0604020202020204" pitchFamily="34" charset="0"/>
            </a:endParaRPr>
          </a:p>
        </p:txBody>
      </p:sp>
      <p:cxnSp>
        <p:nvCxnSpPr>
          <p:cNvPr id="142" name="Straight Connector 141">
            <a:extLst>
              <a:ext uri="{FF2B5EF4-FFF2-40B4-BE49-F238E27FC236}">
                <a16:creationId xmlns:a16="http://schemas.microsoft.com/office/drawing/2014/main" id="{C6C2636F-3BD0-46A6-BEE9-8024008BA280}"/>
              </a:ext>
            </a:extLst>
          </p:cNvPr>
          <p:cNvCxnSpPr>
            <a:cxnSpLocks/>
          </p:cNvCxnSpPr>
          <p:nvPr/>
        </p:nvCxnSpPr>
        <p:spPr>
          <a:xfrm>
            <a:off x="10716932" y="1910202"/>
            <a:ext cx="0" cy="1821340"/>
          </a:xfrm>
          <a:prstGeom prst="line">
            <a:avLst/>
          </a:prstGeom>
          <a:ln w="19050">
            <a:prstDash val="sysDash"/>
          </a:ln>
        </p:spPr>
        <p:style>
          <a:lnRef idx="1">
            <a:schemeClr val="dk1"/>
          </a:lnRef>
          <a:fillRef idx="0">
            <a:schemeClr val="dk1"/>
          </a:fillRef>
          <a:effectRef idx="0">
            <a:schemeClr val="dk1"/>
          </a:effectRef>
          <a:fontRef idx="minor">
            <a:schemeClr val="tx1"/>
          </a:fontRef>
        </p:style>
      </p:cxnSp>
      <p:sp>
        <p:nvSpPr>
          <p:cNvPr id="144" name="TextBox 143">
            <a:extLst>
              <a:ext uri="{FF2B5EF4-FFF2-40B4-BE49-F238E27FC236}">
                <a16:creationId xmlns:a16="http://schemas.microsoft.com/office/drawing/2014/main" id="{56C1E797-2A35-48F9-AD51-D57068495AD5}"/>
              </a:ext>
            </a:extLst>
          </p:cNvPr>
          <p:cNvSpPr txBox="1"/>
          <p:nvPr/>
        </p:nvSpPr>
        <p:spPr>
          <a:xfrm>
            <a:off x="11392417" y="3730464"/>
            <a:ext cx="688916"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D211B"/>
                </a:solidFill>
                <a:effectLst/>
                <a:uLnTx/>
                <a:uFillTx/>
                <a:latin typeface="Arial" panose="020B0604020202020204"/>
                <a:ea typeface="+mn-ea"/>
                <a:cs typeface="Arial" panose="020B0604020202020204" pitchFamily="34" charset="0"/>
              </a:rPr>
              <a:t>Fungicide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E" sz="800" b="1" i="0" u="none" strike="noStrike" kern="1200" cap="none" spc="0" normalizeH="0" baseline="0" noProof="0" dirty="0">
              <a:ln>
                <a:noFill/>
              </a:ln>
              <a:solidFill>
                <a:srgbClr val="003249"/>
              </a:solidFill>
              <a:effectLst/>
              <a:uLnTx/>
              <a:uFillTx/>
              <a:latin typeface="Arial" panose="020B0604020202020204"/>
              <a:ea typeface="+mn-ea"/>
              <a:cs typeface="Arial" panose="020B0604020202020204" pitchFamily="34" charset="0"/>
            </a:endParaRPr>
          </a:p>
        </p:txBody>
      </p:sp>
      <p:sp>
        <p:nvSpPr>
          <p:cNvPr id="149" name="TextBox 148">
            <a:extLst>
              <a:ext uri="{FF2B5EF4-FFF2-40B4-BE49-F238E27FC236}">
                <a16:creationId xmlns:a16="http://schemas.microsoft.com/office/drawing/2014/main" id="{1113D91B-7216-4B8D-BBC7-FA680AE358E8}"/>
              </a:ext>
            </a:extLst>
          </p:cNvPr>
          <p:cNvSpPr txBox="1"/>
          <p:nvPr/>
        </p:nvSpPr>
        <p:spPr>
          <a:xfrm>
            <a:off x="9678458" y="2511371"/>
            <a:ext cx="32374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rPr>
              <a:t>cd</a:t>
            </a:r>
            <a:endParaRPr kumimoji="0" lang="en-DE" sz="8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endParaRPr>
          </a:p>
        </p:txBody>
      </p:sp>
      <p:sp>
        <p:nvSpPr>
          <p:cNvPr id="150" name="TextBox 149">
            <a:extLst>
              <a:ext uri="{FF2B5EF4-FFF2-40B4-BE49-F238E27FC236}">
                <a16:creationId xmlns:a16="http://schemas.microsoft.com/office/drawing/2014/main" id="{033D3219-74D1-4973-9B6D-98F032848C5B}"/>
              </a:ext>
            </a:extLst>
          </p:cNvPr>
          <p:cNvSpPr txBox="1"/>
          <p:nvPr/>
        </p:nvSpPr>
        <p:spPr>
          <a:xfrm>
            <a:off x="10318482" y="2379482"/>
            <a:ext cx="32374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rPr>
              <a:t>d</a:t>
            </a:r>
            <a:endParaRPr kumimoji="0" lang="en-DE" sz="8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endParaRPr>
          </a:p>
        </p:txBody>
      </p:sp>
      <p:sp>
        <p:nvSpPr>
          <p:cNvPr id="151" name="TextBox 150">
            <a:extLst>
              <a:ext uri="{FF2B5EF4-FFF2-40B4-BE49-F238E27FC236}">
                <a16:creationId xmlns:a16="http://schemas.microsoft.com/office/drawing/2014/main" id="{D26249F0-7767-4351-80A2-B1BACBA597F4}"/>
              </a:ext>
            </a:extLst>
          </p:cNvPr>
          <p:cNvSpPr txBox="1"/>
          <p:nvPr/>
        </p:nvSpPr>
        <p:spPr>
          <a:xfrm>
            <a:off x="10898101" y="2355656"/>
            <a:ext cx="32374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rPr>
              <a:t>cd</a:t>
            </a:r>
            <a:endParaRPr kumimoji="0" lang="en-DE" sz="8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endParaRPr>
          </a:p>
        </p:txBody>
      </p:sp>
      <p:sp>
        <p:nvSpPr>
          <p:cNvPr id="152" name="TextBox 151">
            <a:extLst>
              <a:ext uri="{FF2B5EF4-FFF2-40B4-BE49-F238E27FC236}">
                <a16:creationId xmlns:a16="http://schemas.microsoft.com/office/drawing/2014/main" id="{A3E53B65-5226-4BE5-B944-8E258D21E15F}"/>
              </a:ext>
            </a:extLst>
          </p:cNvPr>
          <p:cNvSpPr txBox="1"/>
          <p:nvPr/>
        </p:nvSpPr>
        <p:spPr>
          <a:xfrm>
            <a:off x="11522641" y="2575749"/>
            <a:ext cx="32374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rPr>
              <a:t>e</a:t>
            </a:r>
            <a:endParaRPr kumimoji="0" lang="en-DE" sz="8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endParaRPr>
          </a:p>
        </p:txBody>
      </p:sp>
      <p:sp>
        <p:nvSpPr>
          <p:cNvPr id="159" name="TextBox 158">
            <a:extLst>
              <a:ext uri="{FF2B5EF4-FFF2-40B4-BE49-F238E27FC236}">
                <a16:creationId xmlns:a16="http://schemas.microsoft.com/office/drawing/2014/main" id="{0AE10177-87B9-4EDE-B6A8-44BE2987100F}"/>
              </a:ext>
            </a:extLst>
          </p:cNvPr>
          <p:cNvSpPr txBox="1"/>
          <p:nvPr/>
        </p:nvSpPr>
        <p:spPr>
          <a:xfrm>
            <a:off x="8004778" y="1860518"/>
            <a:ext cx="1491187"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9A0000"/>
                </a:solidFill>
                <a:effectLst/>
                <a:uLnTx/>
                <a:uFillTx/>
                <a:latin typeface="Arial" panose="020B0604020202020204" pitchFamily="34" charset="0"/>
                <a:ea typeface="+mn-ea"/>
                <a:cs typeface="Arial" panose="020B0604020202020204" pitchFamily="34" charset="0"/>
              </a:rPr>
              <a:t>600 ppm CO</a:t>
            </a:r>
            <a:r>
              <a:rPr kumimoji="0" lang="en-US" sz="1000" b="1" i="0" u="none" strike="noStrike" kern="1200" cap="none" spc="0" normalizeH="0" baseline="-25000" noProof="0" dirty="0">
                <a:ln>
                  <a:noFill/>
                </a:ln>
                <a:solidFill>
                  <a:srgbClr val="9A0000"/>
                </a:solidFill>
                <a:effectLst/>
                <a:uLnTx/>
                <a:uFillTx/>
                <a:latin typeface="Arial" panose="020B0604020202020204" pitchFamily="34" charset="0"/>
                <a:ea typeface="+mn-ea"/>
                <a:cs typeface="Arial" panose="020B0604020202020204" pitchFamily="34" charset="0"/>
              </a:rPr>
              <a:t>2</a:t>
            </a:r>
            <a:endParaRPr kumimoji="0" lang="en-DE" sz="1000" b="1" i="0" u="none" strike="noStrike" kern="1200" cap="none" spc="0" normalizeH="0" baseline="-25000" noProof="0" dirty="0">
              <a:ln>
                <a:noFill/>
              </a:ln>
              <a:solidFill>
                <a:srgbClr val="9A0000"/>
              </a:solidFill>
              <a:effectLst/>
              <a:uLnTx/>
              <a:uFillTx/>
              <a:latin typeface="Arial" panose="020B0604020202020204" pitchFamily="34" charset="0"/>
              <a:ea typeface="+mn-ea"/>
              <a:cs typeface="Arial" panose="020B0604020202020204" pitchFamily="34" charset="0"/>
            </a:endParaRPr>
          </a:p>
        </p:txBody>
      </p:sp>
      <p:sp>
        <p:nvSpPr>
          <p:cNvPr id="160" name="TextBox 159">
            <a:extLst>
              <a:ext uri="{FF2B5EF4-FFF2-40B4-BE49-F238E27FC236}">
                <a16:creationId xmlns:a16="http://schemas.microsoft.com/office/drawing/2014/main" id="{5E8B00EB-4AD4-4535-B35C-3FBD5695EF68}"/>
              </a:ext>
            </a:extLst>
          </p:cNvPr>
          <p:cNvSpPr txBox="1"/>
          <p:nvPr/>
        </p:nvSpPr>
        <p:spPr>
          <a:xfrm>
            <a:off x="10858117" y="1859892"/>
            <a:ext cx="1491187"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9A0000"/>
                </a:solidFill>
                <a:effectLst/>
                <a:uLnTx/>
                <a:uFillTx/>
                <a:latin typeface="Arial" panose="020B0604020202020204" pitchFamily="34" charset="0"/>
                <a:ea typeface="+mn-ea"/>
                <a:cs typeface="Arial" panose="020B0604020202020204" pitchFamily="34" charset="0"/>
              </a:rPr>
              <a:t>600 ppm CO</a:t>
            </a:r>
            <a:r>
              <a:rPr kumimoji="0" lang="en-US" sz="1000" b="1" i="0" u="none" strike="noStrike" kern="1200" cap="none" spc="0" normalizeH="0" baseline="-25000" noProof="0" dirty="0">
                <a:ln>
                  <a:noFill/>
                </a:ln>
                <a:solidFill>
                  <a:srgbClr val="9A0000"/>
                </a:solidFill>
                <a:effectLst/>
                <a:uLnTx/>
                <a:uFillTx/>
                <a:latin typeface="Arial" panose="020B0604020202020204" pitchFamily="34" charset="0"/>
                <a:ea typeface="+mn-ea"/>
                <a:cs typeface="Arial" panose="020B0604020202020204" pitchFamily="34" charset="0"/>
              </a:rPr>
              <a:t>2</a:t>
            </a:r>
            <a:endParaRPr kumimoji="0" lang="en-DE" sz="1000" b="1" i="0" u="none" strike="noStrike" kern="1200" cap="none" spc="0" normalizeH="0" baseline="-25000" noProof="0" dirty="0">
              <a:ln>
                <a:noFill/>
              </a:ln>
              <a:solidFill>
                <a:srgbClr val="9A0000"/>
              </a:solidFill>
              <a:effectLst/>
              <a:uLnTx/>
              <a:uFillTx/>
              <a:latin typeface="Arial" panose="020B0604020202020204" pitchFamily="34" charset="0"/>
              <a:ea typeface="+mn-ea"/>
              <a:cs typeface="Arial" panose="020B0604020202020204" pitchFamily="34" charset="0"/>
            </a:endParaRPr>
          </a:p>
        </p:txBody>
      </p:sp>
      <p:pic>
        <p:nvPicPr>
          <p:cNvPr id="161" name="Picture 160">
            <a:extLst>
              <a:ext uri="{FF2B5EF4-FFF2-40B4-BE49-F238E27FC236}">
                <a16:creationId xmlns:a16="http://schemas.microsoft.com/office/drawing/2014/main" id="{A17450C2-50A4-46F4-87C4-5E6EC6DCD7B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96473" b="34842"/>
          <a:stretch/>
        </p:blipFill>
        <p:spPr>
          <a:xfrm>
            <a:off x="6095120" y="1634030"/>
            <a:ext cx="206251" cy="2177473"/>
          </a:xfrm>
          <a:prstGeom prst="rect">
            <a:avLst/>
          </a:prstGeom>
        </p:spPr>
      </p:pic>
      <p:sp>
        <p:nvSpPr>
          <p:cNvPr id="162" name="TextBox 161">
            <a:extLst>
              <a:ext uri="{FF2B5EF4-FFF2-40B4-BE49-F238E27FC236}">
                <a16:creationId xmlns:a16="http://schemas.microsoft.com/office/drawing/2014/main" id="{75C34C67-0DA3-4405-BFEB-E6F19382C813}"/>
              </a:ext>
            </a:extLst>
          </p:cNvPr>
          <p:cNvSpPr txBox="1"/>
          <p:nvPr/>
        </p:nvSpPr>
        <p:spPr>
          <a:xfrm>
            <a:off x="6315513" y="4343574"/>
            <a:ext cx="6540733" cy="523220"/>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Elevated CO₂ increased yield in the fungicide-treated plots for both genotypes</a:t>
            </a:r>
            <a:endParaRPr kumimoji="0" lang="en-DE" sz="1400"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endParaRPr>
          </a:p>
        </p:txBody>
      </p:sp>
      <p:sp>
        <p:nvSpPr>
          <p:cNvPr id="165" name="TextBox 164">
            <a:extLst>
              <a:ext uri="{FF2B5EF4-FFF2-40B4-BE49-F238E27FC236}">
                <a16:creationId xmlns:a16="http://schemas.microsoft.com/office/drawing/2014/main" id="{C9AA3FE7-F3BE-4B95-9C1E-BC842C43DAA3}"/>
              </a:ext>
            </a:extLst>
          </p:cNvPr>
          <p:cNvSpPr txBox="1"/>
          <p:nvPr/>
        </p:nvSpPr>
        <p:spPr>
          <a:xfrm>
            <a:off x="2149835" y="4015607"/>
            <a:ext cx="2141621"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Days after sowing</a:t>
            </a:r>
            <a:endParaRPr kumimoji="0" lang="en-DE"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6" name="TextBox 165">
            <a:extLst>
              <a:ext uri="{FF2B5EF4-FFF2-40B4-BE49-F238E27FC236}">
                <a16:creationId xmlns:a16="http://schemas.microsoft.com/office/drawing/2014/main" id="{18E745EC-C832-4498-8404-7F74A7EEE28B}"/>
              </a:ext>
            </a:extLst>
          </p:cNvPr>
          <p:cNvSpPr txBox="1"/>
          <p:nvPr/>
        </p:nvSpPr>
        <p:spPr>
          <a:xfrm>
            <a:off x="10786790" y="2277448"/>
            <a:ext cx="570163" cy="953664"/>
          </a:xfrm>
          <a:prstGeom prst="rect">
            <a:avLst/>
          </a:prstGeom>
          <a:solidFill>
            <a:schemeClr val="bg1"/>
          </a:solidFill>
        </p:spPr>
        <p:txBody>
          <a:bodyPr wrap="square" rtlCol="0">
            <a:spAutoFit/>
          </a:bodyPr>
          <a:lstStyle/>
          <a:p>
            <a:pPr algn="l"/>
            <a:endParaRPr lang="en-DE" dirty="0">
              <a:solidFill>
                <a:srgbClr val="8197A6"/>
              </a:solidFill>
              <a:latin typeface="Arial" panose="020B0604020202020204" pitchFamily="34" charset="0"/>
              <a:ea typeface="MS PGothic" pitchFamily="34" charset="-128"/>
              <a:cs typeface="Arial" panose="020B0604020202020204" pitchFamily="34" charset="0"/>
            </a:endParaRPr>
          </a:p>
        </p:txBody>
      </p:sp>
      <p:sp>
        <p:nvSpPr>
          <p:cNvPr id="167" name="TextBox 166">
            <a:extLst>
              <a:ext uri="{FF2B5EF4-FFF2-40B4-BE49-F238E27FC236}">
                <a16:creationId xmlns:a16="http://schemas.microsoft.com/office/drawing/2014/main" id="{DC21C7C1-A300-4134-AEBF-3F9E24105A2C}"/>
              </a:ext>
            </a:extLst>
          </p:cNvPr>
          <p:cNvSpPr txBox="1"/>
          <p:nvPr/>
        </p:nvSpPr>
        <p:spPr>
          <a:xfrm>
            <a:off x="9521965" y="2388802"/>
            <a:ext cx="570163" cy="953664"/>
          </a:xfrm>
          <a:prstGeom prst="rect">
            <a:avLst/>
          </a:prstGeom>
          <a:solidFill>
            <a:schemeClr val="bg1"/>
          </a:solidFill>
        </p:spPr>
        <p:txBody>
          <a:bodyPr wrap="square" rtlCol="0">
            <a:spAutoFit/>
          </a:bodyPr>
          <a:lstStyle/>
          <a:p>
            <a:pPr algn="l"/>
            <a:endParaRPr lang="en-DE" dirty="0">
              <a:solidFill>
                <a:srgbClr val="8197A6"/>
              </a:solidFill>
              <a:latin typeface="Arial" panose="020B0604020202020204" pitchFamily="34" charset="0"/>
              <a:ea typeface="MS PGothic" pitchFamily="34" charset="-128"/>
              <a:cs typeface="Arial" panose="020B0604020202020204" pitchFamily="34" charset="0"/>
            </a:endParaRPr>
          </a:p>
        </p:txBody>
      </p:sp>
      <p:sp>
        <p:nvSpPr>
          <p:cNvPr id="168" name="TextBox 167">
            <a:extLst>
              <a:ext uri="{FF2B5EF4-FFF2-40B4-BE49-F238E27FC236}">
                <a16:creationId xmlns:a16="http://schemas.microsoft.com/office/drawing/2014/main" id="{66D2B276-C9EB-47A1-B3B6-49606D0EA499}"/>
              </a:ext>
            </a:extLst>
          </p:cNvPr>
          <p:cNvSpPr txBox="1"/>
          <p:nvPr/>
        </p:nvSpPr>
        <p:spPr>
          <a:xfrm>
            <a:off x="7913703" y="2603027"/>
            <a:ext cx="570163" cy="953664"/>
          </a:xfrm>
          <a:prstGeom prst="rect">
            <a:avLst/>
          </a:prstGeom>
          <a:solidFill>
            <a:schemeClr val="bg1"/>
          </a:solidFill>
        </p:spPr>
        <p:txBody>
          <a:bodyPr wrap="square" rtlCol="0">
            <a:spAutoFit/>
          </a:bodyPr>
          <a:lstStyle/>
          <a:p>
            <a:pPr algn="l"/>
            <a:endParaRPr lang="en-DE" dirty="0">
              <a:solidFill>
                <a:srgbClr val="8197A6"/>
              </a:solidFill>
              <a:latin typeface="Arial" panose="020B0604020202020204" pitchFamily="34" charset="0"/>
              <a:ea typeface="MS PGothic" pitchFamily="34" charset="-128"/>
              <a:cs typeface="Arial" panose="020B0604020202020204" pitchFamily="34" charset="0"/>
            </a:endParaRPr>
          </a:p>
        </p:txBody>
      </p:sp>
      <p:sp>
        <p:nvSpPr>
          <p:cNvPr id="169" name="TextBox 168">
            <a:extLst>
              <a:ext uri="{FF2B5EF4-FFF2-40B4-BE49-F238E27FC236}">
                <a16:creationId xmlns:a16="http://schemas.microsoft.com/office/drawing/2014/main" id="{898AE054-E0F6-40EE-ACA4-C007FD106B47}"/>
              </a:ext>
            </a:extLst>
          </p:cNvPr>
          <p:cNvSpPr txBox="1"/>
          <p:nvPr/>
        </p:nvSpPr>
        <p:spPr>
          <a:xfrm>
            <a:off x="6719545" y="2965521"/>
            <a:ext cx="518674" cy="552663"/>
          </a:xfrm>
          <a:prstGeom prst="rect">
            <a:avLst/>
          </a:prstGeom>
          <a:solidFill>
            <a:schemeClr val="bg1"/>
          </a:solidFill>
        </p:spPr>
        <p:txBody>
          <a:bodyPr wrap="square" rtlCol="0">
            <a:spAutoFit/>
          </a:bodyPr>
          <a:lstStyle/>
          <a:p>
            <a:pPr algn="l"/>
            <a:endParaRPr lang="en-DE" dirty="0">
              <a:solidFill>
                <a:srgbClr val="8197A6"/>
              </a:solidFill>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222016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4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4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5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5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5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6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6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6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6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6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6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52"/>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3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4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87" grpId="0" animBg="1"/>
      <p:bldP spid="107" grpId="0"/>
      <p:bldP spid="114" grpId="0"/>
      <p:bldP spid="118" grpId="0"/>
      <p:bldP spid="119" grpId="0"/>
      <p:bldP spid="120" grpId="0"/>
      <p:bldP spid="121" grpId="0"/>
      <p:bldP spid="126" grpId="0"/>
      <p:bldP spid="127" grpId="0"/>
      <p:bldP spid="128" grpId="0"/>
      <p:bldP spid="129" grpId="0"/>
      <p:bldP spid="130" grpId="0"/>
      <p:bldP spid="136" grpId="0"/>
      <p:bldP spid="137" grpId="0"/>
      <p:bldP spid="138" grpId="0"/>
      <p:bldP spid="139" grpId="0"/>
      <p:bldP spid="144" grpId="0"/>
      <p:bldP spid="149" grpId="0"/>
      <p:bldP spid="150" grpId="0"/>
      <p:bldP spid="151" grpId="0"/>
      <p:bldP spid="152" grpId="0"/>
      <p:bldP spid="159" grpId="0"/>
      <p:bldP spid="160" grpId="0"/>
      <p:bldP spid="162" grpId="0"/>
      <p:bldP spid="166" grpId="0" animBg="1"/>
      <p:bldP spid="167" grpId="0" animBg="1"/>
      <p:bldP spid="168" grpId="0" animBg="1"/>
      <p:bldP spid="16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418F6-D7D2-43B4-BD3D-7814D8AB8C67}"/>
              </a:ext>
            </a:extLst>
          </p:cNvPr>
          <p:cNvSpPr>
            <a:spLocks noGrp="1"/>
          </p:cNvSpPr>
          <p:nvPr>
            <p:ph type="title"/>
          </p:nvPr>
        </p:nvSpPr>
        <p:spPr>
          <a:xfrm>
            <a:off x="104681" y="237261"/>
            <a:ext cx="10108800" cy="565200"/>
          </a:xfrm>
        </p:spPr>
        <p:txBody>
          <a:bodyPr/>
          <a:lstStyle/>
          <a:p>
            <a:r>
              <a:rPr lang="en-US" dirty="0"/>
              <a:t>Disease and yield response under elevated CO</a:t>
            </a:r>
            <a:r>
              <a:rPr lang="en-US" baseline="-25000" dirty="0"/>
              <a:t>2</a:t>
            </a:r>
            <a:endParaRPr lang="en-DE" baseline="-25000" dirty="0"/>
          </a:p>
        </p:txBody>
      </p:sp>
      <p:pic>
        <p:nvPicPr>
          <p:cNvPr id="75" name="Picture 74">
            <a:extLst>
              <a:ext uri="{FF2B5EF4-FFF2-40B4-BE49-F238E27FC236}">
                <a16:creationId xmlns:a16="http://schemas.microsoft.com/office/drawing/2014/main" id="{6653B529-5CD3-4D58-887F-B502A341B8E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277" t="89918" r="9186" b="6261"/>
          <a:stretch/>
        </p:blipFill>
        <p:spPr>
          <a:xfrm>
            <a:off x="797847" y="4269306"/>
            <a:ext cx="4707721" cy="148537"/>
          </a:xfrm>
          <a:prstGeom prst="rect">
            <a:avLst/>
          </a:prstGeom>
        </p:spPr>
      </p:pic>
      <p:sp>
        <p:nvSpPr>
          <p:cNvPr id="76" name="TextBox 75">
            <a:extLst>
              <a:ext uri="{FF2B5EF4-FFF2-40B4-BE49-F238E27FC236}">
                <a16:creationId xmlns:a16="http://schemas.microsoft.com/office/drawing/2014/main" id="{39CDB0AB-0130-46C7-AF85-53CF016A44A8}"/>
              </a:ext>
            </a:extLst>
          </p:cNvPr>
          <p:cNvSpPr txBox="1"/>
          <p:nvPr/>
        </p:nvSpPr>
        <p:spPr>
          <a:xfrm>
            <a:off x="3509029" y="4238467"/>
            <a:ext cx="831014" cy="184666"/>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E7E8E3">
                    <a:lumMod val="10000"/>
                  </a:srgbClr>
                </a:solidFill>
                <a:effectLst/>
                <a:uLnTx/>
                <a:uFillTx/>
                <a:latin typeface="Arial" panose="020B0604020202020204"/>
                <a:ea typeface="MS PGothic" pitchFamily="34" charset="-128"/>
                <a:cs typeface="Arial" panose="020B0604020202020204" pitchFamily="34" charset="0"/>
              </a:rPr>
              <a:t>Ambient Fungicide</a:t>
            </a:r>
            <a:endParaRPr kumimoji="0" lang="en-DE" sz="600" b="0" i="0" u="none" strike="noStrike" kern="1200" cap="none" spc="0" normalizeH="0" baseline="0" noProof="0" dirty="0">
              <a:ln>
                <a:noFill/>
              </a:ln>
              <a:solidFill>
                <a:srgbClr val="E7E8E3">
                  <a:lumMod val="10000"/>
                </a:srgbClr>
              </a:solidFill>
              <a:effectLst/>
              <a:uLnTx/>
              <a:uFillTx/>
              <a:latin typeface="Arial" panose="020B0604020202020204"/>
              <a:ea typeface="MS PGothic" pitchFamily="34" charset="-128"/>
              <a:cs typeface="Arial" panose="020B0604020202020204" pitchFamily="34" charset="0"/>
            </a:endParaRPr>
          </a:p>
        </p:txBody>
      </p:sp>
      <p:sp>
        <p:nvSpPr>
          <p:cNvPr id="77" name="TextBox 76">
            <a:extLst>
              <a:ext uri="{FF2B5EF4-FFF2-40B4-BE49-F238E27FC236}">
                <a16:creationId xmlns:a16="http://schemas.microsoft.com/office/drawing/2014/main" id="{CE8528F5-D162-4FFA-BFF3-F708A6B6B429}"/>
              </a:ext>
            </a:extLst>
          </p:cNvPr>
          <p:cNvSpPr txBox="1"/>
          <p:nvPr/>
        </p:nvSpPr>
        <p:spPr>
          <a:xfrm>
            <a:off x="4681881" y="4240032"/>
            <a:ext cx="918480" cy="184666"/>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rPr>
              <a:t>Ambient Inoculated</a:t>
            </a:r>
            <a:endParaRPr kumimoji="0" lang="en-DE" sz="6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endParaRPr>
          </a:p>
        </p:txBody>
      </p:sp>
      <p:sp>
        <p:nvSpPr>
          <p:cNvPr id="78" name="TextBox 77">
            <a:extLst>
              <a:ext uri="{FF2B5EF4-FFF2-40B4-BE49-F238E27FC236}">
                <a16:creationId xmlns:a16="http://schemas.microsoft.com/office/drawing/2014/main" id="{02F64810-73D3-479D-AB4A-B803ACE9D581}"/>
              </a:ext>
            </a:extLst>
          </p:cNvPr>
          <p:cNvSpPr txBox="1"/>
          <p:nvPr/>
        </p:nvSpPr>
        <p:spPr>
          <a:xfrm>
            <a:off x="1244047" y="4228550"/>
            <a:ext cx="778912" cy="176972"/>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50" b="0" i="0" u="none" strike="noStrike" kern="1200" cap="none" spc="0" normalizeH="0" baseline="0" noProof="0" dirty="0">
                <a:ln>
                  <a:noFill/>
                </a:ln>
                <a:solidFill>
                  <a:srgbClr val="E7E8E3">
                    <a:lumMod val="10000"/>
                  </a:srgbClr>
                </a:solidFill>
                <a:effectLst/>
                <a:uLnTx/>
                <a:uFillTx/>
                <a:latin typeface="Arial" panose="020B0604020202020204"/>
                <a:ea typeface="MS PGothic" pitchFamily="34" charset="-128"/>
                <a:cs typeface="Arial" panose="020B0604020202020204" pitchFamily="34" charset="0"/>
              </a:rPr>
              <a:t>Elevated Fungicide</a:t>
            </a:r>
            <a:endParaRPr kumimoji="0" lang="en-DE" sz="550" b="0" i="0" u="none" strike="noStrike" kern="1200" cap="none" spc="0" normalizeH="0" baseline="0" noProof="0" dirty="0">
              <a:ln>
                <a:noFill/>
              </a:ln>
              <a:solidFill>
                <a:srgbClr val="E7E8E3">
                  <a:lumMod val="10000"/>
                </a:srgbClr>
              </a:solidFill>
              <a:effectLst/>
              <a:uLnTx/>
              <a:uFillTx/>
              <a:latin typeface="Arial" panose="020B0604020202020204"/>
              <a:ea typeface="MS PGothic" pitchFamily="34" charset="-128"/>
              <a:cs typeface="Arial" panose="020B0604020202020204" pitchFamily="34" charset="0"/>
            </a:endParaRPr>
          </a:p>
        </p:txBody>
      </p:sp>
      <p:sp>
        <p:nvSpPr>
          <p:cNvPr id="79" name="TextBox 78">
            <a:extLst>
              <a:ext uri="{FF2B5EF4-FFF2-40B4-BE49-F238E27FC236}">
                <a16:creationId xmlns:a16="http://schemas.microsoft.com/office/drawing/2014/main" id="{042C4F9D-B65F-4159-AEE6-A7D8B694A8EB}"/>
              </a:ext>
            </a:extLst>
          </p:cNvPr>
          <p:cNvSpPr txBox="1"/>
          <p:nvPr/>
        </p:nvSpPr>
        <p:spPr>
          <a:xfrm>
            <a:off x="2372952" y="4238467"/>
            <a:ext cx="828361" cy="176972"/>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50" b="0" i="0" u="none" strike="noStrike" kern="1200" cap="none" spc="0" normalizeH="0" baseline="0" noProof="0" dirty="0">
                <a:ln>
                  <a:noFill/>
                </a:ln>
                <a:solidFill>
                  <a:srgbClr val="E7E8E3">
                    <a:lumMod val="10000"/>
                  </a:srgbClr>
                </a:solidFill>
                <a:effectLst/>
                <a:uLnTx/>
                <a:uFillTx/>
                <a:latin typeface="Arial" panose="020B0604020202020204"/>
                <a:ea typeface="MS PGothic" pitchFamily="34" charset="-128"/>
                <a:cs typeface="Arial" panose="020B0604020202020204" pitchFamily="34" charset="0"/>
              </a:rPr>
              <a:t>Elevated Inoculated</a:t>
            </a:r>
            <a:endParaRPr kumimoji="0" lang="en-DE" sz="550" b="0" i="0" u="none" strike="noStrike" kern="1200" cap="none" spc="0" normalizeH="0" baseline="0" noProof="0" dirty="0">
              <a:ln>
                <a:noFill/>
              </a:ln>
              <a:solidFill>
                <a:srgbClr val="E7E8E3">
                  <a:lumMod val="10000"/>
                </a:srgbClr>
              </a:solidFill>
              <a:effectLst/>
              <a:uLnTx/>
              <a:uFillTx/>
              <a:latin typeface="Arial" panose="020B0604020202020204"/>
              <a:ea typeface="MS PGothic" pitchFamily="34" charset="-128"/>
              <a:cs typeface="Arial" panose="020B0604020202020204" pitchFamily="34" charset="0"/>
            </a:endParaRPr>
          </a:p>
        </p:txBody>
      </p:sp>
      <p:pic>
        <p:nvPicPr>
          <p:cNvPr id="81" name="Picture 80">
            <a:extLst>
              <a:ext uri="{FF2B5EF4-FFF2-40B4-BE49-F238E27FC236}">
                <a16:creationId xmlns:a16="http://schemas.microsoft.com/office/drawing/2014/main" id="{389D9B42-6F2D-4933-BE37-81315AD54C2E}"/>
              </a:ext>
            </a:extLst>
          </p:cNvPr>
          <p:cNvPicPr>
            <a:picLocks noChangeAspect="1"/>
          </p:cNvPicPr>
          <p:nvPr/>
        </p:nvPicPr>
        <p:blipFill rotWithShape="1">
          <a:blip r:embed="rId4"/>
          <a:srcRect l="26626" t="85299" r="59369" b="7551"/>
          <a:stretch/>
        </p:blipFill>
        <p:spPr>
          <a:xfrm>
            <a:off x="3099882" y="4222798"/>
            <a:ext cx="470952" cy="200335"/>
          </a:xfrm>
          <a:prstGeom prst="rect">
            <a:avLst/>
          </a:prstGeom>
        </p:spPr>
      </p:pic>
      <p:pic>
        <p:nvPicPr>
          <p:cNvPr id="82" name="Picture 81">
            <a:extLst>
              <a:ext uri="{FF2B5EF4-FFF2-40B4-BE49-F238E27FC236}">
                <a16:creationId xmlns:a16="http://schemas.microsoft.com/office/drawing/2014/main" id="{D87317BE-BF8B-4155-B405-68B80AA09942}"/>
              </a:ext>
            </a:extLst>
          </p:cNvPr>
          <p:cNvPicPr>
            <a:picLocks noChangeAspect="1"/>
          </p:cNvPicPr>
          <p:nvPr/>
        </p:nvPicPr>
        <p:blipFill rotWithShape="1">
          <a:blip r:embed="rId4"/>
          <a:srcRect l="54634" t="86959" r="31166" b="8719"/>
          <a:stretch/>
        </p:blipFill>
        <p:spPr>
          <a:xfrm>
            <a:off x="4233755" y="4260967"/>
            <a:ext cx="526758" cy="133626"/>
          </a:xfrm>
          <a:prstGeom prst="rect">
            <a:avLst/>
          </a:prstGeom>
        </p:spPr>
      </p:pic>
      <p:sp>
        <p:nvSpPr>
          <p:cNvPr id="92" name="TextBox 91">
            <a:extLst>
              <a:ext uri="{FF2B5EF4-FFF2-40B4-BE49-F238E27FC236}">
                <a16:creationId xmlns:a16="http://schemas.microsoft.com/office/drawing/2014/main" id="{EC7F10EF-562C-48B2-BB1A-0C7E2D944B19}"/>
              </a:ext>
            </a:extLst>
          </p:cNvPr>
          <p:cNvSpPr txBox="1"/>
          <p:nvPr/>
        </p:nvSpPr>
        <p:spPr>
          <a:xfrm>
            <a:off x="743433" y="1081361"/>
            <a:ext cx="5045940"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6C0000"/>
                </a:solidFill>
                <a:effectLst/>
                <a:uLnTx/>
                <a:uFillTx/>
                <a:latin typeface="Arial" panose="020B0604020202020204" pitchFamily="34" charset="0"/>
                <a:ea typeface="MS PGothic" pitchFamily="34" charset="-128"/>
                <a:cs typeface="Arial" panose="020B0604020202020204" pitchFamily="34" charset="0"/>
              </a:rPr>
              <a:t>Seasonal disease severity (CLS):</a:t>
            </a:r>
            <a:endParaRPr kumimoji="0" lang="en-DE" sz="1800" b="1" i="0" u="none" strike="noStrike" kern="1200" cap="none" spc="0" normalizeH="0" baseline="0" noProof="0" dirty="0">
              <a:ln>
                <a:noFill/>
              </a:ln>
              <a:solidFill>
                <a:srgbClr val="6C0000"/>
              </a:solidFill>
              <a:effectLst/>
              <a:uLnTx/>
              <a:uFillTx/>
              <a:latin typeface="Arial" panose="020B0604020202020204" pitchFamily="34" charset="0"/>
              <a:ea typeface="MS PGothic" pitchFamily="34" charset="-128"/>
              <a:cs typeface="Arial" panose="020B0604020202020204" pitchFamily="34" charset="0"/>
            </a:endParaRPr>
          </a:p>
        </p:txBody>
      </p:sp>
      <p:pic>
        <p:nvPicPr>
          <p:cNvPr id="100" name="Picture 99">
            <a:extLst>
              <a:ext uri="{FF2B5EF4-FFF2-40B4-BE49-F238E27FC236}">
                <a16:creationId xmlns:a16="http://schemas.microsoft.com/office/drawing/2014/main" id="{5E26D03E-BD1E-4F43-8B56-216389BF1DD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506" t="86428" r="58189" b="8006"/>
          <a:stretch/>
        </p:blipFill>
        <p:spPr>
          <a:xfrm>
            <a:off x="799373" y="4241404"/>
            <a:ext cx="492259" cy="173102"/>
          </a:xfrm>
          <a:prstGeom prst="rect">
            <a:avLst/>
          </a:prstGeom>
        </p:spPr>
      </p:pic>
      <p:pic>
        <p:nvPicPr>
          <p:cNvPr id="101" name="Picture 100">
            <a:extLst>
              <a:ext uri="{FF2B5EF4-FFF2-40B4-BE49-F238E27FC236}">
                <a16:creationId xmlns:a16="http://schemas.microsoft.com/office/drawing/2014/main" id="{8642A277-0C93-411A-8F1F-61A177579A3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4357" t="85767" r="34339" b="7971"/>
          <a:stretch/>
        </p:blipFill>
        <p:spPr>
          <a:xfrm>
            <a:off x="1972588" y="4236063"/>
            <a:ext cx="458891" cy="181539"/>
          </a:xfrm>
          <a:prstGeom prst="rect">
            <a:avLst/>
          </a:prstGeom>
        </p:spPr>
      </p:pic>
      <p:pic>
        <p:nvPicPr>
          <p:cNvPr id="104" name="Picture 103">
            <a:extLst>
              <a:ext uri="{FF2B5EF4-FFF2-40B4-BE49-F238E27FC236}">
                <a16:creationId xmlns:a16="http://schemas.microsoft.com/office/drawing/2014/main" id="{F2361AF8-6808-4026-8BEA-608B51506D36}"/>
              </a:ext>
            </a:extLst>
          </p:cNvPr>
          <p:cNvPicPr>
            <a:picLocks noChangeAspect="1"/>
          </p:cNvPicPr>
          <p:nvPr/>
        </p:nvPicPr>
        <p:blipFill rotWithShape="1">
          <a:blip r:embed="rId7"/>
          <a:srcRect r="46729" b="6153"/>
          <a:stretch/>
        </p:blipFill>
        <p:spPr>
          <a:xfrm>
            <a:off x="2714649" y="1417235"/>
            <a:ext cx="2747790" cy="2636077"/>
          </a:xfrm>
          <a:prstGeom prst="rect">
            <a:avLst/>
          </a:prstGeom>
        </p:spPr>
      </p:pic>
      <p:pic>
        <p:nvPicPr>
          <p:cNvPr id="105" name="Picture 104">
            <a:extLst>
              <a:ext uri="{FF2B5EF4-FFF2-40B4-BE49-F238E27FC236}">
                <a16:creationId xmlns:a16="http://schemas.microsoft.com/office/drawing/2014/main" id="{FD847FF6-98FF-4FF6-BA8A-34CA0B7A2CDC}"/>
              </a:ext>
            </a:extLst>
          </p:cNvPr>
          <p:cNvPicPr>
            <a:picLocks noChangeAspect="1"/>
          </p:cNvPicPr>
          <p:nvPr/>
        </p:nvPicPr>
        <p:blipFill rotWithShape="1">
          <a:blip r:embed="rId7"/>
          <a:srcRect l="53179" b="6153"/>
          <a:stretch/>
        </p:blipFill>
        <p:spPr>
          <a:xfrm>
            <a:off x="584128" y="1417236"/>
            <a:ext cx="2415097" cy="2636076"/>
          </a:xfrm>
          <a:prstGeom prst="rect">
            <a:avLst/>
          </a:prstGeom>
        </p:spPr>
      </p:pic>
      <p:pic>
        <p:nvPicPr>
          <p:cNvPr id="106" name="Picture 105">
            <a:extLst>
              <a:ext uri="{FF2B5EF4-FFF2-40B4-BE49-F238E27FC236}">
                <a16:creationId xmlns:a16="http://schemas.microsoft.com/office/drawing/2014/main" id="{B498C538-8469-4840-82E9-3235E726F5DB}"/>
              </a:ext>
            </a:extLst>
          </p:cNvPr>
          <p:cNvPicPr>
            <a:picLocks noChangeAspect="1"/>
          </p:cNvPicPr>
          <p:nvPr/>
        </p:nvPicPr>
        <p:blipFill rotWithShape="1">
          <a:blip r:embed="rId7"/>
          <a:srcRect r="91104"/>
          <a:stretch/>
        </p:blipFill>
        <p:spPr>
          <a:xfrm>
            <a:off x="166661" y="1417235"/>
            <a:ext cx="458891" cy="2808911"/>
          </a:xfrm>
          <a:prstGeom prst="rect">
            <a:avLst/>
          </a:prstGeom>
        </p:spPr>
      </p:pic>
      <p:sp>
        <p:nvSpPr>
          <p:cNvPr id="88" name="Oval 87">
            <a:extLst>
              <a:ext uri="{FF2B5EF4-FFF2-40B4-BE49-F238E27FC236}">
                <a16:creationId xmlns:a16="http://schemas.microsoft.com/office/drawing/2014/main" id="{81593468-600E-47AA-A2EE-1E1DA86ABA8B}"/>
              </a:ext>
            </a:extLst>
          </p:cNvPr>
          <p:cNvSpPr/>
          <p:nvPr/>
        </p:nvSpPr>
        <p:spPr>
          <a:xfrm>
            <a:off x="2350865" y="1881845"/>
            <a:ext cx="310101" cy="367246"/>
          </a:xfrm>
          <a:prstGeom prst="ellipse">
            <a:avLst/>
          </a:prstGeom>
          <a:noFill/>
          <a:ln w="12700">
            <a:solidFill>
              <a:srgbClr val="6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DE" sz="1800" b="0" i="0" u="none" strike="noStrike" kern="1200" cap="none" spc="0" normalizeH="0" baseline="0" noProof="0">
              <a:ln>
                <a:solidFill>
                  <a:srgbClr val="FF0000"/>
                </a:solidFill>
              </a:ln>
              <a:noFill/>
              <a:effectLst/>
              <a:uLnTx/>
              <a:uFillTx/>
              <a:latin typeface="Arial" panose="020B0604020202020204"/>
              <a:ea typeface="+mn-ea"/>
              <a:cs typeface="+mn-cs"/>
            </a:endParaRPr>
          </a:p>
        </p:txBody>
      </p:sp>
      <p:sp>
        <p:nvSpPr>
          <p:cNvPr id="87" name="Oval 86">
            <a:extLst>
              <a:ext uri="{FF2B5EF4-FFF2-40B4-BE49-F238E27FC236}">
                <a16:creationId xmlns:a16="http://schemas.microsoft.com/office/drawing/2014/main" id="{8EA04054-C46C-4DF9-8B56-07877A02BD3D}"/>
              </a:ext>
            </a:extLst>
          </p:cNvPr>
          <p:cNvSpPr/>
          <p:nvPr/>
        </p:nvSpPr>
        <p:spPr>
          <a:xfrm>
            <a:off x="2350864" y="2863866"/>
            <a:ext cx="310101" cy="367246"/>
          </a:xfrm>
          <a:prstGeom prst="ellipse">
            <a:avLst/>
          </a:prstGeom>
          <a:noFill/>
          <a:ln w="12700">
            <a:solidFill>
              <a:srgbClr val="6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DE" sz="1800" b="0" i="0" u="none" strike="noStrike" kern="1200" cap="none" spc="0" normalizeH="0" baseline="0" noProof="0">
              <a:ln>
                <a:solidFill>
                  <a:srgbClr val="FF0000"/>
                </a:solidFill>
              </a:ln>
              <a:noFill/>
              <a:effectLst/>
              <a:uLnTx/>
              <a:uFillTx/>
              <a:latin typeface="Arial" panose="020B0604020202020204"/>
              <a:ea typeface="+mn-ea"/>
              <a:cs typeface="+mn-cs"/>
            </a:endParaRPr>
          </a:p>
        </p:txBody>
      </p:sp>
      <p:sp>
        <p:nvSpPr>
          <p:cNvPr id="107" name="Rectangle 106">
            <a:extLst>
              <a:ext uri="{FF2B5EF4-FFF2-40B4-BE49-F238E27FC236}">
                <a16:creationId xmlns:a16="http://schemas.microsoft.com/office/drawing/2014/main" id="{61A48CBD-7E29-43A4-AFCF-309AD9C90A4C}"/>
              </a:ext>
            </a:extLst>
          </p:cNvPr>
          <p:cNvSpPr/>
          <p:nvPr/>
        </p:nvSpPr>
        <p:spPr>
          <a:xfrm>
            <a:off x="218250" y="4630500"/>
            <a:ext cx="5382111" cy="523220"/>
          </a:xfrm>
          <a:prstGeom prst="rect">
            <a:avLst/>
          </a:prstGeom>
        </p:spPr>
        <p:txBody>
          <a:bodyPr wrap="square">
            <a:spAutoFit/>
          </a:bodyPr>
          <a:lstStyle/>
          <a:p>
            <a:pPr marL="285750" marR="0" lvl="0" indent="-2857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Disease severity did not differ between ambient and elevated CO₂, which was also reflected in canopy SIF measurements</a:t>
            </a:r>
            <a:endParaRPr kumimoji="0" lang="en-DE"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108" name="Picture 107">
            <a:extLst>
              <a:ext uri="{FF2B5EF4-FFF2-40B4-BE49-F238E27FC236}">
                <a16:creationId xmlns:a16="http://schemas.microsoft.com/office/drawing/2014/main" id="{6CD0B72F-7FF4-4298-92C6-D34C7805F37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1210" b="34842"/>
          <a:stretch/>
        </p:blipFill>
        <p:spPr>
          <a:xfrm>
            <a:off x="6350797" y="1617383"/>
            <a:ext cx="2853339" cy="2177473"/>
          </a:xfrm>
          <a:prstGeom prst="rect">
            <a:avLst/>
          </a:prstGeom>
        </p:spPr>
      </p:pic>
      <p:sp>
        <p:nvSpPr>
          <p:cNvPr id="114" name="TextBox 113">
            <a:extLst>
              <a:ext uri="{FF2B5EF4-FFF2-40B4-BE49-F238E27FC236}">
                <a16:creationId xmlns:a16="http://schemas.microsoft.com/office/drawing/2014/main" id="{330EF41D-C74E-4544-8FF4-765DA3639811}"/>
              </a:ext>
            </a:extLst>
          </p:cNvPr>
          <p:cNvSpPr txBox="1"/>
          <p:nvPr/>
        </p:nvSpPr>
        <p:spPr>
          <a:xfrm>
            <a:off x="6668517" y="1862929"/>
            <a:ext cx="1004115"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9A0000"/>
                </a:solidFill>
                <a:effectLst/>
                <a:uLnTx/>
                <a:uFillTx/>
                <a:latin typeface="Arial" panose="020B0604020202020204" pitchFamily="34" charset="0"/>
                <a:ea typeface="+mn-ea"/>
                <a:cs typeface="Arial" panose="020B0604020202020204" pitchFamily="34" charset="0"/>
              </a:rPr>
              <a:t>Ambient CO</a:t>
            </a:r>
            <a:r>
              <a:rPr kumimoji="0" lang="en-US" sz="1000" b="1" i="0" u="none" strike="noStrike" kern="1200" cap="none" spc="0" normalizeH="0" baseline="-25000" noProof="0" dirty="0">
                <a:ln>
                  <a:noFill/>
                </a:ln>
                <a:solidFill>
                  <a:srgbClr val="9A0000"/>
                </a:solidFill>
                <a:effectLst/>
                <a:uLnTx/>
                <a:uFillTx/>
                <a:latin typeface="Arial" panose="020B0604020202020204" pitchFamily="34" charset="0"/>
                <a:ea typeface="+mn-ea"/>
                <a:cs typeface="Arial" panose="020B0604020202020204" pitchFamily="34" charset="0"/>
              </a:rPr>
              <a:t>2</a:t>
            </a:r>
            <a:endParaRPr kumimoji="0" lang="en-DE" sz="1000" b="1" i="0" u="none" strike="noStrike" kern="1200" cap="none" spc="0" normalizeH="0" baseline="-25000" noProof="0" dirty="0">
              <a:ln>
                <a:noFill/>
              </a:ln>
              <a:solidFill>
                <a:srgbClr val="9A0000"/>
              </a:solidFill>
              <a:effectLst/>
              <a:uLnTx/>
              <a:uFillTx/>
              <a:latin typeface="Arial" panose="020B0604020202020204" pitchFamily="34" charset="0"/>
              <a:ea typeface="+mn-ea"/>
              <a:cs typeface="Arial" panose="020B0604020202020204" pitchFamily="34" charset="0"/>
            </a:endParaRPr>
          </a:p>
        </p:txBody>
      </p:sp>
      <p:cxnSp>
        <p:nvCxnSpPr>
          <p:cNvPr id="116" name="Straight Connector 115">
            <a:extLst>
              <a:ext uri="{FF2B5EF4-FFF2-40B4-BE49-F238E27FC236}">
                <a16:creationId xmlns:a16="http://schemas.microsoft.com/office/drawing/2014/main" id="{0925519C-E3A4-4E14-87CE-E82D3D2227CA}"/>
              </a:ext>
            </a:extLst>
          </p:cNvPr>
          <p:cNvCxnSpPr>
            <a:cxnSpLocks/>
          </p:cNvCxnSpPr>
          <p:nvPr/>
        </p:nvCxnSpPr>
        <p:spPr>
          <a:xfrm>
            <a:off x="7850555" y="1914250"/>
            <a:ext cx="0" cy="1817292"/>
          </a:xfrm>
          <a:prstGeom prst="line">
            <a:avLst/>
          </a:prstGeom>
          <a:ln w="19050">
            <a:prstDash val="sysDash"/>
          </a:ln>
        </p:spPr>
        <p:style>
          <a:lnRef idx="1">
            <a:schemeClr val="dk1"/>
          </a:lnRef>
          <a:fillRef idx="0">
            <a:schemeClr val="dk1"/>
          </a:fillRef>
          <a:effectRef idx="0">
            <a:schemeClr val="dk1"/>
          </a:effectRef>
          <a:fontRef idx="minor">
            <a:schemeClr val="tx1"/>
          </a:fontRef>
        </p:style>
      </p:cxnSp>
      <p:sp>
        <p:nvSpPr>
          <p:cNvPr id="118" name="TextBox 117">
            <a:extLst>
              <a:ext uri="{FF2B5EF4-FFF2-40B4-BE49-F238E27FC236}">
                <a16:creationId xmlns:a16="http://schemas.microsoft.com/office/drawing/2014/main" id="{FB8F5AF5-604A-49BD-99F9-1B6DEB980F3E}"/>
              </a:ext>
            </a:extLst>
          </p:cNvPr>
          <p:cNvSpPr txBox="1"/>
          <p:nvPr/>
        </p:nvSpPr>
        <p:spPr>
          <a:xfrm>
            <a:off x="6624860" y="3764017"/>
            <a:ext cx="1666115"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D211B"/>
                </a:solidFill>
                <a:effectLst/>
                <a:uLnTx/>
                <a:uFillTx/>
                <a:latin typeface="Arial" panose="020B0604020202020204"/>
                <a:ea typeface="+mn-ea"/>
                <a:cs typeface="Arial" panose="020B0604020202020204" pitchFamily="34" charset="0"/>
              </a:rPr>
              <a:t>Inoculated</a:t>
            </a:r>
          </a:p>
        </p:txBody>
      </p:sp>
      <p:sp>
        <p:nvSpPr>
          <p:cNvPr id="119" name="TextBox 118">
            <a:extLst>
              <a:ext uri="{FF2B5EF4-FFF2-40B4-BE49-F238E27FC236}">
                <a16:creationId xmlns:a16="http://schemas.microsoft.com/office/drawing/2014/main" id="{76FAF650-E3D3-40C6-8C87-7BA4268F6D5F}"/>
              </a:ext>
            </a:extLst>
          </p:cNvPr>
          <p:cNvSpPr txBox="1"/>
          <p:nvPr/>
        </p:nvSpPr>
        <p:spPr>
          <a:xfrm>
            <a:off x="7291934" y="3764017"/>
            <a:ext cx="676885"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D211B"/>
                </a:solidFill>
                <a:effectLst/>
                <a:uLnTx/>
                <a:uFillTx/>
                <a:latin typeface="Arial" panose="020B0604020202020204"/>
                <a:ea typeface="+mn-ea"/>
                <a:cs typeface="Arial" panose="020B0604020202020204" pitchFamily="34" charset="0"/>
              </a:rPr>
              <a:t>Fungicide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E" sz="800" b="1" i="0" u="none" strike="noStrike" kern="1200" cap="none" spc="0" normalizeH="0" baseline="0" noProof="0" dirty="0">
              <a:ln>
                <a:noFill/>
              </a:ln>
              <a:solidFill>
                <a:srgbClr val="003249"/>
              </a:solidFill>
              <a:effectLst/>
              <a:uLnTx/>
              <a:uFillTx/>
              <a:latin typeface="Arial" panose="020B0604020202020204"/>
              <a:ea typeface="+mn-ea"/>
              <a:cs typeface="Arial" panose="020B0604020202020204" pitchFamily="34" charset="0"/>
            </a:endParaRPr>
          </a:p>
        </p:txBody>
      </p:sp>
      <p:sp>
        <p:nvSpPr>
          <p:cNvPr id="120" name="TextBox 119">
            <a:extLst>
              <a:ext uri="{FF2B5EF4-FFF2-40B4-BE49-F238E27FC236}">
                <a16:creationId xmlns:a16="http://schemas.microsoft.com/office/drawing/2014/main" id="{5CE91CAF-383B-44D4-ADBC-C117E0F07D21}"/>
              </a:ext>
            </a:extLst>
          </p:cNvPr>
          <p:cNvSpPr txBox="1"/>
          <p:nvPr/>
        </p:nvSpPr>
        <p:spPr>
          <a:xfrm>
            <a:off x="7903638" y="3755459"/>
            <a:ext cx="732255"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D211B"/>
                </a:solidFill>
                <a:effectLst/>
                <a:uLnTx/>
                <a:uFillTx/>
                <a:latin typeface="Arial" panose="020B0604020202020204"/>
                <a:ea typeface="+mn-ea"/>
                <a:cs typeface="Arial" panose="020B0604020202020204" pitchFamily="34" charset="0"/>
              </a:rPr>
              <a:t>Inoculated</a:t>
            </a:r>
          </a:p>
        </p:txBody>
      </p:sp>
      <p:sp>
        <p:nvSpPr>
          <p:cNvPr id="121" name="TextBox 120">
            <a:extLst>
              <a:ext uri="{FF2B5EF4-FFF2-40B4-BE49-F238E27FC236}">
                <a16:creationId xmlns:a16="http://schemas.microsoft.com/office/drawing/2014/main" id="{B0972F4E-2686-445B-815D-8F7FA008BA7A}"/>
              </a:ext>
            </a:extLst>
          </p:cNvPr>
          <p:cNvSpPr txBox="1"/>
          <p:nvPr/>
        </p:nvSpPr>
        <p:spPr>
          <a:xfrm>
            <a:off x="8533633" y="3749756"/>
            <a:ext cx="713964"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D211B"/>
                </a:solidFill>
                <a:effectLst/>
                <a:uLnTx/>
                <a:uFillTx/>
                <a:latin typeface="Arial" panose="020B0604020202020204"/>
                <a:ea typeface="+mn-ea"/>
                <a:cs typeface="Arial" panose="020B0604020202020204" pitchFamily="34" charset="0"/>
              </a:rPr>
              <a:t>Fungicide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E" sz="800" b="1" i="0" u="none" strike="noStrike" kern="1200" cap="none" spc="0" normalizeH="0" baseline="0" noProof="0" dirty="0">
              <a:ln>
                <a:noFill/>
              </a:ln>
              <a:solidFill>
                <a:srgbClr val="003249"/>
              </a:solidFill>
              <a:effectLst/>
              <a:uLnTx/>
              <a:uFillTx/>
              <a:latin typeface="Arial" panose="020B0604020202020204"/>
              <a:ea typeface="+mn-ea"/>
              <a:cs typeface="Arial" panose="020B0604020202020204" pitchFamily="34" charset="0"/>
            </a:endParaRPr>
          </a:p>
        </p:txBody>
      </p:sp>
      <p:sp>
        <p:nvSpPr>
          <p:cNvPr id="126" name="TextBox 125">
            <a:extLst>
              <a:ext uri="{FF2B5EF4-FFF2-40B4-BE49-F238E27FC236}">
                <a16:creationId xmlns:a16="http://schemas.microsoft.com/office/drawing/2014/main" id="{E0098C3C-B9F2-44CC-A2BD-E5B700F40C46}"/>
              </a:ext>
            </a:extLst>
          </p:cNvPr>
          <p:cNvSpPr txBox="1"/>
          <p:nvPr/>
        </p:nvSpPr>
        <p:spPr>
          <a:xfrm>
            <a:off x="6857408" y="2917900"/>
            <a:ext cx="32374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rPr>
              <a:t>a</a:t>
            </a:r>
            <a:endParaRPr kumimoji="0" lang="en-DE" sz="8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endParaRPr>
          </a:p>
        </p:txBody>
      </p:sp>
      <p:sp>
        <p:nvSpPr>
          <p:cNvPr id="127" name="TextBox 126">
            <a:extLst>
              <a:ext uri="{FF2B5EF4-FFF2-40B4-BE49-F238E27FC236}">
                <a16:creationId xmlns:a16="http://schemas.microsoft.com/office/drawing/2014/main" id="{5FA8C84C-9FFE-452C-B11D-2A1E71BED7F6}"/>
              </a:ext>
            </a:extLst>
          </p:cNvPr>
          <p:cNvSpPr txBox="1"/>
          <p:nvPr/>
        </p:nvSpPr>
        <p:spPr>
          <a:xfrm>
            <a:off x="7391373" y="2722767"/>
            <a:ext cx="32374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rPr>
              <a:t>bc</a:t>
            </a:r>
            <a:endParaRPr kumimoji="0" lang="en-DE" sz="8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endParaRPr>
          </a:p>
        </p:txBody>
      </p:sp>
      <p:sp>
        <p:nvSpPr>
          <p:cNvPr id="128" name="TextBox 127">
            <a:extLst>
              <a:ext uri="{FF2B5EF4-FFF2-40B4-BE49-F238E27FC236}">
                <a16:creationId xmlns:a16="http://schemas.microsoft.com/office/drawing/2014/main" id="{43323CA5-32D4-4AD2-AA49-F1D5A6172D37}"/>
              </a:ext>
            </a:extLst>
          </p:cNvPr>
          <p:cNvSpPr txBox="1"/>
          <p:nvPr/>
        </p:nvSpPr>
        <p:spPr>
          <a:xfrm>
            <a:off x="8053996" y="2900458"/>
            <a:ext cx="32374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rPr>
              <a:t>ab</a:t>
            </a:r>
            <a:endParaRPr kumimoji="0" lang="en-DE" sz="8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endParaRPr>
          </a:p>
        </p:txBody>
      </p:sp>
      <p:sp>
        <p:nvSpPr>
          <p:cNvPr id="129" name="TextBox 128">
            <a:extLst>
              <a:ext uri="{FF2B5EF4-FFF2-40B4-BE49-F238E27FC236}">
                <a16:creationId xmlns:a16="http://schemas.microsoft.com/office/drawing/2014/main" id="{990A8281-09BA-45AF-A4CD-A4B144427AD3}"/>
              </a:ext>
            </a:extLst>
          </p:cNvPr>
          <p:cNvSpPr txBox="1"/>
          <p:nvPr/>
        </p:nvSpPr>
        <p:spPr>
          <a:xfrm>
            <a:off x="8651755" y="2062004"/>
            <a:ext cx="32374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rPr>
              <a:t>d</a:t>
            </a:r>
            <a:endParaRPr kumimoji="0" lang="en-DE" sz="8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endParaRPr>
          </a:p>
        </p:txBody>
      </p:sp>
      <p:sp>
        <p:nvSpPr>
          <p:cNvPr id="130" name="TextBox 129">
            <a:extLst>
              <a:ext uri="{FF2B5EF4-FFF2-40B4-BE49-F238E27FC236}">
                <a16:creationId xmlns:a16="http://schemas.microsoft.com/office/drawing/2014/main" id="{9239240F-6D9A-4F34-9F18-BD7BB5A14407}"/>
              </a:ext>
            </a:extLst>
          </p:cNvPr>
          <p:cNvSpPr txBox="1"/>
          <p:nvPr/>
        </p:nvSpPr>
        <p:spPr>
          <a:xfrm>
            <a:off x="6490821" y="1091300"/>
            <a:ext cx="3670925"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6C0000"/>
                </a:solidFill>
                <a:effectLst/>
                <a:uLnTx/>
                <a:uFillTx/>
                <a:latin typeface="Arial" panose="020B0604020202020204" pitchFamily="34" charset="0"/>
                <a:ea typeface="MS PGothic" pitchFamily="34" charset="-128"/>
                <a:cs typeface="Arial" panose="020B0604020202020204" pitchFamily="34" charset="0"/>
              </a:rPr>
              <a:t>Final sugar yield (Mg/ha):</a:t>
            </a:r>
            <a:endParaRPr kumimoji="0" lang="en-DE" sz="1800" b="1" i="0" u="none" strike="noStrike" kern="1200" cap="none" spc="0" normalizeH="0" baseline="0" noProof="0" dirty="0">
              <a:ln>
                <a:noFill/>
              </a:ln>
              <a:solidFill>
                <a:srgbClr val="6C0000"/>
              </a:solidFill>
              <a:effectLst/>
              <a:uLnTx/>
              <a:uFillTx/>
              <a:latin typeface="Arial" panose="020B0604020202020204" pitchFamily="34" charset="0"/>
              <a:ea typeface="MS PGothic" pitchFamily="34" charset="-128"/>
              <a:cs typeface="Arial" panose="020B0604020202020204" pitchFamily="34" charset="0"/>
            </a:endParaRPr>
          </a:p>
        </p:txBody>
      </p:sp>
      <p:sp>
        <p:nvSpPr>
          <p:cNvPr id="131" name="Oval 130">
            <a:extLst>
              <a:ext uri="{FF2B5EF4-FFF2-40B4-BE49-F238E27FC236}">
                <a16:creationId xmlns:a16="http://schemas.microsoft.com/office/drawing/2014/main" id="{E3D80CBE-92FC-42A7-A7C0-903927F33D2D}"/>
              </a:ext>
            </a:extLst>
          </p:cNvPr>
          <p:cNvSpPr/>
          <p:nvPr/>
        </p:nvSpPr>
        <p:spPr>
          <a:xfrm>
            <a:off x="6560604" y="2519929"/>
            <a:ext cx="1315624" cy="1244088"/>
          </a:xfrm>
          <a:prstGeom prst="ellipse">
            <a:avLst/>
          </a:prstGeom>
          <a:noFill/>
          <a:ln>
            <a:solidFill>
              <a:srgbClr val="6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DE"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132" name="Oval 131">
            <a:extLst>
              <a:ext uri="{FF2B5EF4-FFF2-40B4-BE49-F238E27FC236}">
                <a16:creationId xmlns:a16="http://schemas.microsoft.com/office/drawing/2014/main" id="{A673EF8B-B7F7-445D-8408-184C61BEEA3B}"/>
              </a:ext>
            </a:extLst>
          </p:cNvPr>
          <p:cNvSpPr/>
          <p:nvPr/>
        </p:nvSpPr>
        <p:spPr>
          <a:xfrm>
            <a:off x="6711743" y="1904291"/>
            <a:ext cx="897528" cy="204859"/>
          </a:xfrm>
          <a:prstGeom prst="ellipse">
            <a:avLst/>
          </a:prstGeom>
          <a:noFill/>
          <a:ln w="12700">
            <a:solidFill>
              <a:srgbClr val="6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DE"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pic>
        <p:nvPicPr>
          <p:cNvPr id="135" name="Picture 134">
            <a:extLst>
              <a:ext uri="{FF2B5EF4-FFF2-40B4-BE49-F238E27FC236}">
                <a16:creationId xmlns:a16="http://schemas.microsoft.com/office/drawing/2014/main" id="{B113342F-12B1-44ED-868E-A59B56FEF3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563" r="48277" b="34842"/>
          <a:stretch/>
        </p:blipFill>
        <p:spPr>
          <a:xfrm>
            <a:off x="9241108" y="1617383"/>
            <a:ext cx="2816468" cy="2177473"/>
          </a:xfrm>
          <a:prstGeom prst="rect">
            <a:avLst/>
          </a:prstGeom>
        </p:spPr>
      </p:pic>
      <p:sp>
        <p:nvSpPr>
          <p:cNvPr id="136" name="TextBox 135">
            <a:extLst>
              <a:ext uri="{FF2B5EF4-FFF2-40B4-BE49-F238E27FC236}">
                <a16:creationId xmlns:a16="http://schemas.microsoft.com/office/drawing/2014/main" id="{B0DB4D42-1F65-4E5A-AFC5-19C5A2059F21}"/>
              </a:ext>
            </a:extLst>
          </p:cNvPr>
          <p:cNvSpPr txBox="1"/>
          <p:nvPr/>
        </p:nvSpPr>
        <p:spPr>
          <a:xfrm>
            <a:off x="9442601" y="3757119"/>
            <a:ext cx="1666115"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D211B"/>
                </a:solidFill>
                <a:effectLst/>
                <a:uLnTx/>
                <a:uFillTx/>
                <a:latin typeface="Arial" panose="020B0604020202020204"/>
                <a:ea typeface="+mn-ea"/>
                <a:cs typeface="Arial" panose="020B0604020202020204" pitchFamily="34" charset="0"/>
              </a:rPr>
              <a:t>Inoculated</a:t>
            </a:r>
          </a:p>
        </p:txBody>
      </p:sp>
      <p:sp>
        <p:nvSpPr>
          <p:cNvPr id="137" name="TextBox 136">
            <a:extLst>
              <a:ext uri="{FF2B5EF4-FFF2-40B4-BE49-F238E27FC236}">
                <a16:creationId xmlns:a16="http://schemas.microsoft.com/office/drawing/2014/main" id="{C1D8DBB7-7FA5-4757-A302-56A6877C17AC}"/>
              </a:ext>
            </a:extLst>
          </p:cNvPr>
          <p:cNvSpPr txBox="1"/>
          <p:nvPr/>
        </p:nvSpPr>
        <p:spPr>
          <a:xfrm>
            <a:off x="10124185" y="3750719"/>
            <a:ext cx="676885"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D211B"/>
                </a:solidFill>
                <a:effectLst/>
                <a:uLnTx/>
                <a:uFillTx/>
                <a:latin typeface="Arial" panose="020B0604020202020204"/>
                <a:ea typeface="+mn-ea"/>
                <a:cs typeface="Arial" panose="020B0604020202020204" pitchFamily="34" charset="0"/>
              </a:rPr>
              <a:t>Fungicide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E" sz="800" b="1" i="0" u="none" strike="noStrike" kern="1200" cap="none" spc="0" normalizeH="0" baseline="0" noProof="0" dirty="0">
              <a:ln>
                <a:noFill/>
              </a:ln>
              <a:solidFill>
                <a:srgbClr val="0D211B"/>
              </a:solidFill>
              <a:effectLst/>
              <a:uLnTx/>
              <a:uFillTx/>
              <a:latin typeface="Arial" panose="020B0604020202020204"/>
              <a:ea typeface="+mn-ea"/>
              <a:cs typeface="Arial" panose="020B0604020202020204" pitchFamily="34" charset="0"/>
            </a:endParaRPr>
          </a:p>
        </p:txBody>
      </p:sp>
      <p:sp>
        <p:nvSpPr>
          <p:cNvPr id="138" name="TextBox 137">
            <a:extLst>
              <a:ext uri="{FF2B5EF4-FFF2-40B4-BE49-F238E27FC236}">
                <a16:creationId xmlns:a16="http://schemas.microsoft.com/office/drawing/2014/main" id="{D54C7CE5-6127-499A-B672-6FB49E8B0525}"/>
              </a:ext>
            </a:extLst>
          </p:cNvPr>
          <p:cNvSpPr txBox="1"/>
          <p:nvPr/>
        </p:nvSpPr>
        <p:spPr>
          <a:xfrm>
            <a:off x="10739464" y="3749105"/>
            <a:ext cx="730866"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D211B"/>
                </a:solidFill>
                <a:effectLst/>
                <a:uLnTx/>
                <a:uFillTx/>
                <a:latin typeface="Arial" panose="020B0604020202020204"/>
                <a:ea typeface="+mn-ea"/>
                <a:cs typeface="Arial" panose="020B0604020202020204" pitchFamily="34" charset="0"/>
              </a:rPr>
              <a:t>Inoculated</a:t>
            </a:r>
          </a:p>
        </p:txBody>
      </p:sp>
      <p:sp>
        <p:nvSpPr>
          <p:cNvPr id="139" name="TextBox 138">
            <a:extLst>
              <a:ext uri="{FF2B5EF4-FFF2-40B4-BE49-F238E27FC236}">
                <a16:creationId xmlns:a16="http://schemas.microsoft.com/office/drawing/2014/main" id="{68875FBB-E937-49A4-A0C8-4C30732BEE8B}"/>
              </a:ext>
            </a:extLst>
          </p:cNvPr>
          <p:cNvSpPr txBox="1"/>
          <p:nvPr/>
        </p:nvSpPr>
        <p:spPr>
          <a:xfrm>
            <a:off x="9568249" y="1871789"/>
            <a:ext cx="1004115"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9A0000"/>
                </a:solidFill>
                <a:effectLst/>
                <a:uLnTx/>
                <a:uFillTx/>
                <a:latin typeface="Arial" panose="020B0604020202020204" pitchFamily="34" charset="0"/>
                <a:ea typeface="+mn-ea"/>
                <a:cs typeface="Arial" panose="020B0604020202020204" pitchFamily="34" charset="0"/>
              </a:rPr>
              <a:t>Ambient CO</a:t>
            </a:r>
            <a:r>
              <a:rPr kumimoji="0" lang="en-US" sz="1000" b="1" i="0" u="none" strike="noStrike" kern="1200" cap="none" spc="0" normalizeH="0" baseline="-25000" noProof="0" dirty="0">
                <a:ln>
                  <a:noFill/>
                </a:ln>
                <a:solidFill>
                  <a:srgbClr val="9A0000"/>
                </a:solidFill>
                <a:effectLst/>
                <a:uLnTx/>
                <a:uFillTx/>
                <a:latin typeface="Arial" panose="020B0604020202020204" pitchFamily="34" charset="0"/>
                <a:ea typeface="+mn-ea"/>
                <a:cs typeface="Arial" panose="020B0604020202020204" pitchFamily="34" charset="0"/>
              </a:rPr>
              <a:t>2</a:t>
            </a:r>
            <a:endParaRPr kumimoji="0" lang="en-DE" sz="1000" b="1" i="0" u="none" strike="noStrike" kern="1200" cap="none" spc="0" normalizeH="0" baseline="-25000" noProof="0" dirty="0">
              <a:ln>
                <a:noFill/>
              </a:ln>
              <a:solidFill>
                <a:srgbClr val="9A0000"/>
              </a:solidFill>
              <a:effectLst/>
              <a:uLnTx/>
              <a:uFillTx/>
              <a:latin typeface="Arial" panose="020B0604020202020204" pitchFamily="34" charset="0"/>
              <a:ea typeface="+mn-ea"/>
              <a:cs typeface="Arial" panose="020B0604020202020204" pitchFamily="34" charset="0"/>
            </a:endParaRPr>
          </a:p>
        </p:txBody>
      </p:sp>
      <p:cxnSp>
        <p:nvCxnSpPr>
          <p:cNvPr id="142" name="Straight Connector 141">
            <a:extLst>
              <a:ext uri="{FF2B5EF4-FFF2-40B4-BE49-F238E27FC236}">
                <a16:creationId xmlns:a16="http://schemas.microsoft.com/office/drawing/2014/main" id="{C6C2636F-3BD0-46A6-BEE9-8024008BA280}"/>
              </a:ext>
            </a:extLst>
          </p:cNvPr>
          <p:cNvCxnSpPr>
            <a:cxnSpLocks/>
          </p:cNvCxnSpPr>
          <p:nvPr/>
        </p:nvCxnSpPr>
        <p:spPr>
          <a:xfrm>
            <a:off x="10716932" y="1910202"/>
            <a:ext cx="0" cy="1821340"/>
          </a:xfrm>
          <a:prstGeom prst="line">
            <a:avLst/>
          </a:prstGeom>
          <a:ln w="19050">
            <a:prstDash val="sysDash"/>
          </a:ln>
        </p:spPr>
        <p:style>
          <a:lnRef idx="1">
            <a:schemeClr val="dk1"/>
          </a:lnRef>
          <a:fillRef idx="0">
            <a:schemeClr val="dk1"/>
          </a:fillRef>
          <a:effectRef idx="0">
            <a:schemeClr val="dk1"/>
          </a:effectRef>
          <a:fontRef idx="minor">
            <a:schemeClr val="tx1"/>
          </a:fontRef>
        </p:style>
      </p:cxnSp>
      <p:sp>
        <p:nvSpPr>
          <p:cNvPr id="144" name="TextBox 143">
            <a:extLst>
              <a:ext uri="{FF2B5EF4-FFF2-40B4-BE49-F238E27FC236}">
                <a16:creationId xmlns:a16="http://schemas.microsoft.com/office/drawing/2014/main" id="{56C1E797-2A35-48F9-AD51-D57068495AD5}"/>
              </a:ext>
            </a:extLst>
          </p:cNvPr>
          <p:cNvSpPr txBox="1"/>
          <p:nvPr/>
        </p:nvSpPr>
        <p:spPr>
          <a:xfrm>
            <a:off x="11392417" y="3730464"/>
            <a:ext cx="688916"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D211B"/>
                </a:solidFill>
                <a:effectLst/>
                <a:uLnTx/>
                <a:uFillTx/>
                <a:latin typeface="Arial" panose="020B0604020202020204"/>
                <a:ea typeface="+mn-ea"/>
                <a:cs typeface="Arial" panose="020B0604020202020204" pitchFamily="34" charset="0"/>
              </a:rPr>
              <a:t>Fungicide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E" sz="800" b="1" i="0" u="none" strike="noStrike" kern="1200" cap="none" spc="0" normalizeH="0" baseline="0" noProof="0" dirty="0">
              <a:ln>
                <a:noFill/>
              </a:ln>
              <a:solidFill>
                <a:srgbClr val="003249"/>
              </a:solidFill>
              <a:effectLst/>
              <a:uLnTx/>
              <a:uFillTx/>
              <a:latin typeface="Arial" panose="020B0604020202020204"/>
              <a:ea typeface="+mn-ea"/>
              <a:cs typeface="Arial" panose="020B0604020202020204" pitchFamily="34" charset="0"/>
            </a:endParaRPr>
          </a:p>
        </p:txBody>
      </p:sp>
      <p:sp>
        <p:nvSpPr>
          <p:cNvPr id="149" name="TextBox 148">
            <a:extLst>
              <a:ext uri="{FF2B5EF4-FFF2-40B4-BE49-F238E27FC236}">
                <a16:creationId xmlns:a16="http://schemas.microsoft.com/office/drawing/2014/main" id="{1113D91B-7216-4B8D-BBC7-FA680AE358E8}"/>
              </a:ext>
            </a:extLst>
          </p:cNvPr>
          <p:cNvSpPr txBox="1"/>
          <p:nvPr/>
        </p:nvSpPr>
        <p:spPr>
          <a:xfrm>
            <a:off x="9678458" y="2511371"/>
            <a:ext cx="32374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rPr>
              <a:t>cd</a:t>
            </a:r>
            <a:endParaRPr kumimoji="0" lang="en-DE" sz="8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endParaRPr>
          </a:p>
        </p:txBody>
      </p:sp>
      <p:sp>
        <p:nvSpPr>
          <p:cNvPr id="150" name="TextBox 149">
            <a:extLst>
              <a:ext uri="{FF2B5EF4-FFF2-40B4-BE49-F238E27FC236}">
                <a16:creationId xmlns:a16="http://schemas.microsoft.com/office/drawing/2014/main" id="{033D3219-74D1-4973-9B6D-98F032848C5B}"/>
              </a:ext>
            </a:extLst>
          </p:cNvPr>
          <p:cNvSpPr txBox="1"/>
          <p:nvPr/>
        </p:nvSpPr>
        <p:spPr>
          <a:xfrm>
            <a:off x="10318482" y="2379482"/>
            <a:ext cx="32374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rPr>
              <a:t>d</a:t>
            </a:r>
            <a:endParaRPr kumimoji="0" lang="en-DE" sz="8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endParaRPr>
          </a:p>
        </p:txBody>
      </p:sp>
      <p:sp>
        <p:nvSpPr>
          <p:cNvPr id="151" name="TextBox 150">
            <a:extLst>
              <a:ext uri="{FF2B5EF4-FFF2-40B4-BE49-F238E27FC236}">
                <a16:creationId xmlns:a16="http://schemas.microsoft.com/office/drawing/2014/main" id="{D26249F0-7767-4351-80A2-B1BACBA597F4}"/>
              </a:ext>
            </a:extLst>
          </p:cNvPr>
          <p:cNvSpPr txBox="1"/>
          <p:nvPr/>
        </p:nvSpPr>
        <p:spPr>
          <a:xfrm>
            <a:off x="10898101" y="2355656"/>
            <a:ext cx="32374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rPr>
              <a:t>cd</a:t>
            </a:r>
            <a:endParaRPr kumimoji="0" lang="en-DE" sz="8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endParaRPr>
          </a:p>
        </p:txBody>
      </p:sp>
      <p:sp>
        <p:nvSpPr>
          <p:cNvPr id="152" name="TextBox 151">
            <a:extLst>
              <a:ext uri="{FF2B5EF4-FFF2-40B4-BE49-F238E27FC236}">
                <a16:creationId xmlns:a16="http://schemas.microsoft.com/office/drawing/2014/main" id="{A3E53B65-5226-4BE5-B944-8E258D21E15F}"/>
              </a:ext>
            </a:extLst>
          </p:cNvPr>
          <p:cNvSpPr txBox="1"/>
          <p:nvPr/>
        </p:nvSpPr>
        <p:spPr>
          <a:xfrm>
            <a:off x="11522641" y="2575749"/>
            <a:ext cx="32374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rPr>
              <a:t>e</a:t>
            </a:r>
            <a:endParaRPr kumimoji="0" lang="en-DE" sz="800" b="0" i="0" u="none" strike="noStrike" kern="1200" cap="none" spc="0" normalizeH="0" baseline="0" noProof="0" dirty="0">
              <a:ln>
                <a:noFill/>
              </a:ln>
              <a:solidFill>
                <a:srgbClr val="E7E8E3">
                  <a:lumMod val="10000"/>
                </a:srgbClr>
              </a:solidFill>
              <a:effectLst/>
              <a:uLnTx/>
              <a:uFillTx/>
              <a:latin typeface="Arial" panose="020B0604020202020204" pitchFamily="34" charset="0"/>
              <a:ea typeface="MS PGothic" pitchFamily="34" charset="-128"/>
              <a:cs typeface="Arial" panose="020B0604020202020204" pitchFamily="34" charset="0"/>
            </a:endParaRPr>
          </a:p>
        </p:txBody>
      </p:sp>
      <p:sp>
        <p:nvSpPr>
          <p:cNvPr id="159" name="TextBox 158">
            <a:extLst>
              <a:ext uri="{FF2B5EF4-FFF2-40B4-BE49-F238E27FC236}">
                <a16:creationId xmlns:a16="http://schemas.microsoft.com/office/drawing/2014/main" id="{0AE10177-87B9-4EDE-B6A8-44BE2987100F}"/>
              </a:ext>
            </a:extLst>
          </p:cNvPr>
          <p:cNvSpPr txBox="1"/>
          <p:nvPr/>
        </p:nvSpPr>
        <p:spPr>
          <a:xfrm>
            <a:off x="8004778" y="1860518"/>
            <a:ext cx="1491187"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9A0000"/>
                </a:solidFill>
                <a:effectLst/>
                <a:uLnTx/>
                <a:uFillTx/>
                <a:latin typeface="Arial" panose="020B0604020202020204" pitchFamily="34" charset="0"/>
                <a:ea typeface="+mn-ea"/>
                <a:cs typeface="Arial" panose="020B0604020202020204" pitchFamily="34" charset="0"/>
              </a:rPr>
              <a:t>600 ppm CO</a:t>
            </a:r>
            <a:r>
              <a:rPr kumimoji="0" lang="en-US" sz="1000" b="1" i="0" u="none" strike="noStrike" kern="1200" cap="none" spc="0" normalizeH="0" baseline="-25000" noProof="0" dirty="0">
                <a:ln>
                  <a:noFill/>
                </a:ln>
                <a:solidFill>
                  <a:srgbClr val="9A0000"/>
                </a:solidFill>
                <a:effectLst/>
                <a:uLnTx/>
                <a:uFillTx/>
                <a:latin typeface="Arial" panose="020B0604020202020204" pitchFamily="34" charset="0"/>
                <a:ea typeface="+mn-ea"/>
                <a:cs typeface="Arial" panose="020B0604020202020204" pitchFamily="34" charset="0"/>
              </a:rPr>
              <a:t>2</a:t>
            </a:r>
            <a:endParaRPr kumimoji="0" lang="en-DE" sz="1000" b="1" i="0" u="none" strike="noStrike" kern="1200" cap="none" spc="0" normalizeH="0" baseline="-25000" noProof="0" dirty="0">
              <a:ln>
                <a:noFill/>
              </a:ln>
              <a:solidFill>
                <a:srgbClr val="9A0000"/>
              </a:solidFill>
              <a:effectLst/>
              <a:uLnTx/>
              <a:uFillTx/>
              <a:latin typeface="Arial" panose="020B0604020202020204" pitchFamily="34" charset="0"/>
              <a:ea typeface="+mn-ea"/>
              <a:cs typeface="Arial" panose="020B0604020202020204" pitchFamily="34" charset="0"/>
            </a:endParaRPr>
          </a:p>
        </p:txBody>
      </p:sp>
      <p:sp>
        <p:nvSpPr>
          <p:cNvPr id="160" name="TextBox 159">
            <a:extLst>
              <a:ext uri="{FF2B5EF4-FFF2-40B4-BE49-F238E27FC236}">
                <a16:creationId xmlns:a16="http://schemas.microsoft.com/office/drawing/2014/main" id="{5E8B00EB-4AD4-4535-B35C-3FBD5695EF68}"/>
              </a:ext>
            </a:extLst>
          </p:cNvPr>
          <p:cNvSpPr txBox="1"/>
          <p:nvPr/>
        </p:nvSpPr>
        <p:spPr>
          <a:xfrm>
            <a:off x="10858117" y="1859892"/>
            <a:ext cx="1491187" cy="2462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9A0000"/>
                </a:solidFill>
                <a:effectLst/>
                <a:uLnTx/>
                <a:uFillTx/>
                <a:latin typeface="Arial" panose="020B0604020202020204" pitchFamily="34" charset="0"/>
                <a:ea typeface="+mn-ea"/>
                <a:cs typeface="Arial" panose="020B0604020202020204" pitchFamily="34" charset="0"/>
              </a:rPr>
              <a:t>600 ppm CO</a:t>
            </a:r>
            <a:r>
              <a:rPr kumimoji="0" lang="en-US" sz="1000" b="1" i="0" u="none" strike="noStrike" kern="1200" cap="none" spc="0" normalizeH="0" baseline="-25000" noProof="0" dirty="0">
                <a:ln>
                  <a:noFill/>
                </a:ln>
                <a:solidFill>
                  <a:srgbClr val="9A0000"/>
                </a:solidFill>
                <a:effectLst/>
                <a:uLnTx/>
                <a:uFillTx/>
                <a:latin typeface="Arial" panose="020B0604020202020204" pitchFamily="34" charset="0"/>
                <a:ea typeface="+mn-ea"/>
                <a:cs typeface="Arial" panose="020B0604020202020204" pitchFamily="34" charset="0"/>
              </a:rPr>
              <a:t>2</a:t>
            </a:r>
            <a:endParaRPr kumimoji="0" lang="en-DE" sz="1000" b="1" i="0" u="none" strike="noStrike" kern="1200" cap="none" spc="0" normalizeH="0" baseline="-25000" noProof="0" dirty="0">
              <a:ln>
                <a:noFill/>
              </a:ln>
              <a:solidFill>
                <a:srgbClr val="9A0000"/>
              </a:solidFill>
              <a:effectLst/>
              <a:uLnTx/>
              <a:uFillTx/>
              <a:latin typeface="Arial" panose="020B0604020202020204" pitchFamily="34" charset="0"/>
              <a:ea typeface="+mn-ea"/>
              <a:cs typeface="Arial" panose="020B0604020202020204" pitchFamily="34" charset="0"/>
            </a:endParaRPr>
          </a:p>
        </p:txBody>
      </p:sp>
      <p:pic>
        <p:nvPicPr>
          <p:cNvPr id="161" name="Picture 160">
            <a:extLst>
              <a:ext uri="{FF2B5EF4-FFF2-40B4-BE49-F238E27FC236}">
                <a16:creationId xmlns:a16="http://schemas.microsoft.com/office/drawing/2014/main" id="{A17450C2-50A4-46F4-87C4-5E6EC6DCD7B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96473" b="34842"/>
          <a:stretch/>
        </p:blipFill>
        <p:spPr>
          <a:xfrm>
            <a:off x="6095120" y="1634030"/>
            <a:ext cx="206251" cy="2177473"/>
          </a:xfrm>
          <a:prstGeom prst="rect">
            <a:avLst/>
          </a:prstGeom>
        </p:spPr>
      </p:pic>
      <p:sp>
        <p:nvSpPr>
          <p:cNvPr id="162" name="TextBox 161">
            <a:extLst>
              <a:ext uri="{FF2B5EF4-FFF2-40B4-BE49-F238E27FC236}">
                <a16:creationId xmlns:a16="http://schemas.microsoft.com/office/drawing/2014/main" id="{75C34C67-0DA3-4405-BFEB-E6F19382C813}"/>
              </a:ext>
            </a:extLst>
          </p:cNvPr>
          <p:cNvSpPr txBox="1"/>
          <p:nvPr/>
        </p:nvSpPr>
        <p:spPr>
          <a:xfrm>
            <a:off x="6315513" y="4343574"/>
            <a:ext cx="6540733" cy="523220"/>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Elevated CO₂ increased yield in the fungicide-treated plots for both genotypes</a:t>
            </a:r>
            <a:endParaRPr kumimoji="0" lang="en-DE" sz="1400"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endParaRPr>
          </a:p>
        </p:txBody>
      </p:sp>
      <p:sp>
        <p:nvSpPr>
          <p:cNvPr id="163" name="TextBox 162">
            <a:extLst>
              <a:ext uri="{FF2B5EF4-FFF2-40B4-BE49-F238E27FC236}">
                <a16:creationId xmlns:a16="http://schemas.microsoft.com/office/drawing/2014/main" id="{9F1AC1A8-B2B8-4845-93B5-4EA1A3EBC5A2}"/>
              </a:ext>
            </a:extLst>
          </p:cNvPr>
          <p:cNvSpPr txBox="1"/>
          <p:nvPr/>
        </p:nvSpPr>
        <p:spPr>
          <a:xfrm>
            <a:off x="6263351" y="4942779"/>
            <a:ext cx="6925081" cy="307777"/>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Under inoculation, the increase was small and not significant</a:t>
            </a:r>
            <a:endParaRPr kumimoji="0" lang="en-DE" sz="1400" b="0" i="0" u="none" strike="noStrike" kern="1200" cap="none" spc="0" normalizeH="0" baseline="0" noProof="0" dirty="0">
              <a:ln>
                <a:noFill/>
              </a:ln>
              <a:solidFill>
                <a:srgbClr val="002060"/>
              </a:solidFill>
              <a:effectLst/>
              <a:uLnTx/>
              <a:uFillTx/>
              <a:latin typeface="Arial" panose="020B0604020202020204" pitchFamily="34" charset="0"/>
              <a:ea typeface="MS PGothic" pitchFamily="34" charset="-128"/>
              <a:cs typeface="Arial" panose="020B0604020202020204" pitchFamily="34" charset="0"/>
            </a:endParaRPr>
          </a:p>
        </p:txBody>
      </p:sp>
      <p:sp>
        <p:nvSpPr>
          <p:cNvPr id="164" name="Rectangle 163">
            <a:extLst>
              <a:ext uri="{FF2B5EF4-FFF2-40B4-BE49-F238E27FC236}">
                <a16:creationId xmlns:a16="http://schemas.microsoft.com/office/drawing/2014/main" id="{C8981CDB-A3B6-4256-AA3F-C7F4F273BCAB}"/>
              </a:ext>
            </a:extLst>
          </p:cNvPr>
          <p:cNvSpPr/>
          <p:nvPr/>
        </p:nvSpPr>
        <p:spPr>
          <a:xfrm>
            <a:off x="1430589" y="5665209"/>
            <a:ext cx="9629382" cy="369332"/>
          </a:xfrm>
          <a:prstGeom prst="rect">
            <a:avLst/>
          </a:prstGeom>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3249"/>
                </a:solidFill>
                <a:effectLst/>
                <a:uLnTx/>
                <a:uFillTx/>
                <a:latin typeface="Arial" panose="020B0604020202020204" pitchFamily="34" charset="0"/>
                <a:ea typeface="+mn-ea"/>
                <a:cs typeface="Arial" panose="020B0604020202020204" pitchFamily="34" charset="0"/>
              </a:rPr>
              <a:t>Therefore, from now we focus on the </a:t>
            </a:r>
            <a:r>
              <a:rPr kumimoji="0" lang="en-US" sz="1800" b="1" i="0" u="none" strike="noStrike" kern="1200" cap="none" spc="0" normalizeH="0" baseline="0" noProof="0" dirty="0">
                <a:ln>
                  <a:noFill/>
                </a:ln>
                <a:solidFill>
                  <a:srgbClr val="6C0000"/>
                </a:solidFill>
                <a:effectLst/>
                <a:uLnTx/>
                <a:uFillTx/>
                <a:latin typeface="Arial" panose="020B0604020202020204" pitchFamily="34" charset="0"/>
                <a:ea typeface="+mn-ea"/>
                <a:cs typeface="Arial" panose="020B0604020202020204" pitchFamily="34" charset="0"/>
              </a:rPr>
              <a:t>susceptible variety </a:t>
            </a:r>
            <a:r>
              <a:rPr kumimoji="0" lang="en-US" sz="1800" b="0" i="0" u="none" strike="noStrike" kern="1200" cap="none" spc="0" normalizeH="0" baseline="0" noProof="0" dirty="0">
                <a:ln>
                  <a:noFill/>
                </a:ln>
                <a:solidFill>
                  <a:srgbClr val="003249"/>
                </a:solidFill>
                <a:effectLst/>
                <a:uLnTx/>
                <a:uFillTx/>
                <a:latin typeface="Arial" panose="020B0604020202020204" pitchFamily="34" charset="0"/>
                <a:ea typeface="+mn-ea"/>
                <a:cs typeface="Arial" panose="020B0604020202020204" pitchFamily="34" charset="0"/>
              </a:rPr>
              <a:t>under </a:t>
            </a:r>
            <a:r>
              <a:rPr kumimoji="0" lang="en-US" sz="1800" b="1" i="0" u="none" strike="noStrike" kern="1200" cap="none" spc="0" normalizeH="0" baseline="0" noProof="0" dirty="0">
                <a:ln>
                  <a:noFill/>
                </a:ln>
                <a:solidFill>
                  <a:srgbClr val="6C0000"/>
                </a:solidFill>
                <a:effectLst/>
                <a:uLnTx/>
                <a:uFillTx/>
                <a:latin typeface="Arial" panose="020B0604020202020204" pitchFamily="34" charset="0"/>
                <a:ea typeface="+mn-ea"/>
                <a:cs typeface="Arial" panose="020B0604020202020204" pitchFamily="34" charset="0"/>
              </a:rPr>
              <a:t>ambient</a:t>
            </a:r>
            <a:r>
              <a:rPr kumimoji="0" lang="en-US" sz="1800" b="0" i="0" u="none" strike="noStrike" kern="1200" cap="none" spc="0" normalizeH="0" baseline="0" noProof="0" dirty="0">
                <a:ln>
                  <a:noFill/>
                </a:ln>
                <a:solidFill>
                  <a:srgbClr val="6C0000"/>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a:ln>
                  <a:noFill/>
                </a:ln>
                <a:solidFill>
                  <a:srgbClr val="6C0000"/>
                </a:solidFill>
                <a:effectLst/>
                <a:uLnTx/>
                <a:uFillTx/>
                <a:latin typeface="Arial" panose="020B0604020202020204" pitchFamily="34" charset="0"/>
                <a:ea typeface="+mn-ea"/>
                <a:cs typeface="Arial" panose="020B0604020202020204" pitchFamily="34" charset="0"/>
              </a:rPr>
              <a:t>conditions</a:t>
            </a:r>
            <a:endParaRPr kumimoji="0" lang="en-DE" sz="1800" b="0" i="0" u="none" strike="noStrike" kern="1200" cap="none" spc="0" normalizeH="0" baseline="0" noProof="0" dirty="0">
              <a:ln>
                <a:noFill/>
              </a:ln>
              <a:solidFill>
                <a:srgbClr val="003249"/>
              </a:solidFill>
              <a:effectLst/>
              <a:uLnTx/>
              <a:uFillTx/>
              <a:latin typeface="Arial" panose="020B0604020202020204" pitchFamily="34" charset="0"/>
              <a:ea typeface="+mn-ea"/>
              <a:cs typeface="Arial" panose="020B0604020202020204" pitchFamily="34" charset="0"/>
            </a:endParaRPr>
          </a:p>
        </p:txBody>
      </p:sp>
      <p:sp>
        <p:nvSpPr>
          <p:cNvPr id="165" name="TextBox 164">
            <a:extLst>
              <a:ext uri="{FF2B5EF4-FFF2-40B4-BE49-F238E27FC236}">
                <a16:creationId xmlns:a16="http://schemas.microsoft.com/office/drawing/2014/main" id="{C9AA3FE7-F3BE-4B95-9C1E-BC842C43DAA3}"/>
              </a:ext>
            </a:extLst>
          </p:cNvPr>
          <p:cNvSpPr txBox="1"/>
          <p:nvPr/>
        </p:nvSpPr>
        <p:spPr>
          <a:xfrm>
            <a:off x="2213326" y="4007675"/>
            <a:ext cx="2141621"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Days after sowing</a:t>
            </a:r>
            <a:endParaRPr kumimoji="0" lang="en-DE"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3360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P spid="132" grpId="0" animBg="1"/>
      <p:bldP spid="160" grpId="0"/>
      <p:bldP spid="16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A7B71DC-28BD-4E2F-9E89-C4253A80D80A}"/>
              </a:ext>
            </a:extLst>
          </p:cNvPr>
          <p:cNvSpPr>
            <a:spLocks noGrp="1"/>
          </p:cNvSpPr>
          <p:nvPr>
            <p:ph type="title"/>
          </p:nvPr>
        </p:nvSpPr>
        <p:spPr/>
        <p:txBody>
          <a:bodyPr/>
          <a:lstStyle/>
          <a:p>
            <a:r>
              <a:rPr lang="en-GB" dirty="0"/>
              <a:t>Research Objectives</a:t>
            </a:r>
          </a:p>
        </p:txBody>
      </p:sp>
      <p:sp>
        <p:nvSpPr>
          <p:cNvPr id="5" name="Rectangle 4">
            <a:extLst>
              <a:ext uri="{FF2B5EF4-FFF2-40B4-BE49-F238E27FC236}">
                <a16:creationId xmlns:a16="http://schemas.microsoft.com/office/drawing/2014/main" id="{012C939B-3121-49AC-B529-EDA821BD6352}"/>
              </a:ext>
            </a:extLst>
          </p:cNvPr>
          <p:cNvSpPr/>
          <p:nvPr/>
        </p:nvSpPr>
        <p:spPr>
          <a:xfrm>
            <a:off x="278295" y="5501735"/>
            <a:ext cx="11513489" cy="707886"/>
          </a:xfrm>
          <a:prstGeom prst="rect">
            <a:avLst/>
          </a:prstGeom>
        </p:spPr>
        <p:txBody>
          <a:bodyPr wrap="square">
            <a:spAutoFit/>
          </a:bodyPr>
          <a:lstStyle/>
          <a:p>
            <a:pPr marL="0" marR="0" lvl="0" indent="0" algn="just" defTabSz="40142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2) To disentangle structural and physiological drivers of SIF responses in combination with active ChlF (PSII efficiency) using seasonal data</a:t>
            </a:r>
            <a:endParaRPr kumimoji="0" lang="en-DE" sz="2000" b="0" i="0" u="none" strike="noStrike" kern="1200" cap="none" spc="0" normalizeH="0" baseline="0" noProof="0" dirty="0">
              <a:ln>
                <a:noFill/>
              </a:ln>
              <a:solidFill>
                <a:srgbClr val="002060"/>
              </a:solidFill>
              <a:effectLst/>
              <a:uLnTx/>
              <a:uFillTx/>
              <a:latin typeface="Verdana" pitchFamily="34" charset="0"/>
              <a:ea typeface="+mn-ea"/>
              <a:cs typeface="+mn-cs"/>
            </a:endParaRPr>
          </a:p>
        </p:txBody>
      </p:sp>
      <p:sp>
        <p:nvSpPr>
          <p:cNvPr id="7" name="Rectangle 6">
            <a:extLst>
              <a:ext uri="{FF2B5EF4-FFF2-40B4-BE49-F238E27FC236}">
                <a16:creationId xmlns:a16="http://schemas.microsoft.com/office/drawing/2014/main" id="{1EF8232D-B9CC-4D04-B5D1-CE8AB5F8BEB8}"/>
              </a:ext>
            </a:extLst>
          </p:cNvPr>
          <p:cNvSpPr/>
          <p:nvPr/>
        </p:nvSpPr>
        <p:spPr>
          <a:xfrm>
            <a:off x="216000" y="1149843"/>
            <a:ext cx="11691817" cy="40011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 To evaluate the detection of disease (CLS) symptoms using passive sun-induced fluorescence (SIF)</a:t>
            </a:r>
            <a:endParaRPr kumimoji="0" lang="en-DE"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19682C98-2974-4C65-AFD3-46B78B8E108C}"/>
              </a:ext>
            </a:extLst>
          </p:cNvPr>
          <p:cNvPicPr>
            <a:picLocks noChangeAspect="1"/>
          </p:cNvPicPr>
          <p:nvPr/>
        </p:nvPicPr>
        <p:blipFill>
          <a:blip r:embed="rId3"/>
          <a:stretch>
            <a:fillRect/>
          </a:stretch>
        </p:blipFill>
        <p:spPr>
          <a:xfrm>
            <a:off x="5311262" y="1860738"/>
            <a:ext cx="4192648" cy="2959120"/>
          </a:xfrm>
          <a:prstGeom prst="rect">
            <a:avLst/>
          </a:prstGeom>
        </p:spPr>
      </p:pic>
      <p:pic>
        <p:nvPicPr>
          <p:cNvPr id="11" name="Picture 10">
            <a:extLst>
              <a:ext uri="{FF2B5EF4-FFF2-40B4-BE49-F238E27FC236}">
                <a16:creationId xmlns:a16="http://schemas.microsoft.com/office/drawing/2014/main" id="{70CB3968-ABBB-4233-AB07-15B6B20F7BDB}"/>
              </a:ext>
            </a:extLst>
          </p:cNvPr>
          <p:cNvPicPr>
            <a:picLocks noChangeAspect="1"/>
          </p:cNvPicPr>
          <p:nvPr/>
        </p:nvPicPr>
        <p:blipFill>
          <a:blip r:embed="rId4"/>
          <a:stretch>
            <a:fillRect/>
          </a:stretch>
        </p:blipFill>
        <p:spPr>
          <a:xfrm>
            <a:off x="9619696" y="1932068"/>
            <a:ext cx="2616472" cy="2801476"/>
          </a:xfrm>
          <a:prstGeom prst="rect">
            <a:avLst/>
          </a:prstGeom>
        </p:spPr>
      </p:pic>
      <p:sp>
        <p:nvSpPr>
          <p:cNvPr id="12" name="TextBox 11">
            <a:extLst>
              <a:ext uri="{FF2B5EF4-FFF2-40B4-BE49-F238E27FC236}">
                <a16:creationId xmlns:a16="http://schemas.microsoft.com/office/drawing/2014/main" id="{DC4A1AA6-037D-44B8-8831-4D458D9549D2}"/>
              </a:ext>
            </a:extLst>
          </p:cNvPr>
          <p:cNvSpPr txBox="1"/>
          <p:nvPr/>
        </p:nvSpPr>
        <p:spPr>
          <a:xfrm>
            <a:off x="10324800" y="4947123"/>
            <a:ext cx="2435569"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53249"/>
                </a:solidFill>
                <a:effectLst/>
                <a:uLnTx/>
                <a:uFillTx/>
                <a:latin typeface="Arial" panose="020B0604020202020204" pitchFamily="34" charset="0"/>
                <a:ea typeface="MS PGothic" pitchFamily="34" charset="-128"/>
                <a:cs typeface="Arial" panose="020B0604020202020204" pitchFamily="34" charset="0"/>
              </a:rPr>
              <a:t>Martini et al., 2021</a:t>
            </a:r>
            <a:endParaRPr kumimoji="0" lang="en-DE" sz="1400" b="0" i="0" u="none" strike="noStrike" kern="1200" cap="none" spc="0" normalizeH="0" baseline="0" noProof="0" dirty="0">
              <a:ln>
                <a:noFill/>
              </a:ln>
              <a:solidFill>
                <a:srgbClr val="053249"/>
              </a:solidFill>
              <a:effectLst/>
              <a:uLnTx/>
              <a:uFillTx/>
              <a:latin typeface="Arial" panose="020B0604020202020204" pitchFamily="34" charset="0"/>
              <a:ea typeface="MS PGothic" pitchFamily="34" charset="-128"/>
              <a:cs typeface="Arial" panose="020B0604020202020204" pitchFamily="34" charset="0"/>
            </a:endParaRPr>
          </a:p>
        </p:txBody>
      </p:sp>
      <p:sp>
        <p:nvSpPr>
          <p:cNvPr id="13" name="TextBox 12">
            <a:extLst>
              <a:ext uri="{FF2B5EF4-FFF2-40B4-BE49-F238E27FC236}">
                <a16:creationId xmlns:a16="http://schemas.microsoft.com/office/drawing/2014/main" id="{65BE8FC4-6EB5-4AB6-90E6-35ABBEE17E6A}"/>
              </a:ext>
            </a:extLst>
          </p:cNvPr>
          <p:cNvSpPr txBox="1"/>
          <p:nvPr/>
        </p:nvSpPr>
        <p:spPr>
          <a:xfrm>
            <a:off x="7080306" y="4969221"/>
            <a:ext cx="2902400"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53249"/>
                </a:solidFill>
                <a:effectLst/>
                <a:uLnTx/>
                <a:uFillTx/>
                <a:latin typeface="Arial" panose="020B0604020202020204" pitchFamily="34" charset="0"/>
                <a:ea typeface="MS PGothic" pitchFamily="34" charset="-128"/>
                <a:cs typeface="Arial" panose="020B0604020202020204" pitchFamily="34" charset="0"/>
              </a:rPr>
              <a:t>Van der Tol et al., 2014</a:t>
            </a:r>
            <a:endParaRPr kumimoji="0" lang="en-DE" sz="1400" b="0" i="0" u="none" strike="noStrike" kern="1200" cap="none" spc="0" normalizeH="0" baseline="0" noProof="0" dirty="0">
              <a:ln>
                <a:noFill/>
              </a:ln>
              <a:solidFill>
                <a:srgbClr val="053249"/>
              </a:solidFill>
              <a:effectLst/>
              <a:uLnTx/>
              <a:uFillTx/>
              <a:latin typeface="Arial" panose="020B0604020202020204" pitchFamily="34" charset="0"/>
              <a:ea typeface="MS PGothic" pitchFamily="34" charset="-128"/>
              <a:cs typeface="Arial" panose="020B0604020202020204" pitchFamily="34" charset="0"/>
            </a:endParaRPr>
          </a:p>
        </p:txBody>
      </p:sp>
      <p:pic>
        <p:nvPicPr>
          <p:cNvPr id="15" name="Picture 14">
            <a:extLst>
              <a:ext uri="{FF2B5EF4-FFF2-40B4-BE49-F238E27FC236}">
                <a16:creationId xmlns:a16="http://schemas.microsoft.com/office/drawing/2014/main" id="{95A52910-C229-4F3D-BCD4-E97918C23CB9}"/>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355353" y="2177052"/>
            <a:ext cx="4955909" cy="2460411"/>
          </a:xfrm>
          <a:prstGeom prst="rect">
            <a:avLst/>
          </a:prstGeom>
        </p:spPr>
      </p:pic>
      <p:sp>
        <p:nvSpPr>
          <p:cNvPr id="16" name="TextBox 15">
            <a:extLst>
              <a:ext uri="{FF2B5EF4-FFF2-40B4-BE49-F238E27FC236}">
                <a16:creationId xmlns:a16="http://schemas.microsoft.com/office/drawing/2014/main" id="{4E522258-F19C-41E7-8F1E-6513D483FC42}"/>
              </a:ext>
            </a:extLst>
          </p:cNvPr>
          <p:cNvSpPr txBox="1"/>
          <p:nvPr/>
        </p:nvSpPr>
        <p:spPr>
          <a:xfrm>
            <a:off x="3100639" y="5022895"/>
            <a:ext cx="2934400"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3249"/>
                </a:solidFill>
                <a:effectLst/>
                <a:uLnTx/>
                <a:uFillTx/>
                <a:latin typeface="Arial" panose="020B0604020202020204" pitchFamily="34" charset="0"/>
                <a:ea typeface="MS PGothic" pitchFamily="34" charset="-128"/>
                <a:cs typeface="Arial" panose="020B0604020202020204" pitchFamily="34" charset="0"/>
              </a:rPr>
              <a:t>Konche et al., accepted, JXB</a:t>
            </a:r>
            <a:endParaRPr kumimoji="0" lang="en-DE" sz="1400" b="0" i="0" u="none" strike="noStrike" kern="1200" cap="none" spc="0" normalizeH="0" baseline="0" noProof="0" dirty="0">
              <a:ln>
                <a:noFill/>
              </a:ln>
              <a:solidFill>
                <a:srgbClr val="003249"/>
              </a:solidFill>
              <a:effectLst/>
              <a:uLnTx/>
              <a:uFillTx/>
              <a:latin typeface="Arial" panose="020B0604020202020204" pitchFamily="34" charset="0"/>
              <a:ea typeface="MS PGothic" pitchFamily="34" charset="-128"/>
              <a:cs typeface="Arial" panose="020B0604020202020204" pitchFamily="34" charset="0"/>
            </a:endParaRPr>
          </a:p>
        </p:txBody>
      </p:sp>
      <p:sp>
        <p:nvSpPr>
          <p:cNvPr id="18" name="TextBox 17">
            <a:extLst>
              <a:ext uri="{FF2B5EF4-FFF2-40B4-BE49-F238E27FC236}">
                <a16:creationId xmlns:a16="http://schemas.microsoft.com/office/drawing/2014/main" id="{50227FE2-DE3A-4E45-ACA0-BFE6379C8056}"/>
              </a:ext>
            </a:extLst>
          </p:cNvPr>
          <p:cNvSpPr txBox="1"/>
          <p:nvPr/>
        </p:nvSpPr>
        <p:spPr>
          <a:xfrm>
            <a:off x="8425677" y="1613903"/>
            <a:ext cx="18991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C0000"/>
                </a:solidFill>
                <a:effectLst/>
                <a:uLnTx/>
                <a:uFillTx/>
                <a:latin typeface="Arial" panose="020B0604020202020204" pitchFamily="34" charset="0"/>
                <a:ea typeface="+mn-ea"/>
                <a:cs typeface="Arial" panose="020B0604020202020204" pitchFamily="34" charset="0"/>
              </a:rPr>
              <a:t>Abiotic stress</a:t>
            </a:r>
            <a:endParaRPr kumimoji="0" lang="en-DE" sz="1800" b="1" i="0" u="none" strike="noStrike" kern="1200" cap="none" spc="0" normalizeH="0" baseline="0" noProof="0" dirty="0">
              <a:ln>
                <a:noFill/>
              </a:ln>
              <a:solidFill>
                <a:srgbClr val="6C0000"/>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BFB15E3B-1392-47CC-AB1F-E879BF6468CA}"/>
              </a:ext>
            </a:extLst>
          </p:cNvPr>
          <p:cNvSpPr txBox="1"/>
          <p:nvPr/>
        </p:nvSpPr>
        <p:spPr>
          <a:xfrm>
            <a:off x="1807189" y="1668586"/>
            <a:ext cx="18991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C0000"/>
                </a:solidFill>
                <a:effectLst/>
                <a:uLnTx/>
                <a:uFillTx/>
                <a:latin typeface="Arial" panose="020B0604020202020204" pitchFamily="34" charset="0"/>
                <a:ea typeface="+mn-ea"/>
                <a:cs typeface="Arial" panose="020B0604020202020204" pitchFamily="34" charset="0"/>
              </a:rPr>
              <a:t>Biotic stress</a:t>
            </a:r>
            <a:endParaRPr kumimoji="0" lang="en-DE" sz="1800" b="1" i="0" u="none" strike="noStrike" kern="1200" cap="none" spc="0" normalizeH="0" baseline="0" noProof="0" dirty="0">
              <a:ln>
                <a:noFill/>
              </a:ln>
              <a:solidFill>
                <a:srgbClr val="6C0000"/>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BD81FDB3-BD57-47B9-BB69-23FC84B30082}"/>
              </a:ext>
            </a:extLst>
          </p:cNvPr>
          <p:cNvSpPr txBox="1"/>
          <p:nvPr/>
        </p:nvSpPr>
        <p:spPr>
          <a:xfrm>
            <a:off x="2058440" y="4682555"/>
            <a:ext cx="1828800" cy="338554"/>
          </a:xfrm>
          <a:prstGeom prst="rect">
            <a:avLst/>
          </a:prstGeom>
          <a:noFill/>
        </p:spPr>
        <p:txBody>
          <a:bodyPr wrap="square" rtlCol="0">
            <a:spAutoFit/>
          </a:bodyPr>
          <a:lstStyle/>
          <a:p>
            <a:pPr algn="l"/>
            <a:r>
              <a:rPr lang="en-US" sz="1600" dirty="0">
                <a:solidFill>
                  <a:schemeClr val="accent6">
                    <a:lumMod val="10000"/>
                  </a:schemeClr>
                </a:solidFill>
                <a:latin typeface="Arial" panose="020B0604020202020204" pitchFamily="34" charset="0"/>
                <a:ea typeface="MS PGothic" pitchFamily="34" charset="-128"/>
                <a:cs typeface="Arial" panose="020B0604020202020204" pitchFamily="34" charset="0"/>
              </a:rPr>
              <a:t>Canopy SIF</a:t>
            </a:r>
            <a:endParaRPr lang="en-DE" sz="1600" dirty="0">
              <a:solidFill>
                <a:schemeClr val="accent6">
                  <a:lumMod val="10000"/>
                </a:schemeClr>
              </a:solidFill>
              <a:latin typeface="Arial" panose="020B0604020202020204" pitchFamily="34" charset="0"/>
              <a:ea typeface="MS PGothic" pitchFamily="34" charset="-128"/>
              <a:cs typeface="Arial" panose="020B0604020202020204" pitchFamily="34" charset="0"/>
            </a:endParaRPr>
          </a:p>
        </p:txBody>
      </p:sp>
      <p:sp>
        <p:nvSpPr>
          <p:cNvPr id="14" name="TextBox 13">
            <a:extLst>
              <a:ext uri="{FF2B5EF4-FFF2-40B4-BE49-F238E27FC236}">
                <a16:creationId xmlns:a16="http://schemas.microsoft.com/office/drawing/2014/main" id="{39DA5E25-1AD7-44B7-A641-FBC9F6CA0438}"/>
              </a:ext>
            </a:extLst>
          </p:cNvPr>
          <p:cNvSpPr txBox="1"/>
          <p:nvPr/>
        </p:nvSpPr>
        <p:spPr>
          <a:xfrm>
            <a:off x="10684919" y="4676527"/>
            <a:ext cx="1828800" cy="338554"/>
          </a:xfrm>
          <a:prstGeom prst="rect">
            <a:avLst/>
          </a:prstGeom>
          <a:noFill/>
        </p:spPr>
        <p:txBody>
          <a:bodyPr wrap="square" rtlCol="0">
            <a:spAutoFit/>
          </a:bodyPr>
          <a:lstStyle/>
          <a:p>
            <a:pPr algn="l"/>
            <a:r>
              <a:rPr lang="en-US" sz="1600" dirty="0">
                <a:solidFill>
                  <a:schemeClr val="accent6">
                    <a:lumMod val="10000"/>
                  </a:schemeClr>
                </a:solidFill>
                <a:latin typeface="Arial" panose="020B0604020202020204" pitchFamily="34" charset="0"/>
                <a:ea typeface="MS PGothic" pitchFamily="34" charset="-128"/>
                <a:cs typeface="Arial" panose="020B0604020202020204" pitchFamily="34" charset="0"/>
              </a:rPr>
              <a:t>SIF</a:t>
            </a:r>
            <a:endParaRPr lang="en-DE" sz="1600" dirty="0">
              <a:solidFill>
                <a:schemeClr val="accent6">
                  <a:lumMod val="10000"/>
                </a:schemeClr>
              </a:solidFill>
              <a:latin typeface="Arial" panose="020B0604020202020204" pitchFamily="34" charset="0"/>
              <a:ea typeface="MS PGothic" pitchFamily="34" charset="-128"/>
              <a:cs typeface="Arial" panose="020B0604020202020204" pitchFamily="34" charset="0"/>
            </a:endParaRPr>
          </a:p>
        </p:txBody>
      </p:sp>
      <p:sp>
        <p:nvSpPr>
          <p:cNvPr id="17" name="TextBox 16">
            <a:extLst>
              <a:ext uri="{FF2B5EF4-FFF2-40B4-BE49-F238E27FC236}">
                <a16:creationId xmlns:a16="http://schemas.microsoft.com/office/drawing/2014/main" id="{E01D1A6D-BA41-4F2D-BDF1-9A282C8B255F}"/>
              </a:ext>
            </a:extLst>
          </p:cNvPr>
          <p:cNvSpPr txBox="1"/>
          <p:nvPr/>
        </p:nvSpPr>
        <p:spPr>
          <a:xfrm>
            <a:off x="10549177" y="4659277"/>
            <a:ext cx="266083" cy="338554"/>
          </a:xfrm>
          <a:prstGeom prst="rect">
            <a:avLst/>
          </a:prstGeom>
          <a:noFill/>
        </p:spPr>
        <p:txBody>
          <a:bodyPr wrap="square" rtlCol="0">
            <a:spAutoFit/>
          </a:bodyPr>
          <a:lstStyle/>
          <a:p>
            <a:pPr algn="l"/>
            <a:r>
              <a:rPr lang="el-GR" sz="1600" dirty="0">
                <a:solidFill>
                  <a:schemeClr val="accent6">
                    <a:lumMod val="10000"/>
                  </a:schemeClr>
                </a:solidFill>
                <a:latin typeface="Arial" panose="020B0604020202020204" pitchFamily="34" charset="0"/>
                <a:ea typeface="MS PGothic" pitchFamily="34" charset="-128"/>
                <a:cs typeface="Arial" panose="020B0604020202020204" pitchFamily="34" charset="0"/>
              </a:rPr>
              <a:t>ϕ</a:t>
            </a:r>
            <a:endParaRPr lang="en-DE" sz="1600" dirty="0">
              <a:solidFill>
                <a:schemeClr val="accent6">
                  <a:lumMod val="10000"/>
                </a:schemeClr>
              </a:solidFill>
              <a:latin typeface="Arial" panose="020B0604020202020204" pitchFamily="34" charset="0"/>
              <a:ea typeface="MS PGothic" pitchFamily="34" charset="-128"/>
              <a:cs typeface="Arial" panose="020B0604020202020204" pitchFamily="34" charset="0"/>
            </a:endParaRPr>
          </a:p>
        </p:txBody>
      </p:sp>
      <p:sp>
        <p:nvSpPr>
          <p:cNvPr id="20" name="TextBox 19">
            <a:extLst>
              <a:ext uri="{FF2B5EF4-FFF2-40B4-BE49-F238E27FC236}">
                <a16:creationId xmlns:a16="http://schemas.microsoft.com/office/drawing/2014/main" id="{E0D2DC60-126D-42EC-81A1-5E4962CAD8CA}"/>
              </a:ext>
            </a:extLst>
          </p:cNvPr>
          <p:cNvSpPr txBox="1"/>
          <p:nvPr/>
        </p:nvSpPr>
        <p:spPr>
          <a:xfrm rot="16200000">
            <a:off x="4607378" y="2419096"/>
            <a:ext cx="1828800" cy="338554"/>
          </a:xfrm>
          <a:prstGeom prst="rect">
            <a:avLst/>
          </a:prstGeom>
          <a:noFill/>
        </p:spPr>
        <p:txBody>
          <a:bodyPr wrap="square" rtlCol="0">
            <a:spAutoFit/>
          </a:bodyPr>
          <a:lstStyle/>
          <a:p>
            <a:pPr algn="l"/>
            <a:r>
              <a:rPr lang="en-US" sz="1600" dirty="0">
                <a:solidFill>
                  <a:schemeClr val="accent6">
                    <a:lumMod val="10000"/>
                  </a:schemeClr>
                </a:solidFill>
                <a:latin typeface="Arial" panose="020B0604020202020204" pitchFamily="34" charset="0"/>
                <a:ea typeface="MS PGothic" pitchFamily="34" charset="-128"/>
                <a:cs typeface="Arial" panose="020B0604020202020204" pitchFamily="34" charset="0"/>
              </a:rPr>
              <a:t>SIF</a:t>
            </a:r>
            <a:endParaRPr lang="en-DE" sz="1600" dirty="0">
              <a:solidFill>
                <a:schemeClr val="accent6">
                  <a:lumMod val="10000"/>
                </a:schemeClr>
              </a:solidFill>
              <a:latin typeface="Arial" panose="020B0604020202020204" pitchFamily="34" charset="0"/>
              <a:ea typeface="MS PGothic" pitchFamily="34" charset="-128"/>
              <a:cs typeface="Arial" panose="020B0604020202020204" pitchFamily="34" charset="0"/>
            </a:endParaRPr>
          </a:p>
        </p:txBody>
      </p:sp>
      <p:sp>
        <p:nvSpPr>
          <p:cNvPr id="21" name="TextBox 20">
            <a:extLst>
              <a:ext uri="{FF2B5EF4-FFF2-40B4-BE49-F238E27FC236}">
                <a16:creationId xmlns:a16="http://schemas.microsoft.com/office/drawing/2014/main" id="{76A335A3-98FF-4F8E-BE05-6D4ABD644699}"/>
              </a:ext>
            </a:extLst>
          </p:cNvPr>
          <p:cNvSpPr txBox="1"/>
          <p:nvPr/>
        </p:nvSpPr>
        <p:spPr>
          <a:xfrm rot="16200000">
            <a:off x="5355541" y="3370139"/>
            <a:ext cx="266083" cy="338554"/>
          </a:xfrm>
          <a:prstGeom prst="rect">
            <a:avLst/>
          </a:prstGeom>
          <a:noFill/>
        </p:spPr>
        <p:txBody>
          <a:bodyPr wrap="square" rtlCol="0">
            <a:spAutoFit/>
          </a:bodyPr>
          <a:lstStyle/>
          <a:p>
            <a:pPr algn="l"/>
            <a:r>
              <a:rPr lang="el-GR" sz="1600" dirty="0">
                <a:solidFill>
                  <a:schemeClr val="accent6">
                    <a:lumMod val="10000"/>
                  </a:schemeClr>
                </a:solidFill>
                <a:latin typeface="Arial" panose="020B0604020202020204" pitchFamily="34" charset="0"/>
                <a:ea typeface="MS PGothic" pitchFamily="34" charset="-128"/>
                <a:cs typeface="Arial" panose="020B0604020202020204" pitchFamily="34" charset="0"/>
              </a:rPr>
              <a:t>ϕ</a:t>
            </a:r>
            <a:endParaRPr lang="en-DE" sz="1600" dirty="0">
              <a:solidFill>
                <a:schemeClr val="accent6">
                  <a:lumMod val="10000"/>
                </a:schemeClr>
              </a:solidFill>
              <a:latin typeface="Arial" panose="020B0604020202020204" pitchFamily="34" charset="0"/>
              <a:ea typeface="MS PGothic" pitchFamily="34" charset="-128"/>
              <a:cs typeface="Arial" panose="020B0604020202020204" pitchFamily="34" charset="0"/>
            </a:endParaRPr>
          </a:p>
        </p:txBody>
      </p:sp>
      <p:sp>
        <p:nvSpPr>
          <p:cNvPr id="22" name="TextBox 21">
            <a:extLst>
              <a:ext uri="{FF2B5EF4-FFF2-40B4-BE49-F238E27FC236}">
                <a16:creationId xmlns:a16="http://schemas.microsoft.com/office/drawing/2014/main" id="{BABDDC21-8C70-4C6B-A5E9-182C79866DEB}"/>
              </a:ext>
            </a:extLst>
          </p:cNvPr>
          <p:cNvSpPr txBox="1"/>
          <p:nvPr/>
        </p:nvSpPr>
        <p:spPr>
          <a:xfrm>
            <a:off x="259121" y="4487323"/>
            <a:ext cx="2407314" cy="24622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000" b="1" i="0" u="none" strike="noStrike" kern="1200" cap="none" spc="0" normalizeH="0" baseline="0" noProof="0" dirty="0">
                <a:ln>
                  <a:noFill/>
                </a:ln>
                <a:solidFill>
                  <a:schemeClr val="accent6">
                    <a:lumMod val="10000"/>
                  </a:schemeClr>
                </a:solidFill>
                <a:effectLst/>
                <a:uLnTx/>
                <a:uFillTx/>
                <a:latin typeface="Arial" panose="020B0604020202020204" pitchFamily="34" charset="0"/>
                <a:cs typeface="Arial" panose="020B0604020202020204" pitchFamily="34" charset="0"/>
              </a:rPr>
              <a:t>       SIF</a:t>
            </a:r>
            <a:r>
              <a:rPr lang="en-US" sz="1000" b="1" baseline="-25000" dirty="0">
                <a:solidFill>
                  <a:schemeClr val="accent6">
                    <a:lumMod val="10000"/>
                  </a:schemeClr>
                </a:solidFill>
                <a:latin typeface="Arial" panose="020B0604020202020204" pitchFamily="34" charset="0"/>
                <a:cs typeface="Arial" panose="020B0604020202020204" pitchFamily="34" charset="0"/>
              </a:rPr>
              <a:t>760</a:t>
            </a:r>
            <a:r>
              <a:rPr kumimoji="0" lang="en-US" sz="1000" b="1" i="0" u="none" strike="noStrike" kern="1200" cap="none" spc="0" normalizeH="0" baseline="0" noProof="0" dirty="0">
                <a:ln>
                  <a:noFill/>
                </a:ln>
                <a:solidFill>
                  <a:schemeClr val="accent6">
                    <a:lumMod val="10000"/>
                  </a:schemeClr>
                </a:solidFill>
                <a:effectLst/>
                <a:uLnTx/>
                <a:uFillTx/>
                <a:latin typeface="Arial" panose="020B0604020202020204" pitchFamily="34" charset="0"/>
                <a:cs typeface="Arial" panose="020B0604020202020204" pitchFamily="34" charset="0"/>
              </a:rPr>
              <a:t> (mW m</a:t>
            </a:r>
            <a:r>
              <a:rPr kumimoji="0" lang="en-US" sz="1000" b="1" i="0" u="none" strike="noStrike" kern="1200" cap="none" spc="0" normalizeH="0" baseline="30000" noProof="0" dirty="0">
                <a:ln>
                  <a:noFill/>
                </a:ln>
                <a:solidFill>
                  <a:schemeClr val="accent6">
                    <a:lumMod val="10000"/>
                  </a:schemeClr>
                </a:solidFill>
                <a:effectLst/>
                <a:uLnTx/>
                <a:uFillTx/>
                <a:latin typeface="Arial" panose="020B0604020202020204" pitchFamily="34" charset="0"/>
                <a:cs typeface="Arial" panose="020B0604020202020204" pitchFamily="34" charset="0"/>
              </a:rPr>
              <a:t>-2</a:t>
            </a:r>
            <a:r>
              <a:rPr kumimoji="0" lang="en-US" sz="1000" b="1" i="0" u="none" strike="noStrike" kern="1200" cap="none" spc="0" normalizeH="0" baseline="0" noProof="0" dirty="0">
                <a:ln>
                  <a:noFill/>
                </a:ln>
                <a:solidFill>
                  <a:schemeClr val="accent6">
                    <a:lumMod val="10000"/>
                  </a:schemeClr>
                </a:solidFill>
                <a:effectLst/>
                <a:uLnTx/>
                <a:uFillTx/>
                <a:latin typeface="Arial" panose="020B0604020202020204" pitchFamily="34" charset="0"/>
                <a:cs typeface="Arial" panose="020B0604020202020204" pitchFamily="34" charset="0"/>
              </a:rPr>
              <a:t> nm</a:t>
            </a:r>
            <a:r>
              <a:rPr kumimoji="0" lang="en-US" sz="1000" b="1" i="0" u="none" strike="noStrike" kern="1200" cap="none" spc="0" normalizeH="0" baseline="30000" noProof="0" dirty="0">
                <a:ln>
                  <a:noFill/>
                </a:ln>
                <a:solidFill>
                  <a:schemeClr val="accent6">
                    <a:lumMod val="10000"/>
                  </a:schemeClr>
                </a:solidFill>
                <a:effectLst/>
                <a:uLnTx/>
                <a:uFillTx/>
                <a:latin typeface="Arial" panose="020B0604020202020204" pitchFamily="34" charset="0"/>
                <a:cs typeface="Arial" panose="020B0604020202020204" pitchFamily="34" charset="0"/>
              </a:rPr>
              <a:t>-1</a:t>
            </a:r>
            <a:r>
              <a:rPr kumimoji="0" lang="en-US" sz="1000" b="1" i="0" u="none" strike="noStrike" kern="1200" cap="none" spc="0" normalizeH="0" baseline="0" noProof="0" dirty="0">
                <a:ln>
                  <a:noFill/>
                </a:ln>
                <a:solidFill>
                  <a:schemeClr val="accent6">
                    <a:lumMod val="10000"/>
                  </a:schemeClr>
                </a:solidFill>
                <a:effectLst/>
                <a:uLnTx/>
                <a:uFillTx/>
                <a:latin typeface="Arial" panose="020B0604020202020204" pitchFamily="34" charset="0"/>
                <a:cs typeface="Arial" panose="020B0604020202020204" pitchFamily="34" charset="0"/>
              </a:rPr>
              <a:t> sr</a:t>
            </a:r>
            <a:r>
              <a:rPr kumimoji="0" lang="en-US" sz="1000" b="1" i="0" u="none" strike="noStrike" kern="1200" cap="none" spc="0" normalizeH="0" baseline="30000" noProof="0" dirty="0">
                <a:ln>
                  <a:noFill/>
                </a:ln>
                <a:solidFill>
                  <a:schemeClr val="accent6">
                    <a:lumMod val="10000"/>
                  </a:schemeClr>
                </a:solidFill>
                <a:effectLst/>
                <a:uLnTx/>
                <a:uFillTx/>
                <a:latin typeface="Arial" panose="020B0604020202020204" pitchFamily="34" charset="0"/>
                <a:cs typeface="Arial" panose="020B0604020202020204" pitchFamily="34" charset="0"/>
              </a:rPr>
              <a:t>-1</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endParaRPr kumimoji="0" lang="en-DE" sz="1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979E79C5-6F86-4359-867F-6E92C9631CF6}"/>
              </a:ext>
            </a:extLst>
          </p:cNvPr>
          <p:cNvSpPr/>
          <p:nvPr/>
        </p:nvSpPr>
        <p:spPr>
          <a:xfrm>
            <a:off x="2962275" y="4508444"/>
            <a:ext cx="1648208" cy="246221"/>
          </a:xfrm>
          <a:prstGeom prst="rect">
            <a:avLst/>
          </a:prstGeom>
          <a:solidFill>
            <a:schemeClr val="bg1"/>
          </a:solidFill>
        </p:spPr>
        <p:txBody>
          <a:bodyPr wrap="none">
            <a:spAutoFit/>
          </a:bodyPr>
          <a:lstStyle/>
          <a:p>
            <a:r>
              <a:rPr lang="en-US" sz="1000" b="1" dirty="0">
                <a:solidFill>
                  <a:schemeClr val="accent6">
                    <a:lumMod val="10000"/>
                  </a:schemeClr>
                </a:solidFill>
                <a:latin typeface="Arial" panose="020B0604020202020204" pitchFamily="34" charset="0"/>
                <a:cs typeface="Arial" panose="020B0604020202020204" pitchFamily="34" charset="0"/>
              </a:rPr>
              <a:t>SIF</a:t>
            </a:r>
            <a:r>
              <a:rPr lang="en-US" sz="1000" b="1" baseline="-25000" dirty="0">
                <a:solidFill>
                  <a:schemeClr val="accent6">
                    <a:lumMod val="10000"/>
                  </a:schemeClr>
                </a:solidFill>
                <a:latin typeface="Arial" panose="020B0604020202020204" pitchFamily="34" charset="0"/>
                <a:cs typeface="Arial" panose="020B0604020202020204" pitchFamily="34" charset="0"/>
              </a:rPr>
              <a:t>687</a:t>
            </a:r>
            <a:r>
              <a:rPr lang="en-US" sz="1000" b="1" dirty="0">
                <a:solidFill>
                  <a:schemeClr val="accent6">
                    <a:lumMod val="10000"/>
                  </a:schemeClr>
                </a:solidFill>
                <a:latin typeface="Arial" panose="020B0604020202020204" pitchFamily="34" charset="0"/>
                <a:cs typeface="Arial" panose="020B0604020202020204" pitchFamily="34" charset="0"/>
              </a:rPr>
              <a:t> (mW m</a:t>
            </a:r>
            <a:r>
              <a:rPr lang="en-US" sz="1000" b="1" baseline="30000" dirty="0">
                <a:solidFill>
                  <a:schemeClr val="accent6">
                    <a:lumMod val="10000"/>
                  </a:schemeClr>
                </a:solidFill>
                <a:latin typeface="Arial" panose="020B0604020202020204" pitchFamily="34" charset="0"/>
                <a:cs typeface="Arial" panose="020B0604020202020204" pitchFamily="34" charset="0"/>
              </a:rPr>
              <a:t>-2</a:t>
            </a:r>
            <a:r>
              <a:rPr lang="en-US" sz="1000" b="1" dirty="0">
                <a:solidFill>
                  <a:schemeClr val="accent6">
                    <a:lumMod val="10000"/>
                  </a:schemeClr>
                </a:solidFill>
                <a:latin typeface="Arial" panose="020B0604020202020204" pitchFamily="34" charset="0"/>
                <a:cs typeface="Arial" panose="020B0604020202020204" pitchFamily="34" charset="0"/>
              </a:rPr>
              <a:t> nm</a:t>
            </a:r>
            <a:r>
              <a:rPr lang="en-US" sz="1000" b="1" baseline="30000" dirty="0">
                <a:solidFill>
                  <a:schemeClr val="accent6">
                    <a:lumMod val="10000"/>
                  </a:schemeClr>
                </a:solidFill>
                <a:latin typeface="Arial" panose="020B0604020202020204" pitchFamily="34" charset="0"/>
                <a:cs typeface="Arial" panose="020B0604020202020204" pitchFamily="34" charset="0"/>
              </a:rPr>
              <a:t>-1</a:t>
            </a:r>
            <a:r>
              <a:rPr lang="en-US" sz="1000" b="1" dirty="0">
                <a:solidFill>
                  <a:schemeClr val="accent6">
                    <a:lumMod val="10000"/>
                  </a:schemeClr>
                </a:solidFill>
                <a:latin typeface="Arial" panose="020B0604020202020204" pitchFamily="34" charset="0"/>
                <a:cs typeface="Arial" panose="020B0604020202020204" pitchFamily="34" charset="0"/>
              </a:rPr>
              <a:t> sr</a:t>
            </a:r>
            <a:r>
              <a:rPr lang="en-US" sz="1000" b="1" baseline="30000" dirty="0">
                <a:solidFill>
                  <a:schemeClr val="accent6">
                    <a:lumMod val="10000"/>
                  </a:schemeClr>
                </a:solidFill>
                <a:latin typeface="Arial" panose="020B0604020202020204" pitchFamily="34" charset="0"/>
                <a:cs typeface="Arial" panose="020B0604020202020204" pitchFamily="34" charset="0"/>
              </a:rPr>
              <a:t>-1</a:t>
            </a:r>
            <a:r>
              <a:rPr lang="en-US" sz="1000" b="1" dirty="0">
                <a:solidFill>
                  <a:prstClr val="black"/>
                </a:solidFill>
                <a:latin typeface="Arial" panose="020B0604020202020204" pitchFamily="34" charset="0"/>
                <a:cs typeface="Arial" panose="020B0604020202020204" pitchFamily="34" charset="0"/>
              </a:rPr>
              <a:t>)</a:t>
            </a:r>
            <a:endParaRPr lang="en-DE" sz="1000" dirty="0"/>
          </a:p>
        </p:txBody>
      </p:sp>
      <p:sp>
        <p:nvSpPr>
          <p:cNvPr id="23" name="TextBox 22">
            <a:extLst>
              <a:ext uri="{FF2B5EF4-FFF2-40B4-BE49-F238E27FC236}">
                <a16:creationId xmlns:a16="http://schemas.microsoft.com/office/drawing/2014/main" id="{4BBF1E07-D2A3-4489-B510-69349816562F}"/>
              </a:ext>
            </a:extLst>
          </p:cNvPr>
          <p:cNvSpPr txBox="1"/>
          <p:nvPr/>
        </p:nvSpPr>
        <p:spPr>
          <a:xfrm rot="16200000">
            <a:off x="-398099" y="2999252"/>
            <a:ext cx="1503372" cy="246221"/>
          </a:xfrm>
          <a:prstGeom prst="rect">
            <a:avLst/>
          </a:prstGeom>
          <a:solidFill>
            <a:schemeClr val="bg1"/>
          </a:solidFill>
        </p:spPr>
        <p:txBody>
          <a:bodyPr wrap="square" rtlCol="0">
            <a:spAutoFit/>
          </a:bodyPr>
          <a:lstStyle/>
          <a:p>
            <a:pPr lvl="0">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ETR (</a:t>
            </a:r>
            <a:r>
              <a:rPr lang="el-GR" sz="1000" b="1" dirty="0">
                <a:solidFill>
                  <a:prstClr val="black"/>
                </a:solidFill>
                <a:latin typeface="Arial" panose="020B0604020202020204" pitchFamily="34" charset="0"/>
                <a:cs typeface="Arial" panose="020B0604020202020204" pitchFamily="34" charset="0"/>
              </a:rPr>
              <a:t>μ</a:t>
            </a:r>
            <a:r>
              <a:rPr lang="en-US" sz="1000" b="1" dirty="0">
                <a:solidFill>
                  <a:prstClr val="black"/>
                </a:solidFill>
                <a:latin typeface="Arial" panose="020B0604020202020204" pitchFamily="34" charset="0"/>
                <a:cs typeface="Arial" panose="020B0604020202020204" pitchFamily="34" charset="0"/>
              </a:rPr>
              <a:t>mol e</a:t>
            </a:r>
            <a:r>
              <a:rPr lang="en-US" sz="1000" b="1" baseline="30000" dirty="0">
                <a:solidFill>
                  <a:prstClr val="black"/>
                </a:solidFill>
                <a:latin typeface="Arial" panose="020B0604020202020204" pitchFamily="34" charset="0"/>
                <a:cs typeface="Arial" panose="020B0604020202020204" pitchFamily="34" charset="0"/>
              </a:rPr>
              <a:t>-</a:t>
            </a:r>
            <a:r>
              <a:rPr lang="en-US" sz="1000" b="1" dirty="0">
                <a:solidFill>
                  <a:prstClr val="black"/>
                </a:solidFill>
                <a:latin typeface="Arial" panose="020B0604020202020204" pitchFamily="34" charset="0"/>
                <a:cs typeface="Arial" panose="020B0604020202020204" pitchFamily="34" charset="0"/>
              </a:rPr>
              <a:t> m</a:t>
            </a:r>
            <a:r>
              <a:rPr lang="en-US" sz="1000" b="1" baseline="30000" dirty="0">
                <a:solidFill>
                  <a:prstClr val="black"/>
                </a:solidFill>
                <a:latin typeface="Arial" panose="020B0604020202020204" pitchFamily="34" charset="0"/>
                <a:cs typeface="Arial" panose="020B0604020202020204" pitchFamily="34" charset="0"/>
              </a:rPr>
              <a:t>-2  </a:t>
            </a:r>
            <a:r>
              <a:rPr lang="en-US" sz="1000" b="1" dirty="0">
                <a:solidFill>
                  <a:prstClr val="black"/>
                </a:solidFill>
                <a:latin typeface="Arial" panose="020B0604020202020204" pitchFamily="34" charset="0"/>
                <a:cs typeface="Arial" panose="020B0604020202020204" pitchFamily="34" charset="0"/>
              </a:rPr>
              <a:t>s</a:t>
            </a:r>
            <a:r>
              <a:rPr lang="en-US" sz="1000" b="1" baseline="30000" dirty="0">
                <a:solidFill>
                  <a:prstClr val="black"/>
                </a:solidFill>
                <a:latin typeface="Arial" panose="020B0604020202020204" pitchFamily="34" charset="0"/>
                <a:cs typeface="Arial" panose="020B0604020202020204" pitchFamily="34" charset="0"/>
              </a:rPr>
              <a:t>-1</a:t>
            </a:r>
            <a:r>
              <a:rPr lang="en-US" sz="1000" b="1" dirty="0">
                <a:solidFill>
                  <a:prstClr val="black"/>
                </a:solidFill>
                <a:latin typeface="Arial" panose="020B0604020202020204" pitchFamily="34" charset="0"/>
                <a:cs typeface="Arial" panose="020B0604020202020204" pitchFamily="34" charset="0"/>
              </a:rPr>
              <a:t>)</a:t>
            </a:r>
            <a:endParaRPr kumimoji="0" lang="en-DE" sz="10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2BDDC38E-5A6A-4BF6-852C-61232C9537FE}"/>
              </a:ext>
            </a:extLst>
          </p:cNvPr>
          <p:cNvSpPr txBox="1"/>
          <p:nvPr/>
        </p:nvSpPr>
        <p:spPr>
          <a:xfrm>
            <a:off x="7091602" y="4676527"/>
            <a:ext cx="1828800" cy="338554"/>
          </a:xfrm>
          <a:prstGeom prst="rect">
            <a:avLst/>
          </a:prstGeom>
          <a:noFill/>
        </p:spPr>
        <p:txBody>
          <a:bodyPr wrap="square" rtlCol="0">
            <a:spAutoFit/>
          </a:bodyPr>
          <a:lstStyle/>
          <a:p>
            <a:pPr algn="l"/>
            <a:r>
              <a:rPr lang="en-US" sz="1600" dirty="0">
                <a:solidFill>
                  <a:schemeClr val="accent6">
                    <a:lumMod val="10000"/>
                  </a:schemeClr>
                </a:solidFill>
                <a:latin typeface="Arial" panose="020B0604020202020204" pitchFamily="34" charset="0"/>
                <a:ea typeface="MS PGothic" pitchFamily="34" charset="-128"/>
                <a:cs typeface="Arial" panose="020B0604020202020204" pitchFamily="34" charset="0"/>
              </a:rPr>
              <a:t>PSII efficiency</a:t>
            </a:r>
            <a:endParaRPr lang="en-DE" sz="1600" dirty="0">
              <a:solidFill>
                <a:schemeClr val="accent6">
                  <a:lumMod val="10000"/>
                </a:schemeClr>
              </a:solidFill>
              <a:latin typeface="Arial" panose="020B0604020202020204" pitchFamily="34" charset="0"/>
              <a:ea typeface="MS PGothic" pitchFamily="34" charset="-128"/>
              <a:cs typeface="Arial" panose="020B0604020202020204" pitchFamily="34" charset="0"/>
            </a:endParaRPr>
          </a:p>
        </p:txBody>
      </p:sp>
      <p:sp>
        <p:nvSpPr>
          <p:cNvPr id="25" name="TextBox 24">
            <a:extLst>
              <a:ext uri="{FF2B5EF4-FFF2-40B4-BE49-F238E27FC236}">
                <a16:creationId xmlns:a16="http://schemas.microsoft.com/office/drawing/2014/main" id="{B1033637-EBB8-4184-B781-DB79984D8E0C}"/>
              </a:ext>
            </a:extLst>
          </p:cNvPr>
          <p:cNvSpPr txBox="1"/>
          <p:nvPr/>
        </p:nvSpPr>
        <p:spPr>
          <a:xfrm rot="16200000">
            <a:off x="8695099" y="2783041"/>
            <a:ext cx="1828800" cy="338554"/>
          </a:xfrm>
          <a:prstGeom prst="rect">
            <a:avLst/>
          </a:prstGeom>
          <a:noFill/>
        </p:spPr>
        <p:txBody>
          <a:bodyPr wrap="square" rtlCol="0">
            <a:spAutoFit/>
          </a:bodyPr>
          <a:lstStyle/>
          <a:p>
            <a:pPr algn="l"/>
            <a:r>
              <a:rPr lang="en-US" sz="1600" dirty="0">
                <a:solidFill>
                  <a:schemeClr val="accent6">
                    <a:lumMod val="10000"/>
                  </a:schemeClr>
                </a:solidFill>
                <a:latin typeface="Arial" panose="020B0604020202020204" pitchFamily="34" charset="0"/>
                <a:ea typeface="MS PGothic" pitchFamily="34" charset="-128"/>
                <a:cs typeface="Arial" panose="020B0604020202020204" pitchFamily="34" charset="0"/>
              </a:rPr>
              <a:t>PSII efficiency</a:t>
            </a:r>
            <a:endParaRPr lang="en-DE" sz="1600" dirty="0">
              <a:solidFill>
                <a:schemeClr val="accent6">
                  <a:lumMod val="10000"/>
                </a:schemeClr>
              </a:solidFill>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256186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p:bldP spid="16" grpId="0"/>
      <p:bldP spid="18" grpId="0"/>
      <p:bldP spid="19" grpId="0"/>
      <p:bldP spid="4" grpId="0"/>
      <p:bldP spid="14" grpId="0"/>
      <p:bldP spid="17" grpId="0"/>
      <p:bldP spid="20" grpId="0"/>
      <p:bldP spid="21" grpId="0"/>
      <p:bldP spid="22" grpId="0" animBg="1"/>
      <p:bldP spid="6" grpId="0" animBg="1"/>
      <p:bldP spid="23" grpId="0" animBg="1"/>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7FA9C-C0CA-4823-BFAC-855011553ED6}"/>
              </a:ext>
            </a:extLst>
          </p:cNvPr>
          <p:cNvSpPr>
            <a:spLocks noGrp="1"/>
          </p:cNvSpPr>
          <p:nvPr>
            <p:ph type="title"/>
          </p:nvPr>
        </p:nvSpPr>
        <p:spPr/>
        <p:txBody>
          <a:bodyPr/>
          <a:lstStyle/>
          <a:p>
            <a:r>
              <a:rPr lang="en-US" dirty="0"/>
              <a:t>Measurements</a:t>
            </a:r>
            <a:endParaRPr lang="en-DE" dirty="0"/>
          </a:p>
        </p:txBody>
      </p:sp>
      <mc:AlternateContent xmlns:mc="http://schemas.openxmlformats.org/markup-compatibility/2006" xmlns:a14="http://schemas.microsoft.com/office/drawing/2010/main">
        <mc:Choice Requires="a14">
          <p:sp>
            <p:nvSpPr>
              <p:cNvPr id="6" name="TextBox 2">
                <a:extLst>
                  <a:ext uri="{FF2B5EF4-FFF2-40B4-BE49-F238E27FC236}">
                    <a16:creationId xmlns:a16="http://schemas.microsoft.com/office/drawing/2014/main" id="{33B35471-1F88-45FC-A4EB-2B01628D4086}"/>
                  </a:ext>
                </a:extLst>
              </p:cNvPr>
              <p:cNvSpPr txBox="1"/>
              <p:nvPr/>
            </p:nvSpPr>
            <p:spPr>
              <a:xfrm>
                <a:off x="9723042" y="1877847"/>
                <a:ext cx="2786863" cy="1144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PSII Efficiency</a:t>
                </a:r>
              </a:p>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ar-AE" sz="1400" b="0" i="1" u="none" strike="noStrike" kern="1200" cap="none" spc="0" normalizeH="0" baseline="0" noProof="0" smtClean="0">
                              <a:ln>
                                <a:noFill/>
                              </a:ln>
                              <a:solidFill>
                                <a:srgbClr val="002060"/>
                              </a:solidFill>
                              <a:effectLst/>
                              <a:uLnTx/>
                              <a:uFillTx/>
                              <a:latin typeface="Cambria Math" panose="02040503050406030204" pitchFamily="18" charset="0"/>
                            </a:rPr>
                          </m:ctrlPr>
                        </m:fPr>
                        <m:num>
                          <m:r>
                            <a:rPr kumimoji="0" lang="ar-AE" sz="1400" b="0" i="0" u="none" strike="noStrike" kern="1200" cap="none" spc="0" normalizeH="0" baseline="0" noProof="0">
                              <a:ln>
                                <a:noFill/>
                              </a:ln>
                              <a:solidFill>
                                <a:srgbClr val="002060"/>
                              </a:solidFill>
                              <a:effectLst/>
                              <a:uLnTx/>
                              <a:uFillTx/>
                              <a:latin typeface="Cambria Math" panose="02040503050406030204" pitchFamily="18" charset="0"/>
                            </a:rPr>
                            <m:t>𝑭</m:t>
                          </m:r>
                          <m:sSup>
                            <m:sSupPr>
                              <m:ctrlPr>
                                <a:rPr kumimoji="0" lang="ar-AE" sz="1400" b="0" i="1" u="none" strike="noStrike" kern="1200" cap="none" spc="0" normalizeH="0" baseline="0" noProof="0">
                                  <a:ln>
                                    <a:noFill/>
                                  </a:ln>
                                  <a:solidFill>
                                    <a:srgbClr val="002060"/>
                                  </a:solidFill>
                                  <a:effectLst/>
                                  <a:uLnTx/>
                                  <a:uFillTx/>
                                  <a:latin typeface="Cambria Math" panose="02040503050406030204" pitchFamily="18" charset="0"/>
                                </a:rPr>
                              </m:ctrlPr>
                            </m:sSupPr>
                            <m:e>
                              <m:r>
                                <a:rPr kumimoji="0" lang="ar-AE" sz="1400" b="0" i="0" u="none" strike="noStrike" kern="1200" cap="none" spc="0" normalizeH="0" baseline="0" noProof="0">
                                  <a:ln>
                                    <a:noFill/>
                                  </a:ln>
                                  <a:solidFill>
                                    <a:srgbClr val="002060"/>
                                  </a:solidFill>
                                  <a:effectLst/>
                                  <a:uLnTx/>
                                  <a:uFillTx/>
                                  <a:latin typeface="Cambria Math" panose="02040503050406030204" pitchFamily="18" charset="0"/>
                                </a:rPr>
                                <m:t>𝒒</m:t>
                              </m:r>
                            </m:e>
                            <m:sup>
                              <m:r>
                                <a:rPr kumimoji="0" lang="ar-AE" sz="1400" b="0" i="0" u="none" strike="noStrike" kern="1200" cap="none" spc="0" normalizeH="0" baseline="0" noProof="0">
                                  <a:ln>
                                    <a:noFill/>
                                  </a:ln>
                                  <a:solidFill>
                                    <a:srgbClr val="002060"/>
                                  </a:solidFill>
                                  <a:effectLst/>
                                  <a:uLnTx/>
                                  <a:uFillTx/>
                                  <a:latin typeface="Cambria Math" panose="02040503050406030204" pitchFamily="18" charset="0"/>
                                </a:rPr>
                                <m:t>′</m:t>
                              </m:r>
                            </m:sup>
                          </m:sSup>
                        </m:num>
                        <m:den>
                          <m:r>
                            <a:rPr kumimoji="0" lang="ar-AE" sz="1400" b="0" i="0" u="none" strike="noStrike" kern="1200" cap="none" spc="0" normalizeH="0" baseline="0" noProof="0">
                              <a:ln>
                                <a:noFill/>
                              </a:ln>
                              <a:solidFill>
                                <a:srgbClr val="002060"/>
                              </a:solidFill>
                              <a:effectLst/>
                              <a:uLnTx/>
                              <a:uFillTx/>
                              <a:latin typeface="Cambria Math" panose="02040503050406030204" pitchFamily="18" charset="0"/>
                            </a:rPr>
                            <m:t>𝑭𝒎</m:t>
                          </m:r>
                          <m:r>
                            <a:rPr kumimoji="0" lang="ar-AE" sz="1400" b="0" i="0" u="none" strike="noStrike" kern="1200" cap="none" spc="0" normalizeH="0" baseline="0" noProof="0">
                              <a:ln>
                                <a:noFill/>
                              </a:ln>
                              <a:solidFill>
                                <a:srgbClr val="002060"/>
                              </a:solidFill>
                              <a:effectLst/>
                              <a:uLnTx/>
                              <a:uFillTx/>
                              <a:latin typeface="Cambria Math" panose="02040503050406030204" pitchFamily="18" charset="0"/>
                            </a:rPr>
                            <m:t>′</m:t>
                          </m:r>
                        </m:den>
                      </m:f>
                      <m:r>
                        <a:rPr kumimoji="0" lang="ar-AE" sz="1400" b="0" i="0" u="none" strike="noStrike" kern="1200" cap="none" spc="0" normalizeH="0" baseline="0" noProof="0">
                          <a:ln>
                            <a:noFill/>
                          </a:ln>
                          <a:solidFill>
                            <a:srgbClr val="002060"/>
                          </a:solidFill>
                          <a:effectLst/>
                          <a:uLnTx/>
                          <a:uFillTx/>
                          <a:latin typeface="Cambria Math" panose="02040503050406030204" pitchFamily="18" charset="0"/>
                        </a:rPr>
                        <m:t>=</m:t>
                      </m:r>
                      <m:f>
                        <m:fPr>
                          <m:ctrlPr>
                            <a:rPr kumimoji="0" lang="ar-AE" sz="1400" b="0" i="1" u="none" strike="noStrike" kern="1200" cap="none" spc="0" normalizeH="0" baseline="0" noProof="0">
                              <a:ln>
                                <a:noFill/>
                              </a:ln>
                              <a:solidFill>
                                <a:srgbClr val="002060"/>
                              </a:solidFill>
                              <a:effectLst/>
                              <a:uLnTx/>
                              <a:uFillTx/>
                              <a:latin typeface="Cambria Math" panose="02040503050406030204" pitchFamily="18" charset="0"/>
                            </a:rPr>
                          </m:ctrlPr>
                        </m:fPr>
                        <m:num>
                          <m:r>
                            <a:rPr kumimoji="0" lang="ar-AE" sz="1400" b="0" i="0" u="none" strike="noStrike" kern="1200" cap="none" spc="0" normalizeH="0" baseline="0" noProof="0">
                              <a:ln>
                                <a:noFill/>
                              </a:ln>
                              <a:solidFill>
                                <a:srgbClr val="002060"/>
                              </a:solidFill>
                              <a:effectLst/>
                              <a:uLnTx/>
                              <a:uFillTx/>
                              <a:latin typeface="Cambria Math" panose="02040503050406030204" pitchFamily="18" charset="0"/>
                            </a:rPr>
                            <m:t>𝑭</m:t>
                          </m:r>
                          <m:sSup>
                            <m:sSupPr>
                              <m:ctrlPr>
                                <a:rPr kumimoji="0" lang="ar-AE" sz="1400" b="0" i="1" u="none" strike="noStrike" kern="1200" cap="none" spc="0" normalizeH="0" baseline="0" noProof="0">
                                  <a:ln>
                                    <a:noFill/>
                                  </a:ln>
                                  <a:solidFill>
                                    <a:srgbClr val="002060"/>
                                  </a:solidFill>
                                  <a:effectLst/>
                                  <a:uLnTx/>
                                  <a:uFillTx/>
                                  <a:latin typeface="Cambria Math" panose="02040503050406030204" pitchFamily="18" charset="0"/>
                                </a:rPr>
                              </m:ctrlPr>
                            </m:sSupPr>
                            <m:e>
                              <m:r>
                                <a:rPr kumimoji="0" lang="ar-AE" sz="1400" b="0" i="0" u="none" strike="noStrike" kern="1200" cap="none" spc="0" normalizeH="0" baseline="0" noProof="0">
                                  <a:ln>
                                    <a:noFill/>
                                  </a:ln>
                                  <a:solidFill>
                                    <a:srgbClr val="002060"/>
                                  </a:solidFill>
                                  <a:effectLst/>
                                  <a:uLnTx/>
                                  <a:uFillTx/>
                                  <a:latin typeface="Cambria Math" panose="02040503050406030204" pitchFamily="18" charset="0"/>
                                </a:rPr>
                                <m:t>𝒎</m:t>
                              </m:r>
                            </m:e>
                            <m:sup>
                              <m:r>
                                <a:rPr kumimoji="0" lang="ar-AE" sz="1400" b="0" i="0" u="none" strike="noStrike" kern="1200" cap="none" spc="0" normalizeH="0" baseline="0" noProof="0">
                                  <a:ln>
                                    <a:noFill/>
                                  </a:ln>
                                  <a:solidFill>
                                    <a:srgbClr val="002060"/>
                                  </a:solidFill>
                                  <a:effectLst/>
                                  <a:uLnTx/>
                                  <a:uFillTx/>
                                  <a:latin typeface="Cambria Math" panose="02040503050406030204" pitchFamily="18" charset="0"/>
                                </a:rPr>
                                <m:t>′</m:t>
                              </m:r>
                            </m:sup>
                          </m:sSup>
                          <m:r>
                            <a:rPr kumimoji="0" lang="ar-AE" sz="1400" b="0" i="0" u="none" strike="noStrike" kern="1200" cap="none" spc="0" normalizeH="0" baseline="0" noProof="0">
                              <a:ln>
                                <a:noFill/>
                              </a:ln>
                              <a:solidFill>
                                <a:srgbClr val="002060"/>
                              </a:solidFill>
                              <a:effectLst/>
                              <a:uLnTx/>
                              <a:uFillTx/>
                              <a:latin typeface="Cambria Math" panose="02040503050406030204" pitchFamily="18" charset="0"/>
                            </a:rPr>
                            <m:t>−</m:t>
                          </m:r>
                          <m:r>
                            <a:rPr kumimoji="0" lang="ar-AE" sz="1400" b="0" i="0" u="none" strike="noStrike" kern="1200" cap="none" spc="0" normalizeH="0" baseline="0" noProof="0">
                              <a:ln>
                                <a:noFill/>
                              </a:ln>
                              <a:solidFill>
                                <a:srgbClr val="002060"/>
                              </a:solidFill>
                              <a:effectLst/>
                              <a:uLnTx/>
                              <a:uFillTx/>
                              <a:latin typeface="Cambria Math" panose="02040503050406030204" pitchFamily="18" charset="0"/>
                            </a:rPr>
                            <m:t>𝑭</m:t>
                          </m:r>
                          <m:r>
                            <a:rPr kumimoji="0" lang="ar-AE" sz="1400" b="0" i="0" u="none" strike="noStrike" kern="1200" cap="none" spc="0" normalizeH="0" baseline="0" noProof="0">
                              <a:ln>
                                <a:noFill/>
                              </a:ln>
                              <a:solidFill>
                                <a:srgbClr val="002060"/>
                              </a:solidFill>
                              <a:effectLst/>
                              <a:uLnTx/>
                              <a:uFillTx/>
                              <a:latin typeface="Cambria Math" panose="02040503050406030204" pitchFamily="18" charset="0"/>
                            </a:rPr>
                            <m:t>′</m:t>
                          </m:r>
                        </m:num>
                        <m:den>
                          <m:r>
                            <a:rPr kumimoji="0" lang="ar-AE" sz="1400" b="0" i="0" u="none" strike="noStrike" kern="1200" cap="none" spc="0" normalizeH="0" baseline="0" noProof="0">
                              <a:ln>
                                <a:noFill/>
                              </a:ln>
                              <a:solidFill>
                                <a:srgbClr val="002060"/>
                              </a:solidFill>
                              <a:effectLst/>
                              <a:uLnTx/>
                              <a:uFillTx/>
                              <a:latin typeface="Cambria Math" panose="02040503050406030204" pitchFamily="18" charset="0"/>
                            </a:rPr>
                            <m:t>𝑭𝒎</m:t>
                          </m:r>
                          <m:r>
                            <a:rPr kumimoji="0" lang="ar-AE" sz="1400" b="0" i="0" u="none" strike="noStrike" kern="1200" cap="none" spc="0" normalizeH="0" baseline="0" noProof="0">
                              <a:ln>
                                <a:noFill/>
                              </a:ln>
                              <a:solidFill>
                                <a:srgbClr val="002060"/>
                              </a:solidFill>
                              <a:effectLst/>
                              <a:uLnTx/>
                              <a:uFillTx/>
                              <a:latin typeface="Cambria Math" panose="02040503050406030204" pitchFamily="18" charset="0"/>
                            </a:rPr>
                            <m:t>′</m:t>
                          </m:r>
                        </m:den>
                      </m:f>
                    </m:oMath>
                  </m:oMathPara>
                </a14:m>
                <a:endParaRPr kumimoji="0" lang="en-US" sz="16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mc:Choice>
        <mc:Fallback xmlns="">
          <p:sp>
            <p:nvSpPr>
              <p:cNvPr id="6" name="TextBox 2">
                <a:extLst>
                  <a:ext uri="{FF2B5EF4-FFF2-40B4-BE49-F238E27FC236}">
                    <a16:creationId xmlns:a16="http://schemas.microsoft.com/office/drawing/2014/main" id="{33B35471-1F88-45FC-A4EB-2B01628D4086}"/>
                  </a:ext>
                </a:extLst>
              </p:cNvPr>
              <p:cNvSpPr txBox="1">
                <a:spLocks noRot="1" noChangeAspect="1" noMove="1" noResize="1" noEditPoints="1" noAdjustHandles="1" noChangeArrowheads="1" noChangeShapeType="1" noTextEdit="1"/>
              </p:cNvSpPr>
              <p:nvPr/>
            </p:nvSpPr>
            <p:spPr>
              <a:xfrm>
                <a:off x="9723042" y="1877847"/>
                <a:ext cx="2786863" cy="1144800"/>
              </a:xfrm>
              <a:prstGeom prst="rect">
                <a:avLst/>
              </a:prstGeom>
              <a:blipFill>
                <a:blip r:embed="rId2"/>
                <a:stretch>
                  <a:fillRect t="-1064"/>
                </a:stretch>
              </a:blipFill>
            </p:spPr>
            <p:txBody>
              <a:bodyPr/>
              <a:lstStyle/>
              <a:p>
                <a:r>
                  <a:rPr lang="en-DE">
                    <a:noFill/>
                  </a:rPr>
                  <a:t> </a:t>
                </a:r>
              </a:p>
            </p:txBody>
          </p:sp>
        </mc:Fallback>
      </mc:AlternateContent>
      <p:sp>
        <p:nvSpPr>
          <p:cNvPr id="7" name="Rectangle 6">
            <a:extLst>
              <a:ext uri="{FF2B5EF4-FFF2-40B4-BE49-F238E27FC236}">
                <a16:creationId xmlns:a16="http://schemas.microsoft.com/office/drawing/2014/main" id="{4AB2D0B3-77D3-42C1-B1C6-A833272D2C09}"/>
              </a:ext>
            </a:extLst>
          </p:cNvPr>
          <p:cNvSpPr/>
          <p:nvPr/>
        </p:nvSpPr>
        <p:spPr>
          <a:xfrm>
            <a:off x="9903796" y="4044306"/>
            <a:ext cx="2150382" cy="954107"/>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
                <a:srgbClr val="003E6B"/>
              </a:buClr>
              <a:buSzTx/>
              <a:buFont typeface="Arial" panose="020B0604020202020204" pitchFamily="34" charset="0"/>
              <a:buChar char="•"/>
              <a:tabLst/>
              <a:defRPr/>
            </a:pPr>
            <a:r>
              <a:rPr kumimoji="0" lang="en-GB" sz="1400" b="1" i="0" u="none" strike="noStrike" kern="1200" cap="none" spc="-1" normalizeH="0" baseline="0" noProof="0" dirty="0">
                <a:ln>
                  <a:noFill/>
                </a:ln>
                <a:solidFill>
                  <a:srgbClr val="002060"/>
                </a:solidFill>
                <a:effectLst/>
                <a:uLnTx/>
                <a:uFillTx/>
                <a:latin typeface="Arial" panose="020B0604020202020204" pitchFamily="34" charset="0"/>
                <a:cs typeface="Arial" panose="020B0604020202020204" pitchFamily="34" charset="0"/>
              </a:rPr>
              <a:t>Canopy SIF at O</a:t>
            </a:r>
            <a:r>
              <a:rPr kumimoji="0" lang="en-GB" sz="1400" b="1" i="0" u="none" strike="noStrike" kern="1200" cap="none" spc="-1" normalizeH="0" baseline="-8000" noProof="0" dirty="0">
                <a:ln>
                  <a:noFill/>
                </a:ln>
                <a:solidFill>
                  <a:srgbClr val="002060"/>
                </a:solidFill>
                <a:effectLst/>
                <a:uLnTx/>
                <a:uFillTx/>
                <a:latin typeface="Arial" panose="020B0604020202020204" pitchFamily="34" charset="0"/>
                <a:cs typeface="Arial" panose="020B0604020202020204" pitchFamily="34" charset="0"/>
              </a:rPr>
              <a:t>2</a:t>
            </a:r>
            <a:r>
              <a:rPr kumimoji="0" lang="en-GB" sz="1400" b="1" i="0" u="none" strike="noStrike" kern="1200" cap="none" spc="-1" normalizeH="0" baseline="0" noProof="0" dirty="0">
                <a:ln>
                  <a:noFill/>
                </a:ln>
                <a:solidFill>
                  <a:srgbClr val="002060"/>
                </a:solidFill>
                <a:effectLst/>
                <a:uLnTx/>
                <a:uFillTx/>
                <a:latin typeface="Arial" panose="020B0604020202020204" pitchFamily="34" charset="0"/>
                <a:cs typeface="Arial" panose="020B0604020202020204" pitchFamily="34" charset="0"/>
              </a:rPr>
              <a:t>-A and O</a:t>
            </a:r>
            <a:r>
              <a:rPr kumimoji="0" lang="en-GB" sz="1400" b="1" i="0" u="none" strike="noStrike" kern="1200" cap="none" spc="-1" normalizeH="0" baseline="-25000" noProof="0" dirty="0">
                <a:ln>
                  <a:noFill/>
                </a:ln>
                <a:solidFill>
                  <a:srgbClr val="002060"/>
                </a:solidFill>
                <a:effectLst/>
                <a:uLnTx/>
                <a:uFillTx/>
                <a:latin typeface="Arial" panose="020B0604020202020204" pitchFamily="34" charset="0"/>
                <a:cs typeface="Arial" panose="020B0604020202020204" pitchFamily="34" charset="0"/>
              </a:rPr>
              <a:t>2</a:t>
            </a:r>
            <a:r>
              <a:rPr kumimoji="0" lang="en-GB" sz="1400" b="1" i="0" u="none" strike="noStrike" kern="1200" cap="none" spc="-1" normalizeH="0" baseline="0" noProof="0" dirty="0">
                <a:ln>
                  <a:noFill/>
                </a:ln>
                <a:solidFill>
                  <a:srgbClr val="002060"/>
                </a:solidFill>
                <a:effectLst/>
                <a:uLnTx/>
                <a:uFillTx/>
                <a:latin typeface="Arial" panose="020B0604020202020204" pitchFamily="34" charset="0"/>
                <a:cs typeface="Arial" panose="020B0604020202020204" pitchFamily="34" charset="0"/>
              </a:rPr>
              <a:t>-B (SIF</a:t>
            </a:r>
            <a:r>
              <a:rPr kumimoji="0" lang="en-GB" sz="1400" b="1" i="0" u="none" strike="noStrike" kern="1200" cap="none" spc="-1" normalizeH="0" baseline="-25000" noProof="0" dirty="0">
                <a:ln>
                  <a:noFill/>
                </a:ln>
                <a:solidFill>
                  <a:srgbClr val="002060"/>
                </a:solidFill>
                <a:effectLst/>
                <a:uLnTx/>
                <a:uFillTx/>
                <a:latin typeface="Arial" panose="020B0604020202020204" pitchFamily="34" charset="0"/>
                <a:cs typeface="Arial" panose="020B0604020202020204" pitchFamily="34" charset="0"/>
              </a:rPr>
              <a:t>760</a:t>
            </a:r>
            <a:r>
              <a:rPr kumimoji="0" lang="en-GB" sz="1400" b="1" i="0" u="none" strike="noStrike" kern="1200" cap="none" spc="-1" normalizeH="0" baseline="0" noProof="0" dirty="0">
                <a:ln>
                  <a:noFill/>
                </a:ln>
                <a:solidFill>
                  <a:srgbClr val="002060"/>
                </a:solidFill>
                <a:effectLst/>
                <a:uLnTx/>
                <a:uFillTx/>
                <a:latin typeface="Arial" panose="020B0604020202020204" pitchFamily="34" charset="0"/>
                <a:cs typeface="Arial" panose="020B0604020202020204" pitchFamily="34" charset="0"/>
              </a:rPr>
              <a:t>, SIF</a:t>
            </a:r>
            <a:r>
              <a:rPr kumimoji="0" lang="en-GB" sz="1400" b="1" i="0" u="none" strike="noStrike" kern="1200" cap="none" spc="-1" normalizeH="0" baseline="-25000" noProof="0" dirty="0">
                <a:ln>
                  <a:noFill/>
                </a:ln>
                <a:solidFill>
                  <a:srgbClr val="002060"/>
                </a:solidFill>
                <a:effectLst/>
                <a:uLnTx/>
                <a:uFillTx/>
                <a:latin typeface="Arial" panose="020B0604020202020204" pitchFamily="34" charset="0"/>
                <a:cs typeface="Arial" panose="020B0604020202020204" pitchFamily="34" charset="0"/>
              </a:rPr>
              <a:t>687</a:t>
            </a:r>
            <a:r>
              <a:rPr kumimoji="0" lang="en-GB" sz="1400" b="1" i="0" u="none" strike="noStrike" kern="1200" cap="none" spc="-1" normalizeH="0" baseline="0" noProof="0" dirty="0">
                <a:ln>
                  <a:noFill/>
                </a:ln>
                <a:solidFill>
                  <a:srgbClr val="002060"/>
                </a:solidFill>
                <a:effectLst/>
                <a:uLnTx/>
                <a:uFillTx/>
                <a:latin typeface="Arial" panose="020B0604020202020204" pitchFamily="34" charset="0"/>
                <a:cs typeface="Arial" panose="020B0604020202020204" pitchFamily="34" charset="0"/>
              </a:rPr>
              <a:t>, SFM method)</a:t>
            </a:r>
          </a:p>
        </p:txBody>
      </p:sp>
      <p:pic>
        <p:nvPicPr>
          <p:cNvPr id="8" name="Picture 7">
            <a:extLst>
              <a:ext uri="{FF2B5EF4-FFF2-40B4-BE49-F238E27FC236}">
                <a16:creationId xmlns:a16="http://schemas.microsoft.com/office/drawing/2014/main" id="{DE08BAB0-EFB6-4D09-887A-C7E63FFA9134}"/>
              </a:ext>
            </a:extLst>
          </p:cNvPr>
          <p:cNvPicPr>
            <a:picLocks noChangeAspect="1"/>
          </p:cNvPicPr>
          <p:nvPr/>
        </p:nvPicPr>
        <p:blipFill>
          <a:blip r:embed="rId3"/>
          <a:stretch>
            <a:fillRect/>
          </a:stretch>
        </p:blipFill>
        <p:spPr>
          <a:xfrm>
            <a:off x="0" y="888342"/>
            <a:ext cx="5462414" cy="2540658"/>
          </a:xfrm>
          <a:prstGeom prst="rect">
            <a:avLst/>
          </a:prstGeom>
        </p:spPr>
      </p:pic>
      <p:sp>
        <p:nvSpPr>
          <p:cNvPr id="9" name="Oval 8">
            <a:extLst>
              <a:ext uri="{FF2B5EF4-FFF2-40B4-BE49-F238E27FC236}">
                <a16:creationId xmlns:a16="http://schemas.microsoft.com/office/drawing/2014/main" id="{484E633E-23B3-4D56-8B78-EB02EC6B6E6C}"/>
              </a:ext>
            </a:extLst>
          </p:cNvPr>
          <p:cNvSpPr/>
          <p:nvPr/>
        </p:nvSpPr>
        <p:spPr>
          <a:xfrm>
            <a:off x="1910764" y="1595376"/>
            <a:ext cx="1154045" cy="8911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99A153D-3E16-4DD7-8261-FF8964156949}"/>
              </a:ext>
            </a:extLst>
          </p:cNvPr>
          <p:cNvSpPr txBox="1"/>
          <p:nvPr/>
        </p:nvSpPr>
        <p:spPr>
          <a:xfrm rot="20696693">
            <a:off x="2671916" y="3195715"/>
            <a:ext cx="3249313" cy="563835"/>
          </a:xfrm>
          <a:prstGeom prst="rect">
            <a:avLst/>
          </a:prstGeom>
          <a:solidFill>
            <a:sysClr val="window" lastClr="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0" cap="none" spc="0" normalizeH="0" baseline="0" noProof="0" dirty="0">
              <a:ln>
                <a:noFill/>
              </a:ln>
              <a:solidFill>
                <a:prstClr val="black"/>
              </a:solidFill>
              <a:effectLst/>
              <a:uLnTx/>
              <a:uFillTx/>
              <a:latin typeface="Calibri" panose="020F0502020204030204"/>
            </a:endParaRPr>
          </a:p>
        </p:txBody>
      </p:sp>
      <p:pic>
        <p:nvPicPr>
          <p:cNvPr id="13" name="Picture 12">
            <a:extLst>
              <a:ext uri="{FF2B5EF4-FFF2-40B4-BE49-F238E27FC236}">
                <a16:creationId xmlns:a16="http://schemas.microsoft.com/office/drawing/2014/main" id="{B8345285-4564-4818-A849-C71388CDB16A}"/>
              </a:ext>
            </a:extLst>
          </p:cNvPr>
          <p:cNvPicPr>
            <a:picLocks noChangeAspect="1"/>
          </p:cNvPicPr>
          <p:nvPr/>
        </p:nvPicPr>
        <p:blipFill rotWithShape="1">
          <a:blip r:embed="rId4"/>
          <a:srcRect l="8566"/>
          <a:stretch/>
        </p:blipFill>
        <p:spPr>
          <a:xfrm>
            <a:off x="1342613" y="3220109"/>
            <a:ext cx="3610318" cy="3236791"/>
          </a:xfrm>
          <a:prstGeom prst="rect">
            <a:avLst/>
          </a:prstGeom>
          <a:ln>
            <a:solidFill>
              <a:schemeClr val="tx1"/>
            </a:solidFill>
          </a:ln>
        </p:spPr>
      </p:pic>
      <p:sp>
        <p:nvSpPr>
          <p:cNvPr id="16" name="Rectangle 15">
            <a:extLst>
              <a:ext uri="{FF2B5EF4-FFF2-40B4-BE49-F238E27FC236}">
                <a16:creationId xmlns:a16="http://schemas.microsoft.com/office/drawing/2014/main" id="{911E4EB3-4516-462B-B512-B7CC4193F6F4}"/>
              </a:ext>
            </a:extLst>
          </p:cNvPr>
          <p:cNvSpPr/>
          <p:nvPr/>
        </p:nvSpPr>
        <p:spPr>
          <a:xfrm>
            <a:off x="9903796" y="4952001"/>
            <a:ext cx="2284348" cy="738664"/>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3E6B"/>
              </a:buClr>
              <a:buSzTx/>
              <a:buFont typeface="Arial" panose="020B0604020202020204" pitchFamily="34" charset="0"/>
              <a:buChar char="•"/>
              <a:tabLst/>
              <a:defRPr/>
            </a:pPr>
            <a:r>
              <a:rPr kumimoji="0" lang="en-GB" sz="1400" b="0" i="0" u="none" strike="noStrike" kern="1200" cap="none" spc="-1" normalizeH="0" baseline="0" noProof="0" dirty="0">
                <a:ln>
                  <a:noFill/>
                </a:ln>
                <a:solidFill>
                  <a:srgbClr val="002060"/>
                </a:solidFill>
                <a:effectLst/>
                <a:uLnTx/>
                <a:uFillTx/>
                <a:latin typeface="Arial" panose="020B0604020202020204" pitchFamily="34" charset="0"/>
                <a:cs typeface="Arial" panose="020B0604020202020204" pitchFamily="34" charset="0"/>
              </a:rPr>
              <a:t>Incoming PAR, APAR</a:t>
            </a:r>
            <a:endParaRPr kumimoji="0" lang="en-GB" sz="1400" b="1" i="0" u="none" strike="noStrike" kern="1200" cap="none" spc="-1" normalizeH="0" baseline="0" noProof="0" dirty="0">
              <a:ln>
                <a:noFill/>
              </a:ln>
              <a:solidFill>
                <a:srgbClr val="002060"/>
              </a:solidFill>
              <a:effectLst/>
              <a:uLnTx/>
              <a:uFillTx/>
              <a:latin typeface="Arial" panose="020B0604020202020204" pitchFamily="34" charset="0"/>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1" normalizeH="0" baseline="0" noProof="0" dirty="0">
                <a:ln>
                  <a:noFill/>
                </a:ln>
                <a:solidFill>
                  <a:srgbClr val="002060"/>
                </a:solidFill>
                <a:effectLst/>
                <a:uLnTx/>
                <a:uFillTx/>
                <a:latin typeface="Arial" panose="020B0604020202020204" pitchFamily="34" charset="0"/>
                <a:cs typeface="Arial" panose="020B0604020202020204" pitchFamily="34" charset="0"/>
              </a:rPr>
              <a:t>Various vegetation Indices</a:t>
            </a:r>
          </a:p>
        </p:txBody>
      </p:sp>
      <p:pic>
        <p:nvPicPr>
          <p:cNvPr id="17" name="Picture 16">
            <a:extLst>
              <a:ext uri="{FF2B5EF4-FFF2-40B4-BE49-F238E27FC236}">
                <a16:creationId xmlns:a16="http://schemas.microsoft.com/office/drawing/2014/main" id="{590DD0AB-7755-4DDD-96ED-A445F66AC06A}"/>
              </a:ext>
            </a:extLst>
          </p:cNvPr>
          <p:cNvPicPr>
            <a:picLocks noChangeAspect="1"/>
          </p:cNvPicPr>
          <p:nvPr/>
        </p:nvPicPr>
        <p:blipFill>
          <a:blip r:embed="rId5"/>
          <a:stretch>
            <a:fillRect/>
          </a:stretch>
        </p:blipFill>
        <p:spPr>
          <a:xfrm>
            <a:off x="5185682" y="3769750"/>
            <a:ext cx="4772789" cy="2364502"/>
          </a:xfrm>
          <a:prstGeom prst="rect">
            <a:avLst/>
          </a:prstGeom>
        </p:spPr>
      </p:pic>
      <p:pic>
        <p:nvPicPr>
          <p:cNvPr id="18" name="Picture 17">
            <a:extLst>
              <a:ext uri="{FF2B5EF4-FFF2-40B4-BE49-F238E27FC236}">
                <a16:creationId xmlns:a16="http://schemas.microsoft.com/office/drawing/2014/main" id="{D827FB18-54CA-4400-8FDE-7FC86EABF66F}"/>
              </a:ext>
            </a:extLst>
          </p:cNvPr>
          <p:cNvPicPr>
            <a:picLocks noChangeAspect="1"/>
          </p:cNvPicPr>
          <p:nvPr/>
        </p:nvPicPr>
        <p:blipFill>
          <a:blip r:embed="rId6"/>
          <a:stretch>
            <a:fillRect/>
          </a:stretch>
        </p:blipFill>
        <p:spPr>
          <a:xfrm>
            <a:off x="5695165" y="1489442"/>
            <a:ext cx="3923332" cy="2144657"/>
          </a:xfrm>
          <a:prstGeom prst="rect">
            <a:avLst/>
          </a:prstGeom>
        </p:spPr>
      </p:pic>
      <p:sp>
        <p:nvSpPr>
          <p:cNvPr id="19" name="Rectangle 18">
            <a:extLst>
              <a:ext uri="{FF2B5EF4-FFF2-40B4-BE49-F238E27FC236}">
                <a16:creationId xmlns:a16="http://schemas.microsoft.com/office/drawing/2014/main" id="{AD945C3E-40C1-4CD0-8C52-9B3F23CDD3E5}"/>
              </a:ext>
            </a:extLst>
          </p:cNvPr>
          <p:cNvSpPr/>
          <p:nvPr/>
        </p:nvSpPr>
        <p:spPr>
          <a:xfrm>
            <a:off x="5978174" y="1133183"/>
            <a:ext cx="2460121"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DF0F44">
                    <a:lumMod val="50000"/>
                  </a:srgbClr>
                </a:solidFill>
                <a:effectLst/>
                <a:uLnTx/>
                <a:uFillTx/>
                <a:latin typeface="Arial" panose="020B0604020202020204" pitchFamily="34" charset="0"/>
                <a:cs typeface="Arial" panose="020B0604020202020204" pitchFamily="34" charset="0"/>
              </a:rPr>
              <a:t>Light-Induced Chlorophyll   Fluorescence Transient (LIFT) </a:t>
            </a:r>
          </a:p>
        </p:txBody>
      </p:sp>
      <p:sp>
        <p:nvSpPr>
          <p:cNvPr id="20" name="TextBox 19">
            <a:extLst>
              <a:ext uri="{FF2B5EF4-FFF2-40B4-BE49-F238E27FC236}">
                <a16:creationId xmlns:a16="http://schemas.microsoft.com/office/drawing/2014/main" id="{83B0ECA3-A8E9-4559-8444-B5900EF16D74}"/>
              </a:ext>
            </a:extLst>
          </p:cNvPr>
          <p:cNvSpPr txBox="1"/>
          <p:nvPr/>
        </p:nvSpPr>
        <p:spPr>
          <a:xfrm>
            <a:off x="8945591" y="2934806"/>
            <a:ext cx="2519879" cy="276999"/>
          </a:xfrm>
          <a:prstGeom prst="rect">
            <a:avLst/>
          </a:prstGeom>
          <a:noFill/>
        </p:spPr>
        <p:txBody>
          <a:bodyPr wrap="square" rtlCol="0">
            <a:spAutoFit/>
          </a:bodyPr>
          <a:lstStyle/>
          <a:p>
            <a:r>
              <a:rPr lang="en-US" sz="1200" dirty="0"/>
              <a:t>Romero et al., 2025</a:t>
            </a:r>
            <a:endParaRPr lang="en-DE" sz="1200" dirty="0"/>
          </a:p>
        </p:txBody>
      </p:sp>
      <p:cxnSp>
        <p:nvCxnSpPr>
          <p:cNvPr id="23" name="Straight Arrow Connector 22">
            <a:extLst>
              <a:ext uri="{FF2B5EF4-FFF2-40B4-BE49-F238E27FC236}">
                <a16:creationId xmlns:a16="http://schemas.microsoft.com/office/drawing/2014/main" id="{85F15D69-40C5-4E4A-9354-5242A351E680}"/>
              </a:ext>
            </a:extLst>
          </p:cNvPr>
          <p:cNvCxnSpPr>
            <a:cxnSpLocks/>
          </p:cNvCxnSpPr>
          <p:nvPr/>
        </p:nvCxnSpPr>
        <p:spPr>
          <a:xfrm>
            <a:off x="2502296" y="2598380"/>
            <a:ext cx="71561" cy="879252"/>
          </a:xfrm>
          <a:prstGeom prst="straightConnector1">
            <a:avLst/>
          </a:prstGeom>
          <a:ln w="12700">
            <a:solidFill>
              <a:srgbClr val="6C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7291092-F1E2-4372-8E79-8D717D9CFB9F}"/>
              </a:ext>
            </a:extLst>
          </p:cNvPr>
          <p:cNvSpPr txBox="1"/>
          <p:nvPr/>
        </p:nvSpPr>
        <p:spPr>
          <a:xfrm>
            <a:off x="8083428" y="6020072"/>
            <a:ext cx="3279228" cy="276999"/>
          </a:xfrm>
          <a:prstGeom prst="rect">
            <a:avLst/>
          </a:prstGeom>
          <a:noFill/>
        </p:spPr>
        <p:txBody>
          <a:bodyPr wrap="square" rtlCol="0">
            <a:spAutoFit/>
          </a:bodyPr>
          <a:lstStyle/>
          <a:p>
            <a:pPr algn="l"/>
            <a:r>
              <a:rPr lang="en-US" sz="1200" dirty="0">
                <a:solidFill>
                  <a:srgbClr val="002060"/>
                </a:solidFill>
                <a:latin typeface="Arial" panose="020B0604020202020204" pitchFamily="34" charset="0"/>
                <a:ea typeface="MS PGothic" pitchFamily="34" charset="-128"/>
                <a:cs typeface="Arial" panose="020B0604020202020204" pitchFamily="34" charset="0"/>
              </a:rPr>
              <a:t>JB Hyperspectral Devices</a:t>
            </a:r>
            <a:endParaRPr lang="en-DE" sz="1200" dirty="0">
              <a:solidFill>
                <a:srgbClr val="002060"/>
              </a:solidFill>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300455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6"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712D3-0598-47C6-89CC-5BB2FB327CF0}"/>
              </a:ext>
            </a:extLst>
          </p:cNvPr>
          <p:cNvSpPr>
            <a:spLocks noGrp="1"/>
          </p:cNvSpPr>
          <p:nvPr>
            <p:ph type="title"/>
          </p:nvPr>
        </p:nvSpPr>
        <p:spPr/>
        <p:txBody>
          <a:bodyPr/>
          <a:lstStyle/>
          <a:p>
            <a:r>
              <a:rPr lang="en-US" dirty="0"/>
              <a:t>Normalization of sun-induced fluorescence (SIF)</a:t>
            </a:r>
            <a:endParaRPr lang="en-DE" dirty="0"/>
          </a:p>
        </p:txBody>
      </p:sp>
      <p:sp>
        <p:nvSpPr>
          <p:cNvPr id="7" name="TextBox 6">
            <a:extLst>
              <a:ext uri="{FF2B5EF4-FFF2-40B4-BE49-F238E27FC236}">
                <a16:creationId xmlns:a16="http://schemas.microsoft.com/office/drawing/2014/main" id="{743CADC9-93D1-4FA6-88F1-D889D5998707}"/>
              </a:ext>
            </a:extLst>
          </p:cNvPr>
          <p:cNvSpPr txBox="1"/>
          <p:nvPr/>
        </p:nvSpPr>
        <p:spPr>
          <a:xfrm>
            <a:off x="8442694" y="4053444"/>
            <a:ext cx="1882106" cy="261610"/>
          </a:xfrm>
          <a:prstGeom prst="rect">
            <a:avLst/>
          </a:prstGeom>
          <a:noFill/>
        </p:spPr>
        <p:txBody>
          <a:bodyPr wrap="square" rtlCol="0">
            <a:spAutoFit/>
          </a:bodyPr>
          <a:lstStyle/>
          <a:p>
            <a:r>
              <a:rPr lang="en-US" sz="1100" dirty="0"/>
              <a:t>Romero et al., 2018</a:t>
            </a:r>
            <a:endParaRPr lang="en-DE" sz="1100" dirty="0"/>
          </a:p>
        </p:txBody>
      </p:sp>
      <p:sp>
        <p:nvSpPr>
          <p:cNvPr id="20" name="Oval 19">
            <a:extLst>
              <a:ext uri="{FF2B5EF4-FFF2-40B4-BE49-F238E27FC236}">
                <a16:creationId xmlns:a16="http://schemas.microsoft.com/office/drawing/2014/main" id="{352F2BAC-C08C-424A-A7E1-772208FA5F52}"/>
              </a:ext>
            </a:extLst>
          </p:cNvPr>
          <p:cNvSpPr/>
          <p:nvPr/>
        </p:nvSpPr>
        <p:spPr>
          <a:xfrm>
            <a:off x="8375198" y="3965204"/>
            <a:ext cx="1691744" cy="43809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21" name="Picture 20" descr="C:\Users\D.Konche\AppData\Local\Microsoft\Windows\INetCache\Content.MSO\42F1AB4B.tmp">
            <a:extLst>
              <a:ext uri="{FF2B5EF4-FFF2-40B4-BE49-F238E27FC236}">
                <a16:creationId xmlns:a16="http://schemas.microsoft.com/office/drawing/2014/main" id="{21EB252D-CDC2-4A6A-AABE-28F2C74C424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35624" y="1283949"/>
            <a:ext cx="8074465" cy="4290102"/>
          </a:xfrm>
          <a:prstGeom prst="rect">
            <a:avLst/>
          </a:prstGeom>
          <a:noFill/>
          <a:ln>
            <a:noFill/>
          </a:ln>
        </p:spPr>
      </p:pic>
      <p:sp>
        <p:nvSpPr>
          <p:cNvPr id="6" name="TextBox 5">
            <a:extLst>
              <a:ext uri="{FF2B5EF4-FFF2-40B4-BE49-F238E27FC236}">
                <a16:creationId xmlns:a16="http://schemas.microsoft.com/office/drawing/2014/main" id="{326A85D3-466E-40DC-A20A-B088EDA5B775}"/>
              </a:ext>
            </a:extLst>
          </p:cNvPr>
          <p:cNvSpPr txBox="1"/>
          <p:nvPr/>
        </p:nvSpPr>
        <p:spPr>
          <a:xfrm>
            <a:off x="6297434" y="3172570"/>
            <a:ext cx="842838" cy="312090"/>
          </a:xfrm>
          <a:prstGeom prst="rect">
            <a:avLst/>
          </a:prstGeom>
          <a:gradFill flip="none" rotWithShape="1">
            <a:gsLst>
              <a:gs pos="0">
                <a:srgbClr val="009900">
                  <a:tint val="66000"/>
                  <a:satMod val="160000"/>
                </a:srgbClr>
              </a:gs>
              <a:gs pos="50000">
                <a:srgbClr val="009900">
                  <a:tint val="44500"/>
                  <a:satMod val="160000"/>
                </a:srgbClr>
              </a:gs>
              <a:gs pos="100000">
                <a:srgbClr val="009900">
                  <a:tint val="23500"/>
                  <a:satMod val="160000"/>
                </a:srgbClr>
              </a:gs>
            </a:gsLst>
            <a:lin ang="13500000" scaled="1"/>
            <a:tileRect/>
          </a:gradFill>
          <a:ln>
            <a:noFill/>
          </a:ln>
        </p:spPr>
        <p:txBody>
          <a:bodyPr wrap="square" rtlCol="0">
            <a:spAutoFit/>
          </a:bodyPr>
          <a:lstStyle/>
          <a:p>
            <a:endParaRPr lang="en-DE" dirty="0"/>
          </a:p>
        </p:txBody>
      </p:sp>
      <p:sp>
        <p:nvSpPr>
          <p:cNvPr id="8" name="TextBox 7">
            <a:extLst>
              <a:ext uri="{FF2B5EF4-FFF2-40B4-BE49-F238E27FC236}">
                <a16:creationId xmlns:a16="http://schemas.microsoft.com/office/drawing/2014/main" id="{547D898F-9010-4141-8364-038EB9A5BAD7}"/>
              </a:ext>
            </a:extLst>
          </p:cNvPr>
          <p:cNvSpPr txBox="1"/>
          <p:nvPr/>
        </p:nvSpPr>
        <p:spPr>
          <a:xfrm>
            <a:off x="6194067" y="3197810"/>
            <a:ext cx="1049571" cy="261610"/>
          </a:xfrm>
          <a:prstGeom prst="rect">
            <a:avLst/>
          </a:prstGeom>
          <a:noFill/>
        </p:spPr>
        <p:txBody>
          <a:bodyPr wrap="square" rtlCol="0">
            <a:spAutoFit/>
          </a:bodyPr>
          <a:lstStyle/>
          <a:p>
            <a:pPr algn="l"/>
            <a:r>
              <a:rPr lang="en-US" sz="1100" b="1" dirty="0">
                <a:solidFill>
                  <a:schemeClr val="accent6">
                    <a:lumMod val="10000"/>
                  </a:schemeClr>
                </a:solidFill>
                <a:latin typeface="Arial" panose="020B0604020202020204" pitchFamily="34" charset="0"/>
                <a:ea typeface="MS PGothic" pitchFamily="34" charset="-128"/>
                <a:cs typeface="Arial" panose="020B0604020202020204" pitchFamily="34" charset="0"/>
              </a:rPr>
              <a:t>SIF</a:t>
            </a:r>
            <a:r>
              <a:rPr lang="en-US" sz="1100" b="1" baseline="-25000" dirty="0">
                <a:solidFill>
                  <a:schemeClr val="accent6">
                    <a:lumMod val="10000"/>
                  </a:schemeClr>
                </a:solidFill>
                <a:latin typeface="Arial" panose="020B0604020202020204" pitchFamily="34" charset="0"/>
                <a:ea typeface="MS PGothic" pitchFamily="34" charset="-128"/>
                <a:cs typeface="Arial" panose="020B0604020202020204" pitchFamily="34" charset="0"/>
              </a:rPr>
              <a:t>760</a:t>
            </a:r>
            <a:r>
              <a:rPr lang="en-US" sz="1100" b="1" dirty="0">
                <a:solidFill>
                  <a:schemeClr val="accent6">
                    <a:lumMod val="10000"/>
                  </a:schemeClr>
                </a:solidFill>
                <a:latin typeface="Arial" panose="020B0604020202020204" pitchFamily="34" charset="0"/>
                <a:ea typeface="MS PGothic" pitchFamily="34" charset="-128"/>
                <a:cs typeface="Arial" panose="020B0604020202020204" pitchFamily="34" charset="0"/>
              </a:rPr>
              <a:t>, SIF</a:t>
            </a:r>
            <a:r>
              <a:rPr lang="en-US" sz="1100" b="1" baseline="-25000" dirty="0">
                <a:solidFill>
                  <a:schemeClr val="accent6">
                    <a:lumMod val="10000"/>
                  </a:schemeClr>
                </a:solidFill>
                <a:latin typeface="Arial" panose="020B0604020202020204" pitchFamily="34" charset="0"/>
                <a:ea typeface="MS PGothic" pitchFamily="34" charset="-128"/>
                <a:cs typeface="Arial" panose="020B0604020202020204" pitchFamily="34" charset="0"/>
              </a:rPr>
              <a:t>687</a:t>
            </a:r>
            <a:endParaRPr lang="en-DE" sz="1100" b="1" baseline="-25000" dirty="0">
              <a:solidFill>
                <a:schemeClr val="accent6">
                  <a:lumMod val="10000"/>
                </a:schemeClr>
              </a:solidFill>
              <a:latin typeface="Arial" panose="020B0604020202020204" pitchFamily="34" charset="0"/>
              <a:ea typeface="MS PGothic" pitchFamily="34" charset="-128"/>
              <a:cs typeface="Arial" panose="020B0604020202020204" pitchFamily="34" charset="0"/>
            </a:endParaRPr>
          </a:p>
        </p:txBody>
      </p:sp>
      <p:sp>
        <p:nvSpPr>
          <p:cNvPr id="19" name="Oval 18">
            <a:extLst>
              <a:ext uri="{FF2B5EF4-FFF2-40B4-BE49-F238E27FC236}">
                <a16:creationId xmlns:a16="http://schemas.microsoft.com/office/drawing/2014/main" id="{4E511B7A-8640-483F-8792-CEBF49650920}"/>
              </a:ext>
            </a:extLst>
          </p:cNvPr>
          <p:cNvSpPr/>
          <p:nvPr/>
        </p:nvSpPr>
        <p:spPr>
          <a:xfrm>
            <a:off x="5977290" y="4315054"/>
            <a:ext cx="1634964" cy="277000"/>
          </a:xfrm>
          <a:prstGeom prst="ellipse">
            <a:avLst/>
          </a:prstGeom>
          <a:noFill/>
          <a:ln>
            <a:solidFill>
              <a:srgbClr val="6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dirty="0"/>
          </a:p>
        </p:txBody>
      </p:sp>
      <p:sp>
        <p:nvSpPr>
          <p:cNvPr id="9" name="TextBox 8">
            <a:extLst>
              <a:ext uri="{FF2B5EF4-FFF2-40B4-BE49-F238E27FC236}">
                <a16:creationId xmlns:a16="http://schemas.microsoft.com/office/drawing/2014/main" id="{317C766B-5672-48ED-91CF-F344A603AE5B}"/>
              </a:ext>
            </a:extLst>
          </p:cNvPr>
          <p:cNvSpPr txBox="1"/>
          <p:nvPr/>
        </p:nvSpPr>
        <p:spPr>
          <a:xfrm>
            <a:off x="6198425" y="5215294"/>
            <a:ext cx="1240404" cy="253916"/>
          </a:xfrm>
          <a:prstGeom prst="rect">
            <a:avLst/>
          </a:prstGeom>
          <a:solidFill>
            <a:schemeClr val="accent3">
              <a:lumMod val="20000"/>
              <a:lumOff val="80000"/>
            </a:schemeClr>
          </a:solidFill>
        </p:spPr>
        <p:txBody>
          <a:bodyPr wrap="square" rtlCol="0">
            <a:spAutoFit/>
          </a:bodyPr>
          <a:lstStyle/>
          <a:p>
            <a:pPr algn="l"/>
            <a:r>
              <a:rPr lang="en-US" sz="1050" b="1" dirty="0">
                <a:solidFill>
                  <a:schemeClr val="accent6">
                    <a:lumMod val="10000"/>
                  </a:schemeClr>
                </a:solidFill>
                <a:latin typeface="Arial" panose="020B0604020202020204" pitchFamily="34" charset="0"/>
                <a:ea typeface="MS PGothic" pitchFamily="34" charset="-128"/>
                <a:cs typeface="Arial" panose="020B0604020202020204" pitchFamily="34" charset="0"/>
              </a:rPr>
              <a:t>SIF</a:t>
            </a:r>
            <a:r>
              <a:rPr lang="en-US" sz="1050" b="1" baseline="-25000" dirty="0">
                <a:solidFill>
                  <a:schemeClr val="accent6">
                    <a:lumMod val="10000"/>
                  </a:schemeClr>
                </a:solidFill>
                <a:latin typeface="Arial" panose="020B0604020202020204" pitchFamily="34" charset="0"/>
                <a:ea typeface="MS PGothic" pitchFamily="34" charset="-128"/>
                <a:cs typeface="Arial" panose="020B0604020202020204" pitchFamily="34" charset="0"/>
              </a:rPr>
              <a:t>760</a:t>
            </a:r>
            <a:r>
              <a:rPr lang="en-US" sz="1050" dirty="0">
                <a:solidFill>
                  <a:schemeClr val="accent6">
                    <a:lumMod val="10000"/>
                  </a:schemeClr>
                </a:solidFill>
                <a:latin typeface="Arial" panose="020B0604020202020204" pitchFamily="34" charset="0"/>
                <a:ea typeface="MS PGothic" pitchFamily="34" charset="-128"/>
                <a:cs typeface="Arial" panose="020B0604020202020204" pitchFamily="34" charset="0"/>
              </a:rPr>
              <a:t>,      </a:t>
            </a:r>
            <a:r>
              <a:rPr lang="en-US" sz="1050" b="1" dirty="0">
                <a:solidFill>
                  <a:schemeClr val="accent6">
                    <a:lumMod val="10000"/>
                  </a:schemeClr>
                </a:solidFill>
                <a:latin typeface="Arial" panose="020B0604020202020204" pitchFamily="34" charset="0"/>
                <a:ea typeface="MS PGothic" pitchFamily="34" charset="-128"/>
                <a:cs typeface="Arial" panose="020B0604020202020204" pitchFamily="34" charset="0"/>
              </a:rPr>
              <a:t>SIF</a:t>
            </a:r>
            <a:r>
              <a:rPr lang="en-US" sz="1050" b="1" baseline="-25000" dirty="0">
                <a:solidFill>
                  <a:schemeClr val="accent6">
                    <a:lumMod val="10000"/>
                  </a:schemeClr>
                </a:solidFill>
                <a:latin typeface="Arial" panose="020B0604020202020204" pitchFamily="34" charset="0"/>
                <a:ea typeface="MS PGothic" pitchFamily="34" charset="-128"/>
                <a:cs typeface="Arial" panose="020B0604020202020204" pitchFamily="34" charset="0"/>
              </a:rPr>
              <a:t>687</a:t>
            </a:r>
            <a:endParaRPr lang="en-DE" sz="1050" b="1" baseline="-25000" dirty="0">
              <a:solidFill>
                <a:schemeClr val="accent6">
                  <a:lumMod val="10000"/>
                </a:schemeClr>
              </a:solidFill>
              <a:latin typeface="Arial" panose="020B0604020202020204" pitchFamily="34" charset="0"/>
              <a:ea typeface="MS PGothic" pitchFamily="34" charset="-128"/>
              <a:cs typeface="Arial" panose="020B0604020202020204" pitchFamily="34" charset="0"/>
            </a:endParaRPr>
          </a:p>
        </p:txBody>
      </p:sp>
      <p:sp>
        <p:nvSpPr>
          <p:cNvPr id="12" name="TextBox 11">
            <a:extLst>
              <a:ext uri="{FF2B5EF4-FFF2-40B4-BE49-F238E27FC236}">
                <a16:creationId xmlns:a16="http://schemas.microsoft.com/office/drawing/2014/main" id="{EA928C92-00B4-4632-BA5A-01441436704C}"/>
              </a:ext>
            </a:extLst>
          </p:cNvPr>
          <p:cNvSpPr txBox="1"/>
          <p:nvPr/>
        </p:nvSpPr>
        <p:spPr>
          <a:xfrm>
            <a:off x="6110960" y="5187073"/>
            <a:ext cx="143125" cy="276999"/>
          </a:xfrm>
          <a:prstGeom prst="rect">
            <a:avLst/>
          </a:prstGeom>
          <a:noFill/>
        </p:spPr>
        <p:txBody>
          <a:bodyPr wrap="square" rtlCol="0">
            <a:spAutoFit/>
          </a:bodyPr>
          <a:lstStyle/>
          <a:p>
            <a:pPr algn="l"/>
            <a:r>
              <a:rPr lang="el-GR" sz="1200" dirty="0">
                <a:solidFill>
                  <a:schemeClr val="accent6">
                    <a:lumMod val="10000"/>
                  </a:schemeClr>
                </a:solidFill>
                <a:latin typeface="Arial" panose="020B0604020202020204" pitchFamily="34" charset="0"/>
                <a:ea typeface="MS PGothic" pitchFamily="34" charset="-128"/>
                <a:cs typeface="Arial" panose="020B0604020202020204" pitchFamily="34" charset="0"/>
              </a:rPr>
              <a:t>ϕ</a:t>
            </a:r>
            <a:endParaRPr lang="en-DE" sz="1200" dirty="0">
              <a:solidFill>
                <a:schemeClr val="accent6">
                  <a:lumMod val="10000"/>
                </a:schemeClr>
              </a:solidFill>
              <a:latin typeface="Arial" panose="020B0604020202020204" pitchFamily="34" charset="0"/>
              <a:ea typeface="MS PGothic" pitchFamily="34" charset="-128"/>
              <a:cs typeface="Arial" panose="020B0604020202020204" pitchFamily="34" charset="0"/>
            </a:endParaRPr>
          </a:p>
        </p:txBody>
      </p:sp>
      <p:sp>
        <p:nvSpPr>
          <p:cNvPr id="14" name="TextBox 13">
            <a:extLst>
              <a:ext uri="{FF2B5EF4-FFF2-40B4-BE49-F238E27FC236}">
                <a16:creationId xmlns:a16="http://schemas.microsoft.com/office/drawing/2014/main" id="{8369F212-D0E4-4A90-9B52-DCF43566FE40}"/>
              </a:ext>
            </a:extLst>
          </p:cNvPr>
          <p:cNvSpPr txBox="1"/>
          <p:nvPr/>
        </p:nvSpPr>
        <p:spPr>
          <a:xfrm>
            <a:off x="6723210" y="5178323"/>
            <a:ext cx="143125" cy="276999"/>
          </a:xfrm>
          <a:prstGeom prst="rect">
            <a:avLst/>
          </a:prstGeom>
          <a:noFill/>
        </p:spPr>
        <p:txBody>
          <a:bodyPr wrap="square" rtlCol="0">
            <a:spAutoFit/>
          </a:bodyPr>
          <a:lstStyle/>
          <a:p>
            <a:pPr algn="l"/>
            <a:r>
              <a:rPr lang="el-GR" sz="1200" dirty="0">
                <a:solidFill>
                  <a:schemeClr val="accent6">
                    <a:lumMod val="10000"/>
                  </a:schemeClr>
                </a:solidFill>
                <a:latin typeface="Arial" panose="020B0604020202020204" pitchFamily="34" charset="0"/>
                <a:ea typeface="MS PGothic" pitchFamily="34" charset="-128"/>
                <a:cs typeface="Arial" panose="020B0604020202020204" pitchFamily="34" charset="0"/>
              </a:rPr>
              <a:t>ϕ</a:t>
            </a:r>
            <a:endParaRPr lang="en-DE" sz="1200" dirty="0">
              <a:solidFill>
                <a:schemeClr val="accent6">
                  <a:lumMod val="10000"/>
                </a:schemeClr>
              </a:solidFill>
              <a:latin typeface="Arial" panose="020B0604020202020204" pitchFamily="34" charset="0"/>
              <a:ea typeface="MS PGothic" pitchFamily="34" charset="-128"/>
              <a:cs typeface="Arial" panose="020B0604020202020204" pitchFamily="34" charset="0"/>
            </a:endParaRPr>
          </a:p>
        </p:txBody>
      </p:sp>
      <p:sp>
        <p:nvSpPr>
          <p:cNvPr id="17" name="Oval 16">
            <a:extLst>
              <a:ext uri="{FF2B5EF4-FFF2-40B4-BE49-F238E27FC236}">
                <a16:creationId xmlns:a16="http://schemas.microsoft.com/office/drawing/2014/main" id="{40E762D7-6E80-435E-AF9E-474B03779559}"/>
              </a:ext>
            </a:extLst>
          </p:cNvPr>
          <p:cNvSpPr/>
          <p:nvPr/>
        </p:nvSpPr>
        <p:spPr>
          <a:xfrm>
            <a:off x="5999643" y="5234781"/>
            <a:ext cx="1439186" cy="276999"/>
          </a:xfrm>
          <a:prstGeom prst="ellipse">
            <a:avLst/>
          </a:prstGeom>
          <a:noFill/>
          <a:ln>
            <a:solidFill>
              <a:srgbClr val="6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3" name="TextBox 22">
            <a:extLst>
              <a:ext uri="{FF2B5EF4-FFF2-40B4-BE49-F238E27FC236}">
                <a16:creationId xmlns:a16="http://schemas.microsoft.com/office/drawing/2014/main" id="{C195FCAC-A7BF-4E98-B6FB-8EA685FC9062}"/>
              </a:ext>
            </a:extLst>
          </p:cNvPr>
          <p:cNvSpPr txBox="1"/>
          <p:nvPr/>
        </p:nvSpPr>
        <p:spPr>
          <a:xfrm>
            <a:off x="8599742" y="5671205"/>
            <a:ext cx="2934400"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3249"/>
                </a:solidFill>
                <a:effectLst/>
                <a:uLnTx/>
                <a:uFillTx/>
                <a:latin typeface="Arial" panose="020B0604020202020204" pitchFamily="34" charset="0"/>
                <a:ea typeface="MS PGothic" pitchFamily="34" charset="-128"/>
                <a:cs typeface="Arial" panose="020B0604020202020204" pitchFamily="34" charset="0"/>
              </a:rPr>
              <a:t>Konche et al., accepted, JXB</a:t>
            </a:r>
            <a:endParaRPr kumimoji="0" lang="en-DE" sz="1400" b="0" i="0" u="none" strike="noStrike" kern="1200" cap="none" spc="0" normalizeH="0" baseline="0" noProof="0" dirty="0">
              <a:ln>
                <a:noFill/>
              </a:ln>
              <a:solidFill>
                <a:srgbClr val="003249"/>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361634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animBg="1"/>
      <p:bldP spid="19"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5BCDA-01B3-45F9-9885-0D4E6DB927C8}"/>
              </a:ext>
            </a:extLst>
          </p:cNvPr>
          <p:cNvSpPr>
            <a:spLocks noGrp="1"/>
          </p:cNvSpPr>
          <p:nvPr>
            <p:ph type="title"/>
          </p:nvPr>
        </p:nvSpPr>
        <p:spPr/>
        <p:txBody>
          <a:bodyPr/>
          <a:lstStyle/>
          <a:p>
            <a:r>
              <a:rPr lang="en-US" dirty="0"/>
              <a:t>Reflectance and canopy SIF under biotic stress</a:t>
            </a:r>
            <a:endParaRPr lang="en-DE" dirty="0"/>
          </a:p>
        </p:txBody>
      </p:sp>
      <p:pic>
        <p:nvPicPr>
          <p:cNvPr id="9" name="Picture 8">
            <a:extLst>
              <a:ext uri="{FF2B5EF4-FFF2-40B4-BE49-F238E27FC236}">
                <a16:creationId xmlns:a16="http://schemas.microsoft.com/office/drawing/2014/main" id="{DF9C23A8-B56C-460D-8594-5D14FFDC5FC1}"/>
              </a:ext>
            </a:extLst>
          </p:cNvPr>
          <p:cNvPicPr>
            <a:picLocks noChangeAspect="1"/>
          </p:cNvPicPr>
          <p:nvPr/>
        </p:nvPicPr>
        <p:blipFill rotWithShape="1">
          <a:blip r:embed="rId2"/>
          <a:srcRect l="10529" t="11221" r="7679" b="21266"/>
          <a:stretch/>
        </p:blipFill>
        <p:spPr>
          <a:xfrm>
            <a:off x="678718" y="1160551"/>
            <a:ext cx="4033536" cy="2774488"/>
          </a:xfrm>
          <a:prstGeom prst="rect">
            <a:avLst/>
          </a:prstGeom>
        </p:spPr>
      </p:pic>
      <p:sp>
        <p:nvSpPr>
          <p:cNvPr id="12" name="TextBox 11">
            <a:extLst>
              <a:ext uri="{FF2B5EF4-FFF2-40B4-BE49-F238E27FC236}">
                <a16:creationId xmlns:a16="http://schemas.microsoft.com/office/drawing/2014/main" id="{1A74D801-BF83-4CB3-8868-CBB46DF5AC4B}"/>
              </a:ext>
            </a:extLst>
          </p:cNvPr>
          <p:cNvSpPr txBox="1"/>
          <p:nvPr/>
        </p:nvSpPr>
        <p:spPr>
          <a:xfrm rot="16200000">
            <a:off x="-277372" y="2124171"/>
            <a:ext cx="1757238" cy="29238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3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fAPAR</a:t>
            </a:r>
            <a:endParaRPr kumimoji="0" lang="en-US" sz="13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EC190816-3C79-4A6D-AA54-27C18CE767EF}"/>
              </a:ext>
            </a:extLst>
          </p:cNvPr>
          <p:cNvSpPr txBox="1"/>
          <p:nvPr/>
        </p:nvSpPr>
        <p:spPr>
          <a:xfrm rot="16200000">
            <a:off x="-370432" y="4241520"/>
            <a:ext cx="1914389" cy="29238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3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NIRv</a:t>
            </a:r>
            <a:endParaRPr kumimoji="0" lang="en-US" sz="1300" b="1"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EAEEF7AF-902B-4702-A6C7-0D30C450845E}"/>
              </a:ext>
            </a:extLst>
          </p:cNvPr>
          <p:cNvSpPr txBox="1"/>
          <p:nvPr/>
        </p:nvSpPr>
        <p:spPr>
          <a:xfrm rot="16200000">
            <a:off x="1519393" y="2738480"/>
            <a:ext cx="125506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F0F44">
                    <a:lumMod val="75000"/>
                  </a:srgbClr>
                </a:solidFill>
                <a:effectLst/>
                <a:uLnTx/>
                <a:uFillTx/>
                <a:latin typeface="Arial" panose="020B0604020202020204" pitchFamily="34" charset="0"/>
                <a:ea typeface="+mn-ea"/>
                <a:cs typeface="Arial" panose="020B0604020202020204" pitchFamily="34" charset="0"/>
              </a:rPr>
              <a:t>First symptoms</a:t>
            </a:r>
            <a:endParaRPr kumimoji="0" lang="en-DE" sz="900" b="1" i="0" u="none" strike="noStrike" kern="1200" cap="none" spc="0" normalizeH="0" baseline="0" noProof="0" dirty="0">
              <a:ln>
                <a:noFill/>
              </a:ln>
              <a:solidFill>
                <a:srgbClr val="DF0F44">
                  <a:lumMod val="75000"/>
                </a:srgbClr>
              </a:solidFill>
              <a:effectLst/>
              <a:uLnTx/>
              <a:uFillTx/>
              <a:latin typeface="Arial" panose="020B0604020202020204" pitchFamily="34" charset="0"/>
              <a:ea typeface="+mn-ea"/>
              <a:cs typeface="Arial" panose="020B0604020202020204" pitchFamily="34" charset="0"/>
            </a:endParaRPr>
          </a:p>
        </p:txBody>
      </p:sp>
      <p:sp>
        <p:nvSpPr>
          <p:cNvPr id="19" name="Arrow: Up 18">
            <a:extLst>
              <a:ext uri="{FF2B5EF4-FFF2-40B4-BE49-F238E27FC236}">
                <a16:creationId xmlns:a16="http://schemas.microsoft.com/office/drawing/2014/main" id="{EEE588F4-C934-473D-9601-DAB1A4FB98AB}"/>
              </a:ext>
            </a:extLst>
          </p:cNvPr>
          <p:cNvSpPr/>
          <p:nvPr/>
        </p:nvSpPr>
        <p:spPr>
          <a:xfrm>
            <a:off x="1996898" y="2896367"/>
            <a:ext cx="86375" cy="46824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6" name="Picture 5">
            <a:extLst>
              <a:ext uri="{FF2B5EF4-FFF2-40B4-BE49-F238E27FC236}">
                <a16:creationId xmlns:a16="http://schemas.microsoft.com/office/drawing/2014/main" id="{39B5D7CE-168E-4E51-98EA-88706B1455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522" t="11018" r="7796" b="20510"/>
          <a:stretch/>
        </p:blipFill>
        <p:spPr>
          <a:xfrm>
            <a:off x="707000" y="3427480"/>
            <a:ext cx="4005254" cy="2832604"/>
          </a:xfrm>
          <a:prstGeom prst="rect">
            <a:avLst/>
          </a:prstGeom>
        </p:spPr>
      </p:pic>
      <p:sp>
        <p:nvSpPr>
          <p:cNvPr id="20" name="Arrow: Up 19">
            <a:extLst>
              <a:ext uri="{FF2B5EF4-FFF2-40B4-BE49-F238E27FC236}">
                <a16:creationId xmlns:a16="http://schemas.microsoft.com/office/drawing/2014/main" id="{04AE912E-56DA-47BD-9EF6-B51395E20051}"/>
              </a:ext>
            </a:extLst>
          </p:cNvPr>
          <p:cNvSpPr/>
          <p:nvPr/>
        </p:nvSpPr>
        <p:spPr>
          <a:xfrm>
            <a:off x="1985409" y="5248045"/>
            <a:ext cx="61998" cy="40714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Arial"/>
              <a:ea typeface="+mn-ea"/>
              <a:cs typeface="+mn-cs"/>
            </a:endParaRPr>
          </a:p>
        </p:txBody>
      </p:sp>
      <p:sp>
        <p:nvSpPr>
          <p:cNvPr id="18" name="TextBox 17">
            <a:extLst>
              <a:ext uri="{FF2B5EF4-FFF2-40B4-BE49-F238E27FC236}">
                <a16:creationId xmlns:a16="http://schemas.microsoft.com/office/drawing/2014/main" id="{289197EC-C34E-43E8-A5D1-BD0B7BC8D1E8}"/>
              </a:ext>
            </a:extLst>
          </p:cNvPr>
          <p:cNvSpPr txBox="1"/>
          <p:nvPr/>
        </p:nvSpPr>
        <p:spPr>
          <a:xfrm rot="16200000">
            <a:off x="1551128" y="5048538"/>
            <a:ext cx="119645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F0F44">
                    <a:lumMod val="75000"/>
                  </a:srgbClr>
                </a:solidFill>
                <a:effectLst/>
                <a:uLnTx/>
                <a:uFillTx/>
                <a:latin typeface="Arial" panose="020B0604020202020204" pitchFamily="34" charset="0"/>
                <a:ea typeface="+mn-ea"/>
                <a:cs typeface="Arial" panose="020B0604020202020204" pitchFamily="34" charset="0"/>
              </a:rPr>
              <a:t>First symptoms</a:t>
            </a:r>
            <a:endParaRPr kumimoji="0" lang="en-DE" sz="900" b="1" i="0" u="none" strike="noStrike" kern="1200" cap="none" spc="0" normalizeH="0" baseline="0" noProof="0" dirty="0">
              <a:ln>
                <a:noFill/>
              </a:ln>
              <a:solidFill>
                <a:srgbClr val="DF0F44">
                  <a:lumMod val="75000"/>
                </a:srgbClr>
              </a:solidFill>
              <a:effectLst/>
              <a:uLnTx/>
              <a:uFillTx/>
              <a:latin typeface="Arial" panose="020B0604020202020204" pitchFamily="34"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C8BF9F84-684C-4875-A1D7-C978C6E44D14}"/>
              </a:ext>
            </a:extLst>
          </p:cNvPr>
          <p:cNvSpPr/>
          <p:nvPr/>
        </p:nvSpPr>
        <p:spPr>
          <a:xfrm>
            <a:off x="9390928" y="1391746"/>
            <a:ext cx="2834409" cy="523220"/>
          </a:xfrm>
          <a:prstGeom prst="rect">
            <a:avLst/>
          </a:prstGeom>
        </p:spPr>
        <p:txBody>
          <a:bodyPr wrap="square">
            <a:spAutoFit/>
          </a:bodyPr>
          <a:lstStyle/>
          <a:p>
            <a:pPr marL="285750" marR="0" lvl="0" indent="-2857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0" lang="en-US" sz="1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Reflectance</a:t>
            </a:r>
            <a:r>
              <a:rPr kumimoji="0" lang="en-US" sz="14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indices decrease  </a:t>
            </a:r>
            <a:r>
              <a:rPr lang="en-US" sz="1400" dirty="0">
                <a:solidFill>
                  <a:srgbClr val="002060"/>
                </a:solidFill>
                <a:latin typeface="Arial" panose="020B0604020202020204" pitchFamily="34" charset="0"/>
                <a:cs typeface="Arial" panose="020B0604020202020204" pitchFamily="34" charset="0"/>
              </a:rPr>
              <a:t>in inoculated plots</a:t>
            </a:r>
            <a:endParaRPr kumimoji="0" lang="en-US" sz="1800" b="0" i="0" u="none" strike="noStrike" kern="1200" cap="none" spc="0" normalizeH="0" baseline="0" noProof="0" dirty="0">
              <a:ln>
                <a:noFill/>
              </a:ln>
              <a:solidFill>
                <a:srgbClr val="002060"/>
              </a:solidFill>
              <a:effectLst/>
              <a:uLnTx/>
              <a:uFillTx/>
              <a:latin typeface="Verdana" pitchFamily="34" charset="0"/>
              <a:ea typeface="+mn-ea"/>
              <a:cs typeface="+mn-cs"/>
            </a:endParaRPr>
          </a:p>
        </p:txBody>
      </p:sp>
      <p:pic>
        <p:nvPicPr>
          <p:cNvPr id="32" name="Picture 31">
            <a:extLst>
              <a:ext uri="{FF2B5EF4-FFF2-40B4-BE49-F238E27FC236}">
                <a16:creationId xmlns:a16="http://schemas.microsoft.com/office/drawing/2014/main" id="{17086EF6-1412-4E4D-BC46-9238FF8A98D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332" r="7801" b="22426"/>
          <a:stretch/>
        </p:blipFill>
        <p:spPr>
          <a:xfrm>
            <a:off x="5219252" y="2880845"/>
            <a:ext cx="4176813" cy="3338965"/>
          </a:xfrm>
          <a:prstGeom prst="rect">
            <a:avLst/>
          </a:prstGeom>
        </p:spPr>
      </p:pic>
      <p:pic>
        <p:nvPicPr>
          <p:cNvPr id="33" name="Picture 32">
            <a:extLst>
              <a:ext uri="{FF2B5EF4-FFF2-40B4-BE49-F238E27FC236}">
                <a16:creationId xmlns:a16="http://schemas.microsoft.com/office/drawing/2014/main" id="{D5F220FC-E7B6-48D2-9AE7-E93B99BCDE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643" t="11113" r="5050" b="34140"/>
          <a:stretch/>
        </p:blipFill>
        <p:spPr>
          <a:xfrm>
            <a:off x="5341037" y="1158545"/>
            <a:ext cx="4049892" cy="2191604"/>
          </a:xfrm>
          <a:prstGeom prst="rect">
            <a:avLst/>
          </a:prstGeom>
        </p:spPr>
      </p:pic>
      <p:sp>
        <p:nvSpPr>
          <p:cNvPr id="36" name="Arrow: Up 35">
            <a:extLst>
              <a:ext uri="{FF2B5EF4-FFF2-40B4-BE49-F238E27FC236}">
                <a16:creationId xmlns:a16="http://schemas.microsoft.com/office/drawing/2014/main" id="{6003A7BC-2DE1-4610-87EC-A61D763C8330}"/>
              </a:ext>
            </a:extLst>
          </p:cNvPr>
          <p:cNvSpPr/>
          <p:nvPr/>
        </p:nvSpPr>
        <p:spPr>
          <a:xfrm>
            <a:off x="6566112" y="2820036"/>
            <a:ext cx="86375" cy="46824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Arial"/>
            </a:endParaRPr>
          </a:p>
        </p:txBody>
      </p:sp>
      <p:sp>
        <p:nvSpPr>
          <p:cNvPr id="37" name="Arrow: Up 36">
            <a:extLst>
              <a:ext uri="{FF2B5EF4-FFF2-40B4-BE49-F238E27FC236}">
                <a16:creationId xmlns:a16="http://schemas.microsoft.com/office/drawing/2014/main" id="{6EDE3F0D-9CD5-45F3-A1ED-5CC61F25F35B}"/>
              </a:ext>
            </a:extLst>
          </p:cNvPr>
          <p:cNvSpPr/>
          <p:nvPr/>
        </p:nvSpPr>
        <p:spPr>
          <a:xfrm>
            <a:off x="6575268" y="5187170"/>
            <a:ext cx="68062" cy="46824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E" sz="1800" b="0" i="0" u="none" strike="noStrike" kern="1200" cap="none" spc="0" normalizeH="0" baseline="0" noProof="0">
              <a:ln>
                <a:noFill/>
              </a:ln>
              <a:solidFill>
                <a:prstClr val="white"/>
              </a:solidFill>
              <a:effectLst/>
              <a:uLnTx/>
              <a:uFillTx/>
              <a:latin typeface="Arial"/>
            </a:endParaRPr>
          </a:p>
        </p:txBody>
      </p:sp>
      <p:sp>
        <p:nvSpPr>
          <p:cNvPr id="38" name="TextBox 37">
            <a:extLst>
              <a:ext uri="{FF2B5EF4-FFF2-40B4-BE49-F238E27FC236}">
                <a16:creationId xmlns:a16="http://schemas.microsoft.com/office/drawing/2014/main" id="{8E0D465E-90B3-4661-AB90-4C0CA33906F8}"/>
              </a:ext>
            </a:extLst>
          </p:cNvPr>
          <p:cNvSpPr txBox="1"/>
          <p:nvPr/>
        </p:nvSpPr>
        <p:spPr>
          <a:xfrm rot="16200000">
            <a:off x="6128371" y="2700398"/>
            <a:ext cx="120033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F0F44">
                    <a:lumMod val="75000"/>
                  </a:srgbClr>
                </a:solidFill>
                <a:effectLst/>
                <a:uLnTx/>
                <a:uFillTx/>
                <a:latin typeface="Arial" panose="020B0604020202020204" pitchFamily="34" charset="0"/>
                <a:cs typeface="Arial" panose="020B0604020202020204" pitchFamily="34" charset="0"/>
              </a:rPr>
              <a:t>First symptoms</a:t>
            </a:r>
            <a:endParaRPr kumimoji="0" lang="en-DE" sz="900" b="1" i="0" u="none" strike="noStrike" kern="1200" cap="none" spc="0" normalizeH="0" baseline="0" noProof="0" dirty="0">
              <a:ln>
                <a:noFill/>
              </a:ln>
              <a:solidFill>
                <a:srgbClr val="DF0F44">
                  <a:lumMod val="75000"/>
                </a:srgbClr>
              </a:solidFill>
              <a:effectLst/>
              <a:uLnTx/>
              <a:uFillTx/>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57176CC3-B064-4F2B-8916-A4644794D383}"/>
              </a:ext>
            </a:extLst>
          </p:cNvPr>
          <p:cNvSpPr txBox="1"/>
          <p:nvPr/>
        </p:nvSpPr>
        <p:spPr>
          <a:xfrm rot="16200000">
            <a:off x="6120854" y="5073385"/>
            <a:ext cx="120033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DF0F44">
                    <a:lumMod val="75000"/>
                  </a:srgbClr>
                </a:solidFill>
                <a:effectLst/>
                <a:uLnTx/>
                <a:uFillTx/>
                <a:latin typeface="Arial" panose="020B0604020202020204" pitchFamily="34" charset="0"/>
                <a:cs typeface="Arial" panose="020B0604020202020204" pitchFamily="34" charset="0"/>
              </a:rPr>
              <a:t>First symptoms</a:t>
            </a:r>
            <a:endParaRPr kumimoji="0" lang="en-DE" sz="900" b="1" i="0" u="none" strike="noStrike" kern="1200" cap="none" spc="0" normalizeH="0" baseline="0" noProof="0" dirty="0">
              <a:ln>
                <a:noFill/>
              </a:ln>
              <a:solidFill>
                <a:srgbClr val="DF0F44">
                  <a:lumMod val="75000"/>
                </a:srgbClr>
              </a:solidFill>
              <a:effectLst/>
              <a:uLnTx/>
              <a:uFillTx/>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463BB88F-D041-4ED1-AC87-8C3D5D737494}"/>
              </a:ext>
            </a:extLst>
          </p:cNvPr>
          <p:cNvSpPr txBox="1"/>
          <p:nvPr/>
        </p:nvSpPr>
        <p:spPr>
          <a:xfrm rot="16200000">
            <a:off x="4063366" y="2008127"/>
            <a:ext cx="1914389" cy="49244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1200" b="1" i="0" u="none" strike="noStrike" kern="1200" cap="none" spc="0" normalizeH="0" baseline="0" noProof="0" dirty="0">
                <a:ln>
                  <a:noFill/>
                </a:ln>
                <a:solidFill>
                  <a:schemeClr val="accent6">
                    <a:lumMod val="10000"/>
                  </a:schemeClr>
                </a:solidFill>
                <a:effectLst/>
                <a:uLnTx/>
                <a:uFillTx/>
                <a:latin typeface="Arial" panose="020B0604020202020204" pitchFamily="34" charset="0"/>
                <a:cs typeface="Arial" panose="020B0604020202020204" pitchFamily="34" charset="0"/>
              </a:rPr>
              <a:t>       </a:t>
            </a:r>
            <a:r>
              <a:rPr kumimoji="0" lang="en-US" sz="1300" b="1" i="0" u="none" strike="noStrike" kern="1200" cap="none" spc="0" normalizeH="0" baseline="0" noProof="0" dirty="0">
                <a:ln>
                  <a:noFill/>
                </a:ln>
                <a:solidFill>
                  <a:schemeClr val="accent6">
                    <a:lumMod val="10000"/>
                  </a:schemeClr>
                </a:solidFill>
                <a:effectLst/>
                <a:uLnTx/>
                <a:uFillTx/>
                <a:latin typeface="Arial" panose="020B0604020202020204" pitchFamily="34" charset="0"/>
                <a:cs typeface="Arial" panose="020B0604020202020204" pitchFamily="34" charset="0"/>
              </a:rPr>
              <a:t>SIF</a:t>
            </a:r>
            <a:r>
              <a:rPr lang="en-US" sz="1300" b="1" baseline="-25000" dirty="0">
                <a:solidFill>
                  <a:schemeClr val="accent6">
                    <a:lumMod val="10000"/>
                  </a:schemeClr>
                </a:solidFill>
                <a:latin typeface="Arial" panose="020B0604020202020204" pitchFamily="34" charset="0"/>
                <a:cs typeface="Arial" panose="020B0604020202020204" pitchFamily="34" charset="0"/>
              </a:rPr>
              <a:t>760</a:t>
            </a:r>
            <a:endParaRPr kumimoji="0" lang="en-US" sz="1300" b="1" i="0" u="none" strike="noStrike" kern="1200" cap="none" spc="0" normalizeH="0" baseline="-25000" noProof="0" dirty="0">
              <a:ln>
                <a:noFill/>
              </a:ln>
              <a:solidFill>
                <a:schemeClr val="accent6">
                  <a:lumMod val="10000"/>
                </a:schemeClr>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chemeClr val="accent6">
                    <a:lumMod val="10000"/>
                  </a:schemeClr>
                </a:solidFill>
                <a:effectLst/>
                <a:uLnTx/>
                <a:uFillTx/>
                <a:latin typeface="Arial" panose="020B0604020202020204" pitchFamily="34" charset="0"/>
                <a:cs typeface="Arial" panose="020B0604020202020204" pitchFamily="34" charset="0"/>
              </a:rPr>
              <a:t>      (mW m</a:t>
            </a:r>
            <a:r>
              <a:rPr kumimoji="0" lang="en-US" sz="1300" b="1" i="0" u="none" strike="noStrike" kern="1200" cap="none" spc="0" normalizeH="0" baseline="30000" noProof="0" dirty="0">
                <a:ln>
                  <a:noFill/>
                </a:ln>
                <a:solidFill>
                  <a:schemeClr val="accent6">
                    <a:lumMod val="10000"/>
                  </a:schemeClr>
                </a:solidFill>
                <a:effectLst/>
                <a:uLnTx/>
                <a:uFillTx/>
                <a:latin typeface="Arial" panose="020B0604020202020204" pitchFamily="34" charset="0"/>
                <a:cs typeface="Arial" panose="020B0604020202020204" pitchFamily="34" charset="0"/>
              </a:rPr>
              <a:t>-2</a:t>
            </a:r>
            <a:r>
              <a:rPr kumimoji="0" lang="en-US" sz="1300" b="1" i="0" u="none" strike="noStrike" kern="1200" cap="none" spc="0" normalizeH="0" baseline="0" noProof="0" dirty="0">
                <a:ln>
                  <a:noFill/>
                </a:ln>
                <a:solidFill>
                  <a:schemeClr val="accent6">
                    <a:lumMod val="10000"/>
                  </a:schemeClr>
                </a:solidFill>
                <a:effectLst/>
                <a:uLnTx/>
                <a:uFillTx/>
                <a:latin typeface="Arial" panose="020B0604020202020204" pitchFamily="34" charset="0"/>
                <a:cs typeface="Arial" panose="020B0604020202020204" pitchFamily="34" charset="0"/>
              </a:rPr>
              <a:t> nm</a:t>
            </a:r>
            <a:r>
              <a:rPr kumimoji="0" lang="en-US" sz="1300" b="1" i="0" u="none" strike="noStrike" kern="1200" cap="none" spc="0" normalizeH="0" baseline="30000" noProof="0" dirty="0">
                <a:ln>
                  <a:noFill/>
                </a:ln>
                <a:solidFill>
                  <a:schemeClr val="accent6">
                    <a:lumMod val="10000"/>
                  </a:schemeClr>
                </a:solidFill>
                <a:effectLst/>
                <a:uLnTx/>
                <a:uFillTx/>
                <a:latin typeface="Arial" panose="020B0604020202020204" pitchFamily="34" charset="0"/>
                <a:cs typeface="Arial" panose="020B0604020202020204" pitchFamily="34" charset="0"/>
              </a:rPr>
              <a:t>-1</a:t>
            </a:r>
            <a:r>
              <a:rPr kumimoji="0" lang="en-US" sz="1300" b="1" i="0" u="none" strike="noStrike" kern="1200" cap="none" spc="0" normalizeH="0" baseline="0" noProof="0" dirty="0">
                <a:ln>
                  <a:noFill/>
                </a:ln>
                <a:solidFill>
                  <a:schemeClr val="accent6">
                    <a:lumMod val="10000"/>
                  </a:schemeClr>
                </a:solidFill>
                <a:effectLst/>
                <a:uLnTx/>
                <a:uFillTx/>
                <a:latin typeface="Arial" panose="020B0604020202020204" pitchFamily="34" charset="0"/>
                <a:cs typeface="Arial" panose="020B0604020202020204" pitchFamily="34" charset="0"/>
              </a:rPr>
              <a:t> sr</a:t>
            </a:r>
            <a:r>
              <a:rPr kumimoji="0" lang="en-US" sz="1300" b="1" i="0" u="none" strike="noStrike" kern="1200" cap="none" spc="0" normalizeH="0" baseline="30000" noProof="0" dirty="0">
                <a:ln>
                  <a:noFill/>
                </a:ln>
                <a:solidFill>
                  <a:schemeClr val="accent6">
                    <a:lumMod val="10000"/>
                  </a:schemeClr>
                </a:solidFill>
                <a:effectLst/>
                <a:uLnTx/>
                <a:uFillTx/>
                <a:latin typeface="Arial" panose="020B0604020202020204" pitchFamily="34" charset="0"/>
                <a:cs typeface="Arial" panose="020B0604020202020204" pitchFamily="34" charset="0"/>
              </a:rPr>
              <a:t>-1</a:t>
            </a:r>
            <a:r>
              <a:rPr kumimoji="0" lang="en-US" sz="13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endParaRPr kumimoji="0" lang="en-DE" sz="13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A503456C-3177-4347-AFD9-EF50C14C7B01}"/>
              </a:ext>
            </a:extLst>
          </p:cNvPr>
          <p:cNvSpPr txBox="1"/>
          <p:nvPr/>
        </p:nvSpPr>
        <p:spPr>
          <a:xfrm rot="16200000">
            <a:off x="4047977" y="4219137"/>
            <a:ext cx="1914389" cy="49244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SIF</a:t>
            </a:r>
            <a:r>
              <a:rPr lang="en-US" sz="1300" b="1" baseline="-25000" dirty="0">
                <a:solidFill>
                  <a:prstClr val="black"/>
                </a:solidFill>
                <a:latin typeface="Arial" panose="020B0604020202020204" pitchFamily="34" charset="0"/>
                <a:cs typeface="Arial" panose="020B0604020202020204" pitchFamily="34" charset="0"/>
              </a:rPr>
              <a:t>687</a:t>
            </a:r>
            <a:endParaRPr kumimoji="0" lang="en-US" sz="1300" b="1" i="0" u="none" strike="noStrike" kern="1200" cap="none" spc="0" normalizeH="0" baseline="-2500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(mW m</a:t>
            </a:r>
            <a:r>
              <a:rPr kumimoji="0" lang="en-US" sz="1300" b="1" i="0" u="none" strike="noStrike" kern="120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-2</a:t>
            </a:r>
            <a:r>
              <a:rPr kumimoji="0" lang="en-US" sz="13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nm</a:t>
            </a:r>
            <a:r>
              <a:rPr kumimoji="0" lang="en-US" sz="1300" b="1" i="0" u="none" strike="noStrike" kern="120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-1</a:t>
            </a:r>
            <a:r>
              <a:rPr kumimoji="0" lang="en-US" sz="13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sr</a:t>
            </a:r>
            <a:r>
              <a:rPr kumimoji="0" lang="en-US" sz="1300" b="1" i="0" u="none" strike="noStrike" kern="1200" cap="none" spc="0" normalizeH="0" baseline="30000" noProof="0" dirty="0">
                <a:ln>
                  <a:noFill/>
                </a:ln>
                <a:solidFill>
                  <a:prstClr val="black"/>
                </a:solidFill>
                <a:effectLst/>
                <a:uLnTx/>
                <a:uFillTx/>
                <a:latin typeface="Arial" panose="020B0604020202020204" pitchFamily="34" charset="0"/>
                <a:cs typeface="Arial" panose="020B0604020202020204" pitchFamily="34" charset="0"/>
              </a:rPr>
              <a:t>-1</a:t>
            </a:r>
            <a:r>
              <a:rPr kumimoji="0" lang="en-US" sz="13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endParaRPr kumimoji="0" lang="en-DE" sz="13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C6BF850A-B78E-4795-A3F9-8D1BDF274F48}"/>
              </a:ext>
            </a:extLst>
          </p:cNvPr>
          <p:cNvSpPr/>
          <p:nvPr/>
        </p:nvSpPr>
        <p:spPr>
          <a:xfrm>
            <a:off x="9355746" y="2962481"/>
            <a:ext cx="2834409" cy="1200329"/>
          </a:xfrm>
          <a:prstGeom prst="rect">
            <a:avLst/>
          </a:prstGeom>
        </p:spPr>
        <p:txBody>
          <a:bodyPr wrap="square">
            <a:spAutoFit/>
          </a:bodyPr>
          <a:lstStyle/>
          <a:p>
            <a:pPr marL="285750" lvl="0" indent="-285750" algn="just" fontAlgn="auto">
              <a:spcBef>
                <a:spcPts val="0"/>
              </a:spcBef>
              <a:spcAft>
                <a:spcPts val="0"/>
              </a:spcAft>
              <a:buFont typeface="Wingdings" panose="05000000000000000000" pitchFamily="2" charset="2"/>
              <a:buChar char="Ø"/>
              <a:defRPr/>
            </a:pPr>
            <a:r>
              <a:rPr lang="en-US" sz="1400" dirty="0">
                <a:solidFill>
                  <a:srgbClr val="002060"/>
                </a:solidFill>
                <a:latin typeface="Arial" panose="020B0604020202020204" pitchFamily="34" charset="0"/>
                <a:cs typeface="Arial" panose="020B0604020202020204" pitchFamily="34" charset="0"/>
              </a:rPr>
              <a:t>Before disease, SIF</a:t>
            </a:r>
            <a:r>
              <a:rPr lang="en-US" sz="1400" baseline="-25000" dirty="0">
                <a:solidFill>
                  <a:srgbClr val="002060"/>
                </a:solidFill>
                <a:latin typeface="Arial" panose="020B0604020202020204" pitchFamily="34" charset="0"/>
                <a:cs typeface="Arial" panose="020B0604020202020204" pitchFamily="34" charset="0"/>
              </a:rPr>
              <a:t>687 </a:t>
            </a:r>
            <a:r>
              <a:rPr lang="en-US" sz="1400" dirty="0">
                <a:solidFill>
                  <a:srgbClr val="002060"/>
                </a:solidFill>
                <a:latin typeface="Arial" panose="020B0604020202020204" pitchFamily="34" charset="0"/>
                <a:cs typeface="Arial" panose="020B0604020202020204" pitchFamily="34" charset="0"/>
              </a:rPr>
              <a:t>is inversely related due to chlorophyll reabsorption in dense canopies</a:t>
            </a:r>
          </a:p>
          <a:p>
            <a:pPr lvl="0" algn="just" fontAlgn="auto">
              <a:spcBef>
                <a:spcPts val="0"/>
              </a:spcBef>
              <a:spcAft>
                <a:spcPts val="0"/>
              </a:spcAft>
              <a:defRPr/>
            </a:pPr>
            <a:r>
              <a:rPr lang="en-US" sz="1600" dirty="0">
                <a:solidFill>
                  <a:srgbClr val="002060"/>
                </a:solidFill>
                <a:latin typeface="Arial" panose="020B0604020202020204" pitchFamily="34" charset="0"/>
                <a:cs typeface="Arial" panose="020B0604020202020204" pitchFamily="34" charset="0"/>
              </a:rPr>
              <a:t>       </a:t>
            </a:r>
          </a:p>
        </p:txBody>
      </p:sp>
      <p:cxnSp>
        <p:nvCxnSpPr>
          <p:cNvPr id="7" name="Straight Arrow Connector 6">
            <a:extLst>
              <a:ext uri="{FF2B5EF4-FFF2-40B4-BE49-F238E27FC236}">
                <a16:creationId xmlns:a16="http://schemas.microsoft.com/office/drawing/2014/main" id="{7E820265-3F57-4638-B834-60FEEF498C60}"/>
              </a:ext>
            </a:extLst>
          </p:cNvPr>
          <p:cNvCxnSpPr/>
          <p:nvPr/>
        </p:nvCxnSpPr>
        <p:spPr>
          <a:xfrm>
            <a:off x="6462064" y="2453153"/>
            <a:ext cx="0" cy="1697428"/>
          </a:xfrm>
          <a:prstGeom prst="straightConnector1">
            <a:avLst/>
          </a:prstGeom>
          <a:ln w="28575">
            <a:solidFill>
              <a:srgbClr val="6C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2016ABF5-9FAD-49D4-94D5-B2D2D8F44D3E}"/>
              </a:ext>
            </a:extLst>
          </p:cNvPr>
          <p:cNvSpPr txBox="1"/>
          <p:nvPr/>
        </p:nvSpPr>
        <p:spPr>
          <a:xfrm>
            <a:off x="2030019" y="5971287"/>
            <a:ext cx="2141621" cy="29238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Days after sowing</a:t>
            </a:r>
            <a:endParaRPr kumimoji="0" lang="en-DE" sz="13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F360E5EC-6D10-4BBD-B5F3-D124B7F14DE3}"/>
              </a:ext>
            </a:extLst>
          </p:cNvPr>
          <p:cNvSpPr txBox="1"/>
          <p:nvPr/>
        </p:nvSpPr>
        <p:spPr>
          <a:xfrm>
            <a:off x="6749158" y="6017826"/>
            <a:ext cx="1616870" cy="29238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Days after sowing</a:t>
            </a:r>
            <a:endParaRPr kumimoji="0" lang="en-DE" sz="13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2E3034FB-A073-4B93-A53F-950DA1D89E75}"/>
              </a:ext>
            </a:extLst>
          </p:cNvPr>
          <p:cNvPicPr>
            <a:picLocks noChangeAspect="1"/>
          </p:cNvPicPr>
          <p:nvPr/>
        </p:nvPicPr>
        <p:blipFill rotWithShape="1">
          <a:blip r:embed="rId6"/>
          <a:srcRect l="27918" t="85299" r="17632" b="8616"/>
          <a:stretch/>
        </p:blipFill>
        <p:spPr>
          <a:xfrm>
            <a:off x="3576883" y="6164020"/>
            <a:ext cx="3140138" cy="292388"/>
          </a:xfrm>
          <a:prstGeom prst="rect">
            <a:avLst/>
          </a:prstGeom>
        </p:spPr>
      </p:pic>
      <p:sp>
        <p:nvSpPr>
          <p:cNvPr id="51" name="Rectangle 50">
            <a:extLst>
              <a:ext uri="{FF2B5EF4-FFF2-40B4-BE49-F238E27FC236}">
                <a16:creationId xmlns:a16="http://schemas.microsoft.com/office/drawing/2014/main" id="{7EA14F60-E413-4AA1-9C6B-3A6E95DBBE4B}"/>
              </a:ext>
            </a:extLst>
          </p:cNvPr>
          <p:cNvSpPr/>
          <p:nvPr/>
        </p:nvSpPr>
        <p:spPr>
          <a:xfrm>
            <a:off x="9363131" y="2126095"/>
            <a:ext cx="2834409" cy="523220"/>
          </a:xfrm>
          <a:prstGeom prst="rect">
            <a:avLst/>
          </a:prstGeom>
        </p:spPr>
        <p:txBody>
          <a:bodyPr wrap="square">
            <a:spAutoFit/>
          </a:bodyPr>
          <a:lstStyle/>
          <a:p>
            <a:pPr marL="285750" marR="0" lvl="0" indent="-285750" algn="just"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lang="en-US" sz="1400" dirty="0">
                <a:solidFill>
                  <a:srgbClr val="002060"/>
                </a:solidFill>
                <a:latin typeface="Arial" panose="020B0604020202020204" pitchFamily="34" charset="0"/>
                <a:cs typeface="Arial" panose="020B0604020202020204" pitchFamily="34" charset="0"/>
              </a:rPr>
              <a:t>After disease, SIF</a:t>
            </a:r>
            <a:r>
              <a:rPr lang="en-US" sz="1400" baseline="-25000" dirty="0">
                <a:solidFill>
                  <a:srgbClr val="002060"/>
                </a:solidFill>
                <a:latin typeface="Arial" panose="020B0604020202020204" pitchFamily="34" charset="0"/>
                <a:cs typeface="Arial" panose="020B0604020202020204" pitchFamily="34" charset="0"/>
              </a:rPr>
              <a:t>760</a:t>
            </a:r>
            <a:r>
              <a:rPr lang="en-US" sz="1400" dirty="0">
                <a:solidFill>
                  <a:srgbClr val="002060"/>
                </a:solidFill>
                <a:latin typeface="Arial" panose="020B0604020202020204" pitchFamily="34" charset="0"/>
                <a:cs typeface="Arial" panose="020B0604020202020204" pitchFamily="34" charset="0"/>
              </a:rPr>
              <a:t> &amp; SIF</a:t>
            </a:r>
            <a:r>
              <a:rPr lang="en-US" sz="1400" baseline="-25000" dirty="0">
                <a:solidFill>
                  <a:srgbClr val="002060"/>
                </a:solidFill>
                <a:latin typeface="Arial" panose="020B0604020202020204" pitchFamily="34" charset="0"/>
                <a:cs typeface="Arial" panose="020B0604020202020204" pitchFamily="34" charset="0"/>
              </a:rPr>
              <a:t>687</a:t>
            </a:r>
            <a:r>
              <a:rPr lang="en-US" sz="1400" dirty="0">
                <a:solidFill>
                  <a:srgbClr val="002060"/>
                </a:solidFill>
                <a:latin typeface="Arial" panose="020B0604020202020204" pitchFamily="34" charset="0"/>
                <a:cs typeface="Arial" panose="020B0604020202020204" pitchFamily="34" charset="0"/>
              </a:rPr>
              <a:t> proportional to APAR</a:t>
            </a:r>
            <a:endParaRPr kumimoji="0" lang="en-US" sz="1400" b="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52" name="Rectangle 51">
            <a:extLst>
              <a:ext uri="{FF2B5EF4-FFF2-40B4-BE49-F238E27FC236}">
                <a16:creationId xmlns:a16="http://schemas.microsoft.com/office/drawing/2014/main" id="{1D7CCBBD-02A4-4E0E-84EF-47ECC19C41C1}"/>
              </a:ext>
            </a:extLst>
          </p:cNvPr>
          <p:cNvSpPr/>
          <p:nvPr/>
        </p:nvSpPr>
        <p:spPr>
          <a:xfrm flipH="1">
            <a:off x="1675469" y="1559857"/>
            <a:ext cx="412722" cy="276999"/>
          </a:xfrm>
          <a:prstGeom prst="rect">
            <a:avLst/>
          </a:prstGeom>
        </p:spPr>
        <p:txBody>
          <a:bodyPr wrap="square">
            <a:spAutoFit/>
          </a:bodyPr>
          <a:lstStyle/>
          <a:p>
            <a:r>
              <a:rPr lang="en-US" sz="1200" dirty="0"/>
              <a:t>*</a:t>
            </a:r>
            <a:endParaRPr lang="en-DE" sz="1200" dirty="0"/>
          </a:p>
        </p:txBody>
      </p:sp>
      <p:sp>
        <p:nvSpPr>
          <p:cNvPr id="53" name="TextBox 52">
            <a:extLst>
              <a:ext uri="{FF2B5EF4-FFF2-40B4-BE49-F238E27FC236}">
                <a16:creationId xmlns:a16="http://schemas.microsoft.com/office/drawing/2014/main" id="{DF432757-F962-4ACE-B9BA-F48A2ADF52E0}"/>
              </a:ext>
            </a:extLst>
          </p:cNvPr>
          <p:cNvSpPr txBox="1"/>
          <p:nvPr/>
        </p:nvSpPr>
        <p:spPr>
          <a:xfrm>
            <a:off x="1645920" y="1198499"/>
            <a:ext cx="860709" cy="165034"/>
          </a:xfrm>
          <a:prstGeom prst="rect">
            <a:avLst/>
          </a:prstGeom>
          <a:solidFill>
            <a:schemeClr val="bg1"/>
          </a:solidFill>
        </p:spPr>
        <p:txBody>
          <a:bodyPr wrap="square" rtlCol="0">
            <a:spAutoFit/>
          </a:bodyPr>
          <a:lstStyle/>
          <a:p>
            <a:pPr algn="l"/>
            <a:endParaRPr lang="en-DE" dirty="0">
              <a:solidFill>
                <a:srgbClr val="8197A6"/>
              </a:solidFill>
              <a:latin typeface="Arial" panose="020B0604020202020204" pitchFamily="34" charset="0"/>
              <a:ea typeface="MS PGothic" pitchFamily="34" charset="-128"/>
              <a:cs typeface="Arial" panose="020B0604020202020204" pitchFamily="34" charset="0"/>
            </a:endParaRPr>
          </a:p>
        </p:txBody>
      </p:sp>
      <p:sp>
        <p:nvSpPr>
          <p:cNvPr id="54" name="TextBox 53">
            <a:extLst>
              <a:ext uri="{FF2B5EF4-FFF2-40B4-BE49-F238E27FC236}">
                <a16:creationId xmlns:a16="http://schemas.microsoft.com/office/drawing/2014/main" id="{57E3FD88-C951-4520-AAD5-2079F525DBE0}"/>
              </a:ext>
            </a:extLst>
          </p:cNvPr>
          <p:cNvSpPr txBox="1"/>
          <p:nvPr/>
        </p:nvSpPr>
        <p:spPr>
          <a:xfrm>
            <a:off x="2716175" y="1198499"/>
            <a:ext cx="321224" cy="165034"/>
          </a:xfrm>
          <a:prstGeom prst="rect">
            <a:avLst/>
          </a:prstGeom>
          <a:solidFill>
            <a:schemeClr val="bg1"/>
          </a:solidFill>
        </p:spPr>
        <p:txBody>
          <a:bodyPr wrap="square" rtlCol="0">
            <a:spAutoFit/>
          </a:bodyPr>
          <a:lstStyle/>
          <a:p>
            <a:pPr algn="l"/>
            <a:endParaRPr lang="en-DE" dirty="0">
              <a:solidFill>
                <a:srgbClr val="8197A6"/>
              </a:solidFill>
              <a:latin typeface="Arial" panose="020B0604020202020204" pitchFamily="34" charset="0"/>
              <a:ea typeface="MS PGothic" pitchFamily="34" charset="-128"/>
              <a:cs typeface="Arial" panose="020B0604020202020204" pitchFamily="34" charset="0"/>
            </a:endParaRPr>
          </a:p>
        </p:txBody>
      </p:sp>
      <p:sp>
        <p:nvSpPr>
          <p:cNvPr id="55" name="TextBox 54">
            <a:extLst>
              <a:ext uri="{FF2B5EF4-FFF2-40B4-BE49-F238E27FC236}">
                <a16:creationId xmlns:a16="http://schemas.microsoft.com/office/drawing/2014/main" id="{1DBAE92C-2B34-438D-8A4C-D79A2DC0D896}"/>
              </a:ext>
            </a:extLst>
          </p:cNvPr>
          <p:cNvSpPr txBox="1"/>
          <p:nvPr/>
        </p:nvSpPr>
        <p:spPr>
          <a:xfrm>
            <a:off x="3213725" y="1284134"/>
            <a:ext cx="321224" cy="165034"/>
          </a:xfrm>
          <a:prstGeom prst="rect">
            <a:avLst/>
          </a:prstGeom>
          <a:solidFill>
            <a:schemeClr val="bg1"/>
          </a:solidFill>
        </p:spPr>
        <p:txBody>
          <a:bodyPr wrap="square" rtlCol="0">
            <a:spAutoFit/>
          </a:bodyPr>
          <a:lstStyle/>
          <a:p>
            <a:pPr algn="l"/>
            <a:endParaRPr lang="en-DE" dirty="0">
              <a:solidFill>
                <a:srgbClr val="8197A6"/>
              </a:solidFill>
              <a:latin typeface="Arial" panose="020B0604020202020204" pitchFamily="34" charset="0"/>
              <a:ea typeface="MS PGothic" pitchFamily="34" charset="-128"/>
              <a:cs typeface="Arial" panose="020B0604020202020204" pitchFamily="34" charset="0"/>
            </a:endParaRPr>
          </a:p>
        </p:txBody>
      </p:sp>
      <p:sp>
        <p:nvSpPr>
          <p:cNvPr id="56" name="TextBox 55">
            <a:extLst>
              <a:ext uri="{FF2B5EF4-FFF2-40B4-BE49-F238E27FC236}">
                <a16:creationId xmlns:a16="http://schemas.microsoft.com/office/drawing/2014/main" id="{921AE331-312B-4F9C-91D0-CCA2AF63ACEF}"/>
              </a:ext>
            </a:extLst>
          </p:cNvPr>
          <p:cNvSpPr txBox="1"/>
          <p:nvPr/>
        </p:nvSpPr>
        <p:spPr>
          <a:xfrm>
            <a:off x="3773099" y="1308715"/>
            <a:ext cx="321224" cy="165034"/>
          </a:xfrm>
          <a:prstGeom prst="rect">
            <a:avLst/>
          </a:prstGeom>
          <a:solidFill>
            <a:schemeClr val="bg1"/>
          </a:solidFill>
        </p:spPr>
        <p:txBody>
          <a:bodyPr wrap="square" rtlCol="0">
            <a:spAutoFit/>
          </a:bodyPr>
          <a:lstStyle/>
          <a:p>
            <a:pPr algn="l"/>
            <a:endParaRPr lang="en-DE" dirty="0">
              <a:solidFill>
                <a:srgbClr val="8197A6"/>
              </a:solidFill>
              <a:latin typeface="Arial" panose="020B0604020202020204" pitchFamily="34" charset="0"/>
              <a:ea typeface="MS PGothic" pitchFamily="34" charset="-128"/>
              <a:cs typeface="Arial" panose="020B0604020202020204" pitchFamily="34" charset="0"/>
            </a:endParaRPr>
          </a:p>
        </p:txBody>
      </p:sp>
      <p:sp>
        <p:nvSpPr>
          <p:cNvPr id="57" name="TextBox 56">
            <a:extLst>
              <a:ext uri="{FF2B5EF4-FFF2-40B4-BE49-F238E27FC236}">
                <a16:creationId xmlns:a16="http://schemas.microsoft.com/office/drawing/2014/main" id="{64725A76-8006-47C5-9F2A-CF91C08E03EB}"/>
              </a:ext>
            </a:extLst>
          </p:cNvPr>
          <p:cNvSpPr txBox="1"/>
          <p:nvPr/>
        </p:nvSpPr>
        <p:spPr>
          <a:xfrm>
            <a:off x="4340425" y="1363533"/>
            <a:ext cx="321224" cy="165034"/>
          </a:xfrm>
          <a:prstGeom prst="rect">
            <a:avLst/>
          </a:prstGeom>
          <a:solidFill>
            <a:schemeClr val="bg1"/>
          </a:solidFill>
        </p:spPr>
        <p:txBody>
          <a:bodyPr wrap="square" rtlCol="0">
            <a:spAutoFit/>
          </a:bodyPr>
          <a:lstStyle/>
          <a:p>
            <a:pPr algn="l"/>
            <a:endParaRPr lang="en-DE" dirty="0">
              <a:solidFill>
                <a:srgbClr val="8197A6"/>
              </a:solidFill>
              <a:latin typeface="Arial" panose="020B0604020202020204" pitchFamily="34" charset="0"/>
              <a:ea typeface="MS PGothic" pitchFamily="34" charset="-128"/>
              <a:cs typeface="Arial" panose="020B0604020202020204" pitchFamily="34" charset="0"/>
            </a:endParaRPr>
          </a:p>
        </p:txBody>
      </p:sp>
      <p:sp>
        <p:nvSpPr>
          <p:cNvPr id="58" name="Rectangle 57">
            <a:extLst>
              <a:ext uri="{FF2B5EF4-FFF2-40B4-BE49-F238E27FC236}">
                <a16:creationId xmlns:a16="http://schemas.microsoft.com/office/drawing/2014/main" id="{B6AF086F-8EEE-4437-AC9D-063D93179123}"/>
              </a:ext>
            </a:extLst>
          </p:cNvPr>
          <p:cNvSpPr/>
          <p:nvPr/>
        </p:nvSpPr>
        <p:spPr>
          <a:xfrm flipH="1">
            <a:off x="2141045" y="1173067"/>
            <a:ext cx="412722" cy="276999"/>
          </a:xfrm>
          <a:prstGeom prst="rect">
            <a:avLst/>
          </a:prstGeom>
        </p:spPr>
        <p:txBody>
          <a:bodyPr wrap="square">
            <a:spAutoFit/>
          </a:bodyPr>
          <a:lstStyle/>
          <a:p>
            <a:r>
              <a:rPr lang="en-US" sz="1200" dirty="0"/>
              <a:t>*</a:t>
            </a:r>
            <a:endParaRPr lang="en-DE" sz="1200" dirty="0"/>
          </a:p>
        </p:txBody>
      </p:sp>
      <p:sp>
        <p:nvSpPr>
          <p:cNvPr id="60" name="Rectangle 59">
            <a:extLst>
              <a:ext uri="{FF2B5EF4-FFF2-40B4-BE49-F238E27FC236}">
                <a16:creationId xmlns:a16="http://schemas.microsoft.com/office/drawing/2014/main" id="{DFD84485-31D2-4BE8-81C7-5F1E03FAD346}"/>
              </a:ext>
            </a:extLst>
          </p:cNvPr>
          <p:cNvSpPr/>
          <p:nvPr/>
        </p:nvSpPr>
        <p:spPr>
          <a:xfrm flipH="1">
            <a:off x="2726702" y="1165972"/>
            <a:ext cx="412722" cy="276999"/>
          </a:xfrm>
          <a:prstGeom prst="rect">
            <a:avLst/>
          </a:prstGeom>
        </p:spPr>
        <p:txBody>
          <a:bodyPr wrap="square">
            <a:spAutoFit/>
          </a:bodyPr>
          <a:lstStyle/>
          <a:p>
            <a:r>
              <a:rPr lang="en-US" sz="1200" dirty="0"/>
              <a:t>*</a:t>
            </a:r>
            <a:endParaRPr lang="en-DE" sz="1200" dirty="0"/>
          </a:p>
        </p:txBody>
      </p:sp>
      <p:sp>
        <p:nvSpPr>
          <p:cNvPr id="61" name="Rectangle 60">
            <a:extLst>
              <a:ext uri="{FF2B5EF4-FFF2-40B4-BE49-F238E27FC236}">
                <a16:creationId xmlns:a16="http://schemas.microsoft.com/office/drawing/2014/main" id="{257C8EDD-FAC0-4E61-AE85-BA90F369A2D6}"/>
              </a:ext>
            </a:extLst>
          </p:cNvPr>
          <p:cNvSpPr/>
          <p:nvPr/>
        </p:nvSpPr>
        <p:spPr>
          <a:xfrm flipH="1">
            <a:off x="3236111" y="1220790"/>
            <a:ext cx="412722" cy="276999"/>
          </a:xfrm>
          <a:prstGeom prst="rect">
            <a:avLst/>
          </a:prstGeom>
        </p:spPr>
        <p:txBody>
          <a:bodyPr wrap="square">
            <a:spAutoFit/>
          </a:bodyPr>
          <a:lstStyle/>
          <a:p>
            <a:r>
              <a:rPr lang="en-US" sz="1200" dirty="0"/>
              <a:t>*</a:t>
            </a:r>
            <a:endParaRPr lang="en-DE" sz="1200" dirty="0"/>
          </a:p>
        </p:txBody>
      </p:sp>
      <p:sp>
        <p:nvSpPr>
          <p:cNvPr id="62" name="Rectangle 61">
            <a:extLst>
              <a:ext uri="{FF2B5EF4-FFF2-40B4-BE49-F238E27FC236}">
                <a16:creationId xmlns:a16="http://schemas.microsoft.com/office/drawing/2014/main" id="{FCD4BD9B-DD39-42CB-8E24-F38917923311}"/>
              </a:ext>
            </a:extLst>
          </p:cNvPr>
          <p:cNvSpPr/>
          <p:nvPr/>
        </p:nvSpPr>
        <p:spPr>
          <a:xfrm flipH="1">
            <a:off x="3718682" y="1218926"/>
            <a:ext cx="412722" cy="276999"/>
          </a:xfrm>
          <a:prstGeom prst="rect">
            <a:avLst/>
          </a:prstGeom>
        </p:spPr>
        <p:txBody>
          <a:bodyPr wrap="square">
            <a:spAutoFit/>
          </a:bodyPr>
          <a:lstStyle/>
          <a:p>
            <a:r>
              <a:rPr lang="en-US" sz="1200" dirty="0"/>
              <a:t>*</a:t>
            </a:r>
            <a:endParaRPr lang="en-DE" sz="1200" dirty="0"/>
          </a:p>
        </p:txBody>
      </p:sp>
      <p:sp>
        <p:nvSpPr>
          <p:cNvPr id="63" name="Rectangle 62">
            <a:extLst>
              <a:ext uri="{FF2B5EF4-FFF2-40B4-BE49-F238E27FC236}">
                <a16:creationId xmlns:a16="http://schemas.microsoft.com/office/drawing/2014/main" id="{F0A1D8D9-2C65-413C-A3DC-AD1FA605C4FD}"/>
              </a:ext>
            </a:extLst>
          </p:cNvPr>
          <p:cNvSpPr/>
          <p:nvPr/>
        </p:nvSpPr>
        <p:spPr>
          <a:xfrm flipH="1">
            <a:off x="4203516" y="1250216"/>
            <a:ext cx="412722" cy="276999"/>
          </a:xfrm>
          <a:prstGeom prst="rect">
            <a:avLst/>
          </a:prstGeom>
        </p:spPr>
        <p:txBody>
          <a:bodyPr wrap="square">
            <a:spAutoFit/>
          </a:bodyPr>
          <a:lstStyle/>
          <a:p>
            <a:r>
              <a:rPr lang="en-US" sz="1200" dirty="0"/>
              <a:t>*</a:t>
            </a:r>
            <a:endParaRPr lang="en-DE" sz="1400" dirty="0"/>
          </a:p>
        </p:txBody>
      </p:sp>
      <p:sp>
        <p:nvSpPr>
          <p:cNvPr id="65" name="TextBox 64">
            <a:extLst>
              <a:ext uri="{FF2B5EF4-FFF2-40B4-BE49-F238E27FC236}">
                <a16:creationId xmlns:a16="http://schemas.microsoft.com/office/drawing/2014/main" id="{479002E0-F291-4406-BF63-772E0D1DB384}"/>
              </a:ext>
            </a:extLst>
          </p:cNvPr>
          <p:cNvSpPr txBox="1"/>
          <p:nvPr/>
        </p:nvSpPr>
        <p:spPr>
          <a:xfrm>
            <a:off x="2194329" y="3656490"/>
            <a:ext cx="230833" cy="134208"/>
          </a:xfrm>
          <a:prstGeom prst="rect">
            <a:avLst/>
          </a:prstGeom>
          <a:solidFill>
            <a:schemeClr val="bg1"/>
          </a:solidFill>
        </p:spPr>
        <p:txBody>
          <a:bodyPr wrap="square" rtlCol="0">
            <a:spAutoFit/>
          </a:bodyPr>
          <a:lstStyle/>
          <a:p>
            <a:pPr algn="l"/>
            <a:endParaRPr lang="en-DE" dirty="0">
              <a:solidFill>
                <a:srgbClr val="8197A6"/>
              </a:solidFill>
              <a:latin typeface="Arial" panose="020B0604020202020204" pitchFamily="34" charset="0"/>
              <a:ea typeface="MS PGothic" pitchFamily="34" charset="-128"/>
              <a:cs typeface="Arial" panose="020B0604020202020204" pitchFamily="34" charset="0"/>
            </a:endParaRPr>
          </a:p>
        </p:txBody>
      </p:sp>
      <p:sp>
        <p:nvSpPr>
          <p:cNvPr id="66" name="TextBox 65">
            <a:extLst>
              <a:ext uri="{FF2B5EF4-FFF2-40B4-BE49-F238E27FC236}">
                <a16:creationId xmlns:a16="http://schemas.microsoft.com/office/drawing/2014/main" id="{E6C3B6CC-F58A-416E-8BD3-3E98E1C69FC3}"/>
              </a:ext>
            </a:extLst>
          </p:cNvPr>
          <p:cNvSpPr txBox="1"/>
          <p:nvPr/>
        </p:nvSpPr>
        <p:spPr>
          <a:xfrm>
            <a:off x="2738946" y="3802627"/>
            <a:ext cx="230833" cy="134208"/>
          </a:xfrm>
          <a:prstGeom prst="rect">
            <a:avLst/>
          </a:prstGeom>
          <a:solidFill>
            <a:schemeClr val="bg1"/>
          </a:solidFill>
        </p:spPr>
        <p:txBody>
          <a:bodyPr wrap="square" rtlCol="0">
            <a:spAutoFit/>
          </a:bodyPr>
          <a:lstStyle/>
          <a:p>
            <a:pPr algn="l"/>
            <a:endParaRPr lang="en-DE" dirty="0">
              <a:solidFill>
                <a:srgbClr val="8197A6"/>
              </a:solidFill>
              <a:latin typeface="Arial" panose="020B0604020202020204" pitchFamily="34" charset="0"/>
              <a:ea typeface="MS PGothic" pitchFamily="34" charset="-128"/>
              <a:cs typeface="Arial" panose="020B0604020202020204" pitchFamily="34" charset="0"/>
            </a:endParaRPr>
          </a:p>
        </p:txBody>
      </p:sp>
      <p:sp>
        <p:nvSpPr>
          <p:cNvPr id="67" name="TextBox 66">
            <a:extLst>
              <a:ext uri="{FF2B5EF4-FFF2-40B4-BE49-F238E27FC236}">
                <a16:creationId xmlns:a16="http://schemas.microsoft.com/office/drawing/2014/main" id="{8CB26E75-9465-42DF-93B1-ED08EFB6F605}"/>
              </a:ext>
            </a:extLst>
          </p:cNvPr>
          <p:cNvSpPr txBox="1"/>
          <p:nvPr/>
        </p:nvSpPr>
        <p:spPr>
          <a:xfrm>
            <a:off x="3258920" y="3522282"/>
            <a:ext cx="230833" cy="134208"/>
          </a:xfrm>
          <a:prstGeom prst="rect">
            <a:avLst/>
          </a:prstGeom>
          <a:solidFill>
            <a:schemeClr val="bg1"/>
          </a:solidFill>
        </p:spPr>
        <p:txBody>
          <a:bodyPr wrap="square" rtlCol="0">
            <a:spAutoFit/>
          </a:bodyPr>
          <a:lstStyle/>
          <a:p>
            <a:pPr algn="l"/>
            <a:endParaRPr lang="en-DE" dirty="0">
              <a:solidFill>
                <a:srgbClr val="8197A6"/>
              </a:solidFill>
              <a:latin typeface="Arial" panose="020B0604020202020204" pitchFamily="34" charset="0"/>
              <a:ea typeface="MS PGothic" pitchFamily="34" charset="-128"/>
              <a:cs typeface="Arial" panose="020B0604020202020204" pitchFamily="34" charset="0"/>
            </a:endParaRPr>
          </a:p>
        </p:txBody>
      </p:sp>
      <p:sp>
        <p:nvSpPr>
          <p:cNvPr id="68" name="TextBox 67">
            <a:extLst>
              <a:ext uri="{FF2B5EF4-FFF2-40B4-BE49-F238E27FC236}">
                <a16:creationId xmlns:a16="http://schemas.microsoft.com/office/drawing/2014/main" id="{4F49F38E-A8D4-4FDE-A1E1-2197AC32040E}"/>
              </a:ext>
            </a:extLst>
          </p:cNvPr>
          <p:cNvSpPr txBox="1"/>
          <p:nvPr/>
        </p:nvSpPr>
        <p:spPr>
          <a:xfrm>
            <a:off x="3832775" y="3777752"/>
            <a:ext cx="230833" cy="134208"/>
          </a:xfrm>
          <a:prstGeom prst="rect">
            <a:avLst/>
          </a:prstGeom>
          <a:solidFill>
            <a:schemeClr val="bg1"/>
          </a:solidFill>
        </p:spPr>
        <p:txBody>
          <a:bodyPr wrap="square" rtlCol="0">
            <a:spAutoFit/>
          </a:bodyPr>
          <a:lstStyle/>
          <a:p>
            <a:pPr algn="l"/>
            <a:endParaRPr lang="en-DE" dirty="0">
              <a:solidFill>
                <a:srgbClr val="8197A6"/>
              </a:solidFill>
              <a:latin typeface="Arial" panose="020B0604020202020204" pitchFamily="34" charset="0"/>
              <a:ea typeface="MS PGothic" pitchFamily="34" charset="-128"/>
              <a:cs typeface="Arial" panose="020B0604020202020204" pitchFamily="34" charset="0"/>
            </a:endParaRPr>
          </a:p>
        </p:txBody>
      </p:sp>
      <p:sp>
        <p:nvSpPr>
          <p:cNvPr id="69" name="TextBox 68">
            <a:extLst>
              <a:ext uri="{FF2B5EF4-FFF2-40B4-BE49-F238E27FC236}">
                <a16:creationId xmlns:a16="http://schemas.microsoft.com/office/drawing/2014/main" id="{7D5D290B-0F40-4E3A-B15B-8501267407CD}"/>
              </a:ext>
            </a:extLst>
          </p:cNvPr>
          <p:cNvSpPr txBox="1"/>
          <p:nvPr/>
        </p:nvSpPr>
        <p:spPr>
          <a:xfrm>
            <a:off x="4340425" y="3500701"/>
            <a:ext cx="230833" cy="134208"/>
          </a:xfrm>
          <a:prstGeom prst="rect">
            <a:avLst/>
          </a:prstGeom>
          <a:solidFill>
            <a:schemeClr val="bg1"/>
          </a:solidFill>
        </p:spPr>
        <p:txBody>
          <a:bodyPr wrap="square" rtlCol="0">
            <a:spAutoFit/>
          </a:bodyPr>
          <a:lstStyle/>
          <a:p>
            <a:pPr algn="l"/>
            <a:endParaRPr lang="en-DE" dirty="0">
              <a:solidFill>
                <a:srgbClr val="8197A6"/>
              </a:solidFill>
              <a:latin typeface="Arial" panose="020B0604020202020204" pitchFamily="34" charset="0"/>
              <a:ea typeface="MS PGothic" pitchFamily="34" charset="-128"/>
              <a:cs typeface="Arial" panose="020B0604020202020204" pitchFamily="34" charset="0"/>
            </a:endParaRPr>
          </a:p>
        </p:txBody>
      </p:sp>
      <p:sp>
        <p:nvSpPr>
          <p:cNvPr id="64" name="Rectangle 63">
            <a:extLst>
              <a:ext uri="{FF2B5EF4-FFF2-40B4-BE49-F238E27FC236}">
                <a16:creationId xmlns:a16="http://schemas.microsoft.com/office/drawing/2014/main" id="{71611B90-031C-4880-AB2E-4F66C8CFD715}"/>
              </a:ext>
            </a:extLst>
          </p:cNvPr>
          <p:cNvSpPr/>
          <p:nvPr/>
        </p:nvSpPr>
        <p:spPr>
          <a:xfrm flipH="1">
            <a:off x="2148270" y="3549968"/>
            <a:ext cx="412722" cy="276999"/>
          </a:xfrm>
          <a:prstGeom prst="rect">
            <a:avLst/>
          </a:prstGeom>
        </p:spPr>
        <p:txBody>
          <a:bodyPr wrap="square">
            <a:spAutoFit/>
          </a:bodyPr>
          <a:lstStyle/>
          <a:p>
            <a:r>
              <a:rPr lang="en-US" sz="1200" dirty="0"/>
              <a:t>*</a:t>
            </a:r>
            <a:endParaRPr lang="en-DE" sz="1200" dirty="0"/>
          </a:p>
        </p:txBody>
      </p:sp>
      <p:sp>
        <p:nvSpPr>
          <p:cNvPr id="70" name="Rectangle 69">
            <a:extLst>
              <a:ext uri="{FF2B5EF4-FFF2-40B4-BE49-F238E27FC236}">
                <a16:creationId xmlns:a16="http://schemas.microsoft.com/office/drawing/2014/main" id="{A944A161-9CBA-4E44-8E0A-F8B6CB37C8C0}"/>
              </a:ext>
            </a:extLst>
          </p:cNvPr>
          <p:cNvSpPr/>
          <p:nvPr/>
        </p:nvSpPr>
        <p:spPr>
          <a:xfrm flipH="1">
            <a:off x="2663714" y="3581730"/>
            <a:ext cx="412722" cy="276999"/>
          </a:xfrm>
          <a:prstGeom prst="rect">
            <a:avLst/>
          </a:prstGeom>
        </p:spPr>
        <p:txBody>
          <a:bodyPr wrap="square">
            <a:spAutoFit/>
          </a:bodyPr>
          <a:lstStyle/>
          <a:p>
            <a:r>
              <a:rPr lang="en-US" sz="1200" dirty="0"/>
              <a:t>*</a:t>
            </a:r>
            <a:endParaRPr lang="en-DE" sz="1200" dirty="0"/>
          </a:p>
        </p:txBody>
      </p:sp>
      <p:sp>
        <p:nvSpPr>
          <p:cNvPr id="71" name="Rectangle 70">
            <a:extLst>
              <a:ext uri="{FF2B5EF4-FFF2-40B4-BE49-F238E27FC236}">
                <a16:creationId xmlns:a16="http://schemas.microsoft.com/office/drawing/2014/main" id="{929B0041-79AB-49ED-BF40-71EC232BE97F}"/>
              </a:ext>
            </a:extLst>
          </p:cNvPr>
          <p:cNvSpPr/>
          <p:nvPr/>
        </p:nvSpPr>
        <p:spPr>
          <a:xfrm flipH="1">
            <a:off x="3223111" y="3462607"/>
            <a:ext cx="412722" cy="276999"/>
          </a:xfrm>
          <a:prstGeom prst="rect">
            <a:avLst/>
          </a:prstGeom>
        </p:spPr>
        <p:txBody>
          <a:bodyPr wrap="square">
            <a:spAutoFit/>
          </a:bodyPr>
          <a:lstStyle/>
          <a:p>
            <a:r>
              <a:rPr lang="en-US" sz="1200" dirty="0"/>
              <a:t>*</a:t>
            </a:r>
            <a:endParaRPr lang="en-DE" sz="1200" dirty="0"/>
          </a:p>
        </p:txBody>
      </p:sp>
      <p:sp>
        <p:nvSpPr>
          <p:cNvPr id="72" name="Rectangle 71">
            <a:extLst>
              <a:ext uri="{FF2B5EF4-FFF2-40B4-BE49-F238E27FC236}">
                <a16:creationId xmlns:a16="http://schemas.microsoft.com/office/drawing/2014/main" id="{F5D2FA7D-9748-4C92-9915-0ABCEA1CC847}"/>
              </a:ext>
            </a:extLst>
          </p:cNvPr>
          <p:cNvSpPr/>
          <p:nvPr/>
        </p:nvSpPr>
        <p:spPr>
          <a:xfrm flipH="1">
            <a:off x="3749496" y="3658938"/>
            <a:ext cx="412722" cy="276999"/>
          </a:xfrm>
          <a:prstGeom prst="rect">
            <a:avLst/>
          </a:prstGeom>
        </p:spPr>
        <p:txBody>
          <a:bodyPr wrap="square">
            <a:spAutoFit/>
          </a:bodyPr>
          <a:lstStyle/>
          <a:p>
            <a:r>
              <a:rPr lang="en-US" sz="1200" dirty="0"/>
              <a:t>*</a:t>
            </a:r>
            <a:endParaRPr lang="en-DE" sz="1200" dirty="0"/>
          </a:p>
        </p:txBody>
      </p:sp>
      <p:sp>
        <p:nvSpPr>
          <p:cNvPr id="73" name="Rectangle 72">
            <a:extLst>
              <a:ext uri="{FF2B5EF4-FFF2-40B4-BE49-F238E27FC236}">
                <a16:creationId xmlns:a16="http://schemas.microsoft.com/office/drawing/2014/main" id="{23DB6FDF-E30C-4731-BDD7-871AE8E928CA}"/>
              </a:ext>
            </a:extLst>
          </p:cNvPr>
          <p:cNvSpPr/>
          <p:nvPr/>
        </p:nvSpPr>
        <p:spPr>
          <a:xfrm flipH="1">
            <a:off x="4268249" y="3476942"/>
            <a:ext cx="412722" cy="276999"/>
          </a:xfrm>
          <a:prstGeom prst="rect">
            <a:avLst/>
          </a:prstGeom>
        </p:spPr>
        <p:txBody>
          <a:bodyPr wrap="square">
            <a:spAutoFit/>
          </a:bodyPr>
          <a:lstStyle/>
          <a:p>
            <a:r>
              <a:rPr lang="en-US" sz="1200" dirty="0"/>
              <a:t>*</a:t>
            </a:r>
            <a:endParaRPr lang="en-DE" sz="1200" dirty="0"/>
          </a:p>
        </p:txBody>
      </p:sp>
      <p:sp>
        <p:nvSpPr>
          <p:cNvPr id="74" name="TextBox 73">
            <a:extLst>
              <a:ext uri="{FF2B5EF4-FFF2-40B4-BE49-F238E27FC236}">
                <a16:creationId xmlns:a16="http://schemas.microsoft.com/office/drawing/2014/main" id="{6360BCAA-7AF3-4C77-A3D6-033372C2DCAA}"/>
              </a:ext>
            </a:extLst>
          </p:cNvPr>
          <p:cNvSpPr txBox="1"/>
          <p:nvPr/>
        </p:nvSpPr>
        <p:spPr>
          <a:xfrm>
            <a:off x="7866548" y="1480852"/>
            <a:ext cx="342674" cy="198140"/>
          </a:xfrm>
          <a:prstGeom prst="rect">
            <a:avLst/>
          </a:prstGeom>
          <a:solidFill>
            <a:schemeClr val="bg1"/>
          </a:solidFill>
        </p:spPr>
        <p:txBody>
          <a:bodyPr wrap="square" rtlCol="0">
            <a:spAutoFit/>
          </a:bodyPr>
          <a:lstStyle/>
          <a:p>
            <a:pPr algn="l"/>
            <a:endParaRPr lang="en-DE" dirty="0">
              <a:solidFill>
                <a:srgbClr val="8197A6"/>
              </a:solidFill>
              <a:latin typeface="Arial" panose="020B0604020202020204" pitchFamily="34" charset="0"/>
              <a:ea typeface="MS PGothic" pitchFamily="34" charset="-128"/>
              <a:cs typeface="Arial" panose="020B0604020202020204" pitchFamily="34" charset="0"/>
            </a:endParaRPr>
          </a:p>
        </p:txBody>
      </p:sp>
      <p:sp>
        <p:nvSpPr>
          <p:cNvPr id="75" name="TextBox 74">
            <a:extLst>
              <a:ext uri="{FF2B5EF4-FFF2-40B4-BE49-F238E27FC236}">
                <a16:creationId xmlns:a16="http://schemas.microsoft.com/office/drawing/2014/main" id="{607DC40F-DCBB-4D1F-889F-5C8BB9EE845F}"/>
              </a:ext>
            </a:extLst>
          </p:cNvPr>
          <p:cNvSpPr txBox="1"/>
          <p:nvPr/>
        </p:nvSpPr>
        <p:spPr>
          <a:xfrm>
            <a:off x="8437590" y="1718853"/>
            <a:ext cx="342674" cy="198140"/>
          </a:xfrm>
          <a:prstGeom prst="rect">
            <a:avLst/>
          </a:prstGeom>
          <a:solidFill>
            <a:schemeClr val="bg1"/>
          </a:solidFill>
        </p:spPr>
        <p:txBody>
          <a:bodyPr wrap="square" rtlCol="0">
            <a:spAutoFit/>
          </a:bodyPr>
          <a:lstStyle/>
          <a:p>
            <a:pPr algn="l"/>
            <a:endParaRPr lang="en-DE" dirty="0">
              <a:solidFill>
                <a:srgbClr val="8197A6"/>
              </a:solidFill>
              <a:latin typeface="Arial" panose="020B0604020202020204" pitchFamily="34" charset="0"/>
              <a:ea typeface="MS PGothic" pitchFamily="34" charset="-128"/>
              <a:cs typeface="Arial" panose="020B0604020202020204" pitchFamily="34" charset="0"/>
            </a:endParaRPr>
          </a:p>
        </p:txBody>
      </p:sp>
      <p:sp>
        <p:nvSpPr>
          <p:cNvPr id="76" name="TextBox 75">
            <a:extLst>
              <a:ext uri="{FF2B5EF4-FFF2-40B4-BE49-F238E27FC236}">
                <a16:creationId xmlns:a16="http://schemas.microsoft.com/office/drawing/2014/main" id="{94DF8DA2-A08A-4AEC-BADF-C6AD9C9D15D1}"/>
              </a:ext>
            </a:extLst>
          </p:cNvPr>
          <p:cNvSpPr txBox="1"/>
          <p:nvPr/>
        </p:nvSpPr>
        <p:spPr>
          <a:xfrm>
            <a:off x="8987362" y="1189040"/>
            <a:ext cx="342674" cy="198140"/>
          </a:xfrm>
          <a:prstGeom prst="rect">
            <a:avLst/>
          </a:prstGeom>
          <a:solidFill>
            <a:schemeClr val="bg1"/>
          </a:solidFill>
        </p:spPr>
        <p:txBody>
          <a:bodyPr wrap="square" rtlCol="0">
            <a:spAutoFit/>
          </a:bodyPr>
          <a:lstStyle/>
          <a:p>
            <a:pPr algn="l"/>
            <a:endParaRPr lang="en-DE" dirty="0">
              <a:solidFill>
                <a:srgbClr val="8197A6"/>
              </a:solidFill>
              <a:latin typeface="Arial" panose="020B0604020202020204" pitchFamily="34" charset="0"/>
              <a:ea typeface="MS PGothic" pitchFamily="34" charset="-128"/>
              <a:cs typeface="Arial" panose="020B0604020202020204" pitchFamily="34" charset="0"/>
            </a:endParaRPr>
          </a:p>
        </p:txBody>
      </p:sp>
      <p:sp>
        <p:nvSpPr>
          <p:cNvPr id="77" name="TextBox 76">
            <a:extLst>
              <a:ext uri="{FF2B5EF4-FFF2-40B4-BE49-F238E27FC236}">
                <a16:creationId xmlns:a16="http://schemas.microsoft.com/office/drawing/2014/main" id="{AAE982D5-FDFA-455C-A5EE-F7DCADC08422}"/>
              </a:ext>
            </a:extLst>
          </p:cNvPr>
          <p:cNvSpPr txBox="1"/>
          <p:nvPr/>
        </p:nvSpPr>
        <p:spPr>
          <a:xfrm>
            <a:off x="7809877" y="3423212"/>
            <a:ext cx="342674" cy="198140"/>
          </a:xfrm>
          <a:prstGeom prst="rect">
            <a:avLst/>
          </a:prstGeom>
          <a:solidFill>
            <a:schemeClr val="bg1"/>
          </a:solidFill>
        </p:spPr>
        <p:txBody>
          <a:bodyPr wrap="square" rtlCol="0">
            <a:spAutoFit/>
          </a:bodyPr>
          <a:lstStyle/>
          <a:p>
            <a:pPr algn="l"/>
            <a:endParaRPr lang="en-DE" dirty="0">
              <a:solidFill>
                <a:srgbClr val="8197A6"/>
              </a:solidFill>
              <a:latin typeface="Arial" panose="020B0604020202020204" pitchFamily="34" charset="0"/>
              <a:ea typeface="MS PGothic" pitchFamily="34" charset="-128"/>
              <a:cs typeface="Arial" panose="020B0604020202020204" pitchFamily="34" charset="0"/>
            </a:endParaRPr>
          </a:p>
        </p:txBody>
      </p:sp>
      <p:sp>
        <p:nvSpPr>
          <p:cNvPr id="78" name="TextBox 77">
            <a:extLst>
              <a:ext uri="{FF2B5EF4-FFF2-40B4-BE49-F238E27FC236}">
                <a16:creationId xmlns:a16="http://schemas.microsoft.com/office/drawing/2014/main" id="{868D8B66-7A4A-47E3-9000-362920DF9F3A}"/>
              </a:ext>
            </a:extLst>
          </p:cNvPr>
          <p:cNvSpPr txBox="1"/>
          <p:nvPr/>
        </p:nvSpPr>
        <p:spPr>
          <a:xfrm>
            <a:off x="8366028" y="3634909"/>
            <a:ext cx="342674" cy="198140"/>
          </a:xfrm>
          <a:prstGeom prst="rect">
            <a:avLst/>
          </a:prstGeom>
          <a:solidFill>
            <a:schemeClr val="bg1"/>
          </a:solidFill>
        </p:spPr>
        <p:txBody>
          <a:bodyPr wrap="square" rtlCol="0">
            <a:spAutoFit/>
          </a:bodyPr>
          <a:lstStyle/>
          <a:p>
            <a:pPr algn="l"/>
            <a:endParaRPr lang="en-DE" dirty="0">
              <a:solidFill>
                <a:srgbClr val="8197A6"/>
              </a:solidFill>
              <a:latin typeface="Arial" panose="020B0604020202020204" pitchFamily="34" charset="0"/>
              <a:ea typeface="MS PGothic" pitchFamily="34" charset="-128"/>
              <a:cs typeface="Arial" panose="020B0604020202020204" pitchFamily="34" charset="0"/>
            </a:endParaRPr>
          </a:p>
        </p:txBody>
      </p:sp>
      <p:sp>
        <p:nvSpPr>
          <p:cNvPr id="79" name="TextBox 78">
            <a:extLst>
              <a:ext uri="{FF2B5EF4-FFF2-40B4-BE49-F238E27FC236}">
                <a16:creationId xmlns:a16="http://schemas.microsoft.com/office/drawing/2014/main" id="{8AAFB4CA-9F9E-4F14-949E-587CD36DD896}"/>
              </a:ext>
            </a:extLst>
          </p:cNvPr>
          <p:cNvSpPr txBox="1"/>
          <p:nvPr/>
        </p:nvSpPr>
        <p:spPr>
          <a:xfrm>
            <a:off x="8973859" y="3621160"/>
            <a:ext cx="342674" cy="198140"/>
          </a:xfrm>
          <a:prstGeom prst="rect">
            <a:avLst/>
          </a:prstGeom>
          <a:solidFill>
            <a:schemeClr val="bg1"/>
          </a:solidFill>
        </p:spPr>
        <p:txBody>
          <a:bodyPr wrap="square" rtlCol="0">
            <a:spAutoFit/>
          </a:bodyPr>
          <a:lstStyle/>
          <a:p>
            <a:pPr algn="l"/>
            <a:endParaRPr lang="en-DE" dirty="0">
              <a:solidFill>
                <a:srgbClr val="8197A6"/>
              </a:solidFill>
              <a:latin typeface="Arial" panose="020B0604020202020204" pitchFamily="34" charset="0"/>
              <a:ea typeface="MS PGothic" pitchFamily="34" charset="-128"/>
              <a:cs typeface="Arial" panose="020B0604020202020204" pitchFamily="34" charset="0"/>
            </a:endParaRPr>
          </a:p>
        </p:txBody>
      </p:sp>
      <p:sp>
        <p:nvSpPr>
          <p:cNvPr id="81" name="Rectangle 80">
            <a:extLst>
              <a:ext uri="{FF2B5EF4-FFF2-40B4-BE49-F238E27FC236}">
                <a16:creationId xmlns:a16="http://schemas.microsoft.com/office/drawing/2014/main" id="{5FB1D836-49F3-4A42-AB3F-354196D89AC7}"/>
              </a:ext>
            </a:extLst>
          </p:cNvPr>
          <p:cNvSpPr/>
          <p:nvPr/>
        </p:nvSpPr>
        <p:spPr>
          <a:xfrm flipH="1">
            <a:off x="7826925" y="1435471"/>
            <a:ext cx="412722" cy="276999"/>
          </a:xfrm>
          <a:prstGeom prst="rect">
            <a:avLst/>
          </a:prstGeom>
        </p:spPr>
        <p:txBody>
          <a:bodyPr wrap="square">
            <a:spAutoFit/>
          </a:bodyPr>
          <a:lstStyle/>
          <a:p>
            <a:r>
              <a:rPr lang="en-US" sz="1200" dirty="0"/>
              <a:t>*</a:t>
            </a:r>
            <a:endParaRPr lang="en-DE" sz="1200" dirty="0"/>
          </a:p>
        </p:txBody>
      </p:sp>
      <p:sp>
        <p:nvSpPr>
          <p:cNvPr id="82" name="Rectangle 81">
            <a:extLst>
              <a:ext uri="{FF2B5EF4-FFF2-40B4-BE49-F238E27FC236}">
                <a16:creationId xmlns:a16="http://schemas.microsoft.com/office/drawing/2014/main" id="{6431CBD0-4209-4AEC-86D3-798E49AFE5CE}"/>
              </a:ext>
            </a:extLst>
          </p:cNvPr>
          <p:cNvSpPr/>
          <p:nvPr/>
        </p:nvSpPr>
        <p:spPr>
          <a:xfrm flipH="1">
            <a:off x="8367542" y="1446204"/>
            <a:ext cx="412722" cy="276999"/>
          </a:xfrm>
          <a:prstGeom prst="rect">
            <a:avLst/>
          </a:prstGeom>
        </p:spPr>
        <p:txBody>
          <a:bodyPr wrap="square">
            <a:spAutoFit/>
          </a:bodyPr>
          <a:lstStyle/>
          <a:p>
            <a:r>
              <a:rPr lang="en-US" sz="1200" dirty="0"/>
              <a:t>*</a:t>
            </a:r>
            <a:endParaRPr lang="en-DE" sz="1200" dirty="0"/>
          </a:p>
        </p:txBody>
      </p:sp>
      <p:sp>
        <p:nvSpPr>
          <p:cNvPr id="83" name="Rectangle 82">
            <a:extLst>
              <a:ext uri="{FF2B5EF4-FFF2-40B4-BE49-F238E27FC236}">
                <a16:creationId xmlns:a16="http://schemas.microsoft.com/office/drawing/2014/main" id="{53C4923C-CCCF-409B-8804-BBD53131D66C}"/>
              </a:ext>
            </a:extLst>
          </p:cNvPr>
          <p:cNvSpPr/>
          <p:nvPr/>
        </p:nvSpPr>
        <p:spPr>
          <a:xfrm flipH="1">
            <a:off x="8921821" y="1198353"/>
            <a:ext cx="412722" cy="276999"/>
          </a:xfrm>
          <a:prstGeom prst="rect">
            <a:avLst/>
          </a:prstGeom>
        </p:spPr>
        <p:txBody>
          <a:bodyPr wrap="square">
            <a:spAutoFit/>
          </a:bodyPr>
          <a:lstStyle/>
          <a:p>
            <a:r>
              <a:rPr lang="en-US" sz="1200" dirty="0"/>
              <a:t>*</a:t>
            </a:r>
            <a:endParaRPr lang="en-DE" sz="1200" dirty="0"/>
          </a:p>
        </p:txBody>
      </p:sp>
      <p:sp>
        <p:nvSpPr>
          <p:cNvPr id="84" name="Rectangle 83">
            <a:extLst>
              <a:ext uri="{FF2B5EF4-FFF2-40B4-BE49-F238E27FC236}">
                <a16:creationId xmlns:a16="http://schemas.microsoft.com/office/drawing/2014/main" id="{CA2219B0-505E-4675-80C7-7BC952E8E9DF}"/>
              </a:ext>
            </a:extLst>
          </p:cNvPr>
          <p:cNvSpPr/>
          <p:nvPr/>
        </p:nvSpPr>
        <p:spPr>
          <a:xfrm flipH="1">
            <a:off x="7840786" y="3395530"/>
            <a:ext cx="412722" cy="276999"/>
          </a:xfrm>
          <a:prstGeom prst="rect">
            <a:avLst/>
          </a:prstGeom>
        </p:spPr>
        <p:txBody>
          <a:bodyPr wrap="square">
            <a:spAutoFit/>
          </a:bodyPr>
          <a:lstStyle/>
          <a:p>
            <a:r>
              <a:rPr lang="en-US" sz="1200" dirty="0"/>
              <a:t>*</a:t>
            </a:r>
            <a:endParaRPr lang="en-DE" sz="1200" dirty="0"/>
          </a:p>
        </p:txBody>
      </p:sp>
      <p:sp>
        <p:nvSpPr>
          <p:cNvPr id="85" name="Rectangle 84">
            <a:extLst>
              <a:ext uri="{FF2B5EF4-FFF2-40B4-BE49-F238E27FC236}">
                <a16:creationId xmlns:a16="http://schemas.microsoft.com/office/drawing/2014/main" id="{771C5617-0145-464D-A5E5-7F4443C1DAD3}"/>
              </a:ext>
            </a:extLst>
          </p:cNvPr>
          <p:cNvSpPr/>
          <p:nvPr/>
        </p:nvSpPr>
        <p:spPr>
          <a:xfrm flipH="1">
            <a:off x="8386873" y="3482660"/>
            <a:ext cx="412722" cy="276999"/>
          </a:xfrm>
          <a:prstGeom prst="rect">
            <a:avLst/>
          </a:prstGeom>
        </p:spPr>
        <p:txBody>
          <a:bodyPr wrap="square">
            <a:spAutoFit/>
          </a:bodyPr>
          <a:lstStyle/>
          <a:p>
            <a:r>
              <a:rPr lang="en-US" sz="1200" dirty="0"/>
              <a:t>*</a:t>
            </a:r>
            <a:endParaRPr lang="en-DE" sz="1200" dirty="0"/>
          </a:p>
        </p:txBody>
      </p:sp>
      <p:sp>
        <p:nvSpPr>
          <p:cNvPr id="86" name="Rectangle 85">
            <a:extLst>
              <a:ext uri="{FF2B5EF4-FFF2-40B4-BE49-F238E27FC236}">
                <a16:creationId xmlns:a16="http://schemas.microsoft.com/office/drawing/2014/main" id="{7E9707D0-0651-4701-9669-B8A35EE44BE5}"/>
              </a:ext>
            </a:extLst>
          </p:cNvPr>
          <p:cNvSpPr/>
          <p:nvPr/>
        </p:nvSpPr>
        <p:spPr>
          <a:xfrm flipH="1">
            <a:off x="8951122" y="3540691"/>
            <a:ext cx="412722" cy="276999"/>
          </a:xfrm>
          <a:prstGeom prst="rect">
            <a:avLst/>
          </a:prstGeom>
        </p:spPr>
        <p:txBody>
          <a:bodyPr wrap="square">
            <a:spAutoFit/>
          </a:bodyPr>
          <a:lstStyle/>
          <a:p>
            <a:r>
              <a:rPr lang="en-US" sz="1200" dirty="0"/>
              <a:t>*</a:t>
            </a:r>
            <a:endParaRPr lang="en-DE" sz="1200" dirty="0"/>
          </a:p>
        </p:txBody>
      </p:sp>
      <p:sp>
        <p:nvSpPr>
          <p:cNvPr id="87" name="Rectangle 86">
            <a:extLst>
              <a:ext uri="{FF2B5EF4-FFF2-40B4-BE49-F238E27FC236}">
                <a16:creationId xmlns:a16="http://schemas.microsoft.com/office/drawing/2014/main" id="{4C297B17-E659-4C67-9009-3160B48407A4}"/>
              </a:ext>
            </a:extLst>
          </p:cNvPr>
          <p:cNvSpPr/>
          <p:nvPr/>
        </p:nvSpPr>
        <p:spPr>
          <a:xfrm flipH="1">
            <a:off x="8799595" y="6086445"/>
            <a:ext cx="1609438" cy="276999"/>
          </a:xfrm>
          <a:prstGeom prst="rect">
            <a:avLst/>
          </a:prstGeom>
        </p:spPr>
        <p:txBody>
          <a:bodyPr wrap="square">
            <a:spAutoFit/>
          </a:bodyPr>
          <a:lstStyle/>
          <a:p>
            <a:r>
              <a:rPr lang="en-US" sz="1200" dirty="0"/>
              <a:t>* </a:t>
            </a:r>
            <a:r>
              <a:rPr lang="en-US" sz="1200" i="1" dirty="0"/>
              <a:t>p</a:t>
            </a:r>
            <a:r>
              <a:rPr lang="en-US" sz="1200" dirty="0"/>
              <a:t> &lt; 0.05</a:t>
            </a:r>
            <a:endParaRPr lang="en-DE" sz="1200" dirty="0"/>
          </a:p>
        </p:txBody>
      </p:sp>
    </p:spTree>
    <p:extLst>
      <p:ext uri="{BB962C8B-B14F-4D97-AF65-F5344CB8AC3E}">
        <p14:creationId xmlns:p14="http://schemas.microsoft.com/office/powerpoint/2010/main" val="268924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p:bldP spid="39" grpId="0"/>
      <p:bldP spid="42" grpId="0" animBg="1"/>
      <p:bldP spid="43" grpId="0" animBg="1"/>
      <p:bldP spid="3" grpId="0"/>
      <p:bldP spid="50" grpId="0" animBg="1"/>
      <p:bldP spid="51" grpId="0"/>
      <p:bldP spid="74" grpId="0" animBg="1"/>
      <p:bldP spid="75" grpId="0" animBg="1"/>
      <p:bldP spid="76" grpId="0" animBg="1"/>
      <p:bldP spid="77" grpId="0" animBg="1"/>
      <p:bldP spid="78" grpId="0" animBg="1"/>
      <p:bldP spid="79" grpId="0" animBg="1"/>
      <p:bldP spid="81" grpId="0"/>
      <p:bldP spid="82" grpId="0"/>
      <p:bldP spid="83" grpId="0"/>
      <p:bldP spid="84" grpId="0"/>
      <p:bldP spid="85" grpId="0"/>
      <p:bldP spid="86" grpId="0"/>
    </p:bldLst>
  </p:timing>
</p:sld>
</file>

<file path=ppt/theme/theme1.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a:solidFill>
              <a:srgbClr val="8197A6"/>
            </a:solidFill>
            <a:latin typeface="Arial" panose="020B0604020202020204" pitchFamily="34" charset="0"/>
            <a:ea typeface="MS PGothic" pitchFamily="34" charset="-128"/>
            <a:cs typeface="Arial" panose="020B0604020202020204" pitchFamily="34" charset="0"/>
          </a:defRPr>
        </a:defPPr>
      </a:lstStyle>
    </a:txDef>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5B9979CE-F6D6-4CDA-8589-F8B43FE72354}" vid="{6B3D98F0-8F27-4BB1-98E2-0EFA105C5170}"/>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6D268E"/>
      </a:dk2>
      <a:lt2>
        <a:srgbClr val="EBEBEB"/>
      </a:lt2>
      <a:accent1>
        <a:srgbClr val="023D6B"/>
      </a:accent1>
      <a:accent2>
        <a:srgbClr val="ADBDE3"/>
      </a:accent2>
      <a:accent3>
        <a:srgbClr val="30A93B"/>
      </a:accent3>
      <a:accent4>
        <a:srgbClr val="FFE900"/>
      </a:accent4>
      <a:accent5>
        <a:srgbClr val="FF8C0C"/>
      </a:accent5>
      <a:accent6>
        <a:srgbClr val="DF0F44"/>
      </a:accent6>
      <a:hlink>
        <a:srgbClr val="000000"/>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6D268E"/>
      </a:dk2>
      <a:lt2>
        <a:srgbClr val="EBEBEB"/>
      </a:lt2>
      <a:accent1>
        <a:srgbClr val="023D6B"/>
      </a:accent1>
      <a:accent2>
        <a:srgbClr val="ADBDE3"/>
      </a:accent2>
      <a:accent3>
        <a:srgbClr val="30A93B"/>
      </a:accent3>
      <a:accent4>
        <a:srgbClr val="FFE900"/>
      </a:accent4>
      <a:accent5>
        <a:srgbClr val="FF8C0C"/>
      </a:accent5>
      <a:accent6>
        <a:srgbClr val="DF0F44"/>
      </a:accent6>
      <a:hlink>
        <a:srgbClr val="000000"/>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Distribution xmlns="ddc99d1b-0883-4f2c-a8e6-6d8ebaa0e5d6" xsi:nil="true"/>
    <Organisational_x0020_entity xmlns="ddc99d1b-0883-4f2c-a8e6-6d8ebaa0e5d6" xsi:nil="true"/>
    <Document_x0020_Type xmlns="ddc99d1b-0883-4f2c-a8e6-6d8ebaa0e5d6">HO - Handout / Presentation</Document_x0020_Type>
    <Revision xmlns="http://schemas.microsoft.com/sharepoint/v3/fields">0</Revision>
    <IconOverlay xmlns="http://schemas.microsoft.com/sharepoint/v4" xsi:nil="true"/>
    <In_iShare xmlns="ddc99d1b-0883-4f2c-a8e6-6d8ebaa0e5d6">false</In_iShare>
    <Classification xmlns="ddc99d1b-0883-4f2c-a8e6-6d8ebaa0e5d6">ESA UNCLASSIFIED - For ESA Official Use Only</Classification>
    <Issue_x0020_Date xmlns="ddc99d1b-0883-4f2c-a8e6-6d8ebaa0e5d6">2020-08-04T22:00:00+00:00</Issue_x0020_Date>
    <Issue xmlns="ddc99d1b-0883-4f2c-a8e6-6d8ebaa0e5d6">0</Issue>
    <Reference xmlns="ddc99d1b-0883-4f2c-a8e6-6d8ebaa0e5d6" xsi:nil="true"/>
    <Assign_x0020_document_x0020_reference xmlns="ddc99d1b-0883-4f2c-a8e6-6d8ebaa0e5d6">false</Assign_x0020_document_x0020_reference>
    <Classification_x0020_Caveat xmlns="ddc99d1b-0883-4f2c-a8e6-6d8ebaa0e5d6" xsi:nil="true"/>
    <AutoSync xmlns="ddc99d1b-0883-4f2c-a8e6-6d8ebaa0e5d6">false</AutoSync>
    <Status xmlns="http://schemas.microsoft.com/sharepoint/v3/fields">N/A</Status>
    <_dlc_DocId xmlns="ddc99d1b-0883-4f2c-a8e6-6d8ebaa0e5d6">PKKMWAM5UKCP-1108600927-1303</_dlc_DocId>
    <_dlc_DocIdUrl xmlns="ddc99d1b-0883-4f2c-a8e6-6d8ebaa0e5d6">
      <Url>https://esateamsite.sso.esa.int/support/EOT2018/_layouts/15/DocIdRedir.aspx?ID=PKKMWAM5UKCP-1108600927-1303</Url>
      <Description>PKKMWAM5UKCP-1108600927-1303</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ESA_Documents" ma:contentTypeID="0x010100B93108F87DD4F24BAE6D0E809C37974D000FC206F40FA8F44792B0B25BFFF4A9D0" ma:contentTypeVersion="43" ma:contentTypeDescription="" ma:contentTypeScope="" ma:versionID="9b1703045571109d1041c6f1d6402cb6">
  <xsd:schema xmlns:xsd="http://www.w3.org/2001/XMLSchema" xmlns:xs="http://www.w3.org/2001/XMLSchema" xmlns:p="http://schemas.microsoft.com/office/2006/metadata/properties" xmlns:ns2="ddc99d1b-0883-4f2c-a8e6-6d8ebaa0e5d6" xmlns:ns3="http://schemas.microsoft.com/sharepoint/v3/fields" xmlns:ns4="http://schemas.microsoft.com/sharepoint/v4" targetNamespace="http://schemas.microsoft.com/office/2006/metadata/properties" ma:root="true" ma:fieldsID="8aee6ade98337e03742b7c59ef1ca971" ns2:_="" ns3:_="" ns4:_="">
    <xsd:import namespace="ddc99d1b-0883-4f2c-a8e6-6d8ebaa0e5d6"/>
    <xsd:import namespace="http://schemas.microsoft.com/sharepoint/v3/fields"/>
    <xsd:import namespace="http://schemas.microsoft.com/sharepoint/v4"/>
    <xsd:element name="properties">
      <xsd:complexType>
        <xsd:sequence>
          <xsd:element name="documentManagement">
            <xsd:complexType>
              <xsd:all>
                <xsd:element ref="ns2:Document_x0020_Type" minOccurs="0"/>
                <xsd:element ref="ns2:Reference" minOccurs="0"/>
                <xsd:element ref="ns2:Assign_x0020_document_x0020_reference" minOccurs="0"/>
                <xsd:element ref="ns2:Classification" minOccurs="0"/>
                <xsd:element ref="ns2:Classification_x0020_Caveat" minOccurs="0"/>
                <xsd:element ref="ns2:Issue_x0020_Date" minOccurs="0"/>
                <xsd:element ref="ns2:Issue" minOccurs="0"/>
                <xsd:element ref="ns3:Revision" minOccurs="0"/>
                <xsd:element ref="ns3:Status" minOccurs="0"/>
                <xsd:element ref="ns2:Distribution" minOccurs="0"/>
                <xsd:element ref="ns2:Organisational_x0020_entity" minOccurs="0"/>
                <xsd:element ref="ns2:_dlc_DocId" minOccurs="0"/>
                <xsd:element ref="ns2:_dlc_DocIdUrl" minOccurs="0"/>
                <xsd:element ref="ns2:_dlc_DocIdPersistId" minOccurs="0"/>
                <xsd:element ref="ns2:In_iShare" minOccurs="0"/>
                <xsd:element ref="ns2:AutoSync"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c99d1b-0883-4f2c-a8e6-6d8ebaa0e5d6" elementFormDefault="qualified">
    <xsd:import namespace="http://schemas.microsoft.com/office/2006/documentManagement/types"/>
    <xsd:import namespace="http://schemas.microsoft.com/office/infopath/2007/PartnerControls"/>
    <xsd:element name="Document_x0020_Type" ma:index="2" nillable="true" ma:displayName="Document Type" ma:format="Dropdown" ma:internalName="Document_x0020_Type">
      <xsd:simpleType>
        <xsd:restriction base="dms:Choice">
          <xsd:enumeration value="AD - Assumption Document"/>
          <xsd:enumeration value="AN - Analysis"/>
          <xsd:enumeration value="AO - Announcement of Opportunity"/>
          <xsd:enumeration value="AR - Article"/>
          <xsd:enumeration value="BR - Brochure"/>
          <xsd:enumeration value="CCN - Contract Change Notice"/>
          <xsd:enumeration value="CE - Certificate (Certificate / Statement of Conformance, etc.)"/>
          <xsd:enumeration value="CO - Contract / Rider"/>
          <xsd:enumeration value="CP - Change Proposal (Engineering / Document)"/>
          <xsd:enumeration value="CR - Change Request (Engineering / Configuration)"/>
          <xsd:enumeration value="CT - Cost Documents (Estimate / CaC / CtC, etc)"/>
          <xsd:enumeration value="DCR - Cost Documents (Estimate / CaC / CtC, etc)"/>
          <xsd:enumeration value="DD - Design Description / Document"/>
          <xsd:enumeration value="DEC - Declaration"/>
          <xsd:enumeration value="DN - Delivery Notice / Release Notice / Transfer Notice"/>
          <xsd:enumeration value="DP - Data Package"/>
          <xsd:enumeration value="DRD - Document Requirements Definition"/>
          <xsd:enumeration value="DW - Drawing / Diagram"/>
          <xsd:enumeration value="EM - E-mail"/>
          <xsd:enumeration value="EX - Executive Summary"/>
          <xsd:enumeration value="FAX - Fax"/>
          <xsd:enumeration value="FI - File (Software / Configuration / Network)"/>
          <xsd:enumeration value="HO - Handout / Presentation"/>
          <xsd:enumeration value="IF - Interface Requirement / Specification / Interface Control Document / EID"/>
          <xsd:enumeration value="INS - Instruction"/>
          <xsd:enumeration value="ITT - Invitation to Tender"/>
          <xsd:enumeration value="LB - Logbook"/>
          <xsd:enumeration value="LE - Letter"/>
          <xsd:enumeration value="LEG - Legal Text"/>
          <xsd:enumeration value="LI - List"/>
          <xsd:enumeration value="MAN - Manual / User Guide / Handbook"/>
          <xsd:enumeration value="MIN - Minutes of Meeting"/>
          <xsd:enumeration value="ML - Model"/>
          <xsd:enumeration value="MO - Memorandum"/>
          <xsd:enumeration value="MOU - Agreement / Memorandum of Understanding"/>
          <xsd:enumeration value="MX - Matrix / Compliance"/>
          <xsd:enumeration value="NC - Non-Conformance"/>
          <xsd:enumeration value="NDA - Non-disclosure agreement"/>
          <xsd:enumeration value="OD - Operations Document"/>
          <xsd:enumeration value="OJ - Agenda"/>
          <xsd:enumeration value="PG - Progress Report / Status Report"/>
          <xsd:enumeration value="PL - Plan"/>
          <xsd:enumeration value="PO - Proposal"/>
          <xsd:enumeration value="POL - Policy Document"/>
          <xsd:enumeration value="PR - Procedure"/>
          <xsd:enumeration value="PT - Product Tree"/>
          <xsd:enumeration value="RD - Request for Deviation"/>
          <xsd:enumeration value="REC - Record"/>
          <xsd:enumeration value="REG - Regulation"/>
          <xsd:enumeration value="RES - Resolution"/>
          <xsd:enumeration value="RFQ - Request for Quotation"/>
          <xsd:enumeration value="RP - Report (Technical, Budget, Cost, Manpower, Travel, Audit, etc.)"/>
          <xsd:enumeration value="RS - Requirement Document / Specification (System, Subsystem, Unit, Equipment level)"/>
          <xsd:enumeration value="RW - Request for Waiver"/>
          <xsd:enumeration value="SC - Schedule / Network / Barchart / Chart"/>
          <xsd:enumeration value="SLA - Service Level Agreement"/>
          <xsd:enumeration value="SOW - Statement of Work"/>
          <xsd:enumeration value="SP - Specifications"/>
          <xsd:enumeration value="ST - Standards"/>
          <xsd:enumeration value="TC - Tender Conditions"/>
          <xsd:enumeration value="TN - Technical Note"/>
          <xsd:enumeration value="TOR - Terms of Reference"/>
          <xsd:enumeration value="TP - Test Procedure/Test Plan"/>
          <xsd:enumeration value="TR - Test Report / Test Result"/>
          <xsd:enumeration value="TS - Test Specification"/>
          <xsd:enumeration value="VC - Verification Control Document"/>
          <xsd:enumeration value="WBS - Work Breakdown Structure"/>
          <xsd:enumeration value="WI - Work Instruction"/>
          <xsd:enumeration value="WP - Working Paper"/>
          <xsd:enumeration value="WPD - Work Package Description"/>
          <xsd:enumeration value="AD"/>
          <xsd:enumeration value="AN"/>
          <xsd:enumeration value="AO"/>
          <xsd:enumeration value="AR"/>
          <xsd:enumeration value="BR"/>
          <xsd:enumeration value="CE"/>
          <xsd:enumeration value="CCN"/>
          <xsd:enumeration value="CO"/>
          <xsd:enumeration value="CP"/>
          <xsd:enumeration value="CR"/>
          <xsd:enumeration value="CT"/>
          <xsd:enumeration value="DEC"/>
          <xsd:enumeration value="DCR"/>
          <xsd:enumeration value="DD"/>
          <xsd:enumeration value="DN"/>
          <xsd:enumeration value="DP"/>
          <xsd:enumeration value="DRD"/>
          <xsd:enumeration value="DW"/>
          <xsd:enumeration value="EM"/>
          <xsd:enumeration value="EX"/>
          <xsd:enumeration value="FI"/>
          <xsd:enumeration value="FAX"/>
          <xsd:enumeration value="HO"/>
          <xsd:enumeration value="IF"/>
          <xsd:enumeration value="INS"/>
          <xsd:enumeration value="ITT"/>
          <xsd:enumeration value="LB"/>
          <xsd:enumeration value="LE"/>
          <xsd:enumeration value="LEG"/>
          <xsd:enumeration value="LI"/>
          <xsd:enumeration value="MAN"/>
          <xsd:enumeration value="ML"/>
          <xsd:enumeration value="MIN"/>
          <xsd:enumeration value="MO"/>
          <xsd:enumeration value="MOU"/>
          <xsd:enumeration value="MX"/>
          <xsd:enumeration value="NC"/>
          <xsd:enumeration value="NDA"/>
          <xsd:enumeration value="OD"/>
          <xsd:enumeration value="OJ"/>
          <xsd:enumeration value="POL"/>
          <xsd:enumeration value="PG"/>
          <xsd:enumeration value="PL"/>
          <xsd:enumeration value="PO"/>
          <xsd:enumeration value="PR"/>
          <xsd:enumeration value="PT"/>
          <xsd:enumeration value="REG"/>
          <xsd:enumeration value="RD"/>
          <xsd:enumeration value="REC"/>
          <xsd:enumeration value="RP"/>
          <xsd:enumeration value="RFQ"/>
          <xsd:enumeration value="RS"/>
          <xsd:enumeration value="RW"/>
          <xsd:enumeration value="RES"/>
          <xsd:enumeration value="SC"/>
          <xsd:enumeration value="SLA"/>
          <xsd:enumeration value="SP"/>
          <xsd:enumeration value="ST"/>
          <xsd:enumeration value="SOW"/>
          <xsd:enumeration value="TC"/>
          <xsd:enumeration value="TOR"/>
          <xsd:enumeration value="TN"/>
          <xsd:enumeration value="TP"/>
          <xsd:enumeration value="TR"/>
          <xsd:enumeration value="TS"/>
          <xsd:enumeration value="VC"/>
          <xsd:enumeration value="WBS"/>
          <xsd:enumeration value="WI"/>
          <xsd:enumeration value="WP"/>
          <xsd:enumeration value="WPD"/>
        </xsd:restriction>
      </xsd:simpleType>
    </xsd:element>
    <xsd:element name="Reference" ma:index="3" nillable="true" ma:displayName="Reference" ma:internalName="Reference">
      <xsd:simpleType>
        <xsd:restriction base="dms:Text">
          <xsd:maxLength value="255"/>
        </xsd:restriction>
      </xsd:simpleType>
    </xsd:element>
    <xsd:element name="Assign_x0020_document_x0020_reference" ma:index="4" nillable="true" ma:displayName="Assign document reference" ma:default="0" ma:internalName="Assign_x0020_document_x0020_reference">
      <xsd:simpleType>
        <xsd:restriction base="dms:Boolean"/>
      </xsd:simpleType>
    </xsd:element>
    <xsd:element name="Classification" ma:index="6" nillable="true" ma:displayName="Classification" ma:format="Dropdown" ma:internalName="Classification" ma:readOnly="false">
      <xsd:simpleType>
        <xsd:restriction base="dms:Choice">
          <xsd:enumeration value="ESA UNCLASSIFIED – Releasable to the Public"/>
          <xsd:enumeration value="ESA UNCLASSIFIED – For ESA Official Use Only"/>
          <xsd:enumeration value="ESA UNCLASSIFIED – Limited Distribution"/>
          <xsd:enumeration value="ESA UNCLASSIFIED – Sensitive Personal Data"/>
          <xsd:enumeration value="ESA UNCLASSIFIED - For Official Use"/>
          <xsd:enumeration value="ESA UNCLASSIFIED - For Internal Use"/>
          <xsd:enumeration value="ESA UNCLASSIFIED - Proprietary Information"/>
          <xsd:enumeration value="ESA UNCLASSIFIED - Personnel in Confidence"/>
          <xsd:enumeration value="ESA UNCLASSIFIED - Medical in Confidence"/>
          <xsd:enumeration value="ESA UNCLASSIFIED ITT - For Internal Use - Limited Distribution"/>
          <xsd:enumeration value="ESA UNCLASSIFIED TEB - For Internal Use - Limited Distribution"/>
          <xsd:enumeration value="ESA UNCLASSIFIED - Proprietary Information - Limited Distribution"/>
          <xsd:enumeration value="ESA Unclassified – For Official Use – Privileged – OBSOLETE"/>
          <xsd:enumeration value="ESA Unclassified – For Internal Use – Privileged – OBSOLETE"/>
          <xsd:enumeration value="ESA Unclassified – Proprietary Information – Privileged – OBSOLETE"/>
          <xsd:enumeration value="Non-ESA document"/>
          <xsd:enumeration value="Non-ESA document - Proprietary Information"/>
          <xsd:enumeration value="ESA Restricted – OBSOLETE"/>
          <xsd:enumeration value="ESA Confidential – OBSOLETE"/>
          <xsd:enumeration value="ESA Secret – OBSOLETE"/>
        </xsd:restriction>
      </xsd:simpleType>
    </xsd:element>
    <xsd:element name="Classification_x0020_Caveat" ma:index="7" nillable="true" ma:displayName="Classification Caveat" ma:description="Please use this field only in case of documents classified as &quot;For Internal Use&quot; and &quot;Proprietary Information&quot;" ma:internalName="Classification_x0020_Caveat">
      <xsd:simpleType>
        <xsd:restriction base="dms:Text">
          <xsd:maxLength value="255"/>
        </xsd:restriction>
      </xsd:simpleType>
    </xsd:element>
    <xsd:element name="Issue_x0020_Date" ma:index="8" nillable="true" ma:displayName="Issue Date" ma:format="DateOnly" ma:internalName="Issue_x0020_Date">
      <xsd:simpleType>
        <xsd:restriction base="dms:DateTime"/>
      </xsd:simpleType>
    </xsd:element>
    <xsd:element name="Issue" ma:index="9" nillable="true" ma:displayName="Issue" ma:internalName="Issue">
      <xsd:simpleType>
        <xsd:restriction base="dms:Text">
          <xsd:maxLength value="4"/>
        </xsd:restriction>
      </xsd:simpleType>
    </xsd:element>
    <xsd:element name="Distribution" ma:index="12" nillable="true" ma:displayName="Distribution" ma:internalName="Distribution">
      <xsd:simpleType>
        <xsd:restriction base="dms:Text">
          <xsd:maxLength value="255"/>
        </xsd:restriction>
      </xsd:simpleType>
    </xsd:element>
    <xsd:element name="Organisational_x0020_entity" ma:index="13" nillable="true" ma:displayName="Organisational entity" ma:internalName="Organisational_x0020_entity">
      <xsd:simpleType>
        <xsd:restriction base="dms:Text">
          <xsd:maxLength value="255"/>
        </xsd:restriction>
      </xsd:simpleType>
    </xsd:element>
    <xsd:element name="_dlc_DocId" ma:index="22" nillable="true" ma:displayName="Document ID Value" ma:description="The value of the document ID assigned to this item." ma:internalName="_dlc_DocId" ma:readOnly="true">
      <xsd:simpleType>
        <xsd:restriction base="dms:Text"/>
      </xsd:simpleType>
    </xsd:element>
    <xsd:element name="_dlc_DocIdUrl" ma:index="2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4" nillable="true" ma:displayName="Persist ID" ma:description="Keep ID on add." ma:hidden="true" ma:internalName="_dlc_DocIdPersistId" ma:readOnly="true">
      <xsd:simpleType>
        <xsd:restriction base="dms:Boolean"/>
      </xsd:simpleType>
    </xsd:element>
    <xsd:element name="In_iShare" ma:index="25" nillable="true" ma:displayName="In_iShare" ma:default="0" ma:internalName="In_iShare">
      <xsd:simpleType>
        <xsd:restriction base="dms:Boolean"/>
      </xsd:simpleType>
    </xsd:element>
    <xsd:element name="AutoSync" ma:index="26" nillable="true" ma:displayName="AutoSync" ma:default="0" ma:internalName="AutoSync">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Revision" ma:index="10" nillable="true" ma:displayName="Revision" ma:internalName="Revision">
      <xsd:simpleType>
        <xsd:restriction base="dms:Text">
          <xsd:maxLength value="4"/>
        </xsd:restriction>
      </xsd:simpleType>
    </xsd:element>
    <xsd:element name="Status" ma:index="11" nillable="true" ma:displayName="Status" ma:format="Dropdown" ma:internalName="Status">
      <xsd:simpleType>
        <xsd:restriction base="dms:Choice">
          <xsd:enumeration value="N/A"/>
          <xsd:enumeration value="For Information Only"/>
          <xsd:enumeration value="Draft"/>
          <xsd:enumeration value="Under Review"/>
          <xsd:enumeration value="Approved"/>
          <xsd:enumeration value="ESA Approved"/>
          <xsd:enumeration value="Issued"/>
          <xsd:enumeration value="Rejected"/>
          <xsd:enumeration value="Withdrawn"/>
          <xsd:enumeration value="Superseded"/>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7"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5" ma:displayName="Author"/>
        <xsd:element ref="dcterms:created" minOccurs="0" maxOccurs="1"/>
        <xsd:element ref="dc:identifier" minOccurs="0" maxOccurs="1"/>
        <xsd:element name="contentType" minOccurs="0" maxOccurs="1" type="xsd:string" ma:index="17" ma:displayName="Content Type"/>
        <xsd:element ref="dc:title" minOccurs="0" maxOccurs="1" ma:index="1" ma:displayName="Title"/>
        <xsd:element ref="dc:subject" minOccurs="0" maxOccurs="1"/>
        <xsd:element ref="dc:description" minOccurs="0" maxOccurs="1" ma:index="15"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22279E-2C4C-4C93-8498-455A58D1433E}">
  <ds:schemaRefs>
    <ds:schemaRef ds:uri="http://purl.org/dc/elements/1.1/"/>
    <ds:schemaRef ds:uri="ddc99d1b-0883-4f2c-a8e6-6d8ebaa0e5d6"/>
    <ds:schemaRef ds:uri="http://schemas.microsoft.com/sharepoint/v4"/>
    <ds:schemaRef ds:uri="http://schemas.openxmlformats.org/package/2006/metadata/core-properties"/>
    <ds:schemaRef ds:uri="http://purl.org/dc/dcmitype/"/>
    <ds:schemaRef ds:uri="http://schemas.microsoft.com/office/infopath/2007/PartnerControls"/>
    <ds:schemaRef ds:uri="http://purl.org/dc/terms/"/>
    <ds:schemaRef ds:uri="http://schemas.microsoft.com/office/2006/documentManagement/types"/>
    <ds:schemaRef ds:uri="http://schemas.microsoft.com/sharepoint/v3/field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548D79E0-F545-4A75-B39D-7B8AF1D9BA85}">
  <ds:schemaRefs>
    <ds:schemaRef ds:uri="http://schemas.microsoft.com/sharepoint/v3/contenttype/forms"/>
  </ds:schemaRefs>
</ds:datastoreItem>
</file>

<file path=customXml/itemProps3.xml><?xml version="1.0" encoding="utf-8"?>
<ds:datastoreItem xmlns:ds="http://schemas.openxmlformats.org/officeDocument/2006/customXml" ds:itemID="{52B14A63-63A1-4694-A9CB-C52F3967F032}">
  <ds:schemaRefs>
    <ds:schemaRef ds:uri="http://schemas.microsoft.com/sharepoint/events"/>
  </ds:schemaRefs>
</ds:datastoreItem>
</file>

<file path=customXml/itemProps4.xml><?xml version="1.0" encoding="utf-8"?>
<ds:datastoreItem xmlns:ds="http://schemas.openxmlformats.org/officeDocument/2006/customXml" ds:itemID="{32253E4B-BB15-4AC1-82DB-CDDE390D88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c99d1b-0883-4f2c-a8e6-6d8ebaa0e5d6"/>
    <ds:schemaRef ds:uri="http://schemas.microsoft.com/sharepoint/v3/fields"/>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976fa30-1907-4356-8241-62ea5e1c0256}" enabled="1" method="Standard" siteId="{9a5cacd0-2bef-4dd7-ac5c-7ebe1f54f495}" contentBits="0" removed="0"/>
</clbl:labelList>
</file>

<file path=docProps/app.xml><?xml version="1.0" encoding="utf-8"?>
<Properties xmlns="http://schemas.openxmlformats.org/officeDocument/2006/extended-properties" xmlns:vt="http://schemas.openxmlformats.org/officeDocument/2006/docPropsVTypes">
  <Template>ESA Presentation</Template>
  <TotalTime>9334</TotalTime>
  <Words>2019</Words>
  <Application>Microsoft Office PowerPoint</Application>
  <PresentationFormat>Custom</PresentationFormat>
  <Paragraphs>403</Paragraphs>
  <Slides>30</Slides>
  <Notes>11</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30</vt:i4>
      </vt:variant>
    </vt:vector>
  </HeadingPairs>
  <TitlesOfParts>
    <vt:vector size="42" baseType="lpstr">
      <vt:lpstr>MS PGothic</vt:lpstr>
      <vt:lpstr>Arial</vt:lpstr>
      <vt:lpstr>Calibri</vt:lpstr>
      <vt:lpstr>Cambria Math</vt:lpstr>
      <vt:lpstr>DejaVu Sans</vt:lpstr>
      <vt:lpstr>Symbol</vt:lpstr>
      <vt:lpstr>Times New Roman</vt:lpstr>
      <vt:lpstr>Verdana</vt:lpstr>
      <vt:lpstr>Wingdings</vt:lpstr>
      <vt:lpstr>ESA_Presentation_CLEAR</vt:lpstr>
      <vt:lpstr>1_Office Theme</vt:lpstr>
      <vt:lpstr>2_Office Theme</vt:lpstr>
      <vt:lpstr>PowerPoint Presentation</vt:lpstr>
      <vt:lpstr>Biotic stress and Climate change</vt:lpstr>
      <vt:lpstr>Experimental Set-up (BreedFACE)</vt:lpstr>
      <vt:lpstr>Disease and yield response under elevated CO2</vt:lpstr>
      <vt:lpstr>Disease and yield response under elevated CO2</vt:lpstr>
      <vt:lpstr>Research Objectives</vt:lpstr>
      <vt:lpstr>Measurements</vt:lpstr>
      <vt:lpstr>Normalization of sun-induced fluorescence (SIF)</vt:lpstr>
      <vt:lpstr>Reflectance and canopy SIF under biotic stress</vt:lpstr>
      <vt:lpstr>Fluorescence yields</vt:lpstr>
      <vt:lpstr>Linking active and passive signals</vt:lpstr>
      <vt:lpstr>Conclusions</vt:lpstr>
      <vt:lpstr>Thanks to….</vt:lpstr>
      <vt:lpstr>PowerPoint Presentation</vt:lpstr>
      <vt:lpstr>SIF response to biotic stress</vt:lpstr>
      <vt:lpstr>PowerPoint Presentation</vt:lpstr>
      <vt:lpstr>Reflectance based phenology</vt:lpstr>
      <vt:lpstr>Reflectance and canopy SIF under biotic stress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Objectives</vt:lpstr>
      <vt:lpstr>Normalization of sun-induced fluorescence (SIF)</vt:lpstr>
      <vt:lpstr>Yield and disease response under elevated CO2</vt:lpstr>
      <vt:lpstr>Biotic stress and Climate change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Ulla</dc:creator>
  <cp:keywords/>
  <dc:description/>
  <cp:lastModifiedBy>Konche, Deepthi</cp:lastModifiedBy>
  <cp:revision>576</cp:revision>
  <cp:lastPrinted>2008-08-26T16:26:23Z</cp:lastPrinted>
  <dcterms:created xsi:type="dcterms:W3CDTF">2026-02-06T10:02:23Z</dcterms:created>
  <dcterms:modified xsi:type="dcterms:W3CDTF">2026-03-04T06:51:32Z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user</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5GV2.0</vt:lpwstr>
  </property>
  <property fmtid="{D5CDD505-2E9C-101B-9397-08002B2CF9AE}" pid="13" name="ShowESADialog1">
    <vt:bool>true</vt:bool>
  </property>
  <property fmtid="{D5CDD505-2E9C-101B-9397-08002B2CF9AE}" pid="14" name="ContentTypeId">
    <vt:lpwstr>0x010100B93108F87DD4F24BAE6D0E809C37974D000FC206F40FA8F44792B0B25BFFF4A9D0</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ESA Official Use Only</vt:lpwstr>
  </property>
  <property fmtid="{D5CDD505-2E9C-101B-9397-08002B2CF9AE}" pid="18" name="Classification Caveat">
    <vt:lpwstr/>
  </property>
  <property fmtid="{D5CDD505-2E9C-101B-9397-08002B2CF9AE}" pid="19" name="Status">
    <vt:lpwstr>N/A</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Issue Date">
    <vt:filetime>2020-08-04T22:00:00Z</vt:filetime>
  </property>
  <property fmtid="{D5CDD505-2E9C-101B-9397-08002B2CF9AE}" pid="30" name="Organisational_x0020_entity">
    <vt:lpwstr/>
  </property>
  <property fmtid="{D5CDD505-2E9C-101B-9397-08002B2CF9AE}" pid="31" name="_dlc_DocIdItemGuid">
    <vt:lpwstr>5f0bab48-4ce0-4eab-83cc-d71b5b88219f</vt:lpwstr>
  </property>
  <property fmtid="{D5CDD505-2E9C-101B-9397-08002B2CF9AE}" pid="32" name="Organisational entity">
    <vt:lpwstr/>
  </property>
  <property fmtid="{D5CDD505-2E9C-101B-9397-08002B2CF9AE}" pid="33" name="IconOverlay">
    <vt:lpwstr/>
  </property>
  <property fmtid="{D5CDD505-2E9C-101B-9397-08002B2CF9AE}" pid="34" name="Document ID Value">
    <vt:lpwstr>PKKMWAM5UKCP-1108600927-1303</vt:lpwstr>
  </property>
  <property fmtid="{D5CDD505-2E9C-101B-9397-08002B2CF9AE}" pid="35" name="MSIP_Label_3976fa30-1907-4356-8241-62ea5e1c0256_Enabled">
    <vt:lpwstr>true</vt:lpwstr>
  </property>
  <property fmtid="{D5CDD505-2E9C-101B-9397-08002B2CF9AE}" pid="36" name="MSIP_Label_3976fa30-1907-4356-8241-62ea5e1c0256_SetDate">
    <vt:lpwstr>2020-09-30T12:03:24Z</vt:lpwstr>
  </property>
  <property fmtid="{D5CDD505-2E9C-101B-9397-08002B2CF9AE}" pid="37" name="MSIP_Label_3976fa30-1907-4356-8241-62ea5e1c0256_Method">
    <vt:lpwstr>Standard</vt:lpwstr>
  </property>
  <property fmtid="{D5CDD505-2E9C-101B-9397-08002B2CF9AE}" pid="38" name="MSIP_Label_3976fa30-1907-4356-8241-62ea5e1c0256_Name">
    <vt:lpwstr>ESA UNCLASSIFIED – For ESA Official Use Only</vt:lpwstr>
  </property>
  <property fmtid="{D5CDD505-2E9C-101B-9397-08002B2CF9AE}" pid="39" name="MSIP_Label_3976fa30-1907-4356-8241-62ea5e1c0256_SiteId">
    <vt:lpwstr>9a5cacd0-2bef-4dd7-ac5c-7ebe1f54f495</vt:lpwstr>
  </property>
  <property fmtid="{D5CDD505-2E9C-101B-9397-08002B2CF9AE}" pid="40" name="MSIP_Label_3976fa30-1907-4356-8241-62ea5e1c0256_ActionId">
    <vt:lpwstr>12cffb5a-e4fd-4993-a937-3b8906224a24</vt:lpwstr>
  </property>
  <property fmtid="{D5CDD505-2E9C-101B-9397-08002B2CF9AE}" pid="41" name="MSIP_Label_3976fa30-1907-4356-8241-62ea5e1c0256_ContentBits">
    <vt:lpwstr>0</vt:lpwstr>
  </property>
</Properties>
</file>