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7" r:id="rId2"/>
    <p:sldId id="361" r:id="rId3"/>
    <p:sldId id="362" r:id="rId4"/>
    <p:sldId id="363" r:id="rId5"/>
    <p:sldId id="367" r:id="rId6"/>
    <p:sldId id="369" r:id="rId7"/>
    <p:sldId id="370" r:id="rId8"/>
    <p:sldId id="371" r:id="rId9"/>
    <p:sldId id="366" r:id="rId10"/>
    <p:sldId id="394" r:id="rId11"/>
    <p:sldId id="383" r:id="rId12"/>
    <p:sldId id="384" r:id="rId13"/>
    <p:sldId id="368" r:id="rId14"/>
    <p:sldId id="372" r:id="rId15"/>
    <p:sldId id="375" r:id="rId16"/>
    <p:sldId id="377" r:id="rId17"/>
    <p:sldId id="386" r:id="rId18"/>
    <p:sldId id="373" r:id="rId19"/>
    <p:sldId id="381" r:id="rId20"/>
    <p:sldId id="378" r:id="rId21"/>
    <p:sldId id="376" r:id="rId22"/>
    <p:sldId id="390" r:id="rId23"/>
    <p:sldId id="391" r:id="rId24"/>
    <p:sldId id="382" r:id="rId25"/>
    <p:sldId id="396" r:id="rId26"/>
    <p:sldId id="397" r:id="rId27"/>
    <p:sldId id="329" r:id="rId28"/>
    <p:sldId id="379" r:id="rId29"/>
    <p:sldId id="395" r:id="rId30"/>
    <p:sldId id="399" r:id="rId31"/>
    <p:sldId id="398" r:id="rId32"/>
    <p:sldId id="374" r:id="rId33"/>
    <p:sldId id="389" r:id="rId34"/>
    <p:sldId id="400" r:id="rId35"/>
    <p:sldId id="401" r:id="rId36"/>
    <p:sldId id="388" r:id="rId37"/>
    <p:sldId id="333" r:id="rId38"/>
    <p:sldId id="40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2C6B"/>
    <a:srgbClr val="C3DEEF"/>
    <a:srgbClr val="B8C9EE"/>
    <a:srgbClr val="B9D4E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341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0C6753-E5C2-4205-8BC5-341553BAA93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29F6458-B43B-4598-8B9A-A3F6EA792C29}">
      <dgm:prSet phldrT="[Testo]"/>
      <dgm:spPr/>
      <dgm:t>
        <a:bodyPr/>
        <a:lstStyle/>
        <a:p>
          <a:r>
            <a:rPr lang="en-US" b="1"/>
            <a:t>WP1000</a:t>
          </a:r>
        </a:p>
        <a:p>
          <a:r>
            <a:rPr lang="en-US"/>
            <a:t>UNIMIB</a:t>
          </a:r>
        </a:p>
      </dgm:t>
    </dgm:pt>
    <dgm:pt modelId="{2C3EFD55-6586-4377-A273-CED177983A43}" type="parTrans" cxnId="{D2F07995-99F5-4C42-8126-FCD3D6340495}">
      <dgm:prSet/>
      <dgm:spPr/>
      <dgm:t>
        <a:bodyPr/>
        <a:lstStyle/>
        <a:p>
          <a:endParaRPr lang="en-US"/>
        </a:p>
      </dgm:t>
    </dgm:pt>
    <dgm:pt modelId="{4F485DE7-A287-4A24-8CD1-0F2611D05B98}" type="sibTrans" cxnId="{D2F07995-99F5-4C42-8126-FCD3D6340495}">
      <dgm:prSet/>
      <dgm:spPr/>
      <dgm:t>
        <a:bodyPr/>
        <a:lstStyle/>
        <a:p>
          <a:endParaRPr lang="en-US"/>
        </a:p>
      </dgm:t>
    </dgm:pt>
    <dgm:pt modelId="{C4B43CB1-FC6B-4B2F-B251-27491FA389EF}">
      <dgm:prSet phldrT="[Testo]"/>
      <dgm:spPr/>
      <dgm:t>
        <a:bodyPr/>
        <a:lstStyle/>
        <a:p>
          <a:r>
            <a:rPr lang="en-US" b="1"/>
            <a:t>WP2000</a:t>
          </a:r>
        </a:p>
        <a:p>
          <a:r>
            <a:rPr lang="en-US" b="0"/>
            <a:t>CNR-IBE</a:t>
          </a:r>
        </a:p>
      </dgm:t>
    </dgm:pt>
    <dgm:pt modelId="{ABF7927C-89E6-44AF-B793-2238946B64DF}" type="parTrans" cxnId="{991BEFDC-311C-41B5-BACE-A5F32489E8CE}">
      <dgm:prSet/>
      <dgm:spPr/>
      <dgm:t>
        <a:bodyPr/>
        <a:lstStyle/>
        <a:p>
          <a:endParaRPr lang="en-US"/>
        </a:p>
      </dgm:t>
    </dgm:pt>
    <dgm:pt modelId="{3C1E23CC-9312-4FE8-AB2A-030D2EB9500E}" type="sibTrans" cxnId="{991BEFDC-311C-41B5-BACE-A5F32489E8CE}">
      <dgm:prSet/>
      <dgm:spPr/>
      <dgm:t>
        <a:bodyPr/>
        <a:lstStyle/>
        <a:p>
          <a:endParaRPr lang="en-US"/>
        </a:p>
      </dgm:t>
    </dgm:pt>
    <dgm:pt modelId="{41CA9D43-047D-4CE6-BC18-B87FBB6754F5}">
      <dgm:prSet phldrT="[Testo]"/>
      <dgm:spPr/>
      <dgm:t>
        <a:bodyPr/>
        <a:lstStyle/>
        <a:p>
          <a:r>
            <a:rPr lang="en-US" b="1"/>
            <a:t>WP3000</a:t>
          </a:r>
        </a:p>
        <a:p>
          <a:r>
            <a:rPr lang="en-US" b="0"/>
            <a:t>UNIMIB</a:t>
          </a:r>
        </a:p>
      </dgm:t>
    </dgm:pt>
    <dgm:pt modelId="{936202B2-1062-4071-9BEB-1ACC50746A37}" type="parTrans" cxnId="{5F8CB49F-EFB9-4972-B745-CC4DBDBCCE23}">
      <dgm:prSet/>
      <dgm:spPr/>
      <dgm:t>
        <a:bodyPr/>
        <a:lstStyle/>
        <a:p>
          <a:endParaRPr lang="en-US"/>
        </a:p>
      </dgm:t>
    </dgm:pt>
    <dgm:pt modelId="{EE3B7911-8934-4370-9C25-9CA333429649}" type="sibTrans" cxnId="{5F8CB49F-EFB9-4972-B745-CC4DBDBCCE23}">
      <dgm:prSet/>
      <dgm:spPr/>
      <dgm:t>
        <a:bodyPr/>
        <a:lstStyle/>
        <a:p>
          <a:endParaRPr lang="en-US"/>
        </a:p>
      </dgm:t>
    </dgm:pt>
    <dgm:pt modelId="{250C8A7F-0600-4F15-8293-4AC47D31DF21}">
      <dgm:prSet phldrT="[Testo]"/>
      <dgm:spPr/>
      <dgm:t>
        <a:bodyPr/>
        <a:lstStyle/>
        <a:p>
          <a:r>
            <a:rPr lang="en-US" b="1"/>
            <a:t>WP4000</a:t>
          </a:r>
        </a:p>
        <a:p>
          <a:r>
            <a:rPr lang="en-US" b="0"/>
            <a:t>CNR-IBE</a:t>
          </a:r>
        </a:p>
      </dgm:t>
    </dgm:pt>
    <dgm:pt modelId="{4FDBF311-EE50-40E7-9F73-225186CF7BEF}" type="parTrans" cxnId="{B2F4DFCA-3204-4912-B23F-D86226B0CFDB}">
      <dgm:prSet/>
      <dgm:spPr/>
      <dgm:t>
        <a:bodyPr/>
        <a:lstStyle/>
        <a:p>
          <a:endParaRPr lang="en-US"/>
        </a:p>
      </dgm:t>
    </dgm:pt>
    <dgm:pt modelId="{C15B8CA7-3FAF-4391-AEC8-D26E408AF219}" type="sibTrans" cxnId="{B2F4DFCA-3204-4912-B23F-D86226B0CFDB}">
      <dgm:prSet/>
      <dgm:spPr/>
      <dgm:t>
        <a:bodyPr/>
        <a:lstStyle/>
        <a:p>
          <a:endParaRPr lang="en-US"/>
        </a:p>
      </dgm:t>
    </dgm:pt>
    <dgm:pt modelId="{48F6D4C6-1A19-4BDB-BFA5-F7772CACDD00}">
      <dgm:prSet phldrT="[Testo]"/>
      <dgm:spPr/>
      <dgm:t>
        <a:bodyPr/>
        <a:lstStyle/>
        <a:p>
          <a:r>
            <a:rPr lang="en-US" b="1"/>
            <a:t>WP5000</a:t>
          </a:r>
        </a:p>
        <a:p>
          <a:r>
            <a:rPr lang="en-US" b="0"/>
            <a:t>CNR-IREA</a:t>
          </a:r>
        </a:p>
      </dgm:t>
    </dgm:pt>
    <dgm:pt modelId="{47B3AF81-63EB-4649-AB29-7EFD7246BFAA}" type="parTrans" cxnId="{100A4708-1915-4B98-BE5D-7E83294FE9CB}">
      <dgm:prSet/>
      <dgm:spPr/>
      <dgm:t>
        <a:bodyPr/>
        <a:lstStyle/>
        <a:p>
          <a:endParaRPr lang="en-US"/>
        </a:p>
      </dgm:t>
    </dgm:pt>
    <dgm:pt modelId="{357BF38E-5678-4D01-A89C-028520CB23FE}" type="sibTrans" cxnId="{100A4708-1915-4B98-BE5D-7E83294FE9CB}">
      <dgm:prSet/>
      <dgm:spPr/>
      <dgm:t>
        <a:bodyPr/>
        <a:lstStyle/>
        <a:p>
          <a:endParaRPr lang="en-US"/>
        </a:p>
      </dgm:t>
    </dgm:pt>
    <dgm:pt modelId="{628CBE31-1D65-4E78-9E01-68F946140137}">
      <dgm:prSet phldrT="[Testo]"/>
      <dgm:spPr/>
      <dgm:t>
        <a:bodyPr/>
        <a:lstStyle/>
        <a:p>
          <a:r>
            <a:rPr lang="en-US" b="1"/>
            <a:t>WP4100</a:t>
          </a:r>
        </a:p>
        <a:p>
          <a:r>
            <a:rPr lang="en-US" b="0"/>
            <a:t>UNIMIB</a:t>
          </a:r>
        </a:p>
      </dgm:t>
    </dgm:pt>
    <dgm:pt modelId="{FAE38B09-FB01-49AF-8069-BF09ECB25D5A}" type="parTrans" cxnId="{E2E803ED-D293-44D9-B6C9-FDDA9EA594A2}">
      <dgm:prSet/>
      <dgm:spPr/>
      <dgm:t>
        <a:bodyPr/>
        <a:lstStyle/>
        <a:p>
          <a:endParaRPr lang="en-US"/>
        </a:p>
      </dgm:t>
    </dgm:pt>
    <dgm:pt modelId="{E305FB51-5B9D-40C2-9A7D-226440934CA0}" type="sibTrans" cxnId="{E2E803ED-D293-44D9-B6C9-FDDA9EA594A2}">
      <dgm:prSet/>
      <dgm:spPr/>
      <dgm:t>
        <a:bodyPr/>
        <a:lstStyle/>
        <a:p>
          <a:endParaRPr lang="en-US"/>
        </a:p>
      </dgm:t>
    </dgm:pt>
    <dgm:pt modelId="{D443A903-905F-4E8E-BE77-B82458E626EB}">
      <dgm:prSet phldrT="[Testo]"/>
      <dgm:spPr/>
      <dgm:t>
        <a:bodyPr/>
        <a:lstStyle/>
        <a:p>
          <a:r>
            <a:rPr lang="en-US" b="1"/>
            <a:t>WP5100</a:t>
          </a:r>
        </a:p>
        <a:p>
          <a:r>
            <a:rPr lang="en-US" b="0"/>
            <a:t>UNIMIB</a:t>
          </a:r>
        </a:p>
      </dgm:t>
    </dgm:pt>
    <dgm:pt modelId="{706AC94C-8F1D-412D-84CB-9B5095C88345}" type="parTrans" cxnId="{B8490F7D-481B-4380-B6D3-7135FC29F242}">
      <dgm:prSet/>
      <dgm:spPr/>
      <dgm:t>
        <a:bodyPr/>
        <a:lstStyle/>
        <a:p>
          <a:endParaRPr lang="en-US"/>
        </a:p>
      </dgm:t>
    </dgm:pt>
    <dgm:pt modelId="{5C57AC47-98C5-4E6F-8C93-9AD48ABDE6EF}" type="sibTrans" cxnId="{B8490F7D-481B-4380-B6D3-7135FC29F242}">
      <dgm:prSet/>
      <dgm:spPr/>
      <dgm:t>
        <a:bodyPr/>
        <a:lstStyle/>
        <a:p>
          <a:endParaRPr lang="en-US"/>
        </a:p>
      </dgm:t>
    </dgm:pt>
    <dgm:pt modelId="{796620E1-4987-42CC-A2CE-D9F381EDFB63}" type="pres">
      <dgm:prSet presAssocID="{1B0C6753-E5C2-4205-8BC5-341553BAA93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963B38-2B9A-4F85-9FBB-4431C627EB4A}" type="pres">
      <dgm:prSet presAssocID="{429F6458-B43B-4598-8B9A-A3F6EA792C29}" presName="hierRoot1" presStyleCnt="0"/>
      <dgm:spPr/>
    </dgm:pt>
    <dgm:pt modelId="{3FA3E782-E530-4444-A9ED-1F8E1812703A}" type="pres">
      <dgm:prSet presAssocID="{429F6458-B43B-4598-8B9A-A3F6EA792C29}" presName="composite" presStyleCnt="0"/>
      <dgm:spPr/>
    </dgm:pt>
    <dgm:pt modelId="{B534A12E-7A49-4592-8F51-9BE9BB9C08B9}" type="pres">
      <dgm:prSet presAssocID="{429F6458-B43B-4598-8B9A-A3F6EA792C29}" presName="background" presStyleLbl="node0" presStyleIdx="0" presStyleCnt="1"/>
      <dgm:spPr/>
    </dgm:pt>
    <dgm:pt modelId="{FCDC22EB-20D9-4F2B-9B8A-90232D11657E}" type="pres">
      <dgm:prSet presAssocID="{429F6458-B43B-4598-8B9A-A3F6EA792C29}" presName="text" presStyleLbl="fgAcc0" presStyleIdx="0" presStyleCnt="1">
        <dgm:presLayoutVars>
          <dgm:chPref val="3"/>
        </dgm:presLayoutVars>
      </dgm:prSet>
      <dgm:spPr/>
    </dgm:pt>
    <dgm:pt modelId="{815F954E-990A-46D7-AF95-A1E000EC62FB}" type="pres">
      <dgm:prSet presAssocID="{429F6458-B43B-4598-8B9A-A3F6EA792C29}" presName="hierChild2" presStyleCnt="0"/>
      <dgm:spPr/>
    </dgm:pt>
    <dgm:pt modelId="{BD2DCBEB-6CD3-44D8-8FDF-24B15D9F9747}" type="pres">
      <dgm:prSet presAssocID="{ABF7927C-89E6-44AF-B793-2238946B64DF}" presName="Name10" presStyleLbl="parChTrans1D2" presStyleIdx="0" presStyleCnt="4"/>
      <dgm:spPr/>
    </dgm:pt>
    <dgm:pt modelId="{0CCACF06-8A33-4F38-8EEB-0A54D0359BB9}" type="pres">
      <dgm:prSet presAssocID="{C4B43CB1-FC6B-4B2F-B251-27491FA389EF}" presName="hierRoot2" presStyleCnt="0"/>
      <dgm:spPr/>
    </dgm:pt>
    <dgm:pt modelId="{F84667A9-E5A9-45D1-8FFF-CC0F1AC2D295}" type="pres">
      <dgm:prSet presAssocID="{C4B43CB1-FC6B-4B2F-B251-27491FA389EF}" presName="composite2" presStyleCnt="0"/>
      <dgm:spPr/>
    </dgm:pt>
    <dgm:pt modelId="{2D08E678-FB2B-4286-B83A-95751E32BE3A}" type="pres">
      <dgm:prSet presAssocID="{C4B43CB1-FC6B-4B2F-B251-27491FA389EF}" presName="background2" presStyleLbl="node2" presStyleIdx="0" presStyleCnt="4"/>
      <dgm:spPr/>
    </dgm:pt>
    <dgm:pt modelId="{2E588444-55BB-483F-905F-C87493B9F535}" type="pres">
      <dgm:prSet presAssocID="{C4B43CB1-FC6B-4B2F-B251-27491FA389EF}" presName="text2" presStyleLbl="fgAcc2" presStyleIdx="0" presStyleCnt="4">
        <dgm:presLayoutVars>
          <dgm:chPref val="3"/>
        </dgm:presLayoutVars>
      </dgm:prSet>
      <dgm:spPr/>
    </dgm:pt>
    <dgm:pt modelId="{08EF8263-D105-42F5-94E1-BA1DD5F3A32E}" type="pres">
      <dgm:prSet presAssocID="{C4B43CB1-FC6B-4B2F-B251-27491FA389EF}" presName="hierChild3" presStyleCnt="0"/>
      <dgm:spPr/>
    </dgm:pt>
    <dgm:pt modelId="{112D9D86-DBCD-4054-88B9-0A6AD277D5E9}" type="pres">
      <dgm:prSet presAssocID="{936202B2-1062-4071-9BEB-1ACC50746A37}" presName="Name10" presStyleLbl="parChTrans1D2" presStyleIdx="1" presStyleCnt="4"/>
      <dgm:spPr/>
    </dgm:pt>
    <dgm:pt modelId="{14F4B3C1-3CD3-44EF-A8EE-652C00B4FD96}" type="pres">
      <dgm:prSet presAssocID="{41CA9D43-047D-4CE6-BC18-B87FBB6754F5}" presName="hierRoot2" presStyleCnt="0"/>
      <dgm:spPr/>
    </dgm:pt>
    <dgm:pt modelId="{BF39057B-1C99-4170-98C2-76F674D326FC}" type="pres">
      <dgm:prSet presAssocID="{41CA9D43-047D-4CE6-BC18-B87FBB6754F5}" presName="composite2" presStyleCnt="0"/>
      <dgm:spPr/>
    </dgm:pt>
    <dgm:pt modelId="{3CC2B104-E819-4730-9869-DAEB86461EBD}" type="pres">
      <dgm:prSet presAssocID="{41CA9D43-047D-4CE6-BC18-B87FBB6754F5}" presName="background2" presStyleLbl="node2" presStyleIdx="1" presStyleCnt="4"/>
      <dgm:spPr/>
    </dgm:pt>
    <dgm:pt modelId="{8437557E-95F5-4520-B34D-8C539E4FB2FD}" type="pres">
      <dgm:prSet presAssocID="{41CA9D43-047D-4CE6-BC18-B87FBB6754F5}" presName="text2" presStyleLbl="fgAcc2" presStyleIdx="1" presStyleCnt="4">
        <dgm:presLayoutVars>
          <dgm:chPref val="3"/>
        </dgm:presLayoutVars>
      </dgm:prSet>
      <dgm:spPr/>
    </dgm:pt>
    <dgm:pt modelId="{BE3AB010-8D3F-4B12-A53E-522289458340}" type="pres">
      <dgm:prSet presAssocID="{41CA9D43-047D-4CE6-BC18-B87FBB6754F5}" presName="hierChild3" presStyleCnt="0"/>
      <dgm:spPr/>
    </dgm:pt>
    <dgm:pt modelId="{5F71CD9D-89DF-4A53-8951-6363E9F9787D}" type="pres">
      <dgm:prSet presAssocID="{4FDBF311-EE50-40E7-9F73-225186CF7BEF}" presName="Name10" presStyleLbl="parChTrans1D2" presStyleIdx="2" presStyleCnt="4"/>
      <dgm:spPr/>
    </dgm:pt>
    <dgm:pt modelId="{1DA7386A-4A6E-4CE0-BD89-78C45D4708FC}" type="pres">
      <dgm:prSet presAssocID="{250C8A7F-0600-4F15-8293-4AC47D31DF21}" presName="hierRoot2" presStyleCnt="0"/>
      <dgm:spPr/>
    </dgm:pt>
    <dgm:pt modelId="{B2037E29-0785-414E-985D-9E116D8D8207}" type="pres">
      <dgm:prSet presAssocID="{250C8A7F-0600-4F15-8293-4AC47D31DF21}" presName="composite2" presStyleCnt="0"/>
      <dgm:spPr/>
    </dgm:pt>
    <dgm:pt modelId="{4208C15F-D27C-412E-BB6D-608C086BB292}" type="pres">
      <dgm:prSet presAssocID="{250C8A7F-0600-4F15-8293-4AC47D31DF21}" presName="background2" presStyleLbl="node2" presStyleIdx="2" presStyleCnt="4"/>
      <dgm:spPr/>
    </dgm:pt>
    <dgm:pt modelId="{9ED6421C-CE04-4FD6-87AD-5FA47F9D3CD4}" type="pres">
      <dgm:prSet presAssocID="{250C8A7F-0600-4F15-8293-4AC47D31DF21}" presName="text2" presStyleLbl="fgAcc2" presStyleIdx="2" presStyleCnt="4">
        <dgm:presLayoutVars>
          <dgm:chPref val="3"/>
        </dgm:presLayoutVars>
      </dgm:prSet>
      <dgm:spPr/>
    </dgm:pt>
    <dgm:pt modelId="{5E24D36E-0C82-41DB-8CDB-EA626F94AAA5}" type="pres">
      <dgm:prSet presAssocID="{250C8A7F-0600-4F15-8293-4AC47D31DF21}" presName="hierChild3" presStyleCnt="0"/>
      <dgm:spPr/>
    </dgm:pt>
    <dgm:pt modelId="{751EEC26-2BA6-4C95-8E5E-CAC6EA16669E}" type="pres">
      <dgm:prSet presAssocID="{FAE38B09-FB01-49AF-8069-BF09ECB25D5A}" presName="Name17" presStyleLbl="parChTrans1D3" presStyleIdx="0" presStyleCnt="2"/>
      <dgm:spPr/>
    </dgm:pt>
    <dgm:pt modelId="{031E39D2-39D3-40F5-9C27-F4B95069DAA9}" type="pres">
      <dgm:prSet presAssocID="{628CBE31-1D65-4E78-9E01-68F946140137}" presName="hierRoot3" presStyleCnt="0"/>
      <dgm:spPr/>
    </dgm:pt>
    <dgm:pt modelId="{CA64063B-A669-4543-AD8B-ADD1AD18BB40}" type="pres">
      <dgm:prSet presAssocID="{628CBE31-1D65-4E78-9E01-68F946140137}" presName="composite3" presStyleCnt="0"/>
      <dgm:spPr/>
    </dgm:pt>
    <dgm:pt modelId="{D5441CE6-0474-410E-B6D2-4C54416808C0}" type="pres">
      <dgm:prSet presAssocID="{628CBE31-1D65-4E78-9E01-68F946140137}" presName="background3" presStyleLbl="node3" presStyleIdx="0" presStyleCnt="2"/>
      <dgm:spPr/>
    </dgm:pt>
    <dgm:pt modelId="{49588D25-89A6-4751-B2A2-CC0345AAC8AD}" type="pres">
      <dgm:prSet presAssocID="{628CBE31-1D65-4E78-9E01-68F946140137}" presName="text3" presStyleLbl="fgAcc3" presStyleIdx="0" presStyleCnt="2">
        <dgm:presLayoutVars>
          <dgm:chPref val="3"/>
        </dgm:presLayoutVars>
      </dgm:prSet>
      <dgm:spPr/>
    </dgm:pt>
    <dgm:pt modelId="{E3A1CB88-AC1D-4C6D-8EBE-BC8BB2BC6F59}" type="pres">
      <dgm:prSet presAssocID="{628CBE31-1D65-4E78-9E01-68F946140137}" presName="hierChild4" presStyleCnt="0"/>
      <dgm:spPr/>
    </dgm:pt>
    <dgm:pt modelId="{E8007A9F-1EB3-418D-A4AF-A3092B743C25}" type="pres">
      <dgm:prSet presAssocID="{47B3AF81-63EB-4649-AB29-7EFD7246BFAA}" presName="Name10" presStyleLbl="parChTrans1D2" presStyleIdx="3" presStyleCnt="4"/>
      <dgm:spPr/>
    </dgm:pt>
    <dgm:pt modelId="{410B9980-7B54-406B-AF0D-2D9EA9D3A75F}" type="pres">
      <dgm:prSet presAssocID="{48F6D4C6-1A19-4BDB-BFA5-F7772CACDD00}" presName="hierRoot2" presStyleCnt="0"/>
      <dgm:spPr/>
    </dgm:pt>
    <dgm:pt modelId="{B61A0162-DC76-407D-BC90-E4EB62F8C6BB}" type="pres">
      <dgm:prSet presAssocID="{48F6D4C6-1A19-4BDB-BFA5-F7772CACDD00}" presName="composite2" presStyleCnt="0"/>
      <dgm:spPr/>
    </dgm:pt>
    <dgm:pt modelId="{71DFC0CE-9E9C-4957-B585-A8773EB6360A}" type="pres">
      <dgm:prSet presAssocID="{48F6D4C6-1A19-4BDB-BFA5-F7772CACDD00}" presName="background2" presStyleLbl="node2" presStyleIdx="3" presStyleCnt="4"/>
      <dgm:spPr/>
    </dgm:pt>
    <dgm:pt modelId="{14C77825-1034-40D7-9030-5AA35226F7F9}" type="pres">
      <dgm:prSet presAssocID="{48F6D4C6-1A19-4BDB-BFA5-F7772CACDD00}" presName="text2" presStyleLbl="fgAcc2" presStyleIdx="3" presStyleCnt="4">
        <dgm:presLayoutVars>
          <dgm:chPref val="3"/>
        </dgm:presLayoutVars>
      </dgm:prSet>
      <dgm:spPr/>
    </dgm:pt>
    <dgm:pt modelId="{E25B92DA-AC6C-4C8C-9834-80DF49A7977F}" type="pres">
      <dgm:prSet presAssocID="{48F6D4C6-1A19-4BDB-BFA5-F7772CACDD00}" presName="hierChild3" presStyleCnt="0"/>
      <dgm:spPr/>
    </dgm:pt>
    <dgm:pt modelId="{67389F0B-A2AD-4024-B0D1-D16E1661688D}" type="pres">
      <dgm:prSet presAssocID="{706AC94C-8F1D-412D-84CB-9B5095C88345}" presName="Name17" presStyleLbl="parChTrans1D3" presStyleIdx="1" presStyleCnt="2"/>
      <dgm:spPr/>
    </dgm:pt>
    <dgm:pt modelId="{FE0C30E0-9C41-4538-8263-BB07C5269775}" type="pres">
      <dgm:prSet presAssocID="{D443A903-905F-4E8E-BE77-B82458E626EB}" presName="hierRoot3" presStyleCnt="0"/>
      <dgm:spPr/>
    </dgm:pt>
    <dgm:pt modelId="{77D1A98B-6F9A-4F8F-8BAA-BF49A543D435}" type="pres">
      <dgm:prSet presAssocID="{D443A903-905F-4E8E-BE77-B82458E626EB}" presName="composite3" presStyleCnt="0"/>
      <dgm:spPr/>
    </dgm:pt>
    <dgm:pt modelId="{AD9E0682-D2FE-45EE-B8F9-717DE1DED1AA}" type="pres">
      <dgm:prSet presAssocID="{D443A903-905F-4E8E-BE77-B82458E626EB}" presName="background3" presStyleLbl="node3" presStyleIdx="1" presStyleCnt="2"/>
      <dgm:spPr/>
    </dgm:pt>
    <dgm:pt modelId="{56E4565C-F254-4C42-9F50-C2F32A6DD586}" type="pres">
      <dgm:prSet presAssocID="{D443A903-905F-4E8E-BE77-B82458E626EB}" presName="text3" presStyleLbl="fgAcc3" presStyleIdx="1" presStyleCnt="2" custLinFactNeighborX="456" custLinFactNeighborY="1992">
        <dgm:presLayoutVars>
          <dgm:chPref val="3"/>
        </dgm:presLayoutVars>
      </dgm:prSet>
      <dgm:spPr/>
    </dgm:pt>
    <dgm:pt modelId="{32E84AE2-49E6-4BE0-9F94-A41AA969FF35}" type="pres">
      <dgm:prSet presAssocID="{D443A903-905F-4E8E-BE77-B82458E626EB}" presName="hierChild4" presStyleCnt="0"/>
      <dgm:spPr/>
    </dgm:pt>
  </dgm:ptLst>
  <dgm:cxnLst>
    <dgm:cxn modelId="{EA890304-2AB4-4B3A-BD73-63F7D051F11A}" type="presOf" srcId="{C4B43CB1-FC6B-4B2F-B251-27491FA389EF}" destId="{2E588444-55BB-483F-905F-C87493B9F535}" srcOrd="0" destOrd="0" presId="urn:microsoft.com/office/officeart/2005/8/layout/hierarchy1"/>
    <dgm:cxn modelId="{100A4708-1915-4B98-BE5D-7E83294FE9CB}" srcId="{429F6458-B43B-4598-8B9A-A3F6EA792C29}" destId="{48F6D4C6-1A19-4BDB-BFA5-F7772CACDD00}" srcOrd="3" destOrd="0" parTransId="{47B3AF81-63EB-4649-AB29-7EFD7246BFAA}" sibTransId="{357BF38E-5678-4D01-A89C-028520CB23FE}"/>
    <dgm:cxn modelId="{1DD01209-8738-4F9D-A391-36612938A065}" type="presOf" srcId="{706AC94C-8F1D-412D-84CB-9B5095C88345}" destId="{67389F0B-A2AD-4024-B0D1-D16E1661688D}" srcOrd="0" destOrd="0" presId="urn:microsoft.com/office/officeart/2005/8/layout/hierarchy1"/>
    <dgm:cxn modelId="{1876D516-F562-43EB-A0C8-D22FDF160E52}" type="presOf" srcId="{D443A903-905F-4E8E-BE77-B82458E626EB}" destId="{56E4565C-F254-4C42-9F50-C2F32A6DD586}" srcOrd="0" destOrd="0" presId="urn:microsoft.com/office/officeart/2005/8/layout/hierarchy1"/>
    <dgm:cxn modelId="{CD9D7C18-41A8-4D23-93BA-6EFD04148700}" type="presOf" srcId="{41CA9D43-047D-4CE6-BC18-B87FBB6754F5}" destId="{8437557E-95F5-4520-B34D-8C539E4FB2FD}" srcOrd="0" destOrd="0" presId="urn:microsoft.com/office/officeart/2005/8/layout/hierarchy1"/>
    <dgm:cxn modelId="{8F051633-CE2F-4F46-876F-D33C3D2161B7}" type="presOf" srcId="{47B3AF81-63EB-4649-AB29-7EFD7246BFAA}" destId="{E8007A9F-1EB3-418D-A4AF-A3092B743C25}" srcOrd="0" destOrd="0" presId="urn:microsoft.com/office/officeart/2005/8/layout/hierarchy1"/>
    <dgm:cxn modelId="{CD25253E-77BD-4CEC-B4D4-D2697DF1530A}" type="presOf" srcId="{429F6458-B43B-4598-8B9A-A3F6EA792C29}" destId="{FCDC22EB-20D9-4F2B-9B8A-90232D11657E}" srcOrd="0" destOrd="0" presId="urn:microsoft.com/office/officeart/2005/8/layout/hierarchy1"/>
    <dgm:cxn modelId="{F5839972-06B2-4760-B574-676B3E9D2EBF}" type="presOf" srcId="{48F6D4C6-1A19-4BDB-BFA5-F7772CACDD00}" destId="{14C77825-1034-40D7-9030-5AA35226F7F9}" srcOrd="0" destOrd="0" presId="urn:microsoft.com/office/officeart/2005/8/layout/hierarchy1"/>
    <dgm:cxn modelId="{B8490F7D-481B-4380-B6D3-7135FC29F242}" srcId="{48F6D4C6-1A19-4BDB-BFA5-F7772CACDD00}" destId="{D443A903-905F-4E8E-BE77-B82458E626EB}" srcOrd="0" destOrd="0" parTransId="{706AC94C-8F1D-412D-84CB-9B5095C88345}" sibTransId="{5C57AC47-98C5-4E6F-8C93-9AD48ABDE6EF}"/>
    <dgm:cxn modelId="{35FA0087-C852-4574-8011-D1B8493D6812}" type="presOf" srcId="{FAE38B09-FB01-49AF-8069-BF09ECB25D5A}" destId="{751EEC26-2BA6-4C95-8E5E-CAC6EA16669E}" srcOrd="0" destOrd="0" presId="urn:microsoft.com/office/officeart/2005/8/layout/hierarchy1"/>
    <dgm:cxn modelId="{D2F07995-99F5-4C42-8126-FCD3D6340495}" srcId="{1B0C6753-E5C2-4205-8BC5-341553BAA936}" destId="{429F6458-B43B-4598-8B9A-A3F6EA792C29}" srcOrd="0" destOrd="0" parTransId="{2C3EFD55-6586-4377-A273-CED177983A43}" sibTransId="{4F485DE7-A287-4A24-8CD1-0F2611D05B98}"/>
    <dgm:cxn modelId="{5F8CB49F-EFB9-4972-B745-CC4DBDBCCE23}" srcId="{429F6458-B43B-4598-8B9A-A3F6EA792C29}" destId="{41CA9D43-047D-4CE6-BC18-B87FBB6754F5}" srcOrd="1" destOrd="0" parTransId="{936202B2-1062-4071-9BEB-1ACC50746A37}" sibTransId="{EE3B7911-8934-4370-9C25-9CA333429649}"/>
    <dgm:cxn modelId="{BA18FBA3-45B6-4CBA-911C-350B4BCD8EA6}" type="presOf" srcId="{4FDBF311-EE50-40E7-9F73-225186CF7BEF}" destId="{5F71CD9D-89DF-4A53-8951-6363E9F9787D}" srcOrd="0" destOrd="0" presId="urn:microsoft.com/office/officeart/2005/8/layout/hierarchy1"/>
    <dgm:cxn modelId="{E7EEDEAC-D4F9-4D0D-AF1E-622568133706}" type="presOf" srcId="{628CBE31-1D65-4E78-9E01-68F946140137}" destId="{49588D25-89A6-4751-B2A2-CC0345AAC8AD}" srcOrd="0" destOrd="0" presId="urn:microsoft.com/office/officeart/2005/8/layout/hierarchy1"/>
    <dgm:cxn modelId="{0990FBBC-95BF-46C4-B672-BD7002E6AACD}" type="presOf" srcId="{1B0C6753-E5C2-4205-8BC5-341553BAA936}" destId="{796620E1-4987-42CC-A2CE-D9F381EDFB63}" srcOrd="0" destOrd="0" presId="urn:microsoft.com/office/officeart/2005/8/layout/hierarchy1"/>
    <dgm:cxn modelId="{B2F4DFCA-3204-4912-B23F-D86226B0CFDB}" srcId="{429F6458-B43B-4598-8B9A-A3F6EA792C29}" destId="{250C8A7F-0600-4F15-8293-4AC47D31DF21}" srcOrd="2" destOrd="0" parTransId="{4FDBF311-EE50-40E7-9F73-225186CF7BEF}" sibTransId="{C15B8CA7-3FAF-4391-AEC8-D26E408AF219}"/>
    <dgm:cxn modelId="{B2767DDB-C9AA-44EF-BCD9-E522D18C27EB}" type="presOf" srcId="{ABF7927C-89E6-44AF-B793-2238946B64DF}" destId="{BD2DCBEB-6CD3-44D8-8FDF-24B15D9F9747}" srcOrd="0" destOrd="0" presId="urn:microsoft.com/office/officeart/2005/8/layout/hierarchy1"/>
    <dgm:cxn modelId="{991BEFDC-311C-41B5-BACE-A5F32489E8CE}" srcId="{429F6458-B43B-4598-8B9A-A3F6EA792C29}" destId="{C4B43CB1-FC6B-4B2F-B251-27491FA389EF}" srcOrd="0" destOrd="0" parTransId="{ABF7927C-89E6-44AF-B793-2238946B64DF}" sibTransId="{3C1E23CC-9312-4FE8-AB2A-030D2EB9500E}"/>
    <dgm:cxn modelId="{0A26B8DF-B005-48AF-9A6B-CCB0781C704E}" type="presOf" srcId="{250C8A7F-0600-4F15-8293-4AC47D31DF21}" destId="{9ED6421C-CE04-4FD6-87AD-5FA47F9D3CD4}" srcOrd="0" destOrd="0" presId="urn:microsoft.com/office/officeart/2005/8/layout/hierarchy1"/>
    <dgm:cxn modelId="{E2E803ED-D293-44D9-B6C9-FDDA9EA594A2}" srcId="{250C8A7F-0600-4F15-8293-4AC47D31DF21}" destId="{628CBE31-1D65-4E78-9E01-68F946140137}" srcOrd="0" destOrd="0" parTransId="{FAE38B09-FB01-49AF-8069-BF09ECB25D5A}" sibTransId="{E305FB51-5B9D-40C2-9A7D-226440934CA0}"/>
    <dgm:cxn modelId="{32BFACF2-DA19-40AB-BC21-201A500DB7DB}" type="presOf" srcId="{936202B2-1062-4071-9BEB-1ACC50746A37}" destId="{112D9D86-DBCD-4054-88B9-0A6AD277D5E9}" srcOrd="0" destOrd="0" presId="urn:microsoft.com/office/officeart/2005/8/layout/hierarchy1"/>
    <dgm:cxn modelId="{48534D32-57C4-4587-9433-EC1CF2DD362D}" type="presParOf" srcId="{796620E1-4987-42CC-A2CE-D9F381EDFB63}" destId="{99963B38-2B9A-4F85-9FBB-4431C627EB4A}" srcOrd="0" destOrd="0" presId="urn:microsoft.com/office/officeart/2005/8/layout/hierarchy1"/>
    <dgm:cxn modelId="{7DADA365-D41A-4A30-8A5E-9B4F7A0D39DC}" type="presParOf" srcId="{99963B38-2B9A-4F85-9FBB-4431C627EB4A}" destId="{3FA3E782-E530-4444-A9ED-1F8E1812703A}" srcOrd="0" destOrd="0" presId="urn:microsoft.com/office/officeart/2005/8/layout/hierarchy1"/>
    <dgm:cxn modelId="{BD132FF3-1232-48F8-AAB6-48593E786FA1}" type="presParOf" srcId="{3FA3E782-E530-4444-A9ED-1F8E1812703A}" destId="{B534A12E-7A49-4592-8F51-9BE9BB9C08B9}" srcOrd="0" destOrd="0" presId="urn:microsoft.com/office/officeart/2005/8/layout/hierarchy1"/>
    <dgm:cxn modelId="{94A02159-BC7F-478D-AC83-028F99EBA773}" type="presParOf" srcId="{3FA3E782-E530-4444-A9ED-1F8E1812703A}" destId="{FCDC22EB-20D9-4F2B-9B8A-90232D11657E}" srcOrd="1" destOrd="0" presId="urn:microsoft.com/office/officeart/2005/8/layout/hierarchy1"/>
    <dgm:cxn modelId="{D6FEAE62-273F-4277-9492-4879C5215E87}" type="presParOf" srcId="{99963B38-2B9A-4F85-9FBB-4431C627EB4A}" destId="{815F954E-990A-46D7-AF95-A1E000EC62FB}" srcOrd="1" destOrd="0" presId="urn:microsoft.com/office/officeart/2005/8/layout/hierarchy1"/>
    <dgm:cxn modelId="{2090058E-6B63-440A-8602-A07E770F620C}" type="presParOf" srcId="{815F954E-990A-46D7-AF95-A1E000EC62FB}" destId="{BD2DCBEB-6CD3-44D8-8FDF-24B15D9F9747}" srcOrd="0" destOrd="0" presId="urn:microsoft.com/office/officeart/2005/8/layout/hierarchy1"/>
    <dgm:cxn modelId="{0312AA16-8D4E-456F-BB7C-FC47C935217D}" type="presParOf" srcId="{815F954E-990A-46D7-AF95-A1E000EC62FB}" destId="{0CCACF06-8A33-4F38-8EEB-0A54D0359BB9}" srcOrd="1" destOrd="0" presId="urn:microsoft.com/office/officeart/2005/8/layout/hierarchy1"/>
    <dgm:cxn modelId="{269847AE-75DD-4E59-900E-424F20B40C4A}" type="presParOf" srcId="{0CCACF06-8A33-4F38-8EEB-0A54D0359BB9}" destId="{F84667A9-E5A9-45D1-8FFF-CC0F1AC2D295}" srcOrd="0" destOrd="0" presId="urn:microsoft.com/office/officeart/2005/8/layout/hierarchy1"/>
    <dgm:cxn modelId="{6E62A291-9E53-41DE-976B-5B09DBF63B65}" type="presParOf" srcId="{F84667A9-E5A9-45D1-8FFF-CC0F1AC2D295}" destId="{2D08E678-FB2B-4286-B83A-95751E32BE3A}" srcOrd="0" destOrd="0" presId="urn:microsoft.com/office/officeart/2005/8/layout/hierarchy1"/>
    <dgm:cxn modelId="{966C8CB7-BB01-44CD-B46B-A3FD9B0C1F26}" type="presParOf" srcId="{F84667A9-E5A9-45D1-8FFF-CC0F1AC2D295}" destId="{2E588444-55BB-483F-905F-C87493B9F535}" srcOrd="1" destOrd="0" presId="urn:microsoft.com/office/officeart/2005/8/layout/hierarchy1"/>
    <dgm:cxn modelId="{EA886720-81F1-4D72-8429-63E9216A1631}" type="presParOf" srcId="{0CCACF06-8A33-4F38-8EEB-0A54D0359BB9}" destId="{08EF8263-D105-42F5-94E1-BA1DD5F3A32E}" srcOrd="1" destOrd="0" presId="urn:microsoft.com/office/officeart/2005/8/layout/hierarchy1"/>
    <dgm:cxn modelId="{DA4E662D-60A0-4519-9850-99F3E140A230}" type="presParOf" srcId="{815F954E-990A-46D7-AF95-A1E000EC62FB}" destId="{112D9D86-DBCD-4054-88B9-0A6AD277D5E9}" srcOrd="2" destOrd="0" presId="urn:microsoft.com/office/officeart/2005/8/layout/hierarchy1"/>
    <dgm:cxn modelId="{EEFD1EE5-6C8B-4589-A0C3-D05E617BD712}" type="presParOf" srcId="{815F954E-990A-46D7-AF95-A1E000EC62FB}" destId="{14F4B3C1-3CD3-44EF-A8EE-652C00B4FD96}" srcOrd="3" destOrd="0" presId="urn:microsoft.com/office/officeart/2005/8/layout/hierarchy1"/>
    <dgm:cxn modelId="{0AE1FF27-3BE5-408B-89C0-5AAAB4F95EFA}" type="presParOf" srcId="{14F4B3C1-3CD3-44EF-A8EE-652C00B4FD96}" destId="{BF39057B-1C99-4170-98C2-76F674D326FC}" srcOrd="0" destOrd="0" presId="urn:microsoft.com/office/officeart/2005/8/layout/hierarchy1"/>
    <dgm:cxn modelId="{62F98AD5-83CA-479C-AEF3-A54BF52A1C4D}" type="presParOf" srcId="{BF39057B-1C99-4170-98C2-76F674D326FC}" destId="{3CC2B104-E819-4730-9869-DAEB86461EBD}" srcOrd="0" destOrd="0" presId="urn:microsoft.com/office/officeart/2005/8/layout/hierarchy1"/>
    <dgm:cxn modelId="{F24AC0B7-2896-45A0-89A1-0D94AABB356D}" type="presParOf" srcId="{BF39057B-1C99-4170-98C2-76F674D326FC}" destId="{8437557E-95F5-4520-B34D-8C539E4FB2FD}" srcOrd="1" destOrd="0" presId="urn:microsoft.com/office/officeart/2005/8/layout/hierarchy1"/>
    <dgm:cxn modelId="{65ED3220-4D79-4C14-BD36-78D34BA3C79C}" type="presParOf" srcId="{14F4B3C1-3CD3-44EF-A8EE-652C00B4FD96}" destId="{BE3AB010-8D3F-4B12-A53E-522289458340}" srcOrd="1" destOrd="0" presId="urn:microsoft.com/office/officeart/2005/8/layout/hierarchy1"/>
    <dgm:cxn modelId="{6A12BCB5-CAC4-4531-B1CF-927AEC64A6AA}" type="presParOf" srcId="{815F954E-990A-46D7-AF95-A1E000EC62FB}" destId="{5F71CD9D-89DF-4A53-8951-6363E9F9787D}" srcOrd="4" destOrd="0" presId="urn:microsoft.com/office/officeart/2005/8/layout/hierarchy1"/>
    <dgm:cxn modelId="{BF26C49C-4118-491D-8C0B-A60A1688F5C7}" type="presParOf" srcId="{815F954E-990A-46D7-AF95-A1E000EC62FB}" destId="{1DA7386A-4A6E-4CE0-BD89-78C45D4708FC}" srcOrd="5" destOrd="0" presId="urn:microsoft.com/office/officeart/2005/8/layout/hierarchy1"/>
    <dgm:cxn modelId="{0A59A8F4-732D-4EFE-81DC-97B241E1A803}" type="presParOf" srcId="{1DA7386A-4A6E-4CE0-BD89-78C45D4708FC}" destId="{B2037E29-0785-414E-985D-9E116D8D8207}" srcOrd="0" destOrd="0" presId="urn:microsoft.com/office/officeart/2005/8/layout/hierarchy1"/>
    <dgm:cxn modelId="{33476547-5A65-4D93-A49F-387043C82DFA}" type="presParOf" srcId="{B2037E29-0785-414E-985D-9E116D8D8207}" destId="{4208C15F-D27C-412E-BB6D-608C086BB292}" srcOrd="0" destOrd="0" presId="urn:microsoft.com/office/officeart/2005/8/layout/hierarchy1"/>
    <dgm:cxn modelId="{E54A39E0-3B1C-4BC9-9361-1F5C5AE36D55}" type="presParOf" srcId="{B2037E29-0785-414E-985D-9E116D8D8207}" destId="{9ED6421C-CE04-4FD6-87AD-5FA47F9D3CD4}" srcOrd="1" destOrd="0" presId="urn:microsoft.com/office/officeart/2005/8/layout/hierarchy1"/>
    <dgm:cxn modelId="{E8196238-97BB-434D-86C4-18666A86DEC5}" type="presParOf" srcId="{1DA7386A-4A6E-4CE0-BD89-78C45D4708FC}" destId="{5E24D36E-0C82-41DB-8CDB-EA626F94AAA5}" srcOrd="1" destOrd="0" presId="urn:microsoft.com/office/officeart/2005/8/layout/hierarchy1"/>
    <dgm:cxn modelId="{020AE372-86F7-45BD-A036-A77B238AFBFE}" type="presParOf" srcId="{5E24D36E-0C82-41DB-8CDB-EA626F94AAA5}" destId="{751EEC26-2BA6-4C95-8E5E-CAC6EA16669E}" srcOrd="0" destOrd="0" presId="urn:microsoft.com/office/officeart/2005/8/layout/hierarchy1"/>
    <dgm:cxn modelId="{2BB1C148-1FEB-4742-8FE5-E4B6312C2E7F}" type="presParOf" srcId="{5E24D36E-0C82-41DB-8CDB-EA626F94AAA5}" destId="{031E39D2-39D3-40F5-9C27-F4B95069DAA9}" srcOrd="1" destOrd="0" presId="urn:microsoft.com/office/officeart/2005/8/layout/hierarchy1"/>
    <dgm:cxn modelId="{6F7DBEAC-0F00-49BA-9D98-35AD2C865EE7}" type="presParOf" srcId="{031E39D2-39D3-40F5-9C27-F4B95069DAA9}" destId="{CA64063B-A669-4543-AD8B-ADD1AD18BB40}" srcOrd="0" destOrd="0" presId="urn:microsoft.com/office/officeart/2005/8/layout/hierarchy1"/>
    <dgm:cxn modelId="{CF1551E0-8FFC-4A64-8828-E4C885D5FC40}" type="presParOf" srcId="{CA64063B-A669-4543-AD8B-ADD1AD18BB40}" destId="{D5441CE6-0474-410E-B6D2-4C54416808C0}" srcOrd="0" destOrd="0" presId="urn:microsoft.com/office/officeart/2005/8/layout/hierarchy1"/>
    <dgm:cxn modelId="{EB8D55E5-2CCB-4280-B771-8B208691300E}" type="presParOf" srcId="{CA64063B-A669-4543-AD8B-ADD1AD18BB40}" destId="{49588D25-89A6-4751-B2A2-CC0345AAC8AD}" srcOrd="1" destOrd="0" presId="urn:microsoft.com/office/officeart/2005/8/layout/hierarchy1"/>
    <dgm:cxn modelId="{8B337A77-866A-42B0-A539-B5F1D9F9608E}" type="presParOf" srcId="{031E39D2-39D3-40F5-9C27-F4B95069DAA9}" destId="{E3A1CB88-AC1D-4C6D-8EBE-BC8BB2BC6F59}" srcOrd="1" destOrd="0" presId="urn:microsoft.com/office/officeart/2005/8/layout/hierarchy1"/>
    <dgm:cxn modelId="{CE7AB943-5DC5-4316-8ABD-B3685041D54A}" type="presParOf" srcId="{815F954E-990A-46D7-AF95-A1E000EC62FB}" destId="{E8007A9F-1EB3-418D-A4AF-A3092B743C25}" srcOrd="6" destOrd="0" presId="urn:microsoft.com/office/officeart/2005/8/layout/hierarchy1"/>
    <dgm:cxn modelId="{FEA11AF0-2384-4095-A1A3-29EA8D1BA224}" type="presParOf" srcId="{815F954E-990A-46D7-AF95-A1E000EC62FB}" destId="{410B9980-7B54-406B-AF0D-2D9EA9D3A75F}" srcOrd="7" destOrd="0" presId="urn:microsoft.com/office/officeart/2005/8/layout/hierarchy1"/>
    <dgm:cxn modelId="{A4BE49E3-C3D4-47FE-8EF9-1C6A918ED61E}" type="presParOf" srcId="{410B9980-7B54-406B-AF0D-2D9EA9D3A75F}" destId="{B61A0162-DC76-407D-BC90-E4EB62F8C6BB}" srcOrd="0" destOrd="0" presId="urn:microsoft.com/office/officeart/2005/8/layout/hierarchy1"/>
    <dgm:cxn modelId="{4E7B24CE-1E92-421C-B8EF-E2631AC86286}" type="presParOf" srcId="{B61A0162-DC76-407D-BC90-E4EB62F8C6BB}" destId="{71DFC0CE-9E9C-4957-B585-A8773EB6360A}" srcOrd="0" destOrd="0" presId="urn:microsoft.com/office/officeart/2005/8/layout/hierarchy1"/>
    <dgm:cxn modelId="{780B79DE-87D6-43CE-B021-7C4087FFE220}" type="presParOf" srcId="{B61A0162-DC76-407D-BC90-E4EB62F8C6BB}" destId="{14C77825-1034-40D7-9030-5AA35226F7F9}" srcOrd="1" destOrd="0" presId="urn:microsoft.com/office/officeart/2005/8/layout/hierarchy1"/>
    <dgm:cxn modelId="{4473E928-D842-4164-A163-A9D57B97D110}" type="presParOf" srcId="{410B9980-7B54-406B-AF0D-2D9EA9D3A75F}" destId="{E25B92DA-AC6C-4C8C-9834-80DF49A7977F}" srcOrd="1" destOrd="0" presId="urn:microsoft.com/office/officeart/2005/8/layout/hierarchy1"/>
    <dgm:cxn modelId="{23E06350-FF5A-42E5-AF08-8A1ED66C8411}" type="presParOf" srcId="{E25B92DA-AC6C-4C8C-9834-80DF49A7977F}" destId="{67389F0B-A2AD-4024-B0D1-D16E1661688D}" srcOrd="0" destOrd="0" presId="urn:microsoft.com/office/officeart/2005/8/layout/hierarchy1"/>
    <dgm:cxn modelId="{41090050-B3AF-479D-89BD-EC5C9AC4DA39}" type="presParOf" srcId="{E25B92DA-AC6C-4C8C-9834-80DF49A7977F}" destId="{FE0C30E0-9C41-4538-8263-BB07C5269775}" srcOrd="1" destOrd="0" presId="urn:microsoft.com/office/officeart/2005/8/layout/hierarchy1"/>
    <dgm:cxn modelId="{55DF8E65-D691-4634-B4DF-AAE303C7F565}" type="presParOf" srcId="{FE0C30E0-9C41-4538-8263-BB07C5269775}" destId="{77D1A98B-6F9A-4F8F-8BAA-BF49A543D435}" srcOrd="0" destOrd="0" presId="urn:microsoft.com/office/officeart/2005/8/layout/hierarchy1"/>
    <dgm:cxn modelId="{EBE719B5-5E27-45A6-8612-7D75DAD851BD}" type="presParOf" srcId="{77D1A98B-6F9A-4F8F-8BAA-BF49A543D435}" destId="{AD9E0682-D2FE-45EE-B8F9-717DE1DED1AA}" srcOrd="0" destOrd="0" presId="urn:microsoft.com/office/officeart/2005/8/layout/hierarchy1"/>
    <dgm:cxn modelId="{8BBB62B5-4CB7-42B3-85F4-0935AFB9946A}" type="presParOf" srcId="{77D1A98B-6F9A-4F8F-8BAA-BF49A543D435}" destId="{56E4565C-F254-4C42-9F50-C2F32A6DD586}" srcOrd="1" destOrd="0" presId="urn:microsoft.com/office/officeart/2005/8/layout/hierarchy1"/>
    <dgm:cxn modelId="{4526C314-6D29-4675-AFC9-A82CD46EF0D8}" type="presParOf" srcId="{FE0C30E0-9C41-4538-8263-BB07C5269775}" destId="{32E84AE2-49E6-4BE0-9F94-A41AA969FF3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F668FC-1C6F-4A5A-9943-C480143EF595}" type="doc">
      <dgm:prSet loTypeId="urn:microsoft.com/office/officeart/2005/8/layout/process2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37135CD1-ECC3-4092-9211-621467886255}">
      <dgm:prSet phldrT="[Text]" phldr="0" custT="1"/>
      <dgm:spPr/>
      <dgm:t>
        <a:bodyPr/>
        <a:lstStyle/>
        <a:p>
          <a:r>
            <a:rPr lang="en-US" sz="1800">
              <a:latin typeface="Corbel" panose="020B0503020204020204" pitchFamily="34" charset="0"/>
            </a:rPr>
            <a:t>Leaf area estimation</a:t>
          </a:r>
        </a:p>
      </dgm:t>
    </dgm:pt>
    <dgm:pt modelId="{1D3C0415-0E2A-4A01-9F16-A347E1D03240}" type="parTrans" cxnId="{87B9F1E1-5179-4A34-9C1B-72FA683D3794}">
      <dgm:prSet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8040CA7A-B552-4A3A-B5B2-C20B2102F34B}" type="sibTrans" cxnId="{87B9F1E1-5179-4A34-9C1B-72FA683D3794}">
      <dgm:prSet custT="1"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B2D5026E-D500-47CD-8475-A1A251217957}">
      <dgm:prSet phldrT="[Text]" custT="1"/>
      <dgm:spPr/>
      <dgm:t>
        <a:bodyPr/>
        <a:lstStyle/>
        <a:p>
          <a:pPr>
            <a:buNone/>
          </a:pPr>
          <a:r>
            <a:rPr lang="en-US" sz="1800">
              <a:latin typeface="Corbel" panose="020B0503020204020204" pitchFamily="34" charset="0"/>
            </a:rPr>
            <a:t>Scaling to whole-plant leaf area based on total leaf number</a:t>
          </a:r>
        </a:p>
      </dgm:t>
    </dgm:pt>
    <dgm:pt modelId="{A2DC1ACE-E887-4FE0-860B-01B95EDB5433}" type="parTrans" cxnId="{5F28FABA-A9A0-4B21-BB81-673A5C6A3BC2}">
      <dgm:prSet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A4794F8E-3CF1-4A33-A63D-0D0424C4649F}" type="sibTrans" cxnId="{5F28FABA-A9A0-4B21-BB81-673A5C6A3BC2}">
      <dgm:prSet custT="1"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71F128E1-6E10-47D1-9E44-E6C587CC9EF1}">
      <dgm:prSet phldrT="[Text]" phldr="0" custT="1"/>
      <dgm:spPr/>
      <dgm:t>
        <a:bodyPr/>
        <a:lstStyle/>
        <a:p>
          <a:r>
            <a:rPr lang="en-US" sz="1800">
              <a:latin typeface="Corbel" panose="020B0503020204020204" pitchFamily="34" charset="0"/>
            </a:rPr>
            <a:t>Estimation of LAI</a:t>
          </a:r>
        </a:p>
      </dgm:t>
    </dgm:pt>
    <dgm:pt modelId="{DF3AA9C0-4158-4C35-A329-840298595A2E}" type="parTrans" cxnId="{3C87EC81-80F5-445A-A51C-BF246FFF1B36}">
      <dgm:prSet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49C97B28-D648-42E9-9C8D-1EA3673720C1}" type="sibTrans" cxnId="{3C87EC81-80F5-445A-A51C-BF246FFF1B36}">
      <dgm:prSet/>
      <dgm:spPr/>
      <dgm:t>
        <a:bodyPr/>
        <a:lstStyle/>
        <a:p>
          <a:endParaRPr lang="en-US" sz="1800">
            <a:latin typeface="Corbel" panose="020B0503020204020204" pitchFamily="34" charset="0"/>
          </a:endParaRPr>
        </a:p>
      </dgm:t>
    </dgm:pt>
    <dgm:pt modelId="{9BB607DC-A7C7-485B-BC8D-8EB9126D6E4F}" type="pres">
      <dgm:prSet presAssocID="{24F668FC-1C6F-4A5A-9943-C480143EF595}" presName="linearFlow" presStyleCnt="0">
        <dgm:presLayoutVars>
          <dgm:resizeHandles val="exact"/>
        </dgm:presLayoutVars>
      </dgm:prSet>
      <dgm:spPr/>
    </dgm:pt>
    <dgm:pt modelId="{844B6E7E-8914-41AE-803F-AE00B6C79454}" type="pres">
      <dgm:prSet presAssocID="{37135CD1-ECC3-4092-9211-621467886255}" presName="node" presStyleLbl="node1" presStyleIdx="0" presStyleCnt="3">
        <dgm:presLayoutVars>
          <dgm:bulletEnabled val="1"/>
        </dgm:presLayoutVars>
      </dgm:prSet>
      <dgm:spPr/>
    </dgm:pt>
    <dgm:pt modelId="{39135442-A06D-4AED-8DB2-F09535B44580}" type="pres">
      <dgm:prSet presAssocID="{8040CA7A-B552-4A3A-B5B2-C20B2102F34B}" presName="sibTrans" presStyleLbl="sibTrans2D1" presStyleIdx="0" presStyleCnt="2"/>
      <dgm:spPr/>
    </dgm:pt>
    <dgm:pt modelId="{E7B366D7-6CE6-43AD-8F46-05912A2CCB25}" type="pres">
      <dgm:prSet presAssocID="{8040CA7A-B552-4A3A-B5B2-C20B2102F34B}" presName="connectorText" presStyleLbl="sibTrans2D1" presStyleIdx="0" presStyleCnt="2"/>
      <dgm:spPr/>
    </dgm:pt>
    <dgm:pt modelId="{8F92021D-1ECC-40E4-951F-EDA31C2ECB89}" type="pres">
      <dgm:prSet presAssocID="{B2D5026E-D500-47CD-8475-A1A251217957}" presName="node" presStyleLbl="node1" presStyleIdx="1" presStyleCnt="3">
        <dgm:presLayoutVars>
          <dgm:bulletEnabled val="1"/>
        </dgm:presLayoutVars>
      </dgm:prSet>
      <dgm:spPr/>
    </dgm:pt>
    <dgm:pt modelId="{A5222947-6638-4A1C-93EB-3DC1D79A36B1}" type="pres">
      <dgm:prSet presAssocID="{A4794F8E-3CF1-4A33-A63D-0D0424C4649F}" presName="sibTrans" presStyleLbl="sibTrans2D1" presStyleIdx="1" presStyleCnt="2"/>
      <dgm:spPr/>
    </dgm:pt>
    <dgm:pt modelId="{8A1EF299-BF07-4F6F-A1B7-CA94A6CE9A7C}" type="pres">
      <dgm:prSet presAssocID="{A4794F8E-3CF1-4A33-A63D-0D0424C4649F}" presName="connectorText" presStyleLbl="sibTrans2D1" presStyleIdx="1" presStyleCnt="2"/>
      <dgm:spPr/>
    </dgm:pt>
    <dgm:pt modelId="{E1E54E44-8074-4881-A661-3B5D67812B64}" type="pres">
      <dgm:prSet presAssocID="{71F128E1-6E10-47D1-9E44-E6C587CC9EF1}" presName="node" presStyleLbl="node1" presStyleIdx="2" presStyleCnt="3">
        <dgm:presLayoutVars>
          <dgm:bulletEnabled val="1"/>
        </dgm:presLayoutVars>
      </dgm:prSet>
      <dgm:spPr/>
    </dgm:pt>
  </dgm:ptLst>
  <dgm:cxnLst>
    <dgm:cxn modelId="{CA010C19-918F-4D76-9280-A6D19D3F5DB4}" type="presOf" srcId="{37135CD1-ECC3-4092-9211-621467886255}" destId="{844B6E7E-8914-41AE-803F-AE00B6C79454}" srcOrd="0" destOrd="0" presId="urn:microsoft.com/office/officeart/2005/8/layout/process2"/>
    <dgm:cxn modelId="{7EA7C31B-494A-4595-91B7-4EC7F0C67A8E}" type="presOf" srcId="{8040CA7A-B552-4A3A-B5B2-C20B2102F34B}" destId="{E7B366D7-6CE6-43AD-8F46-05912A2CCB25}" srcOrd="1" destOrd="0" presId="urn:microsoft.com/office/officeart/2005/8/layout/process2"/>
    <dgm:cxn modelId="{8DA77F24-6206-4B4B-9C5A-C3DCD3901459}" type="presOf" srcId="{71F128E1-6E10-47D1-9E44-E6C587CC9EF1}" destId="{E1E54E44-8074-4881-A661-3B5D67812B64}" srcOrd="0" destOrd="0" presId="urn:microsoft.com/office/officeart/2005/8/layout/process2"/>
    <dgm:cxn modelId="{929E7029-F6D8-44B0-80A4-DAF0BB44767D}" type="presOf" srcId="{A4794F8E-3CF1-4A33-A63D-0D0424C4649F}" destId="{8A1EF299-BF07-4F6F-A1B7-CA94A6CE9A7C}" srcOrd="1" destOrd="0" presId="urn:microsoft.com/office/officeart/2005/8/layout/process2"/>
    <dgm:cxn modelId="{418AF84D-6926-4D21-B4C8-548E53296F0E}" type="presOf" srcId="{B2D5026E-D500-47CD-8475-A1A251217957}" destId="{8F92021D-1ECC-40E4-951F-EDA31C2ECB89}" srcOrd="0" destOrd="0" presId="urn:microsoft.com/office/officeart/2005/8/layout/process2"/>
    <dgm:cxn modelId="{9190E559-C18D-4C79-A272-F7490F8405BF}" type="presOf" srcId="{24F668FC-1C6F-4A5A-9943-C480143EF595}" destId="{9BB607DC-A7C7-485B-BC8D-8EB9126D6E4F}" srcOrd="0" destOrd="0" presId="urn:microsoft.com/office/officeart/2005/8/layout/process2"/>
    <dgm:cxn modelId="{3C87EC81-80F5-445A-A51C-BF246FFF1B36}" srcId="{24F668FC-1C6F-4A5A-9943-C480143EF595}" destId="{71F128E1-6E10-47D1-9E44-E6C587CC9EF1}" srcOrd="2" destOrd="0" parTransId="{DF3AA9C0-4158-4C35-A329-840298595A2E}" sibTransId="{49C97B28-D648-42E9-9C8D-1EA3673720C1}"/>
    <dgm:cxn modelId="{8E8397B8-C7E0-4A40-9FE3-1CB53B910C24}" type="presOf" srcId="{A4794F8E-3CF1-4A33-A63D-0D0424C4649F}" destId="{A5222947-6638-4A1C-93EB-3DC1D79A36B1}" srcOrd="0" destOrd="0" presId="urn:microsoft.com/office/officeart/2005/8/layout/process2"/>
    <dgm:cxn modelId="{5F28FABA-A9A0-4B21-BB81-673A5C6A3BC2}" srcId="{24F668FC-1C6F-4A5A-9943-C480143EF595}" destId="{B2D5026E-D500-47CD-8475-A1A251217957}" srcOrd="1" destOrd="0" parTransId="{A2DC1ACE-E887-4FE0-860B-01B95EDB5433}" sibTransId="{A4794F8E-3CF1-4A33-A63D-0D0424C4649F}"/>
    <dgm:cxn modelId="{87B9F1E1-5179-4A34-9C1B-72FA683D3794}" srcId="{24F668FC-1C6F-4A5A-9943-C480143EF595}" destId="{37135CD1-ECC3-4092-9211-621467886255}" srcOrd="0" destOrd="0" parTransId="{1D3C0415-0E2A-4A01-9F16-A347E1D03240}" sibTransId="{8040CA7A-B552-4A3A-B5B2-C20B2102F34B}"/>
    <dgm:cxn modelId="{5670DCF4-A1A4-4E3B-BBF0-4E5D06D33717}" type="presOf" srcId="{8040CA7A-B552-4A3A-B5B2-C20B2102F34B}" destId="{39135442-A06D-4AED-8DB2-F09535B44580}" srcOrd="0" destOrd="0" presId="urn:microsoft.com/office/officeart/2005/8/layout/process2"/>
    <dgm:cxn modelId="{DEBC97B7-8689-4DDE-BB5E-6CB0119EED9B}" type="presParOf" srcId="{9BB607DC-A7C7-485B-BC8D-8EB9126D6E4F}" destId="{844B6E7E-8914-41AE-803F-AE00B6C79454}" srcOrd="0" destOrd="0" presId="urn:microsoft.com/office/officeart/2005/8/layout/process2"/>
    <dgm:cxn modelId="{08CE2B9A-374E-445B-86BA-967E6BBDF35A}" type="presParOf" srcId="{9BB607DC-A7C7-485B-BC8D-8EB9126D6E4F}" destId="{39135442-A06D-4AED-8DB2-F09535B44580}" srcOrd="1" destOrd="0" presId="urn:microsoft.com/office/officeart/2005/8/layout/process2"/>
    <dgm:cxn modelId="{581765A4-58EF-4E03-819D-7E55410EE6F9}" type="presParOf" srcId="{39135442-A06D-4AED-8DB2-F09535B44580}" destId="{E7B366D7-6CE6-43AD-8F46-05912A2CCB25}" srcOrd="0" destOrd="0" presId="urn:microsoft.com/office/officeart/2005/8/layout/process2"/>
    <dgm:cxn modelId="{29D071F7-2665-4AD3-8285-04ABCC7D8E6C}" type="presParOf" srcId="{9BB607DC-A7C7-485B-BC8D-8EB9126D6E4F}" destId="{8F92021D-1ECC-40E4-951F-EDA31C2ECB89}" srcOrd="2" destOrd="0" presId="urn:microsoft.com/office/officeart/2005/8/layout/process2"/>
    <dgm:cxn modelId="{31BEBDC1-82C9-461D-9EFA-1E4B1A0416B5}" type="presParOf" srcId="{9BB607DC-A7C7-485B-BC8D-8EB9126D6E4F}" destId="{A5222947-6638-4A1C-93EB-3DC1D79A36B1}" srcOrd="3" destOrd="0" presId="urn:microsoft.com/office/officeart/2005/8/layout/process2"/>
    <dgm:cxn modelId="{EA9739B9-BB0F-4A99-9765-DFD3AA75D548}" type="presParOf" srcId="{A5222947-6638-4A1C-93EB-3DC1D79A36B1}" destId="{8A1EF299-BF07-4F6F-A1B7-CA94A6CE9A7C}" srcOrd="0" destOrd="0" presId="urn:microsoft.com/office/officeart/2005/8/layout/process2"/>
    <dgm:cxn modelId="{5E268CBB-8058-4ACA-AB2C-A97C34EE4237}" type="presParOf" srcId="{9BB607DC-A7C7-485B-BC8D-8EB9126D6E4F}" destId="{E1E54E44-8074-4881-A661-3B5D67812B64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89F0B-A2AD-4024-B0D1-D16E1661688D}">
      <dsp:nvSpPr>
        <dsp:cNvPr id="0" name=""/>
        <dsp:cNvSpPr/>
      </dsp:nvSpPr>
      <dsp:spPr>
        <a:xfrm>
          <a:off x="5742088" y="2831012"/>
          <a:ext cx="91440" cy="4214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2779"/>
              </a:lnTo>
              <a:lnTo>
                <a:pt x="47664" y="292779"/>
              </a:lnTo>
              <a:lnTo>
                <a:pt x="47664" y="42141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007A9F-1EB3-418D-A4AF-A3092B743C25}">
      <dsp:nvSpPr>
        <dsp:cNvPr id="0" name=""/>
        <dsp:cNvSpPr/>
      </dsp:nvSpPr>
      <dsp:spPr>
        <a:xfrm>
          <a:off x="3242028" y="1545393"/>
          <a:ext cx="2545780" cy="4038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5214"/>
              </a:lnTo>
              <a:lnTo>
                <a:pt x="2545780" y="275214"/>
              </a:lnTo>
              <a:lnTo>
                <a:pt x="2545780" y="40385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1EEC26-2BA6-4C95-8E5E-CAC6EA16669E}">
      <dsp:nvSpPr>
        <dsp:cNvPr id="0" name=""/>
        <dsp:cNvSpPr/>
      </dsp:nvSpPr>
      <dsp:spPr>
        <a:xfrm>
          <a:off x="4044902" y="2831012"/>
          <a:ext cx="91440" cy="4038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0385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1CD9D-89DF-4A53-8951-6363E9F9787D}">
      <dsp:nvSpPr>
        <dsp:cNvPr id="0" name=""/>
        <dsp:cNvSpPr/>
      </dsp:nvSpPr>
      <dsp:spPr>
        <a:xfrm>
          <a:off x="3242028" y="1545393"/>
          <a:ext cx="848593" cy="4038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5214"/>
              </a:lnTo>
              <a:lnTo>
                <a:pt x="848593" y="275214"/>
              </a:lnTo>
              <a:lnTo>
                <a:pt x="848593" y="40385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2D9D86-DBCD-4054-88B9-0A6AD277D5E9}">
      <dsp:nvSpPr>
        <dsp:cNvPr id="0" name=""/>
        <dsp:cNvSpPr/>
      </dsp:nvSpPr>
      <dsp:spPr>
        <a:xfrm>
          <a:off x="2393435" y="1545393"/>
          <a:ext cx="848593" cy="403853"/>
        </a:xfrm>
        <a:custGeom>
          <a:avLst/>
          <a:gdLst/>
          <a:ahLst/>
          <a:cxnLst/>
          <a:rect l="0" t="0" r="0" b="0"/>
          <a:pathLst>
            <a:path>
              <a:moveTo>
                <a:pt x="848593" y="0"/>
              </a:moveTo>
              <a:lnTo>
                <a:pt x="848593" y="275214"/>
              </a:lnTo>
              <a:lnTo>
                <a:pt x="0" y="275214"/>
              </a:lnTo>
              <a:lnTo>
                <a:pt x="0" y="40385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2DCBEB-6CD3-44D8-8FDF-24B15D9F9747}">
      <dsp:nvSpPr>
        <dsp:cNvPr id="0" name=""/>
        <dsp:cNvSpPr/>
      </dsp:nvSpPr>
      <dsp:spPr>
        <a:xfrm>
          <a:off x="696248" y="1545393"/>
          <a:ext cx="2545780" cy="403853"/>
        </a:xfrm>
        <a:custGeom>
          <a:avLst/>
          <a:gdLst/>
          <a:ahLst/>
          <a:cxnLst/>
          <a:rect l="0" t="0" r="0" b="0"/>
          <a:pathLst>
            <a:path>
              <a:moveTo>
                <a:pt x="2545780" y="0"/>
              </a:moveTo>
              <a:lnTo>
                <a:pt x="2545780" y="275214"/>
              </a:lnTo>
              <a:lnTo>
                <a:pt x="0" y="275214"/>
              </a:lnTo>
              <a:lnTo>
                <a:pt x="0" y="40385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34A12E-7A49-4592-8F51-9BE9BB9C08B9}">
      <dsp:nvSpPr>
        <dsp:cNvPr id="0" name=""/>
        <dsp:cNvSpPr/>
      </dsp:nvSpPr>
      <dsp:spPr>
        <a:xfrm>
          <a:off x="2547724" y="663628"/>
          <a:ext cx="1388607" cy="8817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C22EB-20D9-4F2B-9B8A-90232D11657E}">
      <dsp:nvSpPr>
        <dsp:cNvPr id="0" name=""/>
        <dsp:cNvSpPr/>
      </dsp:nvSpPr>
      <dsp:spPr>
        <a:xfrm>
          <a:off x="2702014" y="810203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WP1000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UNIMIB</a:t>
          </a:r>
        </a:p>
      </dsp:txBody>
      <dsp:txXfrm>
        <a:off x="2727840" y="836029"/>
        <a:ext cx="1336955" cy="830113"/>
      </dsp:txXfrm>
    </dsp:sp>
    <dsp:sp modelId="{2D08E678-FB2B-4286-B83A-95751E32BE3A}">
      <dsp:nvSpPr>
        <dsp:cNvPr id="0" name=""/>
        <dsp:cNvSpPr/>
      </dsp:nvSpPr>
      <dsp:spPr>
        <a:xfrm>
          <a:off x="1944" y="1949247"/>
          <a:ext cx="1388607" cy="8817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88444-55BB-483F-905F-C87493B9F535}">
      <dsp:nvSpPr>
        <dsp:cNvPr id="0" name=""/>
        <dsp:cNvSpPr/>
      </dsp:nvSpPr>
      <dsp:spPr>
        <a:xfrm>
          <a:off x="156234" y="2095822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WP2000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CNR-IBE</a:t>
          </a:r>
        </a:p>
      </dsp:txBody>
      <dsp:txXfrm>
        <a:off x="182060" y="2121648"/>
        <a:ext cx="1336955" cy="830113"/>
      </dsp:txXfrm>
    </dsp:sp>
    <dsp:sp modelId="{3CC2B104-E819-4730-9869-DAEB86461EBD}">
      <dsp:nvSpPr>
        <dsp:cNvPr id="0" name=""/>
        <dsp:cNvSpPr/>
      </dsp:nvSpPr>
      <dsp:spPr>
        <a:xfrm>
          <a:off x="1699131" y="1949247"/>
          <a:ext cx="1388607" cy="8817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37557E-95F5-4520-B34D-8C539E4FB2FD}">
      <dsp:nvSpPr>
        <dsp:cNvPr id="0" name=""/>
        <dsp:cNvSpPr/>
      </dsp:nvSpPr>
      <dsp:spPr>
        <a:xfrm>
          <a:off x="1853421" y="2095822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WP3000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UNIMIB</a:t>
          </a:r>
        </a:p>
      </dsp:txBody>
      <dsp:txXfrm>
        <a:off x="1879247" y="2121648"/>
        <a:ext cx="1336955" cy="830113"/>
      </dsp:txXfrm>
    </dsp:sp>
    <dsp:sp modelId="{4208C15F-D27C-412E-BB6D-608C086BB292}">
      <dsp:nvSpPr>
        <dsp:cNvPr id="0" name=""/>
        <dsp:cNvSpPr/>
      </dsp:nvSpPr>
      <dsp:spPr>
        <a:xfrm>
          <a:off x="3396318" y="1949247"/>
          <a:ext cx="1388607" cy="8817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6421C-CE04-4FD6-87AD-5FA47F9D3CD4}">
      <dsp:nvSpPr>
        <dsp:cNvPr id="0" name=""/>
        <dsp:cNvSpPr/>
      </dsp:nvSpPr>
      <dsp:spPr>
        <a:xfrm>
          <a:off x="3550608" y="2095822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WP4000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CNR-IBE</a:t>
          </a:r>
        </a:p>
      </dsp:txBody>
      <dsp:txXfrm>
        <a:off x="3576434" y="2121648"/>
        <a:ext cx="1336955" cy="830113"/>
      </dsp:txXfrm>
    </dsp:sp>
    <dsp:sp modelId="{D5441CE6-0474-410E-B6D2-4C54416808C0}">
      <dsp:nvSpPr>
        <dsp:cNvPr id="0" name=""/>
        <dsp:cNvSpPr/>
      </dsp:nvSpPr>
      <dsp:spPr>
        <a:xfrm>
          <a:off x="3396318" y="3234866"/>
          <a:ext cx="1388607" cy="881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88D25-89A6-4751-B2A2-CC0345AAC8AD}">
      <dsp:nvSpPr>
        <dsp:cNvPr id="0" name=""/>
        <dsp:cNvSpPr/>
      </dsp:nvSpPr>
      <dsp:spPr>
        <a:xfrm>
          <a:off x="3550608" y="3381441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WP4100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UNIMIB</a:t>
          </a:r>
        </a:p>
      </dsp:txBody>
      <dsp:txXfrm>
        <a:off x="3576434" y="3407267"/>
        <a:ext cx="1336955" cy="830113"/>
      </dsp:txXfrm>
    </dsp:sp>
    <dsp:sp modelId="{71DFC0CE-9E9C-4957-B585-A8773EB6360A}">
      <dsp:nvSpPr>
        <dsp:cNvPr id="0" name=""/>
        <dsp:cNvSpPr/>
      </dsp:nvSpPr>
      <dsp:spPr>
        <a:xfrm>
          <a:off x="5093505" y="1949247"/>
          <a:ext cx="1388607" cy="8817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77825-1034-40D7-9030-5AA35226F7F9}">
      <dsp:nvSpPr>
        <dsp:cNvPr id="0" name=""/>
        <dsp:cNvSpPr/>
      </dsp:nvSpPr>
      <dsp:spPr>
        <a:xfrm>
          <a:off x="5247794" y="2095822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WP5000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CNR-IREA</a:t>
          </a:r>
        </a:p>
      </dsp:txBody>
      <dsp:txXfrm>
        <a:off x="5273620" y="2121648"/>
        <a:ext cx="1336955" cy="830113"/>
      </dsp:txXfrm>
    </dsp:sp>
    <dsp:sp modelId="{AD9E0682-D2FE-45EE-B8F9-717DE1DED1AA}">
      <dsp:nvSpPr>
        <dsp:cNvPr id="0" name=""/>
        <dsp:cNvSpPr/>
      </dsp:nvSpPr>
      <dsp:spPr>
        <a:xfrm>
          <a:off x="5095449" y="3252430"/>
          <a:ext cx="1388607" cy="881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E4565C-F254-4C42-9F50-C2F32A6DD586}">
      <dsp:nvSpPr>
        <dsp:cNvPr id="0" name=""/>
        <dsp:cNvSpPr/>
      </dsp:nvSpPr>
      <dsp:spPr>
        <a:xfrm>
          <a:off x="5249739" y="3399006"/>
          <a:ext cx="1388607" cy="881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WP5100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UNIMIB</a:t>
          </a:r>
        </a:p>
      </dsp:txBody>
      <dsp:txXfrm>
        <a:off x="5275565" y="3424832"/>
        <a:ext cx="1336955" cy="830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4B6E7E-8914-41AE-803F-AE00B6C79454}">
      <dsp:nvSpPr>
        <dsp:cNvPr id="0" name=""/>
        <dsp:cNvSpPr/>
      </dsp:nvSpPr>
      <dsp:spPr>
        <a:xfrm>
          <a:off x="1500335" y="0"/>
          <a:ext cx="2179065" cy="105015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orbel" panose="020B0503020204020204" pitchFamily="34" charset="0"/>
            </a:rPr>
            <a:t>Leaf area estimation</a:t>
          </a:r>
        </a:p>
      </dsp:txBody>
      <dsp:txXfrm>
        <a:off x="1531093" y="30758"/>
        <a:ext cx="2117549" cy="988635"/>
      </dsp:txXfrm>
    </dsp:sp>
    <dsp:sp modelId="{39135442-A06D-4AED-8DB2-F09535B44580}">
      <dsp:nvSpPr>
        <dsp:cNvPr id="0" name=""/>
        <dsp:cNvSpPr/>
      </dsp:nvSpPr>
      <dsp:spPr>
        <a:xfrm rot="5400000">
          <a:off x="2392964" y="1076405"/>
          <a:ext cx="393806" cy="4725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Corbel" panose="020B0503020204020204" pitchFamily="34" charset="0"/>
          </a:endParaRPr>
        </a:p>
      </dsp:txBody>
      <dsp:txXfrm rot="-5400000">
        <a:off x="2448097" y="1115786"/>
        <a:ext cx="283540" cy="275664"/>
      </dsp:txXfrm>
    </dsp:sp>
    <dsp:sp modelId="{8F92021D-1ECC-40E4-951F-EDA31C2ECB89}">
      <dsp:nvSpPr>
        <dsp:cNvPr id="0" name=""/>
        <dsp:cNvSpPr/>
      </dsp:nvSpPr>
      <dsp:spPr>
        <a:xfrm>
          <a:off x="1500335" y="1575227"/>
          <a:ext cx="2179065" cy="105015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orbel" panose="020B0503020204020204" pitchFamily="34" charset="0"/>
            </a:rPr>
            <a:t>Scaling to whole-plant leaf area based on total leaf number</a:t>
          </a:r>
        </a:p>
      </dsp:txBody>
      <dsp:txXfrm>
        <a:off x="1531093" y="1605985"/>
        <a:ext cx="2117549" cy="988635"/>
      </dsp:txXfrm>
    </dsp:sp>
    <dsp:sp modelId="{A5222947-6638-4A1C-93EB-3DC1D79A36B1}">
      <dsp:nvSpPr>
        <dsp:cNvPr id="0" name=""/>
        <dsp:cNvSpPr/>
      </dsp:nvSpPr>
      <dsp:spPr>
        <a:xfrm rot="5400000">
          <a:off x="2392964" y="2651633"/>
          <a:ext cx="393807" cy="4725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Corbel" panose="020B0503020204020204" pitchFamily="34" charset="0"/>
          </a:endParaRPr>
        </a:p>
      </dsp:txBody>
      <dsp:txXfrm rot="-5400000">
        <a:off x="2448098" y="2691013"/>
        <a:ext cx="283540" cy="275665"/>
      </dsp:txXfrm>
    </dsp:sp>
    <dsp:sp modelId="{E1E54E44-8074-4881-A661-3B5D67812B64}">
      <dsp:nvSpPr>
        <dsp:cNvPr id="0" name=""/>
        <dsp:cNvSpPr/>
      </dsp:nvSpPr>
      <dsp:spPr>
        <a:xfrm>
          <a:off x="1500335" y="3150455"/>
          <a:ext cx="2179065" cy="105015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orbel" panose="020B0503020204020204" pitchFamily="34" charset="0"/>
            </a:rPr>
            <a:t>Estimation of LAI</a:t>
          </a:r>
        </a:p>
      </dsp:txBody>
      <dsp:txXfrm>
        <a:off x="1531093" y="3181213"/>
        <a:ext cx="2117549" cy="988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BEE84-D399-75A8-8A83-D3A2D2A986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A6E12-CB4A-68A5-3602-0BF859276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7A0D3-3576-B37E-CA82-ED58A4DDE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C6477-E57F-6B76-1917-F2B881709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9E0BD-6E59-08E9-8ECB-C48246330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938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E3E90-CB85-70CF-D1B6-5E97F738E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70D47-1BA2-2BAD-9582-153F6E692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C5E8B-6905-3665-F366-F679E5838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5103C-E6EA-0A7F-750A-FA94920CC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A5F6D-5A83-F600-9B96-3389A8157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876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1F04D-2D8F-3775-8928-9C794FC46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B196A4-7B3A-62CD-46CF-0FFAFFE42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93187-20C6-BB35-83BC-3D12460BD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8335E-8D70-1199-DDD7-D31A97FB5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CBDBE-C067-EB5A-1BA0-FA44B819B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76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6E57-A3D9-DB35-7E40-6ED86B2BC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ADF77-1257-9DFF-CC9B-85CCBF398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FB63F6-C0DE-2B3E-1F15-8C66B36D80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70CB4-29F5-291F-E501-54E77E5A8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EF0D8-A016-F5FC-88B2-03D43C052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9041A-904A-E254-5918-DC5EAA1B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162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F3679-7D63-45ED-A290-78658978E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49938-62D6-E359-38DA-6B5E7BB1D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86A63-C1C9-317F-FC42-4CC001156C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3554A2-EACC-A411-6D19-BF2E4F40BF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BCCF8-B670-389C-8731-A6CB62B55F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199ECF-ACCD-5DF3-18E9-9194D2D4E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ED2D43-6BC2-0A78-A77F-3EEB25E1E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5FC43E-7B8C-AAF5-235B-954122227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846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88E4C-CECB-42DE-6530-5C906E528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23944-62F2-FB2D-9A98-5820B65FA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CEBD39-C883-590F-6E9A-47244845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6CAD57-9115-5D9B-06FC-5FB98B1B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675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F4CEF0-C978-F9EE-6117-C78DB4567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16EB52-4ECB-B523-B302-05B7374A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AE81B4-CF2D-827A-C595-036C7D55D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60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5EEBE-DD54-9FC1-5766-0BED967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645D5-8F6A-D52F-3E4C-C2F2A1CBC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1B514-8DD2-3B5D-3B13-F6C5AC4E1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810AD5-F116-E54C-90F1-A7DC502D8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38AA1-DE11-070F-BAD3-113F459C2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E5141F-F9B6-0BBD-834B-1AEB878C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78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38A66-892D-FD34-3C5A-D5C108720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459F30-3E78-5FDB-A151-438DDFB0E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97E3A-62D6-4CD8-F5C9-118263C2C4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95A96-73CB-0141-B078-265F6C04C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60379-F9C4-3AE7-D67F-CB623E4E1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EBD61-31CD-50FB-7AE8-2E3A41B40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784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4ADDB-CAD6-C263-BF5A-445065B12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64A8E0-431F-C8C9-9403-C70C0ED7A4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B5542-D48C-26BB-13EB-5E3387054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F9385-C0E7-AC28-16FB-A9ABC6DE4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09E7A-9C1E-621D-6FDC-474B669DC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697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C25931-D5B7-0C2F-B209-E4EED8E421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07D89-9C77-276A-76BE-CC13098C00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F3F70-7996-773A-7235-B5D7A6C0B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FA5B9-2DAA-2480-310E-C5C196389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D42F6-C6F0-1C46-8483-864ED741C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902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135889-28DF-A679-807C-D7AC4B865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45CE7-4961-2A9C-5196-81903A2082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7B769-238E-6BBE-9C25-61B3D1FFDF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BFC6D-EE35-4CF5-AAB8-4E424E24BC7D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DABE2-7041-8FA8-5EF9-131B2E3C6E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53245-BC96-E47F-7DC1-3F451FC75C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CF2F0-ABEC-4363-9789-DC03575E0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940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image" Target="../media/image11.svg"/><Relationship Id="rId18" Type="http://schemas.openxmlformats.org/officeDocument/2006/relationships/image" Target="../media/image16.jpeg"/><Relationship Id="rId3" Type="http://schemas.openxmlformats.org/officeDocument/2006/relationships/image" Target="../media/image2.png"/><Relationship Id="rId7" Type="http://schemas.openxmlformats.org/officeDocument/2006/relationships/diagramLayout" Target="../diagrams/layout1.xml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image" Target="../media/image1.png"/><Relationship Id="rId16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1.xml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Relationship Id="rId1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22.emf"/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12" Type="http://schemas.openxmlformats.org/officeDocument/2006/relationships/image" Target="../media/image21.png"/><Relationship Id="rId17" Type="http://schemas.openxmlformats.org/officeDocument/2006/relationships/image" Target="../media/image26.jpeg"/><Relationship Id="rId2" Type="http://schemas.openxmlformats.org/officeDocument/2006/relationships/image" Target="../media/image1.png"/><Relationship Id="rId16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g"/><Relationship Id="rId11" Type="http://schemas.openxmlformats.org/officeDocument/2006/relationships/image" Target="../media/image20.jpg"/><Relationship Id="rId5" Type="http://schemas.openxmlformats.org/officeDocument/2006/relationships/image" Target="../media/image4.png"/><Relationship Id="rId15" Type="http://schemas.openxmlformats.org/officeDocument/2006/relationships/image" Target="../media/image24.png"/><Relationship Id="rId10" Type="http://schemas.microsoft.com/office/2007/relationships/hdphoto" Target="../media/hdphoto2.wdp"/><Relationship Id="rId4" Type="http://schemas.openxmlformats.org/officeDocument/2006/relationships/image" Target="../media/image3.png"/><Relationship Id="rId9" Type="http://schemas.openxmlformats.org/officeDocument/2006/relationships/image" Target="../media/image19.png"/><Relationship Id="rId1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4.jpeg"/><Relationship Id="rId3" Type="http://schemas.openxmlformats.org/officeDocument/2006/relationships/image" Target="../media/image2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g"/><Relationship Id="rId11" Type="http://schemas.openxmlformats.org/officeDocument/2006/relationships/image" Target="../media/image32.png"/><Relationship Id="rId5" Type="http://schemas.openxmlformats.org/officeDocument/2006/relationships/image" Target="../media/image4.png"/><Relationship Id="rId10" Type="http://schemas.openxmlformats.org/officeDocument/2006/relationships/image" Target="../media/image31.png"/><Relationship Id="rId4" Type="http://schemas.openxmlformats.org/officeDocument/2006/relationships/image" Target="../media/image3.png"/><Relationship Id="rId9" Type="http://schemas.openxmlformats.org/officeDocument/2006/relationships/image" Target="../media/image3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2.png"/><Relationship Id="rId7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.png"/><Relationship Id="rId7" Type="http://schemas.openxmlformats.org/officeDocument/2006/relationships/image" Target="../media/image4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jpeg"/><Relationship Id="rId11" Type="http://schemas.openxmlformats.org/officeDocument/2006/relationships/image" Target="../media/image44.png"/><Relationship Id="rId5" Type="http://schemas.openxmlformats.org/officeDocument/2006/relationships/image" Target="../media/image4.png"/><Relationship Id="rId10" Type="http://schemas.openxmlformats.org/officeDocument/2006/relationships/image" Target="../media/image43.png"/><Relationship Id="rId4" Type="http://schemas.openxmlformats.org/officeDocument/2006/relationships/image" Target="../media/image3.png"/><Relationship Id="rId9" Type="http://schemas.openxmlformats.org/officeDocument/2006/relationships/image" Target="../media/image4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png"/><Relationship Id="rId5" Type="http://schemas.openxmlformats.org/officeDocument/2006/relationships/image" Target="../media/image4.png"/><Relationship Id="rId10" Type="http://schemas.openxmlformats.org/officeDocument/2006/relationships/image" Target="../media/image47.jpeg"/><Relationship Id="rId4" Type="http://schemas.openxmlformats.org/officeDocument/2006/relationships/image" Target="../media/image3.png"/><Relationship Id="rId9" Type="http://schemas.openxmlformats.org/officeDocument/2006/relationships/image" Target="../media/image4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2.png"/><Relationship Id="rId7" Type="http://schemas.openxmlformats.org/officeDocument/2006/relationships/image" Target="../media/image4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5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.png"/><Relationship Id="rId7" Type="http://schemas.openxmlformats.org/officeDocument/2006/relationships/image" Target="../media/image5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2.png"/><Relationship Id="rId7" Type="http://schemas.openxmlformats.org/officeDocument/2006/relationships/image" Target="../media/image5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2.png"/><Relationship Id="rId7" Type="http://schemas.openxmlformats.org/officeDocument/2006/relationships/image" Target="../media/image58.jpeg"/><Relationship Id="rId12" Type="http://schemas.openxmlformats.org/officeDocument/2006/relationships/image" Target="../media/image6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11" Type="http://schemas.openxmlformats.org/officeDocument/2006/relationships/image" Target="../media/image62.png"/><Relationship Id="rId5" Type="http://schemas.openxmlformats.org/officeDocument/2006/relationships/image" Target="../media/image4.png"/><Relationship Id="rId10" Type="http://schemas.openxmlformats.org/officeDocument/2006/relationships/image" Target="../media/image61.png"/><Relationship Id="rId4" Type="http://schemas.openxmlformats.org/officeDocument/2006/relationships/image" Target="../media/image3.png"/><Relationship Id="rId9" Type="http://schemas.openxmlformats.org/officeDocument/2006/relationships/image" Target="../media/image6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70.png"/><Relationship Id="rId3" Type="http://schemas.openxmlformats.org/officeDocument/2006/relationships/image" Target="../media/image2.png"/><Relationship Id="rId7" Type="http://schemas.openxmlformats.org/officeDocument/2006/relationships/image" Target="../media/image65.jpeg"/><Relationship Id="rId12" Type="http://schemas.openxmlformats.org/officeDocument/2006/relationships/image" Target="../media/image6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jpeg"/><Relationship Id="rId11" Type="http://schemas.openxmlformats.org/officeDocument/2006/relationships/image" Target="../media/image68.png"/><Relationship Id="rId5" Type="http://schemas.openxmlformats.org/officeDocument/2006/relationships/image" Target="../media/image4.png"/><Relationship Id="rId10" Type="http://schemas.openxmlformats.org/officeDocument/2006/relationships/image" Target="../media/image67.png"/><Relationship Id="rId4" Type="http://schemas.openxmlformats.org/officeDocument/2006/relationships/image" Target="../media/image3.png"/><Relationship Id="rId9" Type="http://schemas.openxmlformats.org/officeDocument/2006/relationships/image" Target="../media/image66.png"/><Relationship Id="rId14" Type="http://schemas.openxmlformats.org/officeDocument/2006/relationships/image" Target="../media/image7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.png"/><Relationship Id="rId7" Type="http://schemas.openxmlformats.org/officeDocument/2006/relationships/image" Target="../media/image7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jpeg"/><Relationship Id="rId13" Type="http://schemas.openxmlformats.org/officeDocument/2006/relationships/image" Target="../media/image81.png"/><Relationship Id="rId3" Type="http://schemas.openxmlformats.org/officeDocument/2006/relationships/image" Target="../media/image2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jpg"/><Relationship Id="rId11" Type="http://schemas.openxmlformats.org/officeDocument/2006/relationships/image" Target="../media/image79.jpeg"/><Relationship Id="rId5" Type="http://schemas.openxmlformats.org/officeDocument/2006/relationships/image" Target="../media/image4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4" Type="http://schemas.openxmlformats.org/officeDocument/2006/relationships/image" Target="../media/image3.png"/><Relationship Id="rId9" Type="http://schemas.openxmlformats.org/officeDocument/2006/relationships/image" Target="../media/image77.png"/><Relationship Id="rId14" Type="http://schemas.openxmlformats.org/officeDocument/2006/relationships/image" Target="../media/image82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2.png"/><Relationship Id="rId7" Type="http://schemas.openxmlformats.org/officeDocument/2006/relationships/image" Target="../media/image8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jpg"/><Relationship Id="rId11" Type="http://schemas.openxmlformats.org/officeDocument/2006/relationships/image" Target="../media/image71.jpeg"/><Relationship Id="rId5" Type="http://schemas.openxmlformats.org/officeDocument/2006/relationships/image" Target="../media/image4.png"/><Relationship Id="rId10" Type="http://schemas.openxmlformats.org/officeDocument/2006/relationships/image" Target="../media/image87.jpeg"/><Relationship Id="rId4" Type="http://schemas.openxmlformats.org/officeDocument/2006/relationships/image" Target="../media/image3.png"/><Relationship Id="rId9" Type="http://schemas.openxmlformats.org/officeDocument/2006/relationships/image" Target="../media/image8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jpeg"/><Relationship Id="rId3" Type="http://schemas.openxmlformats.org/officeDocument/2006/relationships/image" Target="../media/image2.png"/><Relationship Id="rId7" Type="http://schemas.openxmlformats.org/officeDocument/2006/relationships/image" Target="../media/image7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4.jpeg"/><Relationship Id="rId5" Type="http://schemas.openxmlformats.org/officeDocument/2006/relationships/image" Target="../media/image4.png"/><Relationship Id="rId10" Type="http://schemas.openxmlformats.org/officeDocument/2006/relationships/image" Target="../media/image90.png"/><Relationship Id="rId4" Type="http://schemas.openxmlformats.org/officeDocument/2006/relationships/image" Target="../media/image3.png"/><Relationship Id="rId9" Type="http://schemas.openxmlformats.org/officeDocument/2006/relationships/image" Target="../media/image8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92.jpeg"/><Relationship Id="rId7" Type="http://schemas.openxmlformats.org/officeDocument/2006/relationships/image" Target="../media/image4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2.png"/><Relationship Id="rId7" Type="http://schemas.openxmlformats.org/officeDocument/2006/relationships/image" Target="../media/image9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3.jpeg"/><Relationship Id="rId11" Type="http://schemas.openxmlformats.org/officeDocument/2006/relationships/image" Target="../media/image96.png"/><Relationship Id="rId5" Type="http://schemas.openxmlformats.org/officeDocument/2006/relationships/image" Target="../media/image4.png"/><Relationship Id="rId10" Type="http://schemas.openxmlformats.org/officeDocument/2006/relationships/image" Target="../media/image95.jpeg"/><Relationship Id="rId4" Type="http://schemas.openxmlformats.org/officeDocument/2006/relationships/image" Target="../media/image3.png"/><Relationship Id="rId9" Type="http://schemas.openxmlformats.org/officeDocument/2006/relationships/image" Target="../media/image7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g"/><Relationship Id="rId3" Type="http://schemas.openxmlformats.org/officeDocument/2006/relationships/image" Target="../media/image2.png"/><Relationship Id="rId7" Type="http://schemas.openxmlformats.org/officeDocument/2006/relationships/image" Target="../media/image7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jpeg"/><Relationship Id="rId3" Type="http://schemas.openxmlformats.org/officeDocument/2006/relationships/image" Target="../media/image2.png"/><Relationship Id="rId7" Type="http://schemas.openxmlformats.org/officeDocument/2006/relationships/image" Target="../media/image7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8.jp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jpeg"/><Relationship Id="rId3" Type="http://schemas.openxmlformats.org/officeDocument/2006/relationships/image" Target="../media/image2.png"/><Relationship Id="rId7" Type="http://schemas.openxmlformats.org/officeDocument/2006/relationships/image" Target="../media/image9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jpeg"/><Relationship Id="rId5" Type="http://schemas.openxmlformats.org/officeDocument/2006/relationships/image" Target="../media/image4.png"/><Relationship Id="rId10" Type="http://schemas.openxmlformats.org/officeDocument/2006/relationships/image" Target="../media/image101.jpe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3" Type="http://schemas.openxmlformats.org/officeDocument/2006/relationships/image" Target="../media/image2.png"/><Relationship Id="rId7" Type="http://schemas.openxmlformats.org/officeDocument/2006/relationships/image" Target="../media/image10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jpeg"/><Relationship Id="rId5" Type="http://schemas.openxmlformats.org/officeDocument/2006/relationships/image" Target="../media/image4.png"/><Relationship Id="rId10" Type="http://schemas.openxmlformats.org/officeDocument/2006/relationships/image" Target="../media/image96.png"/><Relationship Id="rId4" Type="http://schemas.openxmlformats.org/officeDocument/2006/relationships/image" Target="../media/image3.png"/><Relationship Id="rId9" Type="http://schemas.openxmlformats.org/officeDocument/2006/relationships/image" Target="../media/image95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3" Type="http://schemas.openxmlformats.org/officeDocument/2006/relationships/image" Target="../media/image2.png"/><Relationship Id="rId7" Type="http://schemas.openxmlformats.org/officeDocument/2006/relationships/image" Target="../media/image10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jpeg"/><Relationship Id="rId5" Type="http://schemas.openxmlformats.org/officeDocument/2006/relationships/image" Target="../media/image4.png"/><Relationship Id="rId10" Type="http://schemas.openxmlformats.org/officeDocument/2006/relationships/image" Target="../media/image105.jpeg"/><Relationship Id="rId4" Type="http://schemas.openxmlformats.org/officeDocument/2006/relationships/image" Target="../media/image3.png"/><Relationship Id="rId9" Type="http://schemas.openxmlformats.org/officeDocument/2006/relationships/image" Target="../media/image9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3" Type="http://schemas.openxmlformats.org/officeDocument/2006/relationships/image" Target="../media/image2.png"/><Relationship Id="rId7" Type="http://schemas.openxmlformats.org/officeDocument/2006/relationships/image" Target="../media/image10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6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9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2.png"/><Relationship Id="rId7" Type="http://schemas.openxmlformats.org/officeDocument/2006/relationships/image" Target="../media/image10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1.png"/><Relationship Id="rId7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115.jpeg"/><Relationship Id="rId5" Type="http://schemas.openxmlformats.org/officeDocument/2006/relationships/image" Target="../media/image3.png"/><Relationship Id="rId10" Type="http://schemas.openxmlformats.org/officeDocument/2006/relationships/image" Target="../media/image114.jpeg"/><Relationship Id="rId4" Type="http://schemas.openxmlformats.org/officeDocument/2006/relationships/image" Target="../media/image2.png"/><Relationship Id="rId9" Type="http://schemas.openxmlformats.org/officeDocument/2006/relationships/image" Target="../media/image113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12" Type="http://schemas.openxmlformats.org/officeDocument/2006/relationships/image" Target="../media/image1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6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jpeg"/><Relationship Id="rId3" Type="http://schemas.openxmlformats.org/officeDocument/2006/relationships/image" Target="../media/image2.png"/><Relationship Id="rId7" Type="http://schemas.openxmlformats.org/officeDocument/2006/relationships/image" Target="../media/image11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21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jpeg"/><Relationship Id="rId3" Type="http://schemas.openxmlformats.org/officeDocument/2006/relationships/image" Target="../media/image2.png"/><Relationship Id="rId7" Type="http://schemas.openxmlformats.org/officeDocument/2006/relationships/image" Target="../media/image7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1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.png"/><Relationship Id="rId7" Type="http://schemas.openxmlformats.org/officeDocument/2006/relationships/image" Target="../media/image12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4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.png"/><Relationship Id="rId7" Type="http://schemas.openxmlformats.org/officeDocument/2006/relationships/image" Target="../media/image1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6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0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.png"/><Relationship Id="rId7" Type="http://schemas.openxmlformats.org/officeDocument/2006/relationships/image" Target="../media/image12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jpeg"/><Relationship Id="rId3" Type="http://schemas.openxmlformats.org/officeDocument/2006/relationships/image" Target="../media/image2.png"/><Relationship Id="rId7" Type="http://schemas.openxmlformats.org/officeDocument/2006/relationships/image" Target="../media/image5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.png"/><Relationship Id="rId7" Type="http://schemas.openxmlformats.org/officeDocument/2006/relationships/image" Target="../media/image6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2.png"/><Relationship Id="rId7" Type="http://schemas.openxmlformats.org/officeDocument/2006/relationships/image" Target="../media/image13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2.jpeg"/><Relationship Id="rId5" Type="http://schemas.openxmlformats.org/officeDocument/2006/relationships/image" Target="../media/image4.png"/><Relationship Id="rId10" Type="http://schemas.openxmlformats.org/officeDocument/2006/relationships/image" Target="../media/image96.png"/><Relationship Id="rId4" Type="http://schemas.openxmlformats.org/officeDocument/2006/relationships/image" Target="../media/image3.png"/><Relationship Id="rId9" Type="http://schemas.openxmlformats.org/officeDocument/2006/relationships/image" Target="../media/image95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jpeg"/><Relationship Id="rId3" Type="http://schemas.openxmlformats.org/officeDocument/2006/relationships/image" Target="../media/image2.png"/><Relationship Id="rId7" Type="http://schemas.openxmlformats.org/officeDocument/2006/relationships/image" Target="../media/image13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4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2.jpeg"/><Relationship Id="rId7" Type="http://schemas.openxmlformats.org/officeDocument/2006/relationships/image" Target="../media/image3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11" Type="http://schemas.openxmlformats.org/officeDocument/2006/relationships/image" Target="../media/image70.png"/><Relationship Id="rId5" Type="http://schemas.openxmlformats.org/officeDocument/2006/relationships/image" Target="../media/image1.png"/><Relationship Id="rId10" Type="http://schemas.openxmlformats.org/officeDocument/2006/relationships/image" Target="../media/image139.jpeg"/><Relationship Id="rId4" Type="http://schemas.openxmlformats.org/officeDocument/2006/relationships/image" Target="../media/image137.jpeg"/><Relationship Id="rId9" Type="http://schemas.openxmlformats.org/officeDocument/2006/relationships/image" Target="../media/image1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A206B4-D345-4011-5B33-8C9042ECBF4A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20AB1D3-1298-E400-97AE-C9149FD8C4E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6D2C31E-9536-92F6-ED54-D7B781E27296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B0EE15-36FA-CC0C-B366-3F50DC167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1A45B3E-82F4-D663-0247-9913C64D0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B2F33852-3E44-5FB1-2DFE-3EA2854DA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A9B80D7A-0E5A-F4EF-392F-09E9AA938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7B99B29A-320E-4E0A-8C63-6E73C3B8AB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oogle Shape;97;p1">
            <a:extLst>
              <a:ext uri="{FF2B5EF4-FFF2-40B4-BE49-F238E27FC236}">
                <a16:creationId xmlns:a16="http://schemas.microsoft.com/office/drawing/2014/main" id="{26032F13-F569-088F-2267-EE41B9626A4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9027" y="1439113"/>
            <a:ext cx="3744416" cy="2951585"/>
          </a:xfrm>
          <a:prstGeom prst="rect">
            <a:avLst/>
          </a:prstGeom>
          <a:solidFill>
            <a:srgbClr val="ECECEC"/>
          </a:solidFill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65000" dist="50800" dir="12900000" kx="195000" ky="145000" algn="tl" rotWithShape="0">
              <a:srgbClr val="000000">
                <a:alpha val="29803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1D9694-44FC-AA7A-C7D2-1369768126E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8301" y="3493598"/>
            <a:ext cx="4485317" cy="2223023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5DDF294-11E3-731A-A48E-E24AB9ED1549}"/>
              </a:ext>
            </a:extLst>
          </p:cNvPr>
          <p:cNvSpPr txBox="1"/>
          <p:nvPr/>
        </p:nvSpPr>
        <p:spPr>
          <a:xfrm>
            <a:off x="5354344" y="1990041"/>
            <a:ext cx="6458965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/>
              <a:t>Activities and outcomes of the FLEX-ITA project airborne and ground campaigns</a:t>
            </a:r>
          </a:p>
          <a:p>
            <a:pPr algn="ctr"/>
            <a:endParaRPr lang="en-US" sz="1500" b="1"/>
          </a:p>
          <a:p>
            <a:pPr algn="ctr"/>
            <a:r>
              <a:rPr lang="en-US" sz="2000" b="1">
                <a:solidFill>
                  <a:schemeClr val="accent1">
                    <a:lumMod val="60000"/>
                    <a:lumOff val="40000"/>
                  </a:schemeClr>
                </a:solidFill>
                <a:latin typeface="Corbel" panose="020B0503020204020204" pitchFamily="34" charset="0"/>
              </a:rPr>
              <a:t>Karolina Sakowska (CNR-IBE)  </a:t>
            </a:r>
          </a:p>
          <a:p>
            <a:pPr algn="ctr"/>
            <a:r>
              <a:rPr lang="en-US" sz="2000" b="1">
                <a:solidFill>
                  <a:schemeClr val="accent1">
                    <a:lumMod val="60000"/>
                    <a:lumOff val="40000"/>
                  </a:schemeClr>
                </a:solidFill>
                <a:latin typeface="Corbel" panose="020B0503020204020204" pitchFamily="34" charset="0"/>
              </a:rPr>
              <a:t>on behalf of the measurement campaigns team</a:t>
            </a:r>
          </a:p>
          <a:p>
            <a:pPr algn="ctr"/>
            <a:endParaRPr lang="en-US" sz="1500" b="1">
              <a:solidFill>
                <a:schemeClr val="accent1">
                  <a:lumMod val="60000"/>
                  <a:lumOff val="40000"/>
                </a:schemeClr>
              </a:solidFill>
              <a:latin typeface="Corbel" panose="020B0503020204020204" pitchFamily="34" charset="0"/>
            </a:endParaRPr>
          </a:p>
          <a:p>
            <a:pPr algn="ctr"/>
            <a:r>
              <a:rPr lang="en-US" b="1">
                <a:solidFill>
                  <a:schemeClr val="bg2">
                    <a:lumMod val="50000"/>
                  </a:schemeClr>
                </a:solidFill>
                <a:latin typeface="Corbel" panose="020B0503020204020204" pitchFamily="34" charset="0"/>
              </a:rPr>
              <a:t>FLEX-Fluorescence 2026 Workshop </a:t>
            </a:r>
          </a:p>
          <a:p>
            <a:pPr algn="ctr"/>
            <a:r>
              <a:rPr lang="en-US" b="1">
                <a:solidFill>
                  <a:schemeClr val="bg2">
                    <a:lumMod val="50000"/>
                  </a:schemeClr>
                </a:solidFill>
                <a:latin typeface="Corbel" panose="020B0503020204020204" pitchFamily="34" charset="0"/>
              </a:rPr>
              <a:t>Bonn, 04/03/2026</a:t>
            </a:r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E52EAC-EE5A-90ED-E6BB-DBF015DFBC45}"/>
              </a:ext>
            </a:extLst>
          </p:cNvPr>
          <p:cNvSpPr txBox="1"/>
          <p:nvPr/>
        </p:nvSpPr>
        <p:spPr>
          <a:xfrm>
            <a:off x="9399933" y="5147234"/>
            <a:ext cx="610616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700">
                <a:solidFill>
                  <a:schemeClr val="accent3">
                    <a:lumMod val="50000"/>
                  </a:schemeClr>
                </a:solidFill>
              </a:rPr>
              <a:t>Contact emails:</a:t>
            </a:r>
          </a:p>
          <a:p>
            <a:r>
              <a:rPr lang="en-US" sz="1700">
                <a:solidFill>
                  <a:schemeClr val="accent3">
                    <a:lumMod val="50000"/>
                  </a:schemeClr>
                </a:solidFill>
              </a:rPr>
              <a:t>karolina.sakowska@cnr.it</a:t>
            </a:r>
          </a:p>
          <a:p>
            <a:r>
              <a:rPr lang="en-US" sz="1700">
                <a:solidFill>
                  <a:schemeClr val="accent3">
                    <a:lumMod val="50000"/>
                  </a:schemeClr>
                </a:solidFill>
              </a:rPr>
              <a:t>sergio.cogliati@unimib.it </a:t>
            </a:r>
          </a:p>
          <a:p>
            <a:r>
              <a:rPr lang="en-US" sz="170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9717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048B9-FFFB-C6CF-057C-BE38A2B61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D9392BA-26B4-7B32-DBE6-865C0677CE9B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3E7A9E5-9762-4837-EDC0-334DDA688BAD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3A79A77-DC49-5529-8642-7202C4C7FECD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FLEX-ITA PROJECT OBJECTIVES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792489-0E7F-9E94-44CE-E5A2B4944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E94EAA5-E44E-D74D-6F8A-5E452FB4F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C5E9478B-1634-7A9E-64B8-B08B9E0DF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B2D35F71-B2A6-758F-843D-E3BEE91D7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1AFB9685-0908-C914-2970-06D58E9AE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ata - Flex Projektbüro">
            <a:extLst>
              <a:ext uri="{FF2B5EF4-FFF2-40B4-BE49-F238E27FC236}">
                <a16:creationId xmlns:a16="http://schemas.microsoft.com/office/drawing/2014/main" id="{FAAE42F9-0DCA-85DA-FB9E-6D8679B3D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0907" y="1046194"/>
            <a:ext cx="2394939" cy="238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1DE15EFF-FEA0-364F-226F-B63A5F22A9A3}"/>
              </a:ext>
            </a:extLst>
          </p:cNvPr>
          <p:cNvSpPr txBox="1"/>
          <p:nvPr/>
        </p:nvSpPr>
        <p:spPr>
          <a:xfrm>
            <a:off x="92152" y="782425"/>
            <a:ext cx="8259996" cy="53399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spcBef>
                <a:spcPts val="600"/>
              </a:spcBef>
            </a:pPr>
            <a:r>
              <a:rPr lang="en-US" sz="2400" b="1">
                <a:latin typeface="Aptos Light"/>
              </a:rPr>
              <a:t>FLEX-ITA </a:t>
            </a:r>
          </a:p>
          <a:p>
            <a:pPr algn="just">
              <a:spcBef>
                <a:spcPts val="600"/>
              </a:spcBef>
            </a:pPr>
            <a:r>
              <a:rPr lang="en-US">
                <a:latin typeface="Aptos Light"/>
              </a:rPr>
              <a:t>a 2-year project funded under the ASI Call for Ideas: </a:t>
            </a:r>
            <a:r>
              <a:rPr lang="en-US" i="1">
                <a:latin typeface="Aptos Light"/>
              </a:rPr>
              <a:t>'Scientific Activities Supporting the Development of Earth Observation Missions</a:t>
            </a:r>
            <a:r>
              <a:rPr lang="en-US">
                <a:latin typeface="Aptos Light"/>
              </a:rPr>
              <a:t>’.</a:t>
            </a:r>
          </a:p>
          <a:p>
            <a:pPr algn="just">
              <a:spcBef>
                <a:spcPts val="600"/>
              </a:spcBef>
            </a:pPr>
            <a:endParaRPr lang="en-US">
              <a:latin typeface="Aptos Light"/>
            </a:endParaRPr>
          </a:p>
          <a:p>
            <a:pPr algn="just">
              <a:spcBef>
                <a:spcPts val="600"/>
              </a:spcBef>
            </a:pPr>
            <a:r>
              <a:rPr lang="en-US" b="1">
                <a:latin typeface="Aptos Light"/>
              </a:rPr>
              <a:t>Objectives:</a:t>
            </a:r>
            <a:endParaRPr lang="en-US"/>
          </a:p>
          <a:p>
            <a:pPr marL="457200" indent="-457200" algn="just">
              <a:spcBef>
                <a:spcPts val="1200"/>
              </a:spcBef>
              <a:buFont typeface="+mj-lt"/>
              <a:buAutoNum type="arabicPeriod"/>
            </a:pPr>
            <a:r>
              <a:rPr lang="en-US">
                <a:latin typeface="Aptos Light"/>
              </a:rPr>
              <a:t>To promote a national network of institutions to support the FLEX mission, sharing methodologies, approaches, and instrumentation</a:t>
            </a:r>
          </a:p>
          <a:p>
            <a:pPr marL="457200" indent="-457200" algn="just">
              <a:spcBef>
                <a:spcPts val="1200"/>
              </a:spcBef>
              <a:buFont typeface="+mj-lt"/>
              <a:buAutoNum type="arabicPeriod"/>
            </a:pPr>
            <a:r>
              <a:rPr lang="en-US">
                <a:latin typeface="Aptos Light"/>
              </a:rPr>
              <a:t>To expand the competences to operate airborne SIF observing system</a:t>
            </a:r>
          </a:p>
          <a:p>
            <a:pPr marL="457200" indent="-457200" algn="just">
              <a:spcBef>
                <a:spcPts val="1200"/>
              </a:spcBef>
              <a:buFont typeface="+mj-lt"/>
              <a:buAutoNum type="arabicPeriod"/>
            </a:pPr>
            <a:r>
              <a:rPr lang="en-US">
                <a:latin typeface="Aptos Light"/>
              </a:rPr>
              <a:t>To develop novel and advanced airborne SIF retrieval algorithms consistent with FLEX L2 products for further Cal/Val activities</a:t>
            </a:r>
          </a:p>
          <a:p>
            <a:pPr marL="457200" indent="-457200" algn="just">
              <a:spcBef>
                <a:spcPts val="1200"/>
              </a:spcBef>
              <a:buFont typeface="+mj-lt"/>
              <a:buAutoNum type="arabicPeriod"/>
            </a:pPr>
            <a:r>
              <a:rPr lang="en-US">
                <a:latin typeface="Aptos Light"/>
              </a:rPr>
              <a:t>To acquire high-quality SIF airborne/field data on terrestrial vegetation to develop advanced methods for detection of water stress </a:t>
            </a:r>
          </a:p>
          <a:p>
            <a:pPr marL="457200" indent="-457200" algn="just">
              <a:spcBef>
                <a:spcPts val="1200"/>
              </a:spcBef>
              <a:buFont typeface="+mj-lt"/>
              <a:buAutoNum type="arabicPeriod"/>
            </a:pPr>
            <a:r>
              <a:rPr lang="en-US">
                <a:latin typeface="Aptos Light"/>
              </a:rPr>
              <a:t>To acquire high-quality SIF airborne/field data on lakes to develop the phytoplankton characterization algorithms from airborne hyperspectral data adaptable to the FLEX mission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8701F6E-0B3B-06B5-0A95-BAA3580F0D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2050" y="3732175"/>
            <a:ext cx="2094411" cy="183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981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10E00-C9CB-DBB6-8DDC-EDDCC1BBA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E1F2BD5-94AD-03EC-083D-AD221E4A37DF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DBDE79-F6EC-32C0-05C4-E94687967EE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2B0361BA-C9C2-F6CF-52FC-205013887352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FLEX-ITA PROJECT STRUCTURE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5FAA9A-B8E9-18D9-858D-6BFF01CFE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8588AF4-B9C2-2A3F-ACBF-1D97A5509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0FD05617-788C-B03F-F5C7-A1A88A5AB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ED7D6149-15FE-9BEF-0892-B8DFB101E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60639814-E95F-BC03-3FD7-1B7F44D10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ma 2">
            <a:extLst>
              <a:ext uri="{FF2B5EF4-FFF2-40B4-BE49-F238E27FC236}">
                <a16:creationId xmlns:a16="http://schemas.microsoft.com/office/drawing/2014/main" id="{6DBF20DF-E478-202E-FD8B-3F99D5CF35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6492224"/>
              </p:ext>
            </p:extLst>
          </p:nvPr>
        </p:nvGraphicFramePr>
        <p:xfrm>
          <a:off x="128213" y="37840"/>
          <a:ext cx="6638347" cy="4926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10" name="Gruppo 10">
            <a:extLst>
              <a:ext uri="{FF2B5EF4-FFF2-40B4-BE49-F238E27FC236}">
                <a16:creationId xmlns:a16="http://schemas.microsoft.com/office/drawing/2014/main" id="{56A801F9-FB8C-3C6B-F926-41C3EBEBEF72}"/>
              </a:ext>
            </a:extLst>
          </p:cNvPr>
          <p:cNvGrpSpPr/>
          <p:nvPr/>
        </p:nvGrpSpPr>
        <p:grpSpPr>
          <a:xfrm>
            <a:off x="7027573" y="726697"/>
            <a:ext cx="4930260" cy="5355312"/>
            <a:chOff x="7122575" y="409576"/>
            <a:chExt cx="4930260" cy="5355312"/>
          </a:xfrm>
        </p:grpSpPr>
        <p:sp>
          <p:nvSpPr>
            <p:cNvPr id="11" name="CasellaDiTesto 1">
              <a:extLst>
                <a:ext uri="{FF2B5EF4-FFF2-40B4-BE49-F238E27FC236}">
                  <a16:creationId xmlns:a16="http://schemas.microsoft.com/office/drawing/2014/main" id="{30B0083C-8F73-EB95-3723-981BE8A2522C}"/>
                </a:ext>
              </a:extLst>
            </p:cNvPr>
            <p:cNvSpPr txBox="1"/>
            <p:nvPr/>
          </p:nvSpPr>
          <p:spPr>
            <a:xfrm>
              <a:off x="7122575" y="409576"/>
              <a:ext cx="4930260" cy="53553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895350" indent="-895350" algn="just" defTabSz="895350">
                <a:spcBef>
                  <a:spcPts val="1800"/>
                </a:spcBef>
              </a:pPr>
              <a:r>
                <a:rPr lang="en-US" b="1">
                  <a:latin typeface="Aptos Light" panose="020B0004020202020204" pitchFamily="34" charset="0"/>
                </a:rPr>
                <a:t>WP1000 </a:t>
              </a:r>
              <a:r>
                <a:rPr lang="en-US">
                  <a:latin typeface="Aptos Light" panose="020B0004020202020204" pitchFamily="34" charset="0"/>
                </a:rPr>
                <a:t>Project management and technical-scientific coordination (</a:t>
              </a:r>
              <a:r>
                <a:rPr lang="en-US" b="1">
                  <a:latin typeface="Aptos Light" panose="020B0004020202020204" pitchFamily="34" charset="0"/>
                </a:rPr>
                <a:t>UNIMIB</a:t>
              </a:r>
              <a:r>
                <a:rPr lang="en-US">
                  <a:latin typeface="Aptos Light" panose="020B0004020202020204" pitchFamily="34" charset="0"/>
                </a:rPr>
                <a:t>)</a:t>
              </a:r>
            </a:p>
            <a:p>
              <a:pPr marL="898525" indent="-898525" algn="just">
                <a:spcBef>
                  <a:spcPts val="3000"/>
                </a:spcBef>
              </a:pPr>
              <a:r>
                <a:rPr lang="en-US" b="1">
                  <a:latin typeface="Aptos Light" panose="020B0004020202020204" pitchFamily="34" charset="0"/>
                </a:rPr>
                <a:t>WP2000  </a:t>
              </a:r>
              <a:r>
                <a:rPr lang="en-US">
                  <a:latin typeface="Aptos Light" panose="020B0004020202020204" pitchFamily="34" charset="0"/>
                </a:rPr>
                <a:t>Installation, setup and acquisition of airborne scientific data sets </a:t>
              </a:r>
              <a:br>
                <a:rPr lang="en-US">
                  <a:latin typeface="Aptos Light" panose="020B0004020202020204" pitchFamily="34" charset="0"/>
                </a:rPr>
              </a:br>
              <a:r>
                <a:rPr lang="en-US">
                  <a:latin typeface="Aptos Light" panose="020B0004020202020204" pitchFamily="34" charset="0"/>
                </a:rPr>
                <a:t>(</a:t>
              </a:r>
              <a:r>
                <a:rPr lang="en-US" b="1">
                  <a:latin typeface="Aptos Light" panose="020B0004020202020204" pitchFamily="34" charset="0"/>
                </a:rPr>
                <a:t>CNR-IBE/FEM</a:t>
              </a:r>
              <a:r>
                <a:rPr lang="en-US">
                  <a:latin typeface="Aptos Light" panose="020B0004020202020204" pitchFamily="34" charset="0"/>
                </a:rPr>
                <a:t>)</a:t>
              </a:r>
            </a:p>
            <a:p>
              <a:pPr marL="898525" indent="-898525" algn="just">
                <a:spcBef>
                  <a:spcPts val="3000"/>
                </a:spcBef>
              </a:pPr>
              <a:r>
                <a:rPr lang="en-US" b="1">
                  <a:latin typeface="Aptos Light" panose="020B0004020202020204" pitchFamily="34" charset="0"/>
                </a:rPr>
                <a:t>WP3000   </a:t>
              </a:r>
              <a:r>
                <a:rPr lang="en-US">
                  <a:latin typeface="Aptos Light" panose="020B0004020202020204" pitchFamily="34" charset="0"/>
                </a:rPr>
                <a:t>Development of SIF retrieval algorithms from airborne data (</a:t>
              </a:r>
              <a:r>
                <a:rPr lang="en-US" b="1">
                  <a:latin typeface="Aptos Light" panose="020B0004020202020204" pitchFamily="34" charset="0"/>
                </a:rPr>
                <a:t>UNIMIB</a:t>
              </a:r>
              <a:r>
                <a:rPr lang="en-US">
                  <a:latin typeface="Aptos Light" panose="020B0004020202020204" pitchFamily="34" charset="0"/>
                </a:rPr>
                <a:t>)</a:t>
              </a:r>
            </a:p>
            <a:p>
              <a:pPr marL="898525" indent="-898525" algn="just">
                <a:spcBef>
                  <a:spcPts val="3000"/>
                </a:spcBef>
              </a:pPr>
              <a:r>
                <a:rPr lang="en-US" b="1">
                  <a:latin typeface="Aptos Light" panose="020B0004020202020204" pitchFamily="34" charset="0"/>
                </a:rPr>
                <a:t>WP4000</a:t>
              </a:r>
              <a:r>
                <a:rPr lang="en-US">
                  <a:latin typeface="Aptos Light" panose="020B0004020202020204" pitchFamily="34" charset="0"/>
                </a:rPr>
                <a:t>  Measurement campaign on terrestrial vegetation and development of early warning indicators to identify water stress (</a:t>
              </a:r>
              <a:r>
                <a:rPr lang="en-US" b="1">
                  <a:latin typeface="Aptos Light" panose="020B0004020202020204" pitchFamily="34" charset="0"/>
                </a:rPr>
                <a:t>CNR-IBE</a:t>
              </a:r>
              <a:r>
                <a:rPr lang="en-US">
                  <a:latin typeface="Aptos Light" panose="020B0004020202020204" pitchFamily="34" charset="0"/>
                </a:rPr>
                <a:t>)</a:t>
              </a:r>
            </a:p>
            <a:p>
              <a:pPr marL="898525" indent="-898525" algn="just">
                <a:spcBef>
                  <a:spcPts val="1800"/>
                </a:spcBef>
              </a:pPr>
              <a:r>
                <a:rPr lang="en-US" b="1">
                  <a:latin typeface="Aptos Light" panose="020B0004020202020204" pitchFamily="34" charset="0"/>
                </a:rPr>
                <a:t>WP5000 </a:t>
              </a:r>
              <a:r>
                <a:rPr lang="en-US">
                  <a:latin typeface="Aptos Light" panose="020B0004020202020204" pitchFamily="34" charset="0"/>
                </a:rPr>
                <a:t>Measurement campaign on lakes </a:t>
              </a:r>
              <a:br>
                <a:rPr lang="en-US">
                  <a:latin typeface="Aptos Light" panose="020B0004020202020204" pitchFamily="34" charset="0"/>
                </a:rPr>
              </a:br>
              <a:r>
                <a:rPr lang="en-US">
                  <a:latin typeface="Aptos Light" panose="020B0004020202020204" pitchFamily="34" charset="0"/>
                </a:rPr>
                <a:t>and development of phytoplankton characterization algorithms (</a:t>
              </a:r>
              <a:r>
                <a:rPr lang="en-US" b="1">
                  <a:latin typeface="Aptos Light" panose="020B0004020202020204" pitchFamily="34" charset="0"/>
                </a:rPr>
                <a:t>CNR-IREA</a:t>
              </a:r>
              <a:r>
                <a:rPr lang="en-US">
                  <a:latin typeface="Aptos Light" panose="020B0004020202020204" pitchFamily="34" charset="0"/>
                </a:rPr>
                <a:t>)</a:t>
              </a:r>
            </a:p>
          </p:txBody>
        </p:sp>
        <p:pic>
          <p:nvPicPr>
            <p:cNvPr id="12" name="Picture 2" descr="Istituto per la BioEconomia – Dipartimento di Scienze Bio Agroalimentari">
              <a:extLst>
                <a:ext uri="{FF2B5EF4-FFF2-40B4-BE49-F238E27FC236}">
                  <a16:creationId xmlns:a16="http://schemas.microsoft.com/office/drawing/2014/main" id="{6616D353-1142-D0EB-6DFD-C3D6AEF2B5A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3850" y="1701638"/>
              <a:ext cx="581772" cy="499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Istituto per la BioEconomia – Dipartimento di Scienze Bio Agroalimentari">
              <a:extLst>
                <a:ext uri="{FF2B5EF4-FFF2-40B4-BE49-F238E27FC236}">
                  <a16:creationId xmlns:a16="http://schemas.microsoft.com/office/drawing/2014/main" id="{3BCEE2CB-01CE-16CF-52FB-DF1F9F49BE5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1718" y="3801599"/>
              <a:ext cx="581772" cy="499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Elemento grafico 7">
              <a:extLst>
                <a:ext uri="{FF2B5EF4-FFF2-40B4-BE49-F238E27FC236}">
                  <a16:creationId xmlns:a16="http://schemas.microsoft.com/office/drawing/2014/main" id="{6644516A-1C41-6CDE-A1B3-C96D37B20E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7386570" y="726388"/>
              <a:ext cx="472071" cy="472071"/>
            </a:xfrm>
            <a:prstGeom prst="rect">
              <a:avLst/>
            </a:prstGeom>
          </p:spPr>
        </p:pic>
        <p:pic>
          <p:nvPicPr>
            <p:cNvPr id="15" name="Elemento grafico 8">
              <a:extLst>
                <a:ext uri="{FF2B5EF4-FFF2-40B4-BE49-F238E27FC236}">
                  <a16:creationId xmlns:a16="http://schemas.microsoft.com/office/drawing/2014/main" id="{C381FCAE-D770-299C-B190-0E8C77100E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7386569" y="2875843"/>
              <a:ext cx="472071" cy="472071"/>
            </a:xfrm>
            <a:prstGeom prst="rect">
              <a:avLst/>
            </a:prstGeom>
          </p:spPr>
        </p:pic>
        <p:pic>
          <p:nvPicPr>
            <p:cNvPr id="16" name="Picture 4" descr="logo IREA CNR orizzontale">
              <a:extLst>
                <a:ext uri="{FF2B5EF4-FFF2-40B4-BE49-F238E27FC236}">
                  <a16:creationId xmlns:a16="http://schemas.microsoft.com/office/drawing/2014/main" id="{626C384D-BCC5-3362-8CC3-4F48376FA8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6520" y="5148705"/>
              <a:ext cx="812167" cy="344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rop clipart Vectors - Download Free High-Quality Vectors from Freepik |  Freepik">
            <a:extLst>
              <a:ext uri="{FF2B5EF4-FFF2-40B4-BE49-F238E27FC236}">
                <a16:creationId xmlns:a16="http://schemas.microsoft.com/office/drawing/2014/main" id="{16DB0B31-B236-E092-6D80-309B8A791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558" y="4502343"/>
            <a:ext cx="1652831" cy="1554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nderwater phytoplankton ecosystem ...">
            <a:extLst>
              <a:ext uri="{FF2B5EF4-FFF2-40B4-BE49-F238E27FC236}">
                <a16:creationId xmlns:a16="http://schemas.microsoft.com/office/drawing/2014/main" id="{6B3706B0-FE5E-087C-09D6-A249F2D2C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524" y="4521054"/>
            <a:ext cx="1235075" cy="146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9D240EE-98F8-A46C-A06E-9861D961CEE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765807" y="3404211"/>
            <a:ext cx="1564258" cy="909167"/>
          </a:xfrm>
          <a:prstGeom prst="rect">
            <a:avLst/>
          </a:prstGeom>
        </p:spPr>
      </p:pic>
      <p:pic>
        <p:nvPicPr>
          <p:cNvPr id="1032" name="Picture 8" descr="Cessna grand caravan PSD, High Quality Free PSD Templates for Download |  Freepik">
            <a:extLst>
              <a:ext uri="{FF2B5EF4-FFF2-40B4-BE49-F238E27FC236}">
                <a16:creationId xmlns:a16="http://schemas.microsoft.com/office/drawing/2014/main" id="{A97A4639-F2B6-357F-79C2-4A96C0006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3" y="3206943"/>
            <a:ext cx="1637594" cy="109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04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D30D4D-F55D-7285-FFBB-2AFDB15C9C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07603DE-B70E-9616-935A-31405DA3D4BD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6DAC106-27C3-DEFF-CB80-21502D6FCAE9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1E187FC7-1105-F14C-88BF-18FCB8FFE215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TIMELINE AND MAIN EVENTS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2ECB7F-7CB1-9F85-B1A1-B82A82703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4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4E8A890-1DE6-F055-C45D-C1147924C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2804F51-9FC6-510D-A84E-1E8C2A329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302955A7-22B7-0AAC-ACFD-7DA964574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F68378CD-CFCF-2ECA-71E2-842632E9FC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uppo 50">
            <a:extLst>
              <a:ext uri="{FF2B5EF4-FFF2-40B4-BE49-F238E27FC236}">
                <a16:creationId xmlns:a16="http://schemas.microsoft.com/office/drawing/2014/main" id="{5614F7D9-729A-91AE-EF21-4BA29E9E60CF}"/>
              </a:ext>
            </a:extLst>
          </p:cNvPr>
          <p:cNvGrpSpPr/>
          <p:nvPr/>
        </p:nvGrpSpPr>
        <p:grpSpPr>
          <a:xfrm>
            <a:off x="60290" y="3902352"/>
            <a:ext cx="2225170" cy="1773539"/>
            <a:chOff x="224377" y="830866"/>
            <a:chExt cx="8331519" cy="5121427"/>
          </a:xfrm>
        </p:grpSpPr>
        <p:pic>
          <p:nvPicPr>
            <p:cNvPr id="3" name="Immagine 125" descr="Immagine che contiene trasporto, aeromobile, pialla/aereo, aeroplano&#10;&#10;Descrizione generata automaticamente">
              <a:extLst>
                <a:ext uri="{FF2B5EF4-FFF2-40B4-BE49-F238E27FC236}">
                  <a16:creationId xmlns:a16="http://schemas.microsoft.com/office/drawing/2014/main" id="{B0692A81-107F-B3F3-480F-07DB0FF5BE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82328">
              <a:off x="226009" y="889101"/>
              <a:ext cx="4125150" cy="1903757"/>
            </a:xfrm>
            <a:prstGeom prst="rect">
              <a:avLst/>
            </a:prstGeom>
          </p:spPr>
        </p:pic>
        <p:pic>
          <p:nvPicPr>
            <p:cNvPr id="4" name="Immagine 126" descr="Immagine che contiene macchina, treno, interno&#10;&#10;Descrizione generata automaticamente">
              <a:extLst>
                <a:ext uri="{FF2B5EF4-FFF2-40B4-BE49-F238E27FC236}">
                  <a16:creationId xmlns:a16="http://schemas.microsoft.com/office/drawing/2014/main" id="{1AC3DAA2-A93F-96D2-ED21-C07B07C76F8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50000"/>
                      </a14:imgEffect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70411">
              <a:off x="224377" y="3051148"/>
              <a:ext cx="4666841" cy="2153747"/>
            </a:xfrm>
            <a:prstGeom prst="rect">
              <a:avLst/>
            </a:prstGeom>
          </p:spPr>
        </p:pic>
        <p:pic>
          <p:nvPicPr>
            <p:cNvPr id="6" name="Immagine 127" descr="Immagine che contiene interno, muro, persona, persone&#10;&#10;Descrizione generata automaticamente">
              <a:extLst>
                <a:ext uri="{FF2B5EF4-FFF2-40B4-BE49-F238E27FC236}">
                  <a16:creationId xmlns:a16="http://schemas.microsoft.com/office/drawing/2014/main" id="{4A373EA2-7BE5-DA33-923D-6F17DBBDA6C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433783">
              <a:off x="3862136" y="3786123"/>
              <a:ext cx="4693760" cy="2166170"/>
            </a:xfrm>
            <a:prstGeom prst="rect">
              <a:avLst/>
            </a:prstGeom>
          </p:spPr>
        </p:pic>
        <p:pic>
          <p:nvPicPr>
            <p:cNvPr id="10" name="Immagine 128" descr="Immagine che contiene aria aperta, cielo, testo, pialla/aereo&#10;&#10;Descrizione generata automaticamente">
              <a:extLst>
                <a:ext uri="{FF2B5EF4-FFF2-40B4-BE49-F238E27FC236}">
                  <a16:creationId xmlns:a16="http://schemas.microsoft.com/office/drawing/2014/main" id="{7964BBA5-20BA-71D9-41B5-70F2BD64FB1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25509">
              <a:off x="3154998" y="830866"/>
              <a:ext cx="4542977" cy="2096584"/>
            </a:xfrm>
            <a:prstGeom prst="rect">
              <a:avLst/>
            </a:prstGeom>
          </p:spPr>
        </p:pic>
        <p:sp>
          <p:nvSpPr>
            <p:cNvPr id="11" name="CasellaDiTesto 130">
              <a:extLst>
                <a:ext uri="{FF2B5EF4-FFF2-40B4-BE49-F238E27FC236}">
                  <a16:creationId xmlns:a16="http://schemas.microsoft.com/office/drawing/2014/main" id="{E2B88F6E-C93A-04AF-9E9C-B331E8915AEA}"/>
                </a:ext>
              </a:extLst>
            </p:cNvPr>
            <p:cNvSpPr txBox="1"/>
            <p:nvPr/>
          </p:nvSpPr>
          <p:spPr>
            <a:xfrm rot="21393306">
              <a:off x="6633961" y="3153873"/>
              <a:ext cx="451115" cy="7293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sz="1200" dirty="0">
                <a:latin typeface="Aptos Light" panose="020B0004020202020204" pitchFamily="34" charset="0"/>
              </a:endParaRPr>
            </a:p>
          </p:txBody>
        </p:sp>
      </p:grpSp>
      <p:pic>
        <p:nvPicPr>
          <p:cNvPr id="12" name="Immagine 1">
            <a:extLst>
              <a:ext uri="{FF2B5EF4-FFF2-40B4-BE49-F238E27FC236}">
                <a16:creationId xmlns:a16="http://schemas.microsoft.com/office/drawing/2014/main" id="{F650A50C-E92D-4312-FF24-8C55E65AC06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" y="665090"/>
            <a:ext cx="12042648" cy="2483160"/>
          </a:xfrm>
          <a:prstGeom prst="rect">
            <a:avLst/>
          </a:prstGeom>
          <a:noFill/>
        </p:spPr>
      </p:pic>
      <p:sp>
        <p:nvSpPr>
          <p:cNvPr id="13" name="Freccia a destra 39">
            <a:extLst>
              <a:ext uri="{FF2B5EF4-FFF2-40B4-BE49-F238E27FC236}">
                <a16:creationId xmlns:a16="http://schemas.microsoft.com/office/drawing/2014/main" id="{10AEB899-EAE0-53F6-A15D-1C4C4D34233E}"/>
              </a:ext>
            </a:extLst>
          </p:cNvPr>
          <p:cNvSpPr/>
          <p:nvPr/>
        </p:nvSpPr>
        <p:spPr>
          <a:xfrm rot="8315837">
            <a:off x="1760737" y="2323889"/>
            <a:ext cx="1049446" cy="44068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asellaDiTesto 40">
            <a:extLst>
              <a:ext uri="{FF2B5EF4-FFF2-40B4-BE49-F238E27FC236}">
                <a16:creationId xmlns:a16="http://schemas.microsoft.com/office/drawing/2014/main" id="{D831542D-07F7-4818-694F-957EB5B8EE9F}"/>
              </a:ext>
            </a:extLst>
          </p:cNvPr>
          <p:cNvSpPr txBox="1"/>
          <p:nvPr/>
        </p:nvSpPr>
        <p:spPr>
          <a:xfrm>
            <a:off x="104801" y="3104034"/>
            <a:ext cx="2472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/>
              <a:t>IBIS Installation </a:t>
            </a:r>
          </a:p>
          <a:p>
            <a:r>
              <a:rPr lang="it-IT" b="1" dirty="0"/>
              <a:t>2024 </a:t>
            </a:r>
          </a:p>
        </p:txBody>
      </p:sp>
      <p:sp>
        <p:nvSpPr>
          <p:cNvPr id="15" name="Freccia a destra 2">
            <a:extLst>
              <a:ext uri="{FF2B5EF4-FFF2-40B4-BE49-F238E27FC236}">
                <a16:creationId xmlns:a16="http://schemas.microsoft.com/office/drawing/2014/main" id="{A11D999E-DCE6-477F-60E7-4A167174D1C9}"/>
              </a:ext>
            </a:extLst>
          </p:cNvPr>
          <p:cNvSpPr/>
          <p:nvPr/>
        </p:nvSpPr>
        <p:spPr>
          <a:xfrm rot="5400000">
            <a:off x="2452678" y="2323099"/>
            <a:ext cx="1103864" cy="44333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asellaDiTesto 3">
            <a:extLst>
              <a:ext uri="{FF2B5EF4-FFF2-40B4-BE49-F238E27FC236}">
                <a16:creationId xmlns:a16="http://schemas.microsoft.com/office/drawing/2014/main" id="{E559284F-D89B-B4C5-89C3-066F2D483803}"/>
              </a:ext>
            </a:extLst>
          </p:cNvPr>
          <p:cNvSpPr txBox="1"/>
          <p:nvPr/>
        </p:nvSpPr>
        <p:spPr>
          <a:xfrm>
            <a:off x="1861311" y="3137439"/>
            <a:ext cx="25631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/>
              <a:t>Land </a:t>
            </a:r>
            <a:r>
              <a:rPr lang="it-IT" sz="1600" b="1" dirty="0" err="1"/>
              <a:t>campaign</a:t>
            </a:r>
            <a:r>
              <a:rPr lang="it-IT" sz="1600" b="1" dirty="0"/>
              <a:t> 2024</a:t>
            </a:r>
          </a:p>
          <a:p>
            <a:r>
              <a:rPr lang="it-IT" sz="1600" dirty="0"/>
              <a:t>Rispescia (GR), </a:t>
            </a:r>
            <a:r>
              <a:rPr lang="it-IT" sz="1600" dirty="0" err="1"/>
              <a:t>Italy</a:t>
            </a:r>
            <a:endParaRPr lang="it-IT" sz="1600" dirty="0"/>
          </a:p>
          <a:p>
            <a:endParaRPr lang="en-US" sz="1600" dirty="0"/>
          </a:p>
        </p:txBody>
      </p:sp>
      <p:pic>
        <p:nvPicPr>
          <p:cNvPr id="18" name="Immagine 6">
            <a:extLst>
              <a:ext uri="{FF2B5EF4-FFF2-40B4-BE49-F238E27FC236}">
                <a16:creationId xmlns:a16="http://schemas.microsoft.com/office/drawing/2014/main" id="{4B394EFE-42DE-D536-B370-86C6273B776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974" y="3907586"/>
            <a:ext cx="2681357" cy="1944137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CasellaDiTesto 8">
            <a:extLst>
              <a:ext uri="{FF2B5EF4-FFF2-40B4-BE49-F238E27FC236}">
                <a16:creationId xmlns:a16="http://schemas.microsoft.com/office/drawing/2014/main" id="{4293C3EC-EFA6-1432-D7EA-4B509BC71197}"/>
              </a:ext>
            </a:extLst>
          </p:cNvPr>
          <p:cNvSpPr txBox="1"/>
          <p:nvPr/>
        </p:nvSpPr>
        <p:spPr>
          <a:xfrm>
            <a:off x="3976741" y="3129008"/>
            <a:ext cx="262965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500" b="1" dirty="0" err="1"/>
              <a:t>Inland</a:t>
            </a:r>
            <a:r>
              <a:rPr lang="it-IT" sz="1500" b="1" dirty="0"/>
              <a:t> Water 2024</a:t>
            </a:r>
            <a:r>
              <a:rPr lang="it-IT" sz="1500" dirty="0"/>
              <a:t> </a:t>
            </a:r>
          </a:p>
          <a:p>
            <a:r>
              <a:rPr lang="it-IT" sz="1500"/>
              <a:t>Lake Garda, Italy</a:t>
            </a:r>
            <a:endParaRPr lang="en-US" sz="1500" dirty="0"/>
          </a:p>
        </p:txBody>
      </p:sp>
      <p:pic>
        <p:nvPicPr>
          <p:cNvPr id="21" name="image25.png">
            <a:extLst>
              <a:ext uri="{FF2B5EF4-FFF2-40B4-BE49-F238E27FC236}">
                <a16:creationId xmlns:a16="http://schemas.microsoft.com/office/drawing/2014/main" id="{847CC102-DBA0-5568-EAEE-5A91792D7657}"/>
              </a:ext>
            </a:extLst>
          </p:cNvPr>
          <p:cNvPicPr/>
          <p:nvPr/>
        </p:nvPicPr>
        <p:blipFill>
          <a:blip r:embed="rId14"/>
          <a:srcRect/>
          <a:stretch>
            <a:fillRect/>
          </a:stretch>
        </p:blipFill>
        <p:spPr>
          <a:xfrm>
            <a:off x="4837105" y="3920082"/>
            <a:ext cx="1167367" cy="1826017"/>
          </a:xfrm>
          <a:prstGeom prst="rect">
            <a:avLst/>
          </a:prstGeom>
          <a:ln/>
        </p:spPr>
      </p:pic>
      <p:sp>
        <p:nvSpPr>
          <p:cNvPr id="22" name="Freccia a destra 11">
            <a:extLst>
              <a:ext uri="{FF2B5EF4-FFF2-40B4-BE49-F238E27FC236}">
                <a16:creationId xmlns:a16="http://schemas.microsoft.com/office/drawing/2014/main" id="{99DD4F41-D48C-A9C9-6679-9E6178C505DC}"/>
              </a:ext>
            </a:extLst>
          </p:cNvPr>
          <p:cNvSpPr/>
          <p:nvPr/>
        </p:nvSpPr>
        <p:spPr>
          <a:xfrm rot="2259002">
            <a:off x="3281365" y="2303993"/>
            <a:ext cx="1113977" cy="45418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CasellaDiTesto 13">
            <a:extLst>
              <a:ext uri="{FF2B5EF4-FFF2-40B4-BE49-F238E27FC236}">
                <a16:creationId xmlns:a16="http://schemas.microsoft.com/office/drawing/2014/main" id="{E719131E-D63D-C5E7-415C-78AD63D64782}"/>
              </a:ext>
            </a:extLst>
          </p:cNvPr>
          <p:cNvSpPr txBox="1"/>
          <p:nvPr/>
        </p:nvSpPr>
        <p:spPr>
          <a:xfrm>
            <a:off x="6390026" y="3041277"/>
            <a:ext cx="21089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500" b="1" dirty="0" err="1"/>
              <a:t>Inland</a:t>
            </a:r>
            <a:r>
              <a:rPr lang="it-IT" sz="1500" b="1" dirty="0"/>
              <a:t> water </a:t>
            </a:r>
            <a:r>
              <a:rPr lang="it-IT" sz="1500" b="1" dirty="0" err="1"/>
              <a:t>campaign</a:t>
            </a:r>
            <a:r>
              <a:rPr lang="it-IT" sz="1500" b="1" dirty="0"/>
              <a:t> 2025</a:t>
            </a:r>
          </a:p>
          <a:p>
            <a:r>
              <a:rPr lang="it-IT" sz="1500" dirty="0"/>
              <a:t>Lake Garda</a:t>
            </a:r>
            <a:r>
              <a:rPr lang="it-IT" sz="1500"/>
              <a:t>, Italy </a:t>
            </a:r>
          </a:p>
          <a:p>
            <a:r>
              <a:rPr lang="it-IT" sz="1500"/>
              <a:t>(+ a pond in Braccagni)</a:t>
            </a:r>
            <a:endParaRPr lang="it-IT" sz="1500" dirty="0"/>
          </a:p>
        </p:txBody>
      </p:sp>
      <p:sp>
        <p:nvSpPr>
          <p:cNvPr id="26" name="Freccia a destra 14">
            <a:extLst>
              <a:ext uri="{FF2B5EF4-FFF2-40B4-BE49-F238E27FC236}">
                <a16:creationId xmlns:a16="http://schemas.microsoft.com/office/drawing/2014/main" id="{9BEE5FCE-8525-D69F-E3C0-3742BCA82C4B}"/>
              </a:ext>
            </a:extLst>
          </p:cNvPr>
          <p:cNvSpPr/>
          <p:nvPr/>
        </p:nvSpPr>
        <p:spPr>
          <a:xfrm rot="5400000">
            <a:off x="6827208" y="2207269"/>
            <a:ext cx="1103864" cy="44333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asellaDiTesto 16">
            <a:extLst>
              <a:ext uri="{FF2B5EF4-FFF2-40B4-BE49-F238E27FC236}">
                <a16:creationId xmlns:a16="http://schemas.microsoft.com/office/drawing/2014/main" id="{A93191B4-6F4E-6577-1961-C5F2FE501B94}"/>
              </a:ext>
            </a:extLst>
          </p:cNvPr>
          <p:cNvSpPr txBox="1"/>
          <p:nvPr/>
        </p:nvSpPr>
        <p:spPr>
          <a:xfrm>
            <a:off x="8499016" y="3089667"/>
            <a:ext cx="35558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dirty="0"/>
              <a:t>Land </a:t>
            </a:r>
            <a:r>
              <a:rPr lang="it-IT" sz="1400" b="1" dirty="0" err="1"/>
              <a:t>campaign</a:t>
            </a:r>
            <a:r>
              <a:rPr lang="it-IT" sz="1400" b="1" dirty="0"/>
              <a:t> 2025</a:t>
            </a:r>
          </a:p>
          <a:p>
            <a:r>
              <a:rPr lang="it-IT" sz="1400" dirty="0"/>
              <a:t>Braccagni (GR), </a:t>
            </a:r>
            <a:r>
              <a:rPr lang="it-IT" sz="1400" dirty="0" err="1"/>
              <a:t>Italy</a:t>
            </a:r>
            <a:endParaRPr lang="it-IT" sz="1400" dirty="0"/>
          </a:p>
          <a:p>
            <a:r>
              <a:rPr lang="it-IT" sz="1400" dirty="0"/>
              <a:t>in </a:t>
            </a:r>
            <a:r>
              <a:rPr lang="it-IT" sz="1400" dirty="0" err="1"/>
              <a:t>collaboration</a:t>
            </a:r>
            <a:r>
              <a:rPr lang="it-IT" sz="1400" dirty="0"/>
              <a:t> with ESA FRM4FLUO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Water stress experiment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Extensive validation with FRM4FLUO</a:t>
            </a:r>
          </a:p>
        </p:txBody>
      </p:sp>
      <p:grpSp>
        <p:nvGrpSpPr>
          <p:cNvPr id="28" name="Gruppo 17">
            <a:extLst>
              <a:ext uri="{FF2B5EF4-FFF2-40B4-BE49-F238E27FC236}">
                <a16:creationId xmlns:a16="http://schemas.microsoft.com/office/drawing/2014/main" id="{C9AC4671-5FA9-8056-856F-2DE6B2522802}"/>
              </a:ext>
            </a:extLst>
          </p:cNvPr>
          <p:cNvGrpSpPr/>
          <p:nvPr/>
        </p:nvGrpSpPr>
        <p:grpSpPr>
          <a:xfrm>
            <a:off x="8857955" y="4234654"/>
            <a:ext cx="3196885" cy="1805533"/>
            <a:chOff x="250553" y="0"/>
            <a:chExt cx="5170879" cy="2743200"/>
          </a:xfrm>
        </p:grpSpPr>
        <p:pic>
          <p:nvPicPr>
            <p:cNvPr id="29" name="Immagine 18">
              <a:extLst>
                <a:ext uri="{FF2B5EF4-FFF2-40B4-BE49-F238E27FC236}">
                  <a16:creationId xmlns:a16="http://schemas.microsoft.com/office/drawing/2014/main" id="{02F21038-713C-88F6-1A3D-5F9B14822B1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7657" y="0"/>
              <a:ext cx="3533775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image33.png">
              <a:extLst>
                <a:ext uri="{FF2B5EF4-FFF2-40B4-BE49-F238E27FC236}">
                  <a16:creationId xmlns:a16="http://schemas.microsoft.com/office/drawing/2014/main" id="{15D8BC29-F294-CF12-DF5D-A07E70A8E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128" t="2812" b="11244"/>
            <a:stretch>
              <a:fillRect/>
            </a:stretch>
          </p:blipFill>
          <p:spPr bwMode="auto">
            <a:xfrm>
              <a:off x="250553" y="28575"/>
              <a:ext cx="1466850" cy="2714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3" name="Freccia a destra 24">
            <a:extLst>
              <a:ext uri="{FF2B5EF4-FFF2-40B4-BE49-F238E27FC236}">
                <a16:creationId xmlns:a16="http://schemas.microsoft.com/office/drawing/2014/main" id="{446B96AD-AC9A-D093-7F0A-BB363EC2D9E4}"/>
              </a:ext>
            </a:extLst>
          </p:cNvPr>
          <p:cNvSpPr/>
          <p:nvPr/>
        </p:nvSpPr>
        <p:spPr>
          <a:xfrm rot="1940485">
            <a:off x="7589623" y="2292574"/>
            <a:ext cx="1170928" cy="45418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Immagine 25" descr="Immagine che contiene aria aperta, acqua, cielo, lago&#10;&#10;Descrizione generata automaticamente">
            <a:extLst>
              <a:ext uri="{FF2B5EF4-FFF2-40B4-BE49-F238E27FC236}">
                <a16:creationId xmlns:a16="http://schemas.microsoft.com/office/drawing/2014/main" id="{233B5E7C-2C8A-2B7F-EF6A-A7567416C08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9750" y="4175483"/>
            <a:ext cx="2434543" cy="136943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794F275B-60C2-4974-C848-B03FE900AB44}"/>
              </a:ext>
            </a:extLst>
          </p:cNvPr>
          <p:cNvSpPr/>
          <p:nvPr/>
        </p:nvSpPr>
        <p:spPr>
          <a:xfrm>
            <a:off x="6030048" y="4180781"/>
            <a:ext cx="2798023" cy="18566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FF0000"/>
                </a:solidFill>
              </a:rPr>
              <a:t>POSTER:</a:t>
            </a:r>
            <a:br>
              <a:rPr lang="en-US" b="1">
                <a:solidFill>
                  <a:srgbClr val="FF0000"/>
                </a:solidFill>
              </a:rPr>
            </a:br>
            <a:r>
              <a:rPr lang="en-US" b="1">
                <a:solidFill>
                  <a:srgbClr val="FF0000"/>
                </a:solidFill>
              </a:rPr>
              <a:t>Towards FLEX for inland waters: analysis of ground, airborne and spaceborne data in Lake Garda</a:t>
            </a:r>
          </a:p>
          <a:p>
            <a:pPr algn="ctr"/>
            <a:r>
              <a:rPr lang="en-US">
                <a:solidFill>
                  <a:srgbClr val="FF0000"/>
                </a:solidFill>
              </a:rPr>
              <a:t>Lodovica Panizza et al.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F8CD47A-A530-B0B2-B1EA-1E05829790B9}"/>
              </a:ext>
            </a:extLst>
          </p:cNvPr>
          <p:cNvSpPr txBox="1"/>
          <p:nvPr/>
        </p:nvSpPr>
        <p:spPr>
          <a:xfrm>
            <a:off x="3303927" y="717096"/>
            <a:ext cx="6172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b="1"/>
              <a:t>2024</a:t>
            </a:r>
            <a:endParaRPr lang="en-US" sz="12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8278DCE-D330-802C-3BC3-1CBEFE9916CE}"/>
              </a:ext>
            </a:extLst>
          </p:cNvPr>
          <p:cNvSpPr txBox="1"/>
          <p:nvPr/>
        </p:nvSpPr>
        <p:spPr>
          <a:xfrm>
            <a:off x="7622691" y="705070"/>
            <a:ext cx="6172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b="1"/>
              <a:t>2025</a:t>
            </a:r>
            <a:endParaRPr lang="en-US" sz="120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3651511-FCF7-DEC7-D8B6-6DF34054A82A}"/>
              </a:ext>
            </a:extLst>
          </p:cNvPr>
          <p:cNvSpPr txBox="1"/>
          <p:nvPr/>
        </p:nvSpPr>
        <p:spPr>
          <a:xfrm>
            <a:off x="10962465" y="705070"/>
            <a:ext cx="6172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b="1"/>
              <a:t>2026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69538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B9520-C129-DF20-CB38-789FA70B8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4C55C9E-9BB1-C358-19BE-95C4B2C8372E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7ADDF1-C2CB-0081-ADF5-5472678C6917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0FDB51C-7CCF-8E9F-F5B6-C1BF9197A35C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AIRBORNE SEGMENT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3F02AD-8218-E324-936F-34F9F9C4F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5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CE91DA5-E13A-3C0D-0018-EF6A385D7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623D5724-C6C9-C6E5-5A8E-121D3A084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38700907-FAF1-6869-D54A-CA2925429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235E8976-B60C-FE07-DB12-1AA2D3FBD5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person in a black shirt on a machine&#10;&#10;AI-generated content may be incorrect.">
            <a:extLst>
              <a:ext uri="{FF2B5EF4-FFF2-40B4-BE49-F238E27FC236}">
                <a16:creationId xmlns:a16="http://schemas.microsoft.com/office/drawing/2014/main" id="{C89DE5AB-EF41-CBBB-6ABB-8EC9F14CBA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801" y="3900971"/>
            <a:ext cx="4262218" cy="1988612"/>
          </a:xfrm>
          <a:prstGeom prst="rect">
            <a:avLst/>
          </a:prstGeom>
        </p:spPr>
      </p:pic>
      <p:pic>
        <p:nvPicPr>
          <p:cNvPr id="6" name="Google Shape;145;p3" descr="Immagine che contiene macchina, treno, interno&#10;&#10;Descrizione generata automaticamente">
            <a:extLst>
              <a:ext uri="{FF2B5EF4-FFF2-40B4-BE49-F238E27FC236}">
                <a16:creationId xmlns:a16="http://schemas.microsoft.com/office/drawing/2014/main" id="{411A6163-4486-49F8-CEE8-9FDC91499426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933286" y="1772065"/>
            <a:ext cx="3196105" cy="1725233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ttangolo con angoli arrotondati 1">
            <a:extLst>
              <a:ext uri="{FF2B5EF4-FFF2-40B4-BE49-F238E27FC236}">
                <a16:creationId xmlns:a16="http://schemas.microsoft.com/office/drawing/2014/main" id="{98811441-DA2D-800A-D638-FCE4E7EF0A98}"/>
              </a:ext>
            </a:extLst>
          </p:cNvPr>
          <p:cNvSpPr/>
          <p:nvPr/>
        </p:nvSpPr>
        <p:spPr>
          <a:xfrm>
            <a:off x="222250" y="924288"/>
            <a:ext cx="11747500" cy="2752177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asellaDiTesto 2">
            <a:extLst>
              <a:ext uri="{FF2B5EF4-FFF2-40B4-BE49-F238E27FC236}">
                <a16:creationId xmlns:a16="http://schemas.microsoft.com/office/drawing/2014/main" id="{BCF52C17-6C17-D285-B0E3-EAB23D310350}"/>
              </a:ext>
            </a:extLst>
          </p:cNvPr>
          <p:cNvSpPr txBox="1"/>
          <p:nvPr/>
        </p:nvSpPr>
        <p:spPr>
          <a:xfrm>
            <a:off x="6650134" y="983596"/>
            <a:ext cx="417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800" b="1" dirty="0" err="1">
                <a:solidFill>
                  <a:srgbClr val="00B050"/>
                </a:solidFill>
                <a:latin typeface="Aptos Light" panose="020B0004020202020204" pitchFamily="34" charset="0"/>
              </a:rPr>
              <a:t>Configuration</a:t>
            </a:r>
            <a:r>
              <a:rPr lang="it-IT" sz="1800" b="1" dirty="0">
                <a:solidFill>
                  <a:srgbClr val="00B050"/>
                </a:solidFill>
                <a:latin typeface="Aptos Light" panose="020B0004020202020204" pitchFamily="34" charset="0"/>
              </a:rPr>
              <a:t> for </a:t>
            </a:r>
            <a:r>
              <a:rPr lang="it-IT" sz="1800" b="1" dirty="0" err="1">
                <a:solidFill>
                  <a:srgbClr val="00B050"/>
                </a:solidFill>
                <a:latin typeface="Aptos Light" panose="020B0004020202020204" pitchFamily="34" charset="0"/>
              </a:rPr>
              <a:t>campaigns</a:t>
            </a:r>
            <a:r>
              <a:rPr lang="it-IT" sz="1800" b="1" dirty="0">
                <a:solidFill>
                  <a:srgbClr val="00B050"/>
                </a:solidFill>
                <a:latin typeface="Aptos Light" panose="020B0004020202020204" pitchFamily="34" charset="0"/>
              </a:rPr>
              <a:t> 2024 / 2025 </a:t>
            </a:r>
            <a:endParaRPr lang="en-US" sz="1800" b="1" dirty="0">
              <a:solidFill>
                <a:srgbClr val="00B050"/>
              </a:solidFill>
              <a:latin typeface="Aptos Light" panose="020B0004020202020204" pitchFamily="34" charset="0"/>
            </a:endParaRPr>
          </a:p>
        </p:txBody>
      </p:sp>
      <p:sp>
        <p:nvSpPr>
          <p:cNvPr id="12" name="CasellaDiTesto 3">
            <a:extLst>
              <a:ext uri="{FF2B5EF4-FFF2-40B4-BE49-F238E27FC236}">
                <a16:creationId xmlns:a16="http://schemas.microsoft.com/office/drawing/2014/main" id="{57763803-42E9-BAB3-3100-B9C02690DCF4}"/>
              </a:ext>
            </a:extLst>
          </p:cNvPr>
          <p:cNvSpPr txBox="1"/>
          <p:nvPr/>
        </p:nvSpPr>
        <p:spPr>
          <a:xfrm>
            <a:off x="5789800" y="1353365"/>
            <a:ext cx="4397625" cy="467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it-IT" sz="1800" b="1">
                <a:latin typeface="Aptos Light" panose="020B0004020202020204" pitchFamily="34" charset="0"/>
              </a:rPr>
              <a:t>Collaboration with</a:t>
            </a:r>
          </a:p>
        </p:txBody>
      </p:sp>
      <p:pic>
        <p:nvPicPr>
          <p:cNvPr id="13" name="Google Shape;146;p3" descr="Immagine che contiene aria aperta, cielo, testo, pialla/aereo&#10;&#10;Descrizione generata automaticamente">
            <a:extLst>
              <a:ext uri="{FF2B5EF4-FFF2-40B4-BE49-F238E27FC236}">
                <a16:creationId xmlns:a16="http://schemas.microsoft.com/office/drawing/2014/main" id="{D307E67D-FB2E-F0C7-B2F1-E3544DEA5954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735353" y="1766129"/>
            <a:ext cx="3114847" cy="17252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2" descr="CzechGlobe | Climate KIC Partners">
            <a:extLst>
              <a:ext uri="{FF2B5EF4-FFF2-40B4-BE49-F238E27FC236}">
                <a16:creationId xmlns:a16="http://schemas.microsoft.com/office/drawing/2014/main" id="{DB1FFE3F-8CAF-A1E6-B73B-2FD275552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7475" y="3046547"/>
            <a:ext cx="1032725" cy="44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Google Shape;144;p3">
            <a:extLst>
              <a:ext uri="{FF2B5EF4-FFF2-40B4-BE49-F238E27FC236}">
                <a16:creationId xmlns:a16="http://schemas.microsoft.com/office/drawing/2014/main" id="{8830C7DC-0448-F716-E4FA-B40F1FF2AF27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22501" y="1341564"/>
            <a:ext cx="5711081" cy="231077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43;p3">
            <a:extLst>
              <a:ext uri="{FF2B5EF4-FFF2-40B4-BE49-F238E27FC236}">
                <a16:creationId xmlns:a16="http://schemas.microsoft.com/office/drawing/2014/main" id="{0ECB2C13-A150-1113-1BB9-12A5D117DF34}"/>
              </a:ext>
            </a:extLst>
          </p:cNvPr>
          <p:cNvSpPr txBox="1"/>
          <p:nvPr/>
        </p:nvSpPr>
        <p:spPr>
          <a:xfrm>
            <a:off x="836911" y="979214"/>
            <a:ext cx="709339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R="0" lvl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</a:pPr>
            <a:r>
              <a:rPr lang="en-US" sz="18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Co-acquisition setup IBIS </a:t>
            </a:r>
            <a:r>
              <a:rPr lang="en-US" sz="18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with HyPlant</a:t>
            </a:r>
            <a:endParaRPr dirty="0"/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C8D75C01-E71A-72BF-70AA-9FB6718ED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66" y="1421053"/>
            <a:ext cx="1170779" cy="3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633685D-1A71-4FEA-048C-F2F4D9266DA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55367" y="3913363"/>
            <a:ext cx="2644435" cy="198828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268EB3E-F41D-23B8-D973-29F4405A41A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7091" y="3913931"/>
            <a:ext cx="2644435" cy="1983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90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A9336-CA46-DE0E-617A-7D0D9C8B8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154C3F5-83B2-D656-8715-D522CA500017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336843-0426-5CE5-6249-C57E8558855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0EEE169-0FC0-0E36-0827-9E17A17CCFB5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AIRBORNE ACQUISITIONS OVER VEGETATION TARGETS IN 2025</a:t>
            </a:r>
            <a:endParaRPr lang="en-US" sz="25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70B2CE-748B-733B-D9E1-B1CD018AF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6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44CE077-1860-59F9-E59B-3F2A2E158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FF133E04-FD38-6592-7771-E544DD884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9A89D260-E75B-4D04-560D-4E07B35E7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B076F7E6-CA17-D46F-3B6F-F43C0821F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28BF95-5398-6761-6484-17E01D60A3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614" y="2649939"/>
            <a:ext cx="3504256" cy="3021135"/>
          </a:xfrm>
          <a:prstGeom prst="rect">
            <a:avLst/>
          </a:prstGeom>
        </p:spPr>
      </p:pic>
      <p:pic>
        <p:nvPicPr>
          <p:cNvPr id="3" name="Immagine 71">
            <a:extLst>
              <a:ext uri="{FF2B5EF4-FFF2-40B4-BE49-F238E27FC236}">
                <a16:creationId xmlns:a16="http://schemas.microsoft.com/office/drawing/2014/main" id="{DDA9F7E5-8935-1E29-BC59-59BE147346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6289" y="1130297"/>
            <a:ext cx="1197673" cy="1285905"/>
          </a:xfrm>
          <a:prstGeom prst="rect">
            <a:avLst/>
          </a:prstGeom>
        </p:spPr>
      </p:pic>
      <p:sp>
        <p:nvSpPr>
          <p:cNvPr id="15" name="Google Shape;98;p18">
            <a:extLst>
              <a:ext uri="{FF2B5EF4-FFF2-40B4-BE49-F238E27FC236}">
                <a16:creationId xmlns:a16="http://schemas.microsoft.com/office/drawing/2014/main" id="{1BBC2019-BA77-3FD1-C64A-4622C2A8CFD1}"/>
              </a:ext>
            </a:extLst>
          </p:cNvPr>
          <p:cNvSpPr txBox="1"/>
          <p:nvPr/>
        </p:nvSpPr>
        <p:spPr>
          <a:xfrm>
            <a:off x="5036389" y="1124157"/>
            <a:ext cx="3751484" cy="35394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1700" noProof="0">
                <a:latin typeface="Corbel" panose="020B05030202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ACQUISITION DAYS</a:t>
            </a:r>
          </a:p>
        </p:txBody>
      </p:sp>
      <p:pic>
        <p:nvPicPr>
          <p:cNvPr id="16" name="Immagine 56" descr="Immagine che contiene mappa, testo&#10;&#10;Il contenuto generato dall'IA potrebbe non essere corretto.">
            <a:extLst>
              <a:ext uri="{FF2B5EF4-FFF2-40B4-BE49-F238E27FC236}">
                <a16:creationId xmlns:a16="http://schemas.microsoft.com/office/drawing/2014/main" id="{BEB21B31-42F9-439A-2B22-D080D41FE24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803" t="4347" r="74809" b="67269"/>
          <a:stretch>
            <a:fillRect/>
          </a:stretch>
        </p:blipFill>
        <p:spPr>
          <a:xfrm>
            <a:off x="591614" y="760527"/>
            <a:ext cx="1948427" cy="1791052"/>
          </a:xfrm>
          <a:prstGeom prst="rect">
            <a:avLst/>
          </a:prstGeom>
        </p:spPr>
      </p:pic>
      <p:sp>
        <p:nvSpPr>
          <p:cNvPr id="18" name="Google Shape;112;p3">
            <a:extLst>
              <a:ext uri="{FF2B5EF4-FFF2-40B4-BE49-F238E27FC236}">
                <a16:creationId xmlns:a16="http://schemas.microsoft.com/office/drawing/2014/main" id="{339CE344-A58F-2442-0102-A3701E5C9417}"/>
              </a:ext>
            </a:extLst>
          </p:cNvPr>
          <p:cNvSpPr txBox="1"/>
          <p:nvPr/>
        </p:nvSpPr>
        <p:spPr>
          <a:xfrm>
            <a:off x="5036389" y="1587001"/>
            <a:ext cx="6096000" cy="15696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SzPts val="1800"/>
            </a:pP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DOY 164: 13</a:t>
            </a:r>
            <a:r>
              <a:rPr lang="it-IT" sz="1800" b="0" i="0" u="none" strike="noStrike" cap="none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 June 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–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midday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acquisition</a:t>
            </a:r>
            <a:endParaRPr lang="it-IT" sz="1800" b="0" i="0" u="none" strike="noStrike" cap="none">
              <a:solidFill>
                <a:schemeClr val="dk1"/>
              </a:solidFill>
              <a:latin typeface="Corbel" panose="020B0503020204020204" pitchFamily="34" charset="0"/>
              <a:ea typeface="Calibri"/>
              <a:cs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lang="it-IT" sz="1800" b="0" i="0" u="none" strike="noStrike" cap="none">
              <a:solidFill>
                <a:schemeClr val="dk1"/>
              </a:solidFill>
              <a:latin typeface="Corbel" panose="020B05030202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SzPts val="1800"/>
            </a:pP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DOY 165: 14 June –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morning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 and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midday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acquisitions</a:t>
            </a:r>
            <a:endParaRPr lang="it-IT" sz="1800">
              <a:solidFill>
                <a:schemeClr val="dk1"/>
              </a:solidFill>
              <a:latin typeface="Corbel" panose="020B0503020204020204" pitchFamily="34" charset="0"/>
              <a:ea typeface="Calibri" panose="020F0502020204030204" pitchFamily="34" charset="0"/>
            </a:endParaRPr>
          </a:p>
          <a:p>
            <a:pPr>
              <a:buSzPts val="1800"/>
            </a:pPr>
            <a:endParaRPr lang="it-IT" sz="1800">
              <a:solidFill>
                <a:schemeClr val="dk1"/>
              </a:solidFill>
              <a:latin typeface="Corbel" panose="020B0503020204020204" pitchFamily="34" charset="0"/>
              <a:ea typeface="Calibri"/>
            </a:endParaRPr>
          </a:p>
          <a:p>
            <a:pPr>
              <a:buSzPts val="1800"/>
            </a:pP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DOY 169: 18</a:t>
            </a:r>
            <a:r>
              <a:rPr lang="it-IT" sz="1800" b="0" i="0" u="none" strike="noStrike" cap="none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 June 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–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morning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 and 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midday</a:t>
            </a:r>
            <a:r>
              <a:rPr lang="it-IT" sz="1800">
                <a:solidFill>
                  <a:schemeClr val="dk1"/>
                </a:solidFill>
                <a:latin typeface="Corbel" panose="020B0503020204020204" pitchFamily="34" charset="0"/>
                <a:ea typeface="Calibri"/>
                <a:cs typeface="Calibri"/>
                <a:sym typeface="Calibri"/>
              </a:rPr>
              <a:t> </a:t>
            </a:r>
            <a:r>
              <a:rPr lang="it-IT" sz="1800" err="1">
                <a:solidFill>
                  <a:schemeClr val="dk1"/>
                </a:solidFill>
                <a:latin typeface="Corbel" panose="020B0503020204020204" pitchFamily="34" charset="0"/>
                <a:ea typeface="Calibri"/>
                <a:sym typeface="Calibri"/>
              </a:rPr>
              <a:t>acquisitions</a:t>
            </a:r>
            <a:endParaRPr lang="it-IT" sz="1800" b="0" i="0" u="none" strike="noStrike" cap="none">
              <a:solidFill>
                <a:schemeClr val="dk1"/>
              </a:solidFill>
              <a:latin typeface="Corbel" panose="020B0503020204020204" pitchFamily="34" charset="0"/>
              <a:ea typeface="Calibri"/>
              <a:cs typeface="Calibri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EDA4066-7102-AB28-EA1A-622518D31B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386" y="3669779"/>
            <a:ext cx="3476658" cy="195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484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D200E-884F-742B-3434-A5AC3CB2B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21A56C1-D4F9-B2BC-9F01-AB150D73C011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C67B7F-C7AE-7CA0-7BF0-3636F32686A1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DD8C59A1-DFE9-FAC8-8FBE-4B33DCDCB3A5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SYNERGY WITH FMR4FLUO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D09191-B163-A1A2-A6F7-14DF7E15C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7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379670C-6531-A2B8-4FAC-659876C49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F1F74795-9962-EF4C-79C6-28644C048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AAD6C9FA-FFA1-260F-89F3-4C38F497D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372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C36F60DA-EA5E-9143-E9C5-43AF23873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1C35B6-657C-33DD-BCD3-49E1C76890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620" y="854569"/>
            <a:ext cx="3272674" cy="24545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18F0BA-FD02-E76D-B21A-9F5735ADE8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9666" y="1186448"/>
            <a:ext cx="2524874" cy="44851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C4DF82-CE70-EB32-25D0-A22E715BE4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756" y="1198412"/>
            <a:ext cx="2815272" cy="4492173"/>
          </a:xfrm>
          <a:prstGeom prst="rect">
            <a:avLst/>
          </a:prstGeom>
        </p:spPr>
      </p:pic>
      <p:pic>
        <p:nvPicPr>
          <p:cNvPr id="2051" name="Picture 2050">
            <a:extLst>
              <a:ext uri="{FF2B5EF4-FFF2-40B4-BE49-F238E27FC236}">
                <a16:creationId xmlns:a16="http://schemas.microsoft.com/office/drawing/2014/main" id="{DC793CD4-17F8-56E1-6530-089FED4DCA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10600" y="1273533"/>
            <a:ext cx="3292239" cy="2948605"/>
          </a:xfrm>
          <a:prstGeom prst="rect">
            <a:avLst/>
          </a:prstGeom>
        </p:spPr>
      </p:pic>
      <p:sp>
        <p:nvSpPr>
          <p:cNvPr id="2054" name="TextBox 2053">
            <a:extLst>
              <a:ext uri="{FF2B5EF4-FFF2-40B4-BE49-F238E27FC236}">
                <a16:creationId xmlns:a16="http://schemas.microsoft.com/office/drawing/2014/main" id="{91FA5B93-9E13-88CB-37C7-D33BAB18C856}"/>
              </a:ext>
            </a:extLst>
          </p:cNvPr>
          <p:cNvSpPr txBox="1"/>
          <p:nvPr/>
        </p:nvSpPr>
        <p:spPr>
          <a:xfrm>
            <a:off x="5796329" y="3972106"/>
            <a:ext cx="61065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/>
              <a:t>FLOX locations</a:t>
            </a:r>
            <a:endParaRPr lang="en-GB"/>
          </a:p>
          <a:p>
            <a:pPr lvl="1"/>
            <a:r>
              <a:rPr lang="en-GB" b="1"/>
              <a:t>A: </a:t>
            </a:r>
            <a:r>
              <a:rPr lang="en-GB" i="1"/>
              <a:t>JB-004-UR </a:t>
            </a:r>
            <a:r>
              <a:rPr lang="en-GB">
                <a:sym typeface="Wingdings 3" panose="05040102010807070707" pitchFamily="18" charset="2"/>
              </a:rPr>
              <a:t> Maize</a:t>
            </a:r>
            <a:r>
              <a:rPr lang="en-GB"/>
              <a:t> (FMR4FLUO)</a:t>
            </a:r>
          </a:p>
          <a:p>
            <a:pPr lvl="1"/>
            <a:r>
              <a:rPr lang="en-GB" b="1"/>
              <a:t>B: </a:t>
            </a:r>
            <a:r>
              <a:rPr lang="en-GB" i="1"/>
              <a:t>JB-013-ESA</a:t>
            </a:r>
            <a:r>
              <a:rPr lang="en-GB">
                <a:sym typeface="Wingdings 3" panose="05040102010807070707" pitchFamily="18" charset="2"/>
              </a:rPr>
              <a:t>  Maize</a:t>
            </a:r>
            <a:r>
              <a:rPr lang="en-GB"/>
              <a:t> (small) (FMR4FLUO)</a:t>
            </a:r>
          </a:p>
          <a:p>
            <a:pPr lvl="1"/>
            <a:r>
              <a:rPr lang="en-GB" b="1"/>
              <a:t>C: </a:t>
            </a:r>
            <a:r>
              <a:rPr lang="en-GB" i="1"/>
              <a:t>JB-001-MM</a:t>
            </a:r>
            <a:r>
              <a:rPr lang="en-GB">
                <a:sym typeface="Wingdings 3" panose="05040102010807070707" pitchFamily="18" charset="2"/>
              </a:rPr>
              <a:t>  </a:t>
            </a:r>
            <a:r>
              <a:rPr lang="en-GB"/>
              <a:t>Tomato (/bare soil) (FMR4FLUO)</a:t>
            </a:r>
          </a:p>
          <a:p>
            <a:pPr lvl="1"/>
            <a:r>
              <a:rPr lang="en-GB" b="1"/>
              <a:t>D: </a:t>
            </a:r>
            <a:r>
              <a:rPr lang="en-GB" i="1"/>
              <a:t>JB-072-EM </a:t>
            </a:r>
            <a:r>
              <a:rPr lang="en-GB">
                <a:sym typeface="Wingdings 3" panose="05040102010807070707" pitchFamily="18" charset="2"/>
              </a:rPr>
              <a:t> Maize</a:t>
            </a:r>
            <a:r>
              <a:rPr lang="en-GB"/>
              <a:t> (medium) (FLEX-ITA)</a:t>
            </a:r>
            <a:br>
              <a:rPr lang="en-GB"/>
            </a:br>
            <a:r>
              <a:rPr lang="en-GB" b="1"/>
              <a:t>E: </a:t>
            </a:r>
            <a:r>
              <a:rPr lang="en-GB" i="1"/>
              <a:t>JB-047-FM</a:t>
            </a:r>
            <a:r>
              <a:rPr lang="en-GB">
                <a:sym typeface="Wingdings 3" panose="05040102010807070707" pitchFamily="18" charset="2"/>
              </a:rPr>
              <a:t>  </a:t>
            </a:r>
            <a:r>
              <a:rPr lang="en-GB"/>
              <a:t>Wheat (dry) (FMR4FLUO)</a:t>
            </a:r>
          </a:p>
          <a:p>
            <a:pPr lvl="1"/>
            <a:r>
              <a:rPr lang="en-GB" b="1"/>
              <a:t>F: </a:t>
            </a:r>
            <a:r>
              <a:rPr lang="en-GB" i="1"/>
              <a:t>JB-065-DP</a:t>
            </a:r>
            <a:r>
              <a:rPr lang="en-GB">
                <a:sym typeface="Wingdings 3" panose="05040102010807070707" pitchFamily="18" charset="2"/>
              </a:rPr>
              <a:t>  </a:t>
            </a:r>
            <a:r>
              <a:rPr lang="en-GB"/>
              <a:t>Clover (FLEX-ITA)</a:t>
            </a:r>
            <a:endParaRPr lang="en-GB" dirty="0"/>
          </a:p>
        </p:txBody>
      </p:sp>
      <p:pic>
        <p:nvPicPr>
          <p:cNvPr id="2056" name="Picture 2055">
            <a:extLst>
              <a:ext uri="{FF2B5EF4-FFF2-40B4-BE49-F238E27FC236}">
                <a16:creationId xmlns:a16="http://schemas.microsoft.com/office/drawing/2014/main" id="{703B2E3C-B816-6B30-9602-AEF91018B1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6469" y="776687"/>
            <a:ext cx="2860386" cy="103565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01BD69E-4910-13B8-8111-BECD5A82AD5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19438" y="776687"/>
            <a:ext cx="2653371" cy="103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913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4142A-315F-90CA-FF56-936975905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DB90E4-F5A0-7189-DD1E-45E2DC68E266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D658D66-A2C8-1FD1-FE96-EDFB933CE2FE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8BE43CB-BE95-7AC7-311A-E0D64BBA8C24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SYNERGY WITH FMR4FLUO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01E88E-0A4E-39E0-4FC1-9FDFD4AC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8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B1F27B9-B77F-012F-84A9-7ECC8A020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FBBCAC81-6AE7-2F88-D61D-9E9C9C430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F0581557-85DC-4F8F-AAB0-431304B50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372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D23FC2F4-4CE7-A9C8-0E12-971302BB4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2055">
            <a:extLst>
              <a:ext uri="{FF2B5EF4-FFF2-40B4-BE49-F238E27FC236}">
                <a16:creationId xmlns:a16="http://schemas.microsoft.com/office/drawing/2014/main" id="{B9328139-4C26-A21E-8FAE-B4B7ED8524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0175" y="1301884"/>
            <a:ext cx="2860386" cy="103565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3A53B1E-CA76-65BA-B10E-B923FBA92A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2609" y="1181448"/>
            <a:ext cx="2653371" cy="10356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1C3B839-8E94-6B6B-F06D-5B3140569D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2875" y="719452"/>
            <a:ext cx="3758566" cy="53604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19F8C7-5FE9-8922-48F1-F11EC68007F4}"/>
              </a:ext>
            </a:extLst>
          </p:cNvPr>
          <p:cNvSpPr txBox="1"/>
          <p:nvPr/>
        </p:nvSpPr>
        <p:spPr>
          <a:xfrm>
            <a:off x="2568372" y="1614024"/>
            <a:ext cx="610616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FLEX-ITA</a:t>
            </a:r>
            <a:endParaRPr lang="en-US" sz="150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CA72D8-CA4C-0F7C-5136-2A97D8D692A3}"/>
              </a:ext>
            </a:extLst>
          </p:cNvPr>
          <p:cNvSpPr txBox="1"/>
          <p:nvPr/>
        </p:nvSpPr>
        <p:spPr>
          <a:xfrm>
            <a:off x="2568372" y="3633126"/>
            <a:ext cx="610616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FMR4FLUO</a:t>
            </a:r>
          </a:p>
          <a:p>
            <a:r>
              <a:rPr lang="en-US" sz="1500" b="1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FLEX-ITA</a:t>
            </a:r>
            <a:endParaRPr lang="en-US" sz="150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7BF391-EE25-5FE0-9350-1EAF74F4FDCE}"/>
              </a:ext>
            </a:extLst>
          </p:cNvPr>
          <p:cNvSpPr txBox="1"/>
          <p:nvPr/>
        </p:nvSpPr>
        <p:spPr>
          <a:xfrm>
            <a:off x="2568372" y="2379073"/>
            <a:ext cx="610616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FMR4FLUO</a:t>
            </a:r>
            <a:endParaRPr lang="en-US" sz="150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E5D1D3-AA77-B740-B0D0-495554D21CBC}"/>
              </a:ext>
            </a:extLst>
          </p:cNvPr>
          <p:cNvSpPr txBox="1"/>
          <p:nvPr/>
        </p:nvSpPr>
        <p:spPr>
          <a:xfrm>
            <a:off x="2568372" y="3080910"/>
            <a:ext cx="610616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FMR4FLUO</a:t>
            </a:r>
            <a:endParaRPr lang="en-US" sz="150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63733A5-C352-2A3C-2F45-EA4ABDB4894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988" y="2273693"/>
            <a:ext cx="2860386" cy="21452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0811651-5046-C7D1-0D58-296066FD5C5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86967" y="2280994"/>
            <a:ext cx="2860386" cy="214529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D8F7BED-54B2-FE7A-5EBF-88B58D555D44}"/>
              </a:ext>
            </a:extLst>
          </p:cNvPr>
          <p:cNvSpPr txBox="1"/>
          <p:nvPr/>
        </p:nvSpPr>
        <p:spPr>
          <a:xfrm>
            <a:off x="4850466" y="4585423"/>
            <a:ext cx="6106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tx1"/>
                </a:solidFill>
                <a:latin typeface="Corbel" panose="020B0503020204020204" pitchFamily="34" charset="0"/>
              </a:rPr>
              <a:t>Monitoring PAM (NPQ), fAPAR/LAI, Chl ontent (SPAD)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11C8A8-B771-60D5-7065-A6D8CA3B85A9}"/>
              </a:ext>
            </a:extLst>
          </p:cNvPr>
          <p:cNvSpPr txBox="1"/>
          <p:nvPr/>
        </p:nvSpPr>
        <p:spPr>
          <a:xfrm>
            <a:off x="3181134" y="5215751"/>
            <a:ext cx="89937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>
                <a:latin typeface="Roboto" panose="02000000000000000000" pitchFamily="2" charset="0"/>
              </a:rPr>
              <a:t>POSTER </a:t>
            </a:r>
            <a:r>
              <a:rPr lang="en-US" b="1" i="0">
                <a:solidFill>
                  <a:srgbClr val="DC2C6B"/>
                </a:solidFill>
                <a:effectLst/>
                <a:latin typeface="Roboto" panose="02000000000000000000" pitchFamily="2" charset="0"/>
              </a:rPr>
              <a:t>FRM4FLUO: Fiducial Reference Measurements for the Fluorescence. Overview</a:t>
            </a:r>
            <a:r>
              <a:rPr lang="en-US" b="1">
                <a:solidFill>
                  <a:srgbClr val="DC2C6B"/>
                </a:solidFill>
                <a:latin typeface="Roboto" panose="02000000000000000000" pitchFamily="2" charset="0"/>
              </a:rPr>
              <a:t> (Tommaso Julitta et al.)</a:t>
            </a:r>
            <a:endParaRPr lang="en-US">
              <a:solidFill>
                <a:srgbClr val="DC2C6B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CB7EFC-6255-886A-AEB0-0FAE8953C5AA}"/>
              </a:ext>
            </a:extLst>
          </p:cNvPr>
          <p:cNvSpPr txBox="1"/>
          <p:nvPr/>
        </p:nvSpPr>
        <p:spPr>
          <a:xfrm>
            <a:off x="245949" y="5821799"/>
            <a:ext cx="610616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300" b="1">
                <a:solidFill>
                  <a:schemeClr val="bg2"/>
                </a:solidFill>
                <a:latin typeface="Corbel" panose="020B0503020204020204" pitchFamily="34" charset="0"/>
              </a:rPr>
              <a:t>JB Hyperspectral Devices</a:t>
            </a:r>
            <a:endParaRPr lang="en-US" sz="130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258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D73AA-8EE7-EC88-3AF6-6FCD4141C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2DED91-2A33-5EED-A026-B5C59F97C2F0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89C22D6-AF77-1265-09C2-A461CC100E1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78610E60-F197-8640-E862-F45F701E84AC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AIRBORNE SIF RETRIEVAL METHODOLOGY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FF5335-0DE9-2601-7643-CAC74875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9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8EB46CF-CAF0-8893-D0A9-9F53EED3B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5138296-05D7-1D3D-5A91-DAB9399ABD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29FB5207-BEC6-59A3-64CE-C675684E2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0EA3F75E-EF3D-5BD8-A7C8-844C7A9A2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Grafik 97" descr="Immagine che contiene testo, schermata, diagramma&#10;&#10;Descrizione generata automaticamente">
            <a:extLst>
              <a:ext uri="{FF2B5EF4-FFF2-40B4-BE49-F238E27FC236}">
                <a16:creationId xmlns:a16="http://schemas.microsoft.com/office/drawing/2014/main" id="{1C21B93A-6242-590E-53B2-40DC524B38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4"/>
          <a:stretch>
            <a:fillRect/>
          </a:stretch>
        </p:blipFill>
        <p:spPr bwMode="auto">
          <a:xfrm>
            <a:off x="371552" y="1122969"/>
            <a:ext cx="5181331" cy="3825505"/>
          </a:xfrm>
          <a:prstGeom prst="rect">
            <a:avLst/>
          </a:prstGeom>
          <a:noFill/>
        </p:spPr>
      </p:pic>
      <p:grpSp>
        <p:nvGrpSpPr>
          <p:cNvPr id="25" name="Google Shape;170;p5">
            <a:extLst>
              <a:ext uri="{FF2B5EF4-FFF2-40B4-BE49-F238E27FC236}">
                <a16:creationId xmlns:a16="http://schemas.microsoft.com/office/drawing/2014/main" id="{21FF86F5-0E13-D398-A785-22012BBC83BF}"/>
              </a:ext>
            </a:extLst>
          </p:cNvPr>
          <p:cNvGrpSpPr/>
          <p:nvPr/>
        </p:nvGrpSpPr>
        <p:grpSpPr>
          <a:xfrm>
            <a:off x="5246478" y="598988"/>
            <a:ext cx="6734336" cy="5498027"/>
            <a:chOff x="3700358" y="585273"/>
            <a:chExt cx="5380234" cy="3948369"/>
          </a:xfrm>
        </p:grpSpPr>
        <p:pic>
          <p:nvPicPr>
            <p:cNvPr id="26" name="Google Shape;171;p5">
              <a:extLst>
                <a:ext uri="{FF2B5EF4-FFF2-40B4-BE49-F238E27FC236}">
                  <a16:creationId xmlns:a16="http://schemas.microsoft.com/office/drawing/2014/main" id="{A94D1425-BD6D-3F02-2949-AC39C0267B21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 l="6465" t="4433" r="6803"/>
            <a:stretch/>
          </p:blipFill>
          <p:spPr>
            <a:xfrm>
              <a:off x="4572000" y="764169"/>
              <a:ext cx="4508592" cy="2198809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7" name="Google Shape;172;p5">
              <a:extLst>
                <a:ext uri="{FF2B5EF4-FFF2-40B4-BE49-F238E27FC236}">
                  <a16:creationId xmlns:a16="http://schemas.microsoft.com/office/drawing/2014/main" id="{88568B65-9CD3-C0DD-62AE-4B2CA0778591}"/>
                </a:ext>
              </a:extLst>
            </p:cNvPr>
            <p:cNvGrpSpPr/>
            <p:nvPr/>
          </p:nvGrpSpPr>
          <p:grpSpPr>
            <a:xfrm>
              <a:off x="3700358" y="2983526"/>
              <a:ext cx="2842584" cy="1487277"/>
              <a:chOff x="5076056" y="3429000"/>
              <a:chExt cx="4067944" cy="2622259"/>
            </a:xfrm>
          </p:grpSpPr>
          <p:pic>
            <p:nvPicPr>
              <p:cNvPr id="38" name="Google Shape;173;p5">
                <a:extLst>
                  <a:ext uri="{FF2B5EF4-FFF2-40B4-BE49-F238E27FC236}">
                    <a16:creationId xmlns:a16="http://schemas.microsoft.com/office/drawing/2014/main" id="{71FB874C-6D43-A782-E8E7-F203A2D4B40A}"/>
                  </a:ext>
                </a:extLst>
              </p:cNvPr>
              <p:cNvPicPr preferRelativeResize="0"/>
              <p:nvPr/>
            </p:nvPicPr>
            <p:blipFill rotWithShape="1">
              <a:blip r:embed="rId8">
                <a:alphaModFix/>
              </a:blip>
              <a:srcRect t="6056" r="5648"/>
              <a:stretch/>
            </p:blipFill>
            <p:spPr>
              <a:xfrm>
                <a:off x="5076056" y="3429000"/>
                <a:ext cx="4067944" cy="2622259"/>
              </a:xfrm>
              <a:prstGeom prst="rect">
                <a:avLst/>
              </a:prstGeom>
              <a:noFill/>
              <a:ln>
                <a:noFill/>
              </a:ln>
            </p:spPr>
          </p:pic>
          <p:cxnSp>
            <p:nvCxnSpPr>
              <p:cNvPr id="39" name="Google Shape;174;p5">
                <a:extLst>
                  <a:ext uri="{FF2B5EF4-FFF2-40B4-BE49-F238E27FC236}">
                    <a16:creationId xmlns:a16="http://schemas.microsoft.com/office/drawing/2014/main" id="{E3C9740C-CB8A-3685-5A60-87A850376327}"/>
                  </a:ext>
                </a:extLst>
              </p:cNvPr>
              <p:cNvCxnSpPr/>
              <p:nvPr/>
            </p:nvCxnSpPr>
            <p:spPr>
              <a:xfrm>
                <a:off x="7949372" y="4520940"/>
                <a:ext cx="0" cy="1241545"/>
              </a:xfrm>
              <a:prstGeom prst="straightConnector1">
                <a:avLst/>
              </a:prstGeom>
              <a:noFill/>
              <a:ln w="9525" cap="flat" cmpd="sng">
                <a:solidFill>
                  <a:srgbClr val="A5A5A5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40" name="Google Shape;175;p5">
                <a:extLst>
                  <a:ext uri="{FF2B5EF4-FFF2-40B4-BE49-F238E27FC236}">
                    <a16:creationId xmlns:a16="http://schemas.microsoft.com/office/drawing/2014/main" id="{A1F5A92D-DD0F-D2F8-300B-F061EC4C6717}"/>
                  </a:ext>
                </a:extLst>
              </p:cNvPr>
              <p:cNvCxnSpPr/>
              <p:nvPr/>
            </p:nvCxnSpPr>
            <p:spPr>
              <a:xfrm>
                <a:off x="7030694" y="5015087"/>
                <a:ext cx="0" cy="828439"/>
              </a:xfrm>
              <a:prstGeom prst="straightConnector1">
                <a:avLst/>
              </a:prstGeom>
              <a:noFill/>
              <a:ln w="9525" cap="flat" cmpd="sng">
                <a:solidFill>
                  <a:srgbClr val="A5A5A5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</p:cxnSp>
        </p:grpSp>
        <p:pic>
          <p:nvPicPr>
            <p:cNvPr id="28" name="Google Shape;176;p5">
              <a:extLst>
                <a:ext uri="{FF2B5EF4-FFF2-40B4-BE49-F238E27FC236}">
                  <a16:creationId xmlns:a16="http://schemas.microsoft.com/office/drawing/2014/main" id="{21C12F04-956F-21D6-D9C4-5EB66AA80ED3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 l="5931" t="4536" r="49673" b="51221"/>
            <a:stretch/>
          </p:blipFill>
          <p:spPr>
            <a:xfrm>
              <a:off x="6704539" y="2860464"/>
              <a:ext cx="1990585" cy="16731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9" name="Google Shape;177;p5">
              <a:extLst>
                <a:ext uri="{FF2B5EF4-FFF2-40B4-BE49-F238E27FC236}">
                  <a16:creationId xmlns:a16="http://schemas.microsoft.com/office/drawing/2014/main" id="{B0EC2F1D-C885-5C42-C629-E7B595713A10}"/>
                </a:ext>
              </a:extLst>
            </p:cNvPr>
            <p:cNvSpPr txBox="1"/>
            <p:nvPr/>
          </p:nvSpPr>
          <p:spPr>
            <a:xfrm>
              <a:off x="7158126" y="1462809"/>
              <a:ext cx="548548" cy="27699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O</a:t>
              </a:r>
              <a:r>
                <a:rPr lang="en-US" sz="1200" baseline="-250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2</a:t>
              </a:r>
              <a:r>
                <a:rPr lang="en-US" sz="12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-B</a:t>
              </a:r>
            </a:p>
          </p:txBody>
        </p:sp>
        <p:sp>
          <p:nvSpPr>
            <p:cNvPr id="30" name="Google Shape;178;p5">
              <a:extLst>
                <a:ext uri="{FF2B5EF4-FFF2-40B4-BE49-F238E27FC236}">
                  <a16:creationId xmlns:a16="http://schemas.microsoft.com/office/drawing/2014/main" id="{E6AB5EA7-D829-A03C-9C6D-061B80C388E0}"/>
                </a:ext>
              </a:extLst>
            </p:cNvPr>
            <p:cNvSpPr/>
            <p:nvPr/>
          </p:nvSpPr>
          <p:spPr>
            <a:xfrm>
              <a:off x="5012670" y="3395795"/>
              <a:ext cx="326014" cy="815139"/>
            </a:xfrm>
            <a:prstGeom prst="rect">
              <a:avLst/>
            </a:prstGeom>
            <a:noFill/>
            <a:ln w="12700" cap="flat" cmpd="sng">
              <a:solidFill>
                <a:srgbClr val="00549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noProof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179;p5">
              <a:extLst>
                <a:ext uri="{FF2B5EF4-FFF2-40B4-BE49-F238E27FC236}">
                  <a16:creationId xmlns:a16="http://schemas.microsoft.com/office/drawing/2014/main" id="{670E242A-FA5B-ABF2-3565-4AB3D8D48BFC}"/>
                </a:ext>
              </a:extLst>
            </p:cNvPr>
            <p:cNvSpPr/>
            <p:nvPr/>
          </p:nvSpPr>
          <p:spPr>
            <a:xfrm>
              <a:off x="5884486" y="3019208"/>
              <a:ext cx="253586" cy="1278286"/>
            </a:xfrm>
            <a:prstGeom prst="rect">
              <a:avLst/>
            </a:prstGeom>
            <a:noFill/>
            <a:ln w="12700" cap="flat" cmpd="sng">
              <a:solidFill>
                <a:srgbClr val="00549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noProof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" name="Google Shape;180;p5">
              <a:extLst>
                <a:ext uri="{FF2B5EF4-FFF2-40B4-BE49-F238E27FC236}">
                  <a16:creationId xmlns:a16="http://schemas.microsoft.com/office/drawing/2014/main" id="{ABA41FEE-5CA8-53E2-5065-45AA6AAFA73C}"/>
                </a:ext>
              </a:extLst>
            </p:cNvPr>
            <p:cNvSpPr/>
            <p:nvPr/>
          </p:nvSpPr>
          <p:spPr>
            <a:xfrm>
              <a:off x="7317932" y="1756610"/>
              <a:ext cx="316296" cy="815139"/>
            </a:xfrm>
            <a:prstGeom prst="rect">
              <a:avLst/>
            </a:prstGeom>
            <a:noFill/>
            <a:ln w="12700" cap="flat" cmpd="sng">
              <a:solidFill>
                <a:srgbClr val="00549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noProof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" name="Google Shape;181;p5">
              <a:extLst>
                <a:ext uri="{FF2B5EF4-FFF2-40B4-BE49-F238E27FC236}">
                  <a16:creationId xmlns:a16="http://schemas.microsoft.com/office/drawing/2014/main" id="{58BFAF79-F482-89B1-3C5D-762260A74A7E}"/>
                </a:ext>
              </a:extLst>
            </p:cNvPr>
            <p:cNvSpPr/>
            <p:nvPr/>
          </p:nvSpPr>
          <p:spPr>
            <a:xfrm>
              <a:off x="8186536" y="941472"/>
              <a:ext cx="413654" cy="1725590"/>
            </a:xfrm>
            <a:prstGeom prst="rect">
              <a:avLst/>
            </a:prstGeom>
            <a:noFill/>
            <a:ln w="12700" cap="flat" cmpd="sng">
              <a:solidFill>
                <a:srgbClr val="00549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noProof="0">
                <a:solidFill>
                  <a:schemeClr val="lt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34" name="Google Shape;182;p5">
              <a:extLst>
                <a:ext uri="{FF2B5EF4-FFF2-40B4-BE49-F238E27FC236}">
                  <a16:creationId xmlns:a16="http://schemas.microsoft.com/office/drawing/2014/main" id="{781E9ED6-C0AC-D11D-7BB4-20F87CEB4816}"/>
                </a:ext>
              </a:extLst>
            </p:cNvPr>
            <p:cNvCxnSpPr/>
            <p:nvPr/>
          </p:nvCxnSpPr>
          <p:spPr>
            <a:xfrm flipH="1">
              <a:off x="6200042" y="2394284"/>
              <a:ext cx="597800" cy="591287"/>
            </a:xfrm>
            <a:prstGeom prst="straightConnector1">
              <a:avLst/>
            </a:prstGeom>
            <a:noFill/>
            <a:ln w="9525" cap="flat" cmpd="sng">
              <a:solidFill>
                <a:srgbClr val="AEABAB"/>
              </a:solidFill>
              <a:prstDash val="solid"/>
              <a:miter lim="800000"/>
              <a:headEnd type="none" w="sm" len="sm"/>
              <a:tailEnd type="triangle" w="med" len="med"/>
            </a:ln>
          </p:spPr>
        </p:cxnSp>
        <p:cxnSp>
          <p:nvCxnSpPr>
            <p:cNvPr id="35" name="Google Shape;183;p5">
              <a:extLst>
                <a:ext uri="{FF2B5EF4-FFF2-40B4-BE49-F238E27FC236}">
                  <a16:creationId xmlns:a16="http://schemas.microsoft.com/office/drawing/2014/main" id="{D7BD67EA-A732-4BC4-E922-8AFD1112F979}"/>
                </a:ext>
              </a:extLst>
            </p:cNvPr>
            <p:cNvCxnSpPr/>
            <p:nvPr/>
          </p:nvCxnSpPr>
          <p:spPr>
            <a:xfrm flipH="1">
              <a:off x="7738734" y="2165684"/>
              <a:ext cx="160821" cy="992342"/>
            </a:xfrm>
            <a:prstGeom prst="straightConnector1">
              <a:avLst/>
            </a:prstGeom>
            <a:noFill/>
            <a:ln w="9525" cap="flat" cmpd="sng">
              <a:solidFill>
                <a:srgbClr val="AEABAB"/>
              </a:solidFill>
              <a:prstDash val="solid"/>
              <a:miter lim="800000"/>
              <a:headEnd type="none" w="sm" len="sm"/>
              <a:tailEnd type="triangle" w="med" len="med"/>
            </a:ln>
          </p:spPr>
        </p:cxnSp>
        <p:sp>
          <p:nvSpPr>
            <p:cNvPr id="36" name="Google Shape;184;p5">
              <a:extLst>
                <a:ext uri="{FF2B5EF4-FFF2-40B4-BE49-F238E27FC236}">
                  <a16:creationId xmlns:a16="http://schemas.microsoft.com/office/drawing/2014/main" id="{3FA4587B-6F97-027A-AE04-CA7E914D02DE}"/>
                </a:ext>
              </a:extLst>
            </p:cNvPr>
            <p:cNvSpPr txBox="1"/>
            <p:nvPr/>
          </p:nvSpPr>
          <p:spPr>
            <a:xfrm>
              <a:off x="8102831" y="585273"/>
              <a:ext cx="544765" cy="27699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O</a:t>
              </a:r>
              <a:r>
                <a:rPr lang="en-US" sz="1200" baseline="-250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2</a:t>
              </a:r>
              <a:r>
                <a:rPr lang="en-US" sz="1200" noProof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-A</a:t>
              </a:r>
            </a:p>
          </p:txBody>
        </p:sp>
      </p:grp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DBD9990A-38FB-5FE9-A1E1-F6376F6B3AF8}"/>
              </a:ext>
            </a:extLst>
          </p:cNvPr>
          <p:cNvSpPr txBox="1"/>
          <p:nvPr/>
        </p:nvSpPr>
        <p:spPr>
          <a:xfrm>
            <a:off x="213720" y="5231754"/>
            <a:ext cx="64240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it-IT" sz="1500">
                <a:latin typeface="Corbel" panose="020B0503020204020204" pitchFamily="34" charset="0"/>
              </a:rPr>
              <a:t>Processing method: SFM algorithm (SFM)</a:t>
            </a:r>
          </a:p>
          <a:p>
            <a:r>
              <a:rPr lang="it-IT" sz="1500">
                <a:latin typeface="Corbel" panose="020B0503020204020204" pitchFamily="34" charset="0"/>
              </a:rPr>
              <a:t>        red and far-red at O2 bands</a:t>
            </a:r>
          </a:p>
        </p:txBody>
      </p:sp>
    </p:spTree>
    <p:extLst>
      <p:ext uri="{BB962C8B-B14F-4D97-AF65-F5344CB8AC3E}">
        <p14:creationId xmlns:p14="http://schemas.microsoft.com/office/powerpoint/2010/main" val="927841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A45FF2-E334-6FEE-610C-C31129935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90BCC1-8803-AAEE-A889-E75EC4644009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B89219-59ED-E686-0B70-C9E420E39F0C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BAD2E0D-3F38-3011-5428-398B044D2164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solidFill>
                  <a:schemeClr val="bg1"/>
                </a:solidFill>
                <a:latin typeface="Corbel" panose="020B0503020204020204" pitchFamily="34" charset="0"/>
              </a:rPr>
              <a:t>COMPARISON OF HYPLANT AND IBIS DATA</a:t>
            </a:r>
            <a:endParaRPr lang="en-US" sz="2500">
              <a:solidFill>
                <a:schemeClr val="bg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D11049-D018-0B3A-958F-CB92FE991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10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783F52-696D-F84E-8D2F-F6B1935FA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BF3E086B-A48F-D88A-BB64-EA523F7DB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51A285E4-8B82-C992-4FF7-6E13D6ADC9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44DEE6C2-C462-0F5C-17A6-7D7E8A582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uppo 30">
            <a:extLst>
              <a:ext uri="{FF2B5EF4-FFF2-40B4-BE49-F238E27FC236}">
                <a16:creationId xmlns:a16="http://schemas.microsoft.com/office/drawing/2014/main" id="{DCA06A42-5C8A-6905-E5F6-5C51298FE490}"/>
              </a:ext>
            </a:extLst>
          </p:cNvPr>
          <p:cNvGrpSpPr/>
          <p:nvPr/>
        </p:nvGrpSpPr>
        <p:grpSpPr>
          <a:xfrm>
            <a:off x="1102752" y="1528423"/>
            <a:ext cx="5219594" cy="3485584"/>
            <a:chOff x="139727" y="2764743"/>
            <a:chExt cx="3071403" cy="1833656"/>
          </a:xfrm>
        </p:grpSpPr>
        <p:pic>
          <p:nvPicPr>
            <p:cNvPr id="12" name="Immagine 14" descr="Immagine che contiene mappa, Urbanistica&#10;&#10;Il contenuto generato dall'IA potrebbe non essere corretto.">
              <a:extLst>
                <a:ext uri="{FF2B5EF4-FFF2-40B4-BE49-F238E27FC236}">
                  <a16:creationId xmlns:a16="http://schemas.microsoft.com/office/drawing/2014/main" id="{C5F0B80D-A37A-7A7C-85A6-A71B022F340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9727" y="2779006"/>
              <a:ext cx="2572827" cy="1819393"/>
            </a:xfrm>
            <a:prstGeom prst="rect">
              <a:avLst/>
            </a:prstGeom>
          </p:spPr>
        </p:pic>
        <p:pic>
          <p:nvPicPr>
            <p:cNvPr id="13" name="Immagine 27" descr="Immagine che contiene testo, Rettangolo, schermata, Policromia&#10;&#10;Il contenuto generato dall'IA potrebbe non essere corretto.">
              <a:extLst>
                <a:ext uri="{FF2B5EF4-FFF2-40B4-BE49-F238E27FC236}">
                  <a16:creationId xmlns:a16="http://schemas.microsoft.com/office/drawing/2014/main" id="{85CD0456-ECD1-2A3B-2CF6-0525CBD824F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280"/>
            <a:stretch>
              <a:fillRect/>
            </a:stretch>
          </p:blipFill>
          <p:spPr>
            <a:xfrm>
              <a:off x="2712554" y="2779006"/>
              <a:ext cx="131709" cy="1819173"/>
            </a:xfrm>
            <a:prstGeom prst="rect">
              <a:avLst/>
            </a:prstGeom>
          </p:spPr>
        </p:pic>
        <p:sp>
          <p:nvSpPr>
            <p:cNvPr id="14" name="CasellaDiTesto 29">
              <a:extLst>
                <a:ext uri="{FF2B5EF4-FFF2-40B4-BE49-F238E27FC236}">
                  <a16:creationId xmlns:a16="http://schemas.microsoft.com/office/drawing/2014/main" id="{F4D7B51B-7328-B7EB-3B59-88A63ED877B5}"/>
                </a:ext>
              </a:extLst>
            </p:cNvPr>
            <p:cNvSpPr txBox="1"/>
            <p:nvPr/>
          </p:nvSpPr>
          <p:spPr>
            <a:xfrm rot="16200000">
              <a:off x="2170738" y="3543525"/>
              <a:ext cx="1819173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>
                <a:buNone/>
              </a:pP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SIF  [</a:t>
              </a:r>
              <a:r>
                <a:rPr lang="it-IT" sz="1100" b="0" i="0" u="none" strike="noStrike" dirty="0" err="1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mW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m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-2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sr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-1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nm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-1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]</a:t>
              </a:r>
              <a:endParaRPr lang="it-IT" sz="1100" b="0" dirty="0">
                <a:effectLst/>
              </a:endParaRPr>
            </a:p>
          </p:txBody>
        </p:sp>
      </p:grpSp>
      <p:grpSp>
        <p:nvGrpSpPr>
          <p:cNvPr id="15" name="Gruppo 1">
            <a:extLst>
              <a:ext uri="{FF2B5EF4-FFF2-40B4-BE49-F238E27FC236}">
                <a16:creationId xmlns:a16="http://schemas.microsoft.com/office/drawing/2014/main" id="{07F7D04A-AE4C-5B66-5690-9399F7999FE8}"/>
              </a:ext>
            </a:extLst>
          </p:cNvPr>
          <p:cNvGrpSpPr/>
          <p:nvPr/>
        </p:nvGrpSpPr>
        <p:grpSpPr>
          <a:xfrm>
            <a:off x="6115861" y="1475809"/>
            <a:ext cx="4398828" cy="3537779"/>
            <a:chOff x="4754398" y="993171"/>
            <a:chExt cx="2558852" cy="1867281"/>
          </a:xfrm>
        </p:grpSpPr>
        <p:pic>
          <p:nvPicPr>
            <p:cNvPr id="16" name="Immagine 21" descr="Immagine che contiene testo, Rettangolo, schermata, Policromia&#10;&#10;Il contenuto generato dall'IA potrebbe non essere corretto.">
              <a:extLst>
                <a:ext uri="{FF2B5EF4-FFF2-40B4-BE49-F238E27FC236}">
                  <a16:creationId xmlns:a16="http://schemas.microsoft.com/office/drawing/2014/main" id="{CC5EA943-3B87-E0E2-68C9-FD965EDDDA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512"/>
            <a:stretch>
              <a:fillRect/>
            </a:stretch>
          </p:blipFill>
          <p:spPr>
            <a:xfrm>
              <a:off x="5954995" y="1087807"/>
              <a:ext cx="132835" cy="1772022"/>
            </a:xfrm>
            <a:prstGeom prst="rect">
              <a:avLst/>
            </a:prstGeom>
          </p:spPr>
        </p:pic>
        <p:grpSp>
          <p:nvGrpSpPr>
            <p:cNvPr id="18" name="Gruppo 40">
              <a:extLst>
                <a:ext uri="{FF2B5EF4-FFF2-40B4-BE49-F238E27FC236}">
                  <a16:creationId xmlns:a16="http://schemas.microsoft.com/office/drawing/2014/main" id="{92D3AF53-5C2F-F029-1BB6-7A9C18537B55}"/>
                </a:ext>
              </a:extLst>
            </p:cNvPr>
            <p:cNvGrpSpPr/>
            <p:nvPr/>
          </p:nvGrpSpPr>
          <p:grpSpPr>
            <a:xfrm>
              <a:off x="4754398" y="993171"/>
              <a:ext cx="2558852" cy="1867281"/>
              <a:chOff x="4755231" y="1007671"/>
              <a:chExt cx="2560428" cy="1852776"/>
            </a:xfrm>
          </p:grpSpPr>
          <p:sp>
            <p:nvSpPr>
              <p:cNvPr id="20" name="CasellaDiTesto 31">
                <a:extLst>
                  <a:ext uri="{FF2B5EF4-FFF2-40B4-BE49-F238E27FC236}">
                    <a16:creationId xmlns:a16="http://schemas.microsoft.com/office/drawing/2014/main" id="{813E8462-0598-A75E-E809-773843F6F76B}"/>
                  </a:ext>
                </a:extLst>
              </p:cNvPr>
              <p:cNvSpPr txBox="1"/>
              <p:nvPr/>
            </p:nvSpPr>
            <p:spPr>
              <a:xfrm rot="16200000">
                <a:off x="5303832" y="1786453"/>
                <a:ext cx="1819173" cy="2616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 rtl="0">
                  <a:buNone/>
                </a:pPr>
                <a:r>
                  <a:rPr lang="it-IT" sz="1100" b="0" i="0" u="none" strike="noStrike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SIF  [</a:t>
                </a:r>
                <a:r>
                  <a:rPr lang="it-IT" sz="1100" b="0" i="0" u="none" strike="noStrike" dirty="0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mW</a:t>
                </a:r>
                <a:r>
                  <a:rPr lang="it-IT" sz="1100" b="0" i="0" u="none" strike="noStrike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m</a:t>
                </a:r>
                <a:r>
                  <a:rPr lang="it-IT" sz="1100" b="0" i="0" u="none" strike="noStrike" baseline="300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-2</a:t>
                </a:r>
                <a:r>
                  <a:rPr lang="it-IT" sz="1100" b="0" i="0" u="none" strike="noStrike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sr</a:t>
                </a:r>
                <a:r>
                  <a:rPr lang="it-IT" sz="1100" b="0" i="0" u="none" strike="noStrike" baseline="300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-1</a:t>
                </a:r>
                <a:r>
                  <a:rPr lang="it-IT" sz="1100" b="0" i="0" u="none" strike="noStrike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nm</a:t>
                </a:r>
                <a:r>
                  <a:rPr lang="it-IT" sz="1100" b="0" i="0" u="none" strike="noStrike" baseline="300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-1</a:t>
                </a:r>
                <a:r>
                  <a:rPr lang="it-IT" sz="1100" b="0" i="0" u="none" strike="noStrike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]</a:t>
                </a:r>
                <a:endParaRPr lang="it-IT" sz="1100" b="0" dirty="0">
                  <a:effectLst/>
                </a:endParaRPr>
              </a:p>
            </p:txBody>
          </p:sp>
          <p:pic>
            <p:nvPicPr>
              <p:cNvPr id="21" name="Immagine 36" descr="Immagine che contiene mappa, aereo&#10;&#10;Il contenuto generato dall'IA potrebbe non essere corretto.">
                <a:extLst>
                  <a:ext uri="{FF2B5EF4-FFF2-40B4-BE49-F238E27FC236}">
                    <a16:creationId xmlns:a16="http://schemas.microsoft.com/office/drawing/2014/main" id="{BB5A7FFC-C619-1C37-FD3E-3756DA9843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755231" y="1049822"/>
                <a:ext cx="2560428" cy="1810625"/>
              </a:xfrm>
              <a:prstGeom prst="rect">
                <a:avLst/>
              </a:prstGeom>
            </p:spPr>
          </p:pic>
        </p:grp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E006B34F-1070-F12F-15B4-333B7ABD4ECF}"/>
              </a:ext>
            </a:extLst>
          </p:cNvPr>
          <p:cNvSpPr txBox="1"/>
          <p:nvPr/>
        </p:nvSpPr>
        <p:spPr>
          <a:xfrm>
            <a:off x="1079152" y="1161181"/>
            <a:ext cx="6108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it-IT" b="1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HYPLANT</a:t>
            </a:r>
            <a:r>
              <a:rPr lang="it-IT" sz="15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 18-06-2025 10:45 (UTC)</a:t>
            </a:r>
            <a:endParaRPr lang="it-IT" sz="1500" b="0" dirty="0">
              <a:effectLst/>
              <a:latin typeface="Corbel" panose="020B0503020204020204" pitchFamily="34" charset="0"/>
            </a:endParaRPr>
          </a:p>
        </p:txBody>
      </p:sp>
      <p:sp>
        <p:nvSpPr>
          <p:cNvPr id="29" name="CasellaDiTesto 38">
            <a:extLst>
              <a:ext uri="{FF2B5EF4-FFF2-40B4-BE49-F238E27FC236}">
                <a16:creationId xmlns:a16="http://schemas.microsoft.com/office/drawing/2014/main" id="{AC2EA3AD-6847-379C-4686-8C3CA8AD95E6}"/>
              </a:ext>
            </a:extLst>
          </p:cNvPr>
          <p:cNvSpPr txBox="1"/>
          <p:nvPr/>
        </p:nvSpPr>
        <p:spPr>
          <a:xfrm>
            <a:off x="6049571" y="1210361"/>
            <a:ext cx="44651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it-IT" b="1" i="0" u="none" strike="noStrike" dirty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IBIS</a:t>
            </a:r>
            <a:r>
              <a:rPr lang="it-IT" sz="1500" b="0" i="0" u="none" strike="noStrike" dirty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 18-06-2025 10:44:15 (UTC)</a:t>
            </a:r>
            <a:endParaRPr lang="it-IT" sz="1500" b="0" dirty="0">
              <a:effectLst/>
              <a:latin typeface="Corbel" panose="020B0503020204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EC0575-E087-04C0-C69A-FDA2985C9BA5}"/>
              </a:ext>
            </a:extLst>
          </p:cNvPr>
          <p:cNvSpPr/>
          <p:nvPr/>
        </p:nvSpPr>
        <p:spPr>
          <a:xfrm>
            <a:off x="5612322" y="1655011"/>
            <a:ext cx="241839" cy="2286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9DCEB6-4704-7113-13F0-4033096BD08D}"/>
              </a:ext>
            </a:extLst>
          </p:cNvPr>
          <p:cNvSpPr/>
          <p:nvPr/>
        </p:nvSpPr>
        <p:spPr>
          <a:xfrm>
            <a:off x="5613430" y="2877454"/>
            <a:ext cx="241839" cy="2286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CD386C-B11C-56F7-E64B-93C8B6125FB3}"/>
              </a:ext>
            </a:extLst>
          </p:cNvPr>
          <p:cNvSpPr/>
          <p:nvPr/>
        </p:nvSpPr>
        <p:spPr>
          <a:xfrm>
            <a:off x="5612322" y="4193594"/>
            <a:ext cx="241839" cy="2286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27" name="CasellaDiTesto 29">
            <a:extLst>
              <a:ext uri="{FF2B5EF4-FFF2-40B4-BE49-F238E27FC236}">
                <a16:creationId xmlns:a16="http://schemas.microsoft.com/office/drawing/2014/main" id="{8933BB51-990B-FDE3-EFE7-A3B15F7AB21F}"/>
              </a:ext>
            </a:extLst>
          </p:cNvPr>
          <p:cNvSpPr txBox="1"/>
          <p:nvPr/>
        </p:nvSpPr>
        <p:spPr>
          <a:xfrm rot="16200000">
            <a:off x="-649874" y="2982543"/>
            <a:ext cx="3458053" cy="444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it-IT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SIF  [</a:t>
            </a:r>
            <a:r>
              <a:rPr lang="it-IT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mW</a:t>
            </a:r>
            <a:r>
              <a:rPr lang="it-IT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m</a:t>
            </a:r>
            <a:r>
              <a:rPr lang="it-IT" sz="1100" b="0" i="0" u="none" strike="noStrike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-2</a:t>
            </a:r>
            <a:r>
              <a:rPr lang="it-IT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sr</a:t>
            </a:r>
            <a:r>
              <a:rPr lang="it-IT" sz="1100" b="0" i="0" u="none" strike="noStrike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-1</a:t>
            </a:r>
            <a:r>
              <a:rPr lang="it-IT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nm</a:t>
            </a:r>
            <a:r>
              <a:rPr lang="it-IT" sz="1100" b="0" i="0" u="none" strike="noStrike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-1</a:t>
            </a:r>
            <a:r>
              <a:rPr lang="it-IT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]</a:t>
            </a:r>
            <a:endParaRPr lang="it-IT" sz="1100" b="0" dirty="0">
              <a:effectLst/>
            </a:endParaRPr>
          </a:p>
        </p:txBody>
      </p:sp>
      <p:pic>
        <p:nvPicPr>
          <p:cNvPr id="30" name="Immagine 27" descr="Immagine che contiene testo, Rettangolo, schermata, Policromia&#10;&#10;Il contenuto generato dall'IA potrebbe non essere corretto.">
            <a:extLst>
              <a:ext uri="{FF2B5EF4-FFF2-40B4-BE49-F238E27FC236}">
                <a16:creationId xmlns:a16="http://schemas.microsoft.com/office/drawing/2014/main" id="{8346B423-B113-A189-F823-7F135646350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280"/>
          <a:stretch>
            <a:fillRect/>
          </a:stretch>
        </p:blipFill>
        <p:spPr>
          <a:xfrm>
            <a:off x="10522651" y="1555535"/>
            <a:ext cx="223828" cy="3458053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7117282-4808-8E96-D986-1BFE51E20ED0}"/>
              </a:ext>
            </a:extLst>
          </p:cNvPr>
          <p:cNvSpPr/>
          <p:nvPr/>
        </p:nvSpPr>
        <p:spPr>
          <a:xfrm>
            <a:off x="10676096" y="1655011"/>
            <a:ext cx="241839" cy="228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1DBA8AA-EE14-A18E-D171-87901740B495}"/>
              </a:ext>
            </a:extLst>
          </p:cNvPr>
          <p:cNvSpPr/>
          <p:nvPr/>
        </p:nvSpPr>
        <p:spPr>
          <a:xfrm>
            <a:off x="10677204" y="2877454"/>
            <a:ext cx="241839" cy="228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9D523F6-737A-824E-5D39-E8A0123E010E}"/>
              </a:ext>
            </a:extLst>
          </p:cNvPr>
          <p:cNvSpPr/>
          <p:nvPr/>
        </p:nvSpPr>
        <p:spPr>
          <a:xfrm>
            <a:off x="10676096" y="4193594"/>
            <a:ext cx="241839" cy="228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72280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EE6AFB-B91A-3E78-CA9C-294BC16B4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B0AD86D-66EB-8B8C-3BFE-0ED6B69A8EF1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ACBFB1-F947-E7B3-C936-C75062DD05A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60868C16-3B47-9B48-8B31-9DB240F6053C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128DEA-DD57-E2A5-334A-36356AD40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11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C63418C-E753-36B4-96D3-FD3E56778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D3288436-207F-302B-54E2-4EAD8C1DD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5471F79F-C319-2FC6-E77D-54C170171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8D3698C8-4395-4328-430E-889725B8C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B81621-C14B-FFB2-5F3B-EDD366E3C269}"/>
              </a:ext>
            </a:extLst>
          </p:cNvPr>
          <p:cNvSpPr txBox="1"/>
          <p:nvPr/>
        </p:nvSpPr>
        <p:spPr>
          <a:xfrm>
            <a:off x="574040" y="110534"/>
            <a:ext cx="1077976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>
                <a:solidFill>
                  <a:schemeClr val="bg1"/>
                </a:solidFill>
                <a:latin typeface="Corbel" panose="020B0503020204020204" pitchFamily="34" charset="0"/>
              </a:rPr>
              <a:t>COMPARISON OF HYPLANT AND IBIS DATA</a:t>
            </a:r>
            <a:endParaRPr lang="en-US" sz="2500">
              <a:solidFill>
                <a:schemeClr val="bg1"/>
              </a:solidFill>
            </a:endParaRPr>
          </a:p>
        </p:txBody>
      </p:sp>
      <p:pic>
        <p:nvPicPr>
          <p:cNvPr id="6" name="Immagine 27" descr="Immagine che contiene testo, diagramma, linea, Diagramma&#10;&#10;Il contenuto generato dall'IA potrebbe non essere corretto.">
            <a:extLst>
              <a:ext uri="{FF2B5EF4-FFF2-40B4-BE49-F238E27FC236}">
                <a16:creationId xmlns:a16="http://schemas.microsoft.com/office/drawing/2014/main" id="{E182427C-58B0-B567-109A-F907E8BE39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3680" y="1314127"/>
            <a:ext cx="4817640" cy="3990038"/>
          </a:xfrm>
          <a:prstGeom prst="rect">
            <a:avLst/>
          </a:prstGeom>
        </p:spPr>
      </p:pic>
      <p:grpSp>
        <p:nvGrpSpPr>
          <p:cNvPr id="3" name="Gruppo 15">
            <a:extLst>
              <a:ext uri="{FF2B5EF4-FFF2-40B4-BE49-F238E27FC236}">
                <a16:creationId xmlns:a16="http://schemas.microsoft.com/office/drawing/2014/main" id="{C1928D4F-1A09-EC5C-075B-4CB4202EC73E}"/>
              </a:ext>
            </a:extLst>
          </p:cNvPr>
          <p:cNvGrpSpPr/>
          <p:nvPr/>
        </p:nvGrpSpPr>
        <p:grpSpPr>
          <a:xfrm>
            <a:off x="308602" y="1287453"/>
            <a:ext cx="6283960" cy="4043385"/>
            <a:chOff x="786213" y="997062"/>
            <a:chExt cx="5553590" cy="3575569"/>
          </a:xfrm>
        </p:grpSpPr>
        <p:pic>
          <p:nvPicPr>
            <p:cNvPr id="4" name="Immagine 3" descr="Immagine che contiene testo, mappa&#10;&#10;Il contenuto generato dall'IA potrebbe non essere corretto.">
              <a:extLst>
                <a:ext uri="{FF2B5EF4-FFF2-40B4-BE49-F238E27FC236}">
                  <a16:creationId xmlns:a16="http://schemas.microsoft.com/office/drawing/2014/main" id="{85E60A13-8A3E-56B2-D63D-25A4A27CA80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6213" y="997063"/>
              <a:ext cx="5056257" cy="3575568"/>
            </a:xfrm>
            <a:prstGeom prst="rect">
              <a:avLst/>
            </a:prstGeom>
          </p:spPr>
        </p:pic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68F524C1-28D2-6DD6-F31B-3C83AEBDB63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20363"/>
            <a:stretch>
              <a:fillRect/>
            </a:stretch>
          </p:blipFill>
          <p:spPr>
            <a:xfrm>
              <a:off x="5845322" y="997062"/>
              <a:ext cx="234125" cy="3575567"/>
            </a:xfrm>
            <a:prstGeom prst="rect">
              <a:avLst/>
            </a:prstGeom>
          </p:spPr>
        </p:pic>
        <p:sp>
          <p:nvSpPr>
            <p:cNvPr id="13" name="CasellaDiTesto 14">
              <a:extLst>
                <a:ext uri="{FF2B5EF4-FFF2-40B4-BE49-F238E27FC236}">
                  <a16:creationId xmlns:a16="http://schemas.microsoft.com/office/drawing/2014/main" id="{620621C9-932D-15A8-064D-3CEA9ADBAB78}"/>
                </a:ext>
              </a:extLst>
            </p:cNvPr>
            <p:cNvSpPr txBox="1"/>
            <p:nvPr/>
          </p:nvSpPr>
          <p:spPr>
            <a:xfrm rot="16200000">
              <a:off x="4421215" y="2654040"/>
              <a:ext cx="3575566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>
                <a:buNone/>
              </a:pP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SIF  [</a:t>
              </a:r>
              <a:r>
                <a:rPr lang="it-IT" sz="1100" b="0" i="0" u="none" strike="noStrike" dirty="0" err="1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mW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m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-2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sr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-1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nm</a:t>
              </a:r>
              <a:r>
                <a:rPr lang="it-IT" sz="1100" b="0" i="0" u="none" strike="noStrike" baseline="300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-1</a:t>
              </a:r>
              <a:r>
                <a:rPr lang="it-IT" sz="1100" b="0" i="0" u="none" strike="noStrike" dirty="0"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]</a:t>
              </a:r>
              <a:endParaRPr lang="it-IT" sz="1100" b="0" dirty="0">
                <a:effectLst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98343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E6F7C-DD2E-3FFA-4283-9BB5BD607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C65B93F-32DC-E9F1-8C38-A2D8706DF547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ECE8571-A29C-D1AB-809C-57141185CE33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6C8FD68-D4AE-C399-99F3-1B0AAE7AC44F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6DD62D-9971-1EF0-7ACC-9EBB30A2D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12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F0FC4BB-959F-E409-F0D0-B2CEFA0C9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20BC3F2-9C8B-1D9B-7182-6A1D92DEC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B0B39CE5-B4E5-E546-74DB-D38AAB533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2B4A0DD5-9113-8D6F-3C9F-AE4CEC8D9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A97C35-45D6-6616-9F58-C565E32D73D7}"/>
              </a:ext>
            </a:extLst>
          </p:cNvPr>
          <p:cNvSpPr txBox="1"/>
          <p:nvPr/>
        </p:nvSpPr>
        <p:spPr>
          <a:xfrm>
            <a:off x="574040" y="110534"/>
            <a:ext cx="1077976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>
                <a:solidFill>
                  <a:schemeClr val="bg1"/>
                </a:solidFill>
                <a:latin typeface="Corbel" panose="020B0503020204020204" pitchFamily="34" charset="0"/>
              </a:rPr>
              <a:t>COMPARISON OF AIRBORNE AND FLOX/DRONE DATA</a:t>
            </a:r>
            <a:endParaRPr lang="en-US" sz="2500">
              <a:solidFill>
                <a:schemeClr val="bg1"/>
              </a:solidFill>
            </a:endParaRPr>
          </a:p>
        </p:txBody>
      </p:sp>
      <p:pic>
        <p:nvPicPr>
          <p:cNvPr id="14" name="Immagine 2">
            <a:extLst>
              <a:ext uri="{FF2B5EF4-FFF2-40B4-BE49-F238E27FC236}">
                <a16:creationId xmlns:a16="http://schemas.microsoft.com/office/drawing/2014/main" id="{C87FED97-9F7A-26C5-BA0C-0AC8DF3F56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" y="2466975"/>
            <a:ext cx="807988" cy="871502"/>
          </a:xfrm>
          <a:prstGeom prst="rect">
            <a:avLst/>
          </a:prstGeom>
        </p:spPr>
      </p:pic>
      <p:pic>
        <p:nvPicPr>
          <p:cNvPr id="15" name="Google Shape;104;p3">
            <a:extLst>
              <a:ext uri="{FF2B5EF4-FFF2-40B4-BE49-F238E27FC236}">
                <a16:creationId xmlns:a16="http://schemas.microsoft.com/office/drawing/2014/main" id="{7BB81CA9-4844-F0BC-366E-9D504B62E86B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t="17498" r="29542" b="54421"/>
          <a:stretch/>
        </p:blipFill>
        <p:spPr>
          <a:xfrm>
            <a:off x="2134263" y="5281467"/>
            <a:ext cx="1469186" cy="857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47BC22-15E3-E409-9E0F-7DBD1688E5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2101" y="841673"/>
            <a:ext cx="4404213" cy="44679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C19E70-9F06-D1CB-7442-B34FE6AD47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6828" y="656470"/>
            <a:ext cx="4362755" cy="4838316"/>
          </a:xfrm>
          <a:prstGeom prst="rect">
            <a:avLst/>
          </a:prstGeom>
        </p:spPr>
      </p:pic>
      <p:pic>
        <p:nvPicPr>
          <p:cNvPr id="10" name="Immagine 1">
            <a:extLst>
              <a:ext uri="{FF2B5EF4-FFF2-40B4-BE49-F238E27FC236}">
                <a16:creationId xmlns:a16="http://schemas.microsoft.com/office/drawing/2014/main" id="{20264CE8-8A52-CAA0-696A-8092D44ED67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64244" y="5251929"/>
            <a:ext cx="790998" cy="8516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2C8A372-48FF-8C4F-3058-C825DA993C75}"/>
              </a:ext>
            </a:extLst>
          </p:cNvPr>
          <p:cNvSpPr txBox="1"/>
          <p:nvPr/>
        </p:nvSpPr>
        <p:spPr>
          <a:xfrm>
            <a:off x="10057737" y="5206556"/>
            <a:ext cx="2026920" cy="646331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208</a:t>
            </a:r>
            <a:r>
              <a:rPr lang="en-US" dirty="0"/>
              <a:t> validation points in two days!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D96332-1937-E110-F75C-D6B5E41EE6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353800" y="1189380"/>
            <a:ext cx="790575" cy="33242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A5CE7EC-C283-51C9-230B-EC8E175C213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37033" y="1814968"/>
            <a:ext cx="887269" cy="2175515"/>
          </a:xfrm>
          <a:prstGeom prst="rect">
            <a:avLst/>
          </a:prstGeom>
        </p:spPr>
      </p:pic>
      <p:pic>
        <p:nvPicPr>
          <p:cNvPr id="21" name="Immagine 2">
            <a:extLst>
              <a:ext uri="{FF2B5EF4-FFF2-40B4-BE49-F238E27FC236}">
                <a16:creationId xmlns:a16="http://schemas.microsoft.com/office/drawing/2014/main" id="{7EA78C45-91A4-6B44-B6B4-3B090D6A6F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8506" y="2466975"/>
            <a:ext cx="807988" cy="87150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A4A34CC-58C0-B83F-F099-F81347C898AB}"/>
              </a:ext>
            </a:extLst>
          </p:cNvPr>
          <p:cNvSpPr txBox="1"/>
          <p:nvPr/>
        </p:nvSpPr>
        <p:spPr>
          <a:xfrm>
            <a:off x="6177067" y="5077734"/>
            <a:ext cx="20269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77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D4136-695C-2BF6-4F25-C6281FE11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1984FEC-5C6A-9FD9-412D-5AEDEAE197E5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FC70BE1-4C49-2522-6E83-21EA8E213AFC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9FA7497-F216-864B-00EE-BE44642962A3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BFC0A9-4EDD-0D18-EB8F-EF63A3D3C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13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FAA1A7-AD52-90DF-6C31-CBF4B3C93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A02EF2B-543E-50EB-3A70-4EFE23B58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4014917F-7BFE-0C4B-AFE5-1DAFB438A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06ECBC4D-964E-892F-B393-F5E79F821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E2BB14-83DE-DF53-19C4-40F208A867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95" y="3237650"/>
            <a:ext cx="3855332" cy="28914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016B0AA-EA8A-1459-EA5C-2B4C6E3F3A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95" y="651590"/>
            <a:ext cx="3855332" cy="28914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33732D5-4B99-9263-E0DD-E585B2C20EED}"/>
              </a:ext>
            </a:extLst>
          </p:cNvPr>
          <p:cNvSpPr txBox="1"/>
          <p:nvPr/>
        </p:nvSpPr>
        <p:spPr>
          <a:xfrm>
            <a:off x="5662034" y="1079341"/>
            <a:ext cx="70964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1800" b="1">
                <a:solidFill>
                  <a:schemeClr val="tx1"/>
                </a:solidFill>
                <a:latin typeface="Corbel" panose="020B0503020204020204" pitchFamily="34" charset="0"/>
              </a:rPr>
              <a:t>Does SIF provide an added value for early detection </a:t>
            </a:r>
          </a:p>
          <a:p>
            <a:pPr lvl="0" algn="ctr"/>
            <a:r>
              <a:rPr lang="en-US" sz="1800" b="1">
                <a:solidFill>
                  <a:schemeClr val="tx1"/>
                </a:solidFill>
                <a:latin typeface="Corbel" panose="020B0503020204020204" pitchFamily="34" charset="0"/>
              </a:rPr>
              <a:t>of water stress compared to </a:t>
            </a:r>
          </a:p>
          <a:p>
            <a:pPr lvl="0" algn="ctr"/>
            <a:r>
              <a:rPr lang="en-US" sz="1800" b="1">
                <a:solidFill>
                  <a:schemeClr val="tx1"/>
                </a:solidFill>
                <a:latin typeface="Corbel" panose="020B0503020204020204" pitchFamily="34" charset="0"/>
              </a:rPr>
              <a:t>traditional reflectance-based RS methods?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6040C25-BE63-8D31-F86E-D7B508B97C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4134" y="2220473"/>
            <a:ext cx="4112277" cy="3545330"/>
          </a:xfrm>
          <a:prstGeom prst="rect">
            <a:avLst/>
          </a:prstGeom>
        </p:spPr>
      </p:pic>
      <p:pic>
        <p:nvPicPr>
          <p:cNvPr id="25" name="Picture 24" descr="Study in Europe">
            <a:extLst>
              <a:ext uri="{FF2B5EF4-FFF2-40B4-BE49-F238E27FC236}">
                <a16:creationId xmlns:a16="http://schemas.microsoft.com/office/drawing/2014/main" id="{D0F46D6A-2C77-3D28-660D-0A8D99DB5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95" y="3552487"/>
            <a:ext cx="969141" cy="30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4FF3D2D-3BB3-C1FA-5B83-FAA715CB4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914" y="3542828"/>
            <a:ext cx="2068946" cy="3004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946E0CA-A1A6-CD04-4C1C-C74008FF375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71554" y="5775404"/>
            <a:ext cx="2046598" cy="383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9F367C-1D01-A039-C7AE-B284696055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16227" y="646945"/>
            <a:ext cx="2129029" cy="28958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EE0A23E-7196-207E-F631-F6704152DF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18004" y="3542828"/>
            <a:ext cx="2127252" cy="2596441"/>
          </a:xfrm>
          <a:prstGeom prst="rect">
            <a:avLst/>
          </a:prstGeom>
        </p:spPr>
      </p:pic>
      <p:pic>
        <p:nvPicPr>
          <p:cNvPr id="3" name="Picture 8" descr="Tomato Emoji 🍅">
            <a:extLst>
              <a:ext uri="{FF2B5EF4-FFF2-40B4-BE49-F238E27FC236}">
                <a16:creationId xmlns:a16="http://schemas.microsoft.com/office/drawing/2014/main" id="{DC680FAC-182D-A6E5-23F0-F5EEDE8F1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706" y="4382086"/>
            <a:ext cx="390557" cy="39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DD9BD6C8-696F-DC8D-77C6-801C673E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9254" y="3214557"/>
            <a:ext cx="311643" cy="32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925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626F9-E974-1593-AEB3-6D710CF4D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6E0F432-CE0D-4F72-104F-2ACB8BA87BC5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C28FF89-DD72-A3B7-2445-26265AF0DFCA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EA48E95-2279-EFA8-C012-6FF723642F17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E15575-10A4-2BCE-A88F-7E75CB05B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14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2CA4FB7-9E44-31FB-46C3-B829CB4E1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94264A65-A0B7-7152-A433-9674FEFAF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25B81FD7-07FC-02C1-827F-BC5F269CC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42CDD7CC-F02F-0408-1332-E3A36189A7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BE80FDB-801D-6AC8-3339-4BC47B351853}"/>
              </a:ext>
            </a:extLst>
          </p:cNvPr>
          <p:cNvSpPr txBox="1"/>
          <p:nvPr/>
        </p:nvSpPr>
        <p:spPr>
          <a:xfrm>
            <a:off x="1488150" y="735126"/>
            <a:ext cx="7096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1800" b="1">
                <a:solidFill>
                  <a:schemeClr val="tx1"/>
                </a:solidFill>
                <a:latin typeface="Corbel" panose="020B0503020204020204" pitchFamily="34" charset="0"/>
              </a:rPr>
              <a:t>Differentiated irrigation in WS and IRR plots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313EF573-F561-B8A3-F1DB-ED214D4805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5629360"/>
              </p:ext>
            </p:extLst>
          </p:nvPr>
        </p:nvGraphicFramePr>
        <p:xfrm>
          <a:off x="269455" y="1273533"/>
          <a:ext cx="6090429" cy="1920240"/>
        </p:xfrm>
        <a:graphic>
          <a:graphicData uri="http://schemas.openxmlformats.org/drawingml/2006/table">
            <a:tbl>
              <a:tblPr/>
              <a:tblGrid>
                <a:gridCol w="1031989">
                  <a:extLst>
                    <a:ext uri="{9D8B030D-6E8A-4147-A177-3AD203B41FA5}">
                      <a16:colId xmlns:a16="http://schemas.microsoft.com/office/drawing/2014/main" val="2228393979"/>
                    </a:ext>
                  </a:extLst>
                </a:gridCol>
                <a:gridCol w="2622268">
                  <a:extLst>
                    <a:ext uri="{9D8B030D-6E8A-4147-A177-3AD203B41FA5}">
                      <a16:colId xmlns:a16="http://schemas.microsoft.com/office/drawing/2014/main" val="3435674542"/>
                    </a:ext>
                  </a:extLst>
                </a:gridCol>
                <a:gridCol w="2436172">
                  <a:extLst>
                    <a:ext uri="{9D8B030D-6E8A-4147-A177-3AD203B41FA5}">
                      <a16:colId xmlns:a16="http://schemas.microsoft.com/office/drawing/2014/main" val="2809013287"/>
                    </a:ext>
                  </a:extLst>
                </a:gridCol>
              </a:tblGrid>
              <a:tr h="180975">
                <a:tc rowSpan="2"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Date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Irrigation amount (mm)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188329"/>
                  </a:ext>
                </a:extLst>
              </a:tr>
              <a:tr h="1809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IRR plot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WS plot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630951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10-Jun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19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0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874592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12-Jun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19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11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735229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14-Jun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26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18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13863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16-Jun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19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0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686224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b="1">
                          <a:effectLst/>
                        </a:rPr>
                        <a:t>18-Jun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19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>
                          <a:effectLst/>
                        </a:rPr>
                        <a:t>19</a:t>
                      </a:r>
                    </a:p>
                  </a:txBody>
                  <a:tcPr marL="28575" marR="28575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1271435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DACE6207-2E7B-7F00-F914-C91EBB67BF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954828"/>
              </p:ext>
            </p:extLst>
          </p:nvPr>
        </p:nvGraphicFramePr>
        <p:xfrm>
          <a:off x="269455" y="3378151"/>
          <a:ext cx="6090429" cy="2292705"/>
        </p:xfrm>
        <a:graphic>
          <a:graphicData uri="http://schemas.openxmlformats.org/drawingml/2006/table">
            <a:tbl>
              <a:tblPr/>
              <a:tblGrid>
                <a:gridCol w="1391445">
                  <a:extLst>
                    <a:ext uri="{9D8B030D-6E8A-4147-A177-3AD203B41FA5}">
                      <a16:colId xmlns:a16="http://schemas.microsoft.com/office/drawing/2014/main" val="2525012265"/>
                    </a:ext>
                  </a:extLst>
                </a:gridCol>
                <a:gridCol w="2326682">
                  <a:extLst>
                    <a:ext uri="{9D8B030D-6E8A-4147-A177-3AD203B41FA5}">
                      <a16:colId xmlns:a16="http://schemas.microsoft.com/office/drawing/2014/main" val="3893921087"/>
                    </a:ext>
                  </a:extLst>
                </a:gridCol>
                <a:gridCol w="2372302">
                  <a:extLst>
                    <a:ext uri="{9D8B030D-6E8A-4147-A177-3AD203B41FA5}">
                      <a16:colId xmlns:a16="http://schemas.microsoft.com/office/drawing/2014/main" val="2119303583"/>
                    </a:ext>
                  </a:extLst>
                </a:gridCol>
              </a:tblGrid>
              <a:tr h="229345">
                <a:tc rowSpan="2"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sz="1500" b="1">
                          <a:effectLst/>
                        </a:rPr>
                        <a:t>Date</a:t>
                      </a:r>
                    </a:p>
                  </a:txBody>
                  <a:tcPr marL="23856" marR="23856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sz="1500" b="1">
                          <a:effectLst/>
                        </a:rPr>
                        <a:t>Irrigation amount (mm)</a:t>
                      </a:r>
                    </a:p>
                  </a:txBody>
                  <a:tcPr marL="23856" marR="23856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087891"/>
                  </a:ext>
                </a:extLst>
              </a:tr>
              <a:tr h="11467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sz="1500" b="1">
                          <a:effectLst/>
                        </a:rPr>
                        <a:t>IRR plot</a:t>
                      </a:r>
                    </a:p>
                  </a:txBody>
                  <a:tcPr marL="23856" marR="23856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US" sz="1500" b="1">
                          <a:effectLst/>
                        </a:rPr>
                        <a:t>WS plot</a:t>
                      </a:r>
                    </a:p>
                  </a:txBody>
                  <a:tcPr marL="23856" marR="23856" marT="0" marB="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5504155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12-Jun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23.1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0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6016094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13-Jun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23.1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0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0589823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14-Jun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29.7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9.9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7329855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15-Jun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1489379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16-Jun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5116936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17-Jun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0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0322834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18-Jun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488036"/>
                  </a:ext>
                </a:extLst>
              </a:tr>
              <a:tr h="229345"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19-Jun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US" sz="1500">
                          <a:effectLst/>
                        </a:rPr>
                        <a:t>26.4</a:t>
                      </a:r>
                    </a:p>
                  </a:txBody>
                  <a:tcPr marL="23856" marR="23856" marT="0" marB="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100783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25102E4-9B3E-5B1A-FBBE-B009E58C2E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625" y="1753715"/>
            <a:ext cx="4902548" cy="36769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3A3436-B6C3-7CDB-4B2C-D1196E824B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03850" y="978666"/>
            <a:ext cx="1114493" cy="1114493"/>
          </a:xfrm>
          <a:prstGeom prst="rect">
            <a:avLst/>
          </a:prstGeom>
        </p:spPr>
      </p:pic>
      <p:pic>
        <p:nvPicPr>
          <p:cNvPr id="2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CF0AD1A1-96D2-C2E1-1E0C-4AE17E65E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470" y="1104457"/>
            <a:ext cx="881380" cy="92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230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A4488-66CF-96EC-ABC8-E8655EA27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AD5C63-8ACA-588F-D3D2-F4D235E65084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0FC021-8481-ECC0-B0C1-2DE6A8161BB8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7B38A3C-45BD-DD26-4186-2A40FF7CF710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MEASURED PARAMETERS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558895-4CB3-22A4-4213-EFD50186D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15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E438C4A-DF8A-FBB7-5C5D-71314C5C0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A21ADDBD-78A7-D8D5-BF77-7620BE1B6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5C6FCFC4-B12F-F8F9-2E57-72B5A8B46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BE97B4AF-F343-8727-6B39-547D48A80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74.jpg">
            <a:extLst>
              <a:ext uri="{FF2B5EF4-FFF2-40B4-BE49-F238E27FC236}">
                <a16:creationId xmlns:a16="http://schemas.microsoft.com/office/drawing/2014/main" id="{E90222A1-C190-B529-4463-7B58CCE91D0D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58723" y="1417306"/>
            <a:ext cx="2946744" cy="3888505"/>
          </a:xfrm>
          <a:prstGeom prst="rect">
            <a:avLst/>
          </a:prstGeom>
          <a:ln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00E39A-7ECA-2B22-78D6-7244A41B064C}"/>
              </a:ext>
            </a:extLst>
          </p:cNvPr>
          <p:cNvSpPr txBox="1"/>
          <p:nvPr/>
        </p:nvSpPr>
        <p:spPr>
          <a:xfrm>
            <a:off x="-73890" y="5346536"/>
            <a:ext cx="6105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>
                <a:latin typeface="Corbel" panose="020B0503020204020204" pitchFamily="34" charset="0"/>
              </a:rPr>
              <a:t>Leaf gas exchange (An) with PAM (CIRAS-4/LI-6800)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02E547D-2287-D0C0-D776-608DB21A87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8286" y="754087"/>
            <a:ext cx="1568974" cy="20919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8D1716-5537-D0D5-A2B0-1273901770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176" y="754088"/>
            <a:ext cx="1568974" cy="2091966"/>
          </a:xfrm>
          <a:prstGeom prst="rect">
            <a:avLst/>
          </a:prstGeom>
        </p:spPr>
      </p:pic>
      <p:pic>
        <p:nvPicPr>
          <p:cNvPr id="14" name="image25.png">
            <a:extLst>
              <a:ext uri="{FF2B5EF4-FFF2-40B4-BE49-F238E27FC236}">
                <a16:creationId xmlns:a16="http://schemas.microsoft.com/office/drawing/2014/main" id="{1CE144A4-F88F-1275-15A5-D47CA0B7A280}"/>
              </a:ext>
            </a:extLst>
          </p:cNvPr>
          <p:cNvPicPr/>
          <p:nvPr/>
        </p:nvPicPr>
        <p:blipFill>
          <a:blip r:embed="rId9"/>
          <a:srcRect/>
          <a:stretch>
            <a:fillRect/>
          </a:stretch>
        </p:blipFill>
        <p:spPr>
          <a:xfrm>
            <a:off x="6587714" y="3468377"/>
            <a:ext cx="1512848" cy="2059817"/>
          </a:xfrm>
          <a:prstGeom prst="rect">
            <a:avLst/>
          </a:prstGeom>
          <a:ln/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75BEB01-D087-51F1-3084-53516954CD4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50107" y="1397299"/>
            <a:ext cx="2713384" cy="390533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6EA6E0-ACDD-23C7-2A8A-A0357F14224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20205" y="1015582"/>
            <a:ext cx="2091965" cy="15689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3A9C3D7-891B-6493-AC21-84B08F82425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71946" y="3709381"/>
            <a:ext cx="1964473" cy="166794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F366D77-7D14-9220-DCDA-DCCB649CE2D3}"/>
              </a:ext>
            </a:extLst>
          </p:cNvPr>
          <p:cNvSpPr txBox="1"/>
          <p:nvPr/>
        </p:nvSpPr>
        <p:spPr>
          <a:xfrm>
            <a:off x="9006284" y="6079351"/>
            <a:ext cx="61061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solidFill>
                  <a:schemeClr val="bg2">
                    <a:lumMod val="75000"/>
                  </a:schemeClr>
                </a:solidFill>
                <a:latin typeface="Corbel" panose="020B0503020204020204" pitchFamily="34" charset="0"/>
              </a:rPr>
              <a:t>www.konicaminolta.com</a:t>
            </a:r>
          </a:p>
        </p:txBody>
      </p:sp>
      <p:pic>
        <p:nvPicPr>
          <p:cNvPr id="2052" name="Picture 4" descr="Dualex Leaf clip Sensor | NP Seymour">
            <a:extLst>
              <a:ext uri="{FF2B5EF4-FFF2-40B4-BE49-F238E27FC236}">
                <a16:creationId xmlns:a16="http://schemas.microsoft.com/office/drawing/2014/main" id="{97A1C0BB-CB89-811C-A6EF-96BFAD501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5502" y="3834755"/>
            <a:ext cx="1631983" cy="1352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C0C9FA-7BF3-D6FD-B8F0-8934CFE23168}"/>
              </a:ext>
            </a:extLst>
          </p:cNvPr>
          <p:cNvSpPr txBox="1"/>
          <p:nvPr/>
        </p:nvSpPr>
        <p:spPr>
          <a:xfrm>
            <a:off x="5515362" y="5478755"/>
            <a:ext cx="34813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>
                <a:latin typeface="Corbel" panose="020B0503020204020204" pitchFamily="34" charset="0"/>
              </a:rPr>
              <a:t>Leaf water potential</a:t>
            </a:r>
          </a:p>
          <a:p>
            <a:pPr algn="ctr"/>
            <a:r>
              <a:rPr lang="en-US" b="1">
                <a:latin typeface="Corbel" panose="020B0503020204020204" pitchFamily="34" charset="0"/>
              </a:rPr>
              <a:t>(PMS Instrument Company)</a:t>
            </a:r>
            <a:endParaRPr lang="en-US" sz="1800" b="1">
              <a:latin typeface="Corbel" panose="020B0503020204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74F321-1F0F-7EB4-E885-1E42B169412C}"/>
              </a:ext>
            </a:extLst>
          </p:cNvPr>
          <p:cNvSpPr txBox="1"/>
          <p:nvPr/>
        </p:nvSpPr>
        <p:spPr>
          <a:xfrm>
            <a:off x="8210151" y="5448632"/>
            <a:ext cx="34813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>
                <a:latin typeface="Corbel" panose="020B0503020204020204" pitchFamily="34" charset="0"/>
              </a:rPr>
              <a:t>Leaf chlorophyll content (SPAD/DUALEX)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306C1C-B397-D0FF-EF79-413DCFD93DB9}"/>
              </a:ext>
            </a:extLst>
          </p:cNvPr>
          <p:cNvSpPr txBox="1"/>
          <p:nvPr/>
        </p:nvSpPr>
        <p:spPr>
          <a:xfrm>
            <a:off x="5709647" y="2837762"/>
            <a:ext cx="6606251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700" b="1">
                <a:latin typeface="Corbel" panose="020B0503020204020204" pitchFamily="34" charset="0"/>
              </a:rPr>
              <a:t>Active fluorescence parameters (MINIPAM-II, LI-600, Handy PEA) </a:t>
            </a:r>
          </a:p>
          <a:p>
            <a:pPr algn="ctr"/>
            <a:r>
              <a:rPr lang="en-US" sz="1700" b="1">
                <a:latin typeface="Corbel" panose="020B0503020204020204" pitchFamily="34" charset="0"/>
              </a:rPr>
              <a:t>and stomatal conductance (LI-600)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CED93A-796C-46AC-0098-298B0A885800}"/>
              </a:ext>
            </a:extLst>
          </p:cNvPr>
          <p:cNvSpPr/>
          <p:nvPr/>
        </p:nvSpPr>
        <p:spPr>
          <a:xfrm>
            <a:off x="0" y="719452"/>
            <a:ext cx="5905499" cy="528552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30E08B2-009B-126D-528B-702103CBF55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788" y="725819"/>
            <a:ext cx="3536156" cy="4714875"/>
          </a:xfrm>
          <a:prstGeom prst="rect">
            <a:avLst/>
          </a:prstGeom>
        </p:spPr>
      </p:pic>
      <p:pic>
        <p:nvPicPr>
          <p:cNvPr id="18" name="Picture 2" descr="Udine | European University Film Award">
            <a:extLst>
              <a:ext uri="{FF2B5EF4-FFF2-40B4-BE49-F238E27FC236}">
                <a16:creationId xmlns:a16="http://schemas.microsoft.com/office/drawing/2014/main" id="{5891B90E-3CFE-C385-6B47-076A303AE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610" y="697949"/>
            <a:ext cx="1489257" cy="83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3058C38-D7A9-F466-6E56-4732E025A20E}"/>
              </a:ext>
            </a:extLst>
          </p:cNvPr>
          <p:cNvSpPr txBox="1"/>
          <p:nvPr/>
        </p:nvSpPr>
        <p:spPr>
          <a:xfrm>
            <a:off x="585381" y="5451898"/>
            <a:ext cx="458887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>
                <a:latin typeface="Corbel" panose="020B0503020204020204" pitchFamily="34" charset="0"/>
              </a:rPr>
              <a:t>Canopy sap flow </a:t>
            </a:r>
            <a:br>
              <a:rPr lang="en-US" sz="1800" b="1">
                <a:latin typeface="Corbel" panose="020B0503020204020204" pitchFamily="34" charset="0"/>
              </a:rPr>
            </a:br>
            <a:r>
              <a:rPr lang="en-US" sz="1800" b="1">
                <a:latin typeface="Corbel" panose="020B0503020204020204" pitchFamily="34" charset="0"/>
              </a:rPr>
              <a:t>(</a:t>
            </a:r>
            <a:r>
              <a:rPr lang="en-US" b="1">
                <a:latin typeface="Corbel" panose="020B0503020204020204" pitchFamily="34" charset="0"/>
              </a:rPr>
              <a:t>heat balance sap flow gauges)</a:t>
            </a:r>
            <a:endParaRPr lang="en-US" sz="1800" b="1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46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2" grpId="0"/>
      <p:bldP spid="13" grpId="0" animBg="1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8AC41-57D0-547D-47C4-4B4C940BA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02DA1BB-6881-5EF4-D0F4-08CAB796DC28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A27C64-F7AE-C718-C861-02CEFC2EB8F5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F11BE9D-55C7-E6DF-3498-3A11D31D9380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23546E-2996-7E99-4054-A74DAD3A8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16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91F3C73-8FC2-F355-5E53-9DED245BB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6F7D22E9-1074-32D8-9976-D169B4456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F336B049-35BE-CD1C-16D1-914C5F6CC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1E4C526D-7390-9173-4602-51BB80296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74.jpg">
            <a:extLst>
              <a:ext uri="{FF2B5EF4-FFF2-40B4-BE49-F238E27FC236}">
                <a16:creationId xmlns:a16="http://schemas.microsoft.com/office/drawing/2014/main" id="{DEB224D0-ED61-6CF5-3ADA-D29B2B8AF6E4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7573345" y="1148094"/>
            <a:ext cx="3226676" cy="4361802"/>
          </a:xfrm>
          <a:prstGeom prst="rect">
            <a:avLst/>
          </a:prstGeom>
          <a:ln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F8ABAA-5C71-E75D-ED79-11AB4FEDFD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227" y="982985"/>
            <a:ext cx="6583680" cy="49377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BB70F8-5F2D-8548-C362-5E2884B300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112" y="1024517"/>
            <a:ext cx="6583680" cy="49377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4F26B7-2FB3-31F0-6B70-535A84C3B0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97" y="960751"/>
            <a:ext cx="6583680" cy="493776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012FC9-0710-5242-98FD-F72E4F30A19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55" y="941453"/>
            <a:ext cx="6583680" cy="4937760"/>
          </a:xfrm>
          <a:prstGeom prst="rect">
            <a:avLst/>
          </a:prstGeom>
        </p:spPr>
      </p:pic>
      <p:pic>
        <p:nvPicPr>
          <p:cNvPr id="4100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A260D4D6-C9B2-3510-9FFB-0D58C4DD82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884626"/>
            <a:ext cx="1250587" cy="131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74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2F75E5-E005-0C43-CA42-CA665DDAB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828B507-675E-18E0-0DEA-935464469C46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DC6E41-58EC-35E4-0064-F066E3ABCCB6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E198968-AB7E-9D3C-4A88-826C94AC515A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391FE2-BAF3-DB70-D607-D1DABABB0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17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9EF9774-AD8C-76DF-A445-E49FAFDB3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5B6431EF-4FB2-293B-5164-29B3DF97E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2554B204-862D-B530-412F-C9C6CE6B2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CC9AF5A9-CABD-D838-E182-AD1E4ECB7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998D5B0-581C-9471-7173-D317488B1E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82" y="1552179"/>
            <a:ext cx="5730240" cy="4297680"/>
          </a:xfrm>
          <a:prstGeom prst="rect">
            <a:avLst/>
          </a:prstGeom>
        </p:spPr>
      </p:pic>
      <p:pic>
        <p:nvPicPr>
          <p:cNvPr id="4100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B242F43E-ABE7-46AA-0B79-BC95DB6E2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520" y="735126"/>
            <a:ext cx="968304" cy="101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3B1FCB2-24B0-9E7D-1065-90F588AA3D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23065"/>
            <a:ext cx="5730240" cy="4297680"/>
          </a:xfrm>
          <a:prstGeom prst="rect">
            <a:avLst/>
          </a:prstGeom>
        </p:spPr>
      </p:pic>
      <p:pic>
        <p:nvPicPr>
          <p:cNvPr id="6" name="Picture 2" descr="MINI-PAM-II">
            <a:extLst>
              <a:ext uri="{FF2B5EF4-FFF2-40B4-BE49-F238E27FC236}">
                <a16:creationId xmlns:a16="http://schemas.microsoft.com/office/drawing/2014/main" id="{888D5C00-E719-8808-1F27-6B1A305EB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051" y="1124062"/>
            <a:ext cx="1235048" cy="70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369301B-456D-6844-2F68-A4E67ED26C7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81753" y="1150650"/>
            <a:ext cx="1487128" cy="585257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02B95E5A-71E4-834D-0BC9-802CB98BA870}"/>
              </a:ext>
            </a:extLst>
          </p:cNvPr>
          <p:cNvSpPr/>
          <p:nvPr/>
        </p:nvSpPr>
        <p:spPr>
          <a:xfrm>
            <a:off x="6591300" y="1892043"/>
            <a:ext cx="1638300" cy="34646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41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207085-B1AC-F877-376C-9D5FC940B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47B3F18-1DFF-C2F2-37A7-CACE245BC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119" y="1098229"/>
            <a:ext cx="3386682" cy="44924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5EC2252-02BC-F4BD-D04E-21FE59CC01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75" y="1100592"/>
            <a:ext cx="6583680" cy="4937760"/>
          </a:xfrm>
          <a:prstGeom prst="rect">
            <a:avLst/>
          </a:prstGeom>
          <a:ln>
            <a:noFill/>
          </a:ln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ABC9562-7DCF-433B-1D3B-5ADEC35D3C8C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3E1729D-7EC4-7AE5-11C6-2FE924CEA392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447CC32-58E2-08FB-7D74-36AE22AE85BF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2C5944-C410-F2DA-692B-214040BD4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18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6569F07-804F-B912-9744-BBCB9D6CD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E33CA63-D35D-80AA-BB59-3C1AD9EEC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8D214273-1545-5374-6642-ACBFE6B00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817D9EB0-BBAC-7CFF-AF0D-551A1694A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4" descr="Happy Tomato Emoji PNG Transparent Images Free Download | Vector Files |  Pngtree">
            <a:extLst>
              <a:ext uri="{FF2B5EF4-FFF2-40B4-BE49-F238E27FC236}">
                <a16:creationId xmlns:a16="http://schemas.microsoft.com/office/drawing/2014/main" id="{001B3378-61CF-6064-0521-84EDC0F52B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6" descr="Happy Tomato Emoji PNG Transparent Images Free Download | Vector Files |  Pngtree">
            <a:extLst>
              <a:ext uri="{FF2B5EF4-FFF2-40B4-BE49-F238E27FC236}">
                <a16:creationId xmlns:a16="http://schemas.microsoft.com/office/drawing/2014/main" id="{E531F961-F000-4573-A1E7-58FCDCA169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80" name="Picture 8" descr="Tomato Emoji 🍅">
            <a:extLst>
              <a:ext uri="{FF2B5EF4-FFF2-40B4-BE49-F238E27FC236}">
                <a16:creationId xmlns:a16="http://schemas.microsoft.com/office/drawing/2014/main" id="{9C1A560D-2685-FA00-C1F4-82F3252ED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224" y="571687"/>
            <a:ext cx="1107930" cy="11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211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DF98F1-2AC3-BA9B-5F03-48333152E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991F3C5-14F8-5B61-E220-F02087A8242C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4A7B20-0A7D-F27F-FEDD-D2B857C1F844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3C08518-1992-589E-A6E5-029E66A8C134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 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5F337C-D09B-C02C-C124-1A3DCBDB5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19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B7EDC3F-91F1-1A67-94F7-3B6EC527BA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3FE551C4-5DFD-AB9A-EC48-86C4CC7C8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FC73018F-7337-F005-97C2-2F0FE86F2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A95447DB-504D-1DC6-6387-0269C17F6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1F05E4-35A3-7664-6AAF-02C7E154DF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522" y="1338562"/>
            <a:ext cx="4500880" cy="45008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37DA1D-D066-B9C3-F11E-9FD68BD800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8186" y="1391162"/>
            <a:ext cx="4500879" cy="4500879"/>
          </a:xfrm>
          <a:prstGeom prst="rect">
            <a:avLst/>
          </a:prstGeom>
        </p:spPr>
      </p:pic>
      <p:pic>
        <p:nvPicPr>
          <p:cNvPr id="15" name="Picture 8" descr="Tomato Emoji 🍅">
            <a:extLst>
              <a:ext uri="{FF2B5EF4-FFF2-40B4-BE49-F238E27FC236}">
                <a16:creationId xmlns:a16="http://schemas.microsoft.com/office/drawing/2014/main" id="{0E5802F3-DDEE-AA42-2A10-54DA2178C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059" y="719567"/>
            <a:ext cx="1107930" cy="11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BF8A77FC-C5FE-C238-44A0-CC67FF8AF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91" y="767534"/>
            <a:ext cx="1250587" cy="131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Hot Emoji Sticker">
            <a:extLst>
              <a:ext uri="{FF2B5EF4-FFF2-40B4-BE49-F238E27FC236}">
                <a16:creationId xmlns:a16="http://schemas.microsoft.com/office/drawing/2014/main" id="{F4D41311-EB28-184C-E84E-76579F947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689" y="672408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ot Emoji Sticker">
            <a:extLst>
              <a:ext uri="{FF2B5EF4-FFF2-40B4-BE49-F238E27FC236}">
                <a16:creationId xmlns:a16="http://schemas.microsoft.com/office/drawing/2014/main" id="{6825CD30-F2F5-FB29-BA20-644F1137A4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951" y="697723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889FCA8-7FEC-DFEA-1994-ACF320A144D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7821" y="662082"/>
            <a:ext cx="1035949" cy="7894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F9C914-070C-16A5-E942-0AFC4978CE7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60503" y="679902"/>
            <a:ext cx="1035949" cy="78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115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4EED6-C5D8-F69D-C0A6-BDAFDEA1A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37F387A-64F9-CC59-7AA1-663B2D927FEE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3D5E504-5FE4-E463-5E8A-11B5EF81DEFB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7F4A367-2E42-F794-A2F2-0459E9CFEA49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D98595-1D7E-89DA-A5E8-4F335230F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20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4F48D5-144C-CAE5-FD39-CE9F12F25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58AC765D-5D76-5735-BD3C-F069B2510A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6D12CF9F-4855-9D1C-7FCF-DBC8E3706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ED9CDAF1-243A-AF66-CC66-E001D6E9B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25EECF-A0D1-5810-F9AF-60BDDA55E8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607" y="1284075"/>
            <a:ext cx="7046176" cy="4697450"/>
          </a:xfrm>
          <a:prstGeom prst="rect">
            <a:avLst/>
          </a:prstGeom>
        </p:spPr>
      </p:pic>
      <p:pic>
        <p:nvPicPr>
          <p:cNvPr id="6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E3C92EC6-E00B-4561-326F-AD49BF243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981" y="871464"/>
            <a:ext cx="763405" cy="80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D89B591-EA01-7F9C-83E6-C90DC405A7C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0" y="914886"/>
            <a:ext cx="3536156" cy="4714875"/>
          </a:xfrm>
          <a:prstGeom prst="rect">
            <a:avLst/>
          </a:prstGeom>
        </p:spPr>
      </p:pic>
      <p:pic>
        <p:nvPicPr>
          <p:cNvPr id="3" name="Picture 2" descr="Udine | European University Film Award">
            <a:extLst>
              <a:ext uri="{FF2B5EF4-FFF2-40B4-BE49-F238E27FC236}">
                <a16:creationId xmlns:a16="http://schemas.microsoft.com/office/drawing/2014/main" id="{A3A0199B-6C82-514D-513F-ADC9F7D1E3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682" y="887016"/>
            <a:ext cx="1489257" cy="83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31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15261-8F7F-A667-B5BD-3194DB3CB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375F498-0213-3398-63F1-72ED2E08CAC7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60ACB33-EA65-92AE-D907-650A97BF90BF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2ACC227-1C62-DC88-22D3-F097FE0C2C73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 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2EA1B3-EB25-8339-7678-6A58A3664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21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5647C3B-44BF-557B-3D41-5381CC9DC9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B8C858F6-2575-311C-2F27-41D94BB1D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354F1A3A-2A43-8C18-D656-B1FE5904F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801965B1-84A2-5AA1-91E6-E81EC96B1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16.jpg">
            <a:extLst>
              <a:ext uri="{FF2B5EF4-FFF2-40B4-BE49-F238E27FC236}">
                <a16:creationId xmlns:a16="http://schemas.microsoft.com/office/drawing/2014/main" id="{92F6E59A-F9D2-28B7-CBAA-EE698A74CDFD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153421" y="1273533"/>
            <a:ext cx="5745665" cy="4390992"/>
          </a:xfrm>
          <a:prstGeom prst="rect">
            <a:avLst/>
          </a:prstGeom>
          <a:ln/>
        </p:spPr>
      </p:pic>
      <p:pic>
        <p:nvPicPr>
          <p:cNvPr id="6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951628FE-E081-AFF0-EE60-731D6FC8EB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559" y="929429"/>
            <a:ext cx="1001385" cy="105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C11B166-F4D3-E000-CDB9-CA581622E3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85582"/>
            <a:ext cx="6070359" cy="4552770"/>
          </a:xfrm>
          <a:prstGeom prst="rect">
            <a:avLst/>
          </a:prstGeom>
        </p:spPr>
      </p:pic>
      <p:pic>
        <p:nvPicPr>
          <p:cNvPr id="15" name="Picture 8" descr="Tomato Emoji 🍅">
            <a:extLst>
              <a:ext uri="{FF2B5EF4-FFF2-40B4-BE49-F238E27FC236}">
                <a16:creationId xmlns:a16="http://schemas.microsoft.com/office/drawing/2014/main" id="{925710DC-C73E-0B94-4CBF-860675B6D2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3995" y="1066302"/>
            <a:ext cx="1107930" cy="11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FAD4C9A-25AC-50DC-F001-5F95F371EBF3}"/>
              </a:ext>
            </a:extLst>
          </p:cNvPr>
          <p:cNvSpPr/>
          <p:nvPr/>
        </p:nvSpPr>
        <p:spPr>
          <a:xfrm>
            <a:off x="1628775" y="1066302"/>
            <a:ext cx="1983392" cy="2543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16 June 2025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732D06-A535-B403-6670-3686DBCDA177}"/>
              </a:ext>
            </a:extLst>
          </p:cNvPr>
          <p:cNvSpPr/>
          <p:nvPr/>
        </p:nvSpPr>
        <p:spPr>
          <a:xfrm>
            <a:off x="828675" y="5130651"/>
            <a:ext cx="1983392" cy="2543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FMR4FLUO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4E7C94-2C56-36B9-4659-4A602C0647CD}"/>
              </a:ext>
            </a:extLst>
          </p:cNvPr>
          <p:cNvSpPr/>
          <p:nvPr/>
        </p:nvSpPr>
        <p:spPr>
          <a:xfrm>
            <a:off x="2620471" y="5112379"/>
            <a:ext cx="1983392" cy="2543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FLEX-ITA</a:t>
            </a:r>
          </a:p>
        </p:txBody>
      </p:sp>
    </p:spTree>
    <p:extLst>
      <p:ext uri="{BB962C8B-B14F-4D97-AF65-F5344CB8AC3E}">
        <p14:creationId xmlns:p14="http://schemas.microsoft.com/office/powerpoint/2010/main" val="2926315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4C473-692E-F915-4D74-3AEBC6C0D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22CD65F-766C-AD9F-99C9-4BA2061C7C6B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6B6F8B-1DB6-48F6-C741-30DA3E37A4B2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E3C7BE9-35D8-7580-16AF-1ED7831F73B8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FLOX DATA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93DB4C-C514-29B5-BA1E-FB2E4B70D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22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479A6DA-E9C2-452A-670F-A12D7C5048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3A4A48F9-9248-1887-8EAD-1891F40F2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8370E3B2-5D05-CB77-0743-8791AB0E0F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CAD4B1DC-526F-A879-E464-0322BBBDF1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t Emoji Sticker">
            <a:extLst>
              <a:ext uri="{FF2B5EF4-FFF2-40B4-BE49-F238E27FC236}">
                <a16:creationId xmlns:a16="http://schemas.microsoft.com/office/drawing/2014/main" id="{634F700C-B454-8C43-FBB9-D09B4EBC0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967" y="1349827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0E1905E-8D20-5D8A-5E56-6A4CD52F37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0349" y="2573510"/>
            <a:ext cx="983586" cy="7495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CAB78F-CB4D-110C-934F-805229E5D5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252" y="652146"/>
            <a:ext cx="4352544" cy="5440680"/>
          </a:xfrm>
          <a:prstGeom prst="rect">
            <a:avLst/>
          </a:prstGeom>
        </p:spPr>
      </p:pic>
      <p:pic>
        <p:nvPicPr>
          <p:cNvPr id="2" name="Picture 8" descr="Tomato Emoji 🍅">
            <a:extLst>
              <a:ext uri="{FF2B5EF4-FFF2-40B4-BE49-F238E27FC236}">
                <a16:creationId xmlns:a16="http://schemas.microsoft.com/office/drawing/2014/main" id="{9E284759-4E60-C49E-CA50-3F2CB13A5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20" y="678299"/>
            <a:ext cx="923597" cy="92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1B95F623-9E33-C216-B3F3-36C1EBBC1968}"/>
              </a:ext>
            </a:extLst>
          </p:cNvPr>
          <p:cNvSpPr/>
          <p:nvPr/>
        </p:nvSpPr>
        <p:spPr>
          <a:xfrm>
            <a:off x="5220307" y="112654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14 JUNE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D72D88-A0FC-16D5-1F29-58284CBAD5B3}"/>
              </a:ext>
            </a:extLst>
          </p:cNvPr>
          <p:cNvSpPr/>
          <p:nvPr/>
        </p:nvSpPr>
        <p:spPr>
          <a:xfrm>
            <a:off x="5234491" y="235570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15 JUNE</a:t>
            </a:r>
          </a:p>
        </p:txBody>
      </p:sp>
      <p:pic>
        <p:nvPicPr>
          <p:cNvPr id="28" name="Picture 2" descr="Hot Emoji Sticker">
            <a:extLst>
              <a:ext uri="{FF2B5EF4-FFF2-40B4-BE49-F238E27FC236}">
                <a16:creationId xmlns:a16="http://schemas.microsoft.com/office/drawing/2014/main" id="{15F62642-0DA2-E830-6065-70A1DCAE0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414" y="3808147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BC9F23C-AE21-1A70-6AB1-7228076843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2796" y="5031830"/>
            <a:ext cx="983586" cy="74952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1DCA0D3-83AA-CC9D-F4F7-1904DED5352A}"/>
              </a:ext>
            </a:extLst>
          </p:cNvPr>
          <p:cNvSpPr/>
          <p:nvPr/>
        </p:nvSpPr>
        <p:spPr>
          <a:xfrm>
            <a:off x="5232754" y="358486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18 JUNE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55BFFCE-E898-C016-1701-027E006B6330}"/>
              </a:ext>
            </a:extLst>
          </p:cNvPr>
          <p:cNvSpPr/>
          <p:nvPr/>
        </p:nvSpPr>
        <p:spPr>
          <a:xfrm>
            <a:off x="5246938" y="481402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19 JUNE</a:t>
            </a:r>
          </a:p>
        </p:txBody>
      </p:sp>
      <p:pic>
        <p:nvPicPr>
          <p:cNvPr id="1025" name="Picture 1024">
            <a:extLst>
              <a:ext uri="{FF2B5EF4-FFF2-40B4-BE49-F238E27FC236}">
                <a16:creationId xmlns:a16="http://schemas.microsoft.com/office/drawing/2014/main" id="{65502FAD-D91D-1F74-350F-3B716A2501B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488" y="652146"/>
            <a:ext cx="4352544" cy="544068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FC93F026-1757-7145-46F3-58783252EAF4}"/>
              </a:ext>
            </a:extLst>
          </p:cNvPr>
          <p:cNvSpPr/>
          <p:nvPr/>
        </p:nvSpPr>
        <p:spPr>
          <a:xfrm>
            <a:off x="7600950" y="1093764"/>
            <a:ext cx="1866900" cy="10546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1AF86E-6844-0ABA-1638-8C05FA4AB8E2}"/>
              </a:ext>
            </a:extLst>
          </p:cNvPr>
          <p:cNvSpPr/>
          <p:nvPr/>
        </p:nvSpPr>
        <p:spPr>
          <a:xfrm>
            <a:off x="7591425" y="2355708"/>
            <a:ext cx="1866900" cy="10546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14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A0896-FDD3-442F-2242-4C5726502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D2A38AF-7DE8-CDAB-9DAD-E85ADCBD82C0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929346-C8C9-E566-93E9-187ABF72D04B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9781E0A-A997-3878-4894-3363EEC997A8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FLOX DATA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443886-8221-A33E-719D-A274FD2DE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23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172C079-35DE-C541-1FA0-85FC00ADC4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C884135F-6782-DFA9-136E-E44102207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06D909CC-335D-49A1-33D5-3C5270CF8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F0F99ADB-F225-F71C-5EB7-9D47394509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6DF6F0BD-2E0F-1C38-E37A-DBE7F478B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36" y="735126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813047-F4E5-9751-5441-9BDC9882B7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334" y="658374"/>
            <a:ext cx="4352544" cy="54406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0AC274-009C-BB53-D4CD-31C0589F22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330" y="658374"/>
            <a:ext cx="4352544" cy="5440680"/>
          </a:xfrm>
          <a:prstGeom prst="rect">
            <a:avLst/>
          </a:prstGeom>
        </p:spPr>
      </p:pic>
      <p:pic>
        <p:nvPicPr>
          <p:cNvPr id="11" name="Picture 2" descr="Hot Emoji Sticker">
            <a:extLst>
              <a:ext uri="{FF2B5EF4-FFF2-40B4-BE49-F238E27FC236}">
                <a16:creationId xmlns:a16="http://schemas.microsoft.com/office/drawing/2014/main" id="{B699CD64-0E3E-6548-0A3C-BAA71AADB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578" y="1283533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1A9664-27AC-6859-4C04-3E5C3B656DC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960" y="2507216"/>
            <a:ext cx="983586" cy="74952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BDD10FA-A2A1-7A99-8D91-936DA3B5FC27}"/>
              </a:ext>
            </a:extLst>
          </p:cNvPr>
          <p:cNvSpPr/>
          <p:nvPr/>
        </p:nvSpPr>
        <p:spPr>
          <a:xfrm>
            <a:off x="5568918" y="106025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14 JUNE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28BBDE-BFF1-54D9-DC56-A2040D26B6F7}"/>
              </a:ext>
            </a:extLst>
          </p:cNvPr>
          <p:cNvSpPr/>
          <p:nvPr/>
        </p:nvSpPr>
        <p:spPr>
          <a:xfrm>
            <a:off x="5583102" y="228941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15 JUNE</a:t>
            </a:r>
          </a:p>
        </p:txBody>
      </p:sp>
      <p:pic>
        <p:nvPicPr>
          <p:cNvPr id="16" name="Picture 2" descr="Hot Emoji Sticker">
            <a:extLst>
              <a:ext uri="{FF2B5EF4-FFF2-40B4-BE49-F238E27FC236}">
                <a16:creationId xmlns:a16="http://schemas.microsoft.com/office/drawing/2014/main" id="{3401D19C-8705-86A9-45E8-09E25AE19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025" y="3741853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CD27D32-5468-2988-B18E-AC47D56663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91407" y="4965536"/>
            <a:ext cx="983586" cy="74952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A11CEB4-C073-4F10-D6C7-FDAD739F68B2}"/>
              </a:ext>
            </a:extLst>
          </p:cNvPr>
          <p:cNvSpPr/>
          <p:nvPr/>
        </p:nvSpPr>
        <p:spPr>
          <a:xfrm>
            <a:off x="5581365" y="351857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18 JUNE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7419D2-4358-FE92-EBA9-C87D897A13A2}"/>
              </a:ext>
            </a:extLst>
          </p:cNvPr>
          <p:cNvSpPr/>
          <p:nvPr/>
        </p:nvSpPr>
        <p:spPr>
          <a:xfrm>
            <a:off x="5595549" y="474773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19 JUNE</a:t>
            </a:r>
          </a:p>
        </p:txBody>
      </p:sp>
    </p:spTree>
    <p:extLst>
      <p:ext uri="{BB962C8B-B14F-4D97-AF65-F5344CB8AC3E}">
        <p14:creationId xmlns:p14="http://schemas.microsoft.com/office/powerpoint/2010/main" val="10267960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C7E59-1705-E79F-A58F-C6945E483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FE65D3C-1909-5A92-9718-B56702EBB511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79811F-EF08-D2DD-54E4-0FCEE55B5338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86085677-7DAC-CBC3-893B-310FB542AD13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FLOX DATA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C20B7B-3B5B-1808-F2A5-463CC982A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24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B58D6A8-0744-C579-9074-913E11936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6E2C37A-B1BA-9810-FDA6-F227C95BB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E9899EDE-0D28-E02A-D390-0B1BD33DC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0EC42A8D-3545-F87D-14DA-D0478E1131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B5D6E658-D0A5-86FA-E0B3-AC6A23601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49" y="744146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A39DC0B-496C-C542-7BB9-A98E6FBCD9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370" y="673174"/>
            <a:ext cx="4352544" cy="5440680"/>
          </a:xfrm>
          <a:prstGeom prst="rect">
            <a:avLst/>
          </a:prstGeom>
        </p:spPr>
      </p:pic>
      <p:pic>
        <p:nvPicPr>
          <p:cNvPr id="2" name="Picture 2" descr="Hot Emoji Sticker">
            <a:extLst>
              <a:ext uri="{FF2B5EF4-FFF2-40B4-BE49-F238E27FC236}">
                <a16:creationId xmlns:a16="http://schemas.microsoft.com/office/drawing/2014/main" id="{CE6A927A-ABFC-B2C2-FB74-1D0E34720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578" y="1283533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AE5C7B-ADD6-AED6-8BFD-7564E8E263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8960" y="2507216"/>
            <a:ext cx="983586" cy="74952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2531191-37C0-E608-3479-242E3620957B}"/>
              </a:ext>
            </a:extLst>
          </p:cNvPr>
          <p:cNvSpPr/>
          <p:nvPr/>
        </p:nvSpPr>
        <p:spPr>
          <a:xfrm>
            <a:off x="5568918" y="106025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14 JUNE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F2B37A6-0DA1-F9C5-9BB9-3C06929306DC}"/>
              </a:ext>
            </a:extLst>
          </p:cNvPr>
          <p:cNvSpPr/>
          <p:nvPr/>
        </p:nvSpPr>
        <p:spPr>
          <a:xfrm>
            <a:off x="5583102" y="228941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15 JUNE</a:t>
            </a:r>
          </a:p>
        </p:txBody>
      </p:sp>
      <p:pic>
        <p:nvPicPr>
          <p:cNvPr id="11" name="Picture 2" descr="Hot Emoji Sticker">
            <a:extLst>
              <a:ext uri="{FF2B5EF4-FFF2-40B4-BE49-F238E27FC236}">
                <a16:creationId xmlns:a16="http://schemas.microsoft.com/office/drawing/2014/main" id="{66CF53A1-ABCC-C661-CA97-A3A483FBCB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025" y="3741853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A75E22-D7A1-5DF4-7B94-C941401C9AD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1407" y="4965536"/>
            <a:ext cx="983586" cy="74952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4BE2B34-280C-E660-16C1-115191F7CC7B}"/>
              </a:ext>
            </a:extLst>
          </p:cNvPr>
          <p:cNvSpPr/>
          <p:nvPr/>
        </p:nvSpPr>
        <p:spPr>
          <a:xfrm>
            <a:off x="5581365" y="351857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18 JUNE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253E1E9-CF15-6430-3A08-91BCEE9EC926}"/>
              </a:ext>
            </a:extLst>
          </p:cNvPr>
          <p:cNvSpPr/>
          <p:nvPr/>
        </p:nvSpPr>
        <p:spPr>
          <a:xfrm>
            <a:off x="5595549" y="4747734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19 JUNE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7B53246-2435-7759-249E-28C3767E2BF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065" y="677077"/>
            <a:ext cx="4352544" cy="544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756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1D2BA-6410-4AC2-03F4-1221DE164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A792FAC-5EA8-548A-F0E8-3DD77CEB5189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986686-6D90-1651-0D4A-1BF3640B747F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C212970-8536-292B-1CE2-0D3A9E202C9F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3A3401-9862-24C8-7A2C-60A9FA436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25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B2F4CDC-A03F-31D2-25AC-FDAD0A86BC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9C3CE7AB-C15E-48C4-D16E-6E695A5C6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A76096AE-CD2F-6249-35B5-BE5D10F02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C720633A-D206-3E5D-2452-F79F23C6E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6DEF765-12CC-4D4C-D979-8A67ADFD9E09}"/>
              </a:ext>
            </a:extLst>
          </p:cNvPr>
          <p:cNvSpPr/>
          <p:nvPr/>
        </p:nvSpPr>
        <p:spPr>
          <a:xfrm>
            <a:off x="1572907" y="1768530"/>
            <a:ext cx="3318553" cy="27996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IRR (18 June 2025, 5 pm)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4001945-71FF-F37B-2830-56C691D5F481}"/>
              </a:ext>
            </a:extLst>
          </p:cNvPr>
          <p:cNvSpPr/>
          <p:nvPr/>
        </p:nvSpPr>
        <p:spPr>
          <a:xfrm>
            <a:off x="6875123" y="1762427"/>
            <a:ext cx="3318553" cy="27996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WS (18 June 2025, 5 pm)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868818-C183-8A6A-B913-98EC643616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251" y="2097677"/>
            <a:ext cx="4876799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0CD80FC-79F7-ADF3-10B7-8BC56FC70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097677"/>
            <a:ext cx="4876801" cy="3657600"/>
          </a:xfrm>
          <a:prstGeom prst="rect">
            <a:avLst/>
          </a:prstGeom>
        </p:spPr>
      </p:pic>
      <p:pic>
        <p:nvPicPr>
          <p:cNvPr id="3" name="Picture 2" descr="Hot Emoji Sticker">
            <a:extLst>
              <a:ext uri="{FF2B5EF4-FFF2-40B4-BE49-F238E27FC236}">
                <a16:creationId xmlns:a16="http://schemas.microsoft.com/office/drawing/2014/main" id="{CB6EDF18-983D-03A9-1E01-4AC7F9467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8667" y="967112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872034-5040-7EB0-1A64-98A54F171BB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2857" y="889236"/>
            <a:ext cx="983586" cy="74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198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473BD-A8D4-23E1-287D-B4E450A7C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0FC6E04-42EF-4447-FDF8-4B232C66E7CF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C598700-1AA2-7C0C-33C9-43F3D5A81697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66FA63D-38FF-2AF0-3F4C-48CDEC3C9A44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404DDC-686F-7B57-27FF-22089BC65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26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06C35BF-9043-98B9-94B0-AC0B02A02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FC779B40-BABB-FC6C-BB61-BA64E8B94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DF4F03FB-E9D7-868F-2BD8-FF24980FDC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E4994BFF-76CA-3BB9-982F-01B1065CF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C65AC9-5572-6F42-9674-342CEE858E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72697" y="1842345"/>
            <a:ext cx="4276630" cy="32074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669FF6-5F5C-5E8A-950B-ABCC17A9BB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61421" y="1842345"/>
            <a:ext cx="4276630" cy="320747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560E383-9192-EA27-2888-7323CC73BCA3}"/>
              </a:ext>
            </a:extLst>
          </p:cNvPr>
          <p:cNvSpPr/>
          <p:nvPr/>
        </p:nvSpPr>
        <p:spPr>
          <a:xfrm>
            <a:off x="2207274" y="941658"/>
            <a:ext cx="3207474" cy="27996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IRR (19 June 2025, 9 am)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F37F22-ABB5-6855-09EB-51C0374A96FF}"/>
              </a:ext>
            </a:extLst>
          </p:cNvPr>
          <p:cNvSpPr/>
          <p:nvPr/>
        </p:nvSpPr>
        <p:spPr>
          <a:xfrm>
            <a:off x="6096000" y="941658"/>
            <a:ext cx="3207474" cy="27996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WS (19 June 2025, 9 am)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9BD15C-DBF3-FDF7-E114-6D4E0E18B4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23688" y="2789156"/>
            <a:ext cx="983586" cy="7495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EA4623B-D39A-0245-5072-CD8830BAA5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648" y="2789156"/>
            <a:ext cx="983586" cy="74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6697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622F9-0409-618D-132F-BC2630FA5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CAADDD6-72BB-9CC9-3C4E-EE529F670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959" y="801751"/>
            <a:ext cx="3897387" cy="2923040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E009797-9C1E-8B07-A27D-7CC81A436541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5BF9F5F-2B4E-93B9-2444-D2C8603E6730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1FB9C0-A10E-902F-0EB9-C64E389D3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27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36D0D0A-A5B9-CA91-273C-CFAEA156C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5A66F40C-FD96-B5E3-5F26-F223ABFA7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9BBBDF1A-16C6-190C-7446-EE82D60EE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372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50946049-8D78-358B-D054-87063A849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3CD66FE-41E3-7E93-F856-2881ADC5B97A}"/>
              </a:ext>
            </a:extLst>
          </p:cNvPr>
          <p:cNvSpPr txBox="1"/>
          <p:nvPr/>
        </p:nvSpPr>
        <p:spPr>
          <a:xfrm>
            <a:off x="2394599" y="-40539"/>
            <a:ext cx="103428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>
                <a:effectLst/>
                <a:latin typeface="Corbel" panose="020B05030202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Thank you for your attention</a:t>
            </a:r>
            <a:endParaRPr lang="en-US" sz="4000" b="1">
              <a:latin typeface="Corbel" panose="020B0503020204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C0C249-58CF-3391-DAC7-FFF859CBA3F2}"/>
              </a:ext>
            </a:extLst>
          </p:cNvPr>
          <p:cNvSpPr txBox="1"/>
          <p:nvPr/>
        </p:nvSpPr>
        <p:spPr>
          <a:xfrm>
            <a:off x="58723" y="4839859"/>
            <a:ext cx="61052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Special thanks to:</a:t>
            </a:r>
          </a:p>
          <a:p>
            <a:r>
              <a:rPr lang="en-US"/>
              <a:t>Matthew Haworth et al. (CNR-IPSP)</a:t>
            </a:r>
          </a:p>
          <a:p>
            <a:r>
              <a:rPr lang="en-US"/>
              <a:t>Alessandro Peressotti (University of Udine)</a:t>
            </a:r>
          </a:p>
          <a:p>
            <a:r>
              <a:rPr lang="en-US"/>
              <a:t>Jose Luis Pancorbo (CNR-IBE)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09777D-6041-830D-93F7-C085F52930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07996" y="1157720"/>
            <a:ext cx="2847751" cy="21358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425935-2933-2306-7179-DE07678B5C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723" y="817812"/>
            <a:ext cx="3797003" cy="28477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7F05D5D-8AE9-CA06-59DF-482FDE0DAB4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832" y="3050524"/>
            <a:ext cx="3897387" cy="29230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7FAD899-48D5-615B-8310-94B5E4DE22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2229" y="795263"/>
            <a:ext cx="1951990" cy="26026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C02A02D-5402-E68B-5EE1-0E5A52DBD6D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776" y="3329041"/>
            <a:ext cx="3502228" cy="262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5149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BF563-9BAE-EEC7-1B69-FB01F9D6F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207281-A640-4625-F3E0-4BAE757BC0BE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30D4DF-BEC8-4CA9-5D34-0130E6375AF9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90E50B3-27D4-DE15-2761-0F88C9003BF1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4941DA-633F-2C17-64D6-4105748E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28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126E872-B108-EC3E-0066-EA6882DD29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82603E32-2F23-F6DE-0FAC-346B57684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1FD2350E-2CA1-8978-20BB-969D5BBCD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FE62885A-9802-3DB7-9CF0-0CD5DC86F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36C664B-34C8-39BB-3AE1-B6A709641A9E}"/>
              </a:ext>
            </a:extLst>
          </p:cNvPr>
          <p:cNvGrpSpPr/>
          <p:nvPr/>
        </p:nvGrpSpPr>
        <p:grpSpPr>
          <a:xfrm>
            <a:off x="3539786" y="1729044"/>
            <a:ext cx="2993206" cy="3758916"/>
            <a:chOff x="3601165" y="1087122"/>
            <a:chExt cx="3786187" cy="4683755"/>
          </a:xfrm>
        </p:grpSpPr>
        <p:pic>
          <p:nvPicPr>
            <p:cNvPr id="4" name="Picture 2" descr="Schematic representation of a maize leaf on the left and cross-sections...  | Download Scientific Diagram">
              <a:extLst>
                <a:ext uri="{FF2B5EF4-FFF2-40B4-BE49-F238E27FC236}">
                  <a16:creationId xmlns:a16="http://schemas.microsoft.com/office/drawing/2014/main" id="{1B7B0CFF-BA72-8D7A-463E-85C8CD1857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1165" y="1682859"/>
              <a:ext cx="3325259" cy="34922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4A64E3-E0B0-6694-2597-A53A77F376A8}"/>
                </a:ext>
              </a:extLst>
            </p:cNvPr>
            <p:cNvSpPr/>
            <p:nvPr/>
          </p:nvSpPr>
          <p:spPr>
            <a:xfrm>
              <a:off x="4623832" y="1682858"/>
              <a:ext cx="2763520" cy="40880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>
                  <a:latin typeface="Corbel" panose="020B0503020204020204" pitchFamily="34" charset="0"/>
                  <a:ea typeface="Arial" panose="020B0604020202020204" pitchFamily="34" charset="0"/>
                </a:rPr>
                <a:t>expressed</a:t>
              </a:r>
              <a:endParaRPr lang="en-US"/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EE027BB2-D42D-F80A-E0B5-5F8FFC009C0D}"/>
                </a:ext>
              </a:extLst>
            </p:cNvPr>
            <p:cNvCxnSpPr/>
            <p:nvPr/>
          </p:nvCxnSpPr>
          <p:spPr>
            <a:xfrm>
              <a:off x="4877832" y="1682859"/>
              <a:ext cx="0" cy="3285381"/>
            </a:xfrm>
            <a:prstGeom prst="straightConnector1">
              <a:avLst/>
            </a:prstGeom>
            <a:ln w="19050" cap="flat" cmpd="sng" algn="ctr">
              <a:solidFill>
                <a:srgbClr val="FF0000"/>
              </a:solidFill>
              <a:prstDash val="solid"/>
              <a:round/>
              <a:headEnd type="arrow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1FCF6BA-9E7B-E6A9-B6BC-D7AC99B3D151}"/>
                </a:ext>
              </a:extLst>
            </p:cNvPr>
            <p:cNvCxnSpPr>
              <a:cxnSpLocks/>
            </p:cNvCxnSpPr>
            <p:nvPr/>
          </p:nvCxnSpPr>
          <p:spPr>
            <a:xfrm>
              <a:off x="3757058" y="1527219"/>
              <a:ext cx="731520" cy="0"/>
            </a:xfrm>
            <a:prstGeom prst="straightConnector1">
              <a:avLst/>
            </a:prstGeom>
            <a:ln w="19050" cap="flat" cmpd="sng" algn="ctr">
              <a:solidFill>
                <a:srgbClr val="FF0000"/>
              </a:solidFill>
              <a:prstDash val="solid"/>
              <a:round/>
              <a:headEnd type="arrow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8067C82-4C0A-F778-C9BC-C5A214A4E098}"/>
                </a:ext>
              </a:extLst>
            </p:cNvPr>
            <p:cNvSpPr txBox="1"/>
            <p:nvPr/>
          </p:nvSpPr>
          <p:spPr>
            <a:xfrm>
              <a:off x="3718503" y="1087122"/>
              <a:ext cx="1111630" cy="4602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>
                  <a:effectLst/>
                  <a:latin typeface="Corbel" panose="020B0503020204020204" pitchFamily="34" charset="0"/>
                  <a:ea typeface="Arial" panose="020B0604020202020204" pitchFamily="34" charset="0"/>
                </a:rPr>
                <a:t>width</a:t>
              </a:r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C2E4CC9-5F7C-41BF-09E7-B8B458DA92ED}"/>
                </a:ext>
              </a:extLst>
            </p:cNvPr>
            <p:cNvSpPr txBox="1"/>
            <p:nvPr/>
          </p:nvSpPr>
          <p:spPr>
            <a:xfrm rot="5400000">
              <a:off x="4566271" y="3271349"/>
              <a:ext cx="99245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>
                  <a:effectLst/>
                  <a:latin typeface="Corbel" panose="020B0503020204020204" pitchFamily="34" charset="0"/>
                  <a:ea typeface="Arial" panose="020B0604020202020204" pitchFamily="34" charset="0"/>
                </a:rPr>
                <a:t>length</a:t>
              </a:r>
              <a:endParaRPr lang="en-US"/>
            </a:p>
          </p:txBody>
        </p:sp>
      </p:grp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9EE5F242-60AB-5A10-4EA5-DADDF3E419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472947"/>
              </p:ext>
            </p:extLst>
          </p:nvPr>
        </p:nvGraphicFramePr>
        <p:xfrm>
          <a:off x="4271819" y="1328696"/>
          <a:ext cx="5179736" cy="420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5" name="Picture 4" descr="Optimal Nitrogen Accumulation and Remobilization Can Synergistically  Improve Maize Yield and Nitrogen-Use Efficiency Under Low-Nitrogen  Conditions">
            <a:extLst>
              <a:ext uri="{FF2B5EF4-FFF2-40B4-BE49-F238E27FC236}">
                <a16:creationId xmlns:a16="http://schemas.microsoft.com/office/drawing/2014/main" id="{4FA0AB4A-FC1E-E233-960E-E119B8F8D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31" y="1071506"/>
            <a:ext cx="2993206" cy="458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9DC464F-9568-F6FD-EB66-7D25BAD09487}"/>
              </a:ext>
            </a:extLst>
          </p:cNvPr>
          <p:cNvSpPr txBox="1"/>
          <p:nvPr/>
        </p:nvSpPr>
        <p:spPr>
          <a:xfrm>
            <a:off x="8488085" y="2631775"/>
            <a:ext cx="338064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On 17 June, estimated mean (n=10 plants per treatment) LAI values were approximately </a:t>
            </a:r>
            <a:r>
              <a:rPr lang="en-GB" sz="2000" b="1">
                <a:solidFill>
                  <a:srgbClr val="FF0000"/>
                </a:solidFill>
                <a:effectLst/>
                <a:latin typeface="Corbel" panose="020B0503020204020204" pitchFamily="34" charset="0"/>
                <a:ea typeface="Arial" panose="020B0604020202020204" pitchFamily="34" charset="0"/>
              </a:rPr>
              <a:t>10%</a:t>
            </a:r>
            <a:r>
              <a:rPr lang="en-GB" sz="2000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 lower in stressed plants. </a:t>
            </a:r>
            <a:endParaRPr lang="en-US" sz="2000">
              <a:latin typeface="Corbel" panose="020B0503020204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61D0F7-F699-594E-F1B0-53210D1F8EF8}"/>
              </a:ext>
            </a:extLst>
          </p:cNvPr>
          <p:cNvSpPr txBox="1"/>
          <p:nvPr/>
        </p:nvSpPr>
        <p:spPr>
          <a:xfrm>
            <a:off x="1750172" y="846992"/>
            <a:ext cx="6106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LA = L × W × 0.75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317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B80897-B5F4-27FE-4E65-B9A09356E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8C740AA-C324-52BC-0004-D04245B50CAD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4A4E4C-313D-9B72-D777-BAB15B8E15DC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657DDEF-3A59-27F4-9C94-01056AEDF59C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6CD3C8-8549-F93C-96A1-63152D47F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29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A477341-1EE1-4436-8EE0-968829B67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8F015863-8906-C3D5-6F5C-DBDE1C2A8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A78C0862-56B6-B4E7-C1E4-E9DCD59B6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17742BF7-2151-D9D6-8ACD-314972FC0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elta-T Devices SunScan System - Measures P.A.R and Calculates Leaf Area  Index in Plant Canopies">
            <a:extLst>
              <a:ext uri="{FF2B5EF4-FFF2-40B4-BE49-F238E27FC236}">
                <a16:creationId xmlns:a16="http://schemas.microsoft.com/office/drawing/2014/main" id="{58A04A52-461E-4F76-89A9-E3A287E1C2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097" y="735126"/>
            <a:ext cx="2982887" cy="167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2D5D142-E10D-784C-AE89-5FF6524767AA}"/>
              </a:ext>
            </a:extLst>
          </p:cNvPr>
          <p:cNvSpPr txBox="1"/>
          <p:nvPr/>
        </p:nvSpPr>
        <p:spPr>
          <a:xfrm>
            <a:off x="5072640" y="1013119"/>
            <a:ext cx="5212263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LAI values estimated within FRM4FLUO were approximately </a:t>
            </a:r>
            <a:r>
              <a:rPr lang="en-GB" sz="2000" b="1">
                <a:solidFill>
                  <a:srgbClr val="FF0000"/>
                </a:solidFill>
                <a:effectLst/>
                <a:latin typeface="Corbel" panose="020B0503020204020204" pitchFamily="34" charset="0"/>
                <a:ea typeface="Arial" panose="020B0604020202020204" pitchFamily="34" charset="0"/>
              </a:rPr>
              <a:t>25%</a:t>
            </a:r>
            <a:r>
              <a:rPr lang="en-GB" sz="2000" b="1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 </a:t>
            </a:r>
            <a:r>
              <a:rPr lang="en-GB" sz="2000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lower in stressed plants.</a:t>
            </a:r>
          </a:p>
          <a:p>
            <a:pPr algn="ctr"/>
            <a:endParaRPr lang="en-GB">
              <a:latin typeface="Corbel" panose="020B0503020204020204" pitchFamily="34" charset="0"/>
              <a:ea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D027D29-50FF-E180-4DAA-FBB256484F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3" y="2612039"/>
            <a:ext cx="4530766" cy="339807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979002D-2343-126B-3C83-404AC66500F1}"/>
              </a:ext>
            </a:extLst>
          </p:cNvPr>
          <p:cNvSpPr txBox="1"/>
          <p:nvPr/>
        </p:nvSpPr>
        <p:spPr>
          <a:xfrm>
            <a:off x="4523416" y="1997940"/>
            <a:ext cx="75542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>
                <a:effectLst/>
                <a:latin typeface="Corbel" panose="020B0503020204020204" pitchFamily="34" charset="0"/>
                <a:ea typeface="Arial" panose="020B0604020202020204" pitchFamily="34" charset="0"/>
              </a:rPr>
              <a:t>POSSIBLE CAUSES: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US">
                <a:latin typeface="Corbel" panose="020B0503020204020204" pitchFamily="34" charset="0"/>
                <a:ea typeface="Arial" panose="020B0604020202020204" pitchFamily="34" charset="0"/>
              </a:rPr>
              <a:t>Methodological differences (e.g., SUNSCAN responds to leaf angle </a:t>
            </a:r>
            <a:br>
              <a:rPr lang="en-US">
                <a:latin typeface="Corbel" panose="020B0503020204020204" pitchFamily="34" charset="0"/>
                <a:ea typeface="Arial" panose="020B0604020202020204" pitchFamily="34" charset="0"/>
              </a:rPr>
            </a:br>
            <a:r>
              <a:rPr lang="en-US">
                <a:latin typeface="Corbel" panose="020B0503020204020204" pitchFamily="34" charset="0"/>
                <a:ea typeface="Arial" panose="020B0604020202020204" pitchFamily="34" charset="0"/>
              </a:rPr>
              <a:t>and canopy architecture</a:t>
            </a:r>
            <a:r>
              <a:rPr lang="en-GB">
                <a:latin typeface="Corbel" panose="020B0503020204020204" pitchFamily="34" charset="0"/>
                <a:ea typeface="Arial" panose="020B0604020202020204" pitchFamily="34" charset="0"/>
              </a:rPr>
              <a:t>)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>
                <a:latin typeface="Corbel" panose="020B0503020204020204" pitchFamily="34" charset="0"/>
              </a:rPr>
              <a:t>Mismatch in sampling areas</a:t>
            </a:r>
            <a:endParaRPr lang="en-US">
              <a:latin typeface="Corbel" panose="020B0503020204020204" pitchFamily="34" charset="0"/>
              <a:ea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>
              <a:latin typeface="Corbel" panose="020B0503020204020204" pitchFamily="34" charset="0"/>
              <a:ea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D11088C-4779-6A84-4879-B9E962D5E9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386" y="3206258"/>
            <a:ext cx="3657600" cy="27432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A8603F6-F574-777F-E35C-1BDC22F9ACA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238" y="3206236"/>
            <a:ext cx="36576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6534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89A8F7-8620-91DA-6E85-33BAA1ECE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A4C607-20E7-2E82-FB07-66BA799E545A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46660FC-6E74-493D-3E20-0CF0FD2DDE21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D7109D7-0D46-5B7A-790B-5F5111497FDF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B2BCCC-0443-98CD-6B4F-8B4980FE4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30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F569D07-3624-D01A-7D39-49B4C1309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08218184-AC30-62E3-1C72-00506932D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A3ED6EA1-BF82-22C5-456B-9D572E855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61BCC790-150E-DED1-9B51-75EC90A7B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AB6460-AE74-A5E9-DC83-B1CD5473C9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290" y="678299"/>
            <a:ext cx="4290060" cy="5362575"/>
          </a:xfrm>
          <a:prstGeom prst="rect">
            <a:avLst/>
          </a:prstGeom>
        </p:spPr>
      </p:pic>
      <p:pic>
        <p:nvPicPr>
          <p:cNvPr id="10" name="Picture 8" descr="Tomato Emoji 🍅">
            <a:extLst>
              <a:ext uri="{FF2B5EF4-FFF2-40B4-BE49-F238E27FC236}">
                <a16:creationId xmlns:a16="http://schemas.microsoft.com/office/drawing/2014/main" id="{2B41626A-0C7B-193F-1D87-C63A35920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290" y="460497"/>
            <a:ext cx="923597" cy="92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C02282-C7EE-6C03-97C2-CE5A7E74C9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037" y="678299"/>
            <a:ext cx="4329129" cy="5411411"/>
          </a:xfrm>
          <a:prstGeom prst="rect">
            <a:avLst/>
          </a:prstGeom>
        </p:spPr>
      </p:pic>
      <p:pic>
        <p:nvPicPr>
          <p:cNvPr id="13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BD69B50C-015F-1F2D-B767-395754A6C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7581" y="678298"/>
            <a:ext cx="731532" cy="77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92500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79E9A-F02E-925E-7139-2266C47E9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9E59A78-5BB3-6398-06C7-EED1F51DFF5A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58035A7-C63F-B749-0DB3-65CDD029384D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7F83789-EA12-DF43-05C2-0D903A540AD1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 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C1F85B-AA00-2C4D-403D-8320EE663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31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BE4A4E7-BCD4-9E74-7CE9-E3B503B5B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C43391D6-2E8A-D69D-2CA2-4BC428DAC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98026EF0-DFA5-C18D-A221-1717E3194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487C5977-9BA2-6443-D9AF-50D6806E8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A336F0-16B4-EA68-D7DA-D8FAEBFC69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767" y="1108043"/>
            <a:ext cx="6000750" cy="45005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7D08EE-CB47-0144-11A6-750A6900FF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517" y="1153814"/>
            <a:ext cx="5800483" cy="4350362"/>
          </a:xfrm>
          <a:prstGeom prst="rect">
            <a:avLst/>
          </a:prstGeom>
        </p:spPr>
      </p:pic>
      <p:pic>
        <p:nvPicPr>
          <p:cNvPr id="13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C0D897A1-49FE-6102-318F-3E6535B8A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414" y="3429000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Tomato Emoji 🍅">
            <a:extLst>
              <a:ext uri="{FF2B5EF4-FFF2-40B4-BE49-F238E27FC236}">
                <a16:creationId xmlns:a16="http://schemas.microsoft.com/office/drawing/2014/main" id="{A16F9F5A-D355-9139-4359-508F3A126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8134" y="3449339"/>
            <a:ext cx="923597" cy="92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1720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88EBE-F00C-40EC-9E99-2C52EDA87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D0A21C6-0012-1AC5-A12C-8A8A6F41B102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D12FECA-31B7-65DC-9267-84721CEFB24B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3252A06-F5C0-C905-2B4F-294643903B73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 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B4275F-2134-4B6E-3872-1A75CDD7C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32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C55316B-6E34-A9E8-5B09-97DA5B265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8BF9BC41-76FD-8F52-8F65-9CC46F891C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3387F3D6-E05F-398D-3F73-4F4696462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633C2C1C-D4B4-BB6C-B5E5-A58C3AD94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7CDC67-7232-29D2-9505-4CF242777E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8672" y="659469"/>
            <a:ext cx="4548599" cy="54204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B5EFDE1-3B74-7921-38B7-3CEF4242B5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4399" y="659469"/>
            <a:ext cx="4616414" cy="5470594"/>
          </a:xfrm>
          <a:prstGeom prst="rect">
            <a:avLst/>
          </a:prstGeom>
        </p:spPr>
      </p:pic>
      <p:pic>
        <p:nvPicPr>
          <p:cNvPr id="14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EA9D359F-DB06-635F-06E8-B76713FB0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72" y="1133475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D4941B9A-30EB-A753-BF2D-CB4C5CE0A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347" y="3829050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Tomato Emoji 🍅">
            <a:extLst>
              <a:ext uri="{FF2B5EF4-FFF2-40B4-BE49-F238E27FC236}">
                <a16:creationId xmlns:a16="http://schemas.microsoft.com/office/drawing/2014/main" id="{744D34F0-DDF4-A81B-F032-9C128D150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1029278"/>
            <a:ext cx="923597" cy="92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Tomato Emoji 🍅">
            <a:extLst>
              <a:ext uri="{FF2B5EF4-FFF2-40B4-BE49-F238E27FC236}">
                <a16:creationId xmlns:a16="http://schemas.microsoft.com/office/drawing/2014/main" id="{758A13D3-C5D2-960B-DE36-EF67EF6D8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3776951"/>
            <a:ext cx="923597" cy="92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7792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934FF-047A-F6A9-4316-681DAA671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837A8FE-CD7A-02AE-387E-0AE06A2A21D8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076BBD-E80F-35E8-5CA2-3BE50E86C552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74D4CB2C-B571-9863-CEF2-D45687825191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 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B6A6F3-B761-7AF2-BF0A-8868FD237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33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E20DBBF-27F3-F488-46BC-9AF2FDCA5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E91ABBE6-D0F2-105B-7B12-7C1AD22E8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DD44E56C-D9DD-A8C1-F160-2AD7ED027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D40404B7-516C-BCED-889D-B131F21EA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7A727BC-9D46-B09C-4F8E-38A74A247C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160" y="1226645"/>
            <a:ext cx="4754880" cy="47548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685A4D-4F12-E881-048C-39B504F0B3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1033" y="1160670"/>
            <a:ext cx="4572000" cy="4572000"/>
          </a:xfrm>
          <a:prstGeom prst="rect">
            <a:avLst/>
          </a:prstGeom>
        </p:spPr>
      </p:pic>
      <p:pic>
        <p:nvPicPr>
          <p:cNvPr id="2" name="Picture 4" descr="90 800+ zbiorów ilustracji, beztantiemowych grafik wektorowych i klipartów  z kategorii Kolba Kukurydzy - iStock">
            <a:extLst>
              <a:ext uri="{FF2B5EF4-FFF2-40B4-BE49-F238E27FC236}">
                <a16:creationId xmlns:a16="http://schemas.microsoft.com/office/drawing/2014/main" id="{7F88EBFA-87F5-5304-F716-F6D6AF6E28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39" y="859084"/>
            <a:ext cx="777894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7503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D19E8-F950-96AE-CEA5-B975D3490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95D89C6-8D58-81FF-D393-6B4C89B5B3F8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4048CB-A391-1F84-BBA4-47EDFEC19569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B841E72-5BE2-C10A-183B-33A362625372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AIRBORNE DATA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FA9E14-BF71-C98F-2C42-DFBE255F6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34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084DE2E-76A0-B52F-7112-6DF655306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CB3837D0-0479-715F-06FB-22D431BC5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78B994A9-97A7-505E-3BD4-CEA765C0E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2A9F90A5-5AC6-0345-66A7-34A0F6E9C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EE9A08C7-2C0A-27F1-ECDE-D6DC398272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569" y="2538015"/>
            <a:ext cx="742125" cy="800462"/>
          </a:xfrm>
          <a:prstGeom prst="rect">
            <a:avLst/>
          </a:prstGeom>
        </p:spPr>
      </p:pic>
      <p:pic>
        <p:nvPicPr>
          <p:cNvPr id="10" name="Google Shape;104;p3">
            <a:extLst>
              <a:ext uri="{FF2B5EF4-FFF2-40B4-BE49-F238E27FC236}">
                <a16:creationId xmlns:a16="http://schemas.microsoft.com/office/drawing/2014/main" id="{B6ADA8F0-C0EB-7744-360F-954362C0BFF8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t="17498" r="29542" b="54421"/>
          <a:stretch/>
        </p:blipFill>
        <p:spPr>
          <a:xfrm>
            <a:off x="5229327" y="5221423"/>
            <a:ext cx="1469186" cy="857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22C3EE-0C70-DCD4-4F62-0B20D1C694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33694" y="719452"/>
            <a:ext cx="10230344" cy="468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7098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5FEE7-B483-0AE7-1366-B8355C628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83B2514-89EC-7411-E027-5851735E0DD6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228783-A733-9A28-83CC-D70F74E6EE47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643DB5BD-34E2-E93A-BABE-FA57B70C9005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AIRBORNE DATA 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D9959E-AA70-9228-E444-DD89E6494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35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718EB06-5116-32E8-E887-C708B8A59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0B9400A5-86A8-69CC-295B-7F85524B90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8B3AA562-10F1-03AB-4F45-31E78EA5F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3678AD0D-80D0-D485-D22B-DF24B02AF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uppo 7">
            <a:extLst>
              <a:ext uri="{FF2B5EF4-FFF2-40B4-BE49-F238E27FC236}">
                <a16:creationId xmlns:a16="http://schemas.microsoft.com/office/drawing/2014/main" id="{0251D2CB-7410-D59A-57F2-C07B3358075A}"/>
              </a:ext>
            </a:extLst>
          </p:cNvPr>
          <p:cNvGrpSpPr/>
          <p:nvPr/>
        </p:nvGrpSpPr>
        <p:grpSpPr>
          <a:xfrm>
            <a:off x="1285876" y="695430"/>
            <a:ext cx="9976376" cy="5275553"/>
            <a:chOff x="1077039" y="1568723"/>
            <a:chExt cx="9509428" cy="4636233"/>
          </a:xfrm>
        </p:grpSpPr>
        <p:pic>
          <p:nvPicPr>
            <p:cNvPr id="14" name="Immagine 8">
              <a:extLst>
                <a:ext uri="{FF2B5EF4-FFF2-40B4-BE49-F238E27FC236}">
                  <a16:creationId xmlns:a16="http://schemas.microsoft.com/office/drawing/2014/main" id="{22803820-1908-7759-C6DD-A78D3C70F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77039" y="1568723"/>
              <a:ext cx="9509428" cy="4636233"/>
            </a:xfrm>
            <a:prstGeom prst="rect">
              <a:avLst/>
            </a:prstGeom>
          </p:spPr>
        </p:pic>
        <p:sp>
          <p:nvSpPr>
            <p:cNvPr id="15" name="CasellaDiTesto 9">
              <a:extLst>
                <a:ext uri="{FF2B5EF4-FFF2-40B4-BE49-F238E27FC236}">
                  <a16:creationId xmlns:a16="http://schemas.microsoft.com/office/drawing/2014/main" id="{EC67AA81-C065-71E7-03E2-4895A4157501}"/>
                </a:ext>
              </a:extLst>
            </p:cNvPr>
            <p:cNvSpPr txBox="1"/>
            <p:nvPr/>
          </p:nvSpPr>
          <p:spPr>
            <a:xfrm>
              <a:off x="1605534" y="5765441"/>
              <a:ext cx="886968" cy="433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noProof="0">
                  <a:latin typeface="+mj-lt"/>
                </a:rPr>
                <a:t>a)</a:t>
              </a:r>
            </a:p>
          </p:txBody>
        </p:sp>
        <p:sp>
          <p:nvSpPr>
            <p:cNvPr id="16" name="CasellaDiTesto 10">
              <a:extLst>
                <a:ext uri="{FF2B5EF4-FFF2-40B4-BE49-F238E27FC236}">
                  <a16:creationId xmlns:a16="http://schemas.microsoft.com/office/drawing/2014/main" id="{AF225CB4-F14C-E314-ECFB-1A44174F5980}"/>
                </a:ext>
              </a:extLst>
            </p:cNvPr>
            <p:cNvSpPr txBox="1"/>
            <p:nvPr/>
          </p:nvSpPr>
          <p:spPr>
            <a:xfrm>
              <a:off x="5652516" y="5757393"/>
              <a:ext cx="886968" cy="433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noProof="0">
                  <a:latin typeface="+mj-lt"/>
                </a:rPr>
                <a:t>b)</a:t>
              </a:r>
            </a:p>
          </p:txBody>
        </p:sp>
      </p:grpSp>
      <p:pic>
        <p:nvPicPr>
          <p:cNvPr id="20" name="Immagine 1">
            <a:extLst>
              <a:ext uri="{FF2B5EF4-FFF2-40B4-BE49-F238E27FC236}">
                <a16:creationId xmlns:a16="http://schemas.microsoft.com/office/drawing/2014/main" id="{DCDE41D9-B11A-64DA-0C73-19B148E071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1330" y="5403218"/>
            <a:ext cx="655962" cy="706286"/>
          </a:xfrm>
          <a:prstGeom prst="rect">
            <a:avLst/>
          </a:prstGeom>
        </p:spPr>
      </p:pic>
      <p:pic>
        <p:nvPicPr>
          <p:cNvPr id="21" name="Immagine 12">
            <a:extLst>
              <a:ext uri="{FF2B5EF4-FFF2-40B4-BE49-F238E27FC236}">
                <a16:creationId xmlns:a16="http://schemas.microsoft.com/office/drawing/2014/main" id="{C2EBBD56-1784-4BDC-E6A8-FB18F45681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127" y="2722021"/>
            <a:ext cx="907241" cy="92545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3CA3AA3-8D1B-8071-AAA9-56BA252B8CDF}"/>
              </a:ext>
            </a:extLst>
          </p:cNvPr>
          <p:cNvSpPr txBox="1"/>
          <p:nvPr/>
        </p:nvSpPr>
        <p:spPr>
          <a:xfrm>
            <a:off x="10256101" y="4926165"/>
            <a:ext cx="1749220" cy="954107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208</a:t>
            </a:r>
            <a:r>
              <a:rPr lang="en-US" dirty="0"/>
              <a:t> validation points in two days!</a:t>
            </a:r>
          </a:p>
        </p:txBody>
      </p:sp>
    </p:spTree>
    <p:extLst>
      <p:ext uri="{BB962C8B-B14F-4D97-AF65-F5344CB8AC3E}">
        <p14:creationId xmlns:p14="http://schemas.microsoft.com/office/powerpoint/2010/main" val="31625575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87464D-4D56-83EB-7C77-B7FDA464E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75A20AD-F275-9DDD-C653-DBDA3C9FD337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820AF4C-9E9D-45CF-2493-7D4C767D9917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E2D084B-0E50-DF13-C9D7-356C48BB771F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FLOX DATA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347760-9BD1-3F12-1FD1-CA597F5C1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36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777CE10-5038-E8B7-4AC2-682C805C3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AEAA005E-7275-15ED-911F-5D1C22BD9E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60F5FF78-5AAC-4EA0-8FA1-BB40D7ECE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A43E54B0-38F9-3426-6078-28B8928D22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191024B-186D-D914-8ABE-4E4A4CCED9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378" y="683932"/>
            <a:ext cx="4352544" cy="544068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C5612F6-1CF2-8256-D79E-ADA8EA4934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328" y="697867"/>
            <a:ext cx="4352544" cy="5440680"/>
          </a:xfrm>
          <a:prstGeom prst="rect">
            <a:avLst/>
          </a:prstGeom>
        </p:spPr>
      </p:pic>
      <p:pic>
        <p:nvPicPr>
          <p:cNvPr id="2" name="Picture 8" descr="Tomato Emoji 🍅">
            <a:extLst>
              <a:ext uri="{FF2B5EF4-FFF2-40B4-BE49-F238E27FC236}">
                <a16:creationId xmlns:a16="http://schemas.microsoft.com/office/drawing/2014/main" id="{20A5563B-D74B-A05D-691E-C4E65AEE3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02" y="735126"/>
            <a:ext cx="1107930" cy="11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ot Emoji Sticker">
            <a:extLst>
              <a:ext uri="{FF2B5EF4-FFF2-40B4-BE49-F238E27FC236}">
                <a16:creationId xmlns:a16="http://schemas.microsoft.com/office/drawing/2014/main" id="{508AC3BB-496A-0E4F-9E8D-F570AD695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25" y="1430557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14D9ED8-834B-CA6B-05A3-810D9A4FA15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4207" y="2654240"/>
            <a:ext cx="983586" cy="74952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537B465-4F36-8B8C-1F5D-7E53ABA16EEA}"/>
              </a:ext>
            </a:extLst>
          </p:cNvPr>
          <p:cNvSpPr/>
          <p:nvPr/>
        </p:nvSpPr>
        <p:spPr>
          <a:xfrm>
            <a:off x="5594165" y="120727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14 JUNE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4E5CF7-4889-DF33-3D6C-DA28BABA7905}"/>
              </a:ext>
            </a:extLst>
          </p:cNvPr>
          <p:cNvSpPr/>
          <p:nvPr/>
        </p:nvSpPr>
        <p:spPr>
          <a:xfrm>
            <a:off x="5608349" y="243643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15 JUNE</a:t>
            </a:r>
          </a:p>
        </p:txBody>
      </p:sp>
      <p:pic>
        <p:nvPicPr>
          <p:cNvPr id="21" name="Picture 2" descr="Hot Emoji Sticker">
            <a:extLst>
              <a:ext uri="{FF2B5EF4-FFF2-40B4-BE49-F238E27FC236}">
                <a16:creationId xmlns:a16="http://schemas.microsoft.com/office/drawing/2014/main" id="{68CA8474-3F5A-A6A3-6B5E-C24372A1A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272" y="3888877"/>
            <a:ext cx="753783" cy="7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3594EB4-0A9D-72DC-0DEC-6E7B8B9D14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6654" y="5112560"/>
            <a:ext cx="983586" cy="74952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66C6066-9998-4AED-1E09-EE44EDF28378}"/>
              </a:ext>
            </a:extLst>
          </p:cNvPr>
          <p:cNvSpPr/>
          <p:nvPr/>
        </p:nvSpPr>
        <p:spPr>
          <a:xfrm>
            <a:off x="5606612" y="366559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18 JUNE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889BCC3-F0A3-1FEB-C8A0-300A0E1DFF71}"/>
              </a:ext>
            </a:extLst>
          </p:cNvPr>
          <p:cNvSpPr/>
          <p:nvPr/>
        </p:nvSpPr>
        <p:spPr>
          <a:xfrm>
            <a:off x="5620796" y="4894758"/>
            <a:ext cx="893172" cy="2939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>
                <a:solidFill>
                  <a:schemeClr val="tx1"/>
                </a:solidFill>
              </a:rPr>
              <a:t>19 JUNE</a:t>
            </a:r>
          </a:p>
        </p:txBody>
      </p:sp>
    </p:spTree>
    <p:extLst>
      <p:ext uri="{BB962C8B-B14F-4D97-AF65-F5344CB8AC3E}">
        <p14:creationId xmlns:p14="http://schemas.microsoft.com/office/powerpoint/2010/main" val="13562465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D9655-7BB3-71BB-DE0F-336F96776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6CA54FD-7D6A-FDCB-9BE9-4602294A2807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1A1C2F-5E6D-C819-1905-A26CC47AE6E5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F75225A-7BE4-7A28-B584-87E9F1B12BEC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METEOROLOGICAL DATA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293BBD-2874-88FB-427A-9636E8125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37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4DCE490-F704-2F32-6748-81D5323C7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25A78D88-544F-B01A-4059-E7F648BCDC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4A69F4ED-F611-FA05-4DBB-A00DCD5D0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372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6C5381A6-B30D-F2CC-A7BD-87AE4EA59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3CE332-03FC-385F-AD31-393785A64F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975" y="2758708"/>
            <a:ext cx="5205778" cy="2233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39E0570-1CF0-10B0-FF3E-941024B0D6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675" y="1485767"/>
            <a:ext cx="5657850" cy="37719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444B1AA-726A-A6FB-73F5-762321AB7DB3}"/>
              </a:ext>
            </a:extLst>
          </p:cNvPr>
          <p:cNvSpPr txBox="1"/>
          <p:nvPr/>
        </p:nvSpPr>
        <p:spPr>
          <a:xfrm>
            <a:off x="5161855" y="5298077"/>
            <a:ext cx="7030145" cy="373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6000"/>
              </a:lnSpc>
              <a:spcBef>
                <a:spcPts val="200"/>
              </a:spcBef>
              <a:buNone/>
              <a:tabLst>
                <a:tab pos="7620000" algn="r"/>
              </a:tabLst>
            </a:pPr>
            <a:r>
              <a:rPr lang="en-GB" sz="1800">
                <a:effectLst/>
                <a:latin typeface="Corbel" panose="020B0503020204020204" pitchFamily="34" charset="0"/>
                <a:ea typeface="Arial" panose="020B0604020202020204" pitchFamily="34" charset="0"/>
                <a:cs typeface="Aptos Light" panose="020B0004020202020204" pitchFamily="34" charset="0"/>
              </a:rPr>
              <a:t>Diurnal air temperature (Tair) trends during the field campaign in 2025.</a:t>
            </a:r>
            <a:endParaRPr lang="en-US" sz="2000">
              <a:effectLst/>
              <a:latin typeface="Corbel" panose="020B0503020204020204" pitchFamily="34" charset="0"/>
              <a:ea typeface="Aptos Light" panose="020B0004020202020204" pitchFamily="34" charset="0"/>
              <a:cs typeface="Aptos Light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E9588C-3EEB-D1A0-71D2-3983F3A48635}"/>
              </a:ext>
            </a:extLst>
          </p:cNvPr>
          <p:cNvSpPr txBox="1"/>
          <p:nvPr/>
        </p:nvSpPr>
        <p:spPr>
          <a:xfrm>
            <a:off x="-207404" y="1485767"/>
            <a:ext cx="57745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>
                <a:latin typeface="Corbel" panose="020B0503020204020204" pitchFamily="34" charset="0"/>
              </a:rPr>
              <a:t>Meteorological station of Servizio Ideologico Regionale della Toscana – SIR </a:t>
            </a:r>
          </a:p>
          <a:p>
            <a:pPr algn="ctr"/>
            <a:r>
              <a:rPr lang="en-US">
                <a:latin typeface="Corbel" panose="020B0503020204020204" pitchFamily="34" charset="0"/>
              </a:rPr>
              <a:t>(station id: TOS11000008, </a:t>
            </a:r>
          </a:p>
          <a:p>
            <a:pPr algn="ctr"/>
            <a:r>
              <a:rPr lang="en-US">
                <a:latin typeface="Corbel" panose="020B0503020204020204" pitchFamily="34" charset="0"/>
              </a:rPr>
              <a:t>coordinates: 42.93121199° N, 11.08042002° E)</a:t>
            </a:r>
          </a:p>
        </p:txBody>
      </p:sp>
      <p:pic>
        <p:nvPicPr>
          <p:cNvPr id="1026" name="Picture 2" descr="No Rain Sign Do Not Use Stock Vector (Royalty Free) 1078502075 |  Shutterstock">
            <a:extLst>
              <a:ext uri="{FF2B5EF4-FFF2-40B4-BE49-F238E27FC236}">
                <a16:creationId xmlns:a16="http://schemas.microsoft.com/office/drawing/2014/main" id="{C9A36F29-44C8-9BD1-D6D9-8E272D11E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981" y="703960"/>
            <a:ext cx="1092019" cy="117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667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640AB-85B5-C5E0-1480-80DF028BB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C4EB7C2-D84C-A020-2587-AF858352E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119" y="1098229"/>
            <a:ext cx="3386682" cy="44924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546407-C8A8-870D-9E97-9F3816E337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75" y="1100592"/>
            <a:ext cx="6583680" cy="4937760"/>
          </a:xfrm>
          <a:prstGeom prst="rect">
            <a:avLst/>
          </a:prstGeom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C7FB5-59A7-37AA-714A-852A2556B1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39" y="1098803"/>
            <a:ext cx="6583680" cy="4937760"/>
          </a:xfrm>
          <a:prstGeom prst="rect">
            <a:avLst/>
          </a:prstGeom>
          <a:ln>
            <a:noFill/>
          </a:ln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CD747C9-BA72-5B60-FA66-3A8AB3922422}"/>
              </a:ext>
            </a:extLst>
          </p:cNvPr>
          <p:cNvCxnSpPr>
            <a:cxnSpLocks/>
          </p:cNvCxnSpPr>
          <p:nvPr/>
        </p:nvCxnSpPr>
        <p:spPr>
          <a:xfrm>
            <a:off x="0" y="613854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8206672-E57E-1541-DDD0-57B6FFD1F046}"/>
              </a:ext>
            </a:extLst>
          </p:cNvPr>
          <p:cNvCxnSpPr>
            <a:cxnSpLocks/>
          </p:cNvCxnSpPr>
          <p:nvPr/>
        </p:nvCxnSpPr>
        <p:spPr>
          <a:xfrm>
            <a:off x="0" y="636767"/>
            <a:ext cx="12192000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AB862AF-881F-57F1-7C88-91F2FE2F579E}"/>
              </a:ext>
            </a:extLst>
          </p:cNvPr>
          <p:cNvSpPr/>
          <p:nvPr/>
        </p:nvSpPr>
        <p:spPr>
          <a:xfrm>
            <a:off x="1" y="1"/>
            <a:ext cx="12192000" cy="63676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>
                <a:latin typeface="Corbel" panose="020B0503020204020204" pitchFamily="34" charset="0"/>
              </a:rPr>
              <a:t>WATER STRESS EXPERIMENT 2025: Selected Preliminary Results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1A2D94-D75E-C372-CE95-24397E77F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5BFC-3A35-4E81-B618-08507AFB990A}" type="slidenum">
              <a:rPr lang="en-US" smtClean="0"/>
              <a:t>38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CB4414A-2D88-3106-6651-4286F70C4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23" y="6236907"/>
            <a:ext cx="3696749" cy="556674"/>
          </a:xfrm>
          <a:prstGeom prst="rect">
            <a:avLst/>
          </a:prstGeom>
        </p:spPr>
      </p:pic>
      <p:pic>
        <p:nvPicPr>
          <p:cNvPr id="19" name="Picture 2" descr="Università degli Studi di Milano-Bicocca | Unicore">
            <a:extLst>
              <a:ext uri="{FF2B5EF4-FFF2-40B4-BE49-F238E27FC236}">
                <a16:creationId xmlns:a16="http://schemas.microsoft.com/office/drawing/2014/main" id="{01EA4AD4-5BB0-B0A0-17C1-9B9A7AE5E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89" y="6166418"/>
            <a:ext cx="976997" cy="6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Fondazione Edmund Mach">
            <a:extLst>
              <a:ext uri="{FF2B5EF4-FFF2-40B4-BE49-F238E27FC236}">
                <a16:creationId xmlns:a16="http://schemas.microsoft.com/office/drawing/2014/main" id="{5550F3D2-AF0D-2378-DB3B-45E25CF30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99" y="6079884"/>
            <a:ext cx="1512848" cy="84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ENSAGRI Sentinels Synergy for Agriculture - Consiglio Nazionale delle  Ricerche – Istituto per il Rilevamento Elettromagnetico dell'Ambiente (CNR- IREA))">
            <a:extLst>
              <a:ext uri="{FF2B5EF4-FFF2-40B4-BE49-F238E27FC236}">
                <a16:creationId xmlns:a16="http://schemas.microsoft.com/office/drawing/2014/main" id="{1D6C3EAD-B5DC-CB0A-0ABF-B48001068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62" y="6180080"/>
            <a:ext cx="83929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4" descr="Happy Tomato Emoji PNG Transparent Images Free Download | Vector Files |  Pngtree">
            <a:extLst>
              <a:ext uri="{FF2B5EF4-FFF2-40B4-BE49-F238E27FC236}">
                <a16:creationId xmlns:a16="http://schemas.microsoft.com/office/drawing/2014/main" id="{2ABAACBD-C11E-DD9F-9BB4-D8E340EC3C4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6" descr="Happy Tomato Emoji PNG Transparent Images Free Download | Vector Files |  Pngtree">
            <a:extLst>
              <a:ext uri="{FF2B5EF4-FFF2-40B4-BE49-F238E27FC236}">
                <a16:creationId xmlns:a16="http://schemas.microsoft.com/office/drawing/2014/main" id="{FCD22A26-3C42-5680-6012-88F40761897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798699E-957E-D665-04A5-E0F0DF89BAB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03" y="1105921"/>
            <a:ext cx="6583680" cy="4937760"/>
          </a:xfrm>
          <a:prstGeom prst="rect">
            <a:avLst/>
          </a:prstGeom>
          <a:ln>
            <a:noFill/>
          </a:ln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9536E4E-75F4-A2FF-92B9-2770D431355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03" y="1064873"/>
            <a:ext cx="6583680" cy="4937760"/>
          </a:xfrm>
          <a:prstGeom prst="rect">
            <a:avLst/>
          </a:prstGeom>
        </p:spPr>
      </p:pic>
      <p:pic>
        <p:nvPicPr>
          <p:cNvPr id="3080" name="Picture 8" descr="Tomato Emoji 🍅">
            <a:extLst>
              <a:ext uri="{FF2B5EF4-FFF2-40B4-BE49-F238E27FC236}">
                <a16:creationId xmlns:a16="http://schemas.microsoft.com/office/drawing/2014/main" id="{2F3C41CC-F17A-B737-2512-6E123AE64E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224" y="571687"/>
            <a:ext cx="1107930" cy="11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25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6225</TotalTime>
  <Words>1168</Words>
  <Application>Microsoft Office PowerPoint</Application>
  <PresentationFormat>Widescreen</PresentationFormat>
  <Paragraphs>278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Aptos Light</vt:lpstr>
      <vt:lpstr>Arial</vt:lpstr>
      <vt:lpstr>Calibri</vt:lpstr>
      <vt:lpstr>Calibri Light</vt:lpstr>
      <vt:lpstr>Corbel</vt:lpstr>
      <vt:lpstr>Roboto</vt:lpstr>
      <vt:lpstr>Wingdings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Karolina Sakowska</dc:creator>
  <cp:lastModifiedBy>Karolina Sakowska</cp:lastModifiedBy>
  <cp:revision>703</cp:revision>
  <dcterms:created xsi:type="dcterms:W3CDTF">2023-09-08T10:50:40Z</dcterms:created>
  <dcterms:modified xsi:type="dcterms:W3CDTF">2026-03-04T06:31:44Z</dcterms:modified>
</cp:coreProperties>
</file>