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6" Type="http://schemas.microsoft.com/office/2020/02/relationships/classificationlabels" Target="docMetadata/LabelInfo.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Lst>
  <p:notesMasterIdLst>
    <p:notesMasterId r:id="rId30"/>
  </p:notesMasterIdLst>
  <p:handoutMasterIdLst>
    <p:handoutMasterId r:id="rId31"/>
  </p:handoutMasterIdLst>
  <p:sldIdLst>
    <p:sldId id="256" r:id="rId6"/>
    <p:sldId id="286" r:id="rId7"/>
    <p:sldId id="263" r:id="rId8"/>
    <p:sldId id="260" r:id="rId9"/>
    <p:sldId id="262" r:id="rId10"/>
    <p:sldId id="259" r:id="rId11"/>
    <p:sldId id="284" r:id="rId12"/>
    <p:sldId id="287" r:id="rId13"/>
    <p:sldId id="288" r:id="rId14"/>
    <p:sldId id="267" r:id="rId15"/>
    <p:sldId id="268" r:id="rId16"/>
    <p:sldId id="285" r:id="rId17"/>
    <p:sldId id="265" r:id="rId18"/>
    <p:sldId id="277" r:id="rId19"/>
    <p:sldId id="271" r:id="rId20"/>
    <p:sldId id="270" r:id="rId21"/>
    <p:sldId id="290" r:id="rId22"/>
    <p:sldId id="273" r:id="rId23"/>
    <p:sldId id="280" r:id="rId24"/>
    <p:sldId id="282" r:id="rId25"/>
    <p:sldId id="264" r:id="rId26"/>
    <p:sldId id="283" r:id="rId27"/>
    <p:sldId id="289" r:id="rId28"/>
    <p:sldId id="278" r:id="rId29"/>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25E8BB-7227-1591-833A-3EEDCD32D3D7}" name="Shari Romina Jooselijne Van Wittenberghe ." initials="S." userId="S::shari.wittenberghe@uv.es::a5fe189b-6c43-4210-8c2e-0f9fd6fc380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BF7E8E"/>
    <a:srgbClr val="A4D42C"/>
    <a:srgbClr val="FEFFFF"/>
    <a:srgbClr val="0B86B7"/>
    <a:srgbClr val="053249"/>
    <a:srgbClr val="ADBF7F"/>
    <a:srgbClr val="819D3B"/>
    <a:srgbClr val="8197A6"/>
    <a:srgbClr val="F1666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51"/>
      </p:guideLst>
    </p:cSldViewPr>
  </p:slide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 /><Relationship Id="rId13" Type="http://schemas.openxmlformats.org/officeDocument/2006/relationships/slide" Target="slides/slide8.xml" /><Relationship Id="rId18" Type="http://schemas.openxmlformats.org/officeDocument/2006/relationships/slide" Target="slides/slide13.xml" /><Relationship Id="rId26" Type="http://schemas.openxmlformats.org/officeDocument/2006/relationships/slide" Target="slides/slide21.xml" /><Relationship Id="rId3" Type="http://schemas.openxmlformats.org/officeDocument/2006/relationships/customXml" Target="../customXml/item3.xml" /><Relationship Id="rId21" Type="http://schemas.openxmlformats.org/officeDocument/2006/relationships/slide" Target="slides/slide16.xml" /><Relationship Id="rId34" Type="http://schemas.openxmlformats.org/officeDocument/2006/relationships/theme" Target="theme/theme1.xml" /><Relationship Id="rId7" Type="http://schemas.openxmlformats.org/officeDocument/2006/relationships/slide" Target="slides/slide2.xml" /><Relationship Id="rId12" Type="http://schemas.openxmlformats.org/officeDocument/2006/relationships/slide" Target="slides/slide7.xml" /><Relationship Id="rId17" Type="http://schemas.openxmlformats.org/officeDocument/2006/relationships/slide" Target="slides/slide12.xml" /><Relationship Id="rId25" Type="http://schemas.openxmlformats.org/officeDocument/2006/relationships/slide" Target="slides/slide20.xml" /><Relationship Id="rId33" Type="http://schemas.openxmlformats.org/officeDocument/2006/relationships/viewProps" Target="viewProps.xml" /><Relationship Id="rId2" Type="http://schemas.openxmlformats.org/officeDocument/2006/relationships/customXml" Target="../customXml/item2.xml" /><Relationship Id="rId16" Type="http://schemas.openxmlformats.org/officeDocument/2006/relationships/slide" Target="slides/slide11.xml" /><Relationship Id="rId20" Type="http://schemas.openxmlformats.org/officeDocument/2006/relationships/slide" Target="slides/slide15.xml" /><Relationship Id="rId29" Type="http://schemas.openxmlformats.org/officeDocument/2006/relationships/slide" Target="slides/slide24.xml" /><Relationship Id="rId1" Type="http://schemas.openxmlformats.org/officeDocument/2006/relationships/customXml" Target="../customXml/item1.xml" /><Relationship Id="rId6" Type="http://schemas.openxmlformats.org/officeDocument/2006/relationships/slide" Target="slides/slide1.xml" /><Relationship Id="rId11" Type="http://schemas.openxmlformats.org/officeDocument/2006/relationships/slide" Target="slides/slide6.xml" /><Relationship Id="rId24" Type="http://schemas.openxmlformats.org/officeDocument/2006/relationships/slide" Target="slides/slide19.xml" /><Relationship Id="rId32" Type="http://schemas.openxmlformats.org/officeDocument/2006/relationships/presProps" Target="presProps.xml" /><Relationship Id="rId5" Type="http://schemas.openxmlformats.org/officeDocument/2006/relationships/slideMaster" Target="slideMasters/slideMaster1.xml" /><Relationship Id="rId15" Type="http://schemas.openxmlformats.org/officeDocument/2006/relationships/slide" Target="slides/slide10.xml" /><Relationship Id="rId23" Type="http://schemas.openxmlformats.org/officeDocument/2006/relationships/slide" Target="slides/slide18.xml" /><Relationship Id="rId28" Type="http://schemas.openxmlformats.org/officeDocument/2006/relationships/slide" Target="slides/slide23.xml" /><Relationship Id="rId36" Type="http://schemas.microsoft.com/office/2018/10/relationships/authors" Target="authors.xml" /><Relationship Id="rId10" Type="http://schemas.openxmlformats.org/officeDocument/2006/relationships/slide" Target="slides/slide5.xml" /><Relationship Id="rId19" Type="http://schemas.openxmlformats.org/officeDocument/2006/relationships/slide" Target="slides/slide14.xml" /><Relationship Id="rId31" Type="http://schemas.openxmlformats.org/officeDocument/2006/relationships/handoutMaster" Target="handoutMasters/handoutMaster1.xml" /><Relationship Id="rId4" Type="http://schemas.openxmlformats.org/officeDocument/2006/relationships/customXml" Target="../customXml/item4.xml" /><Relationship Id="rId9" Type="http://schemas.openxmlformats.org/officeDocument/2006/relationships/slide" Target="slides/slide4.xml" /><Relationship Id="rId14" Type="http://schemas.openxmlformats.org/officeDocument/2006/relationships/slide" Target="slides/slide9.xml" /><Relationship Id="rId22" Type="http://schemas.openxmlformats.org/officeDocument/2006/relationships/slide" Target="slides/slide17.xml" /><Relationship Id="rId27" Type="http://schemas.openxmlformats.org/officeDocument/2006/relationships/slide" Target="slides/slide22.xml" /><Relationship Id="rId30" Type="http://schemas.openxmlformats.org/officeDocument/2006/relationships/notesMaster" Target="notesMasters/notesMaster1.xml" /><Relationship Id="rId35" Type="http://schemas.openxmlformats.org/officeDocument/2006/relationships/tableStyles" Target="tableStyle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‹Nº›</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9T15:49:04.270"/>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1 21,'3'-2,"1"1,0-1,-1 1,1 0,0 1,0-1,0 1,-1 0,1-1,0 2,7 0,-8-1,116-9,-87 5,-7 3,-19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9T15:49:04.800"/>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9T15:49:04.270"/>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1 21,'3'-2,"1"1,0-1,-1 1,1 0,0 1,0-1,0 1,-1 0,1-1,0 2,7 0,-8-1,116-9,-87 5,-7 3,-19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9T15:49:04.800"/>
    </inkml:context>
    <inkml:brush xml:id="br0">
      <inkml:brushProperty name="width" value="0.1" units="cm"/>
      <inkml:brushProperty name="height" value="0.2"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3/3/2026</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‹Nº›</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a:p>
        </p:txBody>
      </p:sp>
    </p:spTree>
    <p:extLst>
      <p:ext uri="{BB962C8B-B14F-4D97-AF65-F5344CB8AC3E}">
        <p14:creationId xmlns:p14="http://schemas.microsoft.com/office/powerpoint/2010/main" val="1822512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6.jpeg" /><Relationship Id="rId1" Type="http://schemas.openxmlformats.org/officeDocument/2006/relationships/slideMaster" Target="../slideMasters/slideMaster1.xml" /><Relationship Id="rId6" Type="http://schemas.openxmlformats.org/officeDocument/2006/relationships/image" Target="../media/image4.svg" /><Relationship Id="rId5" Type="http://schemas.openxmlformats.org/officeDocument/2006/relationships/image" Target="../media/image3.png" /><Relationship Id="rId4" Type="http://schemas.openxmlformats.org/officeDocument/2006/relationships/image" Target="../media/image7.png"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596" y="5770081"/>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18596" y="4888314"/>
            <a:ext cx="11865600" cy="707886"/>
          </a:xfrm>
          <a:prstGeom prst="rect">
            <a:avLst/>
          </a:prstGeom>
        </p:spPr>
        <p:txBody>
          <a:bodyPr/>
          <a:lstStyle>
            <a:lvl1pPr algn="l">
              <a:defRPr sz="4000">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182" y="475622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‹Nº›</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9573" y="728273"/>
            <a:ext cx="9859618" cy="12311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a:solidFill>
                  <a:schemeClr val="bg1"/>
                </a:solidFill>
              </a:rPr>
              <a:t>FLEX-Fluorescence 2026 Workshop</a:t>
            </a:r>
            <a:br>
              <a:rPr lang="en-GB" sz="2800" b="1">
                <a:solidFill>
                  <a:schemeClr val="bg1"/>
                </a:solidFill>
              </a:rPr>
            </a:br>
            <a:r>
              <a:rPr lang="en-GB" sz="2400" b="0">
                <a:solidFill>
                  <a:schemeClr val="bg1"/>
                </a:solidFill>
              </a:rPr>
              <a:t>03 – 06 March |</a:t>
            </a:r>
            <a:r>
              <a:rPr lang="en-GB" sz="2400" b="1">
                <a:solidFill>
                  <a:schemeClr val="bg1"/>
                </a:solidFill>
              </a:rPr>
              <a:t> </a:t>
            </a:r>
            <a:r>
              <a:rPr lang="en-GB" sz="2400">
                <a:solidFill>
                  <a:schemeClr val="bg1"/>
                </a:solidFill>
              </a:rPr>
              <a:t>Bonn University, Germany </a:t>
            </a:r>
            <a:endParaRPr lang="en-GB" sz="2800" b="1">
              <a:solidFill>
                <a:schemeClr val="bg1"/>
              </a:solidFill>
            </a:endParaRPr>
          </a:p>
          <a:p>
            <a:pPr algn="ctr"/>
            <a:endParaRPr lang="en-GB">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4EF-61BA-BAF4-68F2-C6419046C3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92635" y="1096443"/>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1107477"/>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104735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svg" /><Relationship Id="rId3" Type="http://schemas.openxmlformats.org/officeDocument/2006/relationships/slideLayout" Target="../slideLayouts/slideLayout3.xml" /><Relationship Id="rId7" Type="http://schemas.openxmlformats.org/officeDocument/2006/relationships/image" Target="../media/image3.pn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image" Target="../media/image2.png" /><Relationship Id="rId5" Type="http://schemas.openxmlformats.org/officeDocument/2006/relationships/image" Target="../media/image1.jpeg" /><Relationship Id="rId4" Type="http://schemas.openxmlformats.org/officeDocument/2006/relationships/theme" Target="../theme/theme1.xml" /><Relationship Id="rId9"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EFB85-EE02-1252-6A2C-2B652C75BD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244501"/>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190800" y="1158441"/>
            <a:ext cx="11813134"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‹Nº›</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 y="6457517"/>
            <a:ext cx="10159937" cy="430721"/>
          </a:xfrm>
          <a:prstGeom prst="rect">
            <a:avLst/>
          </a:prstGeom>
        </p:spPr>
      </p:pic>
      <p:pic>
        <p:nvPicPr>
          <p:cNvPr id="4" name="Picture 3">
            <a:extLst>
              <a:ext uri="{FF2B5EF4-FFF2-40B4-BE49-F238E27FC236}">
                <a16:creationId xmlns:a16="http://schemas.microsoft.com/office/drawing/2014/main" id="{F872C8FC-508D-77DF-8E51-E51B9A06C06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5" name="Straight Connector 4">
            <a:extLst>
              <a:ext uri="{FF2B5EF4-FFF2-40B4-BE49-F238E27FC236}">
                <a16:creationId xmlns:a16="http://schemas.microsoft.com/office/drawing/2014/main" id="{BC7281EA-2EF0-22CB-7949-83049C88CD6A}"/>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3" r:id="rId3"/>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image" Target="../media/image8.png" /><Relationship Id="rId7" Type="http://schemas.openxmlformats.org/officeDocument/2006/relationships/image" Target="../media/image12.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11.png" /><Relationship Id="rId5" Type="http://schemas.openxmlformats.org/officeDocument/2006/relationships/image" Target="../media/image10.png" /><Relationship Id="rId10" Type="http://schemas.openxmlformats.org/officeDocument/2006/relationships/image" Target="../media/image14.png" /><Relationship Id="rId4" Type="http://schemas.openxmlformats.org/officeDocument/2006/relationships/image" Target="../media/image9.png" /><Relationship Id="rId9" Type="http://schemas.microsoft.com/office/2007/relationships/hdphoto" Target="../media/hdphoto1.wdp" /></Relationships>
</file>

<file path=ppt/slides/_rels/slide10.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3.xml" /></Relationships>
</file>

<file path=ppt/slides/_rels/slide11.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3" Type="http://schemas.openxmlformats.org/officeDocument/2006/relationships/image" Target="../media/image44.png" /><Relationship Id="rId7" Type="http://schemas.openxmlformats.org/officeDocument/2006/relationships/image" Target="../media/image47.jpeg" /><Relationship Id="rId2" Type="http://schemas.openxmlformats.org/officeDocument/2006/relationships/image" Target="../media/image43.png" /><Relationship Id="rId1" Type="http://schemas.openxmlformats.org/officeDocument/2006/relationships/slideLayout" Target="../slideLayouts/slideLayout3.xml" /><Relationship Id="rId6" Type="http://schemas.openxmlformats.org/officeDocument/2006/relationships/image" Target="../media/image46.png" /><Relationship Id="rId5" Type="http://schemas.openxmlformats.org/officeDocument/2006/relationships/image" Target="../media/image45.jpeg" /><Relationship Id="rId4" Type="http://schemas.microsoft.com/office/2007/relationships/hdphoto" Target="../media/hdphoto2.wdp" /></Relationships>
</file>

<file path=ppt/slides/_rels/slide14.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8.png" /><Relationship Id="rId1" Type="http://schemas.openxmlformats.org/officeDocument/2006/relationships/slideLayout" Target="../slideLayouts/slideLayout3.xml" /><Relationship Id="rId4" Type="http://schemas.openxmlformats.org/officeDocument/2006/relationships/image" Target="../media/image50.png" /></Relationships>
</file>

<file path=ppt/slides/_rels/slide15.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png" /><Relationship Id="rId1" Type="http://schemas.openxmlformats.org/officeDocument/2006/relationships/slideLayout" Target="../slideLayouts/slideLayout3.xml" /><Relationship Id="rId6" Type="http://schemas.openxmlformats.org/officeDocument/2006/relationships/image" Target="../media/image57.png" /><Relationship Id="rId5" Type="http://schemas.openxmlformats.org/officeDocument/2006/relationships/image" Target="../media/image56.png" /><Relationship Id="rId4" Type="http://schemas.openxmlformats.org/officeDocument/2006/relationships/image" Target="../media/image55.png" /></Relationships>
</file>

<file path=ppt/slides/_rels/slide17.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image" Target="../media/image57.png" /><Relationship Id="rId1" Type="http://schemas.openxmlformats.org/officeDocument/2006/relationships/slideLayout" Target="../slideLayouts/slideLayout3.xml" /><Relationship Id="rId6" Type="http://schemas.openxmlformats.org/officeDocument/2006/relationships/image" Target="../media/image56.png" /><Relationship Id="rId5" Type="http://schemas.openxmlformats.org/officeDocument/2006/relationships/image" Target="../media/image55.png" /><Relationship Id="rId4" Type="http://schemas.openxmlformats.org/officeDocument/2006/relationships/image" Target="../media/image54.png" /></Relationships>
</file>

<file path=ppt/slides/_rels/slide18.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8.png" /><Relationship Id="rId1" Type="http://schemas.openxmlformats.org/officeDocument/2006/relationships/slideLayout" Target="../slideLayouts/slideLayout3.xml" /><Relationship Id="rId4" Type="http://schemas.openxmlformats.org/officeDocument/2006/relationships/image" Target="../media/image59.png" /></Relationships>
</file>

<file path=ppt/slides/_rels/slide19.xml.rels><?xml version="1.0" encoding="UTF-8" standalone="yes"?>
<Relationships xmlns="http://schemas.openxmlformats.org/package/2006/relationships"><Relationship Id="rId3" Type="http://schemas.openxmlformats.org/officeDocument/2006/relationships/image" Target="../media/image61.png" /><Relationship Id="rId7" Type="http://schemas.microsoft.com/office/2007/relationships/hdphoto" Target="../media/hdphoto2.wdp" /><Relationship Id="rId2" Type="http://schemas.openxmlformats.org/officeDocument/2006/relationships/image" Target="../media/image60.png" /><Relationship Id="rId1" Type="http://schemas.openxmlformats.org/officeDocument/2006/relationships/slideLayout" Target="../slideLayouts/slideLayout3.xml" /><Relationship Id="rId6" Type="http://schemas.openxmlformats.org/officeDocument/2006/relationships/image" Target="../media/image44.png" /><Relationship Id="rId5" Type="http://schemas.openxmlformats.org/officeDocument/2006/relationships/image" Target="../media/image43.png" /><Relationship Id="rId4" Type="http://schemas.openxmlformats.org/officeDocument/2006/relationships/image" Target="../media/image59.png" /></Relationships>
</file>

<file path=ppt/slides/_rels/slide2.xml.rels><?xml version="1.0" encoding="UTF-8" standalone="yes"?>
<Relationships xmlns="http://schemas.openxmlformats.org/package/2006/relationships"><Relationship Id="rId8" Type="http://schemas.openxmlformats.org/officeDocument/2006/relationships/image" Target="../media/image18.png" /><Relationship Id="rId13" Type="http://schemas.openxmlformats.org/officeDocument/2006/relationships/image" Target="../media/image23.png" /><Relationship Id="rId18" Type="http://schemas.microsoft.com/office/2007/relationships/hdphoto" Target="../media/hdphoto1.wdp" /><Relationship Id="rId3" Type="http://schemas.openxmlformats.org/officeDocument/2006/relationships/customXml" Target="../ink/ink1.xml" /><Relationship Id="rId7" Type="http://schemas.openxmlformats.org/officeDocument/2006/relationships/image" Target="../media/image10.png" /><Relationship Id="rId12" Type="http://schemas.openxmlformats.org/officeDocument/2006/relationships/image" Target="../media/image22.svg" /><Relationship Id="rId17" Type="http://schemas.openxmlformats.org/officeDocument/2006/relationships/image" Target="../media/image13.png" /><Relationship Id="rId2" Type="http://schemas.openxmlformats.org/officeDocument/2006/relationships/image" Target="../media/image15.png" /><Relationship Id="rId16" Type="http://schemas.openxmlformats.org/officeDocument/2006/relationships/image" Target="../media/image26.svg" /><Relationship Id="rId1" Type="http://schemas.openxmlformats.org/officeDocument/2006/relationships/slideLayout" Target="../slideLayouts/slideLayout3.xml" /><Relationship Id="rId6" Type="http://schemas.openxmlformats.org/officeDocument/2006/relationships/image" Target="../media/image17.png" /><Relationship Id="rId11" Type="http://schemas.openxmlformats.org/officeDocument/2006/relationships/image" Target="../media/image21.png" /><Relationship Id="rId5" Type="http://schemas.openxmlformats.org/officeDocument/2006/relationships/customXml" Target="../ink/ink2.xml" /><Relationship Id="rId15" Type="http://schemas.openxmlformats.org/officeDocument/2006/relationships/image" Target="../media/image25.png" /><Relationship Id="rId10" Type="http://schemas.openxmlformats.org/officeDocument/2006/relationships/image" Target="../media/image20.svg" /><Relationship Id="rId4" Type="http://schemas.openxmlformats.org/officeDocument/2006/relationships/image" Target="../media/image16.png" /><Relationship Id="rId9" Type="http://schemas.openxmlformats.org/officeDocument/2006/relationships/image" Target="../media/image19.png" /><Relationship Id="rId14" Type="http://schemas.openxmlformats.org/officeDocument/2006/relationships/image" Target="../media/image24.svg" /></Relationships>
</file>

<file path=ppt/slides/_rels/slide20.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62.png" /><Relationship Id="rId1" Type="http://schemas.openxmlformats.org/officeDocument/2006/relationships/slideLayout" Target="../slideLayouts/slideLayout3.xml" /><Relationship Id="rId5" Type="http://schemas.openxmlformats.org/officeDocument/2006/relationships/image" Target="../media/image64.png" /><Relationship Id="rId4" Type="http://schemas.openxmlformats.org/officeDocument/2006/relationships/image" Target="../media/image63.pn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13.png" /><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3" Type="http://schemas.openxmlformats.org/officeDocument/2006/relationships/image" Target="../media/image66.png" /><Relationship Id="rId2" Type="http://schemas.openxmlformats.org/officeDocument/2006/relationships/image" Target="../media/image65.png" /><Relationship Id="rId1" Type="http://schemas.openxmlformats.org/officeDocument/2006/relationships/slideLayout" Target="../slideLayouts/slideLayout3.xml" /></Relationships>
</file>

<file path=ppt/slides/_rels/slide24.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image" Target="../media/image52.png"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3" Type="http://schemas.openxmlformats.org/officeDocument/2006/relationships/image" Target="../media/image160.png" /><Relationship Id="rId2" Type="http://schemas.openxmlformats.org/officeDocument/2006/relationships/customXml" Target="../ink/ink3.xml" /><Relationship Id="rId1" Type="http://schemas.openxmlformats.org/officeDocument/2006/relationships/slideLayout" Target="../slideLayouts/slideLayout3.xml" /><Relationship Id="rId6" Type="http://schemas.openxmlformats.org/officeDocument/2006/relationships/image" Target="../media/image27.png" /><Relationship Id="rId5" Type="http://schemas.openxmlformats.org/officeDocument/2006/relationships/image" Target="../media/image170.png" /><Relationship Id="rId4" Type="http://schemas.openxmlformats.org/officeDocument/2006/relationships/customXml" Target="../ink/ink4.xml" /></Relationships>
</file>

<file path=ppt/slides/_rels/slide4.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3.xml" /><Relationship Id="rId4" Type="http://schemas.openxmlformats.org/officeDocument/2006/relationships/image" Target="../media/image30.png" /></Relationships>
</file>

<file path=ppt/slides/_rels/slide5.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3.xml" /></Relationships>
</file>

<file path=ppt/slides/_rels/slide6.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slideLayout" Target="../slideLayouts/slideLayout3.xml" /></Relationships>
</file>

<file path=ppt/slides/_rels/slide7.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3.png" /><Relationship Id="rId1" Type="http://schemas.openxmlformats.org/officeDocument/2006/relationships/slideLayout" Target="../slideLayouts/slideLayout3.xml" /><Relationship Id="rId5" Type="http://schemas.openxmlformats.org/officeDocument/2006/relationships/image" Target="../media/image36.png" /><Relationship Id="rId4" Type="http://schemas.openxmlformats.org/officeDocument/2006/relationships/image" Target="../media/image34.png" /></Relationships>
</file>

<file path=ppt/slides/_rels/slide8.xml.rels><?xml version="1.0" encoding="UTF-8" standalone="yes"?>
<Relationships xmlns="http://schemas.openxmlformats.org/package/2006/relationships"><Relationship Id="rId3" Type="http://schemas.openxmlformats.org/officeDocument/2006/relationships/image" Target="../media/image38.svg" /><Relationship Id="rId2" Type="http://schemas.openxmlformats.org/officeDocument/2006/relationships/image" Target="../media/image37.png" /><Relationship Id="rId1" Type="http://schemas.openxmlformats.org/officeDocument/2006/relationships/slideLayout" Target="../slideLayouts/slideLayout3.xml" /><Relationship Id="rId4" Type="http://schemas.openxmlformats.org/officeDocument/2006/relationships/image" Target="../media/image39.png" /></Relationships>
</file>

<file path=ppt/slides/_rels/slide9.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9.png" /><Relationship Id="rId1" Type="http://schemas.openxmlformats.org/officeDocument/2006/relationships/slideLayout" Target="../slideLayouts/slideLayout3.xml" /><Relationship Id="rId4" Type="http://schemas.openxmlformats.org/officeDocument/2006/relationships/image" Target="../media/image38.sv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55968" y="3429000"/>
            <a:ext cx="11913401" cy="119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defRPr/>
            </a:pPr>
            <a:r>
              <a:rPr lang="en-GB" sz="2400" b="1">
                <a:solidFill>
                  <a:schemeClr val="bg1"/>
                </a:solidFill>
                <a:latin typeface="Arial" panose="020B0604020202020204" pitchFamily="34" charset="0"/>
                <a:ea typeface="+mj-ea"/>
                <a:cs typeface="Arial" panose="020B0604020202020204" pitchFamily="34" charset="0"/>
              </a:rPr>
              <a:t>Monitoring photosynthetic quantum yield through non-photochemical quenching, from laboratory to field: integrating canopy fluorescence, reflectance, and GPP.</a:t>
            </a: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a:latin typeface="Arial" panose="020B0604020202020204" pitchFamily="34" charset="0"/>
              <a:cs typeface="Arial" panose="020B0604020202020204" pitchFamily="34" charset="0"/>
            </a:endParaRPr>
          </a:p>
        </p:txBody>
      </p:sp>
      <p:sp>
        <p:nvSpPr>
          <p:cNvPr id="3" name="Rectangle 19">
            <a:extLst>
              <a:ext uri="{FF2B5EF4-FFF2-40B4-BE49-F238E27FC236}">
                <a16:creationId xmlns:a16="http://schemas.microsoft.com/office/drawing/2014/main" id="{5D4B4CEC-91D0-706E-A265-61525FA28629}"/>
              </a:ext>
            </a:extLst>
          </p:cNvPr>
          <p:cNvSpPr txBox="1">
            <a:spLocks noChangeArrowheads="1"/>
          </p:cNvSpPr>
          <p:nvPr/>
        </p:nvSpPr>
        <p:spPr bwMode="auto">
          <a:xfrm>
            <a:off x="0" y="4749566"/>
            <a:ext cx="11913401" cy="101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defRPr/>
            </a:pPr>
            <a:r>
              <a:rPr lang="en-GB" sz="1000" b="1">
                <a:solidFill>
                  <a:schemeClr val="bg1"/>
                </a:solidFill>
                <a:latin typeface="Arial" panose="020B0604020202020204" pitchFamily="34" charset="0"/>
                <a:ea typeface="+mj-ea"/>
                <a:cs typeface="Arial" panose="020B0604020202020204" pitchFamily="34" charset="0"/>
              </a:rPr>
              <a:t>Adrián Moncholí-Estornell</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Mª Pilar Cendrero-Mateo</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Eva Neuwirthová</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Clara García-Martinez</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Sara Pescador-Dionisio</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Insu Yeon</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César Guerrero</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Ana López-Ballesteros</a:t>
            </a:r>
            <a:r>
              <a:rPr lang="en-GB" sz="1000" b="1" baseline="30000">
                <a:solidFill>
                  <a:schemeClr val="bg1"/>
                </a:solidFill>
                <a:latin typeface="Arial" panose="020B0604020202020204" pitchFamily="34" charset="0"/>
                <a:ea typeface="+mj-ea"/>
                <a:cs typeface="Arial" panose="020B0604020202020204" pitchFamily="34" charset="0"/>
              </a:rPr>
              <a:t>2</a:t>
            </a:r>
            <a:r>
              <a:rPr lang="en-GB" sz="1000" b="1">
                <a:solidFill>
                  <a:schemeClr val="bg1"/>
                </a:solidFill>
                <a:latin typeface="Arial" panose="020B0604020202020204" pitchFamily="34" charset="0"/>
                <a:ea typeface="+mj-ea"/>
                <a:cs typeface="Arial" panose="020B0604020202020204" pitchFamily="34" charset="0"/>
              </a:rPr>
              <a:t>, Álvaro Doblas-Rodrigo</a:t>
            </a:r>
            <a:r>
              <a:rPr lang="en-GB" sz="1000" b="1" baseline="30000">
                <a:solidFill>
                  <a:schemeClr val="bg1"/>
                </a:solidFill>
                <a:latin typeface="Arial" panose="020B0604020202020204" pitchFamily="34" charset="0"/>
                <a:ea typeface="+mj-ea"/>
                <a:cs typeface="Arial" panose="020B0604020202020204" pitchFamily="34" charset="0"/>
              </a:rPr>
              <a:t>2</a:t>
            </a:r>
            <a:r>
              <a:rPr lang="en-GB" sz="1000" b="1">
                <a:solidFill>
                  <a:schemeClr val="bg1"/>
                </a:solidFill>
                <a:latin typeface="Arial" panose="020B0604020202020204" pitchFamily="34" charset="0"/>
                <a:ea typeface="+mj-ea"/>
                <a:cs typeface="Arial" panose="020B0604020202020204" pitchFamily="34" charset="0"/>
              </a:rPr>
              <a:t>, Arnaud Carrara</a:t>
            </a:r>
            <a:r>
              <a:rPr lang="en-GB" sz="1000" b="1" baseline="30000">
                <a:solidFill>
                  <a:schemeClr val="bg1"/>
                </a:solidFill>
                <a:latin typeface="Arial" panose="020B0604020202020204" pitchFamily="34" charset="0"/>
                <a:ea typeface="+mj-ea"/>
                <a:cs typeface="Arial" panose="020B0604020202020204" pitchFamily="34" charset="0"/>
              </a:rPr>
              <a:t>3</a:t>
            </a:r>
            <a:r>
              <a:rPr lang="en-GB" sz="1000" b="1">
                <a:solidFill>
                  <a:schemeClr val="bg1"/>
                </a:solidFill>
                <a:latin typeface="Arial" panose="020B0604020202020204" pitchFamily="34" charset="0"/>
                <a:ea typeface="+mj-ea"/>
                <a:cs typeface="Arial" panose="020B0604020202020204" pitchFamily="34" charset="0"/>
              </a:rPr>
              <a:t>, Pedro J. Gómez-Giráldez</a:t>
            </a:r>
            <a:r>
              <a:rPr lang="en-GB" sz="1000" b="1" baseline="30000">
                <a:solidFill>
                  <a:schemeClr val="bg1"/>
                </a:solidFill>
                <a:latin typeface="Arial" panose="020B0604020202020204" pitchFamily="34" charset="0"/>
                <a:ea typeface="+mj-ea"/>
                <a:cs typeface="Arial" panose="020B0604020202020204" pitchFamily="34" charset="0"/>
              </a:rPr>
              <a:t>4</a:t>
            </a:r>
            <a:r>
              <a:rPr lang="en-GB" sz="1000" b="1">
                <a:solidFill>
                  <a:schemeClr val="bg1"/>
                </a:solidFill>
                <a:latin typeface="Arial" panose="020B0604020202020204" pitchFamily="34" charset="0"/>
                <a:ea typeface="+mj-ea"/>
                <a:cs typeface="Arial" panose="020B0604020202020204" pitchFamily="34" charset="0"/>
              </a:rPr>
              <a:t>, Joaquín Cobos</a:t>
            </a:r>
            <a:r>
              <a:rPr lang="en-GB" sz="1000" b="1" baseline="30000">
                <a:solidFill>
                  <a:schemeClr val="bg1"/>
                </a:solidFill>
                <a:latin typeface="Arial" panose="020B0604020202020204" pitchFamily="34" charset="0"/>
                <a:ea typeface="+mj-ea"/>
                <a:cs typeface="Arial" panose="020B0604020202020204" pitchFamily="34" charset="0"/>
              </a:rPr>
              <a:t>4</a:t>
            </a:r>
            <a:r>
              <a:rPr lang="en-GB" sz="1000" b="1">
                <a:solidFill>
                  <a:schemeClr val="bg1"/>
                </a:solidFill>
                <a:latin typeface="Arial" panose="020B0604020202020204" pitchFamily="34" charset="0"/>
                <a:ea typeface="+mj-ea"/>
                <a:cs typeface="Arial" panose="020B0604020202020204" pitchFamily="34" charset="0"/>
              </a:rPr>
              <a:t>, Marcos Jiménez</a:t>
            </a:r>
            <a:r>
              <a:rPr lang="en-GB" sz="1000" b="1" baseline="30000">
                <a:solidFill>
                  <a:schemeClr val="bg1"/>
                </a:solidFill>
                <a:latin typeface="Arial" panose="020B0604020202020204" pitchFamily="34" charset="0"/>
                <a:ea typeface="+mj-ea"/>
                <a:cs typeface="Arial" panose="020B0604020202020204" pitchFamily="34" charset="0"/>
              </a:rPr>
              <a:t>5</a:t>
            </a:r>
            <a:r>
              <a:rPr lang="en-GB" sz="1000" b="1">
                <a:solidFill>
                  <a:schemeClr val="bg1"/>
                </a:solidFill>
                <a:latin typeface="Arial" panose="020B0604020202020204" pitchFamily="34" charset="0"/>
                <a:ea typeface="+mj-ea"/>
                <a:cs typeface="Arial" panose="020B0604020202020204" pitchFamily="34" charset="0"/>
              </a:rPr>
              <a:t>, Juan José Peón</a:t>
            </a:r>
            <a:r>
              <a:rPr lang="en-GB" sz="1000" b="1" baseline="30000">
                <a:solidFill>
                  <a:schemeClr val="bg1"/>
                </a:solidFill>
                <a:latin typeface="Arial" panose="020B0604020202020204" pitchFamily="34" charset="0"/>
                <a:ea typeface="+mj-ea"/>
                <a:cs typeface="Arial" panose="020B0604020202020204" pitchFamily="34" charset="0"/>
              </a:rPr>
              <a:t>5</a:t>
            </a:r>
            <a:r>
              <a:rPr lang="en-GB" sz="1000" b="1">
                <a:solidFill>
                  <a:schemeClr val="bg1"/>
                </a:solidFill>
                <a:latin typeface="Arial" panose="020B0604020202020204" pitchFamily="34" charset="0"/>
                <a:ea typeface="+mj-ea"/>
                <a:cs typeface="Arial" panose="020B0604020202020204" pitchFamily="34" charset="0"/>
              </a:rPr>
              <a:t>, Georg Wohlfahrt6, José Moreno</a:t>
            </a: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 Shari Van Wittenberghe</a:t>
            </a:r>
            <a:r>
              <a:rPr lang="en-GB" sz="1000" b="1" baseline="30000">
                <a:solidFill>
                  <a:schemeClr val="bg1"/>
                </a:solidFill>
                <a:latin typeface="Arial" panose="020B0604020202020204" pitchFamily="34" charset="0"/>
                <a:ea typeface="+mj-ea"/>
                <a:cs typeface="Arial" panose="020B0604020202020204" pitchFamily="34" charset="0"/>
              </a:rPr>
              <a:t>1</a:t>
            </a:r>
          </a:p>
          <a:p>
            <a:pPr algn="ctr" defTabSz="882030">
              <a:defRPr/>
            </a:pPr>
            <a:endParaRPr lang="en-GB" sz="1000" b="1">
              <a:solidFill>
                <a:schemeClr val="bg1"/>
              </a:solidFill>
              <a:latin typeface="Arial" panose="020B0604020202020204" pitchFamily="34" charset="0"/>
              <a:ea typeface="+mj-ea"/>
              <a:cs typeface="Arial" panose="020B0604020202020204" pitchFamily="34" charset="0"/>
            </a:endParaRPr>
          </a:p>
          <a:p>
            <a:pPr algn="ctr" defTabSz="882030">
              <a:defRPr/>
            </a:pPr>
            <a:r>
              <a:rPr lang="en-GB" sz="1000" b="1" baseline="30000">
                <a:solidFill>
                  <a:schemeClr val="bg1"/>
                </a:solidFill>
                <a:latin typeface="Arial" panose="020B0604020202020204" pitchFamily="34" charset="0"/>
                <a:ea typeface="+mj-ea"/>
                <a:cs typeface="Arial" panose="020B0604020202020204" pitchFamily="34" charset="0"/>
              </a:rPr>
              <a:t>1</a:t>
            </a:r>
            <a:r>
              <a:rPr lang="en-GB" sz="1000" b="1">
                <a:solidFill>
                  <a:schemeClr val="bg1"/>
                </a:solidFill>
                <a:latin typeface="Arial" panose="020B0604020202020204" pitchFamily="34" charset="0"/>
                <a:ea typeface="+mj-ea"/>
                <a:cs typeface="Arial" panose="020B0604020202020204" pitchFamily="34" charset="0"/>
              </a:rPr>
              <a:t>Laboratory for Earth Observation, Image Processing Laboratory, University of Valencia, Spain; </a:t>
            </a:r>
            <a:r>
              <a:rPr lang="en-GB" sz="1000" b="1" baseline="30000">
                <a:solidFill>
                  <a:schemeClr val="bg1"/>
                </a:solidFill>
                <a:latin typeface="Arial" panose="020B0604020202020204" pitchFamily="34" charset="0"/>
                <a:ea typeface="+mj-ea"/>
                <a:cs typeface="Arial" panose="020B0604020202020204" pitchFamily="34" charset="0"/>
              </a:rPr>
              <a:t>2</a:t>
            </a:r>
            <a:r>
              <a:rPr lang="en-GB" sz="1000" b="1">
                <a:solidFill>
                  <a:schemeClr val="bg1"/>
                </a:solidFill>
                <a:latin typeface="Arial" panose="020B0604020202020204" pitchFamily="34" charset="0"/>
                <a:ea typeface="+mj-ea"/>
                <a:cs typeface="Arial" panose="020B0604020202020204" pitchFamily="34" charset="0"/>
              </a:rPr>
              <a:t>Agrifood Research and Technology Centre of Aragon (CITA), Spain; </a:t>
            </a:r>
            <a:r>
              <a:rPr lang="en-GB" sz="1000" b="1" baseline="30000">
                <a:solidFill>
                  <a:schemeClr val="bg1"/>
                </a:solidFill>
                <a:latin typeface="Arial" panose="020B0604020202020204" pitchFamily="34" charset="0"/>
                <a:ea typeface="+mj-ea"/>
                <a:cs typeface="Arial" panose="020B0604020202020204" pitchFamily="34" charset="0"/>
              </a:rPr>
              <a:t>3</a:t>
            </a:r>
            <a:r>
              <a:rPr lang="en-GB" sz="1000" b="1">
                <a:solidFill>
                  <a:schemeClr val="bg1"/>
                </a:solidFill>
                <a:latin typeface="Arial" panose="020B0604020202020204" pitchFamily="34" charset="0"/>
                <a:ea typeface="+mj-ea"/>
                <a:cs typeface="Arial" panose="020B0604020202020204" pitchFamily="34" charset="0"/>
              </a:rPr>
              <a:t>Mediterranean </a:t>
            </a:r>
            <a:r>
              <a:rPr lang="en-GB" sz="1000" b="1" err="1">
                <a:solidFill>
                  <a:schemeClr val="bg1"/>
                </a:solidFill>
                <a:latin typeface="Arial" panose="020B0604020202020204" pitchFamily="34" charset="0"/>
                <a:ea typeface="+mj-ea"/>
                <a:cs typeface="Arial" panose="020B0604020202020204" pitchFamily="34" charset="0"/>
              </a:rPr>
              <a:t>Center</a:t>
            </a:r>
            <a:r>
              <a:rPr lang="en-GB" sz="1000" b="1">
                <a:solidFill>
                  <a:schemeClr val="bg1"/>
                </a:solidFill>
                <a:latin typeface="Arial" panose="020B0604020202020204" pitchFamily="34" charset="0"/>
                <a:ea typeface="+mj-ea"/>
                <a:cs typeface="Arial" panose="020B0604020202020204" pitchFamily="34" charset="0"/>
              </a:rPr>
              <a:t> for Environmental Studies (CEAM), Spain; </a:t>
            </a:r>
            <a:r>
              <a:rPr lang="en-GB" sz="1000" b="1" baseline="30000">
                <a:solidFill>
                  <a:schemeClr val="bg1"/>
                </a:solidFill>
                <a:latin typeface="Arial" panose="020B0604020202020204" pitchFamily="34" charset="0"/>
                <a:ea typeface="+mj-ea"/>
                <a:cs typeface="Arial" panose="020B0604020202020204" pitchFamily="34" charset="0"/>
              </a:rPr>
              <a:t>4</a:t>
            </a:r>
            <a:r>
              <a:rPr lang="en-GB" sz="1000" b="1">
                <a:solidFill>
                  <a:schemeClr val="bg1"/>
                </a:solidFill>
                <a:latin typeface="Arial" panose="020B0604020202020204" pitchFamily="34" charset="0"/>
                <a:ea typeface="+mj-ea"/>
                <a:cs typeface="Arial" panose="020B0604020202020204" pitchFamily="34" charset="0"/>
              </a:rPr>
              <a:t>Doñana Biological Station (EBD-CSIC), Spain; </a:t>
            </a:r>
            <a:r>
              <a:rPr lang="en-GB" sz="1000" b="1" baseline="30000">
                <a:solidFill>
                  <a:schemeClr val="bg1"/>
                </a:solidFill>
                <a:latin typeface="Arial" panose="020B0604020202020204" pitchFamily="34" charset="0"/>
                <a:ea typeface="+mj-ea"/>
                <a:cs typeface="Arial" panose="020B0604020202020204" pitchFamily="34" charset="0"/>
              </a:rPr>
              <a:t>5</a:t>
            </a:r>
            <a:r>
              <a:rPr lang="en-GB" sz="1000" b="1">
                <a:solidFill>
                  <a:schemeClr val="bg1"/>
                </a:solidFill>
                <a:latin typeface="Arial" panose="020B0604020202020204" pitchFamily="34" charset="0"/>
                <a:ea typeface="+mj-ea"/>
                <a:cs typeface="Arial" panose="020B0604020202020204" pitchFamily="34" charset="0"/>
              </a:rPr>
              <a:t>National Institute of Aerospace Technology (INTA), Spain; </a:t>
            </a:r>
            <a:r>
              <a:rPr lang="en-GB" sz="1000" b="1" baseline="30000">
                <a:solidFill>
                  <a:schemeClr val="bg1"/>
                </a:solidFill>
                <a:latin typeface="Arial" panose="020B0604020202020204" pitchFamily="34" charset="0"/>
                <a:ea typeface="+mj-ea"/>
                <a:cs typeface="Arial" panose="020B0604020202020204" pitchFamily="34" charset="0"/>
              </a:rPr>
              <a:t>6</a:t>
            </a:r>
            <a:r>
              <a:rPr lang="en-GB" sz="1000" b="1">
                <a:solidFill>
                  <a:schemeClr val="bg1"/>
                </a:solidFill>
                <a:latin typeface="Arial" panose="020B0604020202020204" pitchFamily="34" charset="0"/>
                <a:ea typeface="+mj-ea"/>
                <a:cs typeface="Arial" panose="020B0604020202020204" pitchFamily="34" charset="0"/>
              </a:rPr>
              <a:t>Department of Ecology, Universität Innsbruck, Austria</a:t>
            </a:r>
          </a:p>
        </p:txBody>
      </p:sp>
      <p:pic>
        <p:nvPicPr>
          <p:cNvPr id="5" name="Imagen 4">
            <a:extLst>
              <a:ext uri="{FF2B5EF4-FFF2-40B4-BE49-F238E27FC236}">
                <a16:creationId xmlns:a16="http://schemas.microsoft.com/office/drawing/2014/main" id="{8E0D0E3C-1465-04FC-AAF7-4C5DEF27A92A}"/>
              </a:ext>
            </a:extLst>
          </p:cNvPr>
          <p:cNvPicPr>
            <a:picLocks noChangeAspect="1"/>
          </p:cNvPicPr>
          <p:nvPr/>
        </p:nvPicPr>
        <p:blipFill>
          <a:blip r:embed="rId3"/>
          <a:stretch>
            <a:fillRect/>
          </a:stretch>
        </p:blipFill>
        <p:spPr>
          <a:xfrm>
            <a:off x="3605834" y="5763392"/>
            <a:ext cx="1298664" cy="566336"/>
          </a:xfrm>
          <a:prstGeom prst="rect">
            <a:avLst/>
          </a:prstGeom>
          <a:solidFill>
            <a:schemeClr val="bg1"/>
          </a:solidFill>
        </p:spPr>
      </p:pic>
      <p:pic>
        <p:nvPicPr>
          <p:cNvPr id="6" name="Imagen 5">
            <a:extLst>
              <a:ext uri="{FF2B5EF4-FFF2-40B4-BE49-F238E27FC236}">
                <a16:creationId xmlns:a16="http://schemas.microsoft.com/office/drawing/2014/main" id="{92C3C8EF-1618-764F-84FB-25B86F41AC8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17998" y="5791667"/>
            <a:ext cx="2098404" cy="572897"/>
          </a:xfrm>
          <a:prstGeom prst="rect">
            <a:avLst/>
          </a:prstGeom>
          <a:solidFill>
            <a:schemeClr val="bg1"/>
          </a:solidFill>
        </p:spPr>
      </p:pic>
      <p:pic>
        <p:nvPicPr>
          <p:cNvPr id="9" name="Imagen 8">
            <a:extLst>
              <a:ext uri="{FF2B5EF4-FFF2-40B4-BE49-F238E27FC236}">
                <a16:creationId xmlns:a16="http://schemas.microsoft.com/office/drawing/2014/main" id="{39720D40-E2C4-200C-985A-80B2821578AB}"/>
              </a:ext>
            </a:extLst>
          </p:cNvPr>
          <p:cNvPicPr>
            <a:picLocks noChangeAspect="1"/>
          </p:cNvPicPr>
          <p:nvPr/>
        </p:nvPicPr>
        <p:blipFill>
          <a:blip r:embed="rId5"/>
          <a:srcRect l="36274" t="1104" r="-490" b="-813"/>
          <a:stretch>
            <a:fillRect/>
          </a:stretch>
        </p:blipFill>
        <p:spPr>
          <a:xfrm>
            <a:off x="2042040" y="5580006"/>
            <a:ext cx="1397786" cy="777380"/>
          </a:xfrm>
          <a:prstGeom prst="rect">
            <a:avLst/>
          </a:prstGeom>
          <a:solidFill>
            <a:schemeClr val="bg1"/>
          </a:solidFill>
        </p:spPr>
      </p:pic>
      <p:pic>
        <p:nvPicPr>
          <p:cNvPr id="10" name="Picture 2" descr="Two Post-doc positions in Machine Learning for Remote Sensing and  Geosciences [ERC project]">
            <a:extLst>
              <a:ext uri="{FF2B5EF4-FFF2-40B4-BE49-F238E27FC236}">
                <a16:creationId xmlns:a16="http://schemas.microsoft.com/office/drawing/2014/main" id="{41604296-DFE2-50F8-ADE4-54F172F4A61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5094" y="5803556"/>
            <a:ext cx="2092681" cy="566336"/>
          </a:xfrm>
          <a:prstGeom prst="rect">
            <a:avLst/>
          </a:prstGeom>
          <a:solidFill>
            <a:schemeClr val="bg1"/>
          </a:solidFill>
        </p:spPr>
      </p:pic>
      <p:pic>
        <p:nvPicPr>
          <p:cNvPr id="11" name="Picture 2" descr="A black background with red text&#10;&#10;Description automatically generated">
            <a:extLst>
              <a:ext uri="{FF2B5EF4-FFF2-40B4-BE49-F238E27FC236}">
                <a16:creationId xmlns:a16="http://schemas.microsoft.com/office/drawing/2014/main" id="{DEC97DA6-9430-5769-1332-893ADF10B1B3}"/>
              </a:ext>
            </a:extLst>
          </p:cNvPr>
          <p:cNvPicPr>
            <a:picLocks noChangeAspect="1"/>
          </p:cNvPicPr>
          <p:nvPr/>
        </p:nvPicPr>
        <p:blipFill>
          <a:blip r:embed="rId7">
            <a:extLst>
              <a:ext uri="{28A0092B-C50C-407E-A947-70E740481C1C}">
                <a14:useLocalDpi xmlns:a14="http://schemas.microsoft.com/office/drawing/2010/main" val="0"/>
              </a:ext>
            </a:extLst>
          </a:blip>
          <a:srcRect t="16707" b="18893"/>
          <a:stretch>
            <a:fillRect/>
          </a:stretch>
        </p:blipFill>
        <p:spPr>
          <a:xfrm>
            <a:off x="9389998" y="5801708"/>
            <a:ext cx="1709566" cy="568183"/>
          </a:xfrm>
          <a:prstGeom prst="rect">
            <a:avLst/>
          </a:prstGeom>
          <a:solidFill>
            <a:schemeClr val="bg1"/>
          </a:solidFill>
        </p:spPr>
      </p:pic>
      <p:pic>
        <p:nvPicPr>
          <p:cNvPr id="8" name="Imagen 7">
            <a:extLst>
              <a:ext uri="{FF2B5EF4-FFF2-40B4-BE49-F238E27FC236}">
                <a16:creationId xmlns:a16="http://schemas.microsoft.com/office/drawing/2014/main" id="{EED01B6D-9041-A31F-4349-FB9528A185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542" b="92611" l="6957" r="96025">
                        <a14:foregroundMark x1="60870" y1="16010" x2="86211" y2="27217"/>
                        <a14:foregroundMark x1="80994" y1="24138" x2="75280" y2="19335"/>
                        <a14:foregroundMark x1="84969" y1="26601" x2="84969" y2="24754"/>
                        <a14:foregroundMark x1="86832" y1="29557" x2="88075" y2="30542"/>
                        <a14:foregroundMark x1="37640" y1="46921" x2="82609" y2="42980"/>
                        <a14:foregroundMark x1="40994" y1="50246" x2="36398" y2="39901"/>
                        <a14:foregroundMark x1="37019" y1="29064" x2="34534" y2="27463"/>
                        <a14:foregroundMark x1="40373" y1="27833" x2="41242" y2="29310"/>
                        <a14:foregroundMark x1="23851" y1="57143" x2="24720" y2="58374"/>
                        <a14:foregroundMark x1="23851" y1="60222" x2="24472" y2="62315"/>
                        <a14:foregroundMark x1="26957" y1="64532" x2="27205" y2="64778"/>
                        <a14:foregroundMark x1="69068" y1="49877" x2="68199" y2="44828"/>
                        <a14:foregroundMark x1="57516" y1="48153" x2="34286" y2="47537"/>
                        <a14:foregroundMark x1="36646" y1="41749" x2="85342" y2="41379"/>
                        <a14:foregroundMark x1="81988" y1="49015" x2="32174" y2="47783"/>
                        <a14:foregroundMark x1="75280" y1="45936" x2="77391" y2="45690"/>
                        <a14:foregroundMark x1="68820" y1="16626" x2="70683" y2="17488"/>
                      </a14:backgroundRemoval>
                    </a14:imgEffect>
                  </a14:imgLayer>
                </a14:imgProps>
              </a:ext>
            </a:extLst>
          </a:blip>
          <a:stretch>
            <a:fillRect/>
          </a:stretch>
        </p:blipFill>
        <p:spPr bwMode="auto">
          <a:xfrm>
            <a:off x="11165098" y="5693512"/>
            <a:ext cx="744709" cy="751185"/>
          </a:xfrm>
          <a:prstGeom prst="rect">
            <a:avLst/>
          </a:prstGeom>
        </p:spPr>
      </p:pic>
      <p:pic>
        <p:nvPicPr>
          <p:cNvPr id="16" name="Imagen 15" descr="Logotipo&#10;&#10;El contenido generado por IA puede ser incorrecto.">
            <a:extLst>
              <a:ext uri="{FF2B5EF4-FFF2-40B4-BE49-F238E27FC236}">
                <a16:creationId xmlns:a16="http://schemas.microsoft.com/office/drawing/2014/main" id="{FC814909-51CA-23AE-CEB4-73A8AE5A1E80}"/>
              </a:ext>
            </a:extLst>
          </p:cNvPr>
          <p:cNvPicPr>
            <a:picLocks noChangeAspect="1"/>
          </p:cNvPicPr>
          <p:nvPr/>
        </p:nvPicPr>
        <p:blipFill>
          <a:blip r:embed="rId10"/>
          <a:srcRect t="-2589" r="65809" b="-1176"/>
          <a:stretch>
            <a:fillRect/>
          </a:stretch>
        </p:blipFill>
        <p:spPr>
          <a:xfrm>
            <a:off x="1181480" y="5576073"/>
            <a:ext cx="988953" cy="9515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26EB-5BBE-2A48-CE91-F3DAA734FD2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8D49BDE-D191-CBCC-1C7F-FB0150D4C2AC}"/>
              </a:ext>
            </a:extLst>
          </p:cNvPr>
          <p:cNvSpPr>
            <a:spLocks noGrp="1"/>
          </p:cNvSpPr>
          <p:nvPr>
            <p:ph type="title"/>
          </p:nvPr>
        </p:nvSpPr>
        <p:spPr/>
        <p:txBody>
          <a:bodyPr/>
          <a:lstStyle/>
          <a:p>
            <a:r>
              <a:rPr lang="en-GB"/>
              <a:t>Laboratory TOC</a:t>
            </a:r>
          </a:p>
        </p:txBody>
      </p:sp>
      <p:sp>
        <p:nvSpPr>
          <p:cNvPr id="7" name="CuadroTexto 8">
            <a:extLst>
              <a:ext uri="{FF2B5EF4-FFF2-40B4-BE49-F238E27FC236}">
                <a16:creationId xmlns:a16="http://schemas.microsoft.com/office/drawing/2014/main" id="{0AD0CE1E-9B5D-D0CD-BABE-5779B17B71D8}"/>
              </a:ext>
            </a:extLst>
          </p:cNvPr>
          <p:cNvSpPr txBox="1"/>
          <p:nvPr/>
        </p:nvSpPr>
        <p:spPr>
          <a:xfrm>
            <a:off x="9222546" y="1130494"/>
            <a:ext cx="2998255" cy="307777"/>
          </a:xfrm>
          <a:prstGeom prst="rect">
            <a:avLst/>
          </a:prstGeom>
          <a:noFill/>
        </p:spPr>
        <p:txBody>
          <a:bodyPr wrap="square" rtlCol="0">
            <a:spAutoFit/>
          </a:bodyPr>
          <a:lstStyle/>
          <a:p>
            <a:r>
              <a:rPr lang="en-US" sz="1400" err="1">
                <a:solidFill>
                  <a:schemeClr val="accent6">
                    <a:lumMod val="10000"/>
                  </a:schemeClr>
                </a:solidFill>
              </a:rPr>
              <a:t>Neuwirthova</a:t>
            </a:r>
            <a:r>
              <a:rPr lang="en-US" sz="1400">
                <a:solidFill>
                  <a:schemeClr val="accent6">
                    <a:lumMod val="10000"/>
                  </a:schemeClr>
                </a:solidFill>
              </a:rPr>
              <a:t> et al. (in review)</a:t>
            </a:r>
          </a:p>
        </p:txBody>
      </p:sp>
      <p:sp>
        <p:nvSpPr>
          <p:cNvPr id="13" name="Content Placeholder 5">
            <a:extLst>
              <a:ext uri="{FF2B5EF4-FFF2-40B4-BE49-F238E27FC236}">
                <a16:creationId xmlns:a16="http://schemas.microsoft.com/office/drawing/2014/main" id="{191EC1A7-9DE2-DDB9-C591-D16D8BAF22FD}"/>
              </a:ext>
            </a:extLst>
          </p:cNvPr>
          <p:cNvSpPr txBox="1">
            <a:spLocks/>
          </p:cNvSpPr>
          <p:nvPr/>
        </p:nvSpPr>
        <p:spPr bwMode="auto">
          <a:xfrm>
            <a:off x="240938" y="1130494"/>
            <a:ext cx="4911364" cy="4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Spectral covariance with NPQ and </a:t>
            </a:r>
            <a:r>
              <a:rPr lang="en-US" sz="2000" kern="0">
                <a:solidFill>
                  <a:schemeClr val="accent4">
                    <a:lumMod val="49000"/>
                  </a:schemeClr>
                </a:solidFill>
                <a:latin typeface="Arial"/>
                <a:ea typeface="MS PGothic"/>
                <a:cs typeface="Arial"/>
              </a:rPr>
              <a:t>ΦPSII </a:t>
            </a:r>
            <a:endParaRPr lang="en-GB" sz="2000" kern="0">
              <a:solidFill>
                <a:schemeClr val="accent4">
                  <a:lumMod val="49000"/>
                </a:schemeClr>
              </a:solidFill>
              <a:latin typeface="Arial"/>
              <a:ea typeface="MS PGothic"/>
              <a:cs typeface="Arial"/>
            </a:endParaRPr>
          </a:p>
        </p:txBody>
      </p:sp>
      <p:grpSp>
        <p:nvGrpSpPr>
          <p:cNvPr id="29" name="Grupo 28">
            <a:extLst>
              <a:ext uri="{FF2B5EF4-FFF2-40B4-BE49-F238E27FC236}">
                <a16:creationId xmlns:a16="http://schemas.microsoft.com/office/drawing/2014/main" id="{B62BB579-5BEA-3434-207B-B4C9C13626FB}"/>
              </a:ext>
            </a:extLst>
          </p:cNvPr>
          <p:cNvGrpSpPr/>
          <p:nvPr/>
        </p:nvGrpSpPr>
        <p:grpSpPr>
          <a:xfrm>
            <a:off x="5620739" y="3554448"/>
            <a:ext cx="5833965" cy="1570002"/>
            <a:chOff x="6391373" y="3138733"/>
            <a:chExt cx="5833965" cy="1310326"/>
          </a:xfrm>
        </p:grpSpPr>
        <p:sp>
          <p:nvSpPr>
            <p:cNvPr id="28" name="Rectángulo: esquinas redondeadas 27">
              <a:extLst>
                <a:ext uri="{FF2B5EF4-FFF2-40B4-BE49-F238E27FC236}">
                  <a16:creationId xmlns:a16="http://schemas.microsoft.com/office/drawing/2014/main" id="{95EE459A-8672-159C-97E4-755D8BC740E1}"/>
                </a:ext>
              </a:extLst>
            </p:cNvPr>
            <p:cNvSpPr/>
            <p:nvPr/>
          </p:nvSpPr>
          <p:spPr>
            <a:xfrm>
              <a:off x="6391373" y="3138733"/>
              <a:ext cx="5833965" cy="131032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FAD9D3A8-C297-0D67-7B41-7303C849F421}"/>
                </a:ext>
              </a:extLst>
            </p:cNvPr>
            <p:cNvSpPr txBox="1">
              <a:spLocks/>
            </p:cNvSpPr>
            <p:nvPr/>
          </p:nvSpPr>
          <p:spPr bwMode="auto">
            <a:xfrm>
              <a:off x="6439815" y="3248667"/>
              <a:ext cx="5737080" cy="11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Clr>
                  <a:schemeClr val="bg1"/>
                </a:buClr>
                <a:buFont typeface="Arial" panose="020B0604020202020204" pitchFamily="34" charset="0"/>
                <a:buChar char="•"/>
              </a:pPr>
              <a:r>
                <a:rPr lang="en-GB" b="1" kern="0">
                  <a:solidFill>
                    <a:schemeClr val="bg1"/>
                  </a:solidFill>
                </a:rPr>
                <a:t>Covariance peaks in the same regions as previous experimental findings</a:t>
              </a:r>
            </a:p>
            <a:p>
              <a:pPr marL="285750" indent="-285750">
                <a:buClr>
                  <a:schemeClr val="bg1"/>
                </a:buClr>
                <a:buFont typeface="Arial" panose="020B0604020202020204" pitchFamily="34" charset="0"/>
                <a:buChar char="•"/>
              </a:pPr>
              <a:r>
                <a:rPr lang="en-GB" b="1" kern="0">
                  <a:solidFill>
                    <a:schemeClr val="bg1"/>
                  </a:solidFill>
                </a:rPr>
                <a:t>Consistent VIP peaks between different species</a:t>
              </a:r>
            </a:p>
            <a:p>
              <a:pPr marL="285750" indent="-285750">
                <a:buClr>
                  <a:schemeClr val="bg1"/>
                </a:buClr>
                <a:buFont typeface="Arial" panose="020B0604020202020204" pitchFamily="34" charset="0"/>
                <a:buChar char="•"/>
              </a:pPr>
              <a:endParaRPr lang="en-GB" b="1" kern="0">
                <a:solidFill>
                  <a:schemeClr val="bg1"/>
                </a:solidFill>
              </a:endParaRPr>
            </a:p>
          </p:txBody>
        </p:sp>
      </p:grpSp>
      <p:sp>
        <p:nvSpPr>
          <p:cNvPr id="10" name="Content Placeholder 5">
            <a:extLst>
              <a:ext uri="{FF2B5EF4-FFF2-40B4-BE49-F238E27FC236}">
                <a16:creationId xmlns:a16="http://schemas.microsoft.com/office/drawing/2014/main" id="{B435C22E-B9E0-5458-1B04-11A1EF6E8F29}"/>
              </a:ext>
            </a:extLst>
          </p:cNvPr>
          <p:cNvSpPr txBox="1">
            <a:spLocks/>
          </p:cNvSpPr>
          <p:nvPr/>
        </p:nvSpPr>
        <p:spPr bwMode="auto">
          <a:xfrm rot="16200000">
            <a:off x="-152736" y="2768074"/>
            <a:ext cx="1100807" cy="4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kern="0">
                <a:solidFill>
                  <a:schemeClr val="tx1"/>
                </a:solidFill>
              </a:rPr>
              <a:t>Tomato</a:t>
            </a:r>
          </a:p>
        </p:txBody>
      </p:sp>
      <p:sp>
        <p:nvSpPr>
          <p:cNvPr id="12" name="Content Placeholder 5">
            <a:extLst>
              <a:ext uri="{FF2B5EF4-FFF2-40B4-BE49-F238E27FC236}">
                <a16:creationId xmlns:a16="http://schemas.microsoft.com/office/drawing/2014/main" id="{DA7C890F-E846-889C-CFD3-3526EBF60B8B}"/>
              </a:ext>
            </a:extLst>
          </p:cNvPr>
          <p:cNvSpPr txBox="1">
            <a:spLocks/>
          </p:cNvSpPr>
          <p:nvPr/>
        </p:nvSpPr>
        <p:spPr bwMode="auto">
          <a:xfrm rot="16200000">
            <a:off x="-279757" y="4845813"/>
            <a:ext cx="1354849" cy="4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kern="0">
                <a:solidFill>
                  <a:schemeClr val="tx1"/>
                </a:solidFill>
              </a:rPr>
              <a:t>Scots pine</a:t>
            </a:r>
          </a:p>
        </p:txBody>
      </p:sp>
      <p:sp>
        <p:nvSpPr>
          <p:cNvPr id="31" name="Content Placeholder 5">
            <a:extLst>
              <a:ext uri="{FF2B5EF4-FFF2-40B4-BE49-F238E27FC236}">
                <a16:creationId xmlns:a16="http://schemas.microsoft.com/office/drawing/2014/main" id="{EC5BD176-A9E4-7B89-D00D-DE82C3517D9D}"/>
              </a:ext>
            </a:extLst>
          </p:cNvPr>
          <p:cNvSpPr txBox="1">
            <a:spLocks/>
          </p:cNvSpPr>
          <p:nvPr/>
        </p:nvSpPr>
        <p:spPr bwMode="auto">
          <a:xfrm>
            <a:off x="1397834" y="1453409"/>
            <a:ext cx="2998254" cy="4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kern="0">
                <a:solidFill>
                  <a:schemeClr val="tx1"/>
                </a:solidFill>
              </a:rPr>
              <a:t>Canopy Reflectance</a:t>
            </a:r>
          </a:p>
        </p:txBody>
      </p:sp>
      <p:sp>
        <p:nvSpPr>
          <p:cNvPr id="32" name="Content Placeholder 5">
            <a:extLst>
              <a:ext uri="{FF2B5EF4-FFF2-40B4-BE49-F238E27FC236}">
                <a16:creationId xmlns:a16="http://schemas.microsoft.com/office/drawing/2014/main" id="{421C2035-2437-2DCB-F572-367819DC0EBE}"/>
              </a:ext>
            </a:extLst>
          </p:cNvPr>
          <p:cNvSpPr txBox="1">
            <a:spLocks/>
          </p:cNvSpPr>
          <p:nvPr/>
        </p:nvSpPr>
        <p:spPr bwMode="auto">
          <a:xfrm>
            <a:off x="298757" y="1742106"/>
            <a:ext cx="2998254" cy="4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US" kern="0">
                <a:solidFill>
                  <a:schemeClr val="tx1"/>
                </a:solidFill>
                <a:latin typeface="Arial"/>
                <a:ea typeface="MS PGothic"/>
                <a:cs typeface="Arial"/>
              </a:rPr>
              <a:t>ΦPSII</a:t>
            </a:r>
            <a:endParaRPr lang="en-GB" kern="0">
              <a:solidFill>
                <a:schemeClr val="tx1"/>
              </a:solidFill>
            </a:endParaRPr>
          </a:p>
        </p:txBody>
      </p:sp>
      <p:grpSp>
        <p:nvGrpSpPr>
          <p:cNvPr id="14" name="Grupo 13">
            <a:extLst>
              <a:ext uri="{FF2B5EF4-FFF2-40B4-BE49-F238E27FC236}">
                <a16:creationId xmlns:a16="http://schemas.microsoft.com/office/drawing/2014/main" id="{9D9C07B7-2943-A0BE-C45B-928572172ED7}"/>
              </a:ext>
            </a:extLst>
          </p:cNvPr>
          <p:cNvGrpSpPr/>
          <p:nvPr/>
        </p:nvGrpSpPr>
        <p:grpSpPr>
          <a:xfrm>
            <a:off x="681263" y="2027374"/>
            <a:ext cx="4681985" cy="4247117"/>
            <a:chOff x="681263" y="2027374"/>
            <a:chExt cx="4681985" cy="4247117"/>
          </a:xfrm>
        </p:grpSpPr>
        <p:pic>
          <p:nvPicPr>
            <p:cNvPr id="4" name="Picture 10">
              <a:extLst>
                <a:ext uri="{FF2B5EF4-FFF2-40B4-BE49-F238E27FC236}">
                  <a16:creationId xmlns:a16="http://schemas.microsoft.com/office/drawing/2014/main" id="{492BB5E7-FD9D-7960-F8A8-BD64D52D6446}"/>
                </a:ext>
              </a:extLst>
            </p:cNvPr>
            <p:cNvPicPr>
              <a:picLocks noChangeAspect="1"/>
            </p:cNvPicPr>
            <p:nvPr/>
          </p:nvPicPr>
          <p:blipFill>
            <a:blip r:embed="rId2"/>
            <a:srcRect l="47862"/>
            <a:stretch>
              <a:fillRect/>
            </a:stretch>
          </p:blipFill>
          <p:spPr>
            <a:xfrm>
              <a:off x="2896961" y="2027374"/>
              <a:ext cx="2466287" cy="4247117"/>
            </a:xfrm>
            <a:prstGeom prst="rect">
              <a:avLst/>
            </a:prstGeom>
          </p:spPr>
        </p:pic>
        <p:pic>
          <p:nvPicPr>
            <p:cNvPr id="26" name="Imagen 25">
              <a:extLst>
                <a:ext uri="{FF2B5EF4-FFF2-40B4-BE49-F238E27FC236}">
                  <a16:creationId xmlns:a16="http://schemas.microsoft.com/office/drawing/2014/main" id="{5F2A2137-89F2-346D-3438-53A8152C8473}"/>
                </a:ext>
              </a:extLst>
            </p:cNvPr>
            <p:cNvPicPr>
              <a:picLocks noChangeAspect="1"/>
            </p:cNvPicPr>
            <p:nvPr/>
          </p:nvPicPr>
          <p:blipFill>
            <a:blip r:embed="rId3"/>
            <a:stretch>
              <a:fillRect/>
            </a:stretch>
          </p:blipFill>
          <p:spPr>
            <a:xfrm>
              <a:off x="681263" y="2108595"/>
              <a:ext cx="2389839" cy="4084674"/>
            </a:xfrm>
            <a:prstGeom prst="rect">
              <a:avLst/>
            </a:prstGeom>
          </p:spPr>
        </p:pic>
        <p:sp>
          <p:nvSpPr>
            <p:cNvPr id="3" name="Rectángulo 2">
              <a:extLst>
                <a:ext uri="{FF2B5EF4-FFF2-40B4-BE49-F238E27FC236}">
                  <a16:creationId xmlns:a16="http://schemas.microsoft.com/office/drawing/2014/main" id="{9485ED13-CE11-CC1E-501A-9A5E72534B9B}"/>
                </a:ext>
              </a:extLst>
            </p:cNvPr>
            <p:cNvSpPr/>
            <p:nvPr/>
          </p:nvSpPr>
          <p:spPr>
            <a:xfrm>
              <a:off x="681263" y="2102387"/>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D68D013E-E8E5-BBCA-AB99-157B4943C4AF}"/>
                </a:ext>
              </a:extLst>
            </p:cNvPr>
            <p:cNvSpPr/>
            <p:nvPr/>
          </p:nvSpPr>
          <p:spPr>
            <a:xfrm>
              <a:off x="2896961" y="2055384"/>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08DE54B3-B51C-65E3-E460-EFE75F22E933}"/>
                </a:ext>
              </a:extLst>
            </p:cNvPr>
            <p:cNvSpPr/>
            <p:nvPr/>
          </p:nvSpPr>
          <p:spPr>
            <a:xfrm>
              <a:off x="681263" y="4211478"/>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09AEA986-AA91-E3DD-A240-DA80DCC46EEB}"/>
                </a:ext>
              </a:extLst>
            </p:cNvPr>
            <p:cNvSpPr/>
            <p:nvPr/>
          </p:nvSpPr>
          <p:spPr>
            <a:xfrm>
              <a:off x="2881378" y="4211477"/>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 name="Content Placeholder 5">
            <a:extLst>
              <a:ext uri="{FF2B5EF4-FFF2-40B4-BE49-F238E27FC236}">
                <a16:creationId xmlns:a16="http://schemas.microsoft.com/office/drawing/2014/main" id="{8C52FEFF-469C-99E9-2528-08B4A4ABE54B}"/>
              </a:ext>
            </a:extLst>
          </p:cNvPr>
          <p:cNvSpPr txBox="1">
            <a:spLocks/>
          </p:cNvSpPr>
          <p:nvPr/>
        </p:nvSpPr>
        <p:spPr bwMode="auto">
          <a:xfrm>
            <a:off x="2468020" y="1742106"/>
            <a:ext cx="2998255" cy="47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kern="0">
                <a:solidFill>
                  <a:schemeClr val="tx1"/>
                </a:solidFill>
              </a:rPr>
              <a:t>NPQ</a:t>
            </a:r>
          </a:p>
        </p:txBody>
      </p:sp>
    </p:spTree>
    <p:extLst>
      <p:ext uri="{BB962C8B-B14F-4D97-AF65-F5344CB8AC3E}">
        <p14:creationId xmlns:p14="http://schemas.microsoft.com/office/powerpoint/2010/main" val="26962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CC5AE-B7AF-B753-86E4-82FDB661B65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F64B93A-1A56-C900-05DC-14B6EF5F3594}"/>
              </a:ext>
            </a:extLst>
          </p:cNvPr>
          <p:cNvPicPr>
            <a:picLocks noChangeAspect="1"/>
          </p:cNvPicPr>
          <p:nvPr/>
        </p:nvPicPr>
        <p:blipFill>
          <a:blip r:embed="rId2"/>
          <a:stretch>
            <a:fillRect/>
          </a:stretch>
        </p:blipFill>
        <p:spPr>
          <a:xfrm>
            <a:off x="5754768" y="1542373"/>
            <a:ext cx="6094588" cy="4847288"/>
          </a:xfrm>
          <a:prstGeom prst="rect">
            <a:avLst/>
          </a:prstGeom>
        </p:spPr>
      </p:pic>
      <p:sp>
        <p:nvSpPr>
          <p:cNvPr id="2" name="Titolo 1">
            <a:extLst>
              <a:ext uri="{FF2B5EF4-FFF2-40B4-BE49-F238E27FC236}">
                <a16:creationId xmlns:a16="http://schemas.microsoft.com/office/drawing/2014/main" id="{AB32CA2B-923E-D884-5E23-1F2AD30AD093}"/>
              </a:ext>
            </a:extLst>
          </p:cNvPr>
          <p:cNvSpPr>
            <a:spLocks noGrp="1"/>
          </p:cNvSpPr>
          <p:nvPr>
            <p:ph type="title"/>
          </p:nvPr>
        </p:nvSpPr>
        <p:spPr/>
        <p:txBody>
          <a:bodyPr/>
          <a:lstStyle/>
          <a:p>
            <a:r>
              <a:rPr lang="en-GB"/>
              <a:t>Laboratory TOC</a:t>
            </a:r>
          </a:p>
        </p:txBody>
      </p:sp>
      <p:sp>
        <p:nvSpPr>
          <p:cNvPr id="4" name="CuadroTexto 8">
            <a:extLst>
              <a:ext uri="{FF2B5EF4-FFF2-40B4-BE49-F238E27FC236}">
                <a16:creationId xmlns:a16="http://schemas.microsoft.com/office/drawing/2014/main" id="{A198910D-8342-1ABD-9E69-4258DAF2FCEF}"/>
              </a:ext>
            </a:extLst>
          </p:cNvPr>
          <p:cNvSpPr txBox="1"/>
          <p:nvPr/>
        </p:nvSpPr>
        <p:spPr>
          <a:xfrm>
            <a:off x="9317061" y="1039473"/>
            <a:ext cx="2998255" cy="307777"/>
          </a:xfrm>
          <a:prstGeom prst="rect">
            <a:avLst/>
          </a:prstGeom>
          <a:noFill/>
        </p:spPr>
        <p:txBody>
          <a:bodyPr wrap="square" rtlCol="0">
            <a:spAutoFit/>
          </a:bodyPr>
          <a:lstStyle/>
          <a:p>
            <a:r>
              <a:rPr lang="en-US" sz="1400" err="1">
                <a:solidFill>
                  <a:schemeClr val="accent6">
                    <a:lumMod val="10000"/>
                  </a:schemeClr>
                </a:solidFill>
              </a:rPr>
              <a:t>Neuwirthova</a:t>
            </a:r>
            <a:r>
              <a:rPr lang="en-US" sz="1400">
                <a:solidFill>
                  <a:schemeClr val="accent6">
                    <a:lumMod val="10000"/>
                  </a:schemeClr>
                </a:solidFill>
              </a:rPr>
              <a:t> et al. (in review)</a:t>
            </a:r>
          </a:p>
        </p:txBody>
      </p:sp>
      <p:sp>
        <p:nvSpPr>
          <p:cNvPr id="7" name="Marcador de contenido 6">
            <a:extLst>
              <a:ext uri="{FF2B5EF4-FFF2-40B4-BE49-F238E27FC236}">
                <a16:creationId xmlns:a16="http://schemas.microsoft.com/office/drawing/2014/main" id="{F23243CE-BDE4-4FE1-14CB-3F97D38B71B8}"/>
              </a:ext>
            </a:extLst>
          </p:cNvPr>
          <p:cNvSpPr>
            <a:spLocks noGrp="1"/>
          </p:cNvSpPr>
          <p:nvPr>
            <p:ph idx="1"/>
          </p:nvPr>
        </p:nvSpPr>
        <p:spPr>
          <a:xfrm>
            <a:off x="213875" y="1922959"/>
            <a:ext cx="5619891" cy="4933605"/>
          </a:xfrm>
        </p:spPr>
        <p:txBody>
          <a:bodyPr/>
          <a:lstStyle/>
          <a:p>
            <a:pPr marL="285750" indent="-285750">
              <a:buFont typeface="Arial" panose="020B0604020202020204" pitchFamily="34" charset="0"/>
              <a:buChar char="•"/>
            </a:pPr>
            <a:r>
              <a:rPr lang="en-US" sz="1600" b="1">
                <a:solidFill>
                  <a:schemeClr val="tx1"/>
                </a:solidFill>
                <a:latin typeface="Arial"/>
                <a:ea typeface="MS PGothic"/>
                <a:cs typeface="Arial"/>
              </a:rPr>
              <a:t>Red-shifted broadening</a:t>
            </a:r>
            <a:r>
              <a:rPr lang="en-US" sz="1600">
                <a:solidFill>
                  <a:schemeClr val="tx1"/>
                </a:solidFill>
                <a:latin typeface="Arial"/>
                <a:ea typeface="MS PGothic"/>
                <a:cs typeface="Arial"/>
              </a:rPr>
              <a:t>: Actual photosynthetic efficiency affects green and red-edge canopy spectra</a:t>
            </a:r>
          </a:p>
          <a:p>
            <a:endParaRPr lang="en-US" sz="1600">
              <a:solidFill>
                <a:schemeClr val="tx1"/>
              </a:solidFill>
            </a:endParaRPr>
          </a:p>
          <a:p>
            <a:pPr marL="285750" indent="-285750">
              <a:buFont typeface="Arial" panose="020B0604020202020204" pitchFamily="34" charset="0"/>
              <a:buChar char="•"/>
            </a:pPr>
            <a:r>
              <a:rPr lang="en-US" sz="1600" b="1">
                <a:solidFill>
                  <a:schemeClr val="tx1"/>
                </a:solidFill>
                <a:latin typeface="Arial"/>
                <a:ea typeface="MS PGothic"/>
                <a:cs typeface="Arial"/>
              </a:rPr>
              <a:t>Multiple peaks</a:t>
            </a:r>
            <a:r>
              <a:rPr lang="en-US" sz="1600">
                <a:solidFill>
                  <a:schemeClr val="tx1"/>
                </a:solidFill>
                <a:latin typeface="Arial"/>
                <a:ea typeface="MS PGothic"/>
                <a:cs typeface="Arial"/>
              </a:rPr>
              <a:t> in the green and in the far-red co-vary with QY and NPQ</a:t>
            </a:r>
          </a:p>
          <a:p>
            <a:pPr marL="285750" indent="-285750">
              <a:buFont typeface="Arial" panose="020B0604020202020204" pitchFamily="34" charset="0"/>
              <a:buChar char="•"/>
            </a:pPr>
            <a:endParaRPr lang="en-US" sz="1600">
              <a:solidFill>
                <a:schemeClr val="tx1"/>
              </a:solidFill>
            </a:endParaRPr>
          </a:p>
          <a:p>
            <a:pPr marL="285750" indent="-285750">
              <a:buFont typeface="Arial" panose="020B0604020202020204" pitchFamily="34" charset="0"/>
              <a:buChar char="•"/>
            </a:pPr>
            <a:r>
              <a:rPr lang="en-US" sz="1600">
                <a:solidFill>
                  <a:schemeClr val="tx1"/>
                </a:solidFill>
                <a:latin typeface="Arial"/>
                <a:ea typeface="MS PGothic"/>
                <a:cs typeface="Arial"/>
              </a:rPr>
              <a:t>Features are not separated by PLSR (just by </a:t>
            </a:r>
            <a:r>
              <a:rPr lang="en-US" sz="1600" b="1">
                <a:solidFill>
                  <a:schemeClr val="tx1"/>
                </a:solidFill>
                <a:latin typeface="Arial"/>
                <a:ea typeface="MS PGothic"/>
                <a:cs typeface="Arial"/>
              </a:rPr>
              <a:t>statistical overlapping components</a:t>
            </a:r>
            <a:r>
              <a:rPr lang="en-US" sz="1600">
                <a:solidFill>
                  <a:schemeClr val="tx1"/>
                </a:solidFill>
                <a:latin typeface="Arial"/>
                <a:ea typeface="MS PGothic"/>
                <a:cs typeface="Arial"/>
              </a:rPr>
              <a:t>)</a:t>
            </a:r>
          </a:p>
          <a:p>
            <a:pPr marL="285750" indent="-285750">
              <a:buFont typeface="Arial" panose="020B0604020202020204" pitchFamily="34" charset="0"/>
              <a:buChar char="•"/>
            </a:pPr>
            <a:endParaRPr lang="en-US" sz="1600">
              <a:solidFill>
                <a:schemeClr val="tx1"/>
              </a:solidFill>
            </a:endParaRPr>
          </a:p>
          <a:p>
            <a:pPr marL="285750" indent="-285750">
              <a:buFont typeface="Arial" panose="020B0604020202020204" pitchFamily="34" charset="0"/>
              <a:buChar char="•"/>
            </a:pPr>
            <a:r>
              <a:rPr lang="en-US" sz="1600">
                <a:solidFill>
                  <a:schemeClr val="tx1"/>
                </a:solidFill>
                <a:latin typeface="Arial"/>
                <a:ea typeface="MS PGothic"/>
                <a:cs typeface="Arial"/>
              </a:rPr>
              <a:t>Statistical models as </a:t>
            </a:r>
            <a:r>
              <a:rPr lang="en-US" sz="1600" b="1">
                <a:solidFill>
                  <a:schemeClr val="tx1"/>
                </a:solidFill>
                <a:latin typeface="Arial"/>
                <a:ea typeface="MS PGothic"/>
                <a:cs typeface="Arial"/>
              </a:rPr>
              <a:t>screening tool</a:t>
            </a:r>
            <a:r>
              <a:rPr lang="en-US" sz="1600">
                <a:solidFill>
                  <a:schemeClr val="tx1"/>
                </a:solidFill>
                <a:latin typeface="Arial"/>
                <a:ea typeface="MS PGothic"/>
                <a:cs typeface="Arial"/>
              </a:rPr>
              <a:t> for quenching behavior</a:t>
            </a:r>
          </a:p>
          <a:p>
            <a:pPr marL="285750" indent="-285750">
              <a:buFont typeface="Arial" panose="020B0604020202020204" pitchFamily="34" charset="0"/>
              <a:buChar char="•"/>
            </a:pPr>
            <a:endParaRPr lang="en-US" sz="1600">
              <a:solidFill>
                <a:schemeClr val="tx1"/>
              </a:solidFill>
            </a:endParaRPr>
          </a:p>
          <a:p>
            <a:pPr marL="285750" indent="-285750">
              <a:buFont typeface="Arial" panose="020B0604020202020204" pitchFamily="34" charset="0"/>
              <a:buChar char="•"/>
            </a:pPr>
            <a:r>
              <a:rPr lang="en-US" sz="1600">
                <a:solidFill>
                  <a:schemeClr val="tx1"/>
                </a:solidFill>
                <a:latin typeface="Arial"/>
                <a:ea typeface="MS PGothic"/>
                <a:cs typeface="Arial"/>
              </a:rPr>
              <a:t>Individual strength with </a:t>
            </a:r>
            <a:r>
              <a:rPr lang="en-US" sz="1600" err="1">
                <a:solidFill>
                  <a:schemeClr val="tx1"/>
                </a:solidFill>
                <a:latin typeface="Arial"/>
                <a:ea typeface="MS PGothic"/>
                <a:cs typeface="Arial"/>
              </a:rPr>
              <a:t>qE</a:t>
            </a:r>
            <a:r>
              <a:rPr lang="en-US" sz="1600">
                <a:solidFill>
                  <a:schemeClr val="tx1"/>
                </a:solidFill>
                <a:latin typeface="Arial"/>
                <a:ea typeface="MS PGothic"/>
                <a:cs typeface="Arial"/>
              </a:rPr>
              <a:t>-NPQ </a:t>
            </a:r>
            <a:r>
              <a:rPr lang="en-US" sz="1600" b="1">
                <a:solidFill>
                  <a:schemeClr val="tx1"/>
                </a:solidFill>
                <a:latin typeface="Arial"/>
                <a:ea typeface="MS PGothic"/>
                <a:cs typeface="Arial"/>
              </a:rPr>
              <a:t>to be clarified</a:t>
            </a:r>
          </a:p>
          <a:p>
            <a:endParaRPr lang="es-ES"/>
          </a:p>
        </p:txBody>
      </p:sp>
      <p:sp>
        <p:nvSpPr>
          <p:cNvPr id="11" name="Content Placeholder 5">
            <a:extLst>
              <a:ext uri="{FF2B5EF4-FFF2-40B4-BE49-F238E27FC236}">
                <a16:creationId xmlns:a16="http://schemas.microsoft.com/office/drawing/2014/main" id="{ACE0DC0E-F4A4-7FD4-1684-CB6BB7B97626}"/>
              </a:ext>
            </a:extLst>
          </p:cNvPr>
          <p:cNvSpPr txBox="1">
            <a:spLocks/>
          </p:cNvSpPr>
          <p:nvPr/>
        </p:nvSpPr>
        <p:spPr bwMode="auto">
          <a:xfrm>
            <a:off x="214057" y="1129271"/>
            <a:ext cx="4911364" cy="4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Spectral covariance with NPQ and </a:t>
            </a:r>
            <a:r>
              <a:rPr lang="en-US" sz="2000" kern="0">
                <a:solidFill>
                  <a:schemeClr val="accent4">
                    <a:lumMod val="49000"/>
                  </a:schemeClr>
                </a:solidFill>
                <a:latin typeface="Arial"/>
                <a:ea typeface="MS PGothic"/>
                <a:cs typeface="Arial"/>
              </a:rPr>
              <a:t>ΦPSII </a:t>
            </a:r>
            <a:endParaRPr lang="en-GB" sz="2000" kern="0">
              <a:solidFill>
                <a:schemeClr val="accent4">
                  <a:lumMod val="49000"/>
                </a:schemeClr>
              </a:solidFill>
              <a:latin typeface="Arial"/>
              <a:ea typeface="MS PGothic"/>
              <a:cs typeface="Arial"/>
            </a:endParaRPr>
          </a:p>
        </p:txBody>
      </p:sp>
    </p:spTree>
    <p:extLst>
      <p:ext uri="{BB962C8B-B14F-4D97-AF65-F5344CB8AC3E}">
        <p14:creationId xmlns:p14="http://schemas.microsoft.com/office/powerpoint/2010/main" val="3085724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92436-DDD4-47A5-6DB5-DC5355F6C15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B4D3063-792F-1EFB-D480-F3573DC67141}"/>
              </a:ext>
            </a:extLst>
          </p:cNvPr>
          <p:cNvSpPr>
            <a:spLocks noGrp="1"/>
          </p:cNvSpPr>
          <p:nvPr>
            <p:ph type="title"/>
          </p:nvPr>
        </p:nvSpPr>
        <p:spPr/>
        <p:txBody>
          <a:bodyPr/>
          <a:lstStyle/>
          <a:p>
            <a:r>
              <a:rPr lang="en-GB"/>
              <a:t>Going to the field TOC scale</a:t>
            </a:r>
          </a:p>
        </p:txBody>
      </p:sp>
      <p:sp>
        <p:nvSpPr>
          <p:cNvPr id="16" name="Marcador de contenido 6">
            <a:extLst>
              <a:ext uri="{FF2B5EF4-FFF2-40B4-BE49-F238E27FC236}">
                <a16:creationId xmlns:a16="http://schemas.microsoft.com/office/drawing/2014/main" id="{5DFFB7D7-7E99-114A-A307-0CDA48887E42}"/>
              </a:ext>
            </a:extLst>
          </p:cNvPr>
          <p:cNvSpPr txBox="1">
            <a:spLocks/>
          </p:cNvSpPr>
          <p:nvPr/>
        </p:nvSpPr>
        <p:spPr bwMode="auto">
          <a:xfrm>
            <a:off x="2160987" y="2494773"/>
            <a:ext cx="7897228" cy="159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2400" kern="0" noProof="0">
                <a:solidFill>
                  <a:schemeClr val="tx1"/>
                </a:solidFill>
                <a:latin typeface="Arial"/>
                <a:ea typeface="MS PGothic"/>
                <a:cs typeface="Arial"/>
              </a:rPr>
              <a:t>Can we detect the same spectral behavior co-varying with actual photosynthesis (GPP) </a:t>
            </a:r>
            <a:r>
              <a:rPr lang="en-US" sz="2400" kern="0">
                <a:solidFill>
                  <a:schemeClr val="tx1"/>
                </a:solidFill>
                <a:latin typeface="Arial"/>
                <a:ea typeface="MS PGothic"/>
                <a:cs typeface="Arial"/>
              </a:rPr>
              <a:t>or NPQ </a:t>
            </a:r>
            <a:r>
              <a:rPr lang="en-US" sz="2400" kern="0" noProof="0">
                <a:solidFill>
                  <a:schemeClr val="tx1"/>
                </a:solidFill>
                <a:latin typeface="Arial"/>
                <a:ea typeface="MS PGothic"/>
                <a:cs typeface="Arial"/>
              </a:rPr>
              <a:t>at the field scale using one </a:t>
            </a:r>
            <a:r>
              <a:rPr lang="en-US" sz="2400" kern="0" noProof="0" err="1">
                <a:solidFill>
                  <a:schemeClr val="tx1"/>
                </a:solidFill>
                <a:latin typeface="Arial"/>
                <a:ea typeface="MS PGothic"/>
                <a:cs typeface="Arial"/>
              </a:rPr>
              <a:t>FLoX</a:t>
            </a:r>
            <a:r>
              <a:rPr lang="en-US" sz="2400" kern="0" noProof="0">
                <a:solidFill>
                  <a:schemeClr val="tx1"/>
                </a:solidFill>
                <a:latin typeface="Arial"/>
                <a:ea typeface="MS PGothic"/>
                <a:cs typeface="Arial"/>
              </a:rPr>
              <a:t> system? </a:t>
            </a:r>
          </a:p>
          <a:p>
            <a:endParaRPr lang="es-ES" kern="0"/>
          </a:p>
        </p:txBody>
      </p:sp>
    </p:spTree>
    <p:extLst>
      <p:ext uri="{BB962C8B-B14F-4D97-AF65-F5344CB8AC3E}">
        <p14:creationId xmlns:p14="http://schemas.microsoft.com/office/powerpoint/2010/main" val="2533464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8BA37-DBB2-ADA5-2E6F-C962763FF00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907DB64-7408-440D-DD2E-8C563AFDF7E7}"/>
              </a:ext>
            </a:extLst>
          </p:cNvPr>
          <p:cNvSpPr>
            <a:spLocks noGrp="1"/>
          </p:cNvSpPr>
          <p:nvPr>
            <p:ph type="title"/>
          </p:nvPr>
        </p:nvSpPr>
        <p:spPr/>
        <p:txBody>
          <a:bodyPr/>
          <a:lstStyle/>
          <a:p>
            <a:r>
              <a:rPr lang="en-GB"/>
              <a:t>Going to the field TOC scale</a:t>
            </a:r>
          </a:p>
        </p:txBody>
      </p:sp>
      <p:sp>
        <p:nvSpPr>
          <p:cNvPr id="6" name="Content Placeholder 5">
            <a:extLst>
              <a:ext uri="{FF2B5EF4-FFF2-40B4-BE49-F238E27FC236}">
                <a16:creationId xmlns:a16="http://schemas.microsoft.com/office/drawing/2014/main" id="{F61B232B-C516-CBA2-A97F-3855ECCAE739}"/>
              </a:ext>
            </a:extLst>
          </p:cNvPr>
          <p:cNvSpPr>
            <a:spLocks noGrp="1"/>
          </p:cNvSpPr>
          <p:nvPr>
            <p:ph idx="1"/>
          </p:nvPr>
        </p:nvSpPr>
        <p:spPr>
          <a:xfrm>
            <a:off x="216000" y="4448514"/>
            <a:ext cx="6632475" cy="2075675"/>
          </a:xfrm>
        </p:spPr>
        <p:txBody>
          <a:bodyPr/>
          <a:lstStyle/>
          <a:p>
            <a:r>
              <a:rPr lang="en-GB" b="1" dirty="0">
                <a:solidFill>
                  <a:schemeClr val="tx1"/>
                </a:solidFill>
                <a:latin typeface="Arial"/>
                <a:ea typeface="MS PGothic"/>
                <a:cs typeface="Arial"/>
              </a:rPr>
              <a:t>Photosynthesis response variables</a:t>
            </a:r>
          </a:p>
          <a:p>
            <a:pPr marL="285750" indent="-285750">
              <a:buFont typeface="Arial" panose="020B0604020202020204" pitchFamily="34" charset="0"/>
              <a:buChar char="•"/>
            </a:pPr>
            <a:r>
              <a:rPr lang="en-GB" dirty="0">
                <a:solidFill>
                  <a:schemeClr val="tx1"/>
                </a:solidFill>
              </a:rPr>
              <a:t>Eddy-covariance towers: Gross Primary Productivity (GPP)</a:t>
            </a:r>
          </a:p>
          <a:p>
            <a:pPr marL="285750" indent="-285750">
              <a:buFont typeface="Arial" panose="020B0604020202020204" pitchFamily="34" charset="0"/>
              <a:buChar char="•"/>
            </a:pPr>
            <a:r>
              <a:rPr lang="en-GB" dirty="0">
                <a:solidFill>
                  <a:schemeClr val="tx1"/>
                </a:solidFill>
              </a:rPr>
              <a:t>Moni-PAM: NPQ (4 leaves). </a:t>
            </a:r>
            <a:r>
              <a:rPr lang="en-GB" b="1" dirty="0">
                <a:solidFill>
                  <a:schemeClr val="tx1"/>
                </a:solidFill>
              </a:rPr>
              <a:t>Only in </a:t>
            </a:r>
            <a:r>
              <a:rPr lang="en-GB" b="1" dirty="0" err="1">
                <a:solidFill>
                  <a:schemeClr val="tx1"/>
                </a:solidFill>
              </a:rPr>
              <a:t>Majadas</a:t>
            </a:r>
            <a:endParaRPr lang="en-GB" b="1" dirty="0">
              <a:solidFill>
                <a:schemeClr val="tx1"/>
              </a:solidFill>
            </a:endParaRPr>
          </a:p>
          <a:p>
            <a:r>
              <a:rPr lang="en-GB" b="1" dirty="0">
                <a:solidFill>
                  <a:schemeClr val="tx1"/>
                </a:solidFill>
                <a:latin typeface="Arial"/>
                <a:ea typeface="MS PGothic"/>
                <a:cs typeface="Arial"/>
              </a:rPr>
              <a:t>Spectral input variable</a:t>
            </a:r>
          </a:p>
          <a:p>
            <a:pPr marL="285750" indent="-285750">
              <a:buFont typeface="Arial" panose="020B0604020202020204" pitchFamily="34" charset="0"/>
              <a:buChar char="•"/>
            </a:pPr>
            <a:r>
              <a:rPr lang="en-GB" dirty="0">
                <a:solidFill>
                  <a:schemeClr val="tx1"/>
                </a:solidFill>
                <a:latin typeface="Arial"/>
                <a:ea typeface="MS PGothic"/>
                <a:cs typeface="Arial"/>
              </a:rPr>
              <a:t>Radiometer (</a:t>
            </a:r>
            <a:r>
              <a:rPr lang="en-GB" dirty="0" err="1">
                <a:solidFill>
                  <a:schemeClr val="tx1"/>
                </a:solidFill>
                <a:latin typeface="Arial"/>
                <a:ea typeface="MS PGothic"/>
                <a:cs typeface="Arial"/>
              </a:rPr>
              <a:t>FLoX</a:t>
            </a:r>
            <a:r>
              <a:rPr lang="en-GB" dirty="0">
                <a:solidFill>
                  <a:schemeClr val="tx1"/>
                </a:solidFill>
                <a:latin typeface="Arial"/>
                <a:ea typeface="MS PGothic"/>
                <a:cs typeface="Arial"/>
              </a:rPr>
              <a:t>) : Surface reflectance (specimen scale) </a:t>
            </a:r>
          </a:p>
        </p:txBody>
      </p:sp>
      <p:sp>
        <p:nvSpPr>
          <p:cNvPr id="4" name="Content Placeholder 5">
            <a:extLst>
              <a:ext uri="{FF2B5EF4-FFF2-40B4-BE49-F238E27FC236}">
                <a16:creationId xmlns:a16="http://schemas.microsoft.com/office/drawing/2014/main" id="{68A21095-27D0-FAE3-655E-E754EB4A7C90}"/>
              </a:ext>
            </a:extLst>
          </p:cNvPr>
          <p:cNvSpPr txBox="1">
            <a:spLocks/>
          </p:cNvSpPr>
          <p:nvPr/>
        </p:nvSpPr>
        <p:spPr bwMode="auto">
          <a:xfrm>
            <a:off x="8938402" y="1564676"/>
            <a:ext cx="3447525" cy="93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altLang="en-US" sz="1100" b="1">
                <a:solidFill>
                  <a:schemeClr val="tx1"/>
                </a:solidFill>
              </a:rPr>
              <a:t>Site name:</a:t>
            </a:r>
            <a:r>
              <a:rPr lang="en-US" altLang="en-US" sz="1100">
                <a:solidFill>
                  <a:schemeClr val="tx1"/>
                </a:solidFill>
              </a:rPr>
              <a:t> Manzanera</a:t>
            </a:r>
            <a:br>
              <a:rPr lang="en-US" sz="1100">
                <a:solidFill>
                  <a:schemeClr val="tx1"/>
                </a:solidFill>
              </a:rPr>
            </a:br>
            <a:r>
              <a:rPr lang="en-US" sz="1100" b="1" err="1">
                <a:solidFill>
                  <a:schemeClr val="tx1"/>
                </a:solidFill>
              </a:rPr>
              <a:t>Fluxnet</a:t>
            </a:r>
            <a:r>
              <a:rPr lang="en-US" sz="1100">
                <a:solidFill>
                  <a:schemeClr val="tx1"/>
                </a:solidFill>
              </a:rPr>
              <a:t> </a:t>
            </a:r>
            <a:r>
              <a:rPr lang="en-US" sz="1100" b="1">
                <a:solidFill>
                  <a:schemeClr val="tx1"/>
                </a:solidFill>
              </a:rPr>
              <a:t>s</a:t>
            </a:r>
            <a:r>
              <a:rPr lang="en-US" altLang="en-US" sz="1100" b="1">
                <a:solidFill>
                  <a:schemeClr val="tx1"/>
                </a:solidFill>
              </a:rPr>
              <a:t>ite code:</a:t>
            </a:r>
            <a:r>
              <a:rPr lang="en-US" altLang="en-US" sz="1100">
                <a:solidFill>
                  <a:schemeClr val="tx1"/>
                </a:solidFill>
              </a:rPr>
              <a:t> ES-</a:t>
            </a:r>
            <a:r>
              <a:rPr lang="en-US" altLang="en-US" sz="1100" err="1">
                <a:solidFill>
                  <a:schemeClr val="tx1"/>
                </a:solidFill>
              </a:rPr>
              <a:t>Mzn</a:t>
            </a:r>
            <a:br>
              <a:rPr lang="en-US" sz="1100">
                <a:solidFill>
                  <a:schemeClr val="tx1"/>
                </a:solidFill>
              </a:rPr>
            </a:br>
            <a:r>
              <a:rPr lang="en-US" altLang="en-US" sz="1100" b="1">
                <a:solidFill>
                  <a:schemeClr val="tx1"/>
                </a:solidFill>
              </a:rPr>
              <a:t>Site coordinates:</a:t>
            </a:r>
            <a:r>
              <a:rPr lang="en-US" altLang="en-US" sz="1100">
                <a:solidFill>
                  <a:schemeClr val="tx1"/>
                </a:solidFill>
              </a:rPr>
              <a:t> 40.0894 (</a:t>
            </a:r>
            <a:r>
              <a:rPr lang="en-US" altLang="en-US" sz="1100" err="1">
                <a:solidFill>
                  <a:schemeClr val="tx1"/>
                </a:solidFill>
              </a:rPr>
              <a:t>lat</a:t>
            </a:r>
            <a:r>
              <a:rPr lang="en-US" altLang="en-US" sz="1100">
                <a:solidFill>
                  <a:schemeClr val="tx1"/>
                </a:solidFill>
              </a:rPr>
              <a:t>) / -0.8274 (long)</a:t>
            </a:r>
            <a:br>
              <a:rPr lang="en-US" sz="1100">
                <a:solidFill>
                  <a:schemeClr val="tx1"/>
                </a:solidFill>
              </a:rPr>
            </a:br>
            <a:r>
              <a:rPr lang="en-US" altLang="en-US" sz="1100" b="1">
                <a:solidFill>
                  <a:schemeClr val="tx1"/>
                </a:solidFill>
              </a:rPr>
              <a:t>IGBP:</a:t>
            </a:r>
            <a:r>
              <a:rPr lang="en-US" altLang="en-US" sz="1100">
                <a:solidFill>
                  <a:schemeClr val="tx1"/>
                </a:solidFill>
              </a:rPr>
              <a:t> EBF</a:t>
            </a:r>
            <a:endParaRPr lang="en-GB" sz="1100" kern="0">
              <a:solidFill>
                <a:schemeClr val="tx1"/>
              </a:solidFill>
            </a:endParaRPr>
          </a:p>
        </p:txBody>
      </p:sp>
      <p:grpSp>
        <p:nvGrpSpPr>
          <p:cNvPr id="10" name="Grupo 9">
            <a:extLst>
              <a:ext uri="{FF2B5EF4-FFF2-40B4-BE49-F238E27FC236}">
                <a16:creationId xmlns:a16="http://schemas.microsoft.com/office/drawing/2014/main" id="{8265D4D7-B9EC-4B32-D159-29C0B65A4E0B}"/>
              </a:ext>
            </a:extLst>
          </p:cNvPr>
          <p:cNvGrpSpPr/>
          <p:nvPr/>
        </p:nvGrpSpPr>
        <p:grpSpPr>
          <a:xfrm>
            <a:off x="2392761" y="1447123"/>
            <a:ext cx="4294563" cy="2470316"/>
            <a:chOff x="1489297" y="3924118"/>
            <a:chExt cx="4294563" cy="2470316"/>
          </a:xfrm>
        </p:grpSpPr>
        <p:sp>
          <p:nvSpPr>
            <p:cNvPr id="8" name="Content Placeholder 5">
              <a:extLst>
                <a:ext uri="{FF2B5EF4-FFF2-40B4-BE49-F238E27FC236}">
                  <a16:creationId xmlns:a16="http://schemas.microsoft.com/office/drawing/2014/main" id="{6D8651C9-AEA0-B195-2592-E46FEFBF548D}"/>
                </a:ext>
              </a:extLst>
            </p:cNvPr>
            <p:cNvSpPr txBox="1">
              <a:spLocks/>
            </p:cNvSpPr>
            <p:nvPr/>
          </p:nvSpPr>
          <p:spPr bwMode="auto">
            <a:xfrm>
              <a:off x="1489297" y="4286250"/>
              <a:ext cx="1736928" cy="210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err="1">
                  <a:solidFill>
                    <a:schemeClr val="tx1"/>
                  </a:solidFill>
                  <a:latin typeface="Arial"/>
                  <a:ea typeface="MS PGothic"/>
                  <a:cs typeface="Arial"/>
                </a:rPr>
                <a:t>Majadas</a:t>
              </a:r>
              <a:r>
                <a:rPr lang="en-GB" kern="0" dirty="0">
                  <a:solidFill>
                    <a:schemeClr val="tx1"/>
                  </a:solidFill>
                  <a:latin typeface="Arial"/>
                  <a:ea typeface="MS PGothic"/>
                  <a:cs typeface="Arial"/>
                  <a:sym typeface="Wingdings" panose="05000000000000000000" pitchFamily="2" charset="2"/>
                </a:rPr>
                <a:t> (ES):</a:t>
              </a:r>
            </a:p>
            <a:p>
              <a:pPr marL="285750" indent="-285750">
                <a:buFont typeface="Arial" panose="020B0604020202020204" pitchFamily="34" charset="0"/>
                <a:buChar char="•"/>
              </a:pPr>
              <a:r>
                <a:rPr lang="en-GB" kern="0" dirty="0" err="1">
                  <a:solidFill>
                    <a:schemeClr val="tx1"/>
                  </a:solidFill>
                  <a:sym typeface="Wingdings" panose="05000000000000000000" pitchFamily="2" charset="2"/>
                </a:rPr>
                <a:t>Savanna</a:t>
              </a:r>
              <a:endParaRPr lang="en-GB" kern="0" dirty="0">
                <a:solidFill>
                  <a:schemeClr val="tx1"/>
                </a:solidFill>
                <a:sym typeface="Wingdings" panose="05000000000000000000" pitchFamily="2" charset="2"/>
              </a:endParaRPr>
            </a:p>
            <a:p>
              <a:pPr marL="285750" indent="-285750">
                <a:buFont typeface="Arial" panose="020B0604020202020204" pitchFamily="34" charset="0"/>
                <a:buChar char="•"/>
              </a:pPr>
              <a:r>
                <a:rPr lang="en-GB" kern="0" dirty="0">
                  <a:solidFill>
                    <a:schemeClr val="tx1"/>
                  </a:solidFill>
                  <a:sym typeface="Wingdings" panose="05000000000000000000" pitchFamily="2" charset="2"/>
                </a:rPr>
                <a:t>2 summer months</a:t>
              </a:r>
            </a:p>
            <a:p>
              <a:pPr marL="285750" indent="-285750">
                <a:buFont typeface="Arial" panose="020B0604020202020204" pitchFamily="34" charset="0"/>
                <a:buChar char="•"/>
              </a:pPr>
              <a:r>
                <a:rPr kumimoji="0" lang="en-GB" sz="1600" b="0" i="0" u="none" strike="noStrike" kern="0" cap="none" spc="0" normalizeH="0" baseline="0" noProof="0" dirty="0">
                  <a:ln>
                    <a:noFill/>
                  </a:ln>
                  <a:solidFill>
                    <a:srgbClr val="003249"/>
                  </a:solidFill>
                  <a:effectLst/>
                  <a:highlight>
                    <a:srgbClr val="FEFFFF"/>
                  </a:highlight>
                  <a:uLnTx/>
                  <a:uFillTx/>
                  <a:latin typeface="Arial"/>
                  <a:ea typeface="MS PGothic"/>
                  <a:cs typeface="Arial"/>
                </a:rPr>
                <a:t>GPP range</a:t>
              </a:r>
            </a:p>
            <a:p>
              <a:pPr lvl="0" eaLnBrk="1" hangingPunct="1">
                <a:lnSpc>
                  <a:spcPct val="100000"/>
                </a:lnSpc>
                <a:spcBef>
                  <a:spcPct val="0"/>
                </a:spcBef>
                <a:buClrTx/>
                <a:defRPr/>
              </a:pPr>
              <a:r>
                <a:rPr kumimoji="0" lang="en-GB" sz="1200" b="0" i="0" u="none" strike="noStrike" kern="0" cap="none" spc="0" normalizeH="0" baseline="0" noProof="0" dirty="0">
                  <a:ln>
                    <a:noFill/>
                  </a:ln>
                  <a:solidFill>
                    <a:srgbClr val="003249"/>
                  </a:solidFill>
                  <a:effectLst/>
                  <a:highlight>
                    <a:srgbClr val="FEFFFF"/>
                  </a:highlight>
                  <a:uLnTx/>
                  <a:uFillTx/>
                  <a:latin typeface="Arial"/>
                  <a:ea typeface="MS PGothic"/>
                  <a:cs typeface="Arial"/>
                </a:rPr>
                <a:t>  [</a:t>
              </a:r>
              <a:r>
                <a:rPr lang="en-GB" sz="1200" kern="0" dirty="0">
                  <a:solidFill>
                    <a:schemeClr val="tx1"/>
                  </a:solidFill>
                  <a:highlight>
                    <a:srgbClr val="FEFFFF"/>
                  </a:highlight>
                  <a:latin typeface="Arial"/>
                  <a:ea typeface="MS PGothic"/>
                  <a:cs typeface="Arial"/>
                </a:rPr>
                <a:t>0.8-6</a:t>
              </a:r>
              <a:r>
                <a:rPr kumimoji="0" lang="en-GB" sz="1200" b="0" i="0" u="none" strike="noStrike" kern="0" cap="none" spc="0" normalizeH="0" baseline="0" noProof="0" dirty="0">
                  <a:ln>
                    <a:noFill/>
                  </a:ln>
                  <a:solidFill>
                    <a:srgbClr val="003249"/>
                  </a:solidFill>
                  <a:effectLst/>
                  <a:highlight>
                    <a:srgbClr val="FEFFFF"/>
                  </a:highlight>
                  <a:uLnTx/>
                  <a:uFillTx/>
                  <a:latin typeface="Arial"/>
                  <a:ea typeface="MS PGothic"/>
                  <a:cs typeface="Arial"/>
                </a:rPr>
                <a:t> </a:t>
              </a:r>
              <a:r>
                <a:rPr kumimoji="0" lang="el-GR" sz="1200" b="0" i="0" u="none" strike="noStrike" kern="0" cap="none" spc="0" normalizeH="0" baseline="0" noProof="0" dirty="0">
                  <a:ln>
                    <a:noFill/>
                  </a:ln>
                  <a:solidFill>
                    <a:srgbClr val="003249"/>
                  </a:solidFill>
                  <a:effectLst/>
                  <a:highlight>
                    <a:srgbClr val="FEFFFF"/>
                  </a:highlight>
                  <a:uLnTx/>
                  <a:uFillTx/>
                  <a:latin typeface="Arial"/>
                  <a:ea typeface="MS PGothic"/>
                  <a:cs typeface="Arial"/>
                </a:rPr>
                <a:t>(μ</a:t>
              </a:r>
              <a:r>
                <a:rPr kumimoji="0" lang="en-GB" sz="1200" b="0" i="0" u="none" strike="noStrike" kern="0" cap="none" spc="0" normalizeH="0" baseline="0" noProof="0" dirty="0" err="1">
                  <a:ln>
                    <a:noFill/>
                  </a:ln>
                  <a:solidFill>
                    <a:srgbClr val="003249"/>
                  </a:solidFill>
                  <a:effectLst/>
                  <a:highlight>
                    <a:srgbClr val="FEFFFF"/>
                  </a:highlight>
                  <a:uLnTx/>
                  <a:uFillTx/>
                  <a:latin typeface="Arial"/>
                  <a:ea typeface="MS PGothic"/>
                  <a:cs typeface="Arial"/>
                </a:rPr>
                <a:t>mol</a:t>
              </a:r>
              <a:r>
                <a:rPr kumimoji="0" lang="en-GB" sz="1200" b="0" i="0" u="none" strike="noStrike" kern="0" cap="none" spc="0" normalizeH="0" baseline="0" noProof="0" dirty="0">
                  <a:ln>
                    <a:noFill/>
                  </a:ln>
                  <a:solidFill>
                    <a:srgbClr val="003249"/>
                  </a:solidFill>
                  <a:effectLst/>
                  <a:highlight>
                    <a:srgbClr val="FEFFFF"/>
                  </a:highlight>
                  <a:uLnTx/>
                  <a:uFillTx/>
                  <a:latin typeface="Arial"/>
                  <a:ea typeface="MS PGothic"/>
                  <a:cs typeface="Arial"/>
                </a:rPr>
                <a:t> m² s⁻¹)]</a:t>
              </a:r>
            </a:p>
          </p:txBody>
        </p:sp>
        <p:sp>
          <p:nvSpPr>
            <p:cNvPr id="9" name="Content Placeholder 5">
              <a:extLst>
                <a:ext uri="{FF2B5EF4-FFF2-40B4-BE49-F238E27FC236}">
                  <a16:creationId xmlns:a16="http://schemas.microsoft.com/office/drawing/2014/main" id="{DAD490D7-8C84-7DC7-7532-CF520EB9469D}"/>
                </a:ext>
              </a:extLst>
            </p:cNvPr>
            <p:cNvSpPr txBox="1">
              <a:spLocks/>
            </p:cNvSpPr>
            <p:nvPr/>
          </p:nvSpPr>
          <p:spPr bwMode="auto">
            <a:xfrm>
              <a:off x="3226225" y="4286250"/>
              <a:ext cx="2557635" cy="163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err="1">
                  <a:solidFill>
                    <a:schemeClr val="tx1"/>
                  </a:solidFill>
                  <a:latin typeface="Arial"/>
                  <a:ea typeface="MS PGothic"/>
                  <a:cs typeface="Arial"/>
                  <a:sym typeface="Wingdings" panose="05000000000000000000" pitchFamily="2" charset="2"/>
                </a:rPr>
                <a:t>Manzanera</a:t>
              </a:r>
              <a:r>
                <a:rPr lang="en-GB" kern="0" dirty="0">
                  <a:solidFill>
                    <a:schemeClr val="tx1"/>
                  </a:solidFill>
                  <a:latin typeface="Arial"/>
                  <a:ea typeface="MS PGothic"/>
                  <a:cs typeface="Arial"/>
                  <a:sym typeface="Wingdings" panose="05000000000000000000" pitchFamily="2" charset="2"/>
                </a:rPr>
                <a:t> (ES):</a:t>
              </a:r>
            </a:p>
            <a:p>
              <a:pPr marL="285750" indent="-285750">
                <a:buFont typeface="Arial" panose="020B0604020202020204" pitchFamily="34" charset="0"/>
                <a:buChar char="•"/>
              </a:pPr>
              <a:r>
                <a:rPr lang="en-GB" kern="0" dirty="0">
                  <a:solidFill>
                    <a:schemeClr val="tx1"/>
                  </a:solidFill>
                  <a:sym typeface="Wingdings" panose="05000000000000000000" pitchFamily="2" charset="2"/>
                </a:rPr>
                <a:t>Forest</a:t>
              </a:r>
            </a:p>
            <a:p>
              <a:pPr marL="285750" indent="-285750">
                <a:buFont typeface="Arial" panose="020B0604020202020204" pitchFamily="34" charset="0"/>
                <a:buChar char="•"/>
              </a:pPr>
              <a:r>
                <a:rPr lang="en-GB" kern="0" dirty="0">
                  <a:solidFill>
                    <a:schemeClr val="tx1"/>
                  </a:solidFill>
                  <a:latin typeface="Arial"/>
                  <a:ea typeface="MS PGothic"/>
                  <a:cs typeface="Arial"/>
                  <a:sym typeface="Wingdings" panose="05000000000000000000" pitchFamily="2" charset="2"/>
                </a:rPr>
                <a:t>1.5 years</a:t>
              </a:r>
              <a:r>
                <a:rPr lang="en-GB" kern="0" dirty="0">
                  <a:solidFill>
                    <a:schemeClr val="tx1"/>
                  </a:solidFill>
                  <a:latin typeface="Arial"/>
                  <a:ea typeface="MS PGothic"/>
                  <a:cs typeface="Arial"/>
                </a:rPr>
                <a:t> </a:t>
              </a:r>
            </a:p>
            <a:p>
              <a:pPr marL="285750" indent="-285750">
                <a:buFont typeface="Arial" panose="020B0604020202020204" pitchFamily="34" charset="0"/>
                <a:buChar char="•"/>
              </a:pPr>
              <a:r>
                <a:rPr lang="en-GB" sz="1600" kern="0" dirty="0">
                  <a:solidFill>
                    <a:schemeClr val="tx1"/>
                  </a:solidFill>
                  <a:highlight>
                    <a:srgbClr val="FEFFFF"/>
                  </a:highlight>
                  <a:latin typeface="Arial"/>
                  <a:ea typeface="MS PGothic"/>
                  <a:cs typeface="Arial"/>
                </a:rPr>
                <a:t>GPP range</a:t>
              </a:r>
            </a:p>
            <a:p>
              <a:r>
                <a:rPr lang="en-GB" sz="1200" kern="0" dirty="0">
                  <a:solidFill>
                    <a:schemeClr val="tx1"/>
                  </a:solidFill>
                  <a:highlight>
                    <a:srgbClr val="FEFFFF"/>
                  </a:highlight>
                  <a:latin typeface="Arial"/>
                  <a:ea typeface="MS PGothic"/>
                  <a:cs typeface="Arial"/>
                </a:rPr>
                <a:t>  [0.2-17 </a:t>
              </a:r>
              <a:r>
                <a:rPr lang="el-GR" sz="1200" kern="0" dirty="0">
                  <a:solidFill>
                    <a:schemeClr val="tx1"/>
                  </a:solidFill>
                  <a:highlight>
                    <a:srgbClr val="FEFFFF"/>
                  </a:highlight>
                  <a:latin typeface="Arial"/>
                  <a:ea typeface="MS PGothic"/>
                  <a:cs typeface="Arial"/>
                </a:rPr>
                <a:t>(μ</a:t>
              </a:r>
              <a:r>
                <a:rPr lang="en-GB" sz="1200" kern="0" dirty="0" err="1">
                  <a:solidFill>
                    <a:schemeClr val="tx1"/>
                  </a:solidFill>
                  <a:highlight>
                    <a:srgbClr val="FEFFFF"/>
                  </a:highlight>
                  <a:latin typeface="Arial"/>
                  <a:ea typeface="MS PGothic"/>
                  <a:cs typeface="Arial"/>
                </a:rPr>
                <a:t>mol</a:t>
              </a:r>
              <a:r>
                <a:rPr lang="en-GB" sz="1200" kern="0" dirty="0">
                  <a:solidFill>
                    <a:schemeClr val="tx1"/>
                  </a:solidFill>
                  <a:highlight>
                    <a:srgbClr val="FEFFFF"/>
                  </a:highlight>
                  <a:latin typeface="Arial"/>
                  <a:ea typeface="MS PGothic"/>
                  <a:cs typeface="Arial"/>
                </a:rPr>
                <a:t> m² s⁻¹)]</a:t>
              </a:r>
            </a:p>
          </p:txBody>
        </p:sp>
        <p:sp>
          <p:nvSpPr>
            <p:cNvPr id="5" name="Content Placeholder 5">
              <a:extLst>
                <a:ext uri="{FF2B5EF4-FFF2-40B4-BE49-F238E27FC236}">
                  <a16:creationId xmlns:a16="http://schemas.microsoft.com/office/drawing/2014/main" id="{3EE70D16-4935-FEFE-BDF4-CA4F3AF16AF2}"/>
                </a:ext>
              </a:extLst>
            </p:cNvPr>
            <p:cNvSpPr txBox="1">
              <a:spLocks/>
            </p:cNvSpPr>
            <p:nvPr/>
          </p:nvSpPr>
          <p:spPr bwMode="auto">
            <a:xfrm>
              <a:off x="1489480" y="3924118"/>
              <a:ext cx="3063665" cy="3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b="1" i="1" kern="0">
                  <a:solidFill>
                    <a:schemeClr val="tx1"/>
                  </a:solidFill>
                </a:rPr>
                <a:t>Quercus ilex</a:t>
              </a:r>
            </a:p>
          </p:txBody>
        </p:sp>
      </p:grpSp>
      <p:pic>
        <p:nvPicPr>
          <p:cNvPr id="12" name="Imagen 11" descr="Imagen que contiene Círculo&#10;&#10;El contenido generado por IA puede ser incorrecto.">
            <a:extLst>
              <a:ext uri="{FF2B5EF4-FFF2-40B4-BE49-F238E27FC236}">
                <a16:creationId xmlns:a16="http://schemas.microsoft.com/office/drawing/2014/main" id="{63647B5D-01EE-8253-4BA3-2B5FB8701422}"/>
              </a:ext>
            </a:extLst>
          </p:cNvPr>
          <p:cNvPicPr>
            <a:picLocks noChangeAspect="1"/>
          </p:cNvPicPr>
          <p:nvPr/>
        </p:nvPicPr>
        <p:blipFill>
          <a:blip r:embed="rId2"/>
          <a:srcRect t="9796"/>
          <a:stretch>
            <a:fillRect/>
          </a:stretch>
        </p:blipFill>
        <p:spPr>
          <a:xfrm>
            <a:off x="163345" y="1937927"/>
            <a:ext cx="2085109" cy="2082376"/>
          </a:xfrm>
          <a:prstGeom prst="rect">
            <a:avLst/>
          </a:prstGeom>
        </p:spPr>
      </p:pic>
      <p:pic>
        <p:nvPicPr>
          <p:cNvPr id="13" name="Imagen 12" descr="Interfaz de usuario gráfica, Aplicación&#10;&#10;El contenido generado por IA puede ser incorrecto.">
            <a:extLst>
              <a:ext uri="{FF2B5EF4-FFF2-40B4-BE49-F238E27FC236}">
                <a16:creationId xmlns:a16="http://schemas.microsoft.com/office/drawing/2014/main" id="{FBE301EB-4B42-28E3-C263-E150FF40CE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17794" t="37749" r="66334" b="3042"/>
          <a:stretch>
            <a:fillRect/>
          </a:stretch>
        </p:blipFill>
        <p:spPr>
          <a:xfrm>
            <a:off x="6007915" y="1937927"/>
            <a:ext cx="1984797" cy="2082376"/>
          </a:xfrm>
          <a:prstGeom prst="rect">
            <a:avLst/>
          </a:prstGeom>
        </p:spPr>
      </p:pic>
      <p:sp>
        <p:nvSpPr>
          <p:cNvPr id="14" name="Content Placeholder 5">
            <a:extLst>
              <a:ext uri="{FF2B5EF4-FFF2-40B4-BE49-F238E27FC236}">
                <a16:creationId xmlns:a16="http://schemas.microsoft.com/office/drawing/2014/main" id="{BE709BF8-E00D-DE4C-585D-9D89EEFE03A8}"/>
              </a:ext>
            </a:extLst>
          </p:cNvPr>
          <p:cNvSpPr txBox="1">
            <a:spLocks/>
          </p:cNvSpPr>
          <p:nvPr/>
        </p:nvSpPr>
        <p:spPr bwMode="auto">
          <a:xfrm>
            <a:off x="160765" y="1129271"/>
            <a:ext cx="7256240" cy="4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Sites description</a:t>
            </a:r>
            <a:endParaRPr lang="es-ES">
              <a:solidFill>
                <a:schemeClr val="accent4">
                  <a:lumMod val="49000"/>
                </a:schemeClr>
              </a:solidFill>
            </a:endParaRPr>
          </a:p>
        </p:txBody>
      </p:sp>
      <p:grpSp>
        <p:nvGrpSpPr>
          <p:cNvPr id="16" name="Grupo 15">
            <a:extLst>
              <a:ext uri="{FF2B5EF4-FFF2-40B4-BE49-F238E27FC236}">
                <a16:creationId xmlns:a16="http://schemas.microsoft.com/office/drawing/2014/main" id="{B2F1FAF4-314F-7208-57F4-C6DEFF64A38B}"/>
              </a:ext>
            </a:extLst>
          </p:cNvPr>
          <p:cNvGrpSpPr/>
          <p:nvPr/>
        </p:nvGrpSpPr>
        <p:grpSpPr>
          <a:xfrm>
            <a:off x="8410470" y="2495550"/>
            <a:ext cx="3675068" cy="2895600"/>
            <a:chOff x="8156060" y="3324225"/>
            <a:chExt cx="3853278" cy="2888058"/>
          </a:xfrm>
        </p:grpSpPr>
        <p:pic>
          <p:nvPicPr>
            <p:cNvPr id="3" name="Imagen 2" descr="Un jardín con arbustos y árboles&#10;&#10;Descripción generada automáticamente con confianza media">
              <a:extLst>
                <a:ext uri="{FF2B5EF4-FFF2-40B4-BE49-F238E27FC236}">
                  <a16:creationId xmlns:a16="http://schemas.microsoft.com/office/drawing/2014/main" id="{CAB8815A-C2DC-06B0-10FD-28CAEB294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060" y="3324225"/>
              <a:ext cx="3853278" cy="2888058"/>
            </a:xfrm>
            <a:prstGeom prst="rect">
              <a:avLst/>
            </a:prstGeom>
          </p:spPr>
        </p:pic>
        <p:grpSp>
          <p:nvGrpSpPr>
            <p:cNvPr id="7" name="Group 173">
              <a:extLst>
                <a:ext uri="{FF2B5EF4-FFF2-40B4-BE49-F238E27FC236}">
                  <a16:creationId xmlns:a16="http://schemas.microsoft.com/office/drawing/2014/main" id="{408984DB-5C0E-678C-C3DD-8229F739B485}"/>
                </a:ext>
              </a:extLst>
            </p:cNvPr>
            <p:cNvGrpSpPr>
              <a:grpSpLocks noChangeAspect="1"/>
            </p:cNvGrpSpPr>
            <p:nvPr/>
          </p:nvGrpSpPr>
          <p:grpSpPr>
            <a:xfrm>
              <a:off x="10864010" y="5742411"/>
              <a:ext cx="1145328" cy="469872"/>
              <a:chOff x="21943440" y="41319360"/>
              <a:chExt cx="3441600" cy="1411920"/>
            </a:xfrm>
          </p:grpSpPr>
          <p:sp>
            <p:nvSpPr>
              <p:cNvPr id="11" name="Rectangle 170">
                <a:extLst>
                  <a:ext uri="{FF2B5EF4-FFF2-40B4-BE49-F238E27FC236}">
                    <a16:creationId xmlns:a16="http://schemas.microsoft.com/office/drawing/2014/main" id="{C515F7EC-67E4-598E-E6FC-D03E408AD340}"/>
                  </a:ext>
                </a:extLst>
              </p:cNvPr>
              <p:cNvSpPr/>
              <p:nvPr/>
            </p:nvSpPr>
            <p:spPr>
              <a:xfrm>
                <a:off x="21943440" y="41319360"/>
                <a:ext cx="3441600" cy="1411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800" b="0" strike="noStrike" spc="-1">
                  <a:solidFill>
                    <a:schemeClr val="lt1"/>
                  </a:solidFill>
                  <a:latin typeface="Calibri"/>
                </a:endParaRPr>
              </a:p>
            </p:txBody>
          </p:sp>
          <p:pic>
            <p:nvPicPr>
              <p:cNvPr id="15" name="Google Shape;62;p1">
                <a:extLst>
                  <a:ext uri="{FF2B5EF4-FFF2-40B4-BE49-F238E27FC236}">
                    <a16:creationId xmlns:a16="http://schemas.microsoft.com/office/drawing/2014/main" id="{01937048-1272-2C7F-0F84-D00A39129C38}"/>
                  </a:ext>
                </a:extLst>
              </p:cNvPr>
              <p:cNvPicPr/>
              <p:nvPr/>
            </p:nvPicPr>
            <p:blipFill>
              <a:blip r:embed="rId6"/>
              <a:stretch/>
            </p:blipFill>
            <p:spPr>
              <a:xfrm>
                <a:off x="22194360" y="41343480"/>
                <a:ext cx="2922480" cy="1289520"/>
              </a:xfrm>
              <a:prstGeom prst="rect">
                <a:avLst/>
              </a:prstGeom>
              <a:noFill/>
              <a:ln w="0">
                <a:noFill/>
              </a:ln>
            </p:spPr>
          </p:pic>
        </p:grpSp>
      </p:grpSp>
      <p:pic>
        <p:nvPicPr>
          <p:cNvPr id="19" name="Imagen 18">
            <a:extLst>
              <a:ext uri="{FF2B5EF4-FFF2-40B4-BE49-F238E27FC236}">
                <a16:creationId xmlns:a16="http://schemas.microsoft.com/office/drawing/2014/main" id="{EA4ADD54-425D-38DC-870D-59C6A06FC2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051" y="3879563"/>
            <a:ext cx="1900655" cy="422626"/>
          </a:xfrm>
          <a:prstGeom prst="rect">
            <a:avLst/>
          </a:prstGeom>
        </p:spPr>
      </p:pic>
    </p:spTree>
    <p:extLst>
      <p:ext uri="{BB962C8B-B14F-4D97-AF65-F5344CB8AC3E}">
        <p14:creationId xmlns:p14="http://schemas.microsoft.com/office/powerpoint/2010/main" val="164633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769FC-30A0-2A62-88BD-45F4C4D8FB4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7E21156-F105-35A2-26DD-1277E7EFB463}"/>
              </a:ext>
            </a:extLst>
          </p:cNvPr>
          <p:cNvSpPr>
            <a:spLocks noGrp="1"/>
          </p:cNvSpPr>
          <p:nvPr>
            <p:ph type="title"/>
          </p:nvPr>
        </p:nvSpPr>
        <p:spPr/>
        <p:txBody>
          <a:bodyPr/>
          <a:lstStyle/>
          <a:p>
            <a:r>
              <a:rPr lang="en-GB"/>
              <a:t>Field TOC and GPP</a:t>
            </a:r>
          </a:p>
        </p:txBody>
      </p:sp>
      <p:sp>
        <p:nvSpPr>
          <p:cNvPr id="5" name="Content Placeholder 5">
            <a:extLst>
              <a:ext uri="{FF2B5EF4-FFF2-40B4-BE49-F238E27FC236}">
                <a16:creationId xmlns:a16="http://schemas.microsoft.com/office/drawing/2014/main" id="{142F4111-F59A-9E6C-80FD-2955658E56A5}"/>
              </a:ext>
            </a:extLst>
          </p:cNvPr>
          <p:cNvSpPr txBox="1">
            <a:spLocks/>
          </p:cNvSpPr>
          <p:nvPr/>
        </p:nvSpPr>
        <p:spPr bwMode="auto">
          <a:xfrm>
            <a:off x="214056" y="1129271"/>
            <a:ext cx="10225344" cy="4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Spatial and temporal </a:t>
            </a:r>
            <a:r>
              <a:rPr lang="en-GB" sz="2000" kern="0">
                <a:solidFill>
                  <a:srgbClr val="0B86B7"/>
                </a:solidFill>
                <a:latin typeface="Arial"/>
                <a:ea typeface="MS PGothic"/>
                <a:cs typeface="Arial"/>
              </a:rPr>
              <a:t>representativity</a:t>
            </a:r>
            <a:r>
              <a:rPr lang="en-GB" sz="2000" kern="0">
                <a:solidFill>
                  <a:schemeClr val="accent4">
                    <a:lumMod val="49000"/>
                  </a:schemeClr>
                </a:solidFill>
                <a:latin typeface="Arial"/>
                <a:ea typeface="MS PGothic"/>
                <a:cs typeface="Arial"/>
              </a:rPr>
              <a:t> FLOX --&gt; ecosystem (Manzanera 1,5-year dataset) </a:t>
            </a:r>
            <a:r>
              <a:rPr lang="en-US" sz="2000" kern="0">
                <a:solidFill>
                  <a:schemeClr val="accent4">
                    <a:lumMod val="49000"/>
                  </a:schemeClr>
                </a:solidFill>
                <a:latin typeface="Arial"/>
                <a:ea typeface="MS PGothic"/>
                <a:cs typeface="Arial"/>
              </a:rPr>
              <a:t> </a:t>
            </a:r>
            <a:endParaRPr lang="en-GB" sz="2000" kern="0">
              <a:solidFill>
                <a:schemeClr val="accent4">
                  <a:lumMod val="49000"/>
                </a:schemeClr>
              </a:solidFill>
              <a:latin typeface="Arial"/>
              <a:ea typeface="MS PGothic"/>
              <a:cs typeface="Arial"/>
            </a:endParaRPr>
          </a:p>
        </p:txBody>
      </p:sp>
      <p:sp>
        <p:nvSpPr>
          <p:cNvPr id="16" name="Content Placeholder 5">
            <a:extLst>
              <a:ext uri="{FF2B5EF4-FFF2-40B4-BE49-F238E27FC236}">
                <a16:creationId xmlns:a16="http://schemas.microsoft.com/office/drawing/2014/main" id="{8BCE4E75-4B2D-8387-02ED-ABD228F752F6}"/>
              </a:ext>
            </a:extLst>
          </p:cNvPr>
          <p:cNvSpPr txBox="1">
            <a:spLocks/>
          </p:cNvSpPr>
          <p:nvPr/>
        </p:nvSpPr>
        <p:spPr bwMode="auto">
          <a:xfrm>
            <a:off x="8104088" y="2338792"/>
            <a:ext cx="3880668" cy="261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endParaRPr lang="en-GB" kern="0"/>
          </a:p>
          <a:p>
            <a:pPr marL="285750" indent="-285750">
              <a:buFont typeface="Arial" panose="020B0604020202020204" pitchFamily="34" charset="0"/>
              <a:buChar char="•"/>
            </a:pPr>
            <a:r>
              <a:rPr lang="en-GB" kern="0">
                <a:solidFill>
                  <a:schemeClr val="tx1"/>
                </a:solidFill>
              </a:rPr>
              <a:t>Weak correlation between </a:t>
            </a:r>
            <a:r>
              <a:rPr lang="en-GB" kern="0" err="1">
                <a:solidFill>
                  <a:schemeClr val="tx1"/>
                </a:solidFill>
              </a:rPr>
              <a:t>FLoX</a:t>
            </a:r>
            <a:r>
              <a:rPr lang="en-GB" kern="0">
                <a:solidFill>
                  <a:schemeClr val="tx1"/>
                </a:solidFill>
              </a:rPr>
              <a:t> retrieved parameters (</a:t>
            </a:r>
            <a:r>
              <a:rPr lang="en-GB" kern="0" err="1">
                <a:solidFill>
                  <a:schemeClr val="tx1"/>
                </a:solidFill>
              </a:rPr>
              <a:t>APAR</a:t>
            </a:r>
            <a:r>
              <a:rPr lang="en-GB" sz="1050" kern="0" err="1">
                <a:solidFill>
                  <a:schemeClr val="tx1"/>
                </a:solidFill>
              </a:rPr>
              <a:t>Chla</a:t>
            </a:r>
            <a:r>
              <a:rPr lang="en-GB" kern="0">
                <a:solidFill>
                  <a:schemeClr val="tx1"/>
                </a:solidFill>
              </a:rPr>
              <a:t>, F, FQE, and GPP flux</a:t>
            </a:r>
          </a:p>
          <a:p>
            <a:pPr marL="285750" indent="-285750">
              <a:buFont typeface="Arial" panose="020B0604020202020204" pitchFamily="34" charset="0"/>
              <a:buChar char="•"/>
            </a:pPr>
            <a:r>
              <a:rPr lang="en-GB" kern="0">
                <a:solidFill>
                  <a:schemeClr val="tx1"/>
                </a:solidFill>
              </a:rPr>
              <a:t>Weak correlation between </a:t>
            </a:r>
            <a:r>
              <a:rPr lang="en-GB" kern="0" err="1">
                <a:solidFill>
                  <a:schemeClr val="tx1"/>
                </a:solidFill>
              </a:rPr>
              <a:t>FLoX</a:t>
            </a:r>
            <a:r>
              <a:rPr lang="en-GB" kern="0">
                <a:solidFill>
                  <a:schemeClr val="tx1"/>
                </a:solidFill>
              </a:rPr>
              <a:t> and Sentinel-2 NDVI pixels</a:t>
            </a:r>
          </a:p>
        </p:txBody>
      </p:sp>
      <p:pic>
        <p:nvPicPr>
          <p:cNvPr id="6" name="Imagen 5" descr="Gráfico, Gráfico de dispersión&#10;&#10;El contenido generado por IA puede ser incorrecto.">
            <a:extLst>
              <a:ext uri="{FF2B5EF4-FFF2-40B4-BE49-F238E27FC236}">
                <a16:creationId xmlns:a16="http://schemas.microsoft.com/office/drawing/2014/main" id="{AB466BBE-BF11-B0B7-4898-F5912BB6A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54" y="1503402"/>
            <a:ext cx="6938666" cy="1705652"/>
          </a:xfrm>
          <a:prstGeom prst="rect">
            <a:avLst/>
          </a:prstGeom>
        </p:spPr>
      </p:pic>
      <p:grpSp>
        <p:nvGrpSpPr>
          <p:cNvPr id="14" name="Grupo 13">
            <a:extLst>
              <a:ext uri="{FF2B5EF4-FFF2-40B4-BE49-F238E27FC236}">
                <a16:creationId xmlns:a16="http://schemas.microsoft.com/office/drawing/2014/main" id="{66894DAF-8C95-6F61-BC5A-0DF5878BD04D}"/>
              </a:ext>
            </a:extLst>
          </p:cNvPr>
          <p:cNvGrpSpPr>
            <a:grpSpLocks noChangeAspect="1"/>
          </p:cNvGrpSpPr>
          <p:nvPr/>
        </p:nvGrpSpPr>
        <p:grpSpPr>
          <a:xfrm>
            <a:off x="665954" y="3188310"/>
            <a:ext cx="7263632" cy="3245274"/>
            <a:chOff x="201042" y="2458140"/>
            <a:chExt cx="8485180" cy="3791040"/>
          </a:xfrm>
        </p:grpSpPr>
        <p:pic>
          <p:nvPicPr>
            <p:cNvPr id="18" name="Imagen 17" descr="This image appears to be a scatter plot or correlation matrix comparing Normalized Difference Vegetation Index (NDVI) values, possibly from satellite imagery, over different time periods or conditions. The plot shows correlation coefficients, which suggest a relationship between the daily mean NDVI values and pixel-wise values. Significant correlations are marked, and the data points are arranged in ascending order. The negative and positive values indicate the direction of correlation, and the numbers in brackets may represent correlation coefficients or p-values.&#10;&#10;El contenido generado por IA puede ser incorrecto.">
              <a:extLst>
                <a:ext uri="{FF2B5EF4-FFF2-40B4-BE49-F238E27FC236}">
                  <a16:creationId xmlns:a16="http://schemas.microsoft.com/office/drawing/2014/main" id="{8D2EFA60-F396-0B8E-BA2E-F7FCCE2464FC}"/>
                </a:ext>
              </a:extLst>
            </p:cNvPr>
            <p:cNvPicPr>
              <a:picLocks noChangeAspect="1"/>
            </p:cNvPicPr>
            <p:nvPr/>
          </p:nvPicPr>
          <p:blipFill>
            <a:blip r:embed="rId3" cstate="print">
              <a:extLst>
                <a:ext uri="{28A0092B-C50C-407E-A947-70E740481C1C}">
                  <a14:useLocalDpi xmlns:a14="http://schemas.microsoft.com/office/drawing/2010/main" val="0"/>
                </a:ext>
              </a:extLst>
            </a:blip>
            <a:srcRect l="50595" t="5098"/>
            <a:stretch>
              <a:fillRect/>
            </a:stretch>
          </p:blipFill>
          <p:spPr>
            <a:xfrm>
              <a:off x="4430963" y="2906983"/>
              <a:ext cx="3875641" cy="3342197"/>
            </a:xfrm>
            <a:prstGeom prst="rect">
              <a:avLst/>
            </a:prstGeom>
          </p:spPr>
        </p:pic>
        <p:sp>
          <p:nvSpPr>
            <p:cNvPr id="19" name="Content Placeholder 5">
              <a:extLst>
                <a:ext uri="{FF2B5EF4-FFF2-40B4-BE49-F238E27FC236}">
                  <a16:creationId xmlns:a16="http://schemas.microsoft.com/office/drawing/2014/main" id="{F64835FE-48BA-D3DC-620B-506D74050D3E}"/>
                </a:ext>
              </a:extLst>
            </p:cNvPr>
            <p:cNvSpPr txBox="1">
              <a:spLocks/>
            </p:cNvSpPr>
            <p:nvPr/>
          </p:nvSpPr>
          <p:spPr bwMode="auto">
            <a:xfrm>
              <a:off x="4568158" y="2458141"/>
              <a:ext cx="4118064" cy="41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rPr>
                <a:t>S-2 NDVI vs </a:t>
              </a:r>
              <a:r>
                <a:rPr lang="en-GB" kern="0" err="1">
                  <a:solidFill>
                    <a:schemeClr val="tx1"/>
                  </a:solidFill>
                </a:rPr>
                <a:t>FLoX_NDVI</a:t>
              </a:r>
              <a:endParaRPr lang="en-GB" kern="0">
                <a:solidFill>
                  <a:schemeClr val="tx1"/>
                </a:solidFill>
              </a:endParaRPr>
            </a:p>
          </p:txBody>
        </p:sp>
        <p:pic>
          <p:nvPicPr>
            <p:cNvPr id="20" name="Imagen 19" descr="This image is a scatter plot or correlation matrix comparing Normalized Difference Vegetation Index (NDVI) values with community mean values, highlighting significant correlations.&#10;&#10;El contenido generado por IA puede ser incorrecto.">
              <a:extLst>
                <a:ext uri="{FF2B5EF4-FFF2-40B4-BE49-F238E27FC236}">
                  <a16:creationId xmlns:a16="http://schemas.microsoft.com/office/drawing/2014/main" id="{3AA60DAB-523F-8228-800D-714A4C587D65}"/>
                </a:ext>
              </a:extLst>
            </p:cNvPr>
            <p:cNvPicPr>
              <a:picLocks noChangeAspect="1"/>
            </p:cNvPicPr>
            <p:nvPr/>
          </p:nvPicPr>
          <p:blipFill>
            <a:blip r:embed="rId4" cstate="print">
              <a:extLst>
                <a:ext uri="{28A0092B-C50C-407E-A947-70E740481C1C}">
                  <a14:useLocalDpi xmlns:a14="http://schemas.microsoft.com/office/drawing/2010/main" val="0"/>
                </a:ext>
              </a:extLst>
            </a:blip>
            <a:srcRect l="1" t="5211" r="59084"/>
            <a:stretch>
              <a:fillRect/>
            </a:stretch>
          </p:blipFill>
          <p:spPr>
            <a:xfrm>
              <a:off x="480143" y="2906983"/>
              <a:ext cx="3213558" cy="3342197"/>
            </a:xfrm>
            <a:prstGeom prst="rect">
              <a:avLst/>
            </a:prstGeom>
          </p:spPr>
        </p:pic>
        <p:sp>
          <p:nvSpPr>
            <p:cNvPr id="21" name="Content Placeholder 5">
              <a:extLst>
                <a:ext uri="{FF2B5EF4-FFF2-40B4-BE49-F238E27FC236}">
                  <a16:creationId xmlns:a16="http://schemas.microsoft.com/office/drawing/2014/main" id="{CC1D492E-2D4D-15D3-F7DC-5713B1177DC7}"/>
                </a:ext>
              </a:extLst>
            </p:cNvPr>
            <p:cNvSpPr txBox="1">
              <a:spLocks/>
            </p:cNvSpPr>
            <p:nvPr/>
          </p:nvSpPr>
          <p:spPr bwMode="auto">
            <a:xfrm>
              <a:off x="201042" y="2458140"/>
              <a:ext cx="4484667" cy="41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rPr>
                <a:t>S-2 NDVI vs S-2 NDVI averaged</a:t>
              </a:r>
            </a:p>
          </p:txBody>
        </p:sp>
      </p:grpSp>
    </p:spTree>
    <p:extLst>
      <p:ext uri="{BB962C8B-B14F-4D97-AF65-F5344CB8AC3E}">
        <p14:creationId xmlns:p14="http://schemas.microsoft.com/office/powerpoint/2010/main" val="392564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424C7-FE43-7EE4-AF91-EC33D1319ACF}"/>
            </a:ext>
          </a:extLst>
        </p:cNvPr>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1BB271A1-81F9-AC27-DA90-14EC6A2C4657}"/>
              </a:ext>
            </a:extLst>
          </p:cNvPr>
          <p:cNvSpPr/>
          <p:nvPr/>
        </p:nvSpPr>
        <p:spPr>
          <a:xfrm>
            <a:off x="2373227" y="6016743"/>
            <a:ext cx="6127112" cy="419892"/>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5">
            <a:extLst>
              <a:ext uri="{FF2B5EF4-FFF2-40B4-BE49-F238E27FC236}">
                <a16:creationId xmlns:a16="http://schemas.microsoft.com/office/drawing/2014/main" id="{97F664AF-9DBE-8428-8DD7-8DF32B1A98D1}"/>
              </a:ext>
            </a:extLst>
          </p:cNvPr>
          <p:cNvSpPr txBox="1">
            <a:spLocks/>
          </p:cNvSpPr>
          <p:nvPr/>
        </p:nvSpPr>
        <p:spPr bwMode="auto">
          <a:xfrm>
            <a:off x="2457450" y="5995080"/>
            <a:ext cx="6042889" cy="43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kern="0" noProof="0">
                <a:solidFill>
                  <a:schemeClr val="tx1"/>
                </a:solidFill>
              </a:rPr>
              <a:t>How do </a:t>
            </a:r>
            <a:r>
              <a:rPr lang="en-US" b="1" kern="0" noProof="0">
                <a:solidFill>
                  <a:schemeClr val="tx1"/>
                </a:solidFill>
              </a:rPr>
              <a:t>PLSR</a:t>
            </a:r>
            <a:r>
              <a:rPr lang="en-US" kern="0" noProof="0">
                <a:solidFill>
                  <a:schemeClr val="tx1"/>
                </a:solidFill>
              </a:rPr>
              <a:t> models </a:t>
            </a:r>
            <a:r>
              <a:rPr lang="en-US" b="1" kern="0" noProof="0">
                <a:solidFill>
                  <a:schemeClr val="tx1"/>
                </a:solidFill>
              </a:rPr>
              <a:t>respond to </a:t>
            </a:r>
            <a:r>
              <a:rPr lang="en-US" kern="0" noProof="0">
                <a:solidFill>
                  <a:schemeClr val="tx1"/>
                </a:solidFill>
              </a:rPr>
              <a:t>BRDF </a:t>
            </a:r>
            <a:r>
              <a:rPr lang="en-US" b="1" kern="0" noProof="0">
                <a:solidFill>
                  <a:schemeClr val="tx1"/>
                </a:solidFill>
              </a:rPr>
              <a:t>normalization</a:t>
            </a:r>
            <a:r>
              <a:rPr lang="en-US" kern="0" noProof="0">
                <a:solidFill>
                  <a:schemeClr val="tx1"/>
                </a:solidFill>
              </a:rPr>
              <a:t>?</a:t>
            </a:r>
          </a:p>
        </p:txBody>
      </p:sp>
      <p:sp>
        <p:nvSpPr>
          <p:cNvPr id="5" name="Content Placeholder 5">
            <a:extLst>
              <a:ext uri="{FF2B5EF4-FFF2-40B4-BE49-F238E27FC236}">
                <a16:creationId xmlns:a16="http://schemas.microsoft.com/office/drawing/2014/main" id="{361A5CA7-7219-4930-9E49-98AA9495F218}"/>
              </a:ext>
            </a:extLst>
          </p:cNvPr>
          <p:cNvSpPr txBox="1">
            <a:spLocks/>
          </p:cNvSpPr>
          <p:nvPr/>
        </p:nvSpPr>
        <p:spPr bwMode="auto">
          <a:xfrm>
            <a:off x="66675" y="1171207"/>
            <a:ext cx="12158663" cy="33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b="1" kern="0" noProof="0">
                <a:solidFill>
                  <a:srgbClr val="0B86B7"/>
                </a:solidFill>
              </a:rPr>
              <a:t>BRDF</a:t>
            </a:r>
            <a:r>
              <a:rPr lang="en-US" kern="0" noProof="0">
                <a:solidFill>
                  <a:srgbClr val="0B86B7"/>
                </a:solidFill>
              </a:rPr>
              <a:t> normalization of reflectance to </a:t>
            </a:r>
            <a:r>
              <a:rPr lang="en-US" b="1" kern="0" noProof="0">
                <a:solidFill>
                  <a:srgbClr val="0B86B7"/>
                </a:solidFill>
              </a:rPr>
              <a:t>daily</a:t>
            </a:r>
            <a:r>
              <a:rPr lang="en-US" kern="0" noProof="0">
                <a:solidFill>
                  <a:srgbClr val="0B86B7"/>
                </a:solidFill>
              </a:rPr>
              <a:t> minimum solar zenith angle based on </a:t>
            </a:r>
            <a:r>
              <a:rPr lang="es-ES" b="1">
                <a:solidFill>
                  <a:srgbClr val="0B86B7"/>
                </a:solidFill>
              </a:rPr>
              <a:t>ROSS-LI-MAIGNAN </a:t>
            </a:r>
            <a:r>
              <a:rPr lang="es-ES" b="1" err="1">
                <a:solidFill>
                  <a:srgbClr val="0B86B7"/>
                </a:solidFill>
              </a:rPr>
              <a:t>kernel</a:t>
            </a:r>
            <a:r>
              <a:rPr lang="es-ES" b="1">
                <a:solidFill>
                  <a:srgbClr val="0B86B7"/>
                </a:solidFill>
              </a:rPr>
              <a:t> MODEL</a:t>
            </a:r>
            <a:r>
              <a:rPr lang="en-US" b="1" kern="0" noProof="0">
                <a:solidFill>
                  <a:srgbClr val="0B86B7"/>
                </a:solidFill>
              </a:rPr>
              <a:t> </a:t>
            </a:r>
          </a:p>
        </p:txBody>
      </p:sp>
      <p:pic>
        <p:nvPicPr>
          <p:cNvPr id="12" name="Imagen 11" descr="The image displays a graph comparing reflectance values across different wavelengths, specifically for two materials at various times of day.&#10;&#10;El contenido generado por IA puede ser incorrecto.">
            <a:extLst>
              <a:ext uri="{FF2B5EF4-FFF2-40B4-BE49-F238E27FC236}">
                <a16:creationId xmlns:a16="http://schemas.microsoft.com/office/drawing/2014/main" id="{D8357C19-243D-6A37-FF55-8A5D32215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55" y="2138548"/>
            <a:ext cx="7867578" cy="3824470"/>
          </a:xfrm>
          <a:prstGeom prst="rect">
            <a:avLst/>
          </a:prstGeom>
        </p:spPr>
      </p:pic>
      <p:sp>
        <p:nvSpPr>
          <p:cNvPr id="13" name="Content Placeholder 5">
            <a:extLst>
              <a:ext uri="{FF2B5EF4-FFF2-40B4-BE49-F238E27FC236}">
                <a16:creationId xmlns:a16="http://schemas.microsoft.com/office/drawing/2014/main" id="{F056D72B-1BCC-8014-FBF9-37ABC304649E}"/>
              </a:ext>
            </a:extLst>
          </p:cNvPr>
          <p:cNvSpPr txBox="1">
            <a:spLocks/>
          </p:cNvSpPr>
          <p:nvPr/>
        </p:nvSpPr>
        <p:spPr bwMode="auto">
          <a:xfrm>
            <a:off x="3508275" y="1814636"/>
            <a:ext cx="1138961" cy="2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1400" b="1" kern="0" noProof="0">
                <a:solidFill>
                  <a:schemeClr val="bg2">
                    <a:lumMod val="10000"/>
                  </a:schemeClr>
                </a:solidFill>
              </a:rPr>
              <a:t>Manzanera2024-06-17</a:t>
            </a:r>
          </a:p>
        </p:txBody>
      </p:sp>
      <p:sp>
        <p:nvSpPr>
          <p:cNvPr id="14" name="Content Placeholder 5">
            <a:extLst>
              <a:ext uri="{FF2B5EF4-FFF2-40B4-BE49-F238E27FC236}">
                <a16:creationId xmlns:a16="http://schemas.microsoft.com/office/drawing/2014/main" id="{296494AD-399F-D741-FFAD-4977C5E58747}"/>
              </a:ext>
            </a:extLst>
          </p:cNvPr>
          <p:cNvSpPr>
            <a:spLocks noGrp="1"/>
          </p:cNvSpPr>
          <p:nvPr>
            <p:ph idx="1"/>
          </p:nvPr>
        </p:nvSpPr>
        <p:spPr>
          <a:xfrm>
            <a:off x="9028977" y="2075066"/>
            <a:ext cx="3196361" cy="1159473"/>
          </a:xfrm>
        </p:spPr>
        <p:txBody>
          <a:bodyPr/>
          <a:lstStyle/>
          <a:p>
            <a:r>
              <a:rPr lang="en-GB">
                <a:solidFill>
                  <a:schemeClr val="tx1"/>
                </a:solidFill>
                <a:latin typeface="Arial"/>
                <a:ea typeface="MS PGothic"/>
                <a:cs typeface="Arial"/>
              </a:rPr>
              <a:t>BRDF correction </a:t>
            </a:r>
            <a:r>
              <a:rPr lang="en-GB" b="1">
                <a:solidFill>
                  <a:schemeClr val="tx1"/>
                </a:solidFill>
                <a:latin typeface="Arial"/>
                <a:ea typeface="MS PGothic"/>
                <a:cs typeface="Arial"/>
              </a:rPr>
              <a:t>improves</a:t>
            </a:r>
            <a:r>
              <a:rPr lang="en-GB">
                <a:solidFill>
                  <a:schemeClr val="tx1"/>
                </a:solidFill>
                <a:latin typeface="Arial"/>
                <a:ea typeface="MS PGothic"/>
                <a:cs typeface="Arial"/>
              </a:rPr>
              <a:t> the correlation between FLOX and S-2 NDVI</a:t>
            </a:r>
          </a:p>
        </p:txBody>
      </p:sp>
      <p:pic>
        <p:nvPicPr>
          <p:cNvPr id="15" name="Imagen 14" descr="Gráfico, Gráfico de dispersión&#10;&#10;El contenido generado por IA puede ser incorrecto.">
            <a:extLst>
              <a:ext uri="{FF2B5EF4-FFF2-40B4-BE49-F238E27FC236}">
                <a16:creationId xmlns:a16="http://schemas.microsoft.com/office/drawing/2014/main" id="{DE947FA2-B3EF-38EF-C0DE-9D1B4A99A765}"/>
              </a:ext>
            </a:extLst>
          </p:cNvPr>
          <p:cNvPicPr>
            <a:picLocks noChangeAspect="1"/>
          </p:cNvPicPr>
          <p:nvPr/>
        </p:nvPicPr>
        <p:blipFill>
          <a:blip r:embed="rId3">
            <a:extLst>
              <a:ext uri="{28A0092B-C50C-407E-A947-70E740481C1C}">
                <a14:useLocalDpi xmlns:a14="http://schemas.microsoft.com/office/drawing/2010/main" val="0"/>
              </a:ext>
            </a:extLst>
          </a:blip>
          <a:srcRect l="5956" t="18389" r="84347" b="68574"/>
          <a:stretch>
            <a:fillRect/>
          </a:stretch>
        </p:blipFill>
        <p:spPr>
          <a:xfrm>
            <a:off x="9402395" y="3351513"/>
            <a:ext cx="1844809" cy="797335"/>
          </a:xfrm>
          <a:prstGeom prst="rect">
            <a:avLst/>
          </a:prstGeom>
        </p:spPr>
      </p:pic>
      <p:pic>
        <p:nvPicPr>
          <p:cNvPr id="16" name="Imagen 15" descr="Gráfico, Gráfico de dispersión&#10;&#10;El contenido generado por IA puede ser incorrecto.">
            <a:extLst>
              <a:ext uri="{FF2B5EF4-FFF2-40B4-BE49-F238E27FC236}">
                <a16:creationId xmlns:a16="http://schemas.microsoft.com/office/drawing/2014/main" id="{BD2D318C-9C3C-1B6C-A391-1E6B75B98ABB}"/>
              </a:ext>
            </a:extLst>
          </p:cNvPr>
          <p:cNvPicPr>
            <a:picLocks noChangeAspect="1"/>
          </p:cNvPicPr>
          <p:nvPr/>
        </p:nvPicPr>
        <p:blipFill>
          <a:blip r:embed="rId3">
            <a:extLst>
              <a:ext uri="{28A0092B-C50C-407E-A947-70E740481C1C}">
                <a14:useLocalDpi xmlns:a14="http://schemas.microsoft.com/office/drawing/2010/main" val="0"/>
              </a:ext>
            </a:extLst>
          </a:blip>
          <a:srcRect l="55591" t="18277" r="34712" b="68686"/>
          <a:stretch>
            <a:fillRect/>
          </a:stretch>
        </p:blipFill>
        <p:spPr>
          <a:xfrm>
            <a:off x="9402395" y="4657035"/>
            <a:ext cx="1844809" cy="797335"/>
          </a:xfrm>
          <a:prstGeom prst="rect">
            <a:avLst/>
          </a:prstGeom>
        </p:spPr>
      </p:pic>
      <p:cxnSp>
        <p:nvCxnSpPr>
          <p:cNvPr id="19" name="Conector recto de flecha 18">
            <a:extLst>
              <a:ext uri="{FF2B5EF4-FFF2-40B4-BE49-F238E27FC236}">
                <a16:creationId xmlns:a16="http://schemas.microsoft.com/office/drawing/2014/main" id="{E1A9B140-66BF-9246-48C2-5CBE85B356D5}"/>
              </a:ext>
            </a:extLst>
          </p:cNvPr>
          <p:cNvCxnSpPr>
            <a:cxnSpLocks/>
          </p:cNvCxnSpPr>
          <p:nvPr/>
        </p:nvCxnSpPr>
        <p:spPr>
          <a:xfrm>
            <a:off x="10342385" y="4148848"/>
            <a:ext cx="0" cy="508187"/>
          </a:xfrm>
          <a:prstGeom prst="straightConnector1">
            <a:avLst/>
          </a:prstGeom>
          <a:ln w="57150">
            <a:solidFill>
              <a:srgbClr val="053249"/>
            </a:solidFill>
            <a:tailEnd type="triangle"/>
          </a:ln>
        </p:spPr>
        <p:style>
          <a:lnRef idx="1">
            <a:schemeClr val="accent1"/>
          </a:lnRef>
          <a:fillRef idx="0">
            <a:schemeClr val="accent1"/>
          </a:fillRef>
          <a:effectRef idx="0">
            <a:schemeClr val="accent1"/>
          </a:effectRef>
          <a:fontRef idx="minor">
            <a:schemeClr val="tx1"/>
          </a:fontRef>
        </p:style>
      </p:cxnSp>
      <p:sp>
        <p:nvSpPr>
          <p:cNvPr id="9" name="Titolo 1">
            <a:extLst>
              <a:ext uri="{FF2B5EF4-FFF2-40B4-BE49-F238E27FC236}">
                <a16:creationId xmlns:a16="http://schemas.microsoft.com/office/drawing/2014/main" id="{7FC304DA-CD0C-C623-DD9E-877C09E8AB78}"/>
              </a:ext>
            </a:extLst>
          </p:cNvPr>
          <p:cNvSpPr>
            <a:spLocks noGrp="1"/>
          </p:cNvSpPr>
          <p:nvPr>
            <p:ph type="title"/>
          </p:nvPr>
        </p:nvSpPr>
        <p:spPr>
          <a:xfrm>
            <a:off x="216000" y="244501"/>
            <a:ext cx="10108800" cy="565200"/>
          </a:xfrm>
        </p:spPr>
        <p:txBody>
          <a:bodyPr/>
          <a:lstStyle/>
          <a:p>
            <a:r>
              <a:rPr lang="en-GB">
                <a:latin typeface="Arial"/>
                <a:cs typeface="Arial"/>
              </a:rPr>
              <a:t>Field TOC and GPP – BRDF correction</a:t>
            </a:r>
            <a:endParaRPr lang="en-GB"/>
          </a:p>
        </p:txBody>
      </p:sp>
    </p:spTree>
    <p:extLst>
      <p:ext uri="{BB962C8B-B14F-4D97-AF65-F5344CB8AC3E}">
        <p14:creationId xmlns:p14="http://schemas.microsoft.com/office/powerpoint/2010/main" val="2784539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C43DB-09C4-20B2-F758-D9C54C466F9A}"/>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E1DD2A6B-B325-DD42-6235-B958ACEB026C}"/>
              </a:ext>
            </a:extLst>
          </p:cNvPr>
          <p:cNvGrpSpPr/>
          <p:nvPr/>
        </p:nvGrpSpPr>
        <p:grpSpPr>
          <a:xfrm>
            <a:off x="772794" y="2561074"/>
            <a:ext cx="3215128" cy="3002452"/>
            <a:chOff x="8792253" y="3126151"/>
            <a:chExt cx="3215128" cy="3002452"/>
          </a:xfrm>
        </p:grpSpPr>
        <p:pic>
          <p:nvPicPr>
            <p:cNvPr id="16" name="Imagen 15" descr="Texto&#10;&#10;El contenido generado por IA puede ser incorrecto.">
              <a:extLst>
                <a:ext uri="{FF2B5EF4-FFF2-40B4-BE49-F238E27FC236}">
                  <a16:creationId xmlns:a16="http://schemas.microsoft.com/office/drawing/2014/main" id="{008DB8C3-A8C3-2312-08C4-FD1B34F055C5}"/>
                </a:ext>
              </a:extLst>
            </p:cNvPr>
            <p:cNvPicPr>
              <a:picLocks noChangeAspect="1"/>
            </p:cNvPicPr>
            <p:nvPr/>
          </p:nvPicPr>
          <p:blipFill>
            <a:blip r:embed="rId2"/>
            <a:stretch>
              <a:fillRect/>
            </a:stretch>
          </p:blipFill>
          <p:spPr>
            <a:xfrm>
              <a:off x="10627503" y="5381242"/>
              <a:ext cx="1379878" cy="747361"/>
            </a:xfrm>
            <a:prstGeom prst="rect">
              <a:avLst/>
            </a:prstGeom>
          </p:spPr>
        </p:pic>
        <p:pic>
          <p:nvPicPr>
            <p:cNvPr id="17" name="Imagen 16" descr="Texto&#10;&#10;El contenido generado por IA puede ser incorrecto.">
              <a:extLst>
                <a:ext uri="{FF2B5EF4-FFF2-40B4-BE49-F238E27FC236}">
                  <a16:creationId xmlns:a16="http://schemas.microsoft.com/office/drawing/2014/main" id="{5D65869D-4E35-6904-9EB7-698F1F691E59}"/>
                </a:ext>
              </a:extLst>
            </p:cNvPr>
            <p:cNvPicPr>
              <a:picLocks noChangeAspect="1"/>
            </p:cNvPicPr>
            <p:nvPr/>
          </p:nvPicPr>
          <p:blipFill>
            <a:blip r:embed="rId3"/>
            <a:stretch>
              <a:fillRect/>
            </a:stretch>
          </p:blipFill>
          <p:spPr>
            <a:xfrm>
              <a:off x="10627502" y="3896641"/>
              <a:ext cx="1379877" cy="767062"/>
            </a:xfrm>
            <a:prstGeom prst="rect">
              <a:avLst/>
            </a:prstGeom>
          </p:spPr>
        </p:pic>
        <p:pic>
          <p:nvPicPr>
            <p:cNvPr id="18" name="Imagen 17" descr="Texto&#10;&#10;El contenido generado por IA puede ser incorrecto.">
              <a:extLst>
                <a:ext uri="{FF2B5EF4-FFF2-40B4-BE49-F238E27FC236}">
                  <a16:creationId xmlns:a16="http://schemas.microsoft.com/office/drawing/2014/main" id="{9C130E0E-745E-929A-D371-C03B72716C88}"/>
                </a:ext>
              </a:extLst>
            </p:cNvPr>
            <p:cNvPicPr>
              <a:picLocks noChangeAspect="1"/>
            </p:cNvPicPr>
            <p:nvPr/>
          </p:nvPicPr>
          <p:blipFill>
            <a:blip r:embed="rId4"/>
            <a:stretch>
              <a:fillRect/>
            </a:stretch>
          </p:blipFill>
          <p:spPr>
            <a:xfrm>
              <a:off x="10627500" y="3126151"/>
              <a:ext cx="1379878" cy="770490"/>
            </a:xfrm>
            <a:prstGeom prst="rect">
              <a:avLst/>
            </a:prstGeom>
          </p:spPr>
        </p:pic>
        <p:pic>
          <p:nvPicPr>
            <p:cNvPr id="19" name="Imagen 18" descr="Texto&#10;&#10;El contenido generado por IA puede ser incorrecto.">
              <a:extLst>
                <a:ext uri="{FF2B5EF4-FFF2-40B4-BE49-F238E27FC236}">
                  <a16:creationId xmlns:a16="http://schemas.microsoft.com/office/drawing/2014/main" id="{94D7DB7F-0525-2A4C-F32A-73AC77D0AAD5}"/>
                </a:ext>
              </a:extLst>
            </p:cNvPr>
            <p:cNvPicPr>
              <a:picLocks noChangeAspect="1"/>
            </p:cNvPicPr>
            <p:nvPr/>
          </p:nvPicPr>
          <p:blipFill>
            <a:blip r:embed="rId5"/>
            <a:stretch>
              <a:fillRect/>
            </a:stretch>
          </p:blipFill>
          <p:spPr>
            <a:xfrm>
              <a:off x="10627503" y="4644002"/>
              <a:ext cx="1379878" cy="737240"/>
            </a:xfrm>
            <a:prstGeom prst="rect">
              <a:avLst/>
            </a:prstGeom>
          </p:spPr>
        </p:pic>
        <p:sp>
          <p:nvSpPr>
            <p:cNvPr id="20" name="Content Placeholder 5">
              <a:extLst>
                <a:ext uri="{FF2B5EF4-FFF2-40B4-BE49-F238E27FC236}">
                  <a16:creationId xmlns:a16="http://schemas.microsoft.com/office/drawing/2014/main" id="{E54DB9F8-CB9B-5723-8D4C-64CB02A50351}"/>
                </a:ext>
              </a:extLst>
            </p:cNvPr>
            <p:cNvSpPr txBox="1">
              <a:spLocks/>
            </p:cNvSpPr>
            <p:nvPr/>
          </p:nvSpPr>
          <p:spPr bwMode="auto">
            <a:xfrm>
              <a:off x="8792253" y="3309041"/>
              <a:ext cx="2064470" cy="181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latin typeface="Arial"/>
                  <a:ea typeface="MS PGothic"/>
                  <a:cs typeface="Arial"/>
                </a:rPr>
                <a:t>All dataset RAW</a:t>
              </a:r>
            </a:p>
            <a:p>
              <a:endParaRPr lang="en-GB" kern="0">
                <a:solidFill>
                  <a:schemeClr val="tx1"/>
                </a:solidFill>
              </a:endParaRPr>
            </a:p>
            <a:p>
              <a:r>
                <a:rPr lang="en-GB" kern="0">
                  <a:solidFill>
                    <a:schemeClr val="tx1"/>
                  </a:solidFill>
                  <a:latin typeface="Arial"/>
                  <a:ea typeface="MS PGothic"/>
                  <a:cs typeface="Arial"/>
                </a:rPr>
                <a:t>All dataset </a:t>
              </a:r>
              <a:r>
                <a:rPr lang="en-GB" b="1" kern="0">
                  <a:solidFill>
                    <a:schemeClr val="tx1"/>
                  </a:solidFill>
                  <a:latin typeface="Arial"/>
                  <a:ea typeface="MS PGothic"/>
                  <a:cs typeface="Arial"/>
                </a:rPr>
                <a:t>BRDF</a:t>
              </a:r>
            </a:p>
            <a:p>
              <a:endParaRPr lang="en-GB" kern="0">
                <a:solidFill>
                  <a:schemeClr val="tx1"/>
                </a:solidFill>
              </a:endParaRPr>
            </a:p>
            <a:p>
              <a:r>
                <a:rPr lang="en-GB" kern="0">
                  <a:solidFill>
                    <a:schemeClr val="tx1"/>
                  </a:solidFill>
                </a:rPr>
                <a:t>       Noon RAW</a:t>
              </a:r>
            </a:p>
            <a:p>
              <a:endParaRPr lang="en-GB" kern="0">
                <a:solidFill>
                  <a:schemeClr val="tx1"/>
                </a:solidFill>
              </a:endParaRPr>
            </a:p>
            <a:p>
              <a:r>
                <a:rPr lang="en-GB" kern="0">
                  <a:solidFill>
                    <a:schemeClr val="tx1"/>
                  </a:solidFill>
                  <a:latin typeface="Arial"/>
                  <a:ea typeface="MS PGothic"/>
                  <a:cs typeface="Arial"/>
                </a:rPr>
                <a:t>      Noon </a:t>
              </a:r>
              <a:r>
                <a:rPr lang="en-GB" b="1" kern="0">
                  <a:solidFill>
                    <a:schemeClr val="tx1"/>
                  </a:solidFill>
                  <a:latin typeface="Arial"/>
                  <a:ea typeface="MS PGothic"/>
                  <a:cs typeface="Arial"/>
                </a:rPr>
                <a:t>BRDF</a:t>
              </a:r>
            </a:p>
          </p:txBody>
        </p:sp>
      </p:grpSp>
      <p:sp>
        <p:nvSpPr>
          <p:cNvPr id="21" name="Content Placeholder 5">
            <a:extLst>
              <a:ext uri="{FF2B5EF4-FFF2-40B4-BE49-F238E27FC236}">
                <a16:creationId xmlns:a16="http://schemas.microsoft.com/office/drawing/2014/main" id="{50490221-90DE-2FC7-4544-B8BF95A5B179}"/>
              </a:ext>
            </a:extLst>
          </p:cNvPr>
          <p:cNvSpPr txBox="1">
            <a:spLocks/>
          </p:cNvSpPr>
          <p:nvPr/>
        </p:nvSpPr>
        <p:spPr bwMode="auto">
          <a:xfrm>
            <a:off x="242580" y="1969275"/>
            <a:ext cx="4100819"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tx1"/>
                </a:solidFill>
                <a:latin typeface="Arial"/>
                <a:ea typeface="MS PGothic"/>
                <a:cs typeface="Arial"/>
              </a:rPr>
              <a:t>Manzanera PLSR models for </a:t>
            </a:r>
            <a:r>
              <a:rPr lang="en-GB" sz="2000" b="1" kern="0">
                <a:solidFill>
                  <a:schemeClr val="tx1"/>
                </a:solidFill>
                <a:latin typeface="Arial"/>
                <a:ea typeface="MS PGothic"/>
                <a:cs typeface="Arial"/>
              </a:rPr>
              <a:t>GPP</a:t>
            </a:r>
          </a:p>
        </p:txBody>
      </p:sp>
      <p:sp>
        <p:nvSpPr>
          <p:cNvPr id="12" name="Titolo 1">
            <a:extLst>
              <a:ext uri="{FF2B5EF4-FFF2-40B4-BE49-F238E27FC236}">
                <a16:creationId xmlns:a16="http://schemas.microsoft.com/office/drawing/2014/main" id="{6F4C13E3-A310-FBB5-211A-BF96F804476A}"/>
              </a:ext>
            </a:extLst>
          </p:cNvPr>
          <p:cNvSpPr>
            <a:spLocks noGrp="1"/>
          </p:cNvSpPr>
          <p:nvPr>
            <p:ph type="title"/>
          </p:nvPr>
        </p:nvSpPr>
        <p:spPr>
          <a:xfrm>
            <a:off x="216000" y="244501"/>
            <a:ext cx="10108800" cy="565200"/>
          </a:xfrm>
        </p:spPr>
        <p:txBody>
          <a:bodyPr/>
          <a:lstStyle/>
          <a:p>
            <a:r>
              <a:rPr lang="en-GB"/>
              <a:t>Field TOC and GPP</a:t>
            </a:r>
          </a:p>
        </p:txBody>
      </p:sp>
      <p:pic>
        <p:nvPicPr>
          <p:cNvPr id="14" name="Imagen 13" descr="Gráfico, Histograma&#10;&#10;El contenido generado por IA puede ser incorrecto.">
            <a:extLst>
              <a:ext uri="{FF2B5EF4-FFF2-40B4-BE49-F238E27FC236}">
                <a16:creationId xmlns:a16="http://schemas.microsoft.com/office/drawing/2014/main" id="{ECA4D5B7-36EA-9592-0784-516C6D9200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11360" y="1217328"/>
            <a:ext cx="5720237" cy="4161176"/>
          </a:xfrm>
          <a:prstGeom prst="rect">
            <a:avLst/>
          </a:prstGeom>
        </p:spPr>
      </p:pic>
      <p:sp>
        <p:nvSpPr>
          <p:cNvPr id="23" name="Rectángulo: esquinas redondeadas 22">
            <a:extLst>
              <a:ext uri="{FF2B5EF4-FFF2-40B4-BE49-F238E27FC236}">
                <a16:creationId xmlns:a16="http://schemas.microsoft.com/office/drawing/2014/main" id="{C5A289FD-72C4-B67E-2380-0D3FA4656F3B}"/>
              </a:ext>
            </a:extLst>
          </p:cNvPr>
          <p:cNvSpPr/>
          <p:nvPr/>
        </p:nvSpPr>
        <p:spPr>
          <a:xfrm>
            <a:off x="6373727" y="5401085"/>
            <a:ext cx="5192797" cy="88311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5">
            <a:extLst>
              <a:ext uri="{FF2B5EF4-FFF2-40B4-BE49-F238E27FC236}">
                <a16:creationId xmlns:a16="http://schemas.microsoft.com/office/drawing/2014/main" id="{D273F9F0-2E22-AC1B-0793-76234818D630}"/>
              </a:ext>
            </a:extLst>
          </p:cNvPr>
          <p:cNvSpPr txBox="1">
            <a:spLocks/>
          </p:cNvSpPr>
          <p:nvPr/>
        </p:nvSpPr>
        <p:spPr bwMode="auto">
          <a:xfrm>
            <a:off x="6308379" y="5539156"/>
            <a:ext cx="5323491" cy="5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b="1" kern="0">
                <a:solidFill>
                  <a:schemeClr val="tx1"/>
                </a:solidFill>
              </a:rPr>
              <a:t>VIP scores do not show significant differences between raw and normalized values</a:t>
            </a:r>
          </a:p>
        </p:txBody>
      </p:sp>
      <p:sp>
        <p:nvSpPr>
          <p:cNvPr id="9" name="Content Placeholder 5">
            <a:extLst>
              <a:ext uri="{FF2B5EF4-FFF2-40B4-BE49-F238E27FC236}">
                <a16:creationId xmlns:a16="http://schemas.microsoft.com/office/drawing/2014/main" id="{4F100C86-AFD9-2879-FC7C-18224F29B01C}"/>
              </a:ext>
            </a:extLst>
          </p:cNvPr>
          <p:cNvSpPr txBox="1">
            <a:spLocks/>
          </p:cNvSpPr>
          <p:nvPr/>
        </p:nvSpPr>
        <p:spPr bwMode="auto">
          <a:xfrm>
            <a:off x="242581" y="1099388"/>
            <a:ext cx="11764800"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PLSR VIP scores of TOC Reflectance –GPP models</a:t>
            </a:r>
            <a:endParaRPr lang="es-ES">
              <a:solidFill>
                <a:schemeClr val="accent4">
                  <a:lumMod val="49000"/>
                </a:schemeClr>
              </a:solidFill>
            </a:endParaRPr>
          </a:p>
          <a:p>
            <a:r>
              <a:rPr lang="en-GB" sz="2000" b="1" kern="0">
                <a:solidFill>
                  <a:schemeClr val="accent4">
                    <a:lumMod val="49000"/>
                  </a:schemeClr>
                </a:solidFill>
                <a:latin typeface="Arial"/>
                <a:ea typeface="MS PGothic"/>
                <a:cs typeface="Arial"/>
              </a:rPr>
              <a:t>With vs. Without BRDF  </a:t>
            </a:r>
            <a:endParaRPr lang="en-GB" b="1">
              <a:solidFill>
                <a:schemeClr val="accent4">
                  <a:lumMod val="49000"/>
                </a:schemeClr>
              </a:solidFill>
              <a:latin typeface="Arial"/>
              <a:ea typeface="MS PGothic"/>
              <a:cs typeface="Arial"/>
            </a:endParaRPr>
          </a:p>
        </p:txBody>
      </p:sp>
    </p:spTree>
    <p:extLst>
      <p:ext uri="{BB962C8B-B14F-4D97-AF65-F5344CB8AC3E}">
        <p14:creationId xmlns:p14="http://schemas.microsoft.com/office/powerpoint/2010/main" val="852365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AC80A-FA0C-1C2D-B580-AB903BCA4885}"/>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287D8DFF-0A05-8FB3-57C6-622A113D5C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11360" y="1217328"/>
            <a:ext cx="5720237" cy="4161176"/>
          </a:xfrm>
          <a:prstGeom prst="rect">
            <a:avLst/>
          </a:prstGeom>
        </p:spPr>
      </p:pic>
      <p:sp>
        <p:nvSpPr>
          <p:cNvPr id="2" name="Titolo 1">
            <a:extLst>
              <a:ext uri="{FF2B5EF4-FFF2-40B4-BE49-F238E27FC236}">
                <a16:creationId xmlns:a16="http://schemas.microsoft.com/office/drawing/2014/main" id="{FD8D1FF4-D306-6C4A-5D1C-84B316B65AC3}"/>
              </a:ext>
            </a:extLst>
          </p:cNvPr>
          <p:cNvSpPr>
            <a:spLocks noGrp="1"/>
          </p:cNvSpPr>
          <p:nvPr>
            <p:ph type="title"/>
          </p:nvPr>
        </p:nvSpPr>
        <p:spPr/>
        <p:txBody>
          <a:bodyPr/>
          <a:lstStyle/>
          <a:p>
            <a:r>
              <a:rPr lang="en-GB"/>
              <a:t>Field TOC</a:t>
            </a:r>
          </a:p>
        </p:txBody>
      </p:sp>
      <p:grpSp>
        <p:nvGrpSpPr>
          <p:cNvPr id="13" name="Grupo 12">
            <a:extLst>
              <a:ext uri="{FF2B5EF4-FFF2-40B4-BE49-F238E27FC236}">
                <a16:creationId xmlns:a16="http://schemas.microsoft.com/office/drawing/2014/main" id="{469C1564-8536-C008-B80A-725CA72E8DAF}"/>
              </a:ext>
            </a:extLst>
          </p:cNvPr>
          <p:cNvGrpSpPr/>
          <p:nvPr/>
        </p:nvGrpSpPr>
        <p:grpSpPr>
          <a:xfrm>
            <a:off x="772794" y="2561074"/>
            <a:ext cx="3215128" cy="3002452"/>
            <a:chOff x="8792253" y="3126151"/>
            <a:chExt cx="3215128" cy="3002452"/>
          </a:xfrm>
        </p:grpSpPr>
        <p:pic>
          <p:nvPicPr>
            <p:cNvPr id="5" name="Imagen 4" descr="Texto&#10;&#10;El contenido generado por IA puede ser incorrecto.">
              <a:extLst>
                <a:ext uri="{FF2B5EF4-FFF2-40B4-BE49-F238E27FC236}">
                  <a16:creationId xmlns:a16="http://schemas.microsoft.com/office/drawing/2014/main" id="{1D6D9C67-6AD7-F234-E5F3-AEBBF264D9EC}"/>
                </a:ext>
              </a:extLst>
            </p:cNvPr>
            <p:cNvPicPr>
              <a:picLocks noChangeAspect="1"/>
            </p:cNvPicPr>
            <p:nvPr/>
          </p:nvPicPr>
          <p:blipFill>
            <a:blip r:embed="rId3"/>
            <a:stretch>
              <a:fillRect/>
            </a:stretch>
          </p:blipFill>
          <p:spPr>
            <a:xfrm>
              <a:off x="10627503" y="5381242"/>
              <a:ext cx="1379878" cy="747361"/>
            </a:xfrm>
            <a:prstGeom prst="rect">
              <a:avLst/>
            </a:prstGeom>
          </p:spPr>
        </p:pic>
        <p:pic>
          <p:nvPicPr>
            <p:cNvPr id="6" name="Imagen 5" descr="Texto&#10;&#10;El contenido generado por IA puede ser incorrecto.">
              <a:extLst>
                <a:ext uri="{FF2B5EF4-FFF2-40B4-BE49-F238E27FC236}">
                  <a16:creationId xmlns:a16="http://schemas.microsoft.com/office/drawing/2014/main" id="{A017919F-07F8-0D32-B602-E857B8FBFCE9}"/>
                </a:ext>
              </a:extLst>
            </p:cNvPr>
            <p:cNvPicPr>
              <a:picLocks noChangeAspect="1"/>
            </p:cNvPicPr>
            <p:nvPr/>
          </p:nvPicPr>
          <p:blipFill>
            <a:blip r:embed="rId4"/>
            <a:stretch>
              <a:fillRect/>
            </a:stretch>
          </p:blipFill>
          <p:spPr>
            <a:xfrm>
              <a:off x="10627502" y="3896641"/>
              <a:ext cx="1379877" cy="767062"/>
            </a:xfrm>
            <a:prstGeom prst="rect">
              <a:avLst/>
            </a:prstGeom>
          </p:spPr>
        </p:pic>
        <p:pic>
          <p:nvPicPr>
            <p:cNvPr id="8" name="Imagen 7" descr="Texto&#10;&#10;El contenido generado por IA puede ser incorrecto.">
              <a:extLst>
                <a:ext uri="{FF2B5EF4-FFF2-40B4-BE49-F238E27FC236}">
                  <a16:creationId xmlns:a16="http://schemas.microsoft.com/office/drawing/2014/main" id="{9E07EFD3-803D-D001-7EBF-0CCE40EBA041}"/>
                </a:ext>
              </a:extLst>
            </p:cNvPr>
            <p:cNvPicPr>
              <a:picLocks noChangeAspect="1"/>
            </p:cNvPicPr>
            <p:nvPr/>
          </p:nvPicPr>
          <p:blipFill>
            <a:blip r:embed="rId5"/>
            <a:stretch>
              <a:fillRect/>
            </a:stretch>
          </p:blipFill>
          <p:spPr>
            <a:xfrm>
              <a:off x="10627500" y="3126151"/>
              <a:ext cx="1379878" cy="770490"/>
            </a:xfrm>
            <a:prstGeom prst="rect">
              <a:avLst/>
            </a:prstGeom>
          </p:spPr>
        </p:pic>
        <p:pic>
          <p:nvPicPr>
            <p:cNvPr id="11" name="Imagen 10" descr="Texto&#10;&#10;El contenido generado por IA puede ser incorrecto.">
              <a:extLst>
                <a:ext uri="{FF2B5EF4-FFF2-40B4-BE49-F238E27FC236}">
                  <a16:creationId xmlns:a16="http://schemas.microsoft.com/office/drawing/2014/main" id="{B5C112B9-25C4-AAD0-AB21-28754B3E7994}"/>
                </a:ext>
              </a:extLst>
            </p:cNvPr>
            <p:cNvPicPr>
              <a:picLocks noChangeAspect="1"/>
            </p:cNvPicPr>
            <p:nvPr/>
          </p:nvPicPr>
          <p:blipFill>
            <a:blip r:embed="rId6"/>
            <a:stretch>
              <a:fillRect/>
            </a:stretch>
          </p:blipFill>
          <p:spPr>
            <a:xfrm>
              <a:off x="10627503" y="4644002"/>
              <a:ext cx="1379878" cy="737240"/>
            </a:xfrm>
            <a:prstGeom prst="rect">
              <a:avLst/>
            </a:prstGeom>
          </p:spPr>
        </p:pic>
        <p:sp>
          <p:nvSpPr>
            <p:cNvPr id="12" name="Content Placeholder 5">
              <a:extLst>
                <a:ext uri="{FF2B5EF4-FFF2-40B4-BE49-F238E27FC236}">
                  <a16:creationId xmlns:a16="http://schemas.microsoft.com/office/drawing/2014/main" id="{585B3C65-99DD-3B10-93B5-E6EF32ADDC1E}"/>
                </a:ext>
              </a:extLst>
            </p:cNvPr>
            <p:cNvSpPr txBox="1">
              <a:spLocks/>
            </p:cNvSpPr>
            <p:nvPr/>
          </p:nvSpPr>
          <p:spPr bwMode="auto">
            <a:xfrm>
              <a:off x="8792253" y="3309041"/>
              <a:ext cx="2064470" cy="181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rPr>
                <a:t>All dataset RAW</a:t>
              </a:r>
            </a:p>
            <a:p>
              <a:endParaRPr lang="en-GB" kern="0">
                <a:solidFill>
                  <a:schemeClr val="tx1"/>
                </a:solidFill>
              </a:endParaRPr>
            </a:p>
            <a:p>
              <a:r>
                <a:rPr lang="en-GB" kern="0">
                  <a:solidFill>
                    <a:schemeClr val="tx1"/>
                  </a:solidFill>
                  <a:latin typeface="Arial"/>
                  <a:ea typeface="MS PGothic"/>
                  <a:cs typeface="Arial"/>
                </a:rPr>
                <a:t>All dataset </a:t>
              </a:r>
              <a:r>
                <a:rPr lang="en-GB" b="1" kern="0">
                  <a:solidFill>
                    <a:schemeClr val="tx1"/>
                  </a:solidFill>
                  <a:latin typeface="Arial"/>
                  <a:ea typeface="MS PGothic"/>
                  <a:cs typeface="Arial"/>
                </a:rPr>
                <a:t>BRDF</a:t>
              </a:r>
            </a:p>
            <a:p>
              <a:endParaRPr lang="en-GB" kern="0">
                <a:solidFill>
                  <a:schemeClr val="tx1"/>
                </a:solidFill>
              </a:endParaRPr>
            </a:p>
            <a:p>
              <a:r>
                <a:rPr lang="en-GB" kern="0">
                  <a:solidFill>
                    <a:schemeClr val="tx1"/>
                  </a:solidFill>
                </a:rPr>
                <a:t>       Noon RAW</a:t>
              </a:r>
            </a:p>
            <a:p>
              <a:endParaRPr lang="en-GB" kern="0">
                <a:solidFill>
                  <a:schemeClr val="tx1"/>
                </a:solidFill>
              </a:endParaRPr>
            </a:p>
            <a:p>
              <a:r>
                <a:rPr lang="en-GB" kern="0">
                  <a:solidFill>
                    <a:schemeClr val="tx1"/>
                  </a:solidFill>
                  <a:latin typeface="Arial"/>
                  <a:ea typeface="MS PGothic"/>
                  <a:cs typeface="Arial"/>
                </a:rPr>
                <a:t>      Noon </a:t>
              </a:r>
              <a:r>
                <a:rPr lang="en-GB" b="1" kern="0">
                  <a:solidFill>
                    <a:schemeClr val="tx1"/>
                  </a:solidFill>
                  <a:latin typeface="Arial"/>
                  <a:ea typeface="MS PGothic"/>
                  <a:cs typeface="Arial"/>
                </a:rPr>
                <a:t>BRDF</a:t>
              </a:r>
            </a:p>
          </p:txBody>
        </p:sp>
      </p:grpSp>
      <p:sp>
        <p:nvSpPr>
          <p:cNvPr id="10" name="Rectángulo: esquinas redondeadas 9">
            <a:extLst>
              <a:ext uri="{FF2B5EF4-FFF2-40B4-BE49-F238E27FC236}">
                <a16:creationId xmlns:a16="http://schemas.microsoft.com/office/drawing/2014/main" id="{33C05973-D4EE-B200-E9FB-C01BFFDEFC1E}"/>
              </a:ext>
            </a:extLst>
          </p:cNvPr>
          <p:cNvSpPr/>
          <p:nvPr/>
        </p:nvSpPr>
        <p:spPr>
          <a:xfrm>
            <a:off x="2837264" y="2775420"/>
            <a:ext cx="1045794" cy="257186"/>
          </a:xfrm>
          <a:prstGeom prst="roundRect">
            <a:avLst/>
          </a:prstGeom>
          <a:solidFill>
            <a:srgbClr val="ADB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esquinas redondeadas 14">
            <a:extLst>
              <a:ext uri="{FF2B5EF4-FFF2-40B4-BE49-F238E27FC236}">
                <a16:creationId xmlns:a16="http://schemas.microsoft.com/office/drawing/2014/main" id="{C0772280-B757-1A8C-3433-E7EF29A12455}"/>
              </a:ext>
            </a:extLst>
          </p:cNvPr>
          <p:cNvSpPr/>
          <p:nvPr/>
        </p:nvSpPr>
        <p:spPr>
          <a:xfrm>
            <a:off x="2837264" y="3522781"/>
            <a:ext cx="1045794" cy="257186"/>
          </a:xfrm>
          <a:prstGeom prst="roundRect">
            <a:avLst/>
          </a:prstGeom>
          <a:solidFill>
            <a:srgbClr val="ADB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esquinas redondeadas 15">
            <a:extLst>
              <a:ext uri="{FF2B5EF4-FFF2-40B4-BE49-F238E27FC236}">
                <a16:creationId xmlns:a16="http://schemas.microsoft.com/office/drawing/2014/main" id="{2009156D-FF10-E74C-C926-9BF9F97FEE5E}"/>
              </a:ext>
            </a:extLst>
          </p:cNvPr>
          <p:cNvSpPr/>
          <p:nvPr/>
        </p:nvSpPr>
        <p:spPr>
          <a:xfrm>
            <a:off x="2837264" y="4986705"/>
            <a:ext cx="1045794" cy="257186"/>
          </a:xfrm>
          <a:prstGeom prst="roundRect">
            <a:avLst/>
          </a:prstGeom>
          <a:solidFill>
            <a:srgbClr val="ADB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esquinas redondeadas 16">
            <a:extLst>
              <a:ext uri="{FF2B5EF4-FFF2-40B4-BE49-F238E27FC236}">
                <a16:creationId xmlns:a16="http://schemas.microsoft.com/office/drawing/2014/main" id="{04E98462-1F9A-024C-D635-3F7329538E28}"/>
              </a:ext>
            </a:extLst>
          </p:cNvPr>
          <p:cNvSpPr/>
          <p:nvPr/>
        </p:nvSpPr>
        <p:spPr>
          <a:xfrm>
            <a:off x="2837264" y="4258601"/>
            <a:ext cx="1045794" cy="257186"/>
          </a:xfrm>
          <a:prstGeom prst="roundRect">
            <a:avLst/>
          </a:prstGeom>
          <a:solidFill>
            <a:srgbClr val="ADB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ector recto de flecha 18">
            <a:extLst>
              <a:ext uri="{FF2B5EF4-FFF2-40B4-BE49-F238E27FC236}">
                <a16:creationId xmlns:a16="http://schemas.microsoft.com/office/drawing/2014/main" id="{436A5F83-9022-6C17-AE27-D1589B27E030}"/>
              </a:ext>
            </a:extLst>
          </p:cNvPr>
          <p:cNvCxnSpPr/>
          <p:nvPr/>
        </p:nvCxnSpPr>
        <p:spPr>
          <a:xfrm>
            <a:off x="3467100" y="3032606"/>
            <a:ext cx="0" cy="490175"/>
          </a:xfrm>
          <a:prstGeom prst="straightConnector1">
            <a:avLst/>
          </a:prstGeom>
          <a:ln w="57150">
            <a:solidFill>
              <a:srgbClr val="05324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B205AABB-0CEF-73C2-2D17-AE53EC9AA15F}"/>
              </a:ext>
            </a:extLst>
          </p:cNvPr>
          <p:cNvCxnSpPr/>
          <p:nvPr/>
        </p:nvCxnSpPr>
        <p:spPr>
          <a:xfrm>
            <a:off x="3467100" y="4515787"/>
            <a:ext cx="0" cy="490175"/>
          </a:xfrm>
          <a:prstGeom prst="straightConnector1">
            <a:avLst/>
          </a:prstGeom>
          <a:ln w="57150">
            <a:solidFill>
              <a:srgbClr val="053249"/>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esquinas redondeadas 17">
            <a:extLst>
              <a:ext uri="{FF2B5EF4-FFF2-40B4-BE49-F238E27FC236}">
                <a16:creationId xmlns:a16="http://schemas.microsoft.com/office/drawing/2014/main" id="{1C4B3E47-8F90-C514-BC6E-CFC6F6823E2A}"/>
              </a:ext>
            </a:extLst>
          </p:cNvPr>
          <p:cNvSpPr/>
          <p:nvPr/>
        </p:nvSpPr>
        <p:spPr>
          <a:xfrm>
            <a:off x="6373727" y="5401085"/>
            <a:ext cx="5192797" cy="88311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5">
            <a:extLst>
              <a:ext uri="{FF2B5EF4-FFF2-40B4-BE49-F238E27FC236}">
                <a16:creationId xmlns:a16="http://schemas.microsoft.com/office/drawing/2014/main" id="{3B7424BD-B097-73A5-9053-597043927522}"/>
              </a:ext>
            </a:extLst>
          </p:cNvPr>
          <p:cNvSpPr txBox="1">
            <a:spLocks/>
          </p:cNvSpPr>
          <p:nvPr/>
        </p:nvSpPr>
        <p:spPr bwMode="auto">
          <a:xfrm>
            <a:off x="6308379" y="5539156"/>
            <a:ext cx="5323491" cy="51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r>
              <a:rPr lang="en-GB" b="1" kern="0">
                <a:solidFill>
                  <a:schemeClr val="tx1"/>
                </a:solidFill>
              </a:rPr>
              <a:t>VIP scores do not show significant differences between raw and normalized values</a:t>
            </a:r>
          </a:p>
        </p:txBody>
      </p:sp>
      <p:sp>
        <p:nvSpPr>
          <p:cNvPr id="3" name="Content Placeholder 5">
            <a:extLst>
              <a:ext uri="{FF2B5EF4-FFF2-40B4-BE49-F238E27FC236}">
                <a16:creationId xmlns:a16="http://schemas.microsoft.com/office/drawing/2014/main" id="{3A1CF40E-2174-F941-F83E-FE00ECC297F0}"/>
              </a:ext>
            </a:extLst>
          </p:cNvPr>
          <p:cNvSpPr txBox="1">
            <a:spLocks/>
          </p:cNvSpPr>
          <p:nvPr/>
        </p:nvSpPr>
        <p:spPr bwMode="auto">
          <a:xfrm>
            <a:off x="242580" y="1969275"/>
            <a:ext cx="4100819"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tx1"/>
                </a:solidFill>
                <a:latin typeface="Arial"/>
                <a:ea typeface="MS PGothic"/>
                <a:cs typeface="Arial"/>
              </a:rPr>
              <a:t>Manzanera PLSR models for </a:t>
            </a:r>
            <a:r>
              <a:rPr lang="en-GB" sz="2000" b="1" kern="0">
                <a:solidFill>
                  <a:schemeClr val="tx1"/>
                </a:solidFill>
                <a:latin typeface="Arial"/>
                <a:ea typeface="MS PGothic"/>
                <a:cs typeface="Arial"/>
              </a:rPr>
              <a:t>GPP</a:t>
            </a:r>
          </a:p>
        </p:txBody>
      </p:sp>
      <p:sp>
        <p:nvSpPr>
          <p:cNvPr id="22" name="Content Placeholder 5">
            <a:extLst>
              <a:ext uri="{FF2B5EF4-FFF2-40B4-BE49-F238E27FC236}">
                <a16:creationId xmlns:a16="http://schemas.microsoft.com/office/drawing/2014/main" id="{50CDD87A-082D-639E-E2E1-B7D3F44AA320}"/>
              </a:ext>
            </a:extLst>
          </p:cNvPr>
          <p:cNvSpPr txBox="1">
            <a:spLocks/>
          </p:cNvSpPr>
          <p:nvPr/>
        </p:nvSpPr>
        <p:spPr bwMode="auto">
          <a:xfrm>
            <a:off x="242581" y="1099388"/>
            <a:ext cx="11764800"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PLSR VIP scores of TOC Reflectance –GPP models</a:t>
            </a:r>
            <a:endParaRPr lang="es-ES">
              <a:solidFill>
                <a:schemeClr val="accent4">
                  <a:lumMod val="49000"/>
                </a:schemeClr>
              </a:solidFill>
            </a:endParaRPr>
          </a:p>
          <a:p>
            <a:r>
              <a:rPr lang="en-GB" sz="2000" b="1" kern="0">
                <a:solidFill>
                  <a:schemeClr val="accent4">
                    <a:lumMod val="49000"/>
                  </a:schemeClr>
                </a:solidFill>
                <a:latin typeface="Arial"/>
                <a:ea typeface="MS PGothic"/>
                <a:cs typeface="Arial"/>
              </a:rPr>
              <a:t>With vs. Without BRDF  </a:t>
            </a:r>
            <a:endParaRPr lang="en-GB" b="1">
              <a:solidFill>
                <a:schemeClr val="accent4">
                  <a:lumMod val="49000"/>
                </a:schemeClr>
              </a:solidFill>
              <a:latin typeface="Arial"/>
              <a:ea typeface="MS PGothic"/>
              <a:cs typeface="Arial"/>
            </a:endParaRPr>
          </a:p>
        </p:txBody>
      </p:sp>
    </p:spTree>
    <p:extLst>
      <p:ext uri="{BB962C8B-B14F-4D97-AF65-F5344CB8AC3E}">
        <p14:creationId xmlns:p14="http://schemas.microsoft.com/office/powerpoint/2010/main" val="33767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AA2D2-3895-0895-4C3B-07922D82AAF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DACD342-FD7C-FA6E-977A-3127AC7B2B74}"/>
              </a:ext>
            </a:extLst>
          </p:cNvPr>
          <p:cNvSpPr>
            <a:spLocks noGrp="1"/>
          </p:cNvSpPr>
          <p:nvPr>
            <p:ph type="title"/>
          </p:nvPr>
        </p:nvSpPr>
        <p:spPr/>
        <p:txBody>
          <a:bodyPr/>
          <a:lstStyle/>
          <a:p>
            <a:r>
              <a:rPr lang="en-GB">
                <a:latin typeface="Arial"/>
                <a:cs typeface="Arial"/>
              </a:rPr>
              <a:t>Field TOC Reflectance model for GPP</a:t>
            </a:r>
            <a:endParaRPr lang="en-GB"/>
          </a:p>
        </p:txBody>
      </p:sp>
      <p:sp>
        <p:nvSpPr>
          <p:cNvPr id="7" name="Content Placeholder 5">
            <a:extLst>
              <a:ext uri="{FF2B5EF4-FFF2-40B4-BE49-F238E27FC236}">
                <a16:creationId xmlns:a16="http://schemas.microsoft.com/office/drawing/2014/main" id="{ABBFEE36-1475-9B73-72EE-8B8141DD58A7}"/>
              </a:ext>
            </a:extLst>
          </p:cNvPr>
          <p:cNvSpPr txBox="1">
            <a:spLocks/>
          </p:cNvSpPr>
          <p:nvPr/>
        </p:nvSpPr>
        <p:spPr bwMode="auto">
          <a:xfrm>
            <a:off x="242581" y="1099388"/>
            <a:ext cx="11764800"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rgbClr val="0B86B7"/>
                </a:solidFill>
              </a:rPr>
              <a:t>Short/long term dataset</a:t>
            </a:r>
          </a:p>
        </p:txBody>
      </p:sp>
      <p:pic>
        <p:nvPicPr>
          <p:cNvPr id="18" name="Imagen 17">
            <a:extLst>
              <a:ext uri="{FF2B5EF4-FFF2-40B4-BE49-F238E27FC236}">
                <a16:creationId xmlns:a16="http://schemas.microsoft.com/office/drawing/2014/main" id="{637BA9F2-3CC2-1A97-6B55-469D8D5912C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08186" y="1500798"/>
            <a:ext cx="6409414" cy="4596004"/>
          </a:xfrm>
          <a:prstGeom prst="rect">
            <a:avLst/>
          </a:prstGeom>
        </p:spPr>
      </p:pic>
      <p:sp>
        <p:nvSpPr>
          <p:cNvPr id="19" name="Content Placeholder 5">
            <a:extLst>
              <a:ext uri="{FF2B5EF4-FFF2-40B4-BE49-F238E27FC236}">
                <a16:creationId xmlns:a16="http://schemas.microsoft.com/office/drawing/2014/main" id="{6D056AC5-D247-5FE4-5331-2B9E39451DB0}"/>
              </a:ext>
            </a:extLst>
          </p:cNvPr>
          <p:cNvSpPr txBox="1">
            <a:spLocks/>
          </p:cNvSpPr>
          <p:nvPr/>
        </p:nvSpPr>
        <p:spPr bwMode="auto">
          <a:xfrm>
            <a:off x="301149" y="5405274"/>
            <a:ext cx="4348469" cy="80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latin typeface="Arial"/>
                <a:ea typeface="MS PGothic"/>
                <a:cs typeface="Arial"/>
              </a:rPr>
              <a:t>VIP scores are different across datasets</a:t>
            </a:r>
          </a:p>
          <a:p>
            <a:r>
              <a:rPr lang="en-GB" kern="0">
                <a:solidFill>
                  <a:schemeClr val="tx1"/>
                </a:solidFill>
                <a:latin typeface="Arial"/>
                <a:ea typeface="MS PGothic"/>
                <a:cs typeface="Arial"/>
              </a:rPr>
              <a:t>Short-term dataset performs a lot better</a:t>
            </a:r>
          </a:p>
        </p:txBody>
      </p:sp>
      <p:sp>
        <p:nvSpPr>
          <p:cNvPr id="3" name="Content Placeholder 5">
            <a:extLst>
              <a:ext uri="{FF2B5EF4-FFF2-40B4-BE49-F238E27FC236}">
                <a16:creationId xmlns:a16="http://schemas.microsoft.com/office/drawing/2014/main" id="{939B9E9A-0066-F21F-79D2-2D4C788F1558}"/>
              </a:ext>
            </a:extLst>
          </p:cNvPr>
          <p:cNvSpPr txBox="1">
            <a:spLocks/>
          </p:cNvSpPr>
          <p:nvPr/>
        </p:nvSpPr>
        <p:spPr bwMode="auto">
          <a:xfrm>
            <a:off x="646823" y="1630211"/>
            <a:ext cx="3753727" cy="252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latin typeface="Arial"/>
                <a:ea typeface="MS PGothic"/>
                <a:cs typeface="Arial"/>
              </a:rPr>
              <a:t>Reflectance-based model for </a:t>
            </a:r>
            <a:r>
              <a:rPr lang="en-GB" b="1" kern="0">
                <a:solidFill>
                  <a:schemeClr val="tx1"/>
                </a:solidFill>
                <a:latin typeface="Arial"/>
                <a:ea typeface="MS PGothic"/>
                <a:cs typeface="Arial"/>
              </a:rPr>
              <a:t>GPP</a:t>
            </a:r>
            <a:r>
              <a:rPr lang="en-GB" kern="0">
                <a:solidFill>
                  <a:schemeClr val="tx1"/>
                </a:solidFill>
                <a:latin typeface="Arial"/>
                <a:ea typeface="MS PGothic"/>
                <a:cs typeface="Arial"/>
              </a:rPr>
              <a:t> </a:t>
            </a:r>
          </a:p>
          <a:p>
            <a:endParaRPr lang="en-GB" kern="0">
              <a:solidFill>
                <a:srgbClr val="00B050"/>
              </a:solidFill>
              <a:latin typeface="Arial"/>
              <a:ea typeface="MS PGothic"/>
              <a:cs typeface="Arial"/>
            </a:endParaRPr>
          </a:p>
          <a:p>
            <a:r>
              <a:rPr lang="en-GB" b="1" kern="0">
                <a:solidFill>
                  <a:srgbClr val="00B050"/>
                </a:solidFill>
                <a:latin typeface="Arial"/>
                <a:ea typeface="MS PGothic"/>
                <a:cs typeface="Arial"/>
              </a:rPr>
              <a:t>GPP</a:t>
            </a:r>
            <a:r>
              <a:rPr lang="en-GB" kern="0">
                <a:solidFill>
                  <a:srgbClr val="00B050"/>
                </a:solidFill>
                <a:latin typeface="Arial"/>
                <a:ea typeface="MS PGothic"/>
                <a:cs typeface="Arial"/>
              </a:rPr>
              <a:t> All dataset</a:t>
            </a:r>
          </a:p>
          <a:p>
            <a:endParaRPr lang="en-GB" kern="0">
              <a:solidFill>
                <a:srgbClr val="FF0000"/>
              </a:solidFill>
              <a:latin typeface="Arial"/>
              <a:ea typeface="MS PGothic"/>
              <a:cs typeface="Arial"/>
            </a:endParaRPr>
          </a:p>
          <a:p>
            <a:endParaRPr lang="en-GB" kern="0">
              <a:solidFill>
                <a:srgbClr val="FF0000"/>
              </a:solidFill>
              <a:latin typeface="Arial"/>
              <a:ea typeface="MS PGothic"/>
              <a:cs typeface="Arial"/>
            </a:endParaRPr>
          </a:p>
          <a:p>
            <a:endParaRPr lang="en-GB" b="1" kern="0">
              <a:solidFill>
                <a:srgbClr val="FF0000"/>
              </a:solidFill>
              <a:latin typeface="Arial"/>
              <a:ea typeface="MS PGothic"/>
              <a:cs typeface="Arial"/>
            </a:endParaRPr>
          </a:p>
          <a:p>
            <a:r>
              <a:rPr lang="en-GB" b="1" kern="0">
                <a:solidFill>
                  <a:srgbClr val="FF0000"/>
                </a:solidFill>
                <a:latin typeface="Arial"/>
                <a:ea typeface="MS PGothic"/>
                <a:cs typeface="Arial"/>
              </a:rPr>
              <a:t>GPP</a:t>
            </a:r>
            <a:r>
              <a:rPr lang="en-GB" kern="0">
                <a:solidFill>
                  <a:srgbClr val="FF0000"/>
                </a:solidFill>
                <a:latin typeface="Arial"/>
                <a:ea typeface="MS PGothic"/>
                <a:cs typeface="Arial"/>
              </a:rPr>
              <a:t> Rain pulse</a:t>
            </a:r>
            <a:endParaRPr lang="en-GB" kern="0">
              <a:solidFill>
                <a:srgbClr val="FF0000"/>
              </a:solidFill>
            </a:endParaRPr>
          </a:p>
        </p:txBody>
      </p:sp>
      <p:sp>
        <p:nvSpPr>
          <p:cNvPr id="4" name="CuadroTexto 3">
            <a:extLst>
              <a:ext uri="{FF2B5EF4-FFF2-40B4-BE49-F238E27FC236}">
                <a16:creationId xmlns:a16="http://schemas.microsoft.com/office/drawing/2014/main" id="{0299A75E-3432-B464-3A83-755C0BE6937E}"/>
              </a:ext>
            </a:extLst>
          </p:cNvPr>
          <p:cNvSpPr txBox="1"/>
          <p:nvPr/>
        </p:nvSpPr>
        <p:spPr>
          <a:xfrm>
            <a:off x="5963670" y="1851317"/>
            <a:ext cx="160919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chemeClr val="accent1"/>
                </a:solidFill>
                <a:latin typeface="Arial"/>
                <a:ea typeface="MS PGothic"/>
                <a:cs typeface="Arial"/>
              </a:rPr>
              <a:t>PRI </a:t>
            </a:r>
            <a:r>
              <a:rPr lang="es-ES" err="1">
                <a:solidFill>
                  <a:schemeClr val="accent1"/>
                </a:solidFill>
                <a:latin typeface="Arial"/>
                <a:ea typeface="MS PGothic"/>
                <a:cs typeface="Arial"/>
              </a:rPr>
              <a:t>region</a:t>
            </a:r>
            <a:endParaRPr lang="es-ES">
              <a:solidFill>
                <a:schemeClr val="accent1"/>
              </a:solidFill>
              <a:latin typeface="Arial" panose="020B0604020202020204" pitchFamily="34" charset="0"/>
              <a:ea typeface="MS PGothic" pitchFamily="34" charset="-128"/>
              <a:cs typeface="Arial" panose="020B0604020202020204" pitchFamily="34" charset="0"/>
            </a:endParaRPr>
          </a:p>
        </p:txBody>
      </p:sp>
      <p:sp>
        <p:nvSpPr>
          <p:cNvPr id="8" name="CuadroTexto 7">
            <a:extLst>
              <a:ext uri="{FF2B5EF4-FFF2-40B4-BE49-F238E27FC236}">
                <a16:creationId xmlns:a16="http://schemas.microsoft.com/office/drawing/2014/main" id="{F6D55664-763C-0E5C-62CF-1F7027F6BD37}"/>
              </a:ext>
            </a:extLst>
          </p:cNvPr>
          <p:cNvSpPr txBox="1"/>
          <p:nvPr/>
        </p:nvSpPr>
        <p:spPr>
          <a:xfrm>
            <a:off x="9001069" y="1839599"/>
            <a:ext cx="160919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chemeClr val="accent2"/>
                </a:solidFill>
                <a:latin typeface="Arial"/>
                <a:ea typeface="MS PGothic"/>
                <a:cs typeface="Arial"/>
              </a:rPr>
              <a:t>Red-</a:t>
            </a:r>
            <a:r>
              <a:rPr lang="es-ES" err="1">
                <a:solidFill>
                  <a:schemeClr val="accent2"/>
                </a:solidFill>
                <a:latin typeface="Arial"/>
                <a:ea typeface="MS PGothic"/>
                <a:cs typeface="Arial"/>
              </a:rPr>
              <a:t>edge</a:t>
            </a:r>
            <a:endParaRPr lang="es-ES">
              <a:solidFill>
                <a:schemeClr val="accent2"/>
              </a:solidFill>
              <a:ea typeface="Verdana"/>
            </a:endParaRPr>
          </a:p>
        </p:txBody>
      </p:sp>
      <p:pic>
        <p:nvPicPr>
          <p:cNvPr id="6" name="Imagen 5" descr="Texto&#10;&#10;El contenido generado por IA puede ser incorrecto.">
            <a:extLst>
              <a:ext uri="{FF2B5EF4-FFF2-40B4-BE49-F238E27FC236}">
                <a16:creationId xmlns:a16="http://schemas.microsoft.com/office/drawing/2014/main" id="{7808E41A-32EA-FB56-B93A-847798D50E4B}"/>
              </a:ext>
            </a:extLst>
          </p:cNvPr>
          <p:cNvPicPr>
            <a:picLocks noChangeAspect="1"/>
          </p:cNvPicPr>
          <p:nvPr/>
        </p:nvPicPr>
        <p:blipFill>
          <a:blip r:embed="rId3"/>
          <a:stretch>
            <a:fillRect/>
          </a:stretch>
        </p:blipFill>
        <p:spPr>
          <a:xfrm>
            <a:off x="2402287" y="2202468"/>
            <a:ext cx="1609194" cy="894537"/>
          </a:xfrm>
          <a:prstGeom prst="rect">
            <a:avLst/>
          </a:prstGeom>
        </p:spPr>
      </p:pic>
      <p:pic>
        <p:nvPicPr>
          <p:cNvPr id="10" name="Imagen 9" descr="Texto&#10;&#10;El contenido generado por IA puede ser incorrecto.">
            <a:extLst>
              <a:ext uri="{FF2B5EF4-FFF2-40B4-BE49-F238E27FC236}">
                <a16:creationId xmlns:a16="http://schemas.microsoft.com/office/drawing/2014/main" id="{115A03FD-6B3A-3253-9796-A173E2EF9F14}"/>
              </a:ext>
            </a:extLst>
          </p:cNvPr>
          <p:cNvPicPr>
            <a:picLocks noChangeAspect="1"/>
          </p:cNvPicPr>
          <p:nvPr/>
        </p:nvPicPr>
        <p:blipFill>
          <a:blip r:embed="rId4"/>
          <a:stretch>
            <a:fillRect/>
          </a:stretch>
        </p:blipFill>
        <p:spPr>
          <a:xfrm>
            <a:off x="2402287" y="3742895"/>
            <a:ext cx="1584339" cy="894537"/>
          </a:xfrm>
          <a:prstGeom prst="rect">
            <a:avLst/>
          </a:prstGeom>
        </p:spPr>
      </p:pic>
      <p:sp>
        <p:nvSpPr>
          <p:cNvPr id="5" name="Content Placeholder 5">
            <a:extLst>
              <a:ext uri="{FF2B5EF4-FFF2-40B4-BE49-F238E27FC236}">
                <a16:creationId xmlns:a16="http://schemas.microsoft.com/office/drawing/2014/main" id="{939F8292-2C70-1F5B-76AE-1CDD5C2F8372}"/>
              </a:ext>
            </a:extLst>
          </p:cNvPr>
          <p:cNvSpPr txBox="1">
            <a:spLocks/>
          </p:cNvSpPr>
          <p:nvPr/>
        </p:nvSpPr>
        <p:spPr bwMode="auto">
          <a:xfrm>
            <a:off x="1311375" y="3046365"/>
            <a:ext cx="2789195" cy="43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kern="0">
                <a:solidFill>
                  <a:schemeClr val="tx1"/>
                </a:solidFill>
                <a:latin typeface="Arial"/>
                <a:ea typeface="MS PGothic"/>
                <a:cs typeface="Arial"/>
              </a:rPr>
              <a:t>GPP range 0.2-17 </a:t>
            </a:r>
            <a:r>
              <a:rPr lang="el-GR" sz="1400" kern="0">
                <a:solidFill>
                  <a:schemeClr val="tx1"/>
                </a:solidFill>
                <a:latin typeface="Arial"/>
                <a:ea typeface="MS PGothic"/>
                <a:cs typeface="Arial"/>
              </a:rPr>
              <a:t>(μ</a:t>
            </a:r>
            <a:r>
              <a:rPr lang="en-GB" sz="1400" kern="0">
                <a:solidFill>
                  <a:schemeClr val="tx1"/>
                </a:solidFill>
                <a:latin typeface="Arial"/>
                <a:ea typeface="MS PGothic"/>
                <a:cs typeface="Arial"/>
              </a:rPr>
              <a:t>mol m² s⁻¹)</a:t>
            </a:r>
            <a:endParaRPr lang="en-GB" kern="0">
              <a:latin typeface="Arial"/>
              <a:ea typeface="MS PGothic"/>
              <a:cs typeface="Arial"/>
            </a:endParaRPr>
          </a:p>
          <a:p>
            <a:endParaRPr lang="en-GB" kern="0">
              <a:latin typeface="Arial"/>
              <a:ea typeface="MS PGothic"/>
              <a:cs typeface="Arial"/>
            </a:endParaRPr>
          </a:p>
        </p:txBody>
      </p:sp>
      <p:sp>
        <p:nvSpPr>
          <p:cNvPr id="9" name="Content Placeholder 5">
            <a:extLst>
              <a:ext uri="{FF2B5EF4-FFF2-40B4-BE49-F238E27FC236}">
                <a16:creationId xmlns:a16="http://schemas.microsoft.com/office/drawing/2014/main" id="{1689DC0F-EC75-CA7E-BE39-C8DA3FF3C981}"/>
              </a:ext>
            </a:extLst>
          </p:cNvPr>
          <p:cNvSpPr txBox="1">
            <a:spLocks/>
          </p:cNvSpPr>
          <p:nvPr/>
        </p:nvSpPr>
        <p:spPr bwMode="auto">
          <a:xfrm>
            <a:off x="1275054" y="4561377"/>
            <a:ext cx="2789195" cy="43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kern="0">
                <a:solidFill>
                  <a:schemeClr val="tx1"/>
                </a:solidFill>
                <a:latin typeface="Arial"/>
                <a:ea typeface="MS PGothic"/>
                <a:cs typeface="Arial"/>
              </a:rPr>
              <a:t>GPP range 0.3-9.5 </a:t>
            </a:r>
            <a:r>
              <a:rPr lang="el-GR" sz="1400" kern="0">
                <a:solidFill>
                  <a:schemeClr val="tx1"/>
                </a:solidFill>
                <a:latin typeface="Arial"/>
                <a:ea typeface="MS PGothic"/>
                <a:cs typeface="Arial"/>
              </a:rPr>
              <a:t>(μ</a:t>
            </a:r>
            <a:r>
              <a:rPr lang="en-GB" sz="1400" kern="0">
                <a:solidFill>
                  <a:schemeClr val="tx1"/>
                </a:solidFill>
                <a:latin typeface="Arial"/>
                <a:ea typeface="MS PGothic"/>
                <a:cs typeface="Arial"/>
              </a:rPr>
              <a:t>mol m² s⁻¹)</a:t>
            </a:r>
            <a:endParaRPr lang="en-GB" kern="0">
              <a:latin typeface="Arial"/>
              <a:ea typeface="MS PGothic"/>
              <a:cs typeface="Arial"/>
            </a:endParaRPr>
          </a:p>
          <a:p>
            <a:endParaRPr lang="en-GB" kern="0">
              <a:latin typeface="Arial"/>
              <a:ea typeface="MS PGothic"/>
              <a:cs typeface="Arial"/>
            </a:endParaRPr>
          </a:p>
        </p:txBody>
      </p:sp>
      <p:sp>
        <p:nvSpPr>
          <p:cNvPr id="11" name="Rectángulo: esquinas redondeadas 10">
            <a:extLst>
              <a:ext uri="{FF2B5EF4-FFF2-40B4-BE49-F238E27FC236}">
                <a16:creationId xmlns:a16="http://schemas.microsoft.com/office/drawing/2014/main" id="{69A3C9B7-AFB1-05AC-988F-AE4C125F646C}"/>
              </a:ext>
            </a:extLst>
          </p:cNvPr>
          <p:cNvSpPr/>
          <p:nvPr/>
        </p:nvSpPr>
        <p:spPr>
          <a:xfrm>
            <a:off x="2950357" y="2445005"/>
            <a:ext cx="877573" cy="311712"/>
          </a:xfrm>
          <a:prstGeom prst="roundRect">
            <a:avLst/>
          </a:prstGeom>
          <a:solidFill>
            <a:srgbClr val="BF7E8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esquinas redondeadas 11">
            <a:extLst>
              <a:ext uri="{FF2B5EF4-FFF2-40B4-BE49-F238E27FC236}">
                <a16:creationId xmlns:a16="http://schemas.microsoft.com/office/drawing/2014/main" id="{9698357F-37DD-B3DD-77BC-D63B0AFAC599}"/>
              </a:ext>
            </a:extLst>
          </p:cNvPr>
          <p:cNvSpPr/>
          <p:nvPr/>
        </p:nvSpPr>
        <p:spPr>
          <a:xfrm>
            <a:off x="2950357" y="3963273"/>
            <a:ext cx="877573" cy="311712"/>
          </a:xfrm>
          <a:prstGeom prst="roundRect">
            <a:avLst/>
          </a:prstGeom>
          <a:solidFill>
            <a:srgbClr val="A4D42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highlight>
                <a:srgbClr val="FFFF00"/>
              </a:highlight>
              <a:cs typeface="Arial"/>
            </a:endParaRPr>
          </a:p>
        </p:txBody>
      </p:sp>
    </p:spTree>
    <p:extLst>
      <p:ext uri="{BB962C8B-B14F-4D97-AF65-F5344CB8AC3E}">
        <p14:creationId xmlns:p14="http://schemas.microsoft.com/office/powerpoint/2010/main" val="3358784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AC113-F7DC-5FFA-5FEE-B117ECEB2D10}"/>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02A9D37E-1BED-6A64-C678-F793E7C1C7C1}"/>
              </a:ext>
            </a:extLst>
          </p:cNvPr>
          <p:cNvSpPr txBox="1">
            <a:spLocks/>
          </p:cNvSpPr>
          <p:nvPr/>
        </p:nvSpPr>
        <p:spPr bwMode="auto">
          <a:xfrm>
            <a:off x="8399913" y="1712906"/>
            <a:ext cx="1506103" cy="65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latin typeface="Arial"/>
                <a:ea typeface="MS PGothic"/>
                <a:cs typeface="Arial"/>
              </a:rPr>
              <a:t>Manzanera Rain pulse</a:t>
            </a:r>
          </a:p>
          <a:p>
            <a:endParaRPr lang="en-GB" kern="0"/>
          </a:p>
          <a:p>
            <a:r>
              <a:rPr lang="en-GB" kern="0">
                <a:latin typeface="Arial"/>
                <a:ea typeface="MS PGothic"/>
                <a:cs typeface="Arial"/>
              </a:rPr>
              <a:t>   </a:t>
            </a:r>
          </a:p>
          <a:p>
            <a:endParaRPr lang="en-GB" kern="0">
              <a:latin typeface="Arial"/>
              <a:ea typeface="MS PGothic"/>
              <a:cs typeface="Arial"/>
            </a:endParaRPr>
          </a:p>
        </p:txBody>
      </p:sp>
      <p:sp>
        <p:nvSpPr>
          <p:cNvPr id="9" name="Rectángulo: esquinas redondeadas 8">
            <a:extLst>
              <a:ext uri="{FF2B5EF4-FFF2-40B4-BE49-F238E27FC236}">
                <a16:creationId xmlns:a16="http://schemas.microsoft.com/office/drawing/2014/main" id="{ADCC49E9-2C15-143A-908C-26AEF627F6E2}"/>
              </a:ext>
            </a:extLst>
          </p:cNvPr>
          <p:cNvSpPr/>
          <p:nvPr/>
        </p:nvSpPr>
        <p:spPr>
          <a:xfrm>
            <a:off x="7146071" y="3878090"/>
            <a:ext cx="4436329" cy="435458"/>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1F7E7B6-B1A6-E8C3-B594-7128A1CDE89A}"/>
              </a:ext>
            </a:extLst>
          </p:cNvPr>
          <p:cNvSpPr>
            <a:spLocks noGrp="1"/>
          </p:cNvSpPr>
          <p:nvPr>
            <p:ph type="title"/>
          </p:nvPr>
        </p:nvSpPr>
        <p:spPr/>
        <p:txBody>
          <a:bodyPr/>
          <a:lstStyle/>
          <a:p>
            <a:r>
              <a:rPr lang="en-GB">
                <a:latin typeface="Arial"/>
                <a:cs typeface="Arial"/>
              </a:rPr>
              <a:t>Field TOC Reflectance model for GPP</a:t>
            </a:r>
            <a:endParaRPr lang="en-GB"/>
          </a:p>
        </p:txBody>
      </p:sp>
      <p:sp>
        <p:nvSpPr>
          <p:cNvPr id="7" name="Content Placeholder 5">
            <a:extLst>
              <a:ext uri="{FF2B5EF4-FFF2-40B4-BE49-F238E27FC236}">
                <a16:creationId xmlns:a16="http://schemas.microsoft.com/office/drawing/2014/main" id="{3B20B721-2802-13E8-4A98-5A3B04988F50}"/>
              </a:ext>
            </a:extLst>
          </p:cNvPr>
          <p:cNvSpPr txBox="1">
            <a:spLocks/>
          </p:cNvSpPr>
          <p:nvPr/>
        </p:nvSpPr>
        <p:spPr bwMode="auto">
          <a:xfrm>
            <a:off x="242581" y="1099388"/>
            <a:ext cx="11764800"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rgbClr val="0B86B7"/>
                </a:solidFill>
                <a:latin typeface="Arial"/>
                <a:ea typeface="MS PGothic"/>
                <a:cs typeface="Arial"/>
              </a:rPr>
              <a:t>Manzanera (rain pulse) vs. </a:t>
            </a:r>
            <a:r>
              <a:rPr lang="en-GB" kern="0" err="1">
                <a:solidFill>
                  <a:srgbClr val="0B86B7"/>
                </a:solidFill>
                <a:latin typeface="Arial"/>
                <a:ea typeface="MS PGothic"/>
                <a:cs typeface="Arial"/>
              </a:rPr>
              <a:t>Majadas</a:t>
            </a:r>
            <a:r>
              <a:rPr lang="en-GB" kern="0">
                <a:solidFill>
                  <a:srgbClr val="0B86B7"/>
                </a:solidFill>
                <a:latin typeface="Arial"/>
                <a:ea typeface="MS PGothic"/>
                <a:cs typeface="Arial"/>
              </a:rPr>
              <a:t> (2-month summer data with heat wave)</a:t>
            </a:r>
            <a:endParaRPr lang="es-ES">
              <a:solidFill>
                <a:srgbClr val="0B86B7"/>
              </a:solidFill>
            </a:endParaRPr>
          </a:p>
        </p:txBody>
      </p:sp>
      <p:pic>
        <p:nvPicPr>
          <p:cNvPr id="14" name="Imagen 13">
            <a:extLst>
              <a:ext uri="{FF2B5EF4-FFF2-40B4-BE49-F238E27FC236}">
                <a16:creationId xmlns:a16="http://schemas.microsoft.com/office/drawing/2014/main" id="{BEC722CE-086E-ABEC-0336-150FF4DC8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49718" y="2058835"/>
            <a:ext cx="5693793" cy="4141939"/>
          </a:xfrm>
          <a:prstGeom prst="rect">
            <a:avLst/>
          </a:prstGeom>
        </p:spPr>
      </p:pic>
      <p:sp>
        <p:nvSpPr>
          <p:cNvPr id="3" name="Content Placeholder 5">
            <a:extLst>
              <a:ext uri="{FF2B5EF4-FFF2-40B4-BE49-F238E27FC236}">
                <a16:creationId xmlns:a16="http://schemas.microsoft.com/office/drawing/2014/main" id="{B1A6EFB7-5B53-119D-491F-2A85A6C84CB6}"/>
              </a:ext>
            </a:extLst>
          </p:cNvPr>
          <p:cNvSpPr txBox="1">
            <a:spLocks/>
          </p:cNvSpPr>
          <p:nvPr/>
        </p:nvSpPr>
        <p:spPr bwMode="auto">
          <a:xfrm>
            <a:off x="7180445" y="3870208"/>
            <a:ext cx="4514250" cy="43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b="1" kern="0">
                <a:solidFill>
                  <a:schemeClr val="tx1"/>
                </a:solidFill>
                <a:latin typeface="Arial"/>
                <a:ea typeface="MS PGothic"/>
                <a:cs typeface="Arial"/>
              </a:rPr>
              <a:t>Similar spectral patterns in VIP scores </a:t>
            </a:r>
          </a:p>
        </p:txBody>
      </p:sp>
      <p:pic>
        <p:nvPicPr>
          <p:cNvPr id="5" name="Imagen 4" descr="Texto&#10;&#10;El contenido generado por IA puede ser incorrecto.">
            <a:extLst>
              <a:ext uri="{FF2B5EF4-FFF2-40B4-BE49-F238E27FC236}">
                <a16:creationId xmlns:a16="http://schemas.microsoft.com/office/drawing/2014/main" id="{A3378C1D-6A5F-A86F-EFBB-F97F8EF546EE}"/>
              </a:ext>
            </a:extLst>
          </p:cNvPr>
          <p:cNvPicPr>
            <a:picLocks noChangeAspect="1"/>
          </p:cNvPicPr>
          <p:nvPr/>
        </p:nvPicPr>
        <p:blipFill>
          <a:blip r:embed="rId3"/>
          <a:stretch>
            <a:fillRect/>
          </a:stretch>
        </p:blipFill>
        <p:spPr>
          <a:xfrm>
            <a:off x="8359652" y="5059333"/>
            <a:ext cx="1550172" cy="878516"/>
          </a:xfrm>
          <a:prstGeom prst="rect">
            <a:avLst/>
          </a:prstGeom>
        </p:spPr>
      </p:pic>
      <p:pic>
        <p:nvPicPr>
          <p:cNvPr id="6" name="Imagen 5" descr="Texto&#10;&#10;El contenido generado por IA puede ser incorrecto.">
            <a:extLst>
              <a:ext uri="{FF2B5EF4-FFF2-40B4-BE49-F238E27FC236}">
                <a16:creationId xmlns:a16="http://schemas.microsoft.com/office/drawing/2014/main" id="{3A45E033-5926-8496-57A8-DDC16927F418}"/>
              </a:ext>
            </a:extLst>
          </p:cNvPr>
          <p:cNvPicPr>
            <a:picLocks noChangeAspect="1"/>
          </p:cNvPicPr>
          <p:nvPr/>
        </p:nvPicPr>
        <p:blipFill>
          <a:blip r:embed="rId4"/>
          <a:stretch>
            <a:fillRect/>
          </a:stretch>
        </p:blipFill>
        <p:spPr>
          <a:xfrm>
            <a:off x="8250531" y="2458990"/>
            <a:ext cx="1510990" cy="853124"/>
          </a:xfrm>
          <a:prstGeom prst="rect">
            <a:avLst/>
          </a:prstGeom>
        </p:spPr>
      </p:pic>
      <p:pic>
        <p:nvPicPr>
          <p:cNvPr id="8" name="Imagen 7" descr="Imagen que contiene Círculo&#10;&#10;El contenido generado por IA puede ser incorrecto.">
            <a:extLst>
              <a:ext uri="{FF2B5EF4-FFF2-40B4-BE49-F238E27FC236}">
                <a16:creationId xmlns:a16="http://schemas.microsoft.com/office/drawing/2014/main" id="{F5C1A57D-A794-9E45-8112-D8E69AC918B4}"/>
              </a:ext>
            </a:extLst>
          </p:cNvPr>
          <p:cNvPicPr>
            <a:picLocks noChangeAspect="1"/>
          </p:cNvPicPr>
          <p:nvPr/>
        </p:nvPicPr>
        <p:blipFill>
          <a:blip r:embed="rId5"/>
          <a:srcRect t="9796"/>
          <a:stretch>
            <a:fillRect/>
          </a:stretch>
        </p:blipFill>
        <p:spPr>
          <a:xfrm>
            <a:off x="10181398" y="4573070"/>
            <a:ext cx="1754696" cy="1719745"/>
          </a:xfrm>
          <a:prstGeom prst="rect">
            <a:avLst/>
          </a:prstGeom>
        </p:spPr>
      </p:pic>
      <p:pic>
        <p:nvPicPr>
          <p:cNvPr id="13" name="Imagen 12" descr="Interfaz de usuario gráfica, Aplicación&#10;&#10;El contenido generado por IA puede ser incorrecto.">
            <a:extLst>
              <a:ext uri="{FF2B5EF4-FFF2-40B4-BE49-F238E27FC236}">
                <a16:creationId xmlns:a16="http://schemas.microsoft.com/office/drawing/2014/main" id="{B427282B-566B-AFCA-2C50-5F57B744741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l="17794" t="37749" r="66334" b="3042"/>
          <a:stretch>
            <a:fillRect/>
          </a:stretch>
        </p:blipFill>
        <p:spPr>
          <a:xfrm>
            <a:off x="10185093" y="1714680"/>
            <a:ext cx="1760969" cy="1858398"/>
          </a:xfrm>
          <a:prstGeom prst="rect">
            <a:avLst/>
          </a:prstGeom>
        </p:spPr>
      </p:pic>
      <p:sp>
        <p:nvSpPr>
          <p:cNvPr id="15" name="CuadroTexto 14">
            <a:extLst>
              <a:ext uri="{FF2B5EF4-FFF2-40B4-BE49-F238E27FC236}">
                <a16:creationId xmlns:a16="http://schemas.microsoft.com/office/drawing/2014/main" id="{D3F0CCCA-F53A-C2C5-9C3C-DDA4B10EF5F7}"/>
              </a:ext>
            </a:extLst>
          </p:cNvPr>
          <p:cNvSpPr txBox="1"/>
          <p:nvPr/>
        </p:nvSpPr>
        <p:spPr>
          <a:xfrm>
            <a:off x="8124256" y="4450483"/>
            <a:ext cx="19189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0" i="0" u="none" strike="noStrike" baseline="0" err="1">
                <a:latin typeface="Arial"/>
                <a:ea typeface="Arial"/>
                <a:cs typeface="Arial"/>
              </a:rPr>
              <a:t>Majadas</a:t>
            </a:r>
            <a:endParaRPr lang="es-ES"/>
          </a:p>
          <a:p>
            <a:pPr algn="ctr"/>
            <a:r>
              <a:rPr lang="en-GB">
                <a:latin typeface="Arial"/>
                <a:ea typeface="MS PGothic"/>
                <a:cs typeface="Arial"/>
              </a:rPr>
              <a:t>Summer drought</a:t>
            </a:r>
            <a:endParaRPr lang="es-ES">
              <a:solidFill>
                <a:srgbClr val="8197A6"/>
              </a:solidFill>
              <a:latin typeface="Arial" panose="020B0604020202020204" pitchFamily="34" charset="0"/>
              <a:ea typeface="MS PGothic" pitchFamily="34" charset="-128"/>
              <a:cs typeface="Arial" panose="020B0604020202020204" pitchFamily="34" charset="0"/>
            </a:endParaRPr>
          </a:p>
        </p:txBody>
      </p:sp>
      <p:sp>
        <p:nvSpPr>
          <p:cNvPr id="4" name="Content Placeholder 5">
            <a:extLst>
              <a:ext uri="{FF2B5EF4-FFF2-40B4-BE49-F238E27FC236}">
                <a16:creationId xmlns:a16="http://schemas.microsoft.com/office/drawing/2014/main" id="{220C4AE0-BEF6-3EFB-7E50-A108E312B317}"/>
              </a:ext>
            </a:extLst>
          </p:cNvPr>
          <p:cNvSpPr txBox="1">
            <a:spLocks/>
          </p:cNvSpPr>
          <p:nvPr/>
        </p:nvSpPr>
        <p:spPr bwMode="auto">
          <a:xfrm>
            <a:off x="7488453" y="3276839"/>
            <a:ext cx="2789195" cy="43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kern="0">
                <a:solidFill>
                  <a:schemeClr val="tx1"/>
                </a:solidFill>
                <a:latin typeface="Arial"/>
                <a:ea typeface="MS PGothic"/>
                <a:cs typeface="Arial"/>
              </a:rPr>
              <a:t>GPP range 0.3-9.5 </a:t>
            </a:r>
            <a:r>
              <a:rPr lang="el-GR" sz="1400" kern="0">
                <a:solidFill>
                  <a:schemeClr val="tx1"/>
                </a:solidFill>
                <a:latin typeface="Arial"/>
                <a:ea typeface="MS PGothic"/>
                <a:cs typeface="Arial"/>
              </a:rPr>
              <a:t>(μ</a:t>
            </a:r>
            <a:r>
              <a:rPr lang="en-GB" sz="1400" kern="0">
                <a:solidFill>
                  <a:schemeClr val="tx1"/>
                </a:solidFill>
                <a:latin typeface="Arial"/>
                <a:ea typeface="MS PGothic"/>
                <a:cs typeface="Arial"/>
              </a:rPr>
              <a:t>mol m² s⁻¹)</a:t>
            </a:r>
            <a:endParaRPr lang="en-GB" kern="0">
              <a:latin typeface="Arial"/>
              <a:ea typeface="MS PGothic"/>
              <a:cs typeface="Arial"/>
            </a:endParaRPr>
          </a:p>
          <a:p>
            <a:endParaRPr lang="en-GB" kern="0">
              <a:latin typeface="Arial"/>
              <a:ea typeface="MS PGothic"/>
              <a:cs typeface="Arial"/>
            </a:endParaRPr>
          </a:p>
        </p:txBody>
      </p:sp>
      <p:sp>
        <p:nvSpPr>
          <p:cNvPr id="11" name="Content Placeholder 5">
            <a:extLst>
              <a:ext uri="{FF2B5EF4-FFF2-40B4-BE49-F238E27FC236}">
                <a16:creationId xmlns:a16="http://schemas.microsoft.com/office/drawing/2014/main" id="{76B51D6F-EFA9-3F43-E7A9-0F09D2C9CDAF}"/>
              </a:ext>
            </a:extLst>
          </p:cNvPr>
          <p:cNvSpPr txBox="1">
            <a:spLocks/>
          </p:cNvSpPr>
          <p:nvPr/>
        </p:nvSpPr>
        <p:spPr bwMode="auto">
          <a:xfrm>
            <a:off x="7655309" y="5917156"/>
            <a:ext cx="2603090" cy="43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kern="0">
                <a:solidFill>
                  <a:schemeClr val="tx1"/>
                </a:solidFill>
                <a:latin typeface="Arial"/>
                <a:ea typeface="MS PGothic"/>
                <a:cs typeface="Arial"/>
              </a:rPr>
              <a:t>GPP range 0.8-6 </a:t>
            </a:r>
            <a:r>
              <a:rPr lang="el-GR" sz="1400" kern="0">
                <a:solidFill>
                  <a:schemeClr val="tx1"/>
                </a:solidFill>
                <a:latin typeface="Arial"/>
                <a:ea typeface="MS PGothic"/>
                <a:cs typeface="Arial"/>
              </a:rPr>
              <a:t>(μ</a:t>
            </a:r>
            <a:r>
              <a:rPr lang="en-GB" sz="1400" kern="0">
                <a:solidFill>
                  <a:schemeClr val="tx1"/>
                </a:solidFill>
                <a:latin typeface="Arial"/>
                <a:ea typeface="MS PGothic"/>
                <a:cs typeface="Arial"/>
              </a:rPr>
              <a:t>mol m² s⁻¹)</a:t>
            </a:r>
          </a:p>
          <a:p>
            <a:endParaRPr lang="en-GB" kern="0"/>
          </a:p>
          <a:p>
            <a:r>
              <a:rPr lang="en-GB" kern="0">
                <a:latin typeface="Arial"/>
                <a:ea typeface="MS PGothic"/>
                <a:cs typeface="Arial"/>
              </a:rPr>
              <a:t>   </a:t>
            </a:r>
          </a:p>
          <a:p>
            <a:endParaRPr lang="en-GB" kern="0">
              <a:latin typeface="Arial"/>
              <a:ea typeface="MS PGothic"/>
              <a:cs typeface="Arial"/>
            </a:endParaRPr>
          </a:p>
        </p:txBody>
      </p:sp>
      <p:sp>
        <p:nvSpPr>
          <p:cNvPr id="12" name="Rectángulo: esquinas redondeadas 11">
            <a:extLst>
              <a:ext uri="{FF2B5EF4-FFF2-40B4-BE49-F238E27FC236}">
                <a16:creationId xmlns:a16="http://schemas.microsoft.com/office/drawing/2014/main" id="{0B759455-473A-BD45-005C-F23AFE098780}"/>
              </a:ext>
            </a:extLst>
          </p:cNvPr>
          <p:cNvSpPr/>
          <p:nvPr/>
        </p:nvSpPr>
        <p:spPr>
          <a:xfrm>
            <a:off x="8729195" y="2668998"/>
            <a:ext cx="877573" cy="311712"/>
          </a:xfrm>
          <a:prstGeom prst="roundRect">
            <a:avLst/>
          </a:prstGeom>
          <a:solidFill>
            <a:srgbClr val="ADB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esquinas redondeadas 15">
            <a:extLst>
              <a:ext uri="{FF2B5EF4-FFF2-40B4-BE49-F238E27FC236}">
                <a16:creationId xmlns:a16="http://schemas.microsoft.com/office/drawing/2014/main" id="{47CE7333-A1BE-7B45-518B-4FE8AB7F554C}"/>
              </a:ext>
            </a:extLst>
          </p:cNvPr>
          <p:cNvSpPr/>
          <p:nvPr/>
        </p:nvSpPr>
        <p:spPr>
          <a:xfrm>
            <a:off x="8925448" y="5267717"/>
            <a:ext cx="877573" cy="311712"/>
          </a:xfrm>
          <a:prstGeom prst="roundRect">
            <a:avLst/>
          </a:prstGeom>
          <a:solidFill>
            <a:srgbClr val="ADB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35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1AF0-4745-F111-3735-800A5A5DABD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3CEBA0A-6A7C-FD67-4D71-E6AEE7883542}"/>
              </a:ext>
            </a:extLst>
          </p:cNvPr>
          <p:cNvSpPr>
            <a:spLocks noGrp="1"/>
          </p:cNvSpPr>
          <p:nvPr>
            <p:ph type="title"/>
          </p:nvPr>
        </p:nvSpPr>
        <p:spPr/>
        <p:txBody>
          <a:bodyPr/>
          <a:lstStyle/>
          <a:p>
            <a:r>
              <a:rPr lang="en-GB"/>
              <a:t>Introduction</a:t>
            </a:r>
          </a:p>
        </p:txBody>
      </p:sp>
      <p:sp>
        <p:nvSpPr>
          <p:cNvPr id="6" name="Content Placeholder 5">
            <a:extLst>
              <a:ext uri="{FF2B5EF4-FFF2-40B4-BE49-F238E27FC236}">
                <a16:creationId xmlns:a16="http://schemas.microsoft.com/office/drawing/2014/main" id="{F112713A-A6B5-00AA-5F21-9419AF696EEE}"/>
              </a:ext>
            </a:extLst>
          </p:cNvPr>
          <p:cNvSpPr>
            <a:spLocks noGrp="1"/>
          </p:cNvSpPr>
          <p:nvPr>
            <p:ph idx="1"/>
          </p:nvPr>
        </p:nvSpPr>
        <p:spPr>
          <a:xfrm>
            <a:off x="980866" y="1078560"/>
            <a:ext cx="8196096" cy="361790"/>
          </a:xfrm>
        </p:spPr>
        <p:txBody>
          <a:bodyPr/>
          <a:lstStyle/>
          <a:p>
            <a:r>
              <a:rPr lang="en-GB" sz="2000">
                <a:solidFill>
                  <a:schemeClr val="tx1"/>
                </a:solidFill>
                <a:latin typeface="Arial"/>
                <a:ea typeface="MS PGothic"/>
                <a:cs typeface="Arial"/>
              </a:rPr>
              <a:t>Retrieve dynamic optical properties with a </a:t>
            </a:r>
            <a:r>
              <a:rPr lang="en-GB" sz="2000" b="1">
                <a:solidFill>
                  <a:schemeClr val="tx1"/>
                </a:solidFill>
                <a:latin typeface="Arial"/>
                <a:ea typeface="MS PGothic"/>
                <a:cs typeface="Arial"/>
              </a:rPr>
              <a:t>bottom-up</a:t>
            </a:r>
            <a:r>
              <a:rPr lang="en-GB" sz="2000">
                <a:solidFill>
                  <a:schemeClr val="tx1"/>
                </a:solidFill>
                <a:latin typeface="Arial"/>
                <a:ea typeface="MS PGothic"/>
                <a:cs typeface="Arial"/>
              </a:rPr>
              <a:t> </a:t>
            </a:r>
            <a:r>
              <a:rPr lang="en-GB" sz="2000" b="1">
                <a:solidFill>
                  <a:schemeClr val="tx1"/>
                </a:solidFill>
                <a:latin typeface="Arial"/>
                <a:ea typeface="MS PGothic"/>
                <a:cs typeface="Arial"/>
              </a:rPr>
              <a:t>approach</a:t>
            </a:r>
            <a:r>
              <a:rPr lang="en-GB" sz="2000">
                <a:solidFill>
                  <a:schemeClr val="tx1"/>
                </a:solidFill>
                <a:latin typeface="Arial"/>
                <a:ea typeface="MS PGothic"/>
                <a:cs typeface="Arial"/>
              </a:rPr>
              <a:t>:</a:t>
            </a:r>
          </a:p>
        </p:txBody>
      </p:sp>
      <p:pic>
        <p:nvPicPr>
          <p:cNvPr id="124" name="Imagen 123">
            <a:extLst>
              <a:ext uri="{FF2B5EF4-FFF2-40B4-BE49-F238E27FC236}">
                <a16:creationId xmlns:a16="http://schemas.microsoft.com/office/drawing/2014/main" id="{F9CE2E5C-543D-9C97-CC94-5A9D53007413}"/>
              </a:ext>
            </a:extLst>
          </p:cNvPr>
          <p:cNvPicPr>
            <a:picLocks noChangeAspect="1"/>
          </p:cNvPicPr>
          <p:nvPr/>
        </p:nvPicPr>
        <p:blipFill>
          <a:blip r:embed="rId2"/>
          <a:stretch>
            <a:fillRect/>
          </a:stretch>
        </p:blipFill>
        <p:spPr>
          <a:xfrm>
            <a:off x="9201719" y="1078732"/>
            <a:ext cx="2662264" cy="5372835"/>
          </a:xfrm>
          <a:prstGeom prst="rect">
            <a:avLst/>
          </a:prstGeom>
        </p:spPr>
      </p:pic>
      <mc:AlternateContent xmlns:mc="http://schemas.openxmlformats.org/markup-compatibility/2006" xmlns:p14="http://schemas.microsoft.com/office/powerpoint/2010/main">
        <mc:Choice Requires="p14">
          <p:contentPart p14:bwMode="auto" r:id="rId3">
            <p14:nvContentPartPr>
              <p14:cNvPr id="131" name="Entrada de lápiz 130">
                <a:extLst>
                  <a:ext uri="{FF2B5EF4-FFF2-40B4-BE49-F238E27FC236}">
                    <a16:creationId xmlns:a16="http://schemas.microsoft.com/office/drawing/2014/main" id="{BE778D9A-8FE5-0CE6-45AA-1751E06259C1}"/>
                  </a:ext>
                </a:extLst>
              </p14:cNvPr>
              <p14:cNvContentPartPr/>
              <p14:nvPr/>
            </p14:nvContentPartPr>
            <p14:xfrm>
              <a:off x="6922589" y="2087336"/>
              <a:ext cx="85680" cy="7560"/>
            </p14:xfrm>
          </p:contentPart>
        </mc:Choice>
        <mc:Fallback xmlns="">
          <p:pic>
            <p:nvPicPr>
              <p:cNvPr id="131" name="Entrada de lápiz 130">
                <a:extLst>
                  <a:ext uri="{FF2B5EF4-FFF2-40B4-BE49-F238E27FC236}">
                    <a16:creationId xmlns:a16="http://schemas.microsoft.com/office/drawing/2014/main" id="{BE778D9A-8FE5-0CE6-45AA-1751E06259C1}"/>
                  </a:ext>
                </a:extLst>
              </p:cNvPr>
              <p:cNvPicPr/>
              <p:nvPr/>
            </p:nvPicPr>
            <p:blipFill>
              <a:blip r:embed="rId4"/>
              <a:stretch>
                <a:fillRect/>
              </a:stretch>
            </p:blipFill>
            <p:spPr>
              <a:xfrm>
                <a:off x="6904589" y="2052972"/>
                <a:ext cx="121320" cy="7594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2" name="Entrada de lápiz 131">
                <a:extLst>
                  <a:ext uri="{FF2B5EF4-FFF2-40B4-BE49-F238E27FC236}">
                    <a16:creationId xmlns:a16="http://schemas.microsoft.com/office/drawing/2014/main" id="{51464674-5C0E-3097-325E-100B3C406570}"/>
                  </a:ext>
                </a:extLst>
              </p14:cNvPr>
              <p14:cNvContentPartPr/>
              <p14:nvPr/>
            </p14:nvContentPartPr>
            <p14:xfrm>
              <a:off x="6963269" y="2097056"/>
              <a:ext cx="360" cy="360"/>
            </p14:xfrm>
          </p:contentPart>
        </mc:Choice>
        <mc:Fallback xmlns="">
          <p:pic>
            <p:nvPicPr>
              <p:cNvPr id="132" name="Entrada de lápiz 131">
                <a:extLst>
                  <a:ext uri="{FF2B5EF4-FFF2-40B4-BE49-F238E27FC236}">
                    <a16:creationId xmlns:a16="http://schemas.microsoft.com/office/drawing/2014/main" id="{51464674-5C0E-3097-325E-100B3C406570}"/>
                  </a:ext>
                </a:extLst>
              </p:cNvPr>
              <p:cNvPicPr/>
              <p:nvPr/>
            </p:nvPicPr>
            <p:blipFill>
              <a:blip r:embed="rId6"/>
              <a:stretch>
                <a:fillRect/>
              </a:stretch>
            </p:blipFill>
            <p:spPr>
              <a:xfrm>
                <a:off x="6945269" y="2061056"/>
                <a:ext cx="36000" cy="72000"/>
              </a:xfrm>
              <a:prstGeom prst="rect">
                <a:avLst/>
              </a:prstGeom>
            </p:spPr>
          </p:pic>
        </mc:Fallback>
      </mc:AlternateContent>
      <p:grpSp>
        <p:nvGrpSpPr>
          <p:cNvPr id="139" name="Grupo 138">
            <a:extLst>
              <a:ext uri="{FF2B5EF4-FFF2-40B4-BE49-F238E27FC236}">
                <a16:creationId xmlns:a16="http://schemas.microsoft.com/office/drawing/2014/main" id="{EE99CC29-B2DE-D551-A58A-A6EA93AE9869}"/>
              </a:ext>
            </a:extLst>
          </p:cNvPr>
          <p:cNvGrpSpPr>
            <a:grpSpLocks noChangeAspect="1"/>
          </p:cNvGrpSpPr>
          <p:nvPr/>
        </p:nvGrpSpPr>
        <p:grpSpPr>
          <a:xfrm>
            <a:off x="4545256" y="2629254"/>
            <a:ext cx="1071666" cy="235838"/>
            <a:chOff x="7033949" y="3063106"/>
            <a:chExt cx="1143264" cy="251594"/>
          </a:xfrm>
        </p:grpSpPr>
        <p:sp>
          <p:nvSpPr>
            <p:cNvPr id="137" name="Rectángulo 136">
              <a:extLst>
                <a:ext uri="{FF2B5EF4-FFF2-40B4-BE49-F238E27FC236}">
                  <a16:creationId xmlns:a16="http://schemas.microsoft.com/office/drawing/2014/main" id="{1A822170-FD04-842A-1C96-FE274A5E506E}"/>
                </a:ext>
              </a:extLst>
            </p:cNvPr>
            <p:cNvSpPr/>
            <p:nvPr/>
          </p:nvSpPr>
          <p:spPr>
            <a:xfrm>
              <a:off x="7033949" y="3063106"/>
              <a:ext cx="347662" cy="85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ángulo 137">
              <a:extLst>
                <a:ext uri="{FF2B5EF4-FFF2-40B4-BE49-F238E27FC236}">
                  <a16:creationId xmlns:a16="http://schemas.microsoft.com/office/drawing/2014/main" id="{3ED7371D-55FA-295D-E5EB-9D90BC51B1CE}"/>
                </a:ext>
              </a:extLst>
            </p:cNvPr>
            <p:cNvSpPr/>
            <p:nvPr/>
          </p:nvSpPr>
          <p:spPr>
            <a:xfrm>
              <a:off x="7743399" y="3167345"/>
              <a:ext cx="433814" cy="147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Imagen 2">
            <a:extLst>
              <a:ext uri="{FF2B5EF4-FFF2-40B4-BE49-F238E27FC236}">
                <a16:creationId xmlns:a16="http://schemas.microsoft.com/office/drawing/2014/main" id="{7A81BE23-316F-7540-3A8A-898CA987574F}"/>
              </a:ext>
            </a:extLst>
          </p:cNvPr>
          <p:cNvPicPr>
            <a:picLocks noChangeAspect="1"/>
          </p:cNvPicPr>
          <p:nvPr/>
        </p:nvPicPr>
        <p:blipFill>
          <a:blip r:embed="rId7"/>
          <a:stretch>
            <a:fillRect/>
          </a:stretch>
        </p:blipFill>
        <p:spPr>
          <a:xfrm>
            <a:off x="382042" y="5560171"/>
            <a:ext cx="1886632" cy="645821"/>
          </a:xfrm>
          <a:prstGeom prst="rect">
            <a:avLst/>
          </a:prstGeom>
          <a:solidFill>
            <a:schemeClr val="bg1"/>
          </a:solidFill>
        </p:spPr>
      </p:pic>
      <p:pic>
        <p:nvPicPr>
          <p:cNvPr id="14" name="Imagen 13" descr="Diagrama&#10;&#10;El contenido generado por IA puede ser incorrecto.">
            <a:extLst>
              <a:ext uri="{FF2B5EF4-FFF2-40B4-BE49-F238E27FC236}">
                <a16:creationId xmlns:a16="http://schemas.microsoft.com/office/drawing/2014/main" id="{CC8BCC6F-3FF9-8E5F-6B25-7F916A053579}"/>
              </a:ext>
            </a:extLst>
          </p:cNvPr>
          <p:cNvPicPr>
            <a:picLocks noChangeAspect="1"/>
          </p:cNvPicPr>
          <p:nvPr/>
        </p:nvPicPr>
        <p:blipFill>
          <a:blip r:embed="rId8">
            <a:extLst>
              <a:ext uri="{28A0092B-C50C-407E-A947-70E740481C1C}">
                <a14:useLocalDpi xmlns:a14="http://schemas.microsoft.com/office/drawing/2010/main" val="0"/>
              </a:ext>
            </a:extLst>
          </a:blip>
          <a:srcRect l="12289" t="14743" r="10214" b="14743"/>
          <a:stretch>
            <a:fillRect/>
          </a:stretch>
        </p:blipFill>
        <p:spPr>
          <a:xfrm>
            <a:off x="220521" y="1440484"/>
            <a:ext cx="5152717" cy="3286325"/>
          </a:xfrm>
          <a:prstGeom prst="rect">
            <a:avLst/>
          </a:prstGeom>
        </p:spPr>
      </p:pic>
      <p:grpSp>
        <p:nvGrpSpPr>
          <p:cNvPr id="15" name="Grupo 14">
            <a:extLst>
              <a:ext uri="{FF2B5EF4-FFF2-40B4-BE49-F238E27FC236}">
                <a16:creationId xmlns:a16="http://schemas.microsoft.com/office/drawing/2014/main" id="{57FC8B86-5A57-F347-448F-FAB27E817D0D}"/>
              </a:ext>
            </a:extLst>
          </p:cNvPr>
          <p:cNvGrpSpPr/>
          <p:nvPr/>
        </p:nvGrpSpPr>
        <p:grpSpPr>
          <a:xfrm>
            <a:off x="5529857" y="1676059"/>
            <a:ext cx="1913199" cy="1349539"/>
            <a:chOff x="4168221" y="2332467"/>
            <a:chExt cx="1955532" cy="1315927"/>
          </a:xfrm>
        </p:grpSpPr>
        <p:grpSp>
          <p:nvGrpSpPr>
            <p:cNvPr id="21" name="Grupo 20">
              <a:extLst>
                <a:ext uri="{FF2B5EF4-FFF2-40B4-BE49-F238E27FC236}">
                  <a16:creationId xmlns:a16="http://schemas.microsoft.com/office/drawing/2014/main" id="{5E9EF2A6-1D4C-4898-96F0-98DC3D88CFC1}"/>
                </a:ext>
              </a:extLst>
            </p:cNvPr>
            <p:cNvGrpSpPr/>
            <p:nvPr/>
          </p:nvGrpSpPr>
          <p:grpSpPr>
            <a:xfrm>
              <a:off x="4168221" y="2332467"/>
              <a:ext cx="1955532" cy="1315927"/>
              <a:chOff x="4168221" y="2332467"/>
              <a:chExt cx="1955532" cy="1315927"/>
            </a:xfrm>
          </p:grpSpPr>
          <p:grpSp>
            <p:nvGrpSpPr>
              <p:cNvPr id="23" name="Grupo 22">
                <a:extLst>
                  <a:ext uri="{FF2B5EF4-FFF2-40B4-BE49-F238E27FC236}">
                    <a16:creationId xmlns:a16="http://schemas.microsoft.com/office/drawing/2014/main" id="{80F034C3-5EFF-41CB-F1BC-AB0C8894C4A5}"/>
                  </a:ext>
                </a:extLst>
              </p:cNvPr>
              <p:cNvGrpSpPr/>
              <p:nvPr/>
            </p:nvGrpSpPr>
            <p:grpSpPr>
              <a:xfrm>
                <a:off x="4168221" y="2332467"/>
                <a:ext cx="1955532" cy="1315927"/>
                <a:chOff x="4168221" y="2332467"/>
                <a:chExt cx="1955532" cy="1315927"/>
              </a:xfrm>
            </p:grpSpPr>
            <p:grpSp>
              <p:nvGrpSpPr>
                <p:cNvPr id="25" name="Grupo 24">
                  <a:extLst>
                    <a:ext uri="{FF2B5EF4-FFF2-40B4-BE49-F238E27FC236}">
                      <a16:creationId xmlns:a16="http://schemas.microsoft.com/office/drawing/2014/main" id="{7212243E-79EA-E10B-78A5-4EE8283D4083}"/>
                    </a:ext>
                  </a:extLst>
                </p:cNvPr>
                <p:cNvGrpSpPr/>
                <p:nvPr/>
              </p:nvGrpSpPr>
              <p:grpSpPr>
                <a:xfrm>
                  <a:off x="4168221" y="2332467"/>
                  <a:ext cx="1955532" cy="1315927"/>
                  <a:chOff x="4168221" y="2332467"/>
                  <a:chExt cx="1955532" cy="1315927"/>
                </a:xfrm>
              </p:grpSpPr>
              <p:pic>
                <p:nvPicPr>
                  <p:cNvPr id="27" name="Gráfico 5">
                    <a:extLst>
                      <a:ext uri="{FF2B5EF4-FFF2-40B4-BE49-F238E27FC236}">
                        <a16:creationId xmlns:a16="http://schemas.microsoft.com/office/drawing/2014/main" id="{0483E43F-750F-5608-3B7F-6BC9778CEB84}"/>
                      </a:ext>
                    </a:extLst>
                  </p:cNvPr>
                  <p:cNvPicPr>
                    <a:picLocks noChangeAspect="1"/>
                  </p:cNvPicPr>
                  <p:nvPr/>
                </p:nvPicPr>
                <p:blipFill>
                  <a:blip r:embed="rId9">
                    <a:extLst>
                      <a:ext uri="{96DAC541-7B7A-43D3-8B79-37D633B846F1}">
                        <asvg:svgBlip xmlns:asvg="http://schemas.microsoft.com/office/drawing/2016/SVG/main" r:embed="rId10"/>
                      </a:ext>
                    </a:extLst>
                  </a:blip>
                  <a:srcRect t="6883" b="13459"/>
                  <a:stretch>
                    <a:fillRect/>
                  </a:stretch>
                </p:blipFill>
                <p:spPr>
                  <a:xfrm>
                    <a:off x="4168221" y="2332467"/>
                    <a:ext cx="1955532" cy="1192301"/>
                  </a:xfrm>
                  <a:prstGeom prst="rect">
                    <a:avLst/>
                  </a:prstGeom>
                </p:spPr>
              </p:pic>
              <p:pic>
                <p:nvPicPr>
                  <p:cNvPr id="28" name="Gráfico 22">
                    <a:extLst>
                      <a:ext uri="{FF2B5EF4-FFF2-40B4-BE49-F238E27FC236}">
                        <a16:creationId xmlns:a16="http://schemas.microsoft.com/office/drawing/2014/main" id="{A43BB5DC-C6D6-64EA-47E8-0F55B796A62A}"/>
                      </a:ext>
                    </a:extLst>
                  </p:cNvPr>
                  <p:cNvPicPr>
                    <a:picLocks noChangeAspect="1"/>
                  </p:cNvPicPr>
                  <p:nvPr/>
                </p:nvPicPr>
                <p:blipFill>
                  <a:blip r:embed="rId11">
                    <a:extLst>
                      <a:ext uri="{96DAC541-7B7A-43D3-8B79-37D633B846F1}">
                        <asvg:svgBlip xmlns:asvg="http://schemas.microsoft.com/office/drawing/2016/SVG/main" r:embed="rId12"/>
                      </a:ext>
                    </a:extLst>
                  </a:blip>
                  <a:srcRect l="12005" t="87814" r="75835" b="2573"/>
                  <a:stretch>
                    <a:fillRect/>
                  </a:stretch>
                </p:blipFill>
                <p:spPr>
                  <a:xfrm>
                    <a:off x="4213852" y="3513962"/>
                    <a:ext cx="287851" cy="134432"/>
                  </a:xfrm>
                  <a:prstGeom prst="rect">
                    <a:avLst/>
                  </a:prstGeom>
                </p:spPr>
              </p:pic>
            </p:grpSp>
            <p:pic>
              <p:nvPicPr>
                <p:cNvPr id="26" name="Gráfico 26">
                  <a:extLst>
                    <a:ext uri="{FF2B5EF4-FFF2-40B4-BE49-F238E27FC236}">
                      <a16:creationId xmlns:a16="http://schemas.microsoft.com/office/drawing/2014/main" id="{5710758E-059E-A0E7-B32F-77A4F3479646}"/>
                    </a:ext>
                  </a:extLst>
                </p:cNvPr>
                <p:cNvPicPr>
                  <a:picLocks noChangeAspect="1"/>
                </p:cNvPicPr>
                <p:nvPr/>
              </p:nvPicPr>
              <p:blipFill>
                <a:blip r:embed="rId11">
                  <a:extLst>
                    <a:ext uri="{96DAC541-7B7A-43D3-8B79-37D633B846F1}">
                      <asvg:svgBlip xmlns:asvg="http://schemas.microsoft.com/office/drawing/2016/SVG/main" r:embed="rId12"/>
                    </a:ext>
                  </a:extLst>
                </a:blip>
                <a:srcRect l="27895" t="88979" r="60886" b="6253"/>
                <a:stretch>
                  <a:fillRect/>
                </a:stretch>
              </p:blipFill>
              <p:spPr>
                <a:xfrm>
                  <a:off x="4547334" y="3532698"/>
                  <a:ext cx="265614" cy="66677"/>
                </a:xfrm>
                <a:prstGeom prst="rect">
                  <a:avLst/>
                </a:prstGeom>
              </p:spPr>
            </p:pic>
          </p:grpSp>
          <p:pic>
            <p:nvPicPr>
              <p:cNvPr id="24" name="Gráfico 34">
                <a:extLst>
                  <a:ext uri="{FF2B5EF4-FFF2-40B4-BE49-F238E27FC236}">
                    <a16:creationId xmlns:a16="http://schemas.microsoft.com/office/drawing/2014/main" id="{415DFDAB-18DB-7071-CBE5-5F58CC22290E}"/>
                  </a:ext>
                </a:extLst>
              </p:cNvPr>
              <p:cNvPicPr>
                <a:picLocks noChangeAspect="1"/>
              </p:cNvPicPr>
              <p:nvPr/>
            </p:nvPicPr>
            <p:blipFill>
              <a:blip r:embed="rId11">
                <a:extLst>
                  <a:ext uri="{96DAC541-7B7A-43D3-8B79-37D633B846F1}">
                    <asvg:svgBlip xmlns:asvg="http://schemas.microsoft.com/office/drawing/2016/SVG/main" r:embed="rId12"/>
                  </a:ext>
                </a:extLst>
              </a:blip>
              <a:srcRect l="42964" t="88540" r="46133" b="6715"/>
              <a:stretch>
                <a:fillRect/>
              </a:stretch>
            </p:blipFill>
            <p:spPr>
              <a:xfrm>
                <a:off x="5028460" y="3528245"/>
                <a:ext cx="258140" cy="66367"/>
              </a:xfrm>
              <a:prstGeom prst="rect">
                <a:avLst/>
              </a:prstGeom>
            </p:spPr>
          </p:pic>
        </p:grpSp>
        <p:pic>
          <p:nvPicPr>
            <p:cNvPr id="22" name="Gráfico 36">
              <a:extLst>
                <a:ext uri="{FF2B5EF4-FFF2-40B4-BE49-F238E27FC236}">
                  <a16:creationId xmlns:a16="http://schemas.microsoft.com/office/drawing/2014/main" id="{AAE12D25-2D4D-2FD0-091F-8FF361F35AF8}"/>
                </a:ext>
              </a:extLst>
            </p:cNvPr>
            <p:cNvPicPr>
              <a:picLocks noChangeAspect="1"/>
            </p:cNvPicPr>
            <p:nvPr/>
          </p:nvPicPr>
          <p:blipFill>
            <a:blip r:embed="rId11">
              <a:extLst>
                <a:ext uri="{96DAC541-7B7A-43D3-8B79-37D633B846F1}">
                  <asvg:svgBlip xmlns:asvg="http://schemas.microsoft.com/office/drawing/2016/SVG/main" r:embed="rId12"/>
                </a:ext>
              </a:extLst>
            </a:blip>
            <a:srcRect l="58975" t="88642" r="29806" b="7267"/>
            <a:stretch>
              <a:fillRect/>
            </a:stretch>
          </p:blipFill>
          <p:spPr>
            <a:xfrm>
              <a:off x="5509916" y="3530627"/>
              <a:ext cx="265614" cy="57215"/>
            </a:xfrm>
            <a:prstGeom prst="rect">
              <a:avLst/>
            </a:prstGeom>
          </p:spPr>
        </p:pic>
      </p:grpSp>
      <p:grpSp>
        <p:nvGrpSpPr>
          <p:cNvPr id="33" name="Grupo 32">
            <a:extLst>
              <a:ext uri="{FF2B5EF4-FFF2-40B4-BE49-F238E27FC236}">
                <a16:creationId xmlns:a16="http://schemas.microsoft.com/office/drawing/2014/main" id="{64F77773-2819-D376-8AC7-38405953F43C}"/>
              </a:ext>
            </a:extLst>
          </p:cNvPr>
          <p:cNvGrpSpPr>
            <a:grpSpLocks noChangeAspect="1"/>
          </p:cNvGrpSpPr>
          <p:nvPr/>
        </p:nvGrpSpPr>
        <p:grpSpPr>
          <a:xfrm>
            <a:off x="4543500" y="3021134"/>
            <a:ext cx="1916393" cy="1342896"/>
            <a:chOff x="6039288" y="3063106"/>
            <a:chExt cx="2211634" cy="1474423"/>
          </a:xfrm>
        </p:grpSpPr>
        <p:pic>
          <p:nvPicPr>
            <p:cNvPr id="30" name="Gráfico 29">
              <a:extLst>
                <a:ext uri="{FF2B5EF4-FFF2-40B4-BE49-F238E27FC236}">
                  <a16:creationId xmlns:a16="http://schemas.microsoft.com/office/drawing/2014/main" id="{0E77C794-EAD2-FC7E-3819-63A3030D2B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9288" y="3063106"/>
              <a:ext cx="2211634" cy="1474423"/>
            </a:xfrm>
            <a:prstGeom prst="rect">
              <a:avLst/>
            </a:prstGeom>
          </p:spPr>
        </p:pic>
        <p:sp>
          <p:nvSpPr>
            <p:cNvPr id="31" name="Rectángulo 30">
              <a:extLst>
                <a:ext uri="{FF2B5EF4-FFF2-40B4-BE49-F238E27FC236}">
                  <a16:creationId xmlns:a16="http://schemas.microsoft.com/office/drawing/2014/main" id="{50E5551F-0F5D-C57C-E6C9-7C967771346E}"/>
                </a:ext>
              </a:extLst>
            </p:cNvPr>
            <p:cNvSpPr/>
            <p:nvPr/>
          </p:nvSpPr>
          <p:spPr>
            <a:xfrm>
              <a:off x="7033949" y="3063106"/>
              <a:ext cx="347662" cy="85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31">
              <a:extLst>
                <a:ext uri="{FF2B5EF4-FFF2-40B4-BE49-F238E27FC236}">
                  <a16:creationId xmlns:a16="http://schemas.microsoft.com/office/drawing/2014/main" id="{066A546A-DCA3-C402-B867-A9598EA9AFFD}"/>
                </a:ext>
              </a:extLst>
            </p:cNvPr>
            <p:cNvSpPr/>
            <p:nvPr/>
          </p:nvSpPr>
          <p:spPr>
            <a:xfrm>
              <a:off x="7743399" y="3167345"/>
              <a:ext cx="433814" cy="1473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áfico 34" descr="Gráfico, Gráfico de líneas&#10;&#10;El contenido generado por IA puede ser incorrecto.">
            <a:extLst>
              <a:ext uri="{FF2B5EF4-FFF2-40B4-BE49-F238E27FC236}">
                <a16:creationId xmlns:a16="http://schemas.microsoft.com/office/drawing/2014/main" id="{C907CBDB-112F-4EA4-9715-F11C5F9C2C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07084" y="4363343"/>
            <a:ext cx="2948170" cy="2092301"/>
          </a:xfrm>
          <a:prstGeom prst="rect">
            <a:avLst/>
          </a:prstGeom>
        </p:spPr>
      </p:pic>
      <p:pic>
        <p:nvPicPr>
          <p:cNvPr id="4" name="Imagen 3">
            <a:extLst>
              <a:ext uri="{FF2B5EF4-FFF2-40B4-BE49-F238E27FC236}">
                <a16:creationId xmlns:a16="http://schemas.microsoft.com/office/drawing/2014/main" id="{8D5EAFA0-D5A7-CD99-611C-2091A75005D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542" b="92611" l="6957" r="96025">
                        <a14:foregroundMark x1="60870" y1="16010" x2="86211" y2="27217"/>
                        <a14:foregroundMark x1="80994" y1="24138" x2="75280" y2="19335"/>
                        <a14:foregroundMark x1="84969" y1="26601" x2="84969" y2="24754"/>
                        <a14:foregroundMark x1="86832" y1="29557" x2="88075" y2="30542"/>
                        <a14:foregroundMark x1="37640" y1="46921" x2="82609" y2="42980"/>
                        <a14:foregroundMark x1="40994" y1="50246" x2="36398" y2="39901"/>
                        <a14:foregroundMark x1="37019" y1="29064" x2="34534" y2="27463"/>
                        <a14:foregroundMark x1="40373" y1="27833" x2="41242" y2="29310"/>
                        <a14:foregroundMark x1="23851" y1="57143" x2="24720" y2="58374"/>
                        <a14:foregroundMark x1="23851" y1="60222" x2="24472" y2="62315"/>
                        <a14:foregroundMark x1="26957" y1="64532" x2="27205" y2="64778"/>
                        <a14:foregroundMark x1="69068" y1="49877" x2="68199" y2="44828"/>
                        <a14:foregroundMark x1="57516" y1="48153" x2="34286" y2="47537"/>
                        <a14:foregroundMark x1="36646" y1="41749" x2="85342" y2="41379"/>
                        <a14:foregroundMark x1="81988" y1="49015" x2="32174" y2="47783"/>
                        <a14:foregroundMark x1="75280" y1="45936" x2="77391" y2="45690"/>
                        <a14:foregroundMark x1="68820" y1="16626" x2="70683" y2="17488"/>
                      </a14:backgroundRemoval>
                    </a14:imgEffect>
                  </a14:imgLayer>
                </a14:imgProps>
              </a:ext>
            </a:extLst>
          </a:blip>
          <a:stretch>
            <a:fillRect/>
          </a:stretch>
        </p:blipFill>
        <p:spPr bwMode="auto">
          <a:xfrm>
            <a:off x="7312940" y="4541946"/>
            <a:ext cx="2018895" cy="2036450"/>
          </a:xfrm>
          <a:prstGeom prst="rect">
            <a:avLst/>
          </a:prstGeom>
        </p:spPr>
      </p:pic>
    </p:spTree>
    <p:extLst>
      <p:ext uri="{BB962C8B-B14F-4D97-AF65-F5344CB8AC3E}">
        <p14:creationId xmlns:p14="http://schemas.microsoft.com/office/powerpoint/2010/main" val="173615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578DE-0E5B-C9B6-D189-050D42036B6A}"/>
            </a:ext>
          </a:extLst>
        </p:cNvPr>
        <p:cNvGrpSpPr/>
        <p:nvPr/>
      </p:nvGrpSpPr>
      <p:grpSpPr>
        <a:xfrm>
          <a:off x="0" y="0"/>
          <a:ext cx="0" cy="0"/>
          <a:chOff x="0" y="0"/>
          <a:chExt cx="0" cy="0"/>
        </a:xfrm>
      </p:grpSpPr>
      <p:sp>
        <p:nvSpPr>
          <p:cNvPr id="7" name="Content Placeholder 5">
            <a:extLst>
              <a:ext uri="{FF2B5EF4-FFF2-40B4-BE49-F238E27FC236}">
                <a16:creationId xmlns:a16="http://schemas.microsoft.com/office/drawing/2014/main" id="{6E8D6D9F-21BF-87E1-5CE8-38F7295177BB}"/>
              </a:ext>
            </a:extLst>
          </p:cNvPr>
          <p:cNvSpPr txBox="1">
            <a:spLocks/>
          </p:cNvSpPr>
          <p:nvPr/>
        </p:nvSpPr>
        <p:spPr bwMode="auto">
          <a:xfrm>
            <a:off x="242581" y="1099388"/>
            <a:ext cx="11764800"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rgbClr val="0B86B7"/>
                </a:solidFill>
              </a:rPr>
              <a:t>Short term </a:t>
            </a:r>
            <a:r>
              <a:rPr lang="en-GB" kern="0" err="1">
                <a:solidFill>
                  <a:srgbClr val="0B86B7"/>
                </a:solidFill>
              </a:rPr>
              <a:t>Majadas</a:t>
            </a:r>
            <a:r>
              <a:rPr lang="en-GB" kern="0">
                <a:solidFill>
                  <a:srgbClr val="0B86B7"/>
                </a:solidFill>
              </a:rPr>
              <a:t> dataset for NPQ</a:t>
            </a:r>
          </a:p>
        </p:txBody>
      </p:sp>
      <p:pic>
        <p:nvPicPr>
          <p:cNvPr id="14" name="Imagen 13">
            <a:extLst>
              <a:ext uri="{FF2B5EF4-FFF2-40B4-BE49-F238E27FC236}">
                <a16:creationId xmlns:a16="http://schemas.microsoft.com/office/drawing/2014/main" id="{2214A663-6117-3F01-01AA-1976EF842E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7114" y="2029888"/>
            <a:ext cx="5252208" cy="3820709"/>
          </a:xfrm>
          <a:prstGeom prst="rect">
            <a:avLst/>
          </a:prstGeom>
        </p:spPr>
      </p:pic>
      <p:sp>
        <p:nvSpPr>
          <p:cNvPr id="3" name="Content Placeholder 5">
            <a:extLst>
              <a:ext uri="{FF2B5EF4-FFF2-40B4-BE49-F238E27FC236}">
                <a16:creationId xmlns:a16="http://schemas.microsoft.com/office/drawing/2014/main" id="{E95679A1-8334-FAEF-8F14-9D6C9851DA73}"/>
              </a:ext>
            </a:extLst>
          </p:cNvPr>
          <p:cNvSpPr txBox="1">
            <a:spLocks/>
          </p:cNvSpPr>
          <p:nvPr/>
        </p:nvSpPr>
        <p:spPr bwMode="auto">
          <a:xfrm>
            <a:off x="6580353" y="1200855"/>
            <a:ext cx="4715756" cy="8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tx1"/>
                </a:solidFill>
                <a:latin typeface="Arial"/>
                <a:ea typeface="MS PGothic"/>
                <a:cs typeface="Arial"/>
              </a:rPr>
              <a:t>NPQ VIP scores differ more between raw and BRDF corrected datasets</a:t>
            </a:r>
          </a:p>
          <a:p>
            <a:r>
              <a:rPr lang="en-GB" kern="0">
                <a:solidFill>
                  <a:schemeClr val="tx1"/>
                </a:solidFill>
                <a:latin typeface="Arial"/>
                <a:ea typeface="MS PGothic"/>
                <a:cs typeface="Arial"/>
              </a:rPr>
              <a:t>Raw dataset performs better</a:t>
            </a:r>
          </a:p>
        </p:txBody>
      </p:sp>
      <p:grpSp>
        <p:nvGrpSpPr>
          <p:cNvPr id="8" name="Grupo 7">
            <a:extLst>
              <a:ext uri="{FF2B5EF4-FFF2-40B4-BE49-F238E27FC236}">
                <a16:creationId xmlns:a16="http://schemas.microsoft.com/office/drawing/2014/main" id="{B884195B-0B80-2406-A2CC-F277BD0E5771}"/>
              </a:ext>
            </a:extLst>
          </p:cNvPr>
          <p:cNvGrpSpPr/>
          <p:nvPr/>
        </p:nvGrpSpPr>
        <p:grpSpPr>
          <a:xfrm>
            <a:off x="6112670" y="4562475"/>
            <a:ext cx="5374958" cy="1916690"/>
            <a:chOff x="2954090" y="2815777"/>
            <a:chExt cx="4562573" cy="1585256"/>
          </a:xfrm>
        </p:grpSpPr>
        <p:pic>
          <p:nvPicPr>
            <p:cNvPr id="5" name="Imagen 4">
              <a:extLst>
                <a:ext uri="{FF2B5EF4-FFF2-40B4-BE49-F238E27FC236}">
                  <a16:creationId xmlns:a16="http://schemas.microsoft.com/office/drawing/2014/main" id="{7C48DA8B-9FF3-43FE-E457-935FA80DE7FF}"/>
                </a:ext>
              </a:extLst>
            </p:cNvPr>
            <p:cNvPicPr>
              <a:picLocks noChangeAspect="1"/>
            </p:cNvPicPr>
            <p:nvPr/>
          </p:nvPicPr>
          <p:blipFill>
            <a:blip r:embed="rId3"/>
            <a:srcRect l="4754" t="32110" r="7204" b="37153"/>
            <a:stretch>
              <a:fillRect/>
            </a:stretch>
          </p:blipFill>
          <p:spPr>
            <a:xfrm>
              <a:off x="2954090" y="2815777"/>
              <a:ext cx="4562573" cy="1283455"/>
            </a:xfrm>
            <a:prstGeom prst="rect">
              <a:avLst/>
            </a:prstGeom>
          </p:spPr>
        </p:pic>
        <p:pic>
          <p:nvPicPr>
            <p:cNvPr id="6" name="Imagen 5">
              <a:extLst>
                <a:ext uri="{FF2B5EF4-FFF2-40B4-BE49-F238E27FC236}">
                  <a16:creationId xmlns:a16="http://schemas.microsoft.com/office/drawing/2014/main" id="{B23E89EF-F0E9-7284-2DCC-FC316E0E6898}"/>
                </a:ext>
              </a:extLst>
            </p:cNvPr>
            <p:cNvPicPr>
              <a:picLocks noChangeAspect="1"/>
            </p:cNvPicPr>
            <p:nvPr/>
          </p:nvPicPr>
          <p:blipFill>
            <a:blip r:embed="rId3"/>
            <a:srcRect l="4391" t="92619" r="7567" b="153"/>
            <a:stretch>
              <a:fillRect/>
            </a:stretch>
          </p:blipFill>
          <p:spPr>
            <a:xfrm>
              <a:off x="2954090" y="4099232"/>
              <a:ext cx="4562573" cy="301801"/>
            </a:xfrm>
            <a:prstGeom prst="rect">
              <a:avLst/>
            </a:prstGeom>
          </p:spPr>
        </p:pic>
      </p:grpSp>
      <p:grpSp>
        <p:nvGrpSpPr>
          <p:cNvPr id="15" name="Grupo 14">
            <a:extLst>
              <a:ext uri="{FF2B5EF4-FFF2-40B4-BE49-F238E27FC236}">
                <a16:creationId xmlns:a16="http://schemas.microsoft.com/office/drawing/2014/main" id="{D7C44560-86EB-C12B-9C4C-2C522B976936}"/>
              </a:ext>
            </a:extLst>
          </p:cNvPr>
          <p:cNvGrpSpPr/>
          <p:nvPr/>
        </p:nvGrpSpPr>
        <p:grpSpPr>
          <a:xfrm>
            <a:off x="8220173" y="2350154"/>
            <a:ext cx="3042002" cy="2094326"/>
            <a:chOff x="7474967" y="2180248"/>
            <a:chExt cx="3042002" cy="2094326"/>
          </a:xfrm>
        </p:grpSpPr>
        <p:pic>
          <p:nvPicPr>
            <p:cNvPr id="10" name="Imagen 9" descr="Texto&#10;&#10;El contenido generado por IA puede ser incorrecto.">
              <a:extLst>
                <a:ext uri="{FF2B5EF4-FFF2-40B4-BE49-F238E27FC236}">
                  <a16:creationId xmlns:a16="http://schemas.microsoft.com/office/drawing/2014/main" id="{D840BAB2-B26D-919C-6131-3307AF0D4B54}"/>
                </a:ext>
              </a:extLst>
            </p:cNvPr>
            <p:cNvPicPr>
              <a:picLocks noChangeAspect="1"/>
            </p:cNvPicPr>
            <p:nvPr/>
          </p:nvPicPr>
          <p:blipFill>
            <a:blip r:embed="rId4"/>
            <a:stretch>
              <a:fillRect/>
            </a:stretch>
          </p:blipFill>
          <p:spPr>
            <a:xfrm>
              <a:off x="8657851" y="3188442"/>
              <a:ext cx="1844464" cy="1044794"/>
            </a:xfrm>
            <a:prstGeom prst="rect">
              <a:avLst/>
            </a:prstGeom>
          </p:spPr>
        </p:pic>
        <p:pic>
          <p:nvPicPr>
            <p:cNvPr id="12" name="Imagen 11" descr="Texto&#10;&#10;El contenido generado por IA puede ser incorrecto.">
              <a:extLst>
                <a:ext uri="{FF2B5EF4-FFF2-40B4-BE49-F238E27FC236}">
                  <a16:creationId xmlns:a16="http://schemas.microsoft.com/office/drawing/2014/main" id="{CA19C2E0-8824-EA5A-EB39-1611820DDC41}"/>
                </a:ext>
              </a:extLst>
            </p:cNvPr>
            <p:cNvPicPr>
              <a:picLocks noChangeAspect="1"/>
            </p:cNvPicPr>
            <p:nvPr/>
          </p:nvPicPr>
          <p:blipFill>
            <a:blip r:embed="rId5"/>
            <a:stretch>
              <a:fillRect/>
            </a:stretch>
          </p:blipFill>
          <p:spPr>
            <a:xfrm>
              <a:off x="8657851" y="2180248"/>
              <a:ext cx="1859118" cy="1044794"/>
            </a:xfrm>
            <a:prstGeom prst="rect">
              <a:avLst/>
            </a:prstGeom>
          </p:spPr>
        </p:pic>
        <p:sp>
          <p:nvSpPr>
            <p:cNvPr id="13" name="Content Placeholder 5">
              <a:extLst>
                <a:ext uri="{FF2B5EF4-FFF2-40B4-BE49-F238E27FC236}">
                  <a16:creationId xmlns:a16="http://schemas.microsoft.com/office/drawing/2014/main" id="{0EA02D22-3D9A-2758-9715-425C28EF635E}"/>
                </a:ext>
              </a:extLst>
            </p:cNvPr>
            <p:cNvSpPr txBox="1">
              <a:spLocks/>
            </p:cNvSpPr>
            <p:nvPr/>
          </p:nvSpPr>
          <p:spPr bwMode="auto">
            <a:xfrm>
              <a:off x="7474967" y="2459622"/>
              <a:ext cx="1322933" cy="181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t>         </a:t>
              </a:r>
              <a:r>
                <a:rPr lang="en-GB" kern="0">
                  <a:solidFill>
                    <a:schemeClr val="tx1"/>
                  </a:solidFill>
                </a:rPr>
                <a:t>Raw</a:t>
              </a:r>
            </a:p>
            <a:p>
              <a:endParaRPr lang="en-GB" sz="1400" kern="0"/>
            </a:p>
            <a:p>
              <a:endParaRPr lang="en-GB" sz="1400" kern="0"/>
            </a:p>
            <a:p>
              <a:r>
                <a:rPr lang="en-GB" kern="0"/>
                <a:t>       </a:t>
              </a:r>
              <a:r>
                <a:rPr lang="en-GB" kern="0">
                  <a:solidFill>
                    <a:schemeClr val="tx1"/>
                  </a:solidFill>
                </a:rPr>
                <a:t>BRDF</a:t>
              </a:r>
            </a:p>
            <a:p>
              <a:endParaRPr lang="en-GB" kern="0"/>
            </a:p>
          </p:txBody>
        </p:sp>
      </p:grpSp>
      <p:sp>
        <p:nvSpPr>
          <p:cNvPr id="16" name="Content Placeholder 5">
            <a:extLst>
              <a:ext uri="{FF2B5EF4-FFF2-40B4-BE49-F238E27FC236}">
                <a16:creationId xmlns:a16="http://schemas.microsoft.com/office/drawing/2014/main" id="{681AF7F4-FA61-76B5-7185-6A17A12B516C}"/>
              </a:ext>
            </a:extLst>
          </p:cNvPr>
          <p:cNvSpPr txBox="1">
            <a:spLocks/>
          </p:cNvSpPr>
          <p:nvPr/>
        </p:nvSpPr>
        <p:spPr bwMode="auto">
          <a:xfrm>
            <a:off x="2161189" y="2665767"/>
            <a:ext cx="2052985"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solidFill>
                  <a:schemeClr val="accent1">
                    <a:lumMod val="75000"/>
                  </a:schemeClr>
                </a:solidFill>
              </a:rPr>
              <a:t>Peak attenuation</a:t>
            </a:r>
          </a:p>
        </p:txBody>
      </p:sp>
      <p:cxnSp>
        <p:nvCxnSpPr>
          <p:cNvPr id="18" name="Conector recto de flecha 17">
            <a:extLst>
              <a:ext uri="{FF2B5EF4-FFF2-40B4-BE49-F238E27FC236}">
                <a16:creationId xmlns:a16="http://schemas.microsoft.com/office/drawing/2014/main" id="{E25A45C5-459C-1DCD-A855-901DA8DB0D0D}"/>
              </a:ext>
            </a:extLst>
          </p:cNvPr>
          <p:cNvCxnSpPr>
            <a:cxnSpLocks/>
          </p:cNvCxnSpPr>
          <p:nvPr/>
        </p:nvCxnSpPr>
        <p:spPr>
          <a:xfrm>
            <a:off x="3187682" y="3120390"/>
            <a:ext cx="1026492" cy="780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itolo 1">
            <a:extLst>
              <a:ext uri="{FF2B5EF4-FFF2-40B4-BE49-F238E27FC236}">
                <a16:creationId xmlns:a16="http://schemas.microsoft.com/office/drawing/2014/main" id="{A1CFBC79-7806-08CF-C414-7D4295262F13}"/>
              </a:ext>
            </a:extLst>
          </p:cNvPr>
          <p:cNvSpPr>
            <a:spLocks noGrp="1"/>
          </p:cNvSpPr>
          <p:nvPr>
            <p:ph type="title"/>
          </p:nvPr>
        </p:nvSpPr>
        <p:spPr>
          <a:xfrm>
            <a:off x="216000" y="244501"/>
            <a:ext cx="10108800" cy="565200"/>
          </a:xfrm>
        </p:spPr>
        <p:txBody>
          <a:bodyPr/>
          <a:lstStyle/>
          <a:p>
            <a:r>
              <a:rPr lang="en-GB">
                <a:latin typeface="Arial"/>
                <a:cs typeface="Arial"/>
              </a:rPr>
              <a:t>Field TOC Reflectance model for NPQ</a:t>
            </a:r>
            <a:endParaRPr lang="en-GB"/>
          </a:p>
        </p:txBody>
      </p:sp>
      <p:sp>
        <p:nvSpPr>
          <p:cNvPr id="4" name="Content Placeholder 5">
            <a:extLst>
              <a:ext uri="{FF2B5EF4-FFF2-40B4-BE49-F238E27FC236}">
                <a16:creationId xmlns:a16="http://schemas.microsoft.com/office/drawing/2014/main" id="{C2489A08-4AE4-439D-D86F-3ECF551FDBCC}"/>
              </a:ext>
            </a:extLst>
          </p:cNvPr>
          <p:cNvSpPr txBox="1">
            <a:spLocks/>
          </p:cNvSpPr>
          <p:nvPr/>
        </p:nvSpPr>
        <p:spPr bwMode="auto">
          <a:xfrm>
            <a:off x="7714499" y="4047351"/>
            <a:ext cx="1688558" cy="43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kern="0">
                <a:solidFill>
                  <a:schemeClr val="tx1"/>
                </a:solidFill>
                <a:latin typeface="Arial"/>
                <a:ea typeface="MS PGothic"/>
                <a:cs typeface="Arial"/>
              </a:rPr>
              <a:t>NPQ range 0.5-6.5</a:t>
            </a:r>
            <a:endParaRPr lang="en-GB" kern="0">
              <a:latin typeface="Arial"/>
              <a:ea typeface="MS PGothic"/>
              <a:cs typeface="Arial"/>
            </a:endParaRPr>
          </a:p>
        </p:txBody>
      </p:sp>
    </p:spTree>
    <p:extLst>
      <p:ext uri="{BB962C8B-B14F-4D97-AF65-F5344CB8AC3E}">
        <p14:creationId xmlns:p14="http://schemas.microsoft.com/office/powerpoint/2010/main" val="37978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FC10-656C-E3AD-0BB1-7AB5028AE26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2CB27D6-94BE-F8BF-BF9F-24233C1CCBC3}"/>
              </a:ext>
            </a:extLst>
          </p:cNvPr>
          <p:cNvSpPr>
            <a:spLocks noGrp="1"/>
          </p:cNvSpPr>
          <p:nvPr>
            <p:ph type="title"/>
          </p:nvPr>
        </p:nvSpPr>
        <p:spPr/>
        <p:txBody>
          <a:bodyPr/>
          <a:lstStyle/>
          <a:p>
            <a:r>
              <a:rPr lang="en-GB"/>
              <a:t>Conclusions</a:t>
            </a:r>
          </a:p>
        </p:txBody>
      </p:sp>
      <p:sp>
        <p:nvSpPr>
          <p:cNvPr id="6" name="Content Placeholder 5">
            <a:extLst>
              <a:ext uri="{FF2B5EF4-FFF2-40B4-BE49-F238E27FC236}">
                <a16:creationId xmlns:a16="http://schemas.microsoft.com/office/drawing/2014/main" id="{206AE00A-BEF7-FDE4-E876-75A5EEC72FC5}"/>
              </a:ext>
            </a:extLst>
          </p:cNvPr>
          <p:cNvSpPr>
            <a:spLocks noGrp="1"/>
          </p:cNvSpPr>
          <p:nvPr>
            <p:ph idx="1"/>
          </p:nvPr>
        </p:nvSpPr>
        <p:spPr>
          <a:xfrm>
            <a:off x="219600" y="637757"/>
            <a:ext cx="11764800" cy="5829717"/>
          </a:xfrm>
        </p:spPr>
        <p:txBody>
          <a:bodyPr/>
          <a:lstStyle/>
          <a:p>
            <a:pPr marL="1357630" lvl="2"/>
            <a:endParaRPr lang="en-US"/>
          </a:p>
          <a:p>
            <a:pPr marL="285750" indent="-285750">
              <a:buFont typeface="Arial,Sans-Serif" panose="020B0604020202020204" pitchFamily="34" charset="0"/>
              <a:buChar char="•"/>
            </a:pPr>
            <a:r>
              <a:rPr lang="en-US">
                <a:solidFill>
                  <a:schemeClr val="tx1"/>
                </a:solidFill>
                <a:latin typeface="Arial"/>
                <a:ea typeface="MS PGothic"/>
                <a:cs typeface="Arial"/>
              </a:rPr>
              <a:t>The </a:t>
            </a:r>
            <a:r>
              <a:rPr lang="en-US" b="1">
                <a:solidFill>
                  <a:schemeClr val="tx1"/>
                </a:solidFill>
                <a:latin typeface="Arial"/>
                <a:ea typeface="MS PGothic"/>
                <a:cs typeface="Arial"/>
              </a:rPr>
              <a:t>PLSR</a:t>
            </a:r>
            <a:r>
              <a:rPr lang="en-US">
                <a:solidFill>
                  <a:schemeClr val="tx1"/>
                </a:solidFill>
                <a:latin typeface="Arial"/>
                <a:ea typeface="MS PGothic"/>
                <a:cs typeface="Arial"/>
              </a:rPr>
              <a:t> method indicates </a:t>
            </a:r>
            <a:r>
              <a:rPr lang="en-US" b="1">
                <a:solidFill>
                  <a:schemeClr val="tx1"/>
                </a:solidFill>
                <a:latin typeface="Arial"/>
                <a:ea typeface="MS PGothic"/>
                <a:cs typeface="Arial"/>
              </a:rPr>
              <a:t>consistent co-varying spectral imprints</a:t>
            </a:r>
            <a:r>
              <a:rPr lang="en-US">
                <a:solidFill>
                  <a:schemeClr val="tx1"/>
                </a:solidFill>
                <a:latin typeface="Arial"/>
                <a:ea typeface="MS PGothic"/>
                <a:cs typeface="Arial"/>
              </a:rPr>
              <a:t> when modelling ecosystem </a:t>
            </a:r>
            <a:r>
              <a:rPr lang="en-US" b="1">
                <a:solidFill>
                  <a:schemeClr val="tx1"/>
                </a:solidFill>
                <a:latin typeface="Arial"/>
                <a:ea typeface="MS PGothic"/>
                <a:cs typeface="Arial"/>
              </a:rPr>
              <a:t>GPP</a:t>
            </a:r>
            <a:r>
              <a:rPr lang="en-US">
                <a:solidFill>
                  <a:schemeClr val="tx1"/>
                </a:solidFill>
                <a:latin typeface="Arial"/>
                <a:ea typeface="MS PGothic"/>
                <a:cs typeface="Arial"/>
              </a:rPr>
              <a:t> and leaf </a:t>
            </a:r>
            <a:r>
              <a:rPr lang="en-US" b="1">
                <a:solidFill>
                  <a:schemeClr val="tx1"/>
                </a:solidFill>
                <a:latin typeface="Arial"/>
                <a:ea typeface="MS PGothic"/>
                <a:cs typeface="Arial"/>
              </a:rPr>
              <a:t>NPQ</a:t>
            </a:r>
            <a:r>
              <a:rPr lang="en-US">
                <a:solidFill>
                  <a:schemeClr val="tx1"/>
                </a:solidFill>
                <a:latin typeface="Arial"/>
                <a:ea typeface="MS PGothic"/>
                <a:cs typeface="Arial"/>
              </a:rPr>
              <a:t> using single </a:t>
            </a:r>
            <a:r>
              <a:rPr lang="en-US" err="1">
                <a:solidFill>
                  <a:schemeClr val="tx1"/>
                </a:solidFill>
                <a:latin typeface="Arial"/>
                <a:ea typeface="MS PGothic"/>
                <a:cs typeface="Arial"/>
              </a:rPr>
              <a:t>FLoX</a:t>
            </a:r>
            <a:r>
              <a:rPr lang="en-US">
                <a:solidFill>
                  <a:schemeClr val="tx1"/>
                </a:solidFill>
                <a:latin typeface="Arial"/>
                <a:ea typeface="MS PGothic"/>
                <a:cs typeface="Arial"/>
              </a:rPr>
              <a:t> reflectance data</a:t>
            </a:r>
          </a:p>
          <a:p>
            <a:pPr marL="285750" indent="-285750">
              <a:buFont typeface="Arial,Sans-Serif" panose="020B0604020202020204" pitchFamily="34" charset="0"/>
              <a:buChar char="•"/>
            </a:pPr>
            <a:endParaRPr lang="en-US" b="1">
              <a:solidFill>
                <a:schemeClr val="tx1"/>
              </a:solidFill>
              <a:latin typeface="Arial"/>
              <a:ea typeface="MS PGothic"/>
              <a:cs typeface="Arial"/>
            </a:endParaRPr>
          </a:p>
          <a:p>
            <a:pPr marL="285750" indent="-285750">
              <a:buFont typeface="Arial,Sans-Serif" panose="020B0604020202020204" pitchFamily="34" charset="0"/>
              <a:buChar char="•"/>
            </a:pPr>
            <a:r>
              <a:rPr lang="en-US" b="1">
                <a:solidFill>
                  <a:schemeClr val="tx1"/>
                </a:solidFill>
                <a:latin typeface="Arial"/>
                <a:ea typeface="MS PGothic"/>
                <a:cs typeface="Arial"/>
              </a:rPr>
              <a:t>Similar co-varying peaks are found with/without BRDF </a:t>
            </a:r>
            <a:r>
              <a:rPr lang="en-US">
                <a:solidFill>
                  <a:schemeClr val="tx1"/>
                </a:solidFill>
                <a:latin typeface="Arial"/>
                <a:ea typeface="MS PGothic"/>
                <a:cs typeface="Arial"/>
              </a:rPr>
              <a:t>correction, </a:t>
            </a:r>
            <a:endParaRPr lang="en-US">
              <a:solidFill>
                <a:schemeClr val="tx1"/>
              </a:solidFill>
            </a:endParaRPr>
          </a:p>
          <a:p>
            <a:pPr marL="285750" indent="-285750">
              <a:buFont typeface="Arial,Sans-Serif" panose="020B0604020202020204" pitchFamily="34" charset="0"/>
              <a:buChar char="•"/>
            </a:pPr>
            <a:endParaRPr lang="en-US">
              <a:solidFill>
                <a:schemeClr val="tx1"/>
              </a:solidFill>
              <a:latin typeface="Arial"/>
              <a:ea typeface="MS PGothic"/>
              <a:cs typeface="Arial"/>
            </a:endParaRPr>
          </a:p>
          <a:p>
            <a:pPr marL="285750" indent="-285750">
              <a:buFont typeface="Arial" panose="020B0604020202020204" pitchFamily="34" charset="0"/>
              <a:buChar char="•"/>
            </a:pPr>
            <a:r>
              <a:rPr lang="en-US">
                <a:solidFill>
                  <a:schemeClr val="tx1"/>
                </a:solidFill>
                <a:latin typeface="Arial"/>
                <a:ea typeface="MS PGothic"/>
                <a:cs typeface="Arial"/>
              </a:rPr>
              <a:t>Both lab and field spectral analysis (experimental, PLSR) show dynamic broadening effects in the </a:t>
            </a:r>
            <a:r>
              <a:rPr lang="en-US" b="1">
                <a:solidFill>
                  <a:schemeClr val="tx1"/>
                </a:solidFill>
                <a:latin typeface="Arial"/>
                <a:ea typeface="MS PGothic"/>
                <a:cs typeface="Arial"/>
              </a:rPr>
              <a:t>green and red-edge region</a:t>
            </a:r>
          </a:p>
          <a:p>
            <a:pPr marL="285750" indent="-285750">
              <a:buFont typeface="Arial" panose="020B0604020202020204" pitchFamily="34" charset="0"/>
              <a:buChar char="•"/>
            </a:pPr>
            <a:endParaRPr lang="en-US" b="1">
              <a:solidFill>
                <a:schemeClr val="tx1"/>
              </a:solidFill>
              <a:latin typeface="Arial"/>
              <a:ea typeface="MS PGothic"/>
              <a:cs typeface="Arial"/>
            </a:endParaRPr>
          </a:p>
          <a:p>
            <a:pPr marL="285750" indent="-285750">
              <a:buFont typeface="Arial" panose="020B0604020202020204" pitchFamily="34" charset="0"/>
              <a:buChar char="•"/>
            </a:pPr>
            <a:r>
              <a:rPr lang="en-US">
                <a:solidFill>
                  <a:schemeClr val="tx1"/>
                </a:solidFill>
                <a:latin typeface="Arial"/>
                <a:ea typeface="MS PGothic"/>
                <a:cs typeface="Arial"/>
              </a:rPr>
              <a:t>As a consequence, </a:t>
            </a:r>
            <a:r>
              <a:rPr lang="en-US" b="1">
                <a:solidFill>
                  <a:schemeClr val="tx1"/>
                </a:solidFill>
                <a:latin typeface="Arial"/>
                <a:ea typeface="MS PGothic"/>
                <a:cs typeface="Arial"/>
              </a:rPr>
              <a:t> </a:t>
            </a:r>
            <a:r>
              <a:rPr lang="en-US">
                <a:solidFill>
                  <a:schemeClr val="tx1"/>
                </a:solidFill>
                <a:latin typeface="Arial"/>
                <a:ea typeface="MS PGothic"/>
                <a:cs typeface="Arial"/>
              </a:rPr>
              <a:t>under </a:t>
            </a:r>
            <a:r>
              <a:rPr lang="en-US" b="1">
                <a:solidFill>
                  <a:schemeClr val="tx1"/>
                </a:solidFill>
                <a:latin typeface="Arial"/>
                <a:ea typeface="MS PGothic"/>
                <a:cs typeface="Arial"/>
              </a:rPr>
              <a:t>stress/recovery events</a:t>
            </a:r>
            <a:r>
              <a:rPr lang="en-US">
                <a:solidFill>
                  <a:schemeClr val="tx1"/>
                </a:solidFill>
                <a:latin typeface="Arial"/>
                <a:ea typeface="MS PGothic"/>
                <a:cs typeface="Arial"/>
              </a:rPr>
              <a:t>, the </a:t>
            </a:r>
            <a:r>
              <a:rPr lang="en-US" b="1">
                <a:solidFill>
                  <a:schemeClr val="tx1"/>
                </a:solidFill>
                <a:latin typeface="Arial"/>
                <a:ea typeface="MS PGothic"/>
                <a:cs typeface="Arial"/>
              </a:rPr>
              <a:t>NPQ-driven</a:t>
            </a:r>
            <a:r>
              <a:rPr lang="en-US">
                <a:solidFill>
                  <a:schemeClr val="tx1"/>
                </a:solidFill>
                <a:latin typeface="Arial"/>
                <a:ea typeface="MS PGothic"/>
                <a:cs typeface="Arial"/>
              </a:rPr>
              <a:t> spectral signal is </a:t>
            </a:r>
            <a:r>
              <a:rPr lang="en-US" b="1">
                <a:solidFill>
                  <a:schemeClr val="tx1"/>
                </a:solidFill>
                <a:latin typeface="Arial"/>
                <a:ea typeface="MS PGothic"/>
                <a:cs typeface="Arial"/>
              </a:rPr>
              <a:t>consistent</a:t>
            </a:r>
            <a:r>
              <a:rPr lang="en-US">
                <a:solidFill>
                  <a:schemeClr val="tx1"/>
                </a:solidFill>
                <a:latin typeface="Arial"/>
                <a:ea typeface="MS PGothic"/>
                <a:cs typeface="Arial"/>
              </a:rPr>
              <a:t> with a control of </a:t>
            </a:r>
            <a:r>
              <a:rPr lang="en-US" b="1">
                <a:solidFill>
                  <a:schemeClr val="tx1"/>
                </a:solidFill>
                <a:latin typeface="Arial"/>
                <a:ea typeface="MS PGothic"/>
                <a:cs typeface="Arial"/>
              </a:rPr>
              <a:t>short-term GPP variability</a:t>
            </a:r>
            <a:r>
              <a:rPr lang="en-US">
                <a:solidFill>
                  <a:schemeClr val="tx1"/>
                </a:solidFill>
                <a:latin typeface="Arial"/>
                <a:ea typeface="MS PGothic"/>
                <a:cs typeface="Arial"/>
              </a:rPr>
              <a:t> (e.g., rain pulse after drought)</a:t>
            </a:r>
            <a:endParaRPr lang="en-US">
              <a:solidFill>
                <a:schemeClr val="tx1"/>
              </a:solidFill>
            </a:endParaRPr>
          </a:p>
          <a:p>
            <a:pPr marL="285750" indent="-285750">
              <a:buFont typeface="Arial" panose="020B0604020202020204" pitchFamily="34" charset="0"/>
              <a:buChar char="•"/>
            </a:pPr>
            <a:endParaRPr lang="en-US">
              <a:solidFill>
                <a:schemeClr val="tx1"/>
              </a:solidFill>
              <a:latin typeface="Arial"/>
              <a:ea typeface="MS PGothic"/>
              <a:cs typeface="Arial"/>
            </a:endParaRPr>
          </a:p>
          <a:p>
            <a:pPr marL="285750" indent="-285750">
              <a:buFont typeface="Arial" panose="020B0604020202020204" pitchFamily="34" charset="0"/>
              <a:buChar char="•"/>
            </a:pPr>
            <a:r>
              <a:rPr lang="en-US" i="1">
                <a:solidFill>
                  <a:schemeClr val="tx1"/>
                </a:solidFill>
                <a:latin typeface="Arial"/>
                <a:ea typeface="MS PGothic"/>
                <a:cs typeface="Arial"/>
              </a:rPr>
              <a:t>Future work</a:t>
            </a:r>
          </a:p>
          <a:p>
            <a:pPr marL="285750" indent="-285750">
              <a:buFont typeface="Arial" panose="020B0604020202020204" pitchFamily="34" charset="0"/>
              <a:buChar char="•"/>
            </a:pPr>
            <a:r>
              <a:rPr lang="en-US" b="1">
                <a:solidFill>
                  <a:schemeClr val="tx1"/>
                </a:solidFill>
                <a:latin typeface="Arial"/>
                <a:ea typeface="MS PGothic"/>
                <a:cs typeface="Arial"/>
              </a:rPr>
              <a:t>Spectral unmixing </a:t>
            </a:r>
            <a:r>
              <a:rPr lang="en-US">
                <a:solidFill>
                  <a:schemeClr val="tx1"/>
                </a:solidFill>
                <a:latin typeface="Arial"/>
                <a:ea typeface="MS PGothic"/>
                <a:cs typeface="Arial"/>
              </a:rPr>
              <a:t>algorithms for </a:t>
            </a:r>
            <a:r>
              <a:rPr lang="en-US" b="1">
                <a:solidFill>
                  <a:schemeClr val="tx1"/>
                </a:solidFill>
                <a:latin typeface="Arial"/>
                <a:ea typeface="MS PGothic"/>
                <a:cs typeface="Arial"/>
              </a:rPr>
              <a:t>FLEX</a:t>
            </a:r>
            <a:r>
              <a:rPr lang="en-US">
                <a:solidFill>
                  <a:schemeClr val="tx1"/>
                </a:solidFill>
                <a:latin typeface="Arial"/>
                <a:ea typeface="MS PGothic"/>
                <a:cs typeface="Arial"/>
              </a:rPr>
              <a:t> should be finetuned using the spectral NPQ-related dynamic features  </a:t>
            </a:r>
            <a:endParaRPr lang="en-US" noProof="0">
              <a:solidFill>
                <a:schemeClr val="tx1"/>
              </a:solidFill>
            </a:endParaRPr>
          </a:p>
          <a:p>
            <a:pPr marL="285750" indent="-285750">
              <a:buFont typeface="Arial" panose="020B0604020202020204" pitchFamily="34" charset="0"/>
              <a:buChar char="•"/>
            </a:pPr>
            <a:r>
              <a:rPr lang="en-US">
                <a:solidFill>
                  <a:schemeClr val="tx1"/>
                </a:solidFill>
                <a:latin typeface="Arial"/>
                <a:ea typeface="MS PGothic"/>
                <a:cs typeface="Arial"/>
              </a:rPr>
              <a:t>Further work is needed on </a:t>
            </a:r>
            <a:r>
              <a:rPr lang="en-US" b="1">
                <a:solidFill>
                  <a:schemeClr val="tx1"/>
                </a:solidFill>
                <a:latin typeface="Arial"/>
                <a:ea typeface="MS PGothic"/>
                <a:cs typeface="Arial"/>
              </a:rPr>
              <a:t>field sampling design </a:t>
            </a:r>
            <a:r>
              <a:rPr lang="en-US">
                <a:solidFill>
                  <a:schemeClr val="tx1"/>
                </a:solidFill>
                <a:latin typeface="Arial"/>
                <a:ea typeface="MS PGothic"/>
                <a:cs typeface="Arial"/>
              </a:rPr>
              <a:t>to improve ecosystem-scale </a:t>
            </a:r>
            <a:r>
              <a:rPr lang="en-US" b="1">
                <a:solidFill>
                  <a:schemeClr val="tx1"/>
                </a:solidFill>
                <a:latin typeface="Arial"/>
                <a:ea typeface="MS PGothic"/>
                <a:cs typeface="Arial"/>
              </a:rPr>
              <a:t>representativeness</a:t>
            </a:r>
            <a:r>
              <a:rPr lang="en-US">
                <a:solidFill>
                  <a:schemeClr val="tx1"/>
                </a:solidFill>
                <a:latin typeface="Arial"/>
                <a:ea typeface="MS PGothic"/>
                <a:cs typeface="Arial"/>
              </a:rPr>
              <a:t> of spectroscopy measurements</a:t>
            </a:r>
            <a:endParaRPr lang="en-US">
              <a:solidFill>
                <a:schemeClr val="tx1"/>
              </a:solidFill>
            </a:endParaRP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382287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C319A-EE73-EC5C-F28F-2C2DE172A8A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5F90518-7F64-7EFC-E001-CD80DB271727}"/>
              </a:ext>
            </a:extLst>
          </p:cNvPr>
          <p:cNvSpPr>
            <a:spLocks noGrp="1"/>
          </p:cNvSpPr>
          <p:nvPr>
            <p:ph type="title"/>
          </p:nvPr>
        </p:nvSpPr>
        <p:spPr/>
        <p:txBody>
          <a:bodyPr/>
          <a:lstStyle/>
          <a:p>
            <a:r>
              <a:rPr lang="en-GB"/>
              <a:t>Thank you very much for your attention!</a:t>
            </a:r>
          </a:p>
        </p:txBody>
      </p:sp>
      <p:sp>
        <p:nvSpPr>
          <p:cNvPr id="3" name="Marcador de contenido 2">
            <a:extLst>
              <a:ext uri="{FF2B5EF4-FFF2-40B4-BE49-F238E27FC236}">
                <a16:creationId xmlns:a16="http://schemas.microsoft.com/office/drawing/2014/main" id="{B252CE82-82F7-00CE-2C60-708726D423B0}"/>
              </a:ext>
            </a:extLst>
          </p:cNvPr>
          <p:cNvSpPr>
            <a:spLocks noGrp="1"/>
          </p:cNvSpPr>
          <p:nvPr>
            <p:ph idx="1"/>
          </p:nvPr>
        </p:nvSpPr>
        <p:spPr>
          <a:xfrm>
            <a:off x="219600" y="1382759"/>
            <a:ext cx="11764800" cy="5056141"/>
          </a:xfrm>
          <a:ln w="28575">
            <a:solidFill>
              <a:schemeClr val="tx1"/>
            </a:solidFill>
          </a:ln>
        </p:spPr>
        <p:txBody>
          <a:bodyPr anchor="ctr" anchorCtr="0"/>
          <a:lstStyle/>
          <a:p>
            <a:r>
              <a:rPr lang="en-US" altLang="en-US" b="1">
                <a:solidFill>
                  <a:schemeClr val="tx1"/>
                </a:solidFill>
              </a:rPr>
              <a:t>More about stress:</a:t>
            </a:r>
          </a:p>
          <a:p>
            <a:r>
              <a:rPr lang="en-US" altLang="en-US" sz="1200" u="sng">
                <a:solidFill>
                  <a:schemeClr val="tx1"/>
                </a:solidFill>
              </a:rPr>
              <a:t>Cynthia </a:t>
            </a:r>
            <a:r>
              <a:rPr lang="en-US" altLang="en-US" sz="1200" u="sng" err="1">
                <a:solidFill>
                  <a:schemeClr val="tx1"/>
                </a:solidFill>
              </a:rPr>
              <a:t>Chardí</a:t>
            </a:r>
            <a:r>
              <a:rPr lang="en-US" altLang="en-US" sz="1200" u="sng">
                <a:solidFill>
                  <a:schemeClr val="tx1"/>
                </a:solidFill>
              </a:rPr>
              <a:t> Raga:</a:t>
            </a:r>
            <a:endParaRPr lang="en-US" altLang="en-US" sz="1200">
              <a:solidFill>
                <a:schemeClr val="tx1"/>
              </a:solidFill>
            </a:endParaRPr>
          </a:p>
          <a:p>
            <a:pPr marL="1067076" lvl="1" indent="-285750">
              <a:buFont typeface="Arial" panose="020B0604020202020204" pitchFamily="34" charset="0"/>
              <a:buChar char="•"/>
            </a:pPr>
            <a:r>
              <a:rPr lang="en-US" altLang="en-US" sz="1200" b="1">
                <a:solidFill>
                  <a:schemeClr val="tx1"/>
                </a:solidFill>
              </a:rPr>
              <a:t>Understanding non-linear chlorophyll fluorescence dynamics for water stress detection</a:t>
            </a:r>
          </a:p>
          <a:p>
            <a:r>
              <a:rPr lang="en-US" altLang="en-US" sz="1200" u="sng">
                <a:solidFill>
                  <a:schemeClr val="tx1"/>
                </a:solidFill>
              </a:rPr>
              <a:t>Julio Cesar Marchante Cambron:</a:t>
            </a:r>
            <a:endParaRPr lang="en-US" altLang="en-US" sz="1200">
              <a:solidFill>
                <a:schemeClr val="tx1"/>
              </a:solidFill>
            </a:endParaRPr>
          </a:p>
          <a:p>
            <a:pPr marL="1067076" lvl="1" indent="-285750">
              <a:buFont typeface="Arial" panose="020B0604020202020204" pitchFamily="34" charset="0"/>
              <a:buChar char="•"/>
            </a:pPr>
            <a:r>
              <a:rPr lang="en-US" altLang="en-US" sz="1200" b="1">
                <a:solidFill>
                  <a:schemeClr val="tx1"/>
                </a:solidFill>
              </a:rPr>
              <a:t>Use of chlorophyll fluorescence for the early detection of pest infestation in sweet potato plants</a:t>
            </a:r>
            <a:endParaRPr lang="en-US" altLang="en-US" sz="1200" b="1" u="sng">
              <a:solidFill>
                <a:schemeClr val="tx1"/>
              </a:solidFill>
            </a:endParaRPr>
          </a:p>
          <a:p>
            <a:r>
              <a:rPr lang="en-US" altLang="en-US" sz="1200" u="sng">
                <a:solidFill>
                  <a:schemeClr val="tx1"/>
                </a:solidFill>
              </a:rPr>
              <a:t>Amelia Montoro:</a:t>
            </a:r>
          </a:p>
          <a:p>
            <a:pPr marL="1067076" lvl="1" indent="-285750">
              <a:buFont typeface="Arial" panose="020B0604020202020204" pitchFamily="34" charset="0"/>
              <a:buChar char="•"/>
            </a:pPr>
            <a:r>
              <a:rPr lang="en-US" altLang="en-US" sz="1200" b="1">
                <a:solidFill>
                  <a:schemeClr val="tx1"/>
                </a:solidFill>
              </a:rPr>
              <a:t>Assessing Plant Adaptive Strategies and Stress Tolerance via Chlorophyll Fluorescence and Photoprotective Pigment Dynamics</a:t>
            </a:r>
          </a:p>
          <a:p>
            <a:pPr marL="0" marR="0" lvl="0" indent="0" algn="l" defTabSz="914400" rtl="0" eaLnBrk="0" fontAlgn="base" latinLnBrk="0" hangingPunct="0">
              <a:lnSpc>
                <a:spcPct val="119000"/>
              </a:lnSpc>
              <a:spcBef>
                <a:spcPct val="20000"/>
              </a:spcBef>
              <a:spcAft>
                <a:spcPct val="0"/>
              </a:spcAft>
              <a:buClr>
                <a:srgbClr val="8197A6"/>
              </a:buClr>
              <a:buSzTx/>
              <a:buFont typeface="Arial" panose="020B0604020202020204" pitchFamily="34" charset="0"/>
              <a:buNone/>
              <a:tabLst/>
              <a:defRPr/>
            </a:pPr>
            <a:endParaRPr kumimoji="0" lang="en-US" altLang="en-US" sz="1000" b="1" i="0" strike="noStrike" kern="0" cap="none" spc="0" normalizeH="0" baseline="0" noProof="0">
              <a:ln>
                <a:noFill/>
              </a:ln>
              <a:solidFill>
                <a:schemeClr val="tx1"/>
              </a:solidFill>
              <a:uLnTx/>
              <a:uFillTx/>
            </a:endParaRPr>
          </a:p>
          <a:p>
            <a:pPr marL="0" marR="0" lvl="0" indent="0" algn="l" defTabSz="914400" rtl="0" eaLnBrk="0" fontAlgn="base" latinLnBrk="0" hangingPunct="0">
              <a:lnSpc>
                <a:spcPct val="119000"/>
              </a:lnSpc>
              <a:spcBef>
                <a:spcPct val="20000"/>
              </a:spcBef>
              <a:spcAft>
                <a:spcPct val="0"/>
              </a:spcAft>
              <a:buClr>
                <a:srgbClr val="8197A6"/>
              </a:buClr>
              <a:buSzTx/>
              <a:buFont typeface="Arial" panose="020B0604020202020204" pitchFamily="34" charset="0"/>
              <a:buNone/>
              <a:tabLst/>
              <a:defRPr/>
            </a:pPr>
            <a:r>
              <a:rPr kumimoji="0" lang="en-US" altLang="en-US" b="1" i="0" strike="noStrike" kern="0" cap="none" spc="0" normalizeH="0" baseline="0" noProof="0">
                <a:ln>
                  <a:noFill/>
                </a:ln>
                <a:solidFill>
                  <a:schemeClr val="tx1"/>
                </a:solidFill>
                <a:uLnTx/>
                <a:uFillTx/>
              </a:rPr>
              <a:t>More about Cal/Val:</a:t>
            </a:r>
            <a:endParaRPr lang="en-US" altLang="en-US" b="1">
              <a:solidFill>
                <a:schemeClr val="tx1"/>
              </a:solidFill>
            </a:endParaRPr>
          </a:p>
          <a:p>
            <a:r>
              <a:rPr lang="en-US" altLang="en-US" sz="1200" u="sng">
                <a:solidFill>
                  <a:schemeClr val="tx1"/>
                </a:solidFill>
              </a:rPr>
              <a:t>Juanjo </a:t>
            </a:r>
            <a:r>
              <a:rPr lang="en-US" altLang="en-US" sz="1200" u="sng" err="1">
                <a:solidFill>
                  <a:schemeClr val="tx1"/>
                </a:solidFill>
              </a:rPr>
              <a:t>Peón</a:t>
            </a:r>
            <a:r>
              <a:rPr lang="en-US" altLang="en-US" sz="1200" u="sng">
                <a:solidFill>
                  <a:schemeClr val="tx1"/>
                </a:solidFill>
              </a:rPr>
              <a:t>:</a:t>
            </a:r>
          </a:p>
          <a:p>
            <a:pPr marL="1067076" lvl="1" indent="-285750">
              <a:buFont typeface="Arial" panose="020B0604020202020204" pitchFamily="34" charset="0"/>
              <a:buChar char="•"/>
            </a:pPr>
            <a:r>
              <a:rPr lang="en-US" altLang="en-US" sz="1200" b="1" err="1">
                <a:solidFill>
                  <a:schemeClr val="tx1"/>
                </a:solidFill>
              </a:rPr>
              <a:t>SpaFLEX</a:t>
            </a:r>
            <a:r>
              <a:rPr lang="en-US" altLang="en-US" sz="1200" b="1">
                <a:solidFill>
                  <a:schemeClr val="tx1"/>
                </a:solidFill>
              </a:rPr>
              <a:t> Procedure for Propagating in-situ Sun-induced Chlorophyll Fluorescence and Reflectance Uncertainty in Cal/Val FLEX L2 Product</a:t>
            </a:r>
          </a:p>
          <a:p>
            <a:r>
              <a:rPr lang="en-US" altLang="en-US" sz="1200" u="sng">
                <a:solidFill>
                  <a:schemeClr val="tx1"/>
                </a:solidFill>
              </a:rPr>
              <a:t>Jimmy A. Muela:</a:t>
            </a:r>
          </a:p>
          <a:p>
            <a:pPr marL="1067076" lvl="1" indent="-285750">
              <a:buFont typeface="Arial" panose="020B0604020202020204" pitchFamily="34" charset="0"/>
              <a:buChar char="•"/>
            </a:pPr>
            <a:r>
              <a:rPr lang="en-US" altLang="en-US" sz="1200" b="1">
                <a:solidFill>
                  <a:schemeClr val="tx1"/>
                </a:solidFill>
              </a:rPr>
              <a:t>Intercomparison experiment of Field spectroradiometers for FLEX L2 product Validation</a:t>
            </a:r>
          </a:p>
          <a:p>
            <a:r>
              <a:rPr lang="en-US" altLang="en-US" sz="1200" u="sng">
                <a:solidFill>
                  <a:schemeClr val="tx1"/>
                </a:solidFill>
              </a:rPr>
              <a:t>Pedro J. Gómez-</a:t>
            </a:r>
            <a:r>
              <a:rPr lang="en-US" altLang="en-US" sz="1200" u="sng" err="1">
                <a:solidFill>
                  <a:schemeClr val="tx1"/>
                </a:solidFill>
              </a:rPr>
              <a:t>Giráldez</a:t>
            </a:r>
            <a:r>
              <a:rPr lang="en-US" altLang="en-US" sz="1200" u="sng">
                <a:solidFill>
                  <a:schemeClr val="tx1"/>
                </a:solidFill>
              </a:rPr>
              <a:t>:</a:t>
            </a:r>
          </a:p>
          <a:p>
            <a:pPr marL="1067076" lvl="1" indent="-285750">
              <a:buFont typeface="Arial" panose="020B0604020202020204" pitchFamily="34" charset="0"/>
              <a:buChar char="•"/>
            </a:pPr>
            <a:r>
              <a:rPr lang="en-US" altLang="en-US" sz="1200" b="1">
                <a:solidFill>
                  <a:schemeClr val="tx1"/>
                </a:solidFill>
              </a:rPr>
              <a:t>A multi-scale spatial sampling strategy for FLEX product validation within the </a:t>
            </a:r>
            <a:r>
              <a:rPr lang="en-US" altLang="en-US" sz="1200" b="1" err="1">
                <a:solidFill>
                  <a:schemeClr val="tx1"/>
                </a:solidFill>
              </a:rPr>
              <a:t>SpaFLEX</a:t>
            </a:r>
            <a:r>
              <a:rPr lang="en-US" altLang="en-US" sz="1200" b="1">
                <a:solidFill>
                  <a:schemeClr val="tx1"/>
                </a:solidFill>
              </a:rPr>
              <a:t> project</a:t>
            </a:r>
          </a:p>
          <a:p>
            <a:r>
              <a:rPr lang="en-US" altLang="en-US" sz="1200" u="sng">
                <a:solidFill>
                  <a:schemeClr val="tx1"/>
                </a:solidFill>
              </a:rPr>
              <a:t>Joaquin Cobos:</a:t>
            </a:r>
            <a:endParaRPr lang="en-US" altLang="en-US" sz="1200">
              <a:solidFill>
                <a:schemeClr val="tx1"/>
              </a:solidFill>
            </a:endParaRPr>
          </a:p>
          <a:p>
            <a:pPr marL="1067076" lvl="1" indent="-285750">
              <a:buFont typeface="Arial" panose="020B0604020202020204" pitchFamily="34" charset="0"/>
              <a:buChar char="•"/>
            </a:pPr>
            <a:r>
              <a:rPr lang="en-US" altLang="en-US" sz="1200" b="1" err="1">
                <a:solidFill>
                  <a:schemeClr val="tx1"/>
                </a:solidFill>
              </a:rPr>
              <a:t>Doñana</a:t>
            </a:r>
            <a:r>
              <a:rPr lang="en-US" altLang="en-US" sz="1200" b="1">
                <a:solidFill>
                  <a:schemeClr val="tx1"/>
                </a:solidFill>
              </a:rPr>
              <a:t> as a Cal/Val Supersite for the FLEX Mission: Multi-scale Field Campaigns within the </a:t>
            </a:r>
            <a:r>
              <a:rPr lang="en-US" altLang="en-US" sz="1200" b="1" err="1">
                <a:solidFill>
                  <a:schemeClr val="tx1"/>
                </a:solidFill>
              </a:rPr>
              <a:t>SpaFLEX</a:t>
            </a:r>
            <a:r>
              <a:rPr lang="en-US" altLang="en-US" sz="1200" b="1">
                <a:solidFill>
                  <a:schemeClr val="tx1"/>
                </a:solidFill>
              </a:rPr>
              <a:t> Project</a:t>
            </a:r>
          </a:p>
          <a:p>
            <a:r>
              <a:rPr lang="en-US" altLang="en-US" sz="1200" u="sng">
                <a:solidFill>
                  <a:schemeClr val="tx1"/>
                </a:solidFill>
              </a:rPr>
              <a:t>Félix Muñoz:</a:t>
            </a:r>
            <a:endParaRPr lang="en-US" altLang="en-US" sz="1200">
              <a:solidFill>
                <a:schemeClr val="tx1"/>
              </a:solidFill>
            </a:endParaRPr>
          </a:p>
          <a:p>
            <a:pPr marL="1067076" lvl="1" indent="-285750">
              <a:buFont typeface="Arial" panose="020B0604020202020204" pitchFamily="34" charset="0"/>
              <a:buChar char="•"/>
            </a:pPr>
            <a:r>
              <a:rPr lang="en-US" altLang="en-US" sz="1200" b="1">
                <a:solidFill>
                  <a:schemeClr val="tx1"/>
                </a:solidFill>
              </a:rPr>
              <a:t>Airborne system design and data acquisition campaigns for the </a:t>
            </a:r>
            <a:r>
              <a:rPr lang="en-US" altLang="en-US" sz="1200" b="1" err="1">
                <a:solidFill>
                  <a:schemeClr val="tx1"/>
                </a:solidFill>
              </a:rPr>
              <a:t>SpaFLEX</a:t>
            </a:r>
            <a:r>
              <a:rPr lang="en-US" altLang="en-US" sz="1200" b="1">
                <a:solidFill>
                  <a:schemeClr val="tx1"/>
                </a:solidFill>
              </a:rPr>
              <a:t> project within the Spanish Cal/Val plan of ESA’s FLEX mission</a:t>
            </a:r>
            <a:endParaRPr lang="en-US" sz="1200" b="1">
              <a:solidFill>
                <a:schemeClr val="tx1"/>
              </a:solidFill>
            </a:endParaRPr>
          </a:p>
        </p:txBody>
      </p:sp>
      <p:pic>
        <p:nvPicPr>
          <p:cNvPr id="4" name="Imagen 3">
            <a:extLst>
              <a:ext uri="{FF2B5EF4-FFF2-40B4-BE49-F238E27FC236}">
                <a16:creationId xmlns:a16="http://schemas.microsoft.com/office/drawing/2014/main" id="{74DCD27D-D20F-423F-E423-CAAFA058930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542" b="92611" l="6957" r="96025">
                        <a14:foregroundMark x1="60870" y1="16010" x2="86211" y2="27217"/>
                        <a14:foregroundMark x1="80994" y1="24138" x2="75280" y2="19335"/>
                        <a14:foregroundMark x1="84969" y1="26601" x2="84969" y2="24754"/>
                        <a14:foregroundMark x1="86832" y1="29557" x2="88075" y2="30542"/>
                        <a14:foregroundMark x1="37640" y1="46921" x2="82609" y2="42980"/>
                        <a14:foregroundMark x1="40994" y1="50246" x2="36398" y2="39901"/>
                        <a14:foregroundMark x1="37019" y1="29064" x2="34534" y2="27463"/>
                        <a14:foregroundMark x1="40373" y1="27833" x2="41242" y2="29310"/>
                        <a14:foregroundMark x1="23851" y1="57143" x2="24720" y2="58374"/>
                        <a14:foregroundMark x1="23851" y1="60222" x2="24472" y2="62315"/>
                        <a14:foregroundMark x1="26957" y1="64532" x2="27205" y2="64778"/>
                        <a14:foregroundMark x1="69068" y1="49877" x2="68199" y2="44828"/>
                        <a14:foregroundMark x1="57516" y1="48153" x2="34286" y2="47537"/>
                        <a14:foregroundMark x1="36646" y1="41749" x2="85342" y2="41379"/>
                        <a14:foregroundMark x1="81988" y1="49015" x2="32174" y2="47783"/>
                        <a14:foregroundMark x1="75280" y1="45936" x2="77391" y2="45690"/>
                        <a14:foregroundMark x1="68820" y1="16626" x2="70683" y2="17488"/>
                      </a14:backgroundRemoval>
                    </a14:imgEffect>
                  </a14:imgLayer>
                </a14:imgProps>
              </a:ext>
            </a:extLst>
          </a:blip>
          <a:stretch>
            <a:fillRect/>
          </a:stretch>
        </p:blipFill>
        <p:spPr bwMode="auto">
          <a:xfrm>
            <a:off x="10060755" y="1271366"/>
            <a:ext cx="2018895" cy="2036450"/>
          </a:xfrm>
          <a:prstGeom prst="rect">
            <a:avLst/>
          </a:prstGeom>
        </p:spPr>
      </p:pic>
      <p:sp>
        <p:nvSpPr>
          <p:cNvPr id="5" name="Titolo 1">
            <a:extLst>
              <a:ext uri="{FF2B5EF4-FFF2-40B4-BE49-F238E27FC236}">
                <a16:creationId xmlns:a16="http://schemas.microsoft.com/office/drawing/2014/main" id="{B533EAA4-DBD4-7A73-DA4A-7C2BB75CB2C0}"/>
              </a:ext>
            </a:extLst>
          </p:cNvPr>
          <p:cNvSpPr txBox="1">
            <a:spLocks/>
          </p:cNvSpPr>
          <p:nvPr/>
        </p:nvSpPr>
        <p:spPr bwMode="auto">
          <a:xfrm>
            <a:off x="4073625" y="1382759"/>
            <a:ext cx="3451125" cy="56520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s-ES" kern="0">
                <a:solidFill>
                  <a:schemeClr val="tx1"/>
                </a:solidFill>
              </a:rPr>
              <a:t>SPAFLEX posters</a:t>
            </a:r>
          </a:p>
        </p:txBody>
      </p:sp>
      <p:sp>
        <p:nvSpPr>
          <p:cNvPr id="6" name="Titolo 1">
            <a:extLst>
              <a:ext uri="{FF2B5EF4-FFF2-40B4-BE49-F238E27FC236}">
                <a16:creationId xmlns:a16="http://schemas.microsoft.com/office/drawing/2014/main" id="{2E17EF78-C8CC-5B7C-C7E8-F511A3F539E7}"/>
              </a:ext>
            </a:extLst>
          </p:cNvPr>
          <p:cNvSpPr txBox="1">
            <a:spLocks/>
          </p:cNvSpPr>
          <p:nvPr/>
        </p:nvSpPr>
        <p:spPr bwMode="auto">
          <a:xfrm>
            <a:off x="240938" y="921094"/>
            <a:ext cx="4217887" cy="461665"/>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s-ES" sz="2400" kern="0">
                <a:solidFill>
                  <a:srgbClr val="0B86B7"/>
                </a:solidFill>
              </a:rPr>
              <a:t>adrian.moncholi@uv.es</a:t>
            </a:r>
          </a:p>
        </p:txBody>
      </p:sp>
    </p:spTree>
    <p:extLst>
      <p:ext uri="{BB962C8B-B14F-4D97-AF65-F5344CB8AC3E}">
        <p14:creationId xmlns:p14="http://schemas.microsoft.com/office/powerpoint/2010/main" val="1280568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89A9-A251-7C4C-44D2-59ED4F195EF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173D536-F352-28E0-0856-17AF493E2042}"/>
              </a:ext>
            </a:extLst>
          </p:cNvPr>
          <p:cNvSpPr>
            <a:spLocks noGrp="1"/>
          </p:cNvSpPr>
          <p:nvPr>
            <p:ph type="title"/>
          </p:nvPr>
        </p:nvSpPr>
        <p:spPr/>
        <p:txBody>
          <a:bodyPr/>
          <a:lstStyle/>
          <a:p>
            <a:r>
              <a:rPr lang="es-ES"/>
              <a:t>BRDF NORMALIZATION: </a:t>
            </a:r>
            <a:r>
              <a:rPr lang="es-ES" b="0"/>
              <a:t>ROSS-LI-MAIGNAN MODEL </a:t>
            </a:r>
            <a:endParaRPr lang="en-GB"/>
          </a:p>
        </p:txBody>
      </p:sp>
      <p:sp>
        <p:nvSpPr>
          <p:cNvPr id="6" name="Content Placeholder 5">
            <a:extLst>
              <a:ext uri="{FF2B5EF4-FFF2-40B4-BE49-F238E27FC236}">
                <a16:creationId xmlns:a16="http://schemas.microsoft.com/office/drawing/2014/main" id="{7BCEC811-20D1-BF11-8D9C-EBBA350D5598}"/>
              </a:ext>
            </a:extLst>
          </p:cNvPr>
          <p:cNvSpPr>
            <a:spLocks noGrp="1"/>
          </p:cNvSpPr>
          <p:nvPr>
            <p:ph idx="1"/>
          </p:nvPr>
        </p:nvSpPr>
        <p:spPr>
          <a:xfrm>
            <a:off x="230269" y="1416610"/>
            <a:ext cx="11764800" cy="1288490"/>
          </a:xfrm>
        </p:spPr>
        <p:txBody>
          <a:bodyPr/>
          <a:lstStyle/>
          <a:p>
            <a:pPr marL="285750" indent="-285750">
              <a:buFont typeface="Arial" panose="020B0604020202020204" pitchFamily="34" charset="0"/>
              <a:buChar char="•"/>
            </a:pPr>
            <a:r>
              <a:rPr lang="en-US" sz="1400" noProof="0">
                <a:solidFill>
                  <a:schemeClr val="tx1"/>
                </a:solidFill>
              </a:rPr>
              <a:t>Kernel-driven models describe the </a:t>
            </a:r>
            <a:r>
              <a:rPr lang="en-US" sz="1400" b="1" noProof="0">
                <a:solidFill>
                  <a:schemeClr val="tx1"/>
                </a:solidFill>
              </a:rPr>
              <a:t>BRDF </a:t>
            </a:r>
            <a:r>
              <a:rPr lang="en-US" sz="1400" noProof="0">
                <a:solidFill>
                  <a:schemeClr val="tx1"/>
                </a:solidFill>
              </a:rPr>
              <a:t>as a </a:t>
            </a:r>
            <a:r>
              <a:rPr lang="en-US" sz="1400" b="1" noProof="0">
                <a:solidFill>
                  <a:schemeClr val="tx1"/>
                </a:solidFill>
              </a:rPr>
              <a:t>linear weighted combination of kernels </a:t>
            </a:r>
            <a:r>
              <a:rPr lang="en-US" sz="1400" noProof="0">
                <a:solidFill>
                  <a:schemeClr val="tx1"/>
                </a:solidFill>
              </a:rPr>
              <a:t>modelling the basic BRDF shape</a:t>
            </a:r>
          </a:p>
          <a:p>
            <a:pPr marL="285750" indent="-285750">
              <a:buFont typeface="Arial" panose="020B0604020202020204" pitchFamily="34" charset="0"/>
              <a:buChar char="•"/>
            </a:pPr>
            <a:r>
              <a:rPr lang="en-US" sz="1400" noProof="0">
                <a:solidFill>
                  <a:schemeClr val="tx1"/>
                </a:solidFill>
              </a:rPr>
              <a:t>We consider the </a:t>
            </a:r>
            <a:r>
              <a:rPr lang="en-US" sz="1400" b="1" noProof="0">
                <a:solidFill>
                  <a:schemeClr val="tx1"/>
                </a:solidFill>
              </a:rPr>
              <a:t>Ross-Li-Maignan </a:t>
            </a:r>
            <a:r>
              <a:rPr lang="en-US" sz="1400" noProof="0">
                <a:solidFill>
                  <a:schemeClr val="tx1"/>
                </a:solidFill>
              </a:rPr>
              <a:t>model (</a:t>
            </a:r>
            <a:r>
              <a:rPr lang="en-US" sz="1400" noProof="0" err="1">
                <a:solidFill>
                  <a:schemeClr val="tx1"/>
                </a:solidFill>
              </a:rPr>
              <a:t>Roujean</a:t>
            </a:r>
            <a:r>
              <a:rPr lang="en-US" sz="1400" noProof="0">
                <a:solidFill>
                  <a:schemeClr val="tx1"/>
                </a:solidFill>
              </a:rPr>
              <a:t> et al. (1992); Maignan et al. (2004); Li &amp; Strahler (1986)). Three-parameter semiempirical linear model based on the assumption that the land surface reflectance can be retrieved as a sum of three kernels representing; </a:t>
            </a:r>
            <a:r>
              <a:rPr lang="en-US" sz="1400" b="1" noProof="0">
                <a:solidFill>
                  <a:schemeClr val="tx1"/>
                </a:solidFill>
              </a:rPr>
              <a:t>Isotropic scattering, radiative transfer-type volumetric scattering </a:t>
            </a:r>
            <a:r>
              <a:rPr lang="en-US" sz="1400" noProof="0">
                <a:solidFill>
                  <a:schemeClr val="tx1"/>
                </a:solidFill>
              </a:rPr>
              <a:t>(accounting for the Hot Spot effect), g</a:t>
            </a:r>
            <a:r>
              <a:rPr lang="en-US" sz="1400" b="1" noProof="0">
                <a:solidFill>
                  <a:schemeClr val="tx1"/>
                </a:solidFill>
              </a:rPr>
              <a:t>eometric-optical surface scattering</a:t>
            </a:r>
            <a:r>
              <a:rPr lang="en-US" sz="1400" noProof="0">
                <a:solidFill>
                  <a:schemeClr val="tx1"/>
                </a:solidFill>
              </a:rPr>
              <a:t>.</a:t>
            </a:r>
            <a:endParaRPr lang="es-ES" altLang="en-US" sz="1400">
              <a:solidFill>
                <a:schemeClr val="tx1"/>
              </a:solidFill>
            </a:endParaRPr>
          </a:p>
        </p:txBody>
      </p:sp>
      <p:sp>
        <p:nvSpPr>
          <p:cNvPr id="5" name="CuadroTexto 8">
            <a:extLst>
              <a:ext uri="{FF2B5EF4-FFF2-40B4-BE49-F238E27FC236}">
                <a16:creationId xmlns:a16="http://schemas.microsoft.com/office/drawing/2014/main" id="{185362E4-B690-3D62-FA7F-7E9B887C8049}"/>
              </a:ext>
            </a:extLst>
          </p:cNvPr>
          <p:cNvSpPr txBox="1"/>
          <p:nvPr/>
        </p:nvSpPr>
        <p:spPr>
          <a:xfrm>
            <a:off x="216000" y="1039473"/>
            <a:ext cx="5241825" cy="307777"/>
          </a:xfrm>
          <a:prstGeom prst="rect">
            <a:avLst/>
          </a:prstGeom>
          <a:noFill/>
        </p:spPr>
        <p:txBody>
          <a:bodyPr wrap="square" rtlCol="0">
            <a:spAutoFit/>
          </a:bodyPr>
          <a:lstStyle/>
          <a:p>
            <a:r>
              <a:rPr lang="en-US" sz="1400">
                <a:solidFill>
                  <a:schemeClr val="accent6">
                    <a:lumMod val="10000"/>
                  </a:schemeClr>
                </a:solidFill>
              </a:rPr>
              <a:t>Guerrero-</a:t>
            </a:r>
            <a:r>
              <a:rPr lang="en-US" sz="1400" err="1">
                <a:solidFill>
                  <a:schemeClr val="accent6">
                    <a:lumMod val="10000"/>
                  </a:schemeClr>
                </a:solidFill>
              </a:rPr>
              <a:t>Benavent</a:t>
            </a:r>
            <a:r>
              <a:rPr lang="en-US" sz="1400">
                <a:solidFill>
                  <a:schemeClr val="accent6">
                    <a:lumMod val="10000"/>
                  </a:schemeClr>
                </a:solidFill>
              </a:rPr>
              <a:t> et al. (</a:t>
            </a:r>
            <a:r>
              <a:rPr lang="es-ES" sz="1400" err="1"/>
              <a:t>Manuscript</a:t>
            </a:r>
            <a:r>
              <a:rPr lang="es-ES" sz="1400"/>
              <a:t> in </a:t>
            </a:r>
            <a:r>
              <a:rPr lang="es-ES" sz="1400" err="1"/>
              <a:t>preparation</a:t>
            </a:r>
            <a:r>
              <a:rPr lang="en-US" sz="1400">
                <a:solidFill>
                  <a:schemeClr val="accent6">
                    <a:lumMod val="10000"/>
                  </a:schemeClr>
                </a:solidFill>
              </a:rPr>
              <a:t>)</a:t>
            </a:r>
          </a:p>
        </p:txBody>
      </p:sp>
      <p:pic>
        <p:nvPicPr>
          <p:cNvPr id="9" name="Imagen 8" descr="Interfaz de usuario gráfica, Aplicación&#10;&#10;El contenido generado por IA puede ser incorrecto.">
            <a:extLst>
              <a:ext uri="{FF2B5EF4-FFF2-40B4-BE49-F238E27FC236}">
                <a16:creationId xmlns:a16="http://schemas.microsoft.com/office/drawing/2014/main" id="{E86DC87E-7966-F9F7-23C5-F7F5171310DE}"/>
              </a:ext>
            </a:extLst>
          </p:cNvPr>
          <p:cNvPicPr>
            <a:picLocks noChangeAspect="1"/>
          </p:cNvPicPr>
          <p:nvPr/>
        </p:nvPicPr>
        <p:blipFill>
          <a:blip r:embed="rId2"/>
          <a:stretch>
            <a:fillRect/>
          </a:stretch>
        </p:blipFill>
        <p:spPr>
          <a:xfrm>
            <a:off x="2537221" y="2705100"/>
            <a:ext cx="7150894" cy="2066774"/>
          </a:xfrm>
          <a:prstGeom prst="rect">
            <a:avLst/>
          </a:prstGeom>
        </p:spPr>
      </p:pic>
      <p:pic>
        <p:nvPicPr>
          <p:cNvPr id="11" name="Imagen 10" descr="Interfaz de usuario gráfica, Texto, Aplicación, Word&#10;&#10;El contenido generado por IA puede ser incorrecto.">
            <a:extLst>
              <a:ext uri="{FF2B5EF4-FFF2-40B4-BE49-F238E27FC236}">
                <a16:creationId xmlns:a16="http://schemas.microsoft.com/office/drawing/2014/main" id="{0BF92B25-A56D-4160-C288-97BB64938539}"/>
              </a:ext>
            </a:extLst>
          </p:cNvPr>
          <p:cNvPicPr>
            <a:picLocks noChangeAspect="1"/>
          </p:cNvPicPr>
          <p:nvPr/>
        </p:nvPicPr>
        <p:blipFill>
          <a:blip r:embed="rId3"/>
          <a:stretch>
            <a:fillRect/>
          </a:stretch>
        </p:blipFill>
        <p:spPr>
          <a:xfrm>
            <a:off x="2977752" y="4771874"/>
            <a:ext cx="6269831" cy="1629229"/>
          </a:xfrm>
          <a:prstGeom prst="rect">
            <a:avLst/>
          </a:prstGeom>
        </p:spPr>
      </p:pic>
    </p:spTree>
    <p:extLst>
      <p:ext uri="{BB962C8B-B14F-4D97-AF65-F5344CB8AC3E}">
        <p14:creationId xmlns:p14="http://schemas.microsoft.com/office/powerpoint/2010/main" val="156745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3000-E592-E032-BDB6-B5EA1933662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E43EDBD-8750-45CF-A2F0-4FAE9BB3F89F}"/>
              </a:ext>
            </a:extLst>
          </p:cNvPr>
          <p:cNvSpPr>
            <a:spLocks noGrp="1"/>
          </p:cNvSpPr>
          <p:nvPr>
            <p:ph type="title"/>
          </p:nvPr>
        </p:nvSpPr>
        <p:spPr/>
        <p:txBody>
          <a:bodyPr/>
          <a:lstStyle/>
          <a:p>
            <a:r>
              <a:rPr lang="en-GB"/>
              <a:t>Field TOC</a:t>
            </a:r>
          </a:p>
        </p:txBody>
      </p:sp>
      <p:sp>
        <p:nvSpPr>
          <p:cNvPr id="6" name="Content Placeholder 5">
            <a:extLst>
              <a:ext uri="{FF2B5EF4-FFF2-40B4-BE49-F238E27FC236}">
                <a16:creationId xmlns:a16="http://schemas.microsoft.com/office/drawing/2014/main" id="{2A29FAB1-5B81-C3DE-CB51-B5292CB8CC7B}"/>
              </a:ext>
            </a:extLst>
          </p:cNvPr>
          <p:cNvSpPr>
            <a:spLocks noGrp="1"/>
          </p:cNvSpPr>
          <p:nvPr>
            <p:ph idx="1"/>
          </p:nvPr>
        </p:nvSpPr>
        <p:spPr>
          <a:xfrm>
            <a:off x="334604" y="1742799"/>
            <a:ext cx="3130492" cy="1159473"/>
          </a:xfrm>
        </p:spPr>
        <p:txBody>
          <a:bodyPr/>
          <a:lstStyle/>
          <a:p>
            <a:r>
              <a:rPr lang="en-GB">
                <a:solidFill>
                  <a:schemeClr val="tx1"/>
                </a:solidFill>
                <a:latin typeface="Arial"/>
                <a:ea typeface="MS PGothic"/>
                <a:cs typeface="Arial"/>
              </a:rPr>
              <a:t>BRDF correction improves the correlation between the two scales</a:t>
            </a:r>
          </a:p>
        </p:txBody>
      </p:sp>
      <p:pic>
        <p:nvPicPr>
          <p:cNvPr id="7" name="Imagen 6" descr="Gráfico, Gráfico de dispersión&#10;&#10;El contenido generado por IA puede ser incorrecto.">
            <a:extLst>
              <a:ext uri="{FF2B5EF4-FFF2-40B4-BE49-F238E27FC236}">
                <a16:creationId xmlns:a16="http://schemas.microsoft.com/office/drawing/2014/main" id="{6EC1BECE-DE02-FF74-3C59-2DE7478F1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246" y="1016401"/>
            <a:ext cx="7727672" cy="2484068"/>
          </a:xfrm>
          <a:prstGeom prst="rect">
            <a:avLst/>
          </a:prstGeom>
        </p:spPr>
      </p:pic>
      <p:pic>
        <p:nvPicPr>
          <p:cNvPr id="4" name="Imagen 3">
            <a:extLst>
              <a:ext uri="{FF2B5EF4-FFF2-40B4-BE49-F238E27FC236}">
                <a16:creationId xmlns:a16="http://schemas.microsoft.com/office/drawing/2014/main" id="{24EFAA24-8C4A-AA94-956E-C335EECFD1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9" y="3450187"/>
            <a:ext cx="12225337" cy="2997990"/>
          </a:xfrm>
          <a:prstGeom prst="rect">
            <a:avLst/>
          </a:prstGeom>
        </p:spPr>
      </p:pic>
    </p:spTree>
    <p:extLst>
      <p:ext uri="{BB962C8B-B14F-4D97-AF65-F5344CB8AC3E}">
        <p14:creationId xmlns:p14="http://schemas.microsoft.com/office/powerpoint/2010/main" val="203632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2F1AD-ED3F-B168-93A6-66B2237FD69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ADC92C6-7938-ED03-62FC-7FA5205CAEE4}"/>
              </a:ext>
            </a:extLst>
          </p:cNvPr>
          <p:cNvSpPr>
            <a:spLocks noGrp="1"/>
          </p:cNvSpPr>
          <p:nvPr>
            <p:ph type="title"/>
          </p:nvPr>
        </p:nvSpPr>
        <p:spPr/>
        <p:txBody>
          <a:bodyPr/>
          <a:lstStyle/>
          <a:p>
            <a:r>
              <a:rPr lang="en-GB"/>
              <a:t>Introduction</a:t>
            </a:r>
          </a:p>
        </p:txBody>
      </p:sp>
      <p:sp>
        <p:nvSpPr>
          <p:cNvPr id="6" name="Content Placeholder 5">
            <a:extLst>
              <a:ext uri="{FF2B5EF4-FFF2-40B4-BE49-F238E27FC236}">
                <a16:creationId xmlns:a16="http://schemas.microsoft.com/office/drawing/2014/main" id="{5A8543AF-A2BD-C7C0-D14C-8417E552D391}"/>
              </a:ext>
            </a:extLst>
          </p:cNvPr>
          <p:cNvSpPr>
            <a:spLocks noGrp="1"/>
          </p:cNvSpPr>
          <p:nvPr>
            <p:ph idx="1"/>
          </p:nvPr>
        </p:nvSpPr>
        <p:spPr>
          <a:xfrm>
            <a:off x="6812980" y="2807379"/>
            <a:ext cx="4666016" cy="2849282"/>
          </a:xfrm>
        </p:spPr>
        <p:txBody>
          <a:bodyPr/>
          <a:lstStyle/>
          <a:p>
            <a:r>
              <a:rPr lang="en-US" noProof="0">
                <a:solidFill>
                  <a:schemeClr val="tx1"/>
                </a:solidFill>
                <a:cs typeface="Times New Roman" panose="02020603050405020304" pitchFamily="18" charset="0"/>
              </a:rPr>
              <a:t>Additional products</a:t>
            </a:r>
            <a:r>
              <a:rPr lang="en-US" b="1" noProof="0">
                <a:solidFill>
                  <a:schemeClr val="tx1"/>
                </a:solidFill>
                <a:cs typeface="Times New Roman" panose="02020603050405020304" pitchFamily="18" charset="0"/>
              </a:rPr>
              <a:t> </a:t>
            </a:r>
            <a:r>
              <a:rPr lang="en-US" noProof="0">
                <a:solidFill>
                  <a:schemeClr val="tx1"/>
                </a:solidFill>
                <a:cs typeface="Times New Roman" panose="02020603050405020304" pitchFamily="18" charset="0"/>
              </a:rPr>
              <a:t>are necessary for </a:t>
            </a:r>
            <a:r>
              <a:rPr lang="en-US" b="1" noProof="0">
                <a:solidFill>
                  <a:schemeClr val="tx1"/>
                </a:solidFill>
                <a:cs typeface="Times New Roman" panose="02020603050405020304" pitchFamily="18" charset="0"/>
              </a:rPr>
              <a:t>interpreting the fluorescence signal:</a:t>
            </a:r>
          </a:p>
          <a:p>
            <a:r>
              <a:rPr lang="en-US" b="1">
                <a:solidFill>
                  <a:schemeClr val="tx1"/>
                </a:solidFill>
                <a:cs typeface="Times New Roman" panose="02020603050405020304" pitchFamily="18" charset="0"/>
              </a:rPr>
              <a:t>Non-Photochemical Quenching (NPQ)</a:t>
            </a:r>
            <a:endParaRPr lang="en-US" b="1" noProof="0">
              <a:solidFill>
                <a:schemeClr val="tx1"/>
              </a:solidFill>
              <a:cs typeface="Times New Roman" panose="02020603050405020304" pitchFamily="18" charset="0"/>
            </a:endParaRPr>
          </a:p>
          <a:p>
            <a:pPr marL="285750" indent="-285750">
              <a:buFont typeface="Arial" panose="020B0604020202020204" pitchFamily="34" charset="0"/>
              <a:buChar char="•"/>
            </a:pPr>
            <a:endParaRPr lang="en-US" b="1" noProof="0">
              <a:solidFill>
                <a:schemeClr val="tx1"/>
              </a:solidFill>
              <a:cs typeface="Times New Roman" panose="02020603050405020304" pitchFamily="18" charset="0"/>
            </a:endParaRPr>
          </a:p>
          <a:p>
            <a:pPr marL="285750" indent="-285750">
              <a:buFont typeface="Arial" panose="020B0604020202020204" pitchFamily="34" charset="0"/>
              <a:buChar char="•"/>
            </a:pPr>
            <a:r>
              <a:rPr lang="en-US" b="1">
                <a:solidFill>
                  <a:schemeClr val="tx1"/>
                </a:solidFill>
                <a:cs typeface="Times New Roman" panose="02020603050405020304" pitchFamily="18" charset="0"/>
              </a:rPr>
              <a:t>NPQ</a:t>
            </a:r>
            <a:r>
              <a:rPr lang="en-US" noProof="0">
                <a:solidFill>
                  <a:schemeClr val="tx1"/>
                </a:solidFill>
                <a:cs typeface="Times New Roman" panose="02020603050405020304" pitchFamily="18" charset="0"/>
              </a:rPr>
              <a:t>-driven </a:t>
            </a:r>
            <a:r>
              <a:rPr lang="en-US" b="1" noProof="0">
                <a:solidFill>
                  <a:schemeClr val="tx1"/>
                </a:solidFill>
                <a:cs typeface="Times New Roman" panose="02020603050405020304" pitchFamily="18" charset="0"/>
              </a:rPr>
              <a:t>xanthophyll</a:t>
            </a:r>
            <a:r>
              <a:rPr lang="en-US" noProof="0">
                <a:solidFill>
                  <a:schemeClr val="tx1"/>
                </a:solidFill>
                <a:cs typeface="Times New Roman" panose="02020603050405020304" pitchFamily="18" charset="0"/>
              </a:rPr>
              <a:t> absorption changes can be used as an </a:t>
            </a:r>
            <a:r>
              <a:rPr lang="en-US" b="1" noProof="0">
                <a:solidFill>
                  <a:schemeClr val="tx1"/>
                </a:solidFill>
                <a:cs typeface="Times New Roman" panose="02020603050405020304" pitchFamily="18" charset="0"/>
              </a:rPr>
              <a:t>optical </a:t>
            </a:r>
            <a:r>
              <a:rPr lang="en-US" noProof="0">
                <a:solidFill>
                  <a:schemeClr val="tx1"/>
                </a:solidFill>
                <a:cs typeface="Times New Roman" panose="02020603050405020304" pitchFamily="18" charset="0"/>
              </a:rPr>
              <a:t>proxy of </a:t>
            </a:r>
            <a:r>
              <a:rPr lang="en-US" b="1" noProof="0">
                <a:solidFill>
                  <a:schemeClr val="tx1"/>
                </a:solidFill>
                <a:cs typeface="Times New Roman" panose="02020603050405020304" pitchFamily="18" charset="0"/>
              </a:rPr>
              <a:t>photoprotection </a:t>
            </a:r>
            <a:r>
              <a:rPr lang="en-US" noProof="0">
                <a:solidFill>
                  <a:schemeClr val="tx1"/>
                </a:solidFill>
                <a:cs typeface="Times New Roman" panose="02020603050405020304" pitchFamily="18" charset="0"/>
              </a:rPr>
              <a:t>mechanisms</a:t>
            </a:r>
            <a:endParaRPr lang="en-US" noProof="0">
              <a:solidFill>
                <a:schemeClr val="tx1"/>
              </a:solidFill>
            </a:endParaRPr>
          </a:p>
          <a:p>
            <a:endParaRPr lang="en-GB"/>
          </a:p>
        </p:txBody>
      </p:sp>
      <mc:AlternateContent xmlns:mc="http://schemas.openxmlformats.org/markup-compatibility/2006" xmlns:p14="http://schemas.microsoft.com/office/powerpoint/2010/main">
        <mc:Choice Requires="p14">
          <p:contentPart p14:bwMode="auto" r:id="rId2">
            <p14:nvContentPartPr>
              <p14:cNvPr id="131" name="Entrada de lápiz 130">
                <a:extLst>
                  <a:ext uri="{FF2B5EF4-FFF2-40B4-BE49-F238E27FC236}">
                    <a16:creationId xmlns:a16="http://schemas.microsoft.com/office/drawing/2014/main" id="{EF6DB4C3-7B5B-9902-FE68-194AB8053C45}"/>
                  </a:ext>
                </a:extLst>
              </p14:cNvPr>
              <p14:cNvContentPartPr/>
              <p14:nvPr/>
            </p14:nvContentPartPr>
            <p14:xfrm>
              <a:off x="7726796" y="2859578"/>
              <a:ext cx="85680" cy="7560"/>
            </p14:xfrm>
          </p:contentPart>
        </mc:Choice>
        <mc:Fallback xmlns="">
          <p:pic>
            <p:nvPicPr>
              <p:cNvPr id="131" name="Entrada de lápiz 130">
                <a:extLst>
                  <a:ext uri="{FF2B5EF4-FFF2-40B4-BE49-F238E27FC236}">
                    <a16:creationId xmlns:a16="http://schemas.microsoft.com/office/drawing/2014/main" id="{EF6DB4C3-7B5B-9902-FE68-194AB8053C45}"/>
                  </a:ext>
                </a:extLst>
              </p:cNvPr>
              <p:cNvPicPr/>
              <p:nvPr/>
            </p:nvPicPr>
            <p:blipFill>
              <a:blip r:embed="rId3"/>
              <a:stretch>
                <a:fillRect/>
              </a:stretch>
            </p:blipFill>
            <p:spPr>
              <a:xfrm>
                <a:off x="7708796" y="2825214"/>
                <a:ext cx="121320" cy="7594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2" name="Entrada de lápiz 131">
                <a:extLst>
                  <a:ext uri="{FF2B5EF4-FFF2-40B4-BE49-F238E27FC236}">
                    <a16:creationId xmlns:a16="http://schemas.microsoft.com/office/drawing/2014/main" id="{847D0E8C-D64C-C7F0-E550-9BDCA0FC5816}"/>
                  </a:ext>
                </a:extLst>
              </p14:cNvPr>
              <p14:cNvContentPartPr/>
              <p14:nvPr/>
            </p14:nvContentPartPr>
            <p14:xfrm>
              <a:off x="7767476" y="2869298"/>
              <a:ext cx="360" cy="360"/>
            </p14:xfrm>
          </p:contentPart>
        </mc:Choice>
        <mc:Fallback xmlns="">
          <p:pic>
            <p:nvPicPr>
              <p:cNvPr id="132" name="Entrada de lápiz 131">
                <a:extLst>
                  <a:ext uri="{FF2B5EF4-FFF2-40B4-BE49-F238E27FC236}">
                    <a16:creationId xmlns:a16="http://schemas.microsoft.com/office/drawing/2014/main" id="{847D0E8C-D64C-C7F0-E550-9BDCA0FC5816}"/>
                  </a:ext>
                </a:extLst>
              </p:cNvPr>
              <p:cNvPicPr/>
              <p:nvPr/>
            </p:nvPicPr>
            <p:blipFill>
              <a:blip r:embed="rId5"/>
              <a:stretch>
                <a:fillRect/>
              </a:stretch>
            </p:blipFill>
            <p:spPr>
              <a:xfrm>
                <a:off x="7749476" y="2833298"/>
                <a:ext cx="36000" cy="72000"/>
              </a:xfrm>
              <a:prstGeom prst="rect">
                <a:avLst/>
              </a:prstGeom>
            </p:spPr>
          </p:pic>
        </mc:Fallback>
      </mc:AlternateContent>
      <p:pic>
        <p:nvPicPr>
          <p:cNvPr id="3" name="Picture 10">
            <a:extLst>
              <a:ext uri="{FF2B5EF4-FFF2-40B4-BE49-F238E27FC236}">
                <a16:creationId xmlns:a16="http://schemas.microsoft.com/office/drawing/2014/main" id="{FF0E7F87-260E-AFDE-969B-B21BB2674D90}"/>
              </a:ext>
            </a:extLst>
          </p:cNvPr>
          <p:cNvPicPr>
            <a:picLocks noChangeAspect="1"/>
          </p:cNvPicPr>
          <p:nvPr/>
        </p:nvPicPr>
        <p:blipFill>
          <a:blip r:embed="rId6"/>
          <a:stretch>
            <a:fillRect/>
          </a:stretch>
        </p:blipFill>
        <p:spPr>
          <a:xfrm>
            <a:off x="329343" y="1720128"/>
            <a:ext cx="5984018" cy="3936533"/>
          </a:xfrm>
          <a:prstGeom prst="rect">
            <a:avLst/>
          </a:prstGeom>
        </p:spPr>
      </p:pic>
      <p:sp>
        <p:nvSpPr>
          <p:cNvPr id="4" name="TextBox 12">
            <a:extLst>
              <a:ext uri="{FF2B5EF4-FFF2-40B4-BE49-F238E27FC236}">
                <a16:creationId xmlns:a16="http://schemas.microsoft.com/office/drawing/2014/main" id="{4D329614-1D4F-1872-F4F7-3A20E7D362F9}"/>
              </a:ext>
            </a:extLst>
          </p:cNvPr>
          <p:cNvSpPr txBox="1"/>
          <p:nvPr/>
        </p:nvSpPr>
        <p:spPr>
          <a:xfrm>
            <a:off x="216000" y="5668337"/>
            <a:ext cx="2153313" cy="338554"/>
          </a:xfrm>
          <a:prstGeom prst="rect">
            <a:avLst/>
          </a:prstGeom>
          <a:noFill/>
        </p:spPr>
        <p:txBody>
          <a:bodyPr wrap="square" lIns="91440" tIns="45720" rIns="91440" bIns="45720" rtlCol="0" anchor="t">
            <a:spAutoFit/>
          </a:bodyPr>
          <a:lstStyle/>
          <a:p>
            <a:pPr algn="ctr"/>
            <a:r>
              <a:rPr lang="en-US" sz="1600">
                <a:effectLst/>
                <a:ea typeface="Calibri" panose="020F0502020204030204" pitchFamily="34" charset="0"/>
                <a:cs typeface="Times New Roman" panose="02020603050405020304" pitchFamily="18" charset="0"/>
              </a:rPr>
              <a:t>(Credit: J. Moreno)</a:t>
            </a:r>
            <a:endParaRPr lang="en-US" sz="1600" b="1">
              <a:solidFill>
                <a:srgbClr val="136151"/>
              </a:solidFill>
              <a:effectLst/>
              <a:ea typeface="Calibri" panose="020F0502020204030204" pitchFamily="34" charset="0"/>
              <a:cs typeface="Times New Roman" panose="02020603050405020304" pitchFamily="18" charset="0"/>
              <a:sym typeface="Wingdings" panose="05000000000000000000" pitchFamily="2" charset="2"/>
            </a:endParaRPr>
          </a:p>
        </p:txBody>
      </p:sp>
      <p:sp>
        <p:nvSpPr>
          <p:cNvPr id="5" name="CuadroTexto 4">
            <a:extLst>
              <a:ext uri="{FF2B5EF4-FFF2-40B4-BE49-F238E27FC236}">
                <a16:creationId xmlns:a16="http://schemas.microsoft.com/office/drawing/2014/main" id="{D582AB29-3126-3C08-8160-E0695C295734}"/>
              </a:ext>
            </a:extLst>
          </p:cNvPr>
          <p:cNvSpPr txBox="1"/>
          <p:nvPr/>
        </p:nvSpPr>
        <p:spPr>
          <a:xfrm>
            <a:off x="6812980" y="1720128"/>
            <a:ext cx="4129615" cy="707886"/>
          </a:xfrm>
          <a:prstGeom prst="rect">
            <a:avLst/>
          </a:prstGeom>
          <a:noFill/>
        </p:spPr>
        <p:txBody>
          <a:bodyPr wrap="square" rtlCol="0">
            <a:spAutoFit/>
          </a:bodyPr>
          <a:lstStyle/>
          <a:p>
            <a:pPr algn="ctr"/>
            <a:r>
              <a:rPr lang="en-US" sz="2000" b="1">
                <a:ea typeface="Calibri" panose="020F0502020204030204" pitchFamily="34" charset="0"/>
                <a:cs typeface="Times New Roman" panose="02020603050405020304" pitchFamily="18" charset="0"/>
                <a:sym typeface="Wingdings" panose="05000000000000000000" pitchFamily="2" charset="2"/>
              </a:rPr>
              <a:t>The relationship between </a:t>
            </a:r>
            <a:r>
              <a:rPr lang="el-GR" sz="2000" b="1">
                <a:ea typeface="Calibri" panose="020F0502020204030204" pitchFamily="34" charset="0"/>
                <a:cs typeface="Times New Roman" panose="02020603050405020304" pitchFamily="18" charset="0"/>
                <a:sym typeface="Wingdings" panose="05000000000000000000" pitchFamily="2" charset="2"/>
              </a:rPr>
              <a:t>Φ</a:t>
            </a:r>
            <a:r>
              <a:rPr lang="es-ES" sz="2000" b="1">
                <a:ea typeface="Calibri" panose="020F0502020204030204" pitchFamily="34" charset="0"/>
                <a:cs typeface="Times New Roman" panose="02020603050405020304" pitchFamily="18" charset="0"/>
                <a:sym typeface="Wingdings" panose="05000000000000000000" pitchFamily="2" charset="2"/>
              </a:rPr>
              <a:t>F and </a:t>
            </a:r>
            <a:r>
              <a:rPr lang="el-GR" sz="2000" b="1">
                <a:ea typeface="Calibri" panose="020F0502020204030204" pitchFamily="34" charset="0"/>
                <a:cs typeface="Times New Roman" panose="02020603050405020304" pitchFamily="18" charset="0"/>
                <a:sym typeface="Wingdings" panose="05000000000000000000" pitchFamily="2" charset="2"/>
              </a:rPr>
              <a:t>Φ</a:t>
            </a:r>
            <a:r>
              <a:rPr lang="es-ES" sz="2000" b="1">
                <a:ea typeface="Calibri" panose="020F0502020204030204" pitchFamily="34" charset="0"/>
                <a:cs typeface="Times New Roman" panose="02020603050405020304" pitchFamily="18" charset="0"/>
                <a:sym typeface="Wingdings" panose="05000000000000000000" pitchFamily="2" charset="2"/>
              </a:rPr>
              <a:t>P </a:t>
            </a:r>
            <a:r>
              <a:rPr lang="es-ES" sz="2000" b="1" err="1">
                <a:ea typeface="Calibri" panose="020F0502020204030204" pitchFamily="34" charset="0"/>
                <a:cs typeface="Times New Roman" panose="02020603050405020304" pitchFamily="18" charset="0"/>
                <a:sym typeface="Wingdings" panose="05000000000000000000" pitchFamily="2" charset="2"/>
              </a:rPr>
              <a:t>is</a:t>
            </a:r>
            <a:r>
              <a:rPr lang="es-ES" sz="2000" b="1">
                <a:ea typeface="Calibri" panose="020F0502020204030204" pitchFamily="34" charset="0"/>
                <a:cs typeface="Times New Roman" panose="02020603050405020304" pitchFamily="18" charset="0"/>
                <a:sym typeface="Wingdings" panose="05000000000000000000" pitchFamily="2" charset="2"/>
              </a:rPr>
              <a:t> </a:t>
            </a:r>
            <a:r>
              <a:rPr lang="es-ES" sz="2000" b="1">
                <a:solidFill>
                  <a:srgbClr val="FF0000"/>
                </a:solidFill>
                <a:ea typeface="Calibri" panose="020F0502020204030204" pitchFamily="34" charset="0"/>
                <a:cs typeface="Times New Roman" panose="02020603050405020304" pitchFamily="18" charset="0"/>
                <a:sym typeface="Wingdings" panose="05000000000000000000" pitchFamily="2" charset="2"/>
              </a:rPr>
              <a:t>non-linear</a:t>
            </a:r>
            <a:endParaRPr lang="es-ES" sz="2000">
              <a:solidFill>
                <a:srgbClr val="FF0000"/>
              </a:solidFill>
            </a:endParaRPr>
          </a:p>
        </p:txBody>
      </p:sp>
    </p:spTree>
    <p:extLst>
      <p:ext uri="{BB962C8B-B14F-4D97-AF65-F5344CB8AC3E}">
        <p14:creationId xmlns:p14="http://schemas.microsoft.com/office/powerpoint/2010/main" val="32221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DFFA8-147D-1F6B-8573-0C2FF31FC097}"/>
            </a:ext>
          </a:extLst>
        </p:cNvPr>
        <p:cNvGrpSpPr/>
        <p:nvPr/>
      </p:nvGrpSpPr>
      <p:grpSpPr>
        <a:xfrm>
          <a:off x="0" y="0"/>
          <a:ext cx="0" cy="0"/>
          <a:chOff x="0" y="0"/>
          <a:chExt cx="0" cy="0"/>
        </a:xfrm>
      </p:grpSpPr>
      <p:pic>
        <p:nvPicPr>
          <p:cNvPr id="23" name="Imagen 22">
            <a:extLst>
              <a:ext uri="{FF2B5EF4-FFF2-40B4-BE49-F238E27FC236}">
                <a16:creationId xmlns:a16="http://schemas.microsoft.com/office/drawing/2014/main" id="{79D26B31-8F08-BDCD-127C-F7D75C52D69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575" y="1263640"/>
            <a:ext cx="6131475" cy="5051089"/>
          </a:xfrm>
          <a:prstGeom prst="rect">
            <a:avLst/>
          </a:prstGeom>
        </p:spPr>
      </p:pic>
      <p:sp>
        <p:nvSpPr>
          <p:cNvPr id="2" name="Titolo 1">
            <a:extLst>
              <a:ext uri="{FF2B5EF4-FFF2-40B4-BE49-F238E27FC236}">
                <a16:creationId xmlns:a16="http://schemas.microsoft.com/office/drawing/2014/main" id="{C6F96B2D-AF03-FA65-9A35-8EC12329C425}"/>
              </a:ext>
            </a:extLst>
          </p:cNvPr>
          <p:cNvSpPr>
            <a:spLocks noGrp="1"/>
          </p:cNvSpPr>
          <p:nvPr>
            <p:ph type="title"/>
          </p:nvPr>
        </p:nvSpPr>
        <p:spPr/>
        <p:txBody>
          <a:bodyPr/>
          <a:lstStyle/>
          <a:p>
            <a:r>
              <a:rPr lang="en-GB"/>
              <a:t>Laboratory leaf scale</a:t>
            </a:r>
          </a:p>
        </p:txBody>
      </p:sp>
      <p:sp>
        <p:nvSpPr>
          <p:cNvPr id="7" name="CuadroTexto 8">
            <a:extLst>
              <a:ext uri="{FF2B5EF4-FFF2-40B4-BE49-F238E27FC236}">
                <a16:creationId xmlns:a16="http://schemas.microsoft.com/office/drawing/2014/main" id="{C896AD71-8670-EA61-087E-57B4F2FEB8E0}"/>
              </a:ext>
            </a:extLst>
          </p:cNvPr>
          <p:cNvSpPr txBox="1"/>
          <p:nvPr/>
        </p:nvSpPr>
        <p:spPr>
          <a:xfrm>
            <a:off x="-67004" y="6057101"/>
            <a:ext cx="3468128" cy="461665"/>
          </a:xfrm>
          <a:prstGeom prst="rect">
            <a:avLst/>
          </a:prstGeom>
          <a:noFill/>
        </p:spPr>
        <p:txBody>
          <a:bodyPr wrap="square" lIns="91440" tIns="45720" rIns="91440" bIns="45720" rtlCol="0" anchor="t">
            <a:spAutoFit/>
          </a:bodyPr>
          <a:lstStyle/>
          <a:p>
            <a:r>
              <a:rPr lang="en-US" sz="1200" noProof="0">
                <a:latin typeface="Verdana"/>
                <a:ea typeface="Verdana"/>
              </a:rPr>
              <a:t>Van Wittenberghe et al. (2024).</a:t>
            </a:r>
          </a:p>
          <a:p>
            <a:r>
              <a:rPr lang="en-US" sz="1200" noProof="0">
                <a:latin typeface="Verdana"/>
                <a:ea typeface="Verdana"/>
              </a:rPr>
              <a:t>Remote Sensing of Environment</a:t>
            </a:r>
            <a:endParaRPr lang="en-US" sz="1200" noProof="0"/>
          </a:p>
        </p:txBody>
      </p:sp>
      <p:sp>
        <p:nvSpPr>
          <p:cNvPr id="10" name="TextBox 12">
            <a:extLst>
              <a:ext uri="{FF2B5EF4-FFF2-40B4-BE49-F238E27FC236}">
                <a16:creationId xmlns:a16="http://schemas.microsoft.com/office/drawing/2014/main" id="{0302C28D-A2F1-F573-6077-831728678A65}"/>
              </a:ext>
            </a:extLst>
          </p:cNvPr>
          <p:cNvSpPr txBox="1">
            <a:spLocks noGrp="1"/>
          </p:cNvSpPr>
          <p:nvPr>
            <p:ph idx="1"/>
          </p:nvPr>
        </p:nvSpPr>
        <p:spPr>
          <a:xfrm>
            <a:off x="9265081" y="4451961"/>
            <a:ext cx="3030543" cy="1106841"/>
          </a:xfrm>
          <a:prstGeom prst="rect">
            <a:avLst/>
          </a:prstGeom>
          <a:noFill/>
        </p:spPr>
        <p:txBody>
          <a:bodyPr wrap="square" lIns="91440" tIns="45720" rIns="91440" bIns="45720" rtlCol="0" anchor="t">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noProof="0"/>
              <a:t>Absorbance increase </a:t>
            </a:r>
            <a:r>
              <a:rPr lang="en-US" noProof="0"/>
              <a:t>during NPQ activation</a:t>
            </a:r>
            <a:endParaRPr lang="en-US" noProof="0">
              <a:cs typeface="Arial"/>
            </a:endParaRPr>
          </a:p>
          <a:p>
            <a:r>
              <a:rPr lang="en-US" noProof="0">
                <a:cs typeface="Arial"/>
              </a:rPr>
              <a:t>Modelled by 3 Gaussians</a:t>
            </a:r>
          </a:p>
        </p:txBody>
      </p:sp>
      <p:sp>
        <p:nvSpPr>
          <p:cNvPr id="11" name="TextBox 12">
            <a:extLst>
              <a:ext uri="{FF2B5EF4-FFF2-40B4-BE49-F238E27FC236}">
                <a16:creationId xmlns:a16="http://schemas.microsoft.com/office/drawing/2014/main" id="{28F3F436-199F-6FCE-AB7B-062D18E7DA30}"/>
              </a:ext>
            </a:extLst>
          </p:cNvPr>
          <p:cNvSpPr txBox="1">
            <a:spLocks/>
          </p:cNvSpPr>
          <p:nvPr/>
        </p:nvSpPr>
        <p:spPr bwMode="auto">
          <a:xfrm>
            <a:off x="6322864" y="1330850"/>
            <a:ext cx="5433994"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s-ES"/>
            </a:defPPr>
            <a:lvl1pPr marL="0" indent="0" algn="l" defTabSz="914400" rtl="0" eaLnBrk="1" fontAlgn="base" latinLnBrk="0" hangingPunct="1">
              <a:lnSpc>
                <a:spcPct val="119000"/>
              </a:lnSpc>
              <a:spcBef>
                <a:spcPct val="20000"/>
              </a:spcBef>
              <a:spcAft>
                <a:spcPct val="0"/>
              </a:spcAft>
              <a:buClr>
                <a:srgbClr val="8197A6"/>
              </a:buClr>
              <a:buFont typeface="Arial" panose="020B0604020202020204" pitchFamily="34" charset="0"/>
              <a:buNone/>
              <a:defRPr lang="en-US" altLang="en-US" sz="1800" kern="1200">
                <a:solidFill>
                  <a:schemeClr val="tx1"/>
                </a:solidFill>
                <a:latin typeface="+mn-lt"/>
                <a:ea typeface="+mn-ea"/>
                <a:cs typeface="+mn-cs"/>
              </a:defRPr>
            </a:lvl1pPr>
            <a:lvl2pPr marL="4572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2pPr>
            <a:lvl3pPr marL="9144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3pPr>
            <a:lvl4pPr marL="13716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4pPr>
            <a:lvl5pPr marL="18288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GB" altLang="en-US" sz="1800" kern="1200">
                <a:solidFill>
                  <a:schemeClr val="tx1"/>
                </a:solidFill>
                <a:latin typeface="+mn-lt"/>
                <a:ea typeface="+mn-ea"/>
                <a:cs typeface="+mn-cs"/>
              </a:defRPr>
            </a:lvl5pPr>
            <a:lvl6pPr marL="22860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6pPr>
            <a:lvl7pPr marL="27432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7pPr>
            <a:lvl8pPr marL="32004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8pPr>
            <a:lvl9pPr marL="36576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9pPr>
          </a:lstStyle>
          <a:p>
            <a:r>
              <a:rPr lang="en-US" b="1" noProof="0"/>
              <a:t>Spectral fitting of </a:t>
            </a:r>
            <a:r>
              <a:rPr lang="en-US" b="1" noProof="0" err="1"/>
              <a:t>Xantophyll</a:t>
            </a:r>
            <a:r>
              <a:rPr lang="en-US" b="1" noProof="0"/>
              <a:t>-related absorption</a:t>
            </a:r>
            <a:endParaRPr lang="en-US" noProof="0"/>
          </a:p>
        </p:txBody>
      </p:sp>
      <p:pic>
        <p:nvPicPr>
          <p:cNvPr id="24" name="Picture 13">
            <a:extLst>
              <a:ext uri="{FF2B5EF4-FFF2-40B4-BE49-F238E27FC236}">
                <a16:creationId xmlns:a16="http://schemas.microsoft.com/office/drawing/2014/main" id="{FF314578-ED7A-5441-4283-E23DF8F5985B}"/>
              </a:ext>
            </a:extLst>
          </p:cNvPr>
          <p:cNvPicPr>
            <a:picLocks noChangeAspect="1"/>
          </p:cNvPicPr>
          <p:nvPr/>
        </p:nvPicPr>
        <p:blipFill>
          <a:blip r:embed="rId3"/>
          <a:stretch>
            <a:fillRect/>
          </a:stretch>
        </p:blipFill>
        <p:spPr>
          <a:xfrm>
            <a:off x="6124575" y="4167437"/>
            <a:ext cx="3038739" cy="1816896"/>
          </a:xfrm>
          <a:prstGeom prst="rect">
            <a:avLst/>
          </a:prstGeom>
        </p:spPr>
      </p:pic>
      <p:pic>
        <p:nvPicPr>
          <p:cNvPr id="25" name="Picture 12">
            <a:extLst>
              <a:ext uri="{FF2B5EF4-FFF2-40B4-BE49-F238E27FC236}">
                <a16:creationId xmlns:a16="http://schemas.microsoft.com/office/drawing/2014/main" id="{A3D5C906-4B49-F151-3FC0-27D033474D61}"/>
              </a:ext>
            </a:extLst>
          </p:cNvPr>
          <p:cNvPicPr>
            <a:picLocks noChangeAspect="1"/>
          </p:cNvPicPr>
          <p:nvPr/>
        </p:nvPicPr>
        <p:blipFill>
          <a:blip r:embed="rId4"/>
          <a:stretch>
            <a:fillRect/>
          </a:stretch>
        </p:blipFill>
        <p:spPr>
          <a:xfrm>
            <a:off x="6124576" y="2053405"/>
            <a:ext cx="2996571" cy="2003279"/>
          </a:xfrm>
          <a:prstGeom prst="rect">
            <a:avLst/>
          </a:prstGeom>
        </p:spPr>
      </p:pic>
      <p:cxnSp>
        <p:nvCxnSpPr>
          <p:cNvPr id="26" name="Straight Arrow Connector 9">
            <a:extLst>
              <a:ext uri="{FF2B5EF4-FFF2-40B4-BE49-F238E27FC236}">
                <a16:creationId xmlns:a16="http://schemas.microsoft.com/office/drawing/2014/main" id="{DC5E0C11-9164-AC0F-77EC-49C5ACBBD890}"/>
              </a:ext>
            </a:extLst>
          </p:cNvPr>
          <p:cNvCxnSpPr>
            <a:cxnSpLocks/>
          </p:cNvCxnSpPr>
          <p:nvPr/>
        </p:nvCxnSpPr>
        <p:spPr>
          <a:xfrm flipV="1">
            <a:off x="7710565" y="4281818"/>
            <a:ext cx="0" cy="1004939"/>
          </a:xfrm>
          <a:prstGeom prst="straightConnector1">
            <a:avLst/>
          </a:prstGeom>
          <a:ln w="57150">
            <a:solidFill>
              <a:srgbClr val="64964A"/>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9">
            <a:extLst>
              <a:ext uri="{FF2B5EF4-FFF2-40B4-BE49-F238E27FC236}">
                <a16:creationId xmlns:a16="http://schemas.microsoft.com/office/drawing/2014/main" id="{2BBE87CB-0509-94DC-44E9-DA3EB62CD0F9}"/>
              </a:ext>
            </a:extLst>
          </p:cNvPr>
          <p:cNvCxnSpPr>
            <a:cxnSpLocks/>
          </p:cNvCxnSpPr>
          <p:nvPr/>
        </p:nvCxnSpPr>
        <p:spPr>
          <a:xfrm flipH="1">
            <a:off x="1581150" y="5052738"/>
            <a:ext cx="5129687" cy="497637"/>
          </a:xfrm>
          <a:prstGeom prst="straightConnector1">
            <a:avLst/>
          </a:prstGeom>
          <a:ln w="57150">
            <a:solidFill>
              <a:srgbClr val="64964A"/>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2">
            <a:extLst>
              <a:ext uri="{FF2B5EF4-FFF2-40B4-BE49-F238E27FC236}">
                <a16:creationId xmlns:a16="http://schemas.microsoft.com/office/drawing/2014/main" id="{CF6C40BC-CA70-5A18-2BD5-E1B948E0E3A7}"/>
              </a:ext>
            </a:extLst>
          </p:cNvPr>
          <p:cNvSpPr txBox="1">
            <a:spLocks/>
          </p:cNvSpPr>
          <p:nvPr/>
        </p:nvSpPr>
        <p:spPr bwMode="auto">
          <a:xfrm>
            <a:off x="9163314" y="2700088"/>
            <a:ext cx="2593544" cy="72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s-ES"/>
            </a:defPPr>
            <a:lvl1pPr marL="0" indent="0" algn="l" defTabSz="914400" rtl="0" eaLnBrk="1" fontAlgn="base" latinLnBrk="0" hangingPunct="1">
              <a:lnSpc>
                <a:spcPct val="119000"/>
              </a:lnSpc>
              <a:spcBef>
                <a:spcPct val="20000"/>
              </a:spcBef>
              <a:spcAft>
                <a:spcPct val="0"/>
              </a:spcAft>
              <a:buClr>
                <a:srgbClr val="8197A6"/>
              </a:buClr>
              <a:buFont typeface="Arial" panose="020B0604020202020204" pitchFamily="34" charset="0"/>
              <a:buNone/>
              <a:defRPr lang="en-US" altLang="en-US" sz="1800" kern="1200">
                <a:solidFill>
                  <a:schemeClr val="tx1"/>
                </a:solidFill>
                <a:latin typeface="+mn-lt"/>
                <a:ea typeface="+mn-ea"/>
                <a:cs typeface="+mn-cs"/>
              </a:defRPr>
            </a:lvl1pPr>
            <a:lvl2pPr marL="4572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2pPr>
            <a:lvl3pPr marL="9144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3pPr>
            <a:lvl4pPr marL="13716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4pPr>
            <a:lvl5pPr marL="18288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GB" altLang="en-US" sz="1800" kern="1200">
                <a:solidFill>
                  <a:schemeClr val="tx1"/>
                </a:solidFill>
                <a:latin typeface="+mn-lt"/>
                <a:ea typeface="+mn-ea"/>
                <a:cs typeface="+mn-cs"/>
              </a:defRPr>
            </a:lvl5pPr>
            <a:lvl6pPr marL="22860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6pPr>
            <a:lvl7pPr marL="27432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7pPr>
            <a:lvl8pPr marL="32004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8pPr>
            <a:lvl9pPr marL="36576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9pPr>
          </a:lstStyle>
          <a:p>
            <a:r>
              <a:rPr lang="en-US" b="1" noProof="0"/>
              <a:t>Reflectance decrease </a:t>
            </a:r>
            <a:r>
              <a:rPr lang="en-US" noProof="0"/>
              <a:t>during NPQ activation</a:t>
            </a:r>
          </a:p>
        </p:txBody>
      </p:sp>
      <p:sp>
        <p:nvSpPr>
          <p:cNvPr id="3" name="CuadroTexto 8">
            <a:extLst>
              <a:ext uri="{FF2B5EF4-FFF2-40B4-BE49-F238E27FC236}">
                <a16:creationId xmlns:a16="http://schemas.microsoft.com/office/drawing/2014/main" id="{40DD2852-4EA9-9F55-7120-04DD19750ACA}"/>
              </a:ext>
            </a:extLst>
          </p:cNvPr>
          <p:cNvSpPr txBox="1"/>
          <p:nvPr/>
        </p:nvSpPr>
        <p:spPr>
          <a:xfrm>
            <a:off x="6984832" y="6009052"/>
            <a:ext cx="4772026" cy="307777"/>
          </a:xfrm>
          <a:prstGeom prst="rect">
            <a:avLst/>
          </a:prstGeom>
          <a:noFill/>
        </p:spPr>
        <p:txBody>
          <a:bodyPr wrap="square" lIns="91440" tIns="45720" rIns="91440" bIns="45720" rtlCol="0" anchor="t">
            <a:spAutoFit/>
          </a:bodyPr>
          <a:lstStyle/>
          <a:p>
            <a:r>
              <a:rPr lang="en-US" sz="1400" noProof="0">
                <a:latin typeface="Verdana"/>
                <a:ea typeface="Verdana"/>
              </a:rPr>
              <a:t>Van Wittenberghe et al. (</a:t>
            </a:r>
            <a:r>
              <a:rPr lang="en-US" sz="1400" noProof="0">
                <a:solidFill>
                  <a:srgbClr val="003249"/>
                </a:solidFill>
                <a:latin typeface="Verdana"/>
                <a:ea typeface="Verdana"/>
              </a:rPr>
              <a:t>2021). BBA-Bioenergetics </a:t>
            </a:r>
            <a:endParaRPr lang="en-US" noProof="0">
              <a:latin typeface="Verdana"/>
            </a:endParaRPr>
          </a:p>
        </p:txBody>
      </p:sp>
      <p:sp>
        <p:nvSpPr>
          <p:cNvPr id="4" name="TextBox 12">
            <a:extLst>
              <a:ext uri="{FF2B5EF4-FFF2-40B4-BE49-F238E27FC236}">
                <a16:creationId xmlns:a16="http://schemas.microsoft.com/office/drawing/2014/main" id="{9CB585C6-CF09-88A6-FC55-5CA6D8BA8846}"/>
              </a:ext>
            </a:extLst>
          </p:cNvPr>
          <p:cNvSpPr txBox="1">
            <a:spLocks/>
          </p:cNvSpPr>
          <p:nvPr/>
        </p:nvSpPr>
        <p:spPr bwMode="auto">
          <a:xfrm>
            <a:off x="216000" y="995798"/>
            <a:ext cx="5575199" cy="39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defPPr>
              <a:defRPr lang="es-ES"/>
            </a:defPPr>
            <a:lvl1pPr marL="0" indent="0" algn="l" defTabSz="914400" rtl="0" eaLnBrk="1" fontAlgn="base" latinLnBrk="0" hangingPunct="1">
              <a:lnSpc>
                <a:spcPct val="119000"/>
              </a:lnSpc>
              <a:spcBef>
                <a:spcPct val="20000"/>
              </a:spcBef>
              <a:spcAft>
                <a:spcPct val="0"/>
              </a:spcAft>
              <a:buClr>
                <a:srgbClr val="8197A6"/>
              </a:buClr>
              <a:buFont typeface="Arial" panose="020B0604020202020204" pitchFamily="34" charset="0"/>
              <a:buNone/>
              <a:defRPr lang="en-US" altLang="en-US" sz="1800" kern="1200">
                <a:solidFill>
                  <a:schemeClr val="tx1"/>
                </a:solidFill>
                <a:latin typeface="+mn-lt"/>
                <a:ea typeface="+mn-ea"/>
                <a:cs typeface="+mn-cs"/>
              </a:defRPr>
            </a:lvl1pPr>
            <a:lvl2pPr marL="4572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2pPr>
            <a:lvl3pPr marL="9144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3pPr>
            <a:lvl4pPr marL="13716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4pPr>
            <a:lvl5pPr marL="18288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GB" altLang="en-US" sz="1800" kern="1200">
                <a:solidFill>
                  <a:schemeClr val="tx1"/>
                </a:solidFill>
                <a:latin typeface="+mn-lt"/>
                <a:ea typeface="+mn-ea"/>
                <a:cs typeface="+mn-cs"/>
              </a:defRPr>
            </a:lvl5pPr>
            <a:lvl6pPr marL="22860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6pPr>
            <a:lvl7pPr marL="27432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7pPr>
            <a:lvl8pPr marL="32004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8pPr>
            <a:lvl9pPr marL="36576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9pPr>
          </a:lstStyle>
          <a:p>
            <a:r>
              <a:rPr lang="en-US" b="1" noProof="0">
                <a:solidFill>
                  <a:srgbClr val="0B86B7"/>
                </a:solidFill>
              </a:rPr>
              <a:t>Estimation of </a:t>
            </a:r>
            <a:r>
              <a:rPr lang="en-US" b="1" noProof="0" err="1">
                <a:solidFill>
                  <a:srgbClr val="0B86B7"/>
                </a:solidFill>
              </a:rPr>
              <a:t>Xantophyll</a:t>
            </a:r>
            <a:r>
              <a:rPr lang="en-US" b="1" noProof="0">
                <a:solidFill>
                  <a:srgbClr val="0B86B7"/>
                </a:solidFill>
              </a:rPr>
              <a:t>-driven photoprotection</a:t>
            </a:r>
            <a:endParaRPr lang="en-US" noProof="0">
              <a:solidFill>
                <a:srgbClr val="0B86B7"/>
              </a:solidFill>
            </a:endParaRPr>
          </a:p>
        </p:txBody>
      </p:sp>
    </p:spTree>
    <p:extLst>
      <p:ext uri="{BB962C8B-B14F-4D97-AF65-F5344CB8AC3E}">
        <p14:creationId xmlns:p14="http://schemas.microsoft.com/office/powerpoint/2010/main" val="346786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DC14E-4319-6C74-8ADE-9EBA6DAD1F9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21885A0-1FA6-32D4-C751-B82E681A5163}"/>
              </a:ext>
            </a:extLst>
          </p:cNvPr>
          <p:cNvSpPr>
            <a:spLocks noGrp="1"/>
          </p:cNvSpPr>
          <p:nvPr>
            <p:ph type="title"/>
          </p:nvPr>
        </p:nvSpPr>
        <p:spPr/>
        <p:txBody>
          <a:bodyPr/>
          <a:lstStyle/>
          <a:p>
            <a:r>
              <a:rPr lang="en-GB"/>
              <a:t>Laboratory leaf scale</a:t>
            </a:r>
          </a:p>
        </p:txBody>
      </p:sp>
      <p:sp>
        <p:nvSpPr>
          <p:cNvPr id="7" name="CuadroTexto 8">
            <a:extLst>
              <a:ext uri="{FF2B5EF4-FFF2-40B4-BE49-F238E27FC236}">
                <a16:creationId xmlns:a16="http://schemas.microsoft.com/office/drawing/2014/main" id="{E7EC975A-C34B-6F28-641A-B2D4D5BEB4A3}"/>
              </a:ext>
            </a:extLst>
          </p:cNvPr>
          <p:cNvSpPr txBox="1"/>
          <p:nvPr/>
        </p:nvSpPr>
        <p:spPr>
          <a:xfrm>
            <a:off x="7553325" y="1063453"/>
            <a:ext cx="4591048" cy="307777"/>
          </a:xfrm>
          <a:prstGeom prst="rect">
            <a:avLst/>
          </a:prstGeom>
          <a:noFill/>
        </p:spPr>
        <p:txBody>
          <a:bodyPr wrap="square" lIns="91440" tIns="45720" rIns="91440" bIns="45720" rtlCol="0" anchor="t">
            <a:spAutoFit/>
          </a:bodyPr>
          <a:lstStyle/>
          <a:p>
            <a:r>
              <a:rPr lang="en-US" sz="1400">
                <a:solidFill>
                  <a:schemeClr val="accent6">
                    <a:lumMod val="10000"/>
                  </a:schemeClr>
                </a:solidFill>
                <a:latin typeface="Verdana"/>
                <a:ea typeface="Verdana"/>
              </a:rPr>
              <a:t>Pescador-Dionisio et al. (2025). New Phytologist</a:t>
            </a:r>
          </a:p>
        </p:txBody>
      </p:sp>
      <p:sp>
        <p:nvSpPr>
          <p:cNvPr id="10" name="TextBox 12">
            <a:extLst>
              <a:ext uri="{FF2B5EF4-FFF2-40B4-BE49-F238E27FC236}">
                <a16:creationId xmlns:a16="http://schemas.microsoft.com/office/drawing/2014/main" id="{B166F83C-0085-7503-94D2-BB67758083C0}"/>
              </a:ext>
            </a:extLst>
          </p:cNvPr>
          <p:cNvSpPr txBox="1">
            <a:spLocks noGrp="1"/>
          </p:cNvSpPr>
          <p:nvPr>
            <p:ph idx="1"/>
          </p:nvPr>
        </p:nvSpPr>
        <p:spPr>
          <a:xfrm>
            <a:off x="7296148" y="1624982"/>
            <a:ext cx="4098637" cy="1051442"/>
          </a:xfrm>
          <a:prstGeom prst="rect">
            <a:avLst/>
          </a:prstGeom>
          <a:noFill/>
        </p:spPr>
        <p:txBody>
          <a:bodyPr wrap="square" lIns="91440" tIns="45720" rIns="91440" bIns="45720" rtlCol="0" anchor="t">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t>Validation of the Xan absorption fitting is shown by the </a:t>
            </a:r>
            <a:r>
              <a:rPr lang="en-US" b="1" noProof="0"/>
              <a:t>increase in the total xanthophyll pool</a:t>
            </a:r>
            <a:endParaRPr lang="en-US" noProof="0"/>
          </a:p>
        </p:txBody>
      </p:sp>
      <p:sp>
        <p:nvSpPr>
          <p:cNvPr id="11" name="TextBox 12">
            <a:extLst>
              <a:ext uri="{FF2B5EF4-FFF2-40B4-BE49-F238E27FC236}">
                <a16:creationId xmlns:a16="http://schemas.microsoft.com/office/drawing/2014/main" id="{D789B2D0-8C13-2764-EC8F-E067908E25C2}"/>
              </a:ext>
            </a:extLst>
          </p:cNvPr>
          <p:cNvSpPr txBox="1">
            <a:spLocks/>
          </p:cNvSpPr>
          <p:nvPr/>
        </p:nvSpPr>
        <p:spPr bwMode="auto">
          <a:xfrm>
            <a:off x="216000" y="970895"/>
            <a:ext cx="6236720" cy="72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s-ES"/>
            </a:defPPr>
            <a:lvl1pPr marL="0" indent="0" algn="l" defTabSz="914400" rtl="0" eaLnBrk="1" fontAlgn="base" latinLnBrk="0" hangingPunct="1">
              <a:lnSpc>
                <a:spcPct val="119000"/>
              </a:lnSpc>
              <a:spcBef>
                <a:spcPct val="20000"/>
              </a:spcBef>
              <a:spcAft>
                <a:spcPct val="0"/>
              </a:spcAft>
              <a:buClr>
                <a:srgbClr val="8197A6"/>
              </a:buClr>
              <a:buFont typeface="Arial" panose="020B0604020202020204" pitchFamily="34" charset="0"/>
              <a:buNone/>
              <a:defRPr lang="en-US" altLang="en-US" sz="1800" kern="1200">
                <a:solidFill>
                  <a:schemeClr val="tx1"/>
                </a:solidFill>
                <a:latin typeface="+mn-lt"/>
                <a:ea typeface="+mn-ea"/>
                <a:cs typeface="+mn-cs"/>
              </a:defRPr>
            </a:lvl1pPr>
            <a:lvl2pPr marL="4572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2pPr>
            <a:lvl3pPr marL="9144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3pPr>
            <a:lvl4pPr marL="13716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US" altLang="en-US" sz="1800" kern="1200">
                <a:solidFill>
                  <a:schemeClr val="tx1"/>
                </a:solidFill>
                <a:latin typeface="+mn-lt"/>
                <a:ea typeface="+mn-ea"/>
                <a:cs typeface="+mn-cs"/>
              </a:defRPr>
            </a:lvl4pPr>
            <a:lvl5pPr marL="1828800" indent="0" algn="l" defTabSz="914400" rtl="0" eaLnBrk="1" fontAlgn="base" latinLnBrk="0" hangingPunct="1">
              <a:lnSpc>
                <a:spcPct val="119000"/>
              </a:lnSpc>
              <a:spcBef>
                <a:spcPct val="20000"/>
              </a:spcBef>
              <a:spcAft>
                <a:spcPct val="0"/>
              </a:spcAft>
              <a:buClr>
                <a:schemeClr val="accent1"/>
              </a:buClr>
              <a:buFont typeface="Verdana" pitchFamily="34" charset="0"/>
              <a:buNone/>
              <a:defRPr lang="en-GB" altLang="en-US" sz="1800" kern="1200">
                <a:solidFill>
                  <a:schemeClr val="tx1"/>
                </a:solidFill>
                <a:latin typeface="+mn-lt"/>
                <a:ea typeface="+mn-ea"/>
                <a:cs typeface="+mn-cs"/>
              </a:defRPr>
            </a:lvl5pPr>
            <a:lvl6pPr marL="22860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6pPr>
            <a:lvl7pPr marL="27432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7pPr>
            <a:lvl8pPr marL="32004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8pPr>
            <a:lvl9pPr marL="3657600" indent="-404264" algn="l" defTabSz="9144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mn-lt"/>
                <a:ea typeface="+mn-ea"/>
                <a:cs typeface="+mn-cs"/>
              </a:defRPr>
            </a:lvl9pPr>
          </a:lstStyle>
          <a:p>
            <a:r>
              <a:rPr lang="en-US" noProof="0"/>
              <a:t>Pigment’s effective absorbance fittings obtained with </a:t>
            </a:r>
            <a:r>
              <a:rPr lang="en-US" b="1" noProof="0"/>
              <a:t>stress </a:t>
            </a:r>
            <a:r>
              <a:rPr lang="en-US" noProof="0"/>
              <a:t>conditions at leaf level </a:t>
            </a:r>
          </a:p>
        </p:txBody>
      </p:sp>
      <p:pic>
        <p:nvPicPr>
          <p:cNvPr id="14" name="Imagen 13">
            <a:extLst>
              <a:ext uri="{FF2B5EF4-FFF2-40B4-BE49-F238E27FC236}">
                <a16:creationId xmlns:a16="http://schemas.microsoft.com/office/drawing/2014/main" id="{5EC3F579-F466-5C5C-727C-1EABA354D836}"/>
              </a:ext>
            </a:extLst>
          </p:cNvPr>
          <p:cNvPicPr>
            <a:picLocks noChangeAspect="1"/>
          </p:cNvPicPr>
          <p:nvPr/>
        </p:nvPicPr>
        <p:blipFill>
          <a:blip r:embed="rId2"/>
          <a:stretch>
            <a:fillRect/>
          </a:stretch>
        </p:blipFill>
        <p:spPr>
          <a:xfrm>
            <a:off x="7022810" y="2633319"/>
            <a:ext cx="4371975" cy="3343275"/>
          </a:xfrm>
          <a:prstGeom prst="rect">
            <a:avLst/>
          </a:prstGeom>
        </p:spPr>
      </p:pic>
      <p:sp>
        <p:nvSpPr>
          <p:cNvPr id="15" name="CuadroTexto 14">
            <a:extLst>
              <a:ext uri="{FF2B5EF4-FFF2-40B4-BE49-F238E27FC236}">
                <a16:creationId xmlns:a16="http://schemas.microsoft.com/office/drawing/2014/main" id="{377C5BD3-A856-4066-69F4-AF93ED081728}"/>
              </a:ext>
            </a:extLst>
          </p:cNvPr>
          <p:cNvSpPr txBox="1"/>
          <p:nvPr/>
        </p:nvSpPr>
        <p:spPr>
          <a:xfrm>
            <a:off x="5947215" y="5433541"/>
            <a:ext cx="838841" cy="738664"/>
          </a:xfrm>
          <a:prstGeom prst="rect">
            <a:avLst/>
          </a:prstGeom>
          <a:noFill/>
          <a:ln w="127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ptos" panose="02110004020202020204"/>
              </a:rPr>
              <a:t>Control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Aptos" panose="02110004020202020204"/>
              </a:rPr>
              <a:t>Drought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FF00"/>
                </a:solidFill>
                <a:effectLst/>
                <a:uLnTx/>
                <a:uFillTx/>
                <a:latin typeface="Aptos" panose="02110004020202020204"/>
              </a:rPr>
              <a:t>N deficit</a:t>
            </a:r>
          </a:p>
        </p:txBody>
      </p:sp>
      <p:pic>
        <p:nvPicPr>
          <p:cNvPr id="16" name="Imagen 15">
            <a:extLst>
              <a:ext uri="{FF2B5EF4-FFF2-40B4-BE49-F238E27FC236}">
                <a16:creationId xmlns:a16="http://schemas.microsoft.com/office/drawing/2014/main" id="{546D7A22-57E9-F421-CB32-B81DEFFB01DC}"/>
              </a:ext>
            </a:extLst>
          </p:cNvPr>
          <p:cNvPicPr>
            <a:picLocks noChangeAspect="1"/>
          </p:cNvPicPr>
          <p:nvPr/>
        </p:nvPicPr>
        <p:blipFill rotWithShape="1">
          <a:blip r:embed="rId3">
            <a:clrChange>
              <a:clrFrom>
                <a:srgbClr val="FFFFFF"/>
              </a:clrFrom>
              <a:clrTo>
                <a:srgbClr val="FFFFFF">
                  <a:alpha val="0"/>
                </a:srgbClr>
              </a:clrTo>
            </a:clrChange>
          </a:blip>
          <a:srcRect t="4414"/>
          <a:stretch/>
        </p:blipFill>
        <p:spPr>
          <a:xfrm>
            <a:off x="248921" y="1692696"/>
            <a:ext cx="5853717" cy="4898347"/>
          </a:xfrm>
          <a:prstGeom prst="rect">
            <a:avLst/>
          </a:prstGeom>
        </p:spPr>
      </p:pic>
      <p:sp>
        <p:nvSpPr>
          <p:cNvPr id="17" name="Rectángulo 16">
            <a:extLst>
              <a:ext uri="{FF2B5EF4-FFF2-40B4-BE49-F238E27FC236}">
                <a16:creationId xmlns:a16="http://schemas.microsoft.com/office/drawing/2014/main" id="{5620919D-2769-3BDF-8EC9-1F3105E0A614}"/>
              </a:ext>
            </a:extLst>
          </p:cNvPr>
          <p:cNvSpPr/>
          <p:nvPr/>
        </p:nvSpPr>
        <p:spPr>
          <a:xfrm>
            <a:off x="400051" y="4457700"/>
            <a:ext cx="5391149" cy="876300"/>
          </a:xfrm>
          <a:prstGeom prst="rect">
            <a:avLst/>
          </a:prstGeom>
          <a:noFill/>
          <a:ln w="57150" cap="flat" cmpd="sng" algn="ctr">
            <a:solidFill>
              <a:srgbClr val="FFEC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Rectángulo 17">
            <a:extLst>
              <a:ext uri="{FF2B5EF4-FFF2-40B4-BE49-F238E27FC236}">
                <a16:creationId xmlns:a16="http://schemas.microsoft.com/office/drawing/2014/main" id="{79DCC689-77B9-6D8A-1709-1A83B790C4EC}"/>
              </a:ext>
            </a:extLst>
          </p:cNvPr>
          <p:cNvSpPr/>
          <p:nvPr/>
        </p:nvSpPr>
        <p:spPr>
          <a:xfrm rot="5400000">
            <a:off x="8395346" y="3899549"/>
            <a:ext cx="2247900" cy="621003"/>
          </a:xfrm>
          <a:prstGeom prst="rect">
            <a:avLst/>
          </a:prstGeom>
          <a:noFill/>
          <a:ln w="38100" cap="flat" cmpd="sng" algn="ctr">
            <a:solidFill>
              <a:srgbClr val="FFEC5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250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33BEE-63D4-FBFA-AA6A-7D0E4BA6588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663946A-503D-FAD9-21E9-5E1091E58121}"/>
              </a:ext>
            </a:extLst>
          </p:cNvPr>
          <p:cNvSpPr>
            <a:spLocks noGrp="1"/>
          </p:cNvSpPr>
          <p:nvPr>
            <p:ph type="title"/>
          </p:nvPr>
        </p:nvSpPr>
        <p:spPr/>
        <p:txBody>
          <a:bodyPr/>
          <a:lstStyle/>
          <a:p>
            <a:r>
              <a:rPr lang="en-GB"/>
              <a:t>Laboratory TOC</a:t>
            </a:r>
          </a:p>
        </p:txBody>
      </p:sp>
      <p:sp>
        <p:nvSpPr>
          <p:cNvPr id="6" name="Content Placeholder 5">
            <a:extLst>
              <a:ext uri="{FF2B5EF4-FFF2-40B4-BE49-F238E27FC236}">
                <a16:creationId xmlns:a16="http://schemas.microsoft.com/office/drawing/2014/main" id="{CABDE73B-750C-B35A-2BC7-4093C69EBAA9}"/>
              </a:ext>
            </a:extLst>
          </p:cNvPr>
          <p:cNvSpPr>
            <a:spLocks noGrp="1"/>
          </p:cNvSpPr>
          <p:nvPr>
            <p:ph idx="1"/>
          </p:nvPr>
        </p:nvSpPr>
        <p:spPr>
          <a:xfrm>
            <a:off x="221171" y="4144737"/>
            <a:ext cx="4985160" cy="749898"/>
          </a:xfrm>
        </p:spPr>
        <p:txBody>
          <a:bodyPr/>
          <a:lstStyle/>
          <a:p>
            <a:pPr marL="285750" indent="-285750">
              <a:buFont typeface="Arial"/>
              <a:buChar char="•"/>
            </a:pPr>
            <a:r>
              <a:rPr lang="en-US" sz="1600">
                <a:solidFill>
                  <a:schemeClr val="tx1"/>
                </a:solidFill>
                <a:latin typeface="Arial"/>
                <a:ea typeface="MS PGothic"/>
                <a:cs typeface="Arial"/>
              </a:rPr>
              <a:t>Controlled diurnal light cycles  0-1500 </a:t>
            </a:r>
            <a:r>
              <a:rPr lang="en-US" sz="1600" err="1">
                <a:solidFill>
                  <a:schemeClr val="tx1"/>
                </a:solidFill>
                <a:latin typeface="Arial"/>
                <a:ea typeface="MS PGothic"/>
                <a:cs typeface="Arial"/>
              </a:rPr>
              <a:t>μmol</a:t>
            </a:r>
            <a:r>
              <a:rPr lang="en-US" sz="1600">
                <a:solidFill>
                  <a:schemeClr val="tx1"/>
                </a:solidFill>
                <a:latin typeface="Arial"/>
                <a:ea typeface="MS PGothic"/>
                <a:cs typeface="Arial"/>
              </a:rPr>
              <a:t> m</a:t>
            </a:r>
            <a:r>
              <a:rPr lang="en-US" sz="1600" baseline="30000">
                <a:solidFill>
                  <a:schemeClr val="tx1"/>
                </a:solidFill>
                <a:latin typeface="Arial"/>
                <a:ea typeface="MS PGothic"/>
                <a:cs typeface="Arial"/>
              </a:rPr>
              <a:t>-2</a:t>
            </a:r>
            <a:r>
              <a:rPr lang="en-US" sz="1600">
                <a:solidFill>
                  <a:schemeClr val="tx1"/>
                </a:solidFill>
                <a:latin typeface="Arial"/>
                <a:ea typeface="MS PGothic"/>
                <a:cs typeface="Arial"/>
              </a:rPr>
              <a:t> s</a:t>
            </a:r>
            <a:r>
              <a:rPr lang="en-US" sz="1600" baseline="30000">
                <a:solidFill>
                  <a:schemeClr val="tx1"/>
                </a:solidFill>
                <a:latin typeface="Arial"/>
                <a:ea typeface="MS PGothic"/>
                <a:cs typeface="Arial"/>
              </a:rPr>
              <a:t>-1</a:t>
            </a:r>
            <a:endParaRPr lang="es-ES" sz="1600" baseline="30000">
              <a:solidFill>
                <a:schemeClr val="tx1"/>
              </a:solidFill>
            </a:endParaRPr>
          </a:p>
          <a:p>
            <a:pPr marL="285750" indent="-285750">
              <a:buFont typeface="Arial"/>
              <a:buChar char="•"/>
            </a:pPr>
            <a:r>
              <a:rPr lang="en-US" sz="1600">
                <a:solidFill>
                  <a:schemeClr val="tx1"/>
                </a:solidFill>
                <a:latin typeface="Arial"/>
                <a:ea typeface="MS PGothic"/>
                <a:cs typeface="Arial"/>
              </a:rPr>
              <a:t>Minimal BRDF effects  </a:t>
            </a:r>
            <a:endParaRPr lang="es-ES" sz="1600">
              <a:solidFill>
                <a:schemeClr val="tx1"/>
              </a:solidFill>
            </a:endParaRPr>
          </a:p>
          <a:p>
            <a:pPr marL="285750" indent="-285750">
              <a:buFont typeface="Arial"/>
              <a:buChar char="•"/>
            </a:pPr>
            <a:r>
              <a:rPr lang="es-ES" sz="1600" err="1">
                <a:solidFill>
                  <a:schemeClr val="tx1"/>
                </a:solidFill>
                <a:latin typeface="Arial"/>
                <a:ea typeface="MS PGothic"/>
                <a:cs typeface="Arial"/>
              </a:rPr>
              <a:t>Diurnal</a:t>
            </a:r>
            <a:r>
              <a:rPr lang="es-ES" sz="1600">
                <a:solidFill>
                  <a:schemeClr val="tx1"/>
                </a:solidFill>
                <a:latin typeface="Arial"/>
                <a:ea typeface="MS PGothic"/>
                <a:cs typeface="Arial"/>
              </a:rPr>
              <a:t> </a:t>
            </a:r>
            <a:r>
              <a:rPr lang="en-US" sz="1600">
                <a:solidFill>
                  <a:schemeClr val="tx1"/>
                </a:solidFill>
                <a:latin typeface="Arial"/>
                <a:ea typeface="MS PGothic"/>
                <a:cs typeface="Arial"/>
              </a:rPr>
              <a:t>ΦPSII 0.84-0.61</a:t>
            </a:r>
            <a:endParaRPr lang="es-ES" sz="1600">
              <a:solidFill>
                <a:schemeClr val="tx1"/>
              </a:solidFill>
            </a:endParaRPr>
          </a:p>
          <a:p>
            <a:pPr marL="285750" indent="-285750">
              <a:buFont typeface="Arial"/>
              <a:buChar char="•"/>
            </a:pPr>
            <a:endParaRPr lang="es-ES" sz="1600"/>
          </a:p>
          <a:p>
            <a:endParaRPr lang="en-GB" sz="1600"/>
          </a:p>
        </p:txBody>
      </p:sp>
      <p:sp>
        <p:nvSpPr>
          <p:cNvPr id="4" name="CuadroTexto 8">
            <a:extLst>
              <a:ext uri="{FF2B5EF4-FFF2-40B4-BE49-F238E27FC236}">
                <a16:creationId xmlns:a16="http://schemas.microsoft.com/office/drawing/2014/main" id="{E18E3FDF-4D36-DC1D-DC6B-0A9E3B61ABA5}"/>
              </a:ext>
            </a:extLst>
          </p:cNvPr>
          <p:cNvSpPr txBox="1"/>
          <p:nvPr/>
        </p:nvSpPr>
        <p:spPr>
          <a:xfrm>
            <a:off x="7724775" y="1069596"/>
            <a:ext cx="4475877" cy="307777"/>
          </a:xfrm>
          <a:prstGeom prst="rect">
            <a:avLst/>
          </a:prstGeom>
          <a:noFill/>
        </p:spPr>
        <p:txBody>
          <a:bodyPr wrap="square" rtlCol="0">
            <a:spAutoFit/>
          </a:bodyPr>
          <a:lstStyle/>
          <a:p>
            <a:r>
              <a:rPr lang="en-US" sz="1400">
                <a:solidFill>
                  <a:schemeClr val="accent6">
                    <a:lumMod val="10000"/>
                  </a:schemeClr>
                </a:solidFill>
              </a:rPr>
              <a:t>Garcia-Martinez et al. (2025). Scientific Reports</a:t>
            </a:r>
          </a:p>
        </p:txBody>
      </p:sp>
      <p:pic>
        <p:nvPicPr>
          <p:cNvPr id="8" name="Picture 13">
            <a:extLst>
              <a:ext uri="{FF2B5EF4-FFF2-40B4-BE49-F238E27FC236}">
                <a16:creationId xmlns:a16="http://schemas.microsoft.com/office/drawing/2014/main" id="{351D334D-E5FB-1D7C-021E-024F9097E26A}"/>
              </a:ext>
            </a:extLst>
          </p:cNvPr>
          <p:cNvPicPr>
            <a:picLocks noChangeAspect="1"/>
          </p:cNvPicPr>
          <p:nvPr/>
        </p:nvPicPr>
        <p:blipFill>
          <a:blip r:embed="rId2"/>
          <a:stretch>
            <a:fillRect/>
          </a:stretch>
        </p:blipFill>
        <p:spPr>
          <a:xfrm>
            <a:off x="211825" y="1639748"/>
            <a:ext cx="4777882" cy="2306410"/>
          </a:xfrm>
          <a:prstGeom prst="rect">
            <a:avLst/>
          </a:prstGeom>
          <a:ln>
            <a:solidFill>
              <a:schemeClr val="bg2">
                <a:lumMod val="10000"/>
              </a:schemeClr>
            </a:solidFill>
          </a:ln>
        </p:spPr>
      </p:pic>
      <p:sp>
        <p:nvSpPr>
          <p:cNvPr id="17" name="Content Placeholder 5">
            <a:extLst>
              <a:ext uri="{FF2B5EF4-FFF2-40B4-BE49-F238E27FC236}">
                <a16:creationId xmlns:a16="http://schemas.microsoft.com/office/drawing/2014/main" id="{36754639-7427-679A-76A9-79FC3DDA825B}"/>
              </a:ext>
            </a:extLst>
          </p:cNvPr>
          <p:cNvSpPr txBox="1">
            <a:spLocks/>
          </p:cNvSpPr>
          <p:nvPr/>
        </p:nvSpPr>
        <p:spPr bwMode="auto">
          <a:xfrm>
            <a:off x="203399" y="1097275"/>
            <a:ext cx="6483151"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Absorbance changes during diurnal </a:t>
            </a:r>
            <a:r>
              <a:rPr lang="en-US" sz="2000" kern="0">
                <a:solidFill>
                  <a:schemeClr val="accent4">
                    <a:lumMod val="49000"/>
                  </a:schemeClr>
                </a:solidFill>
                <a:latin typeface="Arial"/>
                <a:ea typeface="MS PGothic"/>
                <a:cs typeface="Arial"/>
              </a:rPr>
              <a:t>ΦPSII decrease</a:t>
            </a:r>
            <a:endParaRPr lang="en-GB" sz="2000" kern="0">
              <a:solidFill>
                <a:schemeClr val="accent4">
                  <a:lumMod val="49000"/>
                </a:schemeClr>
              </a:solidFill>
              <a:latin typeface="Arial"/>
              <a:ea typeface="MS PGothic"/>
              <a:cs typeface="Arial"/>
            </a:endParaRPr>
          </a:p>
        </p:txBody>
      </p:sp>
      <p:grpSp>
        <p:nvGrpSpPr>
          <p:cNvPr id="7" name="Grupo 6">
            <a:extLst>
              <a:ext uri="{FF2B5EF4-FFF2-40B4-BE49-F238E27FC236}">
                <a16:creationId xmlns:a16="http://schemas.microsoft.com/office/drawing/2014/main" id="{A203CCAD-3BFC-4992-97C6-C31D34EB6A70}"/>
              </a:ext>
            </a:extLst>
          </p:cNvPr>
          <p:cNvGrpSpPr>
            <a:grpSpLocks noChangeAspect="1"/>
          </p:cNvGrpSpPr>
          <p:nvPr/>
        </p:nvGrpSpPr>
        <p:grpSpPr>
          <a:xfrm>
            <a:off x="665356" y="5218252"/>
            <a:ext cx="3782819" cy="1171342"/>
            <a:chOff x="85725" y="4862059"/>
            <a:chExt cx="4857751" cy="1504192"/>
          </a:xfrm>
        </p:grpSpPr>
        <p:pic>
          <p:nvPicPr>
            <p:cNvPr id="9" name="Picture 9">
              <a:extLst>
                <a:ext uri="{FF2B5EF4-FFF2-40B4-BE49-F238E27FC236}">
                  <a16:creationId xmlns:a16="http://schemas.microsoft.com/office/drawing/2014/main" id="{E1A47928-B012-433D-15C8-202ACEFF9554}"/>
                </a:ext>
              </a:extLst>
            </p:cNvPr>
            <p:cNvPicPr>
              <a:picLocks noChangeAspect="1"/>
            </p:cNvPicPr>
            <p:nvPr/>
          </p:nvPicPr>
          <p:blipFill>
            <a:blip r:embed="rId3"/>
            <a:srcRect l="29605" t="2529" r="219" b="80156"/>
            <a:stretch>
              <a:fillRect/>
            </a:stretch>
          </p:blipFill>
          <p:spPr>
            <a:xfrm>
              <a:off x="85725" y="4862059"/>
              <a:ext cx="4777882" cy="1171575"/>
            </a:xfrm>
            <a:prstGeom prst="rect">
              <a:avLst/>
            </a:prstGeom>
          </p:spPr>
        </p:pic>
        <p:pic>
          <p:nvPicPr>
            <p:cNvPr id="10" name="Picture 9">
              <a:extLst>
                <a:ext uri="{FF2B5EF4-FFF2-40B4-BE49-F238E27FC236}">
                  <a16:creationId xmlns:a16="http://schemas.microsoft.com/office/drawing/2014/main" id="{B30E08CF-154F-BF5F-14A3-BC85C8260FF2}"/>
                </a:ext>
              </a:extLst>
            </p:cNvPr>
            <p:cNvPicPr>
              <a:picLocks noChangeAspect="1"/>
            </p:cNvPicPr>
            <p:nvPr/>
          </p:nvPicPr>
          <p:blipFill>
            <a:blip r:embed="rId3"/>
            <a:srcRect l="32779" t="94904" r="-316" b="385"/>
            <a:stretch>
              <a:fillRect/>
            </a:stretch>
          </p:blipFill>
          <p:spPr>
            <a:xfrm>
              <a:off x="257140" y="6041399"/>
              <a:ext cx="4686336" cy="324852"/>
            </a:xfrm>
            <a:prstGeom prst="rect">
              <a:avLst/>
            </a:prstGeom>
          </p:spPr>
        </p:pic>
      </p:grpSp>
    </p:spTree>
    <p:extLst>
      <p:ext uri="{BB962C8B-B14F-4D97-AF65-F5344CB8AC3E}">
        <p14:creationId xmlns:p14="http://schemas.microsoft.com/office/powerpoint/2010/main" val="3317709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D594-1E6C-7DD7-4D88-A30415F655C9}"/>
            </a:ext>
          </a:extLst>
        </p:cNvPr>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88C12D5E-4D62-AE9F-36C3-D5583D9C2CF1}"/>
              </a:ext>
            </a:extLst>
          </p:cNvPr>
          <p:cNvSpPr/>
          <p:nvPr/>
        </p:nvSpPr>
        <p:spPr>
          <a:xfrm>
            <a:off x="6299101" y="5822989"/>
            <a:ext cx="5569050" cy="421290"/>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F5282BD-5265-F04D-628F-6460521A85C4}"/>
              </a:ext>
            </a:extLst>
          </p:cNvPr>
          <p:cNvSpPr>
            <a:spLocks noGrp="1"/>
          </p:cNvSpPr>
          <p:nvPr>
            <p:ph type="title"/>
          </p:nvPr>
        </p:nvSpPr>
        <p:spPr/>
        <p:txBody>
          <a:bodyPr/>
          <a:lstStyle/>
          <a:p>
            <a:r>
              <a:rPr lang="en-GB"/>
              <a:t>Laboratory TOC</a:t>
            </a:r>
          </a:p>
        </p:txBody>
      </p:sp>
      <p:pic>
        <p:nvPicPr>
          <p:cNvPr id="8" name="Picture 13">
            <a:extLst>
              <a:ext uri="{FF2B5EF4-FFF2-40B4-BE49-F238E27FC236}">
                <a16:creationId xmlns:a16="http://schemas.microsoft.com/office/drawing/2014/main" id="{91ACF3D0-4B04-9737-0B95-CB3E6F5CE547}"/>
              </a:ext>
            </a:extLst>
          </p:cNvPr>
          <p:cNvPicPr>
            <a:picLocks noChangeAspect="1"/>
          </p:cNvPicPr>
          <p:nvPr/>
        </p:nvPicPr>
        <p:blipFill>
          <a:blip r:embed="rId2"/>
          <a:stretch>
            <a:fillRect/>
          </a:stretch>
        </p:blipFill>
        <p:spPr>
          <a:xfrm>
            <a:off x="211825" y="1639748"/>
            <a:ext cx="4777882" cy="2306410"/>
          </a:xfrm>
          <a:prstGeom prst="rect">
            <a:avLst/>
          </a:prstGeom>
          <a:ln>
            <a:solidFill>
              <a:schemeClr val="bg2">
                <a:lumMod val="10000"/>
              </a:schemeClr>
            </a:solidFill>
          </a:ln>
        </p:spPr>
      </p:pic>
      <p:sp>
        <p:nvSpPr>
          <p:cNvPr id="10" name="Content Placeholder 5">
            <a:extLst>
              <a:ext uri="{FF2B5EF4-FFF2-40B4-BE49-F238E27FC236}">
                <a16:creationId xmlns:a16="http://schemas.microsoft.com/office/drawing/2014/main" id="{0300860D-EB4D-AE34-3DFE-B5E86913465E}"/>
              </a:ext>
            </a:extLst>
          </p:cNvPr>
          <p:cNvSpPr txBox="1">
            <a:spLocks/>
          </p:cNvSpPr>
          <p:nvPr/>
        </p:nvSpPr>
        <p:spPr bwMode="auto">
          <a:xfrm>
            <a:off x="6399149" y="5822989"/>
            <a:ext cx="5569050" cy="42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b="1">
                <a:solidFill>
                  <a:schemeClr val="tx1"/>
                </a:solidFill>
              </a:rPr>
              <a:t>Clear peaks in PRI and red-edge at </a:t>
            </a:r>
            <a:r>
              <a:rPr lang="en-US" b="1" u="sng">
                <a:solidFill>
                  <a:schemeClr val="tx1"/>
                </a:solidFill>
              </a:rPr>
              <a:t>canopy level</a:t>
            </a:r>
          </a:p>
          <a:p>
            <a:pPr marL="285750" indent="-285750">
              <a:buFontTx/>
              <a:buChar char="-"/>
            </a:pPr>
            <a:endParaRPr lang="en-US" kern="0"/>
          </a:p>
        </p:txBody>
      </p:sp>
      <p:sp>
        <p:nvSpPr>
          <p:cNvPr id="11" name="Content Placeholder 5">
            <a:extLst>
              <a:ext uri="{FF2B5EF4-FFF2-40B4-BE49-F238E27FC236}">
                <a16:creationId xmlns:a16="http://schemas.microsoft.com/office/drawing/2014/main" id="{5062A0AC-453C-5A99-46CE-877FE774F932}"/>
              </a:ext>
            </a:extLst>
          </p:cNvPr>
          <p:cNvSpPr txBox="1">
            <a:spLocks/>
          </p:cNvSpPr>
          <p:nvPr/>
        </p:nvSpPr>
        <p:spPr bwMode="auto">
          <a:xfrm>
            <a:off x="203399" y="1097275"/>
            <a:ext cx="6195750" cy="45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Absorbance changes during diurnal </a:t>
            </a:r>
            <a:r>
              <a:rPr lang="en-US" sz="2000" kern="0">
                <a:solidFill>
                  <a:schemeClr val="accent4">
                    <a:lumMod val="49000"/>
                  </a:schemeClr>
                </a:solidFill>
                <a:latin typeface="Arial"/>
                <a:ea typeface="MS PGothic"/>
                <a:cs typeface="Arial"/>
              </a:rPr>
              <a:t>ΦPSII decrease</a:t>
            </a:r>
            <a:endParaRPr lang="en-GB" sz="2000" kern="0">
              <a:solidFill>
                <a:schemeClr val="accent4">
                  <a:lumMod val="49000"/>
                </a:schemeClr>
              </a:solidFill>
              <a:latin typeface="Arial"/>
              <a:ea typeface="MS PGothic"/>
              <a:cs typeface="Arial"/>
            </a:endParaRPr>
          </a:p>
        </p:txBody>
      </p:sp>
      <p:pic>
        <p:nvPicPr>
          <p:cNvPr id="9" name="Imagen 8">
            <a:extLst>
              <a:ext uri="{FF2B5EF4-FFF2-40B4-BE49-F238E27FC236}">
                <a16:creationId xmlns:a16="http://schemas.microsoft.com/office/drawing/2014/main" id="{D104D372-436B-3A9A-E46D-95D5F17A76DE}"/>
              </a:ext>
            </a:extLst>
          </p:cNvPr>
          <p:cNvPicPr>
            <a:picLocks noChangeAspect="1"/>
          </p:cNvPicPr>
          <p:nvPr/>
        </p:nvPicPr>
        <p:blipFill>
          <a:blip r:embed="rId3"/>
          <a:srcRect r="18967"/>
          <a:stretch>
            <a:fillRect/>
          </a:stretch>
        </p:blipFill>
        <p:spPr>
          <a:xfrm>
            <a:off x="5676687" y="1839473"/>
            <a:ext cx="6548651" cy="1274999"/>
          </a:xfrm>
          <a:prstGeom prst="rect">
            <a:avLst/>
          </a:prstGeom>
        </p:spPr>
      </p:pic>
      <p:sp>
        <p:nvSpPr>
          <p:cNvPr id="12" name="Flecha: a la derecha 11">
            <a:extLst>
              <a:ext uri="{FF2B5EF4-FFF2-40B4-BE49-F238E27FC236}">
                <a16:creationId xmlns:a16="http://schemas.microsoft.com/office/drawing/2014/main" id="{7E413D6D-3386-3141-0E24-705ED5FCF006}"/>
              </a:ext>
            </a:extLst>
          </p:cNvPr>
          <p:cNvSpPr/>
          <p:nvPr/>
        </p:nvSpPr>
        <p:spPr>
          <a:xfrm rot="5400000">
            <a:off x="9289401" y="5264498"/>
            <a:ext cx="421292" cy="632746"/>
          </a:xfrm>
          <a:prstGeom prst="rightArrow">
            <a:avLst/>
          </a:prstGeom>
          <a:solidFill>
            <a:srgbClr val="819D3B">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8">
            <a:extLst>
              <a:ext uri="{FF2B5EF4-FFF2-40B4-BE49-F238E27FC236}">
                <a16:creationId xmlns:a16="http://schemas.microsoft.com/office/drawing/2014/main" id="{1DD34779-51B3-2F9E-5D4B-97A24D68B9F6}"/>
              </a:ext>
            </a:extLst>
          </p:cNvPr>
          <p:cNvSpPr txBox="1"/>
          <p:nvPr/>
        </p:nvSpPr>
        <p:spPr>
          <a:xfrm>
            <a:off x="7724775" y="1069596"/>
            <a:ext cx="4475877" cy="307777"/>
          </a:xfrm>
          <a:prstGeom prst="rect">
            <a:avLst/>
          </a:prstGeom>
          <a:noFill/>
        </p:spPr>
        <p:txBody>
          <a:bodyPr wrap="square" rtlCol="0">
            <a:spAutoFit/>
          </a:bodyPr>
          <a:lstStyle/>
          <a:p>
            <a:r>
              <a:rPr lang="en-US" sz="1400">
                <a:solidFill>
                  <a:schemeClr val="accent6">
                    <a:lumMod val="10000"/>
                  </a:schemeClr>
                </a:solidFill>
              </a:rPr>
              <a:t>Garcia-Martinez et al. (2025). Scientific Reports</a:t>
            </a:r>
          </a:p>
        </p:txBody>
      </p:sp>
      <p:grpSp>
        <p:nvGrpSpPr>
          <p:cNvPr id="18" name="Grupo 17">
            <a:extLst>
              <a:ext uri="{FF2B5EF4-FFF2-40B4-BE49-F238E27FC236}">
                <a16:creationId xmlns:a16="http://schemas.microsoft.com/office/drawing/2014/main" id="{BB782053-8F3D-A177-A335-963C71782432}"/>
              </a:ext>
            </a:extLst>
          </p:cNvPr>
          <p:cNvGrpSpPr>
            <a:grpSpLocks noChangeAspect="1"/>
          </p:cNvGrpSpPr>
          <p:nvPr/>
        </p:nvGrpSpPr>
        <p:grpSpPr>
          <a:xfrm>
            <a:off x="665356" y="5218252"/>
            <a:ext cx="3782819" cy="1171342"/>
            <a:chOff x="85725" y="4862059"/>
            <a:chExt cx="4857751" cy="1504192"/>
          </a:xfrm>
        </p:grpSpPr>
        <p:pic>
          <p:nvPicPr>
            <p:cNvPr id="19" name="Picture 9">
              <a:extLst>
                <a:ext uri="{FF2B5EF4-FFF2-40B4-BE49-F238E27FC236}">
                  <a16:creationId xmlns:a16="http://schemas.microsoft.com/office/drawing/2014/main" id="{94FAA15F-2851-3518-5118-B18EB77E6D7C}"/>
                </a:ext>
              </a:extLst>
            </p:cNvPr>
            <p:cNvPicPr>
              <a:picLocks noChangeAspect="1"/>
            </p:cNvPicPr>
            <p:nvPr/>
          </p:nvPicPr>
          <p:blipFill>
            <a:blip r:embed="rId4"/>
            <a:srcRect l="29605" t="2529" r="219" b="80156"/>
            <a:stretch>
              <a:fillRect/>
            </a:stretch>
          </p:blipFill>
          <p:spPr>
            <a:xfrm>
              <a:off x="85725" y="4862059"/>
              <a:ext cx="4777882" cy="1171575"/>
            </a:xfrm>
            <a:prstGeom prst="rect">
              <a:avLst/>
            </a:prstGeom>
          </p:spPr>
        </p:pic>
        <p:pic>
          <p:nvPicPr>
            <p:cNvPr id="20" name="Picture 9">
              <a:extLst>
                <a:ext uri="{FF2B5EF4-FFF2-40B4-BE49-F238E27FC236}">
                  <a16:creationId xmlns:a16="http://schemas.microsoft.com/office/drawing/2014/main" id="{70B4A0A4-63F1-2319-6F1D-F36682C35DCA}"/>
                </a:ext>
              </a:extLst>
            </p:cNvPr>
            <p:cNvPicPr>
              <a:picLocks noChangeAspect="1"/>
            </p:cNvPicPr>
            <p:nvPr/>
          </p:nvPicPr>
          <p:blipFill>
            <a:blip r:embed="rId4"/>
            <a:srcRect l="32779" t="94904" r="-316" b="385"/>
            <a:stretch>
              <a:fillRect/>
            </a:stretch>
          </p:blipFill>
          <p:spPr>
            <a:xfrm>
              <a:off x="257140" y="6041399"/>
              <a:ext cx="4686336" cy="324852"/>
            </a:xfrm>
            <a:prstGeom prst="rect">
              <a:avLst/>
            </a:prstGeom>
          </p:spPr>
        </p:pic>
      </p:grpSp>
      <p:sp>
        <p:nvSpPr>
          <p:cNvPr id="22" name="Content Placeholder 5">
            <a:extLst>
              <a:ext uri="{FF2B5EF4-FFF2-40B4-BE49-F238E27FC236}">
                <a16:creationId xmlns:a16="http://schemas.microsoft.com/office/drawing/2014/main" id="{5B8E3E8A-5627-009D-2D38-1BCAE8FEA7F8}"/>
              </a:ext>
            </a:extLst>
          </p:cNvPr>
          <p:cNvSpPr txBox="1">
            <a:spLocks/>
          </p:cNvSpPr>
          <p:nvPr/>
        </p:nvSpPr>
        <p:spPr bwMode="auto">
          <a:xfrm>
            <a:off x="221171" y="4144737"/>
            <a:ext cx="4985160" cy="74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a:buChar char="•"/>
            </a:pPr>
            <a:r>
              <a:rPr lang="es-ES" sz="1600" kern="0" err="1">
                <a:solidFill>
                  <a:schemeClr val="tx1"/>
                </a:solidFill>
                <a:latin typeface="Arial"/>
                <a:ea typeface="MS PGothic"/>
                <a:cs typeface="Arial"/>
              </a:rPr>
              <a:t>Controlled</a:t>
            </a:r>
            <a:r>
              <a:rPr lang="es-ES" sz="1600" kern="0">
                <a:solidFill>
                  <a:schemeClr val="tx1"/>
                </a:solidFill>
                <a:latin typeface="Arial"/>
                <a:ea typeface="MS PGothic"/>
                <a:cs typeface="Arial"/>
              </a:rPr>
              <a:t> </a:t>
            </a:r>
            <a:r>
              <a:rPr lang="es-ES" sz="1600" kern="0" err="1">
                <a:solidFill>
                  <a:schemeClr val="tx1"/>
                </a:solidFill>
                <a:latin typeface="Arial"/>
                <a:ea typeface="MS PGothic"/>
                <a:cs typeface="Arial"/>
              </a:rPr>
              <a:t>diurnal</a:t>
            </a:r>
            <a:r>
              <a:rPr lang="es-ES" sz="1600" kern="0">
                <a:solidFill>
                  <a:schemeClr val="tx1"/>
                </a:solidFill>
                <a:latin typeface="Arial"/>
                <a:ea typeface="MS PGothic"/>
                <a:cs typeface="Arial"/>
              </a:rPr>
              <a:t> light </a:t>
            </a:r>
            <a:r>
              <a:rPr lang="es-ES" sz="1600" kern="0" err="1">
                <a:solidFill>
                  <a:schemeClr val="tx1"/>
                </a:solidFill>
                <a:latin typeface="Arial"/>
                <a:ea typeface="MS PGothic"/>
                <a:cs typeface="Arial"/>
              </a:rPr>
              <a:t>cycles</a:t>
            </a:r>
            <a:r>
              <a:rPr lang="es-ES" sz="1600" kern="0">
                <a:solidFill>
                  <a:schemeClr val="tx1"/>
                </a:solidFill>
                <a:latin typeface="Arial"/>
                <a:ea typeface="MS PGothic"/>
                <a:cs typeface="Arial"/>
              </a:rPr>
              <a:t>  0-1500 </a:t>
            </a:r>
            <a:r>
              <a:rPr lang="el-GR" sz="1600" kern="0">
                <a:solidFill>
                  <a:schemeClr val="tx1"/>
                </a:solidFill>
                <a:latin typeface="Arial"/>
                <a:ea typeface="MS PGothic"/>
                <a:cs typeface="Arial"/>
              </a:rPr>
              <a:t>μ</a:t>
            </a:r>
            <a:r>
              <a:rPr lang="es-ES" sz="1600" kern="0">
                <a:solidFill>
                  <a:schemeClr val="tx1"/>
                </a:solidFill>
                <a:latin typeface="Arial"/>
                <a:ea typeface="MS PGothic"/>
                <a:cs typeface="Arial"/>
              </a:rPr>
              <a:t>mol m</a:t>
            </a:r>
            <a:r>
              <a:rPr lang="es-ES" sz="1600" kern="0" baseline="30000">
                <a:solidFill>
                  <a:schemeClr val="tx1"/>
                </a:solidFill>
                <a:latin typeface="Arial"/>
                <a:ea typeface="MS PGothic"/>
                <a:cs typeface="Arial"/>
              </a:rPr>
              <a:t>-2</a:t>
            </a:r>
            <a:r>
              <a:rPr lang="es-ES" sz="1600" kern="0">
                <a:solidFill>
                  <a:schemeClr val="tx1"/>
                </a:solidFill>
                <a:latin typeface="Arial"/>
                <a:ea typeface="MS PGothic"/>
                <a:cs typeface="Arial"/>
              </a:rPr>
              <a:t> s</a:t>
            </a:r>
            <a:r>
              <a:rPr lang="es-ES" sz="1600" kern="0" baseline="30000">
                <a:solidFill>
                  <a:schemeClr val="tx1"/>
                </a:solidFill>
                <a:latin typeface="Arial"/>
                <a:ea typeface="MS PGothic"/>
                <a:cs typeface="Arial"/>
              </a:rPr>
              <a:t>-1</a:t>
            </a:r>
            <a:endParaRPr lang="es-ES" sz="1600" kern="0" baseline="30000">
              <a:solidFill>
                <a:schemeClr val="tx1"/>
              </a:solidFill>
            </a:endParaRPr>
          </a:p>
          <a:p>
            <a:pPr marL="285750" indent="-285750">
              <a:buFont typeface="Arial"/>
              <a:buChar char="•"/>
            </a:pPr>
            <a:r>
              <a:rPr lang="es-ES" sz="1600" kern="0" err="1">
                <a:solidFill>
                  <a:schemeClr val="tx1"/>
                </a:solidFill>
                <a:latin typeface="Arial"/>
                <a:ea typeface="MS PGothic"/>
                <a:cs typeface="Arial"/>
              </a:rPr>
              <a:t>Minimal</a:t>
            </a:r>
            <a:r>
              <a:rPr lang="es-ES" sz="1600" kern="0">
                <a:solidFill>
                  <a:schemeClr val="tx1"/>
                </a:solidFill>
                <a:latin typeface="Arial"/>
                <a:ea typeface="MS PGothic"/>
                <a:cs typeface="Arial"/>
              </a:rPr>
              <a:t> BRDF </a:t>
            </a:r>
            <a:r>
              <a:rPr lang="es-ES" sz="1600" kern="0" err="1">
                <a:solidFill>
                  <a:schemeClr val="tx1"/>
                </a:solidFill>
                <a:latin typeface="Arial"/>
                <a:ea typeface="MS PGothic"/>
                <a:cs typeface="Arial"/>
              </a:rPr>
              <a:t>effects</a:t>
            </a:r>
            <a:r>
              <a:rPr lang="es-ES" sz="1600" kern="0">
                <a:solidFill>
                  <a:schemeClr val="tx1"/>
                </a:solidFill>
                <a:latin typeface="Arial"/>
                <a:ea typeface="MS PGothic"/>
                <a:cs typeface="Arial"/>
              </a:rPr>
              <a:t>  </a:t>
            </a:r>
            <a:endParaRPr lang="es-ES" sz="1600" kern="0">
              <a:solidFill>
                <a:schemeClr val="tx1"/>
              </a:solidFill>
            </a:endParaRPr>
          </a:p>
          <a:p>
            <a:pPr marL="285750" indent="-285750">
              <a:buFont typeface="Arial"/>
              <a:buChar char="•"/>
            </a:pPr>
            <a:r>
              <a:rPr lang="es-ES" sz="1600" kern="0" err="1">
                <a:solidFill>
                  <a:schemeClr val="tx1"/>
                </a:solidFill>
                <a:latin typeface="Arial"/>
                <a:ea typeface="MS PGothic"/>
                <a:cs typeface="Arial"/>
              </a:rPr>
              <a:t>Diurnal</a:t>
            </a:r>
            <a:r>
              <a:rPr lang="es-ES" sz="1600" kern="0">
                <a:solidFill>
                  <a:schemeClr val="tx1"/>
                </a:solidFill>
                <a:latin typeface="Arial"/>
                <a:ea typeface="MS PGothic"/>
                <a:cs typeface="Arial"/>
              </a:rPr>
              <a:t> </a:t>
            </a:r>
            <a:r>
              <a:rPr lang="el-GR" sz="1600" kern="0">
                <a:solidFill>
                  <a:schemeClr val="tx1"/>
                </a:solidFill>
                <a:latin typeface="Arial"/>
                <a:ea typeface="MS PGothic"/>
                <a:cs typeface="Arial"/>
              </a:rPr>
              <a:t>Φ</a:t>
            </a:r>
            <a:r>
              <a:rPr lang="es-ES" sz="1600" kern="0">
                <a:solidFill>
                  <a:schemeClr val="tx1"/>
                </a:solidFill>
                <a:latin typeface="Arial"/>
                <a:ea typeface="MS PGothic"/>
                <a:cs typeface="Arial"/>
              </a:rPr>
              <a:t>PSII 0.84-0.61</a:t>
            </a:r>
            <a:endParaRPr lang="es-ES" sz="1600" kern="0">
              <a:solidFill>
                <a:schemeClr val="tx1"/>
              </a:solidFill>
            </a:endParaRPr>
          </a:p>
          <a:p>
            <a:pPr marL="285750" indent="-285750">
              <a:buFont typeface="Arial"/>
              <a:buChar char="•"/>
            </a:pPr>
            <a:endParaRPr lang="es-ES" sz="1600" kern="0"/>
          </a:p>
          <a:p>
            <a:endParaRPr lang="es-ES" sz="1600" kern="0"/>
          </a:p>
        </p:txBody>
      </p:sp>
      <p:grpSp>
        <p:nvGrpSpPr>
          <p:cNvPr id="25" name="Grupo 24">
            <a:extLst>
              <a:ext uri="{FF2B5EF4-FFF2-40B4-BE49-F238E27FC236}">
                <a16:creationId xmlns:a16="http://schemas.microsoft.com/office/drawing/2014/main" id="{45CF1EF8-712B-2CB6-9216-EC5540375A43}"/>
              </a:ext>
            </a:extLst>
          </p:cNvPr>
          <p:cNvGrpSpPr/>
          <p:nvPr/>
        </p:nvGrpSpPr>
        <p:grpSpPr>
          <a:xfrm>
            <a:off x="5248761" y="3563272"/>
            <a:ext cx="6992974" cy="1806953"/>
            <a:chOff x="5248761" y="3563272"/>
            <a:chExt cx="6992974" cy="1806953"/>
          </a:xfrm>
        </p:grpSpPr>
        <p:pic>
          <p:nvPicPr>
            <p:cNvPr id="7" name="Picture 11">
              <a:extLst>
                <a:ext uri="{FF2B5EF4-FFF2-40B4-BE49-F238E27FC236}">
                  <a16:creationId xmlns:a16="http://schemas.microsoft.com/office/drawing/2014/main" id="{5BB79523-E2F8-BB33-84C6-0AAF71CAB5FA}"/>
                </a:ext>
              </a:extLst>
            </p:cNvPr>
            <p:cNvPicPr>
              <a:picLocks noChangeAspect="1"/>
            </p:cNvPicPr>
            <p:nvPr/>
          </p:nvPicPr>
          <p:blipFill>
            <a:blip r:embed="rId5"/>
            <a:stretch>
              <a:fillRect/>
            </a:stretch>
          </p:blipFill>
          <p:spPr>
            <a:xfrm>
              <a:off x="5248761" y="3563272"/>
              <a:ext cx="6992974" cy="1806953"/>
            </a:xfrm>
            <a:prstGeom prst="rect">
              <a:avLst/>
            </a:prstGeom>
          </p:spPr>
        </p:pic>
        <p:sp>
          <p:nvSpPr>
            <p:cNvPr id="23" name="Rectángulo 22">
              <a:extLst>
                <a:ext uri="{FF2B5EF4-FFF2-40B4-BE49-F238E27FC236}">
                  <a16:creationId xmlns:a16="http://schemas.microsoft.com/office/drawing/2014/main" id="{E3F6F5F9-08D1-4EE6-C090-5A3C91263E69}"/>
                </a:ext>
              </a:extLst>
            </p:cNvPr>
            <p:cNvSpPr/>
            <p:nvPr/>
          </p:nvSpPr>
          <p:spPr>
            <a:xfrm>
              <a:off x="7174707" y="3624372"/>
              <a:ext cx="139027" cy="159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F42B6CEB-D069-EBC7-C6D2-95EA7D24752E}"/>
                </a:ext>
              </a:extLst>
            </p:cNvPr>
            <p:cNvSpPr/>
            <p:nvPr/>
          </p:nvSpPr>
          <p:spPr>
            <a:xfrm>
              <a:off x="9677393" y="3624372"/>
              <a:ext cx="139027" cy="159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Content Placeholder 5">
            <a:extLst>
              <a:ext uri="{FF2B5EF4-FFF2-40B4-BE49-F238E27FC236}">
                <a16:creationId xmlns:a16="http://schemas.microsoft.com/office/drawing/2014/main" id="{D17E3766-C404-2214-93C2-55E56507FD31}"/>
              </a:ext>
            </a:extLst>
          </p:cNvPr>
          <p:cNvSpPr txBox="1">
            <a:spLocks/>
          </p:cNvSpPr>
          <p:nvPr/>
        </p:nvSpPr>
        <p:spPr bwMode="auto">
          <a:xfrm>
            <a:off x="8945139" y="1487775"/>
            <a:ext cx="3255514" cy="5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2000" kern="0">
                <a:solidFill>
                  <a:schemeClr val="accent4">
                    <a:lumMod val="49000"/>
                  </a:schemeClr>
                </a:solidFill>
                <a:latin typeface="Arial"/>
                <a:ea typeface="MS PGothic"/>
                <a:cs typeface="Arial"/>
              </a:rPr>
              <a:t>PAM-based ΦPSII imaging </a:t>
            </a:r>
            <a:endParaRPr lang="en-US" sz="2000" kern="0">
              <a:solidFill>
                <a:schemeClr val="accent4">
                  <a:lumMod val="49000"/>
                </a:schemeClr>
              </a:solidFill>
            </a:endParaRPr>
          </a:p>
        </p:txBody>
      </p:sp>
      <p:sp>
        <p:nvSpPr>
          <p:cNvPr id="14" name="Content Placeholder 5">
            <a:extLst>
              <a:ext uri="{FF2B5EF4-FFF2-40B4-BE49-F238E27FC236}">
                <a16:creationId xmlns:a16="http://schemas.microsoft.com/office/drawing/2014/main" id="{579E17EE-B5A9-E612-E5D7-51FBE3995DFC}"/>
              </a:ext>
            </a:extLst>
          </p:cNvPr>
          <p:cNvSpPr txBox="1">
            <a:spLocks/>
          </p:cNvSpPr>
          <p:nvPr/>
        </p:nvSpPr>
        <p:spPr bwMode="auto">
          <a:xfrm>
            <a:off x="7724775" y="3192807"/>
            <a:ext cx="4500564" cy="45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2000" kern="0">
                <a:solidFill>
                  <a:schemeClr val="accent4">
                    <a:lumMod val="49000"/>
                  </a:schemeClr>
                </a:solidFill>
                <a:latin typeface="Arial"/>
                <a:ea typeface="MS PGothic"/>
                <a:cs typeface="Arial"/>
              </a:rPr>
              <a:t>Reflectance and absorbance changes</a:t>
            </a:r>
            <a:endParaRPr lang="en-US" sz="2000" kern="0">
              <a:solidFill>
                <a:schemeClr val="accent4">
                  <a:lumMod val="49000"/>
                </a:schemeClr>
              </a:solidFill>
            </a:endParaRPr>
          </a:p>
        </p:txBody>
      </p:sp>
    </p:spTree>
    <p:extLst>
      <p:ext uri="{BB962C8B-B14F-4D97-AF65-F5344CB8AC3E}">
        <p14:creationId xmlns:p14="http://schemas.microsoft.com/office/powerpoint/2010/main" val="2590435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EC958-894D-3E13-3D21-B66B7E10791C}"/>
            </a:ext>
          </a:extLst>
        </p:cNvPr>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DEEB4BAC-5BDE-22FE-96E4-B4A499B58896}"/>
              </a:ext>
            </a:extLst>
          </p:cNvPr>
          <p:cNvCxnSpPr>
            <a:cxnSpLocks/>
          </p:cNvCxnSpPr>
          <p:nvPr/>
        </p:nvCxnSpPr>
        <p:spPr>
          <a:xfrm>
            <a:off x="8992195" y="5477951"/>
            <a:ext cx="1927443" cy="0"/>
          </a:xfrm>
          <a:prstGeom prst="line">
            <a:avLst/>
          </a:prstGeom>
          <a:ln w="38100">
            <a:solidFill>
              <a:srgbClr val="ADBF7F"/>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EADDF21D-D171-7203-C76E-D796E8324C70}"/>
              </a:ext>
            </a:extLst>
          </p:cNvPr>
          <p:cNvSpPr>
            <a:spLocks noGrp="1"/>
          </p:cNvSpPr>
          <p:nvPr>
            <p:ph type="title"/>
          </p:nvPr>
        </p:nvSpPr>
        <p:spPr/>
        <p:txBody>
          <a:bodyPr/>
          <a:lstStyle/>
          <a:p>
            <a:r>
              <a:rPr lang="en-GB"/>
              <a:t>Laboratory TOC</a:t>
            </a:r>
          </a:p>
        </p:txBody>
      </p:sp>
      <p:sp>
        <p:nvSpPr>
          <p:cNvPr id="6" name="Content Placeholder 5">
            <a:extLst>
              <a:ext uri="{FF2B5EF4-FFF2-40B4-BE49-F238E27FC236}">
                <a16:creationId xmlns:a16="http://schemas.microsoft.com/office/drawing/2014/main" id="{8DE0F383-9D75-EB81-0B62-8F8903E760B1}"/>
              </a:ext>
            </a:extLst>
          </p:cNvPr>
          <p:cNvSpPr>
            <a:spLocks noGrp="1"/>
          </p:cNvSpPr>
          <p:nvPr>
            <p:ph idx="1"/>
          </p:nvPr>
        </p:nvSpPr>
        <p:spPr>
          <a:xfrm>
            <a:off x="141390" y="1864995"/>
            <a:ext cx="5262134" cy="3423135"/>
          </a:xfrm>
        </p:spPr>
        <p:txBody>
          <a:bodyPr/>
          <a:lstStyle/>
          <a:p>
            <a:pPr marL="285750" indent="-285750">
              <a:buFont typeface="Arial"/>
              <a:buChar char="•"/>
            </a:pPr>
            <a:r>
              <a:rPr lang="en-US" sz="1600">
                <a:solidFill>
                  <a:schemeClr val="tx1"/>
                </a:solidFill>
                <a:latin typeface="Arial"/>
                <a:ea typeface="MS PGothic"/>
                <a:cs typeface="Arial"/>
              </a:rPr>
              <a:t>Tomato and Scots pine </a:t>
            </a:r>
            <a:endParaRPr lang="es-ES">
              <a:solidFill>
                <a:schemeClr val="tx1"/>
              </a:solidFill>
              <a:latin typeface="Arial"/>
              <a:ea typeface="MS PGothic"/>
              <a:cs typeface="Arial"/>
            </a:endParaRPr>
          </a:p>
          <a:p>
            <a:pPr marL="285750" indent="-285750">
              <a:buFont typeface="Arial"/>
              <a:buChar char="•"/>
            </a:pPr>
            <a:endParaRPr lang="en-US" sz="1600">
              <a:solidFill>
                <a:schemeClr val="tx1"/>
              </a:solidFill>
              <a:latin typeface="Arial"/>
              <a:ea typeface="MS PGothic"/>
              <a:cs typeface="Arial"/>
            </a:endParaRPr>
          </a:p>
          <a:p>
            <a:pPr marL="285750" indent="-285750">
              <a:buFont typeface="Arial"/>
              <a:buChar char="•"/>
            </a:pPr>
            <a:r>
              <a:rPr lang="en-US" sz="1600">
                <a:solidFill>
                  <a:schemeClr val="tx1"/>
                </a:solidFill>
                <a:latin typeface="Arial"/>
                <a:ea typeface="MS PGothic"/>
                <a:cs typeface="Arial"/>
              </a:rPr>
              <a:t>VNIR + PAM fluorescence imaging</a:t>
            </a:r>
          </a:p>
          <a:p>
            <a:pPr marL="285750" indent="-285750">
              <a:buFont typeface="Arial"/>
              <a:buChar char="•"/>
            </a:pPr>
            <a:endParaRPr lang="en-US" sz="1600">
              <a:solidFill>
                <a:schemeClr val="tx1"/>
              </a:solidFill>
              <a:latin typeface="Arial"/>
              <a:ea typeface="MS PGothic"/>
              <a:cs typeface="Arial"/>
            </a:endParaRPr>
          </a:p>
          <a:p>
            <a:pPr marL="285750" indent="-285750">
              <a:buFontTx/>
              <a:buChar char="-"/>
            </a:pPr>
            <a:endParaRPr lang="en-US" sz="1600">
              <a:solidFill>
                <a:schemeClr val="tx1"/>
              </a:solidFill>
              <a:latin typeface="Arial"/>
              <a:ea typeface="MS PGothic"/>
              <a:cs typeface="Arial"/>
            </a:endParaRPr>
          </a:p>
          <a:p>
            <a:pPr marL="285750" indent="-285750">
              <a:buFont typeface="Arial"/>
              <a:buChar char="•"/>
            </a:pPr>
            <a:endParaRPr lang="en-GB" sz="1600">
              <a:solidFill>
                <a:schemeClr val="tx1"/>
              </a:solidFill>
              <a:latin typeface="Arial"/>
              <a:ea typeface="MS PGothic"/>
              <a:cs typeface="Arial"/>
            </a:endParaRPr>
          </a:p>
        </p:txBody>
      </p:sp>
      <p:sp>
        <p:nvSpPr>
          <p:cNvPr id="13" name="Content Placeholder 5">
            <a:extLst>
              <a:ext uri="{FF2B5EF4-FFF2-40B4-BE49-F238E27FC236}">
                <a16:creationId xmlns:a16="http://schemas.microsoft.com/office/drawing/2014/main" id="{5493D672-7A7A-1CF5-E14D-B24CE30A21E2}"/>
              </a:ext>
            </a:extLst>
          </p:cNvPr>
          <p:cNvSpPr txBox="1">
            <a:spLocks/>
          </p:cNvSpPr>
          <p:nvPr/>
        </p:nvSpPr>
        <p:spPr bwMode="auto">
          <a:xfrm>
            <a:off x="214057" y="1129271"/>
            <a:ext cx="4911364" cy="4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Spectral covariance with NPQ and </a:t>
            </a:r>
            <a:r>
              <a:rPr lang="en-US" sz="2000" kern="0">
                <a:solidFill>
                  <a:schemeClr val="accent4">
                    <a:lumMod val="49000"/>
                  </a:schemeClr>
                </a:solidFill>
                <a:latin typeface="Arial"/>
                <a:ea typeface="MS PGothic"/>
                <a:cs typeface="Arial"/>
              </a:rPr>
              <a:t>ΦPSII </a:t>
            </a:r>
            <a:endParaRPr lang="en-GB" sz="2000" kern="0">
              <a:solidFill>
                <a:schemeClr val="accent4">
                  <a:lumMod val="49000"/>
                </a:schemeClr>
              </a:solidFill>
              <a:latin typeface="Arial"/>
              <a:ea typeface="MS PGothic"/>
              <a:cs typeface="Arial"/>
            </a:endParaRPr>
          </a:p>
        </p:txBody>
      </p:sp>
      <p:sp>
        <p:nvSpPr>
          <p:cNvPr id="3" name="CuadroTexto 8">
            <a:extLst>
              <a:ext uri="{FF2B5EF4-FFF2-40B4-BE49-F238E27FC236}">
                <a16:creationId xmlns:a16="http://schemas.microsoft.com/office/drawing/2014/main" id="{B3ABE652-D869-4F0D-8E11-F3B7EF0B9DC7}"/>
              </a:ext>
            </a:extLst>
          </p:cNvPr>
          <p:cNvSpPr txBox="1"/>
          <p:nvPr/>
        </p:nvSpPr>
        <p:spPr>
          <a:xfrm>
            <a:off x="9236608" y="977357"/>
            <a:ext cx="2998255" cy="307777"/>
          </a:xfrm>
          <a:prstGeom prst="rect">
            <a:avLst/>
          </a:prstGeom>
          <a:noFill/>
        </p:spPr>
        <p:txBody>
          <a:bodyPr wrap="square" rtlCol="0">
            <a:spAutoFit/>
          </a:bodyPr>
          <a:lstStyle/>
          <a:p>
            <a:r>
              <a:rPr lang="en-US" sz="1400" err="1">
                <a:solidFill>
                  <a:schemeClr val="accent6">
                    <a:lumMod val="10000"/>
                  </a:schemeClr>
                </a:solidFill>
              </a:rPr>
              <a:t>Neuwirthova</a:t>
            </a:r>
            <a:r>
              <a:rPr lang="en-US" sz="1400">
                <a:solidFill>
                  <a:schemeClr val="accent6">
                    <a:lumMod val="10000"/>
                  </a:schemeClr>
                </a:solidFill>
              </a:rPr>
              <a:t> et al. (in review)</a:t>
            </a:r>
          </a:p>
        </p:txBody>
      </p:sp>
      <p:sp>
        <p:nvSpPr>
          <p:cNvPr id="18" name="CuadroTexto 17">
            <a:extLst>
              <a:ext uri="{FF2B5EF4-FFF2-40B4-BE49-F238E27FC236}">
                <a16:creationId xmlns:a16="http://schemas.microsoft.com/office/drawing/2014/main" id="{62C2DF37-FCD8-46C0-DE03-E1C508AA516A}"/>
              </a:ext>
            </a:extLst>
          </p:cNvPr>
          <p:cNvSpPr txBox="1"/>
          <p:nvPr/>
        </p:nvSpPr>
        <p:spPr>
          <a:xfrm>
            <a:off x="10948725" y="5293285"/>
            <a:ext cx="1562100" cy="369332"/>
          </a:xfrm>
          <a:prstGeom prst="rect">
            <a:avLst/>
          </a:prstGeom>
          <a:noFill/>
        </p:spPr>
        <p:txBody>
          <a:bodyPr wrap="square" rtlCol="0">
            <a:spAutoFit/>
          </a:bodyPr>
          <a:lstStyle/>
          <a:p>
            <a:pPr algn="l"/>
            <a:r>
              <a:rPr lang="en-US" b="1">
                <a:latin typeface="Arial" panose="020B0604020202020204" pitchFamily="34" charset="0"/>
                <a:ea typeface="MS PGothic" pitchFamily="34" charset="-128"/>
                <a:cs typeface="Arial" panose="020B0604020202020204" pitchFamily="34" charset="0"/>
              </a:rPr>
              <a:t>VIP &gt; 1</a:t>
            </a:r>
          </a:p>
        </p:txBody>
      </p:sp>
      <p:grpSp>
        <p:nvGrpSpPr>
          <p:cNvPr id="19" name="Grupo 18">
            <a:extLst>
              <a:ext uri="{FF2B5EF4-FFF2-40B4-BE49-F238E27FC236}">
                <a16:creationId xmlns:a16="http://schemas.microsoft.com/office/drawing/2014/main" id="{1E0CD245-32A7-7287-07E8-8B713DE7AD9C}"/>
              </a:ext>
            </a:extLst>
          </p:cNvPr>
          <p:cNvGrpSpPr/>
          <p:nvPr/>
        </p:nvGrpSpPr>
        <p:grpSpPr>
          <a:xfrm>
            <a:off x="6229350" y="4154561"/>
            <a:ext cx="5583422" cy="2369178"/>
            <a:chOff x="6229350" y="4154561"/>
            <a:chExt cx="5583422" cy="2369178"/>
          </a:xfrm>
        </p:grpSpPr>
        <p:pic>
          <p:nvPicPr>
            <p:cNvPr id="14" name="drawing">
              <a:extLst>
                <a:ext uri="{FF2B5EF4-FFF2-40B4-BE49-F238E27FC236}">
                  <a16:creationId xmlns:a16="http://schemas.microsoft.com/office/drawing/2014/main" id="{6662F207-AE9D-465D-F5AB-0818030C17D2}"/>
                </a:ext>
              </a:extLst>
            </p:cNvPr>
            <p:cNvPicPr>
              <a:picLocks noChangeAspect="1"/>
            </p:cNvPicPr>
            <p:nvPr/>
          </p:nvPicPr>
          <p:blipFill>
            <a:blip r:embed="rId2">
              <a:extLst>
                <a:ext uri="{96DAC541-7B7A-43D3-8B79-37D633B846F1}">
                  <asvg:svgBlip xmlns:asvg="http://schemas.microsoft.com/office/drawing/2016/SVG/main" r:embed="rId3"/>
                </a:ext>
              </a:extLst>
            </a:blip>
            <a:srcRect t="-241" b="67400"/>
            <a:stretch>
              <a:fillRect/>
            </a:stretch>
          </p:blipFill>
          <p:spPr>
            <a:xfrm>
              <a:off x="6400855" y="4212944"/>
              <a:ext cx="4974926" cy="2310795"/>
            </a:xfrm>
            <a:prstGeom prst="rect">
              <a:avLst/>
            </a:prstGeom>
          </p:spPr>
        </p:pic>
        <p:sp>
          <p:nvSpPr>
            <p:cNvPr id="12" name="Rectángulo 11">
              <a:extLst>
                <a:ext uri="{FF2B5EF4-FFF2-40B4-BE49-F238E27FC236}">
                  <a16:creationId xmlns:a16="http://schemas.microsoft.com/office/drawing/2014/main" id="{6B11FE11-3349-9D95-7437-A4DD48011600}"/>
                </a:ext>
              </a:extLst>
            </p:cNvPr>
            <p:cNvSpPr/>
            <p:nvPr/>
          </p:nvSpPr>
          <p:spPr>
            <a:xfrm>
              <a:off x="6229350" y="4154561"/>
              <a:ext cx="5583422" cy="2310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C46D16AD-C7F0-8D91-C2CF-546A2AB617BE}"/>
                </a:ext>
              </a:extLst>
            </p:cNvPr>
            <p:cNvSpPr/>
            <p:nvPr/>
          </p:nvSpPr>
          <p:spPr>
            <a:xfrm>
              <a:off x="6400856" y="4257675"/>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4B396F24-5A37-663D-E8E6-AB5E7546E9D4}"/>
              </a:ext>
            </a:extLst>
          </p:cNvPr>
          <p:cNvGrpSpPr/>
          <p:nvPr/>
        </p:nvGrpSpPr>
        <p:grpSpPr>
          <a:xfrm>
            <a:off x="6821816" y="1294970"/>
            <a:ext cx="4532152" cy="2859591"/>
            <a:chOff x="6821816" y="1294970"/>
            <a:chExt cx="4532152" cy="2859591"/>
          </a:xfrm>
        </p:grpSpPr>
        <p:grpSp>
          <p:nvGrpSpPr>
            <p:cNvPr id="11" name="Grupo 10">
              <a:extLst>
                <a:ext uri="{FF2B5EF4-FFF2-40B4-BE49-F238E27FC236}">
                  <a16:creationId xmlns:a16="http://schemas.microsoft.com/office/drawing/2014/main" id="{824087A5-A70E-6F36-B43A-1AB0F2532D16}"/>
                </a:ext>
              </a:extLst>
            </p:cNvPr>
            <p:cNvGrpSpPr>
              <a:grpSpLocks noChangeAspect="1"/>
            </p:cNvGrpSpPr>
            <p:nvPr/>
          </p:nvGrpSpPr>
          <p:grpSpPr>
            <a:xfrm>
              <a:off x="6821816" y="1294970"/>
              <a:ext cx="4532152" cy="2859591"/>
              <a:chOff x="5820616" y="1021015"/>
              <a:chExt cx="6109260" cy="3854677"/>
            </a:xfrm>
          </p:grpSpPr>
          <p:pic>
            <p:nvPicPr>
              <p:cNvPr id="4" name="Picture 8">
                <a:extLst>
                  <a:ext uri="{FF2B5EF4-FFF2-40B4-BE49-F238E27FC236}">
                    <a16:creationId xmlns:a16="http://schemas.microsoft.com/office/drawing/2014/main" id="{45900C1D-707F-1B30-9B26-7E12B2C4DE81}"/>
                  </a:ext>
                </a:extLst>
              </p:cNvPr>
              <p:cNvPicPr>
                <a:picLocks noChangeAspect="1"/>
              </p:cNvPicPr>
              <p:nvPr/>
            </p:nvPicPr>
            <p:blipFill>
              <a:blip r:embed="rId4"/>
              <a:srcRect l="9975" t="37184"/>
              <a:stretch>
                <a:fillRect/>
              </a:stretch>
            </p:blipFill>
            <p:spPr>
              <a:xfrm>
                <a:off x="6228442" y="1453287"/>
                <a:ext cx="5701433" cy="3422405"/>
              </a:xfrm>
              <a:prstGeom prst="rect">
                <a:avLst/>
              </a:prstGeom>
            </p:spPr>
          </p:pic>
          <p:pic>
            <p:nvPicPr>
              <p:cNvPr id="10" name="Picture 8">
                <a:extLst>
                  <a:ext uri="{FF2B5EF4-FFF2-40B4-BE49-F238E27FC236}">
                    <a16:creationId xmlns:a16="http://schemas.microsoft.com/office/drawing/2014/main" id="{E4FF4E57-4E95-1A71-2CD1-A7398483A26F}"/>
                  </a:ext>
                </a:extLst>
              </p:cNvPr>
              <p:cNvPicPr>
                <a:picLocks noChangeAspect="1"/>
              </p:cNvPicPr>
              <p:nvPr/>
            </p:nvPicPr>
            <p:blipFill>
              <a:blip r:embed="rId4"/>
              <a:srcRect l="3535" t="-422" b="92497"/>
              <a:stretch>
                <a:fillRect/>
              </a:stretch>
            </p:blipFill>
            <p:spPr>
              <a:xfrm>
                <a:off x="5820616" y="1021015"/>
                <a:ext cx="6109260" cy="431775"/>
              </a:xfrm>
              <a:prstGeom prst="rect">
                <a:avLst/>
              </a:prstGeom>
            </p:spPr>
          </p:pic>
        </p:grpSp>
        <p:sp>
          <p:nvSpPr>
            <p:cNvPr id="7" name="Rectángulo 6">
              <a:extLst>
                <a:ext uri="{FF2B5EF4-FFF2-40B4-BE49-F238E27FC236}">
                  <a16:creationId xmlns:a16="http://schemas.microsoft.com/office/drawing/2014/main" id="{1A95387C-FBB0-BD4E-9BBE-E3AF428BE203}"/>
                </a:ext>
              </a:extLst>
            </p:cNvPr>
            <p:cNvSpPr/>
            <p:nvPr/>
          </p:nvSpPr>
          <p:spPr>
            <a:xfrm>
              <a:off x="7210481" y="1340584"/>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CE172BE8-D029-CD70-3F39-DAC2186148D3}"/>
                </a:ext>
              </a:extLst>
            </p:cNvPr>
            <p:cNvSpPr/>
            <p:nvPr/>
          </p:nvSpPr>
          <p:spPr>
            <a:xfrm>
              <a:off x="8670764" y="1358685"/>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5B622E6E-2BB9-C8C0-6083-7DF1304EC484}"/>
                </a:ext>
              </a:extLst>
            </p:cNvPr>
            <p:cNvSpPr/>
            <p:nvPr/>
          </p:nvSpPr>
          <p:spPr>
            <a:xfrm>
              <a:off x="9955916" y="1356349"/>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556339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00DA6-1548-0DB5-268C-BF268966E811}"/>
            </a:ext>
          </a:extLst>
        </p:cNvPr>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BF5480C6-B241-37B6-1079-9B1E4DD4C3DD}"/>
              </a:ext>
            </a:extLst>
          </p:cNvPr>
          <p:cNvSpPr/>
          <p:nvPr/>
        </p:nvSpPr>
        <p:spPr>
          <a:xfrm>
            <a:off x="1276613" y="5214846"/>
            <a:ext cx="3523987" cy="88311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951495D8-84BB-340B-139D-0E74C3596174}"/>
              </a:ext>
            </a:extLst>
          </p:cNvPr>
          <p:cNvSpPr txBox="1"/>
          <p:nvPr/>
        </p:nvSpPr>
        <p:spPr>
          <a:xfrm>
            <a:off x="1393309" y="5482642"/>
            <a:ext cx="1562100" cy="369332"/>
          </a:xfrm>
          <a:prstGeom prst="rect">
            <a:avLst/>
          </a:prstGeom>
          <a:noFill/>
        </p:spPr>
        <p:txBody>
          <a:bodyPr wrap="square" rtlCol="0">
            <a:spAutoFit/>
          </a:bodyPr>
          <a:lstStyle/>
          <a:p>
            <a:pPr algn="l"/>
            <a:r>
              <a:rPr lang="en-US" b="1">
                <a:latin typeface="Arial" panose="020B0604020202020204" pitchFamily="34" charset="0"/>
                <a:ea typeface="MS PGothic" pitchFamily="34" charset="-128"/>
                <a:cs typeface="Arial" panose="020B0604020202020204" pitchFamily="34" charset="0"/>
              </a:rPr>
              <a:t>VIP &gt; 1</a:t>
            </a:r>
          </a:p>
        </p:txBody>
      </p:sp>
      <p:sp>
        <p:nvSpPr>
          <p:cNvPr id="8" name="CuadroTexto 7">
            <a:extLst>
              <a:ext uri="{FF2B5EF4-FFF2-40B4-BE49-F238E27FC236}">
                <a16:creationId xmlns:a16="http://schemas.microsoft.com/office/drawing/2014/main" id="{E44FB3B2-2E46-7AB2-5653-23C3C4F92CB9}"/>
              </a:ext>
            </a:extLst>
          </p:cNvPr>
          <p:cNvSpPr txBox="1"/>
          <p:nvPr/>
        </p:nvSpPr>
        <p:spPr>
          <a:xfrm>
            <a:off x="2773832" y="5173118"/>
            <a:ext cx="1931518" cy="923330"/>
          </a:xfrm>
          <a:prstGeom prst="rect">
            <a:avLst/>
          </a:prstGeom>
          <a:noFill/>
        </p:spPr>
        <p:txBody>
          <a:bodyPr wrap="square" rtlCol="0">
            <a:spAutoFit/>
          </a:bodyPr>
          <a:lstStyle/>
          <a:p>
            <a:pPr algn="ctr"/>
            <a:r>
              <a:rPr lang="en-GB" b="1">
                <a:latin typeface="Arial"/>
                <a:ea typeface="MS PGothic"/>
                <a:cs typeface="Arial"/>
              </a:rPr>
              <a:t>Relevant wavelength for the model</a:t>
            </a:r>
            <a:endParaRPr lang="en-GB"/>
          </a:p>
        </p:txBody>
      </p:sp>
      <p:cxnSp>
        <p:nvCxnSpPr>
          <p:cNvPr id="16" name="Conector recto 15">
            <a:extLst>
              <a:ext uri="{FF2B5EF4-FFF2-40B4-BE49-F238E27FC236}">
                <a16:creationId xmlns:a16="http://schemas.microsoft.com/office/drawing/2014/main" id="{C3AA17B7-6D85-5A79-A1D4-3C428DF591BA}"/>
              </a:ext>
            </a:extLst>
          </p:cNvPr>
          <p:cNvCxnSpPr>
            <a:cxnSpLocks/>
          </p:cNvCxnSpPr>
          <p:nvPr/>
        </p:nvCxnSpPr>
        <p:spPr>
          <a:xfrm>
            <a:off x="8992195" y="5477951"/>
            <a:ext cx="1927443" cy="0"/>
          </a:xfrm>
          <a:prstGeom prst="line">
            <a:avLst/>
          </a:prstGeom>
          <a:ln w="38100">
            <a:solidFill>
              <a:srgbClr val="ADBF7F"/>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FEDB0FCC-0545-CE41-8C07-C6AEFE7C8F31}"/>
              </a:ext>
            </a:extLst>
          </p:cNvPr>
          <p:cNvSpPr>
            <a:spLocks noGrp="1"/>
          </p:cNvSpPr>
          <p:nvPr>
            <p:ph type="title"/>
          </p:nvPr>
        </p:nvSpPr>
        <p:spPr/>
        <p:txBody>
          <a:bodyPr/>
          <a:lstStyle/>
          <a:p>
            <a:r>
              <a:rPr lang="en-GB"/>
              <a:t>Laboratory TOC</a:t>
            </a:r>
          </a:p>
        </p:txBody>
      </p:sp>
      <p:sp>
        <p:nvSpPr>
          <p:cNvPr id="6" name="Content Placeholder 5">
            <a:extLst>
              <a:ext uri="{FF2B5EF4-FFF2-40B4-BE49-F238E27FC236}">
                <a16:creationId xmlns:a16="http://schemas.microsoft.com/office/drawing/2014/main" id="{E774FA00-F5FE-EE37-E16D-08E3FD5F623F}"/>
              </a:ext>
            </a:extLst>
          </p:cNvPr>
          <p:cNvSpPr>
            <a:spLocks noGrp="1"/>
          </p:cNvSpPr>
          <p:nvPr>
            <p:ph idx="1"/>
          </p:nvPr>
        </p:nvSpPr>
        <p:spPr>
          <a:xfrm>
            <a:off x="141390" y="1864995"/>
            <a:ext cx="5262134" cy="3423135"/>
          </a:xfrm>
        </p:spPr>
        <p:txBody>
          <a:bodyPr/>
          <a:lstStyle/>
          <a:p>
            <a:pPr marL="285750" indent="-285750">
              <a:buFont typeface="Arial"/>
              <a:buChar char="•"/>
            </a:pPr>
            <a:r>
              <a:rPr lang="en-US" sz="1600">
                <a:solidFill>
                  <a:schemeClr val="tx1"/>
                </a:solidFill>
                <a:latin typeface="Arial"/>
                <a:ea typeface="MS PGothic"/>
                <a:cs typeface="Arial"/>
              </a:rPr>
              <a:t>Tomato and Scots pine </a:t>
            </a:r>
            <a:endParaRPr lang="es-ES">
              <a:solidFill>
                <a:schemeClr val="tx1"/>
              </a:solidFill>
              <a:latin typeface="Arial"/>
              <a:ea typeface="MS PGothic"/>
              <a:cs typeface="Arial"/>
            </a:endParaRPr>
          </a:p>
          <a:p>
            <a:pPr marL="285750" indent="-285750">
              <a:buFont typeface="Arial"/>
              <a:buChar char="•"/>
            </a:pPr>
            <a:endParaRPr lang="en-US" sz="1600">
              <a:solidFill>
                <a:schemeClr val="tx1"/>
              </a:solidFill>
              <a:latin typeface="Arial"/>
              <a:ea typeface="MS PGothic"/>
              <a:cs typeface="Arial"/>
            </a:endParaRPr>
          </a:p>
          <a:p>
            <a:pPr marL="285750" indent="-285750">
              <a:buFont typeface="Arial"/>
              <a:buChar char="•"/>
            </a:pPr>
            <a:r>
              <a:rPr lang="en-US" sz="1600">
                <a:solidFill>
                  <a:schemeClr val="tx1"/>
                </a:solidFill>
                <a:latin typeface="Arial"/>
                <a:ea typeface="MS PGothic"/>
                <a:cs typeface="Arial"/>
              </a:rPr>
              <a:t>VNIR + PAM fluorescence imaging</a:t>
            </a:r>
          </a:p>
          <a:p>
            <a:pPr marL="285750" indent="-285750">
              <a:buFont typeface="Arial"/>
              <a:buChar char="•"/>
            </a:pPr>
            <a:endParaRPr lang="en-US" sz="1600">
              <a:solidFill>
                <a:schemeClr val="tx1"/>
              </a:solidFill>
              <a:latin typeface="Arial"/>
              <a:ea typeface="MS PGothic"/>
              <a:cs typeface="Arial"/>
            </a:endParaRPr>
          </a:p>
          <a:p>
            <a:pPr marL="285750" indent="-285750">
              <a:buFont typeface="Arial"/>
              <a:buChar char="•"/>
            </a:pPr>
            <a:r>
              <a:rPr lang="en-US" sz="1600" b="1">
                <a:solidFill>
                  <a:schemeClr val="tx1"/>
                </a:solidFill>
                <a:latin typeface="Arial"/>
                <a:ea typeface="MS PGothic"/>
                <a:cs typeface="Arial"/>
              </a:rPr>
              <a:t>Partial Least Square Regression</a:t>
            </a:r>
            <a:r>
              <a:rPr lang="en-US" sz="1600">
                <a:solidFill>
                  <a:schemeClr val="tx1"/>
                </a:solidFill>
                <a:latin typeface="Arial"/>
                <a:ea typeface="MS PGothic"/>
                <a:cs typeface="Arial"/>
              </a:rPr>
              <a:t> using canopy reflectance and estimated surface absorbance</a:t>
            </a:r>
          </a:p>
          <a:p>
            <a:pPr marL="285750" indent="-285750">
              <a:buFontTx/>
              <a:buChar char="-"/>
            </a:pPr>
            <a:endParaRPr lang="en-US" sz="1600">
              <a:solidFill>
                <a:schemeClr val="tx1"/>
              </a:solidFill>
              <a:latin typeface="Arial"/>
              <a:ea typeface="MS PGothic"/>
              <a:cs typeface="Arial"/>
            </a:endParaRPr>
          </a:p>
          <a:p>
            <a:pPr marL="285750" indent="-285750">
              <a:buFont typeface="Arial,Sans-Serif"/>
              <a:buChar char="•"/>
            </a:pPr>
            <a:r>
              <a:rPr lang="en-GB" sz="1600" b="1">
                <a:solidFill>
                  <a:schemeClr val="tx1"/>
                </a:solidFill>
                <a:latin typeface="Arial"/>
                <a:ea typeface="MS PGothic"/>
                <a:cs typeface="Arial"/>
              </a:rPr>
              <a:t>Variable Importance in Projection (VIP) </a:t>
            </a:r>
            <a:r>
              <a:rPr lang="en-GB" sz="1600">
                <a:solidFill>
                  <a:schemeClr val="tx1"/>
                </a:solidFill>
                <a:latin typeface="Arial"/>
                <a:ea typeface="MS PGothic"/>
                <a:cs typeface="Arial"/>
              </a:rPr>
              <a:t>scores of PLSR were used to explore spectral co-variation with </a:t>
            </a:r>
            <a:r>
              <a:rPr lang="en-US" sz="1600">
                <a:solidFill>
                  <a:schemeClr val="tx1"/>
                </a:solidFill>
                <a:latin typeface="Arial"/>
                <a:ea typeface="MS PGothic"/>
                <a:cs typeface="Arial"/>
              </a:rPr>
              <a:t>NPQ and QY</a:t>
            </a:r>
            <a:endParaRPr lang="es-ES" sz="1600">
              <a:solidFill>
                <a:schemeClr val="tx1"/>
              </a:solidFill>
              <a:latin typeface="Arial"/>
              <a:ea typeface="MS PGothic"/>
              <a:cs typeface="Arial"/>
            </a:endParaRPr>
          </a:p>
          <a:p>
            <a:pPr marL="285750" indent="-285750">
              <a:buFont typeface="Arial"/>
              <a:buChar char="•"/>
            </a:pPr>
            <a:endParaRPr lang="en-GB" sz="1600">
              <a:solidFill>
                <a:schemeClr val="tx1"/>
              </a:solidFill>
              <a:latin typeface="Arial"/>
              <a:ea typeface="MS PGothic"/>
              <a:cs typeface="Arial"/>
            </a:endParaRPr>
          </a:p>
        </p:txBody>
      </p:sp>
      <p:sp>
        <p:nvSpPr>
          <p:cNvPr id="5" name="Flecha: a la derecha 4">
            <a:extLst>
              <a:ext uri="{FF2B5EF4-FFF2-40B4-BE49-F238E27FC236}">
                <a16:creationId xmlns:a16="http://schemas.microsoft.com/office/drawing/2014/main" id="{D289CE9C-6CBB-7AEB-2061-B9582317D38E}"/>
              </a:ext>
            </a:extLst>
          </p:cNvPr>
          <p:cNvSpPr/>
          <p:nvPr/>
        </p:nvSpPr>
        <p:spPr>
          <a:xfrm>
            <a:off x="2449808" y="5514035"/>
            <a:ext cx="352599" cy="325597"/>
          </a:xfrm>
          <a:prstGeom prst="rightArrow">
            <a:avLst>
              <a:gd name="adj1" fmla="val 50000"/>
              <a:gd name="adj2" fmla="val 54475"/>
            </a:avLst>
          </a:prstGeom>
          <a:solidFill>
            <a:srgbClr val="819D3B">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a:extLst>
              <a:ext uri="{FF2B5EF4-FFF2-40B4-BE49-F238E27FC236}">
                <a16:creationId xmlns:a16="http://schemas.microsoft.com/office/drawing/2014/main" id="{DC9C1662-1AF7-A564-0125-8D50CA2E8DFE}"/>
              </a:ext>
            </a:extLst>
          </p:cNvPr>
          <p:cNvSpPr txBox="1">
            <a:spLocks/>
          </p:cNvSpPr>
          <p:nvPr/>
        </p:nvSpPr>
        <p:spPr bwMode="auto">
          <a:xfrm>
            <a:off x="214057" y="1129271"/>
            <a:ext cx="4911364" cy="42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000" kern="0">
                <a:solidFill>
                  <a:schemeClr val="accent4">
                    <a:lumMod val="49000"/>
                  </a:schemeClr>
                </a:solidFill>
                <a:latin typeface="Arial"/>
                <a:ea typeface="MS PGothic"/>
                <a:cs typeface="Arial"/>
              </a:rPr>
              <a:t>Spectral covariance with NPQ and </a:t>
            </a:r>
            <a:r>
              <a:rPr lang="en-US" sz="2000" kern="0">
                <a:solidFill>
                  <a:schemeClr val="accent4">
                    <a:lumMod val="49000"/>
                  </a:schemeClr>
                </a:solidFill>
                <a:latin typeface="Arial"/>
                <a:ea typeface="MS PGothic"/>
                <a:cs typeface="Arial"/>
              </a:rPr>
              <a:t>ΦPSII </a:t>
            </a:r>
            <a:endParaRPr lang="en-GB" sz="2000" kern="0">
              <a:solidFill>
                <a:schemeClr val="accent4">
                  <a:lumMod val="49000"/>
                </a:schemeClr>
              </a:solidFill>
              <a:latin typeface="Arial"/>
              <a:ea typeface="MS PGothic"/>
              <a:cs typeface="Arial"/>
            </a:endParaRPr>
          </a:p>
        </p:txBody>
      </p:sp>
      <p:sp>
        <p:nvSpPr>
          <p:cNvPr id="3" name="CuadroTexto 8">
            <a:extLst>
              <a:ext uri="{FF2B5EF4-FFF2-40B4-BE49-F238E27FC236}">
                <a16:creationId xmlns:a16="http://schemas.microsoft.com/office/drawing/2014/main" id="{33E7CAC4-6CFC-573E-8BE9-E90B8E667648}"/>
              </a:ext>
            </a:extLst>
          </p:cNvPr>
          <p:cNvSpPr txBox="1"/>
          <p:nvPr/>
        </p:nvSpPr>
        <p:spPr>
          <a:xfrm>
            <a:off x="9236608" y="977357"/>
            <a:ext cx="2998255" cy="307777"/>
          </a:xfrm>
          <a:prstGeom prst="rect">
            <a:avLst/>
          </a:prstGeom>
          <a:noFill/>
        </p:spPr>
        <p:txBody>
          <a:bodyPr wrap="square" rtlCol="0">
            <a:spAutoFit/>
          </a:bodyPr>
          <a:lstStyle/>
          <a:p>
            <a:r>
              <a:rPr lang="en-US" sz="1400" err="1">
                <a:solidFill>
                  <a:schemeClr val="accent6">
                    <a:lumMod val="10000"/>
                  </a:schemeClr>
                </a:solidFill>
              </a:rPr>
              <a:t>Neuwirthova</a:t>
            </a:r>
            <a:r>
              <a:rPr lang="en-US" sz="1400">
                <a:solidFill>
                  <a:schemeClr val="accent6">
                    <a:lumMod val="10000"/>
                  </a:schemeClr>
                </a:solidFill>
              </a:rPr>
              <a:t> et al. (in review)</a:t>
            </a:r>
          </a:p>
        </p:txBody>
      </p:sp>
      <p:sp>
        <p:nvSpPr>
          <p:cNvPr id="18" name="CuadroTexto 17">
            <a:extLst>
              <a:ext uri="{FF2B5EF4-FFF2-40B4-BE49-F238E27FC236}">
                <a16:creationId xmlns:a16="http://schemas.microsoft.com/office/drawing/2014/main" id="{688ED197-6B41-7114-8964-BFD4BE3AF525}"/>
              </a:ext>
            </a:extLst>
          </p:cNvPr>
          <p:cNvSpPr txBox="1"/>
          <p:nvPr/>
        </p:nvSpPr>
        <p:spPr>
          <a:xfrm>
            <a:off x="10948725" y="5293285"/>
            <a:ext cx="1562100" cy="369332"/>
          </a:xfrm>
          <a:prstGeom prst="rect">
            <a:avLst/>
          </a:prstGeom>
          <a:noFill/>
        </p:spPr>
        <p:txBody>
          <a:bodyPr wrap="square" rtlCol="0">
            <a:spAutoFit/>
          </a:bodyPr>
          <a:lstStyle/>
          <a:p>
            <a:pPr algn="l"/>
            <a:r>
              <a:rPr lang="en-US" b="1">
                <a:latin typeface="Arial" panose="020B0604020202020204" pitchFamily="34" charset="0"/>
                <a:ea typeface="MS PGothic" pitchFamily="34" charset="-128"/>
                <a:cs typeface="Arial" panose="020B0604020202020204" pitchFamily="34" charset="0"/>
              </a:rPr>
              <a:t>VIP &gt; 1</a:t>
            </a:r>
          </a:p>
        </p:txBody>
      </p:sp>
      <p:grpSp>
        <p:nvGrpSpPr>
          <p:cNvPr id="12" name="Grupo 11">
            <a:extLst>
              <a:ext uri="{FF2B5EF4-FFF2-40B4-BE49-F238E27FC236}">
                <a16:creationId xmlns:a16="http://schemas.microsoft.com/office/drawing/2014/main" id="{86E78C79-28FB-5774-BBE5-C3EA05062C57}"/>
              </a:ext>
            </a:extLst>
          </p:cNvPr>
          <p:cNvGrpSpPr/>
          <p:nvPr/>
        </p:nvGrpSpPr>
        <p:grpSpPr>
          <a:xfrm>
            <a:off x="6821816" y="1294970"/>
            <a:ext cx="4532152" cy="2859591"/>
            <a:chOff x="6821816" y="1294970"/>
            <a:chExt cx="4532152" cy="2859591"/>
          </a:xfrm>
        </p:grpSpPr>
        <p:grpSp>
          <p:nvGrpSpPr>
            <p:cNvPr id="15" name="Grupo 14">
              <a:extLst>
                <a:ext uri="{FF2B5EF4-FFF2-40B4-BE49-F238E27FC236}">
                  <a16:creationId xmlns:a16="http://schemas.microsoft.com/office/drawing/2014/main" id="{81C67748-4D1A-ADF3-AADB-47FC1CEB56A7}"/>
                </a:ext>
              </a:extLst>
            </p:cNvPr>
            <p:cNvGrpSpPr>
              <a:grpSpLocks noChangeAspect="1"/>
            </p:cNvGrpSpPr>
            <p:nvPr/>
          </p:nvGrpSpPr>
          <p:grpSpPr>
            <a:xfrm>
              <a:off x="6821816" y="1294970"/>
              <a:ext cx="4532152" cy="2859591"/>
              <a:chOff x="5820616" y="1021015"/>
              <a:chExt cx="6109260" cy="3854677"/>
            </a:xfrm>
          </p:grpSpPr>
          <p:pic>
            <p:nvPicPr>
              <p:cNvPr id="21" name="Picture 8">
                <a:extLst>
                  <a:ext uri="{FF2B5EF4-FFF2-40B4-BE49-F238E27FC236}">
                    <a16:creationId xmlns:a16="http://schemas.microsoft.com/office/drawing/2014/main" id="{6D8F41E4-46C3-1AD7-9424-2B6802B976CE}"/>
                  </a:ext>
                </a:extLst>
              </p:cNvPr>
              <p:cNvPicPr>
                <a:picLocks noChangeAspect="1"/>
              </p:cNvPicPr>
              <p:nvPr/>
            </p:nvPicPr>
            <p:blipFill>
              <a:blip r:embed="rId2"/>
              <a:srcRect l="9975" t="37184"/>
              <a:stretch>
                <a:fillRect/>
              </a:stretch>
            </p:blipFill>
            <p:spPr>
              <a:xfrm>
                <a:off x="6228442" y="1453287"/>
                <a:ext cx="5701433" cy="3422405"/>
              </a:xfrm>
              <a:prstGeom prst="rect">
                <a:avLst/>
              </a:prstGeom>
            </p:spPr>
          </p:pic>
          <p:pic>
            <p:nvPicPr>
              <p:cNvPr id="22" name="Picture 8">
                <a:extLst>
                  <a:ext uri="{FF2B5EF4-FFF2-40B4-BE49-F238E27FC236}">
                    <a16:creationId xmlns:a16="http://schemas.microsoft.com/office/drawing/2014/main" id="{3CCB6F8B-6E62-CBB4-DE8F-B4C2E4AC0ACF}"/>
                  </a:ext>
                </a:extLst>
              </p:cNvPr>
              <p:cNvPicPr>
                <a:picLocks noChangeAspect="1"/>
              </p:cNvPicPr>
              <p:nvPr/>
            </p:nvPicPr>
            <p:blipFill>
              <a:blip r:embed="rId2"/>
              <a:srcRect l="3535" t="-422" b="92497"/>
              <a:stretch>
                <a:fillRect/>
              </a:stretch>
            </p:blipFill>
            <p:spPr>
              <a:xfrm>
                <a:off x="5820616" y="1021015"/>
                <a:ext cx="6109260" cy="431775"/>
              </a:xfrm>
              <a:prstGeom prst="rect">
                <a:avLst/>
              </a:prstGeom>
            </p:spPr>
          </p:pic>
        </p:grpSp>
        <p:sp>
          <p:nvSpPr>
            <p:cNvPr id="17" name="Rectángulo 16">
              <a:extLst>
                <a:ext uri="{FF2B5EF4-FFF2-40B4-BE49-F238E27FC236}">
                  <a16:creationId xmlns:a16="http://schemas.microsoft.com/office/drawing/2014/main" id="{9B3F270F-DAA7-5D59-F1E0-5BC0947B758E}"/>
                </a:ext>
              </a:extLst>
            </p:cNvPr>
            <p:cNvSpPr/>
            <p:nvPr/>
          </p:nvSpPr>
          <p:spPr>
            <a:xfrm>
              <a:off x="7210481" y="1340584"/>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14FD5CE-93BE-FEA0-5220-69A13A2B2947}"/>
                </a:ext>
              </a:extLst>
            </p:cNvPr>
            <p:cNvSpPr/>
            <p:nvPr/>
          </p:nvSpPr>
          <p:spPr>
            <a:xfrm>
              <a:off x="8670764" y="1358685"/>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E53D9CE3-2DED-4C71-8371-B48ADF3C34B0}"/>
                </a:ext>
              </a:extLst>
            </p:cNvPr>
            <p:cNvSpPr/>
            <p:nvPr/>
          </p:nvSpPr>
          <p:spPr>
            <a:xfrm>
              <a:off x="9955916" y="1356349"/>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 name="Grupo 24">
            <a:extLst>
              <a:ext uri="{FF2B5EF4-FFF2-40B4-BE49-F238E27FC236}">
                <a16:creationId xmlns:a16="http://schemas.microsoft.com/office/drawing/2014/main" id="{8A41B9B9-29D0-C961-C820-32A23900F790}"/>
              </a:ext>
            </a:extLst>
          </p:cNvPr>
          <p:cNvGrpSpPr/>
          <p:nvPr/>
        </p:nvGrpSpPr>
        <p:grpSpPr>
          <a:xfrm>
            <a:off x="6400855" y="4212944"/>
            <a:ext cx="4974926" cy="2310795"/>
            <a:chOff x="6400855" y="4212944"/>
            <a:chExt cx="4974926" cy="2310795"/>
          </a:xfrm>
        </p:grpSpPr>
        <p:pic>
          <p:nvPicPr>
            <p:cNvPr id="14" name="drawing">
              <a:extLst>
                <a:ext uri="{FF2B5EF4-FFF2-40B4-BE49-F238E27FC236}">
                  <a16:creationId xmlns:a16="http://schemas.microsoft.com/office/drawing/2014/main" id="{F9547219-17E2-E4C1-6BA5-5A971E73530C}"/>
                </a:ext>
              </a:extLst>
            </p:cNvPr>
            <p:cNvPicPr>
              <a:picLocks noChangeAspect="1"/>
            </p:cNvPicPr>
            <p:nvPr/>
          </p:nvPicPr>
          <p:blipFill>
            <a:blip r:embed="rId3">
              <a:extLst>
                <a:ext uri="{96DAC541-7B7A-43D3-8B79-37D633B846F1}">
                  <asvg:svgBlip xmlns:asvg="http://schemas.microsoft.com/office/drawing/2016/SVG/main" r:embed="rId4"/>
                </a:ext>
              </a:extLst>
            </a:blip>
            <a:srcRect t="-241" b="67400"/>
            <a:stretch>
              <a:fillRect/>
            </a:stretch>
          </p:blipFill>
          <p:spPr>
            <a:xfrm>
              <a:off x="6400855" y="4212944"/>
              <a:ext cx="4974926" cy="2310795"/>
            </a:xfrm>
            <a:prstGeom prst="rect">
              <a:avLst/>
            </a:prstGeom>
          </p:spPr>
        </p:pic>
        <p:sp>
          <p:nvSpPr>
            <p:cNvPr id="23" name="Rectángulo 22">
              <a:extLst>
                <a:ext uri="{FF2B5EF4-FFF2-40B4-BE49-F238E27FC236}">
                  <a16:creationId xmlns:a16="http://schemas.microsoft.com/office/drawing/2014/main" id="{8EBFE129-E5F1-4D89-57E2-0ACF9DF9B5DC}"/>
                </a:ext>
              </a:extLst>
            </p:cNvPr>
            <p:cNvSpPr/>
            <p:nvPr/>
          </p:nvSpPr>
          <p:spPr>
            <a:xfrm>
              <a:off x="6400855" y="4237551"/>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3CA16254-6CAC-03C0-0ED0-246426607AD8}"/>
                </a:ext>
              </a:extLst>
            </p:cNvPr>
            <p:cNvSpPr/>
            <p:nvPr/>
          </p:nvSpPr>
          <p:spPr>
            <a:xfrm>
              <a:off x="8725550" y="4237551"/>
              <a:ext cx="217554" cy="192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119642559"/>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6B3D98F0-8F27-4BB1-98E2-0EFA105C517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 /></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0/xmlns/"/>
    <ds:schemaRef ds:uri="http://www.w3.org/2001/XMLSchema"/>
    <ds:schemaRef ds:uri="ddc99d1b-0883-4f2c-a8e6-6d8ebaa0e5d6"/>
    <ds:schemaRef ds:uri="http://schemas.microsoft.com/sharepoint/v3/fields"/>
    <ds:schemaRef ds:uri="http://schemas.microsoft.com/sharepoint/v4"/>
  </ds:schemaRefs>
</ds:datastoreItem>
</file>

<file path=customXml/itemProps2.xml><?xml version="1.0" encoding="utf-8"?>
<ds:datastoreItem xmlns:ds="http://schemas.openxmlformats.org/officeDocument/2006/customXml" ds:itemID="{8E22279E-2C4C-4C93-8498-455A58D1433E}">
  <ds:schemaRefs>
    <ds:schemaRef ds:uri="http://schemas.microsoft.com/office/2006/metadata/properties"/>
    <ds:schemaRef ds:uri="http://www.w3.org/2000/xmlns/"/>
    <ds:schemaRef ds:uri="ddc99d1b-0883-4f2c-a8e6-6d8ebaa0e5d6"/>
    <ds:schemaRef ds:uri="http://www.w3.org/2001/XMLSchema-instance"/>
    <ds:schemaRef ds:uri="http://schemas.microsoft.com/sharepoint/v3/fields"/>
    <ds:schemaRef ds:uri="http://schemas.microsoft.com/sharepoint/v4"/>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4.xml><?xml version="1.0" encoding="utf-8"?>
<ds:datastoreItem xmlns:ds="http://schemas.openxmlformats.org/officeDocument/2006/customXml" ds:itemID="{52B14A63-63A1-4694-A9CB-C52F3967F032}">
  <ds:schemaRefs>
    <ds:schemaRef ds:uri="http://schemas.microsoft.com/sharepoint/events"/>
    <ds:schemaRef ds:uri="http://www.w3.org/2000/xmln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 Presentation</Template>
  <Application>Microsoft Office PowerPoint</Application>
  <PresentationFormat>Personalizado</PresentationFormat>
  <Slides>24</Slides>
  <Notes>1</Notes>
  <HiddenSlides>0</HiddenSlide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ESA_Presentation_CLEAR</vt:lpstr>
      <vt:lpstr>Presentación de PowerPoint</vt:lpstr>
      <vt:lpstr>Introduction</vt:lpstr>
      <vt:lpstr>Introduction</vt:lpstr>
      <vt:lpstr>Laboratory leaf scale</vt:lpstr>
      <vt:lpstr>Laboratory leaf scale</vt:lpstr>
      <vt:lpstr>Laboratory TOC</vt:lpstr>
      <vt:lpstr>Laboratory TOC</vt:lpstr>
      <vt:lpstr>Laboratory TOC</vt:lpstr>
      <vt:lpstr>Laboratory TOC</vt:lpstr>
      <vt:lpstr>Laboratory TOC</vt:lpstr>
      <vt:lpstr>Laboratory TOC</vt:lpstr>
      <vt:lpstr>Going to the field TOC scale</vt:lpstr>
      <vt:lpstr>Going to the field TOC scale</vt:lpstr>
      <vt:lpstr>Field TOC and GPP</vt:lpstr>
      <vt:lpstr>Field TOC and GPP – BRDF correction</vt:lpstr>
      <vt:lpstr>Field TOC and GPP</vt:lpstr>
      <vt:lpstr>Field TOC</vt:lpstr>
      <vt:lpstr>Field TOC Reflectance model for GPP</vt:lpstr>
      <vt:lpstr>Field TOC Reflectance model for GPP</vt:lpstr>
      <vt:lpstr>Field TOC Reflectance model for NPQ</vt:lpstr>
      <vt:lpstr>Conclusions</vt:lpstr>
      <vt:lpstr>Thank you very much for your attention!</vt:lpstr>
      <vt:lpstr>BRDF NORMALIZATION: ROSS-LI-MAIGNAN MODEL </vt:lpstr>
      <vt:lpstr>Field TOC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Ulla</dc:creator>
  <cp:keywords/>
  <dc:description/>
  <cp:lastModifiedBy>Adrian Moncholi Estornell</cp:lastModifiedBy>
  <cp:revision>3</cp:revision>
  <cp:lastPrinted>2008-08-26T16:26:23Z</cp:lastPrinted>
  <dcterms:created xsi:type="dcterms:W3CDTF">2026-02-06T10:02:23Z</dcterms:created>
  <dcterms:modified xsi:type="dcterms:W3CDTF">2026-03-03T21:39:17Z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