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Lst>
  <p:notesMasterIdLst>
    <p:notesMasterId r:id="rId49"/>
  </p:notesMasterIdLst>
  <p:handoutMasterIdLst>
    <p:handoutMasterId r:id="rId50"/>
  </p:handoutMasterIdLst>
  <p:sldIdLst>
    <p:sldId id="256" r:id="rId6"/>
    <p:sldId id="289" r:id="rId7"/>
    <p:sldId id="314" r:id="rId8"/>
    <p:sldId id="320" r:id="rId9"/>
    <p:sldId id="272" r:id="rId10"/>
    <p:sldId id="318" r:id="rId11"/>
    <p:sldId id="322" r:id="rId12"/>
    <p:sldId id="273" r:id="rId13"/>
    <p:sldId id="290" r:id="rId14"/>
    <p:sldId id="276" r:id="rId15"/>
    <p:sldId id="257" r:id="rId16"/>
    <p:sldId id="324" r:id="rId17"/>
    <p:sldId id="326" r:id="rId18"/>
    <p:sldId id="323" r:id="rId19"/>
    <p:sldId id="330" r:id="rId20"/>
    <p:sldId id="332" r:id="rId21"/>
    <p:sldId id="278" r:id="rId22"/>
    <p:sldId id="277" r:id="rId23"/>
    <p:sldId id="291" r:id="rId24"/>
    <p:sldId id="303" r:id="rId25"/>
    <p:sldId id="306" r:id="rId26"/>
    <p:sldId id="262" r:id="rId27"/>
    <p:sldId id="329" r:id="rId28"/>
    <p:sldId id="331" r:id="rId29"/>
    <p:sldId id="311" r:id="rId30"/>
    <p:sldId id="310" r:id="rId31"/>
    <p:sldId id="313" r:id="rId32"/>
    <p:sldId id="308" r:id="rId33"/>
    <p:sldId id="261" r:id="rId34"/>
    <p:sldId id="294" r:id="rId35"/>
    <p:sldId id="328" r:id="rId36"/>
    <p:sldId id="582" r:id="rId37"/>
    <p:sldId id="583" r:id="rId38"/>
    <p:sldId id="336" r:id="rId39"/>
    <p:sldId id="337" r:id="rId40"/>
    <p:sldId id="334" r:id="rId41"/>
    <p:sldId id="335" r:id="rId42"/>
    <p:sldId id="284" r:id="rId43"/>
    <p:sldId id="333" r:id="rId44"/>
    <p:sldId id="285" r:id="rId45"/>
    <p:sldId id="287" r:id="rId46"/>
    <p:sldId id="584" r:id="rId47"/>
    <p:sldId id="585" r:id="rId48"/>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666A"/>
    <a:srgbClr val="6DCFF6"/>
    <a:srgbClr val="335E6F"/>
    <a:srgbClr val="8197A6"/>
    <a:srgbClr val="D9D9D9"/>
    <a:srgbClr val="053249"/>
    <a:srgbClr val="003249"/>
    <a:srgbClr val="006196"/>
    <a:srgbClr val="FFC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881BF-D8B6-4692-B4FC-B203F58B0A30}" v="2" dt="2026-02-06T10:16:55.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2" autoAdjust="0"/>
    <p:restoredTop sz="72076" autoAdjust="0"/>
  </p:normalViewPr>
  <p:slideViewPr>
    <p:cSldViewPr snapToGrid="0">
      <p:cViewPr varScale="1">
        <p:scale>
          <a:sx n="82" d="100"/>
          <a:sy n="82" d="100"/>
        </p:scale>
        <p:origin x="1364" y="4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3/4/2026</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r>
              <a:rPr lang="en-US" sz="2400" dirty="0"/>
              <a:t>Good morning everyone. My name is Jeongho Lee from Seoul National University. Today I will present our study: "Shared light absorption rather than physiological coupling explains the apparent SIF-GPP relationship at canopy scale across diverse ecosystems."</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conducted tower-based measurements across five ecosystems including CRO, WET, DBF, ENF, MF. The observation period ranges from one to three growing seasons, depending on the site. Site characteristics are summarized on the right. </a:t>
            </a:r>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15439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measured canopy SIF using the </a:t>
            </a:r>
            <a:r>
              <a:rPr lang="en-US" altLang="ko-KR" dirty="0" err="1"/>
              <a:t>RotaPrism</a:t>
            </a:r>
            <a:r>
              <a:rPr lang="en-US" altLang="ko-KR" dirty="0"/>
              <a:t> system developed in our lab. As </a:t>
            </a:r>
            <a:r>
              <a:rPr lang="en-US" altLang="ko-KR" dirty="0" err="1"/>
              <a:t>Youngryel</a:t>
            </a:r>
            <a:r>
              <a:rPr lang="en-US" altLang="ko-KR" dirty="0"/>
              <a:t> mentioned yesterday, we used a bi-hemispherical observation to account for spatial heterogeneity and temporal shifts in the GPP flux footprint.</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2755833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Our framework decomposes both SIF and GPP as three part. SIF is expressed as the </a:t>
            </a:r>
            <a:r>
              <a:rPr lang="en-US" altLang="ko-KR" dirty="0" err="1"/>
              <a:t>APARchl</a:t>
            </a:r>
            <a:r>
              <a:rPr lang="en-US" altLang="ko-KR" dirty="0"/>
              <a:t>, fluorescence yield (ΦF), and the escape fraction (</a:t>
            </a:r>
            <a:r>
              <a:rPr lang="en-US" altLang="ko-KR" dirty="0" err="1"/>
              <a:t>Fesc</a:t>
            </a:r>
            <a:r>
              <a:rPr lang="en-US" altLang="ko-KR" dirty="0"/>
              <a:t>). GPP is also expressed as </a:t>
            </a:r>
            <a:r>
              <a:rPr lang="en-US" altLang="ko-KR" dirty="0" err="1"/>
              <a:t>APARchl</a:t>
            </a:r>
            <a:r>
              <a:rPr lang="en-US" altLang="ko-KR" dirty="0"/>
              <a:t>, photochemical yield (ΦP), and energy use efficiency (EUE).</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143775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Then, We examined how SIF and GPP respond to environmental drivers. One important variable is the kt. </a:t>
            </a:r>
            <a:r>
              <a:rPr lang="en-US" altLang="ko-KR" dirty="0" err="1"/>
              <a:t>Kt</a:t>
            </a:r>
            <a:r>
              <a:rPr lang="en-US" altLang="ko-KR" dirty="0"/>
              <a:t> represents how clear the sky is. It is calculated as the ratio of incoming shortwave radiation to extraterrestrial radiation. High </a:t>
            </a:r>
            <a:r>
              <a:rPr lang="en-US" altLang="ko-KR" dirty="0" err="1"/>
              <a:t>Kt</a:t>
            </a:r>
            <a:r>
              <a:rPr lang="en-US" altLang="ko-KR" dirty="0"/>
              <a:t> indicates dominance of direct radiation, means activation of sunlit leaves. Low </a:t>
            </a:r>
            <a:r>
              <a:rPr lang="en-US" altLang="ko-KR" dirty="0" err="1"/>
              <a:t>Kt</a:t>
            </a:r>
            <a:r>
              <a:rPr lang="en-US" altLang="ko-KR" dirty="0"/>
              <a:t> indicates diffuse-dominated conditions, increasing the contribution of shaded leaves. Therefore, we use </a:t>
            </a:r>
            <a:r>
              <a:rPr lang="en-US" altLang="ko-KR" dirty="0" err="1"/>
              <a:t>Kt</a:t>
            </a:r>
            <a:r>
              <a:rPr lang="en-US" altLang="ko-KR" dirty="0"/>
              <a:t> as an indicator of the balance between sunlit and shaded leaves within the canopy.</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113239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SIF was retrieved using the </a:t>
            </a:r>
            <a:r>
              <a:rPr lang="en-US" altLang="ko-KR" dirty="0" err="1"/>
              <a:t>iFLD</a:t>
            </a:r>
            <a:r>
              <a:rPr lang="en-US" altLang="ko-KR" dirty="0"/>
              <a:t> method, and GPP was calculated by night time partitioning method. To ensure robust PM inversion for canopy conductance, stable </a:t>
            </a:r>
            <a:r>
              <a:rPr lang="en-US" altLang="ko-KR" dirty="0" err="1"/>
              <a:t>Fesc</a:t>
            </a:r>
            <a:r>
              <a:rPr lang="en-US" altLang="ko-KR" dirty="0"/>
              <a:t> estimates, and overall data quality, we limited the analysis to 9:00–15:00 solar time during the peak growing season.</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2073556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D63A3-EAF2-D896-C6B6-2038998E0BF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6A94171-BEA1-FF41-FCA9-B070DFB52AC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B96596E-7A27-2396-BF72-3D37FC29A5DE}"/>
              </a:ext>
            </a:extLst>
          </p:cNvPr>
          <p:cNvSpPr>
            <a:spLocks noGrp="1"/>
          </p:cNvSpPr>
          <p:nvPr>
            <p:ph type="body" idx="1"/>
          </p:nvPr>
        </p:nvSpPr>
        <p:spPr/>
        <p:txBody>
          <a:bodyPr/>
          <a:lstStyle/>
          <a:p>
            <a:r>
              <a:rPr lang="en-US" altLang="ko-KR" dirty="0"/>
              <a:t>To achieve this, we estimated </a:t>
            </a:r>
            <a:r>
              <a:rPr lang="en-US" altLang="ko-KR" dirty="0" err="1"/>
              <a:t>fPARchl</a:t>
            </a:r>
            <a:r>
              <a:rPr lang="en-US" altLang="ko-KR" dirty="0"/>
              <a:t> using a neural network trained on SCOPE simulations. We estimate </a:t>
            </a:r>
            <a:r>
              <a:rPr lang="en-US" altLang="ko-KR" dirty="0" err="1"/>
              <a:t>fPARchl</a:t>
            </a:r>
            <a:r>
              <a:rPr lang="en-US" altLang="ko-KR" dirty="0"/>
              <a:t> converting factor rather then </a:t>
            </a:r>
            <a:r>
              <a:rPr lang="en-US" altLang="ko-KR" dirty="0" err="1"/>
              <a:t>fPARchl</a:t>
            </a:r>
            <a:r>
              <a:rPr lang="en-US" altLang="ko-KR" dirty="0"/>
              <a:t>. The reason is ML or DL based estimation method sometimes request pixel by pixel calibration. Inputs include vegetation indices derived from bi-hemispherical reflectance — NDVI, EVI, </a:t>
            </a:r>
            <a:r>
              <a:rPr lang="en-US" altLang="ko-KR" dirty="0" err="1"/>
              <a:t>NIRv</a:t>
            </a:r>
            <a:r>
              <a:rPr lang="en-US" altLang="ko-KR" dirty="0"/>
              <a:t>, </a:t>
            </a:r>
            <a:r>
              <a:rPr lang="en-US" altLang="ko-KR" dirty="0" err="1"/>
              <a:t>sCCI</a:t>
            </a:r>
            <a:r>
              <a:rPr lang="en-US" altLang="ko-KR" dirty="0"/>
              <a:t>, and FCVI — together with Kt. This approach allows </a:t>
            </a:r>
            <a:r>
              <a:rPr lang="en-US" altLang="ko-KR" dirty="0" err="1"/>
              <a:t>APARchl</a:t>
            </a:r>
            <a:r>
              <a:rPr lang="en-US" altLang="ko-KR" dirty="0"/>
              <a:t> to reflect both canopy structure and atmospheric light conditions.</a:t>
            </a:r>
          </a:p>
          <a:p>
            <a:endParaRPr lang="ko-KR" altLang="en-US" dirty="0"/>
          </a:p>
        </p:txBody>
      </p:sp>
      <p:sp>
        <p:nvSpPr>
          <p:cNvPr id="4" name="슬라이드 번호 개체 틀 3">
            <a:extLst>
              <a:ext uri="{FF2B5EF4-FFF2-40B4-BE49-F238E27FC236}">
                <a16:creationId xmlns:a16="http://schemas.microsoft.com/office/drawing/2014/main" id="{947466DD-AA35-5F42-0AE0-784061BA7F8A}"/>
              </a:ext>
            </a:extLst>
          </p:cNvPr>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171698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462BC-D5EE-BB25-5AB8-3310F4636EB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822A868-5C12-9118-860A-7AA9E8570C2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0496754-30F2-223F-B89A-472DB04B073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A8DDE82-7649-CFAD-A7F6-B3D0EBED8C39}"/>
              </a:ext>
            </a:extLst>
          </p:cNvPr>
          <p:cNvSpPr>
            <a:spLocks noGrp="1"/>
          </p:cNvSpPr>
          <p:nvPr>
            <p:ph type="sldNum" sz="quarter" idx="5"/>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3902672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1786197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first used correlation and partial correlation analyses to test whether the SIF–GPP relationship remains after accounting for APAR. Additionally, to examine how each yield responds to environmental drivers, we applied Generalized Additive Models. This is necessary. because PAR, temperature, VPD, and </a:t>
            </a:r>
            <a:r>
              <a:rPr lang="en-US" altLang="ko-KR" dirty="0" err="1"/>
              <a:t>Kt</a:t>
            </a:r>
            <a:r>
              <a:rPr lang="en-US" altLang="ko-KR" dirty="0"/>
              <a:t> are strongly correlated under natural conditions. A simple regression cannot separate their individual effects. GAMs allow us to evaluate the partial effect of each driver. To further reduce confounding, we limited the environmental range before fitting each model.</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3882288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let me show you the results.</a:t>
            </a:r>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221562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Let me start with the motivation.</a:t>
            </a:r>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3450281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we examine the SIF–GPP relationship across five ecosystems. All sites show a positive correlation, but the slopes differ among ecosystems. This indicates that a single linear model cannot describe the relationship universally.</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20</a:t>
            </a:fld>
            <a:endParaRPr lang="en-US" dirty="0"/>
          </a:p>
        </p:txBody>
      </p:sp>
    </p:spTree>
    <p:extLst>
      <p:ext uri="{BB962C8B-B14F-4D97-AF65-F5344CB8AC3E}">
        <p14:creationId xmlns:p14="http://schemas.microsoft.com/office/powerpoint/2010/main" val="22625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use SIF as an independent photosynthetic variable rather than simple GPP proxy, we decomposed the SIF to GPP relationship into structural and physiological components. Across ecosystems, differences in SIF are largely driven by the structural term, </a:t>
            </a:r>
            <a:r>
              <a:rPr lang="en-US" altLang="ko-KR" dirty="0" err="1"/>
              <a:t>Fesc</a:t>
            </a:r>
            <a:r>
              <a:rPr lang="en-US" altLang="ko-KR" dirty="0"/>
              <a:t>, while fluorescence yield remains relatively stable. In contrast, differences in GPP are mainly driven by physiological variation. Because their cross-ecosystem drivers differ, the observed SIF–GPP correlation is unlikely to arise from ΦF–ΦP coupling.</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21</a:t>
            </a:fld>
            <a:endParaRPr lang="en-US" dirty="0"/>
          </a:p>
        </p:txBody>
      </p:sp>
    </p:spTree>
    <p:extLst>
      <p:ext uri="{BB962C8B-B14F-4D97-AF65-F5344CB8AC3E}">
        <p14:creationId xmlns:p14="http://schemas.microsoft.com/office/powerpoint/2010/main" val="176694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tested this directly. At the seasonal scale, SIF and GPP are strongly correlated. However, when we control for APAR, the correlation drops to near zero or even reverses. APAR is strongly correlated with both SIF and GPP, but the ΦF–ΦP correlation is weak or non-significant.</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22</a:t>
            </a:fld>
            <a:endParaRPr lang="en-US" dirty="0"/>
          </a:p>
        </p:txBody>
      </p:sp>
    </p:spTree>
    <p:extLst>
      <p:ext uri="{BB962C8B-B14F-4D97-AF65-F5344CB8AC3E}">
        <p14:creationId xmlns:p14="http://schemas.microsoft.com/office/powerpoint/2010/main" val="2008458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At the midday scale, the pattern becomes clearer. The SIF–GPP correlation weakens. The APAR–GPP relationship declines more strongly than the APAR–SIF relationship. As a result, ΦF and ΦP show a negative correlation at most sites.</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23</a:t>
            </a:fld>
            <a:endParaRPr lang="en-US" dirty="0"/>
          </a:p>
        </p:txBody>
      </p:sp>
    </p:spTree>
    <p:extLst>
      <p:ext uri="{BB962C8B-B14F-4D97-AF65-F5344CB8AC3E}">
        <p14:creationId xmlns:p14="http://schemas.microsoft.com/office/powerpoint/2010/main" val="3339869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According to energy partitioning theory, our midday data should be into the NPQ-dominated phase, where ΦF and ΦP are expected to increase or decrease together. However, we observe a negative relationship between ΦF and ΦP, even under non-stressed conditions. This means that processes at the canopy scale change the behavior we expect from leaves.</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24</a:t>
            </a:fld>
            <a:endParaRPr lang="en-US" dirty="0"/>
          </a:p>
        </p:txBody>
      </p:sp>
    </p:spTree>
    <p:extLst>
      <p:ext uri="{BB962C8B-B14F-4D97-AF65-F5344CB8AC3E}">
        <p14:creationId xmlns:p14="http://schemas.microsoft.com/office/powerpoint/2010/main" val="2412344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72EF-8FEA-FF01-C1C6-1C6630ABD3A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B0F75A7-4EE0-AFBA-2A3C-37A0D3F7F389}"/>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C63EFFF-4866-43FA-D474-8BCD1C302FBB}"/>
              </a:ext>
            </a:extLst>
          </p:cNvPr>
          <p:cNvSpPr>
            <a:spLocks noGrp="1"/>
          </p:cNvSpPr>
          <p:nvPr>
            <p:ph type="body" idx="1"/>
          </p:nvPr>
        </p:nvSpPr>
        <p:spPr/>
        <p:txBody>
          <a:bodyPr/>
          <a:lstStyle/>
          <a:p>
            <a:r>
              <a:rPr lang="en-US" altLang="ko-KR" dirty="0"/>
              <a:t>To understand what causes this canopy-scale divergence, we first looked at the PAR effect on each yield using GAMs. For ΦP, the pattern is consistent across all ecosystems: it decreases as PAR increases.</a:t>
            </a:r>
          </a:p>
          <a:p>
            <a:r>
              <a:rPr lang="en-US" altLang="ko-KR" dirty="0"/>
              <a:t>For ΦF, however, the response differs among ecosystems. Some sites show a decrease or a non-linear pattern even non-stressed condition.</a:t>
            </a:r>
          </a:p>
          <a:p>
            <a:endParaRPr lang="ko-KR" altLang="en-US" dirty="0"/>
          </a:p>
        </p:txBody>
      </p:sp>
      <p:sp>
        <p:nvSpPr>
          <p:cNvPr id="4" name="슬라이드 번호 개체 틀 3">
            <a:extLst>
              <a:ext uri="{FF2B5EF4-FFF2-40B4-BE49-F238E27FC236}">
                <a16:creationId xmlns:a16="http://schemas.microsoft.com/office/drawing/2014/main" id="{BC86726F-6BB2-2DBB-AAE6-8C6A6EB7D42E}"/>
              </a:ext>
            </a:extLst>
          </p:cNvPr>
          <p:cNvSpPr>
            <a:spLocks noGrp="1"/>
          </p:cNvSpPr>
          <p:nvPr>
            <p:ph type="sldNum" sz="quarter" idx="5"/>
          </p:nvPr>
        </p:nvSpPr>
        <p:spPr/>
        <p:txBody>
          <a:bodyPr/>
          <a:lstStyle/>
          <a:p>
            <a:pPr>
              <a:defRPr/>
            </a:pPr>
            <a:fld id="{D8DF57D7-2670-4E78-96DD-D9B22805124F}" type="slidenum">
              <a:rPr lang="en-US" smtClean="0"/>
              <a:pPr>
                <a:defRPr/>
              </a:pPr>
              <a:t>25</a:t>
            </a:fld>
            <a:endParaRPr lang="en-US" dirty="0"/>
          </a:p>
        </p:txBody>
      </p:sp>
    </p:spTree>
    <p:extLst>
      <p:ext uri="{BB962C8B-B14F-4D97-AF65-F5344CB8AC3E}">
        <p14:creationId xmlns:p14="http://schemas.microsoft.com/office/powerpoint/2010/main" val="2962903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2B12-FBBE-C833-C77B-DC764A11B3F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4FBE50C-04D3-7B35-3186-1B1134DC9A9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F323F53-BFAA-C9F4-A011-C949AB055D76}"/>
              </a:ext>
            </a:extLst>
          </p:cNvPr>
          <p:cNvSpPr>
            <a:spLocks noGrp="1"/>
          </p:cNvSpPr>
          <p:nvPr>
            <p:ph type="body" idx="1"/>
          </p:nvPr>
        </p:nvSpPr>
        <p:spPr/>
        <p:txBody>
          <a:bodyPr/>
          <a:lstStyle/>
          <a:p>
            <a:r>
              <a:rPr lang="en-US" altLang="ko-KR" dirty="0"/>
              <a:t>When we focus on the midday range, the divergence becomes clearer. Under high light conditions — around 1500 µmol m⁻² s⁻¹, which does not represent severe stress — ΦF increases or shows little decline with increasing PAR. This behavior is consistent with the negative ΦF–ΦP relationship</a:t>
            </a:r>
          </a:p>
        </p:txBody>
      </p:sp>
      <p:sp>
        <p:nvSpPr>
          <p:cNvPr id="4" name="슬라이드 번호 개체 틀 3">
            <a:extLst>
              <a:ext uri="{FF2B5EF4-FFF2-40B4-BE49-F238E27FC236}">
                <a16:creationId xmlns:a16="http://schemas.microsoft.com/office/drawing/2014/main" id="{7AC38EDA-A484-C639-3B97-24BB3A222728}"/>
              </a:ext>
            </a:extLst>
          </p:cNvPr>
          <p:cNvSpPr>
            <a:spLocks noGrp="1"/>
          </p:cNvSpPr>
          <p:nvPr>
            <p:ph type="sldNum" sz="quarter" idx="5"/>
          </p:nvPr>
        </p:nvSpPr>
        <p:spPr/>
        <p:txBody>
          <a:bodyPr/>
          <a:lstStyle/>
          <a:p>
            <a:pPr>
              <a:defRPr/>
            </a:pPr>
            <a:fld id="{D8DF57D7-2670-4E78-96DD-D9B22805124F}" type="slidenum">
              <a:rPr lang="en-US" smtClean="0"/>
              <a:pPr>
                <a:defRPr/>
              </a:pPr>
              <a:t>26</a:t>
            </a:fld>
            <a:endParaRPr lang="en-US" dirty="0"/>
          </a:p>
        </p:txBody>
      </p:sp>
    </p:spTree>
    <p:extLst>
      <p:ext uri="{BB962C8B-B14F-4D97-AF65-F5344CB8AC3E}">
        <p14:creationId xmlns:p14="http://schemas.microsoft.com/office/powerpoint/2010/main" val="298389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C4319-4F1E-C07A-BF66-D5F8364943C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9E2CE99-47D4-7B28-A892-D96E9E34676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F5D2340-9D79-41B5-8A51-B92EDCD6F66D}"/>
              </a:ext>
            </a:extLst>
          </p:cNvPr>
          <p:cNvSpPr>
            <a:spLocks noGrp="1"/>
          </p:cNvSpPr>
          <p:nvPr>
            <p:ph type="body" idx="1"/>
          </p:nvPr>
        </p:nvSpPr>
        <p:spPr/>
        <p:txBody>
          <a:bodyPr/>
          <a:lstStyle/>
          <a:p>
            <a:r>
              <a:rPr lang="en-US" altLang="ko-KR" dirty="0"/>
              <a:t>To separate the pure effect of PAR from canopy light regime, we included </a:t>
            </a:r>
            <a:r>
              <a:rPr lang="en-US" altLang="ko-KR" dirty="0" err="1"/>
              <a:t>Kt</a:t>
            </a:r>
            <a:r>
              <a:rPr lang="en-US" altLang="ko-KR" dirty="0"/>
              <a:t> in the model. As mentioned earlier, </a:t>
            </a:r>
            <a:r>
              <a:rPr lang="en-US" altLang="ko-KR" dirty="0" err="1"/>
              <a:t>Kt</a:t>
            </a:r>
            <a:r>
              <a:rPr lang="en-US" altLang="ko-KR" dirty="0"/>
              <a:t> represents canopy light heterogeneity by balance between sunlit and shaded leaves. For ΦP, the overall declining pattern remains unchanged. For ΦF, however, the non-monotonic behavior disappears, and all sites show a consistent downward trend with increasing PAR. This shows that the apparent PAR response of ΦF was strongly shaped by canopy light heterogeneity. What we found is that, after accounting for canopy light heterogeneity, ΦF reveals a clearer physiological response, which is essential for using SIF as an independent photosynthetic variable rather than a GPP proxy.</a:t>
            </a:r>
            <a:endParaRPr lang="ko-KR" altLang="en-US" dirty="0"/>
          </a:p>
        </p:txBody>
      </p:sp>
      <p:sp>
        <p:nvSpPr>
          <p:cNvPr id="4" name="슬라이드 번호 개체 틀 3">
            <a:extLst>
              <a:ext uri="{FF2B5EF4-FFF2-40B4-BE49-F238E27FC236}">
                <a16:creationId xmlns:a16="http://schemas.microsoft.com/office/drawing/2014/main" id="{DB0912B1-9B7B-8180-CD9C-1EEEDD33970B}"/>
              </a:ext>
            </a:extLst>
          </p:cNvPr>
          <p:cNvSpPr>
            <a:spLocks noGrp="1"/>
          </p:cNvSpPr>
          <p:nvPr>
            <p:ph type="sldNum" sz="quarter" idx="5"/>
          </p:nvPr>
        </p:nvSpPr>
        <p:spPr/>
        <p:txBody>
          <a:bodyPr/>
          <a:lstStyle/>
          <a:p>
            <a:pPr>
              <a:defRPr/>
            </a:pPr>
            <a:fld id="{D8DF57D7-2670-4E78-96DD-D9B22805124F}" type="slidenum">
              <a:rPr lang="en-US" smtClean="0"/>
              <a:pPr>
                <a:defRPr/>
              </a:pPr>
              <a:t>27</a:t>
            </a:fld>
            <a:endParaRPr lang="en-US" dirty="0"/>
          </a:p>
        </p:txBody>
      </p:sp>
    </p:spTree>
    <p:extLst>
      <p:ext uri="{BB962C8B-B14F-4D97-AF65-F5344CB8AC3E}">
        <p14:creationId xmlns:p14="http://schemas.microsoft.com/office/powerpoint/2010/main" val="342296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E4140-1148-6835-6FFD-013D8D74D35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7FA2A55-4328-97ED-E9CA-DD0B16DDF47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5C8A7B5-19F6-D044-5693-15A8B91B2A51}"/>
              </a:ext>
            </a:extLst>
          </p:cNvPr>
          <p:cNvSpPr>
            <a:spLocks noGrp="1"/>
          </p:cNvSpPr>
          <p:nvPr>
            <p:ph type="body" idx="1"/>
          </p:nvPr>
        </p:nvSpPr>
        <p:spPr/>
        <p:txBody>
          <a:bodyPr/>
          <a:lstStyle/>
          <a:p>
            <a:r>
              <a:rPr lang="en-US" altLang="ko-KR" dirty="0"/>
              <a:t>Finally, we tested how ΦP and ΦF respond to environmental stress. But result was not good. Because environmental conditions are very different across sites and we focused on a narrow peak-season range, statistical power was limited. Even so, ΦF variations are much smaller than ΦP, typically within about 10-20%.</a:t>
            </a:r>
          </a:p>
        </p:txBody>
      </p:sp>
      <p:sp>
        <p:nvSpPr>
          <p:cNvPr id="4" name="슬라이드 번호 개체 틀 3">
            <a:extLst>
              <a:ext uri="{FF2B5EF4-FFF2-40B4-BE49-F238E27FC236}">
                <a16:creationId xmlns:a16="http://schemas.microsoft.com/office/drawing/2014/main" id="{EA828773-FB39-D5F1-2FF3-678032971CE0}"/>
              </a:ext>
            </a:extLst>
          </p:cNvPr>
          <p:cNvSpPr>
            <a:spLocks noGrp="1"/>
          </p:cNvSpPr>
          <p:nvPr>
            <p:ph type="sldNum" sz="quarter" idx="5"/>
          </p:nvPr>
        </p:nvSpPr>
        <p:spPr/>
        <p:txBody>
          <a:bodyPr/>
          <a:lstStyle/>
          <a:p>
            <a:pPr>
              <a:defRPr/>
            </a:pPr>
            <a:fld id="{D8DF57D7-2670-4E78-96DD-D9B22805124F}" type="slidenum">
              <a:rPr lang="en-US" smtClean="0"/>
              <a:pPr>
                <a:defRPr/>
              </a:pPr>
              <a:t>28</a:t>
            </a:fld>
            <a:endParaRPr lang="en-US" dirty="0"/>
          </a:p>
        </p:txBody>
      </p:sp>
    </p:spTree>
    <p:extLst>
      <p:ext uri="{BB962C8B-B14F-4D97-AF65-F5344CB8AC3E}">
        <p14:creationId xmlns:p14="http://schemas.microsoft.com/office/powerpoint/2010/main" val="1626489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summarize. First, the apparent SIF-GPP correlation across five ecosystems is driven by shared APAR absorption. Once APAR is removed, the ΦF-ΦP correlation weakens or reverses.</a:t>
            </a:r>
          </a:p>
          <a:p>
            <a:r>
              <a:rPr lang="en-US" altLang="ko-KR" dirty="0"/>
              <a:t>Second, ΦF is attenuated at canopy scale through two pathways. Canopy light regime reshapes its apparent response to PAR. And environmental stress signals that reach ΦP are dampened in ΦF.</a:t>
            </a:r>
          </a:p>
          <a:p>
            <a:r>
              <a:rPr lang="en-US" altLang="ko-KR" dirty="0"/>
              <a:t>Third, SIF carries physiological information, but this information is attenuated at canopy scale. Accounting for this attenuation is essential to use SIF beyond a simple GPP proxy.</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29</a:t>
            </a:fld>
            <a:endParaRPr lang="en-US" dirty="0"/>
          </a:p>
        </p:txBody>
      </p:sp>
    </p:spTree>
    <p:extLst>
      <p:ext uri="{BB962C8B-B14F-4D97-AF65-F5344CB8AC3E}">
        <p14:creationId xmlns:p14="http://schemas.microsoft.com/office/powerpoint/2010/main" val="395151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one of the key studies that examined the reason for the strong SIF–GPP correlation at the canopy scale. The main finding was clear: APAR explains most of the variance in both SIF and GPP. Once APAR is removed the correlation between their efficiencies becomes weak or non-significant. This suggests that the apparent SIF–GPP relationship may largely reflect shared light absorption. Even this kind of research was conducted by single site or single PFT, to use SIF over a simple GPP proxy, we therefore need to determine whether SIF contains independent physiological information.</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1615135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30</a:t>
            </a:fld>
            <a:endParaRPr lang="en-US" dirty="0"/>
          </a:p>
        </p:txBody>
      </p:sp>
    </p:spTree>
    <p:extLst>
      <p:ext uri="{BB962C8B-B14F-4D97-AF65-F5344CB8AC3E}">
        <p14:creationId xmlns:p14="http://schemas.microsoft.com/office/powerpoint/2010/main" val="2919879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736A-CD5E-884C-FAAD-65124249B21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35DCE60-8E99-891F-E7EB-F0D557B8FAD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54D9EA8-9071-BCDF-578E-4F43A3AA2CC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5858EF6-C5EF-570E-B91C-19EB6E077653}"/>
              </a:ext>
            </a:extLst>
          </p:cNvPr>
          <p:cNvSpPr>
            <a:spLocks noGrp="1"/>
          </p:cNvSpPr>
          <p:nvPr>
            <p:ph type="sldNum" sz="quarter" idx="5"/>
          </p:nvPr>
        </p:nvSpPr>
        <p:spPr/>
        <p:txBody>
          <a:bodyPr/>
          <a:lstStyle/>
          <a:p>
            <a:pPr>
              <a:defRPr/>
            </a:pPr>
            <a:fld id="{D8DF57D7-2670-4E78-96DD-D9B22805124F}" type="slidenum">
              <a:rPr lang="en-US" smtClean="0"/>
              <a:pPr>
                <a:defRPr/>
              </a:pPr>
              <a:t>32</a:t>
            </a:fld>
            <a:endParaRPr lang="en-US" dirty="0"/>
          </a:p>
        </p:txBody>
      </p:sp>
    </p:spTree>
    <p:extLst>
      <p:ext uri="{BB962C8B-B14F-4D97-AF65-F5344CB8AC3E}">
        <p14:creationId xmlns:p14="http://schemas.microsoft.com/office/powerpoint/2010/main" val="3901775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FCD8-E62B-8917-CD88-592FC7B891B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327F307-95E5-E66E-0FD6-BF5D863028F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9D29AA7-F12C-CE7D-40E3-41F4DCFA760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97DD5015-9FDB-F808-D7E6-89BD29156EAC}"/>
              </a:ext>
            </a:extLst>
          </p:cNvPr>
          <p:cNvSpPr>
            <a:spLocks noGrp="1"/>
          </p:cNvSpPr>
          <p:nvPr>
            <p:ph type="sldNum" sz="quarter" idx="5"/>
          </p:nvPr>
        </p:nvSpPr>
        <p:spPr/>
        <p:txBody>
          <a:bodyPr/>
          <a:lstStyle/>
          <a:p>
            <a:pPr>
              <a:defRPr/>
            </a:pPr>
            <a:fld id="{D8DF57D7-2670-4E78-96DD-D9B22805124F}" type="slidenum">
              <a:rPr lang="en-US" smtClean="0"/>
              <a:pPr>
                <a:defRPr/>
              </a:pPr>
              <a:t>33</a:t>
            </a:fld>
            <a:endParaRPr lang="en-US" dirty="0"/>
          </a:p>
        </p:txBody>
      </p:sp>
    </p:spTree>
    <p:extLst>
      <p:ext uri="{BB962C8B-B14F-4D97-AF65-F5344CB8AC3E}">
        <p14:creationId xmlns:p14="http://schemas.microsoft.com/office/powerpoint/2010/main" val="3807146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A69D0-87CB-A850-D0C2-2D735F58092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DC05450-90BC-ECC3-30D9-ED37B567C08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E5A20507-B8FE-BF1D-EC6C-315D1B3F0283}"/>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DAA09B70-F2F6-0BD9-3E2C-1ACC917566A2}"/>
              </a:ext>
            </a:extLst>
          </p:cNvPr>
          <p:cNvSpPr>
            <a:spLocks noGrp="1"/>
          </p:cNvSpPr>
          <p:nvPr>
            <p:ph type="sldNum" sz="quarter" idx="5"/>
          </p:nvPr>
        </p:nvSpPr>
        <p:spPr/>
        <p:txBody>
          <a:bodyPr/>
          <a:lstStyle/>
          <a:p>
            <a:pPr>
              <a:defRPr/>
            </a:pPr>
            <a:fld id="{D8DF57D7-2670-4E78-96DD-D9B22805124F}" type="slidenum">
              <a:rPr lang="en-US" smtClean="0"/>
              <a:pPr>
                <a:defRPr/>
              </a:pPr>
              <a:t>34</a:t>
            </a:fld>
            <a:endParaRPr lang="en-US" dirty="0"/>
          </a:p>
        </p:txBody>
      </p:sp>
    </p:spTree>
    <p:extLst>
      <p:ext uri="{BB962C8B-B14F-4D97-AF65-F5344CB8AC3E}">
        <p14:creationId xmlns:p14="http://schemas.microsoft.com/office/powerpoint/2010/main" val="501835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BB2F7-1F23-0D61-D41A-E51A8B56DFC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1136B21-696C-1E1F-AA68-40AA5D524E3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C94A602-50D1-A672-4498-DF055CB52B9A}"/>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48C7E18B-D305-60FE-1F41-629C21DE0446}"/>
              </a:ext>
            </a:extLst>
          </p:cNvPr>
          <p:cNvSpPr>
            <a:spLocks noGrp="1"/>
          </p:cNvSpPr>
          <p:nvPr>
            <p:ph type="sldNum" sz="quarter" idx="5"/>
          </p:nvPr>
        </p:nvSpPr>
        <p:spPr/>
        <p:txBody>
          <a:bodyPr/>
          <a:lstStyle/>
          <a:p>
            <a:pPr>
              <a:defRPr/>
            </a:pPr>
            <a:fld id="{D8DF57D7-2670-4E78-96DD-D9B22805124F}" type="slidenum">
              <a:rPr lang="en-US" smtClean="0"/>
              <a:pPr>
                <a:defRPr/>
              </a:pPr>
              <a:t>35</a:t>
            </a:fld>
            <a:endParaRPr lang="en-US" dirty="0"/>
          </a:p>
        </p:txBody>
      </p:sp>
    </p:spTree>
    <p:extLst>
      <p:ext uri="{BB962C8B-B14F-4D97-AF65-F5344CB8AC3E}">
        <p14:creationId xmlns:p14="http://schemas.microsoft.com/office/powerpoint/2010/main" val="1539623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BC251-49E4-F979-A1B1-5E934BDF6A8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EFE209F-7191-397A-E978-AE1C4CD1809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3C90433-FF3F-E720-FDB0-59CE137AC69B}"/>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69351E0-1816-C2FF-A7EA-F0514AB6ECA6}"/>
              </a:ext>
            </a:extLst>
          </p:cNvPr>
          <p:cNvSpPr>
            <a:spLocks noGrp="1"/>
          </p:cNvSpPr>
          <p:nvPr>
            <p:ph type="sldNum" sz="quarter" idx="5"/>
          </p:nvPr>
        </p:nvSpPr>
        <p:spPr/>
        <p:txBody>
          <a:bodyPr/>
          <a:lstStyle/>
          <a:p>
            <a:pPr>
              <a:defRPr/>
            </a:pPr>
            <a:fld id="{D8DF57D7-2670-4E78-96DD-D9B22805124F}" type="slidenum">
              <a:rPr lang="en-US" smtClean="0"/>
              <a:pPr>
                <a:defRPr/>
              </a:pPr>
              <a:t>36</a:t>
            </a:fld>
            <a:endParaRPr lang="en-US" dirty="0"/>
          </a:p>
        </p:txBody>
      </p:sp>
    </p:spTree>
    <p:extLst>
      <p:ext uri="{BB962C8B-B14F-4D97-AF65-F5344CB8AC3E}">
        <p14:creationId xmlns:p14="http://schemas.microsoft.com/office/powerpoint/2010/main" val="991254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A4689-18F9-274E-CB07-D0783F68745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75914E6-4238-2003-5DE4-9F34A116B60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AA25AFF-4AE5-0F07-8827-7AFE516CEC4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400DBD5B-9CCC-F8C8-8478-05F73D3D6582}"/>
              </a:ext>
            </a:extLst>
          </p:cNvPr>
          <p:cNvSpPr>
            <a:spLocks noGrp="1"/>
          </p:cNvSpPr>
          <p:nvPr>
            <p:ph type="sldNum" sz="quarter" idx="5"/>
          </p:nvPr>
        </p:nvSpPr>
        <p:spPr/>
        <p:txBody>
          <a:bodyPr/>
          <a:lstStyle/>
          <a:p>
            <a:pPr>
              <a:defRPr/>
            </a:pPr>
            <a:fld id="{D8DF57D7-2670-4E78-96DD-D9B22805124F}" type="slidenum">
              <a:rPr lang="en-US" smtClean="0"/>
              <a:pPr>
                <a:defRPr/>
              </a:pPr>
              <a:t>37</a:t>
            </a:fld>
            <a:endParaRPr lang="en-US" dirty="0"/>
          </a:p>
        </p:txBody>
      </p:sp>
    </p:spTree>
    <p:extLst>
      <p:ext uri="{BB962C8B-B14F-4D97-AF65-F5344CB8AC3E}">
        <p14:creationId xmlns:p14="http://schemas.microsoft.com/office/powerpoint/2010/main" val="2450960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3D9F-4CFB-2165-857D-DD8DE89F97A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204E172-F469-72FC-6056-741B52307F4F}"/>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A8BAD67-F1CB-D108-668C-44D9C4C0F4E8}"/>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83E262A0-DAE2-AF3D-053D-C70F2D7FAD63}"/>
              </a:ext>
            </a:extLst>
          </p:cNvPr>
          <p:cNvSpPr>
            <a:spLocks noGrp="1"/>
          </p:cNvSpPr>
          <p:nvPr>
            <p:ph type="sldNum" sz="quarter" idx="5"/>
          </p:nvPr>
        </p:nvSpPr>
        <p:spPr/>
        <p:txBody>
          <a:bodyPr/>
          <a:lstStyle/>
          <a:p>
            <a:pPr>
              <a:defRPr/>
            </a:pPr>
            <a:fld id="{D8DF57D7-2670-4E78-96DD-D9B22805124F}" type="slidenum">
              <a:rPr lang="en-US" smtClean="0"/>
              <a:pPr>
                <a:defRPr/>
              </a:pPr>
              <a:t>38</a:t>
            </a:fld>
            <a:endParaRPr lang="en-US" dirty="0"/>
          </a:p>
        </p:txBody>
      </p:sp>
    </p:spTree>
    <p:extLst>
      <p:ext uri="{BB962C8B-B14F-4D97-AF65-F5344CB8AC3E}">
        <p14:creationId xmlns:p14="http://schemas.microsoft.com/office/powerpoint/2010/main" val="3705854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E3AF0-CF3B-275B-10FC-6C5B0AF17D7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60C0EE0-7DEE-133E-1C61-9BE18F275FE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FCEC7BC-A69C-610B-4107-51477C9FC11D}"/>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D5DCF254-2CAE-CCB3-F894-8FD5C145E631}"/>
              </a:ext>
            </a:extLst>
          </p:cNvPr>
          <p:cNvSpPr>
            <a:spLocks noGrp="1"/>
          </p:cNvSpPr>
          <p:nvPr>
            <p:ph type="sldNum" sz="quarter" idx="5"/>
          </p:nvPr>
        </p:nvSpPr>
        <p:spPr/>
        <p:txBody>
          <a:bodyPr/>
          <a:lstStyle/>
          <a:p>
            <a:pPr>
              <a:defRPr/>
            </a:pPr>
            <a:fld id="{D8DF57D7-2670-4E78-96DD-D9B22805124F}" type="slidenum">
              <a:rPr lang="en-US" smtClean="0"/>
              <a:pPr>
                <a:defRPr/>
              </a:pPr>
              <a:t>39</a:t>
            </a:fld>
            <a:endParaRPr lang="en-US" dirty="0"/>
          </a:p>
        </p:txBody>
      </p:sp>
    </p:spTree>
    <p:extLst>
      <p:ext uri="{BB962C8B-B14F-4D97-AF65-F5344CB8AC3E}">
        <p14:creationId xmlns:p14="http://schemas.microsoft.com/office/powerpoint/2010/main" val="2145535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9F7B-FBF3-47AF-D3A9-A5BA1ED670A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0E0D232-A504-75F7-272E-E453E8BB2F3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7835CCF-7E6D-A963-7F4A-CC948AF3F03D}"/>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19DEACE-B387-BD09-9B74-6C1B7E38A004}"/>
              </a:ext>
            </a:extLst>
          </p:cNvPr>
          <p:cNvSpPr>
            <a:spLocks noGrp="1"/>
          </p:cNvSpPr>
          <p:nvPr>
            <p:ph type="sldNum" sz="quarter" idx="5"/>
          </p:nvPr>
        </p:nvSpPr>
        <p:spPr/>
        <p:txBody>
          <a:bodyPr/>
          <a:lstStyle/>
          <a:p>
            <a:pPr>
              <a:defRPr/>
            </a:pPr>
            <a:fld id="{D8DF57D7-2670-4E78-96DD-D9B22805124F}" type="slidenum">
              <a:rPr lang="en-US" smtClean="0"/>
              <a:pPr>
                <a:defRPr/>
              </a:pPr>
              <a:t>40</a:t>
            </a:fld>
            <a:endParaRPr lang="en-US" dirty="0"/>
          </a:p>
        </p:txBody>
      </p:sp>
    </p:spTree>
    <p:extLst>
      <p:ext uri="{BB962C8B-B14F-4D97-AF65-F5344CB8AC3E}">
        <p14:creationId xmlns:p14="http://schemas.microsoft.com/office/powerpoint/2010/main" val="143971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ko-KR" dirty="0"/>
              <a:t>As Albert explained, such physiological information clearly exists at leaf level. Fluorescence yield and photochemical yield are physically linked through energy partitioning, as shown on the left. This coupling is well established in photosynthetic theory. The key question is whether this relationship is preserved when scaling from leaves to the canopy.</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36958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FD67-31C9-D970-8D39-EED029986E5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F3BE6B2-9C3C-C02B-160C-1C60B1FE2C7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A4969F9-E21D-D9A0-273A-68AA897BA2A3}"/>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76936DFF-C7AE-2B8C-7AA3-79CCF2B9D577}"/>
              </a:ext>
            </a:extLst>
          </p:cNvPr>
          <p:cNvSpPr>
            <a:spLocks noGrp="1"/>
          </p:cNvSpPr>
          <p:nvPr>
            <p:ph type="sldNum" sz="quarter" idx="5"/>
          </p:nvPr>
        </p:nvSpPr>
        <p:spPr/>
        <p:txBody>
          <a:bodyPr/>
          <a:lstStyle/>
          <a:p>
            <a:pPr>
              <a:defRPr/>
            </a:pPr>
            <a:fld id="{D8DF57D7-2670-4E78-96DD-D9B22805124F}" type="slidenum">
              <a:rPr lang="en-US" smtClean="0"/>
              <a:pPr>
                <a:defRPr/>
              </a:pPr>
              <a:t>41</a:t>
            </a:fld>
            <a:endParaRPr lang="en-US" dirty="0"/>
          </a:p>
        </p:txBody>
      </p:sp>
    </p:spTree>
    <p:extLst>
      <p:ext uri="{BB962C8B-B14F-4D97-AF65-F5344CB8AC3E}">
        <p14:creationId xmlns:p14="http://schemas.microsoft.com/office/powerpoint/2010/main" val="4117025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Let me bring these results together. PAR, or APAR, strongly regulates both SIF and GPP. This is consistent across theory and observation, from leaf to canopy scale. The right side of this schematic shows that VPD and temperature modulate ΦP through stomatal conductance and the photosynthetic chain. But the effect on ΦF is dampened. This is what we confirmed in our results.</a:t>
            </a:r>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42</a:t>
            </a:fld>
            <a:endParaRPr lang="en-US" dirty="0"/>
          </a:p>
        </p:txBody>
      </p:sp>
    </p:spTree>
    <p:extLst>
      <p:ext uri="{BB962C8B-B14F-4D97-AF65-F5344CB8AC3E}">
        <p14:creationId xmlns:p14="http://schemas.microsoft.com/office/powerpoint/2010/main" val="279829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at canopy scale, a new dimension of complexity emerges. Diffuse fraction interacts with canopy structure to reshape how light is distributed within the canopy. This pathway does not exist at the leaf level. Our results show that this canopy light regime substantially alters the apparent response of ΦF. To use SIF as an independent photosynthetic parameter beyond a simple GPP proxy, accounting for this canopy-scale complexity is essential.</a:t>
            </a:r>
          </a:p>
          <a:p>
            <a:r>
              <a:rPr lang="en-US" altLang="ko-KR" dirty="0"/>
              <a:t>I should note two limitations. The temperature and VPD ranges differ across our sites, so the stress responses may not be directly comparable. Also, we did not separate the </a:t>
            </a:r>
            <a:r>
              <a:rPr lang="en-US" altLang="ko-KR" dirty="0" err="1"/>
              <a:t>Kt</a:t>
            </a:r>
            <a:r>
              <a:rPr lang="en-US" altLang="ko-KR" dirty="0"/>
              <a:t> effect in the stress analysis, so these two pathways may still interact in ways we have not fully resolved.</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43</a:t>
            </a:fld>
            <a:endParaRPr lang="en-US" dirty="0"/>
          </a:p>
        </p:txBody>
      </p:sp>
    </p:spTree>
    <p:extLst>
      <p:ext uri="{BB962C8B-B14F-4D97-AF65-F5344CB8AC3E}">
        <p14:creationId xmlns:p14="http://schemas.microsoft.com/office/powerpoint/2010/main" val="3404742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When we examine canopy-scale observations, the picture becomes less consistent. A study during the 2018 European heatwave suggested that leaf-level ΦF–ΦP coupling was also observable at the canopy scale. In contrast, an ABA experiment showed that stomatal-driven stress reduced photosynthesis while SIF remained largely unchanged. These findings indicate that the ΦF–ΦP relationship at canopy scale is not straightforward. This means that something changes when leaf-level processes are scaled up to the canopy.</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83011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Previous studies suggest that canopy structure may explain this difference. A canopy is not a single leaf. It contains both sunlit and shaded leaves under very different light conditions. Because of this vertical light gradient, energy partitioning changes within the canopy. When all leaves are combined, the canopy-level ΦF response can look very different from that of an individual leaf. In short, canopy structure could change how physiological signals appear at larger scales.</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210562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canopy structure is not the only factor that can change this each yield. Environmental stress can also create divergence between ΦF and ΦP at the canopy scale. Stomatal closure may create asymmetry between ΦP and ΦF. Whether this pattern is consistent or not, remains as unknown. Addressing this uncertainty defines the gap of our study.</a:t>
            </a:r>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93068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So, in this study, we address these three research question. First, Does shared APAR absorption explain the apparent SIF-GPP correlation across ecosystems? Second, Does canopy light regime reshape the apparent light response of ΦF at canopy scale? and third, How do canopy-scale ΦF and ΦP respond differently to environmental stress across ecosystems? We address these questions using continuous tower-based observations across five ecosystems in Korea.</a:t>
            </a:r>
          </a:p>
          <a:p>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117092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I will move to the method parts.</a:t>
            </a:r>
            <a:endParaRPr lang="ko-KR" altLang="en-US" dirty="0"/>
          </a:p>
        </p:txBody>
      </p:sp>
      <p:sp>
        <p:nvSpPr>
          <p:cNvPr id="4" name="슬라이드 번호 개체 틀 3"/>
          <p:cNvSpPr>
            <a:spLocks noGrp="1"/>
          </p:cNvSpPr>
          <p:nvPr>
            <p:ph type="sldNum" sz="quarter" idx="5"/>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3669707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596" y="5770081"/>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596" y="4888314"/>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182" y="475622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9573" y="728273"/>
            <a:ext cx="9859618" cy="12311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rPr>
              <a:t>FLEX-Fluorescence 2026 Workshop</a:t>
            </a:r>
            <a:br>
              <a:rPr lang="en-GB" sz="2800" b="1" dirty="0">
                <a:solidFill>
                  <a:schemeClr val="bg1"/>
                </a:solidFill>
              </a:rPr>
            </a:br>
            <a:r>
              <a:rPr lang="en-GB" sz="2400" b="0" dirty="0">
                <a:solidFill>
                  <a:schemeClr val="bg1"/>
                </a:solidFill>
              </a:rPr>
              <a:t>03 – 06 March |</a:t>
            </a:r>
            <a:r>
              <a:rPr lang="en-GB" sz="2400" b="1" dirty="0">
                <a:solidFill>
                  <a:schemeClr val="bg1"/>
                </a:solidFill>
              </a:rPr>
              <a:t> </a:t>
            </a:r>
            <a:r>
              <a:rPr lang="en-GB" sz="2400" dirty="0">
                <a:solidFill>
                  <a:schemeClr val="bg1"/>
                </a:solidFill>
              </a:rPr>
              <a:t>Bonn University, Germany </a:t>
            </a:r>
            <a:endParaRPr lang="en-GB" sz="2800" b="1" dirty="0">
              <a:solidFill>
                <a:schemeClr val="bg1"/>
              </a:solidFill>
            </a:endParaRPr>
          </a:p>
          <a:p>
            <a:pPr algn="ctr"/>
            <a:endParaRPr lang="en-GB"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4EF-61BA-BAF4-68F2-C6419046C3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92635" y="1096443"/>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1107477"/>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104735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EFB85-EE02-1252-6A2C-2B652C75BD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244501"/>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190800" y="1158441"/>
            <a:ext cx="11813134"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 y="6457517"/>
            <a:ext cx="10159937" cy="430721"/>
          </a:xfrm>
          <a:prstGeom prst="rect">
            <a:avLst/>
          </a:prstGeom>
        </p:spPr>
      </p:pic>
      <p:pic>
        <p:nvPicPr>
          <p:cNvPr id="4" name="Picture 3">
            <a:extLst>
              <a:ext uri="{FF2B5EF4-FFF2-40B4-BE49-F238E27FC236}">
                <a16:creationId xmlns:a16="http://schemas.microsoft.com/office/drawing/2014/main" id="{F872C8FC-508D-77DF-8E51-E51B9A06C06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5" name="Straight Connector 4">
            <a:extLst>
              <a:ext uri="{FF2B5EF4-FFF2-40B4-BE49-F238E27FC236}">
                <a16:creationId xmlns:a16="http://schemas.microsoft.com/office/drawing/2014/main" id="{BC7281EA-2EF0-22CB-7949-83049C88CD6A}"/>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3" r:id="rId3"/>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55969" y="3320286"/>
            <a:ext cx="11649812" cy="13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defRPr/>
            </a:pPr>
            <a:r>
              <a:rPr lang="en-US" altLang="ko-KR" sz="2800" b="1" dirty="0">
                <a:solidFill>
                  <a:schemeClr val="bg1"/>
                </a:solidFill>
              </a:rPr>
              <a:t>Shared light absorption rather than physiological coupling explains the apparent SIF-GPP relationship at canopy scale across diverse ecosystems</a:t>
            </a:r>
            <a:endParaRPr lang="en-GB" sz="28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0AEBA4-BE24-2D05-41CF-C83F0EF4FA28}"/>
              </a:ext>
            </a:extLst>
          </p:cNvPr>
          <p:cNvSpPr txBox="1"/>
          <p:nvPr/>
        </p:nvSpPr>
        <p:spPr>
          <a:xfrm>
            <a:off x="363474" y="4942608"/>
            <a:ext cx="11226844" cy="400110"/>
          </a:xfrm>
          <a:prstGeom prst="rect">
            <a:avLst/>
          </a:prstGeom>
          <a:noFill/>
        </p:spPr>
        <p:txBody>
          <a:bodyPr wrap="square">
            <a:spAutoFit/>
          </a:bodyPr>
          <a:lstStyle/>
          <a:p>
            <a:pPr algn="ctr"/>
            <a:r>
              <a:rPr lang="en-US" altLang="ko-KR" sz="2000" dirty="0">
                <a:solidFill>
                  <a:schemeClr val="bg1"/>
                </a:solidFill>
              </a:rPr>
              <a:t>Jeongho Lee, </a:t>
            </a:r>
            <a:r>
              <a:rPr lang="en-US" altLang="ko-KR" sz="2000" dirty="0" err="1">
                <a:solidFill>
                  <a:schemeClr val="bg1"/>
                </a:solidFill>
              </a:rPr>
              <a:t>Youngryel</a:t>
            </a:r>
            <a:r>
              <a:rPr lang="en-US" altLang="ko-KR" sz="2000" dirty="0">
                <a:solidFill>
                  <a:schemeClr val="bg1"/>
                </a:solidFill>
              </a:rPr>
              <a:t> Ryu,  </a:t>
            </a:r>
            <a:r>
              <a:rPr lang="en-US" altLang="ko-KR" sz="2000" dirty="0" err="1">
                <a:solidFill>
                  <a:schemeClr val="bg1"/>
                </a:solidFill>
              </a:rPr>
              <a:t>Huaize</a:t>
            </a:r>
            <a:r>
              <a:rPr lang="en-US" altLang="ko-KR" sz="2000" dirty="0">
                <a:solidFill>
                  <a:schemeClr val="bg1"/>
                </a:solidFill>
              </a:rPr>
              <a:t> Feng, </a:t>
            </a:r>
            <a:r>
              <a:rPr lang="en-US" altLang="ko-KR" sz="2000" dirty="0" err="1">
                <a:solidFill>
                  <a:schemeClr val="bg1"/>
                </a:solidFill>
              </a:rPr>
              <a:t>Nanghyun</a:t>
            </a:r>
            <a:r>
              <a:rPr lang="en-US" altLang="ko-KR" sz="2000" dirty="0">
                <a:solidFill>
                  <a:schemeClr val="bg1"/>
                </a:solidFill>
              </a:rPr>
              <a:t> Cho</a:t>
            </a:r>
            <a:endParaRPr lang="ko-KR" altLang="en-US" sz="20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9CEB-6B5E-94CE-880B-E758ECB2716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983851A-646E-4E6C-2BB1-CF0DA733ABC4}"/>
              </a:ext>
            </a:extLst>
          </p:cNvPr>
          <p:cNvSpPr>
            <a:spLocks noGrp="1"/>
          </p:cNvSpPr>
          <p:nvPr>
            <p:ph type="title"/>
          </p:nvPr>
        </p:nvSpPr>
        <p:spPr/>
        <p:txBody>
          <a:bodyPr/>
          <a:lstStyle/>
          <a:p>
            <a:r>
              <a:rPr lang="en-GB" altLang="ko-KR" dirty="0"/>
              <a:t>2.1. Study sites and field observation</a:t>
            </a:r>
            <a:endParaRPr lang="en-GB" dirty="0"/>
          </a:p>
        </p:txBody>
      </p:sp>
      <p:sp>
        <p:nvSpPr>
          <p:cNvPr id="10" name="TextBox 9">
            <a:extLst>
              <a:ext uri="{FF2B5EF4-FFF2-40B4-BE49-F238E27FC236}">
                <a16:creationId xmlns:a16="http://schemas.microsoft.com/office/drawing/2014/main" id="{CDBEED9A-FC88-C5CC-2A7D-09C3F2AE90A0}"/>
              </a:ext>
            </a:extLst>
          </p:cNvPr>
          <p:cNvSpPr txBox="1"/>
          <p:nvPr/>
        </p:nvSpPr>
        <p:spPr>
          <a:xfrm>
            <a:off x="6463701" y="1243021"/>
            <a:ext cx="5545636" cy="1939505"/>
          </a:xfrm>
          <a:prstGeom prst="rect">
            <a:avLst/>
          </a:prstGeom>
          <a:noFill/>
        </p:spPr>
        <p:txBody>
          <a:bodyPr wrap="square">
            <a:spAutoFit/>
          </a:bodyPr>
          <a:lstStyle/>
          <a:p>
            <a:pPr>
              <a:lnSpc>
                <a:spcPct val="150000"/>
              </a:lnSpc>
            </a:pPr>
            <a:r>
              <a:rPr lang="en-US" altLang="ko-KR" dirty="0">
                <a:solidFill>
                  <a:schemeClr val="accent6">
                    <a:lumMod val="10000"/>
                  </a:schemeClr>
                </a:solidFill>
                <a:latin typeface="Arial" pitchFamily="34" charset="0"/>
                <a:ea typeface="+mj-ea"/>
                <a:cs typeface="Arial" pitchFamily="34" charset="0"/>
              </a:rPr>
              <a:t>Data usage:</a:t>
            </a:r>
          </a:p>
          <a:p>
            <a:pPr algn="ctr">
              <a:lnSpc>
                <a:spcPct val="200000"/>
              </a:lnSpc>
            </a:pPr>
            <a:r>
              <a:rPr lang="en-US" altLang="ko-KR" b="1" dirty="0">
                <a:solidFill>
                  <a:schemeClr val="accent6">
                    <a:lumMod val="10000"/>
                  </a:schemeClr>
                </a:solidFill>
                <a:latin typeface="Arial" pitchFamily="34" charset="0"/>
                <a:ea typeface="+mj-ea"/>
                <a:cs typeface="Arial" pitchFamily="34" charset="0"/>
              </a:rPr>
              <a:t>CRO</a:t>
            </a:r>
            <a:r>
              <a:rPr lang="en-US" altLang="ko-KR" dirty="0">
                <a:solidFill>
                  <a:schemeClr val="accent6">
                    <a:lumMod val="10000"/>
                  </a:schemeClr>
                </a:solidFill>
                <a:latin typeface="Arial" pitchFamily="34" charset="0"/>
                <a:ea typeface="+mj-ea"/>
                <a:cs typeface="Arial" pitchFamily="34" charset="0"/>
              </a:rPr>
              <a:t>: 2023 – 2025        </a:t>
            </a:r>
            <a:r>
              <a:rPr lang="en-US" altLang="ko-KR" b="1" dirty="0">
                <a:solidFill>
                  <a:schemeClr val="accent6">
                    <a:lumMod val="10000"/>
                  </a:schemeClr>
                </a:solidFill>
                <a:latin typeface="Arial" pitchFamily="34" charset="0"/>
                <a:ea typeface="+mj-ea"/>
                <a:cs typeface="Arial" pitchFamily="34" charset="0"/>
              </a:rPr>
              <a:t>  </a:t>
            </a:r>
            <a:r>
              <a:rPr lang="en-US" altLang="ko-KR" b="1" dirty="0">
                <a:solidFill>
                  <a:schemeClr val="accent6">
                    <a:lumMod val="10000"/>
                  </a:schemeClr>
                </a:solidFill>
                <a:latin typeface="Arial" pitchFamily="34" charset="0"/>
                <a:cs typeface="Arial" pitchFamily="34" charset="0"/>
              </a:rPr>
              <a:t>WET: </a:t>
            </a:r>
            <a:r>
              <a:rPr lang="en-US" altLang="ko-KR" dirty="0">
                <a:solidFill>
                  <a:schemeClr val="accent6">
                    <a:lumMod val="10000"/>
                  </a:schemeClr>
                </a:solidFill>
                <a:latin typeface="Arial" pitchFamily="34" charset="0"/>
                <a:cs typeface="Arial" pitchFamily="34" charset="0"/>
              </a:rPr>
              <a:t>2024 – 2025</a:t>
            </a:r>
            <a:endParaRPr lang="en-US" altLang="ko-KR" dirty="0">
              <a:solidFill>
                <a:schemeClr val="accent6">
                  <a:lumMod val="10000"/>
                </a:schemeClr>
              </a:solidFill>
              <a:latin typeface="Arial" pitchFamily="34" charset="0"/>
              <a:ea typeface="+mj-ea"/>
              <a:cs typeface="Arial" pitchFamily="34" charset="0"/>
            </a:endParaRPr>
          </a:p>
          <a:p>
            <a:pPr algn="ctr">
              <a:lnSpc>
                <a:spcPct val="200000"/>
              </a:lnSpc>
            </a:pPr>
            <a:r>
              <a:rPr lang="en-US" altLang="ko-KR" b="1" dirty="0">
                <a:solidFill>
                  <a:schemeClr val="accent6">
                    <a:lumMod val="10000"/>
                  </a:schemeClr>
                </a:solidFill>
                <a:latin typeface="Arial" pitchFamily="34" charset="0"/>
                <a:ea typeface="+mj-ea"/>
                <a:cs typeface="Arial" pitchFamily="34" charset="0"/>
              </a:rPr>
              <a:t>DBF</a:t>
            </a:r>
            <a:r>
              <a:rPr lang="en-US" altLang="ko-KR" dirty="0">
                <a:solidFill>
                  <a:schemeClr val="accent6">
                    <a:lumMod val="10000"/>
                  </a:schemeClr>
                </a:solidFill>
                <a:latin typeface="Arial" pitchFamily="34" charset="0"/>
                <a:ea typeface="+mj-ea"/>
                <a:cs typeface="Arial" pitchFamily="34" charset="0"/>
              </a:rPr>
              <a:t>: 2023 – 2024     </a:t>
            </a:r>
            <a:r>
              <a:rPr lang="en-US" altLang="ko-KR" b="1" dirty="0">
                <a:solidFill>
                  <a:schemeClr val="accent6">
                    <a:lumMod val="10000"/>
                  </a:schemeClr>
                </a:solidFill>
                <a:latin typeface="Arial" pitchFamily="34" charset="0"/>
                <a:ea typeface="+mj-ea"/>
                <a:cs typeface="Arial" pitchFamily="34" charset="0"/>
              </a:rPr>
              <a:t>ENF</a:t>
            </a:r>
            <a:r>
              <a:rPr lang="en-US" altLang="ko-KR" dirty="0">
                <a:solidFill>
                  <a:schemeClr val="accent6">
                    <a:lumMod val="10000"/>
                  </a:schemeClr>
                </a:solidFill>
                <a:latin typeface="Arial" pitchFamily="34" charset="0"/>
                <a:ea typeface="+mj-ea"/>
                <a:cs typeface="Arial" pitchFamily="34" charset="0"/>
              </a:rPr>
              <a:t>: 2024     </a:t>
            </a:r>
            <a:r>
              <a:rPr lang="en-US" altLang="ko-KR" b="1" dirty="0">
                <a:solidFill>
                  <a:schemeClr val="accent6">
                    <a:lumMod val="10000"/>
                  </a:schemeClr>
                </a:solidFill>
                <a:latin typeface="Arial" pitchFamily="34" charset="0"/>
                <a:ea typeface="+mj-ea"/>
                <a:cs typeface="Arial" pitchFamily="34" charset="0"/>
              </a:rPr>
              <a:t>MF: </a:t>
            </a:r>
            <a:r>
              <a:rPr lang="en-US" altLang="ko-KR" dirty="0">
                <a:solidFill>
                  <a:schemeClr val="accent6">
                    <a:lumMod val="10000"/>
                  </a:schemeClr>
                </a:solidFill>
                <a:latin typeface="Arial" pitchFamily="34" charset="0"/>
                <a:ea typeface="+mj-ea"/>
                <a:cs typeface="Arial" pitchFamily="34" charset="0"/>
              </a:rPr>
              <a:t>2022 – 2024</a:t>
            </a:r>
          </a:p>
          <a:p>
            <a:pPr>
              <a:lnSpc>
                <a:spcPct val="150000"/>
              </a:lnSpc>
            </a:pPr>
            <a:endParaRPr lang="en-US" altLang="ko-KR" sz="1600" dirty="0">
              <a:solidFill>
                <a:schemeClr val="accent6">
                  <a:lumMod val="10000"/>
                </a:schemeClr>
              </a:solidFill>
              <a:latin typeface="Arial" pitchFamily="34" charset="0"/>
              <a:ea typeface="+mj-ea"/>
              <a:cs typeface="Arial" pitchFamily="34" charset="0"/>
            </a:endParaRPr>
          </a:p>
        </p:txBody>
      </p:sp>
      <p:pic>
        <p:nvPicPr>
          <p:cNvPr id="13" name="그림 12" descr="텍스트, 지도, 스크린샷이(가) 표시된 사진&#10;&#10;AI 생성 콘텐츠는 정확하지 않을 수 있습니다.">
            <a:extLst>
              <a:ext uri="{FF2B5EF4-FFF2-40B4-BE49-F238E27FC236}">
                <a16:creationId xmlns:a16="http://schemas.microsoft.com/office/drawing/2014/main" id="{273FA78B-167D-01E9-FD37-36B9955E8B0D}"/>
              </a:ext>
            </a:extLst>
          </p:cNvPr>
          <p:cNvPicPr>
            <a:picLocks noChangeAspect="1"/>
          </p:cNvPicPr>
          <p:nvPr/>
        </p:nvPicPr>
        <p:blipFill>
          <a:blip r:embed="rId3"/>
          <a:stretch>
            <a:fillRect/>
          </a:stretch>
        </p:blipFill>
        <p:spPr>
          <a:xfrm>
            <a:off x="216001" y="1722573"/>
            <a:ext cx="6097438" cy="4330756"/>
          </a:xfrm>
          <a:prstGeom prst="rect">
            <a:avLst/>
          </a:prstGeom>
        </p:spPr>
      </p:pic>
      <p:pic>
        <p:nvPicPr>
          <p:cNvPr id="14" name="그림 13" descr="텍스트, 스크린샷이(가) 표시된 사진&#10;&#10;AI 생성 콘텐츠는 정확하지 않을 수 있습니다.">
            <a:extLst>
              <a:ext uri="{FF2B5EF4-FFF2-40B4-BE49-F238E27FC236}">
                <a16:creationId xmlns:a16="http://schemas.microsoft.com/office/drawing/2014/main" id="{FF1EC9F0-2412-10D9-52CA-62B39332C35D}"/>
              </a:ext>
            </a:extLst>
          </p:cNvPr>
          <p:cNvPicPr>
            <a:picLocks noChangeAspect="1"/>
          </p:cNvPicPr>
          <p:nvPr/>
        </p:nvPicPr>
        <p:blipFill>
          <a:blip r:embed="rId4"/>
          <a:stretch>
            <a:fillRect/>
          </a:stretch>
        </p:blipFill>
        <p:spPr>
          <a:xfrm>
            <a:off x="6551876" y="3054097"/>
            <a:ext cx="5168241" cy="2999232"/>
          </a:xfrm>
          <a:prstGeom prst="rect">
            <a:avLst/>
          </a:prstGeom>
        </p:spPr>
      </p:pic>
    </p:spTree>
    <p:extLst>
      <p:ext uri="{BB962C8B-B14F-4D97-AF65-F5344CB8AC3E}">
        <p14:creationId xmlns:p14="http://schemas.microsoft.com/office/powerpoint/2010/main" val="240469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2.1. Study sites and field observation</a:t>
            </a:r>
          </a:p>
        </p:txBody>
      </p:sp>
      <p:pic>
        <p:nvPicPr>
          <p:cNvPr id="7" name="그림 6" descr="텍스트, 전자제품, 스크린샷, 웹 페이지이(가) 표시된 사진&#10;&#10;AI 생성 콘텐츠는 정확하지 않을 수 있습니다.">
            <a:extLst>
              <a:ext uri="{FF2B5EF4-FFF2-40B4-BE49-F238E27FC236}">
                <a16:creationId xmlns:a16="http://schemas.microsoft.com/office/drawing/2014/main" id="{3C4ADD7A-BD69-12AA-FB3E-A2B0B7C3C6D1}"/>
              </a:ext>
            </a:extLst>
          </p:cNvPr>
          <p:cNvPicPr>
            <a:picLocks noChangeAspect="1"/>
          </p:cNvPicPr>
          <p:nvPr/>
        </p:nvPicPr>
        <p:blipFill>
          <a:blip r:embed="rId3"/>
          <a:srcRect t="3882" b="27218"/>
          <a:stretch>
            <a:fillRect/>
          </a:stretch>
        </p:blipFill>
        <p:spPr>
          <a:xfrm>
            <a:off x="623594" y="1442428"/>
            <a:ext cx="5526002" cy="2199786"/>
          </a:xfrm>
          <a:prstGeom prst="rect">
            <a:avLst/>
          </a:prstGeom>
        </p:spPr>
      </p:pic>
      <p:pic>
        <p:nvPicPr>
          <p:cNvPr id="8" name="그림 7" descr="도표, 텍스트, 그래픽 소프트웨어, 스크린샷이(가) 표시된 사진&#10;&#10;AI 생성 콘텐츠는 정확하지 않을 수 있습니다.">
            <a:extLst>
              <a:ext uri="{FF2B5EF4-FFF2-40B4-BE49-F238E27FC236}">
                <a16:creationId xmlns:a16="http://schemas.microsoft.com/office/drawing/2014/main" id="{98170F26-072A-B6FC-F1CC-1EBE23D1F97B}"/>
              </a:ext>
            </a:extLst>
          </p:cNvPr>
          <p:cNvPicPr>
            <a:picLocks noChangeAspect="1"/>
          </p:cNvPicPr>
          <p:nvPr/>
        </p:nvPicPr>
        <p:blipFill>
          <a:blip r:embed="rId4"/>
          <a:srcRect r="37853"/>
          <a:stretch>
            <a:fillRect/>
          </a:stretch>
        </p:blipFill>
        <p:spPr>
          <a:xfrm>
            <a:off x="623594" y="3739459"/>
            <a:ext cx="5231226" cy="2516056"/>
          </a:xfrm>
          <a:prstGeom prst="rect">
            <a:avLst/>
          </a:prstGeom>
        </p:spPr>
      </p:pic>
      <p:pic>
        <p:nvPicPr>
          <p:cNvPr id="3" name="그림 2" descr="지도, 야외이(가) 표시된 사진&#10;&#10;AI 생성 콘텐츠는 정확하지 않을 수 있습니다.">
            <a:extLst>
              <a:ext uri="{FF2B5EF4-FFF2-40B4-BE49-F238E27FC236}">
                <a16:creationId xmlns:a16="http://schemas.microsoft.com/office/drawing/2014/main" id="{B1A664B9-9530-D526-AEFA-AB17AA29E83B}"/>
              </a:ext>
            </a:extLst>
          </p:cNvPr>
          <p:cNvPicPr>
            <a:picLocks noChangeAspect="1"/>
          </p:cNvPicPr>
          <p:nvPr/>
        </p:nvPicPr>
        <p:blipFill>
          <a:blip r:embed="rId5"/>
          <a:stretch>
            <a:fillRect/>
          </a:stretch>
        </p:blipFill>
        <p:spPr>
          <a:xfrm>
            <a:off x="6494042" y="1442428"/>
            <a:ext cx="5231226" cy="4891045"/>
          </a:xfrm>
          <a:prstGeom prst="rect">
            <a:avLst/>
          </a:prstGeom>
        </p:spPr>
      </p:pic>
    </p:spTree>
    <p:extLst>
      <p:ext uri="{BB962C8B-B14F-4D97-AF65-F5344CB8AC3E}">
        <p14:creationId xmlns:p14="http://schemas.microsoft.com/office/powerpoint/2010/main" val="262181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C6B2-5813-4311-5647-4E1BAF4A45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87ED674-F079-D961-D46D-1E0C83F9F382}"/>
              </a:ext>
            </a:extLst>
          </p:cNvPr>
          <p:cNvSpPr>
            <a:spLocks noGrp="1"/>
          </p:cNvSpPr>
          <p:nvPr>
            <p:ph type="title"/>
          </p:nvPr>
        </p:nvSpPr>
        <p:spPr>
          <a:xfrm>
            <a:off x="216000" y="250102"/>
            <a:ext cx="10108800" cy="553998"/>
          </a:xfrm>
        </p:spPr>
        <p:txBody>
          <a:bodyPr/>
          <a:lstStyle/>
          <a:p>
            <a:r>
              <a:rPr lang="en-GB" altLang="ko-KR" dirty="0"/>
              <a:t>2.2. Research framework</a:t>
            </a:r>
            <a:endParaRPr lang="en-GB" dirty="0"/>
          </a:p>
        </p:txBody>
      </p:sp>
      <p:sp>
        <p:nvSpPr>
          <p:cNvPr id="4" name="TextBox 3">
            <a:extLst>
              <a:ext uri="{FF2B5EF4-FFF2-40B4-BE49-F238E27FC236}">
                <a16:creationId xmlns:a16="http://schemas.microsoft.com/office/drawing/2014/main" id="{06AACDC4-4B96-D434-C9D0-FAB28F913F66}"/>
              </a:ext>
            </a:extLst>
          </p:cNvPr>
          <p:cNvSpPr txBox="1"/>
          <p:nvPr/>
        </p:nvSpPr>
        <p:spPr>
          <a:xfrm>
            <a:off x="1989979" y="1899091"/>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6" name="TextBox 5">
            <a:extLst>
              <a:ext uri="{FF2B5EF4-FFF2-40B4-BE49-F238E27FC236}">
                <a16:creationId xmlns:a16="http://schemas.microsoft.com/office/drawing/2014/main" id="{37511C61-DE3C-7E71-01AD-7214EB45D31D}"/>
              </a:ext>
            </a:extLst>
          </p:cNvPr>
          <p:cNvSpPr txBox="1"/>
          <p:nvPr/>
        </p:nvSpPr>
        <p:spPr>
          <a:xfrm>
            <a:off x="1618929" y="1858115"/>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7" name="TextBox 6">
            <a:extLst>
              <a:ext uri="{FF2B5EF4-FFF2-40B4-BE49-F238E27FC236}">
                <a16:creationId xmlns:a16="http://schemas.microsoft.com/office/drawing/2014/main" id="{B8B270F4-C5F7-97EF-6870-C9CB72836A3F}"/>
              </a:ext>
            </a:extLst>
          </p:cNvPr>
          <p:cNvSpPr txBox="1"/>
          <p:nvPr/>
        </p:nvSpPr>
        <p:spPr>
          <a:xfrm>
            <a:off x="3597646" y="1853826"/>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8" name="TextBox 7">
            <a:extLst>
              <a:ext uri="{FF2B5EF4-FFF2-40B4-BE49-F238E27FC236}">
                <a16:creationId xmlns:a16="http://schemas.microsoft.com/office/drawing/2014/main" id="{2986A155-DCDF-29F0-EC18-80B2C2CE4C7A}"/>
              </a:ext>
            </a:extLst>
          </p:cNvPr>
          <p:cNvSpPr txBox="1"/>
          <p:nvPr/>
        </p:nvSpPr>
        <p:spPr>
          <a:xfrm>
            <a:off x="454820" y="2851672"/>
            <a:ext cx="1240307" cy="461665"/>
          </a:xfrm>
          <a:prstGeom prst="rect">
            <a:avLst/>
          </a:prstGeom>
          <a:noFill/>
        </p:spPr>
        <p:txBody>
          <a:bodyPr wrap="square">
            <a:spAutoFit/>
          </a:bodyPr>
          <a:lstStyle/>
          <a:p>
            <a:pPr algn="ctr"/>
            <a:r>
              <a:rPr lang="en-US" altLang="ko-KR" sz="2400" b="1" dirty="0">
                <a:solidFill>
                  <a:srgbClr val="C00000"/>
                </a:solidFill>
              </a:rPr>
              <a:t>GPP</a:t>
            </a:r>
            <a:endParaRPr lang="ko-KR" altLang="en-US" sz="2400" b="1" dirty="0">
              <a:solidFill>
                <a:srgbClr val="C00000"/>
              </a:solidFill>
            </a:endParaRPr>
          </a:p>
        </p:txBody>
      </p:sp>
      <p:sp>
        <p:nvSpPr>
          <p:cNvPr id="9" name="TextBox 8">
            <a:extLst>
              <a:ext uri="{FF2B5EF4-FFF2-40B4-BE49-F238E27FC236}">
                <a16:creationId xmlns:a16="http://schemas.microsoft.com/office/drawing/2014/main" id="{B05E0942-5BCE-CE9A-8A66-157F0EF9C837}"/>
              </a:ext>
            </a:extLst>
          </p:cNvPr>
          <p:cNvSpPr txBox="1"/>
          <p:nvPr/>
        </p:nvSpPr>
        <p:spPr>
          <a:xfrm>
            <a:off x="365763" y="1927517"/>
            <a:ext cx="1329366" cy="507831"/>
          </a:xfrm>
          <a:prstGeom prst="rect">
            <a:avLst/>
          </a:prstGeom>
          <a:noFill/>
        </p:spPr>
        <p:txBody>
          <a:bodyPr wrap="square">
            <a:spAutoFit/>
          </a:bodyPr>
          <a:lstStyle/>
          <a:p>
            <a:pPr algn="ctr"/>
            <a:r>
              <a:rPr lang="en-US" altLang="ko-KR" sz="2700" b="1" dirty="0">
                <a:solidFill>
                  <a:srgbClr val="002060"/>
                </a:solidFill>
              </a:rPr>
              <a:t>SIF</a:t>
            </a:r>
            <a:r>
              <a:rPr lang="en-US" altLang="ko-KR" sz="2700" b="1" baseline="-25000" dirty="0">
                <a:solidFill>
                  <a:srgbClr val="002060"/>
                </a:solidFill>
              </a:rPr>
              <a:t>obs</a:t>
            </a:r>
            <a:endParaRPr lang="ko-KR" altLang="en-US" sz="2700" b="1" baseline="-25000" dirty="0">
              <a:solidFill>
                <a:srgbClr val="002060"/>
              </a:solidFill>
            </a:endParaRPr>
          </a:p>
        </p:txBody>
      </p:sp>
      <p:sp>
        <p:nvSpPr>
          <p:cNvPr id="10" name="TextBox 9">
            <a:extLst>
              <a:ext uri="{FF2B5EF4-FFF2-40B4-BE49-F238E27FC236}">
                <a16:creationId xmlns:a16="http://schemas.microsoft.com/office/drawing/2014/main" id="{0C012A65-75F0-D170-C738-FEBCBF3ACAAB}"/>
              </a:ext>
            </a:extLst>
          </p:cNvPr>
          <p:cNvSpPr txBox="1"/>
          <p:nvPr/>
        </p:nvSpPr>
        <p:spPr>
          <a:xfrm>
            <a:off x="3948414" y="1926250"/>
            <a:ext cx="803453" cy="461665"/>
          </a:xfrm>
          <a:prstGeom prst="rect">
            <a:avLst/>
          </a:prstGeom>
          <a:noFill/>
        </p:spPr>
        <p:txBody>
          <a:bodyPr wrap="square">
            <a:spAutoFit/>
          </a:bodyPr>
          <a:lstStyle/>
          <a:p>
            <a:pPr algn="ctr"/>
            <a:r>
              <a:rPr lang="el-GR" altLang="ko-KR" sz="2400" b="1" dirty="0">
                <a:solidFill>
                  <a:srgbClr val="0000FF"/>
                </a:solidFill>
              </a:rPr>
              <a:t>Φ</a:t>
            </a:r>
            <a:r>
              <a:rPr lang="en-US" altLang="ko-KR" sz="2400" b="1" baseline="-25000" dirty="0">
                <a:solidFill>
                  <a:srgbClr val="0000FF"/>
                </a:solidFill>
              </a:rPr>
              <a:t>F</a:t>
            </a:r>
            <a:endParaRPr lang="ko-KR" altLang="en-US" sz="2400" b="1" baseline="-25000" dirty="0">
              <a:solidFill>
                <a:srgbClr val="0000FF"/>
              </a:solidFill>
            </a:endParaRPr>
          </a:p>
        </p:txBody>
      </p:sp>
      <p:sp>
        <p:nvSpPr>
          <p:cNvPr id="11" name="TextBox 10">
            <a:extLst>
              <a:ext uri="{FF2B5EF4-FFF2-40B4-BE49-F238E27FC236}">
                <a16:creationId xmlns:a16="http://schemas.microsoft.com/office/drawing/2014/main" id="{29964C19-4442-F9CB-6B6A-AD7B1BD33837}"/>
              </a:ext>
            </a:extLst>
          </p:cNvPr>
          <p:cNvSpPr txBox="1"/>
          <p:nvPr/>
        </p:nvSpPr>
        <p:spPr>
          <a:xfrm>
            <a:off x="3948414" y="2851672"/>
            <a:ext cx="803454" cy="461665"/>
          </a:xfrm>
          <a:prstGeom prst="rect">
            <a:avLst/>
          </a:prstGeom>
          <a:noFill/>
        </p:spPr>
        <p:txBody>
          <a:bodyPr wrap="square">
            <a:spAutoFit/>
          </a:bodyPr>
          <a:lstStyle/>
          <a:p>
            <a:pPr algn="ctr"/>
            <a:r>
              <a:rPr lang="el-GR" altLang="ko-KR" sz="2400" b="1" dirty="0">
                <a:solidFill>
                  <a:srgbClr val="FF0000"/>
                </a:solidFill>
              </a:rPr>
              <a:t>Φ</a:t>
            </a:r>
            <a:r>
              <a:rPr lang="en-US" altLang="ko-KR" sz="2400" b="1" baseline="-25000" dirty="0">
                <a:solidFill>
                  <a:srgbClr val="FF0000"/>
                </a:solidFill>
              </a:rPr>
              <a:t>P</a:t>
            </a:r>
            <a:endParaRPr lang="ko-KR" altLang="en-US" sz="2400" b="1" baseline="-25000" dirty="0">
              <a:solidFill>
                <a:srgbClr val="FF0000"/>
              </a:solidFill>
            </a:endParaRPr>
          </a:p>
        </p:txBody>
      </p:sp>
      <p:sp>
        <p:nvSpPr>
          <p:cNvPr id="12" name="TextBox 11">
            <a:extLst>
              <a:ext uri="{FF2B5EF4-FFF2-40B4-BE49-F238E27FC236}">
                <a16:creationId xmlns:a16="http://schemas.microsoft.com/office/drawing/2014/main" id="{F0B81671-DA7C-1225-1BC9-8E7AB73FFC88}"/>
              </a:ext>
            </a:extLst>
          </p:cNvPr>
          <p:cNvSpPr txBox="1"/>
          <p:nvPr/>
        </p:nvSpPr>
        <p:spPr>
          <a:xfrm>
            <a:off x="4970757" y="1928956"/>
            <a:ext cx="974517" cy="461665"/>
          </a:xfrm>
          <a:prstGeom prst="rect">
            <a:avLst/>
          </a:prstGeom>
          <a:noFill/>
        </p:spPr>
        <p:txBody>
          <a:bodyPr wrap="square">
            <a:spAutoFit/>
          </a:bodyPr>
          <a:lstStyle/>
          <a:p>
            <a:pPr algn="ctr"/>
            <a:r>
              <a:rPr lang="en-US" altLang="ko-KR" sz="2400" b="1" dirty="0" err="1">
                <a:solidFill>
                  <a:schemeClr val="accent3">
                    <a:lumMod val="75000"/>
                  </a:schemeClr>
                </a:solidFill>
              </a:rPr>
              <a:t>F</a:t>
            </a:r>
            <a:r>
              <a:rPr lang="en-US" altLang="ko-KR" sz="2400" b="1" baseline="-25000" dirty="0" err="1">
                <a:solidFill>
                  <a:schemeClr val="accent3">
                    <a:lumMod val="75000"/>
                  </a:schemeClr>
                </a:solidFill>
              </a:rPr>
              <a:t>esc</a:t>
            </a:r>
            <a:endParaRPr lang="ko-KR" altLang="en-US" sz="2400" b="1" baseline="-25000" dirty="0">
              <a:solidFill>
                <a:schemeClr val="accent3">
                  <a:lumMod val="75000"/>
                </a:schemeClr>
              </a:solidFill>
            </a:endParaRPr>
          </a:p>
        </p:txBody>
      </p:sp>
      <p:sp>
        <p:nvSpPr>
          <p:cNvPr id="13" name="TextBox 12">
            <a:extLst>
              <a:ext uri="{FF2B5EF4-FFF2-40B4-BE49-F238E27FC236}">
                <a16:creationId xmlns:a16="http://schemas.microsoft.com/office/drawing/2014/main" id="{102D8BF5-86D8-0E0B-30B6-0D8F09D12D38}"/>
              </a:ext>
            </a:extLst>
          </p:cNvPr>
          <p:cNvSpPr txBox="1"/>
          <p:nvPr/>
        </p:nvSpPr>
        <p:spPr>
          <a:xfrm>
            <a:off x="5032388" y="2868719"/>
            <a:ext cx="974517" cy="461665"/>
          </a:xfrm>
          <a:prstGeom prst="rect">
            <a:avLst/>
          </a:prstGeom>
          <a:noFill/>
        </p:spPr>
        <p:txBody>
          <a:bodyPr wrap="square">
            <a:spAutoFit/>
          </a:bodyPr>
          <a:lstStyle/>
          <a:p>
            <a:pPr algn="ctr"/>
            <a:r>
              <a:rPr lang="en-US" altLang="ko-KR" sz="2400" b="1" dirty="0">
                <a:solidFill>
                  <a:schemeClr val="accent4">
                    <a:lumMod val="75000"/>
                  </a:schemeClr>
                </a:solidFill>
              </a:rPr>
              <a:t>EUE</a:t>
            </a:r>
            <a:endParaRPr lang="ko-KR" altLang="en-US" sz="2400" b="1" dirty="0">
              <a:solidFill>
                <a:schemeClr val="accent4">
                  <a:lumMod val="75000"/>
                </a:schemeClr>
              </a:solidFill>
            </a:endParaRPr>
          </a:p>
        </p:txBody>
      </p:sp>
      <p:sp>
        <p:nvSpPr>
          <p:cNvPr id="14" name="TextBox 13">
            <a:extLst>
              <a:ext uri="{FF2B5EF4-FFF2-40B4-BE49-F238E27FC236}">
                <a16:creationId xmlns:a16="http://schemas.microsoft.com/office/drawing/2014/main" id="{729A2D9B-75B4-9B4B-FDBF-7432B06BC062}"/>
              </a:ext>
            </a:extLst>
          </p:cNvPr>
          <p:cNvSpPr txBox="1"/>
          <p:nvPr/>
        </p:nvSpPr>
        <p:spPr>
          <a:xfrm>
            <a:off x="1618928"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5" name="TextBox 14">
            <a:extLst>
              <a:ext uri="{FF2B5EF4-FFF2-40B4-BE49-F238E27FC236}">
                <a16:creationId xmlns:a16="http://schemas.microsoft.com/office/drawing/2014/main" id="{6F2FC13F-7D48-5279-932D-4F01D13A46E0}"/>
              </a:ext>
            </a:extLst>
          </p:cNvPr>
          <p:cNvSpPr txBox="1"/>
          <p:nvPr/>
        </p:nvSpPr>
        <p:spPr>
          <a:xfrm>
            <a:off x="1989979" y="2824514"/>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16" name="TextBox 15">
            <a:extLst>
              <a:ext uri="{FF2B5EF4-FFF2-40B4-BE49-F238E27FC236}">
                <a16:creationId xmlns:a16="http://schemas.microsoft.com/office/drawing/2014/main" id="{1AB303C7-461D-9F9C-5CF0-F88144D9E1FB}"/>
              </a:ext>
            </a:extLst>
          </p:cNvPr>
          <p:cNvSpPr txBox="1"/>
          <p:nvPr/>
        </p:nvSpPr>
        <p:spPr>
          <a:xfrm>
            <a:off x="3597646"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7" name="TextBox 16">
            <a:extLst>
              <a:ext uri="{FF2B5EF4-FFF2-40B4-BE49-F238E27FC236}">
                <a16:creationId xmlns:a16="http://schemas.microsoft.com/office/drawing/2014/main" id="{E5D86993-1E6A-812E-7E36-256944C78898}"/>
              </a:ext>
            </a:extLst>
          </p:cNvPr>
          <p:cNvSpPr txBox="1"/>
          <p:nvPr/>
        </p:nvSpPr>
        <p:spPr>
          <a:xfrm>
            <a:off x="4637287" y="2786798"/>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8" name="TextBox 17">
            <a:extLst>
              <a:ext uri="{FF2B5EF4-FFF2-40B4-BE49-F238E27FC236}">
                <a16:creationId xmlns:a16="http://schemas.microsoft.com/office/drawing/2014/main" id="{39B409E4-2790-FEB4-1687-5AF5C493AA86}"/>
              </a:ext>
            </a:extLst>
          </p:cNvPr>
          <p:cNvSpPr txBox="1"/>
          <p:nvPr/>
        </p:nvSpPr>
        <p:spPr>
          <a:xfrm>
            <a:off x="4637287" y="1853824"/>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9" name="TextBox 18">
            <a:extLst>
              <a:ext uri="{FF2B5EF4-FFF2-40B4-BE49-F238E27FC236}">
                <a16:creationId xmlns:a16="http://schemas.microsoft.com/office/drawing/2014/main" id="{747BBF11-AFFE-4683-ACF2-E349B9464487}"/>
              </a:ext>
            </a:extLst>
          </p:cNvPr>
          <p:cNvSpPr txBox="1"/>
          <p:nvPr/>
        </p:nvSpPr>
        <p:spPr>
          <a:xfrm>
            <a:off x="6635803" y="1321008"/>
            <a:ext cx="5310614" cy="3111108"/>
          </a:xfrm>
          <a:prstGeom prst="rect">
            <a:avLst/>
          </a:prstGeom>
          <a:noFill/>
        </p:spPr>
        <p:txBody>
          <a:bodyPr wrap="square">
            <a:spAutoFit/>
          </a:bodyPr>
          <a:lstStyle/>
          <a:p>
            <a:pPr>
              <a:lnSpc>
                <a:spcPct val="150000"/>
              </a:lnSpc>
            </a:pPr>
            <a:r>
              <a:rPr lang="en-US" altLang="ko-KR" b="1" dirty="0">
                <a:solidFill>
                  <a:schemeClr val="accent6">
                    <a:lumMod val="10000"/>
                  </a:schemeClr>
                </a:solidFill>
                <a:latin typeface="+mj-lt"/>
                <a:ea typeface="+mj-ea"/>
                <a:cs typeface="Arial" pitchFamily="34" charset="0"/>
              </a:rPr>
              <a:t>Equations:</a:t>
            </a:r>
          </a:p>
          <a:p>
            <a:pPr>
              <a:lnSpc>
                <a:spcPct val="150000"/>
              </a:lnSpc>
            </a:pPr>
            <a:r>
              <a:rPr lang="en-US" altLang="ko-KR" b="1" dirty="0">
                <a:solidFill>
                  <a:schemeClr val="accent6">
                    <a:lumMod val="10000"/>
                  </a:schemeClr>
                </a:solidFill>
                <a:latin typeface="+mj-lt"/>
                <a:ea typeface="+mj-ea"/>
                <a:cs typeface="Arial" pitchFamily="34" charset="0"/>
              </a:rPr>
              <a:t>LUE</a:t>
            </a:r>
            <a:r>
              <a:rPr lang="en-US" altLang="ko-KR" b="1" baseline="-25000" dirty="0">
                <a:solidFill>
                  <a:schemeClr val="accent6">
                    <a:lumMod val="10000"/>
                  </a:schemeClr>
                </a:solidFill>
                <a:latin typeface="+mj-lt"/>
                <a:ea typeface="+mj-ea"/>
                <a:cs typeface="Arial" pitchFamily="34" charset="0"/>
              </a:rPr>
              <a:t>F</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 </a:t>
            </a:r>
            <a:r>
              <a:rPr lang="en-US" altLang="ko-KR" dirty="0" err="1">
                <a:solidFill>
                  <a:schemeClr val="accent6">
                    <a:lumMod val="10000"/>
                  </a:schemeClr>
                </a:solidFill>
                <a:latin typeface="+mj-lt"/>
                <a:ea typeface="+mj-ea"/>
                <a:cs typeface="Arial" pitchFamily="34" charset="0"/>
              </a:rPr>
              <a:t>SIF</a:t>
            </a:r>
            <a:r>
              <a:rPr lang="en-US" altLang="ko-KR" baseline="-25000" dirty="0" err="1">
                <a:solidFill>
                  <a:schemeClr val="accent6">
                    <a:lumMod val="10000"/>
                  </a:schemeClr>
                </a:solidFill>
                <a:latin typeface="+mj-lt"/>
                <a:ea typeface="+mj-ea"/>
                <a:cs typeface="Arial" pitchFamily="34" charset="0"/>
              </a:rPr>
              <a:t>obs</a:t>
            </a:r>
            <a:r>
              <a:rPr lang="en-US" altLang="ko-KR" dirty="0">
                <a:solidFill>
                  <a:schemeClr val="accent6">
                    <a:lumMod val="10000"/>
                  </a:schemeClr>
                </a:solidFill>
                <a:latin typeface="+mj-lt"/>
                <a:ea typeface="+mj-ea"/>
                <a:cs typeface="Arial" pitchFamily="34" charset="0"/>
              </a:rPr>
              <a:t> / </a:t>
            </a:r>
            <a:r>
              <a:rPr lang="en-US" altLang="ko-KR" dirty="0" err="1">
                <a:solidFill>
                  <a:schemeClr val="accent6">
                    <a:lumMod val="10000"/>
                  </a:schemeClr>
                </a:solidFill>
                <a:latin typeface="+mj-lt"/>
                <a:ea typeface="+mj-ea"/>
                <a:cs typeface="Arial" pitchFamily="34" charset="0"/>
              </a:rPr>
              <a:t>APAR</a:t>
            </a:r>
            <a:r>
              <a:rPr lang="en-US" altLang="ko-KR" baseline="-25000" dirty="0" err="1">
                <a:solidFill>
                  <a:schemeClr val="accent6">
                    <a:lumMod val="10000"/>
                  </a:schemeClr>
                </a:solidFill>
                <a:latin typeface="+mj-lt"/>
                <a:ea typeface="+mj-ea"/>
                <a:cs typeface="Arial" pitchFamily="34" charset="0"/>
              </a:rPr>
              <a:t>chl</a:t>
            </a:r>
            <a:r>
              <a:rPr lang="en-US" altLang="ko-KR" b="1" dirty="0">
                <a:solidFill>
                  <a:schemeClr val="accent6">
                    <a:lumMod val="10000"/>
                  </a:schemeClr>
                </a:solidFill>
                <a:latin typeface="+mj-lt"/>
                <a:ea typeface="+mj-ea"/>
                <a:cs typeface="Arial" pitchFamily="34" charset="0"/>
              </a:rPr>
              <a:t>   </a:t>
            </a:r>
            <a:r>
              <a:rPr lang="en-US" altLang="ko-KR" b="1" dirty="0" err="1">
                <a:solidFill>
                  <a:schemeClr val="accent6">
                    <a:lumMod val="10000"/>
                  </a:schemeClr>
                </a:solidFill>
                <a:latin typeface="+mj-lt"/>
                <a:ea typeface="+mj-ea"/>
                <a:cs typeface="Arial" pitchFamily="34" charset="0"/>
              </a:rPr>
              <a:t>LUE</a:t>
            </a:r>
            <a:r>
              <a:rPr lang="en-US" altLang="ko-KR" b="1" baseline="-25000" dirty="0" err="1">
                <a:solidFill>
                  <a:schemeClr val="accent6">
                    <a:lumMod val="10000"/>
                  </a:schemeClr>
                </a:solidFill>
                <a:latin typeface="+mj-lt"/>
                <a:ea typeface="+mj-ea"/>
                <a:cs typeface="Arial" pitchFamily="34" charset="0"/>
              </a:rPr>
              <a:t>p</a:t>
            </a:r>
            <a:r>
              <a:rPr lang="en-US" altLang="ko-KR" b="1" baseline="-25000"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GPP / </a:t>
            </a:r>
            <a:r>
              <a:rPr lang="en-US" altLang="ko-KR" dirty="0" err="1">
                <a:solidFill>
                  <a:schemeClr val="accent6">
                    <a:lumMod val="10000"/>
                  </a:schemeClr>
                </a:solidFill>
                <a:latin typeface="+mj-lt"/>
                <a:ea typeface="+mj-ea"/>
                <a:cs typeface="Arial" pitchFamily="34" charset="0"/>
              </a:rPr>
              <a:t>APAR</a:t>
            </a:r>
            <a:r>
              <a:rPr lang="en-US" altLang="ko-KR" baseline="-25000" dirty="0" err="1">
                <a:solidFill>
                  <a:schemeClr val="accent6">
                    <a:lumMod val="10000"/>
                  </a:schemeClr>
                </a:solidFill>
                <a:latin typeface="+mj-lt"/>
                <a:ea typeface="+mj-ea"/>
                <a:cs typeface="Arial" pitchFamily="34" charset="0"/>
              </a:rPr>
              <a:t>chl</a:t>
            </a:r>
            <a:endParaRPr lang="en-US" altLang="ko-KR" baseline="-25000" dirty="0">
              <a:solidFill>
                <a:schemeClr val="accent6">
                  <a:lumMod val="10000"/>
                </a:schemeClr>
              </a:solidFill>
              <a:latin typeface="+mj-lt"/>
              <a:ea typeface="+mj-ea"/>
              <a:cs typeface="Arial" pitchFamily="34" charset="0"/>
            </a:endParaRPr>
          </a:p>
          <a:p>
            <a:pPr>
              <a:lnSpc>
                <a:spcPct val="150000"/>
              </a:lnSpc>
            </a:pPr>
            <a:r>
              <a:rPr lang="en-US" altLang="ko-KR" sz="700" dirty="0">
                <a:solidFill>
                  <a:schemeClr val="accent6">
                    <a:lumMod val="10000"/>
                  </a:schemeClr>
                </a:solidFill>
                <a:latin typeface="+mj-lt"/>
                <a:ea typeface="+mj-ea"/>
                <a:cs typeface="Arial" pitchFamily="34" charset="0"/>
              </a:rPr>
              <a:t> </a:t>
            </a:r>
            <a:endParaRPr lang="en-US" altLang="ko-KR" dirty="0">
              <a:solidFill>
                <a:schemeClr val="accent6">
                  <a:lumMod val="10000"/>
                </a:schemeClr>
              </a:solidFill>
              <a:latin typeface="+mj-lt"/>
              <a:ea typeface="+mj-ea"/>
              <a:cs typeface="Arial" pitchFamily="34" charset="0"/>
            </a:endParaRPr>
          </a:p>
          <a:p>
            <a:pPr>
              <a:lnSpc>
                <a:spcPct val="150000"/>
              </a:lnSpc>
            </a:pPr>
            <a:r>
              <a:rPr lang="en-US" altLang="ko-KR" b="1" dirty="0" err="1">
                <a:solidFill>
                  <a:schemeClr val="accent6">
                    <a:lumMod val="10000"/>
                  </a:schemeClr>
                </a:solidFill>
                <a:latin typeface="+mj-lt"/>
                <a:ea typeface="+mj-ea"/>
                <a:cs typeface="Arial" pitchFamily="34" charset="0"/>
              </a:rPr>
              <a:t>Fesc</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err="1">
                <a:solidFill>
                  <a:schemeClr val="accent6">
                    <a:lumMod val="10000"/>
                  </a:schemeClr>
                </a:solidFill>
                <a:latin typeface="+mj-lt"/>
                <a:ea typeface="+mj-ea"/>
                <a:cs typeface="Arial" pitchFamily="34" charset="0"/>
              </a:rPr>
              <a:t>NIRv</a:t>
            </a:r>
            <a:r>
              <a:rPr lang="en-US" altLang="ko-KR" dirty="0">
                <a:solidFill>
                  <a:schemeClr val="accent6">
                    <a:lumMod val="10000"/>
                  </a:schemeClr>
                </a:solidFill>
                <a:latin typeface="+mj-lt"/>
                <a:ea typeface="+mj-ea"/>
                <a:cs typeface="Arial" pitchFamily="34" charset="0"/>
              </a:rPr>
              <a:t> / </a:t>
            </a:r>
            <a:r>
              <a:rPr lang="en-US" altLang="ko-KR" dirty="0" err="1">
                <a:solidFill>
                  <a:schemeClr val="accent6">
                    <a:lumMod val="10000"/>
                  </a:schemeClr>
                </a:solidFill>
                <a:latin typeface="+mj-lt"/>
                <a:ea typeface="+mj-ea"/>
                <a:cs typeface="Arial" pitchFamily="34" charset="0"/>
              </a:rPr>
              <a:t>fPAR</a:t>
            </a:r>
            <a:r>
              <a:rPr lang="en-US" altLang="ko-KR" baseline="-25000" dirty="0" err="1">
                <a:solidFill>
                  <a:schemeClr val="accent6">
                    <a:lumMod val="10000"/>
                  </a:schemeClr>
                </a:solidFill>
                <a:latin typeface="+mj-lt"/>
                <a:ea typeface="+mj-ea"/>
                <a:cs typeface="Arial" pitchFamily="34" charset="0"/>
              </a:rPr>
              <a:t>chl</a:t>
            </a:r>
            <a:endParaRPr lang="en-US" altLang="ko-KR" baseline="-25000" dirty="0">
              <a:solidFill>
                <a:schemeClr val="accent6">
                  <a:lumMod val="10000"/>
                </a:schemeClr>
              </a:solidFill>
              <a:latin typeface="+mj-lt"/>
              <a:ea typeface="+mj-ea"/>
              <a:cs typeface="Arial" pitchFamily="34" charset="0"/>
            </a:endParaRPr>
          </a:p>
          <a:p>
            <a:pPr>
              <a:lnSpc>
                <a:spcPct val="150000"/>
              </a:lnSpc>
            </a:pPr>
            <a:r>
              <a:rPr lang="en-US" altLang="ko-KR" b="1" dirty="0">
                <a:solidFill>
                  <a:schemeClr val="accent6">
                    <a:lumMod val="10000"/>
                  </a:schemeClr>
                </a:solidFill>
                <a:latin typeface="+mj-lt"/>
                <a:ea typeface="+mj-ea"/>
                <a:cs typeface="Arial" pitchFamily="34" charset="0"/>
              </a:rPr>
              <a:t>EUE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(C</a:t>
            </a:r>
            <a:r>
              <a:rPr lang="en-US" altLang="ko-KR" baseline="-25000" dirty="0">
                <a:solidFill>
                  <a:schemeClr val="accent6">
                    <a:lumMod val="10000"/>
                  </a:schemeClr>
                </a:solidFill>
                <a:latin typeface="+mj-lt"/>
                <a:ea typeface="+mj-ea"/>
                <a:cs typeface="Arial" pitchFamily="34" charset="0"/>
              </a:rPr>
              <a:t>i</a:t>
            </a:r>
            <a:r>
              <a:rPr lang="en-US" altLang="ko-KR" dirty="0">
                <a:solidFill>
                  <a:schemeClr val="accent6">
                    <a:lumMod val="10000"/>
                  </a:schemeClr>
                </a:solidFill>
                <a:latin typeface="+mj-lt"/>
                <a:ea typeface="+mj-ea"/>
                <a:cs typeface="Arial" pitchFamily="34" charset="0"/>
              </a:rPr>
              <a:t> – </a:t>
            </a: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dirty="0">
                <a:solidFill>
                  <a:schemeClr val="accent6">
                    <a:lumMod val="10000"/>
                  </a:schemeClr>
                </a:solidFill>
                <a:latin typeface="+mj-lt"/>
                <a:ea typeface="+mj-ea"/>
                <a:cs typeface="Arial" pitchFamily="34" charset="0"/>
              </a:rPr>
              <a:t>) / </a:t>
            </a:r>
            <a:r>
              <a:rPr lang="en-US" altLang="ko-KR" dirty="0">
                <a:solidFill>
                  <a:schemeClr val="accent6">
                    <a:lumMod val="10000"/>
                  </a:schemeClr>
                </a:solidFill>
                <a:latin typeface="+mj-lt"/>
                <a:cs typeface="Arial" pitchFamily="34" charset="0"/>
              </a:rPr>
              <a:t>(4C</a:t>
            </a:r>
            <a:r>
              <a:rPr lang="en-US" altLang="ko-KR" baseline="-25000" dirty="0">
                <a:solidFill>
                  <a:schemeClr val="accent6">
                    <a:lumMod val="10000"/>
                  </a:schemeClr>
                </a:solidFill>
                <a:latin typeface="+mj-lt"/>
                <a:cs typeface="Arial" pitchFamily="34" charset="0"/>
              </a:rPr>
              <a:t>i</a:t>
            </a:r>
            <a:r>
              <a:rPr lang="en-US" altLang="ko-KR" dirty="0">
                <a:solidFill>
                  <a:schemeClr val="accent6">
                    <a:lumMod val="10000"/>
                  </a:schemeClr>
                </a:solidFill>
                <a:latin typeface="+mj-lt"/>
                <a:cs typeface="Arial" pitchFamily="34" charset="0"/>
              </a:rPr>
              <a:t> – 8</a:t>
            </a: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dirty="0">
                <a:solidFill>
                  <a:schemeClr val="accent6">
                    <a:lumMod val="10000"/>
                  </a:schemeClr>
                </a:solidFill>
                <a:latin typeface="+mj-lt"/>
                <a:cs typeface="Arial" pitchFamily="34" charset="0"/>
              </a:rPr>
              <a:t>)</a:t>
            </a:r>
          </a:p>
          <a:p>
            <a:pPr marL="342900" indent="-342900">
              <a:lnSpc>
                <a:spcPct val="150000"/>
              </a:lnSpc>
              <a:buFontTx/>
              <a:buChar char="–"/>
            </a:pPr>
            <a:r>
              <a:rPr lang="en-US" altLang="ko-KR" dirty="0">
                <a:solidFill>
                  <a:schemeClr val="accent6">
                    <a:lumMod val="10000"/>
                  </a:schemeClr>
                </a:solidFill>
                <a:latin typeface="+mj-lt"/>
                <a:ea typeface="+mj-ea"/>
                <a:cs typeface="Arial" pitchFamily="34" charset="0"/>
              </a:rPr>
              <a:t>C</a:t>
            </a:r>
            <a:r>
              <a:rPr lang="en-US" altLang="ko-KR" baseline="-25000" dirty="0">
                <a:solidFill>
                  <a:schemeClr val="accent6">
                    <a:lumMod val="10000"/>
                  </a:schemeClr>
                </a:solidFill>
                <a:latin typeface="+mj-lt"/>
                <a:ea typeface="+mj-ea"/>
                <a:cs typeface="Arial" pitchFamily="34" charset="0"/>
              </a:rPr>
              <a:t>i </a:t>
            </a:r>
            <a:r>
              <a:rPr lang="en-US" altLang="ko-KR" sz="1600" dirty="0">
                <a:solidFill>
                  <a:schemeClr val="accent6">
                    <a:lumMod val="10000"/>
                  </a:schemeClr>
                </a:solidFill>
                <a:latin typeface="+mj-lt"/>
                <a:cs typeface="Arial" pitchFamily="34" charset="0"/>
              </a:rPr>
              <a:t> </a:t>
            </a:r>
            <a:r>
              <a:rPr lang="en-US" altLang="ko-KR" sz="1600" dirty="0">
                <a:solidFill>
                  <a:schemeClr val="accent6">
                    <a:lumMod val="10000"/>
                  </a:schemeClr>
                </a:solidFill>
                <a:latin typeface="+mj-lt"/>
                <a:ea typeface="+mj-ea"/>
                <a:cs typeface="Arial" pitchFamily="34" charset="0"/>
              </a:rPr>
              <a:t>= C</a:t>
            </a:r>
            <a:r>
              <a:rPr lang="en-US" altLang="ko-KR" sz="1600" baseline="-25000" dirty="0">
                <a:solidFill>
                  <a:schemeClr val="accent6">
                    <a:lumMod val="10000"/>
                  </a:schemeClr>
                </a:solidFill>
                <a:latin typeface="+mj-lt"/>
                <a:ea typeface="+mj-ea"/>
                <a:cs typeface="Arial" pitchFamily="34" charset="0"/>
              </a:rPr>
              <a:t>a </a:t>
            </a:r>
            <a:r>
              <a:rPr lang="en-US" altLang="ko-KR" sz="1600" dirty="0">
                <a:solidFill>
                  <a:schemeClr val="accent6">
                    <a:lumMod val="10000"/>
                  </a:schemeClr>
                </a:solidFill>
                <a:latin typeface="+mj-lt"/>
                <a:ea typeface="+mj-ea"/>
                <a:cs typeface="Arial" pitchFamily="34" charset="0"/>
              </a:rPr>
              <a:t>– 1.6 </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cs typeface="Arial" pitchFamily="34" charset="0"/>
              </a:rPr>
              <a:t>GPP/G</a:t>
            </a:r>
            <a:r>
              <a:rPr lang="en-US" altLang="ko-KR" sz="1600" baseline="-25000" dirty="0">
                <a:solidFill>
                  <a:schemeClr val="accent6">
                    <a:lumMod val="10000"/>
                  </a:schemeClr>
                </a:solidFill>
                <a:latin typeface="+mj-lt"/>
                <a:cs typeface="Arial" pitchFamily="34" charset="0"/>
              </a:rPr>
              <a:t>C </a:t>
            </a:r>
            <a:r>
              <a:rPr lang="en-US" altLang="ko-KR" sz="1600" dirty="0">
                <a:solidFill>
                  <a:schemeClr val="accent6">
                    <a:lumMod val="10000"/>
                  </a:schemeClr>
                </a:solidFill>
                <a:latin typeface="+mj-lt"/>
                <a:cs typeface="Arial" pitchFamily="34" charset="0"/>
              </a:rPr>
              <a:t> (G</a:t>
            </a:r>
            <a:r>
              <a:rPr lang="en-US" altLang="ko-KR" sz="1600" baseline="-25000" dirty="0">
                <a:solidFill>
                  <a:schemeClr val="accent6">
                    <a:lumMod val="10000"/>
                  </a:schemeClr>
                </a:solidFill>
                <a:latin typeface="+mj-lt"/>
                <a:cs typeface="Arial" pitchFamily="34" charset="0"/>
              </a:rPr>
              <a:t>C</a:t>
            </a:r>
            <a:r>
              <a:rPr lang="en-US" altLang="ko-KR" sz="1600" dirty="0">
                <a:solidFill>
                  <a:schemeClr val="accent6">
                    <a:lumMod val="10000"/>
                  </a:schemeClr>
                </a:solidFill>
                <a:latin typeface="+mj-lt"/>
                <a:cs typeface="Arial" pitchFamily="34" charset="0"/>
              </a:rPr>
              <a:t>: PM inversion)</a:t>
            </a:r>
            <a:endParaRPr lang="en-US" altLang="ko-KR" sz="1600" dirty="0">
              <a:solidFill>
                <a:schemeClr val="accent6">
                  <a:lumMod val="10000"/>
                </a:schemeClr>
              </a:solidFill>
              <a:latin typeface="+mj-lt"/>
              <a:ea typeface="+mj-ea"/>
              <a:cs typeface="Arial" pitchFamily="34" charset="0"/>
            </a:endParaRPr>
          </a:p>
          <a:p>
            <a:pPr marL="342900" indent="-342900">
              <a:lnSpc>
                <a:spcPct val="150000"/>
              </a:lnSpc>
              <a:buFontTx/>
              <a:buChar char="–"/>
            </a:pP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cs typeface="Arial" pitchFamily="34" charset="0"/>
              </a:rPr>
              <a:t> </a:t>
            </a:r>
            <a:r>
              <a:rPr lang="en-US" altLang="ko-KR" sz="1600" dirty="0">
                <a:solidFill>
                  <a:schemeClr val="accent6">
                    <a:lumMod val="10000"/>
                  </a:schemeClr>
                </a:solidFill>
                <a:latin typeface="+mj-lt"/>
                <a:ea typeface="+mj-ea"/>
                <a:cs typeface="Arial" pitchFamily="34" charset="0"/>
              </a:rPr>
              <a:t>= 42.75</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exp(37830</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Ta) / (8.314</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Ta</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298.15)</a:t>
            </a:r>
            <a:endParaRPr lang="en-US" altLang="ko-KR" sz="700" b="1" dirty="0">
              <a:solidFill>
                <a:schemeClr val="accent6">
                  <a:lumMod val="10000"/>
                </a:schemeClr>
              </a:solidFill>
              <a:latin typeface="+mj-lt"/>
              <a:ea typeface="+mj-ea"/>
              <a:cs typeface="Arial" pitchFamily="34" charset="0"/>
            </a:endParaRPr>
          </a:p>
          <a:p>
            <a:pPr>
              <a:lnSpc>
                <a:spcPct val="150000"/>
              </a:lnSpc>
            </a:pPr>
            <a:r>
              <a:rPr lang="el-GR" altLang="ko-KR" b="1" dirty="0">
                <a:solidFill>
                  <a:schemeClr val="accent6">
                    <a:lumMod val="10000"/>
                  </a:schemeClr>
                </a:solidFill>
                <a:latin typeface="+mj-lt"/>
                <a:ea typeface="+mj-ea"/>
                <a:cs typeface="Arial" pitchFamily="34" charset="0"/>
              </a:rPr>
              <a:t>Φ</a:t>
            </a:r>
            <a:r>
              <a:rPr lang="en-US" altLang="ko-KR" b="1" baseline="-25000" dirty="0">
                <a:solidFill>
                  <a:schemeClr val="accent6">
                    <a:lumMod val="10000"/>
                  </a:schemeClr>
                </a:solidFill>
                <a:latin typeface="+mj-lt"/>
                <a:ea typeface="+mj-ea"/>
                <a:cs typeface="Arial" pitchFamily="34" charset="0"/>
              </a:rPr>
              <a:t>F</a:t>
            </a:r>
            <a:r>
              <a:rPr lang="en-US" altLang="ko-KR" b="1" dirty="0">
                <a:solidFill>
                  <a:schemeClr val="accent6">
                    <a:lumMod val="10000"/>
                  </a:schemeClr>
                </a:solidFill>
                <a:latin typeface="+mj-lt"/>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cs typeface="Arial" pitchFamily="34" charset="0"/>
              </a:rPr>
              <a:t> </a:t>
            </a:r>
            <a:r>
              <a:rPr lang="en-US" altLang="ko-KR" dirty="0">
                <a:solidFill>
                  <a:schemeClr val="accent6">
                    <a:lumMod val="10000"/>
                  </a:schemeClr>
                </a:solidFill>
                <a:latin typeface="+mj-lt"/>
                <a:cs typeface="Arial" pitchFamily="34" charset="0"/>
              </a:rPr>
              <a:t>LUE</a:t>
            </a:r>
            <a:r>
              <a:rPr lang="en-US" altLang="ko-KR" baseline="-25000" dirty="0">
                <a:solidFill>
                  <a:schemeClr val="accent6">
                    <a:lumMod val="10000"/>
                  </a:schemeClr>
                </a:solidFill>
                <a:latin typeface="+mj-lt"/>
                <a:cs typeface="Arial" pitchFamily="34" charset="0"/>
              </a:rPr>
              <a:t>F </a:t>
            </a:r>
            <a:r>
              <a:rPr lang="en-US" altLang="ko-KR" dirty="0">
                <a:solidFill>
                  <a:schemeClr val="accent6">
                    <a:lumMod val="10000"/>
                  </a:schemeClr>
                </a:solidFill>
                <a:latin typeface="+mj-lt"/>
                <a:cs typeface="Arial" pitchFamily="34" charset="0"/>
              </a:rPr>
              <a:t>/ </a:t>
            </a:r>
            <a:r>
              <a:rPr lang="en-US" altLang="ko-KR" dirty="0" err="1">
                <a:solidFill>
                  <a:schemeClr val="accent6">
                    <a:lumMod val="10000"/>
                  </a:schemeClr>
                </a:solidFill>
                <a:latin typeface="+mj-lt"/>
                <a:cs typeface="Arial" pitchFamily="34" charset="0"/>
              </a:rPr>
              <a:t>F</a:t>
            </a:r>
            <a:r>
              <a:rPr lang="en-US" altLang="ko-KR" baseline="-25000" dirty="0" err="1">
                <a:solidFill>
                  <a:schemeClr val="accent6">
                    <a:lumMod val="10000"/>
                  </a:schemeClr>
                </a:solidFill>
                <a:latin typeface="+mj-lt"/>
                <a:cs typeface="Arial" pitchFamily="34" charset="0"/>
              </a:rPr>
              <a:t>esc</a:t>
            </a:r>
            <a:r>
              <a:rPr lang="en-US" altLang="ko-KR" baseline="-25000" dirty="0">
                <a:solidFill>
                  <a:schemeClr val="accent6">
                    <a:lumMod val="10000"/>
                  </a:schemeClr>
                </a:solidFill>
                <a:latin typeface="+mj-lt"/>
                <a:cs typeface="Arial" pitchFamily="34" charset="0"/>
              </a:rPr>
              <a:t> </a:t>
            </a:r>
            <a:r>
              <a:rPr lang="en-US" altLang="ko-KR" b="1" dirty="0">
                <a:solidFill>
                  <a:schemeClr val="accent6">
                    <a:lumMod val="10000"/>
                  </a:schemeClr>
                </a:solidFill>
                <a:latin typeface="+mj-lt"/>
                <a:ea typeface="+mj-ea"/>
                <a:cs typeface="Arial" pitchFamily="34" charset="0"/>
              </a:rPr>
              <a:t>,    </a:t>
            </a:r>
            <a:r>
              <a:rPr lang="el-GR" altLang="ko-KR" b="1" dirty="0">
                <a:solidFill>
                  <a:schemeClr val="accent6">
                    <a:lumMod val="10000"/>
                  </a:schemeClr>
                </a:solidFill>
                <a:latin typeface="+mj-lt"/>
                <a:ea typeface="+mj-ea"/>
                <a:cs typeface="Arial" pitchFamily="34" charset="0"/>
              </a:rPr>
              <a:t>Φ</a:t>
            </a:r>
            <a:r>
              <a:rPr lang="en-US" altLang="ko-KR" b="1" baseline="-25000" dirty="0">
                <a:solidFill>
                  <a:schemeClr val="accent6">
                    <a:lumMod val="10000"/>
                  </a:schemeClr>
                </a:solidFill>
                <a:latin typeface="+mj-lt"/>
                <a:ea typeface="+mj-ea"/>
                <a:cs typeface="Arial" pitchFamily="34" charset="0"/>
              </a:rPr>
              <a:t>P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LUE</a:t>
            </a:r>
            <a:r>
              <a:rPr lang="en-US" altLang="ko-KR" baseline="-25000" dirty="0">
                <a:solidFill>
                  <a:schemeClr val="accent6">
                    <a:lumMod val="10000"/>
                  </a:schemeClr>
                </a:solidFill>
                <a:latin typeface="+mj-lt"/>
                <a:ea typeface="+mj-ea"/>
                <a:cs typeface="Arial" pitchFamily="34" charset="0"/>
              </a:rPr>
              <a:t>P </a:t>
            </a:r>
            <a:r>
              <a:rPr lang="en-US" altLang="ko-KR" dirty="0">
                <a:solidFill>
                  <a:schemeClr val="accent6">
                    <a:lumMod val="10000"/>
                  </a:schemeClr>
                </a:solidFill>
                <a:latin typeface="+mj-lt"/>
                <a:ea typeface="+mj-ea"/>
                <a:cs typeface="Arial" pitchFamily="34" charset="0"/>
              </a:rPr>
              <a:t>/ EUE</a:t>
            </a:r>
            <a:endParaRPr lang="ko-KR" altLang="en-US" dirty="0">
              <a:solidFill>
                <a:schemeClr val="accent6">
                  <a:lumMod val="10000"/>
                </a:schemeClr>
              </a:solidFill>
              <a:latin typeface="+mj-lt"/>
              <a:ea typeface="+mj-ea"/>
              <a:cs typeface="Arial" pitchFamily="34" charset="0"/>
            </a:endParaRPr>
          </a:p>
        </p:txBody>
      </p:sp>
    </p:spTree>
    <p:extLst>
      <p:ext uri="{BB962C8B-B14F-4D97-AF65-F5344CB8AC3E}">
        <p14:creationId xmlns:p14="http://schemas.microsoft.com/office/powerpoint/2010/main" val="95278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77DFA-8694-A02B-B20A-9190907C6BF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E5D6498-BE42-4CE8-8E4B-9D8D393BC591}"/>
              </a:ext>
            </a:extLst>
          </p:cNvPr>
          <p:cNvSpPr>
            <a:spLocks noGrp="1"/>
          </p:cNvSpPr>
          <p:nvPr>
            <p:ph type="title"/>
          </p:nvPr>
        </p:nvSpPr>
        <p:spPr>
          <a:xfrm>
            <a:off x="216000" y="250102"/>
            <a:ext cx="10108800" cy="553998"/>
          </a:xfrm>
        </p:spPr>
        <p:txBody>
          <a:bodyPr/>
          <a:lstStyle/>
          <a:p>
            <a:r>
              <a:rPr lang="en-GB" altLang="ko-KR" dirty="0"/>
              <a:t>2.2. Research framework</a:t>
            </a:r>
            <a:endParaRPr lang="en-GB" dirty="0"/>
          </a:p>
        </p:txBody>
      </p:sp>
      <p:sp>
        <p:nvSpPr>
          <p:cNvPr id="4" name="TextBox 3">
            <a:extLst>
              <a:ext uri="{FF2B5EF4-FFF2-40B4-BE49-F238E27FC236}">
                <a16:creationId xmlns:a16="http://schemas.microsoft.com/office/drawing/2014/main" id="{4563169A-F799-EF78-7983-A397E767EE2E}"/>
              </a:ext>
            </a:extLst>
          </p:cNvPr>
          <p:cNvSpPr txBox="1"/>
          <p:nvPr/>
        </p:nvSpPr>
        <p:spPr>
          <a:xfrm>
            <a:off x="1989979" y="1899091"/>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6" name="TextBox 5">
            <a:extLst>
              <a:ext uri="{FF2B5EF4-FFF2-40B4-BE49-F238E27FC236}">
                <a16:creationId xmlns:a16="http://schemas.microsoft.com/office/drawing/2014/main" id="{41D3FF39-B50D-FF38-FCF7-EE002F9E862A}"/>
              </a:ext>
            </a:extLst>
          </p:cNvPr>
          <p:cNvSpPr txBox="1"/>
          <p:nvPr/>
        </p:nvSpPr>
        <p:spPr>
          <a:xfrm>
            <a:off x="1618929" y="1858115"/>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7" name="TextBox 6">
            <a:extLst>
              <a:ext uri="{FF2B5EF4-FFF2-40B4-BE49-F238E27FC236}">
                <a16:creationId xmlns:a16="http://schemas.microsoft.com/office/drawing/2014/main" id="{680F446F-6D6C-1510-0C24-DE920DC39FE1}"/>
              </a:ext>
            </a:extLst>
          </p:cNvPr>
          <p:cNvSpPr txBox="1"/>
          <p:nvPr/>
        </p:nvSpPr>
        <p:spPr>
          <a:xfrm>
            <a:off x="3597646" y="1853826"/>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8" name="TextBox 7">
            <a:extLst>
              <a:ext uri="{FF2B5EF4-FFF2-40B4-BE49-F238E27FC236}">
                <a16:creationId xmlns:a16="http://schemas.microsoft.com/office/drawing/2014/main" id="{A73B0DC0-84C7-9FFA-15AD-5297E794B12A}"/>
              </a:ext>
            </a:extLst>
          </p:cNvPr>
          <p:cNvSpPr txBox="1"/>
          <p:nvPr/>
        </p:nvSpPr>
        <p:spPr>
          <a:xfrm>
            <a:off x="454820" y="2851672"/>
            <a:ext cx="1240307" cy="461665"/>
          </a:xfrm>
          <a:prstGeom prst="rect">
            <a:avLst/>
          </a:prstGeom>
          <a:noFill/>
        </p:spPr>
        <p:txBody>
          <a:bodyPr wrap="square">
            <a:spAutoFit/>
          </a:bodyPr>
          <a:lstStyle/>
          <a:p>
            <a:pPr algn="ctr"/>
            <a:r>
              <a:rPr lang="en-US" altLang="ko-KR" sz="2400" b="1" dirty="0">
                <a:solidFill>
                  <a:srgbClr val="C00000"/>
                </a:solidFill>
              </a:rPr>
              <a:t>GPP</a:t>
            </a:r>
            <a:endParaRPr lang="ko-KR" altLang="en-US" sz="2400" b="1" dirty="0">
              <a:solidFill>
                <a:srgbClr val="C00000"/>
              </a:solidFill>
            </a:endParaRPr>
          </a:p>
        </p:txBody>
      </p:sp>
      <p:sp>
        <p:nvSpPr>
          <p:cNvPr id="9" name="TextBox 8">
            <a:extLst>
              <a:ext uri="{FF2B5EF4-FFF2-40B4-BE49-F238E27FC236}">
                <a16:creationId xmlns:a16="http://schemas.microsoft.com/office/drawing/2014/main" id="{2F231226-6BB2-020D-D50A-686C6BC86F6E}"/>
              </a:ext>
            </a:extLst>
          </p:cNvPr>
          <p:cNvSpPr txBox="1"/>
          <p:nvPr/>
        </p:nvSpPr>
        <p:spPr>
          <a:xfrm>
            <a:off x="365763" y="1927517"/>
            <a:ext cx="1329366" cy="507831"/>
          </a:xfrm>
          <a:prstGeom prst="rect">
            <a:avLst/>
          </a:prstGeom>
          <a:noFill/>
        </p:spPr>
        <p:txBody>
          <a:bodyPr wrap="square">
            <a:spAutoFit/>
          </a:bodyPr>
          <a:lstStyle/>
          <a:p>
            <a:pPr algn="ctr"/>
            <a:r>
              <a:rPr lang="en-US" altLang="ko-KR" sz="2700" b="1" dirty="0">
                <a:solidFill>
                  <a:srgbClr val="002060"/>
                </a:solidFill>
              </a:rPr>
              <a:t>SIF</a:t>
            </a:r>
            <a:r>
              <a:rPr lang="en-US" altLang="ko-KR" sz="2700" b="1" baseline="-25000" dirty="0">
                <a:solidFill>
                  <a:srgbClr val="002060"/>
                </a:solidFill>
              </a:rPr>
              <a:t>obs</a:t>
            </a:r>
            <a:endParaRPr lang="ko-KR" altLang="en-US" sz="2700" b="1" baseline="-25000" dirty="0">
              <a:solidFill>
                <a:srgbClr val="002060"/>
              </a:solidFill>
            </a:endParaRPr>
          </a:p>
        </p:txBody>
      </p:sp>
      <p:sp>
        <p:nvSpPr>
          <p:cNvPr id="10" name="TextBox 9">
            <a:extLst>
              <a:ext uri="{FF2B5EF4-FFF2-40B4-BE49-F238E27FC236}">
                <a16:creationId xmlns:a16="http://schemas.microsoft.com/office/drawing/2014/main" id="{E947A6F8-C819-2303-3698-742DF756B482}"/>
              </a:ext>
            </a:extLst>
          </p:cNvPr>
          <p:cNvSpPr txBox="1"/>
          <p:nvPr/>
        </p:nvSpPr>
        <p:spPr>
          <a:xfrm>
            <a:off x="3948414" y="1926250"/>
            <a:ext cx="803453" cy="461665"/>
          </a:xfrm>
          <a:prstGeom prst="rect">
            <a:avLst/>
          </a:prstGeom>
          <a:noFill/>
        </p:spPr>
        <p:txBody>
          <a:bodyPr wrap="square">
            <a:spAutoFit/>
          </a:bodyPr>
          <a:lstStyle/>
          <a:p>
            <a:pPr algn="ctr"/>
            <a:r>
              <a:rPr lang="el-GR" altLang="ko-KR" sz="2400" b="1" dirty="0">
                <a:solidFill>
                  <a:srgbClr val="0000FF"/>
                </a:solidFill>
              </a:rPr>
              <a:t>Φ</a:t>
            </a:r>
            <a:r>
              <a:rPr lang="en-US" altLang="ko-KR" sz="2400" b="1" baseline="-25000" dirty="0">
                <a:solidFill>
                  <a:srgbClr val="0000FF"/>
                </a:solidFill>
              </a:rPr>
              <a:t>F</a:t>
            </a:r>
            <a:endParaRPr lang="ko-KR" altLang="en-US" sz="2400" b="1" baseline="-25000" dirty="0">
              <a:solidFill>
                <a:srgbClr val="0000FF"/>
              </a:solidFill>
            </a:endParaRPr>
          </a:p>
        </p:txBody>
      </p:sp>
      <p:sp>
        <p:nvSpPr>
          <p:cNvPr id="11" name="TextBox 10">
            <a:extLst>
              <a:ext uri="{FF2B5EF4-FFF2-40B4-BE49-F238E27FC236}">
                <a16:creationId xmlns:a16="http://schemas.microsoft.com/office/drawing/2014/main" id="{98F55016-1187-2A5B-F276-5170F1E4C300}"/>
              </a:ext>
            </a:extLst>
          </p:cNvPr>
          <p:cNvSpPr txBox="1"/>
          <p:nvPr/>
        </p:nvSpPr>
        <p:spPr>
          <a:xfrm>
            <a:off x="3948414" y="2851672"/>
            <a:ext cx="803454" cy="461665"/>
          </a:xfrm>
          <a:prstGeom prst="rect">
            <a:avLst/>
          </a:prstGeom>
          <a:noFill/>
        </p:spPr>
        <p:txBody>
          <a:bodyPr wrap="square">
            <a:spAutoFit/>
          </a:bodyPr>
          <a:lstStyle/>
          <a:p>
            <a:pPr algn="ctr"/>
            <a:r>
              <a:rPr lang="el-GR" altLang="ko-KR" sz="2400" b="1" dirty="0">
                <a:solidFill>
                  <a:srgbClr val="FF0000"/>
                </a:solidFill>
              </a:rPr>
              <a:t>Φ</a:t>
            </a:r>
            <a:r>
              <a:rPr lang="en-US" altLang="ko-KR" sz="2400" b="1" baseline="-25000" dirty="0">
                <a:solidFill>
                  <a:srgbClr val="FF0000"/>
                </a:solidFill>
              </a:rPr>
              <a:t>P</a:t>
            </a:r>
            <a:endParaRPr lang="ko-KR" altLang="en-US" sz="2400" b="1" baseline="-25000" dirty="0">
              <a:solidFill>
                <a:srgbClr val="FF0000"/>
              </a:solidFill>
            </a:endParaRPr>
          </a:p>
        </p:txBody>
      </p:sp>
      <p:sp>
        <p:nvSpPr>
          <p:cNvPr id="12" name="TextBox 11">
            <a:extLst>
              <a:ext uri="{FF2B5EF4-FFF2-40B4-BE49-F238E27FC236}">
                <a16:creationId xmlns:a16="http://schemas.microsoft.com/office/drawing/2014/main" id="{68410FCA-5FE9-FEE9-8731-E75293F0CAE0}"/>
              </a:ext>
            </a:extLst>
          </p:cNvPr>
          <p:cNvSpPr txBox="1"/>
          <p:nvPr/>
        </p:nvSpPr>
        <p:spPr>
          <a:xfrm>
            <a:off x="4970757" y="1928956"/>
            <a:ext cx="974517" cy="461665"/>
          </a:xfrm>
          <a:prstGeom prst="rect">
            <a:avLst/>
          </a:prstGeom>
          <a:noFill/>
        </p:spPr>
        <p:txBody>
          <a:bodyPr wrap="square">
            <a:spAutoFit/>
          </a:bodyPr>
          <a:lstStyle/>
          <a:p>
            <a:pPr algn="ctr"/>
            <a:r>
              <a:rPr lang="en-US" altLang="ko-KR" sz="2400" b="1" dirty="0" err="1">
                <a:solidFill>
                  <a:schemeClr val="accent3">
                    <a:lumMod val="75000"/>
                  </a:schemeClr>
                </a:solidFill>
              </a:rPr>
              <a:t>F</a:t>
            </a:r>
            <a:r>
              <a:rPr lang="en-US" altLang="ko-KR" sz="2400" b="1" baseline="-25000" dirty="0" err="1">
                <a:solidFill>
                  <a:schemeClr val="accent3">
                    <a:lumMod val="75000"/>
                  </a:schemeClr>
                </a:solidFill>
              </a:rPr>
              <a:t>esc</a:t>
            </a:r>
            <a:endParaRPr lang="ko-KR" altLang="en-US" sz="2400" b="1" baseline="-25000" dirty="0">
              <a:solidFill>
                <a:schemeClr val="accent3">
                  <a:lumMod val="75000"/>
                </a:schemeClr>
              </a:solidFill>
            </a:endParaRPr>
          </a:p>
        </p:txBody>
      </p:sp>
      <p:sp>
        <p:nvSpPr>
          <p:cNvPr id="13" name="TextBox 12">
            <a:extLst>
              <a:ext uri="{FF2B5EF4-FFF2-40B4-BE49-F238E27FC236}">
                <a16:creationId xmlns:a16="http://schemas.microsoft.com/office/drawing/2014/main" id="{C0C4926B-2286-429D-32B5-130F32428F7B}"/>
              </a:ext>
            </a:extLst>
          </p:cNvPr>
          <p:cNvSpPr txBox="1"/>
          <p:nvPr/>
        </p:nvSpPr>
        <p:spPr>
          <a:xfrm>
            <a:off x="5032388" y="2868719"/>
            <a:ext cx="974517" cy="461665"/>
          </a:xfrm>
          <a:prstGeom prst="rect">
            <a:avLst/>
          </a:prstGeom>
          <a:noFill/>
        </p:spPr>
        <p:txBody>
          <a:bodyPr wrap="square">
            <a:spAutoFit/>
          </a:bodyPr>
          <a:lstStyle/>
          <a:p>
            <a:pPr algn="ctr"/>
            <a:r>
              <a:rPr lang="en-US" altLang="ko-KR" sz="2400" b="1" dirty="0">
                <a:solidFill>
                  <a:schemeClr val="accent4">
                    <a:lumMod val="75000"/>
                  </a:schemeClr>
                </a:solidFill>
              </a:rPr>
              <a:t>EUE</a:t>
            </a:r>
            <a:endParaRPr lang="ko-KR" altLang="en-US" sz="2400" b="1" dirty="0">
              <a:solidFill>
                <a:schemeClr val="accent4">
                  <a:lumMod val="75000"/>
                </a:schemeClr>
              </a:solidFill>
            </a:endParaRPr>
          </a:p>
        </p:txBody>
      </p:sp>
      <p:sp>
        <p:nvSpPr>
          <p:cNvPr id="14" name="TextBox 13">
            <a:extLst>
              <a:ext uri="{FF2B5EF4-FFF2-40B4-BE49-F238E27FC236}">
                <a16:creationId xmlns:a16="http://schemas.microsoft.com/office/drawing/2014/main" id="{83E779A2-D94C-46EE-B62A-472340857460}"/>
              </a:ext>
            </a:extLst>
          </p:cNvPr>
          <p:cNvSpPr txBox="1"/>
          <p:nvPr/>
        </p:nvSpPr>
        <p:spPr>
          <a:xfrm>
            <a:off x="1618928"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5" name="TextBox 14">
            <a:extLst>
              <a:ext uri="{FF2B5EF4-FFF2-40B4-BE49-F238E27FC236}">
                <a16:creationId xmlns:a16="http://schemas.microsoft.com/office/drawing/2014/main" id="{EB4FC884-CDAB-2060-8BE1-AED04360CD02}"/>
              </a:ext>
            </a:extLst>
          </p:cNvPr>
          <p:cNvSpPr txBox="1"/>
          <p:nvPr/>
        </p:nvSpPr>
        <p:spPr>
          <a:xfrm>
            <a:off x="1989979" y="2824514"/>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16" name="TextBox 15">
            <a:extLst>
              <a:ext uri="{FF2B5EF4-FFF2-40B4-BE49-F238E27FC236}">
                <a16:creationId xmlns:a16="http://schemas.microsoft.com/office/drawing/2014/main" id="{BCE61FCA-6A8C-69DF-6A0C-2BFBE2999B9B}"/>
              </a:ext>
            </a:extLst>
          </p:cNvPr>
          <p:cNvSpPr txBox="1"/>
          <p:nvPr/>
        </p:nvSpPr>
        <p:spPr>
          <a:xfrm>
            <a:off x="3597646"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7" name="TextBox 16">
            <a:extLst>
              <a:ext uri="{FF2B5EF4-FFF2-40B4-BE49-F238E27FC236}">
                <a16:creationId xmlns:a16="http://schemas.microsoft.com/office/drawing/2014/main" id="{2C1AA2D6-051F-564E-F1B8-13CD64C80B8A}"/>
              </a:ext>
            </a:extLst>
          </p:cNvPr>
          <p:cNvSpPr txBox="1"/>
          <p:nvPr/>
        </p:nvSpPr>
        <p:spPr>
          <a:xfrm>
            <a:off x="4637287" y="2786798"/>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8" name="TextBox 17">
            <a:extLst>
              <a:ext uri="{FF2B5EF4-FFF2-40B4-BE49-F238E27FC236}">
                <a16:creationId xmlns:a16="http://schemas.microsoft.com/office/drawing/2014/main" id="{EF9DAE1D-DB75-A8A7-4BF8-1C898C982D29}"/>
              </a:ext>
            </a:extLst>
          </p:cNvPr>
          <p:cNvSpPr txBox="1"/>
          <p:nvPr/>
        </p:nvSpPr>
        <p:spPr>
          <a:xfrm>
            <a:off x="4637287" y="1853824"/>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5" name="TextBox 4">
            <a:extLst>
              <a:ext uri="{FF2B5EF4-FFF2-40B4-BE49-F238E27FC236}">
                <a16:creationId xmlns:a16="http://schemas.microsoft.com/office/drawing/2014/main" id="{9B53092B-F2A6-976A-E3BB-64F92A5AD99A}"/>
              </a:ext>
            </a:extLst>
          </p:cNvPr>
          <p:cNvSpPr txBox="1"/>
          <p:nvPr/>
        </p:nvSpPr>
        <p:spPr>
          <a:xfrm>
            <a:off x="6635803" y="1321008"/>
            <a:ext cx="5310614" cy="3111108"/>
          </a:xfrm>
          <a:prstGeom prst="rect">
            <a:avLst/>
          </a:prstGeom>
          <a:noFill/>
        </p:spPr>
        <p:txBody>
          <a:bodyPr wrap="square">
            <a:spAutoFit/>
          </a:bodyPr>
          <a:lstStyle/>
          <a:p>
            <a:pPr>
              <a:lnSpc>
                <a:spcPct val="150000"/>
              </a:lnSpc>
            </a:pPr>
            <a:r>
              <a:rPr lang="en-US" altLang="ko-KR" b="1" dirty="0">
                <a:solidFill>
                  <a:schemeClr val="accent6">
                    <a:lumMod val="10000"/>
                  </a:schemeClr>
                </a:solidFill>
                <a:latin typeface="+mj-lt"/>
                <a:ea typeface="+mj-ea"/>
                <a:cs typeface="Arial" pitchFamily="34" charset="0"/>
              </a:rPr>
              <a:t>Equations:</a:t>
            </a:r>
          </a:p>
          <a:p>
            <a:pPr>
              <a:lnSpc>
                <a:spcPct val="150000"/>
              </a:lnSpc>
            </a:pPr>
            <a:r>
              <a:rPr lang="en-US" altLang="ko-KR" b="1" dirty="0">
                <a:solidFill>
                  <a:schemeClr val="accent6">
                    <a:lumMod val="10000"/>
                  </a:schemeClr>
                </a:solidFill>
                <a:latin typeface="+mj-lt"/>
                <a:ea typeface="+mj-ea"/>
                <a:cs typeface="Arial" pitchFamily="34" charset="0"/>
              </a:rPr>
              <a:t>LUE</a:t>
            </a:r>
            <a:r>
              <a:rPr lang="en-US" altLang="ko-KR" b="1" baseline="-25000" dirty="0">
                <a:solidFill>
                  <a:schemeClr val="accent6">
                    <a:lumMod val="10000"/>
                  </a:schemeClr>
                </a:solidFill>
                <a:latin typeface="+mj-lt"/>
                <a:ea typeface="+mj-ea"/>
                <a:cs typeface="Arial" pitchFamily="34" charset="0"/>
              </a:rPr>
              <a:t>F</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 </a:t>
            </a:r>
            <a:r>
              <a:rPr lang="en-US" altLang="ko-KR" dirty="0" err="1">
                <a:solidFill>
                  <a:schemeClr val="accent6">
                    <a:lumMod val="10000"/>
                  </a:schemeClr>
                </a:solidFill>
                <a:latin typeface="+mj-lt"/>
                <a:ea typeface="+mj-ea"/>
                <a:cs typeface="Arial" pitchFamily="34" charset="0"/>
              </a:rPr>
              <a:t>SIF</a:t>
            </a:r>
            <a:r>
              <a:rPr lang="en-US" altLang="ko-KR" baseline="-25000" dirty="0" err="1">
                <a:solidFill>
                  <a:schemeClr val="accent6">
                    <a:lumMod val="10000"/>
                  </a:schemeClr>
                </a:solidFill>
                <a:latin typeface="+mj-lt"/>
                <a:ea typeface="+mj-ea"/>
                <a:cs typeface="Arial" pitchFamily="34" charset="0"/>
              </a:rPr>
              <a:t>obs</a:t>
            </a:r>
            <a:r>
              <a:rPr lang="en-US" altLang="ko-KR" dirty="0">
                <a:solidFill>
                  <a:schemeClr val="accent6">
                    <a:lumMod val="10000"/>
                  </a:schemeClr>
                </a:solidFill>
                <a:latin typeface="+mj-lt"/>
                <a:ea typeface="+mj-ea"/>
                <a:cs typeface="Arial" pitchFamily="34" charset="0"/>
              </a:rPr>
              <a:t> / </a:t>
            </a:r>
            <a:r>
              <a:rPr lang="en-US" altLang="ko-KR" dirty="0" err="1">
                <a:solidFill>
                  <a:schemeClr val="accent6">
                    <a:lumMod val="10000"/>
                  </a:schemeClr>
                </a:solidFill>
                <a:latin typeface="+mj-lt"/>
                <a:ea typeface="+mj-ea"/>
                <a:cs typeface="Arial" pitchFamily="34" charset="0"/>
              </a:rPr>
              <a:t>APAR</a:t>
            </a:r>
            <a:r>
              <a:rPr lang="en-US" altLang="ko-KR" baseline="-25000" dirty="0" err="1">
                <a:solidFill>
                  <a:schemeClr val="accent6">
                    <a:lumMod val="10000"/>
                  </a:schemeClr>
                </a:solidFill>
                <a:latin typeface="+mj-lt"/>
                <a:ea typeface="+mj-ea"/>
                <a:cs typeface="Arial" pitchFamily="34" charset="0"/>
              </a:rPr>
              <a:t>chl</a:t>
            </a:r>
            <a:r>
              <a:rPr lang="en-US" altLang="ko-KR" b="1" dirty="0">
                <a:solidFill>
                  <a:schemeClr val="accent6">
                    <a:lumMod val="10000"/>
                  </a:schemeClr>
                </a:solidFill>
                <a:latin typeface="+mj-lt"/>
                <a:ea typeface="+mj-ea"/>
                <a:cs typeface="Arial" pitchFamily="34" charset="0"/>
              </a:rPr>
              <a:t>   </a:t>
            </a:r>
            <a:r>
              <a:rPr lang="en-US" altLang="ko-KR" b="1" dirty="0" err="1">
                <a:solidFill>
                  <a:schemeClr val="accent6">
                    <a:lumMod val="10000"/>
                  </a:schemeClr>
                </a:solidFill>
                <a:latin typeface="+mj-lt"/>
                <a:ea typeface="+mj-ea"/>
                <a:cs typeface="Arial" pitchFamily="34" charset="0"/>
              </a:rPr>
              <a:t>LUE</a:t>
            </a:r>
            <a:r>
              <a:rPr lang="en-US" altLang="ko-KR" b="1" baseline="-25000" dirty="0" err="1">
                <a:solidFill>
                  <a:schemeClr val="accent6">
                    <a:lumMod val="10000"/>
                  </a:schemeClr>
                </a:solidFill>
                <a:latin typeface="+mj-lt"/>
                <a:ea typeface="+mj-ea"/>
                <a:cs typeface="Arial" pitchFamily="34" charset="0"/>
              </a:rPr>
              <a:t>p</a:t>
            </a:r>
            <a:r>
              <a:rPr lang="en-US" altLang="ko-KR" b="1" baseline="-25000"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GPP / </a:t>
            </a:r>
            <a:r>
              <a:rPr lang="en-US" altLang="ko-KR" dirty="0" err="1">
                <a:solidFill>
                  <a:schemeClr val="accent6">
                    <a:lumMod val="10000"/>
                  </a:schemeClr>
                </a:solidFill>
                <a:latin typeface="+mj-lt"/>
                <a:ea typeface="+mj-ea"/>
                <a:cs typeface="Arial" pitchFamily="34" charset="0"/>
              </a:rPr>
              <a:t>APAR</a:t>
            </a:r>
            <a:r>
              <a:rPr lang="en-US" altLang="ko-KR" baseline="-25000" dirty="0" err="1">
                <a:solidFill>
                  <a:schemeClr val="accent6">
                    <a:lumMod val="10000"/>
                  </a:schemeClr>
                </a:solidFill>
                <a:latin typeface="+mj-lt"/>
                <a:ea typeface="+mj-ea"/>
                <a:cs typeface="Arial" pitchFamily="34" charset="0"/>
              </a:rPr>
              <a:t>chl</a:t>
            </a:r>
            <a:endParaRPr lang="en-US" altLang="ko-KR" baseline="-25000" dirty="0">
              <a:solidFill>
                <a:schemeClr val="accent6">
                  <a:lumMod val="10000"/>
                </a:schemeClr>
              </a:solidFill>
              <a:latin typeface="+mj-lt"/>
              <a:ea typeface="+mj-ea"/>
              <a:cs typeface="Arial" pitchFamily="34" charset="0"/>
            </a:endParaRPr>
          </a:p>
          <a:p>
            <a:pPr>
              <a:lnSpc>
                <a:spcPct val="150000"/>
              </a:lnSpc>
            </a:pPr>
            <a:r>
              <a:rPr lang="en-US" altLang="ko-KR" sz="700" dirty="0">
                <a:solidFill>
                  <a:schemeClr val="accent6">
                    <a:lumMod val="10000"/>
                  </a:schemeClr>
                </a:solidFill>
                <a:latin typeface="+mj-lt"/>
                <a:ea typeface="+mj-ea"/>
                <a:cs typeface="Arial" pitchFamily="34" charset="0"/>
              </a:rPr>
              <a:t> </a:t>
            </a:r>
            <a:endParaRPr lang="en-US" altLang="ko-KR" dirty="0">
              <a:solidFill>
                <a:schemeClr val="accent6">
                  <a:lumMod val="10000"/>
                </a:schemeClr>
              </a:solidFill>
              <a:latin typeface="+mj-lt"/>
              <a:ea typeface="+mj-ea"/>
              <a:cs typeface="Arial" pitchFamily="34" charset="0"/>
            </a:endParaRPr>
          </a:p>
          <a:p>
            <a:pPr>
              <a:lnSpc>
                <a:spcPct val="150000"/>
              </a:lnSpc>
            </a:pPr>
            <a:r>
              <a:rPr lang="en-US" altLang="ko-KR" b="1" dirty="0" err="1">
                <a:solidFill>
                  <a:schemeClr val="accent6">
                    <a:lumMod val="10000"/>
                  </a:schemeClr>
                </a:solidFill>
                <a:latin typeface="+mj-lt"/>
                <a:ea typeface="+mj-ea"/>
                <a:cs typeface="Arial" pitchFamily="34" charset="0"/>
              </a:rPr>
              <a:t>Fesc</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err="1">
                <a:solidFill>
                  <a:schemeClr val="accent6">
                    <a:lumMod val="10000"/>
                  </a:schemeClr>
                </a:solidFill>
                <a:latin typeface="+mj-lt"/>
                <a:ea typeface="+mj-ea"/>
                <a:cs typeface="Arial" pitchFamily="34" charset="0"/>
              </a:rPr>
              <a:t>NIRv</a:t>
            </a:r>
            <a:r>
              <a:rPr lang="en-US" altLang="ko-KR" dirty="0">
                <a:solidFill>
                  <a:schemeClr val="accent6">
                    <a:lumMod val="10000"/>
                  </a:schemeClr>
                </a:solidFill>
                <a:latin typeface="+mj-lt"/>
                <a:ea typeface="+mj-ea"/>
                <a:cs typeface="Arial" pitchFamily="34" charset="0"/>
              </a:rPr>
              <a:t> / </a:t>
            </a:r>
            <a:r>
              <a:rPr lang="en-US" altLang="ko-KR" dirty="0" err="1">
                <a:solidFill>
                  <a:schemeClr val="accent6">
                    <a:lumMod val="10000"/>
                  </a:schemeClr>
                </a:solidFill>
                <a:latin typeface="+mj-lt"/>
                <a:ea typeface="+mj-ea"/>
                <a:cs typeface="Arial" pitchFamily="34" charset="0"/>
              </a:rPr>
              <a:t>fPAR</a:t>
            </a:r>
            <a:r>
              <a:rPr lang="en-US" altLang="ko-KR" baseline="-25000" dirty="0" err="1">
                <a:solidFill>
                  <a:schemeClr val="accent6">
                    <a:lumMod val="10000"/>
                  </a:schemeClr>
                </a:solidFill>
                <a:latin typeface="+mj-lt"/>
                <a:ea typeface="+mj-ea"/>
                <a:cs typeface="Arial" pitchFamily="34" charset="0"/>
              </a:rPr>
              <a:t>chl</a:t>
            </a:r>
            <a:endParaRPr lang="en-US" altLang="ko-KR" baseline="-25000" dirty="0">
              <a:solidFill>
                <a:schemeClr val="accent6">
                  <a:lumMod val="10000"/>
                </a:schemeClr>
              </a:solidFill>
              <a:latin typeface="+mj-lt"/>
              <a:ea typeface="+mj-ea"/>
              <a:cs typeface="Arial" pitchFamily="34" charset="0"/>
            </a:endParaRPr>
          </a:p>
          <a:p>
            <a:pPr>
              <a:lnSpc>
                <a:spcPct val="150000"/>
              </a:lnSpc>
            </a:pPr>
            <a:r>
              <a:rPr lang="en-US" altLang="ko-KR" b="1" dirty="0">
                <a:solidFill>
                  <a:schemeClr val="accent6">
                    <a:lumMod val="10000"/>
                  </a:schemeClr>
                </a:solidFill>
                <a:latin typeface="+mj-lt"/>
                <a:ea typeface="+mj-ea"/>
                <a:cs typeface="Arial" pitchFamily="34" charset="0"/>
              </a:rPr>
              <a:t>EUE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(C</a:t>
            </a:r>
            <a:r>
              <a:rPr lang="en-US" altLang="ko-KR" baseline="-25000" dirty="0">
                <a:solidFill>
                  <a:schemeClr val="accent6">
                    <a:lumMod val="10000"/>
                  </a:schemeClr>
                </a:solidFill>
                <a:latin typeface="+mj-lt"/>
                <a:ea typeface="+mj-ea"/>
                <a:cs typeface="Arial" pitchFamily="34" charset="0"/>
              </a:rPr>
              <a:t>i</a:t>
            </a:r>
            <a:r>
              <a:rPr lang="en-US" altLang="ko-KR" dirty="0">
                <a:solidFill>
                  <a:schemeClr val="accent6">
                    <a:lumMod val="10000"/>
                  </a:schemeClr>
                </a:solidFill>
                <a:latin typeface="+mj-lt"/>
                <a:ea typeface="+mj-ea"/>
                <a:cs typeface="Arial" pitchFamily="34" charset="0"/>
              </a:rPr>
              <a:t> – </a:t>
            </a: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dirty="0">
                <a:solidFill>
                  <a:schemeClr val="accent6">
                    <a:lumMod val="10000"/>
                  </a:schemeClr>
                </a:solidFill>
                <a:latin typeface="+mj-lt"/>
                <a:ea typeface="+mj-ea"/>
                <a:cs typeface="Arial" pitchFamily="34" charset="0"/>
              </a:rPr>
              <a:t>) / </a:t>
            </a:r>
            <a:r>
              <a:rPr lang="en-US" altLang="ko-KR" dirty="0">
                <a:solidFill>
                  <a:schemeClr val="accent6">
                    <a:lumMod val="10000"/>
                  </a:schemeClr>
                </a:solidFill>
                <a:latin typeface="+mj-lt"/>
                <a:cs typeface="Arial" pitchFamily="34" charset="0"/>
              </a:rPr>
              <a:t>(4C</a:t>
            </a:r>
            <a:r>
              <a:rPr lang="en-US" altLang="ko-KR" baseline="-25000" dirty="0">
                <a:solidFill>
                  <a:schemeClr val="accent6">
                    <a:lumMod val="10000"/>
                  </a:schemeClr>
                </a:solidFill>
                <a:latin typeface="+mj-lt"/>
                <a:cs typeface="Arial" pitchFamily="34" charset="0"/>
              </a:rPr>
              <a:t>i</a:t>
            </a:r>
            <a:r>
              <a:rPr lang="en-US" altLang="ko-KR" dirty="0">
                <a:solidFill>
                  <a:schemeClr val="accent6">
                    <a:lumMod val="10000"/>
                  </a:schemeClr>
                </a:solidFill>
                <a:latin typeface="+mj-lt"/>
                <a:cs typeface="Arial" pitchFamily="34" charset="0"/>
              </a:rPr>
              <a:t> – 8</a:t>
            </a: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dirty="0">
                <a:solidFill>
                  <a:schemeClr val="accent6">
                    <a:lumMod val="10000"/>
                  </a:schemeClr>
                </a:solidFill>
                <a:latin typeface="+mj-lt"/>
                <a:cs typeface="Arial" pitchFamily="34" charset="0"/>
              </a:rPr>
              <a:t>)</a:t>
            </a:r>
          </a:p>
          <a:p>
            <a:pPr marL="342900" indent="-342900">
              <a:lnSpc>
                <a:spcPct val="150000"/>
              </a:lnSpc>
              <a:buFontTx/>
              <a:buChar char="–"/>
            </a:pPr>
            <a:r>
              <a:rPr lang="en-US" altLang="ko-KR" dirty="0">
                <a:solidFill>
                  <a:schemeClr val="accent6">
                    <a:lumMod val="10000"/>
                  </a:schemeClr>
                </a:solidFill>
                <a:latin typeface="+mj-lt"/>
                <a:ea typeface="+mj-ea"/>
                <a:cs typeface="Arial" pitchFamily="34" charset="0"/>
              </a:rPr>
              <a:t>C</a:t>
            </a:r>
            <a:r>
              <a:rPr lang="en-US" altLang="ko-KR" baseline="-25000" dirty="0">
                <a:solidFill>
                  <a:schemeClr val="accent6">
                    <a:lumMod val="10000"/>
                  </a:schemeClr>
                </a:solidFill>
                <a:latin typeface="+mj-lt"/>
                <a:ea typeface="+mj-ea"/>
                <a:cs typeface="Arial" pitchFamily="34" charset="0"/>
              </a:rPr>
              <a:t>i </a:t>
            </a:r>
            <a:r>
              <a:rPr lang="en-US" altLang="ko-KR" sz="1600" dirty="0">
                <a:solidFill>
                  <a:schemeClr val="accent6">
                    <a:lumMod val="10000"/>
                  </a:schemeClr>
                </a:solidFill>
                <a:latin typeface="+mj-lt"/>
                <a:cs typeface="Arial" pitchFamily="34" charset="0"/>
              </a:rPr>
              <a:t> </a:t>
            </a:r>
            <a:r>
              <a:rPr lang="en-US" altLang="ko-KR" sz="1600" dirty="0">
                <a:solidFill>
                  <a:schemeClr val="accent6">
                    <a:lumMod val="10000"/>
                  </a:schemeClr>
                </a:solidFill>
                <a:latin typeface="+mj-lt"/>
                <a:ea typeface="+mj-ea"/>
                <a:cs typeface="Arial" pitchFamily="34" charset="0"/>
              </a:rPr>
              <a:t>= C</a:t>
            </a:r>
            <a:r>
              <a:rPr lang="en-US" altLang="ko-KR" sz="1600" baseline="-25000" dirty="0">
                <a:solidFill>
                  <a:schemeClr val="accent6">
                    <a:lumMod val="10000"/>
                  </a:schemeClr>
                </a:solidFill>
                <a:latin typeface="+mj-lt"/>
                <a:ea typeface="+mj-ea"/>
                <a:cs typeface="Arial" pitchFamily="34" charset="0"/>
              </a:rPr>
              <a:t>a </a:t>
            </a:r>
            <a:r>
              <a:rPr lang="en-US" altLang="ko-KR" sz="1600" dirty="0">
                <a:solidFill>
                  <a:schemeClr val="accent6">
                    <a:lumMod val="10000"/>
                  </a:schemeClr>
                </a:solidFill>
                <a:latin typeface="+mj-lt"/>
                <a:ea typeface="+mj-ea"/>
                <a:cs typeface="Arial" pitchFamily="34" charset="0"/>
              </a:rPr>
              <a:t>– 1.6 </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cs typeface="Arial" pitchFamily="34" charset="0"/>
              </a:rPr>
              <a:t>GPP/G</a:t>
            </a:r>
            <a:r>
              <a:rPr lang="en-US" altLang="ko-KR" sz="1600" baseline="-25000" dirty="0">
                <a:solidFill>
                  <a:schemeClr val="accent6">
                    <a:lumMod val="10000"/>
                  </a:schemeClr>
                </a:solidFill>
                <a:latin typeface="+mj-lt"/>
                <a:cs typeface="Arial" pitchFamily="34" charset="0"/>
              </a:rPr>
              <a:t>C </a:t>
            </a:r>
            <a:r>
              <a:rPr lang="en-US" altLang="ko-KR" sz="1600" dirty="0">
                <a:solidFill>
                  <a:schemeClr val="accent6">
                    <a:lumMod val="10000"/>
                  </a:schemeClr>
                </a:solidFill>
                <a:latin typeface="+mj-lt"/>
                <a:cs typeface="Arial" pitchFamily="34" charset="0"/>
              </a:rPr>
              <a:t> (G</a:t>
            </a:r>
            <a:r>
              <a:rPr lang="en-US" altLang="ko-KR" sz="1600" baseline="-25000" dirty="0">
                <a:solidFill>
                  <a:schemeClr val="accent6">
                    <a:lumMod val="10000"/>
                  </a:schemeClr>
                </a:solidFill>
                <a:latin typeface="+mj-lt"/>
                <a:cs typeface="Arial" pitchFamily="34" charset="0"/>
              </a:rPr>
              <a:t>C</a:t>
            </a:r>
            <a:r>
              <a:rPr lang="en-US" altLang="ko-KR" sz="1600" dirty="0">
                <a:solidFill>
                  <a:schemeClr val="accent6">
                    <a:lumMod val="10000"/>
                  </a:schemeClr>
                </a:solidFill>
                <a:latin typeface="+mj-lt"/>
                <a:cs typeface="Arial" pitchFamily="34" charset="0"/>
              </a:rPr>
              <a:t>: PM inversion)</a:t>
            </a:r>
            <a:endParaRPr lang="en-US" altLang="ko-KR" sz="1600" dirty="0">
              <a:solidFill>
                <a:schemeClr val="accent6">
                  <a:lumMod val="10000"/>
                </a:schemeClr>
              </a:solidFill>
              <a:latin typeface="+mj-lt"/>
              <a:ea typeface="+mj-ea"/>
              <a:cs typeface="Arial" pitchFamily="34" charset="0"/>
            </a:endParaRPr>
          </a:p>
          <a:p>
            <a:pPr marL="342900" indent="-342900">
              <a:lnSpc>
                <a:spcPct val="150000"/>
              </a:lnSpc>
              <a:buFontTx/>
              <a:buChar char="–"/>
            </a:pP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cs typeface="Arial" pitchFamily="34" charset="0"/>
              </a:rPr>
              <a:t> </a:t>
            </a:r>
            <a:r>
              <a:rPr lang="en-US" altLang="ko-KR" sz="1600" dirty="0">
                <a:solidFill>
                  <a:schemeClr val="accent6">
                    <a:lumMod val="10000"/>
                  </a:schemeClr>
                </a:solidFill>
                <a:latin typeface="+mj-lt"/>
                <a:ea typeface="+mj-ea"/>
                <a:cs typeface="Arial" pitchFamily="34" charset="0"/>
              </a:rPr>
              <a:t>= 42.75</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exp(37830</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Ta) / (8.314</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Ta</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298.15)</a:t>
            </a:r>
            <a:endParaRPr lang="en-US" altLang="ko-KR" sz="700" b="1" dirty="0">
              <a:solidFill>
                <a:schemeClr val="accent6">
                  <a:lumMod val="10000"/>
                </a:schemeClr>
              </a:solidFill>
              <a:latin typeface="+mj-lt"/>
              <a:ea typeface="+mj-ea"/>
              <a:cs typeface="Arial" pitchFamily="34" charset="0"/>
            </a:endParaRPr>
          </a:p>
          <a:p>
            <a:pPr>
              <a:lnSpc>
                <a:spcPct val="150000"/>
              </a:lnSpc>
            </a:pPr>
            <a:r>
              <a:rPr lang="el-GR" altLang="ko-KR" b="1" dirty="0">
                <a:solidFill>
                  <a:schemeClr val="accent6">
                    <a:lumMod val="10000"/>
                  </a:schemeClr>
                </a:solidFill>
                <a:latin typeface="+mj-lt"/>
                <a:ea typeface="+mj-ea"/>
                <a:cs typeface="Arial" pitchFamily="34" charset="0"/>
              </a:rPr>
              <a:t>Φ</a:t>
            </a:r>
            <a:r>
              <a:rPr lang="en-US" altLang="ko-KR" b="1" baseline="-25000" dirty="0">
                <a:solidFill>
                  <a:schemeClr val="accent6">
                    <a:lumMod val="10000"/>
                  </a:schemeClr>
                </a:solidFill>
                <a:latin typeface="+mj-lt"/>
                <a:ea typeface="+mj-ea"/>
                <a:cs typeface="Arial" pitchFamily="34" charset="0"/>
              </a:rPr>
              <a:t>F</a:t>
            </a:r>
            <a:r>
              <a:rPr lang="en-US" altLang="ko-KR" b="1" dirty="0">
                <a:solidFill>
                  <a:schemeClr val="accent6">
                    <a:lumMod val="10000"/>
                  </a:schemeClr>
                </a:solidFill>
                <a:latin typeface="+mj-lt"/>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cs typeface="Arial" pitchFamily="34" charset="0"/>
              </a:rPr>
              <a:t> </a:t>
            </a:r>
            <a:r>
              <a:rPr lang="en-US" altLang="ko-KR" dirty="0">
                <a:solidFill>
                  <a:schemeClr val="accent6">
                    <a:lumMod val="10000"/>
                  </a:schemeClr>
                </a:solidFill>
                <a:latin typeface="+mj-lt"/>
                <a:cs typeface="Arial" pitchFamily="34" charset="0"/>
              </a:rPr>
              <a:t>LUE</a:t>
            </a:r>
            <a:r>
              <a:rPr lang="en-US" altLang="ko-KR" baseline="-25000" dirty="0">
                <a:solidFill>
                  <a:schemeClr val="accent6">
                    <a:lumMod val="10000"/>
                  </a:schemeClr>
                </a:solidFill>
                <a:latin typeface="+mj-lt"/>
                <a:cs typeface="Arial" pitchFamily="34" charset="0"/>
              </a:rPr>
              <a:t>F </a:t>
            </a:r>
            <a:r>
              <a:rPr lang="en-US" altLang="ko-KR" dirty="0">
                <a:solidFill>
                  <a:schemeClr val="accent6">
                    <a:lumMod val="10000"/>
                  </a:schemeClr>
                </a:solidFill>
                <a:latin typeface="+mj-lt"/>
                <a:cs typeface="Arial" pitchFamily="34" charset="0"/>
              </a:rPr>
              <a:t>/ </a:t>
            </a:r>
            <a:r>
              <a:rPr lang="en-US" altLang="ko-KR" dirty="0" err="1">
                <a:solidFill>
                  <a:schemeClr val="accent6">
                    <a:lumMod val="10000"/>
                  </a:schemeClr>
                </a:solidFill>
                <a:latin typeface="+mj-lt"/>
                <a:cs typeface="Arial" pitchFamily="34" charset="0"/>
              </a:rPr>
              <a:t>F</a:t>
            </a:r>
            <a:r>
              <a:rPr lang="en-US" altLang="ko-KR" baseline="-25000" dirty="0" err="1">
                <a:solidFill>
                  <a:schemeClr val="accent6">
                    <a:lumMod val="10000"/>
                  </a:schemeClr>
                </a:solidFill>
                <a:latin typeface="+mj-lt"/>
                <a:cs typeface="Arial" pitchFamily="34" charset="0"/>
              </a:rPr>
              <a:t>esc</a:t>
            </a:r>
            <a:r>
              <a:rPr lang="en-US" altLang="ko-KR" baseline="-25000" dirty="0">
                <a:solidFill>
                  <a:schemeClr val="accent6">
                    <a:lumMod val="10000"/>
                  </a:schemeClr>
                </a:solidFill>
                <a:latin typeface="+mj-lt"/>
                <a:cs typeface="Arial" pitchFamily="34" charset="0"/>
              </a:rPr>
              <a:t> </a:t>
            </a:r>
            <a:r>
              <a:rPr lang="en-US" altLang="ko-KR" b="1" dirty="0">
                <a:solidFill>
                  <a:schemeClr val="accent6">
                    <a:lumMod val="10000"/>
                  </a:schemeClr>
                </a:solidFill>
                <a:latin typeface="+mj-lt"/>
                <a:ea typeface="+mj-ea"/>
                <a:cs typeface="Arial" pitchFamily="34" charset="0"/>
              </a:rPr>
              <a:t>,    </a:t>
            </a:r>
            <a:r>
              <a:rPr lang="el-GR" altLang="ko-KR" b="1" dirty="0">
                <a:solidFill>
                  <a:schemeClr val="accent6">
                    <a:lumMod val="10000"/>
                  </a:schemeClr>
                </a:solidFill>
                <a:latin typeface="+mj-lt"/>
                <a:ea typeface="+mj-ea"/>
                <a:cs typeface="Arial" pitchFamily="34" charset="0"/>
              </a:rPr>
              <a:t>Φ</a:t>
            </a:r>
            <a:r>
              <a:rPr lang="en-US" altLang="ko-KR" b="1" baseline="-25000" dirty="0">
                <a:solidFill>
                  <a:schemeClr val="accent6">
                    <a:lumMod val="10000"/>
                  </a:schemeClr>
                </a:solidFill>
                <a:latin typeface="+mj-lt"/>
                <a:ea typeface="+mj-ea"/>
                <a:cs typeface="Arial" pitchFamily="34" charset="0"/>
              </a:rPr>
              <a:t>P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LUE</a:t>
            </a:r>
            <a:r>
              <a:rPr lang="en-US" altLang="ko-KR" baseline="-25000" dirty="0">
                <a:solidFill>
                  <a:schemeClr val="accent6">
                    <a:lumMod val="10000"/>
                  </a:schemeClr>
                </a:solidFill>
                <a:latin typeface="+mj-lt"/>
                <a:ea typeface="+mj-ea"/>
                <a:cs typeface="Arial" pitchFamily="34" charset="0"/>
              </a:rPr>
              <a:t>P </a:t>
            </a:r>
            <a:r>
              <a:rPr lang="en-US" altLang="ko-KR" dirty="0">
                <a:solidFill>
                  <a:schemeClr val="accent6">
                    <a:lumMod val="10000"/>
                  </a:schemeClr>
                </a:solidFill>
                <a:latin typeface="+mj-lt"/>
                <a:ea typeface="+mj-ea"/>
                <a:cs typeface="Arial" pitchFamily="34" charset="0"/>
              </a:rPr>
              <a:t>/ EUE</a:t>
            </a:r>
            <a:endParaRPr lang="ko-KR" altLang="en-US" dirty="0">
              <a:solidFill>
                <a:schemeClr val="accent6">
                  <a:lumMod val="10000"/>
                </a:schemeClr>
              </a:solidFill>
              <a:latin typeface="+mj-lt"/>
              <a:ea typeface="+mj-ea"/>
              <a:cs typeface="Arial" pitchFamily="34" charset="0"/>
            </a:endParaRPr>
          </a:p>
        </p:txBody>
      </p:sp>
      <p:sp>
        <p:nvSpPr>
          <p:cNvPr id="23" name="TextBox 22">
            <a:extLst>
              <a:ext uri="{FF2B5EF4-FFF2-40B4-BE49-F238E27FC236}">
                <a16:creationId xmlns:a16="http://schemas.microsoft.com/office/drawing/2014/main" id="{97E8A954-13AB-4885-A28A-424B28FC2BE0}"/>
              </a:ext>
            </a:extLst>
          </p:cNvPr>
          <p:cNvSpPr txBox="1"/>
          <p:nvPr/>
        </p:nvSpPr>
        <p:spPr>
          <a:xfrm>
            <a:off x="1989979" y="1899091"/>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24" name="TextBox 23">
            <a:extLst>
              <a:ext uri="{FF2B5EF4-FFF2-40B4-BE49-F238E27FC236}">
                <a16:creationId xmlns:a16="http://schemas.microsoft.com/office/drawing/2014/main" id="{BC392120-514A-472F-B95D-68CB193606A2}"/>
              </a:ext>
            </a:extLst>
          </p:cNvPr>
          <p:cNvSpPr txBox="1"/>
          <p:nvPr/>
        </p:nvSpPr>
        <p:spPr>
          <a:xfrm>
            <a:off x="1618929" y="1858115"/>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25" name="TextBox 24">
            <a:extLst>
              <a:ext uri="{FF2B5EF4-FFF2-40B4-BE49-F238E27FC236}">
                <a16:creationId xmlns:a16="http://schemas.microsoft.com/office/drawing/2014/main" id="{469F6C43-81CC-4D3B-9132-8F8779210374}"/>
              </a:ext>
            </a:extLst>
          </p:cNvPr>
          <p:cNvSpPr txBox="1"/>
          <p:nvPr/>
        </p:nvSpPr>
        <p:spPr>
          <a:xfrm>
            <a:off x="3597646" y="1853826"/>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26" name="TextBox 25">
            <a:extLst>
              <a:ext uri="{FF2B5EF4-FFF2-40B4-BE49-F238E27FC236}">
                <a16:creationId xmlns:a16="http://schemas.microsoft.com/office/drawing/2014/main" id="{0B65FB87-D5AE-45B9-B529-A9F4EB87978B}"/>
              </a:ext>
            </a:extLst>
          </p:cNvPr>
          <p:cNvSpPr txBox="1"/>
          <p:nvPr/>
        </p:nvSpPr>
        <p:spPr>
          <a:xfrm>
            <a:off x="454820" y="2851672"/>
            <a:ext cx="1240307" cy="461665"/>
          </a:xfrm>
          <a:prstGeom prst="rect">
            <a:avLst/>
          </a:prstGeom>
          <a:noFill/>
        </p:spPr>
        <p:txBody>
          <a:bodyPr wrap="square">
            <a:spAutoFit/>
          </a:bodyPr>
          <a:lstStyle/>
          <a:p>
            <a:pPr algn="ctr"/>
            <a:r>
              <a:rPr lang="en-US" altLang="ko-KR" sz="2400" b="1" dirty="0">
                <a:solidFill>
                  <a:srgbClr val="C00000"/>
                </a:solidFill>
              </a:rPr>
              <a:t>GPP</a:t>
            </a:r>
            <a:endParaRPr lang="ko-KR" altLang="en-US" sz="2400" b="1" dirty="0">
              <a:solidFill>
                <a:srgbClr val="C00000"/>
              </a:solidFill>
            </a:endParaRPr>
          </a:p>
        </p:txBody>
      </p:sp>
      <p:sp>
        <p:nvSpPr>
          <p:cNvPr id="27" name="TextBox 26">
            <a:extLst>
              <a:ext uri="{FF2B5EF4-FFF2-40B4-BE49-F238E27FC236}">
                <a16:creationId xmlns:a16="http://schemas.microsoft.com/office/drawing/2014/main" id="{01598ECB-7F15-405D-8336-D896C4CA23A3}"/>
              </a:ext>
            </a:extLst>
          </p:cNvPr>
          <p:cNvSpPr txBox="1"/>
          <p:nvPr/>
        </p:nvSpPr>
        <p:spPr>
          <a:xfrm>
            <a:off x="365763" y="1927517"/>
            <a:ext cx="1329366" cy="507831"/>
          </a:xfrm>
          <a:prstGeom prst="rect">
            <a:avLst/>
          </a:prstGeom>
          <a:noFill/>
        </p:spPr>
        <p:txBody>
          <a:bodyPr wrap="square">
            <a:spAutoFit/>
          </a:bodyPr>
          <a:lstStyle/>
          <a:p>
            <a:pPr algn="ctr"/>
            <a:r>
              <a:rPr lang="en-US" altLang="ko-KR" sz="2700" b="1" dirty="0">
                <a:solidFill>
                  <a:srgbClr val="002060"/>
                </a:solidFill>
              </a:rPr>
              <a:t>SIF</a:t>
            </a:r>
            <a:r>
              <a:rPr lang="en-US" altLang="ko-KR" sz="2700" b="1" baseline="-25000" dirty="0">
                <a:solidFill>
                  <a:srgbClr val="002060"/>
                </a:solidFill>
              </a:rPr>
              <a:t>obs</a:t>
            </a:r>
            <a:endParaRPr lang="ko-KR" altLang="en-US" sz="2700" b="1" baseline="-25000" dirty="0">
              <a:solidFill>
                <a:srgbClr val="002060"/>
              </a:solidFill>
            </a:endParaRPr>
          </a:p>
        </p:txBody>
      </p:sp>
      <p:sp>
        <p:nvSpPr>
          <p:cNvPr id="28" name="TextBox 27">
            <a:extLst>
              <a:ext uri="{FF2B5EF4-FFF2-40B4-BE49-F238E27FC236}">
                <a16:creationId xmlns:a16="http://schemas.microsoft.com/office/drawing/2014/main" id="{FCB452EC-6CB6-4966-9920-B8FE8EC59D30}"/>
              </a:ext>
            </a:extLst>
          </p:cNvPr>
          <p:cNvSpPr txBox="1"/>
          <p:nvPr/>
        </p:nvSpPr>
        <p:spPr>
          <a:xfrm>
            <a:off x="3948414" y="1926250"/>
            <a:ext cx="803453" cy="461665"/>
          </a:xfrm>
          <a:prstGeom prst="rect">
            <a:avLst/>
          </a:prstGeom>
          <a:noFill/>
        </p:spPr>
        <p:txBody>
          <a:bodyPr wrap="square">
            <a:spAutoFit/>
          </a:bodyPr>
          <a:lstStyle/>
          <a:p>
            <a:pPr algn="ctr"/>
            <a:r>
              <a:rPr lang="el-GR" altLang="ko-KR" sz="2400" b="1" dirty="0">
                <a:solidFill>
                  <a:srgbClr val="0000FF"/>
                </a:solidFill>
              </a:rPr>
              <a:t>Φ</a:t>
            </a:r>
            <a:r>
              <a:rPr lang="en-US" altLang="ko-KR" sz="2400" b="1" baseline="-25000" dirty="0">
                <a:solidFill>
                  <a:srgbClr val="0000FF"/>
                </a:solidFill>
              </a:rPr>
              <a:t>F</a:t>
            </a:r>
            <a:endParaRPr lang="ko-KR" altLang="en-US" sz="2400" b="1" baseline="-25000" dirty="0">
              <a:solidFill>
                <a:srgbClr val="0000FF"/>
              </a:solidFill>
            </a:endParaRPr>
          </a:p>
        </p:txBody>
      </p:sp>
      <p:sp>
        <p:nvSpPr>
          <p:cNvPr id="29" name="TextBox 28">
            <a:extLst>
              <a:ext uri="{FF2B5EF4-FFF2-40B4-BE49-F238E27FC236}">
                <a16:creationId xmlns:a16="http://schemas.microsoft.com/office/drawing/2014/main" id="{44C0F727-F83B-4E09-B58A-95DE4B563EA4}"/>
              </a:ext>
            </a:extLst>
          </p:cNvPr>
          <p:cNvSpPr txBox="1"/>
          <p:nvPr/>
        </p:nvSpPr>
        <p:spPr>
          <a:xfrm>
            <a:off x="3948414" y="2851672"/>
            <a:ext cx="803454" cy="461665"/>
          </a:xfrm>
          <a:prstGeom prst="rect">
            <a:avLst/>
          </a:prstGeom>
          <a:noFill/>
        </p:spPr>
        <p:txBody>
          <a:bodyPr wrap="square">
            <a:spAutoFit/>
          </a:bodyPr>
          <a:lstStyle/>
          <a:p>
            <a:pPr algn="ctr"/>
            <a:r>
              <a:rPr lang="el-GR" altLang="ko-KR" sz="2400" b="1" dirty="0">
                <a:solidFill>
                  <a:srgbClr val="FF0000"/>
                </a:solidFill>
              </a:rPr>
              <a:t>Φ</a:t>
            </a:r>
            <a:r>
              <a:rPr lang="en-US" altLang="ko-KR" sz="2400" b="1" baseline="-25000" dirty="0">
                <a:solidFill>
                  <a:srgbClr val="FF0000"/>
                </a:solidFill>
              </a:rPr>
              <a:t>P</a:t>
            </a:r>
            <a:endParaRPr lang="ko-KR" altLang="en-US" sz="2400" b="1" baseline="-25000" dirty="0">
              <a:solidFill>
                <a:srgbClr val="FF0000"/>
              </a:solidFill>
            </a:endParaRPr>
          </a:p>
        </p:txBody>
      </p:sp>
      <p:sp>
        <p:nvSpPr>
          <p:cNvPr id="30" name="TextBox 29">
            <a:extLst>
              <a:ext uri="{FF2B5EF4-FFF2-40B4-BE49-F238E27FC236}">
                <a16:creationId xmlns:a16="http://schemas.microsoft.com/office/drawing/2014/main" id="{502148D6-9946-4867-AE76-B3ADA49AA75C}"/>
              </a:ext>
            </a:extLst>
          </p:cNvPr>
          <p:cNvSpPr txBox="1"/>
          <p:nvPr/>
        </p:nvSpPr>
        <p:spPr>
          <a:xfrm>
            <a:off x="4970757" y="1928956"/>
            <a:ext cx="974517" cy="461665"/>
          </a:xfrm>
          <a:prstGeom prst="rect">
            <a:avLst/>
          </a:prstGeom>
          <a:noFill/>
        </p:spPr>
        <p:txBody>
          <a:bodyPr wrap="square">
            <a:spAutoFit/>
          </a:bodyPr>
          <a:lstStyle/>
          <a:p>
            <a:pPr algn="ctr"/>
            <a:r>
              <a:rPr lang="en-US" altLang="ko-KR" sz="2400" b="1" dirty="0" err="1">
                <a:solidFill>
                  <a:schemeClr val="accent3">
                    <a:lumMod val="75000"/>
                  </a:schemeClr>
                </a:solidFill>
              </a:rPr>
              <a:t>F</a:t>
            </a:r>
            <a:r>
              <a:rPr lang="en-US" altLang="ko-KR" sz="2400" b="1" baseline="-25000" dirty="0" err="1">
                <a:solidFill>
                  <a:schemeClr val="accent3">
                    <a:lumMod val="75000"/>
                  </a:schemeClr>
                </a:solidFill>
              </a:rPr>
              <a:t>esc</a:t>
            </a:r>
            <a:endParaRPr lang="ko-KR" altLang="en-US" sz="2400" b="1" baseline="-25000" dirty="0">
              <a:solidFill>
                <a:schemeClr val="accent3">
                  <a:lumMod val="75000"/>
                </a:schemeClr>
              </a:solidFill>
            </a:endParaRPr>
          </a:p>
        </p:txBody>
      </p:sp>
      <p:sp>
        <p:nvSpPr>
          <p:cNvPr id="31" name="TextBox 30">
            <a:extLst>
              <a:ext uri="{FF2B5EF4-FFF2-40B4-BE49-F238E27FC236}">
                <a16:creationId xmlns:a16="http://schemas.microsoft.com/office/drawing/2014/main" id="{61DE1616-DC4F-43C4-8D69-94FC2C385FCC}"/>
              </a:ext>
            </a:extLst>
          </p:cNvPr>
          <p:cNvSpPr txBox="1"/>
          <p:nvPr/>
        </p:nvSpPr>
        <p:spPr>
          <a:xfrm>
            <a:off x="5032388" y="2868719"/>
            <a:ext cx="974517" cy="461665"/>
          </a:xfrm>
          <a:prstGeom prst="rect">
            <a:avLst/>
          </a:prstGeom>
          <a:noFill/>
        </p:spPr>
        <p:txBody>
          <a:bodyPr wrap="square">
            <a:spAutoFit/>
          </a:bodyPr>
          <a:lstStyle/>
          <a:p>
            <a:pPr algn="ctr"/>
            <a:r>
              <a:rPr lang="en-US" altLang="ko-KR" sz="2400" b="1" dirty="0">
                <a:solidFill>
                  <a:schemeClr val="accent4">
                    <a:lumMod val="75000"/>
                  </a:schemeClr>
                </a:solidFill>
              </a:rPr>
              <a:t>EUE</a:t>
            </a:r>
            <a:endParaRPr lang="ko-KR" altLang="en-US" sz="2400" b="1" dirty="0">
              <a:solidFill>
                <a:schemeClr val="accent4">
                  <a:lumMod val="75000"/>
                </a:schemeClr>
              </a:solidFill>
            </a:endParaRPr>
          </a:p>
        </p:txBody>
      </p:sp>
      <p:sp>
        <p:nvSpPr>
          <p:cNvPr id="32" name="TextBox 31">
            <a:extLst>
              <a:ext uri="{FF2B5EF4-FFF2-40B4-BE49-F238E27FC236}">
                <a16:creationId xmlns:a16="http://schemas.microsoft.com/office/drawing/2014/main" id="{70404971-7B7A-487E-8B54-F4452F4DF475}"/>
              </a:ext>
            </a:extLst>
          </p:cNvPr>
          <p:cNvSpPr txBox="1"/>
          <p:nvPr/>
        </p:nvSpPr>
        <p:spPr>
          <a:xfrm>
            <a:off x="1618928"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33" name="TextBox 32">
            <a:extLst>
              <a:ext uri="{FF2B5EF4-FFF2-40B4-BE49-F238E27FC236}">
                <a16:creationId xmlns:a16="http://schemas.microsoft.com/office/drawing/2014/main" id="{E19E8B8F-DAE9-43DE-99BF-6C705FB102DE}"/>
              </a:ext>
            </a:extLst>
          </p:cNvPr>
          <p:cNvSpPr txBox="1"/>
          <p:nvPr/>
        </p:nvSpPr>
        <p:spPr>
          <a:xfrm>
            <a:off x="1989979" y="2824514"/>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34" name="TextBox 33">
            <a:extLst>
              <a:ext uri="{FF2B5EF4-FFF2-40B4-BE49-F238E27FC236}">
                <a16:creationId xmlns:a16="http://schemas.microsoft.com/office/drawing/2014/main" id="{CFDFC74F-982C-4583-8D74-6C0D9CA3B43E}"/>
              </a:ext>
            </a:extLst>
          </p:cNvPr>
          <p:cNvSpPr txBox="1"/>
          <p:nvPr/>
        </p:nvSpPr>
        <p:spPr>
          <a:xfrm>
            <a:off x="3597646"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35" name="TextBox 34">
            <a:extLst>
              <a:ext uri="{FF2B5EF4-FFF2-40B4-BE49-F238E27FC236}">
                <a16:creationId xmlns:a16="http://schemas.microsoft.com/office/drawing/2014/main" id="{E0A22EE2-2061-452D-BB31-2A4B7E9E3551}"/>
              </a:ext>
            </a:extLst>
          </p:cNvPr>
          <p:cNvSpPr txBox="1"/>
          <p:nvPr/>
        </p:nvSpPr>
        <p:spPr>
          <a:xfrm>
            <a:off x="4637287" y="2786798"/>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36" name="TextBox 35">
            <a:extLst>
              <a:ext uri="{FF2B5EF4-FFF2-40B4-BE49-F238E27FC236}">
                <a16:creationId xmlns:a16="http://schemas.microsoft.com/office/drawing/2014/main" id="{2E607469-B8BE-4C77-A1E2-A486783BA557}"/>
              </a:ext>
            </a:extLst>
          </p:cNvPr>
          <p:cNvSpPr txBox="1"/>
          <p:nvPr/>
        </p:nvSpPr>
        <p:spPr>
          <a:xfrm>
            <a:off x="4637287" y="1853824"/>
            <a:ext cx="422262" cy="584775"/>
          </a:xfrm>
          <a:prstGeom prst="rect">
            <a:avLst/>
          </a:prstGeom>
          <a:noFill/>
        </p:spPr>
        <p:txBody>
          <a:bodyPr wrap="square">
            <a:spAutoFit/>
          </a:bodyPr>
          <a:lstStyle/>
          <a:p>
            <a:pPr algn="ctr"/>
            <a:r>
              <a:rPr lang="en-US" altLang="ko-KR" sz="3200" dirty="0"/>
              <a:t>×</a:t>
            </a:r>
            <a:endParaRPr lang="ko-KR" altLang="en-US" sz="3200" dirty="0"/>
          </a:p>
        </p:txBody>
      </p:sp>
      <p:cxnSp>
        <p:nvCxnSpPr>
          <p:cNvPr id="37" name="직선 연결선 36">
            <a:extLst>
              <a:ext uri="{FF2B5EF4-FFF2-40B4-BE49-F238E27FC236}">
                <a16:creationId xmlns:a16="http://schemas.microsoft.com/office/drawing/2014/main" id="{8049B96F-FFC5-4BA9-AFDB-5EE048490628}"/>
              </a:ext>
            </a:extLst>
          </p:cNvPr>
          <p:cNvCxnSpPr>
            <a:cxnSpLocks/>
          </p:cNvCxnSpPr>
          <p:nvPr/>
        </p:nvCxnSpPr>
        <p:spPr>
          <a:xfrm>
            <a:off x="575940" y="1615283"/>
            <a:ext cx="995138"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38" name="직선 연결선 37">
            <a:extLst>
              <a:ext uri="{FF2B5EF4-FFF2-40B4-BE49-F238E27FC236}">
                <a16:creationId xmlns:a16="http://schemas.microsoft.com/office/drawing/2014/main" id="{95DE8743-3FB9-41C0-A8F6-863A2DB17234}"/>
              </a:ext>
            </a:extLst>
          </p:cNvPr>
          <p:cNvCxnSpPr>
            <a:cxnSpLocks/>
          </p:cNvCxnSpPr>
          <p:nvPr/>
        </p:nvCxnSpPr>
        <p:spPr>
          <a:xfrm>
            <a:off x="1559744" y="1598509"/>
            <a:ext cx="0" cy="109743"/>
          </a:xfrm>
          <a:prstGeom prst="line">
            <a:avLst/>
          </a:prstGeom>
          <a:ln w="38100"/>
          <a:effectLst/>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1B6A8AE4-D589-4391-B813-0E74EE7B007C}"/>
              </a:ext>
            </a:extLst>
          </p:cNvPr>
          <p:cNvSpPr txBox="1"/>
          <p:nvPr/>
        </p:nvSpPr>
        <p:spPr>
          <a:xfrm>
            <a:off x="3512195" y="1251395"/>
            <a:ext cx="2169249" cy="307777"/>
          </a:xfrm>
          <a:prstGeom prst="rect">
            <a:avLst/>
          </a:prstGeom>
          <a:noFill/>
        </p:spPr>
        <p:txBody>
          <a:bodyPr wrap="square">
            <a:spAutoFit/>
          </a:bodyPr>
          <a:lstStyle/>
          <a:p>
            <a:pPr algn="ctr"/>
            <a:r>
              <a:rPr lang="en-US" altLang="ko-KR" sz="1400" i="1" dirty="0"/>
              <a:t>Energy partitioning</a:t>
            </a:r>
            <a:endParaRPr lang="ko-KR" altLang="en-US" sz="1400" i="1" dirty="0"/>
          </a:p>
        </p:txBody>
      </p:sp>
      <p:sp>
        <p:nvSpPr>
          <p:cNvPr id="40" name="TextBox 39">
            <a:extLst>
              <a:ext uri="{FF2B5EF4-FFF2-40B4-BE49-F238E27FC236}">
                <a16:creationId xmlns:a16="http://schemas.microsoft.com/office/drawing/2014/main" id="{DC79EB27-7DD1-45A8-A278-05BF61141C9D}"/>
              </a:ext>
            </a:extLst>
          </p:cNvPr>
          <p:cNvSpPr txBox="1"/>
          <p:nvPr/>
        </p:nvSpPr>
        <p:spPr>
          <a:xfrm>
            <a:off x="1989484" y="1251395"/>
            <a:ext cx="1579041" cy="307777"/>
          </a:xfrm>
          <a:prstGeom prst="rect">
            <a:avLst/>
          </a:prstGeom>
          <a:noFill/>
        </p:spPr>
        <p:txBody>
          <a:bodyPr wrap="square">
            <a:spAutoFit/>
          </a:bodyPr>
          <a:lstStyle/>
          <a:p>
            <a:pPr algn="ctr"/>
            <a:r>
              <a:rPr lang="en-US" altLang="ko-KR" sz="1400" i="1" dirty="0"/>
              <a:t>Absorption</a:t>
            </a:r>
            <a:endParaRPr lang="ko-KR" altLang="en-US" sz="1400" i="1" dirty="0"/>
          </a:p>
        </p:txBody>
      </p:sp>
      <p:cxnSp>
        <p:nvCxnSpPr>
          <p:cNvPr id="41" name="직선 연결선 40">
            <a:extLst>
              <a:ext uri="{FF2B5EF4-FFF2-40B4-BE49-F238E27FC236}">
                <a16:creationId xmlns:a16="http://schemas.microsoft.com/office/drawing/2014/main" id="{23219734-7813-4A44-8AB2-E6661B4BBAA0}"/>
              </a:ext>
            </a:extLst>
          </p:cNvPr>
          <p:cNvCxnSpPr>
            <a:cxnSpLocks/>
          </p:cNvCxnSpPr>
          <p:nvPr/>
        </p:nvCxnSpPr>
        <p:spPr>
          <a:xfrm>
            <a:off x="591192" y="1598509"/>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42" name="직선 연결선 41">
            <a:extLst>
              <a:ext uri="{FF2B5EF4-FFF2-40B4-BE49-F238E27FC236}">
                <a16:creationId xmlns:a16="http://schemas.microsoft.com/office/drawing/2014/main" id="{BD8EF24A-3243-4ABA-94FD-F0AD2859435C}"/>
              </a:ext>
            </a:extLst>
          </p:cNvPr>
          <p:cNvCxnSpPr>
            <a:cxnSpLocks/>
          </p:cNvCxnSpPr>
          <p:nvPr/>
        </p:nvCxnSpPr>
        <p:spPr>
          <a:xfrm>
            <a:off x="4045507" y="1651683"/>
            <a:ext cx="555796"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43" name="직선 연결선 42">
            <a:extLst>
              <a:ext uri="{FF2B5EF4-FFF2-40B4-BE49-F238E27FC236}">
                <a16:creationId xmlns:a16="http://schemas.microsoft.com/office/drawing/2014/main" id="{CE1CD1A5-FEF2-48A7-8014-BFEEFB120EBC}"/>
              </a:ext>
            </a:extLst>
          </p:cNvPr>
          <p:cNvCxnSpPr>
            <a:cxnSpLocks/>
          </p:cNvCxnSpPr>
          <p:nvPr/>
        </p:nvCxnSpPr>
        <p:spPr>
          <a:xfrm>
            <a:off x="4587323" y="163814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44" name="직선 연결선 43">
            <a:extLst>
              <a:ext uri="{FF2B5EF4-FFF2-40B4-BE49-F238E27FC236}">
                <a16:creationId xmlns:a16="http://schemas.microsoft.com/office/drawing/2014/main" id="{DB77B634-9313-443D-9AFC-FDA00E5E1746}"/>
              </a:ext>
            </a:extLst>
          </p:cNvPr>
          <p:cNvCxnSpPr>
            <a:cxnSpLocks/>
          </p:cNvCxnSpPr>
          <p:nvPr/>
        </p:nvCxnSpPr>
        <p:spPr>
          <a:xfrm>
            <a:off x="4052133" y="163814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45" name="직선 연결선 44">
            <a:extLst>
              <a:ext uri="{FF2B5EF4-FFF2-40B4-BE49-F238E27FC236}">
                <a16:creationId xmlns:a16="http://schemas.microsoft.com/office/drawing/2014/main" id="{CE893889-0EB5-44F3-9E15-A13F78169385}"/>
              </a:ext>
            </a:extLst>
          </p:cNvPr>
          <p:cNvCxnSpPr>
            <a:cxnSpLocks/>
          </p:cNvCxnSpPr>
          <p:nvPr/>
        </p:nvCxnSpPr>
        <p:spPr>
          <a:xfrm>
            <a:off x="2271037" y="1625075"/>
            <a:ext cx="995138"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46" name="직선 연결선 45">
            <a:extLst>
              <a:ext uri="{FF2B5EF4-FFF2-40B4-BE49-F238E27FC236}">
                <a16:creationId xmlns:a16="http://schemas.microsoft.com/office/drawing/2014/main" id="{E0A04A2A-9A47-4733-9781-6BF4C400DE5B}"/>
              </a:ext>
            </a:extLst>
          </p:cNvPr>
          <p:cNvCxnSpPr>
            <a:cxnSpLocks/>
          </p:cNvCxnSpPr>
          <p:nvPr/>
        </p:nvCxnSpPr>
        <p:spPr>
          <a:xfrm>
            <a:off x="3254841" y="160830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47" name="직선 연결선 46">
            <a:extLst>
              <a:ext uri="{FF2B5EF4-FFF2-40B4-BE49-F238E27FC236}">
                <a16:creationId xmlns:a16="http://schemas.microsoft.com/office/drawing/2014/main" id="{73D0030E-8111-43B8-B18F-54E58AADDCE8}"/>
              </a:ext>
            </a:extLst>
          </p:cNvPr>
          <p:cNvCxnSpPr>
            <a:cxnSpLocks/>
          </p:cNvCxnSpPr>
          <p:nvPr/>
        </p:nvCxnSpPr>
        <p:spPr>
          <a:xfrm>
            <a:off x="2286289" y="160830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C28CAF44-730C-4D9B-9580-7436F65A0ACE}"/>
              </a:ext>
            </a:extLst>
          </p:cNvPr>
          <p:cNvSpPr txBox="1"/>
          <p:nvPr/>
        </p:nvSpPr>
        <p:spPr>
          <a:xfrm>
            <a:off x="278921" y="1246796"/>
            <a:ext cx="1579041" cy="307777"/>
          </a:xfrm>
          <a:prstGeom prst="rect">
            <a:avLst/>
          </a:prstGeom>
          <a:noFill/>
        </p:spPr>
        <p:txBody>
          <a:bodyPr wrap="square">
            <a:spAutoFit/>
          </a:bodyPr>
          <a:lstStyle/>
          <a:p>
            <a:pPr algn="ctr"/>
            <a:r>
              <a:rPr lang="en-US" altLang="ko-KR" sz="1400" i="1" dirty="0"/>
              <a:t>Observation</a:t>
            </a:r>
            <a:endParaRPr lang="ko-KR" altLang="en-US" sz="1400" i="1" dirty="0"/>
          </a:p>
        </p:txBody>
      </p:sp>
      <p:sp>
        <p:nvSpPr>
          <p:cNvPr id="49" name="직사각형 48">
            <a:extLst>
              <a:ext uri="{FF2B5EF4-FFF2-40B4-BE49-F238E27FC236}">
                <a16:creationId xmlns:a16="http://schemas.microsoft.com/office/drawing/2014/main" id="{D3EE6EFA-7047-4E10-8A7C-953F9435124D}"/>
              </a:ext>
            </a:extLst>
          </p:cNvPr>
          <p:cNvSpPr/>
          <p:nvPr/>
        </p:nvSpPr>
        <p:spPr>
          <a:xfrm>
            <a:off x="4001190" y="1805629"/>
            <a:ext cx="649129" cy="1669818"/>
          </a:xfrm>
          <a:prstGeom prst="rect">
            <a:avLst/>
          </a:prstGeom>
          <a:noFill/>
          <a:ln w="2857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49">
            <a:extLst>
              <a:ext uri="{FF2B5EF4-FFF2-40B4-BE49-F238E27FC236}">
                <a16:creationId xmlns:a16="http://schemas.microsoft.com/office/drawing/2014/main" id="{2BF411D7-099D-48D9-BA4D-86343442F9F6}"/>
              </a:ext>
            </a:extLst>
          </p:cNvPr>
          <p:cNvSpPr/>
          <p:nvPr/>
        </p:nvSpPr>
        <p:spPr>
          <a:xfrm>
            <a:off x="2011598" y="1800594"/>
            <a:ext cx="1616378" cy="1669818"/>
          </a:xfrm>
          <a:prstGeom prst="rect">
            <a:avLst/>
          </a:prstGeom>
          <a:noFill/>
          <a:ln w="28575">
            <a:solidFill>
              <a:schemeClr val="tx1">
                <a:lumMod val="65000"/>
                <a:lumOff val="3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a:extLst>
              <a:ext uri="{FF2B5EF4-FFF2-40B4-BE49-F238E27FC236}">
                <a16:creationId xmlns:a16="http://schemas.microsoft.com/office/drawing/2014/main" id="{36DDE7FD-4018-417D-9CF2-1C649A7FF097}"/>
              </a:ext>
            </a:extLst>
          </p:cNvPr>
          <p:cNvSpPr/>
          <p:nvPr/>
        </p:nvSpPr>
        <p:spPr>
          <a:xfrm>
            <a:off x="348654" y="1813289"/>
            <a:ext cx="1312176" cy="1669818"/>
          </a:xfrm>
          <a:prstGeom prst="rect">
            <a:avLst/>
          </a:prstGeom>
          <a:noFill/>
          <a:ln w="2857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52" name="직사각형 51">
            <a:extLst>
              <a:ext uri="{FF2B5EF4-FFF2-40B4-BE49-F238E27FC236}">
                <a16:creationId xmlns:a16="http://schemas.microsoft.com/office/drawing/2014/main" id="{021E6CAB-3CE1-4628-8FEB-A1EA5A327063}"/>
              </a:ext>
            </a:extLst>
          </p:cNvPr>
          <p:cNvSpPr/>
          <p:nvPr/>
        </p:nvSpPr>
        <p:spPr>
          <a:xfrm>
            <a:off x="1609964" y="3983349"/>
            <a:ext cx="1094863" cy="523221"/>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PAR</a:t>
            </a:r>
            <a:endParaRPr lang="ko-KR" altLang="en-US" sz="2000" b="1" dirty="0"/>
          </a:p>
        </p:txBody>
      </p:sp>
      <p:sp>
        <p:nvSpPr>
          <p:cNvPr id="53" name="직사각형 52">
            <a:extLst>
              <a:ext uri="{FF2B5EF4-FFF2-40B4-BE49-F238E27FC236}">
                <a16:creationId xmlns:a16="http://schemas.microsoft.com/office/drawing/2014/main" id="{B25AECA7-E54E-49F8-8CAE-0C731ACAFE11}"/>
              </a:ext>
            </a:extLst>
          </p:cNvPr>
          <p:cNvSpPr/>
          <p:nvPr/>
        </p:nvSpPr>
        <p:spPr>
          <a:xfrm>
            <a:off x="2909727" y="3989091"/>
            <a:ext cx="1094863" cy="523221"/>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Ta</a:t>
            </a:r>
            <a:endParaRPr lang="ko-KR" altLang="en-US" sz="2000" b="1" dirty="0"/>
          </a:p>
        </p:txBody>
      </p:sp>
      <p:sp>
        <p:nvSpPr>
          <p:cNvPr id="54" name="직사각형 53">
            <a:extLst>
              <a:ext uri="{FF2B5EF4-FFF2-40B4-BE49-F238E27FC236}">
                <a16:creationId xmlns:a16="http://schemas.microsoft.com/office/drawing/2014/main" id="{AB1D1EC2-0515-47D5-BA20-76DAFC99422B}"/>
              </a:ext>
            </a:extLst>
          </p:cNvPr>
          <p:cNvSpPr/>
          <p:nvPr/>
        </p:nvSpPr>
        <p:spPr>
          <a:xfrm>
            <a:off x="4202106" y="3983602"/>
            <a:ext cx="1094863" cy="523221"/>
          </a:xfrm>
          <a:prstGeom prst="rect">
            <a:avLst/>
          </a:prstGeom>
          <a:solidFill>
            <a:schemeClr val="accent6">
              <a:lumMod val="75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ko-KR" sz="2000" b="1" dirty="0"/>
              <a:t>VPD</a:t>
            </a:r>
            <a:endParaRPr lang="ko-KR" altLang="en-US" sz="2000" b="1" dirty="0"/>
          </a:p>
        </p:txBody>
      </p:sp>
      <p:cxnSp>
        <p:nvCxnSpPr>
          <p:cNvPr id="55" name="직선 연결선 54">
            <a:extLst>
              <a:ext uri="{FF2B5EF4-FFF2-40B4-BE49-F238E27FC236}">
                <a16:creationId xmlns:a16="http://schemas.microsoft.com/office/drawing/2014/main" id="{896F991B-C8FD-4BB2-8387-894407F9C21E}"/>
              </a:ext>
            </a:extLst>
          </p:cNvPr>
          <p:cNvCxnSpPr>
            <a:cxnSpLocks/>
          </p:cNvCxnSpPr>
          <p:nvPr/>
        </p:nvCxnSpPr>
        <p:spPr>
          <a:xfrm flipV="1">
            <a:off x="3366206" y="3727542"/>
            <a:ext cx="0" cy="255806"/>
          </a:xfrm>
          <a:prstGeom prst="line">
            <a:avLst/>
          </a:prstGeom>
          <a:ln w="38100"/>
        </p:spPr>
        <p:style>
          <a:lnRef idx="1">
            <a:schemeClr val="dk1"/>
          </a:lnRef>
          <a:fillRef idx="0">
            <a:schemeClr val="dk1"/>
          </a:fillRef>
          <a:effectRef idx="0">
            <a:schemeClr val="dk1"/>
          </a:effectRef>
          <a:fontRef idx="minor">
            <a:schemeClr val="tx1"/>
          </a:fontRef>
        </p:style>
      </p:cxnSp>
      <p:cxnSp>
        <p:nvCxnSpPr>
          <p:cNvPr id="56" name="연결선: 꺾임 55">
            <a:extLst>
              <a:ext uri="{FF2B5EF4-FFF2-40B4-BE49-F238E27FC236}">
                <a16:creationId xmlns:a16="http://schemas.microsoft.com/office/drawing/2014/main" id="{EBBB1DF4-6B99-4399-8FEC-C20E96A2242D}"/>
              </a:ext>
            </a:extLst>
          </p:cNvPr>
          <p:cNvCxnSpPr>
            <a:cxnSpLocks/>
          </p:cNvCxnSpPr>
          <p:nvPr/>
        </p:nvCxnSpPr>
        <p:spPr>
          <a:xfrm rot="10800000">
            <a:off x="757885" y="3503205"/>
            <a:ext cx="1330618" cy="236484"/>
          </a:xfrm>
          <a:prstGeom prst="bentConnector3">
            <a:avLst>
              <a:gd name="adj1" fmla="val 98791"/>
            </a:avLst>
          </a:prstGeom>
          <a:ln w="38100">
            <a:tailEnd type="triangle"/>
          </a:ln>
        </p:spPr>
        <p:style>
          <a:lnRef idx="1">
            <a:schemeClr val="dk1"/>
          </a:lnRef>
          <a:fillRef idx="0">
            <a:schemeClr val="dk1"/>
          </a:fillRef>
          <a:effectRef idx="0">
            <a:schemeClr val="dk1"/>
          </a:effectRef>
          <a:fontRef idx="minor">
            <a:schemeClr val="tx1"/>
          </a:fontRef>
        </p:style>
      </p:cxnSp>
      <p:cxnSp>
        <p:nvCxnSpPr>
          <p:cNvPr id="57" name="연결선: 꺾임 56">
            <a:extLst>
              <a:ext uri="{FF2B5EF4-FFF2-40B4-BE49-F238E27FC236}">
                <a16:creationId xmlns:a16="http://schemas.microsoft.com/office/drawing/2014/main" id="{C7DF8D49-D625-4C7F-A61B-A07D4B6C8438}"/>
              </a:ext>
            </a:extLst>
          </p:cNvPr>
          <p:cNvCxnSpPr>
            <a:cxnSpLocks/>
          </p:cNvCxnSpPr>
          <p:nvPr/>
        </p:nvCxnSpPr>
        <p:spPr>
          <a:xfrm rot="16200000" flipH="1">
            <a:off x="3487604" y="2551711"/>
            <a:ext cx="8543" cy="2798664"/>
          </a:xfrm>
          <a:prstGeom prst="bentConnector3">
            <a:avLst>
              <a:gd name="adj1" fmla="val -2432691"/>
            </a:avLst>
          </a:prstGeom>
          <a:ln w="38100"/>
        </p:spPr>
        <p:style>
          <a:lnRef idx="1">
            <a:schemeClr val="dk1"/>
          </a:lnRef>
          <a:fillRef idx="0">
            <a:schemeClr val="dk1"/>
          </a:fillRef>
          <a:effectRef idx="0">
            <a:schemeClr val="dk1"/>
          </a:effectRef>
          <a:fontRef idx="minor">
            <a:schemeClr val="tx1"/>
          </a:fontRef>
        </p:style>
      </p:cxnSp>
      <p:cxnSp>
        <p:nvCxnSpPr>
          <p:cNvPr id="58" name="직선 화살표 연결선 57">
            <a:extLst>
              <a:ext uri="{FF2B5EF4-FFF2-40B4-BE49-F238E27FC236}">
                <a16:creationId xmlns:a16="http://schemas.microsoft.com/office/drawing/2014/main" id="{232E6097-6F9E-4B1C-B00C-C205CD2CE0E4}"/>
              </a:ext>
            </a:extLst>
          </p:cNvPr>
          <p:cNvCxnSpPr>
            <a:cxnSpLocks/>
          </p:cNvCxnSpPr>
          <p:nvPr/>
        </p:nvCxnSpPr>
        <p:spPr>
          <a:xfrm flipV="1">
            <a:off x="4110795" y="3508718"/>
            <a:ext cx="0" cy="2418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9" name="직사각형 58">
            <a:extLst>
              <a:ext uri="{FF2B5EF4-FFF2-40B4-BE49-F238E27FC236}">
                <a16:creationId xmlns:a16="http://schemas.microsoft.com/office/drawing/2014/main" id="{8DDAC45F-295D-4BB0-AF89-958D7A76E469}"/>
              </a:ext>
            </a:extLst>
          </p:cNvPr>
          <p:cNvSpPr/>
          <p:nvPr/>
        </p:nvSpPr>
        <p:spPr>
          <a:xfrm>
            <a:off x="320400" y="3983348"/>
            <a:ext cx="1094863" cy="523221"/>
          </a:xfrm>
          <a:prstGeom prst="rect">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Kt</a:t>
            </a:r>
            <a:endParaRPr lang="ko-KR" altLang="en-US" sz="2000" b="1" dirty="0"/>
          </a:p>
        </p:txBody>
      </p:sp>
      <p:cxnSp>
        <p:nvCxnSpPr>
          <p:cNvPr id="60" name="직선 연결선 59">
            <a:extLst>
              <a:ext uri="{FF2B5EF4-FFF2-40B4-BE49-F238E27FC236}">
                <a16:creationId xmlns:a16="http://schemas.microsoft.com/office/drawing/2014/main" id="{03CC27A5-2928-4275-9821-C3D73662A7B6}"/>
              </a:ext>
            </a:extLst>
          </p:cNvPr>
          <p:cNvCxnSpPr>
            <a:cxnSpLocks/>
          </p:cNvCxnSpPr>
          <p:nvPr/>
        </p:nvCxnSpPr>
        <p:spPr>
          <a:xfrm flipV="1">
            <a:off x="1028612" y="3750597"/>
            <a:ext cx="0" cy="255806"/>
          </a:xfrm>
          <a:prstGeom prst="line">
            <a:avLst/>
          </a:prstGeom>
          <a:ln w="38100"/>
        </p:spPr>
        <p:style>
          <a:lnRef idx="1">
            <a:schemeClr val="dk1"/>
          </a:lnRef>
          <a:fillRef idx="0">
            <a:schemeClr val="dk1"/>
          </a:fillRef>
          <a:effectRef idx="0">
            <a:schemeClr val="dk1"/>
          </a:effectRef>
          <a:fontRef idx="minor">
            <a:schemeClr val="tx1"/>
          </a:fontRef>
        </p:style>
      </p:cxnSp>
      <p:cxnSp>
        <p:nvCxnSpPr>
          <p:cNvPr id="61" name="연결선: 꺾임 60">
            <a:extLst>
              <a:ext uri="{FF2B5EF4-FFF2-40B4-BE49-F238E27FC236}">
                <a16:creationId xmlns:a16="http://schemas.microsoft.com/office/drawing/2014/main" id="{AA904EC7-F2A6-4D7B-8510-200703B9A3CA}"/>
              </a:ext>
            </a:extLst>
          </p:cNvPr>
          <p:cNvCxnSpPr>
            <a:cxnSpLocks/>
            <a:endCxn id="59" idx="2"/>
          </p:cNvCxnSpPr>
          <p:nvPr/>
        </p:nvCxnSpPr>
        <p:spPr>
          <a:xfrm rot="10800000">
            <a:off x="867833" y="4506570"/>
            <a:ext cx="161069" cy="238517"/>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A2CCC926-202F-4158-B2B7-8FC7E91E7B29}"/>
              </a:ext>
            </a:extLst>
          </p:cNvPr>
          <p:cNvSpPr txBox="1"/>
          <p:nvPr/>
        </p:nvSpPr>
        <p:spPr>
          <a:xfrm>
            <a:off x="1028901" y="4560420"/>
            <a:ext cx="5083768" cy="369332"/>
          </a:xfrm>
          <a:prstGeom prst="rect">
            <a:avLst/>
          </a:prstGeom>
          <a:noFill/>
        </p:spPr>
        <p:txBody>
          <a:bodyPr wrap="square">
            <a:spAutoFit/>
          </a:bodyPr>
          <a:lstStyle/>
          <a:p>
            <a:r>
              <a:rPr lang="en-US" altLang="ko-KR" dirty="0">
                <a:solidFill>
                  <a:schemeClr val="tx1">
                    <a:lumMod val="90000"/>
                    <a:lumOff val="10000"/>
                  </a:schemeClr>
                </a:solidFill>
                <a:latin typeface="+mn-lt"/>
              </a:rPr>
              <a:t>* </a:t>
            </a:r>
            <a:r>
              <a:rPr lang="en-US" altLang="ko-KR" dirty="0" err="1">
                <a:solidFill>
                  <a:schemeClr val="tx1">
                    <a:lumMod val="90000"/>
                    <a:lumOff val="10000"/>
                  </a:schemeClr>
                </a:solidFill>
                <a:latin typeface="+mn-lt"/>
              </a:rPr>
              <a:t>Kt</a:t>
            </a:r>
            <a:r>
              <a:rPr lang="en-US" altLang="ko-KR" dirty="0">
                <a:solidFill>
                  <a:schemeClr val="tx1">
                    <a:lumMod val="90000"/>
                    <a:lumOff val="10000"/>
                  </a:schemeClr>
                </a:solidFill>
                <a:latin typeface="+mn-lt"/>
              </a:rPr>
              <a:t> (Clearness index, unitless) = </a:t>
            </a:r>
            <a:r>
              <a:rPr lang="en-US" altLang="ko-KR" dirty="0" err="1">
                <a:solidFill>
                  <a:schemeClr val="tx1">
                    <a:lumMod val="90000"/>
                    <a:lumOff val="10000"/>
                  </a:schemeClr>
                </a:solidFill>
                <a:latin typeface="+mn-lt"/>
              </a:rPr>
              <a:t>SW</a:t>
            </a:r>
            <a:r>
              <a:rPr lang="en-US" altLang="ko-KR" baseline="-25000" dirty="0" err="1">
                <a:solidFill>
                  <a:schemeClr val="tx1">
                    <a:lumMod val="90000"/>
                    <a:lumOff val="10000"/>
                  </a:schemeClr>
                </a:solidFill>
                <a:latin typeface="+mn-lt"/>
              </a:rPr>
              <a:t>In</a:t>
            </a:r>
            <a:r>
              <a:rPr lang="en-US" altLang="ko-KR" baseline="-25000" dirty="0">
                <a:solidFill>
                  <a:schemeClr val="tx1">
                    <a:lumMod val="90000"/>
                    <a:lumOff val="10000"/>
                  </a:schemeClr>
                </a:solidFill>
                <a:latin typeface="+mn-lt"/>
              </a:rPr>
              <a:t> </a:t>
            </a:r>
            <a:r>
              <a:rPr lang="en-US" altLang="ko-KR" dirty="0">
                <a:solidFill>
                  <a:schemeClr val="tx1">
                    <a:lumMod val="90000"/>
                    <a:lumOff val="10000"/>
                  </a:schemeClr>
                </a:solidFill>
                <a:latin typeface="+mn-lt"/>
              </a:rPr>
              <a:t>/ </a:t>
            </a:r>
            <a:r>
              <a:rPr lang="en-US" altLang="ko-KR" dirty="0" err="1">
                <a:solidFill>
                  <a:schemeClr val="tx1">
                    <a:lumMod val="90000"/>
                    <a:lumOff val="10000"/>
                  </a:schemeClr>
                </a:solidFill>
                <a:latin typeface="+mn-lt"/>
              </a:rPr>
              <a:t>SW</a:t>
            </a:r>
            <a:r>
              <a:rPr lang="en-US" altLang="ko-KR" baseline="-25000" dirty="0" err="1">
                <a:solidFill>
                  <a:schemeClr val="tx1">
                    <a:lumMod val="90000"/>
                    <a:lumOff val="10000"/>
                  </a:schemeClr>
                </a:solidFill>
                <a:latin typeface="+mn-lt"/>
              </a:rPr>
              <a:t>Ext</a:t>
            </a:r>
            <a:endParaRPr lang="ko-KR" altLang="en-US" baseline="-25000" dirty="0">
              <a:solidFill>
                <a:schemeClr val="tx1">
                  <a:lumMod val="90000"/>
                  <a:lumOff val="10000"/>
                </a:schemeClr>
              </a:solidFill>
              <a:latin typeface="+mn-lt"/>
            </a:endParaRPr>
          </a:p>
        </p:txBody>
      </p:sp>
    </p:spTree>
    <p:extLst>
      <p:ext uri="{BB962C8B-B14F-4D97-AF65-F5344CB8AC3E}">
        <p14:creationId xmlns:p14="http://schemas.microsoft.com/office/powerpoint/2010/main" val="173660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586AC-6503-BA87-9DED-2ACA2E1352C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D2CAE6D-29C7-C100-93D9-E0FE01CC8FC4}"/>
              </a:ext>
            </a:extLst>
          </p:cNvPr>
          <p:cNvSpPr>
            <a:spLocks noGrp="1"/>
          </p:cNvSpPr>
          <p:nvPr>
            <p:ph type="title"/>
          </p:nvPr>
        </p:nvSpPr>
        <p:spPr>
          <a:xfrm>
            <a:off x="216000" y="250102"/>
            <a:ext cx="10108800" cy="553998"/>
          </a:xfrm>
        </p:spPr>
        <p:txBody>
          <a:bodyPr/>
          <a:lstStyle/>
          <a:p>
            <a:r>
              <a:rPr lang="en-GB" altLang="ko-KR" dirty="0"/>
              <a:t>2.2. Research framework</a:t>
            </a:r>
            <a:endParaRPr lang="en-GB" dirty="0"/>
          </a:p>
        </p:txBody>
      </p:sp>
      <p:sp>
        <p:nvSpPr>
          <p:cNvPr id="4" name="TextBox 3">
            <a:extLst>
              <a:ext uri="{FF2B5EF4-FFF2-40B4-BE49-F238E27FC236}">
                <a16:creationId xmlns:a16="http://schemas.microsoft.com/office/drawing/2014/main" id="{4B049680-B57E-2824-50F9-CED935B36DFE}"/>
              </a:ext>
            </a:extLst>
          </p:cNvPr>
          <p:cNvSpPr txBox="1"/>
          <p:nvPr/>
        </p:nvSpPr>
        <p:spPr>
          <a:xfrm>
            <a:off x="1989979" y="1899091"/>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6" name="TextBox 5">
            <a:extLst>
              <a:ext uri="{FF2B5EF4-FFF2-40B4-BE49-F238E27FC236}">
                <a16:creationId xmlns:a16="http://schemas.microsoft.com/office/drawing/2014/main" id="{32FFDA2B-C140-32E0-D17E-964D8189F0F9}"/>
              </a:ext>
            </a:extLst>
          </p:cNvPr>
          <p:cNvSpPr txBox="1"/>
          <p:nvPr/>
        </p:nvSpPr>
        <p:spPr>
          <a:xfrm>
            <a:off x="1618929" y="1858115"/>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7" name="TextBox 6">
            <a:extLst>
              <a:ext uri="{FF2B5EF4-FFF2-40B4-BE49-F238E27FC236}">
                <a16:creationId xmlns:a16="http://schemas.microsoft.com/office/drawing/2014/main" id="{7B9F6614-CD33-6898-292B-1B79016C5ECF}"/>
              </a:ext>
            </a:extLst>
          </p:cNvPr>
          <p:cNvSpPr txBox="1"/>
          <p:nvPr/>
        </p:nvSpPr>
        <p:spPr>
          <a:xfrm>
            <a:off x="3597646" y="1853826"/>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8" name="TextBox 7">
            <a:extLst>
              <a:ext uri="{FF2B5EF4-FFF2-40B4-BE49-F238E27FC236}">
                <a16:creationId xmlns:a16="http://schemas.microsoft.com/office/drawing/2014/main" id="{D24A225B-0E91-C7D3-783B-395858127052}"/>
              </a:ext>
            </a:extLst>
          </p:cNvPr>
          <p:cNvSpPr txBox="1"/>
          <p:nvPr/>
        </p:nvSpPr>
        <p:spPr>
          <a:xfrm>
            <a:off x="454820" y="2851672"/>
            <a:ext cx="1240307" cy="461665"/>
          </a:xfrm>
          <a:prstGeom prst="rect">
            <a:avLst/>
          </a:prstGeom>
          <a:noFill/>
        </p:spPr>
        <p:txBody>
          <a:bodyPr wrap="square">
            <a:spAutoFit/>
          </a:bodyPr>
          <a:lstStyle/>
          <a:p>
            <a:pPr algn="ctr"/>
            <a:r>
              <a:rPr lang="en-US" altLang="ko-KR" sz="2400" b="1" dirty="0">
                <a:solidFill>
                  <a:srgbClr val="C00000"/>
                </a:solidFill>
              </a:rPr>
              <a:t>GPP</a:t>
            </a:r>
            <a:endParaRPr lang="ko-KR" altLang="en-US" sz="2400" b="1" dirty="0">
              <a:solidFill>
                <a:srgbClr val="C00000"/>
              </a:solidFill>
            </a:endParaRPr>
          </a:p>
        </p:txBody>
      </p:sp>
      <p:sp>
        <p:nvSpPr>
          <p:cNvPr id="9" name="TextBox 8">
            <a:extLst>
              <a:ext uri="{FF2B5EF4-FFF2-40B4-BE49-F238E27FC236}">
                <a16:creationId xmlns:a16="http://schemas.microsoft.com/office/drawing/2014/main" id="{5CB82069-068D-8B80-BF97-862F818ED3E5}"/>
              </a:ext>
            </a:extLst>
          </p:cNvPr>
          <p:cNvSpPr txBox="1"/>
          <p:nvPr/>
        </p:nvSpPr>
        <p:spPr>
          <a:xfrm>
            <a:off x="365763" y="1927517"/>
            <a:ext cx="1329366" cy="507831"/>
          </a:xfrm>
          <a:prstGeom prst="rect">
            <a:avLst/>
          </a:prstGeom>
          <a:noFill/>
        </p:spPr>
        <p:txBody>
          <a:bodyPr wrap="square">
            <a:spAutoFit/>
          </a:bodyPr>
          <a:lstStyle/>
          <a:p>
            <a:pPr algn="ctr"/>
            <a:r>
              <a:rPr lang="en-US" altLang="ko-KR" sz="2700" b="1" dirty="0">
                <a:solidFill>
                  <a:srgbClr val="002060"/>
                </a:solidFill>
              </a:rPr>
              <a:t>SIF</a:t>
            </a:r>
            <a:r>
              <a:rPr lang="en-US" altLang="ko-KR" sz="2700" b="1" baseline="-25000" dirty="0">
                <a:solidFill>
                  <a:srgbClr val="002060"/>
                </a:solidFill>
              </a:rPr>
              <a:t>obs</a:t>
            </a:r>
            <a:endParaRPr lang="ko-KR" altLang="en-US" sz="2700" b="1" baseline="-25000" dirty="0">
              <a:solidFill>
                <a:srgbClr val="002060"/>
              </a:solidFill>
            </a:endParaRPr>
          </a:p>
        </p:txBody>
      </p:sp>
      <p:sp>
        <p:nvSpPr>
          <p:cNvPr id="10" name="TextBox 9">
            <a:extLst>
              <a:ext uri="{FF2B5EF4-FFF2-40B4-BE49-F238E27FC236}">
                <a16:creationId xmlns:a16="http://schemas.microsoft.com/office/drawing/2014/main" id="{17054C01-5DE3-F885-182C-587516B6379E}"/>
              </a:ext>
            </a:extLst>
          </p:cNvPr>
          <p:cNvSpPr txBox="1"/>
          <p:nvPr/>
        </p:nvSpPr>
        <p:spPr>
          <a:xfrm>
            <a:off x="3948414" y="1926250"/>
            <a:ext cx="803453" cy="461665"/>
          </a:xfrm>
          <a:prstGeom prst="rect">
            <a:avLst/>
          </a:prstGeom>
          <a:noFill/>
        </p:spPr>
        <p:txBody>
          <a:bodyPr wrap="square">
            <a:spAutoFit/>
          </a:bodyPr>
          <a:lstStyle/>
          <a:p>
            <a:pPr algn="ctr"/>
            <a:r>
              <a:rPr lang="el-GR" altLang="ko-KR" sz="2400" b="1" dirty="0">
                <a:solidFill>
                  <a:srgbClr val="0000FF"/>
                </a:solidFill>
              </a:rPr>
              <a:t>Φ</a:t>
            </a:r>
            <a:r>
              <a:rPr lang="en-US" altLang="ko-KR" sz="2400" b="1" baseline="-25000" dirty="0">
                <a:solidFill>
                  <a:srgbClr val="0000FF"/>
                </a:solidFill>
              </a:rPr>
              <a:t>F</a:t>
            </a:r>
            <a:endParaRPr lang="ko-KR" altLang="en-US" sz="2400" b="1" baseline="-25000" dirty="0">
              <a:solidFill>
                <a:srgbClr val="0000FF"/>
              </a:solidFill>
            </a:endParaRPr>
          </a:p>
        </p:txBody>
      </p:sp>
      <p:sp>
        <p:nvSpPr>
          <p:cNvPr id="11" name="TextBox 10">
            <a:extLst>
              <a:ext uri="{FF2B5EF4-FFF2-40B4-BE49-F238E27FC236}">
                <a16:creationId xmlns:a16="http://schemas.microsoft.com/office/drawing/2014/main" id="{21A93940-80A3-03A6-ABD5-8523067865DE}"/>
              </a:ext>
            </a:extLst>
          </p:cNvPr>
          <p:cNvSpPr txBox="1"/>
          <p:nvPr/>
        </p:nvSpPr>
        <p:spPr>
          <a:xfrm>
            <a:off x="3948414" y="2851672"/>
            <a:ext cx="803454" cy="461665"/>
          </a:xfrm>
          <a:prstGeom prst="rect">
            <a:avLst/>
          </a:prstGeom>
          <a:noFill/>
        </p:spPr>
        <p:txBody>
          <a:bodyPr wrap="square">
            <a:spAutoFit/>
          </a:bodyPr>
          <a:lstStyle/>
          <a:p>
            <a:pPr algn="ctr"/>
            <a:r>
              <a:rPr lang="el-GR" altLang="ko-KR" sz="2400" b="1" dirty="0">
                <a:solidFill>
                  <a:srgbClr val="FF0000"/>
                </a:solidFill>
              </a:rPr>
              <a:t>Φ</a:t>
            </a:r>
            <a:r>
              <a:rPr lang="en-US" altLang="ko-KR" sz="2400" b="1" baseline="-25000" dirty="0">
                <a:solidFill>
                  <a:srgbClr val="FF0000"/>
                </a:solidFill>
              </a:rPr>
              <a:t>P</a:t>
            </a:r>
            <a:endParaRPr lang="ko-KR" altLang="en-US" sz="2400" b="1" baseline="-25000" dirty="0">
              <a:solidFill>
                <a:srgbClr val="FF0000"/>
              </a:solidFill>
            </a:endParaRPr>
          </a:p>
        </p:txBody>
      </p:sp>
      <p:sp>
        <p:nvSpPr>
          <p:cNvPr id="12" name="TextBox 11">
            <a:extLst>
              <a:ext uri="{FF2B5EF4-FFF2-40B4-BE49-F238E27FC236}">
                <a16:creationId xmlns:a16="http://schemas.microsoft.com/office/drawing/2014/main" id="{B0DC98D4-DC5A-EC89-9B3D-8AEA8C7AB326}"/>
              </a:ext>
            </a:extLst>
          </p:cNvPr>
          <p:cNvSpPr txBox="1"/>
          <p:nvPr/>
        </p:nvSpPr>
        <p:spPr>
          <a:xfrm>
            <a:off x="4970757" y="1928956"/>
            <a:ext cx="974517" cy="461665"/>
          </a:xfrm>
          <a:prstGeom prst="rect">
            <a:avLst/>
          </a:prstGeom>
          <a:noFill/>
        </p:spPr>
        <p:txBody>
          <a:bodyPr wrap="square">
            <a:spAutoFit/>
          </a:bodyPr>
          <a:lstStyle/>
          <a:p>
            <a:pPr algn="ctr"/>
            <a:r>
              <a:rPr lang="en-US" altLang="ko-KR" sz="2400" b="1" dirty="0" err="1">
                <a:solidFill>
                  <a:schemeClr val="accent3">
                    <a:lumMod val="75000"/>
                  </a:schemeClr>
                </a:solidFill>
              </a:rPr>
              <a:t>F</a:t>
            </a:r>
            <a:r>
              <a:rPr lang="en-US" altLang="ko-KR" sz="2400" b="1" baseline="-25000" dirty="0" err="1">
                <a:solidFill>
                  <a:schemeClr val="accent3">
                    <a:lumMod val="75000"/>
                  </a:schemeClr>
                </a:solidFill>
              </a:rPr>
              <a:t>esc</a:t>
            </a:r>
            <a:endParaRPr lang="ko-KR" altLang="en-US" sz="2400" b="1" baseline="-25000" dirty="0">
              <a:solidFill>
                <a:schemeClr val="accent3">
                  <a:lumMod val="75000"/>
                </a:schemeClr>
              </a:solidFill>
            </a:endParaRPr>
          </a:p>
        </p:txBody>
      </p:sp>
      <p:sp>
        <p:nvSpPr>
          <p:cNvPr id="13" name="TextBox 12">
            <a:extLst>
              <a:ext uri="{FF2B5EF4-FFF2-40B4-BE49-F238E27FC236}">
                <a16:creationId xmlns:a16="http://schemas.microsoft.com/office/drawing/2014/main" id="{F104A509-3117-F791-50C6-C11729D9CD87}"/>
              </a:ext>
            </a:extLst>
          </p:cNvPr>
          <p:cNvSpPr txBox="1"/>
          <p:nvPr/>
        </p:nvSpPr>
        <p:spPr>
          <a:xfrm>
            <a:off x="5032388" y="2868719"/>
            <a:ext cx="974517" cy="461665"/>
          </a:xfrm>
          <a:prstGeom prst="rect">
            <a:avLst/>
          </a:prstGeom>
          <a:noFill/>
        </p:spPr>
        <p:txBody>
          <a:bodyPr wrap="square">
            <a:spAutoFit/>
          </a:bodyPr>
          <a:lstStyle/>
          <a:p>
            <a:pPr algn="ctr"/>
            <a:r>
              <a:rPr lang="en-US" altLang="ko-KR" sz="2400" b="1" dirty="0">
                <a:solidFill>
                  <a:schemeClr val="accent4">
                    <a:lumMod val="75000"/>
                  </a:schemeClr>
                </a:solidFill>
              </a:rPr>
              <a:t>EUE</a:t>
            </a:r>
            <a:endParaRPr lang="ko-KR" altLang="en-US" sz="2400" b="1" dirty="0">
              <a:solidFill>
                <a:schemeClr val="accent4">
                  <a:lumMod val="75000"/>
                </a:schemeClr>
              </a:solidFill>
            </a:endParaRPr>
          </a:p>
        </p:txBody>
      </p:sp>
      <p:sp>
        <p:nvSpPr>
          <p:cNvPr id="14" name="TextBox 13">
            <a:extLst>
              <a:ext uri="{FF2B5EF4-FFF2-40B4-BE49-F238E27FC236}">
                <a16:creationId xmlns:a16="http://schemas.microsoft.com/office/drawing/2014/main" id="{FBB9FDE5-80C6-FEFF-D968-7CFE6742442E}"/>
              </a:ext>
            </a:extLst>
          </p:cNvPr>
          <p:cNvSpPr txBox="1"/>
          <p:nvPr/>
        </p:nvSpPr>
        <p:spPr>
          <a:xfrm>
            <a:off x="1618928"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5" name="TextBox 14">
            <a:extLst>
              <a:ext uri="{FF2B5EF4-FFF2-40B4-BE49-F238E27FC236}">
                <a16:creationId xmlns:a16="http://schemas.microsoft.com/office/drawing/2014/main" id="{62D507A0-7C57-D9D4-13A4-EB1A4CDBDD86}"/>
              </a:ext>
            </a:extLst>
          </p:cNvPr>
          <p:cNvSpPr txBox="1"/>
          <p:nvPr/>
        </p:nvSpPr>
        <p:spPr>
          <a:xfrm>
            <a:off x="1989979" y="2824514"/>
            <a:ext cx="1682062" cy="461665"/>
          </a:xfrm>
          <a:prstGeom prst="rect">
            <a:avLst/>
          </a:prstGeom>
          <a:noFill/>
        </p:spPr>
        <p:txBody>
          <a:bodyPr wrap="square">
            <a:spAutoFit/>
          </a:bodyPr>
          <a:lstStyle/>
          <a:p>
            <a:pPr algn="ctr"/>
            <a:r>
              <a:rPr lang="en-US" altLang="ko-KR" sz="2400" b="1" dirty="0">
                <a:solidFill>
                  <a:schemeClr val="tx1">
                    <a:lumMod val="65000"/>
                    <a:lumOff val="35000"/>
                  </a:schemeClr>
                </a:solidFill>
              </a:rPr>
              <a:t>APAR</a:t>
            </a:r>
            <a:r>
              <a:rPr lang="en-US" altLang="ko-KR" sz="2400" b="1" baseline="-25000" dirty="0">
                <a:solidFill>
                  <a:schemeClr val="tx1">
                    <a:lumMod val="65000"/>
                    <a:lumOff val="35000"/>
                  </a:schemeClr>
                </a:solidFill>
              </a:rPr>
              <a:t>Chl</a:t>
            </a:r>
            <a:endParaRPr lang="ko-KR" altLang="en-US" sz="2400" b="1" baseline="-25000" dirty="0">
              <a:solidFill>
                <a:schemeClr val="tx1">
                  <a:lumMod val="65000"/>
                  <a:lumOff val="35000"/>
                </a:schemeClr>
              </a:solidFill>
            </a:endParaRPr>
          </a:p>
        </p:txBody>
      </p:sp>
      <p:sp>
        <p:nvSpPr>
          <p:cNvPr id="16" name="TextBox 15">
            <a:extLst>
              <a:ext uri="{FF2B5EF4-FFF2-40B4-BE49-F238E27FC236}">
                <a16:creationId xmlns:a16="http://schemas.microsoft.com/office/drawing/2014/main" id="{9B58FA38-F66A-58CB-46CD-3CCF7E0B7643}"/>
              </a:ext>
            </a:extLst>
          </p:cNvPr>
          <p:cNvSpPr txBox="1"/>
          <p:nvPr/>
        </p:nvSpPr>
        <p:spPr>
          <a:xfrm>
            <a:off x="3597646" y="2779249"/>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7" name="TextBox 16">
            <a:extLst>
              <a:ext uri="{FF2B5EF4-FFF2-40B4-BE49-F238E27FC236}">
                <a16:creationId xmlns:a16="http://schemas.microsoft.com/office/drawing/2014/main" id="{2C8D4A6F-D050-78CF-61B5-F8C0AAA65145}"/>
              </a:ext>
            </a:extLst>
          </p:cNvPr>
          <p:cNvSpPr txBox="1"/>
          <p:nvPr/>
        </p:nvSpPr>
        <p:spPr>
          <a:xfrm>
            <a:off x="4637287" y="2786798"/>
            <a:ext cx="422262" cy="584775"/>
          </a:xfrm>
          <a:prstGeom prst="rect">
            <a:avLst/>
          </a:prstGeom>
          <a:noFill/>
        </p:spPr>
        <p:txBody>
          <a:bodyPr wrap="square">
            <a:spAutoFit/>
          </a:bodyPr>
          <a:lstStyle/>
          <a:p>
            <a:pPr algn="ctr"/>
            <a:r>
              <a:rPr lang="en-US" altLang="ko-KR" sz="3200" dirty="0"/>
              <a:t>×</a:t>
            </a:r>
            <a:endParaRPr lang="ko-KR" altLang="en-US" sz="3200" dirty="0"/>
          </a:p>
        </p:txBody>
      </p:sp>
      <p:sp>
        <p:nvSpPr>
          <p:cNvPr id="18" name="TextBox 17">
            <a:extLst>
              <a:ext uri="{FF2B5EF4-FFF2-40B4-BE49-F238E27FC236}">
                <a16:creationId xmlns:a16="http://schemas.microsoft.com/office/drawing/2014/main" id="{0376053B-C37B-7803-48B9-83F08235574F}"/>
              </a:ext>
            </a:extLst>
          </p:cNvPr>
          <p:cNvSpPr txBox="1"/>
          <p:nvPr/>
        </p:nvSpPr>
        <p:spPr>
          <a:xfrm>
            <a:off x="4637287" y="1853824"/>
            <a:ext cx="422262" cy="584775"/>
          </a:xfrm>
          <a:prstGeom prst="rect">
            <a:avLst/>
          </a:prstGeom>
          <a:noFill/>
        </p:spPr>
        <p:txBody>
          <a:bodyPr wrap="square">
            <a:spAutoFit/>
          </a:bodyPr>
          <a:lstStyle/>
          <a:p>
            <a:pPr algn="ctr"/>
            <a:r>
              <a:rPr lang="en-US" altLang="ko-KR" sz="3200" dirty="0"/>
              <a:t>×</a:t>
            </a:r>
            <a:endParaRPr lang="ko-KR" altLang="en-US" sz="3200" dirty="0"/>
          </a:p>
        </p:txBody>
      </p:sp>
      <p:cxnSp>
        <p:nvCxnSpPr>
          <p:cNvPr id="19" name="직선 연결선 18">
            <a:extLst>
              <a:ext uri="{FF2B5EF4-FFF2-40B4-BE49-F238E27FC236}">
                <a16:creationId xmlns:a16="http://schemas.microsoft.com/office/drawing/2014/main" id="{62CA2324-D602-7787-04A6-1255DB2603BC}"/>
              </a:ext>
            </a:extLst>
          </p:cNvPr>
          <p:cNvCxnSpPr>
            <a:cxnSpLocks/>
          </p:cNvCxnSpPr>
          <p:nvPr/>
        </p:nvCxnSpPr>
        <p:spPr>
          <a:xfrm>
            <a:off x="575940" y="1615283"/>
            <a:ext cx="995138"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0" name="직선 연결선 19">
            <a:extLst>
              <a:ext uri="{FF2B5EF4-FFF2-40B4-BE49-F238E27FC236}">
                <a16:creationId xmlns:a16="http://schemas.microsoft.com/office/drawing/2014/main" id="{7EB50060-0F66-E2FD-3F06-C0E286C802EF}"/>
              </a:ext>
            </a:extLst>
          </p:cNvPr>
          <p:cNvCxnSpPr>
            <a:cxnSpLocks/>
          </p:cNvCxnSpPr>
          <p:nvPr/>
        </p:nvCxnSpPr>
        <p:spPr>
          <a:xfrm>
            <a:off x="1559744" y="1598509"/>
            <a:ext cx="0" cy="109743"/>
          </a:xfrm>
          <a:prstGeom prst="line">
            <a:avLst/>
          </a:prstGeom>
          <a:ln w="38100"/>
          <a:effectLst/>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0A0B51AB-A1DA-18C2-BB24-9AB014CA1E87}"/>
              </a:ext>
            </a:extLst>
          </p:cNvPr>
          <p:cNvSpPr txBox="1"/>
          <p:nvPr/>
        </p:nvSpPr>
        <p:spPr>
          <a:xfrm>
            <a:off x="3512195" y="1251395"/>
            <a:ext cx="2169249" cy="307777"/>
          </a:xfrm>
          <a:prstGeom prst="rect">
            <a:avLst/>
          </a:prstGeom>
          <a:noFill/>
        </p:spPr>
        <p:txBody>
          <a:bodyPr wrap="square">
            <a:spAutoFit/>
          </a:bodyPr>
          <a:lstStyle/>
          <a:p>
            <a:pPr algn="ctr"/>
            <a:r>
              <a:rPr lang="en-US" altLang="ko-KR" sz="1400" i="1" dirty="0"/>
              <a:t>Energy partitioning</a:t>
            </a:r>
            <a:endParaRPr lang="ko-KR" altLang="en-US" sz="1400" i="1" dirty="0"/>
          </a:p>
        </p:txBody>
      </p:sp>
      <p:sp>
        <p:nvSpPr>
          <p:cNvPr id="22" name="TextBox 21">
            <a:extLst>
              <a:ext uri="{FF2B5EF4-FFF2-40B4-BE49-F238E27FC236}">
                <a16:creationId xmlns:a16="http://schemas.microsoft.com/office/drawing/2014/main" id="{4A726F49-6992-714D-5071-1C7BF3488C21}"/>
              </a:ext>
            </a:extLst>
          </p:cNvPr>
          <p:cNvSpPr txBox="1"/>
          <p:nvPr/>
        </p:nvSpPr>
        <p:spPr>
          <a:xfrm>
            <a:off x="1989484" y="1251395"/>
            <a:ext cx="1579041" cy="307777"/>
          </a:xfrm>
          <a:prstGeom prst="rect">
            <a:avLst/>
          </a:prstGeom>
          <a:noFill/>
        </p:spPr>
        <p:txBody>
          <a:bodyPr wrap="square">
            <a:spAutoFit/>
          </a:bodyPr>
          <a:lstStyle/>
          <a:p>
            <a:pPr algn="ctr"/>
            <a:r>
              <a:rPr lang="en-US" altLang="ko-KR" sz="1400" i="1" dirty="0"/>
              <a:t>Absorption</a:t>
            </a:r>
            <a:endParaRPr lang="ko-KR" altLang="en-US" sz="1400" i="1" dirty="0"/>
          </a:p>
        </p:txBody>
      </p:sp>
      <p:cxnSp>
        <p:nvCxnSpPr>
          <p:cNvPr id="23" name="직선 연결선 22">
            <a:extLst>
              <a:ext uri="{FF2B5EF4-FFF2-40B4-BE49-F238E27FC236}">
                <a16:creationId xmlns:a16="http://schemas.microsoft.com/office/drawing/2014/main" id="{1E2B67D6-AE5D-5EC0-EAE2-8FCE1908F449}"/>
              </a:ext>
            </a:extLst>
          </p:cNvPr>
          <p:cNvCxnSpPr>
            <a:cxnSpLocks/>
          </p:cNvCxnSpPr>
          <p:nvPr/>
        </p:nvCxnSpPr>
        <p:spPr>
          <a:xfrm>
            <a:off x="591192" y="1598509"/>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4" name="직선 연결선 23">
            <a:extLst>
              <a:ext uri="{FF2B5EF4-FFF2-40B4-BE49-F238E27FC236}">
                <a16:creationId xmlns:a16="http://schemas.microsoft.com/office/drawing/2014/main" id="{CD096663-9554-8870-A86B-441292EA78FF}"/>
              </a:ext>
            </a:extLst>
          </p:cNvPr>
          <p:cNvCxnSpPr>
            <a:cxnSpLocks/>
          </p:cNvCxnSpPr>
          <p:nvPr/>
        </p:nvCxnSpPr>
        <p:spPr>
          <a:xfrm>
            <a:off x="4045507" y="1651683"/>
            <a:ext cx="555796"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5" name="직선 연결선 24">
            <a:extLst>
              <a:ext uri="{FF2B5EF4-FFF2-40B4-BE49-F238E27FC236}">
                <a16:creationId xmlns:a16="http://schemas.microsoft.com/office/drawing/2014/main" id="{4B010BAE-D474-4BF9-B532-36BD291DE65A}"/>
              </a:ext>
            </a:extLst>
          </p:cNvPr>
          <p:cNvCxnSpPr>
            <a:cxnSpLocks/>
          </p:cNvCxnSpPr>
          <p:nvPr/>
        </p:nvCxnSpPr>
        <p:spPr>
          <a:xfrm>
            <a:off x="4587323" y="163814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6" name="직선 연결선 25">
            <a:extLst>
              <a:ext uri="{FF2B5EF4-FFF2-40B4-BE49-F238E27FC236}">
                <a16:creationId xmlns:a16="http://schemas.microsoft.com/office/drawing/2014/main" id="{152CCDFE-4B25-F01C-5F12-803C9E796A26}"/>
              </a:ext>
            </a:extLst>
          </p:cNvPr>
          <p:cNvCxnSpPr>
            <a:cxnSpLocks/>
          </p:cNvCxnSpPr>
          <p:nvPr/>
        </p:nvCxnSpPr>
        <p:spPr>
          <a:xfrm>
            <a:off x="4052133" y="163814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7" name="직선 연결선 26">
            <a:extLst>
              <a:ext uri="{FF2B5EF4-FFF2-40B4-BE49-F238E27FC236}">
                <a16:creationId xmlns:a16="http://schemas.microsoft.com/office/drawing/2014/main" id="{2803DEC8-3000-E47A-EDE0-E4A5EF8FCCD1}"/>
              </a:ext>
            </a:extLst>
          </p:cNvPr>
          <p:cNvCxnSpPr>
            <a:cxnSpLocks/>
          </p:cNvCxnSpPr>
          <p:nvPr/>
        </p:nvCxnSpPr>
        <p:spPr>
          <a:xfrm>
            <a:off x="2271037" y="1625075"/>
            <a:ext cx="995138"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8" name="직선 연결선 27">
            <a:extLst>
              <a:ext uri="{FF2B5EF4-FFF2-40B4-BE49-F238E27FC236}">
                <a16:creationId xmlns:a16="http://schemas.microsoft.com/office/drawing/2014/main" id="{3BC7AEAB-A153-00EF-54E2-00364CDDCFE4}"/>
              </a:ext>
            </a:extLst>
          </p:cNvPr>
          <p:cNvCxnSpPr>
            <a:cxnSpLocks/>
          </p:cNvCxnSpPr>
          <p:nvPr/>
        </p:nvCxnSpPr>
        <p:spPr>
          <a:xfrm>
            <a:off x="3254841" y="160830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29" name="직선 연결선 28">
            <a:extLst>
              <a:ext uri="{FF2B5EF4-FFF2-40B4-BE49-F238E27FC236}">
                <a16:creationId xmlns:a16="http://schemas.microsoft.com/office/drawing/2014/main" id="{865D4E2B-A6CF-88FB-2537-4617F79F2C4B}"/>
              </a:ext>
            </a:extLst>
          </p:cNvPr>
          <p:cNvCxnSpPr>
            <a:cxnSpLocks/>
          </p:cNvCxnSpPr>
          <p:nvPr/>
        </p:nvCxnSpPr>
        <p:spPr>
          <a:xfrm>
            <a:off x="2286289" y="1608301"/>
            <a:ext cx="0" cy="109743"/>
          </a:xfrm>
          <a:prstGeom prst="line">
            <a:avLst/>
          </a:prstGeom>
          <a:ln w="38100"/>
          <a:effectLst/>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78ECDF73-B053-BBBB-C864-C546A3CFFA9E}"/>
              </a:ext>
            </a:extLst>
          </p:cNvPr>
          <p:cNvSpPr txBox="1"/>
          <p:nvPr/>
        </p:nvSpPr>
        <p:spPr>
          <a:xfrm>
            <a:off x="278921" y="1246796"/>
            <a:ext cx="1579041" cy="307777"/>
          </a:xfrm>
          <a:prstGeom prst="rect">
            <a:avLst/>
          </a:prstGeom>
          <a:noFill/>
        </p:spPr>
        <p:txBody>
          <a:bodyPr wrap="square">
            <a:spAutoFit/>
          </a:bodyPr>
          <a:lstStyle/>
          <a:p>
            <a:pPr algn="ctr"/>
            <a:r>
              <a:rPr lang="en-US" altLang="ko-KR" sz="1400" i="1" dirty="0"/>
              <a:t>Observation</a:t>
            </a:r>
            <a:endParaRPr lang="ko-KR" altLang="en-US" sz="1400" i="1" dirty="0"/>
          </a:p>
        </p:txBody>
      </p:sp>
      <p:sp>
        <p:nvSpPr>
          <p:cNvPr id="31" name="TextBox 30">
            <a:extLst>
              <a:ext uri="{FF2B5EF4-FFF2-40B4-BE49-F238E27FC236}">
                <a16:creationId xmlns:a16="http://schemas.microsoft.com/office/drawing/2014/main" id="{BFCEE1A5-01EE-EC54-8DB0-44F210199C3C}"/>
              </a:ext>
            </a:extLst>
          </p:cNvPr>
          <p:cNvSpPr txBox="1"/>
          <p:nvPr/>
        </p:nvSpPr>
        <p:spPr>
          <a:xfrm>
            <a:off x="6635803" y="4837590"/>
            <a:ext cx="5359100" cy="1246495"/>
          </a:xfrm>
          <a:prstGeom prst="rect">
            <a:avLst/>
          </a:prstGeom>
          <a:noFill/>
        </p:spPr>
        <p:txBody>
          <a:bodyPr wrap="square">
            <a:spAutoFit/>
          </a:bodyPr>
          <a:lstStyle/>
          <a:p>
            <a:r>
              <a:rPr lang="en-US" altLang="ko-KR" b="1" dirty="0">
                <a:solidFill>
                  <a:schemeClr val="accent6">
                    <a:lumMod val="10000"/>
                  </a:schemeClr>
                </a:solidFill>
                <a:latin typeface="+mj-lt"/>
                <a:ea typeface="+mj-ea"/>
                <a:cs typeface="Arial" pitchFamily="34" charset="0"/>
              </a:rPr>
              <a:t>SIF retrieval: </a:t>
            </a:r>
          </a:p>
          <a:p>
            <a:r>
              <a:rPr lang="en-US" altLang="ko-KR" sz="1600" b="1"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rPr>
              <a:t>Fraunhofer Line Discrimination method </a:t>
            </a:r>
            <a:r>
              <a:rPr lang="en-US" altLang="ko-KR" sz="1600" dirty="0">
                <a:solidFill>
                  <a:schemeClr val="accent6">
                    <a:lumMod val="10000"/>
                  </a:schemeClr>
                </a:solidFill>
                <a:latin typeface="+mj-lt"/>
                <a:ea typeface="+mj-ea"/>
                <a:cs typeface="Arial" pitchFamily="34" charset="0"/>
              </a:rPr>
              <a:t>(</a:t>
            </a:r>
            <a:r>
              <a:rPr lang="en-US" altLang="ko-KR" sz="1600" dirty="0" err="1">
                <a:solidFill>
                  <a:schemeClr val="accent6">
                    <a:lumMod val="10000"/>
                  </a:schemeClr>
                </a:solidFill>
                <a:latin typeface="+mj-lt"/>
                <a:ea typeface="+mj-ea"/>
                <a:cs typeface="Arial" pitchFamily="34" charset="0"/>
              </a:rPr>
              <a:t>iFLD</a:t>
            </a:r>
            <a:r>
              <a:rPr lang="en-US" altLang="ko-KR" sz="1600" dirty="0">
                <a:solidFill>
                  <a:schemeClr val="accent6">
                    <a:lumMod val="10000"/>
                  </a:schemeClr>
                </a:solidFill>
                <a:latin typeface="+mj-lt"/>
                <a:ea typeface="+mj-ea"/>
                <a:cs typeface="Arial" pitchFamily="34" charset="0"/>
              </a:rPr>
              <a:t>)</a:t>
            </a:r>
          </a:p>
          <a:p>
            <a:r>
              <a:rPr lang="en-US" altLang="ko-KR" sz="700" dirty="0">
                <a:solidFill>
                  <a:schemeClr val="accent6">
                    <a:lumMod val="10000"/>
                  </a:schemeClr>
                </a:solidFill>
                <a:latin typeface="+mj-lt"/>
                <a:ea typeface="+mj-ea"/>
                <a:cs typeface="Arial" pitchFamily="34" charset="0"/>
              </a:rPr>
              <a:t> </a:t>
            </a:r>
          </a:p>
          <a:p>
            <a:r>
              <a:rPr lang="en-US" altLang="ko-KR" b="1" dirty="0">
                <a:solidFill>
                  <a:schemeClr val="accent6">
                    <a:lumMod val="10000"/>
                  </a:schemeClr>
                </a:solidFill>
                <a:latin typeface="+mj-lt"/>
                <a:ea typeface="+mj-ea"/>
                <a:cs typeface="Arial" pitchFamily="34" charset="0"/>
              </a:rPr>
              <a:t>GPP partitioning: </a:t>
            </a:r>
            <a:br>
              <a:rPr lang="en-US" altLang="ko-KR" sz="1600" b="1" dirty="0">
                <a:solidFill>
                  <a:schemeClr val="accent6">
                    <a:lumMod val="10000"/>
                  </a:schemeClr>
                </a:solidFill>
                <a:latin typeface="+mj-lt"/>
                <a:ea typeface="+mj-ea"/>
                <a:cs typeface="Arial" pitchFamily="34" charset="0"/>
              </a:rPr>
            </a:br>
            <a:r>
              <a:rPr lang="en-US" altLang="ko-KR" sz="1600" b="1"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ea typeface="+mj-ea"/>
                <a:cs typeface="Arial" pitchFamily="34" charset="0"/>
              </a:rPr>
              <a:t>Nighttime temperature</a:t>
            </a:r>
          </a:p>
        </p:txBody>
      </p:sp>
      <p:sp>
        <p:nvSpPr>
          <p:cNvPr id="32" name="TextBox 31">
            <a:extLst>
              <a:ext uri="{FF2B5EF4-FFF2-40B4-BE49-F238E27FC236}">
                <a16:creationId xmlns:a16="http://schemas.microsoft.com/office/drawing/2014/main" id="{34AD33C2-5384-9AEA-FA0C-3BD5CBAE9E83}"/>
              </a:ext>
            </a:extLst>
          </p:cNvPr>
          <p:cNvSpPr txBox="1"/>
          <p:nvPr/>
        </p:nvSpPr>
        <p:spPr>
          <a:xfrm>
            <a:off x="6635803" y="1321008"/>
            <a:ext cx="5310614" cy="3111108"/>
          </a:xfrm>
          <a:prstGeom prst="rect">
            <a:avLst/>
          </a:prstGeom>
          <a:noFill/>
        </p:spPr>
        <p:txBody>
          <a:bodyPr wrap="square">
            <a:spAutoFit/>
          </a:bodyPr>
          <a:lstStyle/>
          <a:p>
            <a:pPr>
              <a:lnSpc>
                <a:spcPct val="150000"/>
              </a:lnSpc>
            </a:pPr>
            <a:r>
              <a:rPr lang="en-US" altLang="ko-KR" b="1" dirty="0">
                <a:solidFill>
                  <a:schemeClr val="accent6">
                    <a:lumMod val="10000"/>
                  </a:schemeClr>
                </a:solidFill>
                <a:latin typeface="+mj-lt"/>
                <a:ea typeface="+mj-ea"/>
                <a:cs typeface="Arial" pitchFamily="34" charset="0"/>
              </a:rPr>
              <a:t>Equations:</a:t>
            </a:r>
          </a:p>
          <a:p>
            <a:pPr>
              <a:lnSpc>
                <a:spcPct val="150000"/>
              </a:lnSpc>
            </a:pPr>
            <a:r>
              <a:rPr lang="en-US" altLang="ko-KR" b="1" dirty="0">
                <a:solidFill>
                  <a:schemeClr val="accent6">
                    <a:lumMod val="10000"/>
                  </a:schemeClr>
                </a:solidFill>
                <a:latin typeface="+mj-lt"/>
                <a:ea typeface="+mj-ea"/>
                <a:cs typeface="Arial" pitchFamily="34" charset="0"/>
              </a:rPr>
              <a:t>LUE</a:t>
            </a:r>
            <a:r>
              <a:rPr lang="en-US" altLang="ko-KR" b="1" baseline="-25000" dirty="0">
                <a:solidFill>
                  <a:schemeClr val="accent6">
                    <a:lumMod val="10000"/>
                  </a:schemeClr>
                </a:solidFill>
                <a:latin typeface="+mj-lt"/>
                <a:ea typeface="+mj-ea"/>
                <a:cs typeface="Arial" pitchFamily="34" charset="0"/>
              </a:rPr>
              <a:t>F</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 </a:t>
            </a:r>
            <a:r>
              <a:rPr lang="en-US" altLang="ko-KR" dirty="0" err="1">
                <a:solidFill>
                  <a:schemeClr val="accent6">
                    <a:lumMod val="10000"/>
                  </a:schemeClr>
                </a:solidFill>
                <a:latin typeface="+mj-lt"/>
                <a:ea typeface="+mj-ea"/>
                <a:cs typeface="Arial" pitchFamily="34" charset="0"/>
              </a:rPr>
              <a:t>SIF</a:t>
            </a:r>
            <a:r>
              <a:rPr lang="en-US" altLang="ko-KR" baseline="-25000" dirty="0" err="1">
                <a:solidFill>
                  <a:schemeClr val="accent6">
                    <a:lumMod val="10000"/>
                  </a:schemeClr>
                </a:solidFill>
                <a:latin typeface="+mj-lt"/>
                <a:ea typeface="+mj-ea"/>
                <a:cs typeface="Arial" pitchFamily="34" charset="0"/>
              </a:rPr>
              <a:t>obs</a:t>
            </a:r>
            <a:r>
              <a:rPr lang="en-US" altLang="ko-KR" dirty="0">
                <a:solidFill>
                  <a:schemeClr val="accent6">
                    <a:lumMod val="10000"/>
                  </a:schemeClr>
                </a:solidFill>
                <a:latin typeface="+mj-lt"/>
                <a:ea typeface="+mj-ea"/>
                <a:cs typeface="Arial" pitchFamily="34" charset="0"/>
              </a:rPr>
              <a:t> / </a:t>
            </a:r>
            <a:r>
              <a:rPr lang="en-US" altLang="ko-KR" dirty="0" err="1">
                <a:solidFill>
                  <a:schemeClr val="accent6">
                    <a:lumMod val="10000"/>
                  </a:schemeClr>
                </a:solidFill>
                <a:latin typeface="+mj-lt"/>
                <a:ea typeface="+mj-ea"/>
                <a:cs typeface="Arial" pitchFamily="34" charset="0"/>
              </a:rPr>
              <a:t>APAR</a:t>
            </a:r>
            <a:r>
              <a:rPr lang="en-US" altLang="ko-KR" baseline="-25000" dirty="0" err="1">
                <a:solidFill>
                  <a:schemeClr val="accent6">
                    <a:lumMod val="10000"/>
                  </a:schemeClr>
                </a:solidFill>
                <a:latin typeface="+mj-lt"/>
                <a:ea typeface="+mj-ea"/>
                <a:cs typeface="Arial" pitchFamily="34" charset="0"/>
              </a:rPr>
              <a:t>chl</a:t>
            </a:r>
            <a:r>
              <a:rPr lang="en-US" altLang="ko-KR" b="1" dirty="0">
                <a:solidFill>
                  <a:schemeClr val="accent6">
                    <a:lumMod val="10000"/>
                  </a:schemeClr>
                </a:solidFill>
                <a:latin typeface="+mj-lt"/>
                <a:ea typeface="+mj-ea"/>
                <a:cs typeface="Arial" pitchFamily="34" charset="0"/>
              </a:rPr>
              <a:t>   </a:t>
            </a:r>
            <a:r>
              <a:rPr lang="en-US" altLang="ko-KR" b="1" dirty="0" err="1">
                <a:solidFill>
                  <a:schemeClr val="accent6">
                    <a:lumMod val="10000"/>
                  </a:schemeClr>
                </a:solidFill>
                <a:latin typeface="+mj-lt"/>
                <a:ea typeface="+mj-ea"/>
                <a:cs typeface="Arial" pitchFamily="34" charset="0"/>
              </a:rPr>
              <a:t>LUE</a:t>
            </a:r>
            <a:r>
              <a:rPr lang="en-US" altLang="ko-KR" b="1" baseline="-25000" dirty="0" err="1">
                <a:solidFill>
                  <a:schemeClr val="accent6">
                    <a:lumMod val="10000"/>
                  </a:schemeClr>
                </a:solidFill>
                <a:latin typeface="+mj-lt"/>
                <a:ea typeface="+mj-ea"/>
                <a:cs typeface="Arial" pitchFamily="34" charset="0"/>
              </a:rPr>
              <a:t>p</a:t>
            </a:r>
            <a:r>
              <a:rPr lang="en-US" altLang="ko-KR" b="1" baseline="-25000"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GPP / </a:t>
            </a:r>
            <a:r>
              <a:rPr lang="en-US" altLang="ko-KR" dirty="0" err="1">
                <a:solidFill>
                  <a:schemeClr val="accent6">
                    <a:lumMod val="10000"/>
                  </a:schemeClr>
                </a:solidFill>
                <a:latin typeface="+mj-lt"/>
                <a:ea typeface="+mj-ea"/>
                <a:cs typeface="Arial" pitchFamily="34" charset="0"/>
              </a:rPr>
              <a:t>APAR</a:t>
            </a:r>
            <a:r>
              <a:rPr lang="en-US" altLang="ko-KR" baseline="-25000" dirty="0" err="1">
                <a:solidFill>
                  <a:schemeClr val="accent6">
                    <a:lumMod val="10000"/>
                  </a:schemeClr>
                </a:solidFill>
                <a:latin typeface="+mj-lt"/>
                <a:ea typeface="+mj-ea"/>
                <a:cs typeface="Arial" pitchFamily="34" charset="0"/>
              </a:rPr>
              <a:t>chl</a:t>
            </a:r>
            <a:endParaRPr lang="en-US" altLang="ko-KR" baseline="-25000" dirty="0">
              <a:solidFill>
                <a:schemeClr val="accent6">
                  <a:lumMod val="10000"/>
                </a:schemeClr>
              </a:solidFill>
              <a:latin typeface="+mj-lt"/>
              <a:ea typeface="+mj-ea"/>
              <a:cs typeface="Arial" pitchFamily="34" charset="0"/>
            </a:endParaRPr>
          </a:p>
          <a:p>
            <a:pPr>
              <a:lnSpc>
                <a:spcPct val="150000"/>
              </a:lnSpc>
            </a:pPr>
            <a:r>
              <a:rPr lang="en-US" altLang="ko-KR" sz="700" dirty="0">
                <a:solidFill>
                  <a:schemeClr val="accent6">
                    <a:lumMod val="10000"/>
                  </a:schemeClr>
                </a:solidFill>
                <a:latin typeface="+mj-lt"/>
                <a:ea typeface="+mj-ea"/>
                <a:cs typeface="Arial" pitchFamily="34" charset="0"/>
              </a:rPr>
              <a:t> </a:t>
            </a:r>
            <a:endParaRPr lang="en-US" altLang="ko-KR" dirty="0">
              <a:solidFill>
                <a:schemeClr val="accent6">
                  <a:lumMod val="10000"/>
                </a:schemeClr>
              </a:solidFill>
              <a:latin typeface="+mj-lt"/>
              <a:ea typeface="+mj-ea"/>
              <a:cs typeface="Arial" pitchFamily="34" charset="0"/>
            </a:endParaRPr>
          </a:p>
          <a:p>
            <a:pPr>
              <a:lnSpc>
                <a:spcPct val="150000"/>
              </a:lnSpc>
            </a:pPr>
            <a:r>
              <a:rPr lang="en-US" altLang="ko-KR" b="1" dirty="0" err="1">
                <a:solidFill>
                  <a:schemeClr val="accent6">
                    <a:lumMod val="10000"/>
                  </a:schemeClr>
                </a:solidFill>
                <a:latin typeface="+mj-lt"/>
                <a:ea typeface="+mj-ea"/>
                <a:cs typeface="Arial" pitchFamily="34" charset="0"/>
              </a:rPr>
              <a:t>Fesc</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err="1">
                <a:solidFill>
                  <a:schemeClr val="accent6">
                    <a:lumMod val="10000"/>
                  </a:schemeClr>
                </a:solidFill>
                <a:latin typeface="+mj-lt"/>
                <a:ea typeface="+mj-ea"/>
                <a:cs typeface="Arial" pitchFamily="34" charset="0"/>
              </a:rPr>
              <a:t>NIRv</a:t>
            </a:r>
            <a:r>
              <a:rPr lang="en-US" altLang="ko-KR" dirty="0">
                <a:solidFill>
                  <a:schemeClr val="accent6">
                    <a:lumMod val="10000"/>
                  </a:schemeClr>
                </a:solidFill>
                <a:latin typeface="+mj-lt"/>
                <a:ea typeface="+mj-ea"/>
                <a:cs typeface="Arial" pitchFamily="34" charset="0"/>
              </a:rPr>
              <a:t> / </a:t>
            </a:r>
            <a:r>
              <a:rPr lang="en-US" altLang="ko-KR" dirty="0" err="1">
                <a:solidFill>
                  <a:schemeClr val="accent6">
                    <a:lumMod val="10000"/>
                  </a:schemeClr>
                </a:solidFill>
                <a:latin typeface="+mj-lt"/>
                <a:ea typeface="+mj-ea"/>
                <a:cs typeface="Arial" pitchFamily="34" charset="0"/>
              </a:rPr>
              <a:t>fPAR</a:t>
            </a:r>
            <a:r>
              <a:rPr lang="en-US" altLang="ko-KR" baseline="-25000" dirty="0" err="1">
                <a:solidFill>
                  <a:schemeClr val="accent6">
                    <a:lumMod val="10000"/>
                  </a:schemeClr>
                </a:solidFill>
                <a:latin typeface="+mj-lt"/>
                <a:ea typeface="+mj-ea"/>
                <a:cs typeface="Arial" pitchFamily="34" charset="0"/>
              </a:rPr>
              <a:t>chl</a:t>
            </a:r>
            <a:endParaRPr lang="en-US" altLang="ko-KR" baseline="-25000" dirty="0">
              <a:solidFill>
                <a:schemeClr val="accent6">
                  <a:lumMod val="10000"/>
                </a:schemeClr>
              </a:solidFill>
              <a:latin typeface="+mj-lt"/>
              <a:ea typeface="+mj-ea"/>
              <a:cs typeface="Arial" pitchFamily="34" charset="0"/>
            </a:endParaRPr>
          </a:p>
          <a:p>
            <a:pPr>
              <a:lnSpc>
                <a:spcPct val="150000"/>
              </a:lnSpc>
            </a:pPr>
            <a:r>
              <a:rPr lang="en-US" altLang="ko-KR" b="1" dirty="0">
                <a:solidFill>
                  <a:schemeClr val="accent6">
                    <a:lumMod val="10000"/>
                  </a:schemeClr>
                </a:solidFill>
                <a:latin typeface="+mj-lt"/>
                <a:ea typeface="+mj-ea"/>
                <a:cs typeface="Arial" pitchFamily="34" charset="0"/>
              </a:rPr>
              <a:t>EUE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(C</a:t>
            </a:r>
            <a:r>
              <a:rPr lang="en-US" altLang="ko-KR" baseline="-25000" dirty="0">
                <a:solidFill>
                  <a:schemeClr val="accent6">
                    <a:lumMod val="10000"/>
                  </a:schemeClr>
                </a:solidFill>
                <a:latin typeface="+mj-lt"/>
                <a:ea typeface="+mj-ea"/>
                <a:cs typeface="Arial" pitchFamily="34" charset="0"/>
              </a:rPr>
              <a:t>i</a:t>
            </a:r>
            <a:r>
              <a:rPr lang="en-US" altLang="ko-KR" dirty="0">
                <a:solidFill>
                  <a:schemeClr val="accent6">
                    <a:lumMod val="10000"/>
                  </a:schemeClr>
                </a:solidFill>
                <a:latin typeface="+mj-lt"/>
                <a:ea typeface="+mj-ea"/>
                <a:cs typeface="Arial" pitchFamily="34" charset="0"/>
              </a:rPr>
              <a:t> – </a:t>
            </a: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dirty="0">
                <a:solidFill>
                  <a:schemeClr val="accent6">
                    <a:lumMod val="10000"/>
                  </a:schemeClr>
                </a:solidFill>
                <a:latin typeface="+mj-lt"/>
                <a:ea typeface="+mj-ea"/>
                <a:cs typeface="Arial" pitchFamily="34" charset="0"/>
              </a:rPr>
              <a:t>) / </a:t>
            </a:r>
            <a:r>
              <a:rPr lang="en-US" altLang="ko-KR" dirty="0">
                <a:solidFill>
                  <a:schemeClr val="accent6">
                    <a:lumMod val="10000"/>
                  </a:schemeClr>
                </a:solidFill>
                <a:latin typeface="+mj-lt"/>
                <a:cs typeface="Arial" pitchFamily="34" charset="0"/>
              </a:rPr>
              <a:t>(4C</a:t>
            </a:r>
            <a:r>
              <a:rPr lang="en-US" altLang="ko-KR" baseline="-25000" dirty="0">
                <a:solidFill>
                  <a:schemeClr val="accent6">
                    <a:lumMod val="10000"/>
                  </a:schemeClr>
                </a:solidFill>
                <a:latin typeface="+mj-lt"/>
                <a:cs typeface="Arial" pitchFamily="34" charset="0"/>
              </a:rPr>
              <a:t>i</a:t>
            </a:r>
            <a:r>
              <a:rPr lang="en-US" altLang="ko-KR" dirty="0">
                <a:solidFill>
                  <a:schemeClr val="accent6">
                    <a:lumMod val="10000"/>
                  </a:schemeClr>
                </a:solidFill>
                <a:latin typeface="+mj-lt"/>
                <a:cs typeface="Arial" pitchFamily="34" charset="0"/>
              </a:rPr>
              <a:t> – 8</a:t>
            </a: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dirty="0">
                <a:solidFill>
                  <a:schemeClr val="accent6">
                    <a:lumMod val="10000"/>
                  </a:schemeClr>
                </a:solidFill>
                <a:latin typeface="+mj-lt"/>
                <a:cs typeface="Arial" pitchFamily="34" charset="0"/>
              </a:rPr>
              <a:t>)</a:t>
            </a:r>
          </a:p>
          <a:p>
            <a:pPr marL="342900" indent="-342900">
              <a:lnSpc>
                <a:spcPct val="150000"/>
              </a:lnSpc>
              <a:buFontTx/>
              <a:buChar char="–"/>
            </a:pPr>
            <a:r>
              <a:rPr lang="en-US" altLang="ko-KR" dirty="0">
                <a:solidFill>
                  <a:schemeClr val="accent6">
                    <a:lumMod val="10000"/>
                  </a:schemeClr>
                </a:solidFill>
                <a:latin typeface="+mj-lt"/>
                <a:ea typeface="+mj-ea"/>
                <a:cs typeface="Arial" pitchFamily="34" charset="0"/>
              </a:rPr>
              <a:t>C</a:t>
            </a:r>
            <a:r>
              <a:rPr lang="en-US" altLang="ko-KR" baseline="-25000" dirty="0">
                <a:solidFill>
                  <a:schemeClr val="accent6">
                    <a:lumMod val="10000"/>
                  </a:schemeClr>
                </a:solidFill>
                <a:latin typeface="+mj-lt"/>
                <a:ea typeface="+mj-ea"/>
                <a:cs typeface="Arial" pitchFamily="34" charset="0"/>
              </a:rPr>
              <a:t>i </a:t>
            </a:r>
            <a:r>
              <a:rPr lang="en-US" altLang="ko-KR" sz="1600" dirty="0">
                <a:solidFill>
                  <a:schemeClr val="accent6">
                    <a:lumMod val="10000"/>
                  </a:schemeClr>
                </a:solidFill>
                <a:latin typeface="+mj-lt"/>
                <a:cs typeface="Arial" pitchFamily="34" charset="0"/>
              </a:rPr>
              <a:t> </a:t>
            </a:r>
            <a:r>
              <a:rPr lang="en-US" altLang="ko-KR" sz="1600" dirty="0">
                <a:solidFill>
                  <a:schemeClr val="accent6">
                    <a:lumMod val="10000"/>
                  </a:schemeClr>
                </a:solidFill>
                <a:latin typeface="+mj-lt"/>
                <a:ea typeface="+mj-ea"/>
                <a:cs typeface="Arial" pitchFamily="34" charset="0"/>
              </a:rPr>
              <a:t>= C</a:t>
            </a:r>
            <a:r>
              <a:rPr lang="en-US" altLang="ko-KR" sz="1600" baseline="-25000" dirty="0">
                <a:solidFill>
                  <a:schemeClr val="accent6">
                    <a:lumMod val="10000"/>
                  </a:schemeClr>
                </a:solidFill>
                <a:latin typeface="+mj-lt"/>
                <a:ea typeface="+mj-ea"/>
                <a:cs typeface="Arial" pitchFamily="34" charset="0"/>
              </a:rPr>
              <a:t>a </a:t>
            </a:r>
            <a:r>
              <a:rPr lang="en-US" altLang="ko-KR" sz="1600" dirty="0">
                <a:solidFill>
                  <a:schemeClr val="accent6">
                    <a:lumMod val="10000"/>
                  </a:schemeClr>
                </a:solidFill>
                <a:latin typeface="+mj-lt"/>
                <a:ea typeface="+mj-ea"/>
                <a:cs typeface="Arial" pitchFamily="34" charset="0"/>
              </a:rPr>
              <a:t>– 1.6 </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cs typeface="Arial" pitchFamily="34" charset="0"/>
              </a:rPr>
              <a:t>GPP/G</a:t>
            </a:r>
            <a:r>
              <a:rPr lang="en-US" altLang="ko-KR" sz="1600" baseline="-25000" dirty="0">
                <a:solidFill>
                  <a:schemeClr val="accent6">
                    <a:lumMod val="10000"/>
                  </a:schemeClr>
                </a:solidFill>
                <a:latin typeface="+mj-lt"/>
                <a:cs typeface="Arial" pitchFamily="34" charset="0"/>
              </a:rPr>
              <a:t>C </a:t>
            </a:r>
            <a:r>
              <a:rPr lang="en-US" altLang="ko-KR" sz="1600" dirty="0">
                <a:solidFill>
                  <a:schemeClr val="accent6">
                    <a:lumMod val="10000"/>
                  </a:schemeClr>
                </a:solidFill>
                <a:latin typeface="+mj-lt"/>
                <a:cs typeface="Arial" pitchFamily="34" charset="0"/>
              </a:rPr>
              <a:t> </a:t>
            </a:r>
            <a:r>
              <a:rPr lang="en-US" altLang="ko-KR" sz="1600" b="1" dirty="0">
                <a:solidFill>
                  <a:schemeClr val="accent6">
                    <a:lumMod val="10000"/>
                  </a:schemeClr>
                </a:solidFill>
                <a:latin typeface="+mj-lt"/>
                <a:cs typeface="Arial" pitchFamily="34" charset="0"/>
              </a:rPr>
              <a:t>(G</a:t>
            </a:r>
            <a:r>
              <a:rPr lang="en-US" altLang="ko-KR" sz="1600" b="1" baseline="-25000" dirty="0">
                <a:solidFill>
                  <a:schemeClr val="accent6">
                    <a:lumMod val="10000"/>
                  </a:schemeClr>
                </a:solidFill>
                <a:latin typeface="+mj-lt"/>
                <a:cs typeface="Arial" pitchFamily="34" charset="0"/>
              </a:rPr>
              <a:t>C</a:t>
            </a:r>
            <a:r>
              <a:rPr lang="en-US" altLang="ko-KR" sz="1600" b="1" dirty="0">
                <a:solidFill>
                  <a:schemeClr val="accent6">
                    <a:lumMod val="10000"/>
                  </a:schemeClr>
                </a:solidFill>
                <a:latin typeface="+mj-lt"/>
                <a:cs typeface="Arial" pitchFamily="34" charset="0"/>
              </a:rPr>
              <a:t>: PM inversion)</a:t>
            </a:r>
            <a:endParaRPr lang="en-US" altLang="ko-KR" sz="1600" b="1" dirty="0">
              <a:solidFill>
                <a:schemeClr val="accent6">
                  <a:lumMod val="10000"/>
                </a:schemeClr>
              </a:solidFill>
              <a:latin typeface="+mj-lt"/>
              <a:ea typeface="+mj-ea"/>
              <a:cs typeface="Arial" pitchFamily="34" charset="0"/>
            </a:endParaRPr>
          </a:p>
          <a:p>
            <a:pPr marL="342900" indent="-342900">
              <a:lnSpc>
                <a:spcPct val="150000"/>
              </a:lnSpc>
              <a:buFontTx/>
              <a:buChar char="–"/>
            </a:pPr>
            <a:r>
              <a:rPr lang="el-GR" altLang="ko-KR" dirty="0">
                <a:solidFill>
                  <a:schemeClr val="accent6">
                    <a:lumMod val="10000"/>
                  </a:schemeClr>
                </a:solidFill>
                <a:latin typeface="+mj-lt"/>
              </a:rPr>
              <a:t>Γ</a:t>
            </a:r>
            <a:r>
              <a:rPr lang="en-US" altLang="ko-KR" baseline="-250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 </a:t>
            </a:r>
            <a:r>
              <a:rPr lang="en-US" altLang="ko-KR" sz="1600" dirty="0">
                <a:solidFill>
                  <a:schemeClr val="accent6">
                    <a:lumMod val="10000"/>
                  </a:schemeClr>
                </a:solidFill>
                <a:latin typeface="+mj-lt"/>
                <a:cs typeface="Arial" pitchFamily="34" charset="0"/>
              </a:rPr>
              <a:t> </a:t>
            </a:r>
            <a:r>
              <a:rPr lang="en-US" altLang="ko-KR" sz="1600" dirty="0">
                <a:solidFill>
                  <a:schemeClr val="accent6">
                    <a:lumMod val="10000"/>
                  </a:schemeClr>
                </a:solidFill>
                <a:latin typeface="+mj-lt"/>
                <a:ea typeface="+mj-ea"/>
                <a:cs typeface="Arial" pitchFamily="34" charset="0"/>
              </a:rPr>
              <a:t>= 42.75</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exp(37830</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Ta) / (8.314</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Ta</a:t>
            </a:r>
            <a:r>
              <a:rPr lang="en-US" altLang="ko-KR" sz="1600" dirty="0">
                <a:solidFill>
                  <a:schemeClr val="accent6">
                    <a:lumMod val="10000"/>
                  </a:schemeClr>
                </a:solidFill>
                <a:latin typeface="+mj-lt"/>
              </a:rPr>
              <a:t>×</a:t>
            </a:r>
            <a:r>
              <a:rPr lang="en-US" altLang="ko-KR" sz="1600" dirty="0">
                <a:solidFill>
                  <a:schemeClr val="accent6">
                    <a:lumMod val="10000"/>
                  </a:schemeClr>
                </a:solidFill>
                <a:latin typeface="+mj-lt"/>
                <a:ea typeface="+mj-ea"/>
                <a:cs typeface="Arial" pitchFamily="34" charset="0"/>
              </a:rPr>
              <a:t>298.15)</a:t>
            </a:r>
            <a:endParaRPr lang="en-US" altLang="ko-KR" sz="700" b="1" dirty="0">
              <a:solidFill>
                <a:schemeClr val="accent6">
                  <a:lumMod val="10000"/>
                </a:schemeClr>
              </a:solidFill>
              <a:latin typeface="+mj-lt"/>
              <a:ea typeface="+mj-ea"/>
              <a:cs typeface="Arial" pitchFamily="34" charset="0"/>
            </a:endParaRPr>
          </a:p>
          <a:p>
            <a:pPr>
              <a:lnSpc>
                <a:spcPct val="150000"/>
              </a:lnSpc>
            </a:pPr>
            <a:r>
              <a:rPr lang="el-GR" altLang="ko-KR" b="1" dirty="0">
                <a:solidFill>
                  <a:schemeClr val="accent6">
                    <a:lumMod val="10000"/>
                  </a:schemeClr>
                </a:solidFill>
                <a:latin typeface="+mj-lt"/>
                <a:ea typeface="+mj-ea"/>
                <a:cs typeface="Arial" pitchFamily="34" charset="0"/>
              </a:rPr>
              <a:t>Φ</a:t>
            </a:r>
            <a:r>
              <a:rPr lang="en-US" altLang="ko-KR" b="1" baseline="-25000" dirty="0">
                <a:solidFill>
                  <a:schemeClr val="accent6">
                    <a:lumMod val="10000"/>
                  </a:schemeClr>
                </a:solidFill>
                <a:latin typeface="+mj-lt"/>
                <a:ea typeface="+mj-ea"/>
                <a:cs typeface="Arial" pitchFamily="34" charset="0"/>
              </a:rPr>
              <a:t>F</a:t>
            </a:r>
            <a:r>
              <a:rPr lang="en-US" altLang="ko-KR" b="1" dirty="0">
                <a:solidFill>
                  <a:schemeClr val="accent6">
                    <a:lumMod val="10000"/>
                  </a:schemeClr>
                </a:solidFill>
                <a:latin typeface="+mj-lt"/>
                <a:cs typeface="Arial" pitchFamily="34" charset="0"/>
              </a:rPr>
              <a:t>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cs typeface="Arial" pitchFamily="34" charset="0"/>
              </a:rPr>
              <a:t> </a:t>
            </a:r>
            <a:r>
              <a:rPr lang="en-US" altLang="ko-KR" dirty="0">
                <a:solidFill>
                  <a:schemeClr val="accent6">
                    <a:lumMod val="10000"/>
                  </a:schemeClr>
                </a:solidFill>
                <a:latin typeface="+mj-lt"/>
                <a:cs typeface="Arial" pitchFamily="34" charset="0"/>
              </a:rPr>
              <a:t>LUE</a:t>
            </a:r>
            <a:r>
              <a:rPr lang="en-US" altLang="ko-KR" baseline="-25000" dirty="0">
                <a:solidFill>
                  <a:schemeClr val="accent6">
                    <a:lumMod val="10000"/>
                  </a:schemeClr>
                </a:solidFill>
                <a:latin typeface="+mj-lt"/>
                <a:cs typeface="Arial" pitchFamily="34" charset="0"/>
              </a:rPr>
              <a:t>F </a:t>
            </a:r>
            <a:r>
              <a:rPr lang="en-US" altLang="ko-KR" dirty="0">
                <a:solidFill>
                  <a:schemeClr val="accent6">
                    <a:lumMod val="10000"/>
                  </a:schemeClr>
                </a:solidFill>
                <a:latin typeface="+mj-lt"/>
                <a:cs typeface="Arial" pitchFamily="34" charset="0"/>
              </a:rPr>
              <a:t>/ </a:t>
            </a:r>
            <a:r>
              <a:rPr lang="en-US" altLang="ko-KR" dirty="0" err="1">
                <a:solidFill>
                  <a:schemeClr val="accent6">
                    <a:lumMod val="10000"/>
                  </a:schemeClr>
                </a:solidFill>
                <a:latin typeface="+mj-lt"/>
                <a:cs typeface="Arial" pitchFamily="34" charset="0"/>
              </a:rPr>
              <a:t>F</a:t>
            </a:r>
            <a:r>
              <a:rPr lang="en-US" altLang="ko-KR" baseline="-25000" dirty="0" err="1">
                <a:solidFill>
                  <a:schemeClr val="accent6">
                    <a:lumMod val="10000"/>
                  </a:schemeClr>
                </a:solidFill>
                <a:latin typeface="+mj-lt"/>
                <a:cs typeface="Arial" pitchFamily="34" charset="0"/>
              </a:rPr>
              <a:t>esc</a:t>
            </a:r>
            <a:r>
              <a:rPr lang="en-US" altLang="ko-KR" baseline="-25000" dirty="0">
                <a:solidFill>
                  <a:schemeClr val="accent6">
                    <a:lumMod val="10000"/>
                  </a:schemeClr>
                </a:solidFill>
                <a:latin typeface="+mj-lt"/>
                <a:cs typeface="Arial" pitchFamily="34" charset="0"/>
              </a:rPr>
              <a:t> </a:t>
            </a:r>
            <a:r>
              <a:rPr lang="en-US" altLang="ko-KR" b="1" dirty="0">
                <a:solidFill>
                  <a:schemeClr val="accent6">
                    <a:lumMod val="10000"/>
                  </a:schemeClr>
                </a:solidFill>
                <a:latin typeface="+mj-lt"/>
                <a:ea typeface="+mj-ea"/>
                <a:cs typeface="Arial" pitchFamily="34" charset="0"/>
              </a:rPr>
              <a:t>,    </a:t>
            </a:r>
            <a:r>
              <a:rPr lang="el-GR" altLang="ko-KR" b="1" dirty="0">
                <a:solidFill>
                  <a:schemeClr val="accent6">
                    <a:lumMod val="10000"/>
                  </a:schemeClr>
                </a:solidFill>
                <a:latin typeface="+mj-lt"/>
                <a:ea typeface="+mj-ea"/>
                <a:cs typeface="Arial" pitchFamily="34" charset="0"/>
              </a:rPr>
              <a:t>Φ</a:t>
            </a:r>
            <a:r>
              <a:rPr lang="en-US" altLang="ko-KR" b="1" baseline="-25000" dirty="0">
                <a:solidFill>
                  <a:schemeClr val="accent6">
                    <a:lumMod val="10000"/>
                  </a:schemeClr>
                </a:solidFill>
                <a:latin typeface="+mj-lt"/>
                <a:ea typeface="+mj-ea"/>
                <a:cs typeface="Arial" pitchFamily="34" charset="0"/>
              </a:rPr>
              <a:t>P </a:t>
            </a:r>
            <a:r>
              <a:rPr lang="en-US" altLang="ko-KR" dirty="0">
                <a:solidFill>
                  <a:schemeClr val="accent6">
                    <a:lumMod val="10000"/>
                  </a:schemeClr>
                </a:solidFill>
                <a:latin typeface="+mj-lt"/>
                <a:cs typeface="Arial" pitchFamily="34" charset="0"/>
              </a:rPr>
              <a:t>=</a:t>
            </a:r>
            <a:r>
              <a:rPr lang="en-US" altLang="ko-KR" b="1" dirty="0">
                <a:solidFill>
                  <a:schemeClr val="accent6">
                    <a:lumMod val="10000"/>
                  </a:schemeClr>
                </a:solidFill>
                <a:latin typeface="+mj-lt"/>
                <a:ea typeface="+mj-ea"/>
                <a:cs typeface="Arial" pitchFamily="34" charset="0"/>
              </a:rPr>
              <a:t> </a:t>
            </a:r>
            <a:r>
              <a:rPr lang="en-US" altLang="ko-KR" dirty="0">
                <a:solidFill>
                  <a:schemeClr val="accent6">
                    <a:lumMod val="10000"/>
                  </a:schemeClr>
                </a:solidFill>
                <a:latin typeface="+mj-lt"/>
                <a:ea typeface="+mj-ea"/>
                <a:cs typeface="Arial" pitchFamily="34" charset="0"/>
              </a:rPr>
              <a:t>LUE</a:t>
            </a:r>
            <a:r>
              <a:rPr lang="en-US" altLang="ko-KR" baseline="-25000" dirty="0">
                <a:solidFill>
                  <a:schemeClr val="accent6">
                    <a:lumMod val="10000"/>
                  </a:schemeClr>
                </a:solidFill>
                <a:latin typeface="+mj-lt"/>
                <a:ea typeface="+mj-ea"/>
                <a:cs typeface="Arial" pitchFamily="34" charset="0"/>
              </a:rPr>
              <a:t>P </a:t>
            </a:r>
            <a:r>
              <a:rPr lang="en-US" altLang="ko-KR" dirty="0">
                <a:solidFill>
                  <a:schemeClr val="accent6">
                    <a:lumMod val="10000"/>
                  </a:schemeClr>
                </a:solidFill>
                <a:latin typeface="+mj-lt"/>
                <a:ea typeface="+mj-ea"/>
                <a:cs typeface="Arial" pitchFamily="34" charset="0"/>
              </a:rPr>
              <a:t>/ EUE</a:t>
            </a:r>
            <a:endParaRPr lang="ko-KR" altLang="en-US" dirty="0">
              <a:solidFill>
                <a:schemeClr val="accent6">
                  <a:lumMod val="10000"/>
                </a:schemeClr>
              </a:solidFill>
              <a:latin typeface="+mj-lt"/>
              <a:ea typeface="+mj-ea"/>
              <a:cs typeface="Arial" pitchFamily="34" charset="0"/>
            </a:endParaRPr>
          </a:p>
        </p:txBody>
      </p:sp>
      <p:sp>
        <p:nvSpPr>
          <p:cNvPr id="33" name="직사각형 32">
            <a:extLst>
              <a:ext uri="{FF2B5EF4-FFF2-40B4-BE49-F238E27FC236}">
                <a16:creationId xmlns:a16="http://schemas.microsoft.com/office/drawing/2014/main" id="{5A45A49E-10A1-F96A-3981-0B4F27F40B3A}"/>
              </a:ext>
            </a:extLst>
          </p:cNvPr>
          <p:cNvSpPr/>
          <p:nvPr/>
        </p:nvSpPr>
        <p:spPr>
          <a:xfrm>
            <a:off x="4001190" y="1805629"/>
            <a:ext cx="649129" cy="1669818"/>
          </a:xfrm>
          <a:prstGeom prst="rect">
            <a:avLst/>
          </a:prstGeom>
          <a:noFill/>
          <a:ln w="2857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a:extLst>
              <a:ext uri="{FF2B5EF4-FFF2-40B4-BE49-F238E27FC236}">
                <a16:creationId xmlns:a16="http://schemas.microsoft.com/office/drawing/2014/main" id="{84925DD6-ADF9-612A-CFD8-4B1BE2A1B840}"/>
              </a:ext>
            </a:extLst>
          </p:cNvPr>
          <p:cNvSpPr/>
          <p:nvPr/>
        </p:nvSpPr>
        <p:spPr>
          <a:xfrm>
            <a:off x="2011598" y="1800594"/>
            <a:ext cx="1616378" cy="1669818"/>
          </a:xfrm>
          <a:prstGeom prst="rect">
            <a:avLst/>
          </a:prstGeom>
          <a:noFill/>
          <a:ln w="28575">
            <a:solidFill>
              <a:schemeClr val="tx1">
                <a:lumMod val="65000"/>
                <a:lumOff val="3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a16="http://schemas.microsoft.com/office/drawing/2014/main" id="{E4E20FE6-0E67-A2E2-BD10-7C5F03EAB079}"/>
              </a:ext>
            </a:extLst>
          </p:cNvPr>
          <p:cNvSpPr/>
          <p:nvPr/>
        </p:nvSpPr>
        <p:spPr>
          <a:xfrm>
            <a:off x="348654" y="1813289"/>
            <a:ext cx="1312176" cy="1669818"/>
          </a:xfrm>
          <a:prstGeom prst="rect">
            <a:avLst/>
          </a:prstGeom>
          <a:noFill/>
          <a:ln w="2857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62" name="직사각형 61">
            <a:extLst>
              <a:ext uri="{FF2B5EF4-FFF2-40B4-BE49-F238E27FC236}">
                <a16:creationId xmlns:a16="http://schemas.microsoft.com/office/drawing/2014/main" id="{0526DBA6-D02C-7A54-E9AC-E4ABF173AFB9}"/>
              </a:ext>
            </a:extLst>
          </p:cNvPr>
          <p:cNvSpPr/>
          <p:nvPr/>
        </p:nvSpPr>
        <p:spPr>
          <a:xfrm>
            <a:off x="1609964" y="3983349"/>
            <a:ext cx="1094863" cy="523221"/>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PAR</a:t>
            </a:r>
            <a:endParaRPr lang="ko-KR" altLang="en-US" sz="2000" b="1" dirty="0"/>
          </a:p>
        </p:txBody>
      </p:sp>
      <p:sp>
        <p:nvSpPr>
          <p:cNvPr id="63" name="직사각형 62">
            <a:extLst>
              <a:ext uri="{FF2B5EF4-FFF2-40B4-BE49-F238E27FC236}">
                <a16:creationId xmlns:a16="http://schemas.microsoft.com/office/drawing/2014/main" id="{D2A0BB81-3E7C-6C76-82ED-8137B3FBB663}"/>
              </a:ext>
            </a:extLst>
          </p:cNvPr>
          <p:cNvSpPr/>
          <p:nvPr/>
        </p:nvSpPr>
        <p:spPr>
          <a:xfrm>
            <a:off x="2909727" y="3989091"/>
            <a:ext cx="1094863" cy="523221"/>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Ta</a:t>
            </a:r>
            <a:endParaRPr lang="ko-KR" altLang="en-US" sz="2000" b="1" dirty="0"/>
          </a:p>
        </p:txBody>
      </p:sp>
      <p:sp>
        <p:nvSpPr>
          <p:cNvPr id="64" name="직사각형 63">
            <a:extLst>
              <a:ext uri="{FF2B5EF4-FFF2-40B4-BE49-F238E27FC236}">
                <a16:creationId xmlns:a16="http://schemas.microsoft.com/office/drawing/2014/main" id="{43EE8066-14AE-0319-E70B-808519BB0FF1}"/>
              </a:ext>
            </a:extLst>
          </p:cNvPr>
          <p:cNvSpPr/>
          <p:nvPr/>
        </p:nvSpPr>
        <p:spPr>
          <a:xfrm>
            <a:off x="4202106" y="3983602"/>
            <a:ext cx="1094863" cy="523221"/>
          </a:xfrm>
          <a:prstGeom prst="rect">
            <a:avLst/>
          </a:prstGeom>
          <a:solidFill>
            <a:schemeClr val="accent6">
              <a:lumMod val="75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ko-KR" sz="2000" b="1" dirty="0"/>
              <a:t>VPD</a:t>
            </a:r>
            <a:endParaRPr lang="ko-KR" altLang="en-US" sz="2000" b="1" dirty="0"/>
          </a:p>
        </p:txBody>
      </p:sp>
      <p:cxnSp>
        <p:nvCxnSpPr>
          <p:cNvPr id="65" name="직선 연결선 64">
            <a:extLst>
              <a:ext uri="{FF2B5EF4-FFF2-40B4-BE49-F238E27FC236}">
                <a16:creationId xmlns:a16="http://schemas.microsoft.com/office/drawing/2014/main" id="{6DE098A4-5763-925D-68E4-119D348B8327}"/>
              </a:ext>
            </a:extLst>
          </p:cNvPr>
          <p:cNvCxnSpPr>
            <a:cxnSpLocks/>
          </p:cNvCxnSpPr>
          <p:nvPr/>
        </p:nvCxnSpPr>
        <p:spPr>
          <a:xfrm flipV="1">
            <a:off x="3366206" y="3727542"/>
            <a:ext cx="0" cy="255806"/>
          </a:xfrm>
          <a:prstGeom prst="line">
            <a:avLst/>
          </a:prstGeom>
          <a:ln w="38100"/>
        </p:spPr>
        <p:style>
          <a:lnRef idx="1">
            <a:schemeClr val="dk1"/>
          </a:lnRef>
          <a:fillRef idx="0">
            <a:schemeClr val="dk1"/>
          </a:fillRef>
          <a:effectRef idx="0">
            <a:schemeClr val="dk1"/>
          </a:effectRef>
          <a:fontRef idx="minor">
            <a:schemeClr val="tx1"/>
          </a:fontRef>
        </p:style>
      </p:cxnSp>
      <p:cxnSp>
        <p:nvCxnSpPr>
          <p:cNvPr id="66" name="연결선: 꺾임 65">
            <a:extLst>
              <a:ext uri="{FF2B5EF4-FFF2-40B4-BE49-F238E27FC236}">
                <a16:creationId xmlns:a16="http://schemas.microsoft.com/office/drawing/2014/main" id="{E6AB366C-4BDA-DE63-3D81-5808715F72FA}"/>
              </a:ext>
            </a:extLst>
          </p:cNvPr>
          <p:cNvCxnSpPr>
            <a:cxnSpLocks/>
          </p:cNvCxnSpPr>
          <p:nvPr/>
        </p:nvCxnSpPr>
        <p:spPr>
          <a:xfrm rot="10800000">
            <a:off x="757885" y="3503205"/>
            <a:ext cx="1330618" cy="236484"/>
          </a:xfrm>
          <a:prstGeom prst="bentConnector3">
            <a:avLst>
              <a:gd name="adj1" fmla="val 98791"/>
            </a:avLst>
          </a:prstGeom>
          <a:ln w="38100">
            <a:tailEnd type="triangle"/>
          </a:ln>
        </p:spPr>
        <p:style>
          <a:lnRef idx="1">
            <a:schemeClr val="dk1"/>
          </a:lnRef>
          <a:fillRef idx="0">
            <a:schemeClr val="dk1"/>
          </a:fillRef>
          <a:effectRef idx="0">
            <a:schemeClr val="dk1"/>
          </a:effectRef>
          <a:fontRef idx="minor">
            <a:schemeClr val="tx1"/>
          </a:fontRef>
        </p:style>
      </p:cxnSp>
      <p:cxnSp>
        <p:nvCxnSpPr>
          <p:cNvPr id="67" name="연결선: 꺾임 66">
            <a:extLst>
              <a:ext uri="{FF2B5EF4-FFF2-40B4-BE49-F238E27FC236}">
                <a16:creationId xmlns:a16="http://schemas.microsoft.com/office/drawing/2014/main" id="{B6F6BA34-4986-FA25-13E6-D91C9C4C8F12}"/>
              </a:ext>
            </a:extLst>
          </p:cNvPr>
          <p:cNvCxnSpPr>
            <a:cxnSpLocks/>
          </p:cNvCxnSpPr>
          <p:nvPr/>
        </p:nvCxnSpPr>
        <p:spPr>
          <a:xfrm rot="16200000" flipH="1">
            <a:off x="3487604" y="2551711"/>
            <a:ext cx="8543" cy="2798664"/>
          </a:xfrm>
          <a:prstGeom prst="bentConnector3">
            <a:avLst>
              <a:gd name="adj1" fmla="val -2432691"/>
            </a:avLst>
          </a:prstGeom>
          <a:ln w="38100"/>
        </p:spPr>
        <p:style>
          <a:lnRef idx="1">
            <a:schemeClr val="dk1"/>
          </a:lnRef>
          <a:fillRef idx="0">
            <a:schemeClr val="dk1"/>
          </a:fillRef>
          <a:effectRef idx="0">
            <a:schemeClr val="dk1"/>
          </a:effectRef>
          <a:fontRef idx="minor">
            <a:schemeClr val="tx1"/>
          </a:fontRef>
        </p:style>
      </p:cxnSp>
      <p:cxnSp>
        <p:nvCxnSpPr>
          <p:cNvPr id="68" name="직선 화살표 연결선 67">
            <a:extLst>
              <a:ext uri="{FF2B5EF4-FFF2-40B4-BE49-F238E27FC236}">
                <a16:creationId xmlns:a16="http://schemas.microsoft.com/office/drawing/2014/main" id="{14E7093A-8000-2188-5010-E1A11135B6E3}"/>
              </a:ext>
            </a:extLst>
          </p:cNvPr>
          <p:cNvCxnSpPr>
            <a:cxnSpLocks/>
          </p:cNvCxnSpPr>
          <p:nvPr/>
        </p:nvCxnSpPr>
        <p:spPr>
          <a:xfrm flipV="1">
            <a:off x="4110795" y="3508718"/>
            <a:ext cx="0" cy="2418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099473F7-6BFF-AC18-4DD3-38D782BEE78E}"/>
              </a:ext>
            </a:extLst>
          </p:cNvPr>
          <p:cNvSpPr txBox="1"/>
          <p:nvPr/>
        </p:nvSpPr>
        <p:spPr>
          <a:xfrm>
            <a:off x="405202" y="5019506"/>
            <a:ext cx="3280819" cy="1287532"/>
          </a:xfrm>
          <a:prstGeom prst="rect">
            <a:avLst/>
          </a:prstGeom>
          <a:noFill/>
        </p:spPr>
        <p:txBody>
          <a:bodyPr wrap="square">
            <a:spAutoFit/>
          </a:bodyPr>
          <a:lstStyle/>
          <a:p>
            <a:pPr>
              <a:lnSpc>
                <a:spcPct val="150000"/>
              </a:lnSpc>
            </a:pPr>
            <a:r>
              <a:rPr lang="en-US" altLang="ko-KR" b="1" dirty="0">
                <a:solidFill>
                  <a:schemeClr val="accent6">
                    <a:lumMod val="10000"/>
                  </a:schemeClr>
                </a:solidFill>
                <a:latin typeface="Arial" pitchFamily="34" charset="0"/>
                <a:ea typeface="+mj-ea"/>
                <a:cs typeface="Arial" pitchFamily="34" charset="0"/>
              </a:rPr>
              <a:t>Data filtering:</a:t>
            </a:r>
          </a:p>
          <a:p>
            <a:pPr marL="285750" indent="-285750">
              <a:lnSpc>
                <a:spcPct val="150000"/>
              </a:lnSpc>
              <a:buFont typeface="Arial" panose="020B0604020202020204" pitchFamily="34" charset="0"/>
              <a:buChar char="•"/>
            </a:pPr>
            <a:r>
              <a:rPr lang="en-US" altLang="ko-KR" b="1" dirty="0">
                <a:solidFill>
                  <a:schemeClr val="accent6">
                    <a:lumMod val="10000"/>
                  </a:schemeClr>
                </a:solidFill>
                <a:latin typeface="Arial" pitchFamily="34" charset="0"/>
                <a:ea typeface="+mj-ea"/>
                <a:cs typeface="Arial" pitchFamily="34" charset="0"/>
              </a:rPr>
              <a:t>LAI</a:t>
            </a:r>
            <a:r>
              <a:rPr lang="en-US" altLang="ko-KR" dirty="0">
                <a:solidFill>
                  <a:schemeClr val="accent6">
                    <a:lumMod val="10000"/>
                  </a:schemeClr>
                </a:solidFill>
                <a:latin typeface="Arial" pitchFamily="34" charset="0"/>
                <a:ea typeface="+mj-ea"/>
                <a:cs typeface="Arial" pitchFamily="34" charset="0"/>
              </a:rPr>
              <a:t> &gt; 4 &amp; </a:t>
            </a:r>
            <a:r>
              <a:rPr lang="en-US" altLang="ko-KR" b="1" dirty="0">
                <a:solidFill>
                  <a:schemeClr val="accent6">
                    <a:lumMod val="10000"/>
                  </a:schemeClr>
                </a:solidFill>
                <a:latin typeface="Arial" pitchFamily="34" charset="0"/>
                <a:ea typeface="+mj-ea"/>
                <a:cs typeface="Arial" pitchFamily="34" charset="0"/>
              </a:rPr>
              <a:t>NDVI</a:t>
            </a:r>
            <a:r>
              <a:rPr lang="en-US" altLang="ko-KR" dirty="0">
                <a:solidFill>
                  <a:schemeClr val="accent6">
                    <a:lumMod val="10000"/>
                  </a:schemeClr>
                </a:solidFill>
                <a:latin typeface="Arial" pitchFamily="34" charset="0"/>
                <a:ea typeface="+mj-ea"/>
                <a:cs typeface="Arial" pitchFamily="34" charset="0"/>
              </a:rPr>
              <a:t> &gt; 0.6 </a:t>
            </a:r>
          </a:p>
          <a:p>
            <a:pPr marL="285750" indent="-285750">
              <a:lnSpc>
                <a:spcPct val="150000"/>
              </a:lnSpc>
              <a:buFont typeface="Arial" panose="020B0604020202020204" pitchFamily="34" charset="0"/>
              <a:buChar char="•"/>
            </a:pPr>
            <a:r>
              <a:rPr lang="en-US" altLang="ko-KR" b="1" dirty="0">
                <a:solidFill>
                  <a:schemeClr val="accent6">
                    <a:lumMod val="10000"/>
                  </a:schemeClr>
                </a:solidFill>
                <a:latin typeface="Arial" pitchFamily="34" charset="0"/>
                <a:ea typeface="+mj-ea"/>
                <a:cs typeface="Arial" pitchFamily="34" charset="0"/>
              </a:rPr>
              <a:t>Kt</a:t>
            </a:r>
            <a:r>
              <a:rPr lang="en-US" altLang="ko-KR" dirty="0">
                <a:solidFill>
                  <a:schemeClr val="accent6">
                    <a:lumMod val="10000"/>
                  </a:schemeClr>
                </a:solidFill>
                <a:latin typeface="Arial" pitchFamily="34" charset="0"/>
                <a:ea typeface="+mj-ea"/>
                <a:cs typeface="Arial" pitchFamily="34" charset="0"/>
              </a:rPr>
              <a:t> &gt; 0.2, </a:t>
            </a:r>
            <a:r>
              <a:rPr lang="en-US" altLang="ko-KR" b="1" dirty="0">
                <a:solidFill>
                  <a:schemeClr val="accent6">
                    <a:lumMod val="10000"/>
                  </a:schemeClr>
                </a:solidFill>
                <a:latin typeface="Arial" pitchFamily="34" charset="0"/>
                <a:ea typeface="+mj-ea"/>
                <a:cs typeface="Arial" pitchFamily="34" charset="0"/>
              </a:rPr>
              <a:t>VPD</a:t>
            </a:r>
            <a:r>
              <a:rPr lang="en-US" altLang="ko-KR" dirty="0">
                <a:solidFill>
                  <a:schemeClr val="accent6">
                    <a:lumMod val="10000"/>
                  </a:schemeClr>
                </a:solidFill>
                <a:latin typeface="Arial" pitchFamily="34" charset="0"/>
                <a:ea typeface="+mj-ea"/>
                <a:cs typeface="Arial" pitchFamily="34" charset="0"/>
              </a:rPr>
              <a:t> &gt; 0.1</a:t>
            </a:r>
          </a:p>
        </p:txBody>
      </p:sp>
      <p:sp>
        <p:nvSpPr>
          <p:cNvPr id="74" name="TextBox 73">
            <a:extLst>
              <a:ext uri="{FF2B5EF4-FFF2-40B4-BE49-F238E27FC236}">
                <a16:creationId xmlns:a16="http://schemas.microsoft.com/office/drawing/2014/main" id="{27066F18-5FB2-442F-4587-7F6B93737E96}"/>
              </a:ext>
            </a:extLst>
          </p:cNvPr>
          <p:cNvSpPr txBox="1"/>
          <p:nvPr/>
        </p:nvSpPr>
        <p:spPr>
          <a:xfrm>
            <a:off x="3403309" y="5457064"/>
            <a:ext cx="3092741"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b="1" dirty="0">
                <a:solidFill>
                  <a:schemeClr val="accent6">
                    <a:lumMod val="10000"/>
                  </a:schemeClr>
                </a:solidFill>
                <a:latin typeface="Arial" pitchFamily="34" charset="0"/>
                <a:ea typeface="+mj-ea"/>
                <a:cs typeface="Arial" pitchFamily="34" charset="0"/>
              </a:rPr>
              <a:t>Solar time</a:t>
            </a:r>
            <a:r>
              <a:rPr lang="en-US" altLang="ko-KR" dirty="0">
                <a:solidFill>
                  <a:schemeClr val="accent6">
                    <a:lumMod val="10000"/>
                  </a:schemeClr>
                </a:solidFill>
                <a:latin typeface="Arial" pitchFamily="34" charset="0"/>
                <a:ea typeface="+mj-ea"/>
                <a:cs typeface="Arial" pitchFamily="34" charset="0"/>
              </a:rPr>
              <a:t>: 9:00~15:00</a:t>
            </a:r>
          </a:p>
          <a:p>
            <a:pPr marL="285750" indent="-285750">
              <a:lnSpc>
                <a:spcPct val="150000"/>
              </a:lnSpc>
              <a:buFont typeface="Arial" panose="020B0604020202020204" pitchFamily="34" charset="0"/>
              <a:buChar char="•"/>
            </a:pPr>
            <a:r>
              <a:rPr lang="en-US" altLang="ko-KR" b="1" dirty="0">
                <a:solidFill>
                  <a:schemeClr val="accent6">
                    <a:lumMod val="10000"/>
                  </a:schemeClr>
                </a:solidFill>
                <a:latin typeface="Arial" pitchFamily="34" charset="0"/>
                <a:ea typeface="+mj-ea"/>
                <a:cs typeface="Arial" pitchFamily="34" charset="0"/>
              </a:rPr>
              <a:t>Month</a:t>
            </a:r>
            <a:r>
              <a:rPr lang="en-US" altLang="ko-KR" dirty="0">
                <a:solidFill>
                  <a:schemeClr val="accent6">
                    <a:lumMod val="10000"/>
                  </a:schemeClr>
                </a:solidFill>
                <a:latin typeface="Arial" pitchFamily="34" charset="0"/>
                <a:ea typeface="+mj-ea"/>
                <a:cs typeface="Arial" pitchFamily="34" charset="0"/>
              </a:rPr>
              <a:t>: May ~ Sep</a:t>
            </a:r>
            <a:endParaRPr lang="ko-KR" altLang="en-US" dirty="0">
              <a:solidFill>
                <a:schemeClr val="accent6">
                  <a:lumMod val="10000"/>
                </a:schemeClr>
              </a:solidFill>
              <a:latin typeface="Arial" pitchFamily="34" charset="0"/>
              <a:ea typeface="+mj-ea"/>
              <a:cs typeface="Arial" pitchFamily="34" charset="0"/>
            </a:endParaRPr>
          </a:p>
        </p:txBody>
      </p:sp>
      <p:sp>
        <p:nvSpPr>
          <p:cNvPr id="3" name="직사각형 2">
            <a:extLst>
              <a:ext uri="{FF2B5EF4-FFF2-40B4-BE49-F238E27FC236}">
                <a16:creationId xmlns:a16="http://schemas.microsoft.com/office/drawing/2014/main" id="{737B4CBE-56E9-0F40-B701-8AC94C8E558C}"/>
              </a:ext>
            </a:extLst>
          </p:cNvPr>
          <p:cNvSpPr/>
          <p:nvPr/>
        </p:nvSpPr>
        <p:spPr>
          <a:xfrm>
            <a:off x="320400" y="3983348"/>
            <a:ext cx="1094863" cy="523221"/>
          </a:xfrm>
          <a:prstGeom prst="rect">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Kt</a:t>
            </a:r>
            <a:endParaRPr lang="ko-KR" altLang="en-US" sz="2000" b="1" dirty="0"/>
          </a:p>
        </p:txBody>
      </p:sp>
      <p:cxnSp>
        <p:nvCxnSpPr>
          <p:cNvPr id="35" name="직선 연결선 34">
            <a:extLst>
              <a:ext uri="{FF2B5EF4-FFF2-40B4-BE49-F238E27FC236}">
                <a16:creationId xmlns:a16="http://schemas.microsoft.com/office/drawing/2014/main" id="{7DF80D7C-6330-2C8D-C0AA-A84CCAEBA932}"/>
              </a:ext>
            </a:extLst>
          </p:cNvPr>
          <p:cNvCxnSpPr>
            <a:cxnSpLocks/>
          </p:cNvCxnSpPr>
          <p:nvPr/>
        </p:nvCxnSpPr>
        <p:spPr>
          <a:xfrm flipV="1">
            <a:off x="1028612" y="3750597"/>
            <a:ext cx="0" cy="255806"/>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연결선: 꺾임 35">
            <a:extLst>
              <a:ext uri="{FF2B5EF4-FFF2-40B4-BE49-F238E27FC236}">
                <a16:creationId xmlns:a16="http://schemas.microsoft.com/office/drawing/2014/main" id="{97638EFF-21E2-D2E3-5D33-CE0742C357F4}"/>
              </a:ext>
            </a:extLst>
          </p:cNvPr>
          <p:cNvCxnSpPr>
            <a:cxnSpLocks/>
            <a:endCxn id="3" idx="2"/>
          </p:cNvCxnSpPr>
          <p:nvPr/>
        </p:nvCxnSpPr>
        <p:spPr>
          <a:xfrm rot="10800000">
            <a:off x="867833" y="4506570"/>
            <a:ext cx="161069" cy="238517"/>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B45CF54B-6910-4220-92A7-6689F0D0F069}"/>
              </a:ext>
            </a:extLst>
          </p:cNvPr>
          <p:cNvSpPr txBox="1"/>
          <p:nvPr/>
        </p:nvSpPr>
        <p:spPr>
          <a:xfrm>
            <a:off x="1028901" y="4560420"/>
            <a:ext cx="5083768" cy="369332"/>
          </a:xfrm>
          <a:prstGeom prst="rect">
            <a:avLst/>
          </a:prstGeom>
          <a:noFill/>
        </p:spPr>
        <p:txBody>
          <a:bodyPr wrap="square">
            <a:spAutoFit/>
          </a:bodyPr>
          <a:lstStyle/>
          <a:p>
            <a:r>
              <a:rPr lang="en-US" altLang="ko-KR" dirty="0">
                <a:solidFill>
                  <a:schemeClr val="tx1">
                    <a:lumMod val="90000"/>
                    <a:lumOff val="10000"/>
                  </a:schemeClr>
                </a:solidFill>
                <a:latin typeface="+mn-lt"/>
              </a:rPr>
              <a:t>* </a:t>
            </a:r>
            <a:r>
              <a:rPr lang="en-US" altLang="ko-KR" dirty="0" err="1">
                <a:solidFill>
                  <a:schemeClr val="tx1">
                    <a:lumMod val="90000"/>
                    <a:lumOff val="10000"/>
                  </a:schemeClr>
                </a:solidFill>
                <a:latin typeface="+mn-lt"/>
              </a:rPr>
              <a:t>Kt</a:t>
            </a:r>
            <a:r>
              <a:rPr lang="en-US" altLang="ko-KR" dirty="0">
                <a:solidFill>
                  <a:schemeClr val="tx1">
                    <a:lumMod val="90000"/>
                    <a:lumOff val="10000"/>
                  </a:schemeClr>
                </a:solidFill>
                <a:latin typeface="+mn-lt"/>
              </a:rPr>
              <a:t> (Clearness index, unitless) = </a:t>
            </a:r>
            <a:r>
              <a:rPr lang="en-US" altLang="ko-KR" dirty="0" err="1">
                <a:solidFill>
                  <a:schemeClr val="tx1">
                    <a:lumMod val="90000"/>
                    <a:lumOff val="10000"/>
                  </a:schemeClr>
                </a:solidFill>
                <a:latin typeface="+mn-lt"/>
              </a:rPr>
              <a:t>SW</a:t>
            </a:r>
            <a:r>
              <a:rPr lang="en-US" altLang="ko-KR" baseline="-25000" dirty="0" err="1">
                <a:solidFill>
                  <a:schemeClr val="tx1">
                    <a:lumMod val="90000"/>
                    <a:lumOff val="10000"/>
                  </a:schemeClr>
                </a:solidFill>
                <a:latin typeface="+mn-lt"/>
              </a:rPr>
              <a:t>In</a:t>
            </a:r>
            <a:r>
              <a:rPr lang="en-US" altLang="ko-KR" baseline="-25000" dirty="0">
                <a:solidFill>
                  <a:schemeClr val="tx1">
                    <a:lumMod val="90000"/>
                    <a:lumOff val="10000"/>
                  </a:schemeClr>
                </a:solidFill>
                <a:latin typeface="+mn-lt"/>
              </a:rPr>
              <a:t> </a:t>
            </a:r>
            <a:r>
              <a:rPr lang="en-US" altLang="ko-KR" dirty="0">
                <a:solidFill>
                  <a:schemeClr val="tx1">
                    <a:lumMod val="90000"/>
                    <a:lumOff val="10000"/>
                  </a:schemeClr>
                </a:solidFill>
                <a:latin typeface="+mn-lt"/>
              </a:rPr>
              <a:t>/ </a:t>
            </a:r>
            <a:r>
              <a:rPr lang="en-US" altLang="ko-KR" dirty="0" err="1">
                <a:solidFill>
                  <a:schemeClr val="tx1">
                    <a:lumMod val="90000"/>
                    <a:lumOff val="10000"/>
                  </a:schemeClr>
                </a:solidFill>
                <a:latin typeface="+mn-lt"/>
              </a:rPr>
              <a:t>SW</a:t>
            </a:r>
            <a:r>
              <a:rPr lang="en-US" altLang="ko-KR" baseline="-25000" dirty="0" err="1">
                <a:solidFill>
                  <a:schemeClr val="tx1">
                    <a:lumMod val="90000"/>
                    <a:lumOff val="10000"/>
                  </a:schemeClr>
                </a:solidFill>
                <a:latin typeface="+mn-lt"/>
              </a:rPr>
              <a:t>Ext</a:t>
            </a:r>
            <a:endParaRPr lang="ko-KR" altLang="en-US" baseline="-25000" dirty="0">
              <a:solidFill>
                <a:schemeClr val="tx1">
                  <a:lumMod val="90000"/>
                  <a:lumOff val="10000"/>
                </a:schemeClr>
              </a:solidFill>
              <a:latin typeface="+mn-lt"/>
            </a:endParaRPr>
          </a:p>
        </p:txBody>
      </p:sp>
    </p:spTree>
    <p:extLst>
      <p:ext uri="{BB962C8B-B14F-4D97-AF65-F5344CB8AC3E}">
        <p14:creationId xmlns:p14="http://schemas.microsoft.com/office/powerpoint/2010/main" val="185915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95A8E-3663-0929-C3A4-9ADCC35D207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63AE63B-1C33-E8BD-6D12-24BFE501E4E9}"/>
              </a:ext>
            </a:extLst>
          </p:cNvPr>
          <p:cNvSpPr>
            <a:spLocks noGrp="1"/>
          </p:cNvSpPr>
          <p:nvPr>
            <p:ph type="title"/>
          </p:nvPr>
        </p:nvSpPr>
        <p:spPr>
          <a:xfrm>
            <a:off x="216000" y="250102"/>
            <a:ext cx="10108800" cy="553998"/>
          </a:xfrm>
        </p:spPr>
        <p:txBody>
          <a:bodyPr/>
          <a:lstStyle/>
          <a:p>
            <a:r>
              <a:rPr lang="en-US" altLang="ko-KR" dirty="0"/>
              <a:t>2.3 </a:t>
            </a:r>
            <a:r>
              <a:rPr lang="en-US" altLang="ko-KR" dirty="0" err="1"/>
              <a:t>fPARchl</a:t>
            </a:r>
            <a:r>
              <a:rPr lang="en-US" altLang="ko-KR" dirty="0"/>
              <a:t> calculation</a:t>
            </a:r>
            <a:endParaRPr lang="en-GB" dirty="0"/>
          </a:p>
        </p:txBody>
      </p:sp>
      <p:sp>
        <p:nvSpPr>
          <p:cNvPr id="3" name="TextBox 2">
            <a:extLst>
              <a:ext uri="{FF2B5EF4-FFF2-40B4-BE49-F238E27FC236}">
                <a16:creationId xmlns:a16="http://schemas.microsoft.com/office/drawing/2014/main" id="{6E415F99-83CA-C939-27BB-CE5DEE16B84D}"/>
              </a:ext>
            </a:extLst>
          </p:cNvPr>
          <p:cNvSpPr txBox="1"/>
          <p:nvPr/>
        </p:nvSpPr>
        <p:spPr>
          <a:xfrm>
            <a:off x="534001" y="1319496"/>
            <a:ext cx="6479448" cy="461665"/>
          </a:xfrm>
          <a:prstGeom prst="rect">
            <a:avLst/>
          </a:prstGeom>
          <a:noFill/>
        </p:spPr>
        <p:txBody>
          <a:bodyPr wrap="square">
            <a:spAutoFit/>
          </a:bodyPr>
          <a:lstStyle/>
          <a:p>
            <a:r>
              <a:rPr lang="en-US" altLang="ko-KR" sz="2400" b="1" dirty="0" err="1">
                <a:solidFill>
                  <a:schemeClr val="accent6">
                    <a:lumMod val="10000"/>
                  </a:schemeClr>
                </a:solidFill>
                <a:latin typeface="Arial" pitchFamily="34" charset="0"/>
                <a:ea typeface="+mj-ea"/>
                <a:cs typeface="Arial" pitchFamily="34" charset="0"/>
              </a:rPr>
              <a:t>fPAR</a:t>
            </a:r>
            <a:r>
              <a:rPr lang="en-US" altLang="ko-KR" sz="2400" b="1" baseline="-25000" dirty="0" err="1">
                <a:solidFill>
                  <a:schemeClr val="accent6">
                    <a:lumMod val="10000"/>
                  </a:schemeClr>
                </a:solidFill>
                <a:latin typeface="Arial" pitchFamily="34" charset="0"/>
                <a:ea typeface="+mj-ea"/>
                <a:cs typeface="Arial" pitchFamily="34" charset="0"/>
              </a:rPr>
              <a:t>chl</a:t>
            </a:r>
            <a:r>
              <a:rPr lang="en-US" altLang="ko-KR" sz="2400" b="1" dirty="0">
                <a:solidFill>
                  <a:schemeClr val="accent6">
                    <a:lumMod val="10000"/>
                  </a:schemeClr>
                </a:solidFill>
                <a:latin typeface="Arial" pitchFamily="34" charset="0"/>
                <a:ea typeface="+mj-ea"/>
                <a:cs typeface="Arial" pitchFamily="34" charset="0"/>
              </a:rPr>
              <a:t> </a:t>
            </a:r>
            <a:r>
              <a:rPr lang="en-US" altLang="ko-KR" sz="2400" dirty="0">
                <a:solidFill>
                  <a:schemeClr val="accent6">
                    <a:lumMod val="10000"/>
                  </a:schemeClr>
                </a:solidFill>
                <a:latin typeface="Arial" pitchFamily="34" charset="0"/>
                <a:ea typeface="+mj-ea"/>
                <a:cs typeface="Arial" pitchFamily="34" charset="0"/>
              </a:rPr>
              <a:t>= (1-PAR</a:t>
            </a:r>
            <a:r>
              <a:rPr lang="en-US" altLang="ko-KR" sz="2400" baseline="-25000" dirty="0">
                <a:solidFill>
                  <a:schemeClr val="accent6">
                    <a:lumMod val="10000"/>
                  </a:schemeClr>
                </a:solidFill>
                <a:latin typeface="Arial" pitchFamily="34" charset="0"/>
                <a:ea typeface="+mj-ea"/>
                <a:cs typeface="Arial" pitchFamily="34" charset="0"/>
              </a:rPr>
              <a:t>albedo</a:t>
            </a:r>
            <a:r>
              <a:rPr lang="en-US" altLang="ko-KR" sz="2400" dirty="0">
                <a:solidFill>
                  <a:schemeClr val="accent6">
                    <a:lumMod val="10000"/>
                  </a:schemeClr>
                </a:solidFill>
                <a:latin typeface="Arial" pitchFamily="34" charset="0"/>
                <a:ea typeface="+mj-ea"/>
                <a:cs typeface="Arial" pitchFamily="34" charset="0"/>
              </a:rPr>
              <a:t>) ×</a:t>
            </a:r>
            <a:r>
              <a:rPr lang="el-GR" altLang="ko-KR" sz="2400" dirty="0">
                <a:solidFill>
                  <a:schemeClr val="accent6">
                    <a:lumMod val="10000"/>
                  </a:schemeClr>
                </a:solidFill>
                <a:latin typeface="Arial" pitchFamily="34" charset="0"/>
                <a:ea typeface="+mj-ea"/>
                <a:cs typeface="Arial" pitchFamily="34" charset="0"/>
              </a:rPr>
              <a:t> </a:t>
            </a:r>
            <a:r>
              <a:rPr lang="en-US" altLang="ko-KR" sz="2400" dirty="0">
                <a:solidFill>
                  <a:schemeClr val="accent6">
                    <a:lumMod val="10000"/>
                  </a:schemeClr>
                </a:solidFill>
                <a:latin typeface="Arial" pitchFamily="34" charset="0"/>
                <a:ea typeface="+mj-ea"/>
                <a:cs typeface="Arial" pitchFamily="34" charset="0"/>
              </a:rPr>
              <a:t> </a:t>
            </a:r>
            <a:r>
              <a:rPr lang="el-GR" altLang="ko-KR" sz="2400" dirty="0">
                <a:solidFill>
                  <a:schemeClr val="accent6">
                    <a:lumMod val="10000"/>
                  </a:schemeClr>
                </a:solidFill>
                <a:latin typeface="Arial" pitchFamily="34" charset="0"/>
                <a:ea typeface="+mj-ea"/>
                <a:cs typeface="Arial" pitchFamily="34" charset="0"/>
              </a:rPr>
              <a:t>ξ</a:t>
            </a:r>
            <a:r>
              <a:rPr lang="en-US" altLang="ko-KR" sz="2000" b="1" baseline="-25000" dirty="0" err="1">
                <a:solidFill>
                  <a:schemeClr val="accent6">
                    <a:lumMod val="10000"/>
                  </a:schemeClr>
                </a:solidFill>
                <a:latin typeface="Arial" pitchFamily="34" charset="0"/>
                <a:cs typeface="Arial" pitchFamily="34" charset="0"/>
              </a:rPr>
              <a:t>chl</a:t>
            </a:r>
            <a:r>
              <a:rPr lang="en-US" altLang="ko-KR" sz="2000" b="1" dirty="0">
                <a:solidFill>
                  <a:schemeClr val="accent6">
                    <a:lumMod val="10000"/>
                  </a:schemeClr>
                </a:solidFill>
                <a:latin typeface="Arial" pitchFamily="34" charset="0"/>
                <a:cs typeface="Arial" pitchFamily="34" charset="0"/>
              </a:rPr>
              <a:t> </a:t>
            </a:r>
            <a:endParaRPr lang="en-US" altLang="ko-KR" sz="2000" dirty="0">
              <a:solidFill>
                <a:schemeClr val="accent6">
                  <a:lumMod val="10000"/>
                </a:schemeClr>
              </a:solidFill>
            </a:endParaRPr>
          </a:p>
        </p:txBody>
      </p:sp>
      <p:sp>
        <p:nvSpPr>
          <p:cNvPr id="11" name="TextBox 10">
            <a:extLst>
              <a:ext uri="{FF2B5EF4-FFF2-40B4-BE49-F238E27FC236}">
                <a16:creationId xmlns:a16="http://schemas.microsoft.com/office/drawing/2014/main" id="{4AC000BB-6A54-85DA-BCDB-221E285DF894}"/>
              </a:ext>
            </a:extLst>
          </p:cNvPr>
          <p:cNvSpPr txBox="1"/>
          <p:nvPr/>
        </p:nvSpPr>
        <p:spPr>
          <a:xfrm>
            <a:off x="324837" y="2049398"/>
            <a:ext cx="2385003" cy="707886"/>
          </a:xfrm>
          <a:prstGeom prst="rect">
            <a:avLst/>
          </a:prstGeom>
          <a:noFill/>
        </p:spPr>
        <p:txBody>
          <a:bodyPr wrap="square">
            <a:spAutoFit/>
          </a:bodyPr>
          <a:lstStyle/>
          <a:p>
            <a:pPr algn="ctr"/>
            <a:r>
              <a:rPr lang="en-US" altLang="ko-KR" sz="2000" dirty="0">
                <a:solidFill>
                  <a:srgbClr val="C00000"/>
                </a:solidFill>
                <a:latin typeface="Arial" pitchFamily="34" charset="0"/>
                <a:ea typeface="+mj-ea"/>
                <a:cs typeface="Arial" pitchFamily="34" charset="0"/>
              </a:rPr>
              <a:t>Leaf-scale </a:t>
            </a:r>
            <a:r>
              <a:rPr lang="en-US" altLang="ko-KR" sz="2000" dirty="0" err="1">
                <a:solidFill>
                  <a:srgbClr val="C00000"/>
                </a:solidFill>
                <a:latin typeface="Arial" pitchFamily="34" charset="0"/>
                <a:ea typeface="+mj-ea"/>
                <a:cs typeface="Arial" pitchFamily="34" charset="0"/>
              </a:rPr>
              <a:t>fPAR</a:t>
            </a:r>
            <a:r>
              <a:rPr lang="en-US" altLang="ko-KR" sz="2000" dirty="0">
                <a:solidFill>
                  <a:srgbClr val="C00000"/>
                </a:solidFill>
                <a:latin typeface="Arial" pitchFamily="34" charset="0"/>
                <a:ea typeface="+mj-ea"/>
                <a:cs typeface="Arial" pitchFamily="34" charset="0"/>
              </a:rPr>
              <a:t> Calculation </a:t>
            </a:r>
            <a:endParaRPr lang="ko-KR" altLang="en-US" sz="2000" dirty="0">
              <a:solidFill>
                <a:srgbClr val="C00000"/>
              </a:solidFill>
            </a:endParaRPr>
          </a:p>
        </p:txBody>
      </p:sp>
      <p:sp>
        <p:nvSpPr>
          <p:cNvPr id="12" name="TextBox 11">
            <a:extLst>
              <a:ext uri="{FF2B5EF4-FFF2-40B4-BE49-F238E27FC236}">
                <a16:creationId xmlns:a16="http://schemas.microsoft.com/office/drawing/2014/main" id="{9F93BB84-D1E8-0FEB-370F-BAAB7DF5B3F6}"/>
              </a:ext>
            </a:extLst>
          </p:cNvPr>
          <p:cNvSpPr txBox="1"/>
          <p:nvPr/>
        </p:nvSpPr>
        <p:spPr>
          <a:xfrm>
            <a:off x="3944507" y="2049398"/>
            <a:ext cx="2859777" cy="707886"/>
          </a:xfrm>
          <a:prstGeom prst="rect">
            <a:avLst/>
          </a:prstGeom>
          <a:noFill/>
        </p:spPr>
        <p:txBody>
          <a:bodyPr wrap="square">
            <a:spAutoFit/>
          </a:bodyPr>
          <a:lstStyle/>
          <a:p>
            <a:pPr algn="ctr"/>
            <a:r>
              <a:rPr lang="en-US" altLang="ko-KR" sz="2000" dirty="0">
                <a:solidFill>
                  <a:srgbClr val="C00000"/>
                </a:solidFill>
                <a:latin typeface="Arial" pitchFamily="34" charset="0"/>
                <a:ea typeface="+mj-ea"/>
                <a:cs typeface="Arial" pitchFamily="34" charset="0"/>
              </a:rPr>
              <a:t>Leaf- to Canopy-scale</a:t>
            </a:r>
          </a:p>
          <a:p>
            <a:pPr algn="ctr"/>
            <a:r>
              <a:rPr lang="en-US" altLang="ko-KR" sz="2000" dirty="0">
                <a:solidFill>
                  <a:srgbClr val="C00000"/>
                </a:solidFill>
                <a:latin typeface="Arial" pitchFamily="34" charset="0"/>
                <a:ea typeface="+mj-ea"/>
                <a:cs typeface="Arial" pitchFamily="34" charset="0"/>
              </a:rPr>
              <a:t>Converting factor </a:t>
            </a:r>
            <a:endParaRPr lang="ko-KR" altLang="en-US" sz="2000" dirty="0">
              <a:solidFill>
                <a:srgbClr val="C00000"/>
              </a:solidFill>
            </a:endParaRPr>
          </a:p>
        </p:txBody>
      </p:sp>
      <p:cxnSp>
        <p:nvCxnSpPr>
          <p:cNvPr id="16" name="직선 화살표 연결선 15">
            <a:extLst>
              <a:ext uri="{FF2B5EF4-FFF2-40B4-BE49-F238E27FC236}">
                <a16:creationId xmlns:a16="http://schemas.microsoft.com/office/drawing/2014/main" id="{C283CC72-DD00-663E-A99A-1EC4F78DC187}"/>
              </a:ext>
            </a:extLst>
          </p:cNvPr>
          <p:cNvCxnSpPr>
            <a:cxnSpLocks/>
          </p:cNvCxnSpPr>
          <p:nvPr/>
        </p:nvCxnSpPr>
        <p:spPr>
          <a:xfrm flipV="1">
            <a:off x="1888027" y="1781161"/>
            <a:ext cx="279353" cy="2682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DADDE75F-F6A6-1F0B-3E71-92505E024AA4}"/>
              </a:ext>
            </a:extLst>
          </p:cNvPr>
          <p:cNvCxnSpPr>
            <a:cxnSpLocks/>
            <a:stCxn id="12" idx="0"/>
          </p:cNvCxnSpPr>
          <p:nvPr/>
        </p:nvCxnSpPr>
        <p:spPr>
          <a:xfrm flipH="1" flipV="1">
            <a:off x="4727175" y="1771543"/>
            <a:ext cx="647221" cy="27785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72E773-8F44-4966-BB8C-2885EA346426}"/>
              </a:ext>
            </a:extLst>
          </p:cNvPr>
          <p:cNvSpPr txBox="1"/>
          <p:nvPr/>
        </p:nvSpPr>
        <p:spPr>
          <a:xfrm>
            <a:off x="544368" y="2934809"/>
            <a:ext cx="5568302" cy="1384995"/>
          </a:xfrm>
          <a:prstGeom prst="rect">
            <a:avLst/>
          </a:prstGeom>
          <a:noFill/>
        </p:spPr>
        <p:txBody>
          <a:bodyPr wrap="square">
            <a:spAutoFit/>
          </a:bodyPr>
          <a:lstStyle/>
          <a:p>
            <a:r>
              <a:rPr lang="el-GR" altLang="ko-KR" sz="2800" b="1" dirty="0">
                <a:solidFill>
                  <a:schemeClr val="accent6">
                    <a:lumMod val="10000"/>
                  </a:schemeClr>
                </a:solidFill>
                <a:latin typeface="Arial" pitchFamily="34" charset="0"/>
                <a:ea typeface="+mj-ea"/>
                <a:cs typeface="Arial" pitchFamily="34" charset="0"/>
              </a:rPr>
              <a:t>ξ</a:t>
            </a:r>
            <a:r>
              <a:rPr lang="en-US" altLang="ko-KR" sz="2800" b="1" baseline="-25000" dirty="0" err="1">
                <a:solidFill>
                  <a:schemeClr val="accent6">
                    <a:lumMod val="10000"/>
                  </a:schemeClr>
                </a:solidFill>
                <a:latin typeface="Arial" pitchFamily="34" charset="0"/>
                <a:ea typeface="+mj-ea"/>
                <a:cs typeface="Arial" pitchFamily="34" charset="0"/>
              </a:rPr>
              <a:t>chl</a:t>
            </a:r>
            <a:r>
              <a:rPr lang="el-GR" altLang="ko-KR" sz="2800" dirty="0">
                <a:solidFill>
                  <a:schemeClr val="accent6">
                    <a:lumMod val="10000"/>
                  </a:schemeClr>
                </a:solidFill>
                <a:latin typeface="Arial" pitchFamily="34" charset="0"/>
                <a:ea typeface="+mj-ea"/>
                <a:cs typeface="Arial" pitchFamily="34" charset="0"/>
              </a:rPr>
              <a:t> </a:t>
            </a:r>
            <a:r>
              <a:rPr lang="en-US" altLang="ko-KR" sz="2000" dirty="0">
                <a:solidFill>
                  <a:schemeClr val="accent6">
                    <a:lumMod val="10000"/>
                  </a:schemeClr>
                </a:solidFill>
                <a:latin typeface="Arial" pitchFamily="34" charset="0"/>
                <a:ea typeface="+mj-ea"/>
                <a:cs typeface="Arial" pitchFamily="34" charset="0"/>
              </a:rPr>
              <a:t>= ANN(</a:t>
            </a:r>
            <a:r>
              <a:rPr lang="en-US" altLang="ko-KR" sz="2000" b="1" dirty="0" err="1">
                <a:solidFill>
                  <a:schemeClr val="accent6">
                    <a:lumMod val="10000"/>
                  </a:schemeClr>
                </a:solidFill>
                <a:latin typeface="Arial" pitchFamily="34" charset="0"/>
                <a:ea typeface="+mj-ea"/>
                <a:cs typeface="Arial" pitchFamily="34" charset="0"/>
              </a:rPr>
              <a:t>NDVI</a:t>
            </a:r>
            <a:r>
              <a:rPr lang="en-US" altLang="ko-KR" sz="2000" b="1" baseline="-25000" dirty="0" err="1">
                <a:solidFill>
                  <a:schemeClr val="accent6">
                    <a:lumMod val="10000"/>
                  </a:schemeClr>
                </a:solidFill>
                <a:latin typeface="Arial" pitchFamily="34" charset="0"/>
                <a:ea typeface="+mj-ea"/>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EVI</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NIRv</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a:t>
            </a:r>
          </a:p>
          <a:p>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sCCI</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FCVI</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Kt</a:t>
            </a:r>
            <a:r>
              <a:rPr lang="en-US" altLang="ko-KR" sz="2000" dirty="0">
                <a:solidFill>
                  <a:schemeClr val="accent6">
                    <a:lumMod val="10000"/>
                  </a:schemeClr>
                </a:solidFill>
                <a:latin typeface="Arial" pitchFamily="34" charset="0"/>
                <a:ea typeface="+mj-ea"/>
                <a:cs typeface="Arial" pitchFamily="34" charset="0"/>
              </a:rPr>
              <a:t>) </a:t>
            </a:r>
          </a:p>
          <a:p>
            <a:r>
              <a:rPr lang="en-US" altLang="ko-KR" dirty="0">
                <a:solidFill>
                  <a:schemeClr val="accent6">
                    <a:lumMod val="10000"/>
                  </a:schemeClr>
                </a:solidFill>
                <a:latin typeface="Arial" pitchFamily="34" charset="0"/>
                <a:ea typeface="+mj-ea"/>
                <a:cs typeface="Arial" pitchFamily="34" charset="0"/>
              </a:rPr>
              <a:t> </a:t>
            </a:r>
            <a:endParaRPr lang="en-US" altLang="ko-KR" sz="500" dirty="0">
              <a:solidFill>
                <a:schemeClr val="accent6">
                  <a:lumMod val="10000"/>
                </a:schemeClr>
              </a:solidFill>
              <a:latin typeface="Arial" pitchFamily="34" charset="0"/>
              <a:ea typeface="+mj-ea"/>
              <a:cs typeface="Arial" pitchFamily="34" charset="0"/>
            </a:endParaRPr>
          </a:p>
          <a:p>
            <a:pPr marL="342900" indent="-342900">
              <a:buFont typeface="Arial" panose="020B0604020202020204" pitchFamily="34" charset="0"/>
              <a:buChar char="•"/>
            </a:pPr>
            <a:r>
              <a:rPr lang="en-US" altLang="ko-KR" dirty="0">
                <a:solidFill>
                  <a:schemeClr val="accent6">
                    <a:lumMod val="10000"/>
                  </a:schemeClr>
                </a:solidFill>
                <a:latin typeface="Arial" pitchFamily="34" charset="0"/>
                <a:ea typeface="+mj-ea"/>
                <a:cs typeface="Arial" pitchFamily="34" charset="0"/>
              </a:rPr>
              <a:t> Trained on SCOPE simulations</a:t>
            </a:r>
          </a:p>
        </p:txBody>
      </p:sp>
    </p:spTree>
    <p:extLst>
      <p:ext uri="{BB962C8B-B14F-4D97-AF65-F5344CB8AC3E}">
        <p14:creationId xmlns:p14="http://schemas.microsoft.com/office/powerpoint/2010/main" val="2819519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3262-358D-E96D-C289-646110312D7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A2B5C4A-F87D-410A-C7BB-5497723A353F}"/>
              </a:ext>
            </a:extLst>
          </p:cNvPr>
          <p:cNvSpPr>
            <a:spLocks noGrp="1"/>
          </p:cNvSpPr>
          <p:nvPr>
            <p:ph type="title"/>
          </p:nvPr>
        </p:nvSpPr>
        <p:spPr>
          <a:xfrm>
            <a:off x="216000" y="250102"/>
            <a:ext cx="10108800" cy="553998"/>
          </a:xfrm>
        </p:spPr>
        <p:txBody>
          <a:bodyPr/>
          <a:lstStyle/>
          <a:p>
            <a:r>
              <a:rPr lang="en-US" altLang="ko-KR" dirty="0"/>
              <a:t>2.3 </a:t>
            </a:r>
            <a:r>
              <a:rPr lang="en-US" altLang="ko-KR" dirty="0" err="1"/>
              <a:t>fPARchl</a:t>
            </a:r>
            <a:r>
              <a:rPr lang="en-US" altLang="ko-KR" dirty="0"/>
              <a:t> calculation</a:t>
            </a:r>
            <a:endParaRPr lang="en-GB" dirty="0"/>
          </a:p>
        </p:txBody>
      </p:sp>
      <p:sp>
        <p:nvSpPr>
          <p:cNvPr id="3" name="TextBox 2">
            <a:extLst>
              <a:ext uri="{FF2B5EF4-FFF2-40B4-BE49-F238E27FC236}">
                <a16:creationId xmlns:a16="http://schemas.microsoft.com/office/drawing/2014/main" id="{6E4BCDB8-87BC-A784-D774-610CF51DA995}"/>
              </a:ext>
            </a:extLst>
          </p:cNvPr>
          <p:cNvSpPr txBox="1"/>
          <p:nvPr/>
        </p:nvSpPr>
        <p:spPr>
          <a:xfrm>
            <a:off x="534001" y="1319496"/>
            <a:ext cx="6479448" cy="461665"/>
          </a:xfrm>
          <a:prstGeom prst="rect">
            <a:avLst/>
          </a:prstGeom>
          <a:noFill/>
        </p:spPr>
        <p:txBody>
          <a:bodyPr wrap="square">
            <a:spAutoFit/>
          </a:bodyPr>
          <a:lstStyle/>
          <a:p>
            <a:r>
              <a:rPr lang="en-US" altLang="ko-KR" sz="2400" b="1" dirty="0" err="1">
                <a:solidFill>
                  <a:schemeClr val="accent6">
                    <a:lumMod val="10000"/>
                  </a:schemeClr>
                </a:solidFill>
                <a:latin typeface="Arial" pitchFamily="34" charset="0"/>
                <a:ea typeface="+mj-ea"/>
                <a:cs typeface="Arial" pitchFamily="34" charset="0"/>
              </a:rPr>
              <a:t>fPAR</a:t>
            </a:r>
            <a:r>
              <a:rPr lang="en-US" altLang="ko-KR" sz="2400" b="1" baseline="-25000" dirty="0" err="1">
                <a:solidFill>
                  <a:schemeClr val="accent6">
                    <a:lumMod val="10000"/>
                  </a:schemeClr>
                </a:solidFill>
                <a:latin typeface="Arial" pitchFamily="34" charset="0"/>
                <a:ea typeface="+mj-ea"/>
                <a:cs typeface="Arial" pitchFamily="34" charset="0"/>
              </a:rPr>
              <a:t>chl</a:t>
            </a:r>
            <a:r>
              <a:rPr lang="en-US" altLang="ko-KR" sz="2400" b="1" dirty="0">
                <a:solidFill>
                  <a:schemeClr val="accent6">
                    <a:lumMod val="10000"/>
                  </a:schemeClr>
                </a:solidFill>
                <a:latin typeface="Arial" pitchFamily="34" charset="0"/>
                <a:ea typeface="+mj-ea"/>
                <a:cs typeface="Arial" pitchFamily="34" charset="0"/>
              </a:rPr>
              <a:t> </a:t>
            </a:r>
            <a:r>
              <a:rPr lang="en-US" altLang="ko-KR" sz="2400" dirty="0">
                <a:solidFill>
                  <a:schemeClr val="accent6">
                    <a:lumMod val="10000"/>
                  </a:schemeClr>
                </a:solidFill>
                <a:latin typeface="Arial" pitchFamily="34" charset="0"/>
                <a:ea typeface="+mj-ea"/>
                <a:cs typeface="Arial" pitchFamily="34" charset="0"/>
              </a:rPr>
              <a:t>= (1-PAR</a:t>
            </a:r>
            <a:r>
              <a:rPr lang="en-US" altLang="ko-KR" sz="2400" baseline="-25000" dirty="0">
                <a:solidFill>
                  <a:schemeClr val="accent6">
                    <a:lumMod val="10000"/>
                  </a:schemeClr>
                </a:solidFill>
                <a:latin typeface="Arial" pitchFamily="34" charset="0"/>
                <a:ea typeface="+mj-ea"/>
                <a:cs typeface="Arial" pitchFamily="34" charset="0"/>
              </a:rPr>
              <a:t>albedo</a:t>
            </a:r>
            <a:r>
              <a:rPr lang="en-US" altLang="ko-KR" sz="2400" dirty="0">
                <a:solidFill>
                  <a:schemeClr val="accent6">
                    <a:lumMod val="10000"/>
                  </a:schemeClr>
                </a:solidFill>
                <a:latin typeface="Arial" pitchFamily="34" charset="0"/>
                <a:ea typeface="+mj-ea"/>
                <a:cs typeface="Arial" pitchFamily="34" charset="0"/>
              </a:rPr>
              <a:t>) ×</a:t>
            </a:r>
            <a:r>
              <a:rPr lang="el-GR" altLang="ko-KR" sz="2400" dirty="0">
                <a:solidFill>
                  <a:schemeClr val="accent6">
                    <a:lumMod val="10000"/>
                  </a:schemeClr>
                </a:solidFill>
                <a:latin typeface="Arial" pitchFamily="34" charset="0"/>
                <a:ea typeface="+mj-ea"/>
                <a:cs typeface="Arial" pitchFamily="34" charset="0"/>
              </a:rPr>
              <a:t> </a:t>
            </a:r>
            <a:r>
              <a:rPr lang="en-US" altLang="ko-KR" sz="2400" dirty="0">
                <a:solidFill>
                  <a:schemeClr val="accent6">
                    <a:lumMod val="10000"/>
                  </a:schemeClr>
                </a:solidFill>
                <a:latin typeface="Arial" pitchFamily="34" charset="0"/>
                <a:ea typeface="+mj-ea"/>
                <a:cs typeface="Arial" pitchFamily="34" charset="0"/>
              </a:rPr>
              <a:t> </a:t>
            </a:r>
            <a:r>
              <a:rPr lang="el-GR" altLang="ko-KR" sz="2400" dirty="0">
                <a:solidFill>
                  <a:schemeClr val="accent6">
                    <a:lumMod val="10000"/>
                  </a:schemeClr>
                </a:solidFill>
                <a:latin typeface="Arial" pitchFamily="34" charset="0"/>
                <a:ea typeface="+mj-ea"/>
                <a:cs typeface="Arial" pitchFamily="34" charset="0"/>
              </a:rPr>
              <a:t>ξ</a:t>
            </a:r>
            <a:r>
              <a:rPr lang="en-US" altLang="ko-KR" sz="2000" b="1" baseline="-25000" dirty="0" err="1">
                <a:solidFill>
                  <a:schemeClr val="accent6">
                    <a:lumMod val="10000"/>
                  </a:schemeClr>
                </a:solidFill>
                <a:latin typeface="Arial" pitchFamily="34" charset="0"/>
                <a:cs typeface="Arial" pitchFamily="34" charset="0"/>
              </a:rPr>
              <a:t>chl</a:t>
            </a:r>
            <a:r>
              <a:rPr lang="en-US" altLang="ko-KR" sz="2000" b="1" dirty="0">
                <a:solidFill>
                  <a:schemeClr val="accent6">
                    <a:lumMod val="10000"/>
                  </a:schemeClr>
                </a:solidFill>
                <a:latin typeface="Arial" pitchFamily="34" charset="0"/>
                <a:cs typeface="Arial" pitchFamily="34" charset="0"/>
              </a:rPr>
              <a:t> </a:t>
            </a:r>
            <a:endParaRPr lang="en-US" altLang="ko-KR" sz="2000" dirty="0">
              <a:solidFill>
                <a:schemeClr val="accent6">
                  <a:lumMod val="10000"/>
                </a:schemeClr>
              </a:solidFill>
            </a:endParaRPr>
          </a:p>
        </p:txBody>
      </p:sp>
      <p:sp>
        <p:nvSpPr>
          <p:cNvPr id="11" name="TextBox 10">
            <a:extLst>
              <a:ext uri="{FF2B5EF4-FFF2-40B4-BE49-F238E27FC236}">
                <a16:creationId xmlns:a16="http://schemas.microsoft.com/office/drawing/2014/main" id="{6F3C8030-B334-B098-6CFD-3592FC4A3AEE}"/>
              </a:ext>
            </a:extLst>
          </p:cNvPr>
          <p:cNvSpPr txBox="1"/>
          <p:nvPr/>
        </p:nvSpPr>
        <p:spPr>
          <a:xfrm>
            <a:off x="324837" y="2049398"/>
            <a:ext cx="2385003" cy="707886"/>
          </a:xfrm>
          <a:prstGeom prst="rect">
            <a:avLst/>
          </a:prstGeom>
          <a:noFill/>
        </p:spPr>
        <p:txBody>
          <a:bodyPr wrap="square">
            <a:spAutoFit/>
          </a:bodyPr>
          <a:lstStyle/>
          <a:p>
            <a:pPr algn="ctr"/>
            <a:r>
              <a:rPr lang="en-US" altLang="ko-KR" sz="2000" dirty="0">
                <a:solidFill>
                  <a:srgbClr val="C00000"/>
                </a:solidFill>
                <a:latin typeface="Arial" pitchFamily="34" charset="0"/>
                <a:ea typeface="+mj-ea"/>
                <a:cs typeface="Arial" pitchFamily="34" charset="0"/>
              </a:rPr>
              <a:t>Leaf-scale </a:t>
            </a:r>
            <a:r>
              <a:rPr lang="en-US" altLang="ko-KR" sz="2000" dirty="0" err="1">
                <a:solidFill>
                  <a:srgbClr val="C00000"/>
                </a:solidFill>
                <a:latin typeface="Arial" pitchFamily="34" charset="0"/>
                <a:ea typeface="+mj-ea"/>
                <a:cs typeface="Arial" pitchFamily="34" charset="0"/>
              </a:rPr>
              <a:t>fPAR</a:t>
            </a:r>
            <a:r>
              <a:rPr lang="en-US" altLang="ko-KR" sz="2000" dirty="0">
                <a:solidFill>
                  <a:srgbClr val="C00000"/>
                </a:solidFill>
                <a:latin typeface="Arial" pitchFamily="34" charset="0"/>
                <a:ea typeface="+mj-ea"/>
                <a:cs typeface="Arial" pitchFamily="34" charset="0"/>
              </a:rPr>
              <a:t> Calculation </a:t>
            </a:r>
            <a:endParaRPr lang="ko-KR" altLang="en-US" sz="2000" dirty="0">
              <a:solidFill>
                <a:srgbClr val="C00000"/>
              </a:solidFill>
            </a:endParaRPr>
          </a:p>
        </p:txBody>
      </p:sp>
      <p:sp>
        <p:nvSpPr>
          <p:cNvPr id="12" name="TextBox 11">
            <a:extLst>
              <a:ext uri="{FF2B5EF4-FFF2-40B4-BE49-F238E27FC236}">
                <a16:creationId xmlns:a16="http://schemas.microsoft.com/office/drawing/2014/main" id="{D46D6BA3-F19C-E286-771D-2E5734F9D919}"/>
              </a:ext>
            </a:extLst>
          </p:cNvPr>
          <p:cNvSpPr txBox="1"/>
          <p:nvPr/>
        </p:nvSpPr>
        <p:spPr>
          <a:xfrm>
            <a:off x="3944507" y="2049398"/>
            <a:ext cx="2859777" cy="707886"/>
          </a:xfrm>
          <a:prstGeom prst="rect">
            <a:avLst/>
          </a:prstGeom>
          <a:noFill/>
        </p:spPr>
        <p:txBody>
          <a:bodyPr wrap="square">
            <a:spAutoFit/>
          </a:bodyPr>
          <a:lstStyle/>
          <a:p>
            <a:pPr algn="ctr"/>
            <a:r>
              <a:rPr lang="en-US" altLang="ko-KR" sz="2000" dirty="0">
                <a:solidFill>
                  <a:srgbClr val="C00000"/>
                </a:solidFill>
                <a:latin typeface="Arial" pitchFamily="34" charset="0"/>
                <a:ea typeface="+mj-ea"/>
                <a:cs typeface="Arial" pitchFamily="34" charset="0"/>
              </a:rPr>
              <a:t>Leaf- to Canopy-scale</a:t>
            </a:r>
          </a:p>
          <a:p>
            <a:pPr algn="ctr"/>
            <a:r>
              <a:rPr lang="en-US" altLang="ko-KR" sz="2000" dirty="0">
                <a:solidFill>
                  <a:srgbClr val="C00000"/>
                </a:solidFill>
                <a:latin typeface="Arial" pitchFamily="34" charset="0"/>
                <a:ea typeface="+mj-ea"/>
                <a:cs typeface="Arial" pitchFamily="34" charset="0"/>
              </a:rPr>
              <a:t>Converting factor </a:t>
            </a:r>
            <a:endParaRPr lang="ko-KR" altLang="en-US" sz="2000" dirty="0">
              <a:solidFill>
                <a:srgbClr val="C00000"/>
              </a:solidFill>
            </a:endParaRPr>
          </a:p>
        </p:txBody>
      </p:sp>
      <p:cxnSp>
        <p:nvCxnSpPr>
          <p:cNvPr id="16" name="직선 화살표 연결선 15">
            <a:extLst>
              <a:ext uri="{FF2B5EF4-FFF2-40B4-BE49-F238E27FC236}">
                <a16:creationId xmlns:a16="http://schemas.microsoft.com/office/drawing/2014/main" id="{C3FDD6FF-5C8D-53F0-07EC-E927CE28C92F}"/>
              </a:ext>
            </a:extLst>
          </p:cNvPr>
          <p:cNvCxnSpPr>
            <a:cxnSpLocks/>
          </p:cNvCxnSpPr>
          <p:nvPr/>
        </p:nvCxnSpPr>
        <p:spPr>
          <a:xfrm flipV="1">
            <a:off x="1888027" y="1781161"/>
            <a:ext cx="279353" cy="2682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D135BA22-4338-6CB0-ADA5-D8AF3183D153}"/>
              </a:ext>
            </a:extLst>
          </p:cNvPr>
          <p:cNvCxnSpPr>
            <a:cxnSpLocks/>
            <a:stCxn id="12" idx="0"/>
          </p:cNvCxnSpPr>
          <p:nvPr/>
        </p:nvCxnSpPr>
        <p:spPr>
          <a:xfrm flipH="1" flipV="1">
            <a:off x="4727175" y="1771543"/>
            <a:ext cx="647221" cy="27785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40502C-46F1-BE0E-0CBA-660ADC4DDBE8}"/>
                  </a:ext>
                </a:extLst>
              </p:cNvPr>
              <p:cNvSpPr txBox="1"/>
              <p:nvPr/>
            </p:nvSpPr>
            <p:spPr>
              <a:xfrm>
                <a:off x="7013449" y="1319496"/>
                <a:ext cx="4783559" cy="5095562"/>
              </a:xfrm>
              <a:prstGeom prst="rect">
                <a:avLst/>
              </a:prstGeom>
              <a:noFill/>
            </p:spPr>
            <p:txBody>
              <a:bodyPr wrap="square">
                <a:spAutoFit/>
              </a:bodyPr>
              <a:lstStyle/>
              <a:p>
                <a:pPr>
                  <a:lnSpc>
                    <a:spcPct val="150000"/>
                  </a:lnSpc>
                </a:pPr>
                <a:r>
                  <a:rPr lang="en-US" altLang="ko-KR" sz="2000" b="1" dirty="0">
                    <a:solidFill>
                      <a:schemeClr val="accent6">
                        <a:lumMod val="10000"/>
                      </a:schemeClr>
                    </a:solidFill>
                    <a:latin typeface="Arial" pitchFamily="34" charset="0"/>
                    <a:ea typeface="+mj-ea"/>
                    <a:cs typeface="Arial" pitchFamily="34" charset="0"/>
                  </a:rPr>
                  <a:t>Equations:</a:t>
                </a:r>
              </a:p>
              <a:p>
                <a:pPr algn="ctr">
                  <a:lnSpc>
                    <a:spcPct val="150000"/>
                  </a:lnSpc>
                </a:pPr>
                <a14:m>
                  <m:oMath xmlns:m="http://schemas.openxmlformats.org/officeDocument/2006/math">
                    <m:sSub>
                      <m:sSubPr>
                        <m:ctrlPr>
                          <a:rPr lang="ko-KR" altLang="en-US" sz="2000" b="1" i="1">
                            <a:solidFill>
                              <a:schemeClr val="accent6">
                                <a:lumMod val="10000"/>
                              </a:schemeClr>
                            </a:solidFill>
                            <a:latin typeface="Cambria Math" panose="02040503050406030204" pitchFamily="18" charset="0"/>
                          </a:rPr>
                        </m:ctrlPr>
                      </m:sSubPr>
                      <m:e>
                        <m:r>
                          <a:rPr lang="ko-KR" altLang="en-US" sz="2000" b="1" i="1" smtClean="0">
                            <a:solidFill>
                              <a:schemeClr val="accent6">
                                <a:lumMod val="10000"/>
                              </a:schemeClr>
                            </a:solidFill>
                            <a:latin typeface="Cambria Math" panose="02040503050406030204" pitchFamily="18" charset="0"/>
                          </a:rPr>
                          <m:t>𝝆</m:t>
                        </m:r>
                      </m:e>
                      <m:sub>
                        <m:r>
                          <m:rPr>
                            <m:nor/>
                          </m:rPr>
                          <a:rPr lang="el-GR" altLang="ko-KR" sz="2000" b="1" i="1">
                            <a:solidFill>
                              <a:schemeClr val="accent6">
                                <a:lumMod val="10000"/>
                              </a:schemeClr>
                            </a:solidFill>
                            <a:latin typeface="Cambria Math" panose="02040503050406030204" pitchFamily="18" charset="0"/>
                          </a:rPr>
                          <m:t>λ</m:t>
                        </m:r>
                      </m:sub>
                    </m:sSub>
                  </m:oMath>
                </a14:m>
                <a:r>
                  <a:rPr lang="en-US" altLang="ko-KR" sz="2000" b="1" i="1" dirty="0">
                    <a:solidFill>
                      <a:schemeClr val="accent6">
                        <a:lumMod val="10000"/>
                      </a:schemeClr>
                    </a:solidFill>
                    <a:latin typeface="Cambria Math" panose="02040503050406030204" pitchFamily="18" charset="0"/>
                  </a:rPr>
                  <a:t> </a:t>
                </a:r>
                <a:r>
                  <a:rPr lang="en-US" altLang="ko-KR" sz="1600" b="1" dirty="0">
                    <a:solidFill>
                      <a:schemeClr val="accent6">
                        <a:lumMod val="10000"/>
                      </a:schemeClr>
                    </a:solidFill>
                    <a:latin typeface="Cambria Math" panose="02040503050406030204" pitchFamily="18" charset="0"/>
                  </a:rPr>
                  <a:t>=</a:t>
                </a:r>
                <a:r>
                  <a:rPr lang="en-US" altLang="ko-KR" sz="1600" b="1" i="1" dirty="0">
                    <a:solidFill>
                      <a:schemeClr val="accent6">
                        <a:lumMod val="10000"/>
                      </a:schemeClr>
                    </a:solidFill>
                    <a:latin typeface="Cambria Math" panose="02040503050406030204" pitchFamily="18" charset="0"/>
                  </a:rPr>
                  <a:t> </a:t>
                </a:r>
                <a:r>
                  <a:rPr lang="en-US" altLang="ko-KR" b="1" i="1" dirty="0">
                    <a:solidFill>
                      <a:schemeClr val="accent6">
                        <a:lumMod val="10000"/>
                      </a:schemeClr>
                    </a:solidFill>
                    <a:latin typeface="Cambria Math" panose="02040503050406030204" pitchFamily="18" charset="0"/>
                  </a:rPr>
                  <a:t>Bi-hemispherical reflectance</a:t>
                </a:r>
              </a:p>
              <a:p>
                <a:pPr algn="r">
                  <a:lnSpc>
                    <a:spcPct val="150000"/>
                  </a:lnSpc>
                </a:pPr>
                <a14:m>
                  <m:oMathPara xmlns:m="http://schemas.openxmlformats.org/officeDocument/2006/math">
                    <m:oMathParaPr>
                      <m:jc m:val="centerGroup"/>
                    </m:oMathParaPr>
                    <m:oMath xmlns:m="http://schemas.openxmlformats.org/officeDocument/2006/math">
                      <m:r>
                        <a:rPr lang="ko-KR" altLang="en-US" b="1" i="1" smtClean="0">
                          <a:solidFill>
                            <a:schemeClr val="accent6">
                              <a:lumMod val="10000"/>
                            </a:schemeClr>
                          </a:solidFill>
                          <a:latin typeface="Cambria Math" panose="02040503050406030204" pitchFamily="18" charset="0"/>
                        </a:rPr>
                        <m:t>𝐍𝐃𝐕</m:t>
                      </m:r>
                      <m:r>
                        <a:rPr lang="en-US" altLang="ko-KR" b="1" i="0" smtClean="0">
                          <a:solidFill>
                            <a:schemeClr val="accent6">
                              <a:lumMod val="10000"/>
                            </a:schemeClr>
                          </a:solidFill>
                          <a:latin typeface="Cambria Math" panose="02040503050406030204" pitchFamily="18" charset="0"/>
                        </a:rPr>
                        <m:t>𝐈</m:t>
                      </m:r>
                      <m:r>
                        <a:rPr lang="en-US" altLang="ko-KR" b="1" i="0" baseline="-25000" smtClean="0">
                          <a:solidFill>
                            <a:schemeClr val="accent6">
                              <a:lumMod val="10000"/>
                            </a:schemeClr>
                          </a:solidFill>
                          <a:latin typeface="Cambria Math" panose="02040503050406030204" pitchFamily="18" charset="0"/>
                        </a:rPr>
                        <m:t>𝐁𝐇</m:t>
                      </m:r>
                      <m:r>
                        <a:rPr lang="ko-KR" altLang="en-US" b="1" smtClean="0">
                          <a:solidFill>
                            <a:schemeClr val="accent6">
                              <a:lumMod val="10000"/>
                            </a:schemeClr>
                          </a:solidFill>
                          <a:latin typeface="Cambria Math" panose="02040503050406030204" pitchFamily="18" charset="0"/>
                        </a:rPr>
                        <m:t>=</m:t>
                      </m:r>
                      <m:f>
                        <m:fPr>
                          <m:ctrlPr>
                            <a:rPr lang="ko-KR" altLang="en-US" b="1" i="1">
                              <a:solidFill>
                                <a:schemeClr val="accent6">
                                  <a:lumMod val="10000"/>
                                </a:schemeClr>
                              </a:solidFill>
                              <a:latin typeface="Cambria Math" panose="02040503050406030204" pitchFamily="18" charset="0"/>
                            </a:rPr>
                          </m:ctrlPr>
                        </m:fPr>
                        <m:num>
                          <m:sSub>
                            <m:sSubPr>
                              <m:ctrlPr>
                                <a:rPr lang="ko-KR" altLang="en-US" b="1" i="1">
                                  <a:solidFill>
                                    <a:schemeClr val="accent6">
                                      <a:lumMod val="10000"/>
                                    </a:schemeClr>
                                  </a:solidFill>
                                  <a:latin typeface="Cambria Math" panose="02040503050406030204" pitchFamily="18" charset="0"/>
                                </a:rPr>
                              </m:ctrlPr>
                            </m:sSubPr>
                            <m:e>
                              <m:r>
                                <a:rPr lang="ko-KR" altLang="en-US" b="1" i="1" smtClean="0">
                                  <a:solidFill>
                                    <a:schemeClr val="accent6">
                                      <a:lumMod val="10000"/>
                                    </a:schemeClr>
                                  </a:solidFill>
                                  <a:latin typeface="Cambria Math" panose="02040503050406030204" pitchFamily="18" charset="0"/>
                                </a:rPr>
                                <m:t>𝝆</m:t>
                              </m:r>
                            </m:e>
                            <m:sub>
                              <m:r>
                                <a:rPr lang="ko-KR" altLang="en-US" b="1" i="1" smtClean="0">
                                  <a:solidFill>
                                    <a:schemeClr val="accent6">
                                      <a:lumMod val="10000"/>
                                    </a:schemeClr>
                                  </a:solidFill>
                                  <a:latin typeface="Cambria Math" panose="02040503050406030204" pitchFamily="18" charset="0"/>
                                </a:rPr>
                                <m:t>𝟖𝟔𝟎</m:t>
                              </m:r>
                            </m:sub>
                          </m:sSub>
                          <m:r>
                            <a:rPr lang="ko-KR" altLang="en-US" b="1" smtClean="0">
                              <a:solidFill>
                                <a:schemeClr val="accent6">
                                  <a:lumMod val="10000"/>
                                </a:schemeClr>
                              </a:solidFill>
                              <a:latin typeface="Cambria Math" panose="02040503050406030204" pitchFamily="18" charset="0"/>
                            </a:rPr>
                            <m:t>−</m:t>
                          </m:r>
                          <m:sSub>
                            <m:sSubPr>
                              <m:ctrlPr>
                                <a:rPr lang="ko-KR" altLang="en-US" b="1" i="1">
                                  <a:solidFill>
                                    <a:schemeClr val="accent6">
                                      <a:lumMod val="10000"/>
                                    </a:schemeClr>
                                  </a:solidFill>
                                  <a:latin typeface="Cambria Math" panose="02040503050406030204" pitchFamily="18" charset="0"/>
                                </a:rPr>
                              </m:ctrlPr>
                            </m:sSubPr>
                            <m:e>
                              <m:r>
                                <a:rPr lang="ko-KR" altLang="en-US" b="1" i="1" smtClean="0">
                                  <a:solidFill>
                                    <a:schemeClr val="accent6">
                                      <a:lumMod val="10000"/>
                                    </a:schemeClr>
                                  </a:solidFill>
                                  <a:latin typeface="Cambria Math" panose="02040503050406030204" pitchFamily="18" charset="0"/>
                                </a:rPr>
                                <m:t>𝝆</m:t>
                              </m:r>
                            </m:e>
                            <m:sub>
                              <m:r>
                                <a:rPr lang="ko-KR" altLang="en-US" b="1" i="1" smtClean="0">
                                  <a:solidFill>
                                    <a:schemeClr val="accent6">
                                      <a:lumMod val="10000"/>
                                    </a:schemeClr>
                                  </a:solidFill>
                                  <a:latin typeface="Cambria Math" panose="02040503050406030204" pitchFamily="18" charset="0"/>
                                </a:rPr>
                                <m:t>𝟔𝟔𝟎</m:t>
                              </m:r>
                            </m:sub>
                          </m:sSub>
                        </m:num>
                        <m:den>
                          <m:sSub>
                            <m:sSubPr>
                              <m:ctrlPr>
                                <a:rPr lang="ko-KR" altLang="en-US" b="1" i="1">
                                  <a:solidFill>
                                    <a:schemeClr val="accent6">
                                      <a:lumMod val="10000"/>
                                    </a:schemeClr>
                                  </a:solidFill>
                                  <a:latin typeface="Cambria Math" panose="02040503050406030204" pitchFamily="18" charset="0"/>
                                </a:rPr>
                              </m:ctrlPr>
                            </m:sSubPr>
                            <m:e>
                              <m:r>
                                <a:rPr lang="ko-KR" altLang="en-US" b="1" i="1" smtClean="0">
                                  <a:solidFill>
                                    <a:schemeClr val="accent6">
                                      <a:lumMod val="10000"/>
                                    </a:schemeClr>
                                  </a:solidFill>
                                  <a:latin typeface="Cambria Math" panose="02040503050406030204" pitchFamily="18" charset="0"/>
                                </a:rPr>
                                <m:t>𝝆</m:t>
                              </m:r>
                            </m:e>
                            <m:sub>
                              <m:r>
                                <a:rPr lang="ko-KR" altLang="en-US" b="1" i="1" smtClean="0">
                                  <a:solidFill>
                                    <a:schemeClr val="accent6">
                                      <a:lumMod val="10000"/>
                                    </a:schemeClr>
                                  </a:solidFill>
                                  <a:latin typeface="Cambria Math" panose="02040503050406030204" pitchFamily="18" charset="0"/>
                                </a:rPr>
                                <m:t>𝟖𝟔𝟎</m:t>
                              </m:r>
                            </m:sub>
                          </m:sSub>
                          <m:r>
                            <a:rPr lang="ko-KR" altLang="en-US" b="1" smtClean="0">
                              <a:solidFill>
                                <a:schemeClr val="accent6">
                                  <a:lumMod val="10000"/>
                                </a:schemeClr>
                              </a:solidFill>
                              <a:latin typeface="Cambria Math" panose="02040503050406030204" pitchFamily="18" charset="0"/>
                            </a:rPr>
                            <m:t>+</m:t>
                          </m:r>
                          <m:sSub>
                            <m:sSubPr>
                              <m:ctrlPr>
                                <a:rPr lang="ko-KR" altLang="en-US" b="1" i="1">
                                  <a:solidFill>
                                    <a:schemeClr val="accent6">
                                      <a:lumMod val="10000"/>
                                    </a:schemeClr>
                                  </a:solidFill>
                                  <a:latin typeface="Cambria Math" panose="02040503050406030204" pitchFamily="18" charset="0"/>
                                </a:rPr>
                              </m:ctrlPr>
                            </m:sSubPr>
                            <m:e>
                              <m:r>
                                <a:rPr lang="ko-KR" altLang="en-US" b="1" i="1" smtClean="0">
                                  <a:solidFill>
                                    <a:schemeClr val="accent6">
                                      <a:lumMod val="10000"/>
                                    </a:schemeClr>
                                  </a:solidFill>
                                  <a:latin typeface="Cambria Math" panose="02040503050406030204" pitchFamily="18" charset="0"/>
                                </a:rPr>
                                <m:t>𝝆</m:t>
                              </m:r>
                            </m:e>
                            <m:sub>
                              <m:r>
                                <a:rPr lang="ko-KR" altLang="en-US" b="1" i="1" smtClean="0">
                                  <a:solidFill>
                                    <a:schemeClr val="accent6">
                                      <a:lumMod val="10000"/>
                                    </a:schemeClr>
                                  </a:solidFill>
                                  <a:latin typeface="Cambria Math" panose="02040503050406030204" pitchFamily="18" charset="0"/>
                                </a:rPr>
                                <m:t>𝟔𝟔𝟎</m:t>
                              </m:r>
                            </m:sub>
                          </m:sSub>
                        </m:den>
                      </m:f>
                    </m:oMath>
                  </m:oMathPara>
                </a14:m>
                <a:endParaRPr lang="ko-KR" altLang="en-US" b="1" dirty="0">
                  <a:solidFill>
                    <a:schemeClr val="accent6">
                      <a:lumMod val="10000"/>
                    </a:schemeClr>
                  </a:solidFill>
                  <a:latin typeface="Arial" panose="020B0604020202020204" pitchFamily="34" charset="0"/>
                  <a:cs typeface="Arial" panose="020B0604020202020204" pitchFamily="34" charset="0"/>
                </a:endParaRPr>
              </a:p>
              <a:p>
                <a:pPr algn="r">
                  <a:lnSpc>
                    <a:spcPct val="150000"/>
                  </a:lnSpc>
                </a:pPr>
                <a14:m>
                  <m:oMathPara xmlns:m="http://schemas.openxmlformats.org/officeDocument/2006/math">
                    <m:oMathParaPr>
                      <m:jc m:val="centerGroup"/>
                    </m:oMathParaPr>
                    <m:oMath xmlns:m="http://schemas.openxmlformats.org/officeDocument/2006/math">
                      <m:r>
                        <a:rPr lang="en-US" altLang="ko-KR" b="1" i="1" smtClean="0">
                          <a:solidFill>
                            <a:schemeClr val="accent6">
                              <a:lumMod val="10000"/>
                            </a:schemeClr>
                          </a:solidFill>
                          <a:latin typeface="Cambria Math" panose="02040503050406030204" pitchFamily="18" charset="0"/>
                        </a:rPr>
                        <m:t>𝐄𝐕𝐈</m:t>
                      </m:r>
                      <m:r>
                        <a:rPr lang="en-US" altLang="ko-KR" b="1" i="1" baseline="-25000" smtClean="0">
                          <a:solidFill>
                            <a:schemeClr val="accent6">
                              <a:lumMod val="10000"/>
                            </a:schemeClr>
                          </a:solidFill>
                          <a:latin typeface="Cambria Math" panose="02040503050406030204" pitchFamily="18" charset="0"/>
                        </a:rPr>
                        <m:t>𝐁𝐇</m:t>
                      </m:r>
                      <m:r>
                        <a:rPr lang="en-US" altLang="ko-KR" b="1" smtClean="0">
                          <a:solidFill>
                            <a:schemeClr val="accent6">
                              <a:lumMod val="10000"/>
                            </a:schemeClr>
                          </a:solidFill>
                          <a:latin typeface="Cambria Math" panose="02040503050406030204" pitchFamily="18" charset="0"/>
                        </a:rPr>
                        <m:t>=</m:t>
                      </m:r>
                      <m:r>
                        <a:rPr lang="en-US" altLang="ko-KR" b="1" i="1">
                          <a:solidFill>
                            <a:schemeClr val="accent6">
                              <a:lumMod val="10000"/>
                            </a:schemeClr>
                          </a:solidFill>
                          <a:latin typeface="Cambria Math" panose="02040503050406030204" pitchFamily="18" charset="0"/>
                        </a:rPr>
                        <m:t>𝟐</m:t>
                      </m:r>
                      <m:r>
                        <a:rPr lang="en-US" altLang="ko-KR" b="1">
                          <a:solidFill>
                            <a:schemeClr val="accent6">
                              <a:lumMod val="10000"/>
                            </a:schemeClr>
                          </a:solidFill>
                          <a:latin typeface="Cambria Math" panose="02040503050406030204" pitchFamily="18" charset="0"/>
                        </a:rPr>
                        <m:t>.</m:t>
                      </m:r>
                      <m:r>
                        <a:rPr lang="en-US" altLang="ko-KR" b="1" i="1">
                          <a:solidFill>
                            <a:schemeClr val="accent6">
                              <a:lumMod val="10000"/>
                            </a:schemeClr>
                          </a:solidFill>
                          <a:latin typeface="Cambria Math" panose="02040503050406030204" pitchFamily="18" charset="0"/>
                        </a:rPr>
                        <m:t>𝟓</m:t>
                      </m:r>
                      <m:r>
                        <a:rPr lang="en-US" altLang="ko-KR" b="1">
                          <a:solidFill>
                            <a:schemeClr val="accent6">
                              <a:lumMod val="10000"/>
                            </a:schemeClr>
                          </a:solidFill>
                          <a:latin typeface="Cambria Math" panose="02040503050406030204" pitchFamily="18" charset="0"/>
                        </a:rPr>
                        <m:t>⋅</m:t>
                      </m:r>
                      <m:f>
                        <m:fPr>
                          <m:ctrlPr>
                            <a:rPr lang="ar-AE" altLang="ko-KR" b="1" i="1">
                              <a:solidFill>
                                <a:schemeClr val="accent6">
                                  <a:lumMod val="10000"/>
                                </a:schemeClr>
                              </a:solidFill>
                              <a:latin typeface="Cambria Math" panose="02040503050406030204" pitchFamily="18" charset="0"/>
                            </a:rPr>
                          </m:ctrlPr>
                        </m:fPr>
                        <m:num>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𝟖𝟔𝟎</m:t>
                              </m:r>
                            </m:sub>
                          </m:sSub>
                          <m:r>
                            <a:rPr lang="ar-AE"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𝟔𝟔𝟎</m:t>
                              </m:r>
                            </m:sub>
                          </m:sSub>
                        </m:num>
                        <m:den>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𝟖𝟔𝟎</m:t>
                              </m:r>
                            </m:sub>
                          </m:sSub>
                          <m:r>
                            <a:rPr lang="ar-AE" altLang="ko-KR" b="1" smtClean="0">
                              <a:solidFill>
                                <a:schemeClr val="accent6">
                                  <a:lumMod val="10000"/>
                                </a:schemeClr>
                              </a:solidFill>
                              <a:latin typeface="Cambria Math" panose="02040503050406030204" pitchFamily="18" charset="0"/>
                            </a:rPr>
                            <m:t>+</m:t>
                          </m:r>
                          <m:r>
                            <a:rPr lang="ar-AE" altLang="ko-KR" b="1" i="1">
                              <a:solidFill>
                                <a:schemeClr val="accent6">
                                  <a:lumMod val="10000"/>
                                </a:schemeClr>
                              </a:solidFill>
                              <a:latin typeface="Cambria Math" panose="02040503050406030204" pitchFamily="18" charset="0"/>
                            </a:rPr>
                            <m:t>𝟔</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𝟔𝟔𝟎</m:t>
                              </m:r>
                            </m:sub>
                          </m:sSub>
                          <m:r>
                            <a:rPr lang="ar-AE" altLang="ko-KR" b="1" smtClean="0">
                              <a:solidFill>
                                <a:schemeClr val="accent6">
                                  <a:lumMod val="10000"/>
                                </a:schemeClr>
                              </a:solidFill>
                              <a:latin typeface="Cambria Math" panose="02040503050406030204" pitchFamily="18" charset="0"/>
                            </a:rPr>
                            <m:t>−</m:t>
                          </m:r>
                          <m:r>
                            <a:rPr lang="ar-AE" altLang="ko-KR" b="1" i="1">
                              <a:solidFill>
                                <a:schemeClr val="accent6">
                                  <a:lumMod val="10000"/>
                                </a:schemeClr>
                              </a:solidFill>
                              <a:latin typeface="Cambria Math" panose="02040503050406030204" pitchFamily="18" charset="0"/>
                            </a:rPr>
                            <m:t>𝟕</m:t>
                          </m:r>
                          <m:r>
                            <a:rPr lang="ar-AE" altLang="ko-KR" b="1">
                              <a:solidFill>
                                <a:schemeClr val="accent6">
                                  <a:lumMod val="10000"/>
                                </a:schemeClr>
                              </a:solidFill>
                              <a:latin typeface="Cambria Math" panose="02040503050406030204" pitchFamily="18" charset="0"/>
                            </a:rPr>
                            <m:t>.</m:t>
                          </m:r>
                          <m:r>
                            <a:rPr lang="ar-AE" altLang="ko-KR" b="1" i="1">
                              <a:solidFill>
                                <a:schemeClr val="accent6">
                                  <a:lumMod val="10000"/>
                                </a:schemeClr>
                              </a:solidFill>
                              <a:latin typeface="Cambria Math" panose="02040503050406030204" pitchFamily="18" charset="0"/>
                            </a:rPr>
                            <m:t>𝟓</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𝟒𝟓𝟎</m:t>
                              </m:r>
                            </m:sub>
                          </m:sSub>
                          <m:r>
                            <a:rPr lang="ar-AE" altLang="ko-KR" b="1" smtClean="0">
                              <a:solidFill>
                                <a:schemeClr val="accent6">
                                  <a:lumMod val="10000"/>
                                </a:schemeClr>
                              </a:solidFill>
                              <a:latin typeface="Cambria Math" panose="02040503050406030204" pitchFamily="18" charset="0"/>
                            </a:rPr>
                            <m:t>+</m:t>
                          </m:r>
                          <m:r>
                            <a:rPr lang="ar-AE" altLang="ko-KR" b="1" i="1">
                              <a:solidFill>
                                <a:schemeClr val="accent6">
                                  <a:lumMod val="10000"/>
                                </a:schemeClr>
                              </a:solidFill>
                              <a:latin typeface="Cambria Math" panose="02040503050406030204" pitchFamily="18" charset="0"/>
                            </a:rPr>
                            <m:t>𝟏</m:t>
                          </m:r>
                        </m:den>
                      </m:f>
                    </m:oMath>
                  </m:oMathPara>
                </a14:m>
                <a:endParaRPr lang="ar-AE" altLang="ko-KR" b="1" dirty="0">
                  <a:solidFill>
                    <a:schemeClr val="accent6">
                      <a:lumMod val="10000"/>
                    </a:schemeClr>
                  </a:solidFill>
                  <a:latin typeface="Arial" panose="020B0604020202020204" pitchFamily="34" charset="0"/>
                  <a:cs typeface="Arial" panose="020B0604020202020204" pitchFamily="34" charset="0"/>
                </a:endParaRPr>
              </a:p>
              <a:p>
                <a:pPr algn="r">
                  <a:lnSpc>
                    <a:spcPct val="150000"/>
                  </a:lnSpc>
                </a:pPr>
                <a14:m>
                  <m:oMathPara xmlns:m="http://schemas.openxmlformats.org/officeDocument/2006/math">
                    <m:oMathParaPr>
                      <m:jc m:val="centerGroup"/>
                    </m:oMathParaPr>
                    <m:oMath xmlns:m="http://schemas.openxmlformats.org/officeDocument/2006/math">
                      <m:r>
                        <a:rPr lang="en-US" altLang="ko-KR" b="1" i="1" smtClean="0">
                          <a:solidFill>
                            <a:schemeClr val="accent6">
                              <a:lumMod val="10000"/>
                            </a:schemeClr>
                          </a:solidFill>
                          <a:latin typeface="Cambria Math" panose="02040503050406030204" pitchFamily="18" charset="0"/>
                        </a:rPr>
                        <m:t>𝐍𝐈𝐑𝐯</m:t>
                      </m:r>
                      <m:r>
                        <a:rPr lang="en-US" altLang="ko-KR" b="1" i="1" baseline="-25000" smtClean="0">
                          <a:solidFill>
                            <a:schemeClr val="accent6">
                              <a:lumMod val="10000"/>
                            </a:schemeClr>
                          </a:solidFill>
                          <a:latin typeface="Cambria Math" panose="02040503050406030204" pitchFamily="18" charset="0"/>
                        </a:rPr>
                        <m:t>𝐁𝐇</m:t>
                      </m:r>
                      <m:r>
                        <a:rPr lang="en-US"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𝟖𝟔𝟎</m:t>
                          </m:r>
                        </m:sub>
                      </m:sSub>
                      <m:r>
                        <a:rPr lang="ar-AE" altLang="ko-KR" b="1" smtClean="0">
                          <a:solidFill>
                            <a:schemeClr val="accent6">
                              <a:lumMod val="10000"/>
                            </a:schemeClr>
                          </a:solidFill>
                          <a:latin typeface="Cambria Math" panose="02040503050406030204" pitchFamily="18" charset="0"/>
                        </a:rPr>
                        <m:t>⋅</m:t>
                      </m:r>
                      <m:f>
                        <m:fPr>
                          <m:ctrlPr>
                            <a:rPr lang="ar-AE" altLang="ko-KR" b="1" i="1">
                              <a:solidFill>
                                <a:schemeClr val="accent6">
                                  <a:lumMod val="10000"/>
                                </a:schemeClr>
                              </a:solidFill>
                              <a:latin typeface="Cambria Math" panose="02040503050406030204" pitchFamily="18" charset="0"/>
                            </a:rPr>
                          </m:ctrlPr>
                        </m:fPr>
                        <m:num>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𝟖𝟔𝟎</m:t>
                              </m:r>
                            </m:sub>
                          </m:sSub>
                          <m:r>
                            <a:rPr lang="ar-AE"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𝟔𝟔𝟎</m:t>
                              </m:r>
                            </m:sub>
                          </m:sSub>
                        </m:num>
                        <m:den>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𝟖𝟔𝟎</m:t>
                              </m:r>
                            </m:sub>
                          </m:sSub>
                          <m:r>
                            <a:rPr lang="ar-AE"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𝟔𝟔𝟎</m:t>
                              </m:r>
                            </m:sub>
                          </m:sSub>
                        </m:den>
                      </m:f>
                    </m:oMath>
                  </m:oMathPara>
                </a14:m>
                <a:endParaRPr lang="ar-AE" altLang="ko-KR" b="1" dirty="0">
                  <a:solidFill>
                    <a:schemeClr val="accent6">
                      <a:lumMod val="10000"/>
                    </a:schemeClr>
                  </a:solidFill>
                  <a:latin typeface="Arial" panose="020B0604020202020204" pitchFamily="34" charset="0"/>
                  <a:cs typeface="Arial" panose="020B0604020202020204" pitchFamily="34" charset="0"/>
                </a:endParaRPr>
              </a:p>
              <a:p>
                <a:pPr algn="r">
                  <a:lnSpc>
                    <a:spcPct val="150000"/>
                  </a:lnSpc>
                </a:pPr>
                <a14:m>
                  <m:oMathPara xmlns:m="http://schemas.openxmlformats.org/officeDocument/2006/math">
                    <m:oMathParaPr>
                      <m:jc m:val="centerGroup"/>
                    </m:oMathParaPr>
                    <m:oMath xmlns:m="http://schemas.openxmlformats.org/officeDocument/2006/math">
                      <m:r>
                        <a:rPr lang="en-US" altLang="ko-KR" b="1" i="1" smtClean="0">
                          <a:solidFill>
                            <a:schemeClr val="accent6">
                              <a:lumMod val="10000"/>
                            </a:schemeClr>
                          </a:solidFill>
                          <a:latin typeface="Cambria Math" panose="02040503050406030204" pitchFamily="18" charset="0"/>
                        </a:rPr>
                        <m:t>𝐂𝐂𝐈</m:t>
                      </m:r>
                      <m:r>
                        <a:rPr lang="en-US" altLang="ko-KR" b="1" i="1" baseline="-25000" smtClean="0">
                          <a:solidFill>
                            <a:schemeClr val="accent6">
                              <a:lumMod val="10000"/>
                            </a:schemeClr>
                          </a:solidFill>
                          <a:latin typeface="Cambria Math" panose="02040503050406030204" pitchFamily="18" charset="0"/>
                        </a:rPr>
                        <m:t>𝐁𝐇</m:t>
                      </m:r>
                      <m:r>
                        <a:rPr lang="en-US" altLang="ko-KR" b="1" smtClean="0">
                          <a:solidFill>
                            <a:schemeClr val="accent6">
                              <a:lumMod val="10000"/>
                            </a:schemeClr>
                          </a:solidFill>
                          <a:latin typeface="Cambria Math" panose="02040503050406030204" pitchFamily="18" charset="0"/>
                        </a:rPr>
                        <m:t>=</m:t>
                      </m:r>
                      <m:f>
                        <m:fPr>
                          <m:ctrlPr>
                            <a:rPr lang="ar-AE" altLang="ko-KR" b="1" i="1">
                              <a:solidFill>
                                <a:schemeClr val="accent6">
                                  <a:lumMod val="10000"/>
                                </a:schemeClr>
                              </a:solidFill>
                              <a:latin typeface="Cambria Math" panose="02040503050406030204" pitchFamily="18" charset="0"/>
                            </a:rPr>
                          </m:ctrlPr>
                        </m:fPr>
                        <m:num>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𝟓𝟑𝟐</m:t>
                              </m:r>
                            </m:sub>
                          </m:sSub>
                          <m:r>
                            <a:rPr lang="ar-AE"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𝟔𝟑𝟎</m:t>
                              </m:r>
                            </m:sub>
                          </m:sSub>
                        </m:num>
                        <m:den>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𝟓𝟑𝟐</m:t>
                              </m:r>
                            </m:sub>
                          </m:sSub>
                          <m:r>
                            <a:rPr lang="ar-AE"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𝟔𝟑𝟎</m:t>
                              </m:r>
                            </m:sub>
                          </m:sSub>
                        </m:den>
                      </m:f>
                      <m:r>
                        <a:rPr lang="en-US" altLang="ko-KR" b="1" i="0" smtClean="0">
                          <a:solidFill>
                            <a:schemeClr val="accent6">
                              <a:lumMod val="10000"/>
                            </a:schemeClr>
                          </a:solidFill>
                          <a:latin typeface="Cambria Math" panose="02040503050406030204" pitchFamily="18" charset="0"/>
                        </a:rPr>
                        <m:t>,  </m:t>
                      </m:r>
                      <m:r>
                        <a:rPr lang="en-US" altLang="ko-KR" b="1" i="1" smtClean="0">
                          <a:solidFill>
                            <a:schemeClr val="accent6">
                              <a:lumMod val="10000"/>
                            </a:schemeClr>
                          </a:solidFill>
                          <a:latin typeface="Cambria Math" panose="02040503050406030204" pitchFamily="18" charset="0"/>
                        </a:rPr>
                        <m:t>𝐬𝐂𝐂𝐈</m:t>
                      </m:r>
                      <m:r>
                        <a:rPr lang="en-US" altLang="ko-KR" b="1" i="1" baseline="-25000" smtClean="0">
                          <a:solidFill>
                            <a:schemeClr val="accent6">
                              <a:lumMod val="10000"/>
                            </a:schemeClr>
                          </a:solidFill>
                          <a:latin typeface="Cambria Math" panose="02040503050406030204" pitchFamily="18" charset="0"/>
                        </a:rPr>
                        <m:t>𝐁𝐇</m:t>
                      </m:r>
                      <m:r>
                        <a:rPr lang="en-US" altLang="ko-KR" b="1" smtClean="0">
                          <a:solidFill>
                            <a:schemeClr val="accent6">
                              <a:lumMod val="10000"/>
                            </a:schemeClr>
                          </a:solidFill>
                          <a:latin typeface="Cambria Math" panose="02040503050406030204" pitchFamily="18" charset="0"/>
                        </a:rPr>
                        <m:t>=</m:t>
                      </m:r>
                      <m:f>
                        <m:fPr>
                          <m:ctrlPr>
                            <a:rPr lang="ar-AE" altLang="ko-KR" b="1" i="1">
                              <a:solidFill>
                                <a:schemeClr val="accent6">
                                  <a:lumMod val="10000"/>
                                </a:schemeClr>
                              </a:solidFill>
                              <a:latin typeface="Cambria Math" panose="02040503050406030204" pitchFamily="18" charset="0"/>
                            </a:rPr>
                          </m:ctrlPr>
                        </m:fPr>
                        <m:num>
                          <m:r>
                            <a:rPr lang="ar-AE" altLang="ko-KR" b="1" i="1" smtClean="0">
                              <a:solidFill>
                                <a:schemeClr val="accent6">
                                  <a:lumMod val="10000"/>
                                </a:schemeClr>
                              </a:solidFill>
                              <a:latin typeface="Cambria Math" panose="02040503050406030204" pitchFamily="18" charset="0"/>
                            </a:rPr>
                            <m:t>𝟏</m:t>
                          </m:r>
                          <m:r>
                            <a:rPr lang="ar-AE" altLang="ko-KR" b="1">
                              <a:solidFill>
                                <a:schemeClr val="accent6">
                                  <a:lumMod val="10000"/>
                                </a:schemeClr>
                              </a:solidFill>
                              <a:latin typeface="Cambria Math" panose="02040503050406030204" pitchFamily="18" charset="0"/>
                            </a:rPr>
                            <m:t>+</m:t>
                          </m:r>
                          <m:r>
                            <a:rPr lang="en-US" altLang="ko-KR" b="1" i="1" smtClean="0">
                              <a:solidFill>
                                <a:schemeClr val="accent6">
                                  <a:lumMod val="10000"/>
                                </a:schemeClr>
                              </a:solidFill>
                              <a:latin typeface="Cambria Math" panose="02040503050406030204" pitchFamily="18" charset="0"/>
                            </a:rPr>
                            <m:t>𝐂𝐂𝐈</m:t>
                          </m:r>
                          <m:r>
                            <a:rPr lang="en-US" altLang="ko-KR" b="1" i="1" baseline="-25000" smtClean="0">
                              <a:solidFill>
                                <a:schemeClr val="accent6">
                                  <a:lumMod val="10000"/>
                                </a:schemeClr>
                              </a:solidFill>
                              <a:latin typeface="Cambria Math" panose="02040503050406030204" pitchFamily="18" charset="0"/>
                            </a:rPr>
                            <m:t>𝐁𝐇</m:t>
                          </m:r>
                        </m:num>
                        <m:den>
                          <m:r>
                            <a:rPr lang="ar-AE" altLang="ko-KR" b="1" i="1" smtClean="0">
                              <a:solidFill>
                                <a:schemeClr val="accent6">
                                  <a:lumMod val="10000"/>
                                </a:schemeClr>
                              </a:solidFill>
                              <a:latin typeface="Cambria Math" panose="02040503050406030204" pitchFamily="18" charset="0"/>
                            </a:rPr>
                            <m:t>𝟐</m:t>
                          </m:r>
                        </m:den>
                      </m:f>
                    </m:oMath>
                  </m:oMathPara>
                </a14:m>
                <a:endParaRPr lang="ar-AE" altLang="ko-KR" b="1" dirty="0">
                  <a:solidFill>
                    <a:schemeClr val="accent6">
                      <a:lumMod val="10000"/>
                    </a:schemeClr>
                  </a:solidFill>
                  <a:latin typeface="Arial" panose="020B0604020202020204" pitchFamily="34" charset="0"/>
                  <a:cs typeface="Arial" panose="020B0604020202020204" pitchFamily="34" charset="0"/>
                </a:endParaRPr>
              </a:p>
              <a:p>
                <a:pPr algn="r">
                  <a:lnSpc>
                    <a:spcPct val="150000"/>
                  </a:lnSpc>
                </a:pPr>
                <a14:m>
                  <m:oMathPara xmlns:m="http://schemas.openxmlformats.org/officeDocument/2006/math">
                    <m:oMathParaPr>
                      <m:jc m:val="centerGroup"/>
                    </m:oMathParaPr>
                    <m:oMath xmlns:m="http://schemas.openxmlformats.org/officeDocument/2006/math">
                      <m:r>
                        <a:rPr lang="en-US" altLang="ko-KR" b="1" i="1" smtClean="0">
                          <a:solidFill>
                            <a:schemeClr val="accent6">
                              <a:lumMod val="10000"/>
                            </a:schemeClr>
                          </a:solidFill>
                          <a:latin typeface="Cambria Math" panose="02040503050406030204" pitchFamily="18" charset="0"/>
                        </a:rPr>
                        <m:t>𝐅𝐂𝐕𝐈</m:t>
                      </m:r>
                      <m:r>
                        <a:rPr lang="en-US" altLang="ko-KR" b="1" i="1" baseline="-25000" smtClean="0">
                          <a:solidFill>
                            <a:schemeClr val="accent6">
                              <a:lumMod val="10000"/>
                            </a:schemeClr>
                          </a:solidFill>
                          <a:latin typeface="Cambria Math" panose="02040503050406030204" pitchFamily="18" charset="0"/>
                        </a:rPr>
                        <m:t>𝐁𝐇</m:t>
                      </m:r>
                      <m:r>
                        <a:rPr lang="en-US"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𝟖𝟔𝟎</m:t>
                          </m:r>
                        </m:sub>
                      </m:sSub>
                      <m:r>
                        <a:rPr lang="ar-AE" altLang="ko-KR" b="1" smtClean="0">
                          <a:solidFill>
                            <a:schemeClr val="accent6">
                              <a:lumMod val="10000"/>
                            </a:schemeClr>
                          </a:solidFill>
                          <a:latin typeface="Cambria Math" panose="02040503050406030204" pitchFamily="18" charset="0"/>
                        </a:rPr>
                        <m:t>−</m:t>
                      </m:r>
                      <m:sSub>
                        <m:sSubPr>
                          <m:ctrlPr>
                            <a:rPr lang="ar-AE" altLang="ko-KR" b="1" i="1">
                              <a:solidFill>
                                <a:schemeClr val="accent6">
                                  <a:lumMod val="10000"/>
                                </a:schemeClr>
                              </a:solidFill>
                              <a:latin typeface="Cambria Math" panose="02040503050406030204" pitchFamily="18" charset="0"/>
                            </a:rPr>
                          </m:ctrlPr>
                        </m:sSubPr>
                        <m:e>
                          <m:r>
                            <a:rPr lang="ko-KR" altLang="ar-AE" b="1" i="1" smtClean="0">
                              <a:solidFill>
                                <a:schemeClr val="accent6">
                                  <a:lumMod val="10000"/>
                                </a:schemeClr>
                              </a:solidFill>
                              <a:latin typeface="Cambria Math" panose="02040503050406030204" pitchFamily="18" charset="0"/>
                            </a:rPr>
                            <m:t>𝝆</m:t>
                          </m:r>
                        </m:e>
                        <m:sub>
                          <m:r>
                            <a:rPr lang="ar-AE" altLang="ko-KR" b="1" i="1" smtClean="0">
                              <a:solidFill>
                                <a:schemeClr val="accent6">
                                  <a:lumMod val="10000"/>
                                </a:schemeClr>
                              </a:solidFill>
                              <a:latin typeface="Cambria Math" panose="02040503050406030204" pitchFamily="18" charset="0"/>
                            </a:rPr>
                            <m:t>𝟔𝟔𝟎</m:t>
                          </m:r>
                        </m:sub>
                      </m:sSub>
                    </m:oMath>
                  </m:oMathPara>
                </a14:m>
                <a:endParaRPr lang="ar-AE" altLang="ko-KR" sz="2400" b="1" dirty="0">
                  <a:solidFill>
                    <a:schemeClr val="accent6">
                      <a:lumMod val="10000"/>
                    </a:schemeClr>
                  </a:solidFill>
                  <a:latin typeface="Arial" panose="020B0604020202020204" pitchFamily="34" charset="0"/>
                  <a:cs typeface="Arial" panose="020B0604020202020204" pitchFamily="34" charset="0"/>
                </a:endParaRPr>
              </a:p>
              <a:p>
                <a:pPr algn="r"/>
                <a:endParaRPr lang="ko-KR" altLang="en-US" dirty="0">
                  <a:solidFill>
                    <a:schemeClr val="accent6">
                      <a:lumMod val="10000"/>
                    </a:schemeClr>
                  </a:solidFill>
                </a:endParaRPr>
              </a:p>
            </p:txBody>
          </p:sp>
        </mc:Choice>
        <mc:Fallback xmlns="">
          <p:sp>
            <p:nvSpPr>
              <p:cNvPr id="4" name="TextBox 3">
                <a:extLst>
                  <a:ext uri="{FF2B5EF4-FFF2-40B4-BE49-F238E27FC236}">
                    <a16:creationId xmlns:a16="http://schemas.microsoft.com/office/drawing/2014/main" id="{1840502C-46F1-BE0E-0CBA-660ADC4DDBE8}"/>
                  </a:ext>
                </a:extLst>
              </p:cNvPr>
              <p:cNvSpPr txBox="1">
                <a:spLocks noRot="1" noChangeAspect="1" noMove="1" noResize="1" noEditPoints="1" noAdjustHandles="1" noChangeArrowheads="1" noChangeShapeType="1" noTextEdit="1"/>
              </p:cNvSpPr>
              <p:nvPr/>
            </p:nvSpPr>
            <p:spPr>
              <a:xfrm>
                <a:off x="7013449" y="1319496"/>
                <a:ext cx="4783559" cy="5095562"/>
              </a:xfrm>
              <a:prstGeom prst="rect">
                <a:avLst/>
              </a:prstGeom>
              <a:blipFill>
                <a:blip r:embed="rId3"/>
                <a:stretch>
                  <a:fillRect l="-1403"/>
                </a:stretch>
              </a:blipFill>
            </p:spPr>
            <p:txBody>
              <a:bodyPr/>
              <a:lstStyle/>
              <a:p>
                <a:r>
                  <a:rPr lang="ko-KR" altLang="en-US">
                    <a:noFill/>
                  </a:rPr>
                  <a:t> </a:t>
                </a:r>
              </a:p>
            </p:txBody>
          </p:sp>
        </mc:Fallback>
      </mc:AlternateContent>
      <p:sp>
        <p:nvSpPr>
          <p:cNvPr id="5" name="TextBox 4">
            <a:extLst>
              <a:ext uri="{FF2B5EF4-FFF2-40B4-BE49-F238E27FC236}">
                <a16:creationId xmlns:a16="http://schemas.microsoft.com/office/drawing/2014/main" id="{73306094-0754-92EF-0054-8A8D8DAF8746}"/>
              </a:ext>
            </a:extLst>
          </p:cNvPr>
          <p:cNvSpPr txBox="1"/>
          <p:nvPr/>
        </p:nvSpPr>
        <p:spPr>
          <a:xfrm>
            <a:off x="544368" y="2928546"/>
            <a:ext cx="5568302" cy="1384995"/>
          </a:xfrm>
          <a:prstGeom prst="rect">
            <a:avLst/>
          </a:prstGeom>
          <a:noFill/>
        </p:spPr>
        <p:txBody>
          <a:bodyPr wrap="square">
            <a:spAutoFit/>
          </a:bodyPr>
          <a:lstStyle/>
          <a:p>
            <a:r>
              <a:rPr lang="el-GR" altLang="ko-KR" sz="2800" b="1" dirty="0">
                <a:solidFill>
                  <a:schemeClr val="accent6">
                    <a:lumMod val="10000"/>
                  </a:schemeClr>
                </a:solidFill>
                <a:latin typeface="Arial" pitchFamily="34" charset="0"/>
                <a:ea typeface="+mj-ea"/>
                <a:cs typeface="Arial" pitchFamily="34" charset="0"/>
              </a:rPr>
              <a:t>ξ</a:t>
            </a:r>
            <a:r>
              <a:rPr lang="en-US" altLang="ko-KR" sz="2800" b="1" baseline="-25000" dirty="0" err="1">
                <a:solidFill>
                  <a:schemeClr val="accent6">
                    <a:lumMod val="10000"/>
                  </a:schemeClr>
                </a:solidFill>
                <a:latin typeface="Arial" pitchFamily="34" charset="0"/>
                <a:ea typeface="+mj-ea"/>
                <a:cs typeface="Arial" pitchFamily="34" charset="0"/>
              </a:rPr>
              <a:t>chl</a:t>
            </a:r>
            <a:r>
              <a:rPr lang="el-GR" altLang="ko-KR" sz="2800" dirty="0">
                <a:solidFill>
                  <a:schemeClr val="accent6">
                    <a:lumMod val="10000"/>
                  </a:schemeClr>
                </a:solidFill>
                <a:latin typeface="Arial" pitchFamily="34" charset="0"/>
                <a:ea typeface="+mj-ea"/>
                <a:cs typeface="Arial" pitchFamily="34" charset="0"/>
              </a:rPr>
              <a:t> </a:t>
            </a:r>
            <a:r>
              <a:rPr lang="en-US" altLang="ko-KR" sz="2000" dirty="0">
                <a:solidFill>
                  <a:schemeClr val="accent6">
                    <a:lumMod val="10000"/>
                  </a:schemeClr>
                </a:solidFill>
                <a:latin typeface="Arial" pitchFamily="34" charset="0"/>
                <a:ea typeface="+mj-ea"/>
                <a:cs typeface="Arial" pitchFamily="34" charset="0"/>
              </a:rPr>
              <a:t>= ANN(</a:t>
            </a:r>
            <a:r>
              <a:rPr lang="en-US" altLang="ko-KR" sz="2000" b="1" dirty="0" err="1">
                <a:solidFill>
                  <a:schemeClr val="accent6">
                    <a:lumMod val="10000"/>
                  </a:schemeClr>
                </a:solidFill>
                <a:latin typeface="Arial" pitchFamily="34" charset="0"/>
                <a:ea typeface="+mj-ea"/>
                <a:cs typeface="Arial" pitchFamily="34" charset="0"/>
              </a:rPr>
              <a:t>NDVI</a:t>
            </a:r>
            <a:r>
              <a:rPr lang="en-US" altLang="ko-KR" sz="2000" b="1" baseline="-25000" dirty="0" err="1">
                <a:solidFill>
                  <a:schemeClr val="accent6">
                    <a:lumMod val="10000"/>
                  </a:schemeClr>
                </a:solidFill>
                <a:latin typeface="Arial" pitchFamily="34" charset="0"/>
                <a:ea typeface="+mj-ea"/>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EVI</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NIRv</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a:t>
            </a:r>
          </a:p>
          <a:p>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sCCI</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a:t>
            </a:r>
            <a:r>
              <a:rPr lang="en-US" altLang="ko-KR" sz="2000" b="1" dirty="0" err="1">
                <a:solidFill>
                  <a:schemeClr val="accent6">
                    <a:lumMod val="10000"/>
                  </a:schemeClr>
                </a:solidFill>
                <a:latin typeface="Arial" pitchFamily="34" charset="0"/>
                <a:ea typeface="+mj-ea"/>
                <a:cs typeface="Arial" pitchFamily="34" charset="0"/>
              </a:rPr>
              <a:t>FCVI</a:t>
            </a:r>
            <a:r>
              <a:rPr lang="en-US" altLang="ko-KR" sz="2000" b="1" baseline="-25000" dirty="0" err="1">
                <a:solidFill>
                  <a:schemeClr val="accent6">
                    <a:lumMod val="10000"/>
                  </a:schemeClr>
                </a:solidFill>
                <a:latin typeface="Arial" pitchFamily="34" charset="0"/>
                <a:cs typeface="Arial" pitchFamily="34" charset="0"/>
              </a:rPr>
              <a:t>albedo</a:t>
            </a:r>
            <a:r>
              <a:rPr lang="en-US" altLang="ko-KR" sz="2000" b="1" dirty="0">
                <a:solidFill>
                  <a:schemeClr val="accent6">
                    <a:lumMod val="10000"/>
                  </a:schemeClr>
                </a:solidFill>
                <a:latin typeface="Arial" pitchFamily="34" charset="0"/>
                <a:ea typeface="+mj-ea"/>
                <a:cs typeface="Arial" pitchFamily="34" charset="0"/>
              </a:rPr>
              <a:t>, Kt</a:t>
            </a:r>
            <a:r>
              <a:rPr lang="en-US" altLang="ko-KR" sz="2000" dirty="0">
                <a:solidFill>
                  <a:schemeClr val="accent6">
                    <a:lumMod val="10000"/>
                  </a:schemeClr>
                </a:solidFill>
                <a:latin typeface="Arial" pitchFamily="34" charset="0"/>
                <a:ea typeface="+mj-ea"/>
                <a:cs typeface="Arial" pitchFamily="34" charset="0"/>
              </a:rPr>
              <a:t>) </a:t>
            </a:r>
          </a:p>
          <a:p>
            <a:r>
              <a:rPr lang="en-US" altLang="ko-KR" dirty="0">
                <a:solidFill>
                  <a:schemeClr val="accent6">
                    <a:lumMod val="10000"/>
                  </a:schemeClr>
                </a:solidFill>
                <a:latin typeface="Arial" pitchFamily="34" charset="0"/>
                <a:ea typeface="+mj-ea"/>
                <a:cs typeface="Arial" pitchFamily="34" charset="0"/>
              </a:rPr>
              <a:t> </a:t>
            </a:r>
            <a:endParaRPr lang="en-US" altLang="ko-KR" sz="500" dirty="0">
              <a:solidFill>
                <a:schemeClr val="accent6">
                  <a:lumMod val="10000"/>
                </a:schemeClr>
              </a:solidFill>
              <a:latin typeface="Arial" pitchFamily="34" charset="0"/>
              <a:ea typeface="+mj-ea"/>
              <a:cs typeface="Arial" pitchFamily="34" charset="0"/>
            </a:endParaRPr>
          </a:p>
          <a:p>
            <a:pPr marL="342900" indent="-342900">
              <a:buFont typeface="Arial" panose="020B0604020202020204" pitchFamily="34" charset="0"/>
              <a:buChar char="•"/>
            </a:pPr>
            <a:r>
              <a:rPr lang="en-US" altLang="ko-KR" dirty="0">
                <a:solidFill>
                  <a:schemeClr val="accent6">
                    <a:lumMod val="10000"/>
                  </a:schemeClr>
                </a:solidFill>
                <a:latin typeface="Arial" pitchFamily="34" charset="0"/>
                <a:ea typeface="+mj-ea"/>
                <a:cs typeface="Arial" pitchFamily="34" charset="0"/>
              </a:rPr>
              <a:t> Trained on SCOPE simulations</a:t>
            </a:r>
          </a:p>
        </p:txBody>
      </p:sp>
    </p:spTree>
    <p:extLst>
      <p:ext uri="{BB962C8B-B14F-4D97-AF65-F5344CB8AC3E}">
        <p14:creationId xmlns:p14="http://schemas.microsoft.com/office/powerpoint/2010/main" val="119710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59BA-9949-24A1-C16C-2971F4953DE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BB63D81-9A4D-E788-E9E9-A0DD02E9025E}"/>
              </a:ext>
            </a:extLst>
          </p:cNvPr>
          <p:cNvSpPr>
            <a:spLocks noGrp="1"/>
          </p:cNvSpPr>
          <p:nvPr>
            <p:ph type="title"/>
          </p:nvPr>
        </p:nvSpPr>
        <p:spPr>
          <a:xfrm>
            <a:off x="216000" y="250102"/>
            <a:ext cx="10108800" cy="553998"/>
          </a:xfrm>
        </p:spPr>
        <p:txBody>
          <a:bodyPr/>
          <a:lstStyle/>
          <a:p>
            <a:r>
              <a:rPr lang="en-US" altLang="ko-KR" dirty="0"/>
              <a:t>2.3 </a:t>
            </a:r>
            <a:r>
              <a:rPr lang="en-US" altLang="ko-KR" dirty="0" err="1"/>
              <a:t>fPARchl</a:t>
            </a:r>
            <a:r>
              <a:rPr lang="en-US" altLang="ko-KR" dirty="0"/>
              <a:t> calculation</a:t>
            </a:r>
            <a:endParaRPr lang="en-GB" dirty="0"/>
          </a:p>
        </p:txBody>
      </p:sp>
      <p:sp>
        <p:nvSpPr>
          <p:cNvPr id="3" name="TextBox 2">
            <a:extLst>
              <a:ext uri="{FF2B5EF4-FFF2-40B4-BE49-F238E27FC236}">
                <a16:creationId xmlns:a16="http://schemas.microsoft.com/office/drawing/2014/main" id="{EB29CE6F-8526-C31A-DE89-362C5BC8E4F1}"/>
              </a:ext>
            </a:extLst>
          </p:cNvPr>
          <p:cNvSpPr txBox="1"/>
          <p:nvPr/>
        </p:nvSpPr>
        <p:spPr>
          <a:xfrm>
            <a:off x="534001" y="1319496"/>
            <a:ext cx="6479448" cy="461665"/>
          </a:xfrm>
          <a:prstGeom prst="rect">
            <a:avLst/>
          </a:prstGeom>
          <a:noFill/>
        </p:spPr>
        <p:txBody>
          <a:bodyPr wrap="square">
            <a:spAutoFit/>
          </a:bodyPr>
          <a:lstStyle/>
          <a:p>
            <a:r>
              <a:rPr lang="en-US" altLang="ko-KR" sz="2400" b="1" dirty="0" err="1">
                <a:solidFill>
                  <a:schemeClr val="accent6">
                    <a:lumMod val="10000"/>
                  </a:schemeClr>
                </a:solidFill>
                <a:latin typeface="Arial" pitchFamily="34" charset="0"/>
                <a:ea typeface="+mj-ea"/>
                <a:cs typeface="Arial" pitchFamily="34" charset="0"/>
              </a:rPr>
              <a:t>fPAR</a:t>
            </a:r>
            <a:r>
              <a:rPr lang="en-US" altLang="ko-KR" sz="2400" b="1" baseline="-25000" dirty="0" err="1">
                <a:solidFill>
                  <a:schemeClr val="accent6">
                    <a:lumMod val="10000"/>
                  </a:schemeClr>
                </a:solidFill>
                <a:latin typeface="Arial" pitchFamily="34" charset="0"/>
                <a:ea typeface="+mj-ea"/>
                <a:cs typeface="Arial" pitchFamily="34" charset="0"/>
              </a:rPr>
              <a:t>chl</a:t>
            </a:r>
            <a:r>
              <a:rPr lang="en-US" altLang="ko-KR" sz="2400" b="1" dirty="0">
                <a:solidFill>
                  <a:schemeClr val="accent6">
                    <a:lumMod val="10000"/>
                  </a:schemeClr>
                </a:solidFill>
                <a:latin typeface="Arial" pitchFamily="34" charset="0"/>
                <a:ea typeface="+mj-ea"/>
                <a:cs typeface="Arial" pitchFamily="34" charset="0"/>
              </a:rPr>
              <a:t> </a:t>
            </a:r>
            <a:r>
              <a:rPr lang="en-US" altLang="ko-KR" sz="2400" dirty="0">
                <a:solidFill>
                  <a:schemeClr val="accent6">
                    <a:lumMod val="10000"/>
                  </a:schemeClr>
                </a:solidFill>
                <a:latin typeface="Arial" pitchFamily="34" charset="0"/>
                <a:ea typeface="+mj-ea"/>
                <a:cs typeface="Arial" pitchFamily="34" charset="0"/>
              </a:rPr>
              <a:t>= (1-PAR</a:t>
            </a:r>
            <a:r>
              <a:rPr lang="en-US" altLang="ko-KR" sz="2400" baseline="-25000" dirty="0">
                <a:solidFill>
                  <a:schemeClr val="accent6">
                    <a:lumMod val="10000"/>
                  </a:schemeClr>
                </a:solidFill>
                <a:latin typeface="Arial" pitchFamily="34" charset="0"/>
                <a:ea typeface="+mj-ea"/>
                <a:cs typeface="Arial" pitchFamily="34" charset="0"/>
              </a:rPr>
              <a:t>albedo</a:t>
            </a:r>
            <a:r>
              <a:rPr lang="en-US" altLang="ko-KR" sz="2400" dirty="0">
                <a:solidFill>
                  <a:schemeClr val="accent6">
                    <a:lumMod val="10000"/>
                  </a:schemeClr>
                </a:solidFill>
                <a:latin typeface="Arial" pitchFamily="34" charset="0"/>
                <a:ea typeface="+mj-ea"/>
                <a:cs typeface="Arial" pitchFamily="34" charset="0"/>
              </a:rPr>
              <a:t>) ×</a:t>
            </a:r>
            <a:r>
              <a:rPr lang="el-GR" altLang="ko-KR" sz="2400" dirty="0">
                <a:solidFill>
                  <a:schemeClr val="accent6">
                    <a:lumMod val="10000"/>
                  </a:schemeClr>
                </a:solidFill>
                <a:latin typeface="Arial" pitchFamily="34" charset="0"/>
                <a:ea typeface="+mj-ea"/>
                <a:cs typeface="Arial" pitchFamily="34" charset="0"/>
              </a:rPr>
              <a:t> </a:t>
            </a:r>
            <a:r>
              <a:rPr lang="en-US" altLang="ko-KR" sz="2400" dirty="0">
                <a:solidFill>
                  <a:schemeClr val="accent6">
                    <a:lumMod val="10000"/>
                  </a:schemeClr>
                </a:solidFill>
                <a:latin typeface="Arial" pitchFamily="34" charset="0"/>
                <a:ea typeface="+mj-ea"/>
                <a:cs typeface="Arial" pitchFamily="34" charset="0"/>
              </a:rPr>
              <a:t> </a:t>
            </a:r>
            <a:r>
              <a:rPr lang="el-GR" altLang="ko-KR" sz="2400" dirty="0">
                <a:solidFill>
                  <a:schemeClr val="accent6">
                    <a:lumMod val="10000"/>
                  </a:schemeClr>
                </a:solidFill>
                <a:latin typeface="Arial" pitchFamily="34" charset="0"/>
                <a:ea typeface="+mj-ea"/>
                <a:cs typeface="Arial" pitchFamily="34" charset="0"/>
              </a:rPr>
              <a:t>ξ</a:t>
            </a:r>
            <a:r>
              <a:rPr lang="en-US" altLang="ko-KR" sz="2000" b="1" baseline="-25000" dirty="0" err="1">
                <a:solidFill>
                  <a:schemeClr val="accent6">
                    <a:lumMod val="10000"/>
                  </a:schemeClr>
                </a:solidFill>
                <a:latin typeface="Arial" pitchFamily="34" charset="0"/>
                <a:cs typeface="Arial" pitchFamily="34" charset="0"/>
              </a:rPr>
              <a:t>chl</a:t>
            </a:r>
            <a:r>
              <a:rPr lang="en-US" altLang="ko-KR" sz="2000" b="1" dirty="0">
                <a:solidFill>
                  <a:schemeClr val="accent6">
                    <a:lumMod val="10000"/>
                  </a:schemeClr>
                </a:solidFill>
                <a:latin typeface="Arial" pitchFamily="34" charset="0"/>
                <a:cs typeface="Arial" pitchFamily="34" charset="0"/>
              </a:rPr>
              <a:t> </a:t>
            </a:r>
            <a:endParaRPr lang="en-US" altLang="ko-KR" sz="2000" dirty="0">
              <a:solidFill>
                <a:schemeClr val="accent6">
                  <a:lumMod val="10000"/>
                </a:schemeClr>
              </a:solidFill>
            </a:endParaRPr>
          </a:p>
        </p:txBody>
      </p:sp>
      <p:sp>
        <p:nvSpPr>
          <p:cNvPr id="11" name="TextBox 10">
            <a:extLst>
              <a:ext uri="{FF2B5EF4-FFF2-40B4-BE49-F238E27FC236}">
                <a16:creationId xmlns:a16="http://schemas.microsoft.com/office/drawing/2014/main" id="{AB76E2C3-7DDF-7E41-0C3E-98F1E37076FB}"/>
              </a:ext>
            </a:extLst>
          </p:cNvPr>
          <p:cNvSpPr txBox="1"/>
          <p:nvPr/>
        </p:nvSpPr>
        <p:spPr>
          <a:xfrm>
            <a:off x="324837" y="2049398"/>
            <a:ext cx="2385003" cy="707886"/>
          </a:xfrm>
          <a:prstGeom prst="rect">
            <a:avLst/>
          </a:prstGeom>
          <a:noFill/>
        </p:spPr>
        <p:txBody>
          <a:bodyPr wrap="square">
            <a:spAutoFit/>
          </a:bodyPr>
          <a:lstStyle/>
          <a:p>
            <a:pPr algn="ctr"/>
            <a:r>
              <a:rPr lang="en-US" altLang="ko-KR" sz="2000" dirty="0">
                <a:solidFill>
                  <a:srgbClr val="C00000"/>
                </a:solidFill>
                <a:latin typeface="Arial" pitchFamily="34" charset="0"/>
                <a:ea typeface="+mj-ea"/>
                <a:cs typeface="Arial" pitchFamily="34" charset="0"/>
              </a:rPr>
              <a:t>Leaf-scale </a:t>
            </a:r>
            <a:r>
              <a:rPr lang="en-US" altLang="ko-KR" sz="2000" dirty="0" err="1">
                <a:solidFill>
                  <a:srgbClr val="C00000"/>
                </a:solidFill>
                <a:latin typeface="Arial" pitchFamily="34" charset="0"/>
                <a:ea typeface="+mj-ea"/>
                <a:cs typeface="Arial" pitchFamily="34" charset="0"/>
              </a:rPr>
              <a:t>fPAR</a:t>
            </a:r>
            <a:r>
              <a:rPr lang="en-US" altLang="ko-KR" sz="2000" dirty="0">
                <a:solidFill>
                  <a:srgbClr val="C00000"/>
                </a:solidFill>
                <a:latin typeface="Arial" pitchFamily="34" charset="0"/>
                <a:ea typeface="+mj-ea"/>
                <a:cs typeface="Arial" pitchFamily="34" charset="0"/>
              </a:rPr>
              <a:t> Calculation </a:t>
            </a:r>
            <a:endParaRPr lang="ko-KR" altLang="en-US" sz="2000" dirty="0">
              <a:solidFill>
                <a:srgbClr val="C00000"/>
              </a:solidFill>
            </a:endParaRPr>
          </a:p>
        </p:txBody>
      </p:sp>
      <p:sp>
        <p:nvSpPr>
          <p:cNvPr id="12" name="TextBox 11">
            <a:extLst>
              <a:ext uri="{FF2B5EF4-FFF2-40B4-BE49-F238E27FC236}">
                <a16:creationId xmlns:a16="http://schemas.microsoft.com/office/drawing/2014/main" id="{4885AA4B-434D-C5C3-D93C-F4C8EAA3F237}"/>
              </a:ext>
            </a:extLst>
          </p:cNvPr>
          <p:cNvSpPr txBox="1"/>
          <p:nvPr/>
        </p:nvSpPr>
        <p:spPr>
          <a:xfrm>
            <a:off x="3944507" y="2049398"/>
            <a:ext cx="2859777" cy="707886"/>
          </a:xfrm>
          <a:prstGeom prst="rect">
            <a:avLst/>
          </a:prstGeom>
          <a:noFill/>
        </p:spPr>
        <p:txBody>
          <a:bodyPr wrap="square">
            <a:spAutoFit/>
          </a:bodyPr>
          <a:lstStyle/>
          <a:p>
            <a:pPr algn="ctr"/>
            <a:r>
              <a:rPr lang="en-US" altLang="ko-KR" sz="2000" dirty="0">
                <a:solidFill>
                  <a:srgbClr val="C00000"/>
                </a:solidFill>
                <a:latin typeface="Arial" pitchFamily="34" charset="0"/>
                <a:ea typeface="+mj-ea"/>
                <a:cs typeface="Arial" pitchFamily="34" charset="0"/>
              </a:rPr>
              <a:t>Leaf- to Canopy-scale</a:t>
            </a:r>
          </a:p>
          <a:p>
            <a:pPr algn="ctr"/>
            <a:r>
              <a:rPr lang="en-US" altLang="ko-KR" sz="2000" dirty="0">
                <a:solidFill>
                  <a:srgbClr val="C00000"/>
                </a:solidFill>
                <a:latin typeface="Arial" pitchFamily="34" charset="0"/>
                <a:ea typeface="+mj-ea"/>
                <a:cs typeface="Arial" pitchFamily="34" charset="0"/>
              </a:rPr>
              <a:t>Converting factor </a:t>
            </a:r>
            <a:endParaRPr lang="ko-KR" altLang="en-US" sz="2000" dirty="0">
              <a:solidFill>
                <a:srgbClr val="C00000"/>
              </a:solidFill>
            </a:endParaRPr>
          </a:p>
        </p:txBody>
      </p:sp>
      <p:cxnSp>
        <p:nvCxnSpPr>
          <p:cNvPr id="16" name="직선 화살표 연결선 15">
            <a:extLst>
              <a:ext uri="{FF2B5EF4-FFF2-40B4-BE49-F238E27FC236}">
                <a16:creationId xmlns:a16="http://schemas.microsoft.com/office/drawing/2014/main" id="{CB5E2112-4432-F99A-1E55-1B04C5901670}"/>
              </a:ext>
            </a:extLst>
          </p:cNvPr>
          <p:cNvCxnSpPr>
            <a:cxnSpLocks/>
          </p:cNvCxnSpPr>
          <p:nvPr/>
        </p:nvCxnSpPr>
        <p:spPr>
          <a:xfrm flipV="1">
            <a:off x="1888027" y="1781161"/>
            <a:ext cx="279353" cy="2682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a:extLst>
              <a:ext uri="{FF2B5EF4-FFF2-40B4-BE49-F238E27FC236}">
                <a16:creationId xmlns:a16="http://schemas.microsoft.com/office/drawing/2014/main" id="{D0315D64-D50B-EBBD-EEA0-4842E63B8531}"/>
              </a:ext>
            </a:extLst>
          </p:cNvPr>
          <p:cNvCxnSpPr>
            <a:cxnSpLocks/>
            <a:stCxn id="12" idx="0"/>
          </p:cNvCxnSpPr>
          <p:nvPr/>
        </p:nvCxnSpPr>
        <p:spPr>
          <a:xfrm flipH="1" flipV="1">
            <a:off x="4727175" y="1771543"/>
            <a:ext cx="647221" cy="27785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그림 31" descr="텍스트, 라인, 도표, 그래프이(가) 표시된 사진&#10;&#10;AI 생성 콘텐츠는 정확하지 않을 수 있습니다.">
            <a:extLst>
              <a:ext uri="{FF2B5EF4-FFF2-40B4-BE49-F238E27FC236}">
                <a16:creationId xmlns:a16="http://schemas.microsoft.com/office/drawing/2014/main" id="{3B2EAA98-8299-D49E-F204-60995A9E659B}"/>
              </a:ext>
            </a:extLst>
          </p:cNvPr>
          <p:cNvPicPr>
            <a:picLocks noChangeAspect="1"/>
          </p:cNvPicPr>
          <p:nvPr/>
        </p:nvPicPr>
        <p:blipFill>
          <a:blip r:embed="rId3"/>
          <a:stretch>
            <a:fillRect/>
          </a:stretch>
        </p:blipFill>
        <p:spPr>
          <a:xfrm>
            <a:off x="881170" y="2893481"/>
            <a:ext cx="10629238" cy="3402543"/>
          </a:xfrm>
          <a:prstGeom prst="rect">
            <a:avLst/>
          </a:prstGeom>
        </p:spPr>
      </p:pic>
    </p:spTree>
    <p:extLst>
      <p:ext uri="{BB962C8B-B14F-4D97-AF65-F5344CB8AC3E}">
        <p14:creationId xmlns:p14="http://schemas.microsoft.com/office/powerpoint/2010/main" val="30707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0B07A-53E3-A45F-98DF-08A94F67424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85B63DA-D51F-F25F-99D7-862F982BF498}"/>
              </a:ext>
            </a:extLst>
          </p:cNvPr>
          <p:cNvSpPr>
            <a:spLocks noGrp="1"/>
          </p:cNvSpPr>
          <p:nvPr>
            <p:ph type="title"/>
          </p:nvPr>
        </p:nvSpPr>
        <p:spPr>
          <a:xfrm>
            <a:off x="216000" y="238080"/>
            <a:ext cx="10108800" cy="578043"/>
          </a:xfrm>
        </p:spPr>
        <p:txBody>
          <a:bodyPr/>
          <a:lstStyle/>
          <a:p>
            <a:pPr lvl="0">
              <a:lnSpc>
                <a:spcPct val="115000"/>
              </a:lnSpc>
              <a:spcBef>
                <a:spcPts val="1200"/>
              </a:spcBef>
              <a:spcAft>
                <a:spcPts val="800"/>
              </a:spcAft>
            </a:pPr>
            <a:r>
              <a:rPr lang="en-GB" altLang="ko-KR" dirty="0"/>
              <a:t>2.4. </a:t>
            </a:r>
            <a:r>
              <a:rPr lang="en-US" altLang="ko-KR" dirty="0"/>
              <a:t>Statistical / ML model</a:t>
            </a:r>
            <a:endParaRPr lang="ko-KR" altLang="ko-KR" dirty="0"/>
          </a:p>
        </p:txBody>
      </p:sp>
      <p:sp>
        <p:nvSpPr>
          <p:cNvPr id="17" name="TextBox 16">
            <a:extLst>
              <a:ext uri="{FF2B5EF4-FFF2-40B4-BE49-F238E27FC236}">
                <a16:creationId xmlns:a16="http://schemas.microsoft.com/office/drawing/2014/main" id="{8E4B475F-DBA3-AF8C-A5C1-586749774B9B}"/>
              </a:ext>
            </a:extLst>
          </p:cNvPr>
          <p:cNvSpPr txBox="1"/>
          <p:nvPr/>
        </p:nvSpPr>
        <p:spPr>
          <a:xfrm>
            <a:off x="517930" y="1415094"/>
            <a:ext cx="11626445" cy="4985980"/>
          </a:xfrm>
          <a:prstGeom prst="rect">
            <a:avLst/>
          </a:prstGeom>
          <a:noFill/>
        </p:spPr>
        <p:txBody>
          <a:bodyPr wrap="square">
            <a:spAutoFit/>
          </a:bodyPr>
          <a:lstStyle/>
          <a:p>
            <a:r>
              <a:rPr lang="en-US" altLang="ko-KR" sz="2400" b="1" dirty="0">
                <a:solidFill>
                  <a:schemeClr val="accent6">
                    <a:lumMod val="10000"/>
                  </a:schemeClr>
                </a:solidFill>
                <a:latin typeface="Arial" pitchFamily="34" charset="0"/>
                <a:cs typeface="Arial" pitchFamily="34" charset="0"/>
              </a:rPr>
              <a:t>Correlation analysis</a:t>
            </a:r>
          </a:p>
          <a:p>
            <a:pPr marL="285750" indent="-285750">
              <a:buFont typeface="Arial" panose="020B0604020202020204" pitchFamily="34" charset="0"/>
              <a:buChar char="•"/>
            </a:pPr>
            <a:r>
              <a:rPr lang="en-US" altLang="ko-KR" sz="2400" dirty="0">
                <a:solidFill>
                  <a:schemeClr val="accent6">
                    <a:lumMod val="10000"/>
                  </a:schemeClr>
                </a:solidFill>
                <a:latin typeface="Arial" pitchFamily="34" charset="0"/>
                <a:ea typeface="+mj-ea"/>
                <a:cs typeface="Arial" pitchFamily="34" charset="0"/>
              </a:rPr>
              <a:t>Pearson </a:t>
            </a:r>
            <a:r>
              <a:rPr lang="en-US" altLang="ko-KR" sz="2400" dirty="0">
                <a:solidFill>
                  <a:schemeClr val="accent6">
                    <a:lumMod val="10000"/>
                  </a:schemeClr>
                </a:solidFill>
                <a:latin typeface="Arial" pitchFamily="34" charset="0"/>
                <a:cs typeface="Arial" pitchFamily="34" charset="0"/>
              </a:rPr>
              <a:t>correlation</a:t>
            </a:r>
          </a:p>
          <a:p>
            <a:pPr marL="285750" indent="-285750">
              <a:buFont typeface="Arial" panose="020B0604020202020204" pitchFamily="34" charset="0"/>
              <a:buChar char="•"/>
            </a:pPr>
            <a:r>
              <a:rPr lang="en-US" altLang="ko-KR" sz="2400" dirty="0">
                <a:solidFill>
                  <a:schemeClr val="accent6">
                    <a:lumMod val="10000"/>
                  </a:schemeClr>
                </a:solidFill>
                <a:latin typeface="Arial" pitchFamily="34" charset="0"/>
                <a:cs typeface="Arial" pitchFamily="34" charset="0"/>
              </a:rPr>
              <a:t>Partial correlation (controlling for </a:t>
            </a:r>
            <a:r>
              <a:rPr lang="en-US" altLang="ko-KR" sz="2400" dirty="0" err="1">
                <a:solidFill>
                  <a:schemeClr val="accent6">
                    <a:lumMod val="10000"/>
                  </a:schemeClr>
                </a:solidFill>
                <a:latin typeface="Arial" pitchFamily="34" charset="0"/>
                <a:cs typeface="Arial" pitchFamily="34" charset="0"/>
              </a:rPr>
              <a:t>APAR</a:t>
            </a:r>
            <a:r>
              <a:rPr lang="en-US" altLang="ko-KR" sz="2400" baseline="-25000" dirty="0" err="1">
                <a:solidFill>
                  <a:schemeClr val="accent6">
                    <a:lumMod val="10000"/>
                  </a:schemeClr>
                </a:solidFill>
                <a:latin typeface="Arial" pitchFamily="34" charset="0"/>
                <a:cs typeface="Arial" pitchFamily="34" charset="0"/>
              </a:rPr>
              <a:t>chl</a:t>
            </a:r>
            <a:r>
              <a:rPr lang="en-US" altLang="ko-KR" sz="2400" dirty="0">
                <a:solidFill>
                  <a:schemeClr val="accent6">
                    <a:lumMod val="10000"/>
                  </a:schemeClr>
                </a:solidFill>
                <a:latin typeface="Arial" pitchFamily="34" charset="0"/>
                <a:cs typeface="Arial" pitchFamily="34" charset="0"/>
              </a:rPr>
              <a:t>)</a:t>
            </a:r>
          </a:p>
          <a:p>
            <a:endParaRPr lang="en-US" altLang="ko-KR" sz="2400" dirty="0">
              <a:solidFill>
                <a:schemeClr val="accent6">
                  <a:lumMod val="10000"/>
                </a:schemeClr>
              </a:solidFill>
              <a:latin typeface="Arial" pitchFamily="34" charset="0"/>
              <a:ea typeface="+mj-ea"/>
              <a:cs typeface="Arial" pitchFamily="34" charset="0"/>
            </a:endParaRPr>
          </a:p>
          <a:p>
            <a:r>
              <a:rPr lang="en-US" altLang="ko-KR" sz="2400" b="1" dirty="0">
                <a:solidFill>
                  <a:schemeClr val="accent6">
                    <a:lumMod val="10000"/>
                  </a:schemeClr>
                </a:solidFill>
                <a:latin typeface="Arial" pitchFamily="34" charset="0"/>
                <a:ea typeface="+mj-ea"/>
                <a:cs typeface="Arial" pitchFamily="34" charset="0"/>
              </a:rPr>
              <a:t>Multi-site integration</a:t>
            </a:r>
          </a:p>
          <a:p>
            <a:pPr marL="285750" indent="-285750">
              <a:buFont typeface="Arial" panose="020B0604020202020204" pitchFamily="34" charset="0"/>
              <a:buChar char="•"/>
            </a:pPr>
            <a:r>
              <a:rPr lang="en-US" altLang="ko-KR" sz="2400" dirty="0">
                <a:solidFill>
                  <a:schemeClr val="accent6">
                    <a:lumMod val="10000"/>
                  </a:schemeClr>
                </a:solidFill>
                <a:latin typeface="Arial" pitchFamily="34" charset="0"/>
                <a:cs typeface="Arial" pitchFamily="34" charset="0"/>
              </a:rPr>
              <a:t>Correlation analysis: </a:t>
            </a:r>
            <a:br>
              <a:rPr lang="en-US" altLang="ko-KR" sz="2400" dirty="0">
                <a:solidFill>
                  <a:schemeClr val="accent6">
                    <a:lumMod val="10000"/>
                  </a:schemeClr>
                </a:solidFill>
                <a:latin typeface="Arial" pitchFamily="34" charset="0"/>
                <a:cs typeface="Arial" pitchFamily="34" charset="0"/>
              </a:rPr>
            </a:br>
            <a:r>
              <a:rPr lang="en-US" altLang="ko-KR" sz="2400" dirty="0">
                <a:solidFill>
                  <a:schemeClr val="accent6">
                    <a:lumMod val="10000"/>
                  </a:schemeClr>
                </a:solidFill>
                <a:latin typeface="Arial" pitchFamily="34" charset="0"/>
                <a:cs typeface="Arial" pitchFamily="34" charset="0"/>
              </a:rPr>
              <a:t>	- Weighted correlation (weights ∝ 1/n per site, equalizing site contribution)</a:t>
            </a:r>
          </a:p>
          <a:p>
            <a:endParaRPr lang="en-US" altLang="ko-KR" sz="2400" b="1" dirty="0">
              <a:solidFill>
                <a:schemeClr val="accent6">
                  <a:lumMod val="10000"/>
                </a:schemeClr>
              </a:solidFill>
              <a:latin typeface="Arial" pitchFamily="34" charset="0"/>
              <a:cs typeface="Arial" pitchFamily="34" charset="0"/>
            </a:endParaRPr>
          </a:p>
          <a:p>
            <a:r>
              <a:rPr lang="en-US" altLang="ko-KR" sz="2400" b="1" dirty="0">
                <a:solidFill>
                  <a:schemeClr val="accent6">
                    <a:lumMod val="10000"/>
                  </a:schemeClr>
                </a:solidFill>
                <a:latin typeface="Arial" pitchFamily="34" charset="0"/>
                <a:cs typeface="Arial" pitchFamily="34" charset="0"/>
              </a:rPr>
              <a:t>Generalized Additive Models</a:t>
            </a:r>
          </a:p>
          <a:p>
            <a:pPr marL="285750" indent="-285750">
              <a:buFont typeface="Arial" panose="020B0604020202020204" pitchFamily="34" charset="0"/>
              <a:buChar char="•"/>
            </a:pPr>
            <a:r>
              <a:rPr lang="el-GR" altLang="ko-KR" sz="2400" dirty="0">
                <a:solidFill>
                  <a:schemeClr val="accent6">
                    <a:lumMod val="10000"/>
                  </a:schemeClr>
                </a:solidFill>
                <a:latin typeface="Arial" pitchFamily="34" charset="0"/>
                <a:cs typeface="Arial" pitchFamily="34" charset="0"/>
              </a:rPr>
              <a:t>Φ</a:t>
            </a:r>
            <a:r>
              <a:rPr lang="ko-KR" altLang="en-US" sz="2400" dirty="0">
                <a:solidFill>
                  <a:schemeClr val="accent6">
                    <a:lumMod val="10000"/>
                  </a:schemeClr>
                </a:solidFill>
                <a:latin typeface="Arial" pitchFamily="34" charset="0"/>
                <a:cs typeface="Arial" pitchFamily="34" charset="0"/>
              </a:rPr>
              <a:t> </a:t>
            </a:r>
            <a:r>
              <a:rPr lang="en-US" altLang="ko-KR" sz="2400" dirty="0">
                <a:solidFill>
                  <a:schemeClr val="accent6">
                    <a:lumMod val="10000"/>
                  </a:schemeClr>
                </a:solidFill>
                <a:latin typeface="Arial" pitchFamily="34" charset="0"/>
                <a:cs typeface="Arial" pitchFamily="34" charset="0"/>
              </a:rPr>
              <a:t>= </a:t>
            </a:r>
            <a:r>
              <a:rPr lang="ko-KR" altLang="en-US" sz="2400" dirty="0">
                <a:solidFill>
                  <a:schemeClr val="accent6">
                    <a:lumMod val="10000"/>
                  </a:schemeClr>
                </a:solidFill>
                <a:latin typeface="Arial" pitchFamily="34" charset="0"/>
                <a:cs typeface="Arial" pitchFamily="34" charset="0"/>
              </a:rPr>
              <a:t>𝑠</a:t>
            </a:r>
            <a:r>
              <a:rPr lang="en-US" altLang="ko-KR" sz="2400" dirty="0">
                <a:solidFill>
                  <a:schemeClr val="accent6">
                    <a:lumMod val="10000"/>
                  </a:schemeClr>
                </a:solidFill>
                <a:latin typeface="Arial" pitchFamily="34" charset="0"/>
                <a:cs typeface="Arial" pitchFamily="34" charset="0"/>
              </a:rPr>
              <a:t>(PAR) + </a:t>
            </a:r>
            <a:r>
              <a:rPr lang="ko-KR" altLang="en-US" sz="2400" dirty="0">
                <a:solidFill>
                  <a:schemeClr val="accent6">
                    <a:lumMod val="10000"/>
                  </a:schemeClr>
                </a:solidFill>
                <a:latin typeface="Arial" pitchFamily="34" charset="0"/>
                <a:cs typeface="Arial" pitchFamily="34" charset="0"/>
              </a:rPr>
              <a:t>𝑠</a:t>
            </a:r>
            <a:r>
              <a:rPr lang="en-US" altLang="ko-KR" sz="2400" dirty="0">
                <a:solidFill>
                  <a:schemeClr val="accent6">
                    <a:lumMod val="10000"/>
                  </a:schemeClr>
                </a:solidFill>
                <a:latin typeface="Arial" pitchFamily="34" charset="0"/>
                <a:cs typeface="Arial" pitchFamily="34" charset="0"/>
              </a:rPr>
              <a:t>(Kt) + </a:t>
            </a:r>
            <a:r>
              <a:rPr lang="ko-KR" altLang="en-US" sz="2400" dirty="0">
                <a:solidFill>
                  <a:schemeClr val="accent6">
                    <a:lumMod val="10000"/>
                  </a:schemeClr>
                </a:solidFill>
                <a:latin typeface="Arial" pitchFamily="34" charset="0"/>
                <a:cs typeface="Arial" pitchFamily="34" charset="0"/>
              </a:rPr>
              <a:t>𝜀      </a:t>
            </a:r>
            <a:r>
              <a:rPr lang="en-US" altLang="ko-KR" dirty="0">
                <a:solidFill>
                  <a:schemeClr val="accent6">
                    <a:lumMod val="10000"/>
                  </a:schemeClr>
                </a:solidFill>
                <a:latin typeface="Arial" pitchFamily="34" charset="0"/>
                <a:cs typeface="Arial" pitchFamily="34" charset="0"/>
              </a:rPr>
              <a:t>(</a:t>
            </a:r>
            <a:r>
              <a:rPr lang="en-US" altLang="ko-KR" sz="2000" dirty="0">
                <a:solidFill>
                  <a:schemeClr val="accent6">
                    <a:lumMod val="10000"/>
                  </a:schemeClr>
                </a:solidFill>
                <a:cs typeface="Arial" pitchFamily="34" charset="0"/>
              </a:rPr>
              <a:t>Ta </a:t>
            </a:r>
            <a:r>
              <a:rPr lang="en-US" altLang="ko-KR" dirty="0">
                <a:solidFill>
                  <a:schemeClr val="accent6">
                    <a:lumMod val="10000"/>
                  </a:schemeClr>
                </a:solidFill>
                <a:cs typeface="Arial" pitchFamily="34" charset="0"/>
              </a:rPr>
              <a:t>(°C): [20-30], </a:t>
            </a:r>
            <a:r>
              <a:rPr lang="en-US" altLang="ko-KR" sz="2000" dirty="0">
                <a:solidFill>
                  <a:schemeClr val="accent6">
                    <a:lumMod val="10000"/>
                  </a:schemeClr>
                </a:solidFill>
                <a:cs typeface="Arial" pitchFamily="34" charset="0"/>
              </a:rPr>
              <a:t>VPD (</a:t>
            </a:r>
            <a:r>
              <a:rPr lang="en-US" altLang="ko-KR" dirty="0">
                <a:solidFill>
                  <a:schemeClr val="accent6">
                    <a:lumMod val="10000"/>
                  </a:schemeClr>
                </a:solidFill>
                <a:cs typeface="Arial" pitchFamily="34" charset="0"/>
              </a:rPr>
              <a:t>kPa</a:t>
            </a:r>
            <a:r>
              <a:rPr lang="en-US" altLang="ko-KR" sz="2000" dirty="0">
                <a:solidFill>
                  <a:schemeClr val="accent6">
                    <a:lumMod val="10000"/>
                  </a:schemeClr>
                </a:solidFill>
                <a:cs typeface="Arial" pitchFamily="34" charset="0"/>
              </a:rPr>
              <a:t>)</a:t>
            </a:r>
            <a:r>
              <a:rPr lang="en-US" altLang="ko-KR" dirty="0">
                <a:solidFill>
                  <a:schemeClr val="accent6">
                    <a:lumMod val="10000"/>
                  </a:schemeClr>
                </a:solidFill>
                <a:cs typeface="Arial" pitchFamily="34" charset="0"/>
              </a:rPr>
              <a:t>: [0.5-2.0]</a:t>
            </a:r>
            <a:r>
              <a:rPr lang="en-US" altLang="ko-KR" dirty="0">
                <a:solidFill>
                  <a:schemeClr val="accent6">
                    <a:lumMod val="10000"/>
                  </a:schemeClr>
                </a:solidFill>
                <a:latin typeface="Arial" pitchFamily="34" charset="0"/>
                <a:cs typeface="Arial" pitchFamily="34" charset="0"/>
              </a:rPr>
              <a:t>)</a:t>
            </a:r>
          </a:p>
          <a:p>
            <a:pPr marL="285750" indent="-285750">
              <a:buFont typeface="Arial" panose="020B0604020202020204" pitchFamily="34" charset="0"/>
              <a:buChar char="•"/>
            </a:pPr>
            <a:r>
              <a:rPr lang="el-GR" altLang="ko-KR" sz="2400" dirty="0">
                <a:solidFill>
                  <a:schemeClr val="accent6">
                    <a:lumMod val="10000"/>
                  </a:schemeClr>
                </a:solidFill>
                <a:latin typeface="Arial" pitchFamily="34" charset="0"/>
                <a:cs typeface="Arial" pitchFamily="34" charset="0"/>
              </a:rPr>
              <a:t>Φ</a:t>
            </a:r>
            <a:r>
              <a:rPr lang="ko-KR" altLang="en-US" sz="2400" dirty="0">
                <a:solidFill>
                  <a:schemeClr val="accent6">
                    <a:lumMod val="10000"/>
                  </a:schemeClr>
                </a:solidFill>
                <a:latin typeface="Arial" pitchFamily="34" charset="0"/>
                <a:cs typeface="Arial" pitchFamily="34" charset="0"/>
              </a:rPr>
              <a:t> </a:t>
            </a:r>
            <a:r>
              <a:rPr lang="en-US" altLang="ko-KR" sz="2400" dirty="0">
                <a:solidFill>
                  <a:schemeClr val="accent6">
                    <a:lumMod val="10000"/>
                  </a:schemeClr>
                </a:solidFill>
                <a:latin typeface="Arial" pitchFamily="34" charset="0"/>
                <a:cs typeface="Arial" pitchFamily="34" charset="0"/>
              </a:rPr>
              <a:t>= </a:t>
            </a:r>
            <a:r>
              <a:rPr lang="ko-KR" altLang="en-US" sz="2400" dirty="0">
                <a:solidFill>
                  <a:schemeClr val="accent6">
                    <a:lumMod val="10000"/>
                  </a:schemeClr>
                </a:solidFill>
                <a:latin typeface="Arial" pitchFamily="34" charset="0"/>
                <a:cs typeface="Arial" pitchFamily="34" charset="0"/>
              </a:rPr>
              <a:t>𝑠</a:t>
            </a:r>
            <a:r>
              <a:rPr lang="en-US" altLang="ko-KR" sz="2400" dirty="0">
                <a:solidFill>
                  <a:schemeClr val="accent6">
                    <a:lumMod val="10000"/>
                  </a:schemeClr>
                </a:solidFill>
                <a:latin typeface="Arial" pitchFamily="34" charset="0"/>
                <a:cs typeface="Arial" pitchFamily="34" charset="0"/>
              </a:rPr>
              <a:t>(Ta) + </a:t>
            </a:r>
            <a:r>
              <a:rPr lang="ko-KR" altLang="en-US" sz="2400" dirty="0">
                <a:solidFill>
                  <a:schemeClr val="accent6">
                    <a:lumMod val="10000"/>
                  </a:schemeClr>
                </a:solidFill>
                <a:latin typeface="Arial" pitchFamily="34" charset="0"/>
                <a:cs typeface="Arial" pitchFamily="34" charset="0"/>
              </a:rPr>
              <a:t>𝑠</a:t>
            </a:r>
            <a:r>
              <a:rPr lang="en-US" altLang="ko-KR" sz="2400" dirty="0">
                <a:solidFill>
                  <a:schemeClr val="accent6">
                    <a:lumMod val="10000"/>
                  </a:schemeClr>
                </a:solidFill>
                <a:latin typeface="Arial" pitchFamily="34" charset="0"/>
                <a:cs typeface="Arial" pitchFamily="34" charset="0"/>
              </a:rPr>
              <a:t>(VPD) + </a:t>
            </a:r>
            <a:r>
              <a:rPr lang="ko-KR" altLang="en-US" sz="2400" dirty="0">
                <a:solidFill>
                  <a:schemeClr val="accent6">
                    <a:lumMod val="10000"/>
                  </a:schemeClr>
                </a:solidFill>
                <a:latin typeface="Arial" pitchFamily="34" charset="0"/>
                <a:cs typeface="Arial" pitchFamily="34" charset="0"/>
              </a:rPr>
              <a:t>𝜀     </a:t>
            </a:r>
            <a:r>
              <a:rPr lang="en-US" altLang="ko-KR" dirty="0">
                <a:solidFill>
                  <a:schemeClr val="accent6">
                    <a:lumMod val="10000"/>
                  </a:schemeClr>
                </a:solidFill>
                <a:latin typeface="Arial" pitchFamily="34" charset="0"/>
                <a:cs typeface="Arial" pitchFamily="34" charset="0"/>
              </a:rPr>
              <a:t>(</a:t>
            </a:r>
            <a:r>
              <a:rPr lang="en-US" altLang="ko-KR" sz="2000" dirty="0">
                <a:solidFill>
                  <a:schemeClr val="accent6">
                    <a:lumMod val="10000"/>
                  </a:schemeClr>
                </a:solidFill>
                <a:cs typeface="Arial" pitchFamily="34" charset="0"/>
              </a:rPr>
              <a:t>PAR</a:t>
            </a:r>
            <a:r>
              <a:rPr lang="en-US" altLang="ko-KR" dirty="0">
                <a:solidFill>
                  <a:schemeClr val="accent6">
                    <a:lumMod val="10000"/>
                  </a:schemeClr>
                </a:solidFill>
                <a:cs typeface="Arial" pitchFamily="34" charset="0"/>
              </a:rPr>
              <a:t>: [Light saturated], </a:t>
            </a:r>
            <a:r>
              <a:rPr lang="en-US" altLang="ko-KR" sz="2000" dirty="0">
                <a:solidFill>
                  <a:schemeClr val="accent6">
                    <a:lumMod val="10000"/>
                  </a:schemeClr>
                </a:solidFill>
                <a:cs typeface="Arial" pitchFamily="34" charset="0"/>
              </a:rPr>
              <a:t>Kt</a:t>
            </a:r>
            <a:r>
              <a:rPr lang="en-US" altLang="ko-KR" dirty="0">
                <a:solidFill>
                  <a:schemeClr val="accent6">
                    <a:lumMod val="10000"/>
                  </a:schemeClr>
                </a:solidFill>
                <a:cs typeface="Arial" pitchFamily="34" charset="0"/>
              </a:rPr>
              <a:t>: [0.5-1.0])</a:t>
            </a:r>
            <a:endParaRPr lang="ko-KR" altLang="en-US" dirty="0"/>
          </a:p>
          <a:p>
            <a:pPr marL="285750" indent="-285750">
              <a:buFont typeface="Arial" panose="020B0604020202020204" pitchFamily="34" charset="0"/>
              <a:buChar char="•"/>
            </a:pPr>
            <a:endParaRPr lang="en-US" altLang="ko-KR" sz="2400" dirty="0">
              <a:solidFill>
                <a:schemeClr val="accent6">
                  <a:lumMod val="10000"/>
                </a:schemeClr>
              </a:solidFill>
              <a:latin typeface="Arial" pitchFamily="34" charset="0"/>
              <a:cs typeface="Arial" pitchFamily="34" charset="0"/>
            </a:endParaRPr>
          </a:p>
          <a:p>
            <a:pPr marL="285750" indent="-285750">
              <a:buFont typeface="Arial" panose="020B0604020202020204" pitchFamily="34" charset="0"/>
              <a:buChar char="•"/>
            </a:pPr>
            <a:endParaRPr lang="en-US" altLang="ko-KR" dirty="0">
              <a:solidFill>
                <a:schemeClr val="accent6">
                  <a:lumMod val="10000"/>
                </a:schemeClr>
              </a:solidFill>
              <a:latin typeface="Arial" pitchFamily="34" charset="0"/>
              <a:cs typeface="Arial" pitchFamily="34" charset="0"/>
            </a:endParaRPr>
          </a:p>
        </p:txBody>
      </p:sp>
    </p:spTree>
    <p:extLst>
      <p:ext uri="{BB962C8B-B14F-4D97-AF65-F5344CB8AC3E}">
        <p14:creationId xmlns:p14="http://schemas.microsoft.com/office/powerpoint/2010/main" val="1423049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1A7B-C1D7-8779-699F-2162C15180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AA48B0A-3DD8-A539-22D2-426E675ACA03}"/>
              </a:ext>
            </a:extLst>
          </p:cNvPr>
          <p:cNvSpPr>
            <a:spLocks noGrp="1"/>
          </p:cNvSpPr>
          <p:nvPr>
            <p:ph type="title"/>
          </p:nvPr>
        </p:nvSpPr>
        <p:spPr>
          <a:xfrm>
            <a:off x="8403336" y="4819203"/>
            <a:ext cx="3108960" cy="523220"/>
          </a:xfrm>
        </p:spPr>
        <p:txBody>
          <a:bodyPr/>
          <a:lstStyle/>
          <a:p>
            <a:pPr algn="ctr"/>
            <a:r>
              <a:rPr lang="ko-KR" altLang="en-US" sz="1800" dirty="0">
                <a:solidFill>
                  <a:schemeClr val="accent6">
                    <a:lumMod val="10000"/>
                  </a:schemeClr>
                </a:solidFill>
                <a:latin typeface="Verdana" panose="020B0604030504040204" pitchFamily="34" charset="0"/>
              </a:rPr>
              <a:t> </a:t>
            </a:r>
            <a:r>
              <a:rPr lang="en-US" altLang="ko-KR" sz="2800" dirty="0">
                <a:solidFill>
                  <a:schemeClr val="accent6">
                    <a:lumMod val="10000"/>
                  </a:schemeClr>
                </a:solidFill>
                <a:latin typeface="Verdana" panose="020B0604030504040204" pitchFamily="34" charset="0"/>
              </a:rPr>
              <a:t>3</a:t>
            </a:r>
            <a:r>
              <a:rPr lang="en-US" altLang="ko-KR" sz="2800" dirty="0">
                <a:solidFill>
                  <a:schemeClr val="accent6">
                    <a:lumMod val="10000"/>
                  </a:schemeClr>
                </a:solidFill>
              </a:rPr>
              <a:t>. Results</a:t>
            </a:r>
            <a:endParaRPr lang="ko-KR" altLang="en-US" sz="2800" dirty="0">
              <a:solidFill>
                <a:schemeClr val="accent6">
                  <a:lumMod val="10000"/>
                </a:schemeClr>
              </a:solidFill>
            </a:endParaRPr>
          </a:p>
        </p:txBody>
      </p:sp>
    </p:spTree>
    <p:extLst>
      <p:ext uri="{BB962C8B-B14F-4D97-AF65-F5344CB8AC3E}">
        <p14:creationId xmlns:p14="http://schemas.microsoft.com/office/powerpoint/2010/main" val="156826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3CF4-3922-7F33-B53A-1F58D7EC82F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0BB98DF-5CB4-8BE4-B197-F9E0829B24A9}"/>
              </a:ext>
            </a:extLst>
          </p:cNvPr>
          <p:cNvSpPr>
            <a:spLocks noGrp="1"/>
          </p:cNvSpPr>
          <p:nvPr>
            <p:ph type="title"/>
          </p:nvPr>
        </p:nvSpPr>
        <p:spPr>
          <a:xfrm>
            <a:off x="8235288" y="4736908"/>
            <a:ext cx="3441600" cy="523220"/>
          </a:xfrm>
        </p:spPr>
        <p:txBody>
          <a:bodyPr/>
          <a:lstStyle/>
          <a:p>
            <a:r>
              <a:rPr lang="en-US" altLang="ko-KR" sz="2800" dirty="0">
                <a:solidFill>
                  <a:schemeClr val="accent6">
                    <a:lumMod val="10000"/>
                  </a:schemeClr>
                </a:solidFill>
              </a:rPr>
              <a:t>1. Motivation</a:t>
            </a:r>
            <a:endParaRPr lang="en-GB" sz="2800" dirty="0">
              <a:solidFill>
                <a:schemeClr val="accent6">
                  <a:lumMod val="10000"/>
                </a:schemeClr>
              </a:solidFill>
            </a:endParaRPr>
          </a:p>
        </p:txBody>
      </p:sp>
    </p:spTree>
    <p:extLst>
      <p:ext uri="{BB962C8B-B14F-4D97-AF65-F5344CB8AC3E}">
        <p14:creationId xmlns:p14="http://schemas.microsoft.com/office/powerpoint/2010/main" val="548946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B310-7D85-57A1-AAFB-76F6A2335AE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79D4D7C-D466-1739-69BC-083557BEB10C}"/>
              </a:ext>
            </a:extLst>
          </p:cNvPr>
          <p:cNvSpPr>
            <a:spLocks noGrp="1"/>
          </p:cNvSpPr>
          <p:nvPr>
            <p:ph type="title"/>
          </p:nvPr>
        </p:nvSpPr>
        <p:spPr>
          <a:xfrm>
            <a:off x="216000" y="250102"/>
            <a:ext cx="10108800" cy="553998"/>
          </a:xfrm>
        </p:spPr>
        <p:txBody>
          <a:bodyPr/>
          <a:lstStyle/>
          <a:p>
            <a:r>
              <a:rPr lang="en-US" dirty="0"/>
              <a:t>Result 1. </a:t>
            </a:r>
            <a:r>
              <a:rPr lang="en-US" altLang="ko-KR" dirty="0"/>
              <a:t>SIF and GPP diverge for different reasons</a:t>
            </a:r>
            <a:endParaRPr lang="en-GB" dirty="0"/>
          </a:p>
        </p:txBody>
      </p:sp>
      <p:pic>
        <p:nvPicPr>
          <p:cNvPr id="4" name="그림 3" descr="텍스트, 도표, 라인, 스크린샷이(가) 표시된 사진&#10;&#10;AI 생성 콘텐츠는 정확하지 않을 수 있습니다.">
            <a:extLst>
              <a:ext uri="{FF2B5EF4-FFF2-40B4-BE49-F238E27FC236}">
                <a16:creationId xmlns:a16="http://schemas.microsoft.com/office/drawing/2014/main" id="{6382A05D-E890-E3F6-785D-62B0260259FF}"/>
              </a:ext>
            </a:extLst>
          </p:cNvPr>
          <p:cNvPicPr>
            <a:picLocks noChangeAspect="1"/>
          </p:cNvPicPr>
          <p:nvPr/>
        </p:nvPicPr>
        <p:blipFill>
          <a:blip r:embed="rId3"/>
          <a:srcRect r="66655"/>
          <a:stretch>
            <a:fillRect/>
          </a:stretch>
        </p:blipFill>
        <p:spPr>
          <a:xfrm>
            <a:off x="2986313" y="1359055"/>
            <a:ext cx="5727919" cy="4959169"/>
          </a:xfrm>
          <a:prstGeom prst="rect">
            <a:avLst/>
          </a:prstGeom>
        </p:spPr>
      </p:pic>
    </p:spTree>
    <p:extLst>
      <p:ext uri="{BB962C8B-B14F-4D97-AF65-F5344CB8AC3E}">
        <p14:creationId xmlns:p14="http://schemas.microsoft.com/office/powerpoint/2010/main" val="833882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5F7E-88BC-6F04-77BD-A3C30796FC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A55D47-5880-D9E1-A964-5A51AA2FB35A}"/>
              </a:ext>
            </a:extLst>
          </p:cNvPr>
          <p:cNvSpPr>
            <a:spLocks noGrp="1"/>
          </p:cNvSpPr>
          <p:nvPr>
            <p:ph type="title"/>
          </p:nvPr>
        </p:nvSpPr>
        <p:spPr>
          <a:xfrm>
            <a:off x="216000" y="250102"/>
            <a:ext cx="10108800" cy="553998"/>
          </a:xfrm>
        </p:spPr>
        <p:txBody>
          <a:bodyPr/>
          <a:lstStyle/>
          <a:p>
            <a:r>
              <a:rPr lang="en-US" altLang="ko-KR" dirty="0"/>
              <a:t>Result 1. SIF and GPP diverge for different reasons</a:t>
            </a:r>
            <a:endParaRPr lang="en-GB" dirty="0"/>
          </a:p>
        </p:txBody>
      </p:sp>
      <p:pic>
        <p:nvPicPr>
          <p:cNvPr id="11" name="그림 10" descr="스크린샷, 텍스트, 도표, 라인이(가) 표시된 사진&#10;&#10;AI 생성 콘텐츠는 정확하지 않을 수 있습니다.">
            <a:extLst>
              <a:ext uri="{FF2B5EF4-FFF2-40B4-BE49-F238E27FC236}">
                <a16:creationId xmlns:a16="http://schemas.microsoft.com/office/drawing/2014/main" id="{A822F7AC-FD9A-3CB1-386F-7E30914F0320}"/>
              </a:ext>
            </a:extLst>
          </p:cNvPr>
          <p:cNvPicPr>
            <a:picLocks noChangeAspect="1"/>
          </p:cNvPicPr>
          <p:nvPr/>
        </p:nvPicPr>
        <p:blipFill>
          <a:blip r:embed="rId3"/>
          <a:srcRect r="-147"/>
          <a:stretch>
            <a:fillRect/>
          </a:stretch>
        </p:blipFill>
        <p:spPr>
          <a:xfrm>
            <a:off x="2574059" y="2027680"/>
            <a:ext cx="9131486" cy="3446370"/>
          </a:xfrm>
          <a:prstGeom prst="rect">
            <a:avLst/>
          </a:prstGeom>
        </p:spPr>
      </p:pic>
      <p:cxnSp>
        <p:nvCxnSpPr>
          <p:cNvPr id="13" name="직선 연결선 12">
            <a:extLst>
              <a:ext uri="{FF2B5EF4-FFF2-40B4-BE49-F238E27FC236}">
                <a16:creationId xmlns:a16="http://schemas.microsoft.com/office/drawing/2014/main" id="{A4D942DC-6F40-A5AC-FB3E-657F528B2DD3}"/>
              </a:ext>
            </a:extLst>
          </p:cNvPr>
          <p:cNvCxnSpPr>
            <a:cxnSpLocks/>
          </p:cNvCxnSpPr>
          <p:nvPr/>
        </p:nvCxnSpPr>
        <p:spPr>
          <a:xfrm>
            <a:off x="2659789" y="2660904"/>
            <a:ext cx="8980632" cy="0"/>
          </a:xfrm>
          <a:prstGeom prst="line">
            <a:avLst/>
          </a:prstGeom>
          <a:ln w="28575">
            <a:solidFill>
              <a:srgbClr val="000000"/>
            </a:solidFill>
            <a:prstDash val="sysDot"/>
          </a:ln>
        </p:spPr>
        <p:style>
          <a:lnRef idx="1">
            <a:schemeClr val="dk1"/>
          </a:lnRef>
          <a:fillRef idx="0">
            <a:schemeClr val="dk1"/>
          </a:fillRef>
          <a:effectRef idx="0">
            <a:schemeClr val="dk1"/>
          </a:effectRef>
          <a:fontRef idx="minor">
            <a:schemeClr val="tx1"/>
          </a:fontRef>
        </p:style>
      </p:cxnSp>
      <p:cxnSp>
        <p:nvCxnSpPr>
          <p:cNvPr id="14" name="직선 연결선 13">
            <a:extLst>
              <a:ext uri="{FF2B5EF4-FFF2-40B4-BE49-F238E27FC236}">
                <a16:creationId xmlns:a16="http://schemas.microsoft.com/office/drawing/2014/main" id="{0BBAA42E-2F3F-2D64-0A86-FB20DCDCF961}"/>
              </a:ext>
            </a:extLst>
          </p:cNvPr>
          <p:cNvCxnSpPr>
            <a:cxnSpLocks/>
          </p:cNvCxnSpPr>
          <p:nvPr/>
        </p:nvCxnSpPr>
        <p:spPr>
          <a:xfrm>
            <a:off x="2670048" y="3855720"/>
            <a:ext cx="8970373" cy="0"/>
          </a:xfrm>
          <a:prstGeom prst="line">
            <a:avLst/>
          </a:prstGeom>
          <a:ln w="28575">
            <a:solidFill>
              <a:srgbClr val="000000"/>
            </a:solidFill>
            <a:prstDash val="sysDot"/>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E57853F-AEE5-91DA-EC5F-8A8C097F1882}"/>
              </a:ext>
            </a:extLst>
          </p:cNvPr>
          <p:cNvSpPr txBox="1"/>
          <p:nvPr/>
        </p:nvSpPr>
        <p:spPr>
          <a:xfrm>
            <a:off x="54842" y="2821356"/>
            <a:ext cx="2358059" cy="830997"/>
          </a:xfrm>
          <a:prstGeom prst="rect">
            <a:avLst/>
          </a:prstGeom>
          <a:noFill/>
        </p:spPr>
        <p:txBody>
          <a:bodyPr wrap="square">
            <a:spAutoFit/>
          </a:bodyPr>
          <a:lstStyle/>
          <a:p>
            <a:pPr algn="r"/>
            <a:r>
              <a:rPr lang="en-US" altLang="ko-KR" sz="2400" b="1" dirty="0">
                <a:solidFill>
                  <a:srgbClr val="000000"/>
                </a:solidFill>
                <a:latin typeface="Arial" pitchFamily="34" charset="0"/>
                <a:cs typeface="Arial" pitchFamily="34" charset="0"/>
              </a:rPr>
              <a:t>SIF &lt;- </a:t>
            </a:r>
            <a:r>
              <a:rPr lang="en-US" altLang="ko-KR" sz="2400" b="1" dirty="0">
                <a:solidFill>
                  <a:srgbClr val="C00000"/>
                </a:solidFill>
                <a:latin typeface="Arial" pitchFamily="34" charset="0"/>
                <a:cs typeface="Arial" pitchFamily="34" charset="0"/>
              </a:rPr>
              <a:t>Structure</a:t>
            </a:r>
            <a:endParaRPr lang="ko-KR" altLang="en-US" sz="2400" b="1" dirty="0">
              <a:solidFill>
                <a:srgbClr val="C00000"/>
              </a:solidFill>
            </a:endParaRPr>
          </a:p>
        </p:txBody>
      </p:sp>
      <p:sp>
        <p:nvSpPr>
          <p:cNvPr id="15" name="TextBox 14">
            <a:extLst>
              <a:ext uri="{FF2B5EF4-FFF2-40B4-BE49-F238E27FC236}">
                <a16:creationId xmlns:a16="http://schemas.microsoft.com/office/drawing/2014/main" id="{0CA63540-E000-FD00-2279-A92683865B52}"/>
              </a:ext>
            </a:extLst>
          </p:cNvPr>
          <p:cNvSpPr txBox="1"/>
          <p:nvPr/>
        </p:nvSpPr>
        <p:spPr>
          <a:xfrm>
            <a:off x="-41147" y="4026097"/>
            <a:ext cx="2358059" cy="830997"/>
          </a:xfrm>
          <a:prstGeom prst="rect">
            <a:avLst/>
          </a:prstGeom>
          <a:noFill/>
        </p:spPr>
        <p:txBody>
          <a:bodyPr wrap="square">
            <a:spAutoFit/>
          </a:bodyPr>
          <a:lstStyle/>
          <a:p>
            <a:pPr algn="r"/>
            <a:r>
              <a:rPr lang="en-US" altLang="ko-KR" sz="2400" b="1" dirty="0">
                <a:solidFill>
                  <a:schemeClr val="accent6">
                    <a:lumMod val="10000"/>
                  </a:schemeClr>
                </a:solidFill>
                <a:latin typeface="Arial" pitchFamily="34" charset="0"/>
                <a:cs typeface="Arial" pitchFamily="34" charset="0"/>
              </a:rPr>
              <a:t>GPP &lt;- </a:t>
            </a:r>
            <a:r>
              <a:rPr lang="en-US" altLang="ko-KR" sz="2400" b="1" dirty="0">
                <a:solidFill>
                  <a:srgbClr val="C00000"/>
                </a:solidFill>
                <a:latin typeface="Arial" pitchFamily="34" charset="0"/>
                <a:cs typeface="Arial" pitchFamily="34" charset="0"/>
              </a:rPr>
              <a:t>physiology </a:t>
            </a:r>
            <a:endParaRPr lang="ko-KR" altLang="en-US" sz="2400" b="1" dirty="0">
              <a:solidFill>
                <a:srgbClr val="C00000"/>
              </a:solidFill>
            </a:endParaRPr>
          </a:p>
        </p:txBody>
      </p:sp>
      <p:sp>
        <p:nvSpPr>
          <p:cNvPr id="16" name="TextBox 15">
            <a:extLst>
              <a:ext uri="{FF2B5EF4-FFF2-40B4-BE49-F238E27FC236}">
                <a16:creationId xmlns:a16="http://schemas.microsoft.com/office/drawing/2014/main" id="{BFB0292F-9824-2CD9-3BAD-1CB4BF3F73AC}"/>
              </a:ext>
            </a:extLst>
          </p:cNvPr>
          <p:cNvSpPr txBox="1"/>
          <p:nvPr/>
        </p:nvSpPr>
        <p:spPr>
          <a:xfrm>
            <a:off x="491752" y="1734142"/>
            <a:ext cx="2082307" cy="830997"/>
          </a:xfrm>
          <a:prstGeom prst="rect">
            <a:avLst/>
          </a:prstGeom>
          <a:noFill/>
        </p:spPr>
        <p:txBody>
          <a:bodyPr wrap="square">
            <a:spAutoFit/>
          </a:bodyPr>
          <a:lstStyle/>
          <a:p>
            <a:pPr algn="ctr"/>
            <a:r>
              <a:rPr lang="en-US" altLang="ko-KR" sz="2400" b="1" dirty="0">
                <a:solidFill>
                  <a:schemeClr val="accent6">
                    <a:lumMod val="10000"/>
                  </a:schemeClr>
                </a:solidFill>
                <a:latin typeface="Arial" pitchFamily="34" charset="0"/>
                <a:cs typeface="Arial" pitchFamily="34" charset="0"/>
              </a:rPr>
              <a:t>PFT  </a:t>
            </a:r>
          </a:p>
          <a:p>
            <a:pPr algn="ctr"/>
            <a:r>
              <a:rPr lang="en-US" altLang="ko-KR" sz="2400" b="1" dirty="0">
                <a:solidFill>
                  <a:schemeClr val="accent6">
                    <a:lumMod val="10000"/>
                  </a:schemeClr>
                </a:solidFill>
                <a:latin typeface="Arial" pitchFamily="34" charset="0"/>
                <a:cs typeface="Arial" pitchFamily="34" charset="0"/>
              </a:rPr>
              <a:t>divergence</a:t>
            </a:r>
          </a:p>
        </p:txBody>
      </p:sp>
      <p:pic>
        <p:nvPicPr>
          <p:cNvPr id="6" name="그림 5">
            <a:extLst>
              <a:ext uri="{FF2B5EF4-FFF2-40B4-BE49-F238E27FC236}">
                <a16:creationId xmlns:a16="http://schemas.microsoft.com/office/drawing/2014/main" id="{D1F59A64-E885-3FF5-EA33-CA5BCCECBEC9}"/>
              </a:ext>
            </a:extLst>
          </p:cNvPr>
          <p:cNvPicPr>
            <a:picLocks noChangeAspect="1"/>
          </p:cNvPicPr>
          <p:nvPr/>
        </p:nvPicPr>
        <p:blipFill>
          <a:blip r:embed="rId4"/>
          <a:stretch>
            <a:fillRect/>
          </a:stretch>
        </p:blipFill>
        <p:spPr>
          <a:xfrm>
            <a:off x="5770993" y="1625244"/>
            <a:ext cx="4618402" cy="383978"/>
          </a:xfrm>
          <a:prstGeom prst="rect">
            <a:avLst/>
          </a:prstGeom>
        </p:spPr>
      </p:pic>
      <p:sp>
        <p:nvSpPr>
          <p:cNvPr id="10" name="직사각형 9">
            <a:extLst>
              <a:ext uri="{FF2B5EF4-FFF2-40B4-BE49-F238E27FC236}">
                <a16:creationId xmlns:a16="http://schemas.microsoft.com/office/drawing/2014/main" id="{C271F1D8-4D6C-4DE5-A093-296B179455E9}"/>
              </a:ext>
            </a:extLst>
          </p:cNvPr>
          <p:cNvSpPr/>
          <p:nvPr/>
        </p:nvSpPr>
        <p:spPr>
          <a:xfrm>
            <a:off x="4074910" y="2827492"/>
            <a:ext cx="386625" cy="302333"/>
          </a:xfrm>
          <a:prstGeom prst="rect">
            <a:avLst/>
          </a:prstGeom>
          <a:no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직사각형 16">
            <a:extLst>
              <a:ext uri="{FF2B5EF4-FFF2-40B4-BE49-F238E27FC236}">
                <a16:creationId xmlns:a16="http://schemas.microsoft.com/office/drawing/2014/main" id="{000C70A0-D107-42F9-B57C-E70C3F0C02D1}"/>
              </a:ext>
            </a:extLst>
          </p:cNvPr>
          <p:cNvSpPr/>
          <p:nvPr/>
        </p:nvSpPr>
        <p:spPr>
          <a:xfrm>
            <a:off x="3676011" y="4563205"/>
            <a:ext cx="315370" cy="325258"/>
          </a:xfrm>
          <a:prstGeom prst="rect">
            <a:avLst/>
          </a:prstGeom>
          <a:no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 name="직사각형 2">
            <a:extLst>
              <a:ext uri="{FF2B5EF4-FFF2-40B4-BE49-F238E27FC236}">
                <a16:creationId xmlns:a16="http://schemas.microsoft.com/office/drawing/2014/main" id="{C4A55B4A-BD5E-4DD9-A5CB-305EDD041A15}"/>
              </a:ext>
            </a:extLst>
          </p:cNvPr>
          <p:cNvSpPr/>
          <p:nvPr/>
        </p:nvSpPr>
        <p:spPr>
          <a:xfrm>
            <a:off x="1724263" y="5767588"/>
            <a:ext cx="3596241" cy="461665"/>
          </a:xfrm>
          <a:prstGeom prst="rect">
            <a:avLst/>
          </a:prstGeom>
        </p:spPr>
        <p:txBody>
          <a:bodyPr wrap="square">
            <a:spAutoFit/>
          </a:bodyPr>
          <a:lstStyle/>
          <a:p>
            <a:pPr algn="ctr"/>
            <a:r>
              <a:rPr lang="en-US" altLang="ko-KR" sz="2400" dirty="0" err="1">
                <a:solidFill>
                  <a:schemeClr val="accent6">
                    <a:lumMod val="10000"/>
                  </a:schemeClr>
                </a:solidFill>
                <a:latin typeface="Arial" pitchFamily="34" charset="0"/>
                <a:cs typeface="Arial" pitchFamily="34" charset="0"/>
              </a:rPr>
              <a:t>SIF</a:t>
            </a:r>
            <a:r>
              <a:rPr lang="en-US" altLang="ko-KR" sz="2400" baseline="-25000" dirty="0" err="1">
                <a:solidFill>
                  <a:schemeClr val="accent6">
                    <a:lumMod val="10000"/>
                  </a:schemeClr>
                </a:solidFill>
                <a:latin typeface="Arial" pitchFamily="34" charset="0"/>
                <a:cs typeface="Arial" pitchFamily="34" charset="0"/>
              </a:rPr>
              <a:t>structure</a:t>
            </a:r>
            <a:r>
              <a:rPr lang="en-US" altLang="ko-KR" sz="2400" dirty="0">
                <a:solidFill>
                  <a:schemeClr val="accent6">
                    <a:lumMod val="10000"/>
                  </a:schemeClr>
                </a:solidFill>
                <a:latin typeface="Arial" pitchFamily="34" charset="0"/>
                <a:cs typeface="Arial" pitchFamily="34" charset="0"/>
              </a:rPr>
              <a:t> = APAR  X  </a:t>
            </a:r>
            <a:r>
              <a:rPr lang="en-US" altLang="ko-KR" sz="2400" dirty="0" err="1">
                <a:solidFill>
                  <a:schemeClr val="accent6">
                    <a:lumMod val="10000"/>
                  </a:schemeClr>
                </a:solidFill>
                <a:latin typeface="Arial" pitchFamily="34" charset="0"/>
                <a:cs typeface="Arial" pitchFamily="34" charset="0"/>
              </a:rPr>
              <a:t>f</a:t>
            </a:r>
            <a:r>
              <a:rPr lang="en-US" altLang="ko-KR" sz="2400" baseline="-25000" dirty="0" err="1">
                <a:solidFill>
                  <a:schemeClr val="accent6">
                    <a:lumMod val="10000"/>
                  </a:schemeClr>
                </a:solidFill>
                <a:latin typeface="Arial" pitchFamily="34" charset="0"/>
                <a:cs typeface="Arial" pitchFamily="34" charset="0"/>
              </a:rPr>
              <a:t>esc</a:t>
            </a:r>
            <a:endParaRPr lang="en-US" altLang="ko-KR" sz="2400" baseline="-25000" dirty="0">
              <a:solidFill>
                <a:schemeClr val="accent6">
                  <a:lumMod val="10000"/>
                </a:schemeClr>
              </a:solidFill>
              <a:latin typeface="Arial" pitchFamily="34" charset="0"/>
              <a:cs typeface="Arial" pitchFamily="34" charset="0"/>
            </a:endParaRPr>
          </a:p>
        </p:txBody>
      </p:sp>
      <p:sp>
        <p:nvSpPr>
          <p:cNvPr id="18" name="직사각형 17">
            <a:extLst>
              <a:ext uri="{FF2B5EF4-FFF2-40B4-BE49-F238E27FC236}">
                <a16:creationId xmlns:a16="http://schemas.microsoft.com/office/drawing/2014/main" id="{1B942946-33BA-4174-8992-826B58FACC25}"/>
              </a:ext>
            </a:extLst>
          </p:cNvPr>
          <p:cNvSpPr/>
          <p:nvPr/>
        </p:nvSpPr>
        <p:spPr>
          <a:xfrm>
            <a:off x="6016515" y="5767588"/>
            <a:ext cx="4016832" cy="461665"/>
          </a:xfrm>
          <a:prstGeom prst="rect">
            <a:avLst/>
          </a:prstGeom>
        </p:spPr>
        <p:txBody>
          <a:bodyPr wrap="square">
            <a:spAutoFit/>
          </a:bodyPr>
          <a:lstStyle/>
          <a:p>
            <a:pPr algn="ctr"/>
            <a:r>
              <a:rPr lang="en-US" altLang="ko-KR" sz="2400" dirty="0" err="1">
                <a:solidFill>
                  <a:schemeClr val="accent6">
                    <a:lumMod val="10000"/>
                  </a:schemeClr>
                </a:solidFill>
                <a:latin typeface="Arial" pitchFamily="34" charset="0"/>
                <a:cs typeface="Arial" pitchFamily="34" charset="0"/>
              </a:rPr>
              <a:t>SIF</a:t>
            </a:r>
            <a:r>
              <a:rPr lang="en-US" altLang="ko-KR" sz="2400" baseline="-25000" dirty="0" err="1">
                <a:solidFill>
                  <a:schemeClr val="accent6">
                    <a:lumMod val="10000"/>
                  </a:schemeClr>
                </a:solidFill>
                <a:latin typeface="Arial" pitchFamily="34" charset="0"/>
                <a:cs typeface="Arial" pitchFamily="34" charset="0"/>
              </a:rPr>
              <a:t>physiology</a:t>
            </a:r>
            <a:r>
              <a:rPr lang="en-US" altLang="ko-KR" sz="2400" dirty="0">
                <a:solidFill>
                  <a:schemeClr val="accent6">
                    <a:lumMod val="10000"/>
                  </a:schemeClr>
                </a:solidFill>
                <a:latin typeface="Arial" pitchFamily="34" charset="0"/>
                <a:cs typeface="Arial" pitchFamily="34" charset="0"/>
              </a:rPr>
              <a:t> = APAR  X  </a:t>
            </a:r>
            <a:r>
              <a:rPr lang="el-GR" altLang="ko-KR" sz="2400" dirty="0">
                <a:solidFill>
                  <a:schemeClr val="accent6">
                    <a:lumMod val="10000"/>
                  </a:schemeClr>
                </a:solidFill>
                <a:cs typeface="Arial" pitchFamily="34" charset="0"/>
              </a:rPr>
              <a:t>Φ</a:t>
            </a:r>
            <a:r>
              <a:rPr lang="en-US" altLang="ko-KR" sz="2400" baseline="-25000" dirty="0">
                <a:solidFill>
                  <a:schemeClr val="accent6">
                    <a:lumMod val="10000"/>
                  </a:schemeClr>
                </a:solidFill>
                <a:cs typeface="Arial" pitchFamily="34" charset="0"/>
              </a:rPr>
              <a:t>F</a:t>
            </a:r>
            <a:endParaRPr lang="en-US" altLang="ko-KR" sz="2400" b="1" baseline="-25000" dirty="0">
              <a:solidFill>
                <a:schemeClr val="accent6">
                  <a:lumMod val="10000"/>
                </a:schemeClr>
              </a:solidFill>
              <a:latin typeface="Arial" pitchFamily="34" charset="0"/>
              <a:cs typeface="Arial" pitchFamily="34" charset="0"/>
            </a:endParaRPr>
          </a:p>
        </p:txBody>
      </p:sp>
    </p:spTree>
    <p:extLst>
      <p:ext uri="{BB962C8B-B14F-4D97-AF65-F5344CB8AC3E}">
        <p14:creationId xmlns:p14="http://schemas.microsoft.com/office/powerpoint/2010/main" val="1897633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85813-27C1-A442-EF4E-EAAC4ADB8A17}"/>
            </a:ext>
          </a:extLst>
        </p:cNvPr>
        <p:cNvGrpSpPr/>
        <p:nvPr/>
      </p:nvGrpSpPr>
      <p:grpSpPr>
        <a:xfrm>
          <a:off x="0" y="0"/>
          <a:ext cx="0" cy="0"/>
          <a:chOff x="0" y="0"/>
          <a:chExt cx="0" cy="0"/>
        </a:xfrm>
      </p:grpSpPr>
      <p:pic>
        <p:nvPicPr>
          <p:cNvPr id="4" name="그림 3" descr="텍스트, 스크린샷, 도표, 평행이(가) 표시된 사진&#10;&#10;AI 생성 콘텐츠는 정확하지 않을 수 있습니다.">
            <a:extLst>
              <a:ext uri="{FF2B5EF4-FFF2-40B4-BE49-F238E27FC236}">
                <a16:creationId xmlns:a16="http://schemas.microsoft.com/office/drawing/2014/main" id="{6AF9EE96-9B3F-292F-A8D9-766F88A5DAF9}"/>
              </a:ext>
            </a:extLst>
          </p:cNvPr>
          <p:cNvPicPr>
            <a:picLocks noChangeAspect="1"/>
          </p:cNvPicPr>
          <p:nvPr/>
        </p:nvPicPr>
        <p:blipFill>
          <a:blip r:embed="rId3"/>
          <a:srcRect b="68782"/>
          <a:stretch>
            <a:fillRect/>
          </a:stretch>
        </p:blipFill>
        <p:spPr>
          <a:xfrm>
            <a:off x="1643485" y="1372049"/>
            <a:ext cx="9749939" cy="2243458"/>
          </a:xfrm>
          <a:prstGeom prst="rect">
            <a:avLst/>
          </a:prstGeom>
        </p:spPr>
      </p:pic>
      <p:sp>
        <p:nvSpPr>
          <p:cNvPr id="3" name="TextBox 2">
            <a:extLst>
              <a:ext uri="{FF2B5EF4-FFF2-40B4-BE49-F238E27FC236}">
                <a16:creationId xmlns:a16="http://schemas.microsoft.com/office/drawing/2014/main" id="{5C6C603F-401F-52C7-721C-8CD77E851D22}"/>
              </a:ext>
            </a:extLst>
          </p:cNvPr>
          <p:cNvSpPr txBox="1"/>
          <p:nvPr/>
        </p:nvSpPr>
        <p:spPr>
          <a:xfrm rot="16200000">
            <a:off x="1305" y="2178194"/>
            <a:ext cx="2197063" cy="584775"/>
          </a:xfrm>
          <a:prstGeom prst="rect">
            <a:avLst/>
          </a:prstGeom>
          <a:noFill/>
        </p:spPr>
        <p:txBody>
          <a:bodyPr wrap="square">
            <a:spAutoFit/>
          </a:bodyPr>
          <a:lstStyle/>
          <a:p>
            <a:pPr algn="ctr"/>
            <a:r>
              <a:rPr lang="en-US" altLang="ko-KR" sz="1600" b="1" dirty="0">
                <a:solidFill>
                  <a:schemeClr val="accent6">
                    <a:lumMod val="10000"/>
                  </a:schemeClr>
                </a:solidFill>
                <a:latin typeface="Arial" pitchFamily="34" charset="0"/>
                <a:ea typeface="+mj-ea"/>
                <a:cs typeface="Arial" pitchFamily="34" charset="0"/>
              </a:rPr>
              <a:t>Seasonal</a:t>
            </a:r>
          </a:p>
          <a:p>
            <a:pPr algn="ctr"/>
            <a:r>
              <a:rPr lang="en-US" altLang="ko-KR" sz="1600" b="1" dirty="0">
                <a:solidFill>
                  <a:schemeClr val="accent6">
                    <a:lumMod val="10000"/>
                  </a:schemeClr>
                </a:solidFill>
                <a:latin typeface="Arial" pitchFamily="34" charset="0"/>
                <a:ea typeface="+mj-ea"/>
                <a:cs typeface="Arial" pitchFamily="34" charset="0"/>
              </a:rPr>
              <a:t>(Daily, Mar-Nov)</a:t>
            </a:r>
            <a:endParaRPr lang="ko-KR" altLang="en-US" sz="1600" b="1" dirty="0">
              <a:solidFill>
                <a:schemeClr val="accent6">
                  <a:lumMod val="10000"/>
                </a:schemeClr>
              </a:solidFill>
              <a:latin typeface="Arial" pitchFamily="34" charset="0"/>
              <a:ea typeface="+mj-ea"/>
              <a:cs typeface="Arial" pitchFamily="34" charset="0"/>
            </a:endParaRPr>
          </a:p>
        </p:txBody>
      </p:sp>
      <p:pic>
        <p:nvPicPr>
          <p:cNvPr id="10" name="그림 9" descr="텍스트, 스크린샷, 도표, 평행이(가) 표시된 사진&#10;&#10;AI 생성 콘텐츠는 정확하지 않을 수 있습니다.">
            <a:extLst>
              <a:ext uri="{FF2B5EF4-FFF2-40B4-BE49-F238E27FC236}">
                <a16:creationId xmlns:a16="http://schemas.microsoft.com/office/drawing/2014/main" id="{2430D4FF-EC9C-81CE-7309-EC9D0E3699CC}"/>
              </a:ext>
            </a:extLst>
          </p:cNvPr>
          <p:cNvPicPr>
            <a:picLocks noChangeAspect="1"/>
          </p:cNvPicPr>
          <p:nvPr/>
        </p:nvPicPr>
        <p:blipFill>
          <a:blip r:embed="rId3"/>
          <a:srcRect l="92591" t="2554" r="2163" b="93273"/>
          <a:stretch>
            <a:fillRect/>
          </a:stretch>
        </p:blipFill>
        <p:spPr>
          <a:xfrm>
            <a:off x="8678097" y="1477956"/>
            <a:ext cx="530353" cy="310896"/>
          </a:xfrm>
          <a:prstGeom prst="rect">
            <a:avLst/>
          </a:prstGeom>
        </p:spPr>
      </p:pic>
      <p:pic>
        <p:nvPicPr>
          <p:cNvPr id="11" name="그림 10" descr="텍스트, 스크린샷, 도표, 평행이(가) 표시된 사진&#10;&#10;AI 생성 콘텐츠는 정확하지 않을 수 있습니다.">
            <a:extLst>
              <a:ext uri="{FF2B5EF4-FFF2-40B4-BE49-F238E27FC236}">
                <a16:creationId xmlns:a16="http://schemas.microsoft.com/office/drawing/2014/main" id="{C4BF6DFD-7E93-2433-A279-CFDB96CA8D81}"/>
              </a:ext>
            </a:extLst>
          </p:cNvPr>
          <p:cNvPicPr>
            <a:picLocks noChangeAspect="1"/>
          </p:cNvPicPr>
          <p:nvPr/>
        </p:nvPicPr>
        <p:blipFill>
          <a:blip r:embed="rId3"/>
          <a:srcRect l="92591" t="2554" r="2163" b="93273"/>
          <a:stretch>
            <a:fillRect/>
          </a:stretch>
        </p:blipFill>
        <p:spPr>
          <a:xfrm>
            <a:off x="5438073" y="1443116"/>
            <a:ext cx="354273" cy="207677"/>
          </a:xfrm>
          <a:prstGeom prst="rect">
            <a:avLst/>
          </a:prstGeom>
        </p:spPr>
      </p:pic>
      <p:sp>
        <p:nvSpPr>
          <p:cNvPr id="12" name="직사각형 11">
            <a:extLst>
              <a:ext uri="{FF2B5EF4-FFF2-40B4-BE49-F238E27FC236}">
                <a16:creationId xmlns:a16="http://schemas.microsoft.com/office/drawing/2014/main" id="{536F1C89-DB70-562B-8341-76EEB8012F5D}"/>
              </a:ext>
            </a:extLst>
          </p:cNvPr>
          <p:cNvSpPr/>
          <p:nvPr/>
        </p:nvSpPr>
        <p:spPr>
          <a:xfrm>
            <a:off x="1554480" y="1390337"/>
            <a:ext cx="354273" cy="278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itolo 1">
            <a:extLst>
              <a:ext uri="{FF2B5EF4-FFF2-40B4-BE49-F238E27FC236}">
                <a16:creationId xmlns:a16="http://schemas.microsoft.com/office/drawing/2014/main" id="{8797EC4B-B18C-E553-81D5-28CFA754524A}"/>
              </a:ext>
            </a:extLst>
          </p:cNvPr>
          <p:cNvSpPr>
            <a:spLocks noGrp="1"/>
          </p:cNvSpPr>
          <p:nvPr>
            <p:ph type="title"/>
          </p:nvPr>
        </p:nvSpPr>
        <p:spPr>
          <a:xfrm>
            <a:off x="216000" y="250102"/>
            <a:ext cx="10108800" cy="553998"/>
          </a:xfrm>
        </p:spPr>
        <p:txBody>
          <a:bodyPr/>
          <a:lstStyle/>
          <a:p>
            <a:r>
              <a:rPr lang="en-US" altLang="ko-KR" dirty="0"/>
              <a:t>Result 2. Shared APAR explains the correlation</a:t>
            </a:r>
            <a:endParaRPr lang="en-GB" dirty="0"/>
          </a:p>
        </p:txBody>
      </p:sp>
    </p:spTree>
    <p:extLst>
      <p:ext uri="{BB962C8B-B14F-4D97-AF65-F5344CB8AC3E}">
        <p14:creationId xmlns:p14="http://schemas.microsoft.com/office/powerpoint/2010/main" val="248821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5E7F-9362-A395-C7E4-5CA417EF41C6}"/>
            </a:ext>
          </a:extLst>
        </p:cNvPr>
        <p:cNvGrpSpPr/>
        <p:nvPr/>
      </p:nvGrpSpPr>
      <p:grpSpPr>
        <a:xfrm>
          <a:off x="0" y="0"/>
          <a:ext cx="0" cy="0"/>
          <a:chOff x="0" y="0"/>
          <a:chExt cx="0" cy="0"/>
        </a:xfrm>
      </p:grpSpPr>
      <p:pic>
        <p:nvPicPr>
          <p:cNvPr id="4" name="그림 3" descr="텍스트, 스크린샷, 도표, 평행이(가) 표시된 사진&#10;&#10;AI 생성 콘텐츠는 정확하지 않을 수 있습니다.">
            <a:extLst>
              <a:ext uri="{FF2B5EF4-FFF2-40B4-BE49-F238E27FC236}">
                <a16:creationId xmlns:a16="http://schemas.microsoft.com/office/drawing/2014/main" id="{1DFB3D79-6FDE-E933-911B-B9DFD68D05DB}"/>
              </a:ext>
            </a:extLst>
          </p:cNvPr>
          <p:cNvPicPr>
            <a:picLocks noChangeAspect="1"/>
          </p:cNvPicPr>
          <p:nvPr/>
        </p:nvPicPr>
        <p:blipFill>
          <a:blip r:embed="rId3"/>
          <a:srcRect b="68782"/>
          <a:stretch>
            <a:fillRect/>
          </a:stretch>
        </p:blipFill>
        <p:spPr>
          <a:xfrm>
            <a:off x="1643485" y="1372049"/>
            <a:ext cx="9749939" cy="2243458"/>
          </a:xfrm>
          <a:prstGeom prst="rect">
            <a:avLst/>
          </a:prstGeom>
        </p:spPr>
      </p:pic>
      <p:pic>
        <p:nvPicPr>
          <p:cNvPr id="5" name="그림 4" descr="텍스트, 스크린샷, 도표, 평행이(가) 표시된 사진&#10;&#10;AI 생성 콘텐츠는 정확하지 않을 수 있습니다.">
            <a:extLst>
              <a:ext uri="{FF2B5EF4-FFF2-40B4-BE49-F238E27FC236}">
                <a16:creationId xmlns:a16="http://schemas.microsoft.com/office/drawing/2014/main" id="{19276B37-98D3-D99B-346B-A4DF42E80E79}"/>
              </a:ext>
            </a:extLst>
          </p:cNvPr>
          <p:cNvPicPr>
            <a:picLocks noChangeAspect="1"/>
          </p:cNvPicPr>
          <p:nvPr/>
        </p:nvPicPr>
        <p:blipFill>
          <a:blip r:embed="rId3"/>
          <a:srcRect t="63119" b="5663"/>
          <a:stretch>
            <a:fillRect/>
          </a:stretch>
        </p:blipFill>
        <p:spPr>
          <a:xfrm>
            <a:off x="1643485" y="3826701"/>
            <a:ext cx="9749939" cy="2243459"/>
          </a:xfrm>
          <a:prstGeom prst="rect">
            <a:avLst/>
          </a:prstGeom>
        </p:spPr>
      </p:pic>
      <p:sp>
        <p:nvSpPr>
          <p:cNvPr id="3" name="TextBox 2">
            <a:extLst>
              <a:ext uri="{FF2B5EF4-FFF2-40B4-BE49-F238E27FC236}">
                <a16:creationId xmlns:a16="http://schemas.microsoft.com/office/drawing/2014/main" id="{736C1E2C-8C12-B2BD-44AC-89F9AE6F3063}"/>
              </a:ext>
            </a:extLst>
          </p:cNvPr>
          <p:cNvSpPr txBox="1"/>
          <p:nvPr/>
        </p:nvSpPr>
        <p:spPr>
          <a:xfrm rot="16200000">
            <a:off x="1305" y="2178194"/>
            <a:ext cx="2197063" cy="584775"/>
          </a:xfrm>
          <a:prstGeom prst="rect">
            <a:avLst/>
          </a:prstGeom>
          <a:noFill/>
        </p:spPr>
        <p:txBody>
          <a:bodyPr wrap="square">
            <a:spAutoFit/>
          </a:bodyPr>
          <a:lstStyle/>
          <a:p>
            <a:pPr algn="ctr"/>
            <a:r>
              <a:rPr lang="en-US" altLang="ko-KR" sz="1600" b="1" dirty="0">
                <a:solidFill>
                  <a:schemeClr val="accent6">
                    <a:lumMod val="10000"/>
                  </a:schemeClr>
                </a:solidFill>
                <a:latin typeface="Arial" pitchFamily="34" charset="0"/>
                <a:ea typeface="+mj-ea"/>
                <a:cs typeface="Arial" pitchFamily="34" charset="0"/>
              </a:rPr>
              <a:t>Seasonal</a:t>
            </a:r>
          </a:p>
          <a:p>
            <a:pPr algn="ctr"/>
            <a:r>
              <a:rPr lang="en-US" altLang="ko-KR" sz="1600" b="1" dirty="0">
                <a:solidFill>
                  <a:schemeClr val="accent6">
                    <a:lumMod val="10000"/>
                  </a:schemeClr>
                </a:solidFill>
                <a:latin typeface="Arial" pitchFamily="34" charset="0"/>
                <a:ea typeface="+mj-ea"/>
                <a:cs typeface="Arial" pitchFamily="34" charset="0"/>
              </a:rPr>
              <a:t>(Daily, Mar-Nov)</a:t>
            </a:r>
            <a:endParaRPr lang="ko-KR" altLang="en-US" sz="1600" b="1" dirty="0">
              <a:solidFill>
                <a:schemeClr val="accent6">
                  <a:lumMod val="10000"/>
                </a:schemeClr>
              </a:solidFill>
              <a:latin typeface="Arial" pitchFamily="34" charset="0"/>
              <a:ea typeface="+mj-ea"/>
              <a:cs typeface="Arial" pitchFamily="34" charset="0"/>
            </a:endParaRPr>
          </a:p>
        </p:txBody>
      </p:sp>
      <p:sp>
        <p:nvSpPr>
          <p:cNvPr id="6" name="TextBox 5">
            <a:extLst>
              <a:ext uri="{FF2B5EF4-FFF2-40B4-BE49-F238E27FC236}">
                <a16:creationId xmlns:a16="http://schemas.microsoft.com/office/drawing/2014/main" id="{E2702040-1B49-F071-11A7-B61DE6235B21}"/>
              </a:ext>
            </a:extLst>
          </p:cNvPr>
          <p:cNvSpPr txBox="1"/>
          <p:nvPr/>
        </p:nvSpPr>
        <p:spPr>
          <a:xfrm rot="16200000">
            <a:off x="-222363" y="4584688"/>
            <a:ext cx="2615927" cy="584775"/>
          </a:xfrm>
          <a:prstGeom prst="rect">
            <a:avLst/>
          </a:prstGeom>
          <a:noFill/>
        </p:spPr>
        <p:txBody>
          <a:bodyPr wrap="square">
            <a:spAutoFit/>
          </a:bodyPr>
          <a:lstStyle/>
          <a:p>
            <a:pPr algn="ctr"/>
            <a:r>
              <a:rPr lang="en-US" altLang="ko-KR" sz="1600" b="1" dirty="0">
                <a:solidFill>
                  <a:schemeClr val="accent6">
                    <a:lumMod val="10000"/>
                  </a:schemeClr>
                </a:solidFill>
                <a:latin typeface="Arial" pitchFamily="34" charset="0"/>
                <a:ea typeface="+mj-ea"/>
                <a:cs typeface="Arial" pitchFamily="34" charset="0"/>
              </a:rPr>
              <a:t>Midday [10-14 ST]</a:t>
            </a:r>
          </a:p>
          <a:p>
            <a:pPr algn="ctr"/>
            <a:r>
              <a:rPr lang="en-US" altLang="ko-KR" sz="1600" b="1" dirty="0">
                <a:solidFill>
                  <a:schemeClr val="accent6">
                    <a:lumMod val="10000"/>
                  </a:schemeClr>
                </a:solidFill>
                <a:latin typeface="Arial" pitchFamily="34" charset="0"/>
                <a:ea typeface="+mj-ea"/>
                <a:cs typeface="Arial" pitchFamily="34" charset="0"/>
              </a:rPr>
              <a:t>(Half-hourly, Jun-Aug)</a:t>
            </a:r>
            <a:endParaRPr lang="ko-KR" altLang="en-US" sz="1600" b="1" dirty="0">
              <a:solidFill>
                <a:schemeClr val="accent6">
                  <a:lumMod val="10000"/>
                </a:schemeClr>
              </a:solidFill>
              <a:latin typeface="Arial" pitchFamily="34" charset="0"/>
              <a:ea typeface="+mj-ea"/>
              <a:cs typeface="Arial" pitchFamily="34" charset="0"/>
            </a:endParaRPr>
          </a:p>
        </p:txBody>
      </p:sp>
      <p:pic>
        <p:nvPicPr>
          <p:cNvPr id="7" name="그림 6" descr="텍스트, 스크린샷, 도표, 평행이(가) 표시된 사진&#10;&#10;AI 생성 콘텐츠는 정확하지 않을 수 있습니다.">
            <a:extLst>
              <a:ext uri="{FF2B5EF4-FFF2-40B4-BE49-F238E27FC236}">
                <a16:creationId xmlns:a16="http://schemas.microsoft.com/office/drawing/2014/main" id="{5B0EE1C2-E38D-BB63-9098-5A3BFC53A98C}"/>
              </a:ext>
            </a:extLst>
          </p:cNvPr>
          <p:cNvPicPr>
            <a:picLocks noChangeAspect="1"/>
          </p:cNvPicPr>
          <p:nvPr/>
        </p:nvPicPr>
        <p:blipFill>
          <a:blip r:embed="rId3"/>
          <a:srcRect l="83251" t="86375" r="10965" b="10253"/>
          <a:stretch>
            <a:fillRect/>
          </a:stretch>
        </p:blipFill>
        <p:spPr>
          <a:xfrm>
            <a:off x="8678097" y="3909361"/>
            <a:ext cx="584775" cy="251244"/>
          </a:xfrm>
          <a:prstGeom prst="rect">
            <a:avLst/>
          </a:prstGeom>
        </p:spPr>
      </p:pic>
      <p:pic>
        <p:nvPicPr>
          <p:cNvPr id="8" name="그림 7" descr="텍스트, 스크린샷, 도표, 평행이(가) 표시된 사진&#10;&#10;AI 생성 콘텐츠는 정확하지 않을 수 있습니다.">
            <a:extLst>
              <a:ext uri="{FF2B5EF4-FFF2-40B4-BE49-F238E27FC236}">
                <a16:creationId xmlns:a16="http://schemas.microsoft.com/office/drawing/2014/main" id="{E9E1607D-9F76-7AEB-9E42-12C6435A8BD1}"/>
              </a:ext>
            </a:extLst>
          </p:cNvPr>
          <p:cNvPicPr>
            <a:picLocks noChangeAspect="1"/>
          </p:cNvPicPr>
          <p:nvPr/>
        </p:nvPicPr>
        <p:blipFill>
          <a:blip r:embed="rId3"/>
          <a:srcRect l="83251" t="86375" r="10965" b="10253"/>
          <a:stretch>
            <a:fillRect/>
          </a:stretch>
        </p:blipFill>
        <p:spPr>
          <a:xfrm>
            <a:off x="5428929" y="3940304"/>
            <a:ext cx="584775" cy="251244"/>
          </a:xfrm>
          <a:prstGeom prst="rect">
            <a:avLst/>
          </a:prstGeom>
        </p:spPr>
      </p:pic>
      <p:pic>
        <p:nvPicPr>
          <p:cNvPr id="9" name="그림 8" descr="텍스트, 스크린샷, 도표, 평행이(가) 표시된 사진&#10;&#10;AI 생성 콘텐츠는 정확하지 않을 수 있습니다.">
            <a:extLst>
              <a:ext uri="{FF2B5EF4-FFF2-40B4-BE49-F238E27FC236}">
                <a16:creationId xmlns:a16="http://schemas.microsoft.com/office/drawing/2014/main" id="{081BF5A0-A3AB-A747-922C-481B333BAA7C}"/>
              </a:ext>
            </a:extLst>
          </p:cNvPr>
          <p:cNvPicPr>
            <a:picLocks noChangeAspect="1"/>
          </p:cNvPicPr>
          <p:nvPr/>
        </p:nvPicPr>
        <p:blipFill>
          <a:blip r:embed="rId3"/>
          <a:srcRect l="83251" t="86375" r="10965" b="10253"/>
          <a:stretch>
            <a:fillRect/>
          </a:stretch>
        </p:blipFill>
        <p:spPr>
          <a:xfrm>
            <a:off x="2198049" y="3949448"/>
            <a:ext cx="584775" cy="251244"/>
          </a:xfrm>
          <a:prstGeom prst="rect">
            <a:avLst/>
          </a:prstGeom>
        </p:spPr>
      </p:pic>
      <p:pic>
        <p:nvPicPr>
          <p:cNvPr id="10" name="그림 9" descr="텍스트, 스크린샷, 도표, 평행이(가) 표시된 사진&#10;&#10;AI 생성 콘텐츠는 정확하지 않을 수 있습니다.">
            <a:extLst>
              <a:ext uri="{FF2B5EF4-FFF2-40B4-BE49-F238E27FC236}">
                <a16:creationId xmlns:a16="http://schemas.microsoft.com/office/drawing/2014/main" id="{B625D517-FBF0-47DC-3B86-85F39FE98C27}"/>
              </a:ext>
            </a:extLst>
          </p:cNvPr>
          <p:cNvPicPr>
            <a:picLocks noChangeAspect="1"/>
          </p:cNvPicPr>
          <p:nvPr/>
        </p:nvPicPr>
        <p:blipFill>
          <a:blip r:embed="rId3"/>
          <a:srcRect l="92591" t="2554" r="2163" b="93273"/>
          <a:stretch>
            <a:fillRect/>
          </a:stretch>
        </p:blipFill>
        <p:spPr>
          <a:xfrm>
            <a:off x="8678097" y="1477956"/>
            <a:ext cx="530353" cy="310896"/>
          </a:xfrm>
          <a:prstGeom prst="rect">
            <a:avLst/>
          </a:prstGeom>
        </p:spPr>
      </p:pic>
      <p:pic>
        <p:nvPicPr>
          <p:cNvPr id="11" name="그림 10" descr="텍스트, 스크린샷, 도표, 평행이(가) 표시된 사진&#10;&#10;AI 생성 콘텐츠는 정확하지 않을 수 있습니다.">
            <a:extLst>
              <a:ext uri="{FF2B5EF4-FFF2-40B4-BE49-F238E27FC236}">
                <a16:creationId xmlns:a16="http://schemas.microsoft.com/office/drawing/2014/main" id="{1D1A8B10-7F99-338F-42B7-89013CE1EC08}"/>
              </a:ext>
            </a:extLst>
          </p:cNvPr>
          <p:cNvPicPr>
            <a:picLocks noChangeAspect="1"/>
          </p:cNvPicPr>
          <p:nvPr/>
        </p:nvPicPr>
        <p:blipFill>
          <a:blip r:embed="rId3"/>
          <a:srcRect l="92591" t="2554" r="2163" b="93273"/>
          <a:stretch>
            <a:fillRect/>
          </a:stretch>
        </p:blipFill>
        <p:spPr>
          <a:xfrm>
            <a:off x="5438073" y="1443116"/>
            <a:ext cx="354273" cy="207677"/>
          </a:xfrm>
          <a:prstGeom prst="rect">
            <a:avLst/>
          </a:prstGeom>
        </p:spPr>
      </p:pic>
      <p:sp>
        <p:nvSpPr>
          <p:cNvPr id="12" name="직사각형 11">
            <a:extLst>
              <a:ext uri="{FF2B5EF4-FFF2-40B4-BE49-F238E27FC236}">
                <a16:creationId xmlns:a16="http://schemas.microsoft.com/office/drawing/2014/main" id="{5CAD100F-744E-0822-2590-FF0E1EA76257}"/>
              </a:ext>
            </a:extLst>
          </p:cNvPr>
          <p:cNvSpPr/>
          <p:nvPr/>
        </p:nvSpPr>
        <p:spPr>
          <a:xfrm>
            <a:off x="1554480" y="1390337"/>
            <a:ext cx="354273" cy="278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itolo 1">
            <a:extLst>
              <a:ext uri="{FF2B5EF4-FFF2-40B4-BE49-F238E27FC236}">
                <a16:creationId xmlns:a16="http://schemas.microsoft.com/office/drawing/2014/main" id="{9616D94D-D1CE-E995-9417-BFC59D190DDA}"/>
              </a:ext>
            </a:extLst>
          </p:cNvPr>
          <p:cNvSpPr>
            <a:spLocks noGrp="1"/>
          </p:cNvSpPr>
          <p:nvPr>
            <p:ph type="title"/>
          </p:nvPr>
        </p:nvSpPr>
        <p:spPr>
          <a:xfrm>
            <a:off x="216000" y="250102"/>
            <a:ext cx="10108800" cy="553998"/>
          </a:xfrm>
        </p:spPr>
        <p:txBody>
          <a:bodyPr/>
          <a:lstStyle/>
          <a:p>
            <a:r>
              <a:rPr lang="en-US" altLang="ko-KR" dirty="0"/>
              <a:t>Result 2. Shared APAR explains the correlation</a:t>
            </a:r>
            <a:endParaRPr lang="en-GB" dirty="0"/>
          </a:p>
        </p:txBody>
      </p:sp>
      <p:cxnSp>
        <p:nvCxnSpPr>
          <p:cNvPr id="14" name="직선 화살표 연결선 13">
            <a:extLst>
              <a:ext uri="{FF2B5EF4-FFF2-40B4-BE49-F238E27FC236}">
                <a16:creationId xmlns:a16="http://schemas.microsoft.com/office/drawing/2014/main" id="{854A9A2B-9378-A57C-3FED-19A72383ADEE}"/>
              </a:ext>
            </a:extLst>
          </p:cNvPr>
          <p:cNvCxnSpPr>
            <a:cxnSpLocks/>
          </p:cNvCxnSpPr>
          <p:nvPr/>
        </p:nvCxnSpPr>
        <p:spPr>
          <a:xfrm>
            <a:off x="6313170" y="3638668"/>
            <a:ext cx="0" cy="701914"/>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FF03C55E-B6EB-B8B9-3975-CD56D5567644}"/>
              </a:ext>
            </a:extLst>
          </p:cNvPr>
          <p:cNvSpPr txBox="1"/>
          <p:nvPr/>
        </p:nvSpPr>
        <p:spPr>
          <a:xfrm>
            <a:off x="2618923" y="2890391"/>
            <a:ext cx="4785126" cy="1077218"/>
          </a:xfrm>
          <a:prstGeom prst="rect">
            <a:avLst/>
          </a:prstGeom>
          <a:noFill/>
        </p:spPr>
        <p:txBody>
          <a:bodyPr wrap="square">
            <a:spAutoFit/>
          </a:bodyPr>
          <a:lstStyle/>
          <a:p>
            <a:r>
              <a:rPr lang="en-US" altLang="ko-KR" sz="3200" b="1" dirty="0">
                <a:solidFill>
                  <a:srgbClr val="F1666A"/>
                </a:solidFill>
                <a:latin typeface="+mn-lt"/>
              </a:rPr>
              <a:t>SIF~APAR   : </a:t>
            </a:r>
            <a:r>
              <a:rPr lang="ko-KR" altLang="en-US" sz="3200" b="1" dirty="0">
                <a:solidFill>
                  <a:srgbClr val="F1666A"/>
                </a:solidFill>
              </a:rPr>
              <a:t>↓</a:t>
            </a:r>
            <a:endParaRPr lang="en-US" altLang="ko-KR" sz="3200" b="1" dirty="0">
              <a:solidFill>
                <a:srgbClr val="F1666A"/>
              </a:solidFill>
              <a:latin typeface="+mn-lt"/>
            </a:endParaRPr>
          </a:p>
          <a:p>
            <a:r>
              <a:rPr lang="en-US" altLang="ko-KR" sz="3200" b="1" dirty="0">
                <a:solidFill>
                  <a:srgbClr val="F1666A"/>
                </a:solidFill>
                <a:latin typeface="+mn-lt"/>
              </a:rPr>
              <a:t>GPP~APAR : </a:t>
            </a:r>
            <a:r>
              <a:rPr lang="ko-KR" altLang="en-US" sz="3200" b="1" dirty="0">
                <a:solidFill>
                  <a:srgbClr val="F1666A"/>
                </a:solidFill>
                <a:latin typeface="+mn-lt"/>
              </a:rPr>
              <a:t>↓</a:t>
            </a:r>
            <a:r>
              <a:rPr lang="ko-KR" altLang="en-US" sz="3200" b="1" dirty="0">
                <a:solidFill>
                  <a:srgbClr val="F1666A"/>
                </a:solidFill>
              </a:rPr>
              <a:t> ↓ ↓</a:t>
            </a:r>
            <a:r>
              <a:rPr lang="en-US" altLang="ko-KR" sz="3200" b="1" dirty="0">
                <a:solidFill>
                  <a:srgbClr val="F1666A"/>
                </a:solidFill>
                <a:latin typeface="+mn-lt"/>
              </a:rPr>
              <a:t> </a:t>
            </a:r>
            <a:endParaRPr lang="ko-KR" altLang="en-US" sz="3200" b="1" dirty="0">
              <a:solidFill>
                <a:srgbClr val="F1666A"/>
              </a:solidFill>
              <a:latin typeface="+mn-lt"/>
            </a:endParaRPr>
          </a:p>
        </p:txBody>
      </p:sp>
    </p:spTree>
    <p:extLst>
      <p:ext uri="{BB962C8B-B14F-4D97-AF65-F5344CB8AC3E}">
        <p14:creationId xmlns:p14="http://schemas.microsoft.com/office/powerpoint/2010/main" val="3451516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3A48F-6BC1-2359-03A7-471260081975}"/>
            </a:ext>
          </a:extLst>
        </p:cNvPr>
        <p:cNvGrpSpPr/>
        <p:nvPr/>
      </p:nvGrpSpPr>
      <p:grpSpPr>
        <a:xfrm>
          <a:off x="0" y="0"/>
          <a:ext cx="0" cy="0"/>
          <a:chOff x="0" y="0"/>
          <a:chExt cx="0" cy="0"/>
        </a:xfrm>
      </p:grpSpPr>
      <p:pic>
        <p:nvPicPr>
          <p:cNvPr id="4" name="그림 3" descr="텍스트, 스크린샷, 도표, 평행이(가) 표시된 사진&#10;&#10;AI 생성 콘텐츠는 정확하지 않을 수 있습니다.">
            <a:extLst>
              <a:ext uri="{FF2B5EF4-FFF2-40B4-BE49-F238E27FC236}">
                <a16:creationId xmlns:a16="http://schemas.microsoft.com/office/drawing/2014/main" id="{AD6DFF5E-3E30-4CE7-97EF-BF4025F8B9D7}"/>
              </a:ext>
            </a:extLst>
          </p:cNvPr>
          <p:cNvPicPr>
            <a:picLocks noChangeAspect="1"/>
          </p:cNvPicPr>
          <p:nvPr/>
        </p:nvPicPr>
        <p:blipFill>
          <a:blip r:embed="rId3"/>
          <a:srcRect b="68782"/>
          <a:stretch>
            <a:fillRect/>
          </a:stretch>
        </p:blipFill>
        <p:spPr>
          <a:xfrm>
            <a:off x="1643485" y="1372049"/>
            <a:ext cx="9749939" cy="2243458"/>
          </a:xfrm>
          <a:prstGeom prst="rect">
            <a:avLst/>
          </a:prstGeom>
        </p:spPr>
      </p:pic>
      <p:pic>
        <p:nvPicPr>
          <p:cNvPr id="5" name="그림 4" descr="텍스트, 스크린샷, 도표, 평행이(가) 표시된 사진&#10;&#10;AI 생성 콘텐츠는 정확하지 않을 수 있습니다.">
            <a:extLst>
              <a:ext uri="{FF2B5EF4-FFF2-40B4-BE49-F238E27FC236}">
                <a16:creationId xmlns:a16="http://schemas.microsoft.com/office/drawing/2014/main" id="{031094F9-4778-6249-FD0D-9E444E49E225}"/>
              </a:ext>
            </a:extLst>
          </p:cNvPr>
          <p:cNvPicPr>
            <a:picLocks noChangeAspect="1"/>
          </p:cNvPicPr>
          <p:nvPr/>
        </p:nvPicPr>
        <p:blipFill>
          <a:blip r:embed="rId3"/>
          <a:srcRect t="63119" b="5663"/>
          <a:stretch>
            <a:fillRect/>
          </a:stretch>
        </p:blipFill>
        <p:spPr>
          <a:xfrm>
            <a:off x="1643485" y="3826701"/>
            <a:ext cx="9749939" cy="2243459"/>
          </a:xfrm>
          <a:prstGeom prst="rect">
            <a:avLst/>
          </a:prstGeom>
        </p:spPr>
      </p:pic>
      <p:sp>
        <p:nvSpPr>
          <p:cNvPr id="3" name="TextBox 2">
            <a:extLst>
              <a:ext uri="{FF2B5EF4-FFF2-40B4-BE49-F238E27FC236}">
                <a16:creationId xmlns:a16="http://schemas.microsoft.com/office/drawing/2014/main" id="{38FB98E0-7A18-0C17-3D83-22DBA2B1DF70}"/>
              </a:ext>
            </a:extLst>
          </p:cNvPr>
          <p:cNvSpPr txBox="1"/>
          <p:nvPr/>
        </p:nvSpPr>
        <p:spPr>
          <a:xfrm rot="16200000">
            <a:off x="1305" y="2178194"/>
            <a:ext cx="2197063" cy="584775"/>
          </a:xfrm>
          <a:prstGeom prst="rect">
            <a:avLst/>
          </a:prstGeom>
          <a:noFill/>
        </p:spPr>
        <p:txBody>
          <a:bodyPr wrap="square">
            <a:spAutoFit/>
          </a:bodyPr>
          <a:lstStyle/>
          <a:p>
            <a:pPr algn="ctr"/>
            <a:r>
              <a:rPr lang="en-US" altLang="ko-KR" sz="1600" b="1" dirty="0">
                <a:solidFill>
                  <a:schemeClr val="accent6">
                    <a:lumMod val="10000"/>
                  </a:schemeClr>
                </a:solidFill>
                <a:latin typeface="Arial" pitchFamily="34" charset="0"/>
                <a:ea typeface="+mj-ea"/>
                <a:cs typeface="Arial" pitchFamily="34" charset="0"/>
              </a:rPr>
              <a:t>Seasonal</a:t>
            </a:r>
          </a:p>
          <a:p>
            <a:pPr algn="ctr"/>
            <a:r>
              <a:rPr lang="en-US" altLang="ko-KR" sz="1600" b="1" dirty="0">
                <a:solidFill>
                  <a:schemeClr val="accent6">
                    <a:lumMod val="10000"/>
                  </a:schemeClr>
                </a:solidFill>
                <a:latin typeface="Arial" pitchFamily="34" charset="0"/>
                <a:ea typeface="+mj-ea"/>
                <a:cs typeface="Arial" pitchFamily="34" charset="0"/>
              </a:rPr>
              <a:t>(Daily, Mar-Nov)</a:t>
            </a:r>
            <a:endParaRPr lang="ko-KR" altLang="en-US" sz="1600" b="1" dirty="0">
              <a:solidFill>
                <a:schemeClr val="accent6">
                  <a:lumMod val="10000"/>
                </a:schemeClr>
              </a:solidFill>
              <a:latin typeface="Arial" pitchFamily="34" charset="0"/>
              <a:ea typeface="+mj-ea"/>
              <a:cs typeface="Arial" pitchFamily="34" charset="0"/>
            </a:endParaRPr>
          </a:p>
        </p:txBody>
      </p:sp>
      <p:sp>
        <p:nvSpPr>
          <p:cNvPr id="6" name="TextBox 5">
            <a:extLst>
              <a:ext uri="{FF2B5EF4-FFF2-40B4-BE49-F238E27FC236}">
                <a16:creationId xmlns:a16="http://schemas.microsoft.com/office/drawing/2014/main" id="{09ED51D3-18FE-49C8-FBA3-7BD5B1CBB3A0}"/>
              </a:ext>
            </a:extLst>
          </p:cNvPr>
          <p:cNvSpPr txBox="1"/>
          <p:nvPr/>
        </p:nvSpPr>
        <p:spPr>
          <a:xfrm rot="16200000">
            <a:off x="-222363" y="4584688"/>
            <a:ext cx="2615927" cy="584775"/>
          </a:xfrm>
          <a:prstGeom prst="rect">
            <a:avLst/>
          </a:prstGeom>
          <a:noFill/>
        </p:spPr>
        <p:txBody>
          <a:bodyPr wrap="square">
            <a:spAutoFit/>
          </a:bodyPr>
          <a:lstStyle/>
          <a:p>
            <a:pPr algn="ctr"/>
            <a:r>
              <a:rPr lang="en-US" altLang="ko-KR" sz="1600" b="1" dirty="0">
                <a:solidFill>
                  <a:schemeClr val="accent6">
                    <a:lumMod val="10000"/>
                  </a:schemeClr>
                </a:solidFill>
                <a:latin typeface="Arial" pitchFamily="34" charset="0"/>
                <a:ea typeface="+mj-ea"/>
                <a:cs typeface="Arial" pitchFamily="34" charset="0"/>
              </a:rPr>
              <a:t>Midday [10-14 ST]</a:t>
            </a:r>
          </a:p>
          <a:p>
            <a:pPr algn="ctr"/>
            <a:r>
              <a:rPr lang="en-US" altLang="ko-KR" sz="1600" b="1" dirty="0">
                <a:solidFill>
                  <a:schemeClr val="accent6">
                    <a:lumMod val="10000"/>
                  </a:schemeClr>
                </a:solidFill>
                <a:latin typeface="Arial" pitchFamily="34" charset="0"/>
                <a:ea typeface="+mj-ea"/>
                <a:cs typeface="Arial" pitchFamily="34" charset="0"/>
              </a:rPr>
              <a:t>(Half-hourly, Jun-Aug)</a:t>
            </a:r>
            <a:endParaRPr lang="ko-KR" altLang="en-US" sz="1600" b="1" dirty="0">
              <a:solidFill>
                <a:schemeClr val="accent6">
                  <a:lumMod val="10000"/>
                </a:schemeClr>
              </a:solidFill>
              <a:latin typeface="Arial" pitchFamily="34" charset="0"/>
              <a:ea typeface="+mj-ea"/>
              <a:cs typeface="Arial" pitchFamily="34" charset="0"/>
            </a:endParaRPr>
          </a:p>
        </p:txBody>
      </p:sp>
      <p:pic>
        <p:nvPicPr>
          <p:cNvPr id="7" name="그림 6" descr="텍스트, 스크린샷, 도표, 평행이(가) 표시된 사진&#10;&#10;AI 생성 콘텐츠는 정확하지 않을 수 있습니다.">
            <a:extLst>
              <a:ext uri="{FF2B5EF4-FFF2-40B4-BE49-F238E27FC236}">
                <a16:creationId xmlns:a16="http://schemas.microsoft.com/office/drawing/2014/main" id="{7BE9993D-071F-4242-4C13-2110FED40939}"/>
              </a:ext>
            </a:extLst>
          </p:cNvPr>
          <p:cNvPicPr>
            <a:picLocks noChangeAspect="1"/>
          </p:cNvPicPr>
          <p:nvPr/>
        </p:nvPicPr>
        <p:blipFill>
          <a:blip r:embed="rId3"/>
          <a:srcRect l="83251" t="86375" r="10965" b="10253"/>
          <a:stretch>
            <a:fillRect/>
          </a:stretch>
        </p:blipFill>
        <p:spPr>
          <a:xfrm>
            <a:off x="8678097" y="3909361"/>
            <a:ext cx="584775" cy="251244"/>
          </a:xfrm>
          <a:prstGeom prst="rect">
            <a:avLst/>
          </a:prstGeom>
        </p:spPr>
      </p:pic>
      <p:pic>
        <p:nvPicPr>
          <p:cNvPr id="8" name="그림 7" descr="텍스트, 스크린샷, 도표, 평행이(가) 표시된 사진&#10;&#10;AI 생성 콘텐츠는 정확하지 않을 수 있습니다.">
            <a:extLst>
              <a:ext uri="{FF2B5EF4-FFF2-40B4-BE49-F238E27FC236}">
                <a16:creationId xmlns:a16="http://schemas.microsoft.com/office/drawing/2014/main" id="{DD136148-EF82-ADB4-F667-80129497D8A3}"/>
              </a:ext>
            </a:extLst>
          </p:cNvPr>
          <p:cNvPicPr>
            <a:picLocks noChangeAspect="1"/>
          </p:cNvPicPr>
          <p:nvPr/>
        </p:nvPicPr>
        <p:blipFill>
          <a:blip r:embed="rId3"/>
          <a:srcRect l="83251" t="86375" r="10965" b="10253"/>
          <a:stretch>
            <a:fillRect/>
          </a:stretch>
        </p:blipFill>
        <p:spPr>
          <a:xfrm>
            <a:off x="5428929" y="3940304"/>
            <a:ext cx="584775" cy="251244"/>
          </a:xfrm>
          <a:prstGeom prst="rect">
            <a:avLst/>
          </a:prstGeom>
        </p:spPr>
      </p:pic>
      <p:pic>
        <p:nvPicPr>
          <p:cNvPr id="9" name="그림 8" descr="텍스트, 스크린샷, 도표, 평행이(가) 표시된 사진&#10;&#10;AI 생성 콘텐츠는 정확하지 않을 수 있습니다.">
            <a:extLst>
              <a:ext uri="{FF2B5EF4-FFF2-40B4-BE49-F238E27FC236}">
                <a16:creationId xmlns:a16="http://schemas.microsoft.com/office/drawing/2014/main" id="{65B5666E-4729-6B2B-51E3-ABE8F2E74715}"/>
              </a:ext>
            </a:extLst>
          </p:cNvPr>
          <p:cNvPicPr>
            <a:picLocks noChangeAspect="1"/>
          </p:cNvPicPr>
          <p:nvPr/>
        </p:nvPicPr>
        <p:blipFill>
          <a:blip r:embed="rId3"/>
          <a:srcRect l="83251" t="86375" r="10965" b="10253"/>
          <a:stretch>
            <a:fillRect/>
          </a:stretch>
        </p:blipFill>
        <p:spPr>
          <a:xfrm>
            <a:off x="2198049" y="3949448"/>
            <a:ext cx="584775" cy="251244"/>
          </a:xfrm>
          <a:prstGeom prst="rect">
            <a:avLst/>
          </a:prstGeom>
        </p:spPr>
      </p:pic>
      <p:pic>
        <p:nvPicPr>
          <p:cNvPr id="10" name="그림 9" descr="텍스트, 스크린샷, 도표, 평행이(가) 표시된 사진&#10;&#10;AI 생성 콘텐츠는 정확하지 않을 수 있습니다.">
            <a:extLst>
              <a:ext uri="{FF2B5EF4-FFF2-40B4-BE49-F238E27FC236}">
                <a16:creationId xmlns:a16="http://schemas.microsoft.com/office/drawing/2014/main" id="{AF25B89C-53AE-F028-D60F-6F0CE93AC20A}"/>
              </a:ext>
            </a:extLst>
          </p:cNvPr>
          <p:cNvPicPr>
            <a:picLocks noChangeAspect="1"/>
          </p:cNvPicPr>
          <p:nvPr/>
        </p:nvPicPr>
        <p:blipFill>
          <a:blip r:embed="rId3"/>
          <a:srcRect l="92591" t="2554" r="2163" b="93273"/>
          <a:stretch>
            <a:fillRect/>
          </a:stretch>
        </p:blipFill>
        <p:spPr>
          <a:xfrm>
            <a:off x="8678097" y="1477956"/>
            <a:ext cx="530353" cy="310896"/>
          </a:xfrm>
          <a:prstGeom prst="rect">
            <a:avLst/>
          </a:prstGeom>
        </p:spPr>
      </p:pic>
      <p:pic>
        <p:nvPicPr>
          <p:cNvPr id="11" name="그림 10" descr="텍스트, 스크린샷, 도표, 평행이(가) 표시된 사진&#10;&#10;AI 생성 콘텐츠는 정확하지 않을 수 있습니다.">
            <a:extLst>
              <a:ext uri="{FF2B5EF4-FFF2-40B4-BE49-F238E27FC236}">
                <a16:creationId xmlns:a16="http://schemas.microsoft.com/office/drawing/2014/main" id="{1787FACA-D3ED-84DF-BDCC-BBE19E83AF6B}"/>
              </a:ext>
            </a:extLst>
          </p:cNvPr>
          <p:cNvPicPr>
            <a:picLocks noChangeAspect="1"/>
          </p:cNvPicPr>
          <p:nvPr/>
        </p:nvPicPr>
        <p:blipFill>
          <a:blip r:embed="rId3"/>
          <a:srcRect l="92591" t="2554" r="2163" b="93273"/>
          <a:stretch>
            <a:fillRect/>
          </a:stretch>
        </p:blipFill>
        <p:spPr>
          <a:xfrm>
            <a:off x="5438073" y="1443116"/>
            <a:ext cx="354273" cy="207677"/>
          </a:xfrm>
          <a:prstGeom prst="rect">
            <a:avLst/>
          </a:prstGeom>
        </p:spPr>
      </p:pic>
      <p:sp>
        <p:nvSpPr>
          <p:cNvPr id="12" name="직사각형 11">
            <a:extLst>
              <a:ext uri="{FF2B5EF4-FFF2-40B4-BE49-F238E27FC236}">
                <a16:creationId xmlns:a16="http://schemas.microsoft.com/office/drawing/2014/main" id="{8B171712-8171-9015-6B98-05B806DEF6F7}"/>
              </a:ext>
            </a:extLst>
          </p:cNvPr>
          <p:cNvSpPr/>
          <p:nvPr/>
        </p:nvSpPr>
        <p:spPr>
          <a:xfrm>
            <a:off x="1554480" y="1390337"/>
            <a:ext cx="354273" cy="278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itolo 1">
            <a:extLst>
              <a:ext uri="{FF2B5EF4-FFF2-40B4-BE49-F238E27FC236}">
                <a16:creationId xmlns:a16="http://schemas.microsoft.com/office/drawing/2014/main" id="{3B3C2FFB-98BD-9AD5-D65D-D50286ADE216}"/>
              </a:ext>
            </a:extLst>
          </p:cNvPr>
          <p:cNvSpPr>
            <a:spLocks noGrp="1"/>
          </p:cNvSpPr>
          <p:nvPr>
            <p:ph type="title"/>
          </p:nvPr>
        </p:nvSpPr>
        <p:spPr>
          <a:xfrm>
            <a:off x="216000" y="250102"/>
            <a:ext cx="10108800" cy="553998"/>
          </a:xfrm>
        </p:spPr>
        <p:txBody>
          <a:bodyPr/>
          <a:lstStyle/>
          <a:p>
            <a:r>
              <a:rPr lang="en-US" altLang="ko-KR" dirty="0"/>
              <a:t>Result 2. Shared APAR explains the correlation</a:t>
            </a:r>
            <a:endParaRPr lang="en-GB" dirty="0"/>
          </a:p>
        </p:txBody>
      </p:sp>
      <p:sp>
        <p:nvSpPr>
          <p:cNvPr id="2" name="직사각형 1">
            <a:extLst>
              <a:ext uri="{FF2B5EF4-FFF2-40B4-BE49-F238E27FC236}">
                <a16:creationId xmlns:a16="http://schemas.microsoft.com/office/drawing/2014/main" id="{A68AE13A-D03B-2F6D-CB7C-47A94A08D253}"/>
              </a:ext>
            </a:extLst>
          </p:cNvPr>
          <p:cNvSpPr/>
          <p:nvPr/>
        </p:nvSpPr>
        <p:spPr>
          <a:xfrm>
            <a:off x="8093707" y="3766388"/>
            <a:ext cx="3410882" cy="2363787"/>
          </a:xfrm>
          <a:prstGeom prst="rect">
            <a:avLst/>
          </a:prstGeom>
          <a:no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그림 14">
            <a:extLst>
              <a:ext uri="{FF2B5EF4-FFF2-40B4-BE49-F238E27FC236}">
                <a16:creationId xmlns:a16="http://schemas.microsoft.com/office/drawing/2014/main" id="{F81A68BE-C640-19E0-968F-FA21742FE17E}"/>
              </a:ext>
            </a:extLst>
          </p:cNvPr>
          <p:cNvPicPr>
            <a:picLocks noChangeAspect="1"/>
          </p:cNvPicPr>
          <p:nvPr/>
        </p:nvPicPr>
        <p:blipFill>
          <a:blip r:embed="rId4"/>
          <a:stretch>
            <a:fillRect/>
          </a:stretch>
        </p:blipFill>
        <p:spPr>
          <a:xfrm>
            <a:off x="4824565" y="2211033"/>
            <a:ext cx="3136393" cy="2716157"/>
          </a:xfrm>
          <a:prstGeom prst="rect">
            <a:avLst/>
          </a:prstGeom>
        </p:spPr>
      </p:pic>
      <p:sp>
        <p:nvSpPr>
          <p:cNvPr id="18" name="직사각형 17">
            <a:extLst>
              <a:ext uri="{FF2B5EF4-FFF2-40B4-BE49-F238E27FC236}">
                <a16:creationId xmlns:a16="http://schemas.microsoft.com/office/drawing/2014/main" id="{D1C4B840-4688-80CA-A026-C65EC5CEA58F}"/>
              </a:ext>
            </a:extLst>
          </p:cNvPr>
          <p:cNvSpPr/>
          <p:nvPr/>
        </p:nvSpPr>
        <p:spPr>
          <a:xfrm>
            <a:off x="6229401" y="2609850"/>
            <a:ext cx="1123899" cy="1603342"/>
          </a:xfrm>
          <a:prstGeom prst="rect">
            <a:avLst/>
          </a:prstGeom>
          <a:no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08925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E6756-8214-DC47-2EB3-A599A5DC89E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1AF1D01-0AA5-041D-E082-D9DBA7B22D8E}"/>
              </a:ext>
            </a:extLst>
          </p:cNvPr>
          <p:cNvSpPr>
            <a:spLocks noGrp="1"/>
          </p:cNvSpPr>
          <p:nvPr>
            <p:ph type="title"/>
          </p:nvPr>
        </p:nvSpPr>
        <p:spPr>
          <a:xfrm>
            <a:off x="216000" y="250101"/>
            <a:ext cx="10108800" cy="553998"/>
          </a:xfrm>
        </p:spPr>
        <p:txBody>
          <a:bodyPr/>
          <a:lstStyle/>
          <a:p>
            <a:r>
              <a:rPr lang="en-US" altLang="ko-KR" dirty="0"/>
              <a:t>Result 3. Canopy light regime reshapes </a:t>
            </a:r>
            <a:r>
              <a:rPr lang="el-GR" altLang="ko-KR" dirty="0"/>
              <a:t>Φ</a:t>
            </a:r>
            <a:r>
              <a:rPr lang="en-US" altLang="ko-KR" dirty="0"/>
              <a:t>F</a:t>
            </a:r>
            <a:endParaRPr lang="en-GB" dirty="0"/>
          </a:p>
        </p:txBody>
      </p:sp>
      <p:pic>
        <p:nvPicPr>
          <p:cNvPr id="3" name="그림 2">
            <a:extLst>
              <a:ext uri="{FF2B5EF4-FFF2-40B4-BE49-F238E27FC236}">
                <a16:creationId xmlns:a16="http://schemas.microsoft.com/office/drawing/2014/main" id="{A5B83E3E-4680-3B36-0C92-C2847ECB4ED9}"/>
              </a:ext>
            </a:extLst>
          </p:cNvPr>
          <p:cNvPicPr>
            <a:picLocks noChangeAspect="1"/>
          </p:cNvPicPr>
          <p:nvPr/>
        </p:nvPicPr>
        <p:blipFill>
          <a:blip r:embed="rId3"/>
          <a:srcRect b="8379"/>
          <a:stretch>
            <a:fillRect/>
          </a:stretch>
        </p:blipFill>
        <p:spPr>
          <a:xfrm>
            <a:off x="616151" y="1788061"/>
            <a:ext cx="10993035" cy="4222214"/>
          </a:xfrm>
          <a:prstGeom prst="rect">
            <a:avLst/>
          </a:prstGeom>
        </p:spPr>
      </p:pic>
      <p:sp>
        <p:nvSpPr>
          <p:cNvPr id="9" name="TextBox 8">
            <a:extLst>
              <a:ext uri="{FF2B5EF4-FFF2-40B4-BE49-F238E27FC236}">
                <a16:creationId xmlns:a16="http://schemas.microsoft.com/office/drawing/2014/main" id="{627CADAB-D066-4F29-92AF-44368A0D0461}"/>
              </a:ext>
            </a:extLst>
          </p:cNvPr>
          <p:cNvSpPr txBox="1"/>
          <p:nvPr/>
        </p:nvSpPr>
        <p:spPr>
          <a:xfrm>
            <a:off x="7027908" y="6010275"/>
            <a:ext cx="4581278" cy="369332"/>
          </a:xfrm>
          <a:prstGeom prst="rect">
            <a:avLst/>
          </a:prstGeom>
          <a:noFill/>
        </p:spPr>
        <p:txBody>
          <a:bodyPr wrap="square">
            <a:spAutoFit/>
          </a:bodyPr>
          <a:lstStyle/>
          <a:p>
            <a:r>
              <a:rPr lang="en-US" altLang="ko-KR" dirty="0">
                <a:solidFill>
                  <a:schemeClr val="accent6">
                    <a:lumMod val="10000"/>
                  </a:schemeClr>
                </a:solidFill>
                <a:cs typeface="Arial" pitchFamily="34" charset="0"/>
              </a:rPr>
              <a:t>Ta (°C): [</a:t>
            </a:r>
            <a:r>
              <a:rPr lang="en-US" altLang="ko-KR" sz="1800" dirty="0">
                <a:solidFill>
                  <a:schemeClr val="accent6">
                    <a:lumMod val="10000"/>
                  </a:schemeClr>
                </a:solidFill>
                <a:cs typeface="Arial" pitchFamily="34" charset="0"/>
              </a:rPr>
              <a:t>20-30], VPD (kPa): [0.5-2.0]</a:t>
            </a:r>
            <a:endParaRPr lang="ko-KR" altLang="en-US" dirty="0"/>
          </a:p>
        </p:txBody>
      </p:sp>
      <p:sp>
        <p:nvSpPr>
          <p:cNvPr id="10" name="TextBox 9">
            <a:extLst>
              <a:ext uri="{FF2B5EF4-FFF2-40B4-BE49-F238E27FC236}">
                <a16:creationId xmlns:a16="http://schemas.microsoft.com/office/drawing/2014/main" id="{25DFC198-C93A-4647-BE22-F9E4EE490342}"/>
              </a:ext>
            </a:extLst>
          </p:cNvPr>
          <p:cNvSpPr txBox="1"/>
          <p:nvPr/>
        </p:nvSpPr>
        <p:spPr>
          <a:xfrm rot="16200000">
            <a:off x="-827586" y="2596083"/>
            <a:ext cx="2307617" cy="400110"/>
          </a:xfrm>
          <a:prstGeom prst="rect">
            <a:avLst/>
          </a:prstGeom>
          <a:noFill/>
        </p:spPr>
        <p:txBody>
          <a:bodyPr wrap="square">
            <a:spAutoFit/>
          </a:bodyPr>
          <a:lstStyle/>
          <a:p>
            <a:pPr algn="ctr"/>
            <a:r>
              <a:rPr lang="el-GR" altLang="ko-KR" sz="2000" dirty="0"/>
              <a:t>Δ</a:t>
            </a:r>
            <a:r>
              <a:rPr lang="en-US" altLang="ko-KR" sz="2000" dirty="0">
                <a:solidFill>
                  <a:schemeClr val="accent6">
                    <a:lumMod val="10000"/>
                  </a:schemeClr>
                </a:solidFill>
                <a:cs typeface="Arial" pitchFamily="34" charset="0"/>
              </a:rPr>
              <a:t>Canopy-</a:t>
            </a:r>
            <a:r>
              <a:rPr lang="el-GR" altLang="ko-KR" sz="2000" dirty="0">
                <a:solidFill>
                  <a:schemeClr val="accent6">
                    <a:lumMod val="10000"/>
                  </a:schemeClr>
                </a:solidFill>
                <a:cs typeface="Arial" pitchFamily="34" charset="0"/>
              </a:rPr>
              <a:t>Φ</a:t>
            </a:r>
            <a:r>
              <a:rPr lang="en-US" altLang="ko-KR" sz="2000" dirty="0">
                <a:solidFill>
                  <a:schemeClr val="accent6">
                    <a:lumMod val="10000"/>
                  </a:schemeClr>
                </a:solidFill>
                <a:cs typeface="Arial" pitchFamily="34" charset="0"/>
              </a:rPr>
              <a:t>P</a:t>
            </a:r>
            <a:endParaRPr lang="ko-KR" altLang="en-US" sz="2000" dirty="0"/>
          </a:p>
        </p:txBody>
      </p:sp>
      <p:sp>
        <p:nvSpPr>
          <p:cNvPr id="11" name="TextBox 10">
            <a:extLst>
              <a:ext uri="{FF2B5EF4-FFF2-40B4-BE49-F238E27FC236}">
                <a16:creationId xmlns:a16="http://schemas.microsoft.com/office/drawing/2014/main" id="{276FE8E7-1296-4050-808D-A9D63AC1BAE3}"/>
              </a:ext>
            </a:extLst>
          </p:cNvPr>
          <p:cNvSpPr txBox="1"/>
          <p:nvPr/>
        </p:nvSpPr>
        <p:spPr>
          <a:xfrm rot="16200000">
            <a:off x="-882169" y="4647496"/>
            <a:ext cx="2416782" cy="400110"/>
          </a:xfrm>
          <a:prstGeom prst="rect">
            <a:avLst/>
          </a:prstGeom>
          <a:noFill/>
        </p:spPr>
        <p:txBody>
          <a:bodyPr wrap="square">
            <a:spAutoFit/>
          </a:bodyPr>
          <a:lstStyle/>
          <a:p>
            <a:pPr algn="ctr"/>
            <a:r>
              <a:rPr lang="el-GR" altLang="ko-KR" sz="2000" dirty="0"/>
              <a:t>Δ</a:t>
            </a:r>
            <a:r>
              <a:rPr lang="en-US" altLang="ko-KR" sz="2000" dirty="0">
                <a:solidFill>
                  <a:schemeClr val="accent6">
                    <a:lumMod val="10000"/>
                  </a:schemeClr>
                </a:solidFill>
                <a:cs typeface="Arial" pitchFamily="34" charset="0"/>
              </a:rPr>
              <a:t>Canopy-</a:t>
            </a:r>
            <a:r>
              <a:rPr lang="el-GR" altLang="ko-KR" sz="2000" dirty="0">
                <a:solidFill>
                  <a:schemeClr val="accent6">
                    <a:lumMod val="10000"/>
                  </a:schemeClr>
                </a:solidFill>
                <a:cs typeface="Arial" pitchFamily="34" charset="0"/>
              </a:rPr>
              <a:t>Φ</a:t>
            </a:r>
            <a:r>
              <a:rPr lang="en-US" altLang="ko-KR" sz="2000" dirty="0">
                <a:solidFill>
                  <a:schemeClr val="accent6">
                    <a:lumMod val="10000"/>
                  </a:schemeClr>
                </a:solidFill>
                <a:cs typeface="Arial" pitchFamily="34" charset="0"/>
              </a:rPr>
              <a:t>F</a:t>
            </a:r>
            <a:endParaRPr lang="ko-KR" altLang="en-US" sz="2000" dirty="0"/>
          </a:p>
        </p:txBody>
      </p:sp>
      <p:sp>
        <p:nvSpPr>
          <p:cNvPr id="5" name="직사각형 4">
            <a:extLst>
              <a:ext uri="{FF2B5EF4-FFF2-40B4-BE49-F238E27FC236}">
                <a16:creationId xmlns:a16="http://schemas.microsoft.com/office/drawing/2014/main" id="{5DB61C1A-4123-4385-8AF2-27952A3B373B}"/>
              </a:ext>
            </a:extLst>
          </p:cNvPr>
          <p:cNvSpPr/>
          <p:nvPr/>
        </p:nvSpPr>
        <p:spPr>
          <a:xfrm>
            <a:off x="380528" y="1172280"/>
            <a:ext cx="1439818" cy="461665"/>
          </a:xfrm>
          <a:prstGeom prst="rect">
            <a:avLst/>
          </a:prstGeom>
        </p:spPr>
        <p:txBody>
          <a:bodyPr wrap="none">
            <a:spAutoFit/>
          </a:bodyPr>
          <a:lstStyle/>
          <a:p>
            <a:r>
              <a:rPr lang="en-US" altLang="ko-KR" sz="2400" b="1" dirty="0">
                <a:solidFill>
                  <a:schemeClr val="accent6">
                    <a:lumMod val="10000"/>
                  </a:schemeClr>
                </a:solidFill>
                <a:cs typeface="Arial" pitchFamily="34" charset="0"/>
              </a:rPr>
              <a:t>Legend</a:t>
            </a:r>
            <a:endParaRPr lang="ko-KR" altLang="en-US" b="1" dirty="0"/>
          </a:p>
        </p:txBody>
      </p:sp>
      <p:sp>
        <p:nvSpPr>
          <p:cNvPr id="12" name="TextBox 11">
            <a:extLst>
              <a:ext uri="{FF2B5EF4-FFF2-40B4-BE49-F238E27FC236}">
                <a16:creationId xmlns:a16="http://schemas.microsoft.com/office/drawing/2014/main" id="{A7529500-302E-4C89-A6D1-63F2498A699F}"/>
              </a:ext>
            </a:extLst>
          </p:cNvPr>
          <p:cNvSpPr txBox="1"/>
          <p:nvPr/>
        </p:nvSpPr>
        <p:spPr>
          <a:xfrm>
            <a:off x="2075846" y="1195030"/>
            <a:ext cx="4241599" cy="461665"/>
          </a:xfrm>
          <a:prstGeom prst="rect">
            <a:avLst/>
          </a:prstGeom>
          <a:noFill/>
        </p:spPr>
        <p:txBody>
          <a:bodyPr wrap="square">
            <a:spAutoFit/>
          </a:bodyPr>
          <a:lstStyle/>
          <a:p>
            <a:r>
              <a:rPr lang="en-US" altLang="ko-KR" sz="2400" dirty="0">
                <a:solidFill>
                  <a:schemeClr val="accent6">
                    <a:lumMod val="10000"/>
                  </a:schemeClr>
                </a:solidFill>
                <a:cs typeface="Arial" pitchFamily="34" charset="0"/>
              </a:rPr>
              <a:t>GAM: </a:t>
            </a:r>
            <a:r>
              <a:rPr lang="el-GR" altLang="ko-KR" sz="2400" dirty="0">
                <a:solidFill>
                  <a:schemeClr val="accent6">
                    <a:lumMod val="10000"/>
                  </a:schemeClr>
                </a:solidFill>
                <a:cs typeface="Arial" pitchFamily="34" charset="0"/>
              </a:rPr>
              <a:t>Φ</a:t>
            </a:r>
            <a:r>
              <a:rPr lang="en-US" altLang="ko-KR" sz="2400" dirty="0">
                <a:solidFill>
                  <a:schemeClr val="accent6">
                    <a:lumMod val="10000"/>
                  </a:schemeClr>
                </a:solidFill>
                <a:cs typeface="Arial" pitchFamily="34" charset="0"/>
              </a:rPr>
              <a:t> = y(PAR) + </a:t>
            </a:r>
            <a:r>
              <a:rPr lang="el-GR" altLang="ko-KR" sz="2400" dirty="0">
                <a:solidFill>
                  <a:schemeClr val="accent6">
                    <a:lumMod val="10000"/>
                  </a:schemeClr>
                </a:solidFill>
                <a:cs typeface="Arial" pitchFamily="34" charset="0"/>
              </a:rPr>
              <a:t>ε </a:t>
            </a:r>
            <a:endParaRPr lang="ko-KR" altLang="en-US" sz="2400" dirty="0"/>
          </a:p>
        </p:txBody>
      </p:sp>
    </p:spTree>
    <p:extLst>
      <p:ext uri="{BB962C8B-B14F-4D97-AF65-F5344CB8AC3E}">
        <p14:creationId xmlns:p14="http://schemas.microsoft.com/office/powerpoint/2010/main" val="2328763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04C05-4AF5-B8C8-9FBB-CDEB7CEED4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C1D5E64-A0F0-B46C-7865-3DC6EFA6F44B}"/>
              </a:ext>
            </a:extLst>
          </p:cNvPr>
          <p:cNvSpPr>
            <a:spLocks noGrp="1"/>
          </p:cNvSpPr>
          <p:nvPr>
            <p:ph type="title"/>
          </p:nvPr>
        </p:nvSpPr>
        <p:spPr>
          <a:xfrm>
            <a:off x="216000" y="250101"/>
            <a:ext cx="10108800" cy="553998"/>
          </a:xfrm>
        </p:spPr>
        <p:txBody>
          <a:bodyPr/>
          <a:lstStyle/>
          <a:p>
            <a:r>
              <a:rPr lang="en-US" altLang="ko-KR" dirty="0"/>
              <a:t>Result 3. Canopy light regime reshapes </a:t>
            </a:r>
            <a:r>
              <a:rPr lang="el-GR" altLang="ko-KR" dirty="0"/>
              <a:t>Φ</a:t>
            </a:r>
            <a:r>
              <a:rPr lang="en-US" altLang="ko-KR" dirty="0"/>
              <a:t>F</a:t>
            </a:r>
            <a:endParaRPr lang="en-GB" dirty="0"/>
          </a:p>
        </p:txBody>
      </p:sp>
      <p:pic>
        <p:nvPicPr>
          <p:cNvPr id="20" name="그림 19">
            <a:extLst>
              <a:ext uri="{FF2B5EF4-FFF2-40B4-BE49-F238E27FC236}">
                <a16:creationId xmlns:a16="http://schemas.microsoft.com/office/drawing/2014/main" id="{C8978174-E4A3-DBFB-605B-1E9B903D718C}"/>
              </a:ext>
            </a:extLst>
          </p:cNvPr>
          <p:cNvPicPr>
            <a:picLocks noChangeAspect="1"/>
          </p:cNvPicPr>
          <p:nvPr/>
        </p:nvPicPr>
        <p:blipFill>
          <a:blip r:embed="rId3"/>
          <a:srcRect b="8792"/>
          <a:stretch>
            <a:fillRect/>
          </a:stretch>
        </p:blipFill>
        <p:spPr>
          <a:xfrm>
            <a:off x="616151" y="1788061"/>
            <a:ext cx="10993035" cy="4203164"/>
          </a:xfrm>
          <a:prstGeom prst="rect">
            <a:avLst/>
          </a:prstGeom>
        </p:spPr>
      </p:pic>
      <p:sp>
        <p:nvSpPr>
          <p:cNvPr id="32" name="TextBox 31">
            <a:extLst>
              <a:ext uri="{FF2B5EF4-FFF2-40B4-BE49-F238E27FC236}">
                <a16:creationId xmlns:a16="http://schemas.microsoft.com/office/drawing/2014/main" id="{662E714B-4D37-DDD5-30A0-3CDA368163DD}"/>
              </a:ext>
            </a:extLst>
          </p:cNvPr>
          <p:cNvSpPr txBox="1"/>
          <p:nvPr/>
        </p:nvSpPr>
        <p:spPr>
          <a:xfrm rot="16200000">
            <a:off x="-827586" y="2596083"/>
            <a:ext cx="2307617" cy="400110"/>
          </a:xfrm>
          <a:prstGeom prst="rect">
            <a:avLst/>
          </a:prstGeom>
          <a:noFill/>
        </p:spPr>
        <p:txBody>
          <a:bodyPr wrap="square">
            <a:spAutoFit/>
          </a:bodyPr>
          <a:lstStyle/>
          <a:p>
            <a:pPr algn="ctr"/>
            <a:r>
              <a:rPr lang="el-GR" altLang="ko-KR" sz="2000" dirty="0"/>
              <a:t>Δ</a:t>
            </a:r>
            <a:r>
              <a:rPr lang="en-US" altLang="ko-KR" sz="2000" dirty="0">
                <a:solidFill>
                  <a:schemeClr val="accent6">
                    <a:lumMod val="10000"/>
                  </a:schemeClr>
                </a:solidFill>
                <a:cs typeface="Arial" pitchFamily="34" charset="0"/>
              </a:rPr>
              <a:t>Canopy-</a:t>
            </a:r>
            <a:r>
              <a:rPr lang="el-GR" altLang="ko-KR" sz="2000" dirty="0">
                <a:solidFill>
                  <a:schemeClr val="accent6">
                    <a:lumMod val="10000"/>
                  </a:schemeClr>
                </a:solidFill>
                <a:cs typeface="Arial" pitchFamily="34" charset="0"/>
              </a:rPr>
              <a:t>Φ</a:t>
            </a:r>
            <a:r>
              <a:rPr lang="en-US" altLang="ko-KR" sz="2000" dirty="0">
                <a:solidFill>
                  <a:schemeClr val="accent6">
                    <a:lumMod val="10000"/>
                  </a:schemeClr>
                </a:solidFill>
                <a:cs typeface="Arial" pitchFamily="34" charset="0"/>
              </a:rPr>
              <a:t>P</a:t>
            </a:r>
            <a:endParaRPr lang="ko-KR" altLang="en-US" sz="2000" dirty="0"/>
          </a:p>
        </p:txBody>
      </p:sp>
      <p:sp>
        <p:nvSpPr>
          <p:cNvPr id="33" name="TextBox 32">
            <a:extLst>
              <a:ext uri="{FF2B5EF4-FFF2-40B4-BE49-F238E27FC236}">
                <a16:creationId xmlns:a16="http://schemas.microsoft.com/office/drawing/2014/main" id="{BE77C9BC-DED7-3659-5E51-41E3BCB151DB}"/>
              </a:ext>
            </a:extLst>
          </p:cNvPr>
          <p:cNvSpPr txBox="1"/>
          <p:nvPr/>
        </p:nvSpPr>
        <p:spPr>
          <a:xfrm rot="16200000">
            <a:off x="-882169" y="4647496"/>
            <a:ext cx="2416782" cy="400110"/>
          </a:xfrm>
          <a:prstGeom prst="rect">
            <a:avLst/>
          </a:prstGeom>
          <a:noFill/>
        </p:spPr>
        <p:txBody>
          <a:bodyPr wrap="square">
            <a:spAutoFit/>
          </a:bodyPr>
          <a:lstStyle/>
          <a:p>
            <a:pPr algn="ctr"/>
            <a:r>
              <a:rPr lang="el-GR" altLang="ko-KR" sz="2000" dirty="0"/>
              <a:t>Δ</a:t>
            </a:r>
            <a:r>
              <a:rPr lang="en-US" altLang="ko-KR" sz="2000" dirty="0">
                <a:solidFill>
                  <a:schemeClr val="accent6">
                    <a:lumMod val="10000"/>
                  </a:schemeClr>
                </a:solidFill>
                <a:cs typeface="Arial" pitchFamily="34" charset="0"/>
              </a:rPr>
              <a:t>Canopy-</a:t>
            </a:r>
            <a:r>
              <a:rPr lang="el-GR" altLang="ko-KR" sz="2000" dirty="0">
                <a:solidFill>
                  <a:schemeClr val="accent6">
                    <a:lumMod val="10000"/>
                  </a:schemeClr>
                </a:solidFill>
                <a:cs typeface="Arial" pitchFamily="34" charset="0"/>
              </a:rPr>
              <a:t>Φ</a:t>
            </a:r>
            <a:r>
              <a:rPr lang="en-US" altLang="ko-KR" sz="2000" dirty="0">
                <a:solidFill>
                  <a:schemeClr val="accent6">
                    <a:lumMod val="10000"/>
                  </a:schemeClr>
                </a:solidFill>
                <a:cs typeface="Arial" pitchFamily="34" charset="0"/>
              </a:rPr>
              <a:t>F</a:t>
            </a:r>
            <a:endParaRPr lang="ko-KR" altLang="en-US" sz="2000" dirty="0"/>
          </a:p>
        </p:txBody>
      </p:sp>
      <p:sp>
        <p:nvSpPr>
          <p:cNvPr id="4" name="TextBox 3">
            <a:extLst>
              <a:ext uri="{FF2B5EF4-FFF2-40B4-BE49-F238E27FC236}">
                <a16:creationId xmlns:a16="http://schemas.microsoft.com/office/drawing/2014/main" id="{7929D8E3-482E-E8BC-B11C-F2A8D594FE28}"/>
              </a:ext>
            </a:extLst>
          </p:cNvPr>
          <p:cNvSpPr txBox="1"/>
          <p:nvPr/>
        </p:nvSpPr>
        <p:spPr>
          <a:xfrm>
            <a:off x="1838896" y="2177532"/>
            <a:ext cx="1492758" cy="461665"/>
          </a:xfrm>
          <a:prstGeom prst="rect">
            <a:avLst/>
          </a:prstGeom>
          <a:noFill/>
        </p:spPr>
        <p:txBody>
          <a:bodyPr wrap="square">
            <a:spAutoFit/>
          </a:bodyPr>
          <a:lstStyle/>
          <a:p>
            <a:r>
              <a:rPr lang="en-US" altLang="ko-KR" sz="2400" b="1" dirty="0">
                <a:solidFill>
                  <a:srgbClr val="FFC000"/>
                </a:solidFill>
                <a:latin typeface="+mn-lt"/>
                <a:cs typeface="Arial" pitchFamily="34" charset="0"/>
              </a:rPr>
              <a:t>Midday</a:t>
            </a:r>
            <a:endParaRPr lang="ko-KR" altLang="en-US" sz="2400" b="1" dirty="0">
              <a:solidFill>
                <a:srgbClr val="FFC000"/>
              </a:solidFill>
              <a:latin typeface="+mn-lt"/>
            </a:endParaRPr>
          </a:p>
        </p:txBody>
      </p:sp>
      <p:cxnSp>
        <p:nvCxnSpPr>
          <p:cNvPr id="5" name="직선 화살표 연결선 4">
            <a:extLst>
              <a:ext uri="{FF2B5EF4-FFF2-40B4-BE49-F238E27FC236}">
                <a16:creationId xmlns:a16="http://schemas.microsoft.com/office/drawing/2014/main" id="{5A4659EB-EDB6-C7B4-E9FE-86631327A56E}"/>
              </a:ext>
            </a:extLst>
          </p:cNvPr>
          <p:cNvCxnSpPr>
            <a:cxnSpLocks/>
          </p:cNvCxnSpPr>
          <p:nvPr/>
        </p:nvCxnSpPr>
        <p:spPr>
          <a:xfrm>
            <a:off x="2153031" y="2712063"/>
            <a:ext cx="864489" cy="56160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 name="직선 화살표 연결선 6">
            <a:extLst>
              <a:ext uri="{FF2B5EF4-FFF2-40B4-BE49-F238E27FC236}">
                <a16:creationId xmlns:a16="http://schemas.microsoft.com/office/drawing/2014/main" id="{EE7CA01A-2099-367C-09E7-D5E54D6CA6C5}"/>
              </a:ext>
            </a:extLst>
          </p:cNvPr>
          <p:cNvCxnSpPr>
            <a:cxnSpLocks/>
          </p:cNvCxnSpPr>
          <p:nvPr/>
        </p:nvCxnSpPr>
        <p:spPr>
          <a:xfrm flipV="1">
            <a:off x="2153031" y="4365018"/>
            <a:ext cx="825246" cy="414694"/>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116034CC-B600-4293-8D8D-0AA225A381E8}"/>
              </a:ext>
            </a:extLst>
          </p:cNvPr>
          <p:cNvSpPr txBox="1"/>
          <p:nvPr/>
        </p:nvSpPr>
        <p:spPr>
          <a:xfrm>
            <a:off x="7027908" y="6010275"/>
            <a:ext cx="4581278" cy="369332"/>
          </a:xfrm>
          <a:prstGeom prst="rect">
            <a:avLst/>
          </a:prstGeom>
          <a:noFill/>
        </p:spPr>
        <p:txBody>
          <a:bodyPr wrap="square">
            <a:spAutoFit/>
          </a:bodyPr>
          <a:lstStyle/>
          <a:p>
            <a:r>
              <a:rPr lang="en-US" altLang="ko-KR" dirty="0">
                <a:solidFill>
                  <a:schemeClr val="accent6">
                    <a:lumMod val="10000"/>
                  </a:schemeClr>
                </a:solidFill>
                <a:cs typeface="Arial" pitchFamily="34" charset="0"/>
              </a:rPr>
              <a:t>Ta (°C): [</a:t>
            </a:r>
            <a:r>
              <a:rPr lang="en-US" altLang="ko-KR" sz="1800" dirty="0">
                <a:solidFill>
                  <a:schemeClr val="accent6">
                    <a:lumMod val="10000"/>
                  </a:schemeClr>
                </a:solidFill>
                <a:cs typeface="Arial" pitchFamily="34" charset="0"/>
              </a:rPr>
              <a:t>20-30], VPD (kPa): [0.5-2.0]</a:t>
            </a:r>
            <a:endParaRPr lang="ko-KR" altLang="en-US" dirty="0"/>
          </a:p>
        </p:txBody>
      </p:sp>
      <p:sp>
        <p:nvSpPr>
          <p:cNvPr id="13" name="직사각형 12">
            <a:extLst>
              <a:ext uri="{FF2B5EF4-FFF2-40B4-BE49-F238E27FC236}">
                <a16:creationId xmlns:a16="http://schemas.microsoft.com/office/drawing/2014/main" id="{F78BF5E9-6D49-4C0C-AC02-63DB109E6F01}"/>
              </a:ext>
            </a:extLst>
          </p:cNvPr>
          <p:cNvSpPr/>
          <p:nvPr/>
        </p:nvSpPr>
        <p:spPr>
          <a:xfrm>
            <a:off x="380528" y="1172280"/>
            <a:ext cx="1439818" cy="461665"/>
          </a:xfrm>
          <a:prstGeom prst="rect">
            <a:avLst/>
          </a:prstGeom>
        </p:spPr>
        <p:txBody>
          <a:bodyPr wrap="none">
            <a:spAutoFit/>
          </a:bodyPr>
          <a:lstStyle/>
          <a:p>
            <a:r>
              <a:rPr lang="en-US" altLang="ko-KR" sz="2400" b="1" dirty="0">
                <a:solidFill>
                  <a:schemeClr val="accent6">
                    <a:lumMod val="10000"/>
                  </a:schemeClr>
                </a:solidFill>
                <a:cs typeface="Arial" pitchFamily="34" charset="0"/>
              </a:rPr>
              <a:t>Legend</a:t>
            </a:r>
            <a:endParaRPr lang="ko-KR" altLang="en-US" b="1" dirty="0"/>
          </a:p>
        </p:txBody>
      </p:sp>
      <p:sp>
        <p:nvSpPr>
          <p:cNvPr id="14" name="TextBox 13">
            <a:extLst>
              <a:ext uri="{FF2B5EF4-FFF2-40B4-BE49-F238E27FC236}">
                <a16:creationId xmlns:a16="http://schemas.microsoft.com/office/drawing/2014/main" id="{41CABCDE-244C-4277-B123-834B44D64E00}"/>
              </a:ext>
            </a:extLst>
          </p:cNvPr>
          <p:cNvSpPr txBox="1"/>
          <p:nvPr/>
        </p:nvSpPr>
        <p:spPr>
          <a:xfrm>
            <a:off x="2075846" y="1195030"/>
            <a:ext cx="4241599" cy="461665"/>
          </a:xfrm>
          <a:prstGeom prst="rect">
            <a:avLst/>
          </a:prstGeom>
          <a:noFill/>
        </p:spPr>
        <p:txBody>
          <a:bodyPr wrap="square">
            <a:spAutoFit/>
          </a:bodyPr>
          <a:lstStyle/>
          <a:p>
            <a:r>
              <a:rPr lang="en-US" altLang="ko-KR" sz="2400" dirty="0">
                <a:solidFill>
                  <a:schemeClr val="accent6">
                    <a:lumMod val="10000"/>
                  </a:schemeClr>
                </a:solidFill>
                <a:cs typeface="Arial" pitchFamily="34" charset="0"/>
              </a:rPr>
              <a:t>GAM: </a:t>
            </a:r>
            <a:r>
              <a:rPr lang="el-GR" altLang="ko-KR" sz="2400" dirty="0">
                <a:solidFill>
                  <a:schemeClr val="accent6">
                    <a:lumMod val="10000"/>
                  </a:schemeClr>
                </a:solidFill>
                <a:cs typeface="Arial" pitchFamily="34" charset="0"/>
              </a:rPr>
              <a:t>Φ</a:t>
            </a:r>
            <a:r>
              <a:rPr lang="en-US" altLang="ko-KR" sz="2400" dirty="0">
                <a:solidFill>
                  <a:schemeClr val="accent6">
                    <a:lumMod val="10000"/>
                  </a:schemeClr>
                </a:solidFill>
                <a:cs typeface="Arial" pitchFamily="34" charset="0"/>
              </a:rPr>
              <a:t> = y(PAR) + </a:t>
            </a:r>
            <a:r>
              <a:rPr lang="el-GR" altLang="ko-KR" sz="2400" dirty="0">
                <a:solidFill>
                  <a:schemeClr val="accent6">
                    <a:lumMod val="10000"/>
                  </a:schemeClr>
                </a:solidFill>
                <a:cs typeface="Arial" pitchFamily="34" charset="0"/>
              </a:rPr>
              <a:t>ε </a:t>
            </a:r>
            <a:endParaRPr lang="ko-KR" altLang="en-US" sz="2400" dirty="0"/>
          </a:p>
        </p:txBody>
      </p:sp>
    </p:spTree>
    <p:extLst>
      <p:ext uri="{BB962C8B-B14F-4D97-AF65-F5344CB8AC3E}">
        <p14:creationId xmlns:p14="http://schemas.microsoft.com/office/powerpoint/2010/main" val="3162019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9925-9902-D7B5-FF3D-8B518A5AD0A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5037B00-95A2-B42A-3FD0-403E90A601B7}"/>
              </a:ext>
            </a:extLst>
          </p:cNvPr>
          <p:cNvSpPr>
            <a:spLocks noGrp="1"/>
          </p:cNvSpPr>
          <p:nvPr>
            <p:ph type="title"/>
          </p:nvPr>
        </p:nvSpPr>
        <p:spPr>
          <a:xfrm>
            <a:off x="216000" y="250101"/>
            <a:ext cx="10108800" cy="553998"/>
          </a:xfrm>
        </p:spPr>
        <p:txBody>
          <a:bodyPr/>
          <a:lstStyle/>
          <a:p>
            <a:r>
              <a:rPr lang="en-US" altLang="ko-KR" dirty="0"/>
              <a:t>Result 3. Canopy light regime reshapes </a:t>
            </a:r>
            <a:r>
              <a:rPr lang="el-GR" altLang="ko-KR" dirty="0"/>
              <a:t>Φ</a:t>
            </a:r>
            <a:r>
              <a:rPr lang="en-US" altLang="ko-KR" dirty="0"/>
              <a:t>F</a:t>
            </a:r>
            <a:endParaRPr lang="en-GB" dirty="0"/>
          </a:p>
        </p:txBody>
      </p:sp>
      <p:pic>
        <p:nvPicPr>
          <p:cNvPr id="3" name="그림 2">
            <a:extLst>
              <a:ext uri="{FF2B5EF4-FFF2-40B4-BE49-F238E27FC236}">
                <a16:creationId xmlns:a16="http://schemas.microsoft.com/office/drawing/2014/main" id="{88273FC9-F053-4537-CF86-0D407FA3E06B}"/>
              </a:ext>
            </a:extLst>
          </p:cNvPr>
          <p:cNvPicPr>
            <a:picLocks noChangeAspect="1"/>
          </p:cNvPicPr>
          <p:nvPr/>
        </p:nvPicPr>
        <p:blipFill>
          <a:blip r:embed="rId3"/>
          <a:srcRect b="8379"/>
          <a:stretch>
            <a:fillRect/>
          </a:stretch>
        </p:blipFill>
        <p:spPr>
          <a:xfrm>
            <a:off x="616151" y="1788061"/>
            <a:ext cx="10993035" cy="4222214"/>
          </a:xfrm>
          <a:prstGeom prst="rect">
            <a:avLst/>
          </a:prstGeom>
        </p:spPr>
      </p:pic>
      <p:sp>
        <p:nvSpPr>
          <p:cNvPr id="5" name="TextBox 4">
            <a:extLst>
              <a:ext uri="{FF2B5EF4-FFF2-40B4-BE49-F238E27FC236}">
                <a16:creationId xmlns:a16="http://schemas.microsoft.com/office/drawing/2014/main" id="{D4E171AA-3C28-00F9-7742-EE5C14CBDB50}"/>
              </a:ext>
            </a:extLst>
          </p:cNvPr>
          <p:cNvSpPr txBox="1"/>
          <p:nvPr/>
        </p:nvSpPr>
        <p:spPr>
          <a:xfrm>
            <a:off x="6317445" y="1198265"/>
            <a:ext cx="5284967" cy="461665"/>
          </a:xfrm>
          <a:prstGeom prst="rect">
            <a:avLst/>
          </a:prstGeom>
          <a:noFill/>
        </p:spPr>
        <p:txBody>
          <a:bodyPr wrap="square">
            <a:spAutoFit/>
          </a:bodyPr>
          <a:lstStyle/>
          <a:p>
            <a:r>
              <a:rPr lang="en-US" altLang="ko-KR" sz="2400" dirty="0">
                <a:solidFill>
                  <a:srgbClr val="FF0000"/>
                </a:solidFill>
                <a:cs typeface="Arial" pitchFamily="34" charset="0"/>
              </a:rPr>
              <a:t>GAM: </a:t>
            </a:r>
            <a:r>
              <a:rPr lang="el-GR" altLang="ko-KR" sz="2400" dirty="0">
                <a:solidFill>
                  <a:srgbClr val="FF0000"/>
                </a:solidFill>
                <a:cs typeface="Arial" pitchFamily="34" charset="0"/>
              </a:rPr>
              <a:t>Φ</a:t>
            </a:r>
            <a:r>
              <a:rPr lang="en-US" altLang="ko-KR" sz="2400" dirty="0">
                <a:solidFill>
                  <a:srgbClr val="FF0000"/>
                </a:solidFill>
                <a:cs typeface="Arial" pitchFamily="34" charset="0"/>
              </a:rPr>
              <a:t> = y(PAR) + y(Kt)</a:t>
            </a:r>
            <a:r>
              <a:rPr lang="en-US" altLang="ko-KR" sz="2400" b="1" dirty="0">
                <a:solidFill>
                  <a:srgbClr val="FF0000"/>
                </a:solidFill>
                <a:cs typeface="Arial" pitchFamily="34" charset="0"/>
              </a:rPr>
              <a:t> </a:t>
            </a:r>
            <a:r>
              <a:rPr lang="en-US" altLang="ko-KR" sz="2400" dirty="0">
                <a:solidFill>
                  <a:srgbClr val="FF0000"/>
                </a:solidFill>
                <a:cs typeface="Arial" pitchFamily="34" charset="0"/>
              </a:rPr>
              <a:t>+ </a:t>
            </a:r>
            <a:r>
              <a:rPr lang="el-GR" altLang="ko-KR" sz="2400" dirty="0">
                <a:solidFill>
                  <a:srgbClr val="FF0000"/>
                </a:solidFill>
                <a:cs typeface="Arial" pitchFamily="34" charset="0"/>
              </a:rPr>
              <a:t>ε </a:t>
            </a:r>
            <a:endParaRPr lang="ko-KR" altLang="en-US" sz="2400" dirty="0">
              <a:solidFill>
                <a:srgbClr val="FF0000"/>
              </a:solidFill>
            </a:endParaRPr>
          </a:p>
        </p:txBody>
      </p:sp>
      <p:cxnSp>
        <p:nvCxnSpPr>
          <p:cNvPr id="7" name="직선 화살표 연결선 6">
            <a:extLst>
              <a:ext uri="{FF2B5EF4-FFF2-40B4-BE49-F238E27FC236}">
                <a16:creationId xmlns:a16="http://schemas.microsoft.com/office/drawing/2014/main" id="{44F9B366-B5AD-F603-2C55-26C16C2B88DA}"/>
              </a:ext>
            </a:extLst>
          </p:cNvPr>
          <p:cNvCxnSpPr/>
          <p:nvPr/>
        </p:nvCxnSpPr>
        <p:spPr>
          <a:xfrm>
            <a:off x="1866900" y="2409825"/>
            <a:ext cx="1038225" cy="46672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8" name="직선 화살표 연결선 7">
            <a:extLst>
              <a:ext uri="{FF2B5EF4-FFF2-40B4-BE49-F238E27FC236}">
                <a16:creationId xmlns:a16="http://schemas.microsoft.com/office/drawing/2014/main" id="{05292E49-08B9-7963-8F2A-5876529415C5}"/>
              </a:ext>
            </a:extLst>
          </p:cNvPr>
          <p:cNvCxnSpPr>
            <a:cxnSpLocks/>
          </p:cNvCxnSpPr>
          <p:nvPr/>
        </p:nvCxnSpPr>
        <p:spPr>
          <a:xfrm>
            <a:off x="1866899" y="4403118"/>
            <a:ext cx="1038226" cy="59750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0" name="직선 화살표 연결선 9">
            <a:extLst>
              <a:ext uri="{FF2B5EF4-FFF2-40B4-BE49-F238E27FC236}">
                <a16:creationId xmlns:a16="http://schemas.microsoft.com/office/drawing/2014/main" id="{97B8FB43-BCBF-F5FE-0069-663814F13D16}"/>
              </a:ext>
            </a:extLst>
          </p:cNvPr>
          <p:cNvCxnSpPr>
            <a:cxnSpLocks/>
          </p:cNvCxnSpPr>
          <p:nvPr/>
        </p:nvCxnSpPr>
        <p:spPr>
          <a:xfrm>
            <a:off x="4196646" y="4267200"/>
            <a:ext cx="776512" cy="73342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2" name="직선 화살표 연결선 11">
            <a:extLst>
              <a:ext uri="{FF2B5EF4-FFF2-40B4-BE49-F238E27FC236}">
                <a16:creationId xmlns:a16="http://schemas.microsoft.com/office/drawing/2014/main" id="{957B17DD-1E60-99D4-B6C9-B06150818DF9}"/>
              </a:ext>
            </a:extLst>
          </p:cNvPr>
          <p:cNvCxnSpPr>
            <a:cxnSpLocks/>
          </p:cNvCxnSpPr>
          <p:nvPr/>
        </p:nvCxnSpPr>
        <p:spPr>
          <a:xfrm>
            <a:off x="4155874" y="2409825"/>
            <a:ext cx="925436" cy="5541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5" name="직선 화살표 연결선 14">
            <a:extLst>
              <a:ext uri="{FF2B5EF4-FFF2-40B4-BE49-F238E27FC236}">
                <a16:creationId xmlns:a16="http://schemas.microsoft.com/office/drawing/2014/main" id="{365E4087-E64A-37C7-4F8C-6D258D9978F7}"/>
              </a:ext>
            </a:extLst>
          </p:cNvPr>
          <p:cNvCxnSpPr>
            <a:cxnSpLocks/>
          </p:cNvCxnSpPr>
          <p:nvPr/>
        </p:nvCxnSpPr>
        <p:spPr>
          <a:xfrm>
            <a:off x="6157615" y="2251792"/>
            <a:ext cx="835542" cy="7827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6" name="직선 화살표 연결선 15">
            <a:extLst>
              <a:ext uri="{FF2B5EF4-FFF2-40B4-BE49-F238E27FC236}">
                <a16:creationId xmlns:a16="http://schemas.microsoft.com/office/drawing/2014/main" id="{A6DCEB05-325A-D548-37CB-1A59C8AA69A9}"/>
              </a:ext>
            </a:extLst>
          </p:cNvPr>
          <p:cNvCxnSpPr>
            <a:cxnSpLocks/>
          </p:cNvCxnSpPr>
          <p:nvPr/>
        </p:nvCxnSpPr>
        <p:spPr>
          <a:xfrm>
            <a:off x="8179157" y="2409825"/>
            <a:ext cx="1035132" cy="46672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7" name="직선 화살표 연결선 16">
            <a:extLst>
              <a:ext uri="{FF2B5EF4-FFF2-40B4-BE49-F238E27FC236}">
                <a16:creationId xmlns:a16="http://schemas.microsoft.com/office/drawing/2014/main" id="{6342176D-A0A1-EC90-09A3-D9DE22400FA1}"/>
              </a:ext>
            </a:extLst>
          </p:cNvPr>
          <p:cNvCxnSpPr>
            <a:cxnSpLocks/>
          </p:cNvCxnSpPr>
          <p:nvPr/>
        </p:nvCxnSpPr>
        <p:spPr>
          <a:xfrm>
            <a:off x="10245647" y="2322361"/>
            <a:ext cx="1079578" cy="45893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8" name="직선 화살표 연결선 17">
            <a:extLst>
              <a:ext uri="{FF2B5EF4-FFF2-40B4-BE49-F238E27FC236}">
                <a16:creationId xmlns:a16="http://schemas.microsoft.com/office/drawing/2014/main" id="{ADE96761-6BE3-A9DA-44E0-B409E2C89BA5}"/>
              </a:ext>
            </a:extLst>
          </p:cNvPr>
          <p:cNvCxnSpPr>
            <a:cxnSpLocks/>
          </p:cNvCxnSpPr>
          <p:nvPr/>
        </p:nvCxnSpPr>
        <p:spPr>
          <a:xfrm>
            <a:off x="6022774" y="4365018"/>
            <a:ext cx="925436" cy="5541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9" name="직선 화살표 연결선 18">
            <a:extLst>
              <a:ext uri="{FF2B5EF4-FFF2-40B4-BE49-F238E27FC236}">
                <a16:creationId xmlns:a16="http://schemas.microsoft.com/office/drawing/2014/main" id="{1FE60292-7C9A-2510-BA8A-249464F3FB7A}"/>
              </a:ext>
            </a:extLst>
          </p:cNvPr>
          <p:cNvCxnSpPr>
            <a:cxnSpLocks/>
          </p:cNvCxnSpPr>
          <p:nvPr/>
        </p:nvCxnSpPr>
        <p:spPr>
          <a:xfrm>
            <a:off x="8349748" y="4267200"/>
            <a:ext cx="864541" cy="65200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1" name="직선 화살표 연결선 20">
            <a:extLst>
              <a:ext uri="{FF2B5EF4-FFF2-40B4-BE49-F238E27FC236}">
                <a16:creationId xmlns:a16="http://schemas.microsoft.com/office/drawing/2014/main" id="{6084EB49-774B-2FEC-CC47-173D2CE59841}"/>
              </a:ext>
            </a:extLst>
          </p:cNvPr>
          <p:cNvCxnSpPr>
            <a:cxnSpLocks/>
          </p:cNvCxnSpPr>
          <p:nvPr/>
        </p:nvCxnSpPr>
        <p:spPr>
          <a:xfrm>
            <a:off x="10324800" y="4147682"/>
            <a:ext cx="925436" cy="5541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A8C19C3C-3A21-2EEF-D1F6-8F6B14AC6ECB}"/>
              </a:ext>
            </a:extLst>
          </p:cNvPr>
          <p:cNvSpPr txBox="1"/>
          <p:nvPr/>
        </p:nvSpPr>
        <p:spPr>
          <a:xfrm>
            <a:off x="7027908" y="6010275"/>
            <a:ext cx="4581278" cy="369332"/>
          </a:xfrm>
          <a:prstGeom prst="rect">
            <a:avLst/>
          </a:prstGeom>
          <a:noFill/>
        </p:spPr>
        <p:txBody>
          <a:bodyPr wrap="square">
            <a:spAutoFit/>
          </a:bodyPr>
          <a:lstStyle/>
          <a:p>
            <a:r>
              <a:rPr lang="en-US" altLang="ko-KR" dirty="0">
                <a:solidFill>
                  <a:schemeClr val="accent6">
                    <a:lumMod val="10000"/>
                  </a:schemeClr>
                </a:solidFill>
                <a:cs typeface="Arial" pitchFamily="34" charset="0"/>
              </a:rPr>
              <a:t>Ta (°C): [</a:t>
            </a:r>
            <a:r>
              <a:rPr lang="en-US" altLang="ko-KR" sz="1800" dirty="0">
                <a:solidFill>
                  <a:schemeClr val="accent6">
                    <a:lumMod val="10000"/>
                  </a:schemeClr>
                </a:solidFill>
                <a:cs typeface="Arial" pitchFamily="34" charset="0"/>
              </a:rPr>
              <a:t>20-30], VPD (kPa): [0.5-2.0]</a:t>
            </a:r>
            <a:endParaRPr lang="ko-KR" altLang="en-US" dirty="0"/>
          </a:p>
        </p:txBody>
      </p:sp>
      <p:sp>
        <p:nvSpPr>
          <p:cNvPr id="20" name="TextBox 19">
            <a:extLst>
              <a:ext uri="{FF2B5EF4-FFF2-40B4-BE49-F238E27FC236}">
                <a16:creationId xmlns:a16="http://schemas.microsoft.com/office/drawing/2014/main" id="{58E1A91D-1669-491C-A4AA-4D58B366DC15}"/>
              </a:ext>
            </a:extLst>
          </p:cNvPr>
          <p:cNvSpPr txBox="1"/>
          <p:nvPr/>
        </p:nvSpPr>
        <p:spPr>
          <a:xfrm rot="16200000">
            <a:off x="-827586" y="2596083"/>
            <a:ext cx="2307617" cy="400110"/>
          </a:xfrm>
          <a:prstGeom prst="rect">
            <a:avLst/>
          </a:prstGeom>
          <a:noFill/>
        </p:spPr>
        <p:txBody>
          <a:bodyPr wrap="square">
            <a:spAutoFit/>
          </a:bodyPr>
          <a:lstStyle/>
          <a:p>
            <a:pPr algn="ctr"/>
            <a:r>
              <a:rPr lang="el-GR" altLang="ko-KR" sz="2000" dirty="0"/>
              <a:t>Δ</a:t>
            </a:r>
            <a:r>
              <a:rPr lang="en-US" altLang="ko-KR" sz="2000" dirty="0">
                <a:solidFill>
                  <a:schemeClr val="accent6">
                    <a:lumMod val="10000"/>
                  </a:schemeClr>
                </a:solidFill>
                <a:cs typeface="Arial" pitchFamily="34" charset="0"/>
              </a:rPr>
              <a:t>Canopy-</a:t>
            </a:r>
            <a:r>
              <a:rPr lang="el-GR" altLang="ko-KR" sz="2000" dirty="0">
                <a:solidFill>
                  <a:schemeClr val="accent6">
                    <a:lumMod val="10000"/>
                  </a:schemeClr>
                </a:solidFill>
                <a:cs typeface="Arial" pitchFamily="34" charset="0"/>
              </a:rPr>
              <a:t>Φ</a:t>
            </a:r>
            <a:r>
              <a:rPr lang="en-US" altLang="ko-KR" sz="2000" dirty="0">
                <a:solidFill>
                  <a:schemeClr val="accent6">
                    <a:lumMod val="10000"/>
                  </a:schemeClr>
                </a:solidFill>
                <a:cs typeface="Arial" pitchFamily="34" charset="0"/>
              </a:rPr>
              <a:t>P</a:t>
            </a:r>
            <a:endParaRPr lang="ko-KR" altLang="en-US" sz="2000" dirty="0"/>
          </a:p>
        </p:txBody>
      </p:sp>
      <p:sp>
        <p:nvSpPr>
          <p:cNvPr id="22" name="TextBox 21">
            <a:extLst>
              <a:ext uri="{FF2B5EF4-FFF2-40B4-BE49-F238E27FC236}">
                <a16:creationId xmlns:a16="http://schemas.microsoft.com/office/drawing/2014/main" id="{BD542AA7-0E82-442C-9A6E-D6CC7C017859}"/>
              </a:ext>
            </a:extLst>
          </p:cNvPr>
          <p:cNvSpPr txBox="1"/>
          <p:nvPr/>
        </p:nvSpPr>
        <p:spPr>
          <a:xfrm rot="16200000">
            <a:off x="-882169" y="4647496"/>
            <a:ext cx="2416782" cy="400110"/>
          </a:xfrm>
          <a:prstGeom prst="rect">
            <a:avLst/>
          </a:prstGeom>
          <a:noFill/>
        </p:spPr>
        <p:txBody>
          <a:bodyPr wrap="square">
            <a:spAutoFit/>
          </a:bodyPr>
          <a:lstStyle/>
          <a:p>
            <a:pPr algn="ctr"/>
            <a:r>
              <a:rPr lang="el-GR" altLang="ko-KR" sz="2000" dirty="0"/>
              <a:t>Δ</a:t>
            </a:r>
            <a:r>
              <a:rPr lang="en-US" altLang="ko-KR" sz="2000" dirty="0">
                <a:solidFill>
                  <a:schemeClr val="accent6">
                    <a:lumMod val="10000"/>
                  </a:schemeClr>
                </a:solidFill>
                <a:cs typeface="Arial" pitchFamily="34" charset="0"/>
              </a:rPr>
              <a:t>Canopy-</a:t>
            </a:r>
            <a:r>
              <a:rPr lang="el-GR" altLang="ko-KR" sz="2000" dirty="0">
                <a:solidFill>
                  <a:schemeClr val="accent6">
                    <a:lumMod val="10000"/>
                  </a:schemeClr>
                </a:solidFill>
                <a:cs typeface="Arial" pitchFamily="34" charset="0"/>
              </a:rPr>
              <a:t>Φ</a:t>
            </a:r>
            <a:r>
              <a:rPr lang="en-US" altLang="ko-KR" sz="2000" dirty="0">
                <a:solidFill>
                  <a:schemeClr val="accent6">
                    <a:lumMod val="10000"/>
                  </a:schemeClr>
                </a:solidFill>
                <a:cs typeface="Arial" pitchFamily="34" charset="0"/>
              </a:rPr>
              <a:t>F</a:t>
            </a:r>
            <a:endParaRPr lang="ko-KR" altLang="en-US" sz="2000" dirty="0"/>
          </a:p>
        </p:txBody>
      </p:sp>
      <p:sp>
        <p:nvSpPr>
          <p:cNvPr id="23" name="TextBox 22">
            <a:extLst>
              <a:ext uri="{FF2B5EF4-FFF2-40B4-BE49-F238E27FC236}">
                <a16:creationId xmlns:a16="http://schemas.microsoft.com/office/drawing/2014/main" id="{9C2C6B4A-C02C-4E72-987B-3E00B76FEEE9}"/>
              </a:ext>
            </a:extLst>
          </p:cNvPr>
          <p:cNvSpPr txBox="1"/>
          <p:nvPr/>
        </p:nvSpPr>
        <p:spPr>
          <a:xfrm>
            <a:off x="2075846" y="1195030"/>
            <a:ext cx="4241599" cy="461665"/>
          </a:xfrm>
          <a:prstGeom prst="rect">
            <a:avLst/>
          </a:prstGeom>
          <a:noFill/>
        </p:spPr>
        <p:txBody>
          <a:bodyPr wrap="square">
            <a:spAutoFit/>
          </a:bodyPr>
          <a:lstStyle/>
          <a:p>
            <a:r>
              <a:rPr lang="en-US" altLang="ko-KR" sz="2400" dirty="0">
                <a:solidFill>
                  <a:schemeClr val="accent6">
                    <a:lumMod val="10000"/>
                  </a:schemeClr>
                </a:solidFill>
                <a:cs typeface="Arial" pitchFamily="34" charset="0"/>
              </a:rPr>
              <a:t>GAM: </a:t>
            </a:r>
            <a:r>
              <a:rPr lang="el-GR" altLang="ko-KR" sz="2400" dirty="0">
                <a:solidFill>
                  <a:schemeClr val="accent6">
                    <a:lumMod val="10000"/>
                  </a:schemeClr>
                </a:solidFill>
                <a:cs typeface="Arial" pitchFamily="34" charset="0"/>
              </a:rPr>
              <a:t>Φ</a:t>
            </a:r>
            <a:r>
              <a:rPr lang="en-US" altLang="ko-KR" sz="2400" dirty="0">
                <a:solidFill>
                  <a:schemeClr val="accent6">
                    <a:lumMod val="10000"/>
                  </a:schemeClr>
                </a:solidFill>
                <a:cs typeface="Arial" pitchFamily="34" charset="0"/>
              </a:rPr>
              <a:t> = y(PAR) + </a:t>
            </a:r>
            <a:r>
              <a:rPr lang="el-GR" altLang="ko-KR" sz="2400" dirty="0">
                <a:solidFill>
                  <a:schemeClr val="accent6">
                    <a:lumMod val="10000"/>
                  </a:schemeClr>
                </a:solidFill>
                <a:cs typeface="Arial" pitchFamily="34" charset="0"/>
              </a:rPr>
              <a:t>ε </a:t>
            </a:r>
            <a:endParaRPr lang="ko-KR" altLang="en-US" sz="2400" dirty="0"/>
          </a:p>
        </p:txBody>
      </p:sp>
      <p:sp>
        <p:nvSpPr>
          <p:cNvPr id="24" name="직사각형 23">
            <a:extLst>
              <a:ext uri="{FF2B5EF4-FFF2-40B4-BE49-F238E27FC236}">
                <a16:creationId xmlns:a16="http://schemas.microsoft.com/office/drawing/2014/main" id="{064C8782-91FE-4093-85FF-859511A0CB08}"/>
              </a:ext>
            </a:extLst>
          </p:cNvPr>
          <p:cNvSpPr/>
          <p:nvPr/>
        </p:nvSpPr>
        <p:spPr>
          <a:xfrm>
            <a:off x="380528" y="1172280"/>
            <a:ext cx="1439818" cy="461665"/>
          </a:xfrm>
          <a:prstGeom prst="rect">
            <a:avLst/>
          </a:prstGeom>
        </p:spPr>
        <p:txBody>
          <a:bodyPr wrap="none">
            <a:spAutoFit/>
          </a:bodyPr>
          <a:lstStyle/>
          <a:p>
            <a:r>
              <a:rPr lang="en-US" altLang="ko-KR" sz="2400" b="1" dirty="0">
                <a:solidFill>
                  <a:schemeClr val="accent6">
                    <a:lumMod val="10000"/>
                  </a:schemeClr>
                </a:solidFill>
                <a:cs typeface="Arial" pitchFamily="34" charset="0"/>
              </a:rPr>
              <a:t>Legend</a:t>
            </a:r>
            <a:endParaRPr lang="ko-KR" altLang="en-US" b="1" dirty="0"/>
          </a:p>
        </p:txBody>
      </p:sp>
    </p:spTree>
    <p:extLst>
      <p:ext uri="{BB962C8B-B14F-4D97-AF65-F5344CB8AC3E}">
        <p14:creationId xmlns:p14="http://schemas.microsoft.com/office/powerpoint/2010/main" val="882103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F7A6C-FE97-CE7E-03DB-D6DE312220B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D3A6756-5A8F-75DC-46D6-188FEA3076EE}"/>
              </a:ext>
            </a:extLst>
          </p:cNvPr>
          <p:cNvSpPr>
            <a:spLocks noGrp="1"/>
          </p:cNvSpPr>
          <p:nvPr>
            <p:ph type="title"/>
          </p:nvPr>
        </p:nvSpPr>
        <p:spPr>
          <a:xfrm>
            <a:off x="216000" y="250102"/>
            <a:ext cx="10108800" cy="553998"/>
          </a:xfrm>
        </p:spPr>
        <p:txBody>
          <a:bodyPr/>
          <a:lstStyle/>
          <a:p>
            <a:r>
              <a:rPr lang="en-US" dirty="0"/>
              <a:t>Result 4. </a:t>
            </a:r>
            <a:r>
              <a:rPr lang="en-US" altLang="ko-KR" dirty="0"/>
              <a:t>ΦF is buffered from environmental stress</a:t>
            </a:r>
            <a:endParaRPr lang="en-GB" dirty="0"/>
          </a:p>
        </p:txBody>
      </p:sp>
      <p:pic>
        <p:nvPicPr>
          <p:cNvPr id="12" name="그림 11">
            <a:extLst>
              <a:ext uri="{FF2B5EF4-FFF2-40B4-BE49-F238E27FC236}">
                <a16:creationId xmlns:a16="http://schemas.microsoft.com/office/drawing/2014/main" id="{493FCE70-7EDF-6AA1-D9CD-FA2E1F087A1C}"/>
              </a:ext>
            </a:extLst>
          </p:cNvPr>
          <p:cNvPicPr>
            <a:picLocks noChangeAspect="1"/>
          </p:cNvPicPr>
          <p:nvPr/>
        </p:nvPicPr>
        <p:blipFill>
          <a:blip r:embed="rId3"/>
          <a:stretch>
            <a:fillRect/>
          </a:stretch>
        </p:blipFill>
        <p:spPr>
          <a:xfrm>
            <a:off x="395287" y="1918174"/>
            <a:ext cx="11434763" cy="3734973"/>
          </a:xfrm>
          <a:prstGeom prst="rect">
            <a:avLst/>
          </a:prstGeom>
        </p:spPr>
      </p:pic>
      <p:sp>
        <p:nvSpPr>
          <p:cNvPr id="13" name="TextBox 12">
            <a:extLst>
              <a:ext uri="{FF2B5EF4-FFF2-40B4-BE49-F238E27FC236}">
                <a16:creationId xmlns:a16="http://schemas.microsoft.com/office/drawing/2014/main" id="{4B8E183E-95EC-8B9B-8062-03711E7F8D13}"/>
              </a:ext>
            </a:extLst>
          </p:cNvPr>
          <p:cNvSpPr txBox="1"/>
          <p:nvPr/>
        </p:nvSpPr>
        <p:spPr>
          <a:xfrm>
            <a:off x="925115" y="1389833"/>
            <a:ext cx="2557463" cy="461665"/>
          </a:xfrm>
          <a:prstGeom prst="rect">
            <a:avLst/>
          </a:prstGeom>
          <a:noFill/>
        </p:spPr>
        <p:txBody>
          <a:bodyPr wrap="square">
            <a:spAutoFit/>
          </a:bodyPr>
          <a:lstStyle/>
          <a:p>
            <a:r>
              <a:rPr lang="el-GR" altLang="ko-KR" sz="2400" dirty="0">
                <a:solidFill>
                  <a:schemeClr val="accent6">
                    <a:lumMod val="10000"/>
                  </a:schemeClr>
                </a:solidFill>
                <a:cs typeface="Arial" pitchFamily="34" charset="0"/>
              </a:rPr>
              <a:t>Φ</a:t>
            </a:r>
            <a:r>
              <a:rPr lang="en-US" altLang="ko-KR" sz="2400" dirty="0">
                <a:solidFill>
                  <a:schemeClr val="accent6">
                    <a:lumMod val="10000"/>
                  </a:schemeClr>
                </a:solidFill>
                <a:cs typeface="Arial" pitchFamily="34" charset="0"/>
              </a:rPr>
              <a:t> = y(Ta) + </a:t>
            </a:r>
            <a:r>
              <a:rPr lang="el-GR" altLang="ko-KR" sz="2400" dirty="0">
                <a:solidFill>
                  <a:schemeClr val="accent6">
                    <a:lumMod val="10000"/>
                  </a:schemeClr>
                </a:solidFill>
                <a:cs typeface="Arial" pitchFamily="34" charset="0"/>
              </a:rPr>
              <a:t>ε </a:t>
            </a:r>
            <a:endParaRPr lang="ko-KR" altLang="en-US" sz="2400" dirty="0"/>
          </a:p>
        </p:txBody>
      </p:sp>
      <p:sp>
        <p:nvSpPr>
          <p:cNvPr id="15" name="TextBox 14">
            <a:extLst>
              <a:ext uri="{FF2B5EF4-FFF2-40B4-BE49-F238E27FC236}">
                <a16:creationId xmlns:a16="http://schemas.microsoft.com/office/drawing/2014/main" id="{B55C6FA8-16A5-4493-CB6D-55C2592011BD}"/>
              </a:ext>
            </a:extLst>
          </p:cNvPr>
          <p:cNvSpPr txBox="1"/>
          <p:nvPr/>
        </p:nvSpPr>
        <p:spPr>
          <a:xfrm>
            <a:off x="3612356" y="1389834"/>
            <a:ext cx="2817019" cy="461665"/>
          </a:xfrm>
          <a:prstGeom prst="rect">
            <a:avLst/>
          </a:prstGeom>
          <a:noFill/>
        </p:spPr>
        <p:txBody>
          <a:bodyPr wrap="square">
            <a:spAutoFit/>
          </a:bodyPr>
          <a:lstStyle/>
          <a:p>
            <a:r>
              <a:rPr lang="el-GR" altLang="ko-KR" sz="2400" dirty="0">
                <a:solidFill>
                  <a:schemeClr val="accent6">
                    <a:lumMod val="10000"/>
                  </a:schemeClr>
                </a:solidFill>
                <a:cs typeface="Arial" pitchFamily="34" charset="0"/>
              </a:rPr>
              <a:t>Φ</a:t>
            </a:r>
            <a:r>
              <a:rPr lang="en-US" altLang="ko-KR" sz="2400" dirty="0">
                <a:solidFill>
                  <a:schemeClr val="accent6">
                    <a:lumMod val="10000"/>
                  </a:schemeClr>
                </a:solidFill>
                <a:cs typeface="Arial" pitchFamily="34" charset="0"/>
              </a:rPr>
              <a:t> = y(VPD) + </a:t>
            </a:r>
            <a:r>
              <a:rPr lang="el-GR" altLang="ko-KR" sz="2400" dirty="0">
                <a:solidFill>
                  <a:schemeClr val="accent6">
                    <a:lumMod val="10000"/>
                  </a:schemeClr>
                </a:solidFill>
                <a:cs typeface="Arial" pitchFamily="34" charset="0"/>
              </a:rPr>
              <a:t>ε </a:t>
            </a:r>
            <a:endParaRPr lang="ko-KR" altLang="en-US" sz="2400" dirty="0"/>
          </a:p>
        </p:txBody>
      </p:sp>
      <p:sp>
        <p:nvSpPr>
          <p:cNvPr id="16" name="TextBox 15">
            <a:extLst>
              <a:ext uri="{FF2B5EF4-FFF2-40B4-BE49-F238E27FC236}">
                <a16:creationId xmlns:a16="http://schemas.microsoft.com/office/drawing/2014/main" id="{77785231-D51B-D83E-6E8F-69F36AF719A7}"/>
              </a:ext>
            </a:extLst>
          </p:cNvPr>
          <p:cNvSpPr txBox="1"/>
          <p:nvPr/>
        </p:nvSpPr>
        <p:spPr>
          <a:xfrm>
            <a:off x="6429375" y="1389833"/>
            <a:ext cx="5400675" cy="461665"/>
          </a:xfrm>
          <a:prstGeom prst="rect">
            <a:avLst/>
          </a:prstGeom>
          <a:noFill/>
        </p:spPr>
        <p:txBody>
          <a:bodyPr wrap="square">
            <a:spAutoFit/>
          </a:bodyPr>
          <a:lstStyle/>
          <a:p>
            <a:pPr algn="ctr"/>
            <a:r>
              <a:rPr lang="el-GR" altLang="ko-KR" sz="2400" dirty="0">
                <a:solidFill>
                  <a:srgbClr val="FF0000"/>
                </a:solidFill>
                <a:cs typeface="Arial" pitchFamily="34" charset="0"/>
              </a:rPr>
              <a:t>Φ</a:t>
            </a:r>
            <a:r>
              <a:rPr lang="en-US" altLang="ko-KR" sz="2400" dirty="0">
                <a:solidFill>
                  <a:srgbClr val="FF0000"/>
                </a:solidFill>
                <a:cs typeface="Arial" pitchFamily="34" charset="0"/>
              </a:rPr>
              <a:t> = y(Ta) + y(VPD) + </a:t>
            </a:r>
            <a:r>
              <a:rPr lang="el-GR" altLang="ko-KR" sz="2400" dirty="0">
                <a:solidFill>
                  <a:srgbClr val="FF0000"/>
                </a:solidFill>
                <a:cs typeface="Arial" pitchFamily="34" charset="0"/>
              </a:rPr>
              <a:t>ε </a:t>
            </a:r>
            <a:endParaRPr lang="ko-KR" altLang="en-US" sz="2400" dirty="0">
              <a:solidFill>
                <a:srgbClr val="FF0000"/>
              </a:solidFill>
            </a:endParaRPr>
          </a:p>
        </p:txBody>
      </p:sp>
      <p:sp>
        <p:nvSpPr>
          <p:cNvPr id="17" name="TextBox 16">
            <a:extLst>
              <a:ext uri="{FF2B5EF4-FFF2-40B4-BE49-F238E27FC236}">
                <a16:creationId xmlns:a16="http://schemas.microsoft.com/office/drawing/2014/main" id="{7D98D3BA-780A-6979-5632-4317B1BEADD7}"/>
              </a:ext>
            </a:extLst>
          </p:cNvPr>
          <p:cNvSpPr txBox="1"/>
          <p:nvPr/>
        </p:nvSpPr>
        <p:spPr>
          <a:xfrm>
            <a:off x="6112668" y="6044787"/>
            <a:ext cx="5676899" cy="369332"/>
          </a:xfrm>
          <a:prstGeom prst="rect">
            <a:avLst/>
          </a:prstGeom>
          <a:noFill/>
        </p:spPr>
        <p:txBody>
          <a:bodyPr wrap="square">
            <a:spAutoFit/>
          </a:bodyPr>
          <a:lstStyle/>
          <a:p>
            <a:r>
              <a:rPr lang="en-US" altLang="ko-KR" sz="1800" dirty="0">
                <a:solidFill>
                  <a:schemeClr val="accent6">
                    <a:lumMod val="10000"/>
                  </a:schemeClr>
                </a:solidFill>
                <a:cs typeface="Arial" pitchFamily="34" charset="0"/>
              </a:rPr>
              <a:t>PAR: [Light saturation condition], Kt: [0.5-1.0]</a:t>
            </a:r>
            <a:endParaRPr lang="ko-KR" altLang="en-US" dirty="0"/>
          </a:p>
        </p:txBody>
      </p:sp>
      <p:sp>
        <p:nvSpPr>
          <p:cNvPr id="3" name="직사각형 2">
            <a:extLst>
              <a:ext uri="{FF2B5EF4-FFF2-40B4-BE49-F238E27FC236}">
                <a16:creationId xmlns:a16="http://schemas.microsoft.com/office/drawing/2014/main" id="{0AF4694B-1E8F-436F-8408-481B7B34A125}"/>
              </a:ext>
            </a:extLst>
          </p:cNvPr>
          <p:cNvSpPr/>
          <p:nvPr/>
        </p:nvSpPr>
        <p:spPr>
          <a:xfrm>
            <a:off x="1153648"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9" name="직사각형 8">
            <a:extLst>
              <a:ext uri="{FF2B5EF4-FFF2-40B4-BE49-F238E27FC236}">
                <a16:creationId xmlns:a16="http://schemas.microsoft.com/office/drawing/2014/main" id="{3C34C0B1-3AEE-48E8-913B-E60AA73D5A0E}"/>
              </a:ext>
            </a:extLst>
          </p:cNvPr>
          <p:cNvSpPr/>
          <p:nvPr/>
        </p:nvSpPr>
        <p:spPr>
          <a:xfrm>
            <a:off x="2258579"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10" name="직사각형 9">
            <a:extLst>
              <a:ext uri="{FF2B5EF4-FFF2-40B4-BE49-F238E27FC236}">
                <a16:creationId xmlns:a16="http://schemas.microsoft.com/office/drawing/2014/main" id="{2DFCC586-9D34-4B24-9DA8-9F98E774E044}"/>
              </a:ext>
            </a:extLst>
          </p:cNvPr>
          <p:cNvSpPr/>
          <p:nvPr/>
        </p:nvSpPr>
        <p:spPr>
          <a:xfrm>
            <a:off x="3995521"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11" name="직사각형 10">
            <a:extLst>
              <a:ext uri="{FF2B5EF4-FFF2-40B4-BE49-F238E27FC236}">
                <a16:creationId xmlns:a16="http://schemas.microsoft.com/office/drawing/2014/main" id="{F4F4C66D-4AC5-44E1-B65E-BD50B5B124E7}"/>
              </a:ext>
            </a:extLst>
          </p:cNvPr>
          <p:cNvSpPr/>
          <p:nvPr/>
        </p:nvSpPr>
        <p:spPr>
          <a:xfrm>
            <a:off x="5097115"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14" name="직사각형 13">
            <a:extLst>
              <a:ext uri="{FF2B5EF4-FFF2-40B4-BE49-F238E27FC236}">
                <a16:creationId xmlns:a16="http://schemas.microsoft.com/office/drawing/2014/main" id="{6A9CB1B6-6133-4135-9C44-45419FFC18F0}"/>
              </a:ext>
            </a:extLst>
          </p:cNvPr>
          <p:cNvSpPr/>
          <p:nvPr/>
        </p:nvSpPr>
        <p:spPr>
          <a:xfrm>
            <a:off x="6846583"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18" name="직사각형 17">
            <a:extLst>
              <a:ext uri="{FF2B5EF4-FFF2-40B4-BE49-F238E27FC236}">
                <a16:creationId xmlns:a16="http://schemas.microsoft.com/office/drawing/2014/main" id="{61610CA9-C07D-4734-8E19-1AA3853DCF3E}"/>
              </a:ext>
            </a:extLst>
          </p:cNvPr>
          <p:cNvSpPr/>
          <p:nvPr/>
        </p:nvSpPr>
        <p:spPr>
          <a:xfrm>
            <a:off x="7950961"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19" name="직사각형 18">
            <a:extLst>
              <a:ext uri="{FF2B5EF4-FFF2-40B4-BE49-F238E27FC236}">
                <a16:creationId xmlns:a16="http://schemas.microsoft.com/office/drawing/2014/main" id="{60A56896-850D-490D-98BB-A5C7AA0FEEDE}"/>
              </a:ext>
            </a:extLst>
          </p:cNvPr>
          <p:cNvSpPr/>
          <p:nvPr/>
        </p:nvSpPr>
        <p:spPr>
          <a:xfrm>
            <a:off x="9712956"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
        <p:nvSpPr>
          <p:cNvPr id="20" name="직사각형 19">
            <a:extLst>
              <a:ext uri="{FF2B5EF4-FFF2-40B4-BE49-F238E27FC236}">
                <a16:creationId xmlns:a16="http://schemas.microsoft.com/office/drawing/2014/main" id="{0BC0FC5B-21FA-4B9C-9AD1-45424E7076D9}"/>
              </a:ext>
            </a:extLst>
          </p:cNvPr>
          <p:cNvSpPr/>
          <p:nvPr/>
        </p:nvSpPr>
        <p:spPr>
          <a:xfrm>
            <a:off x="10817334" y="4935347"/>
            <a:ext cx="346570" cy="369332"/>
          </a:xfrm>
          <a:prstGeom prst="rect">
            <a:avLst/>
          </a:prstGeom>
        </p:spPr>
        <p:txBody>
          <a:bodyPr wrap="none">
            <a:spAutoFit/>
          </a:bodyPr>
          <a:lstStyle/>
          <a:p>
            <a:r>
              <a:rPr lang="el-GR" altLang="ko-KR" dirty="0">
                <a:solidFill>
                  <a:srgbClr val="000000"/>
                </a:solidFill>
              </a:rPr>
              <a:t>Δ</a:t>
            </a:r>
            <a:endParaRPr lang="ko-KR" altLang="en-US" dirty="0">
              <a:solidFill>
                <a:srgbClr val="000000"/>
              </a:solidFill>
            </a:endParaRPr>
          </a:p>
        </p:txBody>
      </p:sp>
    </p:spTree>
    <p:extLst>
      <p:ext uri="{BB962C8B-B14F-4D97-AF65-F5344CB8AC3E}">
        <p14:creationId xmlns:p14="http://schemas.microsoft.com/office/powerpoint/2010/main" val="1968422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08405-E7EE-D01A-933D-8AB3EBC71E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398C05E-8C32-D13B-6619-D9AC9DCC971E}"/>
              </a:ext>
            </a:extLst>
          </p:cNvPr>
          <p:cNvSpPr>
            <a:spLocks noGrp="1"/>
          </p:cNvSpPr>
          <p:nvPr>
            <p:ph type="title"/>
          </p:nvPr>
        </p:nvSpPr>
        <p:spPr/>
        <p:txBody>
          <a:bodyPr/>
          <a:lstStyle/>
          <a:p>
            <a:r>
              <a:rPr lang="en-GB" dirty="0"/>
              <a:t>Take home message</a:t>
            </a:r>
          </a:p>
        </p:txBody>
      </p:sp>
      <p:sp>
        <p:nvSpPr>
          <p:cNvPr id="3" name="Title 1">
            <a:extLst>
              <a:ext uri="{FF2B5EF4-FFF2-40B4-BE49-F238E27FC236}">
                <a16:creationId xmlns:a16="http://schemas.microsoft.com/office/drawing/2014/main" id="{048413DF-97C6-7503-0D91-A4EC0AE09E8B}"/>
              </a:ext>
            </a:extLst>
          </p:cNvPr>
          <p:cNvSpPr txBox="1">
            <a:spLocks/>
          </p:cNvSpPr>
          <p:nvPr/>
        </p:nvSpPr>
        <p:spPr>
          <a:xfrm>
            <a:off x="1280608" y="1875116"/>
            <a:ext cx="10081120" cy="3528392"/>
          </a:xfrm>
          <a:prstGeom prst="rect">
            <a:avLst/>
          </a:prstGeom>
        </p:spPr>
        <p:txBody>
          <a:bodyPr vert="horz" lIns="91440" tIns="45720" rIns="91440" bIns="45720" rtlCol="0" anchor="ctr">
            <a:normAutofit lnSpcReduction="10000"/>
          </a:bodyPr>
          <a:lstStyle>
            <a:lvl1pPr algn="ctr" defTabSz="914400" rtl="0" eaLnBrk="1" latinLnBrk="1" hangingPunct="1">
              <a:spcBef>
                <a:spcPct val="0"/>
              </a:spcBef>
              <a:buNone/>
              <a:defRPr sz="4400" kern="1200">
                <a:solidFill>
                  <a:schemeClr val="tx1"/>
                </a:solidFill>
                <a:latin typeface="Arial" pitchFamily="34" charset="0"/>
                <a:ea typeface="+mj-ea"/>
                <a:cs typeface="Arial" pitchFamily="34" charset="0"/>
              </a:defRPr>
            </a:lvl1pPr>
          </a:lstStyle>
          <a:p>
            <a:pPr marL="457200" indent="-457200" algn="l">
              <a:buAutoNum type="arabicPeriod"/>
            </a:pPr>
            <a:r>
              <a:rPr lang="en-US" altLang="ko-KR" sz="2000" dirty="0">
                <a:solidFill>
                  <a:srgbClr val="000000"/>
                </a:solidFill>
              </a:rPr>
              <a:t>Across five ecosystems, the apparent SIF–GPP relationship is primarily driven by shared APAR absorption rather than ΦF–ΦP coupling.</a:t>
            </a:r>
            <a:endParaRPr lang="en-US" altLang="ko-KR" sz="2000" b="1" dirty="0">
              <a:solidFill>
                <a:srgbClr val="000000"/>
              </a:solidFill>
            </a:endParaRPr>
          </a:p>
          <a:p>
            <a:pPr marL="457200" indent="-457200" algn="l">
              <a:buAutoNum type="arabicPeriod"/>
            </a:pPr>
            <a:endParaRPr lang="en-US" altLang="ko-KR" sz="2000" b="1" dirty="0">
              <a:solidFill>
                <a:srgbClr val="000000"/>
              </a:solidFill>
            </a:endParaRPr>
          </a:p>
          <a:p>
            <a:pPr marL="457200" indent="-457200" algn="l">
              <a:buAutoNum type="arabicPeriod"/>
            </a:pPr>
            <a:endParaRPr lang="en-US" altLang="ko-KR" sz="2000" b="1" dirty="0">
              <a:solidFill>
                <a:srgbClr val="000000"/>
              </a:solidFill>
            </a:endParaRPr>
          </a:p>
          <a:p>
            <a:pPr marL="457200" indent="-457200" algn="l">
              <a:buAutoNum type="arabicPeriod"/>
            </a:pPr>
            <a:r>
              <a:rPr lang="en-US" altLang="ko-KR" sz="2000" dirty="0">
                <a:solidFill>
                  <a:srgbClr val="000000"/>
                </a:solidFill>
              </a:rPr>
              <a:t>Canopy light heterogeneity reshapes the apparent light response of ΦF, but once structural effects are accounted for, ΦF reveals a clearer physiological signal by PAR then stomatal stress.</a:t>
            </a:r>
          </a:p>
          <a:p>
            <a:pPr marL="457200" indent="-457200" algn="l">
              <a:buAutoNum type="arabicPeriod"/>
            </a:pPr>
            <a:endParaRPr lang="en-US" altLang="ko-KR" sz="2000" dirty="0">
              <a:solidFill>
                <a:srgbClr val="000000"/>
              </a:solidFill>
            </a:endParaRPr>
          </a:p>
          <a:p>
            <a:pPr marL="457200" indent="-457200" algn="l">
              <a:buAutoNum type="arabicPeriod"/>
            </a:pPr>
            <a:endParaRPr lang="en-US" altLang="ko-KR" sz="2000" dirty="0">
              <a:solidFill>
                <a:srgbClr val="000000"/>
              </a:solidFill>
            </a:endParaRPr>
          </a:p>
          <a:p>
            <a:pPr marL="457200" indent="-457200" algn="l">
              <a:buAutoNum type="arabicPeriod"/>
            </a:pPr>
            <a:r>
              <a:rPr lang="en-US" altLang="ko-KR" sz="2000" dirty="0">
                <a:solidFill>
                  <a:srgbClr val="000000"/>
                </a:solidFill>
              </a:rPr>
              <a:t>Although ΦF shows a weaker sensitivity to environmental stress than ΦP, it retains distinct physiological information without canopy structural effect, supporting the use of SIF as an independent photosynthetic variable beyond a simple GPP proxy.</a:t>
            </a:r>
            <a:endParaRPr lang="en-US" altLang="ko-KR" sz="2000" b="1" dirty="0">
              <a:solidFill>
                <a:srgbClr val="000000"/>
              </a:solidFill>
            </a:endParaRPr>
          </a:p>
        </p:txBody>
      </p:sp>
    </p:spTree>
    <p:extLst>
      <p:ext uri="{BB962C8B-B14F-4D97-AF65-F5344CB8AC3E}">
        <p14:creationId xmlns:p14="http://schemas.microsoft.com/office/powerpoint/2010/main" val="426868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4997-A82D-3AE1-4935-8FF11956830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5D9052D-1C62-AAE9-45A4-9C40BC498F0E}"/>
              </a:ext>
            </a:extLst>
          </p:cNvPr>
          <p:cNvSpPr>
            <a:spLocks noGrp="1"/>
          </p:cNvSpPr>
          <p:nvPr>
            <p:ph type="title"/>
          </p:nvPr>
        </p:nvSpPr>
        <p:spPr>
          <a:xfrm>
            <a:off x="216000" y="265491"/>
            <a:ext cx="11314584" cy="523220"/>
          </a:xfrm>
        </p:spPr>
        <p:txBody>
          <a:bodyPr/>
          <a:lstStyle/>
          <a:p>
            <a:r>
              <a:rPr lang="en-US" altLang="ko-KR" sz="2800" dirty="0"/>
              <a:t>APAR drives both SIF and GPP</a:t>
            </a:r>
            <a:endParaRPr lang="en-GB" sz="2800" dirty="0"/>
          </a:p>
        </p:txBody>
      </p:sp>
      <p:sp>
        <p:nvSpPr>
          <p:cNvPr id="19" name="TextBox 18">
            <a:extLst>
              <a:ext uri="{FF2B5EF4-FFF2-40B4-BE49-F238E27FC236}">
                <a16:creationId xmlns:a16="http://schemas.microsoft.com/office/drawing/2014/main" id="{ACF298B9-EB7A-A0C4-A539-800A7C515DC5}"/>
              </a:ext>
            </a:extLst>
          </p:cNvPr>
          <p:cNvSpPr txBox="1"/>
          <p:nvPr/>
        </p:nvSpPr>
        <p:spPr>
          <a:xfrm>
            <a:off x="4160520" y="5877429"/>
            <a:ext cx="4122500" cy="338554"/>
          </a:xfrm>
          <a:prstGeom prst="rect">
            <a:avLst/>
          </a:prstGeom>
          <a:noFill/>
        </p:spPr>
        <p:txBody>
          <a:bodyPr wrap="square">
            <a:spAutoFit/>
          </a:bodyPr>
          <a:lstStyle/>
          <a:p>
            <a:pPr algn="ctr"/>
            <a:r>
              <a:rPr lang="en-US" altLang="ko-KR" sz="1600" dirty="0">
                <a:solidFill>
                  <a:schemeClr val="accent6">
                    <a:lumMod val="10000"/>
                  </a:schemeClr>
                </a:solidFill>
                <a:latin typeface="+mn-lt"/>
              </a:rPr>
              <a:t>(Yang et al., </a:t>
            </a:r>
            <a:r>
              <a:rPr lang="en-US" altLang="ko-KR" sz="1600" i="1" dirty="0">
                <a:solidFill>
                  <a:schemeClr val="accent6">
                    <a:lumMod val="10000"/>
                  </a:schemeClr>
                </a:solidFill>
                <a:latin typeface="+mn-lt"/>
              </a:rPr>
              <a:t>Remote Sens. Environ.</a:t>
            </a:r>
            <a:r>
              <a:rPr lang="en-US" altLang="ko-KR" sz="1600" dirty="0">
                <a:solidFill>
                  <a:schemeClr val="accent6">
                    <a:lumMod val="10000"/>
                  </a:schemeClr>
                </a:solidFill>
                <a:latin typeface="+mn-lt"/>
              </a:rPr>
              <a:t>, 2016) </a:t>
            </a:r>
            <a:endParaRPr lang="ko-KR" altLang="en-US" sz="1600" dirty="0">
              <a:solidFill>
                <a:schemeClr val="accent6">
                  <a:lumMod val="10000"/>
                </a:schemeClr>
              </a:solidFill>
              <a:latin typeface="+mn-lt"/>
            </a:endParaRPr>
          </a:p>
        </p:txBody>
      </p:sp>
      <p:pic>
        <p:nvPicPr>
          <p:cNvPr id="20" name="그림 19" descr="텍스트, 레드, 스크린샷이(가) 표시된 사진&#10;&#10;AI 생성 콘텐츠는 정확하지 않을 수 있습니다.">
            <a:extLst>
              <a:ext uri="{FF2B5EF4-FFF2-40B4-BE49-F238E27FC236}">
                <a16:creationId xmlns:a16="http://schemas.microsoft.com/office/drawing/2014/main" id="{C0A2FC7E-DE47-60C2-BDDE-EA46133D3144}"/>
              </a:ext>
            </a:extLst>
          </p:cNvPr>
          <p:cNvPicPr>
            <a:picLocks noChangeAspect="1"/>
          </p:cNvPicPr>
          <p:nvPr/>
        </p:nvPicPr>
        <p:blipFill>
          <a:blip r:embed="rId3"/>
          <a:stretch>
            <a:fillRect/>
          </a:stretch>
        </p:blipFill>
        <p:spPr>
          <a:xfrm>
            <a:off x="1460800" y="1504452"/>
            <a:ext cx="9303738" cy="4155987"/>
          </a:xfrm>
          <a:prstGeom prst="rect">
            <a:avLst/>
          </a:prstGeom>
        </p:spPr>
      </p:pic>
      <p:sp>
        <p:nvSpPr>
          <p:cNvPr id="3" name="직사각형 2">
            <a:extLst>
              <a:ext uri="{FF2B5EF4-FFF2-40B4-BE49-F238E27FC236}">
                <a16:creationId xmlns:a16="http://schemas.microsoft.com/office/drawing/2014/main" id="{60AE1DC5-746A-21C3-90DE-BA23BC45D835}"/>
              </a:ext>
            </a:extLst>
          </p:cNvPr>
          <p:cNvSpPr/>
          <p:nvPr/>
        </p:nvSpPr>
        <p:spPr>
          <a:xfrm>
            <a:off x="1460799" y="4350460"/>
            <a:ext cx="9216725" cy="888290"/>
          </a:xfrm>
          <a:prstGeom prst="rect">
            <a:avLst/>
          </a:prstGeom>
          <a:noFill/>
          <a:ln w="57150">
            <a:solidFill>
              <a:schemeClr val="bg1">
                <a:lumMod val="1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직사각형 3">
            <a:extLst>
              <a:ext uri="{FF2B5EF4-FFF2-40B4-BE49-F238E27FC236}">
                <a16:creationId xmlns:a16="http://schemas.microsoft.com/office/drawing/2014/main" id="{5C689188-47EA-8B04-544B-6DA2212C153B}"/>
              </a:ext>
            </a:extLst>
          </p:cNvPr>
          <p:cNvSpPr/>
          <p:nvPr/>
        </p:nvSpPr>
        <p:spPr>
          <a:xfrm>
            <a:off x="1460798" y="1619250"/>
            <a:ext cx="9216725" cy="888291"/>
          </a:xfrm>
          <a:prstGeom prst="rect">
            <a:avLst/>
          </a:prstGeom>
          <a:noFill/>
          <a:ln w="57150">
            <a:solidFill>
              <a:schemeClr val="bg1">
                <a:lumMod val="1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15777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4FCF-C96E-3B67-7543-C341BA009B1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567E65B-62B2-27FB-FAFF-7FCD8BC3E80E}"/>
              </a:ext>
            </a:extLst>
          </p:cNvPr>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27FC20FC-6D41-4CBE-0EDB-0DA7A50E2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 b="1"/>
          <a:stretch/>
        </p:blipFill>
        <p:spPr bwMode="auto">
          <a:xfrm>
            <a:off x="8115300" y="1006476"/>
            <a:ext cx="4110038" cy="5480050"/>
          </a:xfrm>
          <a:prstGeom prst="rect">
            <a:avLst/>
          </a:prstGeom>
          <a:noFill/>
          <a:extLst>
            <a:ext uri="{909E8E84-426E-40DD-AFC4-6F175D3DCCD1}">
              <a14:hiddenFill xmlns:a14="http://schemas.microsoft.com/office/drawing/2010/main">
                <a:solidFill>
                  <a:srgbClr val="FFFFFF"/>
                </a:solidFill>
              </a14:hiddenFill>
            </a:ext>
          </a:extLst>
        </p:spPr>
      </p:pic>
      <p:sp>
        <p:nvSpPr>
          <p:cNvPr id="4" name="내용 개체 틀 7">
            <a:extLst>
              <a:ext uri="{FF2B5EF4-FFF2-40B4-BE49-F238E27FC236}">
                <a16:creationId xmlns:a16="http://schemas.microsoft.com/office/drawing/2014/main" id="{63F97662-AC95-C612-CAE8-91294EA1A7C9}"/>
              </a:ext>
            </a:extLst>
          </p:cNvPr>
          <p:cNvSpPr txBox="1">
            <a:spLocks/>
          </p:cNvSpPr>
          <p:nvPr/>
        </p:nvSpPr>
        <p:spPr>
          <a:xfrm>
            <a:off x="312265" y="3552987"/>
            <a:ext cx="6120680" cy="2779229"/>
          </a:xfrm>
          <a:prstGeom prst="rect">
            <a:avLst/>
          </a:prstGeom>
        </p:spPr>
        <p:txBody>
          <a:bodyPr vert="horz" lIns="91440" tIns="45720" rIns="91440" bIns="45720" rtlCol="0">
            <a:normAutofit fontScale="92500" lnSpcReduction="10000"/>
          </a:bodyPr>
          <a:lstStyle>
            <a:lvl1pPr marL="342900" indent="-342900" algn="l" defTabSz="914400" rtl="0" eaLnBrk="1" latinLnBrk="1"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Font typeface="Arial" pitchFamily="34" charset="0"/>
              <a:buNone/>
            </a:pPr>
            <a:endParaRPr lang="en-US" altLang="ko-KR" sz="800" dirty="0">
              <a:solidFill>
                <a:schemeClr val="accent6">
                  <a:lumMod val="10000"/>
                </a:schemeClr>
              </a:solidFill>
            </a:endParaRPr>
          </a:p>
          <a:p>
            <a:pPr marL="0" indent="0" algn="ctr">
              <a:buFont typeface="Arial" pitchFamily="34" charset="0"/>
              <a:buNone/>
            </a:pPr>
            <a:endParaRPr lang="en-US" altLang="ko-KR" sz="800" dirty="0">
              <a:solidFill>
                <a:schemeClr val="accent6">
                  <a:lumMod val="10000"/>
                </a:schemeClr>
              </a:solidFill>
            </a:endParaRPr>
          </a:p>
          <a:p>
            <a:pPr marL="0" indent="0">
              <a:buFont typeface="Arial" pitchFamily="34" charset="0"/>
              <a:buNone/>
            </a:pPr>
            <a:r>
              <a:rPr lang="en-US" altLang="ko-KR" sz="2000" b="1" dirty="0">
                <a:solidFill>
                  <a:schemeClr val="accent6">
                    <a:lumMod val="10000"/>
                  </a:schemeClr>
                </a:solidFill>
              </a:rPr>
              <a:t>Jeongho Lee</a:t>
            </a:r>
          </a:p>
          <a:p>
            <a:pPr marL="0" indent="0">
              <a:buFont typeface="Arial" pitchFamily="34" charset="0"/>
              <a:buNone/>
            </a:pPr>
            <a:r>
              <a:rPr lang="en-US" altLang="ko-KR" sz="1600" b="1" dirty="0">
                <a:solidFill>
                  <a:schemeClr val="accent6">
                    <a:lumMod val="10000"/>
                  </a:schemeClr>
                </a:solidFill>
              </a:rPr>
              <a:t>PhD candidate</a:t>
            </a:r>
          </a:p>
          <a:p>
            <a:pPr marL="0" indent="0">
              <a:buFont typeface="Arial" pitchFamily="34" charset="0"/>
              <a:buNone/>
            </a:pPr>
            <a:endParaRPr lang="en-US" altLang="ko-KR" sz="1600" b="1" dirty="0">
              <a:solidFill>
                <a:schemeClr val="accent6">
                  <a:lumMod val="10000"/>
                </a:schemeClr>
              </a:solidFill>
            </a:endParaRPr>
          </a:p>
          <a:p>
            <a:pPr marL="0" indent="0">
              <a:buFont typeface="Arial" pitchFamily="34" charset="0"/>
              <a:buNone/>
            </a:pPr>
            <a:r>
              <a:rPr lang="en-US" altLang="ko-KR" sz="1600" b="1" dirty="0">
                <a:solidFill>
                  <a:schemeClr val="accent6">
                    <a:lumMod val="10000"/>
                  </a:schemeClr>
                </a:solidFill>
              </a:rPr>
              <a:t>Interdisciplinary Program in Agricultural and Forest Meteorology</a:t>
            </a:r>
          </a:p>
          <a:p>
            <a:pPr marL="0" indent="0">
              <a:buFont typeface="Arial" pitchFamily="34" charset="0"/>
              <a:buNone/>
            </a:pPr>
            <a:r>
              <a:rPr lang="en-US" altLang="ko-KR" sz="1600" b="1" dirty="0">
                <a:solidFill>
                  <a:schemeClr val="accent6">
                    <a:lumMod val="10000"/>
                  </a:schemeClr>
                </a:solidFill>
              </a:rPr>
              <a:t>Seoul National University, Republic of Korea</a:t>
            </a:r>
          </a:p>
          <a:p>
            <a:pPr marL="0" indent="0">
              <a:buFont typeface="Arial" pitchFamily="34" charset="0"/>
              <a:buNone/>
            </a:pPr>
            <a:endParaRPr lang="en-US" altLang="ko-KR" sz="1600" b="1" dirty="0">
              <a:solidFill>
                <a:schemeClr val="accent6">
                  <a:lumMod val="10000"/>
                </a:schemeClr>
              </a:solidFill>
            </a:endParaRPr>
          </a:p>
          <a:p>
            <a:pPr marL="0" indent="0">
              <a:buFont typeface="Arial" pitchFamily="34" charset="0"/>
              <a:buNone/>
            </a:pPr>
            <a:r>
              <a:rPr lang="en-US" altLang="ko-KR" sz="1600" b="1" dirty="0">
                <a:solidFill>
                  <a:schemeClr val="accent6">
                    <a:lumMod val="10000"/>
                  </a:schemeClr>
                </a:solidFill>
              </a:rPr>
              <a:t>Office location: </a:t>
            </a:r>
            <a:r>
              <a:rPr lang="en-US" altLang="ko-KR" sz="1600" dirty="0">
                <a:solidFill>
                  <a:schemeClr val="accent6">
                    <a:lumMod val="10000"/>
                  </a:schemeClr>
                </a:solidFill>
              </a:rPr>
              <a:t>200-9203 (</a:t>
            </a:r>
            <a:r>
              <a:rPr lang="en-US" altLang="ko-KR" sz="1600" dirty="0" err="1">
                <a:solidFill>
                  <a:schemeClr val="accent6">
                    <a:lumMod val="10000"/>
                  </a:schemeClr>
                </a:solidFill>
              </a:rPr>
              <a:t>Gwanak</a:t>
            </a:r>
            <a:r>
              <a:rPr lang="en-US" altLang="ko-KR" sz="1600" dirty="0">
                <a:solidFill>
                  <a:schemeClr val="accent6">
                    <a:lumMod val="10000"/>
                  </a:schemeClr>
                </a:solidFill>
              </a:rPr>
              <a:t> Campus)</a:t>
            </a:r>
          </a:p>
          <a:p>
            <a:pPr marL="0" indent="0">
              <a:buFont typeface="Arial" pitchFamily="34" charset="0"/>
              <a:buNone/>
            </a:pPr>
            <a:r>
              <a:rPr lang="en-US" altLang="ko-KR" sz="1600" b="1" dirty="0">
                <a:solidFill>
                  <a:schemeClr val="accent6">
                    <a:lumMod val="10000"/>
                  </a:schemeClr>
                </a:solidFill>
              </a:rPr>
              <a:t>E-mail : </a:t>
            </a:r>
            <a:r>
              <a:rPr lang="en-US" altLang="ko-KR" sz="1600" dirty="0">
                <a:solidFill>
                  <a:schemeClr val="accent6">
                    <a:lumMod val="10000"/>
                  </a:schemeClr>
                </a:solidFill>
              </a:rPr>
              <a:t>jeongho.public@gmail.com</a:t>
            </a:r>
          </a:p>
          <a:p>
            <a:pPr marL="0" indent="0">
              <a:buFont typeface="Arial" pitchFamily="34" charset="0"/>
              <a:buNone/>
            </a:pPr>
            <a:r>
              <a:rPr lang="en-US" altLang="ko-KR" sz="1600" b="1" dirty="0">
                <a:solidFill>
                  <a:schemeClr val="accent6">
                    <a:lumMod val="10000"/>
                  </a:schemeClr>
                </a:solidFill>
              </a:rPr>
              <a:t>phone : </a:t>
            </a:r>
            <a:r>
              <a:rPr lang="en-US" altLang="ko-KR" sz="1600" dirty="0">
                <a:solidFill>
                  <a:schemeClr val="accent6">
                    <a:lumMod val="10000"/>
                  </a:schemeClr>
                </a:solidFill>
              </a:rPr>
              <a:t>82-10-3230-8638</a:t>
            </a:r>
          </a:p>
        </p:txBody>
      </p:sp>
      <p:sp>
        <p:nvSpPr>
          <p:cNvPr id="5" name="TextBox 4">
            <a:extLst>
              <a:ext uri="{FF2B5EF4-FFF2-40B4-BE49-F238E27FC236}">
                <a16:creationId xmlns:a16="http://schemas.microsoft.com/office/drawing/2014/main" id="{153CD814-0C71-73BD-6443-BB50BC68150D}"/>
              </a:ext>
            </a:extLst>
          </p:cNvPr>
          <p:cNvSpPr txBox="1"/>
          <p:nvPr/>
        </p:nvSpPr>
        <p:spPr>
          <a:xfrm>
            <a:off x="670992" y="1969010"/>
            <a:ext cx="6048672" cy="923330"/>
          </a:xfrm>
          <a:prstGeom prst="rect">
            <a:avLst/>
          </a:prstGeom>
          <a:noFill/>
        </p:spPr>
        <p:txBody>
          <a:bodyPr wrap="square">
            <a:spAutoFit/>
          </a:bodyPr>
          <a:lstStyle/>
          <a:p>
            <a:pPr marL="0" indent="0" algn="ctr">
              <a:buFont typeface="Arial" pitchFamily="34" charset="0"/>
              <a:buNone/>
            </a:pPr>
            <a:r>
              <a:rPr lang="en-US" altLang="ko-KR" sz="5400" b="1" dirty="0">
                <a:solidFill>
                  <a:schemeClr val="accent6">
                    <a:lumMod val="10000"/>
                  </a:schemeClr>
                </a:solidFill>
              </a:rPr>
              <a:t>Thank</a:t>
            </a:r>
            <a:r>
              <a:rPr lang="en-US" altLang="ko-KR" sz="5400" dirty="0">
                <a:solidFill>
                  <a:schemeClr val="accent6">
                    <a:lumMod val="10000"/>
                  </a:schemeClr>
                </a:solidFill>
              </a:rPr>
              <a:t> </a:t>
            </a:r>
            <a:r>
              <a:rPr lang="en-US" altLang="ko-KR" sz="5400" b="1" dirty="0">
                <a:solidFill>
                  <a:schemeClr val="accent6">
                    <a:lumMod val="10000"/>
                  </a:schemeClr>
                </a:solidFill>
              </a:rPr>
              <a:t>you</a:t>
            </a:r>
          </a:p>
        </p:txBody>
      </p:sp>
    </p:spTree>
    <p:extLst>
      <p:ext uri="{BB962C8B-B14F-4D97-AF65-F5344CB8AC3E}">
        <p14:creationId xmlns:p14="http://schemas.microsoft.com/office/powerpoint/2010/main" val="100661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E062-C3F3-394E-A24E-2BA89797602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06E1FE-B004-56F8-2B73-8C3AD0FB3778}"/>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pic>
        <p:nvPicPr>
          <p:cNvPr id="11" name="그림 10" descr="스크린샷, 텍스트, 도표, 라인이(가) 표시된 사진&#10;&#10;AI 생성 콘텐츠는 정확하지 않을 수 있습니다.">
            <a:extLst>
              <a:ext uri="{FF2B5EF4-FFF2-40B4-BE49-F238E27FC236}">
                <a16:creationId xmlns:a16="http://schemas.microsoft.com/office/drawing/2014/main" id="{AA9E5E2D-F26B-05DA-DDB8-BD409467DE68}"/>
              </a:ext>
            </a:extLst>
          </p:cNvPr>
          <p:cNvPicPr>
            <a:picLocks noChangeAspect="1"/>
          </p:cNvPicPr>
          <p:nvPr/>
        </p:nvPicPr>
        <p:blipFill>
          <a:blip r:embed="rId2"/>
          <a:srcRect r="25540"/>
          <a:stretch>
            <a:fillRect/>
          </a:stretch>
        </p:blipFill>
        <p:spPr>
          <a:xfrm>
            <a:off x="2016275" y="1948590"/>
            <a:ext cx="6789397" cy="3446370"/>
          </a:xfrm>
          <a:prstGeom prst="rect">
            <a:avLst/>
          </a:prstGeom>
        </p:spPr>
      </p:pic>
      <p:pic>
        <p:nvPicPr>
          <p:cNvPr id="3" name="그림 2" descr="텍스트, 스크린샷, 번호, 폰트이(가) 표시된 사진&#10;&#10;AI 생성 콘텐츠는 정확하지 않을 수 있습니다.">
            <a:extLst>
              <a:ext uri="{FF2B5EF4-FFF2-40B4-BE49-F238E27FC236}">
                <a16:creationId xmlns:a16="http://schemas.microsoft.com/office/drawing/2014/main" id="{65B547E2-CB41-60F7-4EBF-02A0E6BCED1A}"/>
              </a:ext>
            </a:extLst>
          </p:cNvPr>
          <p:cNvPicPr>
            <a:picLocks noChangeAspect="1"/>
          </p:cNvPicPr>
          <p:nvPr/>
        </p:nvPicPr>
        <p:blipFill>
          <a:blip r:embed="rId3"/>
          <a:srcRect l="37875"/>
          <a:stretch>
            <a:fillRect/>
          </a:stretch>
        </p:blipFill>
        <p:spPr>
          <a:xfrm>
            <a:off x="7336536" y="1948589"/>
            <a:ext cx="2589297" cy="3446369"/>
          </a:xfrm>
          <a:prstGeom prst="rect">
            <a:avLst/>
          </a:prstGeom>
        </p:spPr>
      </p:pic>
      <p:sp>
        <p:nvSpPr>
          <p:cNvPr id="4" name="직사각형 3">
            <a:extLst>
              <a:ext uri="{FF2B5EF4-FFF2-40B4-BE49-F238E27FC236}">
                <a16:creationId xmlns:a16="http://schemas.microsoft.com/office/drawing/2014/main" id="{AA2F22A7-7651-55FB-F257-992FFE2E9C0E}"/>
              </a:ext>
            </a:extLst>
          </p:cNvPr>
          <p:cNvSpPr/>
          <p:nvPr/>
        </p:nvSpPr>
        <p:spPr>
          <a:xfrm>
            <a:off x="5410972" y="2068664"/>
            <a:ext cx="1812787" cy="2786797"/>
          </a:xfrm>
          <a:prstGeom prst="rect">
            <a:avLst/>
          </a:prstGeom>
          <a:no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a:extLst>
              <a:ext uri="{FF2B5EF4-FFF2-40B4-BE49-F238E27FC236}">
                <a16:creationId xmlns:a16="http://schemas.microsoft.com/office/drawing/2014/main" id="{781992F1-3C1C-4604-D87B-244252D94DA3}"/>
              </a:ext>
            </a:extLst>
          </p:cNvPr>
          <p:cNvCxnSpPr>
            <a:cxnSpLocks/>
          </p:cNvCxnSpPr>
          <p:nvPr/>
        </p:nvCxnSpPr>
        <p:spPr>
          <a:xfrm>
            <a:off x="2102005" y="2587752"/>
            <a:ext cx="7755227" cy="0"/>
          </a:xfrm>
          <a:prstGeom prst="line">
            <a:avLst/>
          </a:prstGeom>
          <a:ln w="28575">
            <a:solidFill>
              <a:srgbClr val="000000"/>
            </a:solidFill>
            <a:prstDash val="sysDot"/>
          </a:ln>
        </p:spPr>
        <p:style>
          <a:lnRef idx="1">
            <a:schemeClr val="dk1"/>
          </a:lnRef>
          <a:fillRef idx="0">
            <a:schemeClr val="dk1"/>
          </a:fillRef>
          <a:effectRef idx="0">
            <a:schemeClr val="dk1"/>
          </a:effectRef>
          <a:fontRef idx="minor">
            <a:schemeClr val="tx1"/>
          </a:fontRef>
        </p:style>
      </p:cxnSp>
      <p:cxnSp>
        <p:nvCxnSpPr>
          <p:cNvPr id="6" name="직선 연결선 5">
            <a:extLst>
              <a:ext uri="{FF2B5EF4-FFF2-40B4-BE49-F238E27FC236}">
                <a16:creationId xmlns:a16="http://schemas.microsoft.com/office/drawing/2014/main" id="{5C68EA91-3000-E604-43E9-1C4A4666BE2D}"/>
              </a:ext>
            </a:extLst>
          </p:cNvPr>
          <p:cNvCxnSpPr>
            <a:cxnSpLocks/>
          </p:cNvCxnSpPr>
          <p:nvPr/>
        </p:nvCxnSpPr>
        <p:spPr>
          <a:xfrm>
            <a:off x="2112264" y="3782568"/>
            <a:ext cx="7744968" cy="0"/>
          </a:xfrm>
          <a:prstGeom prst="line">
            <a:avLst/>
          </a:prstGeom>
          <a:ln w="28575">
            <a:solidFill>
              <a:srgbClr val="000000"/>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9349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4D2E-CAB9-B306-1841-91472D761FF7}"/>
            </a:ext>
          </a:extLst>
        </p:cNvPr>
        <p:cNvGrpSpPr/>
        <p:nvPr/>
      </p:nvGrpSpPr>
      <p:grpSpPr>
        <a:xfrm>
          <a:off x="0" y="0"/>
          <a:ext cx="0" cy="0"/>
          <a:chOff x="0" y="0"/>
          <a:chExt cx="0" cy="0"/>
        </a:xfrm>
      </p:grpSpPr>
      <p:pic>
        <p:nvPicPr>
          <p:cNvPr id="3" name="그림 2" descr="텍스트, 도표, 스크린샷, 라인이(가) 표시된 사진&#10;&#10;AI 생성 콘텐츠는 정확하지 않을 수 있습니다.">
            <a:extLst>
              <a:ext uri="{FF2B5EF4-FFF2-40B4-BE49-F238E27FC236}">
                <a16:creationId xmlns:a16="http://schemas.microsoft.com/office/drawing/2014/main" id="{9538CCFD-8013-32D1-2273-72EA1D9AA81B}"/>
              </a:ext>
            </a:extLst>
          </p:cNvPr>
          <p:cNvPicPr>
            <a:picLocks noChangeAspect="1"/>
          </p:cNvPicPr>
          <p:nvPr/>
        </p:nvPicPr>
        <p:blipFill>
          <a:blip r:embed="rId3"/>
          <a:stretch>
            <a:fillRect/>
          </a:stretch>
        </p:blipFill>
        <p:spPr>
          <a:xfrm>
            <a:off x="649224" y="1141512"/>
            <a:ext cx="10926890" cy="4936514"/>
          </a:xfrm>
          <a:prstGeom prst="rect">
            <a:avLst/>
          </a:prstGeom>
        </p:spPr>
      </p:pic>
      <p:sp>
        <p:nvSpPr>
          <p:cNvPr id="6" name="Titolo 1">
            <a:extLst>
              <a:ext uri="{FF2B5EF4-FFF2-40B4-BE49-F238E27FC236}">
                <a16:creationId xmlns:a16="http://schemas.microsoft.com/office/drawing/2014/main" id="{09FF2BF9-1862-5997-0492-5D79A0CC11E3}"/>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spTree>
    <p:extLst>
      <p:ext uri="{BB962C8B-B14F-4D97-AF65-F5344CB8AC3E}">
        <p14:creationId xmlns:p14="http://schemas.microsoft.com/office/powerpoint/2010/main" val="3738031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D51D-9944-7196-B329-5B0D7F0D0D2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B0C6BA2-9EF9-7299-C54B-B2D2C0F8DB24}"/>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pic>
        <p:nvPicPr>
          <p:cNvPr id="3" name="그림 2" descr="텍스트, 도표, 스크린샷, 라인이(가) 표시된 사진&#10;&#10;AI 생성 콘텐츠는 정확하지 않을 수 있습니다.">
            <a:extLst>
              <a:ext uri="{FF2B5EF4-FFF2-40B4-BE49-F238E27FC236}">
                <a16:creationId xmlns:a16="http://schemas.microsoft.com/office/drawing/2014/main" id="{AB7220DD-9F34-B2DC-B300-75C9CE5A9ECE}"/>
              </a:ext>
            </a:extLst>
          </p:cNvPr>
          <p:cNvPicPr>
            <a:picLocks noChangeAspect="1"/>
          </p:cNvPicPr>
          <p:nvPr/>
        </p:nvPicPr>
        <p:blipFill>
          <a:blip r:embed="rId3"/>
          <a:stretch>
            <a:fillRect/>
          </a:stretch>
        </p:blipFill>
        <p:spPr>
          <a:xfrm>
            <a:off x="630936" y="1217712"/>
            <a:ext cx="10963466" cy="4953038"/>
          </a:xfrm>
          <a:prstGeom prst="rect">
            <a:avLst/>
          </a:prstGeom>
        </p:spPr>
      </p:pic>
    </p:spTree>
    <p:extLst>
      <p:ext uri="{BB962C8B-B14F-4D97-AF65-F5344CB8AC3E}">
        <p14:creationId xmlns:p14="http://schemas.microsoft.com/office/powerpoint/2010/main" val="3059336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0EE8-88F0-3C0D-E723-238443BD66B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0CE1F3B-7721-FC19-8102-600ACD48E445}"/>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pic>
        <p:nvPicPr>
          <p:cNvPr id="4" name="그림 3">
            <a:extLst>
              <a:ext uri="{FF2B5EF4-FFF2-40B4-BE49-F238E27FC236}">
                <a16:creationId xmlns:a16="http://schemas.microsoft.com/office/drawing/2014/main" id="{0ADF1A0F-C819-7C50-7234-82CE7A0CFA33}"/>
              </a:ext>
            </a:extLst>
          </p:cNvPr>
          <p:cNvPicPr>
            <a:picLocks noChangeAspect="1"/>
          </p:cNvPicPr>
          <p:nvPr/>
        </p:nvPicPr>
        <p:blipFill>
          <a:blip r:embed="rId3"/>
          <a:stretch>
            <a:fillRect/>
          </a:stretch>
        </p:blipFill>
        <p:spPr>
          <a:xfrm>
            <a:off x="0" y="1381281"/>
            <a:ext cx="12225338" cy="5066988"/>
          </a:xfrm>
          <a:prstGeom prst="rect">
            <a:avLst/>
          </a:prstGeom>
        </p:spPr>
      </p:pic>
    </p:spTree>
    <p:extLst>
      <p:ext uri="{BB962C8B-B14F-4D97-AF65-F5344CB8AC3E}">
        <p14:creationId xmlns:p14="http://schemas.microsoft.com/office/powerpoint/2010/main" val="3904961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FB84-0DC4-D06E-0577-E0555A8F9B5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B80FE13-8DD3-8F51-5C8A-0855B5B1D238}"/>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pic>
        <p:nvPicPr>
          <p:cNvPr id="5" name="그림 4">
            <a:extLst>
              <a:ext uri="{FF2B5EF4-FFF2-40B4-BE49-F238E27FC236}">
                <a16:creationId xmlns:a16="http://schemas.microsoft.com/office/drawing/2014/main" id="{D0A7C584-A939-6027-06EB-D0B43292526C}"/>
              </a:ext>
            </a:extLst>
          </p:cNvPr>
          <p:cNvPicPr>
            <a:picLocks noChangeAspect="1"/>
          </p:cNvPicPr>
          <p:nvPr/>
        </p:nvPicPr>
        <p:blipFill>
          <a:blip r:embed="rId3"/>
          <a:stretch>
            <a:fillRect/>
          </a:stretch>
        </p:blipFill>
        <p:spPr>
          <a:xfrm>
            <a:off x="0" y="1411309"/>
            <a:ext cx="12225338" cy="5064081"/>
          </a:xfrm>
          <a:prstGeom prst="rect">
            <a:avLst/>
          </a:prstGeom>
        </p:spPr>
      </p:pic>
    </p:spTree>
    <p:extLst>
      <p:ext uri="{BB962C8B-B14F-4D97-AF65-F5344CB8AC3E}">
        <p14:creationId xmlns:p14="http://schemas.microsoft.com/office/powerpoint/2010/main" val="252973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42949-01F3-4055-D2D8-44F872752B9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2A08BDE-942C-CAFD-D661-08CA4C4E1ACC}"/>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pic>
        <p:nvPicPr>
          <p:cNvPr id="4" name="그림 3">
            <a:extLst>
              <a:ext uri="{FF2B5EF4-FFF2-40B4-BE49-F238E27FC236}">
                <a16:creationId xmlns:a16="http://schemas.microsoft.com/office/drawing/2014/main" id="{511DCA28-DF52-38B0-5B4B-9CC8FC86D35E}"/>
              </a:ext>
            </a:extLst>
          </p:cNvPr>
          <p:cNvPicPr>
            <a:picLocks noChangeAspect="1"/>
          </p:cNvPicPr>
          <p:nvPr/>
        </p:nvPicPr>
        <p:blipFill>
          <a:blip r:embed="rId3"/>
          <a:stretch>
            <a:fillRect/>
          </a:stretch>
        </p:blipFill>
        <p:spPr>
          <a:xfrm>
            <a:off x="749400" y="1527043"/>
            <a:ext cx="10375800" cy="4487773"/>
          </a:xfrm>
          <a:prstGeom prst="rect">
            <a:avLst/>
          </a:prstGeom>
        </p:spPr>
      </p:pic>
      <p:cxnSp>
        <p:nvCxnSpPr>
          <p:cNvPr id="5" name="직선 화살표 연결선 4">
            <a:extLst>
              <a:ext uri="{FF2B5EF4-FFF2-40B4-BE49-F238E27FC236}">
                <a16:creationId xmlns:a16="http://schemas.microsoft.com/office/drawing/2014/main" id="{C58695AE-2907-5D79-B5B4-9EC01AC9462F}"/>
              </a:ext>
            </a:extLst>
          </p:cNvPr>
          <p:cNvCxnSpPr>
            <a:cxnSpLocks/>
          </p:cNvCxnSpPr>
          <p:nvPr/>
        </p:nvCxnSpPr>
        <p:spPr>
          <a:xfrm flipV="1">
            <a:off x="1647825" y="4246208"/>
            <a:ext cx="428625" cy="36195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8" name="직선 화살표 연결선 7">
            <a:extLst>
              <a:ext uri="{FF2B5EF4-FFF2-40B4-BE49-F238E27FC236}">
                <a16:creationId xmlns:a16="http://schemas.microsoft.com/office/drawing/2014/main" id="{D87CAF2F-E9CC-91E3-B4FD-94FA74186E9F}"/>
              </a:ext>
            </a:extLst>
          </p:cNvPr>
          <p:cNvCxnSpPr>
            <a:cxnSpLocks/>
          </p:cNvCxnSpPr>
          <p:nvPr/>
        </p:nvCxnSpPr>
        <p:spPr>
          <a:xfrm flipV="1">
            <a:off x="7434262" y="3951904"/>
            <a:ext cx="690563" cy="58860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98983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96E98-7A6F-CEAA-9C80-B1222E9BC4F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10E612B-BF14-70CE-8C2A-AAF0D4676979}"/>
              </a:ext>
            </a:extLst>
          </p:cNvPr>
          <p:cNvSpPr>
            <a:spLocks noGrp="1"/>
          </p:cNvSpPr>
          <p:nvPr>
            <p:ph type="title"/>
          </p:nvPr>
        </p:nvSpPr>
        <p:spPr>
          <a:xfrm>
            <a:off x="216000" y="250102"/>
            <a:ext cx="10108800" cy="553998"/>
          </a:xfrm>
        </p:spPr>
        <p:txBody>
          <a:bodyPr/>
          <a:lstStyle/>
          <a:p>
            <a:r>
              <a:rPr lang="en-US" altLang="ko-KR" dirty="0"/>
              <a:t>Appendix</a:t>
            </a:r>
            <a:endParaRPr lang="en-GB" dirty="0"/>
          </a:p>
        </p:txBody>
      </p:sp>
      <p:pic>
        <p:nvPicPr>
          <p:cNvPr id="6" name="그림 5">
            <a:extLst>
              <a:ext uri="{FF2B5EF4-FFF2-40B4-BE49-F238E27FC236}">
                <a16:creationId xmlns:a16="http://schemas.microsoft.com/office/drawing/2014/main" id="{006E2735-36BE-CB7E-47FD-AAEF28D7400C}"/>
              </a:ext>
            </a:extLst>
          </p:cNvPr>
          <p:cNvPicPr>
            <a:picLocks noChangeAspect="1"/>
          </p:cNvPicPr>
          <p:nvPr/>
        </p:nvPicPr>
        <p:blipFill>
          <a:blip r:embed="rId3"/>
          <a:stretch>
            <a:fillRect/>
          </a:stretch>
        </p:blipFill>
        <p:spPr>
          <a:xfrm>
            <a:off x="658262" y="1650868"/>
            <a:ext cx="10908814" cy="4718313"/>
          </a:xfrm>
          <a:prstGeom prst="rect">
            <a:avLst/>
          </a:prstGeom>
        </p:spPr>
      </p:pic>
    </p:spTree>
    <p:extLst>
      <p:ext uri="{BB962C8B-B14F-4D97-AF65-F5344CB8AC3E}">
        <p14:creationId xmlns:p14="http://schemas.microsoft.com/office/powerpoint/2010/main" val="1371554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CB7C8-B2CC-B62B-6C58-A0FDDD88C71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277C51E-CACE-6949-2C2C-B94DF552D96F}"/>
              </a:ext>
            </a:extLst>
          </p:cNvPr>
          <p:cNvSpPr>
            <a:spLocks noGrp="1"/>
          </p:cNvSpPr>
          <p:nvPr>
            <p:ph type="title"/>
          </p:nvPr>
        </p:nvSpPr>
        <p:spPr>
          <a:xfrm>
            <a:off x="216000" y="234714"/>
            <a:ext cx="10108800" cy="584775"/>
          </a:xfrm>
        </p:spPr>
        <p:txBody>
          <a:bodyPr/>
          <a:lstStyle/>
          <a:p>
            <a:r>
              <a:rPr lang="en-US" dirty="0"/>
              <a:t>Appendix. </a:t>
            </a:r>
            <a:r>
              <a:rPr lang="en-US" altLang="ko-KR" sz="3200" dirty="0" err="1"/>
              <a:t>XGBoost</a:t>
            </a:r>
            <a:r>
              <a:rPr lang="en-US" altLang="ko-KR" sz="3200" dirty="0"/>
              <a:t> Result</a:t>
            </a:r>
            <a:endParaRPr lang="en-GB" dirty="0"/>
          </a:p>
        </p:txBody>
      </p:sp>
      <p:pic>
        <p:nvPicPr>
          <p:cNvPr id="5" name="그림 4" descr="텍스트, 그래프, 도표이(가) 표시된 사진&#10;&#10;AI 생성 콘텐츠는 정확하지 않을 수 있습니다.">
            <a:extLst>
              <a:ext uri="{FF2B5EF4-FFF2-40B4-BE49-F238E27FC236}">
                <a16:creationId xmlns:a16="http://schemas.microsoft.com/office/drawing/2014/main" id="{1A479393-0980-55B8-6B54-E0260988885D}"/>
              </a:ext>
            </a:extLst>
          </p:cNvPr>
          <p:cNvPicPr>
            <a:picLocks noChangeAspect="1"/>
          </p:cNvPicPr>
          <p:nvPr/>
        </p:nvPicPr>
        <p:blipFill>
          <a:blip r:embed="rId3"/>
          <a:stretch>
            <a:fillRect/>
          </a:stretch>
        </p:blipFill>
        <p:spPr>
          <a:xfrm>
            <a:off x="949661" y="1156864"/>
            <a:ext cx="3149002" cy="2615274"/>
          </a:xfrm>
          <a:prstGeom prst="rect">
            <a:avLst/>
          </a:prstGeom>
        </p:spPr>
      </p:pic>
      <p:pic>
        <p:nvPicPr>
          <p:cNvPr id="7" name="그림 6" descr="텍스트, 그래프, 도표, 라인이(가) 표시된 사진&#10;&#10;AI 생성 콘텐츠는 정확하지 않을 수 있습니다.">
            <a:extLst>
              <a:ext uri="{FF2B5EF4-FFF2-40B4-BE49-F238E27FC236}">
                <a16:creationId xmlns:a16="http://schemas.microsoft.com/office/drawing/2014/main" id="{E5117C2F-F9F5-CBE8-2256-1662EE1BF0C8}"/>
              </a:ext>
            </a:extLst>
          </p:cNvPr>
          <p:cNvPicPr>
            <a:picLocks noChangeAspect="1"/>
          </p:cNvPicPr>
          <p:nvPr/>
        </p:nvPicPr>
        <p:blipFill>
          <a:blip r:embed="rId4"/>
          <a:stretch>
            <a:fillRect/>
          </a:stretch>
        </p:blipFill>
        <p:spPr>
          <a:xfrm>
            <a:off x="7705464" y="1156864"/>
            <a:ext cx="3149004" cy="2615275"/>
          </a:xfrm>
          <a:prstGeom prst="rect">
            <a:avLst/>
          </a:prstGeom>
        </p:spPr>
      </p:pic>
      <p:pic>
        <p:nvPicPr>
          <p:cNvPr id="10" name="그림 9" descr="텍스트, 그래프, 도표, 스크린샷이(가) 표시된 사진&#10;&#10;AI 생성 콘텐츠는 정확하지 않을 수 있습니다.">
            <a:extLst>
              <a:ext uri="{FF2B5EF4-FFF2-40B4-BE49-F238E27FC236}">
                <a16:creationId xmlns:a16="http://schemas.microsoft.com/office/drawing/2014/main" id="{A4034CAC-9522-4E87-4165-24641B15015A}"/>
              </a:ext>
            </a:extLst>
          </p:cNvPr>
          <p:cNvPicPr>
            <a:picLocks noChangeAspect="1"/>
          </p:cNvPicPr>
          <p:nvPr/>
        </p:nvPicPr>
        <p:blipFill>
          <a:blip r:embed="rId5"/>
          <a:stretch>
            <a:fillRect/>
          </a:stretch>
        </p:blipFill>
        <p:spPr>
          <a:xfrm>
            <a:off x="4327561" y="1156864"/>
            <a:ext cx="3149003" cy="2615274"/>
          </a:xfrm>
          <a:prstGeom prst="rect">
            <a:avLst/>
          </a:prstGeom>
        </p:spPr>
      </p:pic>
      <p:pic>
        <p:nvPicPr>
          <p:cNvPr id="12" name="그림 11" descr="텍스트, 라인, 그래프, 도표이(가) 표시된 사진&#10;&#10;AI 생성 콘텐츠는 정확하지 않을 수 있습니다.">
            <a:extLst>
              <a:ext uri="{FF2B5EF4-FFF2-40B4-BE49-F238E27FC236}">
                <a16:creationId xmlns:a16="http://schemas.microsoft.com/office/drawing/2014/main" id="{B5479B81-3A3F-0D0B-02FE-B8B34E732000}"/>
              </a:ext>
            </a:extLst>
          </p:cNvPr>
          <p:cNvPicPr>
            <a:picLocks noChangeAspect="1"/>
          </p:cNvPicPr>
          <p:nvPr/>
        </p:nvPicPr>
        <p:blipFill>
          <a:blip r:embed="rId6"/>
          <a:stretch>
            <a:fillRect/>
          </a:stretch>
        </p:blipFill>
        <p:spPr>
          <a:xfrm>
            <a:off x="949660" y="3761138"/>
            <a:ext cx="3149003" cy="2615274"/>
          </a:xfrm>
          <a:prstGeom prst="rect">
            <a:avLst/>
          </a:prstGeom>
        </p:spPr>
      </p:pic>
      <p:pic>
        <p:nvPicPr>
          <p:cNvPr id="14" name="그림 13" descr="텍스트, 그래프, 라인, 스크린샷이(가) 표시된 사진&#10;&#10;AI 생성 콘텐츠는 정확하지 않을 수 있습니다.">
            <a:extLst>
              <a:ext uri="{FF2B5EF4-FFF2-40B4-BE49-F238E27FC236}">
                <a16:creationId xmlns:a16="http://schemas.microsoft.com/office/drawing/2014/main" id="{3EC29059-A813-2A21-A0D6-FE912FC05EB0}"/>
              </a:ext>
            </a:extLst>
          </p:cNvPr>
          <p:cNvPicPr>
            <a:picLocks noChangeAspect="1"/>
          </p:cNvPicPr>
          <p:nvPr/>
        </p:nvPicPr>
        <p:blipFill>
          <a:blip r:embed="rId7"/>
          <a:stretch>
            <a:fillRect/>
          </a:stretch>
        </p:blipFill>
        <p:spPr>
          <a:xfrm>
            <a:off x="7705462" y="3784281"/>
            <a:ext cx="3149003" cy="2615274"/>
          </a:xfrm>
          <a:prstGeom prst="rect">
            <a:avLst/>
          </a:prstGeom>
        </p:spPr>
      </p:pic>
      <p:pic>
        <p:nvPicPr>
          <p:cNvPr id="16" name="그림 15" descr="텍스트, 그래프, 라인, 스크린샷이(가) 표시된 사진&#10;&#10;AI 생성 콘텐츠는 정확하지 않을 수 있습니다.">
            <a:extLst>
              <a:ext uri="{FF2B5EF4-FFF2-40B4-BE49-F238E27FC236}">
                <a16:creationId xmlns:a16="http://schemas.microsoft.com/office/drawing/2014/main" id="{037B5AE7-44F9-A424-590D-525E129828CC}"/>
              </a:ext>
            </a:extLst>
          </p:cNvPr>
          <p:cNvPicPr>
            <a:picLocks noChangeAspect="1"/>
          </p:cNvPicPr>
          <p:nvPr/>
        </p:nvPicPr>
        <p:blipFill>
          <a:blip r:embed="rId8"/>
          <a:stretch>
            <a:fillRect/>
          </a:stretch>
        </p:blipFill>
        <p:spPr>
          <a:xfrm>
            <a:off x="4327561" y="3761138"/>
            <a:ext cx="3149003" cy="2615274"/>
          </a:xfrm>
          <a:prstGeom prst="rect">
            <a:avLst/>
          </a:prstGeom>
        </p:spPr>
      </p:pic>
    </p:spTree>
    <p:extLst>
      <p:ext uri="{BB962C8B-B14F-4D97-AF65-F5344CB8AC3E}">
        <p14:creationId xmlns:p14="http://schemas.microsoft.com/office/powerpoint/2010/main" val="1067710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CE3F2-74A3-2429-1B8D-3C7160B7EBE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58F1559-1000-E772-72A4-805ADAA9641D}"/>
              </a:ext>
            </a:extLst>
          </p:cNvPr>
          <p:cNvSpPr>
            <a:spLocks noGrp="1"/>
          </p:cNvSpPr>
          <p:nvPr>
            <p:ph type="title"/>
          </p:nvPr>
        </p:nvSpPr>
        <p:spPr>
          <a:xfrm>
            <a:off x="216000" y="234714"/>
            <a:ext cx="10108800" cy="584775"/>
          </a:xfrm>
        </p:spPr>
        <p:txBody>
          <a:bodyPr/>
          <a:lstStyle/>
          <a:p>
            <a:r>
              <a:rPr lang="en-US" altLang="ko-KR" dirty="0"/>
              <a:t>Appendix. </a:t>
            </a:r>
            <a:r>
              <a:rPr lang="en-US" altLang="ko-KR" sz="3200" dirty="0" err="1"/>
              <a:t>XGBoost</a:t>
            </a:r>
            <a:r>
              <a:rPr lang="en-US" altLang="ko-KR" sz="3200" dirty="0"/>
              <a:t> Result</a:t>
            </a:r>
            <a:endParaRPr lang="en-GB" dirty="0"/>
          </a:p>
        </p:txBody>
      </p:sp>
      <p:pic>
        <p:nvPicPr>
          <p:cNvPr id="24" name="그림 23" descr="텍스트, 스크린샷, 라인, 그래프이(가) 표시된 사진&#10;&#10;AI 생성 콘텐츠는 정확하지 않을 수 있습니다.">
            <a:extLst>
              <a:ext uri="{FF2B5EF4-FFF2-40B4-BE49-F238E27FC236}">
                <a16:creationId xmlns:a16="http://schemas.microsoft.com/office/drawing/2014/main" id="{EAFDE1AA-AADE-6710-7801-E89569234AF1}"/>
              </a:ext>
            </a:extLst>
          </p:cNvPr>
          <p:cNvPicPr>
            <a:picLocks noChangeAspect="1"/>
          </p:cNvPicPr>
          <p:nvPr/>
        </p:nvPicPr>
        <p:blipFill>
          <a:blip r:embed="rId3"/>
          <a:stretch>
            <a:fillRect/>
          </a:stretch>
        </p:blipFill>
        <p:spPr>
          <a:xfrm>
            <a:off x="311752" y="1583703"/>
            <a:ext cx="3686446" cy="3998856"/>
          </a:xfrm>
          <a:prstGeom prst="rect">
            <a:avLst/>
          </a:prstGeom>
        </p:spPr>
      </p:pic>
      <p:pic>
        <p:nvPicPr>
          <p:cNvPr id="26" name="그림 25" descr="텍스트, 그래프, 도표, 라인이(가) 표시된 사진&#10;&#10;AI 생성 콘텐츠는 정확하지 않을 수 있습니다.">
            <a:extLst>
              <a:ext uri="{FF2B5EF4-FFF2-40B4-BE49-F238E27FC236}">
                <a16:creationId xmlns:a16="http://schemas.microsoft.com/office/drawing/2014/main" id="{BB6DC8A0-73BB-5CAE-4ED3-555E276B4068}"/>
              </a:ext>
            </a:extLst>
          </p:cNvPr>
          <p:cNvPicPr>
            <a:picLocks noChangeAspect="1"/>
          </p:cNvPicPr>
          <p:nvPr/>
        </p:nvPicPr>
        <p:blipFill>
          <a:blip r:embed="rId4"/>
          <a:stretch>
            <a:fillRect/>
          </a:stretch>
        </p:blipFill>
        <p:spPr>
          <a:xfrm>
            <a:off x="4269446" y="1583703"/>
            <a:ext cx="3686446" cy="3998856"/>
          </a:xfrm>
          <a:prstGeom prst="rect">
            <a:avLst/>
          </a:prstGeom>
        </p:spPr>
      </p:pic>
      <p:pic>
        <p:nvPicPr>
          <p:cNvPr id="28" name="그림 27" descr="텍스트, 라인, 그래프, 도표이(가) 표시된 사진&#10;&#10;AI 생성 콘텐츠는 정확하지 않을 수 있습니다.">
            <a:extLst>
              <a:ext uri="{FF2B5EF4-FFF2-40B4-BE49-F238E27FC236}">
                <a16:creationId xmlns:a16="http://schemas.microsoft.com/office/drawing/2014/main" id="{998D05D5-C617-848A-977E-A8D34ED968F5}"/>
              </a:ext>
            </a:extLst>
          </p:cNvPr>
          <p:cNvPicPr>
            <a:picLocks noChangeAspect="1"/>
          </p:cNvPicPr>
          <p:nvPr/>
        </p:nvPicPr>
        <p:blipFill>
          <a:blip r:embed="rId5"/>
          <a:stretch>
            <a:fillRect/>
          </a:stretch>
        </p:blipFill>
        <p:spPr>
          <a:xfrm>
            <a:off x="8227140" y="1583703"/>
            <a:ext cx="3686446" cy="3998856"/>
          </a:xfrm>
          <a:prstGeom prst="rect">
            <a:avLst/>
          </a:prstGeom>
        </p:spPr>
      </p:pic>
    </p:spTree>
    <p:extLst>
      <p:ext uri="{BB962C8B-B14F-4D97-AF65-F5344CB8AC3E}">
        <p14:creationId xmlns:p14="http://schemas.microsoft.com/office/powerpoint/2010/main" val="1983928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747C5-8655-6EFD-56E7-2EE99467C6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4EF9615-F4AD-B7C6-7094-2FCBEB7518FA}"/>
              </a:ext>
            </a:extLst>
          </p:cNvPr>
          <p:cNvSpPr>
            <a:spLocks noGrp="1"/>
          </p:cNvSpPr>
          <p:nvPr>
            <p:ph type="title"/>
          </p:nvPr>
        </p:nvSpPr>
        <p:spPr>
          <a:xfrm>
            <a:off x="216000" y="265491"/>
            <a:ext cx="11278008" cy="523220"/>
          </a:xfrm>
        </p:spPr>
        <p:txBody>
          <a:bodyPr/>
          <a:lstStyle/>
          <a:p>
            <a:r>
              <a:rPr lang="en-US" altLang="ko-KR" sz="2800" dirty="0"/>
              <a:t>However, SIF–GPP link via energy partitioning across scales</a:t>
            </a:r>
            <a:endParaRPr lang="en-GB" sz="2800" dirty="0"/>
          </a:p>
        </p:txBody>
      </p:sp>
      <p:pic>
        <p:nvPicPr>
          <p:cNvPr id="6" name="그림 5">
            <a:extLst>
              <a:ext uri="{FF2B5EF4-FFF2-40B4-BE49-F238E27FC236}">
                <a16:creationId xmlns:a16="http://schemas.microsoft.com/office/drawing/2014/main" id="{E14C8FB6-C147-DA74-9AA4-69FE96D8C4C2}"/>
              </a:ext>
            </a:extLst>
          </p:cNvPr>
          <p:cNvPicPr>
            <a:picLocks noChangeAspect="1"/>
          </p:cNvPicPr>
          <p:nvPr/>
        </p:nvPicPr>
        <p:blipFill>
          <a:blip r:embed="rId3"/>
          <a:stretch>
            <a:fillRect/>
          </a:stretch>
        </p:blipFill>
        <p:spPr>
          <a:xfrm>
            <a:off x="574335" y="1859859"/>
            <a:ext cx="5796860" cy="4153386"/>
          </a:xfrm>
          <a:prstGeom prst="rect">
            <a:avLst/>
          </a:prstGeom>
        </p:spPr>
      </p:pic>
      <p:sp>
        <p:nvSpPr>
          <p:cNvPr id="9" name="TextBox 8">
            <a:extLst>
              <a:ext uri="{FF2B5EF4-FFF2-40B4-BE49-F238E27FC236}">
                <a16:creationId xmlns:a16="http://schemas.microsoft.com/office/drawing/2014/main" id="{F2BD4A85-EB76-58EF-4202-CB46F64544E2}"/>
              </a:ext>
            </a:extLst>
          </p:cNvPr>
          <p:cNvSpPr txBox="1"/>
          <p:nvPr/>
        </p:nvSpPr>
        <p:spPr>
          <a:xfrm>
            <a:off x="6885086" y="6022770"/>
            <a:ext cx="3974663" cy="338554"/>
          </a:xfrm>
          <a:prstGeom prst="rect">
            <a:avLst/>
          </a:prstGeom>
          <a:noFill/>
        </p:spPr>
        <p:txBody>
          <a:bodyPr wrap="square">
            <a:spAutoFit/>
          </a:bodyPr>
          <a:lstStyle/>
          <a:p>
            <a:pPr algn="ctr"/>
            <a:r>
              <a:rPr lang="en-US" altLang="ko-KR" sz="1600" dirty="0">
                <a:solidFill>
                  <a:schemeClr val="accent6">
                    <a:lumMod val="10000"/>
                  </a:schemeClr>
                </a:solidFill>
                <a:latin typeface="+mn-lt"/>
              </a:rPr>
              <a:t>(</a:t>
            </a:r>
            <a:r>
              <a:rPr lang="en-US" altLang="ko-KR" sz="1600" dirty="0">
                <a:solidFill>
                  <a:srgbClr val="000000"/>
                </a:solidFill>
                <a:latin typeface="+mn-lt"/>
              </a:rPr>
              <a:t>Porcar-Castel</a:t>
            </a:r>
            <a:r>
              <a:rPr lang="en-US" altLang="ko-KR" sz="1600" dirty="0">
                <a:solidFill>
                  <a:schemeClr val="accent6">
                    <a:lumMod val="10000"/>
                  </a:schemeClr>
                </a:solidFill>
                <a:latin typeface="+mn-lt"/>
              </a:rPr>
              <a:t> et al.,  </a:t>
            </a:r>
            <a:r>
              <a:rPr lang="en-US" altLang="ko-KR" sz="1600" i="1" dirty="0">
                <a:solidFill>
                  <a:schemeClr val="tx1">
                    <a:lumMod val="85000"/>
                    <a:lumOff val="15000"/>
                  </a:schemeClr>
                </a:solidFill>
              </a:rPr>
              <a:t> </a:t>
            </a:r>
            <a:r>
              <a:rPr lang="en-US" altLang="ko-KR" sz="1600" i="1" dirty="0">
                <a:solidFill>
                  <a:srgbClr val="000000"/>
                </a:solidFill>
                <a:latin typeface="+mn-lt"/>
              </a:rPr>
              <a:t>J. Exp. Bot.</a:t>
            </a:r>
            <a:r>
              <a:rPr lang="en-US" altLang="ko-KR" sz="1600" dirty="0">
                <a:solidFill>
                  <a:srgbClr val="000000"/>
                </a:solidFill>
                <a:latin typeface="+mn-lt"/>
              </a:rPr>
              <a:t>, 2014)</a:t>
            </a:r>
            <a:endParaRPr lang="ko-KR" altLang="en-US" sz="1600" dirty="0">
              <a:solidFill>
                <a:srgbClr val="000000"/>
              </a:solidFill>
              <a:latin typeface="+mn-lt"/>
            </a:endParaRPr>
          </a:p>
        </p:txBody>
      </p:sp>
      <p:pic>
        <p:nvPicPr>
          <p:cNvPr id="10" name="그림 9" descr="텍스트, 도표, 지도이(가) 표시된 사진&#10;&#10;AI 생성 콘텐츠는 정확하지 않을 수 있습니다.">
            <a:extLst>
              <a:ext uri="{FF2B5EF4-FFF2-40B4-BE49-F238E27FC236}">
                <a16:creationId xmlns:a16="http://schemas.microsoft.com/office/drawing/2014/main" id="{415D16A4-DA94-4ECE-FD56-F42477EFB7D4}"/>
              </a:ext>
            </a:extLst>
          </p:cNvPr>
          <p:cNvPicPr>
            <a:picLocks noChangeAspect="1"/>
          </p:cNvPicPr>
          <p:nvPr/>
        </p:nvPicPr>
        <p:blipFill>
          <a:blip r:embed="rId4"/>
          <a:stretch>
            <a:fillRect/>
          </a:stretch>
        </p:blipFill>
        <p:spPr>
          <a:xfrm>
            <a:off x="6766561" y="1163729"/>
            <a:ext cx="3802212" cy="4671092"/>
          </a:xfrm>
          <a:prstGeom prst="rect">
            <a:avLst/>
          </a:prstGeom>
        </p:spPr>
      </p:pic>
      <p:cxnSp>
        <p:nvCxnSpPr>
          <p:cNvPr id="11" name="직선 화살표 연결선 10">
            <a:extLst>
              <a:ext uri="{FF2B5EF4-FFF2-40B4-BE49-F238E27FC236}">
                <a16:creationId xmlns:a16="http://schemas.microsoft.com/office/drawing/2014/main" id="{4E035614-EF70-F3D5-DFAA-BB90F2FDA156}"/>
              </a:ext>
            </a:extLst>
          </p:cNvPr>
          <p:cNvCxnSpPr/>
          <p:nvPr/>
        </p:nvCxnSpPr>
        <p:spPr>
          <a:xfrm>
            <a:off x="10788258" y="1473013"/>
            <a:ext cx="0" cy="4361688"/>
          </a:xfrm>
          <a:prstGeom prst="straightConnector1">
            <a:avLst/>
          </a:prstGeom>
          <a:ln w="76200">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7FC083-77AE-72AF-CC43-5B7E54661ED1}"/>
              </a:ext>
            </a:extLst>
          </p:cNvPr>
          <p:cNvSpPr txBox="1"/>
          <p:nvPr/>
        </p:nvSpPr>
        <p:spPr>
          <a:xfrm rot="5400000">
            <a:off x="9811333" y="3290133"/>
            <a:ext cx="2620052" cy="523220"/>
          </a:xfrm>
          <a:prstGeom prst="rect">
            <a:avLst/>
          </a:prstGeom>
          <a:noFill/>
        </p:spPr>
        <p:txBody>
          <a:bodyPr wrap="square">
            <a:spAutoFit/>
          </a:bodyPr>
          <a:lstStyle/>
          <a:p>
            <a:pPr algn="ctr"/>
            <a:r>
              <a:rPr lang="fr-FR" altLang="ko-KR" sz="2800" dirty="0">
                <a:solidFill>
                  <a:schemeClr val="accent6">
                    <a:lumMod val="10000"/>
                  </a:schemeClr>
                </a:solidFill>
                <a:latin typeface="+mn-lt"/>
              </a:rPr>
              <a:t>Across Scale</a:t>
            </a:r>
            <a:endParaRPr lang="ko-KR" altLang="en-US" sz="2800" dirty="0"/>
          </a:p>
        </p:txBody>
      </p:sp>
    </p:spTree>
    <p:extLst>
      <p:ext uri="{BB962C8B-B14F-4D97-AF65-F5344CB8AC3E}">
        <p14:creationId xmlns:p14="http://schemas.microsoft.com/office/powerpoint/2010/main" val="3146884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821FE-4518-93A3-F9B8-D77E7BBFF57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5C0B14A-340B-F135-60B6-13933BFAD602}"/>
              </a:ext>
            </a:extLst>
          </p:cNvPr>
          <p:cNvSpPr>
            <a:spLocks noGrp="1"/>
          </p:cNvSpPr>
          <p:nvPr>
            <p:ph type="title"/>
          </p:nvPr>
        </p:nvSpPr>
        <p:spPr>
          <a:xfrm>
            <a:off x="216000" y="296268"/>
            <a:ext cx="10108800" cy="461665"/>
          </a:xfrm>
        </p:spPr>
        <p:txBody>
          <a:bodyPr/>
          <a:lstStyle/>
          <a:p>
            <a:r>
              <a:rPr lang="en-US" altLang="ko-KR" sz="2400" dirty="0"/>
              <a:t>Appendix. </a:t>
            </a:r>
            <a:r>
              <a:rPr lang="en-US" altLang="ko-KR" sz="2400" dirty="0" err="1"/>
              <a:t>XGBoost</a:t>
            </a:r>
            <a:r>
              <a:rPr lang="en-US" altLang="ko-KR" sz="2400" dirty="0"/>
              <a:t> Result</a:t>
            </a:r>
            <a:endParaRPr lang="en-GB" sz="2400" dirty="0"/>
          </a:p>
        </p:txBody>
      </p:sp>
      <p:pic>
        <p:nvPicPr>
          <p:cNvPr id="4" name="그림 3" descr="텍스트, 도표, 스크린샷, 지도이(가) 표시된 사진&#10;&#10;AI 생성 콘텐츠는 정확하지 않을 수 있습니다.">
            <a:extLst>
              <a:ext uri="{FF2B5EF4-FFF2-40B4-BE49-F238E27FC236}">
                <a16:creationId xmlns:a16="http://schemas.microsoft.com/office/drawing/2014/main" id="{E418B4DB-C9B8-FB10-79D7-593C1BCDCAFB}"/>
              </a:ext>
            </a:extLst>
          </p:cNvPr>
          <p:cNvPicPr>
            <a:picLocks noChangeAspect="1"/>
          </p:cNvPicPr>
          <p:nvPr/>
        </p:nvPicPr>
        <p:blipFill>
          <a:blip r:embed="rId3"/>
          <a:stretch>
            <a:fillRect/>
          </a:stretch>
        </p:blipFill>
        <p:spPr>
          <a:xfrm>
            <a:off x="213550" y="3800630"/>
            <a:ext cx="5702830" cy="2412000"/>
          </a:xfrm>
          <a:prstGeom prst="rect">
            <a:avLst/>
          </a:prstGeom>
        </p:spPr>
      </p:pic>
      <p:pic>
        <p:nvPicPr>
          <p:cNvPr id="8" name="그림 7" descr="텍스트, 도표, 스크린샷이(가) 표시된 사진&#10;&#10;AI 생성 콘텐츠는 정확하지 않을 수 있습니다.">
            <a:extLst>
              <a:ext uri="{FF2B5EF4-FFF2-40B4-BE49-F238E27FC236}">
                <a16:creationId xmlns:a16="http://schemas.microsoft.com/office/drawing/2014/main" id="{2C876793-664F-59C0-271B-2927619A914C}"/>
              </a:ext>
            </a:extLst>
          </p:cNvPr>
          <p:cNvPicPr>
            <a:picLocks noChangeAspect="1"/>
          </p:cNvPicPr>
          <p:nvPr/>
        </p:nvPicPr>
        <p:blipFill>
          <a:blip r:embed="rId4"/>
          <a:stretch>
            <a:fillRect/>
          </a:stretch>
        </p:blipFill>
        <p:spPr>
          <a:xfrm>
            <a:off x="6155067" y="3800630"/>
            <a:ext cx="5702830" cy="2412000"/>
          </a:xfrm>
          <a:prstGeom prst="rect">
            <a:avLst/>
          </a:prstGeom>
        </p:spPr>
      </p:pic>
      <p:pic>
        <p:nvPicPr>
          <p:cNvPr id="11" name="그림 10" descr="텍스트, 스크린샷, 도표이(가) 표시된 사진&#10;&#10;AI 생성 콘텐츠는 정확하지 않을 수 있습니다.">
            <a:extLst>
              <a:ext uri="{FF2B5EF4-FFF2-40B4-BE49-F238E27FC236}">
                <a16:creationId xmlns:a16="http://schemas.microsoft.com/office/drawing/2014/main" id="{534EAC12-23CB-A7A7-67F1-645E0CC81906}"/>
              </a:ext>
            </a:extLst>
          </p:cNvPr>
          <p:cNvPicPr>
            <a:picLocks noChangeAspect="1"/>
          </p:cNvPicPr>
          <p:nvPr/>
        </p:nvPicPr>
        <p:blipFill>
          <a:blip r:embed="rId5"/>
          <a:stretch>
            <a:fillRect/>
          </a:stretch>
        </p:blipFill>
        <p:spPr>
          <a:xfrm>
            <a:off x="213550" y="1211573"/>
            <a:ext cx="5702831" cy="2412000"/>
          </a:xfrm>
          <a:prstGeom prst="rect">
            <a:avLst/>
          </a:prstGeom>
        </p:spPr>
      </p:pic>
      <p:pic>
        <p:nvPicPr>
          <p:cNvPr id="15" name="그림 14" descr="텍스트, 스크린샷이(가) 표시된 사진&#10;&#10;AI 생성 콘텐츠는 정확하지 않을 수 있습니다.">
            <a:extLst>
              <a:ext uri="{FF2B5EF4-FFF2-40B4-BE49-F238E27FC236}">
                <a16:creationId xmlns:a16="http://schemas.microsoft.com/office/drawing/2014/main" id="{EF0B1BC8-8C85-D950-9C35-C96257A319F8}"/>
              </a:ext>
            </a:extLst>
          </p:cNvPr>
          <p:cNvPicPr>
            <a:picLocks noChangeAspect="1"/>
          </p:cNvPicPr>
          <p:nvPr/>
        </p:nvPicPr>
        <p:blipFill>
          <a:blip r:embed="rId6"/>
          <a:stretch>
            <a:fillRect/>
          </a:stretch>
        </p:blipFill>
        <p:spPr>
          <a:xfrm>
            <a:off x="6155067" y="1211573"/>
            <a:ext cx="5755368" cy="2412000"/>
          </a:xfrm>
          <a:prstGeom prst="rect">
            <a:avLst/>
          </a:prstGeom>
        </p:spPr>
      </p:pic>
    </p:spTree>
    <p:extLst>
      <p:ext uri="{BB962C8B-B14F-4D97-AF65-F5344CB8AC3E}">
        <p14:creationId xmlns:p14="http://schemas.microsoft.com/office/powerpoint/2010/main" val="1591849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08D11-42D7-CCA1-93F7-4903E3388AC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B7DFB19-03FC-7D5B-0C84-CA3EB01EA8CF}"/>
              </a:ext>
            </a:extLst>
          </p:cNvPr>
          <p:cNvSpPr>
            <a:spLocks noGrp="1"/>
          </p:cNvSpPr>
          <p:nvPr>
            <p:ph type="title"/>
          </p:nvPr>
        </p:nvSpPr>
        <p:spPr>
          <a:xfrm>
            <a:off x="216000" y="296269"/>
            <a:ext cx="10108800" cy="461665"/>
          </a:xfrm>
        </p:spPr>
        <p:txBody>
          <a:bodyPr/>
          <a:lstStyle/>
          <a:p>
            <a:r>
              <a:rPr lang="en-US" altLang="ko-KR" sz="2400" dirty="0"/>
              <a:t>Appendix. </a:t>
            </a:r>
            <a:r>
              <a:rPr lang="en-US" altLang="ko-KR" sz="2400" dirty="0" err="1"/>
              <a:t>XGBoost</a:t>
            </a:r>
            <a:r>
              <a:rPr lang="en-US" altLang="ko-KR" sz="2400" dirty="0"/>
              <a:t> Result</a:t>
            </a:r>
            <a:endParaRPr lang="en-GB" sz="2400" dirty="0"/>
          </a:p>
        </p:txBody>
      </p:sp>
      <p:pic>
        <p:nvPicPr>
          <p:cNvPr id="10" name="그림 9" descr="텍스트, 지도, 도표, 라인이(가) 표시된 사진&#10;&#10;AI 생성 콘텐츠는 정확하지 않을 수 있습니다.">
            <a:extLst>
              <a:ext uri="{FF2B5EF4-FFF2-40B4-BE49-F238E27FC236}">
                <a16:creationId xmlns:a16="http://schemas.microsoft.com/office/drawing/2014/main" id="{0E6F41DE-1897-97A0-44C3-C394B4EE3E53}"/>
              </a:ext>
            </a:extLst>
          </p:cNvPr>
          <p:cNvPicPr>
            <a:picLocks noChangeAspect="1"/>
          </p:cNvPicPr>
          <p:nvPr/>
        </p:nvPicPr>
        <p:blipFill>
          <a:blip r:embed="rId3"/>
          <a:srcRect r="49610"/>
          <a:stretch>
            <a:fillRect/>
          </a:stretch>
        </p:blipFill>
        <p:spPr>
          <a:xfrm>
            <a:off x="680488" y="1919716"/>
            <a:ext cx="5284667" cy="3731981"/>
          </a:xfrm>
          <a:prstGeom prst="rect">
            <a:avLst/>
          </a:prstGeom>
        </p:spPr>
      </p:pic>
      <p:pic>
        <p:nvPicPr>
          <p:cNvPr id="3" name="그림 2" descr="텍스트, 지도, 도표, 라인이(가) 표시된 사진&#10;&#10;AI 생성 콘텐츠는 정확하지 않을 수 있습니다.">
            <a:extLst>
              <a:ext uri="{FF2B5EF4-FFF2-40B4-BE49-F238E27FC236}">
                <a16:creationId xmlns:a16="http://schemas.microsoft.com/office/drawing/2014/main" id="{BB45CBB6-9258-B824-06E5-8303EF418A7F}"/>
              </a:ext>
            </a:extLst>
          </p:cNvPr>
          <p:cNvPicPr>
            <a:picLocks noChangeAspect="1"/>
          </p:cNvPicPr>
          <p:nvPr/>
        </p:nvPicPr>
        <p:blipFill>
          <a:blip r:embed="rId3"/>
          <a:srcRect l="49610"/>
          <a:stretch>
            <a:fillRect/>
          </a:stretch>
        </p:blipFill>
        <p:spPr>
          <a:xfrm>
            <a:off x="6260183" y="1928155"/>
            <a:ext cx="5284667" cy="3731981"/>
          </a:xfrm>
          <a:prstGeom prst="rect">
            <a:avLst/>
          </a:prstGeom>
        </p:spPr>
      </p:pic>
    </p:spTree>
    <p:extLst>
      <p:ext uri="{BB962C8B-B14F-4D97-AF65-F5344CB8AC3E}">
        <p14:creationId xmlns:p14="http://schemas.microsoft.com/office/powerpoint/2010/main" val="1297549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4E1C-6A56-0B92-50D3-51188C6A0B8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C4942BD-8E13-83E9-A23E-C4607DB36166}"/>
              </a:ext>
            </a:extLst>
          </p:cNvPr>
          <p:cNvSpPr>
            <a:spLocks noGrp="1"/>
          </p:cNvSpPr>
          <p:nvPr>
            <p:ph type="title"/>
          </p:nvPr>
        </p:nvSpPr>
        <p:spPr>
          <a:xfrm>
            <a:off x="216000" y="265491"/>
            <a:ext cx="7885584" cy="523220"/>
          </a:xfrm>
        </p:spPr>
        <p:txBody>
          <a:bodyPr/>
          <a:lstStyle/>
          <a:p>
            <a:r>
              <a:rPr lang="en-US" altLang="ko-KR" sz="2800" dirty="0"/>
              <a:t>Summary</a:t>
            </a:r>
            <a:endParaRPr lang="en-GB" sz="2800" dirty="0"/>
          </a:p>
        </p:txBody>
      </p:sp>
      <p:sp>
        <p:nvSpPr>
          <p:cNvPr id="6" name="직사각형 5">
            <a:extLst>
              <a:ext uri="{FF2B5EF4-FFF2-40B4-BE49-F238E27FC236}">
                <a16:creationId xmlns:a16="http://schemas.microsoft.com/office/drawing/2014/main" id="{2AE4EE9C-ED3E-F35F-FE3C-A4F7225F1EEA}"/>
              </a:ext>
            </a:extLst>
          </p:cNvPr>
          <p:cNvSpPr/>
          <p:nvPr/>
        </p:nvSpPr>
        <p:spPr>
          <a:xfrm>
            <a:off x="4222548" y="4892270"/>
            <a:ext cx="1625627" cy="50067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Rubisco</a:t>
            </a:r>
            <a:endParaRPr lang="ko-KR" altLang="en-US" b="1" dirty="0"/>
          </a:p>
        </p:txBody>
      </p:sp>
      <p:sp>
        <p:nvSpPr>
          <p:cNvPr id="9" name="직사각형 8">
            <a:extLst>
              <a:ext uri="{FF2B5EF4-FFF2-40B4-BE49-F238E27FC236}">
                <a16:creationId xmlns:a16="http://schemas.microsoft.com/office/drawing/2014/main" id="{9C8F2593-5E10-9CF7-535D-B2DEEC7D05C6}"/>
              </a:ext>
            </a:extLst>
          </p:cNvPr>
          <p:cNvSpPr/>
          <p:nvPr/>
        </p:nvSpPr>
        <p:spPr>
          <a:xfrm>
            <a:off x="4222548" y="5564802"/>
            <a:ext cx="1625627" cy="500677"/>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ETR</a:t>
            </a:r>
            <a:endParaRPr lang="ko-KR" altLang="en-US" b="1" dirty="0"/>
          </a:p>
        </p:txBody>
      </p:sp>
      <p:sp>
        <p:nvSpPr>
          <p:cNvPr id="10" name="직사각형 9">
            <a:extLst>
              <a:ext uri="{FF2B5EF4-FFF2-40B4-BE49-F238E27FC236}">
                <a16:creationId xmlns:a16="http://schemas.microsoft.com/office/drawing/2014/main" id="{968A2DC5-2869-A6DE-0462-C92E9C3B73D8}"/>
              </a:ext>
            </a:extLst>
          </p:cNvPr>
          <p:cNvSpPr/>
          <p:nvPr/>
        </p:nvSpPr>
        <p:spPr>
          <a:xfrm>
            <a:off x="2577460" y="3827803"/>
            <a:ext cx="914400" cy="5577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b="1" dirty="0" err="1"/>
              <a:t>qL</a:t>
            </a:r>
            <a:endParaRPr lang="ko-KR" altLang="en-US" b="1" dirty="0"/>
          </a:p>
        </p:txBody>
      </p:sp>
      <p:cxnSp>
        <p:nvCxnSpPr>
          <p:cNvPr id="11" name="직선 화살표 연결선 10">
            <a:extLst>
              <a:ext uri="{FF2B5EF4-FFF2-40B4-BE49-F238E27FC236}">
                <a16:creationId xmlns:a16="http://schemas.microsoft.com/office/drawing/2014/main" id="{76CCBFF4-352B-6D9D-5AD8-F17F2653B895}"/>
              </a:ext>
            </a:extLst>
          </p:cNvPr>
          <p:cNvCxnSpPr>
            <a:cxnSpLocks/>
            <a:endCxn id="10" idx="3"/>
          </p:cNvCxnSpPr>
          <p:nvPr/>
        </p:nvCxnSpPr>
        <p:spPr>
          <a:xfrm flipH="1">
            <a:off x="3491860" y="4106696"/>
            <a:ext cx="477613" cy="0"/>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2" name="직사각형 11">
            <a:extLst>
              <a:ext uri="{FF2B5EF4-FFF2-40B4-BE49-F238E27FC236}">
                <a16:creationId xmlns:a16="http://schemas.microsoft.com/office/drawing/2014/main" id="{013637C7-D119-F132-5558-8A79B52E21FB}"/>
              </a:ext>
            </a:extLst>
          </p:cNvPr>
          <p:cNvSpPr/>
          <p:nvPr/>
        </p:nvSpPr>
        <p:spPr>
          <a:xfrm>
            <a:off x="945519" y="5485620"/>
            <a:ext cx="914400" cy="557786"/>
          </a:xfrm>
          <a:prstGeom prst="rect">
            <a:avLst/>
          </a:prstGeom>
          <a:ln>
            <a:prstDash val="solid"/>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b="1" dirty="0" err="1"/>
              <a:t>PhiP</a:t>
            </a:r>
            <a:endParaRPr lang="ko-KR" altLang="en-US" b="1" dirty="0"/>
          </a:p>
        </p:txBody>
      </p:sp>
      <p:sp>
        <p:nvSpPr>
          <p:cNvPr id="13" name="직사각형 12">
            <a:extLst>
              <a:ext uri="{FF2B5EF4-FFF2-40B4-BE49-F238E27FC236}">
                <a16:creationId xmlns:a16="http://schemas.microsoft.com/office/drawing/2014/main" id="{C429651A-4FB5-7C85-0A77-266F6AC53229}"/>
              </a:ext>
            </a:extLst>
          </p:cNvPr>
          <p:cNvSpPr/>
          <p:nvPr/>
        </p:nvSpPr>
        <p:spPr>
          <a:xfrm>
            <a:off x="2283875" y="5485620"/>
            <a:ext cx="914400" cy="557786"/>
          </a:xfrm>
          <a:prstGeom prst="rect">
            <a:avLst/>
          </a:prstGeom>
          <a:ln>
            <a:prstDash val="solid"/>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b="1" dirty="0" err="1"/>
              <a:t>PhiF</a:t>
            </a:r>
            <a:endParaRPr lang="ko-KR" altLang="en-US" b="1" dirty="0"/>
          </a:p>
        </p:txBody>
      </p:sp>
      <p:sp>
        <p:nvSpPr>
          <p:cNvPr id="15" name="직사각형 14">
            <a:extLst>
              <a:ext uri="{FF2B5EF4-FFF2-40B4-BE49-F238E27FC236}">
                <a16:creationId xmlns:a16="http://schemas.microsoft.com/office/drawing/2014/main" id="{625BE75A-7698-7A20-9641-19C1C1850437}"/>
              </a:ext>
            </a:extLst>
          </p:cNvPr>
          <p:cNvSpPr/>
          <p:nvPr/>
        </p:nvSpPr>
        <p:spPr>
          <a:xfrm>
            <a:off x="3958056" y="3442636"/>
            <a:ext cx="2154613" cy="2715112"/>
          </a:xfrm>
          <a:prstGeom prst="rect">
            <a:avLst/>
          </a:prstGeom>
          <a:noFill/>
          <a:ln w="38100">
            <a:solidFill>
              <a:srgbClr val="0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6" name="직선 화살표 연결선 15">
            <a:extLst>
              <a:ext uri="{FF2B5EF4-FFF2-40B4-BE49-F238E27FC236}">
                <a16:creationId xmlns:a16="http://schemas.microsoft.com/office/drawing/2014/main" id="{78BD5578-06B9-EA52-88E4-EB3310C2A69C}"/>
              </a:ext>
            </a:extLst>
          </p:cNvPr>
          <p:cNvCxnSpPr>
            <a:cxnSpLocks/>
            <a:stCxn id="10" idx="2"/>
          </p:cNvCxnSpPr>
          <p:nvPr/>
        </p:nvCxnSpPr>
        <p:spPr>
          <a:xfrm>
            <a:off x="3034660" y="4385589"/>
            <a:ext cx="0" cy="722541"/>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7" name="직선 화살표 연결선 16">
            <a:extLst>
              <a:ext uri="{FF2B5EF4-FFF2-40B4-BE49-F238E27FC236}">
                <a16:creationId xmlns:a16="http://schemas.microsoft.com/office/drawing/2014/main" id="{20CA508B-65F1-C7C5-090B-7B29133B176D}"/>
              </a:ext>
            </a:extLst>
          </p:cNvPr>
          <p:cNvCxnSpPr>
            <a:cxnSpLocks/>
            <a:endCxn id="10" idx="1"/>
          </p:cNvCxnSpPr>
          <p:nvPr/>
        </p:nvCxnSpPr>
        <p:spPr>
          <a:xfrm>
            <a:off x="2099914" y="4106696"/>
            <a:ext cx="477546" cy="0"/>
          </a:xfrm>
          <a:prstGeom prst="straightConnector1">
            <a:avLst/>
          </a:prstGeom>
          <a:ln w="57150">
            <a:solidFill>
              <a:srgbClr val="00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직선 화살표 연결선 17">
            <a:extLst>
              <a:ext uri="{FF2B5EF4-FFF2-40B4-BE49-F238E27FC236}">
                <a16:creationId xmlns:a16="http://schemas.microsoft.com/office/drawing/2014/main" id="{AD6BF5FD-620D-FED3-A3E4-B6F882763073}"/>
              </a:ext>
            </a:extLst>
          </p:cNvPr>
          <p:cNvCxnSpPr>
            <a:cxnSpLocks/>
            <a:stCxn id="19" idx="2"/>
          </p:cNvCxnSpPr>
          <p:nvPr/>
        </p:nvCxnSpPr>
        <p:spPr>
          <a:xfrm>
            <a:off x="1333035" y="4583840"/>
            <a:ext cx="0" cy="518894"/>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9" name="직사각형 18">
            <a:extLst>
              <a:ext uri="{FF2B5EF4-FFF2-40B4-BE49-F238E27FC236}">
                <a16:creationId xmlns:a16="http://schemas.microsoft.com/office/drawing/2014/main" id="{883CBFA6-34C0-8E78-EED6-5341B81A1564}"/>
              </a:ext>
            </a:extLst>
          </p:cNvPr>
          <p:cNvSpPr/>
          <p:nvPr/>
        </p:nvSpPr>
        <p:spPr>
          <a:xfrm>
            <a:off x="565831" y="3554338"/>
            <a:ext cx="1534408" cy="102950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Energy partitioning</a:t>
            </a:r>
            <a:endParaRPr lang="ko-KR" altLang="en-US" b="1" dirty="0"/>
          </a:p>
        </p:txBody>
      </p:sp>
      <p:sp>
        <p:nvSpPr>
          <p:cNvPr id="20" name="직사각형 19">
            <a:extLst>
              <a:ext uri="{FF2B5EF4-FFF2-40B4-BE49-F238E27FC236}">
                <a16:creationId xmlns:a16="http://schemas.microsoft.com/office/drawing/2014/main" id="{6027CE1A-76C5-5640-7FBE-95FC1559D6FD}"/>
              </a:ext>
            </a:extLst>
          </p:cNvPr>
          <p:cNvSpPr/>
          <p:nvPr/>
        </p:nvSpPr>
        <p:spPr>
          <a:xfrm>
            <a:off x="696551" y="5108130"/>
            <a:ext cx="2783892" cy="1057094"/>
          </a:xfrm>
          <a:prstGeom prst="rect">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TextBox 20">
            <a:extLst>
              <a:ext uri="{FF2B5EF4-FFF2-40B4-BE49-F238E27FC236}">
                <a16:creationId xmlns:a16="http://schemas.microsoft.com/office/drawing/2014/main" id="{99D92E9D-298B-2114-78FC-2108B3F6BDB6}"/>
              </a:ext>
            </a:extLst>
          </p:cNvPr>
          <p:cNvSpPr txBox="1"/>
          <p:nvPr/>
        </p:nvSpPr>
        <p:spPr>
          <a:xfrm>
            <a:off x="696551" y="5102734"/>
            <a:ext cx="2783891" cy="338554"/>
          </a:xfrm>
          <a:prstGeom prst="rect">
            <a:avLst/>
          </a:prstGeom>
          <a:noFill/>
        </p:spPr>
        <p:txBody>
          <a:bodyPr wrap="square">
            <a:spAutoFit/>
          </a:bodyPr>
          <a:lstStyle/>
          <a:p>
            <a:pPr algn="ctr"/>
            <a:r>
              <a:rPr lang="en-US" altLang="ko-KR" sz="1600" dirty="0">
                <a:solidFill>
                  <a:srgbClr val="000000"/>
                </a:solidFill>
                <a:latin typeface="+mn-lt"/>
              </a:rPr>
              <a:t>Non-monotonic relationship</a:t>
            </a:r>
            <a:endParaRPr lang="ko-KR" altLang="en-US" sz="1600" dirty="0">
              <a:solidFill>
                <a:srgbClr val="000000"/>
              </a:solidFill>
              <a:latin typeface="+mn-lt"/>
            </a:endParaRPr>
          </a:p>
        </p:txBody>
      </p:sp>
      <p:cxnSp>
        <p:nvCxnSpPr>
          <p:cNvPr id="28" name="직선 화살표 연결선 27">
            <a:extLst>
              <a:ext uri="{FF2B5EF4-FFF2-40B4-BE49-F238E27FC236}">
                <a16:creationId xmlns:a16="http://schemas.microsoft.com/office/drawing/2014/main" id="{B23D8F8A-478C-05DA-D48B-A9789BFBB2CF}"/>
              </a:ext>
            </a:extLst>
          </p:cNvPr>
          <p:cNvCxnSpPr>
            <a:cxnSpLocks/>
            <a:stCxn id="41" idx="2"/>
            <a:endCxn id="40" idx="0"/>
          </p:cNvCxnSpPr>
          <p:nvPr/>
        </p:nvCxnSpPr>
        <p:spPr>
          <a:xfrm>
            <a:off x="5035361" y="4059290"/>
            <a:ext cx="1" cy="1599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9" name="직사각형 28">
            <a:extLst>
              <a:ext uri="{FF2B5EF4-FFF2-40B4-BE49-F238E27FC236}">
                <a16:creationId xmlns:a16="http://schemas.microsoft.com/office/drawing/2014/main" id="{EC6D3808-3C0E-84A1-7FEC-F134E65692EF}"/>
              </a:ext>
            </a:extLst>
          </p:cNvPr>
          <p:cNvSpPr/>
          <p:nvPr/>
        </p:nvSpPr>
        <p:spPr>
          <a:xfrm>
            <a:off x="4414515" y="1471651"/>
            <a:ext cx="1366094" cy="695771"/>
          </a:xfrm>
          <a:prstGeom prst="rect">
            <a:avLst/>
          </a:prstGeom>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Ta</a:t>
            </a:r>
            <a:endParaRPr lang="ko-KR" altLang="en-US" sz="2000" b="1" dirty="0"/>
          </a:p>
        </p:txBody>
      </p:sp>
      <p:sp>
        <p:nvSpPr>
          <p:cNvPr id="30" name="직사각형 29">
            <a:extLst>
              <a:ext uri="{FF2B5EF4-FFF2-40B4-BE49-F238E27FC236}">
                <a16:creationId xmlns:a16="http://schemas.microsoft.com/office/drawing/2014/main" id="{74ED3D87-31AF-6A69-A997-8B1159A18B86}"/>
              </a:ext>
            </a:extLst>
          </p:cNvPr>
          <p:cNvSpPr/>
          <p:nvPr/>
        </p:nvSpPr>
        <p:spPr>
          <a:xfrm>
            <a:off x="2741075" y="1479478"/>
            <a:ext cx="1366094" cy="695771"/>
          </a:xfrm>
          <a:prstGeom prst="rect">
            <a:avLst/>
          </a:prstGeom>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VPD</a:t>
            </a:r>
            <a:endParaRPr lang="ko-KR" altLang="en-US" sz="2000" b="1" dirty="0"/>
          </a:p>
        </p:txBody>
      </p:sp>
      <p:sp>
        <p:nvSpPr>
          <p:cNvPr id="35" name="직사각형 34">
            <a:extLst>
              <a:ext uri="{FF2B5EF4-FFF2-40B4-BE49-F238E27FC236}">
                <a16:creationId xmlns:a16="http://schemas.microsoft.com/office/drawing/2014/main" id="{45118DE3-A4E8-4ED1-B90F-0B87470037CE}"/>
              </a:ext>
            </a:extLst>
          </p:cNvPr>
          <p:cNvSpPr/>
          <p:nvPr/>
        </p:nvSpPr>
        <p:spPr>
          <a:xfrm>
            <a:off x="2481104" y="1323659"/>
            <a:ext cx="3635470" cy="1016088"/>
          </a:xfrm>
          <a:prstGeom prst="rect">
            <a:avLst/>
          </a:prstGeom>
          <a:noFill/>
          <a:ln w="38100">
            <a:solidFill>
              <a:srgbClr val="0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6" name="직사각형 35">
            <a:extLst>
              <a:ext uri="{FF2B5EF4-FFF2-40B4-BE49-F238E27FC236}">
                <a16:creationId xmlns:a16="http://schemas.microsoft.com/office/drawing/2014/main" id="{1114709F-B815-E697-4371-B3F067EEF6EA}"/>
              </a:ext>
            </a:extLst>
          </p:cNvPr>
          <p:cNvSpPr/>
          <p:nvPr/>
        </p:nvSpPr>
        <p:spPr>
          <a:xfrm>
            <a:off x="612522" y="1344178"/>
            <a:ext cx="1447339" cy="954107"/>
          </a:xfrm>
          <a:prstGeom prst="rect">
            <a:avLst/>
          </a:prstGeom>
          <a:ln w="571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PAR</a:t>
            </a:r>
          </a:p>
          <a:p>
            <a:pPr algn="ctr"/>
            <a:r>
              <a:rPr lang="en-US" altLang="ko-KR" b="1" dirty="0"/>
              <a:t>(APAR)</a:t>
            </a:r>
            <a:endParaRPr lang="ko-KR" altLang="en-US" b="1" dirty="0"/>
          </a:p>
        </p:txBody>
      </p:sp>
      <p:cxnSp>
        <p:nvCxnSpPr>
          <p:cNvPr id="39" name="직선 화살표 연결선 38">
            <a:extLst>
              <a:ext uri="{FF2B5EF4-FFF2-40B4-BE49-F238E27FC236}">
                <a16:creationId xmlns:a16="http://schemas.microsoft.com/office/drawing/2014/main" id="{0E664EB0-B281-6849-4AFD-B12B9998142B}"/>
              </a:ext>
            </a:extLst>
          </p:cNvPr>
          <p:cNvCxnSpPr>
            <a:cxnSpLocks/>
            <a:stCxn id="36" idx="2"/>
            <a:endCxn id="19" idx="0"/>
          </p:cNvCxnSpPr>
          <p:nvPr/>
        </p:nvCxnSpPr>
        <p:spPr>
          <a:xfrm flipH="1">
            <a:off x="1333035" y="2298285"/>
            <a:ext cx="3157" cy="1256053"/>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40" name="직사각형 39">
            <a:extLst>
              <a:ext uri="{FF2B5EF4-FFF2-40B4-BE49-F238E27FC236}">
                <a16:creationId xmlns:a16="http://schemas.microsoft.com/office/drawing/2014/main" id="{6FA17366-36DC-0ABF-A9AD-671E5F42C25D}"/>
              </a:ext>
            </a:extLst>
          </p:cNvPr>
          <p:cNvSpPr/>
          <p:nvPr/>
        </p:nvSpPr>
        <p:spPr>
          <a:xfrm>
            <a:off x="4222548" y="4219268"/>
            <a:ext cx="1625627" cy="50067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Ci</a:t>
            </a:r>
            <a:endParaRPr lang="ko-KR" altLang="en-US" b="1" dirty="0"/>
          </a:p>
        </p:txBody>
      </p:sp>
      <p:sp>
        <p:nvSpPr>
          <p:cNvPr id="41" name="직사각형 40">
            <a:extLst>
              <a:ext uri="{FF2B5EF4-FFF2-40B4-BE49-F238E27FC236}">
                <a16:creationId xmlns:a16="http://schemas.microsoft.com/office/drawing/2014/main" id="{764781A0-CD1A-847B-1A9D-08F09D2BB37B}"/>
              </a:ext>
            </a:extLst>
          </p:cNvPr>
          <p:cNvSpPr/>
          <p:nvPr/>
        </p:nvSpPr>
        <p:spPr>
          <a:xfrm>
            <a:off x="4222547" y="3558612"/>
            <a:ext cx="1625627" cy="50067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err="1"/>
              <a:t>Gs</a:t>
            </a:r>
            <a:endParaRPr lang="ko-KR" altLang="en-US" b="1" dirty="0"/>
          </a:p>
        </p:txBody>
      </p:sp>
      <p:cxnSp>
        <p:nvCxnSpPr>
          <p:cNvPr id="7" name="연결선: 꺾임 6">
            <a:extLst>
              <a:ext uri="{FF2B5EF4-FFF2-40B4-BE49-F238E27FC236}">
                <a16:creationId xmlns:a16="http://schemas.microsoft.com/office/drawing/2014/main" id="{DF60A8E0-F7BA-494C-AE56-CC66614927EA}"/>
              </a:ext>
            </a:extLst>
          </p:cNvPr>
          <p:cNvCxnSpPr>
            <a:cxnSpLocks/>
            <a:endCxn id="15" idx="0"/>
          </p:cNvCxnSpPr>
          <p:nvPr/>
        </p:nvCxnSpPr>
        <p:spPr>
          <a:xfrm rot="16200000" flipH="1">
            <a:off x="4483918" y="2891190"/>
            <a:ext cx="1102889" cy="2"/>
          </a:xfrm>
          <a:prstGeom prst="bentConnector3">
            <a:avLst>
              <a:gd name="adj1" fmla="val 50000"/>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1F35B0FD-7CDD-4CCE-B049-34A9128F2899}"/>
              </a:ext>
            </a:extLst>
          </p:cNvPr>
          <p:cNvCxnSpPr>
            <a:cxnSpLocks/>
            <a:stCxn id="40" idx="2"/>
            <a:endCxn id="6" idx="0"/>
          </p:cNvCxnSpPr>
          <p:nvPr/>
        </p:nvCxnSpPr>
        <p:spPr>
          <a:xfrm>
            <a:off x="5035362" y="4719946"/>
            <a:ext cx="0" cy="17232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7" name="직선 화살표 연결선 36">
            <a:extLst>
              <a:ext uri="{FF2B5EF4-FFF2-40B4-BE49-F238E27FC236}">
                <a16:creationId xmlns:a16="http://schemas.microsoft.com/office/drawing/2014/main" id="{0F87210A-4788-44A0-871A-959B6302BA7B}"/>
              </a:ext>
            </a:extLst>
          </p:cNvPr>
          <p:cNvCxnSpPr>
            <a:cxnSpLocks/>
            <a:stCxn id="6" idx="2"/>
            <a:endCxn id="9" idx="0"/>
          </p:cNvCxnSpPr>
          <p:nvPr/>
        </p:nvCxnSpPr>
        <p:spPr>
          <a:xfrm>
            <a:off x="5035362" y="5392948"/>
            <a:ext cx="0" cy="1718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1" name="직사각형 30">
            <a:extLst>
              <a:ext uri="{FF2B5EF4-FFF2-40B4-BE49-F238E27FC236}">
                <a16:creationId xmlns:a16="http://schemas.microsoft.com/office/drawing/2014/main" id="{AE3A86E9-0D81-47B5-ABA4-47D8F60766EB}"/>
              </a:ext>
            </a:extLst>
          </p:cNvPr>
          <p:cNvSpPr/>
          <p:nvPr/>
        </p:nvSpPr>
        <p:spPr>
          <a:xfrm>
            <a:off x="2577460" y="3780146"/>
            <a:ext cx="914400" cy="6552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sz="2000" b="1" dirty="0" err="1"/>
              <a:t>qL</a:t>
            </a:r>
            <a:endParaRPr lang="ko-KR" altLang="en-US" sz="2000" b="1" dirty="0"/>
          </a:p>
        </p:txBody>
      </p:sp>
    </p:spTree>
    <p:extLst>
      <p:ext uri="{BB962C8B-B14F-4D97-AF65-F5344CB8AC3E}">
        <p14:creationId xmlns:p14="http://schemas.microsoft.com/office/powerpoint/2010/main" val="81185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4E1C-6A56-0B92-50D3-51188C6A0B81}"/>
            </a:ext>
          </a:extLst>
        </p:cNvPr>
        <p:cNvGrpSpPr/>
        <p:nvPr/>
      </p:nvGrpSpPr>
      <p:grpSpPr>
        <a:xfrm>
          <a:off x="0" y="0"/>
          <a:ext cx="0" cy="0"/>
          <a:chOff x="0" y="0"/>
          <a:chExt cx="0" cy="0"/>
        </a:xfrm>
      </p:grpSpPr>
      <p:sp>
        <p:nvSpPr>
          <p:cNvPr id="6" name="직사각형 5">
            <a:extLst>
              <a:ext uri="{FF2B5EF4-FFF2-40B4-BE49-F238E27FC236}">
                <a16:creationId xmlns:a16="http://schemas.microsoft.com/office/drawing/2014/main" id="{2AE4EE9C-ED3E-F35F-FE3C-A4F7225F1EEA}"/>
              </a:ext>
            </a:extLst>
          </p:cNvPr>
          <p:cNvSpPr/>
          <p:nvPr/>
        </p:nvSpPr>
        <p:spPr>
          <a:xfrm>
            <a:off x="4222548" y="4892270"/>
            <a:ext cx="1625627" cy="50067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Rubisco</a:t>
            </a:r>
            <a:endParaRPr lang="ko-KR" altLang="en-US" b="1" dirty="0"/>
          </a:p>
        </p:txBody>
      </p:sp>
      <p:sp>
        <p:nvSpPr>
          <p:cNvPr id="9" name="직사각형 8">
            <a:extLst>
              <a:ext uri="{FF2B5EF4-FFF2-40B4-BE49-F238E27FC236}">
                <a16:creationId xmlns:a16="http://schemas.microsoft.com/office/drawing/2014/main" id="{9C8F2593-5E10-9CF7-535D-B2DEEC7D05C6}"/>
              </a:ext>
            </a:extLst>
          </p:cNvPr>
          <p:cNvSpPr/>
          <p:nvPr/>
        </p:nvSpPr>
        <p:spPr>
          <a:xfrm>
            <a:off x="4222548" y="5564802"/>
            <a:ext cx="1625627" cy="500677"/>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ETR</a:t>
            </a:r>
            <a:endParaRPr lang="ko-KR" altLang="en-US" b="1" dirty="0"/>
          </a:p>
        </p:txBody>
      </p:sp>
      <p:sp>
        <p:nvSpPr>
          <p:cNvPr id="10" name="직사각형 9">
            <a:extLst>
              <a:ext uri="{FF2B5EF4-FFF2-40B4-BE49-F238E27FC236}">
                <a16:creationId xmlns:a16="http://schemas.microsoft.com/office/drawing/2014/main" id="{968A2DC5-2869-A6DE-0462-C92E9C3B73D8}"/>
              </a:ext>
            </a:extLst>
          </p:cNvPr>
          <p:cNvSpPr/>
          <p:nvPr/>
        </p:nvSpPr>
        <p:spPr>
          <a:xfrm>
            <a:off x="2577460" y="3780146"/>
            <a:ext cx="914400" cy="6552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sz="2000" b="1" dirty="0" err="1"/>
              <a:t>qL</a:t>
            </a:r>
            <a:endParaRPr lang="ko-KR" altLang="en-US" sz="2000" b="1" dirty="0"/>
          </a:p>
        </p:txBody>
      </p:sp>
      <p:cxnSp>
        <p:nvCxnSpPr>
          <p:cNvPr id="11" name="직선 화살표 연결선 10">
            <a:extLst>
              <a:ext uri="{FF2B5EF4-FFF2-40B4-BE49-F238E27FC236}">
                <a16:creationId xmlns:a16="http://schemas.microsoft.com/office/drawing/2014/main" id="{76CCBFF4-352B-6D9D-5AD8-F17F2653B895}"/>
              </a:ext>
            </a:extLst>
          </p:cNvPr>
          <p:cNvCxnSpPr>
            <a:cxnSpLocks/>
            <a:endCxn id="10" idx="3"/>
          </p:cNvCxnSpPr>
          <p:nvPr/>
        </p:nvCxnSpPr>
        <p:spPr>
          <a:xfrm flipH="1">
            <a:off x="3491860" y="4106696"/>
            <a:ext cx="477614" cy="1094"/>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2" name="직사각형 11">
            <a:extLst>
              <a:ext uri="{FF2B5EF4-FFF2-40B4-BE49-F238E27FC236}">
                <a16:creationId xmlns:a16="http://schemas.microsoft.com/office/drawing/2014/main" id="{013637C7-D119-F132-5558-8A79B52E21FB}"/>
              </a:ext>
            </a:extLst>
          </p:cNvPr>
          <p:cNvSpPr/>
          <p:nvPr/>
        </p:nvSpPr>
        <p:spPr>
          <a:xfrm>
            <a:off x="945519" y="5485620"/>
            <a:ext cx="914400" cy="557786"/>
          </a:xfrm>
          <a:prstGeom prst="rect">
            <a:avLst/>
          </a:prstGeom>
          <a:ln>
            <a:prstDash val="solid"/>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b="1" dirty="0" err="1"/>
              <a:t>PhiP</a:t>
            </a:r>
            <a:endParaRPr lang="ko-KR" altLang="en-US" b="1" dirty="0"/>
          </a:p>
        </p:txBody>
      </p:sp>
      <p:sp>
        <p:nvSpPr>
          <p:cNvPr id="13" name="직사각형 12">
            <a:extLst>
              <a:ext uri="{FF2B5EF4-FFF2-40B4-BE49-F238E27FC236}">
                <a16:creationId xmlns:a16="http://schemas.microsoft.com/office/drawing/2014/main" id="{C429651A-4FB5-7C85-0A77-266F6AC53229}"/>
              </a:ext>
            </a:extLst>
          </p:cNvPr>
          <p:cNvSpPr/>
          <p:nvPr/>
        </p:nvSpPr>
        <p:spPr>
          <a:xfrm>
            <a:off x="2283875" y="5485620"/>
            <a:ext cx="914400" cy="557786"/>
          </a:xfrm>
          <a:prstGeom prst="rect">
            <a:avLst/>
          </a:prstGeom>
          <a:ln>
            <a:prstDash val="solid"/>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ko-KR" b="1" dirty="0" err="1"/>
              <a:t>PhiF</a:t>
            </a:r>
            <a:endParaRPr lang="ko-KR" altLang="en-US" b="1" dirty="0"/>
          </a:p>
        </p:txBody>
      </p:sp>
      <p:sp>
        <p:nvSpPr>
          <p:cNvPr id="15" name="직사각형 14">
            <a:extLst>
              <a:ext uri="{FF2B5EF4-FFF2-40B4-BE49-F238E27FC236}">
                <a16:creationId xmlns:a16="http://schemas.microsoft.com/office/drawing/2014/main" id="{625BE75A-7698-7A20-9641-19C1C1850437}"/>
              </a:ext>
            </a:extLst>
          </p:cNvPr>
          <p:cNvSpPr/>
          <p:nvPr/>
        </p:nvSpPr>
        <p:spPr>
          <a:xfrm>
            <a:off x="3958056" y="3442636"/>
            <a:ext cx="2154613" cy="2715112"/>
          </a:xfrm>
          <a:prstGeom prst="rect">
            <a:avLst/>
          </a:prstGeom>
          <a:noFill/>
          <a:ln w="38100">
            <a:solidFill>
              <a:srgbClr val="0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6" name="직선 화살표 연결선 15">
            <a:extLst>
              <a:ext uri="{FF2B5EF4-FFF2-40B4-BE49-F238E27FC236}">
                <a16:creationId xmlns:a16="http://schemas.microsoft.com/office/drawing/2014/main" id="{78BD5578-06B9-EA52-88E4-EB3310C2A69C}"/>
              </a:ext>
            </a:extLst>
          </p:cNvPr>
          <p:cNvCxnSpPr>
            <a:cxnSpLocks/>
            <a:stCxn id="10" idx="2"/>
          </p:cNvCxnSpPr>
          <p:nvPr/>
        </p:nvCxnSpPr>
        <p:spPr>
          <a:xfrm>
            <a:off x="3034660" y="4435434"/>
            <a:ext cx="0" cy="672696"/>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7" name="직선 화살표 연결선 16">
            <a:extLst>
              <a:ext uri="{FF2B5EF4-FFF2-40B4-BE49-F238E27FC236}">
                <a16:creationId xmlns:a16="http://schemas.microsoft.com/office/drawing/2014/main" id="{20CA508B-65F1-C7C5-090B-7B29133B176D}"/>
              </a:ext>
            </a:extLst>
          </p:cNvPr>
          <p:cNvCxnSpPr>
            <a:cxnSpLocks/>
            <a:endCxn id="10" idx="1"/>
          </p:cNvCxnSpPr>
          <p:nvPr/>
        </p:nvCxnSpPr>
        <p:spPr>
          <a:xfrm>
            <a:off x="2099914" y="4106696"/>
            <a:ext cx="477546" cy="1094"/>
          </a:xfrm>
          <a:prstGeom prst="straightConnector1">
            <a:avLst/>
          </a:prstGeom>
          <a:ln w="57150">
            <a:solidFill>
              <a:srgbClr val="00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직선 화살표 연결선 17">
            <a:extLst>
              <a:ext uri="{FF2B5EF4-FFF2-40B4-BE49-F238E27FC236}">
                <a16:creationId xmlns:a16="http://schemas.microsoft.com/office/drawing/2014/main" id="{AD6BF5FD-620D-FED3-A3E4-B6F882763073}"/>
              </a:ext>
            </a:extLst>
          </p:cNvPr>
          <p:cNvCxnSpPr>
            <a:cxnSpLocks/>
            <a:stCxn id="19" idx="2"/>
          </p:cNvCxnSpPr>
          <p:nvPr/>
        </p:nvCxnSpPr>
        <p:spPr>
          <a:xfrm>
            <a:off x="1333035" y="4583840"/>
            <a:ext cx="0" cy="518894"/>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9" name="직사각형 18">
            <a:extLst>
              <a:ext uri="{FF2B5EF4-FFF2-40B4-BE49-F238E27FC236}">
                <a16:creationId xmlns:a16="http://schemas.microsoft.com/office/drawing/2014/main" id="{883CBFA6-34C0-8E78-EED6-5341B81A1564}"/>
              </a:ext>
            </a:extLst>
          </p:cNvPr>
          <p:cNvSpPr/>
          <p:nvPr/>
        </p:nvSpPr>
        <p:spPr>
          <a:xfrm>
            <a:off x="565831" y="3554338"/>
            <a:ext cx="1534408" cy="102950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Energy partitioning</a:t>
            </a:r>
            <a:endParaRPr lang="ko-KR" altLang="en-US" b="1" dirty="0"/>
          </a:p>
        </p:txBody>
      </p:sp>
      <p:sp>
        <p:nvSpPr>
          <p:cNvPr id="20" name="직사각형 19">
            <a:extLst>
              <a:ext uri="{FF2B5EF4-FFF2-40B4-BE49-F238E27FC236}">
                <a16:creationId xmlns:a16="http://schemas.microsoft.com/office/drawing/2014/main" id="{6027CE1A-76C5-5640-7FBE-95FC1559D6FD}"/>
              </a:ext>
            </a:extLst>
          </p:cNvPr>
          <p:cNvSpPr/>
          <p:nvPr/>
        </p:nvSpPr>
        <p:spPr>
          <a:xfrm>
            <a:off x="696551" y="5108130"/>
            <a:ext cx="2783892" cy="1057094"/>
          </a:xfrm>
          <a:prstGeom prst="rect">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TextBox 20">
            <a:extLst>
              <a:ext uri="{FF2B5EF4-FFF2-40B4-BE49-F238E27FC236}">
                <a16:creationId xmlns:a16="http://schemas.microsoft.com/office/drawing/2014/main" id="{99D92E9D-298B-2114-78FC-2108B3F6BDB6}"/>
              </a:ext>
            </a:extLst>
          </p:cNvPr>
          <p:cNvSpPr txBox="1"/>
          <p:nvPr/>
        </p:nvSpPr>
        <p:spPr>
          <a:xfrm>
            <a:off x="696551" y="5102734"/>
            <a:ext cx="2783891" cy="338554"/>
          </a:xfrm>
          <a:prstGeom prst="rect">
            <a:avLst/>
          </a:prstGeom>
          <a:noFill/>
        </p:spPr>
        <p:txBody>
          <a:bodyPr wrap="square">
            <a:spAutoFit/>
          </a:bodyPr>
          <a:lstStyle/>
          <a:p>
            <a:pPr algn="ctr"/>
            <a:r>
              <a:rPr lang="en-US" altLang="ko-KR" sz="1600" dirty="0">
                <a:solidFill>
                  <a:srgbClr val="000000"/>
                </a:solidFill>
                <a:latin typeface="+mn-lt"/>
              </a:rPr>
              <a:t>Non-monotonic relationship</a:t>
            </a:r>
            <a:endParaRPr lang="ko-KR" altLang="en-US" sz="1600" dirty="0">
              <a:solidFill>
                <a:srgbClr val="000000"/>
              </a:solidFill>
              <a:latin typeface="+mn-lt"/>
            </a:endParaRPr>
          </a:p>
        </p:txBody>
      </p:sp>
      <p:cxnSp>
        <p:nvCxnSpPr>
          <p:cNvPr id="28" name="직선 화살표 연결선 27">
            <a:extLst>
              <a:ext uri="{FF2B5EF4-FFF2-40B4-BE49-F238E27FC236}">
                <a16:creationId xmlns:a16="http://schemas.microsoft.com/office/drawing/2014/main" id="{B23D8F8A-478C-05DA-D48B-A9789BFBB2CF}"/>
              </a:ext>
            </a:extLst>
          </p:cNvPr>
          <p:cNvCxnSpPr>
            <a:cxnSpLocks/>
            <a:stCxn id="41" idx="2"/>
            <a:endCxn id="40" idx="0"/>
          </p:cNvCxnSpPr>
          <p:nvPr/>
        </p:nvCxnSpPr>
        <p:spPr>
          <a:xfrm>
            <a:off x="5035361" y="4059290"/>
            <a:ext cx="1" cy="1599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9" name="직사각형 28">
            <a:extLst>
              <a:ext uri="{FF2B5EF4-FFF2-40B4-BE49-F238E27FC236}">
                <a16:creationId xmlns:a16="http://schemas.microsoft.com/office/drawing/2014/main" id="{EC6D3808-3C0E-84A1-7FEC-F134E65692EF}"/>
              </a:ext>
            </a:extLst>
          </p:cNvPr>
          <p:cNvSpPr/>
          <p:nvPr/>
        </p:nvSpPr>
        <p:spPr>
          <a:xfrm>
            <a:off x="4414515" y="1471651"/>
            <a:ext cx="1366094" cy="695771"/>
          </a:xfrm>
          <a:prstGeom prst="rect">
            <a:avLst/>
          </a:prstGeom>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Ta</a:t>
            </a:r>
            <a:endParaRPr lang="ko-KR" altLang="en-US" sz="2000" b="1" dirty="0"/>
          </a:p>
        </p:txBody>
      </p:sp>
      <p:sp>
        <p:nvSpPr>
          <p:cNvPr id="30" name="직사각형 29">
            <a:extLst>
              <a:ext uri="{FF2B5EF4-FFF2-40B4-BE49-F238E27FC236}">
                <a16:creationId xmlns:a16="http://schemas.microsoft.com/office/drawing/2014/main" id="{74ED3D87-31AF-6A69-A997-8B1159A18B86}"/>
              </a:ext>
            </a:extLst>
          </p:cNvPr>
          <p:cNvSpPr/>
          <p:nvPr/>
        </p:nvSpPr>
        <p:spPr>
          <a:xfrm>
            <a:off x="2741075" y="1479478"/>
            <a:ext cx="1366094" cy="695771"/>
          </a:xfrm>
          <a:prstGeom prst="rect">
            <a:avLst/>
          </a:prstGeom>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t>VPD</a:t>
            </a:r>
            <a:endParaRPr lang="ko-KR" altLang="en-US" sz="2000" b="1" dirty="0"/>
          </a:p>
        </p:txBody>
      </p:sp>
      <p:sp>
        <p:nvSpPr>
          <p:cNvPr id="35" name="직사각형 34">
            <a:extLst>
              <a:ext uri="{FF2B5EF4-FFF2-40B4-BE49-F238E27FC236}">
                <a16:creationId xmlns:a16="http://schemas.microsoft.com/office/drawing/2014/main" id="{45118DE3-A4E8-4ED1-B90F-0B87470037CE}"/>
              </a:ext>
            </a:extLst>
          </p:cNvPr>
          <p:cNvSpPr/>
          <p:nvPr/>
        </p:nvSpPr>
        <p:spPr>
          <a:xfrm>
            <a:off x="2481104" y="1323659"/>
            <a:ext cx="3635470" cy="1016088"/>
          </a:xfrm>
          <a:prstGeom prst="rect">
            <a:avLst/>
          </a:prstGeom>
          <a:noFill/>
          <a:ln w="38100">
            <a:solidFill>
              <a:srgbClr val="0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6" name="직사각형 35">
            <a:extLst>
              <a:ext uri="{FF2B5EF4-FFF2-40B4-BE49-F238E27FC236}">
                <a16:creationId xmlns:a16="http://schemas.microsoft.com/office/drawing/2014/main" id="{1114709F-B815-E697-4371-B3F067EEF6EA}"/>
              </a:ext>
            </a:extLst>
          </p:cNvPr>
          <p:cNvSpPr/>
          <p:nvPr/>
        </p:nvSpPr>
        <p:spPr>
          <a:xfrm>
            <a:off x="612522" y="1344178"/>
            <a:ext cx="1447339" cy="954107"/>
          </a:xfrm>
          <a:prstGeom prst="rect">
            <a:avLst/>
          </a:prstGeom>
          <a:ln w="571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PAR</a:t>
            </a:r>
          </a:p>
          <a:p>
            <a:pPr algn="ctr"/>
            <a:r>
              <a:rPr lang="en-US" altLang="ko-KR" b="1" dirty="0"/>
              <a:t>(APAR)</a:t>
            </a:r>
            <a:endParaRPr lang="ko-KR" altLang="en-US" b="1" dirty="0"/>
          </a:p>
        </p:txBody>
      </p:sp>
      <p:cxnSp>
        <p:nvCxnSpPr>
          <p:cNvPr id="39" name="직선 화살표 연결선 38">
            <a:extLst>
              <a:ext uri="{FF2B5EF4-FFF2-40B4-BE49-F238E27FC236}">
                <a16:creationId xmlns:a16="http://schemas.microsoft.com/office/drawing/2014/main" id="{0E664EB0-B281-6849-4AFD-B12B9998142B}"/>
              </a:ext>
            </a:extLst>
          </p:cNvPr>
          <p:cNvCxnSpPr>
            <a:cxnSpLocks/>
            <a:stCxn id="36" idx="2"/>
            <a:endCxn id="19" idx="0"/>
          </p:cNvCxnSpPr>
          <p:nvPr/>
        </p:nvCxnSpPr>
        <p:spPr>
          <a:xfrm flipH="1">
            <a:off x="1333035" y="2298285"/>
            <a:ext cx="3157" cy="1256053"/>
          </a:xfrm>
          <a:prstGeom prst="straightConnector1">
            <a:avLst/>
          </a:prstGeom>
          <a:ln w="5715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40" name="직사각형 39">
            <a:extLst>
              <a:ext uri="{FF2B5EF4-FFF2-40B4-BE49-F238E27FC236}">
                <a16:creationId xmlns:a16="http://schemas.microsoft.com/office/drawing/2014/main" id="{6FA17366-36DC-0ABF-A9AD-671E5F42C25D}"/>
              </a:ext>
            </a:extLst>
          </p:cNvPr>
          <p:cNvSpPr/>
          <p:nvPr/>
        </p:nvSpPr>
        <p:spPr>
          <a:xfrm>
            <a:off x="4222548" y="4219268"/>
            <a:ext cx="1625627" cy="50067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t>Ci</a:t>
            </a:r>
            <a:endParaRPr lang="ko-KR" altLang="en-US" b="1" dirty="0"/>
          </a:p>
        </p:txBody>
      </p:sp>
      <p:sp>
        <p:nvSpPr>
          <p:cNvPr id="41" name="직사각형 40">
            <a:extLst>
              <a:ext uri="{FF2B5EF4-FFF2-40B4-BE49-F238E27FC236}">
                <a16:creationId xmlns:a16="http://schemas.microsoft.com/office/drawing/2014/main" id="{764781A0-CD1A-847B-1A9D-08F09D2BB37B}"/>
              </a:ext>
            </a:extLst>
          </p:cNvPr>
          <p:cNvSpPr/>
          <p:nvPr/>
        </p:nvSpPr>
        <p:spPr>
          <a:xfrm>
            <a:off x="4222547" y="3558612"/>
            <a:ext cx="1625627" cy="50067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err="1"/>
              <a:t>Gs</a:t>
            </a:r>
            <a:endParaRPr lang="ko-KR" altLang="en-US" b="1" dirty="0"/>
          </a:p>
        </p:txBody>
      </p:sp>
      <p:cxnSp>
        <p:nvCxnSpPr>
          <p:cNvPr id="7" name="연결선: 꺾임 6">
            <a:extLst>
              <a:ext uri="{FF2B5EF4-FFF2-40B4-BE49-F238E27FC236}">
                <a16:creationId xmlns:a16="http://schemas.microsoft.com/office/drawing/2014/main" id="{DF60A8E0-F7BA-494C-AE56-CC66614927EA}"/>
              </a:ext>
            </a:extLst>
          </p:cNvPr>
          <p:cNvCxnSpPr>
            <a:cxnSpLocks/>
            <a:endCxn id="15" idx="0"/>
          </p:cNvCxnSpPr>
          <p:nvPr/>
        </p:nvCxnSpPr>
        <p:spPr>
          <a:xfrm rot="16200000" flipH="1">
            <a:off x="4483918" y="2891190"/>
            <a:ext cx="1102889" cy="2"/>
          </a:xfrm>
          <a:prstGeom prst="bentConnector3">
            <a:avLst>
              <a:gd name="adj1" fmla="val 50000"/>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1F35B0FD-7CDD-4CCE-B049-34A9128F2899}"/>
              </a:ext>
            </a:extLst>
          </p:cNvPr>
          <p:cNvCxnSpPr>
            <a:cxnSpLocks/>
            <a:stCxn id="40" idx="2"/>
            <a:endCxn id="6" idx="0"/>
          </p:cNvCxnSpPr>
          <p:nvPr/>
        </p:nvCxnSpPr>
        <p:spPr>
          <a:xfrm>
            <a:off x="5035362" y="4719946"/>
            <a:ext cx="0" cy="17232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7" name="직선 화살표 연결선 36">
            <a:extLst>
              <a:ext uri="{FF2B5EF4-FFF2-40B4-BE49-F238E27FC236}">
                <a16:creationId xmlns:a16="http://schemas.microsoft.com/office/drawing/2014/main" id="{0F87210A-4788-44A0-871A-959B6302BA7B}"/>
              </a:ext>
            </a:extLst>
          </p:cNvPr>
          <p:cNvCxnSpPr>
            <a:cxnSpLocks/>
            <a:stCxn id="6" idx="2"/>
            <a:endCxn id="9" idx="0"/>
          </p:cNvCxnSpPr>
          <p:nvPr/>
        </p:nvCxnSpPr>
        <p:spPr>
          <a:xfrm>
            <a:off x="5035362" y="5392948"/>
            <a:ext cx="0" cy="1718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45" name="그림 44">
            <a:extLst>
              <a:ext uri="{FF2B5EF4-FFF2-40B4-BE49-F238E27FC236}">
                <a16:creationId xmlns:a16="http://schemas.microsoft.com/office/drawing/2014/main" id="{7D221A22-111A-46F4-8921-D104DF204FAA}"/>
              </a:ext>
            </a:extLst>
          </p:cNvPr>
          <p:cNvPicPr>
            <a:picLocks noChangeAspect="1"/>
          </p:cNvPicPr>
          <p:nvPr/>
        </p:nvPicPr>
        <p:blipFill>
          <a:blip r:embed="rId3"/>
          <a:stretch>
            <a:fillRect/>
          </a:stretch>
        </p:blipFill>
        <p:spPr>
          <a:xfrm>
            <a:off x="6628013" y="1316004"/>
            <a:ext cx="4925942" cy="4638952"/>
          </a:xfrm>
          <a:prstGeom prst="rect">
            <a:avLst/>
          </a:prstGeom>
        </p:spPr>
      </p:pic>
      <p:sp>
        <p:nvSpPr>
          <p:cNvPr id="32" name="직사각형 31">
            <a:extLst>
              <a:ext uri="{FF2B5EF4-FFF2-40B4-BE49-F238E27FC236}">
                <a16:creationId xmlns:a16="http://schemas.microsoft.com/office/drawing/2014/main" id="{5234822E-C08C-465A-AA08-AF8A8D5CEBCE}"/>
              </a:ext>
            </a:extLst>
          </p:cNvPr>
          <p:cNvSpPr/>
          <p:nvPr/>
        </p:nvSpPr>
        <p:spPr>
          <a:xfrm>
            <a:off x="612521" y="2558301"/>
            <a:ext cx="5500147" cy="605443"/>
          </a:xfrm>
          <a:prstGeom prst="rect">
            <a:avLst/>
          </a:prstGeom>
          <a:solidFill>
            <a:schemeClr val="accent3">
              <a:lumMod val="60000"/>
              <a:lumOff val="40000"/>
            </a:schemeClr>
          </a:solidFill>
          <a:ln w="38100">
            <a:solidFill>
              <a:srgbClr val="0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4" name="직사각형 33">
            <a:extLst>
              <a:ext uri="{FF2B5EF4-FFF2-40B4-BE49-F238E27FC236}">
                <a16:creationId xmlns:a16="http://schemas.microsoft.com/office/drawing/2014/main" id="{9B30837B-5360-4BCC-9C45-8351F0100E8C}"/>
              </a:ext>
            </a:extLst>
          </p:cNvPr>
          <p:cNvSpPr/>
          <p:nvPr/>
        </p:nvSpPr>
        <p:spPr>
          <a:xfrm>
            <a:off x="817690" y="2653920"/>
            <a:ext cx="2216970" cy="409439"/>
          </a:xfrm>
          <a:prstGeom prst="rect">
            <a:avLst/>
          </a:prstGeom>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rPr>
              <a:t>Diffuse fraction</a:t>
            </a:r>
            <a:endParaRPr lang="ko-KR" altLang="en-US" b="1" dirty="0">
              <a:solidFill>
                <a:schemeClr val="bg1"/>
              </a:solidFill>
            </a:endParaRPr>
          </a:p>
        </p:txBody>
      </p:sp>
      <p:sp>
        <p:nvSpPr>
          <p:cNvPr id="38" name="직사각형 37">
            <a:extLst>
              <a:ext uri="{FF2B5EF4-FFF2-40B4-BE49-F238E27FC236}">
                <a16:creationId xmlns:a16="http://schemas.microsoft.com/office/drawing/2014/main" id="{F0F46C88-6F88-4AF5-B4B6-C2D43C71018D}"/>
              </a:ext>
            </a:extLst>
          </p:cNvPr>
          <p:cNvSpPr/>
          <p:nvPr/>
        </p:nvSpPr>
        <p:spPr>
          <a:xfrm>
            <a:off x="3647181" y="2653920"/>
            <a:ext cx="2216970" cy="409439"/>
          </a:xfrm>
          <a:prstGeom prst="rect">
            <a:avLst/>
          </a:prstGeom>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rPr>
              <a:t>Canopy structure</a:t>
            </a:r>
            <a:endParaRPr lang="ko-KR" altLang="en-US" b="1" dirty="0">
              <a:solidFill>
                <a:schemeClr val="bg1"/>
              </a:solidFill>
            </a:endParaRPr>
          </a:p>
        </p:txBody>
      </p:sp>
      <p:sp>
        <p:nvSpPr>
          <p:cNvPr id="3" name="직사각형 2">
            <a:extLst>
              <a:ext uri="{FF2B5EF4-FFF2-40B4-BE49-F238E27FC236}">
                <a16:creationId xmlns:a16="http://schemas.microsoft.com/office/drawing/2014/main" id="{CEDD2456-A4F8-45AE-92CB-720436710C41}"/>
              </a:ext>
            </a:extLst>
          </p:cNvPr>
          <p:cNvSpPr/>
          <p:nvPr/>
        </p:nvSpPr>
        <p:spPr>
          <a:xfrm>
            <a:off x="3034660" y="2622729"/>
            <a:ext cx="606205" cy="461665"/>
          </a:xfrm>
          <a:prstGeom prst="rect">
            <a:avLst/>
          </a:prstGeom>
        </p:spPr>
        <p:txBody>
          <a:bodyPr wrap="square" anchor="ctr">
            <a:spAutoFit/>
          </a:bodyPr>
          <a:lstStyle/>
          <a:p>
            <a:pPr algn="ctr"/>
            <a:r>
              <a:rPr lang="en-US" altLang="ko-KR" sz="2400" dirty="0">
                <a:solidFill>
                  <a:srgbClr val="000000"/>
                </a:solidFill>
                <a:latin typeface="+mn-lt"/>
              </a:rPr>
              <a:t>⊗</a:t>
            </a:r>
            <a:endParaRPr lang="ko-KR" altLang="en-US" sz="2400" dirty="0">
              <a:solidFill>
                <a:srgbClr val="000000"/>
              </a:solidFill>
              <a:latin typeface="+mn-lt"/>
            </a:endParaRPr>
          </a:p>
        </p:txBody>
      </p:sp>
      <p:sp>
        <p:nvSpPr>
          <p:cNvPr id="42" name="TextBox 41">
            <a:extLst>
              <a:ext uri="{FF2B5EF4-FFF2-40B4-BE49-F238E27FC236}">
                <a16:creationId xmlns:a16="http://schemas.microsoft.com/office/drawing/2014/main" id="{5335AE1E-4E53-428F-9994-E08F9C5B6EDB}"/>
              </a:ext>
            </a:extLst>
          </p:cNvPr>
          <p:cNvSpPr txBox="1"/>
          <p:nvPr/>
        </p:nvSpPr>
        <p:spPr>
          <a:xfrm>
            <a:off x="7673172" y="5988471"/>
            <a:ext cx="3183856" cy="338554"/>
          </a:xfrm>
          <a:prstGeom prst="rect">
            <a:avLst/>
          </a:prstGeom>
          <a:noFill/>
        </p:spPr>
        <p:txBody>
          <a:bodyPr wrap="square">
            <a:spAutoFit/>
          </a:bodyPr>
          <a:lstStyle/>
          <a:p>
            <a:pPr algn="ctr"/>
            <a:r>
              <a:rPr lang="en-US" altLang="ko-KR" sz="1600" dirty="0">
                <a:solidFill>
                  <a:schemeClr val="accent6">
                    <a:lumMod val="10000"/>
                  </a:schemeClr>
                </a:solidFill>
                <a:latin typeface="+mn-lt"/>
              </a:rPr>
              <a:t>(</a:t>
            </a:r>
            <a:r>
              <a:rPr lang="en-US" altLang="ko-KR" sz="1600" dirty="0">
                <a:solidFill>
                  <a:srgbClr val="000000"/>
                </a:solidFill>
                <a:latin typeface="+mn-lt"/>
              </a:rPr>
              <a:t>Durand</a:t>
            </a:r>
            <a:r>
              <a:rPr lang="en-US" altLang="ko-KR" sz="1600" dirty="0">
                <a:solidFill>
                  <a:schemeClr val="accent6">
                    <a:lumMod val="10000"/>
                  </a:schemeClr>
                </a:solidFill>
                <a:latin typeface="+mn-lt"/>
              </a:rPr>
              <a:t> et al., </a:t>
            </a:r>
            <a:r>
              <a:rPr lang="en-US" altLang="ko-KR" sz="1600" i="1" dirty="0">
                <a:solidFill>
                  <a:schemeClr val="accent6">
                    <a:lumMod val="10000"/>
                  </a:schemeClr>
                </a:solidFill>
                <a:latin typeface="+mn-lt"/>
              </a:rPr>
              <a:t>AFM</a:t>
            </a:r>
            <a:r>
              <a:rPr lang="en-US" altLang="ko-KR" sz="1600" dirty="0">
                <a:solidFill>
                  <a:schemeClr val="accent6">
                    <a:lumMod val="10000"/>
                  </a:schemeClr>
                </a:solidFill>
                <a:latin typeface="+mn-lt"/>
              </a:rPr>
              <a:t>, 2021) </a:t>
            </a:r>
            <a:endParaRPr lang="ko-KR" altLang="en-US" sz="1600" dirty="0">
              <a:solidFill>
                <a:schemeClr val="accent6">
                  <a:lumMod val="10000"/>
                </a:schemeClr>
              </a:solidFill>
              <a:latin typeface="+mn-lt"/>
            </a:endParaRPr>
          </a:p>
        </p:txBody>
      </p:sp>
      <p:sp>
        <p:nvSpPr>
          <p:cNvPr id="44" name="Titolo 1">
            <a:extLst>
              <a:ext uri="{FF2B5EF4-FFF2-40B4-BE49-F238E27FC236}">
                <a16:creationId xmlns:a16="http://schemas.microsoft.com/office/drawing/2014/main" id="{6FA0FE3B-C51A-4BC7-84B4-E27A3088B02C}"/>
              </a:ext>
            </a:extLst>
          </p:cNvPr>
          <p:cNvSpPr txBox="1">
            <a:spLocks/>
          </p:cNvSpPr>
          <p:nvPr/>
        </p:nvSpPr>
        <p:spPr bwMode="auto">
          <a:xfrm>
            <a:off x="216000" y="265491"/>
            <a:ext cx="7885584" cy="52322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US" altLang="ko-KR" sz="2800" kern="0" dirty="0"/>
              <a:t>Summary</a:t>
            </a:r>
            <a:endParaRPr lang="en-US" sz="2800" kern="0" dirty="0"/>
          </a:p>
        </p:txBody>
      </p:sp>
    </p:spTree>
    <p:extLst>
      <p:ext uri="{BB962C8B-B14F-4D97-AF65-F5344CB8AC3E}">
        <p14:creationId xmlns:p14="http://schemas.microsoft.com/office/powerpoint/2010/main" val="114730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876B-CAC9-685E-2DD5-F2E1CED412C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F9EA42B-1C1C-B6DC-B54B-2ACA0178DE2D}"/>
              </a:ext>
            </a:extLst>
          </p:cNvPr>
          <p:cNvSpPr>
            <a:spLocks noGrp="1"/>
          </p:cNvSpPr>
          <p:nvPr>
            <p:ph type="title"/>
          </p:nvPr>
        </p:nvSpPr>
        <p:spPr>
          <a:xfrm>
            <a:off x="216000" y="234715"/>
            <a:ext cx="10108800" cy="584775"/>
          </a:xfrm>
        </p:spPr>
        <p:txBody>
          <a:bodyPr/>
          <a:lstStyle/>
          <a:p>
            <a:r>
              <a:rPr lang="en-US" altLang="ko-KR" sz="3200" dirty="0"/>
              <a:t>ΦF-ΦP coupling may not persist at canopy scale</a:t>
            </a:r>
            <a:endParaRPr lang="en-GB" dirty="0"/>
          </a:p>
        </p:txBody>
      </p:sp>
      <p:pic>
        <p:nvPicPr>
          <p:cNvPr id="17" name="그림 16" descr="텍스트, 도표, 평행, 스크린샷이(가) 표시된 사진&#10;&#10;AI 생성 콘텐츠는 정확하지 않을 수 있습니다.">
            <a:extLst>
              <a:ext uri="{FF2B5EF4-FFF2-40B4-BE49-F238E27FC236}">
                <a16:creationId xmlns:a16="http://schemas.microsoft.com/office/drawing/2014/main" id="{45D7EEA6-4680-DD69-CCE8-46AAA81CBF35}"/>
              </a:ext>
            </a:extLst>
          </p:cNvPr>
          <p:cNvPicPr>
            <a:picLocks noChangeAspect="1"/>
          </p:cNvPicPr>
          <p:nvPr/>
        </p:nvPicPr>
        <p:blipFill>
          <a:blip r:embed="rId3"/>
          <a:srcRect b="41673"/>
          <a:stretch>
            <a:fillRect/>
          </a:stretch>
        </p:blipFill>
        <p:spPr>
          <a:xfrm>
            <a:off x="6517419" y="2083043"/>
            <a:ext cx="5461460" cy="3185541"/>
          </a:xfrm>
          <a:prstGeom prst="rect">
            <a:avLst/>
          </a:prstGeom>
        </p:spPr>
      </p:pic>
      <p:sp>
        <p:nvSpPr>
          <p:cNvPr id="18" name="직사각형 17">
            <a:extLst>
              <a:ext uri="{FF2B5EF4-FFF2-40B4-BE49-F238E27FC236}">
                <a16:creationId xmlns:a16="http://schemas.microsoft.com/office/drawing/2014/main" id="{A8161E0C-C929-1822-5A81-0EA20DCCB3C6}"/>
              </a:ext>
            </a:extLst>
          </p:cNvPr>
          <p:cNvSpPr/>
          <p:nvPr/>
        </p:nvSpPr>
        <p:spPr>
          <a:xfrm>
            <a:off x="9388820" y="2232763"/>
            <a:ext cx="2389000" cy="1503599"/>
          </a:xfrm>
          <a:prstGeom prst="rect">
            <a:avLst/>
          </a:prstGeom>
          <a:no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 name="직사각형 18">
            <a:extLst>
              <a:ext uri="{FF2B5EF4-FFF2-40B4-BE49-F238E27FC236}">
                <a16:creationId xmlns:a16="http://schemas.microsoft.com/office/drawing/2014/main" id="{8A615B38-5B38-CFE5-E11F-24990BBD9C93}"/>
              </a:ext>
            </a:extLst>
          </p:cNvPr>
          <p:cNvSpPr/>
          <p:nvPr/>
        </p:nvSpPr>
        <p:spPr>
          <a:xfrm>
            <a:off x="6791688" y="3781942"/>
            <a:ext cx="2456461" cy="1503599"/>
          </a:xfrm>
          <a:prstGeom prst="rect">
            <a:avLst/>
          </a:prstGeom>
          <a:no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직사각형 19">
            <a:extLst>
              <a:ext uri="{FF2B5EF4-FFF2-40B4-BE49-F238E27FC236}">
                <a16:creationId xmlns:a16="http://schemas.microsoft.com/office/drawing/2014/main" id="{55F17C82-7C23-2B37-1641-776AB0EFB1E5}"/>
              </a:ext>
            </a:extLst>
          </p:cNvPr>
          <p:cNvSpPr/>
          <p:nvPr/>
        </p:nvSpPr>
        <p:spPr>
          <a:xfrm>
            <a:off x="9517360" y="3766756"/>
            <a:ext cx="2260459" cy="1503599"/>
          </a:xfrm>
          <a:prstGeom prst="rect">
            <a:avLst/>
          </a:prstGeom>
          <a:no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TextBox 20">
            <a:extLst>
              <a:ext uri="{FF2B5EF4-FFF2-40B4-BE49-F238E27FC236}">
                <a16:creationId xmlns:a16="http://schemas.microsoft.com/office/drawing/2014/main" id="{EE8F3916-3497-99AF-D7FF-4DFD2C43685E}"/>
              </a:ext>
            </a:extLst>
          </p:cNvPr>
          <p:cNvSpPr txBox="1"/>
          <p:nvPr/>
        </p:nvSpPr>
        <p:spPr>
          <a:xfrm>
            <a:off x="7055841" y="5962773"/>
            <a:ext cx="2543061" cy="338554"/>
          </a:xfrm>
          <a:prstGeom prst="rect">
            <a:avLst/>
          </a:prstGeom>
          <a:noFill/>
        </p:spPr>
        <p:txBody>
          <a:bodyPr wrap="square">
            <a:spAutoFit/>
          </a:bodyPr>
          <a:lstStyle/>
          <a:p>
            <a:pPr algn="ctr"/>
            <a:r>
              <a:rPr lang="fr-FR" altLang="ko-KR" sz="1600" dirty="0">
                <a:solidFill>
                  <a:schemeClr val="accent6">
                    <a:lumMod val="10000"/>
                  </a:schemeClr>
                </a:solidFill>
                <a:latin typeface="+mn-lt"/>
              </a:rPr>
              <a:t>(Marrs et al., GRL., 2020)</a:t>
            </a:r>
            <a:endParaRPr lang="ko-KR" altLang="en-US" sz="1600" dirty="0">
              <a:solidFill>
                <a:schemeClr val="accent6">
                  <a:lumMod val="10000"/>
                </a:schemeClr>
              </a:solidFill>
              <a:latin typeface="+mn-lt"/>
            </a:endParaRPr>
          </a:p>
        </p:txBody>
      </p:sp>
      <p:pic>
        <p:nvPicPr>
          <p:cNvPr id="23" name="그림 22" descr="텍스트, 도표, 스크린샷, 그래프이(가) 표시된 사진&#10;&#10;AI 생성 콘텐츠는 정확하지 않을 수 있습니다.">
            <a:extLst>
              <a:ext uri="{FF2B5EF4-FFF2-40B4-BE49-F238E27FC236}">
                <a16:creationId xmlns:a16="http://schemas.microsoft.com/office/drawing/2014/main" id="{190B8B9C-7A34-53FB-E3E3-69361BA1EB8C}"/>
              </a:ext>
            </a:extLst>
          </p:cNvPr>
          <p:cNvPicPr>
            <a:picLocks noChangeAspect="1"/>
          </p:cNvPicPr>
          <p:nvPr/>
        </p:nvPicPr>
        <p:blipFill>
          <a:blip r:embed="rId4"/>
          <a:srcRect l="28355"/>
          <a:stretch>
            <a:fillRect/>
          </a:stretch>
        </p:blipFill>
        <p:spPr>
          <a:xfrm>
            <a:off x="384503" y="1940785"/>
            <a:ext cx="5863705" cy="3927417"/>
          </a:xfrm>
          <a:prstGeom prst="rect">
            <a:avLst/>
          </a:prstGeom>
        </p:spPr>
      </p:pic>
      <p:sp>
        <p:nvSpPr>
          <p:cNvPr id="24" name="TextBox 23">
            <a:extLst>
              <a:ext uri="{FF2B5EF4-FFF2-40B4-BE49-F238E27FC236}">
                <a16:creationId xmlns:a16="http://schemas.microsoft.com/office/drawing/2014/main" id="{CB104524-E3EB-40E1-2109-7FF1E7F82BA4}"/>
              </a:ext>
            </a:extLst>
          </p:cNvPr>
          <p:cNvSpPr txBox="1"/>
          <p:nvPr/>
        </p:nvSpPr>
        <p:spPr>
          <a:xfrm>
            <a:off x="1224267" y="5962773"/>
            <a:ext cx="4046133" cy="338554"/>
          </a:xfrm>
          <a:prstGeom prst="rect">
            <a:avLst/>
          </a:prstGeom>
          <a:noFill/>
        </p:spPr>
        <p:txBody>
          <a:bodyPr wrap="square">
            <a:spAutoFit/>
          </a:bodyPr>
          <a:lstStyle/>
          <a:p>
            <a:pPr algn="ctr"/>
            <a:r>
              <a:rPr lang="fr-FR" altLang="ko-KR" sz="1600" dirty="0">
                <a:solidFill>
                  <a:schemeClr val="accent6">
                    <a:lumMod val="10000"/>
                  </a:schemeClr>
                </a:solidFill>
                <a:latin typeface="+mn-lt"/>
              </a:rPr>
              <a:t>(Martini et al., New Phytol., 2022)</a:t>
            </a:r>
            <a:endParaRPr lang="ko-KR" altLang="en-US" sz="1600" dirty="0">
              <a:solidFill>
                <a:schemeClr val="accent6">
                  <a:lumMod val="10000"/>
                </a:schemeClr>
              </a:solidFill>
              <a:latin typeface="+mn-lt"/>
            </a:endParaRPr>
          </a:p>
        </p:txBody>
      </p:sp>
      <p:sp>
        <p:nvSpPr>
          <p:cNvPr id="26" name="TextBox 25">
            <a:extLst>
              <a:ext uri="{FF2B5EF4-FFF2-40B4-BE49-F238E27FC236}">
                <a16:creationId xmlns:a16="http://schemas.microsoft.com/office/drawing/2014/main" id="{13670C82-155A-29E0-D6FF-6D6D263DFDD1}"/>
              </a:ext>
            </a:extLst>
          </p:cNvPr>
          <p:cNvSpPr txBox="1"/>
          <p:nvPr/>
        </p:nvSpPr>
        <p:spPr>
          <a:xfrm>
            <a:off x="744771" y="1417565"/>
            <a:ext cx="5005123" cy="523220"/>
          </a:xfrm>
          <a:prstGeom prst="rect">
            <a:avLst/>
          </a:prstGeom>
          <a:noFill/>
        </p:spPr>
        <p:txBody>
          <a:bodyPr wrap="square">
            <a:spAutoFit/>
          </a:bodyPr>
          <a:lstStyle/>
          <a:p>
            <a:pPr algn="ctr"/>
            <a:r>
              <a:rPr lang="en-US" altLang="ko-KR" sz="2800" dirty="0">
                <a:solidFill>
                  <a:schemeClr val="accent6">
                    <a:lumMod val="10000"/>
                  </a:schemeClr>
                </a:solidFill>
                <a:latin typeface="+mn-lt"/>
              </a:rPr>
              <a:t>Canopy-scale   =   Leaf-scale</a:t>
            </a:r>
            <a:endParaRPr lang="ko-KR" altLang="en-US" sz="2800" dirty="0">
              <a:latin typeface="+mn-lt"/>
            </a:endParaRPr>
          </a:p>
        </p:txBody>
      </p:sp>
      <p:sp>
        <p:nvSpPr>
          <p:cNvPr id="27" name="TextBox 26">
            <a:extLst>
              <a:ext uri="{FF2B5EF4-FFF2-40B4-BE49-F238E27FC236}">
                <a16:creationId xmlns:a16="http://schemas.microsoft.com/office/drawing/2014/main" id="{6800611D-79CB-AE43-67E9-4256AC74D9EB}"/>
              </a:ext>
            </a:extLst>
          </p:cNvPr>
          <p:cNvSpPr txBox="1"/>
          <p:nvPr/>
        </p:nvSpPr>
        <p:spPr>
          <a:xfrm>
            <a:off x="6791687" y="1417565"/>
            <a:ext cx="5049147" cy="523220"/>
          </a:xfrm>
          <a:prstGeom prst="rect">
            <a:avLst/>
          </a:prstGeom>
          <a:noFill/>
        </p:spPr>
        <p:txBody>
          <a:bodyPr wrap="square">
            <a:spAutoFit/>
          </a:bodyPr>
          <a:lstStyle/>
          <a:p>
            <a:pPr algn="ctr"/>
            <a:r>
              <a:rPr lang="en-US" altLang="ko-KR" sz="2800" dirty="0">
                <a:solidFill>
                  <a:schemeClr val="accent6">
                    <a:lumMod val="10000"/>
                  </a:schemeClr>
                </a:solidFill>
                <a:latin typeface="+mn-lt"/>
              </a:rPr>
              <a:t>Canopy-scale   </a:t>
            </a:r>
            <a:r>
              <a:rPr lang="en-US" altLang="ko-KR" sz="2800" dirty="0">
                <a:solidFill>
                  <a:schemeClr val="accent6">
                    <a:lumMod val="10000"/>
                  </a:schemeClr>
                </a:solidFill>
              </a:rPr>
              <a:t>!=</a:t>
            </a:r>
            <a:r>
              <a:rPr lang="en-US" altLang="ko-KR" sz="2800" dirty="0">
                <a:solidFill>
                  <a:schemeClr val="accent6">
                    <a:lumMod val="10000"/>
                  </a:schemeClr>
                </a:solidFill>
                <a:latin typeface="+mn-lt"/>
              </a:rPr>
              <a:t>  Leaf scale</a:t>
            </a:r>
            <a:endParaRPr lang="ko-KR" altLang="en-US" sz="2800" dirty="0">
              <a:latin typeface="+mn-lt"/>
            </a:endParaRPr>
          </a:p>
        </p:txBody>
      </p:sp>
      <p:pic>
        <p:nvPicPr>
          <p:cNvPr id="4" name="그림 3" descr="텍스트, 도표, 평행, 스크린샷이(가) 표시된 사진&#10;&#10;AI 생성 콘텐츠는 정확하지 않을 수 있습니다.">
            <a:extLst>
              <a:ext uri="{FF2B5EF4-FFF2-40B4-BE49-F238E27FC236}">
                <a16:creationId xmlns:a16="http://schemas.microsoft.com/office/drawing/2014/main" id="{97328374-0231-C541-B86D-77BBEEA14518}"/>
              </a:ext>
            </a:extLst>
          </p:cNvPr>
          <p:cNvPicPr>
            <a:picLocks noChangeAspect="1"/>
          </p:cNvPicPr>
          <p:nvPr/>
        </p:nvPicPr>
        <p:blipFill>
          <a:blip r:embed="rId3"/>
          <a:srcRect l="48703" t="91018" b="-1"/>
          <a:stretch>
            <a:fillRect/>
          </a:stretch>
        </p:blipFill>
        <p:spPr>
          <a:xfrm>
            <a:off x="7583823" y="5335727"/>
            <a:ext cx="3867074" cy="677232"/>
          </a:xfrm>
          <a:prstGeom prst="rect">
            <a:avLst/>
          </a:prstGeom>
        </p:spPr>
      </p:pic>
      <p:sp>
        <p:nvSpPr>
          <p:cNvPr id="6" name="TextBox 5">
            <a:extLst>
              <a:ext uri="{FF2B5EF4-FFF2-40B4-BE49-F238E27FC236}">
                <a16:creationId xmlns:a16="http://schemas.microsoft.com/office/drawing/2014/main" id="{BFA149F4-BA70-68DC-5F1B-4028A800919B}"/>
              </a:ext>
            </a:extLst>
          </p:cNvPr>
          <p:cNvSpPr txBox="1"/>
          <p:nvPr/>
        </p:nvSpPr>
        <p:spPr>
          <a:xfrm>
            <a:off x="9695359" y="5693813"/>
            <a:ext cx="2283520" cy="369332"/>
          </a:xfrm>
          <a:prstGeom prst="rect">
            <a:avLst/>
          </a:prstGeom>
          <a:noFill/>
        </p:spPr>
        <p:txBody>
          <a:bodyPr wrap="square">
            <a:spAutoFit/>
          </a:bodyPr>
          <a:lstStyle/>
          <a:p>
            <a:r>
              <a:rPr lang="en-US" altLang="ko-KR" sz="1800" b="1" dirty="0">
                <a:solidFill>
                  <a:srgbClr val="FF0000"/>
                </a:solidFill>
                <a:latin typeface="+mn-lt"/>
              </a:rPr>
              <a:t>(Stomata control)</a:t>
            </a:r>
            <a:endParaRPr lang="ko-KR" altLang="en-US" b="1" dirty="0">
              <a:solidFill>
                <a:srgbClr val="FF0000"/>
              </a:solidFill>
            </a:endParaRPr>
          </a:p>
        </p:txBody>
      </p:sp>
    </p:spTree>
    <p:extLst>
      <p:ext uri="{BB962C8B-B14F-4D97-AF65-F5344CB8AC3E}">
        <p14:creationId xmlns:p14="http://schemas.microsoft.com/office/powerpoint/2010/main" val="164558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EA6B-8539-8AA3-E53B-9B47A889B79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DDC003C-24BA-D20A-BA7A-440E15EFF029}"/>
              </a:ext>
            </a:extLst>
          </p:cNvPr>
          <p:cNvSpPr>
            <a:spLocks noGrp="1"/>
          </p:cNvSpPr>
          <p:nvPr>
            <p:ph type="title"/>
          </p:nvPr>
        </p:nvSpPr>
        <p:spPr>
          <a:xfrm>
            <a:off x="216000" y="234714"/>
            <a:ext cx="11314584" cy="584775"/>
          </a:xfrm>
        </p:spPr>
        <p:txBody>
          <a:bodyPr/>
          <a:lstStyle/>
          <a:p>
            <a:r>
              <a:rPr lang="en-US" altLang="ko-KR" sz="2800" dirty="0"/>
              <a:t>Canopy </a:t>
            </a:r>
            <a:r>
              <a:rPr lang="en-US" altLang="ko-KR" sz="3200" dirty="0"/>
              <a:t>structure</a:t>
            </a:r>
            <a:r>
              <a:rPr lang="en-US" altLang="ko-KR" sz="2800" dirty="0"/>
              <a:t> can reshape leaf-scale mechanisms</a:t>
            </a:r>
            <a:endParaRPr lang="en-GB" sz="2800" dirty="0"/>
          </a:p>
        </p:txBody>
      </p:sp>
      <p:sp>
        <p:nvSpPr>
          <p:cNvPr id="16" name="TextBox 15">
            <a:extLst>
              <a:ext uri="{FF2B5EF4-FFF2-40B4-BE49-F238E27FC236}">
                <a16:creationId xmlns:a16="http://schemas.microsoft.com/office/drawing/2014/main" id="{4CB83DA0-5161-8F0E-DF10-565354C83CCE}"/>
              </a:ext>
            </a:extLst>
          </p:cNvPr>
          <p:cNvSpPr txBox="1"/>
          <p:nvPr/>
        </p:nvSpPr>
        <p:spPr>
          <a:xfrm>
            <a:off x="0" y="4413416"/>
            <a:ext cx="2660904" cy="584775"/>
          </a:xfrm>
          <a:prstGeom prst="rect">
            <a:avLst/>
          </a:prstGeom>
          <a:noFill/>
        </p:spPr>
        <p:txBody>
          <a:bodyPr wrap="square">
            <a:spAutoFit/>
          </a:bodyPr>
          <a:lstStyle/>
          <a:p>
            <a:pPr algn="ctr"/>
            <a:r>
              <a:rPr lang="en-US" altLang="ko-KR" sz="1600" dirty="0">
                <a:solidFill>
                  <a:schemeClr val="accent6">
                    <a:lumMod val="10000"/>
                  </a:schemeClr>
                </a:solidFill>
                <a:latin typeface="+mn-lt"/>
              </a:rPr>
              <a:t>(Ziccardi et al., </a:t>
            </a:r>
            <a:br>
              <a:rPr lang="en-US" altLang="ko-KR" sz="1600" dirty="0">
                <a:solidFill>
                  <a:schemeClr val="accent6">
                    <a:lumMod val="10000"/>
                  </a:schemeClr>
                </a:solidFill>
                <a:latin typeface="+mn-lt"/>
              </a:rPr>
            </a:br>
            <a:r>
              <a:rPr lang="en-US" altLang="ko-KR" sz="1600" i="1" dirty="0">
                <a:solidFill>
                  <a:schemeClr val="accent6">
                    <a:lumMod val="10000"/>
                  </a:schemeClr>
                </a:solidFill>
                <a:latin typeface="+mn-lt"/>
              </a:rPr>
              <a:t>New Phytologist.</a:t>
            </a:r>
            <a:r>
              <a:rPr lang="en-US" altLang="ko-KR" sz="1600" dirty="0">
                <a:solidFill>
                  <a:schemeClr val="accent6">
                    <a:lumMod val="10000"/>
                  </a:schemeClr>
                </a:solidFill>
                <a:latin typeface="+mn-lt"/>
              </a:rPr>
              <a:t>, 2025) </a:t>
            </a:r>
            <a:endParaRPr lang="ko-KR" altLang="en-US" sz="1600" dirty="0">
              <a:solidFill>
                <a:schemeClr val="accent6">
                  <a:lumMod val="10000"/>
                </a:schemeClr>
              </a:solidFill>
              <a:latin typeface="+mn-lt"/>
            </a:endParaRPr>
          </a:p>
        </p:txBody>
      </p:sp>
      <p:pic>
        <p:nvPicPr>
          <p:cNvPr id="10" name="그림 9">
            <a:extLst>
              <a:ext uri="{FF2B5EF4-FFF2-40B4-BE49-F238E27FC236}">
                <a16:creationId xmlns:a16="http://schemas.microsoft.com/office/drawing/2014/main" id="{2D9813B7-F614-04CF-80B3-022413902713}"/>
              </a:ext>
            </a:extLst>
          </p:cNvPr>
          <p:cNvPicPr>
            <a:picLocks noChangeAspect="1"/>
          </p:cNvPicPr>
          <p:nvPr/>
        </p:nvPicPr>
        <p:blipFill>
          <a:blip r:embed="rId3"/>
          <a:stretch>
            <a:fillRect/>
          </a:stretch>
        </p:blipFill>
        <p:spPr>
          <a:xfrm>
            <a:off x="918084" y="1524575"/>
            <a:ext cx="4519058" cy="2888841"/>
          </a:xfrm>
          <a:prstGeom prst="rect">
            <a:avLst/>
          </a:prstGeom>
        </p:spPr>
      </p:pic>
      <p:sp>
        <p:nvSpPr>
          <p:cNvPr id="13" name="TextBox 12">
            <a:extLst>
              <a:ext uri="{FF2B5EF4-FFF2-40B4-BE49-F238E27FC236}">
                <a16:creationId xmlns:a16="http://schemas.microsoft.com/office/drawing/2014/main" id="{10B11525-476D-3B3F-E7CE-0175A2975CCF}"/>
              </a:ext>
            </a:extLst>
          </p:cNvPr>
          <p:cNvSpPr txBox="1"/>
          <p:nvPr/>
        </p:nvSpPr>
        <p:spPr>
          <a:xfrm>
            <a:off x="9184822" y="4365861"/>
            <a:ext cx="3183856" cy="338554"/>
          </a:xfrm>
          <a:prstGeom prst="rect">
            <a:avLst/>
          </a:prstGeom>
          <a:noFill/>
        </p:spPr>
        <p:txBody>
          <a:bodyPr wrap="square">
            <a:spAutoFit/>
          </a:bodyPr>
          <a:lstStyle/>
          <a:p>
            <a:pPr algn="ctr"/>
            <a:r>
              <a:rPr lang="en-US" altLang="ko-KR" sz="1600" dirty="0">
                <a:solidFill>
                  <a:schemeClr val="accent6">
                    <a:lumMod val="10000"/>
                  </a:schemeClr>
                </a:solidFill>
                <a:latin typeface="+mn-lt"/>
              </a:rPr>
              <a:t>(Miao et al., </a:t>
            </a:r>
            <a:r>
              <a:rPr lang="en-US" altLang="ko-KR" sz="1600" i="1" dirty="0">
                <a:solidFill>
                  <a:schemeClr val="accent6">
                    <a:lumMod val="10000"/>
                  </a:schemeClr>
                </a:solidFill>
                <a:latin typeface="+mn-lt"/>
              </a:rPr>
              <a:t>JGR</a:t>
            </a:r>
            <a:r>
              <a:rPr lang="en-US" altLang="ko-KR" sz="1600" dirty="0">
                <a:solidFill>
                  <a:schemeClr val="accent6">
                    <a:lumMod val="10000"/>
                  </a:schemeClr>
                </a:solidFill>
                <a:latin typeface="+mn-lt"/>
              </a:rPr>
              <a:t>, 2018) </a:t>
            </a:r>
            <a:endParaRPr lang="ko-KR" altLang="en-US" sz="1600" dirty="0">
              <a:solidFill>
                <a:schemeClr val="accent6">
                  <a:lumMod val="10000"/>
                </a:schemeClr>
              </a:solidFill>
              <a:latin typeface="+mn-lt"/>
            </a:endParaRPr>
          </a:p>
        </p:txBody>
      </p:sp>
      <p:pic>
        <p:nvPicPr>
          <p:cNvPr id="19" name="그림 18">
            <a:extLst>
              <a:ext uri="{FF2B5EF4-FFF2-40B4-BE49-F238E27FC236}">
                <a16:creationId xmlns:a16="http://schemas.microsoft.com/office/drawing/2014/main" id="{F416FF7E-6533-866F-0F75-DA04458BD5C9}"/>
              </a:ext>
            </a:extLst>
          </p:cNvPr>
          <p:cNvPicPr>
            <a:picLocks noChangeAspect="1"/>
          </p:cNvPicPr>
          <p:nvPr/>
        </p:nvPicPr>
        <p:blipFill>
          <a:blip r:embed="rId4"/>
          <a:stretch>
            <a:fillRect/>
          </a:stretch>
        </p:blipFill>
        <p:spPr>
          <a:xfrm>
            <a:off x="6112668" y="1681257"/>
            <a:ext cx="5598969" cy="2617499"/>
          </a:xfrm>
          <a:prstGeom prst="rect">
            <a:avLst/>
          </a:prstGeom>
        </p:spPr>
      </p:pic>
      <p:sp>
        <p:nvSpPr>
          <p:cNvPr id="5" name="TextBox 4">
            <a:extLst>
              <a:ext uri="{FF2B5EF4-FFF2-40B4-BE49-F238E27FC236}">
                <a16:creationId xmlns:a16="http://schemas.microsoft.com/office/drawing/2014/main" id="{BC0A8B8B-963D-3FC5-20DB-31BBF96722B4}"/>
              </a:ext>
            </a:extLst>
          </p:cNvPr>
          <p:cNvSpPr txBox="1"/>
          <p:nvPr/>
        </p:nvSpPr>
        <p:spPr>
          <a:xfrm>
            <a:off x="779673" y="1166487"/>
            <a:ext cx="4795881" cy="461665"/>
          </a:xfrm>
          <a:prstGeom prst="rect">
            <a:avLst/>
          </a:prstGeom>
          <a:noFill/>
        </p:spPr>
        <p:txBody>
          <a:bodyPr wrap="square">
            <a:spAutoFit/>
          </a:bodyPr>
          <a:lstStyle/>
          <a:p>
            <a:pPr algn="ctr"/>
            <a:r>
              <a:rPr lang="en-US" altLang="ko-KR" sz="2400" dirty="0">
                <a:solidFill>
                  <a:schemeClr val="accent6">
                    <a:lumMod val="10000"/>
                  </a:schemeClr>
                </a:solidFill>
                <a:latin typeface="+mn-lt"/>
              </a:rPr>
              <a:t>Vertical canopy depth effect</a:t>
            </a:r>
            <a:endParaRPr lang="ko-KR" altLang="en-US" sz="2400" dirty="0">
              <a:solidFill>
                <a:schemeClr val="accent6">
                  <a:lumMod val="10000"/>
                </a:schemeClr>
              </a:solidFill>
              <a:latin typeface="+mn-lt"/>
            </a:endParaRPr>
          </a:p>
        </p:txBody>
      </p:sp>
      <p:sp>
        <p:nvSpPr>
          <p:cNvPr id="6" name="TextBox 5">
            <a:extLst>
              <a:ext uri="{FF2B5EF4-FFF2-40B4-BE49-F238E27FC236}">
                <a16:creationId xmlns:a16="http://schemas.microsoft.com/office/drawing/2014/main" id="{89CFC507-5E30-81B4-198A-3E10AC9D508D}"/>
              </a:ext>
            </a:extLst>
          </p:cNvPr>
          <p:cNvSpPr txBox="1"/>
          <p:nvPr/>
        </p:nvSpPr>
        <p:spPr>
          <a:xfrm>
            <a:off x="6591080" y="1166487"/>
            <a:ext cx="4375308" cy="461665"/>
          </a:xfrm>
          <a:prstGeom prst="rect">
            <a:avLst/>
          </a:prstGeom>
          <a:noFill/>
        </p:spPr>
        <p:txBody>
          <a:bodyPr wrap="square">
            <a:spAutoFit/>
          </a:bodyPr>
          <a:lstStyle/>
          <a:p>
            <a:pPr algn="ctr"/>
            <a:r>
              <a:rPr lang="en-US" altLang="ko-KR" sz="2400" dirty="0">
                <a:solidFill>
                  <a:schemeClr val="accent6">
                    <a:lumMod val="10000"/>
                  </a:schemeClr>
                </a:solidFill>
                <a:latin typeface="+mn-lt"/>
              </a:rPr>
              <a:t>Sunlit-shade mixing effect</a:t>
            </a:r>
            <a:endParaRPr lang="ko-KR" altLang="en-US" sz="2400" dirty="0">
              <a:solidFill>
                <a:schemeClr val="accent6">
                  <a:lumMod val="10000"/>
                </a:schemeClr>
              </a:solidFill>
              <a:latin typeface="+mn-lt"/>
            </a:endParaRPr>
          </a:p>
        </p:txBody>
      </p:sp>
    </p:spTree>
    <p:extLst>
      <p:ext uri="{BB962C8B-B14F-4D97-AF65-F5344CB8AC3E}">
        <p14:creationId xmlns:p14="http://schemas.microsoft.com/office/powerpoint/2010/main" val="2652163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A7C74-5D43-D858-D3E8-FE4CFF194BB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45C33CC-1E81-0366-5570-CB0147333977}"/>
              </a:ext>
            </a:extLst>
          </p:cNvPr>
          <p:cNvSpPr>
            <a:spLocks noGrp="1"/>
          </p:cNvSpPr>
          <p:nvPr>
            <p:ph type="title"/>
          </p:nvPr>
        </p:nvSpPr>
        <p:spPr>
          <a:xfrm>
            <a:off x="216000" y="234714"/>
            <a:ext cx="11314584" cy="584775"/>
          </a:xfrm>
        </p:spPr>
        <p:txBody>
          <a:bodyPr/>
          <a:lstStyle/>
          <a:p>
            <a:r>
              <a:rPr lang="en-US" altLang="ko-KR" sz="2800" dirty="0"/>
              <a:t>Canopy </a:t>
            </a:r>
            <a:r>
              <a:rPr lang="en-US" altLang="ko-KR" sz="3200" dirty="0"/>
              <a:t>structure</a:t>
            </a:r>
            <a:r>
              <a:rPr lang="en-US" altLang="ko-KR" sz="2800" dirty="0"/>
              <a:t> can reshape leaf-scale mechanisms</a:t>
            </a:r>
            <a:endParaRPr lang="en-GB" sz="2800" dirty="0"/>
          </a:p>
        </p:txBody>
      </p:sp>
      <p:sp>
        <p:nvSpPr>
          <p:cNvPr id="16" name="TextBox 15">
            <a:extLst>
              <a:ext uri="{FF2B5EF4-FFF2-40B4-BE49-F238E27FC236}">
                <a16:creationId xmlns:a16="http://schemas.microsoft.com/office/drawing/2014/main" id="{6814B7CD-E04F-6B77-FEA2-8073D4D7170F}"/>
              </a:ext>
            </a:extLst>
          </p:cNvPr>
          <p:cNvSpPr txBox="1"/>
          <p:nvPr/>
        </p:nvSpPr>
        <p:spPr>
          <a:xfrm>
            <a:off x="0" y="4413416"/>
            <a:ext cx="2660904" cy="584775"/>
          </a:xfrm>
          <a:prstGeom prst="rect">
            <a:avLst/>
          </a:prstGeom>
          <a:noFill/>
        </p:spPr>
        <p:txBody>
          <a:bodyPr wrap="square">
            <a:spAutoFit/>
          </a:bodyPr>
          <a:lstStyle/>
          <a:p>
            <a:pPr algn="ctr"/>
            <a:r>
              <a:rPr lang="en-US" altLang="ko-KR" sz="1600" dirty="0">
                <a:solidFill>
                  <a:schemeClr val="accent6">
                    <a:lumMod val="10000"/>
                  </a:schemeClr>
                </a:solidFill>
                <a:latin typeface="+mn-lt"/>
              </a:rPr>
              <a:t>(Ziccardi et al., </a:t>
            </a:r>
            <a:br>
              <a:rPr lang="en-US" altLang="ko-KR" sz="1600" dirty="0">
                <a:solidFill>
                  <a:schemeClr val="accent6">
                    <a:lumMod val="10000"/>
                  </a:schemeClr>
                </a:solidFill>
                <a:latin typeface="+mn-lt"/>
              </a:rPr>
            </a:br>
            <a:r>
              <a:rPr lang="en-US" altLang="ko-KR" sz="1600" i="1" dirty="0">
                <a:solidFill>
                  <a:schemeClr val="accent6">
                    <a:lumMod val="10000"/>
                  </a:schemeClr>
                </a:solidFill>
                <a:latin typeface="+mn-lt"/>
              </a:rPr>
              <a:t>New Phytologist.</a:t>
            </a:r>
            <a:r>
              <a:rPr lang="en-US" altLang="ko-KR" sz="1600" dirty="0">
                <a:solidFill>
                  <a:schemeClr val="accent6">
                    <a:lumMod val="10000"/>
                  </a:schemeClr>
                </a:solidFill>
                <a:latin typeface="+mn-lt"/>
              </a:rPr>
              <a:t>, 2025) </a:t>
            </a:r>
            <a:endParaRPr lang="ko-KR" altLang="en-US" sz="1600" dirty="0">
              <a:solidFill>
                <a:schemeClr val="accent6">
                  <a:lumMod val="10000"/>
                </a:schemeClr>
              </a:solidFill>
              <a:latin typeface="+mn-lt"/>
            </a:endParaRPr>
          </a:p>
        </p:txBody>
      </p:sp>
      <p:pic>
        <p:nvPicPr>
          <p:cNvPr id="10" name="그림 9">
            <a:extLst>
              <a:ext uri="{FF2B5EF4-FFF2-40B4-BE49-F238E27FC236}">
                <a16:creationId xmlns:a16="http://schemas.microsoft.com/office/drawing/2014/main" id="{CD4F40BB-06CC-E0C2-E9AC-3AE1EBED05F7}"/>
              </a:ext>
            </a:extLst>
          </p:cNvPr>
          <p:cNvPicPr>
            <a:picLocks noChangeAspect="1"/>
          </p:cNvPicPr>
          <p:nvPr/>
        </p:nvPicPr>
        <p:blipFill>
          <a:blip r:embed="rId3"/>
          <a:stretch>
            <a:fillRect/>
          </a:stretch>
        </p:blipFill>
        <p:spPr>
          <a:xfrm>
            <a:off x="918084" y="1524575"/>
            <a:ext cx="4519058" cy="2888841"/>
          </a:xfrm>
          <a:prstGeom prst="rect">
            <a:avLst/>
          </a:prstGeom>
        </p:spPr>
      </p:pic>
      <p:sp>
        <p:nvSpPr>
          <p:cNvPr id="13" name="TextBox 12">
            <a:extLst>
              <a:ext uri="{FF2B5EF4-FFF2-40B4-BE49-F238E27FC236}">
                <a16:creationId xmlns:a16="http://schemas.microsoft.com/office/drawing/2014/main" id="{A7DAC282-9F79-0B49-567E-BAE09B6D0FA8}"/>
              </a:ext>
            </a:extLst>
          </p:cNvPr>
          <p:cNvSpPr txBox="1"/>
          <p:nvPr/>
        </p:nvSpPr>
        <p:spPr>
          <a:xfrm>
            <a:off x="9184822" y="4365861"/>
            <a:ext cx="3183856" cy="338554"/>
          </a:xfrm>
          <a:prstGeom prst="rect">
            <a:avLst/>
          </a:prstGeom>
          <a:noFill/>
        </p:spPr>
        <p:txBody>
          <a:bodyPr wrap="square">
            <a:spAutoFit/>
          </a:bodyPr>
          <a:lstStyle/>
          <a:p>
            <a:pPr algn="ctr"/>
            <a:r>
              <a:rPr lang="en-US" altLang="ko-KR" sz="1600" dirty="0">
                <a:solidFill>
                  <a:schemeClr val="accent6">
                    <a:lumMod val="10000"/>
                  </a:schemeClr>
                </a:solidFill>
                <a:latin typeface="+mn-lt"/>
              </a:rPr>
              <a:t>(Miao et al., </a:t>
            </a:r>
            <a:r>
              <a:rPr lang="en-US" altLang="ko-KR" sz="1600" i="1" dirty="0">
                <a:solidFill>
                  <a:schemeClr val="accent6">
                    <a:lumMod val="10000"/>
                  </a:schemeClr>
                </a:solidFill>
                <a:latin typeface="+mn-lt"/>
              </a:rPr>
              <a:t>JGR</a:t>
            </a:r>
            <a:r>
              <a:rPr lang="en-US" altLang="ko-KR" sz="1600" dirty="0">
                <a:solidFill>
                  <a:schemeClr val="accent6">
                    <a:lumMod val="10000"/>
                  </a:schemeClr>
                </a:solidFill>
                <a:latin typeface="+mn-lt"/>
              </a:rPr>
              <a:t>, 2018) </a:t>
            </a:r>
            <a:endParaRPr lang="ko-KR" altLang="en-US" sz="1600" dirty="0">
              <a:solidFill>
                <a:schemeClr val="accent6">
                  <a:lumMod val="10000"/>
                </a:schemeClr>
              </a:solidFill>
              <a:latin typeface="+mn-lt"/>
            </a:endParaRPr>
          </a:p>
        </p:txBody>
      </p:sp>
      <p:pic>
        <p:nvPicPr>
          <p:cNvPr id="19" name="그림 18">
            <a:extLst>
              <a:ext uri="{FF2B5EF4-FFF2-40B4-BE49-F238E27FC236}">
                <a16:creationId xmlns:a16="http://schemas.microsoft.com/office/drawing/2014/main" id="{72FD874C-1D34-116D-618F-B147DCC453CC}"/>
              </a:ext>
            </a:extLst>
          </p:cNvPr>
          <p:cNvPicPr>
            <a:picLocks noChangeAspect="1"/>
          </p:cNvPicPr>
          <p:nvPr/>
        </p:nvPicPr>
        <p:blipFill>
          <a:blip r:embed="rId4"/>
          <a:stretch>
            <a:fillRect/>
          </a:stretch>
        </p:blipFill>
        <p:spPr>
          <a:xfrm>
            <a:off x="6112668" y="1681257"/>
            <a:ext cx="5598969" cy="2617499"/>
          </a:xfrm>
          <a:prstGeom prst="rect">
            <a:avLst/>
          </a:prstGeom>
        </p:spPr>
      </p:pic>
      <p:pic>
        <p:nvPicPr>
          <p:cNvPr id="4" name="그림 3">
            <a:extLst>
              <a:ext uri="{FF2B5EF4-FFF2-40B4-BE49-F238E27FC236}">
                <a16:creationId xmlns:a16="http://schemas.microsoft.com/office/drawing/2014/main" id="{3079068F-0FC6-6082-AB65-E8034869F706}"/>
              </a:ext>
            </a:extLst>
          </p:cNvPr>
          <p:cNvPicPr>
            <a:picLocks noChangeAspect="1"/>
          </p:cNvPicPr>
          <p:nvPr/>
        </p:nvPicPr>
        <p:blipFill>
          <a:blip r:embed="rId5"/>
          <a:srcRect t="13918"/>
          <a:stretch>
            <a:fillRect/>
          </a:stretch>
        </p:blipFill>
        <p:spPr>
          <a:xfrm>
            <a:off x="3406214" y="4589755"/>
            <a:ext cx="5215795" cy="1799848"/>
          </a:xfrm>
          <a:prstGeom prst="rect">
            <a:avLst/>
          </a:prstGeom>
        </p:spPr>
      </p:pic>
      <p:cxnSp>
        <p:nvCxnSpPr>
          <p:cNvPr id="5" name="직선 화살표 연결선 4">
            <a:extLst>
              <a:ext uri="{FF2B5EF4-FFF2-40B4-BE49-F238E27FC236}">
                <a16:creationId xmlns:a16="http://schemas.microsoft.com/office/drawing/2014/main" id="{14A24C08-C0D2-9590-F5DE-04981CB7A438}"/>
              </a:ext>
            </a:extLst>
          </p:cNvPr>
          <p:cNvCxnSpPr>
            <a:cxnSpLocks/>
            <a:endCxn id="4" idx="3"/>
          </p:cNvCxnSpPr>
          <p:nvPr/>
        </p:nvCxnSpPr>
        <p:spPr>
          <a:xfrm flipH="1">
            <a:off x="8622009" y="4413416"/>
            <a:ext cx="778023" cy="1076263"/>
          </a:xfrm>
          <a:prstGeom prst="straightConnector1">
            <a:avLst/>
          </a:prstGeom>
          <a:ln w="762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A403CDF1-930C-9505-9E26-732392B67D2E}"/>
              </a:ext>
            </a:extLst>
          </p:cNvPr>
          <p:cNvCxnSpPr>
            <a:cxnSpLocks/>
            <a:stCxn id="4" idx="1"/>
          </p:cNvCxnSpPr>
          <p:nvPr/>
        </p:nvCxnSpPr>
        <p:spPr>
          <a:xfrm flipH="1" flipV="1">
            <a:off x="2699508" y="4413416"/>
            <a:ext cx="706706" cy="1076263"/>
          </a:xfrm>
          <a:prstGeom prst="straightConnector1">
            <a:avLst/>
          </a:prstGeom>
          <a:ln w="76200">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C4261CD-59D0-A02A-D24C-5E9BE72FA640}"/>
              </a:ext>
            </a:extLst>
          </p:cNvPr>
          <p:cNvSpPr txBox="1"/>
          <p:nvPr/>
        </p:nvSpPr>
        <p:spPr>
          <a:xfrm>
            <a:off x="7336165" y="5342729"/>
            <a:ext cx="1784583" cy="523220"/>
          </a:xfrm>
          <a:prstGeom prst="rect">
            <a:avLst/>
          </a:prstGeom>
          <a:noFill/>
        </p:spPr>
        <p:txBody>
          <a:bodyPr wrap="square">
            <a:spAutoFit/>
          </a:bodyPr>
          <a:lstStyle/>
          <a:p>
            <a:r>
              <a:rPr lang="en-US" altLang="ko-KR" sz="1400" b="1" dirty="0">
                <a:solidFill>
                  <a:schemeClr val="bg1"/>
                </a:solidFill>
                <a:latin typeface="+mn-lt"/>
              </a:rPr>
              <a:t>Leaf-level physiology</a:t>
            </a:r>
            <a:endParaRPr lang="ko-KR" altLang="en-US" sz="1400" b="1" dirty="0">
              <a:solidFill>
                <a:schemeClr val="bg1"/>
              </a:solidFill>
            </a:endParaRPr>
          </a:p>
        </p:txBody>
      </p:sp>
      <p:cxnSp>
        <p:nvCxnSpPr>
          <p:cNvPr id="24" name="직선 화살표 연결선 23">
            <a:extLst>
              <a:ext uri="{FF2B5EF4-FFF2-40B4-BE49-F238E27FC236}">
                <a16:creationId xmlns:a16="http://schemas.microsoft.com/office/drawing/2014/main" id="{D9B7D944-AB5E-DD0A-6CA6-B93A25BFB872}"/>
              </a:ext>
            </a:extLst>
          </p:cNvPr>
          <p:cNvCxnSpPr>
            <a:cxnSpLocks/>
          </p:cNvCxnSpPr>
          <p:nvPr/>
        </p:nvCxnSpPr>
        <p:spPr>
          <a:xfrm flipH="1">
            <a:off x="5373420" y="4916621"/>
            <a:ext cx="1167803"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DF3363A-BBF1-4045-DE17-0FB8D9D0E095}"/>
              </a:ext>
            </a:extLst>
          </p:cNvPr>
          <p:cNvSpPr txBox="1"/>
          <p:nvPr/>
        </p:nvSpPr>
        <p:spPr>
          <a:xfrm>
            <a:off x="8439129" y="6051049"/>
            <a:ext cx="3183856" cy="338554"/>
          </a:xfrm>
          <a:prstGeom prst="rect">
            <a:avLst/>
          </a:prstGeom>
          <a:noFill/>
        </p:spPr>
        <p:txBody>
          <a:bodyPr wrap="square">
            <a:spAutoFit/>
          </a:bodyPr>
          <a:lstStyle/>
          <a:p>
            <a:pPr algn="ctr"/>
            <a:r>
              <a:rPr lang="en-US" altLang="ko-KR" sz="1600" dirty="0">
                <a:solidFill>
                  <a:schemeClr val="accent6">
                    <a:lumMod val="10000"/>
                  </a:schemeClr>
                </a:solidFill>
                <a:latin typeface="+mn-lt"/>
              </a:rPr>
              <a:t>(</a:t>
            </a:r>
            <a:r>
              <a:rPr lang="en-US" altLang="ko-KR" sz="1600" dirty="0">
                <a:solidFill>
                  <a:srgbClr val="000000"/>
                </a:solidFill>
                <a:latin typeface="+mn-lt"/>
              </a:rPr>
              <a:t>Durand</a:t>
            </a:r>
            <a:r>
              <a:rPr lang="en-US" altLang="ko-KR" sz="1600" dirty="0">
                <a:solidFill>
                  <a:schemeClr val="accent6">
                    <a:lumMod val="10000"/>
                  </a:schemeClr>
                </a:solidFill>
                <a:latin typeface="+mn-lt"/>
              </a:rPr>
              <a:t> et al., </a:t>
            </a:r>
            <a:r>
              <a:rPr lang="en-US" altLang="ko-KR" sz="1600" i="1" dirty="0">
                <a:solidFill>
                  <a:schemeClr val="accent6">
                    <a:lumMod val="10000"/>
                  </a:schemeClr>
                </a:solidFill>
                <a:latin typeface="+mn-lt"/>
              </a:rPr>
              <a:t>AFM</a:t>
            </a:r>
            <a:r>
              <a:rPr lang="en-US" altLang="ko-KR" sz="1600" dirty="0">
                <a:solidFill>
                  <a:schemeClr val="accent6">
                    <a:lumMod val="10000"/>
                  </a:schemeClr>
                </a:solidFill>
                <a:latin typeface="+mn-lt"/>
              </a:rPr>
              <a:t>, 2021) </a:t>
            </a:r>
            <a:endParaRPr lang="ko-KR" altLang="en-US" sz="1600" dirty="0">
              <a:solidFill>
                <a:schemeClr val="accent6">
                  <a:lumMod val="10000"/>
                </a:schemeClr>
              </a:solidFill>
              <a:latin typeface="+mn-lt"/>
            </a:endParaRPr>
          </a:p>
        </p:txBody>
      </p:sp>
      <p:sp>
        <p:nvSpPr>
          <p:cNvPr id="3" name="TextBox 2">
            <a:extLst>
              <a:ext uri="{FF2B5EF4-FFF2-40B4-BE49-F238E27FC236}">
                <a16:creationId xmlns:a16="http://schemas.microsoft.com/office/drawing/2014/main" id="{621B596C-F2D3-03CF-4ECD-0ED67C4A131D}"/>
              </a:ext>
            </a:extLst>
          </p:cNvPr>
          <p:cNvSpPr txBox="1"/>
          <p:nvPr/>
        </p:nvSpPr>
        <p:spPr>
          <a:xfrm>
            <a:off x="779673" y="1166487"/>
            <a:ext cx="4795881" cy="461665"/>
          </a:xfrm>
          <a:prstGeom prst="rect">
            <a:avLst/>
          </a:prstGeom>
          <a:noFill/>
        </p:spPr>
        <p:txBody>
          <a:bodyPr wrap="square">
            <a:spAutoFit/>
          </a:bodyPr>
          <a:lstStyle/>
          <a:p>
            <a:pPr algn="ctr"/>
            <a:r>
              <a:rPr lang="en-US" altLang="ko-KR" sz="2400" dirty="0">
                <a:solidFill>
                  <a:schemeClr val="accent6">
                    <a:lumMod val="10000"/>
                  </a:schemeClr>
                </a:solidFill>
                <a:latin typeface="+mn-lt"/>
              </a:rPr>
              <a:t>Vertical canopy depth effect</a:t>
            </a:r>
            <a:endParaRPr lang="ko-KR" altLang="en-US" sz="2400" dirty="0">
              <a:solidFill>
                <a:schemeClr val="accent6">
                  <a:lumMod val="10000"/>
                </a:schemeClr>
              </a:solidFill>
              <a:latin typeface="+mn-lt"/>
            </a:endParaRPr>
          </a:p>
        </p:txBody>
      </p:sp>
      <p:sp>
        <p:nvSpPr>
          <p:cNvPr id="6" name="TextBox 5">
            <a:extLst>
              <a:ext uri="{FF2B5EF4-FFF2-40B4-BE49-F238E27FC236}">
                <a16:creationId xmlns:a16="http://schemas.microsoft.com/office/drawing/2014/main" id="{88A4F6D7-845A-3B05-2706-CCB0ABE67F3B}"/>
              </a:ext>
            </a:extLst>
          </p:cNvPr>
          <p:cNvSpPr txBox="1"/>
          <p:nvPr/>
        </p:nvSpPr>
        <p:spPr>
          <a:xfrm>
            <a:off x="6591080" y="1166487"/>
            <a:ext cx="4375308" cy="461665"/>
          </a:xfrm>
          <a:prstGeom prst="rect">
            <a:avLst/>
          </a:prstGeom>
          <a:noFill/>
        </p:spPr>
        <p:txBody>
          <a:bodyPr wrap="square">
            <a:spAutoFit/>
          </a:bodyPr>
          <a:lstStyle/>
          <a:p>
            <a:pPr algn="ctr"/>
            <a:r>
              <a:rPr lang="en-US" altLang="ko-KR" sz="2400" dirty="0">
                <a:solidFill>
                  <a:schemeClr val="accent6">
                    <a:lumMod val="10000"/>
                  </a:schemeClr>
                </a:solidFill>
                <a:latin typeface="+mn-lt"/>
              </a:rPr>
              <a:t>Sunlit-shade mixing effect</a:t>
            </a:r>
            <a:endParaRPr lang="ko-KR" altLang="en-US" sz="2400" dirty="0">
              <a:solidFill>
                <a:schemeClr val="accent6">
                  <a:lumMod val="10000"/>
                </a:schemeClr>
              </a:solidFill>
              <a:latin typeface="+mn-lt"/>
            </a:endParaRPr>
          </a:p>
        </p:txBody>
      </p:sp>
    </p:spTree>
    <p:extLst>
      <p:ext uri="{BB962C8B-B14F-4D97-AF65-F5344CB8AC3E}">
        <p14:creationId xmlns:p14="http://schemas.microsoft.com/office/powerpoint/2010/main" val="428825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8A03-285F-E8B1-9C02-D31DD1FC647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4BA01F9-CDFB-9570-237C-20AFB521758E}"/>
              </a:ext>
            </a:extLst>
          </p:cNvPr>
          <p:cNvSpPr>
            <a:spLocks noGrp="1"/>
          </p:cNvSpPr>
          <p:nvPr>
            <p:ph type="title"/>
          </p:nvPr>
        </p:nvSpPr>
        <p:spPr>
          <a:xfrm>
            <a:off x="216000" y="234714"/>
            <a:ext cx="10108800" cy="584775"/>
          </a:xfrm>
        </p:spPr>
        <p:txBody>
          <a:bodyPr/>
          <a:lstStyle/>
          <a:p>
            <a:r>
              <a:rPr lang="en-US" altLang="ko-KR" sz="3200" dirty="0"/>
              <a:t>Research question</a:t>
            </a:r>
            <a:endParaRPr lang="en-GB" dirty="0"/>
          </a:p>
        </p:txBody>
      </p:sp>
      <p:sp>
        <p:nvSpPr>
          <p:cNvPr id="22" name="Title 1">
            <a:extLst>
              <a:ext uri="{FF2B5EF4-FFF2-40B4-BE49-F238E27FC236}">
                <a16:creationId xmlns:a16="http://schemas.microsoft.com/office/drawing/2014/main" id="{21801B48-E6F1-AA2A-0D19-3325CED06F1C}"/>
              </a:ext>
            </a:extLst>
          </p:cNvPr>
          <p:cNvSpPr txBox="1">
            <a:spLocks/>
          </p:cNvSpPr>
          <p:nvPr/>
        </p:nvSpPr>
        <p:spPr>
          <a:xfrm>
            <a:off x="1275717" y="1847684"/>
            <a:ext cx="9673904" cy="3528392"/>
          </a:xfrm>
          <a:prstGeom prst="rect">
            <a:avLst/>
          </a:prstGeom>
        </p:spPr>
        <p:txBody>
          <a:bodyPr vert="horz" lIns="91440" tIns="45720" rIns="91440" bIns="45720" rtlCol="0" anchor="ctr">
            <a:normAutofit lnSpcReduction="10000"/>
          </a:bodyPr>
          <a:lstStyle>
            <a:lvl1pPr algn="ctr" defTabSz="914400" rtl="0" eaLnBrk="1" latinLnBrk="1" hangingPunct="1">
              <a:spcBef>
                <a:spcPct val="0"/>
              </a:spcBef>
              <a:buNone/>
              <a:defRPr sz="4400" kern="1200">
                <a:solidFill>
                  <a:schemeClr val="tx1"/>
                </a:solidFill>
                <a:latin typeface="Arial" pitchFamily="34" charset="0"/>
                <a:ea typeface="+mj-ea"/>
                <a:cs typeface="Arial" pitchFamily="34" charset="0"/>
              </a:defRPr>
            </a:lvl1pPr>
          </a:lstStyle>
          <a:p>
            <a:pPr marL="457200" indent="-457200" algn="l">
              <a:buFont typeface="+mj-lt"/>
              <a:buAutoNum type="arabicPeriod"/>
            </a:pPr>
            <a:r>
              <a:rPr lang="en-US" altLang="ko-KR" sz="2400" dirty="0">
                <a:solidFill>
                  <a:srgbClr val="000000"/>
                </a:solidFill>
              </a:rPr>
              <a:t>Does shared APAR absorption explain the apparent SIF-GPP correlation across ecosystems?</a:t>
            </a:r>
          </a:p>
          <a:p>
            <a:pPr marL="457200" indent="-457200" algn="l">
              <a:buAutoNum type="arabicPeriod"/>
            </a:pPr>
            <a:endParaRPr lang="en-US" altLang="ko-KR" sz="2400" dirty="0">
              <a:solidFill>
                <a:srgbClr val="000000"/>
              </a:solidFill>
            </a:endParaRPr>
          </a:p>
          <a:p>
            <a:pPr marL="457200" indent="-457200" algn="l">
              <a:buAutoNum type="arabicPeriod"/>
            </a:pPr>
            <a:endParaRPr lang="en-US" altLang="ko-KR" sz="2400" dirty="0">
              <a:solidFill>
                <a:srgbClr val="000000"/>
              </a:solidFill>
            </a:endParaRPr>
          </a:p>
          <a:p>
            <a:pPr marL="457200" indent="-457200" algn="l">
              <a:buFont typeface="+mj-lt"/>
              <a:buAutoNum type="arabicPeriod"/>
            </a:pPr>
            <a:r>
              <a:rPr lang="en-US" altLang="ko-KR" sz="2400" dirty="0">
                <a:solidFill>
                  <a:srgbClr val="000000"/>
                </a:solidFill>
              </a:rPr>
              <a:t>Does canopy light regime reshape the apparent light response of ΦF at canopy scale?</a:t>
            </a:r>
          </a:p>
          <a:p>
            <a:pPr marL="457200" indent="-457200" algn="l">
              <a:buFont typeface="+mj-lt"/>
              <a:buAutoNum type="arabicPeriod"/>
            </a:pPr>
            <a:endParaRPr lang="en-US" altLang="ko-KR" sz="2400" dirty="0">
              <a:solidFill>
                <a:srgbClr val="000000"/>
              </a:solidFill>
            </a:endParaRPr>
          </a:p>
          <a:p>
            <a:pPr marL="457200" indent="-457200" algn="l">
              <a:buFont typeface="+mj-lt"/>
              <a:buAutoNum type="arabicPeriod"/>
            </a:pPr>
            <a:endParaRPr lang="en-US" altLang="ko-KR" sz="2400" dirty="0">
              <a:solidFill>
                <a:srgbClr val="000000"/>
              </a:solidFill>
            </a:endParaRPr>
          </a:p>
          <a:p>
            <a:pPr marL="457200" indent="-457200" algn="l">
              <a:buFont typeface="+mj-lt"/>
              <a:buAutoNum type="arabicPeriod"/>
            </a:pPr>
            <a:r>
              <a:rPr lang="en-US" altLang="ko-KR" sz="2400" dirty="0">
                <a:solidFill>
                  <a:srgbClr val="000000"/>
                </a:solidFill>
              </a:rPr>
              <a:t>How do canopy-scale ΦF and ΦP respond differently to environmental stress across ecosystems?</a:t>
            </a:r>
          </a:p>
        </p:txBody>
      </p:sp>
    </p:spTree>
    <p:extLst>
      <p:ext uri="{BB962C8B-B14F-4D97-AF65-F5344CB8AC3E}">
        <p14:creationId xmlns:p14="http://schemas.microsoft.com/office/powerpoint/2010/main" val="89000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2541F-B532-5D3B-F353-1503736B1AD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F0C172F-F970-6905-A07D-028AD8B71429}"/>
              </a:ext>
            </a:extLst>
          </p:cNvPr>
          <p:cNvSpPr>
            <a:spLocks noGrp="1"/>
          </p:cNvSpPr>
          <p:nvPr>
            <p:ph type="title"/>
          </p:nvPr>
        </p:nvSpPr>
        <p:spPr>
          <a:xfrm>
            <a:off x="6693408" y="4736907"/>
            <a:ext cx="4983480" cy="523220"/>
          </a:xfrm>
        </p:spPr>
        <p:txBody>
          <a:bodyPr/>
          <a:lstStyle/>
          <a:p>
            <a:pPr algn="ctr"/>
            <a:r>
              <a:rPr lang="ko-KR" altLang="en-US" sz="1800" dirty="0">
                <a:solidFill>
                  <a:schemeClr val="accent6">
                    <a:lumMod val="10000"/>
                  </a:schemeClr>
                </a:solidFill>
                <a:latin typeface="Verdana" panose="020B0604030504040204" pitchFamily="34" charset="0"/>
              </a:rPr>
              <a:t> </a:t>
            </a:r>
            <a:r>
              <a:rPr lang="en-US" altLang="ko-KR" sz="2800" dirty="0">
                <a:solidFill>
                  <a:schemeClr val="accent6">
                    <a:lumMod val="10000"/>
                  </a:schemeClr>
                </a:solidFill>
              </a:rPr>
              <a:t>2. Methods and materials</a:t>
            </a:r>
            <a:endParaRPr lang="ko-KR" altLang="en-US" sz="2800" dirty="0">
              <a:solidFill>
                <a:schemeClr val="accent6">
                  <a:lumMod val="10000"/>
                </a:schemeClr>
              </a:solidFill>
            </a:endParaRPr>
          </a:p>
        </p:txBody>
      </p:sp>
    </p:spTree>
    <p:extLst>
      <p:ext uri="{BB962C8B-B14F-4D97-AF65-F5344CB8AC3E}">
        <p14:creationId xmlns:p14="http://schemas.microsoft.com/office/powerpoint/2010/main" val="2524532169"/>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6B3D98F0-8F27-4BB1-98E2-0EFA105C517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Props1.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2.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4.xml><?xml version="1.0" encoding="utf-8"?>
<ds:datastoreItem xmlns:ds="http://schemas.openxmlformats.org/officeDocument/2006/customXml" ds:itemID="{8E22279E-2C4C-4C93-8498-455A58D1433E}">
  <ds:schemaRefs>
    <ds:schemaRef ds:uri="http://schemas.microsoft.com/office/2006/documentManagement/types"/>
    <ds:schemaRef ds:uri="http://purl.org/dc/dcmitype/"/>
    <ds:schemaRef ds:uri="http://schemas.microsoft.com/sharepoint/v4"/>
    <ds:schemaRef ds:uri="http://purl.org/dc/elements/1.1/"/>
    <ds:schemaRef ds:uri="http://www.w3.org/XML/1998/namespace"/>
    <ds:schemaRef ds:uri="http://schemas.microsoft.com/office/2006/metadata/properties"/>
    <ds:schemaRef ds:uri="ddc99d1b-0883-4f2c-a8e6-6d8ebaa0e5d6"/>
    <ds:schemaRef ds:uri="http://purl.org/dc/terms/"/>
    <ds:schemaRef ds:uri="http://schemas.microsoft.com/office/infopath/2007/PartnerControls"/>
    <ds:schemaRef ds:uri="http://schemas.openxmlformats.org/package/2006/metadata/core-properties"/>
    <ds:schemaRef ds:uri="http://schemas.microsoft.com/sharepoint/v3/field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 Presentation</Template>
  <TotalTime>9271</TotalTime>
  <Words>3363</Words>
  <Application>Microsoft Office PowerPoint</Application>
  <PresentationFormat>사용자 지정</PresentationFormat>
  <Paragraphs>387</Paragraphs>
  <Slides>43</Slides>
  <Notes>42</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43</vt:i4>
      </vt:variant>
    </vt:vector>
  </HeadingPairs>
  <TitlesOfParts>
    <vt:vector size="51" baseType="lpstr">
      <vt:lpstr>MS PGothic</vt:lpstr>
      <vt:lpstr>굴림</vt:lpstr>
      <vt:lpstr>맑은 고딕</vt:lpstr>
      <vt:lpstr>Arial</vt:lpstr>
      <vt:lpstr>Calibri</vt:lpstr>
      <vt:lpstr>Cambria Math</vt:lpstr>
      <vt:lpstr>Verdana</vt:lpstr>
      <vt:lpstr>ESA_Presentation_CLEAR</vt:lpstr>
      <vt:lpstr>PowerPoint 프레젠테이션</vt:lpstr>
      <vt:lpstr>1. Motivation</vt:lpstr>
      <vt:lpstr>APAR drives both SIF and GPP</vt:lpstr>
      <vt:lpstr>However, SIF–GPP link via energy partitioning across scales</vt:lpstr>
      <vt:lpstr>ΦF-ΦP coupling may not persist at canopy scale</vt:lpstr>
      <vt:lpstr>Canopy structure can reshape leaf-scale mechanisms</vt:lpstr>
      <vt:lpstr>Canopy structure can reshape leaf-scale mechanisms</vt:lpstr>
      <vt:lpstr>Research question</vt:lpstr>
      <vt:lpstr> 2. Methods and materials</vt:lpstr>
      <vt:lpstr>2.1. Study sites and field observation</vt:lpstr>
      <vt:lpstr>2.1. Study sites and field observation</vt:lpstr>
      <vt:lpstr>2.2. Research framework</vt:lpstr>
      <vt:lpstr>2.2. Research framework</vt:lpstr>
      <vt:lpstr>2.2. Research framework</vt:lpstr>
      <vt:lpstr>2.3 fPARchl calculation</vt:lpstr>
      <vt:lpstr>2.3 fPARchl calculation</vt:lpstr>
      <vt:lpstr>2.3 fPARchl calculation</vt:lpstr>
      <vt:lpstr>2.4. Statistical / ML model</vt:lpstr>
      <vt:lpstr> 3. Results</vt:lpstr>
      <vt:lpstr>Result 1. SIF and GPP diverge for different reasons</vt:lpstr>
      <vt:lpstr>Result 1. SIF and GPP diverge for different reasons</vt:lpstr>
      <vt:lpstr>Result 2. Shared APAR explains the correlation</vt:lpstr>
      <vt:lpstr>Result 2. Shared APAR explains the correlation</vt:lpstr>
      <vt:lpstr>Result 2. Shared APAR explains the correlation</vt:lpstr>
      <vt:lpstr>Result 3. Canopy light regime reshapes ΦF</vt:lpstr>
      <vt:lpstr>Result 3. Canopy light regime reshapes ΦF</vt:lpstr>
      <vt:lpstr>Result 3. Canopy light regime reshapes ΦF</vt:lpstr>
      <vt:lpstr>Result 4. ΦF is buffered from environmental stress</vt:lpstr>
      <vt:lpstr>Take home message</vt:lpstr>
      <vt:lpstr>PowerPoint 프레젠테이션</vt:lpstr>
      <vt:lpstr>Appendix</vt:lpstr>
      <vt:lpstr>Appendix</vt:lpstr>
      <vt:lpstr>Appendix</vt:lpstr>
      <vt:lpstr>Appendix</vt:lpstr>
      <vt:lpstr>Appendix</vt:lpstr>
      <vt:lpstr>Appendix</vt:lpstr>
      <vt:lpstr>Appendix</vt:lpstr>
      <vt:lpstr>Appendix. XGBoost Result</vt:lpstr>
      <vt:lpstr>Appendix. XGBoost Result</vt:lpstr>
      <vt:lpstr>Appendix. XGBoost Result</vt:lpstr>
      <vt:lpstr>Appendix. XGBoost Result</vt:lpstr>
      <vt:lpstr>Summary</vt:lpstr>
      <vt:lpstr>PowerPoint 프레젠테이션</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subject/>
  <dc:creator>Ulla</dc:creator>
  <cp:keywords/>
  <dc:description/>
  <cp:lastModifiedBy>Jeongho LEe</cp:lastModifiedBy>
  <cp:revision>64</cp:revision>
  <cp:lastPrinted>2008-08-26T16:26:23Z</cp:lastPrinted>
  <dcterms:created xsi:type="dcterms:W3CDTF">2026-02-06T10:02:23Z</dcterms:created>
  <dcterms:modified xsi:type="dcterms:W3CDTF">2026-03-04T09:42:32Z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