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36"/>
  </p:notesMasterIdLst>
  <p:handoutMasterIdLst>
    <p:handoutMasterId r:id="rId37"/>
  </p:handoutMasterIdLst>
  <p:sldIdLst>
    <p:sldId id="256" r:id="rId6"/>
    <p:sldId id="257" r:id="rId7"/>
    <p:sldId id="278" r:id="rId8"/>
    <p:sldId id="261" r:id="rId9"/>
    <p:sldId id="263" r:id="rId10"/>
    <p:sldId id="264" r:id="rId11"/>
    <p:sldId id="282" r:id="rId12"/>
    <p:sldId id="262" r:id="rId13"/>
    <p:sldId id="266" r:id="rId14"/>
    <p:sldId id="265" r:id="rId15"/>
    <p:sldId id="279" r:id="rId16"/>
    <p:sldId id="289" r:id="rId17"/>
    <p:sldId id="283" r:id="rId18"/>
    <p:sldId id="269" r:id="rId19"/>
    <p:sldId id="270" r:id="rId20"/>
    <p:sldId id="267" r:id="rId21"/>
    <p:sldId id="268" r:id="rId22"/>
    <p:sldId id="271" r:id="rId23"/>
    <p:sldId id="280" r:id="rId24"/>
    <p:sldId id="272" r:id="rId25"/>
    <p:sldId id="273" r:id="rId26"/>
    <p:sldId id="288" r:id="rId27"/>
    <p:sldId id="274" r:id="rId28"/>
    <p:sldId id="259" r:id="rId29"/>
    <p:sldId id="275" r:id="rId30"/>
    <p:sldId id="277" r:id="rId31"/>
    <p:sldId id="284" r:id="rId32"/>
    <p:sldId id="287" r:id="rId33"/>
    <p:sldId id="285" r:id="rId34"/>
    <p:sldId id="286" r:id="rId3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E7D69CDA-CF4B-6143-9682-457E790A8794}">
          <p14:sldIdLst>
            <p14:sldId id="256"/>
            <p14:sldId id="257"/>
            <p14:sldId id="278"/>
            <p14:sldId id="261"/>
            <p14:sldId id="263"/>
            <p14:sldId id="264"/>
            <p14:sldId id="282"/>
            <p14:sldId id="262"/>
            <p14:sldId id="266"/>
            <p14:sldId id="265"/>
            <p14:sldId id="279"/>
            <p14:sldId id="289"/>
            <p14:sldId id="283"/>
            <p14:sldId id="269"/>
            <p14:sldId id="270"/>
            <p14:sldId id="267"/>
            <p14:sldId id="268"/>
            <p14:sldId id="271"/>
            <p14:sldId id="280"/>
            <p14:sldId id="272"/>
            <p14:sldId id="273"/>
            <p14:sldId id="288"/>
            <p14:sldId id="274"/>
            <p14:sldId id="259"/>
            <p14:sldId id="275"/>
            <p14:sldId id="277"/>
          </p14:sldIdLst>
        </p14:section>
        <p14:section name="more.." id="{E1C01978-FCE5-AC45-9C9E-A06B508A3C6A}">
          <p14:sldIdLst>
            <p14:sldId id="284"/>
            <p14:sldId id="287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50421C"/>
    <a:srgbClr val="1212FF"/>
    <a:srgbClr val="028103"/>
    <a:srgbClr val="E48EF2"/>
    <a:srgbClr val="616161"/>
    <a:srgbClr val="F3A36B"/>
    <a:srgbClr val="FBEED6"/>
    <a:srgbClr val="8197A6"/>
    <a:srgbClr val="F1666A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5" autoAdjust="0"/>
    <p:restoredTop sz="79366" autoAdjust="0"/>
  </p:normalViewPr>
  <p:slideViewPr>
    <p:cSldViewPr snapToGrid="0">
      <p:cViewPr>
        <p:scale>
          <a:sx n="97" d="100"/>
          <a:sy n="97" d="100"/>
        </p:scale>
        <p:origin x="344" y="176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3/4/26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3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9028-C21F-7B21-9FC8-B66866D6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054DD1-70CB-F639-68C5-2581BA355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4D7351-4115-38E7-3E47-2CA2F1C8A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E6D552-1C7D-A992-91CC-E26877FBB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4A9F8-51CF-DBEA-AE5F-9BF8EC48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2CCEB0D-87FE-EECE-3F91-598001550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A41495-6F23-6875-6ACF-7CCBA2EC3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627272-CB32-9ADF-0E69-2849F5E6D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5E82-137A-55D8-2FCE-5634FE1B5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804811-9477-0F10-B82B-765577678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D902770-F176-7B7B-85E3-355732E54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E13A02-0C48-5FDC-1EF6-70ECD8602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2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After-noon depression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Stress response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Copernicus land monitor services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9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02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63444-9E87-EF73-57C9-9CF8C442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3B381E-ACFF-DB68-DB14-B790FA37E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23EE1F-68EA-ED4A-051D-637E5D29B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ADD566-8094-3617-4473-5F3BAF3AB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2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bg1"/>
                </a:solidFill>
              </a:rPr>
              <a:t>FLEX-Fluorescence 2026 Workshop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400" b="0">
                <a:solidFill>
                  <a:schemeClr val="bg1"/>
                </a:solidFill>
              </a:rPr>
              <a:t>03 – 06 March |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>
                <a:solidFill>
                  <a:schemeClr val="bg1"/>
                </a:solidFill>
              </a:rPr>
              <a:t>Bonn University, Germany </a:t>
            </a:r>
            <a:endParaRPr lang="en-GB" sz="2800" b="1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7.jpeg"/><Relationship Id="rId9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3FC8246-FC31-0051-03B5-187088D1852F}"/>
              </a:ext>
            </a:extLst>
          </p:cNvPr>
          <p:cNvSpPr/>
          <p:nvPr/>
        </p:nvSpPr>
        <p:spPr>
          <a:xfrm>
            <a:off x="6328158" y="5243792"/>
            <a:ext cx="2631528" cy="953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0202E1C-290D-B218-626A-0058BE14F5AB}"/>
              </a:ext>
            </a:extLst>
          </p:cNvPr>
          <p:cNvSpPr/>
          <p:nvPr/>
        </p:nvSpPr>
        <p:spPr>
          <a:xfrm>
            <a:off x="2054858" y="5243794"/>
            <a:ext cx="1838945" cy="95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C959936-585C-19E6-A519-7818F99886FD}"/>
              </a:ext>
            </a:extLst>
          </p:cNvPr>
          <p:cNvSpPr/>
          <p:nvPr/>
        </p:nvSpPr>
        <p:spPr>
          <a:xfrm>
            <a:off x="413770" y="5243793"/>
            <a:ext cx="1496756" cy="95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311937" y="3853215"/>
            <a:ext cx="11913401" cy="11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Can extracting fluorescence efficiency from individual TROPOMI observations result in a better estimation of drought stress than gridded products?</a:t>
            </a:r>
          </a:p>
          <a:p>
            <a:pPr defTabSz="882030">
              <a:defRPr/>
            </a:pP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2561583" y="5545685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DCA925-916E-AA90-655C-76ABDBA487BA}"/>
              </a:ext>
            </a:extLst>
          </p:cNvPr>
          <p:cNvSpPr txBox="1"/>
          <p:nvPr/>
        </p:nvSpPr>
        <p:spPr>
          <a:xfrm>
            <a:off x="294470" y="4810270"/>
            <a:ext cx="942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184" indent="0">
              <a:buFont typeface="Arial" panose="020B0604020202020204" pitchFamily="34" charset="0"/>
              <a:buNone/>
            </a:pPr>
            <a:r>
              <a:rPr lang="en-US" altLang="en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Qiqi Deng, Daniel E. Pabon Moreno, </a:t>
            </a:r>
            <a:r>
              <a:rPr lang="en-US" altLang="en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Zhaoying</a:t>
            </a:r>
            <a:r>
              <a:rPr lang="en-US" altLang="en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Zhang, Georg Wohlfahrt, Gregory Duveiller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B138BC-E2F2-347E-F4C1-9FBAB45D7D76}"/>
              </a:ext>
            </a:extLst>
          </p:cNvPr>
          <p:cNvSpPr/>
          <p:nvPr/>
        </p:nvSpPr>
        <p:spPr>
          <a:xfrm>
            <a:off x="4038135" y="5243793"/>
            <a:ext cx="2154117" cy="95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BF85AB49-88AD-9D15-0ED5-DD2E0304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69" y="5320608"/>
            <a:ext cx="1261588" cy="834341"/>
          </a:xfrm>
          <a:prstGeom prst="rect">
            <a:avLst/>
          </a:prstGeom>
        </p:spPr>
      </p:pic>
      <p:pic>
        <p:nvPicPr>
          <p:cNvPr id="11" name="Picture 58">
            <a:extLst>
              <a:ext uri="{FF2B5EF4-FFF2-40B4-BE49-F238E27FC236}">
                <a16:creationId xmlns:a16="http://schemas.microsoft.com/office/drawing/2014/main" id="{850543C2-6F59-3F5B-71BC-FCD80A87D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6457" y="5538127"/>
            <a:ext cx="2154117" cy="399301"/>
          </a:xfrm>
          <a:prstGeom prst="rect">
            <a:avLst/>
          </a:prstGeom>
        </p:spPr>
      </p:pic>
      <p:pic>
        <p:nvPicPr>
          <p:cNvPr id="14" name="图片 13" descr="徽标&#10;&#10;AI 生成的内容可能不正确。">
            <a:extLst>
              <a:ext uri="{FF2B5EF4-FFF2-40B4-BE49-F238E27FC236}">
                <a16:creationId xmlns:a16="http://schemas.microsoft.com/office/drawing/2014/main" id="{93DFB68E-43ED-0B03-DA6D-FA70E2F61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35" y="5337008"/>
            <a:ext cx="1943320" cy="76697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1462C0D-3499-57A3-0AA2-3392A5455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584" y="5433657"/>
            <a:ext cx="2631528" cy="5736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D1AB1F-5506-A8A2-02E4-6D67B1CC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Datasets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81085E5-008C-8D1F-73FC-AEE3EB2C0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048419"/>
              </p:ext>
            </p:extLst>
          </p:nvPr>
        </p:nvGraphicFramePr>
        <p:xfrm>
          <a:off x="636450" y="1417196"/>
          <a:ext cx="10952437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533">
                  <a:extLst>
                    <a:ext uri="{9D8B030D-6E8A-4147-A177-3AD203B41FA5}">
                      <a16:colId xmlns:a16="http://schemas.microsoft.com/office/drawing/2014/main" val="1632670593"/>
                    </a:ext>
                  </a:extLst>
                </a:gridCol>
                <a:gridCol w="1711140">
                  <a:extLst>
                    <a:ext uri="{9D8B030D-6E8A-4147-A177-3AD203B41FA5}">
                      <a16:colId xmlns:a16="http://schemas.microsoft.com/office/drawing/2014/main" val="3840489239"/>
                    </a:ext>
                  </a:extLst>
                </a:gridCol>
                <a:gridCol w="1194233">
                  <a:extLst>
                    <a:ext uri="{9D8B030D-6E8A-4147-A177-3AD203B41FA5}">
                      <a16:colId xmlns:a16="http://schemas.microsoft.com/office/drawing/2014/main" val="3384170922"/>
                    </a:ext>
                  </a:extLst>
                </a:gridCol>
                <a:gridCol w="3415914">
                  <a:extLst>
                    <a:ext uri="{9D8B030D-6E8A-4147-A177-3AD203B41FA5}">
                      <a16:colId xmlns:a16="http://schemas.microsoft.com/office/drawing/2014/main" val="1423632254"/>
                    </a:ext>
                  </a:extLst>
                </a:gridCol>
                <a:gridCol w="1329170">
                  <a:extLst>
                    <a:ext uri="{9D8B030D-6E8A-4147-A177-3AD203B41FA5}">
                      <a16:colId xmlns:a16="http://schemas.microsoft.com/office/drawing/2014/main" val="217600333"/>
                    </a:ext>
                  </a:extLst>
                </a:gridCol>
                <a:gridCol w="2520447">
                  <a:extLst>
                    <a:ext uri="{9D8B030D-6E8A-4147-A177-3AD203B41FA5}">
                      <a16:colId xmlns:a16="http://schemas.microsoft.com/office/drawing/2014/main" val="905433481"/>
                    </a:ext>
                  </a:extLst>
                </a:gridCol>
              </a:tblGrid>
              <a:tr h="418823"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Obs. Vars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coverage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Ref.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1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</a:t>
                      </a:r>
                      <a:r>
                        <a:rPr lang="en-US" altLang="zh-CN" sz="180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  <a:r>
                        <a:rPr lang="en-US" altLang="zh-CN" sz="1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-red</a:t>
                      </a:r>
                      <a:endParaRPr lang="zh-CN" altLang="en-US" sz="180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Heiti SC Light" panose="02000000000000000000" pitchFamily="2" charset="-128"/>
                          <a:cs typeface="Times New Roman" panose="02020603050405020304" pitchFamily="18" charset="0"/>
                        </a:rPr>
                        <a:t>S5P TROPOMI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Heiti SC Light" panose="02000000000000000000" pitchFamily="2" charset="-128"/>
                          <a:cs typeface="Times New Roman" panose="02020603050405020304" pitchFamily="18" charset="0"/>
                        </a:rPr>
                        <a:t>3.5*5.5 km (7.5)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1984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(Li et al., 2025)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24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Guanter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91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Caltech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(Frankenburg et al., 2018)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699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MSG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15min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 (~5km)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Africa, Europe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5104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ERA5-Land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(~ 10km)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521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80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NIRv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Sentinel 2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 (depending on wavelength)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4458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Sentinel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300m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445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MODIS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100~500m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11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46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BA992-DF2E-0340-0FCC-34EE572B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76C69-CE5F-6321-B4D5-53109C40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retrieved SIF products</a:t>
            </a:r>
            <a:endParaRPr lang="en-GB" dirty="0"/>
          </a:p>
        </p:txBody>
      </p:sp>
      <p:pic>
        <p:nvPicPr>
          <p:cNvPr id="33" name="图片 32" descr="图片包含 图示&#10;&#10;AI 生成的内容可能不正确。">
            <a:extLst>
              <a:ext uri="{FF2B5EF4-FFF2-40B4-BE49-F238E27FC236}">
                <a16:creationId xmlns:a16="http://schemas.microsoft.com/office/drawing/2014/main" id="{AE37C28D-AFD7-455A-EA39-A60510549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67"/>
            <a:ext cx="7756025" cy="529995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C2779C7-6696-71D6-6ACE-B41953D81F89}"/>
              </a:ext>
            </a:extLst>
          </p:cNvPr>
          <p:cNvSpPr txBox="1"/>
          <p:nvPr/>
        </p:nvSpPr>
        <p:spPr>
          <a:xfrm>
            <a:off x="9727096" y="6127843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(Li et al., RSE, 2025)</a:t>
            </a:r>
          </a:p>
        </p:txBody>
      </p:sp>
    </p:spTree>
    <p:extLst>
      <p:ext uri="{BB962C8B-B14F-4D97-AF65-F5344CB8AC3E}">
        <p14:creationId xmlns:p14="http://schemas.microsoft.com/office/powerpoint/2010/main" val="25847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92785-1876-BB3D-7520-F6A62E207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2D1122-35F1-F1EC-B4AA-6C39490C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Datasets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4085475D-587C-31BC-35A9-7C0C67A60CF7}"/>
              </a:ext>
            </a:extLst>
          </p:cNvPr>
          <p:cNvGraphicFramePr>
            <a:graphicFrameLocks noGrp="1"/>
          </p:cNvGraphicFramePr>
          <p:nvPr/>
        </p:nvGraphicFramePr>
        <p:xfrm>
          <a:off x="636450" y="1417196"/>
          <a:ext cx="10952437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533">
                  <a:extLst>
                    <a:ext uri="{9D8B030D-6E8A-4147-A177-3AD203B41FA5}">
                      <a16:colId xmlns:a16="http://schemas.microsoft.com/office/drawing/2014/main" val="1632670593"/>
                    </a:ext>
                  </a:extLst>
                </a:gridCol>
                <a:gridCol w="1711140">
                  <a:extLst>
                    <a:ext uri="{9D8B030D-6E8A-4147-A177-3AD203B41FA5}">
                      <a16:colId xmlns:a16="http://schemas.microsoft.com/office/drawing/2014/main" val="3840489239"/>
                    </a:ext>
                  </a:extLst>
                </a:gridCol>
                <a:gridCol w="1194233">
                  <a:extLst>
                    <a:ext uri="{9D8B030D-6E8A-4147-A177-3AD203B41FA5}">
                      <a16:colId xmlns:a16="http://schemas.microsoft.com/office/drawing/2014/main" val="3384170922"/>
                    </a:ext>
                  </a:extLst>
                </a:gridCol>
                <a:gridCol w="3415914">
                  <a:extLst>
                    <a:ext uri="{9D8B030D-6E8A-4147-A177-3AD203B41FA5}">
                      <a16:colId xmlns:a16="http://schemas.microsoft.com/office/drawing/2014/main" val="1423632254"/>
                    </a:ext>
                  </a:extLst>
                </a:gridCol>
                <a:gridCol w="1329170">
                  <a:extLst>
                    <a:ext uri="{9D8B030D-6E8A-4147-A177-3AD203B41FA5}">
                      <a16:colId xmlns:a16="http://schemas.microsoft.com/office/drawing/2014/main" val="217600333"/>
                    </a:ext>
                  </a:extLst>
                </a:gridCol>
                <a:gridCol w="2520447">
                  <a:extLst>
                    <a:ext uri="{9D8B030D-6E8A-4147-A177-3AD203B41FA5}">
                      <a16:colId xmlns:a16="http://schemas.microsoft.com/office/drawing/2014/main" val="905433481"/>
                    </a:ext>
                  </a:extLst>
                </a:gridCol>
              </a:tblGrid>
              <a:tr h="418823"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Obs. Vars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coverage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Ref.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1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</a:t>
                      </a:r>
                      <a:r>
                        <a:rPr lang="en-US" altLang="zh-CN" sz="180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  <a:r>
                        <a:rPr lang="en-US" altLang="zh-CN" sz="1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-red</a:t>
                      </a:r>
                      <a:endParaRPr lang="zh-CN" altLang="en-US" sz="180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Heiti SC Light" panose="02000000000000000000" pitchFamily="2" charset="-128"/>
                          <a:cs typeface="Times New Roman" panose="02020603050405020304" pitchFamily="18" charset="0"/>
                        </a:rPr>
                        <a:t>S5P TROPOMI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Heiti SC Light" panose="02000000000000000000" pitchFamily="2" charset="-128"/>
                          <a:cs typeface="Times New Roman" panose="02020603050405020304" pitchFamily="18" charset="0"/>
                        </a:rPr>
                        <a:t>3.5*5.5 km (7.5)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1984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(Li et al., 2025)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24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Guanter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91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SIF Caltech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(Frankenburg et al., 2018)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699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MSG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15min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 (~5km)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Africa, Europe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5104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ERA5-Land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(~ 10km)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521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80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NIRv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Sentinel 2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 (depending on wavelength)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4458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Sentinel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300m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445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CN" alt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MODIS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16-day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100~500m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11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88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22D82-A350-6640-6543-B98D7EA16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8B9BA-954F-C08D-4CBE-75EE6E1D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Compare different combination of SIF yields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D4252D-0A56-EC68-5D93-CEEAA8538C19}"/>
                  </a:ext>
                </a:extLst>
              </p:cNvPr>
              <p:cNvSpPr txBox="1"/>
              <p:nvPr/>
            </p:nvSpPr>
            <p:spPr>
              <a:xfrm>
                <a:off x="2273373" y="3063200"/>
                <a:ext cx="3335268" cy="620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≅ </m:t>
                      </m:r>
                      <m:f>
                        <m:fPr>
                          <m:ctrlPr>
                            <a:rPr lang="en-DE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D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𝑆𝐼𝐹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𝑃𝐴𝑅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𝑁𝐼𝑅𝑣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D4252D-0A56-EC68-5D93-CEEAA8538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373" y="3063200"/>
                <a:ext cx="3335268" cy="620747"/>
              </a:xfrm>
              <a:prstGeom prst="rect">
                <a:avLst/>
              </a:prstGeom>
              <a:blipFill>
                <a:blip r:embed="rId3"/>
                <a:stretch>
                  <a:fillRect l="-380"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66">
            <a:extLst>
              <a:ext uri="{FF2B5EF4-FFF2-40B4-BE49-F238E27FC236}">
                <a16:creationId xmlns:a16="http://schemas.microsoft.com/office/drawing/2014/main" id="{FC65B877-0406-8717-0312-142159F1DBB4}"/>
              </a:ext>
            </a:extLst>
          </p:cNvPr>
          <p:cNvSpPr/>
          <p:nvPr/>
        </p:nvSpPr>
        <p:spPr>
          <a:xfrm>
            <a:off x="6833994" y="2136596"/>
            <a:ext cx="1666804" cy="765629"/>
          </a:xfrm>
          <a:prstGeom prst="rect">
            <a:avLst/>
          </a:prstGeom>
          <a:solidFill>
            <a:srgbClr val="F3A36B"/>
          </a:solidFill>
          <a:ln>
            <a:solidFill>
              <a:srgbClr val="E66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/>
              <a:t>Other SIF yield products </a:t>
            </a:r>
            <a:endParaRPr kumimoji="1" lang="zh-CN" altLang="en-US" sz="1600" b="1" dirty="0"/>
          </a:p>
        </p:txBody>
      </p:sp>
      <p:cxnSp>
        <p:nvCxnSpPr>
          <p:cNvPr id="17" name="Straight Arrow Connector 90">
            <a:extLst>
              <a:ext uri="{FF2B5EF4-FFF2-40B4-BE49-F238E27FC236}">
                <a16:creationId xmlns:a16="http://schemas.microsoft.com/office/drawing/2014/main" id="{98CE7F79-2215-F2D7-C918-339402280AEE}"/>
              </a:ext>
            </a:extLst>
          </p:cNvPr>
          <p:cNvCxnSpPr>
            <a:cxnSpLocks/>
          </p:cNvCxnSpPr>
          <p:nvPr/>
        </p:nvCxnSpPr>
        <p:spPr>
          <a:xfrm flipV="1">
            <a:off x="5109076" y="2493201"/>
            <a:ext cx="1596902" cy="569999"/>
          </a:xfrm>
          <a:prstGeom prst="straightConnector1">
            <a:avLst/>
          </a:prstGeom>
          <a:ln>
            <a:solidFill>
              <a:srgbClr val="25787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90">
            <a:extLst>
              <a:ext uri="{FF2B5EF4-FFF2-40B4-BE49-F238E27FC236}">
                <a16:creationId xmlns:a16="http://schemas.microsoft.com/office/drawing/2014/main" id="{86AE5174-2691-F9C7-CE32-DA4C37702610}"/>
              </a:ext>
            </a:extLst>
          </p:cNvPr>
          <p:cNvCxnSpPr>
            <a:cxnSpLocks/>
          </p:cNvCxnSpPr>
          <p:nvPr/>
        </p:nvCxnSpPr>
        <p:spPr>
          <a:xfrm>
            <a:off x="4966138" y="3884080"/>
            <a:ext cx="1592317" cy="711975"/>
          </a:xfrm>
          <a:prstGeom prst="straightConnector1">
            <a:avLst/>
          </a:prstGeom>
          <a:ln>
            <a:solidFill>
              <a:srgbClr val="25787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92">
            <a:extLst>
              <a:ext uri="{FF2B5EF4-FFF2-40B4-BE49-F238E27FC236}">
                <a16:creationId xmlns:a16="http://schemas.microsoft.com/office/drawing/2014/main" id="{05B9C59D-DF7F-27DF-46B6-8A02BFA04AC3}"/>
              </a:ext>
            </a:extLst>
          </p:cNvPr>
          <p:cNvSpPr/>
          <p:nvPr/>
        </p:nvSpPr>
        <p:spPr>
          <a:xfrm>
            <a:off x="6910402" y="4239451"/>
            <a:ext cx="1590396" cy="713208"/>
          </a:xfrm>
          <a:prstGeom prst="rect">
            <a:avLst/>
          </a:prstGeom>
          <a:solidFill>
            <a:srgbClr val="F3A36B"/>
          </a:solidFill>
          <a:ln>
            <a:solidFill>
              <a:srgbClr val="E66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/>
              <a:t>Extreme events</a:t>
            </a:r>
            <a:endParaRPr kumimoji="1" lang="zh-CN" altLang="en-US" sz="20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CA70260-5F5B-7763-0691-9692689B14C8}"/>
              </a:ext>
            </a:extLst>
          </p:cNvPr>
          <p:cNvSpPr txBox="1"/>
          <p:nvPr/>
        </p:nvSpPr>
        <p:spPr>
          <a:xfrm>
            <a:off x="6884791" y="3836242"/>
            <a:ext cx="185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9AE67D2-3CE9-65C2-FBFA-14F313C590A4}"/>
              </a:ext>
            </a:extLst>
          </p:cNvPr>
          <p:cNvSpPr txBox="1"/>
          <p:nvPr/>
        </p:nvSpPr>
        <p:spPr>
          <a:xfrm>
            <a:off x="6705978" y="1742583"/>
            <a:ext cx="202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Direct Compare</a:t>
            </a:r>
          </a:p>
        </p:txBody>
      </p:sp>
    </p:spTree>
    <p:extLst>
      <p:ext uri="{BB962C8B-B14F-4D97-AF65-F5344CB8AC3E}">
        <p14:creationId xmlns:p14="http://schemas.microsoft.com/office/powerpoint/2010/main" val="7229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E00A-117B-0AD6-3D17-E9BC204F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5845C-E570-9BD3-86CE-C3968902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SIF yield product by ML methods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A1EE40-3208-D781-FDC9-A9AD22F0CFB1}"/>
              </a:ext>
            </a:extLst>
          </p:cNvPr>
          <p:cNvSpPr txBox="1"/>
          <p:nvPr/>
        </p:nvSpPr>
        <p:spPr>
          <a:xfrm>
            <a:off x="879737" y="2405643"/>
            <a:ext cx="6457793" cy="1843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Spatiotemporal Continuous SIF yield</a:t>
            </a:r>
          </a:p>
          <a:p>
            <a:pPr marL="896386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Extracted by MODIS - FCVI and </a:t>
            </a:r>
            <a:r>
              <a:rPr lang="en-GB" sz="20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SIF</a:t>
            </a:r>
            <a:r>
              <a:rPr lang="en-GB" sz="2000" baseline="-250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obs</a:t>
            </a:r>
            <a:endParaRPr lang="en-GB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896386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Use ST- Tensor to interpolate in daily resolution</a:t>
            </a:r>
            <a:endParaRPr lang="en-GB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325C7D-872A-CC40-2579-389F8727C6FB}"/>
              </a:ext>
            </a:extLst>
          </p:cNvPr>
          <p:cNvSpPr txBox="1"/>
          <p:nvPr/>
        </p:nvSpPr>
        <p:spPr>
          <a:xfrm>
            <a:off x="7829292" y="6046418"/>
            <a:ext cx="398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dirty="0"/>
              <a:t>(Z.Y. Zhang et al., under review)</a:t>
            </a:r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7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05727-7449-9F45-AA74-2C293565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7652D-8CC0-DD66-5A25-E0B0C550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Dheed</a:t>
            </a:r>
            <a:endParaRPr lang="en-GB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465099-D5A0-D6BA-2A9C-C53580ABFA16}"/>
              </a:ext>
            </a:extLst>
          </p:cNvPr>
          <p:cNvSpPr txBox="1"/>
          <p:nvPr/>
        </p:nvSpPr>
        <p:spPr>
          <a:xfrm>
            <a:off x="85524" y="2417914"/>
            <a:ext cx="6027145" cy="221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Compound hot and dry (CHD) extreme</a:t>
            </a:r>
            <a:r>
              <a:rPr lang="zh-CN" altLang="en-US" dirty="0">
                <a:latin typeface="+mj-lt"/>
              </a:rPr>
              <a:t> </a:t>
            </a:r>
            <a:r>
              <a:rPr lang="en-GB" dirty="0">
                <a:latin typeface="+mj-lt"/>
              </a:rPr>
              <a:t>events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ERA5-Land, 0.1°</a:t>
            </a:r>
            <a:r>
              <a:rPr lang="en-US" dirty="0">
                <a:latin typeface="+mj-lt"/>
              </a:rPr>
              <a:t>, 1950-2023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Define CHD event by meteorological variables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Minimum duration: 3 days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6C3123-3E1E-160C-AB0E-AAA2DE8E0D76}"/>
              </a:ext>
            </a:extLst>
          </p:cNvPr>
          <p:cNvGrpSpPr/>
          <p:nvPr/>
        </p:nvGrpSpPr>
        <p:grpSpPr>
          <a:xfrm>
            <a:off x="5974432" y="1110183"/>
            <a:ext cx="6250906" cy="5346155"/>
            <a:chOff x="-29767" y="1248663"/>
            <a:chExt cx="6250906" cy="534615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0BF396F-876D-71A2-883D-2C445D76D246}"/>
                </a:ext>
              </a:extLst>
            </p:cNvPr>
            <p:cNvGrpSpPr/>
            <p:nvPr/>
          </p:nvGrpSpPr>
          <p:grpSpPr>
            <a:xfrm>
              <a:off x="188540" y="1248663"/>
              <a:ext cx="5172973" cy="681483"/>
              <a:chOff x="3867150" y="3250958"/>
              <a:chExt cx="5172973" cy="681483"/>
            </a:xfrm>
          </p:grpSpPr>
          <p:pic>
            <p:nvPicPr>
              <p:cNvPr id="9" name="图片 8" descr="背景图案&#10;&#10;AI 生成的内容可能不正确。">
                <a:extLst>
                  <a:ext uri="{FF2B5EF4-FFF2-40B4-BE49-F238E27FC236}">
                    <a16:creationId xmlns:a16="http://schemas.microsoft.com/office/drawing/2014/main" id="{92C093A5-D8F8-D0D6-5973-41196F1C1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37909"/>
              <a:stretch>
                <a:fillRect/>
              </a:stretch>
            </p:blipFill>
            <p:spPr>
              <a:xfrm>
                <a:off x="3867150" y="3297441"/>
                <a:ext cx="2767826" cy="635000"/>
              </a:xfrm>
              <a:prstGeom prst="rect">
                <a:avLst/>
              </a:prstGeom>
            </p:spPr>
          </p:pic>
          <p:pic>
            <p:nvPicPr>
              <p:cNvPr id="10" name="图片 9" descr="背景图案&#10;&#10;AI 生成的内容可能不正确。">
                <a:extLst>
                  <a:ext uri="{FF2B5EF4-FFF2-40B4-BE49-F238E27FC236}">
                    <a16:creationId xmlns:a16="http://schemas.microsoft.com/office/drawing/2014/main" id="{75CF2C47-0435-99DF-850B-9B3E38C03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83556" b="31696"/>
              <a:stretch>
                <a:fillRect/>
              </a:stretch>
            </p:blipFill>
            <p:spPr>
              <a:xfrm>
                <a:off x="7966940" y="3250958"/>
                <a:ext cx="1073183" cy="635000"/>
              </a:xfrm>
              <a:prstGeom prst="rect">
                <a:avLst/>
              </a:prstGeom>
            </p:spPr>
          </p:pic>
        </p:grpSp>
        <p:pic>
          <p:nvPicPr>
            <p:cNvPr id="6" name="图片 5" descr="文本&#10;&#10;AI 生成的内容可能不正确。">
              <a:extLst>
                <a:ext uri="{FF2B5EF4-FFF2-40B4-BE49-F238E27FC236}">
                  <a16:creationId xmlns:a16="http://schemas.microsoft.com/office/drawing/2014/main" id="{EDA54C47-3606-3243-8895-64C1FE8F1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8358"/>
            <a:stretch>
              <a:fillRect/>
            </a:stretch>
          </p:blipFill>
          <p:spPr>
            <a:xfrm>
              <a:off x="188540" y="1844305"/>
              <a:ext cx="5060230" cy="1272075"/>
            </a:xfrm>
            <a:prstGeom prst="rect">
              <a:avLst/>
            </a:prstGeom>
            <a:effectLst/>
          </p:spPr>
        </p:pic>
        <p:pic>
          <p:nvPicPr>
            <p:cNvPr id="7" name="图片 6" descr="图表&#10;&#10;AI 生成的内容可能不正确。">
              <a:extLst>
                <a:ext uri="{FF2B5EF4-FFF2-40B4-BE49-F238E27FC236}">
                  <a16:creationId xmlns:a16="http://schemas.microsoft.com/office/drawing/2014/main" id="{B6467947-F09C-27D7-3BAB-A6BD7DA6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767" y="3330918"/>
              <a:ext cx="3073400" cy="3263900"/>
            </a:xfrm>
            <a:prstGeom prst="rect">
              <a:avLst/>
            </a:prstGeom>
          </p:spPr>
        </p:pic>
        <p:pic>
          <p:nvPicPr>
            <p:cNvPr id="8" name="图片 7" descr="表格&#10;&#10;AI 生成的内容可能不正确。">
              <a:extLst>
                <a:ext uri="{FF2B5EF4-FFF2-40B4-BE49-F238E27FC236}">
                  <a16:creationId xmlns:a16="http://schemas.microsoft.com/office/drawing/2014/main" id="{44FF0E1E-3506-C47C-BD35-A38E96D5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740"/>
            <a:stretch>
              <a:fillRect/>
            </a:stretch>
          </p:blipFill>
          <p:spPr>
            <a:xfrm>
              <a:off x="2998754" y="5433159"/>
              <a:ext cx="3222385" cy="874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3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97F3-66AE-31DF-3C40-08B78D6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3D7EA-FEB1-A609-1956-4C3B3036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Possible SIF yield response to stress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342212F-1B15-D775-D521-1B41772CDE43}"/>
                  </a:ext>
                </a:extLst>
              </p:cNvPr>
              <p:cNvSpPr txBox="1"/>
              <p:nvPr/>
            </p:nvSpPr>
            <p:spPr>
              <a:xfrm>
                <a:off x="216000" y="1178191"/>
                <a:ext cx="5456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+mj-lt"/>
                  </a:rPr>
                  <a:t>Define vegetation stress response as: </a:t>
                </a:r>
                <a14:m>
                  <m:oMath xmlns:m="http://schemas.openxmlformats.org/officeDocument/2006/math">
                    <m:r>
                      <a:rPr lang="en-US" altLang="zh-CN" b="1" i="1" kern="0" noProof="1">
                        <a:solidFill>
                          <a:srgbClr val="164F6A"/>
                        </a:solidFill>
                        <a:latin typeface="+mj-lt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altLang="zh-CN" b="1" i="1" kern="0" noProof="1" smtClean="0">
                        <a:solidFill>
                          <a:srgbClr val="164F6A"/>
                        </a:solidFill>
                        <a:latin typeface="+mj-lt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GB" dirty="0">
                    <a:latin typeface="+mj-lt"/>
                  </a:rPr>
                  <a:t> decrease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342212F-1B15-D775-D521-1B41772CD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" y="1178191"/>
                <a:ext cx="5456943" cy="369332"/>
              </a:xfrm>
              <a:prstGeom prst="rect">
                <a:avLst/>
              </a:prstGeom>
              <a:blipFill>
                <a:blip r:embed="rId2"/>
                <a:stretch>
                  <a:fillRect l="-928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20C8ED5D-BFF9-9A51-5048-81ACAA80846F}"/>
              </a:ext>
            </a:extLst>
          </p:cNvPr>
          <p:cNvGrpSpPr/>
          <p:nvPr/>
        </p:nvGrpSpPr>
        <p:grpSpPr>
          <a:xfrm>
            <a:off x="6323601" y="2118302"/>
            <a:ext cx="4379489" cy="3440222"/>
            <a:chOff x="3626121" y="2000973"/>
            <a:chExt cx="4379489" cy="344022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E4CCE38-4F63-9594-80E9-7EF67BC73272}"/>
                </a:ext>
              </a:extLst>
            </p:cNvPr>
            <p:cNvGrpSpPr/>
            <p:nvPr/>
          </p:nvGrpSpPr>
          <p:grpSpPr>
            <a:xfrm>
              <a:off x="3626121" y="2000973"/>
              <a:ext cx="4379489" cy="3440222"/>
              <a:chOff x="4103554" y="1937385"/>
              <a:chExt cx="4379489" cy="3440222"/>
            </a:xfrm>
          </p:grpSpPr>
          <p:cxnSp>
            <p:nvCxnSpPr>
              <p:cNvPr id="7" name="直线箭头连接符 6">
                <a:extLst>
                  <a:ext uri="{FF2B5EF4-FFF2-40B4-BE49-F238E27FC236}">
                    <a16:creationId xmlns:a16="http://schemas.microsoft.com/office/drawing/2014/main" id="{3C3EDB4D-7E73-4819-1878-EA575C7979A1}"/>
                  </a:ext>
                </a:extLst>
              </p:cNvPr>
              <p:cNvCxnSpPr/>
              <p:nvPr/>
            </p:nvCxnSpPr>
            <p:spPr>
              <a:xfrm>
                <a:off x="4486135" y="4988495"/>
                <a:ext cx="3044283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id="{06643D44-241B-2750-129F-9F6004D9DA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6135" y="2806573"/>
                <a:ext cx="0" cy="2181922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2DC8E33-A1A9-7C31-1B8F-B10AB8508E81}"/>
                  </a:ext>
                </a:extLst>
              </p:cNvPr>
              <p:cNvSpPr/>
              <p:nvPr/>
            </p:nvSpPr>
            <p:spPr>
              <a:xfrm>
                <a:off x="5304603" y="2806573"/>
                <a:ext cx="958241" cy="2181922"/>
              </a:xfrm>
              <a:prstGeom prst="rect">
                <a:avLst/>
              </a:prstGeom>
              <a:solidFill>
                <a:srgbClr val="FBEED6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BEED6"/>
                  </a:solidFill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CF449F-F03C-D9F3-7E5E-B99E0E6B1569}"/>
                  </a:ext>
                </a:extLst>
              </p:cNvPr>
              <p:cNvSpPr txBox="1"/>
              <p:nvPr/>
            </p:nvSpPr>
            <p:spPr>
              <a:xfrm>
                <a:off x="7415239" y="5008275"/>
                <a:ext cx="260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</a:t>
                </a: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BE3FF0B-8C7D-42FE-0B79-768B4A6C9FE5}"/>
                  </a:ext>
                </a:extLst>
              </p:cNvPr>
              <p:cNvSpPr txBox="1"/>
              <p:nvPr/>
            </p:nvSpPr>
            <p:spPr>
              <a:xfrm>
                <a:off x="4930159" y="2258352"/>
                <a:ext cx="149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Stress period</a:t>
                </a:r>
              </a:p>
            </p:txBody>
          </p: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5A0DFD72-0701-E14A-2D6F-51ECF75A4C78}"/>
                  </a:ext>
                </a:extLst>
              </p:cNvPr>
              <p:cNvGrpSpPr/>
              <p:nvPr/>
            </p:nvGrpSpPr>
            <p:grpSpPr>
              <a:xfrm>
                <a:off x="6596008" y="1937385"/>
                <a:ext cx="1887035" cy="1822182"/>
                <a:chOff x="4960306" y="2215616"/>
                <a:chExt cx="1887035" cy="1822182"/>
              </a:xfrm>
            </p:grpSpPr>
            <p:pic>
              <p:nvPicPr>
                <p:cNvPr id="15" name="图片 14" descr="形状, 矩形&#10;&#10;AI 生成的内容可能不正确。">
                  <a:extLst>
                    <a:ext uri="{FF2B5EF4-FFF2-40B4-BE49-F238E27FC236}">
                      <a16:creationId xmlns:a16="http://schemas.microsoft.com/office/drawing/2014/main" id="{38E3CBF6-100E-1346-3275-035DF55AA3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b="4169"/>
                <a:stretch>
                  <a:fillRect/>
                </a:stretch>
              </p:blipFill>
              <p:spPr>
                <a:xfrm>
                  <a:off x="4960306" y="2215616"/>
                  <a:ext cx="1887035" cy="1822182"/>
                </a:xfrm>
                <a:prstGeom prst="rect">
                  <a:avLst/>
                </a:prstGeom>
              </p:spPr>
            </p:pic>
            <p:cxnSp>
              <p:nvCxnSpPr>
                <p:cNvPr id="16" name="直线箭头连接符 15">
                  <a:extLst>
                    <a:ext uri="{FF2B5EF4-FFF2-40B4-BE49-F238E27FC236}">
                      <a16:creationId xmlns:a16="http://schemas.microsoft.com/office/drawing/2014/main" id="{06056C04-BFD9-5F08-686D-16C5C9A53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39545" y="3347673"/>
                  <a:ext cx="37835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FEA78616-EF2C-D55E-B2CA-9B2060FC9086}"/>
                      </a:ext>
                    </a:extLst>
                  </p:cNvPr>
                  <p:cNvSpPr txBox="1"/>
                  <p:nvPr/>
                </p:nvSpPr>
                <p:spPr>
                  <a:xfrm>
                    <a:off x="4103554" y="2548303"/>
                    <a:ext cx="49344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1" i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altLang="zh-CN" sz="1800" b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oMath>
                      </m:oMathPara>
                    </a14:m>
                    <a:endParaRPr lang="en-GB">
                      <a:solidFill>
                        <a:srgbClr val="164F6A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527FCD3D-D968-24F2-6413-CE9D3F6A17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3554" y="2548303"/>
                    <a:ext cx="49344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564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任意形状 13">
                <a:extLst>
                  <a:ext uri="{FF2B5EF4-FFF2-40B4-BE49-F238E27FC236}">
                    <a16:creationId xmlns:a16="http://schemas.microsoft.com/office/drawing/2014/main" id="{2D83147F-C5AB-4E3F-89E6-5AFEC86A8E9B}"/>
                  </a:ext>
                </a:extLst>
              </p:cNvPr>
              <p:cNvSpPr/>
              <p:nvPr/>
            </p:nvSpPr>
            <p:spPr>
              <a:xfrm>
                <a:off x="7639931" y="2395293"/>
                <a:ext cx="450220" cy="385029"/>
              </a:xfrm>
              <a:custGeom>
                <a:avLst/>
                <a:gdLst>
                  <a:gd name="csX0" fmla="*/ 0 w 450220"/>
                  <a:gd name="csY0" fmla="*/ 385029 h 385029"/>
                  <a:gd name="csX1" fmla="*/ 48861 w 450220"/>
                  <a:gd name="csY1" fmla="*/ 276837 h 385029"/>
                  <a:gd name="csX2" fmla="*/ 97722 w 450220"/>
                  <a:gd name="csY2" fmla="*/ 207035 h 385029"/>
                  <a:gd name="csX3" fmla="*/ 146583 w 450220"/>
                  <a:gd name="csY3" fmla="*/ 133743 h 385029"/>
                  <a:gd name="csX4" fmla="*/ 202424 w 450220"/>
                  <a:gd name="csY4" fmla="*/ 77902 h 385029"/>
                  <a:gd name="csX5" fmla="*/ 272226 w 450220"/>
                  <a:gd name="csY5" fmla="*/ 15081 h 385029"/>
                  <a:gd name="csX6" fmla="*/ 321087 w 450220"/>
                  <a:gd name="csY6" fmla="*/ 1121 h 385029"/>
                  <a:gd name="csX7" fmla="*/ 383908 w 450220"/>
                  <a:gd name="csY7" fmla="*/ 36021 h 385029"/>
                  <a:gd name="csX8" fmla="*/ 425789 w 450220"/>
                  <a:gd name="csY8" fmla="*/ 84882 h 385029"/>
                  <a:gd name="csX9" fmla="*/ 450220 w 450220"/>
                  <a:gd name="csY9" fmla="*/ 130253 h 3850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450220" h="385029">
                    <a:moveTo>
                      <a:pt x="0" y="385029"/>
                    </a:moveTo>
                    <a:cubicBezTo>
                      <a:pt x="16287" y="345766"/>
                      <a:pt x="32574" y="306503"/>
                      <a:pt x="48861" y="276837"/>
                    </a:cubicBezTo>
                    <a:cubicBezTo>
                      <a:pt x="65148" y="247171"/>
                      <a:pt x="81435" y="230884"/>
                      <a:pt x="97722" y="207035"/>
                    </a:cubicBezTo>
                    <a:cubicBezTo>
                      <a:pt x="114009" y="183186"/>
                      <a:pt x="129133" y="155265"/>
                      <a:pt x="146583" y="133743"/>
                    </a:cubicBezTo>
                    <a:cubicBezTo>
                      <a:pt x="164033" y="112221"/>
                      <a:pt x="181483" y="97679"/>
                      <a:pt x="202424" y="77902"/>
                    </a:cubicBezTo>
                    <a:cubicBezTo>
                      <a:pt x="223365" y="58125"/>
                      <a:pt x="252449" y="27878"/>
                      <a:pt x="272226" y="15081"/>
                    </a:cubicBezTo>
                    <a:cubicBezTo>
                      <a:pt x="292003" y="2284"/>
                      <a:pt x="302473" y="-2369"/>
                      <a:pt x="321087" y="1121"/>
                    </a:cubicBezTo>
                    <a:cubicBezTo>
                      <a:pt x="339701" y="4611"/>
                      <a:pt x="366458" y="22061"/>
                      <a:pt x="383908" y="36021"/>
                    </a:cubicBezTo>
                    <a:cubicBezTo>
                      <a:pt x="401358" y="49981"/>
                      <a:pt x="414737" y="69177"/>
                      <a:pt x="425789" y="84882"/>
                    </a:cubicBezTo>
                    <a:cubicBezTo>
                      <a:pt x="436841" y="100587"/>
                      <a:pt x="443530" y="115420"/>
                      <a:pt x="450220" y="130253"/>
                    </a:cubicBez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任意形状 5">
              <a:extLst>
                <a:ext uri="{FF2B5EF4-FFF2-40B4-BE49-F238E27FC236}">
                  <a16:creationId xmlns:a16="http://schemas.microsoft.com/office/drawing/2014/main" id="{927966CD-DBA7-BB20-0EDF-EB992C1538F6}"/>
                </a:ext>
              </a:extLst>
            </p:cNvPr>
            <p:cNvSpPr/>
            <p:nvPr/>
          </p:nvSpPr>
          <p:spPr>
            <a:xfrm>
              <a:off x="4008702" y="4180934"/>
              <a:ext cx="2723744" cy="403786"/>
            </a:xfrm>
            <a:custGeom>
              <a:avLst/>
              <a:gdLst>
                <a:gd name="csX0" fmla="*/ 0 w 2723744"/>
                <a:gd name="csY0" fmla="*/ 389545 h 403786"/>
                <a:gd name="csX1" fmla="*/ 252919 w 2723744"/>
                <a:gd name="csY1" fmla="*/ 389545 h 403786"/>
                <a:gd name="csX2" fmla="*/ 612842 w 2723744"/>
                <a:gd name="csY2" fmla="*/ 350634 h 403786"/>
                <a:gd name="csX3" fmla="*/ 787940 w 2723744"/>
                <a:gd name="csY3" fmla="*/ 282540 h 403786"/>
                <a:gd name="csX4" fmla="*/ 963038 w 2723744"/>
                <a:gd name="csY4" fmla="*/ 68532 h 403786"/>
                <a:gd name="csX5" fmla="*/ 1147863 w 2723744"/>
                <a:gd name="csY5" fmla="*/ 438 h 403786"/>
                <a:gd name="csX6" fmla="*/ 1225685 w 2723744"/>
                <a:gd name="csY6" fmla="*/ 49077 h 403786"/>
                <a:gd name="csX7" fmla="*/ 1429966 w 2723744"/>
                <a:gd name="csY7" fmla="*/ 224175 h 403786"/>
                <a:gd name="csX8" fmla="*/ 1488332 w 2723744"/>
                <a:gd name="csY8" fmla="*/ 282540 h 403786"/>
                <a:gd name="csX9" fmla="*/ 1605063 w 2723744"/>
                <a:gd name="csY9" fmla="*/ 399272 h 403786"/>
                <a:gd name="csX10" fmla="*/ 1624519 w 2723744"/>
                <a:gd name="csY10" fmla="*/ 379817 h 403786"/>
                <a:gd name="csX11" fmla="*/ 1819072 w 2723744"/>
                <a:gd name="csY11" fmla="*/ 379817 h 403786"/>
                <a:gd name="csX12" fmla="*/ 2003897 w 2723744"/>
                <a:gd name="csY12" fmla="*/ 340906 h 403786"/>
                <a:gd name="csX13" fmla="*/ 2091446 w 2723744"/>
                <a:gd name="csY13" fmla="*/ 301996 h 403786"/>
                <a:gd name="csX14" fmla="*/ 2334638 w 2723744"/>
                <a:gd name="csY14" fmla="*/ 301996 h 403786"/>
                <a:gd name="csX15" fmla="*/ 2519463 w 2723744"/>
                <a:gd name="csY15" fmla="*/ 321451 h 403786"/>
                <a:gd name="csX16" fmla="*/ 2665378 w 2723744"/>
                <a:gd name="csY16" fmla="*/ 321451 h 403786"/>
                <a:gd name="csX17" fmla="*/ 2723744 w 2723744"/>
                <a:gd name="csY17" fmla="*/ 321451 h 403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2723744" h="403786">
                  <a:moveTo>
                    <a:pt x="0" y="389545"/>
                  </a:moveTo>
                  <a:cubicBezTo>
                    <a:pt x="75389" y="392787"/>
                    <a:pt x="150779" y="396030"/>
                    <a:pt x="252919" y="389545"/>
                  </a:cubicBezTo>
                  <a:cubicBezTo>
                    <a:pt x="355059" y="383060"/>
                    <a:pt x="523672" y="368468"/>
                    <a:pt x="612842" y="350634"/>
                  </a:cubicBezTo>
                  <a:cubicBezTo>
                    <a:pt x="702012" y="332800"/>
                    <a:pt x="729574" y="329557"/>
                    <a:pt x="787940" y="282540"/>
                  </a:cubicBezTo>
                  <a:cubicBezTo>
                    <a:pt x="846306" y="235523"/>
                    <a:pt x="903051" y="115549"/>
                    <a:pt x="963038" y="68532"/>
                  </a:cubicBezTo>
                  <a:cubicBezTo>
                    <a:pt x="1023025" y="21515"/>
                    <a:pt x="1104089" y="3680"/>
                    <a:pt x="1147863" y="438"/>
                  </a:cubicBezTo>
                  <a:cubicBezTo>
                    <a:pt x="1191638" y="-2805"/>
                    <a:pt x="1178668" y="11787"/>
                    <a:pt x="1225685" y="49077"/>
                  </a:cubicBezTo>
                  <a:cubicBezTo>
                    <a:pt x="1272702" y="86366"/>
                    <a:pt x="1386192" y="185265"/>
                    <a:pt x="1429966" y="224175"/>
                  </a:cubicBezTo>
                  <a:cubicBezTo>
                    <a:pt x="1473740" y="263085"/>
                    <a:pt x="1488332" y="282540"/>
                    <a:pt x="1488332" y="282540"/>
                  </a:cubicBezTo>
                  <a:cubicBezTo>
                    <a:pt x="1517515" y="311723"/>
                    <a:pt x="1582365" y="383059"/>
                    <a:pt x="1605063" y="399272"/>
                  </a:cubicBezTo>
                  <a:cubicBezTo>
                    <a:pt x="1627761" y="415485"/>
                    <a:pt x="1588851" y="383059"/>
                    <a:pt x="1624519" y="379817"/>
                  </a:cubicBezTo>
                  <a:cubicBezTo>
                    <a:pt x="1660187" y="376574"/>
                    <a:pt x="1755842" y="386302"/>
                    <a:pt x="1819072" y="379817"/>
                  </a:cubicBezTo>
                  <a:cubicBezTo>
                    <a:pt x="1882302" y="373332"/>
                    <a:pt x="1958501" y="353876"/>
                    <a:pt x="2003897" y="340906"/>
                  </a:cubicBezTo>
                  <a:cubicBezTo>
                    <a:pt x="2049293" y="327936"/>
                    <a:pt x="2036323" y="308481"/>
                    <a:pt x="2091446" y="301996"/>
                  </a:cubicBezTo>
                  <a:cubicBezTo>
                    <a:pt x="2146569" y="295511"/>
                    <a:pt x="2263302" y="298754"/>
                    <a:pt x="2334638" y="301996"/>
                  </a:cubicBezTo>
                  <a:cubicBezTo>
                    <a:pt x="2405974" y="305238"/>
                    <a:pt x="2464340" y="318209"/>
                    <a:pt x="2519463" y="321451"/>
                  </a:cubicBezTo>
                  <a:cubicBezTo>
                    <a:pt x="2574586" y="324693"/>
                    <a:pt x="2665378" y="321451"/>
                    <a:pt x="2665378" y="321451"/>
                  </a:cubicBezTo>
                  <a:lnTo>
                    <a:pt x="2723744" y="321451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9603E65-54C4-B204-69FE-5E17015F2E83}"/>
              </a:ext>
            </a:extLst>
          </p:cNvPr>
          <p:cNvGrpSpPr/>
          <p:nvPr/>
        </p:nvGrpSpPr>
        <p:grpSpPr>
          <a:xfrm>
            <a:off x="739054" y="2081576"/>
            <a:ext cx="4531346" cy="3637237"/>
            <a:chOff x="766368" y="1474991"/>
            <a:chExt cx="4531346" cy="3637237"/>
          </a:xfrm>
        </p:grpSpPr>
        <p:pic>
          <p:nvPicPr>
            <p:cNvPr id="19" name="Main graphic">
              <a:extLst>
                <a:ext uri="{FF2B5EF4-FFF2-40B4-BE49-F238E27FC236}">
                  <a16:creationId xmlns:a16="http://schemas.microsoft.com/office/drawing/2014/main" id="{FC7E0660-085B-C1C7-C748-6DEADE98B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85" t="61318" r="70062" b="1149"/>
            <a:stretch/>
          </p:blipFill>
          <p:spPr>
            <a:xfrm>
              <a:off x="766368" y="1474991"/>
              <a:ext cx="4531346" cy="363723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左右箭头 19">
              <a:extLst>
                <a:ext uri="{FF2B5EF4-FFF2-40B4-BE49-F238E27FC236}">
                  <a16:creationId xmlns:a16="http://schemas.microsoft.com/office/drawing/2014/main" id="{7C2A8F18-E2AC-EDC4-2940-1C0D8AF4F5F1}"/>
                </a:ext>
              </a:extLst>
            </p:cNvPr>
            <p:cNvSpPr/>
            <p:nvPr/>
          </p:nvSpPr>
          <p:spPr>
            <a:xfrm>
              <a:off x="3266018" y="3469053"/>
              <a:ext cx="1097280" cy="201168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左右箭头 20">
              <a:extLst>
                <a:ext uri="{FF2B5EF4-FFF2-40B4-BE49-F238E27FC236}">
                  <a16:creationId xmlns:a16="http://schemas.microsoft.com/office/drawing/2014/main" id="{3624A388-8AF0-D962-767B-F252BA66CF71}"/>
                </a:ext>
              </a:extLst>
            </p:cNvPr>
            <p:cNvSpPr/>
            <p:nvPr/>
          </p:nvSpPr>
          <p:spPr>
            <a:xfrm>
              <a:off x="1934761" y="4115229"/>
              <a:ext cx="1097280" cy="201168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8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3920-6204-ABBD-9E8D-465A5B78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, 矩形&#10;&#10;AI 生成的内容可能不正确。">
            <a:extLst>
              <a:ext uri="{FF2B5EF4-FFF2-40B4-BE49-F238E27FC236}">
                <a16:creationId xmlns:a16="http://schemas.microsoft.com/office/drawing/2014/main" id="{4ED6A8B4-DC3B-C5E6-D189-944CB59CA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69"/>
          <a:stretch>
            <a:fillRect/>
          </a:stretch>
        </p:blipFill>
        <p:spPr>
          <a:xfrm>
            <a:off x="9535096" y="1665715"/>
            <a:ext cx="2225583" cy="2216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F530710-22D3-D2DD-20CD-DD7D6FC0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GB" dirty="0"/>
              <a:t>Satellite observed patterns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39BA28B-45A4-0DB1-996B-CE301A03AB94}"/>
              </a:ext>
            </a:extLst>
          </p:cNvPr>
          <p:cNvGrpSpPr/>
          <p:nvPr/>
        </p:nvGrpSpPr>
        <p:grpSpPr>
          <a:xfrm>
            <a:off x="612022" y="1651810"/>
            <a:ext cx="5226239" cy="4259205"/>
            <a:chOff x="6189132" y="1592744"/>
            <a:chExt cx="4431241" cy="350190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B7FC16C-99F6-2574-8D6F-75EFC6753129}"/>
                </a:ext>
              </a:extLst>
            </p:cNvPr>
            <p:cNvGrpSpPr/>
            <p:nvPr/>
          </p:nvGrpSpPr>
          <p:grpSpPr>
            <a:xfrm>
              <a:off x="6189132" y="1592744"/>
              <a:ext cx="4431241" cy="3501904"/>
              <a:chOff x="675899" y="2560893"/>
              <a:chExt cx="4431241" cy="3501904"/>
            </a:xfrm>
          </p:grpSpPr>
          <p:cxnSp>
            <p:nvCxnSpPr>
              <p:cNvPr id="7" name="直线箭头连接符 6">
                <a:extLst>
                  <a:ext uri="{FF2B5EF4-FFF2-40B4-BE49-F238E27FC236}">
                    <a16:creationId xmlns:a16="http://schemas.microsoft.com/office/drawing/2014/main" id="{5A06ECF8-AC60-54BE-21B9-32FC4652DE7A}"/>
                  </a:ext>
                </a:extLst>
              </p:cNvPr>
              <p:cNvCxnSpPr/>
              <p:nvPr/>
            </p:nvCxnSpPr>
            <p:spPr>
              <a:xfrm>
                <a:off x="1069194" y="5673685"/>
                <a:ext cx="30442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id="{0C8AB2E2-925B-DF6B-37C4-D29159AEA4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9194" y="3491763"/>
                <a:ext cx="0" cy="21819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D452C5EB-256F-1B1D-480D-0670A092DF84}"/>
                      </a:ext>
                    </a:extLst>
                  </p:cNvPr>
                  <p:cNvSpPr txBox="1"/>
                  <p:nvPr/>
                </p:nvSpPr>
                <p:spPr>
                  <a:xfrm>
                    <a:off x="675899" y="3134989"/>
                    <a:ext cx="49344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1" i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altLang="zh-CN" sz="1800" b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oMath>
                      </m:oMathPara>
                    </a14:m>
                    <a:endParaRPr lang="en-GB">
                      <a:solidFill>
                        <a:srgbClr val="164F6A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BEAA42A0-70B6-DB01-92F0-D006964610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899" y="3134989"/>
                    <a:ext cx="49344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3B5EDFC-E576-E046-D64B-DE4D719FFCCE}"/>
                  </a:ext>
                </a:extLst>
              </p:cNvPr>
              <p:cNvSpPr/>
              <p:nvPr/>
            </p:nvSpPr>
            <p:spPr>
              <a:xfrm>
                <a:off x="1912316" y="3481240"/>
                <a:ext cx="958241" cy="2181922"/>
              </a:xfrm>
              <a:prstGeom prst="rect">
                <a:avLst/>
              </a:prstGeom>
              <a:solidFill>
                <a:srgbClr val="FBEED6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9A728B7-2A0C-7B4A-FD2F-89823D58E600}"/>
                  </a:ext>
                </a:extLst>
              </p:cNvPr>
              <p:cNvSpPr txBox="1"/>
              <p:nvPr/>
            </p:nvSpPr>
            <p:spPr>
              <a:xfrm>
                <a:off x="3998298" y="5693465"/>
                <a:ext cx="260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</a:t>
                </a: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876D9FA-FEC2-DA4A-0A44-EF03EF0432FC}"/>
                  </a:ext>
                </a:extLst>
              </p:cNvPr>
              <p:cNvSpPr txBox="1"/>
              <p:nvPr/>
            </p:nvSpPr>
            <p:spPr>
              <a:xfrm>
                <a:off x="1618788" y="3102652"/>
                <a:ext cx="149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Stress period</a:t>
                </a: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4E97B116-69D9-609F-59B4-F9BB4D1576AE}"/>
                  </a:ext>
                </a:extLst>
              </p:cNvPr>
              <p:cNvGrpSpPr/>
              <p:nvPr/>
            </p:nvGrpSpPr>
            <p:grpSpPr>
              <a:xfrm>
                <a:off x="3220105" y="2560893"/>
                <a:ext cx="1887035" cy="1822182"/>
                <a:chOff x="4780528" y="2215616"/>
                <a:chExt cx="1887035" cy="1822182"/>
              </a:xfrm>
            </p:grpSpPr>
            <p:pic>
              <p:nvPicPr>
                <p:cNvPr id="14" name="图片 13" descr="形状, 矩形&#10;&#10;AI 生成的内容可能不正确。">
                  <a:extLst>
                    <a:ext uri="{FF2B5EF4-FFF2-40B4-BE49-F238E27FC236}">
                      <a16:creationId xmlns:a16="http://schemas.microsoft.com/office/drawing/2014/main" id="{3F25AE2D-D7BE-E03F-28A1-0DCDBCB44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b="4169"/>
                <a:stretch>
                  <a:fillRect/>
                </a:stretch>
              </p:blipFill>
              <p:spPr>
                <a:xfrm>
                  <a:off x="4780528" y="2215616"/>
                  <a:ext cx="1887035" cy="1822182"/>
                </a:xfrm>
                <a:prstGeom prst="rect">
                  <a:avLst/>
                </a:prstGeom>
              </p:spPr>
            </p:pic>
            <p:sp>
              <p:nvSpPr>
                <p:cNvPr id="15" name="任意形状 14">
                  <a:extLst>
                    <a:ext uri="{FF2B5EF4-FFF2-40B4-BE49-F238E27FC236}">
                      <a16:creationId xmlns:a16="http://schemas.microsoft.com/office/drawing/2014/main" id="{91B3DD3F-9C60-AFFB-6808-0093C0EAA2DE}"/>
                    </a:ext>
                  </a:extLst>
                </p:cNvPr>
                <p:cNvSpPr/>
                <p:nvPr/>
              </p:nvSpPr>
              <p:spPr>
                <a:xfrm>
                  <a:off x="5692211" y="2814999"/>
                  <a:ext cx="305405" cy="515767"/>
                </a:xfrm>
                <a:custGeom>
                  <a:avLst/>
                  <a:gdLst>
                    <a:gd name="csX0" fmla="*/ 0 w 305405"/>
                    <a:gd name="csY0" fmla="*/ 515767 h 515767"/>
                    <a:gd name="csX1" fmla="*/ 102824 w 305405"/>
                    <a:gd name="csY1" fmla="*/ 394582 h 515767"/>
                    <a:gd name="csX2" fmla="*/ 124858 w 305405"/>
                    <a:gd name="csY2" fmla="*/ 302774 h 515767"/>
                    <a:gd name="csX3" fmla="*/ 168926 w 305405"/>
                    <a:gd name="csY3" fmla="*/ 170572 h 515767"/>
                    <a:gd name="csX4" fmla="*/ 235027 w 305405"/>
                    <a:gd name="csY4" fmla="*/ 45714 h 515767"/>
                    <a:gd name="csX5" fmla="*/ 304800 w 305405"/>
                    <a:gd name="csY5" fmla="*/ 1647 h 515767"/>
                    <a:gd name="csX6" fmla="*/ 268077 w 305405"/>
                    <a:gd name="csY6" fmla="*/ 8991 h 5157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05405" h="515767">
                      <a:moveTo>
                        <a:pt x="0" y="515767"/>
                      </a:moveTo>
                      <a:cubicBezTo>
                        <a:pt x="41007" y="472924"/>
                        <a:pt x="82014" y="430081"/>
                        <a:pt x="102824" y="394582"/>
                      </a:cubicBezTo>
                      <a:cubicBezTo>
                        <a:pt x="123634" y="359083"/>
                        <a:pt x="113841" y="340109"/>
                        <a:pt x="124858" y="302774"/>
                      </a:cubicBezTo>
                      <a:cubicBezTo>
                        <a:pt x="135875" y="265439"/>
                        <a:pt x="150565" y="213415"/>
                        <a:pt x="168926" y="170572"/>
                      </a:cubicBezTo>
                      <a:cubicBezTo>
                        <a:pt x="187287" y="127729"/>
                        <a:pt x="212381" y="73868"/>
                        <a:pt x="235027" y="45714"/>
                      </a:cubicBezTo>
                      <a:cubicBezTo>
                        <a:pt x="257673" y="17560"/>
                        <a:pt x="299292" y="7767"/>
                        <a:pt x="304800" y="1647"/>
                      </a:cubicBezTo>
                      <a:cubicBezTo>
                        <a:pt x="310308" y="-4473"/>
                        <a:pt x="276646" y="8379"/>
                        <a:pt x="268077" y="8991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6" name="直线箭头连接符 15">
                  <a:extLst>
                    <a:ext uri="{FF2B5EF4-FFF2-40B4-BE49-F238E27FC236}">
                      <a16:creationId xmlns:a16="http://schemas.microsoft.com/office/drawing/2014/main" id="{0A09EBF5-4C7A-EE72-FCC3-25898627E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25065" y="3532087"/>
                  <a:ext cx="34510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任意形状 5">
              <a:extLst>
                <a:ext uri="{FF2B5EF4-FFF2-40B4-BE49-F238E27FC236}">
                  <a16:creationId xmlns:a16="http://schemas.microsoft.com/office/drawing/2014/main" id="{3B3CB5B1-72E4-C101-23B4-3741ADA8F93F}"/>
                </a:ext>
              </a:extLst>
            </p:cNvPr>
            <p:cNvSpPr/>
            <p:nvPr/>
          </p:nvSpPr>
          <p:spPr>
            <a:xfrm>
              <a:off x="6604000" y="4042780"/>
              <a:ext cx="2773680" cy="164729"/>
            </a:xfrm>
            <a:custGeom>
              <a:avLst/>
              <a:gdLst>
                <a:gd name="csX0" fmla="*/ 0 w 2773680"/>
                <a:gd name="csY0" fmla="*/ 21220 h 164729"/>
                <a:gd name="csX1" fmla="*/ 355600 w 2773680"/>
                <a:gd name="csY1" fmla="*/ 21220 h 164729"/>
                <a:gd name="csX2" fmla="*/ 558800 w 2773680"/>
                <a:gd name="csY2" fmla="*/ 21220 h 164729"/>
                <a:gd name="csX3" fmla="*/ 762000 w 2773680"/>
                <a:gd name="csY3" fmla="*/ 21220 h 164729"/>
                <a:gd name="csX4" fmla="*/ 904240 w 2773680"/>
                <a:gd name="csY4" fmla="*/ 51700 h 164729"/>
                <a:gd name="csX5" fmla="*/ 1046480 w 2773680"/>
                <a:gd name="csY5" fmla="*/ 112660 h 164729"/>
                <a:gd name="csX6" fmla="*/ 1107440 w 2773680"/>
                <a:gd name="csY6" fmla="*/ 122820 h 164729"/>
                <a:gd name="csX7" fmla="*/ 1280160 w 2773680"/>
                <a:gd name="csY7" fmla="*/ 153300 h 164729"/>
                <a:gd name="csX8" fmla="*/ 1442720 w 2773680"/>
                <a:gd name="csY8" fmla="*/ 153300 h 164729"/>
                <a:gd name="csX9" fmla="*/ 1574800 w 2773680"/>
                <a:gd name="csY9" fmla="*/ 163460 h 164729"/>
                <a:gd name="csX10" fmla="*/ 1686560 w 2773680"/>
                <a:gd name="csY10" fmla="*/ 163460 h 164729"/>
                <a:gd name="csX11" fmla="*/ 1778000 w 2773680"/>
                <a:gd name="csY11" fmla="*/ 153300 h 164729"/>
                <a:gd name="csX12" fmla="*/ 1910080 w 2773680"/>
                <a:gd name="csY12" fmla="*/ 102500 h 164729"/>
                <a:gd name="csX13" fmla="*/ 2011680 w 2773680"/>
                <a:gd name="csY13" fmla="*/ 61860 h 164729"/>
                <a:gd name="csX14" fmla="*/ 2153920 w 2773680"/>
                <a:gd name="csY14" fmla="*/ 51700 h 164729"/>
                <a:gd name="csX15" fmla="*/ 2225040 w 2773680"/>
                <a:gd name="csY15" fmla="*/ 41540 h 164729"/>
                <a:gd name="csX16" fmla="*/ 2326640 w 2773680"/>
                <a:gd name="csY16" fmla="*/ 41540 h 164729"/>
                <a:gd name="csX17" fmla="*/ 2377440 w 2773680"/>
                <a:gd name="csY17" fmla="*/ 31380 h 164729"/>
                <a:gd name="csX18" fmla="*/ 2529840 w 2773680"/>
                <a:gd name="csY18" fmla="*/ 900 h 164729"/>
                <a:gd name="csX19" fmla="*/ 2773680 w 2773680"/>
                <a:gd name="csY19" fmla="*/ 11060 h 164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73680" h="164729">
                  <a:moveTo>
                    <a:pt x="0" y="21220"/>
                  </a:moveTo>
                  <a:lnTo>
                    <a:pt x="355600" y="21220"/>
                  </a:lnTo>
                  <a:lnTo>
                    <a:pt x="558800" y="21220"/>
                  </a:lnTo>
                  <a:cubicBezTo>
                    <a:pt x="626533" y="21220"/>
                    <a:pt x="704427" y="16140"/>
                    <a:pt x="762000" y="21220"/>
                  </a:cubicBezTo>
                  <a:cubicBezTo>
                    <a:pt x="819573" y="26300"/>
                    <a:pt x="856827" y="36460"/>
                    <a:pt x="904240" y="51700"/>
                  </a:cubicBezTo>
                  <a:cubicBezTo>
                    <a:pt x="951653" y="66940"/>
                    <a:pt x="1012613" y="100807"/>
                    <a:pt x="1046480" y="112660"/>
                  </a:cubicBezTo>
                  <a:cubicBezTo>
                    <a:pt x="1080347" y="124513"/>
                    <a:pt x="1107440" y="122820"/>
                    <a:pt x="1107440" y="122820"/>
                  </a:cubicBezTo>
                  <a:cubicBezTo>
                    <a:pt x="1146387" y="129593"/>
                    <a:pt x="1224280" y="148220"/>
                    <a:pt x="1280160" y="153300"/>
                  </a:cubicBezTo>
                  <a:cubicBezTo>
                    <a:pt x="1336040" y="158380"/>
                    <a:pt x="1393613" y="151607"/>
                    <a:pt x="1442720" y="153300"/>
                  </a:cubicBezTo>
                  <a:cubicBezTo>
                    <a:pt x="1491827" y="154993"/>
                    <a:pt x="1534160" y="161767"/>
                    <a:pt x="1574800" y="163460"/>
                  </a:cubicBezTo>
                  <a:cubicBezTo>
                    <a:pt x="1615440" y="165153"/>
                    <a:pt x="1652693" y="165153"/>
                    <a:pt x="1686560" y="163460"/>
                  </a:cubicBezTo>
                  <a:cubicBezTo>
                    <a:pt x="1720427" y="161767"/>
                    <a:pt x="1740747" y="163460"/>
                    <a:pt x="1778000" y="153300"/>
                  </a:cubicBezTo>
                  <a:cubicBezTo>
                    <a:pt x="1815253" y="143140"/>
                    <a:pt x="1910080" y="102500"/>
                    <a:pt x="1910080" y="102500"/>
                  </a:cubicBezTo>
                  <a:cubicBezTo>
                    <a:pt x="1949027" y="87260"/>
                    <a:pt x="1971040" y="70327"/>
                    <a:pt x="2011680" y="61860"/>
                  </a:cubicBezTo>
                  <a:cubicBezTo>
                    <a:pt x="2052320" y="53393"/>
                    <a:pt x="2118360" y="55087"/>
                    <a:pt x="2153920" y="51700"/>
                  </a:cubicBezTo>
                  <a:cubicBezTo>
                    <a:pt x="2189480" y="48313"/>
                    <a:pt x="2196253" y="43233"/>
                    <a:pt x="2225040" y="41540"/>
                  </a:cubicBezTo>
                  <a:cubicBezTo>
                    <a:pt x="2253827" y="39847"/>
                    <a:pt x="2301240" y="43233"/>
                    <a:pt x="2326640" y="41540"/>
                  </a:cubicBezTo>
                  <a:cubicBezTo>
                    <a:pt x="2352040" y="39847"/>
                    <a:pt x="2377440" y="31380"/>
                    <a:pt x="2377440" y="31380"/>
                  </a:cubicBezTo>
                  <a:cubicBezTo>
                    <a:pt x="2411307" y="24607"/>
                    <a:pt x="2463800" y="4287"/>
                    <a:pt x="2529840" y="900"/>
                  </a:cubicBezTo>
                  <a:cubicBezTo>
                    <a:pt x="2595880" y="-2487"/>
                    <a:pt x="2684780" y="4286"/>
                    <a:pt x="2773680" y="110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D54572-63B8-6C8C-2819-3EF38597E9A1}"/>
              </a:ext>
            </a:extLst>
          </p:cNvPr>
          <p:cNvGrpSpPr/>
          <p:nvPr/>
        </p:nvGrpSpPr>
        <p:grpSpPr>
          <a:xfrm>
            <a:off x="5880658" y="2305073"/>
            <a:ext cx="4760523" cy="3640683"/>
            <a:chOff x="777635" y="2413836"/>
            <a:chExt cx="4066707" cy="280766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D5B5BA4-7825-79B2-C79E-07740AB3A8B0}"/>
                </a:ext>
              </a:extLst>
            </p:cNvPr>
            <p:cNvGrpSpPr/>
            <p:nvPr/>
          </p:nvGrpSpPr>
          <p:grpSpPr>
            <a:xfrm>
              <a:off x="777635" y="2413836"/>
              <a:ext cx="4066707" cy="2807666"/>
              <a:chOff x="-6961" y="2076440"/>
              <a:chExt cx="4066707" cy="2807666"/>
            </a:xfrm>
          </p:grpSpPr>
          <p:cxnSp>
            <p:nvCxnSpPr>
              <p:cNvPr id="20" name="直线箭头连接符 19">
                <a:extLst>
                  <a:ext uri="{FF2B5EF4-FFF2-40B4-BE49-F238E27FC236}">
                    <a16:creationId xmlns:a16="http://schemas.microsoft.com/office/drawing/2014/main" id="{4A7FE409-581E-ECF2-0BB7-C495C5D8B0A2}"/>
                  </a:ext>
                </a:extLst>
              </p:cNvPr>
              <p:cNvCxnSpPr/>
              <p:nvPr/>
            </p:nvCxnSpPr>
            <p:spPr>
              <a:xfrm>
                <a:off x="519689" y="4494994"/>
                <a:ext cx="30442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线箭头连接符 20">
                <a:extLst>
                  <a:ext uri="{FF2B5EF4-FFF2-40B4-BE49-F238E27FC236}">
                    <a16:creationId xmlns:a16="http://schemas.microsoft.com/office/drawing/2014/main" id="{2260A8E1-C748-68D7-0A97-65752F9D83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689" y="2313072"/>
                <a:ext cx="0" cy="21819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08C584CC-32E5-509A-044E-454113E9CF70}"/>
                      </a:ext>
                    </a:extLst>
                  </p:cNvPr>
                  <p:cNvSpPr txBox="1"/>
                  <p:nvPr/>
                </p:nvSpPr>
                <p:spPr>
                  <a:xfrm>
                    <a:off x="-6961" y="2111131"/>
                    <a:ext cx="49344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1" i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altLang="zh-CN" sz="1800" b="1" kern="0" noProof="1" smtClean="0">
                              <a:solidFill>
                                <a:srgbClr val="164F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oMath>
                      </m:oMathPara>
                    </a14:m>
                    <a:endParaRPr lang="en-GB" dirty="0">
                      <a:solidFill>
                        <a:srgbClr val="164F6A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08C584CC-32E5-509A-044E-454113E9CF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961" y="2111131"/>
                    <a:ext cx="49344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332334D-7DF6-D0F3-26D8-FB1B7334E252}"/>
                  </a:ext>
                </a:extLst>
              </p:cNvPr>
              <p:cNvSpPr/>
              <p:nvPr/>
            </p:nvSpPr>
            <p:spPr>
              <a:xfrm>
                <a:off x="1357762" y="2435903"/>
                <a:ext cx="958241" cy="2039312"/>
              </a:xfrm>
              <a:prstGeom prst="rect">
                <a:avLst/>
              </a:prstGeom>
              <a:solidFill>
                <a:srgbClr val="FBEED6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3389401-A60C-DC8D-6851-6CB9CF8EADF8}"/>
                  </a:ext>
                </a:extLst>
              </p:cNvPr>
              <p:cNvSpPr txBox="1"/>
              <p:nvPr/>
            </p:nvSpPr>
            <p:spPr>
              <a:xfrm>
                <a:off x="3448793" y="4514774"/>
                <a:ext cx="260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</a:t>
                </a: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289CE7-6608-592B-FA41-A7251A554E44}"/>
                  </a:ext>
                </a:extLst>
              </p:cNvPr>
              <p:cNvSpPr txBox="1"/>
              <p:nvPr/>
            </p:nvSpPr>
            <p:spPr>
              <a:xfrm>
                <a:off x="1069284" y="2076440"/>
                <a:ext cx="149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Stress period</a:t>
                </a:r>
              </a:p>
            </p:txBody>
          </p:sp>
          <p:cxnSp>
            <p:nvCxnSpPr>
              <p:cNvPr id="30" name="直线箭头连接符 29">
                <a:extLst>
                  <a:ext uri="{FF2B5EF4-FFF2-40B4-BE49-F238E27FC236}">
                    <a16:creationId xmlns:a16="http://schemas.microsoft.com/office/drawing/2014/main" id="{8CA7ACC0-21F7-A5C2-0997-F76A3D80D0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96267" y="2901139"/>
                <a:ext cx="56347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7" name="任意形状 26">
                <a:extLst>
                  <a:ext uri="{FF2B5EF4-FFF2-40B4-BE49-F238E27FC236}">
                    <a16:creationId xmlns:a16="http://schemas.microsoft.com/office/drawing/2014/main" id="{485FDBFD-84C8-FB8E-3C06-4030E9069AF5}"/>
                  </a:ext>
                </a:extLst>
              </p:cNvPr>
              <p:cNvSpPr/>
              <p:nvPr/>
            </p:nvSpPr>
            <p:spPr>
              <a:xfrm>
                <a:off x="579120" y="3910823"/>
                <a:ext cx="2905760" cy="417707"/>
              </a:xfrm>
              <a:custGeom>
                <a:avLst/>
                <a:gdLst>
                  <a:gd name="csX0" fmla="*/ 0 w 2905760"/>
                  <a:gd name="csY0" fmla="*/ 315737 h 417707"/>
                  <a:gd name="csX1" fmla="*/ 294640 w 2905760"/>
                  <a:gd name="csY1" fmla="*/ 305577 h 417707"/>
                  <a:gd name="csX2" fmla="*/ 528320 w 2905760"/>
                  <a:gd name="csY2" fmla="*/ 305577 h 417707"/>
                  <a:gd name="csX3" fmla="*/ 650240 w 2905760"/>
                  <a:gd name="csY3" fmla="*/ 315737 h 417707"/>
                  <a:gd name="csX4" fmla="*/ 822960 w 2905760"/>
                  <a:gd name="csY4" fmla="*/ 315737 h 417707"/>
                  <a:gd name="csX5" fmla="*/ 924560 w 2905760"/>
                  <a:gd name="csY5" fmla="*/ 356377 h 417707"/>
                  <a:gd name="csX6" fmla="*/ 1036320 w 2905760"/>
                  <a:gd name="csY6" fmla="*/ 417337 h 417707"/>
                  <a:gd name="csX7" fmla="*/ 1300480 w 2905760"/>
                  <a:gd name="csY7" fmla="*/ 376697 h 417707"/>
                  <a:gd name="csX8" fmla="*/ 1391920 w 2905760"/>
                  <a:gd name="csY8" fmla="*/ 275097 h 417707"/>
                  <a:gd name="csX9" fmla="*/ 1442720 w 2905760"/>
                  <a:gd name="csY9" fmla="*/ 193817 h 417707"/>
                  <a:gd name="csX10" fmla="*/ 1483360 w 2905760"/>
                  <a:gd name="csY10" fmla="*/ 132857 h 417707"/>
                  <a:gd name="csX11" fmla="*/ 1524000 w 2905760"/>
                  <a:gd name="csY11" fmla="*/ 112537 h 417707"/>
                  <a:gd name="csX12" fmla="*/ 1595120 w 2905760"/>
                  <a:gd name="csY12" fmla="*/ 82057 h 417707"/>
                  <a:gd name="csX13" fmla="*/ 1676400 w 2905760"/>
                  <a:gd name="csY13" fmla="*/ 61737 h 417707"/>
                  <a:gd name="csX14" fmla="*/ 1757680 w 2905760"/>
                  <a:gd name="csY14" fmla="*/ 51577 h 417707"/>
                  <a:gd name="csX15" fmla="*/ 1950720 w 2905760"/>
                  <a:gd name="csY15" fmla="*/ 41417 h 417707"/>
                  <a:gd name="csX16" fmla="*/ 2153920 w 2905760"/>
                  <a:gd name="csY16" fmla="*/ 41417 h 417707"/>
                  <a:gd name="csX17" fmla="*/ 2448560 w 2905760"/>
                  <a:gd name="csY17" fmla="*/ 31257 h 417707"/>
                  <a:gd name="csX18" fmla="*/ 2661920 w 2905760"/>
                  <a:gd name="csY18" fmla="*/ 10937 h 417707"/>
                  <a:gd name="csX19" fmla="*/ 2834640 w 2905760"/>
                  <a:gd name="csY19" fmla="*/ 777 h 417707"/>
                  <a:gd name="csX20" fmla="*/ 2905760 w 2905760"/>
                  <a:gd name="csY20" fmla="*/ 31257 h 4177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2905760" h="417707">
                    <a:moveTo>
                      <a:pt x="0" y="315737"/>
                    </a:moveTo>
                    <a:lnTo>
                      <a:pt x="294640" y="305577"/>
                    </a:lnTo>
                    <a:cubicBezTo>
                      <a:pt x="382693" y="303884"/>
                      <a:pt x="469053" y="303884"/>
                      <a:pt x="528320" y="305577"/>
                    </a:cubicBezTo>
                    <a:cubicBezTo>
                      <a:pt x="587587" y="307270"/>
                      <a:pt x="601133" y="314044"/>
                      <a:pt x="650240" y="315737"/>
                    </a:cubicBezTo>
                    <a:cubicBezTo>
                      <a:pt x="699347" y="317430"/>
                      <a:pt x="777240" y="308964"/>
                      <a:pt x="822960" y="315737"/>
                    </a:cubicBezTo>
                    <a:cubicBezTo>
                      <a:pt x="868680" y="322510"/>
                      <a:pt x="889000" y="339444"/>
                      <a:pt x="924560" y="356377"/>
                    </a:cubicBezTo>
                    <a:cubicBezTo>
                      <a:pt x="960120" y="373310"/>
                      <a:pt x="973667" y="413950"/>
                      <a:pt x="1036320" y="417337"/>
                    </a:cubicBezTo>
                    <a:cubicBezTo>
                      <a:pt x="1098973" y="420724"/>
                      <a:pt x="1241213" y="400404"/>
                      <a:pt x="1300480" y="376697"/>
                    </a:cubicBezTo>
                    <a:cubicBezTo>
                      <a:pt x="1359747" y="352990"/>
                      <a:pt x="1368213" y="305577"/>
                      <a:pt x="1391920" y="275097"/>
                    </a:cubicBezTo>
                    <a:cubicBezTo>
                      <a:pt x="1415627" y="244617"/>
                      <a:pt x="1427480" y="217524"/>
                      <a:pt x="1442720" y="193817"/>
                    </a:cubicBezTo>
                    <a:cubicBezTo>
                      <a:pt x="1457960" y="170110"/>
                      <a:pt x="1483360" y="132857"/>
                      <a:pt x="1483360" y="132857"/>
                    </a:cubicBezTo>
                    <a:cubicBezTo>
                      <a:pt x="1496907" y="119310"/>
                      <a:pt x="1505373" y="121004"/>
                      <a:pt x="1524000" y="112537"/>
                    </a:cubicBezTo>
                    <a:cubicBezTo>
                      <a:pt x="1542627" y="104070"/>
                      <a:pt x="1569720" y="90524"/>
                      <a:pt x="1595120" y="82057"/>
                    </a:cubicBezTo>
                    <a:cubicBezTo>
                      <a:pt x="1620520" y="73590"/>
                      <a:pt x="1649307" y="66817"/>
                      <a:pt x="1676400" y="61737"/>
                    </a:cubicBezTo>
                    <a:cubicBezTo>
                      <a:pt x="1703493" y="56657"/>
                      <a:pt x="1711960" y="54964"/>
                      <a:pt x="1757680" y="51577"/>
                    </a:cubicBezTo>
                    <a:cubicBezTo>
                      <a:pt x="1803400" y="48190"/>
                      <a:pt x="1884680" y="43110"/>
                      <a:pt x="1950720" y="41417"/>
                    </a:cubicBezTo>
                    <a:cubicBezTo>
                      <a:pt x="2016760" y="39724"/>
                      <a:pt x="2070947" y="43110"/>
                      <a:pt x="2153920" y="41417"/>
                    </a:cubicBezTo>
                    <a:cubicBezTo>
                      <a:pt x="2236893" y="39724"/>
                      <a:pt x="2363893" y="36337"/>
                      <a:pt x="2448560" y="31257"/>
                    </a:cubicBezTo>
                    <a:cubicBezTo>
                      <a:pt x="2533227" y="26177"/>
                      <a:pt x="2597573" y="16017"/>
                      <a:pt x="2661920" y="10937"/>
                    </a:cubicBezTo>
                    <a:cubicBezTo>
                      <a:pt x="2726267" y="5857"/>
                      <a:pt x="2794000" y="-2610"/>
                      <a:pt x="2834640" y="777"/>
                    </a:cubicBezTo>
                    <a:cubicBezTo>
                      <a:pt x="2875280" y="4164"/>
                      <a:pt x="2890520" y="17710"/>
                      <a:pt x="2905760" y="3125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任意形状 27">
                <a:extLst>
                  <a:ext uri="{FF2B5EF4-FFF2-40B4-BE49-F238E27FC236}">
                    <a16:creationId xmlns:a16="http://schemas.microsoft.com/office/drawing/2014/main" id="{91BFA265-B195-5B9F-9946-1EBB3A831086}"/>
                  </a:ext>
                </a:extLst>
              </p:cNvPr>
              <p:cNvSpPr/>
              <p:nvPr/>
            </p:nvSpPr>
            <p:spPr>
              <a:xfrm>
                <a:off x="3496267" y="2531234"/>
                <a:ext cx="469857" cy="213364"/>
              </a:xfrm>
              <a:custGeom>
                <a:avLst/>
                <a:gdLst>
                  <a:gd name="csX0" fmla="*/ 469857 w 469857"/>
                  <a:gd name="csY0" fmla="*/ 131975 h 213364"/>
                  <a:gd name="csX1" fmla="*/ 427437 w 469857"/>
                  <a:gd name="csY1" fmla="*/ 164969 h 213364"/>
                  <a:gd name="csX2" fmla="*/ 389730 w 469857"/>
                  <a:gd name="csY2" fmla="*/ 197963 h 213364"/>
                  <a:gd name="csX3" fmla="*/ 337882 w 469857"/>
                  <a:gd name="csY3" fmla="*/ 207390 h 213364"/>
                  <a:gd name="csX4" fmla="*/ 304888 w 469857"/>
                  <a:gd name="csY4" fmla="*/ 212103 h 213364"/>
                  <a:gd name="csX5" fmla="*/ 215334 w 469857"/>
                  <a:gd name="csY5" fmla="*/ 183823 h 213364"/>
                  <a:gd name="csX6" fmla="*/ 168200 w 469857"/>
                  <a:gd name="csY6" fmla="*/ 155542 h 213364"/>
                  <a:gd name="csX7" fmla="*/ 106925 w 469857"/>
                  <a:gd name="csY7" fmla="*/ 103695 h 213364"/>
                  <a:gd name="csX8" fmla="*/ 50365 w 469857"/>
                  <a:gd name="csY8" fmla="*/ 51848 h 213364"/>
                  <a:gd name="csX9" fmla="*/ 3231 w 469857"/>
                  <a:gd name="csY9" fmla="*/ 9427 h 213364"/>
                  <a:gd name="csX10" fmla="*/ 7944 w 469857"/>
                  <a:gd name="csY10" fmla="*/ 0 h 2133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857" h="213364">
                    <a:moveTo>
                      <a:pt x="469857" y="131975"/>
                    </a:moveTo>
                    <a:cubicBezTo>
                      <a:pt x="455324" y="142973"/>
                      <a:pt x="440791" y="153971"/>
                      <a:pt x="427437" y="164969"/>
                    </a:cubicBezTo>
                    <a:cubicBezTo>
                      <a:pt x="414083" y="175967"/>
                      <a:pt x="404656" y="190893"/>
                      <a:pt x="389730" y="197963"/>
                    </a:cubicBezTo>
                    <a:cubicBezTo>
                      <a:pt x="374804" y="205033"/>
                      <a:pt x="352022" y="205033"/>
                      <a:pt x="337882" y="207390"/>
                    </a:cubicBezTo>
                    <a:cubicBezTo>
                      <a:pt x="323742" y="209747"/>
                      <a:pt x="325313" y="216031"/>
                      <a:pt x="304888" y="212103"/>
                    </a:cubicBezTo>
                    <a:cubicBezTo>
                      <a:pt x="284463" y="208175"/>
                      <a:pt x="238115" y="193250"/>
                      <a:pt x="215334" y="183823"/>
                    </a:cubicBezTo>
                    <a:cubicBezTo>
                      <a:pt x="192553" y="174396"/>
                      <a:pt x="186268" y="168897"/>
                      <a:pt x="168200" y="155542"/>
                    </a:cubicBezTo>
                    <a:cubicBezTo>
                      <a:pt x="150132" y="142187"/>
                      <a:pt x="126564" y="120977"/>
                      <a:pt x="106925" y="103695"/>
                    </a:cubicBezTo>
                    <a:cubicBezTo>
                      <a:pt x="87286" y="86413"/>
                      <a:pt x="50365" y="51848"/>
                      <a:pt x="50365" y="51848"/>
                    </a:cubicBezTo>
                    <a:cubicBezTo>
                      <a:pt x="33083" y="36137"/>
                      <a:pt x="10301" y="18068"/>
                      <a:pt x="3231" y="9427"/>
                    </a:cubicBezTo>
                    <a:cubicBezTo>
                      <a:pt x="-3839" y="786"/>
                      <a:pt x="2052" y="393"/>
                      <a:pt x="7944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任意形状 18">
              <a:extLst>
                <a:ext uri="{FF2B5EF4-FFF2-40B4-BE49-F238E27FC236}">
                  <a16:creationId xmlns:a16="http://schemas.microsoft.com/office/drawing/2014/main" id="{DFC91A21-D365-8440-F387-F6A71CBD9736}"/>
                </a:ext>
              </a:extLst>
            </p:cNvPr>
            <p:cNvSpPr/>
            <p:nvPr/>
          </p:nvSpPr>
          <p:spPr>
            <a:xfrm>
              <a:off x="3080994" y="4318609"/>
              <a:ext cx="1507787" cy="459072"/>
            </a:xfrm>
            <a:custGeom>
              <a:avLst/>
              <a:gdLst>
                <a:gd name="csX0" fmla="*/ 0 w 1507787"/>
                <a:gd name="csY0" fmla="*/ 0 h 459072"/>
                <a:gd name="csX1" fmla="*/ 223736 w 1507787"/>
                <a:gd name="csY1" fmla="*/ 9728 h 459072"/>
                <a:gd name="csX2" fmla="*/ 389106 w 1507787"/>
                <a:gd name="csY2" fmla="*/ 48638 h 459072"/>
                <a:gd name="csX3" fmla="*/ 505838 w 1507787"/>
                <a:gd name="csY3" fmla="*/ 107004 h 459072"/>
                <a:gd name="csX4" fmla="*/ 622570 w 1507787"/>
                <a:gd name="csY4" fmla="*/ 145915 h 459072"/>
                <a:gd name="csX5" fmla="*/ 739302 w 1507787"/>
                <a:gd name="csY5" fmla="*/ 214008 h 459072"/>
                <a:gd name="csX6" fmla="*/ 846306 w 1507787"/>
                <a:gd name="csY6" fmla="*/ 291830 h 459072"/>
                <a:gd name="csX7" fmla="*/ 963038 w 1507787"/>
                <a:gd name="csY7" fmla="*/ 340468 h 459072"/>
                <a:gd name="csX8" fmla="*/ 1060315 w 1507787"/>
                <a:gd name="csY8" fmla="*/ 389106 h 459072"/>
                <a:gd name="csX9" fmla="*/ 1118680 w 1507787"/>
                <a:gd name="csY9" fmla="*/ 418289 h 459072"/>
                <a:gd name="csX10" fmla="*/ 1264595 w 1507787"/>
                <a:gd name="csY10" fmla="*/ 447472 h 459072"/>
                <a:gd name="csX11" fmla="*/ 1332689 w 1507787"/>
                <a:gd name="csY11" fmla="*/ 437745 h 459072"/>
                <a:gd name="csX12" fmla="*/ 1478604 w 1507787"/>
                <a:gd name="csY12" fmla="*/ 457200 h 459072"/>
                <a:gd name="csX13" fmla="*/ 1507787 w 1507787"/>
                <a:gd name="csY13" fmla="*/ 457200 h 4590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507787" h="459072">
                  <a:moveTo>
                    <a:pt x="0" y="0"/>
                  </a:moveTo>
                  <a:cubicBezTo>
                    <a:pt x="79442" y="811"/>
                    <a:pt x="158885" y="1622"/>
                    <a:pt x="223736" y="9728"/>
                  </a:cubicBezTo>
                  <a:cubicBezTo>
                    <a:pt x="288587" y="17834"/>
                    <a:pt x="342089" y="32425"/>
                    <a:pt x="389106" y="48638"/>
                  </a:cubicBezTo>
                  <a:cubicBezTo>
                    <a:pt x="436123" y="64851"/>
                    <a:pt x="466927" y="90791"/>
                    <a:pt x="505838" y="107004"/>
                  </a:cubicBezTo>
                  <a:cubicBezTo>
                    <a:pt x="544749" y="123217"/>
                    <a:pt x="583659" y="128081"/>
                    <a:pt x="622570" y="145915"/>
                  </a:cubicBezTo>
                  <a:cubicBezTo>
                    <a:pt x="661481" y="163749"/>
                    <a:pt x="702013" y="189689"/>
                    <a:pt x="739302" y="214008"/>
                  </a:cubicBezTo>
                  <a:cubicBezTo>
                    <a:pt x="776591" y="238327"/>
                    <a:pt x="809017" y="270753"/>
                    <a:pt x="846306" y="291830"/>
                  </a:cubicBezTo>
                  <a:cubicBezTo>
                    <a:pt x="883595" y="312907"/>
                    <a:pt x="927370" y="324255"/>
                    <a:pt x="963038" y="340468"/>
                  </a:cubicBezTo>
                  <a:cubicBezTo>
                    <a:pt x="998706" y="356681"/>
                    <a:pt x="1060315" y="389106"/>
                    <a:pt x="1060315" y="389106"/>
                  </a:cubicBezTo>
                  <a:cubicBezTo>
                    <a:pt x="1086255" y="402076"/>
                    <a:pt x="1084633" y="408561"/>
                    <a:pt x="1118680" y="418289"/>
                  </a:cubicBezTo>
                  <a:cubicBezTo>
                    <a:pt x="1152727" y="428017"/>
                    <a:pt x="1228927" y="444229"/>
                    <a:pt x="1264595" y="447472"/>
                  </a:cubicBezTo>
                  <a:cubicBezTo>
                    <a:pt x="1300263" y="450715"/>
                    <a:pt x="1297021" y="436124"/>
                    <a:pt x="1332689" y="437745"/>
                  </a:cubicBezTo>
                  <a:cubicBezTo>
                    <a:pt x="1368357" y="439366"/>
                    <a:pt x="1478604" y="457200"/>
                    <a:pt x="1478604" y="457200"/>
                  </a:cubicBezTo>
                  <a:cubicBezTo>
                    <a:pt x="1507787" y="460443"/>
                    <a:pt x="1507787" y="458821"/>
                    <a:pt x="1507787" y="45720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5674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546B-212C-8404-24B3-92A1F22D0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F48F5-A639-912E-6120-F601A617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0"/>
            <a:ext cx="10108800" cy="553998"/>
          </a:xfrm>
        </p:spPr>
        <p:txBody>
          <a:bodyPr/>
          <a:lstStyle/>
          <a:p>
            <a:r>
              <a:rPr lang="en-GB" dirty="0"/>
              <a:t>Selected CHD event boxes: Germany, 2019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FDE25E1-83CC-A6B7-BC15-87A5C50459BA}"/>
              </a:ext>
            </a:extLst>
          </p:cNvPr>
          <p:cNvGrpSpPr/>
          <p:nvPr/>
        </p:nvGrpSpPr>
        <p:grpSpPr>
          <a:xfrm>
            <a:off x="292608" y="1325982"/>
            <a:ext cx="6397344" cy="5082807"/>
            <a:chOff x="4983436" y="1325983"/>
            <a:chExt cx="6397344" cy="5082807"/>
          </a:xfrm>
        </p:grpSpPr>
        <p:pic>
          <p:nvPicPr>
            <p:cNvPr id="10" name="图片 9" descr="地图&#10;&#10;AI 生成的内容可能不正确。">
              <a:extLst>
                <a:ext uri="{FF2B5EF4-FFF2-40B4-BE49-F238E27FC236}">
                  <a16:creationId xmlns:a16="http://schemas.microsoft.com/office/drawing/2014/main" id="{D9411ED0-1CFE-8720-5F30-DF33FFB0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" r="8589"/>
            <a:stretch>
              <a:fillRect/>
            </a:stretch>
          </p:blipFill>
          <p:spPr>
            <a:xfrm>
              <a:off x="4983436" y="1325983"/>
              <a:ext cx="6397344" cy="508280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29A990B-3A0C-2D87-C5A8-1E7ABBE6345A}"/>
                </a:ext>
              </a:extLst>
            </p:cNvPr>
            <p:cNvSpPr txBox="1"/>
            <p:nvPr/>
          </p:nvSpPr>
          <p:spPr>
            <a:xfrm>
              <a:off x="4983436" y="2750558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Dortmund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E49EC86-AE43-D107-0AF6-8FD30D01DB18}"/>
                </a:ext>
              </a:extLst>
            </p:cNvPr>
            <p:cNvSpPr txBox="1"/>
            <p:nvPr/>
          </p:nvSpPr>
          <p:spPr>
            <a:xfrm>
              <a:off x="7606478" y="386738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Erfurt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F70AE96-BC38-6276-C756-C3DAC7EFF7F3}"/>
                </a:ext>
              </a:extLst>
            </p:cNvPr>
            <p:cNvSpPr txBox="1"/>
            <p:nvPr/>
          </p:nvSpPr>
          <p:spPr>
            <a:xfrm>
              <a:off x="8366890" y="324433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Leipzig</a:t>
              </a:r>
            </a:p>
          </p:txBody>
        </p:sp>
      </p:grp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56E09DD9-4125-F5DF-99E8-0094E3FF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3" r="10493"/>
          <a:stretch>
            <a:fillRect/>
          </a:stretch>
        </p:blipFill>
        <p:spPr>
          <a:xfrm>
            <a:off x="5270401" y="1325982"/>
            <a:ext cx="6269327" cy="50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9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F3BC0-A4E3-5AD4-E299-DB3B90F9D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A8D6C-042D-7062-0A10-1BFADA21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0"/>
            <a:ext cx="10108800" cy="553998"/>
          </a:xfrm>
        </p:spPr>
        <p:txBody>
          <a:bodyPr/>
          <a:lstStyle/>
          <a:p>
            <a:r>
              <a:rPr lang="en-GB" dirty="0"/>
              <a:t>CHD event boxes with land cover (CLMS)</a:t>
            </a:r>
          </a:p>
        </p:txBody>
      </p:sp>
      <p:pic>
        <p:nvPicPr>
          <p:cNvPr id="15" name="图片 14" descr="图示&#10;&#10;AI 生成的内容可能不正确。">
            <a:extLst>
              <a:ext uri="{FF2B5EF4-FFF2-40B4-BE49-F238E27FC236}">
                <a16:creationId xmlns:a16="http://schemas.microsoft.com/office/drawing/2014/main" id="{1C3EC430-C66D-49BD-5E16-D52C0B86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3" r="10493"/>
          <a:stretch>
            <a:fillRect/>
          </a:stretch>
        </p:blipFill>
        <p:spPr>
          <a:xfrm>
            <a:off x="465550" y="2169455"/>
            <a:ext cx="4409379" cy="3574869"/>
          </a:xfrm>
          <a:prstGeom prst="rect">
            <a:avLst/>
          </a:prstGeom>
        </p:spPr>
      </p:pic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2F2E2977-BD53-6D17-255E-3BC1C5FA508F}"/>
              </a:ext>
            </a:extLst>
          </p:cNvPr>
          <p:cNvCxnSpPr>
            <a:cxnSpLocks/>
          </p:cNvCxnSpPr>
          <p:nvPr/>
        </p:nvCxnSpPr>
        <p:spPr>
          <a:xfrm flipV="1">
            <a:off x="3120272" y="2597426"/>
            <a:ext cx="1754657" cy="176718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EBC313C3-F154-418A-8D72-594F8BC68D15}"/>
              </a:ext>
            </a:extLst>
          </p:cNvPr>
          <p:cNvCxnSpPr>
            <a:cxnSpLocks/>
          </p:cNvCxnSpPr>
          <p:nvPr/>
        </p:nvCxnSpPr>
        <p:spPr>
          <a:xfrm>
            <a:off x="3120272" y="4609707"/>
            <a:ext cx="1849293" cy="5321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图片 27" descr="图片包含 游戏机&#10;&#10;AI 生成的内容可能不正确。">
            <a:extLst>
              <a:ext uri="{FF2B5EF4-FFF2-40B4-BE49-F238E27FC236}">
                <a16:creationId xmlns:a16="http://schemas.microsoft.com/office/drawing/2014/main" id="{0CF8BB55-A0DD-51AB-079D-33BD3C8D3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74" y="2304288"/>
            <a:ext cx="2933700" cy="3048000"/>
          </a:xfrm>
          <a:prstGeom prst="rect">
            <a:avLst/>
          </a:prstGeom>
        </p:spPr>
      </p:pic>
      <p:pic>
        <p:nvPicPr>
          <p:cNvPr id="32" name="图片 31" descr="图表, 条形图&#10;&#10;AI 生成的内容可能不正确。">
            <a:extLst>
              <a:ext uri="{FF2B5EF4-FFF2-40B4-BE49-F238E27FC236}">
                <a16:creationId xmlns:a16="http://schemas.microsoft.com/office/drawing/2014/main" id="{82222743-0C79-82FB-F30B-46701EA45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88" y="1505712"/>
            <a:ext cx="31877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5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GB" dirty="0"/>
              <a:t>Sensitive response compare with VIs</a:t>
            </a:r>
          </a:p>
        </p:txBody>
      </p:sp>
      <p:pic>
        <p:nvPicPr>
          <p:cNvPr id="3" name="内容占位符 2" descr="图示&#10;&#10;AI 生成的内容可能不正确。">
            <a:extLst>
              <a:ext uri="{FF2B5EF4-FFF2-40B4-BE49-F238E27FC236}">
                <a16:creationId xmlns:a16="http://schemas.microsoft.com/office/drawing/2014/main" id="{9AD12907-5D7D-E09E-7BD2-9AB29404B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64" y="1053949"/>
            <a:ext cx="10955408" cy="53175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2758B02-0EBE-86A8-C7B6-CA8D82B35E38}"/>
              </a:ext>
            </a:extLst>
          </p:cNvPr>
          <p:cNvSpPr txBox="1"/>
          <p:nvPr/>
        </p:nvSpPr>
        <p:spPr>
          <a:xfrm>
            <a:off x="7650452" y="6232179"/>
            <a:ext cx="4358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(Zhao et al., Communications Earth &amp; Environment, 2025)</a:t>
            </a:r>
          </a:p>
        </p:txBody>
      </p:sp>
      <p:pic>
        <p:nvPicPr>
          <p:cNvPr id="7" name="图片 6" descr="文本&#10;&#10;AI 生成的内容可能不正确。">
            <a:extLst>
              <a:ext uri="{FF2B5EF4-FFF2-40B4-BE49-F238E27FC236}">
                <a16:creationId xmlns:a16="http://schemas.microsoft.com/office/drawing/2014/main" id="{367FE477-46CE-A5B1-D7EC-8F20A0CA9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46" y="3570853"/>
            <a:ext cx="1820592" cy="97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7600A-4038-A755-BA48-59C6F6A6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77B19-761D-A305-5DC2-E2F8809D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Workflow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1AE700-B2A6-B5BC-DB1A-F87D7AA4FEDC}"/>
              </a:ext>
            </a:extLst>
          </p:cNvPr>
          <p:cNvSpPr/>
          <p:nvPr/>
        </p:nvSpPr>
        <p:spPr>
          <a:xfrm>
            <a:off x="3047744" y="3516914"/>
            <a:ext cx="2455617" cy="980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SIFobs</a:t>
            </a:r>
            <a:r>
              <a:rPr lang="en-GB" dirty="0"/>
              <a:t> and footprints with land cover property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BE7FDFB-F68E-CC01-18CF-DF34C770894F}"/>
              </a:ext>
            </a:extLst>
          </p:cNvPr>
          <p:cNvSpPr/>
          <p:nvPr/>
        </p:nvSpPr>
        <p:spPr>
          <a:xfrm>
            <a:off x="5646750" y="5225613"/>
            <a:ext cx="1726967" cy="735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PARs of MSG, ERA5…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AA88A5-9B98-7E46-F466-5A02ADC42DE0}"/>
              </a:ext>
            </a:extLst>
          </p:cNvPr>
          <p:cNvSpPr/>
          <p:nvPr/>
        </p:nvSpPr>
        <p:spPr>
          <a:xfrm>
            <a:off x="3162233" y="1999763"/>
            <a:ext cx="1462771" cy="980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/>
              <a:t>Overall </a:t>
            </a:r>
            <a:r>
              <a:rPr lang="en-GB" sz="1600" dirty="0" err="1"/>
              <a:t>NIRv</a:t>
            </a:r>
            <a:r>
              <a:rPr lang="en-GB" sz="1600" dirty="0"/>
              <a:t> from Sen2/Sen3/MODIS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0DDC1A7-3BAB-7707-E177-6B7A388DF52C}"/>
              </a:ext>
            </a:extLst>
          </p:cNvPr>
          <p:cNvSpPr/>
          <p:nvPr/>
        </p:nvSpPr>
        <p:spPr>
          <a:xfrm>
            <a:off x="906755" y="2686016"/>
            <a:ext cx="1796469" cy="742984"/>
          </a:xfrm>
          <a:prstGeom prst="rect">
            <a:avLst/>
          </a:prstGeom>
          <a:solidFill>
            <a:srgbClr val="F3A36B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Dheed</a:t>
            </a:r>
            <a:r>
              <a:rPr lang="en-GB" dirty="0"/>
              <a:t> boxes</a:t>
            </a:r>
          </a:p>
        </p:txBody>
      </p:sp>
      <p:cxnSp>
        <p:nvCxnSpPr>
          <p:cNvPr id="19" name="肘形连接符 18">
            <a:extLst>
              <a:ext uri="{FF2B5EF4-FFF2-40B4-BE49-F238E27FC236}">
                <a16:creationId xmlns:a16="http://schemas.microsoft.com/office/drawing/2014/main" id="{E4A9B127-02A8-3819-FAF7-C2491237125B}"/>
              </a:ext>
            </a:extLst>
          </p:cNvPr>
          <p:cNvCxnSpPr>
            <a:cxnSpLocks/>
            <a:stCxn id="16" idx="3"/>
            <a:endCxn id="12" idx="0"/>
          </p:cNvCxnSpPr>
          <p:nvPr/>
        </p:nvCxnSpPr>
        <p:spPr>
          <a:xfrm>
            <a:off x="2703224" y="3057508"/>
            <a:ext cx="1572329" cy="4594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F40CB1A4-6FCF-000B-8821-D08C36A39ACB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rot="16200000" flipH="1">
            <a:off x="5028874" y="3744252"/>
            <a:ext cx="728039" cy="22346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872E1A5B-A353-FF95-0D18-D92321FCE5DC}"/>
              </a:ext>
            </a:extLst>
          </p:cNvPr>
          <p:cNvCxnSpPr>
            <a:cxnSpLocks/>
            <a:stCxn id="16" idx="3"/>
            <a:endCxn id="14" idx="1"/>
          </p:cNvCxnSpPr>
          <p:nvPr/>
        </p:nvCxnSpPr>
        <p:spPr>
          <a:xfrm flipV="1">
            <a:off x="2703224" y="2490093"/>
            <a:ext cx="459009" cy="5674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0F7A191-EE06-DF15-566A-422D376A4F68}"/>
              </a:ext>
            </a:extLst>
          </p:cNvPr>
          <p:cNvSpPr/>
          <p:nvPr/>
        </p:nvSpPr>
        <p:spPr>
          <a:xfrm>
            <a:off x="5203523" y="2175570"/>
            <a:ext cx="1593524" cy="6224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Clear sky </a:t>
            </a:r>
            <a:r>
              <a:rPr lang="en-GB" dirty="0" err="1"/>
              <a:t>NIRv</a:t>
            </a:r>
            <a:r>
              <a:rPr lang="en-GB" dirty="0"/>
              <a:t> image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FF95BA2-9478-A05E-1BC0-7669A2382E02}"/>
              </a:ext>
            </a:extLst>
          </p:cNvPr>
          <p:cNvSpPr txBox="1"/>
          <p:nvPr/>
        </p:nvSpPr>
        <p:spPr>
          <a:xfrm>
            <a:off x="4426508" y="4908995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400" dirty="0" err="1"/>
              <a:t>center</a:t>
            </a:r>
            <a:endParaRPr lang="en-GB" sz="14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864FB06-27E0-AEA3-E305-DA1427FA129F}"/>
              </a:ext>
            </a:extLst>
          </p:cNvPr>
          <p:cNvSpPr txBox="1"/>
          <p:nvPr/>
        </p:nvSpPr>
        <p:spPr>
          <a:xfrm>
            <a:off x="4340018" y="4592377"/>
            <a:ext cx="17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400" dirty="0"/>
              <a:t>overpassing time</a:t>
            </a:r>
            <a:endParaRPr lang="en-GB" sz="14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9A0BF1B-3A63-44EF-2063-6210FA7DFC2D}"/>
              </a:ext>
            </a:extLst>
          </p:cNvPr>
          <p:cNvSpPr/>
          <p:nvPr/>
        </p:nvSpPr>
        <p:spPr>
          <a:xfrm>
            <a:off x="7584267" y="2118820"/>
            <a:ext cx="1914632" cy="735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zh-CN" dirty="0" err="1"/>
              <a:t>NIRv</a:t>
            </a:r>
            <a:r>
              <a:rPr lang="en-GB" altLang="zh-CN" dirty="0"/>
              <a:t> of </a:t>
            </a:r>
            <a:r>
              <a:rPr lang="en-GB" altLang="zh-CN" dirty="0" err="1"/>
              <a:t>SIF</a:t>
            </a:r>
            <a:r>
              <a:rPr lang="en-GB" altLang="zh-CN" baseline="-25000" dirty="0" err="1"/>
              <a:t>obs</a:t>
            </a:r>
            <a:r>
              <a:rPr lang="en-GB" altLang="zh-CN" baseline="-25000" dirty="0"/>
              <a:t> </a:t>
            </a:r>
            <a:r>
              <a:rPr lang="en-GB" altLang="zh-CN" dirty="0"/>
              <a:t>footprints</a:t>
            </a:r>
            <a:endParaRPr lang="en-GB" dirty="0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C2E4E99A-DD90-BE8F-3647-5A670988C07F}"/>
              </a:ext>
            </a:extLst>
          </p:cNvPr>
          <p:cNvSpPr/>
          <p:nvPr/>
        </p:nvSpPr>
        <p:spPr>
          <a:xfrm>
            <a:off x="7678099" y="3622944"/>
            <a:ext cx="1726967" cy="735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Combinations of SIF yield</a:t>
            </a:r>
          </a:p>
        </p:txBody>
      </p:sp>
      <p:cxnSp>
        <p:nvCxnSpPr>
          <p:cNvPr id="102" name="肘形连接符 101">
            <a:extLst>
              <a:ext uri="{FF2B5EF4-FFF2-40B4-BE49-F238E27FC236}">
                <a16:creationId xmlns:a16="http://schemas.microsoft.com/office/drawing/2014/main" id="{BED4B9EC-35CD-92FF-B28F-E5241BF2A6FC}"/>
              </a:ext>
            </a:extLst>
          </p:cNvPr>
          <p:cNvCxnSpPr>
            <a:cxnSpLocks/>
            <a:stCxn id="13" idx="3"/>
            <a:endCxn id="93" idx="2"/>
          </p:cNvCxnSpPr>
          <p:nvPr/>
        </p:nvCxnSpPr>
        <p:spPr>
          <a:xfrm flipV="1">
            <a:off x="7373717" y="4358864"/>
            <a:ext cx="1167866" cy="12347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矩形 104">
            <a:extLst>
              <a:ext uri="{FF2B5EF4-FFF2-40B4-BE49-F238E27FC236}">
                <a16:creationId xmlns:a16="http://schemas.microsoft.com/office/drawing/2014/main" id="{FA4DA7A6-7252-C405-B129-406ABD3234C2}"/>
              </a:ext>
            </a:extLst>
          </p:cNvPr>
          <p:cNvSpPr/>
          <p:nvPr/>
        </p:nvSpPr>
        <p:spPr>
          <a:xfrm>
            <a:off x="9919997" y="3622944"/>
            <a:ext cx="1726967" cy="735920"/>
          </a:xfrm>
          <a:prstGeom prst="rect">
            <a:avLst/>
          </a:prstGeom>
          <a:solidFill>
            <a:srgbClr val="F3A36B"/>
          </a:solidFill>
          <a:ln>
            <a:solidFill>
              <a:srgbClr val="61616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SIF yield product (ML)</a:t>
            </a:r>
          </a:p>
        </p:txBody>
      </p:sp>
      <p:cxnSp>
        <p:nvCxnSpPr>
          <p:cNvPr id="107" name="直线箭头连接符 106">
            <a:extLst>
              <a:ext uri="{FF2B5EF4-FFF2-40B4-BE49-F238E27FC236}">
                <a16:creationId xmlns:a16="http://schemas.microsoft.com/office/drawing/2014/main" id="{DA83507F-CB7F-A908-F87B-60583A5DE4AF}"/>
              </a:ext>
            </a:extLst>
          </p:cNvPr>
          <p:cNvCxnSpPr>
            <a:cxnSpLocks/>
            <a:stCxn id="93" idx="3"/>
            <a:endCxn id="105" idx="1"/>
          </p:cNvCxnSpPr>
          <p:nvPr/>
        </p:nvCxnSpPr>
        <p:spPr>
          <a:xfrm>
            <a:off x="9405066" y="3990904"/>
            <a:ext cx="5149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直线箭头连接符 117">
            <a:extLst>
              <a:ext uri="{FF2B5EF4-FFF2-40B4-BE49-F238E27FC236}">
                <a16:creationId xmlns:a16="http://schemas.microsoft.com/office/drawing/2014/main" id="{F088CBF3-0F3E-9DCF-4146-9606EBFDBFE2}"/>
              </a:ext>
            </a:extLst>
          </p:cNvPr>
          <p:cNvCxnSpPr>
            <a:cxnSpLocks/>
            <a:stCxn id="14" idx="3"/>
            <a:endCxn id="28" idx="1"/>
          </p:cNvCxnSpPr>
          <p:nvPr/>
        </p:nvCxnSpPr>
        <p:spPr>
          <a:xfrm flipV="1">
            <a:off x="4625004" y="2486780"/>
            <a:ext cx="578519" cy="3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直线箭头连接符 120">
            <a:extLst>
              <a:ext uri="{FF2B5EF4-FFF2-40B4-BE49-F238E27FC236}">
                <a16:creationId xmlns:a16="http://schemas.microsoft.com/office/drawing/2014/main" id="{897628C9-5CE6-3982-757C-CC80B59D439A}"/>
              </a:ext>
            </a:extLst>
          </p:cNvPr>
          <p:cNvCxnSpPr>
            <a:cxnSpLocks/>
            <a:stCxn id="28" idx="3"/>
            <a:endCxn id="45" idx="1"/>
          </p:cNvCxnSpPr>
          <p:nvPr/>
        </p:nvCxnSpPr>
        <p:spPr>
          <a:xfrm>
            <a:off x="6797047" y="2486780"/>
            <a:ext cx="787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直线箭头连接符 123">
            <a:extLst>
              <a:ext uri="{FF2B5EF4-FFF2-40B4-BE49-F238E27FC236}">
                <a16:creationId xmlns:a16="http://schemas.microsoft.com/office/drawing/2014/main" id="{3B5D2706-2623-72A1-E270-E94F5C64F6D6}"/>
              </a:ext>
            </a:extLst>
          </p:cNvPr>
          <p:cNvCxnSpPr>
            <a:cxnSpLocks/>
            <a:stCxn id="12" idx="3"/>
            <a:endCxn id="93" idx="1"/>
          </p:cNvCxnSpPr>
          <p:nvPr/>
        </p:nvCxnSpPr>
        <p:spPr>
          <a:xfrm flipV="1">
            <a:off x="5503361" y="3990904"/>
            <a:ext cx="2174738" cy="16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直线箭头连接符 148">
            <a:extLst>
              <a:ext uri="{FF2B5EF4-FFF2-40B4-BE49-F238E27FC236}">
                <a16:creationId xmlns:a16="http://schemas.microsoft.com/office/drawing/2014/main" id="{C66C03A5-F717-4013-288C-FCC1EEEE9F56}"/>
              </a:ext>
            </a:extLst>
          </p:cNvPr>
          <p:cNvCxnSpPr>
            <a:cxnSpLocks/>
            <a:stCxn id="45" idx="2"/>
            <a:endCxn id="93" idx="0"/>
          </p:cNvCxnSpPr>
          <p:nvPr/>
        </p:nvCxnSpPr>
        <p:spPr>
          <a:xfrm>
            <a:off x="8541583" y="2854740"/>
            <a:ext cx="0" cy="76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肘形连接符 159">
            <a:extLst>
              <a:ext uri="{FF2B5EF4-FFF2-40B4-BE49-F238E27FC236}">
                <a16:creationId xmlns:a16="http://schemas.microsoft.com/office/drawing/2014/main" id="{7B8A1666-2BE9-0350-18AA-7660A3A60264}"/>
              </a:ext>
            </a:extLst>
          </p:cNvPr>
          <p:cNvCxnSpPr>
            <a:cxnSpLocks/>
            <a:stCxn id="12" idx="3"/>
            <a:endCxn id="28" idx="2"/>
          </p:cNvCxnSpPr>
          <p:nvPr/>
        </p:nvCxnSpPr>
        <p:spPr>
          <a:xfrm flipV="1">
            <a:off x="5503361" y="2797989"/>
            <a:ext cx="496924" cy="120925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2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8" grpId="0" animBg="1"/>
      <p:bldP spid="43" grpId="0"/>
      <p:bldP spid="44" grpId="0"/>
      <p:bldP spid="45" grpId="0" animBg="1"/>
      <p:bldP spid="93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8B59-F0C5-4B59-26BF-C857274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F00762-BFB4-1881-6044-D82C69AE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BEED6"/>
                </a:solidFill>
              </a:rPr>
              <a:t>Preliminary Results</a:t>
            </a:r>
          </a:p>
        </p:txBody>
      </p:sp>
      <p:pic>
        <p:nvPicPr>
          <p:cNvPr id="11" name="图片 10" descr="图示&#10;&#10;AI 生成的内容可能不正确。">
            <a:extLst>
              <a:ext uri="{FF2B5EF4-FFF2-40B4-BE49-F238E27FC236}">
                <a16:creationId xmlns:a16="http://schemas.microsoft.com/office/drawing/2014/main" id="{8B5E924E-7CB3-B02A-A752-DED4EB44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450" r="79767" b="61440"/>
          <a:stretch>
            <a:fillRect/>
          </a:stretch>
        </p:blipFill>
        <p:spPr>
          <a:xfrm>
            <a:off x="890419" y="1784528"/>
            <a:ext cx="3032226" cy="3098413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B1F35B70-842E-4C3D-FD85-0780EC57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r="52810" b="48691"/>
          <a:stretch>
            <a:fillRect/>
          </a:stretch>
        </p:blipFill>
        <p:spPr>
          <a:xfrm>
            <a:off x="4840626" y="1139687"/>
            <a:ext cx="7258607" cy="511411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35D076-2DF0-5266-7F6C-991515A30347}"/>
              </a:ext>
            </a:extLst>
          </p:cNvPr>
          <p:cNvSpPr txBox="1"/>
          <p:nvPr/>
        </p:nvSpPr>
        <p:spPr>
          <a:xfrm>
            <a:off x="10905637" y="3512079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S5P </a:t>
            </a:r>
            <a:r>
              <a:rPr lang="en-GB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NIRv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65BE504-4BF5-8F4A-0D0C-FF6AD52A4F40}"/>
              </a:ext>
            </a:extLst>
          </p:cNvPr>
          <p:cNvSpPr txBox="1"/>
          <p:nvPr/>
        </p:nvSpPr>
        <p:spPr>
          <a:xfrm>
            <a:off x="10905637" y="469827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S2 </a:t>
            </a:r>
            <a:r>
              <a:rPr lang="en-GB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NIRv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F3F23F-752A-3AE4-FC55-E0E249D5B768}"/>
              </a:ext>
            </a:extLst>
          </p:cNvPr>
          <p:cNvSpPr txBox="1"/>
          <p:nvPr/>
        </p:nvSpPr>
        <p:spPr>
          <a:xfrm>
            <a:off x="275825" y="5067607"/>
            <a:ext cx="7065032" cy="87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dirty="0">
                <a:solidFill>
                  <a:srgbClr val="028103"/>
                </a:solidFill>
              </a:rPr>
              <a:t>ERA5- 𝜙𝐹 </a:t>
            </a:r>
            <a:r>
              <a:rPr lang="en-GB" altLang="zh-CN" dirty="0"/>
              <a:t>higher than </a:t>
            </a:r>
            <a:r>
              <a:rPr lang="en-GB" altLang="zh-CN" dirty="0">
                <a:solidFill>
                  <a:srgbClr val="1212FF"/>
                </a:solidFill>
              </a:rPr>
              <a:t>MSG- 𝜙𝐹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u="dash" dirty="0"/>
              <a:t>S5P-𝜙𝐹 </a:t>
            </a:r>
            <a:r>
              <a:rPr lang="en-GB" altLang="zh-CN" dirty="0"/>
              <a:t>higher than </a:t>
            </a:r>
            <a:r>
              <a:rPr lang="en-GB" altLang="zh-CN" u="sng" dirty="0"/>
              <a:t>S2-𝜙𝐹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5406E1-96CF-70A8-ECAE-8A868310D797}"/>
              </a:ext>
            </a:extLst>
          </p:cNvPr>
          <p:cNvSpPr txBox="1"/>
          <p:nvPr/>
        </p:nvSpPr>
        <p:spPr>
          <a:xfrm>
            <a:off x="890419" y="1415196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50421C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ENF</a:t>
            </a:r>
          </a:p>
        </p:txBody>
      </p:sp>
    </p:spTree>
    <p:extLst>
      <p:ext uri="{BB962C8B-B14F-4D97-AF65-F5344CB8AC3E}">
        <p14:creationId xmlns:p14="http://schemas.microsoft.com/office/powerpoint/2010/main" val="153455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B90E-4B29-FD7A-1B50-58B7AF99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721F9C-FAB0-56CC-93D4-83E73318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BEED6"/>
                </a:solidFill>
              </a:rPr>
              <a:t>Preliminary Results…</a:t>
            </a:r>
          </a:p>
        </p:txBody>
      </p:sp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1216D160-69C4-68FC-3DAA-5753C4A8D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r="52810" b="48691"/>
          <a:stretch>
            <a:fillRect/>
          </a:stretch>
        </p:blipFill>
        <p:spPr>
          <a:xfrm>
            <a:off x="0" y="1789140"/>
            <a:ext cx="6536122" cy="46050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4E4DFCE-F39C-27CE-89E2-85FF216BF372}"/>
              </a:ext>
            </a:extLst>
          </p:cNvPr>
          <p:cNvSpPr txBox="1"/>
          <p:nvPr/>
        </p:nvSpPr>
        <p:spPr>
          <a:xfrm>
            <a:off x="5492246" y="3877677"/>
            <a:ext cx="970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S5P </a:t>
            </a:r>
            <a:r>
              <a:rPr lang="en-GB" sz="14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NIRv</a:t>
            </a:r>
            <a:endParaRPr lang="en-GB" sz="14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7698CC1-7DEE-E083-ABE9-F138FE1843A7}"/>
              </a:ext>
            </a:extLst>
          </p:cNvPr>
          <p:cNvSpPr txBox="1"/>
          <p:nvPr/>
        </p:nvSpPr>
        <p:spPr>
          <a:xfrm>
            <a:off x="5492246" y="4984799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S2 </a:t>
            </a:r>
            <a:r>
              <a:rPr lang="en-GB" sz="14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NIRv</a:t>
            </a:r>
            <a:endParaRPr lang="en-GB" sz="14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3B9785-EC1C-5265-9689-32418D38CE82}"/>
              </a:ext>
            </a:extLst>
          </p:cNvPr>
          <p:cNvSpPr txBox="1"/>
          <p:nvPr/>
        </p:nvSpPr>
        <p:spPr>
          <a:xfrm>
            <a:off x="6665843" y="2439973"/>
            <a:ext cx="5559495" cy="2713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1600" dirty="0"/>
              <a:t>Before CHD event:</a:t>
            </a:r>
          </a:p>
          <a:p>
            <a:pPr>
              <a:lnSpc>
                <a:spcPct val="150000"/>
              </a:lnSpc>
            </a:pPr>
            <a:r>
              <a:rPr lang="en-GB" altLang="zh-CN" sz="1600" dirty="0"/>
              <a:t>- 𝜙𝐹 shows similar increase with ML 𝜙𝐹 </a:t>
            </a:r>
          </a:p>
          <a:p>
            <a:pPr>
              <a:lnSpc>
                <a:spcPct val="150000"/>
              </a:lnSpc>
            </a:pPr>
            <a:r>
              <a:rPr lang="en-GB" altLang="zh-CN" sz="1600" dirty="0"/>
              <a:t>During event: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sz="1600" dirty="0"/>
              <a:t>𝜙𝐹 decrease firstly, and then increase</a:t>
            </a:r>
          </a:p>
          <a:p>
            <a:pPr>
              <a:lnSpc>
                <a:spcPct val="150000"/>
              </a:lnSpc>
            </a:pPr>
            <a:r>
              <a:rPr lang="en-GB" altLang="zh-CN" sz="1600" dirty="0"/>
              <a:t>After CHD event:</a:t>
            </a:r>
          </a:p>
          <a:p>
            <a:pPr>
              <a:lnSpc>
                <a:spcPct val="150000"/>
              </a:lnSpc>
            </a:pPr>
            <a:r>
              <a:rPr lang="en-GB" altLang="zh-CN" sz="1600" dirty="0"/>
              <a:t>- Except S2-ERA5 𝜙𝐹 , other 𝜙𝐹 decrease first and increase later </a:t>
            </a:r>
          </a:p>
        </p:txBody>
      </p:sp>
    </p:spTree>
    <p:extLst>
      <p:ext uri="{BB962C8B-B14F-4D97-AF65-F5344CB8AC3E}">
        <p14:creationId xmlns:p14="http://schemas.microsoft.com/office/powerpoint/2010/main" val="3832329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FC527-2153-9B1C-E96F-96EFEECC5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Preliminary Results…</a:t>
            </a:r>
            <a:endParaRPr lang="en-GB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A02529-0D87-E975-FA31-D67A4F4D5E03}"/>
              </a:ext>
            </a:extLst>
          </p:cNvPr>
          <p:cNvSpPr txBox="1"/>
          <p:nvPr/>
        </p:nvSpPr>
        <p:spPr>
          <a:xfrm>
            <a:off x="0" y="5298938"/>
            <a:ext cx="7683426" cy="134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sz="1400" dirty="0"/>
              <a:t>Before CHD: SIF, </a:t>
            </a:r>
            <a:r>
              <a:rPr lang="en-GB" altLang="zh-CN" sz="1400" dirty="0" err="1"/>
              <a:t>NIRv</a:t>
            </a:r>
            <a:r>
              <a:rPr lang="en-GB" altLang="zh-CN" sz="1400" dirty="0"/>
              <a:t> and PARs decrease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sz="1400" dirty="0"/>
              <a:t>During CHD: SIF and </a:t>
            </a:r>
            <a:r>
              <a:rPr lang="en-GB" altLang="zh-CN" sz="1400" dirty="0" err="1"/>
              <a:t>NIRv</a:t>
            </a:r>
            <a:r>
              <a:rPr lang="en-GB" altLang="zh-CN" sz="1400" dirty="0"/>
              <a:t> (S5P) decrease, PAR increases and later decreases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altLang="zh-CN" sz="1400" dirty="0"/>
              <a:t>After CHD: SIF, </a:t>
            </a:r>
            <a:r>
              <a:rPr lang="en-GB" altLang="zh-CN" sz="1400" dirty="0" err="1"/>
              <a:t>NIRv</a:t>
            </a:r>
            <a:r>
              <a:rPr lang="en-GB" altLang="zh-CN" sz="1400" dirty="0"/>
              <a:t> (S5P) and PAR (15min) increase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altLang="zh-CN" sz="1400" dirty="0"/>
          </a:p>
        </p:txBody>
      </p:sp>
      <p:pic>
        <p:nvPicPr>
          <p:cNvPr id="12" name="图片 11" descr="图表&#10;&#10;AI 生成的内容可能不正确。">
            <a:extLst>
              <a:ext uri="{FF2B5EF4-FFF2-40B4-BE49-F238E27FC236}">
                <a16:creationId xmlns:a16="http://schemas.microsoft.com/office/drawing/2014/main" id="{3B242A16-AB93-FCF7-9F5F-9D4119889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52186" r="51374" b="396"/>
          <a:stretch>
            <a:fillRect/>
          </a:stretch>
        </p:blipFill>
        <p:spPr>
          <a:xfrm>
            <a:off x="615285" y="1391152"/>
            <a:ext cx="5226393" cy="3682302"/>
          </a:xfrm>
          <a:prstGeom prst="rect">
            <a:avLst/>
          </a:prstGeom>
        </p:spPr>
      </p:pic>
      <p:pic>
        <p:nvPicPr>
          <p:cNvPr id="13" name="图片 12" descr="图表&#10;&#10;AI 生成的内容可能不正确。">
            <a:extLst>
              <a:ext uri="{FF2B5EF4-FFF2-40B4-BE49-F238E27FC236}">
                <a16:creationId xmlns:a16="http://schemas.microsoft.com/office/drawing/2014/main" id="{3C80F1E0-7AA6-92D7-32F8-3DC0C3FB3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3339" r="-1376" b="49243"/>
          <a:stretch>
            <a:fillRect/>
          </a:stretch>
        </p:blipFill>
        <p:spPr>
          <a:xfrm>
            <a:off x="7683426" y="1008353"/>
            <a:ext cx="4164015" cy="2933794"/>
          </a:xfrm>
          <a:prstGeom prst="rect">
            <a:avLst/>
          </a:prstGeom>
        </p:spPr>
      </p:pic>
      <p:pic>
        <p:nvPicPr>
          <p:cNvPr id="14" name="图片 13" descr="图表&#10;&#10;AI 生成的内容可能不正确。">
            <a:extLst>
              <a:ext uri="{FF2B5EF4-FFF2-40B4-BE49-F238E27FC236}">
                <a16:creationId xmlns:a16="http://schemas.microsoft.com/office/drawing/2014/main" id="{194A341B-8E9B-BEEC-ABCF-01688B2D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5" t="52542" r="-1455" b="40"/>
          <a:stretch>
            <a:fillRect/>
          </a:stretch>
        </p:blipFill>
        <p:spPr>
          <a:xfrm>
            <a:off x="7683426" y="3584338"/>
            <a:ext cx="4164015" cy="29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02ECCC-87F2-E81A-02CD-D524F70A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Challenge: Non-liner </a:t>
            </a:r>
            <a:r>
              <a:rPr lang="el-GR" dirty="0" err="1"/>
              <a:t>ϕ</a:t>
            </a:r>
            <a:r>
              <a:rPr lang="en-GB" dirty="0"/>
              <a:t>F−</a:t>
            </a:r>
            <a:r>
              <a:rPr lang="el-GR" dirty="0" err="1"/>
              <a:t>ϕ</a:t>
            </a:r>
            <a:r>
              <a:rPr lang="en-GB" dirty="0"/>
              <a:t>P</a:t>
            </a:r>
          </a:p>
        </p:txBody>
      </p:sp>
      <p:grpSp>
        <p:nvGrpSpPr>
          <p:cNvPr id="5" name="组合 19">
            <a:extLst>
              <a:ext uri="{FF2B5EF4-FFF2-40B4-BE49-F238E27FC236}">
                <a16:creationId xmlns:a16="http://schemas.microsoft.com/office/drawing/2014/main" id="{CD8A12F1-5623-7706-96A2-52C6C924ACAD}"/>
              </a:ext>
            </a:extLst>
          </p:cNvPr>
          <p:cNvGrpSpPr>
            <a:grpSpLocks noChangeAspect="1"/>
          </p:cNvGrpSpPr>
          <p:nvPr/>
        </p:nvGrpSpPr>
        <p:grpSpPr>
          <a:xfrm>
            <a:off x="6219328" y="2560560"/>
            <a:ext cx="5000887" cy="3481284"/>
            <a:chOff x="10077660" y="2177240"/>
            <a:chExt cx="4885386" cy="3400880"/>
          </a:xfrm>
        </p:grpSpPr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B733AC1A-90AD-81EA-D896-09959F3CD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0077660" y="2177240"/>
              <a:ext cx="4423851" cy="3092637"/>
            </a:xfrm>
            <a:prstGeom prst="rect">
              <a:avLst/>
            </a:prstGeom>
          </p:spPr>
        </p:pic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D93E2F3B-D0D2-324B-4ED7-3709BD7A44A1}"/>
                </a:ext>
              </a:extLst>
            </p:cNvPr>
            <p:cNvSpPr txBox="1"/>
            <p:nvPr/>
          </p:nvSpPr>
          <p:spPr>
            <a:xfrm>
              <a:off x="13763442" y="5262419"/>
              <a:ext cx="1199604" cy="31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1500" dirty="0" err="1">
                  <a:solidFill>
                    <a:schemeClr val="tx1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J.Moreno</a:t>
              </a:r>
              <a:r>
                <a:rPr lang="en-US" altLang="zh-CN" sz="1500" dirty="0">
                  <a:solidFill>
                    <a:schemeClr val="tx1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  <a:endParaRPr lang="en-DE" sz="150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9DC1702-D4BE-7C23-E06B-2966FD00F49D}"/>
              </a:ext>
            </a:extLst>
          </p:cNvPr>
          <p:cNvGrpSpPr/>
          <p:nvPr/>
        </p:nvGrpSpPr>
        <p:grpSpPr>
          <a:xfrm>
            <a:off x="1005123" y="2206556"/>
            <a:ext cx="4531346" cy="3637237"/>
            <a:chOff x="766368" y="1474991"/>
            <a:chExt cx="4531346" cy="3637237"/>
          </a:xfrm>
        </p:grpSpPr>
        <p:pic>
          <p:nvPicPr>
            <p:cNvPr id="4" name="Main graphic">
              <a:extLst>
                <a:ext uri="{FF2B5EF4-FFF2-40B4-BE49-F238E27FC236}">
                  <a16:creationId xmlns:a16="http://schemas.microsoft.com/office/drawing/2014/main" id="{B837489C-CFB2-BFFC-626E-6E7DDEB05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85" t="61318" r="70062" b="1149"/>
            <a:stretch/>
          </p:blipFill>
          <p:spPr>
            <a:xfrm>
              <a:off x="766368" y="1474991"/>
              <a:ext cx="4531346" cy="3637237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左右箭头 14">
              <a:extLst>
                <a:ext uri="{FF2B5EF4-FFF2-40B4-BE49-F238E27FC236}">
                  <a16:creationId xmlns:a16="http://schemas.microsoft.com/office/drawing/2014/main" id="{A1439981-826D-30B7-8A5C-6B73176C93E7}"/>
                </a:ext>
              </a:extLst>
            </p:cNvPr>
            <p:cNvSpPr/>
            <p:nvPr/>
          </p:nvSpPr>
          <p:spPr>
            <a:xfrm>
              <a:off x="3266018" y="3469053"/>
              <a:ext cx="1097280" cy="201168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左右箭头 15">
              <a:extLst>
                <a:ext uri="{FF2B5EF4-FFF2-40B4-BE49-F238E27FC236}">
                  <a16:creationId xmlns:a16="http://schemas.microsoft.com/office/drawing/2014/main" id="{D5BFEF6D-E2B5-9AEE-67D9-BB9786F857EE}"/>
                </a:ext>
              </a:extLst>
            </p:cNvPr>
            <p:cNvSpPr/>
            <p:nvPr/>
          </p:nvSpPr>
          <p:spPr>
            <a:xfrm>
              <a:off x="1934761" y="4115229"/>
              <a:ext cx="1097280" cy="201168"/>
            </a:xfrm>
            <a:prstGeom prst="left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1AD12B4-C196-B9D9-D676-D9BC0B242082}"/>
              </a:ext>
            </a:extLst>
          </p:cNvPr>
          <p:cNvSpPr txBox="1"/>
          <p:nvPr/>
        </p:nvSpPr>
        <p:spPr>
          <a:xfrm>
            <a:off x="1005123" y="1410725"/>
            <a:ext cx="1576072" cy="45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Direction ?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5CCC7F-86AA-5B0D-DD4E-4AFD205F64C2}"/>
              </a:ext>
            </a:extLst>
          </p:cNvPr>
          <p:cNvSpPr txBox="1"/>
          <p:nvPr/>
        </p:nvSpPr>
        <p:spPr>
          <a:xfrm>
            <a:off x="6546574" y="1544031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NPQ forms?</a:t>
            </a:r>
          </a:p>
          <a:p>
            <a:endParaRPr lang="en-GB" altLang="zh-CN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BB521D4-5076-B288-2572-A2EFD99D0EE6}"/>
              </a:ext>
            </a:extLst>
          </p:cNvPr>
          <p:cNvSpPr txBox="1"/>
          <p:nvPr/>
        </p:nvSpPr>
        <p:spPr>
          <a:xfrm>
            <a:off x="1005123" y="5918733"/>
            <a:ext cx="3015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DE" sz="10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Porcar-Castell et al. 2014; </a:t>
            </a:r>
            <a:r>
              <a:rPr lang="en-GB" sz="10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Magney et al. 2020 GRL</a:t>
            </a:r>
            <a:r>
              <a:rPr lang="en-US" sz="1000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DE" sz="10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2D70-90CB-E5CF-038A-76B30C99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B341A3-8336-126A-7D23-2C0DFF89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Current status and possible solution…?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CAE4DED-E496-63D7-A6E7-CA39A468704F}"/>
              </a:ext>
            </a:extLst>
          </p:cNvPr>
          <p:cNvSpPr txBox="1">
            <a:spLocks/>
          </p:cNvSpPr>
          <p:nvPr/>
        </p:nvSpPr>
        <p:spPr>
          <a:xfrm>
            <a:off x="822608" y="1644626"/>
            <a:ext cx="10296524" cy="3358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ym typeface="Wingdings" pitchFamily="2" charset="2"/>
              </a:rPr>
              <a:t>- Canopy structure and PAR contribute in different part to </a:t>
            </a:r>
            <a:r>
              <a:rPr lang="el-GR" altLang="zh-CN" sz="2000" dirty="0" err="1"/>
              <a:t>ϕ</a:t>
            </a:r>
            <a:r>
              <a:rPr lang="en-GB" altLang="zh-CN" sz="2000" dirty="0"/>
              <a:t>F</a:t>
            </a:r>
            <a:r>
              <a:rPr lang="en-US" sz="2000" dirty="0">
                <a:sym typeface="Wingdings" pitchFamily="2" charset="2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DE" sz="2000">
                <a:sym typeface="Wingdings" pitchFamily="2" charset="2"/>
              </a:rPr>
              <a:t>Next step: </a:t>
            </a:r>
            <a:endParaRPr lang="en-US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Compare different combinations in </a:t>
            </a:r>
            <a:r>
              <a:rPr lang="en-US" altLang="zh-CN" sz="2000" dirty="0">
                <a:sym typeface="Wingdings" pitchFamily="2" charset="2"/>
              </a:rPr>
              <a:t>more </a:t>
            </a:r>
            <a:r>
              <a:rPr lang="en-US" sz="2000" dirty="0" err="1">
                <a:sym typeface="Wingdings" pitchFamily="2" charset="2"/>
              </a:rPr>
              <a:t>Dheed</a:t>
            </a:r>
            <a:r>
              <a:rPr lang="en-US" sz="2000" dirty="0">
                <a:sym typeface="Wingdings" pitchFamily="2" charset="2"/>
              </a:rPr>
              <a:t> dataset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ym typeface="Wingdings" pitchFamily="2" charset="2"/>
              </a:rPr>
              <a:t>Add BESS PAR (David. H from Julich)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Integrate</a:t>
            </a:r>
            <a:r>
              <a:rPr lang="en-DE" sz="2000">
                <a:sym typeface="Wingdings" pitchFamily="2" charset="2"/>
              </a:rPr>
              <a:t> with </a:t>
            </a:r>
            <a:r>
              <a:rPr lang="en-US" sz="2000" dirty="0">
                <a:sym typeface="Wingdings" pitchFamily="2" charset="2"/>
              </a:rPr>
              <a:t>in-situ observations from </a:t>
            </a:r>
            <a:r>
              <a:rPr lang="en-US" sz="2000" dirty="0" err="1">
                <a:sym typeface="Wingdings" pitchFamily="2" charset="2"/>
              </a:rPr>
              <a:t>AustroSIF</a:t>
            </a:r>
            <a:endParaRPr lang="en-US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Gridded vs. </a:t>
            </a:r>
            <a:r>
              <a:rPr lang="en-US" sz="2000" dirty="0" err="1">
                <a:sym typeface="Wingdings" pitchFamily="2" charset="2"/>
              </a:rPr>
              <a:t>ungridded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SIF yield </a:t>
            </a:r>
            <a:endParaRPr lang="en-US" sz="2000" dirty="0">
              <a:sym typeface="Wingdings" pitchFamily="2" charset="2"/>
            </a:endParaRPr>
          </a:p>
        </p:txBody>
      </p:sp>
      <p:pic>
        <p:nvPicPr>
          <p:cNvPr id="6" name="图片 5" descr="徽标&#10;&#10;AI 生成的内容可能不正确。">
            <a:extLst>
              <a:ext uri="{FF2B5EF4-FFF2-40B4-BE49-F238E27FC236}">
                <a16:creationId xmlns:a16="http://schemas.microsoft.com/office/drawing/2014/main" id="{A753FF04-4366-FE2E-1F68-4E1DB3BC6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2" y="4462544"/>
            <a:ext cx="1902425" cy="7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徽标&#10;&#10;AI 生成的内容可能不正确。">
            <a:extLst>
              <a:ext uri="{FF2B5EF4-FFF2-40B4-BE49-F238E27FC236}">
                <a16:creationId xmlns:a16="http://schemas.microsoft.com/office/drawing/2014/main" id="{DB00673F-6F8B-085C-E78D-5C321436E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91" y="4231788"/>
            <a:ext cx="2325363" cy="9177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13CED63-1097-87F8-DDD6-505441E767BE}"/>
              </a:ext>
            </a:extLst>
          </p:cNvPr>
          <p:cNvSpPr txBox="1"/>
          <p:nvPr/>
        </p:nvSpPr>
        <p:spPr>
          <a:xfrm>
            <a:off x="564346" y="2705563"/>
            <a:ext cx="5511445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Thanks for your attention!</a:t>
            </a:r>
          </a:p>
          <a:p>
            <a:pPr algn="l">
              <a:lnSpc>
                <a:spcPct val="200000"/>
              </a:lnSpc>
            </a:pP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Open to any recommendations or questions. </a:t>
            </a: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GB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B4BA2D0-EBFB-7960-3C3C-6E86425FE4E2}"/>
              </a:ext>
            </a:extLst>
          </p:cNvPr>
          <p:cNvGrpSpPr/>
          <p:nvPr/>
        </p:nvGrpSpPr>
        <p:grpSpPr>
          <a:xfrm>
            <a:off x="7014976" y="2241280"/>
            <a:ext cx="4646016" cy="1782756"/>
            <a:chOff x="1745661" y="5696573"/>
            <a:chExt cx="4646016" cy="178275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9622ACEE-4383-F751-D5E3-76544D3D0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745661" y="6371534"/>
              <a:ext cx="2631528" cy="573672"/>
            </a:xfrm>
            <a:prstGeom prst="rect">
              <a:avLst/>
            </a:prstGeom>
          </p:spPr>
        </p:pic>
        <p:pic>
          <p:nvPicPr>
            <p:cNvPr id="11" name="Picture 5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04BB6750-DC94-8341-20CE-FCC88724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877" y="5696573"/>
              <a:ext cx="1664989" cy="1101127"/>
            </a:xfrm>
            <a:prstGeom prst="rect">
              <a:avLst/>
            </a:prstGeom>
          </p:spPr>
        </p:pic>
        <p:pic>
          <p:nvPicPr>
            <p:cNvPr id="12" name="Picture 58">
              <a:extLst>
                <a:ext uri="{FF2B5EF4-FFF2-40B4-BE49-F238E27FC236}">
                  <a16:creationId xmlns:a16="http://schemas.microsoft.com/office/drawing/2014/main" id="{B1091E16-8440-F10F-827A-2638A25E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377189" y="7105911"/>
              <a:ext cx="2014488" cy="373418"/>
            </a:xfrm>
            <a:prstGeom prst="rect">
              <a:avLst/>
            </a:prstGeom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AF93687-88D7-03F1-5337-B5ADCEA0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21" y="2241280"/>
            <a:ext cx="693127" cy="46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409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24957A-5EE9-2BAA-B762-17E7C687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SIF comparison </a:t>
            </a:r>
          </a:p>
        </p:txBody>
      </p:sp>
      <p:pic>
        <p:nvPicPr>
          <p:cNvPr id="5" name="图片 4" descr="图表, 折线图&#10;&#10;AI 生成的内容可能不正确。">
            <a:extLst>
              <a:ext uri="{FF2B5EF4-FFF2-40B4-BE49-F238E27FC236}">
                <a16:creationId xmlns:a16="http://schemas.microsoft.com/office/drawing/2014/main" id="{3DA35671-DEC7-3C2F-D0D6-04704F70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88" y="1405931"/>
            <a:ext cx="9287483" cy="45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2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02EB9-2DDD-17E3-9F92-71940A310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0577D-62F5-2830-C925-3F960A2F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SIF comparison </a:t>
            </a:r>
          </a:p>
        </p:txBody>
      </p:sp>
      <p:pic>
        <p:nvPicPr>
          <p:cNvPr id="3" name="图片 2" descr="图表, 折线图&#10;&#10;AI 生成的内容可能不正确。">
            <a:extLst>
              <a:ext uri="{FF2B5EF4-FFF2-40B4-BE49-F238E27FC236}">
                <a16:creationId xmlns:a16="http://schemas.microsoft.com/office/drawing/2014/main" id="{3B9689D5-8B5F-8E1F-191B-2D80D994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96" y="1332121"/>
            <a:ext cx="9294545" cy="46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5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0687C-9850-ADAD-CE27-7E81016F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F338-8FC7-E34D-626E-5E534794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SIF comparison </a:t>
            </a:r>
          </a:p>
        </p:txBody>
      </p:sp>
      <p:pic>
        <p:nvPicPr>
          <p:cNvPr id="4" name="图片 3" descr="图表, 折线图&#10;&#10;AI 生成的内容可能不正确。">
            <a:extLst>
              <a:ext uri="{FF2B5EF4-FFF2-40B4-BE49-F238E27FC236}">
                <a16:creationId xmlns:a16="http://schemas.microsoft.com/office/drawing/2014/main" id="{FADB96D0-6230-46BD-B428-EA5D8F1B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95" y="1384208"/>
            <a:ext cx="9294548" cy="46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99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ABD98-8685-378B-3CDE-C3A6E6196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0BBBAE-C989-BD19-E31B-DDCF7E87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GB" dirty="0"/>
              <a:t>Weaker performance in daily scale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0680CF-0554-C431-8DF1-5E4B957A8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4" t="13596" r="6440" b="5317"/>
          <a:stretch>
            <a:fillRect/>
          </a:stretch>
        </p:blipFill>
        <p:spPr>
          <a:xfrm>
            <a:off x="5949379" y="3574316"/>
            <a:ext cx="5436046" cy="27232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3913AB-7588-2EB9-8A89-0691892D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96" r="53973" b="8872"/>
          <a:stretch>
            <a:fillRect/>
          </a:stretch>
        </p:blipFill>
        <p:spPr>
          <a:xfrm>
            <a:off x="5795177" y="1066435"/>
            <a:ext cx="5101319" cy="24434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8D40E83-5A36-B952-6C5F-D8B4DDE57286}"/>
              </a:ext>
            </a:extLst>
          </p:cNvPr>
          <p:cNvSpPr txBox="1"/>
          <p:nvPr/>
        </p:nvSpPr>
        <p:spPr>
          <a:xfrm>
            <a:off x="4026032" y="52924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8-day</a:t>
            </a:r>
          </a:p>
        </p:txBody>
      </p:sp>
      <p:pic>
        <p:nvPicPr>
          <p:cNvPr id="16" name="内容占位符 15" descr="地图&#10;&#10;AI 生成的内容可能不正确。">
            <a:extLst>
              <a:ext uri="{FF2B5EF4-FFF2-40B4-BE49-F238E27FC236}">
                <a16:creationId xmlns:a16="http://schemas.microsoft.com/office/drawing/2014/main" id="{525F05FD-E83F-E65B-88C3-AE521868F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33" y="3556670"/>
            <a:ext cx="5436046" cy="274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8" name="图片 17" descr="地图&#10;&#10;AI 生成的内容可能不正确。">
            <a:extLst>
              <a:ext uri="{FF2B5EF4-FFF2-40B4-BE49-F238E27FC236}">
                <a16:creationId xmlns:a16="http://schemas.microsoft.com/office/drawing/2014/main" id="{9FBC399C-0CE3-E5FF-C115-45469DCD9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1" y="1113186"/>
            <a:ext cx="5001955" cy="2443484"/>
          </a:xfrm>
          <a:prstGeom prst="rect">
            <a:avLst/>
          </a:prstGeom>
        </p:spPr>
      </p:pic>
      <p:pic>
        <p:nvPicPr>
          <p:cNvPr id="7" name="图片 6" descr="文本&#10;&#10;AI 生成的内容可能不正确。">
            <a:extLst>
              <a:ext uri="{FF2B5EF4-FFF2-40B4-BE49-F238E27FC236}">
                <a16:creationId xmlns:a16="http://schemas.microsoft.com/office/drawing/2014/main" id="{7A4909E1-0071-55EC-5F54-2011993E6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7141" y="3283684"/>
            <a:ext cx="1476568" cy="79385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9559E2-E565-E592-FCFE-8109BCA52E06}"/>
              </a:ext>
            </a:extLst>
          </p:cNvPr>
          <p:cNvSpPr txBox="1"/>
          <p:nvPr/>
        </p:nvSpPr>
        <p:spPr>
          <a:xfrm>
            <a:off x="7583305" y="6231127"/>
            <a:ext cx="4358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(Zhao et al., Communications Earth &amp; Environment, 2025)</a:t>
            </a:r>
          </a:p>
        </p:txBody>
      </p:sp>
    </p:spTree>
    <p:extLst>
      <p:ext uri="{BB962C8B-B14F-4D97-AF65-F5344CB8AC3E}">
        <p14:creationId xmlns:p14="http://schemas.microsoft.com/office/powerpoint/2010/main" val="144136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0A37-BA9B-DDB6-14F2-8339A579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51706D-2983-B819-3F9B-A0742849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SIF comparison </a:t>
            </a:r>
          </a:p>
        </p:txBody>
      </p:sp>
      <p:pic>
        <p:nvPicPr>
          <p:cNvPr id="3" name="图片 2" descr="图表, 折线图&#10;&#10;AI 生成的内容可能不正确。">
            <a:extLst>
              <a:ext uri="{FF2B5EF4-FFF2-40B4-BE49-F238E27FC236}">
                <a16:creationId xmlns:a16="http://schemas.microsoft.com/office/drawing/2014/main" id="{8552450C-F3FB-B5F3-12F6-B6BD49B6A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96" y="1466355"/>
            <a:ext cx="9294545" cy="46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5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3C661-AAD0-053D-6CFA-205A0660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GB" dirty="0"/>
              <a:t>Complexity of SIF observation</a:t>
            </a:r>
          </a:p>
        </p:txBody>
      </p:sp>
      <p:pic>
        <p:nvPicPr>
          <p:cNvPr id="4" name="Picture 40" descr="A diagram of a plant&#10;&#10;AI-generated content may be incorrect.">
            <a:extLst>
              <a:ext uri="{FF2B5EF4-FFF2-40B4-BE49-F238E27FC236}">
                <a16:creationId xmlns:a16="http://schemas.microsoft.com/office/drawing/2014/main" id="{7391BD2E-951C-32EF-D70A-0C5A2B92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r="47790" b="22948"/>
          <a:stretch>
            <a:fillRect/>
          </a:stretch>
        </p:blipFill>
        <p:spPr>
          <a:xfrm>
            <a:off x="41754" y="1445628"/>
            <a:ext cx="5469286" cy="46636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63BCC9B-923D-241F-1232-E663E7C4F0CB}"/>
              </a:ext>
            </a:extLst>
          </p:cNvPr>
          <p:cNvSpPr txBox="1"/>
          <p:nvPr/>
        </p:nvSpPr>
        <p:spPr>
          <a:xfrm>
            <a:off x="5656814" y="2106498"/>
            <a:ext cx="6096000" cy="211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b="1" dirty="0">
                <a:latin typeface="+mn-lt"/>
              </a:rPr>
              <a:t>From Leaf - Canopy - Space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altLang="zh-CN" dirty="0">
                <a:latin typeface="+mn-lt"/>
              </a:rPr>
              <a:t>Illumination condition and</a:t>
            </a:r>
            <a:r>
              <a:rPr lang="en-GB" altLang="zh-CN" baseline="-25000" dirty="0">
                <a:latin typeface="+mn-lt"/>
              </a:rPr>
              <a:t> </a:t>
            </a:r>
            <a:r>
              <a:rPr lang="en-GB" altLang="zh-CN" dirty="0">
                <a:latin typeface="+mn-lt"/>
              </a:rPr>
              <a:t>Plant health: </a:t>
            </a:r>
            <a:r>
              <a:rPr lang="en-GB" altLang="zh-CN" dirty="0" err="1">
                <a:latin typeface="+mn-lt"/>
              </a:rPr>
              <a:t>SIF</a:t>
            </a:r>
            <a:r>
              <a:rPr lang="en-GB" altLang="zh-CN" baseline="-25000" dirty="0" err="1">
                <a:latin typeface="+mn-lt"/>
              </a:rPr>
              <a:t>total</a:t>
            </a:r>
            <a:endParaRPr lang="en-GB" altLang="zh-CN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altLang="zh-CN" dirty="0">
                <a:latin typeface="+mn-lt"/>
              </a:rPr>
              <a:t>Canopy structure: escaped </a:t>
            </a:r>
            <a:r>
              <a:rPr lang="en-GB" altLang="zh-CN" dirty="0" err="1">
                <a:latin typeface="+mn-lt"/>
              </a:rPr>
              <a:t>SIF</a:t>
            </a:r>
            <a:r>
              <a:rPr lang="en-GB" altLang="zh-CN" baseline="-25000" dirty="0" err="1">
                <a:latin typeface="+mn-lt"/>
              </a:rPr>
              <a:t>total</a:t>
            </a:r>
            <a:endParaRPr lang="en-GB" altLang="zh-CN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altLang="zh-CN" dirty="0">
                <a:latin typeface="+mn-lt"/>
              </a:rPr>
              <a:t>Other: atmospheric condition, geometrics: captured, escaped </a:t>
            </a:r>
            <a:r>
              <a:rPr lang="en-GB" altLang="zh-CN" dirty="0" err="1">
                <a:latin typeface="+mn-lt"/>
              </a:rPr>
              <a:t>SIF</a:t>
            </a:r>
            <a:r>
              <a:rPr lang="en-GB" altLang="zh-CN" baseline="-25000" dirty="0" err="1">
                <a:latin typeface="+mn-lt"/>
              </a:rPr>
              <a:t>total</a:t>
            </a:r>
            <a:endParaRPr lang="en-GB" altLang="zh-CN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ADB5DEB-8846-9AC8-3E36-47720A397B6F}"/>
                  </a:ext>
                </a:extLst>
              </p:cNvPr>
              <p:cNvSpPr txBox="1"/>
              <p:nvPr/>
            </p:nvSpPr>
            <p:spPr>
              <a:xfrm>
                <a:off x="3988904" y="5656897"/>
                <a:ext cx="8620801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𝑅𝑎𝑑𝑖𝑎𝑡𝑖𝑜𝑛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𝐶𝑎𝑛𝑜𝑝𝑦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𝑠𝑡𝑟𝑢𝑐𝑡𝑢𝑟𝑒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𝑷𝒍𝒂𝒏𝒕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𝒑𝒉𝒚𝒔𝒊𝒐𝒍𝒐𝒈𝒚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𝑜𝑡h𝑒𝑟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ADB5DEB-8846-9AC8-3E36-47720A397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904" y="5656897"/>
                <a:ext cx="8620801" cy="381515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7F43628-0C55-AD4C-1F6A-714C4C211F17}"/>
                  </a:ext>
                </a:extLst>
              </p:cNvPr>
              <p:cNvSpPr txBox="1"/>
              <p:nvPr/>
            </p:nvSpPr>
            <p:spPr>
              <a:xfrm>
                <a:off x="9801901" y="5287565"/>
                <a:ext cx="522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7F43628-0C55-AD4C-1F6A-714C4C211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901" y="5287565"/>
                <a:ext cx="522899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7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842825-08FC-00C8-C7D6-F2CB0420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TROPOMI SIF footprint dynamics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F8EAF0-58B8-EBD4-FACD-604C7B41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4329" r="15152" b="10651"/>
          <a:stretch>
            <a:fillRect/>
          </a:stretch>
        </p:blipFill>
        <p:spPr>
          <a:xfrm>
            <a:off x="2334886" y="837358"/>
            <a:ext cx="6495393" cy="57705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933FD1-BCC4-6A4F-0F30-75087EFC3F8F}"/>
              </a:ext>
            </a:extLst>
          </p:cNvPr>
          <p:cNvSpPr txBox="1"/>
          <p:nvPr/>
        </p:nvSpPr>
        <p:spPr>
          <a:xfrm>
            <a:off x="2334886" y="141798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Las </a:t>
            </a:r>
            <a:r>
              <a:rPr lang="en-GB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Majadas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2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9DCA2-C7E7-CD5A-79DF-22C599D0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TROPOMI SIF footprint dynamics </a:t>
            </a:r>
          </a:p>
        </p:txBody>
      </p:sp>
      <p:pic>
        <p:nvPicPr>
          <p:cNvPr id="6" name="图片 5" descr="在森林里&#10;&#10;AI 生成的内容可能不正确。">
            <a:extLst>
              <a:ext uri="{FF2B5EF4-FFF2-40B4-BE49-F238E27FC236}">
                <a16:creationId xmlns:a16="http://schemas.microsoft.com/office/drawing/2014/main" id="{18CB93F4-BDDD-1CB9-31C0-94F2048F7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3" y="1079491"/>
            <a:ext cx="7206150" cy="509828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ECACF19-7D9C-AD81-601D-84FA7BB67434}"/>
              </a:ext>
            </a:extLst>
          </p:cNvPr>
          <p:cNvSpPr>
            <a:spLocks noChangeAspect="1"/>
          </p:cNvSpPr>
          <p:nvPr/>
        </p:nvSpPr>
        <p:spPr>
          <a:xfrm rot="20310099">
            <a:off x="720975" y="2324447"/>
            <a:ext cx="2988332" cy="1394555"/>
          </a:xfrm>
          <a:prstGeom prst="rect">
            <a:avLst/>
          </a:prstGeom>
          <a:solidFill>
            <a:srgbClr val="FFFF00">
              <a:alpha val="662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9EF58D-BDD7-BEA0-6488-59A9B44E9FD5}"/>
              </a:ext>
            </a:extLst>
          </p:cNvPr>
          <p:cNvSpPr>
            <a:spLocks noChangeAspect="1"/>
          </p:cNvSpPr>
          <p:nvPr/>
        </p:nvSpPr>
        <p:spPr>
          <a:xfrm rot="20310099">
            <a:off x="1724169" y="2811187"/>
            <a:ext cx="2988332" cy="1394555"/>
          </a:xfrm>
          <a:prstGeom prst="rect">
            <a:avLst/>
          </a:prstGeom>
          <a:solidFill>
            <a:srgbClr val="FFFF00">
              <a:alpha val="662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</a:t>
            </a:r>
            <a:r>
              <a:rPr lang="en-US" altLang="zh-CN" dirty="0"/>
              <a:t>1</a:t>
            </a:r>
            <a:endParaRPr lang="en-GB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EBE119-E523-004F-9D03-B5C77FA8D566}"/>
              </a:ext>
            </a:extLst>
          </p:cNvPr>
          <p:cNvSpPr txBox="1"/>
          <p:nvPr/>
        </p:nvSpPr>
        <p:spPr>
          <a:xfrm>
            <a:off x="6920522" y="2487147"/>
            <a:ext cx="4988073" cy="221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/>
              <a:t>Different overpassing time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From 11:00~14:00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Illumination condition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Contents of canopy structure </a:t>
            </a:r>
          </a:p>
        </p:txBody>
      </p:sp>
    </p:spTree>
    <p:extLst>
      <p:ext uri="{BB962C8B-B14F-4D97-AF65-F5344CB8AC3E}">
        <p14:creationId xmlns:p14="http://schemas.microsoft.com/office/powerpoint/2010/main" val="9565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72A8A-2F0C-96EF-C075-C8E2A004D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6928A25-E81D-7107-CA2E-DD5D5893A765}"/>
                  </a:ext>
                </a:extLst>
              </p:cNvPr>
              <p:cNvSpPr txBox="1"/>
              <p:nvPr/>
            </p:nvSpPr>
            <p:spPr>
              <a:xfrm>
                <a:off x="1264695" y="2817646"/>
                <a:ext cx="10495902" cy="1222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GB" sz="2000" dirty="0"/>
                  <a:t> Can extract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ϕ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from TROPOMI </a:t>
                </a:r>
                <a:r>
                  <a:rPr lang="en-GB" sz="2000" dirty="0" err="1"/>
                  <a:t>SIF</a:t>
                </a:r>
                <a:r>
                  <a:rPr lang="en-GB" sz="2000" baseline="-25000" dirty="0" err="1"/>
                  <a:t>obs</a:t>
                </a:r>
                <a:r>
                  <a:rPr lang="zh-CN" altLang="en-US" sz="2000" baseline="-25000" dirty="0"/>
                  <a:t> </a:t>
                </a:r>
                <a:r>
                  <a:rPr lang="en-GB" sz="2000" dirty="0"/>
                  <a:t>per footprint better monitor ecosystem stress response</a:t>
                </a:r>
                <a:r>
                  <a:rPr lang="zh-CN" altLang="en-US" sz="2000" dirty="0"/>
                  <a:t> </a:t>
                </a:r>
                <a:r>
                  <a:rPr lang="en-GB" altLang="zh-CN" sz="2000" dirty="0"/>
                  <a:t>before gridding </a:t>
                </a:r>
                <a:r>
                  <a:rPr lang="en-GB" sz="2000" dirty="0"/>
                  <a:t>? 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6928A25-E81D-7107-CA2E-DD5D5893A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5" y="2817646"/>
                <a:ext cx="10495902" cy="1222707"/>
              </a:xfrm>
              <a:prstGeom prst="rect">
                <a:avLst/>
              </a:prstGeom>
              <a:blipFill>
                <a:blip r:embed="rId2"/>
                <a:stretch>
                  <a:fillRect l="-605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标题 1">
            <a:extLst>
              <a:ext uri="{FF2B5EF4-FFF2-40B4-BE49-F238E27FC236}">
                <a16:creationId xmlns:a16="http://schemas.microsoft.com/office/drawing/2014/main" id="{41CAFE32-7C61-79B3-8D63-1ED69CE7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21252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F3EDA-7435-9AD1-DA8A-093B070B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GB" dirty="0"/>
              <a:t>SIF yield extraction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633A829-10FE-7F01-D0B5-CF35FF04AC1B}"/>
                  </a:ext>
                </a:extLst>
              </p:cNvPr>
              <p:cNvSpPr txBox="1"/>
              <p:nvPr/>
            </p:nvSpPr>
            <p:spPr>
              <a:xfrm>
                <a:off x="215999" y="1463656"/>
                <a:ext cx="854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𝑅𝑎𝑑𝑖𝑎𝑡𝑖𝑜𝑛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𝐶𝑎𝑛𝑜𝑝𝑦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𝑠𝑡𝑟𝑢𝑐𝑡𝑢𝑟𝑒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𝑷𝒍𝒂𝒏𝒕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𝒑𝒉𝒚𝒔𝒊𝒐𝒍𝒐𝒈𝒚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𝑜𝑡h𝑒𝑟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633A829-10FE-7F01-D0B5-CF35FF04A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9" y="1463656"/>
                <a:ext cx="8543687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2F671DD-17B5-2F5D-CA67-10666214438F}"/>
                  </a:ext>
                </a:extLst>
              </p:cNvPr>
              <p:cNvSpPr txBox="1"/>
              <p:nvPr/>
            </p:nvSpPr>
            <p:spPr>
              <a:xfrm>
                <a:off x="1186254" y="2819875"/>
                <a:ext cx="4302499" cy="1710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altLang="zh-CN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altLang="zh-CN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altLang="zh-CN" sz="1800" b="1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𝑷𝑨𝑹</m:t>
                      </m:r>
                      <m:r>
                        <a:rPr lang="en-US" altLang="zh-CN" sz="1800" b="1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altLang="zh-CN" sz="1800" b="1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𝒇𝑷𝑨𝑹</m:t>
                      </m:r>
                      <m:r>
                        <a:rPr lang="en-US" altLang="zh-CN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DE" altLang="zh-CN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𝐹</m:t>
                      </m:r>
                    </m:oMath>
                  </m:oMathPara>
                </a14:m>
                <a:endParaRPr lang="en-US" altLang="zh-CN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D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DE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DE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𝑓𝑃𝐴𝑅</m:t>
                        </m:r>
                      </m:den>
                    </m:f>
                  </m:oMath>
                </a14:m>
                <a:r>
                  <a:rPr lang="en-DE" altLang="zh-CN"/>
                  <a:t> </a:t>
                </a:r>
                <a:r>
                  <a:rPr lang="en-US" altLang="zh-CN" sz="1200" dirty="0"/>
                  <a:t>(Zeng, et al., 2019)</a:t>
                </a:r>
                <a:endParaRPr lang="en-DE" altLang="zh-CN" sz="120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D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𝑁𝐼𝑅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𝑁𝐷𝑉𝐼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𝑁𝐼𝑅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2F671DD-17B5-2F5D-CA67-10666214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254" y="2819875"/>
                <a:ext cx="4302499" cy="1710918"/>
              </a:xfrm>
              <a:prstGeom prst="rect">
                <a:avLst/>
              </a:prstGeom>
              <a:blipFill>
                <a:blip r:embed="rId3"/>
                <a:stretch>
                  <a:fillRect l="-5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07ED5E0-F53E-7666-2DD8-DB4852DC961D}"/>
                  </a:ext>
                </a:extLst>
              </p:cNvPr>
              <p:cNvSpPr txBox="1"/>
              <p:nvPr/>
            </p:nvSpPr>
            <p:spPr>
              <a:xfrm>
                <a:off x="5683396" y="3099262"/>
                <a:ext cx="3335268" cy="669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DE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D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𝑆𝐼𝐹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𝑃𝐴𝑅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D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07ED5E0-F53E-7666-2DD8-DB4852DC9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396" y="3099262"/>
                <a:ext cx="3335268" cy="669799"/>
              </a:xfrm>
              <a:prstGeom prst="rect">
                <a:avLst/>
              </a:prstGeom>
              <a:blipFill>
                <a:blip r:embed="rId4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3F2FAD30-90A0-DBDD-5950-69B82269A828}"/>
              </a:ext>
            </a:extLst>
          </p:cNvPr>
          <p:cNvGrpSpPr/>
          <p:nvPr/>
        </p:nvGrpSpPr>
        <p:grpSpPr>
          <a:xfrm>
            <a:off x="7424182" y="1929446"/>
            <a:ext cx="4217663" cy="1133240"/>
            <a:chOff x="7424182" y="1929446"/>
            <a:chExt cx="4217663" cy="1133240"/>
          </a:xfrm>
        </p:grpSpPr>
        <p:cxnSp>
          <p:nvCxnSpPr>
            <p:cNvPr id="9" name="曲线连接符 8">
              <a:extLst>
                <a:ext uri="{FF2B5EF4-FFF2-40B4-BE49-F238E27FC236}">
                  <a16:creationId xmlns:a16="http://schemas.microsoft.com/office/drawing/2014/main" id="{7D1037D6-A6A3-8830-77E2-363D4458E216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rot="5400000" flipH="1" flipV="1">
              <a:off x="7396076" y="2393537"/>
              <a:ext cx="697255" cy="641044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1C4AFEB-A90F-C46E-C847-58A3F8410F96}"/>
                </a:ext>
              </a:extLst>
            </p:cNvPr>
            <p:cNvSpPr txBox="1"/>
            <p:nvPr/>
          </p:nvSpPr>
          <p:spPr>
            <a:xfrm>
              <a:off x="8065225" y="1929446"/>
              <a:ext cx="3576620" cy="87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Spatial Resolution: 40km ~ 300m</a:t>
              </a:r>
            </a:p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Time Resolution: monthly ~ daily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5FA28E2-7370-1314-F925-B573FA317351}"/>
              </a:ext>
            </a:extLst>
          </p:cNvPr>
          <p:cNvGrpSpPr/>
          <p:nvPr/>
        </p:nvGrpSpPr>
        <p:grpSpPr>
          <a:xfrm>
            <a:off x="7567172" y="3805227"/>
            <a:ext cx="4248929" cy="1706850"/>
            <a:chOff x="7567172" y="3805227"/>
            <a:chExt cx="4248929" cy="170685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6674CCC-C82D-16DD-147C-1456989770D2}"/>
                </a:ext>
              </a:extLst>
            </p:cNvPr>
            <p:cNvSpPr txBox="1"/>
            <p:nvPr/>
          </p:nvSpPr>
          <p:spPr>
            <a:xfrm>
              <a:off x="8290777" y="4224609"/>
              <a:ext cx="3525324" cy="1287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Canopy structure:</a:t>
              </a:r>
            </a:p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Spatial Resolution: 10m ~ 500m </a:t>
              </a:r>
            </a:p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Time Resolution: 5-16 day</a:t>
              </a:r>
            </a:p>
          </p:txBody>
        </p:sp>
        <p:cxnSp>
          <p:nvCxnSpPr>
            <p:cNvPr id="13" name="曲线连接符 12">
              <a:extLst>
                <a:ext uri="{FF2B5EF4-FFF2-40B4-BE49-F238E27FC236}">
                  <a16:creationId xmlns:a16="http://schemas.microsoft.com/office/drawing/2014/main" id="{37CE5EC8-90DA-E9F4-3A39-60A04D4F31E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6200000" flipH="1">
              <a:off x="7397417" y="3974982"/>
              <a:ext cx="1063115" cy="723606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8D52A9C-0312-6B57-90A4-D599ABB2906C}"/>
              </a:ext>
            </a:extLst>
          </p:cNvPr>
          <p:cNvGrpSpPr/>
          <p:nvPr/>
        </p:nvGrpSpPr>
        <p:grpSpPr>
          <a:xfrm>
            <a:off x="4067749" y="3769061"/>
            <a:ext cx="3356432" cy="2310891"/>
            <a:chOff x="4067749" y="3769061"/>
            <a:chExt cx="3356432" cy="2310891"/>
          </a:xfrm>
        </p:grpSpPr>
        <p:cxnSp>
          <p:nvCxnSpPr>
            <p:cNvPr id="15" name="曲线连接符 14">
              <a:extLst>
                <a:ext uri="{FF2B5EF4-FFF2-40B4-BE49-F238E27FC236}">
                  <a16:creationId xmlns:a16="http://schemas.microsoft.com/office/drawing/2014/main" id="{FBC658D5-ED29-0C21-4EDC-E21751D06F7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81176" y="3921588"/>
              <a:ext cx="948345" cy="64329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1D4AB81-1BFE-30B6-7AB2-E0C4FE24E00F}"/>
                </a:ext>
              </a:extLst>
            </p:cNvPr>
            <p:cNvSpPr txBox="1"/>
            <p:nvPr/>
          </p:nvSpPr>
          <p:spPr>
            <a:xfrm>
              <a:off x="4067749" y="4792484"/>
              <a:ext cx="3356432" cy="1287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Illumination condition:</a:t>
              </a:r>
            </a:p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Spatial Resolution: 5km, 10km</a:t>
              </a:r>
            </a:p>
            <a:p>
              <a:pPr algn="l">
                <a:lnSpc>
                  <a:spcPct val="150000"/>
                </a:lnSpc>
              </a:pPr>
              <a:r>
                <a:rPr lang="en-GB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Time Resolution: 15min, hourly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E20CB27-D859-E03F-207D-605A0ADCBD17}"/>
                  </a:ext>
                </a:extLst>
              </p:cNvPr>
              <p:cNvSpPr txBox="1"/>
              <p:nvPr/>
            </p:nvSpPr>
            <p:spPr>
              <a:xfrm>
                <a:off x="4921950" y="3306002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GB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</m:oMath>
                  </m:oMathPara>
                </a14:m>
                <a:endParaRPr lang="en-GB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E20CB27-D859-E03F-207D-605A0ADC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950" y="3306002"/>
                <a:ext cx="4427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00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6C95-C208-26BF-9979-72104B7A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CF902BD-47C8-C8F5-CD44-09416DFB146F}"/>
              </a:ext>
            </a:extLst>
          </p:cNvPr>
          <p:cNvGrpSpPr/>
          <p:nvPr/>
        </p:nvGrpSpPr>
        <p:grpSpPr>
          <a:xfrm>
            <a:off x="216000" y="1317457"/>
            <a:ext cx="7994538" cy="5064736"/>
            <a:chOff x="1884218" y="1159721"/>
            <a:chExt cx="7994538" cy="5064736"/>
          </a:xfrm>
        </p:grpSpPr>
        <p:pic>
          <p:nvPicPr>
            <p:cNvPr id="4" name="图片 3" descr="图表, 折线图&#10;&#10;AI 生成的内容可能不正确。">
              <a:extLst>
                <a:ext uri="{FF2B5EF4-FFF2-40B4-BE49-F238E27FC236}">
                  <a16:creationId xmlns:a16="http://schemas.microsoft.com/office/drawing/2014/main" id="{8B06156E-015A-8E8A-5FE2-A60006C2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4218" y="2554204"/>
              <a:ext cx="7772400" cy="1719433"/>
            </a:xfrm>
            <a:prstGeom prst="rect">
              <a:avLst/>
            </a:prstGeom>
          </p:spPr>
        </p:pic>
        <p:pic>
          <p:nvPicPr>
            <p:cNvPr id="5" name="图片 4" descr="图形用户界面, 图表, 直方图&#10;&#10;AI 生成的内容可能不正确。">
              <a:extLst>
                <a:ext uri="{FF2B5EF4-FFF2-40B4-BE49-F238E27FC236}">
                  <a16:creationId xmlns:a16="http://schemas.microsoft.com/office/drawing/2014/main" id="{569D1505-37C7-8B4A-7C49-F3B0D445B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5865"/>
            <a:stretch>
              <a:fillRect/>
            </a:stretch>
          </p:blipFill>
          <p:spPr>
            <a:xfrm>
              <a:off x="1967346" y="1159721"/>
              <a:ext cx="7911410" cy="1543335"/>
            </a:xfrm>
            <a:prstGeom prst="rect">
              <a:avLst/>
            </a:prstGeom>
          </p:spPr>
        </p:pic>
        <p:pic>
          <p:nvPicPr>
            <p:cNvPr id="6" name="图片 5" descr="图形用户界面, 图表, 直方图&#10;&#10;AI 生成的内容可能不正确。">
              <a:extLst>
                <a:ext uri="{FF2B5EF4-FFF2-40B4-BE49-F238E27FC236}">
                  <a16:creationId xmlns:a16="http://schemas.microsoft.com/office/drawing/2014/main" id="{754E89C9-CD8E-7DBA-75B8-FB6E4ED4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213"/>
            <a:stretch>
              <a:fillRect/>
            </a:stretch>
          </p:blipFill>
          <p:spPr>
            <a:xfrm>
              <a:off x="1967346" y="4273637"/>
              <a:ext cx="7911410" cy="1950820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2434B86-30FB-6CC6-ECA0-6EA95C4783A3}"/>
              </a:ext>
            </a:extLst>
          </p:cNvPr>
          <p:cNvSpPr txBox="1"/>
          <p:nvPr/>
        </p:nvSpPr>
        <p:spPr>
          <a:xfrm>
            <a:off x="7658263" y="6243694"/>
            <a:ext cx="3754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(Guo et al., 2024, Agricultural and Forest Meteorology)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BB014F3-3461-F3C3-258C-39EBD720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assumption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81009C-3D75-EC3E-D4D5-EB1A63B6CBBE}"/>
              </a:ext>
            </a:extLst>
          </p:cNvPr>
          <p:cNvSpPr txBox="1"/>
          <p:nvPr/>
        </p:nvSpPr>
        <p:spPr>
          <a:xfrm>
            <a:off x="7836261" y="1594011"/>
            <a:ext cx="2993127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Spatial Resolution: </a:t>
            </a:r>
            <a:r>
              <a:rPr lang="en-GB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Medium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Time Resolution: </a:t>
            </a:r>
            <a:r>
              <a:rPr lang="en-GB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Medium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80C81C-FD97-83DC-3BB6-2BEF23883B76}"/>
              </a:ext>
            </a:extLst>
          </p:cNvPr>
          <p:cNvSpPr txBox="1"/>
          <p:nvPr/>
        </p:nvSpPr>
        <p:spPr>
          <a:xfrm>
            <a:off x="7912331" y="3123218"/>
            <a:ext cx="2916183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Spatial Resolution: Coarse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Time Resolution: Fine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924665-C573-90C4-A664-7B19AECA0CBB}"/>
              </a:ext>
            </a:extLst>
          </p:cNvPr>
          <p:cNvSpPr txBox="1"/>
          <p:nvPr/>
        </p:nvSpPr>
        <p:spPr>
          <a:xfrm>
            <a:off x="7912331" y="4717647"/>
            <a:ext cx="2715230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Spatial Resolution: Fine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Time Resolution: Coarse</a:t>
            </a:r>
          </a:p>
        </p:txBody>
      </p:sp>
    </p:spTree>
    <p:extLst>
      <p:ext uri="{BB962C8B-B14F-4D97-AF65-F5344CB8AC3E}">
        <p14:creationId xmlns:p14="http://schemas.microsoft.com/office/powerpoint/2010/main" val="38249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1749</TotalTime>
  <Words>887</Words>
  <Application>Microsoft Macintosh PowerPoint</Application>
  <PresentationFormat>自定义</PresentationFormat>
  <Paragraphs>227</Paragraphs>
  <Slides>30</Slides>
  <Notes>11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DengXian</vt:lpstr>
      <vt:lpstr>Arial</vt:lpstr>
      <vt:lpstr>Calibri</vt:lpstr>
      <vt:lpstr>Cambria Math</vt:lpstr>
      <vt:lpstr>Times New Roman</vt:lpstr>
      <vt:lpstr>Verdana</vt:lpstr>
      <vt:lpstr>Wingdings</vt:lpstr>
      <vt:lpstr>ESA_Presentation_CLEAR</vt:lpstr>
      <vt:lpstr>PowerPoint 演示文稿</vt:lpstr>
      <vt:lpstr>Sensitive response compare with VIs</vt:lpstr>
      <vt:lpstr>Weaker performance in daily scale</vt:lpstr>
      <vt:lpstr>Complexity of SIF observation</vt:lpstr>
      <vt:lpstr>TROPOMI SIF footprint dynamics  </vt:lpstr>
      <vt:lpstr>TROPOMI SIF footprint dynamics </vt:lpstr>
      <vt:lpstr>Research question</vt:lpstr>
      <vt:lpstr>SIF yield extraction </vt:lpstr>
      <vt:lpstr>Our assumption</vt:lpstr>
      <vt:lpstr>Datasets</vt:lpstr>
      <vt:lpstr>Different retrieved SIF products</vt:lpstr>
      <vt:lpstr>Datasets</vt:lpstr>
      <vt:lpstr>Compare different combination of SIF yields </vt:lpstr>
      <vt:lpstr>SIF yield product by ML methods</vt:lpstr>
      <vt:lpstr>Dheed</vt:lpstr>
      <vt:lpstr>Possible SIF yield response to stress </vt:lpstr>
      <vt:lpstr>Satellite observed patterns</vt:lpstr>
      <vt:lpstr>Selected CHD event boxes: Germany, 2019</vt:lpstr>
      <vt:lpstr>CHD event boxes with land cover (CLMS)</vt:lpstr>
      <vt:lpstr>Workflow</vt:lpstr>
      <vt:lpstr>Preliminary Results</vt:lpstr>
      <vt:lpstr>Preliminary Results…</vt:lpstr>
      <vt:lpstr>Preliminary Results…</vt:lpstr>
      <vt:lpstr>Challenge: Non-liner ϕF−ϕP</vt:lpstr>
      <vt:lpstr>Current status and possible solution…?</vt:lpstr>
      <vt:lpstr>PowerPoint 演示文稿</vt:lpstr>
      <vt:lpstr>SIF comparison </vt:lpstr>
      <vt:lpstr>SIF comparison </vt:lpstr>
      <vt:lpstr>SIF comparison </vt:lpstr>
      <vt:lpstr>SIF comparison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Qiqi Deng</cp:lastModifiedBy>
  <cp:revision>19</cp:revision>
  <cp:lastPrinted>2008-08-26T16:26:23Z</cp:lastPrinted>
  <dcterms:created xsi:type="dcterms:W3CDTF">2026-02-06T10:02:23Z</dcterms:created>
  <dcterms:modified xsi:type="dcterms:W3CDTF">2026-03-05T09:41:07Z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