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291" r:id="rId3"/>
    <p:sldId id="293" r:id="rId4"/>
    <p:sldId id="292" r:id="rId5"/>
    <p:sldId id="294" r:id="rId6"/>
    <p:sldId id="304" r:id="rId7"/>
    <p:sldId id="320" r:id="rId8"/>
    <p:sldId id="322" r:id="rId9"/>
    <p:sldId id="318" r:id="rId10"/>
    <p:sldId id="316" r:id="rId11"/>
    <p:sldId id="303" r:id="rId12"/>
    <p:sldId id="299" r:id="rId13"/>
    <p:sldId id="300" r:id="rId14"/>
    <p:sldId id="311" r:id="rId15"/>
    <p:sldId id="313" r:id="rId16"/>
    <p:sldId id="312" r:id="rId17"/>
    <p:sldId id="315" r:id="rId18"/>
    <p:sldId id="314" r:id="rId19"/>
    <p:sldId id="301" r:id="rId20"/>
    <p:sldId id="2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4169"/>
    <a:srgbClr val="01AF52"/>
    <a:srgbClr val="A6FF91"/>
    <a:srgbClr val="6AAEA9"/>
    <a:srgbClr val="9D9862"/>
    <a:srgbClr val="C7F3BA"/>
    <a:srgbClr val="DD3B3F"/>
    <a:srgbClr val="4372AE"/>
    <a:srgbClr val="A395BD"/>
    <a:srgbClr val="482B7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5" autoAdjust="0"/>
    <p:restoredTop sz="89831" autoAdjust="0"/>
  </p:normalViewPr>
  <p:slideViewPr>
    <p:cSldViewPr snapToGrid="0">
      <p:cViewPr varScale="1">
        <p:scale>
          <a:sx n="110" d="100"/>
          <a:sy n="110" d="100"/>
        </p:scale>
        <p:origin x="264"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9E219C-2771-4731-AE0F-4BF41674D8B5}" type="datetimeFigureOut">
              <a:rPr lang="it-IT" smtClean="0"/>
              <a:t>03/03/2026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2A343-D48E-4D7D-8CAE-E8ED8D851087}" type="slidenum">
              <a:rPr lang="it-IT" smtClean="0"/>
              <a:t>‹N›</a:t>
            </a:fld>
            <a:endParaRPr lang="it-IT"/>
          </a:p>
        </p:txBody>
      </p:sp>
    </p:spTree>
    <p:extLst>
      <p:ext uri="{BB962C8B-B14F-4D97-AF65-F5344CB8AC3E}">
        <p14:creationId xmlns:p14="http://schemas.microsoft.com/office/powerpoint/2010/main" val="4017073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762A343-D48E-4D7D-8CAE-E8ED8D851087}" type="slidenum">
              <a:rPr lang="it-IT" smtClean="0"/>
              <a:t>1</a:t>
            </a:fld>
            <a:endParaRPr lang="it-IT"/>
          </a:p>
        </p:txBody>
      </p:sp>
    </p:spTree>
    <p:extLst>
      <p:ext uri="{BB962C8B-B14F-4D97-AF65-F5344CB8AC3E}">
        <p14:creationId xmlns:p14="http://schemas.microsoft.com/office/powerpoint/2010/main" val="2565645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322C8-87EE-7C0F-E0BF-9E26F755D03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04CC993-DD77-FE54-2D9D-870CEB3E9712}"/>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161F9042-6316-ED77-2F06-C5A0E7173BBD}"/>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C2D3C07-BA6B-853D-BDEE-B8794E42BA0C}"/>
              </a:ext>
            </a:extLst>
          </p:cNvPr>
          <p:cNvSpPr>
            <a:spLocks noGrp="1"/>
          </p:cNvSpPr>
          <p:nvPr>
            <p:ph type="sldNum" sz="quarter" idx="5"/>
          </p:nvPr>
        </p:nvSpPr>
        <p:spPr/>
        <p:txBody>
          <a:bodyPr/>
          <a:lstStyle/>
          <a:p>
            <a:fld id="{1F57FB2B-67AC-4F3C-9F82-DE9831C3CDDD}" type="slidenum">
              <a:rPr lang="it-IT" smtClean="0"/>
              <a:t>10</a:t>
            </a:fld>
            <a:endParaRPr lang="it-IT"/>
          </a:p>
        </p:txBody>
      </p:sp>
    </p:spTree>
    <p:extLst>
      <p:ext uri="{BB962C8B-B14F-4D97-AF65-F5344CB8AC3E}">
        <p14:creationId xmlns:p14="http://schemas.microsoft.com/office/powerpoint/2010/main" val="2053907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4113A-4B54-85B1-4792-B9363B6AA3E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A196B1C-B27E-9FCE-88FB-ACD73D3BDACC}"/>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79C1C329-9E77-5003-608F-D61ACB1262F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0CA17140-6B48-569A-0676-2B6194972E73}"/>
              </a:ext>
            </a:extLst>
          </p:cNvPr>
          <p:cNvSpPr>
            <a:spLocks noGrp="1"/>
          </p:cNvSpPr>
          <p:nvPr>
            <p:ph type="sldNum" sz="quarter" idx="5"/>
          </p:nvPr>
        </p:nvSpPr>
        <p:spPr/>
        <p:txBody>
          <a:bodyPr/>
          <a:lstStyle/>
          <a:p>
            <a:fld id="{1F57FB2B-67AC-4F3C-9F82-DE9831C3CDDD}" type="slidenum">
              <a:rPr lang="it-IT" smtClean="0"/>
              <a:t>11</a:t>
            </a:fld>
            <a:endParaRPr lang="it-IT"/>
          </a:p>
        </p:txBody>
      </p:sp>
    </p:spTree>
    <p:extLst>
      <p:ext uri="{BB962C8B-B14F-4D97-AF65-F5344CB8AC3E}">
        <p14:creationId xmlns:p14="http://schemas.microsoft.com/office/powerpoint/2010/main" val="3493048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r>
              <a:rPr lang="it-IT" dirty="0"/>
              <a:t>Mettere video FROG</a:t>
            </a:r>
          </a:p>
        </p:txBody>
      </p:sp>
      <p:sp>
        <p:nvSpPr>
          <p:cNvPr id="4" name="Segnaposto numero diapositiva 3"/>
          <p:cNvSpPr>
            <a:spLocks noGrp="1"/>
          </p:cNvSpPr>
          <p:nvPr>
            <p:ph type="sldNum" sz="quarter" idx="5"/>
          </p:nvPr>
        </p:nvSpPr>
        <p:spPr/>
        <p:txBody>
          <a:bodyPr/>
          <a:lstStyle/>
          <a:p>
            <a:fld id="{1F57FB2B-67AC-4F3C-9F82-DE9831C3CDDD}" type="slidenum">
              <a:rPr lang="it-IT" smtClean="0"/>
              <a:t>12</a:t>
            </a:fld>
            <a:endParaRPr lang="it-IT"/>
          </a:p>
        </p:txBody>
      </p:sp>
    </p:spTree>
    <p:extLst>
      <p:ext uri="{BB962C8B-B14F-4D97-AF65-F5344CB8AC3E}">
        <p14:creationId xmlns:p14="http://schemas.microsoft.com/office/powerpoint/2010/main" val="2827819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F57FB2B-67AC-4F3C-9F82-DE9831C3CDDD}" type="slidenum">
              <a:rPr lang="it-IT" smtClean="0"/>
              <a:t>13</a:t>
            </a:fld>
            <a:endParaRPr lang="it-IT"/>
          </a:p>
        </p:txBody>
      </p:sp>
    </p:spTree>
    <p:extLst>
      <p:ext uri="{BB962C8B-B14F-4D97-AF65-F5344CB8AC3E}">
        <p14:creationId xmlns:p14="http://schemas.microsoft.com/office/powerpoint/2010/main" val="1121952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7895C-C4F3-5435-70C1-B5C332F087D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83BF9E9-59D1-0311-9A40-488C5F149740}"/>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77C87B53-9422-3A3C-DF91-CB295C973B7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BEA9DA5-FB11-2937-78F6-3D0282C68FF8}"/>
              </a:ext>
            </a:extLst>
          </p:cNvPr>
          <p:cNvSpPr>
            <a:spLocks noGrp="1"/>
          </p:cNvSpPr>
          <p:nvPr>
            <p:ph type="sldNum" sz="quarter" idx="5"/>
          </p:nvPr>
        </p:nvSpPr>
        <p:spPr/>
        <p:txBody>
          <a:bodyPr/>
          <a:lstStyle/>
          <a:p>
            <a:fld id="{1F57FB2B-67AC-4F3C-9F82-DE9831C3CDDD}" type="slidenum">
              <a:rPr lang="it-IT" smtClean="0"/>
              <a:t>14</a:t>
            </a:fld>
            <a:endParaRPr lang="it-IT"/>
          </a:p>
        </p:txBody>
      </p:sp>
    </p:spTree>
    <p:extLst>
      <p:ext uri="{BB962C8B-B14F-4D97-AF65-F5344CB8AC3E}">
        <p14:creationId xmlns:p14="http://schemas.microsoft.com/office/powerpoint/2010/main" val="939241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C500B-6CAC-87B3-B1AE-D34C332ADC8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C7BA268-CB75-F9C6-C9FE-91D2C63335A1}"/>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FCDF052F-8726-1230-80B5-784729B658F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5DD49FC-CC37-F81B-F060-213649AEA305}"/>
              </a:ext>
            </a:extLst>
          </p:cNvPr>
          <p:cNvSpPr>
            <a:spLocks noGrp="1"/>
          </p:cNvSpPr>
          <p:nvPr>
            <p:ph type="sldNum" sz="quarter" idx="5"/>
          </p:nvPr>
        </p:nvSpPr>
        <p:spPr/>
        <p:txBody>
          <a:bodyPr/>
          <a:lstStyle/>
          <a:p>
            <a:fld id="{1F57FB2B-67AC-4F3C-9F82-DE9831C3CDDD}" type="slidenum">
              <a:rPr lang="it-IT" smtClean="0"/>
              <a:t>15</a:t>
            </a:fld>
            <a:endParaRPr lang="it-IT"/>
          </a:p>
        </p:txBody>
      </p:sp>
    </p:spTree>
    <p:extLst>
      <p:ext uri="{BB962C8B-B14F-4D97-AF65-F5344CB8AC3E}">
        <p14:creationId xmlns:p14="http://schemas.microsoft.com/office/powerpoint/2010/main" val="929516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5C174-3A65-9170-7339-8D4D70BE120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E67C872-F23A-74E6-5059-800EE0888F75}"/>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075F02CC-7989-DAD6-471F-5932D4EE31D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B9C710F-B51B-35E3-A939-3489A17C480A}"/>
              </a:ext>
            </a:extLst>
          </p:cNvPr>
          <p:cNvSpPr>
            <a:spLocks noGrp="1"/>
          </p:cNvSpPr>
          <p:nvPr>
            <p:ph type="sldNum" sz="quarter" idx="5"/>
          </p:nvPr>
        </p:nvSpPr>
        <p:spPr/>
        <p:txBody>
          <a:bodyPr/>
          <a:lstStyle/>
          <a:p>
            <a:fld id="{1F57FB2B-67AC-4F3C-9F82-DE9831C3CDDD}" type="slidenum">
              <a:rPr lang="it-IT" smtClean="0"/>
              <a:t>16</a:t>
            </a:fld>
            <a:endParaRPr lang="it-IT"/>
          </a:p>
        </p:txBody>
      </p:sp>
    </p:spTree>
    <p:extLst>
      <p:ext uri="{BB962C8B-B14F-4D97-AF65-F5344CB8AC3E}">
        <p14:creationId xmlns:p14="http://schemas.microsoft.com/office/powerpoint/2010/main" val="287015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02BE6-BFB9-0144-1676-C82972EBBF9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158DF6D-B9FB-6FFC-A6D2-A97D957D48FC}"/>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894A3DB0-ACB6-B04A-5992-1CF08309BE0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3FD768A3-F0BD-DFFB-1B92-70A66EE5EDFD}"/>
              </a:ext>
            </a:extLst>
          </p:cNvPr>
          <p:cNvSpPr>
            <a:spLocks noGrp="1"/>
          </p:cNvSpPr>
          <p:nvPr>
            <p:ph type="sldNum" sz="quarter" idx="5"/>
          </p:nvPr>
        </p:nvSpPr>
        <p:spPr/>
        <p:txBody>
          <a:bodyPr/>
          <a:lstStyle/>
          <a:p>
            <a:fld id="{1F57FB2B-67AC-4F3C-9F82-DE9831C3CDDD}" type="slidenum">
              <a:rPr lang="it-IT" smtClean="0"/>
              <a:t>17</a:t>
            </a:fld>
            <a:endParaRPr lang="it-IT"/>
          </a:p>
        </p:txBody>
      </p:sp>
    </p:spTree>
    <p:extLst>
      <p:ext uri="{BB962C8B-B14F-4D97-AF65-F5344CB8AC3E}">
        <p14:creationId xmlns:p14="http://schemas.microsoft.com/office/powerpoint/2010/main" val="4149744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2805-7DFE-660E-FA1B-DBC3B7437ED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F2D2412-991B-EFD0-A004-6BFE742009BF}"/>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49AEFC62-5DB5-9582-2835-5E265A4D5C8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CB8EA4D1-1169-27AA-CC79-80E62530A7B5}"/>
              </a:ext>
            </a:extLst>
          </p:cNvPr>
          <p:cNvSpPr>
            <a:spLocks noGrp="1"/>
          </p:cNvSpPr>
          <p:nvPr>
            <p:ph type="sldNum" sz="quarter" idx="5"/>
          </p:nvPr>
        </p:nvSpPr>
        <p:spPr/>
        <p:txBody>
          <a:bodyPr/>
          <a:lstStyle/>
          <a:p>
            <a:fld id="{1F57FB2B-67AC-4F3C-9F82-DE9831C3CDDD}" type="slidenum">
              <a:rPr lang="it-IT" smtClean="0"/>
              <a:t>18</a:t>
            </a:fld>
            <a:endParaRPr lang="it-IT"/>
          </a:p>
        </p:txBody>
      </p:sp>
    </p:spTree>
    <p:extLst>
      <p:ext uri="{BB962C8B-B14F-4D97-AF65-F5344CB8AC3E}">
        <p14:creationId xmlns:p14="http://schemas.microsoft.com/office/powerpoint/2010/main" val="206748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F57FB2B-67AC-4F3C-9F82-DE9831C3CDDD}" type="slidenum">
              <a:rPr lang="it-IT" smtClean="0"/>
              <a:t>19</a:t>
            </a:fld>
            <a:endParaRPr lang="it-IT"/>
          </a:p>
        </p:txBody>
      </p:sp>
    </p:spTree>
    <p:extLst>
      <p:ext uri="{BB962C8B-B14F-4D97-AF65-F5344CB8AC3E}">
        <p14:creationId xmlns:p14="http://schemas.microsoft.com/office/powerpoint/2010/main" val="2484605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r>
              <a:rPr lang="it-IT" sz="1050" dirty="0"/>
              <a:t>Parlare di FLEX, caratteristiche della missione </a:t>
            </a:r>
            <a:r>
              <a:rPr lang="it-IT" sz="1050" dirty="0" err="1"/>
              <a:t>ecc</a:t>
            </a:r>
            <a:endParaRPr lang="it-IT" sz="1050" dirty="0"/>
          </a:p>
        </p:txBody>
      </p:sp>
      <p:sp>
        <p:nvSpPr>
          <p:cNvPr id="4" name="Segnaposto numero diapositiva 3"/>
          <p:cNvSpPr>
            <a:spLocks noGrp="1"/>
          </p:cNvSpPr>
          <p:nvPr>
            <p:ph type="sldNum" sz="quarter" idx="5"/>
          </p:nvPr>
        </p:nvSpPr>
        <p:spPr/>
        <p:txBody>
          <a:bodyPr/>
          <a:lstStyle/>
          <a:p>
            <a:fld id="{1F57FB2B-67AC-4F3C-9F82-DE9831C3CDDD}" type="slidenum">
              <a:rPr lang="it-IT" smtClean="0"/>
              <a:t>2</a:t>
            </a:fld>
            <a:endParaRPr lang="it-IT"/>
          </a:p>
        </p:txBody>
      </p:sp>
    </p:spTree>
    <p:extLst>
      <p:ext uri="{BB962C8B-B14F-4D97-AF65-F5344CB8AC3E}">
        <p14:creationId xmlns:p14="http://schemas.microsoft.com/office/powerpoint/2010/main" val="939152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F57FB2B-67AC-4F3C-9F82-DE9831C3CDDD}" type="slidenum">
              <a:rPr lang="it-IT" smtClean="0"/>
              <a:t>3</a:t>
            </a:fld>
            <a:endParaRPr lang="it-IT"/>
          </a:p>
        </p:txBody>
      </p:sp>
    </p:spTree>
    <p:extLst>
      <p:ext uri="{BB962C8B-B14F-4D97-AF65-F5344CB8AC3E}">
        <p14:creationId xmlns:p14="http://schemas.microsoft.com/office/powerpoint/2010/main" val="151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F57FB2B-67AC-4F3C-9F82-DE9831C3CDDD}" type="slidenum">
              <a:rPr lang="it-IT" smtClean="0"/>
              <a:t>4</a:t>
            </a:fld>
            <a:endParaRPr lang="it-IT"/>
          </a:p>
        </p:txBody>
      </p:sp>
    </p:spTree>
    <p:extLst>
      <p:ext uri="{BB962C8B-B14F-4D97-AF65-F5344CB8AC3E}">
        <p14:creationId xmlns:p14="http://schemas.microsoft.com/office/powerpoint/2010/main" val="1725984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F57FB2B-67AC-4F3C-9F82-DE9831C3CDDD}" type="slidenum">
              <a:rPr lang="it-IT" smtClean="0"/>
              <a:t>5</a:t>
            </a:fld>
            <a:endParaRPr lang="it-IT"/>
          </a:p>
        </p:txBody>
      </p:sp>
    </p:spTree>
    <p:extLst>
      <p:ext uri="{BB962C8B-B14F-4D97-AF65-F5344CB8AC3E}">
        <p14:creationId xmlns:p14="http://schemas.microsoft.com/office/powerpoint/2010/main" val="2980588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EDBD6-0E9C-1A22-3455-DC38CC6BCD8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D74E414-BF6E-10E3-46F3-F577A31FA14D}"/>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AB643F98-E233-41F8-3848-7F08237ACC2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F79CE88-1D69-03E0-44B6-5041A73C1C7C}"/>
              </a:ext>
            </a:extLst>
          </p:cNvPr>
          <p:cNvSpPr>
            <a:spLocks noGrp="1"/>
          </p:cNvSpPr>
          <p:nvPr>
            <p:ph type="sldNum" sz="quarter" idx="5"/>
          </p:nvPr>
        </p:nvSpPr>
        <p:spPr/>
        <p:txBody>
          <a:bodyPr/>
          <a:lstStyle/>
          <a:p>
            <a:fld id="{1F57FB2B-67AC-4F3C-9F82-DE9831C3CDDD}" type="slidenum">
              <a:rPr lang="it-IT" smtClean="0"/>
              <a:t>6</a:t>
            </a:fld>
            <a:endParaRPr lang="it-IT"/>
          </a:p>
        </p:txBody>
      </p:sp>
    </p:spTree>
    <p:extLst>
      <p:ext uri="{BB962C8B-B14F-4D97-AF65-F5344CB8AC3E}">
        <p14:creationId xmlns:p14="http://schemas.microsoft.com/office/powerpoint/2010/main" val="1689985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B4B44-CE8C-E9E3-86BF-6C678C7068F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DAF71B5-BCD2-2108-0A6B-EAAC1F9885F1}"/>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DB054EDB-DBC7-B8CB-1CF5-1EA782FB010D}"/>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AD90393C-65E5-CB74-542D-1C937D97C78C}"/>
              </a:ext>
            </a:extLst>
          </p:cNvPr>
          <p:cNvSpPr>
            <a:spLocks noGrp="1"/>
          </p:cNvSpPr>
          <p:nvPr>
            <p:ph type="sldNum" sz="quarter" idx="5"/>
          </p:nvPr>
        </p:nvSpPr>
        <p:spPr/>
        <p:txBody>
          <a:bodyPr/>
          <a:lstStyle/>
          <a:p>
            <a:fld id="{1F57FB2B-67AC-4F3C-9F82-DE9831C3CDDD}" type="slidenum">
              <a:rPr lang="it-IT" smtClean="0"/>
              <a:t>7</a:t>
            </a:fld>
            <a:endParaRPr lang="it-IT"/>
          </a:p>
        </p:txBody>
      </p:sp>
    </p:spTree>
    <p:extLst>
      <p:ext uri="{BB962C8B-B14F-4D97-AF65-F5344CB8AC3E}">
        <p14:creationId xmlns:p14="http://schemas.microsoft.com/office/powerpoint/2010/main" val="932449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FA705-7673-E272-460A-899DAA5136B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419DFC1-D4A2-A7D0-E4EE-A85BD12251A6}"/>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EADFE4AB-632E-B638-C54F-2466B995535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A6282F1A-AA38-03D7-6FE3-96BEA0DDBCB7}"/>
              </a:ext>
            </a:extLst>
          </p:cNvPr>
          <p:cNvSpPr>
            <a:spLocks noGrp="1"/>
          </p:cNvSpPr>
          <p:nvPr>
            <p:ph type="sldNum" sz="quarter" idx="5"/>
          </p:nvPr>
        </p:nvSpPr>
        <p:spPr/>
        <p:txBody>
          <a:bodyPr/>
          <a:lstStyle/>
          <a:p>
            <a:fld id="{1F57FB2B-67AC-4F3C-9F82-DE9831C3CDDD}" type="slidenum">
              <a:rPr lang="it-IT" smtClean="0"/>
              <a:t>8</a:t>
            </a:fld>
            <a:endParaRPr lang="it-IT"/>
          </a:p>
        </p:txBody>
      </p:sp>
    </p:spTree>
    <p:extLst>
      <p:ext uri="{BB962C8B-B14F-4D97-AF65-F5344CB8AC3E}">
        <p14:creationId xmlns:p14="http://schemas.microsoft.com/office/powerpoint/2010/main" val="875736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2CBF5-F46A-5D05-E3D0-7128C40AD90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E6F0C57-A174-272D-20F4-CB0E7245819B}"/>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E15DB17B-516D-E77B-D9FF-6939505EBEBD}"/>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A51B5261-C99E-0BE3-FBBE-BA21140FCBEC}"/>
              </a:ext>
            </a:extLst>
          </p:cNvPr>
          <p:cNvSpPr>
            <a:spLocks noGrp="1"/>
          </p:cNvSpPr>
          <p:nvPr>
            <p:ph type="sldNum" sz="quarter" idx="5"/>
          </p:nvPr>
        </p:nvSpPr>
        <p:spPr/>
        <p:txBody>
          <a:bodyPr/>
          <a:lstStyle/>
          <a:p>
            <a:fld id="{1F57FB2B-67AC-4F3C-9F82-DE9831C3CDDD}" type="slidenum">
              <a:rPr lang="it-IT" smtClean="0"/>
              <a:t>9</a:t>
            </a:fld>
            <a:endParaRPr lang="it-IT"/>
          </a:p>
        </p:txBody>
      </p:sp>
    </p:spTree>
    <p:extLst>
      <p:ext uri="{BB962C8B-B14F-4D97-AF65-F5344CB8AC3E}">
        <p14:creationId xmlns:p14="http://schemas.microsoft.com/office/powerpoint/2010/main" val="2032592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GB"/>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3C766F16-D74E-4035-BAC4-18751C003A52}" type="datetimeFigureOut">
              <a:rPr lang="en-GB" smtClean="0"/>
              <a:t>03/03/2026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09AB84AA-CB0A-42DB-9D2D-6737DA9E37C6}" type="slidenum">
              <a:rPr lang="en-GB" smtClean="0"/>
              <a:t>‹N›</a:t>
            </a:fld>
            <a:endParaRPr lang="en-GB"/>
          </a:p>
        </p:txBody>
      </p:sp>
    </p:spTree>
    <p:extLst>
      <p:ext uri="{BB962C8B-B14F-4D97-AF65-F5344CB8AC3E}">
        <p14:creationId xmlns:p14="http://schemas.microsoft.com/office/powerpoint/2010/main" val="3057799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3C766F16-D74E-4035-BAC4-18751C003A52}" type="datetimeFigureOut">
              <a:rPr lang="en-GB" smtClean="0"/>
              <a:t>03/03/2026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09AB84AA-CB0A-42DB-9D2D-6737DA9E37C6}" type="slidenum">
              <a:rPr lang="en-GB" smtClean="0"/>
              <a:t>‹N›</a:t>
            </a:fld>
            <a:endParaRPr lang="en-GB"/>
          </a:p>
        </p:txBody>
      </p:sp>
    </p:spTree>
    <p:extLst>
      <p:ext uri="{BB962C8B-B14F-4D97-AF65-F5344CB8AC3E}">
        <p14:creationId xmlns:p14="http://schemas.microsoft.com/office/powerpoint/2010/main" val="1764250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3C766F16-D74E-4035-BAC4-18751C003A52}" type="datetimeFigureOut">
              <a:rPr lang="en-GB" smtClean="0"/>
              <a:t>03/03/2026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09AB84AA-CB0A-42DB-9D2D-6737DA9E37C6}" type="slidenum">
              <a:rPr lang="en-GB" smtClean="0"/>
              <a:t>‹N›</a:t>
            </a:fld>
            <a:endParaRPr lang="en-GB"/>
          </a:p>
        </p:txBody>
      </p:sp>
    </p:spTree>
    <p:extLst>
      <p:ext uri="{BB962C8B-B14F-4D97-AF65-F5344CB8AC3E}">
        <p14:creationId xmlns:p14="http://schemas.microsoft.com/office/powerpoint/2010/main" val="1711776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3C766F16-D74E-4035-BAC4-18751C003A52}" type="datetimeFigureOut">
              <a:rPr lang="en-GB" smtClean="0"/>
              <a:t>03/03/2026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09AB84AA-CB0A-42DB-9D2D-6737DA9E37C6}" type="slidenum">
              <a:rPr lang="en-GB" smtClean="0"/>
              <a:t>‹N›</a:t>
            </a:fld>
            <a:endParaRPr lang="en-GB"/>
          </a:p>
        </p:txBody>
      </p:sp>
    </p:spTree>
    <p:extLst>
      <p:ext uri="{BB962C8B-B14F-4D97-AF65-F5344CB8AC3E}">
        <p14:creationId xmlns:p14="http://schemas.microsoft.com/office/powerpoint/2010/main" val="2432894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GB"/>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3C766F16-D74E-4035-BAC4-18751C003A52}" type="datetimeFigureOut">
              <a:rPr lang="en-GB" smtClean="0"/>
              <a:t>03/03/2026</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09AB84AA-CB0A-42DB-9D2D-6737DA9E37C6}" type="slidenum">
              <a:rPr lang="en-GB" smtClean="0"/>
              <a:t>‹N›</a:t>
            </a:fld>
            <a:endParaRPr lang="en-GB"/>
          </a:p>
        </p:txBody>
      </p:sp>
    </p:spTree>
    <p:extLst>
      <p:ext uri="{BB962C8B-B14F-4D97-AF65-F5344CB8AC3E}">
        <p14:creationId xmlns:p14="http://schemas.microsoft.com/office/powerpoint/2010/main" val="1491479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3C766F16-D74E-4035-BAC4-18751C003A52}" type="datetimeFigureOut">
              <a:rPr lang="en-GB" smtClean="0"/>
              <a:t>03/03/2026</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09AB84AA-CB0A-42DB-9D2D-6737DA9E37C6}" type="slidenum">
              <a:rPr lang="en-GB" smtClean="0"/>
              <a:t>‹N›</a:t>
            </a:fld>
            <a:endParaRPr lang="en-GB"/>
          </a:p>
        </p:txBody>
      </p:sp>
    </p:spTree>
    <p:extLst>
      <p:ext uri="{BB962C8B-B14F-4D97-AF65-F5344CB8AC3E}">
        <p14:creationId xmlns:p14="http://schemas.microsoft.com/office/powerpoint/2010/main" val="3339293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en-GB"/>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3C766F16-D74E-4035-BAC4-18751C003A52}" type="datetimeFigureOut">
              <a:rPr lang="en-GB" smtClean="0"/>
              <a:t>03/03/2026</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09AB84AA-CB0A-42DB-9D2D-6737DA9E37C6}" type="slidenum">
              <a:rPr lang="en-GB" smtClean="0"/>
              <a:t>‹N›</a:t>
            </a:fld>
            <a:endParaRPr lang="en-GB"/>
          </a:p>
        </p:txBody>
      </p:sp>
    </p:spTree>
    <p:extLst>
      <p:ext uri="{BB962C8B-B14F-4D97-AF65-F5344CB8AC3E}">
        <p14:creationId xmlns:p14="http://schemas.microsoft.com/office/powerpoint/2010/main" val="3869682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fld id="{3C766F16-D74E-4035-BAC4-18751C003A52}" type="datetimeFigureOut">
              <a:rPr lang="en-GB" smtClean="0"/>
              <a:t>03/03/2026</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09AB84AA-CB0A-42DB-9D2D-6737DA9E37C6}" type="slidenum">
              <a:rPr lang="en-GB" smtClean="0"/>
              <a:t>‹N›</a:t>
            </a:fld>
            <a:endParaRPr lang="en-GB"/>
          </a:p>
        </p:txBody>
      </p:sp>
    </p:spTree>
    <p:extLst>
      <p:ext uri="{BB962C8B-B14F-4D97-AF65-F5344CB8AC3E}">
        <p14:creationId xmlns:p14="http://schemas.microsoft.com/office/powerpoint/2010/main" val="1480847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C766F16-D74E-4035-BAC4-18751C003A52}" type="datetimeFigureOut">
              <a:rPr lang="en-GB" smtClean="0"/>
              <a:t>03/03/2026</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09AB84AA-CB0A-42DB-9D2D-6737DA9E37C6}" type="slidenum">
              <a:rPr lang="en-GB" smtClean="0"/>
              <a:t>‹N›</a:t>
            </a:fld>
            <a:endParaRPr lang="en-GB"/>
          </a:p>
        </p:txBody>
      </p:sp>
    </p:spTree>
    <p:extLst>
      <p:ext uri="{BB962C8B-B14F-4D97-AF65-F5344CB8AC3E}">
        <p14:creationId xmlns:p14="http://schemas.microsoft.com/office/powerpoint/2010/main" val="1118156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GB"/>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3C766F16-D74E-4035-BAC4-18751C003A52}" type="datetimeFigureOut">
              <a:rPr lang="en-GB" smtClean="0"/>
              <a:t>03/03/2026</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09AB84AA-CB0A-42DB-9D2D-6737DA9E37C6}" type="slidenum">
              <a:rPr lang="en-GB" smtClean="0"/>
              <a:t>‹N›</a:t>
            </a:fld>
            <a:endParaRPr lang="en-GB"/>
          </a:p>
        </p:txBody>
      </p:sp>
    </p:spTree>
    <p:extLst>
      <p:ext uri="{BB962C8B-B14F-4D97-AF65-F5344CB8AC3E}">
        <p14:creationId xmlns:p14="http://schemas.microsoft.com/office/powerpoint/2010/main" val="314411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GB"/>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3C766F16-D74E-4035-BAC4-18751C003A52}" type="datetimeFigureOut">
              <a:rPr lang="en-GB" smtClean="0"/>
              <a:t>03/03/2026</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09AB84AA-CB0A-42DB-9D2D-6737DA9E37C6}" type="slidenum">
              <a:rPr lang="en-GB" smtClean="0"/>
              <a:t>‹N›</a:t>
            </a:fld>
            <a:endParaRPr lang="en-GB"/>
          </a:p>
        </p:txBody>
      </p:sp>
    </p:spTree>
    <p:extLst>
      <p:ext uri="{BB962C8B-B14F-4D97-AF65-F5344CB8AC3E}">
        <p14:creationId xmlns:p14="http://schemas.microsoft.com/office/powerpoint/2010/main" val="2487363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GB"/>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766F16-D74E-4035-BAC4-18751C003A52}" type="datetimeFigureOut">
              <a:rPr lang="en-GB" smtClean="0"/>
              <a:t>03/03/2026</a:t>
            </a:fld>
            <a:endParaRPr lang="en-GB"/>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B84AA-CB0A-42DB-9D2D-6737DA9E37C6}" type="slidenum">
              <a:rPr lang="en-GB" smtClean="0"/>
              <a:t>‹N›</a:t>
            </a:fld>
            <a:endParaRPr lang="en-GB"/>
          </a:p>
        </p:txBody>
      </p:sp>
    </p:spTree>
    <p:extLst>
      <p:ext uri="{BB962C8B-B14F-4D97-AF65-F5344CB8AC3E}">
        <p14:creationId xmlns:p14="http://schemas.microsoft.com/office/powerpoint/2010/main" val="100236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9.gif"/><Relationship Id="rId7"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9.gif"/><Relationship Id="rId7" Type="http://schemas.openxmlformats.org/officeDocument/2006/relationships/image" Target="../media/image37.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24.svg"/><Relationship Id="rId10" Type="http://schemas.microsoft.com/office/2007/relationships/hdphoto" Target="../media/hdphoto4.wdp"/><Relationship Id="rId4" Type="http://schemas.openxmlformats.org/officeDocument/2006/relationships/image" Target="../media/image23.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4.png"/><Relationship Id="rId12" Type="http://schemas.openxmlformats.org/officeDocument/2006/relationships/image" Target="../media/image48.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jpg"/><Relationship Id="rId11" Type="http://schemas.openxmlformats.org/officeDocument/2006/relationships/image" Target="../media/image47.png"/><Relationship Id="rId5" Type="http://schemas.openxmlformats.org/officeDocument/2006/relationships/image" Target="../media/image42.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notesSlide" Target="../notesSlides/notesSlide12.xml"/><Relationship Id="rId9" Type="http://schemas.openxmlformats.org/officeDocument/2006/relationships/image" Target="../media/image45.png"/><Relationship Id="rId14" Type="http://schemas.openxmlformats.org/officeDocument/2006/relationships/image" Target="../media/image50.sv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4.gif"/><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4.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4.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0.jpe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4.sv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8.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5.tiff"/><Relationship Id="rId13"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9.png"/><Relationship Id="rId12" Type="http://schemas.microsoft.com/office/2007/relationships/hdphoto" Target="../media/hdphoto3.wdp"/><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7.jpeg"/><Relationship Id="rId5" Type="http://schemas.openxmlformats.org/officeDocument/2006/relationships/image" Target="../media/image7.png"/><Relationship Id="rId15" Type="http://schemas.openxmlformats.org/officeDocument/2006/relationships/image" Target="../media/image20.png"/><Relationship Id="rId10"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16.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7.jpe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svg"/><Relationship Id="rId11" Type="http://schemas.openxmlformats.org/officeDocument/2006/relationships/image" Target="../media/image25.jpg"/><Relationship Id="rId5" Type="http://schemas.openxmlformats.org/officeDocument/2006/relationships/image" Target="../media/image23.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8.pn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png"/><Relationship Id="rId9" Type="http://schemas.openxmlformats.org/officeDocument/2006/relationships/image" Target="../media/image310.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1.png"/><Relationship Id="rId10" Type="http://schemas.openxmlformats.org/officeDocument/2006/relationships/image" Target="../media/image38.png"/><Relationship Id="rId4" Type="http://schemas.openxmlformats.org/officeDocument/2006/relationships/image" Target="../media/image10.png"/><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descr="Immagine che contiene erba, aria aperta, mappa, pianta&#10;&#10;Il contenuto generato dall'IA potrebbe non essere corretto.">
            <a:extLst>
              <a:ext uri="{FF2B5EF4-FFF2-40B4-BE49-F238E27FC236}">
                <a16:creationId xmlns:a16="http://schemas.microsoft.com/office/drawing/2014/main" id="{61BD9972-7081-05C5-485B-F5D7469BA246}"/>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Effect>
                      <a14:brightnessContrast contrast="20000"/>
                    </a14:imgEffect>
                  </a14:imgLayer>
                </a14:imgProps>
              </a:ext>
              <a:ext uri="{28A0092B-C50C-407E-A947-70E740481C1C}">
                <a14:useLocalDpi xmlns:a14="http://schemas.microsoft.com/office/drawing/2010/main"/>
              </a:ext>
            </a:extLst>
          </a:blip>
          <a:srcRect l="-111"/>
          <a:stretch>
            <a:fillRect/>
          </a:stretch>
        </p:blipFill>
        <p:spPr>
          <a:xfrm>
            <a:off x="-9052" y="0"/>
            <a:ext cx="12201052" cy="6858000"/>
          </a:xfrm>
          <a:prstGeom prst="rect">
            <a:avLst/>
          </a:prstGeom>
        </p:spPr>
      </p:pic>
      <p:grpSp>
        <p:nvGrpSpPr>
          <p:cNvPr id="2" name="Gruppo 1">
            <a:extLst>
              <a:ext uri="{FF2B5EF4-FFF2-40B4-BE49-F238E27FC236}">
                <a16:creationId xmlns:a16="http://schemas.microsoft.com/office/drawing/2014/main" id="{F6A48447-27C8-B1BA-3F4E-194F425D7A93}"/>
              </a:ext>
            </a:extLst>
          </p:cNvPr>
          <p:cNvGrpSpPr/>
          <p:nvPr/>
        </p:nvGrpSpPr>
        <p:grpSpPr>
          <a:xfrm>
            <a:off x="0" y="3028950"/>
            <a:ext cx="12201052" cy="3162793"/>
            <a:chOff x="-9052" y="2563078"/>
            <a:chExt cx="12201052" cy="3162793"/>
          </a:xfrm>
        </p:grpSpPr>
        <p:sp>
          <p:nvSpPr>
            <p:cNvPr id="20" name="Rettangolo 19">
              <a:extLst>
                <a:ext uri="{FF2B5EF4-FFF2-40B4-BE49-F238E27FC236}">
                  <a16:creationId xmlns:a16="http://schemas.microsoft.com/office/drawing/2014/main" id="{9B0B8BC8-94F3-71CE-240E-20BB9D8DDB63}"/>
                </a:ext>
              </a:extLst>
            </p:cNvPr>
            <p:cNvSpPr/>
            <p:nvPr/>
          </p:nvSpPr>
          <p:spPr>
            <a:xfrm>
              <a:off x="-9052" y="2563078"/>
              <a:ext cx="12201052" cy="3162793"/>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CasellaDiTesto 12">
              <a:extLst>
                <a:ext uri="{FF2B5EF4-FFF2-40B4-BE49-F238E27FC236}">
                  <a16:creationId xmlns:a16="http://schemas.microsoft.com/office/drawing/2014/main" id="{EAA8FCA8-57D5-7507-9B8E-1FD25F2CE9A0}"/>
                </a:ext>
              </a:extLst>
            </p:cNvPr>
            <p:cNvSpPr txBox="1"/>
            <p:nvPr/>
          </p:nvSpPr>
          <p:spPr>
            <a:xfrm>
              <a:off x="244174" y="2667147"/>
              <a:ext cx="11685549" cy="2954655"/>
            </a:xfrm>
            <a:prstGeom prst="rect">
              <a:avLst/>
            </a:prstGeom>
            <a:noFill/>
          </p:spPr>
          <p:txBody>
            <a:bodyPr wrap="square" rtlCol="0">
              <a:spAutoFit/>
            </a:bodyPr>
            <a:lstStyle/>
            <a:p>
              <a:r>
                <a:rPr lang="en-GB" b="1" dirty="0">
                  <a:latin typeface="Aptos" panose="020B0004020202020204" pitchFamily="34" charset="0"/>
                  <a:ea typeface="Cambria" panose="02040503050406030204" pitchFamily="18" charset="0"/>
                  <a:cs typeface="Arial" panose="020B0604020202020204" pitchFamily="34" charset="0"/>
                </a:rPr>
                <a:t>BRIDGING OBSERVATION SCALES FOR THE CALIBRATION AND VALIDATION OF FLEX SIF PRODUCTS</a:t>
              </a:r>
              <a:endParaRPr lang="it-IT" b="1" dirty="0">
                <a:latin typeface="Aptos" panose="020B0004020202020204" pitchFamily="34" charset="0"/>
                <a:ea typeface="Cambria" panose="02040503050406030204" pitchFamily="18" charset="0"/>
                <a:cs typeface="Arial" panose="020B0604020202020204" pitchFamily="34" charset="0"/>
              </a:endParaRPr>
            </a:p>
            <a:p>
              <a:endParaRPr lang="en-GB" b="1" dirty="0">
                <a:latin typeface="Aptos" panose="020B0004020202020204" pitchFamily="34" charset="0"/>
                <a:ea typeface="Cambria" panose="02040503050406030204" pitchFamily="18" charset="0"/>
                <a:cs typeface="Arial" panose="020B0604020202020204" pitchFamily="34" charset="0"/>
              </a:endParaRPr>
            </a:p>
            <a:p>
              <a:pPr algn="just"/>
              <a:r>
                <a:rPr lang="en-GB" b="1" dirty="0">
                  <a:latin typeface="Aptos" panose="020B0004020202020204" pitchFamily="34" charset="0"/>
                  <a:ea typeface="Cambria" panose="02040503050406030204" pitchFamily="18" charset="0"/>
                  <a:cs typeface="Arial" panose="020B0604020202020204" pitchFamily="34" charset="0"/>
                </a:rPr>
                <a:t>GIULIA TAGLIABUE</a:t>
              </a:r>
              <a:r>
                <a:rPr lang="en-GB" dirty="0">
                  <a:latin typeface="Aptos" panose="020B0004020202020204" pitchFamily="34" charset="0"/>
                  <a:ea typeface="Cambria" panose="02040503050406030204" pitchFamily="18" charset="0"/>
                  <a:cs typeface="Arial" panose="020B0604020202020204" pitchFamily="34" charset="0"/>
                </a:rPr>
                <a:t> | MICOL ROSSINI | ROBERTO GARZONIO | TOMMASO JULITTA | ANDREAS BURKART | SERGIO COGLIATI | PIETRO CHIERICHETTI | CINZIA PANIGADA | LUIGI VIGNALI | DENISE CINELLU | JULIANE BENDIG | UWE RASCHER | BASTIAN SIEGMANN | FALK PÄTZOLD | ASTRID LAMPERT | CHRISTIAAN VAN DER TOL | PIETER DE VIS | FRANCO MIGLIETTA | LORENZO GENESIO | KAROLINA SAKOWSKA | ALIREZA MAHMOODI | MARCO CELESTI | DIRK SCHÜTTEMEYER | MARIN TUDOROIU | ROBERTO COLOMBO</a:t>
              </a:r>
              <a:endParaRPr lang="it-IT" dirty="0">
                <a:latin typeface="Aptos" panose="020B0004020202020204" pitchFamily="34" charset="0"/>
                <a:ea typeface="Cambria" panose="02040503050406030204" pitchFamily="18" charset="0"/>
                <a:cs typeface="Arial" panose="020B0604020202020204" pitchFamily="34" charset="0"/>
              </a:endParaRPr>
            </a:p>
            <a:p>
              <a:pPr algn="just"/>
              <a:endParaRPr lang="it-IT" sz="1200" dirty="0">
                <a:latin typeface="Aptos" panose="020B0004020202020204" pitchFamily="34" charset="0"/>
                <a:ea typeface="Cambria" panose="02040503050406030204" pitchFamily="18" charset="0"/>
                <a:cs typeface="Arial" panose="020B0604020202020204" pitchFamily="34" charset="0"/>
              </a:endParaRPr>
            </a:p>
            <a:p>
              <a:r>
                <a:rPr lang="it-IT" b="1" dirty="0">
                  <a:latin typeface="Aptos" panose="020B0004020202020204" pitchFamily="34" charset="0"/>
                  <a:ea typeface="Cambria" panose="02040503050406030204" pitchFamily="18" charset="0"/>
                  <a:cs typeface="Arial" panose="020B0604020202020204" pitchFamily="34" charset="0"/>
                </a:rPr>
                <a:t>UNIVERSITY OF MILANO – BICOCCA </a:t>
              </a:r>
              <a:r>
                <a:rPr lang="it-IT" dirty="0">
                  <a:latin typeface="Aptos" panose="020B0004020202020204" pitchFamily="34" charset="0"/>
                  <a:ea typeface="Cambria" panose="02040503050406030204" pitchFamily="18" charset="0"/>
                  <a:cs typeface="Arial" panose="020B0604020202020204" pitchFamily="34" charset="0"/>
                </a:rPr>
                <a:t>| ITALY</a:t>
              </a:r>
            </a:p>
            <a:p>
              <a:endParaRPr lang="it-IT" sz="1200" dirty="0">
                <a:latin typeface="Aptos" panose="020B0004020202020204" pitchFamily="34" charset="0"/>
                <a:ea typeface="Cambria" panose="02040503050406030204" pitchFamily="18" charset="0"/>
                <a:cs typeface="Arial" panose="020B0604020202020204" pitchFamily="34" charset="0"/>
              </a:endParaRPr>
            </a:p>
            <a:p>
              <a:r>
                <a:rPr lang="it-IT" b="1" dirty="0">
                  <a:latin typeface="Aptos" panose="020B0004020202020204" pitchFamily="34" charset="0"/>
                  <a:ea typeface="Cambria" panose="02040503050406030204" pitchFamily="18" charset="0"/>
                  <a:cs typeface="Arial" panose="020B0604020202020204" pitchFamily="34" charset="0"/>
                </a:rPr>
                <a:t>FLEX-FLUORESCENCE 2026 WORKSHOP </a:t>
              </a:r>
              <a:r>
                <a:rPr lang="it-IT" dirty="0">
                  <a:latin typeface="Aptos" panose="020B0004020202020204" pitchFamily="34" charset="0"/>
                  <a:ea typeface="Cambria" panose="02040503050406030204" pitchFamily="18" charset="0"/>
                  <a:cs typeface="Arial" panose="020B0604020202020204" pitchFamily="34" charset="0"/>
                </a:rPr>
                <a:t>| BONN, GERMANY | 3-6 MAR 2026</a:t>
              </a:r>
            </a:p>
          </p:txBody>
        </p:sp>
      </p:grpSp>
    </p:spTree>
    <p:extLst>
      <p:ext uri="{BB962C8B-B14F-4D97-AF65-F5344CB8AC3E}">
        <p14:creationId xmlns:p14="http://schemas.microsoft.com/office/powerpoint/2010/main" val="3975228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5CA9B-AB3F-84FA-0313-9717293FFD34}"/>
            </a:ext>
          </a:extLst>
        </p:cNvPr>
        <p:cNvGrpSpPr/>
        <p:nvPr/>
      </p:nvGrpSpPr>
      <p:grpSpPr>
        <a:xfrm>
          <a:off x="0" y="0"/>
          <a:ext cx="0" cy="0"/>
          <a:chOff x="0" y="0"/>
          <a:chExt cx="0" cy="0"/>
        </a:xfrm>
      </p:grpSpPr>
      <p:grpSp>
        <p:nvGrpSpPr>
          <p:cNvPr id="20" name="Gruppo 19">
            <a:extLst>
              <a:ext uri="{FF2B5EF4-FFF2-40B4-BE49-F238E27FC236}">
                <a16:creationId xmlns:a16="http://schemas.microsoft.com/office/drawing/2014/main" id="{9C751416-7E59-F2A7-5F32-41D227253F6D}"/>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79702B7C-0E81-C633-4858-8D6D5378A92C}"/>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F4008A27-422A-7CD9-6387-23DA4D88594B}"/>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26F58773-318C-E463-473C-EE097F719877}"/>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7" name="Immagine 6" descr="Immagine che contiene schermata, testo, diagramma, Policromia&#10;&#10;Il contenuto generato dall'IA potrebbe non essere corretto.">
            <a:extLst>
              <a:ext uri="{FF2B5EF4-FFF2-40B4-BE49-F238E27FC236}">
                <a16:creationId xmlns:a16="http://schemas.microsoft.com/office/drawing/2014/main" id="{C8CBE749-D6B7-2D4C-884D-0B7EE7458B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23627" y="2209394"/>
            <a:ext cx="3563974" cy="3563974"/>
          </a:xfrm>
          <a:prstGeom prst="rect">
            <a:avLst/>
          </a:prstGeom>
        </p:spPr>
      </p:pic>
      <p:sp>
        <p:nvSpPr>
          <p:cNvPr id="13" name="CasellaDiTesto 12">
            <a:extLst>
              <a:ext uri="{FF2B5EF4-FFF2-40B4-BE49-F238E27FC236}">
                <a16:creationId xmlns:a16="http://schemas.microsoft.com/office/drawing/2014/main" id="{22A8285D-0C6A-3850-9433-3D7F19C64FA6}"/>
              </a:ext>
            </a:extLst>
          </p:cNvPr>
          <p:cNvSpPr txBox="1"/>
          <p:nvPr/>
        </p:nvSpPr>
        <p:spPr>
          <a:xfrm>
            <a:off x="531605" y="1298418"/>
            <a:ext cx="1188546" cy="817245"/>
          </a:xfrm>
          <a:prstGeom prst="roundRect">
            <a:avLst/>
          </a:prstGeom>
          <a:solidFill>
            <a:schemeClr val="bg1"/>
          </a:solidFill>
          <a:ln w="19050">
            <a:solidFill>
              <a:schemeClr val="tx1"/>
            </a:solidFill>
          </a:ln>
        </p:spPr>
        <p:txBody>
          <a:bodyPr wrap="square">
            <a:spAutoFit/>
          </a:bodyPr>
          <a:lstStyle/>
          <a:p>
            <a:pPr algn="ctr">
              <a:buSzPct val="150000"/>
            </a:pPr>
            <a:r>
              <a:rPr lang="it-IT" sz="1400" b="1" dirty="0" err="1">
                <a:latin typeface="Aptos" panose="020B0004020202020204" pitchFamily="34" charset="0"/>
              </a:rPr>
              <a:t>Optimal</a:t>
            </a:r>
            <a:r>
              <a:rPr lang="it-IT" sz="1400" b="1" dirty="0">
                <a:latin typeface="Aptos" panose="020B0004020202020204" pitchFamily="34" charset="0"/>
              </a:rPr>
              <a:t> sampling </a:t>
            </a:r>
            <a:r>
              <a:rPr lang="it-IT" sz="1400" b="1" dirty="0" err="1">
                <a:latin typeface="Aptos" panose="020B0004020202020204" pitchFamily="34" charset="0"/>
              </a:rPr>
              <a:t>definition</a:t>
            </a:r>
            <a:endParaRPr lang="it-IT" sz="1400" b="1" dirty="0">
              <a:latin typeface="Aptos" panose="020B0004020202020204" pitchFamily="34" charset="0"/>
            </a:endParaRPr>
          </a:p>
        </p:txBody>
      </p:sp>
      <p:sp>
        <p:nvSpPr>
          <p:cNvPr id="355" name="CasellaDiTesto 128">
            <a:extLst>
              <a:ext uri="{FF2B5EF4-FFF2-40B4-BE49-F238E27FC236}">
                <a16:creationId xmlns:a16="http://schemas.microsoft.com/office/drawing/2014/main" id="{E28BB493-055D-A4E3-6DD9-1C11E62DA4EF}"/>
              </a:ext>
            </a:extLst>
          </p:cNvPr>
          <p:cNvSpPr txBox="1"/>
          <p:nvPr/>
        </p:nvSpPr>
        <p:spPr>
          <a:xfrm>
            <a:off x="531605" y="5555671"/>
            <a:ext cx="4716670" cy="1077218"/>
          </a:xfrm>
          <a:prstGeom prst="rect">
            <a:avLst/>
          </a:prstGeom>
          <a:noFill/>
        </p:spPr>
        <p:txBody>
          <a:bodyPr wrap="square">
            <a:spAutoFit/>
          </a:bodyPr>
          <a:lstStyle/>
          <a:p>
            <a:r>
              <a:rPr lang="it-IT" sz="1600" dirty="0" err="1">
                <a:latin typeface="Aptos" panose="020B0004020202020204" pitchFamily="34" charset="0"/>
              </a:rPr>
              <a:t>Maximise</a:t>
            </a:r>
            <a:r>
              <a:rPr lang="it-IT" sz="1600" dirty="0">
                <a:latin typeface="Aptos" panose="020B0004020202020204" pitchFamily="34" charset="0"/>
              </a:rPr>
              <a:t> the </a:t>
            </a:r>
            <a:r>
              <a:rPr lang="it-IT" sz="1600" dirty="0" err="1">
                <a:latin typeface="Aptos" panose="020B0004020202020204" pitchFamily="34" charset="0"/>
              </a:rPr>
              <a:t>spatial</a:t>
            </a:r>
            <a:r>
              <a:rPr lang="it-IT" sz="1600" dirty="0">
                <a:latin typeface="Aptos" panose="020B0004020202020204" pitchFamily="34" charset="0"/>
              </a:rPr>
              <a:t> </a:t>
            </a:r>
            <a:r>
              <a:rPr lang="it-IT" sz="1600" dirty="0" err="1">
                <a:latin typeface="Aptos" panose="020B0004020202020204" pitchFamily="34" charset="0"/>
              </a:rPr>
              <a:t>representativeness</a:t>
            </a:r>
            <a:r>
              <a:rPr lang="it-IT" sz="1600" dirty="0">
                <a:latin typeface="Aptos" panose="020B0004020202020204" pitchFamily="34" charset="0"/>
              </a:rPr>
              <a:t> of the sampling points </a:t>
            </a:r>
            <a:r>
              <a:rPr lang="it-IT" sz="1600" dirty="0" err="1">
                <a:latin typeface="Aptos" panose="020B0004020202020204" pitchFamily="34" charset="0"/>
              </a:rPr>
              <a:t>based</a:t>
            </a:r>
            <a:r>
              <a:rPr lang="it-IT" sz="1600" dirty="0">
                <a:latin typeface="Aptos" panose="020B0004020202020204" pitchFamily="34" charset="0"/>
              </a:rPr>
              <a:t> on Sentinel-2 </a:t>
            </a:r>
            <a:r>
              <a:rPr lang="it-IT" sz="1600" dirty="0" err="1">
                <a:latin typeface="Aptos" panose="020B0004020202020204" pitchFamily="34" charset="0"/>
              </a:rPr>
              <a:t>NIRv</a:t>
            </a:r>
            <a:r>
              <a:rPr lang="it-IT" sz="1600" dirty="0">
                <a:latin typeface="Aptos" panose="020B0004020202020204" pitchFamily="34" charset="0"/>
              </a:rPr>
              <a:t>: </a:t>
            </a:r>
          </a:p>
          <a:p>
            <a:pPr marL="457200" indent="-457200">
              <a:buSzPct val="120000"/>
              <a:buFont typeface="Arial" panose="020B0604020202020204" pitchFamily="34" charset="0"/>
              <a:buChar char="•"/>
            </a:pPr>
            <a:r>
              <a:rPr lang="it-IT" sz="1600" dirty="0" err="1">
                <a:latin typeface="Aptos" panose="020B0004020202020204" pitchFamily="34" charset="0"/>
              </a:rPr>
              <a:t>Variogram</a:t>
            </a:r>
            <a:r>
              <a:rPr lang="it-IT" sz="1600" dirty="0">
                <a:latin typeface="Aptos" panose="020B0004020202020204" pitchFamily="34" charset="0"/>
              </a:rPr>
              <a:t> fitting to </a:t>
            </a:r>
            <a:r>
              <a:rPr lang="it-IT" sz="1600" dirty="0" err="1">
                <a:latin typeface="Aptos" panose="020B0004020202020204" pitchFamily="34" charset="0"/>
              </a:rPr>
              <a:t>characterise</a:t>
            </a:r>
            <a:r>
              <a:rPr lang="it-IT" sz="1600" dirty="0">
                <a:latin typeface="Aptos" panose="020B0004020202020204" pitchFamily="34" charset="0"/>
              </a:rPr>
              <a:t> </a:t>
            </a:r>
            <a:r>
              <a:rPr lang="it-IT" sz="1600" dirty="0" err="1">
                <a:latin typeface="Aptos" panose="020B0004020202020204" pitchFamily="34" charset="0"/>
              </a:rPr>
              <a:t>heterogeneity</a:t>
            </a:r>
            <a:endParaRPr lang="it-IT" sz="1600" dirty="0">
              <a:latin typeface="Aptos" panose="020B0004020202020204" pitchFamily="34" charset="0"/>
            </a:endParaRPr>
          </a:p>
          <a:p>
            <a:pPr marL="457200" indent="-457200">
              <a:buSzPct val="120000"/>
              <a:buFont typeface="Arial" panose="020B0604020202020204" pitchFamily="34" charset="0"/>
              <a:buChar char="•"/>
            </a:pPr>
            <a:r>
              <a:rPr lang="it-IT" sz="1600" dirty="0" err="1">
                <a:latin typeface="Aptos" panose="020B0004020202020204" pitchFamily="34" charset="0"/>
              </a:rPr>
              <a:t>Genetic</a:t>
            </a:r>
            <a:r>
              <a:rPr lang="it-IT" sz="1600" dirty="0">
                <a:latin typeface="Aptos" panose="020B0004020202020204" pitchFamily="34" charset="0"/>
              </a:rPr>
              <a:t> </a:t>
            </a:r>
            <a:r>
              <a:rPr lang="it-IT" sz="1600" dirty="0" err="1">
                <a:latin typeface="Aptos" panose="020B0004020202020204" pitchFamily="34" charset="0"/>
              </a:rPr>
              <a:t>algorithm</a:t>
            </a:r>
            <a:r>
              <a:rPr lang="it-IT" sz="1600" dirty="0">
                <a:latin typeface="Aptos" panose="020B0004020202020204" pitchFamily="34" charset="0"/>
              </a:rPr>
              <a:t> to </a:t>
            </a:r>
            <a:r>
              <a:rPr lang="it-IT" sz="1600" dirty="0" err="1">
                <a:latin typeface="Aptos" panose="020B0004020202020204" pitchFamily="34" charset="0"/>
              </a:rPr>
              <a:t>find</a:t>
            </a:r>
            <a:r>
              <a:rPr lang="it-IT" sz="1600" dirty="0">
                <a:latin typeface="Aptos" panose="020B0004020202020204" pitchFamily="34" charset="0"/>
              </a:rPr>
              <a:t> the </a:t>
            </a:r>
            <a:r>
              <a:rPr lang="it-IT" sz="1600" dirty="0" err="1">
                <a:latin typeface="Aptos" panose="020B0004020202020204" pitchFamily="34" charset="0"/>
              </a:rPr>
              <a:t>optimal</a:t>
            </a:r>
            <a:r>
              <a:rPr lang="it-IT" sz="1600" dirty="0">
                <a:latin typeface="Aptos" panose="020B0004020202020204" pitchFamily="34" charset="0"/>
              </a:rPr>
              <a:t> locations</a:t>
            </a:r>
          </a:p>
        </p:txBody>
      </p:sp>
      <p:sp>
        <p:nvSpPr>
          <p:cNvPr id="356" name="CasellaDiTesto 355">
            <a:extLst>
              <a:ext uri="{FF2B5EF4-FFF2-40B4-BE49-F238E27FC236}">
                <a16:creationId xmlns:a16="http://schemas.microsoft.com/office/drawing/2014/main" id="{CE79816E-6966-BDD3-B0C8-AB08E6E15A4C}"/>
              </a:ext>
            </a:extLst>
          </p:cNvPr>
          <p:cNvSpPr txBox="1"/>
          <p:nvPr/>
        </p:nvSpPr>
        <p:spPr>
          <a:xfrm>
            <a:off x="1833771" y="1298417"/>
            <a:ext cx="1731337" cy="817245"/>
          </a:xfrm>
          <a:prstGeom prst="roundRect">
            <a:avLst/>
          </a:prstGeom>
          <a:solidFill>
            <a:schemeClr val="bg1"/>
          </a:solidFill>
          <a:ln w="19050">
            <a:solidFill>
              <a:schemeClr val="tx1"/>
            </a:solidFill>
          </a:ln>
        </p:spPr>
        <p:txBody>
          <a:bodyPr wrap="square">
            <a:spAutoFit/>
          </a:bodyPr>
          <a:lstStyle/>
          <a:p>
            <a:pPr algn="ctr">
              <a:buSzPct val="150000"/>
            </a:pPr>
            <a:r>
              <a:rPr lang="it-IT" sz="1400" b="1" dirty="0" err="1">
                <a:latin typeface="Aptos" panose="020B0004020202020204" pitchFamily="34" charset="0"/>
              </a:rPr>
              <a:t>Greedy</a:t>
            </a:r>
            <a:r>
              <a:rPr lang="it-IT" sz="1400" b="1" dirty="0">
                <a:latin typeface="Aptos" panose="020B0004020202020204" pitchFamily="34" charset="0"/>
              </a:rPr>
              <a:t> </a:t>
            </a:r>
            <a:r>
              <a:rPr lang="it-IT" sz="1400" b="1" dirty="0" err="1">
                <a:latin typeface="Aptos" panose="020B0004020202020204" pitchFamily="34" charset="0"/>
              </a:rPr>
              <a:t>algorithm</a:t>
            </a:r>
            <a:r>
              <a:rPr lang="it-IT" sz="1400" b="1" dirty="0">
                <a:latin typeface="Aptos" panose="020B0004020202020204" pitchFamily="34" charset="0"/>
              </a:rPr>
              <a:t> to </a:t>
            </a:r>
            <a:r>
              <a:rPr lang="it-IT" sz="1400" b="1" dirty="0" err="1">
                <a:latin typeface="Aptos" panose="020B0004020202020204" pitchFamily="34" charset="0"/>
              </a:rPr>
              <a:t>minimise</a:t>
            </a:r>
            <a:r>
              <a:rPr lang="it-IT" sz="1400" b="1" dirty="0">
                <a:latin typeface="Aptos" panose="020B0004020202020204" pitchFamily="34" charset="0"/>
              </a:rPr>
              <a:t> </a:t>
            </a:r>
            <a:r>
              <a:rPr lang="it-IT" sz="1400" b="1" dirty="0" err="1">
                <a:latin typeface="Aptos" panose="020B0004020202020204" pitchFamily="34" charset="0"/>
              </a:rPr>
              <a:t>acquisition</a:t>
            </a:r>
            <a:r>
              <a:rPr lang="it-IT" sz="1400" b="1" dirty="0">
                <a:latin typeface="Aptos" panose="020B0004020202020204" pitchFamily="34" charset="0"/>
              </a:rPr>
              <a:t> time</a:t>
            </a:r>
          </a:p>
        </p:txBody>
      </p:sp>
      <p:grpSp>
        <p:nvGrpSpPr>
          <p:cNvPr id="362" name="Gruppo 361">
            <a:extLst>
              <a:ext uri="{FF2B5EF4-FFF2-40B4-BE49-F238E27FC236}">
                <a16:creationId xmlns:a16="http://schemas.microsoft.com/office/drawing/2014/main" id="{6D247890-593D-E6F5-46CD-201FF425BA50}"/>
              </a:ext>
            </a:extLst>
          </p:cNvPr>
          <p:cNvGrpSpPr/>
          <p:nvPr/>
        </p:nvGrpSpPr>
        <p:grpSpPr>
          <a:xfrm>
            <a:off x="337457" y="3042870"/>
            <a:ext cx="719893" cy="772259"/>
            <a:chOff x="9002743" y="1094175"/>
            <a:chExt cx="719893" cy="772259"/>
          </a:xfrm>
        </p:grpSpPr>
        <p:grpSp>
          <p:nvGrpSpPr>
            <p:cNvPr id="363" name="Gruppo 362">
              <a:extLst>
                <a:ext uri="{FF2B5EF4-FFF2-40B4-BE49-F238E27FC236}">
                  <a16:creationId xmlns:a16="http://schemas.microsoft.com/office/drawing/2014/main" id="{A2476817-E47A-B753-4A2B-9D9A7669F500}"/>
                </a:ext>
              </a:extLst>
            </p:cNvPr>
            <p:cNvGrpSpPr/>
            <p:nvPr/>
          </p:nvGrpSpPr>
          <p:grpSpPr>
            <a:xfrm>
              <a:off x="9105206" y="1301253"/>
              <a:ext cx="565178" cy="565181"/>
              <a:chOff x="3669208" y="2680855"/>
              <a:chExt cx="760196" cy="768107"/>
            </a:xfrm>
          </p:grpSpPr>
          <p:grpSp>
            <p:nvGrpSpPr>
              <p:cNvPr id="366" name="Gruppo 365">
                <a:extLst>
                  <a:ext uri="{FF2B5EF4-FFF2-40B4-BE49-F238E27FC236}">
                    <a16:creationId xmlns:a16="http://schemas.microsoft.com/office/drawing/2014/main" id="{7323D99B-CB0F-C06B-D8F2-7DDFE1E6AD67}"/>
                  </a:ext>
                </a:extLst>
              </p:cNvPr>
              <p:cNvGrpSpPr/>
              <p:nvPr/>
            </p:nvGrpSpPr>
            <p:grpSpPr>
              <a:xfrm>
                <a:off x="3684529" y="2716282"/>
                <a:ext cx="720000" cy="720000"/>
                <a:chOff x="3594529" y="2608282"/>
                <a:chExt cx="720000" cy="720000"/>
              </a:xfrm>
            </p:grpSpPr>
            <p:sp>
              <p:nvSpPr>
                <p:cNvPr id="370" name="Ovale 369">
                  <a:extLst>
                    <a:ext uri="{FF2B5EF4-FFF2-40B4-BE49-F238E27FC236}">
                      <a16:creationId xmlns:a16="http://schemas.microsoft.com/office/drawing/2014/main" id="{35A21862-C041-3193-072D-629F2CD7F79A}"/>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1" name="Ovale 370">
                  <a:extLst>
                    <a:ext uri="{FF2B5EF4-FFF2-40B4-BE49-F238E27FC236}">
                      <a16:creationId xmlns:a16="http://schemas.microsoft.com/office/drawing/2014/main" id="{BA4F3FBC-71D0-5640-0109-958AA6F0EAD6}"/>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2" name="Ovale 371">
                  <a:extLst>
                    <a:ext uri="{FF2B5EF4-FFF2-40B4-BE49-F238E27FC236}">
                      <a16:creationId xmlns:a16="http://schemas.microsoft.com/office/drawing/2014/main" id="{BB22D2A3-F1D8-C5DC-765D-C09BCF99EA18}"/>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3" name="Ovale 372">
                  <a:extLst>
                    <a:ext uri="{FF2B5EF4-FFF2-40B4-BE49-F238E27FC236}">
                      <a16:creationId xmlns:a16="http://schemas.microsoft.com/office/drawing/2014/main" id="{1A7F263A-F7DC-5D03-3BA7-7AB9F4DD2384}"/>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4" name="Ovale 373">
                  <a:extLst>
                    <a:ext uri="{FF2B5EF4-FFF2-40B4-BE49-F238E27FC236}">
                      <a16:creationId xmlns:a16="http://schemas.microsoft.com/office/drawing/2014/main" id="{4D01E929-CD32-C7ED-3EBB-6D56F65186E6}"/>
                    </a:ext>
                  </a:extLst>
                </p:cNvPr>
                <p:cNvSpPr/>
                <p:nvPr/>
              </p:nvSpPr>
              <p:spPr>
                <a:xfrm>
                  <a:off x="3648529"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5" name="Ovale 374">
                  <a:extLst>
                    <a:ext uri="{FF2B5EF4-FFF2-40B4-BE49-F238E27FC236}">
                      <a16:creationId xmlns:a16="http://schemas.microsoft.com/office/drawing/2014/main" id="{B2302A01-E310-34C9-8121-919574449C02}"/>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67" name="Triangolo rettangolo 366">
                <a:extLst>
                  <a:ext uri="{FF2B5EF4-FFF2-40B4-BE49-F238E27FC236}">
                    <a16:creationId xmlns:a16="http://schemas.microsoft.com/office/drawing/2014/main" id="{5D497920-A7CC-A59D-FD53-CD70A069BB6F}"/>
                  </a:ext>
                </a:extLst>
              </p:cNvPr>
              <p:cNvSpPr/>
              <p:nvPr/>
            </p:nvSpPr>
            <p:spPr>
              <a:xfrm rot="5400000">
                <a:off x="3669217" y="3074696"/>
                <a:ext cx="373751" cy="37375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8" name="Triangolo rettangolo 367">
                <a:extLst>
                  <a:ext uri="{FF2B5EF4-FFF2-40B4-BE49-F238E27FC236}">
                    <a16:creationId xmlns:a16="http://schemas.microsoft.com/office/drawing/2014/main" id="{30AEEDC2-7916-3ADC-F779-7F1C4512935C}"/>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9" name="Rettangolo 368">
                <a:extLst>
                  <a:ext uri="{FF2B5EF4-FFF2-40B4-BE49-F238E27FC236}">
                    <a16:creationId xmlns:a16="http://schemas.microsoft.com/office/drawing/2014/main" id="{0A4811D3-7141-CE13-1CF7-4520A4A13E33}"/>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64" name="Elemento grafico 363" descr="Quadrirotore con riempimento a tinta unita">
              <a:extLst>
                <a:ext uri="{FF2B5EF4-FFF2-40B4-BE49-F238E27FC236}">
                  <a16:creationId xmlns:a16="http://schemas.microsoft.com/office/drawing/2014/main" id="{B0D57390-AF0F-2C48-09EE-DCA39CB83C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43529" y="1094175"/>
              <a:ext cx="679107" cy="679107"/>
            </a:xfrm>
            <a:prstGeom prst="rect">
              <a:avLst/>
            </a:prstGeom>
          </p:spPr>
        </p:pic>
        <p:sp>
          <p:nvSpPr>
            <p:cNvPr id="365" name="Rettangolo 364">
              <a:extLst>
                <a:ext uri="{FF2B5EF4-FFF2-40B4-BE49-F238E27FC236}">
                  <a16:creationId xmlns:a16="http://schemas.microsoft.com/office/drawing/2014/main" id="{622E0B77-9141-80D6-FECE-2A832C5EDADF}"/>
                </a:ext>
              </a:extLst>
            </p:cNvPr>
            <p:cNvSpPr/>
            <p:nvPr/>
          </p:nvSpPr>
          <p:spPr>
            <a:xfrm>
              <a:off x="9002743" y="1515203"/>
              <a:ext cx="152400" cy="161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6" name="CasellaDiTesto 425">
            <a:extLst>
              <a:ext uri="{FF2B5EF4-FFF2-40B4-BE49-F238E27FC236}">
                <a16:creationId xmlns:a16="http://schemas.microsoft.com/office/drawing/2014/main" id="{27F19DE1-FB37-D5C6-07B6-4D2ED62441A9}"/>
              </a:ext>
            </a:extLst>
          </p:cNvPr>
          <p:cNvSpPr txBox="1"/>
          <p:nvPr/>
        </p:nvSpPr>
        <p:spPr>
          <a:xfrm>
            <a:off x="3690052" y="1298417"/>
            <a:ext cx="1901123" cy="817245"/>
          </a:xfrm>
          <a:prstGeom prst="roundRect">
            <a:avLst/>
          </a:prstGeom>
          <a:solidFill>
            <a:schemeClr val="bg1"/>
          </a:solidFill>
          <a:ln w="19050">
            <a:solidFill>
              <a:schemeClr val="tx1"/>
            </a:solidFill>
          </a:ln>
        </p:spPr>
        <p:txBody>
          <a:bodyPr wrap="square">
            <a:spAutoFit/>
          </a:bodyPr>
          <a:lstStyle/>
          <a:p>
            <a:pPr algn="ctr">
              <a:buSzPct val="150000"/>
            </a:pPr>
            <a:r>
              <a:rPr lang="it-IT" sz="1400" b="1" dirty="0" err="1">
                <a:latin typeface="Aptos" panose="020B0004020202020204" pitchFamily="34" charset="0"/>
              </a:rPr>
              <a:t>Spatial</a:t>
            </a:r>
            <a:r>
              <a:rPr lang="it-IT" sz="1400" b="1" dirty="0">
                <a:latin typeface="Aptos" panose="020B0004020202020204" pitchFamily="34" charset="0"/>
              </a:rPr>
              <a:t> </a:t>
            </a:r>
            <a:r>
              <a:rPr lang="it-IT" sz="1400" b="1" dirty="0" err="1">
                <a:latin typeface="Aptos" panose="020B0004020202020204" pitchFamily="34" charset="0"/>
              </a:rPr>
              <a:t>aggregation</a:t>
            </a:r>
            <a:r>
              <a:rPr lang="it-IT" sz="1400" b="1" dirty="0">
                <a:latin typeface="Aptos" panose="020B0004020202020204" pitchFamily="34" charset="0"/>
              </a:rPr>
              <a:t> with and </a:t>
            </a:r>
            <a:r>
              <a:rPr lang="it-IT" sz="1400" b="1" dirty="0" err="1">
                <a:latin typeface="Aptos" panose="020B0004020202020204" pitchFamily="34" charset="0"/>
              </a:rPr>
              <a:t>without</a:t>
            </a:r>
            <a:r>
              <a:rPr lang="it-IT" sz="1400" b="1" dirty="0">
                <a:latin typeface="Aptos" panose="020B0004020202020204" pitchFamily="34" charset="0"/>
              </a:rPr>
              <a:t> transfer </a:t>
            </a:r>
            <a:r>
              <a:rPr lang="it-IT" sz="1400" b="1" dirty="0" err="1">
                <a:latin typeface="Aptos" panose="020B0004020202020204" pitchFamily="34" charset="0"/>
              </a:rPr>
              <a:t>functions</a:t>
            </a:r>
            <a:endParaRPr lang="it-IT" sz="1400" b="1" dirty="0">
              <a:latin typeface="Aptos" panose="020B0004020202020204" pitchFamily="34" charset="0"/>
            </a:endParaRPr>
          </a:p>
        </p:txBody>
      </p:sp>
      <p:sp>
        <p:nvSpPr>
          <p:cNvPr id="5" name="CasellaDiTesto 4">
            <a:extLst>
              <a:ext uri="{FF2B5EF4-FFF2-40B4-BE49-F238E27FC236}">
                <a16:creationId xmlns:a16="http://schemas.microsoft.com/office/drawing/2014/main" id="{CC235C59-8C11-E64C-FDB6-543E4D479EC4}"/>
              </a:ext>
            </a:extLst>
          </p:cNvPr>
          <p:cNvSpPr txBox="1"/>
          <p:nvPr/>
        </p:nvSpPr>
        <p:spPr>
          <a:xfrm>
            <a:off x="967938" y="515618"/>
            <a:ext cx="5138586"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L2B Cal/Val based on Multiple Point</a:t>
            </a:r>
          </a:p>
        </p:txBody>
      </p:sp>
      <p:pic>
        <p:nvPicPr>
          <p:cNvPr id="6" name="Immagine 5" descr="Immagine che contiene erba, aria aperta, pianta, campo&#10;&#10;Descrizione generata automaticamente">
            <a:extLst>
              <a:ext uri="{FF2B5EF4-FFF2-40B4-BE49-F238E27FC236}">
                <a16:creationId xmlns:a16="http://schemas.microsoft.com/office/drawing/2014/main" id="{368B1BCB-E187-27AD-6168-203D69FC0EF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9641683" y="364332"/>
            <a:ext cx="2914648" cy="2185985"/>
          </a:xfrm>
          <a:prstGeom prst="rect">
            <a:avLst/>
          </a:prstGeom>
        </p:spPr>
      </p:pic>
      <p:pic>
        <p:nvPicPr>
          <p:cNvPr id="8" name="Immagine 7" descr="Immagine che contiene erba, aria aperta, veicolo, campo&#10;&#10;Descrizione generata automaticamente">
            <a:extLst>
              <a:ext uri="{FF2B5EF4-FFF2-40B4-BE49-F238E27FC236}">
                <a16:creationId xmlns:a16="http://schemas.microsoft.com/office/drawing/2014/main" id="{10571C1F-CC71-285F-E37A-84D4DA81D81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7455693" y="364328"/>
            <a:ext cx="2914652" cy="2185989"/>
          </a:xfrm>
          <a:prstGeom prst="rect">
            <a:avLst/>
          </a:prstGeom>
        </p:spPr>
      </p:pic>
    </p:spTree>
    <p:extLst>
      <p:ext uri="{BB962C8B-B14F-4D97-AF65-F5344CB8AC3E}">
        <p14:creationId xmlns:p14="http://schemas.microsoft.com/office/powerpoint/2010/main" val="3355601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F3CAC-3A46-99A6-AF8D-AC0AF8A36B32}"/>
            </a:ext>
          </a:extLst>
        </p:cNvPr>
        <p:cNvGrpSpPr/>
        <p:nvPr/>
      </p:nvGrpSpPr>
      <p:grpSpPr>
        <a:xfrm>
          <a:off x="0" y="0"/>
          <a:ext cx="0" cy="0"/>
          <a:chOff x="0" y="0"/>
          <a:chExt cx="0" cy="0"/>
        </a:xfrm>
      </p:grpSpPr>
      <p:grpSp>
        <p:nvGrpSpPr>
          <p:cNvPr id="20" name="Gruppo 19">
            <a:extLst>
              <a:ext uri="{FF2B5EF4-FFF2-40B4-BE49-F238E27FC236}">
                <a16:creationId xmlns:a16="http://schemas.microsoft.com/office/drawing/2014/main" id="{CBEDCB3E-E82B-6EBF-2A60-155EA1DABE35}"/>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C9C44333-0FA0-7A10-6DD3-5628B3E0A9D8}"/>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1B516ED1-B23E-F8B9-DFEC-239620A9BEBC}"/>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540BC9B7-9C80-6D86-3E0D-119F15957399}"/>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7" name="Immagine 6" descr="Immagine che contiene schermata, testo, diagramma, Policromia&#10;&#10;Il contenuto generato dall'IA potrebbe non essere corretto.">
            <a:extLst>
              <a:ext uri="{FF2B5EF4-FFF2-40B4-BE49-F238E27FC236}">
                <a16:creationId xmlns:a16="http://schemas.microsoft.com/office/drawing/2014/main" id="{BBFE7C66-C963-03AA-CF32-C52EA4E367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23627" y="2209394"/>
            <a:ext cx="3563974" cy="3563974"/>
          </a:xfrm>
          <a:prstGeom prst="rect">
            <a:avLst/>
          </a:prstGeom>
        </p:spPr>
      </p:pic>
      <p:sp>
        <p:nvSpPr>
          <p:cNvPr id="13" name="CasellaDiTesto 12">
            <a:extLst>
              <a:ext uri="{FF2B5EF4-FFF2-40B4-BE49-F238E27FC236}">
                <a16:creationId xmlns:a16="http://schemas.microsoft.com/office/drawing/2014/main" id="{EDB1DFDD-81CE-3212-E47B-7504CA29B4FD}"/>
              </a:ext>
            </a:extLst>
          </p:cNvPr>
          <p:cNvSpPr txBox="1"/>
          <p:nvPr/>
        </p:nvSpPr>
        <p:spPr>
          <a:xfrm>
            <a:off x="531605" y="1298418"/>
            <a:ext cx="1188546" cy="817245"/>
          </a:xfrm>
          <a:prstGeom prst="roundRect">
            <a:avLst/>
          </a:prstGeom>
          <a:solidFill>
            <a:schemeClr val="bg1"/>
          </a:solidFill>
          <a:ln w="19050">
            <a:solidFill>
              <a:schemeClr val="tx1"/>
            </a:solidFill>
          </a:ln>
        </p:spPr>
        <p:txBody>
          <a:bodyPr wrap="square">
            <a:spAutoFit/>
          </a:bodyPr>
          <a:lstStyle/>
          <a:p>
            <a:pPr algn="ctr">
              <a:buSzPct val="150000"/>
            </a:pPr>
            <a:r>
              <a:rPr lang="it-IT" sz="1400" b="1" dirty="0" err="1">
                <a:latin typeface="Aptos" panose="020B0004020202020204" pitchFamily="34" charset="0"/>
              </a:rPr>
              <a:t>Optimal</a:t>
            </a:r>
            <a:r>
              <a:rPr lang="it-IT" sz="1400" b="1" dirty="0">
                <a:latin typeface="Aptos" panose="020B0004020202020204" pitchFamily="34" charset="0"/>
              </a:rPr>
              <a:t> sampling </a:t>
            </a:r>
            <a:r>
              <a:rPr lang="it-IT" sz="1400" b="1" dirty="0" err="1">
                <a:latin typeface="Aptos" panose="020B0004020202020204" pitchFamily="34" charset="0"/>
              </a:rPr>
              <a:t>definition</a:t>
            </a:r>
            <a:endParaRPr lang="it-IT" sz="1400" b="1" dirty="0">
              <a:latin typeface="Aptos" panose="020B0004020202020204" pitchFamily="34" charset="0"/>
            </a:endParaRPr>
          </a:p>
        </p:txBody>
      </p:sp>
      <p:sp>
        <p:nvSpPr>
          <p:cNvPr id="356" name="CasellaDiTesto 355">
            <a:extLst>
              <a:ext uri="{FF2B5EF4-FFF2-40B4-BE49-F238E27FC236}">
                <a16:creationId xmlns:a16="http://schemas.microsoft.com/office/drawing/2014/main" id="{148A3219-CFF3-C92C-269C-28B29D043B3C}"/>
              </a:ext>
            </a:extLst>
          </p:cNvPr>
          <p:cNvSpPr txBox="1"/>
          <p:nvPr/>
        </p:nvSpPr>
        <p:spPr>
          <a:xfrm>
            <a:off x="1833771" y="1298417"/>
            <a:ext cx="1731337" cy="817245"/>
          </a:xfrm>
          <a:prstGeom prst="roundRect">
            <a:avLst/>
          </a:prstGeom>
          <a:solidFill>
            <a:schemeClr val="bg1"/>
          </a:solidFill>
          <a:ln w="19050">
            <a:solidFill>
              <a:schemeClr val="tx1"/>
            </a:solidFill>
          </a:ln>
        </p:spPr>
        <p:txBody>
          <a:bodyPr wrap="square">
            <a:spAutoFit/>
          </a:bodyPr>
          <a:lstStyle/>
          <a:p>
            <a:pPr algn="ctr">
              <a:buSzPct val="150000"/>
            </a:pPr>
            <a:r>
              <a:rPr lang="it-IT" sz="1400" b="1" dirty="0" err="1">
                <a:latin typeface="Aptos" panose="020B0004020202020204" pitchFamily="34" charset="0"/>
              </a:rPr>
              <a:t>Greedy</a:t>
            </a:r>
            <a:r>
              <a:rPr lang="it-IT" sz="1400" b="1" dirty="0">
                <a:latin typeface="Aptos" panose="020B0004020202020204" pitchFamily="34" charset="0"/>
              </a:rPr>
              <a:t> </a:t>
            </a:r>
            <a:r>
              <a:rPr lang="it-IT" sz="1400" b="1" dirty="0" err="1">
                <a:latin typeface="Aptos" panose="020B0004020202020204" pitchFamily="34" charset="0"/>
              </a:rPr>
              <a:t>algorithm</a:t>
            </a:r>
            <a:r>
              <a:rPr lang="it-IT" sz="1400" b="1" dirty="0">
                <a:latin typeface="Aptos" panose="020B0004020202020204" pitchFamily="34" charset="0"/>
              </a:rPr>
              <a:t> to </a:t>
            </a:r>
            <a:r>
              <a:rPr lang="it-IT" sz="1400" b="1" dirty="0" err="1">
                <a:latin typeface="Aptos" panose="020B0004020202020204" pitchFamily="34" charset="0"/>
              </a:rPr>
              <a:t>minimise</a:t>
            </a:r>
            <a:r>
              <a:rPr lang="it-IT" sz="1400" b="1" dirty="0">
                <a:latin typeface="Aptos" panose="020B0004020202020204" pitchFamily="34" charset="0"/>
              </a:rPr>
              <a:t> </a:t>
            </a:r>
            <a:r>
              <a:rPr lang="it-IT" sz="1400" b="1" dirty="0" err="1">
                <a:latin typeface="Aptos" panose="020B0004020202020204" pitchFamily="34" charset="0"/>
              </a:rPr>
              <a:t>acquisition</a:t>
            </a:r>
            <a:r>
              <a:rPr lang="it-IT" sz="1400" b="1" dirty="0">
                <a:latin typeface="Aptos" panose="020B0004020202020204" pitchFamily="34" charset="0"/>
              </a:rPr>
              <a:t> time</a:t>
            </a:r>
          </a:p>
        </p:txBody>
      </p:sp>
      <p:grpSp>
        <p:nvGrpSpPr>
          <p:cNvPr id="362" name="Gruppo 361">
            <a:extLst>
              <a:ext uri="{FF2B5EF4-FFF2-40B4-BE49-F238E27FC236}">
                <a16:creationId xmlns:a16="http://schemas.microsoft.com/office/drawing/2014/main" id="{4A7686E3-693C-7B6D-72B1-ECBE606145D2}"/>
              </a:ext>
            </a:extLst>
          </p:cNvPr>
          <p:cNvGrpSpPr/>
          <p:nvPr/>
        </p:nvGrpSpPr>
        <p:grpSpPr>
          <a:xfrm>
            <a:off x="337457" y="3042870"/>
            <a:ext cx="719893" cy="772259"/>
            <a:chOff x="9002743" y="1094175"/>
            <a:chExt cx="719893" cy="772259"/>
          </a:xfrm>
        </p:grpSpPr>
        <p:grpSp>
          <p:nvGrpSpPr>
            <p:cNvPr id="363" name="Gruppo 362">
              <a:extLst>
                <a:ext uri="{FF2B5EF4-FFF2-40B4-BE49-F238E27FC236}">
                  <a16:creationId xmlns:a16="http://schemas.microsoft.com/office/drawing/2014/main" id="{F5466235-FCF7-20C4-C07C-8D0DEA49107D}"/>
                </a:ext>
              </a:extLst>
            </p:cNvPr>
            <p:cNvGrpSpPr/>
            <p:nvPr/>
          </p:nvGrpSpPr>
          <p:grpSpPr>
            <a:xfrm>
              <a:off x="9105206" y="1301253"/>
              <a:ext cx="565178" cy="565181"/>
              <a:chOff x="3669208" y="2680855"/>
              <a:chExt cx="760196" cy="768107"/>
            </a:xfrm>
          </p:grpSpPr>
          <p:grpSp>
            <p:nvGrpSpPr>
              <p:cNvPr id="366" name="Gruppo 365">
                <a:extLst>
                  <a:ext uri="{FF2B5EF4-FFF2-40B4-BE49-F238E27FC236}">
                    <a16:creationId xmlns:a16="http://schemas.microsoft.com/office/drawing/2014/main" id="{867BE79B-5FFC-5AA5-1E0A-95218D5B1D5E}"/>
                  </a:ext>
                </a:extLst>
              </p:cNvPr>
              <p:cNvGrpSpPr/>
              <p:nvPr/>
            </p:nvGrpSpPr>
            <p:grpSpPr>
              <a:xfrm>
                <a:off x="3684529" y="2716282"/>
                <a:ext cx="720000" cy="720000"/>
                <a:chOff x="3594529" y="2608282"/>
                <a:chExt cx="720000" cy="720000"/>
              </a:xfrm>
            </p:grpSpPr>
            <p:sp>
              <p:nvSpPr>
                <p:cNvPr id="370" name="Ovale 369">
                  <a:extLst>
                    <a:ext uri="{FF2B5EF4-FFF2-40B4-BE49-F238E27FC236}">
                      <a16:creationId xmlns:a16="http://schemas.microsoft.com/office/drawing/2014/main" id="{8029E702-2D69-4033-16D1-1C55F642ABB5}"/>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1" name="Ovale 370">
                  <a:extLst>
                    <a:ext uri="{FF2B5EF4-FFF2-40B4-BE49-F238E27FC236}">
                      <a16:creationId xmlns:a16="http://schemas.microsoft.com/office/drawing/2014/main" id="{B68DDA87-ED5E-D40D-BA03-65ECCB6FE900}"/>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2" name="Ovale 371">
                  <a:extLst>
                    <a:ext uri="{FF2B5EF4-FFF2-40B4-BE49-F238E27FC236}">
                      <a16:creationId xmlns:a16="http://schemas.microsoft.com/office/drawing/2014/main" id="{11F4F1EF-4DF2-62B4-C2C0-BFA34471CB00}"/>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3" name="Ovale 372">
                  <a:extLst>
                    <a:ext uri="{FF2B5EF4-FFF2-40B4-BE49-F238E27FC236}">
                      <a16:creationId xmlns:a16="http://schemas.microsoft.com/office/drawing/2014/main" id="{1F3C464E-5EE1-69B0-9C4B-CB9746B7D0EA}"/>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4" name="Ovale 373">
                  <a:extLst>
                    <a:ext uri="{FF2B5EF4-FFF2-40B4-BE49-F238E27FC236}">
                      <a16:creationId xmlns:a16="http://schemas.microsoft.com/office/drawing/2014/main" id="{BA1D0DBA-4755-B340-8705-03FC48106336}"/>
                    </a:ext>
                  </a:extLst>
                </p:cNvPr>
                <p:cNvSpPr/>
                <p:nvPr/>
              </p:nvSpPr>
              <p:spPr>
                <a:xfrm>
                  <a:off x="3648529"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5" name="Ovale 374">
                  <a:extLst>
                    <a:ext uri="{FF2B5EF4-FFF2-40B4-BE49-F238E27FC236}">
                      <a16:creationId xmlns:a16="http://schemas.microsoft.com/office/drawing/2014/main" id="{079C53BE-DDD6-08D5-EC22-A03085FB039E}"/>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67" name="Triangolo rettangolo 366">
                <a:extLst>
                  <a:ext uri="{FF2B5EF4-FFF2-40B4-BE49-F238E27FC236}">
                    <a16:creationId xmlns:a16="http://schemas.microsoft.com/office/drawing/2014/main" id="{7FDECE76-4D2A-FDB4-346F-98E5C762E20C}"/>
                  </a:ext>
                </a:extLst>
              </p:cNvPr>
              <p:cNvSpPr/>
              <p:nvPr/>
            </p:nvSpPr>
            <p:spPr>
              <a:xfrm rot="5400000">
                <a:off x="3669217" y="3074696"/>
                <a:ext cx="373751" cy="37375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8" name="Triangolo rettangolo 367">
                <a:extLst>
                  <a:ext uri="{FF2B5EF4-FFF2-40B4-BE49-F238E27FC236}">
                    <a16:creationId xmlns:a16="http://schemas.microsoft.com/office/drawing/2014/main" id="{7EC72B57-A0A9-46E6-49A0-243AA6649699}"/>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9" name="Rettangolo 368">
                <a:extLst>
                  <a:ext uri="{FF2B5EF4-FFF2-40B4-BE49-F238E27FC236}">
                    <a16:creationId xmlns:a16="http://schemas.microsoft.com/office/drawing/2014/main" id="{3869B751-AA81-0C7F-EB0F-0129F35117A0}"/>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64" name="Elemento grafico 363" descr="Quadrirotore con riempimento a tinta unita">
              <a:extLst>
                <a:ext uri="{FF2B5EF4-FFF2-40B4-BE49-F238E27FC236}">
                  <a16:creationId xmlns:a16="http://schemas.microsoft.com/office/drawing/2014/main" id="{F5EC250E-47CE-256C-BCAD-E80E3C64DC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43529" y="1094175"/>
              <a:ext cx="679107" cy="679107"/>
            </a:xfrm>
            <a:prstGeom prst="rect">
              <a:avLst/>
            </a:prstGeom>
          </p:spPr>
        </p:pic>
        <p:sp>
          <p:nvSpPr>
            <p:cNvPr id="365" name="Rettangolo 364">
              <a:extLst>
                <a:ext uri="{FF2B5EF4-FFF2-40B4-BE49-F238E27FC236}">
                  <a16:creationId xmlns:a16="http://schemas.microsoft.com/office/drawing/2014/main" id="{8ABF29FC-F8D2-C1F1-C622-721EE269DB28}"/>
                </a:ext>
              </a:extLst>
            </p:cNvPr>
            <p:cNvSpPr/>
            <p:nvPr/>
          </p:nvSpPr>
          <p:spPr>
            <a:xfrm>
              <a:off x="9002743" y="1515203"/>
              <a:ext cx="152400" cy="161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1" name="Gruppo 420">
            <a:extLst>
              <a:ext uri="{FF2B5EF4-FFF2-40B4-BE49-F238E27FC236}">
                <a16:creationId xmlns:a16="http://schemas.microsoft.com/office/drawing/2014/main" id="{6EC2C3A7-A993-41EC-AB37-39896F305B17}"/>
              </a:ext>
            </a:extLst>
          </p:cNvPr>
          <p:cNvGrpSpPr/>
          <p:nvPr/>
        </p:nvGrpSpPr>
        <p:grpSpPr>
          <a:xfrm rot="16200000">
            <a:off x="6071261" y="4429190"/>
            <a:ext cx="559560" cy="546669"/>
            <a:chOff x="16048845" y="21839452"/>
            <a:chExt cx="836516" cy="817245"/>
          </a:xfrm>
        </p:grpSpPr>
        <p:grpSp>
          <p:nvGrpSpPr>
            <p:cNvPr id="422" name="Gruppo 421">
              <a:extLst>
                <a:ext uri="{FF2B5EF4-FFF2-40B4-BE49-F238E27FC236}">
                  <a16:creationId xmlns:a16="http://schemas.microsoft.com/office/drawing/2014/main" id="{A9274C7C-6052-7D36-CCF6-7EA3147C18AE}"/>
                </a:ext>
              </a:extLst>
            </p:cNvPr>
            <p:cNvGrpSpPr/>
            <p:nvPr/>
          </p:nvGrpSpPr>
          <p:grpSpPr>
            <a:xfrm>
              <a:off x="16059777" y="22003257"/>
              <a:ext cx="809403" cy="513298"/>
              <a:chOff x="16033479" y="22002763"/>
              <a:chExt cx="809403" cy="513298"/>
            </a:xfrm>
          </p:grpSpPr>
          <p:pic>
            <p:nvPicPr>
              <p:cNvPr id="424" name="Elemento grafico 423" descr="Freccia linea: leggera curva con riempimento a tinta unita">
                <a:extLst>
                  <a:ext uri="{FF2B5EF4-FFF2-40B4-BE49-F238E27FC236}">
                    <a16:creationId xmlns:a16="http://schemas.microsoft.com/office/drawing/2014/main" id="{B49A87F5-1B20-761C-EE39-BFD915C705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033688" flipH="1" flipV="1">
                <a:off x="16036181" y="22000061"/>
                <a:ext cx="463448" cy="468851"/>
              </a:xfrm>
              <a:prstGeom prst="rect">
                <a:avLst/>
              </a:prstGeom>
            </p:spPr>
          </p:pic>
          <p:pic>
            <p:nvPicPr>
              <p:cNvPr id="425" name="Elemento grafico 424" descr="Freccia linea: leggera curva con riempimento a tinta unita">
                <a:extLst>
                  <a:ext uri="{FF2B5EF4-FFF2-40B4-BE49-F238E27FC236}">
                    <a16:creationId xmlns:a16="http://schemas.microsoft.com/office/drawing/2014/main" id="{13806CEF-5653-5D04-AA5A-EEB7B4112C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flipH="1" flipV="1">
                <a:off x="16376733" y="22049911"/>
                <a:ext cx="463448" cy="468851"/>
              </a:xfrm>
              <a:prstGeom prst="rect">
                <a:avLst/>
              </a:prstGeom>
            </p:spPr>
          </p:pic>
        </p:grpSp>
        <p:sp>
          <p:nvSpPr>
            <p:cNvPr id="423" name="CasellaDiTesto 422">
              <a:extLst>
                <a:ext uri="{FF2B5EF4-FFF2-40B4-BE49-F238E27FC236}">
                  <a16:creationId xmlns:a16="http://schemas.microsoft.com/office/drawing/2014/main" id="{5C3ACA49-0940-4B0E-D144-8EF87A493C17}"/>
                </a:ext>
              </a:extLst>
            </p:cNvPr>
            <p:cNvSpPr txBox="1"/>
            <p:nvPr/>
          </p:nvSpPr>
          <p:spPr>
            <a:xfrm>
              <a:off x="16048845" y="21839452"/>
              <a:ext cx="836516" cy="817245"/>
            </a:xfrm>
            <a:prstGeom prst="roundRect">
              <a:avLst/>
            </a:prstGeom>
            <a:noFill/>
            <a:ln w="28575">
              <a:solidFill>
                <a:schemeClr val="tx2">
                  <a:lumMod val="50000"/>
                </a:schemeClr>
              </a:solidFill>
            </a:ln>
          </p:spPr>
          <p:txBody>
            <a:bodyPr wrap="square" rtlCol="0">
              <a:spAutoFit/>
            </a:bodyPr>
            <a:lstStyle/>
            <a:p>
              <a:pPr algn="ctr"/>
              <a:endParaRPr lang="it-IT" sz="4200" dirty="0">
                <a:latin typeface="Aptos" panose="020B0004020202020204" pitchFamily="34" charset="0"/>
                <a:ea typeface="Open Sans" panose="020B0606030504020204" pitchFamily="34" charset="0"/>
                <a:cs typeface="Open Sans" panose="020B0606030504020204" pitchFamily="34" charset="0"/>
              </a:endParaRPr>
            </a:p>
          </p:txBody>
        </p:sp>
      </p:grpSp>
      <p:sp>
        <p:nvSpPr>
          <p:cNvPr id="426" name="CasellaDiTesto 425">
            <a:extLst>
              <a:ext uri="{FF2B5EF4-FFF2-40B4-BE49-F238E27FC236}">
                <a16:creationId xmlns:a16="http://schemas.microsoft.com/office/drawing/2014/main" id="{3A6AD3AE-7023-AE3A-D5FD-10DD21EA08D9}"/>
              </a:ext>
            </a:extLst>
          </p:cNvPr>
          <p:cNvSpPr txBox="1"/>
          <p:nvPr/>
        </p:nvSpPr>
        <p:spPr>
          <a:xfrm>
            <a:off x="3690052" y="1298417"/>
            <a:ext cx="1901123" cy="817245"/>
          </a:xfrm>
          <a:prstGeom prst="roundRect">
            <a:avLst/>
          </a:prstGeom>
          <a:solidFill>
            <a:schemeClr val="bg1"/>
          </a:solidFill>
          <a:ln w="19050">
            <a:solidFill>
              <a:schemeClr val="tx1"/>
            </a:solidFill>
          </a:ln>
        </p:spPr>
        <p:txBody>
          <a:bodyPr wrap="square">
            <a:spAutoFit/>
          </a:bodyPr>
          <a:lstStyle/>
          <a:p>
            <a:pPr algn="ctr">
              <a:buSzPct val="150000"/>
            </a:pPr>
            <a:r>
              <a:rPr lang="it-IT" sz="1400" b="1" dirty="0" err="1">
                <a:latin typeface="Aptos" panose="020B0004020202020204" pitchFamily="34" charset="0"/>
              </a:rPr>
              <a:t>Spatial</a:t>
            </a:r>
            <a:r>
              <a:rPr lang="it-IT" sz="1400" b="1" dirty="0">
                <a:latin typeface="Aptos" panose="020B0004020202020204" pitchFamily="34" charset="0"/>
              </a:rPr>
              <a:t> </a:t>
            </a:r>
            <a:r>
              <a:rPr lang="it-IT" sz="1400" b="1" dirty="0" err="1">
                <a:latin typeface="Aptos" panose="020B0004020202020204" pitchFamily="34" charset="0"/>
              </a:rPr>
              <a:t>aggregation</a:t>
            </a:r>
            <a:r>
              <a:rPr lang="it-IT" sz="1400" b="1" dirty="0">
                <a:latin typeface="Aptos" panose="020B0004020202020204" pitchFamily="34" charset="0"/>
              </a:rPr>
              <a:t> with and </a:t>
            </a:r>
            <a:r>
              <a:rPr lang="it-IT" sz="1400" b="1" dirty="0" err="1">
                <a:latin typeface="Aptos" panose="020B0004020202020204" pitchFamily="34" charset="0"/>
              </a:rPr>
              <a:t>without</a:t>
            </a:r>
            <a:r>
              <a:rPr lang="it-IT" sz="1400" b="1" dirty="0">
                <a:latin typeface="Aptos" panose="020B0004020202020204" pitchFamily="34" charset="0"/>
              </a:rPr>
              <a:t> </a:t>
            </a:r>
            <a:r>
              <a:rPr lang="it-IT" sz="1400" b="1" dirty="0" err="1">
                <a:latin typeface="Aptos" panose="020B0004020202020204" pitchFamily="34" charset="0"/>
              </a:rPr>
              <a:t>upscaling</a:t>
            </a:r>
            <a:r>
              <a:rPr lang="it-IT" sz="1400" b="1" dirty="0">
                <a:latin typeface="Aptos" panose="020B0004020202020204" pitchFamily="34" charset="0"/>
              </a:rPr>
              <a:t> </a:t>
            </a:r>
            <a:r>
              <a:rPr lang="it-IT" sz="1400" b="1" dirty="0" err="1">
                <a:latin typeface="Aptos" panose="020B0004020202020204" pitchFamily="34" charset="0"/>
              </a:rPr>
              <a:t>functions</a:t>
            </a:r>
            <a:endParaRPr lang="it-IT" sz="1400" b="1" dirty="0">
              <a:latin typeface="Aptos" panose="020B0004020202020204" pitchFamily="34" charset="0"/>
            </a:endParaRPr>
          </a:p>
        </p:txBody>
      </p:sp>
      <p:sp>
        <p:nvSpPr>
          <p:cNvPr id="427" name="CasellaDiTesto 426">
            <a:extLst>
              <a:ext uri="{FF2B5EF4-FFF2-40B4-BE49-F238E27FC236}">
                <a16:creationId xmlns:a16="http://schemas.microsoft.com/office/drawing/2014/main" id="{149C9A9E-8E62-AC98-C45F-A880E43AFDA9}"/>
              </a:ext>
            </a:extLst>
          </p:cNvPr>
          <p:cNvSpPr txBox="1"/>
          <p:nvPr/>
        </p:nvSpPr>
        <p:spPr>
          <a:xfrm>
            <a:off x="5497163" y="3536217"/>
            <a:ext cx="1704522" cy="715089"/>
          </a:xfrm>
          <a:prstGeom prst="roundRect">
            <a:avLst/>
          </a:prstGeom>
          <a:solidFill>
            <a:schemeClr val="bg1">
              <a:lumMod val="75000"/>
            </a:schemeClr>
          </a:solidFill>
          <a:ln w="19050">
            <a:solidFill>
              <a:schemeClr val="tx1"/>
            </a:solidFill>
          </a:ln>
        </p:spPr>
        <p:txBody>
          <a:bodyPr wrap="square">
            <a:spAutoFit/>
          </a:bodyPr>
          <a:lstStyle/>
          <a:p>
            <a:pPr algn="ctr">
              <a:buSzPct val="150000"/>
            </a:pPr>
            <a:r>
              <a:rPr lang="it-IT" b="1" dirty="0" err="1">
                <a:latin typeface="Aptos" panose="020B0004020202020204" pitchFamily="34" charset="0"/>
              </a:rPr>
              <a:t>Validation</a:t>
            </a:r>
            <a:r>
              <a:rPr lang="it-IT" b="1" dirty="0">
                <a:latin typeface="Aptos" panose="020B0004020202020204" pitchFamily="34" charset="0"/>
              </a:rPr>
              <a:t> of FLEX pixel</a:t>
            </a:r>
          </a:p>
        </p:txBody>
      </p:sp>
      <p:sp>
        <p:nvSpPr>
          <p:cNvPr id="9" name="CasellaDiTesto 8">
            <a:extLst>
              <a:ext uri="{FF2B5EF4-FFF2-40B4-BE49-F238E27FC236}">
                <a16:creationId xmlns:a16="http://schemas.microsoft.com/office/drawing/2014/main" id="{B97D6800-F1E1-82B4-7E43-53F6786BE1AE}"/>
              </a:ext>
            </a:extLst>
          </p:cNvPr>
          <p:cNvSpPr txBox="1"/>
          <p:nvPr/>
        </p:nvSpPr>
        <p:spPr>
          <a:xfrm>
            <a:off x="967938" y="515618"/>
            <a:ext cx="5138586"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L2B Cal/Val based on Multiple Point</a:t>
            </a:r>
          </a:p>
        </p:txBody>
      </p:sp>
      <p:grpSp>
        <p:nvGrpSpPr>
          <p:cNvPr id="6" name="Gruppo 5">
            <a:extLst>
              <a:ext uri="{FF2B5EF4-FFF2-40B4-BE49-F238E27FC236}">
                <a16:creationId xmlns:a16="http://schemas.microsoft.com/office/drawing/2014/main" id="{F68DDCD8-B335-7BBE-FB04-9ACFFCBA28F2}"/>
              </a:ext>
            </a:extLst>
          </p:cNvPr>
          <p:cNvGrpSpPr/>
          <p:nvPr/>
        </p:nvGrpSpPr>
        <p:grpSpPr>
          <a:xfrm rot="20529110">
            <a:off x="10278525" y="3044655"/>
            <a:ext cx="626071" cy="614190"/>
            <a:chOff x="6654767" y="4740807"/>
            <a:chExt cx="1196358" cy="1173655"/>
          </a:xfrm>
        </p:grpSpPr>
        <p:grpSp>
          <p:nvGrpSpPr>
            <p:cNvPr id="8" name="Gruppo 7">
              <a:extLst>
                <a:ext uri="{FF2B5EF4-FFF2-40B4-BE49-F238E27FC236}">
                  <a16:creationId xmlns:a16="http://schemas.microsoft.com/office/drawing/2014/main" id="{83E8DFA9-730C-3CE3-4688-767F01477118}"/>
                </a:ext>
              </a:extLst>
            </p:cNvPr>
            <p:cNvGrpSpPr/>
            <p:nvPr/>
          </p:nvGrpSpPr>
          <p:grpSpPr>
            <a:xfrm rot="2700000">
              <a:off x="6746090" y="4740807"/>
              <a:ext cx="1080000" cy="1080000"/>
              <a:chOff x="3669208" y="2680855"/>
              <a:chExt cx="760196" cy="768107"/>
            </a:xfrm>
          </p:grpSpPr>
          <p:grpSp>
            <p:nvGrpSpPr>
              <p:cNvPr id="12" name="Gruppo 11">
                <a:extLst>
                  <a:ext uri="{FF2B5EF4-FFF2-40B4-BE49-F238E27FC236}">
                    <a16:creationId xmlns:a16="http://schemas.microsoft.com/office/drawing/2014/main" id="{38207165-79E5-DE2F-6731-56F2C1F4D832}"/>
                  </a:ext>
                </a:extLst>
              </p:cNvPr>
              <p:cNvGrpSpPr/>
              <p:nvPr/>
            </p:nvGrpSpPr>
            <p:grpSpPr>
              <a:xfrm>
                <a:off x="3684529" y="2716282"/>
                <a:ext cx="720000" cy="720000"/>
                <a:chOff x="3594529" y="2608282"/>
                <a:chExt cx="720000" cy="720000"/>
              </a:xfrm>
            </p:grpSpPr>
            <p:sp>
              <p:nvSpPr>
                <p:cNvPr id="18" name="Ovale 17">
                  <a:extLst>
                    <a:ext uri="{FF2B5EF4-FFF2-40B4-BE49-F238E27FC236}">
                      <a16:creationId xmlns:a16="http://schemas.microsoft.com/office/drawing/2014/main" id="{6250B2F8-BBA8-268F-CAE3-476058B67431}"/>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267B610D-6F4C-EDE6-EDBE-85A5CBD76296}"/>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B6548D65-BA38-DE75-FC50-561FC8F48AC1}"/>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Ovale 22">
                  <a:extLst>
                    <a:ext uri="{FF2B5EF4-FFF2-40B4-BE49-F238E27FC236}">
                      <a16:creationId xmlns:a16="http://schemas.microsoft.com/office/drawing/2014/main" id="{975B4130-8638-618F-A9EC-65435F2AFF8A}"/>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a:extLst>
                    <a:ext uri="{FF2B5EF4-FFF2-40B4-BE49-F238E27FC236}">
                      <a16:creationId xmlns:a16="http://schemas.microsoft.com/office/drawing/2014/main" id="{1228ACAD-E278-4A9B-D9F3-0595A9A8C09A}"/>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a:extLst>
                    <a:ext uri="{FF2B5EF4-FFF2-40B4-BE49-F238E27FC236}">
                      <a16:creationId xmlns:a16="http://schemas.microsoft.com/office/drawing/2014/main" id="{B1FA47AD-276E-92D1-BD04-6FBFB233C651}"/>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4" name="Triangolo rettangolo 13">
                <a:extLst>
                  <a:ext uri="{FF2B5EF4-FFF2-40B4-BE49-F238E27FC236}">
                    <a16:creationId xmlns:a16="http://schemas.microsoft.com/office/drawing/2014/main" id="{9EAF596E-0A85-F780-66DF-506E05DEE502}"/>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riangolo rettangolo 14">
                <a:extLst>
                  <a:ext uri="{FF2B5EF4-FFF2-40B4-BE49-F238E27FC236}">
                    <a16:creationId xmlns:a16="http://schemas.microsoft.com/office/drawing/2014/main" id="{33B41B1F-2F3A-821D-B8AB-F94ED2EE0475}"/>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6FC6830E-049A-38EE-DB01-75E329965717}"/>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0" name="Immagine 9">
              <a:extLst>
                <a:ext uri="{FF2B5EF4-FFF2-40B4-BE49-F238E27FC236}">
                  <a16:creationId xmlns:a16="http://schemas.microsoft.com/office/drawing/2014/main" id="{025DE1F9-72F7-9C4F-BB9A-D70989C378C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54767" y="4804282"/>
              <a:ext cx="1196358" cy="1110180"/>
            </a:xfrm>
            <a:prstGeom prst="rect">
              <a:avLst/>
            </a:prstGeom>
          </p:spPr>
        </p:pic>
      </p:grpSp>
      <p:pic>
        <p:nvPicPr>
          <p:cNvPr id="26" name="Picture 3" descr="A map of a field&#10;&#10;AI-generated content may be incorrect.">
            <a:extLst>
              <a:ext uri="{FF2B5EF4-FFF2-40B4-BE49-F238E27FC236}">
                <a16:creationId xmlns:a16="http://schemas.microsoft.com/office/drawing/2014/main" id="{5E1750BA-312A-2358-10B1-8CD3F19DF319}"/>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3524" b="93833" l="9804" r="93583">
                        <a14:foregroundMark x1="84492" y1="94126" x2="84492" y2="94126"/>
                        <a14:foregroundMark x1="93939" y1="91777" x2="93939" y2="91777"/>
                        <a14:foregroundMark x1="30660" y1="8811" x2="30660" y2="8811"/>
                        <a14:foregroundMark x1="27451" y1="3524" x2="27451" y2="3524"/>
                      </a14:backgroundRemoval>
                    </a14:imgEffect>
                  </a14:imgLayer>
                </a14:imgProps>
              </a:ext>
              <a:ext uri="{28A0092B-C50C-407E-A947-70E740481C1C}">
                <a14:useLocalDpi xmlns:a14="http://schemas.microsoft.com/office/drawing/2010/main"/>
              </a:ext>
            </a:extLst>
          </a:blip>
          <a:stretch>
            <a:fillRect/>
          </a:stretch>
        </p:blipFill>
        <p:spPr>
          <a:xfrm>
            <a:off x="7344602" y="1835848"/>
            <a:ext cx="2933439" cy="3560913"/>
          </a:xfrm>
          <a:prstGeom prst="rect">
            <a:avLst/>
          </a:prstGeom>
        </p:spPr>
      </p:pic>
      <p:pic>
        <p:nvPicPr>
          <p:cNvPr id="27" name="Picture 3" descr="A map of fields and stages&#10;&#10;AI-generated content may be incorrect.">
            <a:extLst>
              <a:ext uri="{FF2B5EF4-FFF2-40B4-BE49-F238E27FC236}">
                <a16:creationId xmlns:a16="http://schemas.microsoft.com/office/drawing/2014/main" id="{3FF766C9-A0CE-285C-66A6-55A1D7DBBAC3}"/>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9004050" y="5322142"/>
            <a:ext cx="1552280" cy="328249"/>
          </a:xfrm>
          <a:prstGeom prst="rect">
            <a:avLst/>
          </a:prstGeom>
        </p:spPr>
      </p:pic>
      <p:sp>
        <p:nvSpPr>
          <p:cNvPr id="28" name="CasellaDiTesto 27">
            <a:extLst>
              <a:ext uri="{FF2B5EF4-FFF2-40B4-BE49-F238E27FC236}">
                <a16:creationId xmlns:a16="http://schemas.microsoft.com/office/drawing/2014/main" id="{8F625D2E-D205-52B8-E395-02830F231AAE}"/>
              </a:ext>
            </a:extLst>
          </p:cNvPr>
          <p:cNvSpPr txBox="1"/>
          <p:nvPr/>
        </p:nvSpPr>
        <p:spPr>
          <a:xfrm>
            <a:off x="8996900" y="1536780"/>
            <a:ext cx="1202781" cy="578882"/>
          </a:xfrm>
          <a:prstGeom prst="roundRect">
            <a:avLst/>
          </a:prstGeom>
          <a:solidFill>
            <a:schemeClr val="bg1"/>
          </a:solidFill>
          <a:ln w="19050">
            <a:solidFill>
              <a:schemeClr val="tx1"/>
            </a:solidFill>
          </a:ln>
        </p:spPr>
        <p:txBody>
          <a:bodyPr wrap="square">
            <a:spAutoFit/>
          </a:bodyPr>
          <a:lstStyle/>
          <a:p>
            <a:pPr algn="ctr">
              <a:buSzPct val="150000"/>
            </a:pPr>
            <a:r>
              <a:rPr lang="it-IT" sz="1400" b="1" dirty="0">
                <a:latin typeface="Aptos" panose="020B0004020202020204" pitchFamily="34" charset="0"/>
              </a:rPr>
              <a:t>FLEX image</a:t>
            </a:r>
          </a:p>
          <a:p>
            <a:pPr algn="ctr">
              <a:buSzPct val="150000"/>
            </a:pPr>
            <a:r>
              <a:rPr lang="it-IT" sz="1400" b="1" dirty="0">
                <a:latin typeface="Aptos" panose="020B0004020202020204" pitchFamily="34" charset="0"/>
              </a:rPr>
              <a:t>300 m</a:t>
            </a:r>
          </a:p>
        </p:txBody>
      </p:sp>
      <p:sp>
        <p:nvSpPr>
          <p:cNvPr id="29" name="CasellaDiTesto 28">
            <a:extLst>
              <a:ext uri="{FF2B5EF4-FFF2-40B4-BE49-F238E27FC236}">
                <a16:creationId xmlns:a16="http://schemas.microsoft.com/office/drawing/2014/main" id="{04D4FEB8-4CAB-C1BF-CE6A-8BE76F619765}"/>
              </a:ext>
            </a:extLst>
          </p:cNvPr>
          <p:cNvSpPr txBox="1"/>
          <p:nvPr/>
        </p:nvSpPr>
        <p:spPr>
          <a:xfrm>
            <a:off x="8996900" y="5745608"/>
            <a:ext cx="1817213" cy="461665"/>
          </a:xfrm>
          <a:prstGeom prst="rect">
            <a:avLst/>
          </a:prstGeom>
          <a:noFill/>
        </p:spPr>
        <p:txBody>
          <a:bodyPr wrap="square" rtlCol="0">
            <a:spAutoFit/>
          </a:bodyPr>
          <a:lstStyle/>
          <a:p>
            <a:pPr algn="r"/>
            <a:r>
              <a:rPr lang="it-IT" sz="1200" i="1" dirty="0">
                <a:latin typeface="Aptos" panose="020B0004020202020204" pitchFamily="34" charset="0"/>
              </a:rPr>
              <a:t>Data </a:t>
            </a:r>
            <a:r>
              <a:rPr lang="it-IT" sz="1200" i="1" dirty="0" err="1">
                <a:latin typeface="Aptos" panose="020B0004020202020204" pitchFamily="34" charset="0"/>
              </a:rPr>
              <a:t>courtesy</a:t>
            </a:r>
            <a:r>
              <a:rPr lang="it-IT" sz="1200" i="1" dirty="0">
                <a:latin typeface="Aptos" panose="020B0004020202020204" pitchFamily="34" charset="0"/>
              </a:rPr>
              <a:t>: </a:t>
            </a:r>
          </a:p>
          <a:p>
            <a:pPr algn="r"/>
            <a:r>
              <a:rPr lang="it-IT" sz="1200" i="1" dirty="0">
                <a:latin typeface="Aptos" panose="020B0004020202020204" pitchFamily="34" charset="0"/>
              </a:rPr>
              <a:t>ASI FLEX-ITA team</a:t>
            </a:r>
          </a:p>
        </p:txBody>
      </p:sp>
    </p:spTree>
    <p:extLst>
      <p:ext uri="{BB962C8B-B14F-4D97-AF65-F5344CB8AC3E}">
        <p14:creationId xmlns:p14="http://schemas.microsoft.com/office/powerpoint/2010/main" val="291086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C1BFA2BA-51DA-A39D-D6DF-C64BE0E78E77}"/>
              </a:ext>
            </a:extLst>
          </p:cNvPr>
          <p:cNvSpPr txBox="1"/>
          <p:nvPr/>
        </p:nvSpPr>
        <p:spPr>
          <a:xfrm>
            <a:off x="9320088" y="1123758"/>
            <a:ext cx="2411537" cy="1754326"/>
          </a:xfrm>
          <a:prstGeom prst="rect">
            <a:avLst/>
          </a:prstGeom>
          <a:noFill/>
        </p:spPr>
        <p:txBody>
          <a:bodyPr wrap="square">
            <a:spAutoFit/>
          </a:bodyPr>
          <a:lstStyle/>
          <a:p>
            <a:pPr algn="just">
              <a:buSzPct val="120000"/>
            </a:pPr>
            <a:r>
              <a:rPr lang="en-US" dirty="0">
                <a:latin typeface="Aptos" panose="020B0004020202020204" pitchFamily="34" charset="0"/>
              </a:rPr>
              <a:t>11-18 June 2025</a:t>
            </a:r>
          </a:p>
          <a:p>
            <a:pPr algn="just">
              <a:buSzPct val="120000"/>
            </a:pPr>
            <a:endParaRPr lang="en-US" dirty="0">
              <a:latin typeface="Aptos" panose="020B0004020202020204" pitchFamily="34" charset="0"/>
            </a:endParaRPr>
          </a:p>
          <a:p>
            <a:pPr algn="just">
              <a:buSzPct val="120000"/>
            </a:pPr>
            <a:r>
              <a:rPr lang="en-US" dirty="0">
                <a:latin typeface="Aptos" panose="020B0004020202020204" pitchFamily="34" charset="0"/>
              </a:rPr>
              <a:t>Grosseto, Italy</a:t>
            </a:r>
          </a:p>
          <a:p>
            <a:pPr>
              <a:buSzPct val="120000"/>
            </a:pPr>
            <a:endParaRPr lang="en-US" dirty="0">
              <a:latin typeface="Aptos" panose="020B0004020202020204" pitchFamily="34" charset="0"/>
            </a:endParaRPr>
          </a:p>
          <a:p>
            <a:pPr>
              <a:buSzPct val="120000"/>
            </a:pPr>
            <a:r>
              <a:rPr lang="en-US" dirty="0">
                <a:latin typeface="Aptos" panose="020B0004020202020204" pitchFamily="34" charset="0"/>
              </a:rPr>
              <a:t>Corn, tomato, </a:t>
            </a:r>
          </a:p>
          <a:p>
            <a:pPr>
              <a:buSzPct val="120000"/>
            </a:pPr>
            <a:r>
              <a:rPr lang="en-US" dirty="0">
                <a:latin typeface="Aptos" panose="020B0004020202020204" pitchFamily="34" charset="0"/>
              </a:rPr>
              <a:t>clover, dry wheat</a:t>
            </a:r>
          </a:p>
        </p:txBody>
      </p:sp>
      <p:sp>
        <p:nvSpPr>
          <p:cNvPr id="2" name="CasellaDiTesto 1">
            <a:extLst>
              <a:ext uri="{FF2B5EF4-FFF2-40B4-BE49-F238E27FC236}">
                <a16:creationId xmlns:a16="http://schemas.microsoft.com/office/drawing/2014/main" id="{369EA6DD-8E47-4A24-862E-C69AC85CBD81}"/>
              </a:ext>
            </a:extLst>
          </p:cNvPr>
          <p:cNvSpPr txBox="1"/>
          <p:nvPr/>
        </p:nvSpPr>
        <p:spPr>
          <a:xfrm>
            <a:off x="967938" y="515618"/>
            <a:ext cx="5410199"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ESA FRM4FLUO 2025 field campaigns </a:t>
            </a:r>
          </a:p>
        </p:txBody>
      </p:sp>
      <p:grpSp>
        <p:nvGrpSpPr>
          <p:cNvPr id="20" name="Gruppo 19">
            <a:extLst>
              <a:ext uri="{FF2B5EF4-FFF2-40B4-BE49-F238E27FC236}">
                <a16:creationId xmlns:a16="http://schemas.microsoft.com/office/drawing/2014/main" id="{6673D6D6-6BE5-A13D-7266-E0BFB5BD465F}"/>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36F808D0-4713-EE13-7B58-C32478869594}"/>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422A3418-F636-BB60-D092-7763A03E262F}"/>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AD5A337A-DEF7-857B-F8EC-11C084D5AC49}"/>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Immagine 3" descr="Immagine che contiene testo, mappa, schermata, diagramma&#10;&#10;Il contenuto generato dall'IA potrebbe non essere corretto.">
            <a:extLst>
              <a:ext uri="{FF2B5EF4-FFF2-40B4-BE49-F238E27FC236}">
                <a16:creationId xmlns:a16="http://schemas.microsoft.com/office/drawing/2014/main" id="{55E7FE90-0E84-E7BD-EDC7-F789B4403F3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26544" y="2974425"/>
            <a:ext cx="3484238" cy="3850673"/>
          </a:xfrm>
          <a:prstGeom prst="rect">
            <a:avLst/>
          </a:prstGeom>
        </p:spPr>
      </p:pic>
      <p:sp>
        <p:nvSpPr>
          <p:cNvPr id="7" name="CasellaDiTesto 6">
            <a:extLst>
              <a:ext uri="{FF2B5EF4-FFF2-40B4-BE49-F238E27FC236}">
                <a16:creationId xmlns:a16="http://schemas.microsoft.com/office/drawing/2014/main" id="{756C1ADD-6C01-CCF1-F192-1669E6E15ABA}"/>
              </a:ext>
            </a:extLst>
          </p:cNvPr>
          <p:cNvSpPr txBox="1"/>
          <p:nvPr/>
        </p:nvSpPr>
        <p:spPr>
          <a:xfrm>
            <a:off x="571718" y="1134517"/>
            <a:ext cx="7685911" cy="1608133"/>
          </a:xfrm>
          <a:prstGeom prst="rect">
            <a:avLst/>
          </a:prstGeom>
          <a:noFill/>
        </p:spPr>
        <p:txBody>
          <a:bodyPr wrap="square" lIns="68580" tIns="34290" rIns="68580" bIns="34290" rtlCol="0">
            <a:spAutoFit/>
          </a:bodyPr>
          <a:lstStyle/>
          <a:p>
            <a:pPr algn="just">
              <a:spcAft>
                <a:spcPts val="600"/>
              </a:spcAft>
            </a:pPr>
            <a:r>
              <a:rPr lang="en-US" dirty="0">
                <a:latin typeface="Aptos" panose="020B0004020202020204" pitchFamily="34" charset="0"/>
              </a:rPr>
              <a:t>Multi-scale measurements of FLEX L2B products and their uncertainties using ground-based systems (</a:t>
            </a:r>
            <a:r>
              <a:rPr lang="en-US" dirty="0" err="1">
                <a:latin typeface="Aptos" panose="020B0004020202020204" pitchFamily="34" charset="0"/>
              </a:rPr>
              <a:t>FloX</a:t>
            </a:r>
            <a:r>
              <a:rPr lang="en-US" dirty="0">
                <a:latin typeface="Aptos" panose="020B0004020202020204" pitchFamily="34" charset="0"/>
              </a:rPr>
              <a:t>), airborne systems (</a:t>
            </a:r>
            <a:r>
              <a:rPr lang="en-US" dirty="0" err="1">
                <a:latin typeface="Aptos" panose="020B0004020202020204" pitchFamily="34" charset="0"/>
              </a:rPr>
              <a:t>AirFloX</a:t>
            </a:r>
            <a:r>
              <a:rPr lang="en-US" dirty="0">
                <a:latin typeface="Aptos" panose="020B0004020202020204" pitchFamily="34" charset="0"/>
              </a:rPr>
              <a:t>) mounted on UAS and helicopter (</a:t>
            </a:r>
            <a:r>
              <a:rPr lang="en-US" dirty="0" err="1">
                <a:latin typeface="Aptos" panose="020B0004020202020204" pitchFamily="34" charset="0"/>
              </a:rPr>
              <a:t>HELiPOD</a:t>
            </a:r>
            <a:r>
              <a:rPr lang="en-US" dirty="0">
                <a:latin typeface="Aptos" panose="020B0004020202020204" pitchFamily="34" charset="0"/>
              </a:rPr>
              <a:t>) and airborne imaging systems (</a:t>
            </a:r>
            <a:r>
              <a:rPr lang="en-US" dirty="0" err="1">
                <a:latin typeface="Aptos" panose="020B0004020202020204" pitchFamily="34" charset="0"/>
              </a:rPr>
              <a:t>HyPlant</a:t>
            </a:r>
            <a:r>
              <a:rPr lang="en-US" dirty="0">
                <a:latin typeface="Aptos" panose="020B0004020202020204" pitchFamily="34" charset="0"/>
              </a:rPr>
              <a:t>, IBIS)</a:t>
            </a:r>
          </a:p>
          <a:p>
            <a:pPr marL="285750" indent="-285750" algn="just">
              <a:spcAft>
                <a:spcPts val="600"/>
              </a:spcAft>
              <a:buSzPct val="150000"/>
              <a:buFont typeface="Arial" panose="020B0604020202020204" pitchFamily="34" charset="0"/>
              <a:buChar char="•"/>
            </a:pPr>
            <a:r>
              <a:rPr lang="en-US" dirty="0">
                <a:latin typeface="Aptos" panose="020B0004020202020204" pitchFamily="34" charset="0"/>
              </a:rPr>
              <a:t>Inter-comparison of SIF measurements across scales and sensors</a:t>
            </a:r>
            <a:endParaRPr lang="it-IT" dirty="0">
              <a:latin typeface="Aptos" panose="020B0004020202020204" pitchFamily="34" charset="0"/>
            </a:endParaRPr>
          </a:p>
          <a:p>
            <a:pPr marL="285750" indent="-285750" algn="just">
              <a:buSzPct val="150000"/>
              <a:buFont typeface="Arial" panose="020B0604020202020204" pitchFamily="34" charset="0"/>
              <a:buChar char="•"/>
            </a:pPr>
            <a:r>
              <a:rPr lang="en-US" dirty="0">
                <a:latin typeface="Aptos" panose="020B0004020202020204" pitchFamily="34" charset="0"/>
              </a:rPr>
              <a:t>Testing of FLEX L2B validation protocols</a:t>
            </a:r>
          </a:p>
        </p:txBody>
      </p:sp>
      <p:pic>
        <p:nvPicPr>
          <p:cNvPr id="8" name="Immagine 7" descr="Immagine che contiene aria aperta, cielo, erba, paesaggio&#10;&#10;Il contenuto generato dall'IA potrebbe non essere corretto.">
            <a:extLst>
              <a:ext uri="{FF2B5EF4-FFF2-40B4-BE49-F238E27FC236}">
                <a16:creationId xmlns:a16="http://schemas.microsoft.com/office/drawing/2014/main" id="{C5E0D978-F343-7898-159F-6A0232341D5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2857500"/>
            <a:ext cx="3000375" cy="4000500"/>
          </a:xfrm>
          <a:prstGeom prst="rect">
            <a:avLst/>
          </a:prstGeom>
        </p:spPr>
      </p:pic>
      <p:pic>
        <p:nvPicPr>
          <p:cNvPr id="12" name="Immagine 11" descr="Immagine che contiene aria aperta, cielo, pianura, erba&#10;&#10;Il contenuto generato dall'IA potrebbe non essere corretto.">
            <a:extLst>
              <a:ext uri="{FF2B5EF4-FFF2-40B4-BE49-F238E27FC236}">
                <a16:creationId xmlns:a16="http://schemas.microsoft.com/office/drawing/2014/main" id="{6C8013B9-199D-FF5A-A53C-D1EE52FC7539}"/>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a:ext>
            </a:extLst>
          </a:blip>
          <a:stretch>
            <a:fillRect/>
          </a:stretch>
        </p:blipFill>
        <p:spPr>
          <a:xfrm>
            <a:off x="5250656" y="2857500"/>
            <a:ext cx="2795174" cy="3998651"/>
          </a:xfrm>
          <a:prstGeom prst="rect">
            <a:avLst/>
          </a:prstGeom>
        </p:spPr>
      </p:pic>
      <p:pic>
        <p:nvPicPr>
          <p:cNvPr id="14" name="Elemento grafico 13" descr="Calendario giornaliero con riempimento a tinta unita">
            <a:extLst>
              <a:ext uri="{FF2B5EF4-FFF2-40B4-BE49-F238E27FC236}">
                <a16:creationId xmlns:a16="http://schemas.microsoft.com/office/drawing/2014/main" id="{A751CFB2-D516-9718-0C85-8464B3E8938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23995" y="1076750"/>
            <a:ext cx="463030" cy="463030"/>
          </a:xfrm>
          <a:prstGeom prst="rect">
            <a:avLst/>
          </a:prstGeom>
        </p:spPr>
      </p:pic>
      <p:pic>
        <p:nvPicPr>
          <p:cNvPr id="15" name="Elemento grafico 14" descr="Mappa con segnaposto con riempimento a tinta unita">
            <a:extLst>
              <a:ext uri="{FF2B5EF4-FFF2-40B4-BE49-F238E27FC236}">
                <a16:creationId xmlns:a16="http://schemas.microsoft.com/office/drawing/2014/main" id="{A273170B-53B6-81F7-B572-457C268786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23995" y="1631671"/>
            <a:ext cx="463030" cy="463030"/>
          </a:xfrm>
          <a:prstGeom prst="rect">
            <a:avLst/>
          </a:prstGeom>
        </p:spPr>
      </p:pic>
      <p:pic>
        <p:nvPicPr>
          <p:cNvPr id="16" name="Elemento grafico 15" descr="Pianta con riempimento a tinta unita">
            <a:extLst>
              <a:ext uri="{FF2B5EF4-FFF2-40B4-BE49-F238E27FC236}">
                <a16:creationId xmlns:a16="http://schemas.microsoft.com/office/drawing/2014/main" id="{36131E85-5053-E3F6-1CDE-7357042C2E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23995" y="2198730"/>
            <a:ext cx="463030" cy="463030"/>
          </a:xfrm>
          <a:prstGeom prst="rect">
            <a:avLst/>
          </a:prstGeom>
        </p:spPr>
      </p:pic>
      <p:sp>
        <p:nvSpPr>
          <p:cNvPr id="3" name="CasellaDiTesto 2">
            <a:extLst>
              <a:ext uri="{FF2B5EF4-FFF2-40B4-BE49-F238E27FC236}">
                <a16:creationId xmlns:a16="http://schemas.microsoft.com/office/drawing/2014/main" id="{9F51CA7B-3942-23AD-E72E-07024FDCAF66}"/>
              </a:ext>
            </a:extLst>
          </p:cNvPr>
          <p:cNvSpPr txBox="1"/>
          <p:nvPr/>
        </p:nvSpPr>
        <p:spPr>
          <a:xfrm>
            <a:off x="6962775" y="4342601"/>
            <a:ext cx="638175" cy="817245"/>
          </a:xfrm>
          <a:prstGeom prst="roundRect">
            <a:avLst/>
          </a:prstGeom>
          <a:noFill/>
          <a:ln w="19050">
            <a:solidFill>
              <a:schemeClr val="tx1"/>
            </a:solidFill>
          </a:ln>
        </p:spPr>
        <p:txBody>
          <a:bodyPr wrap="square">
            <a:spAutoFit/>
          </a:bodyPr>
          <a:lstStyle/>
          <a:p>
            <a:pPr algn="ctr">
              <a:buSzPct val="150000"/>
            </a:pPr>
            <a:endParaRPr lang="it-IT" sz="1400" b="1" dirty="0">
              <a:latin typeface="Aptos" panose="020B0004020202020204" pitchFamily="34" charset="0"/>
            </a:endParaRPr>
          </a:p>
          <a:p>
            <a:pPr algn="ctr">
              <a:buSzPct val="150000"/>
            </a:pPr>
            <a:endParaRPr lang="it-IT" sz="1400" b="1" dirty="0">
              <a:latin typeface="Aptos" panose="020B0004020202020204" pitchFamily="34" charset="0"/>
            </a:endParaRPr>
          </a:p>
          <a:p>
            <a:pPr algn="ctr">
              <a:buSzPct val="150000"/>
            </a:pPr>
            <a:endParaRPr lang="it-IT" sz="1400" b="1" dirty="0">
              <a:latin typeface="Aptos" panose="020B0004020202020204" pitchFamily="34" charset="0"/>
            </a:endParaRPr>
          </a:p>
        </p:txBody>
      </p:sp>
      <p:sp>
        <p:nvSpPr>
          <p:cNvPr id="5" name="CasellaDiTesto 4">
            <a:extLst>
              <a:ext uri="{FF2B5EF4-FFF2-40B4-BE49-F238E27FC236}">
                <a16:creationId xmlns:a16="http://schemas.microsoft.com/office/drawing/2014/main" id="{534B92D0-9186-6187-8769-BADC6E19A809}"/>
              </a:ext>
            </a:extLst>
          </p:cNvPr>
          <p:cNvSpPr txBox="1"/>
          <p:nvPr/>
        </p:nvSpPr>
        <p:spPr>
          <a:xfrm>
            <a:off x="6962775" y="5274696"/>
            <a:ext cx="1438275" cy="868323"/>
          </a:xfrm>
          <a:prstGeom prst="roundRect">
            <a:avLst/>
          </a:prstGeom>
          <a:noFill/>
          <a:ln w="19050">
            <a:solidFill>
              <a:schemeClr val="tx1"/>
            </a:solidFill>
          </a:ln>
        </p:spPr>
        <p:txBody>
          <a:bodyPr wrap="square">
            <a:spAutoFit/>
          </a:bodyPr>
          <a:lstStyle/>
          <a:p>
            <a:pPr>
              <a:buSzPct val="150000"/>
            </a:pPr>
            <a:r>
              <a:rPr lang="it-IT" sz="1500" dirty="0">
                <a:latin typeface="Aptos" panose="020B0004020202020204" pitchFamily="34" charset="0"/>
              </a:rPr>
              <a:t>6 </a:t>
            </a:r>
            <a:r>
              <a:rPr lang="it-IT" sz="1500" dirty="0" err="1">
                <a:latin typeface="Aptos" panose="020B0004020202020204" pitchFamily="34" charset="0"/>
              </a:rPr>
              <a:t>FloX</a:t>
            </a:r>
            <a:endParaRPr lang="it-IT" sz="1500" dirty="0">
              <a:latin typeface="Aptos" panose="020B0004020202020204" pitchFamily="34" charset="0"/>
            </a:endParaRPr>
          </a:p>
          <a:p>
            <a:pPr>
              <a:buSzPct val="150000"/>
            </a:pPr>
            <a:r>
              <a:rPr lang="it-IT" sz="1500" dirty="0">
                <a:latin typeface="Aptos" panose="020B0004020202020204" pitchFamily="34" charset="0"/>
              </a:rPr>
              <a:t>30 AIRFLOX </a:t>
            </a:r>
            <a:r>
              <a:rPr lang="it-IT" sz="1500" dirty="0" err="1">
                <a:latin typeface="Aptos" panose="020B0004020202020204" pitchFamily="34" charset="0"/>
              </a:rPr>
              <a:t>flights</a:t>
            </a:r>
            <a:endParaRPr lang="it-IT" sz="1500" dirty="0">
              <a:latin typeface="Aptos" panose="020B0004020202020204" pitchFamily="34" charset="0"/>
            </a:endParaRPr>
          </a:p>
        </p:txBody>
      </p:sp>
      <p:pic>
        <p:nvPicPr>
          <p:cNvPr id="10" name="MicrosoftTeams-video (1)">
            <a:hlinkClick r:id="" action="ppaction://media"/>
            <a:extLst>
              <a:ext uri="{FF2B5EF4-FFF2-40B4-BE49-F238E27FC236}">
                <a16:creationId xmlns:a16="http://schemas.microsoft.com/office/drawing/2014/main" id="{AC40D7BC-1563-EC04-185F-6F75CF388759}"/>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3000375" y="2866282"/>
            <a:ext cx="2250281" cy="4000501"/>
          </a:xfrm>
          <a:prstGeom prst="rect">
            <a:avLst/>
          </a:prstGeom>
        </p:spPr>
      </p:pic>
    </p:spTree>
    <p:extLst>
      <p:ext uri="{BB962C8B-B14F-4D97-AF65-F5344CB8AC3E}">
        <p14:creationId xmlns:p14="http://schemas.microsoft.com/office/powerpoint/2010/main" val="217704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mute="1">
                <p:cTn id="12"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69EA6DD-8E47-4A24-862E-C69AC85CBD81}"/>
              </a:ext>
            </a:extLst>
          </p:cNvPr>
          <p:cNvSpPr txBox="1"/>
          <p:nvPr/>
        </p:nvSpPr>
        <p:spPr>
          <a:xfrm>
            <a:off x="967938" y="515618"/>
            <a:ext cx="6432017"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FLOX and AIRFLOX SIF full spectrum retrieval</a:t>
            </a:r>
          </a:p>
        </p:txBody>
      </p:sp>
      <p:grpSp>
        <p:nvGrpSpPr>
          <p:cNvPr id="20" name="Gruppo 19">
            <a:extLst>
              <a:ext uri="{FF2B5EF4-FFF2-40B4-BE49-F238E27FC236}">
                <a16:creationId xmlns:a16="http://schemas.microsoft.com/office/drawing/2014/main" id="{6673D6D6-6BE5-A13D-7266-E0BFB5BD465F}"/>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36F808D0-4713-EE13-7B58-C32478869594}"/>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422A3418-F636-BB60-D092-7763A03E262F}"/>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AD5A337A-DEF7-857B-F8EC-11C084D5AC49}"/>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47" name="Immagine 446" descr="Immagine che contiene testo, Diagramma, linea, diagramma&#10;&#10;Il contenuto generato dall'IA potrebbe non essere corretto.">
            <a:extLst>
              <a:ext uri="{FF2B5EF4-FFF2-40B4-BE49-F238E27FC236}">
                <a16:creationId xmlns:a16="http://schemas.microsoft.com/office/drawing/2014/main" id="{7B849C24-4168-F1DC-18B7-E0C552F354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75445" y="2305050"/>
            <a:ext cx="6750753" cy="3937939"/>
          </a:xfrm>
          <a:prstGeom prst="rect">
            <a:avLst/>
          </a:prstGeom>
        </p:spPr>
      </p:pic>
      <p:sp>
        <p:nvSpPr>
          <p:cNvPr id="5" name="CasellaDiTesto 4">
            <a:extLst>
              <a:ext uri="{FF2B5EF4-FFF2-40B4-BE49-F238E27FC236}">
                <a16:creationId xmlns:a16="http://schemas.microsoft.com/office/drawing/2014/main" id="{C966A611-8AA0-903A-CFA1-A876234EF961}"/>
              </a:ext>
            </a:extLst>
          </p:cNvPr>
          <p:cNvSpPr txBox="1"/>
          <p:nvPr/>
        </p:nvSpPr>
        <p:spPr>
          <a:xfrm>
            <a:off x="513426" y="1298417"/>
            <a:ext cx="1224904" cy="817245"/>
          </a:xfrm>
          <a:prstGeom prst="roundRect">
            <a:avLst/>
          </a:prstGeom>
          <a:solidFill>
            <a:schemeClr val="bg1"/>
          </a:solidFill>
          <a:ln w="19050">
            <a:solidFill>
              <a:schemeClr val="tx1"/>
            </a:solidFill>
          </a:ln>
        </p:spPr>
        <p:txBody>
          <a:bodyPr wrap="square">
            <a:spAutoFit/>
          </a:bodyPr>
          <a:lstStyle/>
          <a:p>
            <a:pPr algn="ctr">
              <a:buSzPct val="150000"/>
            </a:pPr>
            <a:r>
              <a:rPr lang="it-IT" sz="1400" b="1" dirty="0">
                <a:latin typeface="Aptos" panose="020B0004020202020204" pitchFamily="34" charset="0"/>
              </a:rPr>
              <a:t>SIF full </a:t>
            </a:r>
            <a:r>
              <a:rPr lang="it-IT" sz="1400" b="1" dirty="0" err="1">
                <a:latin typeface="Aptos" panose="020B0004020202020204" pitchFamily="34" charset="0"/>
              </a:rPr>
              <a:t>spectrum</a:t>
            </a:r>
            <a:r>
              <a:rPr lang="it-IT" sz="1400" b="1" dirty="0">
                <a:latin typeface="Aptos" panose="020B0004020202020204" pitchFamily="34" charset="0"/>
              </a:rPr>
              <a:t> retrieval</a:t>
            </a:r>
          </a:p>
        </p:txBody>
      </p:sp>
      <p:sp>
        <p:nvSpPr>
          <p:cNvPr id="7" name="CasellaDiTesto 128">
            <a:extLst>
              <a:ext uri="{FF2B5EF4-FFF2-40B4-BE49-F238E27FC236}">
                <a16:creationId xmlns:a16="http://schemas.microsoft.com/office/drawing/2014/main" id="{82CECDB2-30C5-8563-DB7B-C10050514629}"/>
              </a:ext>
            </a:extLst>
          </p:cNvPr>
          <p:cNvSpPr txBox="1"/>
          <p:nvPr/>
        </p:nvSpPr>
        <p:spPr>
          <a:xfrm>
            <a:off x="4975445" y="6157264"/>
            <a:ext cx="6892322" cy="584775"/>
          </a:xfrm>
          <a:prstGeom prst="rect">
            <a:avLst/>
          </a:prstGeom>
          <a:noFill/>
        </p:spPr>
        <p:txBody>
          <a:bodyPr wrap="square">
            <a:spAutoFit/>
          </a:bodyPr>
          <a:lstStyle/>
          <a:p>
            <a:pPr algn="just"/>
            <a:r>
              <a:rPr lang="it-IT" sz="1600" dirty="0">
                <a:latin typeface="Aptos" panose="020B0004020202020204" pitchFamily="34" charset="0"/>
              </a:rPr>
              <a:t>AIRFLOX SIF </a:t>
            </a:r>
            <a:r>
              <a:rPr lang="it-IT" sz="1600" dirty="0" err="1">
                <a:latin typeface="Aptos" panose="020B0004020202020204" pitchFamily="34" charset="0"/>
              </a:rPr>
              <a:t>spectra</a:t>
            </a:r>
            <a:r>
              <a:rPr lang="it-IT" sz="1600" dirty="0">
                <a:latin typeface="Aptos" panose="020B0004020202020204" pitchFamily="34" charset="0"/>
              </a:rPr>
              <a:t> for </a:t>
            </a:r>
            <a:r>
              <a:rPr lang="it-IT" sz="1600" dirty="0" err="1">
                <a:latin typeface="Aptos" panose="020B0004020202020204" pitchFamily="34" charset="0"/>
              </a:rPr>
              <a:t>different</a:t>
            </a:r>
            <a:r>
              <a:rPr lang="it-IT" sz="1600" dirty="0">
                <a:latin typeface="Aptos" panose="020B0004020202020204" pitchFamily="34" charset="0"/>
              </a:rPr>
              <a:t> fields (tomato, </a:t>
            </a:r>
            <a:r>
              <a:rPr lang="it-IT" sz="1600" dirty="0" err="1">
                <a:latin typeface="Aptos" panose="020B0004020202020204" pitchFamily="34" charset="0"/>
              </a:rPr>
              <a:t>corn</a:t>
            </a:r>
            <a:r>
              <a:rPr lang="it-IT" sz="1600" dirty="0">
                <a:latin typeface="Aptos" panose="020B0004020202020204" pitchFamily="34" charset="0"/>
              </a:rPr>
              <a:t>, dry </a:t>
            </a:r>
            <a:r>
              <a:rPr lang="it-IT" sz="1600" dirty="0" err="1">
                <a:latin typeface="Aptos" panose="020B0004020202020204" pitchFamily="34" charset="0"/>
              </a:rPr>
              <a:t>wheat</a:t>
            </a:r>
            <a:r>
              <a:rPr lang="it-IT" sz="1600" dirty="0">
                <a:latin typeface="Aptos" panose="020B0004020202020204" pitchFamily="34" charset="0"/>
              </a:rPr>
              <a:t>, </a:t>
            </a:r>
            <a:r>
              <a:rPr lang="it-IT" sz="1600" dirty="0" err="1">
                <a:latin typeface="Aptos" panose="020B0004020202020204" pitchFamily="34" charset="0"/>
              </a:rPr>
              <a:t>clover</a:t>
            </a:r>
            <a:r>
              <a:rPr lang="it-IT" sz="1600" dirty="0">
                <a:latin typeface="Aptos" panose="020B0004020202020204" pitchFamily="34" charset="0"/>
              </a:rPr>
              <a:t>), date and time of the day</a:t>
            </a:r>
          </a:p>
        </p:txBody>
      </p:sp>
      <p:sp>
        <p:nvSpPr>
          <p:cNvPr id="4" name="CasellaDiTesto 3">
            <a:extLst>
              <a:ext uri="{FF2B5EF4-FFF2-40B4-BE49-F238E27FC236}">
                <a16:creationId xmlns:a16="http://schemas.microsoft.com/office/drawing/2014/main" id="{737DD081-5F43-AC28-A205-338B93344DA9}"/>
              </a:ext>
            </a:extLst>
          </p:cNvPr>
          <p:cNvSpPr txBox="1"/>
          <p:nvPr/>
        </p:nvSpPr>
        <p:spPr>
          <a:xfrm>
            <a:off x="513427" y="2292686"/>
            <a:ext cx="4092129" cy="1723549"/>
          </a:xfrm>
          <a:prstGeom prst="rect">
            <a:avLst/>
          </a:prstGeom>
          <a:noFill/>
        </p:spPr>
        <p:txBody>
          <a:bodyPr wrap="square">
            <a:spAutoFit/>
          </a:bodyPr>
          <a:lstStyle/>
          <a:p>
            <a:pPr algn="just">
              <a:spcAft>
                <a:spcPts val="1200"/>
              </a:spcAft>
              <a:buSzPct val="150000"/>
            </a:pPr>
            <a:r>
              <a:rPr lang="it-IT" sz="1600" dirty="0" err="1">
                <a:latin typeface="Aptos" panose="020B0004020202020204" pitchFamily="34" charset="0"/>
              </a:rPr>
              <a:t>Consistency</a:t>
            </a:r>
            <a:r>
              <a:rPr lang="it-IT" sz="1600" dirty="0">
                <a:latin typeface="Aptos" panose="020B0004020202020204" pitchFamily="34" charset="0"/>
              </a:rPr>
              <a:t> with FLEX L2B </a:t>
            </a:r>
            <a:r>
              <a:rPr lang="it-IT" sz="1600" dirty="0" err="1">
                <a:latin typeface="Aptos" panose="020B0004020202020204" pitchFamily="34" charset="0"/>
              </a:rPr>
              <a:t>module</a:t>
            </a:r>
            <a:r>
              <a:rPr lang="it-IT" sz="1600" dirty="0">
                <a:latin typeface="Aptos" panose="020B0004020202020204" pitchFamily="34" charset="0"/>
              </a:rPr>
              <a:t> retrieval</a:t>
            </a:r>
          </a:p>
          <a:p>
            <a:pPr marL="285750" indent="-285750" algn="just">
              <a:buSzPct val="150000"/>
              <a:buFont typeface="Arial" panose="020B0604020202020204" pitchFamily="34" charset="0"/>
              <a:buChar char="•"/>
            </a:pPr>
            <a:r>
              <a:rPr lang="it-IT" sz="1600" dirty="0">
                <a:latin typeface="Aptos" panose="020B0004020202020204" pitchFamily="34" charset="0"/>
              </a:rPr>
              <a:t>Retrieval </a:t>
            </a:r>
            <a:r>
              <a:rPr lang="it-IT" sz="1600" dirty="0" err="1">
                <a:latin typeface="Aptos" panose="020B0004020202020204" pitchFamily="34" charset="0"/>
              </a:rPr>
              <a:t>performed</a:t>
            </a:r>
            <a:r>
              <a:rPr lang="it-IT" sz="1600" dirty="0">
                <a:latin typeface="Aptos" panose="020B0004020202020204" pitchFamily="34" charset="0"/>
              </a:rPr>
              <a:t> </a:t>
            </a:r>
            <a:r>
              <a:rPr lang="it-IT" sz="1600" dirty="0" err="1">
                <a:latin typeface="Aptos" panose="020B0004020202020204" pitchFamily="34" charset="0"/>
              </a:rPr>
              <a:t>within</a:t>
            </a:r>
            <a:r>
              <a:rPr lang="it-IT" sz="1600" dirty="0">
                <a:latin typeface="Aptos" panose="020B0004020202020204" pitchFamily="34" charset="0"/>
              </a:rPr>
              <a:t> an </a:t>
            </a:r>
            <a:r>
              <a:rPr lang="it-IT" sz="1600" dirty="0" err="1">
                <a:latin typeface="Aptos" panose="020B0004020202020204" pitchFamily="34" charset="0"/>
              </a:rPr>
              <a:t>optimal</a:t>
            </a:r>
            <a:r>
              <a:rPr lang="it-IT" sz="1600" dirty="0">
                <a:latin typeface="Aptos" panose="020B0004020202020204" pitchFamily="34" charset="0"/>
              </a:rPr>
              <a:t> </a:t>
            </a:r>
            <a:r>
              <a:rPr lang="it-IT" sz="1600" dirty="0" err="1">
                <a:latin typeface="Aptos" panose="020B0004020202020204" pitchFamily="34" charset="0"/>
              </a:rPr>
              <a:t>estimation</a:t>
            </a:r>
            <a:r>
              <a:rPr lang="it-IT" sz="1600" dirty="0">
                <a:latin typeface="Aptos" panose="020B0004020202020204" pitchFamily="34" charset="0"/>
              </a:rPr>
              <a:t> framework </a:t>
            </a:r>
          </a:p>
          <a:p>
            <a:pPr marL="285750" indent="-285750" algn="just">
              <a:buSzPct val="150000"/>
              <a:buFont typeface="Arial" panose="020B0604020202020204" pitchFamily="34" charset="0"/>
              <a:buChar char="•"/>
            </a:pPr>
            <a:r>
              <a:rPr lang="it-IT" sz="1600" dirty="0" err="1">
                <a:latin typeface="Aptos" panose="020B0004020202020204" pitchFamily="34" charset="0"/>
              </a:rPr>
              <a:t>Measured</a:t>
            </a:r>
            <a:r>
              <a:rPr lang="it-IT" sz="1600" dirty="0">
                <a:latin typeface="Aptos" panose="020B0004020202020204" pitchFamily="34" charset="0"/>
              </a:rPr>
              <a:t> </a:t>
            </a:r>
            <a:r>
              <a:rPr lang="it-IT" sz="1600" dirty="0" err="1">
                <a:latin typeface="Aptos" panose="020B0004020202020204" pitchFamily="34" charset="0"/>
              </a:rPr>
              <a:t>apparent</a:t>
            </a:r>
            <a:r>
              <a:rPr lang="it-IT" sz="1600" dirty="0">
                <a:latin typeface="Aptos" panose="020B0004020202020204" pitchFamily="34" charset="0"/>
              </a:rPr>
              <a:t> </a:t>
            </a:r>
            <a:r>
              <a:rPr lang="it-IT" sz="1600" dirty="0" err="1">
                <a:latin typeface="Aptos" panose="020B0004020202020204" pitchFamily="34" charset="0"/>
              </a:rPr>
              <a:t>reflectance</a:t>
            </a:r>
            <a:r>
              <a:rPr lang="it-IT" sz="1600" dirty="0">
                <a:latin typeface="Aptos" panose="020B0004020202020204" pitchFamily="34" charset="0"/>
              </a:rPr>
              <a:t> </a:t>
            </a:r>
            <a:r>
              <a:rPr lang="it-IT" sz="1600" dirty="0" err="1">
                <a:latin typeface="Aptos" panose="020B0004020202020204" pitchFamily="34" charset="0"/>
              </a:rPr>
              <a:t>is</a:t>
            </a:r>
            <a:r>
              <a:rPr lang="it-IT" sz="1600" dirty="0">
                <a:latin typeface="Aptos" panose="020B0004020202020204" pitchFamily="34" charset="0"/>
              </a:rPr>
              <a:t> </a:t>
            </a:r>
            <a:r>
              <a:rPr lang="it-IT" sz="1600" dirty="0" err="1">
                <a:latin typeface="Aptos" panose="020B0004020202020204" pitchFamily="34" charset="0"/>
              </a:rPr>
              <a:t>modelled</a:t>
            </a:r>
            <a:r>
              <a:rPr lang="it-IT" sz="1600" dirty="0">
                <a:latin typeface="Aptos" panose="020B0004020202020204" pitchFamily="34" charset="0"/>
              </a:rPr>
              <a:t> </a:t>
            </a:r>
            <a:r>
              <a:rPr lang="it-IT" sz="1600" dirty="0" err="1">
                <a:latin typeface="Aptos" panose="020B0004020202020204" pitchFamily="34" charset="0"/>
              </a:rPr>
              <a:t>iteratively</a:t>
            </a:r>
            <a:r>
              <a:rPr lang="it-IT" sz="1600" dirty="0">
                <a:latin typeface="Aptos" panose="020B0004020202020204" pitchFamily="34" charset="0"/>
              </a:rPr>
              <a:t> </a:t>
            </a:r>
            <a:r>
              <a:rPr lang="it-IT" sz="1600" dirty="0" err="1">
                <a:latin typeface="Aptos" panose="020B0004020202020204" pitchFamily="34" charset="0"/>
              </a:rPr>
              <a:t>through</a:t>
            </a:r>
            <a:r>
              <a:rPr lang="it-IT" sz="1600" dirty="0">
                <a:latin typeface="Aptos" panose="020B0004020202020204" pitchFamily="34" charset="0"/>
              </a:rPr>
              <a:t> the </a:t>
            </a:r>
            <a:r>
              <a:rPr lang="it-IT" sz="1600" dirty="0" err="1">
                <a:latin typeface="Aptos" panose="020B0004020202020204" pitchFamily="34" charset="0"/>
              </a:rPr>
              <a:t>minimisation</a:t>
            </a:r>
            <a:r>
              <a:rPr lang="it-IT" sz="1600" dirty="0">
                <a:latin typeface="Aptos" panose="020B0004020202020204" pitchFamily="34" charset="0"/>
              </a:rPr>
              <a:t> of a cost </a:t>
            </a:r>
            <a:r>
              <a:rPr lang="it-IT" sz="1600" dirty="0" err="1">
                <a:latin typeface="Aptos" panose="020B0004020202020204" pitchFamily="34" charset="0"/>
              </a:rPr>
              <a:t>function</a:t>
            </a:r>
            <a:r>
              <a:rPr lang="it-IT" sz="1600" dirty="0">
                <a:latin typeface="Aptos" panose="020B0004020202020204" pitchFamily="34" charset="0"/>
              </a:rPr>
              <a:t>:</a:t>
            </a:r>
          </a:p>
        </p:txBody>
      </p:sp>
      <p:pic>
        <p:nvPicPr>
          <p:cNvPr id="1026" name="Picture 2">
            <a:extLst>
              <a:ext uri="{FF2B5EF4-FFF2-40B4-BE49-F238E27FC236}">
                <a16:creationId xmlns:a16="http://schemas.microsoft.com/office/drawing/2014/main" id="{FD44C5AC-D263-F2FF-E272-6D01A63039E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9532" y="4102482"/>
            <a:ext cx="4599916" cy="240178"/>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715E96BB-A621-9C94-6477-D0CDF1E052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2506" y="4530941"/>
            <a:ext cx="3693968" cy="1960464"/>
          </a:xfrm>
          <a:prstGeom prst="rect">
            <a:avLst/>
          </a:prstGeom>
        </p:spPr>
      </p:pic>
    </p:spTree>
    <p:extLst>
      <p:ext uri="{BB962C8B-B14F-4D97-AF65-F5344CB8AC3E}">
        <p14:creationId xmlns:p14="http://schemas.microsoft.com/office/powerpoint/2010/main" val="2690745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4F9A9-B3C5-0544-82C5-00FEEDCE631D}"/>
            </a:ext>
          </a:extLst>
        </p:cNvPr>
        <p:cNvGrpSpPr/>
        <p:nvPr/>
      </p:nvGrpSpPr>
      <p:grpSpPr>
        <a:xfrm>
          <a:off x="0" y="0"/>
          <a:ext cx="0" cy="0"/>
          <a:chOff x="0" y="0"/>
          <a:chExt cx="0" cy="0"/>
        </a:xfrm>
      </p:grpSpPr>
      <p:pic>
        <p:nvPicPr>
          <p:cNvPr id="9" name="Google Shape;233;p13" descr="A comparison of a graph&#10;&#10;AI-generated content may be incorrect.">
            <a:extLst>
              <a:ext uri="{FF2B5EF4-FFF2-40B4-BE49-F238E27FC236}">
                <a16:creationId xmlns:a16="http://schemas.microsoft.com/office/drawing/2014/main" id="{BC728D2B-3A3A-DF9E-A67C-12FC2C689DA9}"/>
              </a:ext>
            </a:extLst>
          </p:cNvPr>
          <p:cNvPicPr preferRelativeResize="0"/>
          <p:nvPr/>
        </p:nvPicPr>
        <p:blipFill rotWithShape="1">
          <a:blip r:embed="rId3">
            <a:alphaModFix/>
          </a:blip>
          <a:srcRect/>
          <a:stretch/>
        </p:blipFill>
        <p:spPr>
          <a:xfrm>
            <a:off x="696000" y="1162049"/>
            <a:ext cx="10800000" cy="5400000"/>
          </a:xfrm>
          <a:prstGeom prst="rect">
            <a:avLst/>
          </a:prstGeom>
          <a:noFill/>
          <a:ln>
            <a:noFill/>
          </a:ln>
        </p:spPr>
      </p:pic>
      <p:sp>
        <p:nvSpPr>
          <p:cNvPr id="2" name="CasellaDiTesto 1">
            <a:extLst>
              <a:ext uri="{FF2B5EF4-FFF2-40B4-BE49-F238E27FC236}">
                <a16:creationId xmlns:a16="http://schemas.microsoft.com/office/drawing/2014/main" id="{92714BD9-2F39-7BC7-172C-924461BD5560}"/>
              </a:ext>
            </a:extLst>
          </p:cNvPr>
          <p:cNvSpPr txBox="1"/>
          <p:nvPr/>
        </p:nvSpPr>
        <p:spPr>
          <a:xfrm>
            <a:off x="967938" y="515618"/>
            <a:ext cx="7161256"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Results: L2B Single Point without transfer function</a:t>
            </a:r>
          </a:p>
        </p:txBody>
      </p:sp>
      <p:grpSp>
        <p:nvGrpSpPr>
          <p:cNvPr id="20" name="Gruppo 19">
            <a:extLst>
              <a:ext uri="{FF2B5EF4-FFF2-40B4-BE49-F238E27FC236}">
                <a16:creationId xmlns:a16="http://schemas.microsoft.com/office/drawing/2014/main" id="{3F3F43B8-61ED-FB1A-882C-D41DB97E2BC0}"/>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D64593C3-721D-48B9-ACB6-2B7583AAC37B}"/>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300C7073-FDEA-7B1D-37EA-7832AA8FA9F0}"/>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C96B3301-7DEB-C353-859E-3005A96DC70C}"/>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5" name="Gruppo 44">
            <a:extLst>
              <a:ext uri="{FF2B5EF4-FFF2-40B4-BE49-F238E27FC236}">
                <a16:creationId xmlns:a16="http://schemas.microsoft.com/office/drawing/2014/main" id="{7585FD24-3CB3-FE7E-3F04-3BDD789172F3}"/>
              </a:ext>
            </a:extLst>
          </p:cNvPr>
          <p:cNvGrpSpPr/>
          <p:nvPr/>
        </p:nvGrpSpPr>
        <p:grpSpPr>
          <a:xfrm rot="20529110">
            <a:off x="6313402" y="1856296"/>
            <a:ext cx="450878" cy="442322"/>
            <a:chOff x="6654767" y="4740807"/>
            <a:chExt cx="1196358" cy="1173655"/>
          </a:xfrm>
        </p:grpSpPr>
        <p:grpSp>
          <p:nvGrpSpPr>
            <p:cNvPr id="46" name="Gruppo 45">
              <a:extLst>
                <a:ext uri="{FF2B5EF4-FFF2-40B4-BE49-F238E27FC236}">
                  <a16:creationId xmlns:a16="http://schemas.microsoft.com/office/drawing/2014/main" id="{771FB5F9-99A3-C5FA-3ACB-8119179451F2}"/>
                </a:ext>
              </a:extLst>
            </p:cNvPr>
            <p:cNvGrpSpPr/>
            <p:nvPr/>
          </p:nvGrpSpPr>
          <p:grpSpPr>
            <a:xfrm rot="2700000">
              <a:off x="6746090" y="4740807"/>
              <a:ext cx="1080000" cy="1080000"/>
              <a:chOff x="3669208" y="2680855"/>
              <a:chExt cx="760196" cy="768107"/>
            </a:xfrm>
          </p:grpSpPr>
          <p:grpSp>
            <p:nvGrpSpPr>
              <p:cNvPr id="48" name="Gruppo 47">
                <a:extLst>
                  <a:ext uri="{FF2B5EF4-FFF2-40B4-BE49-F238E27FC236}">
                    <a16:creationId xmlns:a16="http://schemas.microsoft.com/office/drawing/2014/main" id="{51BB4ED5-3122-548A-46D3-2357C5C2BB39}"/>
                  </a:ext>
                </a:extLst>
              </p:cNvPr>
              <p:cNvGrpSpPr/>
              <p:nvPr/>
            </p:nvGrpSpPr>
            <p:grpSpPr>
              <a:xfrm>
                <a:off x="3684529" y="2716282"/>
                <a:ext cx="720000" cy="720000"/>
                <a:chOff x="3594529" y="2608282"/>
                <a:chExt cx="720000" cy="720000"/>
              </a:xfrm>
            </p:grpSpPr>
            <p:sp>
              <p:nvSpPr>
                <p:cNvPr id="52" name="Ovale 51">
                  <a:extLst>
                    <a:ext uri="{FF2B5EF4-FFF2-40B4-BE49-F238E27FC236}">
                      <a16:creationId xmlns:a16="http://schemas.microsoft.com/office/drawing/2014/main" id="{C75381E6-7A70-9D88-2999-088C544B605E}"/>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305F99C9-80DE-B5E3-A009-1E148A4DA0D5}"/>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F3E3A870-3C61-F223-4FAF-7E8A83B6A652}"/>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1805261D-277F-B57C-42A2-9631A0100AF5}"/>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E25D2252-FD54-CF85-85B1-61402B8626DF}"/>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FAD3CA41-54D9-A00F-8BE5-60C382EEBFB2}"/>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9" name="Triangolo rettangolo 48">
                <a:extLst>
                  <a:ext uri="{FF2B5EF4-FFF2-40B4-BE49-F238E27FC236}">
                    <a16:creationId xmlns:a16="http://schemas.microsoft.com/office/drawing/2014/main" id="{18D711F5-7D4E-357B-0903-DBC444264364}"/>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Triangolo rettangolo 49">
                <a:extLst>
                  <a:ext uri="{FF2B5EF4-FFF2-40B4-BE49-F238E27FC236}">
                    <a16:creationId xmlns:a16="http://schemas.microsoft.com/office/drawing/2014/main" id="{4432F126-444F-B75B-9486-59E9C4EBD016}"/>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a:extLst>
                  <a:ext uri="{FF2B5EF4-FFF2-40B4-BE49-F238E27FC236}">
                    <a16:creationId xmlns:a16="http://schemas.microsoft.com/office/drawing/2014/main" id="{91DB29BF-0296-EBDD-B222-E2583BC63432}"/>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47" name="Immagine 46">
              <a:extLst>
                <a:ext uri="{FF2B5EF4-FFF2-40B4-BE49-F238E27FC236}">
                  <a16:creationId xmlns:a16="http://schemas.microsoft.com/office/drawing/2014/main" id="{4B986C3D-5765-0D27-E7EE-952BDB3D28F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54767" y="4804282"/>
              <a:ext cx="1196358" cy="1110180"/>
            </a:xfrm>
            <a:prstGeom prst="rect">
              <a:avLst/>
            </a:prstGeom>
          </p:spPr>
        </p:pic>
      </p:grpSp>
      <p:grpSp>
        <p:nvGrpSpPr>
          <p:cNvPr id="58" name="Gruppo 57">
            <a:extLst>
              <a:ext uri="{FF2B5EF4-FFF2-40B4-BE49-F238E27FC236}">
                <a16:creationId xmlns:a16="http://schemas.microsoft.com/office/drawing/2014/main" id="{323F529D-BEB4-591F-C26C-BC3190C03B9D}"/>
              </a:ext>
            </a:extLst>
          </p:cNvPr>
          <p:cNvGrpSpPr/>
          <p:nvPr/>
        </p:nvGrpSpPr>
        <p:grpSpPr>
          <a:xfrm rot="20529110">
            <a:off x="916339" y="1856296"/>
            <a:ext cx="450878" cy="442322"/>
            <a:chOff x="6654767" y="4740807"/>
            <a:chExt cx="1196358" cy="1173655"/>
          </a:xfrm>
        </p:grpSpPr>
        <p:grpSp>
          <p:nvGrpSpPr>
            <p:cNvPr id="59" name="Gruppo 58">
              <a:extLst>
                <a:ext uri="{FF2B5EF4-FFF2-40B4-BE49-F238E27FC236}">
                  <a16:creationId xmlns:a16="http://schemas.microsoft.com/office/drawing/2014/main" id="{E0559712-46FF-35D5-DFFC-338CFE088B30}"/>
                </a:ext>
              </a:extLst>
            </p:cNvPr>
            <p:cNvGrpSpPr/>
            <p:nvPr/>
          </p:nvGrpSpPr>
          <p:grpSpPr>
            <a:xfrm rot="2700000">
              <a:off x="6746090" y="4740807"/>
              <a:ext cx="1080000" cy="1080000"/>
              <a:chOff x="3669208" y="2680855"/>
              <a:chExt cx="760196" cy="768107"/>
            </a:xfrm>
          </p:grpSpPr>
          <p:grpSp>
            <p:nvGrpSpPr>
              <p:cNvPr id="61" name="Gruppo 60">
                <a:extLst>
                  <a:ext uri="{FF2B5EF4-FFF2-40B4-BE49-F238E27FC236}">
                    <a16:creationId xmlns:a16="http://schemas.microsoft.com/office/drawing/2014/main" id="{5825F019-87BC-12E9-E1F7-EDE1EC6236AD}"/>
                  </a:ext>
                </a:extLst>
              </p:cNvPr>
              <p:cNvGrpSpPr/>
              <p:nvPr/>
            </p:nvGrpSpPr>
            <p:grpSpPr>
              <a:xfrm>
                <a:off x="3684529" y="2716282"/>
                <a:ext cx="720000" cy="720000"/>
                <a:chOff x="3594529" y="2608282"/>
                <a:chExt cx="720000" cy="720000"/>
              </a:xfrm>
            </p:grpSpPr>
            <p:sp>
              <p:nvSpPr>
                <p:cNvPr id="321" name="Ovale 320">
                  <a:extLst>
                    <a:ext uri="{FF2B5EF4-FFF2-40B4-BE49-F238E27FC236}">
                      <a16:creationId xmlns:a16="http://schemas.microsoft.com/office/drawing/2014/main" id="{37F63025-D7D5-6339-28D6-B657CEC3336F}"/>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2" name="Ovale 321">
                  <a:extLst>
                    <a:ext uri="{FF2B5EF4-FFF2-40B4-BE49-F238E27FC236}">
                      <a16:creationId xmlns:a16="http://schemas.microsoft.com/office/drawing/2014/main" id="{2156A6FD-2C6A-8D4A-D464-EFA89232EC98}"/>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3" name="Ovale 322">
                  <a:extLst>
                    <a:ext uri="{FF2B5EF4-FFF2-40B4-BE49-F238E27FC236}">
                      <a16:creationId xmlns:a16="http://schemas.microsoft.com/office/drawing/2014/main" id="{9782CCF6-47E6-86FB-D6FA-77060C625E5F}"/>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4" name="Ovale 323">
                  <a:extLst>
                    <a:ext uri="{FF2B5EF4-FFF2-40B4-BE49-F238E27FC236}">
                      <a16:creationId xmlns:a16="http://schemas.microsoft.com/office/drawing/2014/main" id="{51175865-9B16-FB93-889D-822221B667A0}"/>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5" name="Ovale 324">
                  <a:extLst>
                    <a:ext uri="{FF2B5EF4-FFF2-40B4-BE49-F238E27FC236}">
                      <a16:creationId xmlns:a16="http://schemas.microsoft.com/office/drawing/2014/main" id="{749F668F-6879-4F50-5DE9-9A6CEB5FA700}"/>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6" name="Ovale 325">
                  <a:extLst>
                    <a:ext uri="{FF2B5EF4-FFF2-40B4-BE49-F238E27FC236}">
                      <a16:creationId xmlns:a16="http://schemas.microsoft.com/office/drawing/2014/main" id="{89F8C802-9AF2-91CA-B970-10DD846B1BB1}"/>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2" name="Triangolo rettangolo 61">
                <a:extLst>
                  <a:ext uri="{FF2B5EF4-FFF2-40B4-BE49-F238E27FC236}">
                    <a16:creationId xmlns:a16="http://schemas.microsoft.com/office/drawing/2014/main" id="{E4B69F56-E408-9941-FF7D-46CC8D7EBAD7}"/>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Triangolo rettangolo 62">
                <a:extLst>
                  <a:ext uri="{FF2B5EF4-FFF2-40B4-BE49-F238E27FC236}">
                    <a16:creationId xmlns:a16="http://schemas.microsoft.com/office/drawing/2014/main" id="{B33ED519-C7E7-C704-0EA2-6AAEF9EEB063}"/>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0" name="Rettangolo 319">
                <a:extLst>
                  <a:ext uri="{FF2B5EF4-FFF2-40B4-BE49-F238E27FC236}">
                    <a16:creationId xmlns:a16="http://schemas.microsoft.com/office/drawing/2014/main" id="{D28E3EA7-889C-FD44-560D-B0017E4B3626}"/>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60" name="Immagine 59">
              <a:extLst>
                <a:ext uri="{FF2B5EF4-FFF2-40B4-BE49-F238E27FC236}">
                  <a16:creationId xmlns:a16="http://schemas.microsoft.com/office/drawing/2014/main" id="{0668A387-4BA5-6951-6E62-55B243EF9C8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54767" y="4804282"/>
              <a:ext cx="1196358" cy="1110180"/>
            </a:xfrm>
            <a:prstGeom prst="rect">
              <a:avLst/>
            </a:prstGeom>
          </p:spPr>
        </p:pic>
      </p:grpSp>
      <p:sp>
        <p:nvSpPr>
          <p:cNvPr id="344" name="CasellaDiTesto 343">
            <a:extLst>
              <a:ext uri="{FF2B5EF4-FFF2-40B4-BE49-F238E27FC236}">
                <a16:creationId xmlns:a16="http://schemas.microsoft.com/office/drawing/2014/main" id="{DA8D68FE-CF59-D4C5-439E-B246CB6944F9}"/>
              </a:ext>
            </a:extLst>
          </p:cNvPr>
          <p:cNvSpPr txBox="1"/>
          <p:nvPr/>
        </p:nvSpPr>
        <p:spPr>
          <a:xfrm rot="16200000">
            <a:off x="599361" y="4649536"/>
            <a:ext cx="1009187" cy="369332"/>
          </a:xfrm>
          <a:prstGeom prst="rect">
            <a:avLst/>
          </a:prstGeom>
          <a:solidFill>
            <a:schemeClr val="bg1"/>
          </a:solidFill>
        </p:spPr>
        <p:txBody>
          <a:bodyPr wrap="none" rtlCol="0">
            <a:spAutoFit/>
          </a:bodyPr>
          <a:lstStyle/>
          <a:p>
            <a:r>
              <a:rPr lang="it-IT" dirty="0"/>
              <a:t>FLEX-like</a:t>
            </a:r>
          </a:p>
        </p:txBody>
      </p:sp>
      <p:sp>
        <p:nvSpPr>
          <p:cNvPr id="345" name="CasellaDiTesto 344">
            <a:extLst>
              <a:ext uri="{FF2B5EF4-FFF2-40B4-BE49-F238E27FC236}">
                <a16:creationId xmlns:a16="http://schemas.microsoft.com/office/drawing/2014/main" id="{D5CCC749-FAC4-C5A2-FDD6-66C2BB20DF34}"/>
              </a:ext>
            </a:extLst>
          </p:cNvPr>
          <p:cNvSpPr txBox="1"/>
          <p:nvPr/>
        </p:nvSpPr>
        <p:spPr>
          <a:xfrm rot="16200000">
            <a:off x="6000585" y="4649535"/>
            <a:ext cx="1009187" cy="369332"/>
          </a:xfrm>
          <a:prstGeom prst="rect">
            <a:avLst/>
          </a:prstGeom>
          <a:solidFill>
            <a:schemeClr val="bg1"/>
          </a:solidFill>
        </p:spPr>
        <p:txBody>
          <a:bodyPr wrap="none" rtlCol="0">
            <a:spAutoFit/>
          </a:bodyPr>
          <a:lstStyle/>
          <a:p>
            <a:r>
              <a:rPr lang="it-IT" dirty="0"/>
              <a:t>FLEX-like</a:t>
            </a:r>
          </a:p>
        </p:txBody>
      </p:sp>
      <p:grpSp>
        <p:nvGrpSpPr>
          <p:cNvPr id="10" name="Gruppo 9">
            <a:extLst>
              <a:ext uri="{FF2B5EF4-FFF2-40B4-BE49-F238E27FC236}">
                <a16:creationId xmlns:a16="http://schemas.microsoft.com/office/drawing/2014/main" id="{4382408D-FE2E-A40E-C041-A0DE76E1F008}"/>
              </a:ext>
            </a:extLst>
          </p:cNvPr>
          <p:cNvGrpSpPr/>
          <p:nvPr/>
        </p:nvGrpSpPr>
        <p:grpSpPr>
          <a:xfrm>
            <a:off x="4991266" y="5813048"/>
            <a:ext cx="303288" cy="825641"/>
            <a:chOff x="8308756" y="1349224"/>
            <a:chExt cx="565179" cy="1538587"/>
          </a:xfrm>
        </p:grpSpPr>
        <p:grpSp>
          <p:nvGrpSpPr>
            <p:cNvPr id="13" name="Gruppo 12">
              <a:extLst>
                <a:ext uri="{FF2B5EF4-FFF2-40B4-BE49-F238E27FC236}">
                  <a16:creationId xmlns:a16="http://schemas.microsoft.com/office/drawing/2014/main" id="{49F03730-FDF2-F5D5-A492-645C16C3702E}"/>
                </a:ext>
              </a:extLst>
            </p:cNvPr>
            <p:cNvGrpSpPr/>
            <p:nvPr/>
          </p:nvGrpSpPr>
          <p:grpSpPr>
            <a:xfrm rot="18923167" flipH="1">
              <a:off x="8308756" y="1349224"/>
              <a:ext cx="565179" cy="565179"/>
              <a:chOff x="3669208" y="2680855"/>
              <a:chExt cx="760196" cy="768107"/>
            </a:xfrm>
          </p:grpSpPr>
          <p:grpSp>
            <p:nvGrpSpPr>
              <p:cNvPr id="328" name="Gruppo 327">
                <a:extLst>
                  <a:ext uri="{FF2B5EF4-FFF2-40B4-BE49-F238E27FC236}">
                    <a16:creationId xmlns:a16="http://schemas.microsoft.com/office/drawing/2014/main" id="{61D8FF16-3E22-3CC3-ED66-9B4147CF5479}"/>
                  </a:ext>
                </a:extLst>
              </p:cNvPr>
              <p:cNvGrpSpPr/>
              <p:nvPr/>
            </p:nvGrpSpPr>
            <p:grpSpPr>
              <a:xfrm>
                <a:off x="3684529" y="2716282"/>
                <a:ext cx="720000" cy="720000"/>
                <a:chOff x="3594529" y="2608282"/>
                <a:chExt cx="720000" cy="720000"/>
              </a:xfrm>
            </p:grpSpPr>
            <p:sp>
              <p:nvSpPr>
                <p:cNvPr id="332" name="Ovale 331">
                  <a:extLst>
                    <a:ext uri="{FF2B5EF4-FFF2-40B4-BE49-F238E27FC236}">
                      <a16:creationId xmlns:a16="http://schemas.microsoft.com/office/drawing/2014/main" id="{4A198FA4-D993-9EFA-7127-17FE03B7A47D}"/>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3" name="Ovale 332">
                  <a:extLst>
                    <a:ext uri="{FF2B5EF4-FFF2-40B4-BE49-F238E27FC236}">
                      <a16:creationId xmlns:a16="http://schemas.microsoft.com/office/drawing/2014/main" id="{5B437D0C-3521-6C3E-9034-2DB6DCD8BE19}"/>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4" name="Ovale 333">
                  <a:extLst>
                    <a:ext uri="{FF2B5EF4-FFF2-40B4-BE49-F238E27FC236}">
                      <a16:creationId xmlns:a16="http://schemas.microsoft.com/office/drawing/2014/main" id="{5485A68B-941A-3A05-75B1-EE66BE532542}"/>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5" name="Ovale 334">
                  <a:extLst>
                    <a:ext uri="{FF2B5EF4-FFF2-40B4-BE49-F238E27FC236}">
                      <a16:creationId xmlns:a16="http://schemas.microsoft.com/office/drawing/2014/main" id="{BC3ADD93-D434-ECB4-1ECD-597D457391AA}"/>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6" name="Ovale 335">
                  <a:extLst>
                    <a:ext uri="{FF2B5EF4-FFF2-40B4-BE49-F238E27FC236}">
                      <a16:creationId xmlns:a16="http://schemas.microsoft.com/office/drawing/2014/main" id="{0A1C8ACC-4CC9-7992-5E27-7099D0A6050F}"/>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7" name="Ovale 336">
                  <a:extLst>
                    <a:ext uri="{FF2B5EF4-FFF2-40B4-BE49-F238E27FC236}">
                      <a16:creationId xmlns:a16="http://schemas.microsoft.com/office/drawing/2014/main" id="{F9E12AA7-5543-3DAF-262F-E30F54314FF2}"/>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29" name="Triangolo rettangolo 328">
                <a:extLst>
                  <a:ext uri="{FF2B5EF4-FFF2-40B4-BE49-F238E27FC236}">
                    <a16:creationId xmlns:a16="http://schemas.microsoft.com/office/drawing/2014/main" id="{C79C111D-792E-EF78-CF74-3225F9B54CCB}"/>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0" name="Triangolo rettangolo 329">
                <a:extLst>
                  <a:ext uri="{FF2B5EF4-FFF2-40B4-BE49-F238E27FC236}">
                    <a16:creationId xmlns:a16="http://schemas.microsoft.com/office/drawing/2014/main" id="{006436AE-9CC8-60E0-78C1-AAD5B4B81FC1}"/>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1" name="Rettangolo 330">
                <a:extLst>
                  <a:ext uri="{FF2B5EF4-FFF2-40B4-BE49-F238E27FC236}">
                    <a16:creationId xmlns:a16="http://schemas.microsoft.com/office/drawing/2014/main" id="{80850ACE-47DC-B032-BC10-2951367DAE61}"/>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27" name="Picture 6">
              <a:extLst>
                <a:ext uri="{FF2B5EF4-FFF2-40B4-BE49-F238E27FC236}">
                  <a16:creationId xmlns:a16="http://schemas.microsoft.com/office/drawing/2014/main" id="{5DD00140-E8E1-B79D-0184-8BFBFC8D663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50776" y="1526991"/>
              <a:ext cx="174195" cy="136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38" name="Gruppo 337">
            <a:extLst>
              <a:ext uri="{FF2B5EF4-FFF2-40B4-BE49-F238E27FC236}">
                <a16:creationId xmlns:a16="http://schemas.microsoft.com/office/drawing/2014/main" id="{E7A15630-452B-B9EE-395B-C7FC3EB3290B}"/>
              </a:ext>
            </a:extLst>
          </p:cNvPr>
          <p:cNvGrpSpPr/>
          <p:nvPr/>
        </p:nvGrpSpPr>
        <p:grpSpPr>
          <a:xfrm>
            <a:off x="10392001" y="5825108"/>
            <a:ext cx="303288" cy="825641"/>
            <a:chOff x="8308756" y="1349224"/>
            <a:chExt cx="565179" cy="1538587"/>
          </a:xfrm>
        </p:grpSpPr>
        <p:grpSp>
          <p:nvGrpSpPr>
            <p:cNvPr id="339" name="Gruppo 338">
              <a:extLst>
                <a:ext uri="{FF2B5EF4-FFF2-40B4-BE49-F238E27FC236}">
                  <a16:creationId xmlns:a16="http://schemas.microsoft.com/office/drawing/2014/main" id="{84981B4D-2C9A-4538-7E43-5C176B75438E}"/>
                </a:ext>
              </a:extLst>
            </p:cNvPr>
            <p:cNvGrpSpPr/>
            <p:nvPr/>
          </p:nvGrpSpPr>
          <p:grpSpPr>
            <a:xfrm rot="18923167" flipH="1">
              <a:off x="8308756" y="1349224"/>
              <a:ext cx="565179" cy="565179"/>
              <a:chOff x="3669208" y="2680855"/>
              <a:chExt cx="760196" cy="768107"/>
            </a:xfrm>
          </p:grpSpPr>
          <p:grpSp>
            <p:nvGrpSpPr>
              <p:cNvPr id="341" name="Gruppo 340">
                <a:extLst>
                  <a:ext uri="{FF2B5EF4-FFF2-40B4-BE49-F238E27FC236}">
                    <a16:creationId xmlns:a16="http://schemas.microsoft.com/office/drawing/2014/main" id="{9086C0C1-9E5B-ACA9-97F5-624ED4DBE135}"/>
                  </a:ext>
                </a:extLst>
              </p:cNvPr>
              <p:cNvGrpSpPr/>
              <p:nvPr/>
            </p:nvGrpSpPr>
            <p:grpSpPr>
              <a:xfrm>
                <a:off x="3684529" y="2716282"/>
                <a:ext cx="720000" cy="720000"/>
                <a:chOff x="3594529" y="2608282"/>
                <a:chExt cx="720000" cy="720000"/>
              </a:xfrm>
            </p:grpSpPr>
            <p:sp>
              <p:nvSpPr>
                <p:cNvPr id="347" name="Ovale 346">
                  <a:extLst>
                    <a:ext uri="{FF2B5EF4-FFF2-40B4-BE49-F238E27FC236}">
                      <a16:creationId xmlns:a16="http://schemas.microsoft.com/office/drawing/2014/main" id="{2CEAC9CB-46CA-C376-F2BD-87A9B23FFB37}"/>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8" name="Ovale 347">
                  <a:extLst>
                    <a:ext uri="{FF2B5EF4-FFF2-40B4-BE49-F238E27FC236}">
                      <a16:creationId xmlns:a16="http://schemas.microsoft.com/office/drawing/2014/main" id="{E5D09AE1-F7C0-1D6F-9B4B-451CDE17829F}"/>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9" name="Ovale 348">
                  <a:extLst>
                    <a:ext uri="{FF2B5EF4-FFF2-40B4-BE49-F238E27FC236}">
                      <a16:creationId xmlns:a16="http://schemas.microsoft.com/office/drawing/2014/main" id="{6A5A78DD-6889-5167-2495-844355343BC5}"/>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0" name="Ovale 349">
                  <a:extLst>
                    <a:ext uri="{FF2B5EF4-FFF2-40B4-BE49-F238E27FC236}">
                      <a16:creationId xmlns:a16="http://schemas.microsoft.com/office/drawing/2014/main" id="{5340DAC7-B583-D867-837A-91A8F9F948B6}"/>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1" name="Ovale 350">
                  <a:extLst>
                    <a:ext uri="{FF2B5EF4-FFF2-40B4-BE49-F238E27FC236}">
                      <a16:creationId xmlns:a16="http://schemas.microsoft.com/office/drawing/2014/main" id="{98ADA798-BC6F-C030-1C59-E4C873F843DB}"/>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2" name="Ovale 351">
                  <a:extLst>
                    <a:ext uri="{FF2B5EF4-FFF2-40B4-BE49-F238E27FC236}">
                      <a16:creationId xmlns:a16="http://schemas.microsoft.com/office/drawing/2014/main" id="{479E5DCF-7EF4-3C0E-19AD-60050ABCF31E}"/>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42" name="Triangolo rettangolo 341">
                <a:extLst>
                  <a:ext uri="{FF2B5EF4-FFF2-40B4-BE49-F238E27FC236}">
                    <a16:creationId xmlns:a16="http://schemas.microsoft.com/office/drawing/2014/main" id="{67188591-857E-D7D1-D6F2-8770F9549F26}"/>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3" name="Triangolo rettangolo 342">
                <a:extLst>
                  <a:ext uri="{FF2B5EF4-FFF2-40B4-BE49-F238E27FC236}">
                    <a16:creationId xmlns:a16="http://schemas.microsoft.com/office/drawing/2014/main" id="{4A46539D-0EBE-F29A-0CB4-0990AAC6C620}"/>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6" name="Rettangolo 345">
                <a:extLst>
                  <a:ext uri="{FF2B5EF4-FFF2-40B4-BE49-F238E27FC236}">
                    <a16:creationId xmlns:a16="http://schemas.microsoft.com/office/drawing/2014/main" id="{0D0373FA-03F1-CF50-7406-F6FD713B188B}"/>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40" name="Picture 6">
              <a:extLst>
                <a:ext uri="{FF2B5EF4-FFF2-40B4-BE49-F238E27FC236}">
                  <a16:creationId xmlns:a16="http://schemas.microsoft.com/office/drawing/2014/main" id="{66629F4B-1F6E-0449-B384-7358A5F354B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50776" y="1526991"/>
              <a:ext cx="174195" cy="136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25675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07C37-479D-613F-C416-339957CABD27}"/>
            </a:ext>
          </a:extLst>
        </p:cNvPr>
        <p:cNvGrpSpPr/>
        <p:nvPr/>
      </p:nvGrpSpPr>
      <p:grpSpPr>
        <a:xfrm>
          <a:off x="0" y="0"/>
          <a:ext cx="0" cy="0"/>
          <a:chOff x="0" y="0"/>
          <a:chExt cx="0" cy="0"/>
        </a:xfrm>
      </p:grpSpPr>
      <p:pic>
        <p:nvPicPr>
          <p:cNvPr id="5" name="Google Shape;240;p14" descr="A graph of a graph of a graph&#10;&#10;AI-generated content may be incorrect.">
            <a:extLst>
              <a:ext uri="{FF2B5EF4-FFF2-40B4-BE49-F238E27FC236}">
                <a16:creationId xmlns:a16="http://schemas.microsoft.com/office/drawing/2014/main" id="{E6168411-B211-7440-DD01-FF910CDE1A38}"/>
              </a:ext>
            </a:extLst>
          </p:cNvPr>
          <p:cNvPicPr preferRelativeResize="0"/>
          <p:nvPr/>
        </p:nvPicPr>
        <p:blipFill rotWithShape="1">
          <a:blip r:embed="rId3">
            <a:alphaModFix/>
          </a:blip>
          <a:srcRect/>
          <a:stretch/>
        </p:blipFill>
        <p:spPr>
          <a:xfrm>
            <a:off x="696000" y="1162049"/>
            <a:ext cx="10800000" cy="5400000"/>
          </a:xfrm>
          <a:prstGeom prst="rect">
            <a:avLst/>
          </a:prstGeom>
          <a:noFill/>
          <a:ln>
            <a:noFill/>
          </a:ln>
        </p:spPr>
      </p:pic>
      <p:grpSp>
        <p:nvGrpSpPr>
          <p:cNvPr id="20" name="Gruppo 19">
            <a:extLst>
              <a:ext uri="{FF2B5EF4-FFF2-40B4-BE49-F238E27FC236}">
                <a16:creationId xmlns:a16="http://schemas.microsoft.com/office/drawing/2014/main" id="{17474F9A-0B4B-D81C-575D-C0D08C512F45}"/>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AC329692-BEF6-D9B5-A72B-4FDCA4CA0272}"/>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EC7E905D-0450-0104-58BE-48B3D46BE18E}"/>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BC148B6D-A1F7-FB17-1EDE-CBA4FF7CB382}"/>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5" name="Gruppo 44">
            <a:extLst>
              <a:ext uri="{FF2B5EF4-FFF2-40B4-BE49-F238E27FC236}">
                <a16:creationId xmlns:a16="http://schemas.microsoft.com/office/drawing/2014/main" id="{7A597C62-F877-B3DD-A4F6-02520AF0FB47}"/>
              </a:ext>
            </a:extLst>
          </p:cNvPr>
          <p:cNvGrpSpPr/>
          <p:nvPr/>
        </p:nvGrpSpPr>
        <p:grpSpPr>
          <a:xfrm rot="20529110">
            <a:off x="6313402" y="1856296"/>
            <a:ext cx="450878" cy="442322"/>
            <a:chOff x="6654767" y="4740807"/>
            <a:chExt cx="1196358" cy="1173655"/>
          </a:xfrm>
        </p:grpSpPr>
        <p:grpSp>
          <p:nvGrpSpPr>
            <p:cNvPr id="46" name="Gruppo 45">
              <a:extLst>
                <a:ext uri="{FF2B5EF4-FFF2-40B4-BE49-F238E27FC236}">
                  <a16:creationId xmlns:a16="http://schemas.microsoft.com/office/drawing/2014/main" id="{AFDDF3D9-B56F-B9C3-E082-67813169BF67}"/>
                </a:ext>
              </a:extLst>
            </p:cNvPr>
            <p:cNvGrpSpPr/>
            <p:nvPr/>
          </p:nvGrpSpPr>
          <p:grpSpPr>
            <a:xfrm rot="2700000">
              <a:off x="6746090" y="4740807"/>
              <a:ext cx="1080000" cy="1080000"/>
              <a:chOff x="3669208" y="2680855"/>
              <a:chExt cx="760196" cy="768107"/>
            </a:xfrm>
          </p:grpSpPr>
          <p:grpSp>
            <p:nvGrpSpPr>
              <p:cNvPr id="48" name="Gruppo 47">
                <a:extLst>
                  <a:ext uri="{FF2B5EF4-FFF2-40B4-BE49-F238E27FC236}">
                    <a16:creationId xmlns:a16="http://schemas.microsoft.com/office/drawing/2014/main" id="{D06B0722-BCBD-0251-54D1-4A218437B2B7}"/>
                  </a:ext>
                </a:extLst>
              </p:cNvPr>
              <p:cNvGrpSpPr/>
              <p:nvPr/>
            </p:nvGrpSpPr>
            <p:grpSpPr>
              <a:xfrm>
                <a:off x="3684529" y="2716282"/>
                <a:ext cx="720000" cy="720000"/>
                <a:chOff x="3594529" y="2608282"/>
                <a:chExt cx="720000" cy="720000"/>
              </a:xfrm>
            </p:grpSpPr>
            <p:sp>
              <p:nvSpPr>
                <p:cNvPr id="52" name="Ovale 51">
                  <a:extLst>
                    <a:ext uri="{FF2B5EF4-FFF2-40B4-BE49-F238E27FC236}">
                      <a16:creationId xmlns:a16="http://schemas.microsoft.com/office/drawing/2014/main" id="{DB569A50-62F7-C886-FA76-86312EF84736}"/>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9B1675BD-C86A-BB6E-EF54-699E4A7620E4}"/>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FE7A65B2-FB22-B7A6-5DDB-6578741CE7E4}"/>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D1CDD0AB-D2C3-3C1D-88DA-1D7C0ACAB857}"/>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F6C013D5-3582-01B2-42BF-31A17EA7FE2F}"/>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5B7C5D69-683F-EA0C-6229-F14F09EFFE20}"/>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9" name="Triangolo rettangolo 48">
                <a:extLst>
                  <a:ext uri="{FF2B5EF4-FFF2-40B4-BE49-F238E27FC236}">
                    <a16:creationId xmlns:a16="http://schemas.microsoft.com/office/drawing/2014/main" id="{6A01140B-8048-E3D3-530D-D19DA479FDD2}"/>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Triangolo rettangolo 49">
                <a:extLst>
                  <a:ext uri="{FF2B5EF4-FFF2-40B4-BE49-F238E27FC236}">
                    <a16:creationId xmlns:a16="http://schemas.microsoft.com/office/drawing/2014/main" id="{24C13772-F693-47BF-4ADE-22CD934C7202}"/>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a:extLst>
                  <a:ext uri="{FF2B5EF4-FFF2-40B4-BE49-F238E27FC236}">
                    <a16:creationId xmlns:a16="http://schemas.microsoft.com/office/drawing/2014/main" id="{88132B89-C0E3-F553-41D5-B547DE8437AD}"/>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47" name="Immagine 46">
              <a:extLst>
                <a:ext uri="{FF2B5EF4-FFF2-40B4-BE49-F238E27FC236}">
                  <a16:creationId xmlns:a16="http://schemas.microsoft.com/office/drawing/2014/main" id="{5F882EBC-4F81-B4AF-1F06-5E23965A903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54767" y="4804282"/>
              <a:ext cx="1196358" cy="1110180"/>
            </a:xfrm>
            <a:prstGeom prst="rect">
              <a:avLst/>
            </a:prstGeom>
          </p:spPr>
        </p:pic>
      </p:grpSp>
      <p:grpSp>
        <p:nvGrpSpPr>
          <p:cNvPr id="58" name="Gruppo 57">
            <a:extLst>
              <a:ext uri="{FF2B5EF4-FFF2-40B4-BE49-F238E27FC236}">
                <a16:creationId xmlns:a16="http://schemas.microsoft.com/office/drawing/2014/main" id="{70F0D9EC-84A0-7373-09AD-02ECF4AF645A}"/>
              </a:ext>
            </a:extLst>
          </p:cNvPr>
          <p:cNvGrpSpPr/>
          <p:nvPr/>
        </p:nvGrpSpPr>
        <p:grpSpPr>
          <a:xfrm rot="20529110">
            <a:off x="916339" y="1856296"/>
            <a:ext cx="450878" cy="442322"/>
            <a:chOff x="6654767" y="4740807"/>
            <a:chExt cx="1196358" cy="1173655"/>
          </a:xfrm>
        </p:grpSpPr>
        <p:grpSp>
          <p:nvGrpSpPr>
            <p:cNvPr id="59" name="Gruppo 58">
              <a:extLst>
                <a:ext uri="{FF2B5EF4-FFF2-40B4-BE49-F238E27FC236}">
                  <a16:creationId xmlns:a16="http://schemas.microsoft.com/office/drawing/2014/main" id="{05656B42-04F5-5135-6ECC-E7C59F15707D}"/>
                </a:ext>
              </a:extLst>
            </p:cNvPr>
            <p:cNvGrpSpPr/>
            <p:nvPr/>
          </p:nvGrpSpPr>
          <p:grpSpPr>
            <a:xfrm rot="2700000">
              <a:off x="6746090" y="4740807"/>
              <a:ext cx="1080000" cy="1080000"/>
              <a:chOff x="3669208" y="2680855"/>
              <a:chExt cx="760196" cy="768107"/>
            </a:xfrm>
          </p:grpSpPr>
          <p:grpSp>
            <p:nvGrpSpPr>
              <p:cNvPr id="61" name="Gruppo 60">
                <a:extLst>
                  <a:ext uri="{FF2B5EF4-FFF2-40B4-BE49-F238E27FC236}">
                    <a16:creationId xmlns:a16="http://schemas.microsoft.com/office/drawing/2014/main" id="{2C1C2DA1-B6DF-7793-0151-CDEB55431C19}"/>
                  </a:ext>
                </a:extLst>
              </p:cNvPr>
              <p:cNvGrpSpPr/>
              <p:nvPr/>
            </p:nvGrpSpPr>
            <p:grpSpPr>
              <a:xfrm>
                <a:off x="3684529" y="2716282"/>
                <a:ext cx="720000" cy="720000"/>
                <a:chOff x="3594529" y="2608282"/>
                <a:chExt cx="720000" cy="720000"/>
              </a:xfrm>
            </p:grpSpPr>
            <p:sp>
              <p:nvSpPr>
                <p:cNvPr id="321" name="Ovale 320">
                  <a:extLst>
                    <a:ext uri="{FF2B5EF4-FFF2-40B4-BE49-F238E27FC236}">
                      <a16:creationId xmlns:a16="http://schemas.microsoft.com/office/drawing/2014/main" id="{F74556F2-4C62-315C-D1CF-8F9B1677DF64}"/>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2" name="Ovale 321">
                  <a:extLst>
                    <a:ext uri="{FF2B5EF4-FFF2-40B4-BE49-F238E27FC236}">
                      <a16:creationId xmlns:a16="http://schemas.microsoft.com/office/drawing/2014/main" id="{4B7ED3E1-D43A-1CD0-3A76-66D72F28432C}"/>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3" name="Ovale 322">
                  <a:extLst>
                    <a:ext uri="{FF2B5EF4-FFF2-40B4-BE49-F238E27FC236}">
                      <a16:creationId xmlns:a16="http://schemas.microsoft.com/office/drawing/2014/main" id="{A231BF65-C5DA-9CDC-0DDE-2DC417DD6197}"/>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4" name="Ovale 323">
                  <a:extLst>
                    <a:ext uri="{FF2B5EF4-FFF2-40B4-BE49-F238E27FC236}">
                      <a16:creationId xmlns:a16="http://schemas.microsoft.com/office/drawing/2014/main" id="{8605323E-9934-C84B-97BD-4426826F7A22}"/>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5" name="Ovale 324">
                  <a:extLst>
                    <a:ext uri="{FF2B5EF4-FFF2-40B4-BE49-F238E27FC236}">
                      <a16:creationId xmlns:a16="http://schemas.microsoft.com/office/drawing/2014/main" id="{37F0D365-5A0E-3934-61C6-08AA06D870F4}"/>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6" name="Ovale 325">
                  <a:extLst>
                    <a:ext uri="{FF2B5EF4-FFF2-40B4-BE49-F238E27FC236}">
                      <a16:creationId xmlns:a16="http://schemas.microsoft.com/office/drawing/2014/main" id="{C8D832C0-CD40-12C8-08A6-BB6EB895A493}"/>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2" name="Triangolo rettangolo 61">
                <a:extLst>
                  <a:ext uri="{FF2B5EF4-FFF2-40B4-BE49-F238E27FC236}">
                    <a16:creationId xmlns:a16="http://schemas.microsoft.com/office/drawing/2014/main" id="{08F15125-2420-EBA3-8FD8-BF6183219E04}"/>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Triangolo rettangolo 62">
                <a:extLst>
                  <a:ext uri="{FF2B5EF4-FFF2-40B4-BE49-F238E27FC236}">
                    <a16:creationId xmlns:a16="http://schemas.microsoft.com/office/drawing/2014/main" id="{3921C23D-F752-A6FE-29AF-69892F50940D}"/>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0" name="Rettangolo 319">
                <a:extLst>
                  <a:ext uri="{FF2B5EF4-FFF2-40B4-BE49-F238E27FC236}">
                    <a16:creationId xmlns:a16="http://schemas.microsoft.com/office/drawing/2014/main" id="{86931F41-6948-A2A8-E78D-D751B7AAB0D2}"/>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60" name="Immagine 59">
              <a:extLst>
                <a:ext uri="{FF2B5EF4-FFF2-40B4-BE49-F238E27FC236}">
                  <a16:creationId xmlns:a16="http://schemas.microsoft.com/office/drawing/2014/main" id="{FF0BA1D5-310A-C50A-18F7-EFFD146387C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54767" y="4804282"/>
              <a:ext cx="1196358" cy="1110180"/>
            </a:xfrm>
            <a:prstGeom prst="rect">
              <a:avLst/>
            </a:prstGeom>
          </p:spPr>
        </p:pic>
      </p:grpSp>
      <p:sp>
        <p:nvSpPr>
          <p:cNvPr id="344" name="CasellaDiTesto 343">
            <a:extLst>
              <a:ext uri="{FF2B5EF4-FFF2-40B4-BE49-F238E27FC236}">
                <a16:creationId xmlns:a16="http://schemas.microsoft.com/office/drawing/2014/main" id="{F3CB6BD8-29D0-A6B4-DD86-2751A4D69BB9}"/>
              </a:ext>
            </a:extLst>
          </p:cNvPr>
          <p:cNvSpPr txBox="1"/>
          <p:nvPr/>
        </p:nvSpPr>
        <p:spPr>
          <a:xfrm rot="16200000">
            <a:off x="599361" y="4649536"/>
            <a:ext cx="1009187" cy="369332"/>
          </a:xfrm>
          <a:prstGeom prst="rect">
            <a:avLst/>
          </a:prstGeom>
          <a:solidFill>
            <a:schemeClr val="bg1"/>
          </a:solidFill>
        </p:spPr>
        <p:txBody>
          <a:bodyPr wrap="none" rtlCol="0">
            <a:spAutoFit/>
          </a:bodyPr>
          <a:lstStyle/>
          <a:p>
            <a:r>
              <a:rPr lang="it-IT" dirty="0"/>
              <a:t>FLEX-like</a:t>
            </a:r>
          </a:p>
        </p:txBody>
      </p:sp>
      <p:sp>
        <p:nvSpPr>
          <p:cNvPr id="345" name="CasellaDiTesto 344">
            <a:extLst>
              <a:ext uri="{FF2B5EF4-FFF2-40B4-BE49-F238E27FC236}">
                <a16:creationId xmlns:a16="http://schemas.microsoft.com/office/drawing/2014/main" id="{1A687E30-BBA5-2BE3-0B62-D11354D95787}"/>
              </a:ext>
            </a:extLst>
          </p:cNvPr>
          <p:cNvSpPr txBox="1"/>
          <p:nvPr/>
        </p:nvSpPr>
        <p:spPr>
          <a:xfrm rot="16200000">
            <a:off x="6000585" y="4649535"/>
            <a:ext cx="1009187" cy="369332"/>
          </a:xfrm>
          <a:prstGeom prst="rect">
            <a:avLst/>
          </a:prstGeom>
          <a:solidFill>
            <a:schemeClr val="bg1"/>
          </a:solidFill>
        </p:spPr>
        <p:txBody>
          <a:bodyPr wrap="none" rtlCol="0">
            <a:spAutoFit/>
          </a:bodyPr>
          <a:lstStyle/>
          <a:p>
            <a:r>
              <a:rPr lang="it-IT" dirty="0"/>
              <a:t>FLEX-like</a:t>
            </a:r>
          </a:p>
        </p:txBody>
      </p:sp>
      <p:sp>
        <p:nvSpPr>
          <p:cNvPr id="3" name="CasellaDiTesto 2">
            <a:extLst>
              <a:ext uri="{FF2B5EF4-FFF2-40B4-BE49-F238E27FC236}">
                <a16:creationId xmlns:a16="http://schemas.microsoft.com/office/drawing/2014/main" id="{9F914942-F8D4-4DC4-DCCF-A6060B2A8FA7}"/>
              </a:ext>
            </a:extLst>
          </p:cNvPr>
          <p:cNvSpPr txBox="1"/>
          <p:nvPr/>
        </p:nvSpPr>
        <p:spPr>
          <a:xfrm>
            <a:off x="967938" y="515618"/>
            <a:ext cx="6696385"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Results: L2B Single Point with transfer function</a:t>
            </a:r>
          </a:p>
        </p:txBody>
      </p:sp>
      <p:sp>
        <p:nvSpPr>
          <p:cNvPr id="6" name="Google Shape;149;p7">
            <a:extLst>
              <a:ext uri="{FF2B5EF4-FFF2-40B4-BE49-F238E27FC236}">
                <a16:creationId xmlns:a16="http://schemas.microsoft.com/office/drawing/2014/main" id="{A1ADD21E-ED7E-AF8C-7B84-8940DF435E9F}"/>
              </a:ext>
            </a:extLst>
          </p:cNvPr>
          <p:cNvSpPr txBox="1"/>
          <p:nvPr/>
        </p:nvSpPr>
        <p:spPr>
          <a:xfrm>
            <a:off x="4412885" y="1275040"/>
            <a:ext cx="1487583" cy="369332"/>
          </a:xfrm>
          <a:prstGeom prst="rect">
            <a:avLst/>
          </a:prstGeom>
          <a:blipFill rotWithShape="1">
            <a:blip r:embed="rId5" cstate="print">
              <a:alphaModFix/>
              <a:extLst>
                <a:ext uri="{28A0092B-C50C-407E-A947-70E740481C1C}">
                  <a14:useLocalDpi xmlns:a14="http://schemas.microsoft.com/office/drawing/2010/main"/>
                </a:ext>
              </a:extLst>
            </a:blip>
            <a:stretch>
              <a:fillRect r="-148702"/>
            </a:stretch>
          </a:blip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GB" sz="1600">
                <a:solidFill>
                  <a:schemeClr val="dk1"/>
                </a:solidFill>
                <a:latin typeface="Calibri" panose="020F0502020204030204" pitchFamily="34" charset="0"/>
                <a:cs typeface="Calibri" panose="020F0502020204030204" pitchFamily="34" charset="0"/>
                <a:sym typeface="Arial"/>
              </a:rPr>
              <a:t> </a:t>
            </a:r>
            <a:endParaRPr sz="1600">
              <a:solidFill>
                <a:schemeClr val="dk1"/>
              </a:solidFill>
              <a:latin typeface="Calibri" panose="020F0502020204030204" pitchFamily="34" charset="0"/>
              <a:ea typeface="Calibri"/>
              <a:cs typeface="Calibri" panose="020F0502020204030204" pitchFamily="34" charset="0"/>
              <a:sym typeface="Calibri"/>
            </a:endParaRPr>
          </a:p>
        </p:txBody>
      </p:sp>
      <p:sp>
        <p:nvSpPr>
          <p:cNvPr id="7" name="Google Shape;147;p7">
            <a:extLst>
              <a:ext uri="{FF2B5EF4-FFF2-40B4-BE49-F238E27FC236}">
                <a16:creationId xmlns:a16="http://schemas.microsoft.com/office/drawing/2014/main" id="{05B8CB70-178C-389D-9DAF-BC459A737F14}"/>
              </a:ext>
            </a:extLst>
          </p:cNvPr>
          <p:cNvSpPr txBox="1"/>
          <p:nvPr/>
        </p:nvSpPr>
        <p:spPr>
          <a:xfrm>
            <a:off x="9028248" y="1275040"/>
            <a:ext cx="2315488" cy="369332"/>
          </a:xfrm>
          <a:prstGeom prst="rect">
            <a:avLst/>
          </a:prstGeom>
          <a:blipFill rotWithShape="1">
            <a:blip r:embed="rId6" cstate="print">
              <a:alphaModFix/>
              <a:extLst>
                <a:ext uri="{28A0092B-C50C-407E-A947-70E740481C1C}">
                  <a14:useLocalDpi xmlns:a14="http://schemas.microsoft.com/office/drawing/2010/main"/>
                </a:ext>
              </a:extLst>
            </a:blip>
            <a:stretch>
              <a:fillRect r="-59778"/>
            </a:stretch>
          </a:blip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GB" sz="1600">
                <a:solidFill>
                  <a:schemeClr val="dk1"/>
                </a:solidFill>
                <a:latin typeface="Calibri" panose="020F0502020204030204" pitchFamily="34" charset="0"/>
                <a:cs typeface="Calibri" panose="020F0502020204030204" pitchFamily="34" charset="0"/>
                <a:sym typeface="Arial"/>
              </a:rPr>
              <a:t> </a:t>
            </a:r>
            <a:endParaRPr sz="1600">
              <a:solidFill>
                <a:schemeClr val="dk1"/>
              </a:solidFill>
              <a:latin typeface="Calibri" panose="020F0502020204030204" pitchFamily="34" charset="0"/>
              <a:ea typeface="Calibri"/>
              <a:cs typeface="Calibri" panose="020F0502020204030204" pitchFamily="34" charset="0"/>
              <a:sym typeface="Calibri"/>
            </a:endParaRPr>
          </a:p>
        </p:txBody>
      </p:sp>
      <p:grpSp>
        <p:nvGrpSpPr>
          <p:cNvPr id="2" name="Gruppo 1">
            <a:extLst>
              <a:ext uri="{FF2B5EF4-FFF2-40B4-BE49-F238E27FC236}">
                <a16:creationId xmlns:a16="http://schemas.microsoft.com/office/drawing/2014/main" id="{685DEAD6-336D-ECAB-225C-92723C63EB62}"/>
              </a:ext>
            </a:extLst>
          </p:cNvPr>
          <p:cNvGrpSpPr/>
          <p:nvPr/>
        </p:nvGrpSpPr>
        <p:grpSpPr>
          <a:xfrm>
            <a:off x="4991266" y="5813048"/>
            <a:ext cx="303288" cy="825641"/>
            <a:chOff x="8308756" y="1349224"/>
            <a:chExt cx="565179" cy="1538587"/>
          </a:xfrm>
        </p:grpSpPr>
        <p:grpSp>
          <p:nvGrpSpPr>
            <p:cNvPr id="4" name="Gruppo 3">
              <a:extLst>
                <a:ext uri="{FF2B5EF4-FFF2-40B4-BE49-F238E27FC236}">
                  <a16:creationId xmlns:a16="http://schemas.microsoft.com/office/drawing/2014/main" id="{29F46D39-01E6-D200-9651-47B881892374}"/>
                </a:ext>
              </a:extLst>
            </p:cNvPr>
            <p:cNvGrpSpPr/>
            <p:nvPr/>
          </p:nvGrpSpPr>
          <p:grpSpPr>
            <a:xfrm rot="18923167" flipH="1">
              <a:off x="8308756" y="1349224"/>
              <a:ext cx="565179" cy="565179"/>
              <a:chOff x="3669208" y="2680855"/>
              <a:chExt cx="760196" cy="768107"/>
            </a:xfrm>
          </p:grpSpPr>
          <p:grpSp>
            <p:nvGrpSpPr>
              <p:cNvPr id="9" name="Gruppo 8">
                <a:extLst>
                  <a:ext uri="{FF2B5EF4-FFF2-40B4-BE49-F238E27FC236}">
                    <a16:creationId xmlns:a16="http://schemas.microsoft.com/office/drawing/2014/main" id="{EBC3B5F5-8257-7118-3A99-1214F0976675}"/>
                  </a:ext>
                </a:extLst>
              </p:cNvPr>
              <p:cNvGrpSpPr/>
              <p:nvPr/>
            </p:nvGrpSpPr>
            <p:grpSpPr>
              <a:xfrm>
                <a:off x="3684529" y="2716282"/>
                <a:ext cx="720000" cy="720000"/>
                <a:chOff x="3594529" y="2608282"/>
                <a:chExt cx="720000" cy="720000"/>
              </a:xfrm>
            </p:grpSpPr>
            <p:sp>
              <p:nvSpPr>
                <p:cNvPr id="14" name="Ovale 13">
                  <a:extLst>
                    <a:ext uri="{FF2B5EF4-FFF2-40B4-BE49-F238E27FC236}">
                      <a16:creationId xmlns:a16="http://schemas.microsoft.com/office/drawing/2014/main" id="{3DEAD97C-F087-E5CE-3661-2EE9CDD84EAF}"/>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01664F7C-3B43-A5D3-3AB3-13AFC25BFE88}"/>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BB07C5C2-5EC7-5283-4906-6189B80FBA08}"/>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52608D99-1DBD-1937-09D4-01F148634575}"/>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13CEAD52-5316-F890-8F56-3A49C3177812}"/>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8C103D09-61A2-8E2D-A537-6EF70610E51B}"/>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0" name="Triangolo rettangolo 9">
                <a:extLst>
                  <a:ext uri="{FF2B5EF4-FFF2-40B4-BE49-F238E27FC236}">
                    <a16:creationId xmlns:a16="http://schemas.microsoft.com/office/drawing/2014/main" id="{3E0A1F84-381F-F7F2-9D24-CBF98F6E8633}"/>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riangolo rettangolo 11">
                <a:extLst>
                  <a:ext uri="{FF2B5EF4-FFF2-40B4-BE49-F238E27FC236}">
                    <a16:creationId xmlns:a16="http://schemas.microsoft.com/office/drawing/2014/main" id="{402647C8-94F6-F657-7BD7-A33A0B84D82C}"/>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E0F88E77-1F11-C7A6-06F6-155D8358EFA8}"/>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8" name="Picture 6">
              <a:extLst>
                <a:ext uri="{FF2B5EF4-FFF2-40B4-BE49-F238E27FC236}">
                  <a16:creationId xmlns:a16="http://schemas.microsoft.com/office/drawing/2014/main" id="{9430C9BF-C047-F4CB-D846-48D3B16032C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350776" y="1526991"/>
              <a:ext cx="174195" cy="136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 name="Gruppo 22">
            <a:extLst>
              <a:ext uri="{FF2B5EF4-FFF2-40B4-BE49-F238E27FC236}">
                <a16:creationId xmlns:a16="http://schemas.microsoft.com/office/drawing/2014/main" id="{BDD8E1E4-42BE-811C-4B0E-701A1D41F484}"/>
              </a:ext>
            </a:extLst>
          </p:cNvPr>
          <p:cNvGrpSpPr/>
          <p:nvPr/>
        </p:nvGrpSpPr>
        <p:grpSpPr>
          <a:xfrm>
            <a:off x="10392001" y="5825108"/>
            <a:ext cx="303288" cy="825641"/>
            <a:chOff x="8308756" y="1349224"/>
            <a:chExt cx="565179" cy="1538587"/>
          </a:xfrm>
        </p:grpSpPr>
        <p:grpSp>
          <p:nvGrpSpPr>
            <p:cNvPr id="24" name="Gruppo 23">
              <a:extLst>
                <a:ext uri="{FF2B5EF4-FFF2-40B4-BE49-F238E27FC236}">
                  <a16:creationId xmlns:a16="http://schemas.microsoft.com/office/drawing/2014/main" id="{200B88A0-433B-7899-AD48-890B1993B8B1}"/>
                </a:ext>
              </a:extLst>
            </p:cNvPr>
            <p:cNvGrpSpPr/>
            <p:nvPr/>
          </p:nvGrpSpPr>
          <p:grpSpPr>
            <a:xfrm rot="18923167" flipH="1">
              <a:off x="8308756" y="1349224"/>
              <a:ext cx="565179" cy="565179"/>
              <a:chOff x="3669208" y="2680855"/>
              <a:chExt cx="760196" cy="768107"/>
            </a:xfrm>
          </p:grpSpPr>
          <p:grpSp>
            <p:nvGrpSpPr>
              <p:cNvPr id="26" name="Gruppo 25">
                <a:extLst>
                  <a:ext uri="{FF2B5EF4-FFF2-40B4-BE49-F238E27FC236}">
                    <a16:creationId xmlns:a16="http://schemas.microsoft.com/office/drawing/2014/main" id="{8F25AABD-8493-D4D5-8975-3D9A0DFA9C25}"/>
                  </a:ext>
                </a:extLst>
              </p:cNvPr>
              <p:cNvGrpSpPr/>
              <p:nvPr/>
            </p:nvGrpSpPr>
            <p:grpSpPr>
              <a:xfrm>
                <a:off x="3684529" y="2716282"/>
                <a:ext cx="720000" cy="720000"/>
                <a:chOff x="3594529" y="2608282"/>
                <a:chExt cx="720000" cy="720000"/>
              </a:xfrm>
            </p:grpSpPr>
            <p:sp>
              <p:nvSpPr>
                <p:cNvPr id="30" name="Ovale 29">
                  <a:extLst>
                    <a:ext uri="{FF2B5EF4-FFF2-40B4-BE49-F238E27FC236}">
                      <a16:creationId xmlns:a16="http://schemas.microsoft.com/office/drawing/2014/main" id="{C030C55F-CF3F-F6B4-70CC-0E061B4CCBCE}"/>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30">
                  <a:extLst>
                    <a:ext uri="{FF2B5EF4-FFF2-40B4-BE49-F238E27FC236}">
                      <a16:creationId xmlns:a16="http://schemas.microsoft.com/office/drawing/2014/main" id="{D04B2D4E-9EDA-0567-3580-28B2E82AF276}"/>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80067EEA-777E-CE8A-55FA-705F7EDD0511}"/>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e 32">
                  <a:extLst>
                    <a:ext uri="{FF2B5EF4-FFF2-40B4-BE49-F238E27FC236}">
                      <a16:creationId xmlns:a16="http://schemas.microsoft.com/office/drawing/2014/main" id="{E86F3054-B137-68A6-2918-1E6C056B3EF4}"/>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e 33">
                  <a:extLst>
                    <a:ext uri="{FF2B5EF4-FFF2-40B4-BE49-F238E27FC236}">
                      <a16:creationId xmlns:a16="http://schemas.microsoft.com/office/drawing/2014/main" id="{2AA79DB2-E12A-A80B-5710-7D72E0037C6D}"/>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e 34">
                  <a:extLst>
                    <a:ext uri="{FF2B5EF4-FFF2-40B4-BE49-F238E27FC236}">
                      <a16:creationId xmlns:a16="http://schemas.microsoft.com/office/drawing/2014/main" id="{81ED1438-210B-4526-0B27-EFB697DB31F6}"/>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7" name="Triangolo rettangolo 26">
                <a:extLst>
                  <a:ext uri="{FF2B5EF4-FFF2-40B4-BE49-F238E27FC236}">
                    <a16:creationId xmlns:a16="http://schemas.microsoft.com/office/drawing/2014/main" id="{718617AD-8A66-A60C-FBA3-AA4E6837D3C0}"/>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Triangolo rettangolo 27">
                <a:extLst>
                  <a:ext uri="{FF2B5EF4-FFF2-40B4-BE49-F238E27FC236}">
                    <a16:creationId xmlns:a16="http://schemas.microsoft.com/office/drawing/2014/main" id="{D90FB122-F89D-C470-1713-DF40EA65E337}"/>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a:extLst>
                  <a:ext uri="{FF2B5EF4-FFF2-40B4-BE49-F238E27FC236}">
                    <a16:creationId xmlns:a16="http://schemas.microsoft.com/office/drawing/2014/main" id="{C7E0E75A-FDAC-B6A9-7EA5-171056056D2D}"/>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5" name="Picture 6">
              <a:extLst>
                <a:ext uri="{FF2B5EF4-FFF2-40B4-BE49-F238E27FC236}">
                  <a16:creationId xmlns:a16="http://schemas.microsoft.com/office/drawing/2014/main" id="{3A53B0A2-3DA4-7FFD-1ADA-EEF7C5644CF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350776" y="1526991"/>
              <a:ext cx="174195" cy="136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43127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9B98A-C261-9770-6E30-C15BD1E6329A}"/>
            </a:ext>
          </a:extLst>
        </p:cNvPr>
        <p:cNvGrpSpPr/>
        <p:nvPr/>
      </p:nvGrpSpPr>
      <p:grpSpPr>
        <a:xfrm>
          <a:off x="0" y="0"/>
          <a:ext cx="0" cy="0"/>
          <a:chOff x="0" y="0"/>
          <a:chExt cx="0" cy="0"/>
        </a:xfrm>
      </p:grpSpPr>
      <p:pic>
        <p:nvPicPr>
          <p:cNvPr id="5" name="Immagine 4" descr="Immagine che contiene testo, schermata, diagramma, linea&#10;&#10;Il contenuto generato dall'IA potrebbe non essere corretto.">
            <a:extLst>
              <a:ext uri="{FF2B5EF4-FFF2-40B4-BE49-F238E27FC236}">
                <a16:creationId xmlns:a16="http://schemas.microsoft.com/office/drawing/2014/main" id="{294E2DFE-E084-C39F-2B72-E51CF800F5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6000" y="1163251"/>
            <a:ext cx="10800000" cy="5400000"/>
          </a:xfrm>
          <a:prstGeom prst="rect">
            <a:avLst/>
          </a:prstGeom>
        </p:spPr>
      </p:pic>
      <p:grpSp>
        <p:nvGrpSpPr>
          <p:cNvPr id="20" name="Gruppo 19">
            <a:extLst>
              <a:ext uri="{FF2B5EF4-FFF2-40B4-BE49-F238E27FC236}">
                <a16:creationId xmlns:a16="http://schemas.microsoft.com/office/drawing/2014/main" id="{C7985D9E-92E1-7E6A-0FC8-1E1A936B5ED3}"/>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3D350987-197B-0464-DF75-64F302BFA92C}"/>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28D20CE0-4E04-BB96-AA4C-2473C21F1C15}"/>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3BEB7045-96EA-0DFB-C656-8D624A1D32EE}"/>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uppo 13">
            <a:extLst>
              <a:ext uri="{FF2B5EF4-FFF2-40B4-BE49-F238E27FC236}">
                <a16:creationId xmlns:a16="http://schemas.microsoft.com/office/drawing/2014/main" id="{8969BA71-2FBE-7DA5-F598-07691FC8CCC1}"/>
              </a:ext>
            </a:extLst>
          </p:cNvPr>
          <p:cNvGrpSpPr/>
          <p:nvPr/>
        </p:nvGrpSpPr>
        <p:grpSpPr>
          <a:xfrm>
            <a:off x="5014232" y="5833696"/>
            <a:ext cx="474193" cy="508686"/>
            <a:chOff x="9002743" y="1094175"/>
            <a:chExt cx="719893" cy="772259"/>
          </a:xfrm>
        </p:grpSpPr>
        <p:grpSp>
          <p:nvGrpSpPr>
            <p:cNvPr id="15" name="Gruppo 14">
              <a:extLst>
                <a:ext uri="{FF2B5EF4-FFF2-40B4-BE49-F238E27FC236}">
                  <a16:creationId xmlns:a16="http://schemas.microsoft.com/office/drawing/2014/main" id="{7EDB333A-D108-9729-D2DE-8B8368BEF56F}"/>
                </a:ext>
              </a:extLst>
            </p:cNvPr>
            <p:cNvGrpSpPr/>
            <p:nvPr/>
          </p:nvGrpSpPr>
          <p:grpSpPr>
            <a:xfrm>
              <a:off x="9105206" y="1301253"/>
              <a:ext cx="565178" cy="565181"/>
              <a:chOff x="3669208" y="2680855"/>
              <a:chExt cx="760196" cy="768107"/>
            </a:xfrm>
          </p:grpSpPr>
          <p:grpSp>
            <p:nvGrpSpPr>
              <p:cNvPr id="21" name="Gruppo 20">
                <a:extLst>
                  <a:ext uri="{FF2B5EF4-FFF2-40B4-BE49-F238E27FC236}">
                    <a16:creationId xmlns:a16="http://schemas.microsoft.com/office/drawing/2014/main" id="{A3D4729E-D9E9-3BDE-7177-E3F6115BF3D4}"/>
                  </a:ext>
                </a:extLst>
              </p:cNvPr>
              <p:cNvGrpSpPr/>
              <p:nvPr/>
            </p:nvGrpSpPr>
            <p:grpSpPr>
              <a:xfrm>
                <a:off x="3684529" y="2716282"/>
                <a:ext cx="720000" cy="720000"/>
                <a:chOff x="3594529" y="2608282"/>
                <a:chExt cx="720000" cy="720000"/>
              </a:xfrm>
            </p:grpSpPr>
            <p:sp>
              <p:nvSpPr>
                <p:cNvPr id="25" name="Ovale 24">
                  <a:extLst>
                    <a:ext uri="{FF2B5EF4-FFF2-40B4-BE49-F238E27FC236}">
                      <a16:creationId xmlns:a16="http://schemas.microsoft.com/office/drawing/2014/main" id="{75F4FD57-964D-7E6F-FC48-DA21E0E5CB6D}"/>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a:extLst>
                    <a:ext uri="{FF2B5EF4-FFF2-40B4-BE49-F238E27FC236}">
                      <a16:creationId xmlns:a16="http://schemas.microsoft.com/office/drawing/2014/main" id="{2F3E00F3-A54E-F771-4AB6-C732F2FC20EF}"/>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FF2BED89-745F-4C59-25C4-0AC28CCBC844}"/>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a:extLst>
                    <a:ext uri="{FF2B5EF4-FFF2-40B4-BE49-F238E27FC236}">
                      <a16:creationId xmlns:a16="http://schemas.microsoft.com/office/drawing/2014/main" id="{0DE11D89-5791-711E-F576-43C3C014B952}"/>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59A89538-3284-3D08-51ED-E2F3228D30D8}"/>
                    </a:ext>
                  </a:extLst>
                </p:cNvPr>
                <p:cNvSpPr/>
                <p:nvPr/>
              </p:nvSpPr>
              <p:spPr>
                <a:xfrm>
                  <a:off x="3648529"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3EAA0E33-F803-87A9-5095-AAF3F8A720C7}"/>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2" name="Triangolo rettangolo 21">
                <a:extLst>
                  <a:ext uri="{FF2B5EF4-FFF2-40B4-BE49-F238E27FC236}">
                    <a16:creationId xmlns:a16="http://schemas.microsoft.com/office/drawing/2014/main" id="{50869788-3FB6-E87C-AB8C-F0D59004B5C1}"/>
                  </a:ext>
                </a:extLst>
              </p:cNvPr>
              <p:cNvSpPr/>
              <p:nvPr/>
            </p:nvSpPr>
            <p:spPr>
              <a:xfrm rot="5400000">
                <a:off x="3669217" y="3074696"/>
                <a:ext cx="373751" cy="37375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Triangolo rettangolo 22">
                <a:extLst>
                  <a:ext uri="{FF2B5EF4-FFF2-40B4-BE49-F238E27FC236}">
                    <a16:creationId xmlns:a16="http://schemas.microsoft.com/office/drawing/2014/main" id="{95A13B87-D2E1-42C7-C0A6-AF7683F2A162}"/>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6734427F-B58E-918C-269C-326A0DA25365}"/>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6" name="Elemento grafico 15" descr="Quadrirotore con riempimento a tinta unita">
              <a:extLst>
                <a:ext uri="{FF2B5EF4-FFF2-40B4-BE49-F238E27FC236}">
                  <a16:creationId xmlns:a16="http://schemas.microsoft.com/office/drawing/2014/main" id="{4EB53F57-0409-1DF1-C9D1-F61ADE407E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43529" y="1094175"/>
              <a:ext cx="679107" cy="679107"/>
            </a:xfrm>
            <a:prstGeom prst="rect">
              <a:avLst/>
            </a:prstGeom>
          </p:spPr>
        </p:pic>
        <p:sp>
          <p:nvSpPr>
            <p:cNvPr id="18" name="Rettangolo 17">
              <a:extLst>
                <a:ext uri="{FF2B5EF4-FFF2-40B4-BE49-F238E27FC236}">
                  <a16:creationId xmlns:a16="http://schemas.microsoft.com/office/drawing/2014/main" id="{56269D85-327E-80E7-AE04-DE5695076E2A}"/>
                </a:ext>
              </a:extLst>
            </p:cNvPr>
            <p:cNvSpPr/>
            <p:nvPr/>
          </p:nvSpPr>
          <p:spPr>
            <a:xfrm>
              <a:off x="9002743" y="1515203"/>
              <a:ext cx="152400" cy="161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uppo 30">
            <a:extLst>
              <a:ext uri="{FF2B5EF4-FFF2-40B4-BE49-F238E27FC236}">
                <a16:creationId xmlns:a16="http://schemas.microsoft.com/office/drawing/2014/main" id="{685F7887-B583-6335-EB8D-FABE268B4531}"/>
              </a:ext>
            </a:extLst>
          </p:cNvPr>
          <p:cNvGrpSpPr/>
          <p:nvPr/>
        </p:nvGrpSpPr>
        <p:grpSpPr>
          <a:xfrm>
            <a:off x="10461382" y="5856684"/>
            <a:ext cx="474193" cy="508686"/>
            <a:chOff x="9002743" y="1094175"/>
            <a:chExt cx="719893" cy="772259"/>
          </a:xfrm>
        </p:grpSpPr>
        <p:grpSp>
          <p:nvGrpSpPr>
            <p:cNvPr id="32" name="Gruppo 31">
              <a:extLst>
                <a:ext uri="{FF2B5EF4-FFF2-40B4-BE49-F238E27FC236}">
                  <a16:creationId xmlns:a16="http://schemas.microsoft.com/office/drawing/2014/main" id="{D0283BDA-817E-3548-7C69-F021F9B2C435}"/>
                </a:ext>
              </a:extLst>
            </p:cNvPr>
            <p:cNvGrpSpPr/>
            <p:nvPr/>
          </p:nvGrpSpPr>
          <p:grpSpPr>
            <a:xfrm>
              <a:off x="9105206" y="1301253"/>
              <a:ext cx="565178" cy="565181"/>
              <a:chOff x="3669208" y="2680855"/>
              <a:chExt cx="760196" cy="768107"/>
            </a:xfrm>
          </p:grpSpPr>
          <p:grpSp>
            <p:nvGrpSpPr>
              <p:cNvPr id="35" name="Gruppo 34">
                <a:extLst>
                  <a:ext uri="{FF2B5EF4-FFF2-40B4-BE49-F238E27FC236}">
                    <a16:creationId xmlns:a16="http://schemas.microsoft.com/office/drawing/2014/main" id="{BE91B9A0-DDB2-201F-6E4D-5FCF2DBDE5AD}"/>
                  </a:ext>
                </a:extLst>
              </p:cNvPr>
              <p:cNvGrpSpPr/>
              <p:nvPr/>
            </p:nvGrpSpPr>
            <p:grpSpPr>
              <a:xfrm>
                <a:off x="3684529" y="2716282"/>
                <a:ext cx="720000" cy="720000"/>
                <a:chOff x="3594529" y="2608282"/>
                <a:chExt cx="720000" cy="720000"/>
              </a:xfrm>
            </p:grpSpPr>
            <p:sp>
              <p:nvSpPr>
                <p:cNvPr id="39" name="Ovale 38">
                  <a:extLst>
                    <a:ext uri="{FF2B5EF4-FFF2-40B4-BE49-F238E27FC236}">
                      <a16:creationId xmlns:a16="http://schemas.microsoft.com/office/drawing/2014/main" id="{CDA8C753-A465-E5AE-6F1A-1F3645CC3345}"/>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Ovale 39">
                  <a:extLst>
                    <a:ext uri="{FF2B5EF4-FFF2-40B4-BE49-F238E27FC236}">
                      <a16:creationId xmlns:a16="http://schemas.microsoft.com/office/drawing/2014/main" id="{29FEE1E6-6D92-8A7F-DD99-8B7D1661C81E}"/>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a:extLst>
                    <a:ext uri="{FF2B5EF4-FFF2-40B4-BE49-F238E27FC236}">
                      <a16:creationId xmlns:a16="http://schemas.microsoft.com/office/drawing/2014/main" id="{6063942B-0F71-FE3A-062A-CD28962DBD56}"/>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e 41">
                  <a:extLst>
                    <a:ext uri="{FF2B5EF4-FFF2-40B4-BE49-F238E27FC236}">
                      <a16:creationId xmlns:a16="http://schemas.microsoft.com/office/drawing/2014/main" id="{9F429209-272E-FA8D-659D-3BB4EFEC349B}"/>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Ovale 42">
                  <a:extLst>
                    <a:ext uri="{FF2B5EF4-FFF2-40B4-BE49-F238E27FC236}">
                      <a16:creationId xmlns:a16="http://schemas.microsoft.com/office/drawing/2014/main" id="{CF149E99-97D0-419F-3F12-738AD79F3360}"/>
                    </a:ext>
                  </a:extLst>
                </p:cNvPr>
                <p:cNvSpPr/>
                <p:nvPr/>
              </p:nvSpPr>
              <p:spPr>
                <a:xfrm>
                  <a:off x="3648529"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e 43">
                  <a:extLst>
                    <a:ext uri="{FF2B5EF4-FFF2-40B4-BE49-F238E27FC236}">
                      <a16:creationId xmlns:a16="http://schemas.microsoft.com/office/drawing/2014/main" id="{CD38C6B9-552E-5D8B-FEB5-EE5BF185DD82}"/>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6" name="Triangolo rettangolo 35">
                <a:extLst>
                  <a:ext uri="{FF2B5EF4-FFF2-40B4-BE49-F238E27FC236}">
                    <a16:creationId xmlns:a16="http://schemas.microsoft.com/office/drawing/2014/main" id="{A319498A-6F5E-6600-FA50-E8AC2EDE8E2A}"/>
                  </a:ext>
                </a:extLst>
              </p:cNvPr>
              <p:cNvSpPr/>
              <p:nvPr/>
            </p:nvSpPr>
            <p:spPr>
              <a:xfrm rot="5400000">
                <a:off x="3669217" y="3074696"/>
                <a:ext cx="373751" cy="37375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Triangolo rettangolo 36">
                <a:extLst>
                  <a:ext uri="{FF2B5EF4-FFF2-40B4-BE49-F238E27FC236}">
                    <a16:creationId xmlns:a16="http://schemas.microsoft.com/office/drawing/2014/main" id="{E13225AB-E410-D767-405C-61F1E5BAF0C5}"/>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a:extLst>
                  <a:ext uri="{FF2B5EF4-FFF2-40B4-BE49-F238E27FC236}">
                    <a16:creationId xmlns:a16="http://schemas.microsoft.com/office/drawing/2014/main" id="{31E11764-12CC-B088-D950-00CAC3F11555}"/>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3" name="Elemento grafico 32" descr="Quadrirotore con riempimento a tinta unita">
              <a:extLst>
                <a:ext uri="{FF2B5EF4-FFF2-40B4-BE49-F238E27FC236}">
                  <a16:creationId xmlns:a16="http://schemas.microsoft.com/office/drawing/2014/main" id="{229EAE79-A165-525C-5CDF-306B9F49AF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43529" y="1094175"/>
              <a:ext cx="679107" cy="679107"/>
            </a:xfrm>
            <a:prstGeom prst="rect">
              <a:avLst/>
            </a:prstGeom>
          </p:spPr>
        </p:pic>
        <p:sp>
          <p:nvSpPr>
            <p:cNvPr id="34" name="Rettangolo 33">
              <a:extLst>
                <a:ext uri="{FF2B5EF4-FFF2-40B4-BE49-F238E27FC236}">
                  <a16:creationId xmlns:a16="http://schemas.microsoft.com/office/drawing/2014/main" id="{337BC980-A7B4-0B91-DFF8-2FBA1ABF7BB1}"/>
                </a:ext>
              </a:extLst>
            </p:cNvPr>
            <p:cNvSpPr/>
            <p:nvPr/>
          </p:nvSpPr>
          <p:spPr>
            <a:xfrm>
              <a:off x="9002743" y="1515203"/>
              <a:ext cx="152400" cy="161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uppo 44">
            <a:extLst>
              <a:ext uri="{FF2B5EF4-FFF2-40B4-BE49-F238E27FC236}">
                <a16:creationId xmlns:a16="http://schemas.microsoft.com/office/drawing/2014/main" id="{A5AD6179-84BE-48DC-DAD1-98CC0B613844}"/>
              </a:ext>
            </a:extLst>
          </p:cNvPr>
          <p:cNvGrpSpPr/>
          <p:nvPr/>
        </p:nvGrpSpPr>
        <p:grpSpPr>
          <a:xfrm rot="20529110">
            <a:off x="6313402" y="1856296"/>
            <a:ext cx="450878" cy="442322"/>
            <a:chOff x="6654767" y="4740807"/>
            <a:chExt cx="1196358" cy="1173655"/>
          </a:xfrm>
        </p:grpSpPr>
        <p:grpSp>
          <p:nvGrpSpPr>
            <p:cNvPr id="46" name="Gruppo 45">
              <a:extLst>
                <a:ext uri="{FF2B5EF4-FFF2-40B4-BE49-F238E27FC236}">
                  <a16:creationId xmlns:a16="http://schemas.microsoft.com/office/drawing/2014/main" id="{D130C9EA-7482-6635-05BD-91004490D624}"/>
                </a:ext>
              </a:extLst>
            </p:cNvPr>
            <p:cNvGrpSpPr/>
            <p:nvPr/>
          </p:nvGrpSpPr>
          <p:grpSpPr>
            <a:xfrm rot="2700000">
              <a:off x="6746090" y="4740807"/>
              <a:ext cx="1080000" cy="1080000"/>
              <a:chOff x="3669208" y="2680855"/>
              <a:chExt cx="760196" cy="768107"/>
            </a:xfrm>
          </p:grpSpPr>
          <p:grpSp>
            <p:nvGrpSpPr>
              <p:cNvPr id="48" name="Gruppo 47">
                <a:extLst>
                  <a:ext uri="{FF2B5EF4-FFF2-40B4-BE49-F238E27FC236}">
                    <a16:creationId xmlns:a16="http://schemas.microsoft.com/office/drawing/2014/main" id="{F7A6EE12-B5C4-E954-E1F1-67B0321E5939}"/>
                  </a:ext>
                </a:extLst>
              </p:cNvPr>
              <p:cNvGrpSpPr/>
              <p:nvPr/>
            </p:nvGrpSpPr>
            <p:grpSpPr>
              <a:xfrm>
                <a:off x="3684529" y="2716282"/>
                <a:ext cx="720000" cy="720000"/>
                <a:chOff x="3594529" y="2608282"/>
                <a:chExt cx="720000" cy="720000"/>
              </a:xfrm>
            </p:grpSpPr>
            <p:sp>
              <p:nvSpPr>
                <p:cNvPr id="52" name="Ovale 51">
                  <a:extLst>
                    <a:ext uri="{FF2B5EF4-FFF2-40B4-BE49-F238E27FC236}">
                      <a16:creationId xmlns:a16="http://schemas.microsoft.com/office/drawing/2014/main" id="{26155540-7B57-3535-1E98-51B6C726915D}"/>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719354FC-7EBE-CE39-B138-BB1332219748}"/>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D8E7A0CD-C2CB-4799-BDF0-A4291809433E}"/>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69DE0AEA-F52B-F2C4-2A0F-B9DF29382B13}"/>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6497C29E-863F-8283-C865-E24E09B4C113}"/>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A89ACE91-57D2-1E1F-ABB4-8FAD69C3D1B3}"/>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9" name="Triangolo rettangolo 48">
                <a:extLst>
                  <a:ext uri="{FF2B5EF4-FFF2-40B4-BE49-F238E27FC236}">
                    <a16:creationId xmlns:a16="http://schemas.microsoft.com/office/drawing/2014/main" id="{FCA23B8D-B2D1-738A-8A01-C67DB408F61C}"/>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Triangolo rettangolo 49">
                <a:extLst>
                  <a:ext uri="{FF2B5EF4-FFF2-40B4-BE49-F238E27FC236}">
                    <a16:creationId xmlns:a16="http://schemas.microsoft.com/office/drawing/2014/main" id="{B528E088-68AC-7469-8847-3F9FEF612078}"/>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a:extLst>
                  <a:ext uri="{FF2B5EF4-FFF2-40B4-BE49-F238E27FC236}">
                    <a16:creationId xmlns:a16="http://schemas.microsoft.com/office/drawing/2014/main" id="{2FE4C07D-17FC-2C23-FB23-A7885DBADCFA}"/>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47" name="Immagine 46">
              <a:extLst>
                <a:ext uri="{FF2B5EF4-FFF2-40B4-BE49-F238E27FC236}">
                  <a16:creationId xmlns:a16="http://schemas.microsoft.com/office/drawing/2014/main" id="{DE7FC80B-7A6A-0E87-835E-E34ED07EDFC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54767" y="4804282"/>
              <a:ext cx="1196358" cy="1110180"/>
            </a:xfrm>
            <a:prstGeom prst="rect">
              <a:avLst/>
            </a:prstGeom>
          </p:spPr>
        </p:pic>
      </p:grpSp>
      <p:grpSp>
        <p:nvGrpSpPr>
          <p:cNvPr id="58" name="Gruppo 57">
            <a:extLst>
              <a:ext uri="{FF2B5EF4-FFF2-40B4-BE49-F238E27FC236}">
                <a16:creationId xmlns:a16="http://schemas.microsoft.com/office/drawing/2014/main" id="{EBD34951-FF5C-8F85-B75A-B155A33D532A}"/>
              </a:ext>
            </a:extLst>
          </p:cNvPr>
          <p:cNvGrpSpPr/>
          <p:nvPr/>
        </p:nvGrpSpPr>
        <p:grpSpPr>
          <a:xfrm rot="20529110">
            <a:off x="916339" y="1856296"/>
            <a:ext cx="450878" cy="442322"/>
            <a:chOff x="6654767" y="4740807"/>
            <a:chExt cx="1196358" cy="1173655"/>
          </a:xfrm>
        </p:grpSpPr>
        <p:grpSp>
          <p:nvGrpSpPr>
            <p:cNvPr id="59" name="Gruppo 58">
              <a:extLst>
                <a:ext uri="{FF2B5EF4-FFF2-40B4-BE49-F238E27FC236}">
                  <a16:creationId xmlns:a16="http://schemas.microsoft.com/office/drawing/2014/main" id="{B22929FF-B3D9-1E80-B1CB-0AD9C38E30FE}"/>
                </a:ext>
              </a:extLst>
            </p:cNvPr>
            <p:cNvGrpSpPr/>
            <p:nvPr/>
          </p:nvGrpSpPr>
          <p:grpSpPr>
            <a:xfrm rot="2700000">
              <a:off x="6746090" y="4740807"/>
              <a:ext cx="1080000" cy="1080000"/>
              <a:chOff x="3669208" y="2680855"/>
              <a:chExt cx="760196" cy="768107"/>
            </a:xfrm>
          </p:grpSpPr>
          <p:grpSp>
            <p:nvGrpSpPr>
              <p:cNvPr id="61" name="Gruppo 60">
                <a:extLst>
                  <a:ext uri="{FF2B5EF4-FFF2-40B4-BE49-F238E27FC236}">
                    <a16:creationId xmlns:a16="http://schemas.microsoft.com/office/drawing/2014/main" id="{1340EAB1-4401-BC06-CF43-C3BBF0582FCA}"/>
                  </a:ext>
                </a:extLst>
              </p:cNvPr>
              <p:cNvGrpSpPr/>
              <p:nvPr/>
            </p:nvGrpSpPr>
            <p:grpSpPr>
              <a:xfrm>
                <a:off x="3684529" y="2716282"/>
                <a:ext cx="720000" cy="720000"/>
                <a:chOff x="3594529" y="2608282"/>
                <a:chExt cx="720000" cy="720000"/>
              </a:xfrm>
            </p:grpSpPr>
            <p:sp>
              <p:nvSpPr>
                <p:cNvPr id="321" name="Ovale 320">
                  <a:extLst>
                    <a:ext uri="{FF2B5EF4-FFF2-40B4-BE49-F238E27FC236}">
                      <a16:creationId xmlns:a16="http://schemas.microsoft.com/office/drawing/2014/main" id="{B4D3E069-180C-690D-3C5C-95F89D6405D6}"/>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2" name="Ovale 321">
                  <a:extLst>
                    <a:ext uri="{FF2B5EF4-FFF2-40B4-BE49-F238E27FC236}">
                      <a16:creationId xmlns:a16="http://schemas.microsoft.com/office/drawing/2014/main" id="{BBCB63C5-7C34-4861-27DD-97F4D9F82B11}"/>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3" name="Ovale 322">
                  <a:extLst>
                    <a:ext uri="{FF2B5EF4-FFF2-40B4-BE49-F238E27FC236}">
                      <a16:creationId xmlns:a16="http://schemas.microsoft.com/office/drawing/2014/main" id="{81A8CA38-95DC-8D15-A735-24DBE154A847}"/>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4" name="Ovale 323">
                  <a:extLst>
                    <a:ext uri="{FF2B5EF4-FFF2-40B4-BE49-F238E27FC236}">
                      <a16:creationId xmlns:a16="http://schemas.microsoft.com/office/drawing/2014/main" id="{60ED211E-3892-B4C4-A29C-A7363BC56D08}"/>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5" name="Ovale 324">
                  <a:extLst>
                    <a:ext uri="{FF2B5EF4-FFF2-40B4-BE49-F238E27FC236}">
                      <a16:creationId xmlns:a16="http://schemas.microsoft.com/office/drawing/2014/main" id="{A3307987-C309-64E1-1BDD-0014F41BA3D0}"/>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6" name="Ovale 325">
                  <a:extLst>
                    <a:ext uri="{FF2B5EF4-FFF2-40B4-BE49-F238E27FC236}">
                      <a16:creationId xmlns:a16="http://schemas.microsoft.com/office/drawing/2014/main" id="{1897FFF3-B830-8C19-9FB7-1D9E51C215B3}"/>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2" name="Triangolo rettangolo 61">
                <a:extLst>
                  <a:ext uri="{FF2B5EF4-FFF2-40B4-BE49-F238E27FC236}">
                    <a16:creationId xmlns:a16="http://schemas.microsoft.com/office/drawing/2014/main" id="{E8792EBA-AD16-4B38-E6ED-622A9F59B8A4}"/>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Triangolo rettangolo 62">
                <a:extLst>
                  <a:ext uri="{FF2B5EF4-FFF2-40B4-BE49-F238E27FC236}">
                    <a16:creationId xmlns:a16="http://schemas.microsoft.com/office/drawing/2014/main" id="{300D84F9-26AB-6D23-0A4A-6EE886FEC5F5}"/>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0" name="Rettangolo 319">
                <a:extLst>
                  <a:ext uri="{FF2B5EF4-FFF2-40B4-BE49-F238E27FC236}">
                    <a16:creationId xmlns:a16="http://schemas.microsoft.com/office/drawing/2014/main" id="{276644F1-A5B7-4FC3-982A-B35031628C92}"/>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60" name="Immagine 59">
              <a:extLst>
                <a:ext uri="{FF2B5EF4-FFF2-40B4-BE49-F238E27FC236}">
                  <a16:creationId xmlns:a16="http://schemas.microsoft.com/office/drawing/2014/main" id="{5BFD4F05-8019-21FC-0392-170E77FF0A0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54767" y="4804282"/>
              <a:ext cx="1196358" cy="1110180"/>
            </a:xfrm>
            <a:prstGeom prst="rect">
              <a:avLst/>
            </a:prstGeom>
          </p:spPr>
        </p:pic>
      </p:grpSp>
      <p:sp>
        <p:nvSpPr>
          <p:cNvPr id="344" name="CasellaDiTesto 343">
            <a:extLst>
              <a:ext uri="{FF2B5EF4-FFF2-40B4-BE49-F238E27FC236}">
                <a16:creationId xmlns:a16="http://schemas.microsoft.com/office/drawing/2014/main" id="{E0B54251-CDBA-D09A-BFD9-13718192FD7B}"/>
              </a:ext>
            </a:extLst>
          </p:cNvPr>
          <p:cNvSpPr txBox="1"/>
          <p:nvPr/>
        </p:nvSpPr>
        <p:spPr>
          <a:xfrm rot="16200000">
            <a:off x="599361" y="4649536"/>
            <a:ext cx="1009187" cy="369332"/>
          </a:xfrm>
          <a:prstGeom prst="rect">
            <a:avLst/>
          </a:prstGeom>
          <a:solidFill>
            <a:schemeClr val="bg1"/>
          </a:solidFill>
        </p:spPr>
        <p:txBody>
          <a:bodyPr wrap="none" rtlCol="0">
            <a:spAutoFit/>
          </a:bodyPr>
          <a:lstStyle/>
          <a:p>
            <a:r>
              <a:rPr lang="it-IT" dirty="0"/>
              <a:t>FLEX-like</a:t>
            </a:r>
          </a:p>
        </p:txBody>
      </p:sp>
      <p:sp>
        <p:nvSpPr>
          <p:cNvPr id="345" name="CasellaDiTesto 344">
            <a:extLst>
              <a:ext uri="{FF2B5EF4-FFF2-40B4-BE49-F238E27FC236}">
                <a16:creationId xmlns:a16="http://schemas.microsoft.com/office/drawing/2014/main" id="{489A827E-6C31-27CD-0A18-E87E5F455EFF}"/>
              </a:ext>
            </a:extLst>
          </p:cNvPr>
          <p:cNvSpPr txBox="1"/>
          <p:nvPr/>
        </p:nvSpPr>
        <p:spPr>
          <a:xfrm rot="16200000">
            <a:off x="6000585" y="4649535"/>
            <a:ext cx="1009187" cy="369332"/>
          </a:xfrm>
          <a:prstGeom prst="rect">
            <a:avLst/>
          </a:prstGeom>
          <a:solidFill>
            <a:schemeClr val="bg1"/>
          </a:solidFill>
        </p:spPr>
        <p:txBody>
          <a:bodyPr wrap="none" rtlCol="0">
            <a:spAutoFit/>
          </a:bodyPr>
          <a:lstStyle/>
          <a:p>
            <a:r>
              <a:rPr lang="it-IT" dirty="0"/>
              <a:t>FLEX-like</a:t>
            </a:r>
          </a:p>
        </p:txBody>
      </p:sp>
      <p:sp>
        <p:nvSpPr>
          <p:cNvPr id="3" name="CasellaDiTesto 2">
            <a:extLst>
              <a:ext uri="{FF2B5EF4-FFF2-40B4-BE49-F238E27FC236}">
                <a16:creationId xmlns:a16="http://schemas.microsoft.com/office/drawing/2014/main" id="{A7419F06-437C-434D-EA7C-CECA972C7AD4}"/>
              </a:ext>
            </a:extLst>
          </p:cNvPr>
          <p:cNvSpPr txBox="1"/>
          <p:nvPr/>
        </p:nvSpPr>
        <p:spPr>
          <a:xfrm>
            <a:off x="967938" y="515618"/>
            <a:ext cx="7497886"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Results: L2B Multiple Point without transfer function</a:t>
            </a:r>
          </a:p>
        </p:txBody>
      </p:sp>
    </p:spTree>
    <p:extLst>
      <p:ext uri="{BB962C8B-B14F-4D97-AF65-F5344CB8AC3E}">
        <p14:creationId xmlns:p14="http://schemas.microsoft.com/office/powerpoint/2010/main" val="1683361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2F63C-F775-777B-266E-E819D8DCD59A}"/>
            </a:ext>
          </a:extLst>
        </p:cNvPr>
        <p:cNvGrpSpPr/>
        <p:nvPr/>
      </p:nvGrpSpPr>
      <p:grpSpPr>
        <a:xfrm>
          <a:off x="0" y="0"/>
          <a:ext cx="0" cy="0"/>
          <a:chOff x="0" y="0"/>
          <a:chExt cx="0" cy="0"/>
        </a:xfrm>
      </p:grpSpPr>
      <p:pic>
        <p:nvPicPr>
          <p:cNvPr id="8" name="Picture 58">
            <a:extLst>
              <a:ext uri="{FF2B5EF4-FFF2-40B4-BE49-F238E27FC236}">
                <a16:creationId xmlns:a16="http://schemas.microsoft.com/office/drawing/2014/main" id="{F229F5AB-E777-BDC9-D35A-AAB12C58079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98750" y="1327381"/>
            <a:ext cx="10800000" cy="5227941"/>
          </a:xfrm>
          <a:prstGeom prst="rect">
            <a:avLst/>
          </a:prstGeom>
        </p:spPr>
      </p:pic>
      <p:grpSp>
        <p:nvGrpSpPr>
          <p:cNvPr id="20" name="Gruppo 19">
            <a:extLst>
              <a:ext uri="{FF2B5EF4-FFF2-40B4-BE49-F238E27FC236}">
                <a16:creationId xmlns:a16="http://schemas.microsoft.com/office/drawing/2014/main" id="{F570714D-EB27-82E4-B559-89EFE7A4BCF7}"/>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986083FD-F123-94C0-D21D-FD5D6B4A87C1}"/>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F6C126DD-297E-E5EB-768F-3842DF0EC54F}"/>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6D01B37E-1044-59B8-7D48-8EC6F142E403}"/>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uppo 13">
            <a:extLst>
              <a:ext uri="{FF2B5EF4-FFF2-40B4-BE49-F238E27FC236}">
                <a16:creationId xmlns:a16="http://schemas.microsoft.com/office/drawing/2014/main" id="{163C1C8B-EB4F-6727-56A0-7A65BABBA850}"/>
              </a:ext>
            </a:extLst>
          </p:cNvPr>
          <p:cNvGrpSpPr/>
          <p:nvPr/>
        </p:nvGrpSpPr>
        <p:grpSpPr>
          <a:xfrm>
            <a:off x="5014232" y="5833696"/>
            <a:ext cx="474193" cy="508686"/>
            <a:chOff x="9002743" y="1094175"/>
            <a:chExt cx="719893" cy="772259"/>
          </a:xfrm>
        </p:grpSpPr>
        <p:grpSp>
          <p:nvGrpSpPr>
            <p:cNvPr id="15" name="Gruppo 14">
              <a:extLst>
                <a:ext uri="{FF2B5EF4-FFF2-40B4-BE49-F238E27FC236}">
                  <a16:creationId xmlns:a16="http://schemas.microsoft.com/office/drawing/2014/main" id="{569FFA5D-97ED-61FB-F32B-A4B8B0D5D1AE}"/>
                </a:ext>
              </a:extLst>
            </p:cNvPr>
            <p:cNvGrpSpPr/>
            <p:nvPr/>
          </p:nvGrpSpPr>
          <p:grpSpPr>
            <a:xfrm>
              <a:off x="9105206" y="1301253"/>
              <a:ext cx="565178" cy="565181"/>
              <a:chOff x="3669208" y="2680855"/>
              <a:chExt cx="760196" cy="768107"/>
            </a:xfrm>
          </p:grpSpPr>
          <p:grpSp>
            <p:nvGrpSpPr>
              <p:cNvPr id="21" name="Gruppo 20">
                <a:extLst>
                  <a:ext uri="{FF2B5EF4-FFF2-40B4-BE49-F238E27FC236}">
                    <a16:creationId xmlns:a16="http://schemas.microsoft.com/office/drawing/2014/main" id="{9536D875-DA23-9A09-9202-3063E4953F2E}"/>
                  </a:ext>
                </a:extLst>
              </p:cNvPr>
              <p:cNvGrpSpPr/>
              <p:nvPr/>
            </p:nvGrpSpPr>
            <p:grpSpPr>
              <a:xfrm>
                <a:off x="3684529" y="2716282"/>
                <a:ext cx="720000" cy="720000"/>
                <a:chOff x="3594529" y="2608282"/>
                <a:chExt cx="720000" cy="720000"/>
              </a:xfrm>
            </p:grpSpPr>
            <p:sp>
              <p:nvSpPr>
                <p:cNvPr id="25" name="Ovale 24">
                  <a:extLst>
                    <a:ext uri="{FF2B5EF4-FFF2-40B4-BE49-F238E27FC236}">
                      <a16:creationId xmlns:a16="http://schemas.microsoft.com/office/drawing/2014/main" id="{83092407-830E-2E1C-9524-210473910D77}"/>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a:extLst>
                    <a:ext uri="{FF2B5EF4-FFF2-40B4-BE49-F238E27FC236}">
                      <a16:creationId xmlns:a16="http://schemas.microsoft.com/office/drawing/2014/main" id="{2145B653-47B7-39EF-0343-9567289227D5}"/>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64EFE56B-25DD-DCC9-6BFE-E1C0714BC905}"/>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a:extLst>
                    <a:ext uri="{FF2B5EF4-FFF2-40B4-BE49-F238E27FC236}">
                      <a16:creationId xmlns:a16="http://schemas.microsoft.com/office/drawing/2014/main" id="{8CD5C66D-720D-BB9B-92EB-61E0B4775C97}"/>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B62FE45E-0077-1131-EBBF-E0640CD50513}"/>
                    </a:ext>
                  </a:extLst>
                </p:cNvPr>
                <p:cNvSpPr/>
                <p:nvPr/>
              </p:nvSpPr>
              <p:spPr>
                <a:xfrm>
                  <a:off x="3648529"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1F31AEF7-6ABC-DBDD-22D3-E2608D628745}"/>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2" name="Triangolo rettangolo 21">
                <a:extLst>
                  <a:ext uri="{FF2B5EF4-FFF2-40B4-BE49-F238E27FC236}">
                    <a16:creationId xmlns:a16="http://schemas.microsoft.com/office/drawing/2014/main" id="{FF4E7DCD-D204-CB05-A5BC-AF95B5904372}"/>
                  </a:ext>
                </a:extLst>
              </p:cNvPr>
              <p:cNvSpPr/>
              <p:nvPr/>
            </p:nvSpPr>
            <p:spPr>
              <a:xfrm rot="5400000">
                <a:off x="3669217" y="3074696"/>
                <a:ext cx="373751" cy="37375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Triangolo rettangolo 22">
                <a:extLst>
                  <a:ext uri="{FF2B5EF4-FFF2-40B4-BE49-F238E27FC236}">
                    <a16:creationId xmlns:a16="http://schemas.microsoft.com/office/drawing/2014/main" id="{B3BDA065-0FEA-A724-0787-C72157359BFA}"/>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A36B3E7C-EB0A-7BC2-DD6A-506FC20C4F1E}"/>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6" name="Elemento grafico 15" descr="Quadrirotore con riempimento a tinta unita">
              <a:extLst>
                <a:ext uri="{FF2B5EF4-FFF2-40B4-BE49-F238E27FC236}">
                  <a16:creationId xmlns:a16="http://schemas.microsoft.com/office/drawing/2014/main" id="{59A3F138-EDEF-834D-09E6-AFF60AC3A0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43529" y="1094175"/>
              <a:ext cx="679107" cy="679107"/>
            </a:xfrm>
            <a:prstGeom prst="rect">
              <a:avLst/>
            </a:prstGeom>
          </p:spPr>
        </p:pic>
        <p:sp>
          <p:nvSpPr>
            <p:cNvPr id="18" name="Rettangolo 17">
              <a:extLst>
                <a:ext uri="{FF2B5EF4-FFF2-40B4-BE49-F238E27FC236}">
                  <a16:creationId xmlns:a16="http://schemas.microsoft.com/office/drawing/2014/main" id="{15B8B7C0-59D4-D524-B7E6-94EAB1A0F295}"/>
                </a:ext>
              </a:extLst>
            </p:cNvPr>
            <p:cNvSpPr/>
            <p:nvPr/>
          </p:nvSpPr>
          <p:spPr>
            <a:xfrm>
              <a:off x="9002743" y="1515203"/>
              <a:ext cx="152400" cy="161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uppo 30">
            <a:extLst>
              <a:ext uri="{FF2B5EF4-FFF2-40B4-BE49-F238E27FC236}">
                <a16:creationId xmlns:a16="http://schemas.microsoft.com/office/drawing/2014/main" id="{3A22AE62-7AED-7D98-FF72-8EF762F229DB}"/>
              </a:ext>
            </a:extLst>
          </p:cNvPr>
          <p:cNvGrpSpPr/>
          <p:nvPr/>
        </p:nvGrpSpPr>
        <p:grpSpPr>
          <a:xfrm>
            <a:off x="10461382" y="5856684"/>
            <a:ext cx="474193" cy="508686"/>
            <a:chOff x="9002743" y="1094175"/>
            <a:chExt cx="719893" cy="772259"/>
          </a:xfrm>
        </p:grpSpPr>
        <p:grpSp>
          <p:nvGrpSpPr>
            <p:cNvPr id="32" name="Gruppo 31">
              <a:extLst>
                <a:ext uri="{FF2B5EF4-FFF2-40B4-BE49-F238E27FC236}">
                  <a16:creationId xmlns:a16="http://schemas.microsoft.com/office/drawing/2014/main" id="{8BB5A264-3A37-492E-F500-3E47F86DE657}"/>
                </a:ext>
              </a:extLst>
            </p:cNvPr>
            <p:cNvGrpSpPr/>
            <p:nvPr/>
          </p:nvGrpSpPr>
          <p:grpSpPr>
            <a:xfrm>
              <a:off x="9105206" y="1301253"/>
              <a:ext cx="565178" cy="565181"/>
              <a:chOff x="3669208" y="2680855"/>
              <a:chExt cx="760196" cy="768107"/>
            </a:xfrm>
          </p:grpSpPr>
          <p:grpSp>
            <p:nvGrpSpPr>
              <p:cNvPr id="35" name="Gruppo 34">
                <a:extLst>
                  <a:ext uri="{FF2B5EF4-FFF2-40B4-BE49-F238E27FC236}">
                    <a16:creationId xmlns:a16="http://schemas.microsoft.com/office/drawing/2014/main" id="{B6DFB43F-1FDE-20E7-3696-57E7EF6DDB0E}"/>
                  </a:ext>
                </a:extLst>
              </p:cNvPr>
              <p:cNvGrpSpPr/>
              <p:nvPr/>
            </p:nvGrpSpPr>
            <p:grpSpPr>
              <a:xfrm>
                <a:off x="3684529" y="2716282"/>
                <a:ext cx="720000" cy="720000"/>
                <a:chOff x="3594529" y="2608282"/>
                <a:chExt cx="720000" cy="720000"/>
              </a:xfrm>
            </p:grpSpPr>
            <p:sp>
              <p:nvSpPr>
                <p:cNvPr id="39" name="Ovale 38">
                  <a:extLst>
                    <a:ext uri="{FF2B5EF4-FFF2-40B4-BE49-F238E27FC236}">
                      <a16:creationId xmlns:a16="http://schemas.microsoft.com/office/drawing/2014/main" id="{574CBC47-8A57-83E4-A99A-58BC28757851}"/>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Ovale 39">
                  <a:extLst>
                    <a:ext uri="{FF2B5EF4-FFF2-40B4-BE49-F238E27FC236}">
                      <a16:creationId xmlns:a16="http://schemas.microsoft.com/office/drawing/2014/main" id="{D707C1DB-5180-A8A6-4482-7515F5608EDD}"/>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a:extLst>
                    <a:ext uri="{FF2B5EF4-FFF2-40B4-BE49-F238E27FC236}">
                      <a16:creationId xmlns:a16="http://schemas.microsoft.com/office/drawing/2014/main" id="{0D478EDB-5FDB-07EC-EF8D-DF814B2A93C7}"/>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e 41">
                  <a:extLst>
                    <a:ext uri="{FF2B5EF4-FFF2-40B4-BE49-F238E27FC236}">
                      <a16:creationId xmlns:a16="http://schemas.microsoft.com/office/drawing/2014/main" id="{879AF593-A5A4-1979-9B2C-C03E03ADB7D6}"/>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Ovale 42">
                  <a:extLst>
                    <a:ext uri="{FF2B5EF4-FFF2-40B4-BE49-F238E27FC236}">
                      <a16:creationId xmlns:a16="http://schemas.microsoft.com/office/drawing/2014/main" id="{904DF6B8-C538-CDB0-C896-027BAD163DDA}"/>
                    </a:ext>
                  </a:extLst>
                </p:cNvPr>
                <p:cNvSpPr/>
                <p:nvPr/>
              </p:nvSpPr>
              <p:spPr>
                <a:xfrm>
                  <a:off x="3648529"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e 43">
                  <a:extLst>
                    <a:ext uri="{FF2B5EF4-FFF2-40B4-BE49-F238E27FC236}">
                      <a16:creationId xmlns:a16="http://schemas.microsoft.com/office/drawing/2014/main" id="{4922D738-E942-58AB-D707-90C1D5EDA5F2}"/>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6" name="Triangolo rettangolo 35">
                <a:extLst>
                  <a:ext uri="{FF2B5EF4-FFF2-40B4-BE49-F238E27FC236}">
                    <a16:creationId xmlns:a16="http://schemas.microsoft.com/office/drawing/2014/main" id="{DEE71A86-3307-77A3-CCDE-70B56B4A8F3D}"/>
                  </a:ext>
                </a:extLst>
              </p:cNvPr>
              <p:cNvSpPr/>
              <p:nvPr/>
            </p:nvSpPr>
            <p:spPr>
              <a:xfrm rot="5400000">
                <a:off x="3669217" y="3074696"/>
                <a:ext cx="373751" cy="37375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Triangolo rettangolo 36">
                <a:extLst>
                  <a:ext uri="{FF2B5EF4-FFF2-40B4-BE49-F238E27FC236}">
                    <a16:creationId xmlns:a16="http://schemas.microsoft.com/office/drawing/2014/main" id="{14A0236F-5A2F-51BF-5B34-899ADF684BBF}"/>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a:extLst>
                  <a:ext uri="{FF2B5EF4-FFF2-40B4-BE49-F238E27FC236}">
                    <a16:creationId xmlns:a16="http://schemas.microsoft.com/office/drawing/2014/main" id="{252141AB-B1C1-A421-CE71-36B7B04D5197}"/>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3" name="Elemento grafico 32" descr="Quadrirotore con riempimento a tinta unita">
              <a:extLst>
                <a:ext uri="{FF2B5EF4-FFF2-40B4-BE49-F238E27FC236}">
                  <a16:creationId xmlns:a16="http://schemas.microsoft.com/office/drawing/2014/main" id="{DE99C964-6C3B-802F-CE3F-7692D614C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43529" y="1094175"/>
              <a:ext cx="679107" cy="679107"/>
            </a:xfrm>
            <a:prstGeom prst="rect">
              <a:avLst/>
            </a:prstGeom>
          </p:spPr>
        </p:pic>
        <p:sp>
          <p:nvSpPr>
            <p:cNvPr id="34" name="Rettangolo 33">
              <a:extLst>
                <a:ext uri="{FF2B5EF4-FFF2-40B4-BE49-F238E27FC236}">
                  <a16:creationId xmlns:a16="http://schemas.microsoft.com/office/drawing/2014/main" id="{BF52D1EA-DE06-1D58-909B-DC8B69FBDCB7}"/>
                </a:ext>
              </a:extLst>
            </p:cNvPr>
            <p:cNvSpPr/>
            <p:nvPr/>
          </p:nvSpPr>
          <p:spPr>
            <a:xfrm>
              <a:off x="9002743" y="1515203"/>
              <a:ext cx="152400" cy="161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uppo 44">
            <a:extLst>
              <a:ext uri="{FF2B5EF4-FFF2-40B4-BE49-F238E27FC236}">
                <a16:creationId xmlns:a16="http://schemas.microsoft.com/office/drawing/2014/main" id="{6FD663C8-8C7F-7690-C377-65BE2083B343}"/>
              </a:ext>
            </a:extLst>
          </p:cNvPr>
          <p:cNvGrpSpPr/>
          <p:nvPr/>
        </p:nvGrpSpPr>
        <p:grpSpPr>
          <a:xfrm rot="20529110">
            <a:off x="6313402" y="1856296"/>
            <a:ext cx="450878" cy="442322"/>
            <a:chOff x="6654767" y="4740807"/>
            <a:chExt cx="1196358" cy="1173655"/>
          </a:xfrm>
        </p:grpSpPr>
        <p:grpSp>
          <p:nvGrpSpPr>
            <p:cNvPr id="46" name="Gruppo 45">
              <a:extLst>
                <a:ext uri="{FF2B5EF4-FFF2-40B4-BE49-F238E27FC236}">
                  <a16:creationId xmlns:a16="http://schemas.microsoft.com/office/drawing/2014/main" id="{600DFA8C-9584-FCA2-BC0C-2EC9C0BBDD3E}"/>
                </a:ext>
              </a:extLst>
            </p:cNvPr>
            <p:cNvGrpSpPr/>
            <p:nvPr/>
          </p:nvGrpSpPr>
          <p:grpSpPr>
            <a:xfrm rot="2700000">
              <a:off x="6746090" y="4740807"/>
              <a:ext cx="1080000" cy="1080000"/>
              <a:chOff x="3669208" y="2680855"/>
              <a:chExt cx="760196" cy="768107"/>
            </a:xfrm>
          </p:grpSpPr>
          <p:grpSp>
            <p:nvGrpSpPr>
              <p:cNvPr id="48" name="Gruppo 47">
                <a:extLst>
                  <a:ext uri="{FF2B5EF4-FFF2-40B4-BE49-F238E27FC236}">
                    <a16:creationId xmlns:a16="http://schemas.microsoft.com/office/drawing/2014/main" id="{68B02502-C2D2-3964-FB23-8025404D3947}"/>
                  </a:ext>
                </a:extLst>
              </p:cNvPr>
              <p:cNvGrpSpPr/>
              <p:nvPr/>
            </p:nvGrpSpPr>
            <p:grpSpPr>
              <a:xfrm>
                <a:off x="3684529" y="2716282"/>
                <a:ext cx="720000" cy="720000"/>
                <a:chOff x="3594529" y="2608282"/>
                <a:chExt cx="720000" cy="720000"/>
              </a:xfrm>
            </p:grpSpPr>
            <p:sp>
              <p:nvSpPr>
                <p:cNvPr id="52" name="Ovale 51">
                  <a:extLst>
                    <a:ext uri="{FF2B5EF4-FFF2-40B4-BE49-F238E27FC236}">
                      <a16:creationId xmlns:a16="http://schemas.microsoft.com/office/drawing/2014/main" id="{5DCD13A8-BE38-882A-A7C3-ADBBA375EC74}"/>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D99A9B2F-7621-241B-7A82-AFD84198DED9}"/>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2B06E1A4-AF42-41C1-A764-5482683D6055}"/>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64A8AD41-A88F-06E7-C279-D82BAF4BA10F}"/>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12740A68-A3EE-81AB-C6F2-28DE372EA21A}"/>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D0DAEBE0-0E9A-8AB2-2BF7-4675EECB178E}"/>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9" name="Triangolo rettangolo 48">
                <a:extLst>
                  <a:ext uri="{FF2B5EF4-FFF2-40B4-BE49-F238E27FC236}">
                    <a16:creationId xmlns:a16="http://schemas.microsoft.com/office/drawing/2014/main" id="{E3923695-0BCA-9944-08D1-E793D06381C6}"/>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Triangolo rettangolo 49">
                <a:extLst>
                  <a:ext uri="{FF2B5EF4-FFF2-40B4-BE49-F238E27FC236}">
                    <a16:creationId xmlns:a16="http://schemas.microsoft.com/office/drawing/2014/main" id="{6001C961-2163-6635-1968-B7DBD89AB245}"/>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a:extLst>
                  <a:ext uri="{FF2B5EF4-FFF2-40B4-BE49-F238E27FC236}">
                    <a16:creationId xmlns:a16="http://schemas.microsoft.com/office/drawing/2014/main" id="{6AB5B397-F263-806B-C6F8-A0B078758EA1}"/>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47" name="Immagine 46">
              <a:extLst>
                <a:ext uri="{FF2B5EF4-FFF2-40B4-BE49-F238E27FC236}">
                  <a16:creationId xmlns:a16="http://schemas.microsoft.com/office/drawing/2014/main" id="{84365E9E-98A4-4764-E769-3A85E3DE028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54767" y="4804282"/>
              <a:ext cx="1196358" cy="1110180"/>
            </a:xfrm>
            <a:prstGeom prst="rect">
              <a:avLst/>
            </a:prstGeom>
          </p:spPr>
        </p:pic>
      </p:grpSp>
      <p:grpSp>
        <p:nvGrpSpPr>
          <p:cNvPr id="58" name="Gruppo 57">
            <a:extLst>
              <a:ext uri="{FF2B5EF4-FFF2-40B4-BE49-F238E27FC236}">
                <a16:creationId xmlns:a16="http://schemas.microsoft.com/office/drawing/2014/main" id="{49CF41FC-B6DE-E207-92C2-EF3BD1A91D09}"/>
              </a:ext>
            </a:extLst>
          </p:cNvPr>
          <p:cNvGrpSpPr/>
          <p:nvPr/>
        </p:nvGrpSpPr>
        <p:grpSpPr>
          <a:xfrm rot="20529110">
            <a:off x="916339" y="1856296"/>
            <a:ext cx="450878" cy="442322"/>
            <a:chOff x="6654767" y="4740807"/>
            <a:chExt cx="1196358" cy="1173655"/>
          </a:xfrm>
        </p:grpSpPr>
        <p:grpSp>
          <p:nvGrpSpPr>
            <p:cNvPr id="59" name="Gruppo 58">
              <a:extLst>
                <a:ext uri="{FF2B5EF4-FFF2-40B4-BE49-F238E27FC236}">
                  <a16:creationId xmlns:a16="http://schemas.microsoft.com/office/drawing/2014/main" id="{B96D9118-EF6F-A121-ED16-F1149A0DBE03}"/>
                </a:ext>
              </a:extLst>
            </p:cNvPr>
            <p:cNvGrpSpPr/>
            <p:nvPr/>
          </p:nvGrpSpPr>
          <p:grpSpPr>
            <a:xfrm rot="2700000">
              <a:off x="6746090" y="4740807"/>
              <a:ext cx="1080000" cy="1080000"/>
              <a:chOff x="3669208" y="2680855"/>
              <a:chExt cx="760196" cy="768107"/>
            </a:xfrm>
          </p:grpSpPr>
          <p:grpSp>
            <p:nvGrpSpPr>
              <p:cNvPr id="61" name="Gruppo 60">
                <a:extLst>
                  <a:ext uri="{FF2B5EF4-FFF2-40B4-BE49-F238E27FC236}">
                    <a16:creationId xmlns:a16="http://schemas.microsoft.com/office/drawing/2014/main" id="{9209141F-F475-1F01-22AE-1A0E2558C3A8}"/>
                  </a:ext>
                </a:extLst>
              </p:cNvPr>
              <p:cNvGrpSpPr/>
              <p:nvPr/>
            </p:nvGrpSpPr>
            <p:grpSpPr>
              <a:xfrm>
                <a:off x="3684529" y="2716282"/>
                <a:ext cx="720000" cy="720000"/>
                <a:chOff x="3594529" y="2608282"/>
                <a:chExt cx="720000" cy="720000"/>
              </a:xfrm>
            </p:grpSpPr>
            <p:sp>
              <p:nvSpPr>
                <p:cNvPr id="321" name="Ovale 320">
                  <a:extLst>
                    <a:ext uri="{FF2B5EF4-FFF2-40B4-BE49-F238E27FC236}">
                      <a16:creationId xmlns:a16="http://schemas.microsoft.com/office/drawing/2014/main" id="{1A1C35A0-8318-6CFB-9ABC-E5FB43FC1E09}"/>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2" name="Ovale 321">
                  <a:extLst>
                    <a:ext uri="{FF2B5EF4-FFF2-40B4-BE49-F238E27FC236}">
                      <a16:creationId xmlns:a16="http://schemas.microsoft.com/office/drawing/2014/main" id="{3328F632-8AC0-8AEC-80B2-E1BA22057490}"/>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3" name="Ovale 322">
                  <a:extLst>
                    <a:ext uri="{FF2B5EF4-FFF2-40B4-BE49-F238E27FC236}">
                      <a16:creationId xmlns:a16="http://schemas.microsoft.com/office/drawing/2014/main" id="{999B3B75-9DF4-D9F6-6AF8-A3C168079DAD}"/>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4" name="Ovale 323">
                  <a:extLst>
                    <a:ext uri="{FF2B5EF4-FFF2-40B4-BE49-F238E27FC236}">
                      <a16:creationId xmlns:a16="http://schemas.microsoft.com/office/drawing/2014/main" id="{8E536B4A-C964-3DAF-771F-7327FCD61DE4}"/>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5" name="Ovale 324">
                  <a:extLst>
                    <a:ext uri="{FF2B5EF4-FFF2-40B4-BE49-F238E27FC236}">
                      <a16:creationId xmlns:a16="http://schemas.microsoft.com/office/drawing/2014/main" id="{EAA376E7-CCB5-FB78-6C22-545C26F5C25E}"/>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6" name="Ovale 325">
                  <a:extLst>
                    <a:ext uri="{FF2B5EF4-FFF2-40B4-BE49-F238E27FC236}">
                      <a16:creationId xmlns:a16="http://schemas.microsoft.com/office/drawing/2014/main" id="{B1C87DEF-29C2-AC27-E074-2CC6A37B1E23}"/>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2" name="Triangolo rettangolo 61">
                <a:extLst>
                  <a:ext uri="{FF2B5EF4-FFF2-40B4-BE49-F238E27FC236}">
                    <a16:creationId xmlns:a16="http://schemas.microsoft.com/office/drawing/2014/main" id="{0C6A9EE3-C210-A378-CD0C-DD65F6846352}"/>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Triangolo rettangolo 62">
                <a:extLst>
                  <a:ext uri="{FF2B5EF4-FFF2-40B4-BE49-F238E27FC236}">
                    <a16:creationId xmlns:a16="http://schemas.microsoft.com/office/drawing/2014/main" id="{EA63B6FC-5EB6-F1A7-BA2C-606C18C31B66}"/>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0" name="Rettangolo 319">
                <a:extLst>
                  <a:ext uri="{FF2B5EF4-FFF2-40B4-BE49-F238E27FC236}">
                    <a16:creationId xmlns:a16="http://schemas.microsoft.com/office/drawing/2014/main" id="{8FCF9B56-0CDF-8243-BED4-A37C24BF3F96}"/>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60" name="Immagine 59">
              <a:extLst>
                <a:ext uri="{FF2B5EF4-FFF2-40B4-BE49-F238E27FC236}">
                  <a16:creationId xmlns:a16="http://schemas.microsoft.com/office/drawing/2014/main" id="{B9A5E783-FC82-499A-B065-11E17FCA166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54767" y="4804282"/>
              <a:ext cx="1196358" cy="1110180"/>
            </a:xfrm>
            <a:prstGeom prst="rect">
              <a:avLst/>
            </a:prstGeom>
          </p:spPr>
        </p:pic>
      </p:grpSp>
      <p:sp>
        <p:nvSpPr>
          <p:cNvPr id="344" name="CasellaDiTesto 343">
            <a:extLst>
              <a:ext uri="{FF2B5EF4-FFF2-40B4-BE49-F238E27FC236}">
                <a16:creationId xmlns:a16="http://schemas.microsoft.com/office/drawing/2014/main" id="{BF44EAE8-B0BF-5420-DDCB-714EA49454FD}"/>
              </a:ext>
            </a:extLst>
          </p:cNvPr>
          <p:cNvSpPr txBox="1"/>
          <p:nvPr/>
        </p:nvSpPr>
        <p:spPr>
          <a:xfrm rot="16200000">
            <a:off x="599361" y="4649536"/>
            <a:ext cx="1009187" cy="369332"/>
          </a:xfrm>
          <a:prstGeom prst="rect">
            <a:avLst/>
          </a:prstGeom>
          <a:solidFill>
            <a:schemeClr val="bg1"/>
          </a:solidFill>
        </p:spPr>
        <p:txBody>
          <a:bodyPr wrap="none" rtlCol="0">
            <a:spAutoFit/>
          </a:bodyPr>
          <a:lstStyle/>
          <a:p>
            <a:r>
              <a:rPr lang="it-IT" dirty="0"/>
              <a:t>FLEX-like</a:t>
            </a:r>
          </a:p>
        </p:txBody>
      </p:sp>
      <p:sp>
        <p:nvSpPr>
          <p:cNvPr id="345" name="CasellaDiTesto 344">
            <a:extLst>
              <a:ext uri="{FF2B5EF4-FFF2-40B4-BE49-F238E27FC236}">
                <a16:creationId xmlns:a16="http://schemas.microsoft.com/office/drawing/2014/main" id="{7B88C209-F2E1-0759-5654-1A428D435B85}"/>
              </a:ext>
            </a:extLst>
          </p:cNvPr>
          <p:cNvSpPr txBox="1"/>
          <p:nvPr/>
        </p:nvSpPr>
        <p:spPr>
          <a:xfrm rot="16200000">
            <a:off x="6000585" y="4649535"/>
            <a:ext cx="1009187" cy="369332"/>
          </a:xfrm>
          <a:prstGeom prst="rect">
            <a:avLst/>
          </a:prstGeom>
          <a:solidFill>
            <a:schemeClr val="bg1"/>
          </a:solidFill>
        </p:spPr>
        <p:txBody>
          <a:bodyPr wrap="none" rtlCol="0">
            <a:spAutoFit/>
          </a:bodyPr>
          <a:lstStyle/>
          <a:p>
            <a:r>
              <a:rPr lang="it-IT" dirty="0"/>
              <a:t>FLEX-like</a:t>
            </a:r>
          </a:p>
        </p:txBody>
      </p:sp>
      <p:sp>
        <p:nvSpPr>
          <p:cNvPr id="3" name="CasellaDiTesto 2">
            <a:extLst>
              <a:ext uri="{FF2B5EF4-FFF2-40B4-BE49-F238E27FC236}">
                <a16:creationId xmlns:a16="http://schemas.microsoft.com/office/drawing/2014/main" id="{4EDC5AE3-AFFD-5E04-9AF0-18132AA8A072}"/>
              </a:ext>
            </a:extLst>
          </p:cNvPr>
          <p:cNvSpPr txBox="1"/>
          <p:nvPr/>
        </p:nvSpPr>
        <p:spPr>
          <a:xfrm>
            <a:off x="967938" y="515618"/>
            <a:ext cx="7393691"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Results: L2B Multiple Point without transfer function</a:t>
            </a:r>
          </a:p>
        </p:txBody>
      </p:sp>
      <p:sp>
        <p:nvSpPr>
          <p:cNvPr id="9" name="CasellaDiTesto 8">
            <a:extLst>
              <a:ext uri="{FF2B5EF4-FFF2-40B4-BE49-F238E27FC236}">
                <a16:creationId xmlns:a16="http://schemas.microsoft.com/office/drawing/2014/main" id="{272D9C56-AC48-AC4B-084E-FDC13D91C466}"/>
              </a:ext>
            </a:extLst>
          </p:cNvPr>
          <p:cNvSpPr txBox="1"/>
          <p:nvPr/>
        </p:nvSpPr>
        <p:spPr>
          <a:xfrm>
            <a:off x="401944" y="6043724"/>
            <a:ext cx="1725795" cy="578882"/>
          </a:xfrm>
          <a:prstGeom prst="roundRect">
            <a:avLst/>
          </a:prstGeom>
          <a:solidFill>
            <a:schemeClr val="bg1"/>
          </a:solidFill>
          <a:ln w="19050">
            <a:solidFill>
              <a:schemeClr val="tx1"/>
            </a:solidFill>
          </a:ln>
        </p:spPr>
        <p:txBody>
          <a:bodyPr wrap="square">
            <a:spAutoFit/>
          </a:bodyPr>
          <a:lstStyle/>
          <a:p>
            <a:pPr algn="ctr">
              <a:buSzPct val="150000"/>
            </a:pPr>
            <a:r>
              <a:rPr lang="it-IT" sz="1400" b="1" dirty="0" err="1">
                <a:latin typeface="Aptos" panose="020B0004020202020204" pitchFamily="34" charset="0"/>
              </a:rPr>
              <a:t>Without</a:t>
            </a:r>
            <a:r>
              <a:rPr lang="it-IT" sz="1400" b="1" dirty="0">
                <a:latin typeface="Aptos" panose="020B0004020202020204" pitchFamily="34" charset="0"/>
              </a:rPr>
              <a:t> </a:t>
            </a:r>
            <a:r>
              <a:rPr lang="it-IT" sz="1400" b="1" dirty="0" err="1">
                <a:latin typeface="Aptos" panose="020B0004020202020204" pitchFamily="34" charset="0"/>
              </a:rPr>
              <a:t>sparsely</a:t>
            </a:r>
            <a:r>
              <a:rPr lang="it-IT" sz="1400" b="1" dirty="0">
                <a:latin typeface="Aptos" panose="020B0004020202020204" pitchFamily="34" charset="0"/>
              </a:rPr>
              <a:t> </a:t>
            </a:r>
            <a:r>
              <a:rPr lang="it-IT" sz="1400" b="1" dirty="0" err="1">
                <a:latin typeface="Aptos" panose="020B0004020202020204" pitchFamily="34" charset="0"/>
              </a:rPr>
              <a:t>vegetated</a:t>
            </a:r>
            <a:r>
              <a:rPr lang="it-IT" sz="1400" b="1" dirty="0">
                <a:latin typeface="Aptos" panose="020B0004020202020204" pitchFamily="34" charset="0"/>
              </a:rPr>
              <a:t> fields</a:t>
            </a:r>
          </a:p>
        </p:txBody>
      </p:sp>
    </p:spTree>
    <p:extLst>
      <p:ext uri="{BB962C8B-B14F-4D97-AF65-F5344CB8AC3E}">
        <p14:creationId xmlns:p14="http://schemas.microsoft.com/office/powerpoint/2010/main" val="4291411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81844-9489-72FA-46B9-4420880CF64C}"/>
            </a:ext>
          </a:extLst>
        </p:cNvPr>
        <p:cNvGrpSpPr/>
        <p:nvPr/>
      </p:nvGrpSpPr>
      <p:grpSpPr>
        <a:xfrm>
          <a:off x="0" y="0"/>
          <a:ext cx="0" cy="0"/>
          <a:chOff x="0" y="0"/>
          <a:chExt cx="0" cy="0"/>
        </a:xfrm>
      </p:grpSpPr>
      <p:pic>
        <p:nvPicPr>
          <p:cNvPr id="8" name="Immagine 7" descr="Immagine che contiene testo, schermata, diagramma, linea&#10;&#10;Il contenuto generato dall'IA potrebbe non essere corretto.">
            <a:extLst>
              <a:ext uri="{FF2B5EF4-FFF2-40B4-BE49-F238E27FC236}">
                <a16:creationId xmlns:a16="http://schemas.microsoft.com/office/drawing/2014/main" id="{23176144-458F-E5B5-B541-05621EE0AADA}"/>
              </a:ext>
            </a:extLst>
          </p:cNvPr>
          <p:cNvPicPr>
            <a:picLocks noChangeAspect="1"/>
          </p:cNvPicPr>
          <p:nvPr/>
        </p:nvPicPr>
        <p:blipFill>
          <a:blip r:embed="rId3"/>
          <a:stretch>
            <a:fillRect/>
          </a:stretch>
        </p:blipFill>
        <p:spPr>
          <a:xfrm>
            <a:off x="694596" y="1162049"/>
            <a:ext cx="10800000" cy="5400000"/>
          </a:xfrm>
          <a:prstGeom prst="rect">
            <a:avLst/>
          </a:prstGeom>
        </p:spPr>
      </p:pic>
      <p:grpSp>
        <p:nvGrpSpPr>
          <p:cNvPr id="20" name="Gruppo 19">
            <a:extLst>
              <a:ext uri="{FF2B5EF4-FFF2-40B4-BE49-F238E27FC236}">
                <a16:creationId xmlns:a16="http://schemas.microsoft.com/office/drawing/2014/main" id="{D231153F-F1EF-3007-240F-B86C0BC1AFAE}"/>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9EB53DBC-5F9D-5126-E761-E9554A0DC401}"/>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7942044B-F6E4-C10D-20BF-6701420BCDD9}"/>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34AB8F4C-BE37-6326-D332-CE6E69E2D25D}"/>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 name="Gruppo 13">
            <a:extLst>
              <a:ext uri="{FF2B5EF4-FFF2-40B4-BE49-F238E27FC236}">
                <a16:creationId xmlns:a16="http://schemas.microsoft.com/office/drawing/2014/main" id="{E8BE3100-DE98-882C-49D3-8036A3FA9904}"/>
              </a:ext>
            </a:extLst>
          </p:cNvPr>
          <p:cNvGrpSpPr/>
          <p:nvPr/>
        </p:nvGrpSpPr>
        <p:grpSpPr>
          <a:xfrm>
            <a:off x="5014232" y="5833696"/>
            <a:ext cx="474193" cy="508686"/>
            <a:chOff x="9002743" y="1094175"/>
            <a:chExt cx="719893" cy="772259"/>
          </a:xfrm>
        </p:grpSpPr>
        <p:grpSp>
          <p:nvGrpSpPr>
            <p:cNvPr id="15" name="Gruppo 14">
              <a:extLst>
                <a:ext uri="{FF2B5EF4-FFF2-40B4-BE49-F238E27FC236}">
                  <a16:creationId xmlns:a16="http://schemas.microsoft.com/office/drawing/2014/main" id="{EF4D34DC-384B-2BE4-16CF-5DF7E0DBCFDF}"/>
                </a:ext>
              </a:extLst>
            </p:cNvPr>
            <p:cNvGrpSpPr/>
            <p:nvPr/>
          </p:nvGrpSpPr>
          <p:grpSpPr>
            <a:xfrm>
              <a:off x="9105206" y="1301253"/>
              <a:ext cx="565178" cy="565181"/>
              <a:chOff x="3669208" y="2680855"/>
              <a:chExt cx="760196" cy="768107"/>
            </a:xfrm>
          </p:grpSpPr>
          <p:grpSp>
            <p:nvGrpSpPr>
              <p:cNvPr id="21" name="Gruppo 20">
                <a:extLst>
                  <a:ext uri="{FF2B5EF4-FFF2-40B4-BE49-F238E27FC236}">
                    <a16:creationId xmlns:a16="http://schemas.microsoft.com/office/drawing/2014/main" id="{DF85D887-0A27-CDAA-1AA1-AF601AEEED1B}"/>
                  </a:ext>
                </a:extLst>
              </p:cNvPr>
              <p:cNvGrpSpPr/>
              <p:nvPr/>
            </p:nvGrpSpPr>
            <p:grpSpPr>
              <a:xfrm>
                <a:off x="3684529" y="2716282"/>
                <a:ext cx="720000" cy="720000"/>
                <a:chOff x="3594529" y="2608282"/>
                <a:chExt cx="720000" cy="720000"/>
              </a:xfrm>
            </p:grpSpPr>
            <p:sp>
              <p:nvSpPr>
                <p:cNvPr id="25" name="Ovale 24">
                  <a:extLst>
                    <a:ext uri="{FF2B5EF4-FFF2-40B4-BE49-F238E27FC236}">
                      <a16:creationId xmlns:a16="http://schemas.microsoft.com/office/drawing/2014/main" id="{DC85FC32-52A9-B1AE-2749-381D1713469F}"/>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a:extLst>
                    <a:ext uri="{FF2B5EF4-FFF2-40B4-BE49-F238E27FC236}">
                      <a16:creationId xmlns:a16="http://schemas.microsoft.com/office/drawing/2014/main" id="{4F133556-C13A-472C-930A-1CAD34E6D710}"/>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138F322E-B387-D58D-725A-3B7EEAE4342C}"/>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a:extLst>
                    <a:ext uri="{FF2B5EF4-FFF2-40B4-BE49-F238E27FC236}">
                      <a16:creationId xmlns:a16="http://schemas.microsoft.com/office/drawing/2014/main" id="{ADAF6FDD-8D7B-618E-358C-38FCF0107F6A}"/>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6CD80F7C-4FA2-E0F2-B2A3-D872CA7BF918}"/>
                    </a:ext>
                  </a:extLst>
                </p:cNvPr>
                <p:cNvSpPr/>
                <p:nvPr/>
              </p:nvSpPr>
              <p:spPr>
                <a:xfrm>
                  <a:off x="3648529"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39446057-0EC7-5448-6D9F-404A3B93FB8D}"/>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2" name="Triangolo rettangolo 21">
                <a:extLst>
                  <a:ext uri="{FF2B5EF4-FFF2-40B4-BE49-F238E27FC236}">
                    <a16:creationId xmlns:a16="http://schemas.microsoft.com/office/drawing/2014/main" id="{FF8FEBE1-3222-D3AB-3EBD-A94738FEA49E}"/>
                  </a:ext>
                </a:extLst>
              </p:cNvPr>
              <p:cNvSpPr/>
              <p:nvPr/>
            </p:nvSpPr>
            <p:spPr>
              <a:xfrm rot="5400000">
                <a:off x="3669217" y="3074696"/>
                <a:ext cx="373751" cy="37375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Triangolo rettangolo 22">
                <a:extLst>
                  <a:ext uri="{FF2B5EF4-FFF2-40B4-BE49-F238E27FC236}">
                    <a16:creationId xmlns:a16="http://schemas.microsoft.com/office/drawing/2014/main" id="{CB0B7012-C33E-CC5F-36A8-A657E6CD50B5}"/>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E5541449-99CB-B299-8D0A-CFB9BE49B578}"/>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6" name="Elemento grafico 15" descr="Quadrirotore con riempimento a tinta unita">
              <a:extLst>
                <a:ext uri="{FF2B5EF4-FFF2-40B4-BE49-F238E27FC236}">
                  <a16:creationId xmlns:a16="http://schemas.microsoft.com/office/drawing/2014/main" id="{59369315-D937-46A4-1084-53D72C7F30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43529" y="1094175"/>
              <a:ext cx="679107" cy="679107"/>
            </a:xfrm>
            <a:prstGeom prst="rect">
              <a:avLst/>
            </a:prstGeom>
          </p:spPr>
        </p:pic>
        <p:sp>
          <p:nvSpPr>
            <p:cNvPr id="18" name="Rettangolo 17">
              <a:extLst>
                <a:ext uri="{FF2B5EF4-FFF2-40B4-BE49-F238E27FC236}">
                  <a16:creationId xmlns:a16="http://schemas.microsoft.com/office/drawing/2014/main" id="{094D074F-9040-810C-592E-8B6048ED4EA6}"/>
                </a:ext>
              </a:extLst>
            </p:cNvPr>
            <p:cNvSpPr/>
            <p:nvPr/>
          </p:nvSpPr>
          <p:spPr>
            <a:xfrm>
              <a:off x="9002743" y="1515203"/>
              <a:ext cx="152400" cy="161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uppo 30">
            <a:extLst>
              <a:ext uri="{FF2B5EF4-FFF2-40B4-BE49-F238E27FC236}">
                <a16:creationId xmlns:a16="http://schemas.microsoft.com/office/drawing/2014/main" id="{3A0D1D49-22B2-9514-A710-D7946F0F8F74}"/>
              </a:ext>
            </a:extLst>
          </p:cNvPr>
          <p:cNvGrpSpPr/>
          <p:nvPr/>
        </p:nvGrpSpPr>
        <p:grpSpPr>
          <a:xfrm>
            <a:off x="10461382" y="5856684"/>
            <a:ext cx="474193" cy="508686"/>
            <a:chOff x="9002743" y="1094175"/>
            <a:chExt cx="719893" cy="772259"/>
          </a:xfrm>
        </p:grpSpPr>
        <p:grpSp>
          <p:nvGrpSpPr>
            <p:cNvPr id="32" name="Gruppo 31">
              <a:extLst>
                <a:ext uri="{FF2B5EF4-FFF2-40B4-BE49-F238E27FC236}">
                  <a16:creationId xmlns:a16="http://schemas.microsoft.com/office/drawing/2014/main" id="{225C29F6-4E2A-7716-F24A-54AEBFED203F}"/>
                </a:ext>
              </a:extLst>
            </p:cNvPr>
            <p:cNvGrpSpPr/>
            <p:nvPr/>
          </p:nvGrpSpPr>
          <p:grpSpPr>
            <a:xfrm>
              <a:off x="9105206" y="1301253"/>
              <a:ext cx="565178" cy="565181"/>
              <a:chOff x="3669208" y="2680855"/>
              <a:chExt cx="760196" cy="768107"/>
            </a:xfrm>
          </p:grpSpPr>
          <p:grpSp>
            <p:nvGrpSpPr>
              <p:cNvPr id="35" name="Gruppo 34">
                <a:extLst>
                  <a:ext uri="{FF2B5EF4-FFF2-40B4-BE49-F238E27FC236}">
                    <a16:creationId xmlns:a16="http://schemas.microsoft.com/office/drawing/2014/main" id="{6DFEE41B-C99E-6F25-2FC4-64B994AF4E61}"/>
                  </a:ext>
                </a:extLst>
              </p:cNvPr>
              <p:cNvGrpSpPr/>
              <p:nvPr/>
            </p:nvGrpSpPr>
            <p:grpSpPr>
              <a:xfrm>
                <a:off x="3684529" y="2716282"/>
                <a:ext cx="720000" cy="720000"/>
                <a:chOff x="3594529" y="2608282"/>
                <a:chExt cx="720000" cy="720000"/>
              </a:xfrm>
            </p:grpSpPr>
            <p:sp>
              <p:nvSpPr>
                <p:cNvPr id="39" name="Ovale 38">
                  <a:extLst>
                    <a:ext uri="{FF2B5EF4-FFF2-40B4-BE49-F238E27FC236}">
                      <a16:creationId xmlns:a16="http://schemas.microsoft.com/office/drawing/2014/main" id="{81A86B96-3214-100F-E0CC-8B8C66B977DB}"/>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Ovale 39">
                  <a:extLst>
                    <a:ext uri="{FF2B5EF4-FFF2-40B4-BE49-F238E27FC236}">
                      <a16:creationId xmlns:a16="http://schemas.microsoft.com/office/drawing/2014/main" id="{34DE9304-4D96-2188-998F-F9BAF0B6D34E}"/>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a:extLst>
                    <a:ext uri="{FF2B5EF4-FFF2-40B4-BE49-F238E27FC236}">
                      <a16:creationId xmlns:a16="http://schemas.microsoft.com/office/drawing/2014/main" id="{CA202E3B-0AD2-60C1-FBDD-4C105DA1FB44}"/>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e 41">
                  <a:extLst>
                    <a:ext uri="{FF2B5EF4-FFF2-40B4-BE49-F238E27FC236}">
                      <a16:creationId xmlns:a16="http://schemas.microsoft.com/office/drawing/2014/main" id="{742305FF-8B50-BF14-39EB-C34B1FBBCF4F}"/>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Ovale 42">
                  <a:extLst>
                    <a:ext uri="{FF2B5EF4-FFF2-40B4-BE49-F238E27FC236}">
                      <a16:creationId xmlns:a16="http://schemas.microsoft.com/office/drawing/2014/main" id="{121DDD04-08B5-B508-8A9D-305F658B349B}"/>
                    </a:ext>
                  </a:extLst>
                </p:cNvPr>
                <p:cNvSpPr/>
                <p:nvPr/>
              </p:nvSpPr>
              <p:spPr>
                <a:xfrm>
                  <a:off x="3648529"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e 43">
                  <a:extLst>
                    <a:ext uri="{FF2B5EF4-FFF2-40B4-BE49-F238E27FC236}">
                      <a16:creationId xmlns:a16="http://schemas.microsoft.com/office/drawing/2014/main" id="{57AAFA98-13E8-6CC5-6C82-68AD36921F3C}"/>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6" name="Triangolo rettangolo 35">
                <a:extLst>
                  <a:ext uri="{FF2B5EF4-FFF2-40B4-BE49-F238E27FC236}">
                    <a16:creationId xmlns:a16="http://schemas.microsoft.com/office/drawing/2014/main" id="{46245436-7238-F93B-C2F7-90EF4D7FB6E3}"/>
                  </a:ext>
                </a:extLst>
              </p:cNvPr>
              <p:cNvSpPr/>
              <p:nvPr/>
            </p:nvSpPr>
            <p:spPr>
              <a:xfrm rot="5400000">
                <a:off x="3669217" y="3074696"/>
                <a:ext cx="373751" cy="37375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Triangolo rettangolo 36">
                <a:extLst>
                  <a:ext uri="{FF2B5EF4-FFF2-40B4-BE49-F238E27FC236}">
                    <a16:creationId xmlns:a16="http://schemas.microsoft.com/office/drawing/2014/main" id="{42C1BAA3-9137-DC10-1835-DC85CA53B5F8}"/>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a:extLst>
                  <a:ext uri="{FF2B5EF4-FFF2-40B4-BE49-F238E27FC236}">
                    <a16:creationId xmlns:a16="http://schemas.microsoft.com/office/drawing/2014/main" id="{89EA3310-13DE-E8AE-D26C-9F3DE9DA686D}"/>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3" name="Elemento grafico 32" descr="Quadrirotore con riempimento a tinta unita">
              <a:extLst>
                <a:ext uri="{FF2B5EF4-FFF2-40B4-BE49-F238E27FC236}">
                  <a16:creationId xmlns:a16="http://schemas.microsoft.com/office/drawing/2014/main" id="{B3948A64-12FA-BD8A-887F-A3E68BA847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43529" y="1094175"/>
              <a:ext cx="679107" cy="679107"/>
            </a:xfrm>
            <a:prstGeom prst="rect">
              <a:avLst/>
            </a:prstGeom>
          </p:spPr>
        </p:pic>
        <p:sp>
          <p:nvSpPr>
            <p:cNvPr id="34" name="Rettangolo 33">
              <a:extLst>
                <a:ext uri="{FF2B5EF4-FFF2-40B4-BE49-F238E27FC236}">
                  <a16:creationId xmlns:a16="http://schemas.microsoft.com/office/drawing/2014/main" id="{B63CED5B-F8CF-7E8F-BB74-0ED039FA2C36}"/>
                </a:ext>
              </a:extLst>
            </p:cNvPr>
            <p:cNvSpPr/>
            <p:nvPr/>
          </p:nvSpPr>
          <p:spPr>
            <a:xfrm>
              <a:off x="9002743" y="1515203"/>
              <a:ext cx="152400" cy="161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uppo 44">
            <a:extLst>
              <a:ext uri="{FF2B5EF4-FFF2-40B4-BE49-F238E27FC236}">
                <a16:creationId xmlns:a16="http://schemas.microsoft.com/office/drawing/2014/main" id="{907A3475-E7AB-D040-A429-A36A3A0F3F31}"/>
              </a:ext>
            </a:extLst>
          </p:cNvPr>
          <p:cNvGrpSpPr/>
          <p:nvPr/>
        </p:nvGrpSpPr>
        <p:grpSpPr>
          <a:xfrm rot="20529110">
            <a:off x="6313402" y="1856296"/>
            <a:ext cx="450878" cy="442322"/>
            <a:chOff x="6654767" y="4740807"/>
            <a:chExt cx="1196358" cy="1173655"/>
          </a:xfrm>
        </p:grpSpPr>
        <p:grpSp>
          <p:nvGrpSpPr>
            <p:cNvPr id="46" name="Gruppo 45">
              <a:extLst>
                <a:ext uri="{FF2B5EF4-FFF2-40B4-BE49-F238E27FC236}">
                  <a16:creationId xmlns:a16="http://schemas.microsoft.com/office/drawing/2014/main" id="{B31290D1-F398-6CBD-752D-D6BCD99C147C}"/>
                </a:ext>
              </a:extLst>
            </p:cNvPr>
            <p:cNvGrpSpPr/>
            <p:nvPr/>
          </p:nvGrpSpPr>
          <p:grpSpPr>
            <a:xfrm rot="2700000">
              <a:off x="6746090" y="4740807"/>
              <a:ext cx="1080000" cy="1080000"/>
              <a:chOff x="3669208" y="2680855"/>
              <a:chExt cx="760196" cy="768107"/>
            </a:xfrm>
          </p:grpSpPr>
          <p:grpSp>
            <p:nvGrpSpPr>
              <p:cNvPr id="48" name="Gruppo 47">
                <a:extLst>
                  <a:ext uri="{FF2B5EF4-FFF2-40B4-BE49-F238E27FC236}">
                    <a16:creationId xmlns:a16="http://schemas.microsoft.com/office/drawing/2014/main" id="{4BCCA85C-F5F1-4899-42A3-841E6A961102}"/>
                  </a:ext>
                </a:extLst>
              </p:cNvPr>
              <p:cNvGrpSpPr/>
              <p:nvPr/>
            </p:nvGrpSpPr>
            <p:grpSpPr>
              <a:xfrm>
                <a:off x="3684529" y="2716282"/>
                <a:ext cx="720000" cy="720000"/>
                <a:chOff x="3594529" y="2608282"/>
                <a:chExt cx="720000" cy="720000"/>
              </a:xfrm>
            </p:grpSpPr>
            <p:sp>
              <p:nvSpPr>
                <p:cNvPr id="52" name="Ovale 51">
                  <a:extLst>
                    <a:ext uri="{FF2B5EF4-FFF2-40B4-BE49-F238E27FC236}">
                      <a16:creationId xmlns:a16="http://schemas.microsoft.com/office/drawing/2014/main" id="{5FD96586-ABD8-B52C-FF4D-B4148192D801}"/>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79985597-F412-57BE-74F0-81145DCEDB6D}"/>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CD603475-1C03-2819-CD25-395F6E4C3AB9}"/>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Ovale 54">
                  <a:extLst>
                    <a:ext uri="{FF2B5EF4-FFF2-40B4-BE49-F238E27FC236}">
                      <a16:creationId xmlns:a16="http://schemas.microsoft.com/office/drawing/2014/main" id="{5C9A66B0-0B76-4537-2405-240E53E0507F}"/>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Ovale 55">
                  <a:extLst>
                    <a:ext uri="{FF2B5EF4-FFF2-40B4-BE49-F238E27FC236}">
                      <a16:creationId xmlns:a16="http://schemas.microsoft.com/office/drawing/2014/main" id="{D8317BCC-D3C8-4C1B-486F-599AC878C705}"/>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Ovale 56">
                  <a:extLst>
                    <a:ext uri="{FF2B5EF4-FFF2-40B4-BE49-F238E27FC236}">
                      <a16:creationId xmlns:a16="http://schemas.microsoft.com/office/drawing/2014/main" id="{620BAF4F-9D07-2EF0-F86C-CD6D60D2D382}"/>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9" name="Triangolo rettangolo 48">
                <a:extLst>
                  <a:ext uri="{FF2B5EF4-FFF2-40B4-BE49-F238E27FC236}">
                    <a16:creationId xmlns:a16="http://schemas.microsoft.com/office/drawing/2014/main" id="{79112F2D-7A08-B26F-8FD1-BE3F8CA6BB36}"/>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Triangolo rettangolo 49">
                <a:extLst>
                  <a:ext uri="{FF2B5EF4-FFF2-40B4-BE49-F238E27FC236}">
                    <a16:creationId xmlns:a16="http://schemas.microsoft.com/office/drawing/2014/main" id="{77344B34-45B2-98DF-86F5-50D78060ED0D}"/>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ttangolo 50">
                <a:extLst>
                  <a:ext uri="{FF2B5EF4-FFF2-40B4-BE49-F238E27FC236}">
                    <a16:creationId xmlns:a16="http://schemas.microsoft.com/office/drawing/2014/main" id="{71AC7B8D-053B-4457-AD07-5C30BF460C5B}"/>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47" name="Immagine 46">
              <a:extLst>
                <a:ext uri="{FF2B5EF4-FFF2-40B4-BE49-F238E27FC236}">
                  <a16:creationId xmlns:a16="http://schemas.microsoft.com/office/drawing/2014/main" id="{48BFF658-86E2-955B-94A9-918FA5D8FA5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54767" y="4804282"/>
              <a:ext cx="1196358" cy="1110180"/>
            </a:xfrm>
            <a:prstGeom prst="rect">
              <a:avLst/>
            </a:prstGeom>
          </p:spPr>
        </p:pic>
      </p:grpSp>
      <p:grpSp>
        <p:nvGrpSpPr>
          <p:cNvPr id="58" name="Gruppo 57">
            <a:extLst>
              <a:ext uri="{FF2B5EF4-FFF2-40B4-BE49-F238E27FC236}">
                <a16:creationId xmlns:a16="http://schemas.microsoft.com/office/drawing/2014/main" id="{26CDBA65-F213-711A-84F7-67C579B709C6}"/>
              </a:ext>
            </a:extLst>
          </p:cNvPr>
          <p:cNvGrpSpPr/>
          <p:nvPr/>
        </p:nvGrpSpPr>
        <p:grpSpPr>
          <a:xfrm rot="20529110">
            <a:off x="916339" y="1856296"/>
            <a:ext cx="450878" cy="442322"/>
            <a:chOff x="6654767" y="4740807"/>
            <a:chExt cx="1196358" cy="1173655"/>
          </a:xfrm>
        </p:grpSpPr>
        <p:grpSp>
          <p:nvGrpSpPr>
            <p:cNvPr id="59" name="Gruppo 58">
              <a:extLst>
                <a:ext uri="{FF2B5EF4-FFF2-40B4-BE49-F238E27FC236}">
                  <a16:creationId xmlns:a16="http://schemas.microsoft.com/office/drawing/2014/main" id="{252D5F54-996F-6EEF-8DFA-0C86BA21B0FB}"/>
                </a:ext>
              </a:extLst>
            </p:cNvPr>
            <p:cNvGrpSpPr/>
            <p:nvPr/>
          </p:nvGrpSpPr>
          <p:grpSpPr>
            <a:xfrm rot="2700000">
              <a:off x="6746090" y="4740807"/>
              <a:ext cx="1080000" cy="1080000"/>
              <a:chOff x="3669208" y="2680855"/>
              <a:chExt cx="760196" cy="768107"/>
            </a:xfrm>
          </p:grpSpPr>
          <p:grpSp>
            <p:nvGrpSpPr>
              <p:cNvPr id="61" name="Gruppo 60">
                <a:extLst>
                  <a:ext uri="{FF2B5EF4-FFF2-40B4-BE49-F238E27FC236}">
                    <a16:creationId xmlns:a16="http://schemas.microsoft.com/office/drawing/2014/main" id="{44A0FF2C-DFE2-24A6-C194-6E24ECA116AE}"/>
                  </a:ext>
                </a:extLst>
              </p:cNvPr>
              <p:cNvGrpSpPr/>
              <p:nvPr/>
            </p:nvGrpSpPr>
            <p:grpSpPr>
              <a:xfrm>
                <a:off x="3684529" y="2716282"/>
                <a:ext cx="720000" cy="720000"/>
                <a:chOff x="3594529" y="2608282"/>
                <a:chExt cx="720000" cy="720000"/>
              </a:xfrm>
            </p:grpSpPr>
            <p:sp>
              <p:nvSpPr>
                <p:cNvPr id="321" name="Ovale 320">
                  <a:extLst>
                    <a:ext uri="{FF2B5EF4-FFF2-40B4-BE49-F238E27FC236}">
                      <a16:creationId xmlns:a16="http://schemas.microsoft.com/office/drawing/2014/main" id="{2A447F94-03FE-97D7-988D-3B20A318C749}"/>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2" name="Ovale 321">
                  <a:extLst>
                    <a:ext uri="{FF2B5EF4-FFF2-40B4-BE49-F238E27FC236}">
                      <a16:creationId xmlns:a16="http://schemas.microsoft.com/office/drawing/2014/main" id="{7F2BA519-3ADE-B1DD-28C3-DF071CBFD60E}"/>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3" name="Ovale 322">
                  <a:extLst>
                    <a:ext uri="{FF2B5EF4-FFF2-40B4-BE49-F238E27FC236}">
                      <a16:creationId xmlns:a16="http://schemas.microsoft.com/office/drawing/2014/main" id="{3D165B0D-9317-BFD9-88E0-C154C8B25F12}"/>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4" name="Ovale 323">
                  <a:extLst>
                    <a:ext uri="{FF2B5EF4-FFF2-40B4-BE49-F238E27FC236}">
                      <a16:creationId xmlns:a16="http://schemas.microsoft.com/office/drawing/2014/main" id="{FFF722E4-854D-D90F-8052-BCB4332F8D94}"/>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5" name="Ovale 324">
                  <a:extLst>
                    <a:ext uri="{FF2B5EF4-FFF2-40B4-BE49-F238E27FC236}">
                      <a16:creationId xmlns:a16="http://schemas.microsoft.com/office/drawing/2014/main" id="{ADA2FDAF-33B7-971F-E35B-713C38945ABE}"/>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6" name="Ovale 325">
                  <a:extLst>
                    <a:ext uri="{FF2B5EF4-FFF2-40B4-BE49-F238E27FC236}">
                      <a16:creationId xmlns:a16="http://schemas.microsoft.com/office/drawing/2014/main" id="{9F32C0B7-BFB7-4D56-C6E6-14CE0E01154A}"/>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2" name="Triangolo rettangolo 61">
                <a:extLst>
                  <a:ext uri="{FF2B5EF4-FFF2-40B4-BE49-F238E27FC236}">
                    <a16:creationId xmlns:a16="http://schemas.microsoft.com/office/drawing/2014/main" id="{606ED20D-C87E-3F14-8B1C-4C7FF3D5272C}"/>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Triangolo rettangolo 62">
                <a:extLst>
                  <a:ext uri="{FF2B5EF4-FFF2-40B4-BE49-F238E27FC236}">
                    <a16:creationId xmlns:a16="http://schemas.microsoft.com/office/drawing/2014/main" id="{C97C509A-0B3C-B728-BBD2-96ADE2043048}"/>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0" name="Rettangolo 319">
                <a:extLst>
                  <a:ext uri="{FF2B5EF4-FFF2-40B4-BE49-F238E27FC236}">
                    <a16:creationId xmlns:a16="http://schemas.microsoft.com/office/drawing/2014/main" id="{F37BBBB4-6E5D-F131-9A58-4186AF4CA6C0}"/>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60" name="Immagine 59">
              <a:extLst>
                <a:ext uri="{FF2B5EF4-FFF2-40B4-BE49-F238E27FC236}">
                  <a16:creationId xmlns:a16="http://schemas.microsoft.com/office/drawing/2014/main" id="{B8628480-D72C-0C81-0215-53A88D83CF4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54767" y="4804282"/>
              <a:ext cx="1196358" cy="1110180"/>
            </a:xfrm>
            <a:prstGeom prst="rect">
              <a:avLst/>
            </a:prstGeom>
          </p:spPr>
        </p:pic>
      </p:grpSp>
      <p:sp>
        <p:nvSpPr>
          <p:cNvPr id="344" name="CasellaDiTesto 343">
            <a:extLst>
              <a:ext uri="{FF2B5EF4-FFF2-40B4-BE49-F238E27FC236}">
                <a16:creationId xmlns:a16="http://schemas.microsoft.com/office/drawing/2014/main" id="{DAE502A8-7B90-4858-0BFC-3F192D6E7B0C}"/>
              </a:ext>
            </a:extLst>
          </p:cNvPr>
          <p:cNvSpPr txBox="1"/>
          <p:nvPr/>
        </p:nvSpPr>
        <p:spPr>
          <a:xfrm rot="16200000">
            <a:off x="599361" y="4649536"/>
            <a:ext cx="1009187" cy="369332"/>
          </a:xfrm>
          <a:prstGeom prst="rect">
            <a:avLst/>
          </a:prstGeom>
          <a:solidFill>
            <a:schemeClr val="bg1"/>
          </a:solidFill>
        </p:spPr>
        <p:txBody>
          <a:bodyPr wrap="none" rtlCol="0">
            <a:spAutoFit/>
          </a:bodyPr>
          <a:lstStyle/>
          <a:p>
            <a:r>
              <a:rPr lang="it-IT" dirty="0"/>
              <a:t>FLEX-like</a:t>
            </a:r>
          </a:p>
        </p:txBody>
      </p:sp>
      <p:sp>
        <p:nvSpPr>
          <p:cNvPr id="345" name="CasellaDiTesto 344">
            <a:extLst>
              <a:ext uri="{FF2B5EF4-FFF2-40B4-BE49-F238E27FC236}">
                <a16:creationId xmlns:a16="http://schemas.microsoft.com/office/drawing/2014/main" id="{C061B7C5-2D72-4903-CF19-0C1B27F3CB14}"/>
              </a:ext>
            </a:extLst>
          </p:cNvPr>
          <p:cNvSpPr txBox="1"/>
          <p:nvPr/>
        </p:nvSpPr>
        <p:spPr>
          <a:xfrm rot="16200000">
            <a:off x="6000585" y="4649535"/>
            <a:ext cx="1009187" cy="369332"/>
          </a:xfrm>
          <a:prstGeom prst="rect">
            <a:avLst/>
          </a:prstGeom>
          <a:solidFill>
            <a:schemeClr val="bg1"/>
          </a:solidFill>
        </p:spPr>
        <p:txBody>
          <a:bodyPr wrap="none" rtlCol="0">
            <a:spAutoFit/>
          </a:bodyPr>
          <a:lstStyle/>
          <a:p>
            <a:r>
              <a:rPr lang="it-IT" dirty="0"/>
              <a:t>FLEX-like</a:t>
            </a:r>
          </a:p>
        </p:txBody>
      </p:sp>
      <p:sp>
        <p:nvSpPr>
          <p:cNvPr id="3" name="CasellaDiTesto 2">
            <a:extLst>
              <a:ext uri="{FF2B5EF4-FFF2-40B4-BE49-F238E27FC236}">
                <a16:creationId xmlns:a16="http://schemas.microsoft.com/office/drawing/2014/main" id="{1F61BD3E-6241-7F76-1364-D1030CA1247B}"/>
              </a:ext>
            </a:extLst>
          </p:cNvPr>
          <p:cNvSpPr txBox="1"/>
          <p:nvPr/>
        </p:nvSpPr>
        <p:spPr>
          <a:xfrm>
            <a:off x="967938" y="515618"/>
            <a:ext cx="6928820"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Results: L2B Multiple Point with transfer function</a:t>
            </a:r>
          </a:p>
        </p:txBody>
      </p:sp>
      <p:sp>
        <p:nvSpPr>
          <p:cNvPr id="2" name="Google Shape;149;p7">
            <a:extLst>
              <a:ext uri="{FF2B5EF4-FFF2-40B4-BE49-F238E27FC236}">
                <a16:creationId xmlns:a16="http://schemas.microsoft.com/office/drawing/2014/main" id="{ED61191C-CFF6-75ED-BFB9-1F4CAA75E66C}"/>
              </a:ext>
            </a:extLst>
          </p:cNvPr>
          <p:cNvSpPr txBox="1"/>
          <p:nvPr/>
        </p:nvSpPr>
        <p:spPr>
          <a:xfrm>
            <a:off x="4412885" y="1275040"/>
            <a:ext cx="1487583" cy="369332"/>
          </a:xfrm>
          <a:prstGeom prst="rect">
            <a:avLst/>
          </a:prstGeom>
          <a:blipFill rotWithShape="1">
            <a:blip r:embed="rId7" cstate="print">
              <a:alphaModFix/>
              <a:extLst>
                <a:ext uri="{28A0092B-C50C-407E-A947-70E740481C1C}">
                  <a14:useLocalDpi xmlns:a14="http://schemas.microsoft.com/office/drawing/2010/main"/>
                </a:ext>
              </a:extLst>
            </a:blip>
            <a:stretch>
              <a:fillRect r="-148702"/>
            </a:stretch>
          </a:blip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GB" sz="1600">
                <a:solidFill>
                  <a:schemeClr val="dk1"/>
                </a:solidFill>
                <a:latin typeface="Calibri" panose="020F0502020204030204" pitchFamily="34" charset="0"/>
                <a:cs typeface="Calibri" panose="020F0502020204030204" pitchFamily="34" charset="0"/>
                <a:sym typeface="Arial"/>
              </a:rPr>
              <a:t> </a:t>
            </a:r>
            <a:endParaRPr sz="1600">
              <a:solidFill>
                <a:schemeClr val="dk1"/>
              </a:solidFill>
              <a:latin typeface="Calibri" panose="020F0502020204030204" pitchFamily="34" charset="0"/>
              <a:ea typeface="Calibri"/>
              <a:cs typeface="Calibri" panose="020F0502020204030204" pitchFamily="34" charset="0"/>
              <a:sym typeface="Calibri"/>
            </a:endParaRPr>
          </a:p>
        </p:txBody>
      </p:sp>
      <p:sp>
        <p:nvSpPr>
          <p:cNvPr id="4" name="Google Shape;147;p7">
            <a:extLst>
              <a:ext uri="{FF2B5EF4-FFF2-40B4-BE49-F238E27FC236}">
                <a16:creationId xmlns:a16="http://schemas.microsoft.com/office/drawing/2014/main" id="{304D4031-FE7D-78C1-76E2-B1B745E58784}"/>
              </a:ext>
            </a:extLst>
          </p:cNvPr>
          <p:cNvSpPr txBox="1"/>
          <p:nvPr/>
        </p:nvSpPr>
        <p:spPr>
          <a:xfrm>
            <a:off x="9028248" y="1275040"/>
            <a:ext cx="2315488" cy="369332"/>
          </a:xfrm>
          <a:prstGeom prst="rect">
            <a:avLst/>
          </a:prstGeom>
          <a:blipFill rotWithShape="1">
            <a:blip r:embed="rId8" cstate="print">
              <a:alphaModFix/>
              <a:extLst>
                <a:ext uri="{28A0092B-C50C-407E-A947-70E740481C1C}">
                  <a14:useLocalDpi xmlns:a14="http://schemas.microsoft.com/office/drawing/2010/main"/>
                </a:ext>
              </a:extLst>
            </a:blip>
            <a:stretch>
              <a:fillRect r="-59778"/>
            </a:stretch>
          </a:blip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GB" sz="1600">
                <a:solidFill>
                  <a:schemeClr val="dk1"/>
                </a:solidFill>
                <a:latin typeface="Calibri" panose="020F0502020204030204" pitchFamily="34" charset="0"/>
                <a:cs typeface="Calibri" panose="020F0502020204030204" pitchFamily="34" charset="0"/>
                <a:sym typeface="Arial"/>
              </a:rPr>
              <a:t> </a:t>
            </a:r>
            <a:endParaRPr sz="1600">
              <a:solidFill>
                <a:schemeClr val="dk1"/>
              </a:solidFill>
              <a:latin typeface="Calibri" panose="020F0502020204030204" pitchFamily="34" charset="0"/>
              <a:ea typeface="Calibri"/>
              <a:cs typeface="Calibri" panose="020F0502020204030204" pitchFamily="34" charset="0"/>
              <a:sym typeface="Calibri"/>
            </a:endParaRPr>
          </a:p>
        </p:txBody>
      </p:sp>
      <p:sp>
        <p:nvSpPr>
          <p:cNvPr id="9" name="CasellaDiTesto 8">
            <a:extLst>
              <a:ext uri="{FF2B5EF4-FFF2-40B4-BE49-F238E27FC236}">
                <a16:creationId xmlns:a16="http://schemas.microsoft.com/office/drawing/2014/main" id="{626647D4-62A2-105A-2EE6-73E18A56F283}"/>
              </a:ext>
            </a:extLst>
          </p:cNvPr>
          <p:cNvSpPr txBox="1"/>
          <p:nvPr/>
        </p:nvSpPr>
        <p:spPr>
          <a:xfrm>
            <a:off x="401944" y="6043724"/>
            <a:ext cx="1725795" cy="578882"/>
          </a:xfrm>
          <a:prstGeom prst="roundRect">
            <a:avLst/>
          </a:prstGeom>
          <a:solidFill>
            <a:schemeClr val="bg1"/>
          </a:solidFill>
          <a:ln w="19050">
            <a:solidFill>
              <a:schemeClr val="tx1"/>
            </a:solidFill>
          </a:ln>
        </p:spPr>
        <p:txBody>
          <a:bodyPr wrap="square">
            <a:spAutoFit/>
          </a:bodyPr>
          <a:lstStyle/>
          <a:p>
            <a:pPr algn="ctr">
              <a:buSzPct val="150000"/>
            </a:pPr>
            <a:r>
              <a:rPr lang="it-IT" sz="1400" b="1" dirty="0" err="1">
                <a:latin typeface="Aptos" panose="020B0004020202020204" pitchFamily="34" charset="0"/>
              </a:rPr>
              <a:t>Without</a:t>
            </a:r>
            <a:r>
              <a:rPr lang="it-IT" sz="1400" b="1" dirty="0">
                <a:latin typeface="Aptos" panose="020B0004020202020204" pitchFamily="34" charset="0"/>
              </a:rPr>
              <a:t> </a:t>
            </a:r>
            <a:r>
              <a:rPr lang="it-IT" sz="1400" b="1" dirty="0" err="1">
                <a:latin typeface="Aptos" panose="020B0004020202020204" pitchFamily="34" charset="0"/>
              </a:rPr>
              <a:t>sparsely</a:t>
            </a:r>
            <a:r>
              <a:rPr lang="it-IT" sz="1400" b="1" dirty="0">
                <a:latin typeface="Aptos" panose="020B0004020202020204" pitchFamily="34" charset="0"/>
              </a:rPr>
              <a:t> </a:t>
            </a:r>
            <a:r>
              <a:rPr lang="it-IT" sz="1400" b="1" dirty="0" err="1">
                <a:latin typeface="Aptos" panose="020B0004020202020204" pitchFamily="34" charset="0"/>
              </a:rPr>
              <a:t>vegetated</a:t>
            </a:r>
            <a:r>
              <a:rPr lang="it-IT" sz="1400" b="1" dirty="0">
                <a:latin typeface="Aptos" panose="020B0004020202020204" pitchFamily="34" charset="0"/>
              </a:rPr>
              <a:t> fields</a:t>
            </a:r>
          </a:p>
        </p:txBody>
      </p:sp>
    </p:spTree>
    <p:extLst>
      <p:ext uri="{BB962C8B-B14F-4D97-AF65-F5344CB8AC3E}">
        <p14:creationId xmlns:p14="http://schemas.microsoft.com/office/powerpoint/2010/main" val="3679161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69EA6DD-8E47-4A24-862E-C69AC85CBD81}"/>
              </a:ext>
            </a:extLst>
          </p:cNvPr>
          <p:cNvSpPr txBox="1"/>
          <p:nvPr/>
        </p:nvSpPr>
        <p:spPr>
          <a:xfrm>
            <a:off x="967938" y="515618"/>
            <a:ext cx="1949573"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Conclusions</a:t>
            </a:r>
          </a:p>
        </p:txBody>
      </p:sp>
      <p:grpSp>
        <p:nvGrpSpPr>
          <p:cNvPr id="20" name="Gruppo 19">
            <a:extLst>
              <a:ext uri="{FF2B5EF4-FFF2-40B4-BE49-F238E27FC236}">
                <a16:creationId xmlns:a16="http://schemas.microsoft.com/office/drawing/2014/main" id="{6673D6D6-6BE5-A13D-7266-E0BFB5BD465F}"/>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36F808D0-4713-EE13-7B58-C32478869594}"/>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422A3418-F636-BB60-D092-7763A03E262F}"/>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AD5A337A-DEF7-857B-F8EC-11C084D5AC49}"/>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CasellaDiTesto 49">
            <a:extLst>
              <a:ext uri="{FF2B5EF4-FFF2-40B4-BE49-F238E27FC236}">
                <a16:creationId xmlns:a16="http://schemas.microsoft.com/office/drawing/2014/main" id="{50CA06C3-E5B1-EF8B-863D-464F666CCCB2}"/>
              </a:ext>
            </a:extLst>
          </p:cNvPr>
          <p:cNvSpPr txBox="1"/>
          <p:nvPr/>
        </p:nvSpPr>
        <p:spPr>
          <a:xfrm>
            <a:off x="535404" y="1243786"/>
            <a:ext cx="10952962" cy="3447098"/>
          </a:xfrm>
          <a:prstGeom prst="rect">
            <a:avLst/>
          </a:prstGeom>
          <a:noFill/>
        </p:spPr>
        <p:txBody>
          <a:bodyPr wrap="square" lIns="91440" tIns="45720" rIns="91440" bIns="45720" rtlCol="0">
            <a:spAutoFit/>
          </a:bodyPr>
          <a:lstStyle/>
          <a:p>
            <a:pPr marL="285750" indent="-285750" algn="just">
              <a:spcAft>
                <a:spcPts val="600"/>
              </a:spcAft>
              <a:buSzPct val="150000"/>
              <a:buFont typeface="Arial" panose="020B0604020202020204" pitchFamily="34" charset="0"/>
              <a:buChar char="•"/>
            </a:pPr>
            <a:r>
              <a:rPr lang="en-GB" kern="0" dirty="0">
                <a:latin typeface="Aptos" panose="020B0004020202020204" pitchFamily="34" charset="0"/>
                <a:ea typeface="Aptos" panose="020B0004020202020204" pitchFamily="34" charset="0"/>
                <a:cs typeface="Arial" panose="020B0604020202020204" pitchFamily="34" charset="0"/>
              </a:rPr>
              <a:t>L2B Cal/Val strategies were developed in the context of ESA FLEX DISC activities </a:t>
            </a:r>
          </a:p>
          <a:p>
            <a:pPr marL="285750" indent="-285750" algn="just">
              <a:spcAft>
                <a:spcPts val="600"/>
              </a:spcAft>
              <a:buSzPct val="150000"/>
              <a:buFont typeface="Arial" panose="020B0604020202020204" pitchFamily="34" charset="0"/>
              <a:buChar char="•"/>
            </a:pPr>
            <a:r>
              <a:rPr lang="en-GB" sz="1800" kern="0" dirty="0">
                <a:effectLst/>
                <a:latin typeface="Aptos" panose="020B0004020202020204" pitchFamily="34" charset="0"/>
                <a:ea typeface="Aptos" panose="020B0004020202020204" pitchFamily="34" charset="0"/>
                <a:cs typeface="Arial" panose="020B0604020202020204" pitchFamily="34" charset="0"/>
              </a:rPr>
              <a:t>L2B Cal/Val </a:t>
            </a:r>
            <a:r>
              <a:rPr lang="en-GB" kern="0" dirty="0">
                <a:latin typeface="Aptos" panose="020B0004020202020204" pitchFamily="34" charset="0"/>
                <a:ea typeface="Aptos" panose="020B0004020202020204" pitchFamily="34" charset="0"/>
                <a:cs typeface="Arial" panose="020B0604020202020204" pitchFamily="34" charset="0"/>
              </a:rPr>
              <a:t>tools based on single and multiple point measurements were </a:t>
            </a:r>
            <a:r>
              <a:rPr lang="en-GB" sz="1800" kern="0" dirty="0">
                <a:effectLst/>
                <a:latin typeface="Aptos" panose="020B0004020202020204" pitchFamily="34" charset="0"/>
                <a:ea typeface="Aptos" panose="020B0004020202020204" pitchFamily="34" charset="0"/>
                <a:cs typeface="Arial" panose="020B0604020202020204" pitchFamily="34" charset="0"/>
              </a:rPr>
              <a:t>applied to real measurements and proved to be effective</a:t>
            </a:r>
          </a:p>
          <a:p>
            <a:pPr marL="285750" indent="-285750" algn="just">
              <a:spcAft>
                <a:spcPts val="600"/>
              </a:spcAft>
              <a:buSzPct val="150000"/>
              <a:buFont typeface="Arial" panose="020B0604020202020204" pitchFamily="34" charset="0"/>
              <a:buChar char="•"/>
            </a:pPr>
            <a:r>
              <a:rPr lang="en-US" kern="0" dirty="0">
                <a:latin typeface="Aptos" panose="020B0004020202020204" pitchFamily="34" charset="0"/>
                <a:cs typeface="Arial" panose="020B0604020202020204" pitchFamily="34" charset="0"/>
                <a:sym typeface="Verdana"/>
              </a:rPr>
              <a:t>The transfer function approach improves the accuracy of estimates in the L2B Single Point case, while its impact in the L2B Multiple Point case is limited, since the availability of additional spatial information already reduces estimation uncertainty </a:t>
            </a:r>
          </a:p>
          <a:p>
            <a:pPr marL="285750" indent="-285750" algn="just">
              <a:spcAft>
                <a:spcPts val="600"/>
              </a:spcAft>
              <a:buSzPct val="150000"/>
              <a:buFont typeface="Arial" panose="020B0604020202020204" pitchFamily="34" charset="0"/>
              <a:buChar char="•"/>
            </a:pPr>
            <a:r>
              <a:rPr lang="en-US" kern="0" dirty="0">
                <a:latin typeface="Aptos" panose="020B0004020202020204" pitchFamily="34" charset="0"/>
                <a:cs typeface="Arial" panose="020B0604020202020204" pitchFamily="34" charset="0"/>
                <a:sym typeface="Verdana"/>
              </a:rPr>
              <a:t>The good agreement between FLORIS-like data and UAS measurements, obtained without the need for a transfer function, confirms the effectiveness of the optimization approach adopted for flight planning </a:t>
            </a:r>
          </a:p>
          <a:p>
            <a:pPr marL="285750" indent="-285750" algn="just">
              <a:spcAft>
                <a:spcPts val="600"/>
              </a:spcAft>
              <a:buSzPct val="150000"/>
              <a:buFont typeface="Arial" panose="020B0604020202020204" pitchFamily="34" charset="0"/>
              <a:buChar char="•"/>
            </a:pPr>
            <a:r>
              <a:rPr lang="en-US" kern="0" dirty="0">
                <a:latin typeface="Aptos" panose="020B0004020202020204" pitchFamily="34" charset="0"/>
                <a:cs typeface="Arial" panose="020B0604020202020204" pitchFamily="34" charset="0"/>
                <a:sym typeface="Verdana"/>
              </a:rPr>
              <a:t>The two transfer functions were selected based on simulated data from the DISC project. When applied to real data, </a:t>
            </a:r>
            <a:r>
              <a:rPr lang="en-US" kern="0" dirty="0" err="1">
                <a:latin typeface="Aptos" panose="020B0004020202020204" pitchFamily="34" charset="0"/>
                <a:cs typeface="Arial" panose="020B0604020202020204" pitchFamily="34" charset="0"/>
                <a:sym typeface="Verdana"/>
              </a:rPr>
              <a:t>NIRv</a:t>
            </a:r>
            <a:r>
              <a:rPr lang="en-US" kern="0" dirty="0">
                <a:latin typeface="Aptos" panose="020B0004020202020204" pitchFamily="34" charset="0"/>
                <a:cs typeface="Arial" panose="020B0604020202020204" pitchFamily="34" charset="0"/>
                <a:sym typeface="Verdana"/>
              </a:rPr>
              <a:t> confirms its effectiveness for SIF O₂A, whereas the results obtained using R</a:t>
            </a:r>
            <a:r>
              <a:rPr lang="en-US" kern="0" baseline="-25000" dirty="0">
                <a:latin typeface="Aptos" panose="020B0004020202020204" pitchFamily="34" charset="0"/>
                <a:cs typeface="Arial" panose="020B0604020202020204" pitchFamily="34" charset="0"/>
                <a:sym typeface="Verdana"/>
              </a:rPr>
              <a:t>red</a:t>
            </a:r>
            <a:r>
              <a:rPr lang="en-US" kern="0" dirty="0">
                <a:latin typeface="Aptos" panose="020B0004020202020204" pitchFamily="34" charset="0"/>
                <a:cs typeface="Arial" panose="020B0604020202020204" pitchFamily="34" charset="0"/>
                <a:sym typeface="Verdana"/>
              </a:rPr>
              <a:t> × NIRv² on red SIF are consistent with those derived from the simulated measurements for vegetated fields</a:t>
            </a:r>
          </a:p>
        </p:txBody>
      </p:sp>
      <p:pic>
        <p:nvPicPr>
          <p:cNvPr id="16" name="Elemento grafico 15" descr="Rana con riempimento a tinta unita">
            <a:extLst>
              <a:ext uri="{FF2B5EF4-FFF2-40B4-BE49-F238E27FC236}">
                <a16:creationId xmlns:a16="http://schemas.microsoft.com/office/drawing/2014/main" id="{E6188D6E-C413-22FD-E73E-76FEA7DCA2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31749" y="5813190"/>
            <a:ext cx="656617" cy="656617"/>
          </a:xfrm>
          <a:prstGeom prst="rect">
            <a:avLst/>
          </a:prstGeom>
        </p:spPr>
      </p:pic>
      <p:pic>
        <p:nvPicPr>
          <p:cNvPr id="21" name="Elemento grafico 20" descr="Quadrirotore con riempimento a tinta unita">
            <a:extLst>
              <a:ext uri="{FF2B5EF4-FFF2-40B4-BE49-F238E27FC236}">
                <a16:creationId xmlns:a16="http://schemas.microsoft.com/office/drawing/2014/main" id="{FBE028B2-AA91-2379-DB76-15683CEE1D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24624" y="5344316"/>
            <a:ext cx="797182" cy="797182"/>
          </a:xfrm>
          <a:prstGeom prst="rect">
            <a:avLst/>
          </a:prstGeom>
        </p:spPr>
      </p:pic>
    </p:spTree>
    <p:extLst>
      <p:ext uri="{BB962C8B-B14F-4D97-AF65-F5344CB8AC3E}">
        <p14:creationId xmlns:p14="http://schemas.microsoft.com/office/powerpoint/2010/main" val="216336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rasporto, spazio, veicolo spaziale, satellite&#10;&#10;Descrizione generata automaticamente">
            <a:extLst>
              <a:ext uri="{FF2B5EF4-FFF2-40B4-BE49-F238E27FC236}">
                <a16:creationId xmlns:a16="http://schemas.microsoft.com/office/drawing/2014/main" id="{EFA0E3DE-F2D8-F32A-0C00-738EC9A3EA8B}"/>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0" y="0"/>
            <a:ext cx="12192000" cy="6858000"/>
          </a:xfrm>
          <a:prstGeom prst="rect">
            <a:avLst/>
          </a:prstGeom>
        </p:spPr>
      </p:pic>
      <p:sp>
        <p:nvSpPr>
          <p:cNvPr id="3" name="CasellaDiTesto 49">
            <a:extLst>
              <a:ext uri="{FF2B5EF4-FFF2-40B4-BE49-F238E27FC236}">
                <a16:creationId xmlns:a16="http://schemas.microsoft.com/office/drawing/2014/main" id="{BC7FF29B-6251-4D39-C348-F471CDDE1718}"/>
              </a:ext>
            </a:extLst>
          </p:cNvPr>
          <p:cNvSpPr txBox="1"/>
          <p:nvPr/>
        </p:nvSpPr>
        <p:spPr>
          <a:xfrm>
            <a:off x="1038130" y="1005613"/>
            <a:ext cx="10115739" cy="3239348"/>
          </a:xfrm>
          <a:prstGeom prst="rect">
            <a:avLst/>
          </a:prstGeom>
          <a:noFill/>
        </p:spPr>
        <p:txBody>
          <a:bodyPr wrap="square" lIns="91440" tIns="45720" rIns="91440" bIns="45720" rtlCol="0">
            <a:spAutoFit/>
          </a:bodyPr>
          <a:lstStyle/>
          <a:p>
            <a:pPr algn="just">
              <a:lnSpc>
                <a:spcPts val="2667"/>
              </a:lnSpc>
              <a:spcAft>
                <a:spcPts val="600"/>
              </a:spcAft>
            </a:pPr>
            <a:r>
              <a:rPr lang="en-US" b="1" dirty="0">
                <a:solidFill>
                  <a:schemeClr val="bg1"/>
                </a:solidFill>
                <a:latin typeface="Aptos" panose="020B0004020202020204" pitchFamily="34" charset="0"/>
                <a:cs typeface="Arial" panose="020B0604020202020204" pitchFamily="34" charset="0"/>
              </a:rPr>
              <a:t>FRAMEWORK &amp; OBJECTIVES</a:t>
            </a:r>
          </a:p>
          <a:p>
            <a:pPr marL="285750" indent="-285750" algn="just">
              <a:spcAft>
                <a:spcPts val="600"/>
              </a:spcAft>
              <a:buSzPct val="150000"/>
              <a:buFont typeface="Arial" panose="020B0604020202020204" pitchFamily="34" charset="0"/>
              <a:buChar char="•"/>
            </a:pPr>
            <a:r>
              <a:rPr lang="en-GB" kern="0" dirty="0">
                <a:solidFill>
                  <a:schemeClr val="bg1"/>
                </a:solidFill>
                <a:latin typeface="Aptos" panose="020B0004020202020204" pitchFamily="34" charset="0"/>
                <a:cs typeface="Arial" panose="020B0604020202020204" pitchFamily="34" charset="0"/>
              </a:rPr>
              <a:t>Realizing the full scientific potential of FLEX critically depends on the availability of robust and traceable calibration and validation (Cal/Val) strategies for L2B SIF products</a:t>
            </a:r>
          </a:p>
          <a:p>
            <a:pPr marL="285750" indent="-285750" algn="just">
              <a:spcAft>
                <a:spcPts val="600"/>
              </a:spcAft>
              <a:buSzPct val="150000"/>
              <a:buFont typeface="Arial" panose="020B0604020202020204" pitchFamily="34" charset="0"/>
              <a:buChar char="•"/>
            </a:pPr>
            <a:r>
              <a:rPr lang="en-GB" kern="0" dirty="0">
                <a:solidFill>
                  <a:schemeClr val="bg1"/>
                </a:solidFill>
                <a:latin typeface="Aptos" panose="020B0004020202020204" pitchFamily="34" charset="0"/>
                <a:cs typeface="Arial" panose="020B0604020202020204" pitchFamily="34" charset="0"/>
              </a:rPr>
              <a:t>Validating satellite-scale SIF remains inherently challenging, particularly in heterogeneous landscapes where point-based ground measurements may not accurately represent the satellite footprint, and conventional airborne imaging approaches are costly and temporally constrained </a:t>
            </a:r>
            <a:endParaRPr lang="it-IT" kern="0" dirty="0">
              <a:solidFill>
                <a:schemeClr val="bg1"/>
              </a:solidFill>
              <a:latin typeface="Aptos" panose="020B0004020202020204" pitchFamily="34" charset="0"/>
              <a:cs typeface="Arial" panose="020B0604020202020204" pitchFamily="34" charset="0"/>
            </a:endParaRPr>
          </a:p>
          <a:p>
            <a:pPr marL="285750" indent="-285750" algn="just">
              <a:spcAft>
                <a:spcPts val="600"/>
              </a:spcAft>
              <a:buSzPct val="150000"/>
              <a:buFont typeface="Arial" panose="020B0604020202020204" pitchFamily="34" charset="0"/>
              <a:buChar char="•"/>
            </a:pPr>
            <a:r>
              <a:rPr lang="en-GB" kern="0" dirty="0">
                <a:solidFill>
                  <a:schemeClr val="bg1"/>
                </a:solidFill>
                <a:latin typeface="Aptos" panose="020B0004020202020204" pitchFamily="34" charset="0"/>
                <a:ea typeface="Aptos" panose="020B0004020202020204" pitchFamily="34" charset="0"/>
                <a:cs typeface="Arial" panose="020B0604020202020204" pitchFamily="34" charset="0"/>
              </a:rPr>
              <a:t>W</a:t>
            </a:r>
            <a:r>
              <a:rPr lang="en-GB" sz="1800" kern="0" dirty="0">
                <a:solidFill>
                  <a:schemeClr val="bg1"/>
                </a:solidFill>
                <a:effectLst/>
                <a:latin typeface="Aptos" panose="020B0004020202020204" pitchFamily="34" charset="0"/>
                <a:ea typeface="Aptos" panose="020B0004020202020204" pitchFamily="34" charset="0"/>
                <a:cs typeface="Arial" panose="020B0604020202020204" pitchFamily="34" charset="0"/>
              </a:rPr>
              <a:t>e present the FLEX L2B Cal/Val strategy developed within the ESA FLEX DISC project, which is </a:t>
            </a:r>
            <a:r>
              <a:rPr lang="en-GB" kern="0" dirty="0">
                <a:solidFill>
                  <a:schemeClr val="bg1"/>
                </a:solidFill>
                <a:latin typeface="Aptos" panose="020B0004020202020204" pitchFamily="34" charset="0"/>
                <a:ea typeface="Aptos" panose="020B0004020202020204" pitchFamily="34" charset="0"/>
                <a:cs typeface="Arial" panose="020B0604020202020204" pitchFamily="34" charset="0"/>
              </a:rPr>
              <a:t>a</a:t>
            </a:r>
            <a:r>
              <a:rPr lang="en-GB" sz="1800" kern="0" dirty="0">
                <a:solidFill>
                  <a:schemeClr val="bg1"/>
                </a:solidFill>
                <a:effectLst/>
                <a:latin typeface="Aptos" panose="020B0004020202020204" pitchFamily="34" charset="0"/>
                <a:ea typeface="Aptos" panose="020B0004020202020204" pitchFamily="34" charset="0"/>
                <a:cs typeface="Arial" panose="020B0604020202020204" pitchFamily="34" charset="0"/>
              </a:rPr>
              <a:t> multi-scale framework that bridges ground, UAS, airborne and satellite observations.  </a:t>
            </a:r>
          </a:p>
          <a:p>
            <a:pPr marL="285750" indent="-285750" algn="just">
              <a:spcAft>
                <a:spcPts val="600"/>
              </a:spcAft>
              <a:buSzPct val="150000"/>
              <a:buFont typeface="Arial" panose="020B0604020202020204" pitchFamily="34" charset="0"/>
              <a:buChar char="•"/>
            </a:pPr>
            <a:r>
              <a:rPr lang="en-GB" kern="0" dirty="0">
                <a:solidFill>
                  <a:schemeClr val="bg1"/>
                </a:solidFill>
                <a:latin typeface="Aptos" panose="020B0004020202020204" pitchFamily="34" charset="0"/>
                <a:ea typeface="Aptos" panose="020B0004020202020204" pitchFamily="34" charset="0"/>
                <a:cs typeface="Arial" panose="020B0604020202020204" pitchFamily="34" charset="0"/>
              </a:rPr>
              <a:t>We </a:t>
            </a:r>
            <a:r>
              <a:rPr lang="en-GB" sz="1800" kern="0" dirty="0">
                <a:solidFill>
                  <a:schemeClr val="bg1"/>
                </a:solidFill>
                <a:effectLst/>
                <a:latin typeface="Aptos" panose="020B0004020202020204" pitchFamily="34" charset="0"/>
                <a:ea typeface="Aptos" panose="020B0004020202020204" pitchFamily="34" charset="0"/>
                <a:cs typeface="Arial" panose="020B0604020202020204" pitchFamily="34" charset="0"/>
              </a:rPr>
              <a:t>show results of the testing of the Cal/Val prototypes using real measurements acquired within the ESA FRM4FLUO project</a:t>
            </a:r>
          </a:p>
        </p:txBody>
      </p:sp>
      <p:pic>
        <p:nvPicPr>
          <p:cNvPr id="7" name="Immagine 6" descr="Immagine che contiene testo, Elementi grafici, logo, design&#10;&#10;Descrizione generata automaticamente">
            <a:extLst>
              <a:ext uri="{FF2B5EF4-FFF2-40B4-BE49-F238E27FC236}">
                <a16:creationId xmlns:a16="http://schemas.microsoft.com/office/drawing/2014/main" id="{6B524338-2B31-6030-C6E4-CFA115F1FB44}"/>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498233" y="5252503"/>
            <a:ext cx="1311272" cy="1305125"/>
          </a:xfrm>
          <a:prstGeom prst="rect">
            <a:avLst/>
          </a:prstGeom>
        </p:spPr>
      </p:pic>
    </p:spTree>
    <p:extLst>
      <p:ext uri="{BB962C8B-B14F-4D97-AF65-F5344CB8AC3E}">
        <p14:creationId xmlns:p14="http://schemas.microsoft.com/office/powerpoint/2010/main" val="4073230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magine 21" descr="Immagine che contiene erba, aria aperta, mappa, pianta&#10;&#10;Il contenuto generato dall'IA potrebbe non essere corretto.">
            <a:extLst>
              <a:ext uri="{FF2B5EF4-FFF2-40B4-BE49-F238E27FC236}">
                <a16:creationId xmlns:a16="http://schemas.microsoft.com/office/drawing/2014/main" id="{30A30DB2-194E-8315-237E-98F266D157A2}"/>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brightnessContrast contrast="20000"/>
                    </a14:imgEffect>
                  </a14:imgLayer>
                </a14:imgProps>
              </a:ext>
              <a:ext uri="{28A0092B-C50C-407E-A947-70E740481C1C}">
                <a14:useLocalDpi xmlns:a14="http://schemas.microsoft.com/office/drawing/2010/main"/>
              </a:ext>
            </a:extLst>
          </a:blip>
          <a:srcRect l="-111"/>
          <a:stretch>
            <a:fillRect/>
          </a:stretch>
        </p:blipFill>
        <p:spPr>
          <a:xfrm>
            <a:off x="-9052" y="0"/>
            <a:ext cx="12201052" cy="6858000"/>
          </a:xfrm>
          <a:prstGeom prst="rect">
            <a:avLst/>
          </a:prstGeom>
        </p:spPr>
      </p:pic>
      <p:sp>
        <p:nvSpPr>
          <p:cNvPr id="9" name="Rettangolo 8">
            <a:extLst>
              <a:ext uri="{FF2B5EF4-FFF2-40B4-BE49-F238E27FC236}">
                <a16:creationId xmlns:a16="http://schemas.microsoft.com/office/drawing/2014/main" id="{B95C8983-AECC-614A-5E30-9832CB127F80}"/>
              </a:ext>
            </a:extLst>
          </p:cNvPr>
          <p:cNvSpPr/>
          <p:nvPr/>
        </p:nvSpPr>
        <p:spPr>
          <a:xfrm>
            <a:off x="0" y="3815655"/>
            <a:ext cx="12201052" cy="2505408"/>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CasellaDiTesto 7">
            <a:extLst>
              <a:ext uri="{FF2B5EF4-FFF2-40B4-BE49-F238E27FC236}">
                <a16:creationId xmlns:a16="http://schemas.microsoft.com/office/drawing/2014/main" id="{57FE6DB1-79E8-7275-D5C6-2E1E178E405A}"/>
              </a:ext>
            </a:extLst>
          </p:cNvPr>
          <p:cNvSpPr txBox="1"/>
          <p:nvPr/>
        </p:nvSpPr>
        <p:spPr>
          <a:xfrm>
            <a:off x="857249" y="4929780"/>
            <a:ext cx="3390818" cy="400110"/>
          </a:xfrm>
          <a:prstGeom prst="rect">
            <a:avLst/>
          </a:prstGeom>
          <a:noFill/>
        </p:spPr>
        <p:txBody>
          <a:bodyPr wrap="square" rtlCol="0">
            <a:spAutoFit/>
          </a:bodyPr>
          <a:lstStyle/>
          <a:p>
            <a:r>
              <a:rPr lang="it-IT" sz="2000" dirty="0">
                <a:effectLst/>
                <a:latin typeface="Aptos" panose="020B0004020202020204" pitchFamily="34" charset="0"/>
                <a:ea typeface="Cambria" panose="02040503050406030204" pitchFamily="18" charset="0"/>
                <a:cs typeface="Arial" panose="020B0604020202020204" pitchFamily="34" charset="0"/>
              </a:rPr>
              <a:t>giulia.tagliabue@unimib.it</a:t>
            </a:r>
          </a:p>
        </p:txBody>
      </p:sp>
      <p:pic>
        <p:nvPicPr>
          <p:cNvPr id="7" name="Immagine 6">
            <a:extLst>
              <a:ext uri="{FF2B5EF4-FFF2-40B4-BE49-F238E27FC236}">
                <a16:creationId xmlns:a16="http://schemas.microsoft.com/office/drawing/2014/main" id="{E3CCBBF7-607E-1924-612C-B10B2D2F2DA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5003" y="4933890"/>
            <a:ext cx="396000" cy="396000"/>
          </a:xfrm>
          <a:prstGeom prst="rect">
            <a:avLst/>
          </a:prstGeom>
        </p:spPr>
      </p:pic>
      <p:pic>
        <p:nvPicPr>
          <p:cNvPr id="4" name="Immagine 3" descr="Immagine che contiene nero, oscurità&#10;&#10;Descrizione generata automaticamente">
            <a:extLst>
              <a:ext uri="{FF2B5EF4-FFF2-40B4-BE49-F238E27FC236}">
                <a16:creationId xmlns:a16="http://schemas.microsoft.com/office/drawing/2014/main" id="{21500EBA-C91C-AEAA-F021-2B3F1499EE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7003" y="5360694"/>
            <a:ext cx="432000" cy="432000"/>
          </a:xfrm>
          <a:prstGeom prst="rect">
            <a:avLst/>
          </a:prstGeom>
        </p:spPr>
      </p:pic>
      <p:sp>
        <p:nvSpPr>
          <p:cNvPr id="2" name="CasellaDiTesto 1">
            <a:extLst>
              <a:ext uri="{FF2B5EF4-FFF2-40B4-BE49-F238E27FC236}">
                <a16:creationId xmlns:a16="http://schemas.microsoft.com/office/drawing/2014/main" id="{840D141A-FBA8-9AED-FE3F-1660A5BC1C7C}"/>
              </a:ext>
            </a:extLst>
          </p:cNvPr>
          <p:cNvSpPr txBox="1"/>
          <p:nvPr/>
        </p:nvSpPr>
        <p:spPr>
          <a:xfrm>
            <a:off x="357003" y="4201356"/>
            <a:ext cx="11544301" cy="400110"/>
          </a:xfrm>
          <a:prstGeom prst="rect">
            <a:avLst/>
          </a:prstGeom>
          <a:noFill/>
        </p:spPr>
        <p:txBody>
          <a:bodyPr wrap="square" rtlCol="0">
            <a:spAutoFit/>
          </a:bodyPr>
          <a:lstStyle/>
          <a:p>
            <a:pPr algn="just"/>
            <a:r>
              <a:rPr lang="it-IT" sz="2000" b="1" dirty="0">
                <a:solidFill>
                  <a:srgbClr val="000000"/>
                </a:solidFill>
                <a:effectLst/>
                <a:latin typeface="Aptos" panose="020B0004020202020204" pitchFamily="34" charset="0"/>
                <a:ea typeface="Cambria" panose="02040503050406030204" pitchFamily="18" charset="0"/>
                <a:cs typeface="Arial" panose="020B0604020202020204" pitchFamily="34" charset="0"/>
              </a:rPr>
              <a:t>T</a:t>
            </a:r>
            <a:r>
              <a:rPr lang="it-IT" sz="2000" b="1" dirty="0">
                <a:solidFill>
                  <a:srgbClr val="000000"/>
                </a:solidFill>
                <a:latin typeface="Aptos" panose="020B0004020202020204" pitchFamily="34" charset="0"/>
                <a:ea typeface="Cambria" panose="02040503050406030204" pitchFamily="18" charset="0"/>
                <a:cs typeface="Arial" panose="020B0604020202020204" pitchFamily="34" charset="0"/>
              </a:rPr>
              <a:t>HANK YOU!</a:t>
            </a:r>
            <a:r>
              <a:rPr lang="it-IT" sz="2000" dirty="0">
                <a:solidFill>
                  <a:srgbClr val="000000"/>
                </a:solidFill>
                <a:effectLst/>
                <a:latin typeface="Aptos" panose="020B0004020202020204" pitchFamily="34" charset="0"/>
                <a:ea typeface="Cambria" panose="02040503050406030204" pitchFamily="18" charset="0"/>
                <a:cs typeface="Arial" panose="020B0604020202020204" pitchFamily="34" charset="0"/>
              </a:rPr>
              <a:t> </a:t>
            </a:r>
            <a:endParaRPr lang="it-IT" dirty="0">
              <a:effectLst/>
              <a:latin typeface="Aptos" panose="020B0004020202020204" pitchFamily="34" charset="0"/>
              <a:ea typeface="Cambria" panose="02040503050406030204" pitchFamily="18" charset="0"/>
              <a:cs typeface="Arial" panose="020B0604020202020204" pitchFamily="34" charset="0"/>
            </a:endParaRPr>
          </a:p>
        </p:txBody>
      </p:sp>
      <p:sp>
        <p:nvSpPr>
          <p:cNvPr id="10" name="CasellaDiTesto 9">
            <a:extLst>
              <a:ext uri="{FF2B5EF4-FFF2-40B4-BE49-F238E27FC236}">
                <a16:creationId xmlns:a16="http://schemas.microsoft.com/office/drawing/2014/main" id="{0904DACB-CE6A-8903-E8D3-4F6BBB3C5D1A}"/>
              </a:ext>
            </a:extLst>
          </p:cNvPr>
          <p:cNvSpPr txBox="1"/>
          <p:nvPr/>
        </p:nvSpPr>
        <p:spPr>
          <a:xfrm>
            <a:off x="857249" y="5376208"/>
            <a:ext cx="1366837" cy="400110"/>
          </a:xfrm>
          <a:prstGeom prst="rect">
            <a:avLst/>
          </a:prstGeom>
          <a:noFill/>
        </p:spPr>
        <p:txBody>
          <a:bodyPr wrap="square">
            <a:spAutoFit/>
          </a:bodyPr>
          <a:lstStyle/>
          <a:p>
            <a:r>
              <a:rPr lang="it-IT" sz="2000" dirty="0">
                <a:latin typeface="Aptos" panose="020B0004020202020204" pitchFamily="34" charset="0"/>
                <a:ea typeface="Cambria" panose="02040503050406030204" pitchFamily="18" charset="0"/>
                <a:cs typeface="Arial" panose="020B0604020202020204" pitchFamily="34" charset="0"/>
              </a:rPr>
              <a:t>@giulitagl</a:t>
            </a:r>
            <a:r>
              <a:rPr lang="it-IT" sz="2000" dirty="0">
                <a:effectLst/>
                <a:latin typeface="Aptos" panose="020B0004020202020204" pitchFamily="34" charset="0"/>
                <a:ea typeface="Cambria" panose="02040503050406030204" pitchFamily="18" charset="0"/>
                <a:cs typeface="Arial" panose="020B0604020202020204" pitchFamily="34" charset="0"/>
              </a:rPr>
              <a:t> </a:t>
            </a:r>
          </a:p>
        </p:txBody>
      </p:sp>
    </p:spTree>
    <p:extLst>
      <p:ext uri="{BB962C8B-B14F-4D97-AF65-F5344CB8AC3E}">
        <p14:creationId xmlns:p14="http://schemas.microsoft.com/office/powerpoint/2010/main" val="2678521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Immagine 56" descr="Immagine che contiene aria aperta, albero, cielo, vegetazione&#10;&#10;Descrizione generata automaticamente">
            <a:extLst>
              <a:ext uri="{FF2B5EF4-FFF2-40B4-BE49-F238E27FC236}">
                <a16:creationId xmlns:a16="http://schemas.microsoft.com/office/drawing/2014/main" id="{C5CBDD6C-3B4A-9559-2269-41F92B64902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2994087"/>
            <a:ext cx="5822302" cy="3864259"/>
          </a:xfrm>
          <a:prstGeom prst="rect">
            <a:avLst/>
          </a:prstGeom>
        </p:spPr>
      </p:pic>
      <p:pic>
        <p:nvPicPr>
          <p:cNvPr id="50" name="Immagine 49" descr="Immagine che contiene erba, aria aperta, cielo, nuvola&#10;&#10;Descrizione generata automaticamente">
            <a:extLst>
              <a:ext uri="{FF2B5EF4-FFF2-40B4-BE49-F238E27FC236}">
                <a16:creationId xmlns:a16="http://schemas.microsoft.com/office/drawing/2014/main" id="{21F496FD-4A67-BB98-0379-F06A5F9EFE1E}"/>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4886451" y="3005191"/>
            <a:ext cx="5135980" cy="3857344"/>
          </a:xfrm>
          <a:prstGeom prst="rect">
            <a:avLst/>
          </a:prstGeom>
        </p:spPr>
      </p:pic>
      <p:sp>
        <p:nvSpPr>
          <p:cNvPr id="2" name="CasellaDiTesto 1">
            <a:extLst>
              <a:ext uri="{FF2B5EF4-FFF2-40B4-BE49-F238E27FC236}">
                <a16:creationId xmlns:a16="http://schemas.microsoft.com/office/drawing/2014/main" id="{369EA6DD-8E47-4A24-862E-C69AC85CBD81}"/>
              </a:ext>
            </a:extLst>
          </p:cNvPr>
          <p:cNvSpPr txBox="1"/>
          <p:nvPr/>
        </p:nvSpPr>
        <p:spPr>
          <a:xfrm>
            <a:off x="967938" y="515618"/>
            <a:ext cx="7341818"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Cal/</a:t>
            </a:r>
            <a:r>
              <a:rPr lang="en-US" sz="2400" b="1" dirty="0" err="1">
                <a:latin typeface="Aptos" panose="020B0004020202020204" pitchFamily="34" charset="0"/>
                <a:cs typeface="Arial" panose="020B0604020202020204" pitchFamily="34" charset="0"/>
              </a:rPr>
              <a:t>val</a:t>
            </a:r>
            <a:r>
              <a:rPr lang="en-US" sz="2400" b="1" dirty="0">
                <a:latin typeface="Aptos" panose="020B0004020202020204" pitchFamily="34" charset="0"/>
                <a:cs typeface="Arial" panose="020B0604020202020204" pitchFamily="34" charset="0"/>
              </a:rPr>
              <a:t> of satellite products: tower-based approach</a:t>
            </a:r>
          </a:p>
        </p:txBody>
      </p:sp>
      <p:grpSp>
        <p:nvGrpSpPr>
          <p:cNvPr id="20" name="Gruppo 19">
            <a:extLst>
              <a:ext uri="{FF2B5EF4-FFF2-40B4-BE49-F238E27FC236}">
                <a16:creationId xmlns:a16="http://schemas.microsoft.com/office/drawing/2014/main" id="{6673D6D6-6BE5-A13D-7266-E0BFB5BD465F}"/>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36F808D0-4713-EE13-7B58-C32478869594}"/>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422A3418-F636-BB60-D092-7763A03E262F}"/>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AD5A337A-DEF7-857B-F8EC-11C084D5AC49}"/>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1" name="Skype_Video">
            <a:hlinkClick r:id="" action="ppaction://media"/>
            <a:extLst>
              <a:ext uri="{FF2B5EF4-FFF2-40B4-BE49-F238E27FC236}">
                <a16:creationId xmlns:a16="http://schemas.microsoft.com/office/drawing/2014/main" id="{C023AB64-EAB2-ECAE-CAC9-E06C63BF2B63}"/>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t="7546" b="2731"/>
          <a:stretch/>
        </p:blipFill>
        <p:spPr>
          <a:xfrm>
            <a:off x="9792039" y="3014744"/>
            <a:ext cx="2402383" cy="3842310"/>
          </a:xfrm>
          <a:prstGeom prst="rect">
            <a:avLst/>
          </a:prstGeom>
        </p:spPr>
      </p:pic>
      <p:grpSp>
        <p:nvGrpSpPr>
          <p:cNvPr id="64" name="Gruppo 63">
            <a:extLst>
              <a:ext uri="{FF2B5EF4-FFF2-40B4-BE49-F238E27FC236}">
                <a16:creationId xmlns:a16="http://schemas.microsoft.com/office/drawing/2014/main" id="{5F725C91-2DD8-0D84-C0CF-1FBE14F49A95}"/>
              </a:ext>
            </a:extLst>
          </p:cNvPr>
          <p:cNvGrpSpPr/>
          <p:nvPr/>
        </p:nvGrpSpPr>
        <p:grpSpPr>
          <a:xfrm rot="18923167" flipH="1">
            <a:off x="8308756" y="1349224"/>
            <a:ext cx="565179" cy="565179"/>
            <a:chOff x="3669208" y="2680855"/>
            <a:chExt cx="760196" cy="768107"/>
          </a:xfrm>
        </p:grpSpPr>
        <p:grpSp>
          <p:nvGrpSpPr>
            <p:cNvPr id="65" name="Gruppo 64">
              <a:extLst>
                <a:ext uri="{FF2B5EF4-FFF2-40B4-BE49-F238E27FC236}">
                  <a16:creationId xmlns:a16="http://schemas.microsoft.com/office/drawing/2014/main" id="{AB787420-15E9-7BD4-6C67-E8931C41A615}"/>
                </a:ext>
              </a:extLst>
            </p:cNvPr>
            <p:cNvGrpSpPr/>
            <p:nvPr/>
          </p:nvGrpSpPr>
          <p:grpSpPr>
            <a:xfrm>
              <a:off x="3684529" y="2716282"/>
              <a:ext cx="720000" cy="720000"/>
              <a:chOff x="3594529" y="2608282"/>
              <a:chExt cx="720000" cy="720000"/>
            </a:xfrm>
          </p:grpSpPr>
          <p:sp>
            <p:nvSpPr>
              <p:cNvPr id="69" name="Ovale 68">
                <a:extLst>
                  <a:ext uri="{FF2B5EF4-FFF2-40B4-BE49-F238E27FC236}">
                    <a16:creationId xmlns:a16="http://schemas.microsoft.com/office/drawing/2014/main" id="{F89CA493-BC69-5AA5-689D-8B8A13C12ED9}"/>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Ovale 69">
                <a:extLst>
                  <a:ext uri="{FF2B5EF4-FFF2-40B4-BE49-F238E27FC236}">
                    <a16:creationId xmlns:a16="http://schemas.microsoft.com/office/drawing/2014/main" id="{59446D0B-1770-91C1-7643-4758D3DB5446}"/>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Ovale 70">
                <a:extLst>
                  <a:ext uri="{FF2B5EF4-FFF2-40B4-BE49-F238E27FC236}">
                    <a16:creationId xmlns:a16="http://schemas.microsoft.com/office/drawing/2014/main" id="{E8CB1714-641A-1B1E-3848-0B5B5FB0137D}"/>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Ovale 71">
                <a:extLst>
                  <a:ext uri="{FF2B5EF4-FFF2-40B4-BE49-F238E27FC236}">
                    <a16:creationId xmlns:a16="http://schemas.microsoft.com/office/drawing/2014/main" id="{2AF12F8F-C6D1-CB37-296A-B4EB0572F984}"/>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Ovale 72">
                <a:extLst>
                  <a:ext uri="{FF2B5EF4-FFF2-40B4-BE49-F238E27FC236}">
                    <a16:creationId xmlns:a16="http://schemas.microsoft.com/office/drawing/2014/main" id="{7EEA107E-F31E-A382-273D-CA35CDC0681C}"/>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Ovale 73">
                <a:extLst>
                  <a:ext uri="{FF2B5EF4-FFF2-40B4-BE49-F238E27FC236}">
                    <a16:creationId xmlns:a16="http://schemas.microsoft.com/office/drawing/2014/main" id="{DA397733-8B4D-3C53-7134-694FE1554C47}"/>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6" name="Triangolo rettangolo 65">
              <a:extLst>
                <a:ext uri="{FF2B5EF4-FFF2-40B4-BE49-F238E27FC236}">
                  <a16:creationId xmlns:a16="http://schemas.microsoft.com/office/drawing/2014/main" id="{C0DE4D33-64EB-24F1-2977-D5B49E71C83E}"/>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Triangolo rettangolo 66">
              <a:extLst>
                <a:ext uri="{FF2B5EF4-FFF2-40B4-BE49-F238E27FC236}">
                  <a16:creationId xmlns:a16="http://schemas.microsoft.com/office/drawing/2014/main" id="{8F7B9722-1601-7D77-4894-7B0DDAD89326}"/>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Rettangolo 67">
              <a:extLst>
                <a:ext uri="{FF2B5EF4-FFF2-40B4-BE49-F238E27FC236}">
                  <a16:creationId xmlns:a16="http://schemas.microsoft.com/office/drawing/2014/main" id="{E805BC5F-4A14-6B18-1EB5-56465800BF65}"/>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1" name="Gruppo 100">
            <a:extLst>
              <a:ext uri="{FF2B5EF4-FFF2-40B4-BE49-F238E27FC236}">
                <a16:creationId xmlns:a16="http://schemas.microsoft.com/office/drawing/2014/main" id="{C9CC6D02-AB3A-3EB8-4DB0-2C19ABB002C2}"/>
              </a:ext>
            </a:extLst>
          </p:cNvPr>
          <p:cNvGrpSpPr/>
          <p:nvPr/>
        </p:nvGrpSpPr>
        <p:grpSpPr>
          <a:xfrm>
            <a:off x="8670567" y="1990865"/>
            <a:ext cx="2263958" cy="948727"/>
            <a:chOff x="5541664" y="3427846"/>
            <a:chExt cx="1999459" cy="837887"/>
          </a:xfrm>
        </p:grpSpPr>
        <p:grpSp>
          <p:nvGrpSpPr>
            <p:cNvPr id="102" name="Gruppo 101">
              <a:extLst>
                <a:ext uri="{FF2B5EF4-FFF2-40B4-BE49-F238E27FC236}">
                  <a16:creationId xmlns:a16="http://schemas.microsoft.com/office/drawing/2014/main" id="{FE2DD9CB-1602-54F4-161B-CE85C726B0C5}"/>
                </a:ext>
              </a:extLst>
            </p:cNvPr>
            <p:cNvGrpSpPr/>
            <p:nvPr/>
          </p:nvGrpSpPr>
          <p:grpSpPr>
            <a:xfrm>
              <a:off x="5541664" y="3427846"/>
              <a:ext cx="1374856" cy="837887"/>
              <a:chOff x="945387" y="3627682"/>
              <a:chExt cx="1833142" cy="1117183"/>
            </a:xfrm>
          </p:grpSpPr>
          <p:pic>
            <p:nvPicPr>
              <p:cNvPr id="104" name="Immagine 103">
                <a:extLst>
                  <a:ext uri="{FF2B5EF4-FFF2-40B4-BE49-F238E27FC236}">
                    <a16:creationId xmlns:a16="http://schemas.microsoft.com/office/drawing/2014/main" id="{51844CF5-4D64-939C-F4AC-E6F9667FC946}"/>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5387" y="3627682"/>
                <a:ext cx="1218065" cy="1117183"/>
              </a:xfrm>
              <a:prstGeom prst="rect">
                <a:avLst/>
              </a:prstGeom>
            </p:spPr>
          </p:pic>
          <p:pic>
            <p:nvPicPr>
              <p:cNvPr id="105" name="Immagine 104">
                <a:extLst>
                  <a:ext uri="{FF2B5EF4-FFF2-40B4-BE49-F238E27FC236}">
                    <a16:creationId xmlns:a16="http://schemas.microsoft.com/office/drawing/2014/main" id="{1828315D-F34A-C8F7-FE53-D03EDE026FDF}"/>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744730" y="3786747"/>
                <a:ext cx="1033799" cy="948180"/>
              </a:xfrm>
              <a:prstGeom prst="rect">
                <a:avLst/>
              </a:prstGeom>
            </p:spPr>
          </p:pic>
        </p:grpSp>
        <p:pic>
          <p:nvPicPr>
            <p:cNvPr id="103" name="Immagine 102">
              <a:extLst>
                <a:ext uri="{FF2B5EF4-FFF2-40B4-BE49-F238E27FC236}">
                  <a16:creationId xmlns:a16="http://schemas.microsoft.com/office/drawing/2014/main" id="{8BA54887-5E4D-5240-1207-76CA63802C3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79489" y="3474930"/>
              <a:ext cx="861634" cy="790272"/>
            </a:xfrm>
            <a:prstGeom prst="rect">
              <a:avLst/>
            </a:prstGeom>
          </p:spPr>
        </p:pic>
      </p:grpSp>
      <p:pic>
        <p:nvPicPr>
          <p:cNvPr id="106" name="Picture 6">
            <a:extLst>
              <a:ext uri="{FF2B5EF4-FFF2-40B4-BE49-F238E27FC236}">
                <a16:creationId xmlns:a16="http://schemas.microsoft.com/office/drawing/2014/main" id="{F998912F-8403-C3C1-0A76-F73830CFF7BD}"/>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350776" y="1526991"/>
            <a:ext cx="174195" cy="136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 name="Immagine 106">
            <a:extLst>
              <a:ext uri="{FF2B5EF4-FFF2-40B4-BE49-F238E27FC236}">
                <a16:creationId xmlns:a16="http://schemas.microsoft.com/office/drawing/2014/main" id="{2156D11A-C97A-00F9-30C9-354EEB35C2D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74654" y="2043699"/>
            <a:ext cx="975615" cy="894813"/>
          </a:xfrm>
          <a:prstGeom prst="rect">
            <a:avLst/>
          </a:prstGeom>
        </p:spPr>
      </p:pic>
      <p:grpSp>
        <p:nvGrpSpPr>
          <p:cNvPr id="16" name="Gruppo 15">
            <a:extLst>
              <a:ext uri="{FF2B5EF4-FFF2-40B4-BE49-F238E27FC236}">
                <a16:creationId xmlns:a16="http://schemas.microsoft.com/office/drawing/2014/main" id="{50CEA372-187D-AD28-C4D7-997E457A7C48}"/>
              </a:ext>
            </a:extLst>
          </p:cNvPr>
          <p:cNvGrpSpPr/>
          <p:nvPr/>
        </p:nvGrpSpPr>
        <p:grpSpPr>
          <a:xfrm rot="20529110">
            <a:off x="10668049" y="811734"/>
            <a:ext cx="626071" cy="614190"/>
            <a:chOff x="6654767" y="4740807"/>
            <a:chExt cx="1196358" cy="1173655"/>
          </a:xfrm>
        </p:grpSpPr>
        <p:grpSp>
          <p:nvGrpSpPr>
            <p:cNvPr id="18" name="Gruppo 17">
              <a:extLst>
                <a:ext uri="{FF2B5EF4-FFF2-40B4-BE49-F238E27FC236}">
                  <a16:creationId xmlns:a16="http://schemas.microsoft.com/office/drawing/2014/main" id="{59A3DB04-AE0A-ED9E-5856-D4B223CCD6B6}"/>
                </a:ext>
              </a:extLst>
            </p:cNvPr>
            <p:cNvGrpSpPr/>
            <p:nvPr/>
          </p:nvGrpSpPr>
          <p:grpSpPr>
            <a:xfrm rot="2700000">
              <a:off x="6746090" y="4740807"/>
              <a:ext cx="1080000" cy="1080000"/>
              <a:chOff x="3669208" y="2680855"/>
              <a:chExt cx="760196" cy="768107"/>
            </a:xfrm>
          </p:grpSpPr>
          <p:grpSp>
            <p:nvGrpSpPr>
              <p:cNvPr id="22" name="Gruppo 21">
                <a:extLst>
                  <a:ext uri="{FF2B5EF4-FFF2-40B4-BE49-F238E27FC236}">
                    <a16:creationId xmlns:a16="http://schemas.microsoft.com/office/drawing/2014/main" id="{3838D975-85E6-791E-D99D-C63C8FF868E7}"/>
                  </a:ext>
                </a:extLst>
              </p:cNvPr>
              <p:cNvGrpSpPr/>
              <p:nvPr/>
            </p:nvGrpSpPr>
            <p:grpSpPr>
              <a:xfrm>
                <a:off x="3684529" y="2716282"/>
                <a:ext cx="720000" cy="720000"/>
                <a:chOff x="3594529" y="2608282"/>
                <a:chExt cx="720000" cy="720000"/>
              </a:xfrm>
            </p:grpSpPr>
            <p:sp>
              <p:nvSpPr>
                <p:cNvPr id="26" name="Ovale 25">
                  <a:extLst>
                    <a:ext uri="{FF2B5EF4-FFF2-40B4-BE49-F238E27FC236}">
                      <a16:creationId xmlns:a16="http://schemas.microsoft.com/office/drawing/2014/main" id="{9820C355-099C-3AC4-084D-3B193708B6CF}"/>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a:extLst>
                    <a:ext uri="{FF2B5EF4-FFF2-40B4-BE49-F238E27FC236}">
                      <a16:creationId xmlns:a16="http://schemas.microsoft.com/office/drawing/2014/main" id="{21D259E4-4D22-A5B8-BCFB-540662037C31}"/>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e 27">
                  <a:extLst>
                    <a:ext uri="{FF2B5EF4-FFF2-40B4-BE49-F238E27FC236}">
                      <a16:creationId xmlns:a16="http://schemas.microsoft.com/office/drawing/2014/main" id="{9F527DDD-3A7C-83BD-1F11-CF3D7BC899FD}"/>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e 28">
                  <a:extLst>
                    <a:ext uri="{FF2B5EF4-FFF2-40B4-BE49-F238E27FC236}">
                      <a16:creationId xmlns:a16="http://schemas.microsoft.com/office/drawing/2014/main" id="{46F56AC4-DADF-10F9-6115-AD1B56CD5EC5}"/>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29">
                  <a:extLst>
                    <a:ext uri="{FF2B5EF4-FFF2-40B4-BE49-F238E27FC236}">
                      <a16:creationId xmlns:a16="http://schemas.microsoft.com/office/drawing/2014/main" id="{B1679AA5-AD47-B8AF-64DD-277F31B9089E}"/>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e 30">
                  <a:extLst>
                    <a:ext uri="{FF2B5EF4-FFF2-40B4-BE49-F238E27FC236}">
                      <a16:creationId xmlns:a16="http://schemas.microsoft.com/office/drawing/2014/main" id="{F30F9D0A-C529-49B3-F485-7AD87395624A}"/>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3" name="Triangolo rettangolo 22">
                <a:extLst>
                  <a:ext uri="{FF2B5EF4-FFF2-40B4-BE49-F238E27FC236}">
                    <a16:creationId xmlns:a16="http://schemas.microsoft.com/office/drawing/2014/main" id="{012897A8-B05E-5765-09EB-A5ED1C392346}"/>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Triangolo rettangolo 23">
                <a:extLst>
                  <a:ext uri="{FF2B5EF4-FFF2-40B4-BE49-F238E27FC236}">
                    <a16:creationId xmlns:a16="http://schemas.microsoft.com/office/drawing/2014/main" id="{9D3A6EB2-022F-3012-C63D-423059DDD4B1}"/>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a:extLst>
                  <a:ext uri="{FF2B5EF4-FFF2-40B4-BE49-F238E27FC236}">
                    <a16:creationId xmlns:a16="http://schemas.microsoft.com/office/drawing/2014/main" id="{9311FF94-2137-78CE-F511-E14FA8369724}"/>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1" name="Immagine 20">
              <a:extLst>
                <a:ext uri="{FF2B5EF4-FFF2-40B4-BE49-F238E27FC236}">
                  <a16:creationId xmlns:a16="http://schemas.microsoft.com/office/drawing/2014/main" id="{B723CCB7-AD91-8564-8CB8-F22C3CDAE1D3}"/>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54767" y="4804282"/>
              <a:ext cx="1196358" cy="1110180"/>
            </a:xfrm>
            <a:prstGeom prst="rect">
              <a:avLst/>
            </a:prstGeom>
          </p:spPr>
        </p:pic>
      </p:grpSp>
      <p:pic>
        <p:nvPicPr>
          <p:cNvPr id="140" name="Immagine 139">
            <a:extLst>
              <a:ext uri="{FF2B5EF4-FFF2-40B4-BE49-F238E27FC236}">
                <a16:creationId xmlns:a16="http://schemas.microsoft.com/office/drawing/2014/main" id="{0B6D9463-4879-9D27-5FD7-8A94D908EA6C}"/>
              </a:ext>
            </a:extLst>
          </p:cNvPr>
          <p:cNvPicPr>
            <a:picLocks noChangeAspect="1"/>
          </p:cNvPicPr>
          <p:nvPr/>
        </p:nvPicPr>
        <p:blipFill>
          <a:blip r:embed="rId13">
            <a:lum bright="70000" contrast="-70000"/>
          </a:blip>
          <a:stretch>
            <a:fillRect/>
          </a:stretch>
        </p:blipFill>
        <p:spPr>
          <a:xfrm>
            <a:off x="9733471" y="881996"/>
            <a:ext cx="835224" cy="847417"/>
          </a:xfrm>
          <a:prstGeom prst="rect">
            <a:avLst/>
          </a:prstGeom>
        </p:spPr>
      </p:pic>
      <p:pic>
        <p:nvPicPr>
          <p:cNvPr id="162" name="Immagine 161">
            <a:extLst>
              <a:ext uri="{FF2B5EF4-FFF2-40B4-BE49-F238E27FC236}">
                <a16:creationId xmlns:a16="http://schemas.microsoft.com/office/drawing/2014/main" id="{AE8A60FB-6AAB-2474-9E45-8E5785D28F8B}"/>
              </a:ext>
            </a:extLst>
          </p:cNvPr>
          <p:cNvPicPr>
            <a:picLocks noChangeAspect="1"/>
          </p:cNvPicPr>
          <p:nvPr/>
        </p:nvPicPr>
        <p:blipFill>
          <a:blip r:embed="rId14">
            <a:lum bright="70000" contrast="-70000"/>
          </a:blip>
          <a:stretch>
            <a:fillRect/>
          </a:stretch>
        </p:blipFill>
        <p:spPr>
          <a:xfrm>
            <a:off x="9009237" y="1088386"/>
            <a:ext cx="719390" cy="792549"/>
          </a:xfrm>
          <a:prstGeom prst="rect">
            <a:avLst/>
          </a:prstGeom>
        </p:spPr>
      </p:pic>
      <p:sp>
        <p:nvSpPr>
          <p:cNvPr id="10" name="CasellaDiTesto 9">
            <a:extLst>
              <a:ext uri="{FF2B5EF4-FFF2-40B4-BE49-F238E27FC236}">
                <a16:creationId xmlns:a16="http://schemas.microsoft.com/office/drawing/2014/main" id="{4215B84F-0CF2-6FE7-11D5-8160B983CF93}"/>
              </a:ext>
            </a:extLst>
          </p:cNvPr>
          <p:cNvSpPr txBox="1"/>
          <p:nvPr/>
        </p:nvSpPr>
        <p:spPr>
          <a:xfrm>
            <a:off x="535404" y="2041263"/>
            <a:ext cx="7308949" cy="700192"/>
          </a:xfrm>
          <a:prstGeom prst="rect">
            <a:avLst/>
          </a:prstGeom>
          <a:noFill/>
        </p:spPr>
        <p:txBody>
          <a:bodyPr wrap="square" lIns="68580" tIns="34290" rIns="68580" bIns="34290" rtlCol="0">
            <a:spAutoFit/>
          </a:bodyPr>
          <a:lstStyle/>
          <a:p>
            <a:pPr marL="285750" indent="-285750" algn="just">
              <a:spcAft>
                <a:spcPts val="600"/>
              </a:spcAft>
              <a:buSzPct val="150000"/>
              <a:buFont typeface="Arial" panose="020B0604020202020204" pitchFamily="34" charset="0"/>
              <a:buChar char="•"/>
            </a:pPr>
            <a:r>
              <a:rPr lang="it-IT" b="1" dirty="0" err="1">
                <a:latin typeface="Aptos" panose="020B0004020202020204" pitchFamily="34" charset="0"/>
              </a:rPr>
              <a:t>Pros</a:t>
            </a:r>
            <a:r>
              <a:rPr lang="it-IT" b="1" dirty="0">
                <a:latin typeface="Aptos" panose="020B0004020202020204" pitchFamily="34" charset="0"/>
              </a:rPr>
              <a:t>: </a:t>
            </a:r>
            <a:r>
              <a:rPr lang="it-IT" dirty="0" err="1">
                <a:latin typeface="Aptos" panose="020B0004020202020204" pitchFamily="34" charset="0"/>
              </a:rPr>
              <a:t>possibility</a:t>
            </a:r>
            <a:r>
              <a:rPr lang="it-IT" dirty="0">
                <a:latin typeface="Aptos" panose="020B0004020202020204" pitchFamily="34" charset="0"/>
              </a:rPr>
              <a:t> to </a:t>
            </a:r>
            <a:r>
              <a:rPr lang="it-IT" dirty="0" err="1">
                <a:latin typeface="Aptos" panose="020B0004020202020204" pitchFamily="34" charset="0"/>
              </a:rPr>
              <a:t>collect</a:t>
            </a:r>
            <a:r>
              <a:rPr lang="it-IT" dirty="0">
                <a:latin typeface="Aptos" panose="020B0004020202020204" pitchFamily="34" charset="0"/>
              </a:rPr>
              <a:t> </a:t>
            </a:r>
            <a:r>
              <a:rPr lang="it-IT" dirty="0" err="1">
                <a:latin typeface="Aptos" panose="020B0004020202020204" pitchFamily="34" charset="0"/>
              </a:rPr>
              <a:t>continuous</a:t>
            </a:r>
            <a:r>
              <a:rPr lang="it-IT" dirty="0">
                <a:latin typeface="Aptos" panose="020B0004020202020204" pitchFamily="34" charset="0"/>
              </a:rPr>
              <a:t>, </a:t>
            </a:r>
            <a:r>
              <a:rPr lang="it-IT" dirty="0" err="1">
                <a:latin typeface="Aptos" panose="020B0004020202020204" pitchFamily="34" charset="0"/>
              </a:rPr>
              <a:t>unattended</a:t>
            </a:r>
            <a:r>
              <a:rPr lang="it-IT" dirty="0">
                <a:latin typeface="Aptos" panose="020B0004020202020204" pitchFamily="34" charset="0"/>
              </a:rPr>
              <a:t> </a:t>
            </a:r>
            <a:r>
              <a:rPr lang="it-IT" dirty="0" err="1">
                <a:latin typeface="Aptos" panose="020B0004020202020204" pitchFamily="34" charset="0"/>
              </a:rPr>
              <a:t>measurements</a:t>
            </a:r>
            <a:endParaRPr lang="it-IT" dirty="0">
              <a:latin typeface="Aptos" panose="020B0004020202020204" pitchFamily="34" charset="0"/>
            </a:endParaRPr>
          </a:p>
          <a:p>
            <a:pPr marL="285750" indent="-285750" algn="just">
              <a:spcAft>
                <a:spcPts val="600"/>
              </a:spcAft>
              <a:buSzPct val="150000"/>
              <a:buFont typeface="Arial" panose="020B0604020202020204" pitchFamily="34" charset="0"/>
              <a:buChar char="•"/>
            </a:pPr>
            <a:r>
              <a:rPr lang="it-IT" sz="1800" b="1" dirty="0">
                <a:latin typeface="Aptos" panose="020B0004020202020204" pitchFamily="34" charset="0"/>
              </a:rPr>
              <a:t>Cons: </a:t>
            </a:r>
            <a:r>
              <a:rPr lang="it-IT" dirty="0">
                <a:latin typeface="Aptos" panose="020B0004020202020204" pitchFamily="34" charset="0"/>
              </a:rPr>
              <a:t>low </a:t>
            </a:r>
            <a:r>
              <a:rPr lang="it-IT" dirty="0" err="1">
                <a:latin typeface="Aptos" panose="020B0004020202020204" pitchFamily="34" charset="0"/>
              </a:rPr>
              <a:t>spatial</a:t>
            </a:r>
            <a:r>
              <a:rPr lang="it-IT" dirty="0">
                <a:latin typeface="Aptos" panose="020B0004020202020204" pitchFamily="34" charset="0"/>
              </a:rPr>
              <a:t> </a:t>
            </a:r>
            <a:r>
              <a:rPr lang="it-IT" dirty="0" err="1">
                <a:latin typeface="Aptos" panose="020B0004020202020204" pitchFamily="34" charset="0"/>
              </a:rPr>
              <a:t>representativeness</a:t>
            </a:r>
            <a:endParaRPr lang="it-IT" dirty="0">
              <a:latin typeface="Aptos" panose="020B0004020202020204" pitchFamily="34" charset="0"/>
            </a:endParaRPr>
          </a:p>
        </p:txBody>
      </p:sp>
      <p:sp>
        <p:nvSpPr>
          <p:cNvPr id="5" name="CasellaDiTesto 4">
            <a:extLst>
              <a:ext uri="{FF2B5EF4-FFF2-40B4-BE49-F238E27FC236}">
                <a16:creationId xmlns:a16="http://schemas.microsoft.com/office/drawing/2014/main" id="{46B74B53-4322-56A0-BFBF-02D52F706538}"/>
              </a:ext>
            </a:extLst>
          </p:cNvPr>
          <p:cNvSpPr txBox="1"/>
          <p:nvPr/>
        </p:nvSpPr>
        <p:spPr>
          <a:xfrm>
            <a:off x="530560" y="1292825"/>
            <a:ext cx="1188546" cy="715089"/>
          </a:xfrm>
          <a:prstGeom prst="roundRect">
            <a:avLst/>
          </a:prstGeom>
          <a:solidFill>
            <a:schemeClr val="bg1"/>
          </a:solidFill>
          <a:ln w="19050">
            <a:solidFill>
              <a:schemeClr val="tx1"/>
            </a:solidFill>
          </a:ln>
        </p:spPr>
        <p:txBody>
          <a:bodyPr wrap="square">
            <a:spAutoFit/>
          </a:bodyPr>
          <a:lstStyle/>
          <a:p>
            <a:pPr algn="ctr">
              <a:buSzPct val="150000"/>
            </a:pPr>
            <a:r>
              <a:rPr lang="it-IT" b="1" dirty="0">
                <a:latin typeface="Aptos" panose="020B0004020202020204" pitchFamily="34" charset="0"/>
              </a:rPr>
              <a:t>Tower data</a:t>
            </a:r>
          </a:p>
        </p:txBody>
      </p:sp>
    </p:spTree>
    <p:extLst>
      <p:ext uri="{BB962C8B-B14F-4D97-AF65-F5344CB8AC3E}">
        <p14:creationId xmlns:p14="http://schemas.microsoft.com/office/powerpoint/2010/main" val="355859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5"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1"/>
                                        </p:tgtEl>
                                      </p:cBhvr>
                                    </p:cmd>
                                  </p:childTnLst>
                                </p:cTn>
                              </p:par>
                            </p:childTnLst>
                          </p:cTn>
                        </p:par>
                      </p:childTnLst>
                    </p:cTn>
                  </p:par>
                </p:childTnLst>
              </p:cTn>
              <p:nextCondLst>
                <p:cond evt="onClick" delay="0">
                  <p:tgtEl>
                    <p:spTgt spid="51"/>
                  </p:tgtEl>
                </p:cond>
              </p:nextCondLst>
            </p:seq>
            <p:video>
              <p:cMediaNode vol="80000" mute="1">
                <p:cTn id="12" fill="hold" display="0">
                  <p:stCondLst>
                    <p:cond delay="indefinite"/>
                  </p:stCondLst>
                </p:cTn>
                <p:tgtEl>
                  <p:spTgt spid="5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69EA6DD-8E47-4A24-862E-C69AC85CBD81}"/>
              </a:ext>
            </a:extLst>
          </p:cNvPr>
          <p:cNvSpPr txBox="1"/>
          <p:nvPr/>
        </p:nvSpPr>
        <p:spPr>
          <a:xfrm>
            <a:off x="967938" y="515618"/>
            <a:ext cx="7772512"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Cal/</a:t>
            </a:r>
            <a:r>
              <a:rPr lang="en-US" sz="2400" b="1" dirty="0" err="1">
                <a:latin typeface="Aptos" panose="020B0004020202020204" pitchFamily="34" charset="0"/>
                <a:cs typeface="Arial" panose="020B0604020202020204" pitchFamily="34" charset="0"/>
              </a:rPr>
              <a:t>val</a:t>
            </a:r>
            <a:r>
              <a:rPr lang="en-US" sz="2400" b="1" dirty="0">
                <a:latin typeface="Aptos" panose="020B0004020202020204" pitchFamily="34" charset="0"/>
                <a:cs typeface="Arial" panose="020B0604020202020204" pitchFamily="34" charset="0"/>
              </a:rPr>
              <a:t> of satellite products: airborne-based approach</a:t>
            </a:r>
          </a:p>
        </p:txBody>
      </p:sp>
      <p:grpSp>
        <p:nvGrpSpPr>
          <p:cNvPr id="20" name="Gruppo 19">
            <a:extLst>
              <a:ext uri="{FF2B5EF4-FFF2-40B4-BE49-F238E27FC236}">
                <a16:creationId xmlns:a16="http://schemas.microsoft.com/office/drawing/2014/main" id="{6673D6D6-6BE5-A13D-7266-E0BFB5BD465F}"/>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36F808D0-4713-EE13-7B58-C32478869594}"/>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422A3418-F636-BB60-D092-7763A03E262F}"/>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AD5A337A-DEF7-857B-F8EC-11C084D5AC49}"/>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5" name="Gruppo 74">
            <a:extLst>
              <a:ext uri="{FF2B5EF4-FFF2-40B4-BE49-F238E27FC236}">
                <a16:creationId xmlns:a16="http://schemas.microsoft.com/office/drawing/2014/main" id="{1E609C1D-831C-4002-BBF2-4BF0E16753AF}"/>
              </a:ext>
            </a:extLst>
          </p:cNvPr>
          <p:cNvGrpSpPr/>
          <p:nvPr/>
        </p:nvGrpSpPr>
        <p:grpSpPr>
          <a:xfrm rot="20529110">
            <a:off x="10668049" y="811734"/>
            <a:ext cx="626071" cy="614190"/>
            <a:chOff x="6654767" y="4740807"/>
            <a:chExt cx="1196358" cy="1173655"/>
          </a:xfrm>
        </p:grpSpPr>
        <p:grpSp>
          <p:nvGrpSpPr>
            <p:cNvPr id="76" name="Gruppo 75">
              <a:extLst>
                <a:ext uri="{FF2B5EF4-FFF2-40B4-BE49-F238E27FC236}">
                  <a16:creationId xmlns:a16="http://schemas.microsoft.com/office/drawing/2014/main" id="{E9E7D0E4-6526-B869-B37F-E998F78139D5}"/>
                </a:ext>
              </a:extLst>
            </p:cNvPr>
            <p:cNvGrpSpPr/>
            <p:nvPr/>
          </p:nvGrpSpPr>
          <p:grpSpPr>
            <a:xfrm rot="2700000">
              <a:off x="6746090" y="4740807"/>
              <a:ext cx="1080000" cy="1080000"/>
              <a:chOff x="3669208" y="2680855"/>
              <a:chExt cx="760196" cy="768107"/>
            </a:xfrm>
          </p:grpSpPr>
          <p:grpSp>
            <p:nvGrpSpPr>
              <p:cNvPr id="78" name="Gruppo 77">
                <a:extLst>
                  <a:ext uri="{FF2B5EF4-FFF2-40B4-BE49-F238E27FC236}">
                    <a16:creationId xmlns:a16="http://schemas.microsoft.com/office/drawing/2014/main" id="{930B0712-8BDF-BEC0-B216-199C979F13A3}"/>
                  </a:ext>
                </a:extLst>
              </p:cNvPr>
              <p:cNvGrpSpPr/>
              <p:nvPr/>
            </p:nvGrpSpPr>
            <p:grpSpPr>
              <a:xfrm>
                <a:off x="3684529" y="2716282"/>
                <a:ext cx="720000" cy="720000"/>
                <a:chOff x="3594529" y="2608282"/>
                <a:chExt cx="720000" cy="720000"/>
              </a:xfrm>
            </p:grpSpPr>
            <p:sp>
              <p:nvSpPr>
                <p:cNvPr id="82" name="Ovale 81">
                  <a:extLst>
                    <a:ext uri="{FF2B5EF4-FFF2-40B4-BE49-F238E27FC236}">
                      <a16:creationId xmlns:a16="http://schemas.microsoft.com/office/drawing/2014/main" id="{98CA1DD4-7300-9CB7-BC97-4CB77FE4C1D7}"/>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 name="Ovale 82">
                  <a:extLst>
                    <a:ext uri="{FF2B5EF4-FFF2-40B4-BE49-F238E27FC236}">
                      <a16:creationId xmlns:a16="http://schemas.microsoft.com/office/drawing/2014/main" id="{A94A864C-6E3C-C10E-DBF9-1933D5A1685E}"/>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4" name="Ovale 83">
                  <a:extLst>
                    <a:ext uri="{FF2B5EF4-FFF2-40B4-BE49-F238E27FC236}">
                      <a16:creationId xmlns:a16="http://schemas.microsoft.com/office/drawing/2014/main" id="{D142610E-7C40-E492-8611-7DE43149849E}"/>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 name="Ovale 84">
                  <a:extLst>
                    <a:ext uri="{FF2B5EF4-FFF2-40B4-BE49-F238E27FC236}">
                      <a16:creationId xmlns:a16="http://schemas.microsoft.com/office/drawing/2014/main" id="{56B34581-6C5C-183C-C8B4-B35C4988934D}"/>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 name="Ovale 85">
                  <a:extLst>
                    <a:ext uri="{FF2B5EF4-FFF2-40B4-BE49-F238E27FC236}">
                      <a16:creationId xmlns:a16="http://schemas.microsoft.com/office/drawing/2014/main" id="{90CE8B9D-887F-5051-AC9D-4B9B605B8320}"/>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Ovale 86">
                  <a:extLst>
                    <a:ext uri="{FF2B5EF4-FFF2-40B4-BE49-F238E27FC236}">
                      <a16:creationId xmlns:a16="http://schemas.microsoft.com/office/drawing/2014/main" id="{0AD5711B-3EE5-BED8-0109-1DD8D3C7744A}"/>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79" name="Triangolo rettangolo 78">
                <a:extLst>
                  <a:ext uri="{FF2B5EF4-FFF2-40B4-BE49-F238E27FC236}">
                    <a16:creationId xmlns:a16="http://schemas.microsoft.com/office/drawing/2014/main" id="{2442F34B-51EA-69EE-0849-3C1A1E29A05E}"/>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 name="Triangolo rettangolo 79">
                <a:extLst>
                  <a:ext uri="{FF2B5EF4-FFF2-40B4-BE49-F238E27FC236}">
                    <a16:creationId xmlns:a16="http://schemas.microsoft.com/office/drawing/2014/main" id="{012B078C-A806-4CAC-2016-F12DFE6A1A68}"/>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 name="Rettangolo 80">
                <a:extLst>
                  <a:ext uri="{FF2B5EF4-FFF2-40B4-BE49-F238E27FC236}">
                    <a16:creationId xmlns:a16="http://schemas.microsoft.com/office/drawing/2014/main" id="{A25E7210-FA25-25D6-7060-EA5B03172CAB}"/>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77" name="Immagine 76">
              <a:extLst>
                <a:ext uri="{FF2B5EF4-FFF2-40B4-BE49-F238E27FC236}">
                  <a16:creationId xmlns:a16="http://schemas.microsoft.com/office/drawing/2014/main" id="{A76F7CB1-025A-5125-DDC0-C5C64C036CE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54767" y="4804282"/>
              <a:ext cx="1196358" cy="1110180"/>
            </a:xfrm>
            <a:prstGeom prst="rect">
              <a:avLst/>
            </a:prstGeom>
          </p:spPr>
        </p:pic>
      </p:grpSp>
      <p:grpSp>
        <p:nvGrpSpPr>
          <p:cNvPr id="88" name="Gruppo 87">
            <a:extLst>
              <a:ext uri="{FF2B5EF4-FFF2-40B4-BE49-F238E27FC236}">
                <a16:creationId xmlns:a16="http://schemas.microsoft.com/office/drawing/2014/main" id="{88102611-F48E-B211-9C80-B8825F34C3DD}"/>
              </a:ext>
            </a:extLst>
          </p:cNvPr>
          <p:cNvGrpSpPr/>
          <p:nvPr/>
        </p:nvGrpSpPr>
        <p:grpSpPr>
          <a:xfrm>
            <a:off x="9799468" y="962610"/>
            <a:ext cx="693637" cy="705219"/>
            <a:chOff x="3851667" y="1982961"/>
            <a:chExt cx="994103" cy="1010699"/>
          </a:xfrm>
        </p:grpSpPr>
        <p:grpSp>
          <p:nvGrpSpPr>
            <p:cNvPr id="89" name="Gruppo 88">
              <a:extLst>
                <a:ext uri="{FF2B5EF4-FFF2-40B4-BE49-F238E27FC236}">
                  <a16:creationId xmlns:a16="http://schemas.microsoft.com/office/drawing/2014/main" id="{58676C5A-D7E2-70D7-59E1-DE5407905D8C}"/>
                </a:ext>
              </a:extLst>
            </p:cNvPr>
            <p:cNvGrpSpPr/>
            <p:nvPr/>
          </p:nvGrpSpPr>
          <p:grpSpPr>
            <a:xfrm rot="21060844">
              <a:off x="4026172" y="2183660"/>
              <a:ext cx="809999" cy="810000"/>
              <a:chOff x="3669208" y="2680855"/>
              <a:chExt cx="760196" cy="768107"/>
            </a:xfrm>
          </p:grpSpPr>
          <p:grpSp>
            <p:nvGrpSpPr>
              <p:cNvPr id="91" name="Gruppo 90">
                <a:extLst>
                  <a:ext uri="{FF2B5EF4-FFF2-40B4-BE49-F238E27FC236}">
                    <a16:creationId xmlns:a16="http://schemas.microsoft.com/office/drawing/2014/main" id="{FE028D82-AF2B-57C2-B391-5B0DEF5FDCE7}"/>
                  </a:ext>
                </a:extLst>
              </p:cNvPr>
              <p:cNvGrpSpPr/>
              <p:nvPr/>
            </p:nvGrpSpPr>
            <p:grpSpPr>
              <a:xfrm>
                <a:off x="3684529" y="2716282"/>
                <a:ext cx="720000" cy="720000"/>
                <a:chOff x="3594529" y="2608282"/>
                <a:chExt cx="720000" cy="720000"/>
              </a:xfrm>
            </p:grpSpPr>
            <p:sp>
              <p:nvSpPr>
                <p:cNvPr id="95" name="Ovale 94">
                  <a:extLst>
                    <a:ext uri="{FF2B5EF4-FFF2-40B4-BE49-F238E27FC236}">
                      <a16:creationId xmlns:a16="http://schemas.microsoft.com/office/drawing/2014/main" id="{9F94082F-A5B3-822D-7CC7-37C8190C161A}"/>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6" name="Ovale 95">
                  <a:extLst>
                    <a:ext uri="{FF2B5EF4-FFF2-40B4-BE49-F238E27FC236}">
                      <a16:creationId xmlns:a16="http://schemas.microsoft.com/office/drawing/2014/main" id="{00DC4F30-8523-BEA1-76AC-966E3118EF7D}"/>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7" name="Ovale 96">
                  <a:extLst>
                    <a:ext uri="{FF2B5EF4-FFF2-40B4-BE49-F238E27FC236}">
                      <a16:creationId xmlns:a16="http://schemas.microsoft.com/office/drawing/2014/main" id="{13985221-BC9A-446D-9E10-3A0A5737B40B}"/>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Ovale 97">
                  <a:extLst>
                    <a:ext uri="{FF2B5EF4-FFF2-40B4-BE49-F238E27FC236}">
                      <a16:creationId xmlns:a16="http://schemas.microsoft.com/office/drawing/2014/main" id="{27BB3F89-81D1-E6B2-6EA0-555AD117DC95}"/>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9" name="Ovale 98">
                  <a:extLst>
                    <a:ext uri="{FF2B5EF4-FFF2-40B4-BE49-F238E27FC236}">
                      <a16:creationId xmlns:a16="http://schemas.microsoft.com/office/drawing/2014/main" id="{7E61829D-A6E9-CA6B-1639-791F93A18D24}"/>
                    </a:ext>
                  </a:extLst>
                </p:cNvPr>
                <p:cNvSpPr/>
                <p:nvPr/>
              </p:nvSpPr>
              <p:spPr>
                <a:xfrm>
                  <a:off x="3648529"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 name="Ovale 99">
                  <a:extLst>
                    <a:ext uri="{FF2B5EF4-FFF2-40B4-BE49-F238E27FC236}">
                      <a16:creationId xmlns:a16="http://schemas.microsoft.com/office/drawing/2014/main" id="{EDAC9F98-39A4-CEBD-DA34-7B4B5920624F}"/>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2" name="Triangolo rettangolo 91">
                <a:extLst>
                  <a:ext uri="{FF2B5EF4-FFF2-40B4-BE49-F238E27FC236}">
                    <a16:creationId xmlns:a16="http://schemas.microsoft.com/office/drawing/2014/main" id="{408D5EF2-78CB-CDB8-9A05-CAC2F33D661C}"/>
                  </a:ext>
                </a:extLst>
              </p:cNvPr>
              <p:cNvSpPr/>
              <p:nvPr/>
            </p:nvSpPr>
            <p:spPr>
              <a:xfrm rot="5400000">
                <a:off x="3669214" y="3074696"/>
                <a:ext cx="373751" cy="37375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 name="Triangolo rettangolo 92">
                <a:extLst>
                  <a:ext uri="{FF2B5EF4-FFF2-40B4-BE49-F238E27FC236}">
                    <a16:creationId xmlns:a16="http://schemas.microsoft.com/office/drawing/2014/main" id="{0E4FF6D0-0CC3-7028-76FD-88DB6271B950}"/>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4" name="Rettangolo 93">
                <a:extLst>
                  <a:ext uri="{FF2B5EF4-FFF2-40B4-BE49-F238E27FC236}">
                    <a16:creationId xmlns:a16="http://schemas.microsoft.com/office/drawing/2014/main" id="{0838C631-6CF3-A11E-01AB-465840C39729}"/>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90" name="Immagine 89">
              <a:extLst>
                <a:ext uri="{FF2B5EF4-FFF2-40B4-BE49-F238E27FC236}">
                  <a16:creationId xmlns:a16="http://schemas.microsoft.com/office/drawing/2014/main" id="{7D85771E-9873-8E17-F201-36721B4030A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957631">
              <a:off x="3851667" y="1982961"/>
              <a:ext cx="994103" cy="837887"/>
            </a:xfrm>
            <a:prstGeom prst="rect">
              <a:avLst/>
            </a:prstGeom>
          </p:spPr>
        </p:pic>
      </p:grpSp>
      <p:grpSp>
        <p:nvGrpSpPr>
          <p:cNvPr id="101" name="Gruppo 100">
            <a:extLst>
              <a:ext uri="{FF2B5EF4-FFF2-40B4-BE49-F238E27FC236}">
                <a16:creationId xmlns:a16="http://schemas.microsoft.com/office/drawing/2014/main" id="{C9CC6D02-AB3A-3EB8-4DB0-2C19ABB002C2}"/>
              </a:ext>
            </a:extLst>
          </p:cNvPr>
          <p:cNvGrpSpPr/>
          <p:nvPr/>
        </p:nvGrpSpPr>
        <p:grpSpPr>
          <a:xfrm>
            <a:off x="8670567" y="1990865"/>
            <a:ext cx="2263958" cy="948727"/>
            <a:chOff x="5541664" y="3427846"/>
            <a:chExt cx="1999459" cy="837887"/>
          </a:xfrm>
        </p:grpSpPr>
        <p:grpSp>
          <p:nvGrpSpPr>
            <p:cNvPr id="102" name="Gruppo 101">
              <a:extLst>
                <a:ext uri="{FF2B5EF4-FFF2-40B4-BE49-F238E27FC236}">
                  <a16:creationId xmlns:a16="http://schemas.microsoft.com/office/drawing/2014/main" id="{FE2DD9CB-1602-54F4-161B-CE85C726B0C5}"/>
                </a:ext>
              </a:extLst>
            </p:cNvPr>
            <p:cNvGrpSpPr/>
            <p:nvPr/>
          </p:nvGrpSpPr>
          <p:grpSpPr>
            <a:xfrm>
              <a:off x="5541664" y="3427846"/>
              <a:ext cx="1374856" cy="837887"/>
              <a:chOff x="945387" y="3627682"/>
              <a:chExt cx="1833142" cy="1117183"/>
            </a:xfrm>
          </p:grpSpPr>
          <p:pic>
            <p:nvPicPr>
              <p:cNvPr id="104" name="Immagine 103">
                <a:extLst>
                  <a:ext uri="{FF2B5EF4-FFF2-40B4-BE49-F238E27FC236}">
                    <a16:creationId xmlns:a16="http://schemas.microsoft.com/office/drawing/2014/main" id="{51844CF5-4D64-939C-F4AC-E6F9667FC94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5387" y="3627682"/>
                <a:ext cx="1218065" cy="1117183"/>
              </a:xfrm>
              <a:prstGeom prst="rect">
                <a:avLst/>
              </a:prstGeom>
            </p:spPr>
          </p:pic>
          <p:pic>
            <p:nvPicPr>
              <p:cNvPr id="105" name="Immagine 104">
                <a:extLst>
                  <a:ext uri="{FF2B5EF4-FFF2-40B4-BE49-F238E27FC236}">
                    <a16:creationId xmlns:a16="http://schemas.microsoft.com/office/drawing/2014/main" id="{1828315D-F34A-C8F7-FE53-D03EDE026FD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744730" y="3786747"/>
                <a:ext cx="1033799" cy="948180"/>
              </a:xfrm>
              <a:prstGeom prst="rect">
                <a:avLst/>
              </a:prstGeom>
            </p:spPr>
          </p:pic>
        </p:grpSp>
        <p:pic>
          <p:nvPicPr>
            <p:cNvPr id="103" name="Immagine 102">
              <a:extLst>
                <a:ext uri="{FF2B5EF4-FFF2-40B4-BE49-F238E27FC236}">
                  <a16:creationId xmlns:a16="http://schemas.microsoft.com/office/drawing/2014/main" id="{8BA54887-5E4D-5240-1207-76CA63802C30}"/>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79489" y="3474930"/>
              <a:ext cx="861634" cy="790272"/>
            </a:xfrm>
            <a:prstGeom prst="rect">
              <a:avLst/>
            </a:prstGeom>
          </p:spPr>
        </p:pic>
      </p:grpSp>
      <p:pic>
        <p:nvPicPr>
          <p:cNvPr id="107" name="Immagine 106">
            <a:extLst>
              <a:ext uri="{FF2B5EF4-FFF2-40B4-BE49-F238E27FC236}">
                <a16:creationId xmlns:a16="http://schemas.microsoft.com/office/drawing/2014/main" id="{2156D11A-C97A-00F9-30C9-354EEB35C2DC}"/>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74654" y="2043699"/>
            <a:ext cx="975615" cy="894813"/>
          </a:xfrm>
          <a:prstGeom prst="rect">
            <a:avLst/>
          </a:prstGeom>
        </p:spPr>
      </p:pic>
      <p:pic>
        <p:nvPicPr>
          <p:cNvPr id="131" name="Immagine 130">
            <a:extLst>
              <a:ext uri="{FF2B5EF4-FFF2-40B4-BE49-F238E27FC236}">
                <a16:creationId xmlns:a16="http://schemas.microsoft.com/office/drawing/2014/main" id="{D4A891EB-7111-BC82-CE8D-6C29DE001148}"/>
              </a:ext>
            </a:extLst>
          </p:cNvPr>
          <p:cNvPicPr>
            <a:picLocks noChangeAspect="1"/>
          </p:cNvPicPr>
          <p:nvPr/>
        </p:nvPicPr>
        <p:blipFill rotWithShape="1">
          <a:blip r:embed="rId8" cstate="print">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a:stretch/>
        </p:blipFill>
        <p:spPr>
          <a:xfrm>
            <a:off x="0" y="4842442"/>
            <a:ext cx="12192010" cy="2270069"/>
          </a:xfrm>
          <a:prstGeom prst="rect">
            <a:avLst/>
          </a:prstGeom>
        </p:spPr>
      </p:pic>
      <p:pic>
        <p:nvPicPr>
          <p:cNvPr id="148" name="Immagine 147">
            <a:extLst>
              <a:ext uri="{FF2B5EF4-FFF2-40B4-BE49-F238E27FC236}">
                <a16:creationId xmlns:a16="http://schemas.microsoft.com/office/drawing/2014/main" id="{5299CE1B-EFF2-EEE5-5487-EF88454BDDA5}"/>
              </a:ext>
            </a:extLst>
          </p:cNvPr>
          <p:cNvPicPr>
            <a:picLocks noChangeAspect="1"/>
          </p:cNvPicPr>
          <p:nvPr/>
        </p:nvPicPr>
        <p:blipFill>
          <a:blip r:embed="rId9">
            <a:lum bright="70000" contrast="-70000"/>
          </a:blip>
          <a:stretch>
            <a:fillRect/>
          </a:stretch>
        </p:blipFill>
        <p:spPr>
          <a:xfrm>
            <a:off x="8191523" y="1226048"/>
            <a:ext cx="829128" cy="1670449"/>
          </a:xfrm>
          <a:prstGeom prst="rect">
            <a:avLst/>
          </a:prstGeom>
        </p:spPr>
      </p:pic>
      <p:pic>
        <p:nvPicPr>
          <p:cNvPr id="149" name="Immagine 148">
            <a:extLst>
              <a:ext uri="{FF2B5EF4-FFF2-40B4-BE49-F238E27FC236}">
                <a16:creationId xmlns:a16="http://schemas.microsoft.com/office/drawing/2014/main" id="{644B51F4-19DF-5DA1-9A82-6823A8F3770C}"/>
              </a:ext>
            </a:extLst>
          </p:cNvPr>
          <p:cNvPicPr>
            <a:picLocks noChangeAspect="1"/>
          </p:cNvPicPr>
          <p:nvPr/>
        </p:nvPicPr>
        <p:blipFill>
          <a:blip r:embed="rId10">
            <a:lum bright="70000" contrast="-70000"/>
          </a:blip>
          <a:stretch>
            <a:fillRect/>
          </a:stretch>
        </p:blipFill>
        <p:spPr>
          <a:xfrm>
            <a:off x="9009237" y="1088386"/>
            <a:ext cx="719390" cy="792549"/>
          </a:xfrm>
          <a:prstGeom prst="rect">
            <a:avLst/>
          </a:prstGeom>
        </p:spPr>
      </p:pic>
      <p:pic>
        <p:nvPicPr>
          <p:cNvPr id="4" name="Immagine 3">
            <a:extLst>
              <a:ext uri="{FF2B5EF4-FFF2-40B4-BE49-F238E27FC236}">
                <a16:creationId xmlns:a16="http://schemas.microsoft.com/office/drawing/2014/main" id="{50A2CCC8-B6BE-DB9A-77F3-4610E1459C2D}"/>
              </a:ext>
            </a:extLst>
          </p:cNvPr>
          <p:cNvPicPr preferRelativeResize="0">
            <a:picLocks/>
          </p:cNvPicPr>
          <p:nvPr/>
        </p:nvPicPr>
        <p:blipFill rotWithShape="1">
          <a:blip r:embed="rId11" cstate="screen">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a:ext>
            </a:extLst>
          </a:blip>
          <a:srcRect/>
          <a:stretch/>
        </p:blipFill>
        <p:spPr>
          <a:xfrm>
            <a:off x="9909384" y="3231406"/>
            <a:ext cx="1728000" cy="1728000"/>
          </a:xfrm>
          <a:prstGeom prst="rect">
            <a:avLst/>
          </a:prstGeom>
        </p:spPr>
      </p:pic>
      <p:grpSp>
        <p:nvGrpSpPr>
          <p:cNvPr id="15" name="Gruppo 14">
            <a:extLst>
              <a:ext uri="{FF2B5EF4-FFF2-40B4-BE49-F238E27FC236}">
                <a16:creationId xmlns:a16="http://schemas.microsoft.com/office/drawing/2014/main" id="{55F73CE2-F78C-DE2F-B98C-77E28916FDE2}"/>
              </a:ext>
            </a:extLst>
          </p:cNvPr>
          <p:cNvGrpSpPr/>
          <p:nvPr/>
        </p:nvGrpSpPr>
        <p:grpSpPr>
          <a:xfrm>
            <a:off x="5650625" y="2899535"/>
            <a:ext cx="4364972" cy="2511465"/>
            <a:chOff x="5164442" y="2931152"/>
            <a:chExt cx="4364972" cy="2511465"/>
          </a:xfrm>
        </p:grpSpPr>
        <p:pic>
          <p:nvPicPr>
            <p:cNvPr id="6" name="Immagine 5">
              <a:extLst>
                <a:ext uri="{FF2B5EF4-FFF2-40B4-BE49-F238E27FC236}">
                  <a16:creationId xmlns:a16="http://schemas.microsoft.com/office/drawing/2014/main" id="{7D6C5213-2CB0-30ED-844B-27654C10FFAE}"/>
                </a:ext>
              </a:extLst>
            </p:cNvPr>
            <p:cNvPicPr>
              <a:picLocks noChangeAspect="1"/>
            </p:cNvPicPr>
            <p:nvPr/>
          </p:nvPicPr>
          <p:blipFill rotWithShape="1">
            <a:blip r:embed="rId13" cstate="print">
              <a:clrChange>
                <a:clrFrom>
                  <a:srgbClr val="FFFFFF"/>
                </a:clrFrom>
                <a:clrTo>
                  <a:srgbClr val="FFFFFF">
                    <a:alpha val="0"/>
                  </a:srgbClr>
                </a:clrTo>
              </a:clrChange>
              <a:duotone>
                <a:prstClr val="black"/>
                <a:srgbClr val="FD4169">
                  <a:tint val="45000"/>
                  <a:satMod val="400000"/>
                </a:srgbClr>
              </a:duotone>
              <a:extLst>
                <a:ext uri="{28A0092B-C50C-407E-A947-70E740481C1C}">
                  <a14:useLocalDpi xmlns:a14="http://schemas.microsoft.com/office/drawing/2010/main"/>
                </a:ext>
              </a:extLst>
            </a:blip>
            <a:srcRect r="-2"/>
            <a:stretch/>
          </p:blipFill>
          <p:spPr>
            <a:xfrm>
              <a:off x="5747004" y="2931152"/>
              <a:ext cx="3771778" cy="1500244"/>
            </a:xfrm>
            <a:prstGeom prst="rect">
              <a:avLst/>
            </a:prstGeom>
          </p:spPr>
        </p:pic>
        <p:grpSp>
          <p:nvGrpSpPr>
            <p:cNvPr id="7" name="Gruppo 6">
              <a:extLst>
                <a:ext uri="{FF2B5EF4-FFF2-40B4-BE49-F238E27FC236}">
                  <a16:creationId xmlns:a16="http://schemas.microsoft.com/office/drawing/2014/main" id="{963EFE11-7F71-7E20-79D0-CADCEB499C50}"/>
                </a:ext>
              </a:extLst>
            </p:cNvPr>
            <p:cNvGrpSpPr/>
            <p:nvPr/>
          </p:nvGrpSpPr>
          <p:grpSpPr>
            <a:xfrm>
              <a:off x="5164442" y="3185252"/>
              <a:ext cx="4364972" cy="2257365"/>
              <a:chOff x="2632010" y="1091644"/>
              <a:chExt cx="6527396" cy="3101203"/>
            </a:xfrm>
          </p:grpSpPr>
          <p:grpSp>
            <p:nvGrpSpPr>
              <p:cNvPr id="8" name="Gruppo 7">
                <a:extLst>
                  <a:ext uri="{FF2B5EF4-FFF2-40B4-BE49-F238E27FC236}">
                    <a16:creationId xmlns:a16="http://schemas.microsoft.com/office/drawing/2014/main" id="{3DC7B0AA-8148-2AED-CADE-CA96ABF622CB}"/>
                  </a:ext>
                </a:extLst>
              </p:cNvPr>
              <p:cNvGrpSpPr/>
              <p:nvPr/>
            </p:nvGrpSpPr>
            <p:grpSpPr>
              <a:xfrm>
                <a:off x="3014645" y="1206658"/>
                <a:ext cx="6144761" cy="2922569"/>
                <a:chOff x="56475" y="1357936"/>
                <a:chExt cx="6144761" cy="2922569"/>
              </a:xfrm>
            </p:grpSpPr>
            <p:pic>
              <p:nvPicPr>
                <p:cNvPr id="12" name="Immagine 11">
                  <a:extLst>
                    <a:ext uri="{FF2B5EF4-FFF2-40B4-BE49-F238E27FC236}">
                      <a16:creationId xmlns:a16="http://schemas.microsoft.com/office/drawing/2014/main" id="{2936003C-0257-5463-2D90-65ED4595D37C}"/>
                    </a:ext>
                  </a:extLst>
                </p:cNvPr>
                <p:cNvPicPr>
                  <a:picLocks noChangeAspect="1"/>
                </p:cNvPicPr>
                <p:nvPr/>
              </p:nvPicPr>
              <p:blipFill rotWithShape="1">
                <a:blip r:embed="rId14" cstate="print">
                  <a:clrChange>
                    <a:clrFrom>
                      <a:srgbClr val="FFFFFF"/>
                    </a:clrFrom>
                    <a:clrTo>
                      <a:srgbClr val="FFFFFF">
                        <a:alpha val="0"/>
                      </a:srgbClr>
                    </a:clrTo>
                  </a:clrChange>
                  <a:duotone>
                    <a:prstClr val="black"/>
                    <a:srgbClr val="FD4169">
                      <a:tint val="45000"/>
                      <a:satMod val="400000"/>
                    </a:srgbClr>
                  </a:duotone>
                  <a:extLst>
                    <a:ext uri="{28A0092B-C50C-407E-A947-70E740481C1C}">
                      <a14:useLocalDpi xmlns:a14="http://schemas.microsoft.com/office/drawing/2010/main"/>
                    </a:ext>
                  </a:extLst>
                </a:blip>
                <a:srcRect/>
                <a:stretch/>
              </p:blipFill>
              <p:spPr>
                <a:xfrm>
                  <a:off x="572919" y="2288930"/>
                  <a:ext cx="5628317" cy="1586458"/>
                </a:xfrm>
                <a:prstGeom prst="rect">
                  <a:avLst/>
                </a:prstGeom>
              </p:spPr>
            </p:pic>
            <p:pic>
              <p:nvPicPr>
                <p:cNvPr id="13" name="Immagine 12">
                  <a:extLst>
                    <a:ext uri="{FF2B5EF4-FFF2-40B4-BE49-F238E27FC236}">
                      <a16:creationId xmlns:a16="http://schemas.microsoft.com/office/drawing/2014/main" id="{83CE38E9-0DEB-7F2A-F544-59AD24174D09}"/>
                    </a:ext>
                  </a:extLst>
                </p:cNvPr>
                <p:cNvPicPr>
                  <a:picLocks noChangeAspect="1"/>
                </p:cNvPicPr>
                <p:nvPr/>
              </p:nvPicPr>
              <p:blipFill rotWithShape="1">
                <a:blip r:embed="rId15" cstate="print">
                  <a:clrChange>
                    <a:clrFrom>
                      <a:srgbClr val="FFFFFF"/>
                    </a:clrFrom>
                    <a:clrTo>
                      <a:srgbClr val="FFFFFF">
                        <a:alpha val="0"/>
                      </a:srgbClr>
                    </a:clrTo>
                  </a:clrChange>
                  <a:duotone>
                    <a:prstClr val="black"/>
                    <a:srgbClr val="FD4169">
                      <a:tint val="45000"/>
                      <a:satMod val="400000"/>
                    </a:srgbClr>
                  </a:duotone>
                  <a:extLst>
                    <a:ext uri="{28A0092B-C50C-407E-A947-70E740481C1C}">
                      <a14:useLocalDpi xmlns:a14="http://schemas.microsoft.com/office/drawing/2010/main"/>
                    </a:ext>
                  </a:extLst>
                </a:blip>
                <a:srcRect/>
                <a:stretch/>
              </p:blipFill>
              <p:spPr>
                <a:xfrm>
                  <a:off x="2274281" y="3956505"/>
                  <a:ext cx="1594677" cy="324000"/>
                </a:xfrm>
                <a:prstGeom prst="rect">
                  <a:avLst/>
                </a:prstGeom>
              </p:spPr>
            </p:pic>
            <p:pic>
              <p:nvPicPr>
                <p:cNvPr id="14" name="Immagine 13">
                  <a:extLst>
                    <a:ext uri="{FF2B5EF4-FFF2-40B4-BE49-F238E27FC236}">
                      <a16:creationId xmlns:a16="http://schemas.microsoft.com/office/drawing/2014/main" id="{9618C9EF-1AEC-636E-12D9-32FB66A323D0}"/>
                    </a:ext>
                  </a:extLst>
                </p:cNvPr>
                <p:cNvPicPr>
                  <a:picLocks noChangeAspect="1"/>
                </p:cNvPicPr>
                <p:nvPr/>
              </p:nvPicPr>
              <p:blipFill rotWithShape="1">
                <a:blip r:embed="rId16" cstate="print">
                  <a:clrChange>
                    <a:clrFrom>
                      <a:srgbClr val="FFFFFF"/>
                    </a:clrFrom>
                    <a:clrTo>
                      <a:srgbClr val="FFFFFF">
                        <a:alpha val="0"/>
                      </a:srgbClr>
                    </a:clrTo>
                  </a:clrChange>
                  <a:duotone>
                    <a:prstClr val="black"/>
                    <a:srgbClr val="FD4169">
                      <a:tint val="45000"/>
                      <a:satMod val="400000"/>
                    </a:srgbClr>
                  </a:duotone>
                  <a:extLst>
                    <a:ext uri="{28A0092B-C50C-407E-A947-70E740481C1C}">
                      <a14:useLocalDpi xmlns:a14="http://schemas.microsoft.com/office/drawing/2010/main"/>
                    </a:ext>
                  </a:extLst>
                </a:blip>
                <a:srcRect/>
                <a:stretch/>
              </p:blipFill>
              <p:spPr>
                <a:xfrm>
                  <a:off x="56475" y="1357936"/>
                  <a:ext cx="422071" cy="2916000"/>
                </a:xfrm>
                <a:prstGeom prst="rect">
                  <a:avLst/>
                </a:prstGeom>
              </p:spPr>
            </p:pic>
          </p:grpSp>
          <p:sp>
            <p:nvSpPr>
              <p:cNvPr id="9" name="CasellaDiTesto 8">
                <a:extLst>
                  <a:ext uri="{FF2B5EF4-FFF2-40B4-BE49-F238E27FC236}">
                    <a16:creationId xmlns:a16="http://schemas.microsoft.com/office/drawing/2014/main" id="{B9515ECF-E077-3C22-8D36-EDF265BE32EC}"/>
                  </a:ext>
                </a:extLst>
              </p:cNvPr>
              <p:cNvSpPr txBox="1"/>
              <p:nvPr/>
            </p:nvSpPr>
            <p:spPr>
              <a:xfrm>
                <a:off x="4831967" y="3727737"/>
                <a:ext cx="2778170" cy="465110"/>
              </a:xfrm>
              <a:prstGeom prst="rect">
                <a:avLst/>
              </a:prstGeom>
              <a:solidFill>
                <a:schemeClr val="bg1"/>
              </a:solidFill>
            </p:spPr>
            <p:txBody>
              <a:bodyPr wrap="square" rtlCol="0">
                <a:spAutoFit/>
              </a:bodyPr>
              <a:lstStyle/>
              <a:p>
                <a:pPr algn="ctr"/>
                <a:r>
                  <a:rPr lang="it-IT" sz="1600" dirty="0" err="1">
                    <a:latin typeface="Aptos" panose="020B0004020202020204" pitchFamily="34" charset="0"/>
                    <a:ea typeface="Adobe Fan Heiti Std B" pitchFamily="34" charset="-128"/>
                  </a:rPr>
                  <a:t>Wavelength</a:t>
                </a:r>
                <a:r>
                  <a:rPr lang="it-IT" sz="1600" dirty="0">
                    <a:latin typeface="Aptos" panose="020B0004020202020204" pitchFamily="34" charset="0"/>
                    <a:ea typeface="Adobe Fan Heiti Std B" pitchFamily="34" charset="-128"/>
                  </a:rPr>
                  <a:t> (nm)</a:t>
                </a:r>
              </a:p>
            </p:txBody>
          </p:sp>
          <p:sp>
            <p:nvSpPr>
              <p:cNvPr id="10" name="CasellaDiTesto 9">
                <a:extLst>
                  <a:ext uri="{FF2B5EF4-FFF2-40B4-BE49-F238E27FC236}">
                    <a16:creationId xmlns:a16="http://schemas.microsoft.com/office/drawing/2014/main" id="{1B55EF00-0292-ECD1-3994-A935149ECA52}"/>
                  </a:ext>
                </a:extLst>
              </p:cNvPr>
              <p:cNvSpPr txBox="1"/>
              <p:nvPr/>
            </p:nvSpPr>
            <p:spPr>
              <a:xfrm rot="16200000">
                <a:off x="1790087" y="1933567"/>
                <a:ext cx="2604346" cy="920500"/>
              </a:xfrm>
              <a:prstGeom prst="rect">
                <a:avLst/>
              </a:prstGeom>
              <a:solidFill>
                <a:schemeClr val="bg1"/>
              </a:solidFill>
            </p:spPr>
            <p:txBody>
              <a:bodyPr wrap="square" rtlCol="0">
                <a:spAutoFit/>
              </a:bodyPr>
              <a:lstStyle/>
              <a:p>
                <a:pPr algn="ctr"/>
                <a:r>
                  <a:rPr lang="it-IT" sz="1600" dirty="0" err="1">
                    <a:latin typeface="Aptos" panose="020B0004020202020204" pitchFamily="34" charset="0"/>
                    <a:ea typeface="Adobe Fan Heiti Std B" pitchFamily="34" charset="-128"/>
                  </a:rPr>
                  <a:t>Radiance</a:t>
                </a:r>
                <a:r>
                  <a:rPr lang="it-IT" dirty="0">
                    <a:latin typeface="Aptos" panose="020B0004020202020204" pitchFamily="34" charset="0"/>
                    <a:ea typeface="Adobe Fan Heiti Std B" pitchFamily="34" charset="-128"/>
                  </a:rPr>
                  <a:t> </a:t>
                </a:r>
              </a:p>
              <a:p>
                <a:pPr algn="ctr"/>
                <a:r>
                  <a:rPr lang="it-IT" sz="1600" dirty="0">
                    <a:latin typeface="Aptos" panose="020B0004020202020204" pitchFamily="34" charset="0"/>
                    <a:ea typeface="Adobe Fan Heiti Std B" pitchFamily="34" charset="-128"/>
                  </a:rPr>
                  <a:t>(</a:t>
                </a:r>
                <a:r>
                  <a:rPr lang="it-IT" sz="1600" dirty="0" err="1">
                    <a:latin typeface="Aptos" panose="020B0004020202020204" pitchFamily="34" charset="0"/>
                    <a:ea typeface="Adobe Fan Heiti Std B" pitchFamily="34" charset="-128"/>
                  </a:rPr>
                  <a:t>mW</a:t>
                </a:r>
                <a:r>
                  <a:rPr lang="it-IT" sz="1600" dirty="0">
                    <a:latin typeface="Aptos" panose="020B0004020202020204" pitchFamily="34" charset="0"/>
                    <a:ea typeface="Adobe Fan Heiti Std B" pitchFamily="34" charset="-128"/>
                  </a:rPr>
                  <a:t> cm</a:t>
                </a:r>
                <a:r>
                  <a:rPr lang="it-IT" sz="1600" baseline="30000" dirty="0">
                    <a:latin typeface="Aptos" panose="020B0004020202020204" pitchFamily="34" charset="0"/>
                    <a:ea typeface="Adobe Fan Heiti Std B" pitchFamily="34" charset="-128"/>
                  </a:rPr>
                  <a:t>-2</a:t>
                </a:r>
                <a:r>
                  <a:rPr lang="it-IT" sz="1600" dirty="0">
                    <a:latin typeface="Aptos" panose="020B0004020202020204" pitchFamily="34" charset="0"/>
                    <a:ea typeface="Adobe Fan Heiti Std B" pitchFamily="34" charset="-128"/>
                  </a:rPr>
                  <a:t> sr</a:t>
                </a:r>
                <a:r>
                  <a:rPr lang="it-IT" sz="1600" baseline="30000" dirty="0">
                    <a:latin typeface="Aptos" panose="020B0004020202020204" pitchFamily="34" charset="0"/>
                    <a:ea typeface="Adobe Fan Heiti Std B" pitchFamily="34" charset="-128"/>
                  </a:rPr>
                  <a:t>-1</a:t>
                </a:r>
                <a:r>
                  <a:rPr lang="it-IT" sz="1600" dirty="0">
                    <a:latin typeface="Aptos" panose="020B0004020202020204" pitchFamily="34" charset="0"/>
                    <a:ea typeface="Adobe Fan Heiti Std B" pitchFamily="34" charset="-128"/>
                  </a:rPr>
                  <a:t> </a:t>
                </a:r>
                <a:r>
                  <a:rPr lang="el-GR" sz="1400" dirty="0">
                    <a:latin typeface="Aptos" panose="020B0004020202020204" pitchFamily="34" charset="0"/>
                    <a:ea typeface="Adobe Fan Heiti Std B" pitchFamily="34" charset="-128"/>
                  </a:rPr>
                  <a:t>μ</a:t>
                </a:r>
                <a:r>
                  <a:rPr lang="it-IT" sz="1600" dirty="0">
                    <a:latin typeface="Aptos" panose="020B0004020202020204" pitchFamily="34" charset="0"/>
                    <a:ea typeface="Adobe Fan Heiti Std B" pitchFamily="34" charset="-128"/>
                  </a:rPr>
                  <a:t>m</a:t>
                </a:r>
                <a:r>
                  <a:rPr lang="it-IT" sz="1600" baseline="30000" dirty="0">
                    <a:latin typeface="Aptos" panose="020B0004020202020204" pitchFamily="34" charset="0"/>
                    <a:ea typeface="Adobe Fan Heiti Std B" pitchFamily="34" charset="-128"/>
                  </a:rPr>
                  <a:t>-1</a:t>
                </a:r>
                <a:r>
                  <a:rPr lang="it-IT" sz="1600" dirty="0">
                    <a:latin typeface="Aptos" panose="020B0004020202020204" pitchFamily="34" charset="0"/>
                    <a:ea typeface="Adobe Fan Heiti Std B" pitchFamily="34" charset="-128"/>
                  </a:rPr>
                  <a:t>)</a:t>
                </a:r>
              </a:p>
            </p:txBody>
          </p:sp>
        </p:grpSp>
      </p:grpSp>
      <p:sp>
        <p:nvSpPr>
          <p:cNvPr id="18" name="CasellaDiTesto 17">
            <a:extLst>
              <a:ext uri="{FF2B5EF4-FFF2-40B4-BE49-F238E27FC236}">
                <a16:creationId xmlns:a16="http://schemas.microsoft.com/office/drawing/2014/main" id="{755783B5-3576-6421-5573-EDE3B5533411}"/>
              </a:ext>
            </a:extLst>
          </p:cNvPr>
          <p:cNvSpPr txBox="1"/>
          <p:nvPr/>
        </p:nvSpPr>
        <p:spPr>
          <a:xfrm>
            <a:off x="9250259" y="4905952"/>
            <a:ext cx="3091928" cy="584775"/>
          </a:xfrm>
          <a:prstGeom prst="rect">
            <a:avLst/>
          </a:prstGeom>
          <a:noFill/>
        </p:spPr>
        <p:txBody>
          <a:bodyPr wrap="square">
            <a:spAutoFit/>
          </a:bodyPr>
          <a:lstStyle/>
          <a:p>
            <a:pPr algn="ctr">
              <a:buSzPct val="150000"/>
            </a:pPr>
            <a:r>
              <a:rPr lang="it-IT" sz="1600" b="1" dirty="0">
                <a:latin typeface="Aptos" panose="020B0004020202020204" pitchFamily="34" charset="0"/>
              </a:rPr>
              <a:t>HyPlant </a:t>
            </a:r>
            <a:r>
              <a:rPr lang="it-IT" sz="1600" b="1" dirty="0" err="1">
                <a:latin typeface="Aptos" panose="020B0004020202020204" pitchFamily="34" charset="0"/>
              </a:rPr>
              <a:t>sensor</a:t>
            </a:r>
            <a:endParaRPr lang="it-IT" sz="1600" b="1" dirty="0">
              <a:latin typeface="Aptos" panose="020B0004020202020204" pitchFamily="34" charset="0"/>
            </a:endParaRPr>
          </a:p>
          <a:p>
            <a:pPr algn="ctr">
              <a:buSzPct val="150000"/>
            </a:pPr>
            <a:r>
              <a:rPr lang="it-IT" sz="1600" dirty="0">
                <a:latin typeface="Aptos" panose="020B0004020202020204" pitchFamily="34" charset="0"/>
              </a:rPr>
              <a:t>(</a:t>
            </a:r>
            <a:r>
              <a:rPr lang="it-IT" sz="1600" dirty="0" err="1">
                <a:latin typeface="Aptos" panose="020B0004020202020204" pitchFamily="34" charset="0"/>
              </a:rPr>
              <a:t>airborne</a:t>
            </a:r>
            <a:r>
              <a:rPr lang="it-IT" sz="1600" dirty="0">
                <a:latin typeface="Aptos" panose="020B0004020202020204" pitchFamily="34" charset="0"/>
              </a:rPr>
              <a:t> </a:t>
            </a:r>
            <a:r>
              <a:rPr lang="it-IT" sz="1600" dirty="0" err="1">
                <a:latin typeface="Aptos" panose="020B0004020202020204" pitchFamily="34" charset="0"/>
              </a:rPr>
              <a:t>prototype</a:t>
            </a:r>
            <a:r>
              <a:rPr lang="it-IT" sz="1600" dirty="0">
                <a:latin typeface="Aptos" panose="020B0004020202020204" pitchFamily="34" charset="0"/>
              </a:rPr>
              <a:t> of  FLEX)</a:t>
            </a:r>
          </a:p>
        </p:txBody>
      </p:sp>
      <p:sp>
        <p:nvSpPr>
          <p:cNvPr id="21" name="CasellaDiTesto 20">
            <a:extLst>
              <a:ext uri="{FF2B5EF4-FFF2-40B4-BE49-F238E27FC236}">
                <a16:creationId xmlns:a16="http://schemas.microsoft.com/office/drawing/2014/main" id="{B1A8B457-1DA3-B1DD-8ECF-E10633D43509}"/>
              </a:ext>
            </a:extLst>
          </p:cNvPr>
          <p:cNvSpPr txBox="1"/>
          <p:nvPr/>
        </p:nvSpPr>
        <p:spPr>
          <a:xfrm>
            <a:off x="6498744" y="3009659"/>
            <a:ext cx="1038019" cy="646986"/>
          </a:xfrm>
          <a:prstGeom prst="roundRect">
            <a:avLst/>
          </a:prstGeom>
          <a:solidFill>
            <a:schemeClr val="bg1"/>
          </a:solidFill>
          <a:ln w="19050">
            <a:solidFill>
              <a:schemeClr val="tx1"/>
            </a:solidFill>
          </a:ln>
        </p:spPr>
        <p:txBody>
          <a:bodyPr wrap="square">
            <a:spAutoFit/>
          </a:bodyPr>
          <a:lstStyle/>
          <a:p>
            <a:pPr algn="ctr">
              <a:buSzPct val="150000"/>
            </a:pPr>
            <a:r>
              <a:rPr lang="it-IT" sz="1600" dirty="0">
                <a:latin typeface="Aptos" panose="020B0004020202020204" pitchFamily="34" charset="0"/>
              </a:rPr>
              <a:t>FLUO </a:t>
            </a:r>
            <a:r>
              <a:rPr lang="it-IT" sz="1600" dirty="0" err="1">
                <a:latin typeface="Aptos" panose="020B0004020202020204" pitchFamily="34" charset="0"/>
              </a:rPr>
              <a:t>module</a:t>
            </a:r>
            <a:endParaRPr lang="it-IT" sz="1600" dirty="0">
              <a:latin typeface="Aptos" panose="020B0004020202020204" pitchFamily="34" charset="0"/>
            </a:endParaRPr>
          </a:p>
        </p:txBody>
      </p:sp>
      <p:sp>
        <p:nvSpPr>
          <p:cNvPr id="23" name="CasellaDiTesto 22">
            <a:extLst>
              <a:ext uri="{FF2B5EF4-FFF2-40B4-BE49-F238E27FC236}">
                <a16:creationId xmlns:a16="http://schemas.microsoft.com/office/drawing/2014/main" id="{F6888ED8-77B3-EC72-B26C-3E463C34FD8B}"/>
              </a:ext>
            </a:extLst>
          </p:cNvPr>
          <p:cNvSpPr txBox="1"/>
          <p:nvPr/>
        </p:nvSpPr>
        <p:spPr>
          <a:xfrm>
            <a:off x="8538543" y="4149692"/>
            <a:ext cx="1038019" cy="646986"/>
          </a:xfrm>
          <a:prstGeom prst="roundRect">
            <a:avLst/>
          </a:prstGeom>
          <a:solidFill>
            <a:schemeClr val="bg1"/>
          </a:solidFill>
          <a:ln w="19050">
            <a:solidFill>
              <a:schemeClr val="tx1"/>
            </a:solidFill>
          </a:ln>
        </p:spPr>
        <p:txBody>
          <a:bodyPr wrap="square">
            <a:spAutoFit/>
          </a:bodyPr>
          <a:lstStyle/>
          <a:p>
            <a:pPr algn="ctr">
              <a:buSzPct val="150000"/>
            </a:pPr>
            <a:r>
              <a:rPr lang="it-IT" sz="1600" dirty="0">
                <a:latin typeface="Aptos" panose="020B0004020202020204" pitchFamily="34" charset="0"/>
              </a:rPr>
              <a:t>FULL </a:t>
            </a:r>
            <a:r>
              <a:rPr lang="it-IT" sz="1600" dirty="0" err="1">
                <a:latin typeface="Aptos" panose="020B0004020202020204" pitchFamily="34" charset="0"/>
              </a:rPr>
              <a:t>module</a:t>
            </a:r>
            <a:endParaRPr lang="it-IT" sz="1600" dirty="0">
              <a:latin typeface="Aptos" panose="020B0004020202020204" pitchFamily="34" charset="0"/>
            </a:endParaRPr>
          </a:p>
        </p:txBody>
      </p:sp>
      <p:pic>
        <p:nvPicPr>
          <p:cNvPr id="5" name="Immagine 4" descr="Immagine che contiene arte, Arti creative, rosso&#10;&#10;Il contenuto generato dall'IA potrebbe non essere corretto.">
            <a:extLst>
              <a:ext uri="{FF2B5EF4-FFF2-40B4-BE49-F238E27FC236}">
                <a16:creationId xmlns:a16="http://schemas.microsoft.com/office/drawing/2014/main" id="{FE5022ED-A2F8-14EA-9937-187C0602FFC8}"/>
              </a:ext>
            </a:extLst>
          </p:cNvPr>
          <p:cNvPicPr>
            <a:picLocks noChangeAspect="1"/>
          </p:cNvPicPr>
          <p:nvPr/>
        </p:nvPicPr>
        <p:blipFill>
          <a:blip r:embed="rId17">
            <a:clrChange>
              <a:clrFrom>
                <a:srgbClr val="FFFFFF"/>
              </a:clrFrom>
              <a:clrTo>
                <a:srgbClr val="FFFFFF">
                  <a:alpha val="0"/>
                </a:srgbClr>
              </a:clrTo>
            </a:clrChange>
          </a:blip>
          <a:stretch>
            <a:fillRect/>
          </a:stretch>
        </p:blipFill>
        <p:spPr>
          <a:xfrm rot="20930312">
            <a:off x="1125063" y="2535128"/>
            <a:ext cx="4185451" cy="4388718"/>
          </a:xfrm>
          <a:prstGeom prst="rect">
            <a:avLst/>
          </a:prstGeom>
        </p:spPr>
      </p:pic>
      <p:sp>
        <p:nvSpPr>
          <p:cNvPr id="22" name="CasellaDiTesto 21">
            <a:extLst>
              <a:ext uri="{FF2B5EF4-FFF2-40B4-BE49-F238E27FC236}">
                <a16:creationId xmlns:a16="http://schemas.microsoft.com/office/drawing/2014/main" id="{E745D65E-667E-5E41-DF75-D8060014A4DA}"/>
              </a:ext>
            </a:extLst>
          </p:cNvPr>
          <p:cNvSpPr txBox="1"/>
          <p:nvPr/>
        </p:nvSpPr>
        <p:spPr>
          <a:xfrm>
            <a:off x="530560" y="1292825"/>
            <a:ext cx="1188546" cy="715089"/>
          </a:xfrm>
          <a:prstGeom prst="roundRect">
            <a:avLst/>
          </a:prstGeom>
          <a:solidFill>
            <a:schemeClr val="bg1"/>
          </a:solidFill>
          <a:ln w="19050">
            <a:solidFill>
              <a:schemeClr val="tx1"/>
            </a:solidFill>
          </a:ln>
        </p:spPr>
        <p:txBody>
          <a:bodyPr wrap="square">
            <a:spAutoFit/>
          </a:bodyPr>
          <a:lstStyle/>
          <a:p>
            <a:pPr algn="ctr">
              <a:buSzPct val="150000"/>
            </a:pPr>
            <a:r>
              <a:rPr lang="it-IT" b="1" dirty="0" err="1">
                <a:latin typeface="Aptos" panose="020B0004020202020204" pitchFamily="34" charset="0"/>
              </a:rPr>
              <a:t>Airborne</a:t>
            </a:r>
            <a:r>
              <a:rPr lang="it-IT" b="1" dirty="0">
                <a:latin typeface="Aptos" panose="020B0004020202020204" pitchFamily="34" charset="0"/>
              </a:rPr>
              <a:t> data</a:t>
            </a:r>
          </a:p>
        </p:txBody>
      </p:sp>
      <p:sp>
        <p:nvSpPr>
          <p:cNvPr id="26" name="CasellaDiTesto 25">
            <a:extLst>
              <a:ext uri="{FF2B5EF4-FFF2-40B4-BE49-F238E27FC236}">
                <a16:creationId xmlns:a16="http://schemas.microsoft.com/office/drawing/2014/main" id="{2F7881F9-5BE0-DDFB-7DBB-3E2D01926B96}"/>
              </a:ext>
            </a:extLst>
          </p:cNvPr>
          <p:cNvSpPr txBox="1"/>
          <p:nvPr/>
        </p:nvSpPr>
        <p:spPr>
          <a:xfrm>
            <a:off x="535404" y="2041263"/>
            <a:ext cx="7308949" cy="700192"/>
          </a:xfrm>
          <a:prstGeom prst="rect">
            <a:avLst/>
          </a:prstGeom>
          <a:noFill/>
        </p:spPr>
        <p:txBody>
          <a:bodyPr wrap="square" lIns="68580" tIns="34290" rIns="68580" bIns="34290" rtlCol="0">
            <a:spAutoFit/>
          </a:bodyPr>
          <a:lstStyle/>
          <a:p>
            <a:pPr marL="285750" indent="-285750" algn="just">
              <a:spcAft>
                <a:spcPts val="600"/>
              </a:spcAft>
              <a:buSzPct val="150000"/>
              <a:buFont typeface="Arial" panose="020B0604020202020204" pitchFamily="34" charset="0"/>
              <a:buChar char="•"/>
            </a:pPr>
            <a:r>
              <a:rPr lang="it-IT" b="1" dirty="0" err="1">
                <a:latin typeface="Aptos" panose="020B0004020202020204" pitchFamily="34" charset="0"/>
              </a:rPr>
              <a:t>Pros</a:t>
            </a:r>
            <a:r>
              <a:rPr lang="it-IT" b="1" dirty="0">
                <a:latin typeface="Aptos" panose="020B0004020202020204" pitchFamily="34" charset="0"/>
              </a:rPr>
              <a:t>: </a:t>
            </a:r>
            <a:r>
              <a:rPr lang="it-IT" dirty="0">
                <a:latin typeface="Aptos" panose="020B0004020202020204" pitchFamily="34" charset="0"/>
              </a:rPr>
              <a:t>wide </a:t>
            </a:r>
            <a:r>
              <a:rPr lang="it-IT" dirty="0" err="1">
                <a:latin typeface="Aptos" panose="020B0004020202020204" pitchFamily="34" charset="0"/>
              </a:rPr>
              <a:t>spatial</a:t>
            </a:r>
            <a:r>
              <a:rPr lang="it-IT" dirty="0">
                <a:latin typeface="Aptos" panose="020B0004020202020204" pitchFamily="34" charset="0"/>
              </a:rPr>
              <a:t> coverage, high </a:t>
            </a:r>
            <a:r>
              <a:rPr lang="it-IT" dirty="0" err="1">
                <a:latin typeface="Aptos" panose="020B0004020202020204" pitchFamily="34" charset="0"/>
              </a:rPr>
              <a:t>spatial</a:t>
            </a:r>
            <a:r>
              <a:rPr lang="it-IT" dirty="0">
                <a:latin typeface="Aptos" panose="020B0004020202020204" pitchFamily="34" charset="0"/>
              </a:rPr>
              <a:t> </a:t>
            </a:r>
            <a:r>
              <a:rPr lang="it-IT" dirty="0" err="1">
                <a:latin typeface="Aptos" panose="020B0004020202020204" pitchFamily="34" charset="0"/>
              </a:rPr>
              <a:t>resolution</a:t>
            </a:r>
            <a:r>
              <a:rPr lang="it-IT" dirty="0">
                <a:latin typeface="Aptos" panose="020B0004020202020204" pitchFamily="34" charset="0"/>
              </a:rPr>
              <a:t> (up to ~1 m)</a:t>
            </a:r>
          </a:p>
          <a:p>
            <a:pPr marL="285750" indent="-285750" algn="just">
              <a:spcAft>
                <a:spcPts val="600"/>
              </a:spcAft>
              <a:buSzPct val="150000"/>
              <a:buFont typeface="Arial" panose="020B0604020202020204" pitchFamily="34" charset="0"/>
              <a:buChar char="•"/>
            </a:pPr>
            <a:r>
              <a:rPr lang="it-IT" sz="1800" b="1" dirty="0">
                <a:latin typeface="Aptos" panose="020B0004020202020204" pitchFamily="34" charset="0"/>
              </a:rPr>
              <a:t>Cons: </a:t>
            </a:r>
            <a:r>
              <a:rPr lang="it-IT" dirty="0">
                <a:latin typeface="Aptos" panose="020B0004020202020204" pitchFamily="34" charset="0"/>
              </a:rPr>
              <a:t>high costs, low </a:t>
            </a:r>
            <a:r>
              <a:rPr lang="it-IT" dirty="0" err="1">
                <a:latin typeface="Aptos" panose="020B0004020202020204" pitchFamily="34" charset="0"/>
              </a:rPr>
              <a:t>temporal</a:t>
            </a:r>
            <a:r>
              <a:rPr lang="it-IT" dirty="0">
                <a:latin typeface="Aptos" panose="020B0004020202020204" pitchFamily="34" charset="0"/>
              </a:rPr>
              <a:t> </a:t>
            </a:r>
            <a:r>
              <a:rPr lang="it-IT" dirty="0" err="1">
                <a:latin typeface="Aptos" panose="020B0004020202020204" pitchFamily="34" charset="0"/>
              </a:rPr>
              <a:t>resolution</a:t>
            </a:r>
            <a:endParaRPr lang="it-IT" dirty="0">
              <a:latin typeface="Aptos" panose="020B0004020202020204" pitchFamily="34" charset="0"/>
            </a:endParaRPr>
          </a:p>
        </p:txBody>
      </p:sp>
    </p:spTree>
    <p:extLst>
      <p:ext uri="{BB962C8B-B14F-4D97-AF65-F5344CB8AC3E}">
        <p14:creationId xmlns:p14="http://schemas.microsoft.com/office/powerpoint/2010/main" val="3669057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69EA6DD-8E47-4A24-862E-C69AC85CBD81}"/>
              </a:ext>
            </a:extLst>
          </p:cNvPr>
          <p:cNvSpPr txBox="1"/>
          <p:nvPr/>
        </p:nvSpPr>
        <p:spPr>
          <a:xfrm>
            <a:off x="967938" y="515618"/>
            <a:ext cx="9196685"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Cal/</a:t>
            </a:r>
            <a:r>
              <a:rPr lang="en-US" sz="2400" b="1" dirty="0" err="1">
                <a:latin typeface="Aptos" panose="020B0004020202020204" pitchFamily="34" charset="0"/>
                <a:cs typeface="Arial" panose="020B0604020202020204" pitchFamily="34" charset="0"/>
              </a:rPr>
              <a:t>val</a:t>
            </a:r>
            <a:r>
              <a:rPr lang="en-US" sz="2400" b="1" dirty="0">
                <a:latin typeface="Aptos" panose="020B0004020202020204" pitchFamily="34" charset="0"/>
                <a:cs typeface="Arial" panose="020B0604020202020204" pitchFamily="34" charset="0"/>
              </a:rPr>
              <a:t> of satellite products: UAS-based approach, filling the gap</a:t>
            </a:r>
          </a:p>
        </p:txBody>
      </p:sp>
      <p:grpSp>
        <p:nvGrpSpPr>
          <p:cNvPr id="20" name="Gruppo 19">
            <a:extLst>
              <a:ext uri="{FF2B5EF4-FFF2-40B4-BE49-F238E27FC236}">
                <a16:creationId xmlns:a16="http://schemas.microsoft.com/office/drawing/2014/main" id="{6673D6D6-6BE5-A13D-7266-E0BFB5BD465F}"/>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36F808D0-4713-EE13-7B58-C32478869594}"/>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422A3418-F636-BB60-D092-7763A03E262F}"/>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AD5A337A-DEF7-857B-F8EC-11C084D5AC49}"/>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5" name="Gruppo 74">
            <a:extLst>
              <a:ext uri="{FF2B5EF4-FFF2-40B4-BE49-F238E27FC236}">
                <a16:creationId xmlns:a16="http://schemas.microsoft.com/office/drawing/2014/main" id="{1E609C1D-831C-4002-BBF2-4BF0E16753AF}"/>
              </a:ext>
            </a:extLst>
          </p:cNvPr>
          <p:cNvGrpSpPr/>
          <p:nvPr/>
        </p:nvGrpSpPr>
        <p:grpSpPr>
          <a:xfrm rot="20529110">
            <a:off x="10668049" y="811734"/>
            <a:ext cx="626071" cy="614190"/>
            <a:chOff x="6654767" y="4740807"/>
            <a:chExt cx="1196358" cy="1173655"/>
          </a:xfrm>
        </p:grpSpPr>
        <p:grpSp>
          <p:nvGrpSpPr>
            <p:cNvPr id="76" name="Gruppo 75">
              <a:extLst>
                <a:ext uri="{FF2B5EF4-FFF2-40B4-BE49-F238E27FC236}">
                  <a16:creationId xmlns:a16="http://schemas.microsoft.com/office/drawing/2014/main" id="{E9E7D0E4-6526-B869-B37F-E998F78139D5}"/>
                </a:ext>
              </a:extLst>
            </p:cNvPr>
            <p:cNvGrpSpPr/>
            <p:nvPr/>
          </p:nvGrpSpPr>
          <p:grpSpPr>
            <a:xfrm rot="2700000">
              <a:off x="6746090" y="4740807"/>
              <a:ext cx="1080000" cy="1080000"/>
              <a:chOff x="3669208" y="2680855"/>
              <a:chExt cx="760196" cy="768107"/>
            </a:xfrm>
          </p:grpSpPr>
          <p:grpSp>
            <p:nvGrpSpPr>
              <p:cNvPr id="78" name="Gruppo 77">
                <a:extLst>
                  <a:ext uri="{FF2B5EF4-FFF2-40B4-BE49-F238E27FC236}">
                    <a16:creationId xmlns:a16="http://schemas.microsoft.com/office/drawing/2014/main" id="{930B0712-8BDF-BEC0-B216-199C979F13A3}"/>
                  </a:ext>
                </a:extLst>
              </p:cNvPr>
              <p:cNvGrpSpPr/>
              <p:nvPr/>
            </p:nvGrpSpPr>
            <p:grpSpPr>
              <a:xfrm>
                <a:off x="3684529" y="2716282"/>
                <a:ext cx="720000" cy="720000"/>
                <a:chOff x="3594529" y="2608282"/>
                <a:chExt cx="720000" cy="720000"/>
              </a:xfrm>
            </p:grpSpPr>
            <p:sp>
              <p:nvSpPr>
                <p:cNvPr id="82" name="Ovale 81">
                  <a:extLst>
                    <a:ext uri="{FF2B5EF4-FFF2-40B4-BE49-F238E27FC236}">
                      <a16:creationId xmlns:a16="http://schemas.microsoft.com/office/drawing/2014/main" id="{98CA1DD4-7300-9CB7-BC97-4CB77FE4C1D7}"/>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 name="Ovale 82">
                  <a:extLst>
                    <a:ext uri="{FF2B5EF4-FFF2-40B4-BE49-F238E27FC236}">
                      <a16:creationId xmlns:a16="http://schemas.microsoft.com/office/drawing/2014/main" id="{A94A864C-6E3C-C10E-DBF9-1933D5A1685E}"/>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4" name="Ovale 83">
                  <a:extLst>
                    <a:ext uri="{FF2B5EF4-FFF2-40B4-BE49-F238E27FC236}">
                      <a16:creationId xmlns:a16="http://schemas.microsoft.com/office/drawing/2014/main" id="{D142610E-7C40-E492-8611-7DE43149849E}"/>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 name="Ovale 84">
                  <a:extLst>
                    <a:ext uri="{FF2B5EF4-FFF2-40B4-BE49-F238E27FC236}">
                      <a16:creationId xmlns:a16="http://schemas.microsoft.com/office/drawing/2014/main" id="{56B34581-6C5C-183C-C8B4-B35C4988934D}"/>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 name="Ovale 85">
                  <a:extLst>
                    <a:ext uri="{FF2B5EF4-FFF2-40B4-BE49-F238E27FC236}">
                      <a16:creationId xmlns:a16="http://schemas.microsoft.com/office/drawing/2014/main" id="{90CE8B9D-887F-5051-AC9D-4B9B605B8320}"/>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Ovale 86">
                  <a:extLst>
                    <a:ext uri="{FF2B5EF4-FFF2-40B4-BE49-F238E27FC236}">
                      <a16:creationId xmlns:a16="http://schemas.microsoft.com/office/drawing/2014/main" id="{0AD5711B-3EE5-BED8-0109-1DD8D3C7744A}"/>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79" name="Triangolo rettangolo 78">
                <a:extLst>
                  <a:ext uri="{FF2B5EF4-FFF2-40B4-BE49-F238E27FC236}">
                    <a16:creationId xmlns:a16="http://schemas.microsoft.com/office/drawing/2014/main" id="{2442F34B-51EA-69EE-0849-3C1A1E29A05E}"/>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 name="Triangolo rettangolo 79">
                <a:extLst>
                  <a:ext uri="{FF2B5EF4-FFF2-40B4-BE49-F238E27FC236}">
                    <a16:creationId xmlns:a16="http://schemas.microsoft.com/office/drawing/2014/main" id="{012B078C-A806-4CAC-2016-F12DFE6A1A68}"/>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 name="Rettangolo 80">
                <a:extLst>
                  <a:ext uri="{FF2B5EF4-FFF2-40B4-BE49-F238E27FC236}">
                    <a16:creationId xmlns:a16="http://schemas.microsoft.com/office/drawing/2014/main" id="{A25E7210-FA25-25D6-7060-EA5B03172CAB}"/>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77" name="Immagine 76">
              <a:extLst>
                <a:ext uri="{FF2B5EF4-FFF2-40B4-BE49-F238E27FC236}">
                  <a16:creationId xmlns:a16="http://schemas.microsoft.com/office/drawing/2014/main" id="{A76F7CB1-025A-5125-DDC0-C5C64C036CE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54767" y="4804282"/>
              <a:ext cx="1196358" cy="1110180"/>
            </a:xfrm>
            <a:prstGeom prst="rect">
              <a:avLst/>
            </a:prstGeom>
          </p:spPr>
        </p:pic>
      </p:grpSp>
      <p:pic>
        <p:nvPicPr>
          <p:cNvPr id="107" name="Immagine 106">
            <a:extLst>
              <a:ext uri="{FF2B5EF4-FFF2-40B4-BE49-F238E27FC236}">
                <a16:creationId xmlns:a16="http://schemas.microsoft.com/office/drawing/2014/main" id="{2156D11A-C97A-00F9-30C9-354EEB35C2D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574654" y="2043699"/>
            <a:ext cx="975615" cy="894813"/>
          </a:xfrm>
          <a:prstGeom prst="rect">
            <a:avLst/>
          </a:prstGeom>
        </p:spPr>
      </p:pic>
      <p:grpSp>
        <p:nvGrpSpPr>
          <p:cNvPr id="23" name="Gruppo 22">
            <a:extLst>
              <a:ext uri="{FF2B5EF4-FFF2-40B4-BE49-F238E27FC236}">
                <a16:creationId xmlns:a16="http://schemas.microsoft.com/office/drawing/2014/main" id="{C962C720-41A4-E725-E438-533C5FB18334}"/>
              </a:ext>
            </a:extLst>
          </p:cNvPr>
          <p:cNvGrpSpPr/>
          <p:nvPr/>
        </p:nvGrpSpPr>
        <p:grpSpPr>
          <a:xfrm>
            <a:off x="9013376" y="1094175"/>
            <a:ext cx="719893" cy="772259"/>
            <a:chOff x="9002743" y="1094175"/>
            <a:chExt cx="719893" cy="772259"/>
          </a:xfrm>
        </p:grpSpPr>
        <p:grpSp>
          <p:nvGrpSpPr>
            <p:cNvPr id="4" name="Gruppo 3">
              <a:extLst>
                <a:ext uri="{FF2B5EF4-FFF2-40B4-BE49-F238E27FC236}">
                  <a16:creationId xmlns:a16="http://schemas.microsoft.com/office/drawing/2014/main" id="{9D2B9883-8F90-A337-FDC8-FC9FEEF0BDFE}"/>
                </a:ext>
              </a:extLst>
            </p:cNvPr>
            <p:cNvGrpSpPr/>
            <p:nvPr/>
          </p:nvGrpSpPr>
          <p:grpSpPr>
            <a:xfrm>
              <a:off x="9105206" y="1301253"/>
              <a:ext cx="565178" cy="565181"/>
              <a:chOff x="3669208" y="2680855"/>
              <a:chExt cx="760196" cy="768107"/>
            </a:xfrm>
          </p:grpSpPr>
          <p:grpSp>
            <p:nvGrpSpPr>
              <p:cNvPr id="6" name="Gruppo 5">
                <a:extLst>
                  <a:ext uri="{FF2B5EF4-FFF2-40B4-BE49-F238E27FC236}">
                    <a16:creationId xmlns:a16="http://schemas.microsoft.com/office/drawing/2014/main" id="{1DAC827E-0152-771B-D1EE-731C20D76396}"/>
                  </a:ext>
                </a:extLst>
              </p:cNvPr>
              <p:cNvGrpSpPr/>
              <p:nvPr/>
            </p:nvGrpSpPr>
            <p:grpSpPr>
              <a:xfrm>
                <a:off x="3684529" y="2716282"/>
                <a:ext cx="720000" cy="720000"/>
                <a:chOff x="3594529" y="2608282"/>
                <a:chExt cx="720000" cy="720000"/>
              </a:xfrm>
            </p:grpSpPr>
            <p:sp>
              <p:nvSpPr>
                <p:cNvPr id="10" name="Ovale 9">
                  <a:extLst>
                    <a:ext uri="{FF2B5EF4-FFF2-40B4-BE49-F238E27FC236}">
                      <a16:creationId xmlns:a16="http://schemas.microsoft.com/office/drawing/2014/main" id="{E1A495C5-2926-6DA2-434A-4399D303C9A3}"/>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ABC1F0C6-8705-F5CC-DD5A-0FA06FB6AA61}"/>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BB3F8301-E5AA-5283-3B73-7F37E58F88AD}"/>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a:extLst>
                    <a:ext uri="{FF2B5EF4-FFF2-40B4-BE49-F238E27FC236}">
                      <a16:creationId xmlns:a16="http://schemas.microsoft.com/office/drawing/2014/main" id="{B8D5E5A1-50B6-0A89-8E61-6C3C232571D8}"/>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604743AB-5F4A-9D49-BAEF-E22FA693DB75}"/>
                    </a:ext>
                  </a:extLst>
                </p:cNvPr>
                <p:cNvSpPr/>
                <p:nvPr/>
              </p:nvSpPr>
              <p:spPr>
                <a:xfrm>
                  <a:off x="3648529"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13C96273-2347-863F-C79A-24F7C9C90274}"/>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7" name="Triangolo rettangolo 6">
                <a:extLst>
                  <a:ext uri="{FF2B5EF4-FFF2-40B4-BE49-F238E27FC236}">
                    <a16:creationId xmlns:a16="http://schemas.microsoft.com/office/drawing/2014/main" id="{5DD0A910-7B1B-3F7E-800D-FFFA92FB8756}"/>
                  </a:ext>
                </a:extLst>
              </p:cNvPr>
              <p:cNvSpPr/>
              <p:nvPr/>
            </p:nvSpPr>
            <p:spPr>
              <a:xfrm rot="5400000">
                <a:off x="3669217" y="3074696"/>
                <a:ext cx="373751" cy="373751"/>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riangolo rettangolo 7">
                <a:extLst>
                  <a:ext uri="{FF2B5EF4-FFF2-40B4-BE49-F238E27FC236}">
                    <a16:creationId xmlns:a16="http://schemas.microsoft.com/office/drawing/2014/main" id="{EAA73CD1-610B-B80E-5B29-C729C4C3FE36}"/>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F9DBA6FE-F63A-B621-FEDB-84173F3D7E24}"/>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1" name="Elemento grafico 20" descr="Quadrirotore con riempimento a tinta unita">
              <a:extLst>
                <a:ext uri="{FF2B5EF4-FFF2-40B4-BE49-F238E27FC236}">
                  <a16:creationId xmlns:a16="http://schemas.microsoft.com/office/drawing/2014/main" id="{477D877C-05A1-A5E3-6751-EB1A92B03E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43529" y="1094175"/>
              <a:ext cx="679107" cy="679107"/>
            </a:xfrm>
            <a:prstGeom prst="rect">
              <a:avLst/>
            </a:prstGeom>
          </p:spPr>
        </p:pic>
        <p:sp>
          <p:nvSpPr>
            <p:cNvPr id="22" name="Rettangolo 21">
              <a:extLst>
                <a:ext uri="{FF2B5EF4-FFF2-40B4-BE49-F238E27FC236}">
                  <a16:creationId xmlns:a16="http://schemas.microsoft.com/office/drawing/2014/main" id="{ED8AA467-FA22-46D3-DC01-B683C663D864}"/>
                </a:ext>
              </a:extLst>
            </p:cNvPr>
            <p:cNvSpPr/>
            <p:nvPr/>
          </p:nvSpPr>
          <p:spPr>
            <a:xfrm>
              <a:off x="9002743" y="1515203"/>
              <a:ext cx="152400" cy="1610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uppo 23">
            <a:extLst>
              <a:ext uri="{FF2B5EF4-FFF2-40B4-BE49-F238E27FC236}">
                <a16:creationId xmlns:a16="http://schemas.microsoft.com/office/drawing/2014/main" id="{9D91BA08-5378-A912-9394-67B7B7D18322}"/>
              </a:ext>
            </a:extLst>
          </p:cNvPr>
          <p:cNvGrpSpPr/>
          <p:nvPr/>
        </p:nvGrpSpPr>
        <p:grpSpPr>
          <a:xfrm>
            <a:off x="8670567" y="1990865"/>
            <a:ext cx="2263958" cy="948727"/>
            <a:chOff x="5541664" y="3427846"/>
            <a:chExt cx="1999459" cy="837887"/>
          </a:xfrm>
        </p:grpSpPr>
        <p:grpSp>
          <p:nvGrpSpPr>
            <p:cNvPr id="25" name="Gruppo 24">
              <a:extLst>
                <a:ext uri="{FF2B5EF4-FFF2-40B4-BE49-F238E27FC236}">
                  <a16:creationId xmlns:a16="http://schemas.microsoft.com/office/drawing/2014/main" id="{9D4DC02E-FFF7-9B8B-A999-C71B6BBCD8AB}"/>
                </a:ext>
              </a:extLst>
            </p:cNvPr>
            <p:cNvGrpSpPr/>
            <p:nvPr/>
          </p:nvGrpSpPr>
          <p:grpSpPr>
            <a:xfrm>
              <a:off x="5541664" y="3427846"/>
              <a:ext cx="1374856" cy="837887"/>
              <a:chOff x="945387" y="3627682"/>
              <a:chExt cx="1833142" cy="1117183"/>
            </a:xfrm>
          </p:grpSpPr>
          <p:pic>
            <p:nvPicPr>
              <p:cNvPr id="27" name="Immagine 26">
                <a:extLst>
                  <a:ext uri="{FF2B5EF4-FFF2-40B4-BE49-F238E27FC236}">
                    <a16:creationId xmlns:a16="http://schemas.microsoft.com/office/drawing/2014/main" id="{D19AADFF-9EA9-D902-3D96-3307902B3C0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5387" y="3627682"/>
                <a:ext cx="1218065" cy="1117183"/>
              </a:xfrm>
              <a:prstGeom prst="rect">
                <a:avLst/>
              </a:prstGeom>
            </p:spPr>
          </p:pic>
          <p:pic>
            <p:nvPicPr>
              <p:cNvPr id="28" name="Immagine 27">
                <a:extLst>
                  <a:ext uri="{FF2B5EF4-FFF2-40B4-BE49-F238E27FC236}">
                    <a16:creationId xmlns:a16="http://schemas.microsoft.com/office/drawing/2014/main" id="{23D911AA-C063-ED89-23A9-9946C972D3DB}"/>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744730" y="3786747"/>
                <a:ext cx="1033799" cy="948180"/>
              </a:xfrm>
              <a:prstGeom prst="rect">
                <a:avLst/>
              </a:prstGeom>
            </p:spPr>
          </p:pic>
        </p:grpSp>
        <p:pic>
          <p:nvPicPr>
            <p:cNvPr id="26" name="Immagine 25">
              <a:extLst>
                <a:ext uri="{FF2B5EF4-FFF2-40B4-BE49-F238E27FC236}">
                  <a16:creationId xmlns:a16="http://schemas.microsoft.com/office/drawing/2014/main" id="{E9B74AE8-F218-34F3-86C8-33B261FD8E0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79489" y="3474930"/>
              <a:ext cx="861634" cy="790272"/>
            </a:xfrm>
            <a:prstGeom prst="rect">
              <a:avLst/>
            </a:prstGeom>
          </p:spPr>
        </p:pic>
      </p:grpSp>
      <p:pic>
        <p:nvPicPr>
          <p:cNvPr id="69" name="Immagine 68">
            <a:extLst>
              <a:ext uri="{FF2B5EF4-FFF2-40B4-BE49-F238E27FC236}">
                <a16:creationId xmlns:a16="http://schemas.microsoft.com/office/drawing/2014/main" id="{1ED97C49-6F8B-F277-2DE0-7E4EC2906BC9}"/>
              </a:ext>
            </a:extLst>
          </p:cNvPr>
          <p:cNvPicPr>
            <a:picLocks noChangeAspect="1"/>
          </p:cNvPicPr>
          <p:nvPr/>
        </p:nvPicPr>
        <p:blipFill>
          <a:blip r:embed="rId9">
            <a:lum bright="70000" contrast="-70000"/>
          </a:blip>
          <a:stretch>
            <a:fillRect/>
          </a:stretch>
        </p:blipFill>
        <p:spPr>
          <a:xfrm>
            <a:off x="9733471" y="881996"/>
            <a:ext cx="835224" cy="847417"/>
          </a:xfrm>
          <a:prstGeom prst="rect">
            <a:avLst/>
          </a:prstGeom>
        </p:spPr>
      </p:pic>
      <p:pic>
        <p:nvPicPr>
          <p:cNvPr id="70" name="Immagine 69">
            <a:extLst>
              <a:ext uri="{FF2B5EF4-FFF2-40B4-BE49-F238E27FC236}">
                <a16:creationId xmlns:a16="http://schemas.microsoft.com/office/drawing/2014/main" id="{99F56DB5-5D18-5571-B740-704E0FD6A508}"/>
              </a:ext>
            </a:extLst>
          </p:cNvPr>
          <p:cNvPicPr>
            <a:picLocks noChangeAspect="1"/>
          </p:cNvPicPr>
          <p:nvPr/>
        </p:nvPicPr>
        <p:blipFill>
          <a:blip r:embed="rId10">
            <a:lum bright="70000" contrast="-70000"/>
          </a:blip>
          <a:stretch>
            <a:fillRect/>
          </a:stretch>
        </p:blipFill>
        <p:spPr>
          <a:xfrm>
            <a:off x="8191523" y="1226048"/>
            <a:ext cx="829128" cy="1670449"/>
          </a:xfrm>
          <a:prstGeom prst="rect">
            <a:avLst/>
          </a:prstGeom>
        </p:spPr>
      </p:pic>
      <p:pic>
        <p:nvPicPr>
          <p:cNvPr id="29" name="Immagine 28" descr="Immagine che contiene erba, aria aperta, nuvola, cielo&#10;&#10;Il contenuto generato dall'IA potrebbe non essere corretto.">
            <a:extLst>
              <a:ext uri="{FF2B5EF4-FFF2-40B4-BE49-F238E27FC236}">
                <a16:creationId xmlns:a16="http://schemas.microsoft.com/office/drawing/2014/main" id="{50A4F7D5-404B-17B5-F6C0-EF3BD2919DD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0" y="2993740"/>
            <a:ext cx="2898195" cy="3864260"/>
          </a:xfrm>
          <a:prstGeom prst="rect">
            <a:avLst/>
          </a:prstGeom>
        </p:spPr>
      </p:pic>
      <p:pic>
        <p:nvPicPr>
          <p:cNvPr id="32" name="Immagine 31" descr="Immagine che contiene aria aperta, cielo, erba, nuvola&#10;&#10;Il contenuto generato dall'IA potrebbe non essere corretto.">
            <a:extLst>
              <a:ext uri="{FF2B5EF4-FFF2-40B4-BE49-F238E27FC236}">
                <a16:creationId xmlns:a16="http://schemas.microsoft.com/office/drawing/2014/main" id="{CD09E3D8-3BB9-2F33-DEAF-796652E500C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898195" y="2993740"/>
            <a:ext cx="2898195" cy="3864260"/>
          </a:xfrm>
          <a:prstGeom prst="rect">
            <a:avLst/>
          </a:prstGeom>
        </p:spPr>
      </p:pic>
      <p:pic>
        <p:nvPicPr>
          <p:cNvPr id="42" name="Immagine 41" descr="Immagine che contiene erba, aria aperta, persona, cielo&#10;&#10;Il contenuto generato dall'IA potrebbe non essere corretto.">
            <a:extLst>
              <a:ext uri="{FF2B5EF4-FFF2-40B4-BE49-F238E27FC236}">
                <a16:creationId xmlns:a16="http://schemas.microsoft.com/office/drawing/2014/main" id="{2FED3C7D-6DCD-4E3C-757D-029EB34E329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796390" y="2993740"/>
            <a:ext cx="2898196" cy="3864261"/>
          </a:xfrm>
          <a:prstGeom prst="rect">
            <a:avLst/>
          </a:prstGeom>
        </p:spPr>
      </p:pic>
      <p:sp>
        <p:nvSpPr>
          <p:cNvPr id="44" name="CasellaDiTesto 43">
            <a:extLst>
              <a:ext uri="{FF2B5EF4-FFF2-40B4-BE49-F238E27FC236}">
                <a16:creationId xmlns:a16="http://schemas.microsoft.com/office/drawing/2014/main" id="{376AB413-2B60-509B-2661-403A3D9CDE74}"/>
              </a:ext>
            </a:extLst>
          </p:cNvPr>
          <p:cNvSpPr txBox="1"/>
          <p:nvPr/>
        </p:nvSpPr>
        <p:spPr>
          <a:xfrm>
            <a:off x="530560" y="2048447"/>
            <a:ext cx="7660963" cy="700192"/>
          </a:xfrm>
          <a:prstGeom prst="rect">
            <a:avLst/>
          </a:prstGeom>
          <a:noFill/>
        </p:spPr>
        <p:txBody>
          <a:bodyPr wrap="square" lIns="68580" tIns="34290" rIns="68580" bIns="34290" rtlCol="0">
            <a:spAutoFit/>
          </a:bodyPr>
          <a:lstStyle/>
          <a:p>
            <a:pPr marL="285750" indent="-285750" algn="just">
              <a:spcAft>
                <a:spcPts val="600"/>
              </a:spcAft>
              <a:buSzPct val="150000"/>
              <a:buFont typeface="Arial" panose="020B0604020202020204" pitchFamily="34" charset="0"/>
              <a:buChar char="•"/>
            </a:pPr>
            <a:r>
              <a:rPr lang="it-IT" b="1" dirty="0" err="1">
                <a:latin typeface="Aptos" panose="020B0004020202020204" pitchFamily="34" charset="0"/>
              </a:rPr>
              <a:t>Pros</a:t>
            </a:r>
            <a:r>
              <a:rPr lang="it-IT" b="1" dirty="0">
                <a:latin typeface="Aptos" panose="020B0004020202020204" pitchFamily="34" charset="0"/>
              </a:rPr>
              <a:t>: </a:t>
            </a:r>
            <a:r>
              <a:rPr lang="it-IT" dirty="0" err="1">
                <a:latin typeface="Aptos" panose="020B0004020202020204" pitchFamily="34" charset="0"/>
              </a:rPr>
              <a:t>ease</a:t>
            </a:r>
            <a:r>
              <a:rPr lang="it-IT" dirty="0">
                <a:latin typeface="Aptos" panose="020B0004020202020204" pitchFamily="34" charset="0"/>
              </a:rPr>
              <a:t> of </a:t>
            </a:r>
            <a:r>
              <a:rPr lang="it-IT" dirty="0" err="1">
                <a:latin typeface="Aptos" panose="020B0004020202020204" pitchFamily="34" charset="0"/>
              </a:rPr>
              <a:t>operation</a:t>
            </a:r>
            <a:r>
              <a:rPr lang="it-IT" dirty="0">
                <a:latin typeface="Aptos" panose="020B0004020202020204" pitchFamily="34" charset="0"/>
              </a:rPr>
              <a:t>, </a:t>
            </a:r>
            <a:r>
              <a:rPr lang="it-IT" dirty="0" err="1">
                <a:latin typeface="Aptos" panose="020B0004020202020204" pitchFamily="34" charset="0"/>
              </a:rPr>
              <a:t>versatility</a:t>
            </a:r>
            <a:r>
              <a:rPr lang="it-IT" dirty="0">
                <a:latin typeface="Aptos" panose="020B0004020202020204" pitchFamily="34" charset="0"/>
              </a:rPr>
              <a:t>, low costs, </a:t>
            </a:r>
            <a:r>
              <a:rPr lang="it-IT" dirty="0" err="1">
                <a:latin typeface="Aptos" panose="020B0004020202020204" pitchFamily="34" charset="0"/>
              </a:rPr>
              <a:t>mid</a:t>
            </a:r>
            <a:r>
              <a:rPr lang="it-IT" dirty="0">
                <a:latin typeface="Aptos" panose="020B0004020202020204" pitchFamily="34" charset="0"/>
              </a:rPr>
              <a:t>-large </a:t>
            </a:r>
            <a:r>
              <a:rPr lang="it-IT" dirty="0" err="1">
                <a:latin typeface="Aptos" panose="020B0004020202020204" pitchFamily="34" charset="0"/>
              </a:rPr>
              <a:t>spatial</a:t>
            </a:r>
            <a:r>
              <a:rPr lang="it-IT" dirty="0">
                <a:latin typeface="Aptos" panose="020B0004020202020204" pitchFamily="34" charset="0"/>
              </a:rPr>
              <a:t> coverage</a:t>
            </a:r>
          </a:p>
          <a:p>
            <a:pPr marL="285750" indent="-285750" algn="just">
              <a:buSzPct val="150000"/>
              <a:buFont typeface="Arial" panose="020B0604020202020204" pitchFamily="34" charset="0"/>
              <a:buChar char="•"/>
            </a:pPr>
            <a:r>
              <a:rPr lang="it-IT" b="1" dirty="0">
                <a:latin typeface="Aptos" panose="020B0004020202020204" pitchFamily="34" charset="0"/>
              </a:rPr>
              <a:t>Cons: </a:t>
            </a:r>
            <a:r>
              <a:rPr lang="it-IT" dirty="0">
                <a:latin typeface="Aptos" panose="020B0004020202020204" pitchFamily="34" charset="0"/>
              </a:rPr>
              <a:t>low </a:t>
            </a:r>
            <a:r>
              <a:rPr lang="it-IT" dirty="0" err="1">
                <a:latin typeface="Aptos" panose="020B0004020202020204" pitchFamily="34" charset="0"/>
              </a:rPr>
              <a:t>automatisation</a:t>
            </a:r>
            <a:r>
              <a:rPr lang="it-IT" dirty="0">
                <a:latin typeface="Aptos" panose="020B0004020202020204" pitchFamily="34" charset="0"/>
              </a:rPr>
              <a:t>, limited data </a:t>
            </a:r>
            <a:r>
              <a:rPr lang="it-IT" dirty="0" err="1">
                <a:latin typeface="Aptos" panose="020B0004020202020204" pitchFamily="34" charset="0"/>
              </a:rPr>
              <a:t>acquisition</a:t>
            </a:r>
            <a:r>
              <a:rPr lang="it-IT" dirty="0">
                <a:latin typeface="Aptos" panose="020B0004020202020204" pitchFamily="34" charset="0"/>
              </a:rPr>
              <a:t> due to </a:t>
            </a:r>
            <a:r>
              <a:rPr lang="it-IT" dirty="0" err="1">
                <a:latin typeface="Aptos" panose="020B0004020202020204" pitchFamily="34" charset="0"/>
              </a:rPr>
              <a:t>batteries</a:t>
            </a:r>
            <a:endParaRPr lang="it-IT" dirty="0">
              <a:latin typeface="Aptos" panose="020B0004020202020204" pitchFamily="34" charset="0"/>
            </a:endParaRPr>
          </a:p>
        </p:txBody>
      </p:sp>
      <p:sp>
        <p:nvSpPr>
          <p:cNvPr id="46" name="CasellaDiTesto 45">
            <a:extLst>
              <a:ext uri="{FF2B5EF4-FFF2-40B4-BE49-F238E27FC236}">
                <a16:creationId xmlns:a16="http://schemas.microsoft.com/office/drawing/2014/main" id="{E54D1260-FBE3-837B-506F-A8DADB02DC36}"/>
              </a:ext>
            </a:extLst>
          </p:cNvPr>
          <p:cNvSpPr txBox="1"/>
          <p:nvPr/>
        </p:nvSpPr>
        <p:spPr>
          <a:xfrm>
            <a:off x="530560" y="1292825"/>
            <a:ext cx="1188546" cy="715089"/>
          </a:xfrm>
          <a:prstGeom prst="roundRect">
            <a:avLst/>
          </a:prstGeom>
          <a:solidFill>
            <a:schemeClr val="bg1"/>
          </a:solidFill>
          <a:ln w="19050">
            <a:solidFill>
              <a:schemeClr val="tx1"/>
            </a:solidFill>
          </a:ln>
        </p:spPr>
        <p:txBody>
          <a:bodyPr wrap="square">
            <a:spAutoFit/>
          </a:bodyPr>
          <a:lstStyle/>
          <a:p>
            <a:pPr algn="ctr">
              <a:buSzPct val="150000"/>
            </a:pPr>
            <a:r>
              <a:rPr lang="it-IT" b="1" dirty="0">
                <a:latin typeface="Aptos" panose="020B0004020202020204" pitchFamily="34" charset="0"/>
              </a:rPr>
              <a:t>UAS </a:t>
            </a:r>
          </a:p>
          <a:p>
            <a:pPr algn="ctr">
              <a:buSzPct val="150000"/>
            </a:pPr>
            <a:r>
              <a:rPr lang="it-IT" b="1" dirty="0">
                <a:latin typeface="Aptos" panose="020B0004020202020204" pitchFamily="34" charset="0"/>
              </a:rPr>
              <a:t>data</a:t>
            </a:r>
          </a:p>
        </p:txBody>
      </p:sp>
    </p:spTree>
    <p:extLst>
      <p:ext uri="{BB962C8B-B14F-4D97-AF65-F5344CB8AC3E}">
        <p14:creationId xmlns:p14="http://schemas.microsoft.com/office/powerpoint/2010/main" val="239861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CD8B6-267A-67C5-6386-8035C5906BDE}"/>
            </a:ext>
          </a:extLst>
        </p:cNvPr>
        <p:cNvGrpSpPr/>
        <p:nvPr/>
      </p:nvGrpSpPr>
      <p:grpSpPr>
        <a:xfrm>
          <a:off x="0" y="0"/>
          <a:ext cx="0" cy="0"/>
          <a:chOff x="0" y="0"/>
          <a:chExt cx="0" cy="0"/>
        </a:xfrm>
      </p:grpSpPr>
      <p:grpSp>
        <p:nvGrpSpPr>
          <p:cNvPr id="28" name="Gruppo 27">
            <a:extLst>
              <a:ext uri="{FF2B5EF4-FFF2-40B4-BE49-F238E27FC236}">
                <a16:creationId xmlns:a16="http://schemas.microsoft.com/office/drawing/2014/main" id="{D0716AB1-5BC5-E106-64C7-1407A6A9426F}"/>
              </a:ext>
            </a:extLst>
          </p:cNvPr>
          <p:cNvGrpSpPr/>
          <p:nvPr/>
        </p:nvGrpSpPr>
        <p:grpSpPr>
          <a:xfrm>
            <a:off x="1315212" y="2200979"/>
            <a:ext cx="3600000" cy="3600000"/>
            <a:chOff x="1315212" y="2200979"/>
            <a:chExt cx="3600000" cy="3600000"/>
          </a:xfrm>
        </p:grpSpPr>
        <p:grpSp>
          <p:nvGrpSpPr>
            <p:cNvPr id="26" name="Gruppo 25">
              <a:extLst>
                <a:ext uri="{FF2B5EF4-FFF2-40B4-BE49-F238E27FC236}">
                  <a16:creationId xmlns:a16="http://schemas.microsoft.com/office/drawing/2014/main" id="{33DBC74F-BBF1-A5CE-8A87-29E22EDE9739}"/>
                </a:ext>
              </a:extLst>
            </p:cNvPr>
            <p:cNvGrpSpPr/>
            <p:nvPr/>
          </p:nvGrpSpPr>
          <p:grpSpPr>
            <a:xfrm>
              <a:off x="1315212" y="2200979"/>
              <a:ext cx="3600000" cy="3600000"/>
              <a:chOff x="1315212" y="2200979"/>
              <a:chExt cx="3600000" cy="3600000"/>
            </a:xfrm>
          </p:grpSpPr>
          <p:pic>
            <p:nvPicPr>
              <p:cNvPr id="5" name="Immagine 4" descr="Immagine che contiene schermata, testo, diagramma, Policromia&#10;&#10;Il contenuto generato dall'IA potrebbe non essere corretto.">
                <a:extLst>
                  <a:ext uri="{FF2B5EF4-FFF2-40B4-BE49-F238E27FC236}">
                    <a16:creationId xmlns:a16="http://schemas.microsoft.com/office/drawing/2014/main" id="{E9F0421E-012A-C5A8-7AF5-FE4B91675F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5212" y="2200979"/>
                <a:ext cx="3600000" cy="3600000"/>
              </a:xfrm>
              <a:prstGeom prst="rect">
                <a:avLst/>
              </a:prstGeom>
            </p:spPr>
          </p:pic>
          <p:sp>
            <p:nvSpPr>
              <p:cNvPr id="25" name="Rettangolo 24">
                <a:extLst>
                  <a:ext uri="{FF2B5EF4-FFF2-40B4-BE49-F238E27FC236}">
                    <a16:creationId xmlns:a16="http://schemas.microsoft.com/office/drawing/2014/main" id="{A3A08758-06CA-7DB1-38B0-AE353C67976F}"/>
                  </a:ext>
                </a:extLst>
              </p:cNvPr>
              <p:cNvSpPr/>
              <p:nvPr/>
            </p:nvSpPr>
            <p:spPr>
              <a:xfrm>
                <a:off x="1602297" y="2365695"/>
                <a:ext cx="729842" cy="1609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7" name="Ovale 26">
              <a:extLst>
                <a:ext uri="{FF2B5EF4-FFF2-40B4-BE49-F238E27FC236}">
                  <a16:creationId xmlns:a16="http://schemas.microsoft.com/office/drawing/2014/main" id="{97731228-7802-5B61-CD93-77D7808623B5}"/>
                </a:ext>
              </a:extLst>
            </p:cNvPr>
            <p:cNvSpPr/>
            <p:nvPr/>
          </p:nvSpPr>
          <p:spPr>
            <a:xfrm>
              <a:off x="3219612" y="3616305"/>
              <a:ext cx="75501" cy="75501"/>
            </a:xfrm>
            <a:prstGeom prst="ellipse">
              <a:avLst/>
            </a:prstGeom>
            <a:solidFill>
              <a:srgbClr val="01A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CasellaDiTesto 1">
            <a:extLst>
              <a:ext uri="{FF2B5EF4-FFF2-40B4-BE49-F238E27FC236}">
                <a16:creationId xmlns:a16="http://schemas.microsoft.com/office/drawing/2014/main" id="{FAF1B0BE-C8AD-77B7-E054-5721FBFE9276}"/>
              </a:ext>
            </a:extLst>
          </p:cNvPr>
          <p:cNvSpPr txBox="1"/>
          <p:nvPr/>
        </p:nvSpPr>
        <p:spPr>
          <a:xfrm>
            <a:off x="967938" y="515618"/>
            <a:ext cx="4843634"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L2B Cal/Val based on Single Point</a:t>
            </a:r>
          </a:p>
        </p:txBody>
      </p:sp>
      <p:grpSp>
        <p:nvGrpSpPr>
          <p:cNvPr id="20" name="Gruppo 19">
            <a:extLst>
              <a:ext uri="{FF2B5EF4-FFF2-40B4-BE49-F238E27FC236}">
                <a16:creationId xmlns:a16="http://schemas.microsoft.com/office/drawing/2014/main" id="{009BC230-2B0F-99A0-B497-2AB3C7D85CE6}"/>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17C21F76-65CC-1E1B-71C2-46E1AC55CC6C}"/>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D9EEF912-FB58-9B28-A1E3-4289D3075759}"/>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1BC481E1-8E0D-57DA-C2DB-4950AE6BB011}"/>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CasellaDiTesto 12">
            <a:extLst>
              <a:ext uri="{FF2B5EF4-FFF2-40B4-BE49-F238E27FC236}">
                <a16:creationId xmlns:a16="http://schemas.microsoft.com/office/drawing/2014/main" id="{4C54AB02-331C-CDE3-11BB-5208D6273930}"/>
              </a:ext>
            </a:extLst>
          </p:cNvPr>
          <p:cNvSpPr txBox="1"/>
          <p:nvPr/>
        </p:nvSpPr>
        <p:spPr>
          <a:xfrm>
            <a:off x="531605" y="1298418"/>
            <a:ext cx="1188546" cy="817245"/>
          </a:xfrm>
          <a:prstGeom prst="roundRect">
            <a:avLst/>
          </a:prstGeom>
          <a:solidFill>
            <a:schemeClr val="bg1"/>
          </a:solidFill>
          <a:ln w="19050">
            <a:solidFill>
              <a:schemeClr val="tx1"/>
            </a:solidFill>
          </a:ln>
        </p:spPr>
        <p:txBody>
          <a:bodyPr wrap="square">
            <a:spAutoFit/>
          </a:bodyPr>
          <a:lstStyle/>
          <a:p>
            <a:pPr algn="ctr">
              <a:buSzPct val="150000"/>
            </a:pPr>
            <a:r>
              <a:rPr lang="it-IT" sz="1400" b="1" dirty="0" err="1">
                <a:latin typeface="Aptos" panose="020B0004020202020204" pitchFamily="34" charset="0"/>
              </a:rPr>
              <a:t>FloX</a:t>
            </a:r>
            <a:r>
              <a:rPr lang="it-IT" sz="1400" b="1" dirty="0">
                <a:latin typeface="Aptos" panose="020B0004020202020204" pitchFamily="34" charset="0"/>
              </a:rPr>
              <a:t> position </a:t>
            </a:r>
            <a:r>
              <a:rPr lang="it-IT" sz="1400" b="1" dirty="0" err="1">
                <a:latin typeface="Aptos" panose="020B0004020202020204" pitchFamily="34" charset="0"/>
              </a:rPr>
              <a:t>definition</a:t>
            </a:r>
            <a:endParaRPr lang="it-IT" sz="1400" b="1" dirty="0">
              <a:latin typeface="Aptos" panose="020B0004020202020204" pitchFamily="34" charset="0"/>
            </a:endParaRPr>
          </a:p>
        </p:txBody>
      </p:sp>
      <p:sp>
        <p:nvSpPr>
          <p:cNvPr id="355" name="CasellaDiTesto 128">
            <a:extLst>
              <a:ext uri="{FF2B5EF4-FFF2-40B4-BE49-F238E27FC236}">
                <a16:creationId xmlns:a16="http://schemas.microsoft.com/office/drawing/2014/main" id="{F41DC456-281E-4822-2AC7-CCEE3CD811B5}"/>
              </a:ext>
            </a:extLst>
          </p:cNvPr>
          <p:cNvSpPr txBox="1"/>
          <p:nvPr/>
        </p:nvSpPr>
        <p:spPr>
          <a:xfrm>
            <a:off x="531605" y="5622346"/>
            <a:ext cx="4419066" cy="584775"/>
          </a:xfrm>
          <a:prstGeom prst="rect">
            <a:avLst/>
          </a:prstGeom>
          <a:noFill/>
        </p:spPr>
        <p:txBody>
          <a:bodyPr wrap="square">
            <a:spAutoFit/>
          </a:bodyPr>
          <a:lstStyle/>
          <a:p>
            <a:r>
              <a:rPr lang="it-IT" sz="1600" dirty="0">
                <a:latin typeface="Aptos" panose="020B0004020202020204" pitchFamily="34" charset="0"/>
              </a:rPr>
              <a:t>Definition of a </a:t>
            </a:r>
            <a:r>
              <a:rPr lang="it-IT" sz="1600" dirty="0" err="1">
                <a:latin typeface="Aptos" panose="020B0004020202020204" pitchFamily="34" charset="0"/>
              </a:rPr>
              <a:t>representative</a:t>
            </a:r>
            <a:r>
              <a:rPr lang="it-IT" sz="1600" dirty="0">
                <a:latin typeface="Aptos" panose="020B0004020202020204" pitchFamily="34" charset="0"/>
              </a:rPr>
              <a:t> </a:t>
            </a:r>
            <a:r>
              <a:rPr lang="it-IT" sz="1600" dirty="0" err="1">
                <a:latin typeface="Aptos" panose="020B0004020202020204" pitchFamily="34" charset="0"/>
              </a:rPr>
              <a:t>FloX</a:t>
            </a:r>
            <a:r>
              <a:rPr lang="it-IT" sz="1600" dirty="0">
                <a:latin typeface="Aptos" panose="020B0004020202020204" pitchFamily="34" charset="0"/>
              </a:rPr>
              <a:t> position </a:t>
            </a:r>
            <a:r>
              <a:rPr lang="it-IT" sz="1600" dirty="0" err="1">
                <a:latin typeface="Aptos" panose="020B0004020202020204" pitchFamily="34" charset="0"/>
              </a:rPr>
              <a:t>based</a:t>
            </a:r>
            <a:r>
              <a:rPr lang="it-IT" sz="1600" dirty="0">
                <a:latin typeface="Aptos" panose="020B0004020202020204" pitchFamily="34" charset="0"/>
              </a:rPr>
              <a:t> on Sentinel-2 </a:t>
            </a:r>
            <a:r>
              <a:rPr lang="it-IT" sz="1600" dirty="0" err="1">
                <a:latin typeface="Aptos" panose="020B0004020202020204" pitchFamily="34" charset="0"/>
              </a:rPr>
              <a:t>NIRv</a:t>
            </a:r>
            <a:endParaRPr lang="it-IT" sz="1600" dirty="0">
              <a:latin typeface="Aptos" panose="020B0004020202020204" pitchFamily="34" charset="0"/>
            </a:endParaRPr>
          </a:p>
        </p:txBody>
      </p:sp>
      <p:sp>
        <p:nvSpPr>
          <p:cNvPr id="426" name="CasellaDiTesto 425">
            <a:extLst>
              <a:ext uri="{FF2B5EF4-FFF2-40B4-BE49-F238E27FC236}">
                <a16:creationId xmlns:a16="http://schemas.microsoft.com/office/drawing/2014/main" id="{1CA87F9C-DFAF-5BF7-D48C-EAF664515D1F}"/>
              </a:ext>
            </a:extLst>
          </p:cNvPr>
          <p:cNvSpPr txBox="1"/>
          <p:nvPr/>
        </p:nvSpPr>
        <p:spPr>
          <a:xfrm>
            <a:off x="1842202" y="1298417"/>
            <a:ext cx="2282123" cy="817245"/>
          </a:xfrm>
          <a:prstGeom prst="roundRect">
            <a:avLst/>
          </a:prstGeom>
          <a:solidFill>
            <a:schemeClr val="bg1"/>
          </a:solidFill>
          <a:ln w="19050">
            <a:solidFill>
              <a:schemeClr val="tx1"/>
            </a:solidFill>
          </a:ln>
        </p:spPr>
        <p:txBody>
          <a:bodyPr wrap="square">
            <a:spAutoFit/>
          </a:bodyPr>
          <a:lstStyle/>
          <a:p>
            <a:pPr algn="ctr">
              <a:buSzPct val="150000"/>
            </a:pPr>
            <a:r>
              <a:rPr lang="it-IT" sz="1400" b="1" dirty="0" err="1">
                <a:latin typeface="Aptos" panose="020B0004020202020204" pitchFamily="34" charset="0"/>
              </a:rPr>
              <a:t>Comparison</a:t>
            </a:r>
            <a:r>
              <a:rPr lang="it-IT" sz="1400" b="1" dirty="0">
                <a:latin typeface="Aptos" panose="020B0004020202020204" pitchFamily="34" charset="0"/>
              </a:rPr>
              <a:t> </a:t>
            </a:r>
            <a:r>
              <a:rPr lang="it-IT" sz="1400" b="1" dirty="0" err="1">
                <a:latin typeface="Aptos" panose="020B0004020202020204" pitchFamily="34" charset="0"/>
              </a:rPr>
              <a:t>against</a:t>
            </a:r>
            <a:r>
              <a:rPr lang="it-IT" sz="1400" b="1" dirty="0">
                <a:latin typeface="Aptos" panose="020B0004020202020204" pitchFamily="34" charset="0"/>
              </a:rPr>
              <a:t> FLEX data </a:t>
            </a:r>
            <a:r>
              <a:rPr lang="it-IT" sz="1400" b="1" dirty="0" err="1">
                <a:latin typeface="Aptos" panose="020B0004020202020204" pitchFamily="34" charset="0"/>
              </a:rPr>
              <a:t>without</a:t>
            </a:r>
            <a:r>
              <a:rPr lang="it-IT" sz="1400" b="1" dirty="0">
                <a:latin typeface="Aptos" panose="020B0004020202020204" pitchFamily="34" charset="0"/>
              </a:rPr>
              <a:t> and with transfer </a:t>
            </a:r>
            <a:r>
              <a:rPr lang="it-IT" sz="1400" b="1" dirty="0" err="1">
                <a:latin typeface="Aptos" panose="020B0004020202020204" pitchFamily="34" charset="0"/>
              </a:rPr>
              <a:t>functions</a:t>
            </a:r>
            <a:endParaRPr lang="it-IT" sz="1400" b="1" dirty="0">
              <a:latin typeface="Aptos" panose="020B0004020202020204" pitchFamily="34" charset="0"/>
            </a:endParaRPr>
          </a:p>
        </p:txBody>
      </p:sp>
      <p:grpSp>
        <p:nvGrpSpPr>
          <p:cNvPr id="24" name="Gruppo 23">
            <a:extLst>
              <a:ext uri="{FF2B5EF4-FFF2-40B4-BE49-F238E27FC236}">
                <a16:creationId xmlns:a16="http://schemas.microsoft.com/office/drawing/2014/main" id="{80259D31-E6E7-BB66-4712-C5879CC3D753}"/>
              </a:ext>
            </a:extLst>
          </p:cNvPr>
          <p:cNvGrpSpPr/>
          <p:nvPr/>
        </p:nvGrpSpPr>
        <p:grpSpPr>
          <a:xfrm>
            <a:off x="617951" y="2880112"/>
            <a:ext cx="432572" cy="1177591"/>
            <a:chOff x="8308756" y="1349224"/>
            <a:chExt cx="565179" cy="1538587"/>
          </a:xfrm>
        </p:grpSpPr>
        <p:grpSp>
          <p:nvGrpSpPr>
            <p:cNvPr id="6" name="Gruppo 5">
              <a:extLst>
                <a:ext uri="{FF2B5EF4-FFF2-40B4-BE49-F238E27FC236}">
                  <a16:creationId xmlns:a16="http://schemas.microsoft.com/office/drawing/2014/main" id="{3C2F53CC-4CB8-EFE6-7EE8-C80340870393}"/>
                </a:ext>
              </a:extLst>
            </p:cNvPr>
            <p:cNvGrpSpPr/>
            <p:nvPr/>
          </p:nvGrpSpPr>
          <p:grpSpPr>
            <a:xfrm rot="18923167" flipH="1">
              <a:off x="8308756" y="1349224"/>
              <a:ext cx="565179" cy="565179"/>
              <a:chOff x="3669208" y="2680855"/>
              <a:chExt cx="760196" cy="768107"/>
            </a:xfrm>
          </p:grpSpPr>
          <p:grpSp>
            <p:nvGrpSpPr>
              <p:cNvPr id="8" name="Gruppo 7">
                <a:extLst>
                  <a:ext uri="{FF2B5EF4-FFF2-40B4-BE49-F238E27FC236}">
                    <a16:creationId xmlns:a16="http://schemas.microsoft.com/office/drawing/2014/main" id="{9058A3EA-EBD3-5843-7A7E-437D884D35EC}"/>
                  </a:ext>
                </a:extLst>
              </p:cNvPr>
              <p:cNvGrpSpPr/>
              <p:nvPr/>
            </p:nvGrpSpPr>
            <p:grpSpPr>
              <a:xfrm>
                <a:off x="3684529" y="2716282"/>
                <a:ext cx="720000" cy="720000"/>
                <a:chOff x="3594529" y="2608282"/>
                <a:chExt cx="720000" cy="720000"/>
              </a:xfrm>
            </p:grpSpPr>
            <p:sp>
              <p:nvSpPr>
                <p:cNvPr id="14" name="Ovale 13">
                  <a:extLst>
                    <a:ext uri="{FF2B5EF4-FFF2-40B4-BE49-F238E27FC236}">
                      <a16:creationId xmlns:a16="http://schemas.microsoft.com/office/drawing/2014/main" id="{0E920C2B-B532-61AE-9FF9-0FEF00B9021A}"/>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E364C027-77FF-77AE-B686-059A8CFFF250}"/>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7F67C530-9E8A-7D4D-FAFF-0CB2F05A2511}"/>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434818FC-D1EE-953F-B854-D375149626A4}"/>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779D06CD-C386-C1B0-3E38-1035007800F4}"/>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34930746-3CE2-9E48-0905-9114E44CCC1F}"/>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 name="Triangolo rettangolo 8">
                <a:extLst>
                  <a:ext uri="{FF2B5EF4-FFF2-40B4-BE49-F238E27FC236}">
                    <a16:creationId xmlns:a16="http://schemas.microsoft.com/office/drawing/2014/main" id="{6117EC33-9A75-EBE1-8921-AC87108044ED}"/>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rettangolo 9">
                <a:extLst>
                  <a:ext uri="{FF2B5EF4-FFF2-40B4-BE49-F238E27FC236}">
                    <a16:creationId xmlns:a16="http://schemas.microsoft.com/office/drawing/2014/main" id="{2E57E380-F403-335B-9101-A298FC543D4E}"/>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E1A9ACA8-855E-9B3C-40C2-1295388B1F95}"/>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3" name="Picture 6">
              <a:extLst>
                <a:ext uri="{FF2B5EF4-FFF2-40B4-BE49-F238E27FC236}">
                  <a16:creationId xmlns:a16="http://schemas.microsoft.com/office/drawing/2014/main" id="{1BD609C7-8E23-E2EC-8900-7CD1733D6E6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50776" y="1526991"/>
              <a:ext cx="174195" cy="136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7" name="Immagine 56" descr="Immagine che contiene aria aperta, erba, cielo, nuvola&#10;&#10;Il contenuto generato dall'IA potrebbe non essere corretto.">
            <a:extLst>
              <a:ext uri="{FF2B5EF4-FFF2-40B4-BE49-F238E27FC236}">
                <a16:creationId xmlns:a16="http://schemas.microsoft.com/office/drawing/2014/main" id="{C3CA8071-23E0-B79B-3FB4-6A349B78E9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11616" y="-9005"/>
            <a:ext cx="3380384" cy="2535289"/>
          </a:xfrm>
          <a:prstGeom prst="rect">
            <a:avLst/>
          </a:prstGeom>
        </p:spPr>
      </p:pic>
      <p:pic>
        <p:nvPicPr>
          <p:cNvPr id="59" name="Immagine 58" descr="Immagine che contiene erba, aria aperta, pianta, campo&#10;&#10;Il contenuto generato dall'IA potrebbe non essere corretto.">
            <a:extLst>
              <a:ext uri="{FF2B5EF4-FFF2-40B4-BE49-F238E27FC236}">
                <a16:creationId xmlns:a16="http://schemas.microsoft.com/office/drawing/2014/main" id="{CFDAAE33-6EDA-17F1-0D6E-33BAD4EDA0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21166" y="1"/>
            <a:ext cx="1894962" cy="2526616"/>
          </a:xfrm>
          <a:prstGeom prst="rect">
            <a:avLst/>
          </a:prstGeom>
        </p:spPr>
      </p:pic>
      <p:sp>
        <p:nvSpPr>
          <p:cNvPr id="29" name="CasellaDiTesto 28">
            <a:extLst>
              <a:ext uri="{FF2B5EF4-FFF2-40B4-BE49-F238E27FC236}">
                <a16:creationId xmlns:a16="http://schemas.microsoft.com/office/drawing/2014/main" id="{7CD5A6DD-EF91-5B68-91CD-45E41F77CBDD}"/>
              </a:ext>
            </a:extLst>
          </p:cNvPr>
          <p:cNvSpPr txBox="1"/>
          <p:nvPr/>
        </p:nvSpPr>
        <p:spPr>
          <a:xfrm>
            <a:off x="6911227" y="3022442"/>
            <a:ext cx="4136001" cy="1055608"/>
          </a:xfrm>
          <a:prstGeom prst="roundRect">
            <a:avLst/>
          </a:prstGeom>
          <a:solidFill>
            <a:schemeClr val="bg1"/>
          </a:solidFill>
          <a:ln w="19050">
            <a:solidFill>
              <a:schemeClr val="tx1"/>
            </a:solidFill>
          </a:ln>
        </p:spPr>
        <p:txBody>
          <a:bodyPr wrap="square">
            <a:spAutoFit/>
          </a:bodyPr>
          <a:lstStyle/>
          <a:p>
            <a:pPr algn="ctr">
              <a:buSzPct val="150000"/>
            </a:pPr>
            <a:r>
              <a:rPr lang="it-IT" sz="1400" b="1" dirty="0">
                <a:latin typeface="Aptos" panose="020B0004020202020204" pitchFamily="34" charset="0"/>
              </a:rPr>
              <a:t>Transfer </a:t>
            </a:r>
            <a:r>
              <a:rPr lang="it-IT" sz="1400" b="1" dirty="0" err="1">
                <a:latin typeface="Aptos" panose="020B0004020202020204" pitchFamily="34" charset="0"/>
              </a:rPr>
              <a:t>function</a:t>
            </a:r>
            <a:r>
              <a:rPr lang="it-IT" sz="1400" b="1" dirty="0">
                <a:latin typeface="Aptos" panose="020B0004020202020204" pitchFamily="34" charset="0"/>
              </a:rPr>
              <a:t> </a:t>
            </a:r>
            <a:r>
              <a:rPr lang="it-IT" sz="1400" b="1" dirty="0" err="1">
                <a:latin typeface="Aptos" panose="020B0004020202020204" pitchFamily="34" charset="0"/>
              </a:rPr>
              <a:t>approach</a:t>
            </a:r>
            <a:endParaRPr lang="it-IT" sz="1400" b="1" dirty="0">
              <a:latin typeface="Aptos" panose="020B0004020202020204" pitchFamily="34" charset="0"/>
            </a:endParaRPr>
          </a:p>
          <a:p>
            <a:pPr algn="ctr">
              <a:buSzPct val="150000"/>
            </a:pPr>
            <a:endParaRPr lang="it-IT" sz="1400" b="1" dirty="0">
              <a:latin typeface="Aptos" panose="020B0004020202020204" pitchFamily="34" charset="0"/>
            </a:endParaRPr>
          </a:p>
          <a:p>
            <a:pPr algn="ctr">
              <a:buSzPct val="150000"/>
            </a:pPr>
            <a:endParaRPr lang="it-IT" sz="1400" b="1" dirty="0">
              <a:latin typeface="Aptos" panose="020B0004020202020204" pitchFamily="34" charset="0"/>
            </a:endParaRPr>
          </a:p>
          <a:p>
            <a:pPr algn="ctr">
              <a:buSzPct val="150000"/>
            </a:pPr>
            <a:endParaRPr lang="it-IT" sz="1400" b="1" dirty="0">
              <a:latin typeface="Aptos" panose="020B0004020202020204" pitchFamily="34" charset="0"/>
            </a:endParaRPr>
          </a:p>
        </p:txBody>
      </p:sp>
      <p:sp>
        <p:nvSpPr>
          <p:cNvPr id="30" name="Google Shape;145;p7">
            <a:extLst>
              <a:ext uri="{FF2B5EF4-FFF2-40B4-BE49-F238E27FC236}">
                <a16:creationId xmlns:a16="http://schemas.microsoft.com/office/drawing/2014/main" id="{C2764784-35BE-4B9D-80A4-897300B65AD4}"/>
              </a:ext>
            </a:extLst>
          </p:cNvPr>
          <p:cNvSpPr txBox="1"/>
          <p:nvPr/>
        </p:nvSpPr>
        <p:spPr>
          <a:xfrm>
            <a:off x="5698819" y="4407950"/>
            <a:ext cx="5177969" cy="656353"/>
          </a:xfrm>
          <a:prstGeom prst="rect">
            <a:avLst/>
          </a:prstGeom>
          <a:noFill/>
          <a:ln>
            <a:noFill/>
          </a:ln>
        </p:spPr>
        <p:txBody>
          <a:bodyPr spcFirstLastPara="1" wrap="square" lIns="0" tIns="121900" rIns="121900" bIns="121900" anchor="t" anchorCtr="0">
            <a:noAutofit/>
          </a:bodyPr>
          <a:lstStyle/>
          <a:p>
            <a:pPr marL="719982" marR="0" lvl="1" indent="-440254" algn="l" rtl="0">
              <a:lnSpc>
                <a:spcPct val="115000"/>
              </a:lnSpc>
              <a:spcBef>
                <a:spcPts val="0"/>
              </a:spcBef>
              <a:spcAft>
                <a:spcPts val="0"/>
              </a:spcAft>
              <a:buClr>
                <a:schemeClr val="dk1"/>
              </a:buClr>
              <a:buSzPts val="1600"/>
              <a:buFont typeface="Open Sans"/>
              <a:buChar char="○"/>
            </a:pPr>
            <a:r>
              <a:rPr lang="en-GB" sz="1600" b="1" i="0" u="none" strike="noStrike" cap="none" dirty="0">
                <a:solidFill>
                  <a:schemeClr val="dk1"/>
                </a:solidFill>
                <a:latin typeface="Aptos" panose="020B0004020202020204" pitchFamily="34" charset="0"/>
                <a:ea typeface="Verdana"/>
                <a:cs typeface="Calibri" panose="020F0502020204030204" pitchFamily="34" charset="0"/>
                <a:sym typeface="Verdana"/>
              </a:rPr>
              <a:t>Far-red transfer functions</a:t>
            </a:r>
            <a:endParaRPr sz="1600" b="1" i="0" u="none" strike="noStrike" cap="none" dirty="0">
              <a:solidFill>
                <a:schemeClr val="dk1"/>
              </a:solidFill>
              <a:latin typeface="Aptos" panose="020B0004020202020204" pitchFamily="34" charset="0"/>
              <a:ea typeface="Verdana"/>
              <a:cs typeface="Calibri" panose="020F0502020204030204" pitchFamily="34" charset="0"/>
              <a:sym typeface="Verdana"/>
            </a:endParaRPr>
          </a:p>
        </p:txBody>
      </p:sp>
      <p:sp>
        <p:nvSpPr>
          <p:cNvPr id="33" name="Google Shape;145;p7">
            <a:extLst>
              <a:ext uri="{FF2B5EF4-FFF2-40B4-BE49-F238E27FC236}">
                <a16:creationId xmlns:a16="http://schemas.microsoft.com/office/drawing/2014/main" id="{6B4403EB-650C-5839-349E-17BBCC59C38B}"/>
              </a:ext>
            </a:extLst>
          </p:cNvPr>
          <p:cNvSpPr txBox="1"/>
          <p:nvPr/>
        </p:nvSpPr>
        <p:spPr>
          <a:xfrm>
            <a:off x="5698819" y="5255026"/>
            <a:ext cx="5177969" cy="656353"/>
          </a:xfrm>
          <a:prstGeom prst="rect">
            <a:avLst/>
          </a:prstGeom>
          <a:noFill/>
          <a:ln>
            <a:noFill/>
          </a:ln>
        </p:spPr>
        <p:txBody>
          <a:bodyPr spcFirstLastPara="1" wrap="square" lIns="0" tIns="121900" rIns="121900" bIns="121900" anchor="t" anchorCtr="0">
            <a:noAutofit/>
          </a:bodyPr>
          <a:lstStyle/>
          <a:p>
            <a:pPr marL="719982" marR="0" lvl="1" indent="-440254" algn="l" rtl="0">
              <a:lnSpc>
                <a:spcPct val="115000"/>
              </a:lnSpc>
              <a:spcBef>
                <a:spcPts val="0"/>
              </a:spcBef>
              <a:spcAft>
                <a:spcPts val="0"/>
              </a:spcAft>
              <a:buClr>
                <a:schemeClr val="dk1"/>
              </a:buClr>
              <a:buSzPts val="1600"/>
              <a:buFont typeface="Open Sans"/>
              <a:buChar char="○"/>
            </a:pPr>
            <a:r>
              <a:rPr lang="en-GB" sz="1600" b="1" dirty="0">
                <a:solidFill>
                  <a:schemeClr val="dk1"/>
                </a:solidFill>
                <a:latin typeface="Aptos" panose="020B0004020202020204" pitchFamily="34" charset="0"/>
                <a:ea typeface="Verdana"/>
                <a:cs typeface="Calibri" panose="020F0502020204030204" pitchFamily="34" charset="0"/>
                <a:sym typeface="Verdana"/>
              </a:rPr>
              <a:t>R</a:t>
            </a:r>
            <a:r>
              <a:rPr lang="en-GB" sz="1600" b="1" i="0" u="none" strike="noStrike" cap="none" dirty="0">
                <a:solidFill>
                  <a:schemeClr val="dk1"/>
                </a:solidFill>
                <a:latin typeface="Aptos" panose="020B0004020202020204" pitchFamily="34" charset="0"/>
                <a:ea typeface="Verdana"/>
                <a:cs typeface="Calibri" panose="020F0502020204030204" pitchFamily="34" charset="0"/>
                <a:sym typeface="Verdana"/>
              </a:rPr>
              <a:t>ed transfer functions</a:t>
            </a:r>
            <a:endParaRPr sz="1600" b="1" i="0" u="none" strike="noStrike" cap="none" dirty="0">
              <a:solidFill>
                <a:schemeClr val="dk1"/>
              </a:solidFill>
              <a:latin typeface="Aptos" panose="020B0004020202020204" pitchFamily="34" charset="0"/>
              <a:ea typeface="Verdana"/>
              <a:cs typeface="Calibri" panose="020F0502020204030204" pitchFamily="34" charset="0"/>
              <a:sym typeface="Verdana"/>
            </a:endParaRPr>
          </a:p>
        </p:txBody>
      </p:sp>
      <mc:AlternateContent xmlns:mc="http://schemas.openxmlformats.org/markup-compatibility/2006">
        <mc:Choice xmlns:a14="http://schemas.microsoft.com/office/drawing/2010/main" Requires="a14">
          <p:sp>
            <p:nvSpPr>
              <p:cNvPr id="36" name="CasellaDiTesto 35">
                <a:extLst>
                  <a:ext uri="{FF2B5EF4-FFF2-40B4-BE49-F238E27FC236}">
                    <a16:creationId xmlns:a16="http://schemas.microsoft.com/office/drawing/2014/main" id="{01583A3D-8965-2829-556F-84CC46FE673F}"/>
                  </a:ext>
                </a:extLst>
              </p:cNvPr>
              <p:cNvSpPr txBox="1"/>
              <p:nvPr/>
            </p:nvSpPr>
            <p:spPr>
              <a:xfrm>
                <a:off x="6831010" y="3387242"/>
                <a:ext cx="4296433" cy="63010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500" i="1" smtClean="0">
                              <a:latin typeface="Cambria Math" panose="02040503050406030204" pitchFamily="18" charset="0"/>
                            </a:rPr>
                          </m:ctrlPr>
                        </m:sSubPr>
                        <m:e>
                          <m:r>
                            <a:rPr lang="it-IT" sz="1500" b="0" i="1" smtClean="0">
                              <a:latin typeface="Cambria Math" panose="02040503050406030204" pitchFamily="18" charset="0"/>
                            </a:rPr>
                            <m:t>𝑆𝐼𝐹</m:t>
                          </m:r>
                        </m:e>
                        <m:sub>
                          <m:r>
                            <a:rPr lang="it-IT" sz="1500" b="0" i="1" smtClean="0">
                              <a:latin typeface="Cambria Math" panose="02040503050406030204" pitchFamily="18" charset="0"/>
                            </a:rPr>
                            <m:t>𝑟𝑒𝑓𝑒𝑟𝑒𝑛𝑐𝑒</m:t>
                          </m:r>
                        </m:sub>
                      </m:sSub>
                      <m:r>
                        <a:rPr lang="it-IT" sz="1500" i="1" smtClean="0">
                          <a:latin typeface="Cambria Math" panose="02040503050406030204" pitchFamily="18" charset="0"/>
                        </a:rPr>
                        <m:t>=</m:t>
                      </m:r>
                      <m:f>
                        <m:fPr>
                          <m:ctrlPr>
                            <a:rPr lang="it-IT" sz="1500" i="1" smtClean="0">
                              <a:latin typeface="Cambria Math" panose="02040503050406030204" pitchFamily="18" charset="0"/>
                            </a:rPr>
                          </m:ctrlPr>
                        </m:fPr>
                        <m:num>
                          <m:r>
                            <a:rPr lang="it-IT" sz="1500" b="0" i="1" smtClean="0">
                              <a:latin typeface="Cambria Math" panose="02040503050406030204" pitchFamily="18" charset="0"/>
                            </a:rPr>
                            <m:t>1</m:t>
                          </m:r>
                        </m:num>
                        <m:den>
                          <m:r>
                            <a:rPr lang="it-IT" sz="1500" b="0" i="1" smtClean="0">
                              <a:latin typeface="Cambria Math" panose="02040503050406030204" pitchFamily="18" charset="0"/>
                            </a:rPr>
                            <m:t>𝑛</m:t>
                          </m:r>
                        </m:den>
                      </m:f>
                      <m:nary>
                        <m:naryPr>
                          <m:chr m:val="∑"/>
                          <m:ctrlPr>
                            <a:rPr lang="it-IT" sz="1500" i="1" smtClean="0">
                              <a:latin typeface="Cambria Math" panose="02040503050406030204" pitchFamily="18" charset="0"/>
                            </a:rPr>
                          </m:ctrlPr>
                        </m:naryPr>
                        <m:sub>
                          <m:r>
                            <m:rPr>
                              <m:brk m:alnAt="23"/>
                            </m:rPr>
                            <a:rPr lang="it-IT" sz="1500" b="0" i="1" smtClean="0">
                              <a:latin typeface="Cambria Math" panose="02040503050406030204" pitchFamily="18" charset="0"/>
                            </a:rPr>
                            <m:t>𝑖</m:t>
                          </m:r>
                          <m:r>
                            <a:rPr lang="it-IT" sz="1500" b="0" i="1" smtClean="0">
                              <a:latin typeface="Cambria Math" panose="02040503050406030204" pitchFamily="18" charset="0"/>
                            </a:rPr>
                            <m:t>=1</m:t>
                          </m:r>
                        </m:sub>
                        <m:sup>
                          <m:r>
                            <a:rPr lang="it-IT" sz="1500" b="0" i="1" smtClean="0">
                              <a:latin typeface="Cambria Math" panose="02040503050406030204" pitchFamily="18" charset="0"/>
                            </a:rPr>
                            <m:t>𝑛</m:t>
                          </m:r>
                        </m:sup>
                        <m:e>
                          <m:d>
                            <m:dPr>
                              <m:ctrlPr>
                                <a:rPr lang="it-IT" sz="1500" i="1" smtClean="0">
                                  <a:latin typeface="Cambria Math" panose="02040503050406030204" pitchFamily="18" charset="0"/>
                                </a:rPr>
                              </m:ctrlPr>
                            </m:dPr>
                            <m:e>
                              <m:sSub>
                                <m:sSubPr>
                                  <m:ctrlPr>
                                    <a:rPr lang="it-IT" sz="1500" i="1" smtClean="0">
                                      <a:latin typeface="Cambria Math" panose="02040503050406030204" pitchFamily="18" charset="0"/>
                                    </a:rPr>
                                  </m:ctrlPr>
                                </m:sSubPr>
                                <m:e>
                                  <m:r>
                                    <a:rPr lang="it-IT" sz="1500" b="0" i="1" smtClean="0">
                                      <a:latin typeface="Cambria Math" panose="02040503050406030204" pitchFamily="18" charset="0"/>
                                    </a:rPr>
                                    <m:t>𝑆𝐼𝐹</m:t>
                                  </m:r>
                                </m:e>
                                <m:sub>
                                  <m:r>
                                    <a:rPr lang="it-IT" sz="1500" b="0" i="1" smtClean="0">
                                      <a:latin typeface="Cambria Math" panose="02040503050406030204" pitchFamily="18" charset="0"/>
                                    </a:rPr>
                                    <m:t>𝑖𝑛</m:t>
                                  </m:r>
                                  <m:r>
                                    <a:rPr lang="it-IT" sz="1500" b="0" i="1" smtClean="0">
                                      <a:latin typeface="Cambria Math" panose="02040503050406030204" pitchFamily="18" charset="0"/>
                                    </a:rPr>
                                    <m:t>−</m:t>
                                  </m:r>
                                  <m:r>
                                    <a:rPr lang="it-IT" sz="1500" b="0" i="1" smtClean="0">
                                      <a:latin typeface="Cambria Math" panose="02040503050406030204" pitchFamily="18" charset="0"/>
                                    </a:rPr>
                                    <m:t>𝑠𝑖𝑡𝑢</m:t>
                                  </m:r>
                                </m:sub>
                              </m:sSub>
                              <m:r>
                                <a:rPr lang="it-IT" sz="1500" i="1" smtClean="0">
                                  <a:latin typeface="Cambria Math" panose="02040503050406030204" pitchFamily="18" charset="0"/>
                                  <a:ea typeface="Cambria Math" panose="02040503050406030204" pitchFamily="18" charset="0"/>
                                </a:rPr>
                                <m:t>×</m:t>
                              </m:r>
                              <m:f>
                                <m:fPr>
                                  <m:ctrlPr>
                                    <a:rPr lang="it-IT" sz="1500" i="1" smtClean="0">
                                      <a:latin typeface="Cambria Math" panose="02040503050406030204" pitchFamily="18" charset="0"/>
                                      <a:ea typeface="Cambria Math" panose="02040503050406030204" pitchFamily="18" charset="0"/>
                                    </a:rPr>
                                  </m:ctrlPr>
                                </m:fPr>
                                <m:num>
                                  <m:sSub>
                                    <m:sSubPr>
                                      <m:ctrlPr>
                                        <a:rPr lang="it-IT" sz="1500" i="1" smtClean="0">
                                          <a:latin typeface="Cambria Math" panose="02040503050406030204" pitchFamily="18" charset="0"/>
                                          <a:ea typeface="Cambria Math" panose="02040503050406030204" pitchFamily="18" charset="0"/>
                                        </a:rPr>
                                      </m:ctrlPr>
                                    </m:sSubPr>
                                    <m:e>
                                      <m:r>
                                        <a:rPr lang="it-IT" sz="1500" b="0" i="1" smtClean="0">
                                          <a:latin typeface="Cambria Math" panose="02040503050406030204" pitchFamily="18" charset="0"/>
                                          <a:ea typeface="Cambria Math" panose="02040503050406030204" pitchFamily="18" charset="0"/>
                                        </a:rPr>
                                        <m:t>𝑇𝐹</m:t>
                                      </m:r>
                                    </m:e>
                                    <m:sub>
                                      <m:r>
                                        <a:rPr lang="it-IT" sz="1500" b="0" i="1" smtClean="0">
                                          <a:latin typeface="Cambria Math" panose="02040503050406030204" pitchFamily="18" charset="0"/>
                                          <a:ea typeface="Cambria Math" panose="02040503050406030204" pitchFamily="18" charset="0"/>
                                        </a:rPr>
                                        <m:t>𝑆</m:t>
                                      </m:r>
                                      <m:r>
                                        <a:rPr lang="it-IT" sz="1500" b="0" i="1" smtClean="0">
                                          <a:latin typeface="Cambria Math" panose="02040503050406030204" pitchFamily="18" charset="0"/>
                                          <a:ea typeface="Cambria Math" panose="02040503050406030204" pitchFamily="18" charset="0"/>
                                        </a:rPr>
                                        <m:t>2,</m:t>
                                      </m:r>
                                      <m:r>
                                        <a:rPr lang="it-IT" sz="1500" b="0" i="1" smtClean="0">
                                          <a:latin typeface="Cambria Math" panose="02040503050406030204" pitchFamily="18" charset="0"/>
                                          <a:ea typeface="Cambria Math" panose="02040503050406030204" pitchFamily="18" charset="0"/>
                                        </a:rPr>
                                        <m:t>𝑖</m:t>
                                      </m:r>
                                    </m:sub>
                                  </m:sSub>
                                </m:num>
                                <m:den>
                                  <m:sSub>
                                    <m:sSubPr>
                                      <m:ctrlPr>
                                        <a:rPr lang="it-IT" sz="1500" i="1" smtClean="0">
                                          <a:latin typeface="Cambria Math" panose="02040503050406030204" pitchFamily="18" charset="0"/>
                                          <a:ea typeface="Cambria Math" panose="02040503050406030204" pitchFamily="18" charset="0"/>
                                        </a:rPr>
                                      </m:ctrlPr>
                                    </m:sSubPr>
                                    <m:e>
                                      <m:r>
                                        <a:rPr lang="it-IT" sz="1500" b="0" i="1" smtClean="0">
                                          <a:latin typeface="Cambria Math" panose="02040503050406030204" pitchFamily="18" charset="0"/>
                                          <a:ea typeface="Cambria Math" panose="02040503050406030204" pitchFamily="18" charset="0"/>
                                        </a:rPr>
                                        <m:t>𝑇𝐹</m:t>
                                      </m:r>
                                    </m:e>
                                    <m:sub>
                                      <m:r>
                                        <a:rPr lang="it-IT" sz="1500" b="0" i="1" smtClean="0">
                                          <a:latin typeface="Cambria Math" panose="02040503050406030204" pitchFamily="18" charset="0"/>
                                          <a:ea typeface="Cambria Math" panose="02040503050406030204" pitchFamily="18" charset="0"/>
                                        </a:rPr>
                                        <m:t>𝑆</m:t>
                                      </m:r>
                                      <m:r>
                                        <a:rPr lang="it-IT" sz="1500" b="0" i="1" smtClean="0">
                                          <a:latin typeface="Cambria Math" panose="02040503050406030204" pitchFamily="18" charset="0"/>
                                          <a:ea typeface="Cambria Math" panose="02040503050406030204" pitchFamily="18" charset="0"/>
                                        </a:rPr>
                                        <m:t>2,</m:t>
                                      </m:r>
                                      <m:r>
                                        <a:rPr lang="it-IT" sz="1500" b="0" i="1" smtClean="0">
                                          <a:latin typeface="Cambria Math" panose="02040503050406030204" pitchFamily="18" charset="0"/>
                                          <a:ea typeface="Cambria Math" panose="02040503050406030204" pitchFamily="18" charset="0"/>
                                        </a:rPr>
                                        <m:t>𝑡𝑜𝑤𝑒𝑟</m:t>
                                      </m:r>
                                    </m:sub>
                                  </m:sSub>
                                </m:den>
                              </m:f>
                            </m:e>
                          </m:d>
                        </m:e>
                      </m:nary>
                    </m:oMath>
                  </m:oMathPara>
                </a14:m>
                <a:endParaRPr lang="it-IT" sz="1500" dirty="0"/>
              </a:p>
            </p:txBody>
          </p:sp>
        </mc:Choice>
        <mc:Fallback>
          <p:sp>
            <p:nvSpPr>
              <p:cNvPr id="36" name="CasellaDiTesto 35">
                <a:extLst>
                  <a:ext uri="{FF2B5EF4-FFF2-40B4-BE49-F238E27FC236}">
                    <a16:creationId xmlns:a16="http://schemas.microsoft.com/office/drawing/2014/main" id="{01583A3D-8965-2829-556F-84CC46FE673F}"/>
                  </a:ext>
                </a:extLst>
              </p:cNvPr>
              <p:cNvSpPr txBox="1">
                <a:spLocks noRot="1" noChangeAspect="1" noMove="1" noResize="1" noEditPoints="1" noAdjustHandles="1" noChangeArrowheads="1" noChangeShapeType="1" noTextEdit="1"/>
              </p:cNvSpPr>
              <p:nvPr/>
            </p:nvSpPr>
            <p:spPr>
              <a:xfrm>
                <a:off x="6831010" y="3387242"/>
                <a:ext cx="4296433" cy="630109"/>
              </a:xfrm>
              <a:prstGeom prst="rect">
                <a:avLst/>
              </a:prstGeom>
              <a:blipFill>
                <a:blip r:embed="rId7"/>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823955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F9735-D374-7AF4-0BC8-4875F9093B15}"/>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EA36304B-B324-045D-7755-1A6B458A4C0C}"/>
              </a:ext>
            </a:extLst>
          </p:cNvPr>
          <p:cNvSpPr txBox="1"/>
          <p:nvPr/>
        </p:nvSpPr>
        <p:spPr>
          <a:xfrm>
            <a:off x="967938" y="515618"/>
            <a:ext cx="10998267"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Identification of transfer function for each SIF metric based on simulated data</a:t>
            </a:r>
          </a:p>
        </p:txBody>
      </p:sp>
      <p:grpSp>
        <p:nvGrpSpPr>
          <p:cNvPr id="20" name="Gruppo 19">
            <a:extLst>
              <a:ext uri="{FF2B5EF4-FFF2-40B4-BE49-F238E27FC236}">
                <a16:creationId xmlns:a16="http://schemas.microsoft.com/office/drawing/2014/main" id="{FDF4C878-6E99-FDC2-E8E0-60A8C9BB9D5F}"/>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CDA0C3A2-E609-3378-AB44-852F64D8EC6A}"/>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76F2904F-2E98-045E-55EF-DCAFDFC2C49F}"/>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5CF143F7-4C79-60AD-A183-57DED90C1644}"/>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1" name="Immagine 30" descr="Immagine che contiene testo, schermata, diagramma, origami&#10;&#10;Il contenuto generato dall'IA potrebbe non essere corretto.">
            <a:extLst>
              <a:ext uri="{FF2B5EF4-FFF2-40B4-BE49-F238E27FC236}">
                <a16:creationId xmlns:a16="http://schemas.microsoft.com/office/drawing/2014/main" id="{74F5B688-F003-5AE4-999C-86851D56FFAC}"/>
              </a:ext>
            </a:extLst>
          </p:cNvPr>
          <p:cNvPicPr>
            <a:picLocks noChangeAspect="1"/>
          </p:cNvPicPr>
          <p:nvPr/>
        </p:nvPicPr>
        <p:blipFill>
          <a:blip r:embed="rId3"/>
          <a:stretch>
            <a:fillRect/>
          </a:stretch>
        </p:blipFill>
        <p:spPr>
          <a:xfrm>
            <a:off x="144750" y="1687547"/>
            <a:ext cx="11902499" cy="4140000"/>
          </a:xfrm>
          <a:prstGeom prst="rect">
            <a:avLst/>
          </a:prstGeom>
        </p:spPr>
      </p:pic>
      <p:sp>
        <p:nvSpPr>
          <p:cNvPr id="32" name="CasellaDiTesto 31">
            <a:extLst>
              <a:ext uri="{FF2B5EF4-FFF2-40B4-BE49-F238E27FC236}">
                <a16:creationId xmlns:a16="http://schemas.microsoft.com/office/drawing/2014/main" id="{EB797E07-DF4D-6F96-B5A2-BB82650CD7CC}"/>
              </a:ext>
            </a:extLst>
          </p:cNvPr>
          <p:cNvSpPr txBox="1"/>
          <p:nvPr/>
        </p:nvSpPr>
        <p:spPr>
          <a:xfrm>
            <a:off x="879282" y="1316993"/>
            <a:ext cx="758541" cy="369332"/>
          </a:xfrm>
          <a:prstGeom prst="rect">
            <a:avLst/>
          </a:prstGeom>
          <a:noFill/>
        </p:spPr>
        <p:txBody>
          <a:bodyPr wrap="none" rtlCol="0">
            <a:spAutoFit/>
          </a:bodyPr>
          <a:lstStyle/>
          <a:p>
            <a:r>
              <a:rPr lang="it-IT" dirty="0">
                <a:solidFill>
                  <a:srgbClr val="7030A0"/>
                </a:solidFill>
                <a:latin typeface="Aptos" panose="020B0004020202020204" pitchFamily="34" charset="0"/>
              </a:rPr>
              <a:t>SIF</a:t>
            </a:r>
            <a:r>
              <a:rPr lang="it-IT" baseline="-25000" dirty="0">
                <a:solidFill>
                  <a:srgbClr val="7030A0"/>
                </a:solidFill>
                <a:latin typeface="Aptos" panose="020B0004020202020204" pitchFamily="34" charset="0"/>
              </a:rPr>
              <a:t>760</a:t>
            </a:r>
          </a:p>
        </p:txBody>
      </p:sp>
      <p:sp>
        <p:nvSpPr>
          <p:cNvPr id="33" name="CasellaDiTesto 32">
            <a:extLst>
              <a:ext uri="{FF2B5EF4-FFF2-40B4-BE49-F238E27FC236}">
                <a16:creationId xmlns:a16="http://schemas.microsoft.com/office/drawing/2014/main" id="{05B7E264-383C-4B6B-A354-E3DFAB79DAF7}"/>
              </a:ext>
            </a:extLst>
          </p:cNvPr>
          <p:cNvSpPr txBox="1"/>
          <p:nvPr/>
        </p:nvSpPr>
        <p:spPr>
          <a:xfrm>
            <a:off x="3261445" y="1316993"/>
            <a:ext cx="740908" cy="369332"/>
          </a:xfrm>
          <a:prstGeom prst="rect">
            <a:avLst/>
          </a:prstGeom>
          <a:noFill/>
        </p:spPr>
        <p:txBody>
          <a:bodyPr wrap="none" rtlCol="0">
            <a:spAutoFit/>
          </a:bodyPr>
          <a:lstStyle/>
          <a:p>
            <a:r>
              <a:rPr lang="it-IT" dirty="0">
                <a:solidFill>
                  <a:srgbClr val="FD4169"/>
                </a:solidFill>
                <a:latin typeface="Aptos" panose="020B0004020202020204" pitchFamily="34" charset="0"/>
              </a:rPr>
              <a:t>SIF</a:t>
            </a:r>
            <a:r>
              <a:rPr lang="it-IT" baseline="-25000" dirty="0">
                <a:solidFill>
                  <a:srgbClr val="FD4169"/>
                </a:solidFill>
                <a:latin typeface="Aptos" panose="020B0004020202020204" pitchFamily="34" charset="0"/>
              </a:rPr>
              <a:t>687</a:t>
            </a:r>
          </a:p>
        </p:txBody>
      </p:sp>
      <p:sp>
        <p:nvSpPr>
          <p:cNvPr id="35" name="CasellaDiTesto 34">
            <a:extLst>
              <a:ext uri="{FF2B5EF4-FFF2-40B4-BE49-F238E27FC236}">
                <a16:creationId xmlns:a16="http://schemas.microsoft.com/office/drawing/2014/main" id="{650743AB-01F8-72CB-2743-4F427A065B6D}"/>
              </a:ext>
            </a:extLst>
          </p:cNvPr>
          <p:cNvSpPr txBox="1"/>
          <p:nvPr/>
        </p:nvSpPr>
        <p:spPr>
          <a:xfrm>
            <a:off x="5643608" y="1316993"/>
            <a:ext cx="758541" cy="369332"/>
          </a:xfrm>
          <a:prstGeom prst="rect">
            <a:avLst/>
          </a:prstGeom>
          <a:noFill/>
        </p:spPr>
        <p:txBody>
          <a:bodyPr wrap="none" rtlCol="0">
            <a:spAutoFit/>
          </a:bodyPr>
          <a:lstStyle/>
          <a:p>
            <a:r>
              <a:rPr lang="it-IT" dirty="0">
                <a:solidFill>
                  <a:srgbClr val="7030A0"/>
                </a:solidFill>
                <a:latin typeface="Aptos" panose="020B0004020202020204" pitchFamily="34" charset="0"/>
              </a:rPr>
              <a:t>SIF</a:t>
            </a:r>
            <a:r>
              <a:rPr lang="it-IT" baseline="-25000" dirty="0">
                <a:solidFill>
                  <a:srgbClr val="7030A0"/>
                </a:solidFill>
                <a:latin typeface="Aptos" panose="020B0004020202020204" pitchFamily="34" charset="0"/>
              </a:rPr>
              <a:t>740</a:t>
            </a:r>
          </a:p>
        </p:txBody>
      </p:sp>
      <p:sp>
        <p:nvSpPr>
          <p:cNvPr id="36" name="CasellaDiTesto 35">
            <a:extLst>
              <a:ext uri="{FF2B5EF4-FFF2-40B4-BE49-F238E27FC236}">
                <a16:creationId xmlns:a16="http://schemas.microsoft.com/office/drawing/2014/main" id="{8E805E19-A5C9-8C6E-E7D6-FF0D84F2B03E}"/>
              </a:ext>
            </a:extLst>
          </p:cNvPr>
          <p:cNvSpPr txBox="1"/>
          <p:nvPr/>
        </p:nvSpPr>
        <p:spPr>
          <a:xfrm>
            <a:off x="8025771" y="1316993"/>
            <a:ext cx="740908" cy="369332"/>
          </a:xfrm>
          <a:prstGeom prst="rect">
            <a:avLst/>
          </a:prstGeom>
          <a:noFill/>
        </p:spPr>
        <p:txBody>
          <a:bodyPr wrap="none" rtlCol="0">
            <a:spAutoFit/>
          </a:bodyPr>
          <a:lstStyle/>
          <a:p>
            <a:r>
              <a:rPr lang="it-IT" dirty="0">
                <a:solidFill>
                  <a:srgbClr val="FD4169"/>
                </a:solidFill>
                <a:latin typeface="Aptos" panose="020B0004020202020204" pitchFamily="34" charset="0"/>
              </a:rPr>
              <a:t>SIF</a:t>
            </a:r>
            <a:r>
              <a:rPr lang="it-IT" baseline="-25000" dirty="0">
                <a:solidFill>
                  <a:srgbClr val="FD4169"/>
                </a:solidFill>
                <a:latin typeface="Aptos" panose="020B0004020202020204" pitchFamily="34" charset="0"/>
              </a:rPr>
              <a:t>685</a:t>
            </a:r>
          </a:p>
        </p:txBody>
      </p:sp>
      <p:sp>
        <p:nvSpPr>
          <p:cNvPr id="37" name="CasellaDiTesto 36">
            <a:extLst>
              <a:ext uri="{FF2B5EF4-FFF2-40B4-BE49-F238E27FC236}">
                <a16:creationId xmlns:a16="http://schemas.microsoft.com/office/drawing/2014/main" id="{8D2145CE-C593-6C11-21C7-B712F039D38E}"/>
              </a:ext>
            </a:extLst>
          </p:cNvPr>
          <p:cNvSpPr txBox="1"/>
          <p:nvPr/>
        </p:nvSpPr>
        <p:spPr>
          <a:xfrm>
            <a:off x="10407933" y="1316993"/>
            <a:ext cx="718466" cy="369332"/>
          </a:xfrm>
          <a:prstGeom prst="rect">
            <a:avLst/>
          </a:prstGeom>
          <a:noFill/>
        </p:spPr>
        <p:txBody>
          <a:bodyPr wrap="none" rtlCol="0">
            <a:spAutoFit/>
          </a:bodyPr>
          <a:lstStyle/>
          <a:p>
            <a:r>
              <a:rPr lang="it-IT" dirty="0">
                <a:solidFill>
                  <a:srgbClr val="7030A0"/>
                </a:solidFill>
                <a:latin typeface="Aptos" panose="020B0004020202020204" pitchFamily="34" charset="0"/>
              </a:rPr>
              <a:t>SIF</a:t>
            </a:r>
            <a:r>
              <a:rPr lang="it-IT" baseline="-25000" dirty="0">
                <a:solidFill>
                  <a:srgbClr val="7030A0"/>
                </a:solidFill>
                <a:latin typeface="Aptos" panose="020B0004020202020204" pitchFamily="34" charset="0"/>
              </a:rPr>
              <a:t>INT</a:t>
            </a:r>
          </a:p>
        </p:txBody>
      </p:sp>
      <p:sp>
        <p:nvSpPr>
          <p:cNvPr id="39" name="CasellaDiTesto 38">
            <a:extLst>
              <a:ext uri="{FF2B5EF4-FFF2-40B4-BE49-F238E27FC236}">
                <a16:creationId xmlns:a16="http://schemas.microsoft.com/office/drawing/2014/main" id="{240B42ED-40EC-BB77-7611-60B29373AEBB}"/>
              </a:ext>
            </a:extLst>
          </p:cNvPr>
          <p:cNvSpPr txBox="1"/>
          <p:nvPr/>
        </p:nvSpPr>
        <p:spPr>
          <a:xfrm>
            <a:off x="521475" y="5926937"/>
            <a:ext cx="1423788" cy="369332"/>
          </a:xfrm>
          <a:prstGeom prst="rect">
            <a:avLst/>
          </a:prstGeom>
          <a:noFill/>
        </p:spPr>
        <p:txBody>
          <a:bodyPr wrap="none" rtlCol="0">
            <a:spAutoFit/>
          </a:bodyPr>
          <a:lstStyle/>
          <a:p>
            <a:r>
              <a:rPr lang="it-IT" dirty="0">
                <a:solidFill>
                  <a:srgbClr val="7030A0"/>
                </a:solidFill>
                <a:latin typeface="Aptos" panose="020B0004020202020204" pitchFamily="34" charset="0"/>
              </a:rPr>
              <a:t>SIF</a:t>
            </a:r>
            <a:r>
              <a:rPr lang="it-IT" baseline="-25000" dirty="0">
                <a:solidFill>
                  <a:srgbClr val="7030A0"/>
                </a:solidFill>
                <a:latin typeface="Aptos" panose="020B0004020202020204" pitchFamily="34" charset="0"/>
              </a:rPr>
              <a:t>760</a:t>
            </a:r>
            <a:r>
              <a:rPr lang="it-IT" dirty="0">
                <a:solidFill>
                  <a:srgbClr val="7030A0"/>
                </a:solidFill>
                <a:latin typeface="Aptos" panose="020B0004020202020204" pitchFamily="34" charset="0"/>
              </a:rPr>
              <a:t> ≈ </a:t>
            </a:r>
            <a:r>
              <a:rPr lang="it-IT" dirty="0" err="1">
                <a:solidFill>
                  <a:srgbClr val="7030A0"/>
                </a:solidFill>
                <a:latin typeface="Aptos" panose="020B0004020202020204" pitchFamily="34" charset="0"/>
              </a:rPr>
              <a:t>NIRv</a:t>
            </a:r>
            <a:endParaRPr lang="it-IT" baseline="-25000" dirty="0">
              <a:solidFill>
                <a:srgbClr val="7030A0"/>
              </a:solidFill>
              <a:latin typeface="Aptos" panose="020B0004020202020204" pitchFamily="34" charset="0"/>
            </a:endParaRPr>
          </a:p>
        </p:txBody>
      </p:sp>
      <p:sp>
        <p:nvSpPr>
          <p:cNvPr id="41" name="CasellaDiTesto 40">
            <a:extLst>
              <a:ext uri="{FF2B5EF4-FFF2-40B4-BE49-F238E27FC236}">
                <a16:creationId xmlns:a16="http://schemas.microsoft.com/office/drawing/2014/main" id="{D7454519-FE29-C119-FCEB-2A897EE0F6B6}"/>
              </a:ext>
            </a:extLst>
          </p:cNvPr>
          <p:cNvSpPr txBox="1"/>
          <p:nvPr/>
        </p:nvSpPr>
        <p:spPr>
          <a:xfrm>
            <a:off x="2594518" y="5926937"/>
            <a:ext cx="2064476" cy="369332"/>
          </a:xfrm>
          <a:prstGeom prst="rect">
            <a:avLst/>
          </a:prstGeom>
          <a:noFill/>
        </p:spPr>
        <p:txBody>
          <a:bodyPr wrap="none" rtlCol="0">
            <a:spAutoFit/>
          </a:bodyPr>
          <a:lstStyle/>
          <a:p>
            <a:r>
              <a:rPr lang="it-IT" dirty="0">
                <a:solidFill>
                  <a:srgbClr val="FD4169"/>
                </a:solidFill>
                <a:latin typeface="Aptos" panose="020B0004020202020204" pitchFamily="34" charset="0"/>
              </a:rPr>
              <a:t>SIF</a:t>
            </a:r>
            <a:r>
              <a:rPr lang="it-IT" baseline="-25000" dirty="0">
                <a:solidFill>
                  <a:srgbClr val="FD4169"/>
                </a:solidFill>
                <a:latin typeface="Aptos" panose="020B0004020202020204" pitchFamily="34" charset="0"/>
              </a:rPr>
              <a:t>687 </a:t>
            </a:r>
            <a:r>
              <a:rPr lang="it-IT" dirty="0">
                <a:solidFill>
                  <a:srgbClr val="FD4169"/>
                </a:solidFill>
                <a:latin typeface="Aptos" panose="020B0004020202020204" pitchFamily="34" charset="0"/>
              </a:rPr>
              <a:t>≈ R</a:t>
            </a:r>
            <a:r>
              <a:rPr lang="it-IT" baseline="-25000" dirty="0">
                <a:solidFill>
                  <a:srgbClr val="FD4169"/>
                </a:solidFill>
                <a:latin typeface="Aptos" panose="020B0004020202020204" pitchFamily="34" charset="0"/>
              </a:rPr>
              <a:t>red</a:t>
            </a:r>
            <a:r>
              <a:rPr lang="it-IT" dirty="0">
                <a:solidFill>
                  <a:srgbClr val="FD4169"/>
                </a:solidFill>
                <a:latin typeface="Aptos" panose="020B0004020202020204" pitchFamily="34" charset="0"/>
              </a:rPr>
              <a:t> × NIRv</a:t>
            </a:r>
            <a:r>
              <a:rPr lang="it-IT" baseline="30000" dirty="0">
                <a:solidFill>
                  <a:srgbClr val="FD4169"/>
                </a:solidFill>
                <a:latin typeface="Aptos" panose="020B0004020202020204" pitchFamily="34" charset="0"/>
              </a:rPr>
              <a:t>2</a:t>
            </a:r>
            <a:endParaRPr lang="it-IT" dirty="0">
              <a:solidFill>
                <a:srgbClr val="FD4169"/>
              </a:solidFill>
              <a:latin typeface="Aptos" panose="020B0004020202020204" pitchFamily="34" charset="0"/>
            </a:endParaRPr>
          </a:p>
        </p:txBody>
      </p:sp>
      <p:sp>
        <p:nvSpPr>
          <p:cNvPr id="50" name="CasellaDiTesto 49">
            <a:extLst>
              <a:ext uri="{FF2B5EF4-FFF2-40B4-BE49-F238E27FC236}">
                <a16:creationId xmlns:a16="http://schemas.microsoft.com/office/drawing/2014/main" id="{3609BC3F-2747-3642-8EA9-52BFA3F8B95A}"/>
              </a:ext>
            </a:extLst>
          </p:cNvPr>
          <p:cNvSpPr txBox="1"/>
          <p:nvPr/>
        </p:nvSpPr>
        <p:spPr>
          <a:xfrm>
            <a:off x="7341539" y="5926937"/>
            <a:ext cx="2064476" cy="369332"/>
          </a:xfrm>
          <a:prstGeom prst="rect">
            <a:avLst/>
          </a:prstGeom>
          <a:noFill/>
        </p:spPr>
        <p:txBody>
          <a:bodyPr wrap="none" rtlCol="0">
            <a:spAutoFit/>
          </a:bodyPr>
          <a:lstStyle/>
          <a:p>
            <a:r>
              <a:rPr lang="it-IT" dirty="0">
                <a:solidFill>
                  <a:srgbClr val="FD4169"/>
                </a:solidFill>
                <a:latin typeface="Aptos" panose="020B0004020202020204" pitchFamily="34" charset="0"/>
              </a:rPr>
              <a:t>SIF</a:t>
            </a:r>
            <a:r>
              <a:rPr lang="it-IT" baseline="-25000" dirty="0">
                <a:solidFill>
                  <a:srgbClr val="FD4169"/>
                </a:solidFill>
                <a:latin typeface="Aptos" panose="020B0004020202020204" pitchFamily="34" charset="0"/>
              </a:rPr>
              <a:t>685 </a:t>
            </a:r>
            <a:r>
              <a:rPr lang="it-IT" dirty="0">
                <a:solidFill>
                  <a:srgbClr val="FD4169"/>
                </a:solidFill>
                <a:latin typeface="Aptos" panose="020B0004020202020204" pitchFamily="34" charset="0"/>
              </a:rPr>
              <a:t>≈ R</a:t>
            </a:r>
            <a:r>
              <a:rPr lang="it-IT" baseline="-25000" dirty="0">
                <a:solidFill>
                  <a:srgbClr val="FD4169"/>
                </a:solidFill>
                <a:latin typeface="Aptos" panose="020B0004020202020204" pitchFamily="34" charset="0"/>
              </a:rPr>
              <a:t>red</a:t>
            </a:r>
            <a:r>
              <a:rPr lang="it-IT" dirty="0">
                <a:solidFill>
                  <a:srgbClr val="FD4169"/>
                </a:solidFill>
                <a:latin typeface="Aptos" panose="020B0004020202020204" pitchFamily="34" charset="0"/>
              </a:rPr>
              <a:t> × NIRv</a:t>
            </a:r>
            <a:r>
              <a:rPr lang="it-IT" baseline="30000" dirty="0">
                <a:solidFill>
                  <a:srgbClr val="FD4169"/>
                </a:solidFill>
                <a:latin typeface="Aptos" panose="020B0004020202020204" pitchFamily="34" charset="0"/>
              </a:rPr>
              <a:t>2</a:t>
            </a:r>
            <a:endParaRPr lang="it-IT" dirty="0">
              <a:solidFill>
                <a:srgbClr val="FD4169"/>
              </a:solidFill>
              <a:latin typeface="Aptos" panose="020B0004020202020204" pitchFamily="34" charset="0"/>
            </a:endParaRPr>
          </a:p>
        </p:txBody>
      </p:sp>
      <p:sp>
        <p:nvSpPr>
          <p:cNvPr id="52" name="CasellaDiTesto 51">
            <a:extLst>
              <a:ext uri="{FF2B5EF4-FFF2-40B4-BE49-F238E27FC236}">
                <a16:creationId xmlns:a16="http://schemas.microsoft.com/office/drawing/2014/main" id="{E545E18C-790E-3250-ABE1-9A25A48EA6DC}"/>
              </a:ext>
            </a:extLst>
          </p:cNvPr>
          <p:cNvSpPr txBox="1"/>
          <p:nvPr/>
        </p:nvSpPr>
        <p:spPr>
          <a:xfrm>
            <a:off x="5258554" y="5926937"/>
            <a:ext cx="1423788" cy="369332"/>
          </a:xfrm>
          <a:prstGeom prst="rect">
            <a:avLst/>
          </a:prstGeom>
          <a:noFill/>
        </p:spPr>
        <p:txBody>
          <a:bodyPr wrap="none" rtlCol="0">
            <a:spAutoFit/>
          </a:bodyPr>
          <a:lstStyle/>
          <a:p>
            <a:r>
              <a:rPr lang="it-IT" dirty="0">
                <a:solidFill>
                  <a:srgbClr val="7030A0"/>
                </a:solidFill>
                <a:latin typeface="Aptos" panose="020B0004020202020204" pitchFamily="34" charset="0"/>
              </a:rPr>
              <a:t>SIF</a:t>
            </a:r>
            <a:r>
              <a:rPr lang="it-IT" baseline="-25000" dirty="0">
                <a:solidFill>
                  <a:srgbClr val="7030A0"/>
                </a:solidFill>
                <a:latin typeface="Aptos" panose="020B0004020202020204" pitchFamily="34" charset="0"/>
              </a:rPr>
              <a:t>740</a:t>
            </a:r>
            <a:r>
              <a:rPr lang="it-IT" dirty="0">
                <a:solidFill>
                  <a:srgbClr val="7030A0"/>
                </a:solidFill>
                <a:latin typeface="Aptos" panose="020B0004020202020204" pitchFamily="34" charset="0"/>
              </a:rPr>
              <a:t> ≈ </a:t>
            </a:r>
            <a:r>
              <a:rPr lang="it-IT" dirty="0" err="1">
                <a:solidFill>
                  <a:srgbClr val="7030A0"/>
                </a:solidFill>
                <a:latin typeface="Aptos" panose="020B0004020202020204" pitchFamily="34" charset="0"/>
              </a:rPr>
              <a:t>NIRv</a:t>
            </a:r>
            <a:endParaRPr lang="it-IT" baseline="-25000" dirty="0">
              <a:solidFill>
                <a:srgbClr val="7030A0"/>
              </a:solidFill>
              <a:latin typeface="Aptos" panose="020B0004020202020204" pitchFamily="34" charset="0"/>
            </a:endParaRPr>
          </a:p>
        </p:txBody>
      </p:sp>
      <p:sp>
        <p:nvSpPr>
          <p:cNvPr id="53" name="CasellaDiTesto 52">
            <a:extLst>
              <a:ext uri="{FF2B5EF4-FFF2-40B4-BE49-F238E27FC236}">
                <a16:creationId xmlns:a16="http://schemas.microsoft.com/office/drawing/2014/main" id="{71E0EAB9-2CA7-B67B-8BF9-2EE8A595EFD5}"/>
              </a:ext>
            </a:extLst>
          </p:cNvPr>
          <p:cNvSpPr txBox="1"/>
          <p:nvPr/>
        </p:nvSpPr>
        <p:spPr>
          <a:xfrm>
            <a:off x="10065214" y="5926937"/>
            <a:ext cx="1401346" cy="369332"/>
          </a:xfrm>
          <a:prstGeom prst="rect">
            <a:avLst/>
          </a:prstGeom>
          <a:noFill/>
        </p:spPr>
        <p:txBody>
          <a:bodyPr wrap="none" rtlCol="0">
            <a:spAutoFit/>
          </a:bodyPr>
          <a:lstStyle/>
          <a:p>
            <a:r>
              <a:rPr lang="it-IT" dirty="0">
                <a:solidFill>
                  <a:srgbClr val="7030A0"/>
                </a:solidFill>
                <a:latin typeface="Aptos" panose="020B0004020202020204" pitchFamily="34" charset="0"/>
              </a:rPr>
              <a:t>SIF</a:t>
            </a:r>
            <a:r>
              <a:rPr lang="it-IT" baseline="-25000" dirty="0">
                <a:solidFill>
                  <a:srgbClr val="7030A0"/>
                </a:solidFill>
                <a:latin typeface="Aptos" panose="020B0004020202020204" pitchFamily="34" charset="0"/>
              </a:rPr>
              <a:t>INT</a:t>
            </a:r>
            <a:r>
              <a:rPr lang="it-IT" dirty="0">
                <a:solidFill>
                  <a:srgbClr val="7030A0"/>
                </a:solidFill>
                <a:latin typeface="Aptos" panose="020B0004020202020204" pitchFamily="34" charset="0"/>
              </a:rPr>
              <a:t> ≈ </a:t>
            </a:r>
            <a:r>
              <a:rPr lang="it-IT" dirty="0" err="1">
                <a:solidFill>
                  <a:srgbClr val="7030A0"/>
                </a:solidFill>
                <a:latin typeface="Aptos" panose="020B0004020202020204" pitchFamily="34" charset="0"/>
              </a:rPr>
              <a:t>NIRv</a:t>
            </a:r>
            <a:endParaRPr lang="it-IT" baseline="-25000" dirty="0">
              <a:solidFill>
                <a:srgbClr val="7030A0"/>
              </a:solidFill>
              <a:latin typeface="Aptos" panose="020B0004020202020204" pitchFamily="34" charset="0"/>
            </a:endParaRPr>
          </a:p>
        </p:txBody>
      </p:sp>
    </p:spTree>
    <p:extLst>
      <p:ext uri="{BB962C8B-B14F-4D97-AF65-F5344CB8AC3E}">
        <p14:creationId xmlns:p14="http://schemas.microsoft.com/office/powerpoint/2010/main" val="3704228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83C5E-448C-8217-C1D5-6F90F695A6F6}"/>
            </a:ext>
          </a:extLst>
        </p:cNvPr>
        <p:cNvGrpSpPr/>
        <p:nvPr/>
      </p:nvGrpSpPr>
      <p:grpSpPr>
        <a:xfrm>
          <a:off x="0" y="0"/>
          <a:ext cx="0" cy="0"/>
          <a:chOff x="0" y="0"/>
          <a:chExt cx="0" cy="0"/>
        </a:xfrm>
      </p:grpSpPr>
      <p:grpSp>
        <p:nvGrpSpPr>
          <p:cNvPr id="28" name="Gruppo 27">
            <a:extLst>
              <a:ext uri="{FF2B5EF4-FFF2-40B4-BE49-F238E27FC236}">
                <a16:creationId xmlns:a16="http://schemas.microsoft.com/office/drawing/2014/main" id="{593A9358-2DCD-9C59-86FB-3E3E82FC87D2}"/>
              </a:ext>
            </a:extLst>
          </p:cNvPr>
          <p:cNvGrpSpPr/>
          <p:nvPr/>
        </p:nvGrpSpPr>
        <p:grpSpPr>
          <a:xfrm>
            <a:off x="1315212" y="2200979"/>
            <a:ext cx="3600000" cy="3600000"/>
            <a:chOff x="1315212" y="2200979"/>
            <a:chExt cx="3600000" cy="3600000"/>
          </a:xfrm>
        </p:grpSpPr>
        <p:grpSp>
          <p:nvGrpSpPr>
            <p:cNvPr id="26" name="Gruppo 25">
              <a:extLst>
                <a:ext uri="{FF2B5EF4-FFF2-40B4-BE49-F238E27FC236}">
                  <a16:creationId xmlns:a16="http://schemas.microsoft.com/office/drawing/2014/main" id="{C3E2A020-1003-8CF3-0955-5ED353F6F0CF}"/>
                </a:ext>
              </a:extLst>
            </p:cNvPr>
            <p:cNvGrpSpPr/>
            <p:nvPr/>
          </p:nvGrpSpPr>
          <p:grpSpPr>
            <a:xfrm>
              <a:off x="1315212" y="2200979"/>
              <a:ext cx="3600000" cy="3600000"/>
              <a:chOff x="1315212" y="2200979"/>
              <a:chExt cx="3600000" cy="3600000"/>
            </a:xfrm>
          </p:grpSpPr>
          <p:pic>
            <p:nvPicPr>
              <p:cNvPr id="5" name="Immagine 4" descr="Immagine che contiene schermata, testo, diagramma, Policromia&#10;&#10;Il contenuto generato dall'IA potrebbe non essere corretto.">
                <a:extLst>
                  <a:ext uri="{FF2B5EF4-FFF2-40B4-BE49-F238E27FC236}">
                    <a16:creationId xmlns:a16="http://schemas.microsoft.com/office/drawing/2014/main" id="{965C2C1C-E3ED-AB3D-2D09-CFF72B025B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5212" y="2200979"/>
                <a:ext cx="3600000" cy="3600000"/>
              </a:xfrm>
              <a:prstGeom prst="rect">
                <a:avLst/>
              </a:prstGeom>
            </p:spPr>
          </p:pic>
          <p:sp>
            <p:nvSpPr>
              <p:cNvPr id="25" name="Rettangolo 24">
                <a:extLst>
                  <a:ext uri="{FF2B5EF4-FFF2-40B4-BE49-F238E27FC236}">
                    <a16:creationId xmlns:a16="http://schemas.microsoft.com/office/drawing/2014/main" id="{A5CB77DF-414A-AAA1-5610-F91846A5FF60}"/>
                  </a:ext>
                </a:extLst>
              </p:cNvPr>
              <p:cNvSpPr/>
              <p:nvPr/>
            </p:nvSpPr>
            <p:spPr>
              <a:xfrm>
                <a:off x="1602297" y="2365695"/>
                <a:ext cx="729842" cy="1609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7" name="Ovale 26">
              <a:extLst>
                <a:ext uri="{FF2B5EF4-FFF2-40B4-BE49-F238E27FC236}">
                  <a16:creationId xmlns:a16="http://schemas.microsoft.com/office/drawing/2014/main" id="{33826D19-CF6B-AF56-711C-B8C6319CF0A6}"/>
                </a:ext>
              </a:extLst>
            </p:cNvPr>
            <p:cNvSpPr/>
            <p:nvPr/>
          </p:nvSpPr>
          <p:spPr>
            <a:xfrm>
              <a:off x="3219612" y="3616305"/>
              <a:ext cx="75501" cy="75501"/>
            </a:xfrm>
            <a:prstGeom prst="ellipse">
              <a:avLst/>
            </a:prstGeom>
            <a:solidFill>
              <a:srgbClr val="01A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CasellaDiTesto 1">
            <a:extLst>
              <a:ext uri="{FF2B5EF4-FFF2-40B4-BE49-F238E27FC236}">
                <a16:creationId xmlns:a16="http://schemas.microsoft.com/office/drawing/2014/main" id="{968A5D15-E077-9BEE-4312-AD1A6CB83C9C}"/>
              </a:ext>
            </a:extLst>
          </p:cNvPr>
          <p:cNvSpPr txBox="1"/>
          <p:nvPr/>
        </p:nvSpPr>
        <p:spPr>
          <a:xfrm>
            <a:off x="967938" y="515618"/>
            <a:ext cx="4843634"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L2B Cal/Val based on Single Point</a:t>
            </a:r>
          </a:p>
        </p:txBody>
      </p:sp>
      <p:grpSp>
        <p:nvGrpSpPr>
          <p:cNvPr id="20" name="Gruppo 19">
            <a:extLst>
              <a:ext uri="{FF2B5EF4-FFF2-40B4-BE49-F238E27FC236}">
                <a16:creationId xmlns:a16="http://schemas.microsoft.com/office/drawing/2014/main" id="{97D18DEB-4A9B-602A-9319-BA78A2DE18F7}"/>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59ED8342-7EC7-75E8-33A2-EADA7F234328}"/>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0E1490E9-7578-3D9D-0E2F-BFE70282CC59}"/>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C740204C-E888-C55E-393D-14FD2743FC18}"/>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CasellaDiTesto 12">
            <a:extLst>
              <a:ext uri="{FF2B5EF4-FFF2-40B4-BE49-F238E27FC236}">
                <a16:creationId xmlns:a16="http://schemas.microsoft.com/office/drawing/2014/main" id="{C0599C67-4673-B580-D18D-FC557CA98B39}"/>
              </a:ext>
            </a:extLst>
          </p:cNvPr>
          <p:cNvSpPr txBox="1"/>
          <p:nvPr/>
        </p:nvSpPr>
        <p:spPr>
          <a:xfrm>
            <a:off x="531605" y="1298418"/>
            <a:ext cx="1188546" cy="817245"/>
          </a:xfrm>
          <a:prstGeom prst="roundRect">
            <a:avLst/>
          </a:prstGeom>
          <a:solidFill>
            <a:schemeClr val="bg1"/>
          </a:solidFill>
          <a:ln w="19050">
            <a:solidFill>
              <a:schemeClr val="tx1"/>
            </a:solidFill>
          </a:ln>
        </p:spPr>
        <p:txBody>
          <a:bodyPr wrap="square">
            <a:spAutoFit/>
          </a:bodyPr>
          <a:lstStyle/>
          <a:p>
            <a:pPr algn="ctr">
              <a:buSzPct val="150000"/>
            </a:pPr>
            <a:r>
              <a:rPr lang="it-IT" sz="1400" b="1" dirty="0" err="1">
                <a:latin typeface="Aptos" panose="020B0004020202020204" pitchFamily="34" charset="0"/>
              </a:rPr>
              <a:t>FloX</a:t>
            </a:r>
            <a:r>
              <a:rPr lang="it-IT" sz="1400" b="1" dirty="0">
                <a:latin typeface="Aptos" panose="020B0004020202020204" pitchFamily="34" charset="0"/>
              </a:rPr>
              <a:t> position </a:t>
            </a:r>
            <a:r>
              <a:rPr lang="it-IT" sz="1400" b="1" dirty="0" err="1">
                <a:latin typeface="Aptos" panose="020B0004020202020204" pitchFamily="34" charset="0"/>
              </a:rPr>
              <a:t>definition</a:t>
            </a:r>
            <a:endParaRPr lang="it-IT" sz="1400" b="1" dirty="0">
              <a:latin typeface="Aptos" panose="020B0004020202020204" pitchFamily="34" charset="0"/>
            </a:endParaRPr>
          </a:p>
        </p:txBody>
      </p:sp>
      <p:sp>
        <p:nvSpPr>
          <p:cNvPr id="355" name="CasellaDiTesto 128">
            <a:extLst>
              <a:ext uri="{FF2B5EF4-FFF2-40B4-BE49-F238E27FC236}">
                <a16:creationId xmlns:a16="http://schemas.microsoft.com/office/drawing/2014/main" id="{56D1A883-6FBF-367D-731A-D306C6B673FF}"/>
              </a:ext>
            </a:extLst>
          </p:cNvPr>
          <p:cNvSpPr txBox="1"/>
          <p:nvPr/>
        </p:nvSpPr>
        <p:spPr>
          <a:xfrm>
            <a:off x="531605" y="5622346"/>
            <a:ext cx="4419066" cy="584775"/>
          </a:xfrm>
          <a:prstGeom prst="rect">
            <a:avLst/>
          </a:prstGeom>
          <a:noFill/>
        </p:spPr>
        <p:txBody>
          <a:bodyPr wrap="square">
            <a:spAutoFit/>
          </a:bodyPr>
          <a:lstStyle/>
          <a:p>
            <a:r>
              <a:rPr lang="it-IT" sz="1600" dirty="0">
                <a:latin typeface="Aptos" panose="020B0004020202020204" pitchFamily="34" charset="0"/>
              </a:rPr>
              <a:t>Definition of a </a:t>
            </a:r>
            <a:r>
              <a:rPr lang="it-IT" sz="1600" dirty="0" err="1">
                <a:latin typeface="Aptos" panose="020B0004020202020204" pitchFamily="34" charset="0"/>
              </a:rPr>
              <a:t>representative</a:t>
            </a:r>
            <a:r>
              <a:rPr lang="it-IT" sz="1600" dirty="0">
                <a:latin typeface="Aptos" panose="020B0004020202020204" pitchFamily="34" charset="0"/>
              </a:rPr>
              <a:t> </a:t>
            </a:r>
            <a:r>
              <a:rPr lang="it-IT" sz="1600" dirty="0" err="1">
                <a:latin typeface="Aptos" panose="020B0004020202020204" pitchFamily="34" charset="0"/>
              </a:rPr>
              <a:t>FloX</a:t>
            </a:r>
            <a:r>
              <a:rPr lang="it-IT" sz="1600" dirty="0">
                <a:latin typeface="Aptos" panose="020B0004020202020204" pitchFamily="34" charset="0"/>
              </a:rPr>
              <a:t> position </a:t>
            </a:r>
            <a:r>
              <a:rPr lang="it-IT" sz="1600" dirty="0" err="1">
                <a:latin typeface="Aptos" panose="020B0004020202020204" pitchFamily="34" charset="0"/>
              </a:rPr>
              <a:t>based</a:t>
            </a:r>
            <a:r>
              <a:rPr lang="it-IT" sz="1600" dirty="0">
                <a:latin typeface="Aptos" panose="020B0004020202020204" pitchFamily="34" charset="0"/>
              </a:rPr>
              <a:t> on Sentinel-2 </a:t>
            </a:r>
            <a:r>
              <a:rPr lang="it-IT" sz="1600" dirty="0" err="1">
                <a:latin typeface="Aptos" panose="020B0004020202020204" pitchFamily="34" charset="0"/>
              </a:rPr>
              <a:t>NIRv</a:t>
            </a:r>
            <a:endParaRPr lang="it-IT" sz="1600" dirty="0">
              <a:latin typeface="Aptos" panose="020B0004020202020204" pitchFamily="34" charset="0"/>
            </a:endParaRPr>
          </a:p>
        </p:txBody>
      </p:sp>
      <p:sp>
        <p:nvSpPr>
          <p:cNvPr id="426" name="CasellaDiTesto 425">
            <a:extLst>
              <a:ext uri="{FF2B5EF4-FFF2-40B4-BE49-F238E27FC236}">
                <a16:creationId xmlns:a16="http://schemas.microsoft.com/office/drawing/2014/main" id="{B1F1DEF9-D3F2-4B7C-C486-62AB3771A800}"/>
              </a:ext>
            </a:extLst>
          </p:cNvPr>
          <p:cNvSpPr txBox="1"/>
          <p:nvPr/>
        </p:nvSpPr>
        <p:spPr>
          <a:xfrm>
            <a:off x="1842202" y="1298417"/>
            <a:ext cx="2282123" cy="817245"/>
          </a:xfrm>
          <a:prstGeom prst="roundRect">
            <a:avLst/>
          </a:prstGeom>
          <a:solidFill>
            <a:schemeClr val="bg1"/>
          </a:solidFill>
          <a:ln w="19050">
            <a:solidFill>
              <a:schemeClr val="tx1"/>
            </a:solidFill>
          </a:ln>
        </p:spPr>
        <p:txBody>
          <a:bodyPr wrap="square">
            <a:spAutoFit/>
          </a:bodyPr>
          <a:lstStyle/>
          <a:p>
            <a:pPr algn="ctr">
              <a:buSzPct val="150000"/>
            </a:pPr>
            <a:r>
              <a:rPr lang="it-IT" sz="1400" b="1" dirty="0" err="1">
                <a:latin typeface="Aptos" panose="020B0004020202020204" pitchFamily="34" charset="0"/>
              </a:rPr>
              <a:t>Comparison</a:t>
            </a:r>
            <a:r>
              <a:rPr lang="it-IT" sz="1400" b="1" dirty="0">
                <a:latin typeface="Aptos" panose="020B0004020202020204" pitchFamily="34" charset="0"/>
              </a:rPr>
              <a:t> </a:t>
            </a:r>
            <a:r>
              <a:rPr lang="it-IT" sz="1400" b="1" dirty="0" err="1">
                <a:latin typeface="Aptos" panose="020B0004020202020204" pitchFamily="34" charset="0"/>
              </a:rPr>
              <a:t>against</a:t>
            </a:r>
            <a:r>
              <a:rPr lang="it-IT" sz="1400" b="1" dirty="0">
                <a:latin typeface="Aptos" panose="020B0004020202020204" pitchFamily="34" charset="0"/>
              </a:rPr>
              <a:t> FLEX data </a:t>
            </a:r>
            <a:r>
              <a:rPr lang="it-IT" sz="1400" b="1" dirty="0" err="1">
                <a:latin typeface="Aptos" panose="020B0004020202020204" pitchFamily="34" charset="0"/>
              </a:rPr>
              <a:t>without</a:t>
            </a:r>
            <a:r>
              <a:rPr lang="it-IT" sz="1400" b="1" dirty="0">
                <a:latin typeface="Aptos" panose="020B0004020202020204" pitchFamily="34" charset="0"/>
              </a:rPr>
              <a:t> and with transfer </a:t>
            </a:r>
            <a:r>
              <a:rPr lang="it-IT" sz="1400" b="1" dirty="0" err="1">
                <a:latin typeface="Aptos" panose="020B0004020202020204" pitchFamily="34" charset="0"/>
              </a:rPr>
              <a:t>functions</a:t>
            </a:r>
            <a:endParaRPr lang="it-IT" sz="1400" b="1" dirty="0">
              <a:latin typeface="Aptos" panose="020B0004020202020204" pitchFamily="34" charset="0"/>
            </a:endParaRPr>
          </a:p>
        </p:txBody>
      </p:sp>
      <p:grpSp>
        <p:nvGrpSpPr>
          <p:cNvPr id="24" name="Gruppo 23">
            <a:extLst>
              <a:ext uri="{FF2B5EF4-FFF2-40B4-BE49-F238E27FC236}">
                <a16:creationId xmlns:a16="http://schemas.microsoft.com/office/drawing/2014/main" id="{B44B0F98-6569-1B56-67AF-A698FDCA9C2F}"/>
              </a:ext>
            </a:extLst>
          </p:cNvPr>
          <p:cNvGrpSpPr/>
          <p:nvPr/>
        </p:nvGrpSpPr>
        <p:grpSpPr>
          <a:xfrm>
            <a:off x="617951" y="2880112"/>
            <a:ext cx="432572" cy="1177591"/>
            <a:chOff x="8308756" y="1349224"/>
            <a:chExt cx="565179" cy="1538587"/>
          </a:xfrm>
        </p:grpSpPr>
        <p:grpSp>
          <p:nvGrpSpPr>
            <p:cNvPr id="6" name="Gruppo 5">
              <a:extLst>
                <a:ext uri="{FF2B5EF4-FFF2-40B4-BE49-F238E27FC236}">
                  <a16:creationId xmlns:a16="http://schemas.microsoft.com/office/drawing/2014/main" id="{65B4F5B6-5ADD-3854-0F33-63BB14669855}"/>
                </a:ext>
              </a:extLst>
            </p:cNvPr>
            <p:cNvGrpSpPr/>
            <p:nvPr/>
          </p:nvGrpSpPr>
          <p:grpSpPr>
            <a:xfrm rot="18923167" flipH="1">
              <a:off x="8308756" y="1349224"/>
              <a:ext cx="565179" cy="565179"/>
              <a:chOff x="3669208" y="2680855"/>
              <a:chExt cx="760196" cy="768107"/>
            </a:xfrm>
          </p:grpSpPr>
          <p:grpSp>
            <p:nvGrpSpPr>
              <p:cNvPr id="8" name="Gruppo 7">
                <a:extLst>
                  <a:ext uri="{FF2B5EF4-FFF2-40B4-BE49-F238E27FC236}">
                    <a16:creationId xmlns:a16="http://schemas.microsoft.com/office/drawing/2014/main" id="{CF7F1F85-B54E-EF23-BB16-0688462782B8}"/>
                  </a:ext>
                </a:extLst>
              </p:cNvPr>
              <p:cNvGrpSpPr/>
              <p:nvPr/>
            </p:nvGrpSpPr>
            <p:grpSpPr>
              <a:xfrm>
                <a:off x="3684529" y="2716282"/>
                <a:ext cx="720000" cy="720000"/>
                <a:chOff x="3594529" y="2608282"/>
                <a:chExt cx="720000" cy="720000"/>
              </a:xfrm>
            </p:grpSpPr>
            <p:sp>
              <p:nvSpPr>
                <p:cNvPr id="14" name="Ovale 13">
                  <a:extLst>
                    <a:ext uri="{FF2B5EF4-FFF2-40B4-BE49-F238E27FC236}">
                      <a16:creationId xmlns:a16="http://schemas.microsoft.com/office/drawing/2014/main" id="{B2DCBA5F-230D-006E-B581-2836769BDD75}"/>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DD09A0FA-1F74-9F66-9A9A-81B894D54181}"/>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037AEB2A-D1CD-DFC7-81DF-916D1033D757}"/>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95D9DFCC-B66A-6094-B34D-B4AB48E2D7C8}"/>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D8DFE2D8-EB3D-8333-09C7-DEF3DE266C7B}"/>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B32649F2-AB5F-957D-9613-522EA2442DA2}"/>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 name="Triangolo rettangolo 8">
                <a:extLst>
                  <a:ext uri="{FF2B5EF4-FFF2-40B4-BE49-F238E27FC236}">
                    <a16:creationId xmlns:a16="http://schemas.microsoft.com/office/drawing/2014/main" id="{A5F1DEAD-90BF-052A-FE65-03E749D5D247}"/>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rettangolo 9">
                <a:extLst>
                  <a:ext uri="{FF2B5EF4-FFF2-40B4-BE49-F238E27FC236}">
                    <a16:creationId xmlns:a16="http://schemas.microsoft.com/office/drawing/2014/main" id="{0F88D693-CA3B-3642-400D-E82E4667830D}"/>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A463D4AE-393C-BE05-298F-22193FC8B0DF}"/>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3" name="Picture 6">
              <a:extLst>
                <a:ext uri="{FF2B5EF4-FFF2-40B4-BE49-F238E27FC236}">
                  <a16:creationId xmlns:a16="http://schemas.microsoft.com/office/drawing/2014/main" id="{CE8DCB6C-F86B-17AA-33F1-0513E98B05A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50776" y="1526991"/>
              <a:ext cx="174195" cy="136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0" name="CasellaDiTesto 39">
            <a:extLst>
              <a:ext uri="{FF2B5EF4-FFF2-40B4-BE49-F238E27FC236}">
                <a16:creationId xmlns:a16="http://schemas.microsoft.com/office/drawing/2014/main" id="{8E461249-9BDF-D6C6-F35A-A93EA3204240}"/>
              </a:ext>
            </a:extLst>
          </p:cNvPr>
          <p:cNvSpPr txBox="1"/>
          <p:nvPr/>
        </p:nvSpPr>
        <p:spPr>
          <a:xfrm>
            <a:off x="6911227" y="3022442"/>
            <a:ext cx="4136001" cy="1055608"/>
          </a:xfrm>
          <a:prstGeom prst="roundRect">
            <a:avLst/>
          </a:prstGeom>
          <a:solidFill>
            <a:schemeClr val="bg1"/>
          </a:solidFill>
          <a:ln w="19050">
            <a:solidFill>
              <a:schemeClr val="tx1"/>
            </a:solidFill>
          </a:ln>
        </p:spPr>
        <p:txBody>
          <a:bodyPr wrap="square">
            <a:spAutoFit/>
          </a:bodyPr>
          <a:lstStyle/>
          <a:p>
            <a:pPr algn="ctr">
              <a:buSzPct val="150000"/>
            </a:pPr>
            <a:r>
              <a:rPr lang="it-IT" sz="1400" b="1" dirty="0">
                <a:latin typeface="Aptos" panose="020B0004020202020204" pitchFamily="34" charset="0"/>
              </a:rPr>
              <a:t>Transfer </a:t>
            </a:r>
            <a:r>
              <a:rPr lang="it-IT" sz="1400" b="1" dirty="0" err="1">
                <a:latin typeface="Aptos" panose="020B0004020202020204" pitchFamily="34" charset="0"/>
              </a:rPr>
              <a:t>function</a:t>
            </a:r>
            <a:r>
              <a:rPr lang="it-IT" sz="1400" b="1" dirty="0">
                <a:latin typeface="Aptos" panose="020B0004020202020204" pitchFamily="34" charset="0"/>
              </a:rPr>
              <a:t> </a:t>
            </a:r>
            <a:r>
              <a:rPr lang="it-IT" sz="1400" b="1" dirty="0" err="1">
                <a:latin typeface="Aptos" panose="020B0004020202020204" pitchFamily="34" charset="0"/>
              </a:rPr>
              <a:t>approach</a:t>
            </a:r>
            <a:endParaRPr lang="it-IT" sz="1400" b="1" dirty="0">
              <a:latin typeface="Aptos" panose="020B0004020202020204" pitchFamily="34" charset="0"/>
            </a:endParaRPr>
          </a:p>
          <a:p>
            <a:pPr algn="ctr">
              <a:buSzPct val="150000"/>
            </a:pPr>
            <a:endParaRPr lang="it-IT" sz="1400" b="1" dirty="0">
              <a:latin typeface="Aptos" panose="020B0004020202020204" pitchFamily="34" charset="0"/>
            </a:endParaRPr>
          </a:p>
          <a:p>
            <a:pPr algn="ctr">
              <a:buSzPct val="150000"/>
            </a:pPr>
            <a:endParaRPr lang="it-IT" sz="1400" b="1" dirty="0">
              <a:latin typeface="Aptos" panose="020B0004020202020204" pitchFamily="34" charset="0"/>
            </a:endParaRPr>
          </a:p>
          <a:p>
            <a:pPr algn="ctr">
              <a:buSzPct val="150000"/>
            </a:pPr>
            <a:endParaRPr lang="it-IT" sz="1400" b="1" dirty="0">
              <a:latin typeface="Aptos" panose="020B0004020202020204" pitchFamily="34" charset="0"/>
            </a:endParaRPr>
          </a:p>
        </p:txBody>
      </p:sp>
      <p:sp>
        <p:nvSpPr>
          <p:cNvPr id="44" name="Google Shape;145;p7">
            <a:extLst>
              <a:ext uri="{FF2B5EF4-FFF2-40B4-BE49-F238E27FC236}">
                <a16:creationId xmlns:a16="http://schemas.microsoft.com/office/drawing/2014/main" id="{9039A5F4-D9F1-7136-DF0C-4DDB67468444}"/>
              </a:ext>
            </a:extLst>
          </p:cNvPr>
          <p:cNvSpPr txBox="1"/>
          <p:nvPr/>
        </p:nvSpPr>
        <p:spPr>
          <a:xfrm>
            <a:off x="5698819" y="4407950"/>
            <a:ext cx="5177969" cy="656353"/>
          </a:xfrm>
          <a:prstGeom prst="rect">
            <a:avLst/>
          </a:prstGeom>
          <a:noFill/>
          <a:ln>
            <a:noFill/>
          </a:ln>
        </p:spPr>
        <p:txBody>
          <a:bodyPr spcFirstLastPara="1" wrap="square" lIns="0" tIns="121900" rIns="121900" bIns="121900" anchor="t" anchorCtr="0">
            <a:noAutofit/>
          </a:bodyPr>
          <a:lstStyle/>
          <a:p>
            <a:pPr marL="719982" marR="0" lvl="1" indent="-440254" algn="l" rtl="0">
              <a:lnSpc>
                <a:spcPct val="115000"/>
              </a:lnSpc>
              <a:spcBef>
                <a:spcPts val="0"/>
              </a:spcBef>
              <a:spcAft>
                <a:spcPts val="0"/>
              </a:spcAft>
              <a:buClr>
                <a:schemeClr val="dk1"/>
              </a:buClr>
              <a:buSzPts val="1600"/>
              <a:buFont typeface="Open Sans"/>
              <a:buChar char="○"/>
            </a:pPr>
            <a:r>
              <a:rPr lang="en-GB" sz="1600" b="1" i="0" u="none" strike="noStrike" cap="none" dirty="0">
                <a:solidFill>
                  <a:schemeClr val="dk1"/>
                </a:solidFill>
                <a:latin typeface="Aptos" panose="020B0004020202020204" pitchFamily="34" charset="0"/>
                <a:ea typeface="Verdana"/>
                <a:cs typeface="Calibri" panose="020F0502020204030204" pitchFamily="34" charset="0"/>
                <a:sym typeface="Verdana"/>
              </a:rPr>
              <a:t>Far-red transfer functions</a:t>
            </a:r>
            <a:endParaRPr sz="1600" b="1" i="0" u="none" strike="noStrike" cap="none" dirty="0">
              <a:solidFill>
                <a:schemeClr val="dk1"/>
              </a:solidFill>
              <a:latin typeface="Aptos" panose="020B0004020202020204" pitchFamily="34" charset="0"/>
              <a:ea typeface="Verdana"/>
              <a:cs typeface="Calibri" panose="020F0502020204030204" pitchFamily="34" charset="0"/>
              <a:sym typeface="Verdana"/>
            </a:endParaRPr>
          </a:p>
        </p:txBody>
      </p:sp>
      <p:sp>
        <p:nvSpPr>
          <p:cNvPr id="45" name="Google Shape;149;p7">
            <a:extLst>
              <a:ext uri="{FF2B5EF4-FFF2-40B4-BE49-F238E27FC236}">
                <a16:creationId xmlns:a16="http://schemas.microsoft.com/office/drawing/2014/main" id="{A6092171-7178-3DAA-74F5-6B6D843A349C}"/>
              </a:ext>
            </a:extLst>
          </p:cNvPr>
          <p:cNvSpPr txBox="1"/>
          <p:nvPr/>
        </p:nvSpPr>
        <p:spPr>
          <a:xfrm>
            <a:off x="6713500" y="4854753"/>
            <a:ext cx="3699644" cy="369332"/>
          </a:xfrm>
          <a:prstGeom prst="rect">
            <a:avLst/>
          </a:prstGeom>
          <a:blipFill rotWithShape="1">
            <a:blip r:embed="rId5">
              <a:alphaModFix/>
            </a:blip>
            <a:stretch>
              <a:fillRect/>
            </a:stretch>
          </a:blip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GB" sz="1600">
                <a:solidFill>
                  <a:schemeClr val="dk1"/>
                </a:solidFill>
                <a:latin typeface="Aptos" panose="020B0004020202020204" pitchFamily="34" charset="0"/>
                <a:cs typeface="Calibri" panose="020F0502020204030204" pitchFamily="34" charset="0"/>
                <a:sym typeface="Arial"/>
              </a:rPr>
              <a:t> </a:t>
            </a:r>
            <a:endParaRPr sz="1600">
              <a:solidFill>
                <a:schemeClr val="dk1"/>
              </a:solidFill>
              <a:latin typeface="Aptos" panose="020B0004020202020204" pitchFamily="34" charset="0"/>
              <a:ea typeface="Calibri"/>
              <a:cs typeface="Calibri" panose="020F0502020204030204" pitchFamily="34" charset="0"/>
              <a:sym typeface="Calibri"/>
            </a:endParaRPr>
          </a:p>
        </p:txBody>
      </p:sp>
      <p:sp>
        <p:nvSpPr>
          <p:cNvPr id="46" name="Google Shape;150;p7">
            <a:extLst>
              <a:ext uri="{FF2B5EF4-FFF2-40B4-BE49-F238E27FC236}">
                <a16:creationId xmlns:a16="http://schemas.microsoft.com/office/drawing/2014/main" id="{418848B6-F247-6DF7-BF9A-910200858D76}"/>
              </a:ext>
            </a:extLst>
          </p:cNvPr>
          <p:cNvSpPr txBox="1"/>
          <p:nvPr/>
        </p:nvSpPr>
        <p:spPr>
          <a:xfrm>
            <a:off x="9159373" y="4780518"/>
            <a:ext cx="2465563" cy="656353"/>
          </a:xfrm>
          <a:prstGeom prst="rect">
            <a:avLst/>
          </a:prstGeom>
          <a:noFill/>
          <a:ln>
            <a:noFill/>
          </a:ln>
        </p:spPr>
        <p:txBody>
          <a:bodyPr spcFirstLastPara="1" wrap="square" lIns="0" tIns="121900" rIns="121900" bIns="121900" anchor="t" anchorCtr="0">
            <a:noAutofit/>
          </a:bodyPr>
          <a:lstStyle/>
          <a:p>
            <a:pPr marL="279726" marR="0" lvl="1" indent="0" algn="l" rtl="0">
              <a:lnSpc>
                <a:spcPct val="115000"/>
              </a:lnSpc>
              <a:spcBef>
                <a:spcPts val="0"/>
              </a:spcBef>
              <a:spcAft>
                <a:spcPts val="0"/>
              </a:spcAft>
              <a:buNone/>
            </a:pPr>
            <a:r>
              <a:rPr lang="en-GB" sz="1600" dirty="0">
                <a:latin typeface="Aptos" panose="020B0004020202020204" pitchFamily="34" charset="0"/>
                <a:sym typeface="Verdana"/>
              </a:rPr>
              <a:t>Badgley et al. (2017)</a:t>
            </a:r>
            <a:endParaRPr sz="1600" dirty="0">
              <a:latin typeface="Aptos" panose="020B0004020202020204" pitchFamily="34" charset="0"/>
              <a:sym typeface="Calibri"/>
            </a:endParaRPr>
          </a:p>
        </p:txBody>
      </p:sp>
      <p:sp>
        <p:nvSpPr>
          <p:cNvPr id="47" name="Google Shape;145;p7">
            <a:extLst>
              <a:ext uri="{FF2B5EF4-FFF2-40B4-BE49-F238E27FC236}">
                <a16:creationId xmlns:a16="http://schemas.microsoft.com/office/drawing/2014/main" id="{9CC2546B-EE85-91C1-FB51-B8E0D78AC30B}"/>
              </a:ext>
            </a:extLst>
          </p:cNvPr>
          <p:cNvSpPr txBox="1"/>
          <p:nvPr/>
        </p:nvSpPr>
        <p:spPr>
          <a:xfrm>
            <a:off x="5698819" y="5255026"/>
            <a:ext cx="5177969" cy="656353"/>
          </a:xfrm>
          <a:prstGeom prst="rect">
            <a:avLst/>
          </a:prstGeom>
          <a:noFill/>
          <a:ln>
            <a:noFill/>
          </a:ln>
        </p:spPr>
        <p:txBody>
          <a:bodyPr spcFirstLastPara="1" wrap="square" lIns="0" tIns="121900" rIns="121900" bIns="121900" anchor="t" anchorCtr="0">
            <a:noAutofit/>
          </a:bodyPr>
          <a:lstStyle/>
          <a:p>
            <a:pPr marL="719982" marR="0" lvl="1" indent="-440254" algn="l" rtl="0">
              <a:lnSpc>
                <a:spcPct val="115000"/>
              </a:lnSpc>
              <a:spcBef>
                <a:spcPts val="0"/>
              </a:spcBef>
              <a:spcAft>
                <a:spcPts val="0"/>
              </a:spcAft>
              <a:buClr>
                <a:schemeClr val="dk1"/>
              </a:buClr>
              <a:buSzPts val="1600"/>
              <a:buFont typeface="Open Sans"/>
              <a:buChar char="○"/>
            </a:pPr>
            <a:r>
              <a:rPr lang="en-GB" sz="1600" b="1" dirty="0">
                <a:solidFill>
                  <a:schemeClr val="dk1"/>
                </a:solidFill>
                <a:latin typeface="Aptos" panose="020B0004020202020204" pitchFamily="34" charset="0"/>
                <a:ea typeface="Verdana"/>
                <a:cs typeface="Calibri" panose="020F0502020204030204" pitchFamily="34" charset="0"/>
                <a:sym typeface="Verdana"/>
              </a:rPr>
              <a:t>R</a:t>
            </a:r>
            <a:r>
              <a:rPr lang="en-GB" sz="1600" b="1" i="0" u="none" strike="noStrike" cap="none" dirty="0">
                <a:solidFill>
                  <a:schemeClr val="dk1"/>
                </a:solidFill>
                <a:latin typeface="Aptos" panose="020B0004020202020204" pitchFamily="34" charset="0"/>
                <a:ea typeface="Verdana"/>
                <a:cs typeface="Calibri" panose="020F0502020204030204" pitchFamily="34" charset="0"/>
                <a:sym typeface="Verdana"/>
              </a:rPr>
              <a:t>ed transfer functions</a:t>
            </a:r>
            <a:endParaRPr sz="1600" b="1" i="0" u="none" strike="noStrike" cap="none" dirty="0">
              <a:solidFill>
                <a:schemeClr val="dk1"/>
              </a:solidFill>
              <a:latin typeface="Aptos" panose="020B0004020202020204" pitchFamily="34" charset="0"/>
              <a:ea typeface="Verdana"/>
              <a:cs typeface="Calibri" panose="020F0502020204030204" pitchFamily="34" charset="0"/>
              <a:sym typeface="Verdana"/>
            </a:endParaRPr>
          </a:p>
        </p:txBody>
      </p:sp>
      <p:sp>
        <p:nvSpPr>
          <p:cNvPr id="49" name="Google Shape;150;p7">
            <a:extLst>
              <a:ext uri="{FF2B5EF4-FFF2-40B4-BE49-F238E27FC236}">
                <a16:creationId xmlns:a16="http://schemas.microsoft.com/office/drawing/2014/main" id="{0008D57B-76EB-C2FC-56AE-409CA529861F}"/>
              </a:ext>
            </a:extLst>
          </p:cNvPr>
          <p:cNvSpPr txBox="1"/>
          <p:nvPr/>
        </p:nvSpPr>
        <p:spPr>
          <a:xfrm>
            <a:off x="9159373" y="5627594"/>
            <a:ext cx="2465563" cy="656353"/>
          </a:xfrm>
          <a:prstGeom prst="rect">
            <a:avLst/>
          </a:prstGeom>
          <a:noFill/>
          <a:ln>
            <a:noFill/>
          </a:ln>
        </p:spPr>
        <p:txBody>
          <a:bodyPr spcFirstLastPara="1" wrap="square" lIns="0" tIns="121900" rIns="121900" bIns="121900" anchor="t" anchorCtr="0">
            <a:noAutofit/>
          </a:bodyPr>
          <a:lstStyle/>
          <a:p>
            <a:pPr marL="279726" marR="0" lvl="1" indent="0" algn="l" rtl="0">
              <a:lnSpc>
                <a:spcPct val="115000"/>
              </a:lnSpc>
              <a:spcBef>
                <a:spcPts val="0"/>
              </a:spcBef>
              <a:spcAft>
                <a:spcPts val="0"/>
              </a:spcAft>
              <a:buNone/>
            </a:pPr>
            <a:r>
              <a:rPr lang="en-GB" sz="1600" dirty="0">
                <a:latin typeface="Aptos" panose="020B0004020202020204" pitchFamily="34" charset="0"/>
                <a:sym typeface="Verdana"/>
              </a:rPr>
              <a:t>Wieneke et al. (2024)</a:t>
            </a:r>
            <a:endParaRPr sz="1600" dirty="0">
              <a:latin typeface="Aptos" panose="020B0004020202020204" pitchFamily="34" charset="0"/>
              <a:sym typeface="Calibri"/>
            </a:endParaRPr>
          </a:p>
        </p:txBody>
      </p:sp>
      <p:sp>
        <p:nvSpPr>
          <p:cNvPr id="51" name="Google Shape;147;p7">
            <a:extLst>
              <a:ext uri="{FF2B5EF4-FFF2-40B4-BE49-F238E27FC236}">
                <a16:creationId xmlns:a16="http://schemas.microsoft.com/office/drawing/2014/main" id="{83FC8F88-37D7-7D16-8C03-547996B9E997}"/>
              </a:ext>
            </a:extLst>
          </p:cNvPr>
          <p:cNvSpPr txBox="1"/>
          <p:nvPr/>
        </p:nvSpPr>
        <p:spPr>
          <a:xfrm>
            <a:off x="6713800" y="5701829"/>
            <a:ext cx="3699644" cy="369332"/>
          </a:xfrm>
          <a:prstGeom prst="rect">
            <a:avLst/>
          </a:prstGeom>
          <a:blipFill rotWithShape="1">
            <a:blip r:embed="rId6">
              <a:alphaModFix/>
            </a:blip>
            <a:stretch>
              <a:fillRect/>
            </a:stretch>
          </a:blip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GB" sz="1600">
                <a:solidFill>
                  <a:schemeClr val="dk1"/>
                </a:solidFill>
                <a:latin typeface="Aptos" panose="020B0004020202020204" pitchFamily="34" charset="0"/>
                <a:cs typeface="Calibri" panose="020F0502020204030204" pitchFamily="34" charset="0"/>
                <a:sym typeface="Arial"/>
              </a:rPr>
              <a:t> </a:t>
            </a:r>
            <a:endParaRPr sz="1600">
              <a:solidFill>
                <a:schemeClr val="dk1"/>
              </a:solidFill>
              <a:latin typeface="Aptos" panose="020B0004020202020204" pitchFamily="34" charset="0"/>
              <a:ea typeface="Calibri"/>
              <a:cs typeface="Calibri" panose="020F0502020204030204" pitchFamily="34" charset="0"/>
              <a:sym typeface="Calibri"/>
            </a:endParaRPr>
          </a:p>
        </p:txBody>
      </p:sp>
      <p:pic>
        <p:nvPicPr>
          <p:cNvPr id="57" name="Immagine 56" descr="Immagine che contiene aria aperta, erba, cielo, nuvola&#10;&#10;Il contenuto generato dall'IA potrebbe non essere corretto.">
            <a:extLst>
              <a:ext uri="{FF2B5EF4-FFF2-40B4-BE49-F238E27FC236}">
                <a16:creationId xmlns:a16="http://schemas.microsoft.com/office/drawing/2014/main" id="{6B91F766-08B3-27B6-309F-130073E3A7D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811616" y="-9005"/>
            <a:ext cx="3380384" cy="2535289"/>
          </a:xfrm>
          <a:prstGeom prst="rect">
            <a:avLst/>
          </a:prstGeom>
        </p:spPr>
      </p:pic>
      <p:pic>
        <p:nvPicPr>
          <p:cNvPr id="59" name="Immagine 58" descr="Immagine che contiene erba, aria aperta, pianta, campo&#10;&#10;Il contenuto generato dall'IA potrebbe non essere corretto.">
            <a:extLst>
              <a:ext uri="{FF2B5EF4-FFF2-40B4-BE49-F238E27FC236}">
                <a16:creationId xmlns:a16="http://schemas.microsoft.com/office/drawing/2014/main" id="{380932DA-95CF-6C28-1DFE-5E1D8CDB76E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21166" y="1"/>
            <a:ext cx="1894962" cy="2526616"/>
          </a:xfrm>
          <a:prstGeom prst="rect">
            <a:avLst/>
          </a:prstGeom>
        </p:spPr>
      </p:pic>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7B144B8C-E942-3211-A0CB-AAE8C116695C}"/>
                  </a:ext>
                </a:extLst>
              </p:cNvPr>
              <p:cNvSpPr txBox="1"/>
              <p:nvPr/>
            </p:nvSpPr>
            <p:spPr>
              <a:xfrm>
                <a:off x="6831010" y="3387242"/>
                <a:ext cx="4296433" cy="63010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500" i="1" smtClean="0">
                              <a:latin typeface="Cambria Math" panose="02040503050406030204" pitchFamily="18" charset="0"/>
                            </a:rPr>
                          </m:ctrlPr>
                        </m:sSubPr>
                        <m:e>
                          <m:r>
                            <a:rPr lang="it-IT" sz="1500" b="0" i="1" smtClean="0">
                              <a:latin typeface="Cambria Math" panose="02040503050406030204" pitchFamily="18" charset="0"/>
                            </a:rPr>
                            <m:t>𝑆𝐼𝐹</m:t>
                          </m:r>
                        </m:e>
                        <m:sub>
                          <m:r>
                            <a:rPr lang="it-IT" sz="1500" b="0" i="1" smtClean="0">
                              <a:latin typeface="Cambria Math" panose="02040503050406030204" pitchFamily="18" charset="0"/>
                            </a:rPr>
                            <m:t>𝑟𝑒𝑓𝑒𝑟𝑒𝑛𝑐𝑒</m:t>
                          </m:r>
                        </m:sub>
                      </m:sSub>
                      <m:r>
                        <a:rPr lang="it-IT" sz="1500" i="1" smtClean="0">
                          <a:latin typeface="Cambria Math" panose="02040503050406030204" pitchFamily="18" charset="0"/>
                        </a:rPr>
                        <m:t>=</m:t>
                      </m:r>
                      <m:f>
                        <m:fPr>
                          <m:ctrlPr>
                            <a:rPr lang="it-IT" sz="1500" i="1" smtClean="0">
                              <a:latin typeface="Cambria Math" panose="02040503050406030204" pitchFamily="18" charset="0"/>
                            </a:rPr>
                          </m:ctrlPr>
                        </m:fPr>
                        <m:num>
                          <m:r>
                            <a:rPr lang="it-IT" sz="1500" b="0" i="1" smtClean="0">
                              <a:latin typeface="Cambria Math" panose="02040503050406030204" pitchFamily="18" charset="0"/>
                            </a:rPr>
                            <m:t>1</m:t>
                          </m:r>
                        </m:num>
                        <m:den>
                          <m:r>
                            <a:rPr lang="it-IT" sz="1500" b="0" i="1" smtClean="0">
                              <a:latin typeface="Cambria Math" panose="02040503050406030204" pitchFamily="18" charset="0"/>
                            </a:rPr>
                            <m:t>𝑛</m:t>
                          </m:r>
                        </m:den>
                      </m:f>
                      <m:nary>
                        <m:naryPr>
                          <m:chr m:val="∑"/>
                          <m:ctrlPr>
                            <a:rPr lang="it-IT" sz="1500" i="1" smtClean="0">
                              <a:latin typeface="Cambria Math" panose="02040503050406030204" pitchFamily="18" charset="0"/>
                            </a:rPr>
                          </m:ctrlPr>
                        </m:naryPr>
                        <m:sub>
                          <m:r>
                            <m:rPr>
                              <m:brk m:alnAt="23"/>
                            </m:rPr>
                            <a:rPr lang="it-IT" sz="1500" b="0" i="1" smtClean="0">
                              <a:latin typeface="Cambria Math" panose="02040503050406030204" pitchFamily="18" charset="0"/>
                            </a:rPr>
                            <m:t>𝑖</m:t>
                          </m:r>
                          <m:r>
                            <a:rPr lang="it-IT" sz="1500" b="0" i="1" smtClean="0">
                              <a:latin typeface="Cambria Math" panose="02040503050406030204" pitchFamily="18" charset="0"/>
                            </a:rPr>
                            <m:t>=1</m:t>
                          </m:r>
                        </m:sub>
                        <m:sup>
                          <m:r>
                            <a:rPr lang="it-IT" sz="1500" b="0" i="1" smtClean="0">
                              <a:latin typeface="Cambria Math" panose="02040503050406030204" pitchFamily="18" charset="0"/>
                            </a:rPr>
                            <m:t>𝑛</m:t>
                          </m:r>
                        </m:sup>
                        <m:e>
                          <m:d>
                            <m:dPr>
                              <m:ctrlPr>
                                <a:rPr lang="it-IT" sz="1500" i="1" smtClean="0">
                                  <a:latin typeface="Cambria Math" panose="02040503050406030204" pitchFamily="18" charset="0"/>
                                </a:rPr>
                              </m:ctrlPr>
                            </m:dPr>
                            <m:e>
                              <m:sSub>
                                <m:sSubPr>
                                  <m:ctrlPr>
                                    <a:rPr lang="it-IT" sz="1500" i="1" smtClean="0">
                                      <a:latin typeface="Cambria Math" panose="02040503050406030204" pitchFamily="18" charset="0"/>
                                    </a:rPr>
                                  </m:ctrlPr>
                                </m:sSubPr>
                                <m:e>
                                  <m:r>
                                    <a:rPr lang="it-IT" sz="1500" b="0" i="1" smtClean="0">
                                      <a:latin typeface="Cambria Math" panose="02040503050406030204" pitchFamily="18" charset="0"/>
                                    </a:rPr>
                                    <m:t>𝑆𝐼𝐹</m:t>
                                  </m:r>
                                </m:e>
                                <m:sub>
                                  <m:r>
                                    <a:rPr lang="it-IT" sz="1500" b="0" i="1" smtClean="0">
                                      <a:latin typeface="Cambria Math" panose="02040503050406030204" pitchFamily="18" charset="0"/>
                                    </a:rPr>
                                    <m:t>𝑖𝑛</m:t>
                                  </m:r>
                                  <m:r>
                                    <a:rPr lang="it-IT" sz="1500" b="0" i="1" smtClean="0">
                                      <a:latin typeface="Cambria Math" panose="02040503050406030204" pitchFamily="18" charset="0"/>
                                    </a:rPr>
                                    <m:t>−</m:t>
                                  </m:r>
                                  <m:r>
                                    <a:rPr lang="it-IT" sz="1500" b="0" i="1" smtClean="0">
                                      <a:latin typeface="Cambria Math" panose="02040503050406030204" pitchFamily="18" charset="0"/>
                                    </a:rPr>
                                    <m:t>𝑠𝑖𝑡𝑢</m:t>
                                  </m:r>
                                </m:sub>
                              </m:sSub>
                              <m:r>
                                <a:rPr lang="it-IT" sz="1500" i="1" smtClean="0">
                                  <a:latin typeface="Cambria Math" panose="02040503050406030204" pitchFamily="18" charset="0"/>
                                  <a:ea typeface="Cambria Math" panose="02040503050406030204" pitchFamily="18" charset="0"/>
                                </a:rPr>
                                <m:t>×</m:t>
                              </m:r>
                              <m:f>
                                <m:fPr>
                                  <m:ctrlPr>
                                    <a:rPr lang="it-IT" sz="1500" i="1" smtClean="0">
                                      <a:latin typeface="Cambria Math" panose="02040503050406030204" pitchFamily="18" charset="0"/>
                                      <a:ea typeface="Cambria Math" panose="02040503050406030204" pitchFamily="18" charset="0"/>
                                    </a:rPr>
                                  </m:ctrlPr>
                                </m:fPr>
                                <m:num>
                                  <m:sSub>
                                    <m:sSubPr>
                                      <m:ctrlPr>
                                        <a:rPr lang="it-IT" sz="1500" i="1" smtClean="0">
                                          <a:latin typeface="Cambria Math" panose="02040503050406030204" pitchFamily="18" charset="0"/>
                                          <a:ea typeface="Cambria Math" panose="02040503050406030204" pitchFamily="18" charset="0"/>
                                        </a:rPr>
                                      </m:ctrlPr>
                                    </m:sSubPr>
                                    <m:e>
                                      <m:r>
                                        <a:rPr lang="it-IT" sz="1500" b="0" i="1" smtClean="0">
                                          <a:latin typeface="Cambria Math" panose="02040503050406030204" pitchFamily="18" charset="0"/>
                                          <a:ea typeface="Cambria Math" panose="02040503050406030204" pitchFamily="18" charset="0"/>
                                        </a:rPr>
                                        <m:t>𝑇𝐹</m:t>
                                      </m:r>
                                    </m:e>
                                    <m:sub>
                                      <m:r>
                                        <a:rPr lang="it-IT" sz="1500" b="0" i="1" smtClean="0">
                                          <a:latin typeface="Cambria Math" panose="02040503050406030204" pitchFamily="18" charset="0"/>
                                          <a:ea typeface="Cambria Math" panose="02040503050406030204" pitchFamily="18" charset="0"/>
                                        </a:rPr>
                                        <m:t>𝑖</m:t>
                                      </m:r>
                                    </m:sub>
                                  </m:sSub>
                                </m:num>
                                <m:den>
                                  <m:sSub>
                                    <m:sSubPr>
                                      <m:ctrlPr>
                                        <a:rPr lang="it-IT" sz="1500" i="1" smtClean="0">
                                          <a:latin typeface="Cambria Math" panose="02040503050406030204" pitchFamily="18" charset="0"/>
                                          <a:ea typeface="Cambria Math" panose="02040503050406030204" pitchFamily="18" charset="0"/>
                                        </a:rPr>
                                      </m:ctrlPr>
                                    </m:sSubPr>
                                    <m:e>
                                      <m:r>
                                        <a:rPr lang="it-IT" sz="1500" b="0" i="1" smtClean="0">
                                          <a:latin typeface="Cambria Math" panose="02040503050406030204" pitchFamily="18" charset="0"/>
                                          <a:ea typeface="Cambria Math" panose="02040503050406030204" pitchFamily="18" charset="0"/>
                                        </a:rPr>
                                        <m:t>𝑇𝐹</m:t>
                                      </m:r>
                                    </m:e>
                                    <m:sub>
                                      <m:r>
                                        <a:rPr lang="it-IT" sz="1500" b="0" i="1" smtClean="0">
                                          <a:latin typeface="Cambria Math" panose="02040503050406030204" pitchFamily="18" charset="0"/>
                                          <a:ea typeface="Cambria Math" panose="02040503050406030204" pitchFamily="18" charset="0"/>
                                        </a:rPr>
                                        <m:t>𝑡𝑜𝑤𝑒𝑟</m:t>
                                      </m:r>
                                    </m:sub>
                                  </m:sSub>
                                </m:den>
                              </m:f>
                            </m:e>
                          </m:d>
                        </m:e>
                      </m:nary>
                    </m:oMath>
                  </m:oMathPara>
                </a14:m>
                <a:endParaRPr lang="it-IT" sz="1500" dirty="0"/>
              </a:p>
            </p:txBody>
          </p:sp>
        </mc:Choice>
        <mc:Fallback xmlns="">
          <p:sp>
            <p:nvSpPr>
              <p:cNvPr id="4" name="CasellaDiTesto 3">
                <a:extLst>
                  <a:ext uri="{FF2B5EF4-FFF2-40B4-BE49-F238E27FC236}">
                    <a16:creationId xmlns:a16="http://schemas.microsoft.com/office/drawing/2014/main" id="{7B144B8C-E942-3211-A0CB-AAE8C116695C}"/>
                  </a:ext>
                </a:extLst>
              </p:cNvPr>
              <p:cNvSpPr txBox="1">
                <a:spLocks noRot="1" noChangeAspect="1" noMove="1" noResize="1" noEditPoints="1" noAdjustHandles="1" noChangeArrowheads="1" noChangeShapeType="1" noTextEdit="1"/>
              </p:cNvSpPr>
              <p:nvPr/>
            </p:nvSpPr>
            <p:spPr>
              <a:xfrm>
                <a:off x="6831010" y="3387242"/>
                <a:ext cx="4296433" cy="630109"/>
              </a:xfrm>
              <a:prstGeom prst="rect">
                <a:avLst/>
              </a:prstGeom>
              <a:blipFill>
                <a:blip r:embed="rId9"/>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991070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54C9C-9B67-15E5-F123-3E2FBB78AC93}"/>
            </a:ext>
          </a:extLst>
        </p:cNvPr>
        <p:cNvGrpSpPr/>
        <p:nvPr/>
      </p:nvGrpSpPr>
      <p:grpSpPr>
        <a:xfrm>
          <a:off x="0" y="0"/>
          <a:ext cx="0" cy="0"/>
          <a:chOff x="0" y="0"/>
          <a:chExt cx="0" cy="0"/>
        </a:xfrm>
      </p:grpSpPr>
      <p:grpSp>
        <p:nvGrpSpPr>
          <p:cNvPr id="28" name="Gruppo 27">
            <a:extLst>
              <a:ext uri="{FF2B5EF4-FFF2-40B4-BE49-F238E27FC236}">
                <a16:creationId xmlns:a16="http://schemas.microsoft.com/office/drawing/2014/main" id="{219CAD97-C22E-E224-C536-BCBE1465C5B7}"/>
              </a:ext>
            </a:extLst>
          </p:cNvPr>
          <p:cNvGrpSpPr/>
          <p:nvPr/>
        </p:nvGrpSpPr>
        <p:grpSpPr>
          <a:xfrm>
            <a:off x="1315212" y="2200979"/>
            <a:ext cx="3600000" cy="3600000"/>
            <a:chOff x="1315212" y="2200979"/>
            <a:chExt cx="3600000" cy="3600000"/>
          </a:xfrm>
        </p:grpSpPr>
        <p:grpSp>
          <p:nvGrpSpPr>
            <p:cNvPr id="26" name="Gruppo 25">
              <a:extLst>
                <a:ext uri="{FF2B5EF4-FFF2-40B4-BE49-F238E27FC236}">
                  <a16:creationId xmlns:a16="http://schemas.microsoft.com/office/drawing/2014/main" id="{E8D36482-2087-761C-B1BB-34886E05D365}"/>
                </a:ext>
              </a:extLst>
            </p:cNvPr>
            <p:cNvGrpSpPr/>
            <p:nvPr/>
          </p:nvGrpSpPr>
          <p:grpSpPr>
            <a:xfrm>
              <a:off x="1315212" y="2200979"/>
              <a:ext cx="3600000" cy="3600000"/>
              <a:chOff x="1315212" y="2200979"/>
              <a:chExt cx="3600000" cy="3600000"/>
            </a:xfrm>
          </p:grpSpPr>
          <p:pic>
            <p:nvPicPr>
              <p:cNvPr id="5" name="Immagine 4" descr="Immagine che contiene schermata, testo, diagramma, Policromia&#10;&#10;Il contenuto generato dall'IA potrebbe non essere corretto.">
                <a:extLst>
                  <a:ext uri="{FF2B5EF4-FFF2-40B4-BE49-F238E27FC236}">
                    <a16:creationId xmlns:a16="http://schemas.microsoft.com/office/drawing/2014/main" id="{299C18AB-9BE9-2695-8DA9-42D97D6F4B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5212" y="2200979"/>
                <a:ext cx="3600000" cy="3600000"/>
              </a:xfrm>
              <a:prstGeom prst="rect">
                <a:avLst/>
              </a:prstGeom>
            </p:spPr>
          </p:pic>
          <p:sp>
            <p:nvSpPr>
              <p:cNvPr id="25" name="Rettangolo 24">
                <a:extLst>
                  <a:ext uri="{FF2B5EF4-FFF2-40B4-BE49-F238E27FC236}">
                    <a16:creationId xmlns:a16="http://schemas.microsoft.com/office/drawing/2014/main" id="{1F061CC2-A8C5-EC69-E688-578D44477926}"/>
                  </a:ext>
                </a:extLst>
              </p:cNvPr>
              <p:cNvSpPr/>
              <p:nvPr/>
            </p:nvSpPr>
            <p:spPr>
              <a:xfrm>
                <a:off x="1602297" y="2365695"/>
                <a:ext cx="729842" cy="1609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7" name="Ovale 26">
              <a:extLst>
                <a:ext uri="{FF2B5EF4-FFF2-40B4-BE49-F238E27FC236}">
                  <a16:creationId xmlns:a16="http://schemas.microsoft.com/office/drawing/2014/main" id="{8BB21BE7-72F3-9429-E944-21F3E94A7F4F}"/>
                </a:ext>
              </a:extLst>
            </p:cNvPr>
            <p:cNvSpPr/>
            <p:nvPr/>
          </p:nvSpPr>
          <p:spPr>
            <a:xfrm>
              <a:off x="3219612" y="3616305"/>
              <a:ext cx="75501" cy="75501"/>
            </a:xfrm>
            <a:prstGeom prst="ellipse">
              <a:avLst/>
            </a:prstGeom>
            <a:solidFill>
              <a:srgbClr val="01A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0" name="Gruppo 19">
            <a:extLst>
              <a:ext uri="{FF2B5EF4-FFF2-40B4-BE49-F238E27FC236}">
                <a16:creationId xmlns:a16="http://schemas.microsoft.com/office/drawing/2014/main" id="{B64EF76A-4F55-9108-8B16-58DCD3B89451}"/>
              </a:ext>
            </a:extLst>
          </p:cNvPr>
          <p:cNvGrpSpPr/>
          <p:nvPr/>
        </p:nvGrpSpPr>
        <p:grpSpPr>
          <a:xfrm>
            <a:off x="535404" y="590852"/>
            <a:ext cx="324000" cy="313389"/>
            <a:chOff x="535404" y="590852"/>
            <a:chExt cx="324000" cy="313389"/>
          </a:xfrm>
        </p:grpSpPr>
        <p:sp>
          <p:nvSpPr>
            <p:cNvPr id="11" name="Rettangolo 10">
              <a:extLst>
                <a:ext uri="{FF2B5EF4-FFF2-40B4-BE49-F238E27FC236}">
                  <a16:creationId xmlns:a16="http://schemas.microsoft.com/office/drawing/2014/main" id="{99DD147F-B809-C334-E044-34B5867C133C}"/>
                </a:ext>
              </a:extLst>
            </p:cNvPr>
            <p:cNvSpPr/>
            <p:nvPr/>
          </p:nvSpPr>
          <p:spPr>
            <a:xfrm rot="16200000">
              <a:off x="643404" y="688241"/>
              <a:ext cx="108000" cy="324000"/>
            </a:xfrm>
            <a:prstGeom prst="rect">
              <a:avLst/>
            </a:prstGeom>
            <a:solidFill>
              <a:srgbClr val="6AA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4B44A8B8-7B39-963D-D5C1-4ACD02F107D7}"/>
                </a:ext>
              </a:extLst>
            </p:cNvPr>
            <p:cNvSpPr/>
            <p:nvPr/>
          </p:nvSpPr>
          <p:spPr>
            <a:xfrm rot="16200000">
              <a:off x="643404" y="482852"/>
              <a:ext cx="108000" cy="324000"/>
            </a:xfrm>
            <a:prstGeom prst="rect">
              <a:avLst/>
            </a:prstGeom>
            <a:solidFill>
              <a:srgbClr val="9D9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ttangolo 18">
              <a:extLst>
                <a:ext uri="{FF2B5EF4-FFF2-40B4-BE49-F238E27FC236}">
                  <a16:creationId xmlns:a16="http://schemas.microsoft.com/office/drawing/2014/main" id="{F7FA7B5F-6BB9-4679-25BC-86236D36FB34}"/>
                </a:ext>
              </a:extLst>
            </p:cNvPr>
            <p:cNvSpPr/>
            <p:nvPr/>
          </p:nvSpPr>
          <p:spPr>
            <a:xfrm rot="16200000">
              <a:off x="643404" y="589046"/>
              <a:ext cx="108000" cy="324000"/>
            </a:xfrm>
            <a:prstGeom prst="rect">
              <a:avLst/>
            </a:prstGeom>
            <a:solidFill>
              <a:srgbClr val="A6F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CasellaDiTesto 12">
            <a:extLst>
              <a:ext uri="{FF2B5EF4-FFF2-40B4-BE49-F238E27FC236}">
                <a16:creationId xmlns:a16="http://schemas.microsoft.com/office/drawing/2014/main" id="{F2E161C3-D4E4-9650-8F96-53F0690990AE}"/>
              </a:ext>
            </a:extLst>
          </p:cNvPr>
          <p:cNvSpPr txBox="1"/>
          <p:nvPr/>
        </p:nvSpPr>
        <p:spPr>
          <a:xfrm>
            <a:off x="531605" y="1298418"/>
            <a:ext cx="1188546" cy="817245"/>
          </a:xfrm>
          <a:prstGeom prst="roundRect">
            <a:avLst/>
          </a:prstGeom>
          <a:solidFill>
            <a:schemeClr val="bg1"/>
          </a:solidFill>
          <a:ln w="19050">
            <a:solidFill>
              <a:schemeClr val="tx1"/>
            </a:solidFill>
          </a:ln>
        </p:spPr>
        <p:txBody>
          <a:bodyPr wrap="square">
            <a:spAutoFit/>
          </a:bodyPr>
          <a:lstStyle/>
          <a:p>
            <a:pPr algn="ctr">
              <a:buSzPct val="150000"/>
            </a:pPr>
            <a:r>
              <a:rPr lang="it-IT" sz="1400" b="1" dirty="0" err="1">
                <a:latin typeface="Aptos" panose="020B0004020202020204" pitchFamily="34" charset="0"/>
              </a:rPr>
              <a:t>FloX</a:t>
            </a:r>
            <a:r>
              <a:rPr lang="it-IT" sz="1400" b="1" dirty="0">
                <a:latin typeface="Aptos" panose="020B0004020202020204" pitchFamily="34" charset="0"/>
              </a:rPr>
              <a:t> position </a:t>
            </a:r>
            <a:r>
              <a:rPr lang="it-IT" sz="1400" b="1" dirty="0" err="1">
                <a:latin typeface="Aptos" panose="020B0004020202020204" pitchFamily="34" charset="0"/>
              </a:rPr>
              <a:t>definition</a:t>
            </a:r>
            <a:endParaRPr lang="it-IT" sz="1400" b="1" dirty="0">
              <a:latin typeface="Aptos" panose="020B0004020202020204" pitchFamily="34" charset="0"/>
            </a:endParaRPr>
          </a:p>
        </p:txBody>
      </p:sp>
      <p:grpSp>
        <p:nvGrpSpPr>
          <p:cNvPr id="24" name="Gruppo 23">
            <a:extLst>
              <a:ext uri="{FF2B5EF4-FFF2-40B4-BE49-F238E27FC236}">
                <a16:creationId xmlns:a16="http://schemas.microsoft.com/office/drawing/2014/main" id="{4769B798-4FAD-1384-1067-4AA3B223BBB4}"/>
              </a:ext>
            </a:extLst>
          </p:cNvPr>
          <p:cNvGrpSpPr/>
          <p:nvPr/>
        </p:nvGrpSpPr>
        <p:grpSpPr>
          <a:xfrm>
            <a:off x="617951" y="2880112"/>
            <a:ext cx="432572" cy="1177591"/>
            <a:chOff x="8308756" y="1349224"/>
            <a:chExt cx="565179" cy="1538587"/>
          </a:xfrm>
        </p:grpSpPr>
        <p:grpSp>
          <p:nvGrpSpPr>
            <p:cNvPr id="6" name="Gruppo 5">
              <a:extLst>
                <a:ext uri="{FF2B5EF4-FFF2-40B4-BE49-F238E27FC236}">
                  <a16:creationId xmlns:a16="http://schemas.microsoft.com/office/drawing/2014/main" id="{A7D58ACC-26E4-3868-7EAF-9C27BB46F224}"/>
                </a:ext>
              </a:extLst>
            </p:cNvPr>
            <p:cNvGrpSpPr/>
            <p:nvPr/>
          </p:nvGrpSpPr>
          <p:grpSpPr>
            <a:xfrm rot="18923167" flipH="1">
              <a:off x="8308756" y="1349224"/>
              <a:ext cx="565179" cy="565179"/>
              <a:chOff x="3669208" y="2680855"/>
              <a:chExt cx="760196" cy="768107"/>
            </a:xfrm>
          </p:grpSpPr>
          <p:grpSp>
            <p:nvGrpSpPr>
              <p:cNvPr id="8" name="Gruppo 7">
                <a:extLst>
                  <a:ext uri="{FF2B5EF4-FFF2-40B4-BE49-F238E27FC236}">
                    <a16:creationId xmlns:a16="http://schemas.microsoft.com/office/drawing/2014/main" id="{98D9858F-82B6-A925-5B2B-9CFAA2D6E4DF}"/>
                  </a:ext>
                </a:extLst>
              </p:cNvPr>
              <p:cNvGrpSpPr/>
              <p:nvPr/>
            </p:nvGrpSpPr>
            <p:grpSpPr>
              <a:xfrm>
                <a:off x="3684529" y="2716282"/>
                <a:ext cx="720000" cy="720000"/>
                <a:chOff x="3594529" y="2608282"/>
                <a:chExt cx="720000" cy="720000"/>
              </a:xfrm>
            </p:grpSpPr>
            <p:sp>
              <p:nvSpPr>
                <p:cNvPr id="14" name="Ovale 13">
                  <a:extLst>
                    <a:ext uri="{FF2B5EF4-FFF2-40B4-BE49-F238E27FC236}">
                      <a16:creationId xmlns:a16="http://schemas.microsoft.com/office/drawing/2014/main" id="{18E47D84-647D-85FE-8783-FED337A64DD4}"/>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F7CCF6A6-15B5-D8D1-2430-4F8409126C89}"/>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C44EC8CD-1AAC-BA6E-054F-F4F8107DBBC2}"/>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4C09E3F2-452D-A164-3C44-D4106AE76EF0}"/>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Ovale 20">
                  <a:extLst>
                    <a:ext uri="{FF2B5EF4-FFF2-40B4-BE49-F238E27FC236}">
                      <a16:creationId xmlns:a16="http://schemas.microsoft.com/office/drawing/2014/main" id="{F61E3F02-5450-23C9-23EC-F9B770C84332}"/>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FFC8F379-705D-D35F-1DB0-874CDC02F2EC}"/>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 name="Triangolo rettangolo 8">
                <a:extLst>
                  <a:ext uri="{FF2B5EF4-FFF2-40B4-BE49-F238E27FC236}">
                    <a16:creationId xmlns:a16="http://schemas.microsoft.com/office/drawing/2014/main" id="{F83C3220-D163-2042-9DC1-FE22257FFFE3}"/>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riangolo rettangolo 9">
                <a:extLst>
                  <a:ext uri="{FF2B5EF4-FFF2-40B4-BE49-F238E27FC236}">
                    <a16:creationId xmlns:a16="http://schemas.microsoft.com/office/drawing/2014/main" id="{D66BECA2-3C81-1C8B-AD63-2C159B460C75}"/>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02F055C3-5E8A-358A-480F-688F122FD7F7}"/>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3" name="Picture 6">
              <a:extLst>
                <a:ext uri="{FF2B5EF4-FFF2-40B4-BE49-F238E27FC236}">
                  <a16:creationId xmlns:a16="http://schemas.microsoft.com/office/drawing/2014/main" id="{79FA65DA-2E0D-4A35-A575-E038DA1E7C1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50776" y="1526991"/>
              <a:ext cx="174195" cy="136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uppo 2">
            <a:extLst>
              <a:ext uri="{FF2B5EF4-FFF2-40B4-BE49-F238E27FC236}">
                <a16:creationId xmlns:a16="http://schemas.microsoft.com/office/drawing/2014/main" id="{6EA403A4-F4B2-2232-1C3B-95E9A4611E45}"/>
              </a:ext>
            </a:extLst>
          </p:cNvPr>
          <p:cNvGrpSpPr/>
          <p:nvPr/>
        </p:nvGrpSpPr>
        <p:grpSpPr>
          <a:xfrm rot="20529110">
            <a:off x="10278525" y="3044655"/>
            <a:ext cx="626071" cy="614190"/>
            <a:chOff x="6654767" y="4740807"/>
            <a:chExt cx="1196358" cy="1173655"/>
          </a:xfrm>
        </p:grpSpPr>
        <p:grpSp>
          <p:nvGrpSpPr>
            <p:cNvPr id="4" name="Gruppo 3">
              <a:extLst>
                <a:ext uri="{FF2B5EF4-FFF2-40B4-BE49-F238E27FC236}">
                  <a16:creationId xmlns:a16="http://schemas.microsoft.com/office/drawing/2014/main" id="{FBA676BF-E04C-49DD-165B-CCF8B3977CE3}"/>
                </a:ext>
              </a:extLst>
            </p:cNvPr>
            <p:cNvGrpSpPr/>
            <p:nvPr/>
          </p:nvGrpSpPr>
          <p:grpSpPr>
            <a:xfrm rot="2700000">
              <a:off x="6746090" y="4740807"/>
              <a:ext cx="1080000" cy="1080000"/>
              <a:chOff x="3669208" y="2680855"/>
              <a:chExt cx="760196" cy="768107"/>
            </a:xfrm>
          </p:grpSpPr>
          <p:grpSp>
            <p:nvGrpSpPr>
              <p:cNvPr id="29" name="Gruppo 28">
                <a:extLst>
                  <a:ext uri="{FF2B5EF4-FFF2-40B4-BE49-F238E27FC236}">
                    <a16:creationId xmlns:a16="http://schemas.microsoft.com/office/drawing/2014/main" id="{18CD96B8-F997-8B38-A4A4-4FD93DD30076}"/>
                  </a:ext>
                </a:extLst>
              </p:cNvPr>
              <p:cNvGrpSpPr/>
              <p:nvPr/>
            </p:nvGrpSpPr>
            <p:grpSpPr>
              <a:xfrm>
                <a:off x="3684529" y="2716282"/>
                <a:ext cx="720000" cy="720000"/>
                <a:chOff x="3594529" y="2608282"/>
                <a:chExt cx="720000" cy="720000"/>
              </a:xfrm>
            </p:grpSpPr>
            <p:sp>
              <p:nvSpPr>
                <p:cNvPr id="33" name="Ovale 32">
                  <a:extLst>
                    <a:ext uri="{FF2B5EF4-FFF2-40B4-BE49-F238E27FC236}">
                      <a16:creationId xmlns:a16="http://schemas.microsoft.com/office/drawing/2014/main" id="{9D61DF3A-FD6E-4DEE-558D-926C7A2F772B}"/>
                    </a:ext>
                  </a:extLst>
                </p:cNvPr>
                <p:cNvSpPr/>
                <p:nvPr/>
              </p:nvSpPr>
              <p:spPr>
                <a:xfrm>
                  <a:off x="3864529" y="2878282"/>
                  <a:ext cx="180000" cy="180000"/>
                </a:xfrm>
                <a:prstGeom prst="ellipse">
                  <a:avLst/>
                </a:prstGeom>
                <a:noFill/>
                <a:ln w="38100">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e 33">
                  <a:extLst>
                    <a:ext uri="{FF2B5EF4-FFF2-40B4-BE49-F238E27FC236}">
                      <a16:creationId xmlns:a16="http://schemas.microsoft.com/office/drawing/2014/main" id="{A687A193-066F-F0C1-AC00-5D9903E2846C}"/>
                    </a:ext>
                  </a:extLst>
                </p:cNvPr>
                <p:cNvSpPr/>
                <p:nvPr/>
              </p:nvSpPr>
              <p:spPr>
                <a:xfrm>
                  <a:off x="3810529" y="2824282"/>
                  <a:ext cx="288000" cy="288000"/>
                </a:xfrm>
                <a:prstGeom prst="ellipse">
                  <a:avLst/>
                </a:prstGeom>
                <a:noFill/>
                <a:ln w="38100">
                  <a:solidFill>
                    <a:srgbClr val="075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e 34">
                  <a:extLst>
                    <a:ext uri="{FF2B5EF4-FFF2-40B4-BE49-F238E27FC236}">
                      <a16:creationId xmlns:a16="http://schemas.microsoft.com/office/drawing/2014/main" id="{7F3161F5-3BB8-899B-0F55-15F0C110C1F7}"/>
                    </a:ext>
                  </a:extLst>
                </p:cNvPr>
                <p:cNvSpPr/>
                <p:nvPr/>
              </p:nvSpPr>
              <p:spPr>
                <a:xfrm>
                  <a:off x="3756529" y="2770282"/>
                  <a:ext cx="396000" cy="396000"/>
                </a:xfrm>
                <a:prstGeom prst="ellipse">
                  <a:avLst/>
                </a:prstGeom>
                <a:noFill/>
                <a:ln w="381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a:extLst>
                    <a:ext uri="{FF2B5EF4-FFF2-40B4-BE49-F238E27FC236}">
                      <a16:creationId xmlns:a16="http://schemas.microsoft.com/office/drawing/2014/main" id="{B5B7A8FF-A7EC-035F-78F7-FBA524672C88}"/>
                    </a:ext>
                  </a:extLst>
                </p:cNvPr>
                <p:cNvSpPr/>
                <p:nvPr/>
              </p:nvSpPr>
              <p:spPr>
                <a:xfrm>
                  <a:off x="3702529" y="2716282"/>
                  <a:ext cx="504000" cy="504000"/>
                </a:xfrm>
                <a:prstGeom prst="ellipse">
                  <a:avLst/>
                </a:prstGeom>
                <a:noFill/>
                <a:ln w="3810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e 36">
                  <a:extLst>
                    <a:ext uri="{FF2B5EF4-FFF2-40B4-BE49-F238E27FC236}">
                      <a16:creationId xmlns:a16="http://schemas.microsoft.com/office/drawing/2014/main" id="{55918C3C-E06C-EC53-7EF6-C51916606486}"/>
                    </a:ext>
                  </a:extLst>
                </p:cNvPr>
                <p:cNvSpPr/>
                <p:nvPr/>
              </p:nvSpPr>
              <p:spPr>
                <a:xfrm>
                  <a:off x="3648528" y="2662282"/>
                  <a:ext cx="612000" cy="612000"/>
                </a:xfrm>
                <a:prstGeom prst="ellipse">
                  <a:avLst/>
                </a:prstGeom>
                <a:noFill/>
                <a:ln w="381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068F6B31-3621-D2BD-DEA0-C546525BDECA}"/>
                    </a:ext>
                  </a:extLst>
                </p:cNvPr>
                <p:cNvSpPr/>
                <p:nvPr/>
              </p:nvSpPr>
              <p:spPr>
                <a:xfrm>
                  <a:off x="3594529" y="2608282"/>
                  <a:ext cx="720000" cy="720000"/>
                </a:xfrm>
                <a:prstGeom prst="ellipse">
                  <a:avLst/>
                </a:prstGeom>
                <a:no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0" name="Triangolo rettangolo 29">
                <a:extLst>
                  <a:ext uri="{FF2B5EF4-FFF2-40B4-BE49-F238E27FC236}">
                    <a16:creationId xmlns:a16="http://schemas.microsoft.com/office/drawing/2014/main" id="{94E818F1-474E-5D55-B4F5-24FF3A56F17A}"/>
                  </a:ext>
                </a:extLst>
              </p:cNvPr>
              <p:cNvSpPr/>
              <p:nvPr/>
            </p:nvSpPr>
            <p:spPr>
              <a:xfrm rot="5400000">
                <a:off x="3669208" y="3074696"/>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Triangolo rettangolo 30">
                <a:extLst>
                  <a:ext uri="{FF2B5EF4-FFF2-40B4-BE49-F238E27FC236}">
                    <a16:creationId xmlns:a16="http://schemas.microsoft.com/office/drawing/2014/main" id="{E31607F7-DD88-BB84-5311-0C59DA7185FB}"/>
                  </a:ext>
                </a:extLst>
              </p:cNvPr>
              <p:cNvSpPr/>
              <p:nvPr/>
            </p:nvSpPr>
            <p:spPr>
              <a:xfrm rot="10800000">
                <a:off x="4055654" y="3075212"/>
                <a:ext cx="373750" cy="37375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a:extLst>
                  <a:ext uri="{FF2B5EF4-FFF2-40B4-BE49-F238E27FC236}">
                    <a16:creationId xmlns:a16="http://schemas.microsoft.com/office/drawing/2014/main" id="{36C69219-FC2A-BD27-EE6D-8119D149CBFB}"/>
                  </a:ext>
                </a:extLst>
              </p:cNvPr>
              <p:cNvSpPr/>
              <p:nvPr/>
            </p:nvSpPr>
            <p:spPr>
              <a:xfrm>
                <a:off x="3669208" y="2680855"/>
                <a:ext cx="760196" cy="395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7" name="Immagine 6">
              <a:extLst>
                <a:ext uri="{FF2B5EF4-FFF2-40B4-BE49-F238E27FC236}">
                  <a16:creationId xmlns:a16="http://schemas.microsoft.com/office/drawing/2014/main" id="{45B5D680-B504-753C-6D11-36210846A84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54767" y="4804282"/>
              <a:ext cx="1196358" cy="1110180"/>
            </a:xfrm>
            <a:prstGeom prst="rect">
              <a:avLst/>
            </a:prstGeom>
          </p:spPr>
        </p:pic>
      </p:grpSp>
      <p:pic>
        <p:nvPicPr>
          <p:cNvPr id="63" name="Picture 3" descr="A map of a field&#10;&#10;AI-generated content may be incorrect.">
            <a:extLst>
              <a:ext uri="{FF2B5EF4-FFF2-40B4-BE49-F238E27FC236}">
                <a16:creationId xmlns:a16="http://schemas.microsoft.com/office/drawing/2014/main" id="{411D5FE0-F367-44FE-4672-6561C5B611DB}"/>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3524" b="93833" l="9804" r="93583">
                        <a14:foregroundMark x1="84492" y1="94126" x2="84492" y2="94126"/>
                        <a14:foregroundMark x1="93939" y1="91777" x2="93939" y2="91777"/>
                        <a14:foregroundMark x1="30660" y1="8811" x2="30660" y2="8811"/>
                        <a14:foregroundMark x1="27451" y1="3524" x2="27451" y2="3524"/>
                      </a14:backgroundRemoval>
                    </a14:imgEffect>
                  </a14:imgLayer>
                </a14:imgProps>
              </a:ext>
              <a:ext uri="{28A0092B-C50C-407E-A947-70E740481C1C}">
                <a14:useLocalDpi xmlns:a14="http://schemas.microsoft.com/office/drawing/2010/main"/>
              </a:ext>
            </a:extLst>
          </a:blip>
          <a:stretch>
            <a:fillRect/>
          </a:stretch>
        </p:blipFill>
        <p:spPr>
          <a:xfrm>
            <a:off x="7344602" y="1835848"/>
            <a:ext cx="2933439" cy="3560913"/>
          </a:xfrm>
          <a:prstGeom prst="rect">
            <a:avLst/>
          </a:prstGeom>
        </p:spPr>
      </p:pic>
      <p:grpSp>
        <p:nvGrpSpPr>
          <p:cNvPr id="320" name="Gruppo 319">
            <a:extLst>
              <a:ext uri="{FF2B5EF4-FFF2-40B4-BE49-F238E27FC236}">
                <a16:creationId xmlns:a16="http://schemas.microsoft.com/office/drawing/2014/main" id="{D0C7F89A-3CEA-DE0E-4CC9-38D37C65934B}"/>
              </a:ext>
            </a:extLst>
          </p:cNvPr>
          <p:cNvGrpSpPr/>
          <p:nvPr/>
        </p:nvGrpSpPr>
        <p:grpSpPr>
          <a:xfrm rot="16200000">
            <a:off x="6071261" y="4429190"/>
            <a:ext cx="559560" cy="546669"/>
            <a:chOff x="16048845" y="21839452"/>
            <a:chExt cx="836516" cy="817245"/>
          </a:xfrm>
        </p:grpSpPr>
        <p:grpSp>
          <p:nvGrpSpPr>
            <p:cNvPr id="321" name="Gruppo 320">
              <a:extLst>
                <a:ext uri="{FF2B5EF4-FFF2-40B4-BE49-F238E27FC236}">
                  <a16:creationId xmlns:a16="http://schemas.microsoft.com/office/drawing/2014/main" id="{DF290C4B-9E4A-69F0-2007-BD3D41F1DAAD}"/>
                </a:ext>
              </a:extLst>
            </p:cNvPr>
            <p:cNvGrpSpPr/>
            <p:nvPr/>
          </p:nvGrpSpPr>
          <p:grpSpPr>
            <a:xfrm>
              <a:off x="16059777" y="22003257"/>
              <a:ext cx="809403" cy="513298"/>
              <a:chOff x="16033479" y="22002763"/>
              <a:chExt cx="809403" cy="513298"/>
            </a:xfrm>
          </p:grpSpPr>
          <p:pic>
            <p:nvPicPr>
              <p:cNvPr id="323" name="Elemento grafico 322" descr="Freccia linea: leggera curva con riempimento a tinta unita">
                <a:extLst>
                  <a:ext uri="{FF2B5EF4-FFF2-40B4-BE49-F238E27FC236}">
                    <a16:creationId xmlns:a16="http://schemas.microsoft.com/office/drawing/2014/main" id="{58D96234-632B-A1E9-A0CB-784FD4D862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033688" flipH="1" flipV="1">
                <a:off x="16036181" y="22000061"/>
                <a:ext cx="463448" cy="468851"/>
              </a:xfrm>
              <a:prstGeom prst="rect">
                <a:avLst/>
              </a:prstGeom>
            </p:spPr>
          </p:pic>
          <p:pic>
            <p:nvPicPr>
              <p:cNvPr id="324" name="Elemento grafico 323" descr="Freccia linea: leggera curva con riempimento a tinta unita">
                <a:extLst>
                  <a:ext uri="{FF2B5EF4-FFF2-40B4-BE49-F238E27FC236}">
                    <a16:creationId xmlns:a16="http://schemas.microsoft.com/office/drawing/2014/main" id="{118EC48F-A556-2249-8C44-FA74350E60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400000" flipH="1" flipV="1">
                <a:off x="16376733" y="22049911"/>
                <a:ext cx="463448" cy="468851"/>
              </a:xfrm>
              <a:prstGeom prst="rect">
                <a:avLst/>
              </a:prstGeom>
            </p:spPr>
          </p:pic>
        </p:grpSp>
        <p:sp>
          <p:nvSpPr>
            <p:cNvPr id="322" name="CasellaDiTesto 321">
              <a:extLst>
                <a:ext uri="{FF2B5EF4-FFF2-40B4-BE49-F238E27FC236}">
                  <a16:creationId xmlns:a16="http://schemas.microsoft.com/office/drawing/2014/main" id="{AAFBA9D9-8077-691C-4C83-9D8C53DC0F0B}"/>
                </a:ext>
              </a:extLst>
            </p:cNvPr>
            <p:cNvSpPr txBox="1"/>
            <p:nvPr/>
          </p:nvSpPr>
          <p:spPr>
            <a:xfrm>
              <a:off x="16048845" y="21839452"/>
              <a:ext cx="836516" cy="817245"/>
            </a:xfrm>
            <a:prstGeom prst="roundRect">
              <a:avLst/>
            </a:prstGeom>
            <a:noFill/>
            <a:ln w="28575">
              <a:solidFill>
                <a:schemeClr val="tx2">
                  <a:lumMod val="50000"/>
                </a:schemeClr>
              </a:solidFill>
            </a:ln>
          </p:spPr>
          <p:txBody>
            <a:bodyPr wrap="square" rtlCol="0">
              <a:spAutoFit/>
            </a:bodyPr>
            <a:lstStyle/>
            <a:p>
              <a:pPr algn="ctr"/>
              <a:endParaRPr lang="it-IT" sz="4200" dirty="0">
                <a:latin typeface="Aptos" panose="020B0004020202020204" pitchFamily="34" charset="0"/>
                <a:ea typeface="Open Sans" panose="020B0606030504020204" pitchFamily="34" charset="0"/>
                <a:cs typeface="Open Sans" panose="020B0606030504020204" pitchFamily="34" charset="0"/>
              </a:endParaRPr>
            </a:p>
          </p:txBody>
        </p:sp>
      </p:grpSp>
      <p:sp>
        <p:nvSpPr>
          <p:cNvPr id="325" name="CasellaDiTesto 324">
            <a:extLst>
              <a:ext uri="{FF2B5EF4-FFF2-40B4-BE49-F238E27FC236}">
                <a16:creationId xmlns:a16="http://schemas.microsoft.com/office/drawing/2014/main" id="{E1C5B97B-1A28-78E8-53CA-E3A4D85A6BB5}"/>
              </a:ext>
            </a:extLst>
          </p:cNvPr>
          <p:cNvSpPr txBox="1"/>
          <p:nvPr/>
        </p:nvSpPr>
        <p:spPr>
          <a:xfrm>
            <a:off x="5497163" y="3536217"/>
            <a:ext cx="1704522" cy="715089"/>
          </a:xfrm>
          <a:prstGeom prst="roundRect">
            <a:avLst/>
          </a:prstGeom>
          <a:solidFill>
            <a:schemeClr val="bg1">
              <a:lumMod val="75000"/>
            </a:schemeClr>
          </a:solidFill>
          <a:ln w="19050">
            <a:solidFill>
              <a:schemeClr val="tx1"/>
            </a:solidFill>
          </a:ln>
        </p:spPr>
        <p:txBody>
          <a:bodyPr wrap="square">
            <a:spAutoFit/>
          </a:bodyPr>
          <a:lstStyle/>
          <a:p>
            <a:pPr algn="ctr">
              <a:buSzPct val="150000"/>
            </a:pPr>
            <a:r>
              <a:rPr lang="it-IT" b="1" dirty="0" err="1">
                <a:latin typeface="Aptos" panose="020B0004020202020204" pitchFamily="34" charset="0"/>
              </a:rPr>
              <a:t>Validation</a:t>
            </a:r>
            <a:r>
              <a:rPr lang="it-IT" b="1" dirty="0">
                <a:latin typeface="Aptos" panose="020B0004020202020204" pitchFamily="34" charset="0"/>
              </a:rPr>
              <a:t> of FLEX pixel</a:t>
            </a:r>
          </a:p>
        </p:txBody>
      </p:sp>
      <p:pic>
        <p:nvPicPr>
          <p:cNvPr id="328" name="Picture 3" descr="A map of fields and stages&#10;&#10;AI-generated content may be incorrect.">
            <a:extLst>
              <a:ext uri="{FF2B5EF4-FFF2-40B4-BE49-F238E27FC236}">
                <a16:creationId xmlns:a16="http://schemas.microsoft.com/office/drawing/2014/main" id="{FDF994CC-3AAB-FF10-9344-924F34BA34F5}"/>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9004050" y="5322142"/>
            <a:ext cx="1552280" cy="328249"/>
          </a:xfrm>
          <a:prstGeom prst="rect">
            <a:avLst/>
          </a:prstGeom>
        </p:spPr>
      </p:pic>
      <p:sp>
        <p:nvSpPr>
          <p:cNvPr id="330" name="CasellaDiTesto 329">
            <a:extLst>
              <a:ext uri="{FF2B5EF4-FFF2-40B4-BE49-F238E27FC236}">
                <a16:creationId xmlns:a16="http://schemas.microsoft.com/office/drawing/2014/main" id="{EB65B16B-4C39-B1BF-232C-7D76081E0C53}"/>
              </a:ext>
            </a:extLst>
          </p:cNvPr>
          <p:cNvSpPr txBox="1"/>
          <p:nvPr/>
        </p:nvSpPr>
        <p:spPr>
          <a:xfrm>
            <a:off x="8996900" y="1536780"/>
            <a:ext cx="1202781" cy="578882"/>
          </a:xfrm>
          <a:prstGeom prst="roundRect">
            <a:avLst/>
          </a:prstGeom>
          <a:solidFill>
            <a:schemeClr val="bg1"/>
          </a:solidFill>
          <a:ln w="19050">
            <a:solidFill>
              <a:schemeClr val="tx1"/>
            </a:solidFill>
          </a:ln>
        </p:spPr>
        <p:txBody>
          <a:bodyPr wrap="square">
            <a:spAutoFit/>
          </a:bodyPr>
          <a:lstStyle/>
          <a:p>
            <a:pPr algn="ctr">
              <a:buSzPct val="150000"/>
            </a:pPr>
            <a:r>
              <a:rPr lang="it-IT" sz="1400" b="1" dirty="0">
                <a:latin typeface="Aptos" panose="020B0004020202020204" pitchFamily="34" charset="0"/>
              </a:rPr>
              <a:t>FLEX image</a:t>
            </a:r>
          </a:p>
          <a:p>
            <a:pPr algn="ctr">
              <a:buSzPct val="150000"/>
            </a:pPr>
            <a:r>
              <a:rPr lang="it-IT" sz="1400" b="1" dirty="0">
                <a:latin typeface="Aptos" panose="020B0004020202020204" pitchFamily="34" charset="0"/>
              </a:rPr>
              <a:t>300 m</a:t>
            </a:r>
          </a:p>
        </p:txBody>
      </p:sp>
      <p:sp>
        <p:nvSpPr>
          <p:cNvPr id="331" name="CasellaDiTesto 330">
            <a:extLst>
              <a:ext uri="{FF2B5EF4-FFF2-40B4-BE49-F238E27FC236}">
                <a16:creationId xmlns:a16="http://schemas.microsoft.com/office/drawing/2014/main" id="{8C10F323-DD00-4A3F-8DDB-F52DC18891F8}"/>
              </a:ext>
            </a:extLst>
          </p:cNvPr>
          <p:cNvSpPr txBox="1"/>
          <p:nvPr/>
        </p:nvSpPr>
        <p:spPr>
          <a:xfrm>
            <a:off x="967938" y="515618"/>
            <a:ext cx="4843634" cy="461665"/>
          </a:xfrm>
          <a:prstGeom prst="rect">
            <a:avLst/>
          </a:prstGeom>
          <a:noFill/>
        </p:spPr>
        <p:txBody>
          <a:bodyPr wrap="none" rtlCol="0">
            <a:spAutoFit/>
          </a:bodyPr>
          <a:lstStyle/>
          <a:p>
            <a:r>
              <a:rPr lang="en-US" sz="2400" b="1" dirty="0">
                <a:latin typeface="Aptos" panose="020B0004020202020204" pitchFamily="34" charset="0"/>
                <a:cs typeface="Arial" panose="020B0604020202020204" pitchFamily="34" charset="0"/>
              </a:rPr>
              <a:t>L2B Cal/Val based on Single Point</a:t>
            </a:r>
          </a:p>
        </p:txBody>
      </p:sp>
      <p:sp>
        <p:nvSpPr>
          <p:cNvPr id="332" name="CasellaDiTesto 331">
            <a:extLst>
              <a:ext uri="{FF2B5EF4-FFF2-40B4-BE49-F238E27FC236}">
                <a16:creationId xmlns:a16="http://schemas.microsoft.com/office/drawing/2014/main" id="{7E4E1638-F381-55A2-C4F8-2080ED653442}"/>
              </a:ext>
            </a:extLst>
          </p:cNvPr>
          <p:cNvSpPr txBox="1"/>
          <p:nvPr/>
        </p:nvSpPr>
        <p:spPr>
          <a:xfrm>
            <a:off x="1842202" y="1298417"/>
            <a:ext cx="2282123" cy="817245"/>
          </a:xfrm>
          <a:prstGeom prst="roundRect">
            <a:avLst/>
          </a:prstGeom>
          <a:solidFill>
            <a:schemeClr val="bg1"/>
          </a:solidFill>
          <a:ln w="19050">
            <a:solidFill>
              <a:schemeClr val="tx1"/>
            </a:solidFill>
          </a:ln>
        </p:spPr>
        <p:txBody>
          <a:bodyPr wrap="square">
            <a:spAutoFit/>
          </a:bodyPr>
          <a:lstStyle/>
          <a:p>
            <a:pPr algn="ctr">
              <a:buSzPct val="150000"/>
            </a:pPr>
            <a:r>
              <a:rPr lang="it-IT" sz="1400" b="1" dirty="0" err="1">
                <a:latin typeface="Aptos" panose="020B0004020202020204" pitchFamily="34" charset="0"/>
              </a:rPr>
              <a:t>Comparison</a:t>
            </a:r>
            <a:r>
              <a:rPr lang="it-IT" sz="1400" b="1" dirty="0">
                <a:latin typeface="Aptos" panose="020B0004020202020204" pitchFamily="34" charset="0"/>
              </a:rPr>
              <a:t> </a:t>
            </a:r>
            <a:r>
              <a:rPr lang="it-IT" sz="1400" b="1" dirty="0" err="1">
                <a:latin typeface="Aptos" panose="020B0004020202020204" pitchFamily="34" charset="0"/>
              </a:rPr>
              <a:t>against</a:t>
            </a:r>
            <a:r>
              <a:rPr lang="it-IT" sz="1400" b="1" dirty="0">
                <a:latin typeface="Aptos" panose="020B0004020202020204" pitchFamily="34" charset="0"/>
              </a:rPr>
              <a:t> FLEX data </a:t>
            </a:r>
            <a:r>
              <a:rPr lang="it-IT" sz="1400" b="1" dirty="0" err="1">
                <a:latin typeface="Aptos" panose="020B0004020202020204" pitchFamily="34" charset="0"/>
              </a:rPr>
              <a:t>without</a:t>
            </a:r>
            <a:r>
              <a:rPr lang="it-IT" sz="1400" b="1" dirty="0">
                <a:latin typeface="Aptos" panose="020B0004020202020204" pitchFamily="34" charset="0"/>
              </a:rPr>
              <a:t> and with transfer </a:t>
            </a:r>
            <a:r>
              <a:rPr lang="it-IT" sz="1400" b="1" dirty="0" err="1">
                <a:latin typeface="Aptos" panose="020B0004020202020204" pitchFamily="34" charset="0"/>
              </a:rPr>
              <a:t>functions</a:t>
            </a:r>
            <a:endParaRPr lang="it-IT" sz="1400" b="1" dirty="0">
              <a:latin typeface="Aptos" panose="020B0004020202020204" pitchFamily="34" charset="0"/>
            </a:endParaRPr>
          </a:p>
        </p:txBody>
      </p:sp>
      <p:sp>
        <p:nvSpPr>
          <p:cNvPr id="2" name="CasellaDiTesto 1">
            <a:extLst>
              <a:ext uri="{FF2B5EF4-FFF2-40B4-BE49-F238E27FC236}">
                <a16:creationId xmlns:a16="http://schemas.microsoft.com/office/drawing/2014/main" id="{44CCDF1A-9E22-8ED9-FF30-048341A6E10C}"/>
              </a:ext>
            </a:extLst>
          </p:cNvPr>
          <p:cNvSpPr txBox="1"/>
          <p:nvPr/>
        </p:nvSpPr>
        <p:spPr>
          <a:xfrm>
            <a:off x="8996900" y="5745608"/>
            <a:ext cx="1817213" cy="461665"/>
          </a:xfrm>
          <a:prstGeom prst="rect">
            <a:avLst/>
          </a:prstGeom>
          <a:noFill/>
        </p:spPr>
        <p:txBody>
          <a:bodyPr wrap="square" rtlCol="0">
            <a:spAutoFit/>
          </a:bodyPr>
          <a:lstStyle/>
          <a:p>
            <a:pPr algn="r"/>
            <a:r>
              <a:rPr lang="it-IT" sz="1200" i="1" dirty="0">
                <a:latin typeface="Aptos" panose="020B0004020202020204" pitchFamily="34" charset="0"/>
              </a:rPr>
              <a:t>Data </a:t>
            </a:r>
            <a:r>
              <a:rPr lang="it-IT" sz="1200" i="1" dirty="0" err="1">
                <a:latin typeface="Aptos" panose="020B0004020202020204" pitchFamily="34" charset="0"/>
              </a:rPr>
              <a:t>courtesy</a:t>
            </a:r>
            <a:r>
              <a:rPr lang="it-IT" sz="1200" i="1" dirty="0">
                <a:latin typeface="Aptos" panose="020B0004020202020204" pitchFamily="34" charset="0"/>
              </a:rPr>
              <a:t>: </a:t>
            </a:r>
          </a:p>
          <a:p>
            <a:pPr algn="r"/>
            <a:r>
              <a:rPr lang="it-IT" sz="1200" i="1" dirty="0">
                <a:latin typeface="Aptos" panose="020B0004020202020204" pitchFamily="34" charset="0"/>
              </a:rPr>
              <a:t>ASI FLEX-ITA team</a:t>
            </a:r>
          </a:p>
        </p:txBody>
      </p:sp>
    </p:spTree>
    <p:extLst>
      <p:ext uri="{BB962C8B-B14F-4D97-AF65-F5344CB8AC3E}">
        <p14:creationId xmlns:p14="http://schemas.microsoft.com/office/powerpoint/2010/main" val="413977195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1009</Words>
  <Application>Microsoft Office PowerPoint</Application>
  <PresentationFormat>Widescreen</PresentationFormat>
  <Paragraphs>159</Paragraphs>
  <Slides>20</Slides>
  <Notes>19</Notes>
  <HiddenSlides>0</HiddenSlides>
  <MMClips>2</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20</vt:i4>
      </vt:variant>
    </vt:vector>
  </HeadingPairs>
  <TitlesOfParts>
    <vt:vector size="27" baseType="lpstr">
      <vt:lpstr>Aptos</vt:lpstr>
      <vt:lpstr>Arial</vt:lpstr>
      <vt:lpstr>Calibri</vt:lpstr>
      <vt:lpstr>Calibri Light</vt:lpstr>
      <vt:lpstr>Cambria Math</vt:lpstr>
      <vt:lpstr>Open Sans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Giulia Tagliabue</dc:creator>
  <cp:lastModifiedBy>giulia.tagliabue@unimib.it</cp:lastModifiedBy>
  <cp:revision>950</cp:revision>
  <dcterms:created xsi:type="dcterms:W3CDTF">2023-04-08T15:21:05Z</dcterms:created>
  <dcterms:modified xsi:type="dcterms:W3CDTF">2026-03-03T09:14:02Z</dcterms:modified>
</cp:coreProperties>
</file>