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83" r:id="rId2"/>
    <p:sldMasterId id="2147483687" r:id="rId3"/>
    <p:sldMasterId id="2147483701" r:id="rId4"/>
    <p:sldMasterId id="2147483722" r:id="rId5"/>
  </p:sldMasterIdLst>
  <p:notesMasterIdLst>
    <p:notesMasterId r:id="rId34"/>
  </p:notesMasterIdLst>
  <p:handoutMasterIdLst>
    <p:handoutMasterId r:id="rId35"/>
  </p:handoutMasterIdLst>
  <p:sldIdLst>
    <p:sldId id="256" r:id="rId6"/>
    <p:sldId id="680" r:id="rId7"/>
    <p:sldId id="1159" r:id="rId8"/>
    <p:sldId id="687" r:id="rId9"/>
    <p:sldId id="684" r:id="rId10"/>
    <p:sldId id="440" r:id="rId11"/>
    <p:sldId id="620" r:id="rId12"/>
    <p:sldId id="262" r:id="rId13"/>
    <p:sldId id="261" r:id="rId14"/>
    <p:sldId id="449" r:id="rId15"/>
    <p:sldId id="685" r:id="rId16"/>
    <p:sldId id="1162" r:id="rId17"/>
    <p:sldId id="676" r:id="rId18"/>
    <p:sldId id="1164" r:id="rId19"/>
    <p:sldId id="1163" r:id="rId20"/>
    <p:sldId id="587" r:id="rId21"/>
    <p:sldId id="265" r:id="rId22"/>
    <p:sldId id="427" r:id="rId23"/>
    <p:sldId id="271" r:id="rId24"/>
    <p:sldId id="269" r:id="rId25"/>
    <p:sldId id="682" r:id="rId26"/>
    <p:sldId id="1165" r:id="rId27"/>
    <p:sldId id="674" r:id="rId28"/>
    <p:sldId id="1166" r:id="rId29"/>
    <p:sldId id="1160" r:id="rId30"/>
    <p:sldId id="1167" r:id="rId31"/>
    <p:sldId id="257" r:id="rId32"/>
    <p:sldId id="530" r:id="rId33"/>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4725"/>
    <a:srgbClr val="CD6739"/>
    <a:srgbClr val="00665E"/>
    <a:srgbClr val="8C5009"/>
    <a:srgbClr val="084900"/>
    <a:srgbClr val="542788"/>
    <a:srgbClr val="B45705"/>
    <a:srgbClr val="0B5600"/>
    <a:srgbClr val="236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26"/>
    <p:restoredTop sz="96327"/>
  </p:normalViewPr>
  <p:slideViewPr>
    <p:cSldViewPr snapToGrid="0" snapToObjects="1">
      <p:cViewPr>
        <p:scale>
          <a:sx n="115" d="100"/>
          <a:sy n="115" d="100"/>
        </p:scale>
        <p:origin x="152" y="20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5" d="100"/>
          <a:sy n="95" d="100"/>
        </p:scale>
        <p:origin x="37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87D61E-6EBD-E04B-91B7-CADDF4E574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a:extLst>
              <a:ext uri="{FF2B5EF4-FFF2-40B4-BE49-F238E27FC236}">
                <a16:creationId xmlns:a16="http://schemas.microsoft.com/office/drawing/2014/main" id="{F3AE8FCB-DA02-8D4E-88B5-0FD871AC49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55EF39-4A10-E947-981A-89145D472D65}" type="datetimeFigureOut">
              <a:rPr lang="en-DE" smtClean="0"/>
              <a:t>02.03.26</a:t>
            </a:fld>
            <a:endParaRPr lang="en-DE"/>
          </a:p>
        </p:txBody>
      </p:sp>
      <p:sp>
        <p:nvSpPr>
          <p:cNvPr id="4" name="Footer Placeholder 3">
            <a:extLst>
              <a:ext uri="{FF2B5EF4-FFF2-40B4-BE49-F238E27FC236}">
                <a16:creationId xmlns:a16="http://schemas.microsoft.com/office/drawing/2014/main" id="{2CA025EF-00F4-634B-8B34-93F067446D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5" name="Slide Number Placeholder 4">
            <a:extLst>
              <a:ext uri="{FF2B5EF4-FFF2-40B4-BE49-F238E27FC236}">
                <a16:creationId xmlns:a16="http://schemas.microsoft.com/office/drawing/2014/main" id="{5DE67255-C562-0947-8E27-CC04EFFEB2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1E52AD-82D5-4049-A8B6-505E82EE97B8}" type="slidenum">
              <a:rPr lang="en-DE" smtClean="0"/>
              <a:t>‹#›</a:t>
            </a:fld>
            <a:endParaRPr lang="en-DE"/>
          </a:p>
        </p:txBody>
      </p:sp>
    </p:spTree>
    <p:extLst>
      <p:ext uri="{BB962C8B-B14F-4D97-AF65-F5344CB8AC3E}">
        <p14:creationId xmlns:p14="http://schemas.microsoft.com/office/powerpoint/2010/main" val="1032659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6B0312-3C5F-6B42-812B-3782511B60D1}" type="datetimeFigureOut">
              <a:rPr lang="en-IT" smtClean="0"/>
              <a:t>3/2/26</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53B144-7091-A648-92D3-46601C4CDEA5}" type="slidenum">
              <a:rPr lang="en-IT" smtClean="0"/>
              <a:t>‹#›</a:t>
            </a:fld>
            <a:endParaRPr lang="en-IT"/>
          </a:p>
        </p:txBody>
      </p:sp>
    </p:spTree>
    <p:extLst>
      <p:ext uri="{BB962C8B-B14F-4D97-AF65-F5344CB8AC3E}">
        <p14:creationId xmlns:p14="http://schemas.microsoft.com/office/powerpoint/2010/main" val="2471129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693738"/>
            <a:ext cx="6161087"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9.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5.xml"/><Relationship Id="rId4" Type="http://schemas.openxmlformats.org/officeDocument/2006/relationships/image" Target="../media/image4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9200" y="2196000"/>
            <a:ext cx="9000000" cy="2160000"/>
          </a:xfrm>
          <a:prstGeom prst="rect">
            <a:avLst/>
          </a:prstGeom>
        </p:spPr>
        <p:txBody>
          <a:bodyPr anchor="t" anchorCtr="0"/>
          <a:lstStyle>
            <a:lvl1pPr algn="l">
              <a:lnSpc>
                <a:spcPts val="2600"/>
              </a:lnSpc>
              <a:defRPr sz="3200" baseline="0">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440000" y="3744000"/>
            <a:ext cx="9144000" cy="2160000"/>
          </a:xfrm>
        </p:spPr>
        <p:txBody>
          <a:bodyPr anchor="b" anchorCtr="0"/>
          <a:lstStyle>
            <a:lvl1pPr marL="0" indent="0" algn="l">
              <a:spcBef>
                <a:spcPts val="2300"/>
              </a:spcBef>
              <a:buNone/>
              <a:defRPr sz="1900" spc="19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414173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5C8C9-91A6-E248-BBA7-290FFE0DEE22}"/>
              </a:ext>
            </a:extLst>
          </p:cNvPr>
          <p:cNvSpPr>
            <a:spLocks noGrp="1"/>
          </p:cNvSpPr>
          <p:nvPr>
            <p:ph type="title"/>
          </p:nvPr>
        </p:nvSpPr>
        <p:spPr/>
        <p:txBody>
          <a:bodyPr/>
          <a:lstStyle/>
          <a:p>
            <a:r>
              <a:rPr lang="en-GB"/>
              <a:t>Click to edit Master title style</a:t>
            </a:r>
            <a:endParaRPr lang="en-IT" dirty="0"/>
          </a:p>
        </p:txBody>
      </p:sp>
      <p:sp>
        <p:nvSpPr>
          <p:cNvPr id="3" name="Content Placeholder 2">
            <a:extLst>
              <a:ext uri="{FF2B5EF4-FFF2-40B4-BE49-F238E27FC236}">
                <a16:creationId xmlns:a16="http://schemas.microsoft.com/office/drawing/2014/main" id="{62ADBCA9-2ECA-5D4F-9F44-E6A7E694277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Tree>
    <p:extLst>
      <p:ext uri="{BB962C8B-B14F-4D97-AF65-F5344CB8AC3E}">
        <p14:creationId xmlns:p14="http://schemas.microsoft.com/office/powerpoint/2010/main" val="179471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729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5" name="Tijdelijke aanduiding voor tekst 17"/>
          <p:cNvSpPr>
            <a:spLocks noGrp="1"/>
          </p:cNvSpPr>
          <p:nvPr>
            <p:ph type="body" sz="quarter" idx="11" hasCustomPrompt="1"/>
          </p:nvPr>
        </p:nvSpPr>
        <p:spPr>
          <a:xfrm>
            <a:off x="304800" y="215900"/>
            <a:ext cx="11531600" cy="533400"/>
          </a:xfrm>
          <a:prstGeom prst="rect">
            <a:avLst/>
          </a:prstGeom>
        </p:spPr>
        <p:txBody>
          <a:bodyPr lIns="91420" tIns="45718" rIns="91420" bIns="45718"/>
          <a:lstStyle>
            <a:lvl1pPr marL="0" indent="0">
              <a:buNone/>
              <a:defRPr sz="2800" b="1">
                <a:solidFill>
                  <a:schemeClr val="tx1">
                    <a:lumMod val="75000"/>
                    <a:lumOff val="25000"/>
                  </a:schemeClr>
                </a:solidFill>
                <a:latin typeface="Verdana"/>
                <a:cs typeface="Verdana"/>
              </a:defRPr>
            </a:lvl1pPr>
            <a:lvl2pPr>
              <a:defRPr sz="3600" b="1">
                <a:solidFill>
                  <a:schemeClr val="bg1"/>
                </a:solidFill>
              </a:defRPr>
            </a:lvl2pPr>
            <a:lvl3pPr>
              <a:defRPr sz="3600" b="1">
                <a:solidFill>
                  <a:schemeClr val="bg1"/>
                </a:solidFill>
              </a:defRPr>
            </a:lvl3pPr>
            <a:lvl4pPr>
              <a:defRPr sz="3600" b="1">
                <a:solidFill>
                  <a:schemeClr val="bg1"/>
                </a:solidFill>
              </a:defRPr>
            </a:lvl4pPr>
            <a:lvl5pPr>
              <a:defRPr sz="3600" b="1">
                <a:solidFill>
                  <a:schemeClr val="bg1"/>
                </a:solidFill>
              </a:defRPr>
            </a:lvl5pPr>
          </a:lstStyle>
          <a:p>
            <a:pPr lvl="0"/>
            <a:r>
              <a:rPr lang="nl-NL" dirty="0" err="1"/>
              <a:t>Heading</a:t>
            </a:r>
            <a:endParaRPr lang="nl-NL" dirty="0"/>
          </a:p>
        </p:txBody>
      </p:sp>
      <p:sp>
        <p:nvSpPr>
          <p:cNvPr id="7" name="Text Placeholder 6"/>
          <p:cNvSpPr>
            <a:spLocks noGrp="1"/>
          </p:cNvSpPr>
          <p:nvPr>
            <p:ph type="body" sz="quarter" idx="12"/>
          </p:nvPr>
        </p:nvSpPr>
        <p:spPr>
          <a:xfrm>
            <a:off x="304800" y="1130301"/>
            <a:ext cx="11531600" cy="4859339"/>
          </a:xfrm>
          <a:prstGeom prst="rect">
            <a:avLst/>
          </a:prstGeom>
        </p:spPr>
        <p:txBody>
          <a:bodyPr lIns="91420" tIns="45718" rIns="91420" bIns="45718"/>
          <a:lstStyle>
            <a:lvl1pPr>
              <a:defRPr lang="en-US" sz="2400" b="0" i="0" kern="1200" dirty="0" smtClean="0">
                <a:solidFill>
                  <a:schemeClr val="tx1">
                    <a:lumMod val="75000"/>
                    <a:lumOff val="25000"/>
                  </a:schemeClr>
                </a:solidFill>
                <a:latin typeface="Verdana"/>
                <a:ea typeface="+mn-ea"/>
                <a:cs typeface="Verdana"/>
              </a:defRPr>
            </a:lvl1pPr>
            <a:lvl2pPr>
              <a:defRPr lang="en-US" sz="2400" b="0" i="0" kern="1200" dirty="0" smtClean="0">
                <a:solidFill>
                  <a:schemeClr val="tx1">
                    <a:lumMod val="65000"/>
                    <a:lumOff val="35000"/>
                  </a:schemeClr>
                </a:solidFill>
                <a:latin typeface="Verdana"/>
                <a:ea typeface="+mn-ea"/>
                <a:cs typeface="Verdana"/>
              </a:defRPr>
            </a:lvl2pPr>
            <a:lvl3pPr>
              <a:defRPr lang="en-US" sz="2400" b="0" i="0" kern="1200" dirty="0" smtClean="0">
                <a:solidFill>
                  <a:schemeClr val="tx1">
                    <a:lumMod val="50000"/>
                    <a:lumOff val="50000"/>
                  </a:schemeClr>
                </a:solidFill>
                <a:latin typeface="Verdana"/>
                <a:ea typeface="+mn-ea"/>
                <a:cs typeface="Verdana"/>
              </a:defRPr>
            </a:lvl3pPr>
            <a:lvl4pPr>
              <a:defRPr lang="en-US" sz="2400" b="0" i="0" kern="1200" dirty="0" smtClean="0">
                <a:solidFill>
                  <a:schemeClr val="tx1">
                    <a:lumMod val="50000"/>
                    <a:lumOff val="50000"/>
                  </a:schemeClr>
                </a:solidFill>
                <a:latin typeface="Verdana"/>
                <a:ea typeface="+mn-ea"/>
                <a:cs typeface="Verdana"/>
              </a:defRPr>
            </a:lvl4pPr>
            <a:lvl5pPr>
              <a:defRPr lang="en-GB" sz="2400" b="0" i="0" kern="1200" dirty="0">
                <a:solidFill>
                  <a:schemeClr val="tx1">
                    <a:lumMod val="50000"/>
                    <a:lumOff val="50000"/>
                  </a:schemeClr>
                </a:solidFill>
                <a:latin typeface="Verdana"/>
                <a:ea typeface="+mn-ea"/>
                <a:cs typeface="Verdana"/>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894291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82E7-DA03-1743-A94E-831CECF76EE0}"/>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392F0E67-6B82-8046-BD19-42312DFDABC8}"/>
              </a:ext>
            </a:extLst>
          </p:cNvPr>
          <p:cNvSpPr>
            <a:spLocks noGrp="1"/>
          </p:cNvSpPr>
          <p:nvPr>
            <p:ph type="dt" sz="half" idx="10"/>
          </p:nvPr>
        </p:nvSpPr>
        <p:spPr/>
        <p:txBody>
          <a:bodyPr/>
          <a:lstStyle/>
          <a:p>
            <a:fld id="{D2DDD19B-723B-194F-A039-96F0816B6797}" type="datetimeFigureOut">
              <a:rPr lang="en-IT" smtClean="0"/>
              <a:t>3/2/26</a:t>
            </a:fld>
            <a:endParaRPr lang="en-IT"/>
          </a:p>
        </p:txBody>
      </p:sp>
      <p:sp>
        <p:nvSpPr>
          <p:cNvPr id="4" name="Footer Placeholder 3">
            <a:extLst>
              <a:ext uri="{FF2B5EF4-FFF2-40B4-BE49-F238E27FC236}">
                <a16:creationId xmlns:a16="http://schemas.microsoft.com/office/drawing/2014/main" id="{CAD0439A-C396-C540-B19F-BBCCB512FF0D}"/>
              </a:ext>
            </a:extLst>
          </p:cNvPr>
          <p:cNvSpPr>
            <a:spLocks noGrp="1"/>
          </p:cNvSpPr>
          <p:nvPr>
            <p:ph type="ftr" sz="quarter" idx="11"/>
          </p:nvPr>
        </p:nvSpPr>
        <p:spPr/>
        <p:txBody>
          <a:bodyPr/>
          <a:lstStyle/>
          <a:p>
            <a:endParaRPr lang="en-IT"/>
          </a:p>
        </p:txBody>
      </p:sp>
      <p:sp>
        <p:nvSpPr>
          <p:cNvPr id="5" name="Slide Number Placeholder 4">
            <a:extLst>
              <a:ext uri="{FF2B5EF4-FFF2-40B4-BE49-F238E27FC236}">
                <a16:creationId xmlns:a16="http://schemas.microsoft.com/office/drawing/2014/main" id="{9059D66C-0CEF-4D42-81E0-28C39D823AE1}"/>
              </a:ext>
            </a:extLst>
          </p:cNvPr>
          <p:cNvSpPr>
            <a:spLocks noGrp="1"/>
          </p:cNvSpPr>
          <p:nvPr>
            <p:ph type="sldNum" sz="quarter" idx="12"/>
          </p:nvPr>
        </p:nvSpPr>
        <p:spPr/>
        <p:txBody>
          <a:bodyPr/>
          <a:lstStyle/>
          <a:p>
            <a:fld id="{1D72AE4D-04FB-C442-9E31-F2E649040E9F}" type="slidenum">
              <a:rPr lang="en-IT" smtClean="0"/>
              <a:t>‹#›</a:t>
            </a:fld>
            <a:endParaRPr lang="en-IT"/>
          </a:p>
        </p:txBody>
      </p:sp>
    </p:spTree>
    <p:extLst>
      <p:ext uri="{BB962C8B-B14F-4D97-AF65-F5344CB8AC3E}">
        <p14:creationId xmlns:p14="http://schemas.microsoft.com/office/powerpoint/2010/main" val="3208374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image slide">
    <p:spTree>
      <p:nvGrpSpPr>
        <p:cNvPr id="1" name=""/>
        <p:cNvGrpSpPr/>
        <p:nvPr/>
      </p:nvGrpSpPr>
      <p:grpSpPr>
        <a:xfrm>
          <a:off x="0" y="0"/>
          <a:ext cx="0" cy="0"/>
          <a:chOff x="0" y="0"/>
          <a:chExt cx="0" cy="0"/>
        </a:xfrm>
      </p:grpSpPr>
      <p:sp>
        <p:nvSpPr>
          <p:cNvPr id="3" name="Tijdelijke aanduiding voor afbeelding 2"/>
          <p:cNvSpPr>
            <a:spLocks noGrp="1"/>
          </p:cNvSpPr>
          <p:nvPr>
            <p:ph type="pic" sz="quarter" idx="10" hasCustomPrompt="1"/>
          </p:nvPr>
        </p:nvSpPr>
        <p:spPr>
          <a:xfrm>
            <a:off x="0" y="13"/>
            <a:ext cx="12192000" cy="5989639"/>
          </a:xfrm>
          <a:prstGeom prst="rect">
            <a:avLst/>
          </a:prstGeom>
        </p:spPr>
        <p:txBody>
          <a:bodyPr lIns="91420" tIns="45718" rIns="91420" bIns="45718" anchor="ctr"/>
          <a:lstStyle>
            <a:lvl1pPr marL="0" indent="0" algn="ctr">
              <a:buNone/>
              <a:defRPr sz="1900">
                <a:latin typeface="Verdana"/>
                <a:cs typeface="Verdana"/>
              </a:defRPr>
            </a:lvl1pPr>
          </a:lstStyle>
          <a:p>
            <a:r>
              <a:rPr lang="nl-NL" dirty="0"/>
              <a:t>Image</a:t>
            </a:r>
          </a:p>
        </p:txBody>
      </p:sp>
    </p:spTree>
    <p:extLst>
      <p:ext uri="{BB962C8B-B14F-4D97-AF65-F5344CB8AC3E}">
        <p14:creationId xmlns:p14="http://schemas.microsoft.com/office/powerpoint/2010/main" val="1937910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uble heading with object slide">
    <p:spTree>
      <p:nvGrpSpPr>
        <p:cNvPr id="1" name=""/>
        <p:cNvGrpSpPr/>
        <p:nvPr/>
      </p:nvGrpSpPr>
      <p:grpSpPr>
        <a:xfrm>
          <a:off x="0" y="0"/>
          <a:ext cx="0" cy="0"/>
          <a:chOff x="0" y="0"/>
          <a:chExt cx="0" cy="0"/>
        </a:xfrm>
      </p:grpSpPr>
      <p:sp>
        <p:nvSpPr>
          <p:cNvPr id="23" name="Tijdelijke aanduiding voor tekst 22"/>
          <p:cNvSpPr>
            <a:spLocks noGrp="1"/>
          </p:cNvSpPr>
          <p:nvPr>
            <p:ph type="body" sz="quarter" idx="16" hasCustomPrompt="1"/>
          </p:nvPr>
        </p:nvSpPr>
        <p:spPr>
          <a:xfrm>
            <a:off x="307974" y="689429"/>
            <a:ext cx="11528425" cy="449942"/>
          </a:xfrm>
          <a:prstGeom prst="rect">
            <a:avLst/>
          </a:prstGeom>
        </p:spPr>
        <p:txBody>
          <a:bodyPr anchor="ctr"/>
          <a:lstStyle>
            <a:lvl1pPr marL="0" indent="0">
              <a:buNone/>
              <a:defRPr sz="1800" b="1" i="0">
                <a:solidFill>
                  <a:schemeClr val="bg2">
                    <a:lumMod val="50000"/>
                  </a:schemeClr>
                </a:solidFill>
                <a:latin typeface="Calibri" panose="020F0502020204030204" pitchFamily="34" charset="0"/>
                <a:cs typeface="Verdana"/>
              </a:defRPr>
            </a:lvl1pPr>
            <a:lvl3pPr marL="914400" indent="0" algn="l">
              <a:buNone/>
              <a:defRPr sz="2400">
                <a:solidFill>
                  <a:srgbClr val="093B37"/>
                </a:solidFill>
              </a:defRPr>
            </a:lvl3pPr>
          </a:lstStyle>
          <a:p>
            <a:pPr lvl="0"/>
            <a:r>
              <a:rPr lang="nl-NL" dirty="0"/>
              <a:t>Heading2</a:t>
            </a:r>
          </a:p>
        </p:txBody>
      </p:sp>
      <p:sp>
        <p:nvSpPr>
          <p:cNvPr id="24" name="Tijdelijke aanduiding voor tekst 17"/>
          <p:cNvSpPr>
            <a:spLocks noGrp="1"/>
          </p:cNvSpPr>
          <p:nvPr>
            <p:ph type="body" sz="quarter" idx="11" hasCustomPrompt="1"/>
          </p:nvPr>
        </p:nvSpPr>
        <p:spPr>
          <a:xfrm>
            <a:off x="307975" y="220775"/>
            <a:ext cx="11528425" cy="468654"/>
          </a:xfrm>
          <a:prstGeom prst="rect">
            <a:avLst/>
          </a:prstGeom>
        </p:spPr>
        <p:txBody>
          <a:bodyPr/>
          <a:lstStyle>
            <a:lvl1pPr marL="0" indent="0">
              <a:buNone/>
              <a:defRPr sz="2400" b="1">
                <a:solidFill>
                  <a:schemeClr val="bg2">
                    <a:lumMod val="25000"/>
                  </a:schemeClr>
                </a:solidFill>
                <a:latin typeface="Verdana"/>
                <a:cs typeface="Verdana"/>
              </a:defRPr>
            </a:lvl1pPr>
            <a:lvl2pPr>
              <a:defRPr sz="3600" b="1">
                <a:solidFill>
                  <a:schemeClr val="bg1"/>
                </a:solidFill>
              </a:defRPr>
            </a:lvl2pPr>
            <a:lvl3pPr>
              <a:defRPr sz="3600" b="1">
                <a:solidFill>
                  <a:schemeClr val="bg1"/>
                </a:solidFill>
              </a:defRPr>
            </a:lvl3pPr>
            <a:lvl4pPr>
              <a:defRPr sz="3600" b="1">
                <a:solidFill>
                  <a:schemeClr val="bg1"/>
                </a:solidFill>
              </a:defRPr>
            </a:lvl4pPr>
            <a:lvl5pPr>
              <a:defRPr sz="3600" b="1">
                <a:solidFill>
                  <a:schemeClr val="bg1"/>
                </a:solidFill>
              </a:defRPr>
            </a:lvl5pPr>
          </a:lstStyle>
          <a:p>
            <a:pPr lvl="0"/>
            <a:r>
              <a:rPr lang="nl-NL" dirty="0" err="1"/>
              <a:t>Heading</a:t>
            </a:r>
            <a:endParaRPr lang="nl-NL" dirty="0"/>
          </a:p>
        </p:txBody>
      </p:sp>
      <p:sp>
        <p:nvSpPr>
          <p:cNvPr id="6" name="Text Placeholder 6"/>
          <p:cNvSpPr>
            <a:spLocks noGrp="1"/>
          </p:cNvSpPr>
          <p:nvPr>
            <p:ph type="body" sz="quarter" idx="12"/>
          </p:nvPr>
        </p:nvSpPr>
        <p:spPr>
          <a:xfrm>
            <a:off x="307975" y="1436914"/>
            <a:ext cx="11528425" cy="4552724"/>
          </a:xfrm>
          <a:prstGeom prst="rect">
            <a:avLst/>
          </a:prstGeom>
        </p:spPr>
        <p:txBody>
          <a:bodyPr/>
          <a:lstStyle>
            <a:lvl1pPr>
              <a:defRPr lang="en-US" sz="2000" b="0" i="0" kern="1200" dirty="0" smtClean="0">
                <a:solidFill>
                  <a:schemeClr val="bg2">
                    <a:lumMod val="25000"/>
                  </a:schemeClr>
                </a:solidFill>
                <a:latin typeface="Calibri" panose="020F0502020204030204" pitchFamily="34" charset="0"/>
                <a:ea typeface="+mn-ea"/>
                <a:cs typeface="Verdana"/>
              </a:defRPr>
            </a:lvl1pPr>
            <a:lvl2pPr>
              <a:defRPr lang="en-US" sz="1800" b="0" i="0" kern="1200" dirty="0" smtClean="0">
                <a:solidFill>
                  <a:schemeClr val="bg2">
                    <a:lumMod val="50000"/>
                  </a:schemeClr>
                </a:solidFill>
                <a:latin typeface="Calibri" panose="020F0502020204030204" pitchFamily="34" charset="0"/>
                <a:ea typeface="+mn-ea"/>
                <a:cs typeface="Verdana"/>
              </a:defRPr>
            </a:lvl2pPr>
            <a:lvl3pPr>
              <a:defRPr lang="en-US" sz="1800" b="0" i="0" kern="1200" dirty="0" smtClean="0">
                <a:solidFill>
                  <a:schemeClr val="bg2">
                    <a:lumMod val="50000"/>
                  </a:schemeClr>
                </a:solidFill>
                <a:latin typeface="Calibri" panose="020F0502020204030204" pitchFamily="34" charset="0"/>
                <a:ea typeface="+mn-ea"/>
                <a:cs typeface="Verdana"/>
              </a:defRPr>
            </a:lvl3pPr>
            <a:lvl4pPr>
              <a:defRPr lang="en-US" sz="1800" b="0" i="0" kern="1200" dirty="0" smtClean="0">
                <a:solidFill>
                  <a:schemeClr val="bg2">
                    <a:lumMod val="50000"/>
                  </a:schemeClr>
                </a:solidFill>
                <a:latin typeface="Calibri" panose="020F0502020204030204" pitchFamily="34" charset="0"/>
                <a:ea typeface="+mn-ea"/>
                <a:cs typeface="Verdana"/>
              </a:defRPr>
            </a:lvl4pPr>
            <a:lvl5pPr>
              <a:defRPr lang="en-GB" sz="1800" b="0" i="0" kern="1200" dirty="0">
                <a:solidFill>
                  <a:schemeClr val="bg2">
                    <a:lumMod val="50000"/>
                  </a:schemeClr>
                </a:solidFill>
                <a:latin typeface="Calibri" panose="020F0502020204030204" pitchFamily="34" charset="0"/>
                <a:ea typeface="+mn-ea"/>
                <a:cs typeface="Verdana"/>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997743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eresting fact slide">
    <p:spTree>
      <p:nvGrpSpPr>
        <p:cNvPr id="1" name=""/>
        <p:cNvGrpSpPr/>
        <p:nvPr/>
      </p:nvGrpSpPr>
      <p:grpSpPr>
        <a:xfrm>
          <a:off x="0" y="0"/>
          <a:ext cx="0" cy="0"/>
          <a:chOff x="0" y="0"/>
          <a:chExt cx="0" cy="0"/>
        </a:xfrm>
      </p:grpSpPr>
      <p:sp>
        <p:nvSpPr>
          <p:cNvPr id="6" name="Rechthoek 2"/>
          <p:cNvSpPr/>
          <p:nvPr userDrawn="1"/>
        </p:nvSpPr>
        <p:spPr>
          <a:xfrm>
            <a:off x="30" y="1"/>
            <a:ext cx="12191983" cy="3428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6" tIns="45674" rIns="91336" bIns="45674" rtlCol="0" anchor="ctr"/>
          <a:lstStyle/>
          <a:p>
            <a:pPr fontAlgn="base">
              <a:lnSpc>
                <a:spcPct val="95000"/>
              </a:lnSpc>
              <a:spcBef>
                <a:spcPct val="20000"/>
              </a:spcBef>
              <a:spcAft>
                <a:spcPct val="20000"/>
              </a:spcAft>
              <a:buClr>
                <a:srgbClr val="0F3277"/>
              </a:buClr>
              <a:buSzPct val="115000"/>
            </a:pPr>
            <a:endParaRPr lang="en-US" b="1" dirty="0">
              <a:solidFill>
                <a:srgbClr val="093B37"/>
              </a:solidFill>
            </a:endParaRPr>
          </a:p>
        </p:txBody>
      </p:sp>
      <p:sp>
        <p:nvSpPr>
          <p:cNvPr id="3" name="Tijdelijke aanduiding voor tekst 2"/>
          <p:cNvSpPr>
            <a:spLocks noGrp="1"/>
          </p:cNvSpPr>
          <p:nvPr>
            <p:ph type="body" sz="quarter" idx="10" hasCustomPrompt="1"/>
          </p:nvPr>
        </p:nvSpPr>
        <p:spPr>
          <a:xfrm>
            <a:off x="0" y="2334565"/>
            <a:ext cx="12192000" cy="1146175"/>
          </a:xfrm>
          <a:prstGeom prst="rect">
            <a:avLst/>
          </a:prstGeom>
        </p:spPr>
        <p:txBody>
          <a:bodyPr lIns="91420" tIns="45718" rIns="91420" bIns="45718"/>
          <a:lstStyle>
            <a:lvl1pPr marL="0" indent="0" algn="ctr">
              <a:buNone/>
              <a:defRPr sz="9600" b="1">
                <a:solidFill>
                  <a:schemeClr val="bg1"/>
                </a:solidFill>
                <a:latin typeface="Verdana"/>
                <a:cs typeface="Verdana"/>
              </a:defRPr>
            </a:lvl1pPr>
          </a:lstStyle>
          <a:p>
            <a:pPr lvl="0"/>
            <a:r>
              <a:rPr lang="nl-NL" dirty="0"/>
              <a:t>TEXT</a:t>
            </a:r>
          </a:p>
        </p:txBody>
      </p:sp>
      <p:sp>
        <p:nvSpPr>
          <p:cNvPr id="7" name="Tijdelijke aanduiding voor tekst 6"/>
          <p:cNvSpPr>
            <a:spLocks noGrp="1"/>
          </p:cNvSpPr>
          <p:nvPr>
            <p:ph type="body" sz="quarter" idx="11" hasCustomPrompt="1"/>
          </p:nvPr>
        </p:nvSpPr>
        <p:spPr>
          <a:xfrm>
            <a:off x="0" y="3444868"/>
            <a:ext cx="12192000" cy="990600"/>
          </a:xfrm>
          <a:prstGeom prst="rect">
            <a:avLst/>
          </a:prstGeom>
        </p:spPr>
        <p:txBody>
          <a:bodyPr lIns="91420" tIns="45718" rIns="91420" bIns="45718"/>
          <a:lstStyle>
            <a:lvl1pPr marL="0" indent="0" algn="ctr">
              <a:buNone/>
              <a:defRPr sz="3600" b="1">
                <a:solidFill>
                  <a:schemeClr val="tx1">
                    <a:lumMod val="85000"/>
                    <a:lumOff val="15000"/>
                  </a:schemeClr>
                </a:solidFill>
                <a:latin typeface="Verdana"/>
                <a:cs typeface="Verdana"/>
              </a:defRPr>
            </a:lvl1pPr>
          </a:lstStyle>
          <a:p>
            <a:pPr lvl="0"/>
            <a:r>
              <a:rPr lang="nl-NL" dirty="0" err="1"/>
              <a:t>Heading</a:t>
            </a:r>
            <a:endParaRPr lang="nl-NL" dirty="0"/>
          </a:p>
        </p:txBody>
      </p:sp>
    </p:spTree>
    <p:extLst>
      <p:ext uri="{BB962C8B-B14F-4D97-AF65-F5344CB8AC3E}">
        <p14:creationId xmlns:p14="http://schemas.microsoft.com/office/powerpoint/2010/main" val="491097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and questions slide">
    <p:spTree>
      <p:nvGrpSpPr>
        <p:cNvPr id="1" name=""/>
        <p:cNvGrpSpPr/>
        <p:nvPr/>
      </p:nvGrpSpPr>
      <p:grpSpPr>
        <a:xfrm>
          <a:off x="0" y="0"/>
          <a:ext cx="0" cy="0"/>
          <a:chOff x="0" y="0"/>
          <a:chExt cx="0" cy="0"/>
        </a:xfrm>
      </p:grpSpPr>
      <p:sp>
        <p:nvSpPr>
          <p:cNvPr id="5" name="Rechthoek 2"/>
          <p:cNvSpPr/>
          <p:nvPr userDrawn="1"/>
        </p:nvSpPr>
        <p:spPr>
          <a:xfrm>
            <a:off x="1" y="1"/>
            <a:ext cx="12192000" cy="311467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6" tIns="45674" rIns="91336" bIns="45674" rtlCol="0" anchor="ctr"/>
          <a:lstStyle/>
          <a:p>
            <a:pPr fontAlgn="base">
              <a:lnSpc>
                <a:spcPct val="95000"/>
              </a:lnSpc>
              <a:spcBef>
                <a:spcPct val="20000"/>
              </a:spcBef>
              <a:spcAft>
                <a:spcPct val="20000"/>
              </a:spcAft>
              <a:buClr>
                <a:srgbClr val="0F3277"/>
              </a:buClr>
              <a:buSzPct val="115000"/>
            </a:pPr>
            <a:endParaRPr lang="en-US" b="0" i="0" dirty="0">
              <a:solidFill>
                <a:srgbClr val="093B37"/>
              </a:solidFill>
              <a:latin typeface="Verdana Standaard" charset="0"/>
            </a:endParaRPr>
          </a:p>
        </p:txBody>
      </p:sp>
      <p:sp>
        <p:nvSpPr>
          <p:cNvPr id="3" name="Tijdelijke aanduiding voor tekst 2"/>
          <p:cNvSpPr>
            <a:spLocks noGrp="1"/>
          </p:cNvSpPr>
          <p:nvPr>
            <p:ph type="body" sz="quarter" idx="10" hasCustomPrompt="1"/>
          </p:nvPr>
        </p:nvSpPr>
        <p:spPr>
          <a:xfrm>
            <a:off x="2419351" y="1987137"/>
            <a:ext cx="9029700" cy="1378363"/>
          </a:xfrm>
          <a:prstGeom prst="rect">
            <a:avLst/>
          </a:prstGeom>
        </p:spPr>
        <p:txBody>
          <a:bodyPr lIns="91420" tIns="45718" rIns="91420" bIns="45718"/>
          <a:lstStyle>
            <a:lvl1pPr marL="0" indent="0">
              <a:buNone/>
              <a:defRPr sz="9600" b="1">
                <a:solidFill>
                  <a:schemeClr val="bg1"/>
                </a:solidFill>
              </a:defRPr>
            </a:lvl1pPr>
          </a:lstStyle>
          <a:p>
            <a:pPr lvl="0"/>
            <a:r>
              <a:rPr lang="nl-NL" dirty="0" err="1"/>
              <a:t>Thanks</a:t>
            </a:r>
            <a:endParaRPr lang="nl-NL" dirty="0"/>
          </a:p>
        </p:txBody>
      </p:sp>
    </p:spTree>
    <p:extLst>
      <p:ext uri="{BB962C8B-B14F-4D97-AF65-F5344CB8AC3E}">
        <p14:creationId xmlns:p14="http://schemas.microsoft.com/office/powerpoint/2010/main" val="4243985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ext slide">
    <p:spTree>
      <p:nvGrpSpPr>
        <p:cNvPr id="1" name=""/>
        <p:cNvGrpSpPr/>
        <p:nvPr/>
      </p:nvGrpSpPr>
      <p:grpSpPr>
        <a:xfrm>
          <a:off x="0" y="0"/>
          <a:ext cx="0" cy="0"/>
          <a:chOff x="0" y="0"/>
          <a:chExt cx="0" cy="0"/>
        </a:xfrm>
      </p:grpSpPr>
      <p:sp>
        <p:nvSpPr>
          <p:cNvPr id="5" name="Tijdelijke aanduiding voor tekst 17"/>
          <p:cNvSpPr>
            <a:spLocks noGrp="1"/>
          </p:cNvSpPr>
          <p:nvPr>
            <p:ph type="body" sz="quarter" idx="11" hasCustomPrompt="1"/>
          </p:nvPr>
        </p:nvSpPr>
        <p:spPr>
          <a:xfrm>
            <a:off x="304800" y="215900"/>
            <a:ext cx="11531600" cy="459961"/>
          </a:xfrm>
          <a:prstGeom prst="rect">
            <a:avLst/>
          </a:prstGeom>
        </p:spPr>
        <p:txBody>
          <a:bodyPr lIns="91420" tIns="45718" rIns="91420" bIns="45718"/>
          <a:lstStyle>
            <a:lvl1pPr marL="0" indent="0">
              <a:buNone/>
              <a:defRPr sz="2800" b="1">
                <a:solidFill>
                  <a:schemeClr val="tx1">
                    <a:lumMod val="75000"/>
                    <a:lumOff val="25000"/>
                  </a:schemeClr>
                </a:solidFill>
                <a:latin typeface="Verdana"/>
                <a:cs typeface="Verdana"/>
              </a:defRPr>
            </a:lvl1pPr>
            <a:lvl2pPr>
              <a:defRPr sz="3600" b="1">
                <a:solidFill>
                  <a:schemeClr val="bg1"/>
                </a:solidFill>
              </a:defRPr>
            </a:lvl2pPr>
            <a:lvl3pPr>
              <a:defRPr sz="3600" b="1">
                <a:solidFill>
                  <a:schemeClr val="bg1"/>
                </a:solidFill>
              </a:defRPr>
            </a:lvl3pPr>
            <a:lvl4pPr>
              <a:defRPr sz="3600" b="1">
                <a:solidFill>
                  <a:schemeClr val="bg1"/>
                </a:solidFill>
              </a:defRPr>
            </a:lvl4pPr>
            <a:lvl5pPr>
              <a:defRPr sz="3600" b="1">
                <a:solidFill>
                  <a:schemeClr val="bg1"/>
                </a:solidFill>
              </a:defRPr>
            </a:lvl5pPr>
          </a:lstStyle>
          <a:p>
            <a:pPr lvl="0"/>
            <a:r>
              <a:rPr lang="nl-NL" dirty="0" err="1"/>
              <a:t>Heading</a:t>
            </a:r>
            <a:endParaRPr lang="nl-NL" dirty="0"/>
          </a:p>
        </p:txBody>
      </p:sp>
      <p:sp>
        <p:nvSpPr>
          <p:cNvPr id="7" name="Text Placeholder 6"/>
          <p:cNvSpPr>
            <a:spLocks noGrp="1"/>
          </p:cNvSpPr>
          <p:nvPr>
            <p:ph type="body" sz="quarter" idx="12"/>
          </p:nvPr>
        </p:nvSpPr>
        <p:spPr>
          <a:xfrm>
            <a:off x="304800" y="884583"/>
            <a:ext cx="11531600" cy="5105058"/>
          </a:xfrm>
          <a:prstGeom prst="rect">
            <a:avLst/>
          </a:prstGeom>
        </p:spPr>
        <p:txBody>
          <a:bodyPr lIns="91420" tIns="45718" rIns="91420" bIns="45718"/>
          <a:lstStyle>
            <a:lvl1pPr>
              <a:defRPr lang="en-US" sz="2000" b="0" i="0" kern="1200" dirty="0" smtClean="0">
                <a:solidFill>
                  <a:schemeClr val="tx1">
                    <a:lumMod val="75000"/>
                    <a:lumOff val="25000"/>
                  </a:schemeClr>
                </a:solidFill>
                <a:latin typeface="Verdana"/>
                <a:ea typeface="+mn-ea"/>
                <a:cs typeface="Verdana"/>
              </a:defRPr>
            </a:lvl1pPr>
            <a:lvl2pPr>
              <a:defRPr lang="en-US" sz="1800" b="0" i="0" kern="1200" dirty="0" smtClean="0">
                <a:solidFill>
                  <a:schemeClr val="tx1">
                    <a:lumMod val="65000"/>
                    <a:lumOff val="35000"/>
                  </a:schemeClr>
                </a:solidFill>
                <a:latin typeface="Verdana"/>
                <a:ea typeface="+mn-ea"/>
                <a:cs typeface="Verdana"/>
              </a:defRPr>
            </a:lvl2pPr>
            <a:lvl3pPr>
              <a:defRPr lang="en-US" sz="1600" b="0" i="0" kern="1200" dirty="0" smtClean="0">
                <a:solidFill>
                  <a:schemeClr val="tx1">
                    <a:lumMod val="50000"/>
                    <a:lumOff val="50000"/>
                  </a:schemeClr>
                </a:solidFill>
                <a:latin typeface="Verdana"/>
                <a:ea typeface="+mn-ea"/>
                <a:cs typeface="Verdana"/>
              </a:defRPr>
            </a:lvl3pPr>
            <a:lvl4pPr>
              <a:defRPr lang="en-US" sz="1600" b="0" i="0" kern="1200" dirty="0" smtClean="0">
                <a:solidFill>
                  <a:schemeClr val="tx1">
                    <a:lumMod val="50000"/>
                    <a:lumOff val="50000"/>
                  </a:schemeClr>
                </a:solidFill>
                <a:latin typeface="Verdana"/>
                <a:ea typeface="+mn-ea"/>
                <a:cs typeface="Verdana"/>
              </a:defRPr>
            </a:lvl4pPr>
            <a:lvl5pPr>
              <a:defRPr lang="en-GB" sz="1600" b="0" i="0" kern="1200" dirty="0">
                <a:solidFill>
                  <a:schemeClr val="tx1">
                    <a:lumMod val="50000"/>
                    <a:lumOff val="50000"/>
                  </a:schemeClr>
                </a:solidFill>
                <a:latin typeface="Verdana"/>
                <a:ea typeface="+mn-ea"/>
                <a:cs typeface="Verdana"/>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797669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hank you and questions slide">
    <p:spTree>
      <p:nvGrpSpPr>
        <p:cNvPr id="1" name=""/>
        <p:cNvGrpSpPr/>
        <p:nvPr/>
      </p:nvGrpSpPr>
      <p:grpSpPr>
        <a:xfrm>
          <a:off x="0" y="0"/>
          <a:ext cx="0" cy="0"/>
          <a:chOff x="0" y="0"/>
          <a:chExt cx="0" cy="0"/>
        </a:xfrm>
      </p:grpSpPr>
      <p:sp>
        <p:nvSpPr>
          <p:cNvPr id="5" name="Rechthoek 2"/>
          <p:cNvSpPr/>
          <p:nvPr userDrawn="1"/>
        </p:nvSpPr>
        <p:spPr>
          <a:xfrm>
            <a:off x="1" y="1"/>
            <a:ext cx="12192000" cy="3114675"/>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lIns="91336" tIns="45674" rIns="91336" bIns="45674" rtlCol="0" anchor="ctr"/>
          <a:lstStyle/>
          <a:p>
            <a:pPr fontAlgn="base">
              <a:lnSpc>
                <a:spcPct val="95000"/>
              </a:lnSpc>
              <a:spcBef>
                <a:spcPct val="20000"/>
              </a:spcBef>
              <a:spcAft>
                <a:spcPct val="20000"/>
              </a:spcAft>
              <a:buClr>
                <a:srgbClr val="0F3277"/>
              </a:buClr>
              <a:buSzPct val="115000"/>
            </a:pPr>
            <a:endParaRPr lang="en-US" b="0" i="0" dirty="0">
              <a:solidFill>
                <a:srgbClr val="093B37"/>
              </a:solidFill>
              <a:latin typeface="Verdana Standaard" charset="0"/>
            </a:endParaRPr>
          </a:p>
        </p:txBody>
      </p:sp>
      <p:pic>
        <p:nvPicPr>
          <p:cNvPr id="8" name="Shape 296" descr="photo-1434030216411-0b793f4b4173.jpg"/>
          <p:cNvPicPr preferRelativeResize="0"/>
          <p:nvPr userDrawn="1"/>
        </p:nvPicPr>
        <p:blipFill>
          <a:blip r:embed="rId2">
            <a:alphaModFix/>
          </a:blip>
          <a:stretch>
            <a:fillRect/>
          </a:stretch>
        </p:blipFill>
        <p:spPr>
          <a:xfrm>
            <a:off x="700030" y="2406367"/>
            <a:ext cx="1393799" cy="1393799"/>
          </a:xfrm>
          <a:prstGeom prst="ellipse">
            <a:avLst/>
          </a:prstGeom>
          <a:noFill/>
          <a:ln>
            <a:noFill/>
          </a:ln>
        </p:spPr>
      </p:pic>
      <p:sp>
        <p:nvSpPr>
          <p:cNvPr id="3" name="Tijdelijke aanduiding voor tekst 2"/>
          <p:cNvSpPr>
            <a:spLocks noGrp="1"/>
          </p:cNvSpPr>
          <p:nvPr>
            <p:ph type="body" sz="quarter" idx="10" hasCustomPrompt="1"/>
          </p:nvPr>
        </p:nvSpPr>
        <p:spPr>
          <a:xfrm>
            <a:off x="2419351" y="1987137"/>
            <a:ext cx="9029700" cy="1378363"/>
          </a:xfrm>
          <a:prstGeom prst="rect">
            <a:avLst/>
          </a:prstGeom>
        </p:spPr>
        <p:txBody>
          <a:bodyPr lIns="91420" tIns="45718" rIns="91420" bIns="45718"/>
          <a:lstStyle>
            <a:lvl1pPr marL="0" indent="0">
              <a:buNone/>
              <a:defRPr sz="9600" b="1">
                <a:solidFill>
                  <a:schemeClr val="bg1"/>
                </a:solidFill>
              </a:defRPr>
            </a:lvl1pPr>
          </a:lstStyle>
          <a:p>
            <a:pPr lvl="0"/>
            <a:r>
              <a:rPr lang="nl-NL" dirty="0" err="1"/>
              <a:t>Thanks</a:t>
            </a:r>
            <a:endParaRPr lang="nl-NL" dirty="0"/>
          </a:p>
        </p:txBody>
      </p:sp>
    </p:spTree>
    <p:extLst>
      <p:ext uri="{BB962C8B-B14F-4D97-AF65-F5344CB8AC3E}">
        <p14:creationId xmlns:p14="http://schemas.microsoft.com/office/powerpoint/2010/main" val="3089555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folie dunkelgrü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9200" y="2196000"/>
            <a:ext cx="9000000" cy="2160000"/>
          </a:xfrm>
          <a:prstGeom prst="rect">
            <a:avLst/>
          </a:prstGeom>
        </p:spPr>
        <p:txBody>
          <a:bodyPr anchor="t" anchorCtr="0"/>
          <a:lstStyle>
            <a:lvl1pPr algn="l">
              <a:lnSpc>
                <a:spcPct val="100000"/>
              </a:lnSpc>
              <a:spcAft>
                <a:spcPts val="600"/>
              </a:spcAft>
              <a:defRPr sz="3200" baseline="0">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440000" y="3744000"/>
            <a:ext cx="9144000" cy="2160000"/>
          </a:xfrm>
        </p:spPr>
        <p:txBody>
          <a:bodyPr anchor="b" anchorCtr="0"/>
          <a:lstStyle>
            <a:lvl1pPr marL="0" indent="0" algn="l">
              <a:spcBef>
                <a:spcPts val="2300"/>
              </a:spcBef>
              <a:buNone/>
              <a:defRPr sz="1900" spc="19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437229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8272" y="5770082"/>
            <a:ext cx="10598400" cy="332079"/>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18273" y="4888314"/>
            <a:ext cx="11833243" cy="707886"/>
          </a:xfrm>
          <a:prstGeom prst="rect">
            <a:avLst/>
          </a:prstGeom>
        </p:spPr>
        <p:txBody>
          <a:bodyPr/>
          <a:lstStyle>
            <a:lvl1pPr algn="l">
              <a:defRPr sz="398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1435" y="6422971"/>
            <a:ext cx="1173600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65004" y="4756228"/>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01313" y="5406991"/>
            <a:ext cx="227325"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779244" y="6156810"/>
            <a:ext cx="227326"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094664" y="5811879"/>
            <a:ext cx="911906"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197"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2592" y="6213933"/>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2" y="6457665"/>
            <a:ext cx="10132231" cy="430721"/>
          </a:xfrm>
          <a:prstGeom prst="rect">
            <a:avLst/>
          </a:prstGeom>
        </p:spPr>
      </p:pic>
      <p:sp>
        <p:nvSpPr>
          <p:cNvPr id="2" name="TextBox 1">
            <a:extLst>
              <a:ext uri="{FF2B5EF4-FFF2-40B4-BE49-F238E27FC236}">
                <a16:creationId xmlns:a16="http://schemas.microsoft.com/office/drawing/2014/main" id="{46E3D2CF-30BA-E421-9405-BF45369EE7EC}"/>
              </a:ext>
            </a:extLst>
          </p:cNvPr>
          <p:cNvSpPr txBox="1"/>
          <p:nvPr userDrawn="1"/>
        </p:nvSpPr>
        <p:spPr>
          <a:xfrm>
            <a:off x="1016793" y="728273"/>
            <a:ext cx="9832731" cy="1231106"/>
          </a:xfrm>
          <a:prstGeom prst="rect">
            <a:avLst/>
          </a:prstGeom>
          <a:noFill/>
        </p:spPr>
        <p:txBody>
          <a:bodyPr wrap="square" rtlCol="0">
            <a:spAutoFit/>
          </a:bodyPr>
          <a:lstStyle/>
          <a:p>
            <a:pPr marL="0" marR="0" lvl="0" indent="0" algn="ctr" defTabSz="911931" rtl="0" eaLnBrk="1" fontAlgn="base" latinLnBrk="0" hangingPunct="1">
              <a:lnSpc>
                <a:spcPct val="100000"/>
              </a:lnSpc>
              <a:spcBef>
                <a:spcPct val="0"/>
              </a:spcBef>
              <a:spcAft>
                <a:spcPct val="0"/>
              </a:spcAft>
              <a:buClrTx/>
              <a:buSzTx/>
              <a:buFontTx/>
              <a:buNone/>
              <a:tabLst/>
              <a:defRPr/>
            </a:pPr>
            <a:r>
              <a:rPr lang="en-GB" sz="3191" b="1" dirty="0">
                <a:solidFill>
                  <a:schemeClr val="bg1"/>
                </a:solidFill>
              </a:rPr>
              <a:t>FLEX-Fluorescence 2026 Workshop</a:t>
            </a:r>
            <a:br>
              <a:rPr lang="en-GB" sz="2792" b="1" dirty="0">
                <a:solidFill>
                  <a:schemeClr val="bg1"/>
                </a:solidFill>
              </a:rPr>
            </a:br>
            <a:r>
              <a:rPr lang="en-GB" sz="2394" b="0" dirty="0">
                <a:solidFill>
                  <a:schemeClr val="bg1"/>
                </a:solidFill>
              </a:rPr>
              <a:t>03 – 06 March |</a:t>
            </a:r>
            <a:r>
              <a:rPr lang="en-GB" sz="2394" b="1" dirty="0">
                <a:solidFill>
                  <a:schemeClr val="bg1"/>
                </a:solidFill>
              </a:rPr>
              <a:t> </a:t>
            </a:r>
            <a:r>
              <a:rPr lang="en-GB" sz="2394" dirty="0">
                <a:solidFill>
                  <a:schemeClr val="bg1"/>
                </a:solidFill>
              </a:rPr>
              <a:t>Bonn University, Germany </a:t>
            </a:r>
            <a:endParaRPr lang="en-GB" sz="2792" b="1" dirty="0">
              <a:solidFill>
                <a:schemeClr val="bg1"/>
              </a:solidFill>
            </a:endParaRPr>
          </a:p>
          <a:p>
            <a:pPr algn="ctr"/>
            <a:endParaRPr lang="en-GB" sz="1795" dirty="0">
              <a:solidFill>
                <a:srgbClr val="8197A6"/>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178502393"/>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sv-SE"/>
          </a:p>
        </p:txBody>
      </p:sp>
    </p:spTree>
    <p:extLst>
      <p:ext uri="{BB962C8B-B14F-4D97-AF65-F5344CB8AC3E}">
        <p14:creationId xmlns:p14="http://schemas.microsoft.com/office/powerpoint/2010/main" val="2445151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8272" y="5770082"/>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18273" y="4888314"/>
            <a:ext cx="11833243" cy="707886"/>
          </a:xfrm>
          <a:prstGeom prst="rect">
            <a:avLst/>
          </a:prstGeom>
        </p:spPr>
        <p:txBody>
          <a:bodyPr/>
          <a:lstStyle>
            <a:lvl1pPr algn="l">
              <a:defRPr sz="3989">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1435" y="6422971"/>
            <a:ext cx="11736001"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65004" y="4756228"/>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01313" y="5406991"/>
            <a:ext cx="227325"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779244" y="6156810"/>
            <a:ext cx="227326" cy="276999"/>
          </a:xfrm>
          <a:prstGeom prst="rect">
            <a:avLst/>
          </a:prstGeom>
          <a:noFill/>
          <a:ln>
            <a:noFill/>
          </a:ln>
          <a:effectLst/>
        </p:spPr>
        <p:txBody>
          <a:bodyPr wrap="none">
            <a:spAutoFit/>
          </a:bodyPr>
          <a:lstStyle/>
          <a:p>
            <a:pPr algn="r">
              <a:spcBef>
                <a:spcPts val="0"/>
              </a:spcBef>
            </a:pPr>
            <a:r>
              <a:rPr lang="en-GB" sz="1197"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094664" y="5811879"/>
            <a:ext cx="911906"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197"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2592" y="6213933"/>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chemeClr val="bg1"/>
                </a:solidFill>
                <a:latin typeface="Arial" panose="020B0604020202020204" pitchFamily="34" charset="0"/>
                <a:cs typeface="Arial" panose="020B0604020202020204" pitchFamily="34" charset="0"/>
              </a:rPr>
              <a:t>‹#›</a:t>
            </a:fld>
            <a:endParaRPr lang="en-GB" sz="798"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2" y="6457665"/>
            <a:ext cx="10132231" cy="430721"/>
          </a:xfrm>
          <a:prstGeom prst="rect">
            <a:avLst/>
          </a:prstGeom>
        </p:spPr>
      </p:pic>
      <p:sp>
        <p:nvSpPr>
          <p:cNvPr id="2" name="TextBox 1">
            <a:extLst>
              <a:ext uri="{FF2B5EF4-FFF2-40B4-BE49-F238E27FC236}">
                <a16:creationId xmlns:a16="http://schemas.microsoft.com/office/drawing/2014/main" id="{46E3D2CF-30BA-E421-9405-BF45369EE7EC}"/>
              </a:ext>
            </a:extLst>
          </p:cNvPr>
          <p:cNvSpPr txBox="1"/>
          <p:nvPr userDrawn="1"/>
        </p:nvSpPr>
        <p:spPr>
          <a:xfrm>
            <a:off x="1016793" y="728273"/>
            <a:ext cx="9832731" cy="1231106"/>
          </a:xfrm>
          <a:prstGeom prst="rect">
            <a:avLst/>
          </a:prstGeom>
          <a:noFill/>
        </p:spPr>
        <p:txBody>
          <a:bodyPr wrap="square" rtlCol="0">
            <a:spAutoFit/>
          </a:bodyPr>
          <a:lstStyle/>
          <a:p>
            <a:pPr marL="0" marR="0" lvl="0" indent="0" algn="ctr" defTabSz="911931" rtl="0" eaLnBrk="1" fontAlgn="base" latinLnBrk="0" hangingPunct="1">
              <a:lnSpc>
                <a:spcPct val="100000"/>
              </a:lnSpc>
              <a:spcBef>
                <a:spcPct val="0"/>
              </a:spcBef>
              <a:spcAft>
                <a:spcPct val="0"/>
              </a:spcAft>
              <a:buClrTx/>
              <a:buSzTx/>
              <a:buFontTx/>
              <a:buNone/>
              <a:tabLst/>
              <a:defRPr/>
            </a:pPr>
            <a:r>
              <a:rPr lang="en-GB" sz="3191" b="1" dirty="0">
                <a:solidFill>
                  <a:schemeClr val="bg1"/>
                </a:solidFill>
              </a:rPr>
              <a:t>FLEX-Fluorescence 2026 Workshop</a:t>
            </a:r>
            <a:br>
              <a:rPr lang="en-GB" sz="2792" b="1" dirty="0">
                <a:solidFill>
                  <a:schemeClr val="bg1"/>
                </a:solidFill>
              </a:rPr>
            </a:br>
            <a:r>
              <a:rPr lang="en-GB" sz="2394" b="0" dirty="0">
                <a:solidFill>
                  <a:schemeClr val="bg1"/>
                </a:solidFill>
              </a:rPr>
              <a:t>03 – 06 March |</a:t>
            </a:r>
            <a:r>
              <a:rPr lang="en-GB" sz="2394" b="1" dirty="0">
                <a:solidFill>
                  <a:schemeClr val="bg1"/>
                </a:solidFill>
              </a:rPr>
              <a:t> </a:t>
            </a:r>
            <a:r>
              <a:rPr lang="en-GB" sz="2394" dirty="0">
                <a:solidFill>
                  <a:schemeClr val="bg1"/>
                </a:solidFill>
              </a:rPr>
              <a:t>Bonn University, Germany </a:t>
            </a:r>
            <a:endParaRPr lang="en-GB" sz="2792" b="1" dirty="0">
              <a:solidFill>
                <a:schemeClr val="bg1"/>
              </a:solidFill>
            </a:endParaRPr>
          </a:p>
          <a:p>
            <a:pPr algn="ctr"/>
            <a:endParaRPr lang="en-GB" sz="1795" dirty="0">
              <a:solidFill>
                <a:srgbClr val="8197A6"/>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825661546"/>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entation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6364EF-61BA-BAF4-68F2-C6419046C3E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008464"/>
          </a:xfrm>
          <a:prstGeom prst="rect">
            <a:avLst/>
          </a:prstGeom>
        </p:spPr>
      </p:pic>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192110" y="1096443"/>
            <a:ext cx="11732718" cy="5328000"/>
          </a:xfrm>
        </p:spPr>
        <p:txBody>
          <a:bodyPr/>
          <a:lstStyle>
            <a:lvl1pPr>
              <a:defRPr sz="1795"/>
            </a:lvl1pPr>
            <a:lvl2pPr>
              <a:defRPr sz="1795"/>
            </a:lvl2pPr>
            <a:lvl3pPr>
              <a:defRPr sz="1795"/>
            </a:lvl3pPr>
            <a:lvl4pPr>
              <a:defRPr sz="1795"/>
            </a:lvl4pPr>
            <a:lvl5pPr>
              <a:defRPr sz="1795"/>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15411" y="6473118"/>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572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entation page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1107477"/>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Tree>
    <p:extLst>
      <p:ext uri="{BB962C8B-B14F-4D97-AF65-F5344CB8AC3E}">
        <p14:creationId xmlns:p14="http://schemas.microsoft.com/office/powerpoint/2010/main" val="323971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Titelfolie farbig + grü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235200"/>
            <a:ext cx="6089651" cy="2032000"/>
          </a:xfrm>
          <a:prstGeom prst="rect">
            <a:avLst/>
          </a:prstGeom>
          <a:solidFill>
            <a:schemeClr val="tx2"/>
          </a:solidFill>
        </p:spPr>
        <p:txBody>
          <a:bodyPr wrap="square" lIns="198000" tIns="158400" rIns="108000" bIns="108000" anchor="t" anchorCtr="0">
            <a:noAutofit/>
          </a:bodyPr>
          <a:lstStyle>
            <a:lvl1pPr algn="l">
              <a:lnSpc>
                <a:spcPts val="2600"/>
              </a:lnSpc>
              <a:defRPr sz="2300" baseline="0">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6499225" y="5083175"/>
            <a:ext cx="4870449" cy="1219199"/>
          </a:xfrm>
          <a:solidFill>
            <a:schemeClr val="tx2"/>
          </a:solidFill>
        </p:spPr>
        <p:txBody>
          <a:bodyPr lIns="187200" tIns="158400" rIns="108000" bIns="172800" anchor="b" anchorCtr="0"/>
          <a:lstStyle>
            <a:lvl1pPr marL="0" indent="0" algn="l">
              <a:spcBef>
                <a:spcPts val="2300"/>
              </a:spcBef>
              <a:buNone/>
              <a:defRPr sz="1900" spc="19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297187554"/>
      </p:ext>
    </p:extLst>
  </p:cSld>
  <p:clrMapOvr>
    <a:masterClrMapping/>
  </p:clrMapOvr>
  <p:extLst>
    <p:ext uri="{DCECCB84-F9BA-43D5-87BE-67443E8EF086}">
      <p15:sldGuideLst xmlns:p15="http://schemas.microsoft.com/office/powerpoint/2012/main">
        <p15:guide id="1" pos="512">
          <p15:clr>
            <a:srgbClr val="FBAE40"/>
          </p15:clr>
        </p15:guide>
        <p15:guide id="2" orient="horz" pos="1408">
          <p15:clr>
            <a:srgbClr val="FBAE40"/>
          </p15:clr>
        </p15:guide>
        <p15:guide id="3" orient="horz" pos="1792">
          <p15:clr>
            <a:srgbClr val="FBAE40"/>
          </p15:clr>
        </p15:guide>
        <p15:guide id="4" orient="horz" pos="1918">
          <p15:clr>
            <a:srgbClr val="FBAE40"/>
          </p15:clr>
        </p15:guide>
        <p15:guide id="5" orient="horz" pos="2046">
          <p15:clr>
            <a:srgbClr val="FBAE40"/>
          </p15:clr>
        </p15:guide>
        <p15:guide id="6" orient="horz" pos="2176">
          <p15:clr>
            <a:srgbClr val="FBAE40"/>
          </p15:clr>
        </p15:guide>
        <p15:guide id="7" orient="horz" pos="2302">
          <p15:clr>
            <a:srgbClr val="FBAE40"/>
          </p15:clr>
        </p15:guide>
        <p15:guide id="8" orient="horz" pos="2432">
          <p15:clr>
            <a:srgbClr val="FBAE40"/>
          </p15:clr>
        </p15:guide>
        <p15:guide id="9" orient="horz" pos="2558">
          <p15:clr>
            <a:srgbClr val="FBAE40"/>
          </p15:clr>
        </p15:guide>
        <p15:guide id="10" orient="horz" pos="2688">
          <p15:clr>
            <a:srgbClr val="FBAE40"/>
          </p15:clr>
        </p15:guide>
        <p15:guide id="11" orient="horz" pos="2818">
          <p15:clr>
            <a:srgbClr val="FBAE40"/>
          </p15:clr>
        </p15:guide>
        <p15:guide id="12" orient="horz" pos="2944">
          <p15:clr>
            <a:srgbClr val="FBAE40"/>
          </p15:clr>
        </p15:guide>
        <p15:guide id="13" orient="horz" pos="3074">
          <p15:clr>
            <a:srgbClr val="FBAE40"/>
          </p15:clr>
        </p15:guide>
        <p15:guide id="14" orient="horz" pos="3202">
          <p15:clr>
            <a:srgbClr val="FBAE40"/>
          </p15:clr>
        </p15:guide>
        <p15:guide id="15" orient="horz" pos="3328">
          <p15:clr>
            <a:srgbClr val="FBAE40"/>
          </p15:clr>
        </p15:guide>
        <p15:guide id="16" orient="horz" pos="3456">
          <p15:clr>
            <a:srgbClr val="FBAE40"/>
          </p15:clr>
        </p15:guide>
        <p15:guide id="17" orient="horz" pos="3584">
          <p15:clr>
            <a:srgbClr val="FBAE40"/>
          </p15:clr>
        </p15:guide>
        <p15:guide id="18" orient="horz" pos="3710">
          <p15:clr>
            <a:srgbClr val="FBAE40"/>
          </p15:clr>
        </p15:guide>
        <p15:guide id="19" orient="horz" pos="3838">
          <p15:clr>
            <a:srgbClr val="FBAE40"/>
          </p15:clr>
        </p15:guide>
        <p15:guide id="20" orient="horz" pos="3970">
          <p15:clr>
            <a:srgbClr val="FBAE40"/>
          </p15:clr>
        </p15:guide>
        <p15:guide id="21" pos="7162">
          <p15:clr>
            <a:srgbClr val="FBAE40"/>
          </p15:clr>
        </p15:guide>
        <p15:guide id="22" pos="5626">
          <p15:clr>
            <a:srgbClr val="FBAE40"/>
          </p15:clr>
        </p15:guide>
        <p15:guide id="23" pos="5500">
          <p15:clr>
            <a:srgbClr val="FBAE40"/>
          </p15:clr>
        </p15:guide>
        <p15:guide id="24" pos="5372">
          <p15:clr>
            <a:srgbClr val="FBAE40"/>
          </p15:clr>
        </p15:guide>
        <p15:guide id="25" pos="5246">
          <p15:clr>
            <a:srgbClr val="FBAE40"/>
          </p15:clr>
        </p15:guide>
        <p15:guide id="26" pos="5116">
          <p15:clr>
            <a:srgbClr val="FBAE40"/>
          </p15:clr>
        </p15:guide>
        <p15:guide id="27" pos="4988">
          <p15:clr>
            <a:srgbClr val="FBAE40"/>
          </p15:clr>
        </p15:guide>
        <p15:guide id="28" pos="4860">
          <p15:clr>
            <a:srgbClr val="FBAE40"/>
          </p15:clr>
        </p15:guide>
        <p15:guide id="29" pos="4732">
          <p15:clr>
            <a:srgbClr val="FBAE40"/>
          </p15:clr>
        </p15:guide>
        <p15:guide id="30" pos="4602">
          <p15:clr>
            <a:srgbClr val="FBAE40"/>
          </p15:clr>
        </p15:guide>
        <p15:guide id="31" pos="4476">
          <p15:clr>
            <a:srgbClr val="FBAE40"/>
          </p15:clr>
        </p15:guide>
        <p15:guide id="32" pos="4348">
          <p15:clr>
            <a:srgbClr val="FBAE40"/>
          </p15:clr>
        </p15:guide>
        <p15:guide id="33" pos="4220">
          <p15:clr>
            <a:srgbClr val="FBAE40"/>
          </p15:clr>
        </p15:guide>
        <p15:guide id="34" pos="4094">
          <p15:clr>
            <a:srgbClr val="FBAE40"/>
          </p15:clr>
        </p15:guide>
        <p15:guide id="35" pos="3966">
          <p15:clr>
            <a:srgbClr val="FBAE40"/>
          </p15:clr>
        </p15:guide>
        <p15:guide id="36" pos="3838">
          <p15:clr>
            <a:srgbClr val="FBAE40"/>
          </p15:clr>
        </p15:guide>
        <p15:guide id="37" pos="3708">
          <p15:clr>
            <a:srgbClr val="FBAE40"/>
          </p15:clr>
        </p15:guide>
        <p15:guide id="38" pos="3580">
          <p15:clr>
            <a:srgbClr val="FBAE40"/>
          </p15:clr>
        </p15:guide>
        <p15:guide id="39" pos="3452">
          <p15:clr>
            <a:srgbClr val="FBAE40"/>
          </p15:clr>
        </p15:guide>
        <p15:guide id="40" pos="3324">
          <p15:clr>
            <a:srgbClr val="FBAE40"/>
          </p15:clr>
        </p15:guide>
        <p15:guide id="41" pos="3196">
          <p15:clr>
            <a:srgbClr val="FBAE40"/>
          </p15:clr>
        </p15:guide>
        <p15:guide id="42" pos="3068">
          <p15:clr>
            <a:srgbClr val="FBAE40"/>
          </p15:clr>
        </p15:guide>
        <p15:guide id="43" pos="2940">
          <p15:clr>
            <a:srgbClr val="FBAE40"/>
          </p15:clr>
        </p15:guide>
        <p15:guide id="44" pos="2812">
          <p15:clr>
            <a:srgbClr val="FBAE40"/>
          </p15:clr>
        </p15:guide>
        <p15:guide id="45" pos="2686">
          <p15:clr>
            <a:srgbClr val="FBAE40"/>
          </p15:clr>
        </p15:guide>
        <p15:guide id="46" pos="2556">
          <p15:clr>
            <a:srgbClr val="FBAE40"/>
          </p15:clr>
        </p15:guide>
        <p15:guide id="47" pos="2430">
          <p15:clr>
            <a:srgbClr val="FBAE40"/>
          </p15:clr>
        </p15:guide>
        <p15:guide id="48" pos="2302">
          <p15:clr>
            <a:srgbClr val="FBAE40"/>
          </p15:clr>
        </p15:guide>
        <p15:guide id="49" pos="217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5384800" cy="365125"/>
          </a:xfrm>
          <a:prstGeom prst="rect">
            <a:avLst/>
          </a:prstGeom>
        </p:spPr>
        <p:txBody>
          <a:bodyPr/>
          <a:lstStyle>
            <a:lvl1pPr>
              <a:defRPr/>
            </a:lvl1pPr>
          </a:lstStyle>
          <a:p>
            <a:pPr>
              <a:defRPr/>
            </a:pPr>
            <a:fld id="{CDD37FB6-3065-4425-B402-B1481B71A561}" type="datetime1">
              <a:rPr lang="en-US"/>
              <a:pPr>
                <a:defRPr/>
              </a:pPr>
              <a:t>3/3/26</a:t>
            </a:fld>
            <a:endParaRPr lang="en-US"/>
          </a:p>
        </p:txBody>
      </p:sp>
      <p:sp>
        <p:nvSpPr>
          <p:cNvPr id="5" name="Footer Placeholder 4"/>
          <p:cNvSpPr>
            <a:spLocks noGrp="1"/>
          </p:cNvSpPr>
          <p:nvPr>
            <p:ph type="ftr" sz="quarter" idx="11"/>
          </p:nvPr>
        </p:nvSpPr>
        <p:spPr>
          <a:xfrm>
            <a:off x="4165600" y="6492878"/>
            <a:ext cx="38608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927222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5384800" cy="365125"/>
          </a:xfrm>
          <a:prstGeom prst="rect">
            <a:avLst/>
          </a:prstGeom>
        </p:spPr>
        <p:txBody>
          <a:bodyPr/>
          <a:lstStyle>
            <a:lvl1pPr>
              <a:defRPr/>
            </a:lvl1pPr>
          </a:lstStyle>
          <a:p>
            <a:pPr>
              <a:defRPr/>
            </a:pPr>
            <a:fld id="{1BB5D710-C983-4EF9-9F7D-3137932F7EE2}" type="datetime1">
              <a:rPr lang="en-US"/>
              <a:pPr>
                <a:defRPr/>
              </a:pPr>
              <a:t>3/3/26</a:t>
            </a:fld>
            <a:endParaRPr lang="en-US"/>
          </a:p>
        </p:txBody>
      </p:sp>
      <p:sp>
        <p:nvSpPr>
          <p:cNvPr id="5" name="Footer Placeholder 4"/>
          <p:cNvSpPr>
            <a:spLocks noGrp="1"/>
          </p:cNvSpPr>
          <p:nvPr>
            <p:ph type="ftr" sz="quarter" idx="11"/>
          </p:nvPr>
        </p:nvSpPr>
        <p:spPr>
          <a:xfrm>
            <a:off x="4165600" y="6492878"/>
            <a:ext cx="38608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689451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5384800" cy="365125"/>
          </a:xfrm>
          <a:prstGeom prst="rect">
            <a:avLst/>
          </a:prstGeom>
        </p:spPr>
        <p:txBody>
          <a:bodyPr/>
          <a:lstStyle>
            <a:lvl1pPr>
              <a:defRPr smtClean="0"/>
            </a:lvl1pPr>
          </a:lstStyle>
          <a:p>
            <a:pPr>
              <a:defRPr/>
            </a:pPr>
            <a:fld id="{BCCAA59C-172F-4672-B22B-B2A9C2878DF0}" type="datetime1">
              <a:rPr lang="en-US"/>
              <a:pPr>
                <a:defRPr/>
              </a:pPr>
              <a:t>3/3/26</a:t>
            </a:fld>
            <a:endParaRPr lang="en-US"/>
          </a:p>
        </p:txBody>
      </p:sp>
      <p:sp>
        <p:nvSpPr>
          <p:cNvPr id="5" name="Footer Placeholder 4"/>
          <p:cNvSpPr>
            <a:spLocks noGrp="1"/>
          </p:cNvSpPr>
          <p:nvPr>
            <p:ph type="ftr" sz="quarter" idx="11"/>
          </p:nvPr>
        </p:nvSpPr>
        <p:spPr>
          <a:xfrm>
            <a:off x="4165600" y="6492878"/>
            <a:ext cx="3860800" cy="365125"/>
          </a:xfrm>
          <a:prstGeom prst="rect">
            <a:avLst/>
          </a:prstGeom>
        </p:spPr>
        <p:txBody>
          <a:bodyPr/>
          <a:lstStyle>
            <a:lvl1pPr>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a:xfrm>
            <a:off x="9144000" y="5334003"/>
            <a:ext cx="2844800" cy="365125"/>
          </a:xfrm>
          <a:prstGeom prst="rect">
            <a:avLst/>
          </a:prstGeom>
        </p:spPr>
        <p:txBody>
          <a:bodyPr/>
          <a:lstStyle>
            <a:lvl1pPr>
              <a:defRPr/>
            </a:lvl1pPr>
          </a:lstStyle>
          <a:p>
            <a:pPr>
              <a:defRPr/>
            </a:pPr>
            <a:fld id="{07A3C1F8-072F-4655-A826-2DC0A585967C}" type="slidenum">
              <a:rPr lang="en-US"/>
              <a:pPr>
                <a:defRPr/>
              </a:pPr>
              <a:t>‹#›</a:t>
            </a:fld>
            <a:endParaRPr lang="en-US"/>
          </a:p>
        </p:txBody>
      </p:sp>
    </p:spTree>
    <p:extLst>
      <p:ext uri="{BB962C8B-B14F-4D97-AF65-F5344CB8AC3E}">
        <p14:creationId xmlns:p14="http://schemas.microsoft.com/office/powerpoint/2010/main" val="3196908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53"/>
            <a:ext cx="5384800" cy="365125"/>
          </a:xfrm>
          <a:prstGeom prst="rect">
            <a:avLst/>
          </a:prstGeom>
        </p:spPr>
        <p:txBody>
          <a:bodyPr/>
          <a:lstStyle>
            <a:lvl1pPr>
              <a:defRPr smtClean="0"/>
            </a:lvl1pPr>
          </a:lstStyle>
          <a:p>
            <a:pPr>
              <a:defRPr/>
            </a:pPr>
            <a:fld id="{38AF6345-EC4F-45AF-91CB-9662C7E12C78}" type="datetime1">
              <a:rPr lang="en-US"/>
              <a:pPr>
                <a:defRPr/>
              </a:pPr>
              <a:t>3/3/26</a:t>
            </a:fld>
            <a:endParaRPr lang="en-US"/>
          </a:p>
        </p:txBody>
      </p:sp>
      <p:sp>
        <p:nvSpPr>
          <p:cNvPr id="6" name="Footer Placeholder 4"/>
          <p:cNvSpPr>
            <a:spLocks noGrp="1"/>
          </p:cNvSpPr>
          <p:nvPr>
            <p:ph type="ftr" sz="quarter" idx="11"/>
          </p:nvPr>
        </p:nvSpPr>
        <p:spPr>
          <a:xfrm>
            <a:off x="4165600" y="6492878"/>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9144000" y="5334003"/>
            <a:ext cx="2844800" cy="365125"/>
          </a:xfrm>
          <a:prstGeom prst="rect">
            <a:avLst/>
          </a:prstGeom>
        </p:spPr>
        <p:txBody>
          <a:bodyPr/>
          <a:lstStyle>
            <a:lvl1pPr>
              <a:defRPr/>
            </a:lvl1pPr>
          </a:lstStyle>
          <a:p>
            <a:pPr>
              <a:defRPr/>
            </a:pPr>
            <a:fld id="{5E26D1E6-069A-44CD-81FE-FF7279587325}" type="slidenum">
              <a:rPr lang="en-US"/>
              <a:pPr>
                <a:defRPr/>
              </a:pPr>
              <a:t>‹#›</a:t>
            </a:fld>
            <a:endParaRPr lang="en-US"/>
          </a:p>
        </p:txBody>
      </p:sp>
    </p:spTree>
    <p:extLst>
      <p:ext uri="{BB962C8B-B14F-4D97-AF65-F5344CB8AC3E}">
        <p14:creationId xmlns:p14="http://schemas.microsoft.com/office/powerpoint/2010/main" val="4122401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folie grü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9200" y="2196000"/>
            <a:ext cx="9000000" cy="2160000"/>
          </a:xfrm>
          <a:prstGeom prst="rect">
            <a:avLst/>
          </a:prstGeom>
        </p:spPr>
        <p:txBody>
          <a:bodyPr anchor="t" anchorCtr="0"/>
          <a:lstStyle>
            <a:lvl1pPr marL="0" marR="0" indent="0" algn="l" defTabSz="914400" rtl="0" eaLnBrk="1" fontAlgn="auto" latinLnBrk="0" hangingPunct="1">
              <a:lnSpc>
                <a:spcPts val="2600"/>
              </a:lnSpc>
              <a:spcBef>
                <a:spcPct val="0"/>
              </a:spcBef>
              <a:spcAft>
                <a:spcPts val="0"/>
              </a:spcAft>
              <a:buClrTx/>
              <a:buSzTx/>
              <a:buFontTx/>
              <a:buNone/>
              <a:tabLst/>
              <a:defRPr sz="3200" baseline="0">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440000" y="3744000"/>
            <a:ext cx="9144000" cy="2160000"/>
          </a:xfrm>
        </p:spPr>
        <p:txBody>
          <a:bodyPr anchor="b" anchorCtr="0"/>
          <a:lstStyle>
            <a:lvl1pPr marL="0" indent="0" algn="l">
              <a:spcBef>
                <a:spcPts val="2300"/>
              </a:spcBef>
              <a:buNone/>
              <a:defRPr sz="1900" spc="19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58023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356353"/>
            <a:ext cx="5384800" cy="365125"/>
          </a:xfrm>
          <a:prstGeom prst="rect">
            <a:avLst/>
          </a:prstGeom>
        </p:spPr>
        <p:txBody>
          <a:bodyPr/>
          <a:lstStyle>
            <a:lvl1pPr>
              <a:defRPr smtClean="0"/>
            </a:lvl1pPr>
          </a:lstStyle>
          <a:p>
            <a:pPr>
              <a:defRPr/>
            </a:pPr>
            <a:fld id="{BFF759B1-454B-4EE9-AC94-5DF7C0482D31}" type="datetime1">
              <a:rPr lang="en-US"/>
              <a:pPr>
                <a:defRPr/>
              </a:pPr>
              <a:t>3/3/26</a:t>
            </a:fld>
            <a:endParaRPr lang="en-US"/>
          </a:p>
        </p:txBody>
      </p:sp>
      <p:sp>
        <p:nvSpPr>
          <p:cNvPr id="8" name="Footer Placeholder 4"/>
          <p:cNvSpPr>
            <a:spLocks noGrp="1"/>
          </p:cNvSpPr>
          <p:nvPr>
            <p:ph type="ftr" sz="quarter" idx="11"/>
          </p:nvPr>
        </p:nvSpPr>
        <p:spPr>
          <a:xfrm>
            <a:off x="4165600" y="6492878"/>
            <a:ext cx="38608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144000" y="5334003"/>
            <a:ext cx="2844800" cy="365125"/>
          </a:xfrm>
          <a:prstGeom prst="rect">
            <a:avLst/>
          </a:prstGeom>
        </p:spPr>
        <p:txBody>
          <a:bodyPr/>
          <a:lstStyle>
            <a:lvl1pPr>
              <a:defRPr/>
            </a:lvl1pPr>
          </a:lstStyle>
          <a:p>
            <a:pPr>
              <a:defRPr/>
            </a:pPr>
            <a:fld id="{199D56DB-D18E-4516-8977-73888CB130F0}" type="slidenum">
              <a:rPr lang="en-US"/>
              <a:pPr>
                <a:defRPr/>
              </a:pPr>
              <a:t>‹#›</a:t>
            </a:fld>
            <a:endParaRPr lang="en-US"/>
          </a:p>
        </p:txBody>
      </p:sp>
    </p:spTree>
    <p:extLst>
      <p:ext uri="{BB962C8B-B14F-4D97-AF65-F5344CB8AC3E}">
        <p14:creationId xmlns:p14="http://schemas.microsoft.com/office/powerpoint/2010/main" val="1148809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3"/>
          <p:cNvSpPr>
            <a:spLocks noGrp="1"/>
          </p:cNvSpPr>
          <p:nvPr>
            <p:ph type="dt" sz="half" idx="10"/>
          </p:nvPr>
        </p:nvSpPr>
        <p:spPr>
          <a:xfrm>
            <a:off x="609600" y="6356353"/>
            <a:ext cx="5384800" cy="365125"/>
          </a:xfrm>
          <a:prstGeom prst="rect">
            <a:avLst/>
          </a:prstGeom>
        </p:spPr>
        <p:txBody>
          <a:bodyPr/>
          <a:lstStyle>
            <a:lvl1pPr>
              <a:defRPr/>
            </a:lvl1pPr>
          </a:lstStyle>
          <a:p>
            <a:pPr>
              <a:defRPr/>
            </a:pPr>
            <a:fld id="{5D902BB7-A9D1-4AF5-954F-FF93DDC0BBE0}" type="datetime1">
              <a:rPr lang="en-US"/>
              <a:pPr>
                <a:defRPr/>
              </a:pPr>
              <a:t>3/3/26</a:t>
            </a:fld>
            <a:endParaRPr lang="en-US"/>
          </a:p>
        </p:txBody>
      </p:sp>
      <p:sp>
        <p:nvSpPr>
          <p:cNvPr id="4" name="Footer Placeholder 4"/>
          <p:cNvSpPr>
            <a:spLocks noGrp="1"/>
          </p:cNvSpPr>
          <p:nvPr>
            <p:ph type="ftr" sz="quarter" idx="11"/>
          </p:nvPr>
        </p:nvSpPr>
        <p:spPr>
          <a:xfrm>
            <a:off x="4165600" y="6492878"/>
            <a:ext cx="38608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291444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3"/>
            <a:ext cx="5384800" cy="365125"/>
          </a:xfrm>
          <a:prstGeom prst="rect">
            <a:avLst/>
          </a:prstGeom>
        </p:spPr>
        <p:txBody>
          <a:bodyPr/>
          <a:lstStyle>
            <a:lvl1pPr>
              <a:defRPr smtClean="0"/>
            </a:lvl1pPr>
          </a:lstStyle>
          <a:p>
            <a:pPr>
              <a:defRPr/>
            </a:pPr>
            <a:fld id="{BCD8DB90-E7A6-4BAD-9DAA-33A92C6FF0B1}" type="datetime1">
              <a:rPr lang="en-US"/>
              <a:pPr>
                <a:defRPr/>
              </a:pPr>
              <a:t>3/3/26</a:t>
            </a:fld>
            <a:endParaRPr lang="en-US"/>
          </a:p>
        </p:txBody>
      </p:sp>
      <p:sp>
        <p:nvSpPr>
          <p:cNvPr id="3" name="Footer Placeholder 4"/>
          <p:cNvSpPr>
            <a:spLocks noGrp="1"/>
          </p:cNvSpPr>
          <p:nvPr>
            <p:ph type="ftr" sz="quarter" idx="11"/>
          </p:nvPr>
        </p:nvSpPr>
        <p:spPr>
          <a:xfrm>
            <a:off x="4165600" y="6492878"/>
            <a:ext cx="3860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9144000" y="5334003"/>
            <a:ext cx="2844800" cy="365125"/>
          </a:xfrm>
          <a:prstGeom prst="rect">
            <a:avLst/>
          </a:prstGeom>
        </p:spPr>
        <p:txBody>
          <a:bodyPr/>
          <a:lstStyle>
            <a:lvl1pPr>
              <a:defRPr/>
            </a:lvl1pPr>
          </a:lstStyle>
          <a:p>
            <a:pPr>
              <a:defRPr/>
            </a:pPr>
            <a:fld id="{00CC8FB5-4920-4FEB-B42A-099AAB361911}" type="slidenum">
              <a:rPr lang="en-US"/>
              <a:pPr>
                <a:defRPr/>
              </a:pPr>
              <a:t>‹#›</a:t>
            </a:fld>
            <a:endParaRPr lang="en-US"/>
          </a:p>
        </p:txBody>
      </p:sp>
    </p:spTree>
    <p:extLst>
      <p:ext uri="{BB962C8B-B14F-4D97-AF65-F5344CB8AC3E}">
        <p14:creationId xmlns:p14="http://schemas.microsoft.com/office/powerpoint/2010/main" val="321114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609600" y="6356353"/>
            <a:ext cx="5384800" cy="365125"/>
          </a:xfrm>
          <a:prstGeom prst="rect">
            <a:avLst/>
          </a:prstGeom>
        </p:spPr>
        <p:txBody>
          <a:bodyPr/>
          <a:lstStyle>
            <a:lvl1pPr>
              <a:defRPr smtClean="0">
                <a:latin typeface="+mj-lt"/>
              </a:defRPr>
            </a:lvl1pPr>
          </a:lstStyle>
          <a:p>
            <a:pPr>
              <a:defRPr/>
            </a:pPr>
            <a:fld id="{E5FCBCB5-BA96-4327-BC1B-AC50A3F475C1}" type="datetime1">
              <a:rPr lang="en-US" smtClean="0"/>
              <a:pPr>
                <a:defRPr/>
              </a:pPr>
              <a:t>3/3/26</a:t>
            </a:fld>
            <a:endParaRPr lang="en-US"/>
          </a:p>
        </p:txBody>
      </p:sp>
      <p:sp>
        <p:nvSpPr>
          <p:cNvPr id="6" name="Footer Placeholder 4"/>
          <p:cNvSpPr>
            <a:spLocks noGrp="1"/>
          </p:cNvSpPr>
          <p:nvPr>
            <p:ph type="ftr" sz="quarter" idx="11"/>
          </p:nvPr>
        </p:nvSpPr>
        <p:spPr>
          <a:xfrm>
            <a:off x="4165600" y="6492878"/>
            <a:ext cx="3860800" cy="365125"/>
          </a:xfrm>
          <a:prstGeom prst="rect">
            <a:avLst/>
          </a:prstGeom>
        </p:spPr>
        <p:txBody>
          <a:bodyPr/>
          <a:lstStyle>
            <a:lvl1pPr>
              <a:defRPr>
                <a:latin typeface="+mj-lt"/>
              </a:defRPr>
            </a:lvl1pPr>
          </a:lstStyle>
          <a:p>
            <a:pPr>
              <a:defRPr/>
            </a:pPr>
            <a:endParaRPr lang="en-US" dirty="0"/>
          </a:p>
        </p:txBody>
      </p:sp>
      <p:sp>
        <p:nvSpPr>
          <p:cNvPr id="7" name="Slide Number Placeholder 5"/>
          <p:cNvSpPr>
            <a:spLocks noGrp="1"/>
          </p:cNvSpPr>
          <p:nvPr>
            <p:ph type="sldNum" sz="quarter" idx="12"/>
          </p:nvPr>
        </p:nvSpPr>
        <p:spPr>
          <a:xfrm>
            <a:off x="9144000" y="5334003"/>
            <a:ext cx="2844800" cy="365125"/>
          </a:xfrm>
          <a:prstGeom prst="rect">
            <a:avLst/>
          </a:prstGeom>
        </p:spPr>
        <p:txBody>
          <a:bodyPr/>
          <a:lstStyle>
            <a:lvl1pPr>
              <a:defRPr>
                <a:latin typeface="+mj-lt"/>
              </a:defRPr>
            </a:lvl1pPr>
          </a:lstStyle>
          <a:p>
            <a:pPr>
              <a:defRPr/>
            </a:pPr>
            <a:fld id="{2BCC2CE0-4357-4419-98FB-F98FDCB1F229}" type="slidenum">
              <a:rPr lang="en-US" smtClean="0"/>
              <a:pPr>
                <a:defRPr/>
              </a:pPr>
              <a:t>‹#›</a:t>
            </a:fld>
            <a:endParaRPr lang="en-US" dirty="0"/>
          </a:p>
        </p:txBody>
      </p:sp>
    </p:spTree>
    <p:extLst>
      <p:ext uri="{BB962C8B-B14F-4D97-AF65-F5344CB8AC3E}">
        <p14:creationId xmlns:p14="http://schemas.microsoft.com/office/powerpoint/2010/main" val="1725861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609600" y="6356353"/>
            <a:ext cx="5384800" cy="365125"/>
          </a:xfrm>
          <a:prstGeom prst="rect">
            <a:avLst/>
          </a:prstGeom>
        </p:spPr>
        <p:txBody>
          <a:bodyPr/>
          <a:lstStyle>
            <a:lvl1pPr>
              <a:defRPr smtClean="0"/>
            </a:lvl1pPr>
          </a:lstStyle>
          <a:p>
            <a:pPr>
              <a:defRPr/>
            </a:pPr>
            <a:fld id="{9EC1DDFB-8837-407B-89D9-E1A16D02C8B7}" type="datetime1">
              <a:rPr lang="en-US"/>
              <a:pPr>
                <a:defRPr/>
              </a:pPr>
              <a:t>3/3/26</a:t>
            </a:fld>
            <a:endParaRPr lang="en-US"/>
          </a:p>
        </p:txBody>
      </p:sp>
      <p:sp>
        <p:nvSpPr>
          <p:cNvPr id="6" name="Footer Placeholder 4"/>
          <p:cNvSpPr>
            <a:spLocks noGrp="1"/>
          </p:cNvSpPr>
          <p:nvPr>
            <p:ph type="ftr" sz="quarter" idx="11"/>
          </p:nvPr>
        </p:nvSpPr>
        <p:spPr>
          <a:xfrm>
            <a:off x="4165600" y="6492878"/>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9144000" y="5334003"/>
            <a:ext cx="2844800" cy="365125"/>
          </a:xfrm>
          <a:prstGeom prst="rect">
            <a:avLst/>
          </a:prstGeom>
        </p:spPr>
        <p:txBody>
          <a:bodyPr/>
          <a:lstStyle>
            <a:lvl1pPr>
              <a:defRPr/>
            </a:lvl1pPr>
          </a:lstStyle>
          <a:p>
            <a:pPr>
              <a:defRPr/>
            </a:pPr>
            <a:fld id="{1F95F4E6-4290-425A-A76F-8CF79B6DB598}" type="slidenum">
              <a:rPr lang="en-US"/>
              <a:pPr>
                <a:defRPr/>
              </a:pPr>
              <a:t>‹#›</a:t>
            </a:fld>
            <a:endParaRPr lang="en-US"/>
          </a:p>
        </p:txBody>
      </p:sp>
    </p:spTree>
    <p:extLst>
      <p:ext uri="{BB962C8B-B14F-4D97-AF65-F5344CB8AC3E}">
        <p14:creationId xmlns:p14="http://schemas.microsoft.com/office/powerpoint/2010/main" val="2281579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5384800" cy="365125"/>
          </a:xfrm>
          <a:prstGeom prst="rect">
            <a:avLst/>
          </a:prstGeom>
        </p:spPr>
        <p:txBody>
          <a:bodyPr/>
          <a:lstStyle>
            <a:lvl1pPr>
              <a:defRPr smtClean="0"/>
            </a:lvl1pPr>
          </a:lstStyle>
          <a:p>
            <a:pPr>
              <a:defRPr/>
            </a:pPr>
            <a:fld id="{7C227752-8244-4751-B6A7-F9D446A3F938}" type="datetime1">
              <a:rPr lang="en-US"/>
              <a:pPr>
                <a:defRPr/>
              </a:pPr>
              <a:t>3/3/26</a:t>
            </a:fld>
            <a:endParaRPr lang="en-US"/>
          </a:p>
        </p:txBody>
      </p:sp>
      <p:sp>
        <p:nvSpPr>
          <p:cNvPr id="5" name="Footer Placeholder 4"/>
          <p:cNvSpPr>
            <a:spLocks noGrp="1"/>
          </p:cNvSpPr>
          <p:nvPr>
            <p:ph type="ftr" sz="quarter" idx="11"/>
          </p:nvPr>
        </p:nvSpPr>
        <p:spPr>
          <a:xfrm>
            <a:off x="4165600" y="6492878"/>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9144000" y="5334003"/>
            <a:ext cx="2844800" cy="365125"/>
          </a:xfrm>
          <a:prstGeom prst="rect">
            <a:avLst/>
          </a:prstGeom>
        </p:spPr>
        <p:txBody>
          <a:bodyPr/>
          <a:lstStyle>
            <a:lvl1pPr>
              <a:defRPr/>
            </a:lvl1pPr>
          </a:lstStyle>
          <a:p>
            <a:pPr>
              <a:defRPr/>
            </a:pPr>
            <a:fld id="{DBBC9B31-1E41-4AD5-A48D-273A6630E2E8}" type="slidenum">
              <a:rPr lang="en-US"/>
              <a:pPr>
                <a:defRPr/>
              </a:pPr>
              <a:t>‹#›</a:t>
            </a:fld>
            <a:endParaRPr lang="en-US"/>
          </a:p>
        </p:txBody>
      </p:sp>
    </p:spTree>
    <p:extLst>
      <p:ext uri="{BB962C8B-B14F-4D97-AF65-F5344CB8AC3E}">
        <p14:creationId xmlns:p14="http://schemas.microsoft.com/office/powerpoint/2010/main" val="950614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5384800" cy="365125"/>
          </a:xfrm>
          <a:prstGeom prst="rect">
            <a:avLst/>
          </a:prstGeom>
        </p:spPr>
        <p:txBody>
          <a:bodyPr/>
          <a:lstStyle>
            <a:lvl1pPr>
              <a:defRPr smtClean="0"/>
            </a:lvl1pPr>
          </a:lstStyle>
          <a:p>
            <a:pPr>
              <a:defRPr/>
            </a:pPr>
            <a:fld id="{3EB9124A-7D6C-4064-AFEC-6E243E93992B}" type="datetime1">
              <a:rPr lang="en-US"/>
              <a:pPr>
                <a:defRPr/>
              </a:pPr>
              <a:t>3/3/26</a:t>
            </a:fld>
            <a:endParaRPr lang="en-US"/>
          </a:p>
        </p:txBody>
      </p:sp>
      <p:sp>
        <p:nvSpPr>
          <p:cNvPr id="5" name="Footer Placeholder 4"/>
          <p:cNvSpPr>
            <a:spLocks noGrp="1"/>
          </p:cNvSpPr>
          <p:nvPr>
            <p:ph type="ftr" sz="quarter" idx="11"/>
          </p:nvPr>
        </p:nvSpPr>
        <p:spPr>
          <a:xfrm>
            <a:off x="4165600" y="6492878"/>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9144000" y="5334003"/>
            <a:ext cx="2844800" cy="365125"/>
          </a:xfrm>
          <a:prstGeom prst="rect">
            <a:avLst/>
          </a:prstGeom>
        </p:spPr>
        <p:txBody>
          <a:bodyPr/>
          <a:lstStyle>
            <a:lvl1pPr>
              <a:defRPr/>
            </a:lvl1pPr>
          </a:lstStyle>
          <a:p>
            <a:pPr>
              <a:defRPr/>
            </a:pPr>
            <a:fld id="{AE4B0CDB-4B65-45A7-A0CB-1E8360B8B041}" type="slidenum">
              <a:rPr lang="en-US"/>
              <a:pPr>
                <a:defRPr/>
              </a:pPr>
              <a:t>‹#›</a:t>
            </a:fld>
            <a:endParaRPr lang="en-US"/>
          </a:p>
        </p:txBody>
      </p:sp>
    </p:spTree>
    <p:extLst>
      <p:ext uri="{BB962C8B-B14F-4D97-AF65-F5344CB8AC3E}">
        <p14:creationId xmlns:p14="http://schemas.microsoft.com/office/powerpoint/2010/main" val="3679025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pPr>
              <a:defRPr/>
            </a:pPr>
            <a:fld id="{76454396-A557-43EE-8757-564146C2265A}" type="datetimeFigureOut">
              <a:rPr lang="en-US" smtClean="0">
                <a:solidFill>
                  <a:prstClr val="black">
                    <a:tint val="75000"/>
                  </a:prstClr>
                </a:solidFill>
              </a:rPr>
              <a:pPr>
                <a:defRPr/>
              </a:pPr>
              <a:t>3/3/26</a:t>
            </a:fld>
            <a:endParaRPr lang="en-US">
              <a:solidFill>
                <a:prstClr val="black">
                  <a:tint val="75000"/>
                </a:prstClr>
              </a:solidFill>
            </a:endParaRPr>
          </a:p>
        </p:txBody>
      </p:sp>
      <p:sp>
        <p:nvSpPr>
          <p:cNvPr id="4" name="Footer Placeholder 3"/>
          <p:cNvSpPr>
            <a:spLocks noGrp="1"/>
          </p:cNvSpPr>
          <p:nvPr>
            <p:ph type="ftr" sz="quarter" idx="11"/>
          </p:nvPr>
        </p:nvSpPr>
        <p:spPr>
          <a:xfrm>
            <a:off x="4165600" y="6492878"/>
            <a:ext cx="3860800" cy="365125"/>
          </a:xfrm>
          <a:prstGeom prst="rect">
            <a:avLst/>
          </a:prstGeom>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pPr>
              <a:defRPr/>
            </a:pPr>
            <a:fld id="{674E37DD-3A23-4C3C-A72C-951BD05CF17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643165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592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6EE4A5-9937-B903-4D2B-6ED3AA55202B}"/>
              </a:ext>
            </a:extLst>
          </p:cNvPr>
          <p:cNvSpPr>
            <a:spLocks noGrp="1" noRot="1" noMove="1" noResize="1" noEditPoints="1" noAdjustHandles="1" noChangeArrowheads="1" noChangeShapeType="1"/>
          </p:cNvSpPr>
          <p:nvPr userDrawn="1"/>
        </p:nvSpPr>
        <p:spPr>
          <a:xfrm>
            <a:off x="0" y="1"/>
            <a:ext cx="12192000" cy="6858000"/>
          </a:xfrm>
          <a:prstGeom prst="rect">
            <a:avLst/>
          </a:prstGeom>
          <a:solidFill>
            <a:srgbClr val="0B1020">
              <a:alpha val="39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ln>
                <a:noFill/>
              </a:ln>
            </a:endParaRPr>
          </a:p>
        </p:txBody>
      </p:sp>
      <p:pic>
        <p:nvPicPr>
          <p:cNvPr id="11" name="Picture 10" descr="A logo with text on it&#10;&#10;AI-generated content may be incorrect.">
            <a:extLst>
              <a:ext uri="{FF2B5EF4-FFF2-40B4-BE49-F238E27FC236}">
                <a16:creationId xmlns:a16="http://schemas.microsoft.com/office/drawing/2014/main" id="{A0E60411-504A-A3E6-8785-66A2A556ABB9}"/>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a:ext>
            </a:extLst>
          </a:blip>
          <a:stretch>
            <a:fillRect/>
          </a:stretch>
        </p:blipFill>
        <p:spPr>
          <a:xfrm>
            <a:off x="3356371" y="1377549"/>
            <a:ext cx="5479257" cy="3615137"/>
          </a:xfrm>
          <a:prstGeom prst="rect">
            <a:avLst/>
          </a:prstGeom>
          <a:effectLst>
            <a:outerShdw blurRad="609600" dist="50800" dir="5400000" sx="103000" sy="103000" algn="ctr" rotWithShape="0">
              <a:srgbClr val="000000">
                <a:alpha val="78000"/>
              </a:srgbClr>
            </a:outerShdw>
          </a:effectLst>
        </p:spPr>
      </p:pic>
    </p:spTree>
    <p:extLst>
      <p:ext uri="{BB962C8B-B14F-4D97-AF65-F5344CB8AC3E}">
        <p14:creationId xmlns:p14="http://schemas.microsoft.com/office/powerpoint/2010/main" val="2184030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folie hellbla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9200" y="2196000"/>
            <a:ext cx="9000000" cy="2160000"/>
          </a:xfrm>
          <a:prstGeom prst="rect">
            <a:avLst/>
          </a:prstGeom>
        </p:spPr>
        <p:txBody>
          <a:bodyPr anchor="t" anchorCtr="0"/>
          <a:lstStyle>
            <a:lvl1pPr algn="l">
              <a:lnSpc>
                <a:spcPts val="2600"/>
              </a:lnSpc>
              <a:defRPr sz="3200" baseline="0">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440000" y="3744000"/>
            <a:ext cx="9144000" cy="2160000"/>
          </a:xfrm>
        </p:spPr>
        <p:txBody>
          <a:bodyPr anchor="b" anchorCtr="0"/>
          <a:lstStyle>
            <a:lvl1pPr marL="0" indent="0" algn="l">
              <a:spcBef>
                <a:spcPts val="2300"/>
              </a:spcBef>
              <a:buNone/>
              <a:defRPr sz="1900" spc="19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440213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0B1020"/>
        </a:solidFill>
        <a:effectLst/>
      </p:bgPr>
    </p:bg>
    <p:spTree>
      <p:nvGrpSpPr>
        <p:cNvPr id="1" name=""/>
        <p:cNvGrpSpPr/>
        <p:nvPr/>
      </p:nvGrpSpPr>
      <p:grpSpPr>
        <a:xfrm>
          <a:off x="0" y="0"/>
          <a:ext cx="0" cy="0"/>
          <a:chOff x="0" y="0"/>
          <a:chExt cx="0" cy="0"/>
        </a:xfrm>
      </p:grpSpPr>
      <p:pic>
        <p:nvPicPr>
          <p:cNvPr id="5" name="NGC Video Satelliitti (1)">
            <a:hlinkClick r:id="" action="ppaction://media"/>
            <a:extLst>
              <a:ext uri="{FF2B5EF4-FFF2-40B4-BE49-F238E27FC236}">
                <a16:creationId xmlns:a16="http://schemas.microsoft.com/office/drawing/2014/main" id="{9A0DC6DE-EAFC-E024-77B1-257E013A540C}"/>
              </a:ext>
            </a:extLst>
          </p:cNvPr>
          <p:cNvPicPr>
            <a:picLocks noGrp="1" noRot="1" noChangeAspect="1" noMove="1" noResize="1" noEditPoints="1" noAdjustHandles="1" noChangeArrowheads="1" noChangeShapeType="1" noCrop="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A0FD26F-489E-0D9A-BC80-11557C23434D}"/>
              </a:ext>
            </a:extLst>
          </p:cNvPr>
          <p:cNvSpPr>
            <a:spLocks noGrp="1" noRot="1" noMove="1" noResize="1" noEditPoints="1" noAdjustHandles="1" noChangeArrowheads="1" noChangeShapeType="1"/>
          </p:cNvSpPr>
          <p:nvPr userDrawn="1"/>
        </p:nvSpPr>
        <p:spPr>
          <a:xfrm>
            <a:off x="-1" y="0"/>
            <a:ext cx="12192000" cy="6858000"/>
          </a:xfrm>
          <a:prstGeom prst="rect">
            <a:avLst/>
          </a:prstGeom>
          <a:solidFill>
            <a:srgbClr val="0B1020">
              <a:alpha val="39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ln>
                <a:noFill/>
              </a:ln>
            </a:endParaRPr>
          </a:p>
        </p:txBody>
      </p:sp>
      <p:sp>
        <p:nvSpPr>
          <p:cNvPr id="10" name="Subtitle 2">
            <a:extLst>
              <a:ext uri="{FF2B5EF4-FFF2-40B4-BE49-F238E27FC236}">
                <a16:creationId xmlns:a16="http://schemas.microsoft.com/office/drawing/2014/main" id="{9E3CAAFA-4C8B-D352-EA6C-F8A6C998124B}"/>
              </a:ext>
            </a:extLst>
          </p:cNvPr>
          <p:cNvSpPr>
            <a:spLocks noGrp="1"/>
          </p:cNvSpPr>
          <p:nvPr>
            <p:ph type="subTitle" idx="1" hasCustomPrompt="1"/>
          </p:nvPr>
        </p:nvSpPr>
        <p:spPr>
          <a:xfrm>
            <a:off x="1390650" y="3981113"/>
            <a:ext cx="9553574" cy="749300"/>
          </a:xfrm>
        </p:spPr>
        <p:txBody>
          <a:bodyPr/>
          <a:lstStyle>
            <a:lvl1pPr marL="0" indent="0" algn="ctr">
              <a:buNone/>
              <a:defRPr sz="2400">
                <a:solidFill>
                  <a:schemeClr val="bg2">
                    <a:lumMod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Name of presenter, organisation</a:t>
            </a:r>
            <a:endParaRPr lang="sv-SE" dirty="0"/>
          </a:p>
        </p:txBody>
      </p:sp>
      <p:sp>
        <p:nvSpPr>
          <p:cNvPr id="12" name="Title 1">
            <a:extLst>
              <a:ext uri="{FF2B5EF4-FFF2-40B4-BE49-F238E27FC236}">
                <a16:creationId xmlns:a16="http://schemas.microsoft.com/office/drawing/2014/main" id="{9C8E1A91-BEEC-D699-AA25-674AB19B7B1A}"/>
              </a:ext>
            </a:extLst>
          </p:cNvPr>
          <p:cNvSpPr>
            <a:spLocks noGrp="1"/>
          </p:cNvSpPr>
          <p:nvPr>
            <p:ph type="ctrTitle" hasCustomPrompt="1"/>
          </p:nvPr>
        </p:nvSpPr>
        <p:spPr>
          <a:xfrm>
            <a:off x="1390649" y="1309350"/>
            <a:ext cx="9553575" cy="2387600"/>
          </a:xfrm>
        </p:spPr>
        <p:txBody>
          <a:bodyPr anchor="b"/>
          <a:lstStyle>
            <a:lvl1pPr algn="ctr">
              <a:defRPr sz="6000">
                <a:solidFill>
                  <a:schemeClr val="bg1"/>
                </a:solidFill>
              </a:defRPr>
            </a:lvl1pPr>
          </a:lstStyle>
          <a:p>
            <a:r>
              <a:rPr lang="sv-SE" dirty="0"/>
              <a:t>Presentation </a:t>
            </a:r>
            <a:r>
              <a:rPr lang="sv-SE" dirty="0" err="1"/>
              <a:t>title</a:t>
            </a:r>
            <a:r>
              <a:rPr lang="sv-SE" dirty="0"/>
              <a:t> (option 1), </a:t>
            </a:r>
            <a:r>
              <a:rPr lang="sv-SE" dirty="0" err="1"/>
              <a:t>with</a:t>
            </a:r>
            <a:r>
              <a:rPr lang="sv-SE" dirty="0"/>
              <a:t> video </a:t>
            </a:r>
            <a:r>
              <a:rPr lang="sv-SE" dirty="0" err="1"/>
              <a:t>background</a:t>
            </a:r>
            <a:endParaRPr lang="sv-SE" dirty="0"/>
          </a:p>
        </p:txBody>
      </p:sp>
      <p:grpSp>
        <p:nvGrpSpPr>
          <p:cNvPr id="18" name="Group 17">
            <a:extLst>
              <a:ext uri="{FF2B5EF4-FFF2-40B4-BE49-F238E27FC236}">
                <a16:creationId xmlns:a16="http://schemas.microsoft.com/office/drawing/2014/main" id="{61B1CEFB-8F00-34F0-A07D-D6A2824A0A03}"/>
              </a:ext>
            </a:extLst>
          </p:cNvPr>
          <p:cNvGrpSpPr>
            <a:grpSpLocks noGrp="1" noUngrp="1" noRot="1" noMove="1" noResize="1"/>
          </p:cNvGrpSpPr>
          <p:nvPr userDrawn="1"/>
        </p:nvGrpSpPr>
        <p:grpSpPr>
          <a:xfrm>
            <a:off x="2992701" y="5313314"/>
            <a:ext cx="6206599" cy="746890"/>
            <a:chOff x="3112212" y="5313314"/>
            <a:chExt cx="6206599" cy="746890"/>
          </a:xfrm>
        </p:grpSpPr>
        <p:pic>
          <p:nvPicPr>
            <p:cNvPr id="7" name="Picture 6" descr="A black background with white text&#10;&#10;AI-generated content may be incorrect.">
              <a:extLst>
                <a:ext uri="{FF2B5EF4-FFF2-40B4-BE49-F238E27FC236}">
                  <a16:creationId xmlns:a16="http://schemas.microsoft.com/office/drawing/2014/main" id="{3CC90784-A131-E691-F6EC-B702856818FE}"/>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tretch>
              <a:fillRect/>
            </a:stretch>
          </p:blipFill>
          <p:spPr>
            <a:xfrm>
              <a:off x="6713070" y="5420761"/>
              <a:ext cx="2605741" cy="580528"/>
            </a:xfrm>
            <a:prstGeom prst="rect">
              <a:avLst/>
            </a:prstGeom>
          </p:spPr>
        </p:pic>
        <p:pic>
          <p:nvPicPr>
            <p:cNvPr id="14" name="Picture 13" descr="A white text on a black background&#10;&#10;AI-generated content may be incorrect.">
              <a:extLst>
                <a:ext uri="{FF2B5EF4-FFF2-40B4-BE49-F238E27FC236}">
                  <a16:creationId xmlns:a16="http://schemas.microsoft.com/office/drawing/2014/main" id="{21B55CE1-CF63-1DC4-F4C8-DA8BC5463513}"/>
                </a:ext>
              </a:extLst>
            </p:cNvPr>
            <p:cNvPicPr>
              <a:picLocks noGrp="1" noRot="1" noChangeAspec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tretch>
              <a:fillRect/>
            </a:stretch>
          </p:blipFill>
          <p:spPr>
            <a:xfrm>
              <a:off x="3112212" y="5313314"/>
              <a:ext cx="3128718" cy="746890"/>
            </a:xfrm>
            <a:prstGeom prst="rect">
              <a:avLst/>
            </a:prstGeom>
          </p:spPr>
        </p:pic>
      </p:grpSp>
    </p:spTree>
    <p:extLst>
      <p:ext uri="{BB962C8B-B14F-4D97-AF65-F5344CB8AC3E}">
        <p14:creationId xmlns:p14="http://schemas.microsoft.com/office/powerpoint/2010/main" val="256524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FD26F-489E-0D9A-BC80-11557C23434D}"/>
              </a:ext>
            </a:extLst>
          </p:cNvPr>
          <p:cNvSpPr>
            <a:spLocks noGrp="1" noRot="1" noMove="1" noResize="1" noEditPoints="1" noAdjustHandles="1" noChangeArrowheads="1" noChangeShapeType="1"/>
          </p:cNvSpPr>
          <p:nvPr userDrawn="1"/>
        </p:nvSpPr>
        <p:spPr>
          <a:xfrm>
            <a:off x="0" y="1"/>
            <a:ext cx="12192000" cy="6858000"/>
          </a:xfrm>
          <a:prstGeom prst="rect">
            <a:avLst/>
          </a:prstGeom>
          <a:solidFill>
            <a:srgbClr val="0B1020">
              <a:alpha val="39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ln>
                <a:noFill/>
              </a:ln>
            </a:endParaRPr>
          </a:p>
        </p:txBody>
      </p:sp>
      <p:sp>
        <p:nvSpPr>
          <p:cNvPr id="14" name="Subtitle 2">
            <a:extLst>
              <a:ext uri="{FF2B5EF4-FFF2-40B4-BE49-F238E27FC236}">
                <a16:creationId xmlns:a16="http://schemas.microsoft.com/office/drawing/2014/main" id="{C4471981-8994-32C2-A5FF-9A064AB3FB30}"/>
              </a:ext>
            </a:extLst>
          </p:cNvPr>
          <p:cNvSpPr>
            <a:spLocks noGrp="1"/>
          </p:cNvSpPr>
          <p:nvPr>
            <p:ph type="subTitle" idx="1" hasCustomPrompt="1"/>
          </p:nvPr>
        </p:nvSpPr>
        <p:spPr>
          <a:xfrm>
            <a:off x="1390650" y="3981113"/>
            <a:ext cx="9553574" cy="749300"/>
          </a:xfrm>
        </p:spPr>
        <p:txBody>
          <a:bodyPr/>
          <a:lstStyle>
            <a:lvl1pPr marL="0" indent="0" algn="ctr">
              <a:buNone/>
              <a:defRPr sz="2400">
                <a:solidFill>
                  <a:schemeClr val="bg2">
                    <a:lumMod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Name of presenter, organisation</a:t>
            </a:r>
            <a:endParaRPr lang="sv-SE" dirty="0"/>
          </a:p>
        </p:txBody>
      </p:sp>
      <p:sp>
        <p:nvSpPr>
          <p:cNvPr id="15" name="Title 1">
            <a:extLst>
              <a:ext uri="{FF2B5EF4-FFF2-40B4-BE49-F238E27FC236}">
                <a16:creationId xmlns:a16="http://schemas.microsoft.com/office/drawing/2014/main" id="{6A9D03E2-0E36-8EEC-48E2-82108DEE9517}"/>
              </a:ext>
            </a:extLst>
          </p:cNvPr>
          <p:cNvSpPr>
            <a:spLocks noGrp="1"/>
          </p:cNvSpPr>
          <p:nvPr>
            <p:ph type="ctrTitle" hasCustomPrompt="1"/>
          </p:nvPr>
        </p:nvSpPr>
        <p:spPr>
          <a:xfrm>
            <a:off x="1390649" y="1309350"/>
            <a:ext cx="9553575" cy="2387600"/>
          </a:xfrm>
        </p:spPr>
        <p:txBody>
          <a:bodyPr anchor="b"/>
          <a:lstStyle>
            <a:lvl1pPr algn="ctr">
              <a:defRPr sz="6000">
                <a:solidFill>
                  <a:schemeClr val="bg1"/>
                </a:solidFill>
              </a:defRPr>
            </a:lvl1pPr>
          </a:lstStyle>
          <a:p>
            <a:r>
              <a:rPr lang="sv-SE" dirty="0"/>
              <a:t>Presentation </a:t>
            </a:r>
            <a:r>
              <a:rPr lang="sv-SE" dirty="0" err="1"/>
              <a:t>title</a:t>
            </a:r>
            <a:r>
              <a:rPr lang="sv-SE" dirty="0"/>
              <a:t> (option 2), </a:t>
            </a:r>
            <a:r>
              <a:rPr lang="sv-SE" dirty="0" err="1"/>
              <a:t>with</a:t>
            </a:r>
            <a:r>
              <a:rPr lang="sv-SE" dirty="0"/>
              <a:t> video </a:t>
            </a:r>
            <a:r>
              <a:rPr lang="sv-SE" dirty="0" err="1"/>
              <a:t>background</a:t>
            </a:r>
            <a:endParaRPr lang="sv-SE" dirty="0"/>
          </a:p>
        </p:txBody>
      </p:sp>
      <p:grpSp>
        <p:nvGrpSpPr>
          <p:cNvPr id="16" name="Group 15">
            <a:extLst>
              <a:ext uri="{FF2B5EF4-FFF2-40B4-BE49-F238E27FC236}">
                <a16:creationId xmlns:a16="http://schemas.microsoft.com/office/drawing/2014/main" id="{25DACB24-ED60-7CD0-A6D8-101BC73DF97E}"/>
              </a:ext>
            </a:extLst>
          </p:cNvPr>
          <p:cNvGrpSpPr>
            <a:grpSpLocks noGrp="1" noUngrp="1" noRot="1" noMove="1" noResize="1"/>
          </p:cNvGrpSpPr>
          <p:nvPr userDrawn="1"/>
        </p:nvGrpSpPr>
        <p:grpSpPr>
          <a:xfrm>
            <a:off x="2992701" y="5313314"/>
            <a:ext cx="6206599" cy="746890"/>
            <a:chOff x="3112212" y="5313314"/>
            <a:chExt cx="6206599" cy="746890"/>
          </a:xfrm>
        </p:grpSpPr>
        <p:pic>
          <p:nvPicPr>
            <p:cNvPr id="17" name="Picture 16" descr="A black background with white text&#10;&#10;AI-generated content may be incorrect.">
              <a:extLst>
                <a:ext uri="{FF2B5EF4-FFF2-40B4-BE49-F238E27FC236}">
                  <a16:creationId xmlns:a16="http://schemas.microsoft.com/office/drawing/2014/main" id="{48FE23FC-2D90-261D-218A-99228C60264C}"/>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6713070" y="5420761"/>
              <a:ext cx="2605741" cy="580528"/>
            </a:xfrm>
            <a:prstGeom prst="rect">
              <a:avLst/>
            </a:prstGeom>
          </p:spPr>
        </p:pic>
        <p:pic>
          <p:nvPicPr>
            <p:cNvPr id="18" name="Picture 17" descr="A white text on a black background&#10;&#10;AI-generated content may be incorrect.">
              <a:extLst>
                <a:ext uri="{FF2B5EF4-FFF2-40B4-BE49-F238E27FC236}">
                  <a16:creationId xmlns:a16="http://schemas.microsoft.com/office/drawing/2014/main" id="{EAD3C7DA-C917-DB4E-E0A5-C7A68D3ED6EC}"/>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a:ext>
              </a:extLst>
            </a:blip>
            <a:stretch>
              <a:fillRect/>
            </a:stretch>
          </p:blipFill>
          <p:spPr>
            <a:xfrm>
              <a:off x="3112212" y="5313314"/>
              <a:ext cx="3128718" cy="746890"/>
            </a:xfrm>
            <a:prstGeom prst="rect">
              <a:avLst/>
            </a:prstGeom>
          </p:spPr>
        </p:pic>
      </p:grpSp>
    </p:spTree>
    <p:extLst>
      <p:ext uri="{BB962C8B-B14F-4D97-AF65-F5344CB8AC3E}">
        <p14:creationId xmlns:p14="http://schemas.microsoft.com/office/powerpoint/2010/main" val="3714086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descr="A blue square with white lines&#10;&#10;AI-generated content may be incorrect.">
            <a:extLst>
              <a:ext uri="{FF2B5EF4-FFF2-40B4-BE49-F238E27FC236}">
                <a16:creationId xmlns:a16="http://schemas.microsoft.com/office/drawing/2014/main" id="{33789853-FDC8-EF99-7CFF-91336A7995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9025"/>
            <a:ext cx="12192000" cy="6896050"/>
          </a:xfrm>
          <a:prstGeom prst="rect">
            <a:avLst/>
          </a:prstGeom>
        </p:spPr>
      </p:pic>
      <p:pic>
        <p:nvPicPr>
          <p:cNvPr id="8" name="Picture 7" descr="A blue square with white lines&#10;&#10;AI-generated content may be incorrect.">
            <a:extLst>
              <a:ext uri="{FF2B5EF4-FFF2-40B4-BE49-F238E27FC236}">
                <a16:creationId xmlns:a16="http://schemas.microsoft.com/office/drawing/2014/main" id="{BEF5E8AF-6289-4C59-2826-5A60C7EF78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8050"/>
            <a:ext cx="12192000" cy="6896050"/>
          </a:xfrm>
          <a:prstGeom prst="rect">
            <a:avLst/>
          </a:prstGeom>
        </p:spPr>
      </p:pic>
      <p:sp>
        <p:nvSpPr>
          <p:cNvPr id="2" name="Title 1"/>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GB" dirty="0"/>
              <a:t>Second slide – Table of content</a:t>
            </a:r>
            <a:endParaRPr lang="sv-SE" dirty="0"/>
          </a:p>
        </p:txBody>
      </p:sp>
      <p:sp>
        <p:nvSpPr>
          <p:cNvPr id="3" name="Content Placeholder 2">
            <a:extLst>
              <a:ext uri="{FF2B5EF4-FFF2-40B4-BE49-F238E27FC236}">
                <a16:creationId xmlns:a16="http://schemas.microsoft.com/office/drawing/2014/main" id="{7762C7F5-3488-96F3-AA48-F679E45ED717}"/>
              </a:ext>
            </a:extLst>
          </p:cNvPr>
          <p:cNvSpPr>
            <a:spLocks noGrp="1"/>
          </p:cNvSpPr>
          <p:nvPr>
            <p:ph idx="1" hasCustomPrompt="1"/>
          </p:nvPr>
        </p:nvSpPr>
        <p:spPr>
          <a:xfrm>
            <a:off x="838200" y="1825625"/>
            <a:ext cx="10515600" cy="3406333"/>
          </a:xfrm>
        </p:spPr>
        <p:txBody>
          <a:bodyPr/>
          <a:lstStyle>
            <a:lvl1pPr>
              <a:defRPr>
                <a:solidFill>
                  <a:schemeClr val="bg1">
                    <a:lumMod val="85000"/>
                  </a:schemeClr>
                </a:solidFill>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GB" dirty="0"/>
              <a:t>Please keep this as a second slide</a:t>
            </a:r>
          </a:p>
          <a:p>
            <a:pPr lvl="1"/>
            <a:r>
              <a:rPr lang="en-GB" dirty="0"/>
              <a:t>Second level</a:t>
            </a:r>
          </a:p>
          <a:p>
            <a:pPr lvl="2"/>
            <a:r>
              <a:rPr lang="en-GB" dirty="0"/>
              <a:t>Third level</a:t>
            </a:r>
          </a:p>
          <a:p>
            <a:pPr lvl="3"/>
            <a:r>
              <a:rPr lang="en-GB" dirty="0"/>
              <a:t>Fourth level</a:t>
            </a:r>
          </a:p>
          <a:p>
            <a:pPr lvl="4"/>
            <a:r>
              <a:rPr lang="en-GB" dirty="0"/>
              <a:t>Fifth level</a:t>
            </a:r>
            <a:endParaRPr lang="sv-SE" dirty="0"/>
          </a:p>
        </p:txBody>
      </p:sp>
      <p:grpSp>
        <p:nvGrpSpPr>
          <p:cNvPr id="5" name="Group 4">
            <a:extLst>
              <a:ext uri="{FF2B5EF4-FFF2-40B4-BE49-F238E27FC236}">
                <a16:creationId xmlns:a16="http://schemas.microsoft.com/office/drawing/2014/main" id="{0E102EC9-222D-CA44-FBC7-BFAFDE2FB143}"/>
              </a:ext>
            </a:extLst>
          </p:cNvPr>
          <p:cNvGrpSpPr>
            <a:grpSpLocks noGrp="1" noUngrp="1" noRot="1" noMove="1" noResize="1"/>
          </p:cNvGrpSpPr>
          <p:nvPr userDrawn="1"/>
        </p:nvGrpSpPr>
        <p:grpSpPr>
          <a:xfrm>
            <a:off x="453536" y="5693787"/>
            <a:ext cx="11285336" cy="691323"/>
            <a:chOff x="453536" y="5508519"/>
            <a:chExt cx="11285336" cy="691323"/>
          </a:xfrm>
        </p:grpSpPr>
        <p:pic>
          <p:nvPicPr>
            <p:cNvPr id="6" name="Picture 5" descr="A white text on a black background&#10;&#10;AI-generated content may be incorrect.">
              <a:extLst>
                <a:ext uri="{FF2B5EF4-FFF2-40B4-BE49-F238E27FC236}">
                  <a16:creationId xmlns:a16="http://schemas.microsoft.com/office/drawing/2014/main" id="{B6924F87-812C-5527-EC95-993B4F7EBA5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453536" y="5508519"/>
              <a:ext cx="2786119" cy="665105"/>
            </a:xfrm>
            <a:prstGeom prst="rect">
              <a:avLst/>
            </a:prstGeom>
          </p:spPr>
        </p:pic>
        <p:pic>
          <p:nvPicPr>
            <p:cNvPr id="9" name="Picture 8" descr="A black background with white text&#10;&#10;AI-generated content may be incorrect.">
              <a:extLst>
                <a:ext uri="{FF2B5EF4-FFF2-40B4-BE49-F238E27FC236}">
                  <a16:creationId xmlns:a16="http://schemas.microsoft.com/office/drawing/2014/main" id="{EBF21367-2AFD-69FA-F58C-3E2F1E30B6AA}"/>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a:ext>
              </a:extLst>
            </a:blip>
            <a:stretch>
              <a:fillRect/>
            </a:stretch>
          </p:blipFill>
          <p:spPr>
            <a:xfrm>
              <a:off x="9455974" y="5586771"/>
              <a:ext cx="2282898" cy="508602"/>
            </a:xfrm>
            <a:prstGeom prst="rect">
              <a:avLst/>
            </a:prstGeom>
          </p:spPr>
        </p:pic>
        <p:sp>
          <p:nvSpPr>
            <p:cNvPr id="10" name="TextBox 9">
              <a:extLst>
                <a:ext uri="{FF2B5EF4-FFF2-40B4-BE49-F238E27FC236}">
                  <a16:creationId xmlns:a16="http://schemas.microsoft.com/office/drawing/2014/main" id="{E1DEF139-22E7-E8E2-5487-35C2E41BB9B3}"/>
                </a:ext>
              </a:extLst>
            </p:cNvPr>
            <p:cNvSpPr txBox="1">
              <a:spLocks noGrp="1" noRot="1" noMove="1" noResize="1" noEditPoints="1" noAdjustHandles="1" noChangeArrowheads="1" noChangeShapeType="1"/>
            </p:cNvSpPr>
            <p:nvPr userDrawn="1"/>
          </p:nvSpPr>
          <p:spPr>
            <a:xfrm>
              <a:off x="3692783" y="5553511"/>
              <a:ext cx="5310063" cy="646331"/>
            </a:xfrm>
            <a:prstGeom prst="rect">
              <a:avLst/>
            </a:prstGeom>
            <a:noFill/>
          </p:spPr>
          <p:txBody>
            <a:bodyPr wrap="square" rtlCol="0">
              <a:spAutoFit/>
            </a:bodyPr>
            <a:lstStyle/>
            <a:p>
              <a:pPr algn="just"/>
              <a:r>
                <a:rPr lang="en-US" sz="900" b="0" i="1" dirty="0">
                  <a:solidFill>
                    <a:schemeClr val="bg1"/>
                  </a:solidFill>
                  <a:latin typeface="Montserrat Medium" pitchFamily="2"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sv-SE" sz="900" b="0" i="1" dirty="0">
                <a:solidFill>
                  <a:schemeClr val="bg1"/>
                </a:solidFill>
                <a:latin typeface="Montserrat Medium" pitchFamily="2" charset="0"/>
              </a:endParaRPr>
            </a:p>
          </p:txBody>
        </p:sp>
      </p:grpSp>
    </p:spTree>
    <p:extLst>
      <p:ext uri="{BB962C8B-B14F-4D97-AF65-F5344CB8AC3E}">
        <p14:creationId xmlns:p14="http://schemas.microsoft.com/office/powerpoint/2010/main" val="35676972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09096D3-047C-E5A1-06E9-06B7564A1BF3}"/>
              </a:ext>
            </a:extLst>
          </p:cNvPr>
          <p:cNvSpPr>
            <a:spLocks noGrp="1" noRot="1" noMove="1" noResize="1" noEditPoints="1" noAdjustHandles="1" noChangeArrowheads="1" noChangeShapeType="1"/>
          </p:cNvSpPr>
          <p:nvPr userDrawn="1"/>
        </p:nvSpPr>
        <p:spPr>
          <a:xfrm>
            <a:off x="0" y="1"/>
            <a:ext cx="12192000" cy="6858000"/>
          </a:xfrm>
          <a:prstGeom prst="rect">
            <a:avLst/>
          </a:prstGeom>
          <a:solidFill>
            <a:srgbClr val="0B1020">
              <a:alpha val="39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ln>
                <a:noFill/>
              </a:ln>
            </a:endParaRPr>
          </a:p>
        </p:txBody>
      </p:sp>
      <p:pic>
        <p:nvPicPr>
          <p:cNvPr id="11" name="Picture 10" descr="A logo with text on it&#10;&#10;AI-generated content may be incorrect.">
            <a:extLst>
              <a:ext uri="{FF2B5EF4-FFF2-40B4-BE49-F238E27FC236}">
                <a16:creationId xmlns:a16="http://schemas.microsoft.com/office/drawing/2014/main" id="{A0E60411-504A-A3E6-8785-66A2A556ABB9}"/>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771525" y="1999485"/>
            <a:ext cx="3986792" cy="2630429"/>
          </a:xfrm>
          <a:prstGeom prst="rect">
            <a:avLst/>
          </a:prstGeom>
          <a:effectLst>
            <a:outerShdw blurRad="736600" dist="50800" dir="5400000" algn="ctr" rotWithShape="0">
              <a:srgbClr val="000000">
                <a:alpha val="43137"/>
              </a:srgbClr>
            </a:outerShdw>
          </a:effectLst>
        </p:spPr>
      </p:pic>
      <p:sp>
        <p:nvSpPr>
          <p:cNvPr id="2" name="Title 1"/>
          <p:cNvSpPr>
            <a:spLocks noGrp="1"/>
          </p:cNvSpPr>
          <p:nvPr>
            <p:ph type="ctrTitle"/>
          </p:nvPr>
        </p:nvSpPr>
        <p:spPr>
          <a:xfrm>
            <a:off x="5515554" y="1274763"/>
            <a:ext cx="6115050" cy="2387600"/>
          </a:xfrm>
        </p:spPr>
        <p:txBody>
          <a:bodyPr anchor="b"/>
          <a:lstStyle>
            <a:lvl1pPr algn="l">
              <a:defRPr sz="6000">
                <a:solidFill>
                  <a:schemeClr val="bg1">
                    <a:lumMod val="95000"/>
                  </a:schemeClr>
                </a:solidFill>
              </a:defRPr>
            </a:lvl1pPr>
          </a:lstStyle>
          <a:p>
            <a:r>
              <a:rPr lang="de-DE"/>
              <a:t>Mastertitelformat bearbeiten</a:t>
            </a:r>
            <a:endParaRPr lang="sv-SE" dirty="0"/>
          </a:p>
        </p:txBody>
      </p:sp>
      <p:sp>
        <p:nvSpPr>
          <p:cNvPr id="3" name="Subtitle 2"/>
          <p:cNvSpPr>
            <a:spLocks noGrp="1"/>
          </p:cNvSpPr>
          <p:nvPr>
            <p:ph type="subTitle" idx="1"/>
          </p:nvPr>
        </p:nvSpPr>
        <p:spPr>
          <a:xfrm>
            <a:off x="5529842" y="3975894"/>
            <a:ext cx="6115050" cy="1284287"/>
          </a:xfrm>
        </p:spPr>
        <p:txBody>
          <a:bodyPr/>
          <a:lstStyle>
            <a:lvl1pPr marL="0" indent="0" algn="l">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sv-SE" dirty="0"/>
          </a:p>
        </p:txBody>
      </p:sp>
    </p:spTree>
    <p:extLst>
      <p:ext uri="{BB962C8B-B14F-4D97-AF65-F5344CB8AC3E}">
        <p14:creationId xmlns:p14="http://schemas.microsoft.com/office/powerpoint/2010/main" val="2709692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5" name="Picture 4" descr="A blue and black logo&#10;&#10;AI-generated content may be incorrect.">
            <a:extLst>
              <a:ext uri="{FF2B5EF4-FFF2-40B4-BE49-F238E27FC236}">
                <a16:creationId xmlns:a16="http://schemas.microsoft.com/office/drawing/2014/main" id="{9EA70E6E-075D-8E7B-15C0-80979FFC364E}"/>
              </a:ext>
            </a:extLst>
          </p:cNvPr>
          <p:cNvPicPr preferRelativeResize="0">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154112" y="-73265"/>
            <a:ext cx="12367378" cy="6952531"/>
          </a:xfrm>
          <a:prstGeom prst="rect">
            <a:avLst/>
          </a:prstGeom>
        </p:spPr>
      </p:pic>
      <p:sp>
        <p:nvSpPr>
          <p:cNvPr id="2" name="Title 1"/>
          <p:cNvSpPr>
            <a:spLocks noGrp="1"/>
          </p:cNvSpPr>
          <p:nvPr>
            <p:ph type="ctrTitle" hasCustomPrompt="1"/>
          </p:nvPr>
        </p:nvSpPr>
        <p:spPr>
          <a:xfrm>
            <a:off x="1524000" y="1122363"/>
            <a:ext cx="9144000" cy="2387600"/>
          </a:xfrm>
        </p:spPr>
        <p:txBody>
          <a:bodyPr anchor="b"/>
          <a:lstStyle>
            <a:lvl1pPr algn="l">
              <a:defRPr sz="6000">
                <a:solidFill>
                  <a:srgbClr val="89FFF5"/>
                </a:solidFill>
              </a:defRPr>
            </a:lvl1pPr>
          </a:lstStyle>
          <a:p>
            <a:r>
              <a:rPr lang="en-GB" dirty="0"/>
              <a:t>Content title here</a:t>
            </a:r>
            <a:endParaRPr lang="sv-SE" dirty="0"/>
          </a:p>
        </p:txBody>
      </p:sp>
      <p:sp>
        <p:nvSpPr>
          <p:cNvPr id="3" name="Subtitle 2"/>
          <p:cNvSpPr>
            <a:spLocks noGrp="1"/>
          </p:cNvSpPr>
          <p:nvPr>
            <p:ph type="subTitle" idx="1" hasCustomPrompt="1"/>
          </p:nvPr>
        </p:nvSpPr>
        <p:spPr>
          <a:xfrm>
            <a:off x="1524000" y="3602038"/>
            <a:ext cx="9144000" cy="1655762"/>
          </a:xfrm>
        </p:spPr>
        <p:txBody>
          <a:bodyPr/>
          <a:lstStyle>
            <a:lvl1pPr marL="0" indent="0" algn="l">
              <a:buNone/>
              <a:defRPr sz="2400">
                <a:solidFill>
                  <a:srgbClr val="D3FFF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Content subtitle</a:t>
            </a:r>
            <a:endParaRPr lang="sv-SE" dirty="0"/>
          </a:p>
        </p:txBody>
      </p:sp>
      <p:pic>
        <p:nvPicPr>
          <p:cNvPr id="6" name="Picture 5" descr="A logo of two arrows&#10;&#10;AI-generated content may be incorrect.">
            <a:extLst>
              <a:ext uri="{FF2B5EF4-FFF2-40B4-BE49-F238E27FC236}">
                <a16:creationId xmlns:a16="http://schemas.microsoft.com/office/drawing/2014/main" id="{4A1AEF9A-7F58-69B8-DA72-6FEA28A3E9F3}"/>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10960609" y="5620512"/>
            <a:ext cx="750928" cy="774878"/>
          </a:xfrm>
          <a:prstGeom prst="rect">
            <a:avLst/>
          </a:prstGeom>
        </p:spPr>
      </p:pic>
    </p:spTree>
    <p:extLst>
      <p:ext uri="{BB962C8B-B14F-4D97-AF65-F5344CB8AC3E}">
        <p14:creationId xmlns:p14="http://schemas.microsoft.com/office/powerpoint/2010/main" val="35778976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5" name="Picture 4" descr="A blue and black logo&#10;&#10;AI-generated content may be incorrect.">
            <a:extLst>
              <a:ext uri="{FF2B5EF4-FFF2-40B4-BE49-F238E27FC236}">
                <a16:creationId xmlns:a16="http://schemas.microsoft.com/office/drawing/2014/main" id="{9EA70E6E-075D-8E7B-15C0-80979FFC364E}"/>
              </a:ext>
            </a:extLst>
          </p:cNvPr>
          <p:cNvPicPr preferRelativeResize="0">
            <a:picLocks noGrp="1" noRot="1" noChangeAspect="1" noMove="1" noResize="1" noEditPoints="1" noAdjustHandles="1" noChangeArrowheads="1" noChangeShapeType="1" noCrop="1"/>
          </p:cNvPicPr>
          <p:nvPr userDrawn="1"/>
        </p:nvPicPr>
        <p:blipFill>
          <a:blip r:embed="rId2">
            <a:alphaModFix/>
            <a:extLst>
              <a:ext uri="{28A0092B-C50C-407E-A947-70E740481C1C}">
                <a14:useLocalDpi xmlns:a14="http://schemas.microsoft.com/office/drawing/2010/main"/>
              </a:ext>
            </a:extLst>
          </a:blip>
          <a:stretch>
            <a:fillRect/>
          </a:stretch>
        </p:blipFill>
        <p:spPr>
          <a:xfrm>
            <a:off x="-71920" y="-27060"/>
            <a:ext cx="12285185" cy="6906325"/>
          </a:xfrm>
          <a:prstGeom prst="rect">
            <a:avLst/>
          </a:prstGeom>
        </p:spPr>
      </p:pic>
      <p:pic>
        <p:nvPicPr>
          <p:cNvPr id="6" name="Picture 5" descr="A logo of two arrows&#10;&#10;AI-generated content may be incorrect.">
            <a:extLst>
              <a:ext uri="{FF2B5EF4-FFF2-40B4-BE49-F238E27FC236}">
                <a16:creationId xmlns:a16="http://schemas.microsoft.com/office/drawing/2014/main" id="{4A1AEF9A-7F58-69B8-DA72-6FEA28A3E9F3}"/>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10960609" y="5620512"/>
            <a:ext cx="750928" cy="774878"/>
          </a:xfrm>
          <a:prstGeom prst="rect">
            <a:avLst/>
          </a:prstGeom>
        </p:spPr>
      </p:pic>
      <p:sp>
        <p:nvSpPr>
          <p:cNvPr id="4" name="Content Placeholder 2">
            <a:extLst>
              <a:ext uri="{FF2B5EF4-FFF2-40B4-BE49-F238E27FC236}">
                <a16:creationId xmlns:a16="http://schemas.microsoft.com/office/drawing/2014/main" id="{DCBC0F7F-C451-B9DB-EAF3-B602E69C9C34}"/>
              </a:ext>
            </a:extLst>
          </p:cNvPr>
          <p:cNvSpPr>
            <a:spLocks noGrp="1"/>
          </p:cNvSpPr>
          <p:nvPr>
            <p:ph idx="1" hasCustomPrompt="1"/>
          </p:nvPr>
        </p:nvSpPr>
        <p:spPr>
          <a:xfrm>
            <a:off x="838200" y="1825625"/>
            <a:ext cx="9953625"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dirty="0"/>
              <a:t>Click to edit content text styles</a:t>
            </a:r>
          </a:p>
          <a:p>
            <a:pPr lvl="1"/>
            <a:r>
              <a:rPr lang="en-GB" dirty="0"/>
              <a:t>Second level</a:t>
            </a:r>
          </a:p>
          <a:p>
            <a:pPr lvl="2"/>
            <a:r>
              <a:rPr lang="en-GB" dirty="0"/>
              <a:t>Third level</a:t>
            </a:r>
          </a:p>
          <a:p>
            <a:pPr lvl="3"/>
            <a:r>
              <a:rPr lang="en-GB" dirty="0"/>
              <a:t>Fourth level</a:t>
            </a:r>
          </a:p>
          <a:p>
            <a:pPr lvl="4"/>
            <a:r>
              <a:rPr lang="en-GB" dirty="0"/>
              <a:t>Fifth level</a:t>
            </a:r>
            <a:endParaRPr lang="sv-SE" dirty="0"/>
          </a:p>
        </p:txBody>
      </p:sp>
      <p:sp>
        <p:nvSpPr>
          <p:cNvPr id="7" name="Title 1">
            <a:extLst>
              <a:ext uri="{FF2B5EF4-FFF2-40B4-BE49-F238E27FC236}">
                <a16:creationId xmlns:a16="http://schemas.microsoft.com/office/drawing/2014/main" id="{9F351C9A-4334-A3C9-A731-25873E48635C}"/>
              </a:ext>
            </a:extLst>
          </p:cNvPr>
          <p:cNvSpPr>
            <a:spLocks noGrp="1"/>
          </p:cNvSpPr>
          <p:nvPr>
            <p:ph type="title" hasCustomPrompt="1"/>
          </p:nvPr>
        </p:nvSpPr>
        <p:spPr>
          <a:xfrm>
            <a:off x="838200" y="365125"/>
            <a:ext cx="9953625" cy="1325563"/>
          </a:xfrm>
        </p:spPr>
        <p:txBody>
          <a:bodyPr/>
          <a:lstStyle>
            <a:lvl1pPr>
              <a:defRPr>
                <a:solidFill>
                  <a:schemeClr val="bg1"/>
                </a:solidFill>
              </a:defRPr>
            </a:lvl1pPr>
          </a:lstStyle>
          <a:p>
            <a:r>
              <a:rPr lang="en-GB" dirty="0"/>
              <a:t>Content title here</a:t>
            </a:r>
            <a:endParaRPr lang="sv-SE" dirty="0"/>
          </a:p>
        </p:txBody>
      </p:sp>
    </p:spTree>
    <p:extLst>
      <p:ext uri="{BB962C8B-B14F-4D97-AF65-F5344CB8AC3E}">
        <p14:creationId xmlns:p14="http://schemas.microsoft.com/office/powerpoint/2010/main" val="567190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2" name="Picture 11" descr="A blue and black logo&#10;&#10;AI-generated content may be incorrect.">
            <a:extLst>
              <a:ext uri="{FF2B5EF4-FFF2-40B4-BE49-F238E27FC236}">
                <a16:creationId xmlns:a16="http://schemas.microsoft.com/office/drawing/2014/main" id="{C198BEAC-5C79-6702-1C87-9EC80804E2D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l="557" t="1754" r="1778" b="557"/>
          <a:stretch/>
        </p:blipFill>
        <p:spPr>
          <a:xfrm>
            <a:off x="0" y="0"/>
            <a:ext cx="12192000" cy="6858000"/>
          </a:xfrm>
          <a:prstGeom prst="rect">
            <a:avLst/>
          </a:prstGeom>
        </p:spPr>
      </p:pic>
      <p:sp>
        <p:nvSpPr>
          <p:cNvPr id="2" name="Title 1"/>
          <p:cNvSpPr>
            <a:spLocks noGrp="1"/>
          </p:cNvSpPr>
          <p:nvPr>
            <p:ph type="ctrTitle" hasCustomPrompt="1"/>
          </p:nvPr>
        </p:nvSpPr>
        <p:spPr>
          <a:xfrm>
            <a:off x="1524000" y="1122363"/>
            <a:ext cx="9144000" cy="2387600"/>
          </a:xfrm>
        </p:spPr>
        <p:txBody>
          <a:bodyPr anchor="b"/>
          <a:lstStyle>
            <a:lvl1pPr algn="l">
              <a:defRPr sz="6000">
                <a:solidFill>
                  <a:schemeClr val="bg1">
                    <a:lumMod val="95000"/>
                  </a:schemeClr>
                </a:solidFill>
              </a:defRPr>
            </a:lvl1pPr>
          </a:lstStyle>
          <a:p>
            <a:r>
              <a:rPr lang="en-GB" dirty="0"/>
              <a:t>Content title here</a:t>
            </a:r>
            <a:endParaRPr lang="sv-SE" dirty="0"/>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sv-SE" dirty="0"/>
          </a:p>
        </p:txBody>
      </p:sp>
      <p:pic>
        <p:nvPicPr>
          <p:cNvPr id="4" name="Picture 3" descr="A logo of two arrows&#10;&#10;AI-generated content may be incorrect.">
            <a:extLst>
              <a:ext uri="{FF2B5EF4-FFF2-40B4-BE49-F238E27FC236}">
                <a16:creationId xmlns:a16="http://schemas.microsoft.com/office/drawing/2014/main" id="{955E1E1A-C3F3-D379-549D-C11E1728AE3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10960609" y="5620512"/>
            <a:ext cx="750928" cy="774878"/>
          </a:xfrm>
          <a:prstGeom prst="rect">
            <a:avLst/>
          </a:prstGeom>
        </p:spPr>
      </p:pic>
    </p:spTree>
    <p:extLst>
      <p:ext uri="{BB962C8B-B14F-4D97-AF65-F5344CB8AC3E}">
        <p14:creationId xmlns:p14="http://schemas.microsoft.com/office/powerpoint/2010/main" val="339156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Slide">
    <p:bg>
      <p:bgPr>
        <a:gradFill flip="none" rotWithShape="1">
          <a:gsLst>
            <a:gs pos="18000">
              <a:schemeClr val="accent6">
                <a:lumMod val="75000"/>
              </a:schemeClr>
            </a:gs>
            <a:gs pos="100000">
              <a:schemeClr val="accent1">
                <a:lumMod val="10000"/>
              </a:schemeClr>
            </a:gs>
          </a:gsLst>
          <a:lin ang="5400000" scaled="0"/>
          <a:tileRect/>
        </a:gradFill>
        <a:effectLst/>
      </p:bgPr>
    </p:bg>
    <p:spTree>
      <p:nvGrpSpPr>
        <p:cNvPr id="1" name=""/>
        <p:cNvGrpSpPr/>
        <p:nvPr/>
      </p:nvGrpSpPr>
      <p:grpSpPr>
        <a:xfrm>
          <a:off x="0" y="0"/>
          <a:ext cx="0" cy="0"/>
          <a:chOff x="0" y="0"/>
          <a:chExt cx="0" cy="0"/>
        </a:xfrm>
      </p:grpSpPr>
      <p:pic>
        <p:nvPicPr>
          <p:cNvPr id="7" name="Picture 6" descr="A blue and green gradient&#10;&#10;AI-generated content may be incorrect.">
            <a:extLst>
              <a:ext uri="{FF2B5EF4-FFF2-40B4-BE49-F238E27FC236}">
                <a16:creationId xmlns:a16="http://schemas.microsoft.com/office/drawing/2014/main" id="{EDF34773-A63C-6792-E84C-B727C57F293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17502"/>
            <a:ext cx="12192000" cy="6893004"/>
          </a:xfrm>
          <a:prstGeom prst="rect">
            <a:avLst/>
          </a:prstGeom>
        </p:spPr>
      </p:pic>
      <p:sp>
        <p:nvSpPr>
          <p:cNvPr id="2" name="Title 1"/>
          <p:cNvSpPr>
            <a:spLocks noGrp="1"/>
          </p:cNvSpPr>
          <p:nvPr>
            <p:ph type="ctrTitle"/>
          </p:nvPr>
        </p:nvSpPr>
        <p:spPr>
          <a:xfrm>
            <a:off x="1524000" y="1824233"/>
            <a:ext cx="9144000" cy="2387600"/>
          </a:xfrm>
        </p:spPr>
        <p:txBody>
          <a:bodyPr anchor="b"/>
          <a:lstStyle>
            <a:lvl1pPr algn="l">
              <a:defRPr sz="6000">
                <a:solidFill>
                  <a:schemeClr val="bg1"/>
                </a:solidFill>
              </a:defRPr>
            </a:lvl1pPr>
          </a:lstStyle>
          <a:p>
            <a:r>
              <a:rPr lang="de-DE"/>
              <a:t>Mastertitelformat bearbeiten</a:t>
            </a:r>
            <a:endParaRPr lang="sv-SE" dirty="0"/>
          </a:p>
        </p:txBody>
      </p:sp>
      <p:pic>
        <p:nvPicPr>
          <p:cNvPr id="3" name="Picture 2" descr="A logo of two arrows&#10;&#10;AI-generated content may be incorrect.">
            <a:extLst>
              <a:ext uri="{FF2B5EF4-FFF2-40B4-BE49-F238E27FC236}">
                <a16:creationId xmlns:a16="http://schemas.microsoft.com/office/drawing/2014/main" id="{6F8C5DA4-A2C9-A4AC-BE8F-05C6ED90DFA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10960609" y="5620512"/>
            <a:ext cx="750928" cy="774878"/>
          </a:xfrm>
          <a:prstGeom prst="rect">
            <a:avLst/>
          </a:prstGeom>
        </p:spPr>
      </p:pic>
    </p:spTree>
    <p:extLst>
      <p:ext uri="{BB962C8B-B14F-4D97-AF65-F5344CB8AC3E}">
        <p14:creationId xmlns:p14="http://schemas.microsoft.com/office/powerpoint/2010/main" val="3365164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wo Content">
    <p:bg>
      <p:bgPr>
        <a:gradFill flip="none" rotWithShape="1">
          <a:gsLst>
            <a:gs pos="22000">
              <a:srgbClr val="32A8A6"/>
            </a:gs>
            <a:gs pos="0">
              <a:schemeClr val="accent6">
                <a:lumMod val="50000"/>
              </a:schemeClr>
            </a:gs>
            <a:gs pos="100000">
              <a:schemeClr val="accent1">
                <a:lumMod val="10000"/>
              </a:schemeClr>
            </a:gs>
          </a:gsLst>
          <a:lin ang="0" scaled="1"/>
          <a:tileRect/>
        </a:gradFill>
        <a:effectLst/>
      </p:bgPr>
    </p:bg>
    <p:spTree>
      <p:nvGrpSpPr>
        <p:cNvPr id="1" name=""/>
        <p:cNvGrpSpPr/>
        <p:nvPr/>
      </p:nvGrpSpPr>
      <p:grpSpPr>
        <a:xfrm>
          <a:off x="0" y="0"/>
          <a:ext cx="0" cy="0"/>
          <a:chOff x="0" y="0"/>
          <a:chExt cx="0" cy="0"/>
        </a:xfrm>
      </p:grpSpPr>
      <p:pic>
        <p:nvPicPr>
          <p:cNvPr id="5" name="Picture 4" descr="A logo of two arrows&#10;&#10;AI-generated content may be incorrect.">
            <a:extLst>
              <a:ext uri="{FF2B5EF4-FFF2-40B4-BE49-F238E27FC236}">
                <a16:creationId xmlns:a16="http://schemas.microsoft.com/office/drawing/2014/main" id="{27369DCC-64DE-5405-4831-2A8AC93EFCF4}"/>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10960609" y="606248"/>
            <a:ext cx="750928" cy="774878"/>
          </a:xfrm>
          <a:prstGeom prst="rect">
            <a:avLst/>
          </a:prstGeom>
        </p:spPr>
      </p:pic>
      <p:sp>
        <p:nvSpPr>
          <p:cNvPr id="2" name="Title 1">
            <a:extLst>
              <a:ext uri="{FF2B5EF4-FFF2-40B4-BE49-F238E27FC236}">
                <a16:creationId xmlns:a16="http://schemas.microsoft.com/office/drawing/2014/main" id="{89F38F1C-463F-9D47-5F34-5DF56619CA4B}"/>
              </a:ext>
            </a:extLst>
          </p:cNvPr>
          <p:cNvSpPr>
            <a:spLocks noGrp="1"/>
          </p:cNvSpPr>
          <p:nvPr>
            <p:ph type="title"/>
          </p:nvPr>
        </p:nvSpPr>
        <p:spPr>
          <a:xfrm>
            <a:off x="838200" y="365125"/>
            <a:ext cx="9877612" cy="1325563"/>
          </a:xfrm>
        </p:spPr>
        <p:txBody>
          <a:bodyPr/>
          <a:lstStyle>
            <a:lvl1pPr>
              <a:defRPr>
                <a:solidFill>
                  <a:schemeClr val="bg1">
                    <a:lumMod val="95000"/>
                  </a:schemeClr>
                </a:solidFill>
              </a:defRPr>
            </a:lvl1pPr>
          </a:lstStyle>
          <a:p>
            <a:r>
              <a:rPr lang="de-DE"/>
              <a:t>Mastertitelformat bearbeiten</a:t>
            </a:r>
            <a:endParaRPr lang="sv-SE" dirty="0"/>
          </a:p>
        </p:txBody>
      </p:sp>
      <p:sp>
        <p:nvSpPr>
          <p:cNvPr id="3" name="Content Placeholder 2">
            <a:extLst>
              <a:ext uri="{FF2B5EF4-FFF2-40B4-BE49-F238E27FC236}">
                <a16:creationId xmlns:a16="http://schemas.microsoft.com/office/drawing/2014/main" id="{EA87B87A-1025-B80D-27AD-DE7D6FC78898}"/>
              </a:ext>
            </a:extLst>
          </p:cNvPr>
          <p:cNvSpPr>
            <a:spLocks noGrp="1"/>
          </p:cNvSpPr>
          <p:nvPr>
            <p:ph sz="half" idx="1"/>
          </p:nvPr>
        </p:nvSpPr>
        <p:spPr>
          <a:xfrm>
            <a:off x="838200" y="1825625"/>
            <a:ext cx="5181600" cy="4351338"/>
          </a:xfrm>
        </p:spPr>
        <p:txBody>
          <a:bodyPr/>
          <a:lstStyle>
            <a:lvl1pPr>
              <a:defRPr>
                <a:solidFill>
                  <a:schemeClr val="bg1">
                    <a:lumMod val="85000"/>
                  </a:schemeClr>
                </a:solidFill>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sv-SE" dirty="0"/>
          </a:p>
        </p:txBody>
      </p:sp>
      <p:sp>
        <p:nvSpPr>
          <p:cNvPr id="4" name="Content Placeholder 3">
            <a:extLst>
              <a:ext uri="{FF2B5EF4-FFF2-40B4-BE49-F238E27FC236}">
                <a16:creationId xmlns:a16="http://schemas.microsoft.com/office/drawing/2014/main" id="{DE12B2A9-B9D9-223C-9A49-A783565C951C}"/>
              </a:ext>
            </a:extLst>
          </p:cNvPr>
          <p:cNvSpPr>
            <a:spLocks noGrp="1"/>
          </p:cNvSpPr>
          <p:nvPr>
            <p:ph sz="half" idx="2"/>
          </p:nvPr>
        </p:nvSpPr>
        <p:spPr>
          <a:xfrm>
            <a:off x="6172200" y="1825625"/>
            <a:ext cx="5181600" cy="4351338"/>
          </a:xfrm>
        </p:spPr>
        <p:txBody>
          <a:bodyPr/>
          <a:lstStyle>
            <a:lvl1pPr>
              <a:defRPr>
                <a:solidFill>
                  <a:schemeClr val="bg1">
                    <a:lumMod val="85000"/>
                  </a:schemeClr>
                </a:solidFill>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sv-SE" dirty="0"/>
          </a:p>
        </p:txBody>
      </p:sp>
    </p:spTree>
    <p:extLst>
      <p:ext uri="{BB962C8B-B14F-4D97-AF65-F5344CB8AC3E}">
        <p14:creationId xmlns:p14="http://schemas.microsoft.com/office/powerpoint/2010/main" val="20505643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7" name="Picture 6" descr="A blue square with white lines&#10;&#10;AI-generated content may be incorrect.">
            <a:extLst>
              <a:ext uri="{FF2B5EF4-FFF2-40B4-BE49-F238E27FC236}">
                <a16:creationId xmlns:a16="http://schemas.microsoft.com/office/drawing/2014/main" id="{33789853-FDC8-EF99-7CFF-91336A7995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9025"/>
            <a:ext cx="12192000" cy="6896050"/>
          </a:xfrm>
          <a:prstGeom prst="rect">
            <a:avLst/>
          </a:prstGeom>
        </p:spPr>
      </p:pic>
      <p:pic>
        <p:nvPicPr>
          <p:cNvPr id="8" name="Picture 7" descr="A blue square with white lines&#10;&#10;AI-generated content may be incorrect.">
            <a:extLst>
              <a:ext uri="{FF2B5EF4-FFF2-40B4-BE49-F238E27FC236}">
                <a16:creationId xmlns:a16="http://schemas.microsoft.com/office/drawing/2014/main" id="{BEF5E8AF-6289-4C59-2826-5A60C7EF782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38050"/>
            <a:ext cx="12192000" cy="6896050"/>
          </a:xfrm>
          <a:prstGeom prst="rect">
            <a:avLst/>
          </a:prstGeom>
        </p:spPr>
      </p:pic>
      <p:sp>
        <p:nvSpPr>
          <p:cNvPr id="2" name="Title 1"/>
          <p:cNvSpPr>
            <a:spLocks noGrp="1"/>
          </p:cNvSpPr>
          <p:nvPr>
            <p:ph type="title"/>
          </p:nvPr>
        </p:nvSpPr>
        <p:spPr>
          <a:xfrm>
            <a:off x="838200" y="365125"/>
            <a:ext cx="9793941" cy="1325563"/>
          </a:xfrm>
        </p:spPr>
        <p:txBody>
          <a:bodyPr/>
          <a:lstStyle>
            <a:lvl1pPr>
              <a:defRPr>
                <a:solidFill>
                  <a:schemeClr val="bg1"/>
                </a:solidFill>
              </a:defRPr>
            </a:lvl1pPr>
          </a:lstStyle>
          <a:p>
            <a:r>
              <a:rPr lang="de-DE"/>
              <a:t>Mastertitelformat bearbeiten</a:t>
            </a:r>
            <a:endParaRPr lang="sv-SE" dirty="0"/>
          </a:p>
        </p:txBody>
      </p:sp>
      <p:sp>
        <p:nvSpPr>
          <p:cNvPr id="3" name="Content Placeholder 2">
            <a:extLst>
              <a:ext uri="{FF2B5EF4-FFF2-40B4-BE49-F238E27FC236}">
                <a16:creationId xmlns:a16="http://schemas.microsoft.com/office/drawing/2014/main" id="{7762C7F5-3488-96F3-AA48-F679E45ED717}"/>
              </a:ext>
            </a:extLst>
          </p:cNvPr>
          <p:cNvSpPr>
            <a:spLocks noGrp="1"/>
          </p:cNvSpPr>
          <p:nvPr>
            <p:ph idx="1"/>
          </p:nvPr>
        </p:nvSpPr>
        <p:spPr>
          <a:xfrm>
            <a:off x="838200" y="1825625"/>
            <a:ext cx="10515600" cy="4351338"/>
          </a:xfrm>
        </p:spPr>
        <p:txBody>
          <a:bodyPr/>
          <a:lstStyle>
            <a:lvl1pPr>
              <a:defRPr>
                <a:solidFill>
                  <a:schemeClr val="bg1">
                    <a:lumMod val="85000"/>
                  </a:schemeClr>
                </a:solidFill>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sv-SE" dirty="0"/>
          </a:p>
        </p:txBody>
      </p:sp>
      <p:pic>
        <p:nvPicPr>
          <p:cNvPr id="4" name="Picture 3" descr="A logo of two arrows&#10;&#10;AI-generated content may be incorrect.">
            <a:extLst>
              <a:ext uri="{FF2B5EF4-FFF2-40B4-BE49-F238E27FC236}">
                <a16:creationId xmlns:a16="http://schemas.microsoft.com/office/drawing/2014/main" id="{90610DD5-7416-1D44-2545-C01E87969A94}"/>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10960609" y="606248"/>
            <a:ext cx="750928" cy="774878"/>
          </a:xfrm>
          <a:prstGeom prst="rect">
            <a:avLst/>
          </a:prstGeom>
        </p:spPr>
      </p:pic>
    </p:spTree>
    <p:extLst>
      <p:ext uri="{BB962C8B-B14F-4D97-AF65-F5344CB8AC3E}">
        <p14:creationId xmlns:p14="http://schemas.microsoft.com/office/powerpoint/2010/main" val="2115794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gra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9200" y="2196000"/>
            <a:ext cx="9000000" cy="2160000"/>
          </a:xfrm>
          <a:prstGeom prst="rect">
            <a:avLst/>
          </a:prstGeom>
        </p:spPr>
        <p:txBody>
          <a:bodyPr anchor="t" anchorCtr="0"/>
          <a:lstStyle>
            <a:lvl1pPr algn="l">
              <a:lnSpc>
                <a:spcPts val="2600"/>
              </a:lnSpc>
              <a:defRPr sz="3200" baseline="0">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440000" y="3744000"/>
            <a:ext cx="9144000" cy="2160000"/>
          </a:xfrm>
        </p:spPr>
        <p:txBody>
          <a:bodyPr anchor="b" anchorCtr="0"/>
          <a:lstStyle>
            <a:lvl1pPr marL="0" indent="0" algn="l">
              <a:spcBef>
                <a:spcPts val="2300"/>
              </a:spcBef>
              <a:buNone/>
              <a:defRPr sz="1900" spc="19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9708955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710271" cy="1325563"/>
          </a:xfrm>
        </p:spPr>
        <p:txBody>
          <a:bodyPr/>
          <a:lstStyle>
            <a:lvl1pPr>
              <a:defRPr>
                <a:solidFill>
                  <a:schemeClr val="accent1">
                    <a:lumMod val="10000"/>
                  </a:schemeClr>
                </a:solidFill>
              </a:defRPr>
            </a:lvl1pPr>
          </a:lstStyle>
          <a:p>
            <a:r>
              <a:rPr lang="de-DE"/>
              <a:t>Mastertitelformat bearbeiten</a:t>
            </a:r>
            <a:endParaRPr lang="sv-SE" dirty="0"/>
          </a:p>
        </p:txBody>
      </p:sp>
      <p:sp>
        <p:nvSpPr>
          <p:cNvPr id="3" name="Content Placeholder 2">
            <a:extLst>
              <a:ext uri="{FF2B5EF4-FFF2-40B4-BE49-F238E27FC236}">
                <a16:creationId xmlns:a16="http://schemas.microsoft.com/office/drawing/2014/main" id="{7762C7F5-3488-96F3-AA48-F679E45ED717}"/>
              </a:ext>
            </a:extLst>
          </p:cNvPr>
          <p:cNvSpPr>
            <a:spLocks noGrp="1"/>
          </p:cNvSpPr>
          <p:nvPr>
            <p:ph idx="1"/>
          </p:nvPr>
        </p:nvSpPr>
        <p:spPr>
          <a:xfrm>
            <a:off x="838200" y="1825625"/>
            <a:ext cx="10422276" cy="4351338"/>
          </a:xfrm>
        </p:spPr>
        <p:txBody>
          <a:bodyPr/>
          <a:lstStyle>
            <a:lvl1pPr>
              <a:defRPr>
                <a:solidFill>
                  <a:srgbClr val="3D4451"/>
                </a:solidFill>
              </a:defRPr>
            </a:lvl1pPr>
            <a:lvl2pPr>
              <a:defRPr>
                <a:solidFill>
                  <a:srgbClr val="3D4451"/>
                </a:solidFill>
              </a:defRPr>
            </a:lvl2pPr>
            <a:lvl3pPr>
              <a:defRPr>
                <a:solidFill>
                  <a:srgbClr val="3D4451"/>
                </a:solidFill>
              </a:defRPr>
            </a:lvl3pPr>
            <a:lvl4pPr>
              <a:defRPr>
                <a:solidFill>
                  <a:srgbClr val="3D4451"/>
                </a:solidFill>
              </a:defRPr>
            </a:lvl4pPr>
            <a:lvl5pPr>
              <a:defRPr>
                <a:solidFill>
                  <a:srgbClr val="3D445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sv-SE" dirty="0"/>
          </a:p>
        </p:txBody>
      </p:sp>
      <p:pic>
        <p:nvPicPr>
          <p:cNvPr id="4" name="Picture 3" descr="A blue and black logo&#10;&#10;AI-generated content may be incorrect.">
            <a:extLst>
              <a:ext uri="{FF2B5EF4-FFF2-40B4-BE49-F238E27FC236}">
                <a16:creationId xmlns:a16="http://schemas.microsoft.com/office/drawing/2014/main" id="{A995EFAD-6EDE-F703-3139-B989051FCBDC}"/>
              </a:ext>
            </a:extLst>
          </p:cNvPr>
          <p:cNvPicPr>
            <a:picLocks noGrp="1" noRot="1" noChangeAspect="1" noMove="1" noResize="1" noEditPoints="1" noAdjustHandles="1" noChangeArrowheads="1" noChangeShapeType="1" noCrop="1"/>
          </p:cNvPicPr>
          <p:nvPr userDrawn="1"/>
        </p:nvPicPr>
        <p:blipFill>
          <a:blip r:embed="rId2">
            <a:alphaModFix amt="12000"/>
            <a:extLst>
              <a:ext uri="{28A0092B-C50C-407E-A947-70E740481C1C}">
                <a14:useLocalDpi xmlns:a14="http://schemas.microsoft.com/office/drawing/2010/main"/>
              </a:ext>
            </a:extLst>
          </a:blip>
          <a:stretch>
            <a:fillRect/>
          </a:stretch>
        </p:blipFill>
        <p:spPr>
          <a:xfrm>
            <a:off x="4468178" y="1752405"/>
            <a:ext cx="3255643" cy="3353190"/>
          </a:xfrm>
          <a:prstGeom prst="rect">
            <a:avLst/>
          </a:prstGeom>
          <a:effectLst>
            <a:outerShdw blurRad="50800" dist="50800" dir="5400000" algn="ctr" rotWithShape="0">
              <a:srgbClr val="000000">
                <a:alpha val="0"/>
              </a:srgbClr>
            </a:outerShdw>
          </a:effectLst>
        </p:spPr>
      </p:pic>
      <p:pic>
        <p:nvPicPr>
          <p:cNvPr id="10" name="Picture 9" descr="A blue and black logo&#10;&#10;AI-generated content may be incorrect.">
            <a:extLst>
              <a:ext uri="{FF2B5EF4-FFF2-40B4-BE49-F238E27FC236}">
                <a16:creationId xmlns:a16="http://schemas.microsoft.com/office/drawing/2014/main" id="{76D1F9F0-BC34-DF68-10E3-CCC53D92D18A}"/>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10960099" y="604023"/>
            <a:ext cx="752336" cy="774878"/>
          </a:xfrm>
          <a:prstGeom prst="rect">
            <a:avLst/>
          </a:prstGeom>
        </p:spPr>
      </p:pic>
    </p:spTree>
    <p:extLst>
      <p:ext uri="{BB962C8B-B14F-4D97-AF65-F5344CB8AC3E}">
        <p14:creationId xmlns:p14="http://schemas.microsoft.com/office/powerpoint/2010/main" val="28425010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solidFill>
                  <a:schemeClr val="accent1">
                    <a:lumMod val="10000"/>
                  </a:schemeClr>
                </a:solidFill>
              </a:defRPr>
            </a:lvl1pPr>
          </a:lstStyle>
          <a:p>
            <a:r>
              <a:rPr lang="de-DE"/>
              <a:t>Mastertitelformat bearbeiten</a:t>
            </a:r>
            <a:endParaRPr lang="sv-SE" dirty="0"/>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sv-SE" dirty="0"/>
          </a:p>
        </p:txBody>
      </p:sp>
      <p:pic>
        <p:nvPicPr>
          <p:cNvPr id="5" name="Picture 4" descr="A blue and black logo&#10;&#10;AI-generated content may be incorrect.">
            <a:extLst>
              <a:ext uri="{FF2B5EF4-FFF2-40B4-BE49-F238E27FC236}">
                <a16:creationId xmlns:a16="http://schemas.microsoft.com/office/drawing/2014/main" id="{008CA63D-51C5-E450-F4E4-344DF7ECD0E4}"/>
              </a:ext>
            </a:extLst>
          </p:cNvPr>
          <p:cNvPicPr>
            <a:picLocks noGrp="1" noRot="1" noChangeAspect="1" noMove="1" noResize="1" noEditPoints="1" noAdjustHandles="1" noChangeArrowheads="1" noChangeShapeType="1" noCrop="1"/>
          </p:cNvPicPr>
          <p:nvPr userDrawn="1"/>
        </p:nvPicPr>
        <p:blipFill>
          <a:blip r:embed="rId2">
            <a:alphaModFix amt="12000"/>
            <a:extLst>
              <a:ext uri="{28A0092B-C50C-407E-A947-70E740481C1C}">
                <a14:useLocalDpi xmlns:a14="http://schemas.microsoft.com/office/drawing/2010/main"/>
              </a:ext>
            </a:extLst>
          </a:blip>
          <a:stretch>
            <a:fillRect/>
          </a:stretch>
        </p:blipFill>
        <p:spPr>
          <a:xfrm>
            <a:off x="4468178" y="1752405"/>
            <a:ext cx="3255643" cy="3353190"/>
          </a:xfrm>
          <a:prstGeom prst="rect">
            <a:avLst/>
          </a:prstGeom>
          <a:effectLst>
            <a:outerShdw blurRad="50800" dist="50800" dir="5400000" algn="ctr" rotWithShape="0">
              <a:srgbClr val="000000">
                <a:alpha val="0"/>
              </a:srgbClr>
            </a:outerShdw>
          </a:effectLst>
        </p:spPr>
      </p:pic>
      <p:pic>
        <p:nvPicPr>
          <p:cNvPr id="4" name="Picture 3" descr="A blue and black logo&#10;&#10;AI-generated content may be incorrect.">
            <a:extLst>
              <a:ext uri="{FF2B5EF4-FFF2-40B4-BE49-F238E27FC236}">
                <a16:creationId xmlns:a16="http://schemas.microsoft.com/office/drawing/2014/main" id="{185979ED-A194-B088-9284-E1C54746470D}"/>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10960099" y="604023"/>
            <a:ext cx="752336" cy="774878"/>
          </a:xfrm>
          <a:prstGeom prst="rect">
            <a:avLst/>
          </a:prstGeom>
        </p:spPr>
      </p:pic>
    </p:spTree>
    <p:extLst>
      <p:ext uri="{BB962C8B-B14F-4D97-AF65-F5344CB8AC3E}">
        <p14:creationId xmlns:p14="http://schemas.microsoft.com/office/powerpoint/2010/main" val="10164013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bg1"/>
        </a:solidFill>
        <a:effectLst/>
      </p:bgPr>
    </p:bg>
    <p:spTree>
      <p:nvGrpSpPr>
        <p:cNvPr id="1" name=""/>
        <p:cNvGrpSpPr/>
        <p:nvPr/>
      </p:nvGrpSpPr>
      <p:grpSpPr>
        <a:xfrm>
          <a:off x="0" y="0"/>
          <a:ext cx="0" cy="0"/>
          <a:chOff x="0" y="0"/>
          <a:chExt cx="0" cy="0"/>
        </a:xfrm>
      </p:grpSpPr>
      <p:pic>
        <p:nvPicPr>
          <p:cNvPr id="5" name="Picture 4" descr="A black and grey background&#10;&#10;AI-generated content may be incorrect.">
            <a:extLst>
              <a:ext uri="{FF2B5EF4-FFF2-40B4-BE49-F238E27FC236}">
                <a16:creationId xmlns:a16="http://schemas.microsoft.com/office/drawing/2014/main" id="{5AEE9897-6864-A326-1DCE-193CEA8804E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t="3243" r="27188" b="18919"/>
          <a:stretch/>
        </p:blipFill>
        <p:spPr>
          <a:xfrm>
            <a:off x="-1" y="0"/>
            <a:ext cx="11337939" cy="6858000"/>
          </a:xfrm>
          <a:prstGeom prst="rect">
            <a:avLst/>
          </a:prstGeom>
        </p:spPr>
      </p:pic>
      <p:sp>
        <p:nvSpPr>
          <p:cNvPr id="2" name="Title 1"/>
          <p:cNvSpPr>
            <a:spLocks noGrp="1"/>
          </p:cNvSpPr>
          <p:nvPr>
            <p:ph type="title"/>
          </p:nvPr>
        </p:nvSpPr>
        <p:spPr>
          <a:xfrm>
            <a:off x="838200" y="365125"/>
            <a:ext cx="9747402" cy="1325563"/>
          </a:xfrm>
        </p:spPr>
        <p:txBody>
          <a:bodyPr/>
          <a:lstStyle>
            <a:lvl1pPr>
              <a:defRPr>
                <a:solidFill>
                  <a:schemeClr val="accent1">
                    <a:lumMod val="10000"/>
                  </a:schemeClr>
                </a:solidFill>
              </a:defRPr>
            </a:lvl1pPr>
          </a:lstStyle>
          <a:p>
            <a:r>
              <a:rPr lang="de-DE"/>
              <a:t>Mastertitelformat bearbeiten</a:t>
            </a:r>
            <a:endParaRPr lang="sv-SE" dirty="0"/>
          </a:p>
        </p:txBody>
      </p:sp>
      <p:sp>
        <p:nvSpPr>
          <p:cNvPr id="3" name="Content Placeholder 2">
            <a:extLst>
              <a:ext uri="{FF2B5EF4-FFF2-40B4-BE49-F238E27FC236}">
                <a16:creationId xmlns:a16="http://schemas.microsoft.com/office/drawing/2014/main" id="{7762C7F5-3488-96F3-AA48-F679E45ED717}"/>
              </a:ext>
            </a:extLst>
          </p:cNvPr>
          <p:cNvSpPr>
            <a:spLocks noGrp="1"/>
          </p:cNvSpPr>
          <p:nvPr>
            <p:ph idx="1"/>
          </p:nvPr>
        </p:nvSpPr>
        <p:spPr>
          <a:xfrm>
            <a:off x="838200" y="1825625"/>
            <a:ext cx="10422276" cy="4351338"/>
          </a:xfrm>
        </p:spPr>
        <p:txBody>
          <a:bodyPr/>
          <a:lstStyle>
            <a:lvl1pPr>
              <a:defRPr>
                <a:solidFill>
                  <a:srgbClr val="3D4451"/>
                </a:solidFill>
              </a:defRPr>
            </a:lvl1pPr>
            <a:lvl2pPr>
              <a:defRPr>
                <a:solidFill>
                  <a:srgbClr val="3D4451"/>
                </a:solidFill>
              </a:defRPr>
            </a:lvl2pPr>
            <a:lvl3pPr>
              <a:defRPr>
                <a:solidFill>
                  <a:srgbClr val="3D4451"/>
                </a:solidFill>
              </a:defRPr>
            </a:lvl3pPr>
            <a:lvl4pPr>
              <a:defRPr>
                <a:solidFill>
                  <a:srgbClr val="3D4451"/>
                </a:solidFill>
              </a:defRPr>
            </a:lvl4pPr>
            <a:lvl5pPr>
              <a:defRPr>
                <a:solidFill>
                  <a:srgbClr val="3D445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sv-SE" dirty="0"/>
          </a:p>
        </p:txBody>
      </p:sp>
      <p:pic>
        <p:nvPicPr>
          <p:cNvPr id="4" name="Picture 3" descr="A blue and black logo&#10;&#10;AI-generated content may be incorrect.">
            <a:extLst>
              <a:ext uri="{FF2B5EF4-FFF2-40B4-BE49-F238E27FC236}">
                <a16:creationId xmlns:a16="http://schemas.microsoft.com/office/drawing/2014/main" id="{12732204-47E9-9589-481B-07F0CF3080D5}"/>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10960099" y="604023"/>
            <a:ext cx="752336" cy="774878"/>
          </a:xfrm>
          <a:prstGeom prst="rect">
            <a:avLst/>
          </a:prstGeom>
        </p:spPr>
      </p:pic>
    </p:spTree>
    <p:extLst>
      <p:ext uri="{BB962C8B-B14F-4D97-AF65-F5344CB8AC3E}">
        <p14:creationId xmlns:p14="http://schemas.microsoft.com/office/powerpoint/2010/main" val="30936150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764059" cy="1325563"/>
          </a:xfrm>
        </p:spPr>
        <p:txBody>
          <a:bodyPr/>
          <a:lstStyle>
            <a:lvl1pPr>
              <a:defRPr>
                <a:solidFill>
                  <a:schemeClr val="accent1">
                    <a:lumMod val="10000"/>
                  </a:schemeClr>
                </a:solidFill>
              </a:defRPr>
            </a:lvl1pPr>
          </a:lstStyle>
          <a:p>
            <a:r>
              <a:rPr lang="de-DE"/>
              <a:t>Mastertitelformat bearbeiten</a:t>
            </a:r>
            <a:endParaRPr lang="sv-SE" dirty="0"/>
          </a:p>
        </p:txBody>
      </p:sp>
      <p:sp>
        <p:nvSpPr>
          <p:cNvPr id="3" name="Content Placeholder 2">
            <a:extLst>
              <a:ext uri="{FF2B5EF4-FFF2-40B4-BE49-F238E27FC236}">
                <a16:creationId xmlns:a16="http://schemas.microsoft.com/office/drawing/2014/main" id="{7762C7F5-3488-96F3-AA48-F679E45ED717}"/>
              </a:ext>
            </a:extLst>
          </p:cNvPr>
          <p:cNvSpPr>
            <a:spLocks noGrp="1"/>
          </p:cNvSpPr>
          <p:nvPr>
            <p:ph idx="1"/>
          </p:nvPr>
        </p:nvSpPr>
        <p:spPr>
          <a:xfrm>
            <a:off x="838200" y="1825625"/>
            <a:ext cx="10422276" cy="4351338"/>
          </a:xfrm>
        </p:spPr>
        <p:txBody>
          <a:bodyPr/>
          <a:lstStyle>
            <a:lvl1pPr>
              <a:defRPr>
                <a:solidFill>
                  <a:srgbClr val="3D4451"/>
                </a:solidFill>
              </a:defRPr>
            </a:lvl1pPr>
            <a:lvl2pPr>
              <a:defRPr>
                <a:solidFill>
                  <a:srgbClr val="3D4451"/>
                </a:solidFill>
              </a:defRPr>
            </a:lvl2pPr>
            <a:lvl3pPr>
              <a:defRPr>
                <a:solidFill>
                  <a:srgbClr val="3D4451"/>
                </a:solidFill>
              </a:defRPr>
            </a:lvl3pPr>
            <a:lvl4pPr>
              <a:defRPr>
                <a:solidFill>
                  <a:srgbClr val="3D4451"/>
                </a:solidFill>
              </a:defRPr>
            </a:lvl4pPr>
            <a:lvl5pPr>
              <a:defRPr>
                <a:solidFill>
                  <a:srgbClr val="3D445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sv-SE" dirty="0"/>
          </a:p>
        </p:txBody>
      </p:sp>
      <p:pic>
        <p:nvPicPr>
          <p:cNvPr id="4" name="Picture 3" descr="A blue and black logo&#10;&#10;AI-generated content may be incorrect.">
            <a:extLst>
              <a:ext uri="{FF2B5EF4-FFF2-40B4-BE49-F238E27FC236}">
                <a16:creationId xmlns:a16="http://schemas.microsoft.com/office/drawing/2014/main" id="{ECF119D3-DF06-603B-9C7B-77CED3D7A119}"/>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10960099" y="604023"/>
            <a:ext cx="752336" cy="774878"/>
          </a:xfrm>
          <a:prstGeom prst="rect">
            <a:avLst/>
          </a:prstGeom>
        </p:spPr>
      </p:pic>
    </p:spTree>
    <p:extLst>
      <p:ext uri="{BB962C8B-B14F-4D97-AF65-F5344CB8AC3E}">
        <p14:creationId xmlns:p14="http://schemas.microsoft.com/office/powerpoint/2010/main" val="685754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220200" cy="1325563"/>
          </a:xfrm>
        </p:spPr>
        <p:txBody>
          <a:bodyPr/>
          <a:lstStyle>
            <a:lvl1pPr>
              <a:defRPr>
                <a:solidFill>
                  <a:schemeClr val="accent1">
                    <a:lumMod val="10000"/>
                  </a:schemeClr>
                </a:solidFill>
              </a:defRPr>
            </a:lvl1pPr>
          </a:lstStyle>
          <a:p>
            <a:r>
              <a:rPr lang="de-DE"/>
              <a:t>Mastertitelformat bearbeiten</a:t>
            </a:r>
            <a:endParaRPr lang="sv-SE" dirty="0"/>
          </a:p>
        </p:txBody>
      </p:sp>
      <p:sp>
        <p:nvSpPr>
          <p:cNvPr id="3" name="Content Placeholder 2">
            <a:extLst>
              <a:ext uri="{FF2B5EF4-FFF2-40B4-BE49-F238E27FC236}">
                <a16:creationId xmlns:a16="http://schemas.microsoft.com/office/drawing/2014/main" id="{7762C7F5-3488-96F3-AA48-F679E45ED717}"/>
              </a:ext>
            </a:extLst>
          </p:cNvPr>
          <p:cNvSpPr>
            <a:spLocks noGrp="1"/>
          </p:cNvSpPr>
          <p:nvPr>
            <p:ph idx="1"/>
          </p:nvPr>
        </p:nvSpPr>
        <p:spPr>
          <a:xfrm>
            <a:off x="838200" y="1825625"/>
            <a:ext cx="9220200" cy="4351338"/>
          </a:xfrm>
        </p:spPr>
        <p:txBody>
          <a:bodyPr/>
          <a:lstStyle>
            <a:lvl1pPr>
              <a:defRPr>
                <a:solidFill>
                  <a:srgbClr val="3D4451"/>
                </a:solidFill>
              </a:defRPr>
            </a:lvl1pPr>
            <a:lvl2pPr>
              <a:defRPr>
                <a:solidFill>
                  <a:srgbClr val="3D4451"/>
                </a:solidFill>
              </a:defRPr>
            </a:lvl2pPr>
            <a:lvl3pPr>
              <a:defRPr>
                <a:solidFill>
                  <a:srgbClr val="3D4451"/>
                </a:solidFill>
              </a:defRPr>
            </a:lvl3pPr>
            <a:lvl4pPr>
              <a:defRPr>
                <a:solidFill>
                  <a:srgbClr val="3D4451"/>
                </a:solidFill>
              </a:defRPr>
            </a:lvl4pPr>
            <a:lvl5pPr>
              <a:defRPr>
                <a:solidFill>
                  <a:srgbClr val="3D445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sv-SE" dirty="0"/>
          </a:p>
        </p:txBody>
      </p:sp>
      <p:pic>
        <p:nvPicPr>
          <p:cNvPr id="4" name="Picture 3" descr="A blue and black logo&#10;&#10;AI-generated content may be incorrect.">
            <a:extLst>
              <a:ext uri="{FF2B5EF4-FFF2-40B4-BE49-F238E27FC236}">
                <a16:creationId xmlns:a16="http://schemas.microsoft.com/office/drawing/2014/main" id="{B399D446-4716-A0E0-388A-B9D49F51CED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p:blipFill>
        <p:spPr>
          <a:xfrm>
            <a:off x="10407721" y="0"/>
            <a:ext cx="1785639" cy="6862647"/>
          </a:xfrm>
          <a:prstGeom prst="rect">
            <a:avLst/>
          </a:prstGeom>
        </p:spPr>
      </p:pic>
      <p:pic>
        <p:nvPicPr>
          <p:cNvPr id="6" name="Picture 5" descr="A logo of two arrows&#10;&#10;AI-generated content may be incorrect.">
            <a:extLst>
              <a:ext uri="{FF2B5EF4-FFF2-40B4-BE49-F238E27FC236}">
                <a16:creationId xmlns:a16="http://schemas.microsoft.com/office/drawing/2014/main" id="{1126171F-D9EB-C799-4A7D-345D5B9429BE}"/>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10960609" y="5620512"/>
            <a:ext cx="750928" cy="774878"/>
          </a:xfrm>
          <a:prstGeom prst="rect">
            <a:avLst/>
          </a:prstGeom>
        </p:spPr>
      </p:pic>
    </p:spTree>
    <p:extLst>
      <p:ext uri="{BB962C8B-B14F-4D97-AF65-F5344CB8AC3E}">
        <p14:creationId xmlns:p14="http://schemas.microsoft.com/office/powerpoint/2010/main" val="16200840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chemeClr val="bg1"/>
        </a:solidFill>
        <a:effectLst/>
      </p:bgPr>
    </p:bg>
    <p:spTree>
      <p:nvGrpSpPr>
        <p:cNvPr id="1" name=""/>
        <p:cNvGrpSpPr/>
        <p:nvPr/>
      </p:nvGrpSpPr>
      <p:grpSpPr>
        <a:xfrm>
          <a:off x="0" y="0"/>
          <a:ext cx="0" cy="0"/>
          <a:chOff x="0" y="0"/>
          <a:chExt cx="0" cy="0"/>
        </a:xfrm>
      </p:grpSpPr>
      <p:pic>
        <p:nvPicPr>
          <p:cNvPr id="5" name="Picture 4" descr="A blue and black logo&#10;&#10;AI-generated content may be incorrect.">
            <a:extLst>
              <a:ext uri="{FF2B5EF4-FFF2-40B4-BE49-F238E27FC236}">
                <a16:creationId xmlns:a16="http://schemas.microsoft.com/office/drawing/2014/main" id="{F5013C33-2559-183B-D642-4CAB863A45F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rcRect/>
          <a:stretch/>
        </p:blipFill>
        <p:spPr>
          <a:xfrm>
            <a:off x="0" y="5697103"/>
            <a:ext cx="12199951" cy="1172818"/>
          </a:xfrm>
          <a:prstGeom prst="rect">
            <a:avLst/>
          </a:prstGeom>
        </p:spPr>
      </p:pic>
      <p:sp>
        <p:nvSpPr>
          <p:cNvPr id="2" name="Title 1"/>
          <p:cNvSpPr>
            <a:spLocks noGrp="1"/>
          </p:cNvSpPr>
          <p:nvPr>
            <p:ph type="title"/>
          </p:nvPr>
        </p:nvSpPr>
        <p:spPr>
          <a:xfrm>
            <a:off x="838200" y="591114"/>
            <a:ext cx="10515600" cy="997890"/>
          </a:xfrm>
        </p:spPr>
        <p:txBody>
          <a:bodyPr/>
          <a:lstStyle>
            <a:lvl1pPr>
              <a:defRPr>
                <a:solidFill>
                  <a:schemeClr val="accent1">
                    <a:lumMod val="10000"/>
                  </a:schemeClr>
                </a:solidFill>
              </a:defRPr>
            </a:lvl1pPr>
          </a:lstStyle>
          <a:p>
            <a:r>
              <a:rPr lang="de-DE"/>
              <a:t>Mastertitelformat bearbeiten</a:t>
            </a:r>
            <a:endParaRPr lang="sv-SE" dirty="0"/>
          </a:p>
        </p:txBody>
      </p:sp>
      <p:sp>
        <p:nvSpPr>
          <p:cNvPr id="3" name="Content Placeholder 2">
            <a:extLst>
              <a:ext uri="{FF2B5EF4-FFF2-40B4-BE49-F238E27FC236}">
                <a16:creationId xmlns:a16="http://schemas.microsoft.com/office/drawing/2014/main" id="{7762C7F5-3488-96F3-AA48-F679E45ED717}"/>
              </a:ext>
            </a:extLst>
          </p:cNvPr>
          <p:cNvSpPr>
            <a:spLocks noGrp="1"/>
          </p:cNvSpPr>
          <p:nvPr>
            <p:ph idx="1"/>
          </p:nvPr>
        </p:nvSpPr>
        <p:spPr>
          <a:xfrm>
            <a:off x="838200" y="1831223"/>
            <a:ext cx="10515600" cy="3679031"/>
          </a:xfrm>
        </p:spPr>
        <p:txBody>
          <a:bodyPr/>
          <a:lstStyle>
            <a:lvl1pPr>
              <a:defRPr>
                <a:solidFill>
                  <a:srgbClr val="3D4451"/>
                </a:solidFill>
              </a:defRPr>
            </a:lvl1pPr>
            <a:lvl2pPr>
              <a:defRPr>
                <a:solidFill>
                  <a:srgbClr val="3D4451"/>
                </a:solidFill>
              </a:defRPr>
            </a:lvl2pPr>
            <a:lvl3pPr>
              <a:defRPr>
                <a:solidFill>
                  <a:srgbClr val="3D4451"/>
                </a:solidFill>
              </a:defRPr>
            </a:lvl3pPr>
            <a:lvl4pPr>
              <a:defRPr>
                <a:solidFill>
                  <a:srgbClr val="3D4451"/>
                </a:solidFill>
              </a:defRPr>
            </a:lvl4pPr>
            <a:lvl5pPr>
              <a:defRPr>
                <a:solidFill>
                  <a:srgbClr val="3D445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sv-SE" dirty="0"/>
          </a:p>
        </p:txBody>
      </p:sp>
      <p:pic>
        <p:nvPicPr>
          <p:cNvPr id="6" name="Picture 5" descr="A logo of two arrows&#10;&#10;AI-generated content may be incorrect.">
            <a:extLst>
              <a:ext uri="{FF2B5EF4-FFF2-40B4-BE49-F238E27FC236}">
                <a16:creationId xmlns:a16="http://schemas.microsoft.com/office/drawing/2014/main" id="{2E1E092D-3D4B-91D8-00CF-5CCEAA667DF4}"/>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tretch>
            <a:fillRect/>
          </a:stretch>
        </p:blipFill>
        <p:spPr>
          <a:xfrm>
            <a:off x="10960609" y="5843146"/>
            <a:ext cx="750928" cy="774878"/>
          </a:xfrm>
          <a:prstGeom prst="rect">
            <a:avLst/>
          </a:prstGeom>
        </p:spPr>
      </p:pic>
    </p:spTree>
    <p:extLst>
      <p:ext uri="{BB962C8B-B14F-4D97-AF65-F5344CB8AC3E}">
        <p14:creationId xmlns:p14="http://schemas.microsoft.com/office/powerpoint/2010/main" val="4250228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_Title Slide">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0FD26F-489E-0D9A-BC80-11557C23434D}"/>
              </a:ext>
            </a:extLst>
          </p:cNvPr>
          <p:cNvSpPr>
            <a:spLocks noGrp="1" noRot="1" noMove="1" noResize="1" noEditPoints="1" noAdjustHandles="1" noChangeArrowheads="1" noChangeShapeType="1"/>
          </p:cNvSpPr>
          <p:nvPr userDrawn="1"/>
        </p:nvSpPr>
        <p:spPr>
          <a:xfrm>
            <a:off x="0" y="1"/>
            <a:ext cx="12192000" cy="6858000"/>
          </a:xfrm>
          <a:prstGeom prst="rect">
            <a:avLst/>
          </a:prstGeom>
          <a:solidFill>
            <a:srgbClr val="0B1020">
              <a:alpha val="39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ln>
                <a:noFill/>
              </a:ln>
            </a:endParaRPr>
          </a:p>
        </p:txBody>
      </p:sp>
      <p:sp>
        <p:nvSpPr>
          <p:cNvPr id="16" name="Rectangle 15">
            <a:extLst>
              <a:ext uri="{FF2B5EF4-FFF2-40B4-BE49-F238E27FC236}">
                <a16:creationId xmlns:a16="http://schemas.microsoft.com/office/drawing/2014/main" id="{5E5D9E06-B087-F666-2FC2-9887A319ADF6}"/>
              </a:ext>
            </a:extLst>
          </p:cNvPr>
          <p:cNvSpPr>
            <a:spLocks/>
          </p:cNvSpPr>
          <p:nvPr userDrawn="1"/>
        </p:nvSpPr>
        <p:spPr>
          <a:xfrm>
            <a:off x="0" y="5283200"/>
            <a:ext cx="12192000" cy="1574800"/>
          </a:xfrm>
          <a:prstGeom prst="rect">
            <a:avLst/>
          </a:prstGeom>
          <a:solidFill>
            <a:srgbClr val="0B102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sv-SE" dirty="0"/>
          </a:p>
        </p:txBody>
      </p:sp>
      <p:sp>
        <p:nvSpPr>
          <p:cNvPr id="2" name="Title 1"/>
          <p:cNvSpPr>
            <a:spLocks noGrp="1" noRot="1" noMove="1" noResize="1" noEditPoints="1" noAdjustHandles="1" noChangeArrowheads="1" noChangeShapeType="1"/>
          </p:cNvSpPr>
          <p:nvPr>
            <p:ph type="ctrTitle" hasCustomPrompt="1"/>
          </p:nvPr>
        </p:nvSpPr>
        <p:spPr>
          <a:xfrm>
            <a:off x="1390649" y="960438"/>
            <a:ext cx="9553575" cy="1053297"/>
          </a:xfrm>
        </p:spPr>
        <p:txBody>
          <a:bodyPr anchor="b"/>
          <a:lstStyle>
            <a:lvl1pPr algn="ctr">
              <a:defRPr sz="6000">
                <a:solidFill>
                  <a:schemeClr val="bg1"/>
                </a:solidFill>
              </a:defRPr>
            </a:lvl1pPr>
          </a:lstStyle>
          <a:p>
            <a:r>
              <a:rPr lang="en-GB" dirty="0"/>
              <a:t>Thank you!</a:t>
            </a:r>
            <a:endParaRPr lang="sv-SE" dirty="0"/>
          </a:p>
        </p:txBody>
      </p:sp>
      <p:pic>
        <p:nvPicPr>
          <p:cNvPr id="10" name="Picture 9" descr="A white and black logo&#10;&#10;AI-generated content may be incorrect.">
            <a:extLst>
              <a:ext uri="{FF2B5EF4-FFF2-40B4-BE49-F238E27FC236}">
                <a16:creationId xmlns:a16="http://schemas.microsoft.com/office/drawing/2014/main" id="{5E1CA7FE-A9B6-91EA-A88E-C4E197A7938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42688" y="3802304"/>
            <a:ext cx="210251" cy="199240"/>
          </a:xfrm>
          <a:prstGeom prst="rect">
            <a:avLst/>
          </a:prstGeom>
          <a:noFill/>
        </p:spPr>
      </p:pic>
      <p:sp>
        <p:nvSpPr>
          <p:cNvPr id="5" name="Subtitle 2">
            <a:extLst>
              <a:ext uri="{FF2B5EF4-FFF2-40B4-BE49-F238E27FC236}">
                <a16:creationId xmlns:a16="http://schemas.microsoft.com/office/drawing/2014/main" id="{9627EE89-9CBD-505D-1829-326F6567DA2F}"/>
              </a:ext>
            </a:extLst>
          </p:cNvPr>
          <p:cNvSpPr txBox="1">
            <a:spLocks noGrp="1" noRot="1" noMove="1" noResize="1" noEditPoints="1" noAdjustHandles="1" noChangeArrowheads="1" noChangeShapeType="1"/>
          </p:cNvSpPr>
          <p:nvPr userDrawn="1"/>
        </p:nvSpPr>
        <p:spPr>
          <a:xfrm>
            <a:off x="1390649" y="4103073"/>
            <a:ext cx="9553575" cy="2141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kern="1200">
                <a:solidFill>
                  <a:schemeClr val="bg1">
                    <a:lumMod val="85000"/>
                  </a:schemeClr>
                </a:solidFill>
                <a:latin typeface="Montserrat"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chemeClr val="tx1"/>
                </a:solidFill>
                <a:latin typeface="Montserrat"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chemeClr val="tx1"/>
                </a:solidFill>
                <a:latin typeface="Montserrat"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kern="1200">
                <a:solidFill>
                  <a:schemeClr val="tx1"/>
                </a:solidFill>
                <a:latin typeface="Montserrat"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kern="1200">
                <a:solidFill>
                  <a:schemeClr val="tx1"/>
                </a:solidFill>
                <a:latin typeface="Montserrat"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1600" dirty="0" err="1">
                <a:solidFill>
                  <a:schemeClr val="accent4">
                    <a:lumMod val="40000"/>
                    <a:lumOff val="60000"/>
                  </a:schemeClr>
                </a:solidFill>
              </a:rPr>
              <a:t>NextGenCarbon</a:t>
            </a:r>
            <a:endParaRPr lang="sv-SE" sz="1600" dirty="0">
              <a:solidFill>
                <a:schemeClr val="accent4">
                  <a:lumMod val="40000"/>
                  <a:lumOff val="60000"/>
                </a:schemeClr>
              </a:solidFill>
            </a:endParaRPr>
          </a:p>
        </p:txBody>
      </p:sp>
      <p:pic>
        <p:nvPicPr>
          <p:cNvPr id="7" name="Picture 6" descr="A white butterfly on a black background&#10;&#10;AI-generated content may be incorrect.">
            <a:extLst>
              <a:ext uri="{FF2B5EF4-FFF2-40B4-BE49-F238E27FC236}">
                <a16:creationId xmlns:a16="http://schemas.microsoft.com/office/drawing/2014/main" id="{2EAA928E-94D7-7D41-CABF-368842E1F51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809562" y="3816211"/>
            <a:ext cx="210511" cy="185333"/>
          </a:xfrm>
          <a:prstGeom prst="rect">
            <a:avLst/>
          </a:prstGeom>
        </p:spPr>
      </p:pic>
      <p:grpSp>
        <p:nvGrpSpPr>
          <p:cNvPr id="18" name="Group 17">
            <a:extLst>
              <a:ext uri="{FF2B5EF4-FFF2-40B4-BE49-F238E27FC236}">
                <a16:creationId xmlns:a16="http://schemas.microsoft.com/office/drawing/2014/main" id="{2EF20429-12FA-8C21-95BD-D1F2A6008ECF}"/>
              </a:ext>
            </a:extLst>
          </p:cNvPr>
          <p:cNvGrpSpPr>
            <a:grpSpLocks noGrp="1" noUngrp="1" noRot="1" noMove="1" noResize="1"/>
          </p:cNvGrpSpPr>
          <p:nvPr userDrawn="1"/>
        </p:nvGrpSpPr>
        <p:grpSpPr>
          <a:xfrm>
            <a:off x="453536" y="5693787"/>
            <a:ext cx="11285336" cy="691323"/>
            <a:chOff x="453536" y="5508519"/>
            <a:chExt cx="11285336" cy="691323"/>
          </a:xfrm>
        </p:grpSpPr>
        <p:pic>
          <p:nvPicPr>
            <p:cNvPr id="8" name="Picture 7" descr="A white text on a black background&#10;&#10;AI-generated content may be incorrect.">
              <a:extLst>
                <a:ext uri="{FF2B5EF4-FFF2-40B4-BE49-F238E27FC236}">
                  <a16:creationId xmlns:a16="http://schemas.microsoft.com/office/drawing/2014/main" id="{978F2546-B56C-7F2D-AFE1-A086B45F760B}"/>
                </a:ext>
              </a:extLst>
            </p:cNvPr>
            <p:cNvPicPr>
              <a:picLocks noGrp="1" noRot="1" noChangeAspect="1" noMove="1" noResize="1" noEditPoints="1" noAdjustHandles="1" noChangeArrowheads="1" noChangeShapeType="1" noCrop="1"/>
            </p:cNvPicPr>
            <p:nvPr userDrawn="1"/>
          </p:nvPicPr>
          <p:blipFill>
            <a:blip r:embed="rId5" cstate="print">
              <a:extLst>
                <a:ext uri="{28A0092B-C50C-407E-A947-70E740481C1C}">
                  <a14:useLocalDpi xmlns:a14="http://schemas.microsoft.com/office/drawing/2010/main"/>
                </a:ext>
              </a:extLst>
            </a:blip>
            <a:stretch>
              <a:fillRect/>
            </a:stretch>
          </p:blipFill>
          <p:spPr>
            <a:xfrm>
              <a:off x="453536" y="5508519"/>
              <a:ext cx="2786119" cy="665105"/>
            </a:xfrm>
            <a:prstGeom prst="rect">
              <a:avLst/>
            </a:prstGeom>
          </p:spPr>
        </p:pic>
        <p:pic>
          <p:nvPicPr>
            <p:cNvPr id="12" name="Picture 11" descr="A black background with white text&#10;&#10;AI-generated content may be incorrect.">
              <a:extLst>
                <a:ext uri="{FF2B5EF4-FFF2-40B4-BE49-F238E27FC236}">
                  <a16:creationId xmlns:a16="http://schemas.microsoft.com/office/drawing/2014/main" id="{2CBB07AF-927C-8914-7E11-D07C9419D1AB}"/>
                </a:ext>
              </a:extLst>
            </p:cNvPr>
            <p:cNvPicPr>
              <a:picLocks noGrp="1" noRot="1" noChangeAspect="1" noMove="1" noResize="1" noEditPoints="1" noAdjustHandles="1" noChangeArrowheads="1" noChangeShapeType="1" noCrop="1"/>
            </p:cNvPicPr>
            <p:nvPr userDrawn="1"/>
          </p:nvPicPr>
          <p:blipFill>
            <a:blip r:embed="rId6" cstate="print">
              <a:extLst>
                <a:ext uri="{28A0092B-C50C-407E-A947-70E740481C1C}">
                  <a14:useLocalDpi xmlns:a14="http://schemas.microsoft.com/office/drawing/2010/main"/>
                </a:ext>
              </a:extLst>
            </a:blip>
            <a:stretch>
              <a:fillRect/>
            </a:stretch>
          </p:blipFill>
          <p:spPr>
            <a:xfrm>
              <a:off x="9455974" y="5586771"/>
              <a:ext cx="2282898" cy="508602"/>
            </a:xfrm>
            <a:prstGeom prst="rect">
              <a:avLst/>
            </a:prstGeom>
          </p:spPr>
        </p:pic>
        <p:sp>
          <p:nvSpPr>
            <p:cNvPr id="13" name="TextBox 12">
              <a:extLst>
                <a:ext uri="{FF2B5EF4-FFF2-40B4-BE49-F238E27FC236}">
                  <a16:creationId xmlns:a16="http://schemas.microsoft.com/office/drawing/2014/main" id="{6975E4D5-B434-5FEB-6F51-D810BC72EAAA}"/>
                </a:ext>
              </a:extLst>
            </p:cNvPr>
            <p:cNvSpPr txBox="1">
              <a:spLocks/>
            </p:cNvSpPr>
            <p:nvPr userDrawn="1"/>
          </p:nvSpPr>
          <p:spPr>
            <a:xfrm>
              <a:off x="3692783" y="5553511"/>
              <a:ext cx="5310063" cy="646331"/>
            </a:xfrm>
            <a:prstGeom prst="rect">
              <a:avLst/>
            </a:prstGeom>
            <a:noFill/>
          </p:spPr>
          <p:txBody>
            <a:bodyPr wrap="square" rtlCol="0">
              <a:spAutoFit/>
            </a:bodyPr>
            <a:lstStyle/>
            <a:p>
              <a:pPr algn="just"/>
              <a:r>
                <a:rPr lang="en-US" sz="900" b="0" i="1" dirty="0">
                  <a:solidFill>
                    <a:schemeClr val="bg1"/>
                  </a:solidFill>
                  <a:latin typeface="Montserrat Medium" pitchFamily="2"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sv-SE" sz="900" b="0" i="1" dirty="0">
                <a:solidFill>
                  <a:schemeClr val="bg1"/>
                </a:solidFill>
                <a:latin typeface="Montserrat Medium" pitchFamily="2" charset="0"/>
              </a:endParaRPr>
            </a:p>
          </p:txBody>
        </p:sp>
      </p:grpSp>
    </p:spTree>
    <p:extLst>
      <p:ext uri="{BB962C8B-B14F-4D97-AF65-F5344CB8AC3E}">
        <p14:creationId xmlns:p14="http://schemas.microsoft.com/office/powerpoint/2010/main" val="4055710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sv-SE"/>
          </a:p>
        </p:txBody>
      </p:sp>
    </p:spTree>
    <p:extLst>
      <p:ext uri="{BB962C8B-B14F-4D97-AF65-F5344CB8AC3E}">
        <p14:creationId xmlns:p14="http://schemas.microsoft.com/office/powerpoint/2010/main" val="28619973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5C8C9-91A6-E248-BBA7-290FFE0DEE22}"/>
              </a:ext>
            </a:extLst>
          </p:cNvPr>
          <p:cNvSpPr>
            <a:spLocks noGrp="1"/>
          </p:cNvSpPr>
          <p:nvPr>
            <p:ph type="title"/>
          </p:nvPr>
        </p:nvSpPr>
        <p:spPr/>
        <p:txBody>
          <a:bodyPr/>
          <a:lstStyle/>
          <a:p>
            <a:r>
              <a:rPr lang="en-GB"/>
              <a:t>Click to edit Master title style</a:t>
            </a:r>
            <a:endParaRPr lang="en-IT" dirty="0"/>
          </a:p>
        </p:txBody>
      </p:sp>
      <p:sp>
        <p:nvSpPr>
          <p:cNvPr id="3" name="Content Placeholder 2">
            <a:extLst>
              <a:ext uri="{FF2B5EF4-FFF2-40B4-BE49-F238E27FC236}">
                <a16:creationId xmlns:a16="http://schemas.microsoft.com/office/drawing/2014/main" id="{62ADBCA9-2ECA-5D4F-9F44-E6A7E694277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Tree>
    <p:extLst>
      <p:ext uri="{BB962C8B-B14F-4D97-AF65-F5344CB8AC3E}">
        <p14:creationId xmlns:p14="http://schemas.microsoft.com/office/powerpoint/2010/main" val="26952276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Box 3"/>
          <p:cNvSpPr txBox="1"/>
          <p:nvPr userDrawn="1"/>
        </p:nvSpPr>
        <p:spPr>
          <a:xfrm>
            <a:off x="-6875" y="4881383"/>
            <a:ext cx="12198875" cy="1976617"/>
          </a:xfrm>
          <a:prstGeom prst="rect">
            <a:avLst/>
          </a:prstGeom>
          <a:solidFill>
            <a:srgbClr val="44638F"/>
          </a:solidFill>
        </p:spPr>
        <p:txBody>
          <a:bodyPr wrap="square" rtlCol="0">
            <a:spAutoFit/>
          </a:bodyPr>
          <a:lstStyle/>
          <a:p>
            <a:endParaRPr lang="sv-SE"/>
          </a:p>
        </p:txBody>
      </p:sp>
      <p:sp>
        <p:nvSpPr>
          <p:cNvPr id="15" name="Text Placeholder 14"/>
          <p:cNvSpPr>
            <a:spLocks noGrp="1"/>
          </p:cNvSpPr>
          <p:nvPr>
            <p:ph type="body" sz="quarter" idx="11" hasCustomPrompt="1"/>
          </p:nvPr>
        </p:nvSpPr>
        <p:spPr>
          <a:xfrm>
            <a:off x="1954213" y="5130800"/>
            <a:ext cx="4506912" cy="1476375"/>
          </a:xfrm>
        </p:spPr>
        <p:txBody>
          <a:bodyPr>
            <a:normAutofit/>
          </a:bodyPr>
          <a:lstStyle>
            <a:lvl1pPr marL="0" indent="0">
              <a:buNone/>
              <a:defRPr sz="1800">
                <a:latin typeface="+mj-lt"/>
              </a:defRPr>
            </a:lvl1pPr>
          </a:lstStyle>
          <a:p>
            <a:pPr lvl="0"/>
            <a:r>
              <a:rPr lang="en-US" dirty="0"/>
              <a:t>Presenter</a:t>
            </a:r>
          </a:p>
        </p:txBody>
      </p:sp>
      <p:sp>
        <p:nvSpPr>
          <p:cNvPr id="13" name="Picture Placeholder 12"/>
          <p:cNvSpPr>
            <a:spLocks noGrp="1"/>
          </p:cNvSpPr>
          <p:nvPr>
            <p:ph type="pic" sz="quarter" idx="10" hasCustomPrompt="1"/>
          </p:nvPr>
        </p:nvSpPr>
        <p:spPr>
          <a:xfrm>
            <a:off x="359981" y="5203507"/>
            <a:ext cx="1370143" cy="1298807"/>
          </a:xfrm>
        </p:spPr>
        <p:txBody>
          <a:bodyPr/>
          <a:lstStyle>
            <a:lvl2pPr marL="457200" indent="0">
              <a:buNone/>
              <a:defRPr/>
            </a:lvl2pPr>
          </a:lstStyle>
          <a:p>
            <a:pPr lvl="1"/>
            <a:r>
              <a:rPr lang="sv-SE" dirty="0"/>
              <a:t>Logo</a:t>
            </a:r>
          </a:p>
        </p:txBody>
      </p:sp>
      <p:sp>
        <p:nvSpPr>
          <p:cNvPr id="2" name="Title 1"/>
          <p:cNvSpPr>
            <a:spLocks noGrp="1"/>
          </p:cNvSpPr>
          <p:nvPr>
            <p:ph type="title"/>
          </p:nvPr>
        </p:nvSpPr>
        <p:spPr/>
        <p:txBody>
          <a:bodyPr/>
          <a:lstStyle/>
          <a:p>
            <a:r>
              <a:rPr lang="en-US"/>
              <a:t>Click to edit Master title style</a:t>
            </a:r>
            <a:endParaRPr lang="sv-SE"/>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rcRect r="-77"/>
          <a:stretch/>
        </p:blipFill>
        <p:spPr>
          <a:xfrm>
            <a:off x="-3366" y="-76130"/>
            <a:ext cx="12198279" cy="4981936"/>
          </a:xfrm>
          <a:prstGeom prst="rect">
            <a:avLst/>
          </a:prstGeom>
        </p:spPr>
      </p:pic>
      <p:sp>
        <p:nvSpPr>
          <p:cNvPr id="5" name="TextBox 4"/>
          <p:cNvSpPr txBox="1"/>
          <p:nvPr userDrawn="1"/>
        </p:nvSpPr>
        <p:spPr>
          <a:xfrm>
            <a:off x="5692656" y="1485041"/>
            <a:ext cx="6144640" cy="2828603"/>
          </a:xfrm>
          <a:prstGeom prst="rect">
            <a:avLst/>
          </a:prstGeom>
          <a:solidFill>
            <a:srgbClr val="BCD8B9"/>
          </a:solidFill>
        </p:spPr>
        <p:txBody>
          <a:bodyPr wrap="square" rtlCol="0">
            <a:spAutoFit/>
          </a:bodyPr>
          <a:lstStyle/>
          <a:p>
            <a:endParaRPr lang="sv-SE"/>
          </a:p>
        </p:txBody>
      </p:sp>
      <p:sp>
        <p:nvSpPr>
          <p:cNvPr id="6" name="Title 1"/>
          <p:cNvSpPr txBox="1">
            <a:spLocks/>
          </p:cNvSpPr>
          <p:nvPr userDrawn="1"/>
        </p:nvSpPr>
        <p:spPr>
          <a:xfrm>
            <a:off x="5855198" y="1585834"/>
            <a:ext cx="5982097" cy="249802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Title</a:t>
            </a:r>
            <a:endParaRPr lang="sv-SE" sz="3600" b="1" dirty="0"/>
          </a:p>
        </p:txBody>
      </p:sp>
      <p:sp>
        <p:nvSpPr>
          <p:cNvPr id="8" name="TextBox 7"/>
          <p:cNvSpPr txBox="1"/>
          <p:nvPr userDrawn="1"/>
        </p:nvSpPr>
        <p:spPr>
          <a:xfrm>
            <a:off x="6464583" y="5269526"/>
            <a:ext cx="3916458" cy="1200329"/>
          </a:xfrm>
          <a:prstGeom prst="rect">
            <a:avLst/>
          </a:prstGeom>
          <a:noFill/>
        </p:spPr>
        <p:txBody>
          <a:bodyPr wrap="square" numCol="1" rtlCol="0">
            <a:spAutoFit/>
          </a:bodyPr>
          <a:lstStyle/>
          <a:p>
            <a:r>
              <a:rPr lang="en-GB" b="1" dirty="0">
                <a:solidFill>
                  <a:schemeClr val="bg1"/>
                </a:solidFill>
                <a:latin typeface="+mj-lt"/>
              </a:rPr>
              <a:t>Total budget</a:t>
            </a:r>
            <a:r>
              <a:rPr lang="en-US" dirty="0">
                <a:solidFill>
                  <a:schemeClr val="bg1"/>
                </a:solidFill>
                <a:latin typeface="+mj-lt"/>
              </a:rPr>
              <a:t>: 	 	€ 12 million</a:t>
            </a:r>
          </a:p>
          <a:p>
            <a:r>
              <a:rPr lang="en-US" b="1" dirty="0">
                <a:solidFill>
                  <a:schemeClr val="bg1"/>
                </a:solidFill>
                <a:latin typeface="+mj-lt"/>
              </a:rPr>
              <a:t>EU contribution</a:t>
            </a:r>
            <a:r>
              <a:rPr lang="en-US" dirty="0">
                <a:solidFill>
                  <a:schemeClr val="bg1"/>
                </a:solidFill>
                <a:latin typeface="+mj-lt"/>
              </a:rPr>
              <a:t>: 	€ 10 million</a:t>
            </a:r>
          </a:p>
          <a:p>
            <a:r>
              <a:rPr lang="en-US" b="1" dirty="0">
                <a:solidFill>
                  <a:schemeClr val="bg1"/>
                </a:solidFill>
                <a:latin typeface="+mj-lt"/>
              </a:rPr>
              <a:t>SERI</a:t>
            </a:r>
            <a:r>
              <a:rPr lang="en-US" dirty="0">
                <a:solidFill>
                  <a:schemeClr val="bg1"/>
                </a:solidFill>
                <a:latin typeface="+mj-lt"/>
              </a:rPr>
              <a:t>: 			€ 2 million</a:t>
            </a:r>
          </a:p>
          <a:p>
            <a:r>
              <a:rPr lang="sv-SE" b="1" dirty="0" err="1">
                <a:solidFill>
                  <a:schemeClr val="bg1"/>
                </a:solidFill>
                <a:latin typeface="+mj-lt"/>
              </a:rPr>
              <a:t>Time</a:t>
            </a:r>
            <a:r>
              <a:rPr lang="sv-SE" b="1" dirty="0">
                <a:solidFill>
                  <a:schemeClr val="bg1"/>
                </a:solidFill>
                <a:latin typeface="+mj-lt"/>
              </a:rPr>
              <a:t> </a:t>
            </a:r>
            <a:r>
              <a:rPr lang="sv-SE" b="1" dirty="0" err="1">
                <a:solidFill>
                  <a:schemeClr val="bg1"/>
                </a:solidFill>
                <a:latin typeface="+mj-lt"/>
              </a:rPr>
              <a:t>frame</a:t>
            </a:r>
            <a:r>
              <a:rPr lang="sv-SE" dirty="0">
                <a:solidFill>
                  <a:schemeClr val="bg1"/>
                </a:solidFill>
                <a:latin typeface="+mj-lt"/>
              </a:rPr>
              <a:t>:  		</a:t>
            </a:r>
            <a:r>
              <a:rPr lang="en-GB" dirty="0">
                <a:solidFill>
                  <a:schemeClr val="bg1"/>
                </a:solidFill>
                <a:latin typeface="+mj-lt"/>
              </a:rPr>
              <a:t>2025 – 2029</a:t>
            </a:r>
            <a:endParaRPr lang="sv-SE" dirty="0">
              <a:solidFill>
                <a:schemeClr val="bg1"/>
              </a:solidFill>
              <a:latin typeface="+mj-lt"/>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a:ext>
            </a:extLst>
          </a:blip>
          <a:srcRect l="2623" t="6358" r="2724" b="7702"/>
          <a:stretch/>
        </p:blipFill>
        <p:spPr>
          <a:xfrm>
            <a:off x="10502110" y="5131027"/>
            <a:ext cx="1407271" cy="12960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29040" y="-102764"/>
            <a:ext cx="4252399" cy="4241496"/>
          </a:xfrm>
          <a:prstGeom prst="rect">
            <a:avLst/>
          </a:prstGeom>
        </p:spPr>
      </p:pic>
    </p:spTree>
    <p:extLst>
      <p:ext uri="{BB962C8B-B14F-4D97-AF65-F5344CB8AC3E}">
        <p14:creationId xmlns:p14="http://schemas.microsoft.com/office/powerpoint/2010/main" val="1740044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elfolie farbig + grü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235200"/>
            <a:ext cx="6089651" cy="2032000"/>
          </a:xfrm>
          <a:prstGeom prst="rect">
            <a:avLst/>
          </a:prstGeom>
          <a:solidFill>
            <a:schemeClr val="tx2"/>
          </a:solidFill>
        </p:spPr>
        <p:txBody>
          <a:bodyPr wrap="square" lIns="198000" tIns="158400" rIns="108000" bIns="108000" anchor="t" anchorCtr="0">
            <a:noAutofit/>
          </a:bodyPr>
          <a:lstStyle>
            <a:lvl1pPr algn="l">
              <a:lnSpc>
                <a:spcPts val="2600"/>
              </a:lnSpc>
              <a:defRPr sz="2300" baseline="0">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6499225" y="5083175"/>
            <a:ext cx="4870449" cy="1219199"/>
          </a:xfrm>
          <a:solidFill>
            <a:schemeClr val="tx2"/>
          </a:solidFill>
        </p:spPr>
        <p:txBody>
          <a:bodyPr lIns="187200" tIns="158400" rIns="108000" bIns="172800" anchor="b" anchorCtr="0"/>
          <a:lstStyle>
            <a:lvl1pPr marL="0" indent="0" algn="l">
              <a:spcBef>
                <a:spcPts val="2300"/>
              </a:spcBef>
              <a:buNone/>
              <a:defRPr sz="1900" spc="19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762933352"/>
      </p:ext>
    </p:extLst>
  </p:cSld>
  <p:clrMapOvr>
    <a:masterClrMapping/>
  </p:clrMapOvr>
  <p:extLst>
    <p:ext uri="{DCECCB84-F9BA-43D5-87BE-67443E8EF086}">
      <p15:sldGuideLst xmlns:p15="http://schemas.microsoft.com/office/powerpoint/2012/main">
        <p15:guide id="1" pos="512">
          <p15:clr>
            <a:srgbClr val="FBAE40"/>
          </p15:clr>
        </p15:guide>
        <p15:guide id="2" orient="horz" pos="1408">
          <p15:clr>
            <a:srgbClr val="FBAE40"/>
          </p15:clr>
        </p15:guide>
        <p15:guide id="3" orient="horz" pos="1792">
          <p15:clr>
            <a:srgbClr val="FBAE40"/>
          </p15:clr>
        </p15:guide>
        <p15:guide id="4" orient="horz" pos="1918">
          <p15:clr>
            <a:srgbClr val="FBAE40"/>
          </p15:clr>
        </p15:guide>
        <p15:guide id="5" orient="horz" pos="2046">
          <p15:clr>
            <a:srgbClr val="FBAE40"/>
          </p15:clr>
        </p15:guide>
        <p15:guide id="6" orient="horz" pos="2176">
          <p15:clr>
            <a:srgbClr val="FBAE40"/>
          </p15:clr>
        </p15:guide>
        <p15:guide id="7" orient="horz" pos="2302">
          <p15:clr>
            <a:srgbClr val="FBAE40"/>
          </p15:clr>
        </p15:guide>
        <p15:guide id="8" orient="horz" pos="2432">
          <p15:clr>
            <a:srgbClr val="FBAE40"/>
          </p15:clr>
        </p15:guide>
        <p15:guide id="9" orient="horz" pos="2558">
          <p15:clr>
            <a:srgbClr val="FBAE40"/>
          </p15:clr>
        </p15:guide>
        <p15:guide id="10" orient="horz" pos="2688">
          <p15:clr>
            <a:srgbClr val="FBAE40"/>
          </p15:clr>
        </p15:guide>
        <p15:guide id="11" orient="horz" pos="2818">
          <p15:clr>
            <a:srgbClr val="FBAE40"/>
          </p15:clr>
        </p15:guide>
        <p15:guide id="12" orient="horz" pos="2944">
          <p15:clr>
            <a:srgbClr val="FBAE40"/>
          </p15:clr>
        </p15:guide>
        <p15:guide id="13" orient="horz" pos="3074">
          <p15:clr>
            <a:srgbClr val="FBAE40"/>
          </p15:clr>
        </p15:guide>
        <p15:guide id="14" orient="horz" pos="3202">
          <p15:clr>
            <a:srgbClr val="FBAE40"/>
          </p15:clr>
        </p15:guide>
        <p15:guide id="15" orient="horz" pos="3328">
          <p15:clr>
            <a:srgbClr val="FBAE40"/>
          </p15:clr>
        </p15:guide>
        <p15:guide id="16" orient="horz" pos="3456">
          <p15:clr>
            <a:srgbClr val="FBAE40"/>
          </p15:clr>
        </p15:guide>
        <p15:guide id="17" orient="horz" pos="3584">
          <p15:clr>
            <a:srgbClr val="FBAE40"/>
          </p15:clr>
        </p15:guide>
        <p15:guide id="18" orient="horz" pos="3710">
          <p15:clr>
            <a:srgbClr val="FBAE40"/>
          </p15:clr>
        </p15:guide>
        <p15:guide id="19" orient="horz" pos="3838">
          <p15:clr>
            <a:srgbClr val="FBAE40"/>
          </p15:clr>
        </p15:guide>
        <p15:guide id="20" orient="horz" pos="3970">
          <p15:clr>
            <a:srgbClr val="FBAE40"/>
          </p15:clr>
        </p15:guide>
        <p15:guide id="21" pos="7162">
          <p15:clr>
            <a:srgbClr val="FBAE40"/>
          </p15:clr>
        </p15:guide>
        <p15:guide id="22" pos="5626">
          <p15:clr>
            <a:srgbClr val="FBAE40"/>
          </p15:clr>
        </p15:guide>
        <p15:guide id="23" pos="5500">
          <p15:clr>
            <a:srgbClr val="FBAE40"/>
          </p15:clr>
        </p15:guide>
        <p15:guide id="24" pos="5372">
          <p15:clr>
            <a:srgbClr val="FBAE40"/>
          </p15:clr>
        </p15:guide>
        <p15:guide id="25" pos="5246">
          <p15:clr>
            <a:srgbClr val="FBAE40"/>
          </p15:clr>
        </p15:guide>
        <p15:guide id="26" pos="5116">
          <p15:clr>
            <a:srgbClr val="FBAE40"/>
          </p15:clr>
        </p15:guide>
        <p15:guide id="27" pos="4988">
          <p15:clr>
            <a:srgbClr val="FBAE40"/>
          </p15:clr>
        </p15:guide>
        <p15:guide id="28" pos="4860">
          <p15:clr>
            <a:srgbClr val="FBAE40"/>
          </p15:clr>
        </p15:guide>
        <p15:guide id="29" pos="4732">
          <p15:clr>
            <a:srgbClr val="FBAE40"/>
          </p15:clr>
        </p15:guide>
        <p15:guide id="30" pos="4602">
          <p15:clr>
            <a:srgbClr val="FBAE40"/>
          </p15:clr>
        </p15:guide>
        <p15:guide id="31" pos="4476">
          <p15:clr>
            <a:srgbClr val="FBAE40"/>
          </p15:clr>
        </p15:guide>
        <p15:guide id="32" pos="4348">
          <p15:clr>
            <a:srgbClr val="FBAE40"/>
          </p15:clr>
        </p15:guide>
        <p15:guide id="33" pos="4220">
          <p15:clr>
            <a:srgbClr val="FBAE40"/>
          </p15:clr>
        </p15:guide>
        <p15:guide id="34" pos="4094">
          <p15:clr>
            <a:srgbClr val="FBAE40"/>
          </p15:clr>
        </p15:guide>
        <p15:guide id="35" pos="3966">
          <p15:clr>
            <a:srgbClr val="FBAE40"/>
          </p15:clr>
        </p15:guide>
        <p15:guide id="36" pos="3838">
          <p15:clr>
            <a:srgbClr val="FBAE40"/>
          </p15:clr>
        </p15:guide>
        <p15:guide id="37" pos="3708">
          <p15:clr>
            <a:srgbClr val="FBAE40"/>
          </p15:clr>
        </p15:guide>
        <p15:guide id="38" pos="3580">
          <p15:clr>
            <a:srgbClr val="FBAE40"/>
          </p15:clr>
        </p15:guide>
        <p15:guide id="39" pos="3452">
          <p15:clr>
            <a:srgbClr val="FBAE40"/>
          </p15:clr>
        </p15:guide>
        <p15:guide id="40" pos="3324">
          <p15:clr>
            <a:srgbClr val="FBAE40"/>
          </p15:clr>
        </p15:guide>
        <p15:guide id="41" pos="3196">
          <p15:clr>
            <a:srgbClr val="FBAE40"/>
          </p15:clr>
        </p15:guide>
        <p15:guide id="42" pos="3068">
          <p15:clr>
            <a:srgbClr val="FBAE40"/>
          </p15:clr>
        </p15:guide>
        <p15:guide id="43" pos="2940">
          <p15:clr>
            <a:srgbClr val="FBAE40"/>
          </p15:clr>
        </p15:guide>
        <p15:guide id="44" pos="2812">
          <p15:clr>
            <a:srgbClr val="FBAE40"/>
          </p15:clr>
        </p15:guide>
        <p15:guide id="45" pos="2686">
          <p15:clr>
            <a:srgbClr val="FBAE40"/>
          </p15:clr>
        </p15:guide>
        <p15:guide id="46" pos="2556">
          <p15:clr>
            <a:srgbClr val="FBAE40"/>
          </p15:clr>
        </p15:guide>
        <p15:guide id="47" pos="2430">
          <p15:clr>
            <a:srgbClr val="FBAE40"/>
          </p15:clr>
        </p15:guide>
        <p15:guide id="48" pos="2302">
          <p15:clr>
            <a:srgbClr val="FBAE40"/>
          </p15:clr>
        </p15:guide>
        <p15:guide id="49" pos="217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extBox 5"/>
          <p:cNvSpPr txBox="1"/>
          <p:nvPr userDrawn="1"/>
        </p:nvSpPr>
        <p:spPr>
          <a:xfrm>
            <a:off x="0" y="6545457"/>
            <a:ext cx="12192000" cy="324000"/>
          </a:xfrm>
          <a:prstGeom prst="rect">
            <a:avLst/>
          </a:prstGeom>
          <a:solidFill>
            <a:srgbClr val="446692"/>
          </a:solidFill>
        </p:spPr>
        <p:txBody>
          <a:bodyPr wrap="square" rtlCol="0">
            <a:spAutoFit/>
          </a:bodyPr>
          <a:lstStyle/>
          <a:p>
            <a:endParaRPr lang="sv-SE"/>
          </a:p>
        </p:txBody>
      </p:sp>
      <p:sp>
        <p:nvSpPr>
          <p:cNvPr id="2" name="Title 1"/>
          <p:cNvSpPr>
            <a:spLocks noGrp="1"/>
          </p:cNvSpPr>
          <p:nvPr>
            <p:ph type="title"/>
          </p:nvPr>
        </p:nvSpPr>
        <p:spPr/>
        <p:txBody>
          <a:bodyPr/>
          <a:lstStyle/>
          <a:p>
            <a:r>
              <a:rPr lang="en-US"/>
              <a:t>Click to edit Master title style</a:t>
            </a:r>
            <a:endParaRPr lang="sv-SE"/>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13473" y="5218684"/>
            <a:ext cx="1538801" cy="1534855"/>
          </a:xfrm>
          <a:prstGeom prst="rect">
            <a:avLst/>
          </a:prstGeom>
        </p:spPr>
      </p:pic>
      <p:sp>
        <p:nvSpPr>
          <p:cNvPr id="5" name="Text Placeholder 4"/>
          <p:cNvSpPr>
            <a:spLocks noGrp="1"/>
          </p:cNvSpPr>
          <p:nvPr>
            <p:ph type="body" sz="quarter" idx="10"/>
          </p:nvPr>
        </p:nvSpPr>
        <p:spPr>
          <a:xfrm>
            <a:off x="838200" y="1933575"/>
            <a:ext cx="10475913" cy="44275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5540262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extBox 5"/>
          <p:cNvSpPr txBox="1"/>
          <p:nvPr userDrawn="1"/>
        </p:nvSpPr>
        <p:spPr>
          <a:xfrm>
            <a:off x="11226800" y="0"/>
            <a:ext cx="965200" cy="6896437"/>
          </a:xfrm>
          <a:prstGeom prst="rect">
            <a:avLst/>
          </a:prstGeom>
          <a:solidFill>
            <a:srgbClr val="446692"/>
          </a:solidFill>
        </p:spPr>
        <p:txBody>
          <a:bodyPr wrap="square" rtlCol="0">
            <a:spAutoFit/>
          </a:bodyPr>
          <a:lstStyle/>
          <a:p>
            <a:endParaRPr lang="sv-SE"/>
          </a:p>
        </p:txBody>
      </p:sp>
      <p:sp>
        <p:nvSpPr>
          <p:cNvPr id="12" name="Title 1"/>
          <p:cNvSpPr txBox="1">
            <a:spLocks/>
          </p:cNvSpPr>
          <p:nvPr userDrawn="1"/>
        </p:nvSpPr>
        <p:spPr>
          <a:xfrm>
            <a:off x="1548000" y="360000"/>
            <a:ext cx="10515600" cy="9781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a:t>
            </a:r>
            <a:endParaRPr lang="sv-SE" b="1" dirty="0"/>
          </a:p>
        </p:txBody>
      </p:sp>
      <p:sp>
        <p:nvSpPr>
          <p:cNvPr id="13" name="TextBox 12"/>
          <p:cNvSpPr txBox="1"/>
          <p:nvPr userDrawn="1"/>
        </p:nvSpPr>
        <p:spPr>
          <a:xfrm>
            <a:off x="598311" y="1687689"/>
            <a:ext cx="9629422" cy="4498622"/>
          </a:xfrm>
          <a:prstGeom prst="rect">
            <a:avLst/>
          </a:prstGeom>
        </p:spPr>
        <p:txBody>
          <a:bodyPr wrap="square" rtlCol="0">
            <a:spAutoFit/>
          </a:bodyPr>
          <a:lstStyle/>
          <a:p>
            <a:endParaRPr lang="sv-SE"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13473" y="5218684"/>
            <a:ext cx="1538801" cy="1534855"/>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71697" y="360527"/>
            <a:ext cx="1130047" cy="670087"/>
          </a:xfrm>
          <a:prstGeom prst="rect">
            <a:avLst/>
          </a:prstGeom>
        </p:spPr>
      </p:pic>
      <p:sp>
        <p:nvSpPr>
          <p:cNvPr id="7" name="Text Placeholder 4"/>
          <p:cNvSpPr>
            <a:spLocks noGrp="1"/>
          </p:cNvSpPr>
          <p:nvPr>
            <p:ph type="body" sz="quarter" idx="10"/>
          </p:nvPr>
        </p:nvSpPr>
        <p:spPr>
          <a:xfrm>
            <a:off x="838201" y="1933575"/>
            <a:ext cx="9913536" cy="44275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Title 1"/>
          <p:cNvSpPr>
            <a:spLocks noGrp="1"/>
          </p:cNvSpPr>
          <p:nvPr>
            <p:ph type="title"/>
          </p:nvPr>
        </p:nvSpPr>
        <p:spPr>
          <a:xfrm>
            <a:off x="1497204" y="365125"/>
            <a:ext cx="9254533" cy="1325563"/>
          </a:xfrm>
        </p:spPr>
        <p:txBody>
          <a:bodyPr/>
          <a:lstStyle/>
          <a:p>
            <a:r>
              <a:rPr lang="en-US" dirty="0"/>
              <a:t>Click to edit Master title style</a:t>
            </a:r>
            <a:endParaRPr lang="sv-SE" dirty="0"/>
          </a:p>
        </p:txBody>
      </p:sp>
    </p:spTree>
    <p:extLst>
      <p:ext uri="{BB962C8B-B14F-4D97-AF65-F5344CB8AC3E}">
        <p14:creationId xmlns:p14="http://schemas.microsoft.com/office/powerpoint/2010/main" val="1522960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Oval 5"/>
          <p:cNvSpPr>
            <a:spLocks noChangeAspect="1"/>
          </p:cNvSpPr>
          <p:nvPr userDrawn="1"/>
        </p:nvSpPr>
        <p:spPr>
          <a:xfrm>
            <a:off x="6572679" y="-1177025"/>
            <a:ext cx="5967365" cy="5967365"/>
          </a:xfrm>
          <a:prstGeom prst="ellipse">
            <a:avLst/>
          </a:prstGeom>
          <a:solidFill>
            <a:srgbClr val="BCD8B9"/>
          </a:solidFill>
          <a:ln>
            <a:solidFill>
              <a:srgbClr val="BCD8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icture Placeholder 14"/>
          <p:cNvSpPr>
            <a:spLocks noGrp="1" noChangeAspect="1"/>
          </p:cNvSpPr>
          <p:nvPr>
            <p:ph type="pic" sz="quarter" idx="13"/>
          </p:nvPr>
        </p:nvSpPr>
        <p:spPr>
          <a:xfrm>
            <a:off x="9027084" y="1089494"/>
            <a:ext cx="2520000" cy="2520000"/>
          </a:xfrm>
        </p:spPr>
        <p:txBody>
          <a:bodyPr/>
          <a:lstStyle/>
          <a:p>
            <a:endParaRPr lang="sv-SE"/>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3023EF5-DB64-4F31-A0CD-74AB730F25C6}" type="datetimeFigureOut">
              <a:rPr lang="sv-SE" smtClean="0"/>
              <a:t>2026-03-03</a:t>
            </a:fld>
            <a:endParaRPr lang="sv-S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7E89C06-392C-4791-8B56-474B9395B986}" type="slidenum">
              <a:rPr lang="sv-SE" smtClean="0"/>
              <a:t>‹#›</a:t>
            </a:fld>
            <a:endParaRPr lang="sv-SE"/>
          </a:p>
        </p:txBody>
      </p:sp>
      <p:sp>
        <p:nvSpPr>
          <p:cNvPr id="7" name="Title 1"/>
          <p:cNvSpPr txBox="1">
            <a:spLocks/>
          </p:cNvSpPr>
          <p:nvPr userDrawn="1"/>
        </p:nvSpPr>
        <p:spPr>
          <a:xfrm>
            <a:off x="1548000" y="360000"/>
            <a:ext cx="10515600" cy="9781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a:t>
            </a:r>
            <a:endParaRPr lang="sv-SE" b="1" dirty="0"/>
          </a:p>
        </p:txBody>
      </p:sp>
      <p:sp>
        <p:nvSpPr>
          <p:cNvPr id="9" name="TextBox 8"/>
          <p:cNvSpPr txBox="1"/>
          <p:nvPr userDrawn="1"/>
        </p:nvSpPr>
        <p:spPr>
          <a:xfrm>
            <a:off x="0" y="6285489"/>
            <a:ext cx="12192000" cy="610948"/>
          </a:xfrm>
          <a:prstGeom prst="rect">
            <a:avLst/>
          </a:prstGeom>
          <a:solidFill>
            <a:srgbClr val="446692"/>
          </a:solidFill>
        </p:spPr>
        <p:txBody>
          <a:bodyPr wrap="square" rtlCol="0">
            <a:spAutoFit/>
          </a:bodyPr>
          <a:lstStyle/>
          <a:p>
            <a:endParaRPr lang="sv-SE"/>
          </a:p>
        </p:txBody>
      </p:sp>
      <p:sp>
        <p:nvSpPr>
          <p:cNvPr id="12" name="Title 1"/>
          <p:cNvSpPr txBox="1">
            <a:spLocks/>
          </p:cNvSpPr>
          <p:nvPr userDrawn="1"/>
        </p:nvSpPr>
        <p:spPr>
          <a:xfrm>
            <a:off x="1508488" y="360000"/>
            <a:ext cx="10515600" cy="97815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sv-SE" b="1"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1697" y="360527"/>
            <a:ext cx="1130047" cy="670087"/>
          </a:xfrm>
          <a:prstGeom prst="rect">
            <a:avLst/>
          </a:prstGeom>
        </p:spPr>
      </p:pic>
      <p:sp>
        <p:nvSpPr>
          <p:cNvPr id="13" name="Text Placeholder 4"/>
          <p:cNvSpPr>
            <a:spLocks noGrp="1"/>
          </p:cNvSpPr>
          <p:nvPr>
            <p:ph type="body" sz="quarter" idx="14"/>
          </p:nvPr>
        </p:nvSpPr>
        <p:spPr>
          <a:xfrm>
            <a:off x="838200" y="1933575"/>
            <a:ext cx="6838741" cy="417695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14038386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p:cNvSpPr txBox="1"/>
          <p:nvPr userDrawn="1"/>
        </p:nvSpPr>
        <p:spPr>
          <a:xfrm>
            <a:off x="0" y="6545457"/>
            <a:ext cx="12192000" cy="324000"/>
          </a:xfrm>
          <a:prstGeom prst="rect">
            <a:avLst/>
          </a:prstGeom>
          <a:solidFill>
            <a:srgbClr val="446692"/>
          </a:solidFill>
        </p:spPr>
        <p:txBody>
          <a:bodyPr wrap="square" rtlCol="0">
            <a:spAutoFit/>
          </a:bodyPr>
          <a:lstStyle/>
          <a:p>
            <a:endParaRPr lang="sv-SE"/>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1697" y="360527"/>
            <a:ext cx="1130047" cy="670087"/>
          </a:xfrm>
          <a:prstGeom prst="rect">
            <a:avLst/>
          </a:prstGeom>
        </p:spPr>
      </p:pic>
      <p:sp>
        <p:nvSpPr>
          <p:cNvPr id="5" name="Text Placeholder 4"/>
          <p:cNvSpPr>
            <a:spLocks noGrp="1"/>
          </p:cNvSpPr>
          <p:nvPr>
            <p:ph type="body" sz="quarter" idx="10"/>
          </p:nvPr>
        </p:nvSpPr>
        <p:spPr>
          <a:xfrm>
            <a:off x="838200" y="1933575"/>
            <a:ext cx="10475913" cy="44275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30190148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18150" y="196421"/>
            <a:ext cx="6527775" cy="6511036"/>
          </a:xfrm>
          <a:prstGeom prst="rect">
            <a:avLst/>
          </a:prstGeom>
        </p:spPr>
      </p:pic>
      <p:sp>
        <p:nvSpPr>
          <p:cNvPr id="6" name="TextBox 5"/>
          <p:cNvSpPr txBox="1"/>
          <p:nvPr userDrawn="1"/>
        </p:nvSpPr>
        <p:spPr>
          <a:xfrm>
            <a:off x="0" y="6545457"/>
            <a:ext cx="12192000" cy="324000"/>
          </a:xfrm>
          <a:prstGeom prst="rect">
            <a:avLst/>
          </a:prstGeom>
          <a:solidFill>
            <a:srgbClr val="446692"/>
          </a:solidFill>
        </p:spPr>
        <p:txBody>
          <a:bodyPr wrap="square" rtlCol="0">
            <a:spAutoFit/>
          </a:bodyPr>
          <a:lstStyle/>
          <a:p>
            <a:endParaRPr lang="sv-SE"/>
          </a:p>
        </p:txBody>
      </p:sp>
      <p:sp>
        <p:nvSpPr>
          <p:cNvPr id="2" name="Title 1"/>
          <p:cNvSpPr>
            <a:spLocks noGrp="1"/>
          </p:cNvSpPr>
          <p:nvPr>
            <p:ph type="title"/>
          </p:nvPr>
        </p:nvSpPr>
        <p:spPr/>
        <p:txBody>
          <a:bodyPr/>
          <a:lstStyle/>
          <a:p>
            <a:r>
              <a:rPr lang="en-US" dirty="0"/>
              <a:t>Click to edit Master title style</a:t>
            </a:r>
            <a:endParaRPr lang="sv-SE" dirty="0"/>
          </a:p>
        </p:txBody>
      </p:sp>
      <p:sp>
        <p:nvSpPr>
          <p:cNvPr id="7" name="Text Placeholder 4"/>
          <p:cNvSpPr>
            <a:spLocks noGrp="1"/>
          </p:cNvSpPr>
          <p:nvPr>
            <p:ph type="body" sz="quarter" idx="10"/>
          </p:nvPr>
        </p:nvSpPr>
        <p:spPr>
          <a:xfrm>
            <a:off x="838200" y="1933575"/>
            <a:ext cx="4679950" cy="44275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9614293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o background">
    <p:spTree>
      <p:nvGrpSpPr>
        <p:cNvPr id="1" name=""/>
        <p:cNvGrpSpPr/>
        <p:nvPr/>
      </p:nvGrpSpPr>
      <p:grpSpPr>
        <a:xfrm>
          <a:off x="0" y="0"/>
          <a:ext cx="0" cy="0"/>
          <a:chOff x="0" y="0"/>
          <a:chExt cx="0" cy="0"/>
        </a:xfrm>
      </p:grpSpPr>
      <p:sp>
        <p:nvSpPr>
          <p:cNvPr id="2" name="Text Placeholder 4"/>
          <p:cNvSpPr>
            <a:spLocks noGrp="1"/>
          </p:cNvSpPr>
          <p:nvPr>
            <p:ph type="body" sz="quarter" idx="10"/>
          </p:nvPr>
        </p:nvSpPr>
        <p:spPr>
          <a:xfrm>
            <a:off x="838200" y="1933575"/>
            <a:ext cx="10475913" cy="44275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27854354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attern backgroun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0374923" y="0"/>
            <a:ext cx="1817076"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75050" y="5282873"/>
            <a:ext cx="1416822" cy="1413189"/>
          </a:xfrm>
          <a:prstGeom prst="rect">
            <a:avLst/>
          </a:prstGeom>
        </p:spPr>
      </p:pic>
      <p:sp>
        <p:nvSpPr>
          <p:cNvPr id="4" name="Text Placeholder 4"/>
          <p:cNvSpPr>
            <a:spLocks noGrp="1"/>
          </p:cNvSpPr>
          <p:nvPr>
            <p:ph type="body" sz="quarter" idx="10"/>
          </p:nvPr>
        </p:nvSpPr>
        <p:spPr>
          <a:xfrm>
            <a:off x="838201" y="1933575"/>
            <a:ext cx="9290538" cy="44275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9375602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pattern backgroun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0374923" y="0"/>
            <a:ext cx="1817076"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75050" y="5267198"/>
            <a:ext cx="1416822" cy="1413189"/>
          </a:xfrm>
          <a:prstGeom prst="rect">
            <a:avLst/>
          </a:prstGeom>
        </p:spPr>
      </p:pic>
      <p:sp>
        <p:nvSpPr>
          <p:cNvPr id="2" name="Rectangle 1"/>
          <p:cNvSpPr/>
          <p:nvPr userDrawn="1"/>
        </p:nvSpPr>
        <p:spPr>
          <a:xfrm>
            <a:off x="10539113" y="816428"/>
            <a:ext cx="1513161" cy="2114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 Placeholder 4"/>
          <p:cNvSpPr>
            <a:spLocks noGrp="1"/>
          </p:cNvSpPr>
          <p:nvPr>
            <p:ph type="body" sz="quarter" idx="10"/>
          </p:nvPr>
        </p:nvSpPr>
        <p:spPr>
          <a:xfrm>
            <a:off x="838201" y="1933575"/>
            <a:ext cx="9290538" cy="44275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12419638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 / End">
    <p:bg>
      <p:bgPr>
        <a:solidFill>
          <a:srgbClr val="BCD8B9"/>
        </a:solidFill>
        <a:effectLst/>
      </p:bgPr>
    </p:bg>
    <p:spTree>
      <p:nvGrpSpPr>
        <p:cNvPr id="1" name=""/>
        <p:cNvGrpSpPr/>
        <p:nvPr/>
      </p:nvGrpSpPr>
      <p:grpSpPr>
        <a:xfrm>
          <a:off x="0" y="0"/>
          <a:ext cx="0" cy="0"/>
          <a:chOff x="0" y="0"/>
          <a:chExt cx="0" cy="0"/>
        </a:xfrm>
      </p:grpSpPr>
      <p:sp>
        <p:nvSpPr>
          <p:cNvPr id="16" name="TextBox 15"/>
          <p:cNvSpPr txBox="1"/>
          <p:nvPr userDrawn="1"/>
        </p:nvSpPr>
        <p:spPr>
          <a:xfrm>
            <a:off x="2617560" y="5551959"/>
            <a:ext cx="4233333" cy="830997"/>
          </a:xfrm>
          <a:prstGeom prst="rect">
            <a:avLst/>
          </a:prstGeom>
        </p:spPr>
        <p:txBody>
          <a:bodyPr wrap="square" rtlCol="0">
            <a:spAutoFit/>
          </a:bodyPr>
          <a:lstStyle/>
          <a:p>
            <a:r>
              <a:rPr lang="en-US" sz="1200" b="0" i="1" u="none" strike="noStrike" kern="1200" dirty="0">
                <a:solidFill>
                  <a:schemeClr val="tx1"/>
                </a:solidFill>
                <a:effectLst/>
                <a:latin typeface="+mn-lt"/>
                <a:ea typeface="+mn-ea"/>
                <a:cs typeface="+mn-cs"/>
              </a:rPr>
              <a:t>Views and opinions expressed are however those of the author(s) only and do not necessarily reflect those of the European Union or REA. Neither the European Union nor the granting authority can be held responsible for them.</a:t>
            </a:r>
            <a:endParaRPr lang="sv-SE" sz="1200" dirty="0"/>
          </a:p>
        </p:txBody>
      </p:sp>
      <p:sp>
        <p:nvSpPr>
          <p:cNvPr id="17" name="TextBox 16"/>
          <p:cNvSpPr txBox="1"/>
          <p:nvPr userDrawn="1"/>
        </p:nvSpPr>
        <p:spPr>
          <a:xfrm>
            <a:off x="4907844" y="2692400"/>
            <a:ext cx="2376312" cy="646331"/>
          </a:xfrm>
          <a:prstGeom prst="rect">
            <a:avLst/>
          </a:prstGeom>
        </p:spPr>
        <p:txBody>
          <a:bodyPr wrap="square" rtlCol="0">
            <a:spAutoFit/>
          </a:bodyPr>
          <a:lstStyle/>
          <a:p>
            <a:r>
              <a:rPr lang="en-GB" sz="3600" b="1" noProof="0" dirty="0">
                <a:latin typeface="+mj-lt"/>
              </a:rPr>
              <a:t>Thank you!</a:t>
            </a:r>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11751" y="5480755"/>
            <a:ext cx="4816559" cy="1073071"/>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60110" y="5264893"/>
            <a:ext cx="2078740" cy="1405131"/>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5247" y="520819"/>
            <a:ext cx="1030226" cy="1216154"/>
          </a:xfrm>
          <a:prstGeom prst="rect">
            <a:avLst/>
          </a:prstGeom>
        </p:spPr>
      </p:pic>
      <p:pic>
        <p:nvPicPr>
          <p:cNvPr id="21" name="Picture 20"/>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1133" y="522343"/>
            <a:ext cx="1027178" cy="1213106"/>
          </a:xfrm>
          <a:prstGeom prst="rect">
            <a:avLst/>
          </a:prstGeom>
        </p:spPr>
      </p:pic>
      <p:pic>
        <p:nvPicPr>
          <p:cNvPr id="22" name="Picture 21"/>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103971" y="522343"/>
            <a:ext cx="1027178" cy="121310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106809" y="520819"/>
            <a:ext cx="1030226" cy="1216154"/>
          </a:xfrm>
          <a:prstGeom prst="rect">
            <a:avLst/>
          </a:prstGeom>
        </p:spPr>
      </p:pic>
      <p:pic>
        <p:nvPicPr>
          <p:cNvPr id="24" name="Picture 2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112695" y="522343"/>
            <a:ext cx="1027178" cy="1213106"/>
          </a:xfrm>
          <a:prstGeom prst="rect">
            <a:avLst/>
          </a:prstGeom>
        </p:spPr>
      </p:pic>
      <p:pic>
        <p:nvPicPr>
          <p:cNvPr id="25" name="Picture 2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115533" y="522343"/>
            <a:ext cx="1027178" cy="1213106"/>
          </a:xfrm>
          <a:prstGeom prst="rect">
            <a:avLst/>
          </a:prstGeom>
        </p:spPr>
      </p:pic>
      <p:pic>
        <p:nvPicPr>
          <p:cNvPr id="26" name="Picture 2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118371" y="520819"/>
            <a:ext cx="1030226" cy="1216154"/>
          </a:xfrm>
          <a:prstGeom prst="rect">
            <a:avLst/>
          </a:prstGeom>
        </p:spPr>
      </p:pic>
      <p:pic>
        <p:nvPicPr>
          <p:cNvPr id="27" name="Picture 2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124257" y="522343"/>
            <a:ext cx="1027178" cy="1213106"/>
          </a:xfrm>
          <a:prstGeom prst="rect">
            <a:avLst/>
          </a:prstGeom>
        </p:spPr>
      </p:pic>
      <p:pic>
        <p:nvPicPr>
          <p:cNvPr id="28" name="Picture 2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127095" y="522343"/>
            <a:ext cx="1027178" cy="1213106"/>
          </a:xfrm>
          <a:prstGeom prst="rect">
            <a:avLst/>
          </a:prstGeom>
        </p:spPr>
      </p:pic>
      <p:pic>
        <p:nvPicPr>
          <p:cNvPr id="29" name="Picture 2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29933" y="520819"/>
            <a:ext cx="1030226" cy="1216154"/>
          </a:xfrm>
          <a:prstGeom prst="rect">
            <a:avLst/>
          </a:prstGeom>
        </p:spPr>
      </p:pic>
      <p:pic>
        <p:nvPicPr>
          <p:cNvPr id="30" name="Picture 29"/>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135819" y="522343"/>
            <a:ext cx="1027178" cy="1213106"/>
          </a:xfrm>
          <a:prstGeom prst="rect">
            <a:avLst/>
          </a:prstGeom>
        </p:spPr>
      </p:pic>
      <p:pic>
        <p:nvPicPr>
          <p:cNvPr id="31" name="Picture 30"/>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138660" y="522343"/>
            <a:ext cx="1027178" cy="1213106"/>
          </a:xfrm>
          <a:prstGeom prst="rect">
            <a:avLst/>
          </a:prstGeom>
        </p:spPr>
      </p:pic>
    </p:spTree>
    <p:extLst>
      <p:ext uri="{BB962C8B-B14F-4D97-AF65-F5344CB8AC3E}">
        <p14:creationId xmlns:p14="http://schemas.microsoft.com/office/powerpoint/2010/main" val="17690787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hank you / End">
    <p:bg>
      <p:bgPr>
        <a:solidFill>
          <a:srgbClr val="BCD8B9"/>
        </a:solidFill>
        <a:effectLst/>
      </p:bgPr>
    </p:bg>
    <p:spTree>
      <p:nvGrpSpPr>
        <p:cNvPr id="1" name=""/>
        <p:cNvGrpSpPr/>
        <p:nvPr/>
      </p:nvGrpSpPr>
      <p:grpSpPr>
        <a:xfrm>
          <a:off x="0" y="0"/>
          <a:ext cx="0" cy="0"/>
          <a:chOff x="0" y="0"/>
          <a:chExt cx="0" cy="0"/>
        </a:xfrm>
      </p:grpSpPr>
      <p:sp>
        <p:nvSpPr>
          <p:cNvPr id="16" name="TextBox 15"/>
          <p:cNvSpPr txBox="1"/>
          <p:nvPr userDrawn="1"/>
        </p:nvSpPr>
        <p:spPr>
          <a:xfrm>
            <a:off x="2565508" y="5313925"/>
            <a:ext cx="4233333" cy="830997"/>
          </a:xfrm>
          <a:prstGeom prst="rect">
            <a:avLst/>
          </a:prstGeom>
        </p:spPr>
        <p:txBody>
          <a:bodyPr wrap="square" rtlCol="0">
            <a:spAutoFit/>
          </a:bodyPr>
          <a:lstStyle/>
          <a:p>
            <a:r>
              <a:rPr lang="en-US" sz="1200" b="0" i="1" u="none" strike="noStrike" kern="1200" dirty="0">
                <a:solidFill>
                  <a:schemeClr val="tx1"/>
                </a:solidFill>
                <a:effectLst/>
                <a:latin typeface="+mn-lt"/>
                <a:ea typeface="+mn-ea"/>
                <a:cs typeface="+mn-cs"/>
              </a:rPr>
              <a:t>Views and opinions expressed are however those of the author(s) only and do not necessarily reflect those of the European Union or REA. Neither the European Union nor the granting authority can be held responsible for them.</a:t>
            </a:r>
            <a:endParaRPr lang="sv-SE" sz="1200" dirty="0"/>
          </a:p>
        </p:txBody>
      </p:sp>
      <p:sp>
        <p:nvSpPr>
          <p:cNvPr id="17" name="TextBox 16"/>
          <p:cNvSpPr txBox="1"/>
          <p:nvPr userDrawn="1"/>
        </p:nvSpPr>
        <p:spPr>
          <a:xfrm>
            <a:off x="4907844" y="2692400"/>
            <a:ext cx="2376312" cy="646331"/>
          </a:xfrm>
          <a:prstGeom prst="rect">
            <a:avLst/>
          </a:prstGeom>
        </p:spPr>
        <p:txBody>
          <a:bodyPr wrap="square" rtlCol="0">
            <a:spAutoFit/>
          </a:bodyPr>
          <a:lstStyle/>
          <a:p>
            <a:r>
              <a:rPr lang="en-GB" sz="3600" b="1" noProof="0" dirty="0">
                <a:latin typeface="+mj-lt"/>
              </a:rPr>
              <a:t>Thank you!</a:t>
            </a:r>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11751" y="5192889"/>
            <a:ext cx="4816559" cy="1073071"/>
          </a:xfrm>
          <a:prstGeom prst="rect">
            <a:avLst/>
          </a:prstGeom>
        </p:spPr>
      </p:pic>
      <p:sp>
        <p:nvSpPr>
          <p:cNvPr id="18" name="TextBox 17"/>
          <p:cNvSpPr txBox="1"/>
          <p:nvPr userDrawn="1"/>
        </p:nvSpPr>
        <p:spPr>
          <a:xfrm>
            <a:off x="0" y="6545457"/>
            <a:ext cx="12192000" cy="324000"/>
          </a:xfrm>
          <a:prstGeom prst="rect">
            <a:avLst/>
          </a:prstGeom>
          <a:solidFill>
            <a:srgbClr val="446692"/>
          </a:solidFill>
        </p:spPr>
        <p:txBody>
          <a:bodyPr wrap="square" rtlCol="0">
            <a:spAutoFit/>
          </a:bodyPr>
          <a:lstStyle/>
          <a:p>
            <a:endParaRPr lang="sv-SE"/>
          </a:p>
        </p:txBody>
      </p:sp>
      <p:pic>
        <p:nvPicPr>
          <p:cNvPr id="21" name="Picture 2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75183" y="5026857"/>
            <a:ext cx="2078740" cy="1405131"/>
          </a:xfrm>
          <a:prstGeom prst="rect">
            <a:avLst/>
          </a:prstGeom>
        </p:spPr>
      </p:pic>
      <p:pic>
        <p:nvPicPr>
          <p:cNvPr id="22" name="Picture 2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5247" y="520819"/>
            <a:ext cx="1030226" cy="1216154"/>
          </a:xfrm>
          <a:prstGeom prst="rect">
            <a:avLst/>
          </a:prstGeom>
        </p:spPr>
      </p:pic>
      <p:pic>
        <p:nvPicPr>
          <p:cNvPr id="23" name="Picture 2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01133" y="522343"/>
            <a:ext cx="1027178" cy="1213106"/>
          </a:xfrm>
          <a:prstGeom prst="rect">
            <a:avLst/>
          </a:prstGeom>
        </p:spPr>
      </p:pic>
      <p:pic>
        <p:nvPicPr>
          <p:cNvPr id="24" name="Picture 23"/>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103971" y="522343"/>
            <a:ext cx="1027178" cy="1213106"/>
          </a:xfrm>
          <a:prstGeom prst="rect">
            <a:avLst/>
          </a:prstGeom>
        </p:spPr>
      </p:pic>
      <p:pic>
        <p:nvPicPr>
          <p:cNvPr id="25" name="Picture 2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106809" y="520819"/>
            <a:ext cx="1030226" cy="1216154"/>
          </a:xfrm>
          <a:prstGeom prst="rect">
            <a:avLst/>
          </a:prstGeom>
        </p:spPr>
      </p:pic>
      <p:pic>
        <p:nvPicPr>
          <p:cNvPr id="26" name="Picture 25"/>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112695" y="522343"/>
            <a:ext cx="1027178" cy="1213106"/>
          </a:xfrm>
          <a:prstGeom prst="rect">
            <a:avLst/>
          </a:prstGeom>
        </p:spPr>
      </p:pic>
      <p:pic>
        <p:nvPicPr>
          <p:cNvPr id="27" name="Picture 2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115533" y="522343"/>
            <a:ext cx="1027178" cy="1213106"/>
          </a:xfrm>
          <a:prstGeom prst="rect">
            <a:avLst/>
          </a:prstGeom>
        </p:spPr>
      </p:pic>
      <p:pic>
        <p:nvPicPr>
          <p:cNvPr id="28" name="Picture 2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118371" y="520819"/>
            <a:ext cx="1030226" cy="1216154"/>
          </a:xfrm>
          <a:prstGeom prst="rect">
            <a:avLst/>
          </a:prstGeom>
        </p:spPr>
      </p:pic>
      <p:pic>
        <p:nvPicPr>
          <p:cNvPr id="29" name="Picture 2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124257" y="522343"/>
            <a:ext cx="1027178" cy="1213106"/>
          </a:xfrm>
          <a:prstGeom prst="rect">
            <a:avLst/>
          </a:prstGeom>
        </p:spPr>
      </p:pic>
      <p:pic>
        <p:nvPicPr>
          <p:cNvPr id="30" name="Picture 2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127095" y="522343"/>
            <a:ext cx="1027178" cy="1213106"/>
          </a:xfrm>
          <a:prstGeom prst="rect">
            <a:avLst/>
          </a:prstGeom>
        </p:spPr>
      </p:pic>
      <p:pic>
        <p:nvPicPr>
          <p:cNvPr id="31" name="Picture 3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129933" y="520819"/>
            <a:ext cx="1030226" cy="1216154"/>
          </a:xfrm>
          <a:prstGeom prst="rect">
            <a:avLst/>
          </a:prstGeom>
        </p:spPr>
      </p:pic>
      <p:pic>
        <p:nvPicPr>
          <p:cNvPr id="32" name="Picture 3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135819" y="522343"/>
            <a:ext cx="1027178" cy="1213106"/>
          </a:xfrm>
          <a:prstGeom prst="rect">
            <a:avLst/>
          </a:prstGeom>
        </p:spPr>
      </p:pic>
      <p:pic>
        <p:nvPicPr>
          <p:cNvPr id="33" name="Picture 32"/>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138660" y="522343"/>
            <a:ext cx="1027178" cy="1213106"/>
          </a:xfrm>
          <a:prstGeom prst="rect">
            <a:avLst/>
          </a:prstGeom>
        </p:spPr>
      </p:pic>
    </p:spTree>
    <p:extLst>
      <p:ext uri="{BB962C8B-B14F-4D97-AF65-F5344CB8AC3E}">
        <p14:creationId xmlns:p14="http://schemas.microsoft.com/office/powerpoint/2010/main" val="1442037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elfolie farbig + bla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812800" y="2235200"/>
            <a:ext cx="6089651" cy="2032000"/>
          </a:xfrm>
          <a:prstGeom prst="rect">
            <a:avLst/>
          </a:prstGeom>
          <a:solidFill>
            <a:srgbClr val="29485D"/>
          </a:solidFill>
        </p:spPr>
        <p:txBody>
          <a:bodyPr wrap="square" lIns="198000" tIns="158400" rIns="108000" bIns="108000" anchor="t" anchorCtr="0">
            <a:noAutofit/>
          </a:bodyPr>
          <a:lstStyle>
            <a:lvl1pPr algn="l">
              <a:lnSpc>
                <a:spcPts val="2600"/>
              </a:lnSpc>
              <a:defRPr sz="2300" baseline="0">
                <a:solidFill>
                  <a:schemeClr val="bg1"/>
                </a:solidFill>
              </a:defRPr>
            </a:lvl1pPr>
          </a:lstStyle>
          <a:p>
            <a:r>
              <a:rPr lang="en-GB"/>
              <a:t>Click to edit Master title style</a:t>
            </a:r>
            <a:endParaRPr lang="en-US" dirty="0"/>
          </a:p>
        </p:txBody>
      </p:sp>
      <p:sp>
        <p:nvSpPr>
          <p:cNvPr id="6" name="Subtitle 2"/>
          <p:cNvSpPr>
            <a:spLocks noGrp="1"/>
          </p:cNvSpPr>
          <p:nvPr>
            <p:ph type="subTitle" idx="1"/>
          </p:nvPr>
        </p:nvSpPr>
        <p:spPr>
          <a:xfrm>
            <a:off x="6499225" y="5083175"/>
            <a:ext cx="4870449" cy="1219199"/>
          </a:xfrm>
          <a:solidFill>
            <a:srgbClr val="29485D"/>
          </a:solidFill>
        </p:spPr>
        <p:txBody>
          <a:bodyPr lIns="187200" tIns="158400" rIns="108000" bIns="172800" anchor="b" anchorCtr="0"/>
          <a:lstStyle>
            <a:lvl1pPr marL="0" indent="0" algn="l">
              <a:spcBef>
                <a:spcPts val="2300"/>
              </a:spcBef>
              <a:buNone/>
              <a:defRPr sz="1900" spc="19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758391704"/>
      </p:ext>
    </p:extLst>
  </p:cSld>
  <p:clrMapOvr>
    <a:masterClrMapping/>
  </p:clrMapOvr>
  <p:extLst>
    <p:ext uri="{DCECCB84-F9BA-43D5-87BE-67443E8EF086}">
      <p15:sldGuideLst xmlns:p15="http://schemas.microsoft.com/office/powerpoint/2012/main">
        <p15:guide id="1" pos="512">
          <p15:clr>
            <a:srgbClr val="FBAE40"/>
          </p15:clr>
        </p15:guide>
        <p15:guide id="2" orient="horz" pos="1408">
          <p15:clr>
            <a:srgbClr val="FBAE40"/>
          </p15:clr>
        </p15:guide>
        <p15:guide id="3" orient="horz" pos="1792">
          <p15:clr>
            <a:srgbClr val="FBAE40"/>
          </p15:clr>
        </p15:guide>
        <p15:guide id="4" orient="horz" pos="1918">
          <p15:clr>
            <a:srgbClr val="FBAE40"/>
          </p15:clr>
        </p15:guide>
        <p15:guide id="5" orient="horz" pos="2046">
          <p15:clr>
            <a:srgbClr val="FBAE40"/>
          </p15:clr>
        </p15:guide>
        <p15:guide id="6" orient="horz" pos="2176">
          <p15:clr>
            <a:srgbClr val="FBAE40"/>
          </p15:clr>
        </p15:guide>
        <p15:guide id="7" orient="horz" pos="2302">
          <p15:clr>
            <a:srgbClr val="FBAE40"/>
          </p15:clr>
        </p15:guide>
        <p15:guide id="8" orient="horz" pos="2432">
          <p15:clr>
            <a:srgbClr val="FBAE40"/>
          </p15:clr>
        </p15:guide>
        <p15:guide id="9" orient="horz" pos="2558">
          <p15:clr>
            <a:srgbClr val="FBAE40"/>
          </p15:clr>
        </p15:guide>
        <p15:guide id="10" orient="horz" pos="2688">
          <p15:clr>
            <a:srgbClr val="FBAE40"/>
          </p15:clr>
        </p15:guide>
        <p15:guide id="11" orient="horz" pos="2818">
          <p15:clr>
            <a:srgbClr val="FBAE40"/>
          </p15:clr>
        </p15:guide>
        <p15:guide id="12" orient="horz" pos="2944">
          <p15:clr>
            <a:srgbClr val="FBAE40"/>
          </p15:clr>
        </p15:guide>
        <p15:guide id="13" orient="horz" pos="3074">
          <p15:clr>
            <a:srgbClr val="FBAE40"/>
          </p15:clr>
        </p15:guide>
        <p15:guide id="14" orient="horz" pos="3202">
          <p15:clr>
            <a:srgbClr val="FBAE40"/>
          </p15:clr>
        </p15:guide>
        <p15:guide id="15" orient="horz" pos="3328">
          <p15:clr>
            <a:srgbClr val="FBAE40"/>
          </p15:clr>
        </p15:guide>
        <p15:guide id="16" orient="horz" pos="3456">
          <p15:clr>
            <a:srgbClr val="FBAE40"/>
          </p15:clr>
        </p15:guide>
        <p15:guide id="17" orient="horz" pos="3584">
          <p15:clr>
            <a:srgbClr val="FBAE40"/>
          </p15:clr>
        </p15:guide>
        <p15:guide id="18" orient="horz" pos="3710">
          <p15:clr>
            <a:srgbClr val="FBAE40"/>
          </p15:clr>
        </p15:guide>
        <p15:guide id="19" orient="horz" pos="3838">
          <p15:clr>
            <a:srgbClr val="FBAE40"/>
          </p15:clr>
        </p15:guide>
        <p15:guide id="20" orient="horz" pos="3970">
          <p15:clr>
            <a:srgbClr val="FBAE40"/>
          </p15:clr>
        </p15:guide>
        <p15:guide id="21" pos="7162">
          <p15:clr>
            <a:srgbClr val="FBAE40"/>
          </p15:clr>
        </p15:guide>
        <p15:guide id="22" pos="5626">
          <p15:clr>
            <a:srgbClr val="FBAE40"/>
          </p15:clr>
        </p15:guide>
        <p15:guide id="23" pos="5500">
          <p15:clr>
            <a:srgbClr val="FBAE40"/>
          </p15:clr>
        </p15:guide>
        <p15:guide id="24" pos="5372">
          <p15:clr>
            <a:srgbClr val="FBAE40"/>
          </p15:clr>
        </p15:guide>
        <p15:guide id="25" pos="5246">
          <p15:clr>
            <a:srgbClr val="FBAE40"/>
          </p15:clr>
        </p15:guide>
        <p15:guide id="26" pos="5116">
          <p15:clr>
            <a:srgbClr val="FBAE40"/>
          </p15:clr>
        </p15:guide>
        <p15:guide id="27" pos="4988">
          <p15:clr>
            <a:srgbClr val="FBAE40"/>
          </p15:clr>
        </p15:guide>
        <p15:guide id="28" pos="4860">
          <p15:clr>
            <a:srgbClr val="FBAE40"/>
          </p15:clr>
        </p15:guide>
        <p15:guide id="29" pos="4732">
          <p15:clr>
            <a:srgbClr val="FBAE40"/>
          </p15:clr>
        </p15:guide>
        <p15:guide id="30" pos="4602">
          <p15:clr>
            <a:srgbClr val="FBAE40"/>
          </p15:clr>
        </p15:guide>
        <p15:guide id="31" pos="4476">
          <p15:clr>
            <a:srgbClr val="FBAE40"/>
          </p15:clr>
        </p15:guide>
        <p15:guide id="32" pos="4348">
          <p15:clr>
            <a:srgbClr val="FBAE40"/>
          </p15:clr>
        </p15:guide>
        <p15:guide id="33" pos="4220">
          <p15:clr>
            <a:srgbClr val="FBAE40"/>
          </p15:clr>
        </p15:guide>
        <p15:guide id="34" pos="4094">
          <p15:clr>
            <a:srgbClr val="FBAE40"/>
          </p15:clr>
        </p15:guide>
        <p15:guide id="35" pos="3966">
          <p15:clr>
            <a:srgbClr val="FBAE40"/>
          </p15:clr>
        </p15:guide>
        <p15:guide id="36" pos="3838">
          <p15:clr>
            <a:srgbClr val="FBAE40"/>
          </p15:clr>
        </p15:guide>
        <p15:guide id="37" pos="3708">
          <p15:clr>
            <a:srgbClr val="FBAE40"/>
          </p15:clr>
        </p15:guide>
        <p15:guide id="38" pos="3580">
          <p15:clr>
            <a:srgbClr val="FBAE40"/>
          </p15:clr>
        </p15:guide>
        <p15:guide id="39" pos="3452">
          <p15:clr>
            <a:srgbClr val="FBAE40"/>
          </p15:clr>
        </p15:guide>
        <p15:guide id="40" pos="3324">
          <p15:clr>
            <a:srgbClr val="FBAE40"/>
          </p15:clr>
        </p15:guide>
        <p15:guide id="41" pos="3196">
          <p15:clr>
            <a:srgbClr val="FBAE40"/>
          </p15:clr>
        </p15:guide>
        <p15:guide id="42" pos="3068">
          <p15:clr>
            <a:srgbClr val="FBAE40"/>
          </p15:clr>
        </p15:guide>
        <p15:guide id="43" pos="2940">
          <p15:clr>
            <a:srgbClr val="FBAE40"/>
          </p15:clr>
        </p15:guide>
        <p15:guide id="44" pos="2812">
          <p15:clr>
            <a:srgbClr val="FBAE40"/>
          </p15:clr>
        </p15:guide>
        <p15:guide id="45" pos="2686">
          <p15:clr>
            <a:srgbClr val="FBAE40"/>
          </p15:clr>
        </p15:guide>
        <p15:guide id="46" pos="2556">
          <p15:clr>
            <a:srgbClr val="FBAE40"/>
          </p15:clr>
        </p15:guide>
        <p15:guide id="47" pos="2430">
          <p15:clr>
            <a:srgbClr val="FBAE40"/>
          </p15:clr>
        </p15:guide>
        <p15:guide id="48" pos="2302">
          <p15:clr>
            <a:srgbClr val="FBAE40"/>
          </p15:clr>
        </p15:guide>
        <p15:guide id="49" pos="217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hank you / End">
    <p:bg>
      <p:bgPr>
        <a:solidFill>
          <a:srgbClr val="BCD8B9"/>
        </a:solidFill>
        <a:effectLst/>
      </p:bgPr>
    </p:bg>
    <p:spTree>
      <p:nvGrpSpPr>
        <p:cNvPr id="1" name=""/>
        <p:cNvGrpSpPr/>
        <p:nvPr/>
      </p:nvGrpSpPr>
      <p:grpSpPr>
        <a:xfrm>
          <a:off x="0" y="0"/>
          <a:ext cx="0" cy="0"/>
          <a:chOff x="0" y="0"/>
          <a:chExt cx="0" cy="0"/>
        </a:xfrm>
      </p:grpSpPr>
      <p:sp>
        <p:nvSpPr>
          <p:cNvPr id="16" name="TextBox 15"/>
          <p:cNvSpPr txBox="1"/>
          <p:nvPr userDrawn="1"/>
        </p:nvSpPr>
        <p:spPr>
          <a:xfrm>
            <a:off x="2565508" y="5313925"/>
            <a:ext cx="4233333" cy="830997"/>
          </a:xfrm>
          <a:prstGeom prst="rect">
            <a:avLst/>
          </a:prstGeom>
        </p:spPr>
        <p:txBody>
          <a:bodyPr wrap="square" rtlCol="0">
            <a:spAutoFit/>
          </a:bodyPr>
          <a:lstStyle/>
          <a:p>
            <a:r>
              <a:rPr lang="en-US" sz="1200" b="0" i="1" u="none" strike="noStrike" kern="1200" dirty="0">
                <a:solidFill>
                  <a:schemeClr val="tx1"/>
                </a:solidFill>
                <a:effectLst/>
                <a:latin typeface="+mn-lt"/>
                <a:ea typeface="+mn-ea"/>
                <a:cs typeface="+mn-cs"/>
              </a:rPr>
              <a:t>Views and opinions expressed are however those of the author(s) only and do not necessarily reflect those of the European Union or REA. Neither the European Union nor the granting authority can be held responsible for them.</a:t>
            </a:r>
            <a:endParaRPr lang="sv-SE" sz="1200" dirty="0"/>
          </a:p>
        </p:txBody>
      </p:sp>
      <p:sp>
        <p:nvSpPr>
          <p:cNvPr id="17" name="TextBox 16"/>
          <p:cNvSpPr txBox="1"/>
          <p:nvPr userDrawn="1"/>
        </p:nvSpPr>
        <p:spPr>
          <a:xfrm>
            <a:off x="5089546" y="1975336"/>
            <a:ext cx="2263665" cy="646331"/>
          </a:xfrm>
          <a:prstGeom prst="rect">
            <a:avLst/>
          </a:prstGeom>
        </p:spPr>
        <p:txBody>
          <a:bodyPr wrap="square" rtlCol="0">
            <a:spAutoFit/>
          </a:bodyPr>
          <a:lstStyle/>
          <a:p>
            <a:r>
              <a:rPr lang="en-GB" sz="3600" b="1" noProof="0" dirty="0">
                <a:latin typeface="+mj-lt"/>
              </a:rPr>
              <a:t>Thank you!</a:t>
            </a:r>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11751" y="5192889"/>
            <a:ext cx="4816559" cy="1073071"/>
          </a:xfrm>
          <a:prstGeom prst="rect">
            <a:avLst/>
          </a:prstGeom>
        </p:spPr>
      </p:pic>
      <p:sp>
        <p:nvSpPr>
          <p:cNvPr id="18" name="TextBox 17"/>
          <p:cNvSpPr txBox="1"/>
          <p:nvPr userDrawn="1"/>
        </p:nvSpPr>
        <p:spPr>
          <a:xfrm>
            <a:off x="0" y="6545457"/>
            <a:ext cx="12192000" cy="324000"/>
          </a:xfrm>
          <a:prstGeom prst="rect">
            <a:avLst/>
          </a:prstGeom>
          <a:solidFill>
            <a:srgbClr val="446692"/>
          </a:solidFill>
        </p:spPr>
        <p:txBody>
          <a:bodyPr wrap="square" rtlCol="0">
            <a:spAutoFit/>
          </a:bodyPr>
          <a:lstStyle/>
          <a:p>
            <a:endParaRPr lang="sv-SE"/>
          </a:p>
        </p:txBody>
      </p:sp>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75183" y="5026857"/>
            <a:ext cx="2078740" cy="1405131"/>
          </a:xfrm>
          <a:prstGeom prst="rect">
            <a:avLst/>
          </a:prstGeom>
        </p:spPr>
      </p:pic>
      <p:pic>
        <p:nvPicPr>
          <p:cNvPr id="32" name="Picture 3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48465" y="1765419"/>
            <a:ext cx="903169" cy="1066167"/>
          </a:xfrm>
          <a:prstGeom prst="rect">
            <a:avLst/>
          </a:prstGeom>
        </p:spPr>
      </p:pic>
      <p:pic>
        <p:nvPicPr>
          <p:cNvPr id="33" name="Picture 3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253975" y="1766943"/>
            <a:ext cx="900497" cy="1063495"/>
          </a:xfrm>
          <a:prstGeom prst="rect">
            <a:avLst/>
          </a:prstGeom>
        </p:spPr>
      </p:pic>
      <p:pic>
        <p:nvPicPr>
          <p:cNvPr id="34" name="Picture 33"/>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256813" y="1766943"/>
            <a:ext cx="900497" cy="1063495"/>
          </a:xfrm>
          <a:prstGeom prst="rect">
            <a:avLst/>
          </a:prstGeom>
        </p:spPr>
      </p:pic>
      <p:pic>
        <p:nvPicPr>
          <p:cNvPr id="35" name="Picture 3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260027" y="1765419"/>
            <a:ext cx="903169" cy="1066167"/>
          </a:xfrm>
          <a:prstGeom prst="rect">
            <a:avLst/>
          </a:prstGeom>
        </p:spPr>
      </p:pic>
      <p:pic>
        <p:nvPicPr>
          <p:cNvPr id="36" name="Picture 35"/>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265537" y="1766943"/>
            <a:ext cx="900497" cy="1063495"/>
          </a:xfrm>
          <a:prstGeom prst="rect">
            <a:avLst/>
          </a:prstGeom>
        </p:spPr>
      </p:pic>
      <p:pic>
        <p:nvPicPr>
          <p:cNvPr id="39" name="Picture 3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277099" y="1766943"/>
            <a:ext cx="900497" cy="1063495"/>
          </a:xfrm>
          <a:prstGeom prst="rect">
            <a:avLst/>
          </a:prstGeom>
        </p:spPr>
      </p:pic>
      <p:pic>
        <p:nvPicPr>
          <p:cNvPr id="40" name="Picture 3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279937" y="1766943"/>
            <a:ext cx="900497" cy="1063495"/>
          </a:xfrm>
          <a:prstGeom prst="rect">
            <a:avLst/>
          </a:prstGeom>
        </p:spPr>
      </p:pic>
      <p:pic>
        <p:nvPicPr>
          <p:cNvPr id="41" name="Picture 4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283151" y="1765419"/>
            <a:ext cx="903169" cy="1066167"/>
          </a:xfrm>
          <a:prstGeom prst="rect">
            <a:avLst/>
          </a:prstGeom>
        </p:spPr>
      </p:pic>
      <p:pic>
        <p:nvPicPr>
          <p:cNvPr id="42" name="Picture 4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88661" y="1766943"/>
            <a:ext cx="900497" cy="1063495"/>
          </a:xfrm>
          <a:prstGeom prst="rect">
            <a:avLst/>
          </a:prstGeom>
        </p:spPr>
      </p:pic>
      <p:pic>
        <p:nvPicPr>
          <p:cNvPr id="43" name="Picture 42"/>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91502" y="1766943"/>
            <a:ext cx="900497" cy="1063495"/>
          </a:xfrm>
          <a:prstGeom prst="rect">
            <a:avLst/>
          </a:prstGeom>
        </p:spPr>
      </p:pic>
    </p:spTree>
    <p:extLst>
      <p:ext uri="{BB962C8B-B14F-4D97-AF65-F5344CB8AC3E}">
        <p14:creationId xmlns:p14="http://schemas.microsoft.com/office/powerpoint/2010/main" val="7706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elfolie mit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ildplatzhalter 7">
            <a:extLst>
              <a:ext uri="{FF2B5EF4-FFF2-40B4-BE49-F238E27FC236}">
                <a16:creationId xmlns:a16="http://schemas.microsoft.com/office/drawing/2014/main" id="{A71ADE3B-C90A-3546-B749-0ACBB53B7BF5}"/>
              </a:ext>
            </a:extLst>
          </p:cNvPr>
          <p:cNvSpPr>
            <a:spLocks noGrp="1"/>
          </p:cNvSpPr>
          <p:nvPr>
            <p:ph type="pic" sz="quarter" idx="13"/>
          </p:nvPr>
        </p:nvSpPr>
        <p:spPr>
          <a:xfrm>
            <a:off x="1216025" y="1831976"/>
            <a:ext cx="9747249" cy="4470400"/>
          </a:xfrm>
          <a:solidFill>
            <a:schemeClr val="bg1"/>
          </a:solidFill>
        </p:spPr>
        <p:txBody>
          <a:bodyPr/>
          <a:lstStyle>
            <a:lvl1pPr>
              <a:defRPr>
                <a:solidFill>
                  <a:schemeClr val="bg1"/>
                </a:solidFill>
              </a:defRPr>
            </a:lvl1pPr>
          </a:lstStyle>
          <a:p>
            <a:r>
              <a:rPr lang="en-GB"/>
              <a:t>Click icon to add picture</a:t>
            </a:r>
            <a:endParaRPr lang="de-DE" dirty="0"/>
          </a:p>
        </p:txBody>
      </p:sp>
      <p:sp>
        <p:nvSpPr>
          <p:cNvPr id="6" name="Title 1"/>
          <p:cNvSpPr>
            <a:spLocks noGrp="1"/>
          </p:cNvSpPr>
          <p:nvPr>
            <p:ph type="ctrTitle"/>
          </p:nvPr>
        </p:nvSpPr>
        <p:spPr>
          <a:xfrm>
            <a:off x="812800" y="1016000"/>
            <a:ext cx="3451225" cy="2232025"/>
          </a:xfrm>
          <a:prstGeom prst="rect">
            <a:avLst/>
          </a:prstGeom>
          <a:solidFill>
            <a:srgbClr val="29485D"/>
          </a:solidFill>
        </p:spPr>
        <p:txBody>
          <a:bodyPr wrap="square" lIns="198000" tIns="158400" rIns="108000" bIns="108000" anchor="t" anchorCtr="0">
            <a:noAutofit/>
          </a:bodyPr>
          <a:lstStyle>
            <a:lvl1pPr algn="l">
              <a:lnSpc>
                <a:spcPts val="2600"/>
              </a:lnSpc>
              <a:defRPr sz="2300" baseline="0">
                <a:solidFill>
                  <a:schemeClr val="bg1"/>
                </a:solidFill>
              </a:defRPr>
            </a:lvl1pPr>
          </a:lstStyle>
          <a:p>
            <a:r>
              <a:rPr lang="en-GB"/>
              <a:t>Click to edit Master title style</a:t>
            </a:r>
            <a:endParaRPr lang="en-US" dirty="0"/>
          </a:p>
        </p:txBody>
      </p:sp>
    </p:spTree>
    <p:extLst>
      <p:ext uri="{BB962C8B-B14F-4D97-AF65-F5344CB8AC3E}">
        <p14:creationId xmlns:p14="http://schemas.microsoft.com/office/powerpoint/2010/main" val="2457152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285B6-0A0C-8145-A4E7-5EAC844B65A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5D0387E5-BAF5-5A44-90D5-8057F8BFBB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Tree>
    <p:extLst>
      <p:ext uri="{BB962C8B-B14F-4D97-AF65-F5344CB8AC3E}">
        <p14:creationId xmlns:p14="http://schemas.microsoft.com/office/powerpoint/2010/main" val="2960506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4.xml"/><Relationship Id="rId7" Type="http://schemas.openxmlformats.org/officeDocument/2006/relationships/image" Target="../media/image16.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5.jpg"/><Relationship Id="rId5" Type="http://schemas.openxmlformats.org/officeDocument/2006/relationships/theme" Target="../theme/theme2.xml"/><Relationship Id="rId10" Type="http://schemas.openxmlformats.org/officeDocument/2006/relationships/image" Target="../media/image11.png"/><Relationship Id="rId4" Type="http://schemas.openxmlformats.org/officeDocument/2006/relationships/slideLayout" Target="../slideLayouts/slideLayout25.xml"/><Relationship Id="rId9" Type="http://schemas.openxmlformats.org/officeDocument/2006/relationships/image" Target="../media/image1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20.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19.jpeg"/><Relationship Id="rId2" Type="http://schemas.openxmlformats.org/officeDocument/2006/relationships/slideLayout" Target="../slideLayouts/slideLayout27.xml"/><Relationship Id="rId16" Type="http://schemas.openxmlformats.org/officeDocument/2006/relationships/image" Target="../media/image18.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7.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theme" Target="../theme/theme4.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5.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A7B2CC-3DB4-D14E-A046-56BBD08B4A69}"/>
              </a:ext>
            </a:extLst>
          </p:cNvPr>
          <p:cNvSpPr>
            <a:spLocks noGrp="1"/>
          </p:cNvSpPr>
          <p:nvPr>
            <p:ph type="title"/>
          </p:nvPr>
        </p:nvSpPr>
        <p:spPr>
          <a:xfrm>
            <a:off x="386499" y="273377"/>
            <a:ext cx="10764977" cy="518475"/>
          </a:xfrm>
          <a:prstGeom prst="rect">
            <a:avLst/>
          </a:prstGeom>
        </p:spPr>
        <p:txBody>
          <a:bodyPr vert="horz" lIns="91440" tIns="45720" rIns="91440" bIns="45720" rtlCol="0" anchor="ctr">
            <a:noAutofit/>
          </a:bodyPr>
          <a:lstStyle/>
          <a:p>
            <a:r>
              <a:rPr lang="en-GB"/>
              <a:t>Click to edit Master title style</a:t>
            </a:r>
            <a:endParaRPr lang="en-IT" dirty="0"/>
          </a:p>
        </p:txBody>
      </p:sp>
      <p:sp>
        <p:nvSpPr>
          <p:cNvPr id="3" name="Text Placeholder 2">
            <a:extLst>
              <a:ext uri="{FF2B5EF4-FFF2-40B4-BE49-F238E27FC236}">
                <a16:creationId xmlns:a16="http://schemas.microsoft.com/office/drawing/2014/main" id="{B0EF1975-CDA6-FE40-8D10-6E060B9B3C58}"/>
              </a:ext>
            </a:extLst>
          </p:cNvPr>
          <p:cNvSpPr>
            <a:spLocks noGrp="1"/>
          </p:cNvSpPr>
          <p:nvPr>
            <p:ph type="body" idx="1"/>
          </p:nvPr>
        </p:nvSpPr>
        <p:spPr>
          <a:xfrm>
            <a:off x="386499" y="1036948"/>
            <a:ext cx="11387579" cy="494640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dirty="0"/>
          </a:p>
        </p:txBody>
      </p:sp>
      <p:pic>
        <p:nvPicPr>
          <p:cNvPr id="4" name="Grafik 6">
            <a:extLst>
              <a:ext uri="{FF2B5EF4-FFF2-40B4-BE49-F238E27FC236}">
                <a16:creationId xmlns:a16="http://schemas.microsoft.com/office/drawing/2014/main" id="{AE29B4C9-94D0-1192-23F9-7E212A38BDD6}"/>
              </a:ext>
            </a:extLst>
          </p:cNvPr>
          <p:cNvPicPr>
            <a:picLocks noChangeAspect="1"/>
          </p:cNvPicPr>
          <p:nvPr userDrawn="1"/>
        </p:nvPicPr>
        <p:blipFill rotWithShape="1">
          <a:blip r:embed="rId23">
            <a:extLst>
              <a:ext uri="{28A0092B-C50C-407E-A947-70E740481C1C}">
                <a14:useLocalDpi xmlns:a14="http://schemas.microsoft.com/office/drawing/2010/main"/>
              </a:ext>
            </a:extLst>
          </a:blip>
          <a:srcRect l="67323" t="-9202" r="-2804" b="-9202"/>
          <a:stretch/>
        </p:blipFill>
        <p:spPr>
          <a:xfrm>
            <a:off x="11304000" y="108000"/>
            <a:ext cx="756000" cy="756000"/>
          </a:xfrm>
          <a:prstGeom prst="rect">
            <a:avLst/>
          </a:prstGeom>
        </p:spPr>
      </p:pic>
    </p:spTree>
    <p:extLst>
      <p:ext uri="{BB962C8B-B14F-4D97-AF65-F5344CB8AC3E}">
        <p14:creationId xmlns:p14="http://schemas.microsoft.com/office/powerpoint/2010/main" val="23743672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64" r:id="rId9"/>
    <p:sldLayoutId id="2147483665" r:id="rId10"/>
    <p:sldLayoutId id="2147483666" r:id="rId11"/>
    <p:sldLayoutId id="2147483668" r:id="rId12"/>
    <p:sldLayoutId id="2147483669" r:id="rId13"/>
    <p:sldLayoutId id="2147483670" r:id="rId14"/>
    <p:sldLayoutId id="2147483671" r:id="rId15"/>
    <p:sldLayoutId id="2147483672" r:id="rId16"/>
    <p:sldLayoutId id="2147483673" r:id="rId17"/>
    <p:sldLayoutId id="2147483661" r:id="rId18"/>
    <p:sldLayoutId id="2147483662" r:id="rId19"/>
    <p:sldLayoutId id="2147483682" r:id="rId20"/>
    <p:sldLayoutId id="2147483736" r:id="rId21"/>
  </p:sldLayoutIdLst>
  <p:txStyles>
    <p:titleStyle>
      <a:lvl1pPr algn="l" defTabSz="914400" rtl="0" eaLnBrk="1" latinLnBrk="0" hangingPunct="1">
        <a:lnSpc>
          <a:spcPct val="90000"/>
        </a:lnSpc>
        <a:spcBef>
          <a:spcPct val="0"/>
        </a:spcBef>
        <a:buNone/>
        <a:defRPr sz="2800" b="1" kern="1200">
          <a:solidFill>
            <a:schemeClr val="bg2">
              <a:lumMod val="25000"/>
            </a:schemeClr>
          </a:solidFill>
          <a:latin typeface="Arial" panose="020B0604020202020204" pitchFamily="34" charset="0"/>
          <a:ea typeface="Verdana" panose="020B060403050404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25000"/>
            </a:schemeClr>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0EFB85-EE02-1252-6A2C-2B652C75BDD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92000" cy="1008464"/>
          </a:xfrm>
          <a:prstGeom prst="rect">
            <a:avLst/>
          </a:prstGeom>
        </p:spPr>
      </p:pic>
      <p:sp>
        <p:nvSpPr>
          <p:cNvPr id="9" name="Text Box DG"/>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0" name="Rectangle 6"/>
          <p:cNvSpPr>
            <a:spLocks noGrp="1" noChangeArrowheads="1"/>
          </p:cNvSpPr>
          <p:nvPr>
            <p:ph type="title"/>
          </p:nvPr>
        </p:nvSpPr>
        <p:spPr bwMode="auto">
          <a:xfrm>
            <a:off x="215411" y="244501"/>
            <a:ext cx="10081234"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190280" y="1158442"/>
            <a:ext cx="11780920" cy="525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0887" y="44736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dirty="0"/>
          </a:p>
        </p:txBody>
      </p:sp>
      <p:sp>
        <p:nvSpPr>
          <p:cNvPr id="14" name="Text Box 38"/>
          <p:cNvSpPr txBox="1">
            <a:spLocks noChangeArrowheads="1"/>
          </p:cNvSpPr>
          <p:nvPr userDrawn="1"/>
        </p:nvSpPr>
        <p:spPr bwMode="auto">
          <a:xfrm>
            <a:off x="220801" y="6202800"/>
            <a:ext cx="12085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798" noProof="0" dirty="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11648673" y="6202801"/>
            <a:ext cx="274325"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fld id="{FDAC5C42-9B53-4063-AF51-A40D4C64F718}" type="slidenum">
              <a:rPr lang="it-IT" sz="798" noProof="1" smtClean="0">
                <a:solidFill>
                  <a:srgbClr val="8197A6"/>
                </a:solidFill>
                <a:latin typeface="Arial" panose="020B0604020202020204" pitchFamily="34" charset="0"/>
                <a:cs typeface="Arial" panose="020B0604020202020204" pitchFamily="34" charset="0"/>
              </a:rPr>
              <a:t>‹#›</a:t>
            </a:fld>
            <a:endParaRPr lang="en-GB" sz="798"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0315039" y="6585917"/>
            <a:ext cx="1632456" cy="105918"/>
          </a:xfrm>
          <a:prstGeom prst="rect">
            <a:avLst/>
          </a:prstGeom>
        </p:spPr>
      </p:pic>
      <p:pic>
        <p:nvPicPr>
          <p:cNvPr id="37" name="Picture 36">
            <a:extLst>
              <a:ext uri="{FF2B5EF4-FFF2-40B4-BE49-F238E27FC236}">
                <a16:creationId xmlns:a16="http://schemas.microsoft.com/office/drawing/2014/main" id="{EBB965BA-5FAA-5543-9444-B14F3D19DD2B}"/>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2" y="6457518"/>
            <a:ext cx="10132231" cy="430721"/>
          </a:xfrm>
          <a:prstGeom prst="rect">
            <a:avLst/>
          </a:prstGeom>
        </p:spPr>
      </p:pic>
      <p:pic>
        <p:nvPicPr>
          <p:cNvPr id="4" name="Picture 3">
            <a:extLst>
              <a:ext uri="{FF2B5EF4-FFF2-40B4-BE49-F238E27FC236}">
                <a16:creationId xmlns:a16="http://schemas.microsoft.com/office/drawing/2014/main" id="{F872C8FC-508D-77DF-8E51-E51B9A06C06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5" name="Straight Connector 4">
            <a:extLst>
              <a:ext uri="{FF2B5EF4-FFF2-40B4-BE49-F238E27FC236}">
                <a16:creationId xmlns:a16="http://schemas.microsoft.com/office/drawing/2014/main" id="{BC7281EA-2EF0-22CB-7949-83049C88CD6A}"/>
              </a:ext>
            </a:extLst>
          </p:cNvPr>
          <p:cNvCxnSpPr>
            <a:cxnSpLocks/>
          </p:cNvCxnSpPr>
          <p:nvPr userDrawn="1"/>
        </p:nvCxnSpPr>
        <p:spPr>
          <a:xfrm>
            <a:off x="215411" y="6473118"/>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43454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735" r:id="rId4"/>
  </p:sldLayoutIdLst>
  <p:hf sldNum="0" hdr="0" dt="0"/>
  <p:txStyles>
    <p:titleStyle>
      <a:lvl1pPr algn="just" rtl="0" fontAlgn="base">
        <a:spcBef>
          <a:spcPct val="0"/>
        </a:spcBef>
        <a:spcAft>
          <a:spcPct val="0"/>
        </a:spcAft>
        <a:defRPr lang="en-GB" sz="2992"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16" b="1">
          <a:solidFill>
            <a:schemeClr val="bg1"/>
          </a:solidFill>
          <a:latin typeface="Verdana" pitchFamily="34" charset="0"/>
        </a:defRPr>
      </a:lvl2pPr>
      <a:lvl3pPr algn="l" rtl="0" fontAlgn="base">
        <a:spcBef>
          <a:spcPct val="0"/>
        </a:spcBef>
        <a:spcAft>
          <a:spcPct val="0"/>
        </a:spcAft>
        <a:defRPr sz="2116" b="1">
          <a:solidFill>
            <a:schemeClr val="bg1"/>
          </a:solidFill>
          <a:latin typeface="Verdana" pitchFamily="34" charset="0"/>
        </a:defRPr>
      </a:lvl3pPr>
      <a:lvl4pPr algn="l" rtl="0" fontAlgn="base">
        <a:spcBef>
          <a:spcPct val="0"/>
        </a:spcBef>
        <a:spcAft>
          <a:spcPct val="0"/>
        </a:spcAft>
        <a:defRPr sz="2116" b="1">
          <a:solidFill>
            <a:schemeClr val="bg1"/>
          </a:solidFill>
          <a:latin typeface="Verdana" pitchFamily="34" charset="0"/>
        </a:defRPr>
      </a:lvl4pPr>
      <a:lvl5pPr algn="l" rtl="0" fontAlgn="base">
        <a:spcBef>
          <a:spcPct val="0"/>
        </a:spcBef>
        <a:spcAft>
          <a:spcPct val="0"/>
        </a:spcAft>
        <a:defRPr sz="2116" b="1">
          <a:solidFill>
            <a:schemeClr val="bg1"/>
          </a:solidFill>
          <a:latin typeface="Verdana" pitchFamily="34" charset="0"/>
        </a:defRPr>
      </a:lvl5pPr>
      <a:lvl6pPr marL="439824" algn="l" rtl="0" fontAlgn="base">
        <a:spcBef>
          <a:spcPct val="0"/>
        </a:spcBef>
        <a:spcAft>
          <a:spcPct val="0"/>
        </a:spcAft>
        <a:defRPr sz="2116" b="1">
          <a:solidFill>
            <a:schemeClr val="bg1"/>
          </a:solidFill>
          <a:latin typeface="Verdana" pitchFamily="34" charset="0"/>
        </a:defRPr>
      </a:lvl6pPr>
      <a:lvl7pPr marL="879649" algn="l" rtl="0" fontAlgn="base">
        <a:spcBef>
          <a:spcPct val="0"/>
        </a:spcBef>
        <a:spcAft>
          <a:spcPct val="0"/>
        </a:spcAft>
        <a:defRPr sz="2116" b="1">
          <a:solidFill>
            <a:schemeClr val="bg1"/>
          </a:solidFill>
          <a:latin typeface="Verdana" pitchFamily="34" charset="0"/>
        </a:defRPr>
      </a:lvl7pPr>
      <a:lvl8pPr marL="1319473" algn="l" rtl="0" fontAlgn="base">
        <a:spcBef>
          <a:spcPct val="0"/>
        </a:spcBef>
        <a:spcAft>
          <a:spcPct val="0"/>
        </a:spcAft>
        <a:defRPr sz="2116" b="1">
          <a:solidFill>
            <a:schemeClr val="bg1"/>
          </a:solidFill>
          <a:latin typeface="Verdana" pitchFamily="34" charset="0"/>
        </a:defRPr>
      </a:lvl8pPr>
      <a:lvl9pPr marL="1759297" algn="l" rtl="0" fontAlgn="base">
        <a:spcBef>
          <a:spcPct val="0"/>
        </a:spcBef>
        <a:spcAft>
          <a:spcPct val="0"/>
        </a:spcAft>
        <a:defRPr sz="2116"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1pPr>
      <a:lvl2pPr marL="779216"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2pPr>
      <a:lvl3pPr marL="1354105"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panose="020B0604020202020204" pitchFamily="34" charset="0"/>
          <a:ea typeface="MS PGothic" pitchFamily="34" charset="-128"/>
          <a:cs typeface="Arial" panose="020B0604020202020204" pitchFamily="34" charset="0"/>
        </a:defRPr>
      </a:lvl3pPr>
      <a:lvl4pPr marL="1928994" indent="0" algn="l" rtl="0" eaLnBrk="0" fontAlgn="base" hangingPunct="0">
        <a:lnSpc>
          <a:spcPct val="119000"/>
        </a:lnSpc>
        <a:spcBef>
          <a:spcPct val="20000"/>
        </a:spcBef>
        <a:spcAft>
          <a:spcPct val="0"/>
        </a:spcAft>
        <a:buClr>
          <a:schemeClr val="accent1"/>
        </a:buClr>
        <a:buFont typeface="Verdana" pitchFamily="34" charset="0"/>
        <a:buNone/>
        <a:defRPr lang="en-US" altLang="en-US" sz="1795" dirty="0">
          <a:solidFill>
            <a:srgbClr val="8197A6"/>
          </a:solidFill>
          <a:latin typeface="Arial" charset="0"/>
          <a:ea typeface="MS PGothic" pitchFamily="34" charset="-128"/>
          <a:cs typeface="Arial" charset="0"/>
        </a:defRPr>
      </a:lvl4pPr>
      <a:lvl5pPr marL="2503882" indent="0" algn="l" rtl="0" eaLnBrk="0" fontAlgn="base" hangingPunct="0">
        <a:lnSpc>
          <a:spcPct val="119000"/>
        </a:lnSpc>
        <a:spcBef>
          <a:spcPct val="20000"/>
        </a:spcBef>
        <a:spcAft>
          <a:spcPct val="0"/>
        </a:spcAft>
        <a:buClr>
          <a:schemeClr val="accent1"/>
        </a:buClr>
        <a:buFont typeface="Verdana" pitchFamily="34" charset="0"/>
        <a:buNone/>
        <a:defRPr lang="en-GB" altLang="en-US" sz="1795" dirty="0">
          <a:solidFill>
            <a:srgbClr val="8197A6"/>
          </a:solidFill>
          <a:latin typeface="Arial" charset="0"/>
          <a:ea typeface="MS PGothic" pitchFamily="34" charset="-128"/>
          <a:cs typeface="Arial" charset="0"/>
        </a:defRPr>
      </a:lvl5pPr>
      <a:lvl6pPr marL="3347552"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6pPr>
      <a:lvl7pPr marL="3787376"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7pPr>
      <a:lvl8pPr marL="4227201"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8pPr>
      <a:lvl9pPr marL="4667025" indent="-403172" algn="l" rtl="0" fontAlgn="base">
        <a:lnSpc>
          <a:spcPct val="119000"/>
        </a:lnSpc>
        <a:spcBef>
          <a:spcPct val="20000"/>
        </a:spcBef>
        <a:spcAft>
          <a:spcPct val="0"/>
        </a:spcAft>
        <a:buClr>
          <a:schemeClr val="accent1"/>
        </a:buClr>
        <a:buFont typeface="Verdana" pitchFamily="34" charset="0"/>
        <a:buChar char="–"/>
        <a:defRPr sz="1539">
          <a:solidFill>
            <a:schemeClr val="bg2"/>
          </a:solidFill>
          <a:latin typeface="+mn-lt"/>
        </a:defRPr>
      </a:lvl9pPr>
    </p:bodyStyle>
    <p:otherStyle>
      <a:defPPr>
        <a:defRPr lang="en-US"/>
      </a:defPPr>
      <a:lvl1pPr marL="0" algn="l" defTabSz="879649" rtl="0" eaLnBrk="1" latinLnBrk="0" hangingPunct="1">
        <a:defRPr sz="1731" kern="1200">
          <a:solidFill>
            <a:schemeClr val="tx1"/>
          </a:solidFill>
          <a:latin typeface="+mn-lt"/>
          <a:ea typeface="+mn-ea"/>
          <a:cs typeface="+mn-cs"/>
        </a:defRPr>
      </a:lvl1pPr>
      <a:lvl2pPr marL="439824" algn="l" defTabSz="879649" rtl="0" eaLnBrk="1" latinLnBrk="0" hangingPunct="1">
        <a:defRPr sz="1731" kern="1200">
          <a:solidFill>
            <a:schemeClr val="tx1"/>
          </a:solidFill>
          <a:latin typeface="+mn-lt"/>
          <a:ea typeface="+mn-ea"/>
          <a:cs typeface="+mn-cs"/>
        </a:defRPr>
      </a:lvl2pPr>
      <a:lvl3pPr marL="879649" algn="l" defTabSz="879649" rtl="0" eaLnBrk="1" latinLnBrk="0" hangingPunct="1">
        <a:defRPr sz="1731" kern="1200">
          <a:solidFill>
            <a:schemeClr val="tx1"/>
          </a:solidFill>
          <a:latin typeface="+mn-lt"/>
          <a:ea typeface="+mn-ea"/>
          <a:cs typeface="+mn-cs"/>
        </a:defRPr>
      </a:lvl3pPr>
      <a:lvl4pPr marL="1319473" algn="l" defTabSz="879649" rtl="0" eaLnBrk="1" latinLnBrk="0" hangingPunct="1">
        <a:defRPr sz="1731" kern="1200">
          <a:solidFill>
            <a:schemeClr val="tx1"/>
          </a:solidFill>
          <a:latin typeface="+mn-lt"/>
          <a:ea typeface="+mn-ea"/>
          <a:cs typeface="+mn-cs"/>
        </a:defRPr>
      </a:lvl4pPr>
      <a:lvl5pPr marL="1759297" algn="l" defTabSz="879649" rtl="0" eaLnBrk="1" latinLnBrk="0" hangingPunct="1">
        <a:defRPr sz="1731" kern="1200">
          <a:solidFill>
            <a:schemeClr val="tx1"/>
          </a:solidFill>
          <a:latin typeface="+mn-lt"/>
          <a:ea typeface="+mn-ea"/>
          <a:cs typeface="+mn-cs"/>
        </a:defRPr>
      </a:lvl5pPr>
      <a:lvl6pPr marL="2199122" algn="l" defTabSz="879649" rtl="0" eaLnBrk="1" latinLnBrk="0" hangingPunct="1">
        <a:defRPr sz="1731" kern="1200">
          <a:solidFill>
            <a:schemeClr val="tx1"/>
          </a:solidFill>
          <a:latin typeface="+mn-lt"/>
          <a:ea typeface="+mn-ea"/>
          <a:cs typeface="+mn-cs"/>
        </a:defRPr>
      </a:lvl6pPr>
      <a:lvl7pPr marL="2638947" algn="l" defTabSz="879649" rtl="0" eaLnBrk="1" latinLnBrk="0" hangingPunct="1">
        <a:defRPr sz="1731" kern="1200">
          <a:solidFill>
            <a:schemeClr val="tx1"/>
          </a:solidFill>
          <a:latin typeface="+mn-lt"/>
          <a:ea typeface="+mn-ea"/>
          <a:cs typeface="+mn-cs"/>
        </a:defRPr>
      </a:lvl7pPr>
      <a:lvl8pPr marL="3078771" algn="l" defTabSz="879649" rtl="0" eaLnBrk="1" latinLnBrk="0" hangingPunct="1">
        <a:defRPr sz="1731" kern="1200">
          <a:solidFill>
            <a:schemeClr val="tx1"/>
          </a:solidFill>
          <a:latin typeface="+mn-lt"/>
          <a:ea typeface="+mn-ea"/>
          <a:cs typeface="+mn-cs"/>
        </a:defRPr>
      </a:lvl8pPr>
      <a:lvl9pPr marL="3518595" algn="l" defTabSz="879649" rtl="0" eaLnBrk="1" latinLnBrk="0" hangingPunct="1">
        <a:defRPr sz="173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2096547" y="-152400"/>
            <a:ext cx="8607437"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43" name="Text Placeholder 2"/>
          <p:cNvSpPr>
            <a:spLocks noGrp="1"/>
          </p:cNvSpPr>
          <p:nvPr>
            <p:ph type="body" idx="1"/>
          </p:nvPr>
        </p:nvSpPr>
        <p:spPr bwMode="auto">
          <a:xfrm>
            <a:off x="609600" y="1371601"/>
            <a:ext cx="10972800" cy="475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AutoShape 16" descr="Inbox?number=1265906256&amp;part=1"/>
          <p:cNvSpPr>
            <a:spLocks noChangeAspect="1" noChangeArrowheads="1"/>
          </p:cNvSpPr>
          <p:nvPr/>
        </p:nvSpPr>
        <p:spPr bwMode="auto">
          <a:xfrm>
            <a:off x="8072967" y="6486525"/>
            <a:ext cx="406400" cy="304800"/>
          </a:xfrm>
          <a:prstGeom prst="rect">
            <a:avLst/>
          </a:prstGeom>
          <a:noFill/>
        </p:spPr>
        <p:txBody>
          <a:bodyPr/>
          <a:lstStyle/>
          <a:p>
            <a:pPr>
              <a:defRPr/>
            </a:pPr>
            <a:endParaRPr lang="en-US" sz="2400"/>
          </a:p>
        </p:txBody>
      </p:sp>
      <p:sp>
        <p:nvSpPr>
          <p:cNvPr id="9" name="AutoShape 18" descr="Inbox?number=1265906256&amp;part=1"/>
          <p:cNvSpPr>
            <a:spLocks noChangeAspect="1" noChangeArrowheads="1"/>
          </p:cNvSpPr>
          <p:nvPr/>
        </p:nvSpPr>
        <p:spPr bwMode="auto">
          <a:xfrm>
            <a:off x="7247467" y="6702425"/>
            <a:ext cx="406400" cy="304800"/>
          </a:xfrm>
          <a:prstGeom prst="rect">
            <a:avLst/>
          </a:prstGeom>
          <a:noFill/>
        </p:spPr>
        <p:txBody>
          <a:bodyPr/>
          <a:lstStyle/>
          <a:p>
            <a:pPr>
              <a:defRPr/>
            </a:pPr>
            <a:endParaRPr lang="en-US" sz="2400"/>
          </a:p>
        </p:txBody>
      </p:sp>
      <p:sp>
        <p:nvSpPr>
          <p:cNvPr id="7" name="Rectangle 7"/>
          <p:cNvSpPr>
            <a:spLocks noChangeArrowheads="1"/>
          </p:cNvSpPr>
          <p:nvPr/>
        </p:nvSpPr>
        <p:spPr bwMode="auto">
          <a:xfrm>
            <a:off x="11440584" y="6299203"/>
            <a:ext cx="696384"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 name="Rectangle 8"/>
          <p:cNvSpPr>
            <a:spLocks noChangeArrowheads="1"/>
          </p:cNvSpPr>
          <p:nvPr/>
        </p:nvSpPr>
        <p:spPr bwMode="auto">
          <a:xfrm>
            <a:off x="11497735" y="6334125"/>
            <a:ext cx="584200" cy="452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 name="Straight Connector 2"/>
          <p:cNvSpPr>
            <a:spLocks noChangeShapeType="1"/>
          </p:cNvSpPr>
          <p:nvPr userDrawn="1"/>
        </p:nvSpPr>
        <p:spPr bwMode="auto">
          <a:xfrm>
            <a:off x="0" y="612775"/>
            <a:ext cx="10703984" cy="0"/>
          </a:xfrm>
          <a:prstGeom prst="line">
            <a:avLst/>
          </a:prstGeom>
          <a:noFill/>
          <a:ln w="28448">
            <a:solidFill>
              <a:srgbClr val="007668"/>
            </a:solidFill>
            <a:miter lim="800000"/>
            <a:headEnd/>
            <a:tailEnd/>
          </a:ln>
          <a:extLst>
            <a:ext uri="{909E8E84-426E-40DD-AFC4-6F175D3DCCD1}">
              <a14:hiddenFill xmlns:a14="http://schemas.microsoft.com/office/drawing/2010/main">
                <a:noFill/>
              </a14:hiddenFill>
            </a:ext>
          </a:extLst>
        </p:spPr>
        <p:txBody>
          <a:bodyPr lIns="90000" tIns="46800" rIns="90000" bIns="46800"/>
          <a:lstStyle/>
          <a:p>
            <a:endParaRPr lang="en-US" sz="2400"/>
          </a:p>
        </p:txBody>
      </p:sp>
      <p:grpSp>
        <p:nvGrpSpPr>
          <p:cNvPr id="4" name="Group 3"/>
          <p:cNvGrpSpPr/>
          <p:nvPr userDrawn="1"/>
        </p:nvGrpSpPr>
        <p:grpSpPr>
          <a:xfrm>
            <a:off x="10888818" y="93659"/>
            <a:ext cx="1185336" cy="744541"/>
            <a:chOff x="10847919" y="19050"/>
            <a:chExt cx="1429248" cy="744541"/>
          </a:xfrm>
        </p:grpSpPr>
        <p:pic>
          <p:nvPicPr>
            <p:cNvPr id="11" name="Picture 2" descr="http://intra.bgc-jena.mpg.de/wiki/images/0/09/600px_MPG_Minerva_only_JPG.jpg"/>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10862733" y="19050"/>
              <a:ext cx="594784"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ttp://intra.bgc-jena.mpg.de/wiki/images/7/72/BGC_LogoText_en_JPG.jpg"/>
            <p:cNvPicPr>
              <a:picLocks noChangeAspect="1" noChangeArrowheads="1"/>
            </p:cNvPicPr>
            <p:nvPr userDrawn="1"/>
          </p:nvPicPr>
          <p:blipFill>
            <a:blip r:embed="rId16">
              <a:extLst>
                <a:ext uri="{28A0092B-C50C-407E-A947-70E740481C1C}">
                  <a14:useLocalDpi xmlns:a14="http://schemas.microsoft.com/office/drawing/2010/main"/>
                </a:ext>
              </a:extLst>
            </a:blip>
            <a:srcRect b="-14389"/>
            <a:stretch>
              <a:fillRect/>
            </a:stretch>
          </p:blipFill>
          <p:spPr bwMode="auto">
            <a:xfrm>
              <a:off x="10847919" y="466728"/>
              <a:ext cx="1301749"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http://intra.bgc-jena.mpg.de/wiki/images/7/72/BGC_LogoText_en_JPG.jpg"/>
            <p:cNvPicPr>
              <a:picLocks noChangeAspect="1" noChangeArrowheads="1"/>
            </p:cNvPicPr>
            <p:nvPr userDrawn="1"/>
          </p:nvPicPr>
          <p:blipFill>
            <a:blip r:embed="rId17">
              <a:extLst>
                <a:ext uri="{28A0092B-C50C-407E-A947-70E740481C1C}">
                  <a14:useLocalDpi xmlns:a14="http://schemas.microsoft.com/office/drawing/2010/main"/>
                </a:ext>
              </a:extLst>
            </a:blip>
            <a:srcRect r="-15036" b="-14389"/>
            <a:stretch>
              <a:fillRect/>
            </a:stretch>
          </p:blipFill>
          <p:spPr bwMode="auto">
            <a:xfrm>
              <a:off x="11553267" y="19050"/>
              <a:ext cx="72390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Straight Connector 2"/>
          <p:cNvSpPr>
            <a:spLocks noChangeShapeType="1"/>
          </p:cNvSpPr>
          <p:nvPr userDrawn="1"/>
        </p:nvSpPr>
        <p:spPr bwMode="auto">
          <a:xfrm flipV="1">
            <a:off x="1" y="6543678"/>
            <a:ext cx="12149667" cy="9525"/>
          </a:xfrm>
          <a:prstGeom prst="line">
            <a:avLst/>
          </a:prstGeom>
          <a:noFill/>
          <a:ln w="28448">
            <a:solidFill>
              <a:srgbClr val="007668"/>
            </a:solidFill>
            <a:miter lim="800000"/>
            <a:headEnd/>
            <a:tailEnd/>
          </a:ln>
          <a:extLst>
            <a:ext uri="{909E8E84-426E-40DD-AFC4-6F175D3DCCD1}">
              <a14:hiddenFill xmlns:a14="http://schemas.microsoft.com/office/drawing/2010/main">
                <a:noFill/>
              </a14:hiddenFill>
            </a:ext>
          </a:extLst>
        </p:spPr>
        <p:txBody>
          <a:bodyPr lIns="90000" tIns="46800" rIns="90000" bIns="46800"/>
          <a:lstStyle/>
          <a:p>
            <a:endParaRPr lang="en-US" sz="2400"/>
          </a:p>
        </p:txBody>
      </p:sp>
      <p:sp>
        <p:nvSpPr>
          <p:cNvPr id="2" name="TextBox 1"/>
          <p:cNvSpPr txBox="1"/>
          <p:nvPr userDrawn="1"/>
        </p:nvSpPr>
        <p:spPr bwMode="auto">
          <a:xfrm>
            <a:off x="76200" y="6572253"/>
            <a:ext cx="44049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en-US" sz="1400" b="1" dirty="0">
                <a:solidFill>
                  <a:srgbClr val="007668"/>
                </a:solidFill>
                <a:latin typeface="+mj-lt"/>
                <a:cs typeface="Arial" charset="0"/>
              </a:rPr>
              <a:t>A</a:t>
            </a:r>
            <a:r>
              <a:rPr lang="en-DE" sz="1400" b="1" dirty="0">
                <a:solidFill>
                  <a:srgbClr val="007668"/>
                </a:solidFill>
                <a:latin typeface="+mj-lt"/>
                <a:cs typeface="Arial" charset="0"/>
              </a:rPr>
              <a:t>I </a:t>
            </a:r>
            <a:r>
              <a:rPr lang="en-US" sz="1400" b="1" dirty="0">
                <a:solidFill>
                  <a:srgbClr val="007668"/>
                </a:solidFill>
                <a:latin typeface="+mj-lt"/>
                <a:cs typeface="Arial" charset="0"/>
              </a:rPr>
              <a:t>f</a:t>
            </a:r>
            <a:r>
              <a:rPr lang="en-DE" sz="1400" b="1" dirty="0">
                <a:solidFill>
                  <a:srgbClr val="007668"/>
                </a:solidFill>
                <a:latin typeface="+mj-lt"/>
                <a:cs typeface="Arial" charset="0"/>
              </a:rPr>
              <a:t>o</a:t>
            </a:r>
            <a:r>
              <a:rPr lang="en-US" sz="1400" b="1" dirty="0">
                <a:solidFill>
                  <a:srgbClr val="007668"/>
                </a:solidFill>
                <a:latin typeface="+mj-lt"/>
                <a:cs typeface="Arial" charset="0"/>
              </a:rPr>
              <a:t>r</a:t>
            </a:r>
            <a:r>
              <a:rPr lang="en-DE" sz="1400" b="1" dirty="0">
                <a:solidFill>
                  <a:srgbClr val="007668"/>
                </a:solidFill>
                <a:latin typeface="+mj-lt"/>
                <a:cs typeface="Arial" charset="0"/>
              </a:rPr>
              <a:t> </a:t>
            </a:r>
            <a:r>
              <a:rPr lang="en-US" sz="1400" b="1" dirty="0">
                <a:solidFill>
                  <a:srgbClr val="007668"/>
                </a:solidFill>
                <a:latin typeface="+mj-lt"/>
                <a:cs typeface="Arial" charset="0"/>
              </a:rPr>
              <a:t>G</a:t>
            </a:r>
            <a:r>
              <a:rPr lang="en-DE" sz="1400" b="1" dirty="0">
                <a:solidFill>
                  <a:srgbClr val="007668"/>
                </a:solidFill>
                <a:latin typeface="+mj-lt"/>
                <a:cs typeface="Arial" charset="0"/>
              </a:rPr>
              <a:t>o</a:t>
            </a:r>
            <a:r>
              <a:rPr lang="en-US" sz="1400" b="1" dirty="0">
                <a:solidFill>
                  <a:srgbClr val="007668"/>
                </a:solidFill>
                <a:latin typeface="+mj-lt"/>
                <a:cs typeface="Arial" charset="0"/>
              </a:rPr>
              <a:t>o</a:t>
            </a:r>
            <a:r>
              <a:rPr lang="en-DE" sz="1400" b="1" dirty="0">
                <a:solidFill>
                  <a:srgbClr val="007668"/>
                </a:solidFill>
                <a:latin typeface="+mj-lt"/>
                <a:cs typeface="Arial" charset="0"/>
              </a:rPr>
              <a:t>d </a:t>
            </a:r>
            <a:r>
              <a:rPr lang="en-US" sz="1400" b="1" dirty="0">
                <a:solidFill>
                  <a:srgbClr val="007668"/>
                </a:solidFill>
                <a:latin typeface="+mj-lt"/>
                <a:cs typeface="Arial" charset="0"/>
              </a:rPr>
              <a:t>w</a:t>
            </a:r>
            <a:r>
              <a:rPr lang="en-DE" sz="1400" b="1" dirty="0">
                <a:solidFill>
                  <a:srgbClr val="007668"/>
                </a:solidFill>
                <a:latin typeface="+mj-lt"/>
                <a:cs typeface="Arial" charset="0"/>
              </a:rPr>
              <a:t>o</a:t>
            </a:r>
            <a:r>
              <a:rPr lang="en-US" sz="1400" b="1" dirty="0">
                <a:solidFill>
                  <a:srgbClr val="007668"/>
                </a:solidFill>
                <a:latin typeface="+mj-lt"/>
                <a:cs typeface="Arial" charset="0"/>
              </a:rPr>
              <a:t>r</a:t>
            </a:r>
            <a:r>
              <a:rPr lang="en-DE" sz="1400" b="1" dirty="0">
                <a:solidFill>
                  <a:srgbClr val="007668"/>
                </a:solidFill>
                <a:latin typeface="+mj-lt"/>
                <a:cs typeface="Arial" charset="0"/>
              </a:rPr>
              <a:t>k</a:t>
            </a:r>
            <a:r>
              <a:rPr lang="en-US" sz="1400" b="1" dirty="0">
                <a:solidFill>
                  <a:srgbClr val="007668"/>
                </a:solidFill>
                <a:latin typeface="+mj-lt"/>
                <a:cs typeface="Arial" charset="0"/>
              </a:rPr>
              <a:t>s</a:t>
            </a:r>
            <a:r>
              <a:rPr lang="en-DE" sz="1400" b="1" dirty="0">
                <a:solidFill>
                  <a:srgbClr val="007668"/>
                </a:solidFill>
                <a:latin typeface="+mj-lt"/>
                <a:cs typeface="Arial" charset="0"/>
              </a:rPr>
              <a:t>h</a:t>
            </a:r>
            <a:r>
              <a:rPr lang="en-US" sz="1400" b="1" dirty="0">
                <a:solidFill>
                  <a:srgbClr val="007668"/>
                </a:solidFill>
                <a:latin typeface="+mj-lt"/>
                <a:cs typeface="Arial" charset="0"/>
              </a:rPr>
              <a:t>o</a:t>
            </a:r>
            <a:r>
              <a:rPr lang="en-DE" sz="1400" b="1" dirty="0">
                <a:solidFill>
                  <a:srgbClr val="007668"/>
                </a:solidFill>
                <a:latin typeface="+mj-lt"/>
                <a:cs typeface="Arial" charset="0"/>
              </a:rPr>
              <a:t>p, </a:t>
            </a:r>
            <a:r>
              <a:rPr lang="en-US" sz="1400" b="1" dirty="0">
                <a:solidFill>
                  <a:srgbClr val="007668"/>
                </a:solidFill>
                <a:latin typeface="+mj-lt"/>
                <a:cs typeface="Arial" charset="0"/>
              </a:rPr>
              <a:t>G</a:t>
            </a:r>
            <a:r>
              <a:rPr lang="en-DE" sz="1400" b="1" dirty="0">
                <a:solidFill>
                  <a:srgbClr val="007668"/>
                </a:solidFill>
                <a:latin typeface="+mj-lt"/>
                <a:cs typeface="Arial" charset="0"/>
              </a:rPr>
              <a:t>e</a:t>
            </a:r>
            <a:r>
              <a:rPr lang="en-US" sz="1400" b="1" dirty="0">
                <a:solidFill>
                  <a:srgbClr val="007668"/>
                </a:solidFill>
                <a:latin typeface="+mj-lt"/>
                <a:cs typeface="Arial" charset="0"/>
              </a:rPr>
              <a:t>n</a:t>
            </a:r>
            <a:r>
              <a:rPr lang="en-DE" sz="1400" b="1" dirty="0">
                <a:solidFill>
                  <a:srgbClr val="007668"/>
                </a:solidFill>
                <a:latin typeface="+mj-lt"/>
                <a:cs typeface="Arial" charset="0"/>
              </a:rPr>
              <a:t>e</a:t>
            </a:r>
            <a:r>
              <a:rPr lang="en-US" sz="1400" b="1" dirty="0">
                <a:solidFill>
                  <a:srgbClr val="007668"/>
                </a:solidFill>
                <a:latin typeface="+mj-lt"/>
                <a:cs typeface="Arial" charset="0"/>
              </a:rPr>
              <a:t>v</a:t>
            </a:r>
            <a:r>
              <a:rPr lang="en-DE" sz="1400" b="1" dirty="0">
                <a:solidFill>
                  <a:srgbClr val="007668"/>
                </a:solidFill>
                <a:latin typeface="+mj-lt"/>
                <a:cs typeface="Arial" charset="0"/>
              </a:rPr>
              <a:t>a 2023 – </a:t>
            </a:r>
            <a:r>
              <a:rPr lang="en-US" sz="1400" b="1" dirty="0">
                <a:solidFill>
                  <a:srgbClr val="007668"/>
                </a:solidFill>
                <a:latin typeface="+mj-lt"/>
                <a:cs typeface="Arial" charset="0"/>
              </a:rPr>
              <a:t>A</a:t>
            </a:r>
            <a:r>
              <a:rPr lang="en-DE" sz="1400" b="1" dirty="0">
                <a:solidFill>
                  <a:srgbClr val="007668"/>
                </a:solidFill>
                <a:latin typeface="+mj-lt"/>
                <a:cs typeface="Arial" charset="0"/>
              </a:rPr>
              <a:t>I 4 </a:t>
            </a:r>
            <a:r>
              <a:rPr lang="en-US" sz="1400" b="1" dirty="0">
                <a:solidFill>
                  <a:srgbClr val="007668"/>
                </a:solidFill>
                <a:latin typeface="+mj-lt"/>
                <a:cs typeface="Arial" charset="0"/>
              </a:rPr>
              <a:t>E</a:t>
            </a:r>
            <a:r>
              <a:rPr lang="en-DE" sz="1400" b="1" dirty="0" err="1">
                <a:solidFill>
                  <a:srgbClr val="007668"/>
                </a:solidFill>
                <a:latin typeface="+mj-lt"/>
                <a:cs typeface="Arial" charset="0"/>
              </a:rPr>
              <a:t>arly</a:t>
            </a:r>
            <a:r>
              <a:rPr lang="en-DE" sz="1400" b="1" dirty="0">
                <a:solidFill>
                  <a:srgbClr val="007668"/>
                </a:solidFill>
                <a:latin typeface="+mj-lt"/>
                <a:cs typeface="Arial" charset="0"/>
              </a:rPr>
              <a:t> Warning</a:t>
            </a:r>
            <a:endParaRPr lang="en-US" sz="1400" b="1" dirty="0">
              <a:solidFill>
                <a:srgbClr val="007668"/>
              </a:solidFill>
              <a:latin typeface="+mj-lt"/>
              <a:cs typeface="Arial" charset="0"/>
            </a:endParaRPr>
          </a:p>
        </p:txBody>
      </p:sp>
      <p:sp>
        <p:nvSpPr>
          <p:cNvPr id="17" name="TextBox 16"/>
          <p:cNvSpPr txBox="1"/>
          <p:nvPr userDrawn="1"/>
        </p:nvSpPr>
        <p:spPr bwMode="auto">
          <a:xfrm>
            <a:off x="10563131" y="6572253"/>
            <a:ext cx="15526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r>
              <a:rPr lang="en-US" sz="1400" b="1" baseline="0" dirty="0">
                <a:solidFill>
                  <a:srgbClr val="007668"/>
                </a:solidFill>
                <a:latin typeface="+mj-lt"/>
                <a:cs typeface="Arial" charset="0"/>
              </a:rPr>
              <a:t>Markus Reichstein</a:t>
            </a:r>
            <a:endParaRPr lang="en-US" sz="1400" b="1" dirty="0">
              <a:solidFill>
                <a:srgbClr val="007668"/>
              </a:solidFill>
              <a:latin typeface="+mj-lt"/>
              <a:cs typeface="Arial" charset="0"/>
            </a:endParaRPr>
          </a:p>
        </p:txBody>
      </p:sp>
      <p:pic>
        <p:nvPicPr>
          <p:cNvPr id="16" name="Picture 15">
            <a:extLst>
              <a:ext uri="{FF2B5EF4-FFF2-40B4-BE49-F238E27FC236}">
                <a16:creationId xmlns:a16="http://schemas.microsoft.com/office/drawing/2014/main" id="{E7F3B16C-3864-4DFA-90CA-FA268C3984BD}"/>
              </a:ext>
            </a:extLst>
          </p:cNvPr>
          <p:cNvPicPr>
            <a:picLocks noChangeAspect="1"/>
          </p:cNvPicPr>
          <p:nvPr userDrawn="1"/>
        </p:nvPicPr>
        <p:blipFill rotWithShape="1">
          <a:blip r:embed="rId18" cstate="print">
            <a:extLst>
              <a:ext uri="{28A0092B-C50C-407E-A947-70E740481C1C}">
                <a14:useLocalDpi xmlns:a14="http://schemas.microsoft.com/office/drawing/2010/main"/>
              </a:ext>
            </a:extLst>
          </a:blip>
          <a:srcRect l="-8911" t="-1" b="-30734"/>
          <a:stretch/>
        </p:blipFill>
        <p:spPr>
          <a:xfrm>
            <a:off x="-55385" y="82798"/>
            <a:ext cx="2139646" cy="755402"/>
          </a:xfrm>
          <a:prstGeom prst="rect">
            <a:avLst/>
          </a:prstGeom>
          <a:solidFill>
            <a:schemeClr val="bg1"/>
          </a:solidFill>
        </p:spPr>
      </p:pic>
    </p:spTree>
    <p:extLst>
      <p:ext uri="{BB962C8B-B14F-4D97-AF65-F5344CB8AC3E}">
        <p14:creationId xmlns:p14="http://schemas.microsoft.com/office/powerpoint/2010/main" val="127438319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sldNum="0" hdr="0" ftr="0" dt="0"/>
  <p:txStyles>
    <p:titleStyle>
      <a:lvl1pPr algn="ctr" rtl="0" eaLnBrk="0" fontAlgn="base" hangingPunct="0">
        <a:spcBef>
          <a:spcPct val="0"/>
        </a:spcBef>
        <a:spcAft>
          <a:spcPct val="0"/>
        </a:spcAft>
        <a:defRPr sz="3200" b="1" kern="1200">
          <a:solidFill>
            <a:srgbClr val="007668"/>
          </a:solidFill>
          <a:latin typeface="+mj-lt"/>
          <a:ea typeface="+mj-ea"/>
          <a:cs typeface="+mj-cs"/>
        </a:defRPr>
      </a:lvl1pPr>
      <a:lvl2pPr algn="ctr" rtl="0" eaLnBrk="0" fontAlgn="base" hangingPunct="0">
        <a:spcBef>
          <a:spcPct val="0"/>
        </a:spcBef>
        <a:spcAft>
          <a:spcPct val="0"/>
        </a:spcAft>
        <a:defRPr sz="3600">
          <a:solidFill>
            <a:schemeClr val="tx1"/>
          </a:solidFill>
          <a:latin typeface="Arial Rounded MT Bold" pitchFamily="34" charset="0"/>
        </a:defRPr>
      </a:lvl2pPr>
      <a:lvl3pPr algn="ctr" rtl="0" eaLnBrk="0" fontAlgn="base" hangingPunct="0">
        <a:spcBef>
          <a:spcPct val="0"/>
        </a:spcBef>
        <a:spcAft>
          <a:spcPct val="0"/>
        </a:spcAft>
        <a:defRPr sz="3600">
          <a:solidFill>
            <a:schemeClr val="tx1"/>
          </a:solidFill>
          <a:latin typeface="Arial Rounded MT Bold" pitchFamily="34" charset="0"/>
        </a:defRPr>
      </a:lvl3pPr>
      <a:lvl4pPr algn="ctr" rtl="0" eaLnBrk="0" fontAlgn="base" hangingPunct="0">
        <a:spcBef>
          <a:spcPct val="0"/>
        </a:spcBef>
        <a:spcAft>
          <a:spcPct val="0"/>
        </a:spcAft>
        <a:defRPr sz="3600">
          <a:solidFill>
            <a:schemeClr val="tx1"/>
          </a:solidFill>
          <a:latin typeface="Arial Rounded MT Bold" pitchFamily="34" charset="0"/>
        </a:defRPr>
      </a:lvl4pPr>
      <a:lvl5pPr algn="ctr" rtl="0" eaLnBrk="0" fontAlgn="base" hangingPunct="0">
        <a:spcBef>
          <a:spcPct val="0"/>
        </a:spcBef>
        <a:spcAft>
          <a:spcPct val="0"/>
        </a:spcAft>
        <a:defRPr sz="3600">
          <a:solidFill>
            <a:schemeClr val="tx1"/>
          </a:solidFill>
          <a:latin typeface="Arial Rounded MT Bold" pitchFamily="34" charset="0"/>
        </a:defRPr>
      </a:lvl5pPr>
      <a:lvl6pPr marL="457200" algn="ctr" rtl="0" fontAlgn="base">
        <a:spcBef>
          <a:spcPct val="0"/>
        </a:spcBef>
        <a:spcAft>
          <a:spcPct val="0"/>
        </a:spcAft>
        <a:defRPr sz="3600">
          <a:solidFill>
            <a:schemeClr val="tx1"/>
          </a:solidFill>
          <a:latin typeface="Arial Rounded MT Bold" pitchFamily="34" charset="0"/>
        </a:defRPr>
      </a:lvl6pPr>
      <a:lvl7pPr marL="914400" algn="ctr" rtl="0" fontAlgn="base">
        <a:spcBef>
          <a:spcPct val="0"/>
        </a:spcBef>
        <a:spcAft>
          <a:spcPct val="0"/>
        </a:spcAft>
        <a:defRPr sz="3600">
          <a:solidFill>
            <a:schemeClr val="tx1"/>
          </a:solidFill>
          <a:latin typeface="Arial Rounded MT Bold" pitchFamily="34" charset="0"/>
        </a:defRPr>
      </a:lvl7pPr>
      <a:lvl8pPr marL="1371600" algn="ctr" rtl="0" fontAlgn="base">
        <a:spcBef>
          <a:spcPct val="0"/>
        </a:spcBef>
        <a:spcAft>
          <a:spcPct val="0"/>
        </a:spcAft>
        <a:defRPr sz="3600">
          <a:solidFill>
            <a:schemeClr val="tx1"/>
          </a:solidFill>
          <a:latin typeface="Arial Rounded MT Bold" pitchFamily="34" charset="0"/>
        </a:defRPr>
      </a:lvl8pPr>
      <a:lvl9pPr marL="1828800" algn="ctr" rtl="0" fontAlgn="base">
        <a:spcBef>
          <a:spcPct val="0"/>
        </a:spcBef>
        <a:spcAft>
          <a:spcPct val="0"/>
        </a:spcAft>
        <a:defRPr sz="3600">
          <a:solidFill>
            <a:schemeClr val="tx1"/>
          </a:solidFill>
          <a:latin typeface="Arial Rounded MT Bold"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sv-S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sv-SE" dirty="0"/>
          </a:p>
        </p:txBody>
      </p:sp>
      <p:sp>
        <p:nvSpPr>
          <p:cNvPr id="9" name="Footer Placeholder 4"/>
          <p:cNvSpPr txBox="1">
            <a:spLocks/>
          </p:cNvSpPr>
          <p:nvPr userDrawn="1"/>
        </p:nvSpPr>
        <p:spPr>
          <a:xfrm>
            <a:off x="4038600" y="6311900"/>
            <a:ext cx="4114800" cy="365125"/>
          </a:xfrm>
          <a:prstGeom prst="rect">
            <a:avLst/>
          </a:prstGeom>
        </p:spPr>
        <p:txBody>
          <a:bodyPr vert="horz" lIns="91440" tIns="45720" rIns="91440" bIns="45720" rtlCol="0" anchor="ctr"/>
          <a:lstStyle>
            <a:defPPr>
              <a:defRPr lang="sv-S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sv-SE" dirty="0"/>
          </a:p>
        </p:txBody>
      </p:sp>
    </p:spTree>
    <p:extLst>
      <p:ext uri="{BB962C8B-B14F-4D97-AF65-F5344CB8AC3E}">
        <p14:creationId xmlns:p14="http://schemas.microsoft.com/office/powerpoint/2010/main" val="243833642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Lst>
  <p:txStyles>
    <p:titleStyle>
      <a:lvl1pPr algn="l" defTabSz="914400" rtl="0" eaLnBrk="1" latinLnBrk="0" hangingPunct="1">
        <a:lnSpc>
          <a:spcPct val="90000"/>
        </a:lnSpc>
        <a:spcBef>
          <a:spcPct val="0"/>
        </a:spcBef>
        <a:buNone/>
        <a:defRPr sz="4400" b="0" kern="1200">
          <a:solidFill>
            <a:schemeClr val="tx1"/>
          </a:solidFill>
          <a:latin typeface="Roboto Black" panose="02000000000000000000" pitchFamily="2" charset="0"/>
          <a:ea typeface="Roboto Black" panose="02000000000000000000" pitchFamily="2" charset="0"/>
          <a:cs typeface="Roboto Black"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ontserra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ontserra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ontserra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ontserra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275510121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 Id="rId4" Type="http://schemas.openxmlformats.org/officeDocument/2006/relationships/image" Target="../media/image67.jpe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4.png"/><Relationship Id="rId1" Type="http://schemas.openxmlformats.org/officeDocument/2006/relationships/slideLayout" Target="../slideLayouts/slideLayout10.xml"/><Relationship Id="rId4" Type="http://schemas.openxmlformats.org/officeDocument/2006/relationships/image" Target="../media/image6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4.png"/><Relationship Id="rId1" Type="http://schemas.openxmlformats.org/officeDocument/2006/relationships/slideLayout" Target="../slideLayouts/slideLayout10.xml"/><Relationship Id="rId6" Type="http://schemas.openxmlformats.org/officeDocument/2006/relationships/image" Target="../media/image67.jpeg"/><Relationship Id="rId5" Type="http://schemas.openxmlformats.org/officeDocument/2006/relationships/image" Target="../media/image71.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0.jpeg"/><Relationship Id="rId2" Type="http://schemas.openxmlformats.org/officeDocument/2006/relationships/image" Target="../media/image76.png"/><Relationship Id="rId1" Type="http://schemas.openxmlformats.org/officeDocument/2006/relationships/slideLayout" Target="../slideLayouts/slideLayout10.xml"/><Relationship Id="rId6" Type="http://schemas.openxmlformats.org/officeDocument/2006/relationships/image" Target="../media/image79.jpeg"/><Relationship Id="rId5" Type="http://schemas.openxmlformats.org/officeDocument/2006/relationships/image" Target="../media/image54.png"/><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81.tif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7.jpeg"/><Relationship Id="rId7" Type="http://schemas.openxmlformats.org/officeDocument/2006/relationships/image" Target="../media/image87.png"/><Relationship Id="rId12" Type="http://schemas.openxmlformats.org/officeDocument/2006/relationships/image" Target="../media/image54.png"/><Relationship Id="rId2" Type="http://schemas.openxmlformats.org/officeDocument/2006/relationships/image" Target="../media/image76.png"/><Relationship Id="rId1" Type="http://schemas.openxmlformats.org/officeDocument/2006/relationships/slideLayout" Target="../slideLayouts/slideLayout10.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gif"/><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77.jpeg"/><Relationship Id="rId2" Type="http://schemas.openxmlformats.org/officeDocument/2006/relationships/image" Target="../media/image96.png"/><Relationship Id="rId1" Type="http://schemas.openxmlformats.org/officeDocument/2006/relationships/slideLayout" Target="../slideLayouts/slideLayout57.xml"/><Relationship Id="rId6" Type="http://schemas.openxmlformats.org/officeDocument/2006/relationships/image" Target="../media/image78.png"/><Relationship Id="rId5" Type="http://schemas.openxmlformats.org/officeDocument/2006/relationships/image" Target="../media/image54.pn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4.png"/><Relationship Id="rId1" Type="http://schemas.openxmlformats.org/officeDocument/2006/relationships/slideLayout" Target="../slideLayouts/slideLayout10.xml"/><Relationship Id="rId6" Type="http://schemas.openxmlformats.org/officeDocument/2006/relationships/image" Target="../media/image67.jpeg"/><Relationship Id="rId5" Type="http://schemas.openxmlformats.org/officeDocument/2006/relationships/image" Target="../media/image71.jpe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em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99.png"/><Relationship Id="rId2" Type="http://schemas.openxmlformats.org/officeDocument/2006/relationships/image" Target="../media/image54.png"/><Relationship Id="rId1" Type="http://schemas.openxmlformats.org/officeDocument/2006/relationships/slideLayout" Target="../slideLayouts/slideLayout10.xml"/><Relationship Id="rId6" Type="http://schemas.openxmlformats.org/officeDocument/2006/relationships/image" Target="../media/image67.jpeg"/><Relationship Id="rId5" Type="http://schemas.openxmlformats.org/officeDocument/2006/relationships/image" Target="../media/image71.jpe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5.xml"/><Relationship Id="rId5" Type="http://schemas.openxmlformats.org/officeDocument/2006/relationships/image" Target="../media/image80.jpe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32.xml"/><Relationship Id="rId6" Type="http://schemas.openxmlformats.org/officeDocument/2006/relationships/image" Target="../media/image58.jpeg"/><Relationship Id="rId5" Type="http://schemas.openxmlformats.org/officeDocument/2006/relationships/image" Target="../media/image57.png"/><Relationship Id="rId4" Type="http://schemas.microsoft.com/office/2007/relationships/hdphoto" Target="../media/hdphoto1.wdp"/><Relationship Id="rId9" Type="http://schemas.openxmlformats.org/officeDocument/2006/relationships/image" Target="../media/image61.jpe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311086" y="3552904"/>
            <a:ext cx="11880914" cy="107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961" tIns="43981" rIns="87961" bIns="43981" numCol="1" anchor="b" anchorCtr="0" compatLnSpc="1">
            <a:prstTxWarp prst="textNoShape">
              <a:avLst/>
            </a:prstTxWarp>
            <a:spAutoFit/>
          </a:bodyPr>
          <a:lstStyle/>
          <a:p>
            <a:pPr defTabSz="879649">
              <a:defRPr/>
            </a:pPr>
            <a:r>
              <a:rPr lang="en-GB" sz="3200" b="1" dirty="0">
                <a:solidFill>
                  <a:schemeClr val="bg1"/>
                </a:solidFill>
                <a:latin typeface="Arial" panose="020B0604020202020204" pitchFamily="34" charset="0"/>
                <a:ea typeface="+mj-ea"/>
                <a:cs typeface="Arial" panose="020B0604020202020204" pitchFamily="34" charset="0"/>
              </a:rPr>
              <a:t>A roadmap towards estimating the diurnal dynamics of terrestrial ecosystem productivity with the help of FLEX</a:t>
            </a:r>
          </a:p>
        </p:txBody>
      </p:sp>
      <p:sp>
        <p:nvSpPr>
          <p:cNvPr id="7" name="Text Box 24"/>
          <p:cNvSpPr txBox="1">
            <a:spLocks noChangeArrowheads="1"/>
          </p:cNvSpPr>
          <p:nvPr/>
        </p:nvSpPr>
        <p:spPr bwMode="auto">
          <a:xfrm>
            <a:off x="6896847" y="5219249"/>
            <a:ext cx="5109724" cy="276244"/>
          </a:xfrm>
          <a:prstGeom prst="rect">
            <a:avLst/>
          </a:prstGeom>
          <a:noFill/>
          <a:ln>
            <a:noFill/>
          </a:ln>
          <a:effectLst/>
        </p:spPr>
        <p:txBody>
          <a:bodyPr wrap="square">
            <a:spAutoFit/>
          </a:bodyPr>
          <a:lstStyle/>
          <a:p>
            <a:pPr algn="r"/>
            <a:r>
              <a:rPr lang="en-GB" sz="1197" dirty="0">
                <a:solidFill>
                  <a:schemeClr val="bg1"/>
                </a:solidFill>
                <a:latin typeface="Arial" panose="020B0604020202020204" pitchFamily="34" charset="0"/>
                <a:cs typeface="Arial" panose="020B0604020202020204" pitchFamily="34" charset="0"/>
              </a:rPr>
              <a:t> </a:t>
            </a:r>
          </a:p>
        </p:txBody>
      </p:sp>
      <p:sp>
        <p:nvSpPr>
          <p:cNvPr id="8" name="Text Box 25"/>
          <p:cNvSpPr txBox="1">
            <a:spLocks noChangeArrowheads="1"/>
          </p:cNvSpPr>
          <p:nvPr/>
        </p:nvSpPr>
        <p:spPr bwMode="auto">
          <a:xfrm>
            <a:off x="6896822" y="5878769"/>
            <a:ext cx="5109748" cy="276244"/>
          </a:xfrm>
          <a:prstGeom prst="rect">
            <a:avLst/>
          </a:prstGeom>
          <a:noFill/>
          <a:ln>
            <a:noFill/>
          </a:ln>
          <a:effectLst/>
        </p:spPr>
        <p:txBody>
          <a:bodyPr wrap="square">
            <a:spAutoFit/>
          </a:bodyPr>
          <a:lstStyle/>
          <a:p>
            <a:pPr algn="r"/>
            <a:r>
              <a:rPr lang="en-GB" sz="1197" dirty="0">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id="{B06A49EE-0921-4A0E-99D9-29F5A2AC6E1F}"/>
              </a:ext>
            </a:extLst>
          </p:cNvPr>
          <p:cNvSpPr/>
          <p:nvPr/>
        </p:nvSpPr>
        <p:spPr>
          <a:xfrm>
            <a:off x="7268691" y="5584764"/>
            <a:ext cx="4737879" cy="216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97"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8BD29D6-2B72-3192-5287-5508968487B9}"/>
              </a:ext>
            </a:extLst>
          </p:cNvPr>
          <p:cNvSpPr txBox="1"/>
          <p:nvPr/>
        </p:nvSpPr>
        <p:spPr>
          <a:xfrm>
            <a:off x="185429" y="4882646"/>
            <a:ext cx="11612561" cy="923330"/>
          </a:xfrm>
          <a:prstGeom prst="rect">
            <a:avLst/>
          </a:prstGeom>
          <a:noFill/>
        </p:spPr>
        <p:txBody>
          <a:bodyPr wrap="square" rtlCol="0">
            <a:spAutoFit/>
          </a:bodyPr>
          <a:lstStyle/>
          <a:p>
            <a:pPr algn="ctr"/>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Gregory Duveiller, </a:t>
            </a:r>
            <a:r>
              <a:rPr lang="en-US" sz="18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Qiqi</a:t>
            </a:r>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Deng, Philipp Köhler, Dong Li, Daniel Pabon-Moreno, Bastian </a:t>
            </a:r>
            <a:r>
              <a:rPr lang="en-US" sz="18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Siegmann</a:t>
            </a:r>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b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Sebastian </a:t>
            </a:r>
            <a:r>
              <a:rPr lang="en-US" sz="18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Wieneke</a:t>
            </a:r>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Georg </a:t>
            </a:r>
            <a:r>
              <a:rPr lang="en-US" sz="18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Wohlfahrt</a:t>
            </a:r>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18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Zhaoying</a:t>
            </a:r>
            <a:r>
              <a:rPr lang="en-US"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Zhang</a:t>
            </a:r>
            <a:endParaRPr lang="en-DE"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endParaRPr lang="en-D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C3AA-AB25-FF06-83E5-661D030C34AB}"/>
              </a:ext>
            </a:extLst>
          </p:cNvPr>
          <p:cNvSpPr>
            <a:spLocks noGrp="1"/>
          </p:cNvSpPr>
          <p:nvPr>
            <p:ph type="title"/>
          </p:nvPr>
        </p:nvSpPr>
        <p:spPr>
          <a:xfrm>
            <a:off x="386500" y="273377"/>
            <a:ext cx="6680728" cy="953257"/>
          </a:xfrm>
        </p:spPr>
        <p:txBody>
          <a:bodyPr/>
          <a:lstStyle/>
          <a:p>
            <a:r>
              <a:rPr lang="en-DE" dirty="0"/>
              <a:t>Midday depression can be seen and mapped using OCO-3 and RF</a:t>
            </a:r>
          </a:p>
        </p:txBody>
      </p:sp>
      <p:pic>
        <p:nvPicPr>
          <p:cNvPr id="4" name="Picture 3">
            <a:extLst>
              <a:ext uri="{FF2B5EF4-FFF2-40B4-BE49-F238E27FC236}">
                <a16:creationId xmlns:a16="http://schemas.microsoft.com/office/drawing/2014/main" id="{E27A21CE-9202-B7B7-9C84-95AFE359A129}"/>
              </a:ext>
            </a:extLst>
          </p:cNvPr>
          <p:cNvPicPr>
            <a:picLocks noChangeAspect="1"/>
          </p:cNvPicPr>
          <p:nvPr/>
        </p:nvPicPr>
        <p:blipFill>
          <a:blip r:embed="rId2"/>
          <a:stretch>
            <a:fillRect/>
          </a:stretch>
        </p:blipFill>
        <p:spPr>
          <a:xfrm>
            <a:off x="31423" y="1934411"/>
            <a:ext cx="9062785" cy="4784104"/>
          </a:xfrm>
          <a:prstGeom prst="rect">
            <a:avLst/>
          </a:prstGeom>
        </p:spPr>
      </p:pic>
      <p:pic>
        <p:nvPicPr>
          <p:cNvPr id="5" name="Picture 4">
            <a:extLst>
              <a:ext uri="{FF2B5EF4-FFF2-40B4-BE49-F238E27FC236}">
                <a16:creationId xmlns:a16="http://schemas.microsoft.com/office/drawing/2014/main" id="{E6B98A39-A5FD-1F9A-C2FC-B51719E7CF58}"/>
              </a:ext>
            </a:extLst>
          </p:cNvPr>
          <p:cNvPicPr>
            <a:picLocks noChangeAspect="1"/>
          </p:cNvPicPr>
          <p:nvPr/>
        </p:nvPicPr>
        <p:blipFill>
          <a:blip r:embed="rId3"/>
          <a:stretch>
            <a:fillRect/>
          </a:stretch>
        </p:blipFill>
        <p:spPr>
          <a:xfrm>
            <a:off x="7192124" y="0"/>
            <a:ext cx="4968453" cy="6858000"/>
          </a:xfrm>
          <a:prstGeom prst="rect">
            <a:avLst/>
          </a:prstGeom>
        </p:spPr>
      </p:pic>
      <p:sp>
        <p:nvSpPr>
          <p:cNvPr id="6" name="TextBox 5">
            <a:extLst>
              <a:ext uri="{FF2B5EF4-FFF2-40B4-BE49-F238E27FC236}">
                <a16:creationId xmlns:a16="http://schemas.microsoft.com/office/drawing/2014/main" id="{693B9784-732F-D6CA-8074-CFC22D1CAF08}"/>
              </a:ext>
            </a:extLst>
          </p:cNvPr>
          <p:cNvSpPr txBox="1"/>
          <p:nvPr/>
        </p:nvSpPr>
        <p:spPr>
          <a:xfrm>
            <a:off x="0" y="6556456"/>
            <a:ext cx="1694695" cy="307777"/>
          </a:xfrm>
          <a:prstGeom prst="rect">
            <a:avLst/>
          </a:prstGeom>
          <a:noFill/>
        </p:spPr>
        <p:txBody>
          <a:bodyPr wrap="none" rtlCol="0">
            <a:spAutoFit/>
          </a:bodyPr>
          <a:lstStyle/>
          <a:p>
            <a:r>
              <a:rPr lang="en-DE" sz="1400" i="1" dirty="0">
                <a:solidFill>
                  <a:schemeClr val="tx1">
                    <a:lumMod val="50000"/>
                    <a:lumOff val="50000"/>
                  </a:schemeClr>
                </a:solidFill>
                <a:latin typeface="Arial" panose="020B0604020202020204" pitchFamily="34" charset="0"/>
                <a:cs typeface="Arial" panose="020B0604020202020204" pitchFamily="34" charset="0"/>
              </a:rPr>
              <a:t>Zhang et al. (2023)</a:t>
            </a:r>
          </a:p>
        </p:txBody>
      </p:sp>
      <p:pic>
        <p:nvPicPr>
          <p:cNvPr id="7" name="Picture 2" descr="Orbiting Carbon Observatory-3: Graphics">
            <a:extLst>
              <a:ext uri="{FF2B5EF4-FFF2-40B4-BE49-F238E27FC236}">
                <a16:creationId xmlns:a16="http://schemas.microsoft.com/office/drawing/2014/main" id="{51C51012-3A51-9A74-6B06-127FF6768B9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6500" y="1226634"/>
            <a:ext cx="987333" cy="886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881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8284C-CAD9-D7A1-8407-186D6B62FA3D}"/>
              </a:ext>
            </a:extLst>
          </p:cNvPr>
          <p:cNvSpPr>
            <a:spLocks noGrp="1"/>
          </p:cNvSpPr>
          <p:nvPr>
            <p:ph type="title"/>
          </p:nvPr>
        </p:nvSpPr>
        <p:spPr/>
        <p:txBody>
          <a:bodyPr/>
          <a:lstStyle/>
          <a:p>
            <a:r>
              <a:rPr lang="en-DE" dirty="0"/>
              <a:t>The diurnal cycle : the next frontier for land surface RS</a:t>
            </a:r>
          </a:p>
        </p:txBody>
      </p:sp>
      <p:sp>
        <p:nvSpPr>
          <p:cNvPr id="3" name="Content Placeholder 2">
            <a:extLst>
              <a:ext uri="{FF2B5EF4-FFF2-40B4-BE49-F238E27FC236}">
                <a16:creationId xmlns:a16="http://schemas.microsoft.com/office/drawing/2014/main" id="{77C8B8DB-EB06-5A1A-AE42-3B878293CA60}"/>
              </a:ext>
            </a:extLst>
          </p:cNvPr>
          <p:cNvSpPr>
            <a:spLocks noGrp="1"/>
          </p:cNvSpPr>
          <p:nvPr>
            <p:ph idx="1"/>
          </p:nvPr>
        </p:nvSpPr>
        <p:spPr/>
        <p:txBody>
          <a:bodyPr/>
          <a:lstStyle/>
          <a:p>
            <a:endParaRPr lang="en-DE"/>
          </a:p>
        </p:txBody>
      </p:sp>
      <p:pic>
        <p:nvPicPr>
          <p:cNvPr id="5" name="Picture 4">
            <a:extLst>
              <a:ext uri="{FF2B5EF4-FFF2-40B4-BE49-F238E27FC236}">
                <a16:creationId xmlns:a16="http://schemas.microsoft.com/office/drawing/2014/main" id="{DBAE458F-5F1B-2583-262F-5C0D37AA6DB1}"/>
              </a:ext>
            </a:extLst>
          </p:cNvPr>
          <p:cNvPicPr>
            <a:picLocks noChangeAspect="1"/>
          </p:cNvPicPr>
          <p:nvPr/>
        </p:nvPicPr>
        <p:blipFill>
          <a:blip r:embed="rId2"/>
          <a:stretch>
            <a:fillRect/>
          </a:stretch>
        </p:blipFill>
        <p:spPr>
          <a:xfrm>
            <a:off x="319593" y="836456"/>
            <a:ext cx="6124536" cy="2185186"/>
          </a:xfrm>
          <a:prstGeom prst="rect">
            <a:avLst/>
          </a:prstGeom>
        </p:spPr>
      </p:pic>
      <p:pic>
        <p:nvPicPr>
          <p:cNvPr id="6" name="Picture 5">
            <a:extLst>
              <a:ext uri="{FF2B5EF4-FFF2-40B4-BE49-F238E27FC236}">
                <a16:creationId xmlns:a16="http://schemas.microsoft.com/office/drawing/2014/main" id="{E35A8252-D9A4-D1FE-E635-C7AC7DA6C4BC}"/>
              </a:ext>
            </a:extLst>
          </p:cNvPr>
          <p:cNvPicPr>
            <a:picLocks noChangeAspect="1"/>
          </p:cNvPicPr>
          <p:nvPr/>
        </p:nvPicPr>
        <p:blipFill>
          <a:blip r:embed="rId3"/>
          <a:stretch>
            <a:fillRect/>
          </a:stretch>
        </p:blipFill>
        <p:spPr>
          <a:xfrm>
            <a:off x="383896" y="3231653"/>
            <a:ext cx="6350163" cy="3265951"/>
          </a:xfrm>
          <a:prstGeom prst="rect">
            <a:avLst/>
          </a:prstGeom>
        </p:spPr>
      </p:pic>
      <p:grpSp>
        <p:nvGrpSpPr>
          <p:cNvPr id="9" name="Group 8">
            <a:extLst>
              <a:ext uri="{FF2B5EF4-FFF2-40B4-BE49-F238E27FC236}">
                <a16:creationId xmlns:a16="http://schemas.microsoft.com/office/drawing/2014/main" id="{FC221134-317A-7A37-470E-C05429B6A434}"/>
              </a:ext>
            </a:extLst>
          </p:cNvPr>
          <p:cNvGrpSpPr/>
          <p:nvPr/>
        </p:nvGrpSpPr>
        <p:grpSpPr>
          <a:xfrm>
            <a:off x="5365990" y="874642"/>
            <a:ext cx="6826009" cy="5983357"/>
            <a:chOff x="5365990" y="874642"/>
            <a:chExt cx="6826009" cy="5983357"/>
          </a:xfrm>
        </p:grpSpPr>
        <p:pic>
          <p:nvPicPr>
            <p:cNvPr id="4" name="Picture 3">
              <a:extLst>
                <a:ext uri="{FF2B5EF4-FFF2-40B4-BE49-F238E27FC236}">
                  <a16:creationId xmlns:a16="http://schemas.microsoft.com/office/drawing/2014/main" id="{3E8909C0-8DB2-B1C6-4718-22A63EEC6BB5}"/>
                </a:ext>
              </a:extLst>
            </p:cNvPr>
            <p:cNvPicPr>
              <a:picLocks noChangeAspect="1"/>
            </p:cNvPicPr>
            <p:nvPr/>
          </p:nvPicPr>
          <p:blipFill>
            <a:blip r:embed="rId4"/>
            <a:stretch>
              <a:fillRect/>
            </a:stretch>
          </p:blipFill>
          <p:spPr>
            <a:xfrm>
              <a:off x="6944516" y="874642"/>
              <a:ext cx="5247483" cy="5983357"/>
            </a:xfrm>
            <a:prstGeom prst="rect">
              <a:avLst/>
            </a:prstGeom>
          </p:spPr>
        </p:pic>
        <p:sp>
          <p:nvSpPr>
            <p:cNvPr id="7" name="TextBox 6">
              <a:extLst>
                <a:ext uri="{FF2B5EF4-FFF2-40B4-BE49-F238E27FC236}">
                  <a16:creationId xmlns:a16="http://schemas.microsoft.com/office/drawing/2014/main" id="{0B27E2B9-8C12-4B2E-1FD8-54D834D484BB}"/>
                </a:ext>
              </a:extLst>
            </p:cNvPr>
            <p:cNvSpPr txBox="1"/>
            <p:nvPr/>
          </p:nvSpPr>
          <p:spPr>
            <a:xfrm>
              <a:off x="5365990" y="6497604"/>
              <a:ext cx="1428596" cy="307777"/>
            </a:xfrm>
            <a:prstGeom prst="rect">
              <a:avLst/>
            </a:prstGeom>
            <a:noFill/>
          </p:spPr>
          <p:txBody>
            <a:bodyPr wrap="none" rtlCol="0">
              <a:spAutoFit/>
            </a:bodyPr>
            <a:lstStyle/>
            <a:p>
              <a:r>
                <a:rPr lang="en-DE" sz="1400" i="1" dirty="0">
                  <a:solidFill>
                    <a:schemeClr val="tx1">
                      <a:lumMod val="50000"/>
                      <a:lumOff val="50000"/>
                    </a:schemeClr>
                  </a:solidFill>
                  <a:latin typeface="Arial" panose="020B0604020202020204" pitchFamily="34" charset="0"/>
                  <a:cs typeface="Arial" panose="020B0604020202020204" pitchFamily="34" charset="0"/>
                </a:rPr>
                <a:t>Xiao et al. 2021</a:t>
              </a:r>
            </a:p>
          </p:txBody>
        </p:sp>
      </p:grpSp>
    </p:spTree>
    <p:extLst>
      <p:ext uri="{BB962C8B-B14F-4D97-AF65-F5344CB8AC3E}">
        <p14:creationId xmlns:p14="http://schemas.microsoft.com/office/powerpoint/2010/main" val="359059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99FA-FF31-948A-5E4B-362DA66D9319}"/>
              </a:ext>
            </a:extLst>
          </p:cNvPr>
          <p:cNvSpPr>
            <a:spLocks noGrp="1"/>
          </p:cNvSpPr>
          <p:nvPr>
            <p:ph type="title"/>
          </p:nvPr>
        </p:nvSpPr>
        <p:spPr/>
        <p:txBody>
          <a:bodyPr/>
          <a:lstStyle/>
          <a:p>
            <a:r>
              <a:rPr lang="en-DE" dirty="0"/>
              <a:t>Requirements (wishlist) for a monitoring system based on SIF</a:t>
            </a:r>
          </a:p>
        </p:txBody>
      </p:sp>
      <p:graphicFrame>
        <p:nvGraphicFramePr>
          <p:cNvPr id="4" name="Content Placeholder 3">
            <a:extLst>
              <a:ext uri="{FF2B5EF4-FFF2-40B4-BE49-F238E27FC236}">
                <a16:creationId xmlns:a16="http://schemas.microsoft.com/office/drawing/2014/main" id="{EB7F3A83-C895-DC3C-2A4D-F7D80DC69521}"/>
              </a:ext>
            </a:extLst>
          </p:cNvPr>
          <p:cNvGraphicFramePr>
            <a:graphicFrameLocks noGrp="1"/>
          </p:cNvGraphicFramePr>
          <p:nvPr>
            <p:ph idx="1"/>
            <p:extLst>
              <p:ext uri="{D42A27DB-BD31-4B8C-83A1-F6EECF244321}">
                <p14:modId xmlns:p14="http://schemas.microsoft.com/office/powerpoint/2010/main" val="1296736845"/>
              </p:ext>
            </p:extLst>
          </p:nvPr>
        </p:nvGraphicFramePr>
        <p:xfrm>
          <a:off x="211257" y="1162287"/>
          <a:ext cx="8992818" cy="3310930"/>
        </p:xfrm>
        <a:graphic>
          <a:graphicData uri="http://schemas.openxmlformats.org/drawingml/2006/table">
            <a:tbl>
              <a:tblPr firstRow="1" bandRow="1">
                <a:tableStyleId>{5C22544A-7EE6-4342-B048-85BDC9FD1C3A}</a:tableStyleId>
              </a:tblPr>
              <a:tblGrid>
                <a:gridCol w="2458203">
                  <a:extLst>
                    <a:ext uri="{9D8B030D-6E8A-4147-A177-3AD203B41FA5}">
                      <a16:colId xmlns:a16="http://schemas.microsoft.com/office/drawing/2014/main" val="3661202825"/>
                    </a:ext>
                  </a:extLst>
                </a:gridCol>
                <a:gridCol w="3356517">
                  <a:extLst>
                    <a:ext uri="{9D8B030D-6E8A-4147-A177-3AD203B41FA5}">
                      <a16:colId xmlns:a16="http://schemas.microsoft.com/office/drawing/2014/main" val="2222647637"/>
                    </a:ext>
                  </a:extLst>
                </a:gridCol>
                <a:gridCol w="3178098">
                  <a:extLst>
                    <a:ext uri="{9D8B030D-6E8A-4147-A177-3AD203B41FA5}">
                      <a16:colId xmlns:a16="http://schemas.microsoft.com/office/drawing/2014/main" val="2314508453"/>
                    </a:ext>
                  </a:extLst>
                </a:gridCol>
              </a:tblGrid>
              <a:tr h="472990">
                <a:tc>
                  <a:txBody>
                    <a:bodyPr/>
                    <a:lstStyle/>
                    <a:p>
                      <a:pPr lvl="0" algn="l"/>
                      <a:r>
                        <a:rPr lang="en-DE" b="1" dirty="0"/>
                        <a:t>PROPERTY</a:t>
                      </a:r>
                    </a:p>
                  </a:txBody>
                  <a:tcPr anchor="ctr"/>
                </a:tc>
                <a:tc>
                  <a:txBody>
                    <a:bodyPr/>
                    <a:lstStyle/>
                    <a:p>
                      <a:pPr lvl="0" algn="ctr"/>
                      <a:r>
                        <a:rPr lang="en-DE" dirty="0"/>
                        <a:t>THRESHOLD: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dirty="0"/>
                        <a:t>TARGET: </a:t>
                      </a:r>
                    </a:p>
                  </a:txBody>
                  <a:tcPr anchor="ctr"/>
                </a:tc>
                <a:extLst>
                  <a:ext uri="{0D108BD9-81ED-4DB2-BD59-A6C34878D82A}">
                    <a16:rowId xmlns:a16="http://schemas.microsoft.com/office/drawing/2014/main" val="3312997827"/>
                  </a:ext>
                </a:extLst>
              </a:tr>
              <a:tr h="472990">
                <a:tc>
                  <a:txBody>
                    <a:bodyPr/>
                    <a:lstStyle/>
                    <a:p>
                      <a:pPr lvl="0" algn="l"/>
                      <a:r>
                        <a:rPr lang="en-DE" b="1" dirty="0"/>
                        <a:t>Spectral resolution</a:t>
                      </a:r>
                    </a:p>
                  </a:txBody>
                  <a:tcPr anchor="ctr"/>
                </a:tc>
                <a:tc>
                  <a:txBody>
                    <a:bodyPr/>
                    <a:lstStyle/>
                    <a:p>
                      <a:pPr lvl="0" algn="ctr"/>
                      <a:r>
                        <a:rPr lang="en-DE" dirty="0"/>
                        <a:t>~ 0.5 nm</a:t>
                      </a:r>
                    </a:p>
                  </a:txBody>
                  <a:tcPr anchor="ctr"/>
                </a:tc>
                <a:tc>
                  <a:txBody>
                    <a:bodyPr/>
                    <a:lstStyle/>
                    <a:p>
                      <a:pPr lvl="0" algn="ctr"/>
                      <a:r>
                        <a:rPr lang="en-DE" dirty="0"/>
                        <a:t>~ 0.3 nm</a:t>
                      </a:r>
                    </a:p>
                  </a:txBody>
                  <a:tcPr anchor="ctr"/>
                </a:tc>
                <a:extLst>
                  <a:ext uri="{0D108BD9-81ED-4DB2-BD59-A6C34878D82A}">
                    <a16:rowId xmlns:a16="http://schemas.microsoft.com/office/drawing/2014/main" val="1893456464"/>
                  </a:ext>
                </a:extLst>
              </a:tr>
              <a:tr h="472990">
                <a:tc>
                  <a:txBody>
                    <a:bodyPr/>
                    <a:lstStyle/>
                    <a:p>
                      <a:pPr lvl="0" algn="l"/>
                      <a:r>
                        <a:rPr lang="en-DE" b="1" dirty="0"/>
                        <a:t>Spectral coverage</a:t>
                      </a:r>
                    </a:p>
                  </a:txBody>
                  <a:tcPr anchor="ctr"/>
                </a:tc>
                <a:tc>
                  <a:txBody>
                    <a:bodyPr/>
                    <a:lstStyle/>
                    <a:p>
                      <a:pPr lvl="0" algn="ctr"/>
                      <a:r>
                        <a:rPr lang="en-DE" dirty="0"/>
                        <a:t>Red and FarRed peaks</a:t>
                      </a:r>
                    </a:p>
                  </a:txBody>
                  <a:tcPr anchor="ctr"/>
                </a:tc>
                <a:tc>
                  <a:txBody>
                    <a:bodyPr/>
                    <a:lstStyle/>
                    <a:p>
                      <a:pPr lvl="0" algn="ctr"/>
                      <a:r>
                        <a:rPr lang="en-DE" dirty="0"/>
                        <a:t>Full spectrum retrieval + PRI</a:t>
                      </a:r>
                    </a:p>
                  </a:txBody>
                  <a:tcPr anchor="ctr"/>
                </a:tc>
                <a:extLst>
                  <a:ext uri="{0D108BD9-81ED-4DB2-BD59-A6C34878D82A}">
                    <a16:rowId xmlns:a16="http://schemas.microsoft.com/office/drawing/2014/main" val="1252471742"/>
                  </a:ext>
                </a:extLst>
              </a:tr>
              <a:tr h="472990">
                <a:tc>
                  <a:txBody>
                    <a:bodyPr/>
                    <a:lstStyle/>
                    <a:p>
                      <a:pPr lvl="0" algn="l"/>
                      <a:r>
                        <a:rPr lang="en-DE" b="1" dirty="0"/>
                        <a:t>Spatial resolution</a:t>
                      </a:r>
                    </a:p>
                  </a:txBody>
                  <a:tcPr anchor="ctr"/>
                </a:tc>
                <a:tc>
                  <a:txBody>
                    <a:bodyPr/>
                    <a:lstStyle/>
                    <a:p>
                      <a:pPr lvl="0" algn="ctr"/>
                      <a:r>
                        <a:rPr lang="en-DE" dirty="0"/>
                        <a:t>~5 km</a:t>
                      </a:r>
                    </a:p>
                  </a:txBody>
                  <a:tcPr anchor="ctr"/>
                </a:tc>
                <a:tc>
                  <a:txBody>
                    <a:bodyPr/>
                    <a:lstStyle/>
                    <a:p>
                      <a:pPr lvl="0" algn="ctr"/>
                      <a:r>
                        <a:rPr lang="en-DE" dirty="0"/>
                        <a:t>~300 m </a:t>
                      </a:r>
                    </a:p>
                  </a:txBody>
                  <a:tcPr anchor="ctr"/>
                </a:tc>
                <a:extLst>
                  <a:ext uri="{0D108BD9-81ED-4DB2-BD59-A6C34878D82A}">
                    <a16:rowId xmlns:a16="http://schemas.microsoft.com/office/drawing/2014/main" val="872639240"/>
                  </a:ext>
                </a:extLst>
              </a:tr>
              <a:tr h="472990">
                <a:tc>
                  <a:txBody>
                    <a:bodyPr/>
                    <a:lstStyle/>
                    <a:p>
                      <a:pPr lvl="0" algn="l"/>
                      <a:r>
                        <a:rPr lang="en-DE" b="1" dirty="0"/>
                        <a:t>Geographic coverage</a:t>
                      </a:r>
                    </a:p>
                  </a:txBody>
                  <a:tcPr anchor="ctr"/>
                </a:tc>
                <a:tc>
                  <a:txBody>
                    <a:bodyPr/>
                    <a:lstStyle/>
                    <a:p>
                      <a:pPr lvl="0" algn="ctr"/>
                      <a:r>
                        <a:rPr lang="en-DE" dirty="0"/>
                        <a:t>Vegetated areas</a:t>
                      </a:r>
                    </a:p>
                  </a:txBody>
                  <a:tcPr anchor="ctr"/>
                </a:tc>
                <a:tc>
                  <a:txBody>
                    <a:bodyPr/>
                    <a:lstStyle/>
                    <a:p>
                      <a:pPr lvl="0" algn="ctr"/>
                      <a:r>
                        <a:rPr lang="en-DE" dirty="0"/>
                        <a:t>Global</a:t>
                      </a:r>
                    </a:p>
                  </a:txBody>
                  <a:tcPr anchor="ctr"/>
                </a:tc>
                <a:extLst>
                  <a:ext uri="{0D108BD9-81ED-4DB2-BD59-A6C34878D82A}">
                    <a16:rowId xmlns:a16="http://schemas.microsoft.com/office/drawing/2014/main" val="2441046667"/>
                  </a:ext>
                </a:extLst>
              </a:tr>
              <a:tr h="472990">
                <a:tc>
                  <a:txBody>
                    <a:bodyPr/>
                    <a:lstStyle/>
                    <a:p>
                      <a:pPr lvl="0" algn="l"/>
                      <a:r>
                        <a:rPr lang="en-DE" b="1" dirty="0"/>
                        <a:t>Temporal revisit</a:t>
                      </a:r>
                    </a:p>
                  </a:txBody>
                  <a:tcPr anchor="ctr"/>
                </a:tc>
                <a:tc>
                  <a:txBody>
                    <a:bodyPr/>
                    <a:lstStyle/>
                    <a:p>
                      <a:pPr lvl="0" algn="ctr"/>
                      <a:r>
                        <a:rPr lang="en-DE" dirty="0"/>
                        <a:t>Daily to weekly</a:t>
                      </a:r>
                    </a:p>
                  </a:txBody>
                  <a:tcPr anchor="ctr"/>
                </a:tc>
                <a:tc>
                  <a:txBody>
                    <a:bodyPr/>
                    <a:lstStyle/>
                    <a:p>
                      <a:pPr lvl="0" algn="ctr"/>
                      <a:r>
                        <a:rPr lang="en-DE" dirty="0"/>
                        <a:t>Sub-daily</a:t>
                      </a:r>
                    </a:p>
                  </a:txBody>
                  <a:tcPr anchor="ctr"/>
                </a:tc>
                <a:extLst>
                  <a:ext uri="{0D108BD9-81ED-4DB2-BD59-A6C34878D82A}">
                    <a16:rowId xmlns:a16="http://schemas.microsoft.com/office/drawing/2014/main" val="1045843263"/>
                  </a:ext>
                </a:extLst>
              </a:tr>
              <a:tr h="472990">
                <a:tc>
                  <a:txBody>
                    <a:bodyPr/>
                    <a:lstStyle/>
                    <a:p>
                      <a:pPr lvl="0" algn="l"/>
                      <a:r>
                        <a:rPr lang="en-DE" b="1" dirty="0"/>
                        <a:t>Overpass time</a:t>
                      </a:r>
                    </a:p>
                  </a:txBody>
                  <a:tcPr anchor="ctr"/>
                </a:tc>
                <a:tc>
                  <a:txBody>
                    <a:bodyPr/>
                    <a:lstStyle/>
                    <a:p>
                      <a:pPr lvl="0" algn="ctr"/>
                      <a:r>
                        <a:rPr lang="en-DE" dirty="0"/>
                        <a:t>early afternoon</a:t>
                      </a:r>
                    </a:p>
                  </a:txBody>
                  <a:tcPr anchor="ctr"/>
                </a:tc>
                <a:tc>
                  <a:txBody>
                    <a:bodyPr/>
                    <a:lstStyle/>
                    <a:p>
                      <a:pPr lvl="0" algn="ctr"/>
                      <a:r>
                        <a:rPr lang="en-DE" dirty="0"/>
                        <a:t>multiple passes </a:t>
                      </a:r>
                    </a:p>
                  </a:txBody>
                  <a:tcPr anchor="ctr"/>
                </a:tc>
                <a:extLst>
                  <a:ext uri="{0D108BD9-81ED-4DB2-BD59-A6C34878D82A}">
                    <a16:rowId xmlns:a16="http://schemas.microsoft.com/office/drawing/2014/main" val="530740960"/>
                  </a:ext>
                </a:extLst>
              </a:tr>
            </a:tbl>
          </a:graphicData>
        </a:graphic>
      </p:graphicFrame>
      <p:grpSp>
        <p:nvGrpSpPr>
          <p:cNvPr id="16" name="Group 15">
            <a:extLst>
              <a:ext uri="{FF2B5EF4-FFF2-40B4-BE49-F238E27FC236}">
                <a16:creationId xmlns:a16="http://schemas.microsoft.com/office/drawing/2014/main" id="{0C43561F-FFDF-4125-C03F-F5EC6411BD20}"/>
              </a:ext>
            </a:extLst>
          </p:cNvPr>
          <p:cNvGrpSpPr/>
          <p:nvPr/>
        </p:nvGrpSpPr>
        <p:grpSpPr>
          <a:xfrm>
            <a:off x="9296830" y="1514873"/>
            <a:ext cx="2683913" cy="1914127"/>
            <a:chOff x="9445084" y="1732321"/>
            <a:chExt cx="2683913" cy="1914127"/>
          </a:xfrm>
        </p:grpSpPr>
        <p:grpSp>
          <p:nvGrpSpPr>
            <p:cNvPr id="12" name="Group 11">
              <a:extLst>
                <a:ext uri="{FF2B5EF4-FFF2-40B4-BE49-F238E27FC236}">
                  <a16:creationId xmlns:a16="http://schemas.microsoft.com/office/drawing/2014/main" id="{FE2108E9-B53A-4E5C-FC9C-D1D40346069E}"/>
                </a:ext>
              </a:extLst>
            </p:cNvPr>
            <p:cNvGrpSpPr/>
            <p:nvPr/>
          </p:nvGrpSpPr>
          <p:grpSpPr>
            <a:xfrm>
              <a:off x="9668122" y="1732321"/>
              <a:ext cx="2460875" cy="1537240"/>
              <a:chOff x="9668122" y="2214331"/>
              <a:chExt cx="2460875" cy="1537240"/>
            </a:xfrm>
          </p:grpSpPr>
          <p:pic>
            <p:nvPicPr>
              <p:cNvPr id="3" name="Picture 2" descr="ESA - FLEX patch">
                <a:extLst>
                  <a:ext uri="{FF2B5EF4-FFF2-40B4-BE49-F238E27FC236}">
                    <a16:creationId xmlns:a16="http://schemas.microsoft.com/office/drawing/2014/main" id="{C7EC127D-3156-9680-2FCC-CB2F2BDAF7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84640" y="2214331"/>
                <a:ext cx="1544357" cy="1537240"/>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a:extLst>
                  <a:ext uri="{FF2B5EF4-FFF2-40B4-BE49-F238E27FC236}">
                    <a16:creationId xmlns:a16="http://schemas.microsoft.com/office/drawing/2014/main" id="{B4AF17D0-D203-04FA-0377-3AF5679E5683}"/>
                  </a:ext>
                </a:extLst>
              </p:cNvPr>
              <p:cNvSpPr/>
              <p:nvPr/>
            </p:nvSpPr>
            <p:spPr>
              <a:xfrm rot="5400000">
                <a:off x="9819018" y="2562975"/>
                <a:ext cx="538162" cy="8399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15" name="Straight Connector 14">
              <a:extLst>
                <a:ext uri="{FF2B5EF4-FFF2-40B4-BE49-F238E27FC236}">
                  <a16:creationId xmlns:a16="http://schemas.microsoft.com/office/drawing/2014/main" id="{88094057-83B3-C30C-8B86-D577ABFA8535}"/>
                </a:ext>
              </a:extLst>
            </p:cNvPr>
            <p:cNvCxnSpPr>
              <a:cxnSpLocks/>
            </p:cNvCxnSpPr>
            <p:nvPr/>
          </p:nvCxnSpPr>
          <p:spPr>
            <a:xfrm>
              <a:off x="9445084" y="1887624"/>
              <a:ext cx="0" cy="1758824"/>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2" name="Doughnut 21">
            <a:extLst>
              <a:ext uri="{FF2B5EF4-FFF2-40B4-BE49-F238E27FC236}">
                <a16:creationId xmlns:a16="http://schemas.microsoft.com/office/drawing/2014/main" id="{F3CCEB1E-A7F3-0CFA-EA39-B0AE4BB8CEE9}"/>
              </a:ext>
            </a:extLst>
          </p:cNvPr>
          <p:cNvSpPr/>
          <p:nvPr/>
        </p:nvSpPr>
        <p:spPr>
          <a:xfrm>
            <a:off x="6460926" y="3430892"/>
            <a:ext cx="2370839" cy="1319528"/>
          </a:xfrm>
          <a:prstGeom prst="donut">
            <a:avLst>
              <a:gd name="adj" fmla="val 264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grpSp>
        <p:nvGrpSpPr>
          <p:cNvPr id="25" name="Group 24">
            <a:extLst>
              <a:ext uri="{FF2B5EF4-FFF2-40B4-BE49-F238E27FC236}">
                <a16:creationId xmlns:a16="http://schemas.microsoft.com/office/drawing/2014/main" id="{DF3047FB-42E8-A076-C425-6E4A12013F0E}"/>
              </a:ext>
            </a:extLst>
          </p:cNvPr>
          <p:cNvGrpSpPr/>
          <p:nvPr/>
        </p:nvGrpSpPr>
        <p:grpSpPr>
          <a:xfrm>
            <a:off x="8709102" y="4504246"/>
            <a:ext cx="3317655" cy="2226019"/>
            <a:chOff x="8709102" y="4504246"/>
            <a:chExt cx="3317655" cy="2226019"/>
          </a:xfrm>
        </p:grpSpPr>
        <p:pic>
          <p:nvPicPr>
            <p:cNvPr id="23" name="Picture 2">
              <a:extLst>
                <a:ext uri="{FF2B5EF4-FFF2-40B4-BE49-F238E27FC236}">
                  <a16:creationId xmlns:a16="http://schemas.microsoft.com/office/drawing/2014/main" id="{1CBFF0D5-79B7-9BF7-7ED8-9C5B90AE1252}"/>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8709102" y="5019445"/>
              <a:ext cx="3317655" cy="17108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Down Arrow 23">
              <a:extLst>
                <a:ext uri="{FF2B5EF4-FFF2-40B4-BE49-F238E27FC236}">
                  <a16:creationId xmlns:a16="http://schemas.microsoft.com/office/drawing/2014/main" id="{81459EA5-F0BF-09CE-447A-B918B3B565E8}"/>
                </a:ext>
              </a:extLst>
            </p:cNvPr>
            <p:cNvSpPr/>
            <p:nvPr/>
          </p:nvSpPr>
          <p:spPr>
            <a:xfrm rot="7704512">
              <a:off x="8825490" y="4389811"/>
              <a:ext cx="538162" cy="767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19" name="Group 18">
            <a:extLst>
              <a:ext uri="{FF2B5EF4-FFF2-40B4-BE49-F238E27FC236}">
                <a16:creationId xmlns:a16="http://schemas.microsoft.com/office/drawing/2014/main" id="{4CBB84DD-F9CF-5F11-E416-AE3A368A8F54}"/>
              </a:ext>
            </a:extLst>
          </p:cNvPr>
          <p:cNvGrpSpPr/>
          <p:nvPr/>
        </p:nvGrpSpPr>
        <p:grpSpPr>
          <a:xfrm>
            <a:off x="9536220" y="2440867"/>
            <a:ext cx="1819042" cy="1897320"/>
            <a:chOff x="9536220" y="2440867"/>
            <a:chExt cx="1819042" cy="1897320"/>
          </a:xfrm>
        </p:grpSpPr>
        <p:pic>
          <p:nvPicPr>
            <p:cNvPr id="13" name="Picture 2" descr="Orbiting Carbon Observatory-3: Graphics">
              <a:extLst>
                <a:ext uri="{FF2B5EF4-FFF2-40B4-BE49-F238E27FC236}">
                  <a16:creationId xmlns:a16="http://schemas.microsoft.com/office/drawing/2014/main" id="{C720C081-F8BA-BACE-701A-7D28B1B8E87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367929" y="3451891"/>
              <a:ext cx="987333" cy="886296"/>
            </a:xfrm>
            <a:prstGeom prst="rect">
              <a:avLst/>
            </a:prstGeom>
            <a:noFill/>
            <a:extLst>
              <a:ext uri="{909E8E84-426E-40DD-AFC4-6F175D3DCCD1}">
                <a14:hiddenFill xmlns:a14="http://schemas.microsoft.com/office/drawing/2010/main">
                  <a:solidFill>
                    <a:srgbClr val="FFFFFF"/>
                  </a:solidFill>
                </a14:hiddenFill>
              </a:ext>
            </a:extLst>
          </p:spPr>
        </p:pic>
        <p:sp>
          <p:nvSpPr>
            <p:cNvPr id="14" name="Down Arrow 13">
              <a:extLst>
                <a:ext uri="{FF2B5EF4-FFF2-40B4-BE49-F238E27FC236}">
                  <a16:creationId xmlns:a16="http://schemas.microsoft.com/office/drawing/2014/main" id="{17A6174C-97E6-5E4E-9A26-CAC8997618EC}"/>
                </a:ext>
              </a:extLst>
            </p:cNvPr>
            <p:cNvSpPr/>
            <p:nvPr/>
          </p:nvSpPr>
          <p:spPr>
            <a:xfrm rot="4500000">
              <a:off x="9806068" y="3724391"/>
              <a:ext cx="227335" cy="767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8" name="Down Arrow 17">
              <a:extLst>
                <a:ext uri="{FF2B5EF4-FFF2-40B4-BE49-F238E27FC236}">
                  <a16:creationId xmlns:a16="http://schemas.microsoft.com/office/drawing/2014/main" id="{CC49219A-0600-1310-A6E0-ED080F78EFAE}"/>
                </a:ext>
              </a:extLst>
            </p:cNvPr>
            <p:cNvSpPr/>
            <p:nvPr/>
          </p:nvSpPr>
          <p:spPr>
            <a:xfrm rot="8240065">
              <a:off x="9828411" y="2440867"/>
              <a:ext cx="163571" cy="120272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Tree>
    <p:extLst>
      <p:ext uri="{BB962C8B-B14F-4D97-AF65-F5344CB8AC3E}">
        <p14:creationId xmlns:p14="http://schemas.microsoft.com/office/powerpoint/2010/main" val="315827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3930D6-2307-3E3F-B4FE-F90FF4230223}"/>
              </a:ext>
            </a:extLst>
          </p:cNvPr>
          <p:cNvSpPr/>
          <p:nvPr/>
        </p:nvSpPr>
        <p:spPr>
          <a:xfrm>
            <a:off x="0" y="0"/>
            <a:ext cx="12192000" cy="103694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2FB8F8B4-CCAE-165A-54FB-53DCD7C9501C}"/>
              </a:ext>
            </a:extLst>
          </p:cNvPr>
          <p:cNvSpPr>
            <a:spLocks noGrp="1"/>
          </p:cNvSpPr>
          <p:nvPr>
            <p:ph type="title"/>
          </p:nvPr>
        </p:nvSpPr>
        <p:spPr/>
        <p:txBody>
          <a:bodyPr/>
          <a:lstStyle/>
          <a:p>
            <a:r>
              <a:rPr lang="en-DE" dirty="0">
                <a:solidFill>
                  <a:schemeClr val="bg2"/>
                </a:solidFill>
              </a:rPr>
              <a:t>One day of SEVIRI imagery on our servers… </a:t>
            </a:r>
          </a:p>
        </p:txBody>
      </p:sp>
      <p:sp>
        <p:nvSpPr>
          <p:cNvPr id="3" name="Content Placeholder 2">
            <a:extLst>
              <a:ext uri="{FF2B5EF4-FFF2-40B4-BE49-F238E27FC236}">
                <a16:creationId xmlns:a16="http://schemas.microsoft.com/office/drawing/2014/main" id="{BEFEA46B-2C5A-E2C2-7A13-C9DEB8244E59}"/>
              </a:ext>
            </a:extLst>
          </p:cNvPr>
          <p:cNvSpPr>
            <a:spLocks noGrp="1"/>
          </p:cNvSpPr>
          <p:nvPr>
            <p:ph idx="1"/>
          </p:nvPr>
        </p:nvSpPr>
        <p:spPr/>
        <p:txBody>
          <a:bodyPr/>
          <a:lstStyle/>
          <a:p>
            <a:endParaRPr lang="en-DE"/>
          </a:p>
        </p:txBody>
      </p:sp>
      <p:pic>
        <p:nvPicPr>
          <p:cNvPr id="4" name="seviri_timelapse_new">
            <a:hlinkClick r:id="" action="ppaction://media"/>
            <a:extLst>
              <a:ext uri="{FF2B5EF4-FFF2-40B4-BE49-F238E27FC236}">
                <a16:creationId xmlns:a16="http://schemas.microsoft.com/office/drawing/2014/main" id="{EC9B16AC-6BF4-DEA8-CC75-4A9EEAA84AD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75415"/>
            <a:ext cx="12192000" cy="6096000"/>
          </a:xfrm>
          <a:prstGeom prst="rect">
            <a:avLst/>
          </a:prstGeom>
        </p:spPr>
      </p:pic>
    </p:spTree>
    <p:extLst>
      <p:ext uri="{BB962C8B-B14F-4D97-AF65-F5344CB8AC3E}">
        <p14:creationId xmlns:p14="http://schemas.microsoft.com/office/powerpoint/2010/main" val="3286288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47CE2-E321-3968-BDAA-1101F3488495}"/>
              </a:ext>
            </a:extLst>
          </p:cNvPr>
          <p:cNvSpPr>
            <a:spLocks noGrp="1"/>
          </p:cNvSpPr>
          <p:nvPr>
            <p:ph type="title"/>
          </p:nvPr>
        </p:nvSpPr>
        <p:spPr>
          <a:xfrm>
            <a:off x="386499" y="273377"/>
            <a:ext cx="10764977" cy="763686"/>
          </a:xfrm>
        </p:spPr>
        <p:txBody>
          <a:bodyPr/>
          <a:lstStyle/>
          <a:p>
            <a:r>
              <a:rPr lang="en-GB" dirty="0"/>
              <a:t>Atmospheric sensors become increasingly attractive </a:t>
            </a:r>
            <a:br>
              <a:rPr lang="en-GB" dirty="0"/>
            </a:br>
            <a:r>
              <a:rPr lang="en-GB" dirty="0"/>
              <a:t>for land surface RS applications</a:t>
            </a:r>
            <a:endParaRPr lang="en-DE" dirty="0"/>
          </a:p>
        </p:txBody>
      </p:sp>
      <p:pic>
        <p:nvPicPr>
          <p:cNvPr id="4" name="Picture 4" descr="resolutions.pdf">
            <a:extLst>
              <a:ext uri="{FF2B5EF4-FFF2-40B4-BE49-F238E27FC236}">
                <a16:creationId xmlns:a16="http://schemas.microsoft.com/office/drawing/2014/main" id="{5371EA87-7033-4540-088E-A5D0749A37B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676" y="543765"/>
            <a:ext cx="10972800" cy="6400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0610DE-5423-2F90-1398-2EAB8030186F}"/>
              </a:ext>
            </a:extLst>
          </p:cNvPr>
          <p:cNvSpPr txBox="1"/>
          <p:nvPr/>
        </p:nvSpPr>
        <p:spPr>
          <a:xfrm>
            <a:off x="0" y="6556456"/>
            <a:ext cx="3438249" cy="307777"/>
          </a:xfrm>
          <a:prstGeom prst="rect">
            <a:avLst/>
          </a:prstGeom>
          <a:noFill/>
        </p:spPr>
        <p:txBody>
          <a:bodyPr wrap="none" rtlCol="0">
            <a:spAutoFit/>
          </a:bodyPr>
          <a:lstStyle/>
          <a:p>
            <a:r>
              <a:rPr lang="en-DE" sz="1400" i="1" dirty="0">
                <a:solidFill>
                  <a:schemeClr val="tx1">
                    <a:lumMod val="50000"/>
                    <a:lumOff val="50000"/>
                  </a:schemeClr>
                </a:solidFill>
                <a:latin typeface="Arial" panose="020B0604020202020204" pitchFamily="34" charset="0"/>
                <a:cs typeface="Arial" panose="020B0604020202020204" pitchFamily="34" charset="0"/>
              </a:rPr>
              <a:t>Plot courtesy of Ph. Kölher (EUMETSAT)</a:t>
            </a:r>
          </a:p>
        </p:txBody>
      </p:sp>
    </p:spTree>
    <p:extLst>
      <p:ext uri="{BB962C8B-B14F-4D97-AF65-F5344CB8AC3E}">
        <p14:creationId xmlns:p14="http://schemas.microsoft.com/office/powerpoint/2010/main" val="1866791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99FA-FF31-948A-5E4B-362DA66D9319}"/>
              </a:ext>
            </a:extLst>
          </p:cNvPr>
          <p:cNvSpPr>
            <a:spLocks noGrp="1"/>
          </p:cNvSpPr>
          <p:nvPr>
            <p:ph type="title"/>
          </p:nvPr>
        </p:nvSpPr>
        <p:spPr/>
        <p:txBody>
          <a:bodyPr/>
          <a:lstStyle/>
          <a:p>
            <a:r>
              <a:rPr lang="en-DE" dirty="0"/>
              <a:t>Requirements (wishlist) for a monitoring system based on SIF</a:t>
            </a:r>
          </a:p>
        </p:txBody>
      </p:sp>
      <p:graphicFrame>
        <p:nvGraphicFramePr>
          <p:cNvPr id="4" name="Content Placeholder 3">
            <a:extLst>
              <a:ext uri="{FF2B5EF4-FFF2-40B4-BE49-F238E27FC236}">
                <a16:creationId xmlns:a16="http://schemas.microsoft.com/office/drawing/2014/main" id="{EB7F3A83-C895-DC3C-2A4D-F7D80DC69521}"/>
              </a:ext>
            </a:extLst>
          </p:cNvPr>
          <p:cNvGraphicFramePr>
            <a:graphicFrameLocks noGrp="1"/>
          </p:cNvGraphicFramePr>
          <p:nvPr>
            <p:ph idx="1"/>
            <p:extLst>
              <p:ext uri="{D42A27DB-BD31-4B8C-83A1-F6EECF244321}">
                <p14:modId xmlns:p14="http://schemas.microsoft.com/office/powerpoint/2010/main" val="403917805"/>
              </p:ext>
            </p:extLst>
          </p:nvPr>
        </p:nvGraphicFramePr>
        <p:xfrm>
          <a:off x="211257" y="1162287"/>
          <a:ext cx="8992818" cy="3310930"/>
        </p:xfrm>
        <a:graphic>
          <a:graphicData uri="http://schemas.openxmlformats.org/drawingml/2006/table">
            <a:tbl>
              <a:tblPr firstRow="1" bandRow="1">
                <a:tableStyleId>{5C22544A-7EE6-4342-B048-85BDC9FD1C3A}</a:tableStyleId>
              </a:tblPr>
              <a:tblGrid>
                <a:gridCol w="2458203">
                  <a:extLst>
                    <a:ext uri="{9D8B030D-6E8A-4147-A177-3AD203B41FA5}">
                      <a16:colId xmlns:a16="http://schemas.microsoft.com/office/drawing/2014/main" val="3661202825"/>
                    </a:ext>
                  </a:extLst>
                </a:gridCol>
                <a:gridCol w="3356517">
                  <a:extLst>
                    <a:ext uri="{9D8B030D-6E8A-4147-A177-3AD203B41FA5}">
                      <a16:colId xmlns:a16="http://schemas.microsoft.com/office/drawing/2014/main" val="2222647637"/>
                    </a:ext>
                  </a:extLst>
                </a:gridCol>
                <a:gridCol w="3178098">
                  <a:extLst>
                    <a:ext uri="{9D8B030D-6E8A-4147-A177-3AD203B41FA5}">
                      <a16:colId xmlns:a16="http://schemas.microsoft.com/office/drawing/2014/main" val="2314508453"/>
                    </a:ext>
                  </a:extLst>
                </a:gridCol>
              </a:tblGrid>
              <a:tr h="472990">
                <a:tc>
                  <a:txBody>
                    <a:bodyPr/>
                    <a:lstStyle/>
                    <a:p>
                      <a:pPr lvl="0" algn="l"/>
                      <a:r>
                        <a:rPr lang="en-DE" b="1" dirty="0"/>
                        <a:t>PROPERTY</a:t>
                      </a:r>
                    </a:p>
                  </a:txBody>
                  <a:tcPr anchor="ctr"/>
                </a:tc>
                <a:tc>
                  <a:txBody>
                    <a:bodyPr/>
                    <a:lstStyle/>
                    <a:p>
                      <a:pPr lvl="0" algn="ctr"/>
                      <a:r>
                        <a:rPr lang="en-DE" dirty="0"/>
                        <a:t>THRESHOLD: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dirty="0"/>
                        <a:t>TARGET: </a:t>
                      </a:r>
                    </a:p>
                  </a:txBody>
                  <a:tcPr anchor="ctr"/>
                </a:tc>
                <a:extLst>
                  <a:ext uri="{0D108BD9-81ED-4DB2-BD59-A6C34878D82A}">
                    <a16:rowId xmlns:a16="http://schemas.microsoft.com/office/drawing/2014/main" val="3312997827"/>
                  </a:ext>
                </a:extLst>
              </a:tr>
              <a:tr h="472990">
                <a:tc>
                  <a:txBody>
                    <a:bodyPr/>
                    <a:lstStyle/>
                    <a:p>
                      <a:pPr lvl="0" algn="l"/>
                      <a:r>
                        <a:rPr lang="en-DE" b="1" dirty="0"/>
                        <a:t>Spectral resolution</a:t>
                      </a:r>
                    </a:p>
                  </a:txBody>
                  <a:tcPr anchor="ctr"/>
                </a:tc>
                <a:tc>
                  <a:txBody>
                    <a:bodyPr/>
                    <a:lstStyle/>
                    <a:p>
                      <a:pPr lvl="0" algn="ctr"/>
                      <a:r>
                        <a:rPr lang="en-DE" dirty="0"/>
                        <a:t>~ 0.5 nm</a:t>
                      </a:r>
                    </a:p>
                  </a:txBody>
                  <a:tcPr anchor="ctr"/>
                </a:tc>
                <a:tc>
                  <a:txBody>
                    <a:bodyPr/>
                    <a:lstStyle/>
                    <a:p>
                      <a:pPr lvl="0" algn="ctr"/>
                      <a:r>
                        <a:rPr lang="en-DE" dirty="0"/>
                        <a:t>~ 0.3 nm</a:t>
                      </a:r>
                    </a:p>
                  </a:txBody>
                  <a:tcPr anchor="ctr"/>
                </a:tc>
                <a:extLst>
                  <a:ext uri="{0D108BD9-81ED-4DB2-BD59-A6C34878D82A}">
                    <a16:rowId xmlns:a16="http://schemas.microsoft.com/office/drawing/2014/main" val="1893456464"/>
                  </a:ext>
                </a:extLst>
              </a:tr>
              <a:tr h="472990">
                <a:tc>
                  <a:txBody>
                    <a:bodyPr/>
                    <a:lstStyle/>
                    <a:p>
                      <a:pPr lvl="0" algn="l"/>
                      <a:r>
                        <a:rPr lang="en-DE" b="1" dirty="0"/>
                        <a:t>Spectral coverage</a:t>
                      </a:r>
                    </a:p>
                  </a:txBody>
                  <a:tcPr anchor="ctr"/>
                </a:tc>
                <a:tc>
                  <a:txBody>
                    <a:bodyPr/>
                    <a:lstStyle/>
                    <a:p>
                      <a:pPr lvl="0" algn="ctr"/>
                      <a:r>
                        <a:rPr lang="en-DE" dirty="0"/>
                        <a:t>Red and FarRed peaks</a:t>
                      </a:r>
                    </a:p>
                  </a:txBody>
                  <a:tcPr anchor="ctr"/>
                </a:tc>
                <a:tc>
                  <a:txBody>
                    <a:bodyPr/>
                    <a:lstStyle/>
                    <a:p>
                      <a:pPr lvl="0" algn="ctr"/>
                      <a:r>
                        <a:rPr lang="en-DE" dirty="0"/>
                        <a:t>Full spectrum retrieval + PRI</a:t>
                      </a:r>
                    </a:p>
                  </a:txBody>
                  <a:tcPr anchor="ctr"/>
                </a:tc>
                <a:extLst>
                  <a:ext uri="{0D108BD9-81ED-4DB2-BD59-A6C34878D82A}">
                    <a16:rowId xmlns:a16="http://schemas.microsoft.com/office/drawing/2014/main" val="1252471742"/>
                  </a:ext>
                </a:extLst>
              </a:tr>
              <a:tr h="472990">
                <a:tc>
                  <a:txBody>
                    <a:bodyPr/>
                    <a:lstStyle/>
                    <a:p>
                      <a:pPr lvl="0" algn="l"/>
                      <a:r>
                        <a:rPr lang="en-DE" b="1" dirty="0"/>
                        <a:t>Spatial resolution</a:t>
                      </a:r>
                    </a:p>
                  </a:txBody>
                  <a:tcPr anchor="ctr"/>
                </a:tc>
                <a:tc>
                  <a:txBody>
                    <a:bodyPr/>
                    <a:lstStyle/>
                    <a:p>
                      <a:pPr lvl="0" algn="ctr"/>
                      <a:r>
                        <a:rPr lang="en-DE" dirty="0"/>
                        <a:t>~5 km</a:t>
                      </a:r>
                    </a:p>
                  </a:txBody>
                  <a:tcPr anchor="ctr"/>
                </a:tc>
                <a:tc>
                  <a:txBody>
                    <a:bodyPr/>
                    <a:lstStyle/>
                    <a:p>
                      <a:pPr lvl="0" algn="ctr"/>
                      <a:r>
                        <a:rPr lang="en-DE" dirty="0"/>
                        <a:t>~300 m </a:t>
                      </a:r>
                    </a:p>
                  </a:txBody>
                  <a:tcPr anchor="ctr"/>
                </a:tc>
                <a:extLst>
                  <a:ext uri="{0D108BD9-81ED-4DB2-BD59-A6C34878D82A}">
                    <a16:rowId xmlns:a16="http://schemas.microsoft.com/office/drawing/2014/main" val="872639240"/>
                  </a:ext>
                </a:extLst>
              </a:tr>
              <a:tr h="472990">
                <a:tc>
                  <a:txBody>
                    <a:bodyPr/>
                    <a:lstStyle/>
                    <a:p>
                      <a:pPr lvl="0" algn="l"/>
                      <a:r>
                        <a:rPr lang="en-DE" b="1" dirty="0"/>
                        <a:t>Geographic coverage</a:t>
                      </a:r>
                    </a:p>
                  </a:txBody>
                  <a:tcPr anchor="ctr"/>
                </a:tc>
                <a:tc>
                  <a:txBody>
                    <a:bodyPr/>
                    <a:lstStyle/>
                    <a:p>
                      <a:pPr lvl="0" algn="ctr"/>
                      <a:r>
                        <a:rPr lang="en-DE" dirty="0"/>
                        <a:t>Vegetated areas</a:t>
                      </a:r>
                    </a:p>
                  </a:txBody>
                  <a:tcPr anchor="ctr"/>
                </a:tc>
                <a:tc>
                  <a:txBody>
                    <a:bodyPr/>
                    <a:lstStyle/>
                    <a:p>
                      <a:pPr lvl="0" algn="ctr"/>
                      <a:r>
                        <a:rPr lang="en-DE" dirty="0"/>
                        <a:t>Global</a:t>
                      </a:r>
                    </a:p>
                  </a:txBody>
                  <a:tcPr anchor="ctr"/>
                </a:tc>
                <a:extLst>
                  <a:ext uri="{0D108BD9-81ED-4DB2-BD59-A6C34878D82A}">
                    <a16:rowId xmlns:a16="http://schemas.microsoft.com/office/drawing/2014/main" val="2441046667"/>
                  </a:ext>
                </a:extLst>
              </a:tr>
              <a:tr h="472990">
                <a:tc>
                  <a:txBody>
                    <a:bodyPr/>
                    <a:lstStyle/>
                    <a:p>
                      <a:pPr lvl="0" algn="l"/>
                      <a:r>
                        <a:rPr lang="en-DE" b="1" dirty="0"/>
                        <a:t>Temporal revisit</a:t>
                      </a:r>
                    </a:p>
                  </a:txBody>
                  <a:tcPr anchor="ctr"/>
                </a:tc>
                <a:tc>
                  <a:txBody>
                    <a:bodyPr/>
                    <a:lstStyle/>
                    <a:p>
                      <a:pPr lvl="0" algn="ctr"/>
                      <a:r>
                        <a:rPr lang="en-DE" dirty="0"/>
                        <a:t>Daily to weekly</a:t>
                      </a:r>
                    </a:p>
                  </a:txBody>
                  <a:tcPr anchor="ctr"/>
                </a:tc>
                <a:tc>
                  <a:txBody>
                    <a:bodyPr/>
                    <a:lstStyle/>
                    <a:p>
                      <a:pPr lvl="0" algn="ctr"/>
                      <a:r>
                        <a:rPr lang="en-DE" dirty="0"/>
                        <a:t>Sub-daily</a:t>
                      </a:r>
                    </a:p>
                  </a:txBody>
                  <a:tcPr anchor="ctr"/>
                </a:tc>
                <a:extLst>
                  <a:ext uri="{0D108BD9-81ED-4DB2-BD59-A6C34878D82A}">
                    <a16:rowId xmlns:a16="http://schemas.microsoft.com/office/drawing/2014/main" val="1045843263"/>
                  </a:ext>
                </a:extLst>
              </a:tr>
              <a:tr h="472990">
                <a:tc>
                  <a:txBody>
                    <a:bodyPr/>
                    <a:lstStyle/>
                    <a:p>
                      <a:pPr lvl="0" algn="l"/>
                      <a:r>
                        <a:rPr lang="en-DE" b="1" dirty="0"/>
                        <a:t>Overpass time</a:t>
                      </a:r>
                    </a:p>
                  </a:txBody>
                  <a:tcPr anchor="ctr"/>
                </a:tc>
                <a:tc>
                  <a:txBody>
                    <a:bodyPr/>
                    <a:lstStyle/>
                    <a:p>
                      <a:pPr lvl="0" algn="ctr"/>
                      <a:r>
                        <a:rPr lang="en-DE" dirty="0"/>
                        <a:t>early afternoon</a:t>
                      </a:r>
                    </a:p>
                  </a:txBody>
                  <a:tcPr anchor="ctr"/>
                </a:tc>
                <a:tc>
                  <a:txBody>
                    <a:bodyPr/>
                    <a:lstStyle/>
                    <a:p>
                      <a:pPr lvl="0" algn="ctr"/>
                      <a:r>
                        <a:rPr lang="en-DE" dirty="0"/>
                        <a:t>multiple passes </a:t>
                      </a:r>
                    </a:p>
                  </a:txBody>
                  <a:tcPr anchor="ctr"/>
                </a:tc>
                <a:extLst>
                  <a:ext uri="{0D108BD9-81ED-4DB2-BD59-A6C34878D82A}">
                    <a16:rowId xmlns:a16="http://schemas.microsoft.com/office/drawing/2014/main" val="530740960"/>
                  </a:ext>
                </a:extLst>
              </a:tr>
            </a:tbl>
          </a:graphicData>
        </a:graphic>
      </p:graphicFrame>
      <p:grpSp>
        <p:nvGrpSpPr>
          <p:cNvPr id="16" name="Group 15">
            <a:extLst>
              <a:ext uri="{FF2B5EF4-FFF2-40B4-BE49-F238E27FC236}">
                <a16:creationId xmlns:a16="http://schemas.microsoft.com/office/drawing/2014/main" id="{0C43561F-FFDF-4125-C03F-F5EC6411BD20}"/>
              </a:ext>
            </a:extLst>
          </p:cNvPr>
          <p:cNvGrpSpPr/>
          <p:nvPr/>
        </p:nvGrpSpPr>
        <p:grpSpPr>
          <a:xfrm>
            <a:off x="9296830" y="1514873"/>
            <a:ext cx="2683913" cy="1914127"/>
            <a:chOff x="9445084" y="1732321"/>
            <a:chExt cx="2683913" cy="1914127"/>
          </a:xfrm>
        </p:grpSpPr>
        <p:grpSp>
          <p:nvGrpSpPr>
            <p:cNvPr id="12" name="Group 11">
              <a:extLst>
                <a:ext uri="{FF2B5EF4-FFF2-40B4-BE49-F238E27FC236}">
                  <a16:creationId xmlns:a16="http://schemas.microsoft.com/office/drawing/2014/main" id="{FE2108E9-B53A-4E5C-FC9C-D1D40346069E}"/>
                </a:ext>
              </a:extLst>
            </p:cNvPr>
            <p:cNvGrpSpPr/>
            <p:nvPr/>
          </p:nvGrpSpPr>
          <p:grpSpPr>
            <a:xfrm>
              <a:off x="9668122" y="1732321"/>
              <a:ext cx="2460875" cy="1537240"/>
              <a:chOff x="9668122" y="2214331"/>
              <a:chExt cx="2460875" cy="1537240"/>
            </a:xfrm>
          </p:grpSpPr>
          <p:pic>
            <p:nvPicPr>
              <p:cNvPr id="3" name="Picture 2" descr="ESA - FLEX patch">
                <a:extLst>
                  <a:ext uri="{FF2B5EF4-FFF2-40B4-BE49-F238E27FC236}">
                    <a16:creationId xmlns:a16="http://schemas.microsoft.com/office/drawing/2014/main" id="{C7EC127D-3156-9680-2FCC-CB2F2BDAF7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84640" y="2214331"/>
                <a:ext cx="1544357" cy="1537240"/>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a:extLst>
                  <a:ext uri="{FF2B5EF4-FFF2-40B4-BE49-F238E27FC236}">
                    <a16:creationId xmlns:a16="http://schemas.microsoft.com/office/drawing/2014/main" id="{B4AF17D0-D203-04FA-0377-3AF5679E5683}"/>
                  </a:ext>
                </a:extLst>
              </p:cNvPr>
              <p:cNvSpPr/>
              <p:nvPr/>
            </p:nvSpPr>
            <p:spPr>
              <a:xfrm rot="5400000">
                <a:off x="9819018" y="2562975"/>
                <a:ext cx="538162" cy="8399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15" name="Straight Connector 14">
              <a:extLst>
                <a:ext uri="{FF2B5EF4-FFF2-40B4-BE49-F238E27FC236}">
                  <a16:creationId xmlns:a16="http://schemas.microsoft.com/office/drawing/2014/main" id="{88094057-83B3-C30C-8B86-D577ABFA8535}"/>
                </a:ext>
              </a:extLst>
            </p:cNvPr>
            <p:cNvCxnSpPr>
              <a:cxnSpLocks/>
            </p:cNvCxnSpPr>
            <p:nvPr/>
          </p:nvCxnSpPr>
          <p:spPr>
            <a:xfrm>
              <a:off x="9445084" y="1887624"/>
              <a:ext cx="0" cy="1758824"/>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A021B7E-6272-754D-3C2B-4D65C17EDD9A}"/>
              </a:ext>
            </a:extLst>
          </p:cNvPr>
          <p:cNvGrpSpPr/>
          <p:nvPr/>
        </p:nvGrpSpPr>
        <p:grpSpPr>
          <a:xfrm>
            <a:off x="0" y="4668673"/>
            <a:ext cx="6002665" cy="2048819"/>
            <a:chOff x="0" y="4668673"/>
            <a:chExt cx="6002665" cy="2048819"/>
          </a:xfrm>
        </p:grpSpPr>
        <p:grpSp>
          <p:nvGrpSpPr>
            <p:cNvPr id="10" name="Group 9">
              <a:extLst>
                <a:ext uri="{FF2B5EF4-FFF2-40B4-BE49-F238E27FC236}">
                  <a16:creationId xmlns:a16="http://schemas.microsoft.com/office/drawing/2014/main" id="{32D56702-A3A7-4BA5-9CD1-2BC041C93BFB}"/>
                </a:ext>
              </a:extLst>
            </p:cNvPr>
            <p:cNvGrpSpPr/>
            <p:nvPr/>
          </p:nvGrpSpPr>
          <p:grpSpPr>
            <a:xfrm>
              <a:off x="0" y="4843652"/>
              <a:ext cx="4909322" cy="1873840"/>
              <a:chOff x="3903947" y="4575300"/>
              <a:chExt cx="4909322" cy="1873840"/>
            </a:xfrm>
          </p:grpSpPr>
          <p:grpSp>
            <p:nvGrpSpPr>
              <p:cNvPr id="5" name="Group 4">
                <a:extLst>
                  <a:ext uri="{FF2B5EF4-FFF2-40B4-BE49-F238E27FC236}">
                    <a16:creationId xmlns:a16="http://schemas.microsoft.com/office/drawing/2014/main" id="{B1DE9A57-5A44-7B02-E9A2-D70718180468}"/>
                  </a:ext>
                </a:extLst>
              </p:cNvPr>
              <p:cNvGrpSpPr/>
              <p:nvPr/>
            </p:nvGrpSpPr>
            <p:grpSpPr>
              <a:xfrm>
                <a:off x="3903947" y="5124385"/>
                <a:ext cx="4909322" cy="1324755"/>
                <a:chOff x="8070546" y="4469136"/>
                <a:chExt cx="4909322" cy="1324755"/>
              </a:xfrm>
            </p:grpSpPr>
            <p:pic>
              <p:nvPicPr>
                <p:cNvPr id="6" name="Picture 14" descr="https://uk.investinholland.com/nfia_media/2017/10/Sentinel-5_Precursor.jpg">
                  <a:extLst>
                    <a:ext uri="{FF2B5EF4-FFF2-40B4-BE49-F238E27FC236}">
                      <a16:creationId xmlns:a16="http://schemas.microsoft.com/office/drawing/2014/main" id="{EE39DB33-7A16-0F7D-5C48-3DDA553C979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8070546" y="4469136"/>
                  <a:ext cx="2137319" cy="12011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E03C65D-DA3C-620B-86B9-0B77E72BDAAC}"/>
                    </a:ext>
                  </a:extLst>
                </p:cNvPr>
                <p:cNvSpPr/>
                <p:nvPr/>
              </p:nvSpPr>
              <p:spPr>
                <a:xfrm>
                  <a:off x="11564543" y="5546637"/>
                  <a:ext cx="1415325" cy="247254"/>
                </a:xfrm>
                <a:prstGeom prst="rect">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TROPOMI</a:t>
                  </a:r>
                </a:p>
              </p:txBody>
            </p:sp>
            <p:sp>
              <p:nvSpPr>
                <p:cNvPr id="8" name="TextBox 7">
                  <a:extLst>
                    <a:ext uri="{FF2B5EF4-FFF2-40B4-BE49-F238E27FC236}">
                      <a16:creationId xmlns:a16="http://schemas.microsoft.com/office/drawing/2014/main" id="{A9ADFA2C-FD2F-DCF0-74C0-9D4211D818B7}"/>
                    </a:ext>
                  </a:extLst>
                </p:cNvPr>
                <p:cNvSpPr txBox="1"/>
                <p:nvPr/>
              </p:nvSpPr>
              <p:spPr>
                <a:xfrm>
                  <a:off x="9769098" y="4501229"/>
                  <a:ext cx="2667531" cy="1292662"/>
                </a:xfrm>
                <a:prstGeom prst="rect">
                  <a:avLst/>
                </a:prstGeom>
                <a:noFill/>
              </p:spPr>
              <p:txBody>
                <a:bodyPr wrap="square" rtlCol="0">
                  <a:spAutoFit/>
                </a:bodyPr>
                <a:lstStyle/>
                <a:p>
                  <a:r>
                    <a:rPr lang="it-IT" sz="1200" u="sng" dirty="0">
                      <a:latin typeface="Courier New" panose="02070309020205020404" pitchFamily="49" charset="0"/>
                      <a:cs typeface="Courier New" panose="02070309020205020404" pitchFamily="49" charset="0"/>
                    </a:rPr>
                    <a:t>TROPOMI</a:t>
                  </a:r>
                </a:p>
                <a:p>
                  <a:r>
                    <a:rPr lang="it-IT" sz="1200" dirty="0" err="1">
                      <a:latin typeface="Courier New" panose="02070309020205020404" pitchFamily="49" charset="0"/>
                      <a:cs typeface="Courier New" panose="02070309020205020404" pitchFamily="49" charset="0"/>
                    </a:rPr>
                    <a:t>Spectral</a:t>
                  </a:r>
                  <a:r>
                    <a:rPr lang="it-IT" sz="1200" dirty="0">
                      <a:latin typeface="Courier New" panose="02070309020205020404" pitchFamily="49" charset="0"/>
                      <a:cs typeface="Courier New" panose="02070309020205020404" pitchFamily="49" charset="0"/>
                    </a:rPr>
                    <a:t> res: ∼0.5 nm</a:t>
                  </a:r>
                </a:p>
                <a:p>
                  <a:r>
                    <a:rPr lang="it-IT" sz="1200" dirty="0" err="1">
                      <a:latin typeface="Courier New" panose="02070309020205020404" pitchFamily="49" charset="0"/>
                      <a:cs typeface="Courier New" panose="02070309020205020404" pitchFamily="49" charset="0"/>
                    </a:rPr>
                    <a:t>Spectral</a:t>
                  </a:r>
                  <a:r>
                    <a:rPr lang="it-IT" sz="1200" dirty="0">
                      <a:latin typeface="Courier New" panose="02070309020205020404" pitchFamily="49" charset="0"/>
                      <a:cs typeface="Courier New" panose="02070309020205020404" pitchFamily="49" charset="0"/>
                    </a:rPr>
                    <a:t> </a:t>
                  </a:r>
                  <a:r>
                    <a:rPr lang="it-IT" sz="1200" dirty="0" err="1">
                      <a:latin typeface="Courier New" panose="02070309020205020404" pitchFamily="49" charset="0"/>
                      <a:cs typeface="Courier New" panose="02070309020205020404" pitchFamily="49" charset="0"/>
                    </a:rPr>
                    <a:t>range</a:t>
                  </a:r>
                  <a:r>
                    <a:rPr lang="it-IT" sz="1200" dirty="0">
                      <a:latin typeface="Courier New" panose="02070309020205020404" pitchFamily="49" charset="0"/>
                      <a:cs typeface="Courier New" panose="02070309020205020404" pitchFamily="49" charset="0"/>
                    </a:rPr>
                    <a:t>: 675–775 nm</a:t>
                  </a:r>
                </a:p>
                <a:p>
                  <a:r>
                    <a:rPr lang="it-IT" sz="1200" dirty="0" err="1">
                      <a:latin typeface="Courier New" panose="02070309020205020404" pitchFamily="49" charset="0"/>
                      <a:cs typeface="Courier New" panose="02070309020205020404" pitchFamily="49" charset="0"/>
                    </a:rPr>
                    <a:t>Footprint</a:t>
                  </a:r>
                  <a:r>
                    <a:rPr lang="it-IT" sz="1200" dirty="0">
                      <a:latin typeface="Courier New" panose="02070309020205020404" pitchFamily="49" charset="0"/>
                      <a:cs typeface="Courier New" panose="02070309020205020404" pitchFamily="49" charset="0"/>
                    </a:rPr>
                    <a:t>: 7×3.5 km2</a:t>
                  </a:r>
                </a:p>
                <a:p>
                  <a:r>
                    <a:rPr lang="it-IT" sz="1200" dirty="0" err="1">
                      <a:latin typeface="Courier New" panose="02070309020205020404" pitchFamily="49" charset="0"/>
                      <a:cs typeface="Courier New" panose="02070309020205020404" pitchFamily="49" charset="0"/>
                    </a:rPr>
                    <a:t>Compo</a:t>
                  </a:r>
                  <a:r>
                    <a:rPr lang="it-IT" sz="1200" dirty="0">
                      <a:latin typeface="Courier New" panose="02070309020205020404" pitchFamily="49" charset="0"/>
                      <a:cs typeface="Courier New" panose="02070309020205020404" pitchFamily="49" charset="0"/>
                    </a:rPr>
                    <a:t> res: 0.1◦</a:t>
                  </a:r>
                </a:p>
                <a:p>
                  <a:endParaRPr lang="it-IT" dirty="0"/>
                </a:p>
              </p:txBody>
            </p:sp>
          </p:grpSp>
          <p:sp>
            <p:nvSpPr>
              <p:cNvPr id="9" name="Down Arrow 8">
                <a:extLst>
                  <a:ext uri="{FF2B5EF4-FFF2-40B4-BE49-F238E27FC236}">
                    <a16:creationId xmlns:a16="http://schemas.microsoft.com/office/drawing/2014/main" id="{CFF23A98-B042-1611-310A-4F25C0E2239A}"/>
                  </a:ext>
                </a:extLst>
              </p:cNvPr>
              <p:cNvSpPr/>
              <p:nvPr/>
            </p:nvSpPr>
            <p:spPr>
              <a:xfrm rot="10800000">
                <a:off x="7976807" y="4575300"/>
                <a:ext cx="538162" cy="767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17" name="Straight Connector 16">
              <a:extLst>
                <a:ext uri="{FF2B5EF4-FFF2-40B4-BE49-F238E27FC236}">
                  <a16:creationId xmlns:a16="http://schemas.microsoft.com/office/drawing/2014/main" id="{340DDEC1-0B59-59C1-D093-6B2FEF6D2BE8}"/>
                </a:ext>
              </a:extLst>
            </p:cNvPr>
            <p:cNvCxnSpPr>
              <a:cxnSpLocks/>
            </p:cNvCxnSpPr>
            <p:nvPr/>
          </p:nvCxnSpPr>
          <p:spPr>
            <a:xfrm flipH="1">
              <a:off x="2649408" y="4668673"/>
              <a:ext cx="3353257"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2" name="Doughnut 21">
            <a:extLst>
              <a:ext uri="{FF2B5EF4-FFF2-40B4-BE49-F238E27FC236}">
                <a16:creationId xmlns:a16="http://schemas.microsoft.com/office/drawing/2014/main" id="{F3CCEB1E-A7F3-0CFA-EA39-B0AE4BB8CEE9}"/>
              </a:ext>
            </a:extLst>
          </p:cNvPr>
          <p:cNvSpPr/>
          <p:nvPr/>
        </p:nvSpPr>
        <p:spPr>
          <a:xfrm>
            <a:off x="6460926" y="3430892"/>
            <a:ext cx="2370839" cy="1319528"/>
          </a:xfrm>
          <a:prstGeom prst="donut">
            <a:avLst>
              <a:gd name="adj" fmla="val 264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grpSp>
        <p:nvGrpSpPr>
          <p:cNvPr id="25" name="Group 24">
            <a:extLst>
              <a:ext uri="{FF2B5EF4-FFF2-40B4-BE49-F238E27FC236}">
                <a16:creationId xmlns:a16="http://schemas.microsoft.com/office/drawing/2014/main" id="{DF3047FB-42E8-A076-C425-6E4A12013F0E}"/>
              </a:ext>
            </a:extLst>
          </p:cNvPr>
          <p:cNvGrpSpPr/>
          <p:nvPr/>
        </p:nvGrpSpPr>
        <p:grpSpPr>
          <a:xfrm>
            <a:off x="8709102" y="4504246"/>
            <a:ext cx="3317655" cy="2226019"/>
            <a:chOff x="8709102" y="4504246"/>
            <a:chExt cx="3317655" cy="2226019"/>
          </a:xfrm>
        </p:grpSpPr>
        <p:pic>
          <p:nvPicPr>
            <p:cNvPr id="23" name="Picture 2">
              <a:extLst>
                <a:ext uri="{FF2B5EF4-FFF2-40B4-BE49-F238E27FC236}">
                  <a16:creationId xmlns:a16="http://schemas.microsoft.com/office/drawing/2014/main" id="{1CBFF0D5-79B7-9BF7-7ED8-9C5B90AE1252}"/>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8709102" y="5019445"/>
              <a:ext cx="3317655" cy="17108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Down Arrow 23">
              <a:extLst>
                <a:ext uri="{FF2B5EF4-FFF2-40B4-BE49-F238E27FC236}">
                  <a16:creationId xmlns:a16="http://schemas.microsoft.com/office/drawing/2014/main" id="{81459EA5-F0BF-09CE-447A-B918B3B565E8}"/>
                </a:ext>
              </a:extLst>
            </p:cNvPr>
            <p:cNvSpPr/>
            <p:nvPr/>
          </p:nvSpPr>
          <p:spPr>
            <a:xfrm rot="7704512">
              <a:off x="8825490" y="4389811"/>
              <a:ext cx="538162" cy="767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14" name="Group 13">
            <a:extLst>
              <a:ext uri="{FF2B5EF4-FFF2-40B4-BE49-F238E27FC236}">
                <a16:creationId xmlns:a16="http://schemas.microsoft.com/office/drawing/2014/main" id="{116F91F7-7481-96B1-64E9-12D6F9488DDB}"/>
              </a:ext>
            </a:extLst>
          </p:cNvPr>
          <p:cNvGrpSpPr/>
          <p:nvPr/>
        </p:nvGrpSpPr>
        <p:grpSpPr>
          <a:xfrm>
            <a:off x="9536220" y="2440867"/>
            <a:ext cx="1819042" cy="1897320"/>
            <a:chOff x="9536220" y="2440867"/>
            <a:chExt cx="1819042" cy="1897320"/>
          </a:xfrm>
        </p:grpSpPr>
        <p:pic>
          <p:nvPicPr>
            <p:cNvPr id="18" name="Picture 2" descr="Orbiting Carbon Observatory-3: Graphics">
              <a:extLst>
                <a:ext uri="{FF2B5EF4-FFF2-40B4-BE49-F238E27FC236}">
                  <a16:creationId xmlns:a16="http://schemas.microsoft.com/office/drawing/2014/main" id="{B5B2E5BB-74DD-3CE4-35BA-CAFE03379E4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367929" y="3451891"/>
              <a:ext cx="987333" cy="886296"/>
            </a:xfrm>
            <a:prstGeom prst="rect">
              <a:avLst/>
            </a:prstGeom>
            <a:noFill/>
            <a:extLst>
              <a:ext uri="{909E8E84-426E-40DD-AFC4-6F175D3DCCD1}">
                <a14:hiddenFill xmlns:a14="http://schemas.microsoft.com/office/drawing/2010/main">
                  <a:solidFill>
                    <a:srgbClr val="FFFFFF"/>
                  </a:solidFill>
                </a14:hiddenFill>
              </a:ext>
            </a:extLst>
          </p:spPr>
        </p:pic>
        <p:sp>
          <p:nvSpPr>
            <p:cNvPr id="19" name="Down Arrow 18">
              <a:extLst>
                <a:ext uri="{FF2B5EF4-FFF2-40B4-BE49-F238E27FC236}">
                  <a16:creationId xmlns:a16="http://schemas.microsoft.com/office/drawing/2014/main" id="{3C47373D-36CA-F57D-2E3F-CDF17717AA76}"/>
                </a:ext>
              </a:extLst>
            </p:cNvPr>
            <p:cNvSpPr/>
            <p:nvPr/>
          </p:nvSpPr>
          <p:spPr>
            <a:xfrm rot="4500000">
              <a:off x="9806068" y="3724391"/>
              <a:ext cx="227335" cy="767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Down Arrow 19">
              <a:extLst>
                <a:ext uri="{FF2B5EF4-FFF2-40B4-BE49-F238E27FC236}">
                  <a16:creationId xmlns:a16="http://schemas.microsoft.com/office/drawing/2014/main" id="{86A231A7-1588-2289-6466-C5D174E05CF8}"/>
                </a:ext>
              </a:extLst>
            </p:cNvPr>
            <p:cNvSpPr/>
            <p:nvPr/>
          </p:nvSpPr>
          <p:spPr>
            <a:xfrm rot="8240065">
              <a:off x="9828411" y="2440867"/>
              <a:ext cx="163571" cy="120272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Tree>
    <p:extLst>
      <p:ext uri="{BB962C8B-B14F-4D97-AF65-F5344CB8AC3E}">
        <p14:creationId xmlns:p14="http://schemas.microsoft.com/office/powerpoint/2010/main" val="113674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8202AE8-7541-F263-C433-C1670323ECF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8600"/>
            <a:ext cx="12192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A58E3C-9F2B-4629-7891-AB5DFD6F1D33}"/>
              </a:ext>
            </a:extLst>
          </p:cNvPr>
          <p:cNvSpPr>
            <a:spLocks noGrp="1"/>
          </p:cNvSpPr>
          <p:nvPr>
            <p:ph type="title"/>
          </p:nvPr>
        </p:nvSpPr>
        <p:spPr/>
        <p:txBody>
          <a:bodyPr/>
          <a:lstStyle/>
          <a:p>
            <a:r>
              <a:rPr lang="en-DE" dirty="0">
                <a:solidFill>
                  <a:schemeClr val="bg2"/>
                </a:solidFill>
              </a:rPr>
              <a:t>A blueprint to integrate different RS sources? </a:t>
            </a:r>
          </a:p>
        </p:txBody>
      </p:sp>
    </p:spTree>
    <p:extLst>
      <p:ext uri="{BB962C8B-B14F-4D97-AF65-F5344CB8AC3E}">
        <p14:creationId xmlns:p14="http://schemas.microsoft.com/office/powerpoint/2010/main" val="1895310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AF40-0DBE-B159-D713-E440790180DC}"/>
              </a:ext>
            </a:extLst>
          </p:cNvPr>
          <p:cNvSpPr>
            <a:spLocks noGrp="1"/>
          </p:cNvSpPr>
          <p:nvPr>
            <p:ph type="title"/>
          </p:nvPr>
        </p:nvSpPr>
        <p:spPr/>
        <p:txBody>
          <a:bodyPr/>
          <a:lstStyle/>
          <a:p>
            <a:r>
              <a:rPr lang="en-DE" dirty="0"/>
              <a:t>Some pieces from various projects…</a:t>
            </a:r>
          </a:p>
        </p:txBody>
      </p:sp>
      <p:sp>
        <p:nvSpPr>
          <p:cNvPr id="3" name="Content Placeholder 2">
            <a:extLst>
              <a:ext uri="{FF2B5EF4-FFF2-40B4-BE49-F238E27FC236}">
                <a16:creationId xmlns:a16="http://schemas.microsoft.com/office/drawing/2014/main" id="{1B787D83-0714-D844-CA72-83487255E646}"/>
              </a:ext>
            </a:extLst>
          </p:cNvPr>
          <p:cNvSpPr>
            <a:spLocks noGrp="1"/>
          </p:cNvSpPr>
          <p:nvPr>
            <p:ph idx="1"/>
          </p:nvPr>
        </p:nvSpPr>
        <p:spPr>
          <a:xfrm>
            <a:off x="386499" y="1036948"/>
            <a:ext cx="11387579" cy="323501"/>
          </a:xfrm>
        </p:spPr>
        <p:txBody>
          <a:bodyPr/>
          <a:lstStyle/>
          <a:p>
            <a:endParaRPr lang="en-DE" dirty="0"/>
          </a:p>
        </p:txBody>
      </p:sp>
      <p:grpSp>
        <p:nvGrpSpPr>
          <p:cNvPr id="4" name="Group 3">
            <a:extLst>
              <a:ext uri="{FF2B5EF4-FFF2-40B4-BE49-F238E27FC236}">
                <a16:creationId xmlns:a16="http://schemas.microsoft.com/office/drawing/2014/main" id="{7CBC3723-C3A0-6248-3691-902E61CC3FFC}"/>
              </a:ext>
            </a:extLst>
          </p:cNvPr>
          <p:cNvGrpSpPr/>
          <p:nvPr/>
        </p:nvGrpSpPr>
        <p:grpSpPr>
          <a:xfrm>
            <a:off x="1845541" y="1625669"/>
            <a:ext cx="4832957" cy="1434463"/>
            <a:chOff x="1303936" y="3353746"/>
            <a:chExt cx="4871942" cy="1446033"/>
          </a:xfrm>
        </p:grpSpPr>
        <p:pic>
          <p:nvPicPr>
            <p:cNvPr id="5" name="Picture 4">
              <a:extLst>
                <a:ext uri="{FF2B5EF4-FFF2-40B4-BE49-F238E27FC236}">
                  <a16:creationId xmlns:a16="http://schemas.microsoft.com/office/drawing/2014/main" id="{A82FBE82-C9DD-9AFF-226C-D9DDFB7DBE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3936" y="3896687"/>
              <a:ext cx="4871942" cy="903092"/>
            </a:xfrm>
            <a:prstGeom prst="rect">
              <a:avLst/>
            </a:prstGeom>
          </p:spPr>
        </p:pic>
        <p:pic>
          <p:nvPicPr>
            <p:cNvPr id="6" name="Picture 5">
              <a:extLst>
                <a:ext uri="{FF2B5EF4-FFF2-40B4-BE49-F238E27FC236}">
                  <a16:creationId xmlns:a16="http://schemas.microsoft.com/office/drawing/2014/main" id="{A51C8821-36D1-2E34-EBAE-DA2661B4C9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09450" y="3353746"/>
              <a:ext cx="1688916" cy="354604"/>
            </a:xfrm>
            <a:prstGeom prst="rect">
              <a:avLst/>
            </a:prstGeom>
          </p:spPr>
        </p:pic>
      </p:grpSp>
      <p:grpSp>
        <p:nvGrpSpPr>
          <p:cNvPr id="12" name="Group 11">
            <a:extLst>
              <a:ext uri="{FF2B5EF4-FFF2-40B4-BE49-F238E27FC236}">
                <a16:creationId xmlns:a16="http://schemas.microsoft.com/office/drawing/2014/main" id="{303A9553-49AF-BEE9-2C18-C8837ED91201}"/>
              </a:ext>
            </a:extLst>
          </p:cNvPr>
          <p:cNvGrpSpPr/>
          <p:nvPr/>
        </p:nvGrpSpPr>
        <p:grpSpPr>
          <a:xfrm>
            <a:off x="723197" y="3912007"/>
            <a:ext cx="5472549" cy="1909045"/>
            <a:chOff x="1706136" y="3571368"/>
            <a:chExt cx="3571719" cy="1245959"/>
          </a:xfrm>
        </p:grpSpPr>
        <p:pic>
          <p:nvPicPr>
            <p:cNvPr id="10" name="Picture 9">
              <a:extLst>
                <a:ext uri="{FF2B5EF4-FFF2-40B4-BE49-F238E27FC236}">
                  <a16:creationId xmlns:a16="http://schemas.microsoft.com/office/drawing/2014/main" id="{4F69DAD4-A2B2-B26B-0363-E677F05E3D0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706136" y="3868721"/>
              <a:ext cx="3571719" cy="948606"/>
            </a:xfrm>
            <a:prstGeom prst="rect">
              <a:avLst/>
            </a:prstGeom>
          </p:spPr>
        </p:pic>
        <p:pic>
          <p:nvPicPr>
            <p:cNvPr id="11" name="Picture 10">
              <a:extLst>
                <a:ext uri="{FF2B5EF4-FFF2-40B4-BE49-F238E27FC236}">
                  <a16:creationId xmlns:a16="http://schemas.microsoft.com/office/drawing/2014/main" id="{025FBF9B-A5E5-EF7D-8AB0-A562D32750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6951" y="3571368"/>
              <a:ext cx="1080904" cy="226946"/>
            </a:xfrm>
            <a:prstGeom prst="rect">
              <a:avLst/>
            </a:prstGeom>
          </p:spPr>
        </p:pic>
      </p:grpSp>
      <p:grpSp>
        <p:nvGrpSpPr>
          <p:cNvPr id="17" name="Group 16">
            <a:extLst>
              <a:ext uri="{FF2B5EF4-FFF2-40B4-BE49-F238E27FC236}">
                <a16:creationId xmlns:a16="http://schemas.microsoft.com/office/drawing/2014/main" id="{09224CB2-682F-5E6D-A1A2-A18048549A28}"/>
              </a:ext>
            </a:extLst>
          </p:cNvPr>
          <p:cNvGrpSpPr/>
          <p:nvPr/>
        </p:nvGrpSpPr>
        <p:grpSpPr>
          <a:xfrm>
            <a:off x="7459613" y="3429000"/>
            <a:ext cx="3361238" cy="2432266"/>
            <a:chOff x="7459613" y="3429000"/>
            <a:chExt cx="3361238" cy="2432266"/>
          </a:xfrm>
        </p:grpSpPr>
        <p:sp>
          <p:nvSpPr>
            <p:cNvPr id="13" name="TextBox 12">
              <a:extLst>
                <a:ext uri="{FF2B5EF4-FFF2-40B4-BE49-F238E27FC236}">
                  <a16:creationId xmlns:a16="http://schemas.microsoft.com/office/drawing/2014/main" id="{CAE124F0-B615-95E4-AABF-B7B9EB3F52AC}"/>
                </a:ext>
              </a:extLst>
            </p:cNvPr>
            <p:cNvSpPr txBox="1"/>
            <p:nvPr/>
          </p:nvSpPr>
          <p:spPr>
            <a:xfrm>
              <a:off x="7713378" y="3429000"/>
              <a:ext cx="2379177" cy="523220"/>
            </a:xfrm>
            <a:prstGeom prst="rect">
              <a:avLst/>
            </a:prstGeom>
            <a:noFill/>
          </p:spPr>
          <p:txBody>
            <a:bodyPr wrap="none" rtlCol="0">
              <a:spAutoFit/>
            </a:bodyPr>
            <a:lstStyle/>
            <a:p>
              <a:r>
                <a:rPr lang="en-DE" sz="2800" b="1" dirty="0">
                  <a:latin typeface="Arial" panose="020B0604020202020204" pitchFamily="34" charset="0"/>
                  <a:cs typeface="Arial" panose="020B0604020202020204" pitchFamily="34" charset="0"/>
                </a:rPr>
                <a:t>FLEXvalGER</a:t>
              </a:r>
            </a:p>
          </p:txBody>
        </p:sp>
        <p:pic>
          <p:nvPicPr>
            <p:cNvPr id="14" name="Picture 2" descr="ESA - FLEX patch">
              <a:extLst>
                <a:ext uri="{FF2B5EF4-FFF2-40B4-BE49-F238E27FC236}">
                  <a16:creationId xmlns:a16="http://schemas.microsoft.com/office/drawing/2014/main" id="{05D9AA6E-1F7C-E43D-4168-03382E613CD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02966" y="3952220"/>
              <a:ext cx="1917885" cy="190904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LR logo">
              <a:extLst>
                <a:ext uri="{FF2B5EF4-FFF2-40B4-BE49-F238E27FC236}">
                  <a16:creationId xmlns:a16="http://schemas.microsoft.com/office/drawing/2014/main" id="{5DFB4442-F72B-DAED-6ED0-C7BB0A3DDDB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59613" y="3892301"/>
              <a:ext cx="1482869" cy="988579"/>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a:extLst>
              <a:ext uri="{FF2B5EF4-FFF2-40B4-BE49-F238E27FC236}">
                <a16:creationId xmlns:a16="http://schemas.microsoft.com/office/drawing/2014/main" id="{6C4A753D-69D6-724D-3751-D35139F485C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156510" y="1483743"/>
            <a:ext cx="3189949" cy="136104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D7F1B654-A28E-AB5C-4E0D-B286784EE499}"/>
              </a:ext>
            </a:extLst>
          </p:cNvPr>
          <p:cNvSpPr/>
          <p:nvPr/>
        </p:nvSpPr>
        <p:spPr>
          <a:xfrm>
            <a:off x="7415561" y="3311912"/>
            <a:ext cx="3501483" cy="2698595"/>
          </a:xfrm>
          <a:prstGeom prst="rect">
            <a:avLst/>
          </a:prstGeom>
          <a:noFill/>
          <a:ln w="38100">
            <a:solidFill>
              <a:schemeClr val="bg2">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989096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95912-54A4-2F69-BC3D-4F4E154D847B}"/>
              </a:ext>
            </a:extLst>
          </p:cNvPr>
          <p:cNvSpPr>
            <a:spLocks noGrp="1"/>
          </p:cNvSpPr>
          <p:nvPr>
            <p:ph type="title"/>
          </p:nvPr>
        </p:nvSpPr>
        <p:spPr/>
        <p:txBody>
          <a:bodyPr/>
          <a:lstStyle/>
          <a:p>
            <a:r>
              <a:rPr lang="en-DE" dirty="0"/>
              <a:t>Improving the signal with some ML in the retrieval</a:t>
            </a:r>
          </a:p>
        </p:txBody>
      </p:sp>
      <p:sp>
        <p:nvSpPr>
          <p:cNvPr id="3" name="Content Placeholder 2">
            <a:extLst>
              <a:ext uri="{FF2B5EF4-FFF2-40B4-BE49-F238E27FC236}">
                <a16:creationId xmlns:a16="http://schemas.microsoft.com/office/drawing/2014/main" id="{7E8FDAFF-3AC6-DB1D-CC46-B9F1494902DC}"/>
              </a:ext>
            </a:extLst>
          </p:cNvPr>
          <p:cNvSpPr>
            <a:spLocks noGrp="1"/>
          </p:cNvSpPr>
          <p:nvPr>
            <p:ph idx="1"/>
          </p:nvPr>
        </p:nvSpPr>
        <p:spPr>
          <a:xfrm>
            <a:off x="386499" y="1036948"/>
            <a:ext cx="5226482" cy="4946409"/>
          </a:xfrm>
        </p:spPr>
        <p:txBody>
          <a:bodyPr/>
          <a:lstStyle/>
          <a:p>
            <a:pPr marL="0" indent="0">
              <a:buNone/>
            </a:pPr>
            <a:r>
              <a:rPr lang="en-DE" u="sng" dirty="0"/>
              <a:t>Improved ML-based SIF retrieval work by Dong Li from TUM</a:t>
            </a:r>
          </a:p>
          <a:p>
            <a:pPr marL="0" indent="0">
              <a:buNone/>
            </a:pPr>
            <a:r>
              <a:rPr lang="en-DE" dirty="0"/>
              <a:t> </a:t>
            </a:r>
          </a:p>
          <a:p>
            <a:r>
              <a:rPr lang="en-DE" dirty="0"/>
              <a:t>ANN-based methodology on individual footprints of Sentinel-5-P TROPOMI</a:t>
            </a:r>
          </a:p>
          <a:p>
            <a:endParaRPr lang="en-DE" dirty="0"/>
          </a:p>
          <a:p>
            <a:r>
              <a:rPr lang="en-GB" dirty="0"/>
              <a:t>trained using OCO-2/3 SIF and TROPOMI radiance </a:t>
            </a:r>
          </a:p>
          <a:p>
            <a:endParaRPr lang="en-GB" dirty="0"/>
          </a:p>
          <a:p>
            <a:r>
              <a:rPr lang="en-GB" dirty="0"/>
              <a:t>retrieval noise reduced by half</a:t>
            </a:r>
            <a:endParaRPr lang="en-DE" dirty="0"/>
          </a:p>
        </p:txBody>
      </p:sp>
      <p:pic>
        <p:nvPicPr>
          <p:cNvPr id="5" name="图片 4">
            <a:extLst>
              <a:ext uri="{FF2B5EF4-FFF2-40B4-BE49-F238E27FC236}">
                <a16:creationId xmlns:a16="http://schemas.microsoft.com/office/drawing/2014/main" id="{A3E46285-7CDD-119F-E81E-F57902ECF08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12981" y="926138"/>
            <a:ext cx="6192520" cy="5658485"/>
          </a:xfrm>
          <a:prstGeom prst="rect">
            <a:avLst/>
          </a:prstGeom>
          <a:noFill/>
          <a:ln>
            <a:noFill/>
          </a:ln>
        </p:spPr>
      </p:pic>
      <p:sp>
        <p:nvSpPr>
          <p:cNvPr id="6" name="TextBox 5">
            <a:extLst>
              <a:ext uri="{FF2B5EF4-FFF2-40B4-BE49-F238E27FC236}">
                <a16:creationId xmlns:a16="http://schemas.microsoft.com/office/drawing/2014/main" id="{2546C09D-EE5F-73E2-BF50-00595140E6BA}"/>
              </a:ext>
            </a:extLst>
          </p:cNvPr>
          <p:cNvSpPr txBox="1"/>
          <p:nvPr/>
        </p:nvSpPr>
        <p:spPr>
          <a:xfrm>
            <a:off x="9185873" y="6550223"/>
            <a:ext cx="1965603" cy="307777"/>
          </a:xfrm>
          <a:prstGeom prst="rect">
            <a:avLst/>
          </a:prstGeom>
          <a:noFill/>
        </p:spPr>
        <p:txBody>
          <a:bodyPr wrap="none" rtlCol="0">
            <a:spAutoFit/>
          </a:bodyPr>
          <a:lstStyle/>
          <a:p>
            <a:r>
              <a:rPr lang="en-DE" sz="1400" i="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Li et al. (2025) RSE</a:t>
            </a:r>
          </a:p>
        </p:txBody>
      </p:sp>
      <p:pic>
        <p:nvPicPr>
          <p:cNvPr id="4" name="Picture 2" descr="Orbiting Carbon Observatory-3: Graphics">
            <a:extLst>
              <a:ext uri="{FF2B5EF4-FFF2-40B4-BE49-F238E27FC236}">
                <a16:creationId xmlns:a16="http://schemas.microsoft.com/office/drawing/2014/main" id="{79C642F9-F8AC-3784-C178-56F5B7FA54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2240" y="3669689"/>
            <a:ext cx="987333" cy="886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88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8AE58-15DF-41A2-6BCC-0F7B0277C73B}"/>
              </a:ext>
            </a:extLst>
          </p:cNvPr>
          <p:cNvSpPr>
            <a:spLocks noGrp="1"/>
          </p:cNvSpPr>
          <p:nvPr>
            <p:ph type="title"/>
          </p:nvPr>
        </p:nvSpPr>
        <p:spPr/>
        <p:txBody>
          <a:bodyPr/>
          <a:lstStyle/>
          <a:p>
            <a:r>
              <a:rPr lang="en-DE" dirty="0"/>
              <a:t>Improving the signal with some ML in the retrieval</a:t>
            </a:r>
          </a:p>
        </p:txBody>
      </p:sp>
      <p:sp>
        <p:nvSpPr>
          <p:cNvPr id="3" name="Content Placeholder 2">
            <a:extLst>
              <a:ext uri="{FF2B5EF4-FFF2-40B4-BE49-F238E27FC236}">
                <a16:creationId xmlns:a16="http://schemas.microsoft.com/office/drawing/2014/main" id="{8410201E-5584-1824-C802-0D13C7EED7D7}"/>
              </a:ext>
            </a:extLst>
          </p:cNvPr>
          <p:cNvSpPr>
            <a:spLocks noGrp="1"/>
          </p:cNvSpPr>
          <p:nvPr>
            <p:ph idx="1"/>
          </p:nvPr>
        </p:nvSpPr>
        <p:spPr>
          <a:xfrm>
            <a:off x="386500" y="1036949"/>
            <a:ext cx="5168912" cy="1240426"/>
          </a:xfrm>
        </p:spPr>
        <p:txBody>
          <a:bodyPr/>
          <a:lstStyle/>
          <a:p>
            <a:pPr marL="0" indent="0">
              <a:buNone/>
            </a:pPr>
            <a:r>
              <a:rPr lang="en-DE" u="sng" dirty="0"/>
              <a:t>Improved ML-based SIF retrieval work by Dong Li from TUM</a:t>
            </a:r>
          </a:p>
          <a:p>
            <a:pPr marL="0" indent="0">
              <a:buNone/>
            </a:pPr>
            <a:endParaRPr lang="en-DE" dirty="0"/>
          </a:p>
        </p:txBody>
      </p:sp>
      <p:pic>
        <p:nvPicPr>
          <p:cNvPr id="4" name="图片 20">
            <a:extLst>
              <a:ext uri="{FF2B5EF4-FFF2-40B4-BE49-F238E27FC236}">
                <a16:creationId xmlns:a16="http://schemas.microsoft.com/office/drawing/2014/main" id="{DD038F77-F7B0-45C1-C4C8-CFB828871B3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969709" y="874643"/>
            <a:ext cx="6216111" cy="5675580"/>
          </a:xfrm>
          <a:prstGeom prst="rect">
            <a:avLst/>
          </a:prstGeom>
          <a:noFill/>
          <a:ln>
            <a:noFill/>
          </a:ln>
        </p:spPr>
      </p:pic>
      <p:pic>
        <p:nvPicPr>
          <p:cNvPr id="5" name="图片 15">
            <a:extLst>
              <a:ext uri="{FF2B5EF4-FFF2-40B4-BE49-F238E27FC236}">
                <a16:creationId xmlns:a16="http://schemas.microsoft.com/office/drawing/2014/main" id="{3128395A-0F32-02AA-6FE8-A1775D5C825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282" y="2022724"/>
            <a:ext cx="5683971" cy="4384423"/>
          </a:xfrm>
          <a:prstGeom prst="rect">
            <a:avLst/>
          </a:prstGeom>
          <a:noFill/>
          <a:ln>
            <a:noFill/>
          </a:ln>
        </p:spPr>
      </p:pic>
      <p:sp>
        <p:nvSpPr>
          <p:cNvPr id="7" name="TextBox 6">
            <a:extLst>
              <a:ext uri="{FF2B5EF4-FFF2-40B4-BE49-F238E27FC236}">
                <a16:creationId xmlns:a16="http://schemas.microsoft.com/office/drawing/2014/main" id="{A3D6401A-54EC-174C-9748-1FA1DBCEADF8}"/>
              </a:ext>
            </a:extLst>
          </p:cNvPr>
          <p:cNvSpPr txBox="1"/>
          <p:nvPr/>
        </p:nvSpPr>
        <p:spPr>
          <a:xfrm>
            <a:off x="9185873" y="6550223"/>
            <a:ext cx="1965603" cy="307777"/>
          </a:xfrm>
          <a:prstGeom prst="rect">
            <a:avLst/>
          </a:prstGeom>
          <a:noFill/>
        </p:spPr>
        <p:txBody>
          <a:bodyPr wrap="none" rtlCol="0">
            <a:spAutoFit/>
          </a:bodyPr>
          <a:lstStyle/>
          <a:p>
            <a:r>
              <a:rPr lang="en-DE" sz="1400" i="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Li et al. (2025) RSE</a:t>
            </a:r>
          </a:p>
        </p:txBody>
      </p:sp>
    </p:spTree>
    <p:extLst>
      <p:ext uri="{BB962C8B-B14F-4D97-AF65-F5344CB8AC3E}">
        <p14:creationId xmlns:p14="http://schemas.microsoft.com/office/powerpoint/2010/main" val="277822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4B5C-3BA4-9542-9EF9-F1EB51326EF9}"/>
              </a:ext>
            </a:extLst>
          </p:cNvPr>
          <p:cNvSpPr>
            <a:spLocks noGrp="1"/>
          </p:cNvSpPr>
          <p:nvPr>
            <p:ph type="title"/>
          </p:nvPr>
        </p:nvSpPr>
        <p:spPr>
          <a:xfrm>
            <a:off x="386499" y="273377"/>
            <a:ext cx="4189537" cy="518475"/>
          </a:xfrm>
        </p:spPr>
        <p:txBody>
          <a:bodyPr/>
          <a:lstStyle/>
          <a:p>
            <a:r>
              <a:rPr lang="en-DE" dirty="0"/>
              <a:t>(Friedlingstein graph)</a:t>
            </a:r>
          </a:p>
        </p:txBody>
      </p:sp>
      <p:pic>
        <p:nvPicPr>
          <p:cNvPr id="4" name="Picture 3">
            <a:extLst>
              <a:ext uri="{FF2B5EF4-FFF2-40B4-BE49-F238E27FC236}">
                <a16:creationId xmlns:a16="http://schemas.microsoft.com/office/drawing/2014/main" id="{0D810A7D-DB33-E0F3-BA75-E1A41F40C808}"/>
              </a:ext>
            </a:extLst>
          </p:cNvPr>
          <p:cNvPicPr>
            <a:picLocks noChangeAspect="1"/>
          </p:cNvPicPr>
          <p:nvPr/>
        </p:nvPicPr>
        <p:blipFill>
          <a:blip r:embed="rId2"/>
          <a:stretch>
            <a:fillRect/>
          </a:stretch>
        </p:blipFill>
        <p:spPr>
          <a:xfrm>
            <a:off x="0" y="240920"/>
            <a:ext cx="6651057" cy="6617080"/>
          </a:xfrm>
          <a:prstGeom prst="rect">
            <a:avLst/>
          </a:prstGeom>
        </p:spPr>
      </p:pic>
      <p:sp>
        <p:nvSpPr>
          <p:cNvPr id="7" name="ZoneTexte 7">
            <a:extLst>
              <a:ext uri="{FF2B5EF4-FFF2-40B4-BE49-F238E27FC236}">
                <a16:creationId xmlns:a16="http://schemas.microsoft.com/office/drawing/2014/main" id="{5997B52A-49C8-1388-9234-AED1011EB1DE}"/>
              </a:ext>
            </a:extLst>
          </p:cNvPr>
          <p:cNvSpPr txBox="1"/>
          <p:nvPr/>
        </p:nvSpPr>
        <p:spPr>
          <a:xfrm>
            <a:off x="192941" y="-3622"/>
            <a:ext cx="4176015" cy="276999"/>
          </a:xfrm>
          <a:prstGeom prst="rect">
            <a:avLst/>
          </a:prstGeom>
          <a:solidFill>
            <a:schemeClr val="bg1"/>
          </a:solidFill>
        </p:spPr>
        <p:txBody>
          <a:bodyPr wrap="square">
            <a:spAutoFit/>
          </a:bodyPr>
          <a:lstStyle/>
          <a:p>
            <a:pPr>
              <a:defRPr/>
            </a:pPr>
            <a:r>
              <a:rPr lang="fr-BE" sz="1200" b="0" i="1" dirty="0" err="1">
                <a:solidFill>
                  <a:schemeClr val="accent3">
                    <a:lumMod val="50000"/>
                  </a:schemeClr>
                </a:solidFill>
                <a:latin typeface="Arial" panose="020B0604020202020204" pitchFamily="34" charset="0"/>
                <a:ea typeface="Verdana" panose="020B0604030504040204" pitchFamily="34" charset="0"/>
                <a:cs typeface="Arial" panose="020B0604020202020204" pitchFamily="34" charset="0"/>
              </a:rPr>
              <a:t>Friedlingstein</a:t>
            </a:r>
            <a:r>
              <a:rPr lang="fr-BE" sz="1200" b="0" i="1" dirty="0">
                <a:solidFill>
                  <a:schemeClr val="accent3">
                    <a:lumMod val="50000"/>
                  </a:schemeClr>
                </a:solidFill>
                <a:latin typeface="Arial" panose="020B0604020202020204" pitchFamily="34" charset="0"/>
                <a:ea typeface="Verdana" panose="020B0604030504040204" pitchFamily="34" charset="0"/>
                <a:cs typeface="Arial" panose="020B0604020202020204" pitchFamily="34" charset="0"/>
              </a:rPr>
              <a:t> et al. (2022)</a:t>
            </a:r>
            <a:r>
              <a:rPr lang="fr-BE" sz="1200" i="1" dirty="0">
                <a:solidFill>
                  <a:schemeClr val="accent3">
                    <a:lumMod val="50000"/>
                  </a:schemeClr>
                </a:solidFill>
                <a:latin typeface="Arial" panose="020B0604020202020204" pitchFamily="34" charset="0"/>
                <a:ea typeface="Verdana" panose="020B0604030504040204" pitchFamily="34" charset="0"/>
                <a:cs typeface="Arial" panose="020B0604020202020204" pitchFamily="34" charset="0"/>
              </a:rPr>
              <a:t> ESSD</a:t>
            </a:r>
            <a:endParaRPr lang="en-GB" sz="1200" b="0" i="1" dirty="0">
              <a:solidFill>
                <a:schemeClr val="accent3">
                  <a:lumMod val="50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3" name="Left Arrow Callout 2">
            <a:extLst>
              <a:ext uri="{FF2B5EF4-FFF2-40B4-BE49-F238E27FC236}">
                <a16:creationId xmlns:a16="http://schemas.microsoft.com/office/drawing/2014/main" id="{3395DAAC-6E89-6638-A3D4-BA6404A6D6CE}"/>
              </a:ext>
            </a:extLst>
          </p:cNvPr>
          <p:cNvSpPr/>
          <p:nvPr/>
        </p:nvSpPr>
        <p:spPr>
          <a:xfrm>
            <a:off x="6713949" y="3046956"/>
            <a:ext cx="4684735" cy="764087"/>
          </a:xfrm>
          <a:prstGeom prst="leftArrowCallout">
            <a:avLst>
              <a:gd name="adj1" fmla="val 25000"/>
              <a:gd name="adj2" fmla="val 25000"/>
              <a:gd name="adj3" fmla="val 25000"/>
              <a:gd name="adj4" fmla="val 81057"/>
            </a:avLst>
          </a:prstGeom>
          <a:solidFill>
            <a:srgbClr val="F7BD5A"/>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t>Net Land-use change emissions</a:t>
            </a:r>
          </a:p>
        </p:txBody>
      </p:sp>
      <p:sp>
        <p:nvSpPr>
          <p:cNvPr id="5" name="Left Arrow Callout 4">
            <a:extLst>
              <a:ext uri="{FF2B5EF4-FFF2-40B4-BE49-F238E27FC236}">
                <a16:creationId xmlns:a16="http://schemas.microsoft.com/office/drawing/2014/main" id="{0CFE46BE-D6DB-AF49-868C-0D5AE85B1CDC}"/>
              </a:ext>
            </a:extLst>
          </p:cNvPr>
          <p:cNvSpPr/>
          <p:nvPr/>
        </p:nvSpPr>
        <p:spPr>
          <a:xfrm>
            <a:off x="6713949" y="3956458"/>
            <a:ext cx="4684735" cy="764087"/>
          </a:xfrm>
          <a:prstGeom prst="leftArrowCallout">
            <a:avLst>
              <a:gd name="adj1" fmla="val 25000"/>
              <a:gd name="adj2" fmla="val 25000"/>
              <a:gd name="adj3" fmla="val 25000"/>
              <a:gd name="adj4" fmla="val 81057"/>
            </a:avLst>
          </a:prstGeom>
          <a:solidFill>
            <a:srgbClr val="92CB56"/>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t>Land sink</a:t>
            </a:r>
          </a:p>
        </p:txBody>
      </p:sp>
      <p:pic>
        <p:nvPicPr>
          <p:cNvPr id="6" name="Content Placeholder 5">
            <a:extLst>
              <a:ext uri="{FF2B5EF4-FFF2-40B4-BE49-F238E27FC236}">
                <a16:creationId xmlns:a16="http://schemas.microsoft.com/office/drawing/2014/main" id="{CA5D451E-32A1-7BD7-8B28-47009EA459AA}"/>
              </a:ext>
            </a:extLst>
          </p:cNvPr>
          <p:cNvPicPr>
            <a:picLocks noGrp="1" noChangeAspect="1"/>
          </p:cNvPicPr>
          <p:nvPr>
            <p:ph idx="1"/>
          </p:nvPr>
        </p:nvPicPr>
        <p:blipFill>
          <a:blip r:embed="rId3"/>
          <a:stretch>
            <a:fillRect/>
          </a:stretch>
        </p:blipFill>
        <p:spPr>
          <a:xfrm>
            <a:off x="6688502" y="0"/>
            <a:ext cx="5486400" cy="6858000"/>
          </a:xfrm>
        </p:spPr>
      </p:pic>
      <p:sp>
        <p:nvSpPr>
          <p:cNvPr id="8" name="Up Arrow Callout 7">
            <a:extLst>
              <a:ext uri="{FF2B5EF4-FFF2-40B4-BE49-F238E27FC236}">
                <a16:creationId xmlns:a16="http://schemas.microsoft.com/office/drawing/2014/main" id="{F26D00D5-977C-ADFD-218B-AC99F6654B7C}"/>
              </a:ext>
            </a:extLst>
          </p:cNvPr>
          <p:cNvSpPr/>
          <p:nvPr/>
        </p:nvSpPr>
        <p:spPr>
          <a:xfrm>
            <a:off x="8102843" y="4152655"/>
            <a:ext cx="3917482" cy="1135781"/>
          </a:xfrm>
          <a:prstGeom prst="upArrowCallout">
            <a:avLst/>
          </a:prstGeom>
          <a:solidFill>
            <a:srgbClr val="9CCE62"/>
          </a:solidFill>
          <a:ln>
            <a:solidFill>
              <a:schemeClr val="tx1">
                <a:lumMod val="65000"/>
                <a:lumOff val="35000"/>
              </a:schemeClr>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DE" dirty="0"/>
              <a:t>Terrestrial ecosystems are the most uncertain part of the C budget</a:t>
            </a:r>
          </a:p>
        </p:txBody>
      </p:sp>
    </p:spTree>
    <p:extLst>
      <p:ext uri="{BB962C8B-B14F-4D97-AF65-F5344CB8AC3E}">
        <p14:creationId xmlns:p14="http://schemas.microsoft.com/office/powerpoint/2010/main" val="404449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95912-54A4-2F69-BC3D-4F4E154D847B}"/>
              </a:ext>
            </a:extLst>
          </p:cNvPr>
          <p:cNvSpPr>
            <a:spLocks noGrp="1"/>
          </p:cNvSpPr>
          <p:nvPr>
            <p:ph type="title"/>
          </p:nvPr>
        </p:nvSpPr>
        <p:spPr/>
        <p:txBody>
          <a:bodyPr/>
          <a:lstStyle/>
          <a:p>
            <a:r>
              <a:rPr lang="en-DE" dirty="0"/>
              <a:t>A downscaling tool on CDSE</a:t>
            </a:r>
          </a:p>
        </p:txBody>
      </p:sp>
      <p:grpSp>
        <p:nvGrpSpPr>
          <p:cNvPr id="4" name="Group 3">
            <a:extLst>
              <a:ext uri="{FF2B5EF4-FFF2-40B4-BE49-F238E27FC236}">
                <a16:creationId xmlns:a16="http://schemas.microsoft.com/office/drawing/2014/main" id="{B3A6C0E2-5140-A7C3-6A71-524718E7B3E8}"/>
              </a:ext>
            </a:extLst>
          </p:cNvPr>
          <p:cNvGrpSpPr/>
          <p:nvPr/>
        </p:nvGrpSpPr>
        <p:grpSpPr>
          <a:xfrm>
            <a:off x="7274203" y="428876"/>
            <a:ext cx="3985321" cy="1086224"/>
            <a:chOff x="-51198" y="3353746"/>
            <a:chExt cx="6227076" cy="1697227"/>
          </a:xfrm>
        </p:grpSpPr>
        <p:pic>
          <p:nvPicPr>
            <p:cNvPr id="5" name="Picture 4">
              <a:extLst>
                <a:ext uri="{FF2B5EF4-FFF2-40B4-BE49-F238E27FC236}">
                  <a16:creationId xmlns:a16="http://schemas.microsoft.com/office/drawing/2014/main" id="{372A02F2-EC00-D083-4BE3-B2829301E5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98" y="3896686"/>
              <a:ext cx="6227076" cy="1154287"/>
            </a:xfrm>
            <a:prstGeom prst="rect">
              <a:avLst/>
            </a:prstGeom>
          </p:spPr>
        </p:pic>
        <p:pic>
          <p:nvPicPr>
            <p:cNvPr id="6" name="Picture 5">
              <a:extLst>
                <a:ext uri="{FF2B5EF4-FFF2-40B4-BE49-F238E27FC236}">
                  <a16:creationId xmlns:a16="http://schemas.microsoft.com/office/drawing/2014/main" id="{0CE45F3E-9499-5914-00C1-5DC55F6504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09450" y="3353746"/>
              <a:ext cx="1688916" cy="354604"/>
            </a:xfrm>
            <a:prstGeom prst="rect">
              <a:avLst/>
            </a:prstGeom>
          </p:spPr>
        </p:pic>
      </p:grpSp>
      <p:grpSp>
        <p:nvGrpSpPr>
          <p:cNvPr id="7" name="Group 6">
            <a:extLst>
              <a:ext uri="{FF2B5EF4-FFF2-40B4-BE49-F238E27FC236}">
                <a16:creationId xmlns:a16="http://schemas.microsoft.com/office/drawing/2014/main" id="{A0E19B4F-E0AC-9524-5672-9BC5D8EF5FC9}"/>
              </a:ext>
            </a:extLst>
          </p:cNvPr>
          <p:cNvGrpSpPr/>
          <p:nvPr/>
        </p:nvGrpSpPr>
        <p:grpSpPr>
          <a:xfrm>
            <a:off x="386499" y="3132686"/>
            <a:ext cx="3697008" cy="2409135"/>
            <a:chOff x="4516928" y="3211235"/>
            <a:chExt cx="3697008" cy="2409135"/>
          </a:xfrm>
        </p:grpSpPr>
        <p:sp>
          <p:nvSpPr>
            <p:cNvPr id="8" name="Google Shape;2091;p92">
              <a:extLst>
                <a:ext uri="{FF2B5EF4-FFF2-40B4-BE49-F238E27FC236}">
                  <a16:creationId xmlns:a16="http://schemas.microsoft.com/office/drawing/2014/main" id="{249F8196-B37A-847F-0E69-44898417F8A2}"/>
                </a:ext>
              </a:extLst>
            </p:cNvPr>
            <p:cNvSpPr/>
            <p:nvPr/>
          </p:nvSpPr>
          <p:spPr>
            <a:xfrm>
              <a:off x="7887536" y="3257287"/>
              <a:ext cx="326400" cy="1650367"/>
            </a:xfrm>
            <a:prstGeom prst="rightBrace">
              <a:avLst>
                <a:gd name="adj1" fmla="val 50000"/>
                <a:gd name="adj2" fmla="val 50000"/>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9" name="Google Shape;2094;p92">
              <a:extLst>
                <a:ext uri="{FF2B5EF4-FFF2-40B4-BE49-F238E27FC236}">
                  <a16:creationId xmlns:a16="http://schemas.microsoft.com/office/drawing/2014/main" id="{8108744B-2F47-B789-A4D3-02FD218CC024}"/>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16928" y="3867656"/>
              <a:ext cx="1657167" cy="1423267"/>
            </a:xfrm>
            <a:prstGeom prst="rect">
              <a:avLst/>
            </a:prstGeom>
            <a:noFill/>
            <a:ln>
              <a:noFill/>
            </a:ln>
          </p:spPr>
        </p:pic>
        <p:pic>
          <p:nvPicPr>
            <p:cNvPr id="10" name="Google Shape;2095;p92">
              <a:extLst>
                <a:ext uri="{FF2B5EF4-FFF2-40B4-BE49-F238E27FC236}">
                  <a16:creationId xmlns:a16="http://schemas.microsoft.com/office/drawing/2014/main" id="{23977D89-EB0A-253B-13CC-BF7339BF9596}"/>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30369" y="4194938"/>
              <a:ext cx="1657167" cy="1425432"/>
            </a:xfrm>
            <a:prstGeom prst="rect">
              <a:avLst/>
            </a:prstGeom>
            <a:noFill/>
            <a:ln>
              <a:noFill/>
            </a:ln>
          </p:spPr>
        </p:pic>
        <p:sp>
          <p:nvSpPr>
            <p:cNvPr id="11" name="Google Shape;2101;p92">
              <a:extLst>
                <a:ext uri="{FF2B5EF4-FFF2-40B4-BE49-F238E27FC236}">
                  <a16:creationId xmlns:a16="http://schemas.microsoft.com/office/drawing/2014/main" id="{F4563FE8-C494-4277-AD05-956E5054E713}"/>
                </a:ext>
              </a:extLst>
            </p:cNvPr>
            <p:cNvSpPr txBox="1"/>
            <p:nvPr/>
          </p:nvSpPr>
          <p:spPr>
            <a:xfrm>
              <a:off x="5108667" y="3211235"/>
              <a:ext cx="2690000" cy="65642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kern="0" dirty="0">
                  <a:solidFill>
                    <a:srgbClr val="000000"/>
                  </a:solidFill>
                  <a:latin typeface="Open Sans"/>
                  <a:ea typeface="Open Sans"/>
                  <a:cs typeface="Open Sans"/>
                  <a:sym typeface="Open Sans"/>
                </a:rPr>
                <a:t>High spatial resolution explanatory variables</a:t>
              </a:r>
              <a:endParaRPr sz="1333" kern="0" dirty="0">
                <a:solidFill>
                  <a:srgbClr val="000000"/>
                </a:solidFill>
                <a:latin typeface="Open Sans"/>
                <a:ea typeface="Open Sans"/>
                <a:cs typeface="Open Sans"/>
                <a:sym typeface="Open Sans"/>
              </a:endParaRPr>
            </a:p>
          </p:txBody>
        </p:sp>
      </p:grpSp>
      <p:grpSp>
        <p:nvGrpSpPr>
          <p:cNvPr id="12" name="Group 11">
            <a:extLst>
              <a:ext uri="{FF2B5EF4-FFF2-40B4-BE49-F238E27FC236}">
                <a16:creationId xmlns:a16="http://schemas.microsoft.com/office/drawing/2014/main" id="{7E997BC4-A462-021C-D96B-CB194454B01E}"/>
              </a:ext>
            </a:extLst>
          </p:cNvPr>
          <p:cNvGrpSpPr/>
          <p:nvPr/>
        </p:nvGrpSpPr>
        <p:grpSpPr>
          <a:xfrm>
            <a:off x="1755435" y="791852"/>
            <a:ext cx="5090869" cy="2179028"/>
            <a:chOff x="5885864" y="870401"/>
            <a:chExt cx="5090869" cy="2179028"/>
          </a:xfrm>
        </p:grpSpPr>
        <p:pic>
          <p:nvPicPr>
            <p:cNvPr id="13" name="Google Shape;2093;p92">
              <a:extLst>
                <a:ext uri="{FF2B5EF4-FFF2-40B4-BE49-F238E27FC236}">
                  <a16:creationId xmlns:a16="http://schemas.microsoft.com/office/drawing/2014/main" id="{20B59E04-2A92-3E01-6B09-4B17320D2BF0}"/>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516733" y="870401"/>
              <a:ext cx="2460000" cy="2179028"/>
            </a:xfrm>
            <a:prstGeom prst="rect">
              <a:avLst/>
            </a:prstGeom>
            <a:noFill/>
            <a:ln>
              <a:noFill/>
            </a:ln>
          </p:spPr>
        </p:pic>
        <p:sp>
          <p:nvSpPr>
            <p:cNvPr id="14" name="Google Shape;2101;p92">
              <a:extLst>
                <a:ext uri="{FF2B5EF4-FFF2-40B4-BE49-F238E27FC236}">
                  <a16:creationId xmlns:a16="http://schemas.microsoft.com/office/drawing/2014/main" id="{D6648AC3-7CAD-5DEA-E5AA-3EEB3FF48DC8}"/>
                </a:ext>
              </a:extLst>
            </p:cNvPr>
            <p:cNvSpPr txBox="1"/>
            <p:nvPr/>
          </p:nvSpPr>
          <p:spPr>
            <a:xfrm>
              <a:off x="5885864" y="1050537"/>
              <a:ext cx="2690000" cy="65642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kern="0" dirty="0">
                  <a:solidFill>
                    <a:srgbClr val="000000"/>
                  </a:solidFill>
                  <a:latin typeface="Open Sans"/>
                  <a:ea typeface="Open Sans"/>
                  <a:cs typeface="Open Sans"/>
                  <a:sym typeface="Open Sans"/>
                </a:rPr>
                <a:t>TROPOMI SIF at ~10 km, </a:t>
              </a:r>
              <a:br>
                <a:rPr lang="en" sz="1333" kern="0" dirty="0">
                  <a:solidFill>
                    <a:srgbClr val="000000"/>
                  </a:solidFill>
                  <a:latin typeface="Open Sans"/>
                  <a:ea typeface="Open Sans"/>
                  <a:cs typeface="Open Sans"/>
                  <a:sym typeface="Open Sans"/>
                </a:rPr>
              </a:br>
              <a:r>
                <a:rPr lang="en" sz="1333" kern="0" dirty="0">
                  <a:solidFill>
                    <a:srgbClr val="000000"/>
                  </a:solidFill>
                  <a:latin typeface="Open Sans"/>
                  <a:ea typeface="Open Sans"/>
                  <a:cs typeface="Open Sans"/>
                  <a:sym typeface="Open Sans"/>
                </a:rPr>
                <a:t>almost daily 2018 – onwards… </a:t>
              </a:r>
              <a:endParaRPr sz="1333" kern="0" dirty="0">
                <a:solidFill>
                  <a:srgbClr val="000000"/>
                </a:solidFill>
                <a:latin typeface="Open Sans"/>
                <a:ea typeface="Open Sans"/>
                <a:cs typeface="Open Sans"/>
                <a:sym typeface="Open Sans"/>
              </a:endParaRPr>
            </a:p>
          </p:txBody>
        </p:sp>
      </p:grpSp>
      <p:grpSp>
        <p:nvGrpSpPr>
          <p:cNvPr id="15" name="Group 14">
            <a:extLst>
              <a:ext uri="{FF2B5EF4-FFF2-40B4-BE49-F238E27FC236}">
                <a16:creationId xmlns:a16="http://schemas.microsoft.com/office/drawing/2014/main" id="{7357544F-8CF2-CD8F-6D49-EC7A7CF03934}"/>
              </a:ext>
            </a:extLst>
          </p:cNvPr>
          <p:cNvGrpSpPr/>
          <p:nvPr/>
        </p:nvGrpSpPr>
        <p:grpSpPr>
          <a:xfrm>
            <a:off x="1801375" y="4495156"/>
            <a:ext cx="5137697" cy="2334399"/>
            <a:chOff x="5931804" y="4573705"/>
            <a:chExt cx="5137697" cy="2334399"/>
          </a:xfrm>
        </p:grpSpPr>
        <p:pic>
          <p:nvPicPr>
            <p:cNvPr id="16" name="Google Shape;2092;p92">
              <a:extLst>
                <a:ext uri="{FF2B5EF4-FFF2-40B4-BE49-F238E27FC236}">
                  <a16:creationId xmlns:a16="http://schemas.microsoft.com/office/drawing/2014/main" id="{8FE2B9C3-D01D-0323-913C-85C979DE659F}"/>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516733" y="4573705"/>
              <a:ext cx="2552768" cy="2334399"/>
            </a:xfrm>
            <a:prstGeom prst="rect">
              <a:avLst/>
            </a:prstGeom>
            <a:noFill/>
            <a:ln>
              <a:noFill/>
            </a:ln>
          </p:spPr>
        </p:pic>
        <p:sp>
          <p:nvSpPr>
            <p:cNvPr id="17" name="Google Shape;2101;p92">
              <a:extLst>
                <a:ext uri="{FF2B5EF4-FFF2-40B4-BE49-F238E27FC236}">
                  <a16:creationId xmlns:a16="http://schemas.microsoft.com/office/drawing/2014/main" id="{406AE5FE-CAEB-C2D6-F0E8-D353037EBF48}"/>
                </a:ext>
              </a:extLst>
            </p:cNvPr>
            <p:cNvSpPr txBox="1"/>
            <p:nvPr/>
          </p:nvSpPr>
          <p:spPr>
            <a:xfrm>
              <a:off x="5931804" y="6045979"/>
              <a:ext cx="2796646" cy="65642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333" kern="0" dirty="0">
                  <a:solidFill>
                    <a:srgbClr val="000000"/>
                  </a:solidFill>
                  <a:latin typeface="Open Sans"/>
                  <a:ea typeface="Open Sans"/>
                  <a:cs typeface="Open Sans"/>
                  <a:sym typeface="Open Sans"/>
                </a:rPr>
                <a:t>Downscaled TROPOMI SIF </a:t>
              </a:r>
              <a:br>
                <a:rPr lang="en" sz="1333" kern="0" dirty="0">
                  <a:solidFill>
                    <a:srgbClr val="000000"/>
                  </a:solidFill>
                  <a:latin typeface="Open Sans"/>
                  <a:ea typeface="Open Sans"/>
                  <a:cs typeface="Open Sans"/>
                  <a:sym typeface="Open Sans"/>
                </a:rPr>
              </a:br>
              <a:r>
                <a:rPr lang="en" sz="1333" kern="0" dirty="0">
                  <a:solidFill>
                    <a:srgbClr val="000000"/>
                  </a:solidFill>
                  <a:latin typeface="Open Sans"/>
                  <a:ea typeface="Open Sans"/>
                  <a:cs typeface="Open Sans"/>
                  <a:sym typeface="Open Sans"/>
                </a:rPr>
                <a:t>at ~1 km, (daily or weekly)</a:t>
              </a:r>
              <a:endParaRPr sz="1333" kern="0" dirty="0">
                <a:solidFill>
                  <a:srgbClr val="000000"/>
                </a:solidFill>
                <a:latin typeface="Open Sans"/>
                <a:ea typeface="Open Sans"/>
                <a:cs typeface="Open Sans"/>
                <a:sym typeface="Open Sans"/>
              </a:endParaRPr>
            </a:p>
          </p:txBody>
        </p:sp>
      </p:grpSp>
      <p:grpSp>
        <p:nvGrpSpPr>
          <p:cNvPr id="18" name="Group 17">
            <a:extLst>
              <a:ext uri="{FF2B5EF4-FFF2-40B4-BE49-F238E27FC236}">
                <a16:creationId xmlns:a16="http://schemas.microsoft.com/office/drawing/2014/main" id="{22F5638A-04A1-D823-3FFE-AF1567BB1348}"/>
              </a:ext>
            </a:extLst>
          </p:cNvPr>
          <p:cNvGrpSpPr/>
          <p:nvPr/>
        </p:nvGrpSpPr>
        <p:grpSpPr>
          <a:xfrm>
            <a:off x="4392104" y="3034722"/>
            <a:ext cx="2882099" cy="1392800"/>
            <a:chOff x="8522533" y="3113271"/>
            <a:chExt cx="2882099" cy="1392800"/>
          </a:xfrm>
        </p:grpSpPr>
        <p:sp>
          <p:nvSpPr>
            <p:cNvPr id="19" name="Google Shape;2097;p92">
              <a:extLst>
                <a:ext uri="{FF2B5EF4-FFF2-40B4-BE49-F238E27FC236}">
                  <a16:creationId xmlns:a16="http://schemas.microsoft.com/office/drawing/2014/main" id="{0D95E9D1-58FC-1ED6-F245-7650AFE1CF13}"/>
                </a:ext>
              </a:extLst>
            </p:cNvPr>
            <p:cNvSpPr/>
            <p:nvPr/>
          </p:nvSpPr>
          <p:spPr>
            <a:xfrm>
              <a:off x="8522533" y="3478000"/>
              <a:ext cx="1815200" cy="6804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1600" kern="0" dirty="0">
                  <a:solidFill>
                    <a:srgbClr val="000000"/>
                  </a:solidFill>
                  <a:latin typeface="Open Sans"/>
                  <a:ea typeface="Open Sans"/>
                  <a:cs typeface="Open Sans"/>
                  <a:sym typeface="Open Sans"/>
                </a:rPr>
                <a:t>User defined</a:t>
              </a:r>
              <a:endParaRPr sz="1600" kern="0" dirty="0">
                <a:solidFill>
                  <a:srgbClr val="000000"/>
                </a:solidFill>
                <a:latin typeface="Open Sans"/>
                <a:ea typeface="Open Sans"/>
                <a:cs typeface="Open Sans"/>
                <a:sym typeface="Open Sans"/>
              </a:endParaRPr>
            </a:p>
            <a:p>
              <a:pPr algn="ctr" defTabSz="1219170">
                <a:buClr>
                  <a:srgbClr val="000000"/>
                </a:buClr>
              </a:pPr>
              <a:r>
                <a:rPr lang="en" sz="1600" kern="0" dirty="0">
                  <a:solidFill>
                    <a:srgbClr val="000000"/>
                  </a:solidFill>
                  <a:latin typeface="Open Sans"/>
                  <a:ea typeface="Open Sans"/>
                  <a:cs typeface="Open Sans"/>
                  <a:sym typeface="Open Sans"/>
                </a:rPr>
                <a:t>MODEL</a:t>
              </a:r>
              <a:endParaRPr sz="1600" kern="0" dirty="0">
                <a:solidFill>
                  <a:srgbClr val="000000"/>
                </a:solidFill>
                <a:latin typeface="Open Sans"/>
                <a:ea typeface="Open Sans"/>
                <a:cs typeface="Open Sans"/>
                <a:sym typeface="Open Sans"/>
              </a:endParaRPr>
            </a:p>
          </p:txBody>
        </p:sp>
        <p:sp>
          <p:nvSpPr>
            <p:cNvPr id="20" name="Google Shape;2098;p92">
              <a:extLst>
                <a:ext uri="{FF2B5EF4-FFF2-40B4-BE49-F238E27FC236}">
                  <a16:creationId xmlns:a16="http://schemas.microsoft.com/office/drawing/2014/main" id="{7EC2F805-DF44-DC76-51F2-2103400C640A}"/>
                </a:ext>
              </a:extLst>
            </p:cNvPr>
            <p:cNvSpPr/>
            <p:nvPr/>
          </p:nvSpPr>
          <p:spPr>
            <a:xfrm rot="5400000">
              <a:off x="9292533" y="3100471"/>
              <a:ext cx="275200" cy="300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21" name="Google Shape;2100;p92">
              <a:extLst>
                <a:ext uri="{FF2B5EF4-FFF2-40B4-BE49-F238E27FC236}">
                  <a16:creationId xmlns:a16="http://schemas.microsoft.com/office/drawing/2014/main" id="{AB68EA5B-1549-AF38-8803-D4F7FD646D2C}"/>
                </a:ext>
              </a:extLst>
            </p:cNvPr>
            <p:cNvSpPr/>
            <p:nvPr/>
          </p:nvSpPr>
          <p:spPr>
            <a:xfrm rot="5400000">
              <a:off x="9292533" y="4218071"/>
              <a:ext cx="275200" cy="300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22" name="Picture 2" descr="Logo">
              <a:extLst>
                <a:ext uri="{FF2B5EF4-FFF2-40B4-BE49-F238E27FC236}">
                  <a16:creationId xmlns:a16="http://schemas.microsoft.com/office/drawing/2014/main" id="{940B7D10-D440-1D76-AA1A-0C13B396BBE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548834" y="3527544"/>
              <a:ext cx="855798" cy="6504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7DD9B383-47A1-3BB0-7DE8-0133613CEC31}"/>
              </a:ext>
            </a:extLst>
          </p:cNvPr>
          <p:cNvGrpSpPr/>
          <p:nvPr/>
        </p:nvGrpSpPr>
        <p:grpSpPr>
          <a:xfrm>
            <a:off x="8631261" y="2172026"/>
            <a:ext cx="3046139" cy="1939817"/>
            <a:chOff x="460505" y="791852"/>
            <a:chExt cx="3046139" cy="1939817"/>
          </a:xfrm>
        </p:grpSpPr>
        <p:pic>
          <p:nvPicPr>
            <p:cNvPr id="28" name="Picture 27">
              <a:extLst>
                <a:ext uri="{FF2B5EF4-FFF2-40B4-BE49-F238E27FC236}">
                  <a16:creationId xmlns:a16="http://schemas.microsoft.com/office/drawing/2014/main" id="{0CBCA92C-5C6F-A2A6-57CC-164325A975FF}"/>
                </a:ext>
              </a:extLst>
            </p:cNvPr>
            <p:cNvPicPr>
              <a:picLocks noChangeAspect="1"/>
            </p:cNvPicPr>
            <p:nvPr/>
          </p:nvPicPr>
          <p:blipFill>
            <a:blip r:embed="rId9"/>
            <a:stretch>
              <a:fillRect/>
            </a:stretch>
          </p:blipFill>
          <p:spPr>
            <a:xfrm>
              <a:off x="852640" y="791852"/>
              <a:ext cx="2654004" cy="1871137"/>
            </a:xfrm>
            <a:prstGeom prst="rect">
              <a:avLst/>
            </a:prstGeom>
          </p:spPr>
        </p:pic>
        <p:pic>
          <p:nvPicPr>
            <p:cNvPr id="29" name="Picture 28">
              <a:extLst>
                <a:ext uri="{FF2B5EF4-FFF2-40B4-BE49-F238E27FC236}">
                  <a16:creationId xmlns:a16="http://schemas.microsoft.com/office/drawing/2014/main" id="{16D04645-CC54-08F4-C1E6-59C62BB3295B}"/>
                </a:ext>
              </a:extLst>
            </p:cNvPr>
            <p:cNvPicPr>
              <a:picLocks noChangeAspect="1"/>
            </p:cNvPicPr>
            <p:nvPr/>
          </p:nvPicPr>
          <p:blipFill>
            <a:blip r:embed="rId10"/>
            <a:stretch>
              <a:fillRect/>
            </a:stretch>
          </p:blipFill>
          <p:spPr>
            <a:xfrm>
              <a:off x="460505" y="2103019"/>
              <a:ext cx="2762250" cy="628650"/>
            </a:xfrm>
            <a:prstGeom prst="rect">
              <a:avLst/>
            </a:prstGeom>
            <a:effectLst>
              <a:outerShdw blurRad="50800" dist="38100" dir="13500000" algn="br" rotWithShape="0">
                <a:prstClr val="black">
                  <a:alpha val="40000"/>
                </a:prstClr>
              </a:outerShdw>
            </a:effectLst>
          </p:spPr>
        </p:pic>
      </p:grpSp>
      <p:pic>
        <p:nvPicPr>
          <p:cNvPr id="11266" name="Picture 2" descr="openEO">
            <a:extLst>
              <a:ext uri="{FF2B5EF4-FFF2-40B4-BE49-F238E27FC236}">
                <a16:creationId xmlns:a16="http://schemas.microsoft.com/office/drawing/2014/main" id="{3C6832B2-AC57-8D69-CEB5-6A69465D789D}"/>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4904" y="3490517"/>
            <a:ext cx="855798" cy="567362"/>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0F38C136-C81C-0FD0-8E05-71A0F5CDDEB2}"/>
              </a:ext>
            </a:extLst>
          </p:cNvPr>
          <p:cNvGrpSpPr/>
          <p:nvPr/>
        </p:nvGrpSpPr>
        <p:grpSpPr>
          <a:xfrm>
            <a:off x="7568269" y="4577979"/>
            <a:ext cx="3943589" cy="1873169"/>
            <a:chOff x="7568269" y="4577979"/>
            <a:chExt cx="3943589" cy="1873169"/>
          </a:xfrm>
        </p:grpSpPr>
        <p:grpSp>
          <p:nvGrpSpPr>
            <p:cNvPr id="31" name="Group 30">
              <a:extLst>
                <a:ext uri="{FF2B5EF4-FFF2-40B4-BE49-F238E27FC236}">
                  <a16:creationId xmlns:a16="http://schemas.microsoft.com/office/drawing/2014/main" id="{08019B68-397C-047F-EDB8-C20B050661AE}"/>
                </a:ext>
              </a:extLst>
            </p:cNvPr>
            <p:cNvGrpSpPr/>
            <p:nvPr/>
          </p:nvGrpSpPr>
          <p:grpSpPr>
            <a:xfrm>
              <a:off x="7568269" y="4612012"/>
              <a:ext cx="2683913" cy="1839136"/>
              <a:chOff x="9445084" y="1887624"/>
              <a:chExt cx="2683913" cy="1839136"/>
            </a:xfrm>
          </p:grpSpPr>
          <p:grpSp>
            <p:nvGrpSpPr>
              <p:cNvPr id="32" name="Group 31">
                <a:extLst>
                  <a:ext uri="{FF2B5EF4-FFF2-40B4-BE49-F238E27FC236}">
                    <a16:creationId xmlns:a16="http://schemas.microsoft.com/office/drawing/2014/main" id="{C0C2CDAF-C8A2-4AE2-3F40-CF7143E3D329}"/>
                  </a:ext>
                </a:extLst>
              </p:cNvPr>
              <p:cNvGrpSpPr/>
              <p:nvPr/>
            </p:nvGrpSpPr>
            <p:grpSpPr>
              <a:xfrm>
                <a:off x="9668122" y="2189520"/>
                <a:ext cx="2460875" cy="1537240"/>
                <a:chOff x="9668122" y="2671530"/>
                <a:chExt cx="2460875" cy="1537240"/>
              </a:xfrm>
            </p:grpSpPr>
            <p:pic>
              <p:nvPicPr>
                <p:cNvPr id="34" name="Picture 33" descr="ESA - FLEX patch">
                  <a:extLst>
                    <a:ext uri="{FF2B5EF4-FFF2-40B4-BE49-F238E27FC236}">
                      <a16:creationId xmlns:a16="http://schemas.microsoft.com/office/drawing/2014/main" id="{71A97988-151E-C0C5-9201-45B70B7B6B8A}"/>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0584640" y="2671530"/>
                  <a:ext cx="1544357" cy="1537240"/>
                </a:xfrm>
                <a:prstGeom prst="rect">
                  <a:avLst/>
                </a:prstGeom>
                <a:noFill/>
                <a:extLst>
                  <a:ext uri="{909E8E84-426E-40DD-AFC4-6F175D3DCCD1}">
                    <a14:hiddenFill xmlns:a14="http://schemas.microsoft.com/office/drawing/2010/main">
                      <a:solidFill>
                        <a:srgbClr val="FFFFFF"/>
                      </a:solidFill>
                    </a14:hiddenFill>
                  </a:ext>
                </a:extLst>
              </p:spPr>
            </p:pic>
            <p:sp>
              <p:nvSpPr>
                <p:cNvPr id="35" name="Down Arrow 34">
                  <a:extLst>
                    <a:ext uri="{FF2B5EF4-FFF2-40B4-BE49-F238E27FC236}">
                      <a16:creationId xmlns:a16="http://schemas.microsoft.com/office/drawing/2014/main" id="{D2366A0B-3C7A-A0A2-E237-143F9A8B0977}"/>
                    </a:ext>
                  </a:extLst>
                </p:cNvPr>
                <p:cNvSpPr/>
                <p:nvPr/>
              </p:nvSpPr>
              <p:spPr>
                <a:xfrm rot="5400000">
                  <a:off x="9819018" y="3020174"/>
                  <a:ext cx="538162" cy="8399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33" name="Straight Connector 32">
                <a:extLst>
                  <a:ext uri="{FF2B5EF4-FFF2-40B4-BE49-F238E27FC236}">
                    <a16:creationId xmlns:a16="http://schemas.microsoft.com/office/drawing/2014/main" id="{349C8B37-11F9-36BD-2D65-A4341932DAB3}"/>
                  </a:ext>
                </a:extLst>
              </p:cNvPr>
              <p:cNvCxnSpPr>
                <a:cxnSpLocks/>
              </p:cNvCxnSpPr>
              <p:nvPr/>
            </p:nvCxnSpPr>
            <p:spPr>
              <a:xfrm>
                <a:off x="9445084" y="1887624"/>
                <a:ext cx="0" cy="1758824"/>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648F8350-DF55-783D-7CA5-5AE3652AC041}"/>
                </a:ext>
              </a:extLst>
            </p:cNvPr>
            <p:cNvSpPr txBox="1"/>
            <p:nvPr/>
          </p:nvSpPr>
          <p:spPr>
            <a:xfrm>
              <a:off x="7723192" y="4577979"/>
              <a:ext cx="3788666" cy="369332"/>
            </a:xfrm>
            <a:prstGeom prst="rect">
              <a:avLst/>
            </a:prstGeom>
            <a:noFill/>
          </p:spPr>
          <p:txBody>
            <a:bodyPr wrap="none" rtlCol="0">
              <a:spAutoFit/>
            </a:bodyPr>
            <a:lstStyle/>
            <a:p>
              <a:r>
                <a:rPr lang="en-DE" dirty="0">
                  <a:solidFill>
                    <a:schemeClr val="accent1">
                      <a:lumMod val="75000"/>
                    </a:schemeClr>
                  </a:solidFill>
                </a:rPr>
                <a:t>FLEX could serve to validate / calibrate</a:t>
              </a:r>
            </a:p>
          </p:txBody>
        </p:sp>
      </p:grpSp>
    </p:spTree>
    <p:extLst>
      <p:ext uri="{BB962C8B-B14F-4D97-AF65-F5344CB8AC3E}">
        <p14:creationId xmlns:p14="http://schemas.microsoft.com/office/powerpoint/2010/main" val="18618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D333FE-A109-A86D-7F8D-BF3759734CCF}"/>
              </a:ext>
            </a:extLst>
          </p:cNvPr>
          <p:cNvPicPr>
            <a:picLocks noChangeAspect="1"/>
          </p:cNvPicPr>
          <p:nvPr/>
        </p:nvPicPr>
        <p:blipFill>
          <a:blip r:embed="rId2"/>
          <a:stretch>
            <a:fillRect/>
          </a:stretch>
        </p:blipFill>
        <p:spPr>
          <a:xfrm>
            <a:off x="0" y="1221785"/>
            <a:ext cx="9643798" cy="5244871"/>
          </a:xfrm>
          <a:prstGeom prst="rect">
            <a:avLst/>
          </a:prstGeom>
        </p:spPr>
      </p:pic>
      <p:sp>
        <p:nvSpPr>
          <p:cNvPr id="6" name="Title 5">
            <a:extLst>
              <a:ext uri="{FF2B5EF4-FFF2-40B4-BE49-F238E27FC236}">
                <a16:creationId xmlns:a16="http://schemas.microsoft.com/office/drawing/2014/main" id="{7B27F0A1-3298-29FF-8000-D1762E799ABB}"/>
              </a:ext>
            </a:extLst>
          </p:cNvPr>
          <p:cNvSpPr>
            <a:spLocks noGrp="1"/>
          </p:cNvSpPr>
          <p:nvPr>
            <p:ph type="title"/>
          </p:nvPr>
        </p:nvSpPr>
        <p:spPr/>
        <p:txBody>
          <a:bodyPr/>
          <a:lstStyle/>
          <a:p>
            <a:r>
              <a:rPr lang="en-DE" dirty="0"/>
              <a:t>A downscaling tool on CDSE</a:t>
            </a:r>
          </a:p>
        </p:txBody>
      </p:sp>
      <p:pic>
        <p:nvPicPr>
          <p:cNvPr id="13314" name="Picture 2">
            <a:extLst>
              <a:ext uri="{FF2B5EF4-FFF2-40B4-BE49-F238E27FC236}">
                <a16:creationId xmlns:a16="http://schemas.microsoft.com/office/drawing/2014/main" id="{51CB04A2-A042-19D2-61F8-74BEC395D6D4}"/>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9122499" y="1122475"/>
            <a:ext cx="3069501" cy="494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606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1E52A-6A80-78D2-16AA-BEFC7D4381DC}"/>
              </a:ext>
            </a:extLst>
          </p:cNvPr>
          <p:cNvSpPr>
            <a:spLocks noGrp="1"/>
          </p:cNvSpPr>
          <p:nvPr>
            <p:ph type="title"/>
          </p:nvPr>
        </p:nvSpPr>
        <p:spPr/>
        <p:txBody>
          <a:bodyPr/>
          <a:lstStyle/>
          <a:p>
            <a:r>
              <a:rPr lang="en-DE" dirty="0"/>
              <a:t>Working directly on the SIF footprint prior to gridding…</a:t>
            </a:r>
          </a:p>
        </p:txBody>
      </p:sp>
      <p:pic>
        <p:nvPicPr>
          <p:cNvPr id="6" name="Content Placeholder 5">
            <a:extLst>
              <a:ext uri="{FF2B5EF4-FFF2-40B4-BE49-F238E27FC236}">
                <a16:creationId xmlns:a16="http://schemas.microsoft.com/office/drawing/2014/main" id="{AFFC662E-5F41-E8A9-4492-B78A8655A3F7}"/>
              </a:ext>
            </a:extLst>
          </p:cNvPr>
          <p:cNvPicPr>
            <a:picLocks noGrp="1" noChangeAspect="1"/>
          </p:cNvPicPr>
          <p:nvPr>
            <p:ph idx="1"/>
          </p:nvPr>
        </p:nvPicPr>
        <p:blipFill>
          <a:blip r:embed="rId2"/>
          <a:stretch>
            <a:fillRect/>
          </a:stretch>
        </p:blipFill>
        <p:spPr>
          <a:xfrm>
            <a:off x="-1200211" y="791852"/>
            <a:ext cx="9430067" cy="6735762"/>
          </a:xfrm>
        </p:spPr>
      </p:pic>
      <mc:AlternateContent xmlns:mc="http://schemas.openxmlformats.org/markup-compatibility/2006">
        <mc:Choice xmlns:a14="http://schemas.microsoft.com/office/drawing/2010/main" Requires="a14">
          <p:sp>
            <p:nvSpPr>
              <p:cNvPr id="12" name="Content Placeholder 2">
                <a:extLst>
                  <a:ext uri="{FF2B5EF4-FFF2-40B4-BE49-F238E27FC236}">
                    <a16:creationId xmlns:a16="http://schemas.microsoft.com/office/drawing/2014/main" id="{08BD2EC0-6067-3275-1016-8C05A800DC21}"/>
                  </a:ext>
                </a:extLst>
              </p:cNvPr>
              <p:cNvSpPr txBox="1">
                <a:spLocks/>
              </p:cNvSpPr>
              <p:nvPr/>
            </p:nvSpPr>
            <p:spPr>
              <a:xfrm>
                <a:off x="7257751" y="1119739"/>
                <a:ext cx="4934249" cy="4946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Futura Medium" panose="020B0602020204020303" pitchFamily="34" charset="-79"/>
                    <a:ea typeface="Verdana" panose="020B0604030504040204" pitchFamily="34" charset="0"/>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Futura Medium" panose="020B0602020204020303" pitchFamily="34" charset="-79"/>
                    <a:ea typeface="Verdana" panose="020B0604030504040204" pitchFamily="34" charset="0"/>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Futura Medium" panose="020B0602020204020303" pitchFamily="34" charset="-79"/>
                    <a:ea typeface="Verdana" panose="020B0604030504040204" pitchFamily="34" charset="0"/>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Futura Medium" panose="020B0602020204020303" pitchFamily="34" charset="-79"/>
                    <a:ea typeface="Verdana" panose="020B0604030504040204" pitchFamily="34" charset="0"/>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Futura Medium" panose="020B0602020204020303" pitchFamily="34" charset="-79"/>
                    <a:ea typeface="Verdana" panose="020B0604030504040204" pitchFamily="34" charset="0"/>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With physical</a:t>
                </a:r>
                <a:r>
                  <a:rPr kumimoji="0" lang="en-US" sz="2400" b="0" u="none" strike="noStrike" kern="1200" cap="none" spc="0" normalizeH="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constraints directly on individual observations</a:t>
                </a:r>
                <a:endParaRPr kumimoji="0" lang="en-US" sz="2400" b="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i="1" dirty="0">
                  <a:solidFill>
                    <a:prstClr val="black">
                      <a:lumMod val="75000"/>
                      <a:lumOff val="25000"/>
                    </a:prstClr>
                  </a:solidFill>
                  <a:latin typeface="Cambria Math" panose="020405030504060302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prstClr val="black">
                                  <a:lumMod val="75000"/>
                                  <a:lumOff val="25000"/>
                                </a:prstClr>
                              </a:solidFill>
                              <a:effectLst/>
                              <a:uLnTx/>
                              <a:uFillTx/>
                              <a:latin typeface="Cambria Math" panose="02040503050406030204" pitchFamily="18" charset="0"/>
                            </a:rPr>
                          </m:ctrlPr>
                        </m:sSubPr>
                        <m:e>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t>𝑆𝐼𝐹</m:t>
                          </m:r>
                        </m:e>
                        <m:sub>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t>𝑜𝑏𝑠</m:t>
                          </m:r>
                        </m:sub>
                      </m:sSub>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t>=</m:t>
                      </m:r>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t>𝐴𝑃𝐴𝑅</m:t>
                      </m:r>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t>∗</m:t>
                      </m:r>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t>𝑓𝑒𝑠𝑐</m:t>
                      </m:r>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t> ∗</m:t>
                      </m:r>
                      <m:sSub>
                        <m:sSubPr>
                          <m:ctrlP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ctrlPr>
                        </m:sSubPr>
                        <m:e>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rPr>
                            <m:t>𝜙</m:t>
                          </m:r>
                        </m:e>
                        <m:sub>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t>𝐹</m:t>
                          </m:r>
                        </m:sub>
                      </m:sSub>
                    </m:oMath>
                  </m:oMathPara>
                </a14:m>
                <a:endParaRPr kumimoji="0" lang="en-US" sz="2400" b="0" i="1" u="none" strike="noStrike" kern="1200" cap="none" spc="0" normalizeH="0" baseline="0" noProof="0" dirty="0">
                  <a:ln>
                    <a:noFill/>
                  </a:ln>
                  <a:solidFill>
                    <a:prstClr val="black">
                      <a:lumMod val="75000"/>
                      <a:lumOff val="25000"/>
                    </a:prstClr>
                  </a:solidFill>
                  <a:effectLst/>
                  <a:uLnTx/>
                  <a:uFillTx/>
                  <a:latin typeface="Cambria Math" panose="02040503050406030204" pitchFamily="18" charset="0"/>
                  <a:ea typeface="Verdana" panose="020B0604030504040204" pitchFamily="34" charset="0"/>
                  <a:cs typeface="Futura Medium" panose="020B0602020204020303" pitchFamily="34" charset="-79"/>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DE" sz="2400" b="0" i="0" u="none" strike="noStrike" kern="1200" cap="none" spc="0" normalizeH="0" baseline="0" noProof="0" dirty="0">
                  <a:ln>
                    <a:noFill/>
                  </a:ln>
                  <a:solidFill>
                    <a:prstClr val="black">
                      <a:lumMod val="75000"/>
                      <a:lumOff val="25000"/>
                    </a:prstClr>
                  </a:solidFill>
                  <a:effectLst/>
                  <a:uLnTx/>
                  <a:uFillTx/>
                  <a:latin typeface="Futura Medium" panose="020B0602020204020303" pitchFamily="34" charset="-79"/>
                  <a:ea typeface="Verdana" panose="020B0604030504040204" pitchFamily="34" charset="0"/>
                  <a:cs typeface="Futura Medium" panose="020B0602020204020303" pitchFamily="34" charset="-79"/>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ctrlPr>
                        </m:sSubPr>
                        <m:e>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rPr>
                            <m:t>𝜙</m:t>
                          </m:r>
                        </m:e>
                        <m:sub>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t>𝐹</m:t>
                          </m:r>
                        </m:sub>
                      </m:sSub>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t>= </m:t>
                      </m:r>
                      <m:f>
                        <m:fPr>
                          <m:ctrlP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rPr>
                          </m:ctrlPr>
                        </m:fPr>
                        <m:num>
                          <m:sSub>
                            <m:sSubPr>
                              <m:ctrlP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ctrlPr>
                            </m:sSubPr>
                            <m:e>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t>𝑆𝐼𝐹</m:t>
                              </m:r>
                            </m:e>
                            <m:sub>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t>𝑜𝑏𝑠</m:t>
                              </m:r>
                            </m:sub>
                          </m:sSub>
                        </m:num>
                        <m:den>
                          <m:sSub>
                            <m:sSubPr>
                              <m:ctrlP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rPr>
                              </m:ctrlPr>
                            </m:sSubPr>
                            <m:e>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rPr>
                                <m:t>𝑁𝐼𝑅</m:t>
                              </m:r>
                            </m:e>
                            <m:sub>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rPr>
                                <m:t>𝑣</m:t>
                              </m:r>
                            </m:sub>
                          </m:sSub>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rPr>
                            <m:t>𝑃</m:t>
                          </m:r>
                        </m:den>
                      </m:f>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rPr>
                        <m:t>=</m:t>
                      </m:r>
                      <m:f>
                        <m:fPr>
                          <m:ctrlP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rPr>
                          </m:ctrlPr>
                        </m:fPr>
                        <m:num>
                          <m:sSub>
                            <m:sSubPr>
                              <m:ctrlP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ctrlPr>
                            </m:sSubPr>
                            <m:e>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t>𝑆𝐼𝐹</m:t>
                              </m:r>
                            </m:e>
                            <m:sub>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t>𝑜𝑏𝑠</m:t>
                              </m:r>
                            </m:sub>
                          </m:sSub>
                        </m:num>
                        <m:den>
                          <m:sSub>
                            <m:sSubPr>
                              <m:ctrlP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rPr>
                              </m:ctrlPr>
                            </m:sSubPr>
                            <m:e>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rPr>
                                <m:t>𝑁𝐼𝑅</m:t>
                              </m:r>
                            </m:e>
                            <m:sub>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rPr>
                                <m:t>𝑣</m:t>
                              </m:r>
                            </m:sub>
                          </m:sSub>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panose="02040503050406030204" pitchFamily="18" charset="0"/>
                            </a:rPr>
                            <m:t> ∗</m:t>
                          </m:r>
                          <m:r>
                            <a:rPr kumimoji="0" lang="en-US" sz="2400"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rPr>
                            <m:t>𝑃𝐴𝑅</m:t>
                          </m:r>
                        </m:den>
                      </m:f>
                    </m:oMath>
                  </m:oMathPara>
                </a14:m>
                <a:endParaRPr kumimoji="0" lang="en-DE" sz="2400" b="0" i="0" u="none" strike="noStrike" kern="1200" cap="none" spc="0" normalizeH="0" baseline="0" noProof="0" dirty="0">
                  <a:ln>
                    <a:noFill/>
                  </a:ln>
                  <a:solidFill>
                    <a:prstClr val="black">
                      <a:lumMod val="75000"/>
                      <a:lumOff val="25000"/>
                    </a:prstClr>
                  </a:solidFill>
                  <a:effectLst/>
                  <a:uLnTx/>
                  <a:uFillTx/>
                  <a:latin typeface="Futura Medium" panose="020B0602020204020303" pitchFamily="34" charset="-79"/>
                  <a:ea typeface="Verdana" panose="020B0604030504040204" pitchFamily="34" charset="0"/>
                  <a:cs typeface="Futura Medium" panose="020B0602020204020303" pitchFamily="34" charset="-79"/>
                </a:endParaRPr>
              </a:p>
            </p:txBody>
          </p:sp>
        </mc:Choice>
        <mc:Fallback>
          <p:sp>
            <p:nvSpPr>
              <p:cNvPr id="12" name="Content Placeholder 2">
                <a:extLst>
                  <a:ext uri="{FF2B5EF4-FFF2-40B4-BE49-F238E27FC236}">
                    <a16:creationId xmlns:a16="http://schemas.microsoft.com/office/drawing/2014/main" id="{08BD2EC0-6067-3275-1016-8C05A800DC21}"/>
                  </a:ext>
                </a:extLst>
              </p:cNvPr>
              <p:cNvSpPr txBox="1">
                <a:spLocks noRot="1" noChangeAspect="1" noMove="1" noResize="1" noEditPoints="1" noAdjustHandles="1" noChangeArrowheads="1" noChangeShapeType="1" noTextEdit="1"/>
              </p:cNvSpPr>
              <p:nvPr/>
            </p:nvSpPr>
            <p:spPr>
              <a:xfrm>
                <a:off x="7257751" y="1119739"/>
                <a:ext cx="4934249" cy="4946409"/>
              </a:xfrm>
              <a:prstGeom prst="rect">
                <a:avLst/>
              </a:prstGeom>
              <a:blipFill>
                <a:blip r:embed="rId3"/>
                <a:stretch>
                  <a:fillRect l="-1795" t="-1795"/>
                </a:stretch>
              </a:blipFill>
            </p:spPr>
            <p:txBody>
              <a:bodyPr/>
              <a:lstStyle/>
              <a:p>
                <a:r>
                  <a:rPr lang="en-DE">
                    <a:noFill/>
                  </a:rPr>
                  <a:t> </a:t>
                </a:r>
              </a:p>
            </p:txBody>
          </p:sp>
        </mc:Fallback>
      </mc:AlternateContent>
    </p:spTree>
    <p:extLst>
      <p:ext uri="{BB962C8B-B14F-4D97-AF65-F5344CB8AC3E}">
        <p14:creationId xmlns:p14="http://schemas.microsoft.com/office/powerpoint/2010/main" val="2292374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a 20">
            <a:extLst>
              <a:ext uri="{FF2B5EF4-FFF2-40B4-BE49-F238E27FC236}">
                <a16:creationId xmlns:a16="http://schemas.microsoft.com/office/drawing/2014/main" id="{3B74F50A-5FF2-58F6-6F90-C9DD0E82E6AC}"/>
              </a:ext>
            </a:extLst>
          </p:cNvPr>
          <p:cNvSpPr/>
          <p:nvPr/>
        </p:nvSpPr>
        <p:spPr>
          <a:xfrm>
            <a:off x="4119549" y="667201"/>
            <a:ext cx="2114836" cy="789934"/>
          </a:xfrm>
          <a:prstGeom prst="flowChartInputOutput">
            <a:avLst/>
          </a:prstGeom>
          <a:solidFill>
            <a:srgbClr val="5B9BD5"/>
          </a:solidFill>
          <a:ln w="12700" cap="flat" cmpd="sng" algn="ctr">
            <a:solidFill>
              <a:srgbClr val="5B9BD5">
                <a:shade val="1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Sentinel-5P TROPOMI</a:t>
            </a:r>
          </a:p>
        </p:txBody>
      </p:sp>
      <p:sp>
        <p:nvSpPr>
          <p:cNvPr id="22" name="Data 21">
            <a:extLst>
              <a:ext uri="{FF2B5EF4-FFF2-40B4-BE49-F238E27FC236}">
                <a16:creationId xmlns:a16="http://schemas.microsoft.com/office/drawing/2014/main" id="{DB3D96C4-C8A6-2C25-48FA-16F22C49962C}"/>
              </a:ext>
            </a:extLst>
          </p:cNvPr>
          <p:cNvSpPr/>
          <p:nvPr/>
        </p:nvSpPr>
        <p:spPr>
          <a:xfrm>
            <a:off x="9863671" y="5351000"/>
            <a:ext cx="2114836" cy="789934"/>
          </a:xfrm>
          <a:prstGeom prst="flowChartInputOutput">
            <a:avLst/>
          </a:prstGeom>
          <a:solidFill>
            <a:srgbClr val="5B9BD5">
              <a:lumMod val="60000"/>
              <a:lumOff val="40000"/>
            </a:srgbClr>
          </a:solidFill>
          <a:ln w="12700" cap="flat" cmpd="sng" algn="ctr">
            <a:solidFill>
              <a:srgbClr val="5B9BD5">
                <a:shade val="1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ERA5</a:t>
            </a:r>
          </a:p>
        </p:txBody>
      </p:sp>
      <p:sp>
        <p:nvSpPr>
          <p:cNvPr id="23" name="Data 22">
            <a:extLst>
              <a:ext uri="{FF2B5EF4-FFF2-40B4-BE49-F238E27FC236}">
                <a16:creationId xmlns:a16="http://schemas.microsoft.com/office/drawing/2014/main" id="{087471E5-A2B8-A74D-2A38-7B5E05EDF18A}"/>
              </a:ext>
            </a:extLst>
          </p:cNvPr>
          <p:cNvSpPr/>
          <p:nvPr/>
        </p:nvSpPr>
        <p:spPr>
          <a:xfrm>
            <a:off x="8977777" y="667201"/>
            <a:ext cx="2114836" cy="789934"/>
          </a:xfrm>
          <a:prstGeom prst="flowChartInputOutput">
            <a:avLst/>
          </a:prstGeom>
          <a:solidFill>
            <a:srgbClr val="5B9BD5"/>
          </a:solidFill>
          <a:ln w="12700" cap="flat" cmpd="sng" algn="ctr">
            <a:solidFill>
              <a:srgbClr val="5B9BD5">
                <a:shade val="1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MSG</a:t>
            </a:r>
            <a:br>
              <a:rPr kumimoji="0" lang="en-DE"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DE"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SEVIRI</a:t>
            </a:r>
          </a:p>
        </p:txBody>
      </p:sp>
      <p:sp>
        <p:nvSpPr>
          <p:cNvPr id="24" name="Data 23">
            <a:extLst>
              <a:ext uri="{FF2B5EF4-FFF2-40B4-BE49-F238E27FC236}">
                <a16:creationId xmlns:a16="http://schemas.microsoft.com/office/drawing/2014/main" id="{81C92927-0DD4-7AB6-E3E3-EEE44096F7F7}"/>
              </a:ext>
            </a:extLst>
          </p:cNvPr>
          <p:cNvSpPr/>
          <p:nvPr/>
        </p:nvSpPr>
        <p:spPr>
          <a:xfrm>
            <a:off x="6367987" y="2658890"/>
            <a:ext cx="2114836" cy="789934"/>
          </a:xfrm>
          <a:prstGeom prst="flowChartInputOutput">
            <a:avLst/>
          </a:prstGeom>
          <a:solidFill>
            <a:srgbClr val="70AD47"/>
          </a:solidFill>
          <a:ln w="12700" cap="flat" cmpd="sng" algn="ctr">
            <a:solidFill>
              <a:srgbClr val="5B9BD5">
                <a:shade val="1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SIF_Yield</a:t>
            </a:r>
            <a:br>
              <a:rPr kumimoji="0" lang="en-DE"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DE"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prototype</a:t>
            </a:r>
          </a:p>
        </p:txBody>
      </p:sp>
      <p:sp>
        <p:nvSpPr>
          <p:cNvPr id="25" name="Data 24">
            <a:extLst>
              <a:ext uri="{FF2B5EF4-FFF2-40B4-BE49-F238E27FC236}">
                <a16:creationId xmlns:a16="http://schemas.microsoft.com/office/drawing/2014/main" id="{A7D8D5C3-4844-7706-3B27-36D40E041B0E}"/>
              </a:ext>
            </a:extLst>
          </p:cNvPr>
          <p:cNvSpPr/>
          <p:nvPr/>
        </p:nvSpPr>
        <p:spPr>
          <a:xfrm>
            <a:off x="6370904" y="5336573"/>
            <a:ext cx="2114836" cy="789934"/>
          </a:xfrm>
          <a:prstGeom prst="flowChartInputOutput">
            <a:avLst/>
          </a:prstGeom>
          <a:solidFill>
            <a:srgbClr val="70AD47">
              <a:lumMod val="60000"/>
              <a:lumOff val="40000"/>
            </a:srgbClr>
          </a:solidFill>
          <a:ln w="12700" cap="flat" cmpd="sng" algn="ctr">
            <a:solidFill>
              <a:srgbClr val="5B9BD5">
                <a:shade val="1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Enhanced GPP proxy </a:t>
            </a:r>
          </a:p>
        </p:txBody>
      </p:sp>
      <p:cxnSp>
        <p:nvCxnSpPr>
          <p:cNvPr id="26" name="Elbow Connector 25">
            <a:extLst>
              <a:ext uri="{FF2B5EF4-FFF2-40B4-BE49-F238E27FC236}">
                <a16:creationId xmlns:a16="http://schemas.microsoft.com/office/drawing/2014/main" id="{4C70EC12-CBDC-9ED8-87B4-D935ED17F360}"/>
              </a:ext>
            </a:extLst>
          </p:cNvPr>
          <p:cNvCxnSpPr>
            <a:cxnSpLocks/>
            <a:stCxn id="22" idx="1"/>
            <a:endCxn id="25" idx="0"/>
          </p:cNvCxnSpPr>
          <p:nvPr/>
        </p:nvCxnSpPr>
        <p:spPr>
          <a:xfrm rot="16200000" flipV="1">
            <a:off x="9273235" y="3703145"/>
            <a:ext cx="14427" cy="3281283"/>
          </a:xfrm>
          <a:prstGeom prst="bentConnector3">
            <a:avLst>
              <a:gd name="adj1" fmla="val 1684529"/>
            </a:avLst>
          </a:prstGeom>
          <a:noFill/>
          <a:ln w="19050" cap="flat" cmpd="sng" algn="ctr">
            <a:solidFill>
              <a:sysClr val="windowText" lastClr="000000">
                <a:lumMod val="75000"/>
                <a:lumOff val="25000"/>
              </a:sysClr>
            </a:solidFill>
            <a:prstDash val="sysDash"/>
            <a:miter lim="800000"/>
            <a:tailEnd type="triangle"/>
          </a:ln>
          <a:effectLst/>
        </p:spPr>
      </p:cxnSp>
      <p:cxnSp>
        <p:nvCxnSpPr>
          <p:cNvPr id="27" name="Elbow Connector 26">
            <a:extLst>
              <a:ext uri="{FF2B5EF4-FFF2-40B4-BE49-F238E27FC236}">
                <a16:creationId xmlns:a16="http://schemas.microsoft.com/office/drawing/2014/main" id="{E33D72DE-58B9-9E37-F1BC-45D278A86E58}"/>
              </a:ext>
            </a:extLst>
          </p:cNvPr>
          <p:cNvCxnSpPr>
            <a:cxnSpLocks/>
            <a:stCxn id="24" idx="3"/>
            <a:endCxn id="25" idx="1"/>
          </p:cNvCxnSpPr>
          <p:nvPr/>
        </p:nvCxnSpPr>
        <p:spPr>
          <a:xfrm rot="16200000" flipH="1">
            <a:off x="6377247" y="4285497"/>
            <a:ext cx="1887749" cy="214401"/>
          </a:xfrm>
          <a:prstGeom prst="bentConnector3">
            <a:avLst>
              <a:gd name="adj1" fmla="val 86624"/>
            </a:avLst>
          </a:prstGeom>
          <a:noFill/>
          <a:ln w="19050" cap="flat" cmpd="sng" algn="ctr">
            <a:solidFill>
              <a:sysClr val="windowText" lastClr="000000">
                <a:lumMod val="75000"/>
                <a:lumOff val="25000"/>
              </a:sysClr>
            </a:solidFill>
            <a:prstDash val="solid"/>
            <a:miter lim="800000"/>
            <a:tailEnd type="triangle"/>
          </a:ln>
          <a:effectLst/>
        </p:spPr>
      </p:cxnSp>
      <p:cxnSp>
        <p:nvCxnSpPr>
          <p:cNvPr id="29" name="Elbow Connector 28">
            <a:extLst>
              <a:ext uri="{FF2B5EF4-FFF2-40B4-BE49-F238E27FC236}">
                <a16:creationId xmlns:a16="http://schemas.microsoft.com/office/drawing/2014/main" id="{93702D66-DB83-483E-2F94-6FD0D5CD32CB}"/>
              </a:ext>
            </a:extLst>
          </p:cNvPr>
          <p:cNvCxnSpPr>
            <a:cxnSpLocks/>
            <a:stCxn id="23" idx="2"/>
            <a:endCxn id="24" idx="0"/>
          </p:cNvCxnSpPr>
          <p:nvPr/>
        </p:nvCxnSpPr>
        <p:spPr>
          <a:xfrm rot="10800000" flipV="1">
            <a:off x="7636889" y="1062168"/>
            <a:ext cx="1552372" cy="1596722"/>
          </a:xfrm>
          <a:prstGeom prst="bentConnector2">
            <a:avLst/>
          </a:prstGeom>
          <a:noFill/>
          <a:ln w="19050" cap="flat" cmpd="sng" algn="ctr">
            <a:solidFill>
              <a:sysClr val="windowText" lastClr="000000">
                <a:lumMod val="75000"/>
                <a:lumOff val="25000"/>
              </a:sysClr>
            </a:solidFill>
            <a:prstDash val="solid"/>
            <a:miter lim="800000"/>
            <a:tailEnd type="triangle"/>
          </a:ln>
          <a:effectLst/>
        </p:spPr>
      </p:cxnSp>
      <p:sp>
        <p:nvSpPr>
          <p:cNvPr id="30" name="TextBox 29">
            <a:extLst>
              <a:ext uri="{FF2B5EF4-FFF2-40B4-BE49-F238E27FC236}">
                <a16:creationId xmlns:a16="http://schemas.microsoft.com/office/drawing/2014/main" id="{E5F46166-AABF-A0DB-3277-689FA8108D8A}"/>
              </a:ext>
            </a:extLst>
          </p:cNvPr>
          <p:cNvSpPr txBox="1"/>
          <p:nvPr/>
        </p:nvSpPr>
        <p:spPr>
          <a:xfrm>
            <a:off x="7987374" y="488722"/>
            <a:ext cx="639919" cy="584775"/>
          </a:xfrm>
          <a:prstGeom prst="rect">
            <a:avLst/>
          </a:prstGeom>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DE" sz="16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DE" sz="16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NIRv</a:t>
            </a:r>
          </a:p>
        </p:txBody>
      </p:sp>
      <p:cxnSp>
        <p:nvCxnSpPr>
          <p:cNvPr id="32" name="Elbow Connector 31">
            <a:extLst>
              <a:ext uri="{FF2B5EF4-FFF2-40B4-BE49-F238E27FC236}">
                <a16:creationId xmlns:a16="http://schemas.microsoft.com/office/drawing/2014/main" id="{B6FBFE3B-4AC4-F861-3CFE-6E45C36A5485}"/>
              </a:ext>
            </a:extLst>
          </p:cNvPr>
          <p:cNvCxnSpPr>
            <a:cxnSpLocks/>
            <a:stCxn id="23" idx="4"/>
            <a:endCxn id="25" idx="0"/>
          </p:cNvCxnSpPr>
          <p:nvPr/>
        </p:nvCxnSpPr>
        <p:spPr>
          <a:xfrm rot="5400000">
            <a:off x="6897782" y="2199160"/>
            <a:ext cx="3879438" cy="2395389"/>
          </a:xfrm>
          <a:prstGeom prst="bentConnector3">
            <a:avLst>
              <a:gd name="adj1" fmla="val 93858"/>
            </a:avLst>
          </a:prstGeom>
          <a:noFill/>
          <a:ln w="19050" cap="flat" cmpd="sng" algn="ctr">
            <a:solidFill>
              <a:sysClr val="windowText" lastClr="000000">
                <a:lumMod val="75000"/>
                <a:lumOff val="25000"/>
              </a:sysClr>
            </a:solidFill>
            <a:prstDash val="solid"/>
            <a:miter lim="800000"/>
            <a:tailEnd type="triangle"/>
          </a:ln>
          <a:effectLst/>
        </p:spPr>
      </p:cxnSp>
      <p:cxnSp>
        <p:nvCxnSpPr>
          <p:cNvPr id="35" name="Elbow Connector 34">
            <a:extLst>
              <a:ext uri="{FF2B5EF4-FFF2-40B4-BE49-F238E27FC236}">
                <a16:creationId xmlns:a16="http://schemas.microsoft.com/office/drawing/2014/main" id="{02788E8F-9898-B20C-071E-1960DADF61E1}"/>
              </a:ext>
            </a:extLst>
          </p:cNvPr>
          <p:cNvCxnSpPr>
            <a:cxnSpLocks/>
            <a:stCxn id="21" idx="5"/>
            <a:endCxn id="24" idx="1"/>
          </p:cNvCxnSpPr>
          <p:nvPr/>
        </p:nvCxnSpPr>
        <p:spPr>
          <a:xfrm>
            <a:off x="6022901" y="1062168"/>
            <a:ext cx="1402504" cy="1596722"/>
          </a:xfrm>
          <a:prstGeom prst="bentConnector2">
            <a:avLst/>
          </a:prstGeom>
          <a:noFill/>
          <a:ln w="19050" cap="flat" cmpd="sng" algn="ctr">
            <a:solidFill>
              <a:sysClr val="windowText" lastClr="000000">
                <a:lumMod val="75000"/>
                <a:lumOff val="25000"/>
              </a:sysClr>
            </a:solidFill>
            <a:prstDash val="solid"/>
            <a:miter lim="800000"/>
            <a:tailEnd type="triangle"/>
          </a:ln>
          <a:effectLst/>
        </p:spPr>
      </p:cxnSp>
      <p:sp>
        <p:nvSpPr>
          <p:cNvPr id="36" name="TextBox 35">
            <a:extLst>
              <a:ext uri="{FF2B5EF4-FFF2-40B4-BE49-F238E27FC236}">
                <a16:creationId xmlns:a16="http://schemas.microsoft.com/office/drawing/2014/main" id="{7C9CF5FD-9488-E086-B0C4-7AF7F4B9965B}"/>
              </a:ext>
            </a:extLst>
          </p:cNvPr>
          <p:cNvSpPr txBox="1"/>
          <p:nvPr/>
        </p:nvSpPr>
        <p:spPr>
          <a:xfrm>
            <a:off x="6477710" y="242500"/>
            <a:ext cx="947695" cy="830997"/>
          </a:xfrm>
          <a:prstGeom prst="rect">
            <a:avLst/>
          </a:prstGeom>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DE" sz="16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SIF </a:t>
            </a:r>
            <a:br>
              <a:rPr kumimoji="0" lang="en-DE" sz="16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DE" sz="16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NIRv </a:t>
            </a:r>
            <a:br>
              <a:rPr kumimoji="0" lang="en-DE" sz="16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DE" sz="16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NIR_rad</a:t>
            </a:r>
          </a:p>
        </p:txBody>
      </p:sp>
      <p:sp>
        <p:nvSpPr>
          <p:cNvPr id="63" name="TextBox 62">
            <a:extLst>
              <a:ext uri="{FF2B5EF4-FFF2-40B4-BE49-F238E27FC236}">
                <a16:creationId xmlns:a16="http://schemas.microsoft.com/office/drawing/2014/main" id="{C6DC595D-66E1-AD8C-1210-66818030847D}"/>
              </a:ext>
            </a:extLst>
          </p:cNvPr>
          <p:cNvSpPr txBox="1"/>
          <p:nvPr/>
        </p:nvSpPr>
        <p:spPr>
          <a:xfrm>
            <a:off x="8216328" y="4804838"/>
            <a:ext cx="168190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4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Diffuse Fraction</a:t>
            </a:r>
            <a:endParaRPr kumimoji="0" lang="en-DE" sz="1400" b="0" i="0" u="none" strike="noStrike" kern="1200" cap="none" spc="0" normalizeH="0" baseline="0" noProof="0" dirty="0">
              <a:ln>
                <a:noFill/>
              </a:ln>
              <a:solidFill>
                <a:prstClr val="black"/>
              </a:solidFill>
              <a:effectLst/>
              <a:uLnTx/>
              <a:uFillTx/>
              <a:latin typeface="Roboto"/>
              <a:ea typeface="+mn-ea"/>
              <a:cs typeface="+mn-cs"/>
            </a:endParaRPr>
          </a:p>
        </p:txBody>
      </p:sp>
      <p:sp>
        <p:nvSpPr>
          <p:cNvPr id="69" name="TextBox 68">
            <a:extLst>
              <a:ext uri="{FF2B5EF4-FFF2-40B4-BE49-F238E27FC236}">
                <a16:creationId xmlns:a16="http://schemas.microsoft.com/office/drawing/2014/main" id="{96E8D686-AAAB-FD0D-D552-E8DC91CC3E8F}"/>
              </a:ext>
            </a:extLst>
          </p:cNvPr>
          <p:cNvSpPr txBox="1"/>
          <p:nvPr/>
        </p:nvSpPr>
        <p:spPr>
          <a:xfrm>
            <a:off x="8191229" y="4454274"/>
            <a:ext cx="1894203"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DE" sz="1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Shortwave Rad.</a:t>
            </a:r>
          </a:p>
        </p:txBody>
      </p:sp>
      <p:sp>
        <p:nvSpPr>
          <p:cNvPr id="72" name="Data 71">
            <a:extLst>
              <a:ext uri="{FF2B5EF4-FFF2-40B4-BE49-F238E27FC236}">
                <a16:creationId xmlns:a16="http://schemas.microsoft.com/office/drawing/2014/main" id="{68CCE015-4595-C3EB-B657-13B42D233B24}"/>
              </a:ext>
            </a:extLst>
          </p:cNvPr>
          <p:cNvSpPr/>
          <p:nvPr/>
        </p:nvSpPr>
        <p:spPr>
          <a:xfrm>
            <a:off x="140513" y="5963031"/>
            <a:ext cx="2114836" cy="789934"/>
          </a:xfrm>
          <a:prstGeom prst="flowChartInputOutput">
            <a:avLst/>
          </a:prstGeom>
          <a:solidFill>
            <a:schemeClr val="accent6">
              <a:lumMod val="25000"/>
            </a:schemeClr>
          </a:solidFill>
          <a:ln w="12700" cap="flat" cmpd="sng" algn="ctr">
            <a:solidFill>
              <a:srgbClr val="5B9BD5">
                <a:shade val="1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Spatial heterogen.</a:t>
            </a:r>
          </a:p>
        </p:txBody>
      </p:sp>
      <p:sp>
        <p:nvSpPr>
          <p:cNvPr id="73" name="Data 72">
            <a:extLst>
              <a:ext uri="{FF2B5EF4-FFF2-40B4-BE49-F238E27FC236}">
                <a16:creationId xmlns:a16="http://schemas.microsoft.com/office/drawing/2014/main" id="{39F97519-3C65-6BEA-0EDB-9C22B6DFDC41}"/>
              </a:ext>
            </a:extLst>
          </p:cNvPr>
          <p:cNvSpPr/>
          <p:nvPr/>
        </p:nvSpPr>
        <p:spPr>
          <a:xfrm>
            <a:off x="140513" y="5011344"/>
            <a:ext cx="2114836" cy="789934"/>
          </a:xfrm>
          <a:prstGeom prst="flowChartInputOutput">
            <a:avLst/>
          </a:prstGeom>
          <a:solidFill>
            <a:schemeClr val="accent6">
              <a:lumMod val="25000"/>
            </a:schemeClr>
          </a:solidFill>
          <a:ln w="12700" cap="flat" cmpd="sng" algn="ctr">
            <a:solidFill>
              <a:srgbClr val="5B9BD5">
                <a:shade val="1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Tree mortality</a:t>
            </a:r>
          </a:p>
        </p:txBody>
      </p:sp>
      <p:sp>
        <p:nvSpPr>
          <p:cNvPr id="76" name="TextBox 75">
            <a:extLst>
              <a:ext uri="{FF2B5EF4-FFF2-40B4-BE49-F238E27FC236}">
                <a16:creationId xmlns:a16="http://schemas.microsoft.com/office/drawing/2014/main" id="{D6B897A6-EE86-2733-D087-FBA36CB0424E}"/>
              </a:ext>
            </a:extLst>
          </p:cNvPr>
          <p:cNvSpPr txBox="1"/>
          <p:nvPr/>
        </p:nvSpPr>
        <p:spPr>
          <a:xfrm>
            <a:off x="8962969" y="1494637"/>
            <a:ext cx="79951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400" b="0" i="1" u="none" strike="noStrike" kern="0" cap="none" spc="0" normalizeH="0" baseline="0" noProof="0" dirty="0">
                <a:ln>
                  <a:noFill/>
                </a:ln>
                <a:solidFill>
                  <a:srgbClr val="5A9AD4"/>
                </a:solidFill>
                <a:effectLst/>
                <a:uLnTx/>
                <a:uFillTx/>
                <a:latin typeface="Arial" panose="020B0604020202020204" pitchFamily="34" charset="0"/>
                <a:ea typeface="+mn-ea"/>
                <a:cs typeface="Arial" panose="020B0604020202020204" pitchFamily="34" charset="0"/>
              </a:rPr>
              <a:t>Hourly</a:t>
            </a:r>
            <a:endParaRPr kumimoji="0" lang="en-DE" sz="1400" b="0" i="0" u="none" strike="noStrike" kern="1200" cap="none" spc="0" normalizeH="0" baseline="0" noProof="0" dirty="0">
              <a:ln>
                <a:noFill/>
              </a:ln>
              <a:solidFill>
                <a:srgbClr val="5A9AD4"/>
              </a:solidFill>
              <a:effectLst/>
              <a:uLnTx/>
              <a:uFillTx/>
              <a:latin typeface="Roboto"/>
              <a:ea typeface="+mn-ea"/>
              <a:cs typeface="+mn-cs"/>
            </a:endParaRPr>
          </a:p>
        </p:txBody>
      </p:sp>
      <p:sp>
        <p:nvSpPr>
          <p:cNvPr id="77" name="TextBox 76">
            <a:extLst>
              <a:ext uri="{FF2B5EF4-FFF2-40B4-BE49-F238E27FC236}">
                <a16:creationId xmlns:a16="http://schemas.microsoft.com/office/drawing/2014/main" id="{006DDB1D-9950-9833-7945-454B07DCFFD9}"/>
              </a:ext>
            </a:extLst>
          </p:cNvPr>
          <p:cNvSpPr txBox="1"/>
          <p:nvPr/>
        </p:nvSpPr>
        <p:spPr>
          <a:xfrm>
            <a:off x="4518648" y="1450129"/>
            <a:ext cx="135880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400" b="0" i="1" u="none" strike="noStrike" kern="0" cap="none" spc="0" normalizeH="0" baseline="0" noProof="0" dirty="0">
                <a:ln>
                  <a:noFill/>
                </a:ln>
                <a:solidFill>
                  <a:srgbClr val="5A9AD4"/>
                </a:solidFill>
                <a:effectLst/>
                <a:uLnTx/>
                <a:uFillTx/>
                <a:latin typeface="Arial" panose="020B0604020202020204" pitchFamily="34" charset="0"/>
                <a:ea typeface="+mn-ea"/>
                <a:cs typeface="Arial" panose="020B0604020202020204" pitchFamily="34" charset="0"/>
              </a:rPr>
              <a:t>Daily at 13:00</a:t>
            </a:r>
            <a:endParaRPr kumimoji="0" lang="en-DE" sz="1400" b="0" i="0" u="none" strike="noStrike" kern="1200" cap="none" spc="0" normalizeH="0" baseline="0" noProof="0" dirty="0">
              <a:ln>
                <a:noFill/>
              </a:ln>
              <a:solidFill>
                <a:srgbClr val="5A9AD4"/>
              </a:solidFill>
              <a:effectLst/>
              <a:uLnTx/>
              <a:uFillTx/>
              <a:latin typeface="Roboto"/>
              <a:ea typeface="+mn-ea"/>
              <a:cs typeface="+mn-cs"/>
            </a:endParaRPr>
          </a:p>
        </p:txBody>
      </p:sp>
      <p:sp>
        <p:nvSpPr>
          <p:cNvPr id="78" name="Rectangle 77">
            <a:extLst>
              <a:ext uri="{FF2B5EF4-FFF2-40B4-BE49-F238E27FC236}">
                <a16:creationId xmlns:a16="http://schemas.microsoft.com/office/drawing/2014/main" id="{1805BB9A-DD08-64CD-58B9-D08E9E9EE7D1}"/>
              </a:ext>
            </a:extLst>
          </p:cNvPr>
          <p:cNvSpPr/>
          <p:nvPr/>
        </p:nvSpPr>
        <p:spPr>
          <a:xfrm>
            <a:off x="2651000" y="3635282"/>
            <a:ext cx="2114835" cy="3693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Cal/Val spatially</a:t>
            </a:r>
          </a:p>
        </p:txBody>
      </p:sp>
      <p:sp>
        <p:nvSpPr>
          <p:cNvPr id="79" name="Rectangle 78">
            <a:extLst>
              <a:ext uri="{FF2B5EF4-FFF2-40B4-BE49-F238E27FC236}">
                <a16:creationId xmlns:a16="http://schemas.microsoft.com/office/drawing/2014/main" id="{A1042B7D-C9BA-5B01-01F8-BD8289496521}"/>
              </a:ext>
            </a:extLst>
          </p:cNvPr>
          <p:cNvSpPr/>
          <p:nvPr/>
        </p:nvSpPr>
        <p:spPr>
          <a:xfrm>
            <a:off x="2617154" y="2124679"/>
            <a:ext cx="2114835" cy="3693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Cal/Val temporally</a:t>
            </a:r>
          </a:p>
        </p:txBody>
      </p:sp>
      <p:sp>
        <p:nvSpPr>
          <p:cNvPr id="81" name="Rectangle 80">
            <a:extLst>
              <a:ext uri="{FF2B5EF4-FFF2-40B4-BE49-F238E27FC236}">
                <a16:creationId xmlns:a16="http://schemas.microsoft.com/office/drawing/2014/main" id="{9E130420-8C97-E13E-BA84-29ADDC361E49}"/>
              </a:ext>
            </a:extLst>
          </p:cNvPr>
          <p:cNvSpPr/>
          <p:nvPr/>
        </p:nvSpPr>
        <p:spPr>
          <a:xfrm>
            <a:off x="3304393" y="5801278"/>
            <a:ext cx="2114835" cy="36933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DE" sz="1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Analyse</a:t>
            </a:r>
          </a:p>
        </p:txBody>
      </p:sp>
      <p:sp>
        <p:nvSpPr>
          <p:cNvPr id="84" name="Data 83">
            <a:extLst>
              <a:ext uri="{FF2B5EF4-FFF2-40B4-BE49-F238E27FC236}">
                <a16:creationId xmlns:a16="http://schemas.microsoft.com/office/drawing/2014/main" id="{0C688A68-48B8-0728-6262-3EE4F9BF95BD}"/>
              </a:ext>
            </a:extLst>
          </p:cNvPr>
          <p:cNvSpPr/>
          <p:nvPr/>
        </p:nvSpPr>
        <p:spPr>
          <a:xfrm>
            <a:off x="316099" y="3165743"/>
            <a:ext cx="2114836" cy="789934"/>
          </a:xfrm>
          <a:prstGeom prst="flowChartInputOutput">
            <a:avLst/>
          </a:prstGeom>
          <a:solidFill>
            <a:schemeClr val="accent4">
              <a:lumMod val="50000"/>
            </a:schemeClr>
          </a:solidFill>
          <a:ln w="12700" cap="flat" cmpd="sng" algn="ctr">
            <a:solidFill>
              <a:srgbClr val="5B9BD5">
                <a:shade val="1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FLEX</a:t>
            </a:r>
          </a:p>
        </p:txBody>
      </p:sp>
      <p:sp>
        <p:nvSpPr>
          <p:cNvPr id="89" name="TextBox 88">
            <a:extLst>
              <a:ext uri="{FF2B5EF4-FFF2-40B4-BE49-F238E27FC236}">
                <a16:creationId xmlns:a16="http://schemas.microsoft.com/office/drawing/2014/main" id="{7D56470B-0B60-F1E4-4E7E-766984D9FF28}"/>
              </a:ext>
            </a:extLst>
          </p:cNvPr>
          <p:cNvSpPr txBox="1"/>
          <p:nvPr/>
        </p:nvSpPr>
        <p:spPr>
          <a:xfrm>
            <a:off x="8603815" y="766577"/>
            <a:ext cx="70678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E" sz="14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a:t>
            </a:r>
            <a:endParaRPr kumimoji="0" lang="en-DE" sz="1400" b="0" i="0" u="none" strike="noStrike" kern="1200" cap="none" spc="0" normalizeH="0" baseline="0" noProof="0" dirty="0">
              <a:ln>
                <a:noFill/>
              </a:ln>
              <a:solidFill>
                <a:prstClr val="black"/>
              </a:solidFill>
              <a:effectLst/>
              <a:uLnTx/>
              <a:uFillTx/>
              <a:latin typeface="Roboto"/>
              <a:ea typeface="+mn-ea"/>
              <a:cs typeface="+mn-cs"/>
            </a:endParaRPr>
          </a:p>
        </p:txBody>
      </p:sp>
      <p:sp>
        <p:nvSpPr>
          <p:cNvPr id="93" name="TextBox 92">
            <a:extLst>
              <a:ext uri="{FF2B5EF4-FFF2-40B4-BE49-F238E27FC236}">
                <a16:creationId xmlns:a16="http://schemas.microsoft.com/office/drawing/2014/main" id="{9D4AC798-C80B-8AF3-473B-0E910E777098}"/>
              </a:ext>
            </a:extLst>
          </p:cNvPr>
          <p:cNvSpPr txBox="1"/>
          <p:nvPr/>
        </p:nvSpPr>
        <p:spPr>
          <a:xfrm>
            <a:off x="5680679" y="6184952"/>
            <a:ext cx="444999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a:cs typeface="Arial" panose="020B0604020202020204" pitchFamily="34" charset="0"/>
              </a:rPr>
              <a:t>Spatial res.: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a:cs typeface="Arial" panose="020B0604020202020204" pitchFamily="34" charset="0"/>
              </a:rPr>
              <a:t>5 km | Spatial coverage: Europe </a:t>
            </a:r>
            <a:b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a:cs typeface="Arial" panose="020B0604020202020204" pitchFamily="34" charset="0"/>
              </a:rPr>
            </a:b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a:cs typeface="Arial" panose="020B0604020202020204" pitchFamily="34" charset="0"/>
              </a:rPr>
              <a:t>Temp. res: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a:cs typeface="Arial" panose="020B0604020202020204" pitchFamily="34" charset="0"/>
              </a:rPr>
              <a:t>weekly | Temp. coverage: 2018 onwards</a:t>
            </a:r>
          </a:p>
        </p:txBody>
      </p:sp>
      <p:cxnSp>
        <p:nvCxnSpPr>
          <p:cNvPr id="100" name="Elbow Connector 99">
            <a:extLst>
              <a:ext uri="{FF2B5EF4-FFF2-40B4-BE49-F238E27FC236}">
                <a16:creationId xmlns:a16="http://schemas.microsoft.com/office/drawing/2014/main" id="{515061D8-5DF5-5BF6-471E-0DB4CD2D3E69}"/>
              </a:ext>
            </a:extLst>
          </p:cNvPr>
          <p:cNvCxnSpPr>
            <a:cxnSpLocks/>
            <a:stCxn id="82" idx="5"/>
            <a:endCxn id="24" idx="2"/>
          </p:cNvCxnSpPr>
          <p:nvPr/>
        </p:nvCxnSpPr>
        <p:spPr>
          <a:xfrm>
            <a:off x="2219451" y="2563386"/>
            <a:ext cx="4360020" cy="490471"/>
          </a:xfrm>
          <a:prstGeom prst="bentConnector3">
            <a:avLst>
              <a:gd name="adj1" fmla="val 50000"/>
            </a:avLst>
          </a:prstGeom>
          <a:noFill/>
          <a:ln w="19050" cap="flat" cmpd="sng" algn="ctr">
            <a:solidFill>
              <a:sysClr val="windowText" lastClr="000000">
                <a:lumMod val="75000"/>
                <a:lumOff val="25000"/>
              </a:sysClr>
            </a:solidFill>
            <a:prstDash val="solid"/>
            <a:miter lim="800000"/>
            <a:tailEnd type="triangle"/>
          </a:ln>
          <a:effectLst/>
        </p:spPr>
      </p:cxnSp>
      <p:cxnSp>
        <p:nvCxnSpPr>
          <p:cNvPr id="105" name="Elbow Connector 104">
            <a:extLst>
              <a:ext uri="{FF2B5EF4-FFF2-40B4-BE49-F238E27FC236}">
                <a16:creationId xmlns:a16="http://schemas.microsoft.com/office/drawing/2014/main" id="{88B04E46-B8BB-FAFA-43C3-1C19C7D5594B}"/>
              </a:ext>
            </a:extLst>
          </p:cNvPr>
          <p:cNvCxnSpPr>
            <a:cxnSpLocks/>
            <a:stCxn id="84" idx="5"/>
            <a:endCxn id="24" idx="2"/>
          </p:cNvCxnSpPr>
          <p:nvPr/>
        </p:nvCxnSpPr>
        <p:spPr>
          <a:xfrm flipV="1">
            <a:off x="2219451" y="3053857"/>
            <a:ext cx="4360020" cy="506853"/>
          </a:xfrm>
          <a:prstGeom prst="bentConnector3">
            <a:avLst>
              <a:gd name="adj1" fmla="val 50000"/>
            </a:avLst>
          </a:prstGeom>
          <a:noFill/>
          <a:ln w="19050" cap="flat" cmpd="sng" algn="ctr">
            <a:solidFill>
              <a:sysClr val="windowText" lastClr="000000">
                <a:lumMod val="75000"/>
                <a:lumOff val="25000"/>
              </a:sysClr>
            </a:solidFill>
            <a:prstDash val="solid"/>
            <a:miter lim="800000"/>
            <a:tailEnd type="triangle"/>
          </a:ln>
          <a:effectLst/>
        </p:spPr>
      </p:cxnSp>
      <p:cxnSp>
        <p:nvCxnSpPr>
          <p:cNvPr id="114" name="Elbow Connector 113">
            <a:extLst>
              <a:ext uri="{FF2B5EF4-FFF2-40B4-BE49-F238E27FC236}">
                <a16:creationId xmlns:a16="http://schemas.microsoft.com/office/drawing/2014/main" id="{326D9E46-13E5-C677-E289-9E3FFAA0EC2F}"/>
              </a:ext>
            </a:extLst>
          </p:cNvPr>
          <p:cNvCxnSpPr>
            <a:cxnSpLocks/>
            <a:stCxn id="73" idx="5"/>
            <a:endCxn id="25" idx="2"/>
          </p:cNvCxnSpPr>
          <p:nvPr/>
        </p:nvCxnSpPr>
        <p:spPr>
          <a:xfrm>
            <a:off x="2043865" y="5406311"/>
            <a:ext cx="4538523" cy="325229"/>
          </a:xfrm>
          <a:prstGeom prst="bentConnector3">
            <a:avLst>
              <a:gd name="adj1" fmla="val 25772"/>
            </a:avLst>
          </a:prstGeom>
          <a:noFill/>
          <a:ln w="19050" cap="flat" cmpd="sng" algn="ctr">
            <a:solidFill>
              <a:sysClr val="windowText" lastClr="000000">
                <a:lumMod val="75000"/>
                <a:lumOff val="25000"/>
              </a:sysClr>
            </a:solidFill>
            <a:prstDash val="solid"/>
            <a:miter lim="800000"/>
            <a:tailEnd type="triangle"/>
          </a:ln>
          <a:effectLst/>
        </p:spPr>
      </p:cxnSp>
      <p:cxnSp>
        <p:nvCxnSpPr>
          <p:cNvPr id="117" name="Elbow Connector 116">
            <a:extLst>
              <a:ext uri="{FF2B5EF4-FFF2-40B4-BE49-F238E27FC236}">
                <a16:creationId xmlns:a16="http://schemas.microsoft.com/office/drawing/2014/main" id="{412E2681-6F93-4715-726C-E59AE4614A6D}"/>
              </a:ext>
            </a:extLst>
          </p:cNvPr>
          <p:cNvCxnSpPr>
            <a:cxnSpLocks/>
            <a:stCxn id="72" idx="5"/>
            <a:endCxn id="25" idx="2"/>
          </p:cNvCxnSpPr>
          <p:nvPr/>
        </p:nvCxnSpPr>
        <p:spPr>
          <a:xfrm flipV="1">
            <a:off x="2043865" y="5731540"/>
            <a:ext cx="4538523" cy="626458"/>
          </a:xfrm>
          <a:prstGeom prst="bentConnector3">
            <a:avLst>
              <a:gd name="adj1" fmla="val 25772"/>
            </a:avLst>
          </a:prstGeom>
          <a:noFill/>
          <a:ln w="19050" cap="flat" cmpd="sng" algn="ctr">
            <a:solidFill>
              <a:sysClr val="windowText" lastClr="000000">
                <a:lumMod val="75000"/>
                <a:lumOff val="25000"/>
              </a:sysClr>
            </a:solidFill>
            <a:prstDash val="solid"/>
            <a:miter lim="800000"/>
            <a:tailEnd type="triangle"/>
          </a:ln>
          <a:effectLst/>
        </p:spPr>
      </p:cxnSp>
      <p:pic>
        <p:nvPicPr>
          <p:cNvPr id="3" name="Picture 2">
            <a:extLst>
              <a:ext uri="{FF2B5EF4-FFF2-40B4-BE49-F238E27FC236}">
                <a16:creationId xmlns:a16="http://schemas.microsoft.com/office/drawing/2014/main" id="{AD33853B-CCA3-DA4E-346D-21F1426303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255833" y="1507000"/>
            <a:ext cx="1507372" cy="1406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9172BF7-0C86-931E-903F-6E179AA409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255549" y="2919590"/>
            <a:ext cx="1527956" cy="142596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Orbiting Carbon Observatory-3: Graphics">
            <a:extLst>
              <a:ext uri="{FF2B5EF4-FFF2-40B4-BE49-F238E27FC236}">
                <a16:creationId xmlns:a16="http://schemas.microsoft.com/office/drawing/2014/main" id="{75A0C09A-9BBC-AC25-7831-9CFEE402D46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098" y="1517504"/>
            <a:ext cx="987333" cy="8862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SA - FLEX patch">
            <a:extLst>
              <a:ext uri="{FF2B5EF4-FFF2-40B4-BE49-F238E27FC236}">
                <a16:creationId xmlns:a16="http://schemas.microsoft.com/office/drawing/2014/main" id="{7EEC197C-09A5-8BB5-C40A-E3579B72D76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03501" y="3712088"/>
            <a:ext cx="936015" cy="931701"/>
          </a:xfrm>
          <a:prstGeom prst="rect">
            <a:avLst/>
          </a:prstGeom>
          <a:noFill/>
          <a:extLst>
            <a:ext uri="{909E8E84-426E-40DD-AFC4-6F175D3DCCD1}">
              <a14:hiddenFill xmlns:a14="http://schemas.microsoft.com/office/drawing/2010/main">
                <a:solidFill>
                  <a:srgbClr val="FFFFFF"/>
                </a:solidFill>
              </a14:hiddenFill>
            </a:ext>
          </a:extLst>
        </p:spPr>
      </p:pic>
      <p:sp>
        <p:nvSpPr>
          <p:cNvPr id="82" name="Data 81">
            <a:extLst>
              <a:ext uri="{FF2B5EF4-FFF2-40B4-BE49-F238E27FC236}">
                <a16:creationId xmlns:a16="http://schemas.microsoft.com/office/drawing/2014/main" id="{51E8E454-597C-3817-6024-22420CC681F1}"/>
              </a:ext>
            </a:extLst>
          </p:cNvPr>
          <p:cNvSpPr/>
          <p:nvPr/>
        </p:nvSpPr>
        <p:spPr>
          <a:xfrm>
            <a:off x="316099" y="2168419"/>
            <a:ext cx="2114836" cy="789934"/>
          </a:xfrm>
          <a:prstGeom prst="flowChartInputOutput">
            <a:avLst/>
          </a:prstGeom>
          <a:solidFill>
            <a:schemeClr val="accent4">
              <a:lumMod val="50000"/>
            </a:schemeClr>
          </a:solidFill>
          <a:ln w="12700" cap="flat" cmpd="sng" algn="ctr">
            <a:solidFill>
              <a:srgbClr val="5B9BD5">
                <a:shade val="1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OCO-3</a:t>
            </a:r>
          </a:p>
        </p:txBody>
      </p:sp>
      <p:grpSp>
        <p:nvGrpSpPr>
          <p:cNvPr id="10" name="Group 9">
            <a:extLst>
              <a:ext uri="{FF2B5EF4-FFF2-40B4-BE49-F238E27FC236}">
                <a16:creationId xmlns:a16="http://schemas.microsoft.com/office/drawing/2014/main" id="{172D3516-7989-8BD4-72A8-E36B34E59C94}"/>
              </a:ext>
            </a:extLst>
          </p:cNvPr>
          <p:cNvGrpSpPr/>
          <p:nvPr/>
        </p:nvGrpSpPr>
        <p:grpSpPr>
          <a:xfrm>
            <a:off x="192995" y="167870"/>
            <a:ext cx="3571719" cy="1256018"/>
            <a:chOff x="1706136" y="3868721"/>
            <a:chExt cx="3571719" cy="1256018"/>
          </a:xfrm>
        </p:grpSpPr>
        <p:pic>
          <p:nvPicPr>
            <p:cNvPr id="11" name="Picture 10">
              <a:extLst>
                <a:ext uri="{FF2B5EF4-FFF2-40B4-BE49-F238E27FC236}">
                  <a16:creationId xmlns:a16="http://schemas.microsoft.com/office/drawing/2014/main" id="{7250A9A8-AE0A-0B25-A403-274F84D2D71F}"/>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706136" y="3868721"/>
              <a:ext cx="3571719" cy="948606"/>
            </a:xfrm>
            <a:prstGeom prst="rect">
              <a:avLst/>
            </a:prstGeom>
          </p:spPr>
        </p:pic>
        <p:pic>
          <p:nvPicPr>
            <p:cNvPr id="12" name="Picture 11">
              <a:extLst>
                <a:ext uri="{FF2B5EF4-FFF2-40B4-BE49-F238E27FC236}">
                  <a16:creationId xmlns:a16="http://schemas.microsoft.com/office/drawing/2014/main" id="{C7D8359C-A6BA-9BFF-8267-71763250C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88605" y="4897793"/>
              <a:ext cx="1080904" cy="226946"/>
            </a:xfrm>
            <a:prstGeom prst="rect">
              <a:avLst/>
            </a:prstGeom>
          </p:spPr>
        </p:pic>
      </p:grpSp>
    </p:spTree>
    <p:extLst>
      <p:ext uri="{BB962C8B-B14F-4D97-AF65-F5344CB8AC3E}">
        <p14:creationId xmlns:p14="http://schemas.microsoft.com/office/powerpoint/2010/main" val="2639000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99FA-FF31-948A-5E4B-362DA66D9319}"/>
              </a:ext>
            </a:extLst>
          </p:cNvPr>
          <p:cNvSpPr>
            <a:spLocks noGrp="1"/>
          </p:cNvSpPr>
          <p:nvPr>
            <p:ph type="title"/>
          </p:nvPr>
        </p:nvSpPr>
        <p:spPr/>
        <p:txBody>
          <a:bodyPr/>
          <a:lstStyle/>
          <a:p>
            <a:r>
              <a:rPr lang="en-DE" dirty="0"/>
              <a:t>A monitoring system based on SIF</a:t>
            </a:r>
          </a:p>
        </p:txBody>
      </p:sp>
      <p:graphicFrame>
        <p:nvGraphicFramePr>
          <p:cNvPr id="4" name="Content Placeholder 3">
            <a:extLst>
              <a:ext uri="{FF2B5EF4-FFF2-40B4-BE49-F238E27FC236}">
                <a16:creationId xmlns:a16="http://schemas.microsoft.com/office/drawing/2014/main" id="{EB7F3A83-C895-DC3C-2A4D-F7D80DC69521}"/>
              </a:ext>
            </a:extLst>
          </p:cNvPr>
          <p:cNvGraphicFramePr>
            <a:graphicFrameLocks noGrp="1"/>
          </p:cNvGraphicFramePr>
          <p:nvPr>
            <p:ph idx="1"/>
            <p:extLst>
              <p:ext uri="{D42A27DB-BD31-4B8C-83A1-F6EECF244321}">
                <p14:modId xmlns:p14="http://schemas.microsoft.com/office/powerpoint/2010/main" val="89444390"/>
              </p:ext>
            </p:extLst>
          </p:nvPr>
        </p:nvGraphicFramePr>
        <p:xfrm>
          <a:off x="211257" y="1162287"/>
          <a:ext cx="8992818" cy="3310930"/>
        </p:xfrm>
        <a:graphic>
          <a:graphicData uri="http://schemas.openxmlformats.org/drawingml/2006/table">
            <a:tbl>
              <a:tblPr firstRow="1" bandRow="1">
                <a:tableStyleId>{5C22544A-7EE6-4342-B048-85BDC9FD1C3A}</a:tableStyleId>
              </a:tblPr>
              <a:tblGrid>
                <a:gridCol w="2458203">
                  <a:extLst>
                    <a:ext uri="{9D8B030D-6E8A-4147-A177-3AD203B41FA5}">
                      <a16:colId xmlns:a16="http://schemas.microsoft.com/office/drawing/2014/main" val="3661202825"/>
                    </a:ext>
                  </a:extLst>
                </a:gridCol>
                <a:gridCol w="3356517">
                  <a:extLst>
                    <a:ext uri="{9D8B030D-6E8A-4147-A177-3AD203B41FA5}">
                      <a16:colId xmlns:a16="http://schemas.microsoft.com/office/drawing/2014/main" val="2222647637"/>
                    </a:ext>
                  </a:extLst>
                </a:gridCol>
                <a:gridCol w="3178098">
                  <a:extLst>
                    <a:ext uri="{9D8B030D-6E8A-4147-A177-3AD203B41FA5}">
                      <a16:colId xmlns:a16="http://schemas.microsoft.com/office/drawing/2014/main" val="2314508453"/>
                    </a:ext>
                  </a:extLst>
                </a:gridCol>
              </a:tblGrid>
              <a:tr h="472990">
                <a:tc>
                  <a:txBody>
                    <a:bodyPr/>
                    <a:lstStyle/>
                    <a:p>
                      <a:pPr lvl="0" algn="l"/>
                      <a:r>
                        <a:rPr lang="en-DE" b="1" dirty="0"/>
                        <a:t>PROPERTY</a:t>
                      </a:r>
                    </a:p>
                  </a:txBody>
                  <a:tcPr anchor="ctr"/>
                </a:tc>
                <a:tc>
                  <a:txBody>
                    <a:bodyPr/>
                    <a:lstStyle/>
                    <a:p>
                      <a:pPr lvl="0" algn="ctr"/>
                      <a:r>
                        <a:rPr lang="en-DE" dirty="0"/>
                        <a:t>THRESHOLD: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dirty="0"/>
                        <a:t>TARGET: </a:t>
                      </a:r>
                    </a:p>
                  </a:txBody>
                  <a:tcPr anchor="ctr"/>
                </a:tc>
                <a:extLst>
                  <a:ext uri="{0D108BD9-81ED-4DB2-BD59-A6C34878D82A}">
                    <a16:rowId xmlns:a16="http://schemas.microsoft.com/office/drawing/2014/main" val="3312997827"/>
                  </a:ext>
                </a:extLst>
              </a:tr>
              <a:tr h="472990">
                <a:tc>
                  <a:txBody>
                    <a:bodyPr/>
                    <a:lstStyle/>
                    <a:p>
                      <a:pPr lvl="0" algn="l"/>
                      <a:r>
                        <a:rPr lang="en-DE" b="1" dirty="0"/>
                        <a:t>Spectral resolution</a:t>
                      </a:r>
                    </a:p>
                  </a:txBody>
                  <a:tcPr anchor="ctr"/>
                </a:tc>
                <a:tc>
                  <a:txBody>
                    <a:bodyPr/>
                    <a:lstStyle/>
                    <a:p>
                      <a:pPr lvl="0" algn="ctr"/>
                      <a:r>
                        <a:rPr lang="en-DE" dirty="0"/>
                        <a:t>~ 0.5 nm</a:t>
                      </a:r>
                    </a:p>
                  </a:txBody>
                  <a:tcPr anchor="ctr"/>
                </a:tc>
                <a:tc>
                  <a:txBody>
                    <a:bodyPr/>
                    <a:lstStyle/>
                    <a:p>
                      <a:pPr lvl="0" algn="ctr"/>
                      <a:r>
                        <a:rPr lang="en-DE" dirty="0"/>
                        <a:t>~ 0.3 nm</a:t>
                      </a:r>
                    </a:p>
                  </a:txBody>
                  <a:tcPr anchor="ctr"/>
                </a:tc>
                <a:extLst>
                  <a:ext uri="{0D108BD9-81ED-4DB2-BD59-A6C34878D82A}">
                    <a16:rowId xmlns:a16="http://schemas.microsoft.com/office/drawing/2014/main" val="1893456464"/>
                  </a:ext>
                </a:extLst>
              </a:tr>
              <a:tr h="472990">
                <a:tc>
                  <a:txBody>
                    <a:bodyPr/>
                    <a:lstStyle/>
                    <a:p>
                      <a:pPr lvl="0" algn="l"/>
                      <a:r>
                        <a:rPr lang="en-DE" b="1" dirty="0"/>
                        <a:t>Spectral coverage</a:t>
                      </a:r>
                    </a:p>
                  </a:txBody>
                  <a:tcPr anchor="ctr"/>
                </a:tc>
                <a:tc>
                  <a:txBody>
                    <a:bodyPr/>
                    <a:lstStyle/>
                    <a:p>
                      <a:pPr lvl="0" algn="ctr"/>
                      <a:r>
                        <a:rPr lang="en-DE" dirty="0"/>
                        <a:t>Red and FarRed peaks</a:t>
                      </a:r>
                    </a:p>
                  </a:txBody>
                  <a:tcPr anchor="ctr"/>
                </a:tc>
                <a:tc>
                  <a:txBody>
                    <a:bodyPr/>
                    <a:lstStyle/>
                    <a:p>
                      <a:pPr lvl="0" algn="ctr"/>
                      <a:r>
                        <a:rPr lang="en-DE" dirty="0"/>
                        <a:t>Full spectrum retrieval + PRI</a:t>
                      </a:r>
                    </a:p>
                  </a:txBody>
                  <a:tcPr anchor="ctr"/>
                </a:tc>
                <a:extLst>
                  <a:ext uri="{0D108BD9-81ED-4DB2-BD59-A6C34878D82A}">
                    <a16:rowId xmlns:a16="http://schemas.microsoft.com/office/drawing/2014/main" val="1252471742"/>
                  </a:ext>
                </a:extLst>
              </a:tr>
              <a:tr h="472990">
                <a:tc>
                  <a:txBody>
                    <a:bodyPr/>
                    <a:lstStyle/>
                    <a:p>
                      <a:pPr lvl="0" algn="l"/>
                      <a:r>
                        <a:rPr lang="en-DE" b="1" dirty="0"/>
                        <a:t>Spatial resolution</a:t>
                      </a:r>
                    </a:p>
                  </a:txBody>
                  <a:tcPr anchor="ctr"/>
                </a:tc>
                <a:tc>
                  <a:txBody>
                    <a:bodyPr/>
                    <a:lstStyle/>
                    <a:p>
                      <a:pPr lvl="0" algn="ctr"/>
                      <a:r>
                        <a:rPr lang="en-DE" dirty="0"/>
                        <a:t>~5 km</a:t>
                      </a:r>
                    </a:p>
                  </a:txBody>
                  <a:tcPr anchor="ctr"/>
                </a:tc>
                <a:tc>
                  <a:txBody>
                    <a:bodyPr/>
                    <a:lstStyle/>
                    <a:p>
                      <a:pPr lvl="0" algn="ctr"/>
                      <a:r>
                        <a:rPr lang="en-DE" dirty="0"/>
                        <a:t>~300 m </a:t>
                      </a:r>
                    </a:p>
                  </a:txBody>
                  <a:tcPr anchor="ctr"/>
                </a:tc>
                <a:extLst>
                  <a:ext uri="{0D108BD9-81ED-4DB2-BD59-A6C34878D82A}">
                    <a16:rowId xmlns:a16="http://schemas.microsoft.com/office/drawing/2014/main" val="872639240"/>
                  </a:ext>
                </a:extLst>
              </a:tr>
              <a:tr h="472990">
                <a:tc>
                  <a:txBody>
                    <a:bodyPr/>
                    <a:lstStyle/>
                    <a:p>
                      <a:pPr lvl="0" algn="l"/>
                      <a:r>
                        <a:rPr lang="en-DE" b="1" dirty="0"/>
                        <a:t>Geographic coverage</a:t>
                      </a:r>
                    </a:p>
                  </a:txBody>
                  <a:tcPr anchor="ctr"/>
                </a:tc>
                <a:tc>
                  <a:txBody>
                    <a:bodyPr/>
                    <a:lstStyle/>
                    <a:p>
                      <a:pPr lvl="0" algn="ctr"/>
                      <a:r>
                        <a:rPr lang="en-DE" dirty="0"/>
                        <a:t>Vegetated areas</a:t>
                      </a:r>
                    </a:p>
                  </a:txBody>
                  <a:tcPr anchor="ctr"/>
                </a:tc>
                <a:tc>
                  <a:txBody>
                    <a:bodyPr/>
                    <a:lstStyle/>
                    <a:p>
                      <a:pPr lvl="0" algn="ctr"/>
                      <a:r>
                        <a:rPr lang="en-DE" dirty="0"/>
                        <a:t>Global</a:t>
                      </a:r>
                    </a:p>
                  </a:txBody>
                  <a:tcPr anchor="ctr"/>
                </a:tc>
                <a:extLst>
                  <a:ext uri="{0D108BD9-81ED-4DB2-BD59-A6C34878D82A}">
                    <a16:rowId xmlns:a16="http://schemas.microsoft.com/office/drawing/2014/main" val="2441046667"/>
                  </a:ext>
                </a:extLst>
              </a:tr>
              <a:tr h="472990">
                <a:tc>
                  <a:txBody>
                    <a:bodyPr/>
                    <a:lstStyle/>
                    <a:p>
                      <a:pPr lvl="0" algn="l"/>
                      <a:r>
                        <a:rPr lang="en-DE" b="1" dirty="0"/>
                        <a:t>Temporal revisit</a:t>
                      </a:r>
                    </a:p>
                  </a:txBody>
                  <a:tcPr anchor="ctr"/>
                </a:tc>
                <a:tc>
                  <a:txBody>
                    <a:bodyPr/>
                    <a:lstStyle/>
                    <a:p>
                      <a:pPr lvl="0" algn="ctr"/>
                      <a:r>
                        <a:rPr lang="en-DE" dirty="0"/>
                        <a:t>Daily to weekly</a:t>
                      </a:r>
                    </a:p>
                  </a:txBody>
                  <a:tcPr anchor="ctr"/>
                </a:tc>
                <a:tc>
                  <a:txBody>
                    <a:bodyPr/>
                    <a:lstStyle/>
                    <a:p>
                      <a:pPr lvl="0" algn="ctr"/>
                      <a:r>
                        <a:rPr lang="en-DE" dirty="0"/>
                        <a:t>Sub-daily</a:t>
                      </a:r>
                    </a:p>
                  </a:txBody>
                  <a:tcPr anchor="ctr"/>
                </a:tc>
                <a:extLst>
                  <a:ext uri="{0D108BD9-81ED-4DB2-BD59-A6C34878D82A}">
                    <a16:rowId xmlns:a16="http://schemas.microsoft.com/office/drawing/2014/main" val="1045843263"/>
                  </a:ext>
                </a:extLst>
              </a:tr>
              <a:tr h="472990">
                <a:tc>
                  <a:txBody>
                    <a:bodyPr/>
                    <a:lstStyle/>
                    <a:p>
                      <a:pPr lvl="0" algn="l"/>
                      <a:r>
                        <a:rPr lang="en-DE" b="1" dirty="0"/>
                        <a:t>Overpass time</a:t>
                      </a:r>
                    </a:p>
                  </a:txBody>
                  <a:tcPr anchor="ctr"/>
                </a:tc>
                <a:tc>
                  <a:txBody>
                    <a:bodyPr/>
                    <a:lstStyle/>
                    <a:p>
                      <a:pPr lvl="0" algn="ctr"/>
                      <a:r>
                        <a:rPr lang="en-DE" dirty="0"/>
                        <a:t>early afternoon</a:t>
                      </a:r>
                    </a:p>
                  </a:txBody>
                  <a:tcPr anchor="ctr"/>
                </a:tc>
                <a:tc>
                  <a:txBody>
                    <a:bodyPr/>
                    <a:lstStyle/>
                    <a:p>
                      <a:pPr lvl="0" algn="ctr"/>
                      <a:r>
                        <a:rPr lang="en-DE" dirty="0"/>
                        <a:t>multiple passes </a:t>
                      </a:r>
                    </a:p>
                  </a:txBody>
                  <a:tcPr anchor="ctr"/>
                </a:tc>
                <a:extLst>
                  <a:ext uri="{0D108BD9-81ED-4DB2-BD59-A6C34878D82A}">
                    <a16:rowId xmlns:a16="http://schemas.microsoft.com/office/drawing/2014/main" val="530740960"/>
                  </a:ext>
                </a:extLst>
              </a:tr>
            </a:tbl>
          </a:graphicData>
        </a:graphic>
      </p:graphicFrame>
      <p:grpSp>
        <p:nvGrpSpPr>
          <p:cNvPr id="16" name="Group 15">
            <a:extLst>
              <a:ext uri="{FF2B5EF4-FFF2-40B4-BE49-F238E27FC236}">
                <a16:creationId xmlns:a16="http://schemas.microsoft.com/office/drawing/2014/main" id="{0C43561F-FFDF-4125-C03F-F5EC6411BD20}"/>
              </a:ext>
            </a:extLst>
          </p:cNvPr>
          <p:cNvGrpSpPr/>
          <p:nvPr/>
        </p:nvGrpSpPr>
        <p:grpSpPr>
          <a:xfrm>
            <a:off x="9296830" y="1514873"/>
            <a:ext cx="2683913" cy="1914127"/>
            <a:chOff x="9445084" y="1732321"/>
            <a:chExt cx="2683913" cy="1914127"/>
          </a:xfrm>
        </p:grpSpPr>
        <p:grpSp>
          <p:nvGrpSpPr>
            <p:cNvPr id="12" name="Group 11">
              <a:extLst>
                <a:ext uri="{FF2B5EF4-FFF2-40B4-BE49-F238E27FC236}">
                  <a16:creationId xmlns:a16="http://schemas.microsoft.com/office/drawing/2014/main" id="{FE2108E9-B53A-4E5C-FC9C-D1D40346069E}"/>
                </a:ext>
              </a:extLst>
            </p:cNvPr>
            <p:cNvGrpSpPr/>
            <p:nvPr/>
          </p:nvGrpSpPr>
          <p:grpSpPr>
            <a:xfrm>
              <a:off x="9668122" y="1732321"/>
              <a:ext cx="2460875" cy="1537240"/>
              <a:chOff x="9668122" y="2214331"/>
              <a:chExt cx="2460875" cy="1537240"/>
            </a:xfrm>
          </p:grpSpPr>
          <p:pic>
            <p:nvPicPr>
              <p:cNvPr id="3" name="Picture 2" descr="ESA - FLEX patch">
                <a:extLst>
                  <a:ext uri="{FF2B5EF4-FFF2-40B4-BE49-F238E27FC236}">
                    <a16:creationId xmlns:a16="http://schemas.microsoft.com/office/drawing/2014/main" id="{C7EC127D-3156-9680-2FCC-CB2F2BDAF7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84640" y="2214331"/>
                <a:ext cx="1544357" cy="1537240"/>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a:extLst>
                  <a:ext uri="{FF2B5EF4-FFF2-40B4-BE49-F238E27FC236}">
                    <a16:creationId xmlns:a16="http://schemas.microsoft.com/office/drawing/2014/main" id="{B4AF17D0-D203-04FA-0377-3AF5679E5683}"/>
                  </a:ext>
                </a:extLst>
              </p:cNvPr>
              <p:cNvSpPr/>
              <p:nvPr/>
            </p:nvSpPr>
            <p:spPr>
              <a:xfrm rot="5400000">
                <a:off x="9819018" y="2562975"/>
                <a:ext cx="538162" cy="8399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15" name="Straight Connector 14">
              <a:extLst>
                <a:ext uri="{FF2B5EF4-FFF2-40B4-BE49-F238E27FC236}">
                  <a16:creationId xmlns:a16="http://schemas.microsoft.com/office/drawing/2014/main" id="{88094057-83B3-C30C-8B86-D577ABFA8535}"/>
                </a:ext>
              </a:extLst>
            </p:cNvPr>
            <p:cNvCxnSpPr>
              <a:cxnSpLocks/>
            </p:cNvCxnSpPr>
            <p:nvPr/>
          </p:nvCxnSpPr>
          <p:spPr>
            <a:xfrm>
              <a:off x="9445084" y="1887624"/>
              <a:ext cx="0" cy="1758824"/>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A021B7E-6272-754D-3C2B-4D65C17EDD9A}"/>
              </a:ext>
            </a:extLst>
          </p:cNvPr>
          <p:cNvGrpSpPr/>
          <p:nvPr/>
        </p:nvGrpSpPr>
        <p:grpSpPr>
          <a:xfrm>
            <a:off x="0" y="4668673"/>
            <a:ext cx="6002665" cy="2048819"/>
            <a:chOff x="0" y="4668673"/>
            <a:chExt cx="6002665" cy="2048819"/>
          </a:xfrm>
        </p:grpSpPr>
        <p:grpSp>
          <p:nvGrpSpPr>
            <p:cNvPr id="10" name="Group 9">
              <a:extLst>
                <a:ext uri="{FF2B5EF4-FFF2-40B4-BE49-F238E27FC236}">
                  <a16:creationId xmlns:a16="http://schemas.microsoft.com/office/drawing/2014/main" id="{32D56702-A3A7-4BA5-9CD1-2BC041C93BFB}"/>
                </a:ext>
              </a:extLst>
            </p:cNvPr>
            <p:cNvGrpSpPr/>
            <p:nvPr/>
          </p:nvGrpSpPr>
          <p:grpSpPr>
            <a:xfrm>
              <a:off x="0" y="4843652"/>
              <a:ext cx="4909322" cy="1873840"/>
              <a:chOff x="3903947" y="4575300"/>
              <a:chExt cx="4909322" cy="1873840"/>
            </a:xfrm>
          </p:grpSpPr>
          <p:grpSp>
            <p:nvGrpSpPr>
              <p:cNvPr id="5" name="Group 4">
                <a:extLst>
                  <a:ext uri="{FF2B5EF4-FFF2-40B4-BE49-F238E27FC236}">
                    <a16:creationId xmlns:a16="http://schemas.microsoft.com/office/drawing/2014/main" id="{B1DE9A57-5A44-7B02-E9A2-D70718180468}"/>
                  </a:ext>
                </a:extLst>
              </p:cNvPr>
              <p:cNvGrpSpPr/>
              <p:nvPr/>
            </p:nvGrpSpPr>
            <p:grpSpPr>
              <a:xfrm>
                <a:off x="3903947" y="5124385"/>
                <a:ext cx="4909322" cy="1324755"/>
                <a:chOff x="8070546" y="4469136"/>
                <a:chExt cx="4909322" cy="1324755"/>
              </a:xfrm>
            </p:grpSpPr>
            <p:pic>
              <p:nvPicPr>
                <p:cNvPr id="6" name="Picture 14" descr="https://uk.investinholland.com/nfia_media/2017/10/Sentinel-5_Precursor.jpg">
                  <a:extLst>
                    <a:ext uri="{FF2B5EF4-FFF2-40B4-BE49-F238E27FC236}">
                      <a16:creationId xmlns:a16="http://schemas.microsoft.com/office/drawing/2014/main" id="{EE39DB33-7A16-0F7D-5C48-3DDA553C979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8070546" y="4469136"/>
                  <a:ext cx="2137319" cy="12011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E03C65D-DA3C-620B-86B9-0B77E72BDAAC}"/>
                    </a:ext>
                  </a:extLst>
                </p:cNvPr>
                <p:cNvSpPr/>
                <p:nvPr/>
              </p:nvSpPr>
              <p:spPr>
                <a:xfrm>
                  <a:off x="11564543" y="5546637"/>
                  <a:ext cx="1415325" cy="247254"/>
                </a:xfrm>
                <a:prstGeom prst="rect">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TROPOMI</a:t>
                  </a:r>
                </a:p>
              </p:txBody>
            </p:sp>
            <p:sp>
              <p:nvSpPr>
                <p:cNvPr id="8" name="TextBox 7">
                  <a:extLst>
                    <a:ext uri="{FF2B5EF4-FFF2-40B4-BE49-F238E27FC236}">
                      <a16:creationId xmlns:a16="http://schemas.microsoft.com/office/drawing/2014/main" id="{A9ADFA2C-FD2F-DCF0-74C0-9D4211D818B7}"/>
                    </a:ext>
                  </a:extLst>
                </p:cNvPr>
                <p:cNvSpPr txBox="1"/>
                <p:nvPr/>
              </p:nvSpPr>
              <p:spPr>
                <a:xfrm>
                  <a:off x="9769098" y="4501229"/>
                  <a:ext cx="2667531" cy="1292662"/>
                </a:xfrm>
                <a:prstGeom prst="rect">
                  <a:avLst/>
                </a:prstGeom>
                <a:noFill/>
              </p:spPr>
              <p:txBody>
                <a:bodyPr wrap="square" rtlCol="0">
                  <a:spAutoFit/>
                </a:bodyPr>
                <a:lstStyle/>
                <a:p>
                  <a:r>
                    <a:rPr lang="it-IT" sz="1200" u="sng" dirty="0">
                      <a:latin typeface="Courier New" panose="02070309020205020404" pitchFamily="49" charset="0"/>
                      <a:cs typeface="Courier New" panose="02070309020205020404" pitchFamily="49" charset="0"/>
                    </a:rPr>
                    <a:t>TROPOMI</a:t>
                  </a:r>
                </a:p>
                <a:p>
                  <a:r>
                    <a:rPr lang="it-IT" sz="1200" dirty="0" err="1">
                      <a:latin typeface="Courier New" panose="02070309020205020404" pitchFamily="49" charset="0"/>
                      <a:cs typeface="Courier New" panose="02070309020205020404" pitchFamily="49" charset="0"/>
                    </a:rPr>
                    <a:t>Spectral</a:t>
                  </a:r>
                  <a:r>
                    <a:rPr lang="it-IT" sz="1200" dirty="0">
                      <a:latin typeface="Courier New" panose="02070309020205020404" pitchFamily="49" charset="0"/>
                      <a:cs typeface="Courier New" panose="02070309020205020404" pitchFamily="49" charset="0"/>
                    </a:rPr>
                    <a:t> res: ∼0.5 nm</a:t>
                  </a:r>
                </a:p>
                <a:p>
                  <a:r>
                    <a:rPr lang="it-IT" sz="1200" dirty="0" err="1">
                      <a:latin typeface="Courier New" panose="02070309020205020404" pitchFamily="49" charset="0"/>
                      <a:cs typeface="Courier New" panose="02070309020205020404" pitchFamily="49" charset="0"/>
                    </a:rPr>
                    <a:t>Spectral</a:t>
                  </a:r>
                  <a:r>
                    <a:rPr lang="it-IT" sz="1200" dirty="0">
                      <a:latin typeface="Courier New" panose="02070309020205020404" pitchFamily="49" charset="0"/>
                      <a:cs typeface="Courier New" panose="02070309020205020404" pitchFamily="49" charset="0"/>
                    </a:rPr>
                    <a:t> </a:t>
                  </a:r>
                  <a:r>
                    <a:rPr lang="it-IT" sz="1200" dirty="0" err="1">
                      <a:latin typeface="Courier New" panose="02070309020205020404" pitchFamily="49" charset="0"/>
                      <a:cs typeface="Courier New" panose="02070309020205020404" pitchFamily="49" charset="0"/>
                    </a:rPr>
                    <a:t>range</a:t>
                  </a:r>
                  <a:r>
                    <a:rPr lang="it-IT" sz="1200" dirty="0">
                      <a:latin typeface="Courier New" panose="02070309020205020404" pitchFamily="49" charset="0"/>
                      <a:cs typeface="Courier New" panose="02070309020205020404" pitchFamily="49" charset="0"/>
                    </a:rPr>
                    <a:t>: 675–775 nm</a:t>
                  </a:r>
                </a:p>
                <a:p>
                  <a:r>
                    <a:rPr lang="it-IT" sz="1200" dirty="0" err="1">
                      <a:latin typeface="Courier New" panose="02070309020205020404" pitchFamily="49" charset="0"/>
                      <a:cs typeface="Courier New" panose="02070309020205020404" pitchFamily="49" charset="0"/>
                    </a:rPr>
                    <a:t>Footprint</a:t>
                  </a:r>
                  <a:r>
                    <a:rPr lang="it-IT" sz="1200" dirty="0">
                      <a:latin typeface="Courier New" panose="02070309020205020404" pitchFamily="49" charset="0"/>
                      <a:cs typeface="Courier New" panose="02070309020205020404" pitchFamily="49" charset="0"/>
                    </a:rPr>
                    <a:t>: 7×3.5 km2</a:t>
                  </a:r>
                </a:p>
                <a:p>
                  <a:r>
                    <a:rPr lang="it-IT" sz="1200" dirty="0" err="1">
                      <a:latin typeface="Courier New" panose="02070309020205020404" pitchFamily="49" charset="0"/>
                      <a:cs typeface="Courier New" panose="02070309020205020404" pitchFamily="49" charset="0"/>
                    </a:rPr>
                    <a:t>Compo</a:t>
                  </a:r>
                  <a:r>
                    <a:rPr lang="it-IT" sz="1200" dirty="0">
                      <a:latin typeface="Courier New" panose="02070309020205020404" pitchFamily="49" charset="0"/>
                      <a:cs typeface="Courier New" panose="02070309020205020404" pitchFamily="49" charset="0"/>
                    </a:rPr>
                    <a:t> res: 0.1◦</a:t>
                  </a:r>
                </a:p>
                <a:p>
                  <a:endParaRPr lang="it-IT" dirty="0"/>
                </a:p>
              </p:txBody>
            </p:sp>
          </p:grpSp>
          <p:sp>
            <p:nvSpPr>
              <p:cNvPr id="9" name="Down Arrow 8">
                <a:extLst>
                  <a:ext uri="{FF2B5EF4-FFF2-40B4-BE49-F238E27FC236}">
                    <a16:creationId xmlns:a16="http://schemas.microsoft.com/office/drawing/2014/main" id="{CFF23A98-B042-1611-310A-4F25C0E2239A}"/>
                  </a:ext>
                </a:extLst>
              </p:cNvPr>
              <p:cNvSpPr/>
              <p:nvPr/>
            </p:nvSpPr>
            <p:spPr>
              <a:xfrm rot="10800000">
                <a:off x="7976807" y="4575300"/>
                <a:ext cx="538162" cy="767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17" name="Straight Connector 16">
              <a:extLst>
                <a:ext uri="{FF2B5EF4-FFF2-40B4-BE49-F238E27FC236}">
                  <a16:creationId xmlns:a16="http://schemas.microsoft.com/office/drawing/2014/main" id="{340DDEC1-0B59-59C1-D093-6B2FEF6D2BE8}"/>
                </a:ext>
              </a:extLst>
            </p:cNvPr>
            <p:cNvCxnSpPr>
              <a:cxnSpLocks/>
            </p:cNvCxnSpPr>
            <p:nvPr/>
          </p:nvCxnSpPr>
          <p:spPr>
            <a:xfrm flipH="1">
              <a:off x="2649408" y="4668673"/>
              <a:ext cx="3353257"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2" name="Doughnut 21">
            <a:extLst>
              <a:ext uri="{FF2B5EF4-FFF2-40B4-BE49-F238E27FC236}">
                <a16:creationId xmlns:a16="http://schemas.microsoft.com/office/drawing/2014/main" id="{F3CCEB1E-A7F3-0CFA-EA39-B0AE4BB8CEE9}"/>
              </a:ext>
            </a:extLst>
          </p:cNvPr>
          <p:cNvSpPr/>
          <p:nvPr/>
        </p:nvSpPr>
        <p:spPr>
          <a:xfrm>
            <a:off x="6460926" y="3430892"/>
            <a:ext cx="2370839" cy="1319528"/>
          </a:xfrm>
          <a:prstGeom prst="donut">
            <a:avLst>
              <a:gd name="adj" fmla="val 264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grpSp>
        <p:nvGrpSpPr>
          <p:cNvPr id="25" name="Group 24">
            <a:extLst>
              <a:ext uri="{FF2B5EF4-FFF2-40B4-BE49-F238E27FC236}">
                <a16:creationId xmlns:a16="http://schemas.microsoft.com/office/drawing/2014/main" id="{DF3047FB-42E8-A076-C425-6E4A12013F0E}"/>
              </a:ext>
            </a:extLst>
          </p:cNvPr>
          <p:cNvGrpSpPr/>
          <p:nvPr/>
        </p:nvGrpSpPr>
        <p:grpSpPr>
          <a:xfrm>
            <a:off x="8709102" y="4504246"/>
            <a:ext cx="3317655" cy="2226019"/>
            <a:chOff x="8709102" y="4504246"/>
            <a:chExt cx="3317655" cy="2226019"/>
          </a:xfrm>
        </p:grpSpPr>
        <p:pic>
          <p:nvPicPr>
            <p:cNvPr id="23" name="Picture 2">
              <a:extLst>
                <a:ext uri="{FF2B5EF4-FFF2-40B4-BE49-F238E27FC236}">
                  <a16:creationId xmlns:a16="http://schemas.microsoft.com/office/drawing/2014/main" id="{1CBFF0D5-79B7-9BF7-7ED8-9C5B90AE1252}"/>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8709102" y="5019445"/>
              <a:ext cx="3317655" cy="17108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Down Arrow 23">
              <a:extLst>
                <a:ext uri="{FF2B5EF4-FFF2-40B4-BE49-F238E27FC236}">
                  <a16:creationId xmlns:a16="http://schemas.microsoft.com/office/drawing/2014/main" id="{81459EA5-F0BF-09CE-447A-B918B3B565E8}"/>
                </a:ext>
              </a:extLst>
            </p:cNvPr>
            <p:cNvSpPr/>
            <p:nvPr/>
          </p:nvSpPr>
          <p:spPr>
            <a:xfrm rot="7704512">
              <a:off x="8825490" y="4389811"/>
              <a:ext cx="538162" cy="767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14" name="Group 13">
            <a:extLst>
              <a:ext uri="{FF2B5EF4-FFF2-40B4-BE49-F238E27FC236}">
                <a16:creationId xmlns:a16="http://schemas.microsoft.com/office/drawing/2014/main" id="{116F91F7-7481-96B1-64E9-12D6F9488DDB}"/>
              </a:ext>
            </a:extLst>
          </p:cNvPr>
          <p:cNvGrpSpPr/>
          <p:nvPr/>
        </p:nvGrpSpPr>
        <p:grpSpPr>
          <a:xfrm>
            <a:off x="9536220" y="2440867"/>
            <a:ext cx="1819042" cy="1897320"/>
            <a:chOff x="9536220" y="2440867"/>
            <a:chExt cx="1819042" cy="1897320"/>
          </a:xfrm>
        </p:grpSpPr>
        <p:pic>
          <p:nvPicPr>
            <p:cNvPr id="18" name="Picture 2" descr="Orbiting Carbon Observatory-3: Graphics">
              <a:extLst>
                <a:ext uri="{FF2B5EF4-FFF2-40B4-BE49-F238E27FC236}">
                  <a16:creationId xmlns:a16="http://schemas.microsoft.com/office/drawing/2014/main" id="{B5B2E5BB-74DD-3CE4-35BA-CAFE03379E4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367929" y="3451891"/>
              <a:ext cx="987333" cy="886296"/>
            </a:xfrm>
            <a:prstGeom prst="rect">
              <a:avLst/>
            </a:prstGeom>
            <a:noFill/>
            <a:extLst>
              <a:ext uri="{909E8E84-426E-40DD-AFC4-6F175D3DCCD1}">
                <a14:hiddenFill xmlns:a14="http://schemas.microsoft.com/office/drawing/2010/main">
                  <a:solidFill>
                    <a:srgbClr val="FFFFFF"/>
                  </a:solidFill>
                </a14:hiddenFill>
              </a:ext>
            </a:extLst>
          </p:spPr>
        </p:pic>
        <p:sp>
          <p:nvSpPr>
            <p:cNvPr id="19" name="Down Arrow 18">
              <a:extLst>
                <a:ext uri="{FF2B5EF4-FFF2-40B4-BE49-F238E27FC236}">
                  <a16:creationId xmlns:a16="http://schemas.microsoft.com/office/drawing/2014/main" id="{3C47373D-36CA-F57D-2E3F-CDF17717AA76}"/>
                </a:ext>
              </a:extLst>
            </p:cNvPr>
            <p:cNvSpPr/>
            <p:nvPr/>
          </p:nvSpPr>
          <p:spPr>
            <a:xfrm rot="4500000">
              <a:off x="9806068" y="3724391"/>
              <a:ext cx="227335" cy="767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Down Arrow 19">
              <a:extLst>
                <a:ext uri="{FF2B5EF4-FFF2-40B4-BE49-F238E27FC236}">
                  <a16:creationId xmlns:a16="http://schemas.microsoft.com/office/drawing/2014/main" id="{86A231A7-1588-2289-6466-C5D174E05CF8}"/>
                </a:ext>
              </a:extLst>
            </p:cNvPr>
            <p:cNvSpPr/>
            <p:nvPr/>
          </p:nvSpPr>
          <p:spPr>
            <a:xfrm rot="8240065">
              <a:off x="9828411" y="2440867"/>
              <a:ext cx="163571" cy="120272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Tree>
    <p:extLst>
      <p:ext uri="{BB962C8B-B14F-4D97-AF65-F5344CB8AC3E}">
        <p14:creationId xmlns:p14="http://schemas.microsoft.com/office/powerpoint/2010/main" val="1709048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8564-D2DC-567F-A626-3F0DE5D50B53}"/>
              </a:ext>
            </a:extLst>
          </p:cNvPr>
          <p:cNvSpPr>
            <a:spLocks noGrp="1"/>
          </p:cNvSpPr>
          <p:nvPr>
            <p:ph type="title"/>
          </p:nvPr>
        </p:nvSpPr>
        <p:spPr/>
        <p:txBody>
          <a:bodyPr/>
          <a:lstStyle/>
          <a:p>
            <a:r>
              <a:rPr lang="en-DE" dirty="0"/>
              <a:t>Sentinel-5 is different from Sentinel-5P</a:t>
            </a:r>
          </a:p>
        </p:txBody>
      </p:sp>
      <p:sp>
        <p:nvSpPr>
          <p:cNvPr id="3" name="Content Placeholder 2">
            <a:extLst>
              <a:ext uri="{FF2B5EF4-FFF2-40B4-BE49-F238E27FC236}">
                <a16:creationId xmlns:a16="http://schemas.microsoft.com/office/drawing/2014/main" id="{4E1F91F6-112C-0C31-1A3C-1258DA5C6AE0}"/>
              </a:ext>
            </a:extLst>
          </p:cNvPr>
          <p:cNvSpPr>
            <a:spLocks noGrp="1"/>
          </p:cNvSpPr>
          <p:nvPr>
            <p:ph idx="1"/>
          </p:nvPr>
        </p:nvSpPr>
        <p:spPr>
          <a:xfrm>
            <a:off x="386499" y="1048100"/>
            <a:ext cx="11387579" cy="914516"/>
          </a:xfrm>
        </p:spPr>
        <p:txBody>
          <a:bodyPr/>
          <a:lstStyle/>
          <a:p>
            <a:r>
              <a:rPr lang="en-DE" dirty="0"/>
              <a:t>Overpass time will change to morning overpass</a:t>
            </a:r>
          </a:p>
          <a:p>
            <a:r>
              <a:rPr lang="en-DE" dirty="0"/>
              <a:t>Band are not the same and will hamper SIF retrieval</a:t>
            </a:r>
          </a:p>
        </p:txBody>
      </p:sp>
      <p:grpSp>
        <p:nvGrpSpPr>
          <p:cNvPr id="6" name="Group 5">
            <a:extLst>
              <a:ext uri="{FF2B5EF4-FFF2-40B4-BE49-F238E27FC236}">
                <a16:creationId xmlns:a16="http://schemas.microsoft.com/office/drawing/2014/main" id="{F8B8C38F-9357-E20F-EC59-9E7C34BEBC65}"/>
              </a:ext>
            </a:extLst>
          </p:cNvPr>
          <p:cNvGrpSpPr/>
          <p:nvPr/>
        </p:nvGrpSpPr>
        <p:grpSpPr>
          <a:xfrm>
            <a:off x="0" y="1733357"/>
            <a:ext cx="12430424" cy="5124643"/>
            <a:chOff x="0" y="1739590"/>
            <a:chExt cx="12430424" cy="5124643"/>
          </a:xfrm>
        </p:grpSpPr>
        <p:pic>
          <p:nvPicPr>
            <p:cNvPr id="4" name="Picture 2" descr="sample_spectrum_land.pdf">
              <a:extLst>
                <a:ext uri="{FF2B5EF4-FFF2-40B4-BE49-F238E27FC236}">
                  <a16:creationId xmlns:a16="http://schemas.microsoft.com/office/drawing/2014/main" id="{F8718300-84BD-3D6E-D2AD-008D4D33AD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39590"/>
              <a:ext cx="12430424" cy="51184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8CBF22-C70C-2C61-53D1-DAAD8CD908EA}"/>
                </a:ext>
              </a:extLst>
            </p:cNvPr>
            <p:cNvSpPr txBox="1"/>
            <p:nvPr/>
          </p:nvSpPr>
          <p:spPr>
            <a:xfrm>
              <a:off x="0" y="6556456"/>
              <a:ext cx="3637021" cy="307777"/>
            </a:xfrm>
            <a:prstGeom prst="rect">
              <a:avLst/>
            </a:prstGeom>
            <a:noFill/>
          </p:spPr>
          <p:txBody>
            <a:bodyPr wrap="none" rtlCol="0">
              <a:spAutoFit/>
            </a:bodyPr>
            <a:lstStyle/>
            <a:p>
              <a:r>
                <a:rPr lang="en-DE" sz="1400" i="1" dirty="0">
                  <a:solidFill>
                    <a:schemeClr val="tx1">
                      <a:lumMod val="50000"/>
                      <a:lumOff val="50000"/>
                    </a:schemeClr>
                  </a:solidFill>
                  <a:latin typeface="Arial" panose="020B0604020202020204" pitchFamily="34" charset="0"/>
                  <a:cs typeface="Arial" panose="020B0604020202020204" pitchFamily="34" charset="0"/>
                </a:rPr>
                <a:t>Plot courtesy of Ph. Kölher (EUMETSAT)    </a:t>
              </a:r>
            </a:p>
          </p:txBody>
        </p:sp>
      </p:grpSp>
      <p:grpSp>
        <p:nvGrpSpPr>
          <p:cNvPr id="8" name="Group 7">
            <a:extLst>
              <a:ext uri="{FF2B5EF4-FFF2-40B4-BE49-F238E27FC236}">
                <a16:creationId xmlns:a16="http://schemas.microsoft.com/office/drawing/2014/main" id="{2EAED28D-2EE2-95FD-58C8-3D600DD81733}"/>
              </a:ext>
            </a:extLst>
          </p:cNvPr>
          <p:cNvGrpSpPr/>
          <p:nvPr/>
        </p:nvGrpSpPr>
        <p:grpSpPr>
          <a:xfrm>
            <a:off x="9212766" y="78602"/>
            <a:ext cx="1648522" cy="2239723"/>
            <a:chOff x="9212766" y="78602"/>
            <a:chExt cx="1648522" cy="2239723"/>
          </a:xfrm>
        </p:grpSpPr>
        <p:pic>
          <p:nvPicPr>
            <p:cNvPr id="5122" name="Picture 2">
              <a:extLst>
                <a:ext uri="{FF2B5EF4-FFF2-40B4-BE49-F238E27FC236}">
                  <a16:creationId xmlns:a16="http://schemas.microsoft.com/office/drawing/2014/main" id="{B913A379-D82B-3B86-5E07-B27A352BC4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12766" y="78602"/>
              <a:ext cx="1648522" cy="1648522"/>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6">
              <a:extLst>
                <a:ext uri="{FF2B5EF4-FFF2-40B4-BE49-F238E27FC236}">
                  <a16:creationId xmlns:a16="http://schemas.microsoft.com/office/drawing/2014/main" id="{DE7ABA87-30B3-A009-9874-85EFCACEEA15}"/>
                </a:ext>
              </a:extLst>
            </p:cNvPr>
            <p:cNvSpPr/>
            <p:nvPr/>
          </p:nvSpPr>
          <p:spPr>
            <a:xfrm>
              <a:off x="9767946" y="1786769"/>
              <a:ext cx="538162" cy="5315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spTree>
    <p:extLst>
      <p:ext uri="{BB962C8B-B14F-4D97-AF65-F5344CB8AC3E}">
        <p14:creationId xmlns:p14="http://schemas.microsoft.com/office/powerpoint/2010/main" val="188841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99FA-FF31-948A-5E4B-362DA66D9319}"/>
              </a:ext>
            </a:extLst>
          </p:cNvPr>
          <p:cNvSpPr>
            <a:spLocks noGrp="1"/>
          </p:cNvSpPr>
          <p:nvPr>
            <p:ph type="title"/>
          </p:nvPr>
        </p:nvSpPr>
        <p:spPr/>
        <p:txBody>
          <a:bodyPr/>
          <a:lstStyle/>
          <a:p>
            <a:r>
              <a:rPr lang="en-DE" dirty="0"/>
              <a:t>A monitoring system based on SIF</a:t>
            </a:r>
          </a:p>
        </p:txBody>
      </p:sp>
      <p:graphicFrame>
        <p:nvGraphicFramePr>
          <p:cNvPr id="4" name="Content Placeholder 3">
            <a:extLst>
              <a:ext uri="{FF2B5EF4-FFF2-40B4-BE49-F238E27FC236}">
                <a16:creationId xmlns:a16="http://schemas.microsoft.com/office/drawing/2014/main" id="{EB7F3A83-C895-DC3C-2A4D-F7D80DC69521}"/>
              </a:ext>
            </a:extLst>
          </p:cNvPr>
          <p:cNvGraphicFramePr>
            <a:graphicFrameLocks noGrp="1"/>
          </p:cNvGraphicFramePr>
          <p:nvPr>
            <p:ph idx="1"/>
            <p:extLst>
              <p:ext uri="{D42A27DB-BD31-4B8C-83A1-F6EECF244321}">
                <p14:modId xmlns:p14="http://schemas.microsoft.com/office/powerpoint/2010/main" val="237972726"/>
              </p:ext>
            </p:extLst>
          </p:nvPr>
        </p:nvGraphicFramePr>
        <p:xfrm>
          <a:off x="211257" y="1162287"/>
          <a:ext cx="8992818" cy="3310930"/>
        </p:xfrm>
        <a:graphic>
          <a:graphicData uri="http://schemas.openxmlformats.org/drawingml/2006/table">
            <a:tbl>
              <a:tblPr firstRow="1" bandRow="1">
                <a:tableStyleId>{5C22544A-7EE6-4342-B048-85BDC9FD1C3A}</a:tableStyleId>
              </a:tblPr>
              <a:tblGrid>
                <a:gridCol w="2458203">
                  <a:extLst>
                    <a:ext uri="{9D8B030D-6E8A-4147-A177-3AD203B41FA5}">
                      <a16:colId xmlns:a16="http://schemas.microsoft.com/office/drawing/2014/main" val="3661202825"/>
                    </a:ext>
                  </a:extLst>
                </a:gridCol>
                <a:gridCol w="3356517">
                  <a:extLst>
                    <a:ext uri="{9D8B030D-6E8A-4147-A177-3AD203B41FA5}">
                      <a16:colId xmlns:a16="http://schemas.microsoft.com/office/drawing/2014/main" val="2222647637"/>
                    </a:ext>
                  </a:extLst>
                </a:gridCol>
                <a:gridCol w="3178098">
                  <a:extLst>
                    <a:ext uri="{9D8B030D-6E8A-4147-A177-3AD203B41FA5}">
                      <a16:colId xmlns:a16="http://schemas.microsoft.com/office/drawing/2014/main" val="2314508453"/>
                    </a:ext>
                  </a:extLst>
                </a:gridCol>
              </a:tblGrid>
              <a:tr h="472990">
                <a:tc>
                  <a:txBody>
                    <a:bodyPr/>
                    <a:lstStyle/>
                    <a:p>
                      <a:pPr lvl="0" algn="l"/>
                      <a:r>
                        <a:rPr lang="en-DE" b="1" dirty="0"/>
                        <a:t>PROPERTY</a:t>
                      </a:r>
                    </a:p>
                  </a:txBody>
                  <a:tcPr anchor="ctr"/>
                </a:tc>
                <a:tc>
                  <a:txBody>
                    <a:bodyPr/>
                    <a:lstStyle/>
                    <a:p>
                      <a:pPr lvl="0" algn="ctr"/>
                      <a:r>
                        <a:rPr lang="en-DE" dirty="0"/>
                        <a:t>THRESHOLD: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dirty="0"/>
                        <a:t>TARGET: </a:t>
                      </a:r>
                    </a:p>
                  </a:txBody>
                  <a:tcPr anchor="ctr"/>
                </a:tc>
                <a:extLst>
                  <a:ext uri="{0D108BD9-81ED-4DB2-BD59-A6C34878D82A}">
                    <a16:rowId xmlns:a16="http://schemas.microsoft.com/office/drawing/2014/main" val="3312997827"/>
                  </a:ext>
                </a:extLst>
              </a:tr>
              <a:tr h="472990">
                <a:tc>
                  <a:txBody>
                    <a:bodyPr/>
                    <a:lstStyle/>
                    <a:p>
                      <a:pPr lvl="0" algn="l"/>
                      <a:r>
                        <a:rPr lang="en-DE" b="1" dirty="0"/>
                        <a:t>Spectral resolution</a:t>
                      </a:r>
                    </a:p>
                  </a:txBody>
                  <a:tcPr anchor="ctr"/>
                </a:tc>
                <a:tc>
                  <a:txBody>
                    <a:bodyPr/>
                    <a:lstStyle/>
                    <a:p>
                      <a:pPr lvl="0" algn="ctr"/>
                      <a:r>
                        <a:rPr lang="en-DE" dirty="0"/>
                        <a:t>~ 0.5 nm</a:t>
                      </a:r>
                    </a:p>
                  </a:txBody>
                  <a:tcPr anchor="ctr"/>
                </a:tc>
                <a:tc>
                  <a:txBody>
                    <a:bodyPr/>
                    <a:lstStyle/>
                    <a:p>
                      <a:pPr lvl="0" algn="ctr"/>
                      <a:r>
                        <a:rPr lang="en-DE" dirty="0"/>
                        <a:t>~ 0.3 nm</a:t>
                      </a:r>
                    </a:p>
                  </a:txBody>
                  <a:tcPr anchor="ctr"/>
                </a:tc>
                <a:extLst>
                  <a:ext uri="{0D108BD9-81ED-4DB2-BD59-A6C34878D82A}">
                    <a16:rowId xmlns:a16="http://schemas.microsoft.com/office/drawing/2014/main" val="1893456464"/>
                  </a:ext>
                </a:extLst>
              </a:tr>
              <a:tr h="472990">
                <a:tc>
                  <a:txBody>
                    <a:bodyPr/>
                    <a:lstStyle/>
                    <a:p>
                      <a:pPr lvl="0" algn="l"/>
                      <a:r>
                        <a:rPr lang="en-DE" b="1" dirty="0"/>
                        <a:t>Spectral coverage</a:t>
                      </a:r>
                    </a:p>
                  </a:txBody>
                  <a:tcPr anchor="ctr"/>
                </a:tc>
                <a:tc>
                  <a:txBody>
                    <a:bodyPr/>
                    <a:lstStyle/>
                    <a:p>
                      <a:pPr lvl="0" algn="ctr"/>
                      <a:r>
                        <a:rPr lang="en-DE" dirty="0"/>
                        <a:t>Red and FarRed peaks</a:t>
                      </a:r>
                    </a:p>
                  </a:txBody>
                  <a:tcPr anchor="ctr"/>
                </a:tc>
                <a:tc>
                  <a:txBody>
                    <a:bodyPr/>
                    <a:lstStyle/>
                    <a:p>
                      <a:pPr lvl="0" algn="ctr"/>
                      <a:r>
                        <a:rPr lang="en-DE" dirty="0"/>
                        <a:t>Full spectrum retrieval + PRI</a:t>
                      </a:r>
                    </a:p>
                  </a:txBody>
                  <a:tcPr anchor="ctr"/>
                </a:tc>
                <a:extLst>
                  <a:ext uri="{0D108BD9-81ED-4DB2-BD59-A6C34878D82A}">
                    <a16:rowId xmlns:a16="http://schemas.microsoft.com/office/drawing/2014/main" val="1252471742"/>
                  </a:ext>
                </a:extLst>
              </a:tr>
              <a:tr h="472990">
                <a:tc>
                  <a:txBody>
                    <a:bodyPr/>
                    <a:lstStyle/>
                    <a:p>
                      <a:pPr lvl="0" algn="l"/>
                      <a:r>
                        <a:rPr lang="en-DE" b="1" dirty="0"/>
                        <a:t>Spatial resolution</a:t>
                      </a:r>
                    </a:p>
                  </a:txBody>
                  <a:tcPr anchor="ctr"/>
                </a:tc>
                <a:tc>
                  <a:txBody>
                    <a:bodyPr/>
                    <a:lstStyle/>
                    <a:p>
                      <a:pPr lvl="0" algn="ctr"/>
                      <a:r>
                        <a:rPr lang="en-DE" dirty="0"/>
                        <a:t>~5 km</a:t>
                      </a:r>
                    </a:p>
                  </a:txBody>
                  <a:tcPr anchor="ctr"/>
                </a:tc>
                <a:tc>
                  <a:txBody>
                    <a:bodyPr/>
                    <a:lstStyle/>
                    <a:p>
                      <a:pPr lvl="0" algn="ctr"/>
                      <a:r>
                        <a:rPr lang="en-DE" dirty="0"/>
                        <a:t>~300 m </a:t>
                      </a:r>
                    </a:p>
                  </a:txBody>
                  <a:tcPr anchor="ctr"/>
                </a:tc>
                <a:extLst>
                  <a:ext uri="{0D108BD9-81ED-4DB2-BD59-A6C34878D82A}">
                    <a16:rowId xmlns:a16="http://schemas.microsoft.com/office/drawing/2014/main" val="872639240"/>
                  </a:ext>
                </a:extLst>
              </a:tr>
              <a:tr h="472990">
                <a:tc>
                  <a:txBody>
                    <a:bodyPr/>
                    <a:lstStyle/>
                    <a:p>
                      <a:pPr lvl="0" algn="l"/>
                      <a:r>
                        <a:rPr lang="en-DE" b="1" dirty="0"/>
                        <a:t>Geographic coverage</a:t>
                      </a:r>
                    </a:p>
                  </a:txBody>
                  <a:tcPr anchor="ctr"/>
                </a:tc>
                <a:tc>
                  <a:txBody>
                    <a:bodyPr/>
                    <a:lstStyle/>
                    <a:p>
                      <a:pPr lvl="0" algn="ctr"/>
                      <a:r>
                        <a:rPr lang="en-DE" dirty="0"/>
                        <a:t>Vegetated areas</a:t>
                      </a:r>
                    </a:p>
                  </a:txBody>
                  <a:tcPr anchor="ctr"/>
                </a:tc>
                <a:tc>
                  <a:txBody>
                    <a:bodyPr/>
                    <a:lstStyle/>
                    <a:p>
                      <a:pPr lvl="0" algn="ctr"/>
                      <a:r>
                        <a:rPr lang="en-DE" dirty="0"/>
                        <a:t>Global</a:t>
                      </a:r>
                    </a:p>
                  </a:txBody>
                  <a:tcPr anchor="ctr"/>
                </a:tc>
                <a:extLst>
                  <a:ext uri="{0D108BD9-81ED-4DB2-BD59-A6C34878D82A}">
                    <a16:rowId xmlns:a16="http://schemas.microsoft.com/office/drawing/2014/main" val="2441046667"/>
                  </a:ext>
                </a:extLst>
              </a:tr>
              <a:tr h="472990">
                <a:tc>
                  <a:txBody>
                    <a:bodyPr/>
                    <a:lstStyle/>
                    <a:p>
                      <a:pPr lvl="0" algn="l"/>
                      <a:r>
                        <a:rPr lang="en-DE" b="1" dirty="0"/>
                        <a:t>Temporal revisit</a:t>
                      </a:r>
                    </a:p>
                  </a:txBody>
                  <a:tcPr anchor="ctr"/>
                </a:tc>
                <a:tc>
                  <a:txBody>
                    <a:bodyPr/>
                    <a:lstStyle/>
                    <a:p>
                      <a:pPr lvl="0" algn="ctr"/>
                      <a:r>
                        <a:rPr lang="en-DE" dirty="0"/>
                        <a:t>Daily to weekly</a:t>
                      </a:r>
                    </a:p>
                  </a:txBody>
                  <a:tcPr anchor="ctr"/>
                </a:tc>
                <a:tc>
                  <a:txBody>
                    <a:bodyPr/>
                    <a:lstStyle/>
                    <a:p>
                      <a:pPr lvl="0" algn="ctr"/>
                      <a:r>
                        <a:rPr lang="en-DE" dirty="0"/>
                        <a:t>Sub-daily</a:t>
                      </a:r>
                    </a:p>
                  </a:txBody>
                  <a:tcPr anchor="ctr"/>
                </a:tc>
                <a:extLst>
                  <a:ext uri="{0D108BD9-81ED-4DB2-BD59-A6C34878D82A}">
                    <a16:rowId xmlns:a16="http://schemas.microsoft.com/office/drawing/2014/main" val="1045843263"/>
                  </a:ext>
                </a:extLst>
              </a:tr>
              <a:tr h="472990">
                <a:tc>
                  <a:txBody>
                    <a:bodyPr/>
                    <a:lstStyle/>
                    <a:p>
                      <a:pPr lvl="0" algn="l"/>
                      <a:r>
                        <a:rPr lang="en-DE" b="1" dirty="0"/>
                        <a:t>Overpass time</a:t>
                      </a:r>
                    </a:p>
                  </a:txBody>
                  <a:tcPr anchor="ctr"/>
                </a:tc>
                <a:tc>
                  <a:txBody>
                    <a:bodyPr/>
                    <a:lstStyle/>
                    <a:p>
                      <a:pPr lvl="0" algn="ctr"/>
                      <a:r>
                        <a:rPr lang="en-DE" dirty="0"/>
                        <a:t>early afternoon</a:t>
                      </a:r>
                    </a:p>
                  </a:txBody>
                  <a:tcPr anchor="ctr"/>
                </a:tc>
                <a:tc>
                  <a:txBody>
                    <a:bodyPr/>
                    <a:lstStyle/>
                    <a:p>
                      <a:pPr lvl="0" algn="ctr"/>
                      <a:r>
                        <a:rPr lang="en-DE" dirty="0"/>
                        <a:t>multiple passes </a:t>
                      </a:r>
                    </a:p>
                  </a:txBody>
                  <a:tcPr anchor="ctr"/>
                </a:tc>
                <a:extLst>
                  <a:ext uri="{0D108BD9-81ED-4DB2-BD59-A6C34878D82A}">
                    <a16:rowId xmlns:a16="http://schemas.microsoft.com/office/drawing/2014/main" val="530740960"/>
                  </a:ext>
                </a:extLst>
              </a:tr>
            </a:tbl>
          </a:graphicData>
        </a:graphic>
      </p:graphicFrame>
      <p:grpSp>
        <p:nvGrpSpPr>
          <p:cNvPr id="16" name="Group 15">
            <a:extLst>
              <a:ext uri="{FF2B5EF4-FFF2-40B4-BE49-F238E27FC236}">
                <a16:creationId xmlns:a16="http://schemas.microsoft.com/office/drawing/2014/main" id="{0C43561F-FFDF-4125-C03F-F5EC6411BD20}"/>
              </a:ext>
            </a:extLst>
          </p:cNvPr>
          <p:cNvGrpSpPr/>
          <p:nvPr/>
        </p:nvGrpSpPr>
        <p:grpSpPr>
          <a:xfrm>
            <a:off x="9296830" y="1514873"/>
            <a:ext cx="2683913" cy="1914127"/>
            <a:chOff x="9445084" y="1732321"/>
            <a:chExt cx="2683913" cy="1914127"/>
          </a:xfrm>
        </p:grpSpPr>
        <p:grpSp>
          <p:nvGrpSpPr>
            <p:cNvPr id="12" name="Group 11">
              <a:extLst>
                <a:ext uri="{FF2B5EF4-FFF2-40B4-BE49-F238E27FC236}">
                  <a16:creationId xmlns:a16="http://schemas.microsoft.com/office/drawing/2014/main" id="{FE2108E9-B53A-4E5C-FC9C-D1D40346069E}"/>
                </a:ext>
              </a:extLst>
            </p:cNvPr>
            <p:cNvGrpSpPr/>
            <p:nvPr/>
          </p:nvGrpSpPr>
          <p:grpSpPr>
            <a:xfrm>
              <a:off x="9668122" y="1732321"/>
              <a:ext cx="2460875" cy="1537240"/>
              <a:chOff x="9668122" y="2214331"/>
              <a:chExt cx="2460875" cy="1537240"/>
            </a:xfrm>
          </p:grpSpPr>
          <p:pic>
            <p:nvPicPr>
              <p:cNvPr id="3" name="Picture 2" descr="ESA - FLEX patch">
                <a:extLst>
                  <a:ext uri="{FF2B5EF4-FFF2-40B4-BE49-F238E27FC236}">
                    <a16:creationId xmlns:a16="http://schemas.microsoft.com/office/drawing/2014/main" id="{C7EC127D-3156-9680-2FCC-CB2F2BDAF7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84640" y="2214331"/>
                <a:ext cx="1544357" cy="1537240"/>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a:extLst>
                  <a:ext uri="{FF2B5EF4-FFF2-40B4-BE49-F238E27FC236}">
                    <a16:creationId xmlns:a16="http://schemas.microsoft.com/office/drawing/2014/main" id="{B4AF17D0-D203-04FA-0377-3AF5679E5683}"/>
                  </a:ext>
                </a:extLst>
              </p:cNvPr>
              <p:cNvSpPr/>
              <p:nvPr/>
            </p:nvSpPr>
            <p:spPr>
              <a:xfrm rot="5400000">
                <a:off x="9819018" y="2562975"/>
                <a:ext cx="538162" cy="8399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15" name="Straight Connector 14">
              <a:extLst>
                <a:ext uri="{FF2B5EF4-FFF2-40B4-BE49-F238E27FC236}">
                  <a16:creationId xmlns:a16="http://schemas.microsoft.com/office/drawing/2014/main" id="{88094057-83B3-C30C-8B86-D577ABFA8535}"/>
                </a:ext>
              </a:extLst>
            </p:cNvPr>
            <p:cNvCxnSpPr>
              <a:cxnSpLocks/>
            </p:cNvCxnSpPr>
            <p:nvPr/>
          </p:nvCxnSpPr>
          <p:spPr>
            <a:xfrm>
              <a:off x="9445084" y="1887624"/>
              <a:ext cx="0" cy="1758824"/>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FA021B7E-6272-754D-3C2B-4D65C17EDD9A}"/>
              </a:ext>
            </a:extLst>
          </p:cNvPr>
          <p:cNvGrpSpPr/>
          <p:nvPr/>
        </p:nvGrpSpPr>
        <p:grpSpPr>
          <a:xfrm>
            <a:off x="0" y="4668673"/>
            <a:ext cx="6002665" cy="2048819"/>
            <a:chOff x="0" y="4668673"/>
            <a:chExt cx="6002665" cy="2048819"/>
          </a:xfrm>
        </p:grpSpPr>
        <p:grpSp>
          <p:nvGrpSpPr>
            <p:cNvPr id="10" name="Group 9">
              <a:extLst>
                <a:ext uri="{FF2B5EF4-FFF2-40B4-BE49-F238E27FC236}">
                  <a16:creationId xmlns:a16="http://schemas.microsoft.com/office/drawing/2014/main" id="{32D56702-A3A7-4BA5-9CD1-2BC041C93BFB}"/>
                </a:ext>
              </a:extLst>
            </p:cNvPr>
            <p:cNvGrpSpPr/>
            <p:nvPr/>
          </p:nvGrpSpPr>
          <p:grpSpPr>
            <a:xfrm>
              <a:off x="0" y="4843652"/>
              <a:ext cx="4909322" cy="1873840"/>
              <a:chOff x="3903947" y="4575300"/>
              <a:chExt cx="4909322" cy="1873840"/>
            </a:xfrm>
          </p:grpSpPr>
          <p:grpSp>
            <p:nvGrpSpPr>
              <p:cNvPr id="5" name="Group 4">
                <a:extLst>
                  <a:ext uri="{FF2B5EF4-FFF2-40B4-BE49-F238E27FC236}">
                    <a16:creationId xmlns:a16="http://schemas.microsoft.com/office/drawing/2014/main" id="{B1DE9A57-5A44-7B02-E9A2-D70718180468}"/>
                  </a:ext>
                </a:extLst>
              </p:cNvPr>
              <p:cNvGrpSpPr/>
              <p:nvPr/>
            </p:nvGrpSpPr>
            <p:grpSpPr>
              <a:xfrm>
                <a:off x="3903947" y="5124385"/>
                <a:ext cx="4909322" cy="1324755"/>
                <a:chOff x="8070546" y="4469136"/>
                <a:chExt cx="4909322" cy="1324755"/>
              </a:xfrm>
            </p:grpSpPr>
            <p:pic>
              <p:nvPicPr>
                <p:cNvPr id="6" name="Picture 14" descr="https://uk.investinholland.com/nfia_media/2017/10/Sentinel-5_Precursor.jpg">
                  <a:extLst>
                    <a:ext uri="{FF2B5EF4-FFF2-40B4-BE49-F238E27FC236}">
                      <a16:creationId xmlns:a16="http://schemas.microsoft.com/office/drawing/2014/main" id="{EE39DB33-7A16-0F7D-5C48-3DDA553C979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8070546" y="4469136"/>
                  <a:ext cx="2137319" cy="12011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E03C65D-DA3C-620B-86B9-0B77E72BDAAC}"/>
                    </a:ext>
                  </a:extLst>
                </p:cNvPr>
                <p:cNvSpPr/>
                <p:nvPr/>
              </p:nvSpPr>
              <p:spPr>
                <a:xfrm>
                  <a:off x="11564543" y="5546637"/>
                  <a:ext cx="1415325" cy="247254"/>
                </a:xfrm>
                <a:prstGeom prst="rect">
                  <a:avLst/>
                </a:prstGeom>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TROPOMI</a:t>
                  </a:r>
                </a:p>
              </p:txBody>
            </p:sp>
            <p:sp>
              <p:nvSpPr>
                <p:cNvPr id="8" name="TextBox 7">
                  <a:extLst>
                    <a:ext uri="{FF2B5EF4-FFF2-40B4-BE49-F238E27FC236}">
                      <a16:creationId xmlns:a16="http://schemas.microsoft.com/office/drawing/2014/main" id="{A9ADFA2C-FD2F-DCF0-74C0-9D4211D818B7}"/>
                    </a:ext>
                  </a:extLst>
                </p:cNvPr>
                <p:cNvSpPr txBox="1"/>
                <p:nvPr/>
              </p:nvSpPr>
              <p:spPr>
                <a:xfrm>
                  <a:off x="9769098" y="4501229"/>
                  <a:ext cx="2667531" cy="1292662"/>
                </a:xfrm>
                <a:prstGeom prst="rect">
                  <a:avLst/>
                </a:prstGeom>
                <a:noFill/>
              </p:spPr>
              <p:txBody>
                <a:bodyPr wrap="square" rtlCol="0">
                  <a:spAutoFit/>
                </a:bodyPr>
                <a:lstStyle/>
                <a:p>
                  <a:r>
                    <a:rPr lang="it-IT" sz="1200" u="sng" dirty="0">
                      <a:latin typeface="Courier New" panose="02070309020205020404" pitchFamily="49" charset="0"/>
                      <a:cs typeface="Courier New" panose="02070309020205020404" pitchFamily="49" charset="0"/>
                    </a:rPr>
                    <a:t>TROPOMI</a:t>
                  </a:r>
                </a:p>
                <a:p>
                  <a:r>
                    <a:rPr lang="it-IT" sz="1200" dirty="0" err="1">
                      <a:latin typeface="Courier New" panose="02070309020205020404" pitchFamily="49" charset="0"/>
                      <a:cs typeface="Courier New" panose="02070309020205020404" pitchFamily="49" charset="0"/>
                    </a:rPr>
                    <a:t>Spectral</a:t>
                  </a:r>
                  <a:r>
                    <a:rPr lang="it-IT" sz="1200" dirty="0">
                      <a:latin typeface="Courier New" panose="02070309020205020404" pitchFamily="49" charset="0"/>
                      <a:cs typeface="Courier New" panose="02070309020205020404" pitchFamily="49" charset="0"/>
                    </a:rPr>
                    <a:t> res: ∼0.5 nm</a:t>
                  </a:r>
                </a:p>
                <a:p>
                  <a:r>
                    <a:rPr lang="it-IT" sz="1200" dirty="0" err="1">
                      <a:latin typeface="Courier New" panose="02070309020205020404" pitchFamily="49" charset="0"/>
                      <a:cs typeface="Courier New" panose="02070309020205020404" pitchFamily="49" charset="0"/>
                    </a:rPr>
                    <a:t>Spectral</a:t>
                  </a:r>
                  <a:r>
                    <a:rPr lang="it-IT" sz="1200" dirty="0">
                      <a:latin typeface="Courier New" panose="02070309020205020404" pitchFamily="49" charset="0"/>
                      <a:cs typeface="Courier New" panose="02070309020205020404" pitchFamily="49" charset="0"/>
                    </a:rPr>
                    <a:t> </a:t>
                  </a:r>
                  <a:r>
                    <a:rPr lang="it-IT" sz="1200" dirty="0" err="1">
                      <a:latin typeface="Courier New" panose="02070309020205020404" pitchFamily="49" charset="0"/>
                      <a:cs typeface="Courier New" panose="02070309020205020404" pitchFamily="49" charset="0"/>
                    </a:rPr>
                    <a:t>range</a:t>
                  </a:r>
                  <a:r>
                    <a:rPr lang="it-IT" sz="1200" dirty="0">
                      <a:latin typeface="Courier New" panose="02070309020205020404" pitchFamily="49" charset="0"/>
                      <a:cs typeface="Courier New" panose="02070309020205020404" pitchFamily="49" charset="0"/>
                    </a:rPr>
                    <a:t>: 675–775 nm</a:t>
                  </a:r>
                </a:p>
                <a:p>
                  <a:r>
                    <a:rPr lang="it-IT" sz="1200" dirty="0" err="1">
                      <a:latin typeface="Courier New" panose="02070309020205020404" pitchFamily="49" charset="0"/>
                      <a:cs typeface="Courier New" panose="02070309020205020404" pitchFamily="49" charset="0"/>
                    </a:rPr>
                    <a:t>Footprint</a:t>
                  </a:r>
                  <a:r>
                    <a:rPr lang="it-IT" sz="1200" dirty="0">
                      <a:latin typeface="Courier New" panose="02070309020205020404" pitchFamily="49" charset="0"/>
                      <a:cs typeface="Courier New" panose="02070309020205020404" pitchFamily="49" charset="0"/>
                    </a:rPr>
                    <a:t>: 7×3.5 km2</a:t>
                  </a:r>
                </a:p>
                <a:p>
                  <a:r>
                    <a:rPr lang="it-IT" sz="1200" dirty="0" err="1">
                      <a:latin typeface="Courier New" panose="02070309020205020404" pitchFamily="49" charset="0"/>
                      <a:cs typeface="Courier New" panose="02070309020205020404" pitchFamily="49" charset="0"/>
                    </a:rPr>
                    <a:t>Compo</a:t>
                  </a:r>
                  <a:r>
                    <a:rPr lang="it-IT" sz="1200" dirty="0">
                      <a:latin typeface="Courier New" panose="02070309020205020404" pitchFamily="49" charset="0"/>
                      <a:cs typeface="Courier New" panose="02070309020205020404" pitchFamily="49" charset="0"/>
                    </a:rPr>
                    <a:t> res: 0.1◦</a:t>
                  </a:r>
                </a:p>
                <a:p>
                  <a:endParaRPr lang="it-IT" dirty="0"/>
                </a:p>
              </p:txBody>
            </p:sp>
          </p:grpSp>
          <p:sp>
            <p:nvSpPr>
              <p:cNvPr id="9" name="Down Arrow 8">
                <a:extLst>
                  <a:ext uri="{FF2B5EF4-FFF2-40B4-BE49-F238E27FC236}">
                    <a16:creationId xmlns:a16="http://schemas.microsoft.com/office/drawing/2014/main" id="{CFF23A98-B042-1611-310A-4F25C0E2239A}"/>
                  </a:ext>
                </a:extLst>
              </p:cNvPr>
              <p:cNvSpPr/>
              <p:nvPr/>
            </p:nvSpPr>
            <p:spPr>
              <a:xfrm rot="10800000">
                <a:off x="7976807" y="4575300"/>
                <a:ext cx="538162" cy="767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17" name="Straight Connector 16">
              <a:extLst>
                <a:ext uri="{FF2B5EF4-FFF2-40B4-BE49-F238E27FC236}">
                  <a16:creationId xmlns:a16="http://schemas.microsoft.com/office/drawing/2014/main" id="{340DDEC1-0B59-59C1-D093-6B2FEF6D2BE8}"/>
                </a:ext>
              </a:extLst>
            </p:cNvPr>
            <p:cNvCxnSpPr>
              <a:cxnSpLocks/>
            </p:cNvCxnSpPr>
            <p:nvPr/>
          </p:nvCxnSpPr>
          <p:spPr>
            <a:xfrm flipH="1">
              <a:off x="2649408" y="4668673"/>
              <a:ext cx="3353257"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2" name="Doughnut 21">
            <a:extLst>
              <a:ext uri="{FF2B5EF4-FFF2-40B4-BE49-F238E27FC236}">
                <a16:creationId xmlns:a16="http://schemas.microsoft.com/office/drawing/2014/main" id="{F3CCEB1E-A7F3-0CFA-EA39-B0AE4BB8CEE9}"/>
              </a:ext>
            </a:extLst>
          </p:cNvPr>
          <p:cNvSpPr/>
          <p:nvPr/>
        </p:nvSpPr>
        <p:spPr>
          <a:xfrm>
            <a:off x="6460926" y="3430892"/>
            <a:ext cx="2370839" cy="1319528"/>
          </a:xfrm>
          <a:prstGeom prst="donut">
            <a:avLst>
              <a:gd name="adj" fmla="val 264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grpSp>
        <p:nvGrpSpPr>
          <p:cNvPr id="25" name="Group 24">
            <a:extLst>
              <a:ext uri="{FF2B5EF4-FFF2-40B4-BE49-F238E27FC236}">
                <a16:creationId xmlns:a16="http://schemas.microsoft.com/office/drawing/2014/main" id="{DF3047FB-42E8-A076-C425-6E4A12013F0E}"/>
              </a:ext>
            </a:extLst>
          </p:cNvPr>
          <p:cNvGrpSpPr/>
          <p:nvPr/>
        </p:nvGrpSpPr>
        <p:grpSpPr>
          <a:xfrm>
            <a:off x="8709102" y="4504246"/>
            <a:ext cx="3317655" cy="2226019"/>
            <a:chOff x="8709102" y="4504246"/>
            <a:chExt cx="3317655" cy="2226019"/>
          </a:xfrm>
        </p:grpSpPr>
        <p:pic>
          <p:nvPicPr>
            <p:cNvPr id="23" name="Picture 2">
              <a:extLst>
                <a:ext uri="{FF2B5EF4-FFF2-40B4-BE49-F238E27FC236}">
                  <a16:creationId xmlns:a16="http://schemas.microsoft.com/office/drawing/2014/main" id="{1CBFF0D5-79B7-9BF7-7ED8-9C5B90AE1252}"/>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8709102" y="5019445"/>
              <a:ext cx="3317655" cy="17108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Down Arrow 23">
              <a:extLst>
                <a:ext uri="{FF2B5EF4-FFF2-40B4-BE49-F238E27FC236}">
                  <a16:creationId xmlns:a16="http://schemas.microsoft.com/office/drawing/2014/main" id="{81459EA5-F0BF-09CE-447A-B918B3B565E8}"/>
                </a:ext>
              </a:extLst>
            </p:cNvPr>
            <p:cNvSpPr/>
            <p:nvPr/>
          </p:nvSpPr>
          <p:spPr>
            <a:xfrm rot="7704512">
              <a:off x="8825490" y="4389811"/>
              <a:ext cx="538162" cy="767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grpSp>
        <p:nvGrpSpPr>
          <p:cNvPr id="14" name="Group 13">
            <a:extLst>
              <a:ext uri="{FF2B5EF4-FFF2-40B4-BE49-F238E27FC236}">
                <a16:creationId xmlns:a16="http://schemas.microsoft.com/office/drawing/2014/main" id="{116F91F7-7481-96B1-64E9-12D6F9488DDB}"/>
              </a:ext>
            </a:extLst>
          </p:cNvPr>
          <p:cNvGrpSpPr/>
          <p:nvPr/>
        </p:nvGrpSpPr>
        <p:grpSpPr>
          <a:xfrm>
            <a:off x="9536220" y="2440867"/>
            <a:ext cx="1819042" cy="1897320"/>
            <a:chOff x="9536220" y="2440867"/>
            <a:chExt cx="1819042" cy="1897320"/>
          </a:xfrm>
        </p:grpSpPr>
        <p:pic>
          <p:nvPicPr>
            <p:cNvPr id="18" name="Picture 2" descr="Orbiting Carbon Observatory-3: Graphics">
              <a:extLst>
                <a:ext uri="{FF2B5EF4-FFF2-40B4-BE49-F238E27FC236}">
                  <a16:creationId xmlns:a16="http://schemas.microsoft.com/office/drawing/2014/main" id="{B5B2E5BB-74DD-3CE4-35BA-CAFE03379E4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367929" y="3451891"/>
              <a:ext cx="987333" cy="886296"/>
            </a:xfrm>
            <a:prstGeom prst="rect">
              <a:avLst/>
            </a:prstGeom>
            <a:noFill/>
            <a:extLst>
              <a:ext uri="{909E8E84-426E-40DD-AFC4-6F175D3DCCD1}">
                <a14:hiddenFill xmlns:a14="http://schemas.microsoft.com/office/drawing/2010/main">
                  <a:solidFill>
                    <a:srgbClr val="FFFFFF"/>
                  </a:solidFill>
                </a14:hiddenFill>
              </a:ext>
            </a:extLst>
          </p:spPr>
        </p:pic>
        <p:sp>
          <p:nvSpPr>
            <p:cNvPr id="19" name="Down Arrow 18">
              <a:extLst>
                <a:ext uri="{FF2B5EF4-FFF2-40B4-BE49-F238E27FC236}">
                  <a16:creationId xmlns:a16="http://schemas.microsoft.com/office/drawing/2014/main" id="{3C47373D-36CA-F57D-2E3F-CDF17717AA76}"/>
                </a:ext>
              </a:extLst>
            </p:cNvPr>
            <p:cNvSpPr/>
            <p:nvPr/>
          </p:nvSpPr>
          <p:spPr>
            <a:xfrm rot="4500000">
              <a:off x="9806068" y="3724391"/>
              <a:ext cx="227335" cy="767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0" name="Down Arrow 19">
              <a:extLst>
                <a:ext uri="{FF2B5EF4-FFF2-40B4-BE49-F238E27FC236}">
                  <a16:creationId xmlns:a16="http://schemas.microsoft.com/office/drawing/2014/main" id="{86A231A7-1588-2289-6466-C5D174E05CF8}"/>
                </a:ext>
              </a:extLst>
            </p:cNvPr>
            <p:cNvSpPr/>
            <p:nvPr/>
          </p:nvSpPr>
          <p:spPr>
            <a:xfrm rot="8240065">
              <a:off x="9828411" y="2440867"/>
              <a:ext cx="163571" cy="120272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pic>
        <p:nvPicPr>
          <p:cNvPr id="19458" name="Picture 2">
            <a:extLst>
              <a:ext uri="{FF2B5EF4-FFF2-40B4-BE49-F238E27FC236}">
                <a16:creationId xmlns:a16="http://schemas.microsoft.com/office/drawing/2014/main" id="{48E35EF4-1D03-34E2-EF74-9FC2C769135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828567" y="5019445"/>
            <a:ext cx="1635556" cy="163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dirty="0"/>
              <a:t>To summarize … </a:t>
            </a:r>
          </a:p>
        </p:txBody>
      </p:sp>
      <p:sp>
        <p:nvSpPr>
          <p:cNvPr id="4" name="Content Placeholder 2">
            <a:extLst>
              <a:ext uri="{FF2B5EF4-FFF2-40B4-BE49-F238E27FC236}">
                <a16:creationId xmlns:a16="http://schemas.microsoft.com/office/drawing/2014/main" id="{10402FE2-CE03-5A38-0F15-210B222621DF}"/>
              </a:ext>
            </a:extLst>
          </p:cNvPr>
          <p:cNvSpPr>
            <a:spLocks noGrp="1"/>
          </p:cNvSpPr>
          <p:nvPr>
            <p:ph idx="1"/>
          </p:nvPr>
        </p:nvSpPr>
        <p:spPr>
          <a:xfrm>
            <a:off x="386499" y="1516566"/>
            <a:ext cx="11387579" cy="4466791"/>
          </a:xfrm>
        </p:spPr>
        <p:txBody>
          <a:bodyPr/>
          <a:lstStyle/>
          <a:p>
            <a:pPr marL="342900" indent="-342900">
              <a:buFont typeface="Arial" panose="020B0604020202020204" pitchFamily="34" charset="0"/>
              <a:buChar char="•"/>
            </a:pPr>
            <a:r>
              <a:rPr lang="en-DE" sz="2400" dirty="0">
                <a:solidFill>
                  <a:schemeClr val="bg2">
                    <a:lumMod val="10000"/>
                  </a:schemeClr>
                </a:solidFill>
              </a:rPr>
              <a:t>FLEX is a great instrument that will demonstrate the potential of fluorescence</a:t>
            </a:r>
          </a:p>
          <a:p>
            <a:pPr marL="342900" indent="-342900">
              <a:buFont typeface="Arial" panose="020B0604020202020204" pitchFamily="34" charset="0"/>
              <a:buChar char="•"/>
            </a:pPr>
            <a:endParaRPr lang="en-DE" sz="2400" dirty="0">
              <a:solidFill>
                <a:schemeClr val="bg2">
                  <a:lumMod val="10000"/>
                </a:schemeClr>
              </a:solidFill>
            </a:endParaRPr>
          </a:p>
          <a:p>
            <a:pPr marL="342900" indent="-342900">
              <a:buFont typeface="Arial" panose="020B0604020202020204" pitchFamily="34" charset="0"/>
              <a:buChar char="•"/>
            </a:pPr>
            <a:r>
              <a:rPr lang="en-DE" sz="2400" dirty="0">
                <a:solidFill>
                  <a:schemeClr val="bg2">
                    <a:lumMod val="10000"/>
                  </a:schemeClr>
                </a:solidFill>
              </a:rPr>
              <a:t>FLEX is a crucial piece of a wider puzzle</a:t>
            </a:r>
          </a:p>
          <a:p>
            <a:pPr marL="342900" indent="-342900">
              <a:buFont typeface="Arial" panose="020B0604020202020204" pitchFamily="34" charset="0"/>
              <a:buChar char="•"/>
            </a:pPr>
            <a:endParaRPr lang="en-DE" sz="2400" dirty="0">
              <a:solidFill>
                <a:schemeClr val="bg2">
                  <a:lumMod val="10000"/>
                </a:schemeClr>
              </a:solidFill>
            </a:endParaRPr>
          </a:p>
          <a:p>
            <a:pPr marL="342900" indent="-342900">
              <a:buFont typeface="Arial" panose="020B0604020202020204" pitchFamily="34" charset="0"/>
              <a:buChar char="•"/>
            </a:pPr>
            <a:r>
              <a:rPr lang="en-DE" sz="2400" dirty="0">
                <a:solidFill>
                  <a:schemeClr val="bg2">
                    <a:lumMod val="10000"/>
                  </a:schemeClr>
                </a:solidFill>
              </a:rPr>
              <a:t>Target: synergistic use of the wide array of the EO capacities we already have to capture the diurnal dynamics of ecosystem</a:t>
            </a:r>
          </a:p>
          <a:p>
            <a:pPr marL="342900" indent="-342900">
              <a:buFont typeface="Arial" panose="020B0604020202020204" pitchFamily="34" charset="0"/>
              <a:buChar char="•"/>
            </a:pPr>
            <a:endParaRPr lang="en-DE" sz="2400" dirty="0">
              <a:solidFill>
                <a:schemeClr val="bg2">
                  <a:lumMod val="10000"/>
                </a:schemeClr>
              </a:solidFill>
            </a:endParaRPr>
          </a:p>
          <a:p>
            <a:pPr marL="342900" indent="-342900">
              <a:buFont typeface="Arial" panose="020B0604020202020204" pitchFamily="34" charset="0"/>
              <a:buChar char="•"/>
            </a:pPr>
            <a:r>
              <a:rPr lang="en-DE" sz="2400" dirty="0">
                <a:solidFill>
                  <a:schemeClr val="bg2">
                    <a:lumMod val="10000"/>
                  </a:schemeClr>
                </a:solidFill>
              </a:rPr>
              <a:t>We should try to get a diurnal (SIF) signal from Sentinel-4 </a:t>
            </a:r>
          </a:p>
          <a:p>
            <a:endParaRPr lang="en-DE" dirty="0"/>
          </a:p>
        </p:txBody>
      </p:sp>
    </p:spTree>
    <p:extLst>
      <p:ext uri="{BB962C8B-B14F-4D97-AF65-F5344CB8AC3E}">
        <p14:creationId xmlns:p14="http://schemas.microsoft.com/office/powerpoint/2010/main" val="26218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797554-2FB3-8D3B-AB2D-621D125B0B10}"/>
              </a:ext>
            </a:extLst>
          </p:cNvPr>
          <p:cNvSpPr>
            <a:spLocks noGrp="1"/>
          </p:cNvSpPr>
          <p:nvPr>
            <p:ph type="ctrTitle"/>
          </p:nvPr>
        </p:nvSpPr>
        <p:spPr/>
        <p:txBody>
          <a:bodyPr/>
          <a:lstStyle/>
          <a:p>
            <a:r>
              <a:rPr lang="en-DE" dirty="0"/>
              <a:t>Thanks for your attention…</a:t>
            </a:r>
          </a:p>
        </p:txBody>
      </p:sp>
      <p:sp>
        <p:nvSpPr>
          <p:cNvPr id="5" name="Subtitle 4">
            <a:extLst>
              <a:ext uri="{FF2B5EF4-FFF2-40B4-BE49-F238E27FC236}">
                <a16:creationId xmlns:a16="http://schemas.microsoft.com/office/drawing/2014/main" id="{74963026-7CB1-0793-A30C-846A556B1D54}"/>
              </a:ext>
            </a:extLst>
          </p:cNvPr>
          <p:cNvSpPr>
            <a:spLocks noGrp="1"/>
          </p:cNvSpPr>
          <p:nvPr>
            <p:ph type="subTitle" idx="1"/>
          </p:nvPr>
        </p:nvSpPr>
        <p:spPr/>
        <p:txBody>
          <a:bodyPr anchor="ctr"/>
          <a:lstStyle/>
          <a:p>
            <a:pPr algn="ctr"/>
            <a:r>
              <a:rPr lang="en-DE" dirty="0"/>
              <a:t>gduveiller@bgc-jena.mpg.de</a:t>
            </a:r>
          </a:p>
        </p:txBody>
      </p:sp>
      <p:grpSp>
        <p:nvGrpSpPr>
          <p:cNvPr id="2" name="Group 1">
            <a:extLst>
              <a:ext uri="{FF2B5EF4-FFF2-40B4-BE49-F238E27FC236}">
                <a16:creationId xmlns:a16="http://schemas.microsoft.com/office/drawing/2014/main" id="{06545089-1940-94D0-FD75-FE8471D93FA8}"/>
              </a:ext>
            </a:extLst>
          </p:cNvPr>
          <p:cNvGrpSpPr/>
          <p:nvPr/>
        </p:nvGrpSpPr>
        <p:grpSpPr>
          <a:xfrm>
            <a:off x="8238808" y="3568390"/>
            <a:ext cx="3728993" cy="1106797"/>
            <a:chOff x="1303936" y="3353746"/>
            <a:chExt cx="4871942" cy="1446033"/>
          </a:xfrm>
        </p:grpSpPr>
        <p:pic>
          <p:nvPicPr>
            <p:cNvPr id="3" name="Picture 2">
              <a:extLst>
                <a:ext uri="{FF2B5EF4-FFF2-40B4-BE49-F238E27FC236}">
                  <a16:creationId xmlns:a16="http://schemas.microsoft.com/office/drawing/2014/main" id="{33CC2B38-8590-783E-8431-842777726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3936" y="3896687"/>
              <a:ext cx="4871942" cy="903092"/>
            </a:xfrm>
            <a:prstGeom prst="rect">
              <a:avLst/>
            </a:prstGeom>
          </p:spPr>
        </p:pic>
        <p:pic>
          <p:nvPicPr>
            <p:cNvPr id="6" name="Picture 5">
              <a:extLst>
                <a:ext uri="{FF2B5EF4-FFF2-40B4-BE49-F238E27FC236}">
                  <a16:creationId xmlns:a16="http://schemas.microsoft.com/office/drawing/2014/main" id="{D9C18482-EC00-9A41-B04B-17C703CE05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09450" y="3353746"/>
              <a:ext cx="1688916" cy="354604"/>
            </a:xfrm>
            <a:prstGeom prst="rect">
              <a:avLst/>
            </a:prstGeom>
          </p:spPr>
        </p:pic>
      </p:grpSp>
      <p:grpSp>
        <p:nvGrpSpPr>
          <p:cNvPr id="7" name="Group 6">
            <a:extLst>
              <a:ext uri="{FF2B5EF4-FFF2-40B4-BE49-F238E27FC236}">
                <a16:creationId xmlns:a16="http://schemas.microsoft.com/office/drawing/2014/main" id="{8914BAC7-AF0B-296B-F7FC-D1614BF7510E}"/>
              </a:ext>
            </a:extLst>
          </p:cNvPr>
          <p:cNvGrpSpPr/>
          <p:nvPr/>
        </p:nvGrpSpPr>
        <p:grpSpPr>
          <a:xfrm>
            <a:off x="317841" y="5130917"/>
            <a:ext cx="3358149" cy="1171457"/>
            <a:chOff x="1706136" y="3571368"/>
            <a:chExt cx="3571719" cy="1245959"/>
          </a:xfrm>
        </p:grpSpPr>
        <p:pic>
          <p:nvPicPr>
            <p:cNvPr id="8" name="Picture 7">
              <a:extLst>
                <a:ext uri="{FF2B5EF4-FFF2-40B4-BE49-F238E27FC236}">
                  <a16:creationId xmlns:a16="http://schemas.microsoft.com/office/drawing/2014/main" id="{DAD6A55E-206D-FC94-F7EF-BB6D7FEFC83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706136" y="3868721"/>
              <a:ext cx="3571719" cy="948606"/>
            </a:xfrm>
            <a:prstGeom prst="rect">
              <a:avLst/>
            </a:prstGeom>
          </p:spPr>
        </p:pic>
        <p:pic>
          <p:nvPicPr>
            <p:cNvPr id="9" name="Picture 8">
              <a:extLst>
                <a:ext uri="{FF2B5EF4-FFF2-40B4-BE49-F238E27FC236}">
                  <a16:creationId xmlns:a16="http://schemas.microsoft.com/office/drawing/2014/main" id="{5AA7ECEC-4E3E-9A79-C181-852CB5745C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6951" y="3571368"/>
              <a:ext cx="1080904" cy="226946"/>
            </a:xfrm>
            <a:prstGeom prst="rect">
              <a:avLst/>
            </a:prstGeom>
          </p:spPr>
        </p:pic>
      </p:grpSp>
      <p:pic>
        <p:nvPicPr>
          <p:cNvPr id="10" name="Picture 4">
            <a:extLst>
              <a:ext uri="{FF2B5EF4-FFF2-40B4-BE49-F238E27FC236}">
                <a16:creationId xmlns:a16="http://schemas.microsoft.com/office/drawing/2014/main" id="{3C0DE9CE-8427-EF9F-33C1-D1B66F96681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97440" y="5443573"/>
            <a:ext cx="2180335" cy="930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962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3A21A2-70AB-4CAD-BDBB-A40EC38FF90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386644"/>
            <a:ext cx="7640053" cy="7168444"/>
          </a:xfrm>
          <a:prstGeom prst="rect">
            <a:avLst/>
          </a:prstGeom>
        </p:spPr>
      </p:pic>
      <p:sp>
        <p:nvSpPr>
          <p:cNvPr id="7" name="Rectangle 6">
            <a:extLst>
              <a:ext uri="{FF2B5EF4-FFF2-40B4-BE49-F238E27FC236}">
                <a16:creationId xmlns:a16="http://schemas.microsoft.com/office/drawing/2014/main" id="{9861B545-E0F5-486F-B2B1-98A499B64EEC}"/>
              </a:ext>
            </a:extLst>
          </p:cNvPr>
          <p:cNvSpPr/>
          <p:nvPr/>
        </p:nvSpPr>
        <p:spPr>
          <a:xfrm>
            <a:off x="100361" y="6519446"/>
            <a:ext cx="2586349"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www.visionlearning.com</a:t>
            </a:r>
          </a:p>
        </p:txBody>
      </p:sp>
      <p:sp>
        <p:nvSpPr>
          <p:cNvPr id="2" name="Title 1">
            <a:extLst>
              <a:ext uri="{FF2B5EF4-FFF2-40B4-BE49-F238E27FC236}">
                <a16:creationId xmlns:a16="http://schemas.microsoft.com/office/drawing/2014/main" id="{17094E4E-3BA1-B11A-FA62-9A5BF7112DB0}"/>
              </a:ext>
            </a:extLst>
          </p:cNvPr>
          <p:cNvSpPr>
            <a:spLocks noGrp="1"/>
          </p:cNvSpPr>
          <p:nvPr>
            <p:ph type="title"/>
          </p:nvPr>
        </p:nvSpPr>
        <p:spPr>
          <a:xfrm>
            <a:off x="598372" y="3169762"/>
            <a:ext cx="10764977" cy="518475"/>
          </a:xfrm>
        </p:spPr>
        <p:txBody>
          <a:bodyPr/>
          <a:lstStyle/>
          <a:p>
            <a:pPr algn="r"/>
            <a:r>
              <a:rPr lang="en-DE" dirty="0"/>
              <a:t>Ecosystem Services</a:t>
            </a:r>
          </a:p>
        </p:txBody>
      </p:sp>
    </p:spTree>
    <p:extLst>
      <p:ext uri="{BB962C8B-B14F-4D97-AF65-F5344CB8AC3E}">
        <p14:creationId xmlns:p14="http://schemas.microsoft.com/office/powerpoint/2010/main" val="1840135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8E74D-A37B-DE10-97B5-036FD0338554}"/>
              </a:ext>
            </a:extLst>
          </p:cNvPr>
          <p:cNvSpPr>
            <a:spLocks noGrp="1"/>
          </p:cNvSpPr>
          <p:nvPr>
            <p:ph type="title"/>
          </p:nvPr>
        </p:nvSpPr>
        <p:spPr/>
        <p:txBody>
          <a:bodyPr/>
          <a:lstStyle/>
          <a:p>
            <a:endParaRPr lang="en-DE"/>
          </a:p>
        </p:txBody>
      </p:sp>
      <p:pic>
        <p:nvPicPr>
          <p:cNvPr id="4" name="Picture 3">
            <a:extLst>
              <a:ext uri="{FF2B5EF4-FFF2-40B4-BE49-F238E27FC236}">
                <a16:creationId xmlns:a16="http://schemas.microsoft.com/office/drawing/2014/main" id="{20A0138C-DD24-B598-9DFE-541BEABCC1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1681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D1999-70F4-C351-E27C-FC11117B3F79}"/>
              </a:ext>
            </a:extLst>
          </p:cNvPr>
          <p:cNvSpPr>
            <a:spLocks noGrp="1"/>
          </p:cNvSpPr>
          <p:nvPr>
            <p:ph type="title"/>
          </p:nvPr>
        </p:nvSpPr>
        <p:spPr/>
        <p:txBody>
          <a:bodyPr/>
          <a:lstStyle/>
          <a:p>
            <a:r>
              <a:rPr lang="en-DE" dirty="0"/>
              <a:t>FLEX will provide a unique opportunity</a:t>
            </a:r>
          </a:p>
        </p:txBody>
      </p:sp>
      <p:sp>
        <p:nvSpPr>
          <p:cNvPr id="3" name="Content Placeholder 2">
            <a:extLst>
              <a:ext uri="{FF2B5EF4-FFF2-40B4-BE49-F238E27FC236}">
                <a16:creationId xmlns:a16="http://schemas.microsoft.com/office/drawing/2014/main" id="{7E504989-6BC2-5CB4-241E-B641B220D4CE}"/>
              </a:ext>
            </a:extLst>
          </p:cNvPr>
          <p:cNvSpPr>
            <a:spLocks noGrp="1"/>
          </p:cNvSpPr>
          <p:nvPr>
            <p:ph idx="1"/>
          </p:nvPr>
        </p:nvSpPr>
        <p:spPr>
          <a:xfrm>
            <a:off x="547525" y="1230265"/>
            <a:ext cx="5548475" cy="4569085"/>
          </a:xfrm>
        </p:spPr>
        <p:txBody>
          <a:bodyPr/>
          <a:lstStyle/>
          <a:p>
            <a:pPr marL="0" indent="0" algn="ctr">
              <a:buNone/>
            </a:pPr>
            <a:r>
              <a:rPr lang="en-DE" sz="3200" dirty="0">
                <a:solidFill>
                  <a:schemeClr val="accent1">
                    <a:lumMod val="75000"/>
                  </a:schemeClr>
                </a:solidFill>
              </a:rPr>
              <a:t>PROS</a:t>
            </a:r>
          </a:p>
          <a:p>
            <a:pPr marL="0" indent="0">
              <a:buNone/>
            </a:pPr>
            <a:endParaRPr lang="en-DE" dirty="0"/>
          </a:p>
          <a:p>
            <a:pPr algn="ctr">
              <a:buFont typeface="Wingdings" pitchFamily="2" charset="2"/>
              <a:buChar char="ü"/>
            </a:pPr>
            <a:r>
              <a:rPr lang="en-DE" dirty="0"/>
              <a:t> Dedicated instrument for proper full spectrum retrieval </a:t>
            </a:r>
            <a:br>
              <a:rPr lang="en-DE" dirty="0"/>
            </a:br>
            <a:endParaRPr lang="en-DE" dirty="0"/>
          </a:p>
          <a:p>
            <a:pPr algn="ctr">
              <a:buFont typeface="Wingdings" pitchFamily="2" charset="2"/>
              <a:buChar char="ü"/>
            </a:pPr>
            <a:r>
              <a:rPr lang="en-DE" dirty="0"/>
              <a:t> Will allow us to go beyond the simple “linear” relationship with GPP in phase II </a:t>
            </a:r>
          </a:p>
          <a:p>
            <a:pPr algn="ctr">
              <a:buFont typeface="Wingdings" pitchFamily="2" charset="2"/>
              <a:buChar char="ü"/>
            </a:pPr>
            <a:endParaRPr lang="en-DE" dirty="0"/>
          </a:p>
          <a:p>
            <a:pPr algn="ctr">
              <a:buFont typeface="Wingdings" pitchFamily="2" charset="2"/>
              <a:buChar char="ü"/>
            </a:pPr>
            <a:r>
              <a:rPr lang="en-DE" dirty="0"/>
              <a:t> Fine spatial resolution (300m) capable of distinguishing main landscape elements </a:t>
            </a:r>
          </a:p>
        </p:txBody>
      </p:sp>
      <p:sp>
        <p:nvSpPr>
          <p:cNvPr id="4" name="Content Placeholder 2">
            <a:extLst>
              <a:ext uri="{FF2B5EF4-FFF2-40B4-BE49-F238E27FC236}">
                <a16:creationId xmlns:a16="http://schemas.microsoft.com/office/drawing/2014/main" id="{D5AD43AD-3F72-B642-85BC-E72E89680111}"/>
              </a:ext>
            </a:extLst>
          </p:cNvPr>
          <p:cNvSpPr txBox="1">
            <a:spLocks/>
          </p:cNvSpPr>
          <p:nvPr/>
        </p:nvSpPr>
        <p:spPr>
          <a:xfrm>
            <a:off x="6096000" y="3544692"/>
            <a:ext cx="5548475" cy="33133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25000"/>
                  </a:schemeClr>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DE" sz="3200" dirty="0">
                <a:solidFill>
                  <a:srgbClr val="C00000"/>
                </a:solidFill>
              </a:rPr>
              <a:t>CONS</a:t>
            </a:r>
          </a:p>
          <a:p>
            <a:pPr marL="0" indent="0">
              <a:buNone/>
            </a:pPr>
            <a:endParaRPr lang="en-DE" dirty="0"/>
          </a:p>
          <a:p>
            <a:pPr algn="ctr">
              <a:buFont typeface="Wingdings" pitchFamily="2" charset="2"/>
              <a:buChar char="v"/>
            </a:pPr>
            <a:r>
              <a:rPr lang="en-DE" dirty="0"/>
              <a:t> Low revisit frequency will not allow to establish a monitoring capacity</a:t>
            </a:r>
          </a:p>
          <a:p>
            <a:pPr algn="ctr">
              <a:buFont typeface="Wingdings" pitchFamily="2" charset="2"/>
              <a:buChar char="v"/>
            </a:pPr>
            <a:endParaRPr lang="en-DE" dirty="0"/>
          </a:p>
          <a:p>
            <a:pPr algn="ctr">
              <a:buFont typeface="Wingdings" pitchFamily="2" charset="2"/>
              <a:buChar char="v"/>
            </a:pPr>
            <a:r>
              <a:rPr lang="en-DE" dirty="0"/>
              <a:t> Morning overpass will unlikely see many stress events  </a:t>
            </a:r>
          </a:p>
        </p:txBody>
      </p:sp>
      <p:pic>
        <p:nvPicPr>
          <p:cNvPr id="4098" name="Picture 2" descr="ESA - FLEX patch">
            <a:extLst>
              <a:ext uri="{FF2B5EF4-FFF2-40B4-BE49-F238E27FC236}">
                <a16:creationId xmlns:a16="http://schemas.microsoft.com/office/drawing/2014/main" id="{5FA1E916-100F-F04B-0876-5CF6AA7D44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72791" y="101990"/>
            <a:ext cx="3226185" cy="321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99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99FA-FF31-948A-5E4B-362DA66D9319}"/>
              </a:ext>
            </a:extLst>
          </p:cNvPr>
          <p:cNvSpPr>
            <a:spLocks noGrp="1"/>
          </p:cNvSpPr>
          <p:nvPr>
            <p:ph type="title"/>
          </p:nvPr>
        </p:nvSpPr>
        <p:spPr/>
        <p:txBody>
          <a:bodyPr/>
          <a:lstStyle/>
          <a:p>
            <a:r>
              <a:rPr lang="en-DE" dirty="0"/>
              <a:t>Requirements (wishlist) for a monitoring system based on SIF</a:t>
            </a:r>
          </a:p>
        </p:txBody>
      </p:sp>
      <p:graphicFrame>
        <p:nvGraphicFramePr>
          <p:cNvPr id="4" name="Content Placeholder 3">
            <a:extLst>
              <a:ext uri="{FF2B5EF4-FFF2-40B4-BE49-F238E27FC236}">
                <a16:creationId xmlns:a16="http://schemas.microsoft.com/office/drawing/2014/main" id="{EB7F3A83-C895-DC3C-2A4D-F7D80DC69521}"/>
              </a:ext>
            </a:extLst>
          </p:cNvPr>
          <p:cNvGraphicFramePr>
            <a:graphicFrameLocks noGrp="1"/>
          </p:cNvGraphicFramePr>
          <p:nvPr>
            <p:ph idx="1"/>
            <p:extLst>
              <p:ext uri="{D42A27DB-BD31-4B8C-83A1-F6EECF244321}">
                <p14:modId xmlns:p14="http://schemas.microsoft.com/office/powerpoint/2010/main" val="4291960700"/>
              </p:ext>
            </p:extLst>
          </p:nvPr>
        </p:nvGraphicFramePr>
        <p:xfrm>
          <a:off x="211257" y="1162287"/>
          <a:ext cx="8992818" cy="3310930"/>
        </p:xfrm>
        <a:graphic>
          <a:graphicData uri="http://schemas.openxmlformats.org/drawingml/2006/table">
            <a:tbl>
              <a:tblPr firstRow="1" bandRow="1">
                <a:tableStyleId>{5C22544A-7EE6-4342-B048-85BDC9FD1C3A}</a:tableStyleId>
              </a:tblPr>
              <a:tblGrid>
                <a:gridCol w="2458203">
                  <a:extLst>
                    <a:ext uri="{9D8B030D-6E8A-4147-A177-3AD203B41FA5}">
                      <a16:colId xmlns:a16="http://schemas.microsoft.com/office/drawing/2014/main" val="3661202825"/>
                    </a:ext>
                  </a:extLst>
                </a:gridCol>
                <a:gridCol w="3356517">
                  <a:extLst>
                    <a:ext uri="{9D8B030D-6E8A-4147-A177-3AD203B41FA5}">
                      <a16:colId xmlns:a16="http://schemas.microsoft.com/office/drawing/2014/main" val="2222647637"/>
                    </a:ext>
                  </a:extLst>
                </a:gridCol>
                <a:gridCol w="3178098">
                  <a:extLst>
                    <a:ext uri="{9D8B030D-6E8A-4147-A177-3AD203B41FA5}">
                      <a16:colId xmlns:a16="http://schemas.microsoft.com/office/drawing/2014/main" val="2314508453"/>
                    </a:ext>
                  </a:extLst>
                </a:gridCol>
              </a:tblGrid>
              <a:tr h="472990">
                <a:tc>
                  <a:txBody>
                    <a:bodyPr/>
                    <a:lstStyle/>
                    <a:p>
                      <a:pPr lvl="0" algn="l"/>
                      <a:r>
                        <a:rPr lang="en-DE" b="1" dirty="0"/>
                        <a:t>PROPERTY</a:t>
                      </a:r>
                    </a:p>
                  </a:txBody>
                  <a:tcPr anchor="ctr"/>
                </a:tc>
                <a:tc>
                  <a:txBody>
                    <a:bodyPr/>
                    <a:lstStyle/>
                    <a:p>
                      <a:pPr lvl="0" algn="ctr"/>
                      <a:r>
                        <a:rPr lang="en-DE" dirty="0"/>
                        <a:t>THRESHOLD: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DE" dirty="0"/>
                        <a:t>TARGET: </a:t>
                      </a:r>
                    </a:p>
                  </a:txBody>
                  <a:tcPr anchor="ctr"/>
                </a:tc>
                <a:extLst>
                  <a:ext uri="{0D108BD9-81ED-4DB2-BD59-A6C34878D82A}">
                    <a16:rowId xmlns:a16="http://schemas.microsoft.com/office/drawing/2014/main" val="3312997827"/>
                  </a:ext>
                </a:extLst>
              </a:tr>
              <a:tr h="472990">
                <a:tc>
                  <a:txBody>
                    <a:bodyPr/>
                    <a:lstStyle/>
                    <a:p>
                      <a:pPr lvl="0" algn="l"/>
                      <a:r>
                        <a:rPr lang="en-DE" b="1" dirty="0"/>
                        <a:t>Spectral resolution</a:t>
                      </a:r>
                    </a:p>
                  </a:txBody>
                  <a:tcPr anchor="ctr"/>
                </a:tc>
                <a:tc>
                  <a:txBody>
                    <a:bodyPr/>
                    <a:lstStyle/>
                    <a:p>
                      <a:pPr lvl="0" algn="ctr"/>
                      <a:r>
                        <a:rPr lang="en-DE" dirty="0"/>
                        <a:t>~ 0.5 nm</a:t>
                      </a:r>
                    </a:p>
                  </a:txBody>
                  <a:tcPr anchor="ctr"/>
                </a:tc>
                <a:tc>
                  <a:txBody>
                    <a:bodyPr/>
                    <a:lstStyle/>
                    <a:p>
                      <a:pPr lvl="0" algn="ctr"/>
                      <a:r>
                        <a:rPr lang="en-DE" dirty="0"/>
                        <a:t>~ 0.3 nm</a:t>
                      </a:r>
                    </a:p>
                  </a:txBody>
                  <a:tcPr anchor="ctr"/>
                </a:tc>
                <a:extLst>
                  <a:ext uri="{0D108BD9-81ED-4DB2-BD59-A6C34878D82A}">
                    <a16:rowId xmlns:a16="http://schemas.microsoft.com/office/drawing/2014/main" val="1893456464"/>
                  </a:ext>
                </a:extLst>
              </a:tr>
              <a:tr h="472990">
                <a:tc>
                  <a:txBody>
                    <a:bodyPr/>
                    <a:lstStyle/>
                    <a:p>
                      <a:pPr lvl="0" algn="l"/>
                      <a:r>
                        <a:rPr lang="en-DE" b="1" dirty="0"/>
                        <a:t>Spectral coverage</a:t>
                      </a:r>
                    </a:p>
                  </a:txBody>
                  <a:tcPr anchor="ctr"/>
                </a:tc>
                <a:tc>
                  <a:txBody>
                    <a:bodyPr/>
                    <a:lstStyle/>
                    <a:p>
                      <a:pPr lvl="0" algn="ctr"/>
                      <a:r>
                        <a:rPr lang="en-DE" dirty="0"/>
                        <a:t>Red and FarRed peaks</a:t>
                      </a:r>
                    </a:p>
                  </a:txBody>
                  <a:tcPr anchor="ctr"/>
                </a:tc>
                <a:tc>
                  <a:txBody>
                    <a:bodyPr/>
                    <a:lstStyle/>
                    <a:p>
                      <a:pPr lvl="0" algn="ctr"/>
                      <a:r>
                        <a:rPr lang="en-DE" dirty="0"/>
                        <a:t>Full spectrum retrieval + PRI</a:t>
                      </a:r>
                    </a:p>
                  </a:txBody>
                  <a:tcPr anchor="ctr"/>
                </a:tc>
                <a:extLst>
                  <a:ext uri="{0D108BD9-81ED-4DB2-BD59-A6C34878D82A}">
                    <a16:rowId xmlns:a16="http://schemas.microsoft.com/office/drawing/2014/main" val="1252471742"/>
                  </a:ext>
                </a:extLst>
              </a:tr>
              <a:tr h="472990">
                <a:tc>
                  <a:txBody>
                    <a:bodyPr/>
                    <a:lstStyle/>
                    <a:p>
                      <a:pPr lvl="0" algn="l"/>
                      <a:r>
                        <a:rPr lang="en-DE" b="1" dirty="0"/>
                        <a:t>Spatial resolution</a:t>
                      </a:r>
                    </a:p>
                  </a:txBody>
                  <a:tcPr anchor="ctr"/>
                </a:tc>
                <a:tc>
                  <a:txBody>
                    <a:bodyPr/>
                    <a:lstStyle/>
                    <a:p>
                      <a:pPr lvl="0" algn="ctr"/>
                      <a:r>
                        <a:rPr lang="en-DE" dirty="0"/>
                        <a:t>~5 km</a:t>
                      </a:r>
                    </a:p>
                  </a:txBody>
                  <a:tcPr anchor="ctr"/>
                </a:tc>
                <a:tc>
                  <a:txBody>
                    <a:bodyPr/>
                    <a:lstStyle/>
                    <a:p>
                      <a:pPr lvl="0" algn="ctr"/>
                      <a:r>
                        <a:rPr lang="en-DE" dirty="0"/>
                        <a:t>~300 m </a:t>
                      </a:r>
                    </a:p>
                  </a:txBody>
                  <a:tcPr anchor="ctr"/>
                </a:tc>
                <a:extLst>
                  <a:ext uri="{0D108BD9-81ED-4DB2-BD59-A6C34878D82A}">
                    <a16:rowId xmlns:a16="http://schemas.microsoft.com/office/drawing/2014/main" val="872639240"/>
                  </a:ext>
                </a:extLst>
              </a:tr>
              <a:tr h="472990">
                <a:tc>
                  <a:txBody>
                    <a:bodyPr/>
                    <a:lstStyle/>
                    <a:p>
                      <a:pPr lvl="0" algn="l"/>
                      <a:r>
                        <a:rPr lang="en-DE" b="1" dirty="0"/>
                        <a:t>Geographic coverage</a:t>
                      </a:r>
                    </a:p>
                  </a:txBody>
                  <a:tcPr anchor="ctr"/>
                </a:tc>
                <a:tc>
                  <a:txBody>
                    <a:bodyPr/>
                    <a:lstStyle/>
                    <a:p>
                      <a:pPr lvl="0" algn="ctr"/>
                      <a:r>
                        <a:rPr lang="en-DE" dirty="0"/>
                        <a:t>Vegetated areas</a:t>
                      </a:r>
                    </a:p>
                  </a:txBody>
                  <a:tcPr anchor="ctr"/>
                </a:tc>
                <a:tc>
                  <a:txBody>
                    <a:bodyPr/>
                    <a:lstStyle/>
                    <a:p>
                      <a:pPr lvl="0" algn="ctr"/>
                      <a:r>
                        <a:rPr lang="en-DE" dirty="0"/>
                        <a:t>Global</a:t>
                      </a:r>
                    </a:p>
                  </a:txBody>
                  <a:tcPr anchor="ctr"/>
                </a:tc>
                <a:extLst>
                  <a:ext uri="{0D108BD9-81ED-4DB2-BD59-A6C34878D82A}">
                    <a16:rowId xmlns:a16="http://schemas.microsoft.com/office/drawing/2014/main" val="2441046667"/>
                  </a:ext>
                </a:extLst>
              </a:tr>
              <a:tr h="472990">
                <a:tc>
                  <a:txBody>
                    <a:bodyPr/>
                    <a:lstStyle/>
                    <a:p>
                      <a:pPr lvl="0" algn="l"/>
                      <a:r>
                        <a:rPr lang="en-DE" b="1" dirty="0"/>
                        <a:t>Temporal revisit</a:t>
                      </a:r>
                    </a:p>
                  </a:txBody>
                  <a:tcPr anchor="ctr"/>
                </a:tc>
                <a:tc>
                  <a:txBody>
                    <a:bodyPr/>
                    <a:lstStyle/>
                    <a:p>
                      <a:pPr lvl="0" algn="ctr"/>
                      <a:r>
                        <a:rPr lang="en-DE" dirty="0"/>
                        <a:t>Daily to weekly</a:t>
                      </a:r>
                    </a:p>
                  </a:txBody>
                  <a:tcPr anchor="ctr"/>
                </a:tc>
                <a:tc>
                  <a:txBody>
                    <a:bodyPr/>
                    <a:lstStyle/>
                    <a:p>
                      <a:pPr lvl="0" algn="ctr"/>
                      <a:r>
                        <a:rPr lang="en-DE" dirty="0"/>
                        <a:t>Sub-daily</a:t>
                      </a:r>
                    </a:p>
                  </a:txBody>
                  <a:tcPr anchor="ctr"/>
                </a:tc>
                <a:extLst>
                  <a:ext uri="{0D108BD9-81ED-4DB2-BD59-A6C34878D82A}">
                    <a16:rowId xmlns:a16="http://schemas.microsoft.com/office/drawing/2014/main" val="1045843263"/>
                  </a:ext>
                </a:extLst>
              </a:tr>
              <a:tr h="472990">
                <a:tc>
                  <a:txBody>
                    <a:bodyPr/>
                    <a:lstStyle/>
                    <a:p>
                      <a:pPr lvl="0" algn="l"/>
                      <a:r>
                        <a:rPr lang="en-DE" b="1" dirty="0"/>
                        <a:t>Overpass time</a:t>
                      </a:r>
                    </a:p>
                  </a:txBody>
                  <a:tcPr anchor="ctr"/>
                </a:tc>
                <a:tc>
                  <a:txBody>
                    <a:bodyPr/>
                    <a:lstStyle/>
                    <a:p>
                      <a:pPr lvl="0" algn="ctr"/>
                      <a:r>
                        <a:rPr lang="en-DE" dirty="0"/>
                        <a:t>early afternoon</a:t>
                      </a:r>
                    </a:p>
                  </a:txBody>
                  <a:tcPr anchor="ctr"/>
                </a:tc>
                <a:tc>
                  <a:txBody>
                    <a:bodyPr/>
                    <a:lstStyle/>
                    <a:p>
                      <a:pPr lvl="0" algn="ctr"/>
                      <a:r>
                        <a:rPr lang="en-DE" dirty="0"/>
                        <a:t>multiple passes </a:t>
                      </a:r>
                    </a:p>
                  </a:txBody>
                  <a:tcPr anchor="ctr"/>
                </a:tc>
                <a:extLst>
                  <a:ext uri="{0D108BD9-81ED-4DB2-BD59-A6C34878D82A}">
                    <a16:rowId xmlns:a16="http://schemas.microsoft.com/office/drawing/2014/main" val="530740960"/>
                  </a:ext>
                </a:extLst>
              </a:tr>
            </a:tbl>
          </a:graphicData>
        </a:graphic>
      </p:graphicFrame>
      <p:grpSp>
        <p:nvGrpSpPr>
          <p:cNvPr id="16" name="Group 15">
            <a:extLst>
              <a:ext uri="{FF2B5EF4-FFF2-40B4-BE49-F238E27FC236}">
                <a16:creationId xmlns:a16="http://schemas.microsoft.com/office/drawing/2014/main" id="{0C43561F-FFDF-4125-C03F-F5EC6411BD20}"/>
              </a:ext>
            </a:extLst>
          </p:cNvPr>
          <p:cNvGrpSpPr/>
          <p:nvPr/>
        </p:nvGrpSpPr>
        <p:grpSpPr>
          <a:xfrm>
            <a:off x="9296830" y="1514873"/>
            <a:ext cx="2683913" cy="1914127"/>
            <a:chOff x="9445084" y="1732321"/>
            <a:chExt cx="2683913" cy="1914127"/>
          </a:xfrm>
        </p:grpSpPr>
        <p:grpSp>
          <p:nvGrpSpPr>
            <p:cNvPr id="12" name="Group 11">
              <a:extLst>
                <a:ext uri="{FF2B5EF4-FFF2-40B4-BE49-F238E27FC236}">
                  <a16:creationId xmlns:a16="http://schemas.microsoft.com/office/drawing/2014/main" id="{FE2108E9-B53A-4E5C-FC9C-D1D40346069E}"/>
                </a:ext>
              </a:extLst>
            </p:cNvPr>
            <p:cNvGrpSpPr/>
            <p:nvPr/>
          </p:nvGrpSpPr>
          <p:grpSpPr>
            <a:xfrm>
              <a:off x="9668122" y="1732321"/>
              <a:ext cx="2460875" cy="1537240"/>
              <a:chOff x="9668122" y="2214331"/>
              <a:chExt cx="2460875" cy="1537240"/>
            </a:xfrm>
          </p:grpSpPr>
          <p:pic>
            <p:nvPicPr>
              <p:cNvPr id="3" name="Picture 2" descr="ESA - FLEX patch">
                <a:extLst>
                  <a:ext uri="{FF2B5EF4-FFF2-40B4-BE49-F238E27FC236}">
                    <a16:creationId xmlns:a16="http://schemas.microsoft.com/office/drawing/2014/main" id="{C7EC127D-3156-9680-2FCC-CB2F2BDAF7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84640" y="2214331"/>
                <a:ext cx="1544357" cy="1537240"/>
              </a:xfrm>
              <a:prstGeom prst="rect">
                <a:avLst/>
              </a:prstGeom>
              <a:noFill/>
              <a:extLst>
                <a:ext uri="{909E8E84-426E-40DD-AFC4-6F175D3DCCD1}">
                  <a14:hiddenFill xmlns:a14="http://schemas.microsoft.com/office/drawing/2010/main">
                    <a:solidFill>
                      <a:srgbClr val="FFFFFF"/>
                    </a:solidFill>
                  </a14:hiddenFill>
                </a:ext>
              </a:extLst>
            </p:spPr>
          </p:pic>
          <p:sp>
            <p:nvSpPr>
              <p:cNvPr id="11" name="Down Arrow 10">
                <a:extLst>
                  <a:ext uri="{FF2B5EF4-FFF2-40B4-BE49-F238E27FC236}">
                    <a16:creationId xmlns:a16="http://schemas.microsoft.com/office/drawing/2014/main" id="{B4AF17D0-D203-04FA-0377-3AF5679E5683}"/>
                  </a:ext>
                </a:extLst>
              </p:cNvPr>
              <p:cNvSpPr/>
              <p:nvPr/>
            </p:nvSpPr>
            <p:spPr>
              <a:xfrm rot="5400000">
                <a:off x="9819018" y="2562975"/>
                <a:ext cx="538162" cy="8399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grpSp>
        <p:cxnSp>
          <p:nvCxnSpPr>
            <p:cNvPr id="15" name="Straight Connector 14">
              <a:extLst>
                <a:ext uri="{FF2B5EF4-FFF2-40B4-BE49-F238E27FC236}">
                  <a16:creationId xmlns:a16="http://schemas.microsoft.com/office/drawing/2014/main" id="{88094057-83B3-C30C-8B86-D577ABFA8535}"/>
                </a:ext>
              </a:extLst>
            </p:cNvPr>
            <p:cNvCxnSpPr>
              <a:cxnSpLocks/>
            </p:cNvCxnSpPr>
            <p:nvPr/>
          </p:nvCxnSpPr>
          <p:spPr>
            <a:xfrm>
              <a:off x="9445084" y="1887624"/>
              <a:ext cx="0" cy="1758824"/>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2" name="Doughnut 21">
            <a:extLst>
              <a:ext uri="{FF2B5EF4-FFF2-40B4-BE49-F238E27FC236}">
                <a16:creationId xmlns:a16="http://schemas.microsoft.com/office/drawing/2014/main" id="{F3CCEB1E-A7F3-0CFA-EA39-B0AE4BB8CEE9}"/>
              </a:ext>
            </a:extLst>
          </p:cNvPr>
          <p:cNvSpPr/>
          <p:nvPr/>
        </p:nvSpPr>
        <p:spPr>
          <a:xfrm>
            <a:off x="6460926" y="3386288"/>
            <a:ext cx="2370839" cy="1319528"/>
          </a:xfrm>
          <a:prstGeom prst="donut">
            <a:avLst>
              <a:gd name="adj" fmla="val 264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Tree>
    <p:extLst>
      <p:ext uri="{BB962C8B-B14F-4D97-AF65-F5344CB8AC3E}">
        <p14:creationId xmlns:p14="http://schemas.microsoft.com/office/powerpoint/2010/main" val="151626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809038" y="1593545"/>
            <a:ext cx="2666073" cy="4913201"/>
          </a:xfrm>
          <a:prstGeom prst="rect">
            <a:avLst/>
          </a:prstGeom>
        </p:spPr>
      </p:pic>
      <p:sp>
        <p:nvSpPr>
          <p:cNvPr id="6" name="TextBox 5"/>
          <p:cNvSpPr txBox="1"/>
          <p:nvPr/>
        </p:nvSpPr>
        <p:spPr bwMode="auto">
          <a:xfrm>
            <a:off x="2057400" y="1169772"/>
            <a:ext cx="2034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T</a:t>
            </a: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r</a:t>
            </a:r>
            <a:r>
              <a:rPr kumimoji="0" lang="en-DE" sz="1600" b="1" i="0" u="none" strike="noStrike" kern="1200" cap="none" spc="0" normalizeH="0" baseline="0" noProof="0" dirty="0" err="1">
                <a:ln>
                  <a:noFill/>
                </a:ln>
                <a:solidFill>
                  <a:prstClr val="white"/>
                </a:solidFill>
                <a:effectLst/>
                <a:uLnTx/>
                <a:uFillTx/>
                <a:latin typeface="Arial" charset="0"/>
                <a:ea typeface="+mn-ea"/>
                <a:cs typeface="Arial" charset="0"/>
              </a:rPr>
              <a:t>opical</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 rain forest</a:t>
            </a:r>
            <a:endParaRPr kumimoji="0" lang="en-US" sz="1600" b="1"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8" name="TextBox 7">
            <a:extLst>
              <a:ext uri="{FF2B5EF4-FFF2-40B4-BE49-F238E27FC236}">
                <a16:creationId xmlns:a16="http://schemas.microsoft.com/office/drawing/2014/main" id="{B67A31B6-E141-46CA-9225-7FC532699B86}"/>
              </a:ext>
            </a:extLst>
          </p:cNvPr>
          <p:cNvSpPr txBox="1"/>
          <p:nvPr/>
        </p:nvSpPr>
        <p:spPr bwMode="auto">
          <a:xfrm>
            <a:off x="1097281" y="6136600"/>
            <a:ext cx="579119" cy="338554"/>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J</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a</a:t>
            </a: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n</a:t>
            </a:r>
            <a:endParaRPr kumimoji="0" lang="en-DE" sz="1600" b="1"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12" name="TextBox 11">
            <a:extLst>
              <a:ext uri="{FF2B5EF4-FFF2-40B4-BE49-F238E27FC236}">
                <a16:creationId xmlns:a16="http://schemas.microsoft.com/office/drawing/2014/main" id="{6C22751A-5E2D-48EE-B586-ACAC21A64734}"/>
              </a:ext>
            </a:extLst>
          </p:cNvPr>
          <p:cNvSpPr txBox="1"/>
          <p:nvPr/>
        </p:nvSpPr>
        <p:spPr bwMode="auto">
          <a:xfrm>
            <a:off x="1097281" y="5721249"/>
            <a:ext cx="579119" cy="338554"/>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F</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e</a:t>
            </a: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b</a:t>
            </a:r>
            <a:endParaRPr kumimoji="0" lang="en-DE" sz="1600" b="1"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13" name="TextBox 12">
            <a:extLst>
              <a:ext uri="{FF2B5EF4-FFF2-40B4-BE49-F238E27FC236}">
                <a16:creationId xmlns:a16="http://schemas.microsoft.com/office/drawing/2014/main" id="{35F116C9-E996-4202-B2DF-01BC1C9F52F9}"/>
              </a:ext>
            </a:extLst>
          </p:cNvPr>
          <p:cNvSpPr txBox="1"/>
          <p:nvPr/>
        </p:nvSpPr>
        <p:spPr bwMode="auto">
          <a:xfrm>
            <a:off x="1097281" y="5321717"/>
            <a:ext cx="579119" cy="338554"/>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Mar</a:t>
            </a:r>
          </a:p>
        </p:txBody>
      </p:sp>
      <p:sp>
        <p:nvSpPr>
          <p:cNvPr id="16" name="TextBox 15">
            <a:extLst>
              <a:ext uri="{FF2B5EF4-FFF2-40B4-BE49-F238E27FC236}">
                <a16:creationId xmlns:a16="http://schemas.microsoft.com/office/drawing/2014/main" id="{51C9C8B3-13D8-4861-A043-8216FD0371C7}"/>
              </a:ext>
            </a:extLst>
          </p:cNvPr>
          <p:cNvSpPr txBox="1"/>
          <p:nvPr/>
        </p:nvSpPr>
        <p:spPr bwMode="auto">
          <a:xfrm>
            <a:off x="1097281" y="4925425"/>
            <a:ext cx="579119" cy="338554"/>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Apr</a:t>
            </a:r>
          </a:p>
        </p:txBody>
      </p:sp>
      <p:sp>
        <p:nvSpPr>
          <p:cNvPr id="17" name="TextBox 16">
            <a:extLst>
              <a:ext uri="{FF2B5EF4-FFF2-40B4-BE49-F238E27FC236}">
                <a16:creationId xmlns:a16="http://schemas.microsoft.com/office/drawing/2014/main" id="{EAF2F722-05A4-4922-B86D-C39C63908A9D}"/>
              </a:ext>
            </a:extLst>
          </p:cNvPr>
          <p:cNvSpPr txBox="1"/>
          <p:nvPr/>
        </p:nvSpPr>
        <p:spPr bwMode="auto">
          <a:xfrm>
            <a:off x="1097281" y="4515085"/>
            <a:ext cx="579119" cy="338554"/>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M</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ay</a:t>
            </a:r>
          </a:p>
        </p:txBody>
      </p:sp>
      <p:sp>
        <p:nvSpPr>
          <p:cNvPr id="18" name="TextBox 17">
            <a:extLst>
              <a:ext uri="{FF2B5EF4-FFF2-40B4-BE49-F238E27FC236}">
                <a16:creationId xmlns:a16="http://schemas.microsoft.com/office/drawing/2014/main" id="{27D645F2-58C1-4436-B319-FD6AF441EDBF}"/>
              </a:ext>
            </a:extLst>
          </p:cNvPr>
          <p:cNvSpPr txBox="1"/>
          <p:nvPr/>
        </p:nvSpPr>
        <p:spPr bwMode="auto">
          <a:xfrm>
            <a:off x="1097281" y="4098002"/>
            <a:ext cx="579119" cy="338554"/>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J</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un</a:t>
            </a:r>
          </a:p>
        </p:txBody>
      </p:sp>
      <p:sp>
        <p:nvSpPr>
          <p:cNvPr id="19" name="TextBox 18">
            <a:extLst>
              <a:ext uri="{FF2B5EF4-FFF2-40B4-BE49-F238E27FC236}">
                <a16:creationId xmlns:a16="http://schemas.microsoft.com/office/drawing/2014/main" id="{79620EB6-3AAE-43E7-BDC9-9F414076DA30}"/>
              </a:ext>
            </a:extLst>
          </p:cNvPr>
          <p:cNvSpPr txBox="1"/>
          <p:nvPr/>
        </p:nvSpPr>
        <p:spPr bwMode="auto">
          <a:xfrm>
            <a:off x="1097281" y="3687662"/>
            <a:ext cx="579119" cy="338554"/>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J</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ul</a:t>
            </a:r>
          </a:p>
        </p:txBody>
      </p:sp>
      <p:sp>
        <p:nvSpPr>
          <p:cNvPr id="20" name="TextBox 19">
            <a:extLst>
              <a:ext uri="{FF2B5EF4-FFF2-40B4-BE49-F238E27FC236}">
                <a16:creationId xmlns:a16="http://schemas.microsoft.com/office/drawing/2014/main" id="{97AF0323-E9D5-43E4-B9B3-B4CB1E31DD12}"/>
              </a:ext>
            </a:extLst>
          </p:cNvPr>
          <p:cNvSpPr txBox="1"/>
          <p:nvPr/>
        </p:nvSpPr>
        <p:spPr bwMode="auto">
          <a:xfrm>
            <a:off x="1097281" y="3270579"/>
            <a:ext cx="579119" cy="338554"/>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Aug</a:t>
            </a:r>
          </a:p>
        </p:txBody>
      </p:sp>
      <p:sp>
        <p:nvSpPr>
          <p:cNvPr id="21" name="TextBox 20">
            <a:extLst>
              <a:ext uri="{FF2B5EF4-FFF2-40B4-BE49-F238E27FC236}">
                <a16:creationId xmlns:a16="http://schemas.microsoft.com/office/drawing/2014/main" id="{07C2E3D0-BA17-457D-BF63-E9FC6E8FC829}"/>
              </a:ext>
            </a:extLst>
          </p:cNvPr>
          <p:cNvSpPr txBox="1"/>
          <p:nvPr/>
        </p:nvSpPr>
        <p:spPr bwMode="auto">
          <a:xfrm>
            <a:off x="1097281" y="2860966"/>
            <a:ext cx="579119" cy="338554"/>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S</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e</a:t>
            </a: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p</a:t>
            </a:r>
            <a:endParaRPr kumimoji="0" lang="en-DE" sz="1600" b="1"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22" name="TextBox 21">
            <a:extLst>
              <a:ext uri="{FF2B5EF4-FFF2-40B4-BE49-F238E27FC236}">
                <a16:creationId xmlns:a16="http://schemas.microsoft.com/office/drawing/2014/main" id="{6E416E8C-2494-4F8A-AAA5-6F8CF7C86BB8}"/>
              </a:ext>
            </a:extLst>
          </p:cNvPr>
          <p:cNvSpPr txBox="1"/>
          <p:nvPr/>
        </p:nvSpPr>
        <p:spPr bwMode="auto">
          <a:xfrm>
            <a:off x="1097281" y="2450626"/>
            <a:ext cx="579119" cy="338554"/>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Oct</a:t>
            </a:r>
          </a:p>
        </p:txBody>
      </p:sp>
      <p:sp>
        <p:nvSpPr>
          <p:cNvPr id="23" name="TextBox 22">
            <a:extLst>
              <a:ext uri="{FF2B5EF4-FFF2-40B4-BE49-F238E27FC236}">
                <a16:creationId xmlns:a16="http://schemas.microsoft.com/office/drawing/2014/main" id="{9C8A374D-CC71-48F7-AA0B-FF794301877E}"/>
              </a:ext>
            </a:extLst>
          </p:cNvPr>
          <p:cNvSpPr txBox="1"/>
          <p:nvPr/>
        </p:nvSpPr>
        <p:spPr bwMode="auto">
          <a:xfrm>
            <a:off x="1097281" y="2040286"/>
            <a:ext cx="579119" cy="338554"/>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N</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o</a:t>
            </a: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v</a:t>
            </a:r>
            <a:endParaRPr kumimoji="0" lang="en-DE" sz="1600" b="1"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24" name="TextBox 23">
            <a:extLst>
              <a:ext uri="{FF2B5EF4-FFF2-40B4-BE49-F238E27FC236}">
                <a16:creationId xmlns:a16="http://schemas.microsoft.com/office/drawing/2014/main" id="{F2207649-B59C-4F2C-B3CD-819B88BEFBD8}"/>
              </a:ext>
            </a:extLst>
          </p:cNvPr>
          <p:cNvSpPr txBox="1"/>
          <p:nvPr/>
        </p:nvSpPr>
        <p:spPr bwMode="auto">
          <a:xfrm>
            <a:off x="1097281" y="1629946"/>
            <a:ext cx="579119" cy="338554"/>
          </a:xfrm>
          <a:prstGeom prst="rect">
            <a:avLst/>
          </a:prstGeom>
          <a:noFill/>
          <a:ln>
            <a:noFill/>
          </a:ln>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D</a:t>
            </a:r>
            <a:r>
              <a:rPr kumimoji="0" lang="en-DE" sz="1600" b="1" i="0" u="none" strike="noStrike" kern="1200" cap="none" spc="0" normalizeH="0" baseline="0" noProof="0" dirty="0" err="1">
                <a:ln>
                  <a:noFill/>
                </a:ln>
                <a:solidFill>
                  <a:prstClr val="white"/>
                </a:solidFill>
                <a:effectLst/>
                <a:uLnTx/>
                <a:uFillTx/>
                <a:latin typeface="Arial" charset="0"/>
                <a:ea typeface="+mn-ea"/>
                <a:cs typeface="Arial" charset="0"/>
              </a:rPr>
              <a:t>ec</a:t>
            </a:r>
            <a:endParaRPr kumimoji="0" lang="en-DE" sz="1600" b="1" i="0" u="none" strike="noStrike" kern="1200" cap="none" spc="0" normalizeH="0" baseline="0" noProof="0" dirty="0">
              <a:ln>
                <a:noFill/>
              </a:ln>
              <a:solidFill>
                <a:prstClr val="white"/>
              </a:solidFill>
              <a:effectLst/>
              <a:uLnTx/>
              <a:uFillTx/>
              <a:latin typeface="Arial" charset="0"/>
              <a:ea typeface="+mn-ea"/>
              <a:cs typeface="Arial" charset="0"/>
            </a:endParaRPr>
          </a:p>
        </p:txBody>
      </p:sp>
      <p:grpSp>
        <p:nvGrpSpPr>
          <p:cNvPr id="9" name="Group 8">
            <a:extLst>
              <a:ext uri="{FF2B5EF4-FFF2-40B4-BE49-F238E27FC236}">
                <a16:creationId xmlns:a16="http://schemas.microsoft.com/office/drawing/2014/main" id="{F6FA3F46-1886-4344-960D-2C248272ABC4}"/>
              </a:ext>
            </a:extLst>
          </p:cNvPr>
          <p:cNvGrpSpPr/>
          <p:nvPr/>
        </p:nvGrpSpPr>
        <p:grpSpPr>
          <a:xfrm>
            <a:off x="1622179" y="6540500"/>
            <a:ext cx="3068480" cy="338554"/>
            <a:chOff x="1622179" y="6172200"/>
            <a:chExt cx="3068480" cy="338554"/>
          </a:xfrm>
        </p:grpSpPr>
        <p:sp>
          <p:nvSpPr>
            <p:cNvPr id="25" name="TextBox 24">
              <a:extLst>
                <a:ext uri="{FF2B5EF4-FFF2-40B4-BE49-F238E27FC236}">
                  <a16:creationId xmlns:a16="http://schemas.microsoft.com/office/drawing/2014/main" id="{72E1A780-C2CF-4B34-ABC2-5284E4E974F8}"/>
                </a:ext>
              </a:extLst>
            </p:cNvPr>
            <p:cNvSpPr txBox="1"/>
            <p:nvPr/>
          </p:nvSpPr>
          <p:spPr bwMode="auto">
            <a:xfrm>
              <a:off x="1622179" y="6172200"/>
              <a:ext cx="282821"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0</a:t>
              </a:r>
            </a:p>
          </p:txBody>
        </p:sp>
        <p:sp>
          <p:nvSpPr>
            <p:cNvPr id="26" name="TextBox 25">
              <a:extLst>
                <a:ext uri="{FF2B5EF4-FFF2-40B4-BE49-F238E27FC236}">
                  <a16:creationId xmlns:a16="http://schemas.microsoft.com/office/drawing/2014/main" id="{4752A990-836F-448C-B996-EFB11247D020}"/>
                </a:ext>
              </a:extLst>
            </p:cNvPr>
            <p:cNvSpPr txBox="1"/>
            <p:nvPr/>
          </p:nvSpPr>
          <p:spPr bwMode="auto">
            <a:xfrm>
              <a:off x="2971800" y="6172200"/>
              <a:ext cx="434706"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12</a:t>
              </a:r>
            </a:p>
          </p:txBody>
        </p:sp>
        <p:sp>
          <p:nvSpPr>
            <p:cNvPr id="27" name="TextBox 26">
              <a:extLst>
                <a:ext uri="{FF2B5EF4-FFF2-40B4-BE49-F238E27FC236}">
                  <a16:creationId xmlns:a16="http://schemas.microsoft.com/office/drawing/2014/main" id="{CFA7F4AB-2D6D-4EFE-9398-2303FF1119D7}"/>
                </a:ext>
              </a:extLst>
            </p:cNvPr>
            <p:cNvSpPr txBox="1"/>
            <p:nvPr/>
          </p:nvSpPr>
          <p:spPr bwMode="auto">
            <a:xfrm>
              <a:off x="4255953" y="6172200"/>
              <a:ext cx="434706"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24</a:t>
              </a:r>
            </a:p>
          </p:txBody>
        </p:sp>
        <p:sp>
          <p:nvSpPr>
            <p:cNvPr id="28" name="TextBox 27">
              <a:extLst>
                <a:ext uri="{FF2B5EF4-FFF2-40B4-BE49-F238E27FC236}">
                  <a16:creationId xmlns:a16="http://schemas.microsoft.com/office/drawing/2014/main" id="{94CB91D4-11BA-49C2-90DC-EAA4017560EA}"/>
                </a:ext>
              </a:extLst>
            </p:cNvPr>
            <p:cNvSpPr txBox="1"/>
            <p:nvPr/>
          </p:nvSpPr>
          <p:spPr bwMode="auto">
            <a:xfrm>
              <a:off x="2209800" y="6172200"/>
              <a:ext cx="434706"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6</a:t>
              </a:r>
            </a:p>
          </p:txBody>
        </p:sp>
        <p:sp>
          <p:nvSpPr>
            <p:cNvPr id="29" name="TextBox 28">
              <a:extLst>
                <a:ext uri="{FF2B5EF4-FFF2-40B4-BE49-F238E27FC236}">
                  <a16:creationId xmlns:a16="http://schemas.microsoft.com/office/drawing/2014/main" id="{EAABE3FE-146D-46B0-A750-F540B6F9CED5}"/>
                </a:ext>
              </a:extLst>
            </p:cNvPr>
            <p:cNvSpPr txBox="1"/>
            <p:nvPr/>
          </p:nvSpPr>
          <p:spPr bwMode="auto">
            <a:xfrm>
              <a:off x="3585651" y="6172200"/>
              <a:ext cx="434706"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18</a:t>
              </a:r>
            </a:p>
          </p:txBody>
        </p:sp>
      </p:grpSp>
      <p:grpSp>
        <p:nvGrpSpPr>
          <p:cNvPr id="30" name="Group 29">
            <a:extLst>
              <a:ext uri="{FF2B5EF4-FFF2-40B4-BE49-F238E27FC236}">
                <a16:creationId xmlns:a16="http://schemas.microsoft.com/office/drawing/2014/main" id="{A73AF080-CCDD-426B-9682-76B2F660C512}"/>
              </a:ext>
            </a:extLst>
          </p:cNvPr>
          <p:cNvGrpSpPr/>
          <p:nvPr/>
        </p:nvGrpSpPr>
        <p:grpSpPr>
          <a:xfrm>
            <a:off x="4648200" y="6540500"/>
            <a:ext cx="3068480" cy="338554"/>
            <a:chOff x="1622179" y="6172200"/>
            <a:chExt cx="3068480" cy="338554"/>
          </a:xfrm>
        </p:grpSpPr>
        <p:sp>
          <p:nvSpPr>
            <p:cNvPr id="31" name="TextBox 30">
              <a:extLst>
                <a:ext uri="{FF2B5EF4-FFF2-40B4-BE49-F238E27FC236}">
                  <a16:creationId xmlns:a16="http://schemas.microsoft.com/office/drawing/2014/main" id="{5FC9A0C9-8C68-4C96-B529-315BA57E8EE0}"/>
                </a:ext>
              </a:extLst>
            </p:cNvPr>
            <p:cNvSpPr txBox="1"/>
            <p:nvPr/>
          </p:nvSpPr>
          <p:spPr bwMode="auto">
            <a:xfrm>
              <a:off x="1622179" y="6172200"/>
              <a:ext cx="282821"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0</a:t>
              </a:r>
            </a:p>
          </p:txBody>
        </p:sp>
        <p:sp>
          <p:nvSpPr>
            <p:cNvPr id="32" name="TextBox 31">
              <a:extLst>
                <a:ext uri="{FF2B5EF4-FFF2-40B4-BE49-F238E27FC236}">
                  <a16:creationId xmlns:a16="http://schemas.microsoft.com/office/drawing/2014/main" id="{661397DB-F67F-4D16-A0A2-0161D5498357}"/>
                </a:ext>
              </a:extLst>
            </p:cNvPr>
            <p:cNvSpPr txBox="1"/>
            <p:nvPr/>
          </p:nvSpPr>
          <p:spPr bwMode="auto">
            <a:xfrm>
              <a:off x="2971800" y="6172200"/>
              <a:ext cx="434706"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12</a:t>
              </a:r>
            </a:p>
          </p:txBody>
        </p:sp>
        <p:sp>
          <p:nvSpPr>
            <p:cNvPr id="33" name="TextBox 32">
              <a:extLst>
                <a:ext uri="{FF2B5EF4-FFF2-40B4-BE49-F238E27FC236}">
                  <a16:creationId xmlns:a16="http://schemas.microsoft.com/office/drawing/2014/main" id="{2515BC08-3734-42A3-A8E4-1216886E4FF5}"/>
                </a:ext>
              </a:extLst>
            </p:cNvPr>
            <p:cNvSpPr txBox="1"/>
            <p:nvPr/>
          </p:nvSpPr>
          <p:spPr bwMode="auto">
            <a:xfrm>
              <a:off x="4255953" y="6172200"/>
              <a:ext cx="434706"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24</a:t>
              </a:r>
            </a:p>
          </p:txBody>
        </p:sp>
        <p:sp>
          <p:nvSpPr>
            <p:cNvPr id="34" name="TextBox 33">
              <a:extLst>
                <a:ext uri="{FF2B5EF4-FFF2-40B4-BE49-F238E27FC236}">
                  <a16:creationId xmlns:a16="http://schemas.microsoft.com/office/drawing/2014/main" id="{1FD0F66D-E5C5-4882-8A8E-9ED5CFD38615}"/>
                </a:ext>
              </a:extLst>
            </p:cNvPr>
            <p:cNvSpPr txBox="1"/>
            <p:nvPr/>
          </p:nvSpPr>
          <p:spPr bwMode="auto">
            <a:xfrm>
              <a:off x="2209800" y="6172200"/>
              <a:ext cx="434706"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6</a:t>
              </a:r>
            </a:p>
          </p:txBody>
        </p:sp>
        <p:sp>
          <p:nvSpPr>
            <p:cNvPr id="35" name="TextBox 34">
              <a:extLst>
                <a:ext uri="{FF2B5EF4-FFF2-40B4-BE49-F238E27FC236}">
                  <a16:creationId xmlns:a16="http://schemas.microsoft.com/office/drawing/2014/main" id="{48E7060B-6311-4860-B051-6FE479D761A5}"/>
                </a:ext>
              </a:extLst>
            </p:cNvPr>
            <p:cNvSpPr txBox="1"/>
            <p:nvPr/>
          </p:nvSpPr>
          <p:spPr bwMode="auto">
            <a:xfrm>
              <a:off x="3585651" y="6172200"/>
              <a:ext cx="434706"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18</a:t>
              </a:r>
            </a:p>
          </p:txBody>
        </p:sp>
      </p:grpSp>
      <p:grpSp>
        <p:nvGrpSpPr>
          <p:cNvPr id="36" name="Group 35">
            <a:extLst>
              <a:ext uri="{FF2B5EF4-FFF2-40B4-BE49-F238E27FC236}">
                <a16:creationId xmlns:a16="http://schemas.microsoft.com/office/drawing/2014/main" id="{5030BFD9-DF3A-45B4-957C-8CAB1D647F59}"/>
              </a:ext>
            </a:extLst>
          </p:cNvPr>
          <p:cNvGrpSpPr/>
          <p:nvPr/>
        </p:nvGrpSpPr>
        <p:grpSpPr>
          <a:xfrm>
            <a:off x="7664561" y="6540500"/>
            <a:ext cx="3068480" cy="338554"/>
            <a:chOff x="1622179" y="6172200"/>
            <a:chExt cx="3068480" cy="338554"/>
          </a:xfrm>
        </p:grpSpPr>
        <p:sp>
          <p:nvSpPr>
            <p:cNvPr id="37" name="TextBox 36">
              <a:extLst>
                <a:ext uri="{FF2B5EF4-FFF2-40B4-BE49-F238E27FC236}">
                  <a16:creationId xmlns:a16="http://schemas.microsoft.com/office/drawing/2014/main" id="{0ED5190E-48DA-4597-92EA-377F8920EF66}"/>
                </a:ext>
              </a:extLst>
            </p:cNvPr>
            <p:cNvSpPr txBox="1"/>
            <p:nvPr/>
          </p:nvSpPr>
          <p:spPr bwMode="auto">
            <a:xfrm>
              <a:off x="1622179" y="6172200"/>
              <a:ext cx="282821"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0</a:t>
              </a:r>
            </a:p>
          </p:txBody>
        </p:sp>
        <p:sp>
          <p:nvSpPr>
            <p:cNvPr id="38" name="TextBox 37">
              <a:extLst>
                <a:ext uri="{FF2B5EF4-FFF2-40B4-BE49-F238E27FC236}">
                  <a16:creationId xmlns:a16="http://schemas.microsoft.com/office/drawing/2014/main" id="{820FB89C-7935-49D5-B502-3B87F8265827}"/>
                </a:ext>
              </a:extLst>
            </p:cNvPr>
            <p:cNvSpPr txBox="1"/>
            <p:nvPr/>
          </p:nvSpPr>
          <p:spPr bwMode="auto">
            <a:xfrm>
              <a:off x="2971800" y="6172200"/>
              <a:ext cx="434706"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12</a:t>
              </a:r>
            </a:p>
          </p:txBody>
        </p:sp>
        <p:sp>
          <p:nvSpPr>
            <p:cNvPr id="39" name="TextBox 38">
              <a:extLst>
                <a:ext uri="{FF2B5EF4-FFF2-40B4-BE49-F238E27FC236}">
                  <a16:creationId xmlns:a16="http://schemas.microsoft.com/office/drawing/2014/main" id="{66857FCF-2607-4FF3-A730-0DD7B3CBA579}"/>
                </a:ext>
              </a:extLst>
            </p:cNvPr>
            <p:cNvSpPr txBox="1"/>
            <p:nvPr/>
          </p:nvSpPr>
          <p:spPr bwMode="auto">
            <a:xfrm>
              <a:off x="4255953" y="6172200"/>
              <a:ext cx="434706"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24</a:t>
              </a:r>
            </a:p>
          </p:txBody>
        </p:sp>
        <p:sp>
          <p:nvSpPr>
            <p:cNvPr id="40" name="TextBox 39">
              <a:extLst>
                <a:ext uri="{FF2B5EF4-FFF2-40B4-BE49-F238E27FC236}">
                  <a16:creationId xmlns:a16="http://schemas.microsoft.com/office/drawing/2014/main" id="{6006BFAA-60C0-4351-BD5C-E2239C3089A1}"/>
                </a:ext>
              </a:extLst>
            </p:cNvPr>
            <p:cNvSpPr txBox="1"/>
            <p:nvPr/>
          </p:nvSpPr>
          <p:spPr bwMode="auto">
            <a:xfrm>
              <a:off x="2209800" y="6172200"/>
              <a:ext cx="434706"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6</a:t>
              </a:r>
            </a:p>
          </p:txBody>
        </p:sp>
        <p:sp>
          <p:nvSpPr>
            <p:cNvPr id="41" name="TextBox 40">
              <a:extLst>
                <a:ext uri="{FF2B5EF4-FFF2-40B4-BE49-F238E27FC236}">
                  <a16:creationId xmlns:a16="http://schemas.microsoft.com/office/drawing/2014/main" id="{7D9BA48C-598C-4B7F-B693-805739E9E4CE}"/>
                </a:ext>
              </a:extLst>
            </p:cNvPr>
            <p:cNvSpPr txBox="1"/>
            <p:nvPr/>
          </p:nvSpPr>
          <p:spPr bwMode="auto">
            <a:xfrm>
              <a:off x="3585651" y="6172200"/>
              <a:ext cx="434706" cy="338554"/>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18</a:t>
              </a:r>
            </a:p>
          </p:txBody>
        </p:sp>
      </p:grpSp>
      <p:pic>
        <p:nvPicPr>
          <p:cNvPr id="10" name="Picture 9">
            <a:extLst>
              <a:ext uri="{FF2B5EF4-FFF2-40B4-BE49-F238E27FC236}">
                <a16:creationId xmlns:a16="http://schemas.microsoft.com/office/drawing/2014/main" id="{AC9DEEF7-1372-4BA3-8C68-14010E17C0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08" b="89730" l="9794" r="89691">
                        <a14:backgroundMark x1="6186" y1="9730" x2="6186" y2="9730"/>
                        <a14:backgroundMark x1="4124" y1="7838" x2="4124" y2="7838"/>
                        <a14:backgroundMark x1="6186" y1="8243" x2="6186" y2="8243"/>
                        <a14:backgroundMark x1="7732" y1="7703" x2="7732" y2="7703"/>
                        <a14:backgroundMark x1="17010" y1="5946" x2="14948" y2="6351"/>
                        <a14:backgroundMark x1="17010" y1="9189" x2="11856" y2="9189"/>
                        <a14:backgroundMark x1="7216" y1="4459" x2="7216" y2="4459"/>
                        <a14:backgroundMark x1="6186" y1="3514" x2="6186" y2="3514"/>
                        <a14:backgroundMark x1="16495" y1="2838" x2="19072" y2="4054"/>
                      </a14:backgroundRemoval>
                    </a14:imgEffect>
                  </a14:imgLayer>
                </a14:imgProps>
              </a:ext>
              <a:ext uri="{28A0092B-C50C-407E-A947-70E740481C1C}">
                <a14:useLocalDpi xmlns:a14="http://schemas.microsoft.com/office/drawing/2010/main"/>
              </a:ext>
            </a:extLst>
          </a:blip>
          <a:srcRect/>
          <a:stretch/>
        </p:blipFill>
        <p:spPr>
          <a:xfrm>
            <a:off x="10668000" y="1795046"/>
            <a:ext cx="1198107" cy="4572000"/>
          </a:xfrm>
          <a:prstGeom prst="rect">
            <a:avLst/>
          </a:prstGeom>
        </p:spPr>
      </p:pic>
      <p:sp>
        <p:nvSpPr>
          <p:cNvPr id="42" name="TextBox 41">
            <a:extLst>
              <a:ext uri="{FF2B5EF4-FFF2-40B4-BE49-F238E27FC236}">
                <a16:creationId xmlns:a16="http://schemas.microsoft.com/office/drawing/2014/main" id="{D0579FF4-202E-4370-98C1-C8738F201D8F}"/>
              </a:ext>
            </a:extLst>
          </p:cNvPr>
          <p:cNvSpPr txBox="1"/>
          <p:nvPr/>
        </p:nvSpPr>
        <p:spPr bwMode="auto">
          <a:xfrm rot="16200000">
            <a:off x="10103377" y="3880692"/>
            <a:ext cx="3717068"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R</a:t>
            </a:r>
            <a:r>
              <a:rPr kumimoji="0" lang="en-DE" sz="1400" b="1" i="0" u="none" strike="noStrike" kern="1200" cap="none" spc="0" normalizeH="0" baseline="0" noProof="0" dirty="0">
                <a:ln>
                  <a:noFill/>
                </a:ln>
                <a:solidFill>
                  <a:prstClr val="black"/>
                </a:solidFill>
                <a:effectLst/>
                <a:uLnTx/>
                <a:uFillTx/>
                <a:latin typeface="Arial" charset="0"/>
                <a:ea typeface="+mn-ea"/>
                <a:cs typeface="Arial" charset="0"/>
              </a:rPr>
              <a:t>e</a:t>
            </a: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l</a:t>
            </a:r>
            <a:r>
              <a:rPr kumimoji="0" lang="en-DE" sz="1400" b="1" i="0" u="none" strike="noStrike" kern="1200" cap="none" spc="0" normalizeH="0" baseline="0" noProof="0" dirty="0">
                <a:ln>
                  <a:noFill/>
                </a:ln>
                <a:solidFill>
                  <a:prstClr val="black"/>
                </a:solidFill>
                <a:effectLst/>
                <a:uLnTx/>
                <a:uFillTx/>
                <a:latin typeface="Arial" charset="0"/>
                <a:ea typeface="+mn-ea"/>
                <a:cs typeface="Arial" charset="0"/>
              </a:rPr>
              <a:t>a</a:t>
            </a: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t</a:t>
            </a:r>
            <a:r>
              <a:rPr kumimoji="0" lang="en-DE" sz="1400" b="1" i="0" u="none" strike="noStrike" kern="1200" cap="none" spc="0" normalizeH="0" baseline="0" noProof="0" dirty="0" err="1">
                <a:ln>
                  <a:noFill/>
                </a:ln>
                <a:solidFill>
                  <a:prstClr val="black"/>
                </a:solidFill>
                <a:effectLst/>
                <a:uLnTx/>
                <a:uFillTx/>
                <a:latin typeface="Arial" charset="0"/>
                <a:ea typeface="+mn-ea"/>
                <a:cs typeface="Arial" charset="0"/>
              </a:rPr>
              <a:t>i</a:t>
            </a: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v</a:t>
            </a:r>
            <a:r>
              <a:rPr kumimoji="0" lang="en-DE" sz="1400" b="1" i="0" u="none" strike="noStrike" kern="1200" cap="none" spc="0" normalizeH="0" baseline="0" noProof="0" dirty="0">
                <a:ln>
                  <a:noFill/>
                </a:ln>
                <a:solidFill>
                  <a:prstClr val="black"/>
                </a:solidFill>
                <a:effectLst/>
                <a:uLnTx/>
                <a:uFillTx/>
                <a:latin typeface="Arial" charset="0"/>
                <a:ea typeface="+mn-ea"/>
                <a:cs typeface="Arial" charset="0"/>
              </a:rPr>
              <a:t>e </a:t>
            </a: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t</a:t>
            </a:r>
            <a:r>
              <a:rPr kumimoji="0" lang="en-DE" sz="1400" b="1" i="0" u="none" strike="noStrike" kern="1200" cap="none" spc="0" normalizeH="0" baseline="0" noProof="0" dirty="0">
                <a:ln>
                  <a:noFill/>
                </a:ln>
                <a:solidFill>
                  <a:prstClr val="black"/>
                </a:solidFill>
                <a:effectLst/>
                <a:uLnTx/>
                <a:uFillTx/>
                <a:latin typeface="Arial" charset="0"/>
                <a:ea typeface="+mn-ea"/>
                <a:cs typeface="Arial" charset="0"/>
              </a:rPr>
              <a:t>o </a:t>
            </a: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m</a:t>
            </a:r>
            <a:r>
              <a:rPr kumimoji="0" lang="en-DE" sz="1400" b="1" i="0" u="none" strike="noStrike" kern="1200" cap="none" spc="0" normalizeH="0" baseline="0" noProof="0" dirty="0">
                <a:ln>
                  <a:noFill/>
                </a:ln>
                <a:solidFill>
                  <a:prstClr val="black"/>
                </a:solidFill>
                <a:effectLst/>
                <a:uLnTx/>
                <a:uFillTx/>
                <a:latin typeface="Arial" charset="0"/>
                <a:ea typeface="+mn-ea"/>
                <a:cs typeface="Arial" charset="0"/>
              </a:rPr>
              <a:t>a</a:t>
            </a: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x</a:t>
            </a:r>
            <a:r>
              <a:rPr kumimoji="0" lang="en-DE" sz="1400" b="1" i="0" u="none" strike="noStrike" kern="1200" cap="none" spc="0" normalizeH="0" baseline="0" noProof="0" dirty="0" err="1">
                <a:ln>
                  <a:noFill/>
                </a:ln>
                <a:solidFill>
                  <a:prstClr val="black"/>
                </a:solidFill>
                <a:effectLst/>
                <a:uLnTx/>
                <a:uFillTx/>
                <a:latin typeface="Arial" charset="0"/>
                <a:ea typeface="+mn-ea"/>
                <a:cs typeface="Arial" charset="0"/>
              </a:rPr>
              <a:t>i</a:t>
            </a: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m</a:t>
            </a:r>
            <a:r>
              <a:rPr kumimoji="0" lang="en-DE" sz="1400" b="1" i="0" u="none" strike="noStrike" kern="1200" cap="none" spc="0" normalizeH="0" baseline="0" noProof="0" dirty="0">
                <a:ln>
                  <a:noFill/>
                </a:ln>
                <a:solidFill>
                  <a:prstClr val="black"/>
                </a:solidFill>
                <a:effectLst/>
                <a:uLnTx/>
                <a:uFillTx/>
                <a:latin typeface="Arial" charset="0"/>
                <a:ea typeface="+mn-ea"/>
                <a:cs typeface="Arial" charset="0"/>
              </a:rPr>
              <a:t>u</a:t>
            </a: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m</a:t>
            </a:r>
            <a:r>
              <a:rPr kumimoji="0" lang="en-DE" sz="1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f</a:t>
            </a:r>
            <a:r>
              <a:rPr kumimoji="0" lang="en-DE" sz="1400" b="1" i="0" u="none" strike="noStrike" kern="1200" cap="none" spc="0" normalizeH="0" baseline="0" noProof="0" dirty="0">
                <a:ln>
                  <a:noFill/>
                </a:ln>
                <a:solidFill>
                  <a:prstClr val="black"/>
                </a:solidFill>
                <a:effectLst/>
                <a:uLnTx/>
                <a:uFillTx/>
                <a:latin typeface="Arial" charset="0"/>
                <a:ea typeface="+mn-ea"/>
                <a:cs typeface="Arial" charset="0"/>
              </a:rPr>
              <a:t>l</a:t>
            </a:r>
            <a:r>
              <a:rPr kumimoji="0" lang="en-US" sz="1400" b="1" i="0" u="none" strike="noStrike" kern="1200" cap="none" spc="0" normalizeH="0" baseline="0" noProof="0" dirty="0">
                <a:ln>
                  <a:noFill/>
                </a:ln>
                <a:solidFill>
                  <a:prstClr val="black"/>
                </a:solidFill>
                <a:effectLst/>
                <a:uLnTx/>
                <a:uFillTx/>
                <a:latin typeface="Arial" charset="0"/>
                <a:ea typeface="+mn-ea"/>
                <a:cs typeface="Arial" charset="0"/>
              </a:rPr>
              <a:t>u</a:t>
            </a:r>
            <a:r>
              <a:rPr kumimoji="0" lang="en-DE" sz="1400" b="1" i="0" u="none" strike="noStrike" kern="1200" cap="none" spc="0" normalizeH="0" baseline="0" noProof="0" dirty="0">
                <a:ln>
                  <a:noFill/>
                </a:ln>
                <a:solidFill>
                  <a:prstClr val="black"/>
                </a:solidFill>
                <a:effectLst/>
                <a:uLnTx/>
                <a:uFillTx/>
                <a:latin typeface="Arial" charset="0"/>
                <a:ea typeface="+mn-ea"/>
                <a:cs typeface="Arial" charset="0"/>
              </a:rPr>
              <a:t>x</a:t>
            </a:r>
          </a:p>
        </p:txBody>
      </p:sp>
      <p:sp>
        <p:nvSpPr>
          <p:cNvPr id="7" name="TextBox 6">
            <a:extLst>
              <a:ext uri="{FF2B5EF4-FFF2-40B4-BE49-F238E27FC236}">
                <a16:creationId xmlns:a16="http://schemas.microsoft.com/office/drawing/2014/main" id="{6109F7EF-E507-4A09-8225-F6F18AFA8529}"/>
              </a:ext>
            </a:extLst>
          </p:cNvPr>
          <p:cNvSpPr txBox="1"/>
          <p:nvPr/>
        </p:nvSpPr>
        <p:spPr>
          <a:xfrm>
            <a:off x="10565419" y="1482185"/>
            <a:ext cx="1071821"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CO</a:t>
            </a:r>
            <a:r>
              <a:rPr kumimoji="0" lang="en-US" sz="2000" b="1" i="0" u="none" strike="noStrike" kern="1200" cap="none" spc="0" normalizeH="0" baseline="-25000" noProof="0" dirty="0">
                <a:ln>
                  <a:noFill/>
                </a:ln>
                <a:solidFill>
                  <a:prstClr val="white"/>
                </a:solidFill>
                <a:effectLst/>
                <a:uLnTx/>
                <a:uFillTx/>
                <a:latin typeface="Calibri"/>
                <a:ea typeface="+mn-ea"/>
                <a:cs typeface="+mn-cs"/>
              </a:rPr>
              <a:t>2</a:t>
            </a:r>
            <a:r>
              <a:rPr kumimoji="0" lang="en-US" sz="2000" b="1" i="0" u="none" strike="noStrike" kern="1200" cap="none" spc="0" normalizeH="0" baseline="0" noProof="0" dirty="0">
                <a:ln>
                  <a:noFill/>
                </a:ln>
                <a:solidFill>
                  <a:prstClr val="white"/>
                </a:solidFill>
                <a:effectLst/>
                <a:uLnTx/>
                <a:uFillTx/>
                <a:latin typeface="Calibri"/>
                <a:ea typeface="+mn-ea"/>
                <a:cs typeface="+mn-cs"/>
              </a:rPr>
              <a:t> flux</a:t>
            </a:r>
          </a:p>
        </p:txBody>
      </p:sp>
      <p:sp>
        <p:nvSpPr>
          <p:cNvPr id="43" name="TextBox 42">
            <a:extLst>
              <a:ext uri="{FF2B5EF4-FFF2-40B4-BE49-F238E27FC236}">
                <a16:creationId xmlns:a16="http://schemas.microsoft.com/office/drawing/2014/main" id="{67BB4444-D76C-42F0-BDF4-14D82E1C17F1}"/>
              </a:ext>
            </a:extLst>
          </p:cNvPr>
          <p:cNvSpPr txBox="1"/>
          <p:nvPr/>
        </p:nvSpPr>
        <p:spPr>
          <a:xfrm>
            <a:off x="11049000" y="5640356"/>
            <a:ext cx="1071821"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Uptake</a:t>
            </a:r>
          </a:p>
        </p:txBody>
      </p:sp>
      <p:sp>
        <p:nvSpPr>
          <p:cNvPr id="44" name="TextBox 43">
            <a:extLst>
              <a:ext uri="{FF2B5EF4-FFF2-40B4-BE49-F238E27FC236}">
                <a16:creationId xmlns:a16="http://schemas.microsoft.com/office/drawing/2014/main" id="{ABCB963F-A512-4588-81E0-CD0AA7BA0312}"/>
              </a:ext>
            </a:extLst>
          </p:cNvPr>
          <p:cNvSpPr txBox="1"/>
          <p:nvPr/>
        </p:nvSpPr>
        <p:spPr>
          <a:xfrm>
            <a:off x="11125200" y="1795046"/>
            <a:ext cx="1071821"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Release</a:t>
            </a:r>
          </a:p>
        </p:txBody>
      </p:sp>
      <p:pic>
        <p:nvPicPr>
          <p:cNvPr id="45" name="Picture 44">
            <a:extLst>
              <a:ext uri="{FF2B5EF4-FFF2-40B4-BE49-F238E27FC236}">
                <a16:creationId xmlns:a16="http://schemas.microsoft.com/office/drawing/2014/main" id="{4C0F010F-86FD-4EB2-8C39-887A27DA382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33600" y="-155331"/>
            <a:ext cx="2187262" cy="1229267"/>
          </a:xfrm>
          <a:prstGeom prst="rect">
            <a:avLst/>
          </a:prstGeom>
        </p:spPr>
      </p:pic>
      <p:grpSp>
        <p:nvGrpSpPr>
          <p:cNvPr id="50" name="Group 49">
            <a:extLst>
              <a:ext uri="{FF2B5EF4-FFF2-40B4-BE49-F238E27FC236}">
                <a16:creationId xmlns:a16="http://schemas.microsoft.com/office/drawing/2014/main" id="{8C7F77CE-386F-4330-88DE-8B11E6F7425D}"/>
              </a:ext>
            </a:extLst>
          </p:cNvPr>
          <p:cNvGrpSpPr/>
          <p:nvPr/>
        </p:nvGrpSpPr>
        <p:grpSpPr>
          <a:xfrm>
            <a:off x="4790554" y="-393700"/>
            <a:ext cx="5683262" cy="6900446"/>
            <a:chOff x="4790554" y="-533400"/>
            <a:chExt cx="5683262" cy="6900446"/>
          </a:xfrm>
        </p:grpSpPr>
        <p:pic>
          <p:nvPicPr>
            <p:cNvPr id="5" name="Picture 4"/>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824022" y="1414044"/>
              <a:ext cx="2649794" cy="4953001"/>
            </a:xfrm>
            <a:prstGeom prst="rect">
              <a:avLst/>
            </a:prstGeom>
          </p:spPr>
        </p:pic>
        <p:sp>
          <p:nvSpPr>
            <p:cNvPr id="14" name="TextBox 13"/>
            <p:cNvSpPr txBox="1"/>
            <p:nvPr/>
          </p:nvSpPr>
          <p:spPr bwMode="auto">
            <a:xfrm>
              <a:off x="4953000" y="1030072"/>
              <a:ext cx="24064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E</a:t>
              </a: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u</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r</a:t>
              </a: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o</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p</a:t>
              </a: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e</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a</a:t>
              </a: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n</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 </a:t>
              </a: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b</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e</a:t>
              </a: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e</a:t>
              </a:r>
              <a:r>
                <a:rPr kumimoji="0" lang="en-DE" sz="1600" b="1" i="0" u="none" strike="noStrike" kern="1200" cap="none" spc="0" normalizeH="0" baseline="0" noProof="0" dirty="0" err="1">
                  <a:ln>
                    <a:noFill/>
                  </a:ln>
                  <a:solidFill>
                    <a:prstClr val="white"/>
                  </a:solidFill>
                  <a:effectLst/>
                  <a:uLnTx/>
                  <a:uFillTx/>
                  <a:latin typeface="Arial" charset="0"/>
                  <a:ea typeface="+mn-ea"/>
                  <a:cs typeface="Arial" charset="0"/>
                </a:rPr>
                <a:t>ch</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 forest</a:t>
              </a:r>
              <a:endParaRPr kumimoji="0" lang="en-US" sz="1600" b="1"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15" name="TextBox 14"/>
            <p:cNvSpPr txBox="1"/>
            <p:nvPr/>
          </p:nvSpPr>
          <p:spPr bwMode="auto">
            <a:xfrm>
              <a:off x="7903091" y="1030072"/>
              <a:ext cx="24865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M</a:t>
              </a:r>
              <a:r>
                <a:rPr kumimoji="0" lang="en-US" sz="1600" b="1" i="0" u="none" strike="noStrike" kern="1200" cap="none" spc="0" normalizeH="0" baseline="0" noProof="0" dirty="0">
                  <a:ln>
                    <a:noFill/>
                  </a:ln>
                  <a:solidFill>
                    <a:prstClr val="white"/>
                  </a:solidFill>
                  <a:effectLst/>
                  <a:uLnTx/>
                  <a:uFillTx/>
                  <a:latin typeface="Arial" charset="0"/>
                  <a:ea typeface="+mn-ea"/>
                  <a:cs typeface="Arial" charset="0"/>
                </a:rPr>
                <a:t>e</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d</a:t>
              </a:r>
              <a:r>
                <a:rPr kumimoji="0" lang="en-US" sz="1600" b="1" i="0" u="none" strike="noStrike" kern="1200" cap="none" spc="0" normalizeH="0" baseline="0" noProof="0" dirty="0" err="1">
                  <a:ln>
                    <a:noFill/>
                  </a:ln>
                  <a:solidFill>
                    <a:prstClr val="white"/>
                  </a:solidFill>
                  <a:effectLst/>
                  <a:uLnTx/>
                  <a:uFillTx/>
                  <a:latin typeface="Arial" charset="0"/>
                  <a:ea typeface="+mn-ea"/>
                  <a:cs typeface="Arial" charset="0"/>
                </a:rPr>
                <a:t>i</a:t>
              </a:r>
              <a:r>
                <a:rPr kumimoji="0" lang="en-DE" sz="1600" b="1" i="0" u="none" strike="noStrike" kern="1200" cap="none" spc="0" normalizeH="0" baseline="0" noProof="0" dirty="0" err="1">
                  <a:ln>
                    <a:noFill/>
                  </a:ln>
                  <a:solidFill>
                    <a:prstClr val="white"/>
                  </a:solidFill>
                  <a:effectLst/>
                  <a:uLnTx/>
                  <a:uFillTx/>
                  <a:latin typeface="Arial" charset="0"/>
                  <a:ea typeface="+mn-ea"/>
                  <a:cs typeface="Arial" charset="0"/>
                </a:rPr>
                <a:t>terranean</a:t>
              </a:r>
              <a:r>
                <a:rPr kumimoji="0" lang="en-DE" sz="1600" b="1" i="0" u="none" strike="noStrike" kern="1200" cap="none" spc="0" normalizeH="0" baseline="0" noProof="0" dirty="0">
                  <a:ln>
                    <a:noFill/>
                  </a:ln>
                  <a:solidFill>
                    <a:prstClr val="white"/>
                  </a:solidFill>
                  <a:effectLst/>
                  <a:uLnTx/>
                  <a:uFillTx/>
                  <a:latin typeface="Arial" charset="0"/>
                  <a:ea typeface="+mn-ea"/>
                  <a:cs typeface="Arial" charset="0"/>
                </a:rPr>
                <a:t> Savanna</a:t>
              </a:r>
              <a:endParaRPr kumimoji="0" lang="en-US" sz="1600" b="1" i="0" u="none" strike="noStrike" kern="1200" cap="none" spc="0" normalizeH="0" baseline="0" noProof="0" dirty="0">
                <a:ln>
                  <a:noFill/>
                </a:ln>
                <a:solidFill>
                  <a:prstClr val="white"/>
                </a:solidFill>
                <a:effectLst/>
                <a:uLnTx/>
                <a:uFillTx/>
                <a:latin typeface="Arial" charset="0"/>
                <a:ea typeface="+mn-ea"/>
                <a:cs typeface="Arial"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790554" y="1453845"/>
              <a:ext cx="2700710" cy="4913201"/>
            </a:xfrm>
            <a:prstGeom prst="rect">
              <a:avLst/>
            </a:prstGeom>
          </p:spPr>
        </p:pic>
        <p:pic>
          <p:nvPicPr>
            <p:cNvPr id="47" name="Picture 46">
              <a:extLst>
                <a:ext uri="{FF2B5EF4-FFF2-40B4-BE49-F238E27FC236}">
                  <a16:creationId xmlns:a16="http://schemas.microsoft.com/office/drawing/2014/main" id="{44A64D17-4F7B-485C-94E8-5299DF87FE6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87780" y="-533400"/>
              <a:ext cx="2227871" cy="1467636"/>
            </a:xfrm>
            <a:prstGeom prst="rect">
              <a:avLst/>
            </a:prstGeom>
          </p:spPr>
        </p:pic>
        <p:pic>
          <p:nvPicPr>
            <p:cNvPr id="49" name="Picture 48">
              <a:extLst>
                <a:ext uri="{FF2B5EF4-FFF2-40B4-BE49-F238E27FC236}">
                  <a16:creationId xmlns:a16="http://schemas.microsoft.com/office/drawing/2014/main" id="{00E628CD-708B-4951-BFA0-2CD83A49F984}"/>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1"/>
            <a:stretch/>
          </p:blipFill>
          <p:spPr>
            <a:xfrm>
              <a:off x="7947382" y="-165155"/>
              <a:ext cx="2442287" cy="1099391"/>
            </a:xfrm>
            <a:prstGeom prst="rect">
              <a:avLst/>
            </a:prstGeom>
          </p:spPr>
        </p:pic>
      </p:grpSp>
      <p:sp>
        <p:nvSpPr>
          <p:cNvPr id="11" name="TextBox 10">
            <a:extLst>
              <a:ext uri="{FF2B5EF4-FFF2-40B4-BE49-F238E27FC236}">
                <a16:creationId xmlns:a16="http://schemas.microsoft.com/office/drawing/2014/main" id="{DC9C9DCD-898E-2E94-A591-EF253120F308}"/>
              </a:ext>
            </a:extLst>
          </p:cNvPr>
          <p:cNvSpPr txBox="1"/>
          <p:nvPr/>
        </p:nvSpPr>
        <p:spPr>
          <a:xfrm rot="5400000">
            <a:off x="-1154640" y="4961055"/>
            <a:ext cx="2653290" cy="307777"/>
          </a:xfrm>
          <a:prstGeom prst="rect">
            <a:avLst/>
          </a:prstGeom>
          <a:noFill/>
        </p:spPr>
        <p:txBody>
          <a:bodyPr wrap="none" rtlCol="0">
            <a:spAutoFit/>
          </a:bodyPr>
          <a:lstStyle/>
          <a:p>
            <a:r>
              <a:rPr lang="en-DE" sz="1400" i="1" dirty="0">
                <a:solidFill>
                  <a:schemeClr val="tx1">
                    <a:lumMod val="50000"/>
                    <a:lumOff val="50000"/>
                  </a:schemeClr>
                </a:solidFill>
                <a:latin typeface="Arial" panose="020B0604020202020204" pitchFamily="34" charset="0"/>
                <a:cs typeface="Arial" panose="020B0604020202020204" pitchFamily="34" charset="0"/>
              </a:rPr>
              <a:t>Plot courtesy of M. Reichstein. </a:t>
            </a:r>
          </a:p>
        </p:txBody>
      </p:sp>
    </p:spTree>
    <p:extLst>
      <p:ext uri="{BB962C8B-B14F-4D97-AF65-F5344CB8AC3E}">
        <p14:creationId xmlns:p14="http://schemas.microsoft.com/office/powerpoint/2010/main" val="2077589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D56455-636D-9118-8D25-B26231638C89}"/>
              </a:ext>
            </a:extLst>
          </p:cNvPr>
          <p:cNvPicPr>
            <a:picLocks noChangeAspect="1"/>
          </p:cNvPicPr>
          <p:nvPr/>
        </p:nvPicPr>
        <p:blipFill>
          <a:blip r:embed="rId2"/>
          <a:stretch>
            <a:fillRect/>
          </a:stretch>
        </p:blipFill>
        <p:spPr>
          <a:xfrm>
            <a:off x="887474" y="-355600"/>
            <a:ext cx="11304526" cy="6858001"/>
          </a:xfrm>
          <a:prstGeom prst="rect">
            <a:avLst/>
          </a:prstGeom>
        </p:spPr>
      </p:pic>
      <p:pic>
        <p:nvPicPr>
          <p:cNvPr id="8" name="Picture 7">
            <a:extLst>
              <a:ext uri="{FF2B5EF4-FFF2-40B4-BE49-F238E27FC236}">
                <a16:creationId xmlns:a16="http://schemas.microsoft.com/office/drawing/2014/main" id="{A41E67C9-0704-B023-7A03-BEA6D87A48C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87474" y="6228453"/>
            <a:ext cx="11304526" cy="629548"/>
          </a:xfrm>
          <a:prstGeom prst="rect">
            <a:avLst/>
          </a:prstGeom>
        </p:spPr>
      </p:pic>
      <p:sp>
        <p:nvSpPr>
          <p:cNvPr id="10" name="TextBox 9">
            <a:extLst>
              <a:ext uri="{FF2B5EF4-FFF2-40B4-BE49-F238E27FC236}">
                <a16:creationId xmlns:a16="http://schemas.microsoft.com/office/drawing/2014/main" id="{C416A573-6409-B03B-A934-3C365C194B32}"/>
              </a:ext>
            </a:extLst>
          </p:cNvPr>
          <p:cNvSpPr txBox="1"/>
          <p:nvPr/>
        </p:nvSpPr>
        <p:spPr>
          <a:xfrm>
            <a:off x="0" y="6556456"/>
            <a:ext cx="2579552" cy="307777"/>
          </a:xfrm>
          <a:prstGeom prst="rect">
            <a:avLst/>
          </a:prstGeom>
          <a:noFill/>
        </p:spPr>
        <p:txBody>
          <a:bodyPr wrap="none" rtlCol="0">
            <a:spAutoFit/>
          </a:bodyPr>
          <a:lstStyle/>
          <a:p>
            <a:r>
              <a:rPr lang="en-DE" sz="1400" i="1" dirty="0">
                <a:solidFill>
                  <a:schemeClr val="tx1">
                    <a:lumMod val="50000"/>
                    <a:lumOff val="50000"/>
                  </a:schemeClr>
                </a:solidFill>
                <a:latin typeface="Arial" panose="020B0604020202020204" pitchFamily="34" charset="0"/>
                <a:cs typeface="Arial" panose="020B0604020202020204" pitchFamily="34" charset="0"/>
              </a:rPr>
              <a:t>Wieneke et al. (in preparation)</a:t>
            </a:r>
          </a:p>
        </p:txBody>
      </p:sp>
      <p:sp>
        <p:nvSpPr>
          <p:cNvPr id="11" name="TextBox 10">
            <a:extLst>
              <a:ext uri="{FF2B5EF4-FFF2-40B4-BE49-F238E27FC236}">
                <a16:creationId xmlns:a16="http://schemas.microsoft.com/office/drawing/2014/main" id="{6542237F-D305-363A-4882-451E09A68C42}"/>
              </a:ext>
            </a:extLst>
          </p:cNvPr>
          <p:cNvSpPr txBox="1"/>
          <p:nvPr/>
        </p:nvSpPr>
        <p:spPr>
          <a:xfrm rot="16200000">
            <a:off x="-469241" y="5133514"/>
            <a:ext cx="1827744" cy="707886"/>
          </a:xfrm>
          <a:prstGeom prst="rect">
            <a:avLst/>
          </a:prstGeom>
          <a:noFill/>
        </p:spPr>
        <p:txBody>
          <a:bodyPr wrap="none" rtlCol="0">
            <a:spAutoFit/>
          </a:bodyPr>
          <a:lstStyle/>
          <a:p>
            <a:r>
              <a:rPr lang="en-DE" sz="2000" b="1" i="1" dirty="0">
                <a:solidFill>
                  <a:schemeClr val="accent1"/>
                </a:solidFill>
                <a:latin typeface="Times New Roman" panose="02020603050405020304" pitchFamily="18" charset="0"/>
                <a:cs typeface="Times New Roman" panose="02020603050405020304" pitchFamily="18" charset="0"/>
              </a:rPr>
              <a:t>Tilia cordata</a:t>
            </a:r>
            <a:br>
              <a:rPr lang="en-DE" sz="2000" b="1" i="1" dirty="0">
                <a:latin typeface="Times New Roman" panose="02020603050405020304" pitchFamily="18" charset="0"/>
                <a:cs typeface="Times New Roman" panose="02020603050405020304" pitchFamily="18" charset="0"/>
              </a:rPr>
            </a:br>
            <a:r>
              <a:rPr lang="en-DE" sz="2000" b="1" i="1" dirty="0">
                <a:solidFill>
                  <a:srgbClr val="C00000"/>
                </a:solidFill>
                <a:latin typeface="Times New Roman" panose="02020603050405020304" pitchFamily="18" charset="0"/>
                <a:cs typeface="Times New Roman" panose="02020603050405020304" pitchFamily="18" charset="0"/>
              </a:rPr>
              <a:t>Fagus sylvatica</a:t>
            </a:r>
          </a:p>
        </p:txBody>
      </p:sp>
    </p:spTree>
    <p:extLst>
      <p:ext uri="{BB962C8B-B14F-4D97-AF65-F5344CB8AC3E}">
        <p14:creationId xmlns:p14="http://schemas.microsoft.com/office/powerpoint/2010/main" val="3946792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7C9EEB-6CB5-E5BA-4AEE-B834AA16E427}"/>
              </a:ext>
            </a:extLst>
          </p:cNvPr>
          <p:cNvPicPr>
            <a:picLocks noChangeAspect="1"/>
          </p:cNvPicPr>
          <p:nvPr/>
        </p:nvPicPr>
        <p:blipFill>
          <a:blip r:embed="rId2"/>
          <a:stretch>
            <a:fillRect/>
          </a:stretch>
        </p:blipFill>
        <p:spPr>
          <a:xfrm>
            <a:off x="887474" y="-1"/>
            <a:ext cx="11304526" cy="6858001"/>
          </a:xfrm>
          <a:prstGeom prst="rect">
            <a:avLst/>
          </a:prstGeom>
        </p:spPr>
      </p:pic>
      <p:sp>
        <p:nvSpPr>
          <p:cNvPr id="5" name="TextBox 4">
            <a:extLst>
              <a:ext uri="{FF2B5EF4-FFF2-40B4-BE49-F238E27FC236}">
                <a16:creationId xmlns:a16="http://schemas.microsoft.com/office/drawing/2014/main" id="{BB9D16C9-D3EB-E8C9-7DDD-580A433309B9}"/>
              </a:ext>
            </a:extLst>
          </p:cNvPr>
          <p:cNvSpPr txBox="1"/>
          <p:nvPr/>
        </p:nvSpPr>
        <p:spPr>
          <a:xfrm rot="16200000">
            <a:off x="-469241" y="5133514"/>
            <a:ext cx="1827744" cy="707886"/>
          </a:xfrm>
          <a:prstGeom prst="rect">
            <a:avLst/>
          </a:prstGeom>
          <a:noFill/>
        </p:spPr>
        <p:txBody>
          <a:bodyPr wrap="none" rtlCol="0">
            <a:spAutoFit/>
          </a:bodyPr>
          <a:lstStyle/>
          <a:p>
            <a:r>
              <a:rPr lang="en-DE" sz="2000" b="1" i="1" dirty="0">
                <a:solidFill>
                  <a:schemeClr val="accent1"/>
                </a:solidFill>
                <a:latin typeface="Times New Roman" panose="02020603050405020304" pitchFamily="18" charset="0"/>
                <a:cs typeface="Times New Roman" panose="02020603050405020304" pitchFamily="18" charset="0"/>
              </a:rPr>
              <a:t>Tilia cordata</a:t>
            </a:r>
            <a:br>
              <a:rPr lang="en-DE" sz="2000" b="1" i="1" dirty="0">
                <a:latin typeface="Times New Roman" panose="02020603050405020304" pitchFamily="18" charset="0"/>
                <a:cs typeface="Times New Roman" panose="02020603050405020304" pitchFamily="18" charset="0"/>
              </a:rPr>
            </a:br>
            <a:r>
              <a:rPr lang="en-DE" sz="2000" b="1" i="1" dirty="0">
                <a:solidFill>
                  <a:srgbClr val="C00000"/>
                </a:solidFill>
                <a:latin typeface="Times New Roman" panose="02020603050405020304" pitchFamily="18" charset="0"/>
                <a:cs typeface="Times New Roman" panose="02020603050405020304" pitchFamily="18" charset="0"/>
              </a:rPr>
              <a:t>Fagus sylvatica</a:t>
            </a:r>
          </a:p>
        </p:txBody>
      </p:sp>
      <p:sp>
        <p:nvSpPr>
          <p:cNvPr id="6" name="TextBox 5">
            <a:extLst>
              <a:ext uri="{FF2B5EF4-FFF2-40B4-BE49-F238E27FC236}">
                <a16:creationId xmlns:a16="http://schemas.microsoft.com/office/drawing/2014/main" id="{1655E19A-E268-F08B-1E17-10DF877F1F83}"/>
              </a:ext>
            </a:extLst>
          </p:cNvPr>
          <p:cNvSpPr txBox="1"/>
          <p:nvPr/>
        </p:nvSpPr>
        <p:spPr>
          <a:xfrm>
            <a:off x="0" y="6556456"/>
            <a:ext cx="2579552" cy="307777"/>
          </a:xfrm>
          <a:prstGeom prst="rect">
            <a:avLst/>
          </a:prstGeom>
          <a:noFill/>
        </p:spPr>
        <p:txBody>
          <a:bodyPr wrap="none" rtlCol="0">
            <a:spAutoFit/>
          </a:bodyPr>
          <a:lstStyle/>
          <a:p>
            <a:r>
              <a:rPr lang="en-DE" sz="1400" i="1" dirty="0">
                <a:solidFill>
                  <a:schemeClr val="tx1">
                    <a:lumMod val="50000"/>
                    <a:lumOff val="50000"/>
                  </a:schemeClr>
                </a:solidFill>
                <a:latin typeface="Arial" panose="020B0604020202020204" pitchFamily="34" charset="0"/>
                <a:cs typeface="Arial" panose="020B0604020202020204" pitchFamily="34" charset="0"/>
              </a:rPr>
              <a:t>Wieneke et al. (in preparation)</a:t>
            </a:r>
          </a:p>
        </p:txBody>
      </p:sp>
    </p:spTree>
    <p:extLst>
      <p:ext uri="{BB962C8B-B14F-4D97-AF65-F5344CB8AC3E}">
        <p14:creationId xmlns:p14="http://schemas.microsoft.com/office/powerpoint/2010/main" val="97250775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mmy" id="{43FB9E33-DB8D-AE4A-B071-BC9EEB97EAEC}" vid="{8F224A36-4485-F940-8C1F-AAB6F1FD974F}"/>
    </a:ext>
  </a:extLst>
</a:theme>
</file>

<file path=ppt/theme/theme2.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5B9979CE-F6D6-4CDA-8589-F8B43FE72354}" vid="{6B3D98F0-8F27-4BB1-98E2-0EFA105C517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r">
          <a:defRPr b="1" dirty="0">
            <a:latin typeface="+mj-lt"/>
          </a:defRPr>
        </a:defPPr>
      </a:lstStyle>
    </a:txDef>
  </a:objectDefaults>
  <a:extraClrSchemeLst/>
</a:theme>
</file>

<file path=ppt/theme/theme4.xml><?xml version="1.0" encoding="utf-8"?>
<a:theme xmlns:a="http://schemas.openxmlformats.org/drawingml/2006/main" name="Office">
  <a:themeElements>
    <a:clrScheme name="Custom 1">
      <a:dk1>
        <a:sysClr val="windowText" lastClr="000000"/>
      </a:dk1>
      <a:lt1>
        <a:sysClr val="window" lastClr="FFFFFF"/>
      </a:lt1>
      <a:dk2>
        <a:srgbClr val="44546A"/>
      </a:dk2>
      <a:lt2>
        <a:srgbClr val="E7E6E6"/>
      </a:lt2>
      <a:accent1>
        <a:srgbClr val="B7DAFD"/>
      </a:accent1>
      <a:accent2>
        <a:srgbClr val="02376C"/>
      </a:accent2>
      <a:accent3>
        <a:srgbClr val="2992FA"/>
      </a:accent3>
      <a:accent4>
        <a:srgbClr val="6CFFF2"/>
      </a:accent4>
      <a:accent5>
        <a:srgbClr val="C2DFFD"/>
      </a:accent5>
      <a:accent6>
        <a:srgbClr val="BDFFF9"/>
      </a:accent6>
      <a:hlink>
        <a:srgbClr val="70B6FC"/>
      </a:hlink>
      <a:folHlink>
        <a:srgbClr val="9CC3E5"/>
      </a:folHlink>
    </a:clrScheme>
    <a:fontScheme name="Custom 3">
      <a:majorFont>
        <a:latin typeface="Montserrat bold"/>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GC_PP_template_25" id="{00A9FCE0-C257-4A61-9CAE-EE51656DB757}" vid="{4695FC04-3BB0-4B58-9C9D-D63655781F74}"/>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defRPr sz="3600" b="1" noProof="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3913</TotalTime>
  <Words>1038</Words>
  <Application>Microsoft Macintosh PowerPoint</Application>
  <PresentationFormat>Widescreen</PresentationFormat>
  <Paragraphs>262</Paragraphs>
  <Slides>28</Slides>
  <Notes>1</Notes>
  <HiddenSlides>0</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28</vt:i4>
      </vt:variant>
    </vt:vector>
  </HeadingPairs>
  <TitlesOfParts>
    <vt:vector size="50" baseType="lpstr">
      <vt:lpstr>.SF NS Symbols Regular</vt:lpstr>
      <vt:lpstr>Arial</vt:lpstr>
      <vt:lpstr>Arial Rounded MT Bold</vt:lpstr>
      <vt:lpstr>Calibri</vt:lpstr>
      <vt:lpstr>Calibri Light</vt:lpstr>
      <vt:lpstr>Cambria Math</vt:lpstr>
      <vt:lpstr>Courier New</vt:lpstr>
      <vt:lpstr>Futura Medium</vt:lpstr>
      <vt:lpstr>Montserrat</vt:lpstr>
      <vt:lpstr>Montserrat Medium</vt:lpstr>
      <vt:lpstr>Open Sans</vt:lpstr>
      <vt:lpstr>Roboto</vt:lpstr>
      <vt:lpstr>Roboto Black</vt:lpstr>
      <vt:lpstr>Times New Roman</vt:lpstr>
      <vt:lpstr>Verdana</vt:lpstr>
      <vt:lpstr>Verdana Standaard</vt:lpstr>
      <vt:lpstr>Wingdings</vt:lpstr>
      <vt:lpstr>1_Office Theme</vt:lpstr>
      <vt:lpstr>ESA_Presentation_CLEAR</vt:lpstr>
      <vt:lpstr>Office Theme</vt:lpstr>
      <vt:lpstr>Office</vt:lpstr>
      <vt:lpstr>Custom Design</vt:lpstr>
      <vt:lpstr>PowerPoint Presentation</vt:lpstr>
      <vt:lpstr>(Friedlingstein graph)</vt:lpstr>
      <vt:lpstr>Ecosystem Services</vt:lpstr>
      <vt:lpstr>PowerPoint Presentation</vt:lpstr>
      <vt:lpstr>FLEX will provide a unique opportunity</vt:lpstr>
      <vt:lpstr>Requirements (wishlist) for a monitoring system based on SIF</vt:lpstr>
      <vt:lpstr>PowerPoint Presentation</vt:lpstr>
      <vt:lpstr>PowerPoint Presentation</vt:lpstr>
      <vt:lpstr>PowerPoint Presentation</vt:lpstr>
      <vt:lpstr>Midday depression can be seen and mapped using OCO-3 and RF</vt:lpstr>
      <vt:lpstr>The diurnal cycle : the next frontier for land surface RS</vt:lpstr>
      <vt:lpstr>Requirements (wishlist) for a monitoring system based on SIF</vt:lpstr>
      <vt:lpstr>One day of SEVIRI imagery on our servers… </vt:lpstr>
      <vt:lpstr>Atmospheric sensors become increasingly attractive  for land surface RS applications</vt:lpstr>
      <vt:lpstr>Requirements (wishlist) for a monitoring system based on SIF</vt:lpstr>
      <vt:lpstr>A blueprint to integrate different RS sources? </vt:lpstr>
      <vt:lpstr>Some pieces from various projects…</vt:lpstr>
      <vt:lpstr>Improving the signal with some ML in the retrieval</vt:lpstr>
      <vt:lpstr>Improving the signal with some ML in the retrieval</vt:lpstr>
      <vt:lpstr>A downscaling tool on CDSE</vt:lpstr>
      <vt:lpstr>A downscaling tool on CDSE</vt:lpstr>
      <vt:lpstr>Working directly on the SIF footprint prior to gridding…</vt:lpstr>
      <vt:lpstr>PowerPoint Presentation</vt:lpstr>
      <vt:lpstr>A monitoring system based on SIF</vt:lpstr>
      <vt:lpstr>Sentinel-5 is different from Sentinel-5P</vt:lpstr>
      <vt:lpstr>A monitoring system based on SIF</vt:lpstr>
      <vt:lpstr>To summarize … </vt:lpstr>
      <vt:lpstr>Thanks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Duveiller</dc:creator>
  <cp:lastModifiedBy>Greg Duveiller</cp:lastModifiedBy>
  <cp:revision>40</cp:revision>
  <dcterms:created xsi:type="dcterms:W3CDTF">2026-03-02T16:35:34Z</dcterms:created>
  <dcterms:modified xsi:type="dcterms:W3CDTF">2026-03-05T09:48:41Z</dcterms:modified>
</cp:coreProperties>
</file>